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media/image89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45"/>
  </p:notesMasterIdLst>
  <p:sldIdLst>
    <p:sldId id="256" r:id="rId3"/>
    <p:sldId id="431" r:id="rId4"/>
    <p:sldId id="259" r:id="rId5"/>
    <p:sldId id="260" r:id="rId6"/>
    <p:sldId id="432" r:id="rId7"/>
    <p:sldId id="433" r:id="rId8"/>
    <p:sldId id="434" r:id="rId9"/>
    <p:sldId id="290" r:id="rId10"/>
    <p:sldId id="291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7" r:id="rId20"/>
    <p:sldId id="324" r:id="rId21"/>
    <p:sldId id="330" r:id="rId22"/>
    <p:sldId id="331" r:id="rId23"/>
    <p:sldId id="333" r:id="rId24"/>
    <p:sldId id="335" r:id="rId25"/>
    <p:sldId id="338" r:id="rId26"/>
    <p:sldId id="339" r:id="rId27"/>
    <p:sldId id="340" r:id="rId28"/>
    <p:sldId id="435" r:id="rId29"/>
    <p:sldId id="436" r:id="rId30"/>
    <p:sldId id="437" r:id="rId31"/>
    <p:sldId id="442" r:id="rId32"/>
    <p:sldId id="443" r:id="rId33"/>
    <p:sldId id="444" r:id="rId34"/>
    <p:sldId id="445" r:id="rId35"/>
    <p:sldId id="446" r:id="rId36"/>
    <p:sldId id="447" r:id="rId37"/>
    <p:sldId id="448" r:id="rId38"/>
    <p:sldId id="449" r:id="rId39"/>
    <p:sldId id="450" r:id="rId40"/>
    <p:sldId id="451" r:id="rId41"/>
    <p:sldId id="452" r:id="rId42"/>
    <p:sldId id="453" r:id="rId43"/>
    <p:sldId id="455" r:id="rId44"/>
    <p:sldId id="456" r:id="rId45"/>
    <p:sldId id="458" r:id="rId46"/>
    <p:sldId id="459" r:id="rId47"/>
    <p:sldId id="460" r:id="rId48"/>
    <p:sldId id="462" r:id="rId49"/>
    <p:sldId id="463" r:id="rId50"/>
    <p:sldId id="467" r:id="rId51"/>
    <p:sldId id="468" r:id="rId52"/>
    <p:sldId id="469" r:id="rId53"/>
    <p:sldId id="470" r:id="rId54"/>
    <p:sldId id="342" r:id="rId55"/>
    <p:sldId id="343" r:id="rId56"/>
    <p:sldId id="344" r:id="rId57"/>
    <p:sldId id="345" r:id="rId58"/>
    <p:sldId id="346" r:id="rId59"/>
    <p:sldId id="348" r:id="rId60"/>
    <p:sldId id="349" r:id="rId61"/>
    <p:sldId id="511" r:id="rId62"/>
    <p:sldId id="356" r:id="rId63"/>
    <p:sldId id="357" r:id="rId64"/>
    <p:sldId id="358" r:id="rId65"/>
    <p:sldId id="359" r:id="rId66"/>
    <p:sldId id="360" r:id="rId67"/>
    <p:sldId id="361" r:id="rId68"/>
    <p:sldId id="362" r:id="rId69"/>
    <p:sldId id="363" r:id="rId70"/>
    <p:sldId id="364" r:id="rId71"/>
    <p:sldId id="366" r:id="rId72"/>
    <p:sldId id="367" r:id="rId73"/>
    <p:sldId id="368" r:id="rId74"/>
    <p:sldId id="369" r:id="rId75"/>
    <p:sldId id="370" r:id="rId76"/>
    <p:sldId id="372" r:id="rId77"/>
    <p:sldId id="373" r:id="rId78"/>
    <p:sldId id="381" r:id="rId79"/>
    <p:sldId id="382" r:id="rId80"/>
    <p:sldId id="383" r:id="rId81"/>
    <p:sldId id="384" r:id="rId82"/>
    <p:sldId id="385" r:id="rId83"/>
    <p:sldId id="386" r:id="rId84"/>
    <p:sldId id="388" r:id="rId85"/>
    <p:sldId id="389" r:id="rId86"/>
    <p:sldId id="390" r:id="rId87"/>
    <p:sldId id="391" r:id="rId88"/>
    <p:sldId id="474" r:id="rId89"/>
    <p:sldId id="475" r:id="rId90"/>
    <p:sldId id="477" r:id="rId91"/>
    <p:sldId id="478" r:id="rId92"/>
    <p:sldId id="480" r:id="rId93"/>
    <p:sldId id="481" r:id="rId94"/>
    <p:sldId id="482" r:id="rId95"/>
    <p:sldId id="483" r:id="rId96"/>
    <p:sldId id="484" r:id="rId97"/>
    <p:sldId id="485" r:id="rId98"/>
    <p:sldId id="486" r:id="rId99"/>
    <p:sldId id="490" r:id="rId100"/>
    <p:sldId id="491" r:id="rId101"/>
    <p:sldId id="492" r:id="rId102"/>
    <p:sldId id="493" r:id="rId103"/>
    <p:sldId id="494" r:id="rId104"/>
    <p:sldId id="495" r:id="rId105"/>
    <p:sldId id="496" r:id="rId106"/>
    <p:sldId id="500" r:id="rId107"/>
    <p:sldId id="271" r:id="rId108"/>
    <p:sldId id="272" r:id="rId109"/>
    <p:sldId id="273" r:id="rId110"/>
    <p:sldId id="274" r:id="rId111"/>
    <p:sldId id="275" r:id="rId112"/>
    <p:sldId id="276" r:id="rId113"/>
    <p:sldId id="277" r:id="rId114"/>
    <p:sldId id="278" r:id="rId115"/>
    <p:sldId id="279" r:id="rId116"/>
    <p:sldId id="280" r:id="rId117"/>
    <p:sldId id="281" r:id="rId118"/>
    <p:sldId id="282" r:id="rId119"/>
    <p:sldId id="284" r:id="rId120"/>
    <p:sldId id="285" r:id="rId121"/>
    <p:sldId id="286" r:id="rId122"/>
    <p:sldId id="287" r:id="rId123"/>
    <p:sldId id="288" r:id="rId124"/>
    <p:sldId id="293" r:id="rId125"/>
    <p:sldId id="294" r:id="rId126"/>
    <p:sldId id="295" r:id="rId127"/>
    <p:sldId id="296" r:id="rId128"/>
    <p:sldId id="300" r:id="rId129"/>
    <p:sldId id="301" r:id="rId130"/>
    <p:sldId id="302" r:id="rId131"/>
    <p:sldId id="303" r:id="rId132"/>
    <p:sldId id="304" r:id="rId133"/>
    <p:sldId id="503" r:id="rId134"/>
    <p:sldId id="504" r:id="rId135"/>
    <p:sldId id="505" r:id="rId136"/>
    <p:sldId id="506" r:id="rId137"/>
    <p:sldId id="507" r:id="rId138"/>
    <p:sldId id="508" r:id="rId139"/>
    <p:sldId id="509" r:id="rId140"/>
    <p:sldId id="510" r:id="rId141"/>
    <p:sldId id="497" r:id="rId142"/>
    <p:sldId id="499" r:id="rId143"/>
    <p:sldId id="270" r:id="rId14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684"/>
  </p:normalViewPr>
  <p:slideViewPr>
    <p:cSldViewPr>
      <p:cViewPr varScale="1">
        <p:scale>
          <a:sx n="59" d="100"/>
          <a:sy n="59" d="100"/>
        </p:scale>
        <p:origin x="1360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tableStyles" Target="tableStyles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CB7BA-2557-4C18-BB88-90B3BC86F932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9CF347-9CA5-4710-A935-4C0EEDF803F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6755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ＭＳ Ｐゴシック" pitchFamily="-1" charset="-128"/>
                <a:cs typeface="ＭＳ Ｐゴシック" pitchFamily="-1" charset="-128"/>
              </a:rPr>
              <a:t>ADC, antibody–drug conjugate; mAb, monoclonal antibody; TKI, tyrosine kinase inhibitor.</a:t>
            </a:r>
            <a:endParaRPr lang="en-US" sz="1200" b="0" i="1" u="none" strike="noStrike" kern="1200" dirty="0">
              <a:solidFill>
                <a:schemeClr val="tx1"/>
              </a:solidFill>
              <a:effectLst/>
              <a:latin typeface="+mn-lt"/>
              <a:ea typeface="ＭＳ Ｐゴシック" pitchFamily="-1" charset="-128"/>
              <a:cs typeface="ＭＳ Ｐゴシック" pitchFamily="-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4179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ADC, antibody–drug conjugate.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E83D54-9BE2-2A48-A718-0CD7BBC29634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4588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AA, amino acid; mAb, monoclonal antibody.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0D21FA-5AE2-4A5D-8134-9389E7BAC7F1}"/>
              </a:ext>
            </a:extLst>
          </p:cNvPr>
          <p:cNvSpPr txBox="1"/>
          <p:nvPr/>
        </p:nvSpPr>
        <p:spPr>
          <a:xfrm>
            <a:off x="-29185" y="4290947"/>
            <a:ext cx="1144028" cy="1446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Figure: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1/Nakada/2019/p178/Figure8/col1/para1/</a:t>
            </a: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all/p183/col2/para2/</a:t>
            </a: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L1-8;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2/Ogitani/ClinCanRes/2016/p5098/col2/para1/ln1-2/</a:t>
            </a: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p5100/Figure1A</a:t>
            </a:r>
          </a:p>
          <a:p>
            <a:pPr>
              <a:defRPr/>
            </a:pPr>
            <a:r>
              <a:rPr lang="en-US" sz="800" dirty="0"/>
              <a:t>3/Trail/2018/</a:t>
            </a:r>
            <a:br>
              <a:rPr lang="en-US" sz="800" dirty="0"/>
            </a:br>
            <a:r>
              <a:rPr lang="en-US" sz="800" dirty="0"/>
              <a:t>p127/fig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4F607A-F432-460E-9D12-0474A294AE65}"/>
              </a:ext>
            </a:extLst>
          </p:cNvPr>
          <p:cNvSpPr txBox="1"/>
          <p:nvPr/>
        </p:nvSpPr>
        <p:spPr>
          <a:xfrm>
            <a:off x="2564209" y="0"/>
            <a:ext cx="4288434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 boxes: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1/Nakada/2019/p178/Figure 8/ 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box 1: </a:t>
            </a:r>
            <a:r>
              <a:rPr lang="en-US" sz="800" dirty="0">
                <a:solidFill>
                  <a:prstClr val="black"/>
                </a:solidFill>
                <a:latin typeface="Calibri"/>
              </a:rPr>
              <a:t>2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/Ogitani/ClinCanRes/2016/p5098/col1/para2/ln4;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box 2: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2/Ogitani/ClinCanRes/2016/p5100/col1/para1/all; Figure 1C;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box 3: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2/Ogitani/ClinCanRes/2016/p5100/Figure 1 B;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box 4: </a:t>
            </a:r>
            <a:r>
              <a:rPr kumimoji="0" lang="en-U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/Nakada/2019/p180/col2/para1/ln1-3; 3/Ogitani/ClinCanRes/2016/p5105/Figure 5 D;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box 5: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2/Ogitani/ClinCanRes/2016/p5100/col2/para2/ln4-8; p5101/Figure 2 E;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box 6: </a:t>
            </a:r>
            <a:r>
              <a:rPr kumimoji="0" lang="en-U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/Ogitani/ClinCanRes/2016/p5098/col1/para2/ln3-4;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box 7: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4/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Ogitani/CaSci/2016/p1044/col1/para1/ln28-32;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137D86-F7B5-4826-A6FC-BBA649FB260A}"/>
              </a:ext>
            </a:extLst>
          </p:cNvPr>
          <p:cNvSpPr txBox="1"/>
          <p:nvPr/>
        </p:nvSpPr>
        <p:spPr>
          <a:xfrm>
            <a:off x="30729" y="3935"/>
            <a:ext cx="854083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components:</a:t>
            </a:r>
          </a:p>
          <a:p>
            <a:pPr>
              <a:defRPr/>
            </a:pPr>
            <a:r>
              <a:rPr lang="en-US" sz="800" dirty="0"/>
              <a:t>1/Nakada/2019/p178/Figure 8/ col1/para1/all;</a:t>
            </a:r>
          </a:p>
          <a:p>
            <a:pPr>
              <a:defRPr/>
            </a:pPr>
            <a:r>
              <a:rPr lang="en-US" sz="800" dirty="0"/>
              <a:t>2/Ogitani/ClinCanRes/2016/p5098/col1/para2/ln2-4</a:t>
            </a:r>
          </a:p>
        </p:txBody>
      </p:sp>
    </p:spTree>
    <p:extLst>
      <p:ext uri="{BB962C8B-B14F-4D97-AF65-F5344CB8AC3E}">
        <p14:creationId xmlns:p14="http://schemas.microsoft.com/office/powerpoint/2010/main" val="3764716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i="1" dirty="0"/>
              <a:t>BC, </a:t>
            </a:r>
            <a:r>
              <a:rPr kumimoji="0" lang="en-US" alt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breast cancer; </a:t>
            </a:r>
            <a:r>
              <a:rPr lang="en-US" i="1" dirty="0"/>
              <a:t>CBR, clinical benefit rate; d/c, discontinuation; DCR, disease control rate; DoR, duration of response; ECOG, Eastern Cooperative Oncology Group; ICR, </a:t>
            </a:r>
            <a:r>
              <a:rPr lang="en-US" sz="1200" b="0" i="1" kern="0" dirty="0"/>
              <a:t>independent central review; </a:t>
            </a:r>
            <a:r>
              <a:rPr lang="en-US" sz="1200" i="1" dirty="0"/>
              <a:t>ILD, interstitial lung disease; </a:t>
            </a:r>
            <a:r>
              <a:rPr lang="en-US" sz="1200" b="0" i="1" kern="0" dirty="0"/>
              <a:t>PD, progressive disease; </a:t>
            </a:r>
            <a:r>
              <a:rPr lang="en-US" i="1" dirty="0"/>
              <a:t>PK, pharmacokinetics; PS, performance status; RP2D, recommended phase II dose; RECIST, Response Evaluation Criteria in Solid Tumors; R/R, resistant/refractory; T-DM1, trastuzumab emtansine; T-DXd, trastuzumab deruxtecan.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257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BICR, blinded independent central review; ECOG, Eastern Cooperative Oncology Group; f/u, follow-up; MBC, metastatic breast cancer; mets, metastases; RECIST, Response Evaluation Criteria in Solid Tumors; PS, performance status; </a:t>
            </a:r>
            <a:r>
              <a:rPr lang="en-US" altLang="en-US" i="1" dirty="0"/>
              <a:t>T-DM1, trastuzumab emtansine; tx, treatment.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443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Cape, capecitabine.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624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Cape, capecitabine.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866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NSCLC, non-small-cell lung cancer; OS, overall survival.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88E17-C993-45FB-89BD-8D39C06108A7}" type="slidenum">
              <a:rPr lang="en-US" altLang="en-US" smtClean="0"/>
              <a:pPr>
                <a:defRPr/>
              </a:pPr>
              <a:t>28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693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NSCLC, non-small-cell lung cancer; TKI, tyrosine kinase inhibitor.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88E17-C993-45FB-89BD-8D39C06108A7}" type="slidenum">
              <a:rPr lang="en-US" altLang="en-US" smtClean="0"/>
              <a:pPr>
                <a:defRPr/>
              </a:pPr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6652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gen, generation; NSCLC, non-small-cell lung cancer; PD, progressive disease; TKI, tyrosine kinase inhibitor.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88E17-C993-45FB-89BD-8D39C06108A7}" type="slidenum">
              <a:rPr lang="en-US" altLang="en-US" smtClean="0"/>
              <a:pPr>
                <a:defRPr/>
              </a:pPr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3784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CR, complete response; NE, not estimable; NSCLC, non-small-cell lung cancer; PD, progressive disease; PR, partial response; SD, stable disease; TKI, tyrosine kinase inhibitor.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88E17-C993-45FB-89BD-8D39C06108A7}" type="slidenum">
              <a:rPr lang="en-US" altLang="en-US" smtClean="0"/>
              <a:pPr>
                <a:defRPr/>
              </a:pPr>
              <a:t>32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56247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CT, chemotherapy; DoR, duration of response; IRC, independent review committee; NSCLC, non-small-cell lung cancer; PFS, progression-free survival; plt, platinum; RR, response 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88E17-C993-45FB-89BD-8D39C06108A7}" type="slidenum">
              <a:rPr lang="en-US" altLang="en-US" smtClean="0"/>
              <a:pPr>
                <a:defRPr/>
              </a:pPr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9751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BICR, blinded independent central review; CT, chemotherapy; DoR, duration of response; NSCLC, non-small-cell lung cancer; PFS, progression-free survival; plt, platinum; RR, response rate; std, standard; tx, treatment.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88E17-C993-45FB-89BD-8D39C06108A7}" type="slidenum">
              <a:rPr lang="en-US" altLang="en-US" smtClean="0"/>
              <a:pPr>
                <a:defRPr/>
              </a:pPr>
              <a:t>35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72603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RR, response rate; TKI, tyrosine kinase inhibitor.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88E17-C993-45FB-89BD-8D39C06108A7}" type="slidenum">
              <a:rPr lang="en-US" altLang="en-US" smtClean="0"/>
              <a:pPr>
                <a:defRPr/>
              </a:pPr>
              <a:t>36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35610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NSCLC, non-small-cell lung cancer.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88E17-C993-45FB-89BD-8D39C06108A7}" type="slidenum">
              <a:rPr lang="en-US" altLang="en-US" smtClean="0"/>
              <a:pPr>
                <a:defRPr/>
              </a:pPr>
              <a:t>37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04864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NSCLC, non-small-cell lung cancer.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088E17-C993-45FB-89BD-8D39C06108A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77347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CR, complete response; CT, chemotherapy; DCR, disease control rate; DoR, duration of response; IO, immunotherapy; NE, not estimable; NSCLC, non-small-cell lung cancer; ORR, overall response rate; PD, progressive disease; PFS, progression-free survival; PR, partial response; SD, stable disease; TTR, time to response.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088E17-C993-45FB-89BD-8D39C06108A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1944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OS, overall survival.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8787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/>
              <a:t>DCR, disease control rate; IO, immunotherapy; NSCLC, non-small-cell lung cancer; ORR, overall response 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88E17-C993-45FB-89BD-8D39C06108A7}" type="slidenum">
              <a:rPr lang="en-US" altLang="en-US" smtClean="0"/>
              <a:pPr>
                <a:defRPr/>
              </a:pPr>
              <a:t>42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297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088E17-C993-45FB-89BD-8D39C06108A7}" type="slidenum">
              <a:rPr lang="en-US" altLang="en-US" smtClean="0"/>
              <a:pPr>
                <a:defRPr/>
              </a:pPr>
              <a:t>43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01438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BIRC, blinded independent review committee; DCR, disease control rate; DoR, duration of response; ECOG, Eastern Cooperative Oncology Group; GCN, gene copy number; mets, metastases; NSCLC, non-small-cell lung cancer; PK, pharmacokinetics; PS, performance status; RECIST, Response Evaluation Criteria in Solid Tumors; TTR, time to response; WT, wild type.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813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8813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375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2L, second line; 3L, third line; CR, complete response; DoR, duration of response; NSCLC, non-small-cell lung cancer; NE, not estimable; ORR, overall response rate; PD, progressive disease; PFS, progression-free survival; PR, partial response; SD, stable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7FFF08-A286-49EA-8F3D-AAF0AF4085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2589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DoR, duration of response; f/u, follow-up; HRQoL, health-related quality of life; IO, immunotherapy; mets, metastases; NSCLC, non-small-cell lung cancer; ORR, overall response rate; OS, overall survival; PD, progressive disease; PFS, progression-free survival; tx, therapy.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8B6C2E-FE82-4A8E-80C6-3FC4046DD3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2669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 dirty="0"/>
              <a:t>IRC, independent review committee; NSCLC, non-small-cell lung cancer; ORR, overall response rate.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BBD3E-FCAB-40B2-B7F0-68FD419862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9857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CT, chemotherapy; ECOG PS, Eastern Cooperative Oncology Group performance status; NSCLC, non-small-cell lung cancer; ORR, overall response rate; TKI, tyrosine kinase inhibitor.</a:t>
            </a:r>
          </a:p>
        </p:txBody>
      </p:sp>
    </p:spTree>
    <p:extLst>
      <p:ext uri="{BB962C8B-B14F-4D97-AF65-F5344CB8AC3E}">
        <p14:creationId xmlns:p14="http://schemas.microsoft.com/office/powerpoint/2010/main" val="42445490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BL, baseline; </a:t>
            </a:r>
            <a:r>
              <a:rPr lang="en-US" i="1" dirty="0" err="1"/>
              <a:t>DoR</a:t>
            </a:r>
            <a:r>
              <a:rPr lang="en-US" i="1" dirty="0"/>
              <a:t>, duration of response; NR, not reached; NSCLC, non-small-cell lung cancer; ORR, overall response rate; PFS, progression-free survival; RP2D, recommended phase II dose; TKI, tyrosine kinase inhibitor.</a:t>
            </a:r>
          </a:p>
        </p:txBody>
      </p:sp>
    </p:spTree>
    <p:extLst>
      <p:ext uri="{BB962C8B-B14F-4D97-AF65-F5344CB8AC3E}">
        <p14:creationId xmlns:p14="http://schemas.microsoft.com/office/powerpoint/2010/main" val="37530865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BL, baseline; NSCLC, non-small-cell lung cancer; RP2D, recommended phase II dose; TKI, tyrosine kinase inhibitor; </a:t>
            </a:r>
            <a:r>
              <a:rPr lang="en-US" i="1" dirty="0" err="1"/>
              <a:t>tx</a:t>
            </a:r>
            <a:r>
              <a:rPr lang="en-US" i="1" dirty="0"/>
              <a:t>, treatment.</a:t>
            </a:r>
          </a:p>
        </p:txBody>
      </p:sp>
    </p:spTree>
    <p:extLst>
      <p:ext uri="{BB962C8B-B14F-4D97-AF65-F5344CB8AC3E}">
        <p14:creationId xmlns:p14="http://schemas.microsoft.com/office/powerpoint/2010/main" val="38942605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 dirty="0">
                <a:latin typeface="+mn-lt"/>
              </a:rPr>
              <a:t>EV, </a:t>
            </a:r>
            <a:r>
              <a:rPr lang="en-US" b="0" i="1" dirty="0">
                <a:solidFill>
                  <a:srgbClr val="4D5156"/>
                </a:solidFill>
                <a:effectLst/>
                <a:latin typeface="+mn-lt"/>
              </a:rPr>
              <a:t> </a:t>
            </a:r>
            <a:r>
              <a:rPr lang="en-US" b="0" i="1" dirty="0" err="1">
                <a:solidFill>
                  <a:srgbClr val="4D5156"/>
                </a:solidFill>
                <a:effectLst/>
                <a:latin typeface="+mn-lt"/>
              </a:rPr>
              <a:t>enfortumab</a:t>
            </a:r>
            <a:r>
              <a:rPr lang="en-US" b="0" i="1" dirty="0">
                <a:solidFill>
                  <a:srgbClr val="4D5156"/>
                </a:solidFill>
                <a:effectLst/>
                <a:latin typeface="+mn-lt"/>
              </a:rPr>
              <a:t> </a:t>
            </a:r>
            <a:r>
              <a:rPr lang="en-US" b="0" i="1" dirty="0" err="1">
                <a:solidFill>
                  <a:srgbClr val="4D5156"/>
                </a:solidFill>
                <a:effectLst/>
                <a:latin typeface="+mn-lt"/>
              </a:rPr>
              <a:t>vedotin</a:t>
            </a:r>
            <a:endParaRPr lang="en-US" b="0" i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214DFC-41D9-46F5-98B7-47AD96E565F2}" type="slidenum">
              <a:rPr lang="en-GB" smtClean="0"/>
              <a:t>53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36452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FISH, fluorescence in situ hybridization; UC, urothelial carcinoma.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3B44E1-F40A-4636-AE9B-04BFDBBF0198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2210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CT, chemotherapy; DoR, duration of response; IO, immunotherapy; ORR, objective response rate; OS, overall survival; PD, progressive disease; PFS, progression-free survival; PK, pharmacokinetics; UC, urothelial carcinoma; TRAE, treatment-related adverse event.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428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CT, chemotherapy; ICI, immune checkpoint inhibitor; NE, not evaluated; NR, not reached; UC, urothelial carcinoma.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6F6888-C665-42A3-A357-126D089BA8C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4104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OS, overall survival; PFS, progression-free survival; </a:t>
            </a:r>
            <a:r>
              <a:rPr lang="en-US" b="0" i="1" dirty="0"/>
              <a:t>R/R, relapsed/refractory.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6F6888-C665-42A3-A357-126D089BA8C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8701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EV, enfortumab vedotin; MMAE, monomethyl auristatin E; PD, progressive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415B6-2D0E-4BE9-B4C2-E5469F799ED1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6244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kern="0" dirty="0"/>
              <a:t>BICR, blinded independent central review; </a:t>
            </a:r>
            <a:r>
              <a:rPr lang="en-US" i="1" dirty="0"/>
              <a:t>CNS, central nervous system; DM, diabetes mellitus; DoR, duration of response; </a:t>
            </a:r>
            <a:r>
              <a:rPr lang="en-US" sz="1200" b="0" i="1" kern="0" dirty="0"/>
              <a:t>RECIST, R</a:t>
            </a:r>
            <a:r>
              <a:rPr lang="en-US" b="0" i="1" dirty="0">
                <a:effectLst/>
                <a:latin typeface="Google Sans"/>
              </a:rPr>
              <a:t>esponse Evaluation Criteria in Solid Tumors; PD, progressive disease; tx, treatment; </a:t>
            </a:r>
            <a:r>
              <a:rPr lang="en-US" i="1" dirty="0"/>
              <a:t>UC, </a:t>
            </a:r>
            <a:r>
              <a:rPr lang="en-GB" alt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urothelial carcinoma.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62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6185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Chemo, chemotherapy; mUC, metastatic UC; PD, progressive disease; RECIST, Response Evaluation Criteria in Solid Tumors; SD, stable disease; UC, urothelial carcinoma.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4278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kern="0" dirty="0"/>
              <a:t>BICR, blinded independent central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64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979158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kern="0" dirty="0"/>
              <a:t>BICR, blinded independent central review; </a:t>
            </a:r>
            <a:r>
              <a:rPr lang="en-US" i="1" dirty="0"/>
              <a:t>CNS, central nervous system; DM, diabetes mellitus; DoR, duration of response; </a:t>
            </a:r>
            <a:r>
              <a:rPr lang="en-US" sz="1200" b="0" i="1" kern="0" dirty="0"/>
              <a:t>RECIST, R</a:t>
            </a:r>
            <a:r>
              <a:rPr lang="en-US" b="0" i="1" dirty="0">
                <a:effectLst/>
                <a:latin typeface="Google Sans"/>
              </a:rPr>
              <a:t>esponse Evaluation Criteria in Solid Tumors; PD, progressive disease; tx, treatment; </a:t>
            </a:r>
            <a:r>
              <a:rPr lang="en-US" i="1" dirty="0"/>
              <a:t>UC, </a:t>
            </a:r>
            <a:r>
              <a:rPr lang="en-GB" alt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urothelial carcinoma.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65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044696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kern="0" dirty="0"/>
              <a:t>BICR, blinded independent central review; BL, baseline; IQR, interquartile range; NE, not estimable; PD, progressive disease; SD, stable disease; TTR, time to response.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66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8013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CT, chemotherapy; DCR, disease control rate; ECOG PS, Eastern Cooperative Oncology Group performance status; LA, locally advanced; mets, metastases; PD, progressive disease; RECIST, </a:t>
            </a:r>
            <a:r>
              <a:rPr lang="en-US" b="0" i="1" dirty="0">
                <a:effectLst/>
                <a:latin typeface="Google Sans"/>
              </a:rPr>
              <a:t>Response Evaluation Criteria in Solid Tumors; ROW, rest of world; </a:t>
            </a:r>
            <a:r>
              <a:rPr lang="en-US" i="1" dirty="0"/>
              <a:t>tx, treatment; UC, urothelial carcinoma.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67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6827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415B6-2D0E-4BE9-B4C2-E5469F799ED1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2686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CT, chemotherapy; EV, enfortumab vedotin; ITT, intention-to-treat.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69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550531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CT, chemotherapy; mUC, metastatic urothelial carcinoma; UC, urothelial carcinoma.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8F45E-0884-4F38-89F4-8795A33E874D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6311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DoR, duration of response; ECOG, Eastern Cooperative Oncology Group; mUC, metastatic urothelial carcinoma; PD, progressive disease; PS, performance status; UC, urothelial carcinoma.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6F6888-C665-42A3-A357-126D089BA8C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9792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800" b="0" i="1" kern="0" dirty="0"/>
              <a:t>BICR, blinded independent central review; 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DoR, duration of response;</a:t>
            </a:r>
            <a:r>
              <a:rPr lang="en-US" sz="800" b="0" i="1" kern="0" dirty="0"/>
              <a:t> RECIST, R</a:t>
            </a:r>
            <a:r>
              <a:rPr lang="en-US" sz="800" b="0" i="1" dirty="0">
                <a:effectLst/>
                <a:latin typeface="Google Sans"/>
              </a:rPr>
              <a:t>esponse Evaluation Criteria in Solid Tumors; TTR, time to response.</a:t>
            </a:r>
            <a:endParaRPr lang="en-US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7BB0B6-03FE-403E-B409-BDC699993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60496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PD, progressive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7BB0B6-03FE-403E-B409-BDC699993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0143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DoR, duration of response; ECOG, Eastern Cooperative Oncology Group; mUC, metastatic urothelial carcinoma; PD, progressive disease; PS, performance status; UC, urothelial carcinoma.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6F6888-C665-42A3-A357-126D089BA8C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3461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800" i="1" dirty="0"/>
              <a:t>DoR, duration of response; NR, not reached; PD, progressive disease; SD, stable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7BB0B6-03FE-403E-B409-BDC699993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7477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A1BD-7038-4E50-A7CB-60EBF51822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503F-4EC9-45D5-9108-CBE31E6CF8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9962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A1BD-7038-4E50-A7CB-60EBF51822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503F-4EC9-45D5-9108-CBE31E6CF8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6433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A1BD-7038-4E50-A7CB-60EBF51822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503F-4EC9-45D5-9108-CBE31E6CF8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4635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A1BD-7038-4E50-A7CB-60EBF51822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503F-4EC9-45D5-9108-CBE31E6CF8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4382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A1BD-7038-4E50-A7CB-60EBF51822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503F-4EC9-45D5-9108-CBE31E6CF8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624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A1BD-7038-4E50-A7CB-60EBF51822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503F-4EC9-45D5-9108-CBE31E6CF8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5191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A1BD-7038-4E50-A7CB-60EBF51822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503F-4EC9-45D5-9108-CBE31E6CF8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8738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A1BD-7038-4E50-A7CB-60EBF51822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503F-4EC9-45D5-9108-CBE31E6CF8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2794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A1BD-7038-4E50-A7CB-60EBF51822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503F-4EC9-45D5-9108-CBE31E6CF8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9065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A1BD-7038-4E50-A7CB-60EBF51822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503F-4EC9-45D5-9108-CBE31E6CF8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8968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A1BD-7038-4E50-A7CB-60EBF51822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3503F-4EC9-45D5-9108-CBE31E6CF8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6190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5764" y="330201"/>
            <a:ext cx="8433112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9144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293BAA-8C62-4F73-8124-D4D6BEBF88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3436" y="5345430"/>
            <a:ext cx="2870564" cy="124741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E97A50-08EF-437E-A636-931428B27154}"/>
              </a:ext>
            </a:extLst>
          </p:cNvPr>
          <p:cNvCxnSpPr/>
          <p:nvPr userDrawn="1"/>
        </p:nvCxnSpPr>
        <p:spPr>
          <a:xfrm>
            <a:off x="1" y="6589713"/>
            <a:ext cx="9144000" cy="0"/>
          </a:xfrm>
          <a:prstGeom prst="line">
            <a:avLst/>
          </a:prstGeom>
          <a:ln w="19050">
            <a:solidFill>
              <a:srgbClr val="7F3F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302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3808" y="500403"/>
            <a:ext cx="7636383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605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88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75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350"/>
            <a:r>
              <a:rPr lang="en" spc="-83"/>
              <a:t>Joanna</a:t>
            </a:r>
            <a:r>
              <a:rPr lang="en" spc="-30"/>
              <a:t> </a:t>
            </a:r>
            <a:r>
              <a:rPr lang="en" spc="-75"/>
              <a:t>Szkandera</a:t>
            </a:r>
            <a:endParaRPr lang="en" spc="-7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5302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3808" y="394886"/>
            <a:ext cx="7636383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605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88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75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350"/>
            <a:r>
              <a:rPr lang="en" spc="-83"/>
              <a:t>Joanna</a:t>
            </a:r>
            <a:r>
              <a:rPr lang="en" spc="-30"/>
              <a:t> </a:t>
            </a:r>
            <a:r>
              <a:rPr lang="en" spc="-75"/>
              <a:t>Szkandera</a:t>
            </a:r>
            <a:endParaRPr lang="en" spc="-7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6576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95902"/>
            <a:ext cx="7862570" cy="415498"/>
          </a:xfrm>
        </p:spPr>
        <p:txBody>
          <a:bodyPr lIns="0" tIns="0" rIns="0" bIns="0"/>
          <a:lstStyle>
            <a:lvl1pPr>
              <a:defRPr sz="2700" b="1" i="0">
                <a:solidFill>
                  <a:srgbClr val="605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3808" y="1164589"/>
            <a:ext cx="7800658" cy="288541"/>
          </a:xfrm>
        </p:spPr>
        <p:txBody>
          <a:bodyPr lIns="0" tIns="0" rIns="0" bIns="0"/>
          <a:lstStyle>
            <a:lvl1pPr>
              <a:defRPr sz="1875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350"/>
            <a:r>
              <a:rPr lang="en" spc="-83"/>
              <a:t>Joanna</a:t>
            </a:r>
            <a:r>
              <a:rPr lang="en" spc="-30"/>
              <a:t> </a:t>
            </a:r>
            <a:r>
              <a:rPr lang="en" spc="-75"/>
              <a:t>Szkandera</a:t>
            </a:r>
            <a:endParaRPr lang="en" spc="-7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8794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95902"/>
            <a:ext cx="7862570" cy="415498"/>
          </a:xfrm>
        </p:spPr>
        <p:txBody>
          <a:bodyPr lIns="0" tIns="0" rIns="0" bIns="0"/>
          <a:lstStyle>
            <a:lvl1pPr>
              <a:defRPr sz="2700" b="1" i="0">
                <a:solidFill>
                  <a:srgbClr val="605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5770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5770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350"/>
            <a:r>
              <a:rPr lang="en" spc="-83"/>
              <a:t>Joanna</a:t>
            </a:r>
            <a:r>
              <a:rPr lang="en" spc="-30"/>
              <a:t> </a:t>
            </a:r>
            <a:r>
              <a:rPr lang="en" spc="-75"/>
              <a:t>Szkandera</a:t>
            </a:r>
            <a:endParaRPr lang="en" spc="-7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7325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95902"/>
            <a:ext cx="7862570" cy="415498"/>
          </a:xfrm>
        </p:spPr>
        <p:txBody>
          <a:bodyPr lIns="0" tIns="0" rIns="0" bIns="0"/>
          <a:lstStyle>
            <a:lvl1pPr>
              <a:defRPr sz="2700" b="1" i="0">
                <a:solidFill>
                  <a:srgbClr val="605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350"/>
            <a:r>
              <a:rPr lang="en" spc="-83"/>
              <a:t>Joanna</a:t>
            </a:r>
            <a:r>
              <a:rPr lang="en" spc="-30"/>
              <a:t> </a:t>
            </a:r>
            <a:r>
              <a:rPr lang="en" spc="-75"/>
              <a:t>Szkandera</a:t>
            </a:r>
            <a:endParaRPr lang="en" spc="-7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9768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43570" y="6171768"/>
            <a:ext cx="1100430" cy="68623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830454" y="6652876"/>
            <a:ext cx="2540" cy="423"/>
          </a:xfrm>
          <a:custGeom>
            <a:avLst/>
            <a:gdLst/>
            <a:ahLst/>
            <a:cxnLst/>
            <a:rect l="l" t="t" r="r" b="b"/>
            <a:pathLst>
              <a:path w="5080" h="634">
                <a:moveTo>
                  <a:pt x="4449" y="0"/>
                </a:moveTo>
                <a:lnTo>
                  <a:pt x="2966" y="0"/>
                </a:lnTo>
                <a:lnTo>
                  <a:pt x="1483" y="112"/>
                </a:lnTo>
                <a:lnTo>
                  <a:pt x="0" y="112"/>
                </a:lnTo>
                <a:lnTo>
                  <a:pt x="4684" y="112"/>
                </a:lnTo>
                <a:lnTo>
                  <a:pt x="4449" y="0"/>
                </a:lnTo>
                <a:close/>
              </a:path>
            </a:pathLst>
          </a:custGeom>
          <a:solidFill>
            <a:srgbClr val="7D8837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18" name="bg object 18"/>
          <p:cNvSpPr/>
          <p:nvPr/>
        </p:nvSpPr>
        <p:spPr>
          <a:xfrm>
            <a:off x="8569772" y="6441107"/>
            <a:ext cx="90488" cy="212090"/>
          </a:xfrm>
          <a:custGeom>
            <a:avLst/>
            <a:gdLst/>
            <a:ahLst/>
            <a:cxnLst/>
            <a:rect l="l" t="t" r="r" b="b"/>
            <a:pathLst>
              <a:path w="180975" h="318134">
                <a:moveTo>
                  <a:pt x="174812" y="0"/>
                </a:moveTo>
                <a:lnTo>
                  <a:pt x="94595" y="0"/>
                </a:lnTo>
                <a:lnTo>
                  <a:pt x="55043" y="5115"/>
                </a:lnTo>
                <a:lnTo>
                  <a:pt x="25771" y="20070"/>
                </a:lnTo>
                <a:lnTo>
                  <a:pt x="7604" y="44274"/>
                </a:lnTo>
                <a:lnTo>
                  <a:pt x="1365" y="77139"/>
                </a:lnTo>
                <a:lnTo>
                  <a:pt x="14087" y="122614"/>
                </a:lnTo>
                <a:lnTo>
                  <a:pt x="44424" y="156356"/>
                </a:lnTo>
                <a:lnTo>
                  <a:pt x="80633" y="183990"/>
                </a:lnTo>
                <a:lnTo>
                  <a:pt x="110971" y="211137"/>
                </a:lnTo>
                <a:lnTo>
                  <a:pt x="123693" y="243423"/>
                </a:lnTo>
                <a:lnTo>
                  <a:pt x="121173" y="255597"/>
                </a:lnTo>
                <a:lnTo>
                  <a:pt x="114064" y="264449"/>
                </a:lnTo>
                <a:lnTo>
                  <a:pt x="103039" y="269853"/>
                </a:lnTo>
                <a:lnTo>
                  <a:pt x="88772" y="271682"/>
                </a:lnTo>
                <a:lnTo>
                  <a:pt x="80735" y="270716"/>
                </a:lnTo>
                <a:lnTo>
                  <a:pt x="73584" y="267827"/>
                </a:lnTo>
                <a:lnTo>
                  <a:pt x="67610" y="263026"/>
                </a:lnTo>
                <a:lnTo>
                  <a:pt x="63103" y="256321"/>
                </a:lnTo>
                <a:lnTo>
                  <a:pt x="0" y="256321"/>
                </a:lnTo>
                <a:lnTo>
                  <a:pt x="10844" y="282035"/>
                </a:lnTo>
                <a:lnTo>
                  <a:pt x="29608" y="301326"/>
                </a:lnTo>
                <a:lnTo>
                  <a:pt x="55134" y="313448"/>
                </a:lnTo>
                <a:lnTo>
                  <a:pt x="86267" y="317655"/>
                </a:lnTo>
                <a:lnTo>
                  <a:pt x="180520" y="317542"/>
                </a:lnTo>
                <a:lnTo>
                  <a:pt x="174930" y="317542"/>
                </a:lnTo>
                <a:lnTo>
                  <a:pt x="174813" y="207661"/>
                </a:lnTo>
                <a:lnTo>
                  <a:pt x="146215" y="168214"/>
                </a:lnTo>
                <a:lnTo>
                  <a:pt x="107446" y="136724"/>
                </a:lnTo>
                <a:lnTo>
                  <a:pt x="73320" y="107989"/>
                </a:lnTo>
                <a:lnTo>
                  <a:pt x="58652" y="76803"/>
                </a:lnTo>
                <a:lnTo>
                  <a:pt x="60630" y="63919"/>
                </a:lnTo>
                <a:lnTo>
                  <a:pt x="66437" y="54379"/>
                </a:lnTo>
                <a:lnTo>
                  <a:pt x="75881" y="48456"/>
                </a:lnTo>
                <a:lnTo>
                  <a:pt x="88771" y="46421"/>
                </a:lnTo>
                <a:lnTo>
                  <a:pt x="99213" y="48628"/>
                </a:lnTo>
                <a:lnTo>
                  <a:pt x="109814" y="55165"/>
                </a:lnTo>
                <a:lnTo>
                  <a:pt x="120051" y="65908"/>
                </a:lnTo>
                <a:lnTo>
                  <a:pt x="129399" y="80730"/>
                </a:lnTo>
                <a:lnTo>
                  <a:pt x="174812" y="80730"/>
                </a:lnTo>
                <a:lnTo>
                  <a:pt x="174812" y="0"/>
                </a:lnTo>
                <a:close/>
              </a:path>
            </a:pathLst>
          </a:custGeom>
          <a:solidFill>
            <a:srgbClr val="81124E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19" name="bg object 19"/>
          <p:cNvSpPr/>
          <p:nvPr/>
        </p:nvSpPr>
        <p:spPr>
          <a:xfrm>
            <a:off x="8489721" y="6441107"/>
            <a:ext cx="127000" cy="212090"/>
          </a:xfrm>
          <a:custGeom>
            <a:avLst/>
            <a:gdLst/>
            <a:ahLst/>
            <a:cxnLst/>
            <a:rect l="l" t="t" r="r" b="b"/>
            <a:pathLst>
              <a:path w="254000" h="318134">
                <a:moveTo>
                  <a:pt x="253892" y="0"/>
                </a:moveTo>
                <a:lnTo>
                  <a:pt x="0" y="0"/>
                </a:lnTo>
                <a:lnTo>
                  <a:pt x="1" y="317655"/>
                </a:lnTo>
                <a:lnTo>
                  <a:pt x="244314" y="317655"/>
                </a:lnTo>
                <a:lnTo>
                  <a:pt x="213921" y="313087"/>
                </a:lnTo>
                <a:lnTo>
                  <a:pt x="189027" y="300877"/>
                </a:lnTo>
                <a:lnTo>
                  <a:pt x="170723" y="281751"/>
                </a:lnTo>
                <a:lnTo>
                  <a:pt x="160100" y="256433"/>
                </a:lnTo>
                <a:lnTo>
                  <a:pt x="64359" y="256433"/>
                </a:lnTo>
                <a:lnTo>
                  <a:pt x="64358" y="176935"/>
                </a:lnTo>
                <a:lnTo>
                  <a:pt x="156220" y="176935"/>
                </a:lnTo>
                <a:lnTo>
                  <a:pt x="156220" y="129391"/>
                </a:lnTo>
                <a:lnTo>
                  <a:pt x="64358" y="129391"/>
                </a:lnTo>
                <a:lnTo>
                  <a:pt x="64358" y="61329"/>
                </a:lnTo>
                <a:lnTo>
                  <a:pt x="162832" y="61329"/>
                </a:lnTo>
                <a:lnTo>
                  <a:pt x="172536" y="35269"/>
                </a:lnTo>
                <a:lnTo>
                  <a:pt x="191332" y="16073"/>
                </a:lnTo>
                <a:lnTo>
                  <a:pt x="218643" y="4173"/>
                </a:lnTo>
                <a:lnTo>
                  <a:pt x="253892" y="0"/>
                </a:lnTo>
                <a:close/>
              </a:path>
            </a:pathLst>
          </a:custGeom>
          <a:solidFill>
            <a:srgbClr val="1B4F25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20" name="bg object 20"/>
          <p:cNvSpPr/>
          <p:nvPr/>
        </p:nvSpPr>
        <p:spPr>
          <a:xfrm>
            <a:off x="8780590" y="6441030"/>
            <a:ext cx="99060" cy="212090"/>
          </a:xfrm>
          <a:custGeom>
            <a:avLst/>
            <a:gdLst/>
            <a:ahLst/>
            <a:cxnLst/>
            <a:rect l="l" t="t" r="r" b="b"/>
            <a:pathLst>
              <a:path w="198119" h="318134">
                <a:moveTo>
                  <a:pt x="99046" y="0"/>
                </a:moveTo>
                <a:lnTo>
                  <a:pt x="97336" y="0"/>
                </a:lnTo>
                <a:lnTo>
                  <a:pt x="54014" y="6521"/>
                </a:lnTo>
                <a:lnTo>
                  <a:pt x="23678" y="23564"/>
                </a:lnTo>
                <a:lnTo>
                  <a:pt x="5837" y="48615"/>
                </a:lnTo>
                <a:lnTo>
                  <a:pt x="0" y="79164"/>
                </a:lnTo>
                <a:lnTo>
                  <a:pt x="0" y="238272"/>
                </a:lnTo>
                <a:lnTo>
                  <a:pt x="24106" y="294377"/>
                </a:lnTo>
                <a:lnTo>
                  <a:pt x="99047" y="317769"/>
                </a:lnTo>
                <a:lnTo>
                  <a:pt x="102826" y="317769"/>
                </a:lnTo>
                <a:lnTo>
                  <a:pt x="145576" y="310582"/>
                </a:lnTo>
                <a:lnTo>
                  <a:pt x="175064" y="293353"/>
                </a:lnTo>
                <a:lnTo>
                  <a:pt x="190465" y="271236"/>
                </a:lnTo>
                <a:lnTo>
                  <a:pt x="98938" y="271236"/>
                </a:lnTo>
                <a:lnTo>
                  <a:pt x="82525" y="269141"/>
                </a:lnTo>
                <a:lnTo>
                  <a:pt x="71902" y="262798"/>
                </a:lnTo>
                <a:lnTo>
                  <a:pt x="66180" y="252124"/>
                </a:lnTo>
                <a:lnTo>
                  <a:pt x="64470" y="237034"/>
                </a:lnTo>
                <a:lnTo>
                  <a:pt x="64469" y="80394"/>
                </a:lnTo>
                <a:lnTo>
                  <a:pt x="66179" y="65306"/>
                </a:lnTo>
                <a:lnTo>
                  <a:pt x="71901" y="54634"/>
                </a:lnTo>
                <a:lnTo>
                  <a:pt x="82357" y="48394"/>
                </a:lnTo>
                <a:lnTo>
                  <a:pt x="81741" y="48394"/>
                </a:lnTo>
                <a:lnTo>
                  <a:pt x="98937" y="46199"/>
                </a:lnTo>
                <a:lnTo>
                  <a:pt x="190571" y="46199"/>
                </a:lnTo>
                <a:lnTo>
                  <a:pt x="173991" y="23225"/>
                </a:lnTo>
                <a:lnTo>
                  <a:pt x="143118" y="6235"/>
                </a:lnTo>
                <a:lnTo>
                  <a:pt x="99046" y="0"/>
                </a:lnTo>
                <a:close/>
              </a:path>
              <a:path w="198119" h="318134">
                <a:moveTo>
                  <a:pt x="190571" y="46199"/>
                </a:moveTo>
                <a:lnTo>
                  <a:pt x="98937" y="46199"/>
                </a:lnTo>
                <a:lnTo>
                  <a:pt x="116128" y="48394"/>
                </a:lnTo>
                <a:lnTo>
                  <a:pt x="115512" y="48394"/>
                </a:lnTo>
                <a:lnTo>
                  <a:pt x="125966" y="54634"/>
                </a:lnTo>
                <a:lnTo>
                  <a:pt x="131687" y="65306"/>
                </a:lnTo>
                <a:lnTo>
                  <a:pt x="133397" y="80394"/>
                </a:lnTo>
                <a:lnTo>
                  <a:pt x="133398" y="237034"/>
                </a:lnTo>
                <a:lnTo>
                  <a:pt x="131688" y="252124"/>
                </a:lnTo>
                <a:lnTo>
                  <a:pt x="125966" y="262798"/>
                </a:lnTo>
                <a:lnTo>
                  <a:pt x="115346" y="269141"/>
                </a:lnTo>
                <a:lnTo>
                  <a:pt x="98938" y="271236"/>
                </a:lnTo>
                <a:lnTo>
                  <a:pt x="190465" y="271236"/>
                </a:lnTo>
                <a:lnTo>
                  <a:pt x="192419" y="268430"/>
                </a:lnTo>
                <a:lnTo>
                  <a:pt x="198102" y="238272"/>
                </a:lnTo>
                <a:lnTo>
                  <a:pt x="198101" y="79164"/>
                </a:lnTo>
                <a:lnTo>
                  <a:pt x="192198" y="48615"/>
                </a:lnTo>
                <a:lnTo>
                  <a:pt x="192155" y="48394"/>
                </a:lnTo>
                <a:lnTo>
                  <a:pt x="190571" y="46199"/>
                </a:lnTo>
                <a:close/>
              </a:path>
            </a:pathLst>
          </a:custGeom>
          <a:solidFill>
            <a:srgbClr val="002E5D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21" name="bg object 21"/>
          <p:cNvSpPr/>
          <p:nvPr/>
        </p:nvSpPr>
        <p:spPr>
          <a:xfrm>
            <a:off x="8657123" y="6441030"/>
            <a:ext cx="173038" cy="212090"/>
          </a:xfrm>
          <a:custGeom>
            <a:avLst/>
            <a:gdLst/>
            <a:ahLst/>
            <a:cxnLst/>
            <a:rect l="l" t="t" r="r" b="b"/>
            <a:pathLst>
              <a:path w="346075" h="318134">
                <a:moveTo>
                  <a:pt x="344271" y="0"/>
                </a:moveTo>
                <a:lnTo>
                  <a:pt x="173790" y="0"/>
                </a:lnTo>
                <a:lnTo>
                  <a:pt x="127347" y="143749"/>
                </a:lnTo>
                <a:lnTo>
                  <a:pt x="126434" y="143749"/>
                </a:lnTo>
                <a:lnTo>
                  <a:pt x="80107" y="229"/>
                </a:lnTo>
                <a:lnTo>
                  <a:pt x="0" y="229"/>
                </a:lnTo>
                <a:lnTo>
                  <a:pt x="1" y="317769"/>
                </a:lnTo>
                <a:lnTo>
                  <a:pt x="62417" y="317769"/>
                </a:lnTo>
                <a:lnTo>
                  <a:pt x="62417" y="143749"/>
                </a:lnTo>
                <a:lnTo>
                  <a:pt x="63330" y="143749"/>
                </a:lnTo>
                <a:lnTo>
                  <a:pt x="130088" y="317769"/>
                </a:lnTo>
                <a:lnTo>
                  <a:pt x="190451" y="143749"/>
                </a:lnTo>
                <a:lnTo>
                  <a:pt x="191364" y="143749"/>
                </a:lnTo>
                <a:lnTo>
                  <a:pt x="191365" y="317881"/>
                </a:lnTo>
                <a:lnTo>
                  <a:pt x="345982" y="317881"/>
                </a:lnTo>
                <a:lnTo>
                  <a:pt x="301911" y="311593"/>
                </a:lnTo>
                <a:lnTo>
                  <a:pt x="271041" y="294489"/>
                </a:lnTo>
                <a:lnTo>
                  <a:pt x="252879" y="269207"/>
                </a:lnTo>
                <a:lnTo>
                  <a:pt x="246934" y="238387"/>
                </a:lnTo>
                <a:lnTo>
                  <a:pt x="246934" y="79164"/>
                </a:lnTo>
                <a:lnTo>
                  <a:pt x="252787" y="48630"/>
                </a:lnTo>
                <a:lnTo>
                  <a:pt x="270653" y="23604"/>
                </a:lnTo>
                <a:lnTo>
                  <a:pt x="300994" y="6566"/>
                </a:lnTo>
                <a:lnTo>
                  <a:pt x="344271" y="0"/>
                </a:lnTo>
                <a:close/>
              </a:path>
            </a:pathLst>
          </a:custGeom>
          <a:solidFill>
            <a:srgbClr val="78821D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43513" y="-1"/>
            <a:ext cx="3900488" cy="685799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4375" y="908896"/>
            <a:ext cx="2886651" cy="108449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34083" y="6159177"/>
            <a:ext cx="1109916" cy="698821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8830454" y="6652876"/>
            <a:ext cx="2540" cy="423"/>
          </a:xfrm>
          <a:custGeom>
            <a:avLst/>
            <a:gdLst/>
            <a:ahLst/>
            <a:cxnLst/>
            <a:rect l="l" t="t" r="r" b="b"/>
            <a:pathLst>
              <a:path w="5080" h="634">
                <a:moveTo>
                  <a:pt x="4449" y="0"/>
                </a:moveTo>
                <a:lnTo>
                  <a:pt x="2966" y="0"/>
                </a:lnTo>
                <a:lnTo>
                  <a:pt x="1483" y="112"/>
                </a:lnTo>
                <a:lnTo>
                  <a:pt x="0" y="112"/>
                </a:lnTo>
                <a:lnTo>
                  <a:pt x="4684" y="112"/>
                </a:lnTo>
                <a:lnTo>
                  <a:pt x="4449" y="0"/>
                </a:lnTo>
                <a:close/>
              </a:path>
            </a:pathLst>
          </a:custGeom>
          <a:solidFill>
            <a:srgbClr val="7D8837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26" name="bg object 26"/>
          <p:cNvSpPr/>
          <p:nvPr/>
        </p:nvSpPr>
        <p:spPr>
          <a:xfrm>
            <a:off x="8569771" y="6441107"/>
            <a:ext cx="90488" cy="212090"/>
          </a:xfrm>
          <a:custGeom>
            <a:avLst/>
            <a:gdLst/>
            <a:ahLst/>
            <a:cxnLst/>
            <a:rect l="l" t="t" r="r" b="b"/>
            <a:pathLst>
              <a:path w="180975" h="318134">
                <a:moveTo>
                  <a:pt x="174812" y="0"/>
                </a:moveTo>
                <a:lnTo>
                  <a:pt x="94595" y="0"/>
                </a:lnTo>
                <a:lnTo>
                  <a:pt x="55043" y="5115"/>
                </a:lnTo>
                <a:lnTo>
                  <a:pt x="25771" y="20070"/>
                </a:lnTo>
                <a:lnTo>
                  <a:pt x="7604" y="44274"/>
                </a:lnTo>
                <a:lnTo>
                  <a:pt x="1365" y="77139"/>
                </a:lnTo>
                <a:lnTo>
                  <a:pt x="14087" y="122614"/>
                </a:lnTo>
                <a:lnTo>
                  <a:pt x="44424" y="156356"/>
                </a:lnTo>
                <a:lnTo>
                  <a:pt x="80633" y="183990"/>
                </a:lnTo>
                <a:lnTo>
                  <a:pt x="110971" y="211137"/>
                </a:lnTo>
                <a:lnTo>
                  <a:pt x="123693" y="243423"/>
                </a:lnTo>
                <a:lnTo>
                  <a:pt x="121173" y="255597"/>
                </a:lnTo>
                <a:lnTo>
                  <a:pt x="114064" y="264449"/>
                </a:lnTo>
                <a:lnTo>
                  <a:pt x="103039" y="269853"/>
                </a:lnTo>
                <a:lnTo>
                  <a:pt x="88772" y="271682"/>
                </a:lnTo>
                <a:lnTo>
                  <a:pt x="80735" y="270716"/>
                </a:lnTo>
                <a:lnTo>
                  <a:pt x="73584" y="267827"/>
                </a:lnTo>
                <a:lnTo>
                  <a:pt x="67610" y="263026"/>
                </a:lnTo>
                <a:lnTo>
                  <a:pt x="63103" y="256321"/>
                </a:lnTo>
                <a:lnTo>
                  <a:pt x="0" y="256321"/>
                </a:lnTo>
                <a:lnTo>
                  <a:pt x="10844" y="282035"/>
                </a:lnTo>
                <a:lnTo>
                  <a:pt x="29608" y="301326"/>
                </a:lnTo>
                <a:lnTo>
                  <a:pt x="55134" y="313448"/>
                </a:lnTo>
                <a:lnTo>
                  <a:pt x="86267" y="317655"/>
                </a:lnTo>
                <a:lnTo>
                  <a:pt x="180520" y="317542"/>
                </a:lnTo>
                <a:lnTo>
                  <a:pt x="174930" y="317542"/>
                </a:lnTo>
                <a:lnTo>
                  <a:pt x="174813" y="207661"/>
                </a:lnTo>
                <a:lnTo>
                  <a:pt x="146215" y="168214"/>
                </a:lnTo>
                <a:lnTo>
                  <a:pt x="107446" y="136724"/>
                </a:lnTo>
                <a:lnTo>
                  <a:pt x="73320" y="107989"/>
                </a:lnTo>
                <a:lnTo>
                  <a:pt x="58652" y="76803"/>
                </a:lnTo>
                <a:lnTo>
                  <a:pt x="60630" y="63919"/>
                </a:lnTo>
                <a:lnTo>
                  <a:pt x="66437" y="54379"/>
                </a:lnTo>
                <a:lnTo>
                  <a:pt x="75881" y="48456"/>
                </a:lnTo>
                <a:lnTo>
                  <a:pt x="88771" y="46421"/>
                </a:lnTo>
                <a:lnTo>
                  <a:pt x="99213" y="48628"/>
                </a:lnTo>
                <a:lnTo>
                  <a:pt x="109814" y="55165"/>
                </a:lnTo>
                <a:lnTo>
                  <a:pt x="120051" y="65908"/>
                </a:lnTo>
                <a:lnTo>
                  <a:pt x="129399" y="80730"/>
                </a:lnTo>
                <a:lnTo>
                  <a:pt x="174812" y="80730"/>
                </a:lnTo>
                <a:lnTo>
                  <a:pt x="174812" y="0"/>
                </a:lnTo>
                <a:close/>
              </a:path>
            </a:pathLst>
          </a:custGeom>
          <a:solidFill>
            <a:srgbClr val="81124E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27" name="bg object 27"/>
          <p:cNvSpPr/>
          <p:nvPr/>
        </p:nvSpPr>
        <p:spPr>
          <a:xfrm>
            <a:off x="8489721" y="6441107"/>
            <a:ext cx="127000" cy="212090"/>
          </a:xfrm>
          <a:custGeom>
            <a:avLst/>
            <a:gdLst/>
            <a:ahLst/>
            <a:cxnLst/>
            <a:rect l="l" t="t" r="r" b="b"/>
            <a:pathLst>
              <a:path w="254000" h="318134">
                <a:moveTo>
                  <a:pt x="253892" y="0"/>
                </a:moveTo>
                <a:lnTo>
                  <a:pt x="0" y="0"/>
                </a:lnTo>
                <a:lnTo>
                  <a:pt x="1" y="317655"/>
                </a:lnTo>
                <a:lnTo>
                  <a:pt x="244314" y="317655"/>
                </a:lnTo>
                <a:lnTo>
                  <a:pt x="213921" y="313087"/>
                </a:lnTo>
                <a:lnTo>
                  <a:pt x="189027" y="300877"/>
                </a:lnTo>
                <a:lnTo>
                  <a:pt x="170723" y="281751"/>
                </a:lnTo>
                <a:lnTo>
                  <a:pt x="160100" y="256433"/>
                </a:lnTo>
                <a:lnTo>
                  <a:pt x="64359" y="256433"/>
                </a:lnTo>
                <a:lnTo>
                  <a:pt x="64358" y="176935"/>
                </a:lnTo>
                <a:lnTo>
                  <a:pt x="156220" y="176935"/>
                </a:lnTo>
                <a:lnTo>
                  <a:pt x="156220" y="129391"/>
                </a:lnTo>
                <a:lnTo>
                  <a:pt x="64358" y="129391"/>
                </a:lnTo>
                <a:lnTo>
                  <a:pt x="64358" y="61329"/>
                </a:lnTo>
                <a:lnTo>
                  <a:pt x="162832" y="61329"/>
                </a:lnTo>
                <a:lnTo>
                  <a:pt x="172536" y="35269"/>
                </a:lnTo>
                <a:lnTo>
                  <a:pt x="191332" y="16073"/>
                </a:lnTo>
                <a:lnTo>
                  <a:pt x="218643" y="4173"/>
                </a:lnTo>
                <a:lnTo>
                  <a:pt x="253892" y="0"/>
                </a:lnTo>
                <a:close/>
              </a:path>
            </a:pathLst>
          </a:custGeom>
          <a:solidFill>
            <a:srgbClr val="1B4F25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28" name="bg object 28"/>
          <p:cNvSpPr/>
          <p:nvPr/>
        </p:nvSpPr>
        <p:spPr>
          <a:xfrm>
            <a:off x="8780590" y="6441030"/>
            <a:ext cx="99060" cy="212090"/>
          </a:xfrm>
          <a:custGeom>
            <a:avLst/>
            <a:gdLst/>
            <a:ahLst/>
            <a:cxnLst/>
            <a:rect l="l" t="t" r="r" b="b"/>
            <a:pathLst>
              <a:path w="198119" h="318134">
                <a:moveTo>
                  <a:pt x="99046" y="0"/>
                </a:moveTo>
                <a:lnTo>
                  <a:pt x="97336" y="0"/>
                </a:lnTo>
                <a:lnTo>
                  <a:pt x="54014" y="6521"/>
                </a:lnTo>
                <a:lnTo>
                  <a:pt x="23678" y="23564"/>
                </a:lnTo>
                <a:lnTo>
                  <a:pt x="5837" y="48615"/>
                </a:lnTo>
                <a:lnTo>
                  <a:pt x="0" y="79164"/>
                </a:lnTo>
                <a:lnTo>
                  <a:pt x="0" y="238272"/>
                </a:lnTo>
                <a:lnTo>
                  <a:pt x="24106" y="294377"/>
                </a:lnTo>
                <a:lnTo>
                  <a:pt x="99047" y="317769"/>
                </a:lnTo>
                <a:lnTo>
                  <a:pt x="102826" y="317769"/>
                </a:lnTo>
                <a:lnTo>
                  <a:pt x="145576" y="310582"/>
                </a:lnTo>
                <a:lnTo>
                  <a:pt x="175064" y="293353"/>
                </a:lnTo>
                <a:lnTo>
                  <a:pt x="190465" y="271236"/>
                </a:lnTo>
                <a:lnTo>
                  <a:pt x="98938" y="271236"/>
                </a:lnTo>
                <a:lnTo>
                  <a:pt x="82525" y="269141"/>
                </a:lnTo>
                <a:lnTo>
                  <a:pt x="71902" y="262798"/>
                </a:lnTo>
                <a:lnTo>
                  <a:pt x="66180" y="252124"/>
                </a:lnTo>
                <a:lnTo>
                  <a:pt x="64470" y="237034"/>
                </a:lnTo>
                <a:lnTo>
                  <a:pt x="64469" y="80394"/>
                </a:lnTo>
                <a:lnTo>
                  <a:pt x="66179" y="65306"/>
                </a:lnTo>
                <a:lnTo>
                  <a:pt x="71901" y="54634"/>
                </a:lnTo>
                <a:lnTo>
                  <a:pt x="82357" y="48394"/>
                </a:lnTo>
                <a:lnTo>
                  <a:pt x="81741" y="48394"/>
                </a:lnTo>
                <a:lnTo>
                  <a:pt x="98937" y="46199"/>
                </a:lnTo>
                <a:lnTo>
                  <a:pt x="190571" y="46199"/>
                </a:lnTo>
                <a:lnTo>
                  <a:pt x="173991" y="23225"/>
                </a:lnTo>
                <a:lnTo>
                  <a:pt x="143118" y="6235"/>
                </a:lnTo>
                <a:lnTo>
                  <a:pt x="99046" y="0"/>
                </a:lnTo>
                <a:close/>
              </a:path>
              <a:path w="198119" h="318134">
                <a:moveTo>
                  <a:pt x="190571" y="46199"/>
                </a:moveTo>
                <a:lnTo>
                  <a:pt x="98937" y="46199"/>
                </a:lnTo>
                <a:lnTo>
                  <a:pt x="116128" y="48394"/>
                </a:lnTo>
                <a:lnTo>
                  <a:pt x="115512" y="48394"/>
                </a:lnTo>
                <a:lnTo>
                  <a:pt x="125966" y="54634"/>
                </a:lnTo>
                <a:lnTo>
                  <a:pt x="131687" y="65306"/>
                </a:lnTo>
                <a:lnTo>
                  <a:pt x="133397" y="80394"/>
                </a:lnTo>
                <a:lnTo>
                  <a:pt x="133398" y="237034"/>
                </a:lnTo>
                <a:lnTo>
                  <a:pt x="131688" y="252124"/>
                </a:lnTo>
                <a:lnTo>
                  <a:pt x="125966" y="262798"/>
                </a:lnTo>
                <a:lnTo>
                  <a:pt x="115346" y="269141"/>
                </a:lnTo>
                <a:lnTo>
                  <a:pt x="98938" y="271236"/>
                </a:lnTo>
                <a:lnTo>
                  <a:pt x="190465" y="271236"/>
                </a:lnTo>
                <a:lnTo>
                  <a:pt x="192419" y="268430"/>
                </a:lnTo>
                <a:lnTo>
                  <a:pt x="198102" y="238272"/>
                </a:lnTo>
                <a:lnTo>
                  <a:pt x="198101" y="79164"/>
                </a:lnTo>
                <a:lnTo>
                  <a:pt x="192198" y="48615"/>
                </a:lnTo>
                <a:lnTo>
                  <a:pt x="192155" y="48394"/>
                </a:lnTo>
                <a:lnTo>
                  <a:pt x="190571" y="46199"/>
                </a:lnTo>
                <a:close/>
              </a:path>
            </a:pathLst>
          </a:custGeom>
          <a:solidFill>
            <a:srgbClr val="002E5D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29" name="bg object 29"/>
          <p:cNvSpPr/>
          <p:nvPr/>
        </p:nvSpPr>
        <p:spPr>
          <a:xfrm>
            <a:off x="8657123" y="6441030"/>
            <a:ext cx="173038" cy="212090"/>
          </a:xfrm>
          <a:custGeom>
            <a:avLst/>
            <a:gdLst/>
            <a:ahLst/>
            <a:cxnLst/>
            <a:rect l="l" t="t" r="r" b="b"/>
            <a:pathLst>
              <a:path w="346075" h="318134">
                <a:moveTo>
                  <a:pt x="344271" y="0"/>
                </a:moveTo>
                <a:lnTo>
                  <a:pt x="173790" y="0"/>
                </a:lnTo>
                <a:lnTo>
                  <a:pt x="127347" y="143749"/>
                </a:lnTo>
                <a:lnTo>
                  <a:pt x="126434" y="143749"/>
                </a:lnTo>
                <a:lnTo>
                  <a:pt x="80107" y="229"/>
                </a:lnTo>
                <a:lnTo>
                  <a:pt x="0" y="229"/>
                </a:lnTo>
                <a:lnTo>
                  <a:pt x="1" y="317769"/>
                </a:lnTo>
                <a:lnTo>
                  <a:pt x="62417" y="317769"/>
                </a:lnTo>
                <a:lnTo>
                  <a:pt x="62417" y="143749"/>
                </a:lnTo>
                <a:lnTo>
                  <a:pt x="63330" y="143749"/>
                </a:lnTo>
                <a:lnTo>
                  <a:pt x="130088" y="317769"/>
                </a:lnTo>
                <a:lnTo>
                  <a:pt x="190451" y="143749"/>
                </a:lnTo>
                <a:lnTo>
                  <a:pt x="191364" y="143749"/>
                </a:lnTo>
                <a:lnTo>
                  <a:pt x="191365" y="317881"/>
                </a:lnTo>
                <a:lnTo>
                  <a:pt x="345982" y="317881"/>
                </a:lnTo>
                <a:lnTo>
                  <a:pt x="301911" y="311593"/>
                </a:lnTo>
                <a:lnTo>
                  <a:pt x="271041" y="294489"/>
                </a:lnTo>
                <a:lnTo>
                  <a:pt x="252879" y="269207"/>
                </a:lnTo>
                <a:lnTo>
                  <a:pt x="246934" y="238387"/>
                </a:lnTo>
                <a:lnTo>
                  <a:pt x="246934" y="79164"/>
                </a:lnTo>
                <a:lnTo>
                  <a:pt x="252787" y="48630"/>
                </a:lnTo>
                <a:lnTo>
                  <a:pt x="270653" y="23604"/>
                </a:lnTo>
                <a:lnTo>
                  <a:pt x="300994" y="6566"/>
                </a:lnTo>
                <a:lnTo>
                  <a:pt x="344271" y="0"/>
                </a:lnTo>
                <a:close/>
              </a:path>
            </a:pathLst>
          </a:custGeom>
          <a:solidFill>
            <a:srgbClr val="78821D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350"/>
            <a:r>
              <a:rPr lang="en" spc="-83"/>
              <a:t>Joanna</a:t>
            </a:r>
            <a:r>
              <a:rPr lang="en" spc="-30"/>
              <a:t> </a:t>
            </a:r>
            <a:r>
              <a:rPr lang="en" spc="-75"/>
              <a:t>Szkandera</a:t>
            </a:r>
            <a:endParaRPr lang="en" spc="-7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958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9A1BD-7038-4E50-A7CB-60EBF51822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3503F-4EC9-45D5-9108-CBE31E6CF8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490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43570" y="6171768"/>
            <a:ext cx="1100430" cy="68623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830454" y="6652876"/>
            <a:ext cx="2540" cy="423"/>
          </a:xfrm>
          <a:custGeom>
            <a:avLst/>
            <a:gdLst/>
            <a:ahLst/>
            <a:cxnLst/>
            <a:rect l="l" t="t" r="r" b="b"/>
            <a:pathLst>
              <a:path w="5080" h="634">
                <a:moveTo>
                  <a:pt x="4449" y="0"/>
                </a:moveTo>
                <a:lnTo>
                  <a:pt x="2966" y="0"/>
                </a:lnTo>
                <a:lnTo>
                  <a:pt x="1483" y="112"/>
                </a:lnTo>
                <a:lnTo>
                  <a:pt x="0" y="112"/>
                </a:lnTo>
                <a:lnTo>
                  <a:pt x="4684" y="112"/>
                </a:lnTo>
                <a:lnTo>
                  <a:pt x="4449" y="0"/>
                </a:lnTo>
                <a:close/>
              </a:path>
            </a:pathLst>
          </a:custGeom>
          <a:solidFill>
            <a:srgbClr val="7D8837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18" name="bg object 18"/>
          <p:cNvSpPr/>
          <p:nvPr/>
        </p:nvSpPr>
        <p:spPr>
          <a:xfrm>
            <a:off x="8569772" y="6441107"/>
            <a:ext cx="90488" cy="212090"/>
          </a:xfrm>
          <a:custGeom>
            <a:avLst/>
            <a:gdLst/>
            <a:ahLst/>
            <a:cxnLst/>
            <a:rect l="l" t="t" r="r" b="b"/>
            <a:pathLst>
              <a:path w="180975" h="318134">
                <a:moveTo>
                  <a:pt x="174812" y="0"/>
                </a:moveTo>
                <a:lnTo>
                  <a:pt x="94595" y="0"/>
                </a:lnTo>
                <a:lnTo>
                  <a:pt x="55043" y="5115"/>
                </a:lnTo>
                <a:lnTo>
                  <a:pt x="25771" y="20070"/>
                </a:lnTo>
                <a:lnTo>
                  <a:pt x="7604" y="44274"/>
                </a:lnTo>
                <a:lnTo>
                  <a:pt x="1365" y="77139"/>
                </a:lnTo>
                <a:lnTo>
                  <a:pt x="14087" y="122614"/>
                </a:lnTo>
                <a:lnTo>
                  <a:pt x="44424" y="156356"/>
                </a:lnTo>
                <a:lnTo>
                  <a:pt x="80633" y="183990"/>
                </a:lnTo>
                <a:lnTo>
                  <a:pt x="110971" y="211137"/>
                </a:lnTo>
                <a:lnTo>
                  <a:pt x="123693" y="243423"/>
                </a:lnTo>
                <a:lnTo>
                  <a:pt x="121173" y="255597"/>
                </a:lnTo>
                <a:lnTo>
                  <a:pt x="114064" y="264449"/>
                </a:lnTo>
                <a:lnTo>
                  <a:pt x="103039" y="269853"/>
                </a:lnTo>
                <a:lnTo>
                  <a:pt x="88772" y="271682"/>
                </a:lnTo>
                <a:lnTo>
                  <a:pt x="80735" y="270716"/>
                </a:lnTo>
                <a:lnTo>
                  <a:pt x="73584" y="267827"/>
                </a:lnTo>
                <a:lnTo>
                  <a:pt x="67610" y="263026"/>
                </a:lnTo>
                <a:lnTo>
                  <a:pt x="63103" y="256321"/>
                </a:lnTo>
                <a:lnTo>
                  <a:pt x="0" y="256321"/>
                </a:lnTo>
                <a:lnTo>
                  <a:pt x="10844" y="282035"/>
                </a:lnTo>
                <a:lnTo>
                  <a:pt x="29608" y="301326"/>
                </a:lnTo>
                <a:lnTo>
                  <a:pt x="55134" y="313448"/>
                </a:lnTo>
                <a:lnTo>
                  <a:pt x="86267" y="317655"/>
                </a:lnTo>
                <a:lnTo>
                  <a:pt x="180520" y="317542"/>
                </a:lnTo>
                <a:lnTo>
                  <a:pt x="174930" y="317542"/>
                </a:lnTo>
                <a:lnTo>
                  <a:pt x="174813" y="207661"/>
                </a:lnTo>
                <a:lnTo>
                  <a:pt x="146215" y="168214"/>
                </a:lnTo>
                <a:lnTo>
                  <a:pt x="107446" y="136724"/>
                </a:lnTo>
                <a:lnTo>
                  <a:pt x="73320" y="107989"/>
                </a:lnTo>
                <a:lnTo>
                  <a:pt x="58652" y="76803"/>
                </a:lnTo>
                <a:lnTo>
                  <a:pt x="60630" y="63919"/>
                </a:lnTo>
                <a:lnTo>
                  <a:pt x="66437" y="54379"/>
                </a:lnTo>
                <a:lnTo>
                  <a:pt x="75881" y="48456"/>
                </a:lnTo>
                <a:lnTo>
                  <a:pt x="88771" y="46421"/>
                </a:lnTo>
                <a:lnTo>
                  <a:pt x="99213" y="48628"/>
                </a:lnTo>
                <a:lnTo>
                  <a:pt x="109814" y="55165"/>
                </a:lnTo>
                <a:lnTo>
                  <a:pt x="120051" y="65908"/>
                </a:lnTo>
                <a:lnTo>
                  <a:pt x="129399" y="80730"/>
                </a:lnTo>
                <a:lnTo>
                  <a:pt x="174812" y="80730"/>
                </a:lnTo>
                <a:lnTo>
                  <a:pt x="174812" y="0"/>
                </a:lnTo>
                <a:close/>
              </a:path>
            </a:pathLst>
          </a:custGeom>
          <a:solidFill>
            <a:srgbClr val="81124E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19" name="bg object 19"/>
          <p:cNvSpPr/>
          <p:nvPr/>
        </p:nvSpPr>
        <p:spPr>
          <a:xfrm>
            <a:off x="8489722" y="6441107"/>
            <a:ext cx="127000" cy="212090"/>
          </a:xfrm>
          <a:custGeom>
            <a:avLst/>
            <a:gdLst/>
            <a:ahLst/>
            <a:cxnLst/>
            <a:rect l="l" t="t" r="r" b="b"/>
            <a:pathLst>
              <a:path w="254000" h="318134">
                <a:moveTo>
                  <a:pt x="253892" y="0"/>
                </a:moveTo>
                <a:lnTo>
                  <a:pt x="0" y="0"/>
                </a:lnTo>
                <a:lnTo>
                  <a:pt x="1" y="317655"/>
                </a:lnTo>
                <a:lnTo>
                  <a:pt x="244314" y="317655"/>
                </a:lnTo>
                <a:lnTo>
                  <a:pt x="213921" y="313087"/>
                </a:lnTo>
                <a:lnTo>
                  <a:pt x="189027" y="300877"/>
                </a:lnTo>
                <a:lnTo>
                  <a:pt x="170723" y="281751"/>
                </a:lnTo>
                <a:lnTo>
                  <a:pt x="160100" y="256433"/>
                </a:lnTo>
                <a:lnTo>
                  <a:pt x="64359" y="256433"/>
                </a:lnTo>
                <a:lnTo>
                  <a:pt x="64358" y="176935"/>
                </a:lnTo>
                <a:lnTo>
                  <a:pt x="156220" y="176935"/>
                </a:lnTo>
                <a:lnTo>
                  <a:pt x="156220" y="129391"/>
                </a:lnTo>
                <a:lnTo>
                  <a:pt x="64358" y="129391"/>
                </a:lnTo>
                <a:lnTo>
                  <a:pt x="64358" y="61329"/>
                </a:lnTo>
                <a:lnTo>
                  <a:pt x="162832" y="61329"/>
                </a:lnTo>
                <a:lnTo>
                  <a:pt x="172536" y="35269"/>
                </a:lnTo>
                <a:lnTo>
                  <a:pt x="191332" y="16073"/>
                </a:lnTo>
                <a:lnTo>
                  <a:pt x="218643" y="4173"/>
                </a:lnTo>
                <a:lnTo>
                  <a:pt x="253892" y="0"/>
                </a:lnTo>
                <a:close/>
              </a:path>
            </a:pathLst>
          </a:custGeom>
          <a:solidFill>
            <a:srgbClr val="1B4F25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20" name="bg object 20"/>
          <p:cNvSpPr/>
          <p:nvPr/>
        </p:nvSpPr>
        <p:spPr>
          <a:xfrm>
            <a:off x="8780591" y="6441030"/>
            <a:ext cx="99060" cy="212090"/>
          </a:xfrm>
          <a:custGeom>
            <a:avLst/>
            <a:gdLst/>
            <a:ahLst/>
            <a:cxnLst/>
            <a:rect l="l" t="t" r="r" b="b"/>
            <a:pathLst>
              <a:path w="198119" h="318134">
                <a:moveTo>
                  <a:pt x="99046" y="0"/>
                </a:moveTo>
                <a:lnTo>
                  <a:pt x="97336" y="0"/>
                </a:lnTo>
                <a:lnTo>
                  <a:pt x="54014" y="6521"/>
                </a:lnTo>
                <a:lnTo>
                  <a:pt x="23678" y="23564"/>
                </a:lnTo>
                <a:lnTo>
                  <a:pt x="5837" y="48615"/>
                </a:lnTo>
                <a:lnTo>
                  <a:pt x="0" y="79164"/>
                </a:lnTo>
                <a:lnTo>
                  <a:pt x="0" y="238272"/>
                </a:lnTo>
                <a:lnTo>
                  <a:pt x="24106" y="294377"/>
                </a:lnTo>
                <a:lnTo>
                  <a:pt x="99047" y="317769"/>
                </a:lnTo>
                <a:lnTo>
                  <a:pt x="102826" y="317769"/>
                </a:lnTo>
                <a:lnTo>
                  <a:pt x="145576" y="310582"/>
                </a:lnTo>
                <a:lnTo>
                  <a:pt x="175064" y="293353"/>
                </a:lnTo>
                <a:lnTo>
                  <a:pt x="190465" y="271236"/>
                </a:lnTo>
                <a:lnTo>
                  <a:pt x="98938" y="271236"/>
                </a:lnTo>
                <a:lnTo>
                  <a:pt x="82525" y="269141"/>
                </a:lnTo>
                <a:lnTo>
                  <a:pt x="71902" y="262798"/>
                </a:lnTo>
                <a:lnTo>
                  <a:pt x="66180" y="252124"/>
                </a:lnTo>
                <a:lnTo>
                  <a:pt x="64470" y="237034"/>
                </a:lnTo>
                <a:lnTo>
                  <a:pt x="64469" y="80394"/>
                </a:lnTo>
                <a:lnTo>
                  <a:pt x="66179" y="65306"/>
                </a:lnTo>
                <a:lnTo>
                  <a:pt x="71901" y="54634"/>
                </a:lnTo>
                <a:lnTo>
                  <a:pt x="82357" y="48394"/>
                </a:lnTo>
                <a:lnTo>
                  <a:pt x="81741" y="48394"/>
                </a:lnTo>
                <a:lnTo>
                  <a:pt x="98937" y="46199"/>
                </a:lnTo>
                <a:lnTo>
                  <a:pt x="190571" y="46199"/>
                </a:lnTo>
                <a:lnTo>
                  <a:pt x="173991" y="23225"/>
                </a:lnTo>
                <a:lnTo>
                  <a:pt x="143118" y="6235"/>
                </a:lnTo>
                <a:lnTo>
                  <a:pt x="99046" y="0"/>
                </a:lnTo>
                <a:close/>
              </a:path>
              <a:path w="198119" h="318134">
                <a:moveTo>
                  <a:pt x="190571" y="46199"/>
                </a:moveTo>
                <a:lnTo>
                  <a:pt x="98937" y="46199"/>
                </a:lnTo>
                <a:lnTo>
                  <a:pt x="116128" y="48394"/>
                </a:lnTo>
                <a:lnTo>
                  <a:pt x="115512" y="48394"/>
                </a:lnTo>
                <a:lnTo>
                  <a:pt x="125966" y="54634"/>
                </a:lnTo>
                <a:lnTo>
                  <a:pt x="131687" y="65306"/>
                </a:lnTo>
                <a:lnTo>
                  <a:pt x="133397" y="80394"/>
                </a:lnTo>
                <a:lnTo>
                  <a:pt x="133398" y="237034"/>
                </a:lnTo>
                <a:lnTo>
                  <a:pt x="131688" y="252124"/>
                </a:lnTo>
                <a:lnTo>
                  <a:pt x="125966" y="262798"/>
                </a:lnTo>
                <a:lnTo>
                  <a:pt x="115346" y="269141"/>
                </a:lnTo>
                <a:lnTo>
                  <a:pt x="98938" y="271236"/>
                </a:lnTo>
                <a:lnTo>
                  <a:pt x="190465" y="271236"/>
                </a:lnTo>
                <a:lnTo>
                  <a:pt x="192419" y="268430"/>
                </a:lnTo>
                <a:lnTo>
                  <a:pt x="198102" y="238272"/>
                </a:lnTo>
                <a:lnTo>
                  <a:pt x="198101" y="79164"/>
                </a:lnTo>
                <a:lnTo>
                  <a:pt x="192198" y="48615"/>
                </a:lnTo>
                <a:lnTo>
                  <a:pt x="192155" y="48394"/>
                </a:lnTo>
                <a:lnTo>
                  <a:pt x="190571" y="46199"/>
                </a:lnTo>
                <a:close/>
              </a:path>
            </a:pathLst>
          </a:custGeom>
          <a:solidFill>
            <a:srgbClr val="002E5D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21" name="bg object 21"/>
          <p:cNvSpPr/>
          <p:nvPr/>
        </p:nvSpPr>
        <p:spPr>
          <a:xfrm>
            <a:off x="8657123" y="6441030"/>
            <a:ext cx="173038" cy="212090"/>
          </a:xfrm>
          <a:custGeom>
            <a:avLst/>
            <a:gdLst/>
            <a:ahLst/>
            <a:cxnLst/>
            <a:rect l="l" t="t" r="r" b="b"/>
            <a:pathLst>
              <a:path w="346075" h="318134">
                <a:moveTo>
                  <a:pt x="344271" y="0"/>
                </a:moveTo>
                <a:lnTo>
                  <a:pt x="173790" y="0"/>
                </a:lnTo>
                <a:lnTo>
                  <a:pt x="127347" y="143749"/>
                </a:lnTo>
                <a:lnTo>
                  <a:pt x="126434" y="143749"/>
                </a:lnTo>
                <a:lnTo>
                  <a:pt x="80107" y="229"/>
                </a:lnTo>
                <a:lnTo>
                  <a:pt x="0" y="229"/>
                </a:lnTo>
                <a:lnTo>
                  <a:pt x="1" y="317769"/>
                </a:lnTo>
                <a:lnTo>
                  <a:pt x="62417" y="317769"/>
                </a:lnTo>
                <a:lnTo>
                  <a:pt x="62417" y="143749"/>
                </a:lnTo>
                <a:lnTo>
                  <a:pt x="63330" y="143749"/>
                </a:lnTo>
                <a:lnTo>
                  <a:pt x="130088" y="317769"/>
                </a:lnTo>
                <a:lnTo>
                  <a:pt x="190451" y="143749"/>
                </a:lnTo>
                <a:lnTo>
                  <a:pt x="191364" y="143749"/>
                </a:lnTo>
                <a:lnTo>
                  <a:pt x="191365" y="317881"/>
                </a:lnTo>
                <a:lnTo>
                  <a:pt x="345982" y="317881"/>
                </a:lnTo>
                <a:lnTo>
                  <a:pt x="301911" y="311593"/>
                </a:lnTo>
                <a:lnTo>
                  <a:pt x="271041" y="294489"/>
                </a:lnTo>
                <a:lnTo>
                  <a:pt x="252879" y="269207"/>
                </a:lnTo>
                <a:lnTo>
                  <a:pt x="246934" y="238387"/>
                </a:lnTo>
                <a:lnTo>
                  <a:pt x="246934" y="79164"/>
                </a:lnTo>
                <a:lnTo>
                  <a:pt x="252787" y="48630"/>
                </a:lnTo>
                <a:lnTo>
                  <a:pt x="270653" y="23604"/>
                </a:lnTo>
                <a:lnTo>
                  <a:pt x="300994" y="6566"/>
                </a:lnTo>
                <a:lnTo>
                  <a:pt x="344271" y="0"/>
                </a:lnTo>
                <a:close/>
              </a:path>
            </a:pathLst>
          </a:custGeom>
          <a:solidFill>
            <a:srgbClr val="78821D"/>
          </a:solid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95902"/>
            <a:ext cx="786257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6054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3808" y="1164589"/>
            <a:ext cx="7800658" cy="5770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424674" y="6187159"/>
            <a:ext cx="698183" cy="1154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350"/>
            <a:r>
              <a:rPr lang="en" spc="-83"/>
              <a:t>Joanna</a:t>
            </a:r>
            <a:r>
              <a:rPr lang="en" spc="-30"/>
              <a:t> </a:t>
            </a:r>
            <a:r>
              <a:rPr lang="en" spc="-75"/>
              <a:t>Szkandera</a:t>
            </a:r>
            <a:endParaRPr lang="en" spc="-7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1" y="6377940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060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28600">
        <a:defRPr>
          <a:latin typeface="+mn-lt"/>
          <a:ea typeface="+mn-ea"/>
          <a:cs typeface="+mn-cs"/>
        </a:defRPr>
      </a:lvl2pPr>
      <a:lvl3pPr marL="457200">
        <a:defRPr>
          <a:latin typeface="+mn-lt"/>
          <a:ea typeface="+mn-ea"/>
          <a:cs typeface="+mn-cs"/>
        </a:defRPr>
      </a:lvl3pPr>
      <a:lvl4pPr marL="685800">
        <a:defRPr>
          <a:latin typeface="+mn-lt"/>
          <a:ea typeface="+mn-ea"/>
          <a:cs typeface="+mn-cs"/>
        </a:defRPr>
      </a:lvl4pPr>
      <a:lvl5pPr marL="914400">
        <a:defRPr>
          <a:latin typeface="+mn-lt"/>
          <a:ea typeface="+mn-ea"/>
          <a:cs typeface="+mn-cs"/>
        </a:defRPr>
      </a:lvl5pPr>
      <a:lvl6pPr marL="1143000">
        <a:defRPr>
          <a:latin typeface="+mn-lt"/>
          <a:ea typeface="+mn-ea"/>
          <a:cs typeface="+mn-cs"/>
        </a:defRPr>
      </a:lvl6pPr>
      <a:lvl7pPr marL="1371600">
        <a:defRPr>
          <a:latin typeface="+mn-lt"/>
          <a:ea typeface="+mn-ea"/>
          <a:cs typeface="+mn-cs"/>
        </a:defRPr>
      </a:lvl7pPr>
      <a:lvl8pPr marL="1600200">
        <a:defRPr>
          <a:latin typeface="+mn-lt"/>
          <a:ea typeface="+mn-ea"/>
          <a:cs typeface="+mn-cs"/>
        </a:defRPr>
      </a:lvl8pPr>
      <a:lvl9pPr marL="18288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28600">
        <a:defRPr>
          <a:latin typeface="+mn-lt"/>
          <a:ea typeface="+mn-ea"/>
          <a:cs typeface="+mn-cs"/>
        </a:defRPr>
      </a:lvl2pPr>
      <a:lvl3pPr marL="457200">
        <a:defRPr>
          <a:latin typeface="+mn-lt"/>
          <a:ea typeface="+mn-ea"/>
          <a:cs typeface="+mn-cs"/>
        </a:defRPr>
      </a:lvl3pPr>
      <a:lvl4pPr marL="685800">
        <a:defRPr>
          <a:latin typeface="+mn-lt"/>
          <a:ea typeface="+mn-ea"/>
          <a:cs typeface="+mn-cs"/>
        </a:defRPr>
      </a:lvl4pPr>
      <a:lvl5pPr marL="914400">
        <a:defRPr>
          <a:latin typeface="+mn-lt"/>
          <a:ea typeface="+mn-ea"/>
          <a:cs typeface="+mn-cs"/>
        </a:defRPr>
      </a:lvl5pPr>
      <a:lvl6pPr marL="1143000">
        <a:defRPr>
          <a:latin typeface="+mn-lt"/>
          <a:ea typeface="+mn-ea"/>
          <a:cs typeface="+mn-cs"/>
        </a:defRPr>
      </a:lvl6pPr>
      <a:lvl7pPr marL="1371600">
        <a:defRPr>
          <a:latin typeface="+mn-lt"/>
          <a:ea typeface="+mn-ea"/>
          <a:cs typeface="+mn-cs"/>
        </a:defRPr>
      </a:lvl7pPr>
      <a:lvl8pPr marL="1600200">
        <a:defRPr>
          <a:latin typeface="+mn-lt"/>
          <a:ea typeface="+mn-ea"/>
          <a:cs typeface="+mn-cs"/>
        </a:defRPr>
      </a:lvl8pPr>
      <a:lvl9pPr marL="18288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c.vanderbilt.edu/km/gl/pearls/chromosome.html" TargetMode="External"/><Relationship Id="rId2" Type="http://schemas.openxmlformats.org/officeDocument/2006/relationships/hyperlink" Target="https://www.mc.vanderbilt.edu/km/gl/pearls/mutation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c.vanderbilt.edu/km/gl/pearls/gene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c.vanderbilt.edu/km/gl/pearls/wild-type.html" TargetMode="External"/><Relationship Id="rId2" Type="http://schemas.openxmlformats.org/officeDocument/2006/relationships/hyperlink" Target="https://www.mc.vanderbilt.edu/km/gl/pearls/mutation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c.vanderbilt.edu/km/gl/pearls/chromosome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c.vanderbilt.edu/km/gl/pearls/mutation.html" TargetMode="External"/><Relationship Id="rId2" Type="http://schemas.openxmlformats.org/officeDocument/2006/relationships/hyperlink" Target="https://www.mc.vanderbilt.edu/km/gl/pearls/chromosome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www.clinicaloptions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clinicaloptions.com/" TargetMode="Externa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hyperlink" Target="http://www.clinicaloptions.com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7" Type="http://schemas.openxmlformats.org/officeDocument/2006/relationships/image" Target="../media/image39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clinicaloptions.com/" TargetMode="External"/><Relationship Id="rId4" Type="http://schemas.openxmlformats.org/officeDocument/2006/relationships/image" Target="../media/image3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clinicaloptions.com/" TargetMode="External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clinicaloptions.com/" TargetMode="External"/><Relationship Id="rId4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hyperlink" Target="http://www.clinicaloptions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hyperlink" Target="http://www.clinicaloptions.com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linicaloptions.com/" TargetMode="External"/><Relationship Id="rId4" Type="http://schemas.openxmlformats.org/officeDocument/2006/relationships/image" Target="../media/image33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hyperlink" Target="http://www.clinicaloptions.com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hyperlink" Target="http://www.clinicaloptions.com/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png"/><Relationship Id="rId4" Type="http://schemas.openxmlformats.org/officeDocument/2006/relationships/hyperlink" Target="http://www.clinicaloptions.com/" TargetMode="Externa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5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5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5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14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7.jp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2.png"/><Relationship Id="rId5" Type="http://schemas.openxmlformats.org/officeDocument/2006/relationships/image" Target="../media/image111.jpg"/><Relationship Id="rId4" Type="http://schemas.openxmlformats.org/officeDocument/2006/relationships/image" Target="../media/image110.jp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5.jp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8.jp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14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15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4.png"/><Relationship Id="rId4" Type="http://schemas.openxmlformats.org/officeDocument/2006/relationships/image" Target="../media/image123.jp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7.jp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15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5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15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15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15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15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15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14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15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14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14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1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5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15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14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15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15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15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6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11560" y="2996952"/>
            <a:ext cx="7772400" cy="1470025"/>
          </a:xfrm>
        </p:spPr>
        <p:txBody>
          <a:bodyPr/>
          <a:lstStyle/>
          <a:p>
            <a:r>
              <a:rPr lang="en" dirty="0"/>
              <a:t>B</a:t>
            </a:r>
            <a:r>
              <a:rPr lang="el-GR" dirty="0" err="1"/>
              <a:t>ασικές</a:t>
            </a:r>
            <a:r>
              <a:rPr lang="el-GR" dirty="0"/>
              <a:t> Αρχές Στοχεύουσας Θεραπείας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5254352"/>
            <a:ext cx="6400800" cy="1270992"/>
          </a:xfrm>
        </p:spPr>
        <p:txBody>
          <a:bodyPr/>
          <a:lstStyle/>
          <a:p>
            <a:r>
              <a:rPr lang="el-GR" dirty="0"/>
              <a:t>Αναστάσιος </a:t>
            </a:r>
            <a:r>
              <a:rPr lang="el-GR" dirty="0" err="1"/>
              <a:t>Κυριαζόγλου</a:t>
            </a:r>
            <a:r>
              <a:rPr lang="en-US" dirty="0"/>
              <a:t> </a:t>
            </a:r>
            <a:r>
              <a:rPr lang="en-US" dirty="0" err="1"/>
              <a:t>MD,PhD</a:t>
            </a:r>
            <a:endParaRPr lang="el-GR" dirty="0"/>
          </a:p>
          <a:p>
            <a:r>
              <a:rPr lang="el-GR" dirty="0"/>
              <a:t>Β ΠΠΚ Αττικό</a:t>
            </a:r>
          </a:p>
        </p:txBody>
      </p:sp>
      <p:sp>
        <p:nvSpPr>
          <p:cNvPr id="5" name="AutoShape 4" descr="Molecular mechanisms of canc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AD847-23DB-248F-0864-814792E9771E}"/>
              </a:ext>
            </a:extLst>
          </p:cNvPr>
          <p:cNvSpPr txBox="1"/>
          <p:nvPr/>
        </p:nvSpPr>
        <p:spPr>
          <a:xfrm>
            <a:off x="1567644" y="806752"/>
            <a:ext cx="60087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3600" b="1" dirty="0"/>
              <a:t>ELECTIVE </a:t>
            </a:r>
            <a:r>
              <a:rPr lang="el-GR" sz="3600" b="1" dirty="0"/>
              <a:t>ΠΑΘΟΛΟΓΙΚΗΣ ΟΓΚΟΛΟΓΙΑΣ 2026</a:t>
            </a:r>
          </a:p>
        </p:txBody>
      </p:sp>
    </p:spTree>
    <p:extLst>
      <p:ext uri="{BB962C8B-B14F-4D97-AF65-F5344CB8AC3E}">
        <p14:creationId xmlns:p14="http://schemas.microsoft.com/office/powerpoint/2010/main" val="1681227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8005533" cy="6031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190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4220" y="505653"/>
            <a:ext cx="5334953" cy="452368"/>
          </a:xfrm>
          <a:prstGeom prst="rect">
            <a:avLst/>
          </a:prstGeom>
        </p:spPr>
        <p:txBody>
          <a:bodyPr vert="horz" wrap="square" lIns="0" tIns="6033" rIns="0" bIns="0" rtlCol="0" anchor="ctr">
            <a:spAutoFit/>
          </a:bodyPr>
          <a:lstStyle/>
          <a:p>
            <a:pPr marL="6350">
              <a:spcBef>
                <a:spcPts val="48"/>
              </a:spcBef>
            </a:pPr>
            <a:r>
              <a:rPr sz="2900" spc="-390" dirty="0"/>
              <a:t>Why</a:t>
            </a:r>
            <a:r>
              <a:rPr sz="2900" spc="-145" dirty="0"/>
              <a:t> </a:t>
            </a:r>
            <a:r>
              <a:rPr sz="2900" spc="-233" dirty="0"/>
              <a:t>is</a:t>
            </a:r>
            <a:r>
              <a:rPr sz="2900" spc="-133" dirty="0"/>
              <a:t> </a:t>
            </a:r>
            <a:r>
              <a:rPr sz="2900" spc="-170" dirty="0"/>
              <a:t>it</a:t>
            </a:r>
            <a:r>
              <a:rPr sz="2900" spc="-140" dirty="0"/>
              <a:t> </a:t>
            </a:r>
            <a:r>
              <a:rPr sz="2900" spc="-305" dirty="0"/>
              <a:t>so</a:t>
            </a:r>
            <a:r>
              <a:rPr sz="2900" spc="-138" dirty="0"/>
              <a:t> </a:t>
            </a:r>
            <a:r>
              <a:rPr sz="2900" spc="-223" dirty="0"/>
              <a:t>difficult</a:t>
            </a:r>
            <a:r>
              <a:rPr sz="2900" spc="-133" dirty="0"/>
              <a:t> </a:t>
            </a:r>
            <a:r>
              <a:rPr sz="2900" spc="-263" dirty="0"/>
              <a:t>to</a:t>
            </a:r>
            <a:r>
              <a:rPr sz="2900" spc="-143" dirty="0"/>
              <a:t> </a:t>
            </a:r>
            <a:r>
              <a:rPr sz="2900" spc="-225" dirty="0"/>
              <a:t>hit</a:t>
            </a:r>
            <a:r>
              <a:rPr sz="2900" spc="-127" dirty="0"/>
              <a:t> </a:t>
            </a:r>
            <a:r>
              <a:rPr sz="2900" spc="-278" dirty="0"/>
              <a:t>the</a:t>
            </a:r>
            <a:r>
              <a:rPr sz="2900" spc="-133" dirty="0"/>
              <a:t> </a:t>
            </a:r>
            <a:r>
              <a:rPr sz="2900" spc="-273" dirty="0"/>
              <a:t>target?</a:t>
            </a:r>
            <a:endParaRPr sz="290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22619" y="1241910"/>
            <a:ext cx="8229600" cy="4525963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>
              <a:spcBef>
                <a:spcPts val="53"/>
              </a:spcBef>
            </a:pPr>
            <a:r>
              <a:rPr spc="-175" dirty="0"/>
              <a:t>Molecular</a:t>
            </a:r>
            <a:r>
              <a:rPr spc="-102" dirty="0"/>
              <a:t> </a:t>
            </a:r>
            <a:r>
              <a:rPr spc="-180" dirty="0"/>
              <a:t>complexity</a:t>
            </a:r>
            <a:r>
              <a:rPr spc="-100" dirty="0"/>
              <a:t> </a:t>
            </a:r>
            <a:r>
              <a:rPr spc="-175" dirty="0"/>
              <a:t>underlying</a:t>
            </a:r>
            <a:r>
              <a:rPr spc="-108" dirty="0"/>
              <a:t> </a:t>
            </a:r>
            <a:r>
              <a:rPr spc="-168" dirty="0"/>
              <a:t>therapeutic</a:t>
            </a:r>
            <a:r>
              <a:rPr spc="-108" dirty="0"/>
              <a:t> </a:t>
            </a:r>
            <a:r>
              <a:rPr spc="-170" dirty="0"/>
              <a:t>resistance</a:t>
            </a:r>
            <a:r>
              <a:rPr spc="-93" dirty="0"/>
              <a:t> </a:t>
            </a:r>
            <a:r>
              <a:rPr spc="-150" dirty="0"/>
              <a:t>in</a:t>
            </a:r>
            <a:r>
              <a:rPr spc="-90" dirty="0"/>
              <a:t> </a:t>
            </a:r>
            <a:r>
              <a:rPr spc="-233" dirty="0"/>
              <a:t>STS</a:t>
            </a:r>
          </a:p>
          <a:p>
            <a:pPr>
              <a:spcBef>
                <a:spcPts val="1720"/>
              </a:spcBef>
            </a:pPr>
            <a:endParaRPr spc="-233" dirty="0"/>
          </a:p>
          <a:p>
            <a:pPr marL="4046538" marR="340995" indent="-143510">
              <a:lnSpc>
                <a:spcPts val="1950"/>
              </a:lnSpc>
              <a:tabLst>
                <a:tab pos="4046538" algn="l"/>
              </a:tabLst>
            </a:pPr>
            <a:r>
              <a:rPr sz="1800" spc="-160" dirty="0">
                <a:latin typeface="Arial MT"/>
                <a:cs typeface="Arial MT"/>
              </a:rPr>
              <a:t>Rare,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highly</a:t>
            </a:r>
            <a:r>
              <a:rPr sz="1800" spc="-83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heterogeneous,</a:t>
            </a:r>
            <a:r>
              <a:rPr sz="1800" spc="-105" dirty="0">
                <a:latin typeface="Arial MT"/>
                <a:cs typeface="Arial MT"/>
              </a:rPr>
              <a:t> </a:t>
            </a:r>
            <a:r>
              <a:rPr sz="1800" spc="-190" dirty="0">
                <a:latin typeface="Arial MT"/>
                <a:cs typeface="Arial MT"/>
              </a:rPr>
              <a:t>&gt;</a:t>
            </a:r>
            <a:r>
              <a:rPr sz="1800" spc="-83" dirty="0">
                <a:latin typeface="Arial MT"/>
                <a:cs typeface="Arial MT"/>
              </a:rPr>
              <a:t> </a:t>
            </a:r>
            <a:r>
              <a:rPr sz="1800" spc="-178" dirty="0">
                <a:latin typeface="Arial MT"/>
                <a:cs typeface="Arial MT"/>
              </a:rPr>
              <a:t>70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distinct </a:t>
            </a:r>
            <a:r>
              <a:rPr sz="1800" spc="-170" dirty="0">
                <a:latin typeface="Arial MT"/>
                <a:cs typeface="Arial MT"/>
              </a:rPr>
              <a:t>subtypes</a:t>
            </a:r>
            <a:endParaRPr sz="1800" dirty="0">
              <a:latin typeface="Arial MT"/>
              <a:cs typeface="Arial MT"/>
            </a:endParaRPr>
          </a:p>
          <a:p>
            <a:pPr marL="4046220" indent="-142875">
              <a:spcBef>
                <a:spcPts val="2010"/>
              </a:spcBef>
              <a:tabLst>
                <a:tab pos="4046220" algn="l"/>
              </a:tabLst>
            </a:pPr>
            <a:r>
              <a:rPr sz="1800" spc="-205" dirty="0">
                <a:latin typeface="Arial MT"/>
                <a:cs typeface="Arial MT"/>
              </a:rPr>
              <a:t>Few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actionable</a:t>
            </a:r>
            <a:r>
              <a:rPr sz="1800" spc="-83" dirty="0">
                <a:latin typeface="Arial MT"/>
                <a:cs typeface="Arial MT"/>
              </a:rPr>
              <a:t> </a:t>
            </a:r>
            <a:r>
              <a:rPr sz="1800" spc="-138" dirty="0">
                <a:latin typeface="Arial MT"/>
                <a:cs typeface="Arial MT"/>
              </a:rPr>
              <a:t>drivers,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48" dirty="0">
                <a:latin typeface="Arial MT"/>
                <a:cs typeface="Arial MT"/>
              </a:rPr>
              <a:t>lack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43" dirty="0">
                <a:latin typeface="Arial MT"/>
                <a:cs typeface="Arial MT"/>
              </a:rPr>
              <a:t>clear</a:t>
            </a:r>
            <a:r>
              <a:rPr sz="1800" spc="-88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targets</a:t>
            </a:r>
            <a:endParaRPr sz="1800" dirty="0">
              <a:latin typeface="Arial MT"/>
              <a:cs typeface="Arial MT"/>
            </a:endParaRPr>
          </a:p>
          <a:p>
            <a:pPr>
              <a:spcBef>
                <a:spcPts val="213"/>
              </a:spcBef>
              <a:buFont typeface="Arial MT"/>
              <a:buChar char="•"/>
            </a:pPr>
            <a:endParaRPr sz="1800" dirty="0">
              <a:latin typeface="Arial MT"/>
              <a:cs typeface="Arial MT"/>
            </a:endParaRPr>
          </a:p>
          <a:p>
            <a:pPr marL="4046538" marR="396240" indent="-143510">
              <a:lnSpc>
                <a:spcPts val="1950"/>
              </a:lnSpc>
              <a:tabLst>
                <a:tab pos="4046538" algn="l"/>
              </a:tabLst>
            </a:pPr>
            <a:r>
              <a:rPr sz="1800" spc="-127" dirty="0">
                <a:latin typeface="Arial MT"/>
                <a:cs typeface="Arial MT"/>
              </a:rPr>
              <a:t>Intrinsic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resistance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18" dirty="0">
                <a:latin typeface="Arial MT"/>
                <a:cs typeface="Arial MT"/>
              </a:rPr>
              <a:t>-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redundant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50" dirty="0">
                <a:latin typeface="Arial MT"/>
                <a:cs typeface="Arial MT"/>
              </a:rPr>
              <a:t>signaling </a:t>
            </a:r>
            <a:r>
              <a:rPr sz="1800" spc="-158" dirty="0">
                <a:latin typeface="Arial MT"/>
                <a:cs typeface="Arial MT"/>
              </a:rPr>
              <a:t>networks,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58" dirty="0">
                <a:latin typeface="Arial MT"/>
                <a:cs typeface="Arial MT"/>
              </a:rPr>
              <a:t>tumor-</a:t>
            </a:r>
            <a:r>
              <a:rPr sz="1800" spc="-163" dirty="0">
                <a:latin typeface="Arial MT"/>
                <a:cs typeface="Arial MT"/>
              </a:rPr>
              <a:t>suppressor</a:t>
            </a:r>
            <a:r>
              <a:rPr sz="1800" spc="-83" dirty="0">
                <a:latin typeface="Arial MT"/>
                <a:cs typeface="Arial MT"/>
              </a:rPr>
              <a:t> </a:t>
            </a:r>
            <a:r>
              <a:rPr sz="1800" spc="-158" dirty="0">
                <a:latin typeface="Arial MT"/>
                <a:cs typeface="Arial MT"/>
              </a:rPr>
              <a:t>loss</a:t>
            </a:r>
            <a:endParaRPr sz="1800" dirty="0">
              <a:latin typeface="Arial MT"/>
              <a:cs typeface="Arial MT"/>
            </a:endParaRPr>
          </a:p>
          <a:p>
            <a:pPr>
              <a:spcBef>
                <a:spcPts val="180"/>
              </a:spcBef>
              <a:buFont typeface="Arial MT"/>
              <a:buChar char="•"/>
            </a:pPr>
            <a:endParaRPr sz="1800" dirty="0">
              <a:latin typeface="Arial MT"/>
              <a:cs typeface="Arial MT"/>
            </a:endParaRPr>
          </a:p>
          <a:p>
            <a:pPr marL="4046538" marR="2540" indent="-143510">
              <a:lnSpc>
                <a:spcPts val="1950"/>
              </a:lnSpc>
              <a:tabLst>
                <a:tab pos="4046538" algn="l"/>
              </a:tabLst>
            </a:pPr>
            <a:r>
              <a:rPr sz="1800" spc="-153" dirty="0">
                <a:latin typeface="Arial MT"/>
                <a:cs typeface="Arial MT"/>
              </a:rPr>
              <a:t>Small,</a:t>
            </a:r>
            <a:r>
              <a:rPr sz="1800" spc="-8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highly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40" dirty="0">
                <a:latin typeface="Arial MT"/>
                <a:cs typeface="Arial MT"/>
              </a:rPr>
              <a:t>limited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43" dirty="0">
                <a:latin typeface="Arial MT"/>
                <a:cs typeface="Arial MT"/>
              </a:rPr>
              <a:t>patient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populations</a:t>
            </a:r>
            <a:r>
              <a:rPr sz="1800" spc="-88" dirty="0">
                <a:latin typeface="Arial MT"/>
                <a:cs typeface="Arial MT"/>
              </a:rPr>
              <a:t> </a:t>
            </a:r>
            <a:r>
              <a:rPr sz="1800" spc="-118" dirty="0">
                <a:latin typeface="Arial MT"/>
                <a:cs typeface="Arial MT"/>
              </a:rPr>
              <a:t>-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88" dirty="0">
                <a:latin typeface="Arial MT"/>
                <a:cs typeface="Arial MT"/>
              </a:rPr>
              <a:t>trial </a:t>
            </a:r>
            <a:r>
              <a:rPr sz="1800" spc="-153" dirty="0">
                <a:latin typeface="Arial MT"/>
                <a:cs typeface="Arial MT"/>
              </a:rPr>
              <a:t>design,</a:t>
            </a:r>
            <a:r>
              <a:rPr sz="1800" spc="-93" dirty="0">
                <a:latin typeface="Arial MT"/>
                <a:cs typeface="Arial MT"/>
              </a:rPr>
              <a:t> </a:t>
            </a:r>
            <a:r>
              <a:rPr sz="1800" spc="-163" dirty="0">
                <a:latin typeface="Arial MT"/>
                <a:cs typeface="Arial MT"/>
              </a:rPr>
              <a:t>biomarker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138" dirty="0">
                <a:latin typeface="Arial MT"/>
                <a:cs typeface="Arial MT"/>
              </a:rPr>
              <a:t>identification</a:t>
            </a:r>
            <a:endParaRPr sz="1800" dirty="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0483" y="2215149"/>
            <a:ext cx="3667192" cy="31007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>
              <a:lnSpc>
                <a:spcPts val="957"/>
              </a:lnSpc>
            </a:pPr>
            <a:r>
              <a:rPr sz="800" spc="-65" dirty="0">
                <a:latin typeface="Arial MT"/>
                <a:cs typeface="Arial MT"/>
              </a:rPr>
              <a:t>Miallot</a:t>
            </a:r>
            <a:r>
              <a:rPr sz="800" spc="-43" dirty="0">
                <a:latin typeface="Arial MT"/>
                <a:cs typeface="Arial MT"/>
              </a:rPr>
              <a:t> </a:t>
            </a:r>
            <a:r>
              <a:rPr sz="800" spc="-108" dirty="0">
                <a:latin typeface="Arial MT"/>
                <a:cs typeface="Arial MT"/>
              </a:rPr>
              <a:t>R</a:t>
            </a:r>
            <a:r>
              <a:rPr sz="800" spc="-33" dirty="0">
                <a:latin typeface="Arial MT"/>
                <a:cs typeface="Arial MT"/>
              </a:rPr>
              <a:t> </a:t>
            </a:r>
            <a:r>
              <a:rPr sz="800" spc="-68" dirty="0">
                <a:latin typeface="Arial MT"/>
                <a:cs typeface="Arial MT"/>
              </a:rPr>
              <a:t>et</a:t>
            </a:r>
            <a:r>
              <a:rPr sz="800" spc="-33" dirty="0">
                <a:latin typeface="Arial MT"/>
                <a:cs typeface="Arial MT"/>
              </a:rPr>
              <a:t> </a:t>
            </a:r>
            <a:r>
              <a:rPr sz="800" spc="-57" dirty="0">
                <a:latin typeface="Arial MT"/>
                <a:cs typeface="Arial MT"/>
              </a:rPr>
              <a:t>al.</a:t>
            </a:r>
            <a:r>
              <a:rPr sz="800" spc="-38" dirty="0">
                <a:latin typeface="Arial MT"/>
                <a:cs typeface="Arial MT"/>
              </a:rPr>
              <a:t> </a:t>
            </a:r>
            <a:r>
              <a:rPr sz="800" spc="-80" dirty="0">
                <a:latin typeface="Arial MT"/>
                <a:cs typeface="Arial MT"/>
              </a:rPr>
              <a:t>J</a:t>
            </a:r>
            <a:r>
              <a:rPr sz="800" spc="-33" dirty="0">
                <a:latin typeface="Arial MT"/>
                <a:cs typeface="Arial MT"/>
              </a:rPr>
              <a:t> </a:t>
            </a:r>
            <a:r>
              <a:rPr sz="800" spc="-83" dirty="0">
                <a:latin typeface="Arial MT"/>
                <a:cs typeface="Arial MT"/>
              </a:rPr>
              <a:t>Hematol</a:t>
            </a:r>
            <a:r>
              <a:rPr sz="800" spc="-40" dirty="0">
                <a:latin typeface="Arial MT"/>
                <a:cs typeface="Arial MT"/>
              </a:rPr>
              <a:t> </a:t>
            </a:r>
            <a:r>
              <a:rPr sz="800" spc="-80" dirty="0">
                <a:latin typeface="Arial MT"/>
                <a:cs typeface="Arial MT"/>
              </a:rPr>
              <a:t>Oncol</a:t>
            </a:r>
            <a:r>
              <a:rPr sz="800" spc="-40" dirty="0">
                <a:latin typeface="Arial MT"/>
                <a:cs typeface="Arial MT"/>
              </a:rPr>
              <a:t> </a:t>
            </a:r>
            <a:r>
              <a:rPr sz="800" spc="-33" dirty="0">
                <a:latin typeface="Arial MT"/>
                <a:cs typeface="Arial MT"/>
              </a:rPr>
              <a:t>2021;14:114</a:t>
            </a:r>
            <a:endParaRPr sz="800">
              <a:latin typeface="Arial MT"/>
              <a:cs typeface="Arial MT"/>
            </a:endParaRPr>
          </a:p>
          <a:p>
            <a:pPr marL="6350">
              <a:spcBef>
                <a:spcPts val="648"/>
              </a:spcBef>
            </a:pPr>
            <a:r>
              <a:rPr sz="750" spc="-75" dirty="0">
                <a:latin typeface="Arial MT"/>
                <a:cs typeface="Arial MT"/>
              </a:rPr>
              <a:t>Content</a:t>
            </a:r>
            <a:r>
              <a:rPr sz="750" spc="-30" dirty="0">
                <a:latin typeface="Arial MT"/>
                <a:cs typeface="Arial MT"/>
              </a:rPr>
              <a:t> </a:t>
            </a:r>
            <a:r>
              <a:rPr sz="750" spc="-60" dirty="0">
                <a:latin typeface="Arial MT"/>
                <a:cs typeface="Arial MT"/>
              </a:rPr>
              <a:t>of</a:t>
            </a:r>
            <a:r>
              <a:rPr sz="750" spc="-25" dirty="0">
                <a:latin typeface="Arial MT"/>
                <a:cs typeface="Arial MT"/>
              </a:rPr>
              <a:t> </a:t>
            </a:r>
            <a:r>
              <a:rPr sz="750" spc="-57" dirty="0">
                <a:latin typeface="Arial MT"/>
                <a:cs typeface="Arial MT"/>
              </a:rPr>
              <a:t>this</a:t>
            </a:r>
            <a:r>
              <a:rPr sz="750" spc="-28" dirty="0">
                <a:latin typeface="Arial MT"/>
                <a:cs typeface="Arial MT"/>
              </a:rPr>
              <a:t> </a:t>
            </a:r>
            <a:r>
              <a:rPr sz="750" spc="-68" dirty="0">
                <a:latin typeface="Arial MT"/>
                <a:cs typeface="Arial MT"/>
              </a:rPr>
              <a:t>presentation</a:t>
            </a:r>
            <a:r>
              <a:rPr sz="750" spc="-23" dirty="0">
                <a:latin typeface="Arial MT"/>
                <a:cs typeface="Arial MT"/>
              </a:rPr>
              <a:t> </a:t>
            </a:r>
            <a:r>
              <a:rPr sz="750" spc="-57" dirty="0">
                <a:latin typeface="Arial MT"/>
                <a:cs typeface="Arial MT"/>
              </a:rPr>
              <a:t>is</a:t>
            </a:r>
            <a:r>
              <a:rPr sz="750" spc="-25" dirty="0">
                <a:latin typeface="Arial MT"/>
                <a:cs typeface="Arial MT"/>
              </a:rPr>
              <a:t> </a:t>
            </a:r>
            <a:r>
              <a:rPr sz="750" spc="-68" dirty="0">
                <a:latin typeface="Arial MT"/>
                <a:cs typeface="Arial MT"/>
              </a:rPr>
              <a:t>copyright</a:t>
            </a:r>
            <a:r>
              <a:rPr sz="750" spc="-18" dirty="0">
                <a:latin typeface="Arial MT"/>
                <a:cs typeface="Arial MT"/>
              </a:rPr>
              <a:t> </a:t>
            </a:r>
            <a:r>
              <a:rPr sz="750" spc="-85" dirty="0">
                <a:latin typeface="Arial MT"/>
                <a:cs typeface="Arial MT"/>
              </a:rPr>
              <a:t>and</a:t>
            </a:r>
            <a:r>
              <a:rPr sz="750" spc="-23" dirty="0">
                <a:latin typeface="Arial MT"/>
                <a:cs typeface="Arial MT"/>
              </a:rPr>
              <a:t> </a:t>
            </a:r>
            <a:r>
              <a:rPr sz="750" spc="-63" dirty="0">
                <a:latin typeface="Arial MT"/>
                <a:cs typeface="Arial MT"/>
              </a:rPr>
              <a:t>responsibility</a:t>
            </a:r>
            <a:r>
              <a:rPr sz="750" spc="-20" dirty="0">
                <a:latin typeface="Arial MT"/>
                <a:cs typeface="Arial MT"/>
              </a:rPr>
              <a:t> </a:t>
            </a:r>
            <a:r>
              <a:rPr sz="750" spc="-60" dirty="0">
                <a:latin typeface="Arial MT"/>
                <a:cs typeface="Arial MT"/>
              </a:rPr>
              <a:t>of</a:t>
            </a:r>
            <a:r>
              <a:rPr sz="750" spc="-23" dirty="0">
                <a:latin typeface="Arial MT"/>
                <a:cs typeface="Arial MT"/>
              </a:rPr>
              <a:t> </a:t>
            </a:r>
            <a:r>
              <a:rPr sz="750" spc="-68" dirty="0">
                <a:latin typeface="Arial MT"/>
                <a:cs typeface="Arial MT"/>
              </a:rPr>
              <a:t>the</a:t>
            </a:r>
            <a:r>
              <a:rPr sz="750" spc="-33" dirty="0">
                <a:latin typeface="Arial MT"/>
                <a:cs typeface="Arial MT"/>
              </a:rPr>
              <a:t> </a:t>
            </a:r>
            <a:r>
              <a:rPr sz="750" spc="-70" dirty="0">
                <a:latin typeface="Arial MT"/>
                <a:cs typeface="Arial MT"/>
              </a:rPr>
              <a:t>author.</a:t>
            </a:r>
            <a:r>
              <a:rPr sz="750" spc="-18" dirty="0">
                <a:latin typeface="Arial MT"/>
                <a:cs typeface="Arial MT"/>
              </a:rPr>
              <a:t> </a:t>
            </a:r>
            <a:r>
              <a:rPr sz="750" spc="-75" dirty="0">
                <a:latin typeface="Arial MT"/>
                <a:cs typeface="Arial MT"/>
              </a:rPr>
              <a:t>Permission</a:t>
            </a:r>
            <a:r>
              <a:rPr sz="750" spc="-15" dirty="0">
                <a:latin typeface="Arial MT"/>
                <a:cs typeface="Arial MT"/>
              </a:rPr>
              <a:t> </a:t>
            </a:r>
            <a:r>
              <a:rPr sz="750" spc="-57" dirty="0">
                <a:latin typeface="Arial MT"/>
                <a:cs typeface="Arial MT"/>
              </a:rPr>
              <a:t>is</a:t>
            </a:r>
            <a:r>
              <a:rPr sz="750" spc="-28" dirty="0">
                <a:latin typeface="Arial MT"/>
                <a:cs typeface="Arial MT"/>
              </a:rPr>
              <a:t> </a:t>
            </a:r>
            <a:r>
              <a:rPr sz="750" spc="-73" dirty="0">
                <a:latin typeface="Arial MT"/>
                <a:cs typeface="Arial MT"/>
              </a:rPr>
              <a:t>required</a:t>
            </a:r>
            <a:r>
              <a:rPr sz="750" spc="-8" dirty="0">
                <a:latin typeface="Arial MT"/>
                <a:cs typeface="Arial MT"/>
              </a:rPr>
              <a:t> </a:t>
            </a:r>
            <a:r>
              <a:rPr sz="750" spc="-57" dirty="0">
                <a:latin typeface="Arial MT"/>
                <a:cs typeface="Arial MT"/>
              </a:rPr>
              <a:t>for</a:t>
            </a:r>
            <a:r>
              <a:rPr sz="750" spc="-33" dirty="0">
                <a:latin typeface="Arial MT"/>
                <a:cs typeface="Arial MT"/>
              </a:rPr>
              <a:t> </a:t>
            </a:r>
            <a:r>
              <a:rPr sz="750" spc="-57" dirty="0">
                <a:latin typeface="Arial MT"/>
                <a:cs typeface="Arial MT"/>
              </a:rPr>
              <a:t>re-</a:t>
            </a:r>
            <a:r>
              <a:rPr sz="750" spc="-10" dirty="0">
                <a:latin typeface="Arial MT"/>
                <a:cs typeface="Arial MT"/>
              </a:rPr>
              <a:t>use.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14849347" y="9280738"/>
            <a:ext cx="1396365" cy="244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350"/>
            <a:r>
              <a:rPr lang="en" spc="-165"/>
              <a:t>Joanna</a:t>
            </a:r>
            <a:r>
              <a:rPr lang="en" spc="-60"/>
              <a:t> </a:t>
            </a:r>
            <a:r>
              <a:rPr lang="en" spc="-150"/>
              <a:t>Szkandera</a:t>
            </a:r>
            <a:endParaRPr spc="-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2485" y="2606764"/>
            <a:ext cx="3478046" cy="24238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376904" y="746456"/>
            <a:ext cx="3818192" cy="929742"/>
          </a:xfrm>
          <a:prstGeom prst="rect">
            <a:avLst/>
          </a:prstGeom>
        </p:spPr>
        <p:txBody>
          <a:bodyPr vert="horz" wrap="square" lIns="0" tIns="6350" rIns="0" bIns="0" rtlCol="0" anchor="ctr">
            <a:spAutoFit/>
          </a:bodyPr>
          <a:lstStyle/>
          <a:p>
            <a:pPr marL="6350">
              <a:spcBef>
                <a:spcPts val="50"/>
              </a:spcBef>
            </a:pPr>
            <a:r>
              <a:rPr sz="3000" spc="-368" dirty="0"/>
              <a:t>When</a:t>
            </a:r>
            <a:r>
              <a:rPr sz="3000" spc="-160" dirty="0"/>
              <a:t> </a:t>
            </a:r>
            <a:r>
              <a:rPr sz="3000" spc="-318" dirty="0"/>
              <a:t>a</a:t>
            </a:r>
            <a:r>
              <a:rPr sz="3000" spc="-145" dirty="0"/>
              <a:t> </a:t>
            </a:r>
            <a:r>
              <a:rPr sz="3000" spc="-305" dirty="0"/>
              <a:t>spear</a:t>
            </a:r>
            <a:r>
              <a:rPr sz="3000" spc="-148" dirty="0"/>
              <a:t> </a:t>
            </a:r>
            <a:r>
              <a:rPr sz="3000" spc="-245" dirty="0"/>
              <a:t>hits</a:t>
            </a:r>
            <a:r>
              <a:rPr sz="3000" spc="-145" dirty="0"/>
              <a:t> </a:t>
            </a:r>
            <a:r>
              <a:rPr sz="3000" spc="-280" dirty="0"/>
              <a:t>the</a:t>
            </a:r>
            <a:r>
              <a:rPr sz="3000" spc="-148" dirty="0"/>
              <a:t> </a:t>
            </a:r>
            <a:r>
              <a:rPr sz="3000" spc="-345" dirty="0"/>
              <a:t>mark</a:t>
            </a:r>
            <a:r>
              <a:rPr sz="3000" spc="-145" dirty="0"/>
              <a:t> </a:t>
            </a:r>
            <a:r>
              <a:rPr sz="3000" spc="-163" dirty="0"/>
              <a:t>....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753808" y="1730692"/>
            <a:ext cx="7118668" cy="29527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>
              <a:spcBef>
                <a:spcPts val="53"/>
              </a:spcBef>
            </a:pPr>
            <a:r>
              <a:rPr sz="1875" b="1" spc="-195" dirty="0">
                <a:latin typeface="Arial"/>
                <a:cs typeface="Arial"/>
              </a:rPr>
              <a:t>Targeted</a:t>
            </a:r>
            <a:r>
              <a:rPr sz="1875" b="1" spc="-102" dirty="0">
                <a:latin typeface="Arial"/>
                <a:cs typeface="Arial"/>
              </a:rPr>
              <a:t> </a:t>
            </a:r>
            <a:r>
              <a:rPr sz="1875" b="1" spc="-170" dirty="0">
                <a:latin typeface="Arial"/>
                <a:cs typeface="Arial"/>
              </a:rPr>
              <a:t>therapies</a:t>
            </a:r>
            <a:r>
              <a:rPr sz="1875" b="1" spc="-95" dirty="0">
                <a:latin typeface="Arial"/>
                <a:cs typeface="Arial"/>
              </a:rPr>
              <a:t> </a:t>
            </a:r>
            <a:r>
              <a:rPr sz="1875" b="1" spc="-150" dirty="0">
                <a:latin typeface="Arial"/>
                <a:cs typeface="Arial"/>
              </a:rPr>
              <a:t>in</a:t>
            </a:r>
            <a:r>
              <a:rPr sz="1875" b="1" spc="-95" dirty="0">
                <a:latin typeface="Arial"/>
                <a:cs typeface="Arial"/>
              </a:rPr>
              <a:t> </a:t>
            </a:r>
            <a:r>
              <a:rPr sz="1875" b="1" spc="-220" dirty="0">
                <a:latin typeface="Arial"/>
                <a:cs typeface="Arial"/>
              </a:rPr>
              <a:t>STS</a:t>
            </a:r>
            <a:r>
              <a:rPr sz="1875" b="1" spc="-100" dirty="0">
                <a:latin typeface="Arial"/>
                <a:cs typeface="Arial"/>
              </a:rPr>
              <a:t> </a:t>
            </a:r>
            <a:r>
              <a:rPr sz="1875" b="1" spc="-113" dirty="0">
                <a:latin typeface="Arial"/>
                <a:cs typeface="Arial"/>
              </a:rPr>
              <a:t>-</a:t>
            </a:r>
            <a:r>
              <a:rPr sz="1875" b="1" spc="-85" dirty="0">
                <a:latin typeface="Arial"/>
                <a:cs typeface="Arial"/>
              </a:rPr>
              <a:t> </a:t>
            </a:r>
            <a:r>
              <a:rPr sz="1875" b="1" spc="-193" dirty="0">
                <a:latin typeface="Arial"/>
                <a:cs typeface="Arial"/>
              </a:rPr>
              <a:t>success</a:t>
            </a:r>
            <a:r>
              <a:rPr sz="1875" b="1" spc="-102" dirty="0">
                <a:latin typeface="Arial"/>
                <a:cs typeface="Arial"/>
              </a:rPr>
              <a:t> </a:t>
            </a:r>
            <a:r>
              <a:rPr sz="1875" b="1" spc="-160" dirty="0">
                <a:latin typeface="Arial"/>
                <a:cs typeface="Arial"/>
              </a:rPr>
              <a:t>stories</a:t>
            </a:r>
            <a:r>
              <a:rPr sz="1875" b="1" spc="-88" dirty="0">
                <a:latin typeface="Arial"/>
                <a:cs typeface="Arial"/>
              </a:rPr>
              <a:t> </a:t>
            </a:r>
            <a:r>
              <a:rPr sz="1875" b="1" spc="-160" dirty="0">
                <a:latin typeface="Arial"/>
                <a:cs typeface="Arial"/>
              </a:rPr>
              <a:t>of</a:t>
            </a:r>
            <a:r>
              <a:rPr sz="1875" b="1" spc="-98" dirty="0">
                <a:latin typeface="Arial"/>
                <a:cs typeface="Arial"/>
              </a:rPr>
              <a:t> </a:t>
            </a:r>
            <a:r>
              <a:rPr sz="1875" b="1" spc="-173" dirty="0">
                <a:latin typeface="Arial"/>
                <a:cs typeface="Arial"/>
              </a:rPr>
              <a:t>molecularly</a:t>
            </a:r>
            <a:r>
              <a:rPr sz="1875" b="1" spc="-105" dirty="0">
                <a:latin typeface="Arial"/>
                <a:cs typeface="Arial"/>
              </a:rPr>
              <a:t> </a:t>
            </a:r>
            <a:r>
              <a:rPr sz="1875" b="1" spc="-173" dirty="0">
                <a:latin typeface="Arial"/>
                <a:cs typeface="Arial"/>
              </a:rPr>
              <a:t>defined</a:t>
            </a:r>
            <a:r>
              <a:rPr sz="1875" b="1" spc="-105" dirty="0">
                <a:latin typeface="Arial"/>
                <a:cs typeface="Arial"/>
              </a:rPr>
              <a:t> </a:t>
            </a:r>
            <a:r>
              <a:rPr sz="1875" b="1" spc="-178" dirty="0">
                <a:latin typeface="Arial"/>
                <a:cs typeface="Arial"/>
              </a:rPr>
              <a:t>treatment</a:t>
            </a:r>
            <a:endParaRPr sz="187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Πίνακας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195328"/>
              </p:ext>
            </p:extLst>
          </p:nvPr>
        </p:nvGraphicFramePr>
        <p:xfrm>
          <a:off x="0" y="1"/>
          <a:ext cx="3635895" cy="6878382"/>
        </p:xfrm>
        <a:graphic>
          <a:graphicData uri="http://schemas.openxmlformats.org/drawingml/2006/table">
            <a:tbl>
              <a:tblPr/>
              <a:tblGrid>
                <a:gridCol w="1211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1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6546"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Agent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Target(s)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FDA-approved indication(s)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727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Ado-trastuzumab emtansine (Kadcyla)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HER2 (ERBB2/neu)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Breast cancer (HER2+)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440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Afatinib (Gilotrif)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EGFR (HER1/ERBB1), HER2 (ERBB2/neu)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 (with EGFR exon 19 deletions or exon 21 substitution (L858R)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2"/>
                        </a:rPr>
                        <a:t>mutations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546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Aldesleukin (Proleukin)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 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Renal cell 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Melanoma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22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Alectinib (Alecensa)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ALK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 (with ALK fusion)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546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Alemtuzumab (Campath)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CD52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B-cell chronic lymphocytic leukemia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66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Atezolizumab (Tecentriq)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PD-L1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Urothelial 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727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Avelumab (Bavencio)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PD-L1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Merkel cell 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Urothelial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 cancer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546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Axitinib (Inlyta)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KIT, PDGFR</a:t>
                      </a:r>
                      <a:r>
                        <a:rPr lang="el-GR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β, 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VEGFR1/2/3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Renal cell carcinoma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78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Belimumab (Benlysta)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BAFF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Lupus erythematosus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546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Belinostat (Beleodaq)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HDAC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Peripheral T-cell lymphoma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47038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Bevacizumab (Avastin)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VEGF ligand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Cervical cancer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Colorectal cancer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Fallopian tube cancer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Glioblastoma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Ovarian cancer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Peritoneal cancer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Renal cell carcinoma</a:t>
                      </a:r>
                    </a:p>
                  </a:txBody>
                  <a:tcPr marL="25285" marR="25285" marT="12642" marB="12642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066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Blinatumomab (Blincyto)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CD19/CD3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Acute lymphoblastic leukemia (precursor B-cell)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3727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Bortezomib (Velcade)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Proteasome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Multiple myeloma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Mantle cell lymphoma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08050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Bosutinib (Bosulif)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ABL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Chronic myelogenous leukemia (Philadelphia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3"/>
                        </a:rPr>
                        <a:t>chromosome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 positive)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0066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Brentuximab vedotin (Adcetris)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CD30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Hodgkin lymphoma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Anaplastic large cell lymphoma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6546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Brigatinib (Alunbrig)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ALK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 (ALK+)</a:t>
                      </a:r>
                    </a:p>
                  </a:txBody>
                  <a:tcPr marL="25285" marR="25285" marT="12642" marB="12642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7" name="Πίνακας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799772"/>
              </p:ext>
            </p:extLst>
          </p:nvPr>
        </p:nvGraphicFramePr>
        <p:xfrm>
          <a:off x="3635895" y="-1"/>
          <a:ext cx="4968552" cy="6825766"/>
        </p:xfrm>
        <a:graphic>
          <a:graphicData uri="http://schemas.openxmlformats.org/drawingml/2006/table">
            <a:tbl>
              <a:tblPr/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5617">
                <a:tc>
                  <a:txBody>
                    <a:bodyPr/>
                    <a:lstStyle/>
                    <a:p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Cabozantinib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 (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Cabometyx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 [tablet], 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Cometriq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 [capsule])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FLT3, KIT, MET, RET, VEGFR2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Medullary thyroid cancer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Renal cell carcinoma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356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Canakinumab (Ilaris)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IL-1</a:t>
                      </a:r>
                      <a:r>
                        <a:rPr lang="el-GR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β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Juvenile idiopathic arthritis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Cryopyrin-associated periodic syndromes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7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Carfilzomib (Kyprolis)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Proteasome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Multiple myeloma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617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Ceritinib (Zykadia)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ALK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 (with ALK fusion)</a:t>
                      </a:r>
                    </a:p>
                  </a:txBody>
                  <a:tcPr marL="18625" marR="18625" marT="9313" marB="9313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09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Cetuximab (Erbitux)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EGFR (HER1/ERBB1)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Colorectal cancer (KRAS wild type)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Squamous cell cancer of the head and neck</a:t>
                      </a:r>
                    </a:p>
                  </a:txBody>
                  <a:tcPr marL="18625" marR="18625" marT="9313" marB="9313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617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Cobimetinib (Cotellic)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MEK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Melanoma (with BRAF V600E or V600K </a:t>
                      </a:r>
                      <a:r>
                        <a:rPr lang="en-US" sz="800" u="sng" dirty="0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2"/>
                        </a:rPr>
                        <a:t>mutation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18625" marR="18625" marT="9313" marB="9313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356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Crizotinib (Xalkori)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ALK, MET, ROS1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 (with ALK fusion or ROS1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4"/>
                        </a:rPr>
                        <a:t>gene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 alteration)</a:t>
                      </a:r>
                    </a:p>
                  </a:txBody>
                  <a:tcPr marL="18625" marR="18625" marT="9313" marB="9313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09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Dabrafenib (Tafinlar)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BRAF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Melanoma (with BRAF V600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2"/>
                        </a:rPr>
                        <a:t>mutation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 (with BRAF V600E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2"/>
                        </a:rPr>
                        <a:t>mutation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65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Daratumumab (Darzalex)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CD38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Multiple myeloma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00197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Dasatinib (Sprycel)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ABL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Chronic myelogenous leukemia (Philadelphia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3"/>
                        </a:rPr>
                        <a:t>chromosome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 positive)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Acute lymphoblastic leukemia (Philadelphia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3"/>
                        </a:rPr>
                        <a:t>chromosome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 positive)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65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Denosumab (Xgeva)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RANKL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Giant cell tumor of the bone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465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Dinutuximab (Unituxin)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B4GALNT1 (GD2)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Pediatric neuroblastoma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617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Durvalumab (Imfinzi)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PD-L1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Urothelial 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847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Elotuzumab (Empliciti)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SLAMF7 (CS1/CD319/CRACC)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Multiple myeloma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5617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Enasidenib (Idhifa)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IDH2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Acute myeloid leukemia (with IDH2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2"/>
                        </a:rPr>
                        <a:t>mutation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11833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Erlotinib (Tarceva)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EGFR (HER1/ERBB1)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 (with EGFR exon 19 deletions or exon 21 substitution (L858R)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2"/>
                        </a:rPr>
                        <a:t>mutations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Pancreatic cancer</a:t>
                      </a:r>
                    </a:p>
                  </a:txBody>
                  <a:tcPr marL="18625" marR="18625" marT="9313" marB="9313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23941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Everolimus (Afinitor)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mTOR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Pancreatic, gastrointestinal, or lung origin neuroendocrine tumor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Renal cell 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Nonresectable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 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subependymal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 giant cell astrocytoma associated with tuberous sclerosis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Breast cancer (HR+, HER2-)</a:t>
                      </a:r>
                    </a:p>
                  </a:txBody>
                  <a:tcPr marL="18625" marR="18625" marT="9313" marB="9313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9309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Gefitinib (Iressa)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EGFR (HER1/ERBB1)</a:t>
                      </a:r>
                    </a:p>
                  </a:txBody>
                  <a:tcPr marL="18625" marR="18625" marT="9313" marB="9313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 (with EGFR exon 19 deletions or exon 21 substitution (L858R) </a:t>
                      </a:r>
                      <a:r>
                        <a:rPr lang="en-US" sz="800" u="sng" dirty="0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2"/>
                        </a:rPr>
                        <a:t>mutations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18625" marR="18625" marT="9313" marB="9313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204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864220"/>
              </p:ext>
            </p:extLst>
          </p:nvPr>
        </p:nvGraphicFramePr>
        <p:xfrm>
          <a:off x="5580112" y="44624"/>
          <a:ext cx="2304255" cy="6811742"/>
        </p:xfrm>
        <a:graphic>
          <a:graphicData uri="http://schemas.openxmlformats.org/drawingml/2006/table">
            <a:tbl>
              <a:tblPr/>
              <a:tblGrid>
                <a:gridCol w="768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4034">
                <a:tc>
                  <a:txBody>
                    <a:bodyPr/>
                    <a:lstStyle/>
                    <a:p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Temsirolimus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 (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Torisel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mTOR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Renal cell carcinoma</a:t>
                      </a:r>
                    </a:p>
                  </a:txBody>
                  <a:tcPr marL="52023" marR="52023" marT="26011" marB="26011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133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Tocilizumab (Actemra)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IL-6R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Rheumatoid arthritis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Juvenile idiopathic arthritis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03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Tofacitinib (Xeljanz)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JAK3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Rheumatoid arthritis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9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Tositumomab (Bexxar)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CD20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Non-Hodgkin's lymphoma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336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Trametinib (Mekinist)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MEK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Melanoma (with BRAF V600 </a:t>
                      </a:r>
                      <a:r>
                        <a:rPr lang="en-US" sz="800" u="sng" dirty="0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2"/>
                        </a:rPr>
                        <a:t>mutation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 (with BRAF V600E </a:t>
                      </a:r>
                      <a:r>
                        <a:rPr lang="en-US" sz="800" u="sng" dirty="0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2"/>
                        </a:rPr>
                        <a:t>mutation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8702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Trastuzumab (Herceptin)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HER2 (ERBB2/neu)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Breast cancer (HER2+)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Gastric cancer (HER2+)</a:t>
                      </a:r>
                    </a:p>
                  </a:txBody>
                  <a:tcPr marL="52023" marR="52023" marT="26011" marB="26011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368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Vandetanib (Caprelsa)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EGFR (HER1/ERBB1), RET, VEGFR2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Medullary thyroid cancer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6368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Vemurafenib (Zelboraf)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BRAF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Melanoma (with BRAF V600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2"/>
                        </a:rPr>
                        <a:t>mutation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52023" marR="52023" marT="26011" marB="26011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6133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Venetoclax (Venclexta)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BCL2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Chronic lymphocytic leukemia (with 17p deletion)</a:t>
                      </a:r>
                    </a:p>
                  </a:txBody>
                  <a:tcPr marL="52023" marR="52023" marT="26011" marB="26011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498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Vismodegib (Erivedge)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PTCH, Smoothened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Basal cell carcinoma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629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Vorinostat (Zolinza)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HDAC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Cutaneous T-cell lymphoma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0498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Ziv-aflibercept (Zaltrap)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PIGF, VEGFA/B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Colorectal cancer</a:t>
                      </a:r>
                    </a:p>
                  </a:txBody>
                  <a:tcPr marL="52023" marR="52023" marT="26011" marB="26011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5" name="Πίνακας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880368"/>
              </p:ext>
            </p:extLst>
          </p:nvPr>
        </p:nvGraphicFramePr>
        <p:xfrm>
          <a:off x="72008" y="0"/>
          <a:ext cx="5436096" cy="6867328"/>
        </p:xfrm>
        <a:graphic>
          <a:graphicData uri="http://schemas.openxmlformats.org/drawingml/2006/table">
            <a:tbl>
              <a:tblPr/>
              <a:tblGrid>
                <a:gridCol w="1812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2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2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0439">
                <a:tc>
                  <a:txBody>
                    <a:bodyPr/>
                    <a:lstStyle/>
                    <a:p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Palbociclib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 (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Ibrance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CDK4, CDK6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Breast cancer (HR+, HER2-)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07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Panitumumab (Vectibix)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EGFR (HER1/ERBB1)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Colorectal cancer (KRAS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3"/>
                        </a:rPr>
                        <a:t>wild type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43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Panobinostat (Farydak)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HDAC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Multiple myeloma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43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Pazopanib (Votrient)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VEGFR, PDGFR, KIT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Renal cell carcinoma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9248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Pembrolizumab (Keytruda)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PD-1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Classical Hodgkin lymphoma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Colorectal cancer (MSI-H/dMMR)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Gastric cancer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Melanoma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 (PD-L1+)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Head and neck squamous cell 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Urothelial cancer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Solid tumors (MSI-H/dMMR)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043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Pertuzumab (Perjeta)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HER2 (ERBB2/neu)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Breast cancer (HER2+)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6680">
                <a:tc>
                  <a:txBody>
                    <a:bodyPr/>
                    <a:lstStyle/>
                    <a:p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Ponatinib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 (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Iclusig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ABL, FGFR1-3, FLT3, VEGFR2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Chronic myelogenous leukemia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Acute lymphoblastic leukemia (Philadelphia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4"/>
                        </a:rPr>
                        <a:t>chromosome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 positive)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616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Ramucirumab (Cyramza)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VEGFR2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Colorectal cancer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Gastric cancer or Gastroesophageal junction (GEJ) adenocarcinoma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15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Regorafenib (Stivarga)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KIT, PDGFRβ, RAF, RET, VEGFR1/2/3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Colorectal cancer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Gastrointestinal stromal tumors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Hepatocellular carcinoma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043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Ribociclib (Kisqali)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CDK4, CDK6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Breast cancer (HR+, HER2-)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66680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Rituximab (Rituxan, Mabthera)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CD20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Non-Hodgkin’s lymphoma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Chronic lymphocytic leukemia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Rheumatoid arthritis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Granulomatosis with polyangiitis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8416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Rituximab/hyaluronidase human (Rituxan Hycela)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CD20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Chronic lymphocytic leukemia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Diffuse large B-cell lymphoma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Follicular lymphoma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171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Romidepsin (Istodax)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HDAC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fr-FR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Cutaneous T-cell lymphoma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fr-FR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Peripheral T-cell lymphoma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171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Rucaparib (Rubraca)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PARP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Ovarian cancer (with BRCA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2"/>
                        </a:rPr>
                        <a:t>mutation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043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Ruxolitinib (Jakafi)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JAK1/2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​Myelofibrosis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3628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Siltuximab (Sylvant)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IL-6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Multicentric Castleman's disease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043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Sipuleucel-T (Provenge)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 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Prostate cancer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043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Sonidegib (Odomzo)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Smoothened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Basal cell carcinoma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82999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Sorafenib (Nexavar)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VEGFR, PDGFR, KIT, RAF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it-IT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Hepatocellular 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it-IT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Renal cell 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it-IT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Thyroid carcinoma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6854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073011"/>
              </p:ext>
            </p:extLst>
          </p:nvPr>
        </p:nvGraphicFramePr>
        <p:xfrm>
          <a:off x="72009" y="1"/>
          <a:ext cx="9036495" cy="6872269"/>
        </p:xfrm>
        <a:graphic>
          <a:graphicData uri="http://schemas.openxmlformats.org/drawingml/2006/table">
            <a:tbl>
              <a:tblPr/>
              <a:tblGrid>
                <a:gridCol w="3012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2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2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6483">
                <a:tc>
                  <a:txBody>
                    <a:bodyPr/>
                    <a:lstStyle/>
                    <a:p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Ibritumomab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 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tiuxetan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 (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Zevalin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CD20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Non-Hodgkin's lymphoma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53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Ibrutinib (Imbruvica)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BTK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Mantle cell lymphoma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Chronic lymphocytic leukemia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Waldenstrom's macroglobulinemia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218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Idelalisib (Zydelig)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PI3K</a:t>
                      </a:r>
                      <a:r>
                        <a:rPr lang="el-GR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δ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Chronic lymphocytic leukemia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Follicular B-cell non-Hodgkin lymphoma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Small lymphocytic lymphoma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0586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Imatinib (Gleevec)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KIT, PDGFR, ABL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GI stromal tumor (KIT+)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Dermatofibrosarcoma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 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protuberans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MT"/>
                      </a:endParaRP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Multiple hematologic malignancies including Philadelphia chromosome-positive ALL and CML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Ipilimumab (Yervoy)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CTLA-4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Melanoma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Renal cell carcinoma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492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Ixazomib (Ninlaro)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Proteasome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Multiple Myeloma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581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Lapatinib (Tykerb)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HER2 (ERBB2/neu), EGFR (HER1/ERBB1)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Breast cancer (HER2+)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Lenvatinib (Lenvima)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VEGFR2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Renal cell 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Thyroid cancer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6483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Midostaurin (Rydapt)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FLT3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acute myeloid leukemia (FLT3+)</a:t>
                      </a:r>
                    </a:p>
                  </a:txBody>
                  <a:tcPr marL="19259" marR="19259" marT="9630" marB="9630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6483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Necitumumab (Portrazza)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EGFR (HER1/ERBB1)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Squamous non-small cell lung cancer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167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Neratinib (Nerlynx)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HER2 (ERBB2/neu)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Breast cancer (HER2 overexpressed/amplified)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7850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Nilotinib (Tasigna)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ABL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Chronic myelogenous leukemia (Philadelphia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2"/>
                        </a:rPr>
                        <a:t>chromosome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 positive)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0417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Niraparib (Zejula)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PARP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Ovarian cancer​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Fallopian tube cancer​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Peritoneal cancer​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59004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Nivolumab (Opdivo)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PD-1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Colorectal cancer (dMMR and MSI-H)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Head and neck squamous cell 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Hepatocellular 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Hodgkin lymphoma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Melanoma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Renal cell carcinoma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Urothelial carcinoma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167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Obinutuzumab (Gazyva)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CD20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Chronic lymphocytic leukemia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Follicular lymphoma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6483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Ofatumumab (Arzerra, HuMax-CD20)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CD20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Chronic lymphocytic leukemia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6483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Olaparib (Lynparza)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PARP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Ovarian cancer (with BRCA </a:t>
                      </a:r>
                      <a:r>
                        <a:rPr lang="en-US" sz="800" u="sng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3"/>
                        </a:rPr>
                        <a:t>mutation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9492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Olaratumab (Lartruvo)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PDGFR</a:t>
                      </a:r>
                      <a:r>
                        <a:rPr lang="el-GR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α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Soft tissue sarcoma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2167"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Osimertinib (Tagrisso)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EGFR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Char char="•"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Non-small cell lung cancer (with EGFR T790M </a:t>
                      </a:r>
                      <a:r>
                        <a:rPr lang="en-US" sz="800" u="sng" dirty="0">
                          <a:solidFill>
                            <a:srgbClr val="386990"/>
                          </a:solidFill>
                          <a:effectLst/>
                          <a:latin typeface="ArialMT"/>
                          <a:hlinkClick r:id="rId3"/>
                        </a:rPr>
                        <a:t>mutation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ArialMT"/>
                        </a:rPr>
                        <a:t>)</a:t>
                      </a:r>
                    </a:p>
                  </a:txBody>
                  <a:tcPr marL="19259" marR="19259" marT="9630" marB="9630" anchor="ctr">
                    <a:lnL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264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8" y="44624"/>
            <a:ext cx="4932040" cy="35787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875" y="3429000"/>
            <a:ext cx="4563350" cy="333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18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1" y="404664"/>
            <a:ext cx="4534952" cy="35017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324" y="3789040"/>
            <a:ext cx="3740017" cy="259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67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807503" y="169818"/>
            <a:ext cx="7652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Targets of novel therapeutics in HER2-positive breast cancer</a:t>
            </a:r>
            <a:endParaRPr lang="el-GR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2757" y="720633"/>
            <a:ext cx="7436031" cy="5719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74873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24FF3-B8E3-8042-932C-ECD5CE0D7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What’s New in HER2-Targeted Agents?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CF6706-47E5-453B-810D-4C5A9B8A0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HER2 TKIs</a:t>
            </a:r>
          </a:p>
          <a:p>
            <a:pPr lvl="1"/>
            <a:r>
              <a:rPr lang="en-US" dirty="0"/>
              <a:t>Neratinib</a:t>
            </a:r>
          </a:p>
          <a:p>
            <a:pPr lvl="1"/>
            <a:r>
              <a:rPr lang="en-US" dirty="0"/>
              <a:t>Tucatinib (under FDA priority review as of 3/2020)</a:t>
            </a:r>
          </a:p>
          <a:p>
            <a:r>
              <a:rPr lang="en-US" dirty="0"/>
              <a:t>HER2 ADCs</a:t>
            </a:r>
          </a:p>
          <a:p>
            <a:pPr lvl="1"/>
            <a:r>
              <a:rPr lang="en-US" dirty="0"/>
              <a:t>Trastuzumab deruxtecan (T-DXd; approved 12/2019)</a:t>
            </a:r>
          </a:p>
          <a:p>
            <a:pPr lvl="1"/>
            <a:r>
              <a:rPr lang="en-US" dirty="0"/>
              <a:t>Trastuzumab duocarmazine/trastuzumab-vc-seco-DUBA (SYD985)</a:t>
            </a:r>
          </a:p>
          <a:p>
            <a:r>
              <a:rPr lang="en-US" dirty="0"/>
              <a:t>Re-engineered HER2 mAb</a:t>
            </a:r>
          </a:p>
          <a:p>
            <a:pPr lvl="1"/>
            <a:r>
              <a:rPr lang="en-US" dirty="0"/>
              <a:t>Margetuximab</a:t>
            </a:r>
          </a:p>
          <a:p>
            <a:endParaRPr lang="en-US" dirty="0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AEECFC86-EEB6-45A5-B428-43D0DD9AFBB0}"/>
              </a:ext>
            </a:extLst>
          </p:cNvPr>
          <p:cNvGrpSpPr>
            <a:grpSpLocks/>
          </p:cNvGrpSpPr>
          <p:nvPr/>
        </p:nvGrpSpPr>
        <p:grpSpPr bwMode="auto">
          <a:xfrm>
            <a:off x="6228184" y="6216652"/>
            <a:ext cx="2488502" cy="447822"/>
            <a:chOff x="9527309" y="3551529"/>
            <a:chExt cx="3318002" cy="44832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A4484BC-BFD8-4F7E-B6F2-6B2BFD7E3B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AB96A5-32EA-4933-8101-60ACE8F8A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0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1663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128A3-642D-2B44-8BE4-E399E63D7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1"/>
            <a:ext cx="8435340" cy="1071154"/>
          </a:xfrm>
        </p:spPr>
        <p:txBody>
          <a:bodyPr>
            <a:normAutofit fontScale="90000"/>
          </a:bodyPr>
          <a:lstStyle/>
          <a:p>
            <a:r>
              <a:rPr lang="en-US" dirty="0"/>
              <a:t>Mechanism of Action of HER2-Directed ADCs</a:t>
            </a:r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id="{6821BD2B-7832-4FF8-9F9A-E5B73A7EB354}"/>
              </a:ext>
            </a:extLst>
          </p:cNvPr>
          <p:cNvGrpSpPr>
            <a:grpSpLocks/>
          </p:cNvGrpSpPr>
          <p:nvPr/>
        </p:nvGrpSpPr>
        <p:grpSpPr bwMode="auto">
          <a:xfrm>
            <a:off x="7042176" y="6216652"/>
            <a:ext cx="2488502" cy="447822"/>
            <a:chOff x="9527309" y="3551529"/>
            <a:chExt cx="3318002" cy="448324"/>
          </a:xfrm>
        </p:grpSpPr>
        <p:pic>
          <p:nvPicPr>
            <p:cNvPr id="35" name="Picture 9">
              <a:extLst>
                <a:ext uri="{FF2B5EF4-FFF2-40B4-BE49-F238E27FC236}">
                  <a16:creationId xmlns:a16="http://schemas.microsoft.com/office/drawing/2014/main" id="{DDB62006-9DEF-4808-B078-D4D6621495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7A8AC6B-022A-42EA-996C-9C68C1ED7C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0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9" name="Text Box 11">
            <a:extLst>
              <a:ext uri="{FF2B5EF4-FFF2-40B4-BE49-F238E27FC236}">
                <a16:creationId xmlns:a16="http://schemas.microsoft.com/office/drawing/2014/main" id="{43954506-5443-4D62-A53B-D4EDEDAA7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369" y="5989514"/>
            <a:ext cx="60078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Image from Rinnerthaler. Int J Mol Sci. 2019;20:1115</a:t>
            </a:r>
            <a:r>
              <a:rPr lang="en-US" altLang="en-US" sz="12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HER2 directed antibody-drug-conjugates beyond T-DM1 in breast cancer. Licensed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under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  <a:hlinkClick r:id="rId5"/>
              </a:rPr>
              <a:t>Creative Commons Attribution 3.0 Unported License (CC BY 3.0)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26D4969-2292-4EFF-BF3F-5613A865D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199" y="1201783"/>
            <a:ext cx="7905812" cy="485681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24383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546903" y="383568"/>
            <a:ext cx="55649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/>
              <a:t>2.1. Antibody-Drug Conjugates (ADC)</a:t>
            </a:r>
            <a:endParaRPr lang="el-GR" sz="28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9838" y="156754"/>
            <a:ext cx="181298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7106" y="169818"/>
            <a:ext cx="1087482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- Ορθογώνιο"/>
          <p:cNvSpPr/>
          <p:nvPr/>
        </p:nvSpPr>
        <p:spPr>
          <a:xfrm>
            <a:off x="186146" y="1276870"/>
            <a:ext cx="86410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rgbClr val="001454"/>
                </a:solidFill>
              </a:rPr>
              <a:t>  To </a:t>
            </a:r>
            <a:r>
              <a:rPr lang="en-US" sz="2000" dirty="0" err="1">
                <a:solidFill>
                  <a:srgbClr val="001454"/>
                </a:solidFill>
              </a:rPr>
              <a:t>Trastuzumab-deruxtecan</a:t>
            </a:r>
            <a:r>
              <a:rPr lang="en-US" sz="2000" dirty="0">
                <a:solidFill>
                  <a:srgbClr val="001454"/>
                </a:solidFill>
              </a:rPr>
              <a:t> (T-</a:t>
            </a:r>
            <a:r>
              <a:rPr lang="en-US" sz="2000" dirty="0" err="1">
                <a:solidFill>
                  <a:srgbClr val="001454"/>
                </a:solidFill>
              </a:rPr>
              <a:t>DXd</a:t>
            </a:r>
            <a:r>
              <a:rPr lang="en-US" sz="2000" dirty="0">
                <a:solidFill>
                  <a:srgbClr val="001454"/>
                </a:solidFill>
              </a:rPr>
              <a:t>, DS-8201) </a:t>
            </a:r>
            <a:r>
              <a:rPr lang="el-GR" sz="2000" dirty="0">
                <a:solidFill>
                  <a:srgbClr val="001454"/>
                </a:solidFill>
              </a:rPr>
              <a:t>αποτελεί έναν φαρμακευτικό παράγοντα αποτελούμενο από   </a:t>
            </a:r>
          </a:p>
          <a:p>
            <a:r>
              <a:rPr lang="el-GR" sz="2000" dirty="0">
                <a:solidFill>
                  <a:srgbClr val="001454"/>
                </a:solidFill>
              </a:rPr>
              <a:t>   </a:t>
            </a:r>
            <a:r>
              <a:rPr lang="en-US" sz="2000" dirty="0">
                <a:solidFill>
                  <a:srgbClr val="001454"/>
                </a:solidFill>
              </a:rPr>
              <a:t> </a:t>
            </a:r>
            <a:r>
              <a:rPr lang="el-GR" sz="2000" dirty="0">
                <a:solidFill>
                  <a:srgbClr val="001454"/>
                </a:solidFill>
              </a:rPr>
              <a:t>ένα εξανθρωπισμένο </a:t>
            </a:r>
            <a:r>
              <a:rPr lang="en-US" sz="2000" dirty="0">
                <a:solidFill>
                  <a:srgbClr val="001454"/>
                </a:solidFill>
              </a:rPr>
              <a:t>anti-HER2</a:t>
            </a:r>
            <a:r>
              <a:rPr lang="el-GR" sz="2000" dirty="0">
                <a:solidFill>
                  <a:srgbClr val="001454"/>
                </a:solidFill>
              </a:rPr>
              <a:t> </a:t>
            </a:r>
            <a:r>
              <a:rPr lang="el-GR" sz="2000" dirty="0" err="1">
                <a:solidFill>
                  <a:srgbClr val="001454"/>
                </a:solidFill>
              </a:rPr>
              <a:t>μονοκλωνικό</a:t>
            </a:r>
            <a:r>
              <a:rPr lang="el-GR" sz="2000" dirty="0">
                <a:solidFill>
                  <a:srgbClr val="001454"/>
                </a:solidFill>
              </a:rPr>
              <a:t> αντίσωμα που έχει παρόμοια ακολουθία αμινοξέων με το </a:t>
            </a:r>
          </a:p>
          <a:p>
            <a:r>
              <a:rPr lang="el-GR" sz="2000" dirty="0">
                <a:solidFill>
                  <a:srgbClr val="001454"/>
                </a:solidFill>
              </a:rPr>
              <a:t>   </a:t>
            </a:r>
            <a:r>
              <a:rPr lang="en-US" sz="2000" dirty="0">
                <a:solidFill>
                  <a:srgbClr val="001454"/>
                </a:solidFill>
              </a:rPr>
              <a:t> </a:t>
            </a:r>
            <a:r>
              <a:rPr lang="en-US" sz="2000" dirty="0" err="1">
                <a:solidFill>
                  <a:srgbClr val="001454"/>
                </a:solidFill>
              </a:rPr>
              <a:t>trastuzumab</a:t>
            </a:r>
            <a:r>
              <a:rPr lang="en-US" sz="2000" dirty="0">
                <a:solidFill>
                  <a:srgbClr val="001454"/>
                </a:solidFill>
              </a:rPr>
              <a:t>, </a:t>
            </a:r>
            <a:r>
              <a:rPr lang="el-GR" sz="2000" dirty="0">
                <a:solidFill>
                  <a:srgbClr val="001454"/>
                </a:solidFill>
              </a:rPr>
              <a:t>καθώς και έναν αναστολέα </a:t>
            </a:r>
            <a:r>
              <a:rPr lang="el-GR" sz="2000" dirty="0" err="1">
                <a:solidFill>
                  <a:srgbClr val="001454"/>
                </a:solidFill>
              </a:rPr>
              <a:t>τοποϊσομεράσης</a:t>
            </a:r>
            <a:r>
              <a:rPr lang="el-GR" sz="2000" dirty="0">
                <a:solidFill>
                  <a:srgbClr val="001454"/>
                </a:solidFill>
              </a:rPr>
              <a:t> </a:t>
            </a:r>
            <a:r>
              <a:rPr lang="en-US" sz="2000" dirty="0">
                <a:solidFill>
                  <a:srgbClr val="001454"/>
                </a:solidFill>
              </a:rPr>
              <a:t>I (</a:t>
            </a:r>
            <a:r>
              <a:rPr lang="en-US" sz="2000" dirty="0" err="1">
                <a:solidFill>
                  <a:srgbClr val="001454"/>
                </a:solidFill>
              </a:rPr>
              <a:t>deruxtecan</a:t>
            </a:r>
            <a:r>
              <a:rPr lang="en-US" sz="2000" dirty="0">
                <a:solidFill>
                  <a:srgbClr val="001454"/>
                </a:solidFill>
              </a:rPr>
              <a:t>, </a:t>
            </a:r>
            <a:r>
              <a:rPr lang="el-GR" sz="2000" dirty="0">
                <a:solidFill>
                  <a:srgbClr val="001454"/>
                </a:solidFill>
              </a:rPr>
              <a:t>παράγωγο της </a:t>
            </a:r>
            <a:r>
              <a:rPr lang="en-US" sz="2000" dirty="0" err="1">
                <a:solidFill>
                  <a:srgbClr val="001454"/>
                </a:solidFill>
              </a:rPr>
              <a:t>exatecan</a:t>
            </a:r>
            <a:r>
              <a:rPr lang="el-GR" sz="2000" dirty="0">
                <a:solidFill>
                  <a:srgbClr val="001454"/>
                </a:solidFill>
              </a:rPr>
              <a:t>-1</a:t>
            </a:r>
            <a:r>
              <a:rPr lang="en-US" sz="2000" dirty="0">
                <a:solidFill>
                  <a:srgbClr val="001454"/>
                </a:solidFill>
              </a:rPr>
              <a:t>0 </a:t>
            </a:r>
            <a:r>
              <a:rPr lang="el-GR" sz="2000" dirty="0">
                <a:solidFill>
                  <a:srgbClr val="001454"/>
                </a:solidFill>
              </a:rPr>
              <a:t>φορές </a:t>
            </a:r>
          </a:p>
          <a:p>
            <a:r>
              <a:rPr lang="el-GR" sz="2000" dirty="0">
                <a:solidFill>
                  <a:srgbClr val="001454"/>
                </a:solidFill>
              </a:rPr>
              <a:t>    πιο ισχυρό από τον μεταβολίτη της </a:t>
            </a:r>
            <a:r>
              <a:rPr lang="el-GR" sz="2000" dirty="0" err="1">
                <a:solidFill>
                  <a:srgbClr val="001454"/>
                </a:solidFill>
              </a:rPr>
              <a:t>ιρινοτεκάνης</a:t>
            </a:r>
            <a:r>
              <a:rPr lang="en-US" sz="2000" dirty="0">
                <a:solidFill>
                  <a:srgbClr val="001454"/>
                </a:solidFill>
              </a:rPr>
              <a:t>)</a:t>
            </a:r>
            <a:endParaRPr lang="el-GR" sz="2000" dirty="0">
              <a:solidFill>
                <a:srgbClr val="001454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6607" y="2812188"/>
            <a:ext cx="7439420" cy="2922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- Ορθογώνιο"/>
          <p:cNvSpPr/>
          <p:nvPr/>
        </p:nvSpPr>
        <p:spPr>
          <a:xfrm>
            <a:off x="5359331" y="5961407"/>
            <a:ext cx="3389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(</a:t>
            </a:r>
            <a:r>
              <a:rPr lang="en-US" i="1" dirty="0" err="1"/>
              <a:t>Modi</a:t>
            </a:r>
            <a:r>
              <a:rPr lang="en-US" i="1" dirty="0"/>
              <a:t> S, et al. N </a:t>
            </a:r>
            <a:r>
              <a:rPr lang="en-US" i="1" dirty="0" err="1"/>
              <a:t>Engl</a:t>
            </a:r>
            <a:r>
              <a:rPr lang="en-US" i="1" dirty="0"/>
              <a:t> J Med. 2020)</a:t>
            </a:r>
            <a:endParaRPr lang="el-GR" i="1" dirty="0"/>
          </a:p>
        </p:txBody>
      </p:sp>
    </p:spTree>
    <p:extLst>
      <p:ext uri="{BB962C8B-B14F-4D97-AF65-F5344CB8AC3E}">
        <p14:creationId xmlns:p14="http://schemas.microsoft.com/office/powerpoint/2010/main" val="3241880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176674BB-E37D-403C-89E5-3DA421712E87}"/>
              </a:ext>
            </a:extLst>
          </p:cNvPr>
          <p:cNvSpPr/>
          <p:nvPr/>
        </p:nvSpPr>
        <p:spPr bwMode="auto">
          <a:xfrm>
            <a:off x="4605250" y="4206160"/>
            <a:ext cx="1277399" cy="1637927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itle 4">
            <a:extLst>
              <a:ext uri="{FF2B5EF4-FFF2-40B4-BE49-F238E27FC236}">
                <a16:creationId xmlns:a16="http://schemas.microsoft.com/office/drawing/2014/main" id="{07A743E7-5123-40F7-9322-A0D1B8BF0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HER2-Targeted ADC: Trastuzumab Deruxtecan (DS-8201)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5F99E9-1B13-4E8A-956E-72ADE492F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9247" y="1513048"/>
            <a:ext cx="2603288" cy="465068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High drug:antibody ratio: ~ 8</a:t>
            </a:r>
          </a:p>
          <a:p>
            <a:r>
              <a:rPr lang="en-US" sz="2400" dirty="0"/>
              <a:t>Stable linker-payload</a:t>
            </a:r>
          </a:p>
          <a:p>
            <a:r>
              <a:rPr lang="en-US" sz="2400" dirty="0"/>
              <a:t>Tumor-selectable cleavable linker</a:t>
            </a:r>
          </a:p>
          <a:p>
            <a:r>
              <a:rPr lang="en-US" sz="2400" dirty="0"/>
              <a:t>High potency, membrane-permeable payload with short systemic half-life</a:t>
            </a:r>
          </a:p>
          <a:p>
            <a:r>
              <a:rPr lang="en-US" sz="2400" dirty="0"/>
              <a:t>Bystander killing effect</a:t>
            </a:r>
          </a:p>
          <a:p>
            <a:endParaRPr lang="en-US" sz="2400" dirty="0"/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id="{29BDBFA5-B7DE-436C-B0C7-5065469A27BF}"/>
              </a:ext>
            </a:extLst>
          </p:cNvPr>
          <p:cNvGrpSpPr>
            <a:grpSpLocks/>
          </p:cNvGrpSpPr>
          <p:nvPr/>
        </p:nvGrpSpPr>
        <p:grpSpPr bwMode="auto">
          <a:xfrm>
            <a:off x="7042546" y="6216649"/>
            <a:ext cx="2488502" cy="447477"/>
            <a:chOff x="9527309" y="3551529"/>
            <a:chExt cx="3319190" cy="448126"/>
          </a:xfrm>
        </p:grpSpPr>
        <p:pic>
          <p:nvPicPr>
            <p:cNvPr id="36" name="Picture 9">
              <a:extLst>
                <a:ext uri="{FF2B5EF4-FFF2-40B4-BE49-F238E27FC236}">
                  <a16:creationId xmlns:a16="http://schemas.microsoft.com/office/drawing/2014/main" id="{475B28B1-B8AB-4FAC-A2E0-1AED2B4504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8">
              <a:extLst>
                <a:ext uri="{FF2B5EF4-FFF2-40B4-BE49-F238E27FC236}">
                  <a16:creationId xmlns:a16="http://schemas.microsoft.com/office/drawing/2014/main" id="{7365161F-11A6-43DF-A9D9-7BAD33580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432"/>
              <a:ext cx="3319190" cy="308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chemeClr val="bg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bg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chemeClr val="bg1"/>
                </a:buClr>
                <a:buFont typeface="Arial" panose="020B0604020202020204" pitchFamily="34" charset="0"/>
                <a:buChar char="‒"/>
                <a:defRPr sz="2600">
                  <a:solidFill>
                    <a:schemeClr val="bg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chemeClr val="bg1"/>
                </a:buClr>
                <a:buFont typeface="Arial" panose="020B0604020202020204" pitchFamily="34" charset="0"/>
                <a:buChar char="‒"/>
                <a:defRPr sz="2400">
                  <a:solidFill>
                    <a:schemeClr val="bg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chemeClr val="bg1"/>
                </a:buClr>
                <a:buFont typeface="Arial" panose="020B0604020202020204" pitchFamily="34" charset="0"/>
                <a:buChar char="‒"/>
                <a:defRPr sz="2200">
                  <a:solidFill>
                    <a:schemeClr val="bg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chemeClr val="bg1"/>
                </a:buClr>
                <a:buFont typeface="Arial" panose="020B0604020202020204" pitchFamily="34" charset="0"/>
                <a:buChar char="‒"/>
                <a:defRPr sz="2000">
                  <a:solidFill>
                    <a:schemeClr val="bg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chemeClr val="bg1"/>
                </a:buClr>
                <a:buFont typeface="Arial" panose="020B0604020202020204" pitchFamily="34" charset="0"/>
                <a:buChar char="‒"/>
                <a:defRPr sz="2000">
                  <a:solidFill>
                    <a:schemeClr val="bg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chemeClr val="bg1"/>
                </a:buClr>
                <a:buFont typeface="Arial" panose="020B0604020202020204" pitchFamily="34" charset="0"/>
                <a:buChar char="‒"/>
                <a:defRPr sz="2000">
                  <a:solidFill>
                    <a:schemeClr val="bg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chemeClr val="bg1"/>
                </a:buClr>
                <a:buFont typeface="Arial" panose="020B0604020202020204" pitchFamily="34" charset="0"/>
                <a:buChar char="‒"/>
                <a:defRPr sz="2000">
                  <a:solidFill>
                    <a:schemeClr val="bg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chemeClr val="bg1"/>
                </a:buClr>
                <a:buFont typeface="Arial" panose="020B0604020202020204" pitchFamily="34" charset="0"/>
                <a:buChar char="‒"/>
                <a:defRPr sz="2000">
                  <a:solidFill>
                    <a:schemeClr val="bg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38" name="Text Box 11">
            <a:extLst>
              <a:ext uri="{FF2B5EF4-FFF2-40B4-BE49-F238E27FC236}">
                <a16:creationId xmlns:a16="http://schemas.microsoft.com/office/drawing/2014/main" id="{815E605B-F2F7-4F39-BECB-CBD4AA1D7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369" y="6174180"/>
            <a:ext cx="60078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2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Nakada. Chem Pharm Bull (Tokyo). 2019;67:173. Trail. Pharmacol Ther. 2018;181:126. Ogitani. Cancer Sci. 2016;107:1039.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F20CF03-97A1-487B-ACAC-2E47E119C197}"/>
              </a:ext>
            </a:extLst>
          </p:cNvPr>
          <p:cNvSpPr/>
          <p:nvPr/>
        </p:nvSpPr>
        <p:spPr>
          <a:xfrm>
            <a:off x="170155" y="1167045"/>
            <a:ext cx="2546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Humanized anti-HER2 IgG1 mAb with same AA sequence as trastuzumab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34CC985-5744-4033-A5D9-1F96AD415C04}"/>
              </a:ext>
            </a:extLst>
          </p:cNvPr>
          <p:cNvSpPr/>
          <p:nvPr/>
        </p:nvSpPr>
        <p:spPr>
          <a:xfrm>
            <a:off x="2427607" y="2481344"/>
            <a:ext cx="3613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Tetrapeptide-based cleavable linker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4D3A2E9-2BEB-4A3A-984F-FDC1400A81C6}"/>
              </a:ext>
            </a:extLst>
          </p:cNvPr>
          <p:cNvSpPr/>
          <p:nvPr/>
        </p:nvSpPr>
        <p:spPr>
          <a:xfrm>
            <a:off x="2147760" y="4473950"/>
            <a:ext cx="15600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Cysteine residue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95409A6-E95D-454B-978D-CF06F0372068}"/>
              </a:ext>
            </a:extLst>
          </p:cNvPr>
          <p:cNvSpPr/>
          <p:nvPr/>
        </p:nvSpPr>
        <p:spPr>
          <a:xfrm>
            <a:off x="2147760" y="4783500"/>
            <a:ext cx="11336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Drug/linker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B8BB1E1-E777-4443-952A-E8511ED09A66}"/>
              </a:ext>
            </a:extLst>
          </p:cNvPr>
          <p:cNvSpPr/>
          <p:nvPr/>
        </p:nvSpPr>
        <p:spPr>
          <a:xfrm>
            <a:off x="1057151" y="5528852"/>
            <a:ext cx="4044697" cy="563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Topoisomerase I inhibitor (DXd) payload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(exatecan derivative)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Group 44">
            <a:extLst>
              <a:ext uri="{FF2B5EF4-FFF2-40B4-BE49-F238E27FC236}">
                <a16:creationId xmlns:a16="http://schemas.microsoft.com/office/drawing/2014/main" id="{D38D406D-8920-43D6-906F-0FC455F695F7}"/>
              </a:ext>
            </a:extLst>
          </p:cNvPr>
          <p:cNvGrpSpPr/>
          <p:nvPr/>
        </p:nvGrpSpPr>
        <p:grpSpPr>
          <a:xfrm>
            <a:off x="5072044" y="3913134"/>
            <a:ext cx="343811" cy="458415"/>
            <a:chOff x="7043490" y="3582626"/>
            <a:chExt cx="684271" cy="684271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8222EB1-E3DE-4BDC-9CA6-EE4C090762A0}"/>
                </a:ext>
              </a:extLst>
            </p:cNvPr>
            <p:cNvSpPr/>
            <p:nvPr/>
          </p:nvSpPr>
          <p:spPr bwMode="auto">
            <a:xfrm>
              <a:off x="7043490" y="3582626"/>
              <a:ext cx="684271" cy="68427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" name="Group 46">
              <a:extLst>
                <a:ext uri="{FF2B5EF4-FFF2-40B4-BE49-F238E27FC236}">
                  <a16:creationId xmlns:a16="http://schemas.microsoft.com/office/drawing/2014/main" id="{7C9A3FA8-EA99-4FAD-94B0-F118D8DDA1BC}"/>
                </a:ext>
              </a:extLst>
            </p:cNvPr>
            <p:cNvGrpSpPr/>
            <p:nvPr/>
          </p:nvGrpSpPr>
          <p:grpSpPr>
            <a:xfrm>
              <a:off x="7160438" y="3727072"/>
              <a:ext cx="450375" cy="446179"/>
              <a:chOff x="8348866" y="3710732"/>
              <a:chExt cx="450375" cy="446179"/>
            </a:xfrm>
          </p:grpSpPr>
          <p:sp>
            <p:nvSpPr>
              <p:cNvPr id="48" name="Chevron 225">
                <a:extLst>
                  <a:ext uri="{FF2B5EF4-FFF2-40B4-BE49-F238E27FC236}">
                    <a16:creationId xmlns:a16="http://schemas.microsoft.com/office/drawing/2014/main" id="{0E4C47B6-5432-4E67-8297-EA454DBCD3A1}"/>
                  </a:ext>
                </a:extLst>
              </p:cNvPr>
              <p:cNvSpPr/>
              <p:nvPr/>
            </p:nvSpPr>
            <p:spPr bwMode="auto">
              <a:xfrm rot="5400000">
                <a:off x="8464204" y="3649471"/>
                <a:ext cx="219698" cy="342220"/>
              </a:xfrm>
              <a:prstGeom prst="chevron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Chevron 226">
                <a:extLst>
                  <a:ext uri="{FF2B5EF4-FFF2-40B4-BE49-F238E27FC236}">
                    <a16:creationId xmlns:a16="http://schemas.microsoft.com/office/drawing/2014/main" id="{0D4BD06C-D59A-493F-A24C-44FB7296544A}"/>
                  </a:ext>
                </a:extLst>
              </p:cNvPr>
              <p:cNvSpPr/>
              <p:nvPr/>
            </p:nvSpPr>
            <p:spPr bwMode="auto">
              <a:xfrm rot="5400000">
                <a:off x="8427902" y="3785572"/>
                <a:ext cx="292303" cy="450375"/>
              </a:xfrm>
              <a:prstGeom prst="chevron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7" name="Hexagon 56">
            <a:extLst>
              <a:ext uri="{FF2B5EF4-FFF2-40B4-BE49-F238E27FC236}">
                <a16:creationId xmlns:a16="http://schemas.microsoft.com/office/drawing/2014/main" id="{9FE40294-F1AB-4086-B2DF-81911BFA1F83}"/>
              </a:ext>
            </a:extLst>
          </p:cNvPr>
          <p:cNvSpPr/>
          <p:nvPr/>
        </p:nvSpPr>
        <p:spPr bwMode="auto">
          <a:xfrm rot="8987312">
            <a:off x="4907999" y="4736644"/>
            <a:ext cx="227010" cy="258595"/>
          </a:xfrm>
          <a:prstGeom prst="hexagon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Group 57">
            <a:extLst>
              <a:ext uri="{FF2B5EF4-FFF2-40B4-BE49-F238E27FC236}">
                <a16:creationId xmlns:a16="http://schemas.microsoft.com/office/drawing/2014/main" id="{E2FC3E11-A028-4D1F-B52D-38C162F7B4BB}"/>
              </a:ext>
            </a:extLst>
          </p:cNvPr>
          <p:cNvGrpSpPr/>
          <p:nvPr/>
        </p:nvGrpSpPr>
        <p:grpSpPr>
          <a:xfrm rot="18297713" flipV="1">
            <a:off x="5117692" y="4740061"/>
            <a:ext cx="92075" cy="49968"/>
            <a:chOff x="250471" y="5019519"/>
            <a:chExt cx="92075" cy="66624"/>
          </a:xfrm>
        </p:grpSpPr>
        <p:sp>
          <p:nvSpPr>
            <p:cNvPr id="104" name="Freeform 262">
              <a:extLst>
                <a:ext uri="{FF2B5EF4-FFF2-40B4-BE49-F238E27FC236}">
                  <a16:creationId xmlns:a16="http://schemas.microsoft.com/office/drawing/2014/main" id="{EE580279-5417-4403-AD68-3A66D9D55C84}"/>
                </a:ext>
              </a:extLst>
            </p:cNvPr>
            <p:cNvSpPr/>
            <p:nvPr/>
          </p:nvSpPr>
          <p:spPr bwMode="auto">
            <a:xfrm>
              <a:off x="317146" y="5019519"/>
              <a:ext cx="25400" cy="60325"/>
            </a:xfrm>
            <a:custGeom>
              <a:avLst/>
              <a:gdLst>
                <a:gd name="connsiteX0" fmla="*/ 0 w 25400"/>
                <a:gd name="connsiteY0" fmla="*/ 0 h 60325"/>
                <a:gd name="connsiteX1" fmla="*/ 25400 w 25400"/>
                <a:gd name="connsiteY1" fmla="*/ 60325 h 6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400" h="60325">
                  <a:moveTo>
                    <a:pt x="0" y="0"/>
                  </a:moveTo>
                  <a:lnTo>
                    <a:pt x="25400" y="60325"/>
                  </a:lnTo>
                </a:path>
              </a:pathLst>
            </a:cu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" name="Freeform 263">
              <a:extLst>
                <a:ext uri="{FF2B5EF4-FFF2-40B4-BE49-F238E27FC236}">
                  <a16:creationId xmlns:a16="http://schemas.microsoft.com/office/drawing/2014/main" id="{67499E68-F9FF-4909-B317-882C0D7EAAE2}"/>
                </a:ext>
              </a:extLst>
            </p:cNvPr>
            <p:cNvSpPr/>
            <p:nvPr/>
          </p:nvSpPr>
          <p:spPr bwMode="auto">
            <a:xfrm>
              <a:off x="285396" y="5041744"/>
              <a:ext cx="15875" cy="38100"/>
            </a:xfrm>
            <a:custGeom>
              <a:avLst/>
              <a:gdLst>
                <a:gd name="connsiteX0" fmla="*/ 0 w 15875"/>
                <a:gd name="connsiteY0" fmla="*/ 0 h 38100"/>
                <a:gd name="connsiteX1" fmla="*/ 15875 w 15875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75" h="38100">
                  <a:moveTo>
                    <a:pt x="0" y="0"/>
                  </a:moveTo>
                  <a:lnTo>
                    <a:pt x="15875" y="38100"/>
                  </a:lnTo>
                </a:path>
              </a:pathLst>
            </a:cu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" name="Freeform 264">
              <a:extLst>
                <a:ext uri="{FF2B5EF4-FFF2-40B4-BE49-F238E27FC236}">
                  <a16:creationId xmlns:a16="http://schemas.microsoft.com/office/drawing/2014/main" id="{0F82784E-0C5C-4B0A-8627-EB1CCEC98090}"/>
                </a:ext>
              </a:extLst>
            </p:cNvPr>
            <p:cNvSpPr/>
            <p:nvPr/>
          </p:nvSpPr>
          <p:spPr bwMode="auto">
            <a:xfrm>
              <a:off x="301271" y="5029044"/>
              <a:ext cx="19050" cy="50800"/>
            </a:xfrm>
            <a:custGeom>
              <a:avLst/>
              <a:gdLst>
                <a:gd name="connsiteX0" fmla="*/ 0 w 19050"/>
                <a:gd name="connsiteY0" fmla="*/ 0 h 50800"/>
                <a:gd name="connsiteX1" fmla="*/ 19050 w 19050"/>
                <a:gd name="connsiteY1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50800">
                  <a:moveTo>
                    <a:pt x="0" y="0"/>
                  </a:moveTo>
                  <a:lnTo>
                    <a:pt x="19050" y="50800"/>
                  </a:lnTo>
                </a:path>
              </a:pathLst>
            </a:cu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" name="Freeform 265">
              <a:extLst>
                <a:ext uri="{FF2B5EF4-FFF2-40B4-BE49-F238E27FC236}">
                  <a16:creationId xmlns:a16="http://schemas.microsoft.com/office/drawing/2014/main" id="{87D6D975-AA6E-4E5D-8ACC-3F7C8F72BACC}"/>
                </a:ext>
              </a:extLst>
            </p:cNvPr>
            <p:cNvSpPr/>
            <p:nvPr/>
          </p:nvSpPr>
          <p:spPr bwMode="auto">
            <a:xfrm>
              <a:off x="269521" y="5051269"/>
              <a:ext cx="9525" cy="28575"/>
            </a:xfrm>
            <a:custGeom>
              <a:avLst/>
              <a:gdLst>
                <a:gd name="connsiteX0" fmla="*/ 0 w 9525"/>
                <a:gd name="connsiteY0" fmla="*/ 0 h 28575"/>
                <a:gd name="connsiteX1" fmla="*/ 9525 w 9525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0" y="0"/>
                  </a:moveTo>
                  <a:lnTo>
                    <a:pt x="9525" y="28575"/>
                  </a:lnTo>
                </a:path>
              </a:pathLst>
            </a:cu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" name="Freeform 266">
              <a:extLst>
                <a:ext uri="{FF2B5EF4-FFF2-40B4-BE49-F238E27FC236}">
                  <a16:creationId xmlns:a16="http://schemas.microsoft.com/office/drawing/2014/main" id="{9B0E969F-8578-4987-AA9B-2AC4445585DA}"/>
                </a:ext>
              </a:extLst>
            </p:cNvPr>
            <p:cNvSpPr/>
            <p:nvPr/>
          </p:nvSpPr>
          <p:spPr bwMode="auto">
            <a:xfrm>
              <a:off x="250471" y="5079844"/>
              <a:ext cx="0" cy="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" name="Freeform 267">
              <a:extLst>
                <a:ext uri="{FF2B5EF4-FFF2-40B4-BE49-F238E27FC236}">
                  <a16:creationId xmlns:a16="http://schemas.microsoft.com/office/drawing/2014/main" id="{B878B6B1-37A5-42E0-992D-1DDB8964AA9B}"/>
                </a:ext>
              </a:extLst>
            </p:cNvPr>
            <p:cNvSpPr/>
            <p:nvPr/>
          </p:nvSpPr>
          <p:spPr bwMode="auto">
            <a:xfrm rot="21166211">
              <a:off x="254446" y="5060743"/>
              <a:ext cx="6350" cy="25400"/>
            </a:xfrm>
            <a:custGeom>
              <a:avLst/>
              <a:gdLst>
                <a:gd name="connsiteX0" fmla="*/ 0 w 6350"/>
                <a:gd name="connsiteY0" fmla="*/ 0 h 25400"/>
                <a:gd name="connsiteX1" fmla="*/ 6350 w 6350"/>
                <a:gd name="connsiteY1" fmla="*/ 25400 h 2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" h="25400">
                  <a:moveTo>
                    <a:pt x="0" y="0"/>
                  </a:moveTo>
                  <a:lnTo>
                    <a:pt x="6350" y="25400"/>
                  </a:lnTo>
                </a:path>
              </a:pathLst>
            </a:cu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58">
            <a:extLst>
              <a:ext uri="{FF2B5EF4-FFF2-40B4-BE49-F238E27FC236}">
                <a16:creationId xmlns:a16="http://schemas.microsoft.com/office/drawing/2014/main" id="{FAB3D793-DC37-4743-B916-B6FDB59947B9}"/>
              </a:ext>
            </a:extLst>
          </p:cNvPr>
          <p:cNvGrpSpPr/>
          <p:nvPr/>
        </p:nvGrpSpPr>
        <p:grpSpPr>
          <a:xfrm rot="8357068" flipV="1">
            <a:off x="5467528" y="5516098"/>
            <a:ext cx="69056" cy="66624"/>
            <a:chOff x="250471" y="5019519"/>
            <a:chExt cx="92075" cy="66624"/>
          </a:xfrm>
        </p:grpSpPr>
        <p:sp>
          <p:nvSpPr>
            <p:cNvPr id="98" name="Freeform 269">
              <a:extLst>
                <a:ext uri="{FF2B5EF4-FFF2-40B4-BE49-F238E27FC236}">
                  <a16:creationId xmlns:a16="http://schemas.microsoft.com/office/drawing/2014/main" id="{E14E3C37-8F70-4457-9D4D-35AD3CB93806}"/>
                </a:ext>
              </a:extLst>
            </p:cNvPr>
            <p:cNvSpPr/>
            <p:nvPr/>
          </p:nvSpPr>
          <p:spPr bwMode="auto">
            <a:xfrm>
              <a:off x="317146" y="5019519"/>
              <a:ext cx="25400" cy="60325"/>
            </a:xfrm>
            <a:custGeom>
              <a:avLst/>
              <a:gdLst>
                <a:gd name="connsiteX0" fmla="*/ 0 w 25400"/>
                <a:gd name="connsiteY0" fmla="*/ 0 h 60325"/>
                <a:gd name="connsiteX1" fmla="*/ 25400 w 25400"/>
                <a:gd name="connsiteY1" fmla="*/ 60325 h 6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400" h="60325">
                  <a:moveTo>
                    <a:pt x="0" y="0"/>
                  </a:moveTo>
                  <a:lnTo>
                    <a:pt x="25400" y="60325"/>
                  </a:lnTo>
                </a:path>
              </a:pathLst>
            </a:cu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9" name="Freeform 270">
              <a:extLst>
                <a:ext uri="{FF2B5EF4-FFF2-40B4-BE49-F238E27FC236}">
                  <a16:creationId xmlns:a16="http://schemas.microsoft.com/office/drawing/2014/main" id="{3C67EB42-83E4-443D-B594-378FDF482990}"/>
                </a:ext>
              </a:extLst>
            </p:cNvPr>
            <p:cNvSpPr/>
            <p:nvPr/>
          </p:nvSpPr>
          <p:spPr bwMode="auto">
            <a:xfrm>
              <a:off x="285396" y="5041744"/>
              <a:ext cx="15875" cy="38100"/>
            </a:xfrm>
            <a:custGeom>
              <a:avLst/>
              <a:gdLst>
                <a:gd name="connsiteX0" fmla="*/ 0 w 15875"/>
                <a:gd name="connsiteY0" fmla="*/ 0 h 38100"/>
                <a:gd name="connsiteX1" fmla="*/ 15875 w 15875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75" h="38100">
                  <a:moveTo>
                    <a:pt x="0" y="0"/>
                  </a:moveTo>
                  <a:lnTo>
                    <a:pt x="15875" y="38100"/>
                  </a:lnTo>
                </a:path>
              </a:pathLst>
            </a:cu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0" name="Freeform 271">
              <a:extLst>
                <a:ext uri="{FF2B5EF4-FFF2-40B4-BE49-F238E27FC236}">
                  <a16:creationId xmlns:a16="http://schemas.microsoft.com/office/drawing/2014/main" id="{925BDD8E-701E-4FC9-B8DA-6E913B6F4D6B}"/>
                </a:ext>
              </a:extLst>
            </p:cNvPr>
            <p:cNvSpPr/>
            <p:nvPr/>
          </p:nvSpPr>
          <p:spPr bwMode="auto">
            <a:xfrm>
              <a:off x="301271" y="5029044"/>
              <a:ext cx="19050" cy="50800"/>
            </a:xfrm>
            <a:custGeom>
              <a:avLst/>
              <a:gdLst>
                <a:gd name="connsiteX0" fmla="*/ 0 w 19050"/>
                <a:gd name="connsiteY0" fmla="*/ 0 h 50800"/>
                <a:gd name="connsiteX1" fmla="*/ 19050 w 19050"/>
                <a:gd name="connsiteY1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50800">
                  <a:moveTo>
                    <a:pt x="0" y="0"/>
                  </a:moveTo>
                  <a:lnTo>
                    <a:pt x="19050" y="50800"/>
                  </a:lnTo>
                </a:path>
              </a:pathLst>
            </a:cu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1" name="Freeform 272">
              <a:extLst>
                <a:ext uri="{FF2B5EF4-FFF2-40B4-BE49-F238E27FC236}">
                  <a16:creationId xmlns:a16="http://schemas.microsoft.com/office/drawing/2014/main" id="{4727030E-04DA-423C-951C-CB921FF769CF}"/>
                </a:ext>
              </a:extLst>
            </p:cNvPr>
            <p:cNvSpPr/>
            <p:nvPr/>
          </p:nvSpPr>
          <p:spPr bwMode="auto">
            <a:xfrm>
              <a:off x="269521" y="5051269"/>
              <a:ext cx="9525" cy="28575"/>
            </a:xfrm>
            <a:custGeom>
              <a:avLst/>
              <a:gdLst>
                <a:gd name="connsiteX0" fmla="*/ 0 w 9525"/>
                <a:gd name="connsiteY0" fmla="*/ 0 h 28575"/>
                <a:gd name="connsiteX1" fmla="*/ 9525 w 9525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0" y="0"/>
                  </a:moveTo>
                  <a:lnTo>
                    <a:pt x="9525" y="28575"/>
                  </a:lnTo>
                </a:path>
              </a:pathLst>
            </a:cu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2" name="Freeform 273">
              <a:extLst>
                <a:ext uri="{FF2B5EF4-FFF2-40B4-BE49-F238E27FC236}">
                  <a16:creationId xmlns:a16="http://schemas.microsoft.com/office/drawing/2014/main" id="{86673011-886C-4034-8F72-38E03583E040}"/>
                </a:ext>
              </a:extLst>
            </p:cNvPr>
            <p:cNvSpPr/>
            <p:nvPr/>
          </p:nvSpPr>
          <p:spPr bwMode="auto">
            <a:xfrm>
              <a:off x="250471" y="5079844"/>
              <a:ext cx="0" cy="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3" name="Freeform 274">
              <a:extLst>
                <a:ext uri="{FF2B5EF4-FFF2-40B4-BE49-F238E27FC236}">
                  <a16:creationId xmlns:a16="http://schemas.microsoft.com/office/drawing/2014/main" id="{B84F819A-A780-4DD9-8469-4D2506AABF91}"/>
                </a:ext>
              </a:extLst>
            </p:cNvPr>
            <p:cNvSpPr/>
            <p:nvPr/>
          </p:nvSpPr>
          <p:spPr bwMode="auto">
            <a:xfrm rot="21166211">
              <a:off x="254446" y="5060743"/>
              <a:ext cx="6350" cy="25400"/>
            </a:xfrm>
            <a:custGeom>
              <a:avLst/>
              <a:gdLst>
                <a:gd name="connsiteX0" fmla="*/ 0 w 6350"/>
                <a:gd name="connsiteY0" fmla="*/ 0 h 25400"/>
                <a:gd name="connsiteX1" fmla="*/ 6350 w 6350"/>
                <a:gd name="connsiteY1" fmla="*/ 25400 h 2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" h="25400">
                  <a:moveTo>
                    <a:pt x="0" y="0"/>
                  </a:moveTo>
                  <a:lnTo>
                    <a:pt x="6350" y="25400"/>
                  </a:lnTo>
                </a:path>
              </a:pathLst>
            </a:cu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59">
            <a:extLst>
              <a:ext uri="{FF2B5EF4-FFF2-40B4-BE49-F238E27FC236}">
                <a16:creationId xmlns:a16="http://schemas.microsoft.com/office/drawing/2014/main" id="{93BD7755-4453-43C8-9BD5-C55D5ACF2D82}"/>
              </a:ext>
            </a:extLst>
          </p:cNvPr>
          <p:cNvGrpSpPr/>
          <p:nvPr/>
        </p:nvGrpSpPr>
        <p:grpSpPr>
          <a:xfrm rot="626279">
            <a:off x="5218083" y="4479044"/>
            <a:ext cx="80018" cy="100149"/>
            <a:chOff x="3452933" y="2144335"/>
            <a:chExt cx="74449" cy="65326"/>
          </a:xfrm>
        </p:grpSpPr>
        <p:sp>
          <p:nvSpPr>
            <p:cNvPr id="96" name="Freeform 276">
              <a:extLst>
                <a:ext uri="{FF2B5EF4-FFF2-40B4-BE49-F238E27FC236}">
                  <a16:creationId xmlns:a16="http://schemas.microsoft.com/office/drawing/2014/main" id="{69DC370B-139D-4C68-8220-1F93F9AE36EE}"/>
                </a:ext>
              </a:extLst>
            </p:cNvPr>
            <p:cNvSpPr/>
            <p:nvPr/>
          </p:nvSpPr>
          <p:spPr bwMode="auto">
            <a:xfrm>
              <a:off x="3452933" y="2144335"/>
              <a:ext cx="57150" cy="47625"/>
            </a:xfrm>
            <a:custGeom>
              <a:avLst/>
              <a:gdLst>
                <a:gd name="connsiteX0" fmla="*/ 0 w 57150"/>
                <a:gd name="connsiteY0" fmla="*/ 47625 h 47625"/>
                <a:gd name="connsiteX1" fmla="*/ 57150 w 57150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47625">
                  <a:moveTo>
                    <a:pt x="0" y="47625"/>
                  </a:moveTo>
                  <a:lnTo>
                    <a:pt x="5715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" name="Freeform 277">
              <a:extLst>
                <a:ext uri="{FF2B5EF4-FFF2-40B4-BE49-F238E27FC236}">
                  <a16:creationId xmlns:a16="http://schemas.microsoft.com/office/drawing/2014/main" id="{17BE3725-7CB5-4292-ADAC-53318ABCFB7D}"/>
                </a:ext>
              </a:extLst>
            </p:cNvPr>
            <p:cNvSpPr/>
            <p:nvPr/>
          </p:nvSpPr>
          <p:spPr bwMode="auto">
            <a:xfrm>
              <a:off x="3470232" y="2162036"/>
              <a:ext cx="57150" cy="47625"/>
            </a:xfrm>
            <a:custGeom>
              <a:avLst/>
              <a:gdLst>
                <a:gd name="connsiteX0" fmla="*/ 0 w 57150"/>
                <a:gd name="connsiteY0" fmla="*/ 47625 h 47625"/>
                <a:gd name="connsiteX1" fmla="*/ 57150 w 57150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47625">
                  <a:moveTo>
                    <a:pt x="0" y="47625"/>
                  </a:moveTo>
                  <a:lnTo>
                    <a:pt x="5715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60">
            <a:extLst>
              <a:ext uri="{FF2B5EF4-FFF2-40B4-BE49-F238E27FC236}">
                <a16:creationId xmlns:a16="http://schemas.microsoft.com/office/drawing/2014/main" id="{E2C1E632-D330-42B5-8688-FF94B359FCC4}"/>
              </a:ext>
            </a:extLst>
          </p:cNvPr>
          <p:cNvGrpSpPr/>
          <p:nvPr/>
        </p:nvGrpSpPr>
        <p:grpSpPr>
          <a:xfrm rot="21047580">
            <a:off x="5524675" y="5034696"/>
            <a:ext cx="80018" cy="100149"/>
            <a:chOff x="3452933" y="2144335"/>
            <a:chExt cx="74449" cy="65326"/>
          </a:xfrm>
        </p:grpSpPr>
        <p:sp>
          <p:nvSpPr>
            <p:cNvPr id="94" name="Freeform 279">
              <a:extLst>
                <a:ext uri="{FF2B5EF4-FFF2-40B4-BE49-F238E27FC236}">
                  <a16:creationId xmlns:a16="http://schemas.microsoft.com/office/drawing/2014/main" id="{50B11DB1-8695-4A89-A577-361132F7486A}"/>
                </a:ext>
              </a:extLst>
            </p:cNvPr>
            <p:cNvSpPr/>
            <p:nvPr/>
          </p:nvSpPr>
          <p:spPr bwMode="auto">
            <a:xfrm>
              <a:off x="3452933" y="2144335"/>
              <a:ext cx="57150" cy="47625"/>
            </a:xfrm>
            <a:custGeom>
              <a:avLst/>
              <a:gdLst>
                <a:gd name="connsiteX0" fmla="*/ 0 w 57150"/>
                <a:gd name="connsiteY0" fmla="*/ 47625 h 47625"/>
                <a:gd name="connsiteX1" fmla="*/ 57150 w 57150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47625">
                  <a:moveTo>
                    <a:pt x="0" y="47625"/>
                  </a:moveTo>
                  <a:lnTo>
                    <a:pt x="5715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" name="Freeform 280">
              <a:extLst>
                <a:ext uri="{FF2B5EF4-FFF2-40B4-BE49-F238E27FC236}">
                  <a16:creationId xmlns:a16="http://schemas.microsoft.com/office/drawing/2014/main" id="{13E36302-7A5D-4E27-915A-DD483A7C20C3}"/>
                </a:ext>
              </a:extLst>
            </p:cNvPr>
            <p:cNvSpPr/>
            <p:nvPr/>
          </p:nvSpPr>
          <p:spPr bwMode="auto">
            <a:xfrm>
              <a:off x="3470232" y="2162036"/>
              <a:ext cx="57150" cy="47625"/>
            </a:xfrm>
            <a:custGeom>
              <a:avLst/>
              <a:gdLst>
                <a:gd name="connsiteX0" fmla="*/ 0 w 57150"/>
                <a:gd name="connsiteY0" fmla="*/ 47625 h 47625"/>
                <a:gd name="connsiteX1" fmla="*/ 57150 w 57150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47625">
                  <a:moveTo>
                    <a:pt x="0" y="47625"/>
                  </a:moveTo>
                  <a:lnTo>
                    <a:pt x="5715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61">
            <a:extLst>
              <a:ext uri="{FF2B5EF4-FFF2-40B4-BE49-F238E27FC236}">
                <a16:creationId xmlns:a16="http://schemas.microsoft.com/office/drawing/2014/main" id="{2FB4C81B-9FC2-49B9-BA61-D59CB0F23AA9}"/>
              </a:ext>
            </a:extLst>
          </p:cNvPr>
          <p:cNvGrpSpPr/>
          <p:nvPr/>
        </p:nvGrpSpPr>
        <p:grpSpPr>
          <a:xfrm rot="17172966">
            <a:off x="5639041" y="5534387"/>
            <a:ext cx="106691" cy="75112"/>
            <a:chOff x="3452933" y="2144335"/>
            <a:chExt cx="74449" cy="65326"/>
          </a:xfrm>
        </p:grpSpPr>
        <p:sp>
          <p:nvSpPr>
            <p:cNvPr id="92" name="Freeform 282">
              <a:extLst>
                <a:ext uri="{FF2B5EF4-FFF2-40B4-BE49-F238E27FC236}">
                  <a16:creationId xmlns:a16="http://schemas.microsoft.com/office/drawing/2014/main" id="{FCEB9DF7-7E04-4829-BEDC-7B5AC512B2E3}"/>
                </a:ext>
              </a:extLst>
            </p:cNvPr>
            <p:cNvSpPr/>
            <p:nvPr/>
          </p:nvSpPr>
          <p:spPr bwMode="auto">
            <a:xfrm>
              <a:off x="3452933" y="2144335"/>
              <a:ext cx="57150" cy="47625"/>
            </a:xfrm>
            <a:custGeom>
              <a:avLst/>
              <a:gdLst>
                <a:gd name="connsiteX0" fmla="*/ 0 w 57150"/>
                <a:gd name="connsiteY0" fmla="*/ 47625 h 47625"/>
                <a:gd name="connsiteX1" fmla="*/ 57150 w 57150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47625">
                  <a:moveTo>
                    <a:pt x="0" y="47625"/>
                  </a:moveTo>
                  <a:lnTo>
                    <a:pt x="5715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" name="Freeform 283">
              <a:extLst>
                <a:ext uri="{FF2B5EF4-FFF2-40B4-BE49-F238E27FC236}">
                  <a16:creationId xmlns:a16="http://schemas.microsoft.com/office/drawing/2014/main" id="{B0F1F6E8-C76D-4F9F-BE8A-A5FDBCD1F995}"/>
                </a:ext>
              </a:extLst>
            </p:cNvPr>
            <p:cNvSpPr/>
            <p:nvPr/>
          </p:nvSpPr>
          <p:spPr bwMode="auto">
            <a:xfrm>
              <a:off x="3470232" y="2162036"/>
              <a:ext cx="57150" cy="47625"/>
            </a:xfrm>
            <a:custGeom>
              <a:avLst/>
              <a:gdLst>
                <a:gd name="connsiteX0" fmla="*/ 0 w 57150"/>
                <a:gd name="connsiteY0" fmla="*/ 47625 h 47625"/>
                <a:gd name="connsiteX1" fmla="*/ 57150 w 57150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47625">
                  <a:moveTo>
                    <a:pt x="0" y="47625"/>
                  </a:moveTo>
                  <a:lnTo>
                    <a:pt x="5715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94ADB60D-641D-4CBA-AA05-AA445D8FB8FD}"/>
              </a:ext>
            </a:extLst>
          </p:cNvPr>
          <p:cNvSpPr/>
          <p:nvPr/>
        </p:nvSpPr>
        <p:spPr>
          <a:xfrm>
            <a:off x="4898126" y="4472582"/>
            <a:ext cx="166713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42346DE-6799-49C3-87E0-45A1BC1E4FDD}"/>
              </a:ext>
            </a:extLst>
          </p:cNvPr>
          <p:cNvSpPr/>
          <p:nvPr/>
        </p:nvSpPr>
        <p:spPr>
          <a:xfrm>
            <a:off x="5289735" y="4392273"/>
            <a:ext cx="86563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A8EE85D-BAF0-4FDF-BADC-595C4788704C}"/>
              </a:ext>
            </a:extLst>
          </p:cNvPr>
          <p:cNvSpPr/>
          <p:nvPr/>
        </p:nvSpPr>
        <p:spPr>
          <a:xfrm>
            <a:off x="4676548" y="5168174"/>
            <a:ext cx="59312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201B476-77B4-4D51-A076-FAFE09F07310}"/>
              </a:ext>
            </a:extLst>
          </p:cNvPr>
          <p:cNvSpPr/>
          <p:nvPr/>
        </p:nvSpPr>
        <p:spPr>
          <a:xfrm>
            <a:off x="5179631" y="4621029"/>
            <a:ext cx="165110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C03552C-972E-4F84-9E0C-3615ADB11DDB}"/>
              </a:ext>
            </a:extLst>
          </p:cNvPr>
          <p:cNvSpPr/>
          <p:nvPr/>
        </p:nvSpPr>
        <p:spPr>
          <a:xfrm>
            <a:off x="5574326" y="4897356"/>
            <a:ext cx="86563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9BD769F-0D8C-45B7-BE31-49DF3F406514}"/>
              </a:ext>
            </a:extLst>
          </p:cNvPr>
          <p:cNvSpPr/>
          <p:nvPr/>
        </p:nvSpPr>
        <p:spPr>
          <a:xfrm>
            <a:off x="5699629" y="5322062"/>
            <a:ext cx="86563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9ECA9B7-2EAB-4746-BE3C-AD390457BCFA}"/>
              </a:ext>
            </a:extLst>
          </p:cNvPr>
          <p:cNvSpPr/>
          <p:nvPr/>
        </p:nvSpPr>
        <p:spPr>
          <a:xfrm>
            <a:off x="5687995" y="5618878"/>
            <a:ext cx="86563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E8377DA-2023-4D5B-99B4-E481F0789E89}"/>
              </a:ext>
            </a:extLst>
          </p:cNvPr>
          <p:cNvSpPr/>
          <p:nvPr/>
        </p:nvSpPr>
        <p:spPr>
          <a:xfrm>
            <a:off x="5085751" y="5153113"/>
            <a:ext cx="84960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1948AB1-FA56-42C6-AEEF-31091C6E5D2B}"/>
              </a:ext>
            </a:extLst>
          </p:cNvPr>
          <p:cNvSpPr/>
          <p:nvPr/>
        </p:nvSpPr>
        <p:spPr>
          <a:xfrm>
            <a:off x="5369118" y="5007826"/>
            <a:ext cx="84960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4BD6585-0CC9-4878-A313-A3110358EBAA}"/>
              </a:ext>
            </a:extLst>
          </p:cNvPr>
          <p:cNvSpPr/>
          <p:nvPr/>
        </p:nvSpPr>
        <p:spPr>
          <a:xfrm>
            <a:off x="5512631" y="5594361"/>
            <a:ext cx="166713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OH</a:t>
            </a:r>
          </a:p>
        </p:txBody>
      </p:sp>
      <p:sp>
        <p:nvSpPr>
          <p:cNvPr id="73" name="Freeform 296">
            <a:extLst>
              <a:ext uri="{FF2B5EF4-FFF2-40B4-BE49-F238E27FC236}">
                <a16:creationId xmlns:a16="http://schemas.microsoft.com/office/drawing/2014/main" id="{B3C7F379-8442-4EAE-8544-2DF666D40FED}"/>
              </a:ext>
            </a:extLst>
          </p:cNvPr>
          <p:cNvSpPr/>
          <p:nvPr/>
        </p:nvSpPr>
        <p:spPr bwMode="auto">
          <a:xfrm rot="21190281">
            <a:off x="5375845" y="5501033"/>
            <a:ext cx="95250" cy="85725"/>
          </a:xfrm>
          <a:custGeom>
            <a:avLst/>
            <a:gdLst>
              <a:gd name="connsiteX0" fmla="*/ 127000 w 127000"/>
              <a:gd name="connsiteY0" fmla="*/ 85725 h 85725"/>
              <a:gd name="connsiteX1" fmla="*/ 0 w 127000"/>
              <a:gd name="connsiteY1" fmla="*/ 0 h 8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7000" h="85725">
                <a:moveTo>
                  <a:pt x="127000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Freeform 297">
            <a:extLst>
              <a:ext uri="{FF2B5EF4-FFF2-40B4-BE49-F238E27FC236}">
                <a16:creationId xmlns:a16="http://schemas.microsoft.com/office/drawing/2014/main" id="{D310EFD8-B34C-4C3A-BB14-92A25BA9652E}"/>
              </a:ext>
            </a:extLst>
          </p:cNvPr>
          <p:cNvSpPr/>
          <p:nvPr/>
        </p:nvSpPr>
        <p:spPr bwMode="auto">
          <a:xfrm>
            <a:off x="4818467" y="4935348"/>
            <a:ext cx="204788" cy="314325"/>
          </a:xfrm>
          <a:custGeom>
            <a:avLst/>
            <a:gdLst>
              <a:gd name="connsiteX0" fmla="*/ 136525 w 273050"/>
              <a:gd name="connsiteY0" fmla="*/ 0 h 314325"/>
              <a:gd name="connsiteX1" fmla="*/ 3175 w 273050"/>
              <a:gd name="connsiteY1" fmla="*/ 79375 h 314325"/>
              <a:gd name="connsiteX2" fmla="*/ 0 w 273050"/>
              <a:gd name="connsiteY2" fmla="*/ 238125 h 314325"/>
              <a:gd name="connsiteX3" fmla="*/ 133350 w 273050"/>
              <a:gd name="connsiteY3" fmla="*/ 314325 h 314325"/>
              <a:gd name="connsiteX4" fmla="*/ 273050 w 273050"/>
              <a:gd name="connsiteY4" fmla="*/ 238125 h 314325"/>
              <a:gd name="connsiteX5" fmla="*/ 263525 w 273050"/>
              <a:gd name="connsiteY5" fmla="*/ 825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3050" h="314325">
                <a:moveTo>
                  <a:pt x="136525" y="0"/>
                </a:moveTo>
                <a:lnTo>
                  <a:pt x="3175" y="79375"/>
                </a:lnTo>
                <a:cubicBezTo>
                  <a:pt x="2117" y="132292"/>
                  <a:pt x="1058" y="185208"/>
                  <a:pt x="0" y="238125"/>
                </a:cubicBezTo>
                <a:lnTo>
                  <a:pt x="133350" y="314325"/>
                </a:lnTo>
                <a:lnTo>
                  <a:pt x="273050" y="238125"/>
                </a:lnTo>
                <a:lnTo>
                  <a:pt x="263525" y="8255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Freeform 298">
            <a:extLst>
              <a:ext uri="{FF2B5EF4-FFF2-40B4-BE49-F238E27FC236}">
                <a16:creationId xmlns:a16="http://schemas.microsoft.com/office/drawing/2014/main" id="{777BA768-73EE-4FEA-A784-4AC0134739E2}"/>
              </a:ext>
            </a:extLst>
          </p:cNvPr>
          <p:cNvSpPr/>
          <p:nvPr/>
        </p:nvSpPr>
        <p:spPr bwMode="auto">
          <a:xfrm>
            <a:off x="5135174" y="4935347"/>
            <a:ext cx="97631" cy="292100"/>
          </a:xfrm>
          <a:custGeom>
            <a:avLst/>
            <a:gdLst>
              <a:gd name="connsiteX0" fmla="*/ 0 w 130175"/>
              <a:gd name="connsiteY0" fmla="*/ 0 h 292100"/>
              <a:gd name="connsiteX1" fmla="*/ 130175 w 130175"/>
              <a:gd name="connsiteY1" fmla="*/ 76200 h 292100"/>
              <a:gd name="connsiteX2" fmla="*/ 130175 w 130175"/>
              <a:gd name="connsiteY2" fmla="*/ 234950 h 292100"/>
              <a:gd name="connsiteX3" fmla="*/ 47625 w 130175"/>
              <a:gd name="connsiteY3" fmla="*/ 292100 h 29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175" h="292100">
                <a:moveTo>
                  <a:pt x="0" y="0"/>
                </a:moveTo>
                <a:lnTo>
                  <a:pt x="130175" y="76200"/>
                </a:lnTo>
                <a:lnTo>
                  <a:pt x="130175" y="234950"/>
                </a:lnTo>
                <a:lnTo>
                  <a:pt x="47625" y="29210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6" name="Freeform 299">
            <a:extLst>
              <a:ext uri="{FF2B5EF4-FFF2-40B4-BE49-F238E27FC236}">
                <a16:creationId xmlns:a16="http://schemas.microsoft.com/office/drawing/2014/main" id="{25B688EA-168E-45BB-837B-B2211E9E68EC}"/>
              </a:ext>
            </a:extLst>
          </p:cNvPr>
          <p:cNvSpPr/>
          <p:nvPr/>
        </p:nvSpPr>
        <p:spPr bwMode="auto">
          <a:xfrm>
            <a:off x="5018493" y="5170298"/>
            <a:ext cx="59531" cy="47625"/>
          </a:xfrm>
          <a:custGeom>
            <a:avLst/>
            <a:gdLst>
              <a:gd name="connsiteX0" fmla="*/ 0 w 79375"/>
              <a:gd name="connsiteY0" fmla="*/ 0 h 47625"/>
              <a:gd name="connsiteX1" fmla="*/ 79375 w 79375"/>
              <a:gd name="connsiteY1" fmla="*/ 47625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375" h="47625">
                <a:moveTo>
                  <a:pt x="0" y="0"/>
                </a:moveTo>
                <a:lnTo>
                  <a:pt x="79375" y="47625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7" name="Freeform 300">
            <a:extLst>
              <a:ext uri="{FF2B5EF4-FFF2-40B4-BE49-F238E27FC236}">
                <a16:creationId xmlns:a16="http://schemas.microsoft.com/office/drawing/2014/main" id="{AF524D2E-261A-47B9-BB8B-E64170FB88E5}"/>
              </a:ext>
            </a:extLst>
          </p:cNvPr>
          <p:cNvSpPr/>
          <p:nvPr/>
        </p:nvSpPr>
        <p:spPr bwMode="auto">
          <a:xfrm>
            <a:off x="4842280" y="4979797"/>
            <a:ext cx="78581" cy="57150"/>
          </a:xfrm>
          <a:custGeom>
            <a:avLst/>
            <a:gdLst>
              <a:gd name="connsiteX0" fmla="*/ 0 w 104775"/>
              <a:gd name="connsiteY0" fmla="*/ 57150 h 57150"/>
              <a:gd name="connsiteX1" fmla="*/ 104775 w 104775"/>
              <a:gd name="connsiteY1" fmla="*/ 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4775" h="57150">
                <a:moveTo>
                  <a:pt x="0" y="57150"/>
                </a:moveTo>
                <a:lnTo>
                  <a:pt x="104775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8" name="Freeform 301">
            <a:extLst>
              <a:ext uri="{FF2B5EF4-FFF2-40B4-BE49-F238E27FC236}">
                <a16:creationId xmlns:a16="http://schemas.microsoft.com/office/drawing/2014/main" id="{C5AE16F5-0BC1-4299-B940-750C03694789}"/>
              </a:ext>
            </a:extLst>
          </p:cNvPr>
          <p:cNvSpPr/>
          <p:nvPr/>
        </p:nvSpPr>
        <p:spPr bwMode="auto">
          <a:xfrm rot="3584211">
            <a:off x="4833884" y="5161110"/>
            <a:ext cx="104775" cy="42863"/>
          </a:xfrm>
          <a:custGeom>
            <a:avLst/>
            <a:gdLst>
              <a:gd name="connsiteX0" fmla="*/ 0 w 104775"/>
              <a:gd name="connsiteY0" fmla="*/ 57150 h 57150"/>
              <a:gd name="connsiteX1" fmla="*/ 104775 w 104775"/>
              <a:gd name="connsiteY1" fmla="*/ 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4775" h="57150">
                <a:moveTo>
                  <a:pt x="0" y="57150"/>
                </a:moveTo>
                <a:lnTo>
                  <a:pt x="104775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9" name="Freeform 302">
            <a:extLst>
              <a:ext uri="{FF2B5EF4-FFF2-40B4-BE49-F238E27FC236}">
                <a16:creationId xmlns:a16="http://schemas.microsoft.com/office/drawing/2014/main" id="{BF03E8B3-2B9E-4797-B3CD-2561D8E4E918}"/>
              </a:ext>
            </a:extLst>
          </p:cNvPr>
          <p:cNvSpPr/>
          <p:nvPr/>
        </p:nvSpPr>
        <p:spPr bwMode="auto">
          <a:xfrm rot="3814402">
            <a:off x="4682521" y="4933549"/>
            <a:ext cx="167993" cy="72083"/>
          </a:xfrm>
          <a:custGeom>
            <a:avLst/>
            <a:gdLst>
              <a:gd name="connsiteX0" fmla="*/ 0 w 104775"/>
              <a:gd name="connsiteY0" fmla="*/ 57150 h 57150"/>
              <a:gd name="connsiteX1" fmla="*/ 104775 w 104775"/>
              <a:gd name="connsiteY1" fmla="*/ 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4775" h="57150">
                <a:moveTo>
                  <a:pt x="0" y="57150"/>
                </a:moveTo>
                <a:lnTo>
                  <a:pt x="104775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0" name="Freeform 303">
            <a:extLst>
              <a:ext uri="{FF2B5EF4-FFF2-40B4-BE49-F238E27FC236}">
                <a16:creationId xmlns:a16="http://schemas.microsoft.com/office/drawing/2014/main" id="{39AA426B-082D-48E7-B8F0-3EF87BDBE7B8}"/>
              </a:ext>
            </a:extLst>
          </p:cNvPr>
          <p:cNvSpPr/>
          <p:nvPr/>
        </p:nvSpPr>
        <p:spPr bwMode="auto">
          <a:xfrm rot="20913658">
            <a:off x="4746285" y="5171537"/>
            <a:ext cx="78581" cy="57150"/>
          </a:xfrm>
          <a:custGeom>
            <a:avLst/>
            <a:gdLst>
              <a:gd name="connsiteX0" fmla="*/ 0 w 104775"/>
              <a:gd name="connsiteY0" fmla="*/ 57150 h 57150"/>
              <a:gd name="connsiteX1" fmla="*/ 104775 w 104775"/>
              <a:gd name="connsiteY1" fmla="*/ 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4775" h="57150">
                <a:moveTo>
                  <a:pt x="0" y="57150"/>
                </a:moveTo>
                <a:lnTo>
                  <a:pt x="104775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" name="Freeform 304">
            <a:extLst>
              <a:ext uri="{FF2B5EF4-FFF2-40B4-BE49-F238E27FC236}">
                <a16:creationId xmlns:a16="http://schemas.microsoft.com/office/drawing/2014/main" id="{1E7E4808-12A5-4B77-91C8-7E7FFB68FB0C}"/>
              </a:ext>
            </a:extLst>
          </p:cNvPr>
          <p:cNvSpPr/>
          <p:nvPr/>
        </p:nvSpPr>
        <p:spPr bwMode="auto">
          <a:xfrm>
            <a:off x="5049650" y="4979793"/>
            <a:ext cx="78581" cy="57150"/>
          </a:xfrm>
          <a:custGeom>
            <a:avLst/>
            <a:gdLst>
              <a:gd name="connsiteX0" fmla="*/ 0 w 104775"/>
              <a:gd name="connsiteY0" fmla="*/ 57150 h 57150"/>
              <a:gd name="connsiteX1" fmla="*/ 104775 w 104775"/>
              <a:gd name="connsiteY1" fmla="*/ 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4775" h="57150">
                <a:moveTo>
                  <a:pt x="0" y="57150"/>
                </a:moveTo>
                <a:lnTo>
                  <a:pt x="104775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Freeform 305">
            <a:extLst>
              <a:ext uri="{FF2B5EF4-FFF2-40B4-BE49-F238E27FC236}">
                <a16:creationId xmlns:a16="http://schemas.microsoft.com/office/drawing/2014/main" id="{E9E01084-C7B7-4B2F-BB4C-79970EDAD5AE}"/>
              </a:ext>
            </a:extLst>
          </p:cNvPr>
          <p:cNvSpPr/>
          <p:nvPr/>
        </p:nvSpPr>
        <p:spPr bwMode="auto">
          <a:xfrm rot="16646854">
            <a:off x="5337581" y="5261757"/>
            <a:ext cx="104775" cy="42863"/>
          </a:xfrm>
          <a:custGeom>
            <a:avLst/>
            <a:gdLst>
              <a:gd name="connsiteX0" fmla="*/ 0 w 104775"/>
              <a:gd name="connsiteY0" fmla="*/ 57150 h 57150"/>
              <a:gd name="connsiteX1" fmla="*/ 104775 w 104775"/>
              <a:gd name="connsiteY1" fmla="*/ 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4775" h="57150">
                <a:moveTo>
                  <a:pt x="0" y="57150"/>
                </a:moveTo>
                <a:lnTo>
                  <a:pt x="104775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3" name="Freeform 306">
            <a:extLst>
              <a:ext uri="{FF2B5EF4-FFF2-40B4-BE49-F238E27FC236}">
                <a16:creationId xmlns:a16="http://schemas.microsoft.com/office/drawing/2014/main" id="{54185647-B1EA-4231-813B-F70A6402A5F4}"/>
              </a:ext>
            </a:extLst>
          </p:cNvPr>
          <p:cNvSpPr/>
          <p:nvPr/>
        </p:nvSpPr>
        <p:spPr bwMode="auto">
          <a:xfrm rot="9357027">
            <a:off x="5488725" y="5267067"/>
            <a:ext cx="78581" cy="57150"/>
          </a:xfrm>
          <a:custGeom>
            <a:avLst/>
            <a:gdLst>
              <a:gd name="connsiteX0" fmla="*/ 0 w 104775"/>
              <a:gd name="connsiteY0" fmla="*/ 57150 h 57150"/>
              <a:gd name="connsiteX1" fmla="*/ 104775 w 104775"/>
              <a:gd name="connsiteY1" fmla="*/ 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4775" h="57150">
                <a:moveTo>
                  <a:pt x="0" y="57150"/>
                </a:moveTo>
                <a:lnTo>
                  <a:pt x="104775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4" name="Freeform 307">
            <a:extLst>
              <a:ext uri="{FF2B5EF4-FFF2-40B4-BE49-F238E27FC236}">
                <a16:creationId xmlns:a16="http://schemas.microsoft.com/office/drawing/2014/main" id="{47C7BAB7-7DBF-42C7-9348-9EE4559AE240}"/>
              </a:ext>
            </a:extLst>
          </p:cNvPr>
          <p:cNvSpPr/>
          <p:nvPr/>
        </p:nvSpPr>
        <p:spPr bwMode="auto">
          <a:xfrm rot="7060042">
            <a:off x="5155405" y="5070655"/>
            <a:ext cx="104775" cy="42863"/>
          </a:xfrm>
          <a:custGeom>
            <a:avLst/>
            <a:gdLst>
              <a:gd name="connsiteX0" fmla="*/ 0 w 104775"/>
              <a:gd name="connsiteY0" fmla="*/ 57150 h 57150"/>
              <a:gd name="connsiteX1" fmla="*/ 104775 w 104775"/>
              <a:gd name="connsiteY1" fmla="*/ 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4775" h="57150">
                <a:moveTo>
                  <a:pt x="0" y="57150"/>
                </a:moveTo>
                <a:lnTo>
                  <a:pt x="104775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" name="Freeform 308">
            <a:extLst>
              <a:ext uri="{FF2B5EF4-FFF2-40B4-BE49-F238E27FC236}">
                <a16:creationId xmlns:a16="http://schemas.microsoft.com/office/drawing/2014/main" id="{454FF078-F431-4ADE-BE31-2A9A21A347C3}"/>
              </a:ext>
            </a:extLst>
          </p:cNvPr>
          <p:cNvSpPr/>
          <p:nvPr/>
        </p:nvSpPr>
        <p:spPr bwMode="auto">
          <a:xfrm>
            <a:off x="5048257" y="5155365"/>
            <a:ext cx="33338" cy="28575"/>
          </a:xfrm>
          <a:custGeom>
            <a:avLst/>
            <a:gdLst>
              <a:gd name="connsiteX0" fmla="*/ 44450 w 44450"/>
              <a:gd name="connsiteY0" fmla="*/ 28575 h 28575"/>
              <a:gd name="connsiteX1" fmla="*/ 0 w 44450"/>
              <a:gd name="connsiteY1" fmla="*/ 0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450" h="28575">
                <a:moveTo>
                  <a:pt x="44450" y="2857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" name="Freeform 309">
            <a:extLst>
              <a:ext uri="{FF2B5EF4-FFF2-40B4-BE49-F238E27FC236}">
                <a16:creationId xmlns:a16="http://schemas.microsoft.com/office/drawing/2014/main" id="{71A5EAE7-AB3F-4964-BF4A-EC4CDB62FAED}"/>
              </a:ext>
            </a:extLst>
          </p:cNvPr>
          <p:cNvSpPr/>
          <p:nvPr/>
        </p:nvSpPr>
        <p:spPr bwMode="auto">
          <a:xfrm>
            <a:off x="5227105" y="4978220"/>
            <a:ext cx="145256" cy="73025"/>
          </a:xfrm>
          <a:custGeom>
            <a:avLst/>
            <a:gdLst>
              <a:gd name="connsiteX0" fmla="*/ 0 w 193675"/>
              <a:gd name="connsiteY0" fmla="*/ 41275 h 73025"/>
              <a:gd name="connsiteX1" fmla="*/ 152400 w 193675"/>
              <a:gd name="connsiteY1" fmla="*/ 0 h 73025"/>
              <a:gd name="connsiteX2" fmla="*/ 193675 w 193675"/>
              <a:gd name="connsiteY2" fmla="*/ 73025 h 7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675" h="73025">
                <a:moveTo>
                  <a:pt x="0" y="41275"/>
                </a:moveTo>
                <a:lnTo>
                  <a:pt x="152400" y="0"/>
                </a:lnTo>
                <a:lnTo>
                  <a:pt x="193675" y="73025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" name="Freeform 310">
            <a:extLst>
              <a:ext uri="{FF2B5EF4-FFF2-40B4-BE49-F238E27FC236}">
                <a16:creationId xmlns:a16="http://schemas.microsoft.com/office/drawing/2014/main" id="{11762BDF-EA36-4305-ABED-88D577D480D9}"/>
              </a:ext>
            </a:extLst>
          </p:cNvPr>
          <p:cNvSpPr/>
          <p:nvPr/>
        </p:nvSpPr>
        <p:spPr bwMode="auto">
          <a:xfrm>
            <a:off x="5230424" y="5157597"/>
            <a:ext cx="152400" cy="63500"/>
          </a:xfrm>
          <a:custGeom>
            <a:avLst/>
            <a:gdLst>
              <a:gd name="connsiteX0" fmla="*/ 0 w 203200"/>
              <a:gd name="connsiteY0" fmla="*/ 9525 h 63500"/>
              <a:gd name="connsiteX1" fmla="*/ 149225 w 203200"/>
              <a:gd name="connsiteY1" fmla="*/ 63500 h 63500"/>
              <a:gd name="connsiteX2" fmla="*/ 203200 w 203200"/>
              <a:gd name="connsiteY2" fmla="*/ 0 h 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200" h="63500">
                <a:moveTo>
                  <a:pt x="0" y="9525"/>
                </a:moveTo>
                <a:lnTo>
                  <a:pt x="149225" y="63500"/>
                </a:lnTo>
                <a:lnTo>
                  <a:pt x="203200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" name="Freeform 311">
            <a:extLst>
              <a:ext uri="{FF2B5EF4-FFF2-40B4-BE49-F238E27FC236}">
                <a16:creationId xmlns:a16="http://schemas.microsoft.com/office/drawing/2014/main" id="{0BEECEC1-BE72-4504-A8BC-6163459D71FC}"/>
              </a:ext>
            </a:extLst>
          </p:cNvPr>
          <p:cNvSpPr/>
          <p:nvPr/>
        </p:nvSpPr>
        <p:spPr bwMode="auto">
          <a:xfrm>
            <a:off x="5339961" y="5106797"/>
            <a:ext cx="247650" cy="273050"/>
          </a:xfrm>
          <a:custGeom>
            <a:avLst/>
            <a:gdLst>
              <a:gd name="connsiteX0" fmla="*/ 0 w 330200"/>
              <a:gd name="connsiteY0" fmla="*/ 111125 h 273050"/>
              <a:gd name="connsiteX1" fmla="*/ 60325 w 330200"/>
              <a:gd name="connsiteY1" fmla="*/ 260350 h 273050"/>
              <a:gd name="connsiteX2" fmla="*/ 228600 w 330200"/>
              <a:gd name="connsiteY2" fmla="*/ 273050 h 273050"/>
              <a:gd name="connsiteX3" fmla="*/ 330200 w 330200"/>
              <a:gd name="connsiteY3" fmla="*/ 142875 h 273050"/>
              <a:gd name="connsiteX4" fmla="*/ 273050 w 330200"/>
              <a:gd name="connsiteY4" fmla="*/ 12700 h 273050"/>
              <a:gd name="connsiteX5" fmla="*/ 152400 w 330200"/>
              <a:gd name="connsiteY5" fmla="*/ 0 h 27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0200" h="273050">
                <a:moveTo>
                  <a:pt x="0" y="111125"/>
                </a:moveTo>
                <a:lnTo>
                  <a:pt x="60325" y="260350"/>
                </a:lnTo>
                <a:lnTo>
                  <a:pt x="228600" y="273050"/>
                </a:lnTo>
                <a:lnTo>
                  <a:pt x="330200" y="142875"/>
                </a:lnTo>
                <a:lnTo>
                  <a:pt x="273050" y="12700"/>
                </a:lnTo>
                <a:lnTo>
                  <a:pt x="152400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Freeform 312">
            <a:extLst>
              <a:ext uri="{FF2B5EF4-FFF2-40B4-BE49-F238E27FC236}">
                <a16:creationId xmlns:a16="http://schemas.microsoft.com/office/drawing/2014/main" id="{2F2D998F-97A0-462D-A8BF-C0A9CC075BF0}"/>
              </a:ext>
            </a:extLst>
          </p:cNvPr>
          <p:cNvSpPr/>
          <p:nvPr/>
        </p:nvSpPr>
        <p:spPr bwMode="auto">
          <a:xfrm>
            <a:off x="5589993" y="5243323"/>
            <a:ext cx="140494" cy="85725"/>
          </a:xfrm>
          <a:custGeom>
            <a:avLst/>
            <a:gdLst>
              <a:gd name="connsiteX0" fmla="*/ 0 w 187325"/>
              <a:gd name="connsiteY0" fmla="*/ 0 h 85725"/>
              <a:gd name="connsiteX1" fmla="*/ 146050 w 187325"/>
              <a:gd name="connsiteY1" fmla="*/ 15875 h 85725"/>
              <a:gd name="connsiteX2" fmla="*/ 187325 w 187325"/>
              <a:gd name="connsiteY2" fmla="*/ 85725 h 8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325" h="85725">
                <a:moveTo>
                  <a:pt x="0" y="0"/>
                </a:moveTo>
                <a:lnTo>
                  <a:pt x="146050" y="15875"/>
                </a:lnTo>
                <a:lnTo>
                  <a:pt x="187325" y="85725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0" name="Freeform 313">
            <a:extLst>
              <a:ext uri="{FF2B5EF4-FFF2-40B4-BE49-F238E27FC236}">
                <a16:creationId xmlns:a16="http://schemas.microsoft.com/office/drawing/2014/main" id="{EE3439AD-9D52-49A6-8104-F3B023015947}"/>
              </a:ext>
            </a:extLst>
          </p:cNvPr>
          <p:cNvSpPr/>
          <p:nvPr/>
        </p:nvSpPr>
        <p:spPr bwMode="auto">
          <a:xfrm>
            <a:off x="5509030" y="5376672"/>
            <a:ext cx="214313" cy="158750"/>
          </a:xfrm>
          <a:custGeom>
            <a:avLst/>
            <a:gdLst>
              <a:gd name="connsiteX0" fmla="*/ 0 w 285750"/>
              <a:gd name="connsiteY0" fmla="*/ 0 h 158750"/>
              <a:gd name="connsiteX1" fmla="*/ 60325 w 285750"/>
              <a:gd name="connsiteY1" fmla="*/ 149225 h 158750"/>
              <a:gd name="connsiteX2" fmla="*/ 225425 w 285750"/>
              <a:gd name="connsiteY2" fmla="*/ 158750 h 158750"/>
              <a:gd name="connsiteX3" fmla="*/ 285750 w 285750"/>
              <a:gd name="connsiteY3" fmla="*/ 88900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750" h="158750">
                <a:moveTo>
                  <a:pt x="0" y="0"/>
                </a:moveTo>
                <a:lnTo>
                  <a:pt x="60325" y="149225"/>
                </a:lnTo>
                <a:lnTo>
                  <a:pt x="225425" y="158750"/>
                </a:lnTo>
                <a:lnTo>
                  <a:pt x="285750" y="8890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" name="Freeform 314">
            <a:extLst>
              <a:ext uri="{FF2B5EF4-FFF2-40B4-BE49-F238E27FC236}">
                <a16:creationId xmlns:a16="http://schemas.microsoft.com/office/drawing/2014/main" id="{AC5CAD12-409D-47AA-AC6B-66B76FCC5EE4}"/>
              </a:ext>
            </a:extLst>
          </p:cNvPr>
          <p:cNvSpPr/>
          <p:nvPr/>
        </p:nvSpPr>
        <p:spPr bwMode="auto">
          <a:xfrm>
            <a:off x="5066118" y="4478147"/>
            <a:ext cx="164306" cy="152400"/>
          </a:xfrm>
          <a:custGeom>
            <a:avLst/>
            <a:gdLst>
              <a:gd name="connsiteX0" fmla="*/ 0 w 219075"/>
              <a:gd name="connsiteY0" fmla="*/ 47625 h 152400"/>
              <a:gd name="connsiteX1" fmla="*/ 76200 w 219075"/>
              <a:gd name="connsiteY1" fmla="*/ 0 h 152400"/>
              <a:gd name="connsiteX2" fmla="*/ 219075 w 219075"/>
              <a:gd name="connsiteY2" fmla="*/ 76200 h 152400"/>
              <a:gd name="connsiteX3" fmla="*/ 215900 w 219075"/>
              <a:gd name="connsiteY3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75" h="152400">
                <a:moveTo>
                  <a:pt x="0" y="47625"/>
                </a:moveTo>
                <a:lnTo>
                  <a:pt x="76200" y="0"/>
                </a:lnTo>
                <a:lnTo>
                  <a:pt x="219075" y="76200"/>
                </a:lnTo>
                <a:lnTo>
                  <a:pt x="215900" y="15240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" name="Group 109">
            <a:extLst>
              <a:ext uri="{FF2B5EF4-FFF2-40B4-BE49-F238E27FC236}">
                <a16:creationId xmlns:a16="http://schemas.microsoft.com/office/drawing/2014/main" id="{D9296241-1B8E-448F-A8C2-EB3DEB5CACA2}"/>
              </a:ext>
            </a:extLst>
          </p:cNvPr>
          <p:cNvGrpSpPr/>
          <p:nvPr/>
        </p:nvGrpSpPr>
        <p:grpSpPr>
          <a:xfrm>
            <a:off x="2911751" y="2390017"/>
            <a:ext cx="3172356" cy="1704085"/>
            <a:chOff x="5441686" y="2105915"/>
            <a:chExt cx="4229807" cy="1704085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E7EF2B0-6EB4-4BA6-BC40-367FD46B589E}"/>
                </a:ext>
              </a:extLst>
            </p:cNvPr>
            <p:cNvSpPr/>
            <p:nvPr/>
          </p:nvSpPr>
          <p:spPr>
            <a:xfrm>
              <a:off x="9394450" y="2318252"/>
              <a:ext cx="22228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OH</a:t>
              </a:r>
            </a:p>
          </p:txBody>
        </p:sp>
        <p:grpSp>
          <p:nvGrpSpPr>
            <p:cNvPr id="12" name="Group 111">
              <a:extLst>
                <a:ext uri="{FF2B5EF4-FFF2-40B4-BE49-F238E27FC236}">
                  <a16:creationId xmlns:a16="http://schemas.microsoft.com/office/drawing/2014/main" id="{472321AE-6D9D-435A-B212-9E7616AD54CE}"/>
                </a:ext>
              </a:extLst>
            </p:cNvPr>
            <p:cNvGrpSpPr/>
            <p:nvPr/>
          </p:nvGrpSpPr>
          <p:grpSpPr>
            <a:xfrm>
              <a:off x="8799910" y="3133394"/>
              <a:ext cx="113280" cy="252468"/>
              <a:chOff x="9638211" y="397080"/>
              <a:chExt cx="113280" cy="252468"/>
            </a:xfrm>
          </p:grpSpPr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19A93720-B267-4687-A979-12F916F36F48}"/>
                  </a:ext>
                </a:extLst>
              </p:cNvPr>
              <p:cNvSpPr/>
              <p:nvPr/>
            </p:nvSpPr>
            <p:spPr>
              <a:xfrm>
                <a:off x="9641419" y="397080"/>
                <a:ext cx="106867" cy="130805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609402" rtl="0" eaLnBrk="0" fontAlgn="base" latinLnBrk="0" hangingPunct="0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</a:t>
                </a:r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46318DAE-2C81-46D6-9815-D8FA5D9CA0A0}"/>
                  </a:ext>
                </a:extLst>
              </p:cNvPr>
              <p:cNvSpPr/>
              <p:nvPr/>
            </p:nvSpPr>
            <p:spPr>
              <a:xfrm>
                <a:off x="9638211" y="495660"/>
                <a:ext cx="113280" cy="153888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60940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</a:t>
                </a:r>
              </a:p>
            </p:txBody>
          </p:sp>
        </p:grpSp>
        <p:grpSp>
          <p:nvGrpSpPr>
            <p:cNvPr id="13" name="Group 112">
              <a:extLst>
                <a:ext uri="{FF2B5EF4-FFF2-40B4-BE49-F238E27FC236}">
                  <a16:creationId xmlns:a16="http://schemas.microsoft.com/office/drawing/2014/main" id="{0DC2C232-36A2-4F03-807A-EB30877B574E}"/>
                </a:ext>
              </a:extLst>
            </p:cNvPr>
            <p:cNvGrpSpPr/>
            <p:nvPr/>
          </p:nvGrpSpPr>
          <p:grpSpPr>
            <a:xfrm rot="1909287">
              <a:off x="9238449" y="3320334"/>
              <a:ext cx="258595" cy="302680"/>
              <a:chOff x="2648324" y="2698784"/>
              <a:chExt cx="228600" cy="265176"/>
            </a:xfrm>
          </p:grpSpPr>
          <p:sp>
            <p:nvSpPr>
              <p:cNvPr id="223" name="Hexagon 222">
                <a:extLst>
                  <a:ext uri="{FF2B5EF4-FFF2-40B4-BE49-F238E27FC236}">
                    <a16:creationId xmlns:a16="http://schemas.microsoft.com/office/drawing/2014/main" id="{73D780C2-D81D-40BF-8C55-B05A60F2A018}"/>
                  </a:ext>
                </a:extLst>
              </p:cNvPr>
              <p:cNvSpPr/>
              <p:nvPr/>
            </p:nvSpPr>
            <p:spPr bwMode="auto">
              <a:xfrm rot="7078025">
                <a:off x="2630036" y="2717072"/>
                <a:ext cx="265176" cy="228600"/>
              </a:xfrm>
              <a:prstGeom prst="hexagon">
                <a:avLst/>
              </a:pr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4" name="Group 223">
                <a:extLst>
                  <a:ext uri="{FF2B5EF4-FFF2-40B4-BE49-F238E27FC236}">
                    <a16:creationId xmlns:a16="http://schemas.microsoft.com/office/drawing/2014/main" id="{A1D9E3E3-CCCE-4C40-810C-3E28BF725EAF}"/>
                  </a:ext>
                </a:extLst>
              </p:cNvPr>
              <p:cNvGrpSpPr/>
              <p:nvPr/>
            </p:nvGrpSpPr>
            <p:grpSpPr>
              <a:xfrm rot="1553765">
                <a:off x="2678150" y="2757357"/>
                <a:ext cx="178589" cy="154874"/>
                <a:chOff x="2679700" y="2073477"/>
                <a:chExt cx="178589" cy="154874"/>
              </a:xfrm>
            </p:grpSpPr>
            <p:sp>
              <p:nvSpPr>
                <p:cNvPr id="225" name="Freeform 118">
                  <a:extLst>
                    <a:ext uri="{FF2B5EF4-FFF2-40B4-BE49-F238E27FC236}">
                      <a16:creationId xmlns:a16="http://schemas.microsoft.com/office/drawing/2014/main" id="{72C92955-699F-4CF8-A692-6EDEF3CC3E21}"/>
                    </a:ext>
                  </a:extLst>
                </p:cNvPr>
                <p:cNvSpPr/>
                <p:nvPr/>
              </p:nvSpPr>
              <p:spPr bwMode="auto">
                <a:xfrm>
                  <a:off x="2679700" y="2108200"/>
                  <a:ext cx="3175" cy="101600"/>
                </a:xfrm>
                <a:custGeom>
                  <a:avLst/>
                  <a:gdLst>
                    <a:gd name="connsiteX0" fmla="*/ 3175 w 3175"/>
                    <a:gd name="connsiteY0" fmla="*/ 0 h 101600"/>
                    <a:gd name="connsiteX1" fmla="*/ 0 w 3175"/>
                    <a:gd name="connsiteY1" fmla="*/ 101600 h 10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75" h="101600">
                      <a:moveTo>
                        <a:pt x="3175" y="0"/>
                      </a:moveTo>
                      <a:cubicBezTo>
                        <a:pt x="2117" y="33867"/>
                        <a:pt x="1058" y="67733"/>
                        <a:pt x="0" y="101600"/>
                      </a:cubicBezTo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6" name="Freeform 119">
                  <a:extLst>
                    <a:ext uri="{FF2B5EF4-FFF2-40B4-BE49-F238E27FC236}">
                      <a16:creationId xmlns:a16="http://schemas.microsoft.com/office/drawing/2014/main" id="{30A0EFCF-7BAD-4493-85C2-78351F716013}"/>
                    </a:ext>
                  </a:extLst>
                </p:cNvPr>
                <p:cNvSpPr/>
                <p:nvPr/>
              </p:nvSpPr>
              <p:spPr bwMode="auto">
                <a:xfrm rot="17747569">
                  <a:off x="2805901" y="2024265"/>
                  <a:ext cx="3175" cy="101600"/>
                </a:xfrm>
                <a:custGeom>
                  <a:avLst/>
                  <a:gdLst>
                    <a:gd name="connsiteX0" fmla="*/ 3175 w 3175"/>
                    <a:gd name="connsiteY0" fmla="*/ 0 h 101600"/>
                    <a:gd name="connsiteX1" fmla="*/ 0 w 3175"/>
                    <a:gd name="connsiteY1" fmla="*/ 101600 h 10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75" h="101600">
                      <a:moveTo>
                        <a:pt x="3175" y="0"/>
                      </a:moveTo>
                      <a:cubicBezTo>
                        <a:pt x="2117" y="33867"/>
                        <a:pt x="1058" y="67733"/>
                        <a:pt x="0" y="101600"/>
                      </a:cubicBezTo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7" name="Freeform 120">
                  <a:extLst>
                    <a:ext uri="{FF2B5EF4-FFF2-40B4-BE49-F238E27FC236}">
                      <a16:creationId xmlns:a16="http://schemas.microsoft.com/office/drawing/2014/main" id="{A00BD97C-F19D-4C41-8E5B-535491D03967}"/>
                    </a:ext>
                  </a:extLst>
                </p:cNvPr>
                <p:cNvSpPr/>
                <p:nvPr/>
              </p:nvSpPr>
              <p:spPr bwMode="auto">
                <a:xfrm rot="14646235">
                  <a:off x="2801561" y="2175964"/>
                  <a:ext cx="3175" cy="101600"/>
                </a:xfrm>
                <a:custGeom>
                  <a:avLst/>
                  <a:gdLst>
                    <a:gd name="connsiteX0" fmla="*/ 3175 w 3175"/>
                    <a:gd name="connsiteY0" fmla="*/ 0 h 101600"/>
                    <a:gd name="connsiteX1" fmla="*/ 0 w 3175"/>
                    <a:gd name="connsiteY1" fmla="*/ 101600 h 10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75" h="101600">
                      <a:moveTo>
                        <a:pt x="3175" y="0"/>
                      </a:moveTo>
                      <a:cubicBezTo>
                        <a:pt x="2117" y="33867"/>
                        <a:pt x="1058" y="67733"/>
                        <a:pt x="0" y="101600"/>
                      </a:cubicBezTo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" name="Group 113">
              <a:extLst>
                <a:ext uri="{FF2B5EF4-FFF2-40B4-BE49-F238E27FC236}">
                  <a16:creationId xmlns:a16="http://schemas.microsoft.com/office/drawing/2014/main" id="{96AEBF8E-91F0-4074-9F2D-570761D8AA4B}"/>
                </a:ext>
              </a:extLst>
            </p:cNvPr>
            <p:cNvGrpSpPr/>
            <p:nvPr/>
          </p:nvGrpSpPr>
          <p:grpSpPr>
            <a:xfrm rot="11537111" flipV="1">
              <a:off x="8903147" y="3325422"/>
              <a:ext cx="92075" cy="66624"/>
              <a:chOff x="250471" y="5019519"/>
              <a:chExt cx="92075" cy="66624"/>
            </a:xfrm>
          </p:grpSpPr>
          <p:sp>
            <p:nvSpPr>
              <p:cNvPr id="217" name="Freeform 108">
                <a:extLst>
                  <a:ext uri="{FF2B5EF4-FFF2-40B4-BE49-F238E27FC236}">
                    <a16:creationId xmlns:a16="http://schemas.microsoft.com/office/drawing/2014/main" id="{7E62C3E1-2E94-4E65-B2D8-F5292E766D84}"/>
                  </a:ext>
                </a:extLst>
              </p:cNvPr>
              <p:cNvSpPr/>
              <p:nvPr/>
            </p:nvSpPr>
            <p:spPr bwMode="auto">
              <a:xfrm>
                <a:off x="317146" y="5019519"/>
                <a:ext cx="25400" cy="60325"/>
              </a:xfrm>
              <a:custGeom>
                <a:avLst/>
                <a:gdLst>
                  <a:gd name="connsiteX0" fmla="*/ 0 w 25400"/>
                  <a:gd name="connsiteY0" fmla="*/ 0 h 60325"/>
                  <a:gd name="connsiteX1" fmla="*/ 25400 w 25400"/>
                  <a:gd name="connsiteY1" fmla="*/ 60325 h 60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400" h="60325">
                    <a:moveTo>
                      <a:pt x="0" y="0"/>
                    </a:moveTo>
                    <a:lnTo>
                      <a:pt x="25400" y="60325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18" name="Freeform 109">
                <a:extLst>
                  <a:ext uri="{FF2B5EF4-FFF2-40B4-BE49-F238E27FC236}">
                    <a16:creationId xmlns:a16="http://schemas.microsoft.com/office/drawing/2014/main" id="{96DC3A25-3C43-47D6-A39A-8D8A27023207}"/>
                  </a:ext>
                </a:extLst>
              </p:cNvPr>
              <p:cNvSpPr/>
              <p:nvPr/>
            </p:nvSpPr>
            <p:spPr bwMode="auto">
              <a:xfrm>
                <a:off x="285396" y="5041744"/>
                <a:ext cx="15875" cy="38100"/>
              </a:xfrm>
              <a:custGeom>
                <a:avLst/>
                <a:gdLst>
                  <a:gd name="connsiteX0" fmla="*/ 0 w 15875"/>
                  <a:gd name="connsiteY0" fmla="*/ 0 h 38100"/>
                  <a:gd name="connsiteX1" fmla="*/ 15875 w 15875"/>
                  <a:gd name="connsiteY1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75" h="38100">
                    <a:moveTo>
                      <a:pt x="0" y="0"/>
                    </a:moveTo>
                    <a:lnTo>
                      <a:pt x="15875" y="3810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19" name="Freeform 110">
                <a:extLst>
                  <a:ext uri="{FF2B5EF4-FFF2-40B4-BE49-F238E27FC236}">
                    <a16:creationId xmlns:a16="http://schemas.microsoft.com/office/drawing/2014/main" id="{7461AFA3-B8AE-478D-9D68-DA4EBE21FB05}"/>
                  </a:ext>
                </a:extLst>
              </p:cNvPr>
              <p:cNvSpPr/>
              <p:nvPr/>
            </p:nvSpPr>
            <p:spPr bwMode="auto">
              <a:xfrm>
                <a:off x="301271" y="5029044"/>
                <a:ext cx="19050" cy="50800"/>
              </a:xfrm>
              <a:custGeom>
                <a:avLst/>
                <a:gdLst>
                  <a:gd name="connsiteX0" fmla="*/ 0 w 19050"/>
                  <a:gd name="connsiteY0" fmla="*/ 0 h 50800"/>
                  <a:gd name="connsiteX1" fmla="*/ 19050 w 19050"/>
                  <a:gd name="connsiteY1" fmla="*/ 50800 h 5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050" h="50800">
                    <a:moveTo>
                      <a:pt x="0" y="0"/>
                    </a:moveTo>
                    <a:lnTo>
                      <a:pt x="19050" y="5080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20" name="Freeform 111">
                <a:extLst>
                  <a:ext uri="{FF2B5EF4-FFF2-40B4-BE49-F238E27FC236}">
                    <a16:creationId xmlns:a16="http://schemas.microsoft.com/office/drawing/2014/main" id="{EDDB4596-FF57-42F1-B6B6-29FE8BA5770B}"/>
                  </a:ext>
                </a:extLst>
              </p:cNvPr>
              <p:cNvSpPr/>
              <p:nvPr/>
            </p:nvSpPr>
            <p:spPr bwMode="auto">
              <a:xfrm>
                <a:off x="269521" y="5051269"/>
                <a:ext cx="9525" cy="28575"/>
              </a:xfrm>
              <a:custGeom>
                <a:avLst/>
                <a:gdLst>
                  <a:gd name="connsiteX0" fmla="*/ 0 w 9525"/>
                  <a:gd name="connsiteY0" fmla="*/ 0 h 28575"/>
                  <a:gd name="connsiteX1" fmla="*/ 9525 w 9525"/>
                  <a:gd name="connsiteY1" fmla="*/ 2857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575">
                    <a:moveTo>
                      <a:pt x="0" y="0"/>
                    </a:moveTo>
                    <a:lnTo>
                      <a:pt x="9525" y="28575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21" name="Freeform 112">
                <a:extLst>
                  <a:ext uri="{FF2B5EF4-FFF2-40B4-BE49-F238E27FC236}">
                    <a16:creationId xmlns:a16="http://schemas.microsoft.com/office/drawing/2014/main" id="{847C336D-9C1B-41B9-A3ED-AE4EE3F68B03}"/>
                  </a:ext>
                </a:extLst>
              </p:cNvPr>
              <p:cNvSpPr/>
              <p:nvPr/>
            </p:nvSpPr>
            <p:spPr bwMode="auto">
              <a:xfrm>
                <a:off x="250471" y="5079844"/>
                <a:ext cx="0" cy="0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22" name="Freeform 113">
                <a:extLst>
                  <a:ext uri="{FF2B5EF4-FFF2-40B4-BE49-F238E27FC236}">
                    <a16:creationId xmlns:a16="http://schemas.microsoft.com/office/drawing/2014/main" id="{16EFF627-E8B9-44A5-9705-2EB1822DB29F}"/>
                  </a:ext>
                </a:extLst>
              </p:cNvPr>
              <p:cNvSpPr/>
              <p:nvPr/>
            </p:nvSpPr>
            <p:spPr bwMode="auto">
              <a:xfrm rot="21166211">
                <a:off x="254446" y="5060743"/>
                <a:ext cx="6350" cy="25400"/>
              </a:xfrm>
              <a:custGeom>
                <a:avLst/>
                <a:gdLst>
                  <a:gd name="connsiteX0" fmla="*/ 0 w 6350"/>
                  <a:gd name="connsiteY0" fmla="*/ 0 h 25400"/>
                  <a:gd name="connsiteX1" fmla="*/ 6350 w 6350"/>
                  <a:gd name="connsiteY1" fmla="*/ 25400 h 2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50" h="25400">
                    <a:moveTo>
                      <a:pt x="0" y="0"/>
                    </a:moveTo>
                    <a:lnTo>
                      <a:pt x="6350" y="2540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21BFB1A2-1257-4782-B525-8A8C6A232852}"/>
                </a:ext>
              </a:extLst>
            </p:cNvPr>
            <p:cNvSpPr/>
            <p:nvPr/>
          </p:nvSpPr>
          <p:spPr>
            <a:xfrm>
              <a:off x="9058666" y="2220363"/>
              <a:ext cx="11541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</a:t>
              </a:r>
            </a:p>
          </p:txBody>
        </p:sp>
        <p:grpSp>
          <p:nvGrpSpPr>
            <p:cNvPr id="16" name="Group 115">
              <a:extLst>
                <a:ext uri="{FF2B5EF4-FFF2-40B4-BE49-F238E27FC236}">
                  <a16:creationId xmlns:a16="http://schemas.microsoft.com/office/drawing/2014/main" id="{D4C6C8DE-0C5F-48ED-85FB-ACA84D749020}"/>
                </a:ext>
              </a:extLst>
            </p:cNvPr>
            <p:cNvGrpSpPr/>
            <p:nvPr/>
          </p:nvGrpSpPr>
          <p:grpSpPr>
            <a:xfrm rot="5400000">
              <a:off x="7698154" y="2826977"/>
              <a:ext cx="258595" cy="302680"/>
              <a:chOff x="2648324" y="2698784"/>
              <a:chExt cx="228600" cy="265176"/>
            </a:xfrm>
          </p:grpSpPr>
          <p:sp>
            <p:nvSpPr>
              <p:cNvPr id="212" name="Hexagon 211">
                <a:extLst>
                  <a:ext uri="{FF2B5EF4-FFF2-40B4-BE49-F238E27FC236}">
                    <a16:creationId xmlns:a16="http://schemas.microsoft.com/office/drawing/2014/main" id="{FADFE6A9-EA06-4DEA-A825-93573D0EDED6}"/>
                  </a:ext>
                </a:extLst>
              </p:cNvPr>
              <p:cNvSpPr/>
              <p:nvPr/>
            </p:nvSpPr>
            <p:spPr bwMode="auto">
              <a:xfrm rot="7078025">
                <a:off x="2630036" y="2717072"/>
                <a:ext cx="265176" cy="228600"/>
              </a:xfrm>
              <a:prstGeom prst="hexagon">
                <a:avLst/>
              </a:pr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7" name="Group 212">
                <a:extLst>
                  <a:ext uri="{FF2B5EF4-FFF2-40B4-BE49-F238E27FC236}">
                    <a16:creationId xmlns:a16="http://schemas.microsoft.com/office/drawing/2014/main" id="{2CA97D4C-C00C-41CF-ACC4-124930D5A4DA}"/>
                  </a:ext>
                </a:extLst>
              </p:cNvPr>
              <p:cNvGrpSpPr/>
              <p:nvPr/>
            </p:nvGrpSpPr>
            <p:grpSpPr>
              <a:xfrm rot="1553765">
                <a:off x="2677773" y="2759002"/>
                <a:ext cx="175160" cy="152355"/>
                <a:chOff x="2679700" y="2075996"/>
                <a:chExt cx="175160" cy="152355"/>
              </a:xfrm>
            </p:grpSpPr>
            <p:sp>
              <p:nvSpPr>
                <p:cNvPr id="214" name="Freeform 145">
                  <a:extLst>
                    <a:ext uri="{FF2B5EF4-FFF2-40B4-BE49-F238E27FC236}">
                      <a16:creationId xmlns:a16="http://schemas.microsoft.com/office/drawing/2014/main" id="{C93B1F9E-8537-4B47-93BC-FBBA64480BB5}"/>
                    </a:ext>
                  </a:extLst>
                </p:cNvPr>
                <p:cNvSpPr/>
                <p:nvPr/>
              </p:nvSpPr>
              <p:spPr bwMode="auto">
                <a:xfrm>
                  <a:off x="2679700" y="2108200"/>
                  <a:ext cx="3175" cy="101600"/>
                </a:xfrm>
                <a:custGeom>
                  <a:avLst/>
                  <a:gdLst>
                    <a:gd name="connsiteX0" fmla="*/ 3175 w 3175"/>
                    <a:gd name="connsiteY0" fmla="*/ 0 h 101600"/>
                    <a:gd name="connsiteX1" fmla="*/ 0 w 3175"/>
                    <a:gd name="connsiteY1" fmla="*/ 101600 h 10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75" h="101600">
                      <a:moveTo>
                        <a:pt x="3175" y="0"/>
                      </a:moveTo>
                      <a:cubicBezTo>
                        <a:pt x="2117" y="33867"/>
                        <a:pt x="1058" y="67733"/>
                        <a:pt x="0" y="101600"/>
                      </a:cubicBezTo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5" name="Freeform 146">
                  <a:extLst>
                    <a:ext uri="{FF2B5EF4-FFF2-40B4-BE49-F238E27FC236}">
                      <a16:creationId xmlns:a16="http://schemas.microsoft.com/office/drawing/2014/main" id="{F04CC0E0-2646-4048-AE14-CCEA1832D207}"/>
                    </a:ext>
                  </a:extLst>
                </p:cNvPr>
                <p:cNvSpPr/>
                <p:nvPr/>
              </p:nvSpPr>
              <p:spPr bwMode="auto">
                <a:xfrm rot="17828002">
                  <a:off x="2802472" y="2026784"/>
                  <a:ext cx="3175" cy="101600"/>
                </a:xfrm>
                <a:custGeom>
                  <a:avLst/>
                  <a:gdLst>
                    <a:gd name="connsiteX0" fmla="*/ 3175 w 3175"/>
                    <a:gd name="connsiteY0" fmla="*/ 0 h 101600"/>
                    <a:gd name="connsiteX1" fmla="*/ 0 w 3175"/>
                    <a:gd name="connsiteY1" fmla="*/ 101600 h 10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75" h="101600">
                      <a:moveTo>
                        <a:pt x="3175" y="0"/>
                      </a:moveTo>
                      <a:cubicBezTo>
                        <a:pt x="2117" y="33867"/>
                        <a:pt x="1058" y="67733"/>
                        <a:pt x="0" y="101600"/>
                      </a:cubicBezTo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6" name="Freeform 147">
                  <a:extLst>
                    <a:ext uri="{FF2B5EF4-FFF2-40B4-BE49-F238E27FC236}">
                      <a16:creationId xmlns:a16="http://schemas.microsoft.com/office/drawing/2014/main" id="{2386AC94-4269-4C84-A004-658577618CEF}"/>
                    </a:ext>
                  </a:extLst>
                </p:cNvPr>
                <p:cNvSpPr/>
                <p:nvPr/>
              </p:nvSpPr>
              <p:spPr bwMode="auto">
                <a:xfrm rot="14646235">
                  <a:off x="2801561" y="2175964"/>
                  <a:ext cx="3175" cy="101600"/>
                </a:xfrm>
                <a:custGeom>
                  <a:avLst/>
                  <a:gdLst>
                    <a:gd name="connsiteX0" fmla="*/ 3175 w 3175"/>
                    <a:gd name="connsiteY0" fmla="*/ 0 h 101600"/>
                    <a:gd name="connsiteX1" fmla="*/ 0 w 3175"/>
                    <a:gd name="connsiteY1" fmla="*/ 101600 h 10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75" h="101600">
                      <a:moveTo>
                        <a:pt x="3175" y="0"/>
                      </a:moveTo>
                      <a:cubicBezTo>
                        <a:pt x="2117" y="33867"/>
                        <a:pt x="1058" y="67733"/>
                        <a:pt x="0" y="101600"/>
                      </a:cubicBezTo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" name="Group 116">
              <a:extLst>
                <a:ext uri="{FF2B5EF4-FFF2-40B4-BE49-F238E27FC236}">
                  <a16:creationId xmlns:a16="http://schemas.microsoft.com/office/drawing/2014/main" id="{6AF25886-7179-4D3D-85B2-9EB97FBEBECB}"/>
                </a:ext>
              </a:extLst>
            </p:cNvPr>
            <p:cNvGrpSpPr/>
            <p:nvPr/>
          </p:nvGrpSpPr>
          <p:grpSpPr>
            <a:xfrm rot="7935039">
              <a:off x="7247323" y="3201204"/>
              <a:ext cx="106711" cy="98200"/>
              <a:chOff x="3454123" y="2151718"/>
              <a:chExt cx="74462" cy="64054"/>
            </a:xfrm>
          </p:grpSpPr>
          <p:sp>
            <p:nvSpPr>
              <p:cNvPr id="210" name="Freeform 149">
                <a:extLst>
                  <a:ext uri="{FF2B5EF4-FFF2-40B4-BE49-F238E27FC236}">
                    <a16:creationId xmlns:a16="http://schemas.microsoft.com/office/drawing/2014/main" id="{64328F63-2B91-4F47-A5A9-064C5A785D8D}"/>
                  </a:ext>
                </a:extLst>
              </p:cNvPr>
              <p:cNvSpPr/>
              <p:nvPr/>
            </p:nvSpPr>
            <p:spPr bwMode="auto">
              <a:xfrm>
                <a:off x="3454123" y="2151718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11" name="Freeform 150">
                <a:extLst>
                  <a:ext uri="{FF2B5EF4-FFF2-40B4-BE49-F238E27FC236}">
                    <a16:creationId xmlns:a16="http://schemas.microsoft.com/office/drawing/2014/main" id="{32F12D54-09E5-4A92-B069-F41864E03CD5}"/>
                  </a:ext>
                </a:extLst>
              </p:cNvPr>
              <p:cNvSpPr/>
              <p:nvPr/>
            </p:nvSpPr>
            <p:spPr bwMode="auto">
              <a:xfrm>
                <a:off x="3471435" y="2168147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Group 117">
              <a:extLst>
                <a:ext uri="{FF2B5EF4-FFF2-40B4-BE49-F238E27FC236}">
                  <a16:creationId xmlns:a16="http://schemas.microsoft.com/office/drawing/2014/main" id="{627E66A1-F2C3-44F5-BAB9-C4C016C6A920}"/>
                </a:ext>
              </a:extLst>
            </p:cNvPr>
            <p:cNvGrpSpPr/>
            <p:nvPr/>
          </p:nvGrpSpPr>
          <p:grpSpPr>
            <a:xfrm rot="7935039">
              <a:off x="7633986" y="3380439"/>
              <a:ext cx="104361" cy="100332"/>
              <a:chOff x="3452933" y="2144335"/>
              <a:chExt cx="72822" cy="65445"/>
            </a:xfrm>
          </p:grpSpPr>
          <p:sp>
            <p:nvSpPr>
              <p:cNvPr id="208" name="Freeform 158">
                <a:extLst>
                  <a:ext uri="{FF2B5EF4-FFF2-40B4-BE49-F238E27FC236}">
                    <a16:creationId xmlns:a16="http://schemas.microsoft.com/office/drawing/2014/main" id="{42BC364F-6696-45C0-B336-37A9AB17C1F4}"/>
                  </a:ext>
                </a:extLst>
              </p:cNvPr>
              <p:cNvSpPr/>
              <p:nvPr/>
            </p:nvSpPr>
            <p:spPr bwMode="auto">
              <a:xfrm>
                <a:off x="3452933" y="2144335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9" name="Freeform 159">
                <a:extLst>
                  <a:ext uri="{FF2B5EF4-FFF2-40B4-BE49-F238E27FC236}">
                    <a16:creationId xmlns:a16="http://schemas.microsoft.com/office/drawing/2014/main" id="{43C9CAEF-8142-4D4F-A3F3-6065274FFCA7}"/>
                  </a:ext>
                </a:extLst>
              </p:cNvPr>
              <p:cNvSpPr/>
              <p:nvPr/>
            </p:nvSpPr>
            <p:spPr bwMode="auto">
              <a:xfrm>
                <a:off x="3468605" y="2162155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Group 118">
              <a:extLst>
                <a:ext uri="{FF2B5EF4-FFF2-40B4-BE49-F238E27FC236}">
                  <a16:creationId xmlns:a16="http://schemas.microsoft.com/office/drawing/2014/main" id="{2A186601-8B28-4703-83D9-DEF7429A45C3}"/>
                </a:ext>
              </a:extLst>
            </p:cNvPr>
            <p:cNvGrpSpPr/>
            <p:nvPr/>
          </p:nvGrpSpPr>
          <p:grpSpPr>
            <a:xfrm rot="7935039">
              <a:off x="8031106" y="3209526"/>
              <a:ext cx="104576" cy="95852"/>
              <a:chOff x="3453973" y="2154643"/>
              <a:chExt cx="72972" cy="62522"/>
            </a:xfrm>
          </p:grpSpPr>
          <p:sp>
            <p:nvSpPr>
              <p:cNvPr id="206" name="Freeform 164">
                <a:extLst>
                  <a:ext uri="{FF2B5EF4-FFF2-40B4-BE49-F238E27FC236}">
                    <a16:creationId xmlns:a16="http://schemas.microsoft.com/office/drawing/2014/main" id="{BA7815E0-F095-4692-80BE-B60851DFC697}"/>
                  </a:ext>
                </a:extLst>
              </p:cNvPr>
              <p:cNvSpPr/>
              <p:nvPr/>
            </p:nvSpPr>
            <p:spPr bwMode="auto">
              <a:xfrm>
                <a:off x="3453973" y="2154643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7" name="Freeform 165">
                <a:extLst>
                  <a:ext uri="{FF2B5EF4-FFF2-40B4-BE49-F238E27FC236}">
                    <a16:creationId xmlns:a16="http://schemas.microsoft.com/office/drawing/2014/main" id="{030F6934-1C6B-4A7C-BF37-5A5EB88E2112}"/>
                  </a:ext>
                </a:extLst>
              </p:cNvPr>
              <p:cNvSpPr/>
              <p:nvPr/>
            </p:nvSpPr>
            <p:spPr bwMode="auto">
              <a:xfrm>
                <a:off x="3469795" y="2169540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Group 119">
              <a:extLst>
                <a:ext uri="{FF2B5EF4-FFF2-40B4-BE49-F238E27FC236}">
                  <a16:creationId xmlns:a16="http://schemas.microsoft.com/office/drawing/2014/main" id="{92B72FA8-B691-4C6E-BAC1-7BC449807E18}"/>
                </a:ext>
              </a:extLst>
            </p:cNvPr>
            <p:cNvGrpSpPr/>
            <p:nvPr/>
          </p:nvGrpSpPr>
          <p:grpSpPr>
            <a:xfrm rot="7935039">
              <a:off x="6858803" y="3382034"/>
              <a:ext cx="106711" cy="98200"/>
              <a:chOff x="3454123" y="2151718"/>
              <a:chExt cx="74462" cy="64054"/>
            </a:xfrm>
          </p:grpSpPr>
          <p:sp>
            <p:nvSpPr>
              <p:cNvPr id="204" name="Freeform 167">
                <a:extLst>
                  <a:ext uri="{FF2B5EF4-FFF2-40B4-BE49-F238E27FC236}">
                    <a16:creationId xmlns:a16="http://schemas.microsoft.com/office/drawing/2014/main" id="{5749D750-64B5-41C1-A6F1-629253944C7D}"/>
                  </a:ext>
                </a:extLst>
              </p:cNvPr>
              <p:cNvSpPr/>
              <p:nvPr/>
            </p:nvSpPr>
            <p:spPr bwMode="auto">
              <a:xfrm>
                <a:off x="3454123" y="2151718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5" name="Freeform 168">
                <a:extLst>
                  <a:ext uri="{FF2B5EF4-FFF2-40B4-BE49-F238E27FC236}">
                    <a16:creationId xmlns:a16="http://schemas.microsoft.com/office/drawing/2014/main" id="{F3C18B98-169C-4B8A-AC0B-8A1FCE6EF882}"/>
                  </a:ext>
                </a:extLst>
              </p:cNvPr>
              <p:cNvSpPr/>
              <p:nvPr/>
            </p:nvSpPr>
            <p:spPr bwMode="auto">
              <a:xfrm>
                <a:off x="3471435" y="2168147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" name="Group 120">
              <a:extLst>
                <a:ext uri="{FF2B5EF4-FFF2-40B4-BE49-F238E27FC236}">
                  <a16:creationId xmlns:a16="http://schemas.microsoft.com/office/drawing/2014/main" id="{CF5B764F-9EE3-4E73-9A5C-12BA96EBC62F}"/>
                </a:ext>
              </a:extLst>
            </p:cNvPr>
            <p:cNvGrpSpPr/>
            <p:nvPr/>
          </p:nvGrpSpPr>
          <p:grpSpPr>
            <a:xfrm rot="7935039">
              <a:off x="8668058" y="3384457"/>
              <a:ext cx="102227" cy="97982"/>
              <a:chOff x="3452933" y="2144335"/>
              <a:chExt cx="71333" cy="63912"/>
            </a:xfrm>
          </p:grpSpPr>
          <p:sp>
            <p:nvSpPr>
              <p:cNvPr id="202" name="Freeform 170">
                <a:extLst>
                  <a:ext uri="{FF2B5EF4-FFF2-40B4-BE49-F238E27FC236}">
                    <a16:creationId xmlns:a16="http://schemas.microsoft.com/office/drawing/2014/main" id="{CAA4BA84-AD63-42CD-9973-D2F9FF39DE98}"/>
                  </a:ext>
                </a:extLst>
              </p:cNvPr>
              <p:cNvSpPr/>
              <p:nvPr/>
            </p:nvSpPr>
            <p:spPr bwMode="auto">
              <a:xfrm>
                <a:off x="3452933" y="2144335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3" name="Freeform 171">
                <a:extLst>
                  <a:ext uri="{FF2B5EF4-FFF2-40B4-BE49-F238E27FC236}">
                    <a16:creationId xmlns:a16="http://schemas.microsoft.com/office/drawing/2014/main" id="{2D652C34-F13D-4797-94E7-806143EB8C28}"/>
                  </a:ext>
                </a:extLst>
              </p:cNvPr>
              <p:cNvSpPr/>
              <p:nvPr/>
            </p:nvSpPr>
            <p:spPr bwMode="auto">
              <a:xfrm>
                <a:off x="3467116" y="2160622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Group 121">
              <a:extLst>
                <a:ext uri="{FF2B5EF4-FFF2-40B4-BE49-F238E27FC236}">
                  <a16:creationId xmlns:a16="http://schemas.microsoft.com/office/drawing/2014/main" id="{BEBA9438-5864-4057-ADE6-C38B57D62182}"/>
                </a:ext>
              </a:extLst>
            </p:cNvPr>
            <p:cNvGrpSpPr/>
            <p:nvPr/>
          </p:nvGrpSpPr>
          <p:grpSpPr>
            <a:xfrm rot="7935039">
              <a:off x="6477256" y="3209055"/>
              <a:ext cx="106712" cy="98200"/>
              <a:chOff x="3449653" y="2147119"/>
              <a:chExt cx="74463" cy="64054"/>
            </a:xfrm>
          </p:grpSpPr>
          <p:sp>
            <p:nvSpPr>
              <p:cNvPr id="200" name="Freeform 173">
                <a:extLst>
                  <a:ext uri="{FF2B5EF4-FFF2-40B4-BE49-F238E27FC236}">
                    <a16:creationId xmlns:a16="http://schemas.microsoft.com/office/drawing/2014/main" id="{DA3EFC8D-21D3-4837-A588-364D723460DE}"/>
                  </a:ext>
                </a:extLst>
              </p:cNvPr>
              <p:cNvSpPr/>
              <p:nvPr/>
            </p:nvSpPr>
            <p:spPr bwMode="auto">
              <a:xfrm>
                <a:off x="3449653" y="2147119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1" name="Freeform 174">
                <a:extLst>
                  <a:ext uri="{FF2B5EF4-FFF2-40B4-BE49-F238E27FC236}">
                    <a16:creationId xmlns:a16="http://schemas.microsoft.com/office/drawing/2014/main" id="{E63BEFB5-38A4-4802-86D9-CD26129915C7}"/>
                  </a:ext>
                </a:extLst>
              </p:cNvPr>
              <p:cNvSpPr/>
              <p:nvPr/>
            </p:nvSpPr>
            <p:spPr bwMode="auto">
              <a:xfrm>
                <a:off x="3466966" y="2163548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4" name="Group 122">
              <a:extLst>
                <a:ext uri="{FF2B5EF4-FFF2-40B4-BE49-F238E27FC236}">
                  <a16:creationId xmlns:a16="http://schemas.microsoft.com/office/drawing/2014/main" id="{C1AE8637-D506-4B61-B02D-C25618BF5AF4}"/>
                </a:ext>
              </a:extLst>
            </p:cNvPr>
            <p:cNvGrpSpPr/>
            <p:nvPr/>
          </p:nvGrpSpPr>
          <p:grpSpPr>
            <a:xfrm rot="7935039">
              <a:off x="5582793" y="3383741"/>
              <a:ext cx="102227" cy="97982"/>
              <a:chOff x="3457252" y="2151860"/>
              <a:chExt cx="71333" cy="63912"/>
            </a:xfrm>
          </p:grpSpPr>
          <p:sp>
            <p:nvSpPr>
              <p:cNvPr id="198" name="Freeform 176">
                <a:extLst>
                  <a:ext uri="{FF2B5EF4-FFF2-40B4-BE49-F238E27FC236}">
                    <a16:creationId xmlns:a16="http://schemas.microsoft.com/office/drawing/2014/main" id="{BD3A544B-0D8A-475D-83BC-CCEC69A2FB22}"/>
                  </a:ext>
                </a:extLst>
              </p:cNvPr>
              <p:cNvSpPr/>
              <p:nvPr/>
            </p:nvSpPr>
            <p:spPr bwMode="auto">
              <a:xfrm>
                <a:off x="3457252" y="2151860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9" name="Freeform 177">
                <a:extLst>
                  <a:ext uri="{FF2B5EF4-FFF2-40B4-BE49-F238E27FC236}">
                    <a16:creationId xmlns:a16="http://schemas.microsoft.com/office/drawing/2014/main" id="{FB8CAD7D-3768-4AE6-B6C0-FDB21C68F6A9}"/>
                  </a:ext>
                </a:extLst>
              </p:cNvPr>
              <p:cNvSpPr/>
              <p:nvPr/>
            </p:nvSpPr>
            <p:spPr bwMode="auto">
              <a:xfrm>
                <a:off x="3471435" y="2168147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5" name="Group 123">
              <a:extLst>
                <a:ext uri="{FF2B5EF4-FFF2-40B4-BE49-F238E27FC236}">
                  <a16:creationId xmlns:a16="http://schemas.microsoft.com/office/drawing/2014/main" id="{01635699-2E10-497B-BA27-D251D5B94082}"/>
                </a:ext>
              </a:extLst>
            </p:cNvPr>
            <p:cNvGrpSpPr/>
            <p:nvPr/>
          </p:nvGrpSpPr>
          <p:grpSpPr>
            <a:xfrm rot="20616000">
              <a:off x="5708337" y="3058473"/>
              <a:ext cx="100176" cy="103781"/>
              <a:chOff x="3452933" y="2144335"/>
              <a:chExt cx="69902" cy="67695"/>
            </a:xfrm>
          </p:grpSpPr>
          <p:sp>
            <p:nvSpPr>
              <p:cNvPr id="196" name="Freeform 179">
                <a:extLst>
                  <a:ext uri="{FF2B5EF4-FFF2-40B4-BE49-F238E27FC236}">
                    <a16:creationId xmlns:a16="http://schemas.microsoft.com/office/drawing/2014/main" id="{1378F07D-58BB-4E2C-9AD7-82F55653D80C}"/>
                  </a:ext>
                </a:extLst>
              </p:cNvPr>
              <p:cNvSpPr/>
              <p:nvPr/>
            </p:nvSpPr>
            <p:spPr bwMode="auto">
              <a:xfrm>
                <a:off x="3452933" y="2144335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7" name="Freeform 180">
                <a:extLst>
                  <a:ext uri="{FF2B5EF4-FFF2-40B4-BE49-F238E27FC236}">
                    <a16:creationId xmlns:a16="http://schemas.microsoft.com/office/drawing/2014/main" id="{F2358F1F-1CFD-42D6-B78C-A41C977B8065}"/>
                  </a:ext>
                </a:extLst>
              </p:cNvPr>
              <p:cNvSpPr/>
              <p:nvPr/>
            </p:nvSpPr>
            <p:spPr bwMode="auto">
              <a:xfrm>
                <a:off x="3465685" y="2164405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124">
              <a:extLst>
                <a:ext uri="{FF2B5EF4-FFF2-40B4-BE49-F238E27FC236}">
                  <a16:creationId xmlns:a16="http://schemas.microsoft.com/office/drawing/2014/main" id="{C5BA2F29-0F42-4EAD-BE2F-59C82CE28FA1}"/>
                </a:ext>
              </a:extLst>
            </p:cNvPr>
            <p:cNvGrpSpPr/>
            <p:nvPr/>
          </p:nvGrpSpPr>
          <p:grpSpPr>
            <a:xfrm rot="9780731">
              <a:off x="9252646" y="2259545"/>
              <a:ext cx="101161" cy="100659"/>
              <a:chOff x="3452933" y="2144335"/>
              <a:chExt cx="70590" cy="65659"/>
            </a:xfrm>
          </p:grpSpPr>
          <p:sp>
            <p:nvSpPr>
              <p:cNvPr id="194" name="Freeform 182">
                <a:extLst>
                  <a:ext uri="{FF2B5EF4-FFF2-40B4-BE49-F238E27FC236}">
                    <a16:creationId xmlns:a16="http://schemas.microsoft.com/office/drawing/2014/main" id="{28987951-1ECF-4BAF-B901-D918BFC40AB1}"/>
                  </a:ext>
                </a:extLst>
              </p:cNvPr>
              <p:cNvSpPr/>
              <p:nvPr/>
            </p:nvSpPr>
            <p:spPr bwMode="auto">
              <a:xfrm>
                <a:off x="3452933" y="2144335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5" name="Freeform 183">
                <a:extLst>
                  <a:ext uri="{FF2B5EF4-FFF2-40B4-BE49-F238E27FC236}">
                    <a16:creationId xmlns:a16="http://schemas.microsoft.com/office/drawing/2014/main" id="{E409E378-25E1-4CC7-9D06-AB207A1A817E}"/>
                  </a:ext>
                </a:extLst>
              </p:cNvPr>
              <p:cNvSpPr/>
              <p:nvPr/>
            </p:nvSpPr>
            <p:spPr bwMode="auto">
              <a:xfrm>
                <a:off x="3466373" y="2162369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Group 125">
              <a:extLst>
                <a:ext uri="{FF2B5EF4-FFF2-40B4-BE49-F238E27FC236}">
                  <a16:creationId xmlns:a16="http://schemas.microsoft.com/office/drawing/2014/main" id="{854DDDA8-EAEB-4F37-819B-06D82A8E5524}"/>
                </a:ext>
              </a:extLst>
            </p:cNvPr>
            <p:cNvGrpSpPr/>
            <p:nvPr/>
          </p:nvGrpSpPr>
          <p:grpSpPr>
            <a:xfrm rot="2649480">
              <a:off x="8904822" y="2679251"/>
              <a:ext cx="101849" cy="98194"/>
              <a:chOff x="3455926" y="2153164"/>
              <a:chExt cx="71069" cy="64050"/>
            </a:xfrm>
          </p:grpSpPr>
          <p:sp>
            <p:nvSpPr>
              <p:cNvPr id="192" name="Freeform 185">
                <a:extLst>
                  <a:ext uri="{FF2B5EF4-FFF2-40B4-BE49-F238E27FC236}">
                    <a16:creationId xmlns:a16="http://schemas.microsoft.com/office/drawing/2014/main" id="{6BFDFDCD-FBBA-43B3-A8E8-3886E37BE8E2}"/>
                  </a:ext>
                </a:extLst>
              </p:cNvPr>
              <p:cNvSpPr/>
              <p:nvPr/>
            </p:nvSpPr>
            <p:spPr bwMode="auto">
              <a:xfrm>
                <a:off x="3455926" y="2153164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3" name="Freeform 186">
                <a:extLst>
                  <a:ext uri="{FF2B5EF4-FFF2-40B4-BE49-F238E27FC236}">
                    <a16:creationId xmlns:a16="http://schemas.microsoft.com/office/drawing/2014/main" id="{D703B0AD-87D7-45F5-935A-48BEC16E5378}"/>
                  </a:ext>
                </a:extLst>
              </p:cNvPr>
              <p:cNvSpPr/>
              <p:nvPr/>
            </p:nvSpPr>
            <p:spPr bwMode="auto">
              <a:xfrm>
                <a:off x="3469845" y="2169589"/>
                <a:ext cx="57150" cy="47625"/>
              </a:xfrm>
              <a:custGeom>
                <a:avLst/>
                <a:gdLst>
                  <a:gd name="connsiteX0" fmla="*/ 0 w 57150"/>
                  <a:gd name="connsiteY0" fmla="*/ 47625 h 47625"/>
                  <a:gd name="connsiteX1" fmla="*/ 57150 w 57150"/>
                  <a:gd name="connsiteY1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47625">
                    <a:moveTo>
                      <a:pt x="0" y="47625"/>
                    </a:move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8CF015CA-8DB1-4578-BA16-C99F001DAFCC}"/>
                </a:ext>
              </a:extLst>
            </p:cNvPr>
            <p:cNvSpPr/>
            <p:nvPr/>
          </p:nvSpPr>
          <p:spPr>
            <a:xfrm>
              <a:off x="9289074" y="2105915"/>
              <a:ext cx="11541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D9818F40-A332-4C74-A0E6-ABCF8210A409}"/>
                </a:ext>
              </a:extLst>
            </p:cNvPr>
            <p:cNvSpPr/>
            <p:nvPr/>
          </p:nvSpPr>
          <p:spPr>
            <a:xfrm>
              <a:off x="8784815" y="2644914"/>
              <a:ext cx="11541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80FB9D6D-D266-4D97-A0F6-581A0ED36A6A}"/>
                </a:ext>
              </a:extLst>
            </p:cNvPr>
            <p:cNvSpPr/>
            <p:nvPr/>
          </p:nvSpPr>
          <p:spPr>
            <a:xfrm>
              <a:off x="8405942" y="3303794"/>
              <a:ext cx="11541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2750648B-46D1-45AF-BA6F-7C07B28B6923}"/>
                </a:ext>
              </a:extLst>
            </p:cNvPr>
            <p:cNvSpPr/>
            <p:nvPr/>
          </p:nvSpPr>
          <p:spPr>
            <a:xfrm>
              <a:off x="8661600" y="3479841"/>
              <a:ext cx="11541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3F686BB-2426-4AAF-BCF4-E2F0FF008AB3}"/>
                </a:ext>
              </a:extLst>
            </p:cNvPr>
            <p:cNvSpPr/>
            <p:nvPr/>
          </p:nvSpPr>
          <p:spPr>
            <a:xfrm>
              <a:off x="8024955" y="3043091"/>
              <a:ext cx="11541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078A9B7D-F73E-44DF-912D-FF2BA823FBFE}"/>
                </a:ext>
              </a:extLst>
            </p:cNvPr>
            <p:cNvSpPr/>
            <p:nvPr/>
          </p:nvSpPr>
          <p:spPr>
            <a:xfrm>
              <a:off x="7628422" y="3479841"/>
              <a:ext cx="11541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83055554-5F83-4EA8-BAD7-DCF66DCDECFA}"/>
                </a:ext>
              </a:extLst>
            </p:cNvPr>
            <p:cNvSpPr/>
            <p:nvPr/>
          </p:nvSpPr>
          <p:spPr>
            <a:xfrm>
              <a:off x="7243943" y="3040011"/>
              <a:ext cx="11541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CDCF1F4E-C46D-485E-812E-E17731371851}"/>
                </a:ext>
              </a:extLst>
            </p:cNvPr>
            <p:cNvSpPr/>
            <p:nvPr/>
          </p:nvSpPr>
          <p:spPr>
            <a:xfrm>
              <a:off x="6862773" y="3483933"/>
              <a:ext cx="11541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D8224F41-4845-4F8E-952C-81E477B5E9D6}"/>
                </a:ext>
              </a:extLst>
            </p:cNvPr>
            <p:cNvSpPr/>
            <p:nvPr/>
          </p:nvSpPr>
          <p:spPr>
            <a:xfrm>
              <a:off x="6472039" y="3040011"/>
              <a:ext cx="11541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1FE1E076-6AC4-4589-B614-50389277DF00}"/>
                </a:ext>
              </a:extLst>
            </p:cNvPr>
            <p:cNvSpPr/>
            <p:nvPr/>
          </p:nvSpPr>
          <p:spPr>
            <a:xfrm>
              <a:off x="5754778" y="2917713"/>
              <a:ext cx="11541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F3D52620-447B-4878-98E8-66A1654C016E}"/>
                </a:ext>
              </a:extLst>
            </p:cNvPr>
            <p:cNvSpPr/>
            <p:nvPr/>
          </p:nvSpPr>
          <p:spPr>
            <a:xfrm>
              <a:off x="5577558" y="3483933"/>
              <a:ext cx="11541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</a:t>
              </a:r>
            </a:p>
          </p:txBody>
        </p:sp>
        <p:grpSp>
          <p:nvGrpSpPr>
            <p:cNvPr id="28" name="Group 137">
              <a:extLst>
                <a:ext uri="{FF2B5EF4-FFF2-40B4-BE49-F238E27FC236}">
                  <a16:creationId xmlns:a16="http://schemas.microsoft.com/office/drawing/2014/main" id="{3E8AE8A2-B0F1-447F-B847-5694294B3368}"/>
                </a:ext>
              </a:extLst>
            </p:cNvPr>
            <p:cNvGrpSpPr/>
            <p:nvPr/>
          </p:nvGrpSpPr>
          <p:grpSpPr>
            <a:xfrm>
              <a:off x="6986552" y="3119041"/>
              <a:ext cx="113280" cy="252468"/>
              <a:chOff x="9638211" y="397080"/>
              <a:chExt cx="113280" cy="252468"/>
            </a:xfrm>
          </p:grpSpPr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4260DF82-C7E8-48F1-9331-FBCDACA6B331}"/>
                  </a:ext>
                </a:extLst>
              </p:cNvPr>
              <p:cNvSpPr/>
              <p:nvPr/>
            </p:nvSpPr>
            <p:spPr>
              <a:xfrm>
                <a:off x="9641419" y="397080"/>
                <a:ext cx="106867" cy="130805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609402" rtl="0" eaLnBrk="0" fontAlgn="base" latinLnBrk="0" hangingPunct="0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</a:t>
                </a:r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6031B31D-66C4-4C58-9F24-71BBD7FCCA52}"/>
                  </a:ext>
                </a:extLst>
              </p:cNvPr>
              <p:cNvSpPr/>
              <p:nvPr/>
            </p:nvSpPr>
            <p:spPr>
              <a:xfrm>
                <a:off x="9638211" y="495660"/>
                <a:ext cx="113280" cy="153888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60940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</a:t>
                </a:r>
              </a:p>
            </p:txBody>
          </p:sp>
        </p:grpSp>
        <p:grpSp>
          <p:nvGrpSpPr>
            <p:cNvPr id="29" name="Group 138">
              <a:extLst>
                <a:ext uri="{FF2B5EF4-FFF2-40B4-BE49-F238E27FC236}">
                  <a16:creationId xmlns:a16="http://schemas.microsoft.com/office/drawing/2014/main" id="{875AD881-45EB-4C86-B46D-164AD63D29CD}"/>
                </a:ext>
              </a:extLst>
            </p:cNvPr>
            <p:cNvGrpSpPr/>
            <p:nvPr/>
          </p:nvGrpSpPr>
          <p:grpSpPr>
            <a:xfrm>
              <a:off x="8143461" y="3318666"/>
              <a:ext cx="113280" cy="252468"/>
              <a:chOff x="9638211" y="397080"/>
              <a:chExt cx="113280" cy="252468"/>
            </a:xfrm>
          </p:grpSpPr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9128608C-E9D3-4FD5-84CA-1BAA1B1C1CE3}"/>
                  </a:ext>
                </a:extLst>
              </p:cNvPr>
              <p:cNvSpPr/>
              <p:nvPr/>
            </p:nvSpPr>
            <p:spPr>
              <a:xfrm>
                <a:off x="9638211" y="397080"/>
                <a:ext cx="113280" cy="130805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609402" rtl="0" eaLnBrk="0" fontAlgn="base" latinLnBrk="0" hangingPunct="0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</a:t>
                </a:r>
              </a:p>
            </p:txBody>
          </p: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9F9DA926-6CDC-4036-825C-70D6811196A6}"/>
                  </a:ext>
                </a:extLst>
              </p:cNvPr>
              <p:cNvSpPr/>
              <p:nvPr/>
            </p:nvSpPr>
            <p:spPr>
              <a:xfrm>
                <a:off x="9641419" y="495660"/>
                <a:ext cx="106867" cy="153888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60940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</a:t>
                </a:r>
              </a:p>
            </p:txBody>
          </p:sp>
        </p:grpSp>
        <p:grpSp>
          <p:nvGrpSpPr>
            <p:cNvPr id="32" name="Group 139">
              <a:extLst>
                <a:ext uri="{FF2B5EF4-FFF2-40B4-BE49-F238E27FC236}">
                  <a16:creationId xmlns:a16="http://schemas.microsoft.com/office/drawing/2014/main" id="{92DD249C-5CC5-443C-A7F9-91154C434C54}"/>
                </a:ext>
              </a:extLst>
            </p:cNvPr>
            <p:cNvGrpSpPr/>
            <p:nvPr/>
          </p:nvGrpSpPr>
          <p:grpSpPr>
            <a:xfrm>
              <a:off x="7375044" y="3312423"/>
              <a:ext cx="113280" cy="252468"/>
              <a:chOff x="9638211" y="397080"/>
              <a:chExt cx="113280" cy="252468"/>
            </a:xfrm>
          </p:grpSpPr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D8662FFE-E08A-4729-9D72-E477EDC28687}"/>
                  </a:ext>
                </a:extLst>
              </p:cNvPr>
              <p:cNvSpPr/>
              <p:nvPr/>
            </p:nvSpPr>
            <p:spPr>
              <a:xfrm>
                <a:off x="9638211" y="397080"/>
                <a:ext cx="113280" cy="130805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609402" rtl="0" eaLnBrk="0" fontAlgn="base" latinLnBrk="0" hangingPunct="0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</a:t>
                </a:r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131F6CEB-C513-47A3-9395-9859E28D9C78}"/>
                  </a:ext>
                </a:extLst>
              </p:cNvPr>
              <p:cNvSpPr/>
              <p:nvPr/>
            </p:nvSpPr>
            <p:spPr>
              <a:xfrm>
                <a:off x="9641419" y="495660"/>
                <a:ext cx="106867" cy="153888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60940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</a:t>
                </a:r>
              </a:p>
            </p:txBody>
          </p:sp>
        </p:grpSp>
        <p:grpSp>
          <p:nvGrpSpPr>
            <p:cNvPr id="33" name="Group 140">
              <a:extLst>
                <a:ext uri="{FF2B5EF4-FFF2-40B4-BE49-F238E27FC236}">
                  <a16:creationId xmlns:a16="http://schemas.microsoft.com/office/drawing/2014/main" id="{0FE6056D-CC7F-49D0-AC1D-7B6D1AC2374B}"/>
                </a:ext>
              </a:extLst>
            </p:cNvPr>
            <p:cNvGrpSpPr/>
            <p:nvPr/>
          </p:nvGrpSpPr>
          <p:grpSpPr>
            <a:xfrm>
              <a:off x="6603467" y="3318666"/>
              <a:ext cx="113280" cy="252468"/>
              <a:chOff x="9638211" y="397080"/>
              <a:chExt cx="113280" cy="252468"/>
            </a:xfrm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DBDB5C33-AD78-4466-9C4D-8A10FEE75E42}"/>
                  </a:ext>
                </a:extLst>
              </p:cNvPr>
              <p:cNvSpPr/>
              <p:nvPr/>
            </p:nvSpPr>
            <p:spPr>
              <a:xfrm>
                <a:off x="9638211" y="397080"/>
                <a:ext cx="113280" cy="130805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609402" rtl="0" eaLnBrk="0" fontAlgn="base" latinLnBrk="0" hangingPunct="0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</a:t>
                </a: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47B8162D-B546-4219-8626-607111CC4E03}"/>
                  </a:ext>
                </a:extLst>
              </p:cNvPr>
              <p:cNvSpPr/>
              <p:nvPr/>
            </p:nvSpPr>
            <p:spPr>
              <a:xfrm>
                <a:off x="9641419" y="495660"/>
                <a:ext cx="106867" cy="153888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60940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</a:t>
                </a:r>
              </a:p>
            </p:txBody>
          </p:sp>
        </p:grp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95204733-FCCC-4132-8B39-DFCE03BC8220}"/>
                </a:ext>
              </a:extLst>
            </p:cNvPr>
            <p:cNvSpPr/>
            <p:nvPr/>
          </p:nvSpPr>
          <p:spPr>
            <a:xfrm>
              <a:off x="5701873" y="3225563"/>
              <a:ext cx="113280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</a:t>
              </a: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FBE92CC3-D58F-47A4-A776-C034C66746BD}"/>
                </a:ext>
              </a:extLst>
            </p:cNvPr>
            <p:cNvSpPr/>
            <p:nvPr/>
          </p:nvSpPr>
          <p:spPr>
            <a:xfrm>
              <a:off x="9005156" y="2805350"/>
              <a:ext cx="113280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</a:t>
              </a: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EE2ED165-9ADE-4B6B-BD56-AAA78B94C723}"/>
                </a:ext>
              </a:extLst>
            </p:cNvPr>
            <p:cNvSpPr/>
            <p:nvPr/>
          </p:nvSpPr>
          <p:spPr>
            <a:xfrm>
              <a:off x="9322314" y="3054928"/>
              <a:ext cx="113280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</a:t>
              </a: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82CB6FF6-66CC-4E2E-915D-DCF99419249C}"/>
                </a:ext>
              </a:extLst>
            </p:cNvPr>
            <p:cNvSpPr/>
            <p:nvPr/>
          </p:nvSpPr>
          <p:spPr>
            <a:xfrm>
              <a:off x="9592410" y="3548213"/>
              <a:ext cx="79083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F</a:t>
              </a:r>
            </a:p>
          </p:txBody>
        </p:sp>
        <p:grpSp>
          <p:nvGrpSpPr>
            <p:cNvPr id="34" name="Group 145">
              <a:extLst>
                <a:ext uri="{FF2B5EF4-FFF2-40B4-BE49-F238E27FC236}">
                  <a16:creationId xmlns:a16="http://schemas.microsoft.com/office/drawing/2014/main" id="{C294A454-30D3-4474-A383-347404367CF4}"/>
                </a:ext>
              </a:extLst>
            </p:cNvPr>
            <p:cNvGrpSpPr/>
            <p:nvPr/>
          </p:nvGrpSpPr>
          <p:grpSpPr>
            <a:xfrm>
              <a:off x="7774895" y="3149268"/>
              <a:ext cx="113280" cy="252468"/>
              <a:chOff x="9638211" y="397080"/>
              <a:chExt cx="113280" cy="252468"/>
            </a:xfrm>
          </p:grpSpPr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C6907EAC-CE8A-4C04-B29A-76B8E7DD7E03}"/>
                  </a:ext>
                </a:extLst>
              </p:cNvPr>
              <p:cNvSpPr/>
              <p:nvPr/>
            </p:nvSpPr>
            <p:spPr>
              <a:xfrm>
                <a:off x="9641419" y="397080"/>
                <a:ext cx="106867" cy="130805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609402" rtl="0" eaLnBrk="0" fontAlgn="base" latinLnBrk="0" hangingPunct="0">
                  <a:lnSpc>
                    <a:spcPct val="8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</a:t>
                </a: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B946E3E2-E19C-4828-AD2E-399D9509139A}"/>
                  </a:ext>
                </a:extLst>
              </p:cNvPr>
              <p:cNvSpPr/>
              <p:nvPr/>
            </p:nvSpPr>
            <p:spPr>
              <a:xfrm>
                <a:off x="9638211" y="495660"/>
                <a:ext cx="113280" cy="153888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609402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</a:t>
                </a:r>
              </a:p>
            </p:txBody>
          </p:sp>
        </p:grpSp>
        <p:grpSp>
          <p:nvGrpSpPr>
            <p:cNvPr id="35" name="Group 146">
              <a:extLst>
                <a:ext uri="{FF2B5EF4-FFF2-40B4-BE49-F238E27FC236}">
                  <a16:creationId xmlns:a16="http://schemas.microsoft.com/office/drawing/2014/main" id="{25A80DF6-26F3-4348-9707-C4147201E8EF}"/>
                </a:ext>
              </a:extLst>
            </p:cNvPr>
            <p:cNvGrpSpPr/>
            <p:nvPr/>
          </p:nvGrpSpPr>
          <p:grpSpPr>
            <a:xfrm rot="572228" flipV="1">
              <a:off x="9351665" y="2506237"/>
              <a:ext cx="92075" cy="66624"/>
              <a:chOff x="250471" y="5019519"/>
              <a:chExt cx="92075" cy="66624"/>
            </a:xfrm>
          </p:grpSpPr>
          <p:sp>
            <p:nvSpPr>
              <p:cNvPr id="176" name="Freeform 219">
                <a:extLst>
                  <a:ext uri="{FF2B5EF4-FFF2-40B4-BE49-F238E27FC236}">
                    <a16:creationId xmlns:a16="http://schemas.microsoft.com/office/drawing/2014/main" id="{894C8E9A-9AFD-45B0-8CDC-00536947D271}"/>
                  </a:ext>
                </a:extLst>
              </p:cNvPr>
              <p:cNvSpPr/>
              <p:nvPr/>
            </p:nvSpPr>
            <p:spPr bwMode="auto">
              <a:xfrm>
                <a:off x="317146" y="5019519"/>
                <a:ext cx="25400" cy="60325"/>
              </a:xfrm>
              <a:custGeom>
                <a:avLst/>
                <a:gdLst>
                  <a:gd name="connsiteX0" fmla="*/ 0 w 25400"/>
                  <a:gd name="connsiteY0" fmla="*/ 0 h 60325"/>
                  <a:gd name="connsiteX1" fmla="*/ 25400 w 25400"/>
                  <a:gd name="connsiteY1" fmla="*/ 60325 h 60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400" h="60325">
                    <a:moveTo>
                      <a:pt x="0" y="0"/>
                    </a:moveTo>
                    <a:lnTo>
                      <a:pt x="25400" y="60325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7" name="Freeform 220">
                <a:extLst>
                  <a:ext uri="{FF2B5EF4-FFF2-40B4-BE49-F238E27FC236}">
                    <a16:creationId xmlns:a16="http://schemas.microsoft.com/office/drawing/2014/main" id="{61EBDF28-4CD1-4C40-A788-D3C291E8A9AD}"/>
                  </a:ext>
                </a:extLst>
              </p:cNvPr>
              <p:cNvSpPr/>
              <p:nvPr/>
            </p:nvSpPr>
            <p:spPr bwMode="auto">
              <a:xfrm>
                <a:off x="285396" y="5041744"/>
                <a:ext cx="15875" cy="38100"/>
              </a:xfrm>
              <a:custGeom>
                <a:avLst/>
                <a:gdLst>
                  <a:gd name="connsiteX0" fmla="*/ 0 w 15875"/>
                  <a:gd name="connsiteY0" fmla="*/ 0 h 38100"/>
                  <a:gd name="connsiteX1" fmla="*/ 15875 w 15875"/>
                  <a:gd name="connsiteY1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75" h="38100">
                    <a:moveTo>
                      <a:pt x="0" y="0"/>
                    </a:moveTo>
                    <a:lnTo>
                      <a:pt x="15875" y="3810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8" name="Freeform 221">
                <a:extLst>
                  <a:ext uri="{FF2B5EF4-FFF2-40B4-BE49-F238E27FC236}">
                    <a16:creationId xmlns:a16="http://schemas.microsoft.com/office/drawing/2014/main" id="{F1B6F0CF-2DDD-45D8-9E03-527B094FD419}"/>
                  </a:ext>
                </a:extLst>
              </p:cNvPr>
              <p:cNvSpPr/>
              <p:nvPr/>
            </p:nvSpPr>
            <p:spPr bwMode="auto">
              <a:xfrm>
                <a:off x="301271" y="5029044"/>
                <a:ext cx="19050" cy="50800"/>
              </a:xfrm>
              <a:custGeom>
                <a:avLst/>
                <a:gdLst>
                  <a:gd name="connsiteX0" fmla="*/ 0 w 19050"/>
                  <a:gd name="connsiteY0" fmla="*/ 0 h 50800"/>
                  <a:gd name="connsiteX1" fmla="*/ 19050 w 19050"/>
                  <a:gd name="connsiteY1" fmla="*/ 50800 h 5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050" h="50800">
                    <a:moveTo>
                      <a:pt x="0" y="0"/>
                    </a:moveTo>
                    <a:lnTo>
                      <a:pt x="19050" y="5080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9" name="Freeform 222">
                <a:extLst>
                  <a:ext uri="{FF2B5EF4-FFF2-40B4-BE49-F238E27FC236}">
                    <a16:creationId xmlns:a16="http://schemas.microsoft.com/office/drawing/2014/main" id="{9B2D4A7A-8256-498F-90C9-9A5A67706104}"/>
                  </a:ext>
                </a:extLst>
              </p:cNvPr>
              <p:cNvSpPr/>
              <p:nvPr/>
            </p:nvSpPr>
            <p:spPr bwMode="auto">
              <a:xfrm>
                <a:off x="269521" y="5051269"/>
                <a:ext cx="9525" cy="28575"/>
              </a:xfrm>
              <a:custGeom>
                <a:avLst/>
                <a:gdLst>
                  <a:gd name="connsiteX0" fmla="*/ 0 w 9525"/>
                  <a:gd name="connsiteY0" fmla="*/ 0 h 28575"/>
                  <a:gd name="connsiteX1" fmla="*/ 9525 w 9525"/>
                  <a:gd name="connsiteY1" fmla="*/ 2857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575">
                    <a:moveTo>
                      <a:pt x="0" y="0"/>
                    </a:moveTo>
                    <a:lnTo>
                      <a:pt x="9525" y="28575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0" name="Freeform 223">
                <a:extLst>
                  <a:ext uri="{FF2B5EF4-FFF2-40B4-BE49-F238E27FC236}">
                    <a16:creationId xmlns:a16="http://schemas.microsoft.com/office/drawing/2014/main" id="{3358C2F4-670C-494B-9332-B8057AE0DC5A}"/>
                  </a:ext>
                </a:extLst>
              </p:cNvPr>
              <p:cNvSpPr/>
              <p:nvPr/>
            </p:nvSpPr>
            <p:spPr bwMode="auto">
              <a:xfrm>
                <a:off x="250471" y="5079844"/>
                <a:ext cx="0" cy="0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1" name="Freeform 224">
                <a:extLst>
                  <a:ext uri="{FF2B5EF4-FFF2-40B4-BE49-F238E27FC236}">
                    <a16:creationId xmlns:a16="http://schemas.microsoft.com/office/drawing/2014/main" id="{988E4D2A-00B2-464B-B248-B4268A648E4F}"/>
                  </a:ext>
                </a:extLst>
              </p:cNvPr>
              <p:cNvSpPr/>
              <p:nvPr/>
            </p:nvSpPr>
            <p:spPr bwMode="auto">
              <a:xfrm rot="21166211">
                <a:off x="254446" y="5060743"/>
                <a:ext cx="6350" cy="25400"/>
              </a:xfrm>
              <a:custGeom>
                <a:avLst/>
                <a:gdLst>
                  <a:gd name="connsiteX0" fmla="*/ 0 w 6350"/>
                  <a:gd name="connsiteY0" fmla="*/ 0 h 25400"/>
                  <a:gd name="connsiteX1" fmla="*/ 6350 w 6350"/>
                  <a:gd name="connsiteY1" fmla="*/ 25400 h 2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50" h="25400">
                    <a:moveTo>
                      <a:pt x="0" y="0"/>
                    </a:moveTo>
                    <a:lnTo>
                      <a:pt x="6350" y="2540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2B583945-82AC-4CE5-90EA-7A8D0FF81242}"/>
                </a:ext>
              </a:extLst>
            </p:cNvPr>
            <p:cNvSpPr/>
            <p:nvPr/>
          </p:nvSpPr>
          <p:spPr>
            <a:xfrm rot="18005744">
              <a:off x="7850752" y="3421756"/>
              <a:ext cx="291600" cy="4103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✄</a:t>
              </a:r>
            </a:p>
          </p:txBody>
        </p:sp>
        <p:sp>
          <p:nvSpPr>
            <p:cNvPr id="149" name="Freeform 231">
              <a:extLst>
                <a:ext uri="{FF2B5EF4-FFF2-40B4-BE49-F238E27FC236}">
                  <a16:creationId xmlns:a16="http://schemas.microsoft.com/office/drawing/2014/main" id="{1276AD25-01DF-4952-AC66-C23557C263D2}"/>
                </a:ext>
              </a:extLst>
            </p:cNvPr>
            <p:cNvSpPr/>
            <p:nvPr/>
          </p:nvSpPr>
          <p:spPr bwMode="auto">
            <a:xfrm rot="21175208">
              <a:off x="9442450" y="2543175"/>
              <a:ext cx="88900" cy="165100"/>
            </a:xfrm>
            <a:custGeom>
              <a:avLst/>
              <a:gdLst>
                <a:gd name="connsiteX0" fmla="*/ 88900 w 88900"/>
                <a:gd name="connsiteY0" fmla="*/ 165100 h 165100"/>
                <a:gd name="connsiteX1" fmla="*/ 0 w 88900"/>
                <a:gd name="connsiteY1" fmla="*/ 0 h 16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900" h="165100">
                  <a:moveTo>
                    <a:pt x="88900" y="1651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0" name="Freeform 232">
              <a:extLst>
                <a:ext uri="{FF2B5EF4-FFF2-40B4-BE49-F238E27FC236}">
                  <a16:creationId xmlns:a16="http://schemas.microsoft.com/office/drawing/2014/main" id="{38DE48AC-EB7E-460B-A0A7-02CB2B36BEDC}"/>
                </a:ext>
              </a:extLst>
            </p:cNvPr>
            <p:cNvSpPr/>
            <p:nvPr/>
          </p:nvSpPr>
          <p:spPr bwMode="auto">
            <a:xfrm>
              <a:off x="9036050" y="2320925"/>
              <a:ext cx="298450" cy="295275"/>
            </a:xfrm>
            <a:custGeom>
              <a:avLst/>
              <a:gdLst>
                <a:gd name="connsiteX0" fmla="*/ 127000 w 298450"/>
                <a:gd name="connsiteY0" fmla="*/ 0 h 295275"/>
                <a:gd name="connsiteX1" fmla="*/ 238125 w 298450"/>
                <a:gd name="connsiteY1" fmla="*/ 25400 h 295275"/>
                <a:gd name="connsiteX2" fmla="*/ 298450 w 298450"/>
                <a:gd name="connsiteY2" fmla="*/ 155575 h 295275"/>
                <a:gd name="connsiteX3" fmla="*/ 215900 w 298450"/>
                <a:gd name="connsiteY3" fmla="*/ 295275 h 295275"/>
                <a:gd name="connsiteX4" fmla="*/ 57150 w 298450"/>
                <a:gd name="connsiteY4" fmla="*/ 282575 h 295275"/>
                <a:gd name="connsiteX5" fmla="*/ 0 w 298450"/>
                <a:gd name="connsiteY5" fmla="*/ 133350 h 295275"/>
                <a:gd name="connsiteX6" fmla="*/ 38100 w 298450"/>
                <a:gd name="connsiteY6" fmla="*/ 6032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450" h="295275">
                  <a:moveTo>
                    <a:pt x="127000" y="0"/>
                  </a:moveTo>
                  <a:lnTo>
                    <a:pt x="238125" y="25400"/>
                  </a:lnTo>
                  <a:lnTo>
                    <a:pt x="298450" y="155575"/>
                  </a:lnTo>
                  <a:lnTo>
                    <a:pt x="215900" y="295275"/>
                  </a:lnTo>
                  <a:lnTo>
                    <a:pt x="57150" y="282575"/>
                  </a:lnTo>
                  <a:lnTo>
                    <a:pt x="0" y="133350"/>
                  </a:lnTo>
                  <a:lnTo>
                    <a:pt x="38100" y="60325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1" name="Freeform 233">
              <a:extLst>
                <a:ext uri="{FF2B5EF4-FFF2-40B4-BE49-F238E27FC236}">
                  <a16:creationId xmlns:a16="http://schemas.microsoft.com/office/drawing/2014/main" id="{FC6DAB54-B32F-414B-BEEE-3FBE21D0C9F4}"/>
                </a:ext>
              </a:extLst>
            </p:cNvPr>
            <p:cNvSpPr/>
            <p:nvPr/>
          </p:nvSpPr>
          <p:spPr bwMode="auto">
            <a:xfrm>
              <a:off x="9344025" y="2416175"/>
              <a:ext cx="73025" cy="60325"/>
            </a:xfrm>
            <a:custGeom>
              <a:avLst/>
              <a:gdLst>
                <a:gd name="connsiteX0" fmla="*/ 50800 w 73025"/>
                <a:gd name="connsiteY0" fmla="*/ 0 h 60325"/>
                <a:gd name="connsiteX1" fmla="*/ 73025 w 73025"/>
                <a:gd name="connsiteY1" fmla="*/ 50800 h 60325"/>
                <a:gd name="connsiteX2" fmla="*/ 0 w 73025"/>
                <a:gd name="connsiteY2" fmla="*/ 60325 h 60325"/>
                <a:gd name="connsiteX3" fmla="*/ 50800 w 73025"/>
                <a:gd name="connsiteY3" fmla="*/ 0 h 6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025" h="60325">
                  <a:moveTo>
                    <a:pt x="50800" y="0"/>
                  </a:moveTo>
                  <a:lnTo>
                    <a:pt x="73025" y="50800"/>
                  </a:lnTo>
                  <a:lnTo>
                    <a:pt x="0" y="60325"/>
                  </a:lnTo>
                  <a:lnTo>
                    <a:pt x="5080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2" name="Freeform 234">
              <a:extLst>
                <a:ext uri="{FF2B5EF4-FFF2-40B4-BE49-F238E27FC236}">
                  <a16:creationId xmlns:a16="http://schemas.microsoft.com/office/drawing/2014/main" id="{2F633180-5488-46C0-B9A3-2C6D41A3959C}"/>
                </a:ext>
              </a:extLst>
            </p:cNvPr>
            <p:cNvSpPr/>
            <p:nvPr/>
          </p:nvSpPr>
          <p:spPr bwMode="auto">
            <a:xfrm>
              <a:off x="9001125" y="2593975"/>
              <a:ext cx="88900" cy="225425"/>
            </a:xfrm>
            <a:custGeom>
              <a:avLst/>
              <a:gdLst>
                <a:gd name="connsiteX0" fmla="*/ 88900 w 88900"/>
                <a:gd name="connsiteY0" fmla="*/ 0 h 225425"/>
                <a:gd name="connsiteX1" fmla="*/ 0 w 88900"/>
                <a:gd name="connsiteY1" fmla="*/ 136525 h 225425"/>
                <a:gd name="connsiteX2" fmla="*/ 44450 w 88900"/>
                <a:gd name="connsiteY2" fmla="*/ 225425 h 22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900" h="225425">
                  <a:moveTo>
                    <a:pt x="88900" y="0"/>
                  </a:moveTo>
                  <a:lnTo>
                    <a:pt x="0" y="136525"/>
                  </a:lnTo>
                  <a:lnTo>
                    <a:pt x="44450" y="225425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3" name="Freeform 235">
              <a:extLst>
                <a:ext uri="{FF2B5EF4-FFF2-40B4-BE49-F238E27FC236}">
                  <a16:creationId xmlns:a16="http://schemas.microsoft.com/office/drawing/2014/main" id="{F83D1EAE-F268-449F-92CC-2C23AF2D8D43}"/>
                </a:ext>
              </a:extLst>
            </p:cNvPr>
            <p:cNvSpPr/>
            <p:nvPr/>
          </p:nvSpPr>
          <p:spPr bwMode="auto">
            <a:xfrm>
              <a:off x="9109075" y="2613025"/>
              <a:ext cx="200025" cy="288925"/>
            </a:xfrm>
            <a:custGeom>
              <a:avLst/>
              <a:gdLst>
                <a:gd name="connsiteX0" fmla="*/ 136525 w 200025"/>
                <a:gd name="connsiteY0" fmla="*/ 0 h 288925"/>
                <a:gd name="connsiteX1" fmla="*/ 200025 w 200025"/>
                <a:gd name="connsiteY1" fmla="*/ 155575 h 288925"/>
                <a:gd name="connsiteX2" fmla="*/ 111125 w 200025"/>
                <a:gd name="connsiteY2" fmla="*/ 288925 h 288925"/>
                <a:gd name="connsiteX3" fmla="*/ 0 w 200025"/>
                <a:gd name="connsiteY3" fmla="*/ 282575 h 28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5" h="288925">
                  <a:moveTo>
                    <a:pt x="136525" y="0"/>
                  </a:moveTo>
                  <a:lnTo>
                    <a:pt x="200025" y="155575"/>
                  </a:lnTo>
                  <a:lnTo>
                    <a:pt x="111125" y="288925"/>
                  </a:lnTo>
                  <a:lnTo>
                    <a:pt x="0" y="282575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4" name="Freeform 236">
              <a:extLst>
                <a:ext uri="{FF2B5EF4-FFF2-40B4-BE49-F238E27FC236}">
                  <a16:creationId xmlns:a16="http://schemas.microsoft.com/office/drawing/2014/main" id="{59E023B7-6EA7-48BA-872B-E40F1E80251E}"/>
                </a:ext>
              </a:extLst>
            </p:cNvPr>
            <p:cNvSpPr/>
            <p:nvPr/>
          </p:nvSpPr>
          <p:spPr bwMode="auto">
            <a:xfrm>
              <a:off x="8997950" y="2898775"/>
              <a:ext cx="241300" cy="234950"/>
            </a:xfrm>
            <a:custGeom>
              <a:avLst/>
              <a:gdLst>
                <a:gd name="connsiteX0" fmla="*/ 38100 w 241300"/>
                <a:gd name="connsiteY0" fmla="*/ 50800 h 234950"/>
                <a:gd name="connsiteX1" fmla="*/ 0 w 241300"/>
                <a:gd name="connsiteY1" fmla="*/ 127000 h 234950"/>
                <a:gd name="connsiteX2" fmla="*/ 117475 w 241300"/>
                <a:gd name="connsiteY2" fmla="*/ 234950 h 234950"/>
                <a:gd name="connsiteX3" fmla="*/ 241300 w 241300"/>
                <a:gd name="connsiteY3" fmla="*/ 174625 h 234950"/>
                <a:gd name="connsiteX4" fmla="*/ 219075 w 241300"/>
                <a:gd name="connsiteY4" fmla="*/ 0 h 23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234950">
                  <a:moveTo>
                    <a:pt x="38100" y="50800"/>
                  </a:moveTo>
                  <a:lnTo>
                    <a:pt x="0" y="127000"/>
                  </a:lnTo>
                  <a:lnTo>
                    <a:pt x="117475" y="234950"/>
                  </a:lnTo>
                  <a:lnTo>
                    <a:pt x="241300" y="174625"/>
                  </a:lnTo>
                  <a:lnTo>
                    <a:pt x="219075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5" name="Freeform 237">
              <a:extLst>
                <a:ext uri="{FF2B5EF4-FFF2-40B4-BE49-F238E27FC236}">
                  <a16:creationId xmlns:a16="http://schemas.microsoft.com/office/drawing/2014/main" id="{80BCBFE4-FC80-49D5-9E48-DBEE128C8DE6}"/>
                </a:ext>
              </a:extLst>
            </p:cNvPr>
            <p:cNvSpPr/>
            <p:nvPr/>
          </p:nvSpPr>
          <p:spPr bwMode="auto">
            <a:xfrm rot="404059">
              <a:off x="9239250" y="3070225"/>
              <a:ext cx="85725" cy="34925"/>
            </a:xfrm>
            <a:custGeom>
              <a:avLst/>
              <a:gdLst>
                <a:gd name="connsiteX0" fmla="*/ 85725 w 85725"/>
                <a:gd name="connsiteY0" fmla="*/ 34925 h 34925"/>
                <a:gd name="connsiteX1" fmla="*/ 0 w 85725"/>
                <a:gd name="connsiteY1" fmla="*/ 0 h 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34925">
                  <a:moveTo>
                    <a:pt x="85725" y="34925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6" name="Freeform 238">
              <a:extLst>
                <a:ext uri="{FF2B5EF4-FFF2-40B4-BE49-F238E27FC236}">
                  <a16:creationId xmlns:a16="http://schemas.microsoft.com/office/drawing/2014/main" id="{B5C64874-900D-4187-91FA-E3B7C7894FC0}"/>
                </a:ext>
              </a:extLst>
            </p:cNvPr>
            <p:cNvSpPr/>
            <p:nvPr/>
          </p:nvSpPr>
          <p:spPr bwMode="auto">
            <a:xfrm rot="404059">
              <a:off x="9237547" y="3102623"/>
              <a:ext cx="85725" cy="34925"/>
            </a:xfrm>
            <a:custGeom>
              <a:avLst/>
              <a:gdLst>
                <a:gd name="connsiteX0" fmla="*/ 85725 w 85725"/>
                <a:gd name="connsiteY0" fmla="*/ 34925 h 34925"/>
                <a:gd name="connsiteX1" fmla="*/ 0 w 85725"/>
                <a:gd name="connsiteY1" fmla="*/ 0 h 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34925">
                  <a:moveTo>
                    <a:pt x="85725" y="34925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7" name="Freeform 239">
              <a:extLst>
                <a:ext uri="{FF2B5EF4-FFF2-40B4-BE49-F238E27FC236}">
                  <a16:creationId xmlns:a16="http://schemas.microsoft.com/office/drawing/2014/main" id="{D021B467-E39F-44EC-B31F-51AEF3CE78DA}"/>
                </a:ext>
              </a:extLst>
            </p:cNvPr>
            <p:cNvSpPr/>
            <p:nvPr/>
          </p:nvSpPr>
          <p:spPr bwMode="auto">
            <a:xfrm>
              <a:off x="9115425" y="3127375"/>
              <a:ext cx="114300" cy="266700"/>
            </a:xfrm>
            <a:custGeom>
              <a:avLst/>
              <a:gdLst>
                <a:gd name="connsiteX0" fmla="*/ 3175 w 114300"/>
                <a:gd name="connsiteY0" fmla="*/ 0 h 266700"/>
                <a:gd name="connsiteX1" fmla="*/ 0 w 114300"/>
                <a:gd name="connsiteY1" fmla="*/ 187325 h 266700"/>
                <a:gd name="connsiteX2" fmla="*/ 114300 w 114300"/>
                <a:gd name="connsiteY2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266700">
                  <a:moveTo>
                    <a:pt x="3175" y="0"/>
                  </a:moveTo>
                  <a:cubicBezTo>
                    <a:pt x="2117" y="62442"/>
                    <a:pt x="1058" y="124883"/>
                    <a:pt x="0" y="187325"/>
                  </a:cubicBezTo>
                  <a:lnTo>
                    <a:pt x="114300" y="26670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8" name="Freeform 240">
              <a:extLst>
                <a:ext uri="{FF2B5EF4-FFF2-40B4-BE49-F238E27FC236}">
                  <a16:creationId xmlns:a16="http://schemas.microsoft.com/office/drawing/2014/main" id="{A867316B-CA6D-4FCA-BDD0-35983104FF3B}"/>
                </a:ext>
              </a:extLst>
            </p:cNvPr>
            <p:cNvSpPr/>
            <p:nvPr/>
          </p:nvSpPr>
          <p:spPr bwMode="auto">
            <a:xfrm>
              <a:off x="9150350" y="3155950"/>
              <a:ext cx="3175" cy="146050"/>
            </a:xfrm>
            <a:custGeom>
              <a:avLst/>
              <a:gdLst>
                <a:gd name="connsiteX0" fmla="*/ 3175 w 3175"/>
                <a:gd name="connsiteY0" fmla="*/ 0 h 146050"/>
                <a:gd name="connsiteX1" fmla="*/ 0 w 3175"/>
                <a:gd name="connsiteY1" fmla="*/ 146050 h 14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75" h="146050">
                  <a:moveTo>
                    <a:pt x="3175" y="0"/>
                  </a:moveTo>
                  <a:cubicBezTo>
                    <a:pt x="2117" y="48683"/>
                    <a:pt x="1058" y="97367"/>
                    <a:pt x="0" y="14605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9" name="Freeform 241">
              <a:extLst>
                <a:ext uri="{FF2B5EF4-FFF2-40B4-BE49-F238E27FC236}">
                  <a16:creationId xmlns:a16="http://schemas.microsoft.com/office/drawing/2014/main" id="{903533D8-E5AF-4753-AF98-793B5523FF31}"/>
                </a:ext>
              </a:extLst>
            </p:cNvPr>
            <p:cNvSpPr/>
            <p:nvPr/>
          </p:nvSpPr>
          <p:spPr bwMode="auto">
            <a:xfrm>
              <a:off x="9378950" y="3203575"/>
              <a:ext cx="0" cy="107950"/>
            </a:xfrm>
            <a:custGeom>
              <a:avLst/>
              <a:gdLst>
                <a:gd name="connsiteX0" fmla="*/ 0 w 0"/>
                <a:gd name="connsiteY0" fmla="*/ 107950 h 107950"/>
                <a:gd name="connsiteX1" fmla="*/ 0 w 0"/>
                <a:gd name="connsiteY1" fmla="*/ 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7950">
                  <a:moveTo>
                    <a:pt x="0" y="10795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0" name="Freeform 242">
              <a:extLst>
                <a:ext uri="{FF2B5EF4-FFF2-40B4-BE49-F238E27FC236}">
                  <a16:creationId xmlns:a16="http://schemas.microsoft.com/office/drawing/2014/main" id="{AF463AC6-E83E-48C0-ADA3-DD9D4799FB50}"/>
                </a:ext>
              </a:extLst>
            </p:cNvPr>
            <p:cNvSpPr/>
            <p:nvPr/>
          </p:nvSpPr>
          <p:spPr bwMode="auto">
            <a:xfrm>
              <a:off x="9363075" y="3613150"/>
              <a:ext cx="0" cy="196850"/>
            </a:xfrm>
            <a:custGeom>
              <a:avLst/>
              <a:gdLst>
                <a:gd name="connsiteX0" fmla="*/ 0 w 0"/>
                <a:gd name="connsiteY0" fmla="*/ 0 h 196850"/>
                <a:gd name="connsiteX1" fmla="*/ 0 w 0"/>
                <a:gd name="connsiteY1" fmla="*/ 19685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96850">
                  <a:moveTo>
                    <a:pt x="0" y="0"/>
                  </a:moveTo>
                  <a:lnTo>
                    <a:pt x="0" y="19685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1" name="Freeform 243">
              <a:extLst>
                <a:ext uri="{FF2B5EF4-FFF2-40B4-BE49-F238E27FC236}">
                  <a16:creationId xmlns:a16="http://schemas.microsoft.com/office/drawing/2014/main" id="{FE430E55-315C-46C6-A4A9-2973FEE23647}"/>
                </a:ext>
              </a:extLst>
            </p:cNvPr>
            <p:cNvSpPr/>
            <p:nvPr/>
          </p:nvSpPr>
          <p:spPr bwMode="auto">
            <a:xfrm>
              <a:off x="9505950" y="3533775"/>
              <a:ext cx="82550" cy="53975"/>
            </a:xfrm>
            <a:custGeom>
              <a:avLst/>
              <a:gdLst>
                <a:gd name="connsiteX0" fmla="*/ 0 w 82550"/>
                <a:gd name="connsiteY0" fmla="*/ 0 h 53975"/>
                <a:gd name="connsiteX1" fmla="*/ 82550 w 82550"/>
                <a:gd name="connsiteY1" fmla="*/ 53975 h 5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50" h="53975">
                  <a:moveTo>
                    <a:pt x="0" y="0"/>
                  </a:moveTo>
                  <a:lnTo>
                    <a:pt x="82550" y="53975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2" name="Freeform 244">
              <a:extLst>
                <a:ext uri="{FF2B5EF4-FFF2-40B4-BE49-F238E27FC236}">
                  <a16:creationId xmlns:a16="http://schemas.microsoft.com/office/drawing/2014/main" id="{AEFA2B2A-61A3-4F5A-8B9F-17A5B86DB294}"/>
                </a:ext>
              </a:extLst>
            </p:cNvPr>
            <p:cNvSpPr/>
            <p:nvPr/>
          </p:nvSpPr>
          <p:spPr bwMode="auto">
            <a:xfrm>
              <a:off x="8988425" y="3308350"/>
              <a:ext cx="250825" cy="327025"/>
            </a:xfrm>
            <a:custGeom>
              <a:avLst/>
              <a:gdLst>
                <a:gd name="connsiteX0" fmla="*/ 123825 w 250825"/>
                <a:gd name="connsiteY0" fmla="*/ 0 h 327025"/>
                <a:gd name="connsiteX1" fmla="*/ 3175 w 250825"/>
                <a:gd name="connsiteY1" fmla="*/ 82550 h 327025"/>
                <a:gd name="connsiteX2" fmla="*/ 0 w 250825"/>
                <a:gd name="connsiteY2" fmla="*/ 250825 h 327025"/>
                <a:gd name="connsiteX3" fmla="*/ 120650 w 250825"/>
                <a:gd name="connsiteY3" fmla="*/ 327025 h 327025"/>
                <a:gd name="connsiteX4" fmla="*/ 250825 w 250825"/>
                <a:gd name="connsiteY4" fmla="*/ 244475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825" h="327025">
                  <a:moveTo>
                    <a:pt x="123825" y="0"/>
                  </a:moveTo>
                  <a:lnTo>
                    <a:pt x="3175" y="82550"/>
                  </a:lnTo>
                  <a:cubicBezTo>
                    <a:pt x="2117" y="138642"/>
                    <a:pt x="1058" y="194733"/>
                    <a:pt x="0" y="250825"/>
                  </a:cubicBezTo>
                  <a:lnTo>
                    <a:pt x="120650" y="327025"/>
                  </a:lnTo>
                  <a:lnTo>
                    <a:pt x="250825" y="244475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3" name="Freeform 245">
              <a:extLst>
                <a:ext uri="{FF2B5EF4-FFF2-40B4-BE49-F238E27FC236}">
                  <a16:creationId xmlns:a16="http://schemas.microsoft.com/office/drawing/2014/main" id="{0735F0D3-B0AB-47D6-B7AD-B2A79A212827}"/>
                </a:ext>
              </a:extLst>
            </p:cNvPr>
            <p:cNvSpPr/>
            <p:nvPr/>
          </p:nvSpPr>
          <p:spPr bwMode="auto">
            <a:xfrm>
              <a:off x="8524875" y="3305175"/>
              <a:ext cx="273050" cy="85725"/>
            </a:xfrm>
            <a:custGeom>
              <a:avLst/>
              <a:gdLst>
                <a:gd name="connsiteX0" fmla="*/ 273050 w 273050"/>
                <a:gd name="connsiteY0" fmla="*/ 31750 h 85725"/>
                <a:gd name="connsiteX1" fmla="*/ 273050 w 273050"/>
                <a:gd name="connsiteY1" fmla="*/ 31750 h 85725"/>
                <a:gd name="connsiteX2" fmla="*/ 193675 w 273050"/>
                <a:gd name="connsiteY2" fmla="*/ 85725 h 85725"/>
                <a:gd name="connsiteX3" fmla="*/ 63500 w 273050"/>
                <a:gd name="connsiteY3" fmla="*/ 0 h 85725"/>
                <a:gd name="connsiteX4" fmla="*/ 0 w 273050"/>
                <a:gd name="connsiteY4" fmla="*/ 5397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050" h="85725">
                  <a:moveTo>
                    <a:pt x="273050" y="31750"/>
                  </a:moveTo>
                  <a:lnTo>
                    <a:pt x="273050" y="31750"/>
                  </a:lnTo>
                  <a:lnTo>
                    <a:pt x="193675" y="85725"/>
                  </a:lnTo>
                  <a:lnTo>
                    <a:pt x="63500" y="0"/>
                  </a:lnTo>
                  <a:lnTo>
                    <a:pt x="0" y="53975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4" name="Freeform 246">
              <a:extLst>
                <a:ext uri="{FF2B5EF4-FFF2-40B4-BE49-F238E27FC236}">
                  <a16:creationId xmlns:a16="http://schemas.microsoft.com/office/drawing/2014/main" id="{BDCB304D-D2B5-4D2C-9F5A-81B21923AA3C}"/>
                </a:ext>
              </a:extLst>
            </p:cNvPr>
            <p:cNvSpPr/>
            <p:nvPr/>
          </p:nvSpPr>
          <p:spPr bwMode="auto">
            <a:xfrm>
              <a:off x="8255000" y="3302000"/>
              <a:ext cx="146050" cy="66675"/>
            </a:xfrm>
            <a:custGeom>
              <a:avLst/>
              <a:gdLst>
                <a:gd name="connsiteX0" fmla="*/ 146050 w 146050"/>
                <a:gd name="connsiteY0" fmla="*/ 44450 h 66675"/>
                <a:gd name="connsiteX1" fmla="*/ 85725 w 146050"/>
                <a:gd name="connsiteY1" fmla="*/ 0 h 66675"/>
                <a:gd name="connsiteX2" fmla="*/ 0 w 146050"/>
                <a:gd name="connsiteY2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050" h="66675">
                  <a:moveTo>
                    <a:pt x="146050" y="44450"/>
                  </a:moveTo>
                  <a:lnTo>
                    <a:pt x="85725" y="0"/>
                  </a:lnTo>
                  <a:lnTo>
                    <a:pt x="0" y="66675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5" name="Freeform 247">
              <a:extLst>
                <a:ext uri="{FF2B5EF4-FFF2-40B4-BE49-F238E27FC236}">
                  <a16:creationId xmlns:a16="http://schemas.microsoft.com/office/drawing/2014/main" id="{CBD32FE1-DCCB-4D8C-B146-72E1D5DAFC8D}"/>
                </a:ext>
              </a:extLst>
            </p:cNvPr>
            <p:cNvSpPr/>
            <p:nvPr/>
          </p:nvSpPr>
          <p:spPr bwMode="auto">
            <a:xfrm>
              <a:off x="7877175" y="3302000"/>
              <a:ext cx="276225" cy="92075"/>
            </a:xfrm>
            <a:custGeom>
              <a:avLst/>
              <a:gdLst>
                <a:gd name="connsiteX0" fmla="*/ 276225 w 276225"/>
                <a:gd name="connsiteY0" fmla="*/ 53975 h 92075"/>
                <a:gd name="connsiteX1" fmla="*/ 206375 w 276225"/>
                <a:gd name="connsiteY1" fmla="*/ 0 h 92075"/>
                <a:gd name="connsiteX2" fmla="*/ 79375 w 276225"/>
                <a:gd name="connsiteY2" fmla="*/ 92075 h 92075"/>
                <a:gd name="connsiteX3" fmla="*/ 0 w 276225"/>
                <a:gd name="connsiteY3" fmla="*/ 41275 h 9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225" h="92075">
                  <a:moveTo>
                    <a:pt x="276225" y="53975"/>
                  </a:moveTo>
                  <a:lnTo>
                    <a:pt x="206375" y="0"/>
                  </a:lnTo>
                  <a:lnTo>
                    <a:pt x="79375" y="92075"/>
                  </a:lnTo>
                  <a:lnTo>
                    <a:pt x="0" y="41275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6" name="Freeform 248">
              <a:extLst>
                <a:ext uri="{FF2B5EF4-FFF2-40B4-BE49-F238E27FC236}">
                  <a16:creationId xmlns:a16="http://schemas.microsoft.com/office/drawing/2014/main" id="{589FE239-B496-49F6-82E6-D7D27CC6536D}"/>
                </a:ext>
              </a:extLst>
            </p:cNvPr>
            <p:cNvSpPr/>
            <p:nvPr/>
          </p:nvSpPr>
          <p:spPr bwMode="auto">
            <a:xfrm>
              <a:off x="7553325" y="3051175"/>
              <a:ext cx="209550" cy="336550"/>
            </a:xfrm>
            <a:custGeom>
              <a:avLst/>
              <a:gdLst>
                <a:gd name="connsiteX0" fmla="*/ 136525 w 209550"/>
                <a:gd name="connsiteY0" fmla="*/ 0 h 336550"/>
                <a:gd name="connsiteX1" fmla="*/ 0 w 209550"/>
                <a:gd name="connsiteY1" fmla="*/ 98425 h 336550"/>
                <a:gd name="connsiteX2" fmla="*/ 12700 w 209550"/>
                <a:gd name="connsiteY2" fmla="*/ 257175 h 336550"/>
                <a:gd name="connsiteX3" fmla="*/ 130175 w 209550"/>
                <a:gd name="connsiteY3" fmla="*/ 336550 h 336550"/>
                <a:gd name="connsiteX4" fmla="*/ 209550 w 209550"/>
                <a:gd name="connsiteY4" fmla="*/ 29210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336550">
                  <a:moveTo>
                    <a:pt x="136525" y="0"/>
                  </a:moveTo>
                  <a:lnTo>
                    <a:pt x="0" y="98425"/>
                  </a:lnTo>
                  <a:lnTo>
                    <a:pt x="12700" y="257175"/>
                  </a:lnTo>
                  <a:lnTo>
                    <a:pt x="130175" y="336550"/>
                  </a:lnTo>
                  <a:lnTo>
                    <a:pt x="209550" y="29210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7" name="Freeform 249">
              <a:extLst>
                <a:ext uri="{FF2B5EF4-FFF2-40B4-BE49-F238E27FC236}">
                  <a16:creationId xmlns:a16="http://schemas.microsoft.com/office/drawing/2014/main" id="{87B42FAA-8413-40FC-BC60-62EAB313A998}"/>
                </a:ext>
              </a:extLst>
            </p:cNvPr>
            <p:cNvSpPr/>
            <p:nvPr/>
          </p:nvSpPr>
          <p:spPr bwMode="auto">
            <a:xfrm>
              <a:off x="7486650" y="3305175"/>
              <a:ext cx="79375" cy="57150"/>
            </a:xfrm>
            <a:custGeom>
              <a:avLst/>
              <a:gdLst>
                <a:gd name="connsiteX0" fmla="*/ 79375 w 79375"/>
                <a:gd name="connsiteY0" fmla="*/ 0 h 57150"/>
                <a:gd name="connsiteX1" fmla="*/ 0 w 79375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75" h="57150">
                  <a:moveTo>
                    <a:pt x="79375" y="0"/>
                  </a:moveTo>
                  <a:lnTo>
                    <a:pt x="0" y="5715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8" name="Freeform 250">
              <a:extLst>
                <a:ext uri="{FF2B5EF4-FFF2-40B4-BE49-F238E27FC236}">
                  <a16:creationId xmlns:a16="http://schemas.microsoft.com/office/drawing/2014/main" id="{4F2EBF9B-8823-4E99-BC70-941C57EFF08D}"/>
                </a:ext>
              </a:extLst>
            </p:cNvPr>
            <p:cNvSpPr/>
            <p:nvPr/>
          </p:nvSpPr>
          <p:spPr bwMode="auto">
            <a:xfrm rot="1288063">
              <a:off x="5441686" y="3276600"/>
              <a:ext cx="79375" cy="57150"/>
            </a:xfrm>
            <a:custGeom>
              <a:avLst/>
              <a:gdLst>
                <a:gd name="connsiteX0" fmla="*/ 79375 w 79375"/>
                <a:gd name="connsiteY0" fmla="*/ 0 h 57150"/>
                <a:gd name="connsiteX1" fmla="*/ 0 w 79375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75" h="57150">
                  <a:moveTo>
                    <a:pt x="79375" y="0"/>
                  </a:moveTo>
                  <a:lnTo>
                    <a:pt x="0" y="5715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9" name="Freeform 251">
              <a:extLst>
                <a:ext uri="{FF2B5EF4-FFF2-40B4-BE49-F238E27FC236}">
                  <a16:creationId xmlns:a16="http://schemas.microsoft.com/office/drawing/2014/main" id="{1B3DD0ED-054F-4408-A127-0E36F3006AEE}"/>
                </a:ext>
              </a:extLst>
            </p:cNvPr>
            <p:cNvSpPr/>
            <p:nvPr/>
          </p:nvSpPr>
          <p:spPr bwMode="auto">
            <a:xfrm>
              <a:off x="5527675" y="3149600"/>
              <a:ext cx="225425" cy="241300"/>
            </a:xfrm>
            <a:custGeom>
              <a:avLst/>
              <a:gdLst>
                <a:gd name="connsiteX0" fmla="*/ 225425 w 225425"/>
                <a:gd name="connsiteY0" fmla="*/ 76200 h 241300"/>
                <a:gd name="connsiteX1" fmla="*/ 206375 w 225425"/>
                <a:gd name="connsiteY1" fmla="*/ 0 h 241300"/>
                <a:gd name="connsiteX2" fmla="*/ 50800 w 225425"/>
                <a:gd name="connsiteY2" fmla="*/ 0 h 241300"/>
                <a:gd name="connsiteX3" fmla="*/ 0 w 225425"/>
                <a:gd name="connsiteY3" fmla="*/ 146050 h 241300"/>
                <a:gd name="connsiteX4" fmla="*/ 101600 w 225425"/>
                <a:gd name="connsiteY4" fmla="*/ 241300 h 241300"/>
                <a:gd name="connsiteX5" fmla="*/ 174625 w 225425"/>
                <a:gd name="connsiteY5" fmla="*/ 193675 h 24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5425" h="241300">
                  <a:moveTo>
                    <a:pt x="225425" y="76200"/>
                  </a:moveTo>
                  <a:lnTo>
                    <a:pt x="206375" y="0"/>
                  </a:lnTo>
                  <a:lnTo>
                    <a:pt x="50800" y="0"/>
                  </a:lnTo>
                  <a:lnTo>
                    <a:pt x="0" y="146050"/>
                  </a:lnTo>
                  <a:lnTo>
                    <a:pt x="101600" y="241300"/>
                  </a:lnTo>
                  <a:lnTo>
                    <a:pt x="174625" y="193675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0" name="Freeform 252">
              <a:extLst>
                <a:ext uri="{FF2B5EF4-FFF2-40B4-BE49-F238E27FC236}">
                  <a16:creationId xmlns:a16="http://schemas.microsoft.com/office/drawing/2014/main" id="{0223C4E3-5D31-4952-ADC9-AF0E0C967A46}"/>
                </a:ext>
              </a:extLst>
            </p:cNvPr>
            <p:cNvSpPr/>
            <p:nvPr/>
          </p:nvSpPr>
          <p:spPr bwMode="auto">
            <a:xfrm>
              <a:off x="5816600" y="3302000"/>
              <a:ext cx="777875" cy="98425"/>
            </a:xfrm>
            <a:custGeom>
              <a:avLst/>
              <a:gdLst>
                <a:gd name="connsiteX0" fmla="*/ 0 w 777875"/>
                <a:gd name="connsiteY0" fmla="*/ 34925 h 98425"/>
                <a:gd name="connsiteX1" fmla="*/ 79375 w 777875"/>
                <a:gd name="connsiteY1" fmla="*/ 98425 h 98425"/>
                <a:gd name="connsiteX2" fmla="*/ 209550 w 777875"/>
                <a:gd name="connsiteY2" fmla="*/ 6350 h 98425"/>
                <a:gd name="connsiteX3" fmla="*/ 336550 w 777875"/>
                <a:gd name="connsiteY3" fmla="*/ 92075 h 98425"/>
                <a:gd name="connsiteX4" fmla="*/ 457200 w 777875"/>
                <a:gd name="connsiteY4" fmla="*/ 0 h 98425"/>
                <a:gd name="connsiteX5" fmla="*/ 581025 w 777875"/>
                <a:gd name="connsiteY5" fmla="*/ 95250 h 98425"/>
                <a:gd name="connsiteX6" fmla="*/ 714375 w 777875"/>
                <a:gd name="connsiteY6" fmla="*/ 0 h 98425"/>
                <a:gd name="connsiteX7" fmla="*/ 777875 w 777875"/>
                <a:gd name="connsiteY7" fmla="*/ 50800 h 9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7875" h="98425">
                  <a:moveTo>
                    <a:pt x="0" y="34925"/>
                  </a:moveTo>
                  <a:lnTo>
                    <a:pt x="79375" y="98425"/>
                  </a:lnTo>
                  <a:lnTo>
                    <a:pt x="209550" y="6350"/>
                  </a:lnTo>
                  <a:lnTo>
                    <a:pt x="336550" y="92075"/>
                  </a:lnTo>
                  <a:lnTo>
                    <a:pt x="457200" y="0"/>
                  </a:lnTo>
                  <a:lnTo>
                    <a:pt x="581025" y="95250"/>
                  </a:lnTo>
                  <a:lnTo>
                    <a:pt x="714375" y="0"/>
                  </a:lnTo>
                  <a:lnTo>
                    <a:pt x="777875" y="5080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1" name="Freeform 253">
              <a:extLst>
                <a:ext uri="{FF2B5EF4-FFF2-40B4-BE49-F238E27FC236}">
                  <a16:creationId xmlns:a16="http://schemas.microsoft.com/office/drawing/2014/main" id="{014AE5E5-C974-41A6-AC5F-7FCD3FC0E5F1}"/>
                </a:ext>
              </a:extLst>
            </p:cNvPr>
            <p:cNvSpPr/>
            <p:nvPr/>
          </p:nvSpPr>
          <p:spPr bwMode="auto">
            <a:xfrm>
              <a:off x="6721475" y="3302000"/>
              <a:ext cx="269875" cy="88900"/>
            </a:xfrm>
            <a:custGeom>
              <a:avLst/>
              <a:gdLst>
                <a:gd name="connsiteX0" fmla="*/ 0 w 269875"/>
                <a:gd name="connsiteY0" fmla="*/ 53975 h 88900"/>
                <a:gd name="connsiteX1" fmla="*/ 66675 w 269875"/>
                <a:gd name="connsiteY1" fmla="*/ 0 h 88900"/>
                <a:gd name="connsiteX2" fmla="*/ 190500 w 269875"/>
                <a:gd name="connsiteY2" fmla="*/ 88900 h 88900"/>
                <a:gd name="connsiteX3" fmla="*/ 269875 w 269875"/>
                <a:gd name="connsiteY3" fmla="*/ 47625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875" h="88900">
                  <a:moveTo>
                    <a:pt x="0" y="53975"/>
                  </a:moveTo>
                  <a:lnTo>
                    <a:pt x="66675" y="0"/>
                  </a:lnTo>
                  <a:lnTo>
                    <a:pt x="190500" y="88900"/>
                  </a:lnTo>
                  <a:lnTo>
                    <a:pt x="269875" y="47625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2" name="Freeform 254">
              <a:extLst>
                <a:ext uri="{FF2B5EF4-FFF2-40B4-BE49-F238E27FC236}">
                  <a16:creationId xmlns:a16="http://schemas.microsoft.com/office/drawing/2014/main" id="{FEF344E5-CF0D-4939-982B-1E59D5DACB50}"/>
                </a:ext>
              </a:extLst>
            </p:cNvPr>
            <p:cNvSpPr/>
            <p:nvPr/>
          </p:nvSpPr>
          <p:spPr bwMode="auto">
            <a:xfrm>
              <a:off x="7089775" y="3295650"/>
              <a:ext cx="288925" cy="92075"/>
            </a:xfrm>
            <a:custGeom>
              <a:avLst/>
              <a:gdLst>
                <a:gd name="connsiteX0" fmla="*/ 0 w 288925"/>
                <a:gd name="connsiteY0" fmla="*/ 41275 h 92075"/>
                <a:gd name="connsiteX1" fmla="*/ 85725 w 288925"/>
                <a:gd name="connsiteY1" fmla="*/ 92075 h 92075"/>
                <a:gd name="connsiteX2" fmla="*/ 209550 w 288925"/>
                <a:gd name="connsiteY2" fmla="*/ 0 h 92075"/>
                <a:gd name="connsiteX3" fmla="*/ 288925 w 288925"/>
                <a:gd name="connsiteY3" fmla="*/ 57150 h 9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925" h="92075">
                  <a:moveTo>
                    <a:pt x="0" y="41275"/>
                  </a:moveTo>
                  <a:lnTo>
                    <a:pt x="85725" y="92075"/>
                  </a:lnTo>
                  <a:lnTo>
                    <a:pt x="209550" y="0"/>
                  </a:lnTo>
                  <a:lnTo>
                    <a:pt x="288925" y="5715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3" name="Freeform 284">
              <a:extLst>
                <a:ext uri="{FF2B5EF4-FFF2-40B4-BE49-F238E27FC236}">
                  <a16:creationId xmlns:a16="http://schemas.microsoft.com/office/drawing/2014/main" id="{F5A50715-7893-4273-B85E-28C0454A5B15}"/>
                </a:ext>
              </a:extLst>
            </p:cNvPr>
            <p:cNvSpPr/>
            <p:nvPr/>
          </p:nvSpPr>
          <p:spPr bwMode="auto">
            <a:xfrm>
              <a:off x="9109075" y="2635250"/>
              <a:ext cx="111125" cy="12700"/>
            </a:xfrm>
            <a:custGeom>
              <a:avLst/>
              <a:gdLst>
                <a:gd name="connsiteX0" fmla="*/ 0 w 111125"/>
                <a:gd name="connsiteY0" fmla="*/ 0 h 12700"/>
                <a:gd name="connsiteX1" fmla="*/ 111125 w 111125"/>
                <a:gd name="connsiteY1" fmla="*/ 12700 h 1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125" h="12700">
                  <a:moveTo>
                    <a:pt x="0" y="0"/>
                  </a:moveTo>
                  <a:lnTo>
                    <a:pt x="111125" y="1270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" name="Freeform 285">
              <a:extLst>
                <a:ext uri="{FF2B5EF4-FFF2-40B4-BE49-F238E27FC236}">
                  <a16:creationId xmlns:a16="http://schemas.microsoft.com/office/drawing/2014/main" id="{7F846A1B-3530-494A-9A10-3E83023B15EB}"/>
                </a:ext>
              </a:extLst>
            </p:cNvPr>
            <p:cNvSpPr/>
            <p:nvPr/>
          </p:nvSpPr>
          <p:spPr bwMode="auto">
            <a:xfrm rot="18025168">
              <a:off x="9178925" y="2803525"/>
              <a:ext cx="111125" cy="12700"/>
            </a:xfrm>
            <a:custGeom>
              <a:avLst/>
              <a:gdLst>
                <a:gd name="connsiteX0" fmla="*/ 0 w 111125"/>
                <a:gd name="connsiteY0" fmla="*/ 0 h 12700"/>
                <a:gd name="connsiteX1" fmla="*/ 111125 w 111125"/>
                <a:gd name="connsiteY1" fmla="*/ 12700 h 1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125" h="12700">
                  <a:moveTo>
                    <a:pt x="0" y="0"/>
                  </a:moveTo>
                  <a:lnTo>
                    <a:pt x="111125" y="1270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03A22211-F011-421E-BBA9-6040960FBF68}"/>
                </a:ext>
              </a:extLst>
            </p:cNvPr>
            <p:cNvSpPr/>
            <p:nvPr/>
          </p:nvSpPr>
          <p:spPr bwMode="auto">
            <a:xfrm rot="1368965">
              <a:off x="8097701" y="3202758"/>
              <a:ext cx="68230" cy="295291"/>
            </a:xfrm>
            <a:prstGeom prst="rect">
              <a:avLst/>
            </a:prstGeom>
            <a:solidFill>
              <a:schemeClr val="accent3">
                <a:alpha val="88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31" name="Rectangle 230">
            <a:extLst>
              <a:ext uri="{FF2B5EF4-FFF2-40B4-BE49-F238E27FC236}">
                <a16:creationId xmlns:a16="http://schemas.microsoft.com/office/drawing/2014/main" id="{E77F6E41-7A9A-49C1-AB6A-23B5FE597942}"/>
              </a:ext>
            </a:extLst>
          </p:cNvPr>
          <p:cNvSpPr/>
          <p:nvPr/>
        </p:nvSpPr>
        <p:spPr bwMode="auto">
          <a:xfrm>
            <a:off x="1984252" y="4559290"/>
            <a:ext cx="108908" cy="138043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C6872CAB-16B8-497A-942F-6B30A88B756B}"/>
              </a:ext>
            </a:extLst>
          </p:cNvPr>
          <p:cNvSpPr/>
          <p:nvPr/>
        </p:nvSpPr>
        <p:spPr bwMode="auto">
          <a:xfrm>
            <a:off x="2657148" y="3454572"/>
            <a:ext cx="252883" cy="27575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Cys</a:t>
            </a:r>
          </a:p>
        </p:txBody>
      </p:sp>
      <p:grpSp>
        <p:nvGrpSpPr>
          <p:cNvPr id="44" name="Group 232">
            <a:extLst>
              <a:ext uri="{FF2B5EF4-FFF2-40B4-BE49-F238E27FC236}">
                <a16:creationId xmlns:a16="http://schemas.microsoft.com/office/drawing/2014/main" id="{5F4D77AB-1968-4F30-9906-2EF0F8715273}"/>
              </a:ext>
            </a:extLst>
          </p:cNvPr>
          <p:cNvGrpSpPr/>
          <p:nvPr/>
        </p:nvGrpSpPr>
        <p:grpSpPr>
          <a:xfrm rot="2548396">
            <a:off x="1954131" y="4847693"/>
            <a:ext cx="175771" cy="206189"/>
            <a:chOff x="2276940" y="3234086"/>
            <a:chExt cx="234361" cy="206189"/>
          </a:xfrm>
        </p:grpSpPr>
        <p:sp>
          <p:nvSpPr>
            <p:cNvPr id="234" name="32-Point Star 380">
              <a:extLst>
                <a:ext uri="{FF2B5EF4-FFF2-40B4-BE49-F238E27FC236}">
                  <a16:creationId xmlns:a16="http://schemas.microsoft.com/office/drawing/2014/main" id="{B5E2707C-8DFF-4B5D-8B49-26AB2A4F89F3}"/>
                </a:ext>
              </a:extLst>
            </p:cNvPr>
            <p:cNvSpPr/>
            <p:nvPr/>
          </p:nvSpPr>
          <p:spPr bwMode="auto">
            <a:xfrm>
              <a:off x="2276940" y="3263140"/>
              <a:ext cx="177135" cy="177135"/>
            </a:xfrm>
            <a:prstGeom prst="star32">
              <a:avLst/>
            </a:prstGeom>
            <a:solidFill>
              <a:schemeClr val="accent5"/>
            </a:solidFill>
            <a:ln w="635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5" name="Freeform 381">
              <a:extLst>
                <a:ext uri="{FF2B5EF4-FFF2-40B4-BE49-F238E27FC236}">
                  <a16:creationId xmlns:a16="http://schemas.microsoft.com/office/drawing/2014/main" id="{5B87AAB5-BAB5-43AC-996D-547432BC6220}"/>
                </a:ext>
              </a:extLst>
            </p:cNvPr>
            <p:cNvSpPr/>
            <p:nvPr/>
          </p:nvSpPr>
          <p:spPr bwMode="auto">
            <a:xfrm>
              <a:off x="2422325" y="3234086"/>
              <a:ext cx="88976" cy="80771"/>
            </a:xfrm>
            <a:custGeom>
              <a:avLst/>
              <a:gdLst>
                <a:gd name="connsiteX0" fmla="*/ 0 w 73025"/>
                <a:gd name="connsiteY0" fmla="*/ 50800 h 50800"/>
                <a:gd name="connsiteX1" fmla="*/ 73025 w 73025"/>
                <a:gd name="connsiteY1" fmla="*/ 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025" h="50800">
                  <a:moveTo>
                    <a:pt x="0" y="50800"/>
                  </a:moveTo>
                  <a:lnTo>
                    <a:pt x="73025" y="0"/>
                  </a:lnTo>
                </a:path>
              </a:pathLst>
            </a:custGeom>
            <a:noFill/>
            <a:ln w="28575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oup 235">
            <a:extLst>
              <a:ext uri="{FF2B5EF4-FFF2-40B4-BE49-F238E27FC236}">
                <a16:creationId xmlns:a16="http://schemas.microsoft.com/office/drawing/2014/main" id="{905A7EA7-1ED1-4958-84BE-4361319B715C}"/>
              </a:ext>
            </a:extLst>
          </p:cNvPr>
          <p:cNvGrpSpPr/>
          <p:nvPr/>
        </p:nvGrpSpPr>
        <p:grpSpPr>
          <a:xfrm>
            <a:off x="408910" y="2122449"/>
            <a:ext cx="2085185" cy="3259577"/>
            <a:chOff x="1753838" y="1838347"/>
            <a:chExt cx="2780247" cy="3259577"/>
          </a:xfrm>
        </p:grpSpPr>
        <p:grpSp>
          <p:nvGrpSpPr>
            <p:cNvPr id="47" name="Group 236">
              <a:extLst>
                <a:ext uri="{FF2B5EF4-FFF2-40B4-BE49-F238E27FC236}">
                  <a16:creationId xmlns:a16="http://schemas.microsoft.com/office/drawing/2014/main" id="{62429321-4440-405B-AD47-F7CDD4EEBE2B}"/>
                </a:ext>
              </a:extLst>
            </p:cNvPr>
            <p:cNvGrpSpPr/>
            <p:nvPr/>
          </p:nvGrpSpPr>
          <p:grpSpPr>
            <a:xfrm>
              <a:off x="1753838" y="1841352"/>
              <a:ext cx="1362561" cy="3256572"/>
              <a:chOff x="1855443" y="1841352"/>
              <a:chExt cx="1362561" cy="3256572"/>
            </a:xfrm>
          </p:grpSpPr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18977234-7B0F-4652-A2E4-4E1C47412A25}"/>
                  </a:ext>
                </a:extLst>
              </p:cNvPr>
              <p:cNvCxnSpPr>
                <a:cxnSpLocks/>
                <a:stCxn id="302" idx="0"/>
                <a:endCxn id="302" idx="0"/>
              </p:cNvCxnSpPr>
              <p:nvPr/>
            </p:nvCxnSpPr>
            <p:spPr bwMode="auto">
              <a:xfrm>
                <a:off x="2221406" y="2760127"/>
                <a:ext cx="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49" name="Group 271">
                <a:extLst>
                  <a:ext uri="{FF2B5EF4-FFF2-40B4-BE49-F238E27FC236}">
                    <a16:creationId xmlns:a16="http://schemas.microsoft.com/office/drawing/2014/main" id="{3FEFCF9F-1EB0-4078-B76A-B68CEB2CBEE2}"/>
                  </a:ext>
                </a:extLst>
              </p:cNvPr>
              <p:cNvGrpSpPr/>
              <p:nvPr/>
            </p:nvGrpSpPr>
            <p:grpSpPr>
              <a:xfrm>
                <a:off x="1855443" y="1841352"/>
                <a:ext cx="980824" cy="1509368"/>
                <a:chOff x="1855443" y="1841352"/>
                <a:chExt cx="980824" cy="1509368"/>
              </a:xfrm>
            </p:grpSpPr>
            <p:grpSp>
              <p:nvGrpSpPr>
                <p:cNvPr id="50" name="Group 294">
                  <a:extLst>
                    <a:ext uri="{FF2B5EF4-FFF2-40B4-BE49-F238E27FC236}">
                      <a16:creationId xmlns:a16="http://schemas.microsoft.com/office/drawing/2014/main" id="{EA95160E-92FA-4D93-A043-8525CB35167C}"/>
                    </a:ext>
                  </a:extLst>
                </p:cNvPr>
                <p:cNvGrpSpPr/>
                <p:nvPr/>
              </p:nvGrpSpPr>
              <p:grpSpPr>
                <a:xfrm>
                  <a:off x="1855443" y="2077027"/>
                  <a:ext cx="670256" cy="1273693"/>
                  <a:chOff x="1855443" y="2077027"/>
                  <a:chExt cx="670256" cy="1273693"/>
                </a:xfrm>
              </p:grpSpPr>
              <p:sp>
                <p:nvSpPr>
                  <p:cNvPr id="300" name="Freeform 324">
                    <a:extLst>
                      <a:ext uri="{FF2B5EF4-FFF2-40B4-BE49-F238E27FC236}">
                        <a16:creationId xmlns:a16="http://schemas.microsoft.com/office/drawing/2014/main" id="{408F3B1E-9ACE-46BC-8C2C-47BD641D863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52650" y="2663825"/>
                    <a:ext cx="79375" cy="95250"/>
                  </a:xfrm>
                  <a:custGeom>
                    <a:avLst/>
                    <a:gdLst>
                      <a:gd name="connsiteX0" fmla="*/ 0 w 79375"/>
                      <a:gd name="connsiteY0" fmla="*/ 0 h 95250"/>
                      <a:gd name="connsiteX1" fmla="*/ 79375 w 79375"/>
                      <a:gd name="connsiteY1" fmla="*/ 95250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9375" h="95250">
                        <a:moveTo>
                          <a:pt x="0" y="0"/>
                        </a:moveTo>
                        <a:lnTo>
                          <a:pt x="79375" y="95250"/>
                        </a:lnTo>
                      </a:path>
                    </a:pathLst>
                  </a:custGeom>
                  <a:noFill/>
                  <a:ln w="19050">
                    <a:solidFill>
                      <a:schemeClr val="accent2"/>
                    </a:solidFill>
                    <a:miter lim="800000"/>
                    <a:headEnd/>
                    <a:tailEnd/>
                  </a:ln>
                </p:spPr>
                <p:txBody>
                  <a:bodyPr rtlCol="0" anchor="ctr"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1" name="Rectangle 300">
                    <a:extLst>
                      <a:ext uri="{FF2B5EF4-FFF2-40B4-BE49-F238E27FC236}">
                        <a16:creationId xmlns:a16="http://schemas.microsoft.com/office/drawing/2014/main" id="{D043E7C6-DBC3-4BA7-86E9-F9F23FBB1AF3}"/>
                      </a:ext>
                    </a:extLst>
                  </p:cNvPr>
                  <p:cNvSpPr/>
                  <p:nvPr/>
                </p:nvSpPr>
                <p:spPr bwMode="auto">
                  <a:xfrm rot="19234387">
                    <a:off x="1855443" y="2077027"/>
                    <a:ext cx="177800" cy="666419"/>
                  </a:xfrm>
                  <a:prstGeom prst="rect">
                    <a:avLst/>
                  </a:prstGeom>
                  <a:solidFill>
                    <a:schemeClr val="accent1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2" name="Rectangle 301">
                    <a:extLst>
                      <a:ext uri="{FF2B5EF4-FFF2-40B4-BE49-F238E27FC236}">
                        <a16:creationId xmlns:a16="http://schemas.microsoft.com/office/drawing/2014/main" id="{2A4503E4-E577-4BB7-9EFB-97B63715615E}"/>
                      </a:ext>
                    </a:extLst>
                  </p:cNvPr>
                  <p:cNvSpPr/>
                  <p:nvPr/>
                </p:nvSpPr>
                <p:spPr bwMode="auto">
                  <a:xfrm rot="19234387">
                    <a:off x="2340350" y="2684301"/>
                    <a:ext cx="185349" cy="666419"/>
                  </a:xfrm>
                  <a:prstGeom prst="rect">
                    <a:avLst/>
                  </a:prstGeom>
                  <a:solidFill>
                    <a:schemeClr val="accent3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52" name="Group 295">
                  <a:extLst>
                    <a:ext uri="{FF2B5EF4-FFF2-40B4-BE49-F238E27FC236}">
                      <a16:creationId xmlns:a16="http://schemas.microsoft.com/office/drawing/2014/main" id="{FFDA0DA5-0547-47A0-9542-040CD53E587A}"/>
                    </a:ext>
                  </a:extLst>
                </p:cNvPr>
                <p:cNvGrpSpPr/>
                <p:nvPr/>
              </p:nvGrpSpPr>
              <p:grpSpPr>
                <a:xfrm>
                  <a:off x="2166011" y="1841352"/>
                  <a:ext cx="670256" cy="1273693"/>
                  <a:chOff x="1855443" y="2077027"/>
                  <a:chExt cx="670256" cy="1273693"/>
                </a:xfrm>
              </p:grpSpPr>
              <p:sp>
                <p:nvSpPr>
                  <p:cNvPr id="297" name="Freeform 327">
                    <a:extLst>
                      <a:ext uri="{FF2B5EF4-FFF2-40B4-BE49-F238E27FC236}">
                        <a16:creationId xmlns:a16="http://schemas.microsoft.com/office/drawing/2014/main" id="{EBC7347C-04A8-48E3-A7F6-3B630FC3FD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52650" y="2663825"/>
                    <a:ext cx="79375" cy="95250"/>
                  </a:xfrm>
                  <a:custGeom>
                    <a:avLst/>
                    <a:gdLst>
                      <a:gd name="connsiteX0" fmla="*/ 0 w 79375"/>
                      <a:gd name="connsiteY0" fmla="*/ 0 h 95250"/>
                      <a:gd name="connsiteX1" fmla="*/ 79375 w 79375"/>
                      <a:gd name="connsiteY1" fmla="*/ 95250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9375" h="95250">
                        <a:moveTo>
                          <a:pt x="0" y="0"/>
                        </a:moveTo>
                        <a:lnTo>
                          <a:pt x="79375" y="95250"/>
                        </a:lnTo>
                      </a:path>
                    </a:pathLst>
                  </a:custGeom>
                  <a:noFill/>
                  <a:ln w="19050">
                    <a:solidFill>
                      <a:schemeClr val="accent2"/>
                    </a:solidFill>
                    <a:miter lim="800000"/>
                    <a:headEnd/>
                    <a:tailEnd/>
                  </a:ln>
                </p:spPr>
                <p:txBody>
                  <a:bodyPr rtlCol="0" anchor="ctr"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8" name="Rectangle 297">
                    <a:extLst>
                      <a:ext uri="{FF2B5EF4-FFF2-40B4-BE49-F238E27FC236}">
                        <a16:creationId xmlns:a16="http://schemas.microsoft.com/office/drawing/2014/main" id="{78671BB7-B358-492C-B3D4-BB28751B6694}"/>
                      </a:ext>
                    </a:extLst>
                  </p:cNvPr>
                  <p:cNvSpPr/>
                  <p:nvPr/>
                </p:nvSpPr>
                <p:spPr bwMode="auto">
                  <a:xfrm rot="19234387">
                    <a:off x="1855443" y="2077027"/>
                    <a:ext cx="177800" cy="666419"/>
                  </a:xfrm>
                  <a:prstGeom prst="rect">
                    <a:avLst/>
                  </a:prstGeom>
                  <a:solidFill>
                    <a:schemeClr val="accent1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9" name="Rectangle 298">
                    <a:extLst>
                      <a:ext uri="{FF2B5EF4-FFF2-40B4-BE49-F238E27FC236}">
                        <a16:creationId xmlns:a16="http://schemas.microsoft.com/office/drawing/2014/main" id="{842C1BB8-005F-4B3D-B339-DDA3DD0CB753}"/>
                      </a:ext>
                    </a:extLst>
                  </p:cNvPr>
                  <p:cNvSpPr/>
                  <p:nvPr/>
                </p:nvSpPr>
                <p:spPr bwMode="auto">
                  <a:xfrm rot="19234387">
                    <a:off x="2340350" y="2684301"/>
                    <a:ext cx="185349" cy="666419"/>
                  </a:xfrm>
                  <a:prstGeom prst="rect">
                    <a:avLst/>
                  </a:prstGeom>
                  <a:solidFill>
                    <a:schemeClr val="accent3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63070E15-FC51-497E-9E8C-D0E800657DBE}"/>
                  </a:ext>
                </a:extLst>
              </p:cNvPr>
              <p:cNvSpPr/>
              <p:nvPr/>
            </p:nvSpPr>
            <p:spPr bwMode="auto">
              <a:xfrm rot="19259610">
                <a:off x="2544266" y="3168722"/>
                <a:ext cx="92401" cy="90424"/>
              </a:xfrm>
              <a:prstGeom prst="rect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694DB708-7AEE-4F59-B67E-5C78B2D25FCC}"/>
                  </a:ext>
                </a:extLst>
              </p:cNvPr>
              <p:cNvSpPr/>
              <p:nvPr/>
            </p:nvSpPr>
            <p:spPr bwMode="auto">
              <a:xfrm rot="19259610">
                <a:off x="2850566" y="2927337"/>
                <a:ext cx="92401" cy="90424"/>
              </a:xfrm>
              <a:prstGeom prst="rect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5" name="Freeform 367">
                <a:extLst>
                  <a:ext uri="{FF2B5EF4-FFF2-40B4-BE49-F238E27FC236}">
                    <a16:creationId xmlns:a16="http://schemas.microsoft.com/office/drawing/2014/main" id="{FA6C966A-9CEF-4957-8616-209E76616326}"/>
                  </a:ext>
                </a:extLst>
              </p:cNvPr>
              <p:cNvSpPr/>
              <p:nvPr/>
            </p:nvSpPr>
            <p:spPr bwMode="auto">
              <a:xfrm>
                <a:off x="2946401" y="3038475"/>
                <a:ext cx="58002" cy="622300"/>
              </a:xfrm>
              <a:custGeom>
                <a:avLst/>
                <a:gdLst>
                  <a:gd name="connsiteX0" fmla="*/ 0 w 73025"/>
                  <a:gd name="connsiteY0" fmla="*/ 0 h 622300"/>
                  <a:gd name="connsiteX1" fmla="*/ 53975 w 73025"/>
                  <a:gd name="connsiteY1" fmla="*/ 127000 h 622300"/>
                  <a:gd name="connsiteX2" fmla="*/ 73025 w 73025"/>
                  <a:gd name="connsiteY2" fmla="*/ 622300 h 622300"/>
                  <a:gd name="connsiteX0" fmla="*/ 0 w 73025"/>
                  <a:gd name="connsiteY0" fmla="*/ 0 h 622300"/>
                  <a:gd name="connsiteX1" fmla="*/ 53975 w 73025"/>
                  <a:gd name="connsiteY1" fmla="*/ 139700 h 622300"/>
                  <a:gd name="connsiteX2" fmla="*/ 73025 w 73025"/>
                  <a:gd name="connsiteY2" fmla="*/ 622300 h 622300"/>
                  <a:gd name="connsiteX0" fmla="*/ 0 w 73025"/>
                  <a:gd name="connsiteY0" fmla="*/ 0 h 622300"/>
                  <a:gd name="connsiteX1" fmla="*/ 53975 w 73025"/>
                  <a:gd name="connsiteY1" fmla="*/ 139700 h 622300"/>
                  <a:gd name="connsiteX2" fmla="*/ 73025 w 73025"/>
                  <a:gd name="connsiteY2" fmla="*/ 622300 h 62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025" h="622300">
                    <a:moveTo>
                      <a:pt x="0" y="0"/>
                    </a:moveTo>
                    <a:cubicBezTo>
                      <a:pt x="17992" y="46567"/>
                      <a:pt x="42333" y="74083"/>
                      <a:pt x="53975" y="139700"/>
                    </a:cubicBezTo>
                    <a:lnTo>
                      <a:pt x="73025" y="622300"/>
                    </a:lnTo>
                  </a:path>
                </a:pathLst>
              </a:custGeom>
              <a:noFill/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53" name="Group 275">
                <a:extLst>
                  <a:ext uri="{FF2B5EF4-FFF2-40B4-BE49-F238E27FC236}">
                    <a16:creationId xmlns:a16="http://schemas.microsoft.com/office/drawing/2014/main" id="{6CC89CCD-9B0C-4B17-96C3-941F40284C6E}"/>
                  </a:ext>
                </a:extLst>
              </p:cNvPr>
              <p:cNvGrpSpPr/>
              <p:nvPr/>
            </p:nvGrpSpPr>
            <p:grpSpPr>
              <a:xfrm>
                <a:off x="2276940" y="3234086"/>
                <a:ext cx="234361" cy="206189"/>
                <a:chOff x="2276940" y="3234086"/>
                <a:chExt cx="234361" cy="206189"/>
              </a:xfrm>
            </p:grpSpPr>
            <p:sp>
              <p:nvSpPr>
                <p:cNvPr id="293" name="32-Point Star 360">
                  <a:extLst>
                    <a:ext uri="{FF2B5EF4-FFF2-40B4-BE49-F238E27FC236}">
                      <a16:creationId xmlns:a16="http://schemas.microsoft.com/office/drawing/2014/main" id="{A1CCF0F4-D619-47A1-A36E-1D3E3EC0CC8E}"/>
                    </a:ext>
                  </a:extLst>
                </p:cNvPr>
                <p:cNvSpPr/>
                <p:nvPr/>
              </p:nvSpPr>
              <p:spPr bwMode="auto">
                <a:xfrm>
                  <a:off x="2276940" y="3263140"/>
                  <a:ext cx="177135" cy="177135"/>
                </a:xfrm>
                <a:prstGeom prst="star32">
                  <a:avLst/>
                </a:prstGeom>
                <a:solidFill>
                  <a:schemeClr val="accent5"/>
                </a:solidFill>
                <a:ln w="6350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4" name="Freeform 368">
                  <a:extLst>
                    <a:ext uri="{FF2B5EF4-FFF2-40B4-BE49-F238E27FC236}">
                      <a16:creationId xmlns:a16="http://schemas.microsoft.com/office/drawing/2014/main" id="{287126B8-E91E-490F-B2CF-E9E47DE53AA5}"/>
                    </a:ext>
                  </a:extLst>
                </p:cNvPr>
                <p:cNvSpPr/>
                <p:nvPr/>
              </p:nvSpPr>
              <p:spPr bwMode="auto">
                <a:xfrm>
                  <a:off x="2422325" y="3234086"/>
                  <a:ext cx="88976" cy="80771"/>
                </a:xfrm>
                <a:custGeom>
                  <a:avLst/>
                  <a:gdLst>
                    <a:gd name="connsiteX0" fmla="*/ 0 w 73025"/>
                    <a:gd name="connsiteY0" fmla="*/ 50800 h 50800"/>
                    <a:gd name="connsiteX1" fmla="*/ 73025 w 73025"/>
                    <a:gd name="connsiteY1" fmla="*/ 0 h 50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025" h="50800">
                      <a:moveTo>
                        <a:pt x="0" y="50800"/>
                      </a:moveTo>
                      <a:lnTo>
                        <a:pt x="73025" y="0"/>
                      </a:lnTo>
                    </a:path>
                  </a:pathLst>
                </a:custGeom>
                <a:noFill/>
                <a:ln w="28575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4" name="Group 276">
                <a:extLst>
                  <a:ext uri="{FF2B5EF4-FFF2-40B4-BE49-F238E27FC236}">
                    <a16:creationId xmlns:a16="http://schemas.microsoft.com/office/drawing/2014/main" id="{61AD8A1F-844D-41F7-80FD-F44DB3CA030E}"/>
                  </a:ext>
                </a:extLst>
              </p:cNvPr>
              <p:cNvGrpSpPr/>
              <p:nvPr/>
            </p:nvGrpSpPr>
            <p:grpSpPr>
              <a:xfrm rot="11434668">
                <a:off x="2957835" y="2702255"/>
                <a:ext cx="234361" cy="206189"/>
                <a:chOff x="2276940" y="3234086"/>
                <a:chExt cx="234361" cy="206189"/>
              </a:xfrm>
            </p:grpSpPr>
            <p:sp>
              <p:nvSpPr>
                <p:cNvPr id="291" name="32-Point Star 371">
                  <a:extLst>
                    <a:ext uri="{FF2B5EF4-FFF2-40B4-BE49-F238E27FC236}">
                      <a16:creationId xmlns:a16="http://schemas.microsoft.com/office/drawing/2014/main" id="{A4E56D9E-EC0F-405A-BE53-AB082BF3D333}"/>
                    </a:ext>
                  </a:extLst>
                </p:cNvPr>
                <p:cNvSpPr/>
                <p:nvPr/>
              </p:nvSpPr>
              <p:spPr bwMode="auto">
                <a:xfrm>
                  <a:off x="2276940" y="3263140"/>
                  <a:ext cx="177135" cy="177135"/>
                </a:xfrm>
                <a:prstGeom prst="star32">
                  <a:avLst/>
                </a:prstGeom>
                <a:solidFill>
                  <a:schemeClr val="accent5"/>
                </a:solidFill>
                <a:ln w="6350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2" name="Freeform 372">
                  <a:extLst>
                    <a:ext uri="{FF2B5EF4-FFF2-40B4-BE49-F238E27FC236}">
                      <a16:creationId xmlns:a16="http://schemas.microsoft.com/office/drawing/2014/main" id="{933FD299-4C47-4654-BF62-E4B2E6AC47BF}"/>
                    </a:ext>
                  </a:extLst>
                </p:cNvPr>
                <p:cNvSpPr/>
                <p:nvPr/>
              </p:nvSpPr>
              <p:spPr bwMode="auto">
                <a:xfrm>
                  <a:off x="2422325" y="3234086"/>
                  <a:ext cx="88976" cy="80771"/>
                </a:xfrm>
                <a:custGeom>
                  <a:avLst/>
                  <a:gdLst>
                    <a:gd name="connsiteX0" fmla="*/ 0 w 73025"/>
                    <a:gd name="connsiteY0" fmla="*/ 50800 h 50800"/>
                    <a:gd name="connsiteX1" fmla="*/ 73025 w 73025"/>
                    <a:gd name="connsiteY1" fmla="*/ 0 h 50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025" h="50800">
                      <a:moveTo>
                        <a:pt x="0" y="50800"/>
                      </a:moveTo>
                      <a:lnTo>
                        <a:pt x="73025" y="0"/>
                      </a:lnTo>
                    </a:path>
                  </a:pathLst>
                </a:custGeom>
                <a:noFill/>
                <a:ln w="28575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5" name="Group 277">
                <a:extLst>
                  <a:ext uri="{FF2B5EF4-FFF2-40B4-BE49-F238E27FC236}">
                    <a16:creationId xmlns:a16="http://schemas.microsoft.com/office/drawing/2014/main" id="{5C5235D9-319D-43AD-81AD-1853B30D6CBA}"/>
                  </a:ext>
                </a:extLst>
              </p:cNvPr>
              <p:cNvGrpSpPr/>
              <p:nvPr/>
            </p:nvGrpSpPr>
            <p:grpSpPr>
              <a:xfrm rot="9457758">
                <a:off x="2983643" y="3067376"/>
                <a:ext cx="234361" cy="206189"/>
                <a:chOff x="2276940" y="3234086"/>
                <a:chExt cx="234361" cy="206189"/>
              </a:xfrm>
            </p:grpSpPr>
            <p:sp>
              <p:nvSpPr>
                <p:cNvPr id="289" name="32-Point Star 374">
                  <a:extLst>
                    <a:ext uri="{FF2B5EF4-FFF2-40B4-BE49-F238E27FC236}">
                      <a16:creationId xmlns:a16="http://schemas.microsoft.com/office/drawing/2014/main" id="{C83DA07A-28EB-478B-AF53-A53E9AF0A124}"/>
                    </a:ext>
                  </a:extLst>
                </p:cNvPr>
                <p:cNvSpPr/>
                <p:nvPr/>
              </p:nvSpPr>
              <p:spPr bwMode="auto">
                <a:xfrm>
                  <a:off x="2276940" y="3263140"/>
                  <a:ext cx="177135" cy="177135"/>
                </a:xfrm>
                <a:prstGeom prst="star32">
                  <a:avLst/>
                </a:prstGeom>
                <a:solidFill>
                  <a:schemeClr val="accent5"/>
                </a:solidFill>
                <a:ln w="6350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0" name="Freeform 375">
                  <a:extLst>
                    <a:ext uri="{FF2B5EF4-FFF2-40B4-BE49-F238E27FC236}">
                      <a16:creationId xmlns:a16="http://schemas.microsoft.com/office/drawing/2014/main" id="{DBB7BD71-EC08-4982-8DD4-39CDB8B3E5F7}"/>
                    </a:ext>
                  </a:extLst>
                </p:cNvPr>
                <p:cNvSpPr/>
                <p:nvPr/>
              </p:nvSpPr>
              <p:spPr bwMode="auto">
                <a:xfrm>
                  <a:off x="2422325" y="3234086"/>
                  <a:ext cx="88976" cy="80771"/>
                </a:xfrm>
                <a:custGeom>
                  <a:avLst/>
                  <a:gdLst>
                    <a:gd name="connsiteX0" fmla="*/ 0 w 73025"/>
                    <a:gd name="connsiteY0" fmla="*/ 50800 h 50800"/>
                    <a:gd name="connsiteX1" fmla="*/ 73025 w 73025"/>
                    <a:gd name="connsiteY1" fmla="*/ 0 h 50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025" h="50800">
                      <a:moveTo>
                        <a:pt x="0" y="50800"/>
                      </a:moveTo>
                      <a:lnTo>
                        <a:pt x="73025" y="0"/>
                      </a:lnTo>
                    </a:path>
                  </a:pathLst>
                </a:custGeom>
                <a:noFill/>
                <a:ln w="28575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278">
                <a:extLst>
                  <a:ext uri="{FF2B5EF4-FFF2-40B4-BE49-F238E27FC236}">
                    <a16:creationId xmlns:a16="http://schemas.microsoft.com/office/drawing/2014/main" id="{919103DB-7063-414E-A4C0-B437649B7892}"/>
                  </a:ext>
                </a:extLst>
              </p:cNvPr>
              <p:cNvGrpSpPr/>
              <p:nvPr/>
            </p:nvGrpSpPr>
            <p:grpSpPr>
              <a:xfrm>
                <a:off x="2924108" y="3652262"/>
                <a:ext cx="200854" cy="1445662"/>
                <a:chOff x="2924108" y="3652262"/>
                <a:chExt cx="200854" cy="1445662"/>
              </a:xfrm>
            </p:grpSpPr>
            <p:sp>
              <p:nvSpPr>
                <p:cNvPr id="286" name="Freeform 343">
                  <a:extLst>
                    <a:ext uri="{FF2B5EF4-FFF2-40B4-BE49-F238E27FC236}">
                      <a16:creationId xmlns:a16="http://schemas.microsoft.com/office/drawing/2014/main" id="{07CF6375-64A2-4FA5-95D3-7A4E69905976}"/>
                    </a:ext>
                  </a:extLst>
                </p:cNvPr>
                <p:cNvSpPr/>
                <p:nvPr/>
              </p:nvSpPr>
              <p:spPr bwMode="auto">
                <a:xfrm rot="19185518" flipH="1">
                  <a:off x="2978605" y="4327979"/>
                  <a:ext cx="79375" cy="95250"/>
                </a:xfrm>
                <a:custGeom>
                  <a:avLst/>
                  <a:gdLst>
                    <a:gd name="connsiteX0" fmla="*/ 0 w 79375"/>
                    <a:gd name="connsiteY0" fmla="*/ 0 h 95250"/>
                    <a:gd name="connsiteX1" fmla="*/ 79375 w 79375"/>
                    <a:gd name="connsiteY1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375" h="95250">
                      <a:moveTo>
                        <a:pt x="0" y="0"/>
                      </a:moveTo>
                      <a:lnTo>
                        <a:pt x="79375" y="95250"/>
                      </a:lnTo>
                    </a:path>
                  </a:pathLst>
                </a:custGeom>
                <a:noFill/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791B2584-0A77-46EC-BD6F-4EF09A02AC3E}"/>
                    </a:ext>
                  </a:extLst>
                </p:cNvPr>
                <p:cNvSpPr/>
                <p:nvPr/>
              </p:nvSpPr>
              <p:spPr bwMode="auto">
                <a:xfrm rot="21551131" flipH="1">
                  <a:off x="2924108" y="3652262"/>
                  <a:ext cx="177800" cy="666419"/>
                </a:xfrm>
                <a:prstGeom prst="rect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8" name="Rectangle 287">
                  <a:extLst>
                    <a:ext uri="{FF2B5EF4-FFF2-40B4-BE49-F238E27FC236}">
                      <a16:creationId xmlns:a16="http://schemas.microsoft.com/office/drawing/2014/main" id="{988AA21C-CD45-4954-9658-113D8809A8A9}"/>
                    </a:ext>
                  </a:extLst>
                </p:cNvPr>
                <p:cNvSpPr/>
                <p:nvPr/>
              </p:nvSpPr>
              <p:spPr bwMode="auto">
                <a:xfrm rot="21551131" flipH="1">
                  <a:off x="2939613" y="4431505"/>
                  <a:ext cx="185349" cy="666419"/>
                </a:xfrm>
                <a:prstGeom prst="rect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8" name="Group 279">
                <a:extLst>
                  <a:ext uri="{FF2B5EF4-FFF2-40B4-BE49-F238E27FC236}">
                    <a16:creationId xmlns:a16="http://schemas.microsoft.com/office/drawing/2014/main" id="{D3817215-EE62-4355-9727-90B9ED4971D7}"/>
                  </a:ext>
                </a:extLst>
              </p:cNvPr>
              <p:cNvGrpSpPr/>
              <p:nvPr/>
            </p:nvGrpSpPr>
            <p:grpSpPr>
              <a:xfrm>
                <a:off x="2705083" y="3466633"/>
                <a:ext cx="276673" cy="218374"/>
                <a:chOff x="2705083" y="3466633"/>
                <a:chExt cx="276673" cy="218374"/>
              </a:xfrm>
            </p:grpSpPr>
            <p:sp>
              <p:nvSpPr>
                <p:cNvPr id="284" name="32-Point Star 361">
                  <a:extLst>
                    <a:ext uri="{FF2B5EF4-FFF2-40B4-BE49-F238E27FC236}">
                      <a16:creationId xmlns:a16="http://schemas.microsoft.com/office/drawing/2014/main" id="{7FD53176-2F65-4407-882F-477C749579DB}"/>
                    </a:ext>
                  </a:extLst>
                </p:cNvPr>
                <p:cNvSpPr/>
                <p:nvPr/>
              </p:nvSpPr>
              <p:spPr bwMode="auto">
                <a:xfrm>
                  <a:off x="2705083" y="3507872"/>
                  <a:ext cx="177135" cy="177135"/>
                </a:xfrm>
                <a:prstGeom prst="star32">
                  <a:avLst/>
                </a:prstGeom>
                <a:solidFill>
                  <a:schemeClr val="accent5"/>
                </a:solidFill>
                <a:ln w="6350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5" name="Freeform 376">
                  <a:extLst>
                    <a:ext uri="{FF2B5EF4-FFF2-40B4-BE49-F238E27FC236}">
                      <a16:creationId xmlns:a16="http://schemas.microsoft.com/office/drawing/2014/main" id="{57E9EF98-DF3E-446C-87D9-0503FF9B0EE7}"/>
                    </a:ext>
                  </a:extLst>
                </p:cNvPr>
                <p:cNvSpPr/>
                <p:nvPr/>
              </p:nvSpPr>
              <p:spPr bwMode="auto">
                <a:xfrm>
                  <a:off x="2861671" y="3466633"/>
                  <a:ext cx="120085" cy="96986"/>
                </a:xfrm>
                <a:custGeom>
                  <a:avLst/>
                  <a:gdLst>
                    <a:gd name="connsiteX0" fmla="*/ 0 w 73025"/>
                    <a:gd name="connsiteY0" fmla="*/ 50800 h 50800"/>
                    <a:gd name="connsiteX1" fmla="*/ 73025 w 73025"/>
                    <a:gd name="connsiteY1" fmla="*/ 0 h 50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025" h="50800">
                      <a:moveTo>
                        <a:pt x="0" y="50800"/>
                      </a:moveTo>
                      <a:lnTo>
                        <a:pt x="73025" y="0"/>
                      </a:lnTo>
                    </a:path>
                  </a:pathLst>
                </a:custGeom>
                <a:noFill/>
                <a:ln w="28575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280">
                <a:extLst>
                  <a:ext uri="{FF2B5EF4-FFF2-40B4-BE49-F238E27FC236}">
                    <a16:creationId xmlns:a16="http://schemas.microsoft.com/office/drawing/2014/main" id="{9650CAF4-F029-45B0-82B6-576F6079530E}"/>
                  </a:ext>
                </a:extLst>
              </p:cNvPr>
              <p:cNvGrpSpPr/>
              <p:nvPr/>
            </p:nvGrpSpPr>
            <p:grpSpPr>
              <a:xfrm>
                <a:off x="2954774" y="3289028"/>
                <a:ext cx="92401" cy="234205"/>
                <a:chOff x="2954774" y="3289028"/>
                <a:chExt cx="92401" cy="234205"/>
              </a:xfrm>
            </p:grpSpPr>
            <p:sp>
              <p:nvSpPr>
                <p:cNvPr id="282" name="Rectangle 281">
                  <a:extLst>
                    <a:ext uri="{FF2B5EF4-FFF2-40B4-BE49-F238E27FC236}">
                      <a16:creationId xmlns:a16="http://schemas.microsoft.com/office/drawing/2014/main" id="{86ACB7D1-1621-4412-8843-7F0B68214839}"/>
                    </a:ext>
                  </a:extLst>
                </p:cNvPr>
                <p:cNvSpPr/>
                <p:nvPr/>
              </p:nvSpPr>
              <p:spPr bwMode="auto">
                <a:xfrm>
                  <a:off x="2954774" y="3289028"/>
                  <a:ext cx="92401" cy="90424"/>
                </a:xfrm>
                <a:prstGeom prst="rect">
                  <a:avLst/>
                </a:prstGeom>
                <a:solidFill>
                  <a:schemeClr val="accent4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440DE31C-0B99-4460-A9A7-8AD5AD3E771E}"/>
                    </a:ext>
                  </a:extLst>
                </p:cNvPr>
                <p:cNvSpPr/>
                <p:nvPr/>
              </p:nvSpPr>
              <p:spPr bwMode="auto">
                <a:xfrm>
                  <a:off x="2954774" y="3432809"/>
                  <a:ext cx="92401" cy="90424"/>
                </a:xfrm>
                <a:prstGeom prst="rect">
                  <a:avLst/>
                </a:prstGeom>
                <a:solidFill>
                  <a:schemeClr val="accent4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0" name="Group 237">
              <a:extLst>
                <a:ext uri="{FF2B5EF4-FFF2-40B4-BE49-F238E27FC236}">
                  <a16:creationId xmlns:a16="http://schemas.microsoft.com/office/drawing/2014/main" id="{B1BBF6CC-E55F-44F0-94F4-240FCB18EA05}"/>
                </a:ext>
              </a:extLst>
            </p:cNvPr>
            <p:cNvGrpSpPr/>
            <p:nvPr/>
          </p:nvGrpSpPr>
          <p:grpSpPr>
            <a:xfrm flipH="1">
              <a:off x="3171524" y="1838347"/>
              <a:ext cx="1362561" cy="3256572"/>
              <a:chOff x="1855443" y="1841352"/>
              <a:chExt cx="1362561" cy="3256572"/>
            </a:xfrm>
          </p:grpSpPr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FA0F789E-5387-4E6E-9E22-1B5960FD7A7A}"/>
                  </a:ext>
                </a:extLst>
              </p:cNvPr>
              <p:cNvCxnSpPr>
                <a:cxnSpLocks/>
                <a:stCxn id="270" idx="0"/>
                <a:endCxn id="270" idx="0"/>
              </p:cNvCxnSpPr>
              <p:nvPr/>
            </p:nvCxnSpPr>
            <p:spPr bwMode="auto">
              <a:xfrm>
                <a:off x="2221406" y="2760127"/>
                <a:ext cx="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61" name="Group 239">
                <a:extLst>
                  <a:ext uri="{FF2B5EF4-FFF2-40B4-BE49-F238E27FC236}">
                    <a16:creationId xmlns:a16="http://schemas.microsoft.com/office/drawing/2014/main" id="{D8EBE30C-7413-454F-819D-E57C0754918F}"/>
                  </a:ext>
                </a:extLst>
              </p:cNvPr>
              <p:cNvGrpSpPr/>
              <p:nvPr/>
            </p:nvGrpSpPr>
            <p:grpSpPr>
              <a:xfrm>
                <a:off x="1855443" y="1841352"/>
                <a:ext cx="980824" cy="1509368"/>
                <a:chOff x="1855443" y="1841352"/>
                <a:chExt cx="980824" cy="1509368"/>
              </a:xfrm>
            </p:grpSpPr>
            <p:grpSp>
              <p:nvGrpSpPr>
                <p:cNvPr id="62" name="Group 262">
                  <a:extLst>
                    <a:ext uri="{FF2B5EF4-FFF2-40B4-BE49-F238E27FC236}">
                      <a16:creationId xmlns:a16="http://schemas.microsoft.com/office/drawing/2014/main" id="{E28EE991-9A99-4AE4-8648-84E8E01E68C8}"/>
                    </a:ext>
                  </a:extLst>
                </p:cNvPr>
                <p:cNvGrpSpPr/>
                <p:nvPr/>
              </p:nvGrpSpPr>
              <p:grpSpPr>
                <a:xfrm>
                  <a:off x="1855443" y="2077027"/>
                  <a:ext cx="670256" cy="1273693"/>
                  <a:chOff x="1855443" y="2077027"/>
                  <a:chExt cx="670256" cy="1273693"/>
                </a:xfrm>
              </p:grpSpPr>
              <p:sp>
                <p:nvSpPr>
                  <p:cNvPr id="268" name="Freeform 413">
                    <a:extLst>
                      <a:ext uri="{FF2B5EF4-FFF2-40B4-BE49-F238E27FC236}">
                        <a16:creationId xmlns:a16="http://schemas.microsoft.com/office/drawing/2014/main" id="{9729CE76-74C4-4911-A81C-CAE5BB9580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52650" y="2663825"/>
                    <a:ext cx="79375" cy="95250"/>
                  </a:xfrm>
                  <a:custGeom>
                    <a:avLst/>
                    <a:gdLst>
                      <a:gd name="connsiteX0" fmla="*/ 0 w 79375"/>
                      <a:gd name="connsiteY0" fmla="*/ 0 h 95250"/>
                      <a:gd name="connsiteX1" fmla="*/ 79375 w 79375"/>
                      <a:gd name="connsiteY1" fmla="*/ 95250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9375" h="95250">
                        <a:moveTo>
                          <a:pt x="0" y="0"/>
                        </a:moveTo>
                        <a:lnTo>
                          <a:pt x="79375" y="95250"/>
                        </a:lnTo>
                      </a:path>
                    </a:pathLst>
                  </a:custGeom>
                  <a:noFill/>
                  <a:ln w="19050">
                    <a:solidFill>
                      <a:schemeClr val="accent2"/>
                    </a:solidFill>
                    <a:miter lim="800000"/>
                    <a:headEnd/>
                    <a:tailEnd/>
                  </a:ln>
                </p:spPr>
                <p:txBody>
                  <a:bodyPr rtlCol="0" anchor="ctr"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9" name="Rectangle 268">
                    <a:extLst>
                      <a:ext uri="{FF2B5EF4-FFF2-40B4-BE49-F238E27FC236}">
                        <a16:creationId xmlns:a16="http://schemas.microsoft.com/office/drawing/2014/main" id="{6657A061-101B-4E61-89EC-B90E22BE5412}"/>
                      </a:ext>
                    </a:extLst>
                  </p:cNvPr>
                  <p:cNvSpPr/>
                  <p:nvPr/>
                </p:nvSpPr>
                <p:spPr bwMode="auto">
                  <a:xfrm rot="19234387">
                    <a:off x="1855443" y="2077027"/>
                    <a:ext cx="177800" cy="666419"/>
                  </a:xfrm>
                  <a:prstGeom prst="rect">
                    <a:avLst/>
                  </a:prstGeom>
                  <a:solidFill>
                    <a:schemeClr val="accent1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0" name="Rectangle 269">
                    <a:extLst>
                      <a:ext uri="{FF2B5EF4-FFF2-40B4-BE49-F238E27FC236}">
                        <a16:creationId xmlns:a16="http://schemas.microsoft.com/office/drawing/2014/main" id="{0D973F1E-0837-4D54-B6F3-5BA567A50456}"/>
                      </a:ext>
                    </a:extLst>
                  </p:cNvPr>
                  <p:cNvSpPr/>
                  <p:nvPr/>
                </p:nvSpPr>
                <p:spPr bwMode="auto">
                  <a:xfrm rot="19234387">
                    <a:off x="2340350" y="2684301"/>
                    <a:ext cx="185349" cy="666419"/>
                  </a:xfrm>
                  <a:prstGeom prst="rect">
                    <a:avLst/>
                  </a:prstGeom>
                  <a:solidFill>
                    <a:schemeClr val="accent3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10" name="Group 263">
                  <a:extLst>
                    <a:ext uri="{FF2B5EF4-FFF2-40B4-BE49-F238E27FC236}">
                      <a16:creationId xmlns:a16="http://schemas.microsoft.com/office/drawing/2014/main" id="{1FAA23DD-42AC-4EC2-8A86-08A7F46A7D86}"/>
                    </a:ext>
                  </a:extLst>
                </p:cNvPr>
                <p:cNvGrpSpPr/>
                <p:nvPr/>
              </p:nvGrpSpPr>
              <p:grpSpPr>
                <a:xfrm>
                  <a:off x="2166011" y="1841352"/>
                  <a:ext cx="670256" cy="1273693"/>
                  <a:chOff x="1855443" y="2077027"/>
                  <a:chExt cx="670256" cy="1273693"/>
                </a:xfrm>
              </p:grpSpPr>
              <p:sp>
                <p:nvSpPr>
                  <p:cNvPr id="265" name="Freeform 410">
                    <a:extLst>
                      <a:ext uri="{FF2B5EF4-FFF2-40B4-BE49-F238E27FC236}">
                        <a16:creationId xmlns:a16="http://schemas.microsoft.com/office/drawing/2014/main" id="{3013E953-4ECD-4606-BA44-310C40A03AE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52650" y="2663825"/>
                    <a:ext cx="79375" cy="95250"/>
                  </a:xfrm>
                  <a:custGeom>
                    <a:avLst/>
                    <a:gdLst>
                      <a:gd name="connsiteX0" fmla="*/ 0 w 79375"/>
                      <a:gd name="connsiteY0" fmla="*/ 0 h 95250"/>
                      <a:gd name="connsiteX1" fmla="*/ 79375 w 79375"/>
                      <a:gd name="connsiteY1" fmla="*/ 95250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9375" h="95250">
                        <a:moveTo>
                          <a:pt x="0" y="0"/>
                        </a:moveTo>
                        <a:lnTo>
                          <a:pt x="79375" y="95250"/>
                        </a:lnTo>
                      </a:path>
                    </a:pathLst>
                  </a:custGeom>
                  <a:noFill/>
                  <a:ln w="19050">
                    <a:solidFill>
                      <a:schemeClr val="accent2"/>
                    </a:solidFill>
                    <a:miter lim="800000"/>
                    <a:headEnd/>
                    <a:tailEnd/>
                  </a:ln>
                </p:spPr>
                <p:txBody>
                  <a:bodyPr rtlCol="0" anchor="ctr"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6" name="Rectangle 265">
                    <a:extLst>
                      <a:ext uri="{FF2B5EF4-FFF2-40B4-BE49-F238E27FC236}">
                        <a16:creationId xmlns:a16="http://schemas.microsoft.com/office/drawing/2014/main" id="{1A1CD0A2-9770-4BF8-860F-630243C2BD01}"/>
                      </a:ext>
                    </a:extLst>
                  </p:cNvPr>
                  <p:cNvSpPr/>
                  <p:nvPr/>
                </p:nvSpPr>
                <p:spPr bwMode="auto">
                  <a:xfrm rot="19234387">
                    <a:off x="1855443" y="2077027"/>
                    <a:ext cx="177800" cy="666419"/>
                  </a:xfrm>
                  <a:prstGeom prst="rect">
                    <a:avLst/>
                  </a:prstGeom>
                  <a:solidFill>
                    <a:schemeClr val="accent1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7" name="Rectangle 266">
                    <a:extLst>
                      <a:ext uri="{FF2B5EF4-FFF2-40B4-BE49-F238E27FC236}">
                        <a16:creationId xmlns:a16="http://schemas.microsoft.com/office/drawing/2014/main" id="{16D926CF-6DD0-4220-ACC3-C1BD3DC2504B}"/>
                      </a:ext>
                    </a:extLst>
                  </p:cNvPr>
                  <p:cNvSpPr/>
                  <p:nvPr/>
                </p:nvSpPr>
                <p:spPr bwMode="auto">
                  <a:xfrm rot="19234387">
                    <a:off x="2340350" y="2684301"/>
                    <a:ext cx="185349" cy="666419"/>
                  </a:xfrm>
                  <a:prstGeom prst="rect">
                    <a:avLst/>
                  </a:prstGeom>
                  <a:solidFill>
                    <a:schemeClr val="accent3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935BE13B-97A6-4CC0-B243-4C85ECCBA19F}"/>
                  </a:ext>
                </a:extLst>
              </p:cNvPr>
              <p:cNvSpPr/>
              <p:nvPr/>
            </p:nvSpPr>
            <p:spPr bwMode="auto">
              <a:xfrm rot="19259610">
                <a:off x="2544266" y="3168722"/>
                <a:ext cx="92401" cy="90424"/>
              </a:xfrm>
              <a:prstGeom prst="rect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923C1C26-EB54-4799-ADF8-BE8DBE3A4A1F}"/>
                  </a:ext>
                </a:extLst>
              </p:cNvPr>
              <p:cNvSpPr/>
              <p:nvPr/>
            </p:nvSpPr>
            <p:spPr bwMode="auto">
              <a:xfrm rot="19259610">
                <a:off x="2850566" y="2927337"/>
                <a:ext cx="92401" cy="90424"/>
              </a:xfrm>
              <a:prstGeom prst="rect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3" name="Freeform 388">
                <a:extLst>
                  <a:ext uri="{FF2B5EF4-FFF2-40B4-BE49-F238E27FC236}">
                    <a16:creationId xmlns:a16="http://schemas.microsoft.com/office/drawing/2014/main" id="{991A82CE-F9BB-44D7-9502-BB4A07B69A0A}"/>
                  </a:ext>
                </a:extLst>
              </p:cNvPr>
              <p:cNvSpPr/>
              <p:nvPr/>
            </p:nvSpPr>
            <p:spPr bwMode="auto">
              <a:xfrm>
                <a:off x="2946401" y="3038475"/>
                <a:ext cx="58002" cy="622300"/>
              </a:xfrm>
              <a:custGeom>
                <a:avLst/>
                <a:gdLst>
                  <a:gd name="connsiteX0" fmla="*/ 0 w 73025"/>
                  <a:gd name="connsiteY0" fmla="*/ 0 h 622300"/>
                  <a:gd name="connsiteX1" fmla="*/ 53975 w 73025"/>
                  <a:gd name="connsiteY1" fmla="*/ 127000 h 622300"/>
                  <a:gd name="connsiteX2" fmla="*/ 73025 w 73025"/>
                  <a:gd name="connsiteY2" fmla="*/ 622300 h 622300"/>
                  <a:gd name="connsiteX0" fmla="*/ 0 w 73025"/>
                  <a:gd name="connsiteY0" fmla="*/ 0 h 622300"/>
                  <a:gd name="connsiteX1" fmla="*/ 53975 w 73025"/>
                  <a:gd name="connsiteY1" fmla="*/ 139700 h 622300"/>
                  <a:gd name="connsiteX2" fmla="*/ 73025 w 73025"/>
                  <a:gd name="connsiteY2" fmla="*/ 622300 h 622300"/>
                  <a:gd name="connsiteX0" fmla="*/ 0 w 73025"/>
                  <a:gd name="connsiteY0" fmla="*/ 0 h 622300"/>
                  <a:gd name="connsiteX1" fmla="*/ 53975 w 73025"/>
                  <a:gd name="connsiteY1" fmla="*/ 139700 h 622300"/>
                  <a:gd name="connsiteX2" fmla="*/ 73025 w 73025"/>
                  <a:gd name="connsiteY2" fmla="*/ 622300 h 62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025" h="622300">
                    <a:moveTo>
                      <a:pt x="0" y="0"/>
                    </a:moveTo>
                    <a:cubicBezTo>
                      <a:pt x="17992" y="46567"/>
                      <a:pt x="42333" y="74083"/>
                      <a:pt x="53975" y="139700"/>
                    </a:cubicBezTo>
                    <a:lnTo>
                      <a:pt x="73025" y="622300"/>
                    </a:lnTo>
                  </a:path>
                </a:pathLst>
              </a:custGeom>
              <a:noFill/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12" name="Group 243">
                <a:extLst>
                  <a:ext uri="{FF2B5EF4-FFF2-40B4-BE49-F238E27FC236}">
                    <a16:creationId xmlns:a16="http://schemas.microsoft.com/office/drawing/2014/main" id="{5AB6E250-F4A9-4321-9FEA-D55CD559D156}"/>
                  </a:ext>
                </a:extLst>
              </p:cNvPr>
              <p:cNvGrpSpPr/>
              <p:nvPr/>
            </p:nvGrpSpPr>
            <p:grpSpPr>
              <a:xfrm>
                <a:off x="2276940" y="3234086"/>
                <a:ext cx="234361" cy="206189"/>
                <a:chOff x="2276940" y="3234086"/>
                <a:chExt cx="234361" cy="206189"/>
              </a:xfrm>
            </p:grpSpPr>
            <p:sp>
              <p:nvSpPr>
                <p:cNvPr id="261" name="32-Point Star 406">
                  <a:extLst>
                    <a:ext uri="{FF2B5EF4-FFF2-40B4-BE49-F238E27FC236}">
                      <a16:creationId xmlns:a16="http://schemas.microsoft.com/office/drawing/2014/main" id="{543609F2-8C74-4D5C-A22D-D606E33A913E}"/>
                    </a:ext>
                  </a:extLst>
                </p:cNvPr>
                <p:cNvSpPr/>
                <p:nvPr/>
              </p:nvSpPr>
              <p:spPr bwMode="auto">
                <a:xfrm>
                  <a:off x="2276940" y="3263140"/>
                  <a:ext cx="177135" cy="177135"/>
                </a:xfrm>
                <a:prstGeom prst="star32">
                  <a:avLst/>
                </a:prstGeom>
                <a:solidFill>
                  <a:schemeClr val="accent5"/>
                </a:solidFill>
                <a:ln w="6350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2" name="Freeform 407">
                  <a:extLst>
                    <a:ext uri="{FF2B5EF4-FFF2-40B4-BE49-F238E27FC236}">
                      <a16:creationId xmlns:a16="http://schemas.microsoft.com/office/drawing/2014/main" id="{C9E3247E-69E3-4C5F-904D-DCCC050F4A0F}"/>
                    </a:ext>
                  </a:extLst>
                </p:cNvPr>
                <p:cNvSpPr/>
                <p:nvPr/>
              </p:nvSpPr>
              <p:spPr bwMode="auto">
                <a:xfrm>
                  <a:off x="2422325" y="3234086"/>
                  <a:ext cx="88976" cy="80771"/>
                </a:xfrm>
                <a:custGeom>
                  <a:avLst/>
                  <a:gdLst>
                    <a:gd name="connsiteX0" fmla="*/ 0 w 73025"/>
                    <a:gd name="connsiteY0" fmla="*/ 50800 h 50800"/>
                    <a:gd name="connsiteX1" fmla="*/ 73025 w 73025"/>
                    <a:gd name="connsiteY1" fmla="*/ 0 h 50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025" h="50800">
                      <a:moveTo>
                        <a:pt x="0" y="50800"/>
                      </a:moveTo>
                      <a:lnTo>
                        <a:pt x="73025" y="0"/>
                      </a:lnTo>
                    </a:path>
                  </a:pathLst>
                </a:custGeom>
                <a:noFill/>
                <a:ln w="28575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3" name="Group 244">
                <a:extLst>
                  <a:ext uri="{FF2B5EF4-FFF2-40B4-BE49-F238E27FC236}">
                    <a16:creationId xmlns:a16="http://schemas.microsoft.com/office/drawing/2014/main" id="{E0013960-8269-42B0-A358-3D3E172D4349}"/>
                  </a:ext>
                </a:extLst>
              </p:cNvPr>
              <p:cNvGrpSpPr/>
              <p:nvPr/>
            </p:nvGrpSpPr>
            <p:grpSpPr>
              <a:xfrm rot="11434668">
                <a:off x="2957835" y="2702255"/>
                <a:ext cx="234361" cy="206189"/>
                <a:chOff x="2276940" y="3234086"/>
                <a:chExt cx="234361" cy="206189"/>
              </a:xfrm>
            </p:grpSpPr>
            <p:sp>
              <p:nvSpPr>
                <p:cNvPr id="259" name="32-Point Star 404">
                  <a:extLst>
                    <a:ext uri="{FF2B5EF4-FFF2-40B4-BE49-F238E27FC236}">
                      <a16:creationId xmlns:a16="http://schemas.microsoft.com/office/drawing/2014/main" id="{9D116535-596D-48F9-8D51-C7FF5E745F93}"/>
                    </a:ext>
                  </a:extLst>
                </p:cNvPr>
                <p:cNvSpPr/>
                <p:nvPr/>
              </p:nvSpPr>
              <p:spPr bwMode="auto">
                <a:xfrm>
                  <a:off x="2276940" y="3263140"/>
                  <a:ext cx="177135" cy="177135"/>
                </a:xfrm>
                <a:prstGeom prst="star32">
                  <a:avLst/>
                </a:prstGeom>
                <a:solidFill>
                  <a:schemeClr val="accent5"/>
                </a:solidFill>
                <a:ln w="6350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0" name="Freeform 405">
                  <a:extLst>
                    <a:ext uri="{FF2B5EF4-FFF2-40B4-BE49-F238E27FC236}">
                      <a16:creationId xmlns:a16="http://schemas.microsoft.com/office/drawing/2014/main" id="{E1C153CD-1520-4F31-BA14-AE9F11505F43}"/>
                    </a:ext>
                  </a:extLst>
                </p:cNvPr>
                <p:cNvSpPr/>
                <p:nvPr/>
              </p:nvSpPr>
              <p:spPr bwMode="auto">
                <a:xfrm>
                  <a:off x="2422325" y="3234086"/>
                  <a:ext cx="88976" cy="80771"/>
                </a:xfrm>
                <a:custGeom>
                  <a:avLst/>
                  <a:gdLst>
                    <a:gd name="connsiteX0" fmla="*/ 0 w 73025"/>
                    <a:gd name="connsiteY0" fmla="*/ 50800 h 50800"/>
                    <a:gd name="connsiteX1" fmla="*/ 73025 w 73025"/>
                    <a:gd name="connsiteY1" fmla="*/ 0 h 50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025" h="50800">
                      <a:moveTo>
                        <a:pt x="0" y="50800"/>
                      </a:moveTo>
                      <a:lnTo>
                        <a:pt x="73025" y="0"/>
                      </a:lnTo>
                    </a:path>
                  </a:pathLst>
                </a:custGeom>
                <a:noFill/>
                <a:ln w="28575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4" name="Group 245">
                <a:extLst>
                  <a:ext uri="{FF2B5EF4-FFF2-40B4-BE49-F238E27FC236}">
                    <a16:creationId xmlns:a16="http://schemas.microsoft.com/office/drawing/2014/main" id="{E361D8CA-B536-4C09-B2B6-E14C9A4C5EA6}"/>
                  </a:ext>
                </a:extLst>
              </p:cNvPr>
              <p:cNvGrpSpPr/>
              <p:nvPr/>
            </p:nvGrpSpPr>
            <p:grpSpPr>
              <a:xfrm rot="9457758">
                <a:off x="2983643" y="3067376"/>
                <a:ext cx="234361" cy="206189"/>
                <a:chOff x="2276940" y="3234086"/>
                <a:chExt cx="234361" cy="206189"/>
              </a:xfrm>
            </p:grpSpPr>
            <p:sp>
              <p:nvSpPr>
                <p:cNvPr id="257" name="32-Point Star 402">
                  <a:extLst>
                    <a:ext uri="{FF2B5EF4-FFF2-40B4-BE49-F238E27FC236}">
                      <a16:creationId xmlns:a16="http://schemas.microsoft.com/office/drawing/2014/main" id="{4456D058-9A80-4E7F-BD49-8E0DDE24771C}"/>
                    </a:ext>
                  </a:extLst>
                </p:cNvPr>
                <p:cNvSpPr/>
                <p:nvPr/>
              </p:nvSpPr>
              <p:spPr bwMode="auto">
                <a:xfrm>
                  <a:off x="2276940" y="3263140"/>
                  <a:ext cx="177135" cy="177135"/>
                </a:xfrm>
                <a:prstGeom prst="star32">
                  <a:avLst/>
                </a:prstGeom>
                <a:solidFill>
                  <a:schemeClr val="accent5"/>
                </a:solidFill>
                <a:ln w="6350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8" name="Freeform 403">
                  <a:extLst>
                    <a:ext uri="{FF2B5EF4-FFF2-40B4-BE49-F238E27FC236}">
                      <a16:creationId xmlns:a16="http://schemas.microsoft.com/office/drawing/2014/main" id="{B827EA36-462F-4429-BF1A-DE634CB6A35C}"/>
                    </a:ext>
                  </a:extLst>
                </p:cNvPr>
                <p:cNvSpPr/>
                <p:nvPr/>
              </p:nvSpPr>
              <p:spPr bwMode="auto">
                <a:xfrm>
                  <a:off x="2422325" y="3234086"/>
                  <a:ext cx="88976" cy="80771"/>
                </a:xfrm>
                <a:custGeom>
                  <a:avLst/>
                  <a:gdLst>
                    <a:gd name="connsiteX0" fmla="*/ 0 w 73025"/>
                    <a:gd name="connsiteY0" fmla="*/ 50800 h 50800"/>
                    <a:gd name="connsiteX1" fmla="*/ 73025 w 73025"/>
                    <a:gd name="connsiteY1" fmla="*/ 0 h 50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025" h="50800">
                      <a:moveTo>
                        <a:pt x="0" y="50800"/>
                      </a:moveTo>
                      <a:lnTo>
                        <a:pt x="73025" y="0"/>
                      </a:lnTo>
                    </a:path>
                  </a:pathLst>
                </a:custGeom>
                <a:noFill/>
                <a:ln w="28575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6" name="Group 246">
                <a:extLst>
                  <a:ext uri="{FF2B5EF4-FFF2-40B4-BE49-F238E27FC236}">
                    <a16:creationId xmlns:a16="http://schemas.microsoft.com/office/drawing/2014/main" id="{DF289073-DAAE-4ADC-B8F1-E837FD5F0014}"/>
                  </a:ext>
                </a:extLst>
              </p:cNvPr>
              <p:cNvGrpSpPr/>
              <p:nvPr/>
            </p:nvGrpSpPr>
            <p:grpSpPr>
              <a:xfrm>
                <a:off x="2924108" y="3652262"/>
                <a:ext cx="200854" cy="1445662"/>
                <a:chOff x="2924108" y="3652262"/>
                <a:chExt cx="200854" cy="1445662"/>
              </a:xfrm>
            </p:grpSpPr>
            <p:sp>
              <p:nvSpPr>
                <p:cNvPr id="254" name="Freeform 399">
                  <a:extLst>
                    <a:ext uri="{FF2B5EF4-FFF2-40B4-BE49-F238E27FC236}">
                      <a16:creationId xmlns:a16="http://schemas.microsoft.com/office/drawing/2014/main" id="{8B61DFC5-C98C-437E-B29A-77F00C2A69C7}"/>
                    </a:ext>
                  </a:extLst>
                </p:cNvPr>
                <p:cNvSpPr/>
                <p:nvPr/>
              </p:nvSpPr>
              <p:spPr bwMode="auto">
                <a:xfrm rot="19185518" flipH="1">
                  <a:off x="2978605" y="4327979"/>
                  <a:ext cx="79375" cy="95250"/>
                </a:xfrm>
                <a:custGeom>
                  <a:avLst/>
                  <a:gdLst>
                    <a:gd name="connsiteX0" fmla="*/ 0 w 79375"/>
                    <a:gd name="connsiteY0" fmla="*/ 0 h 95250"/>
                    <a:gd name="connsiteX1" fmla="*/ 79375 w 79375"/>
                    <a:gd name="connsiteY1" fmla="*/ 9525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375" h="95250">
                      <a:moveTo>
                        <a:pt x="0" y="0"/>
                      </a:moveTo>
                      <a:lnTo>
                        <a:pt x="79375" y="95250"/>
                      </a:lnTo>
                    </a:path>
                  </a:pathLst>
                </a:custGeom>
                <a:noFill/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5" name="Rectangle 254">
                  <a:extLst>
                    <a:ext uri="{FF2B5EF4-FFF2-40B4-BE49-F238E27FC236}">
                      <a16:creationId xmlns:a16="http://schemas.microsoft.com/office/drawing/2014/main" id="{D0838C76-12FA-40DE-84FA-52857136D861}"/>
                    </a:ext>
                  </a:extLst>
                </p:cNvPr>
                <p:cNvSpPr/>
                <p:nvPr/>
              </p:nvSpPr>
              <p:spPr bwMode="auto">
                <a:xfrm rot="21551131" flipH="1">
                  <a:off x="2924108" y="3652262"/>
                  <a:ext cx="177800" cy="666419"/>
                </a:xfrm>
                <a:prstGeom prst="rect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1DFC7AF1-485A-40B0-8246-BE5BFA076F96}"/>
                    </a:ext>
                  </a:extLst>
                </p:cNvPr>
                <p:cNvSpPr/>
                <p:nvPr/>
              </p:nvSpPr>
              <p:spPr bwMode="auto">
                <a:xfrm rot="21551131" flipH="1">
                  <a:off x="2939613" y="4431505"/>
                  <a:ext cx="185349" cy="666419"/>
                </a:xfrm>
                <a:prstGeom prst="rect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7" name="Group 247">
                <a:extLst>
                  <a:ext uri="{FF2B5EF4-FFF2-40B4-BE49-F238E27FC236}">
                    <a16:creationId xmlns:a16="http://schemas.microsoft.com/office/drawing/2014/main" id="{6F09DA14-7ADB-46EA-99E1-61637BCEB77D}"/>
                  </a:ext>
                </a:extLst>
              </p:cNvPr>
              <p:cNvGrpSpPr/>
              <p:nvPr/>
            </p:nvGrpSpPr>
            <p:grpSpPr>
              <a:xfrm>
                <a:off x="2705083" y="3466633"/>
                <a:ext cx="276673" cy="218374"/>
                <a:chOff x="2705083" y="3466633"/>
                <a:chExt cx="276673" cy="218374"/>
              </a:xfrm>
            </p:grpSpPr>
            <p:sp>
              <p:nvSpPr>
                <p:cNvPr id="252" name="32-Point Star 397">
                  <a:extLst>
                    <a:ext uri="{FF2B5EF4-FFF2-40B4-BE49-F238E27FC236}">
                      <a16:creationId xmlns:a16="http://schemas.microsoft.com/office/drawing/2014/main" id="{C9A0F0A8-FE9C-4304-976B-3FA842C2BAF6}"/>
                    </a:ext>
                  </a:extLst>
                </p:cNvPr>
                <p:cNvSpPr/>
                <p:nvPr/>
              </p:nvSpPr>
              <p:spPr bwMode="auto">
                <a:xfrm>
                  <a:off x="2705083" y="3507872"/>
                  <a:ext cx="177135" cy="177135"/>
                </a:xfrm>
                <a:prstGeom prst="star32">
                  <a:avLst/>
                </a:prstGeom>
                <a:solidFill>
                  <a:schemeClr val="accent5"/>
                </a:solidFill>
                <a:ln w="6350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3" name="Freeform 398">
                  <a:extLst>
                    <a:ext uri="{FF2B5EF4-FFF2-40B4-BE49-F238E27FC236}">
                      <a16:creationId xmlns:a16="http://schemas.microsoft.com/office/drawing/2014/main" id="{604363BF-9B0F-42A3-80D3-FD913F42ECC3}"/>
                    </a:ext>
                  </a:extLst>
                </p:cNvPr>
                <p:cNvSpPr/>
                <p:nvPr/>
              </p:nvSpPr>
              <p:spPr bwMode="auto">
                <a:xfrm>
                  <a:off x="2861671" y="3466633"/>
                  <a:ext cx="120085" cy="96986"/>
                </a:xfrm>
                <a:custGeom>
                  <a:avLst/>
                  <a:gdLst>
                    <a:gd name="connsiteX0" fmla="*/ 0 w 73025"/>
                    <a:gd name="connsiteY0" fmla="*/ 50800 h 50800"/>
                    <a:gd name="connsiteX1" fmla="*/ 73025 w 73025"/>
                    <a:gd name="connsiteY1" fmla="*/ 0 h 50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025" h="50800">
                      <a:moveTo>
                        <a:pt x="0" y="50800"/>
                      </a:moveTo>
                      <a:lnTo>
                        <a:pt x="73025" y="0"/>
                      </a:lnTo>
                    </a:path>
                  </a:pathLst>
                </a:custGeom>
                <a:noFill/>
                <a:ln w="28575">
                  <a:solidFill>
                    <a:schemeClr val="accent5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8" name="Group 248">
                <a:extLst>
                  <a:ext uri="{FF2B5EF4-FFF2-40B4-BE49-F238E27FC236}">
                    <a16:creationId xmlns:a16="http://schemas.microsoft.com/office/drawing/2014/main" id="{9AFFFCCB-8C18-4DC1-ADAF-6156D8B8630F}"/>
                  </a:ext>
                </a:extLst>
              </p:cNvPr>
              <p:cNvGrpSpPr/>
              <p:nvPr/>
            </p:nvGrpSpPr>
            <p:grpSpPr>
              <a:xfrm>
                <a:off x="2954774" y="3289028"/>
                <a:ext cx="92401" cy="234205"/>
                <a:chOff x="2954774" y="3289028"/>
                <a:chExt cx="92401" cy="234205"/>
              </a:xfrm>
            </p:grpSpPr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3E84E4A7-8267-49FE-82C7-B4CC8D7DA94B}"/>
                    </a:ext>
                  </a:extLst>
                </p:cNvPr>
                <p:cNvSpPr/>
                <p:nvPr/>
              </p:nvSpPr>
              <p:spPr bwMode="auto">
                <a:xfrm>
                  <a:off x="2954774" y="3289028"/>
                  <a:ext cx="92401" cy="90424"/>
                </a:xfrm>
                <a:prstGeom prst="rect">
                  <a:avLst/>
                </a:prstGeom>
                <a:solidFill>
                  <a:schemeClr val="accent4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1" name="Rectangle 250">
                  <a:extLst>
                    <a:ext uri="{FF2B5EF4-FFF2-40B4-BE49-F238E27FC236}">
                      <a16:creationId xmlns:a16="http://schemas.microsoft.com/office/drawing/2014/main" id="{3DE8CF4A-D992-44D5-83AF-38149D939E1E}"/>
                    </a:ext>
                  </a:extLst>
                </p:cNvPr>
                <p:cNvSpPr/>
                <p:nvPr/>
              </p:nvSpPr>
              <p:spPr bwMode="auto">
                <a:xfrm>
                  <a:off x="2954774" y="3432809"/>
                  <a:ext cx="92401" cy="90424"/>
                </a:xfrm>
                <a:prstGeom prst="rect">
                  <a:avLst/>
                </a:prstGeom>
                <a:solidFill>
                  <a:schemeClr val="accent4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19" name="Group 302">
            <a:extLst>
              <a:ext uri="{FF2B5EF4-FFF2-40B4-BE49-F238E27FC236}">
                <a16:creationId xmlns:a16="http://schemas.microsoft.com/office/drawing/2014/main" id="{950EA86B-16C8-4D5F-87FE-1A477E7F1E48}"/>
              </a:ext>
            </a:extLst>
          </p:cNvPr>
          <p:cNvGrpSpPr/>
          <p:nvPr/>
        </p:nvGrpSpPr>
        <p:grpSpPr>
          <a:xfrm>
            <a:off x="1819145" y="3226752"/>
            <a:ext cx="826154" cy="631102"/>
            <a:chOff x="3634151" y="2942651"/>
            <a:chExt cx="1101539" cy="631102"/>
          </a:xfrm>
        </p:grpSpPr>
        <p:sp>
          <p:nvSpPr>
            <p:cNvPr id="304" name="Freeform 355">
              <a:extLst>
                <a:ext uri="{FF2B5EF4-FFF2-40B4-BE49-F238E27FC236}">
                  <a16:creationId xmlns:a16="http://schemas.microsoft.com/office/drawing/2014/main" id="{EE94CC2A-8F0D-4F5E-9928-5241A5B24342}"/>
                </a:ext>
              </a:extLst>
            </p:cNvPr>
            <p:cNvSpPr/>
            <p:nvPr/>
          </p:nvSpPr>
          <p:spPr bwMode="auto">
            <a:xfrm rot="10800000">
              <a:off x="4278490" y="3234689"/>
              <a:ext cx="457200" cy="48171"/>
            </a:xfrm>
            <a:custGeom>
              <a:avLst/>
              <a:gdLst>
                <a:gd name="connsiteX0" fmla="*/ 0 w 685800"/>
                <a:gd name="connsiteY0" fmla="*/ 0 h 0"/>
                <a:gd name="connsiteX1" fmla="*/ 685800 w 6858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5800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 type="triangle"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091EAC43-12C9-445B-9E17-1AB7F166BA9C}"/>
                </a:ext>
              </a:extLst>
            </p:cNvPr>
            <p:cNvSpPr/>
            <p:nvPr/>
          </p:nvSpPr>
          <p:spPr bwMode="auto">
            <a:xfrm>
              <a:off x="3634151" y="2942651"/>
              <a:ext cx="631102" cy="63110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373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902E5-5FCA-4300-A53A-3D68C5BAE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DESTINY-Breast01: Trastuzumab Deruxtecan (T-DXd) in Advanced HER2+ Breast Cancer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A894B-1AA5-445E-B198-33EDF7994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07" y="1513048"/>
            <a:ext cx="8158147" cy="523663"/>
          </a:xfrm>
        </p:spPr>
        <p:txBody>
          <a:bodyPr/>
          <a:lstStyle/>
          <a:p>
            <a:r>
              <a:rPr lang="en-US" sz="2000" dirty="0"/>
              <a:t>Open-label, multicenter, randomized, 2-part phase II study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BF3B32FE-3E8B-4811-A117-40CEDEB57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010" y="6581001"/>
            <a:ext cx="4612412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Krop. SABCS 2019. Abstr GS1-03. Modi. NEJM. 2020;382:610.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91470703-A379-4AC5-A3CA-6E6294653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216" y="6381328"/>
            <a:ext cx="24885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Slide credit: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  <a:hlinkClick r:id="rId3"/>
              </a:rPr>
              <a:t>clinicaloptions.com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DA0E5A-539D-4857-AE69-766BB7D34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709" y="2720243"/>
            <a:ext cx="1371978" cy="601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T-DXd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5.4 mg/kg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28)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D49BA7-E478-4DD1-A3AE-D827C5B6A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1976" y="3406653"/>
            <a:ext cx="1371978" cy="59917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T-DXd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6.4 mg/kg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26)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1C7BF9-64B4-4408-9736-88D45DDB0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245" y="2415721"/>
            <a:ext cx="1669518" cy="5991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T-DXd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5.4 mg/kg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22)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23470E-767E-4637-B8D1-3D10AB44D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245" y="3104241"/>
            <a:ext cx="1669517" cy="5991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T-DXd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6.4 mg/kg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22)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E527B5-AB54-44D7-B17C-1D645545F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245" y="3787721"/>
            <a:ext cx="1679088" cy="5991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anchor="ctr" anchorCtr="1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T-DXd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7.4 mg/kg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23)</a:t>
            </a:r>
          </a:p>
        </p:txBody>
      </p:sp>
      <p:sp>
        <p:nvSpPr>
          <p:cNvPr id="38" name="Text Box 45">
            <a:extLst>
              <a:ext uri="{FF2B5EF4-FFF2-40B4-BE49-F238E27FC236}">
                <a16:creationId xmlns:a16="http://schemas.microsoft.com/office/drawing/2014/main" id="{5AB6DA47-C3C6-43C6-9BE7-8D7AE9E75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47" y="1988840"/>
            <a:ext cx="1579229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Adult patients with HER2+ unresectable and/or metastatic BC; prior T-DM1; ECOG PS 0/1; stable, treated brain metastases allowed; history of significant ILD excluded</a:t>
            </a:r>
          </a:p>
        </p:txBody>
      </p:sp>
      <p:sp>
        <p:nvSpPr>
          <p:cNvPr id="42" name="Line 54">
            <a:extLst>
              <a:ext uri="{FF2B5EF4-FFF2-40B4-BE49-F238E27FC236}">
                <a16:creationId xmlns:a16="http://schemas.microsoft.com/office/drawing/2014/main" id="{F5101253-2521-4800-B834-9538B106E7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3373" y="2893724"/>
            <a:ext cx="313427" cy="333501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Line 54">
            <a:extLst>
              <a:ext uri="{FF2B5EF4-FFF2-40B4-BE49-F238E27FC236}">
                <a16:creationId xmlns:a16="http://schemas.microsoft.com/office/drawing/2014/main" id="{59BCEE63-01DE-44FB-98BE-AC130F39C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6282" y="3587273"/>
            <a:ext cx="344243" cy="30176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Line 54">
            <a:extLst>
              <a:ext uri="{FF2B5EF4-FFF2-40B4-BE49-F238E27FC236}">
                <a16:creationId xmlns:a16="http://schemas.microsoft.com/office/drawing/2014/main" id="{5DAA3108-44D3-408B-B0C4-F2A28EB88E4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8064" y="3504080"/>
            <a:ext cx="274341" cy="22483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Line 54">
            <a:extLst>
              <a:ext uri="{FF2B5EF4-FFF2-40B4-BE49-F238E27FC236}">
                <a16:creationId xmlns:a16="http://schemas.microsoft.com/office/drawing/2014/main" id="{0EC6A9C6-AD4E-43BF-ACC2-886C62C2A1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25652" y="3041389"/>
            <a:ext cx="296324" cy="17760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80ADFA3-8DD1-4B61-8022-04EFAD39480C}"/>
              </a:ext>
            </a:extLst>
          </p:cNvPr>
          <p:cNvSpPr txBox="1"/>
          <p:nvPr/>
        </p:nvSpPr>
        <p:spPr bwMode="auto">
          <a:xfrm>
            <a:off x="4592162" y="2936370"/>
            <a:ext cx="7189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Newly enrolled patients</a:t>
            </a:r>
          </a:p>
        </p:txBody>
      </p:sp>
      <p:sp>
        <p:nvSpPr>
          <p:cNvPr id="53" name="Line 54">
            <a:extLst>
              <a:ext uri="{FF2B5EF4-FFF2-40B4-BE49-F238E27FC236}">
                <a16:creationId xmlns:a16="http://schemas.microsoft.com/office/drawing/2014/main" id="{D0C38FB2-39DD-4B05-BCAB-E0D02B61C6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2245" y="4449524"/>
            <a:ext cx="4308933" cy="27871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1F898C3-D64A-40C6-ACA1-27D9AF677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8995" y="3108442"/>
            <a:ext cx="1371978" cy="601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T-DXd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5.4 mg/kg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130)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68AA982-CDFE-4298-A2C0-9A444A6CC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8995" y="4142613"/>
            <a:ext cx="1371978" cy="601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T-DXd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5.4 mg/kg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4)</a:t>
            </a:r>
          </a:p>
        </p:txBody>
      </p:sp>
      <p:sp>
        <p:nvSpPr>
          <p:cNvPr id="64" name="Text Box 45">
            <a:extLst>
              <a:ext uri="{FF2B5EF4-FFF2-40B4-BE49-F238E27FC236}">
                <a16:creationId xmlns:a16="http://schemas.microsoft.com/office/drawing/2014/main" id="{3A3DC58B-55A5-42FD-B5CD-7267A7E34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808" y="1980129"/>
            <a:ext cx="20945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Pharmacokinetics (n = 65)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1A504FFC-94AC-464C-8011-3D0ACDACFCE6}"/>
              </a:ext>
            </a:extLst>
          </p:cNvPr>
          <p:cNvSpPr txBox="1">
            <a:spLocks/>
          </p:cNvSpPr>
          <p:nvPr/>
        </p:nvSpPr>
        <p:spPr bwMode="auto">
          <a:xfrm>
            <a:off x="468541" y="5211315"/>
            <a:ext cx="3941708" cy="521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endpoint: ORR by ICR (RECIST v1.1)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Secondary endpoints: investigator-assessed ORR, DCR, DoR, CBR, PFS, OS, PK, safety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C7DC308-2D29-4688-8C69-A1478730ED6E}"/>
              </a:ext>
            </a:extLst>
          </p:cNvPr>
          <p:cNvSpPr txBox="1"/>
          <p:nvPr/>
        </p:nvSpPr>
        <p:spPr bwMode="auto">
          <a:xfrm>
            <a:off x="5373814" y="3956904"/>
            <a:ext cx="24702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*5.4 mg/kg confirmed as RP2D.</a:t>
            </a:r>
          </a:p>
        </p:txBody>
      </p:sp>
      <p:sp>
        <p:nvSpPr>
          <p:cNvPr id="33" name="Text Box 45">
            <a:extLst>
              <a:ext uri="{FF2B5EF4-FFF2-40B4-BE49-F238E27FC236}">
                <a16:creationId xmlns:a16="http://schemas.microsoft.com/office/drawing/2014/main" id="{BAA9B9D9-F680-4184-8C7D-367E7080D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064" y="2127407"/>
            <a:ext cx="20945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Dose Finding* (n = 54)</a:t>
            </a:r>
          </a:p>
        </p:txBody>
      </p:sp>
      <p:sp>
        <p:nvSpPr>
          <p:cNvPr id="34" name="Text Box 45">
            <a:extLst>
              <a:ext uri="{FF2B5EF4-FFF2-40B4-BE49-F238E27FC236}">
                <a16:creationId xmlns:a16="http://schemas.microsoft.com/office/drawing/2014/main" id="{B9D2512F-2C8A-41BA-A007-6B530A2BE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1747" y="2121244"/>
            <a:ext cx="20945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Continuation (n = 134)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901790-29A4-41DA-87B1-89981FF9EFBC}"/>
              </a:ext>
            </a:extLst>
          </p:cNvPr>
          <p:cNvCxnSpPr/>
          <p:nvPr/>
        </p:nvCxnSpPr>
        <p:spPr bwMode="auto">
          <a:xfrm>
            <a:off x="2952245" y="2093031"/>
            <a:ext cx="3941708" cy="0"/>
          </a:xfrm>
          <a:prstGeom prst="line">
            <a:avLst/>
          </a:prstGeom>
          <a:noFill/>
          <a:ln w="28575" cap="flat" cmpd="sng" algn="ctr">
            <a:solidFill>
              <a:schemeClr val="bg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431D4C7-575C-4C7B-83FC-AB319BBFA1D2}"/>
              </a:ext>
            </a:extLst>
          </p:cNvPr>
          <p:cNvSpPr txBox="1"/>
          <p:nvPr/>
        </p:nvSpPr>
        <p:spPr bwMode="auto">
          <a:xfrm>
            <a:off x="4587725" y="1716366"/>
            <a:ext cx="7492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Part 1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F454E77-4433-4B63-9D05-EB323518DED6}"/>
              </a:ext>
            </a:extLst>
          </p:cNvPr>
          <p:cNvCxnSpPr>
            <a:cxnSpLocks/>
          </p:cNvCxnSpPr>
          <p:nvPr/>
        </p:nvCxnSpPr>
        <p:spPr bwMode="auto">
          <a:xfrm>
            <a:off x="7298995" y="2084678"/>
            <a:ext cx="1371978" cy="0"/>
          </a:xfrm>
          <a:prstGeom prst="line">
            <a:avLst/>
          </a:prstGeom>
          <a:noFill/>
          <a:ln w="28575" cap="flat" cmpd="sng" algn="ctr">
            <a:solidFill>
              <a:schemeClr val="bg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9AED0273-029B-4598-BFD6-DDABFD2635F0}"/>
              </a:ext>
            </a:extLst>
          </p:cNvPr>
          <p:cNvSpPr txBox="1"/>
          <p:nvPr/>
        </p:nvSpPr>
        <p:spPr bwMode="auto">
          <a:xfrm>
            <a:off x="7734387" y="1708013"/>
            <a:ext cx="7492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Part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C0B416-5AE3-42B1-BE6D-CD4CE07B3E65}"/>
              </a:ext>
            </a:extLst>
          </p:cNvPr>
          <p:cNvSpPr txBox="1"/>
          <p:nvPr/>
        </p:nvSpPr>
        <p:spPr bwMode="auto">
          <a:xfrm>
            <a:off x="6769508" y="4791591"/>
            <a:ext cx="23468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Total enrolled at 5.4 mg/kg: n = 184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7AEAD7-75C6-48E2-804D-8A0B54AF85B9}"/>
              </a:ext>
            </a:extLst>
          </p:cNvPr>
          <p:cNvSpPr/>
          <p:nvPr/>
        </p:nvSpPr>
        <p:spPr>
          <a:xfrm>
            <a:off x="2058035" y="4027346"/>
            <a:ext cx="857250" cy="120032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T-DM1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Intolerant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4)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1307061-5789-42C2-936A-905B6F709348}"/>
              </a:ext>
            </a:extLst>
          </p:cNvPr>
          <p:cNvSpPr/>
          <p:nvPr/>
        </p:nvSpPr>
        <p:spPr>
          <a:xfrm>
            <a:off x="2058035" y="2920579"/>
            <a:ext cx="857250" cy="120032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T-DM1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R/R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249)</a:t>
            </a:r>
          </a:p>
        </p:txBody>
      </p:sp>
      <p:sp>
        <p:nvSpPr>
          <p:cNvPr id="37" name="Line 54">
            <a:extLst>
              <a:ext uri="{FF2B5EF4-FFF2-40B4-BE49-F238E27FC236}">
                <a16:creationId xmlns:a16="http://schemas.microsoft.com/office/drawing/2014/main" id="{7DE7F600-9613-40DE-9E71-F192FF789B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5490" y="3410161"/>
            <a:ext cx="355879" cy="3768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Line 54">
            <a:extLst>
              <a:ext uri="{FF2B5EF4-FFF2-40B4-BE49-F238E27FC236}">
                <a16:creationId xmlns:a16="http://schemas.microsoft.com/office/drawing/2014/main" id="{126E4D00-6785-4388-8CDF-2902BA93A9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0850" y="4103709"/>
            <a:ext cx="344243" cy="30176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5F4DACE4-A350-4A55-8818-CD2E308F969E}"/>
              </a:ext>
            </a:extLst>
          </p:cNvPr>
          <p:cNvSpPr txBox="1">
            <a:spLocks/>
          </p:cNvSpPr>
          <p:nvPr/>
        </p:nvSpPr>
        <p:spPr bwMode="auto">
          <a:xfrm>
            <a:off x="4729266" y="5176997"/>
            <a:ext cx="3941708" cy="521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Data cutoff: August 1, 2019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79 (42%) continuing treatment 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105 (57.1%) d/c (mostly for PD, 28.8%)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7A07A66-44A7-4912-AB4B-8FE0DC0C996F}"/>
              </a:ext>
            </a:extLst>
          </p:cNvPr>
          <p:cNvCxnSpPr/>
          <p:nvPr/>
        </p:nvCxnSpPr>
        <p:spPr bwMode="auto">
          <a:xfrm>
            <a:off x="6908240" y="3350694"/>
            <a:ext cx="342900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0634AAB-C37E-4E6F-BB8F-0F38D37876BE}"/>
              </a:ext>
            </a:extLst>
          </p:cNvPr>
          <p:cNvCxnSpPr/>
          <p:nvPr/>
        </p:nvCxnSpPr>
        <p:spPr bwMode="auto">
          <a:xfrm>
            <a:off x="2988170" y="3416248"/>
            <a:ext cx="342900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106171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284116" y="2870704"/>
            <a:ext cx="85235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>
                <a:solidFill>
                  <a:srgbClr val="001454"/>
                </a:solidFill>
              </a:rPr>
              <a:t> A dose of 5.4 mg/kg q3weeks was recommended</a:t>
            </a:r>
            <a:endParaRPr lang="el-GR" sz="2000" dirty="0">
              <a:solidFill>
                <a:srgbClr val="001454"/>
              </a:solidFill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274321" y="3434919"/>
            <a:ext cx="856270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l-GR" sz="2000" dirty="0">
                <a:solidFill>
                  <a:srgbClr val="001454"/>
                </a:solidFill>
              </a:rPr>
              <a:t> </a:t>
            </a:r>
            <a:r>
              <a:rPr lang="en-US" sz="2000" dirty="0">
                <a:solidFill>
                  <a:srgbClr val="001454"/>
                </a:solidFill>
              </a:rPr>
              <a:t>After a median follow-up of only 11 months, ORR was 60.9% (95% CI, 53.4–68.0); with 6% of complete </a:t>
            </a:r>
            <a:endParaRPr lang="el-GR" sz="2000" dirty="0">
              <a:solidFill>
                <a:srgbClr val="001454"/>
              </a:solidFill>
            </a:endParaRPr>
          </a:p>
          <a:p>
            <a:r>
              <a:rPr lang="el-GR" sz="2000" dirty="0">
                <a:solidFill>
                  <a:srgbClr val="001454"/>
                </a:solidFill>
              </a:rPr>
              <a:t>    </a:t>
            </a:r>
            <a:r>
              <a:rPr lang="en-US" sz="2000" dirty="0">
                <a:solidFill>
                  <a:srgbClr val="001454"/>
                </a:solidFill>
              </a:rPr>
              <a:t>response, and 54.9% of partial response. </a:t>
            </a:r>
          </a:p>
          <a:p>
            <a:endParaRPr lang="en-US" dirty="0">
              <a:solidFill>
                <a:srgbClr val="001454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solidFill>
                  <a:srgbClr val="001454"/>
                </a:solidFill>
              </a:rPr>
              <a:t>The median response duration was 14.8 months (95% CI, 13.8–16.9), PFS was 16.4 months (95% CI, 12.7 to </a:t>
            </a:r>
          </a:p>
          <a:p>
            <a:r>
              <a:rPr lang="en-US" sz="2000" dirty="0">
                <a:solidFill>
                  <a:srgbClr val="001454"/>
                </a:solidFill>
              </a:rPr>
              <a:t>    not reached)</a:t>
            </a:r>
          </a:p>
          <a:p>
            <a:endParaRPr lang="en-US" sz="2000" dirty="0">
              <a:solidFill>
                <a:srgbClr val="001454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solidFill>
                  <a:srgbClr val="001454"/>
                </a:solidFill>
              </a:rPr>
              <a:t>The OS was estimated at 93.9% (95% CI, 89.3–96.6) at 6 months and 86.2% (95% CI, 79.8–90.7)</a:t>
            </a:r>
          </a:p>
          <a:p>
            <a:r>
              <a:rPr lang="en-US" sz="2000" dirty="0">
                <a:solidFill>
                  <a:srgbClr val="001454"/>
                </a:solidFill>
              </a:rPr>
              <a:t>   at 12 months; the median OS was not reached.</a:t>
            </a:r>
            <a:endParaRPr lang="el-GR" sz="2000" dirty="0">
              <a:solidFill>
                <a:srgbClr val="001454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956" y="1"/>
            <a:ext cx="4888776" cy="270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5935" y="1"/>
            <a:ext cx="3654333" cy="3087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14409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731520"/>
            <a:ext cx="4771208" cy="442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CDF0E03-B64D-4577-9E24-A290CB092E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3064294"/>
              </p:ext>
            </p:extLst>
          </p:nvPr>
        </p:nvGraphicFramePr>
        <p:xfrm>
          <a:off x="4791949" y="1136467"/>
          <a:ext cx="3163331" cy="4846496"/>
        </p:xfrm>
        <a:graphic>
          <a:graphicData uri="http://schemas.openxmlformats.org/drawingml/2006/table">
            <a:tbl>
              <a:tblPr/>
              <a:tblGrid>
                <a:gridCol w="1650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641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 (ITT)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T-DXd 5.4 mg/kg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184)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641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ORR* (by ICR; n = 112), % (95% CI)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60.9 (53.4-68.0)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4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 (n = 11)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6.0 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4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 (n = 101)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54.9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74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SD (n = 67)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36.4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435746"/>
                  </a:ext>
                </a:extLst>
              </a:tr>
              <a:tr h="1974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PD (n = 3)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081105"/>
                  </a:ext>
                </a:extLst>
              </a:tr>
              <a:tr h="1974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Not evaluable (n = 2)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628487"/>
                  </a:ext>
                </a:extLst>
              </a:tr>
              <a:tr h="1974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DCR, % (95% CI)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97.3 (93.8-99.1)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542573"/>
                  </a:ext>
                </a:extLst>
              </a:tr>
              <a:tr h="1974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6-mo CBR, % (95% CI)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76.1 (69.3-82.1)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96930"/>
                  </a:ext>
                </a:extLst>
              </a:tr>
              <a:tr h="1974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Median DoR, mos (95% CI)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14.8 (13.8-16.9)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704351"/>
                  </a:ext>
                </a:extLst>
              </a:tr>
              <a:tr h="335641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Median time to response, mos (95% CI)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1.6 (1.4-2.6)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666919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9249" y="0"/>
            <a:ext cx="181298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6518" y="13064"/>
            <a:ext cx="1087482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214">
            <a:extLst>
              <a:ext uri="{FF2B5EF4-FFF2-40B4-BE49-F238E27FC236}">
                <a16:creationId xmlns:a16="http://schemas.microsoft.com/office/drawing/2014/main" id="{7EA5A656-C4F1-4BF5-AA32-081CA1AD53FC}"/>
              </a:ext>
            </a:extLst>
          </p:cNvPr>
          <p:cNvSpPr/>
          <p:nvPr/>
        </p:nvSpPr>
        <p:spPr bwMode="auto">
          <a:xfrm>
            <a:off x="4791950" y="1643447"/>
            <a:ext cx="3179582" cy="807378"/>
          </a:xfrm>
          <a:prstGeom prst="rect">
            <a:avLst/>
          </a:prstGeom>
          <a:noFill/>
          <a:ln w="28575">
            <a:solidFill>
              <a:srgbClr val="E1471D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" name="9 - Ορθογώνιο"/>
          <p:cNvSpPr/>
          <p:nvPr/>
        </p:nvSpPr>
        <p:spPr>
          <a:xfrm>
            <a:off x="6119681" y="5987533"/>
            <a:ext cx="3389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(</a:t>
            </a:r>
            <a:r>
              <a:rPr lang="en-US" i="1" dirty="0" err="1"/>
              <a:t>Modi</a:t>
            </a:r>
            <a:r>
              <a:rPr lang="en-US" i="1" dirty="0"/>
              <a:t> S, et al. N </a:t>
            </a:r>
            <a:r>
              <a:rPr lang="en-US" i="1" dirty="0" err="1"/>
              <a:t>Engl</a:t>
            </a:r>
            <a:r>
              <a:rPr lang="en-US" i="1" dirty="0"/>
              <a:t> J Med. 2020)</a:t>
            </a:r>
            <a:endParaRPr lang="el-GR" i="1" dirty="0"/>
          </a:p>
        </p:txBody>
      </p:sp>
    </p:spTree>
    <p:extLst>
      <p:ext uri="{BB962C8B-B14F-4D97-AF65-F5344CB8AC3E}">
        <p14:creationId xmlns:p14="http://schemas.microsoft.com/office/powerpoint/2010/main" val="1090339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6732" y="1267098"/>
            <a:ext cx="7250714" cy="4519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9838" y="156754"/>
            <a:ext cx="181298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67106" y="169818"/>
            <a:ext cx="1087482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89219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9838" y="156754"/>
            <a:ext cx="181298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7106" y="169818"/>
            <a:ext cx="1087482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- Ορθογώνιο"/>
          <p:cNvSpPr/>
          <p:nvPr/>
        </p:nvSpPr>
        <p:spPr>
          <a:xfrm>
            <a:off x="539552" y="344380"/>
            <a:ext cx="5392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/>
              <a:t>2.4. </a:t>
            </a:r>
            <a:r>
              <a:rPr lang="el-GR" sz="2800" i="1" dirty="0"/>
              <a:t>Ειδικοί</a:t>
            </a:r>
            <a:r>
              <a:rPr lang="en-US" sz="2800" i="1" dirty="0"/>
              <a:t> </a:t>
            </a:r>
            <a:r>
              <a:rPr lang="el-GR" sz="2800" i="1" dirty="0"/>
              <a:t>και δραστικοί </a:t>
            </a:r>
            <a:r>
              <a:rPr lang="en-US" sz="2800" i="1" dirty="0"/>
              <a:t>HER2 TKIs</a:t>
            </a:r>
            <a:endParaRPr lang="el-GR" sz="2800" i="1" dirty="0"/>
          </a:p>
        </p:txBody>
      </p:sp>
      <p:sp>
        <p:nvSpPr>
          <p:cNvPr id="9" name="8 - Ορθογώνιο"/>
          <p:cNvSpPr/>
          <p:nvPr/>
        </p:nvSpPr>
        <p:spPr>
          <a:xfrm>
            <a:off x="512718" y="1070377"/>
            <a:ext cx="8412479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1454"/>
                </a:solidFill>
              </a:rPr>
              <a:t>2.4.1. </a:t>
            </a:r>
            <a:r>
              <a:rPr lang="en-US" sz="2400" dirty="0" err="1">
                <a:solidFill>
                  <a:srgbClr val="001454"/>
                </a:solidFill>
              </a:rPr>
              <a:t>Neratinib</a:t>
            </a:r>
            <a:endParaRPr lang="el-GR" sz="2400" dirty="0">
              <a:solidFill>
                <a:srgbClr val="001454"/>
              </a:solidFill>
            </a:endParaRPr>
          </a:p>
          <a:p>
            <a:r>
              <a:rPr lang="el-GR" sz="2400" dirty="0">
                <a:solidFill>
                  <a:srgbClr val="001454"/>
                </a:solidFill>
              </a:rPr>
              <a:t>        </a:t>
            </a:r>
            <a:r>
              <a:rPr lang="el-GR" sz="2000" dirty="0">
                <a:solidFill>
                  <a:srgbClr val="001454"/>
                </a:solidFill>
              </a:rPr>
              <a:t>- Αποτελεί έναν από του στόματος, μη αντιστρεπτό </a:t>
            </a:r>
            <a:r>
              <a:rPr lang="en-US" sz="2000" dirty="0">
                <a:solidFill>
                  <a:srgbClr val="001454"/>
                </a:solidFill>
              </a:rPr>
              <a:t>pan-HER TKI,</a:t>
            </a:r>
            <a:r>
              <a:rPr lang="el-GR" sz="2000" dirty="0">
                <a:solidFill>
                  <a:srgbClr val="001454"/>
                </a:solidFill>
              </a:rPr>
              <a:t> που στοχεύει</a:t>
            </a:r>
            <a:r>
              <a:rPr lang="en-US" sz="2000" dirty="0">
                <a:solidFill>
                  <a:srgbClr val="001454"/>
                </a:solidFill>
              </a:rPr>
              <a:t> </a:t>
            </a:r>
            <a:r>
              <a:rPr lang="el-GR" sz="2000" dirty="0">
                <a:solidFill>
                  <a:srgbClr val="001454"/>
                </a:solidFill>
              </a:rPr>
              <a:t>τα </a:t>
            </a:r>
            <a:r>
              <a:rPr lang="en-US" sz="2000" dirty="0">
                <a:solidFill>
                  <a:srgbClr val="001454"/>
                </a:solidFill>
              </a:rPr>
              <a:t>HER1 (EGFR), </a:t>
            </a:r>
            <a:endParaRPr lang="el-GR" sz="2000" dirty="0">
              <a:solidFill>
                <a:srgbClr val="001454"/>
              </a:solidFill>
            </a:endParaRPr>
          </a:p>
          <a:p>
            <a:r>
              <a:rPr lang="el-GR" sz="2000" dirty="0">
                <a:solidFill>
                  <a:srgbClr val="001454"/>
                </a:solidFill>
              </a:rPr>
              <a:t>            </a:t>
            </a:r>
            <a:r>
              <a:rPr lang="en-US" sz="2000" dirty="0">
                <a:solidFill>
                  <a:srgbClr val="001454"/>
                </a:solidFill>
              </a:rPr>
              <a:t>HER2, </a:t>
            </a:r>
            <a:r>
              <a:rPr lang="el-GR" sz="2000" dirty="0">
                <a:solidFill>
                  <a:srgbClr val="001454"/>
                </a:solidFill>
              </a:rPr>
              <a:t>και </a:t>
            </a:r>
            <a:r>
              <a:rPr lang="en-US" sz="2000" dirty="0">
                <a:solidFill>
                  <a:srgbClr val="001454"/>
                </a:solidFill>
              </a:rPr>
              <a:t>HER4</a:t>
            </a:r>
            <a:r>
              <a:rPr lang="el-GR" sz="2000" dirty="0">
                <a:solidFill>
                  <a:srgbClr val="001454"/>
                </a:solidFill>
              </a:rPr>
              <a:t> μόρια μέσω της σύνδεσης στην </a:t>
            </a:r>
            <a:r>
              <a:rPr lang="en-US" sz="2000" dirty="0">
                <a:solidFill>
                  <a:srgbClr val="001454"/>
                </a:solidFill>
              </a:rPr>
              <a:t>ATP</a:t>
            </a:r>
            <a:r>
              <a:rPr lang="el-GR" sz="2000" dirty="0">
                <a:solidFill>
                  <a:srgbClr val="001454"/>
                </a:solidFill>
              </a:rPr>
              <a:t> θήκη του υποδοχέα</a:t>
            </a:r>
            <a:r>
              <a:rPr lang="en-US" sz="2000" dirty="0">
                <a:solidFill>
                  <a:srgbClr val="001454"/>
                </a:solidFill>
              </a:rPr>
              <a:t>. </a:t>
            </a:r>
            <a:r>
              <a:rPr lang="el-GR" sz="2000" dirty="0">
                <a:solidFill>
                  <a:srgbClr val="001454"/>
                </a:solidFill>
              </a:rPr>
              <a:t>Αλληλεπιδρά επίσης με τα </a:t>
            </a:r>
          </a:p>
          <a:p>
            <a:r>
              <a:rPr lang="el-GR" sz="2000" dirty="0">
                <a:solidFill>
                  <a:srgbClr val="001454"/>
                </a:solidFill>
              </a:rPr>
              <a:t>            </a:t>
            </a:r>
            <a:r>
              <a:rPr lang="en-US" sz="2000" dirty="0">
                <a:solidFill>
                  <a:srgbClr val="001454"/>
                </a:solidFill>
              </a:rPr>
              <a:t>PI3K/MAPK</a:t>
            </a:r>
            <a:r>
              <a:rPr lang="el-GR" sz="2000" dirty="0">
                <a:solidFill>
                  <a:srgbClr val="001454"/>
                </a:solidFill>
              </a:rPr>
              <a:t> μοριακά μονοπάτια και αναστέλλει την έκφραση της</a:t>
            </a:r>
            <a:r>
              <a:rPr lang="en-US" sz="2000" dirty="0">
                <a:solidFill>
                  <a:srgbClr val="001454"/>
                </a:solidFill>
              </a:rPr>
              <a:t> </a:t>
            </a:r>
            <a:r>
              <a:rPr lang="en-US" sz="2000" dirty="0" err="1">
                <a:solidFill>
                  <a:srgbClr val="001454"/>
                </a:solidFill>
              </a:rPr>
              <a:t>cyclin</a:t>
            </a:r>
            <a:r>
              <a:rPr lang="en-US" sz="2000" dirty="0">
                <a:solidFill>
                  <a:srgbClr val="001454"/>
                </a:solidFill>
              </a:rPr>
              <a:t> D1 in vivo</a:t>
            </a:r>
            <a:endParaRPr lang="el-GR" sz="2000" dirty="0">
              <a:solidFill>
                <a:srgbClr val="001454"/>
              </a:solidFill>
            </a:endParaRPr>
          </a:p>
        </p:txBody>
      </p:sp>
      <p:pic>
        <p:nvPicPr>
          <p:cNvPr id="10" name="9 - Εικόνα" descr="Slide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3212976"/>
            <a:ext cx="4785224" cy="355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78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9838" y="0"/>
            <a:ext cx="181298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7106" y="1"/>
            <a:ext cx="1087482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- Ορθογώνιο"/>
          <p:cNvSpPr/>
          <p:nvPr/>
        </p:nvSpPr>
        <p:spPr>
          <a:xfrm>
            <a:off x="1553480" y="292128"/>
            <a:ext cx="34589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/>
              <a:t>2.4.2. </a:t>
            </a:r>
            <a:r>
              <a:rPr lang="en-US" sz="2400" i="1" dirty="0" err="1"/>
              <a:t>Tucatinib</a:t>
            </a:r>
            <a:r>
              <a:rPr lang="en-US" sz="2400" i="1" dirty="0"/>
              <a:t> (ONT-380)</a:t>
            </a:r>
            <a:endParaRPr lang="el-GR" sz="2400" i="1" dirty="0"/>
          </a:p>
        </p:txBody>
      </p:sp>
      <p:sp>
        <p:nvSpPr>
          <p:cNvPr id="9" name="8 - Ορθογώνιο"/>
          <p:cNvSpPr/>
          <p:nvPr/>
        </p:nvSpPr>
        <p:spPr>
          <a:xfrm>
            <a:off x="156754" y="939748"/>
            <a:ext cx="85333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dirty="0"/>
              <a:t> </a:t>
            </a:r>
            <a:r>
              <a:rPr lang="el-GR" dirty="0">
                <a:solidFill>
                  <a:srgbClr val="001454"/>
                </a:solidFill>
              </a:rPr>
              <a:t>Το </a:t>
            </a:r>
            <a:r>
              <a:rPr lang="en-US" dirty="0" err="1">
                <a:solidFill>
                  <a:srgbClr val="001454"/>
                </a:solidFill>
              </a:rPr>
              <a:t>Tucatinib</a:t>
            </a:r>
            <a:r>
              <a:rPr lang="el-GR" dirty="0">
                <a:solidFill>
                  <a:srgbClr val="001454"/>
                </a:solidFill>
              </a:rPr>
              <a:t> αποτελεί έναν από του στόματος </a:t>
            </a:r>
            <a:r>
              <a:rPr lang="el-GR" dirty="0" err="1">
                <a:solidFill>
                  <a:srgbClr val="001454"/>
                </a:solidFill>
              </a:rPr>
              <a:t>βιοδιαθέσιμο</a:t>
            </a:r>
            <a:r>
              <a:rPr lang="el-GR" dirty="0">
                <a:solidFill>
                  <a:srgbClr val="001454"/>
                </a:solidFill>
              </a:rPr>
              <a:t>, μικρού μοριακού βάρους</a:t>
            </a:r>
            <a:r>
              <a:rPr lang="en-US" dirty="0">
                <a:solidFill>
                  <a:srgbClr val="001454"/>
                </a:solidFill>
              </a:rPr>
              <a:t> TKI, </a:t>
            </a:r>
            <a:r>
              <a:rPr lang="el-GR" dirty="0">
                <a:solidFill>
                  <a:srgbClr val="001454"/>
                </a:solidFill>
              </a:rPr>
              <a:t>με δύο </a:t>
            </a:r>
            <a:r>
              <a:rPr lang="el-GR" dirty="0" err="1">
                <a:solidFill>
                  <a:srgbClr val="001454"/>
                </a:solidFill>
              </a:rPr>
              <a:t>ετεροκυκλικά</a:t>
            </a:r>
            <a:r>
              <a:rPr lang="el-GR" dirty="0">
                <a:solidFill>
                  <a:srgbClr val="001454"/>
                </a:solidFill>
              </a:rPr>
              <a:t>   </a:t>
            </a:r>
          </a:p>
          <a:p>
            <a:r>
              <a:rPr lang="el-GR" dirty="0">
                <a:solidFill>
                  <a:srgbClr val="001454"/>
                </a:solidFill>
              </a:rPr>
              <a:t>     σχήματος δακτυλιδιού συστατικά που στοχεύουν τον </a:t>
            </a:r>
            <a:r>
              <a:rPr lang="en-US" dirty="0">
                <a:solidFill>
                  <a:srgbClr val="001454"/>
                </a:solidFill>
              </a:rPr>
              <a:t>HER. </a:t>
            </a:r>
            <a:r>
              <a:rPr lang="el-GR" dirty="0">
                <a:solidFill>
                  <a:srgbClr val="001454"/>
                </a:solidFill>
              </a:rPr>
              <a:t>Μπλοκάρει τον πολλαπλασιασμό και την   </a:t>
            </a:r>
          </a:p>
          <a:p>
            <a:r>
              <a:rPr lang="el-GR" dirty="0">
                <a:solidFill>
                  <a:srgbClr val="001454"/>
                </a:solidFill>
              </a:rPr>
              <a:t>     </a:t>
            </a:r>
            <a:r>
              <a:rPr lang="el-GR" dirty="0" err="1">
                <a:solidFill>
                  <a:srgbClr val="001454"/>
                </a:solidFill>
              </a:rPr>
              <a:t>φωσφορυλιωση</a:t>
            </a:r>
            <a:r>
              <a:rPr lang="el-GR" dirty="0">
                <a:solidFill>
                  <a:srgbClr val="001454"/>
                </a:solidFill>
              </a:rPr>
              <a:t> του </a:t>
            </a:r>
            <a:r>
              <a:rPr lang="en-US" dirty="0">
                <a:solidFill>
                  <a:srgbClr val="001454"/>
                </a:solidFill>
              </a:rPr>
              <a:t>HER2. </a:t>
            </a:r>
            <a:r>
              <a:rPr lang="el-GR" dirty="0">
                <a:solidFill>
                  <a:srgbClr val="001454"/>
                </a:solidFill>
              </a:rPr>
              <a:t> Επίσης λόγω του πολύ μικρού μεγέθους του διαπερνά τον </a:t>
            </a:r>
            <a:r>
              <a:rPr lang="el-GR" dirty="0" err="1">
                <a:solidFill>
                  <a:srgbClr val="001454"/>
                </a:solidFill>
              </a:rPr>
              <a:t>αιματοεγκεφαλικό</a:t>
            </a:r>
            <a:r>
              <a:rPr lang="el-GR" dirty="0">
                <a:solidFill>
                  <a:srgbClr val="001454"/>
                </a:solidFill>
              </a:rPr>
              <a:t> φραγμό</a:t>
            </a:r>
          </a:p>
        </p:txBody>
      </p:sp>
      <p:pic>
        <p:nvPicPr>
          <p:cNvPr id="10" name="9 - Εικόνα" descr="Seagen-medication-tucatini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760" y="2795004"/>
            <a:ext cx="5222712" cy="390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67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FBA41-3B37-4687-A215-E3A284967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HER2CLIMB: Phase II Study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501F0-4BDF-484D-A25B-27EC2A467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165" y="1513047"/>
            <a:ext cx="8158147" cy="882738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/>
              <a:t>Randomized, double-blind, placebo-controlled, active comparator phase II trial at 155 sites in </a:t>
            </a:r>
            <a:br>
              <a:rPr lang="en-US" sz="2000" dirty="0"/>
            </a:br>
            <a:r>
              <a:rPr lang="en-US" sz="2000" dirty="0"/>
              <a:t>15 countries (February 2016 to May 2019); data cutoff: September 4, 2019; median f/u: 14.0 mos</a:t>
            </a:r>
          </a:p>
        </p:txBody>
      </p:sp>
      <p:sp>
        <p:nvSpPr>
          <p:cNvPr id="4" name="Text Box 45">
            <a:extLst>
              <a:ext uri="{FF2B5EF4-FFF2-40B4-BE49-F238E27FC236}">
                <a16:creationId xmlns:a16="http://schemas.microsoft.com/office/drawing/2014/main" id="{46C7CBBD-6398-498C-AEE9-D7063C423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3" y="2925266"/>
            <a:ext cx="218384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with HER2+ MBC;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prior trastuzumab, pertuzumab, and T-DM1; ECOG PS 0/1;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brain mets allowed*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612)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C2B3DF12-E543-4EA5-8465-20A83ABC7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5493" y="2785847"/>
            <a:ext cx="4405548" cy="10058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Tucatinib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300 mg PO BID +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Trastuzumab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6 mg/kg Q3W (loading dose: 8 mg/kg C1D1) +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Capecitabine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1000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 PO BID</a:t>
            </a:r>
            <a:r>
              <a:rPr lang="en-US" altLang="en-US" sz="14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on Days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1-14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(n = 410)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8E3B5966-1109-4826-BA71-FB66D4154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5493" y="3928749"/>
            <a:ext cx="4405548" cy="10058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Placebo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PO BID +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Trastuzumab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6 mg/kg Q3W (loading dose: 8 mg/kg C1D1) +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Capecitabine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1000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 PO BID</a:t>
            </a:r>
            <a:r>
              <a:rPr lang="en-US" altLang="en-US" sz="14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on Days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1-14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(n = 202)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33D53E-D445-4258-85EB-B627378A329B}"/>
              </a:ext>
            </a:extLst>
          </p:cNvPr>
          <p:cNvSpPr txBox="1"/>
          <p:nvPr/>
        </p:nvSpPr>
        <p:spPr bwMode="auto">
          <a:xfrm>
            <a:off x="574086" y="4259659"/>
            <a:ext cx="260919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*Including previously treated stable mets, untreated mets not needing immediate local therapy, and previously treated progressing mets not needing immediate local therapy.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AF4400-958E-46AB-9968-33D0C9F91D53}"/>
              </a:ext>
            </a:extLst>
          </p:cNvPr>
          <p:cNvSpPr txBox="1"/>
          <p:nvPr/>
        </p:nvSpPr>
        <p:spPr bwMode="auto">
          <a:xfrm>
            <a:off x="6980006" y="2219339"/>
            <a:ext cx="11272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21-day cycles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E4FD5CD-1BC1-4B91-8B49-0CB61D03B897}"/>
              </a:ext>
            </a:extLst>
          </p:cNvPr>
          <p:cNvCxnSpPr>
            <a:cxnSpLocks/>
          </p:cNvCxnSpPr>
          <p:nvPr/>
        </p:nvCxnSpPr>
        <p:spPr bwMode="auto">
          <a:xfrm>
            <a:off x="7543623" y="2537476"/>
            <a:ext cx="0" cy="182880"/>
          </a:xfrm>
          <a:prstGeom prst="straightConnector1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64D4946-C604-46E4-8489-85E92B75B969}"/>
              </a:ext>
            </a:extLst>
          </p:cNvPr>
          <p:cNvSpPr txBox="1"/>
          <p:nvPr/>
        </p:nvSpPr>
        <p:spPr bwMode="auto">
          <a:xfrm>
            <a:off x="1677346" y="2181351"/>
            <a:ext cx="30162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Stratified by brain mets (yes vs no), ECOG PS (0 vs 1), and region (US or Canada vs rest of world)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9A49652-EDF8-4806-B653-70971391C80C}"/>
              </a:ext>
            </a:extLst>
          </p:cNvPr>
          <p:cNvCxnSpPr>
            <a:cxnSpLocks/>
          </p:cNvCxnSpPr>
          <p:nvPr/>
        </p:nvCxnSpPr>
        <p:spPr bwMode="auto">
          <a:xfrm>
            <a:off x="3183279" y="2667926"/>
            <a:ext cx="0" cy="451704"/>
          </a:xfrm>
          <a:prstGeom prst="straightConnector1">
            <a:avLst/>
          </a:prstGeom>
          <a:noFill/>
          <a:ln w="19050" cap="flat" cmpd="sng" algn="ctr">
            <a:solidFill>
              <a:schemeClr val="bg1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20" name="Text Box 15">
            <a:extLst>
              <a:ext uri="{FF2B5EF4-FFF2-40B4-BE49-F238E27FC236}">
                <a16:creationId xmlns:a16="http://schemas.microsoft.com/office/drawing/2014/main" id="{D0F625C9-4665-430C-8A26-CBFB128BC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6388916"/>
            <a:ext cx="6816451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Murthy. SABCS 2019. Abstr GS1-01. Murthy. NEJM. 2019;382:597.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 20">
            <a:extLst>
              <a:ext uri="{FF2B5EF4-FFF2-40B4-BE49-F238E27FC236}">
                <a16:creationId xmlns:a16="http://schemas.microsoft.com/office/drawing/2014/main" id="{207D9F04-EF77-4781-BB58-1A5A36E2787E}"/>
              </a:ext>
            </a:extLst>
          </p:cNvPr>
          <p:cNvGrpSpPr>
            <a:grpSpLocks/>
          </p:cNvGrpSpPr>
          <p:nvPr/>
        </p:nvGrpSpPr>
        <p:grpSpPr bwMode="auto">
          <a:xfrm>
            <a:off x="7042176" y="6216652"/>
            <a:ext cx="2488502" cy="447822"/>
            <a:chOff x="9527309" y="3551529"/>
            <a:chExt cx="3318002" cy="448324"/>
          </a:xfrm>
        </p:grpSpPr>
        <p:pic>
          <p:nvPicPr>
            <p:cNvPr id="22" name="Picture 9">
              <a:extLst>
                <a:ext uri="{FF2B5EF4-FFF2-40B4-BE49-F238E27FC236}">
                  <a16:creationId xmlns:a16="http://schemas.microsoft.com/office/drawing/2014/main" id="{65B70C4F-C16A-4648-9F10-BF7E4D7D69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8">
              <a:extLst>
                <a:ext uri="{FF2B5EF4-FFF2-40B4-BE49-F238E27FC236}">
                  <a16:creationId xmlns:a16="http://schemas.microsoft.com/office/drawing/2014/main" id="{E23EC927-8ACB-4726-A2E5-BDF68206D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0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C414065-A67E-4BC1-8B7A-D514FE1B9E9E}"/>
              </a:ext>
            </a:extLst>
          </p:cNvPr>
          <p:cNvSpPr txBox="1">
            <a:spLocks/>
          </p:cNvSpPr>
          <p:nvPr/>
        </p:nvSpPr>
        <p:spPr bwMode="auto">
          <a:xfrm>
            <a:off x="460165" y="5176761"/>
            <a:ext cx="4365158" cy="66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endpoint: PFS (RECIST v 1.1 by BICR) among first 480 randomized patients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90% power with 288 events at </a:t>
            </a:r>
            <a:r>
              <a:rPr kumimoji="0" lang="el-G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α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5%, HR: 0.67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F8F8955-3DD5-46DA-9800-D8D94922AB11}"/>
              </a:ext>
            </a:extLst>
          </p:cNvPr>
          <p:cNvSpPr txBox="1">
            <a:spLocks/>
          </p:cNvSpPr>
          <p:nvPr/>
        </p:nvSpPr>
        <p:spPr bwMode="auto">
          <a:xfrm>
            <a:off x="4760629" y="5176857"/>
            <a:ext cx="3961190" cy="66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Secondary endpoints (total population): OS, PFS in patients with brain mets, ORR in patients with measurable disease, safety in patients who received ≥ 1 dose of study tx</a:t>
            </a:r>
          </a:p>
        </p:txBody>
      </p:sp>
    </p:spTree>
    <p:extLst>
      <p:ext uri="{BB962C8B-B14F-4D97-AF65-F5344CB8AC3E}">
        <p14:creationId xmlns:p14="http://schemas.microsoft.com/office/powerpoint/2010/main" val="1683556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extBox 268">
            <a:extLst>
              <a:ext uri="{FF2B5EF4-FFF2-40B4-BE49-F238E27FC236}">
                <a16:creationId xmlns:a16="http://schemas.microsoft.com/office/drawing/2014/main" id="{EAA5AD8A-0969-4BA9-AAB4-01A122FD736E}"/>
              </a:ext>
            </a:extLst>
          </p:cNvPr>
          <p:cNvSpPr txBox="1"/>
          <p:nvPr/>
        </p:nvSpPr>
        <p:spPr bwMode="auto">
          <a:xfrm>
            <a:off x="2349105" y="3251386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46.3</a:t>
            </a:r>
          </a:p>
        </p:txBody>
      </p:sp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FD2B9FDB-12BC-40E1-A8AA-786F10F24A20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330510" y="1781102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52B2ADC6-E885-4A04-AB7D-1CE16AF16F0A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330352" y="1750515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B5B85763-1B77-4750-B7EC-A54CD0314B94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337066" y="1815929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B1F2A846-68C1-416C-8D99-1EBFC79F210E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351660" y="1844546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7557A738-8CAB-46D6-A6DD-08BB4B179D84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330911" y="1706491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" name="Group 276">
            <a:extLst>
              <a:ext uri="{FF2B5EF4-FFF2-40B4-BE49-F238E27FC236}">
                <a16:creationId xmlns:a16="http://schemas.microsoft.com/office/drawing/2014/main" id="{22E4E58C-400C-49EE-9DDF-E776ADBBA32E}"/>
              </a:ext>
            </a:extLst>
          </p:cNvPr>
          <p:cNvGrpSpPr/>
          <p:nvPr/>
        </p:nvGrpSpPr>
        <p:grpSpPr>
          <a:xfrm>
            <a:off x="2844322" y="1670131"/>
            <a:ext cx="665933" cy="3053958"/>
            <a:chOff x="3792429" y="1670131"/>
            <a:chExt cx="887911" cy="3053958"/>
          </a:xfrm>
        </p:grpSpPr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C3961F60-CBFC-4A27-A4A2-4E72476F0A35}"/>
                </a:ext>
              </a:extLst>
            </p:cNvPr>
            <p:cNvCxnSpPr/>
            <p:nvPr/>
          </p:nvCxnSpPr>
          <p:spPr bwMode="auto">
            <a:xfrm flipV="1">
              <a:off x="4680340" y="1670131"/>
              <a:ext cx="0" cy="3053958"/>
            </a:xfrm>
            <a:prstGeom prst="line">
              <a:avLst/>
            </a:prstGeom>
            <a:noFill/>
            <a:ln w="19050" cap="flat" cmpd="sng" algn="ctr">
              <a:solidFill>
                <a:schemeClr val="tx2">
                  <a:lumMod val="90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653E5EAC-D79A-4B66-9048-41281B59DFA6}"/>
                </a:ext>
              </a:extLst>
            </p:cNvPr>
            <p:cNvCxnSpPr/>
            <p:nvPr/>
          </p:nvCxnSpPr>
          <p:spPr bwMode="auto">
            <a:xfrm flipV="1">
              <a:off x="3792429" y="1670131"/>
              <a:ext cx="0" cy="3053958"/>
            </a:xfrm>
            <a:prstGeom prst="line">
              <a:avLst/>
            </a:prstGeom>
            <a:noFill/>
            <a:ln w="19050" cap="flat" cmpd="sng" algn="ctr">
              <a:solidFill>
                <a:schemeClr val="tx2">
                  <a:lumMod val="90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CF20B69-873F-416F-82F3-9CD0D845BACB}"/>
              </a:ext>
            </a:extLst>
          </p:cNvPr>
          <p:cNvSpPr/>
          <p:nvPr/>
        </p:nvSpPr>
        <p:spPr bwMode="auto">
          <a:xfrm>
            <a:off x="2184510" y="1639615"/>
            <a:ext cx="3836933" cy="2822027"/>
          </a:xfrm>
          <a:custGeom>
            <a:avLst/>
            <a:gdLst>
              <a:gd name="connsiteX0" fmla="*/ 0 w 5115911"/>
              <a:gd name="connsiteY0" fmla="*/ 7883 h 2829910"/>
              <a:gd name="connsiteX1" fmla="*/ 47297 w 5115911"/>
              <a:gd name="connsiteY1" fmla="*/ 7883 h 2829910"/>
              <a:gd name="connsiteX2" fmla="*/ 47297 w 5115911"/>
              <a:gd name="connsiteY2" fmla="*/ 0 h 2829910"/>
              <a:gd name="connsiteX3" fmla="*/ 47297 w 5115911"/>
              <a:gd name="connsiteY3" fmla="*/ 27590 h 2829910"/>
              <a:gd name="connsiteX4" fmla="*/ 102476 w 5115911"/>
              <a:gd name="connsiteY4" fmla="*/ 27590 h 2829910"/>
              <a:gd name="connsiteX5" fmla="*/ 102476 w 5115911"/>
              <a:gd name="connsiteY5" fmla="*/ 43355 h 2829910"/>
              <a:gd name="connsiteX6" fmla="*/ 137949 w 5115911"/>
              <a:gd name="connsiteY6" fmla="*/ 43355 h 2829910"/>
              <a:gd name="connsiteX7" fmla="*/ 137949 w 5115911"/>
              <a:gd name="connsiteY7" fmla="*/ 70945 h 2829910"/>
              <a:gd name="connsiteX8" fmla="*/ 185245 w 5115911"/>
              <a:gd name="connsiteY8" fmla="*/ 70945 h 2829910"/>
              <a:gd name="connsiteX9" fmla="*/ 185245 w 5115911"/>
              <a:gd name="connsiteY9" fmla="*/ 165538 h 2829910"/>
              <a:gd name="connsiteX10" fmla="*/ 204952 w 5115911"/>
              <a:gd name="connsiteY10" fmla="*/ 165538 h 2829910"/>
              <a:gd name="connsiteX11" fmla="*/ 204952 w 5115911"/>
              <a:gd name="connsiteY11" fmla="*/ 271955 h 2829910"/>
              <a:gd name="connsiteX12" fmla="*/ 271955 w 5115911"/>
              <a:gd name="connsiteY12" fmla="*/ 271955 h 2829910"/>
              <a:gd name="connsiteX13" fmla="*/ 271955 w 5115911"/>
              <a:gd name="connsiteY13" fmla="*/ 287721 h 2829910"/>
              <a:gd name="connsiteX14" fmla="*/ 366549 w 5115911"/>
              <a:gd name="connsiteY14" fmla="*/ 287721 h 2829910"/>
              <a:gd name="connsiteX15" fmla="*/ 366549 w 5115911"/>
              <a:gd name="connsiteY15" fmla="*/ 335017 h 2829910"/>
              <a:gd name="connsiteX16" fmla="*/ 366549 w 5115911"/>
              <a:gd name="connsiteY16" fmla="*/ 335017 h 2829910"/>
              <a:gd name="connsiteX17" fmla="*/ 394138 w 5115911"/>
              <a:gd name="connsiteY17" fmla="*/ 335017 h 2829910"/>
              <a:gd name="connsiteX18" fmla="*/ 394138 w 5115911"/>
              <a:gd name="connsiteY18" fmla="*/ 488731 h 2829910"/>
              <a:gd name="connsiteX19" fmla="*/ 441435 w 5115911"/>
              <a:gd name="connsiteY19" fmla="*/ 488731 h 2829910"/>
              <a:gd name="connsiteX20" fmla="*/ 441435 w 5115911"/>
              <a:gd name="connsiteY20" fmla="*/ 532086 h 2829910"/>
              <a:gd name="connsiteX21" fmla="*/ 504497 w 5115911"/>
              <a:gd name="connsiteY21" fmla="*/ 532086 h 2829910"/>
              <a:gd name="connsiteX22" fmla="*/ 504497 w 5115911"/>
              <a:gd name="connsiteY22" fmla="*/ 567559 h 2829910"/>
              <a:gd name="connsiteX23" fmla="*/ 563618 w 5115911"/>
              <a:gd name="connsiteY23" fmla="*/ 567559 h 2829910"/>
              <a:gd name="connsiteX24" fmla="*/ 563618 w 5115911"/>
              <a:gd name="connsiteY24" fmla="*/ 606972 h 2829910"/>
              <a:gd name="connsiteX25" fmla="*/ 591207 w 5115911"/>
              <a:gd name="connsiteY25" fmla="*/ 606972 h 2829910"/>
              <a:gd name="connsiteX26" fmla="*/ 591207 w 5115911"/>
              <a:gd name="connsiteY26" fmla="*/ 693683 h 2829910"/>
              <a:gd name="connsiteX27" fmla="*/ 610914 w 5115911"/>
              <a:gd name="connsiteY27" fmla="*/ 693683 h 2829910"/>
              <a:gd name="connsiteX28" fmla="*/ 610914 w 5115911"/>
              <a:gd name="connsiteY28" fmla="*/ 760686 h 2829910"/>
              <a:gd name="connsiteX29" fmla="*/ 634562 w 5115911"/>
              <a:gd name="connsiteY29" fmla="*/ 760686 h 2829910"/>
              <a:gd name="connsiteX30" fmla="*/ 634562 w 5115911"/>
              <a:gd name="connsiteY30" fmla="*/ 788276 h 2829910"/>
              <a:gd name="connsiteX31" fmla="*/ 654269 w 5115911"/>
              <a:gd name="connsiteY31" fmla="*/ 788276 h 2829910"/>
              <a:gd name="connsiteX32" fmla="*/ 654269 w 5115911"/>
              <a:gd name="connsiteY32" fmla="*/ 843455 h 2829910"/>
              <a:gd name="connsiteX33" fmla="*/ 677918 w 5115911"/>
              <a:gd name="connsiteY33" fmla="*/ 843455 h 2829910"/>
              <a:gd name="connsiteX34" fmla="*/ 677918 w 5115911"/>
              <a:gd name="connsiteY34" fmla="*/ 863162 h 2829910"/>
              <a:gd name="connsiteX35" fmla="*/ 800100 w 5115911"/>
              <a:gd name="connsiteY35" fmla="*/ 863162 h 2829910"/>
              <a:gd name="connsiteX36" fmla="*/ 800100 w 5115911"/>
              <a:gd name="connsiteY36" fmla="*/ 993228 h 2829910"/>
              <a:gd name="connsiteX37" fmla="*/ 819807 w 5115911"/>
              <a:gd name="connsiteY37" fmla="*/ 993228 h 2829910"/>
              <a:gd name="connsiteX38" fmla="*/ 819807 w 5115911"/>
              <a:gd name="connsiteY38" fmla="*/ 1123293 h 2829910"/>
              <a:gd name="connsiteX39" fmla="*/ 851338 w 5115911"/>
              <a:gd name="connsiteY39" fmla="*/ 1123293 h 2829910"/>
              <a:gd name="connsiteX40" fmla="*/ 851338 w 5115911"/>
              <a:gd name="connsiteY40" fmla="*/ 1154824 h 2829910"/>
              <a:gd name="connsiteX41" fmla="*/ 886811 w 5115911"/>
              <a:gd name="connsiteY41" fmla="*/ 1154824 h 2829910"/>
              <a:gd name="connsiteX42" fmla="*/ 886811 w 5115911"/>
              <a:gd name="connsiteY42" fmla="*/ 1186355 h 2829910"/>
              <a:gd name="connsiteX43" fmla="*/ 918342 w 5115911"/>
              <a:gd name="connsiteY43" fmla="*/ 1186355 h 2829910"/>
              <a:gd name="connsiteX44" fmla="*/ 918342 w 5115911"/>
              <a:gd name="connsiteY44" fmla="*/ 1206062 h 2829910"/>
              <a:gd name="connsiteX45" fmla="*/ 1028700 w 5115911"/>
              <a:gd name="connsiteY45" fmla="*/ 1206062 h 2829910"/>
              <a:gd name="connsiteX46" fmla="*/ 1028700 w 5115911"/>
              <a:gd name="connsiteY46" fmla="*/ 1265183 h 2829910"/>
              <a:gd name="connsiteX47" fmla="*/ 1099645 w 5115911"/>
              <a:gd name="connsiteY47" fmla="*/ 1265183 h 2829910"/>
              <a:gd name="connsiteX48" fmla="*/ 1099645 w 5115911"/>
              <a:gd name="connsiteY48" fmla="*/ 1395248 h 2829910"/>
              <a:gd name="connsiteX49" fmla="*/ 1123293 w 5115911"/>
              <a:gd name="connsiteY49" fmla="*/ 1395248 h 2829910"/>
              <a:gd name="connsiteX50" fmla="*/ 1123293 w 5115911"/>
              <a:gd name="connsiteY50" fmla="*/ 1525314 h 2829910"/>
              <a:gd name="connsiteX51" fmla="*/ 1162707 w 5115911"/>
              <a:gd name="connsiteY51" fmla="*/ 1525314 h 2829910"/>
              <a:gd name="connsiteX52" fmla="*/ 1162707 w 5115911"/>
              <a:gd name="connsiteY52" fmla="*/ 1584435 h 2829910"/>
              <a:gd name="connsiteX53" fmla="*/ 1206062 w 5115911"/>
              <a:gd name="connsiteY53" fmla="*/ 1584435 h 2829910"/>
              <a:gd name="connsiteX54" fmla="*/ 1206062 w 5115911"/>
              <a:gd name="connsiteY54" fmla="*/ 1619907 h 2829910"/>
              <a:gd name="connsiteX55" fmla="*/ 1257300 w 5115911"/>
              <a:gd name="connsiteY55" fmla="*/ 1619907 h 2829910"/>
              <a:gd name="connsiteX56" fmla="*/ 1257300 w 5115911"/>
              <a:gd name="connsiteY56" fmla="*/ 1635672 h 2829910"/>
              <a:gd name="connsiteX57" fmla="*/ 1300655 w 5115911"/>
              <a:gd name="connsiteY57" fmla="*/ 1635672 h 2829910"/>
              <a:gd name="connsiteX58" fmla="*/ 1300655 w 5115911"/>
              <a:gd name="connsiteY58" fmla="*/ 1647497 h 2829910"/>
              <a:gd name="connsiteX59" fmla="*/ 1351893 w 5115911"/>
              <a:gd name="connsiteY59" fmla="*/ 1647497 h 2829910"/>
              <a:gd name="connsiteX60" fmla="*/ 1351893 w 5115911"/>
              <a:gd name="connsiteY60" fmla="*/ 1690852 h 2829910"/>
              <a:gd name="connsiteX61" fmla="*/ 1411014 w 5115911"/>
              <a:gd name="connsiteY61" fmla="*/ 1690852 h 2829910"/>
              <a:gd name="connsiteX62" fmla="*/ 1411014 w 5115911"/>
              <a:gd name="connsiteY62" fmla="*/ 1769679 h 2829910"/>
              <a:gd name="connsiteX63" fmla="*/ 1450428 w 5115911"/>
              <a:gd name="connsiteY63" fmla="*/ 1769679 h 2829910"/>
              <a:gd name="connsiteX64" fmla="*/ 1450428 w 5115911"/>
              <a:gd name="connsiteY64" fmla="*/ 1809093 h 2829910"/>
              <a:gd name="connsiteX65" fmla="*/ 1548962 w 5115911"/>
              <a:gd name="connsiteY65" fmla="*/ 1809093 h 2829910"/>
              <a:gd name="connsiteX66" fmla="*/ 1548962 w 5115911"/>
              <a:gd name="connsiteY66" fmla="*/ 1840624 h 2829910"/>
              <a:gd name="connsiteX67" fmla="*/ 1639614 w 5115911"/>
              <a:gd name="connsiteY67" fmla="*/ 1840624 h 2829910"/>
              <a:gd name="connsiteX68" fmla="*/ 1639614 w 5115911"/>
              <a:gd name="connsiteY68" fmla="*/ 1887921 h 2829910"/>
              <a:gd name="connsiteX69" fmla="*/ 1726324 w 5115911"/>
              <a:gd name="connsiteY69" fmla="*/ 1887921 h 2829910"/>
              <a:gd name="connsiteX70" fmla="*/ 1726324 w 5115911"/>
              <a:gd name="connsiteY70" fmla="*/ 2077107 h 2829910"/>
              <a:gd name="connsiteX71" fmla="*/ 1828800 w 5115911"/>
              <a:gd name="connsiteY71" fmla="*/ 2077107 h 2829910"/>
              <a:gd name="connsiteX72" fmla="*/ 1828800 w 5115911"/>
              <a:gd name="connsiteY72" fmla="*/ 2116521 h 2829910"/>
              <a:gd name="connsiteX73" fmla="*/ 1856390 w 5115911"/>
              <a:gd name="connsiteY73" fmla="*/ 2116521 h 2829910"/>
              <a:gd name="connsiteX74" fmla="*/ 1856390 w 5115911"/>
              <a:gd name="connsiteY74" fmla="*/ 2136228 h 2829910"/>
              <a:gd name="connsiteX75" fmla="*/ 1954924 w 5115911"/>
              <a:gd name="connsiteY75" fmla="*/ 2136228 h 2829910"/>
              <a:gd name="connsiteX76" fmla="*/ 1954924 w 5115911"/>
              <a:gd name="connsiteY76" fmla="*/ 2163817 h 2829910"/>
              <a:gd name="connsiteX77" fmla="*/ 2025869 w 5115911"/>
              <a:gd name="connsiteY77" fmla="*/ 2163817 h 2829910"/>
              <a:gd name="connsiteX78" fmla="*/ 2025869 w 5115911"/>
              <a:gd name="connsiteY78" fmla="*/ 2191407 h 2829910"/>
              <a:gd name="connsiteX79" fmla="*/ 2057400 w 5115911"/>
              <a:gd name="connsiteY79" fmla="*/ 2191407 h 2829910"/>
              <a:gd name="connsiteX80" fmla="*/ 2057400 w 5115911"/>
              <a:gd name="connsiteY80" fmla="*/ 2226879 h 2829910"/>
              <a:gd name="connsiteX81" fmla="*/ 2104697 w 5115911"/>
              <a:gd name="connsiteY81" fmla="*/ 2226879 h 2829910"/>
              <a:gd name="connsiteX82" fmla="*/ 2104697 w 5115911"/>
              <a:gd name="connsiteY82" fmla="*/ 2266293 h 2829910"/>
              <a:gd name="connsiteX83" fmla="*/ 2341180 w 5115911"/>
              <a:gd name="connsiteY83" fmla="*/ 2266293 h 2829910"/>
              <a:gd name="connsiteX84" fmla="*/ 2341180 w 5115911"/>
              <a:gd name="connsiteY84" fmla="*/ 2301766 h 2829910"/>
              <a:gd name="connsiteX85" fmla="*/ 2632842 w 5115911"/>
              <a:gd name="connsiteY85" fmla="*/ 2301766 h 2829910"/>
              <a:gd name="connsiteX86" fmla="*/ 2632842 w 5115911"/>
              <a:gd name="connsiteY86" fmla="*/ 2384535 h 2829910"/>
              <a:gd name="connsiteX87" fmla="*/ 2948152 w 5115911"/>
              <a:gd name="connsiteY87" fmla="*/ 2384535 h 2829910"/>
              <a:gd name="connsiteX88" fmla="*/ 2948152 w 5115911"/>
              <a:gd name="connsiteY88" fmla="*/ 2447597 h 2829910"/>
              <a:gd name="connsiteX89" fmla="*/ 2959976 w 5115911"/>
              <a:gd name="connsiteY89" fmla="*/ 2447597 h 2829910"/>
              <a:gd name="connsiteX90" fmla="*/ 2959976 w 5115911"/>
              <a:gd name="connsiteY90" fmla="*/ 2498835 h 2829910"/>
              <a:gd name="connsiteX91" fmla="*/ 3697014 w 5115911"/>
              <a:gd name="connsiteY91" fmla="*/ 2498835 h 2829910"/>
              <a:gd name="connsiteX92" fmla="*/ 3697014 w 5115911"/>
              <a:gd name="connsiteY92" fmla="*/ 2569779 h 2829910"/>
              <a:gd name="connsiteX93" fmla="*/ 4599590 w 5115911"/>
              <a:gd name="connsiteY93" fmla="*/ 2569779 h 2829910"/>
              <a:gd name="connsiteX94" fmla="*/ 4599590 w 5115911"/>
              <a:gd name="connsiteY94" fmla="*/ 2829910 h 2829910"/>
              <a:gd name="connsiteX95" fmla="*/ 5115911 w 5115911"/>
              <a:gd name="connsiteY95" fmla="*/ 2829910 h 2829910"/>
              <a:gd name="connsiteX0" fmla="*/ 0 w 5115911"/>
              <a:gd name="connsiteY0" fmla="*/ 0 h 2822027"/>
              <a:gd name="connsiteX1" fmla="*/ 47297 w 5115911"/>
              <a:gd name="connsiteY1" fmla="*/ 0 h 2822027"/>
              <a:gd name="connsiteX2" fmla="*/ 47297 w 5115911"/>
              <a:gd name="connsiteY2" fmla="*/ 19707 h 2822027"/>
              <a:gd name="connsiteX3" fmla="*/ 102476 w 5115911"/>
              <a:gd name="connsiteY3" fmla="*/ 19707 h 2822027"/>
              <a:gd name="connsiteX4" fmla="*/ 102476 w 5115911"/>
              <a:gd name="connsiteY4" fmla="*/ 35472 h 2822027"/>
              <a:gd name="connsiteX5" fmla="*/ 137949 w 5115911"/>
              <a:gd name="connsiteY5" fmla="*/ 35472 h 2822027"/>
              <a:gd name="connsiteX6" fmla="*/ 137949 w 5115911"/>
              <a:gd name="connsiteY6" fmla="*/ 63062 h 2822027"/>
              <a:gd name="connsiteX7" fmla="*/ 185245 w 5115911"/>
              <a:gd name="connsiteY7" fmla="*/ 63062 h 2822027"/>
              <a:gd name="connsiteX8" fmla="*/ 185245 w 5115911"/>
              <a:gd name="connsiteY8" fmla="*/ 157655 h 2822027"/>
              <a:gd name="connsiteX9" fmla="*/ 204952 w 5115911"/>
              <a:gd name="connsiteY9" fmla="*/ 157655 h 2822027"/>
              <a:gd name="connsiteX10" fmla="*/ 204952 w 5115911"/>
              <a:gd name="connsiteY10" fmla="*/ 264072 h 2822027"/>
              <a:gd name="connsiteX11" fmla="*/ 271955 w 5115911"/>
              <a:gd name="connsiteY11" fmla="*/ 264072 h 2822027"/>
              <a:gd name="connsiteX12" fmla="*/ 271955 w 5115911"/>
              <a:gd name="connsiteY12" fmla="*/ 279838 h 2822027"/>
              <a:gd name="connsiteX13" fmla="*/ 366549 w 5115911"/>
              <a:gd name="connsiteY13" fmla="*/ 279838 h 2822027"/>
              <a:gd name="connsiteX14" fmla="*/ 366549 w 5115911"/>
              <a:gd name="connsiteY14" fmla="*/ 327134 h 2822027"/>
              <a:gd name="connsiteX15" fmla="*/ 366549 w 5115911"/>
              <a:gd name="connsiteY15" fmla="*/ 327134 h 2822027"/>
              <a:gd name="connsiteX16" fmla="*/ 394138 w 5115911"/>
              <a:gd name="connsiteY16" fmla="*/ 327134 h 2822027"/>
              <a:gd name="connsiteX17" fmla="*/ 394138 w 5115911"/>
              <a:gd name="connsiteY17" fmla="*/ 480848 h 2822027"/>
              <a:gd name="connsiteX18" fmla="*/ 441435 w 5115911"/>
              <a:gd name="connsiteY18" fmla="*/ 480848 h 2822027"/>
              <a:gd name="connsiteX19" fmla="*/ 441435 w 5115911"/>
              <a:gd name="connsiteY19" fmla="*/ 524203 h 2822027"/>
              <a:gd name="connsiteX20" fmla="*/ 504497 w 5115911"/>
              <a:gd name="connsiteY20" fmla="*/ 524203 h 2822027"/>
              <a:gd name="connsiteX21" fmla="*/ 504497 w 5115911"/>
              <a:gd name="connsiteY21" fmla="*/ 559676 h 2822027"/>
              <a:gd name="connsiteX22" fmla="*/ 563618 w 5115911"/>
              <a:gd name="connsiteY22" fmla="*/ 559676 h 2822027"/>
              <a:gd name="connsiteX23" fmla="*/ 563618 w 5115911"/>
              <a:gd name="connsiteY23" fmla="*/ 599089 h 2822027"/>
              <a:gd name="connsiteX24" fmla="*/ 591207 w 5115911"/>
              <a:gd name="connsiteY24" fmla="*/ 599089 h 2822027"/>
              <a:gd name="connsiteX25" fmla="*/ 591207 w 5115911"/>
              <a:gd name="connsiteY25" fmla="*/ 685800 h 2822027"/>
              <a:gd name="connsiteX26" fmla="*/ 610914 w 5115911"/>
              <a:gd name="connsiteY26" fmla="*/ 685800 h 2822027"/>
              <a:gd name="connsiteX27" fmla="*/ 610914 w 5115911"/>
              <a:gd name="connsiteY27" fmla="*/ 752803 h 2822027"/>
              <a:gd name="connsiteX28" fmla="*/ 634562 w 5115911"/>
              <a:gd name="connsiteY28" fmla="*/ 752803 h 2822027"/>
              <a:gd name="connsiteX29" fmla="*/ 634562 w 5115911"/>
              <a:gd name="connsiteY29" fmla="*/ 780393 h 2822027"/>
              <a:gd name="connsiteX30" fmla="*/ 654269 w 5115911"/>
              <a:gd name="connsiteY30" fmla="*/ 780393 h 2822027"/>
              <a:gd name="connsiteX31" fmla="*/ 654269 w 5115911"/>
              <a:gd name="connsiteY31" fmla="*/ 835572 h 2822027"/>
              <a:gd name="connsiteX32" fmla="*/ 677918 w 5115911"/>
              <a:gd name="connsiteY32" fmla="*/ 835572 h 2822027"/>
              <a:gd name="connsiteX33" fmla="*/ 677918 w 5115911"/>
              <a:gd name="connsiteY33" fmla="*/ 855279 h 2822027"/>
              <a:gd name="connsiteX34" fmla="*/ 800100 w 5115911"/>
              <a:gd name="connsiteY34" fmla="*/ 855279 h 2822027"/>
              <a:gd name="connsiteX35" fmla="*/ 800100 w 5115911"/>
              <a:gd name="connsiteY35" fmla="*/ 985345 h 2822027"/>
              <a:gd name="connsiteX36" fmla="*/ 819807 w 5115911"/>
              <a:gd name="connsiteY36" fmla="*/ 985345 h 2822027"/>
              <a:gd name="connsiteX37" fmla="*/ 819807 w 5115911"/>
              <a:gd name="connsiteY37" fmla="*/ 1115410 h 2822027"/>
              <a:gd name="connsiteX38" fmla="*/ 851338 w 5115911"/>
              <a:gd name="connsiteY38" fmla="*/ 1115410 h 2822027"/>
              <a:gd name="connsiteX39" fmla="*/ 851338 w 5115911"/>
              <a:gd name="connsiteY39" fmla="*/ 1146941 h 2822027"/>
              <a:gd name="connsiteX40" fmla="*/ 886811 w 5115911"/>
              <a:gd name="connsiteY40" fmla="*/ 1146941 h 2822027"/>
              <a:gd name="connsiteX41" fmla="*/ 886811 w 5115911"/>
              <a:gd name="connsiteY41" fmla="*/ 1178472 h 2822027"/>
              <a:gd name="connsiteX42" fmla="*/ 918342 w 5115911"/>
              <a:gd name="connsiteY42" fmla="*/ 1178472 h 2822027"/>
              <a:gd name="connsiteX43" fmla="*/ 918342 w 5115911"/>
              <a:gd name="connsiteY43" fmla="*/ 1198179 h 2822027"/>
              <a:gd name="connsiteX44" fmla="*/ 1028700 w 5115911"/>
              <a:gd name="connsiteY44" fmla="*/ 1198179 h 2822027"/>
              <a:gd name="connsiteX45" fmla="*/ 1028700 w 5115911"/>
              <a:gd name="connsiteY45" fmla="*/ 1257300 h 2822027"/>
              <a:gd name="connsiteX46" fmla="*/ 1099645 w 5115911"/>
              <a:gd name="connsiteY46" fmla="*/ 1257300 h 2822027"/>
              <a:gd name="connsiteX47" fmla="*/ 1099645 w 5115911"/>
              <a:gd name="connsiteY47" fmla="*/ 1387365 h 2822027"/>
              <a:gd name="connsiteX48" fmla="*/ 1123293 w 5115911"/>
              <a:gd name="connsiteY48" fmla="*/ 1387365 h 2822027"/>
              <a:gd name="connsiteX49" fmla="*/ 1123293 w 5115911"/>
              <a:gd name="connsiteY49" fmla="*/ 1517431 h 2822027"/>
              <a:gd name="connsiteX50" fmla="*/ 1162707 w 5115911"/>
              <a:gd name="connsiteY50" fmla="*/ 1517431 h 2822027"/>
              <a:gd name="connsiteX51" fmla="*/ 1162707 w 5115911"/>
              <a:gd name="connsiteY51" fmla="*/ 1576552 h 2822027"/>
              <a:gd name="connsiteX52" fmla="*/ 1206062 w 5115911"/>
              <a:gd name="connsiteY52" fmla="*/ 1576552 h 2822027"/>
              <a:gd name="connsiteX53" fmla="*/ 1206062 w 5115911"/>
              <a:gd name="connsiteY53" fmla="*/ 1612024 h 2822027"/>
              <a:gd name="connsiteX54" fmla="*/ 1257300 w 5115911"/>
              <a:gd name="connsiteY54" fmla="*/ 1612024 h 2822027"/>
              <a:gd name="connsiteX55" fmla="*/ 1257300 w 5115911"/>
              <a:gd name="connsiteY55" fmla="*/ 1627789 h 2822027"/>
              <a:gd name="connsiteX56" fmla="*/ 1300655 w 5115911"/>
              <a:gd name="connsiteY56" fmla="*/ 1627789 h 2822027"/>
              <a:gd name="connsiteX57" fmla="*/ 1300655 w 5115911"/>
              <a:gd name="connsiteY57" fmla="*/ 1639614 h 2822027"/>
              <a:gd name="connsiteX58" fmla="*/ 1351893 w 5115911"/>
              <a:gd name="connsiteY58" fmla="*/ 1639614 h 2822027"/>
              <a:gd name="connsiteX59" fmla="*/ 1351893 w 5115911"/>
              <a:gd name="connsiteY59" fmla="*/ 1682969 h 2822027"/>
              <a:gd name="connsiteX60" fmla="*/ 1411014 w 5115911"/>
              <a:gd name="connsiteY60" fmla="*/ 1682969 h 2822027"/>
              <a:gd name="connsiteX61" fmla="*/ 1411014 w 5115911"/>
              <a:gd name="connsiteY61" fmla="*/ 1761796 h 2822027"/>
              <a:gd name="connsiteX62" fmla="*/ 1450428 w 5115911"/>
              <a:gd name="connsiteY62" fmla="*/ 1761796 h 2822027"/>
              <a:gd name="connsiteX63" fmla="*/ 1450428 w 5115911"/>
              <a:gd name="connsiteY63" fmla="*/ 1801210 h 2822027"/>
              <a:gd name="connsiteX64" fmla="*/ 1548962 w 5115911"/>
              <a:gd name="connsiteY64" fmla="*/ 1801210 h 2822027"/>
              <a:gd name="connsiteX65" fmla="*/ 1548962 w 5115911"/>
              <a:gd name="connsiteY65" fmla="*/ 1832741 h 2822027"/>
              <a:gd name="connsiteX66" fmla="*/ 1639614 w 5115911"/>
              <a:gd name="connsiteY66" fmla="*/ 1832741 h 2822027"/>
              <a:gd name="connsiteX67" fmla="*/ 1639614 w 5115911"/>
              <a:gd name="connsiteY67" fmla="*/ 1880038 h 2822027"/>
              <a:gd name="connsiteX68" fmla="*/ 1726324 w 5115911"/>
              <a:gd name="connsiteY68" fmla="*/ 1880038 h 2822027"/>
              <a:gd name="connsiteX69" fmla="*/ 1726324 w 5115911"/>
              <a:gd name="connsiteY69" fmla="*/ 2069224 h 2822027"/>
              <a:gd name="connsiteX70" fmla="*/ 1828800 w 5115911"/>
              <a:gd name="connsiteY70" fmla="*/ 2069224 h 2822027"/>
              <a:gd name="connsiteX71" fmla="*/ 1828800 w 5115911"/>
              <a:gd name="connsiteY71" fmla="*/ 2108638 h 2822027"/>
              <a:gd name="connsiteX72" fmla="*/ 1856390 w 5115911"/>
              <a:gd name="connsiteY72" fmla="*/ 2108638 h 2822027"/>
              <a:gd name="connsiteX73" fmla="*/ 1856390 w 5115911"/>
              <a:gd name="connsiteY73" fmla="*/ 2128345 h 2822027"/>
              <a:gd name="connsiteX74" fmla="*/ 1954924 w 5115911"/>
              <a:gd name="connsiteY74" fmla="*/ 2128345 h 2822027"/>
              <a:gd name="connsiteX75" fmla="*/ 1954924 w 5115911"/>
              <a:gd name="connsiteY75" fmla="*/ 2155934 h 2822027"/>
              <a:gd name="connsiteX76" fmla="*/ 2025869 w 5115911"/>
              <a:gd name="connsiteY76" fmla="*/ 2155934 h 2822027"/>
              <a:gd name="connsiteX77" fmla="*/ 2025869 w 5115911"/>
              <a:gd name="connsiteY77" fmla="*/ 2183524 h 2822027"/>
              <a:gd name="connsiteX78" fmla="*/ 2057400 w 5115911"/>
              <a:gd name="connsiteY78" fmla="*/ 2183524 h 2822027"/>
              <a:gd name="connsiteX79" fmla="*/ 2057400 w 5115911"/>
              <a:gd name="connsiteY79" fmla="*/ 2218996 h 2822027"/>
              <a:gd name="connsiteX80" fmla="*/ 2104697 w 5115911"/>
              <a:gd name="connsiteY80" fmla="*/ 2218996 h 2822027"/>
              <a:gd name="connsiteX81" fmla="*/ 2104697 w 5115911"/>
              <a:gd name="connsiteY81" fmla="*/ 2258410 h 2822027"/>
              <a:gd name="connsiteX82" fmla="*/ 2341180 w 5115911"/>
              <a:gd name="connsiteY82" fmla="*/ 2258410 h 2822027"/>
              <a:gd name="connsiteX83" fmla="*/ 2341180 w 5115911"/>
              <a:gd name="connsiteY83" fmla="*/ 2293883 h 2822027"/>
              <a:gd name="connsiteX84" fmla="*/ 2632842 w 5115911"/>
              <a:gd name="connsiteY84" fmla="*/ 2293883 h 2822027"/>
              <a:gd name="connsiteX85" fmla="*/ 2632842 w 5115911"/>
              <a:gd name="connsiteY85" fmla="*/ 2376652 h 2822027"/>
              <a:gd name="connsiteX86" fmla="*/ 2948152 w 5115911"/>
              <a:gd name="connsiteY86" fmla="*/ 2376652 h 2822027"/>
              <a:gd name="connsiteX87" fmla="*/ 2948152 w 5115911"/>
              <a:gd name="connsiteY87" fmla="*/ 2439714 h 2822027"/>
              <a:gd name="connsiteX88" fmla="*/ 2959976 w 5115911"/>
              <a:gd name="connsiteY88" fmla="*/ 2439714 h 2822027"/>
              <a:gd name="connsiteX89" fmla="*/ 2959976 w 5115911"/>
              <a:gd name="connsiteY89" fmla="*/ 2490952 h 2822027"/>
              <a:gd name="connsiteX90" fmla="*/ 3697014 w 5115911"/>
              <a:gd name="connsiteY90" fmla="*/ 2490952 h 2822027"/>
              <a:gd name="connsiteX91" fmla="*/ 3697014 w 5115911"/>
              <a:gd name="connsiteY91" fmla="*/ 2561896 h 2822027"/>
              <a:gd name="connsiteX92" fmla="*/ 4599590 w 5115911"/>
              <a:gd name="connsiteY92" fmla="*/ 2561896 h 2822027"/>
              <a:gd name="connsiteX93" fmla="*/ 4599590 w 5115911"/>
              <a:gd name="connsiteY93" fmla="*/ 2822027 h 2822027"/>
              <a:gd name="connsiteX94" fmla="*/ 5115911 w 5115911"/>
              <a:gd name="connsiteY94" fmla="*/ 2822027 h 2822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911" h="2822027">
                <a:moveTo>
                  <a:pt x="0" y="0"/>
                </a:moveTo>
                <a:lnTo>
                  <a:pt x="47297" y="0"/>
                </a:lnTo>
                <a:lnTo>
                  <a:pt x="47297" y="19707"/>
                </a:lnTo>
                <a:lnTo>
                  <a:pt x="102476" y="19707"/>
                </a:lnTo>
                <a:lnTo>
                  <a:pt x="102476" y="35472"/>
                </a:lnTo>
                <a:lnTo>
                  <a:pt x="137949" y="35472"/>
                </a:lnTo>
                <a:lnTo>
                  <a:pt x="137949" y="63062"/>
                </a:lnTo>
                <a:lnTo>
                  <a:pt x="185245" y="63062"/>
                </a:lnTo>
                <a:lnTo>
                  <a:pt x="185245" y="157655"/>
                </a:lnTo>
                <a:lnTo>
                  <a:pt x="204952" y="157655"/>
                </a:lnTo>
                <a:lnTo>
                  <a:pt x="204952" y="264072"/>
                </a:lnTo>
                <a:lnTo>
                  <a:pt x="271955" y="264072"/>
                </a:lnTo>
                <a:lnTo>
                  <a:pt x="271955" y="279838"/>
                </a:lnTo>
                <a:lnTo>
                  <a:pt x="366549" y="279838"/>
                </a:lnTo>
                <a:lnTo>
                  <a:pt x="366549" y="327134"/>
                </a:lnTo>
                <a:lnTo>
                  <a:pt x="366549" y="327134"/>
                </a:lnTo>
                <a:lnTo>
                  <a:pt x="394138" y="327134"/>
                </a:lnTo>
                <a:lnTo>
                  <a:pt x="394138" y="480848"/>
                </a:lnTo>
                <a:lnTo>
                  <a:pt x="441435" y="480848"/>
                </a:lnTo>
                <a:lnTo>
                  <a:pt x="441435" y="524203"/>
                </a:lnTo>
                <a:lnTo>
                  <a:pt x="504497" y="524203"/>
                </a:lnTo>
                <a:lnTo>
                  <a:pt x="504497" y="559676"/>
                </a:lnTo>
                <a:lnTo>
                  <a:pt x="563618" y="559676"/>
                </a:lnTo>
                <a:lnTo>
                  <a:pt x="563618" y="599089"/>
                </a:lnTo>
                <a:lnTo>
                  <a:pt x="591207" y="599089"/>
                </a:lnTo>
                <a:lnTo>
                  <a:pt x="591207" y="685800"/>
                </a:lnTo>
                <a:lnTo>
                  <a:pt x="610914" y="685800"/>
                </a:lnTo>
                <a:lnTo>
                  <a:pt x="610914" y="752803"/>
                </a:lnTo>
                <a:lnTo>
                  <a:pt x="634562" y="752803"/>
                </a:lnTo>
                <a:lnTo>
                  <a:pt x="634562" y="780393"/>
                </a:lnTo>
                <a:lnTo>
                  <a:pt x="654269" y="780393"/>
                </a:lnTo>
                <a:lnTo>
                  <a:pt x="654269" y="835572"/>
                </a:lnTo>
                <a:lnTo>
                  <a:pt x="677918" y="835572"/>
                </a:lnTo>
                <a:lnTo>
                  <a:pt x="677918" y="855279"/>
                </a:lnTo>
                <a:lnTo>
                  <a:pt x="800100" y="855279"/>
                </a:lnTo>
                <a:lnTo>
                  <a:pt x="800100" y="985345"/>
                </a:lnTo>
                <a:lnTo>
                  <a:pt x="819807" y="985345"/>
                </a:lnTo>
                <a:lnTo>
                  <a:pt x="819807" y="1115410"/>
                </a:lnTo>
                <a:lnTo>
                  <a:pt x="851338" y="1115410"/>
                </a:lnTo>
                <a:lnTo>
                  <a:pt x="851338" y="1146941"/>
                </a:lnTo>
                <a:lnTo>
                  <a:pt x="886811" y="1146941"/>
                </a:lnTo>
                <a:lnTo>
                  <a:pt x="886811" y="1178472"/>
                </a:lnTo>
                <a:lnTo>
                  <a:pt x="918342" y="1178472"/>
                </a:lnTo>
                <a:lnTo>
                  <a:pt x="918342" y="1198179"/>
                </a:lnTo>
                <a:lnTo>
                  <a:pt x="1028700" y="1198179"/>
                </a:lnTo>
                <a:lnTo>
                  <a:pt x="1028700" y="1257300"/>
                </a:lnTo>
                <a:lnTo>
                  <a:pt x="1099645" y="1257300"/>
                </a:lnTo>
                <a:lnTo>
                  <a:pt x="1099645" y="1387365"/>
                </a:lnTo>
                <a:lnTo>
                  <a:pt x="1123293" y="1387365"/>
                </a:lnTo>
                <a:lnTo>
                  <a:pt x="1123293" y="1517431"/>
                </a:lnTo>
                <a:lnTo>
                  <a:pt x="1162707" y="1517431"/>
                </a:lnTo>
                <a:lnTo>
                  <a:pt x="1162707" y="1576552"/>
                </a:lnTo>
                <a:lnTo>
                  <a:pt x="1206062" y="1576552"/>
                </a:lnTo>
                <a:lnTo>
                  <a:pt x="1206062" y="1612024"/>
                </a:lnTo>
                <a:lnTo>
                  <a:pt x="1257300" y="1612024"/>
                </a:lnTo>
                <a:lnTo>
                  <a:pt x="1257300" y="1627789"/>
                </a:lnTo>
                <a:lnTo>
                  <a:pt x="1300655" y="1627789"/>
                </a:lnTo>
                <a:lnTo>
                  <a:pt x="1300655" y="1639614"/>
                </a:lnTo>
                <a:lnTo>
                  <a:pt x="1351893" y="1639614"/>
                </a:lnTo>
                <a:lnTo>
                  <a:pt x="1351893" y="1682969"/>
                </a:lnTo>
                <a:lnTo>
                  <a:pt x="1411014" y="1682969"/>
                </a:lnTo>
                <a:lnTo>
                  <a:pt x="1411014" y="1761796"/>
                </a:lnTo>
                <a:lnTo>
                  <a:pt x="1450428" y="1761796"/>
                </a:lnTo>
                <a:lnTo>
                  <a:pt x="1450428" y="1801210"/>
                </a:lnTo>
                <a:lnTo>
                  <a:pt x="1548962" y="1801210"/>
                </a:lnTo>
                <a:lnTo>
                  <a:pt x="1548962" y="1832741"/>
                </a:lnTo>
                <a:lnTo>
                  <a:pt x="1639614" y="1832741"/>
                </a:lnTo>
                <a:lnTo>
                  <a:pt x="1639614" y="1880038"/>
                </a:lnTo>
                <a:lnTo>
                  <a:pt x="1726324" y="1880038"/>
                </a:lnTo>
                <a:lnTo>
                  <a:pt x="1726324" y="2069224"/>
                </a:lnTo>
                <a:lnTo>
                  <a:pt x="1828800" y="2069224"/>
                </a:lnTo>
                <a:lnTo>
                  <a:pt x="1828800" y="2108638"/>
                </a:lnTo>
                <a:lnTo>
                  <a:pt x="1856390" y="2108638"/>
                </a:lnTo>
                <a:lnTo>
                  <a:pt x="1856390" y="2128345"/>
                </a:lnTo>
                <a:lnTo>
                  <a:pt x="1954924" y="2128345"/>
                </a:lnTo>
                <a:lnTo>
                  <a:pt x="1954924" y="2155934"/>
                </a:lnTo>
                <a:lnTo>
                  <a:pt x="2025869" y="2155934"/>
                </a:lnTo>
                <a:lnTo>
                  <a:pt x="2025869" y="2183524"/>
                </a:lnTo>
                <a:lnTo>
                  <a:pt x="2057400" y="2183524"/>
                </a:lnTo>
                <a:lnTo>
                  <a:pt x="2057400" y="2218996"/>
                </a:lnTo>
                <a:lnTo>
                  <a:pt x="2104697" y="2218996"/>
                </a:lnTo>
                <a:lnTo>
                  <a:pt x="2104697" y="2258410"/>
                </a:lnTo>
                <a:lnTo>
                  <a:pt x="2341180" y="2258410"/>
                </a:lnTo>
                <a:lnTo>
                  <a:pt x="2341180" y="2293883"/>
                </a:lnTo>
                <a:lnTo>
                  <a:pt x="2632842" y="2293883"/>
                </a:lnTo>
                <a:lnTo>
                  <a:pt x="2632842" y="2376652"/>
                </a:lnTo>
                <a:lnTo>
                  <a:pt x="2948152" y="2376652"/>
                </a:lnTo>
                <a:lnTo>
                  <a:pt x="2948152" y="2439714"/>
                </a:lnTo>
                <a:lnTo>
                  <a:pt x="2959976" y="2439714"/>
                </a:lnTo>
                <a:lnTo>
                  <a:pt x="2959976" y="2490952"/>
                </a:lnTo>
                <a:lnTo>
                  <a:pt x="3697014" y="2490952"/>
                </a:lnTo>
                <a:lnTo>
                  <a:pt x="3697014" y="2561896"/>
                </a:lnTo>
                <a:lnTo>
                  <a:pt x="4599590" y="2561896"/>
                </a:lnTo>
                <a:lnTo>
                  <a:pt x="4599590" y="2822027"/>
                </a:lnTo>
                <a:lnTo>
                  <a:pt x="5115911" y="2822027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id="{E4A0A892-6567-4649-AD06-37FAE6CBBBFC}"/>
              </a:ext>
            </a:extLst>
          </p:cNvPr>
          <p:cNvGrpSpPr/>
          <p:nvPr/>
        </p:nvGrpSpPr>
        <p:grpSpPr>
          <a:xfrm>
            <a:off x="2178597" y="1635671"/>
            <a:ext cx="2687036" cy="2956037"/>
            <a:chOff x="2904796" y="1635670"/>
            <a:chExt cx="3582714" cy="295603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3A66CF1-0F39-477B-B2A0-8F45CBEDC656}"/>
                </a:ext>
              </a:extLst>
            </p:cNvPr>
            <p:cNvSpPr/>
            <p:nvPr/>
          </p:nvSpPr>
          <p:spPr bwMode="auto">
            <a:xfrm>
              <a:off x="2904796" y="1635670"/>
              <a:ext cx="453258" cy="811925"/>
            </a:xfrm>
            <a:custGeom>
              <a:avLst/>
              <a:gdLst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547851 w 610913"/>
                <a:gd name="connsiteY18" fmla="*/ 811925 h 1146942"/>
                <a:gd name="connsiteX19" fmla="*/ 547851 w 610913"/>
                <a:gd name="connsiteY19" fmla="*/ 859221 h 1146942"/>
                <a:gd name="connsiteX20" fmla="*/ 591206 w 610913"/>
                <a:gd name="connsiteY20" fmla="*/ 859221 h 1146942"/>
                <a:gd name="connsiteX21" fmla="*/ 591206 w 610913"/>
                <a:gd name="connsiteY21" fmla="*/ 969580 h 1146942"/>
                <a:gd name="connsiteX22" fmla="*/ 610913 w 610913"/>
                <a:gd name="connsiteY22" fmla="*/ 969580 h 1146942"/>
                <a:gd name="connsiteX23" fmla="*/ 610913 w 610913"/>
                <a:gd name="connsiteY23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47851 w 610913"/>
                <a:gd name="connsiteY19" fmla="*/ 811925 h 1146942"/>
                <a:gd name="connsiteX20" fmla="*/ 547851 w 610913"/>
                <a:gd name="connsiteY20" fmla="*/ 859221 h 1146942"/>
                <a:gd name="connsiteX21" fmla="*/ 591206 w 610913"/>
                <a:gd name="connsiteY21" fmla="*/ 859221 h 1146942"/>
                <a:gd name="connsiteX22" fmla="*/ 591206 w 610913"/>
                <a:gd name="connsiteY22" fmla="*/ 969580 h 1146942"/>
                <a:gd name="connsiteX23" fmla="*/ 610913 w 610913"/>
                <a:gd name="connsiteY23" fmla="*/ 969580 h 1146942"/>
                <a:gd name="connsiteX24" fmla="*/ 610913 w 610913"/>
                <a:gd name="connsiteY24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47851 w 610913"/>
                <a:gd name="connsiteY19" fmla="*/ 811925 h 1146942"/>
                <a:gd name="connsiteX20" fmla="*/ 548016 w 610913"/>
                <a:gd name="connsiteY20" fmla="*/ 828922 h 1146942"/>
                <a:gd name="connsiteX21" fmla="*/ 547851 w 610913"/>
                <a:gd name="connsiteY21" fmla="*/ 859221 h 1146942"/>
                <a:gd name="connsiteX22" fmla="*/ 591206 w 610913"/>
                <a:gd name="connsiteY22" fmla="*/ 859221 h 1146942"/>
                <a:gd name="connsiteX23" fmla="*/ 591206 w 610913"/>
                <a:gd name="connsiteY23" fmla="*/ 969580 h 1146942"/>
                <a:gd name="connsiteX24" fmla="*/ 610913 w 610913"/>
                <a:gd name="connsiteY24" fmla="*/ 969580 h 1146942"/>
                <a:gd name="connsiteX25" fmla="*/ 610913 w 610913"/>
                <a:gd name="connsiteY25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47851 w 610913"/>
                <a:gd name="connsiteY19" fmla="*/ 811925 h 1146942"/>
                <a:gd name="connsiteX20" fmla="*/ 543254 w 610913"/>
                <a:gd name="connsiteY20" fmla="*/ 871785 h 1146942"/>
                <a:gd name="connsiteX21" fmla="*/ 547851 w 610913"/>
                <a:gd name="connsiteY21" fmla="*/ 859221 h 1146942"/>
                <a:gd name="connsiteX22" fmla="*/ 591206 w 610913"/>
                <a:gd name="connsiteY22" fmla="*/ 859221 h 1146942"/>
                <a:gd name="connsiteX23" fmla="*/ 591206 w 610913"/>
                <a:gd name="connsiteY23" fmla="*/ 969580 h 1146942"/>
                <a:gd name="connsiteX24" fmla="*/ 610913 w 610913"/>
                <a:gd name="connsiteY24" fmla="*/ 969580 h 1146942"/>
                <a:gd name="connsiteX25" fmla="*/ 610913 w 610913"/>
                <a:gd name="connsiteY25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43254 w 610913"/>
                <a:gd name="connsiteY20" fmla="*/ 871785 h 1146942"/>
                <a:gd name="connsiteX21" fmla="*/ 547851 w 610913"/>
                <a:gd name="connsiteY21" fmla="*/ 859221 h 1146942"/>
                <a:gd name="connsiteX22" fmla="*/ 591206 w 610913"/>
                <a:gd name="connsiteY22" fmla="*/ 859221 h 1146942"/>
                <a:gd name="connsiteX23" fmla="*/ 591206 w 610913"/>
                <a:gd name="connsiteY23" fmla="*/ 969580 h 1146942"/>
                <a:gd name="connsiteX24" fmla="*/ 610913 w 610913"/>
                <a:gd name="connsiteY24" fmla="*/ 969580 h 1146942"/>
                <a:gd name="connsiteX25" fmla="*/ 610913 w 610913"/>
                <a:gd name="connsiteY25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43254 w 610913"/>
                <a:gd name="connsiteY20" fmla="*/ 871785 h 1146942"/>
                <a:gd name="connsiteX21" fmla="*/ 547851 w 610913"/>
                <a:gd name="connsiteY21" fmla="*/ 859221 h 1146942"/>
                <a:gd name="connsiteX22" fmla="*/ 591206 w 610913"/>
                <a:gd name="connsiteY22" fmla="*/ 859221 h 1146942"/>
                <a:gd name="connsiteX23" fmla="*/ 591206 w 610913"/>
                <a:gd name="connsiteY23" fmla="*/ 969580 h 1146942"/>
                <a:gd name="connsiteX24" fmla="*/ 610913 w 610913"/>
                <a:gd name="connsiteY24" fmla="*/ 969580 h 1146942"/>
                <a:gd name="connsiteX25" fmla="*/ 610913 w 610913"/>
                <a:gd name="connsiteY25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43254 w 610913"/>
                <a:gd name="connsiteY20" fmla="*/ 871785 h 1146942"/>
                <a:gd name="connsiteX21" fmla="*/ 578807 w 610913"/>
                <a:gd name="connsiteY21" fmla="*/ 802071 h 1146942"/>
                <a:gd name="connsiteX22" fmla="*/ 591206 w 610913"/>
                <a:gd name="connsiteY22" fmla="*/ 859221 h 1146942"/>
                <a:gd name="connsiteX23" fmla="*/ 591206 w 610913"/>
                <a:gd name="connsiteY23" fmla="*/ 969580 h 1146942"/>
                <a:gd name="connsiteX24" fmla="*/ 610913 w 610913"/>
                <a:gd name="connsiteY24" fmla="*/ 969580 h 1146942"/>
                <a:gd name="connsiteX25" fmla="*/ 610913 w 610913"/>
                <a:gd name="connsiteY25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43254 w 610913"/>
                <a:gd name="connsiteY20" fmla="*/ 871785 h 1146942"/>
                <a:gd name="connsiteX21" fmla="*/ 450219 w 610913"/>
                <a:gd name="connsiteY21" fmla="*/ 1025908 h 1146942"/>
                <a:gd name="connsiteX22" fmla="*/ 591206 w 610913"/>
                <a:gd name="connsiteY22" fmla="*/ 859221 h 1146942"/>
                <a:gd name="connsiteX23" fmla="*/ 591206 w 610913"/>
                <a:gd name="connsiteY23" fmla="*/ 969580 h 1146942"/>
                <a:gd name="connsiteX24" fmla="*/ 610913 w 610913"/>
                <a:gd name="connsiteY24" fmla="*/ 969580 h 1146942"/>
                <a:gd name="connsiteX25" fmla="*/ 610913 w 610913"/>
                <a:gd name="connsiteY25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476579 w 610913"/>
                <a:gd name="connsiteY20" fmla="*/ 876548 h 1146942"/>
                <a:gd name="connsiteX21" fmla="*/ 450219 w 610913"/>
                <a:gd name="connsiteY21" fmla="*/ 1025908 h 1146942"/>
                <a:gd name="connsiteX22" fmla="*/ 591206 w 610913"/>
                <a:gd name="connsiteY22" fmla="*/ 859221 h 1146942"/>
                <a:gd name="connsiteX23" fmla="*/ 591206 w 610913"/>
                <a:gd name="connsiteY23" fmla="*/ 969580 h 1146942"/>
                <a:gd name="connsiteX24" fmla="*/ 610913 w 610913"/>
                <a:gd name="connsiteY24" fmla="*/ 969580 h 1146942"/>
                <a:gd name="connsiteX25" fmla="*/ 610913 w 610913"/>
                <a:gd name="connsiteY25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28967 w 610913"/>
                <a:gd name="connsiteY20" fmla="*/ 843210 h 1146942"/>
                <a:gd name="connsiteX21" fmla="*/ 450219 w 610913"/>
                <a:gd name="connsiteY21" fmla="*/ 1025908 h 1146942"/>
                <a:gd name="connsiteX22" fmla="*/ 591206 w 610913"/>
                <a:gd name="connsiteY22" fmla="*/ 859221 h 1146942"/>
                <a:gd name="connsiteX23" fmla="*/ 591206 w 610913"/>
                <a:gd name="connsiteY23" fmla="*/ 969580 h 1146942"/>
                <a:gd name="connsiteX24" fmla="*/ 610913 w 610913"/>
                <a:gd name="connsiteY24" fmla="*/ 969580 h 1146942"/>
                <a:gd name="connsiteX25" fmla="*/ 610913 w 610913"/>
                <a:gd name="connsiteY25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28967 w 610913"/>
                <a:gd name="connsiteY20" fmla="*/ 843210 h 1146942"/>
                <a:gd name="connsiteX21" fmla="*/ 450219 w 610913"/>
                <a:gd name="connsiteY21" fmla="*/ 1025908 h 1146942"/>
                <a:gd name="connsiteX22" fmla="*/ 591206 w 610913"/>
                <a:gd name="connsiteY22" fmla="*/ 859221 h 1146942"/>
                <a:gd name="connsiteX23" fmla="*/ 591206 w 610913"/>
                <a:gd name="connsiteY23" fmla="*/ 969580 h 1146942"/>
                <a:gd name="connsiteX24" fmla="*/ 610913 w 610913"/>
                <a:gd name="connsiteY24" fmla="*/ 969580 h 1146942"/>
                <a:gd name="connsiteX25" fmla="*/ 610913 w 610913"/>
                <a:gd name="connsiteY25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28967 w 610913"/>
                <a:gd name="connsiteY20" fmla="*/ 843210 h 1146942"/>
                <a:gd name="connsiteX21" fmla="*/ 535944 w 610913"/>
                <a:gd name="connsiteY21" fmla="*/ 861601 h 1146942"/>
                <a:gd name="connsiteX22" fmla="*/ 591206 w 610913"/>
                <a:gd name="connsiteY22" fmla="*/ 859221 h 1146942"/>
                <a:gd name="connsiteX23" fmla="*/ 591206 w 610913"/>
                <a:gd name="connsiteY23" fmla="*/ 969580 h 1146942"/>
                <a:gd name="connsiteX24" fmla="*/ 610913 w 610913"/>
                <a:gd name="connsiteY24" fmla="*/ 969580 h 1146942"/>
                <a:gd name="connsiteX25" fmla="*/ 610913 w 610913"/>
                <a:gd name="connsiteY25" fmla="*/ 1146942 h 1146942"/>
                <a:gd name="connsiteX0" fmla="*/ 0 w 615018"/>
                <a:gd name="connsiteY0" fmla="*/ 0 h 1146942"/>
                <a:gd name="connsiteX1" fmla="*/ 114300 w 615018"/>
                <a:gd name="connsiteY1" fmla="*/ 0 h 1146942"/>
                <a:gd name="connsiteX2" fmla="*/ 114300 w 615018"/>
                <a:gd name="connsiteY2" fmla="*/ 39414 h 1146942"/>
                <a:gd name="connsiteX3" fmla="*/ 193127 w 615018"/>
                <a:gd name="connsiteY3" fmla="*/ 39414 h 1146942"/>
                <a:gd name="connsiteX4" fmla="*/ 193127 w 615018"/>
                <a:gd name="connsiteY4" fmla="*/ 212835 h 1146942"/>
                <a:gd name="connsiteX5" fmla="*/ 228600 w 615018"/>
                <a:gd name="connsiteY5" fmla="*/ 212835 h 1146942"/>
                <a:gd name="connsiteX6" fmla="*/ 228600 w 615018"/>
                <a:gd name="connsiteY6" fmla="*/ 413845 h 1146942"/>
                <a:gd name="connsiteX7" fmla="*/ 268013 w 615018"/>
                <a:gd name="connsiteY7" fmla="*/ 413845 h 1146942"/>
                <a:gd name="connsiteX8" fmla="*/ 268013 w 615018"/>
                <a:gd name="connsiteY8" fmla="*/ 465083 h 1146942"/>
                <a:gd name="connsiteX9" fmla="*/ 307427 w 615018"/>
                <a:gd name="connsiteY9" fmla="*/ 465083 h 1146942"/>
                <a:gd name="connsiteX10" fmla="*/ 307427 w 615018"/>
                <a:gd name="connsiteY10" fmla="*/ 508438 h 1146942"/>
                <a:gd name="connsiteX11" fmla="*/ 331075 w 615018"/>
                <a:gd name="connsiteY11" fmla="*/ 508438 h 1146942"/>
                <a:gd name="connsiteX12" fmla="*/ 331075 w 615018"/>
                <a:gd name="connsiteY12" fmla="*/ 508438 h 1146942"/>
                <a:gd name="connsiteX13" fmla="*/ 331075 w 615018"/>
                <a:gd name="connsiteY13" fmla="*/ 543911 h 1146942"/>
                <a:gd name="connsiteX14" fmla="*/ 421727 w 615018"/>
                <a:gd name="connsiteY14" fmla="*/ 543911 h 1146942"/>
                <a:gd name="connsiteX15" fmla="*/ 421727 w 615018"/>
                <a:gd name="connsiteY15" fmla="*/ 709449 h 1146942"/>
                <a:gd name="connsiteX16" fmla="*/ 453258 w 615018"/>
                <a:gd name="connsiteY16" fmla="*/ 709449 h 1146942"/>
                <a:gd name="connsiteX17" fmla="*/ 453258 w 615018"/>
                <a:gd name="connsiteY17" fmla="*/ 811925 h 1146942"/>
                <a:gd name="connsiteX18" fmla="*/ 498009 w 615018"/>
                <a:gd name="connsiteY18" fmla="*/ 812253 h 1146942"/>
                <a:gd name="connsiteX19" fmla="*/ 526419 w 615018"/>
                <a:gd name="connsiteY19" fmla="*/ 809544 h 1146942"/>
                <a:gd name="connsiteX20" fmla="*/ 528967 w 615018"/>
                <a:gd name="connsiteY20" fmla="*/ 843210 h 1146942"/>
                <a:gd name="connsiteX21" fmla="*/ 535944 w 615018"/>
                <a:gd name="connsiteY21" fmla="*/ 861601 h 1146942"/>
                <a:gd name="connsiteX22" fmla="*/ 615018 w 615018"/>
                <a:gd name="connsiteY22" fmla="*/ 830646 h 1146942"/>
                <a:gd name="connsiteX23" fmla="*/ 591206 w 615018"/>
                <a:gd name="connsiteY23" fmla="*/ 969580 h 1146942"/>
                <a:gd name="connsiteX24" fmla="*/ 610913 w 615018"/>
                <a:gd name="connsiteY24" fmla="*/ 969580 h 1146942"/>
                <a:gd name="connsiteX25" fmla="*/ 610913 w 615018"/>
                <a:gd name="connsiteY25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28967 w 610913"/>
                <a:gd name="connsiteY20" fmla="*/ 843210 h 1146942"/>
                <a:gd name="connsiteX21" fmla="*/ 535944 w 610913"/>
                <a:gd name="connsiteY21" fmla="*/ 861601 h 1146942"/>
                <a:gd name="connsiteX22" fmla="*/ 607874 w 610913"/>
                <a:gd name="connsiteY22" fmla="*/ 866365 h 1146942"/>
                <a:gd name="connsiteX23" fmla="*/ 591206 w 610913"/>
                <a:gd name="connsiteY23" fmla="*/ 969580 h 1146942"/>
                <a:gd name="connsiteX24" fmla="*/ 610913 w 610913"/>
                <a:gd name="connsiteY24" fmla="*/ 969580 h 1146942"/>
                <a:gd name="connsiteX25" fmla="*/ 610913 w 610913"/>
                <a:gd name="connsiteY25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28967 w 610913"/>
                <a:gd name="connsiteY20" fmla="*/ 843210 h 1146942"/>
                <a:gd name="connsiteX21" fmla="*/ 535944 w 610913"/>
                <a:gd name="connsiteY21" fmla="*/ 861601 h 1146942"/>
                <a:gd name="connsiteX22" fmla="*/ 555159 w 610913"/>
                <a:gd name="connsiteY22" fmla="*/ 859878 h 1146942"/>
                <a:gd name="connsiteX23" fmla="*/ 607874 w 610913"/>
                <a:gd name="connsiteY23" fmla="*/ 866365 h 1146942"/>
                <a:gd name="connsiteX24" fmla="*/ 591206 w 610913"/>
                <a:gd name="connsiteY24" fmla="*/ 969580 h 1146942"/>
                <a:gd name="connsiteX25" fmla="*/ 610913 w 610913"/>
                <a:gd name="connsiteY25" fmla="*/ 969580 h 1146942"/>
                <a:gd name="connsiteX26" fmla="*/ 610913 w 610913"/>
                <a:gd name="connsiteY26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28967 w 610913"/>
                <a:gd name="connsiteY20" fmla="*/ 843210 h 1146942"/>
                <a:gd name="connsiteX21" fmla="*/ 535944 w 610913"/>
                <a:gd name="connsiteY21" fmla="*/ 861601 h 1146942"/>
                <a:gd name="connsiteX22" fmla="*/ 564684 w 610913"/>
                <a:gd name="connsiteY22" fmla="*/ 907503 h 1146942"/>
                <a:gd name="connsiteX23" fmla="*/ 607874 w 610913"/>
                <a:gd name="connsiteY23" fmla="*/ 866365 h 1146942"/>
                <a:gd name="connsiteX24" fmla="*/ 591206 w 610913"/>
                <a:gd name="connsiteY24" fmla="*/ 969580 h 1146942"/>
                <a:gd name="connsiteX25" fmla="*/ 610913 w 610913"/>
                <a:gd name="connsiteY25" fmla="*/ 969580 h 1146942"/>
                <a:gd name="connsiteX26" fmla="*/ 610913 w 610913"/>
                <a:gd name="connsiteY26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28967 w 610913"/>
                <a:gd name="connsiteY20" fmla="*/ 843210 h 1146942"/>
                <a:gd name="connsiteX21" fmla="*/ 535944 w 610913"/>
                <a:gd name="connsiteY21" fmla="*/ 861601 h 1146942"/>
                <a:gd name="connsiteX22" fmla="*/ 567065 w 610913"/>
                <a:gd name="connsiteY22" fmla="*/ 852735 h 1146942"/>
                <a:gd name="connsiteX23" fmla="*/ 607874 w 610913"/>
                <a:gd name="connsiteY23" fmla="*/ 866365 h 1146942"/>
                <a:gd name="connsiteX24" fmla="*/ 591206 w 610913"/>
                <a:gd name="connsiteY24" fmla="*/ 969580 h 1146942"/>
                <a:gd name="connsiteX25" fmla="*/ 610913 w 610913"/>
                <a:gd name="connsiteY25" fmla="*/ 969580 h 1146942"/>
                <a:gd name="connsiteX26" fmla="*/ 610913 w 610913"/>
                <a:gd name="connsiteY26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28967 w 610913"/>
                <a:gd name="connsiteY20" fmla="*/ 843210 h 1146942"/>
                <a:gd name="connsiteX21" fmla="*/ 535944 w 610913"/>
                <a:gd name="connsiteY21" fmla="*/ 861601 h 1146942"/>
                <a:gd name="connsiteX22" fmla="*/ 567065 w 610913"/>
                <a:gd name="connsiteY22" fmla="*/ 852735 h 1146942"/>
                <a:gd name="connsiteX23" fmla="*/ 607874 w 610913"/>
                <a:gd name="connsiteY23" fmla="*/ 866365 h 1146942"/>
                <a:gd name="connsiteX24" fmla="*/ 593259 w 610913"/>
                <a:gd name="connsiteY24" fmla="*/ 857497 h 1146942"/>
                <a:gd name="connsiteX25" fmla="*/ 591206 w 610913"/>
                <a:gd name="connsiteY25" fmla="*/ 969580 h 1146942"/>
                <a:gd name="connsiteX26" fmla="*/ 610913 w 610913"/>
                <a:gd name="connsiteY26" fmla="*/ 969580 h 1146942"/>
                <a:gd name="connsiteX27" fmla="*/ 610913 w 610913"/>
                <a:gd name="connsiteY27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28967 w 610913"/>
                <a:gd name="connsiteY20" fmla="*/ 843210 h 1146942"/>
                <a:gd name="connsiteX21" fmla="*/ 535944 w 610913"/>
                <a:gd name="connsiteY21" fmla="*/ 861601 h 1146942"/>
                <a:gd name="connsiteX22" fmla="*/ 567065 w 610913"/>
                <a:gd name="connsiteY22" fmla="*/ 852735 h 1146942"/>
                <a:gd name="connsiteX23" fmla="*/ 607874 w 610913"/>
                <a:gd name="connsiteY23" fmla="*/ 866365 h 1146942"/>
                <a:gd name="connsiteX24" fmla="*/ 564684 w 610913"/>
                <a:gd name="connsiteY24" fmla="*/ 890834 h 1146942"/>
                <a:gd name="connsiteX25" fmla="*/ 591206 w 610913"/>
                <a:gd name="connsiteY25" fmla="*/ 969580 h 1146942"/>
                <a:gd name="connsiteX26" fmla="*/ 610913 w 610913"/>
                <a:gd name="connsiteY26" fmla="*/ 969580 h 1146942"/>
                <a:gd name="connsiteX27" fmla="*/ 610913 w 610913"/>
                <a:gd name="connsiteY27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28967 w 610913"/>
                <a:gd name="connsiteY20" fmla="*/ 843210 h 1146942"/>
                <a:gd name="connsiteX21" fmla="*/ 535944 w 610913"/>
                <a:gd name="connsiteY21" fmla="*/ 861601 h 1146942"/>
                <a:gd name="connsiteX22" fmla="*/ 567065 w 610913"/>
                <a:gd name="connsiteY22" fmla="*/ 852735 h 1146942"/>
                <a:gd name="connsiteX23" fmla="*/ 595968 w 610913"/>
                <a:gd name="connsiteY23" fmla="*/ 873509 h 1146942"/>
                <a:gd name="connsiteX24" fmla="*/ 564684 w 610913"/>
                <a:gd name="connsiteY24" fmla="*/ 890834 h 1146942"/>
                <a:gd name="connsiteX25" fmla="*/ 591206 w 610913"/>
                <a:gd name="connsiteY25" fmla="*/ 969580 h 1146942"/>
                <a:gd name="connsiteX26" fmla="*/ 610913 w 610913"/>
                <a:gd name="connsiteY26" fmla="*/ 969580 h 1146942"/>
                <a:gd name="connsiteX27" fmla="*/ 610913 w 610913"/>
                <a:gd name="connsiteY27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28967 w 610913"/>
                <a:gd name="connsiteY20" fmla="*/ 843210 h 1146942"/>
                <a:gd name="connsiteX21" fmla="*/ 535944 w 610913"/>
                <a:gd name="connsiteY21" fmla="*/ 861601 h 1146942"/>
                <a:gd name="connsiteX22" fmla="*/ 567065 w 610913"/>
                <a:gd name="connsiteY22" fmla="*/ 852735 h 1146942"/>
                <a:gd name="connsiteX23" fmla="*/ 595968 w 610913"/>
                <a:gd name="connsiteY23" fmla="*/ 873509 h 1146942"/>
                <a:gd name="connsiteX24" fmla="*/ 598021 w 610913"/>
                <a:gd name="connsiteY24" fmla="*/ 897978 h 1146942"/>
                <a:gd name="connsiteX25" fmla="*/ 591206 w 610913"/>
                <a:gd name="connsiteY25" fmla="*/ 969580 h 1146942"/>
                <a:gd name="connsiteX26" fmla="*/ 610913 w 610913"/>
                <a:gd name="connsiteY26" fmla="*/ 969580 h 1146942"/>
                <a:gd name="connsiteX27" fmla="*/ 610913 w 610913"/>
                <a:gd name="connsiteY27" fmla="*/ 1146942 h 1146942"/>
                <a:gd name="connsiteX0" fmla="*/ 0 w 610913"/>
                <a:gd name="connsiteY0" fmla="*/ 0 h 1146942"/>
                <a:gd name="connsiteX1" fmla="*/ 114300 w 610913"/>
                <a:gd name="connsiteY1" fmla="*/ 0 h 1146942"/>
                <a:gd name="connsiteX2" fmla="*/ 114300 w 610913"/>
                <a:gd name="connsiteY2" fmla="*/ 39414 h 1146942"/>
                <a:gd name="connsiteX3" fmla="*/ 193127 w 610913"/>
                <a:gd name="connsiteY3" fmla="*/ 39414 h 1146942"/>
                <a:gd name="connsiteX4" fmla="*/ 193127 w 610913"/>
                <a:gd name="connsiteY4" fmla="*/ 212835 h 1146942"/>
                <a:gd name="connsiteX5" fmla="*/ 228600 w 610913"/>
                <a:gd name="connsiteY5" fmla="*/ 212835 h 1146942"/>
                <a:gd name="connsiteX6" fmla="*/ 228600 w 610913"/>
                <a:gd name="connsiteY6" fmla="*/ 413845 h 1146942"/>
                <a:gd name="connsiteX7" fmla="*/ 268013 w 610913"/>
                <a:gd name="connsiteY7" fmla="*/ 413845 h 1146942"/>
                <a:gd name="connsiteX8" fmla="*/ 268013 w 610913"/>
                <a:gd name="connsiteY8" fmla="*/ 465083 h 1146942"/>
                <a:gd name="connsiteX9" fmla="*/ 307427 w 610913"/>
                <a:gd name="connsiteY9" fmla="*/ 465083 h 1146942"/>
                <a:gd name="connsiteX10" fmla="*/ 307427 w 610913"/>
                <a:gd name="connsiteY10" fmla="*/ 508438 h 1146942"/>
                <a:gd name="connsiteX11" fmla="*/ 331075 w 610913"/>
                <a:gd name="connsiteY11" fmla="*/ 508438 h 1146942"/>
                <a:gd name="connsiteX12" fmla="*/ 331075 w 610913"/>
                <a:gd name="connsiteY12" fmla="*/ 508438 h 1146942"/>
                <a:gd name="connsiteX13" fmla="*/ 331075 w 610913"/>
                <a:gd name="connsiteY13" fmla="*/ 543911 h 1146942"/>
                <a:gd name="connsiteX14" fmla="*/ 421727 w 610913"/>
                <a:gd name="connsiteY14" fmla="*/ 543911 h 1146942"/>
                <a:gd name="connsiteX15" fmla="*/ 421727 w 610913"/>
                <a:gd name="connsiteY15" fmla="*/ 709449 h 1146942"/>
                <a:gd name="connsiteX16" fmla="*/ 453258 w 610913"/>
                <a:gd name="connsiteY16" fmla="*/ 709449 h 1146942"/>
                <a:gd name="connsiteX17" fmla="*/ 453258 w 610913"/>
                <a:gd name="connsiteY17" fmla="*/ 811925 h 1146942"/>
                <a:gd name="connsiteX18" fmla="*/ 498009 w 610913"/>
                <a:gd name="connsiteY18" fmla="*/ 812253 h 1146942"/>
                <a:gd name="connsiteX19" fmla="*/ 526419 w 610913"/>
                <a:gd name="connsiteY19" fmla="*/ 809544 h 1146942"/>
                <a:gd name="connsiteX20" fmla="*/ 528967 w 610913"/>
                <a:gd name="connsiteY20" fmla="*/ 843210 h 1146942"/>
                <a:gd name="connsiteX21" fmla="*/ 535944 w 610913"/>
                <a:gd name="connsiteY21" fmla="*/ 861601 h 1146942"/>
                <a:gd name="connsiteX22" fmla="*/ 595968 w 610913"/>
                <a:gd name="connsiteY22" fmla="*/ 873509 h 1146942"/>
                <a:gd name="connsiteX23" fmla="*/ 598021 w 610913"/>
                <a:gd name="connsiteY23" fmla="*/ 897978 h 1146942"/>
                <a:gd name="connsiteX24" fmla="*/ 591206 w 610913"/>
                <a:gd name="connsiteY24" fmla="*/ 969580 h 1146942"/>
                <a:gd name="connsiteX25" fmla="*/ 610913 w 610913"/>
                <a:gd name="connsiteY25" fmla="*/ 969580 h 1146942"/>
                <a:gd name="connsiteX26" fmla="*/ 610913 w 610913"/>
                <a:gd name="connsiteY26" fmla="*/ 1146942 h 1146942"/>
                <a:gd name="connsiteX0" fmla="*/ 0 w 610913"/>
                <a:gd name="connsiteY0" fmla="*/ 0 h 969580"/>
                <a:gd name="connsiteX1" fmla="*/ 114300 w 610913"/>
                <a:gd name="connsiteY1" fmla="*/ 0 h 969580"/>
                <a:gd name="connsiteX2" fmla="*/ 114300 w 610913"/>
                <a:gd name="connsiteY2" fmla="*/ 39414 h 969580"/>
                <a:gd name="connsiteX3" fmla="*/ 193127 w 610913"/>
                <a:gd name="connsiteY3" fmla="*/ 39414 h 969580"/>
                <a:gd name="connsiteX4" fmla="*/ 193127 w 610913"/>
                <a:gd name="connsiteY4" fmla="*/ 212835 h 969580"/>
                <a:gd name="connsiteX5" fmla="*/ 228600 w 610913"/>
                <a:gd name="connsiteY5" fmla="*/ 212835 h 969580"/>
                <a:gd name="connsiteX6" fmla="*/ 228600 w 610913"/>
                <a:gd name="connsiteY6" fmla="*/ 413845 h 969580"/>
                <a:gd name="connsiteX7" fmla="*/ 268013 w 610913"/>
                <a:gd name="connsiteY7" fmla="*/ 413845 h 969580"/>
                <a:gd name="connsiteX8" fmla="*/ 268013 w 610913"/>
                <a:gd name="connsiteY8" fmla="*/ 465083 h 969580"/>
                <a:gd name="connsiteX9" fmla="*/ 307427 w 610913"/>
                <a:gd name="connsiteY9" fmla="*/ 465083 h 969580"/>
                <a:gd name="connsiteX10" fmla="*/ 307427 w 610913"/>
                <a:gd name="connsiteY10" fmla="*/ 508438 h 969580"/>
                <a:gd name="connsiteX11" fmla="*/ 331075 w 610913"/>
                <a:gd name="connsiteY11" fmla="*/ 508438 h 969580"/>
                <a:gd name="connsiteX12" fmla="*/ 331075 w 610913"/>
                <a:gd name="connsiteY12" fmla="*/ 508438 h 969580"/>
                <a:gd name="connsiteX13" fmla="*/ 331075 w 610913"/>
                <a:gd name="connsiteY13" fmla="*/ 543911 h 969580"/>
                <a:gd name="connsiteX14" fmla="*/ 421727 w 610913"/>
                <a:gd name="connsiteY14" fmla="*/ 543911 h 969580"/>
                <a:gd name="connsiteX15" fmla="*/ 421727 w 610913"/>
                <a:gd name="connsiteY15" fmla="*/ 709449 h 969580"/>
                <a:gd name="connsiteX16" fmla="*/ 453258 w 610913"/>
                <a:gd name="connsiteY16" fmla="*/ 709449 h 969580"/>
                <a:gd name="connsiteX17" fmla="*/ 453258 w 610913"/>
                <a:gd name="connsiteY17" fmla="*/ 811925 h 969580"/>
                <a:gd name="connsiteX18" fmla="*/ 498009 w 610913"/>
                <a:gd name="connsiteY18" fmla="*/ 812253 h 969580"/>
                <a:gd name="connsiteX19" fmla="*/ 526419 w 610913"/>
                <a:gd name="connsiteY19" fmla="*/ 809544 h 969580"/>
                <a:gd name="connsiteX20" fmla="*/ 528967 w 610913"/>
                <a:gd name="connsiteY20" fmla="*/ 843210 h 969580"/>
                <a:gd name="connsiteX21" fmla="*/ 535944 w 610913"/>
                <a:gd name="connsiteY21" fmla="*/ 861601 h 969580"/>
                <a:gd name="connsiteX22" fmla="*/ 595968 w 610913"/>
                <a:gd name="connsiteY22" fmla="*/ 873509 h 969580"/>
                <a:gd name="connsiteX23" fmla="*/ 598021 w 610913"/>
                <a:gd name="connsiteY23" fmla="*/ 897978 h 969580"/>
                <a:gd name="connsiteX24" fmla="*/ 591206 w 610913"/>
                <a:gd name="connsiteY24" fmla="*/ 969580 h 969580"/>
                <a:gd name="connsiteX25" fmla="*/ 610913 w 610913"/>
                <a:gd name="connsiteY25" fmla="*/ 969580 h 969580"/>
                <a:gd name="connsiteX0" fmla="*/ 0 w 598021"/>
                <a:gd name="connsiteY0" fmla="*/ 0 h 969580"/>
                <a:gd name="connsiteX1" fmla="*/ 114300 w 598021"/>
                <a:gd name="connsiteY1" fmla="*/ 0 h 969580"/>
                <a:gd name="connsiteX2" fmla="*/ 114300 w 598021"/>
                <a:gd name="connsiteY2" fmla="*/ 39414 h 969580"/>
                <a:gd name="connsiteX3" fmla="*/ 193127 w 598021"/>
                <a:gd name="connsiteY3" fmla="*/ 39414 h 969580"/>
                <a:gd name="connsiteX4" fmla="*/ 193127 w 598021"/>
                <a:gd name="connsiteY4" fmla="*/ 212835 h 969580"/>
                <a:gd name="connsiteX5" fmla="*/ 228600 w 598021"/>
                <a:gd name="connsiteY5" fmla="*/ 212835 h 969580"/>
                <a:gd name="connsiteX6" fmla="*/ 228600 w 598021"/>
                <a:gd name="connsiteY6" fmla="*/ 413845 h 969580"/>
                <a:gd name="connsiteX7" fmla="*/ 268013 w 598021"/>
                <a:gd name="connsiteY7" fmla="*/ 413845 h 969580"/>
                <a:gd name="connsiteX8" fmla="*/ 268013 w 598021"/>
                <a:gd name="connsiteY8" fmla="*/ 465083 h 969580"/>
                <a:gd name="connsiteX9" fmla="*/ 307427 w 598021"/>
                <a:gd name="connsiteY9" fmla="*/ 465083 h 969580"/>
                <a:gd name="connsiteX10" fmla="*/ 307427 w 598021"/>
                <a:gd name="connsiteY10" fmla="*/ 508438 h 969580"/>
                <a:gd name="connsiteX11" fmla="*/ 331075 w 598021"/>
                <a:gd name="connsiteY11" fmla="*/ 508438 h 969580"/>
                <a:gd name="connsiteX12" fmla="*/ 331075 w 598021"/>
                <a:gd name="connsiteY12" fmla="*/ 508438 h 969580"/>
                <a:gd name="connsiteX13" fmla="*/ 331075 w 598021"/>
                <a:gd name="connsiteY13" fmla="*/ 543911 h 969580"/>
                <a:gd name="connsiteX14" fmla="*/ 421727 w 598021"/>
                <a:gd name="connsiteY14" fmla="*/ 543911 h 969580"/>
                <a:gd name="connsiteX15" fmla="*/ 421727 w 598021"/>
                <a:gd name="connsiteY15" fmla="*/ 709449 h 969580"/>
                <a:gd name="connsiteX16" fmla="*/ 453258 w 598021"/>
                <a:gd name="connsiteY16" fmla="*/ 709449 h 969580"/>
                <a:gd name="connsiteX17" fmla="*/ 453258 w 598021"/>
                <a:gd name="connsiteY17" fmla="*/ 811925 h 969580"/>
                <a:gd name="connsiteX18" fmla="*/ 498009 w 598021"/>
                <a:gd name="connsiteY18" fmla="*/ 812253 h 969580"/>
                <a:gd name="connsiteX19" fmla="*/ 526419 w 598021"/>
                <a:gd name="connsiteY19" fmla="*/ 809544 h 969580"/>
                <a:gd name="connsiteX20" fmla="*/ 528967 w 598021"/>
                <a:gd name="connsiteY20" fmla="*/ 843210 h 969580"/>
                <a:gd name="connsiteX21" fmla="*/ 535944 w 598021"/>
                <a:gd name="connsiteY21" fmla="*/ 861601 h 969580"/>
                <a:gd name="connsiteX22" fmla="*/ 595968 w 598021"/>
                <a:gd name="connsiteY22" fmla="*/ 873509 h 969580"/>
                <a:gd name="connsiteX23" fmla="*/ 598021 w 598021"/>
                <a:gd name="connsiteY23" fmla="*/ 897978 h 969580"/>
                <a:gd name="connsiteX24" fmla="*/ 591206 w 598021"/>
                <a:gd name="connsiteY24" fmla="*/ 969580 h 969580"/>
                <a:gd name="connsiteX0" fmla="*/ 0 w 598021"/>
                <a:gd name="connsiteY0" fmla="*/ 0 h 897978"/>
                <a:gd name="connsiteX1" fmla="*/ 114300 w 598021"/>
                <a:gd name="connsiteY1" fmla="*/ 0 h 897978"/>
                <a:gd name="connsiteX2" fmla="*/ 114300 w 598021"/>
                <a:gd name="connsiteY2" fmla="*/ 39414 h 897978"/>
                <a:gd name="connsiteX3" fmla="*/ 193127 w 598021"/>
                <a:gd name="connsiteY3" fmla="*/ 39414 h 897978"/>
                <a:gd name="connsiteX4" fmla="*/ 193127 w 598021"/>
                <a:gd name="connsiteY4" fmla="*/ 212835 h 897978"/>
                <a:gd name="connsiteX5" fmla="*/ 228600 w 598021"/>
                <a:gd name="connsiteY5" fmla="*/ 212835 h 897978"/>
                <a:gd name="connsiteX6" fmla="*/ 228600 w 598021"/>
                <a:gd name="connsiteY6" fmla="*/ 413845 h 897978"/>
                <a:gd name="connsiteX7" fmla="*/ 268013 w 598021"/>
                <a:gd name="connsiteY7" fmla="*/ 413845 h 897978"/>
                <a:gd name="connsiteX8" fmla="*/ 268013 w 598021"/>
                <a:gd name="connsiteY8" fmla="*/ 465083 h 897978"/>
                <a:gd name="connsiteX9" fmla="*/ 307427 w 598021"/>
                <a:gd name="connsiteY9" fmla="*/ 465083 h 897978"/>
                <a:gd name="connsiteX10" fmla="*/ 307427 w 598021"/>
                <a:gd name="connsiteY10" fmla="*/ 508438 h 897978"/>
                <a:gd name="connsiteX11" fmla="*/ 331075 w 598021"/>
                <a:gd name="connsiteY11" fmla="*/ 508438 h 897978"/>
                <a:gd name="connsiteX12" fmla="*/ 331075 w 598021"/>
                <a:gd name="connsiteY12" fmla="*/ 508438 h 897978"/>
                <a:gd name="connsiteX13" fmla="*/ 331075 w 598021"/>
                <a:gd name="connsiteY13" fmla="*/ 543911 h 897978"/>
                <a:gd name="connsiteX14" fmla="*/ 421727 w 598021"/>
                <a:gd name="connsiteY14" fmla="*/ 543911 h 897978"/>
                <a:gd name="connsiteX15" fmla="*/ 421727 w 598021"/>
                <a:gd name="connsiteY15" fmla="*/ 709449 h 897978"/>
                <a:gd name="connsiteX16" fmla="*/ 453258 w 598021"/>
                <a:gd name="connsiteY16" fmla="*/ 709449 h 897978"/>
                <a:gd name="connsiteX17" fmla="*/ 453258 w 598021"/>
                <a:gd name="connsiteY17" fmla="*/ 811925 h 897978"/>
                <a:gd name="connsiteX18" fmla="*/ 498009 w 598021"/>
                <a:gd name="connsiteY18" fmla="*/ 812253 h 897978"/>
                <a:gd name="connsiteX19" fmla="*/ 526419 w 598021"/>
                <a:gd name="connsiteY19" fmla="*/ 809544 h 897978"/>
                <a:gd name="connsiteX20" fmla="*/ 528967 w 598021"/>
                <a:gd name="connsiteY20" fmla="*/ 843210 h 897978"/>
                <a:gd name="connsiteX21" fmla="*/ 535944 w 598021"/>
                <a:gd name="connsiteY21" fmla="*/ 861601 h 897978"/>
                <a:gd name="connsiteX22" fmla="*/ 595968 w 598021"/>
                <a:gd name="connsiteY22" fmla="*/ 873509 h 897978"/>
                <a:gd name="connsiteX23" fmla="*/ 598021 w 598021"/>
                <a:gd name="connsiteY23" fmla="*/ 897978 h 897978"/>
                <a:gd name="connsiteX0" fmla="*/ 0 w 595968"/>
                <a:gd name="connsiteY0" fmla="*/ 0 h 873509"/>
                <a:gd name="connsiteX1" fmla="*/ 114300 w 595968"/>
                <a:gd name="connsiteY1" fmla="*/ 0 h 873509"/>
                <a:gd name="connsiteX2" fmla="*/ 114300 w 595968"/>
                <a:gd name="connsiteY2" fmla="*/ 39414 h 873509"/>
                <a:gd name="connsiteX3" fmla="*/ 193127 w 595968"/>
                <a:gd name="connsiteY3" fmla="*/ 39414 h 873509"/>
                <a:gd name="connsiteX4" fmla="*/ 193127 w 595968"/>
                <a:gd name="connsiteY4" fmla="*/ 212835 h 873509"/>
                <a:gd name="connsiteX5" fmla="*/ 228600 w 595968"/>
                <a:gd name="connsiteY5" fmla="*/ 212835 h 873509"/>
                <a:gd name="connsiteX6" fmla="*/ 228600 w 595968"/>
                <a:gd name="connsiteY6" fmla="*/ 413845 h 873509"/>
                <a:gd name="connsiteX7" fmla="*/ 268013 w 595968"/>
                <a:gd name="connsiteY7" fmla="*/ 413845 h 873509"/>
                <a:gd name="connsiteX8" fmla="*/ 268013 w 595968"/>
                <a:gd name="connsiteY8" fmla="*/ 465083 h 873509"/>
                <a:gd name="connsiteX9" fmla="*/ 307427 w 595968"/>
                <a:gd name="connsiteY9" fmla="*/ 465083 h 873509"/>
                <a:gd name="connsiteX10" fmla="*/ 307427 w 595968"/>
                <a:gd name="connsiteY10" fmla="*/ 508438 h 873509"/>
                <a:gd name="connsiteX11" fmla="*/ 331075 w 595968"/>
                <a:gd name="connsiteY11" fmla="*/ 508438 h 873509"/>
                <a:gd name="connsiteX12" fmla="*/ 331075 w 595968"/>
                <a:gd name="connsiteY12" fmla="*/ 508438 h 873509"/>
                <a:gd name="connsiteX13" fmla="*/ 331075 w 595968"/>
                <a:gd name="connsiteY13" fmla="*/ 543911 h 873509"/>
                <a:gd name="connsiteX14" fmla="*/ 421727 w 595968"/>
                <a:gd name="connsiteY14" fmla="*/ 543911 h 873509"/>
                <a:gd name="connsiteX15" fmla="*/ 421727 w 595968"/>
                <a:gd name="connsiteY15" fmla="*/ 709449 h 873509"/>
                <a:gd name="connsiteX16" fmla="*/ 453258 w 595968"/>
                <a:gd name="connsiteY16" fmla="*/ 709449 h 873509"/>
                <a:gd name="connsiteX17" fmla="*/ 453258 w 595968"/>
                <a:gd name="connsiteY17" fmla="*/ 811925 h 873509"/>
                <a:gd name="connsiteX18" fmla="*/ 498009 w 595968"/>
                <a:gd name="connsiteY18" fmla="*/ 812253 h 873509"/>
                <a:gd name="connsiteX19" fmla="*/ 526419 w 595968"/>
                <a:gd name="connsiteY19" fmla="*/ 809544 h 873509"/>
                <a:gd name="connsiteX20" fmla="*/ 528967 w 595968"/>
                <a:gd name="connsiteY20" fmla="*/ 843210 h 873509"/>
                <a:gd name="connsiteX21" fmla="*/ 535944 w 595968"/>
                <a:gd name="connsiteY21" fmla="*/ 861601 h 873509"/>
                <a:gd name="connsiteX22" fmla="*/ 595968 w 595968"/>
                <a:gd name="connsiteY22" fmla="*/ 873509 h 873509"/>
                <a:gd name="connsiteX0" fmla="*/ 0 w 549652"/>
                <a:gd name="connsiteY0" fmla="*/ 0 h 861601"/>
                <a:gd name="connsiteX1" fmla="*/ 114300 w 549652"/>
                <a:gd name="connsiteY1" fmla="*/ 0 h 861601"/>
                <a:gd name="connsiteX2" fmla="*/ 114300 w 549652"/>
                <a:gd name="connsiteY2" fmla="*/ 39414 h 861601"/>
                <a:gd name="connsiteX3" fmla="*/ 193127 w 549652"/>
                <a:gd name="connsiteY3" fmla="*/ 39414 h 861601"/>
                <a:gd name="connsiteX4" fmla="*/ 193127 w 549652"/>
                <a:gd name="connsiteY4" fmla="*/ 212835 h 861601"/>
                <a:gd name="connsiteX5" fmla="*/ 228600 w 549652"/>
                <a:gd name="connsiteY5" fmla="*/ 212835 h 861601"/>
                <a:gd name="connsiteX6" fmla="*/ 228600 w 549652"/>
                <a:gd name="connsiteY6" fmla="*/ 413845 h 861601"/>
                <a:gd name="connsiteX7" fmla="*/ 268013 w 549652"/>
                <a:gd name="connsiteY7" fmla="*/ 413845 h 861601"/>
                <a:gd name="connsiteX8" fmla="*/ 268013 w 549652"/>
                <a:gd name="connsiteY8" fmla="*/ 465083 h 861601"/>
                <a:gd name="connsiteX9" fmla="*/ 307427 w 549652"/>
                <a:gd name="connsiteY9" fmla="*/ 465083 h 861601"/>
                <a:gd name="connsiteX10" fmla="*/ 307427 w 549652"/>
                <a:gd name="connsiteY10" fmla="*/ 508438 h 861601"/>
                <a:gd name="connsiteX11" fmla="*/ 331075 w 549652"/>
                <a:gd name="connsiteY11" fmla="*/ 508438 h 861601"/>
                <a:gd name="connsiteX12" fmla="*/ 331075 w 549652"/>
                <a:gd name="connsiteY12" fmla="*/ 508438 h 861601"/>
                <a:gd name="connsiteX13" fmla="*/ 331075 w 549652"/>
                <a:gd name="connsiteY13" fmla="*/ 543911 h 861601"/>
                <a:gd name="connsiteX14" fmla="*/ 421727 w 549652"/>
                <a:gd name="connsiteY14" fmla="*/ 543911 h 861601"/>
                <a:gd name="connsiteX15" fmla="*/ 421727 w 549652"/>
                <a:gd name="connsiteY15" fmla="*/ 709449 h 861601"/>
                <a:gd name="connsiteX16" fmla="*/ 453258 w 549652"/>
                <a:gd name="connsiteY16" fmla="*/ 709449 h 861601"/>
                <a:gd name="connsiteX17" fmla="*/ 453258 w 549652"/>
                <a:gd name="connsiteY17" fmla="*/ 811925 h 861601"/>
                <a:gd name="connsiteX18" fmla="*/ 498009 w 549652"/>
                <a:gd name="connsiteY18" fmla="*/ 812253 h 861601"/>
                <a:gd name="connsiteX19" fmla="*/ 526419 w 549652"/>
                <a:gd name="connsiteY19" fmla="*/ 809544 h 861601"/>
                <a:gd name="connsiteX20" fmla="*/ 528967 w 549652"/>
                <a:gd name="connsiteY20" fmla="*/ 843210 h 861601"/>
                <a:gd name="connsiteX21" fmla="*/ 535944 w 549652"/>
                <a:gd name="connsiteY21" fmla="*/ 861601 h 861601"/>
                <a:gd name="connsiteX0" fmla="*/ 0 w 528967"/>
                <a:gd name="connsiteY0" fmla="*/ 0 h 843210"/>
                <a:gd name="connsiteX1" fmla="*/ 114300 w 528967"/>
                <a:gd name="connsiteY1" fmla="*/ 0 h 843210"/>
                <a:gd name="connsiteX2" fmla="*/ 114300 w 528967"/>
                <a:gd name="connsiteY2" fmla="*/ 39414 h 843210"/>
                <a:gd name="connsiteX3" fmla="*/ 193127 w 528967"/>
                <a:gd name="connsiteY3" fmla="*/ 39414 h 843210"/>
                <a:gd name="connsiteX4" fmla="*/ 193127 w 528967"/>
                <a:gd name="connsiteY4" fmla="*/ 212835 h 843210"/>
                <a:gd name="connsiteX5" fmla="*/ 228600 w 528967"/>
                <a:gd name="connsiteY5" fmla="*/ 212835 h 843210"/>
                <a:gd name="connsiteX6" fmla="*/ 228600 w 528967"/>
                <a:gd name="connsiteY6" fmla="*/ 413845 h 843210"/>
                <a:gd name="connsiteX7" fmla="*/ 268013 w 528967"/>
                <a:gd name="connsiteY7" fmla="*/ 413845 h 843210"/>
                <a:gd name="connsiteX8" fmla="*/ 268013 w 528967"/>
                <a:gd name="connsiteY8" fmla="*/ 465083 h 843210"/>
                <a:gd name="connsiteX9" fmla="*/ 307427 w 528967"/>
                <a:gd name="connsiteY9" fmla="*/ 465083 h 843210"/>
                <a:gd name="connsiteX10" fmla="*/ 307427 w 528967"/>
                <a:gd name="connsiteY10" fmla="*/ 508438 h 843210"/>
                <a:gd name="connsiteX11" fmla="*/ 331075 w 528967"/>
                <a:gd name="connsiteY11" fmla="*/ 508438 h 843210"/>
                <a:gd name="connsiteX12" fmla="*/ 331075 w 528967"/>
                <a:gd name="connsiteY12" fmla="*/ 508438 h 843210"/>
                <a:gd name="connsiteX13" fmla="*/ 331075 w 528967"/>
                <a:gd name="connsiteY13" fmla="*/ 543911 h 843210"/>
                <a:gd name="connsiteX14" fmla="*/ 421727 w 528967"/>
                <a:gd name="connsiteY14" fmla="*/ 543911 h 843210"/>
                <a:gd name="connsiteX15" fmla="*/ 421727 w 528967"/>
                <a:gd name="connsiteY15" fmla="*/ 709449 h 843210"/>
                <a:gd name="connsiteX16" fmla="*/ 453258 w 528967"/>
                <a:gd name="connsiteY16" fmla="*/ 709449 h 843210"/>
                <a:gd name="connsiteX17" fmla="*/ 453258 w 528967"/>
                <a:gd name="connsiteY17" fmla="*/ 811925 h 843210"/>
                <a:gd name="connsiteX18" fmla="*/ 498009 w 528967"/>
                <a:gd name="connsiteY18" fmla="*/ 812253 h 843210"/>
                <a:gd name="connsiteX19" fmla="*/ 526419 w 528967"/>
                <a:gd name="connsiteY19" fmla="*/ 809544 h 843210"/>
                <a:gd name="connsiteX20" fmla="*/ 528967 w 528967"/>
                <a:gd name="connsiteY20" fmla="*/ 843210 h 843210"/>
                <a:gd name="connsiteX0" fmla="*/ 0 w 526419"/>
                <a:gd name="connsiteY0" fmla="*/ 0 h 812253"/>
                <a:gd name="connsiteX1" fmla="*/ 114300 w 526419"/>
                <a:gd name="connsiteY1" fmla="*/ 0 h 812253"/>
                <a:gd name="connsiteX2" fmla="*/ 114300 w 526419"/>
                <a:gd name="connsiteY2" fmla="*/ 39414 h 812253"/>
                <a:gd name="connsiteX3" fmla="*/ 193127 w 526419"/>
                <a:gd name="connsiteY3" fmla="*/ 39414 h 812253"/>
                <a:gd name="connsiteX4" fmla="*/ 193127 w 526419"/>
                <a:gd name="connsiteY4" fmla="*/ 212835 h 812253"/>
                <a:gd name="connsiteX5" fmla="*/ 228600 w 526419"/>
                <a:gd name="connsiteY5" fmla="*/ 212835 h 812253"/>
                <a:gd name="connsiteX6" fmla="*/ 228600 w 526419"/>
                <a:gd name="connsiteY6" fmla="*/ 413845 h 812253"/>
                <a:gd name="connsiteX7" fmla="*/ 268013 w 526419"/>
                <a:gd name="connsiteY7" fmla="*/ 413845 h 812253"/>
                <a:gd name="connsiteX8" fmla="*/ 268013 w 526419"/>
                <a:gd name="connsiteY8" fmla="*/ 465083 h 812253"/>
                <a:gd name="connsiteX9" fmla="*/ 307427 w 526419"/>
                <a:gd name="connsiteY9" fmla="*/ 465083 h 812253"/>
                <a:gd name="connsiteX10" fmla="*/ 307427 w 526419"/>
                <a:gd name="connsiteY10" fmla="*/ 508438 h 812253"/>
                <a:gd name="connsiteX11" fmla="*/ 331075 w 526419"/>
                <a:gd name="connsiteY11" fmla="*/ 508438 h 812253"/>
                <a:gd name="connsiteX12" fmla="*/ 331075 w 526419"/>
                <a:gd name="connsiteY12" fmla="*/ 508438 h 812253"/>
                <a:gd name="connsiteX13" fmla="*/ 331075 w 526419"/>
                <a:gd name="connsiteY13" fmla="*/ 543911 h 812253"/>
                <a:gd name="connsiteX14" fmla="*/ 421727 w 526419"/>
                <a:gd name="connsiteY14" fmla="*/ 543911 h 812253"/>
                <a:gd name="connsiteX15" fmla="*/ 421727 w 526419"/>
                <a:gd name="connsiteY15" fmla="*/ 709449 h 812253"/>
                <a:gd name="connsiteX16" fmla="*/ 453258 w 526419"/>
                <a:gd name="connsiteY16" fmla="*/ 709449 h 812253"/>
                <a:gd name="connsiteX17" fmla="*/ 453258 w 526419"/>
                <a:gd name="connsiteY17" fmla="*/ 811925 h 812253"/>
                <a:gd name="connsiteX18" fmla="*/ 498009 w 526419"/>
                <a:gd name="connsiteY18" fmla="*/ 812253 h 812253"/>
                <a:gd name="connsiteX19" fmla="*/ 526419 w 526419"/>
                <a:gd name="connsiteY19" fmla="*/ 809544 h 812253"/>
                <a:gd name="connsiteX0" fmla="*/ 0 w 498009"/>
                <a:gd name="connsiteY0" fmla="*/ 0 h 812253"/>
                <a:gd name="connsiteX1" fmla="*/ 114300 w 498009"/>
                <a:gd name="connsiteY1" fmla="*/ 0 h 812253"/>
                <a:gd name="connsiteX2" fmla="*/ 114300 w 498009"/>
                <a:gd name="connsiteY2" fmla="*/ 39414 h 812253"/>
                <a:gd name="connsiteX3" fmla="*/ 193127 w 498009"/>
                <a:gd name="connsiteY3" fmla="*/ 39414 h 812253"/>
                <a:gd name="connsiteX4" fmla="*/ 193127 w 498009"/>
                <a:gd name="connsiteY4" fmla="*/ 212835 h 812253"/>
                <a:gd name="connsiteX5" fmla="*/ 228600 w 498009"/>
                <a:gd name="connsiteY5" fmla="*/ 212835 h 812253"/>
                <a:gd name="connsiteX6" fmla="*/ 228600 w 498009"/>
                <a:gd name="connsiteY6" fmla="*/ 413845 h 812253"/>
                <a:gd name="connsiteX7" fmla="*/ 268013 w 498009"/>
                <a:gd name="connsiteY7" fmla="*/ 413845 h 812253"/>
                <a:gd name="connsiteX8" fmla="*/ 268013 w 498009"/>
                <a:gd name="connsiteY8" fmla="*/ 465083 h 812253"/>
                <a:gd name="connsiteX9" fmla="*/ 307427 w 498009"/>
                <a:gd name="connsiteY9" fmla="*/ 465083 h 812253"/>
                <a:gd name="connsiteX10" fmla="*/ 307427 w 498009"/>
                <a:gd name="connsiteY10" fmla="*/ 508438 h 812253"/>
                <a:gd name="connsiteX11" fmla="*/ 331075 w 498009"/>
                <a:gd name="connsiteY11" fmla="*/ 508438 h 812253"/>
                <a:gd name="connsiteX12" fmla="*/ 331075 w 498009"/>
                <a:gd name="connsiteY12" fmla="*/ 508438 h 812253"/>
                <a:gd name="connsiteX13" fmla="*/ 331075 w 498009"/>
                <a:gd name="connsiteY13" fmla="*/ 543911 h 812253"/>
                <a:gd name="connsiteX14" fmla="*/ 421727 w 498009"/>
                <a:gd name="connsiteY14" fmla="*/ 543911 h 812253"/>
                <a:gd name="connsiteX15" fmla="*/ 421727 w 498009"/>
                <a:gd name="connsiteY15" fmla="*/ 709449 h 812253"/>
                <a:gd name="connsiteX16" fmla="*/ 453258 w 498009"/>
                <a:gd name="connsiteY16" fmla="*/ 709449 h 812253"/>
                <a:gd name="connsiteX17" fmla="*/ 453258 w 498009"/>
                <a:gd name="connsiteY17" fmla="*/ 811925 h 812253"/>
                <a:gd name="connsiteX18" fmla="*/ 498009 w 498009"/>
                <a:gd name="connsiteY18" fmla="*/ 812253 h 812253"/>
                <a:gd name="connsiteX0" fmla="*/ 0 w 453258"/>
                <a:gd name="connsiteY0" fmla="*/ 0 h 811925"/>
                <a:gd name="connsiteX1" fmla="*/ 114300 w 453258"/>
                <a:gd name="connsiteY1" fmla="*/ 0 h 811925"/>
                <a:gd name="connsiteX2" fmla="*/ 114300 w 453258"/>
                <a:gd name="connsiteY2" fmla="*/ 39414 h 811925"/>
                <a:gd name="connsiteX3" fmla="*/ 193127 w 453258"/>
                <a:gd name="connsiteY3" fmla="*/ 39414 h 811925"/>
                <a:gd name="connsiteX4" fmla="*/ 193127 w 453258"/>
                <a:gd name="connsiteY4" fmla="*/ 212835 h 811925"/>
                <a:gd name="connsiteX5" fmla="*/ 228600 w 453258"/>
                <a:gd name="connsiteY5" fmla="*/ 212835 h 811925"/>
                <a:gd name="connsiteX6" fmla="*/ 228600 w 453258"/>
                <a:gd name="connsiteY6" fmla="*/ 413845 h 811925"/>
                <a:gd name="connsiteX7" fmla="*/ 268013 w 453258"/>
                <a:gd name="connsiteY7" fmla="*/ 413845 h 811925"/>
                <a:gd name="connsiteX8" fmla="*/ 268013 w 453258"/>
                <a:gd name="connsiteY8" fmla="*/ 465083 h 811925"/>
                <a:gd name="connsiteX9" fmla="*/ 307427 w 453258"/>
                <a:gd name="connsiteY9" fmla="*/ 465083 h 811925"/>
                <a:gd name="connsiteX10" fmla="*/ 307427 w 453258"/>
                <a:gd name="connsiteY10" fmla="*/ 508438 h 811925"/>
                <a:gd name="connsiteX11" fmla="*/ 331075 w 453258"/>
                <a:gd name="connsiteY11" fmla="*/ 508438 h 811925"/>
                <a:gd name="connsiteX12" fmla="*/ 331075 w 453258"/>
                <a:gd name="connsiteY12" fmla="*/ 508438 h 811925"/>
                <a:gd name="connsiteX13" fmla="*/ 331075 w 453258"/>
                <a:gd name="connsiteY13" fmla="*/ 543911 h 811925"/>
                <a:gd name="connsiteX14" fmla="*/ 421727 w 453258"/>
                <a:gd name="connsiteY14" fmla="*/ 543911 h 811925"/>
                <a:gd name="connsiteX15" fmla="*/ 421727 w 453258"/>
                <a:gd name="connsiteY15" fmla="*/ 709449 h 811925"/>
                <a:gd name="connsiteX16" fmla="*/ 453258 w 453258"/>
                <a:gd name="connsiteY16" fmla="*/ 709449 h 811925"/>
                <a:gd name="connsiteX17" fmla="*/ 453258 w 453258"/>
                <a:gd name="connsiteY17" fmla="*/ 811925 h 8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3258" h="811925">
                  <a:moveTo>
                    <a:pt x="0" y="0"/>
                  </a:moveTo>
                  <a:lnTo>
                    <a:pt x="114300" y="0"/>
                  </a:lnTo>
                  <a:lnTo>
                    <a:pt x="114300" y="39414"/>
                  </a:lnTo>
                  <a:lnTo>
                    <a:pt x="193127" y="39414"/>
                  </a:lnTo>
                  <a:lnTo>
                    <a:pt x="193127" y="212835"/>
                  </a:lnTo>
                  <a:lnTo>
                    <a:pt x="228600" y="212835"/>
                  </a:lnTo>
                  <a:lnTo>
                    <a:pt x="228600" y="413845"/>
                  </a:lnTo>
                  <a:lnTo>
                    <a:pt x="268013" y="413845"/>
                  </a:lnTo>
                  <a:lnTo>
                    <a:pt x="268013" y="465083"/>
                  </a:lnTo>
                  <a:lnTo>
                    <a:pt x="307427" y="465083"/>
                  </a:lnTo>
                  <a:lnTo>
                    <a:pt x="307427" y="508438"/>
                  </a:lnTo>
                  <a:lnTo>
                    <a:pt x="331075" y="508438"/>
                  </a:lnTo>
                  <a:lnTo>
                    <a:pt x="331075" y="508438"/>
                  </a:lnTo>
                  <a:lnTo>
                    <a:pt x="331075" y="543911"/>
                  </a:lnTo>
                  <a:lnTo>
                    <a:pt x="421727" y="543911"/>
                  </a:lnTo>
                  <a:lnTo>
                    <a:pt x="421727" y="709449"/>
                  </a:lnTo>
                  <a:lnTo>
                    <a:pt x="453258" y="709449"/>
                  </a:lnTo>
                  <a:lnTo>
                    <a:pt x="453258" y="811925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9B1B8A8-3B95-4359-8F36-AF2EB0725739}"/>
                </a:ext>
              </a:extLst>
            </p:cNvPr>
            <p:cNvSpPr/>
            <p:nvPr/>
          </p:nvSpPr>
          <p:spPr bwMode="auto">
            <a:xfrm>
              <a:off x="3523593" y="2774731"/>
              <a:ext cx="2963917" cy="1816976"/>
            </a:xfrm>
            <a:custGeom>
              <a:avLst/>
              <a:gdLst>
                <a:gd name="connsiteX0" fmla="*/ 0 w 2963917"/>
                <a:gd name="connsiteY0" fmla="*/ 0 h 1816976"/>
                <a:gd name="connsiteX1" fmla="*/ 0 w 2963917"/>
                <a:gd name="connsiteY1" fmla="*/ 201010 h 1816976"/>
                <a:gd name="connsiteX2" fmla="*/ 145831 w 2963917"/>
                <a:gd name="connsiteY2" fmla="*/ 201010 h 1816976"/>
                <a:gd name="connsiteX3" fmla="*/ 145831 w 2963917"/>
                <a:gd name="connsiteY3" fmla="*/ 240424 h 1816976"/>
                <a:gd name="connsiteX4" fmla="*/ 177362 w 2963917"/>
                <a:gd name="connsiteY4" fmla="*/ 240424 h 1816976"/>
                <a:gd name="connsiteX5" fmla="*/ 177362 w 2963917"/>
                <a:gd name="connsiteY5" fmla="*/ 402021 h 1816976"/>
                <a:gd name="connsiteX6" fmla="*/ 232541 w 2963917"/>
                <a:gd name="connsiteY6" fmla="*/ 402021 h 1816976"/>
                <a:gd name="connsiteX7" fmla="*/ 232541 w 2963917"/>
                <a:gd name="connsiteY7" fmla="*/ 520262 h 1816976"/>
                <a:gd name="connsiteX8" fmla="*/ 323193 w 2963917"/>
                <a:gd name="connsiteY8" fmla="*/ 520262 h 1816976"/>
                <a:gd name="connsiteX9" fmla="*/ 323193 w 2963917"/>
                <a:gd name="connsiteY9" fmla="*/ 555735 h 1816976"/>
                <a:gd name="connsiteX10" fmla="*/ 378373 w 2963917"/>
                <a:gd name="connsiteY10" fmla="*/ 555735 h 1816976"/>
                <a:gd name="connsiteX11" fmla="*/ 378373 w 2963917"/>
                <a:gd name="connsiteY11" fmla="*/ 614855 h 1816976"/>
                <a:gd name="connsiteX12" fmla="*/ 409904 w 2963917"/>
                <a:gd name="connsiteY12" fmla="*/ 614855 h 1816976"/>
                <a:gd name="connsiteX13" fmla="*/ 409904 w 2963917"/>
                <a:gd name="connsiteY13" fmla="*/ 654269 h 1816976"/>
                <a:gd name="connsiteX14" fmla="*/ 437493 w 2963917"/>
                <a:gd name="connsiteY14" fmla="*/ 654269 h 1816976"/>
                <a:gd name="connsiteX15" fmla="*/ 437493 w 2963917"/>
                <a:gd name="connsiteY15" fmla="*/ 701566 h 1816976"/>
                <a:gd name="connsiteX16" fmla="*/ 472966 w 2963917"/>
                <a:gd name="connsiteY16" fmla="*/ 701566 h 1816976"/>
                <a:gd name="connsiteX17" fmla="*/ 472966 w 2963917"/>
                <a:gd name="connsiteY17" fmla="*/ 744921 h 1816976"/>
                <a:gd name="connsiteX18" fmla="*/ 492673 w 2963917"/>
                <a:gd name="connsiteY18" fmla="*/ 744921 h 1816976"/>
                <a:gd name="connsiteX19" fmla="*/ 492673 w 2963917"/>
                <a:gd name="connsiteY19" fmla="*/ 851338 h 1816976"/>
                <a:gd name="connsiteX20" fmla="*/ 516321 w 2963917"/>
                <a:gd name="connsiteY20" fmla="*/ 851338 h 1816976"/>
                <a:gd name="connsiteX21" fmla="*/ 516321 w 2963917"/>
                <a:gd name="connsiteY21" fmla="*/ 914400 h 1816976"/>
                <a:gd name="connsiteX22" fmla="*/ 587266 w 2963917"/>
                <a:gd name="connsiteY22" fmla="*/ 914400 h 1816976"/>
                <a:gd name="connsiteX23" fmla="*/ 587266 w 2963917"/>
                <a:gd name="connsiteY23" fmla="*/ 941990 h 1816976"/>
                <a:gd name="connsiteX24" fmla="*/ 658210 w 2963917"/>
                <a:gd name="connsiteY24" fmla="*/ 941990 h 1816976"/>
                <a:gd name="connsiteX25" fmla="*/ 658210 w 2963917"/>
                <a:gd name="connsiteY25" fmla="*/ 977462 h 1816976"/>
                <a:gd name="connsiteX26" fmla="*/ 733097 w 2963917"/>
                <a:gd name="connsiteY26" fmla="*/ 977462 h 1816976"/>
                <a:gd name="connsiteX27" fmla="*/ 733097 w 2963917"/>
                <a:gd name="connsiteY27" fmla="*/ 1016876 h 1816976"/>
                <a:gd name="connsiteX28" fmla="*/ 760686 w 2963917"/>
                <a:gd name="connsiteY28" fmla="*/ 1016876 h 1816976"/>
                <a:gd name="connsiteX29" fmla="*/ 760686 w 2963917"/>
                <a:gd name="connsiteY29" fmla="*/ 1052348 h 1816976"/>
                <a:gd name="connsiteX30" fmla="*/ 792217 w 2963917"/>
                <a:gd name="connsiteY30" fmla="*/ 1052348 h 1816976"/>
                <a:gd name="connsiteX31" fmla="*/ 792217 w 2963917"/>
                <a:gd name="connsiteY31" fmla="*/ 1095703 h 1816976"/>
                <a:gd name="connsiteX32" fmla="*/ 815866 w 2963917"/>
                <a:gd name="connsiteY32" fmla="*/ 1095703 h 1816976"/>
                <a:gd name="connsiteX33" fmla="*/ 815866 w 2963917"/>
                <a:gd name="connsiteY33" fmla="*/ 1174531 h 1816976"/>
                <a:gd name="connsiteX34" fmla="*/ 831631 w 2963917"/>
                <a:gd name="connsiteY34" fmla="*/ 1174531 h 1816976"/>
                <a:gd name="connsiteX35" fmla="*/ 831631 w 2963917"/>
                <a:gd name="connsiteY35" fmla="*/ 1320362 h 1816976"/>
                <a:gd name="connsiteX36" fmla="*/ 945931 w 2963917"/>
                <a:gd name="connsiteY36" fmla="*/ 1320362 h 1816976"/>
                <a:gd name="connsiteX37" fmla="*/ 945931 w 2963917"/>
                <a:gd name="connsiteY37" fmla="*/ 1363717 h 1816976"/>
                <a:gd name="connsiteX38" fmla="*/ 1052348 w 2963917"/>
                <a:gd name="connsiteY38" fmla="*/ 1363717 h 1816976"/>
                <a:gd name="connsiteX39" fmla="*/ 1052348 w 2963917"/>
                <a:gd name="connsiteY39" fmla="*/ 1414955 h 1816976"/>
                <a:gd name="connsiteX40" fmla="*/ 1095704 w 2963917"/>
                <a:gd name="connsiteY40" fmla="*/ 1414955 h 1816976"/>
                <a:gd name="connsiteX41" fmla="*/ 1095704 w 2963917"/>
                <a:gd name="connsiteY41" fmla="*/ 1529255 h 1816976"/>
                <a:gd name="connsiteX42" fmla="*/ 1111469 w 2963917"/>
                <a:gd name="connsiteY42" fmla="*/ 1529255 h 1816976"/>
                <a:gd name="connsiteX43" fmla="*/ 1111469 w 2963917"/>
                <a:gd name="connsiteY43" fmla="*/ 1572610 h 1816976"/>
                <a:gd name="connsiteX44" fmla="*/ 1793328 w 2963917"/>
                <a:gd name="connsiteY44" fmla="*/ 1572610 h 1816976"/>
                <a:gd name="connsiteX45" fmla="*/ 1793328 w 2963917"/>
                <a:gd name="connsiteY45" fmla="*/ 1671145 h 1816976"/>
                <a:gd name="connsiteX46" fmla="*/ 2321473 w 2963917"/>
                <a:gd name="connsiteY46" fmla="*/ 1671145 h 1816976"/>
                <a:gd name="connsiteX47" fmla="*/ 2321473 w 2963917"/>
                <a:gd name="connsiteY47" fmla="*/ 1816976 h 1816976"/>
                <a:gd name="connsiteX48" fmla="*/ 2963917 w 2963917"/>
                <a:gd name="connsiteY48" fmla="*/ 1816976 h 18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963917" h="1816976">
                  <a:moveTo>
                    <a:pt x="0" y="0"/>
                  </a:moveTo>
                  <a:lnTo>
                    <a:pt x="0" y="201010"/>
                  </a:lnTo>
                  <a:lnTo>
                    <a:pt x="145831" y="201010"/>
                  </a:lnTo>
                  <a:lnTo>
                    <a:pt x="145831" y="240424"/>
                  </a:lnTo>
                  <a:lnTo>
                    <a:pt x="177362" y="240424"/>
                  </a:lnTo>
                  <a:lnTo>
                    <a:pt x="177362" y="402021"/>
                  </a:lnTo>
                  <a:lnTo>
                    <a:pt x="232541" y="402021"/>
                  </a:lnTo>
                  <a:lnTo>
                    <a:pt x="232541" y="520262"/>
                  </a:lnTo>
                  <a:lnTo>
                    <a:pt x="323193" y="520262"/>
                  </a:lnTo>
                  <a:lnTo>
                    <a:pt x="323193" y="555735"/>
                  </a:lnTo>
                  <a:lnTo>
                    <a:pt x="378373" y="555735"/>
                  </a:lnTo>
                  <a:lnTo>
                    <a:pt x="378373" y="614855"/>
                  </a:lnTo>
                  <a:lnTo>
                    <a:pt x="409904" y="614855"/>
                  </a:lnTo>
                  <a:lnTo>
                    <a:pt x="409904" y="654269"/>
                  </a:lnTo>
                  <a:lnTo>
                    <a:pt x="437493" y="654269"/>
                  </a:lnTo>
                  <a:lnTo>
                    <a:pt x="437493" y="701566"/>
                  </a:lnTo>
                  <a:lnTo>
                    <a:pt x="472966" y="701566"/>
                  </a:lnTo>
                  <a:lnTo>
                    <a:pt x="472966" y="744921"/>
                  </a:lnTo>
                  <a:lnTo>
                    <a:pt x="492673" y="744921"/>
                  </a:lnTo>
                  <a:lnTo>
                    <a:pt x="492673" y="851338"/>
                  </a:lnTo>
                  <a:lnTo>
                    <a:pt x="516321" y="851338"/>
                  </a:lnTo>
                  <a:lnTo>
                    <a:pt x="516321" y="914400"/>
                  </a:lnTo>
                  <a:lnTo>
                    <a:pt x="587266" y="914400"/>
                  </a:lnTo>
                  <a:lnTo>
                    <a:pt x="587266" y="941990"/>
                  </a:lnTo>
                  <a:lnTo>
                    <a:pt x="658210" y="941990"/>
                  </a:lnTo>
                  <a:lnTo>
                    <a:pt x="658210" y="977462"/>
                  </a:lnTo>
                  <a:lnTo>
                    <a:pt x="733097" y="977462"/>
                  </a:lnTo>
                  <a:lnTo>
                    <a:pt x="733097" y="1016876"/>
                  </a:lnTo>
                  <a:lnTo>
                    <a:pt x="760686" y="1016876"/>
                  </a:lnTo>
                  <a:lnTo>
                    <a:pt x="760686" y="1052348"/>
                  </a:lnTo>
                  <a:lnTo>
                    <a:pt x="792217" y="1052348"/>
                  </a:lnTo>
                  <a:lnTo>
                    <a:pt x="792217" y="1095703"/>
                  </a:lnTo>
                  <a:lnTo>
                    <a:pt x="815866" y="1095703"/>
                  </a:lnTo>
                  <a:lnTo>
                    <a:pt x="815866" y="1174531"/>
                  </a:lnTo>
                  <a:lnTo>
                    <a:pt x="831631" y="1174531"/>
                  </a:lnTo>
                  <a:lnTo>
                    <a:pt x="831631" y="1320362"/>
                  </a:lnTo>
                  <a:lnTo>
                    <a:pt x="945931" y="1320362"/>
                  </a:lnTo>
                  <a:lnTo>
                    <a:pt x="945931" y="1363717"/>
                  </a:lnTo>
                  <a:lnTo>
                    <a:pt x="1052348" y="1363717"/>
                  </a:lnTo>
                  <a:lnTo>
                    <a:pt x="1052348" y="1414955"/>
                  </a:lnTo>
                  <a:lnTo>
                    <a:pt x="1095704" y="1414955"/>
                  </a:lnTo>
                  <a:lnTo>
                    <a:pt x="1095704" y="1529255"/>
                  </a:lnTo>
                  <a:lnTo>
                    <a:pt x="1111469" y="1529255"/>
                  </a:lnTo>
                  <a:lnTo>
                    <a:pt x="1111469" y="1572610"/>
                  </a:lnTo>
                  <a:lnTo>
                    <a:pt x="1793328" y="1572610"/>
                  </a:lnTo>
                  <a:lnTo>
                    <a:pt x="1793328" y="1671145"/>
                  </a:lnTo>
                  <a:lnTo>
                    <a:pt x="2321473" y="1671145"/>
                  </a:lnTo>
                  <a:lnTo>
                    <a:pt x="2321473" y="1816976"/>
                  </a:lnTo>
                  <a:lnTo>
                    <a:pt x="2963917" y="1816976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FFBA41-3B37-4687-A215-E3A284967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HER2CLIMB: PFS (Primary Endpoint Population)</a:t>
            </a: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D0F625C9-4665-430C-8A26-CBFB128BC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6388916"/>
            <a:ext cx="6816451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0" spc="-1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Murthy. SABCS 2019. Abstr GS1-01. Murthy. NEJM. 2019;382:597.</a:t>
            </a:r>
            <a:endParaRPr lang="en-US" altLang="en-US" sz="1200" b="0" dirty="0">
              <a:solidFill>
                <a:srgbClr val="45556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20">
            <a:extLst>
              <a:ext uri="{FF2B5EF4-FFF2-40B4-BE49-F238E27FC236}">
                <a16:creationId xmlns:a16="http://schemas.microsoft.com/office/drawing/2014/main" id="{207D9F04-EF77-4781-BB58-1A5A36E2787E}"/>
              </a:ext>
            </a:extLst>
          </p:cNvPr>
          <p:cNvGrpSpPr>
            <a:grpSpLocks/>
          </p:cNvGrpSpPr>
          <p:nvPr/>
        </p:nvGrpSpPr>
        <p:grpSpPr bwMode="auto">
          <a:xfrm>
            <a:off x="7042176" y="6216652"/>
            <a:ext cx="2488502" cy="447822"/>
            <a:chOff x="9527309" y="3551529"/>
            <a:chExt cx="3318002" cy="448324"/>
          </a:xfrm>
        </p:grpSpPr>
        <p:pic>
          <p:nvPicPr>
            <p:cNvPr id="22" name="Picture 9">
              <a:extLst>
                <a:ext uri="{FF2B5EF4-FFF2-40B4-BE49-F238E27FC236}">
                  <a16:creationId xmlns:a16="http://schemas.microsoft.com/office/drawing/2014/main" id="{65B70C4F-C16A-4648-9F10-BF7E4D7D69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8">
              <a:extLst>
                <a:ext uri="{FF2B5EF4-FFF2-40B4-BE49-F238E27FC236}">
                  <a16:creationId xmlns:a16="http://schemas.microsoft.com/office/drawing/2014/main" id="{E23EC927-8ACB-4726-A2E5-BDF68206D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0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A4CBCC8-F88B-4B93-B072-E2F5EAB86624}"/>
              </a:ext>
            </a:extLst>
          </p:cNvPr>
          <p:cNvSpPr txBox="1"/>
          <p:nvPr/>
        </p:nvSpPr>
        <p:spPr bwMode="auto">
          <a:xfrm>
            <a:off x="5859116" y="1490048"/>
            <a:ext cx="9182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Events,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n/N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0D577D-3090-4AB3-BE44-0C3E11445A38}"/>
              </a:ext>
            </a:extLst>
          </p:cNvPr>
          <p:cNvSpPr txBox="1"/>
          <p:nvPr/>
        </p:nvSpPr>
        <p:spPr bwMode="auto">
          <a:xfrm>
            <a:off x="6604853" y="2056570"/>
            <a:ext cx="13244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7.8 (7.5-9.6)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5.6 (4.2-7.1)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F6F6FE-EFAC-4DA5-9A23-7649A9BDE719}"/>
              </a:ext>
            </a:extLst>
          </p:cNvPr>
          <p:cNvSpPr txBox="1"/>
          <p:nvPr/>
        </p:nvSpPr>
        <p:spPr bwMode="auto">
          <a:xfrm>
            <a:off x="6575594" y="1473289"/>
            <a:ext cx="14366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PFS,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Mos (95% CI)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51142C-418F-4EE8-ABFD-BAC888572C6D}"/>
              </a:ext>
            </a:extLst>
          </p:cNvPr>
          <p:cNvSpPr txBox="1"/>
          <p:nvPr/>
        </p:nvSpPr>
        <p:spPr bwMode="auto">
          <a:xfrm>
            <a:off x="2980790" y="2073848"/>
            <a:ext cx="307417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Tucatinib + Trastuzumab/Cape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Placebo + Trastuzumab/Cape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6924B6-8A4F-4C5D-9949-759030E986E5}"/>
              </a:ext>
            </a:extLst>
          </p:cNvPr>
          <p:cNvSpPr txBox="1"/>
          <p:nvPr/>
        </p:nvSpPr>
        <p:spPr bwMode="auto">
          <a:xfrm>
            <a:off x="5865968" y="2069538"/>
            <a:ext cx="9765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178/320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97/160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CE9812-458E-4042-ABC5-4F70C971B7AC}"/>
              </a:ext>
            </a:extLst>
          </p:cNvPr>
          <p:cNvSpPr txBox="1"/>
          <p:nvPr/>
        </p:nvSpPr>
        <p:spPr bwMode="auto">
          <a:xfrm>
            <a:off x="7774242" y="2061524"/>
            <a:ext cx="11512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 (27-40)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 (8-21)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78FAF0-854D-494F-84A6-B832589B305E}"/>
              </a:ext>
            </a:extLst>
          </p:cNvPr>
          <p:cNvSpPr txBox="1"/>
          <p:nvPr/>
        </p:nvSpPr>
        <p:spPr bwMode="auto">
          <a:xfrm>
            <a:off x="7792396" y="1499264"/>
            <a:ext cx="11881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1-Yr PFS,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% (95% CI)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B14F62-AD76-4EB5-8391-050AC008BE60}"/>
              </a:ext>
            </a:extLst>
          </p:cNvPr>
          <p:cNvSpPr txBox="1"/>
          <p:nvPr/>
        </p:nvSpPr>
        <p:spPr bwMode="auto">
          <a:xfrm>
            <a:off x="4860032" y="3101214"/>
            <a:ext cx="42611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46% reduction in risk of disease progression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BA74CF-259B-4954-AF2F-AC6458D0DB09}"/>
              </a:ext>
            </a:extLst>
          </p:cNvPr>
          <p:cNvSpPr txBox="1"/>
          <p:nvPr/>
        </p:nvSpPr>
        <p:spPr bwMode="auto">
          <a:xfrm>
            <a:off x="5286798" y="2782817"/>
            <a:ext cx="39068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HR: 0.54 (95% CI: 0.42-0.71;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&lt; .00001)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5B4FABB-DCB2-410C-A947-F792F2E102D2}"/>
              </a:ext>
            </a:extLst>
          </p:cNvPr>
          <p:cNvSpPr/>
          <p:nvPr/>
        </p:nvSpPr>
        <p:spPr bwMode="auto">
          <a:xfrm>
            <a:off x="2175272" y="1621632"/>
            <a:ext cx="4013001" cy="3114675"/>
          </a:xfrm>
          <a:custGeom>
            <a:avLst/>
            <a:gdLst>
              <a:gd name="connsiteX0" fmla="*/ 0 w 5350668"/>
              <a:gd name="connsiteY0" fmla="*/ 0 h 3114675"/>
              <a:gd name="connsiteX1" fmla="*/ 0 w 5350668"/>
              <a:gd name="connsiteY1" fmla="*/ 3114675 h 3114675"/>
              <a:gd name="connsiteX2" fmla="*/ 5350668 w 5350668"/>
              <a:gd name="connsiteY2" fmla="*/ 3114675 h 311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50668" h="3114675">
                <a:moveTo>
                  <a:pt x="0" y="0"/>
                </a:moveTo>
                <a:lnTo>
                  <a:pt x="0" y="3114675"/>
                </a:lnTo>
                <a:lnTo>
                  <a:pt x="5350668" y="3114675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7">
            <a:extLst>
              <a:ext uri="{FF2B5EF4-FFF2-40B4-BE49-F238E27FC236}">
                <a16:creationId xmlns:a16="http://schemas.microsoft.com/office/drawing/2014/main" id="{575735EC-2185-4F2D-8F61-F273A76AF548}"/>
              </a:ext>
            </a:extLst>
          </p:cNvPr>
          <p:cNvGrpSpPr/>
          <p:nvPr/>
        </p:nvGrpSpPr>
        <p:grpSpPr>
          <a:xfrm>
            <a:off x="2123480" y="1635454"/>
            <a:ext cx="53579" cy="3100852"/>
            <a:chOff x="2831307" y="1635454"/>
            <a:chExt cx="71438" cy="310085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A3D97DD-A462-405D-9B16-1C1506C682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1307" y="1635454"/>
              <a:ext cx="7143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DD03DB3-A283-4B01-8F7F-6BFE40C606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1307" y="2255624"/>
              <a:ext cx="7143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144183D-00F5-4AB1-996B-5D67277554E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1307" y="2875794"/>
              <a:ext cx="7143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30BB1B0-9BE0-4978-B99D-3154B38FB0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1307" y="3495964"/>
              <a:ext cx="7143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FF8697A-787D-4360-A79A-CB145E8732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1307" y="4116134"/>
              <a:ext cx="7143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5BB076F-9DD0-4E75-AE8B-FD981F8D1D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1307" y="4736306"/>
              <a:ext cx="7143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C3B20F47-951A-49ED-A5A1-F58D74369AD1}"/>
              </a:ext>
            </a:extLst>
          </p:cNvPr>
          <p:cNvGrpSpPr/>
          <p:nvPr/>
        </p:nvGrpSpPr>
        <p:grpSpPr>
          <a:xfrm>
            <a:off x="2175271" y="4731585"/>
            <a:ext cx="4003388" cy="67358"/>
            <a:chOff x="2900362" y="4731585"/>
            <a:chExt cx="5337850" cy="73958"/>
          </a:xfrm>
        </p:grpSpPr>
        <p:grpSp>
          <p:nvGrpSpPr>
            <p:cNvPr id="15" name="Group 35">
              <a:extLst>
                <a:ext uri="{FF2B5EF4-FFF2-40B4-BE49-F238E27FC236}">
                  <a16:creationId xmlns:a16="http://schemas.microsoft.com/office/drawing/2014/main" id="{715EC0EF-F410-47C2-A2DB-F8DBA6026EFF}"/>
                </a:ext>
              </a:extLst>
            </p:cNvPr>
            <p:cNvGrpSpPr/>
            <p:nvPr/>
          </p:nvGrpSpPr>
          <p:grpSpPr>
            <a:xfrm rot="5400000">
              <a:off x="3977376" y="3654571"/>
              <a:ext cx="73957" cy="2227986"/>
              <a:chOff x="2831307" y="1635454"/>
              <a:chExt cx="71438" cy="3100852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60BF96B2-B435-4DE7-8E19-98A31394722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163545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29F9940E-2915-468A-A833-107D105FF4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225562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2951BD6F-B034-4CC1-AF7F-DEFC588A026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287579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0058631-1C83-42DA-BC3F-03869EB05EB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349596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E2E0EA3A-6CB9-4EEA-BD41-91AA5E9210D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411613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14095E5A-8522-42E1-84C7-B906EBAC5FD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4736306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" name="Group 42">
              <a:extLst>
                <a:ext uri="{FF2B5EF4-FFF2-40B4-BE49-F238E27FC236}">
                  <a16:creationId xmlns:a16="http://schemas.microsoft.com/office/drawing/2014/main" id="{65E0A5E7-4058-40CB-80ED-6445479AEB28}"/>
                </a:ext>
              </a:extLst>
            </p:cNvPr>
            <p:cNvGrpSpPr/>
            <p:nvPr/>
          </p:nvGrpSpPr>
          <p:grpSpPr>
            <a:xfrm rot="5400000">
              <a:off x="6647364" y="3657144"/>
              <a:ext cx="73956" cy="2222841"/>
              <a:chOff x="2831307" y="1635454"/>
              <a:chExt cx="71438" cy="3100852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A941F2D8-A3F0-444F-9D3A-860C79724D1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163545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9EE90A21-F96C-4203-8848-B9846CFB4D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225562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3A207ED9-6B8A-4524-AA38-2953135C509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287579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0FF761E-9FBE-460C-9BD9-36F8E835486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349596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1F0EEE6F-1965-43B2-AF22-19845446AA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411613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FB5B22B8-2FC4-451F-8251-30BE81F1719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4736306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8F70CC9-1E1A-464C-A279-46CD7BE0D506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8201234" y="4768565"/>
              <a:ext cx="7395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30A92FE-A652-4D02-A3AC-88992DDD1F4D}"/>
              </a:ext>
            </a:extLst>
          </p:cNvPr>
          <p:cNvSpPr txBox="1"/>
          <p:nvPr/>
        </p:nvSpPr>
        <p:spPr bwMode="auto">
          <a:xfrm>
            <a:off x="1624095" y="1454750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68BA773-2CBE-49C3-83CC-8016127593E9}"/>
              </a:ext>
            </a:extLst>
          </p:cNvPr>
          <p:cNvSpPr txBox="1"/>
          <p:nvPr/>
        </p:nvSpPr>
        <p:spPr bwMode="auto">
          <a:xfrm>
            <a:off x="1741115" y="207017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571E148-EF31-4BDA-AC8C-EE992ABF52B3}"/>
              </a:ext>
            </a:extLst>
          </p:cNvPr>
          <p:cNvSpPr txBox="1"/>
          <p:nvPr/>
        </p:nvSpPr>
        <p:spPr bwMode="auto">
          <a:xfrm>
            <a:off x="1741115" y="2686467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B84D658-C197-493C-A6EE-2A85A03D5341}"/>
              </a:ext>
            </a:extLst>
          </p:cNvPr>
          <p:cNvSpPr txBox="1"/>
          <p:nvPr/>
        </p:nvSpPr>
        <p:spPr bwMode="auto">
          <a:xfrm>
            <a:off x="1741115" y="3301895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1D70B02-C879-4E4C-B4D7-1CE5365E0F64}"/>
              </a:ext>
            </a:extLst>
          </p:cNvPr>
          <p:cNvSpPr txBox="1"/>
          <p:nvPr/>
        </p:nvSpPr>
        <p:spPr bwMode="auto">
          <a:xfrm>
            <a:off x="1741115" y="3923826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E1688F7-E69B-4711-84FB-4AE2DA8DC180}"/>
              </a:ext>
            </a:extLst>
          </p:cNvPr>
          <p:cNvSpPr txBox="1"/>
          <p:nvPr/>
        </p:nvSpPr>
        <p:spPr bwMode="auto">
          <a:xfrm>
            <a:off x="1858133" y="4549704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549AFCB-9231-4502-9103-685539EB9A00}"/>
              </a:ext>
            </a:extLst>
          </p:cNvPr>
          <p:cNvSpPr txBox="1"/>
          <p:nvPr/>
        </p:nvSpPr>
        <p:spPr bwMode="auto">
          <a:xfrm>
            <a:off x="2030176" y="4764690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4399511-14D6-4C00-B4EA-471FD445C1AE}"/>
              </a:ext>
            </a:extLst>
          </p:cNvPr>
          <p:cNvSpPr txBox="1"/>
          <p:nvPr/>
        </p:nvSpPr>
        <p:spPr bwMode="auto">
          <a:xfrm>
            <a:off x="2364373" y="4764690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9C8C8DA-B1F1-4BDA-8C01-8301EAA031C6}"/>
              </a:ext>
            </a:extLst>
          </p:cNvPr>
          <p:cNvSpPr txBox="1"/>
          <p:nvPr/>
        </p:nvSpPr>
        <p:spPr bwMode="auto">
          <a:xfrm>
            <a:off x="2698022" y="4764690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F939A93-FC7C-4F84-9ABC-1BC25912C700}"/>
              </a:ext>
            </a:extLst>
          </p:cNvPr>
          <p:cNvSpPr txBox="1"/>
          <p:nvPr/>
        </p:nvSpPr>
        <p:spPr bwMode="auto">
          <a:xfrm>
            <a:off x="3023818" y="4764690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FF37BDB-30BA-43CF-8379-3F5ED924FC59}"/>
              </a:ext>
            </a:extLst>
          </p:cNvPr>
          <p:cNvSpPr txBox="1"/>
          <p:nvPr/>
        </p:nvSpPr>
        <p:spPr bwMode="auto">
          <a:xfrm>
            <a:off x="3299506" y="4764690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A8B1A9-856C-4A40-9E3B-04D932166F77}"/>
              </a:ext>
            </a:extLst>
          </p:cNvPr>
          <p:cNvSpPr txBox="1"/>
          <p:nvPr/>
        </p:nvSpPr>
        <p:spPr bwMode="auto">
          <a:xfrm>
            <a:off x="3633155" y="4764690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153324D-74AE-447C-956E-B8163B610BAC}"/>
              </a:ext>
            </a:extLst>
          </p:cNvPr>
          <p:cNvSpPr txBox="1"/>
          <p:nvPr/>
        </p:nvSpPr>
        <p:spPr bwMode="auto">
          <a:xfrm>
            <a:off x="3975982" y="4760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B7C2CBE-8AC7-44FA-AA5A-90D85A57BAD8}"/>
              </a:ext>
            </a:extLst>
          </p:cNvPr>
          <p:cNvSpPr txBox="1"/>
          <p:nvPr/>
        </p:nvSpPr>
        <p:spPr bwMode="auto">
          <a:xfrm>
            <a:off x="4310179" y="4760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4CA51E5-FC78-4EA7-9FE0-538E3B91CA10}"/>
              </a:ext>
            </a:extLst>
          </p:cNvPr>
          <p:cNvSpPr txBox="1"/>
          <p:nvPr/>
        </p:nvSpPr>
        <p:spPr bwMode="auto">
          <a:xfrm>
            <a:off x="4643828" y="4760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F066052-4B2B-43B9-B613-6DE704EDBFB0}"/>
              </a:ext>
            </a:extLst>
          </p:cNvPr>
          <p:cNvSpPr txBox="1"/>
          <p:nvPr/>
        </p:nvSpPr>
        <p:spPr bwMode="auto">
          <a:xfrm>
            <a:off x="4969624" y="4760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D456362-0FE5-4321-ADF9-C0BAF12747BB}"/>
              </a:ext>
            </a:extLst>
          </p:cNvPr>
          <p:cNvSpPr txBox="1"/>
          <p:nvPr/>
        </p:nvSpPr>
        <p:spPr bwMode="auto">
          <a:xfrm>
            <a:off x="5303821" y="4760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436E4E2-FB8A-4483-BD5A-93E7B6F0022C}"/>
              </a:ext>
            </a:extLst>
          </p:cNvPr>
          <p:cNvSpPr txBox="1"/>
          <p:nvPr/>
        </p:nvSpPr>
        <p:spPr bwMode="auto">
          <a:xfrm>
            <a:off x="5637470" y="4760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4F0C950-D9F5-4BCB-8A16-2285DF7BFAA3}"/>
              </a:ext>
            </a:extLst>
          </p:cNvPr>
          <p:cNvSpPr txBox="1"/>
          <p:nvPr/>
        </p:nvSpPr>
        <p:spPr bwMode="auto">
          <a:xfrm>
            <a:off x="5978668" y="475543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922E97D-65DD-478E-A1D3-1996777FD8AA}"/>
              </a:ext>
            </a:extLst>
          </p:cNvPr>
          <p:cNvSpPr txBox="1"/>
          <p:nvPr/>
        </p:nvSpPr>
        <p:spPr bwMode="auto">
          <a:xfrm rot="16200000">
            <a:off x="77721" y="2848781"/>
            <a:ext cx="29175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Alive and Free From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Disease Progression (%)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58C6B5C-BDEB-4322-BE6E-96A3C1DD39C4}"/>
              </a:ext>
            </a:extLst>
          </p:cNvPr>
          <p:cNvSpPr txBox="1"/>
          <p:nvPr/>
        </p:nvSpPr>
        <p:spPr bwMode="auto">
          <a:xfrm>
            <a:off x="2786924" y="5069867"/>
            <a:ext cx="2648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Mos Since Randomization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EA42F71-B2E7-403B-8247-F9544644EADF}"/>
              </a:ext>
            </a:extLst>
          </p:cNvPr>
          <p:cNvSpPr txBox="1"/>
          <p:nvPr/>
        </p:nvSpPr>
        <p:spPr bwMode="auto">
          <a:xfrm>
            <a:off x="735821" y="5004103"/>
            <a:ext cx="134921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at Risk, n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Tucatinib arm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Placebo arm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0E6ACCB-06C4-4D12-A3B9-20758567776F}"/>
              </a:ext>
            </a:extLst>
          </p:cNvPr>
          <p:cNvSpPr txBox="1"/>
          <p:nvPr/>
        </p:nvSpPr>
        <p:spPr bwMode="auto">
          <a:xfrm>
            <a:off x="1932811" y="5510067"/>
            <a:ext cx="4972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160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60801EB-B8E5-47A0-8334-61A4613A75C6}"/>
              </a:ext>
            </a:extLst>
          </p:cNvPr>
          <p:cNvSpPr txBox="1"/>
          <p:nvPr/>
        </p:nvSpPr>
        <p:spPr bwMode="auto">
          <a:xfrm>
            <a:off x="2260843" y="5506398"/>
            <a:ext cx="4972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94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4D7C178-469F-40E9-9993-1333F7166E44}"/>
              </a:ext>
            </a:extLst>
          </p:cNvPr>
          <p:cNvSpPr txBox="1"/>
          <p:nvPr/>
        </p:nvSpPr>
        <p:spPr bwMode="auto">
          <a:xfrm>
            <a:off x="2600239" y="5502729"/>
            <a:ext cx="4972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832FC5B-38FC-4A3A-8CD1-9B5707335669}"/>
              </a:ext>
            </a:extLst>
          </p:cNvPr>
          <p:cNvSpPr txBox="1"/>
          <p:nvPr/>
        </p:nvSpPr>
        <p:spPr bwMode="auto">
          <a:xfrm>
            <a:off x="2980368" y="5502729"/>
            <a:ext cx="3930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27C0644-5418-4ED1-BE2F-5B3EC255A130}"/>
              </a:ext>
            </a:extLst>
          </p:cNvPr>
          <p:cNvSpPr txBox="1"/>
          <p:nvPr/>
        </p:nvSpPr>
        <p:spPr bwMode="auto">
          <a:xfrm>
            <a:off x="3312330" y="5502729"/>
            <a:ext cx="3930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99ECDB8-C402-4BC0-A121-7BE2C5FB0844}"/>
              </a:ext>
            </a:extLst>
          </p:cNvPr>
          <p:cNvSpPr txBox="1"/>
          <p:nvPr/>
        </p:nvSpPr>
        <p:spPr bwMode="auto">
          <a:xfrm>
            <a:off x="3645979" y="5510066"/>
            <a:ext cx="3930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8918DA0-BB22-4D9B-8D1F-01D612B6F75C}"/>
              </a:ext>
            </a:extLst>
          </p:cNvPr>
          <p:cNvSpPr txBox="1"/>
          <p:nvPr/>
        </p:nvSpPr>
        <p:spPr bwMode="auto">
          <a:xfrm>
            <a:off x="3998578" y="5510066"/>
            <a:ext cx="3930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39D3FF6-5930-46AB-99F4-3B09E9C42416}"/>
              </a:ext>
            </a:extLst>
          </p:cNvPr>
          <p:cNvSpPr txBox="1"/>
          <p:nvPr/>
        </p:nvSpPr>
        <p:spPr bwMode="auto">
          <a:xfrm>
            <a:off x="4323003" y="5519128"/>
            <a:ext cx="3930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B037072-49BE-42AC-AFA6-0798CFAAAE15}"/>
              </a:ext>
            </a:extLst>
          </p:cNvPr>
          <p:cNvSpPr txBox="1"/>
          <p:nvPr/>
        </p:nvSpPr>
        <p:spPr bwMode="auto">
          <a:xfrm>
            <a:off x="4708749" y="5519128"/>
            <a:ext cx="2888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BFA3712-CC0F-4AD0-9168-023CC147C10D}"/>
              </a:ext>
            </a:extLst>
          </p:cNvPr>
          <p:cNvSpPr txBox="1"/>
          <p:nvPr/>
        </p:nvSpPr>
        <p:spPr bwMode="auto">
          <a:xfrm>
            <a:off x="5034545" y="5511001"/>
            <a:ext cx="2888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626A5D3-DDF4-4DEC-9247-4FF13B4CE5EA}"/>
              </a:ext>
            </a:extLst>
          </p:cNvPr>
          <p:cNvSpPr txBox="1"/>
          <p:nvPr/>
        </p:nvSpPr>
        <p:spPr bwMode="auto">
          <a:xfrm>
            <a:off x="5404452" y="5502728"/>
            <a:ext cx="2152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86AC734-4838-47BB-B8AD-F2569DB650F4}"/>
              </a:ext>
            </a:extLst>
          </p:cNvPr>
          <p:cNvSpPr txBox="1"/>
          <p:nvPr/>
        </p:nvSpPr>
        <p:spPr bwMode="auto">
          <a:xfrm>
            <a:off x="5745824" y="5502728"/>
            <a:ext cx="2152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4843F11-43F9-40C8-A405-E774CF1B31AE}"/>
              </a:ext>
            </a:extLst>
          </p:cNvPr>
          <p:cNvSpPr txBox="1"/>
          <p:nvPr/>
        </p:nvSpPr>
        <p:spPr bwMode="auto">
          <a:xfrm>
            <a:off x="6087195" y="5502728"/>
            <a:ext cx="2152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grpSp>
        <p:nvGrpSpPr>
          <p:cNvPr id="255" name="Group 204">
            <a:extLst>
              <a:ext uri="{FF2B5EF4-FFF2-40B4-BE49-F238E27FC236}">
                <a16:creationId xmlns:a16="http://schemas.microsoft.com/office/drawing/2014/main" id="{891D8587-36D1-4FD5-9348-21013EB75A38}"/>
              </a:ext>
            </a:extLst>
          </p:cNvPr>
          <p:cNvGrpSpPr/>
          <p:nvPr/>
        </p:nvGrpSpPr>
        <p:grpSpPr>
          <a:xfrm>
            <a:off x="2320233" y="1693974"/>
            <a:ext cx="3701210" cy="2816616"/>
            <a:chOff x="3093644" y="1693974"/>
            <a:chExt cx="4934946" cy="281661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90E55B6-0B29-4EF6-A7B3-AFF9449A26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93644" y="169397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EB9827E1-F168-43F8-A6E5-6A7A0D5967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10910" y="174404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A2FBE8CF-152B-4F6C-8466-85E97B93FF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82577" y="185546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3DC716C5-19AC-4BB9-83F7-7DB9CBE2EF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16559" y="186176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1B24602-A5BD-463F-961F-46EA951220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17216" y="182408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EB0B3B60-A26D-49B7-9A53-8FDFDAC807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40789" y="187348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E35B0D6-BE24-4693-8C14-426CF285E2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82830" y="188941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6EB2E56-1972-422E-A813-83217D2B16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18566" y="198158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2788869-2B85-42DE-BBD9-0D369F07DC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3620" y="210900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0181539B-2CED-473D-A28B-BB5C6ED890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6343" y="210900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2114477-6D6F-49B7-B209-2DD8A72533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54149" y="213844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E6953AF-0688-405E-A9AD-6B82AC8F34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94403" y="220162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FD007165-DF12-4BE6-9275-BAC0386239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23593" y="226580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23122535-75C3-414B-98DA-03C342AE16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49860" y="233936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A1708A6-88A0-4244-80B6-70D8D3697E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84523" y="243320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55620D4B-670B-41FA-8272-E287298540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08545" y="246435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0E463795-95D7-47B8-8CFA-51BBE88B5C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19551" y="253889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9DBCC38C-E179-408F-827B-891C9CC79B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25302" y="261113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8ACD44F2-7D27-49F7-BEBC-8341EC3FD9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40077" y="269277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1FB0ED4F-4794-4556-94B3-BD6AF82765E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60541" y="271443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F7DA453-113B-469D-ACAB-73C4A26648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88363" y="272644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6BEA5A8-9C38-4343-8CFA-8D5F73977A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45560" y="282704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E6D17B0-8936-4E25-B5E3-3686EEE29C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08030" y="287113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DDBB540-FCB9-4855-B57E-F759B71050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18975" y="295565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34EF56F-B1AE-4999-A1E9-10CFADAE96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39333" y="307180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EF8AF467-DCB8-4F98-BFBD-2BFDCF65EA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9861" y="315302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60333D8C-DC92-4CA1-BBD3-E6BC9CC232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16286" y="317896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7284C1F-1E47-42F8-B1AB-783C0A6EC3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50963" y="320175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F5EEC5B-2919-4824-A6B7-99D2104080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72411" y="321436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D18A1A84-ABCB-4C73-A703-3894942B2F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10721" y="326443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51354C88-9C47-4316-99B3-AC4A2EF5E2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36997" y="337577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3ABD3F9-EB13-429E-99CD-2B7A716BC0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61652" y="338208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AD6D677-20AB-4E77-85B3-EEA8834A03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86876" y="338326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57D559A0-66DE-464B-9814-75492A1DEE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22930" y="339582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BE060EE-F44C-4C2F-BDE5-F84D7B0EB0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59666" y="340212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867430D3-7F02-4D22-91B7-4118A4C7D7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56954" y="345535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59A8BBD2-19CD-4C1B-98AB-247D3E53FF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15269" y="345535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25DA1FF7-6EE4-4248-B96A-4EB84DF24B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38392" y="352396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4E07AA12-6307-4E1B-AE2B-FAF80982B8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46947" y="358926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8C72D6A0-8B65-4A4C-B563-B904428ED6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77603" y="365258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9D030BAE-1D4C-43F8-B5B2-D3DDBBBD46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61363" y="370265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CC0C4DB9-8830-40E0-8898-9D1B734096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8699" y="372419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D83248A7-5015-4FC4-8223-E47F95D349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25941" y="372419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751B6B7-EB24-4F7A-BF94-BD7D79B4E2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90875" y="381415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5B432FA2-80B5-4DCE-9419-301BFB5E9F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26764" y="384382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B199F1F-176B-4ED7-AF18-89DA2AA67B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56141" y="387375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9A0048F-52B0-4B15-A1D9-8691EB8E1B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95352" y="387375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1159ABE-DBD6-4EFF-A777-F6692C6FF5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09711" y="387375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57772F7A-D172-4D46-8C03-3CC2097D5E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42855" y="387375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EC3D1D2-30E0-4046-8A21-87EF805EE8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05678" y="387375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07E2C453-D88E-4510-A303-E83D91896E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07831" y="387375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65700F3B-5AA2-4EA7-BB28-60D1816609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75462" y="396881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B496C4A5-527E-4EDB-8A9C-C1EF96B645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81211" y="407574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890097E-F682-402D-AD0E-620B38A878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27591" y="407828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23E6E1C3-4629-495C-B11D-CAFB484E7D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83471" y="407960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BF16CE16-F0B0-42DC-A4C7-A20545F707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63410" y="414996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048B7061-141F-41A7-89A4-937F5C47EC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99804" y="414996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90E12757-F5A3-494C-8ED2-412F845400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74230" y="414996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5473B6AC-3467-412D-8FAE-6ECEAF698C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70750" y="414996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99C3E413-087C-4EA1-8424-5FF132747F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28590" y="441044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6" name="Group 277">
            <a:extLst>
              <a:ext uri="{FF2B5EF4-FFF2-40B4-BE49-F238E27FC236}">
                <a16:creationId xmlns:a16="http://schemas.microsoft.com/office/drawing/2014/main" id="{F7606857-E99E-41B3-BC71-574BC99FE26C}"/>
              </a:ext>
            </a:extLst>
          </p:cNvPr>
          <p:cNvGrpSpPr/>
          <p:nvPr/>
        </p:nvGrpSpPr>
        <p:grpSpPr>
          <a:xfrm>
            <a:off x="2188639" y="1585010"/>
            <a:ext cx="2662277" cy="3049862"/>
            <a:chOff x="2918184" y="1585010"/>
            <a:chExt cx="3549703" cy="3049862"/>
          </a:xfrm>
        </p:grpSpPr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45A292F8-2B2F-4DD8-AB18-D4195742CD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82782" y="162163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EBEA6D2E-6E3D-44F4-AA39-BA9E07E317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18184" y="158501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51C6819B-CEEC-42BA-A894-9C5FED7EB8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16960" y="176958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5362F82A-0D4A-435F-9CEC-F26903A129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42917" y="199259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B0A289F7-B1E4-4385-8019-961B6ECB06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93644" y="170849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D6943326-45D7-450C-B863-5C53F9CA89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21282" y="187348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7978B387-FC5A-41A0-8729-A65EA4B77C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13098" y="207630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52CEBE16-269E-4FA0-8071-DD26FED724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56609" y="212941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C5E11EB5-7A7F-416B-B45E-740BC9C1BB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36843" y="227412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ABE1CF4-2F1A-4F3B-B88E-8E172C5E7D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03097" y="212725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63410058-ACCF-450E-8468-C88C11F611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8550" y="230176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87437918-6D91-4974-B3F0-F3A7738EDD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9696" y="239374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C5CB584F-0122-45E4-A167-C68FD3B9F5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04820" y="260335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16928DFE-8611-4AC0-A74C-1D23CD3349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96946" y="254395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DDC02860-58AC-4A4F-8CA2-5DEF78ED21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18514" y="268340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C190ABD1-3F3C-4DFB-9E08-BDD7C6C4AF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59194" y="292982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FBB65AFE-6E35-40CB-B842-FAA4061704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21594" y="292982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4A416886-EA9A-46BA-A8B8-7026F36088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92106" y="295959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000BD1B3-2348-42C5-8166-D940CD9EC4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40077" y="315371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333859D9-ADD0-4BA1-8D71-D63DB901E1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16513" y="310295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746EBD0B-73C6-486B-B0AA-11DC20D3B5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58556" y="324574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F44B9813-8F16-49AA-B767-A2DFB2AC94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55343" y="328221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271712D0-75C4-4D49-B0A9-88ED1B3B94C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4965" y="324741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79805D27-ADA4-47D9-B999-DDD706ED46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09624" y="334575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B59D1137-0BBE-4445-B73A-E1526AA482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38691" y="366804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700074EF-9932-4800-905F-50F47C48D6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36997" y="387375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5528A853-3EC9-46A0-A98F-EB9E9828B1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61652" y="403980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514DD026-7467-476B-98C3-BA498ECD17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7682" y="413059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FA8E5FEE-BBB3-46F6-ADE5-B62ECCFAD4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14200" y="408355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05F16794-9018-47D9-A2D3-7A29675DE0A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34250" y="428585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885F6CF4-BC0D-4B39-ACBF-B1111E0FB4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61363" y="429315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0D712C00-655F-4F18-9688-FF10330269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41289" y="429619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5AFB7583-42C8-46E9-B5BD-3F8CF3783D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42963" y="438959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99FD4821-83A1-4715-A15D-26FAC1DCA9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67887" y="453473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7" name="TextBox 266">
            <a:extLst>
              <a:ext uri="{FF2B5EF4-FFF2-40B4-BE49-F238E27FC236}">
                <a16:creationId xmlns:a16="http://schemas.microsoft.com/office/drawing/2014/main" id="{3CCBC185-C926-4CAA-9FC8-76C3F81FCFCF}"/>
              </a:ext>
            </a:extLst>
          </p:cNvPr>
          <p:cNvSpPr txBox="1"/>
          <p:nvPr/>
        </p:nvSpPr>
        <p:spPr bwMode="auto">
          <a:xfrm>
            <a:off x="2764777" y="2482654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62.9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9B94AC62-E69A-4FC9-B7D4-868213E56C78}"/>
              </a:ext>
            </a:extLst>
          </p:cNvPr>
          <p:cNvSpPr txBox="1"/>
          <p:nvPr/>
        </p:nvSpPr>
        <p:spPr bwMode="auto">
          <a:xfrm>
            <a:off x="3040595" y="4328811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12.3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4636DE63-982C-44EB-93E5-B867F52AC965}"/>
              </a:ext>
            </a:extLst>
          </p:cNvPr>
          <p:cNvSpPr txBox="1"/>
          <p:nvPr/>
        </p:nvSpPr>
        <p:spPr bwMode="auto">
          <a:xfrm>
            <a:off x="3397981" y="3399471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33.1</a:t>
            </a: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0B4DB592-8107-430C-99B1-5BF09DF46DD8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4164854" y="3936344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F0DB3C80-0F9D-4320-94EE-7E8873875C10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744822" y="3832836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CC5BCCCE-D64F-42FA-8B3E-65CC3BEAE27D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478794" y="3549136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B6EDE205-66EC-415F-AE07-FE4ED688A779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478066" y="3590076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5FA08959-8518-4923-9EE5-4EF5335A6E31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477126" y="3640368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6E131402-0F3A-4C0D-BDF9-A830201B9F27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432193" y="3479355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B9F6CFED-E57C-46CB-8DC0-4F2C25D21E09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257969" y="3395815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D9197E39-9A57-497E-889D-E7A5A87F378E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260131" y="3343980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E524C387-05EA-4C5F-AB48-0349CCD72E0F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257369" y="3413036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A0529646-1E85-4E80-9FA0-EB98FE013B57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063734" y="3172329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EDCBD20E-9154-4915-AECC-1FD62AEEA6C6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035333" y="3115474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CD3EE35-258C-4FC0-8B81-28578CB0D4BA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026180" y="3074929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2187198A-6571-44D2-A403-696349483A62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022409" y="2973533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51D21401-A939-48C6-BB5A-46AC5E5DA526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022294" y="2992415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0A68E672-8A5A-48E6-B8F8-A55C5F9FDE3C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961473" y="2852035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7CB7BF4B-42AE-4583-833A-9D4DB667419D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008117" y="2880623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450E972B-EECF-4604-8A03-8F725ABCE021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3022717" y="3027046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E6F4F4ED-C301-4C62-81AE-0E737C82B30F}"/>
              </a:ext>
            </a:extLst>
          </p:cNvPr>
          <p:cNvCxnSpPr>
            <a:cxnSpLocks/>
          </p:cNvCxnSpPr>
          <p:nvPr/>
        </p:nvCxnSpPr>
        <p:spPr bwMode="auto">
          <a:xfrm>
            <a:off x="2879567" y="2779919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45B9FDD1-87C0-43CA-A77C-C92041D7CF03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879567" y="2803622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EC10F7ED-A5A5-4E94-8447-F09D9C0B9BBF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790890" y="2491030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09B29981-7A7C-4F06-B28A-1B2024CFDE80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790991" y="2537124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C2C83158-974C-4474-A91B-0AC97FAEDAA8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794445" y="2619268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AE5AAA56-C9E1-4273-92FE-D6A77180126F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796114" y="2647767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FF4A8480-C7E8-42D3-8DC7-27B29844C82A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790842" y="2585889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1878270B-6F61-4DCC-973A-300534AAFE6C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648021" y="2366350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7C3A8A66-4651-4766-8CEA-104F891F475D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636351" y="2320368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61168B93-DA50-4027-A8B8-714A70E5C4AC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630407" y="2280499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35F38189-E48F-4BFD-B5F3-E11C998D0167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619997" y="2242426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1C4FCC6B-6473-4C31-B42C-7C64DA9FE122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480790" y="1992762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B93C6CB4-8B21-4477-AB9A-2C8E3B29E168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2487730" y="2027815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37896579-BD17-4D2D-84A3-F74B0B963D17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3270594" y="3948418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04BC2846-CFE2-4E45-92B4-D6A96B2736DA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3279215" y="4060051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E428FA92-3A81-4A57-8250-66594569A626}"/>
              </a:ext>
            </a:extLst>
          </p:cNvPr>
          <p:cNvCxnSpPr>
            <a:cxnSpLocks/>
          </p:cNvCxnSpPr>
          <p:nvPr/>
        </p:nvCxnSpPr>
        <p:spPr bwMode="auto">
          <a:xfrm>
            <a:off x="2851466" y="324574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D33CF57B-EDF7-4519-AD02-FC604780EF53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796114" y="3166231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29334C3F-4CD8-498D-9217-84802117F791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781409" y="3123619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0481A9FE-F57C-4D8E-BAA0-D387D9E31320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781409" y="3084321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9BA0B73E-9053-47B6-BA1B-29D46DD3D9EB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628375" y="2684085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70E8F337-1A07-4051-B606-E1CB34FC87FB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621021" y="2557182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4" name="Straight Connector 273">
            <a:extLst>
              <a:ext uri="{FF2B5EF4-FFF2-40B4-BE49-F238E27FC236}">
                <a16:creationId xmlns:a16="http://schemas.microsoft.com/office/drawing/2014/main" id="{F7036C09-A688-4B77-87B5-70561284F0B8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502632" y="2314280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4C96961A-4B60-4FAB-A335-533D612142F0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509704" y="2346281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0" name="Straight Connector 279">
            <a:extLst>
              <a:ext uri="{FF2B5EF4-FFF2-40B4-BE49-F238E27FC236}">
                <a16:creationId xmlns:a16="http://schemas.microsoft.com/office/drawing/2014/main" id="{E9261C92-EE2F-446D-A06A-5C0815C636C8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318312" y="1894988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E32CD6C-0E4A-4C57-A58F-6CB07A402C63}"/>
              </a:ext>
            </a:extLst>
          </p:cNvPr>
          <p:cNvSpPr/>
          <p:nvPr/>
        </p:nvSpPr>
        <p:spPr bwMode="auto">
          <a:xfrm>
            <a:off x="2496742" y="2443163"/>
            <a:ext cx="121444" cy="107157"/>
          </a:xfrm>
          <a:custGeom>
            <a:avLst/>
            <a:gdLst>
              <a:gd name="connsiteX0" fmla="*/ 0 w 161925"/>
              <a:gd name="connsiteY0" fmla="*/ 0 h 107157"/>
              <a:gd name="connsiteX1" fmla="*/ 88106 w 161925"/>
              <a:gd name="connsiteY1" fmla="*/ 0 h 107157"/>
              <a:gd name="connsiteX2" fmla="*/ 88106 w 161925"/>
              <a:gd name="connsiteY2" fmla="*/ 26194 h 107157"/>
              <a:gd name="connsiteX3" fmla="*/ 111918 w 161925"/>
              <a:gd name="connsiteY3" fmla="*/ 26194 h 107157"/>
              <a:gd name="connsiteX4" fmla="*/ 111918 w 161925"/>
              <a:gd name="connsiteY4" fmla="*/ 52388 h 107157"/>
              <a:gd name="connsiteX5" fmla="*/ 133350 w 161925"/>
              <a:gd name="connsiteY5" fmla="*/ 52388 h 107157"/>
              <a:gd name="connsiteX6" fmla="*/ 133350 w 161925"/>
              <a:gd name="connsiteY6" fmla="*/ 78582 h 107157"/>
              <a:gd name="connsiteX7" fmla="*/ 161925 w 161925"/>
              <a:gd name="connsiteY7" fmla="*/ 78582 h 107157"/>
              <a:gd name="connsiteX8" fmla="*/ 161925 w 161925"/>
              <a:gd name="connsiteY8" fmla="*/ 107157 h 10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925" h="107157">
                <a:moveTo>
                  <a:pt x="0" y="0"/>
                </a:moveTo>
                <a:lnTo>
                  <a:pt x="88106" y="0"/>
                </a:lnTo>
                <a:lnTo>
                  <a:pt x="88106" y="26194"/>
                </a:lnTo>
                <a:lnTo>
                  <a:pt x="111918" y="26194"/>
                </a:lnTo>
                <a:lnTo>
                  <a:pt x="111918" y="52388"/>
                </a:lnTo>
                <a:lnTo>
                  <a:pt x="133350" y="52388"/>
                </a:lnTo>
                <a:lnTo>
                  <a:pt x="133350" y="78582"/>
                </a:lnTo>
                <a:lnTo>
                  <a:pt x="161925" y="78582"/>
                </a:lnTo>
                <a:lnTo>
                  <a:pt x="161925" y="107157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550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E752F5B-2175-4444-A0A4-57E1328589D7}"/>
              </a:ext>
            </a:extLst>
          </p:cNvPr>
          <p:cNvCxnSpPr/>
          <p:nvPr/>
        </p:nvCxnSpPr>
        <p:spPr bwMode="auto">
          <a:xfrm flipV="1">
            <a:off x="2977367" y="1670131"/>
            <a:ext cx="0" cy="3053958"/>
          </a:xfrm>
          <a:prstGeom prst="line">
            <a:avLst/>
          </a:prstGeom>
          <a:noFill/>
          <a:ln w="1905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C3CAD52-27DE-46DF-8380-1AABF65E1734}"/>
              </a:ext>
            </a:extLst>
          </p:cNvPr>
          <p:cNvCxnSpPr/>
          <p:nvPr/>
        </p:nvCxnSpPr>
        <p:spPr bwMode="auto">
          <a:xfrm flipV="1">
            <a:off x="4313657" y="1670131"/>
            <a:ext cx="0" cy="3053958"/>
          </a:xfrm>
          <a:prstGeom prst="line">
            <a:avLst/>
          </a:prstGeom>
          <a:noFill/>
          <a:ln w="1905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AD576D0-087C-40C1-AF8A-5CBD9C91EE53}"/>
              </a:ext>
            </a:extLst>
          </p:cNvPr>
          <p:cNvSpPr/>
          <p:nvPr/>
        </p:nvSpPr>
        <p:spPr bwMode="auto">
          <a:xfrm>
            <a:off x="1645920" y="1642334"/>
            <a:ext cx="3985709" cy="2061882"/>
          </a:xfrm>
          <a:custGeom>
            <a:avLst/>
            <a:gdLst>
              <a:gd name="connsiteX0" fmla="*/ 0 w 5314278"/>
              <a:gd name="connsiteY0" fmla="*/ 0 h 2061882"/>
              <a:gd name="connsiteX1" fmla="*/ 64546 w 5314278"/>
              <a:gd name="connsiteY1" fmla="*/ 0 h 2061882"/>
              <a:gd name="connsiteX2" fmla="*/ 64546 w 5314278"/>
              <a:gd name="connsiteY2" fmla="*/ 17930 h 2061882"/>
              <a:gd name="connsiteX3" fmla="*/ 111162 w 5314278"/>
              <a:gd name="connsiteY3" fmla="*/ 17930 h 2061882"/>
              <a:gd name="connsiteX4" fmla="*/ 111162 w 5314278"/>
              <a:gd name="connsiteY4" fmla="*/ 35859 h 2061882"/>
              <a:gd name="connsiteX5" fmla="*/ 222325 w 5314278"/>
              <a:gd name="connsiteY5" fmla="*/ 35859 h 2061882"/>
              <a:gd name="connsiteX6" fmla="*/ 222325 w 5314278"/>
              <a:gd name="connsiteY6" fmla="*/ 68132 h 2061882"/>
              <a:gd name="connsiteX7" fmla="*/ 301214 w 5314278"/>
              <a:gd name="connsiteY7" fmla="*/ 68132 h 2061882"/>
              <a:gd name="connsiteX8" fmla="*/ 301214 w 5314278"/>
              <a:gd name="connsiteY8" fmla="*/ 89647 h 2061882"/>
              <a:gd name="connsiteX9" fmla="*/ 351416 w 5314278"/>
              <a:gd name="connsiteY9" fmla="*/ 89647 h 2061882"/>
              <a:gd name="connsiteX10" fmla="*/ 351416 w 5314278"/>
              <a:gd name="connsiteY10" fmla="*/ 111162 h 2061882"/>
              <a:gd name="connsiteX11" fmla="*/ 390861 w 5314278"/>
              <a:gd name="connsiteY11" fmla="*/ 111162 h 2061882"/>
              <a:gd name="connsiteX12" fmla="*/ 390861 w 5314278"/>
              <a:gd name="connsiteY12" fmla="*/ 125506 h 2061882"/>
              <a:gd name="connsiteX13" fmla="*/ 491266 w 5314278"/>
              <a:gd name="connsiteY13" fmla="*/ 125506 h 2061882"/>
              <a:gd name="connsiteX14" fmla="*/ 491266 w 5314278"/>
              <a:gd name="connsiteY14" fmla="*/ 154193 h 2061882"/>
              <a:gd name="connsiteX15" fmla="*/ 566569 w 5314278"/>
              <a:gd name="connsiteY15" fmla="*/ 154193 h 2061882"/>
              <a:gd name="connsiteX16" fmla="*/ 566569 w 5314278"/>
              <a:gd name="connsiteY16" fmla="*/ 154193 h 2061882"/>
              <a:gd name="connsiteX17" fmla="*/ 566569 w 5314278"/>
              <a:gd name="connsiteY17" fmla="*/ 175708 h 2061882"/>
              <a:gd name="connsiteX18" fmla="*/ 666974 w 5314278"/>
              <a:gd name="connsiteY18" fmla="*/ 175708 h 2061882"/>
              <a:gd name="connsiteX19" fmla="*/ 666974 w 5314278"/>
              <a:gd name="connsiteY19" fmla="*/ 207981 h 2061882"/>
              <a:gd name="connsiteX20" fmla="*/ 745864 w 5314278"/>
              <a:gd name="connsiteY20" fmla="*/ 207981 h 2061882"/>
              <a:gd name="connsiteX21" fmla="*/ 745864 w 5314278"/>
              <a:gd name="connsiteY21" fmla="*/ 225911 h 2061882"/>
              <a:gd name="connsiteX22" fmla="*/ 781722 w 5314278"/>
              <a:gd name="connsiteY22" fmla="*/ 225911 h 2061882"/>
              <a:gd name="connsiteX23" fmla="*/ 781722 w 5314278"/>
              <a:gd name="connsiteY23" fmla="*/ 254598 h 2061882"/>
              <a:gd name="connsiteX24" fmla="*/ 824753 w 5314278"/>
              <a:gd name="connsiteY24" fmla="*/ 254598 h 2061882"/>
              <a:gd name="connsiteX25" fmla="*/ 824753 w 5314278"/>
              <a:gd name="connsiteY25" fmla="*/ 297628 h 2061882"/>
              <a:gd name="connsiteX26" fmla="*/ 882127 w 5314278"/>
              <a:gd name="connsiteY26" fmla="*/ 297628 h 2061882"/>
              <a:gd name="connsiteX27" fmla="*/ 882127 w 5314278"/>
              <a:gd name="connsiteY27" fmla="*/ 319144 h 2061882"/>
              <a:gd name="connsiteX28" fmla="*/ 921572 w 5314278"/>
              <a:gd name="connsiteY28" fmla="*/ 319144 h 2061882"/>
              <a:gd name="connsiteX29" fmla="*/ 921572 w 5314278"/>
              <a:gd name="connsiteY29" fmla="*/ 372932 h 2061882"/>
              <a:gd name="connsiteX30" fmla="*/ 968188 w 5314278"/>
              <a:gd name="connsiteY30" fmla="*/ 372932 h 2061882"/>
              <a:gd name="connsiteX31" fmla="*/ 968188 w 5314278"/>
              <a:gd name="connsiteY31" fmla="*/ 398033 h 2061882"/>
              <a:gd name="connsiteX32" fmla="*/ 989704 w 5314278"/>
              <a:gd name="connsiteY32" fmla="*/ 398033 h 2061882"/>
              <a:gd name="connsiteX33" fmla="*/ 989704 w 5314278"/>
              <a:gd name="connsiteY33" fmla="*/ 430306 h 2061882"/>
              <a:gd name="connsiteX34" fmla="*/ 1039906 w 5314278"/>
              <a:gd name="connsiteY34" fmla="*/ 430306 h 2061882"/>
              <a:gd name="connsiteX35" fmla="*/ 1039906 w 5314278"/>
              <a:gd name="connsiteY35" fmla="*/ 448235 h 2061882"/>
              <a:gd name="connsiteX36" fmla="*/ 1222786 w 5314278"/>
              <a:gd name="connsiteY36" fmla="*/ 448235 h 2061882"/>
              <a:gd name="connsiteX37" fmla="*/ 1222786 w 5314278"/>
              <a:gd name="connsiteY37" fmla="*/ 484094 h 2061882"/>
              <a:gd name="connsiteX38" fmla="*/ 1265816 w 5314278"/>
              <a:gd name="connsiteY38" fmla="*/ 484094 h 2061882"/>
              <a:gd name="connsiteX39" fmla="*/ 1265816 w 5314278"/>
              <a:gd name="connsiteY39" fmla="*/ 509195 h 2061882"/>
              <a:gd name="connsiteX40" fmla="*/ 1305261 w 5314278"/>
              <a:gd name="connsiteY40" fmla="*/ 509195 h 2061882"/>
              <a:gd name="connsiteX41" fmla="*/ 1305261 w 5314278"/>
              <a:gd name="connsiteY41" fmla="*/ 537882 h 2061882"/>
              <a:gd name="connsiteX42" fmla="*/ 1369807 w 5314278"/>
              <a:gd name="connsiteY42" fmla="*/ 537882 h 2061882"/>
              <a:gd name="connsiteX43" fmla="*/ 1369807 w 5314278"/>
              <a:gd name="connsiteY43" fmla="*/ 552226 h 2061882"/>
              <a:gd name="connsiteX44" fmla="*/ 1409252 w 5314278"/>
              <a:gd name="connsiteY44" fmla="*/ 552226 h 2061882"/>
              <a:gd name="connsiteX45" fmla="*/ 1409252 w 5314278"/>
              <a:gd name="connsiteY45" fmla="*/ 573741 h 2061882"/>
              <a:gd name="connsiteX46" fmla="*/ 1552687 w 5314278"/>
              <a:gd name="connsiteY46" fmla="*/ 573741 h 2061882"/>
              <a:gd name="connsiteX47" fmla="*/ 1552687 w 5314278"/>
              <a:gd name="connsiteY47" fmla="*/ 623944 h 2061882"/>
              <a:gd name="connsiteX48" fmla="*/ 1606475 w 5314278"/>
              <a:gd name="connsiteY48" fmla="*/ 623944 h 2061882"/>
              <a:gd name="connsiteX49" fmla="*/ 1606475 w 5314278"/>
              <a:gd name="connsiteY49" fmla="*/ 663388 h 2061882"/>
              <a:gd name="connsiteX50" fmla="*/ 1649506 w 5314278"/>
              <a:gd name="connsiteY50" fmla="*/ 663388 h 2061882"/>
              <a:gd name="connsiteX51" fmla="*/ 1649506 w 5314278"/>
              <a:gd name="connsiteY51" fmla="*/ 688490 h 2061882"/>
              <a:gd name="connsiteX52" fmla="*/ 1678193 w 5314278"/>
              <a:gd name="connsiteY52" fmla="*/ 688490 h 2061882"/>
              <a:gd name="connsiteX53" fmla="*/ 1678193 w 5314278"/>
              <a:gd name="connsiteY53" fmla="*/ 706419 h 2061882"/>
              <a:gd name="connsiteX54" fmla="*/ 1746325 w 5314278"/>
              <a:gd name="connsiteY54" fmla="*/ 706419 h 2061882"/>
              <a:gd name="connsiteX55" fmla="*/ 1746325 w 5314278"/>
              <a:gd name="connsiteY55" fmla="*/ 742278 h 2061882"/>
              <a:gd name="connsiteX56" fmla="*/ 1782184 w 5314278"/>
              <a:gd name="connsiteY56" fmla="*/ 778137 h 2061882"/>
              <a:gd name="connsiteX57" fmla="*/ 1846729 w 5314278"/>
              <a:gd name="connsiteY57" fmla="*/ 778137 h 2061882"/>
              <a:gd name="connsiteX58" fmla="*/ 1846729 w 5314278"/>
              <a:gd name="connsiteY58" fmla="*/ 810410 h 2061882"/>
              <a:gd name="connsiteX59" fmla="*/ 1936376 w 5314278"/>
              <a:gd name="connsiteY59" fmla="*/ 810410 h 2061882"/>
              <a:gd name="connsiteX60" fmla="*/ 1936376 w 5314278"/>
              <a:gd name="connsiteY60" fmla="*/ 849854 h 2061882"/>
              <a:gd name="connsiteX61" fmla="*/ 1961478 w 5314278"/>
              <a:gd name="connsiteY61" fmla="*/ 849854 h 2061882"/>
              <a:gd name="connsiteX62" fmla="*/ 1961478 w 5314278"/>
              <a:gd name="connsiteY62" fmla="*/ 878541 h 2061882"/>
              <a:gd name="connsiteX63" fmla="*/ 2022438 w 5314278"/>
              <a:gd name="connsiteY63" fmla="*/ 878541 h 2061882"/>
              <a:gd name="connsiteX64" fmla="*/ 2022438 w 5314278"/>
              <a:gd name="connsiteY64" fmla="*/ 885713 h 2061882"/>
              <a:gd name="connsiteX65" fmla="*/ 2022438 w 5314278"/>
              <a:gd name="connsiteY65" fmla="*/ 914400 h 2061882"/>
              <a:gd name="connsiteX66" fmla="*/ 2104913 w 5314278"/>
              <a:gd name="connsiteY66" fmla="*/ 914400 h 2061882"/>
              <a:gd name="connsiteX67" fmla="*/ 2104913 w 5314278"/>
              <a:gd name="connsiteY67" fmla="*/ 935915 h 2061882"/>
              <a:gd name="connsiteX68" fmla="*/ 2155115 w 5314278"/>
              <a:gd name="connsiteY68" fmla="*/ 935915 h 2061882"/>
              <a:gd name="connsiteX69" fmla="*/ 2155115 w 5314278"/>
              <a:gd name="connsiteY69" fmla="*/ 978946 h 2061882"/>
              <a:gd name="connsiteX70" fmla="*/ 2234005 w 5314278"/>
              <a:gd name="connsiteY70" fmla="*/ 978946 h 2061882"/>
              <a:gd name="connsiteX71" fmla="*/ 2234005 w 5314278"/>
              <a:gd name="connsiteY71" fmla="*/ 1021977 h 2061882"/>
              <a:gd name="connsiteX72" fmla="*/ 2269864 w 5314278"/>
              <a:gd name="connsiteY72" fmla="*/ 1021977 h 2061882"/>
              <a:gd name="connsiteX73" fmla="*/ 2269864 w 5314278"/>
              <a:gd name="connsiteY73" fmla="*/ 1057835 h 2061882"/>
              <a:gd name="connsiteX74" fmla="*/ 2294965 w 5314278"/>
              <a:gd name="connsiteY74" fmla="*/ 1057835 h 2061882"/>
              <a:gd name="connsiteX75" fmla="*/ 2294965 w 5314278"/>
              <a:gd name="connsiteY75" fmla="*/ 1100866 h 2061882"/>
              <a:gd name="connsiteX76" fmla="*/ 2398955 w 5314278"/>
              <a:gd name="connsiteY76" fmla="*/ 1100866 h 2061882"/>
              <a:gd name="connsiteX77" fmla="*/ 2398955 w 5314278"/>
              <a:gd name="connsiteY77" fmla="*/ 1122381 h 2061882"/>
              <a:gd name="connsiteX78" fmla="*/ 2459915 w 5314278"/>
              <a:gd name="connsiteY78" fmla="*/ 1122381 h 2061882"/>
              <a:gd name="connsiteX79" fmla="*/ 2459915 w 5314278"/>
              <a:gd name="connsiteY79" fmla="*/ 1154654 h 2061882"/>
              <a:gd name="connsiteX80" fmla="*/ 2510118 w 5314278"/>
              <a:gd name="connsiteY80" fmla="*/ 1154654 h 2061882"/>
              <a:gd name="connsiteX81" fmla="*/ 2510118 w 5314278"/>
              <a:gd name="connsiteY81" fmla="*/ 1176170 h 2061882"/>
              <a:gd name="connsiteX82" fmla="*/ 2549562 w 5314278"/>
              <a:gd name="connsiteY82" fmla="*/ 1176170 h 2061882"/>
              <a:gd name="connsiteX83" fmla="*/ 2549562 w 5314278"/>
              <a:gd name="connsiteY83" fmla="*/ 1212028 h 2061882"/>
              <a:gd name="connsiteX84" fmla="*/ 2589007 w 5314278"/>
              <a:gd name="connsiteY84" fmla="*/ 1212028 h 2061882"/>
              <a:gd name="connsiteX85" fmla="*/ 2589007 w 5314278"/>
              <a:gd name="connsiteY85" fmla="*/ 1251473 h 2061882"/>
              <a:gd name="connsiteX86" fmla="*/ 2657139 w 5314278"/>
              <a:gd name="connsiteY86" fmla="*/ 1251473 h 2061882"/>
              <a:gd name="connsiteX87" fmla="*/ 2675068 w 5314278"/>
              <a:gd name="connsiteY87" fmla="*/ 1269402 h 2061882"/>
              <a:gd name="connsiteX88" fmla="*/ 2675068 w 5314278"/>
              <a:gd name="connsiteY88" fmla="*/ 1301675 h 2061882"/>
              <a:gd name="connsiteX89" fmla="*/ 2675068 w 5314278"/>
              <a:gd name="connsiteY89" fmla="*/ 1301675 h 2061882"/>
              <a:gd name="connsiteX90" fmla="*/ 2696584 w 5314278"/>
              <a:gd name="connsiteY90" fmla="*/ 1323191 h 2061882"/>
              <a:gd name="connsiteX91" fmla="*/ 2736028 w 5314278"/>
              <a:gd name="connsiteY91" fmla="*/ 1323191 h 2061882"/>
              <a:gd name="connsiteX92" fmla="*/ 2736028 w 5314278"/>
              <a:gd name="connsiteY92" fmla="*/ 1362635 h 2061882"/>
              <a:gd name="connsiteX93" fmla="*/ 2782645 w 5314278"/>
              <a:gd name="connsiteY93" fmla="*/ 1362635 h 2061882"/>
              <a:gd name="connsiteX94" fmla="*/ 2782645 w 5314278"/>
              <a:gd name="connsiteY94" fmla="*/ 1380565 h 2061882"/>
              <a:gd name="connsiteX95" fmla="*/ 2818504 w 5314278"/>
              <a:gd name="connsiteY95" fmla="*/ 1380565 h 2061882"/>
              <a:gd name="connsiteX96" fmla="*/ 2818504 w 5314278"/>
              <a:gd name="connsiteY96" fmla="*/ 1427181 h 2061882"/>
              <a:gd name="connsiteX97" fmla="*/ 3062344 w 5314278"/>
              <a:gd name="connsiteY97" fmla="*/ 1427181 h 2061882"/>
              <a:gd name="connsiteX98" fmla="*/ 3062344 w 5314278"/>
              <a:gd name="connsiteY98" fmla="*/ 1459454 h 2061882"/>
              <a:gd name="connsiteX99" fmla="*/ 3209365 w 5314278"/>
              <a:gd name="connsiteY99" fmla="*/ 1459454 h 2061882"/>
              <a:gd name="connsiteX100" fmla="*/ 3209365 w 5314278"/>
              <a:gd name="connsiteY100" fmla="*/ 1498899 h 2061882"/>
              <a:gd name="connsiteX101" fmla="*/ 3230880 w 5314278"/>
              <a:gd name="connsiteY101" fmla="*/ 1498899 h 2061882"/>
              <a:gd name="connsiteX102" fmla="*/ 3230880 w 5314278"/>
              <a:gd name="connsiteY102" fmla="*/ 1527586 h 2061882"/>
              <a:gd name="connsiteX103" fmla="*/ 3245224 w 5314278"/>
              <a:gd name="connsiteY103" fmla="*/ 1527586 h 2061882"/>
              <a:gd name="connsiteX104" fmla="*/ 3245224 w 5314278"/>
              <a:gd name="connsiteY104" fmla="*/ 1567031 h 2061882"/>
              <a:gd name="connsiteX105" fmla="*/ 3295426 w 5314278"/>
              <a:gd name="connsiteY105" fmla="*/ 1567031 h 2061882"/>
              <a:gd name="connsiteX106" fmla="*/ 3295426 w 5314278"/>
              <a:gd name="connsiteY106" fmla="*/ 1617233 h 2061882"/>
              <a:gd name="connsiteX107" fmla="*/ 3381487 w 5314278"/>
              <a:gd name="connsiteY107" fmla="*/ 1617233 h 2061882"/>
              <a:gd name="connsiteX108" fmla="*/ 3381487 w 5314278"/>
              <a:gd name="connsiteY108" fmla="*/ 1660264 h 2061882"/>
              <a:gd name="connsiteX109" fmla="*/ 3553609 w 5314278"/>
              <a:gd name="connsiteY109" fmla="*/ 1660264 h 2061882"/>
              <a:gd name="connsiteX110" fmla="*/ 3553609 w 5314278"/>
              <a:gd name="connsiteY110" fmla="*/ 1703294 h 2061882"/>
              <a:gd name="connsiteX111" fmla="*/ 3912198 w 5314278"/>
              <a:gd name="connsiteY111" fmla="*/ 1703294 h 2061882"/>
              <a:gd name="connsiteX112" fmla="*/ 3912198 w 5314278"/>
              <a:gd name="connsiteY112" fmla="*/ 1764254 h 2061882"/>
              <a:gd name="connsiteX113" fmla="*/ 4589929 w 5314278"/>
              <a:gd name="connsiteY113" fmla="*/ 1764254 h 2061882"/>
              <a:gd name="connsiteX114" fmla="*/ 4589929 w 5314278"/>
              <a:gd name="connsiteY114" fmla="*/ 1925619 h 2061882"/>
              <a:gd name="connsiteX115" fmla="*/ 4604273 w 5314278"/>
              <a:gd name="connsiteY115" fmla="*/ 1925619 h 2061882"/>
              <a:gd name="connsiteX116" fmla="*/ 4604273 w 5314278"/>
              <a:gd name="connsiteY116" fmla="*/ 2061882 h 2061882"/>
              <a:gd name="connsiteX117" fmla="*/ 5314278 w 5314278"/>
              <a:gd name="connsiteY117" fmla="*/ 2061882 h 2061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5314278" h="2061882">
                <a:moveTo>
                  <a:pt x="0" y="0"/>
                </a:moveTo>
                <a:lnTo>
                  <a:pt x="64546" y="0"/>
                </a:lnTo>
                <a:lnTo>
                  <a:pt x="64546" y="17930"/>
                </a:lnTo>
                <a:lnTo>
                  <a:pt x="111162" y="17930"/>
                </a:lnTo>
                <a:lnTo>
                  <a:pt x="111162" y="35859"/>
                </a:lnTo>
                <a:lnTo>
                  <a:pt x="222325" y="35859"/>
                </a:lnTo>
                <a:lnTo>
                  <a:pt x="222325" y="68132"/>
                </a:lnTo>
                <a:lnTo>
                  <a:pt x="301214" y="68132"/>
                </a:lnTo>
                <a:lnTo>
                  <a:pt x="301214" y="89647"/>
                </a:lnTo>
                <a:lnTo>
                  <a:pt x="351416" y="89647"/>
                </a:lnTo>
                <a:lnTo>
                  <a:pt x="351416" y="111162"/>
                </a:lnTo>
                <a:lnTo>
                  <a:pt x="390861" y="111162"/>
                </a:lnTo>
                <a:lnTo>
                  <a:pt x="390861" y="125506"/>
                </a:lnTo>
                <a:lnTo>
                  <a:pt x="491266" y="125506"/>
                </a:lnTo>
                <a:lnTo>
                  <a:pt x="491266" y="154193"/>
                </a:lnTo>
                <a:lnTo>
                  <a:pt x="566569" y="154193"/>
                </a:lnTo>
                <a:lnTo>
                  <a:pt x="566569" y="154193"/>
                </a:lnTo>
                <a:lnTo>
                  <a:pt x="566569" y="175708"/>
                </a:lnTo>
                <a:lnTo>
                  <a:pt x="666974" y="175708"/>
                </a:lnTo>
                <a:lnTo>
                  <a:pt x="666974" y="207981"/>
                </a:lnTo>
                <a:lnTo>
                  <a:pt x="745864" y="207981"/>
                </a:lnTo>
                <a:lnTo>
                  <a:pt x="745864" y="225911"/>
                </a:lnTo>
                <a:lnTo>
                  <a:pt x="781722" y="225911"/>
                </a:lnTo>
                <a:lnTo>
                  <a:pt x="781722" y="254598"/>
                </a:lnTo>
                <a:lnTo>
                  <a:pt x="824753" y="254598"/>
                </a:lnTo>
                <a:lnTo>
                  <a:pt x="824753" y="297628"/>
                </a:lnTo>
                <a:lnTo>
                  <a:pt x="882127" y="297628"/>
                </a:lnTo>
                <a:lnTo>
                  <a:pt x="882127" y="319144"/>
                </a:lnTo>
                <a:lnTo>
                  <a:pt x="921572" y="319144"/>
                </a:lnTo>
                <a:lnTo>
                  <a:pt x="921572" y="372932"/>
                </a:lnTo>
                <a:lnTo>
                  <a:pt x="968188" y="372932"/>
                </a:lnTo>
                <a:lnTo>
                  <a:pt x="968188" y="398033"/>
                </a:lnTo>
                <a:lnTo>
                  <a:pt x="989704" y="398033"/>
                </a:lnTo>
                <a:lnTo>
                  <a:pt x="989704" y="430306"/>
                </a:lnTo>
                <a:lnTo>
                  <a:pt x="1039906" y="430306"/>
                </a:lnTo>
                <a:lnTo>
                  <a:pt x="1039906" y="448235"/>
                </a:lnTo>
                <a:lnTo>
                  <a:pt x="1222786" y="448235"/>
                </a:lnTo>
                <a:lnTo>
                  <a:pt x="1222786" y="484094"/>
                </a:lnTo>
                <a:lnTo>
                  <a:pt x="1265816" y="484094"/>
                </a:lnTo>
                <a:lnTo>
                  <a:pt x="1265816" y="509195"/>
                </a:lnTo>
                <a:lnTo>
                  <a:pt x="1305261" y="509195"/>
                </a:lnTo>
                <a:lnTo>
                  <a:pt x="1305261" y="537882"/>
                </a:lnTo>
                <a:lnTo>
                  <a:pt x="1369807" y="537882"/>
                </a:lnTo>
                <a:lnTo>
                  <a:pt x="1369807" y="552226"/>
                </a:lnTo>
                <a:lnTo>
                  <a:pt x="1409252" y="552226"/>
                </a:lnTo>
                <a:lnTo>
                  <a:pt x="1409252" y="573741"/>
                </a:lnTo>
                <a:lnTo>
                  <a:pt x="1552687" y="573741"/>
                </a:lnTo>
                <a:lnTo>
                  <a:pt x="1552687" y="623944"/>
                </a:lnTo>
                <a:lnTo>
                  <a:pt x="1606475" y="623944"/>
                </a:lnTo>
                <a:lnTo>
                  <a:pt x="1606475" y="663388"/>
                </a:lnTo>
                <a:lnTo>
                  <a:pt x="1649506" y="663388"/>
                </a:lnTo>
                <a:lnTo>
                  <a:pt x="1649506" y="688490"/>
                </a:lnTo>
                <a:lnTo>
                  <a:pt x="1678193" y="688490"/>
                </a:lnTo>
                <a:lnTo>
                  <a:pt x="1678193" y="706419"/>
                </a:lnTo>
                <a:lnTo>
                  <a:pt x="1746325" y="706419"/>
                </a:lnTo>
                <a:lnTo>
                  <a:pt x="1746325" y="742278"/>
                </a:lnTo>
                <a:lnTo>
                  <a:pt x="1782184" y="778137"/>
                </a:lnTo>
                <a:lnTo>
                  <a:pt x="1846729" y="778137"/>
                </a:lnTo>
                <a:lnTo>
                  <a:pt x="1846729" y="810410"/>
                </a:lnTo>
                <a:lnTo>
                  <a:pt x="1936376" y="810410"/>
                </a:lnTo>
                <a:lnTo>
                  <a:pt x="1936376" y="849854"/>
                </a:lnTo>
                <a:lnTo>
                  <a:pt x="1961478" y="849854"/>
                </a:lnTo>
                <a:lnTo>
                  <a:pt x="1961478" y="878541"/>
                </a:lnTo>
                <a:lnTo>
                  <a:pt x="2022438" y="878541"/>
                </a:lnTo>
                <a:lnTo>
                  <a:pt x="2022438" y="885713"/>
                </a:lnTo>
                <a:lnTo>
                  <a:pt x="2022438" y="914400"/>
                </a:lnTo>
                <a:lnTo>
                  <a:pt x="2104913" y="914400"/>
                </a:lnTo>
                <a:lnTo>
                  <a:pt x="2104913" y="935915"/>
                </a:lnTo>
                <a:lnTo>
                  <a:pt x="2155115" y="935915"/>
                </a:lnTo>
                <a:lnTo>
                  <a:pt x="2155115" y="978946"/>
                </a:lnTo>
                <a:lnTo>
                  <a:pt x="2234005" y="978946"/>
                </a:lnTo>
                <a:lnTo>
                  <a:pt x="2234005" y="1021977"/>
                </a:lnTo>
                <a:lnTo>
                  <a:pt x="2269864" y="1021977"/>
                </a:lnTo>
                <a:lnTo>
                  <a:pt x="2269864" y="1057835"/>
                </a:lnTo>
                <a:lnTo>
                  <a:pt x="2294965" y="1057835"/>
                </a:lnTo>
                <a:lnTo>
                  <a:pt x="2294965" y="1100866"/>
                </a:lnTo>
                <a:lnTo>
                  <a:pt x="2398955" y="1100866"/>
                </a:lnTo>
                <a:lnTo>
                  <a:pt x="2398955" y="1122381"/>
                </a:lnTo>
                <a:lnTo>
                  <a:pt x="2459915" y="1122381"/>
                </a:lnTo>
                <a:lnTo>
                  <a:pt x="2459915" y="1154654"/>
                </a:lnTo>
                <a:lnTo>
                  <a:pt x="2510118" y="1154654"/>
                </a:lnTo>
                <a:lnTo>
                  <a:pt x="2510118" y="1176170"/>
                </a:lnTo>
                <a:lnTo>
                  <a:pt x="2549562" y="1176170"/>
                </a:lnTo>
                <a:lnTo>
                  <a:pt x="2549562" y="1212028"/>
                </a:lnTo>
                <a:lnTo>
                  <a:pt x="2589007" y="1212028"/>
                </a:lnTo>
                <a:lnTo>
                  <a:pt x="2589007" y="1251473"/>
                </a:lnTo>
                <a:lnTo>
                  <a:pt x="2657139" y="1251473"/>
                </a:lnTo>
                <a:lnTo>
                  <a:pt x="2675068" y="1269402"/>
                </a:lnTo>
                <a:lnTo>
                  <a:pt x="2675068" y="1301675"/>
                </a:lnTo>
                <a:lnTo>
                  <a:pt x="2675068" y="1301675"/>
                </a:lnTo>
                <a:lnTo>
                  <a:pt x="2696584" y="1323191"/>
                </a:lnTo>
                <a:lnTo>
                  <a:pt x="2736028" y="1323191"/>
                </a:lnTo>
                <a:lnTo>
                  <a:pt x="2736028" y="1362635"/>
                </a:lnTo>
                <a:lnTo>
                  <a:pt x="2782645" y="1362635"/>
                </a:lnTo>
                <a:lnTo>
                  <a:pt x="2782645" y="1380565"/>
                </a:lnTo>
                <a:lnTo>
                  <a:pt x="2818504" y="1380565"/>
                </a:lnTo>
                <a:lnTo>
                  <a:pt x="2818504" y="1427181"/>
                </a:lnTo>
                <a:lnTo>
                  <a:pt x="3062344" y="1427181"/>
                </a:lnTo>
                <a:lnTo>
                  <a:pt x="3062344" y="1459454"/>
                </a:lnTo>
                <a:lnTo>
                  <a:pt x="3209365" y="1459454"/>
                </a:lnTo>
                <a:lnTo>
                  <a:pt x="3209365" y="1498899"/>
                </a:lnTo>
                <a:lnTo>
                  <a:pt x="3230880" y="1498899"/>
                </a:lnTo>
                <a:lnTo>
                  <a:pt x="3230880" y="1527586"/>
                </a:lnTo>
                <a:lnTo>
                  <a:pt x="3245224" y="1527586"/>
                </a:lnTo>
                <a:lnTo>
                  <a:pt x="3245224" y="1567031"/>
                </a:lnTo>
                <a:lnTo>
                  <a:pt x="3295426" y="1567031"/>
                </a:lnTo>
                <a:lnTo>
                  <a:pt x="3295426" y="1617233"/>
                </a:lnTo>
                <a:lnTo>
                  <a:pt x="3381487" y="1617233"/>
                </a:lnTo>
                <a:lnTo>
                  <a:pt x="3381487" y="1660264"/>
                </a:lnTo>
                <a:lnTo>
                  <a:pt x="3553609" y="1660264"/>
                </a:lnTo>
                <a:lnTo>
                  <a:pt x="3553609" y="1703294"/>
                </a:lnTo>
                <a:lnTo>
                  <a:pt x="3912198" y="1703294"/>
                </a:lnTo>
                <a:lnTo>
                  <a:pt x="3912198" y="1764254"/>
                </a:lnTo>
                <a:lnTo>
                  <a:pt x="4589929" y="1764254"/>
                </a:lnTo>
                <a:lnTo>
                  <a:pt x="4589929" y="1925619"/>
                </a:lnTo>
                <a:lnTo>
                  <a:pt x="4604273" y="1925619"/>
                </a:lnTo>
                <a:lnTo>
                  <a:pt x="4604273" y="2061882"/>
                </a:lnTo>
                <a:lnTo>
                  <a:pt x="5314278" y="2061882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C76E66AE-BB33-44FF-96C3-745EE1D0158D}"/>
              </a:ext>
            </a:extLst>
          </p:cNvPr>
          <p:cNvGrpSpPr/>
          <p:nvPr/>
        </p:nvGrpSpPr>
        <p:grpSpPr>
          <a:xfrm>
            <a:off x="1662894" y="1603419"/>
            <a:ext cx="3969707" cy="2150869"/>
            <a:chOff x="2217191" y="1603418"/>
            <a:chExt cx="5292943" cy="2150869"/>
          </a:xfrm>
        </p:grpSpPr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097EC22B-EF8F-43DE-8210-7D6AF02C9E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92026" y="269900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35805E7F-AF30-46B3-851F-EB39F2ADAB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15006" y="270852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D3779B6-4B7C-477A-AD26-5BFB9529D2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17191" y="160341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06A886DA-C93D-456C-92FC-876929140E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06813" y="162900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F7A14AB-9875-4A2F-88AB-573F1CDF6F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6689" y="166654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105014F-2747-4D6C-BE9C-2936F4826C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14664" y="165703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22A5644E-B675-4F5B-8918-972188E818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0625" y="164394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E997FE0D-18FD-40A0-9F56-2D90805C78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11880" y="174409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106EC6F-79B2-408E-A625-C85432B889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57496" y="172914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38A41A39-7A47-4D68-87FC-D2EB2C4513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42146" y="175359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56F317C-2467-49BF-B44A-436DDA6A53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00954" y="176771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57C4C758-3297-4BF6-AF41-70EB3AC12A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68720" y="176044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DF209C9E-AF94-4B07-9596-B90630A013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66572" y="179589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3FA282AD-1AB6-4CF8-84F7-8A1814A453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41457" y="177772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956156F9-D80A-4189-9389-432F647575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75500" y="179649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D2493AA6-8991-40BF-BBBD-84EC7D74E7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16609" y="180366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00859E76-4AEC-4F36-8BDD-F6C1992610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51106" y="181790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A6579F4-A36A-49E2-BD02-77A424C52C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83349" y="182779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D94DD865-FDCE-4F60-851C-77E85EF157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08582" y="184423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7E92988E-7EE9-46AB-A284-1CCF0CDA1E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60210" y="189194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B689BBA5-C678-436D-823A-63462E5834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33684" y="186351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AEB920E8-EBA3-4690-A9FC-DAF89E5CBF7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14746" y="192958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841B43B-218D-4939-A44D-B6F79B5749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87967" y="189236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87ED1B8-6736-4765-8382-D6EE38F0A1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3821" y="196724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723120F8-40A3-467B-BBA0-3F1C67B057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82828" y="200236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09910194-D2EF-4C37-882A-7D0DAAF507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20882" y="202972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82B35385-45E6-493E-AFE4-84EAE93A78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49237" y="204499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4C38FF77-F82A-4FF1-A584-7ECB7E53F5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82915" y="204444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173997F4-470A-438B-BE15-9AAD024E43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3591" y="204499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A460C03-F5C3-4731-9E52-C0CDA25DD1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22249" y="204536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75C41971-B4D2-42D7-9F27-3D615C77B7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86583" y="204454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8C967115-AE4B-41E1-BDF7-61671CB630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20768" y="205877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A2C397B-2E10-4DAD-BB92-A2387A8587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94534" y="210984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CC2BC393-77D2-4EC2-B937-166D97BB7B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61455" y="209022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EBCAE00-9007-4769-A683-81910850F9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33603" y="213002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2351A1E9-B7FA-400B-A0E3-15C8853503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01489" y="214031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9AA268B-2FE3-40F2-9EB0-FF9F06EBF0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63845" y="212846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87E4818-30F0-4557-B3C7-7E07CC4103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28615" y="216349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33CC3C6D-C90E-44D5-8EF7-5AEEE6D3F4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66034" y="216349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90E2E733-95A5-478D-84BA-926A4DAC0D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95968" y="216349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554BCE92-72A1-44F5-90CB-33ECA889F6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30612" y="217853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BFE6CD9-BA01-49B6-B8BF-690D699C6A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58608" y="220365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94548BBE-BB86-4099-942F-0E1DA10285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89510" y="222177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8BAC00F-E610-4F09-89A4-069A266445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12823" y="224046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9650397-DC8B-433C-B274-B1D516C87F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36004" y="226364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C7EF183D-651A-493F-BDE1-AB510E7031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63416" y="229302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66EDC86-4A6B-4404-8413-2F6F8888DD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06705" y="230379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CA2D1F7C-6121-4510-A7BE-AC63F78F87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94782" y="235915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54FAD465-993A-4C0C-A1D9-B8D88832DA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42058" y="232550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0191EE31-BB04-4EE4-A213-6273BC8E27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18043" y="238114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85EECE6C-BA4C-471A-863F-457EAA162F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4936" y="239604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4CBF6655-FC83-401D-8B8B-A604A89F17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4350" y="251298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92FF9214-AED2-4BB6-86C0-88751587DE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02115" y="251962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6543FBB-6887-43BD-81B8-9F18E0CBCF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47631" y="256954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EAEC9EF3-9FE1-498E-B6D1-410B477C79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76319" y="257059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7DB44594-AF76-4A5A-830C-7E999A06EF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44952" y="260244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438D6225-0D2E-4D59-8A74-CAE79C596F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86489" y="266610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40920286-9C90-4A84-826A-43F760AFE4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51540" y="269475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EE7C77C1-3F70-4BC4-AE44-1874E8B65B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20443" y="269004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4B56F7B5-2CBE-4DB7-9E42-FDCF95FC26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74612" y="274011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BCAD01A5-C3DB-4D3D-8756-2BFA25B2F1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89002" y="240393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EFCDE5F1-96CC-480E-AC0D-F5A96D59F8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33825" y="243232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58D0E73-7AB4-4BEB-A519-FC4992E925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64200" y="246955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64952B27-4E35-48C9-ACF8-BEC865D98C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09413" y="248239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BC89ABD5-AA0F-45DF-8C16-C5022A4852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39197" y="2499776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B353B99A-B565-4375-9E8A-823D30B3BD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94016" y="274907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C90637B7-51C1-4F00-88E0-993DEBB3B1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33779" y="277672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0285110-53B9-41A0-BA10-8ECA3B42C0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74864" y="279914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8B5F2C37-43C4-4025-8945-E8D7B5D79E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07290" y="283308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ACE3091B-F477-48A1-9612-BA8EC24D56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32806" y="283308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FEFCE728-F958-4178-96FF-CCF9394E5B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85206" y="298548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EED4CA57-4DB0-46AB-8BA3-64E9F5538C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74823" y="289928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96758F13-FFCB-4C48-A811-2414F49E13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09902" y="2902508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CE2F3B7-2D68-450A-9A08-D5392EB4BB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57050" y="295565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CCC64A83-2B75-43C5-8363-F4BB1A0B23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23115" y="301826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A5F0998B-239E-423D-B532-C54C57876B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0365" y="301826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953DCC1F-8C31-4F0B-BBCC-6622DB2ED4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2405" y="284921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D182E70D-4FC5-448D-B28D-37823C0A91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05066" y="301826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185E3C17-BA5C-46EA-AB6A-1EE561F86F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26291" y="301826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3DC311C5-CF7F-421C-BA9F-97E520D37C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62002" y="301826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E2D051C7-692C-4191-A4C4-3D0618D292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98792" y="301823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10F9D0BD-F808-4FA1-848C-62C4207917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27594" y="302064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C74E19B0-AB59-4E3F-8C2F-F65D742931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93862" y="305697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E2E15273-76A4-4F0C-98CC-2A8D7ED620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41295" y="305697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41398F89-C50B-4E4E-8BBE-BF5A1D2314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8948" y="305846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F79C67AE-5BB3-4F82-BE0F-F1F2FA2FBF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97425" y="321625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B841CFC1-2859-468B-9D68-79D048BF69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38754" y="321754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4AC345D-233B-4FFD-82EB-D3E6CA2E35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01416" y="325747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6C2831D1-2FED-4439-A87D-CBD81B7DD7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71341" y="326274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6483AE8A-AFA2-4FE5-8D1D-A7A254A780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67829" y="329968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EFED6772-D613-4F38-B45A-0F6FD78CE5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12214" y="330106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D6F1BC4E-BB80-419B-8466-250DD3049C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49865" y="3303392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A2629827-98A5-4103-BAA9-A4F077CF8E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84486" y="3301599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EABBDA1E-4DEA-49C6-BB2D-85A26497F0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07794" y="330231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9EA6CCD7-B94D-499B-A8F4-420BEFEA91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27729" y="330229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4B2B30D2-1BC5-47D2-86C5-2AC9F2891E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45981" y="330396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D8BE6D4C-048F-4F3E-A65F-9602C7EDF2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96000" y="330162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C8190D1-B918-48A5-95BF-089012AAD2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42799" y="3361740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841888C1-1573-4756-8AA9-156B504DCF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94784" y="335994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176140DA-A21B-4E89-BE8F-E50C567537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48584" y="3359947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62A7AA33-C719-4E1D-A337-85FC05F096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22094" y="336223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B5F41F69-2779-4223-945E-9008139CC2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09134" y="3363533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E0E47DED-2189-4029-9CCA-1FC167F479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55549" y="336476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2E3E1119-73C4-496D-8F83-881CA710A3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27602" y="335938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AD60BE10-AB45-44C5-AA15-3ED0278E3B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83183" y="3362074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EA2F5DF8-C209-4902-A580-B09F626532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31998" y="3355081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617B04BF-E3EF-4DD9-B34E-EC9A82769A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98336" y="365414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21919932-190C-49E1-8481-AEDFABE8FD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3767" y="365414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FE303B08-EAE5-45E8-BD54-76154510FC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88832" y="365414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FF310E5C-A509-4419-9BF0-EF3328094E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42878" y="365414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2535A31A-B53E-432B-BC3E-6608D4ECF1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09329" y="365414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1C203DA4-D51B-4E53-AC57-6D062CA1A61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10134" y="3654145"/>
              <a:ext cx="0" cy="10014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4C9885A2-57F6-4A41-8107-4E3C62ADB2B5}"/>
              </a:ext>
            </a:extLst>
          </p:cNvPr>
          <p:cNvSpPr txBox="1"/>
          <p:nvPr/>
        </p:nvSpPr>
        <p:spPr bwMode="auto">
          <a:xfrm>
            <a:off x="3824915" y="3875218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26.6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CD88EA3-5160-458B-8197-59354EBF0C62}"/>
              </a:ext>
            </a:extLst>
          </p:cNvPr>
          <p:cNvSpPr/>
          <p:nvPr/>
        </p:nvSpPr>
        <p:spPr bwMode="auto">
          <a:xfrm>
            <a:off x="1645920" y="1642335"/>
            <a:ext cx="3778624" cy="2277035"/>
          </a:xfrm>
          <a:custGeom>
            <a:avLst/>
            <a:gdLst>
              <a:gd name="connsiteX0" fmla="*/ 0 w 5038165"/>
              <a:gd name="connsiteY0" fmla="*/ 0 h 2277035"/>
              <a:gd name="connsiteX1" fmla="*/ 143435 w 5038165"/>
              <a:gd name="connsiteY1" fmla="*/ 0 h 2277035"/>
              <a:gd name="connsiteX2" fmla="*/ 143435 w 5038165"/>
              <a:gd name="connsiteY2" fmla="*/ 35859 h 2277035"/>
              <a:gd name="connsiteX3" fmla="*/ 251012 w 5038165"/>
              <a:gd name="connsiteY3" fmla="*/ 35859 h 2277035"/>
              <a:gd name="connsiteX4" fmla="*/ 251012 w 5038165"/>
              <a:gd name="connsiteY4" fmla="*/ 75304 h 2277035"/>
              <a:gd name="connsiteX5" fmla="*/ 315558 w 5038165"/>
              <a:gd name="connsiteY5" fmla="*/ 75304 h 2277035"/>
              <a:gd name="connsiteX6" fmla="*/ 315558 w 5038165"/>
              <a:gd name="connsiteY6" fmla="*/ 93233 h 2277035"/>
              <a:gd name="connsiteX7" fmla="*/ 369346 w 5038165"/>
              <a:gd name="connsiteY7" fmla="*/ 93233 h 2277035"/>
              <a:gd name="connsiteX8" fmla="*/ 369346 w 5038165"/>
              <a:gd name="connsiteY8" fmla="*/ 114748 h 2277035"/>
              <a:gd name="connsiteX9" fmla="*/ 412376 w 5038165"/>
              <a:gd name="connsiteY9" fmla="*/ 114748 h 2277035"/>
              <a:gd name="connsiteX10" fmla="*/ 412376 w 5038165"/>
              <a:gd name="connsiteY10" fmla="*/ 143435 h 2277035"/>
              <a:gd name="connsiteX11" fmla="*/ 555812 w 5038165"/>
              <a:gd name="connsiteY11" fmla="*/ 143435 h 2277035"/>
              <a:gd name="connsiteX12" fmla="*/ 555812 w 5038165"/>
              <a:gd name="connsiteY12" fmla="*/ 186466 h 2277035"/>
              <a:gd name="connsiteX13" fmla="*/ 631115 w 5038165"/>
              <a:gd name="connsiteY13" fmla="*/ 186466 h 2277035"/>
              <a:gd name="connsiteX14" fmla="*/ 631115 w 5038165"/>
              <a:gd name="connsiteY14" fmla="*/ 211567 h 2277035"/>
              <a:gd name="connsiteX15" fmla="*/ 688489 w 5038165"/>
              <a:gd name="connsiteY15" fmla="*/ 211567 h 2277035"/>
              <a:gd name="connsiteX16" fmla="*/ 688489 w 5038165"/>
              <a:gd name="connsiteY16" fmla="*/ 286871 h 2277035"/>
              <a:gd name="connsiteX17" fmla="*/ 731520 w 5038165"/>
              <a:gd name="connsiteY17" fmla="*/ 286871 h 2277035"/>
              <a:gd name="connsiteX18" fmla="*/ 731520 w 5038165"/>
              <a:gd name="connsiteY18" fmla="*/ 319144 h 2277035"/>
              <a:gd name="connsiteX19" fmla="*/ 842682 w 5038165"/>
              <a:gd name="connsiteY19" fmla="*/ 319144 h 2277035"/>
              <a:gd name="connsiteX20" fmla="*/ 842682 w 5038165"/>
              <a:gd name="connsiteY20" fmla="*/ 365760 h 2277035"/>
              <a:gd name="connsiteX21" fmla="*/ 892885 w 5038165"/>
              <a:gd name="connsiteY21" fmla="*/ 365760 h 2277035"/>
              <a:gd name="connsiteX22" fmla="*/ 892885 w 5038165"/>
              <a:gd name="connsiteY22" fmla="*/ 408791 h 2277035"/>
              <a:gd name="connsiteX23" fmla="*/ 961016 w 5038165"/>
              <a:gd name="connsiteY23" fmla="*/ 408791 h 2277035"/>
              <a:gd name="connsiteX24" fmla="*/ 961016 w 5038165"/>
              <a:gd name="connsiteY24" fmla="*/ 444650 h 2277035"/>
              <a:gd name="connsiteX25" fmla="*/ 1021976 w 5038165"/>
              <a:gd name="connsiteY25" fmla="*/ 444650 h 2277035"/>
              <a:gd name="connsiteX26" fmla="*/ 1021976 w 5038165"/>
              <a:gd name="connsiteY26" fmla="*/ 491266 h 2277035"/>
              <a:gd name="connsiteX27" fmla="*/ 1104452 w 5038165"/>
              <a:gd name="connsiteY27" fmla="*/ 491266 h 2277035"/>
              <a:gd name="connsiteX28" fmla="*/ 1104452 w 5038165"/>
              <a:gd name="connsiteY28" fmla="*/ 541468 h 2277035"/>
              <a:gd name="connsiteX29" fmla="*/ 1140311 w 5038165"/>
              <a:gd name="connsiteY29" fmla="*/ 541468 h 2277035"/>
              <a:gd name="connsiteX30" fmla="*/ 1140311 w 5038165"/>
              <a:gd name="connsiteY30" fmla="*/ 562984 h 2277035"/>
              <a:gd name="connsiteX31" fmla="*/ 1204856 w 5038165"/>
              <a:gd name="connsiteY31" fmla="*/ 562984 h 2277035"/>
              <a:gd name="connsiteX32" fmla="*/ 1204856 w 5038165"/>
              <a:gd name="connsiteY32" fmla="*/ 580913 h 2277035"/>
              <a:gd name="connsiteX33" fmla="*/ 1233544 w 5038165"/>
              <a:gd name="connsiteY33" fmla="*/ 580913 h 2277035"/>
              <a:gd name="connsiteX34" fmla="*/ 1233544 w 5038165"/>
              <a:gd name="connsiteY34" fmla="*/ 627530 h 2277035"/>
              <a:gd name="connsiteX35" fmla="*/ 1305261 w 5038165"/>
              <a:gd name="connsiteY35" fmla="*/ 627530 h 2277035"/>
              <a:gd name="connsiteX36" fmla="*/ 1305261 w 5038165"/>
              <a:gd name="connsiteY36" fmla="*/ 659802 h 2277035"/>
              <a:gd name="connsiteX37" fmla="*/ 1423595 w 5038165"/>
              <a:gd name="connsiteY37" fmla="*/ 659802 h 2277035"/>
              <a:gd name="connsiteX38" fmla="*/ 1423595 w 5038165"/>
              <a:gd name="connsiteY38" fmla="*/ 710005 h 2277035"/>
              <a:gd name="connsiteX39" fmla="*/ 1491727 w 5038165"/>
              <a:gd name="connsiteY39" fmla="*/ 710005 h 2277035"/>
              <a:gd name="connsiteX40" fmla="*/ 1491727 w 5038165"/>
              <a:gd name="connsiteY40" fmla="*/ 792480 h 2277035"/>
              <a:gd name="connsiteX41" fmla="*/ 1556273 w 5038165"/>
              <a:gd name="connsiteY41" fmla="*/ 792480 h 2277035"/>
              <a:gd name="connsiteX42" fmla="*/ 1556273 w 5038165"/>
              <a:gd name="connsiteY42" fmla="*/ 860612 h 2277035"/>
              <a:gd name="connsiteX43" fmla="*/ 1645920 w 5038165"/>
              <a:gd name="connsiteY43" fmla="*/ 860612 h 2277035"/>
              <a:gd name="connsiteX44" fmla="*/ 1645920 w 5038165"/>
              <a:gd name="connsiteY44" fmla="*/ 950259 h 2277035"/>
              <a:gd name="connsiteX45" fmla="*/ 1645920 w 5038165"/>
              <a:gd name="connsiteY45" fmla="*/ 950259 h 2277035"/>
              <a:gd name="connsiteX46" fmla="*/ 1674607 w 5038165"/>
              <a:gd name="connsiteY46" fmla="*/ 978946 h 2277035"/>
              <a:gd name="connsiteX47" fmla="*/ 1688951 w 5038165"/>
              <a:gd name="connsiteY47" fmla="*/ 993290 h 2277035"/>
              <a:gd name="connsiteX48" fmla="*/ 1688951 w 5038165"/>
              <a:gd name="connsiteY48" fmla="*/ 1047078 h 2277035"/>
              <a:gd name="connsiteX49" fmla="*/ 1735567 w 5038165"/>
              <a:gd name="connsiteY49" fmla="*/ 1047078 h 2277035"/>
              <a:gd name="connsiteX50" fmla="*/ 1735567 w 5038165"/>
              <a:gd name="connsiteY50" fmla="*/ 1097280 h 2277035"/>
              <a:gd name="connsiteX51" fmla="*/ 1771426 w 5038165"/>
              <a:gd name="connsiteY51" fmla="*/ 1097280 h 2277035"/>
              <a:gd name="connsiteX52" fmla="*/ 1771426 w 5038165"/>
              <a:gd name="connsiteY52" fmla="*/ 1161826 h 2277035"/>
              <a:gd name="connsiteX53" fmla="*/ 1814456 w 5038165"/>
              <a:gd name="connsiteY53" fmla="*/ 1161826 h 2277035"/>
              <a:gd name="connsiteX54" fmla="*/ 1814456 w 5038165"/>
              <a:gd name="connsiteY54" fmla="*/ 1190513 h 2277035"/>
              <a:gd name="connsiteX55" fmla="*/ 1850315 w 5038165"/>
              <a:gd name="connsiteY55" fmla="*/ 1190513 h 2277035"/>
              <a:gd name="connsiteX56" fmla="*/ 1850315 w 5038165"/>
              <a:gd name="connsiteY56" fmla="*/ 1219200 h 2277035"/>
              <a:gd name="connsiteX57" fmla="*/ 1896932 w 5038165"/>
              <a:gd name="connsiteY57" fmla="*/ 1219200 h 2277035"/>
              <a:gd name="connsiteX58" fmla="*/ 1896932 w 5038165"/>
              <a:gd name="connsiteY58" fmla="*/ 1269402 h 2277035"/>
              <a:gd name="connsiteX59" fmla="*/ 2015266 w 5038165"/>
              <a:gd name="connsiteY59" fmla="*/ 1269402 h 2277035"/>
              <a:gd name="connsiteX60" fmla="*/ 2015266 w 5038165"/>
              <a:gd name="connsiteY60" fmla="*/ 1333948 h 2277035"/>
              <a:gd name="connsiteX61" fmla="*/ 2047539 w 5038165"/>
              <a:gd name="connsiteY61" fmla="*/ 1333948 h 2277035"/>
              <a:gd name="connsiteX62" fmla="*/ 2047539 w 5038165"/>
              <a:gd name="connsiteY62" fmla="*/ 1366221 h 2277035"/>
              <a:gd name="connsiteX63" fmla="*/ 2083398 w 5038165"/>
              <a:gd name="connsiteY63" fmla="*/ 1366221 h 2277035"/>
              <a:gd name="connsiteX64" fmla="*/ 2083398 w 5038165"/>
              <a:gd name="connsiteY64" fmla="*/ 1416424 h 2277035"/>
              <a:gd name="connsiteX65" fmla="*/ 2255520 w 5038165"/>
              <a:gd name="connsiteY65" fmla="*/ 1416424 h 2277035"/>
              <a:gd name="connsiteX66" fmla="*/ 2255520 w 5038165"/>
              <a:gd name="connsiteY66" fmla="*/ 1455868 h 2277035"/>
              <a:gd name="connsiteX67" fmla="*/ 2366682 w 5038165"/>
              <a:gd name="connsiteY67" fmla="*/ 1455868 h 2277035"/>
              <a:gd name="connsiteX68" fmla="*/ 2366682 w 5038165"/>
              <a:gd name="connsiteY68" fmla="*/ 1455868 h 2277035"/>
              <a:gd name="connsiteX69" fmla="*/ 2366682 w 5038165"/>
              <a:gd name="connsiteY69" fmla="*/ 1491727 h 2277035"/>
              <a:gd name="connsiteX70" fmla="*/ 2524461 w 5038165"/>
              <a:gd name="connsiteY70" fmla="*/ 1491727 h 2277035"/>
              <a:gd name="connsiteX71" fmla="*/ 2524461 w 5038165"/>
              <a:gd name="connsiteY71" fmla="*/ 1534758 h 2277035"/>
              <a:gd name="connsiteX72" fmla="*/ 2581835 w 5038165"/>
              <a:gd name="connsiteY72" fmla="*/ 1534758 h 2277035"/>
              <a:gd name="connsiteX73" fmla="*/ 2581835 w 5038165"/>
              <a:gd name="connsiteY73" fmla="*/ 1606475 h 2277035"/>
              <a:gd name="connsiteX74" fmla="*/ 2707341 w 5038165"/>
              <a:gd name="connsiteY74" fmla="*/ 1606475 h 2277035"/>
              <a:gd name="connsiteX75" fmla="*/ 2707341 w 5038165"/>
              <a:gd name="connsiteY75" fmla="*/ 1656678 h 2277035"/>
              <a:gd name="connsiteX76" fmla="*/ 2739614 w 5038165"/>
              <a:gd name="connsiteY76" fmla="*/ 1656678 h 2277035"/>
              <a:gd name="connsiteX77" fmla="*/ 2739614 w 5038165"/>
              <a:gd name="connsiteY77" fmla="*/ 1710466 h 2277035"/>
              <a:gd name="connsiteX78" fmla="*/ 2811332 w 5038165"/>
              <a:gd name="connsiteY78" fmla="*/ 1710466 h 2277035"/>
              <a:gd name="connsiteX79" fmla="*/ 2811332 w 5038165"/>
              <a:gd name="connsiteY79" fmla="*/ 1767840 h 2277035"/>
              <a:gd name="connsiteX80" fmla="*/ 2868706 w 5038165"/>
              <a:gd name="connsiteY80" fmla="*/ 1767840 h 2277035"/>
              <a:gd name="connsiteX81" fmla="*/ 2868706 w 5038165"/>
              <a:gd name="connsiteY81" fmla="*/ 1803699 h 2277035"/>
              <a:gd name="connsiteX82" fmla="*/ 2951181 w 5038165"/>
              <a:gd name="connsiteY82" fmla="*/ 1803699 h 2277035"/>
              <a:gd name="connsiteX83" fmla="*/ 2951181 w 5038165"/>
              <a:gd name="connsiteY83" fmla="*/ 1871831 h 2277035"/>
              <a:gd name="connsiteX84" fmla="*/ 2958353 w 5038165"/>
              <a:gd name="connsiteY84" fmla="*/ 1871831 h 2277035"/>
              <a:gd name="connsiteX85" fmla="*/ 2958353 w 5038165"/>
              <a:gd name="connsiteY85" fmla="*/ 1925619 h 2277035"/>
              <a:gd name="connsiteX86" fmla="*/ 3259567 w 5038165"/>
              <a:gd name="connsiteY86" fmla="*/ 1925619 h 2277035"/>
              <a:gd name="connsiteX87" fmla="*/ 3259567 w 5038165"/>
              <a:gd name="connsiteY87" fmla="*/ 2008094 h 2277035"/>
              <a:gd name="connsiteX88" fmla="*/ 3288254 w 5038165"/>
              <a:gd name="connsiteY88" fmla="*/ 2008094 h 2277035"/>
              <a:gd name="connsiteX89" fmla="*/ 3288254 w 5038165"/>
              <a:gd name="connsiteY89" fmla="*/ 2083398 h 2277035"/>
              <a:gd name="connsiteX90" fmla="*/ 3342042 w 5038165"/>
              <a:gd name="connsiteY90" fmla="*/ 2083398 h 2277035"/>
              <a:gd name="connsiteX91" fmla="*/ 3342042 w 5038165"/>
              <a:gd name="connsiteY91" fmla="*/ 2162287 h 2277035"/>
              <a:gd name="connsiteX92" fmla="*/ 3471134 w 5038165"/>
              <a:gd name="connsiteY92" fmla="*/ 2162287 h 2277035"/>
              <a:gd name="connsiteX93" fmla="*/ 3471134 w 5038165"/>
              <a:gd name="connsiteY93" fmla="*/ 2277035 h 2277035"/>
              <a:gd name="connsiteX94" fmla="*/ 5038165 w 5038165"/>
              <a:gd name="connsiteY94" fmla="*/ 2277035 h 2277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038165" h="2277035">
                <a:moveTo>
                  <a:pt x="0" y="0"/>
                </a:moveTo>
                <a:lnTo>
                  <a:pt x="143435" y="0"/>
                </a:lnTo>
                <a:lnTo>
                  <a:pt x="143435" y="35859"/>
                </a:lnTo>
                <a:lnTo>
                  <a:pt x="251012" y="35859"/>
                </a:lnTo>
                <a:lnTo>
                  <a:pt x="251012" y="75304"/>
                </a:lnTo>
                <a:lnTo>
                  <a:pt x="315558" y="75304"/>
                </a:lnTo>
                <a:lnTo>
                  <a:pt x="315558" y="93233"/>
                </a:lnTo>
                <a:lnTo>
                  <a:pt x="369346" y="93233"/>
                </a:lnTo>
                <a:lnTo>
                  <a:pt x="369346" y="114748"/>
                </a:lnTo>
                <a:lnTo>
                  <a:pt x="412376" y="114748"/>
                </a:lnTo>
                <a:lnTo>
                  <a:pt x="412376" y="143435"/>
                </a:lnTo>
                <a:lnTo>
                  <a:pt x="555812" y="143435"/>
                </a:lnTo>
                <a:lnTo>
                  <a:pt x="555812" y="186466"/>
                </a:lnTo>
                <a:lnTo>
                  <a:pt x="631115" y="186466"/>
                </a:lnTo>
                <a:lnTo>
                  <a:pt x="631115" y="211567"/>
                </a:lnTo>
                <a:lnTo>
                  <a:pt x="688489" y="211567"/>
                </a:lnTo>
                <a:lnTo>
                  <a:pt x="688489" y="286871"/>
                </a:lnTo>
                <a:lnTo>
                  <a:pt x="731520" y="286871"/>
                </a:lnTo>
                <a:lnTo>
                  <a:pt x="731520" y="319144"/>
                </a:lnTo>
                <a:lnTo>
                  <a:pt x="842682" y="319144"/>
                </a:lnTo>
                <a:lnTo>
                  <a:pt x="842682" y="365760"/>
                </a:lnTo>
                <a:lnTo>
                  <a:pt x="892885" y="365760"/>
                </a:lnTo>
                <a:lnTo>
                  <a:pt x="892885" y="408791"/>
                </a:lnTo>
                <a:lnTo>
                  <a:pt x="961016" y="408791"/>
                </a:lnTo>
                <a:lnTo>
                  <a:pt x="961016" y="444650"/>
                </a:lnTo>
                <a:lnTo>
                  <a:pt x="1021976" y="444650"/>
                </a:lnTo>
                <a:lnTo>
                  <a:pt x="1021976" y="491266"/>
                </a:lnTo>
                <a:lnTo>
                  <a:pt x="1104452" y="491266"/>
                </a:lnTo>
                <a:lnTo>
                  <a:pt x="1104452" y="541468"/>
                </a:lnTo>
                <a:lnTo>
                  <a:pt x="1140311" y="541468"/>
                </a:lnTo>
                <a:lnTo>
                  <a:pt x="1140311" y="562984"/>
                </a:lnTo>
                <a:lnTo>
                  <a:pt x="1204856" y="562984"/>
                </a:lnTo>
                <a:lnTo>
                  <a:pt x="1204856" y="580913"/>
                </a:lnTo>
                <a:lnTo>
                  <a:pt x="1233544" y="580913"/>
                </a:lnTo>
                <a:lnTo>
                  <a:pt x="1233544" y="627530"/>
                </a:lnTo>
                <a:lnTo>
                  <a:pt x="1305261" y="627530"/>
                </a:lnTo>
                <a:lnTo>
                  <a:pt x="1305261" y="659802"/>
                </a:lnTo>
                <a:lnTo>
                  <a:pt x="1423595" y="659802"/>
                </a:lnTo>
                <a:lnTo>
                  <a:pt x="1423595" y="710005"/>
                </a:lnTo>
                <a:lnTo>
                  <a:pt x="1491727" y="710005"/>
                </a:lnTo>
                <a:lnTo>
                  <a:pt x="1491727" y="792480"/>
                </a:lnTo>
                <a:lnTo>
                  <a:pt x="1556273" y="792480"/>
                </a:lnTo>
                <a:lnTo>
                  <a:pt x="1556273" y="860612"/>
                </a:lnTo>
                <a:lnTo>
                  <a:pt x="1645920" y="860612"/>
                </a:lnTo>
                <a:lnTo>
                  <a:pt x="1645920" y="950259"/>
                </a:lnTo>
                <a:lnTo>
                  <a:pt x="1645920" y="950259"/>
                </a:lnTo>
                <a:lnTo>
                  <a:pt x="1674607" y="978946"/>
                </a:lnTo>
                <a:lnTo>
                  <a:pt x="1688951" y="993290"/>
                </a:lnTo>
                <a:lnTo>
                  <a:pt x="1688951" y="1047078"/>
                </a:lnTo>
                <a:lnTo>
                  <a:pt x="1735567" y="1047078"/>
                </a:lnTo>
                <a:lnTo>
                  <a:pt x="1735567" y="1097280"/>
                </a:lnTo>
                <a:lnTo>
                  <a:pt x="1771426" y="1097280"/>
                </a:lnTo>
                <a:lnTo>
                  <a:pt x="1771426" y="1161826"/>
                </a:lnTo>
                <a:lnTo>
                  <a:pt x="1814456" y="1161826"/>
                </a:lnTo>
                <a:lnTo>
                  <a:pt x="1814456" y="1190513"/>
                </a:lnTo>
                <a:lnTo>
                  <a:pt x="1850315" y="1190513"/>
                </a:lnTo>
                <a:lnTo>
                  <a:pt x="1850315" y="1219200"/>
                </a:lnTo>
                <a:lnTo>
                  <a:pt x="1896932" y="1219200"/>
                </a:lnTo>
                <a:lnTo>
                  <a:pt x="1896932" y="1269402"/>
                </a:lnTo>
                <a:lnTo>
                  <a:pt x="2015266" y="1269402"/>
                </a:lnTo>
                <a:lnTo>
                  <a:pt x="2015266" y="1333948"/>
                </a:lnTo>
                <a:lnTo>
                  <a:pt x="2047539" y="1333948"/>
                </a:lnTo>
                <a:lnTo>
                  <a:pt x="2047539" y="1366221"/>
                </a:lnTo>
                <a:lnTo>
                  <a:pt x="2083398" y="1366221"/>
                </a:lnTo>
                <a:lnTo>
                  <a:pt x="2083398" y="1416424"/>
                </a:lnTo>
                <a:lnTo>
                  <a:pt x="2255520" y="1416424"/>
                </a:lnTo>
                <a:lnTo>
                  <a:pt x="2255520" y="1455868"/>
                </a:lnTo>
                <a:lnTo>
                  <a:pt x="2366682" y="1455868"/>
                </a:lnTo>
                <a:lnTo>
                  <a:pt x="2366682" y="1455868"/>
                </a:lnTo>
                <a:lnTo>
                  <a:pt x="2366682" y="1491727"/>
                </a:lnTo>
                <a:lnTo>
                  <a:pt x="2524461" y="1491727"/>
                </a:lnTo>
                <a:lnTo>
                  <a:pt x="2524461" y="1534758"/>
                </a:lnTo>
                <a:lnTo>
                  <a:pt x="2581835" y="1534758"/>
                </a:lnTo>
                <a:lnTo>
                  <a:pt x="2581835" y="1606475"/>
                </a:lnTo>
                <a:lnTo>
                  <a:pt x="2707341" y="1606475"/>
                </a:lnTo>
                <a:lnTo>
                  <a:pt x="2707341" y="1656678"/>
                </a:lnTo>
                <a:lnTo>
                  <a:pt x="2739614" y="1656678"/>
                </a:lnTo>
                <a:lnTo>
                  <a:pt x="2739614" y="1710466"/>
                </a:lnTo>
                <a:lnTo>
                  <a:pt x="2811332" y="1710466"/>
                </a:lnTo>
                <a:lnTo>
                  <a:pt x="2811332" y="1767840"/>
                </a:lnTo>
                <a:lnTo>
                  <a:pt x="2868706" y="1767840"/>
                </a:lnTo>
                <a:lnTo>
                  <a:pt x="2868706" y="1803699"/>
                </a:lnTo>
                <a:lnTo>
                  <a:pt x="2951181" y="1803699"/>
                </a:lnTo>
                <a:lnTo>
                  <a:pt x="2951181" y="1871831"/>
                </a:lnTo>
                <a:lnTo>
                  <a:pt x="2958353" y="1871831"/>
                </a:lnTo>
                <a:lnTo>
                  <a:pt x="2958353" y="1925619"/>
                </a:lnTo>
                <a:lnTo>
                  <a:pt x="3259567" y="1925619"/>
                </a:lnTo>
                <a:lnTo>
                  <a:pt x="3259567" y="2008094"/>
                </a:lnTo>
                <a:lnTo>
                  <a:pt x="3288254" y="2008094"/>
                </a:lnTo>
                <a:lnTo>
                  <a:pt x="3288254" y="2083398"/>
                </a:lnTo>
                <a:lnTo>
                  <a:pt x="3342042" y="2083398"/>
                </a:lnTo>
                <a:lnTo>
                  <a:pt x="3342042" y="2162287"/>
                </a:lnTo>
                <a:lnTo>
                  <a:pt x="3471134" y="2162287"/>
                </a:lnTo>
                <a:lnTo>
                  <a:pt x="3471134" y="2277035"/>
                </a:lnTo>
                <a:lnTo>
                  <a:pt x="5038165" y="2277035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FFBA41-3B37-4687-A215-E3A284967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HER2CLIMB: OS (Total Population)</a:t>
            </a: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D0F625C9-4665-430C-8A26-CBFB128BC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6388916"/>
            <a:ext cx="6816451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0" spc="-1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Murthy. SABCS 2019. Abstr GS1-01. Murthy. NEJM. 2019;382:597.</a:t>
            </a:r>
            <a:endParaRPr lang="en-US" altLang="en-US" sz="1200" b="0" dirty="0">
              <a:solidFill>
                <a:srgbClr val="45556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20">
            <a:extLst>
              <a:ext uri="{FF2B5EF4-FFF2-40B4-BE49-F238E27FC236}">
                <a16:creationId xmlns:a16="http://schemas.microsoft.com/office/drawing/2014/main" id="{207D9F04-EF77-4781-BB58-1A5A36E2787E}"/>
              </a:ext>
            </a:extLst>
          </p:cNvPr>
          <p:cNvGrpSpPr>
            <a:grpSpLocks/>
          </p:cNvGrpSpPr>
          <p:nvPr/>
        </p:nvGrpSpPr>
        <p:grpSpPr bwMode="auto">
          <a:xfrm>
            <a:off x="7042176" y="6216652"/>
            <a:ext cx="2488502" cy="447822"/>
            <a:chOff x="9527309" y="3551529"/>
            <a:chExt cx="3318002" cy="448324"/>
          </a:xfrm>
        </p:grpSpPr>
        <p:pic>
          <p:nvPicPr>
            <p:cNvPr id="22" name="Picture 9">
              <a:extLst>
                <a:ext uri="{FF2B5EF4-FFF2-40B4-BE49-F238E27FC236}">
                  <a16:creationId xmlns:a16="http://schemas.microsoft.com/office/drawing/2014/main" id="{65B70C4F-C16A-4648-9F10-BF7E4D7D69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8">
              <a:extLst>
                <a:ext uri="{FF2B5EF4-FFF2-40B4-BE49-F238E27FC236}">
                  <a16:creationId xmlns:a16="http://schemas.microsoft.com/office/drawing/2014/main" id="{E23EC927-8ACB-4726-A2E5-BDF68206D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0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A0D577D-3090-4AB3-BE44-0C3E11445A38}"/>
              </a:ext>
            </a:extLst>
          </p:cNvPr>
          <p:cNvSpPr txBox="1"/>
          <p:nvPr/>
        </p:nvSpPr>
        <p:spPr bwMode="auto">
          <a:xfrm>
            <a:off x="6403807" y="1860586"/>
            <a:ext cx="16754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21.9 (18.3-31.0)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17.4 (13.6-19.9)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F6F6FE-EFAC-4DA5-9A23-7649A9BDE719}"/>
              </a:ext>
            </a:extLst>
          </p:cNvPr>
          <p:cNvSpPr txBox="1"/>
          <p:nvPr/>
        </p:nvSpPr>
        <p:spPr bwMode="auto">
          <a:xfrm>
            <a:off x="6550076" y="1277306"/>
            <a:ext cx="14366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OS,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Mos (95% CI)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51142C-418F-4EE8-ABFD-BAC888572C6D}"/>
              </a:ext>
            </a:extLst>
          </p:cNvPr>
          <p:cNvSpPr txBox="1"/>
          <p:nvPr/>
        </p:nvSpPr>
        <p:spPr bwMode="auto">
          <a:xfrm>
            <a:off x="3009710" y="1877864"/>
            <a:ext cx="3019737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Tucatinib + trastuzumab/cape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Placebo + </a:t>
            </a:r>
            <a:r>
              <a:rPr lang="en-US" sz="1800" b="1" dirty="0">
                <a:solidFill>
                  <a:srgbClr val="E1471D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rastuzumab/cape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6924B6-8A4F-4C5D-9949-759030E986E5}"/>
              </a:ext>
            </a:extLst>
          </p:cNvPr>
          <p:cNvSpPr txBox="1"/>
          <p:nvPr/>
        </p:nvSpPr>
        <p:spPr bwMode="auto">
          <a:xfrm>
            <a:off x="5840450" y="1873554"/>
            <a:ext cx="9765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130/410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85/202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CE9812-458E-4042-ABC5-4F70C971B7AC}"/>
              </a:ext>
            </a:extLst>
          </p:cNvPr>
          <p:cNvSpPr txBox="1"/>
          <p:nvPr/>
        </p:nvSpPr>
        <p:spPr bwMode="auto">
          <a:xfrm>
            <a:off x="7748724" y="1865540"/>
            <a:ext cx="11512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45 (37-53)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 (16-39)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78FAF0-854D-494F-84A6-B832589B305E}"/>
              </a:ext>
            </a:extLst>
          </p:cNvPr>
          <p:cNvSpPr txBox="1"/>
          <p:nvPr/>
        </p:nvSpPr>
        <p:spPr bwMode="auto">
          <a:xfrm>
            <a:off x="7766878" y="1303280"/>
            <a:ext cx="11881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2-Yr OS,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% (95% CI)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BA74CF-259B-4954-AF2F-AC6458D0DB09}"/>
              </a:ext>
            </a:extLst>
          </p:cNvPr>
          <p:cNvSpPr txBox="1"/>
          <p:nvPr/>
        </p:nvSpPr>
        <p:spPr bwMode="auto">
          <a:xfrm>
            <a:off x="5373440" y="2586833"/>
            <a:ext cx="38603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HR: 0.66 (95% CI: 0.50-0.88);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= .0048)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B14F62-AD76-4EB5-8391-050AC008BE60}"/>
              </a:ext>
            </a:extLst>
          </p:cNvPr>
          <p:cNvSpPr txBox="1"/>
          <p:nvPr/>
        </p:nvSpPr>
        <p:spPr bwMode="auto">
          <a:xfrm>
            <a:off x="6190029" y="2905530"/>
            <a:ext cx="29674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34% reduction in risk of death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D15713-1542-4486-8345-98A252D340C6}"/>
              </a:ext>
            </a:extLst>
          </p:cNvPr>
          <p:cNvSpPr txBox="1"/>
          <p:nvPr/>
        </p:nvSpPr>
        <p:spPr bwMode="auto">
          <a:xfrm>
            <a:off x="5884026" y="1277792"/>
            <a:ext cx="9182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Events,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n/N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AB0C9CF-E839-40B4-A82C-DCF7E9FA82D1}"/>
              </a:ext>
            </a:extLst>
          </p:cNvPr>
          <p:cNvSpPr/>
          <p:nvPr/>
        </p:nvSpPr>
        <p:spPr bwMode="auto">
          <a:xfrm>
            <a:off x="1642385" y="1621632"/>
            <a:ext cx="4013001" cy="3114675"/>
          </a:xfrm>
          <a:custGeom>
            <a:avLst/>
            <a:gdLst>
              <a:gd name="connsiteX0" fmla="*/ 0 w 5350668"/>
              <a:gd name="connsiteY0" fmla="*/ 0 h 3114675"/>
              <a:gd name="connsiteX1" fmla="*/ 0 w 5350668"/>
              <a:gd name="connsiteY1" fmla="*/ 3114675 h 3114675"/>
              <a:gd name="connsiteX2" fmla="*/ 5350668 w 5350668"/>
              <a:gd name="connsiteY2" fmla="*/ 3114675 h 311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50668" h="3114675">
                <a:moveTo>
                  <a:pt x="0" y="0"/>
                </a:moveTo>
                <a:lnTo>
                  <a:pt x="0" y="3114675"/>
                </a:lnTo>
                <a:lnTo>
                  <a:pt x="5350668" y="3114675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39">
            <a:extLst>
              <a:ext uri="{FF2B5EF4-FFF2-40B4-BE49-F238E27FC236}">
                <a16:creationId xmlns:a16="http://schemas.microsoft.com/office/drawing/2014/main" id="{67342B41-25DA-403B-BD05-2F04D7998C8E}"/>
              </a:ext>
            </a:extLst>
          </p:cNvPr>
          <p:cNvGrpSpPr/>
          <p:nvPr/>
        </p:nvGrpSpPr>
        <p:grpSpPr>
          <a:xfrm>
            <a:off x="1590592" y="1635454"/>
            <a:ext cx="53579" cy="3100852"/>
            <a:chOff x="2831307" y="1635454"/>
            <a:chExt cx="71438" cy="3100852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556F2D3-9643-40DE-B9CC-C295796A1C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1307" y="1635454"/>
              <a:ext cx="7143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A9BC8DC-1A80-41C6-A33B-0156732DEB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1307" y="2255624"/>
              <a:ext cx="7143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EC43FFF-1B8C-4300-AFDC-21C6895EB7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1307" y="2875794"/>
              <a:ext cx="7143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D45E2AC-08D1-4E18-A448-77D9B6C11E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1307" y="3495964"/>
              <a:ext cx="7143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A3856E8-BCCE-4636-9AD7-56C23FFE81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1307" y="4116134"/>
              <a:ext cx="7143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4F2B028-6737-485E-9186-6631FCFFCB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1307" y="4736306"/>
              <a:ext cx="7143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Group 46">
            <a:extLst>
              <a:ext uri="{FF2B5EF4-FFF2-40B4-BE49-F238E27FC236}">
                <a16:creationId xmlns:a16="http://schemas.microsoft.com/office/drawing/2014/main" id="{62153E03-4FB2-4BCA-A0A2-E7ABCD966F9F}"/>
              </a:ext>
            </a:extLst>
          </p:cNvPr>
          <p:cNvGrpSpPr/>
          <p:nvPr/>
        </p:nvGrpSpPr>
        <p:grpSpPr>
          <a:xfrm>
            <a:off x="1642384" y="4731585"/>
            <a:ext cx="4003388" cy="67358"/>
            <a:chOff x="2900362" y="4731585"/>
            <a:chExt cx="5337850" cy="73958"/>
          </a:xfrm>
        </p:grpSpPr>
        <p:grpSp>
          <p:nvGrpSpPr>
            <p:cNvPr id="10" name="Group 47">
              <a:extLst>
                <a:ext uri="{FF2B5EF4-FFF2-40B4-BE49-F238E27FC236}">
                  <a16:creationId xmlns:a16="http://schemas.microsoft.com/office/drawing/2014/main" id="{6863CD24-8370-4BC0-A607-B33AD10B51A5}"/>
                </a:ext>
              </a:extLst>
            </p:cNvPr>
            <p:cNvGrpSpPr/>
            <p:nvPr/>
          </p:nvGrpSpPr>
          <p:grpSpPr>
            <a:xfrm rot="5400000">
              <a:off x="3977376" y="3654571"/>
              <a:ext cx="73957" cy="2227986"/>
              <a:chOff x="2831307" y="1635454"/>
              <a:chExt cx="71438" cy="3100852"/>
            </a:xfrm>
          </p:grpSpPr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FE849D38-02E1-4910-8EB9-41CE42B679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163545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54ECF81A-03EA-4BD2-9ADF-55AE5FE3898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225562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00433000-F276-42C6-82E7-CF0ED38398F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287579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AF8356BF-9C36-4974-A65E-5DF0545F0A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349596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0E264443-387D-45CC-89D7-94546DF756E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411613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D96593E1-DD4F-44AD-9429-388F2DD4DA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4736306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" name="Group 48">
              <a:extLst>
                <a:ext uri="{FF2B5EF4-FFF2-40B4-BE49-F238E27FC236}">
                  <a16:creationId xmlns:a16="http://schemas.microsoft.com/office/drawing/2014/main" id="{2359C926-8879-4AEC-8513-033BC9C6A8AF}"/>
                </a:ext>
              </a:extLst>
            </p:cNvPr>
            <p:cNvGrpSpPr/>
            <p:nvPr/>
          </p:nvGrpSpPr>
          <p:grpSpPr>
            <a:xfrm rot="5400000">
              <a:off x="6647364" y="3657144"/>
              <a:ext cx="73956" cy="2222841"/>
              <a:chOff x="2831307" y="1635454"/>
              <a:chExt cx="71438" cy="3100852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BD880F46-B6E4-4879-86CC-0FAB724D49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163545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C2C42F15-0BCB-4957-A009-8424350A6C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225562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B6091F68-9AC2-44B5-A357-E9D723F4A88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287579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09A8D118-8488-463A-81E1-E042EAF3073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349596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E71F1A05-34A8-4740-8BC5-D39C2BE978B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4116134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B8D86B95-1AA7-48F2-B2CA-FA0AAAEDB4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31307" y="4736306"/>
                <a:ext cx="7143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909850C-FD54-44B5-9A0F-AC6AFA721FED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8201234" y="4768565"/>
              <a:ext cx="7395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0152BF49-AA85-4D8A-9E34-B46F5E415563}"/>
              </a:ext>
            </a:extLst>
          </p:cNvPr>
          <p:cNvSpPr txBox="1"/>
          <p:nvPr/>
        </p:nvSpPr>
        <p:spPr bwMode="auto">
          <a:xfrm>
            <a:off x="1091207" y="1454750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03894FC-73F0-49A5-9390-1DA92146609F}"/>
              </a:ext>
            </a:extLst>
          </p:cNvPr>
          <p:cNvSpPr txBox="1"/>
          <p:nvPr/>
        </p:nvSpPr>
        <p:spPr bwMode="auto">
          <a:xfrm>
            <a:off x="1208227" y="207017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E4B58D4-5410-4AE1-A03B-B1B66E700C56}"/>
              </a:ext>
            </a:extLst>
          </p:cNvPr>
          <p:cNvSpPr txBox="1"/>
          <p:nvPr/>
        </p:nvSpPr>
        <p:spPr bwMode="auto">
          <a:xfrm>
            <a:off x="1208227" y="2686467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33647C4-8CD5-4887-AD0E-A9E299A8AAE2}"/>
              </a:ext>
            </a:extLst>
          </p:cNvPr>
          <p:cNvSpPr txBox="1"/>
          <p:nvPr/>
        </p:nvSpPr>
        <p:spPr bwMode="auto">
          <a:xfrm>
            <a:off x="1208227" y="3301895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0C4F818-864E-4D97-8444-FB21A6A6407F}"/>
              </a:ext>
            </a:extLst>
          </p:cNvPr>
          <p:cNvSpPr txBox="1"/>
          <p:nvPr/>
        </p:nvSpPr>
        <p:spPr bwMode="auto">
          <a:xfrm>
            <a:off x="1208227" y="3923826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716A2FC-3B60-4B9C-8BC2-C1EF40807A2D}"/>
              </a:ext>
            </a:extLst>
          </p:cNvPr>
          <p:cNvSpPr txBox="1"/>
          <p:nvPr/>
        </p:nvSpPr>
        <p:spPr bwMode="auto">
          <a:xfrm>
            <a:off x="1325245" y="4549704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DB72071-A338-40F5-ADA5-32197B0556D5}"/>
              </a:ext>
            </a:extLst>
          </p:cNvPr>
          <p:cNvSpPr txBox="1"/>
          <p:nvPr/>
        </p:nvSpPr>
        <p:spPr bwMode="auto">
          <a:xfrm>
            <a:off x="1497288" y="4764690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E398B3A-6A1B-4081-8550-EF8CD257AAAE}"/>
              </a:ext>
            </a:extLst>
          </p:cNvPr>
          <p:cNvSpPr txBox="1"/>
          <p:nvPr/>
        </p:nvSpPr>
        <p:spPr bwMode="auto">
          <a:xfrm>
            <a:off x="1831485" y="4764690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C0FE56B-1B9E-4358-89D1-DEFDEBA6146B}"/>
              </a:ext>
            </a:extLst>
          </p:cNvPr>
          <p:cNvSpPr txBox="1"/>
          <p:nvPr/>
        </p:nvSpPr>
        <p:spPr bwMode="auto">
          <a:xfrm>
            <a:off x="2165135" y="4764690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60D47AB-C893-41E5-A497-A943434010BF}"/>
              </a:ext>
            </a:extLst>
          </p:cNvPr>
          <p:cNvSpPr txBox="1"/>
          <p:nvPr/>
        </p:nvSpPr>
        <p:spPr bwMode="auto">
          <a:xfrm>
            <a:off x="2490930" y="4764690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FD5BA59-6933-4C68-9CAC-66D6CA0E0A3C}"/>
              </a:ext>
            </a:extLst>
          </p:cNvPr>
          <p:cNvSpPr txBox="1"/>
          <p:nvPr/>
        </p:nvSpPr>
        <p:spPr bwMode="auto">
          <a:xfrm>
            <a:off x="2766618" y="4764690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AFEDC8D-7AE4-41C6-824D-7AEEC5C9BDC6}"/>
              </a:ext>
            </a:extLst>
          </p:cNvPr>
          <p:cNvSpPr txBox="1"/>
          <p:nvPr/>
        </p:nvSpPr>
        <p:spPr bwMode="auto">
          <a:xfrm>
            <a:off x="3100268" y="4764690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2106FA2-0C69-4184-9D49-99C00A269862}"/>
              </a:ext>
            </a:extLst>
          </p:cNvPr>
          <p:cNvSpPr txBox="1"/>
          <p:nvPr/>
        </p:nvSpPr>
        <p:spPr bwMode="auto">
          <a:xfrm>
            <a:off x="3443094" y="4760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2336304-E6B2-459B-AAFD-92336FB17EC8}"/>
              </a:ext>
            </a:extLst>
          </p:cNvPr>
          <p:cNvSpPr txBox="1"/>
          <p:nvPr/>
        </p:nvSpPr>
        <p:spPr bwMode="auto">
          <a:xfrm>
            <a:off x="3777291" y="4760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434C3BF-8498-45C3-9BE2-0E05C7BAF2AB}"/>
              </a:ext>
            </a:extLst>
          </p:cNvPr>
          <p:cNvSpPr txBox="1"/>
          <p:nvPr/>
        </p:nvSpPr>
        <p:spPr bwMode="auto">
          <a:xfrm>
            <a:off x="4110941" y="4760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C92A16A-91AD-4001-B86F-5EF01F87206F}"/>
              </a:ext>
            </a:extLst>
          </p:cNvPr>
          <p:cNvSpPr txBox="1"/>
          <p:nvPr/>
        </p:nvSpPr>
        <p:spPr bwMode="auto">
          <a:xfrm>
            <a:off x="4436736" y="4760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61831AD-B157-4909-89C8-154E1E82A18F}"/>
              </a:ext>
            </a:extLst>
          </p:cNvPr>
          <p:cNvSpPr txBox="1"/>
          <p:nvPr/>
        </p:nvSpPr>
        <p:spPr bwMode="auto">
          <a:xfrm>
            <a:off x="4770933" y="4760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47FA521-4639-404B-B0A4-BDC81936EC12}"/>
              </a:ext>
            </a:extLst>
          </p:cNvPr>
          <p:cNvSpPr txBox="1"/>
          <p:nvPr/>
        </p:nvSpPr>
        <p:spPr bwMode="auto">
          <a:xfrm>
            <a:off x="5104583" y="476033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E61FF47-9841-4B69-88BC-97A38DDD893F}"/>
              </a:ext>
            </a:extLst>
          </p:cNvPr>
          <p:cNvSpPr txBox="1"/>
          <p:nvPr/>
        </p:nvSpPr>
        <p:spPr bwMode="auto">
          <a:xfrm>
            <a:off x="5445780" y="475543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5E1A624-C11B-4B51-8027-DAD0BB84B595}"/>
              </a:ext>
            </a:extLst>
          </p:cNvPr>
          <p:cNvSpPr txBox="1"/>
          <p:nvPr/>
        </p:nvSpPr>
        <p:spPr bwMode="auto">
          <a:xfrm rot="16200000">
            <a:off x="179466" y="2995453"/>
            <a:ext cx="18521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Alive (%)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AB85146-289E-457F-A91B-FE4F422678D4}"/>
              </a:ext>
            </a:extLst>
          </p:cNvPr>
          <p:cNvSpPr txBox="1"/>
          <p:nvPr/>
        </p:nvSpPr>
        <p:spPr bwMode="auto">
          <a:xfrm>
            <a:off x="2254036" y="5069867"/>
            <a:ext cx="2648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Mos Since Randomization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A3D1004-4EFA-4E08-9F4A-7A38EB3D8B59}"/>
              </a:ext>
            </a:extLst>
          </p:cNvPr>
          <p:cNvSpPr txBox="1"/>
          <p:nvPr/>
        </p:nvSpPr>
        <p:spPr bwMode="auto">
          <a:xfrm>
            <a:off x="1399922" y="5510067"/>
            <a:ext cx="4972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410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11B8B17-0FB0-4DDE-BDDB-0412B06A322A}"/>
              </a:ext>
            </a:extLst>
          </p:cNvPr>
          <p:cNvSpPr txBox="1"/>
          <p:nvPr/>
        </p:nvSpPr>
        <p:spPr bwMode="auto">
          <a:xfrm>
            <a:off x="1727954" y="5506398"/>
            <a:ext cx="4972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388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191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7C18F62-9DDC-4462-A1CD-50DF9B219B6C}"/>
              </a:ext>
            </a:extLst>
          </p:cNvPr>
          <p:cNvSpPr txBox="1"/>
          <p:nvPr/>
        </p:nvSpPr>
        <p:spPr bwMode="auto">
          <a:xfrm>
            <a:off x="2067350" y="5502729"/>
            <a:ext cx="4972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160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213282A-FC9A-44C8-B0A6-932B387BBFFD}"/>
              </a:ext>
            </a:extLst>
          </p:cNvPr>
          <p:cNvSpPr txBox="1"/>
          <p:nvPr/>
        </p:nvSpPr>
        <p:spPr bwMode="auto">
          <a:xfrm>
            <a:off x="2395382" y="5502729"/>
            <a:ext cx="4972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119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AEB78FE-F620-4DAE-98FF-0DCB139F51B0}"/>
              </a:ext>
            </a:extLst>
          </p:cNvPr>
          <p:cNvSpPr txBox="1"/>
          <p:nvPr/>
        </p:nvSpPr>
        <p:spPr bwMode="auto">
          <a:xfrm>
            <a:off x="2727344" y="5502729"/>
            <a:ext cx="4972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178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77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11ED2B6-1881-44B7-A3D6-1ACB41B34889}"/>
              </a:ext>
            </a:extLst>
          </p:cNvPr>
          <p:cNvSpPr txBox="1"/>
          <p:nvPr/>
        </p:nvSpPr>
        <p:spPr bwMode="auto">
          <a:xfrm>
            <a:off x="3060994" y="5510066"/>
            <a:ext cx="4972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7C25858-6DEA-4C4D-A192-14F075DA9445}"/>
              </a:ext>
            </a:extLst>
          </p:cNvPr>
          <p:cNvSpPr txBox="1"/>
          <p:nvPr/>
        </p:nvSpPr>
        <p:spPr bwMode="auto">
          <a:xfrm>
            <a:off x="3465691" y="5510066"/>
            <a:ext cx="3930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E87E9B8-5CFB-4EE1-96D6-708DB810E181}"/>
              </a:ext>
            </a:extLst>
          </p:cNvPr>
          <p:cNvSpPr txBox="1"/>
          <p:nvPr/>
        </p:nvSpPr>
        <p:spPr bwMode="auto">
          <a:xfrm>
            <a:off x="3790115" y="5519128"/>
            <a:ext cx="3930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128161D-03CB-4CFA-B1DD-696EAAA05F1B}"/>
              </a:ext>
            </a:extLst>
          </p:cNvPr>
          <p:cNvSpPr txBox="1"/>
          <p:nvPr/>
        </p:nvSpPr>
        <p:spPr bwMode="auto">
          <a:xfrm>
            <a:off x="4123765" y="5519128"/>
            <a:ext cx="3930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5333EEE-59E5-4488-B24A-84C1DD64174D}"/>
              </a:ext>
            </a:extLst>
          </p:cNvPr>
          <p:cNvSpPr txBox="1"/>
          <p:nvPr/>
        </p:nvSpPr>
        <p:spPr bwMode="auto">
          <a:xfrm>
            <a:off x="4449560" y="5511001"/>
            <a:ext cx="3930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BE55A00-E6B1-437A-8008-5C5D10C1000B}"/>
              </a:ext>
            </a:extLst>
          </p:cNvPr>
          <p:cNvSpPr txBox="1"/>
          <p:nvPr/>
        </p:nvSpPr>
        <p:spPr bwMode="auto">
          <a:xfrm>
            <a:off x="4837277" y="5502728"/>
            <a:ext cx="3140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61AC86E-A6E7-4EE1-8DCD-514A612C8247}"/>
              </a:ext>
            </a:extLst>
          </p:cNvPr>
          <p:cNvSpPr txBox="1"/>
          <p:nvPr/>
        </p:nvSpPr>
        <p:spPr bwMode="auto">
          <a:xfrm>
            <a:off x="5212936" y="5502728"/>
            <a:ext cx="2152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07603A8-524D-452D-A1DF-3F51AD817DFC}"/>
              </a:ext>
            </a:extLst>
          </p:cNvPr>
          <p:cNvSpPr txBox="1"/>
          <p:nvPr/>
        </p:nvSpPr>
        <p:spPr bwMode="auto">
          <a:xfrm>
            <a:off x="5554308" y="5502728"/>
            <a:ext cx="2152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1EBE64A7-B6D9-4ED2-8B74-194852401CE8}"/>
              </a:ext>
            </a:extLst>
          </p:cNvPr>
          <p:cNvCxnSpPr>
            <a:cxnSpLocks/>
          </p:cNvCxnSpPr>
          <p:nvPr/>
        </p:nvCxnSpPr>
        <p:spPr bwMode="auto">
          <a:xfrm>
            <a:off x="1877642" y="1675637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94DDBA6E-523F-4538-B4D2-0E21EDE761A9}"/>
              </a:ext>
            </a:extLst>
          </p:cNvPr>
          <p:cNvCxnSpPr>
            <a:cxnSpLocks/>
          </p:cNvCxnSpPr>
          <p:nvPr/>
        </p:nvCxnSpPr>
        <p:spPr bwMode="auto">
          <a:xfrm>
            <a:off x="1653597" y="160341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3B910556-3C2A-47C9-ADD9-C320FBA89937}"/>
              </a:ext>
            </a:extLst>
          </p:cNvPr>
          <p:cNvCxnSpPr>
            <a:cxnSpLocks/>
          </p:cNvCxnSpPr>
          <p:nvPr/>
        </p:nvCxnSpPr>
        <p:spPr bwMode="auto">
          <a:xfrm>
            <a:off x="2187457" y="1881603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20DC0051-2B2E-4E48-B361-F0E145D5EC08}"/>
              </a:ext>
            </a:extLst>
          </p:cNvPr>
          <p:cNvCxnSpPr>
            <a:cxnSpLocks/>
          </p:cNvCxnSpPr>
          <p:nvPr/>
        </p:nvCxnSpPr>
        <p:spPr bwMode="auto">
          <a:xfrm>
            <a:off x="2237512" y="1903806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ECDE0353-2E9A-4922-A72B-9A461B5340E5}"/>
              </a:ext>
            </a:extLst>
          </p:cNvPr>
          <p:cNvCxnSpPr>
            <a:cxnSpLocks/>
          </p:cNvCxnSpPr>
          <p:nvPr/>
        </p:nvCxnSpPr>
        <p:spPr bwMode="auto">
          <a:xfrm>
            <a:off x="2094785" y="1784899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90150E0B-FB5C-4555-897D-74F25B8DD684}"/>
              </a:ext>
            </a:extLst>
          </p:cNvPr>
          <p:cNvCxnSpPr>
            <a:cxnSpLocks/>
          </p:cNvCxnSpPr>
          <p:nvPr/>
        </p:nvCxnSpPr>
        <p:spPr bwMode="auto">
          <a:xfrm>
            <a:off x="2208173" y="1903806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B664DEB0-0BC5-4BED-860D-EBC5E1140E88}"/>
              </a:ext>
            </a:extLst>
          </p:cNvPr>
          <p:cNvCxnSpPr>
            <a:cxnSpLocks/>
          </p:cNvCxnSpPr>
          <p:nvPr/>
        </p:nvCxnSpPr>
        <p:spPr bwMode="auto">
          <a:xfrm>
            <a:off x="2253931" y="1903806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504407A8-0A35-490D-B6CF-4425F9F8679F}"/>
              </a:ext>
            </a:extLst>
          </p:cNvPr>
          <p:cNvCxnSpPr>
            <a:cxnSpLocks/>
          </p:cNvCxnSpPr>
          <p:nvPr/>
        </p:nvCxnSpPr>
        <p:spPr bwMode="auto">
          <a:xfrm>
            <a:off x="2282591" y="195573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03909DE5-844F-469E-9D2A-D20761D71AC8}"/>
              </a:ext>
            </a:extLst>
          </p:cNvPr>
          <p:cNvCxnSpPr>
            <a:cxnSpLocks/>
          </p:cNvCxnSpPr>
          <p:nvPr/>
        </p:nvCxnSpPr>
        <p:spPr bwMode="auto">
          <a:xfrm>
            <a:off x="2390025" y="204891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B1B82F8C-7089-42BD-AA6F-B11895709C47}"/>
              </a:ext>
            </a:extLst>
          </p:cNvPr>
          <p:cNvCxnSpPr>
            <a:cxnSpLocks/>
          </p:cNvCxnSpPr>
          <p:nvPr/>
        </p:nvCxnSpPr>
        <p:spPr bwMode="auto">
          <a:xfrm>
            <a:off x="2308992" y="1956599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86784A7F-4079-48D4-8D25-1146CC526C43}"/>
              </a:ext>
            </a:extLst>
          </p:cNvPr>
          <p:cNvCxnSpPr>
            <a:cxnSpLocks/>
          </p:cNvCxnSpPr>
          <p:nvPr/>
        </p:nvCxnSpPr>
        <p:spPr bwMode="auto">
          <a:xfrm>
            <a:off x="2342730" y="2007211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AE37D1C7-69BE-459C-967F-4D1C4BBC41BC}"/>
              </a:ext>
            </a:extLst>
          </p:cNvPr>
          <p:cNvCxnSpPr>
            <a:cxnSpLocks/>
          </p:cNvCxnSpPr>
          <p:nvPr/>
        </p:nvCxnSpPr>
        <p:spPr bwMode="auto">
          <a:xfrm>
            <a:off x="2421374" y="208334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06055955-FA4B-42FE-BDBE-BD3DB86763B3}"/>
              </a:ext>
            </a:extLst>
          </p:cNvPr>
          <p:cNvCxnSpPr>
            <a:cxnSpLocks/>
          </p:cNvCxnSpPr>
          <p:nvPr/>
        </p:nvCxnSpPr>
        <p:spPr bwMode="auto">
          <a:xfrm>
            <a:off x="2445953" y="2084514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CFBEFBB9-7D19-4FFC-9F8B-313A3492B3F0}"/>
              </a:ext>
            </a:extLst>
          </p:cNvPr>
          <p:cNvCxnSpPr>
            <a:cxnSpLocks/>
          </p:cNvCxnSpPr>
          <p:nvPr/>
        </p:nvCxnSpPr>
        <p:spPr bwMode="auto">
          <a:xfrm>
            <a:off x="2502001" y="2133626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7B344926-03A1-4858-ADD7-A676B96174E4}"/>
              </a:ext>
            </a:extLst>
          </p:cNvPr>
          <p:cNvCxnSpPr>
            <a:cxnSpLocks/>
          </p:cNvCxnSpPr>
          <p:nvPr/>
        </p:nvCxnSpPr>
        <p:spPr bwMode="auto">
          <a:xfrm>
            <a:off x="2512615" y="2153583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04AF1ECA-28D0-4D6D-9731-B94025E12DFF}"/>
              </a:ext>
            </a:extLst>
          </p:cNvPr>
          <p:cNvCxnSpPr>
            <a:cxnSpLocks/>
          </p:cNvCxnSpPr>
          <p:nvPr/>
        </p:nvCxnSpPr>
        <p:spPr bwMode="auto">
          <a:xfrm>
            <a:off x="2570733" y="217413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342ED326-0A9C-4968-BB7E-23D81470E3D9}"/>
              </a:ext>
            </a:extLst>
          </p:cNvPr>
          <p:cNvCxnSpPr>
            <a:cxnSpLocks/>
          </p:cNvCxnSpPr>
          <p:nvPr/>
        </p:nvCxnSpPr>
        <p:spPr bwMode="auto">
          <a:xfrm>
            <a:off x="2605430" y="2221731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516497EE-6F70-4D2A-8E1C-44B0EFE50365}"/>
              </a:ext>
            </a:extLst>
          </p:cNvPr>
          <p:cNvCxnSpPr>
            <a:cxnSpLocks/>
          </p:cNvCxnSpPr>
          <p:nvPr/>
        </p:nvCxnSpPr>
        <p:spPr bwMode="auto">
          <a:xfrm>
            <a:off x="2642891" y="2250287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95A39311-8A41-494B-9F3D-7E9FC07E0F12}"/>
              </a:ext>
            </a:extLst>
          </p:cNvPr>
          <p:cNvCxnSpPr>
            <a:cxnSpLocks/>
          </p:cNvCxnSpPr>
          <p:nvPr/>
        </p:nvCxnSpPr>
        <p:spPr bwMode="auto">
          <a:xfrm>
            <a:off x="2698538" y="225281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2693A6EF-BB4A-4EBD-8543-9E2AF3C738C0}"/>
              </a:ext>
            </a:extLst>
          </p:cNvPr>
          <p:cNvCxnSpPr>
            <a:cxnSpLocks/>
          </p:cNvCxnSpPr>
          <p:nvPr/>
        </p:nvCxnSpPr>
        <p:spPr bwMode="auto">
          <a:xfrm>
            <a:off x="2666771" y="2250576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73AE775A-4A47-4145-8700-7DAFDEA71E12}"/>
              </a:ext>
            </a:extLst>
          </p:cNvPr>
          <p:cNvCxnSpPr>
            <a:cxnSpLocks/>
          </p:cNvCxnSpPr>
          <p:nvPr/>
        </p:nvCxnSpPr>
        <p:spPr bwMode="auto">
          <a:xfrm>
            <a:off x="2723957" y="229989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AFCB7540-D76C-4235-894F-E4D23094A681}"/>
              </a:ext>
            </a:extLst>
          </p:cNvPr>
          <p:cNvCxnSpPr>
            <a:cxnSpLocks/>
          </p:cNvCxnSpPr>
          <p:nvPr/>
        </p:nvCxnSpPr>
        <p:spPr bwMode="auto">
          <a:xfrm>
            <a:off x="2827898" y="2449705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93136E75-BE4E-4AEE-8A91-B0C79B7E5441}"/>
              </a:ext>
            </a:extLst>
          </p:cNvPr>
          <p:cNvCxnSpPr>
            <a:cxnSpLocks/>
          </p:cNvCxnSpPr>
          <p:nvPr/>
        </p:nvCxnSpPr>
        <p:spPr bwMode="auto">
          <a:xfrm>
            <a:off x="2747169" y="2299677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A8FB66D9-46D4-47B0-A40E-928977630E5E}"/>
              </a:ext>
            </a:extLst>
          </p:cNvPr>
          <p:cNvCxnSpPr>
            <a:cxnSpLocks/>
          </p:cNvCxnSpPr>
          <p:nvPr/>
        </p:nvCxnSpPr>
        <p:spPr bwMode="auto">
          <a:xfrm>
            <a:off x="2859617" y="2450571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6504B8CB-F5CE-4C3A-8727-070137BAF590}"/>
              </a:ext>
            </a:extLst>
          </p:cNvPr>
          <p:cNvCxnSpPr>
            <a:cxnSpLocks/>
          </p:cNvCxnSpPr>
          <p:nvPr/>
        </p:nvCxnSpPr>
        <p:spPr bwMode="auto">
          <a:xfrm>
            <a:off x="2893040" y="2552373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67CD635F-43C1-4C1D-8464-54FDC86E4EDD}"/>
              </a:ext>
            </a:extLst>
          </p:cNvPr>
          <p:cNvCxnSpPr>
            <a:cxnSpLocks/>
          </p:cNvCxnSpPr>
          <p:nvPr/>
        </p:nvCxnSpPr>
        <p:spPr bwMode="auto">
          <a:xfrm>
            <a:off x="2930029" y="2623056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9905830A-0BEA-473A-8870-BD0485C388AA}"/>
              </a:ext>
            </a:extLst>
          </p:cNvPr>
          <p:cNvCxnSpPr>
            <a:cxnSpLocks/>
          </p:cNvCxnSpPr>
          <p:nvPr/>
        </p:nvCxnSpPr>
        <p:spPr bwMode="auto">
          <a:xfrm>
            <a:off x="2952162" y="2685287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1FBF8CFA-9218-44C6-B65F-6C1AA83D66C8}"/>
              </a:ext>
            </a:extLst>
          </p:cNvPr>
          <p:cNvCxnSpPr>
            <a:cxnSpLocks/>
          </p:cNvCxnSpPr>
          <p:nvPr/>
        </p:nvCxnSpPr>
        <p:spPr bwMode="auto">
          <a:xfrm>
            <a:off x="3033839" y="280911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883DA4CE-4073-43E2-A93F-576E4026D180}"/>
              </a:ext>
            </a:extLst>
          </p:cNvPr>
          <p:cNvCxnSpPr>
            <a:cxnSpLocks/>
          </p:cNvCxnSpPr>
          <p:nvPr/>
        </p:nvCxnSpPr>
        <p:spPr bwMode="auto">
          <a:xfrm>
            <a:off x="2975726" y="2753724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9925D171-5B75-4C15-8F91-3DD10F3187D8}"/>
              </a:ext>
            </a:extLst>
          </p:cNvPr>
          <p:cNvCxnSpPr>
            <a:cxnSpLocks/>
          </p:cNvCxnSpPr>
          <p:nvPr/>
        </p:nvCxnSpPr>
        <p:spPr bwMode="auto">
          <a:xfrm>
            <a:off x="3059213" y="280911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00A32670-22DA-4272-AD7B-6186A86F6A5F}"/>
              </a:ext>
            </a:extLst>
          </p:cNvPr>
          <p:cNvCxnSpPr>
            <a:cxnSpLocks/>
          </p:cNvCxnSpPr>
          <p:nvPr/>
        </p:nvCxnSpPr>
        <p:spPr bwMode="auto">
          <a:xfrm>
            <a:off x="3082319" y="2862619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3784A54D-BA9F-410A-B679-A08D508ED7DA}"/>
              </a:ext>
            </a:extLst>
          </p:cNvPr>
          <p:cNvCxnSpPr>
            <a:cxnSpLocks/>
          </p:cNvCxnSpPr>
          <p:nvPr/>
        </p:nvCxnSpPr>
        <p:spPr bwMode="auto">
          <a:xfrm>
            <a:off x="3130082" y="286364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9397CEDB-11DA-41AC-B412-51F48E44CAFB}"/>
              </a:ext>
            </a:extLst>
          </p:cNvPr>
          <p:cNvCxnSpPr>
            <a:cxnSpLocks/>
          </p:cNvCxnSpPr>
          <p:nvPr/>
        </p:nvCxnSpPr>
        <p:spPr bwMode="auto">
          <a:xfrm>
            <a:off x="3179398" y="2945571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145F1F91-E258-40A6-BA39-B0BDD910828B}"/>
              </a:ext>
            </a:extLst>
          </p:cNvPr>
          <p:cNvCxnSpPr>
            <a:cxnSpLocks/>
          </p:cNvCxnSpPr>
          <p:nvPr/>
        </p:nvCxnSpPr>
        <p:spPr bwMode="auto">
          <a:xfrm>
            <a:off x="3216272" y="3007925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BC031313-F2AB-4C21-B39D-FD7497E304C0}"/>
              </a:ext>
            </a:extLst>
          </p:cNvPr>
          <p:cNvSpPr txBox="1"/>
          <p:nvPr/>
        </p:nvSpPr>
        <p:spPr bwMode="auto">
          <a:xfrm>
            <a:off x="4264304" y="2981113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44.9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0D4D584-71C3-401A-B022-2F7978B1E2F8}"/>
              </a:ext>
            </a:extLst>
          </p:cNvPr>
          <p:cNvSpPr txBox="1"/>
          <p:nvPr/>
        </p:nvSpPr>
        <p:spPr bwMode="auto">
          <a:xfrm>
            <a:off x="2901547" y="2069059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75.5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339E5A68-9FE5-4E5A-AA0F-6FDD34E5444B}"/>
              </a:ext>
            </a:extLst>
          </p:cNvPr>
          <p:cNvSpPr txBox="1"/>
          <p:nvPr/>
        </p:nvSpPr>
        <p:spPr bwMode="auto">
          <a:xfrm>
            <a:off x="2491397" y="2702586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62.4</a:t>
            </a:r>
          </a:p>
        </p:txBody>
      </p: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957AE368-9714-407B-B8E5-4AB2AB6D9D13}"/>
              </a:ext>
            </a:extLst>
          </p:cNvPr>
          <p:cNvCxnSpPr>
            <a:cxnSpLocks/>
          </p:cNvCxnSpPr>
          <p:nvPr/>
        </p:nvCxnSpPr>
        <p:spPr bwMode="auto">
          <a:xfrm>
            <a:off x="3260723" y="300690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B6DF0A3D-E79E-4739-8AC6-37C16650B491}"/>
              </a:ext>
            </a:extLst>
          </p:cNvPr>
          <p:cNvCxnSpPr>
            <a:cxnSpLocks/>
          </p:cNvCxnSpPr>
          <p:nvPr/>
        </p:nvCxnSpPr>
        <p:spPr bwMode="auto">
          <a:xfrm>
            <a:off x="3237406" y="3009405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7A13F7CC-0E67-430E-BF79-317A17943D0C}"/>
              </a:ext>
            </a:extLst>
          </p:cNvPr>
          <p:cNvCxnSpPr>
            <a:cxnSpLocks/>
          </p:cNvCxnSpPr>
          <p:nvPr/>
        </p:nvCxnSpPr>
        <p:spPr bwMode="auto">
          <a:xfrm>
            <a:off x="3298532" y="300608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656DD16A-4552-4E0B-969A-9E1BA6415E4E}"/>
              </a:ext>
            </a:extLst>
          </p:cNvPr>
          <p:cNvCxnSpPr>
            <a:cxnSpLocks/>
          </p:cNvCxnSpPr>
          <p:nvPr/>
        </p:nvCxnSpPr>
        <p:spPr bwMode="auto">
          <a:xfrm>
            <a:off x="3287106" y="300572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3687B2AD-D1A1-4184-8674-4827B9502233}"/>
              </a:ext>
            </a:extLst>
          </p:cNvPr>
          <p:cNvCxnSpPr>
            <a:cxnSpLocks/>
          </p:cNvCxnSpPr>
          <p:nvPr/>
        </p:nvCxnSpPr>
        <p:spPr bwMode="auto">
          <a:xfrm>
            <a:off x="3354269" y="3045713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CF4222E1-BE7B-4530-8704-051C70539EE1}"/>
              </a:ext>
            </a:extLst>
          </p:cNvPr>
          <p:cNvCxnSpPr>
            <a:cxnSpLocks/>
          </p:cNvCxnSpPr>
          <p:nvPr/>
        </p:nvCxnSpPr>
        <p:spPr bwMode="auto">
          <a:xfrm>
            <a:off x="3325979" y="300572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AF424C65-6CC6-4A4F-AA48-10556335581C}"/>
              </a:ext>
            </a:extLst>
          </p:cNvPr>
          <p:cNvCxnSpPr>
            <a:cxnSpLocks/>
          </p:cNvCxnSpPr>
          <p:nvPr/>
        </p:nvCxnSpPr>
        <p:spPr bwMode="auto">
          <a:xfrm>
            <a:off x="3466412" y="308563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59E65E5D-EC12-4F70-BBF3-9121E56BE49C}"/>
              </a:ext>
            </a:extLst>
          </p:cNvPr>
          <p:cNvCxnSpPr>
            <a:cxnSpLocks/>
          </p:cNvCxnSpPr>
          <p:nvPr/>
        </p:nvCxnSpPr>
        <p:spPr bwMode="auto">
          <a:xfrm>
            <a:off x="3492854" y="308563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0" name="Straight Connector 259">
            <a:extLst>
              <a:ext uri="{FF2B5EF4-FFF2-40B4-BE49-F238E27FC236}">
                <a16:creationId xmlns:a16="http://schemas.microsoft.com/office/drawing/2014/main" id="{C3237864-8406-4DB7-B3F9-36812F894100}"/>
              </a:ext>
            </a:extLst>
          </p:cNvPr>
          <p:cNvCxnSpPr>
            <a:cxnSpLocks/>
          </p:cNvCxnSpPr>
          <p:nvPr/>
        </p:nvCxnSpPr>
        <p:spPr bwMode="auto">
          <a:xfrm>
            <a:off x="3592575" y="3203966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53569D85-3EC7-4DD6-A3FC-E3CE9D694BBB}"/>
              </a:ext>
            </a:extLst>
          </p:cNvPr>
          <p:cNvCxnSpPr>
            <a:cxnSpLocks/>
          </p:cNvCxnSpPr>
          <p:nvPr/>
        </p:nvCxnSpPr>
        <p:spPr bwMode="auto">
          <a:xfrm>
            <a:off x="3613724" y="3203966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47184AF1-DBDD-4CC7-9D2C-4D31EAB99C24}"/>
              </a:ext>
            </a:extLst>
          </p:cNvPr>
          <p:cNvCxnSpPr>
            <a:cxnSpLocks/>
          </p:cNvCxnSpPr>
          <p:nvPr/>
        </p:nvCxnSpPr>
        <p:spPr bwMode="auto">
          <a:xfrm>
            <a:off x="3520908" y="308563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4BEDC88F-1766-496D-9ED7-77F986BA2817}"/>
              </a:ext>
            </a:extLst>
          </p:cNvPr>
          <p:cNvCxnSpPr>
            <a:cxnSpLocks/>
          </p:cNvCxnSpPr>
          <p:nvPr/>
        </p:nvCxnSpPr>
        <p:spPr bwMode="auto">
          <a:xfrm>
            <a:off x="3692900" y="3251331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675C686C-92FD-45C3-83EF-D70FA0235B27}"/>
              </a:ext>
            </a:extLst>
          </p:cNvPr>
          <p:cNvCxnSpPr>
            <a:cxnSpLocks/>
          </p:cNvCxnSpPr>
          <p:nvPr/>
        </p:nvCxnSpPr>
        <p:spPr bwMode="auto">
          <a:xfrm>
            <a:off x="3793989" y="3399822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92740DBC-83C1-43F2-9FBE-C8F2E559F07D}"/>
              </a:ext>
            </a:extLst>
          </p:cNvPr>
          <p:cNvCxnSpPr>
            <a:cxnSpLocks/>
          </p:cNvCxnSpPr>
          <p:nvPr/>
        </p:nvCxnSpPr>
        <p:spPr bwMode="auto">
          <a:xfrm>
            <a:off x="3641647" y="3203966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5DC0D60F-67E4-4700-9545-89DFA6D0ABCA}"/>
              </a:ext>
            </a:extLst>
          </p:cNvPr>
          <p:cNvCxnSpPr>
            <a:cxnSpLocks/>
          </p:cNvCxnSpPr>
          <p:nvPr/>
        </p:nvCxnSpPr>
        <p:spPr bwMode="auto">
          <a:xfrm>
            <a:off x="3946394" y="3518302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7" name="Straight Connector 266">
            <a:extLst>
              <a:ext uri="{FF2B5EF4-FFF2-40B4-BE49-F238E27FC236}">
                <a16:creationId xmlns:a16="http://schemas.microsoft.com/office/drawing/2014/main" id="{5350E5C3-6F19-47AF-91CF-FE7E13AA0CB7}"/>
              </a:ext>
            </a:extLst>
          </p:cNvPr>
          <p:cNvCxnSpPr>
            <a:cxnSpLocks/>
          </p:cNvCxnSpPr>
          <p:nvPr/>
        </p:nvCxnSpPr>
        <p:spPr bwMode="auto">
          <a:xfrm>
            <a:off x="3977897" y="3518302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173EDDD2-46C7-49D8-AC5F-B1E18070E5BA}"/>
              </a:ext>
            </a:extLst>
          </p:cNvPr>
          <p:cNvCxnSpPr>
            <a:cxnSpLocks/>
          </p:cNvCxnSpPr>
          <p:nvPr/>
        </p:nvCxnSpPr>
        <p:spPr bwMode="auto">
          <a:xfrm>
            <a:off x="4049657" y="3518302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F8CADA15-3245-48B9-A2F4-A637539DA14E}"/>
              </a:ext>
            </a:extLst>
          </p:cNvPr>
          <p:cNvCxnSpPr>
            <a:cxnSpLocks/>
          </p:cNvCxnSpPr>
          <p:nvPr/>
        </p:nvCxnSpPr>
        <p:spPr bwMode="auto">
          <a:xfrm>
            <a:off x="4069876" y="3518302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098E3AE1-18EB-49C8-A66E-E5A909C24F5C}"/>
              </a:ext>
            </a:extLst>
          </p:cNvPr>
          <p:cNvCxnSpPr>
            <a:cxnSpLocks/>
          </p:cNvCxnSpPr>
          <p:nvPr/>
        </p:nvCxnSpPr>
        <p:spPr bwMode="auto">
          <a:xfrm>
            <a:off x="4180435" y="3757725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BB9CE6C6-70FB-4D3F-BD8E-682D3FF1EDDA}"/>
              </a:ext>
            </a:extLst>
          </p:cNvPr>
          <p:cNvCxnSpPr>
            <a:cxnSpLocks/>
          </p:cNvCxnSpPr>
          <p:nvPr/>
        </p:nvCxnSpPr>
        <p:spPr bwMode="auto">
          <a:xfrm>
            <a:off x="4132610" y="3672129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3F2AFA64-6549-44A3-AB7F-AC935A9F38CC}"/>
              </a:ext>
            </a:extLst>
          </p:cNvPr>
          <p:cNvCxnSpPr>
            <a:cxnSpLocks/>
          </p:cNvCxnSpPr>
          <p:nvPr/>
        </p:nvCxnSpPr>
        <p:spPr bwMode="auto">
          <a:xfrm>
            <a:off x="4227497" y="375696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CB6F06B5-2895-4E29-8FF6-F427856C29B8}"/>
              </a:ext>
            </a:extLst>
          </p:cNvPr>
          <p:cNvCxnSpPr>
            <a:cxnSpLocks/>
          </p:cNvCxnSpPr>
          <p:nvPr/>
        </p:nvCxnSpPr>
        <p:spPr bwMode="auto">
          <a:xfrm>
            <a:off x="4258663" y="3862422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4" name="Straight Connector 273">
            <a:extLst>
              <a:ext uri="{FF2B5EF4-FFF2-40B4-BE49-F238E27FC236}">
                <a16:creationId xmlns:a16="http://schemas.microsoft.com/office/drawing/2014/main" id="{060DD3E6-2376-4C2B-8F14-74A995FA9932}"/>
              </a:ext>
            </a:extLst>
          </p:cNvPr>
          <p:cNvCxnSpPr>
            <a:cxnSpLocks/>
          </p:cNvCxnSpPr>
          <p:nvPr/>
        </p:nvCxnSpPr>
        <p:spPr bwMode="auto">
          <a:xfrm>
            <a:off x="4501271" y="386586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EDB077EF-72E5-43A7-AEF9-46406A5F0C78}"/>
              </a:ext>
            </a:extLst>
          </p:cNvPr>
          <p:cNvCxnSpPr>
            <a:cxnSpLocks/>
          </p:cNvCxnSpPr>
          <p:nvPr/>
        </p:nvCxnSpPr>
        <p:spPr bwMode="auto">
          <a:xfrm>
            <a:off x="4544060" y="3865995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C4AA9C5D-1B1A-42D0-BF85-B29EE1FD21E0}"/>
              </a:ext>
            </a:extLst>
          </p:cNvPr>
          <p:cNvCxnSpPr>
            <a:cxnSpLocks/>
          </p:cNvCxnSpPr>
          <p:nvPr/>
        </p:nvCxnSpPr>
        <p:spPr bwMode="auto">
          <a:xfrm>
            <a:off x="4738992" y="386586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16DB4EE8-AE51-4FC7-95AA-DC8DA3B4F7C6}"/>
              </a:ext>
            </a:extLst>
          </p:cNvPr>
          <p:cNvCxnSpPr>
            <a:cxnSpLocks/>
          </p:cNvCxnSpPr>
          <p:nvPr/>
        </p:nvCxnSpPr>
        <p:spPr bwMode="auto">
          <a:xfrm>
            <a:off x="4806321" y="386586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18D92244-FF32-432E-B017-284E9EDDD207}"/>
              </a:ext>
            </a:extLst>
          </p:cNvPr>
          <p:cNvCxnSpPr>
            <a:cxnSpLocks/>
          </p:cNvCxnSpPr>
          <p:nvPr/>
        </p:nvCxnSpPr>
        <p:spPr bwMode="auto">
          <a:xfrm>
            <a:off x="4972550" y="386929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539631D4-0B43-476C-BDA6-91D96EE4606A}"/>
              </a:ext>
            </a:extLst>
          </p:cNvPr>
          <p:cNvCxnSpPr>
            <a:cxnSpLocks/>
          </p:cNvCxnSpPr>
          <p:nvPr/>
        </p:nvCxnSpPr>
        <p:spPr bwMode="auto">
          <a:xfrm>
            <a:off x="5200043" y="3869584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C2DC4A6B-674D-469C-90F6-38038871D42F}"/>
              </a:ext>
            </a:extLst>
          </p:cNvPr>
          <p:cNvCxnSpPr>
            <a:cxnSpLocks/>
          </p:cNvCxnSpPr>
          <p:nvPr/>
        </p:nvCxnSpPr>
        <p:spPr bwMode="auto">
          <a:xfrm>
            <a:off x="5414230" y="386929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F6B86E64-58BB-4D55-BCA5-7BD4937ADD91}"/>
              </a:ext>
            </a:extLst>
          </p:cNvPr>
          <p:cNvSpPr txBox="1"/>
          <p:nvPr/>
        </p:nvSpPr>
        <p:spPr bwMode="auto">
          <a:xfrm>
            <a:off x="177644" y="5004103"/>
            <a:ext cx="137326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at Risk, n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Tucatinib Arm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Placebo Arm</a:t>
            </a:r>
          </a:p>
        </p:txBody>
      </p: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49CBE117-DBA9-4504-AB58-94E1187E8682}"/>
              </a:ext>
            </a:extLst>
          </p:cNvPr>
          <p:cNvCxnSpPr>
            <a:cxnSpLocks/>
          </p:cNvCxnSpPr>
          <p:nvPr/>
        </p:nvCxnSpPr>
        <p:spPr bwMode="auto">
          <a:xfrm>
            <a:off x="4038070" y="3518302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4" name="Straight Connector 283">
            <a:extLst>
              <a:ext uri="{FF2B5EF4-FFF2-40B4-BE49-F238E27FC236}">
                <a16:creationId xmlns:a16="http://schemas.microsoft.com/office/drawing/2014/main" id="{A94F80BD-2895-4130-800A-6BE3DF9E33EB}"/>
              </a:ext>
            </a:extLst>
          </p:cNvPr>
          <p:cNvCxnSpPr>
            <a:cxnSpLocks/>
          </p:cNvCxnSpPr>
          <p:nvPr/>
        </p:nvCxnSpPr>
        <p:spPr bwMode="auto">
          <a:xfrm>
            <a:off x="3550334" y="3116115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5" name="Straight Connector 284">
            <a:extLst>
              <a:ext uri="{FF2B5EF4-FFF2-40B4-BE49-F238E27FC236}">
                <a16:creationId xmlns:a16="http://schemas.microsoft.com/office/drawing/2014/main" id="{A8083A4E-032B-4D37-B7B6-0CCCD8867408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3216272" y="3021725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25387C15-5B5C-474F-85DB-D14209A95710}"/>
              </a:ext>
            </a:extLst>
          </p:cNvPr>
          <p:cNvCxnSpPr>
            <a:cxnSpLocks/>
            <a:stCxn id="6" idx="62"/>
          </p:cNvCxnSpPr>
          <p:nvPr/>
        </p:nvCxnSpPr>
        <p:spPr bwMode="auto">
          <a:xfrm flipH="1">
            <a:off x="3141845" y="3008555"/>
            <a:ext cx="39729" cy="101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53CDECAF-1D8D-41DF-8A61-C993E6AC3D0A}"/>
              </a:ext>
            </a:extLst>
          </p:cNvPr>
          <p:cNvCxnSpPr>
            <a:cxnSpLocks/>
          </p:cNvCxnSpPr>
          <p:nvPr/>
        </p:nvCxnSpPr>
        <p:spPr bwMode="auto">
          <a:xfrm>
            <a:off x="1962926" y="1717640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8" name="Straight Connector 287">
            <a:extLst>
              <a:ext uri="{FF2B5EF4-FFF2-40B4-BE49-F238E27FC236}">
                <a16:creationId xmlns:a16="http://schemas.microsoft.com/office/drawing/2014/main" id="{AD344F37-E799-480B-875C-EBF4543940E6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298506" y="1979765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9" name="Straight Connector 288">
            <a:extLst>
              <a:ext uri="{FF2B5EF4-FFF2-40B4-BE49-F238E27FC236}">
                <a16:creationId xmlns:a16="http://schemas.microsoft.com/office/drawing/2014/main" id="{EED577AA-B2D7-4371-A6DA-4B528718253C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914556" y="2635574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0" name="Straight Connector 289">
            <a:extLst>
              <a:ext uri="{FF2B5EF4-FFF2-40B4-BE49-F238E27FC236}">
                <a16:creationId xmlns:a16="http://schemas.microsoft.com/office/drawing/2014/main" id="{421E0093-75DE-4F7E-8686-2A08D786D875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936447" y="2697805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1" name="Straight Connector 290">
            <a:extLst>
              <a:ext uri="{FF2B5EF4-FFF2-40B4-BE49-F238E27FC236}">
                <a16:creationId xmlns:a16="http://schemas.microsoft.com/office/drawing/2014/main" id="{4B1665AB-C784-4314-B127-7210CF1900AE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893040" y="2582065"/>
            <a:ext cx="0" cy="75107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2" name="Straight Connector 291">
            <a:extLst>
              <a:ext uri="{FF2B5EF4-FFF2-40B4-BE49-F238E27FC236}">
                <a16:creationId xmlns:a16="http://schemas.microsoft.com/office/drawing/2014/main" id="{AFA19177-9D0E-4E49-B34D-E7155760EFEA}"/>
              </a:ext>
            </a:extLst>
          </p:cNvPr>
          <p:cNvCxnSpPr>
            <a:cxnSpLocks/>
          </p:cNvCxnSpPr>
          <p:nvPr/>
        </p:nvCxnSpPr>
        <p:spPr bwMode="auto">
          <a:xfrm>
            <a:off x="4850672" y="3364764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3" name="Straight Connector 292">
            <a:extLst>
              <a:ext uri="{FF2B5EF4-FFF2-40B4-BE49-F238E27FC236}">
                <a16:creationId xmlns:a16="http://schemas.microsoft.com/office/drawing/2014/main" id="{CD235856-FBEA-4250-8E62-80AEA79BD883}"/>
              </a:ext>
            </a:extLst>
          </p:cNvPr>
          <p:cNvCxnSpPr>
            <a:cxnSpLocks/>
          </p:cNvCxnSpPr>
          <p:nvPr/>
        </p:nvCxnSpPr>
        <p:spPr bwMode="auto">
          <a:xfrm>
            <a:off x="3662219" y="2891904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C909EBC0-49CD-4D3D-87DF-7D7ECF1ECECA}"/>
              </a:ext>
            </a:extLst>
          </p:cNvPr>
          <p:cNvCxnSpPr>
            <a:cxnSpLocks/>
          </p:cNvCxnSpPr>
          <p:nvPr/>
        </p:nvCxnSpPr>
        <p:spPr bwMode="auto">
          <a:xfrm>
            <a:off x="3538175" y="277672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9EA8BA7A-1DD0-4EDF-BA57-82A267A69D8D}"/>
              </a:ext>
            </a:extLst>
          </p:cNvPr>
          <p:cNvCxnSpPr>
            <a:cxnSpLocks/>
          </p:cNvCxnSpPr>
          <p:nvPr/>
        </p:nvCxnSpPr>
        <p:spPr bwMode="auto">
          <a:xfrm>
            <a:off x="2488047" y="2044446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6" name="Straight Connector 295">
            <a:extLst>
              <a:ext uri="{FF2B5EF4-FFF2-40B4-BE49-F238E27FC236}">
                <a16:creationId xmlns:a16="http://schemas.microsoft.com/office/drawing/2014/main" id="{8A93CA9A-1537-40B5-9F6C-76507E63013D}"/>
              </a:ext>
            </a:extLst>
          </p:cNvPr>
          <p:cNvCxnSpPr>
            <a:cxnSpLocks/>
          </p:cNvCxnSpPr>
          <p:nvPr/>
        </p:nvCxnSpPr>
        <p:spPr bwMode="auto">
          <a:xfrm>
            <a:off x="2528641" y="2044446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7" name="Straight Connector 296">
            <a:extLst>
              <a:ext uri="{FF2B5EF4-FFF2-40B4-BE49-F238E27FC236}">
                <a16:creationId xmlns:a16="http://schemas.microsoft.com/office/drawing/2014/main" id="{F2CA1DBD-3412-4F64-8991-8BA8D9B4AA12}"/>
              </a:ext>
            </a:extLst>
          </p:cNvPr>
          <p:cNvCxnSpPr>
            <a:cxnSpLocks/>
          </p:cNvCxnSpPr>
          <p:nvPr/>
        </p:nvCxnSpPr>
        <p:spPr bwMode="auto">
          <a:xfrm>
            <a:off x="3205685" y="2960938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8" name="Straight Connector 297">
            <a:extLst>
              <a:ext uri="{FF2B5EF4-FFF2-40B4-BE49-F238E27FC236}">
                <a16:creationId xmlns:a16="http://schemas.microsoft.com/office/drawing/2014/main" id="{EF2236DC-B827-4B11-833B-3F1EE3D58993}"/>
              </a:ext>
            </a:extLst>
          </p:cNvPr>
          <p:cNvCxnSpPr>
            <a:cxnSpLocks/>
          </p:cNvCxnSpPr>
          <p:nvPr/>
        </p:nvCxnSpPr>
        <p:spPr bwMode="auto">
          <a:xfrm>
            <a:off x="3309248" y="2572985"/>
            <a:ext cx="0" cy="100142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46835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9026" y="0"/>
            <a:ext cx="181298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16093" y="1"/>
            <a:ext cx="1087482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3 - Εικόνα" descr="Νέα εικόνα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426" y="1172534"/>
            <a:ext cx="7581939" cy="5110700"/>
          </a:xfrm>
          <a:prstGeom prst="rect">
            <a:avLst/>
          </a:prstGeom>
        </p:spPr>
      </p:pic>
      <p:sp>
        <p:nvSpPr>
          <p:cNvPr id="5" name="4 - Ορθογώνιο"/>
          <p:cNvSpPr/>
          <p:nvPr/>
        </p:nvSpPr>
        <p:spPr>
          <a:xfrm>
            <a:off x="1553480" y="292128"/>
            <a:ext cx="3197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/>
              <a:t>2.4.2. </a:t>
            </a:r>
            <a:r>
              <a:rPr lang="en-US" sz="2400" i="1" dirty="0" err="1"/>
              <a:t>Tucatinib</a:t>
            </a:r>
            <a:r>
              <a:rPr lang="en-US" sz="2400" i="1" dirty="0"/>
              <a:t> (</a:t>
            </a:r>
            <a:r>
              <a:rPr lang="en-US" sz="2400" i="1" dirty="0" err="1"/>
              <a:t>Tukysa</a:t>
            </a:r>
            <a:r>
              <a:rPr lang="en-US" sz="2400" i="1" dirty="0"/>
              <a:t>)</a:t>
            </a:r>
            <a:endParaRPr lang="el-GR" sz="2400" i="1" dirty="0"/>
          </a:p>
        </p:txBody>
      </p:sp>
    </p:spTree>
    <p:extLst>
      <p:ext uri="{BB962C8B-B14F-4D97-AF65-F5344CB8AC3E}">
        <p14:creationId xmlns:p14="http://schemas.microsoft.com/office/powerpoint/2010/main" val="354056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Ορθογώνιο"/>
          <p:cNvSpPr/>
          <p:nvPr/>
        </p:nvSpPr>
        <p:spPr>
          <a:xfrm>
            <a:off x="1283619" y="292128"/>
            <a:ext cx="2074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/>
              <a:t>2.4.3. </a:t>
            </a:r>
            <a:r>
              <a:rPr lang="en-US" sz="2400" i="1" dirty="0" err="1"/>
              <a:t>Pyrotinib</a:t>
            </a:r>
            <a:endParaRPr lang="el-GR" sz="2400" i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9838" y="0"/>
            <a:ext cx="181298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7106" y="1"/>
            <a:ext cx="1087482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- Ορθογώνιο"/>
          <p:cNvSpPr/>
          <p:nvPr/>
        </p:nvSpPr>
        <p:spPr>
          <a:xfrm>
            <a:off x="117566" y="900724"/>
            <a:ext cx="86802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dirty="0"/>
              <a:t> </a:t>
            </a:r>
            <a:r>
              <a:rPr lang="el-GR" dirty="0">
                <a:solidFill>
                  <a:srgbClr val="001454"/>
                </a:solidFill>
              </a:rPr>
              <a:t>Το </a:t>
            </a:r>
            <a:r>
              <a:rPr lang="en-US" dirty="0" err="1">
                <a:solidFill>
                  <a:srgbClr val="001454"/>
                </a:solidFill>
              </a:rPr>
              <a:t>Pyrotinib</a:t>
            </a:r>
            <a:r>
              <a:rPr lang="en-US" dirty="0">
                <a:solidFill>
                  <a:srgbClr val="001454"/>
                </a:solidFill>
              </a:rPr>
              <a:t> </a:t>
            </a:r>
            <a:r>
              <a:rPr lang="el-GR" dirty="0">
                <a:solidFill>
                  <a:srgbClr val="001454"/>
                </a:solidFill>
              </a:rPr>
              <a:t>αποτελεί έναν από του στόματος χορηγούμενο μη αντιστρεπτό </a:t>
            </a:r>
            <a:r>
              <a:rPr lang="en-US" dirty="0">
                <a:solidFill>
                  <a:srgbClr val="001454"/>
                </a:solidFill>
              </a:rPr>
              <a:t>TKI, </a:t>
            </a:r>
            <a:r>
              <a:rPr lang="el-GR" dirty="0">
                <a:solidFill>
                  <a:srgbClr val="001454"/>
                </a:solidFill>
              </a:rPr>
              <a:t>που έχει ως στόχο τα </a:t>
            </a:r>
            <a:r>
              <a:rPr lang="el-GR" dirty="0" err="1">
                <a:solidFill>
                  <a:srgbClr val="001454"/>
                </a:solidFill>
              </a:rPr>
              <a:t>σύμπλοκα</a:t>
            </a:r>
            <a:r>
              <a:rPr lang="el-GR" dirty="0">
                <a:solidFill>
                  <a:srgbClr val="001454"/>
                </a:solidFill>
              </a:rPr>
              <a:t> </a:t>
            </a:r>
          </a:p>
          <a:p>
            <a:r>
              <a:rPr lang="el-GR" dirty="0">
                <a:solidFill>
                  <a:srgbClr val="001454"/>
                </a:solidFill>
              </a:rPr>
              <a:t>     </a:t>
            </a:r>
            <a:r>
              <a:rPr lang="en-US" dirty="0">
                <a:solidFill>
                  <a:srgbClr val="001454"/>
                </a:solidFill>
              </a:rPr>
              <a:t>EGFR/HER1, HER2</a:t>
            </a:r>
            <a:r>
              <a:rPr lang="el-GR" dirty="0">
                <a:solidFill>
                  <a:srgbClr val="001454"/>
                </a:solidFill>
              </a:rPr>
              <a:t> και</a:t>
            </a:r>
            <a:r>
              <a:rPr lang="en-US" dirty="0">
                <a:solidFill>
                  <a:srgbClr val="001454"/>
                </a:solidFill>
              </a:rPr>
              <a:t> HER4.</a:t>
            </a:r>
            <a:r>
              <a:rPr lang="el-GR" dirty="0">
                <a:solidFill>
                  <a:srgbClr val="001454"/>
                </a:solidFill>
              </a:rPr>
              <a:t> Επίσης εμποδίζει την </a:t>
            </a:r>
            <a:r>
              <a:rPr lang="el-GR" dirty="0" err="1">
                <a:solidFill>
                  <a:srgbClr val="001454"/>
                </a:solidFill>
              </a:rPr>
              <a:t>φωσφορυλίωση</a:t>
            </a:r>
            <a:r>
              <a:rPr lang="el-GR" dirty="0">
                <a:solidFill>
                  <a:srgbClr val="001454"/>
                </a:solidFill>
              </a:rPr>
              <a:t> του </a:t>
            </a:r>
            <a:r>
              <a:rPr lang="en-US" dirty="0">
                <a:solidFill>
                  <a:srgbClr val="001454"/>
                </a:solidFill>
              </a:rPr>
              <a:t>HER2 </a:t>
            </a:r>
            <a:r>
              <a:rPr lang="el-GR" dirty="0">
                <a:solidFill>
                  <a:srgbClr val="001454"/>
                </a:solidFill>
              </a:rPr>
              <a:t>καθώς και το μονοπάτι σηματοδότησης</a:t>
            </a:r>
            <a:r>
              <a:rPr lang="en-US" dirty="0">
                <a:solidFill>
                  <a:srgbClr val="001454"/>
                </a:solidFill>
              </a:rPr>
              <a:t> </a:t>
            </a:r>
            <a:endParaRPr lang="el-GR" dirty="0">
              <a:solidFill>
                <a:srgbClr val="001454"/>
              </a:solidFill>
            </a:endParaRPr>
          </a:p>
          <a:p>
            <a:r>
              <a:rPr lang="el-GR" dirty="0">
                <a:solidFill>
                  <a:srgbClr val="001454"/>
                </a:solidFill>
              </a:rPr>
              <a:t>     </a:t>
            </a:r>
            <a:r>
              <a:rPr lang="en-US" dirty="0">
                <a:solidFill>
                  <a:srgbClr val="001454"/>
                </a:solidFill>
              </a:rPr>
              <a:t>AKT/ERK</a:t>
            </a:r>
            <a:r>
              <a:rPr lang="el-GR" dirty="0">
                <a:solidFill>
                  <a:srgbClr val="001454"/>
                </a:solidFill>
              </a:rPr>
              <a:t> και μπλοκάρει τα καρκινικά κύτταρα </a:t>
            </a:r>
            <a:r>
              <a:rPr lang="en-US" dirty="0">
                <a:solidFill>
                  <a:srgbClr val="001454"/>
                </a:solidFill>
              </a:rPr>
              <a:t>G1 </a:t>
            </a:r>
            <a:r>
              <a:rPr lang="el-GR" dirty="0">
                <a:solidFill>
                  <a:srgbClr val="001454"/>
                </a:solidFill>
              </a:rPr>
              <a:t>φάση του κυτταρικού κύκλου</a:t>
            </a:r>
            <a:r>
              <a:rPr lang="en-US" dirty="0">
                <a:solidFill>
                  <a:srgbClr val="001454"/>
                </a:solidFill>
              </a:rPr>
              <a:t>.</a:t>
            </a:r>
            <a:endParaRPr lang="el-GR" dirty="0">
              <a:solidFill>
                <a:srgbClr val="001454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669" y="2000724"/>
            <a:ext cx="4105004" cy="440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55671" y="1998618"/>
            <a:ext cx="4588329" cy="359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- Έλλειψη"/>
          <p:cNvSpPr/>
          <p:nvPr/>
        </p:nvSpPr>
        <p:spPr>
          <a:xfrm>
            <a:off x="5721531" y="3396342"/>
            <a:ext cx="3086101" cy="40494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12 - Έλλειψη"/>
          <p:cNvSpPr/>
          <p:nvPr/>
        </p:nvSpPr>
        <p:spPr>
          <a:xfrm>
            <a:off x="5522322" y="4672148"/>
            <a:ext cx="3402875" cy="40494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13 - Ορθογώνιο"/>
          <p:cNvSpPr/>
          <p:nvPr/>
        </p:nvSpPr>
        <p:spPr>
          <a:xfrm>
            <a:off x="4572000" y="557203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/>
              <a:t>Conclusions:</a:t>
            </a:r>
            <a:r>
              <a:rPr lang="en-US" sz="1400" dirty="0"/>
              <a:t> In women with HER2+ MBC previously treated with </a:t>
            </a:r>
            <a:r>
              <a:rPr lang="en-US" sz="1400" dirty="0" err="1"/>
              <a:t>taxanes</a:t>
            </a:r>
            <a:r>
              <a:rPr lang="en-US" sz="1400" dirty="0"/>
              <a:t> and </a:t>
            </a:r>
            <a:r>
              <a:rPr lang="en-US" sz="1400" dirty="0" err="1"/>
              <a:t>trastuzumab</a:t>
            </a:r>
            <a:r>
              <a:rPr lang="en-US" sz="1400" dirty="0"/>
              <a:t>, </a:t>
            </a:r>
            <a:r>
              <a:rPr lang="en-US" sz="1400" dirty="0" err="1"/>
              <a:t>pyrotinib</a:t>
            </a:r>
            <a:r>
              <a:rPr lang="en-US" sz="1400" dirty="0"/>
              <a:t> plus </a:t>
            </a:r>
            <a:r>
              <a:rPr lang="en-US" sz="1400" dirty="0" err="1"/>
              <a:t>capecitabine</a:t>
            </a:r>
            <a:r>
              <a:rPr lang="en-US" sz="1400" dirty="0"/>
              <a:t> yield statistically significant better PFS. </a:t>
            </a:r>
            <a:r>
              <a:rPr lang="en-US" sz="1400" dirty="0" err="1"/>
              <a:t>Pyrotinib</a:t>
            </a:r>
            <a:r>
              <a:rPr lang="en-US" sz="1400" dirty="0"/>
              <a:t> </a:t>
            </a:r>
            <a:r>
              <a:rPr lang="en-US" sz="1400" dirty="0" err="1"/>
              <a:t>monotherapy</a:t>
            </a:r>
            <a:r>
              <a:rPr lang="en-US" sz="1400" dirty="0"/>
              <a:t> showed anti-</a:t>
            </a:r>
            <a:r>
              <a:rPr lang="en-US" sz="1400" dirty="0" err="1"/>
              <a:t>tumour</a:t>
            </a:r>
            <a:r>
              <a:rPr lang="en-US" sz="1400" dirty="0"/>
              <a:t> activity. 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139569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49634" y="0"/>
            <a:ext cx="181298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7106" y="1"/>
            <a:ext cx="1087482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- Ορθογώνιο"/>
          <p:cNvSpPr/>
          <p:nvPr/>
        </p:nvSpPr>
        <p:spPr>
          <a:xfrm>
            <a:off x="1600213" y="266003"/>
            <a:ext cx="39296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/>
              <a:t>2.4.4. </a:t>
            </a:r>
            <a:r>
              <a:rPr lang="en-US" sz="2400" i="1" dirty="0" err="1"/>
              <a:t>Poziotinib</a:t>
            </a:r>
            <a:r>
              <a:rPr lang="en-US" sz="2400" i="1" dirty="0"/>
              <a:t> (NOV120101)</a:t>
            </a:r>
            <a:endParaRPr lang="el-GR" sz="2400" i="1" dirty="0"/>
          </a:p>
        </p:txBody>
      </p:sp>
      <p:sp>
        <p:nvSpPr>
          <p:cNvPr id="5" name="4 - Ορθογώνιο"/>
          <p:cNvSpPr/>
          <p:nvPr/>
        </p:nvSpPr>
        <p:spPr>
          <a:xfrm>
            <a:off x="264523" y="911110"/>
            <a:ext cx="78866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l-GR" dirty="0">
                <a:solidFill>
                  <a:srgbClr val="001454"/>
                </a:solidFill>
              </a:rPr>
              <a:t> Το </a:t>
            </a:r>
            <a:r>
              <a:rPr lang="en-US" dirty="0" err="1">
                <a:solidFill>
                  <a:srgbClr val="001454"/>
                </a:solidFill>
              </a:rPr>
              <a:t>Poziotinib</a:t>
            </a:r>
            <a:r>
              <a:rPr lang="en-US" dirty="0">
                <a:solidFill>
                  <a:srgbClr val="001454"/>
                </a:solidFill>
              </a:rPr>
              <a:t> </a:t>
            </a:r>
            <a:r>
              <a:rPr lang="el-GR" dirty="0">
                <a:solidFill>
                  <a:srgbClr val="001454"/>
                </a:solidFill>
              </a:rPr>
              <a:t>είναι ένας</a:t>
            </a:r>
            <a:r>
              <a:rPr lang="en-US" dirty="0">
                <a:solidFill>
                  <a:srgbClr val="001454"/>
                </a:solidFill>
              </a:rPr>
              <a:t> </a:t>
            </a:r>
            <a:r>
              <a:rPr lang="el-GR" dirty="0">
                <a:solidFill>
                  <a:srgbClr val="001454"/>
                </a:solidFill>
              </a:rPr>
              <a:t>σύγχρονος </a:t>
            </a:r>
            <a:r>
              <a:rPr lang="en-US" dirty="0">
                <a:solidFill>
                  <a:srgbClr val="001454"/>
                </a:solidFill>
              </a:rPr>
              <a:t>pan-HER </a:t>
            </a:r>
            <a:r>
              <a:rPr lang="el-GR" dirty="0">
                <a:solidFill>
                  <a:srgbClr val="001454"/>
                </a:solidFill>
              </a:rPr>
              <a:t>αναστολέας </a:t>
            </a:r>
            <a:r>
              <a:rPr lang="el-GR" dirty="0" err="1">
                <a:solidFill>
                  <a:srgbClr val="001454"/>
                </a:solidFill>
              </a:rPr>
              <a:t>τυροσινικής</a:t>
            </a:r>
            <a:r>
              <a:rPr lang="el-GR" dirty="0">
                <a:solidFill>
                  <a:srgbClr val="001454"/>
                </a:solidFill>
              </a:rPr>
              <a:t> </a:t>
            </a:r>
            <a:r>
              <a:rPr lang="el-GR" dirty="0" err="1">
                <a:solidFill>
                  <a:srgbClr val="001454"/>
                </a:solidFill>
              </a:rPr>
              <a:t>κινάσης</a:t>
            </a:r>
            <a:r>
              <a:rPr lang="el-GR" dirty="0">
                <a:solidFill>
                  <a:srgbClr val="001454"/>
                </a:solidFill>
              </a:rPr>
              <a:t> υψηλής δραστικότητας-</a:t>
            </a:r>
          </a:p>
          <a:p>
            <a:r>
              <a:rPr lang="el-GR" dirty="0">
                <a:solidFill>
                  <a:srgbClr val="001454"/>
                </a:solidFill>
              </a:rPr>
              <a:t>   συνδεόμενος μη αντιστρεπτά με πολλαπλές πρωτεϊνικές </a:t>
            </a:r>
            <a:r>
              <a:rPr lang="el-GR" dirty="0" err="1">
                <a:solidFill>
                  <a:srgbClr val="001454"/>
                </a:solidFill>
              </a:rPr>
              <a:t>κινάσες</a:t>
            </a:r>
            <a:r>
              <a:rPr lang="el-GR" dirty="0">
                <a:solidFill>
                  <a:srgbClr val="001454"/>
                </a:solidFill>
              </a:rPr>
              <a:t> συμπεριλαμβανομένων των </a:t>
            </a:r>
            <a:r>
              <a:rPr lang="en-US" dirty="0">
                <a:solidFill>
                  <a:srgbClr val="001454"/>
                </a:solidFill>
              </a:rPr>
              <a:t>HER1, HER2</a:t>
            </a:r>
            <a:r>
              <a:rPr lang="el-GR" dirty="0">
                <a:solidFill>
                  <a:srgbClr val="001454"/>
                </a:solidFill>
              </a:rPr>
              <a:t> </a:t>
            </a:r>
          </a:p>
          <a:p>
            <a:r>
              <a:rPr lang="el-GR" dirty="0">
                <a:solidFill>
                  <a:srgbClr val="001454"/>
                </a:solidFill>
              </a:rPr>
              <a:t>   και</a:t>
            </a:r>
            <a:r>
              <a:rPr lang="en-US" dirty="0">
                <a:solidFill>
                  <a:srgbClr val="001454"/>
                </a:solidFill>
              </a:rPr>
              <a:t> HER4.</a:t>
            </a:r>
            <a:r>
              <a:rPr lang="el-GR" dirty="0">
                <a:solidFill>
                  <a:srgbClr val="001454"/>
                </a:solidFill>
              </a:rPr>
              <a:t> Επίσης  παρουσιάζει δραστικότητα και έναντι </a:t>
            </a:r>
            <a:r>
              <a:rPr lang="en-US" dirty="0">
                <a:solidFill>
                  <a:srgbClr val="001454"/>
                </a:solidFill>
              </a:rPr>
              <a:t>EGFR</a:t>
            </a:r>
            <a:r>
              <a:rPr lang="el-GR" dirty="0">
                <a:solidFill>
                  <a:srgbClr val="001454"/>
                </a:solidFill>
              </a:rPr>
              <a:t> μεταλλαγμένων όγκων (</a:t>
            </a:r>
            <a:r>
              <a:rPr lang="en-US" dirty="0">
                <a:solidFill>
                  <a:srgbClr val="001454"/>
                </a:solidFill>
              </a:rPr>
              <a:t>EGFR T790 </a:t>
            </a:r>
            <a:r>
              <a:rPr lang="el-GR" dirty="0">
                <a:solidFill>
                  <a:srgbClr val="001454"/>
                </a:solidFill>
              </a:rPr>
              <a:t>και</a:t>
            </a:r>
            <a:r>
              <a:rPr lang="en-US" dirty="0">
                <a:solidFill>
                  <a:srgbClr val="001454"/>
                </a:solidFill>
              </a:rPr>
              <a:t> </a:t>
            </a:r>
            <a:r>
              <a:rPr lang="el-GR" dirty="0">
                <a:solidFill>
                  <a:srgbClr val="001454"/>
                </a:solidFill>
              </a:rPr>
              <a:t> </a:t>
            </a:r>
          </a:p>
          <a:p>
            <a:r>
              <a:rPr lang="el-GR">
                <a:solidFill>
                  <a:srgbClr val="001454"/>
                </a:solidFill>
              </a:rPr>
              <a:t>   </a:t>
            </a:r>
            <a:r>
              <a:rPr lang="en-US">
                <a:solidFill>
                  <a:srgbClr val="001454"/>
                </a:solidFill>
              </a:rPr>
              <a:t>L858R/T790</a:t>
            </a:r>
            <a:r>
              <a:rPr lang="el-GR" dirty="0">
                <a:solidFill>
                  <a:srgbClr val="001454"/>
                </a:solidFill>
              </a:rPr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8355" y="1802674"/>
            <a:ext cx="3840480" cy="5055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- Ορθογώνιο"/>
          <p:cNvSpPr/>
          <p:nvPr/>
        </p:nvSpPr>
        <p:spPr>
          <a:xfrm>
            <a:off x="1" y="4038490"/>
            <a:ext cx="149896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/>
              <a:t>- </a:t>
            </a:r>
            <a:r>
              <a:rPr lang="en-US" sz="1600" dirty="0"/>
              <a:t>Disease control rate was reported in</a:t>
            </a:r>
            <a:r>
              <a:rPr lang="el-GR" sz="1600" dirty="0"/>
              <a:t> </a:t>
            </a:r>
            <a:r>
              <a:rPr lang="en-US" sz="1600" dirty="0"/>
              <a:t>75.5% (77/102,</a:t>
            </a:r>
          </a:p>
          <a:p>
            <a:r>
              <a:rPr lang="en-US" sz="1600" dirty="0"/>
              <a:t>including 20% partial </a:t>
            </a:r>
            <a:r>
              <a:rPr lang="el-GR" sz="1600" dirty="0"/>
              <a:t> </a:t>
            </a:r>
          </a:p>
          <a:p>
            <a:r>
              <a:rPr lang="en-US" sz="1600" dirty="0"/>
              <a:t>response). Reported </a:t>
            </a:r>
            <a:r>
              <a:rPr lang="el-GR" sz="1600" dirty="0"/>
              <a:t>  </a:t>
            </a:r>
            <a:r>
              <a:rPr lang="en-US" sz="1600" dirty="0"/>
              <a:t>median PFS was 4</a:t>
            </a:r>
            <a:r>
              <a:rPr lang="el-GR" sz="1600" dirty="0"/>
              <a:t> </a:t>
            </a:r>
            <a:r>
              <a:rPr lang="en-US" sz="1600" dirty="0"/>
              <a:t>months</a:t>
            </a:r>
            <a:endParaRPr lang="el-GR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33703" y="1791382"/>
            <a:ext cx="3820886" cy="899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83663" y="2717075"/>
            <a:ext cx="3590520" cy="4140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72206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3A9C2A-4237-49B4-9889-236A3AFE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ALK </a:t>
            </a:r>
            <a:r>
              <a:rPr lang="en-US" dirty="0"/>
              <a:t>Rearrangements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36469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0D0024-7F2F-48BC-AB3B-E182834DCE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5234" y="2235754"/>
            <a:ext cx="5245802" cy="38251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3B99FF-FFC7-4290-A21D-9DD2CCF80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Survival in Advanced </a:t>
            </a:r>
            <a:r>
              <a:rPr lang="en-US" sz="3600" i="1" dirty="0"/>
              <a:t>ALK</a:t>
            </a:r>
            <a:r>
              <a:rPr lang="en-US" sz="3600" dirty="0"/>
              <a:t>+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2F597-1021-4E17-9BED-7DB567B64E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1367" y="1510735"/>
            <a:ext cx="2523003" cy="4678738"/>
          </a:xfrm>
        </p:spPr>
        <p:txBody>
          <a:bodyPr>
            <a:normAutofit fontScale="85000" lnSpcReduction="10000"/>
          </a:bodyPr>
          <a:lstStyle/>
          <a:p>
            <a:r>
              <a:rPr lang="en-US" sz="2600" dirty="0"/>
              <a:t>Retrospective study of patients with </a:t>
            </a:r>
            <a:r>
              <a:rPr lang="en-US" sz="2600" i="1" dirty="0"/>
              <a:t>ALK</a:t>
            </a:r>
            <a:r>
              <a:rPr lang="en-US" sz="2600" dirty="0"/>
              <a:t>+ stage IV NSCLC treated with an </a:t>
            </a:r>
            <a:br>
              <a:rPr lang="en-US" sz="2600" dirty="0"/>
            </a:br>
            <a:r>
              <a:rPr lang="en-US" sz="2600" dirty="0"/>
              <a:t>ALK inhibitor at University of Colorado Cancer Center, 2009-2017 (N = 110)</a:t>
            </a:r>
          </a:p>
          <a:p>
            <a:pPr lvl="1"/>
            <a:r>
              <a:rPr lang="en-US" sz="2400" dirty="0"/>
              <a:t>Majority received first-line crizotinib (n = 105)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716A490-1611-45A2-A78A-2834DF0A19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91234" y="1553836"/>
            <a:ext cx="4116328" cy="450255"/>
          </a:xfrm>
        </p:spPr>
        <p:txBody>
          <a:bodyPr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000" b="1" dirty="0"/>
              <a:t>OS From Diagnosis of </a:t>
            </a:r>
            <a:r>
              <a:rPr lang="en-US" sz="2000" b="1" i="1" dirty="0"/>
              <a:t>ALK</a:t>
            </a:r>
            <a:r>
              <a:rPr lang="en-US" sz="2000" b="1" dirty="0"/>
              <a:t>+ Stage IV NSCLC</a:t>
            </a:r>
            <a:endParaRPr lang="en-US" sz="3200" dirty="0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E106C875-EFDE-4D79-9733-7653FF89C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11" y="6388730"/>
            <a:ext cx="588968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375" eaLnBrk="1" hangingPunct="1">
              <a:defRPr/>
            </a:pPr>
            <a:r>
              <a:rPr lang="en-US" altLang="en-US" sz="1200" b="0" spc="-11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Pacheco. J Thorac Oncol. 2019;14:691.</a:t>
            </a:r>
            <a:endParaRPr lang="en-US" altLang="en-US" sz="1200" b="0" dirty="0">
              <a:solidFill>
                <a:srgbClr val="45556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488DE34-B042-44E8-9AD8-E9D54A6B270C}"/>
              </a:ext>
            </a:extLst>
          </p:cNvPr>
          <p:cNvGrpSpPr>
            <a:grpSpLocks/>
          </p:cNvGrpSpPr>
          <p:nvPr/>
        </p:nvGrpSpPr>
        <p:grpSpPr bwMode="auto">
          <a:xfrm>
            <a:off x="7042039" y="6216490"/>
            <a:ext cx="2488502" cy="447814"/>
            <a:chOff x="9527309" y="3551529"/>
            <a:chExt cx="3318192" cy="448341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15B08BA1-3380-4948-87EE-EEC59CB663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B6534A68-8F98-4EDA-A78A-56CAFA6E5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defTabSz="914375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Slide credit: </a:t>
              </a: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  <a:hlinkClick r:id="rId5"/>
                </a:rPr>
                <a:t>clinicaloptions.com</a:t>
              </a:r>
              <a:endParaRPr lang="en-US" altLang="en-US" sz="14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161293B-BE17-4055-8030-F97FF604E7DF}"/>
              </a:ext>
            </a:extLst>
          </p:cNvPr>
          <p:cNvSpPr txBox="1"/>
          <p:nvPr/>
        </p:nvSpPr>
        <p:spPr bwMode="auto">
          <a:xfrm>
            <a:off x="6495837" y="2155642"/>
            <a:ext cx="2225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Median OS: 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81 mo (6.8 yr)</a:t>
            </a:r>
          </a:p>
        </p:txBody>
      </p:sp>
    </p:spTree>
    <p:extLst>
      <p:ext uri="{BB962C8B-B14F-4D97-AF65-F5344CB8AC3E}">
        <p14:creationId xmlns:p14="http://schemas.microsoft.com/office/powerpoint/2010/main" val="30590303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4264A-1561-49BB-8CF2-422A279B6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Initial Management of Advanced </a:t>
            </a:r>
            <a:r>
              <a:rPr lang="en-US" sz="3600" i="1" dirty="0"/>
              <a:t>ALK</a:t>
            </a:r>
            <a:r>
              <a:rPr lang="en-US" sz="3600" dirty="0"/>
              <a:t>+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9BFF2-49CF-455D-9EBA-542E5091A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Not immunotherapy responsive</a:t>
            </a:r>
          </a:p>
          <a:p>
            <a:r>
              <a:rPr lang="en-CA" dirty="0"/>
              <a:t>Chemotherapy is effective</a:t>
            </a:r>
          </a:p>
          <a:p>
            <a:r>
              <a:rPr lang="en-CA" dirty="0"/>
              <a:t>Preferred initial treatment is with an ALK</a:t>
            </a:r>
            <a:r>
              <a:rPr lang="en-CA" i="1" dirty="0"/>
              <a:t> </a:t>
            </a:r>
            <a:r>
              <a:rPr lang="en-CA" dirty="0"/>
              <a:t>TKI</a:t>
            </a:r>
          </a:p>
          <a:p>
            <a:pPr lvl="1"/>
            <a:r>
              <a:rPr lang="en-CA" dirty="0"/>
              <a:t>Several TKIs approved in first-line setting</a:t>
            </a:r>
          </a:p>
          <a:p>
            <a:pPr lvl="2"/>
            <a:r>
              <a:rPr lang="en-CA" dirty="0"/>
              <a:t>Crizotinib, ceritinib superior to chemotherapy</a:t>
            </a:r>
          </a:p>
          <a:p>
            <a:pPr lvl="2"/>
            <a:r>
              <a:rPr lang="en-CA" dirty="0"/>
              <a:t>Alectinib, brigatinib, lorlatinib superior to crizotinib</a:t>
            </a:r>
          </a:p>
          <a:p>
            <a:r>
              <a:rPr lang="en-CA" sz="2600" b="1" dirty="0">
                <a:solidFill>
                  <a:schemeClr val="accent3"/>
                </a:solidFill>
              </a:rPr>
              <a:t>How do we select among available TKI options?</a:t>
            </a: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DBF47AE-5D81-4B20-B5CE-C9AFE56F9B87}"/>
              </a:ext>
            </a:extLst>
          </p:cNvPr>
          <p:cNvGrpSpPr>
            <a:grpSpLocks/>
          </p:cNvGrpSpPr>
          <p:nvPr/>
        </p:nvGrpSpPr>
        <p:grpSpPr bwMode="auto">
          <a:xfrm>
            <a:off x="7042039" y="6216490"/>
            <a:ext cx="2488502" cy="447814"/>
            <a:chOff x="9527309" y="3551529"/>
            <a:chExt cx="3318192" cy="448341"/>
          </a:xfrm>
        </p:grpSpPr>
        <p:pic>
          <p:nvPicPr>
            <p:cNvPr id="5" name="Picture 9">
              <a:extLst>
                <a:ext uri="{FF2B5EF4-FFF2-40B4-BE49-F238E27FC236}">
                  <a16:creationId xmlns:a16="http://schemas.microsoft.com/office/drawing/2014/main" id="{80CE85BF-5419-437B-A495-D32337CC63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BDEBBA5D-0A49-4C3F-98F8-B7220BC90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defTabSz="914375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Slide credit: </a:t>
              </a: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  <a:hlinkClick r:id="rId4"/>
                </a:rPr>
                <a:t>clinicaloptions.com</a:t>
              </a:r>
              <a:endParaRPr lang="en-US" altLang="en-US" sz="14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3666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C4B3-707E-4E7D-A9D9-C61FB1B51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i="1" dirty="0"/>
              <a:t>ALK</a:t>
            </a:r>
            <a:r>
              <a:rPr lang="en-US" sz="3600" dirty="0"/>
              <a:t> Fusion Variants and Development of Resistance to ALK TKI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5D599-2956-4A26-ABAB-6B4AF5061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09" y="1513048"/>
            <a:ext cx="4537592" cy="4650685"/>
          </a:xfrm>
        </p:spPr>
        <p:txBody>
          <a:bodyPr>
            <a:normAutofit fontScale="92500"/>
          </a:bodyPr>
          <a:lstStyle/>
          <a:p>
            <a:r>
              <a:rPr lang="en-US" sz="2200" dirty="0"/>
              <a:t>Retrospective study of </a:t>
            </a:r>
            <a:r>
              <a:rPr lang="en-US" sz="2200" i="1" dirty="0"/>
              <a:t>ALK </a:t>
            </a:r>
            <a:r>
              <a:rPr lang="en-US" sz="2200" dirty="0"/>
              <a:t>resistance mutation development to ALK TKI therapy by known </a:t>
            </a:r>
            <a:r>
              <a:rPr lang="en-US" sz="2200" i="1" dirty="0"/>
              <a:t>ALK </a:t>
            </a:r>
            <a:r>
              <a:rPr lang="en-US" sz="2200" dirty="0"/>
              <a:t>variant in patients with </a:t>
            </a:r>
            <a:r>
              <a:rPr lang="en-US" sz="2200" i="1" dirty="0"/>
              <a:t>ALK</a:t>
            </a:r>
            <a:r>
              <a:rPr lang="en-US" sz="2200" dirty="0"/>
              <a:t>+ NSCLC (N = 129)</a:t>
            </a:r>
          </a:p>
          <a:p>
            <a:r>
              <a:rPr lang="en-CA" sz="2200" i="1" dirty="0"/>
              <a:t>EML4</a:t>
            </a:r>
            <a:r>
              <a:rPr lang="en-CA" sz="2200" dirty="0"/>
              <a:t> is most common fusion partner for </a:t>
            </a:r>
            <a:r>
              <a:rPr lang="en-CA" sz="2200" i="1" dirty="0"/>
              <a:t>ALK; </a:t>
            </a:r>
            <a:r>
              <a:rPr lang="en-CA" sz="2200" dirty="0"/>
              <a:t>&gt;15 variants described</a:t>
            </a:r>
          </a:p>
          <a:p>
            <a:pPr lvl="1"/>
            <a:r>
              <a:rPr lang="en-CA" sz="2000" dirty="0"/>
              <a:t>Variant 1 most common (43%)</a:t>
            </a:r>
          </a:p>
          <a:p>
            <a:pPr lvl="1"/>
            <a:r>
              <a:rPr lang="en-CA" sz="2000" dirty="0"/>
              <a:t>Variant 3 next most common (40%)</a:t>
            </a:r>
          </a:p>
          <a:p>
            <a:pPr lvl="2"/>
            <a:r>
              <a:rPr lang="en-CA" sz="1800" dirty="0"/>
              <a:t>Worse outcomes with variant 3</a:t>
            </a:r>
          </a:p>
          <a:p>
            <a:pPr lvl="1"/>
            <a:r>
              <a:rPr lang="en-CA" sz="2000" dirty="0"/>
              <a:t>Variants impact protein stability</a:t>
            </a:r>
          </a:p>
          <a:p>
            <a:pPr lvl="1"/>
            <a:r>
              <a:rPr lang="en-CA" sz="2000" dirty="0"/>
              <a:t>Variants impact resistance (G1202R)</a:t>
            </a:r>
          </a:p>
          <a:p>
            <a:pPr lvl="2"/>
            <a:r>
              <a:rPr lang="en-CA" sz="1800" dirty="0"/>
              <a:t>32% with variant 3; not seen with variant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5534DE-0B86-2946-9330-8CA8A86BF374}"/>
              </a:ext>
            </a:extLst>
          </p:cNvPr>
          <p:cNvSpPr txBox="1"/>
          <p:nvPr/>
        </p:nvSpPr>
        <p:spPr>
          <a:xfrm>
            <a:off x="6430539" y="6231285"/>
            <a:ext cx="2523124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67" i="1" dirty="0">
                <a:latin typeface="+mj-lt"/>
                <a:cs typeface="Calibri" pitchFamily="34" charset="0"/>
              </a:rPr>
              <a:t>Lin, JCO 2019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1BE289-BE5E-4F0A-A459-A69125D24A37}"/>
              </a:ext>
            </a:extLst>
          </p:cNvPr>
          <p:cNvGrpSpPr>
            <a:grpSpLocks/>
          </p:cNvGrpSpPr>
          <p:nvPr/>
        </p:nvGrpSpPr>
        <p:grpSpPr bwMode="auto">
          <a:xfrm>
            <a:off x="7042039" y="6216490"/>
            <a:ext cx="2488502" cy="447814"/>
            <a:chOff x="9527309" y="3551529"/>
            <a:chExt cx="3318192" cy="4483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80352AC-FD09-40BC-9AC0-DB4473FF5B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ED506CAD-EBC4-4F21-A7D5-CF61D89A3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defTabSz="914375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Slide credit: </a:t>
              </a: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  <a:hlinkClick r:id="rId4"/>
                </a:rPr>
                <a:t>clinicaloptions.com</a:t>
              </a:r>
              <a:endParaRPr lang="en-US" altLang="en-US" sz="14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32357DA-35E1-4693-A427-D53CB3801EFB}"/>
              </a:ext>
            </a:extLst>
          </p:cNvPr>
          <p:cNvSpPr txBox="1"/>
          <p:nvPr/>
        </p:nvSpPr>
        <p:spPr bwMode="auto">
          <a:xfrm>
            <a:off x="5182986" y="1116626"/>
            <a:ext cx="318107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6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ALK 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Resistance Mutations Identified </a:t>
            </a:r>
            <a:b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 Progression on ALK TKI According </a:t>
            </a:r>
            <a:b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Baseline </a:t>
            </a:r>
            <a:r>
              <a:rPr lang="en-US" sz="16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EML4-ALK 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Variant (n = 77*)</a:t>
            </a:r>
            <a:endParaRPr lang="en-US" sz="1600" b="1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93B6A9-AB94-4691-A533-64B09BFD8F82}"/>
              </a:ext>
            </a:extLst>
          </p:cNvPr>
          <p:cNvSpPr txBox="1"/>
          <p:nvPr/>
        </p:nvSpPr>
        <p:spPr bwMode="auto">
          <a:xfrm>
            <a:off x="5051551" y="5741646"/>
            <a:ext cx="47898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*With repeat biopsy after PD on ALK TKI.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†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Confers high-level resistance to first- and second-gen ALK TKIs.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D5C43A51-A5C6-4441-A3A9-4D246C06F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12" y="6397197"/>
            <a:ext cx="588968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375" eaLnBrk="1" hangingPunct="1">
              <a:defRPr/>
            </a:pPr>
            <a:r>
              <a:rPr lang="en-US" altLang="en-US" sz="1200" b="0" spc="-11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Lin. JCO. 2018;36:1199.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0F8A47-809A-4DF8-A7D7-1CEBD885D225}"/>
              </a:ext>
            </a:extLst>
          </p:cNvPr>
          <p:cNvGrpSpPr/>
          <p:nvPr/>
        </p:nvGrpSpPr>
        <p:grpSpPr>
          <a:xfrm>
            <a:off x="5226138" y="2057304"/>
            <a:ext cx="3041417" cy="3636106"/>
            <a:chOff x="7263829" y="1912456"/>
            <a:chExt cx="4055222" cy="363610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85822E5-0482-4F69-8F64-3EA85B15D9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63829" y="1912456"/>
              <a:ext cx="4055222" cy="358437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43FF109-2036-4D11-A7C8-104F57903619}"/>
                </a:ext>
              </a:extLst>
            </p:cNvPr>
            <p:cNvSpPr txBox="1"/>
            <p:nvPr/>
          </p:nvSpPr>
          <p:spPr bwMode="auto">
            <a:xfrm>
              <a:off x="10552864" y="5240785"/>
              <a:ext cx="7661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400" baseline="30000" dirty="0">
                  <a:solidFill>
                    <a:schemeClr val="bg1"/>
                  </a:solidFill>
                  <a:latin typeface="Calibri" panose="020F0502020204030204" pitchFamily="34" charset="0"/>
                </a:rPr>
                <a:t>†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821231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3A9C2A-4237-49B4-9889-236A3AFE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RET </a:t>
            </a:r>
            <a:r>
              <a:rPr lang="en-US" dirty="0"/>
              <a:t>Fusions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207470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C4B3-707E-4E7D-A9D9-C61FB1B51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RET</a:t>
            </a:r>
            <a:r>
              <a:rPr lang="en-US" dirty="0"/>
              <a:t> Fusions in Advanced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5D599-2956-4A26-ABAB-6B4AF5061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09" y="1513048"/>
            <a:ext cx="8158147" cy="1994819"/>
          </a:xfrm>
        </p:spPr>
        <p:txBody>
          <a:bodyPr>
            <a:normAutofit fontScale="92500"/>
          </a:bodyPr>
          <a:lstStyle/>
          <a:p>
            <a:r>
              <a:rPr lang="en-CA" sz="2600" dirty="0"/>
              <a:t>Fusions in </a:t>
            </a:r>
            <a:r>
              <a:rPr lang="en-CA" sz="2600" i="1" dirty="0"/>
              <a:t>RET</a:t>
            </a:r>
            <a:r>
              <a:rPr lang="en-CA" sz="2600" dirty="0"/>
              <a:t> occur in ~1% to 2% of advanced NSCLC</a:t>
            </a:r>
          </a:p>
          <a:p>
            <a:pPr lvl="1"/>
            <a:r>
              <a:rPr lang="en-CA" sz="2400" dirty="0"/>
              <a:t>Multiple partners, including </a:t>
            </a:r>
            <a:r>
              <a:rPr lang="en-CA" sz="2400" i="1" dirty="0"/>
              <a:t>KIF5B, CCDC6, NCOA4</a:t>
            </a:r>
            <a:endParaRPr lang="en-CA" sz="2400" dirty="0"/>
          </a:p>
          <a:p>
            <a:pPr lvl="1"/>
            <a:r>
              <a:rPr lang="en-CA" sz="2400" dirty="0"/>
              <a:t>Mutations in </a:t>
            </a:r>
            <a:r>
              <a:rPr lang="en-CA" sz="2400" i="1" dirty="0"/>
              <a:t>RET</a:t>
            </a:r>
            <a:r>
              <a:rPr lang="en-CA" sz="2400" dirty="0"/>
              <a:t> associated with medullary thyroid cancer</a:t>
            </a:r>
          </a:p>
          <a:p>
            <a:r>
              <a:rPr lang="en-US" sz="2600" dirty="0"/>
              <a:t>Historic multikinase TKIs with modest efficacy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C35F873-A24F-486C-961F-1E3F7F594CB1}"/>
              </a:ext>
            </a:extLst>
          </p:cNvPr>
          <p:cNvGrpSpPr>
            <a:grpSpLocks/>
          </p:cNvGrpSpPr>
          <p:nvPr/>
        </p:nvGrpSpPr>
        <p:grpSpPr bwMode="auto">
          <a:xfrm>
            <a:off x="6372200" y="6293554"/>
            <a:ext cx="2488502" cy="447814"/>
            <a:chOff x="9527309" y="3551529"/>
            <a:chExt cx="3318192" cy="44834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EF0D929-3B96-4B64-B25F-30A1F022D2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EC122582-ED37-475E-B625-FC0BB5D2D6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defTabSz="914375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Slide credit: </a:t>
              </a: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  <a:hlinkClick r:id="rId4"/>
                </a:rPr>
                <a:t>clinicaloptions.com</a:t>
              </a:r>
              <a:endParaRPr lang="en-US" altLang="en-US" sz="14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9" name="Group 155">
            <a:extLst>
              <a:ext uri="{FF2B5EF4-FFF2-40B4-BE49-F238E27FC236}">
                <a16:creationId xmlns:a16="http://schemas.microsoft.com/office/drawing/2014/main" id="{B4B00DC5-0F63-4658-9EE0-ADE9FFF160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8703610"/>
              </p:ext>
            </p:extLst>
          </p:nvPr>
        </p:nvGraphicFramePr>
        <p:xfrm>
          <a:off x="400049" y="3252180"/>
          <a:ext cx="8417153" cy="3201156"/>
        </p:xfrm>
        <a:graphic>
          <a:graphicData uri="http://schemas.openxmlformats.org/drawingml/2006/table">
            <a:tbl>
              <a:tblPr/>
              <a:tblGrid>
                <a:gridCol w="746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4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803">
                  <a:extLst>
                    <a:ext uri="{9D8B030D-6E8A-4147-A177-3AD203B41FA5}">
                      <a16:colId xmlns:a16="http://schemas.microsoft.com/office/drawing/2014/main" val="3949019388"/>
                    </a:ext>
                  </a:extLst>
                </a:gridCol>
                <a:gridCol w="746683">
                  <a:extLst>
                    <a:ext uri="{9D8B030D-6E8A-4147-A177-3AD203B41FA5}">
                      <a16:colId xmlns:a16="http://schemas.microsoft.com/office/drawing/2014/main" val="3314901100"/>
                    </a:ext>
                  </a:extLst>
                </a:gridCol>
                <a:gridCol w="678803">
                  <a:extLst>
                    <a:ext uri="{9D8B030D-6E8A-4147-A177-3AD203B41FA5}">
                      <a16:colId xmlns:a16="http://schemas.microsoft.com/office/drawing/2014/main" val="1787499171"/>
                    </a:ext>
                  </a:extLst>
                </a:gridCol>
                <a:gridCol w="759264">
                  <a:extLst>
                    <a:ext uri="{9D8B030D-6E8A-4147-A177-3AD203B41FA5}">
                      <a16:colId xmlns:a16="http://schemas.microsoft.com/office/drawing/2014/main" val="2218877696"/>
                    </a:ext>
                  </a:extLst>
                </a:gridCol>
                <a:gridCol w="801982">
                  <a:extLst>
                    <a:ext uri="{9D8B030D-6E8A-4147-A177-3AD203B41FA5}">
                      <a16:colId xmlns:a16="http://schemas.microsoft.com/office/drawing/2014/main" val="2121137429"/>
                    </a:ext>
                  </a:extLst>
                </a:gridCol>
                <a:gridCol w="746683">
                  <a:extLst>
                    <a:ext uri="{9D8B030D-6E8A-4147-A177-3AD203B41FA5}">
                      <a16:colId xmlns:a16="http://schemas.microsoft.com/office/drawing/2014/main" val="588899061"/>
                    </a:ext>
                  </a:extLst>
                </a:gridCol>
                <a:gridCol w="882443">
                  <a:extLst>
                    <a:ext uri="{9D8B030D-6E8A-4147-A177-3AD203B41FA5}">
                      <a16:colId xmlns:a16="http://schemas.microsoft.com/office/drawing/2014/main" val="277755970"/>
                    </a:ext>
                  </a:extLst>
                </a:gridCol>
              </a:tblGrid>
              <a:tr h="548640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Response, n (%)</a:t>
                      </a:r>
                    </a:p>
                  </a:txBody>
                  <a:tcPr marL="91411" marR="91411" marT="45774" marB="45774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All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(n = 53)</a:t>
                      </a:r>
                    </a:p>
                  </a:txBody>
                  <a:tcPr marL="91411" marR="91411" marT="45774" marB="45774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Cabozantinib (n = 21)</a:t>
                      </a:r>
                    </a:p>
                  </a:txBody>
                  <a:tcPr marL="91411" marR="91411" marT="45774" marB="45774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Vandetanib (n = 11)</a:t>
                      </a:r>
                    </a:p>
                  </a:txBody>
                  <a:tcPr marL="91411" marR="91411" marT="45774" marB="45774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Sunitinib (n = 10)</a:t>
                      </a:r>
                    </a:p>
                  </a:txBody>
                  <a:tcPr marL="91411" marR="91411" marT="45774" marB="45774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Sorafenib (n = 2)</a:t>
                      </a:r>
                    </a:p>
                  </a:txBody>
                  <a:tcPr marL="91411" marR="91411" marT="45774" marB="45774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Alectinib (n = 2)</a:t>
                      </a:r>
                    </a:p>
                  </a:txBody>
                  <a:tcPr marL="91411" marR="91411" marT="45774" marB="45774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Lenvatinib (n = 2)</a:t>
                      </a:r>
                    </a:p>
                  </a:txBody>
                  <a:tcPr marL="91411" marR="91411" marT="45774" marB="45774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Nintedanib(n = 2)</a:t>
                      </a:r>
                    </a:p>
                  </a:txBody>
                  <a:tcPr marL="91411" marR="91411" marT="45774" marB="45774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Ponatinib (n = 2)</a:t>
                      </a:r>
                    </a:p>
                  </a:txBody>
                  <a:tcPr marL="91411" marR="91411" marT="45774" marB="45774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Regorafenib (n = 1)</a:t>
                      </a:r>
                    </a:p>
                  </a:txBody>
                  <a:tcPr marL="91411" marR="91411" marT="45774" marB="45774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82E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019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(4)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(5)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019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 (22)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(32)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(18)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(22)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019"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(32)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 (26)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609582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1219167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82875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2438336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3047918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3657503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4267085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4876670" algn="l" defTabSz="1219167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(27)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(33)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0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 (40)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(37)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(55)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(33)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838219"/>
                  </a:ext>
                </a:extLst>
              </a:tr>
              <a:tr h="1730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(2)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(11)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388549"/>
                  </a:ext>
                </a:extLst>
              </a:tr>
              <a:tr h="1730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Missing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11" marR="9141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080368"/>
                  </a:ext>
                </a:extLst>
              </a:tr>
            </a:tbl>
          </a:graphicData>
        </a:graphic>
      </p:graphicFrame>
      <p:sp>
        <p:nvSpPr>
          <p:cNvPr id="10" name="Text Box 15">
            <a:extLst>
              <a:ext uri="{FF2B5EF4-FFF2-40B4-BE49-F238E27FC236}">
                <a16:creationId xmlns:a16="http://schemas.microsoft.com/office/drawing/2014/main" id="{16CA02BD-DC20-4EF2-BF3D-F8CE1BF87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11" y="6423719"/>
            <a:ext cx="5889682" cy="461665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375" eaLnBrk="1" hangingPunct="1">
              <a:defRPr/>
            </a:pPr>
            <a:r>
              <a:rPr lang="en-US" altLang="en-US" sz="1200" b="0" spc="-11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Takeuchi. Nat Med. 2012;18:378. CGARN. Nature. 2014;511:543. Gautschi. JCO. 2017;35:1403.</a:t>
            </a:r>
          </a:p>
        </p:txBody>
      </p:sp>
    </p:spTree>
    <p:extLst>
      <p:ext uri="{BB962C8B-B14F-4D97-AF65-F5344CB8AC3E}">
        <p14:creationId xmlns:p14="http://schemas.microsoft.com/office/powerpoint/2010/main" val="12155530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F5F1B-09D9-4745-B826-B52F024F4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 Inhibitors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4FA8D-8B40-4736-9371-211F126C7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09" y="1513048"/>
            <a:ext cx="8158147" cy="57260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Efficacy of RET inhibitors balanced with toxicity (largely off target)</a:t>
            </a: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97F9AD00-D59A-49CB-ACF5-F48E865B7E82}"/>
              </a:ext>
            </a:extLst>
          </p:cNvPr>
          <p:cNvGrpSpPr>
            <a:grpSpLocks/>
          </p:cNvGrpSpPr>
          <p:nvPr/>
        </p:nvGrpSpPr>
        <p:grpSpPr bwMode="auto">
          <a:xfrm>
            <a:off x="7042176" y="6216652"/>
            <a:ext cx="2488502" cy="447822"/>
            <a:chOff x="9527309" y="3551529"/>
            <a:chExt cx="3318002" cy="448324"/>
          </a:xfrm>
        </p:grpSpPr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EE6EF306-8015-47E4-BFAD-46F2D3F3DC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51CB471F-1899-452D-9DFF-D6D8FAF72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0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3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3" name="Picture 22" descr="Diagram&#10;&#10;Description automatically generated">
            <a:extLst>
              <a:ext uri="{FF2B5EF4-FFF2-40B4-BE49-F238E27FC236}">
                <a16:creationId xmlns:a16="http://schemas.microsoft.com/office/drawing/2014/main" id="{F097E9A2-B06D-4709-A90C-D7DB542C32F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157" y="2487836"/>
            <a:ext cx="1819271" cy="3009236"/>
          </a:xfrm>
          <a:prstGeom prst="rect">
            <a:avLst/>
          </a:prstGeom>
        </p:spPr>
      </p:pic>
      <p:pic>
        <p:nvPicPr>
          <p:cNvPr id="26" name="Picture 25" descr="Diagram&#10;&#10;Description automatically generated">
            <a:extLst>
              <a:ext uri="{FF2B5EF4-FFF2-40B4-BE49-F238E27FC236}">
                <a16:creationId xmlns:a16="http://schemas.microsoft.com/office/drawing/2014/main" id="{7EEACB45-18F7-464E-AAD4-6F4E86963F0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1782" y="2487836"/>
            <a:ext cx="1880061" cy="3028989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323E450-180B-491E-8991-EC27B36302D1}"/>
              </a:ext>
            </a:extLst>
          </p:cNvPr>
          <p:cNvSpPr txBox="1">
            <a:spLocks/>
          </p:cNvSpPr>
          <p:nvPr/>
        </p:nvSpPr>
        <p:spPr bwMode="auto">
          <a:xfrm>
            <a:off x="808426" y="2023533"/>
            <a:ext cx="1459317" cy="38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2" tIns="60957" rIns="121912" bIns="60957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1275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58585A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CC7A1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58585A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CA" sz="20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Lenvatinib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D06199F-1E5E-489A-80B6-3949CA9020E4}"/>
              </a:ext>
            </a:extLst>
          </p:cNvPr>
          <p:cNvSpPr txBox="1">
            <a:spLocks/>
          </p:cNvSpPr>
          <p:nvPr/>
        </p:nvSpPr>
        <p:spPr bwMode="auto">
          <a:xfrm>
            <a:off x="2737728" y="2023533"/>
            <a:ext cx="1284440" cy="38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2" tIns="60957" rIns="121912" bIns="60957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1275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58585A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CC7A1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58585A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CA" sz="20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Sunitinib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B06220C-712D-458E-AF78-5F4E2E043A9D}"/>
              </a:ext>
            </a:extLst>
          </p:cNvPr>
          <p:cNvGrpSpPr>
            <a:grpSpLocks noChangeAspect="1"/>
          </p:cNvGrpSpPr>
          <p:nvPr/>
        </p:nvGrpSpPr>
        <p:grpSpPr>
          <a:xfrm>
            <a:off x="4913421" y="2196927"/>
            <a:ext cx="1889117" cy="3361148"/>
            <a:chOff x="6558013" y="1808853"/>
            <a:chExt cx="1992930" cy="2659389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EEFFB14-FA50-42A4-9FAB-82479F20C1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58013" y="2006801"/>
              <a:ext cx="1992930" cy="2461441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DE88634-2D26-49FB-84AA-9A92275BDAED}"/>
                </a:ext>
              </a:extLst>
            </p:cNvPr>
            <p:cNvSpPr/>
            <p:nvPr/>
          </p:nvSpPr>
          <p:spPr bwMode="auto">
            <a:xfrm>
              <a:off x="7325876" y="1808853"/>
              <a:ext cx="731520" cy="274320"/>
            </a:xfrm>
            <a:prstGeom prst="rect">
              <a:avLst/>
            </a:pr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63F89EB-D15E-4457-9ED3-3218614D0170}"/>
              </a:ext>
            </a:extLst>
          </p:cNvPr>
          <p:cNvSpPr txBox="1"/>
          <p:nvPr/>
        </p:nvSpPr>
        <p:spPr bwMode="auto">
          <a:xfrm>
            <a:off x="4781369" y="2023533"/>
            <a:ext cx="1573380" cy="40011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Selpercatinib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0D4FEB-79B5-48DC-B4F4-6EDED027FC49}"/>
              </a:ext>
            </a:extLst>
          </p:cNvPr>
          <p:cNvSpPr txBox="1"/>
          <p:nvPr/>
        </p:nvSpPr>
        <p:spPr bwMode="auto">
          <a:xfrm>
            <a:off x="6837875" y="2023533"/>
            <a:ext cx="13154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Pralsetinib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BA9AEE-462D-45E5-AE0F-DF0E2893237F}"/>
              </a:ext>
            </a:extLst>
          </p:cNvPr>
          <p:cNvGrpSpPr/>
          <p:nvPr/>
        </p:nvGrpSpPr>
        <p:grpSpPr>
          <a:xfrm>
            <a:off x="6818487" y="2448284"/>
            <a:ext cx="1779062" cy="3068541"/>
            <a:chOff x="9577716" y="2589761"/>
            <a:chExt cx="2488503" cy="3219143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68A0C12-87FB-4ADD-91B7-E7B158389A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4020"/>
            <a:stretch/>
          </p:blipFill>
          <p:spPr>
            <a:xfrm>
              <a:off x="9577716" y="2589761"/>
              <a:ext cx="2488503" cy="3219143"/>
            </a:xfrm>
            <a:prstGeom prst="rect">
              <a:avLst/>
            </a:prstGeom>
          </p:spPr>
        </p:pic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DAFAE48-F148-411A-849C-67DB5FA6A079}"/>
                </a:ext>
              </a:extLst>
            </p:cNvPr>
            <p:cNvSpPr/>
            <p:nvPr/>
          </p:nvSpPr>
          <p:spPr bwMode="auto">
            <a:xfrm>
              <a:off x="10352406" y="2753510"/>
              <a:ext cx="322887" cy="322887"/>
            </a:xfrm>
            <a:prstGeom prst="ellipse">
              <a:avLst/>
            </a:prstGeom>
            <a:solidFill>
              <a:srgbClr val="00B050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0140AB-5641-47B4-B9ED-BAC830A6B8E2}"/>
              </a:ext>
            </a:extLst>
          </p:cNvPr>
          <p:cNvCxnSpPr/>
          <p:nvPr/>
        </p:nvCxnSpPr>
        <p:spPr bwMode="auto">
          <a:xfrm>
            <a:off x="4657060" y="2138818"/>
            <a:ext cx="0" cy="3566160"/>
          </a:xfrm>
          <a:prstGeom prst="line">
            <a:avLst/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0906BEE-3C40-4FDA-99F9-B769412FBF96}"/>
              </a:ext>
            </a:extLst>
          </p:cNvPr>
          <p:cNvSpPr txBox="1">
            <a:spLocks/>
          </p:cNvSpPr>
          <p:nvPr/>
        </p:nvSpPr>
        <p:spPr bwMode="auto">
          <a:xfrm>
            <a:off x="1345382" y="5761741"/>
            <a:ext cx="2166431" cy="38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2" tIns="60957" rIns="121912" bIns="60957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1275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58585A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CC7A1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58585A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C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Multikinase Inhibitors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5C396934-D146-4A08-B242-35B34783499C}"/>
              </a:ext>
            </a:extLst>
          </p:cNvPr>
          <p:cNvSpPr txBox="1">
            <a:spLocks/>
          </p:cNvSpPr>
          <p:nvPr/>
        </p:nvSpPr>
        <p:spPr bwMode="auto">
          <a:xfrm>
            <a:off x="5641287" y="5639551"/>
            <a:ext cx="2166431" cy="38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2" tIns="60957" rIns="121912" bIns="60957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1275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58585A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CC7A1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58585A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CA" sz="20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Selective RET Inhibitors</a:t>
            </a:r>
          </a:p>
        </p:txBody>
      </p:sp>
      <p:sp>
        <p:nvSpPr>
          <p:cNvPr id="30" name="Text Box 15">
            <a:extLst>
              <a:ext uri="{FF2B5EF4-FFF2-40B4-BE49-F238E27FC236}">
                <a16:creationId xmlns:a16="http://schemas.microsoft.com/office/drawing/2014/main" id="{5CA22E42-1905-4488-B444-22C2777F0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11" y="6204064"/>
            <a:ext cx="6810180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375" eaLnBrk="1" hangingPunct="1">
              <a:defRPr/>
            </a:pPr>
            <a:r>
              <a:rPr lang="en-US" altLang="en-US" sz="1200" b="0" spc="-11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Gautschi. JCO. 2017;35:1403.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Stjepanovic. Biologics. 2014;8:129. 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Drilon. WCLC 2019. Abstr PL02.08. Gainor. ASCO 2019. Abstr 9008. </a:t>
            </a:r>
            <a:endParaRPr lang="en-US" altLang="en-US" sz="1200" b="0" spc="-11" dirty="0">
              <a:solidFill>
                <a:srgbClr val="45556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5D424F-C7B7-49BA-B4A0-E58AD66A1064}"/>
              </a:ext>
            </a:extLst>
          </p:cNvPr>
          <p:cNvSpPr txBox="1"/>
          <p:nvPr/>
        </p:nvSpPr>
        <p:spPr bwMode="auto">
          <a:xfrm>
            <a:off x="7870715" y="2457303"/>
            <a:ext cx="5218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RET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0CEBD77-EFA7-443E-9102-1A30148D3E1E}"/>
              </a:ext>
            </a:extLst>
          </p:cNvPr>
          <p:cNvCxnSpPr>
            <a:cxnSpLocks/>
          </p:cNvCxnSpPr>
          <p:nvPr/>
        </p:nvCxnSpPr>
        <p:spPr bwMode="auto">
          <a:xfrm flipH="1">
            <a:off x="7630561" y="2676290"/>
            <a:ext cx="274320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95495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C4B3-707E-4E7D-A9D9-C61FB1B51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Selpercatinib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5D599-2956-4A26-ABAB-6B4AF50611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sz="2400" dirty="0"/>
              <a:t>Phase I/II LIBRETTO trial: selpercatinib in </a:t>
            </a:r>
            <a:r>
              <a:rPr lang="en-CA" sz="2400" i="1" dirty="0"/>
              <a:t>RET</a:t>
            </a:r>
            <a:r>
              <a:rPr lang="en-CA" sz="2400" dirty="0"/>
              <a:t>-altered cancers, including </a:t>
            </a:r>
            <a:br>
              <a:rPr lang="en-CA" sz="2400" dirty="0"/>
            </a:br>
            <a:r>
              <a:rPr lang="en-CA" sz="2400" i="1" dirty="0"/>
              <a:t>RET</a:t>
            </a:r>
            <a:r>
              <a:rPr lang="en-US" sz="2400" b="1" i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CA" sz="2400" dirty="0"/>
              <a:t>fusion</a:t>
            </a:r>
            <a:r>
              <a:rPr lang="en-US" sz="2400" dirty="0">
                <a:solidFill>
                  <a:srgbClr val="000000"/>
                </a:solidFill>
                <a:cs typeface="Calibri" panose="020F0502020204030204" pitchFamily="34" charset="0"/>
              </a:rPr>
              <a:t>–</a:t>
            </a:r>
            <a:r>
              <a:rPr lang="en-CA" sz="2400" dirty="0"/>
              <a:t>positive NSCLC</a:t>
            </a:r>
          </a:p>
          <a:p>
            <a:r>
              <a:rPr lang="en-CA" sz="2400" dirty="0"/>
              <a:t>Previously treated with plt-based CT</a:t>
            </a:r>
          </a:p>
          <a:p>
            <a:pPr lvl="1"/>
            <a:r>
              <a:rPr lang="en-CA" sz="2200" dirty="0"/>
              <a:t>RR: 64%</a:t>
            </a:r>
          </a:p>
          <a:p>
            <a:pPr lvl="1"/>
            <a:r>
              <a:rPr lang="en-CA" sz="2200" dirty="0"/>
              <a:t>Median DoR: 17.5 mo</a:t>
            </a:r>
          </a:p>
          <a:p>
            <a:pPr lvl="1"/>
            <a:r>
              <a:rPr lang="en-CA" sz="2200" dirty="0"/>
              <a:t>Median PFS: 19.3 mo</a:t>
            </a:r>
          </a:p>
          <a:p>
            <a:r>
              <a:rPr lang="en-CA" sz="2400" dirty="0"/>
              <a:t>Treatment naive </a:t>
            </a:r>
          </a:p>
          <a:p>
            <a:pPr lvl="1"/>
            <a:r>
              <a:rPr lang="en-CA" sz="2200" dirty="0"/>
              <a:t>RR: 85%</a:t>
            </a:r>
          </a:p>
          <a:p>
            <a:pPr lvl="1"/>
            <a:r>
              <a:rPr lang="en-CA" sz="2200" dirty="0"/>
              <a:t>Median PFS: not reached</a:t>
            </a:r>
          </a:p>
          <a:p>
            <a:pPr lvl="1"/>
            <a:endParaRPr lang="en-CA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D0B80C-3F9B-4130-9C25-76BE335F5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9477" y="4869952"/>
            <a:ext cx="4116323" cy="1311403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/>
              <a:t>In May 2020, the FDA granted selpercatinib accelerated approval for the treatment of adult patients with metastatic </a:t>
            </a:r>
            <a:r>
              <a:rPr lang="en-US" sz="2400" i="1" dirty="0"/>
              <a:t>RET </a:t>
            </a:r>
            <a:r>
              <a:rPr lang="en-US" sz="2400" dirty="0"/>
              <a:t>fusion</a:t>
            </a:r>
            <a:r>
              <a:rPr lang="en-US" sz="2400" dirty="0">
                <a:solidFill>
                  <a:srgbClr val="000000"/>
                </a:solidFill>
                <a:cs typeface="Calibri" panose="020F0502020204030204" pitchFamily="34" charset="0"/>
              </a:rPr>
              <a:t>–</a:t>
            </a:r>
            <a:r>
              <a:rPr lang="en-US" sz="2400" dirty="0"/>
              <a:t>positive NSCLC</a:t>
            </a:r>
          </a:p>
        </p:txBody>
      </p:sp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ECA3E5A0-6990-E746-AA24-DDFA65D44E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8681" y="2155999"/>
            <a:ext cx="4336415" cy="254600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6722A96-12DB-40AC-ABC4-CCD5AF7213F2}"/>
              </a:ext>
            </a:extLst>
          </p:cNvPr>
          <p:cNvGrpSpPr>
            <a:grpSpLocks/>
          </p:cNvGrpSpPr>
          <p:nvPr/>
        </p:nvGrpSpPr>
        <p:grpSpPr bwMode="auto">
          <a:xfrm>
            <a:off x="7042039" y="6216490"/>
            <a:ext cx="2488502" cy="447814"/>
            <a:chOff x="9527309" y="3551529"/>
            <a:chExt cx="3318192" cy="44834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49FB978-326A-4A47-928E-6C586090B4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210756C0-515C-4452-9211-8FED9095E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defTabSz="914375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Slide credit: </a:t>
              </a: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  <a:hlinkClick r:id="rId5"/>
                </a:rPr>
                <a:t>clinicaloptions.com</a:t>
              </a:r>
              <a:endParaRPr lang="en-US" altLang="en-US" sz="14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2B80757-4A0B-4472-8AF2-14E16885FDB2}"/>
              </a:ext>
            </a:extLst>
          </p:cNvPr>
          <p:cNvSpPr txBox="1"/>
          <p:nvPr/>
        </p:nvSpPr>
        <p:spPr>
          <a:xfrm>
            <a:off x="4425180" y="1436539"/>
            <a:ext cx="4583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Best Tumor Response by IRC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Patients With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Treatment-Naive </a:t>
            </a:r>
            <a:r>
              <a:rPr lang="en-US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Fusion–Positive NSCLC (n = 48)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4C605AA2-1B31-49EE-AD03-F5990B52B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11" y="6388730"/>
            <a:ext cx="3350358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375" eaLnBrk="1" hangingPunct="1">
              <a:defRPr/>
            </a:pPr>
            <a:r>
              <a:rPr lang="en-US" altLang="en-US" sz="1200" b="0" spc="-11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Besse. ASCO 2021. Abstr 9065. Selpercatinib PI.</a:t>
            </a:r>
          </a:p>
        </p:txBody>
      </p:sp>
    </p:spTree>
    <p:extLst>
      <p:ext uri="{BB962C8B-B14F-4D97-AF65-F5344CB8AC3E}">
        <p14:creationId xmlns:p14="http://schemas.microsoft.com/office/powerpoint/2010/main" val="7420014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C4B3-707E-4E7D-A9D9-C61FB1B51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Pralsetinib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5D599-2956-4A26-ABAB-6B4AF5061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1365" y="1477485"/>
            <a:ext cx="4120635" cy="4678738"/>
          </a:xfrm>
        </p:spPr>
        <p:txBody>
          <a:bodyPr>
            <a:normAutofit fontScale="77500" lnSpcReduction="20000"/>
          </a:bodyPr>
          <a:lstStyle/>
          <a:p>
            <a:r>
              <a:rPr lang="en-CA" sz="2400" dirty="0"/>
              <a:t>Phase I/II ARROW trial: pralsetinib in </a:t>
            </a:r>
            <a:r>
              <a:rPr lang="en-CA" sz="2400" i="1" dirty="0"/>
              <a:t>RET</a:t>
            </a:r>
            <a:r>
              <a:rPr lang="en-CA" sz="2400" dirty="0"/>
              <a:t>-altered cancers, including </a:t>
            </a:r>
            <a:r>
              <a:rPr lang="en-CA" sz="2400" i="1" dirty="0"/>
              <a:t>RET</a:t>
            </a:r>
            <a:r>
              <a:rPr lang="en-US" sz="2400" b="1" i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n-CA" sz="2400" dirty="0"/>
              <a:t>fusion</a:t>
            </a:r>
            <a:r>
              <a:rPr lang="en-US" sz="2400" dirty="0">
                <a:solidFill>
                  <a:srgbClr val="000000"/>
                </a:solidFill>
                <a:cs typeface="Calibri" panose="020F0502020204030204" pitchFamily="34" charset="0"/>
              </a:rPr>
              <a:t>–</a:t>
            </a:r>
            <a:r>
              <a:rPr lang="en-CA" sz="2400" dirty="0"/>
              <a:t>positive NSCLC</a:t>
            </a:r>
          </a:p>
          <a:p>
            <a:r>
              <a:rPr lang="en-CA" sz="2400" dirty="0"/>
              <a:t>Previously treated with plt-based CT</a:t>
            </a:r>
          </a:p>
          <a:p>
            <a:pPr lvl="1"/>
            <a:r>
              <a:rPr lang="en-CA" sz="2200" dirty="0"/>
              <a:t>RR: 62%</a:t>
            </a:r>
          </a:p>
          <a:p>
            <a:pPr lvl="1"/>
            <a:r>
              <a:rPr lang="en-CA" sz="2200" dirty="0"/>
              <a:t>Median DoR: 22.3 mo</a:t>
            </a:r>
          </a:p>
          <a:p>
            <a:pPr lvl="1"/>
            <a:r>
              <a:rPr lang="en-CA" sz="2200" dirty="0"/>
              <a:t>Median PFS: 16.5 mo</a:t>
            </a:r>
          </a:p>
          <a:p>
            <a:r>
              <a:rPr lang="en-CA" sz="2400" dirty="0"/>
              <a:t>Treatment naive (n = 25; postrevision*)</a:t>
            </a:r>
          </a:p>
          <a:p>
            <a:pPr lvl="1"/>
            <a:r>
              <a:rPr lang="en-CA" sz="2200" dirty="0"/>
              <a:t>RR: 88%</a:t>
            </a:r>
          </a:p>
          <a:p>
            <a:pPr lvl="1"/>
            <a:r>
              <a:rPr lang="en-CA" sz="2200" dirty="0"/>
              <a:t>Median PFS: not reached</a:t>
            </a:r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571318E8-D363-2644-A7E7-A82234EDD6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1745" y="2049825"/>
            <a:ext cx="3977640" cy="247080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EF474CF-FE40-496D-95AB-0E2D7CB9E9F6}"/>
              </a:ext>
            </a:extLst>
          </p:cNvPr>
          <p:cNvGrpSpPr>
            <a:grpSpLocks/>
          </p:cNvGrpSpPr>
          <p:nvPr/>
        </p:nvGrpSpPr>
        <p:grpSpPr bwMode="auto">
          <a:xfrm>
            <a:off x="7042039" y="6216490"/>
            <a:ext cx="2488502" cy="447814"/>
            <a:chOff x="9527309" y="3551529"/>
            <a:chExt cx="3318192" cy="4483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60BB65A-1214-49C7-9F81-60904B52A7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F62DC5C-52F1-4AA1-92C1-8A862A35E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defTabSz="914375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Slide credit: </a:t>
              </a: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  <a:hlinkClick r:id="rId5"/>
                </a:rPr>
                <a:t>clinicaloptions.com</a:t>
              </a:r>
              <a:endParaRPr lang="en-US" altLang="en-US" sz="14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BBE87F60-99B3-4CAB-83DE-4BCA9BFE0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9477" y="4869952"/>
            <a:ext cx="4218938" cy="1311403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/>
              <a:t>In September 2020, the FDA granted pralsetinib accelerated approval for </a:t>
            </a:r>
            <a:br>
              <a:rPr lang="en-US" sz="2400" dirty="0"/>
            </a:br>
            <a:r>
              <a:rPr lang="en-US" sz="2400" dirty="0"/>
              <a:t>the treatment of adult patients with metastatic </a:t>
            </a:r>
            <a:r>
              <a:rPr lang="en-US" sz="2400" i="1" dirty="0"/>
              <a:t>RET </a:t>
            </a:r>
            <a:r>
              <a:rPr lang="en-US" sz="2400" dirty="0"/>
              <a:t>fusion</a:t>
            </a:r>
            <a:r>
              <a:rPr lang="en-US" sz="2400" dirty="0">
                <a:solidFill>
                  <a:srgbClr val="000000"/>
                </a:solidFill>
                <a:cs typeface="Calibri" panose="020F0502020204030204" pitchFamily="34" charset="0"/>
              </a:rPr>
              <a:t>–</a:t>
            </a:r>
            <a:r>
              <a:rPr lang="en-US" sz="2400" dirty="0"/>
              <a:t>positive NSCLC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2C9E84-1049-4542-8F5F-2858AFEDD723}"/>
              </a:ext>
            </a:extLst>
          </p:cNvPr>
          <p:cNvSpPr txBox="1"/>
          <p:nvPr/>
        </p:nvSpPr>
        <p:spPr>
          <a:xfrm>
            <a:off x="4425180" y="1436539"/>
            <a:ext cx="4583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Best Tumor Response by BICR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Patients With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Treatment-Naive </a:t>
            </a:r>
            <a:r>
              <a:rPr lang="en-US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Fusion–Positive NSCLC* (n = 68</a:t>
            </a:r>
            <a:r>
              <a:rPr lang="en-US" sz="2000" b="1" baseline="30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†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en-US" sz="2000" b="1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74E53951-BDD5-4597-88A8-1E42DA8C1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11" y="6388730"/>
            <a:ext cx="3350358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375" eaLnBrk="1" hangingPunct="1">
              <a:defRPr/>
            </a:pPr>
            <a:r>
              <a:rPr lang="en-US" altLang="en-US" sz="1200" b="0" spc="-11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Curigliano. ASCO 2021. Abstr 9089. Pralsetinib PI.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7E7F4D-A29F-4665-A8AB-D6889A9A1C34}"/>
              </a:ext>
            </a:extLst>
          </p:cNvPr>
          <p:cNvSpPr txBox="1"/>
          <p:nvPr/>
        </p:nvSpPr>
        <p:spPr bwMode="auto">
          <a:xfrm>
            <a:off x="2921403" y="6233417"/>
            <a:ext cx="42189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*Protocol amended in July 2019 to allow tx-naive patients eligible for std plt-based CT. </a:t>
            </a:r>
            <a:r>
              <a:rPr lang="en-US" sz="1200" b="1" baseline="30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†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Of 68 with measurable disease, 2 not shown in waterfall plot. </a:t>
            </a:r>
          </a:p>
        </p:txBody>
      </p:sp>
    </p:spTree>
    <p:extLst>
      <p:ext uri="{BB962C8B-B14F-4D97-AF65-F5344CB8AC3E}">
        <p14:creationId xmlns:p14="http://schemas.microsoft.com/office/powerpoint/2010/main" val="23686362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C4B3-707E-4E7D-A9D9-C61FB1B51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Next-Generation RET TKIs Under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5D599-2956-4A26-ABAB-6B4AF50611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sz="2000" b="1" dirty="0">
                <a:solidFill>
                  <a:schemeClr val="accent3"/>
                </a:solidFill>
              </a:rPr>
              <a:t>BOS172738:</a:t>
            </a:r>
            <a:r>
              <a:rPr lang="en-CA" sz="2000" b="1" dirty="0"/>
              <a:t> </a:t>
            </a:r>
            <a:r>
              <a:rPr lang="en-CA" sz="2000" dirty="0"/>
              <a:t>highly potent and selective oral RET inhibitor</a:t>
            </a:r>
          </a:p>
          <a:p>
            <a:pPr lvl="1"/>
            <a:r>
              <a:rPr lang="en-CA" sz="2000" dirty="0"/>
              <a:t>Preclinical efficacy in presence of gatekeeper mutations</a:t>
            </a:r>
          </a:p>
          <a:p>
            <a:pPr lvl="1"/>
            <a:r>
              <a:rPr lang="en-CA" sz="2000" dirty="0"/>
              <a:t>RR: 31% (heavily pretreated, </a:t>
            </a:r>
            <a:br>
              <a:rPr lang="en-CA" sz="2000" dirty="0"/>
            </a:br>
            <a:r>
              <a:rPr lang="en-CA" sz="2000" dirty="0"/>
              <a:t>no prior selective TKIs)</a:t>
            </a:r>
          </a:p>
          <a:p>
            <a:pPr lvl="1"/>
            <a:endParaRPr lang="en-CA" sz="2000" dirty="0"/>
          </a:p>
          <a:p>
            <a:pPr lvl="1"/>
            <a:endParaRPr lang="en-CA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9B4300-2352-423D-9A88-A5EA3CBB08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sz="2000" b="1" dirty="0">
                <a:solidFill>
                  <a:schemeClr val="accent3"/>
                </a:solidFill>
              </a:rPr>
              <a:t>TPX-0046: </a:t>
            </a:r>
            <a:r>
              <a:rPr lang="en-CA" sz="2000" dirty="0"/>
              <a:t>structurally distinct next-generation </a:t>
            </a:r>
            <a:r>
              <a:rPr lang="en-CA" sz="2000" i="1" dirty="0"/>
              <a:t>RET </a:t>
            </a:r>
            <a:r>
              <a:rPr lang="en-CA" sz="2000" dirty="0"/>
              <a:t>inhibitor</a:t>
            </a:r>
          </a:p>
          <a:p>
            <a:pPr lvl="1"/>
            <a:r>
              <a:rPr lang="en-CA" sz="2000" dirty="0"/>
              <a:t>Retains potency with solvent front mutations (G810X)</a:t>
            </a:r>
          </a:p>
          <a:p>
            <a:pPr lvl="1"/>
            <a:r>
              <a:rPr lang="en-CA" sz="2000" dirty="0"/>
              <a:t>Phase I trial ongoing</a:t>
            </a:r>
          </a:p>
          <a:p>
            <a:endParaRPr lang="en-US" dirty="0"/>
          </a:p>
        </p:txBody>
      </p: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3DFE8AB8-F0D2-304E-B95E-F57EF3F855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8070" y="4158438"/>
            <a:ext cx="4873970" cy="198026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374B964-C9A5-41D6-A5EC-F9D48AD412FC}"/>
              </a:ext>
            </a:extLst>
          </p:cNvPr>
          <p:cNvGrpSpPr>
            <a:grpSpLocks/>
          </p:cNvGrpSpPr>
          <p:nvPr/>
        </p:nvGrpSpPr>
        <p:grpSpPr bwMode="auto">
          <a:xfrm>
            <a:off x="6732240" y="6216490"/>
            <a:ext cx="2488502" cy="447814"/>
            <a:chOff x="9527309" y="3551529"/>
            <a:chExt cx="3318192" cy="4483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0469BDB-8741-4CD6-8495-7558BF91EF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4FEB4B2-60E6-4748-80DA-668EF8349B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defTabSz="914375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Slide credit: </a:t>
              </a: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  <a:hlinkClick r:id="rId5"/>
                </a:rPr>
                <a:t>clinicaloptions.com</a:t>
              </a:r>
              <a:endParaRPr lang="en-US" altLang="en-US" sz="14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D5EC0CB5-2D11-435D-A8D4-5524D8505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11" y="6204064"/>
            <a:ext cx="3350358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375" eaLnBrk="1" hangingPunct="1">
              <a:defRPr/>
            </a:pPr>
            <a:r>
              <a:rPr lang="en-US" altLang="en-US" sz="1200" b="0" spc="-11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Schoffski. ASCO 2021. Abstr 3008. Drilon. ASCO 2020. Abstr 3616.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F0FA6-C2E2-43C6-BEFF-ACF823193FE9}"/>
              </a:ext>
            </a:extLst>
          </p:cNvPr>
          <p:cNvSpPr txBox="1"/>
          <p:nvPr/>
        </p:nvSpPr>
        <p:spPr>
          <a:xfrm>
            <a:off x="179512" y="4562452"/>
            <a:ext cx="16416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Modeling of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 Inhibitors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Complex With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 Kinase</a:t>
            </a:r>
            <a:endParaRPr lang="en-US" sz="1800" b="1" baseline="30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66B667-5748-430F-9604-06B1CA937C9E}"/>
              </a:ext>
            </a:extLst>
          </p:cNvPr>
          <p:cNvSpPr txBox="1"/>
          <p:nvPr/>
        </p:nvSpPr>
        <p:spPr>
          <a:xfrm>
            <a:off x="3410532" y="6116637"/>
            <a:ext cx="783772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Pralsetinib</a:t>
            </a:r>
            <a:endParaRPr lang="en-US" sz="1400" b="1" baseline="30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8EEE92-970A-4867-B197-91CDCE0B5B30}"/>
              </a:ext>
            </a:extLst>
          </p:cNvPr>
          <p:cNvSpPr txBox="1"/>
          <p:nvPr/>
        </p:nvSpPr>
        <p:spPr>
          <a:xfrm>
            <a:off x="4647362" y="6116637"/>
            <a:ext cx="95912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Selpercatinib</a:t>
            </a:r>
            <a:endParaRPr lang="en-US" sz="1400" b="1" baseline="30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E475F0-617C-4D31-A3FA-4D050D7B7560}"/>
              </a:ext>
            </a:extLst>
          </p:cNvPr>
          <p:cNvSpPr txBox="1"/>
          <p:nvPr/>
        </p:nvSpPr>
        <p:spPr>
          <a:xfrm>
            <a:off x="5962428" y="6116637"/>
            <a:ext cx="783772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TPX-0046</a:t>
            </a:r>
            <a:endParaRPr lang="en-US" sz="1400" b="1" baseline="30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1240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C4B3-707E-4E7D-A9D9-C61FB1B51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Acquired </a:t>
            </a:r>
            <a:r>
              <a:rPr lang="en-US" i="1" dirty="0"/>
              <a:t>RET</a:t>
            </a:r>
            <a:r>
              <a:rPr lang="en-US" dirty="0"/>
              <a:t> Fusions in Advanced </a:t>
            </a:r>
            <a:r>
              <a:rPr lang="en-CA" i="1" dirty="0"/>
              <a:t>EGFR</a:t>
            </a:r>
            <a:r>
              <a:rPr lang="en-CA" dirty="0"/>
              <a:t>-Mutant NSCLC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5D599-2956-4A26-ABAB-6B4AF5061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09" y="1513048"/>
            <a:ext cx="8158147" cy="1811424"/>
          </a:xfrm>
        </p:spPr>
        <p:txBody>
          <a:bodyPr>
            <a:normAutofit fontScale="77500" lnSpcReduction="20000"/>
          </a:bodyPr>
          <a:lstStyle/>
          <a:p>
            <a:r>
              <a:rPr lang="en-CA" dirty="0"/>
              <a:t>Acquired </a:t>
            </a:r>
            <a:r>
              <a:rPr lang="en-CA" i="1" dirty="0"/>
              <a:t>RET</a:t>
            </a:r>
            <a:r>
              <a:rPr lang="en-CA" dirty="0"/>
              <a:t> fusions mediating resistance to osimertinib described in advanced </a:t>
            </a:r>
            <a:r>
              <a:rPr lang="en-CA" i="1" dirty="0"/>
              <a:t>EGFR</a:t>
            </a:r>
            <a:r>
              <a:rPr lang="en-CA" dirty="0"/>
              <a:t>-mutant NSCLC</a:t>
            </a:r>
          </a:p>
          <a:p>
            <a:pPr lvl="1"/>
            <a:r>
              <a:rPr lang="en-CA" dirty="0"/>
              <a:t>Pralsetinib or selpercatinib can be effectively added to osimertinib </a:t>
            </a:r>
            <a:br>
              <a:rPr lang="en-CA" dirty="0"/>
            </a:br>
            <a:r>
              <a:rPr lang="en-CA" dirty="0"/>
              <a:t>(case reports/series)</a:t>
            </a:r>
          </a:p>
          <a:p>
            <a:pPr lvl="1"/>
            <a:endParaRPr lang="en-CA" sz="2667" dirty="0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932FF0B-57C4-0F49-B9AE-DAC24DF89D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674" y="3941837"/>
            <a:ext cx="4121451" cy="213219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062565C-96EA-468A-A354-D330CC80F923}"/>
              </a:ext>
            </a:extLst>
          </p:cNvPr>
          <p:cNvGrpSpPr/>
          <p:nvPr/>
        </p:nvGrpSpPr>
        <p:grpSpPr>
          <a:xfrm>
            <a:off x="4692721" y="3950619"/>
            <a:ext cx="4181265" cy="2110108"/>
            <a:chOff x="6971609" y="4038529"/>
            <a:chExt cx="4778179" cy="1808509"/>
          </a:xfrm>
        </p:grpSpPr>
        <p:pic>
          <p:nvPicPr>
            <p:cNvPr id="9" name="Picture 8" descr="A picture containing blue, close&#10;&#10;Description automatically generated">
              <a:extLst>
                <a:ext uri="{FF2B5EF4-FFF2-40B4-BE49-F238E27FC236}">
                  <a16:creationId xmlns:a16="http://schemas.microsoft.com/office/drawing/2014/main" id="{BB0F9363-7B02-E047-AA90-D56B34E9D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71609" y="4038529"/>
              <a:ext cx="2366787" cy="1808509"/>
            </a:xfrm>
            <a:prstGeom prst="rect">
              <a:avLst/>
            </a:prstGeom>
          </p:spPr>
        </p:pic>
        <p:pic>
          <p:nvPicPr>
            <p:cNvPr id="11" name="Picture 10" descr="A picture containing blue, ceramic ware, dishware, close&#10;&#10;Description automatically generated">
              <a:extLst>
                <a:ext uri="{FF2B5EF4-FFF2-40B4-BE49-F238E27FC236}">
                  <a16:creationId xmlns:a16="http://schemas.microsoft.com/office/drawing/2014/main" id="{88F5D8F5-D019-2047-894C-FB79A8637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81492" y="4038529"/>
              <a:ext cx="2368296" cy="1796090"/>
            </a:xfrm>
            <a:prstGeom prst="rect">
              <a:avLst/>
            </a:prstGeom>
          </p:spPr>
        </p:pic>
      </p:grpSp>
      <p:sp>
        <p:nvSpPr>
          <p:cNvPr id="8" name="Text Box 15">
            <a:extLst>
              <a:ext uri="{FF2B5EF4-FFF2-40B4-BE49-F238E27FC236}">
                <a16:creationId xmlns:a16="http://schemas.microsoft.com/office/drawing/2014/main" id="{32874212-F10B-4D34-93F4-4A3A95069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11" y="6388730"/>
            <a:ext cx="588968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375" eaLnBrk="1" hangingPunct="1">
              <a:defRPr/>
            </a:pPr>
            <a:r>
              <a:rPr lang="en-US" altLang="en-US" sz="1200" b="0" spc="-11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Piotrowska. Cancer Discov. 2018;8:1529. Rehman. JCO Precis Oncol. 2021;5:939.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1DC731-3D01-4CC6-B0AB-3266E00CBE46}"/>
              </a:ext>
            </a:extLst>
          </p:cNvPr>
          <p:cNvGrpSpPr>
            <a:grpSpLocks/>
          </p:cNvGrpSpPr>
          <p:nvPr/>
        </p:nvGrpSpPr>
        <p:grpSpPr bwMode="auto">
          <a:xfrm>
            <a:off x="6516216" y="6216490"/>
            <a:ext cx="2488502" cy="447814"/>
            <a:chOff x="8826173" y="3551529"/>
            <a:chExt cx="3318192" cy="44834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A0C6E1A-C2B3-4255-893F-6B15C1D38D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33A243BF-4857-4E7F-90CC-0ADFFF0F6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6173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defTabSz="914375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Slide credit: </a:t>
              </a: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  <a:hlinkClick r:id="rId7"/>
                </a:rPr>
                <a:t>clinicaloptions.com</a:t>
              </a:r>
              <a:endParaRPr lang="en-US" altLang="en-US" sz="14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298293D-EE7E-4343-AA0D-58911DB07625}"/>
              </a:ext>
            </a:extLst>
          </p:cNvPr>
          <p:cNvSpPr txBox="1">
            <a:spLocks/>
          </p:cNvSpPr>
          <p:nvPr/>
        </p:nvSpPr>
        <p:spPr bwMode="auto">
          <a:xfrm>
            <a:off x="251092" y="3474509"/>
            <a:ext cx="4326047" cy="38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2" tIns="60957" rIns="121912" bIns="60957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1275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58585A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CC7A1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58585A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CA" sz="18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Response to Osimertinib + Pralsetinib in </a:t>
            </a:r>
            <a:r>
              <a:rPr lang="en-CA" sz="18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Patient With </a:t>
            </a:r>
            <a:r>
              <a:rPr lang="en-CA" sz="1800" b="1" i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EGFR</a:t>
            </a:r>
            <a:r>
              <a:rPr lang="en-CA" sz="18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en-CA" sz="18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NSCLC and a </a:t>
            </a:r>
            <a:r>
              <a:rPr lang="en-CA" sz="1800" b="1" i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 </a:t>
            </a:r>
            <a:r>
              <a:rPr lang="en-CA" sz="18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Fusion Post Afatinib/Cetuximab</a:t>
            </a:r>
            <a:endParaRPr lang="en-CA" sz="1800" b="1" i="1" kern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8632AA7-4178-44E5-B8BD-2BB4A40D65D8}"/>
              </a:ext>
            </a:extLst>
          </p:cNvPr>
          <p:cNvSpPr txBox="1">
            <a:spLocks/>
          </p:cNvSpPr>
          <p:nvPr/>
        </p:nvSpPr>
        <p:spPr bwMode="auto">
          <a:xfrm>
            <a:off x="4692721" y="3474509"/>
            <a:ext cx="4215694" cy="38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2" tIns="60957" rIns="121912" bIns="60957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indent="0" algn="ctr">
              <a:spcBef>
                <a:spcPct val="20000"/>
              </a:spcBef>
              <a:buNone/>
              <a:defRPr sz="18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58585A"/>
                </a:solidFill>
                <a:latin typeface="+mn-lt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CC7A16"/>
                </a:solidFill>
                <a:latin typeface="+mn-lt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8585A"/>
                </a:solidFill>
                <a:latin typeface="+mn-lt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58585A"/>
                </a:solidFill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9pPr>
          </a:lstStyle>
          <a:p>
            <a:r>
              <a:rPr lang="en-CA" sz="18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Response to Osimertinib + Selpercatinib </a:t>
            </a:r>
            <a:r>
              <a:rPr lang="en-CA" sz="18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Patient With </a:t>
            </a:r>
            <a:r>
              <a:rPr lang="en-CA" sz="1800" b="1" i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EGFR</a:t>
            </a:r>
            <a:r>
              <a:rPr lang="en-CA" sz="1800" b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NSCLC and a </a:t>
            </a:r>
            <a:r>
              <a:rPr lang="en-CA" sz="1800" b="1" i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</a:t>
            </a:r>
            <a:r>
              <a:rPr lang="en-CA" sz="1800" b="1" i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18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Fusion Post Osimertinib</a:t>
            </a:r>
            <a:endParaRPr lang="en-CA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CF87126-9D76-489C-8580-F30C513BB6E7}"/>
              </a:ext>
            </a:extLst>
          </p:cNvPr>
          <p:cNvSpPr txBox="1">
            <a:spLocks/>
          </p:cNvSpPr>
          <p:nvPr/>
        </p:nvSpPr>
        <p:spPr bwMode="auto">
          <a:xfrm>
            <a:off x="839913" y="6055623"/>
            <a:ext cx="1046681" cy="38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2" tIns="60957" rIns="121912" bIns="60957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1275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58585A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CC7A1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58585A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CA" sz="18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Baseline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95838FC-9453-419C-B0DC-A049CDADA296}"/>
              </a:ext>
            </a:extLst>
          </p:cNvPr>
          <p:cNvSpPr txBox="1">
            <a:spLocks/>
          </p:cNvSpPr>
          <p:nvPr/>
        </p:nvSpPr>
        <p:spPr bwMode="auto">
          <a:xfrm>
            <a:off x="2660806" y="6055623"/>
            <a:ext cx="1498361" cy="38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2" tIns="60957" rIns="121912" bIns="60957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1275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58585A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CC7A1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58585A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CA" sz="18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Wk 8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B01D496-60A9-421B-B685-7C266C96D126}"/>
              </a:ext>
            </a:extLst>
          </p:cNvPr>
          <p:cNvSpPr txBox="1">
            <a:spLocks/>
          </p:cNvSpPr>
          <p:nvPr/>
        </p:nvSpPr>
        <p:spPr bwMode="auto">
          <a:xfrm>
            <a:off x="5222656" y="6055623"/>
            <a:ext cx="1046681" cy="38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2" tIns="60957" rIns="121912" bIns="60957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1275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58585A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CC7A1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58585A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CA" sz="18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Baseline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468537A-9962-4174-B877-42A8AAD4B056}"/>
              </a:ext>
            </a:extLst>
          </p:cNvPr>
          <p:cNvSpPr txBox="1">
            <a:spLocks/>
          </p:cNvSpPr>
          <p:nvPr/>
        </p:nvSpPr>
        <p:spPr bwMode="auto">
          <a:xfrm>
            <a:off x="7043549" y="6055623"/>
            <a:ext cx="1498361" cy="38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2" tIns="60957" rIns="121912" bIns="60957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1275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58585A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CC7A1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58585A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CA" sz="18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 1</a:t>
            </a:r>
          </a:p>
        </p:txBody>
      </p:sp>
    </p:spTree>
    <p:extLst>
      <p:ext uri="{BB962C8B-B14F-4D97-AF65-F5344CB8AC3E}">
        <p14:creationId xmlns:p14="http://schemas.microsoft.com/office/powerpoint/2010/main" val="15580856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3A9C2A-4237-49B4-9889-236A3AFE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KRAS </a:t>
            </a:r>
            <a:r>
              <a:rPr lang="en-US" dirty="0"/>
              <a:t>G12C Mutations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074009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artial Circle 40">
            <a:extLst>
              <a:ext uri="{FF2B5EF4-FFF2-40B4-BE49-F238E27FC236}">
                <a16:creationId xmlns:a16="http://schemas.microsoft.com/office/drawing/2014/main" id="{BB64ACE7-54C3-498F-8120-6FEB375594EA}"/>
              </a:ext>
            </a:extLst>
          </p:cNvPr>
          <p:cNvSpPr/>
          <p:nvPr/>
        </p:nvSpPr>
        <p:spPr bwMode="auto">
          <a:xfrm>
            <a:off x="4699250" y="2567918"/>
            <a:ext cx="2261549" cy="3015398"/>
          </a:xfrm>
          <a:prstGeom prst="pie">
            <a:avLst>
              <a:gd name="adj1" fmla="val 15824405"/>
              <a:gd name="adj2" fmla="val 16201906"/>
            </a:avLst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B717942-4B43-47BD-A59E-E4250FABA98C}"/>
              </a:ext>
            </a:extLst>
          </p:cNvPr>
          <p:cNvGrpSpPr/>
          <p:nvPr/>
        </p:nvGrpSpPr>
        <p:grpSpPr>
          <a:xfrm>
            <a:off x="7218791" y="2627847"/>
            <a:ext cx="1510008" cy="2749471"/>
            <a:chOff x="8422325" y="2637230"/>
            <a:chExt cx="2013344" cy="274947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80AE54B-60A2-47AA-8E15-F29F09414ACC}"/>
                </a:ext>
              </a:extLst>
            </p:cNvPr>
            <p:cNvSpPr txBox="1"/>
            <p:nvPr/>
          </p:nvSpPr>
          <p:spPr bwMode="auto">
            <a:xfrm>
              <a:off x="8422325" y="2935177"/>
              <a:ext cx="1263593" cy="244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G12C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G12V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G12D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G13 Any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Q61 Any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G12A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G12 Other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Other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1479F7A-3D76-4303-B65A-8325C5C4D98B}"/>
                </a:ext>
              </a:extLst>
            </p:cNvPr>
            <p:cNvSpPr txBox="1"/>
            <p:nvPr/>
          </p:nvSpPr>
          <p:spPr bwMode="auto">
            <a:xfrm>
              <a:off x="9702134" y="2637230"/>
              <a:ext cx="733535" cy="2749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1882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915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684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327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313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298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210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77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072C4B3-707E-4E7D-A9D9-C61FB1B51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KRAS </a:t>
            </a:r>
            <a:r>
              <a:rPr lang="en-US" dirty="0"/>
              <a:t>Mutations</a:t>
            </a:r>
            <a:r>
              <a:rPr lang="en-US" i="1" dirty="0"/>
              <a:t> </a:t>
            </a:r>
            <a:r>
              <a:rPr lang="en-US" dirty="0"/>
              <a:t>in Advanced NSCLC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5D599-2956-4A26-ABAB-6B4AF5061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1365" y="1510735"/>
            <a:ext cx="3981959" cy="4678738"/>
          </a:xfrm>
        </p:spPr>
        <p:txBody>
          <a:bodyPr>
            <a:normAutofit fontScale="92500" lnSpcReduction="20000"/>
          </a:bodyPr>
          <a:lstStyle/>
          <a:p>
            <a:r>
              <a:rPr lang="en-CA" sz="2600" dirty="0"/>
              <a:t>Most common oncogenic driver in NSCLC</a:t>
            </a:r>
          </a:p>
          <a:p>
            <a:pPr lvl="1"/>
            <a:r>
              <a:rPr lang="en-CA" sz="2400" dirty="0"/>
              <a:t>Present in ~25% nonsquamous, </a:t>
            </a:r>
            <a:br>
              <a:rPr lang="en-CA" sz="2400" dirty="0"/>
            </a:br>
            <a:r>
              <a:rPr lang="en-CA" sz="2400" dirty="0"/>
              <a:t>3% squamous</a:t>
            </a:r>
          </a:p>
          <a:p>
            <a:pPr lvl="1"/>
            <a:r>
              <a:rPr lang="en-CA" sz="2400" dirty="0"/>
              <a:t>Significant heterogeneity with specific mutations, comutations</a:t>
            </a:r>
          </a:p>
          <a:p>
            <a:r>
              <a:rPr lang="en-CA" sz="2600" i="1" dirty="0"/>
              <a:t>KRAS</a:t>
            </a:r>
            <a:r>
              <a:rPr lang="en-CA" sz="2600" dirty="0"/>
              <a:t> G12C most common variant</a:t>
            </a:r>
          </a:p>
          <a:p>
            <a:pPr lvl="1"/>
            <a:r>
              <a:rPr lang="en-CA" sz="2400" dirty="0"/>
              <a:t>Comprise 40% to 50% of </a:t>
            </a:r>
            <a:r>
              <a:rPr lang="en-CA" sz="2400" i="1" dirty="0"/>
              <a:t>KRAS</a:t>
            </a:r>
            <a:r>
              <a:rPr lang="en-CA" sz="2400" dirty="0"/>
              <a:t> mutations overall</a:t>
            </a:r>
          </a:p>
          <a:p>
            <a:pPr lvl="1"/>
            <a:r>
              <a:rPr lang="en-CA" sz="2400" dirty="0"/>
              <a:t>~13% incidence in adenocarcinoma</a:t>
            </a:r>
          </a:p>
          <a:p>
            <a:pPr lvl="1"/>
            <a:endParaRPr lang="en-CA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F555257-973C-4507-914A-9050FA13F791}"/>
              </a:ext>
            </a:extLst>
          </p:cNvPr>
          <p:cNvGrpSpPr>
            <a:grpSpLocks/>
          </p:cNvGrpSpPr>
          <p:nvPr/>
        </p:nvGrpSpPr>
        <p:grpSpPr bwMode="auto">
          <a:xfrm>
            <a:off x="7042039" y="6216490"/>
            <a:ext cx="2488502" cy="447814"/>
            <a:chOff x="9527309" y="3551529"/>
            <a:chExt cx="3318192" cy="4483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7DCAE5B-D7CC-4220-A8D6-1FF7BA5273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B792B77-5B02-4C08-8B14-A30E1BA7D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3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" name="Text Box 15">
            <a:extLst>
              <a:ext uri="{FF2B5EF4-FFF2-40B4-BE49-F238E27FC236}">
                <a16:creationId xmlns:a16="http://schemas.microsoft.com/office/drawing/2014/main" id="{3DB685A0-137E-4EF0-B2BB-502F158A3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048" y="6401338"/>
            <a:ext cx="6350606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3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1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Liu. ASCO 2020. Abstr 9544.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FD313FC-350E-41D8-AC6C-70D84103EDB7}"/>
              </a:ext>
            </a:extLst>
          </p:cNvPr>
          <p:cNvSpPr txBox="1">
            <a:spLocks/>
          </p:cNvSpPr>
          <p:nvPr/>
        </p:nvSpPr>
        <p:spPr bwMode="auto">
          <a:xfrm>
            <a:off x="5097698" y="1627714"/>
            <a:ext cx="3064268" cy="384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2" tIns="60957" rIns="121912" bIns="60957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indent="0" algn="ctr">
              <a:spcBef>
                <a:spcPct val="20000"/>
              </a:spcBef>
              <a:buNone/>
              <a:defRPr sz="1800" b="1" ker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58585A"/>
                </a:solidFill>
                <a:latin typeface="+mn-lt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rgbClr val="CC7A16"/>
                </a:solidFill>
                <a:latin typeface="+mn-lt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58585A"/>
                </a:solidFill>
                <a:latin typeface="+mn-lt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58585A"/>
                </a:solidFill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58585A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Incidence of </a:t>
            </a:r>
            <a:r>
              <a:rPr kumimoji="0" lang="en-CA" sz="18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KRAS </a:t>
            </a: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Mutation Variants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 Advanced NSCLC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285E8A-653E-42BC-81D7-4A37C08C3659}"/>
              </a:ext>
            </a:extLst>
          </p:cNvPr>
          <p:cNvSpPr/>
          <p:nvPr/>
        </p:nvSpPr>
        <p:spPr bwMode="auto">
          <a:xfrm>
            <a:off x="7120049" y="3019813"/>
            <a:ext cx="109728" cy="1463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4ADA4ED-8D17-4A7E-B781-6CDF9512CC0B}"/>
              </a:ext>
            </a:extLst>
          </p:cNvPr>
          <p:cNvSpPr/>
          <p:nvPr/>
        </p:nvSpPr>
        <p:spPr bwMode="auto">
          <a:xfrm>
            <a:off x="7120049" y="3319613"/>
            <a:ext cx="109728" cy="146304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08C6296-9C09-4812-A682-E43024D7A3BC}"/>
              </a:ext>
            </a:extLst>
          </p:cNvPr>
          <p:cNvSpPr/>
          <p:nvPr/>
        </p:nvSpPr>
        <p:spPr bwMode="auto">
          <a:xfrm>
            <a:off x="7120049" y="3619413"/>
            <a:ext cx="109728" cy="146304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760BCE-A3D9-4F24-8B84-55808E63CCBA}"/>
              </a:ext>
            </a:extLst>
          </p:cNvPr>
          <p:cNvSpPr/>
          <p:nvPr/>
        </p:nvSpPr>
        <p:spPr bwMode="auto">
          <a:xfrm>
            <a:off x="7120049" y="3919213"/>
            <a:ext cx="109728" cy="146304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F0ECE8-421E-4CC9-BA00-49973059F711}"/>
              </a:ext>
            </a:extLst>
          </p:cNvPr>
          <p:cNvSpPr/>
          <p:nvPr/>
        </p:nvSpPr>
        <p:spPr bwMode="auto">
          <a:xfrm>
            <a:off x="7120049" y="4219013"/>
            <a:ext cx="109728" cy="146304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BFD69AA-4B19-4797-BAF3-1955CA1201AF}"/>
              </a:ext>
            </a:extLst>
          </p:cNvPr>
          <p:cNvSpPr/>
          <p:nvPr/>
        </p:nvSpPr>
        <p:spPr bwMode="auto">
          <a:xfrm>
            <a:off x="7120049" y="4518813"/>
            <a:ext cx="109728" cy="146304"/>
          </a:xfrm>
          <a:prstGeom prst="rect">
            <a:avLst/>
          </a:prstGeom>
          <a:solidFill>
            <a:schemeClr val="tx2">
              <a:lumMod val="9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8DB722-2690-42E6-9264-32D5AC6C6D58}"/>
              </a:ext>
            </a:extLst>
          </p:cNvPr>
          <p:cNvSpPr/>
          <p:nvPr/>
        </p:nvSpPr>
        <p:spPr bwMode="auto">
          <a:xfrm>
            <a:off x="7120049" y="4818613"/>
            <a:ext cx="109728" cy="14630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5ED2B64-B009-411E-B983-1C13BDF663E9}"/>
              </a:ext>
            </a:extLst>
          </p:cNvPr>
          <p:cNvSpPr/>
          <p:nvPr/>
        </p:nvSpPr>
        <p:spPr bwMode="auto">
          <a:xfrm>
            <a:off x="7120049" y="5118413"/>
            <a:ext cx="109728" cy="1463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4" name="Partial Circle 33">
            <a:extLst>
              <a:ext uri="{FF2B5EF4-FFF2-40B4-BE49-F238E27FC236}">
                <a16:creationId xmlns:a16="http://schemas.microsoft.com/office/drawing/2014/main" id="{A737BC85-F23E-437C-8495-9F8CBF693B7D}"/>
              </a:ext>
            </a:extLst>
          </p:cNvPr>
          <p:cNvSpPr/>
          <p:nvPr/>
        </p:nvSpPr>
        <p:spPr bwMode="auto">
          <a:xfrm>
            <a:off x="4692631" y="2568170"/>
            <a:ext cx="2261549" cy="3015398"/>
          </a:xfrm>
          <a:prstGeom prst="pie">
            <a:avLst>
              <a:gd name="adj1" fmla="val 16223591"/>
              <a:gd name="adj2" fmla="val 3238981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5" name="Partial Circle 34">
            <a:extLst>
              <a:ext uri="{FF2B5EF4-FFF2-40B4-BE49-F238E27FC236}">
                <a16:creationId xmlns:a16="http://schemas.microsoft.com/office/drawing/2014/main" id="{CADE272E-EE80-4D1C-9FED-A0BCE7DDA159}"/>
              </a:ext>
            </a:extLst>
          </p:cNvPr>
          <p:cNvSpPr/>
          <p:nvPr/>
        </p:nvSpPr>
        <p:spPr bwMode="auto">
          <a:xfrm>
            <a:off x="4699250" y="2568170"/>
            <a:ext cx="2261549" cy="3015398"/>
          </a:xfrm>
          <a:prstGeom prst="pie">
            <a:avLst>
              <a:gd name="adj1" fmla="val 3262351"/>
              <a:gd name="adj2" fmla="val 7406546"/>
            </a:avLst>
          </a:prstGeom>
          <a:solidFill>
            <a:schemeClr val="accent3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Partial Circle 35">
            <a:extLst>
              <a:ext uri="{FF2B5EF4-FFF2-40B4-BE49-F238E27FC236}">
                <a16:creationId xmlns:a16="http://schemas.microsoft.com/office/drawing/2014/main" id="{84DD9248-096C-40AF-AEEF-76C1517286EE}"/>
              </a:ext>
            </a:extLst>
          </p:cNvPr>
          <p:cNvSpPr/>
          <p:nvPr/>
        </p:nvSpPr>
        <p:spPr bwMode="auto">
          <a:xfrm>
            <a:off x="4699250" y="2568170"/>
            <a:ext cx="2261549" cy="3015398"/>
          </a:xfrm>
          <a:prstGeom prst="pie">
            <a:avLst>
              <a:gd name="adj1" fmla="val 7414144"/>
              <a:gd name="adj2" fmla="val 10547214"/>
            </a:avLst>
          </a:prstGeom>
          <a:solidFill>
            <a:schemeClr val="accent4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" name="Partial Circle 36">
            <a:extLst>
              <a:ext uri="{FF2B5EF4-FFF2-40B4-BE49-F238E27FC236}">
                <a16:creationId xmlns:a16="http://schemas.microsoft.com/office/drawing/2014/main" id="{FD04CEC1-C2A3-4525-9951-7C43DC4952B5}"/>
              </a:ext>
            </a:extLst>
          </p:cNvPr>
          <p:cNvSpPr/>
          <p:nvPr/>
        </p:nvSpPr>
        <p:spPr bwMode="auto">
          <a:xfrm>
            <a:off x="4699250" y="2568170"/>
            <a:ext cx="2261549" cy="3015398"/>
          </a:xfrm>
          <a:prstGeom prst="pie">
            <a:avLst>
              <a:gd name="adj1" fmla="val 10531190"/>
              <a:gd name="adj2" fmla="val 12060002"/>
            </a:avLst>
          </a:prstGeom>
          <a:solidFill>
            <a:schemeClr val="accent6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Partial Circle 37">
            <a:extLst>
              <a:ext uri="{FF2B5EF4-FFF2-40B4-BE49-F238E27FC236}">
                <a16:creationId xmlns:a16="http://schemas.microsoft.com/office/drawing/2014/main" id="{07D4EE13-96C1-4F78-9757-2A7E15291EE7}"/>
              </a:ext>
            </a:extLst>
          </p:cNvPr>
          <p:cNvSpPr/>
          <p:nvPr/>
        </p:nvSpPr>
        <p:spPr bwMode="auto">
          <a:xfrm>
            <a:off x="4699250" y="2568170"/>
            <a:ext cx="2261549" cy="3015398"/>
          </a:xfrm>
          <a:prstGeom prst="pie">
            <a:avLst>
              <a:gd name="adj1" fmla="val 12057823"/>
              <a:gd name="adj2" fmla="val 13520920"/>
            </a:avLst>
          </a:prstGeom>
          <a:solidFill>
            <a:schemeClr val="accent5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Partial Circle 38">
            <a:extLst>
              <a:ext uri="{FF2B5EF4-FFF2-40B4-BE49-F238E27FC236}">
                <a16:creationId xmlns:a16="http://schemas.microsoft.com/office/drawing/2014/main" id="{40B12908-D59F-4AE8-A085-350FEC49059E}"/>
              </a:ext>
            </a:extLst>
          </p:cNvPr>
          <p:cNvSpPr/>
          <p:nvPr/>
        </p:nvSpPr>
        <p:spPr bwMode="auto">
          <a:xfrm>
            <a:off x="4705869" y="2568170"/>
            <a:ext cx="2261549" cy="3015398"/>
          </a:xfrm>
          <a:prstGeom prst="pie">
            <a:avLst>
              <a:gd name="adj1" fmla="val 13503324"/>
              <a:gd name="adj2" fmla="val 14858814"/>
            </a:avLst>
          </a:prstGeom>
          <a:solidFill>
            <a:schemeClr val="tx2">
              <a:lumMod val="9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0" name="Partial Circle 39">
            <a:extLst>
              <a:ext uri="{FF2B5EF4-FFF2-40B4-BE49-F238E27FC236}">
                <a16:creationId xmlns:a16="http://schemas.microsoft.com/office/drawing/2014/main" id="{FC17B5DE-D552-4EC1-A63D-15CC9F4AC672}"/>
              </a:ext>
            </a:extLst>
          </p:cNvPr>
          <p:cNvSpPr/>
          <p:nvPr/>
        </p:nvSpPr>
        <p:spPr bwMode="auto">
          <a:xfrm>
            <a:off x="4705344" y="2568170"/>
            <a:ext cx="2261549" cy="3015398"/>
          </a:xfrm>
          <a:prstGeom prst="pie">
            <a:avLst>
              <a:gd name="adj1" fmla="val 14843639"/>
              <a:gd name="adj2" fmla="val 15821991"/>
            </a:avLst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F3AAB5C-EDB6-4D41-A3C9-F22DA018ED61}"/>
              </a:ext>
            </a:extLst>
          </p:cNvPr>
          <p:cNvSpPr txBox="1"/>
          <p:nvPr/>
        </p:nvSpPr>
        <p:spPr bwMode="auto">
          <a:xfrm>
            <a:off x="6186499" y="3676111"/>
            <a:ext cx="4988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40%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35C6023-3919-41D8-A42B-6CFE1091611E}"/>
              </a:ext>
            </a:extLst>
          </p:cNvPr>
          <p:cNvSpPr txBox="1"/>
          <p:nvPr/>
        </p:nvSpPr>
        <p:spPr bwMode="auto">
          <a:xfrm>
            <a:off x="5650196" y="4688125"/>
            <a:ext cx="4988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19%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38AC0A5-2E22-41FE-92D5-427FEFA012FB}"/>
              </a:ext>
            </a:extLst>
          </p:cNvPr>
          <p:cNvSpPr txBox="1"/>
          <p:nvPr/>
        </p:nvSpPr>
        <p:spPr bwMode="auto">
          <a:xfrm>
            <a:off x="5113366" y="4325072"/>
            <a:ext cx="4988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15%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664663-8921-4FD0-A286-69424653115B}"/>
              </a:ext>
            </a:extLst>
          </p:cNvPr>
          <p:cNvSpPr txBox="1"/>
          <p:nvPr/>
        </p:nvSpPr>
        <p:spPr bwMode="auto">
          <a:xfrm>
            <a:off x="4903885" y="3793952"/>
            <a:ext cx="4074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E73B40-2D9F-4F58-A13E-155D2E29B9F3}"/>
              </a:ext>
            </a:extLst>
          </p:cNvPr>
          <p:cNvSpPr txBox="1"/>
          <p:nvPr/>
        </p:nvSpPr>
        <p:spPr bwMode="auto">
          <a:xfrm>
            <a:off x="5024639" y="3334853"/>
            <a:ext cx="4074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5972F58-299D-4ADB-818E-E6F649936FA6}"/>
              </a:ext>
            </a:extLst>
          </p:cNvPr>
          <p:cNvSpPr txBox="1"/>
          <p:nvPr/>
        </p:nvSpPr>
        <p:spPr bwMode="auto">
          <a:xfrm>
            <a:off x="5248607" y="3048429"/>
            <a:ext cx="4074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F549A56-A9C0-4F78-9DA7-DD2564C47D9E}"/>
              </a:ext>
            </a:extLst>
          </p:cNvPr>
          <p:cNvSpPr txBox="1"/>
          <p:nvPr/>
        </p:nvSpPr>
        <p:spPr bwMode="auto">
          <a:xfrm>
            <a:off x="5481208" y="2858341"/>
            <a:ext cx="4074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4%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3B6CFDB-8A32-4543-BE5A-37AA9691A410}"/>
              </a:ext>
            </a:extLst>
          </p:cNvPr>
          <p:cNvSpPr txBox="1"/>
          <p:nvPr/>
        </p:nvSpPr>
        <p:spPr bwMode="auto">
          <a:xfrm>
            <a:off x="5642345" y="2673072"/>
            <a:ext cx="4074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2%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EAC0E7A-4B72-43C2-B0FD-C563ECAFBDE4}"/>
              </a:ext>
            </a:extLst>
          </p:cNvPr>
          <p:cNvCxnSpPr>
            <a:cxnSpLocks/>
          </p:cNvCxnSpPr>
          <p:nvPr/>
        </p:nvCxnSpPr>
        <p:spPr bwMode="auto">
          <a:xfrm>
            <a:off x="7109418" y="2913321"/>
            <a:ext cx="150010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80A4786-328C-4C99-80AC-11E25D46D678}"/>
              </a:ext>
            </a:extLst>
          </p:cNvPr>
          <p:cNvSpPr txBox="1"/>
          <p:nvPr/>
        </p:nvSpPr>
        <p:spPr bwMode="auto">
          <a:xfrm>
            <a:off x="7051080" y="2603362"/>
            <a:ext cx="11173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KRAS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Categories</a:t>
            </a:r>
          </a:p>
        </p:txBody>
      </p:sp>
    </p:spTree>
    <p:extLst>
      <p:ext uri="{BB962C8B-B14F-4D97-AF65-F5344CB8AC3E}">
        <p14:creationId xmlns:p14="http://schemas.microsoft.com/office/powerpoint/2010/main" val="32197639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64">
            <a:extLst>
              <a:ext uri="{FF2B5EF4-FFF2-40B4-BE49-F238E27FC236}">
                <a16:creationId xmlns:a16="http://schemas.microsoft.com/office/drawing/2014/main" id="{A6788780-CFC5-49B5-A28F-A5A2CABA05C9}"/>
              </a:ext>
            </a:extLst>
          </p:cNvPr>
          <p:cNvSpPr txBox="1"/>
          <p:nvPr/>
        </p:nvSpPr>
        <p:spPr bwMode="auto">
          <a:xfrm>
            <a:off x="4853866" y="4905844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72C4B3-707E-4E7D-A9D9-C61FB1B51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CodeBreaK100: Sotorasib in Pretreated Advanced</a:t>
            </a:r>
            <a:r>
              <a:rPr lang="en-US" sz="3600" i="1" dirty="0"/>
              <a:t> </a:t>
            </a:r>
            <a:br>
              <a:rPr lang="en-US" sz="3600" i="1" dirty="0"/>
            </a:br>
            <a:r>
              <a:rPr lang="en-US" sz="3600" i="1" dirty="0"/>
              <a:t>KRAS</a:t>
            </a:r>
            <a:r>
              <a:rPr lang="en-US" sz="3600" dirty="0"/>
              <a:t> G12C Mutation–Positive NSCLC</a:t>
            </a:r>
            <a:endParaRPr lang="en-US" dirty="0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6D062479-E304-4FA0-8155-9F40E607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09" y="1513048"/>
            <a:ext cx="8158147" cy="1229907"/>
          </a:xfrm>
        </p:spPr>
        <p:txBody>
          <a:bodyPr>
            <a:normAutofit fontScale="92500" lnSpcReduction="10000"/>
          </a:bodyPr>
          <a:lstStyle/>
          <a:p>
            <a:r>
              <a:rPr lang="en-CA" sz="2133" dirty="0"/>
              <a:t>Phase II trial evaluating sotorasib 960 mg PO daily in patients with </a:t>
            </a:r>
            <a:r>
              <a:rPr lang="en-CA" sz="2133" i="1" dirty="0"/>
              <a:t>KRAS</a:t>
            </a:r>
            <a:r>
              <a:rPr lang="en-CA" sz="2133" dirty="0"/>
              <a:t> G12C mutation–positive NSCLC who </a:t>
            </a:r>
            <a:r>
              <a:rPr lang="en-US" altLang="en-US" sz="2133" dirty="0">
                <a:solidFill>
                  <a:srgbClr val="000000"/>
                </a:solidFill>
              </a:rPr>
              <a:t>progressed on 1-3 prior standard therapies</a:t>
            </a:r>
            <a:endParaRPr lang="en-CA" sz="2133" dirty="0"/>
          </a:p>
          <a:p>
            <a:pPr lvl="1"/>
            <a:r>
              <a:rPr lang="en-CA" sz="1866" dirty="0"/>
              <a:t>81% with both prior platinum-based CT and IO</a:t>
            </a:r>
          </a:p>
          <a:p>
            <a:pPr lvl="1"/>
            <a:endParaRPr lang="en-CA" sz="2667" dirty="0"/>
          </a:p>
          <a:p>
            <a:endParaRPr lang="en-US" dirty="0"/>
          </a:p>
        </p:txBody>
      </p:sp>
      <p:grpSp>
        <p:nvGrpSpPr>
          <p:cNvPr id="9" name="Group 7">
            <a:extLst>
              <a:ext uri="{FF2B5EF4-FFF2-40B4-BE49-F238E27FC236}">
                <a16:creationId xmlns:a16="http://schemas.microsoft.com/office/drawing/2014/main" id="{4726663E-D936-417D-9C14-9045FCAC61E5}"/>
              </a:ext>
            </a:extLst>
          </p:cNvPr>
          <p:cNvGrpSpPr>
            <a:grpSpLocks/>
          </p:cNvGrpSpPr>
          <p:nvPr/>
        </p:nvGrpSpPr>
        <p:grpSpPr bwMode="auto">
          <a:xfrm>
            <a:off x="7042039" y="6216490"/>
            <a:ext cx="2488502" cy="447814"/>
            <a:chOff x="9527309" y="3551529"/>
            <a:chExt cx="3318192" cy="44834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703D03B-9617-40F0-ACF6-2134342BCA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D115A0FF-CC77-40A5-AE04-CE18F71E8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3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82008A6-73D8-4BA8-8368-CE4742FA4EFF}"/>
              </a:ext>
            </a:extLst>
          </p:cNvPr>
          <p:cNvSpPr txBox="1"/>
          <p:nvPr/>
        </p:nvSpPr>
        <p:spPr bwMode="auto">
          <a:xfrm>
            <a:off x="5384928" y="5839973"/>
            <a:ext cx="22996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*Assessed by central review. 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14" name="Group 32">
            <a:extLst>
              <a:ext uri="{FF2B5EF4-FFF2-40B4-BE49-F238E27FC236}">
                <a16:creationId xmlns:a16="http://schemas.microsoft.com/office/drawing/2014/main" id="{6AA1A736-8994-4816-BDA6-CB8D97363B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425899"/>
              </p:ext>
            </p:extLst>
          </p:nvPr>
        </p:nvGraphicFramePr>
        <p:xfrm>
          <a:off x="5421723" y="2279957"/>
          <a:ext cx="3360420" cy="475496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020">
                  <a:extLst>
                    <a:ext uri="{9D8B030D-6E8A-4147-A177-3AD203B41FA5}">
                      <a16:colId xmlns:a16="http://schemas.microsoft.com/office/drawing/2014/main" val="2449082757"/>
                    </a:ext>
                  </a:extLst>
                </a:gridCol>
              </a:tblGrid>
              <a:tr h="8166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Outcome</a:t>
                      </a:r>
                    </a:p>
                  </a:txBody>
                  <a:tcPr marL="121874" marR="121874" marT="60968" marB="6096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Sotorasib 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960 mg QD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124)</a:t>
                      </a:r>
                    </a:p>
                  </a:txBody>
                  <a:tcPr marL="121874" marR="121874" marT="60968" marB="6096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66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Confirmed ORR, % (95% CI)*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SD,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PD,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 or missing scan, n (%)</a:t>
                      </a:r>
                    </a:p>
                  </a:txBody>
                  <a:tcPr marL="121874" marR="121874" marT="60968" marB="6096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37.1 (28.6-46.2)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(3.2)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42 (33.9)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54 (43.5)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 (16.1)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(3.2)</a:t>
                      </a:r>
                    </a:p>
                  </a:txBody>
                  <a:tcPr marL="121874" marR="121874" marT="60968" marB="6096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0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DCR, % (95% CI)</a:t>
                      </a:r>
                    </a:p>
                  </a:txBody>
                  <a:tcPr marL="121874" marR="121874" marT="60968" marB="6096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80.6 (72.6-87.2)</a:t>
                      </a:r>
                    </a:p>
                  </a:txBody>
                  <a:tcPr marL="121874" marR="121874" marT="60968" marB="6096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0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DoR, mo (95% CI)</a:t>
                      </a:r>
                    </a:p>
                  </a:txBody>
                  <a:tcPr marL="121874" marR="121874" marT="60968" marB="6096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11.1 (6.9-NE)</a:t>
                      </a:r>
                    </a:p>
                  </a:txBody>
                  <a:tcPr marL="121874" marR="121874" marT="60968" marB="6096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188635"/>
                  </a:ext>
                </a:extLst>
              </a:tr>
              <a:tr h="3500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TTR, mo (range)</a:t>
                      </a:r>
                    </a:p>
                  </a:txBody>
                  <a:tcPr marL="121874" marR="121874" marT="60968" marB="6096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1.35 (1.2-10.1)</a:t>
                      </a:r>
                    </a:p>
                  </a:txBody>
                  <a:tcPr marL="121874" marR="121874" marT="60968" marB="6096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856961"/>
                  </a:ext>
                </a:extLst>
              </a:tr>
            </a:tbl>
          </a:graphicData>
        </a:graphic>
      </p:graphicFrame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ED49C79-8C7F-444E-B280-3B629923D9EE}"/>
              </a:ext>
            </a:extLst>
          </p:cNvPr>
          <p:cNvSpPr/>
          <p:nvPr/>
        </p:nvSpPr>
        <p:spPr bwMode="auto">
          <a:xfrm>
            <a:off x="930208" y="3497093"/>
            <a:ext cx="4128516" cy="1391056"/>
          </a:xfrm>
          <a:custGeom>
            <a:avLst/>
            <a:gdLst>
              <a:gd name="connsiteX0" fmla="*/ 0 w 5481536"/>
              <a:gd name="connsiteY0" fmla="*/ 0 h 1391056"/>
              <a:gd name="connsiteX1" fmla="*/ 0 w 5481536"/>
              <a:gd name="connsiteY1" fmla="*/ 1391056 h 1391056"/>
              <a:gd name="connsiteX2" fmla="*/ 5481536 w 5481536"/>
              <a:gd name="connsiteY2" fmla="*/ 1391056 h 139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81536" h="1391056">
                <a:moveTo>
                  <a:pt x="0" y="0"/>
                </a:moveTo>
                <a:lnTo>
                  <a:pt x="0" y="1391056"/>
                </a:lnTo>
                <a:lnTo>
                  <a:pt x="5481536" y="1391056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B539A0B-CD7B-46B0-837C-3703B06A8F96}"/>
              </a:ext>
            </a:extLst>
          </p:cNvPr>
          <p:cNvGrpSpPr/>
          <p:nvPr/>
        </p:nvGrpSpPr>
        <p:grpSpPr>
          <a:xfrm>
            <a:off x="886433" y="3506822"/>
            <a:ext cx="47423" cy="1379707"/>
            <a:chOff x="1181911" y="3506821"/>
            <a:chExt cx="63230" cy="137970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A6759C1-1EC3-42AE-ADBC-1FFA7EDF69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81911" y="3506821"/>
              <a:ext cx="6323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E02D845-AF4D-4CE1-A2FD-93893A4AD5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81911" y="3782762"/>
              <a:ext cx="6323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95B1C6-F654-4AAE-910A-9A8D34CF66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81911" y="4058703"/>
              <a:ext cx="6323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B138A1F-A00E-4922-B9BB-AC31592B36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81911" y="4334644"/>
              <a:ext cx="6323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1C8AE93-53C2-4769-B36B-71B162AAFC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81911" y="4610585"/>
              <a:ext cx="6323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1C3F5FC-159D-420C-AD21-A9EA349951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81911" y="4886528"/>
              <a:ext cx="6323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D8E0DC8-BBE5-406B-9DA0-BFB2A8F18EE5}"/>
              </a:ext>
            </a:extLst>
          </p:cNvPr>
          <p:cNvGrpSpPr/>
          <p:nvPr/>
        </p:nvGrpSpPr>
        <p:grpSpPr>
          <a:xfrm>
            <a:off x="930208" y="4889123"/>
            <a:ext cx="4116668" cy="62261"/>
            <a:chOff x="1240276" y="4889122"/>
            <a:chExt cx="5488891" cy="6226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2D68E14-63D8-4B44-993D-5279B28FC973}"/>
                </a:ext>
              </a:extLst>
            </p:cNvPr>
            <p:cNvGrpSpPr/>
            <p:nvPr/>
          </p:nvGrpSpPr>
          <p:grpSpPr>
            <a:xfrm rot="5400000">
              <a:off x="2130842" y="3998556"/>
              <a:ext cx="62260" cy="1843391"/>
              <a:chOff x="1181911" y="3506821"/>
              <a:chExt cx="63230" cy="1379707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3F0E142E-C46F-41EE-B0BF-A87B7416BD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3506821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7D0A12D-80FC-4099-AE98-7A50B5C099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3782762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97040E4C-D0C7-4B43-A3C3-DB951331C2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4058703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0D24DBFE-C506-445B-9723-499A133F3E2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4334644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BD31360-F524-4169-866B-E262C597E74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4610585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711AA44-6BE3-4213-9893-A64244767C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4886528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0EB62C7-19D4-4968-BC2C-FD681EA89540}"/>
                </a:ext>
              </a:extLst>
            </p:cNvPr>
            <p:cNvGrpSpPr/>
            <p:nvPr/>
          </p:nvGrpSpPr>
          <p:grpSpPr>
            <a:xfrm rot="5400000">
              <a:off x="4318592" y="3998557"/>
              <a:ext cx="62260" cy="1843391"/>
              <a:chOff x="1181911" y="3506821"/>
              <a:chExt cx="63230" cy="1379707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33FA461-1CF3-4B26-907E-29DDE41726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3506821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CCAF6D9-2BE3-48DA-AAEB-1E107AB974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3782762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5ED91FC-F886-4C6F-A5E7-74D41C2FECB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4058703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9F9AC944-9BE5-46A7-9841-CA15E74C2F7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4334644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D0EEDE3-CBB4-4986-8D9A-94FC3271D7B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4610585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884A4BD5-5858-4406-9A10-C723CF7D4D3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4886528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7F6BB8D-4D35-45AE-A14D-70B9CC494CFE}"/>
                </a:ext>
              </a:extLst>
            </p:cNvPr>
            <p:cNvGrpSpPr/>
            <p:nvPr/>
          </p:nvGrpSpPr>
          <p:grpSpPr>
            <a:xfrm rot="5400000">
              <a:off x="6142638" y="4364853"/>
              <a:ext cx="62260" cy="1110799"/>
              <a:chOff x="1181911" y="4055138"/>
              <a:chExt cx="63230" cy="831390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4D218F6-61E4-41BD-B96B-1EA2245C58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4055138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9500B84C-0AE0-435E-96A7-F68B0AB273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4334644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2552F2A3-2392-444C-A0CA-B689EC236ED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4610585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D2153D09-ECDD-428D-8933-EED4AE2374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81911" y="4886528"/>
                <a:ext cx="6323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B2D709C5-7891-41FF-8CD0-0C9D5832FA0E}"/>
              </a:ext>
            </a:extLst>
          </p:cNvPr>
          <p:cNvSpPr txBox="1"/>
          <p:nvPr/>
        </p:nvSpPr>
        <p:spPr bwMode="auto">
          <a:xfrm>
            <a:off x="479017" y="3337543"/>
            <a:ext cx="4443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049388B-80B2-481C-AF4A-5D61F9E0347D}"/>
              </a:ext>
            </a:extLst>
          </p:cNvPr>
          <p:cNvSpPr txBox="1"/>
          <p:nvPr/>
        </p:nvSpPr>
        <p:spPr bwMode="auto">
          <a:xfrm>
            <a:off x="483913" y="3611863"/>
            <a:ext cx="4443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33D7DD0-29CA-425C-B4B3-3CBAF14ED0E4}"/>
              </a:ext>
            </a:extLst>
          </p:cNvPr>
          <p:cNvSpPr txBox="1"/>
          <p:nvPr/>
        </p:nvSpPr>
        <p:spPr bwMode="auto">
          <a:xfrm>
            <a:off x="486770" y="3889841"/>
            <a:ext cx="4443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D2DEE4B-1707-417A-8B16-255F3D16B432}"/>
              </a:ext>
            </a:extLst>
          </p:cNvPr>
          <p:cNvSpPr txBox="1"/>
          <p:nvPr/>
        </p:nvSpPr>
        <p:spPr bwMode="auto">
          <a:xfrm>
            <a:off x="491666" y="4164161"/>
            <a:ext cx="4443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CA74312-3D6C-4E1E-8480-B79D2318D6A5}"/>
              </a:ext>
            </a:extLst>
          </p:cNvPr>
          <p:cNvSpPr txBox="1"/>
          <p:nvPr/>
        </p:nvSpPr>
        <p:spPr bwMode="auto">
          <a:xfrm>
            <a:off x="489504" y="4438479"/>
            <a:ext cx="4443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08C49D7-2027-4BF8-8974-CF05D039DE69}"/>
              </a:ext>
            </a:extLst>
          </p:cNvPr>
          <p:cNvSpPr txBox="1"/>
          <p:nvPr/>
        </p:nvSpPr>
        <p:spPr bwMode="auto">
          <a:xfrm>
            <a:off x="494400" y="4712799"/>
            <a:ext cx="4443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238A85C-6795-41FF-8125-E3FDAFBA2F16}"/>
              </a:ext>
            </a:extLst>
          </p:cNvPr>
          <p:cNvSpPr txBox="1"/>
          <p:nvPr/>
        </p:nvSpPr>
        <p:spPr bwMode="auto">
          <a:xfrm>
            <a:off x="785310" y="4899859"/>
            <a:ext cx="28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DDFC8CC-7BA8-4B01-90BA-B58900F4FFA0}"/>
              </a:ext>
            </a:extLst>
          </p:cNvPr>
          <p:cNvSpPr txBox="1"/>
          <p:nvPr/>
        </p:nvSpPr>
        <p:spPr bwMode="auto">
          <a:xfrm>
            <a:off x="1065120" y="4899859"/>
            <a:ext cx="28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73B7836-9244-40AD-A1BE-1340CF29CBEA}"/>
              </a:ext>
            </a:extLst>
          </p:cNvPr>
          <p:cNvSpPr txBox="1"/>
          <p:nvPr/>
        </p:nvSpPr>
        <p:spPr bwMode="auto">
          <a:xfrm>
            <a:off x="1337110" y="4899859"/>
            <a:ext cx="28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B05D8C3-3E68-4563-AA16-53E172A4777C}"/>
              </a:ext>
            </a:extLst>
          </p:cNvPr>
          <p:cNvSpPr txBox="1"/>
          <p:nvPr/>
        </p:nvSpPr>
        <p:spPr bwMode="auto">
          <a:xfrm>
            <a:off x="1616920" y="4899859"/>
            <a:ext cx="28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40577AA-3DE5-40A6-9429-1575F7C535BD}"/>
              </a:ext>
            </a:extLst>
          </p:cNvPr>
          <p:cNvSpPr txBox="1"/>
          <p:nvPr/>
        </p:nvSpPr>
        <p:spPr bwMode="auto">
          <a:xfrm>
            <a:off x="1882011" y="4902959"/>
            <a:ext cx="28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1009CBA-1705-41CD-AB9F-F12D239F2B8E}"/>
              </a:ext>
            </a:extLst>
          </p:cNvPr>
          <p:cNvSpPr txBox="1"/>
          <p:nvPr/>
        </p:nvSpPr>
        <p:spPr bwMode="auto">
          <a:xfrm>
            <a:off x="2161821" y="4902959"/>
            <a:ext cx="28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6951FE8-9BEF-4F2D-83A9-1F3371B81A55}"/>
              </a:ext>
            </a:extLst>
          </p:cNvPr>
          <p:cNvSpPr txBox="1"/>
          <p:nvPr/>
        </p:nvSpPr>
        <p:spPr bwMode="auto">
          <a:xfrm>
            <a:off x="2433811" y="4902959"/>
            <a:ext cx="28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69B4C90-9EE4-4B8D-92FD-2A06373FBD89}"/>
              </a:ext>
            </a:extLst>
          </p:cNvPr>
          <p:cNvSpPr txBox="1"/>
          <p:nvPr/>
        </p:nvSpPr>
        <p:spPr bwMode="auto">
          <a:xfrm>
            <a:off x="2713621" y="4902959"/>
            <a:ext cx="28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5860439-E7DD-4F93-8409-27B9AABBFAF5}"/>
              </a:ext>
            </a:extLst>
          </p:cNvPr>
          <p:cNvSpPr txBox="1"/>
          <p:nvPr/>
        </p:nvSpPr>
        <p:spPr bwMode="auto">
          <a:xfrm>
            <a:off x="2977651" y="4902744"/>
            <a:ext cx="28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7B2D8F2-45E1-49D7-AB66-75CFE97949DB}"/>
              </a:ext>
            </a:extLst>
          </p:cNvPr>
          <p:cNvSpPr txBox="1"/>
          <p:nvPr/>
        </p:nvSpPr>
        <p:spPr bwMode="auto">
          <a:xfrm>
            <a:off x="3257461" y="4902744"/>
            <a:ext cx="28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235C05C-D758-4C0C-AAD5-7A5CC2A6AD95}"/>
              </a:ext>
            </a:extLst>
          </p:cNvPr>
          <p:cNvSpPr txBox="1"/>
          <p:nvPr/>
        </p:nvSpPr>
        <p:spPr bwMode="auto">
          <a:xfrm>
            <a:off x="3477354" y="4902744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EC77D1D-2797-4297-81CB-C2FD4C232CF6}"/>
              </a:ext>
            </a:extLst>
          </p:cNvPr>
          <p:cNvSpPr txBox="1"/>
          <p:nvPr/>
        </p:nvSpPr>
        <p:spPr bwMode="auto">
          <a:xfrm>
            <a:off x="3757165" y="4902744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648D1B5-965A-4F16-8736-1019B6A3FA99}"/>
              </a:ext>
            </a:extLst>
          </p:cNvPr>
          <p:cNvSpPr txBox="1"/>
          <p:nvPr/>
        </p:nvSpPr>
        <p:spPr bwMode="auto">
          <a:xfrm>
            <a:off x="4022255" y="4905844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9B685E0-9224-4EDE-B7C4-2D17528023BC}"/>
              </a:ext>
            </a:extLst>
          </p:cNvPr>
          <p:cNvSpPr txBox="1"/>
          <p:nvPr/>
        </p:nvSpPr>
        <p:spPr bwMode="auto">
          <a:xfrm>
            <a:off x="4302065" y="4905844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3D45F6F-0D7E-4EFD-963E-AE780D9B1F15}"/>
              </a:ext>
            </a:extLst>
          </p:cNvPr>
          <p:cNvSpPr txBox="1"/>
          <p:nvPr/>
        </p:nvSpPr>
        <p:spPr bwMode="auto">
          <a:xfrm>
            <a:off x="4574056" y="4905844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3048C1B-D529-42B0-BF98-35B23F9A88FB}"/>
              </a:ext>
            </a:extLst>
          </p:cNvPr>
          <p:cNvSpPr txBox="1"/>
          <p:nvPr/>
        </p:nvSpPr>
        <p:spPr bwMode="auto">
          <a:xfrm>
            <a:off x="2739694" y="5122702"/>
            <a:ext cx="4748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Mo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45ED30C-FF88-467B-8D54-BCE673FBF4F8}"/>
              </a:ext>
            </a:extLst>
          </p:cNvPr>
          <p:cNvSpPr txBox="1"/>
          <p:nvPr/>
        </p:nvSpPr>
        <p:spPr bwMode="auto">
          <a:xfrm>
            <a:off x="705924" y="5346870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124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C1BB565-8352-4770-9FC6-7AC9F7316DEA}"/>
              </a:ext>
            </a:extLst>
          </p:cNvPr>
          <p:cNvSpPr txBox="1"/>
          <p:nvPr/>
        </p:nvSpPr>
        <p:spPr bwMode="auto">
          <a:xfrm>
            <a:off x="985734" y="5346870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119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820F9D0-6C78-45C7-B81D-7BBC7FDEF205}"/>
              </a:ext>
            </a:extLst>
          </p:cNvPr>
          <p:cNvSpPr txBox="1"/>
          <p:nvPr/>
        </p:nvSpPr>
        <p:spPr bwMode="auto">
          <a:xfrm>
            <a:off x="1303410" y="5346870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F2B535F-B365-48FE-AE15-D698AAAC3CB0}"/>
              </a:ext>
            </a:extLst>
          </p:cNvPr>
          <p:cNvSpPr txBox="1"/>
          <p:nvPr/>
        </p:nvSpPr>
        <p:spPr bwMode="auto">
          <a:xfrm>
            <a:off x="1583220" y="5346870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77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F984351-8B60-4066-90D0-4A7982853A5C}"/>
              </a:ext>
            </a:extLst>
          </p:cNvPr>
          <p:cNvSpPr txBox="1"/>
          <p:nvPr/>
        </p:nvSpPr>
        <p:spPr bwMode="auto">
          <a:xfrm>
            <a:off x="1848311" y="5349970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75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C24D1C9-AF23-447C-BF8A-65CF2C00B976}"/>
              </a:ext>
            </a:extLst>
          </p:cNvPr>
          <p:cNvSpPr txBox="1"/>
          <p:nvPr/>
        </p:nvSpPr>
        <p:spPr bwMode="auto">
          <a:xfrm>
            <a:off x="2128121" y="5349970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0423D2E-ECEF-45AA-8BF1-A3132F59CCEC}"/>
              </a:ext>
            </a:extLst>
          </p:cNvPr>
          <p:cNvSpPr txBox="1"/>
          <p:nvPr/>
        </p:nvSpPr>
        <p:spPr bwMode="auto">
          <a:xfrm>
            <a:off x="2400111" y="5349970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54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0B2C442-E690-4640-A9CD-660726A913F4}"/>
              </a:ext>
            </a:extLst>
          </p:cNvPr>
          <p:cNvSpPr txBox="1"/>
          <p:nvPr/>
        </p:nvSpPr>
        <p:spPr bwMode="auto">
          <a:xfrm>
            <a:off x="2679921" y="5349970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D3EF9F1-0AE7-4EA5-A468-E95B03533B20}"/>
              </a:ext>
            </a:extLst>
          </p:cNvPr>
          <p:cNvSpPr txBox="1"/>
          <p:nvPr/>
        </p:nvSpPr>
        <p:spPr bwMode="auto">
          <a:xfrm>
            <a:off x="2943951" y="5349755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46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ECFBC3D-0FFA-448F-B189-AA63CE0BED08}"/>
              </a:ext>
            </a:extLst>
          </p:cNvPr>
          <p:cNvSpPr txBox="1"/>
          <p:nvPr/>
        </p:nvSpPr>
        <p:spPr bwMode="auto">
          <a:xfrm>
            <a:off x="3223761" y="5349755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DDB5CA0-A70D-49B1-BC0C-A5DB25DD0B4F}"/>
              </a:ext>
            </a:extLst>
          </p:cNvPr>
          <p:cNvSpPr txBox="1"/>
          <p:nvPr/>
        </p:nvSpPr>
        <p:spPr bwMode="auto">
          <a:xfrm>
            <a:off x="3495752" y="5349755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35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D0ABEFA-CE99-4FC9-A3BE-E85ABB97905D}"/>
              </a:ext>
            </a:extLst>
          </p:cNvPr>
          <p:cNvSpPr txBox="1"/>
          <p:nvPr/>
        </p:nvSpPr>
        <p:spPr bwMode="auto">
          <a:xfrm>
            <a:off x="3775563" y="5349755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5FA0076-0D7B-477B-BCC1-D8305171D184}"/>
              </a:ext>
            </a:extLst>
          </p:cNvPr>
          <p:cNvSpPr txBox="1"/>
          <p:nvPr/>
        </p:nvSpPr>
        <p:spPr bwMode="auto">
          <a:xfrm>
            <a:off x="4040653" y="5352855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27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55B43A3-07DF-49F3-BC91-3986A7F36C8F}"/>
              </a:ext>
            </a:extLst>
          </p:cNvPr>
          <p:cNvSpPr txBox="1"/>
          <p:nvPr/>
        </p:nvSpPr>
        <p:spPr bwMode="auto">
          <a:xfrm>
            <a:off x="4320463" y="5352855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237531B-48EB-4F62-B9BA-D18A13D1E917}"/>
              </a:ext>
            </a:extLst>
          </p:cNvPr>
          <p:cNvSpPr txBox="1"/>
          <p:nvPr/>
        </p:nvSpPr>
        <p:spPr bwMode="auto">
          <a:xfrm>
            <a:off x="4638139" y="5352855"/>
            <a:ext cx="276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C6C2125-D4B5-46CC-B484-16AE2694EF79}"/>
              </a:ext>
            </a:extLst>
          </p:cNvPr>
          <p:cNvSpPr txBox="1"/>
          <p:nvPr/>
        </p:nvSpPr>
        <p:spPr bwMode="auto">
          <a:xfrm>
            <a:off x="4917949" y="5352855"/>
            <a:ext cx="276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4E3182F-8485-4763-94BD-0A70204B869C}"/>
              </a:ext>
            </a:extLst>
          </p:cNvPr>
          <p:cNvSpPr txBox="1"/>
          <p:nvPr/>
        </p:nvSpPr>
        <p:spPr bwMode="auto">
          <a:xfrm>
            <a:off x="-183415" y="5181267"/>
            <a:ext cx="1506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 at Risk, n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EC7F749-09D9-4467-93A1-4496A1A9FA7B}"/>
              </a:ext>
            </a:extLst>
          </p:cNvPr>
          <p:cNvCxnSpPr/>
          <p:nvPr/>
        </p:nvCxnSpPr>
        <p:spPr bwMode="auto">
          <a:xfrm>
            <a:off x="2806082" y="4211666"/>
            <a:ext cx="0" cy="659754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EE5CD036-DF38-4C1B-B358-7DF70F33BF5C}"/>
              </a:ext>
            </a:extLst>
          </p:cNvPr>
          <p:cNvSpPr/>
          <p:nvPr/>
        </p:nvSpPr>
        <p:spPr bwMode="auto">
          <a:xfrm>
            <a:off x="931460" y="3493827"/>
            <a:ext cx="3976616" cy="1153236"/>
          </a:xfrm>
          <a:custGeom>
            <a:avLst/>
            <a:gdLst>
              <a:gd name="connsiteX0" fmla="*/ 0 w 5302155"/>
              <a:gd name="connsiteY0" fmla="*/ 0 h 1153236"/>
              <a:gd name="connsiteX1" fmla="*/ 208129 w 5302155"/>
              <a:gd name="connsiteY1" fmla="*/ 0 h 1153236"/>
              <a:gd name="connsiteX2" fmla="*/ 208129 w 5302155"/>
              <a:gd name="connsiteY2" fmla="*/ 13648 h 1153236"/>
              <a:gd name="connsiteX3" fmla="*/ 300251 w 5302155"/>
              <a:gd name="connsiteY3" fmla="*/ 13648 h 1153236"/>
              <a:gd name="connsiteX4" fmla="*/ 300251 w 5302155"/>
              <a:gd name="connsiteY4" fmla="*/ 27295 h 1153236"/>
              <a:gd name="connsiteX5" fmla="*/ 365078 w 5302155"/>
              <a:gd name="connsiteY5" fmla="*/ 27295 h 1153236"/>
              <a:gd name="connsiteX6" fmla="*/ 365078 w 5302155"/>
              <a:gd name="connsiteY6" fmla="*/ 44355 h 1153236"/>
              <a:gd name="connsiteX7" fmla="*/ 433317 w 5302155"/>
              <a:gd name="connsiteY7" fmla="*/ 44355 h 1153236"/>
              <a:gd name="connsiteX8" fmla="*/ 433317 w 5302155"/>
              <a:gd name="connsiteY8" fmla="*/ 71651 h 1153236"/>
              <a:gd name="connsiteX9" fmla="*/ 470848 w 5302155"/>
              <a:gd name="connsiteY9" fmla="*/ 71651 h 1153236"/>
              <a:gd name="connsiteX10" fmla="*/ 470848 w 5302155"/>
              <a:gd name="connsiteY10" fmla="*/ 119418 h 1153236"/>
              <a:gd name="connsiteX11" fmla="*/ 484496 w 5302155"/>
              <a:gd name="connsiteY11" fmla="*/ 119418 h 1153236"/>
              <a:gd name="connsiteX12" fmla="*/ 484496 w 5302155"/>
              <a:gd name="connsiteY12" fmla="*/ 156949 h 1153236"/>
              <a:gd name="connsiteX13" fmla="*/ 501555 w 5302155"/>
              <a:gd name="connsiteY13" fmla="*/ 156949 h 1153236"/>
              <a:gd name="connsiteX14" fmla="*/ 501555 w 5302155"/>
              <a:gd name="connsiteY14" fmla="*/ 191069 h 1153236"/>
              <a:gd name="connsiteX15" fmla="*/ 522027 w 5302155"/>
              <a:gd name="connsiteY15" fmla="*/ 191069 h 1153236"/>
              <a:gd name="connsiteX16" fmla="*/ 522027 w 5302155"/>
              <a:gd name="connsiteY16" fmla="*/ 235424 h 1153236"/>
              <a:gd name="connsiteX17" fmla="*/ 610738 w 5302155"/>
              <a:gd name="connsiteY17" fmla="*/ 235424 h 1153236"/>
              <a:gd name="connsiteX18" fmla="*/ 610738 w 5302155"/>
              <a:gd name="connsiteY18" fmla="*/ 235424 h 1153236"/>
              <a:gd name="connsiteX19" fmla="*/ 610738 w 5302155"/>
              <a:gd name="connsiteY19" fmla="*/ 262719 h 1153236"/>
              <a:gd name="connsiteX20" fmla="*/ 767687 w 5302155"/>
              <a:gd name="connsiteY20" fmla="*/ 262719 h 1153236"/>
              <a:gd name="connsiteX21" fmla="*/ 767687 w 5302155"/>
              <a:gd name="connsiteY21" fmla="*/ 283191 h 1153236"/>
              <a:gd name="connsiteX22" fmla="*/ 835926 w 5302155"/>
              <a:gd name="connsiteY22" fmla="*/ 283191 h 1153236"/>
              <a:gd name="connsiteX23" fmla="*/ 835926 w 5302155"/>
              <a:gd name="connsiteY23" fmla="*/ 300251 h 1153236"/>
              <a:gd name="connsiteX24" fmla="*/ 917812 w 5302155"/>
              <a:gd name="connsiteY24" fmla="*/ 300251 h 1153236"/>
              <a:gd name="connsiteX25" fmla="*/ 917812 w 5302155"/>
              <a:gd name="connsiteY25" fmla="*/ 313898 h 1153236"/>
              <a:gd name="connsiteX26" fmla="*/ 982639 w 5302155"/>
              <a:gd name="connsiteY26" fmla="*/ 313898 h 1153236"/>
              <a:gd name="connsiteX27" fmla="*/ 982639 w 5302155"/>
              <a:gd name="connsiteY27" fmla="*/ 334370 h 1153236"/>
              <a:gd name="connsiteX28" fmla="*/ 1013347 w 5302155"/>
              <a:gd name="connsiteY28" fmla="*/ 334370 h 1153236"/>
              <a:gd name="connsiteX29" fmla="*/ 1013347 w 5302155"/>
              <a:gd name="connsiteY29" fmla="*/ 371901 h 1153236"/>
              <a:gd name="connsiteX30" fmla="*/ 1023582 w 5302155"/>
              <a:gd name="connsiteY30" fmla="*/ 371901 h 1153236"/>
              <a:gd name="connsiteX31" fmla="*/ 1023582 w 5302155"/>
              <a:gd name="connsiteY31" fmla="*/ 419669 h 1153236"/>
              <a:gd name="connsiteX32" fmla="*/ 1054290 w 5302155"/>
              <a:gd name="connsiteY32" fmla="*/ 419669 h 1153236"/>
              <a:gd name="connsiteX33" fmla="*/ 1054290 w 5302155"/>
              <a:gd name="connsiteY33" fmla="*/ 446964 h 1153236"/>
              <a:gd name="connsiteX34" fmla="*/ 1071350 w 5302155"/>
              <a:gd name="connsiteY34" fmla="*/ 446964 h 1153236"/>
              <a:gd name="connsiteX35" fmla="*/ 1071350 w 5302155"/>
              <a:gd name="connsiteY35" fmla="*/ 460612 h 1153236"/>
              <a:gd name="connsiteX36" fmla="*/ 1446663 w 5302155"/>
              <a:gd name="connsiteY36" fmla="*/ 460612 h 1153236"/>
              <a:gd name="connsiteX37" fmla="*/ 1446663 w 5302155"/>
              <a:gd name="connsiteY37" fmla="*/ 477672 h 1153236"/>
              <a:gd name="connsiteX38" fmla="*/ 1487606 w 5302155"/>
              <a:gd name="connsiteY38" fmla="*/ 477672 h 1153236"/>
              <a:gd name="connsiteX39" fmla="*/ 1487606 w 5302155"/>
              <a:gd name="connsiteY39" fmla="*/ 501555 h 1153236"/>
              <a:gd name="connsiteX40" fmla="*/ 1487606 w 5302155"/>
              <a:gd name="connsiteY40" fmla="*/ 501555 h 1153236"/>
              <a:gd name="connsiteX41" fmla="*/ 1514902 w 5302155"/>
              <a:gd name="connsiteY41" fmla="*/ 501555 h 1153236"/>
              <a:gd name="connsiteX42" fmla="*/ 1514902 w 5302155"/>
              <a:gd name="connsiteY42" fmla="*/ 556146 h 1153236"/>
              <a:gd name="connsiteX43" fmla="*/ 1777621 w 5302155"/>
              <a:gd name="connsiteY43" fmla="*/ 556146 h 1153236"/>
              <a:gd name="connsiteX44" fmla="*/ 1777621 w 5302155"/>
              <a:gd name="connsiteY44" fmla="*/ 566382 h 1153236"/>
              <a:gd name="connsiteX45" fmla="*/ 1873155 w 5302155"/>
              <a:gd name="connsiteY45" fmla="*/ 566382 h 1153236"/>
              <a:gd name="connsiteX46" fmla="*/ 1873155 w 5302155"/>
              <a:gd name="connsiteY46" fmla="*/ 580030 h 1153236"/>
              <a:gd name="connsiteX47" fmla="*/ 1937982 w 5302155"/>
              <a:gd name="connsiteY47" fmla="*/ 580030 h 1153236"/>
              <a:gd name="connsiteX48" fmla="*/ 1937982 w 5302155"/>
              <a:gd name="connsiteY48" fmla="*/ 597089 h 1153236"/>
              <a:gd name="connsiteX49" fmla="*/ 1989161 w 5302155"/>
              <a:gd name="connsiteY49" fmla="*/ 597089 h 1153236"/>
              <a:gd name="connsiteX50" fmla="*/ 1989161 w 5302155"/>
              <a:gd name="connsiteY50" fmla="*/ 610737 h 1153236"/>
              <a:gd name="connsiteX51" fmla="*/ 2019869 w 5302155"/>
              <a:gd name="connsiteY51" fmla="*/ 610737 h 1153236"/>
              <a:gd name="connsiteX52" fmla="*/ 2019869 w 5302155"/>
              <a:gd name="connsiteY52" fmla="*/ 658504 h 1153236"/>
              <a:gd name="connsiteX53" fmla="*/ 2036929 w 5302155"/>
              <a:gd name="connsiteY53" fmla="*/ 658504 h 1153236"/>
              <a:gd name="connsiteX54" fmla="*/ 2036929 w 5302155"/>
              <a:gd name="connsiteY54" fmla="*/ 682388 h 1153236"/>
              <a:gd name="connsiteX55" fmla="*/ 2289412 w 5302155"/>
              <a:gd name="connsiteY55" fmla="*/ 682388 h 1153236"/>
              <a:gd name="connsiteX56" fmla="*/ 2289412 w 5302155"/>
              <a:gd name="connsiteY56" fmla="*/ 689212 h 1153236"/>
              <a:gd name="connsiteX57" fmla="*/ 2463421 w 5302155"/>
              <a:gd name="connsiteY57" fmla="*/ 689212 h 1153236"/>
              <a:gd name="connsiteX58" fmla="*/ 2463421 w 5302155"/>
              <a:gd name="connsiteY58" fmla="*/ 689212 h 1153236"/>
              <a:gd name="connsiteX59" fmla="*/ 2449773 w 5302155"/>
              <a:gd name="connsiteY59" fmla="*/ 702860 h 1153236"/>
              <a:gd name="connsiteX60" fmla="*/ 2497541 w 5302155"/>
              <a:gd name="connsiteY60" fmla="*/ 702860 h 1153236"/>
              <a:gd name="connsiteX61" fmla="*/ 2497541 w 5302155"/>
              <a:gd name="connsiteY61" fmla="*/ 723331 h 1153236"/>
              <a:gd name="connsiteX62" fmla="*/ 2565779 w 5302155"/>
              <a:gd name="connsiteY62" fmla="*/ 723331 h 1153236"/>
              <a:gd name="connsiteX63" fmla="*/ 2565779 w 5302155"/>
              <a:gd name="connsiteY63" fmla="*/ 747215 h 1153236"/>
              <a:gd name="connsiteX64" fmla="*/ 2664726 w 5302155"/>
              <a:gd name="connsiteY64" fmla="*/ 747215 h 1153236"/>
              <a:gd name="connsiteX65" fmla="*/ 2664726 w 5302155"/>
              <a:gd name="connsiteY65" fmla="*/ 774510 h 1153236"/>
              <a:gd name="connsiteX66" fmla="*/ 2845558 w 5302155"/>
              <a:gd name="connsiteY66" fmla="*/ 774510 h 1153236"/>
              <a:gd name="connsiteX67" fmla="*/ 2845558 w 5302155"/>
              <a:gd name="connsiteY67" fmla="*/ 784746 h 1153236"/>
              <a:gd name="connsiteX68" fmla="*/ 2944505 w 5302155"/>
              <a:gd name="connsiteY68" fmla="*/ 784746 h 1153236"/>
              <a:gd name="connsiteX69" fmla="*/ 2944505 w 5302155"/>
              <a:gd name="connsiteY69" fmla="*/ 805218 h 1153236"/>
              <a:gd name="connsiteX70" fmla="*/ 2975212 w 5302155"/>
              <a:gd name="connsiteY70" fmla="*/ 805218 h 1153236"/>
              <a:gd name="connsiteX71" fmla="*/ 2975212 w 5302155"/>
              <a:gd name="connsiteY71" fmla="*/ 822277 h 1153236"/>
              <a:gd name="connsiteX72" fmla="*/ 3019567 w 5302155"/>
              <a:gd name="connsiteY72" fmla="*/ 822277 h 1153236"/>
              <a:gd name="connsiteX73" fmla="*/ 3019567 w 5302155"/>
              <a:gd name="connsiteY73" fmla="*/ 846161 h 1153236"/>
              <a:gd name="connsiteX74" fmla="*/ 3019567 w 5302155"/>
              <a:gd name="connsiteY74" fmla="*/ 846161 h 1153236"/>
              <a:gd name="connsiteX75" fmla="*/ 3043451 w 5302155"/>
              <a:gd name="connsiteY75" fmla="*/ 846161 h 1153236"/>
              <a:gd name="connsiteX76" fmla="*/ 3043451 w 5302155"/>
              <a:gd name="connsiteY76" fmla="*/ 880280 h 1153236"/>
              <a:gd name="connsiteX77" fmla="*/ 3483591 w 5302155"/>
              <a:gd name="connsiteY77" fmla="*/ 880280 h 1153236"/>
              <a:gd name="connsiteX78" fmla="*/ 3483591 w 5302155"/>
              <a:gd name="connsiteY78" fmla="*/ 893928 h 1153236"/>
              <a:gd name="connsiteX79" fmla="*/ 3640541 w 5302155"/>
              <a:gd name="connsiteY79" fmla="*/ 893928 h 1153236"/>
              <a:gd name="connsiteX80" fmla="*/ 3640541 w 5302155"/>
              <a:gd name="connsiteY80" fmla="*/ 907576 h 1153236"/>
              <a:gd name="connsiteX81" fmla="*/ 3828197 w 5302155"/>
              <a:gd name="connsiteY81" fmla="*/ 907576 h 1153236"/>
              <a:gd name="connsiteX82" fmla="*/ 3828197 w 5302155"/>
              <a:gd name="connsiteY82" fmla="*/ 924636 h 1153236"/>
              <a:gd name="connsiteX83" fmla="*/ 4036326 w 5302155"/>
              <a:gd name="connsiteY83" fmla="*/ 924636 h 1153236"/>
              <a:gd name="connsiteX84" fmla="*/ 4036326 w 5302155"/>
              <a:gd name="connsiteY84" fmla="*/ 948519 h 1153236"/>
              <a:gd name="connsiteX85" fmla="*/ 4056797 w 5302155"/>
              <a:gd name="connsiteY85" fmla="*/ 948519 h 1153236"/>
              <a:gd name="connsiteX86" fmla="*/ 4056797 w 5302155"/>
              <a:gd name="connsiteY86" fmla="*/ 968991 h 1153236"/>
              <a:gd name="connsiteX87" fmla="*/ 4111388 w 5302155"/>
              <a:gd name="connsiteY87" fmla="*/ 968991 h 1153236"/>
              <a:gd name="connsiteX88" fmla="*/ 4111388 w 5302155"/>
              <a:gd name="connsiteY88" fmla="*/ 992874 h 1153236"/>
              <a:gd name="connsiteX89" fmla="*/ 4135272 w 5302155"/>
              <a:gd name="connsiteY89" fmla="*/ 992874 h 1153236"/>
              <a:gd name="connsiteX90" fmla="*/ 4135272 w 5302155"/>
              <a:gd name="connsiteY90" fmla="*/ 1009934 h 1153236"/>
              <a:gd name="connsiteX91" fmla="*/ 4210335 w 5302155"/>
              <a:gd name="connsiteY91" fmla="*/ 1009934 h 1153236"/>
              <a:gd name="connsiteX92" fmla="*/ 4210335 w 5302155"/>
              <a:gd name="connsiteY92" fmla="*/ 1020170 h 1153236"/>
              <a:gd name="connsiteX93" fmla="*/ 4520821 w 5302155"/>
              <a:gd name="connsiteY93" fmla="*/ 1020170 h 1153236"/>
              <a:gd name="connsiteX94" fmla="*/ 4520821 w 5302155"/>
              <a:gd name="connsiteY94" fmla="*/ 1037230 h 1153236"/>
              <a:gd name="connsiteX95" fmla="*/ 4568588 w 5302155"/>
              <a:gd name="connsiteY95" fmla="*/ 1037230 h 1153236"/>
              <a:gd name="connsiteX96" fmla="*/ 4568588 w 5302155"/>
              <a:gd name="connsiteY96" fmla="*/ 1047466 h 1153236"/>
              <a:gd name="connsiteX97" fmla="*/ 4568588 w 5302155"/>
              <a:gd name="connsiteY97" fmla="*/ 1047466 h 1153236"/>
              <a:gd name="connsiteX98" fmla="*/ 4595883 w 5302155"/>
              <a:gd name="connsiteY98" fmla="*/ 1074761 h 1153236"/>
              <a:gd name="connsiteX99" fmla="*/ 4971197 w 5302155"/>
              <a:gd name="connsiteY99" fmla="*/ 1074761 h 1153236"/>
              <a:gd name="connsiteX100" fmla="*/ 4971197 w 5302155"/>
              <a:gd name="connsiteY100" fmla="*/ 1081585 h 1153236"/>
              <a:gd name="connsiteX101" fmla="*/ 5022376 w 5302155"/>
              <a:gd name="connsiteY101" fmla="*/ 1081585 h 1153236"/>
              <a:gd name="connsiteX102" fmla="*/ 5022376 w 5302155"/>
              <a:gd name="connsiteY102" fmla="*/ 1112292 h 1153236"/>
              <a:gd name="connsiteX103" fmla="*/ 5056496 w 5302155"/>
              <a:gd name="connsiteY103" fmla="*/ 1112292 h 1153236"/>
              <a:gd name="connsiteX104" fmla="*/ 5056496 w 5302155"/>
              <a:gd name="connsiteY104" fmla="*/ 1153236 h 1153236"/>
              <a:gd name="connsiteX105" fmla="*/ 5302155 w 5302155"/>
              <a:gd name="connsiteY105" fmla="*/ 1153236 h 1153236"/>
              <a:gd name="connsiteX0" fmla="*/ 0 w 5302155"/>
              <a:gd name="connsiteY0" fmla="*/ 0 h 1153236"/>
              <a:gd name="connsiteX1" fmla="*/ 208129 w 5302155"/>
              <a:gd name="connsiteY1" fmla="*/ 0 h 1153236"/>
              <a:gd name="connsiteX2" fmla="*/ 208129 w 5302155"/>
              <a:gd name="connsiteY2" fmla="*/ 13648 h 1153236"/>
              <a:gd name="connsiteX3" fmla="*/ 300251 w 5302155"/>
              <a:gd name="connsiteY3" fmla="*/ 13648 h 1153236"/>
              <a:gd name="connsiteX4" fmla="*/ 300251 w 5302155"/>
              <a:gd name="connsiteY4" fmla="*/ 27295 h 1153236"/>
              <a:gd name="connsiteX5" fmla="*/ 365078 w 5302155"/>
              <a:gd name="connsiteY5" fmla="*/ 27295 h 1153236"/>
              <a:gd name="connsiteX6" fmla="*/ 365078 w 5302155"/>
              <a:gd name="connsiteY6" fmla="*/ 44355 h 1153236"/>
              <a:gd name="connsiteX7" fmla="*/ 433317 w 5302155"/>
              <a:gd name="connsiteY7" fmla="*/ 44355 h 1153236"/>
              <a:gd name="connsiteX8" fmla="*/ 433317 w 5302155"/>
              <a:gd name="connsiteY8" fmla="*/ 71651 h 1153236"/>
              <a:gd name="connsiteX9" fmla="*/ 470848 w 5302155"/>
              <a:gd name="connsiteY9" fmla="*/ 71651 h 1153236"/>
              <a:gd name="connsiteX10" fmla="*/ 470848 w 5302155"/>
              <a:gd name="connsiteY10" fmla="*/ 119418 h 1153236"/>
              <a:gd name="connsiteX11" fmla="*/ 484496 w 5302155"/>
              <a:gd name="connsiteY11" fmla="*/ 119418 h 1153236"/>
              <a:gd name="connsiteX12" fmla="*/ 484496 w 5302155"/>
              <a:gd name="connsiteY12" fmla="*/ 156949 h 1153236"/>
              <a:gd name="connsiteX13" fmla="*/ 501555 w 5302155"/>
              <a:gd name="connsiteY13" fmla="*/ 156949 h 1153236"/>
              <a:gd name="connsiteX14" fmla="*/ 501555 w 5302155"/>
              <a:gd name="connsiteY14" fmla="*/ 191069 h 1153236"/>
              <a:gd name="connsiteX15" fmla="*/ 522027 w 5302155"/>
              <a:gd name="connsiteY15" fmla="*/ 191069 h 1153236"/>
              <a:gd name="connsiteX16" fmla="*/ 522027 w 5302155"/>
              <a:gd name="connsiteY16" fmla="*/ 235424 h 1153236"/>
              <a:gd name="connsiteX17" fmla="*/ 610738 w 5302155"/>
              <a:gd name="connsiteY17" fmla="*/ 235424 h 1153236"/>
              <a:gd name="connsiteX18" fmla="*/ 610738 w 5302155"/>
              <a:gd name="connsiteY18" fmla="*/ 235424 h 1153236"/>
              <a:gd name="connsiteX19" fmla="*/ 610738 w 5302155"/>
              <a:gd name="connsiteY19" fmla="*/ 262719 h 1153236"/>
              <a:gd name="connsiteX20" fmla="*/ 767687 w 5302155"/>
              <a:gd name="connsiteY20" fmla="*/ 262719 h 1153236"/>
              <a:gd name="connsiteX21" fmla="*/ 767687 w 5302155"/>
              <a:gd name="connsiteY21" fmla="*/ 283191 h 1153236"/>
              <a:gd name="connsiteX22" fmla="*/ 835926 w 5302155"/>
              <a:gd name="connsiteY22" fmla="*/ 283191 h 1153236"/>
              <a:gd name="connsiteX23" fmla="*/ 835926 w 5302155"/>
              <a:gd name="connsiteY23" fmla="*/ 300251 h 1153236"/>
              <a:gd name="connsiteX24" fmla="*/ 917812 w 5302155"/>
              <a:gd name="connsiteY24" fmla="*/ 300251 h 1153236"/>
              <a:gd name="connsiteX25" fmla="*/ 917812 w 5302155"/>
              <a:gd name="connsiteY25" fmla="*/ 313898 h 1153236"/>
              <a:gd name="connsiteX26" fmla="*/ 982639 w 5302155"/>
              <a:gd name="connsiteY26" fmla="*/ 313898 h 1153236"/>
              <a:gd name="connsiteX27" fmla="*/ 982639 w 5302155"/>
              <a:gd name="connsiteY27" fmla="*/ 334370 h 1153236"/>
              <a:gd name="connsiteX28" fmla="*/ 1013347 w 5302155"/>
              <a:gd name="connsiteY28" fmla="*/ 334370 h 1153236"/>
              <a:gd name="connsiteX29" fmla="*/ 1013347 w 5302155"/>
              <a:gd name="connsiteY29" fmla="*/ 371901 h 1153236"/>
              <a:gd name="connsiteX30" fmla="*/ 1023582 w 5302155"/>
              <a:gd name="connsiteY30" fmla="*/ 371901 h 1153236"/>
              <a:gd name="connsiteX31" fmla="*/ 1023582 w 5302155"/>
              <a:gd name="connsiteY31" fmla="*/ 419669 h 1153236"/>
              <a:gd name="connsiteX32" fmla="*/ 1054290 w 5302155"/>
              <a:gd name="connsiteY32" fmla="*/ 419669 h 1153236"/>
              <a:gd name="connsiteX33" fmla="*/ 1054290 w 5302155"/>
              <a:gd name="connsiteY33" fmla="*/ 446964 h 1153236"/>
              <a:gd name="connsiteX34" fmla="*/ 1071350 w 5302155"/>
              <a:gd name="connsiteY34" fmla="*/ 446964 h 1153236"/>
              <a:gd name="connsiteX35" fmla="*/ 1071350 w 5302155"/>
              <a:gd name="connsiteY35" fmla="*/ 460612 h 1153236"/>
              <a:gd name="connsiteX36" fmla="*/ 1446663 w 5302155"/>
              <a:gd name="connsiteY36" fmla="*/ 460612 h 1153236"/>
              <a:gd name="connsiteX37" fmla="*/ 1446663 w 5302155"/>
              <a:gd name="connsiteY37" fmla="*/ 477672 h 1153236"/>
              <a:gd name="connsiteX38" fmla="*/ 1487606 w 5302155"/>
              <a:gd name="connsiteY38" fmla="*/ 477672 h 1153236"/>
              <a:gd name="connsiteX39" fmla="*/ 1487606 w 5302155"/>
              <a:gd name="connsiteY39" fmla="*/ 501555 h 1153236"/>
              <a:gd name="connsiteX40" fmla="*/ 1487606 w 5302155"/>
              <a:gd name="connsiteY40" fmla="*/ 501555 h 1153236"/>
              <a:gd name="connsiteX41" fmla="*/ 1514902 w 5302155"/>
              <a:gd name="connsiteY41" fmla="*/ 501555 h 1153236"/>
              <a:gd name="connsiteX42" fmla="*/ 1514902 w 5302155"/>
              <a:gd name="connsiteY42" fmla="*/ 556146 h 1153236"/>
              <a:gd name="connsiteX43" fmla="*/ 1777621 w 5302155"/>
              <a:gd name="connsiteY43" fmla="*/ 556146 h 1153236"/>
              <a:gd name="connsiteX44" fmla="*/ 1777621 w 5302155"/>
              <a:gd name="connsiteY44" fmla="*/ 566382 h 1153236"/>
              <a:gd name="connsiteX45" fmla="*/ 1873155 w 5302155"/>
              <a:gd name="connsiteY45" fmla="*/ 566382 h 1153236"/>
              <a:gd name="connsiteX46" fmla="*/ 1873155 w 5302155"/>
              <a:gd name="connsiteY46" fmla="*/ 580030 h 1153236"/>
              <a:gd name="connsiteX47" fmla="*/ 1937982 w 5302155"/>
              <a:gd name="connsiteY47" fmla="*/ 580030 h 1153236"/>
              <a:gd name="connsiteX48" fmla="*/ 1937982 w 5302155"/>
              <a:gd name="connsiteY48" fmla="*/ 597089 h 1153236"/>
              <a:gd name="connsiteX49" fmla="*/ 1989161 w 5302155"/>
              <a:gd name="connsiteY49" fmla="*/ 597089 h 1153236"/>
              <a:gd name="connsiteX50" fmla="*/ 1989161 w 5302155"/>
              <a:gd name="connsiteY50" fmla="*/ 610737 h 1153236"/>
              <a:gd name="connsiteX51" fmla="*/ 2019869 w 5302155"/>
              <a:gd name="connsiteY51" fmla="*/ 610737 h 1153236"/>
              <a:gd name="connsiteX52" fmla="*/ 2019869 w 5302155"/>
              <a:gd name="connsiteY52" fmla="*/ 658504 h 1153236"/>
              <a:gd name="connsiteX53" fmla="*/ 2036929 w 5302155"/>
              <a:gd name="connsiteY53" fmla="*/ 658504 h 1153236"/>
              <a:gd name="connsiteX54" fmla="*/ 2036929 w 5302155"/>
              <a:gd name="connsiteY54" fmla="*/ 682388 h 1153236"/>
              <a:gd name="connsiteX55" fmla="*/ 2289412 w 5302155"/>
              <a:gd name="connsiteY55" fmla="*/ 682388 h 1153236"/>
              <a:gd name="connsiteX56" fmla="*/ 2289412 w 5302155"/>
              <a:gd name="connsiteY56" fmla="*/ 689212 h 1153236"/>
              <a:gd name="connsiteX57" fmla="*/ 2463421 w 5302155"/>
              <a:gd name="connsiteY57" fmla="*/ 689212 h 1153236"/>
              <a:gd name="connsiteX58" fmla="*/ 2463421 w 5302155"/>
              <a:gd name="connsiteY58" fmla="*/ 689212 h 1153236"/>
              <a:gd name="connsiteX59" fmla="*/ 2449773 w 5302155"/>
              <a:gd name="connsiteY59" fmla="*/ 702860 h 1153236"/>
              <a:gd name="connsiteX60" fmla="*/ 2497541 w 5302155"/>
              <a:gd name="connsiteY60" fmla="*/ 702860 h 1153236"/>
              <a:gd name="connsiteX61" fmla="*/ 2497541 w 5302155"/>
              <a:gd name="connsiteY61" fmla="*/ 723331 h 1153236"/>
              <a:gd name="connsiteX62" fmla="*/ 2565779 w 5302155"/>
              <a:gd name="connsiteY62" fmla="*/ 723331 h 1153236"/>
              <a:gd name="connsiteX63" fmla="*/ 2565779 w 5302155"/>
              <a:gd name="connsiteY63" fmla="*/ 747215 h 1153236"/>
              <a:gd name="connsiteX64" fmla="*/ 2664726 w 5302155"/>
              <a:gd name="connsiteY64" fmla="*/ 747215 h 1153236"/>
              <a:gd name="connsiteX65" fmla="*/ 2664726 w 5302155"/>
              <a:gd name="connsiteY65" fmla="*/ 774510 h 1153236"/>
              <a:gd name="connsiteX66" fmla="*/ 2845558 w 5302155"/>
              <a:gd name="connsiteY66" fmla="*/ 774510 h 1153236"/>
              <a:gd name="connsiteX67" fmla="*/ 2845558 w 5302155"/>
              <a:gd name="connsiteY67" fmla="*/ 784746 h 1153236"/>
              <a:gd name="connsiteX68" fmla="*/ 2944505 w 5302155"/>
              <a:gd name="connsiteY68" fmla="*/ 784746 h 1153236"/>
              <a:gd name="connsiteX69" fmla="*/ 2944505 w 5302155"/>
              <a:gd name="connsiteY69" fmla="*/ 805218 h 1153236"/>
              <a:gd name="connsiteX70" fmla="*/ 2975212 w 5302155"/>
              <a:gd name="connsiteY70" fmla="*/ 805218 h 1153236"/>
              <a:gd name="connsiteX71" fmla="*/ 2975212 w 5302155"/>
              <a:gd name="connsiteY71" fmla="*/ 822277 h 1153236"/>
              <a:gd name="connsiteX72" fmla="*/ 3019567 w 5302155"/>
              <a:gd name="connsiteY72" fmla="*/ 822277 h 1153236"/>
              <a:gd name="connsiteX73" fmla="*/ 3019567 w 5302155"/>
              <a:gd name="connsiteY73" fmla="*/ 846161 h 1153236"/>
              <a:gd name="connsiteX74" fmla="*/ 3019567 w 5302155"/>
              <a:gd name="connsiteY74" fmla="*/ 846161 h 1153236"/>
              <a:gd name="connsiteX75" fmla="*/ 3043451 w 5302155"/>
              <a:gd name="connsiteY75" fmla="*/ 846161 h 1153236"/>
              <a:gd name="connsiteX76" fmla="*/ 3043451 w 5302155"/>
              <a:gd name="connsiteY76" fmla="*/ 880280 h 1153236"/>
              <a:gd name="connsiteX77" fmla="*/ 3483591 w 5302155"/>
              <a:gd name="connsiteY77" fmla="*/ 880280 h 1153236"/>
              <a:gd name="connsiteX78" fmla="*/ 3483591 w 5302155"/>
              <a:gd name="connsiteY78" fmla="*/ 893928 h 1153236"/>
              <a:gd name="connsiteX79" fmla="*/ 3640541 w 5302155"/>
              <a:gd name="connsiteY79" fmla="*/ 893928 h 1153236"/>
              <a:gd name="connsiteX80" fmla="*/ 3640541 w 5302155"/>
              <a:gd name="connsiteY80" fmla="*/ 907576 h 1153236"/>
              <a:gd name="connsiteX81" fmla="*/ 3828197 w 5302155"/>
              <a:gd name="connsiteY81" fmla="*/ 907576 h 1153236"/>
              <a:gd name="connsiteX82" fmla="*/ 3828197 w 5302155"/>
              <a:gd name="connsiteY82" fmla="*/ 924636 h 1153236"/>
              <a:gd name="connsiteX83" fmla="*/ 4036326 w 5302155"/>
              <a:gd name="connsiteY83" fmla="*/ 924636 h 1153236"/>
              <a:gd name="connsiteX84" fmla="*/ 4036326 w 5302155"/>
              <a:gd name="connsiteY84" fmla="*/ 948519 h 1153236"/>
              <a:gd name="connsiteX85" fmla="*/ 4056797 w 5302155"/>
              <a:gd name="connsiteY85" fmla="*/ 948519 h 1153236"/>
              <a:gd name="connsiteX86" fmla="*/ 4056797 w 5302155"/>
              <a:gd name="connsiteY86" fmla="*/ 968991 h 1153236"/>
              <a:gd name="connsiteX87" fmla="*/ 4111388 w 5302155"/>
              <a:gd name="connsiteY87" fmla="*/ 968991 h 1153236"/>
              <a:gd name="connsiteX88" fmla="*/ 4111388 w 5302155"/>
              <a:gd name="connsiteY88" fmla="*/ 992874 h 1153236"/>
              <a:gd name="connsiteX89" fmla="*/ 4135272 w 5302155"/>
              <a:gd name="connsiteY89" fmla="*/ 992874 h 1153236"/>
              <a:gd name="connsiteX90" fmla="*/ 4135272 w 5302155"/>
              <a:gd name="connsiteY90" fmla="*/ 1009934 h 1153236"/>
              <a:gd name="connsiteX91" fmla="*/ 4210335 w 5302155"/>
              <a:gd name="connsiteY91" fmla="*/ 1009934 h 1153236"/>
              <a:gd name="connsiteX92" fmla="*/ 4210335 w 5302155"/>
              <a:gd name="connsiteY92" fmla="*/ 1020170 h 1153236"/>
              <a:gd name="connsiteX93" fmla="*/ 4520821 w 5302155"/>
              <a:gd name="connsiteY93" fmla="*/ 1020170 h 1153236"/>
              <a:gd name="connsiteX94" fmla="*/ 4520821 w 5302155"/>
              <a:gd name="connsiteY94" fmla="*/ 1037230 h 1153236"/>
              <a:gd name="connsiteX95" fmla="*/ 4568588 w 5302155"/>
              <a:gd name="connsiteY95" fmla="*/ 1037230 h 1153236"/>
              <a:gd name="connsiteX96" fmla="*/ 4568588 w 5302155"/>
              <a:gd name="connsiteY96" fmla="*/ 1047466 h 1153236"/>
              <a:gd name="connsiteX97" fmla="*/ 4599296 w 5302155"/>
              <a:gd name="connsiteY97" fmla="*/ 1044054 h 1153236"/>
              <a:gd name="connsiteX98" fmla="*/ 4595883 w 5302155"/>
              <a:gd name="connsiteY98" fmla="*/ 1074761 h 1153236"/>
              <a:gd name="connsiteX99" fmla="*/ 4971197 w 5302155"/>
              <a:gd name="connsiteY99" fmla="*/ 1074761 h 1153236"/>
              <a:gd name="connsiteX100" fmla="*/ 4971197 w 5302155"/>
              <a:gd name="connsiteY100" fmla="*/ 1081585 h 1153236"/>
              <a:gd name="connsiteX101" fmla="*/ 5022376 w 5302155"/>
              <a:gd name="connsiteY101" fmla="*/ 1081585 h 1153236"/>
              <a:gd name="connsiteX102" fmla="*/ 5022376 w 5302155"/>
              <a:gd name="connsiteY102" fmla="*/ 1112292 h 1153236"/>
              <a:gd name="connsiteX103" fmla="*/ 5056496 w 5302155"/>
              <a:gd name="connsiteY103" fmla="*/ 1112292 h 1153236"/>
              <a:gd name="connsiteX104" fmla="*/ 5056496 w 5302155"/>
              <a:gd name="connsiteY104" fmla="*/ 1153236 h 1153236"/>
              <a:gd name="connsiteX105" fmla="*/ 5302155 w 5302155"/>
              <a:gd name="connsiteY105" fmla="*/ 1153236 h 115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5302155" h="1153236">
                <a:moveTo>
                  <a:pt x="0" y="0"/>
                </a:moveTo>
                <a:lnTo>
                  <a:pt x="208129" y="0"/>
                </a:lnTo>
                <a:lnTo>
                  <a:pt x="208129" y="13648"/>
                </a:lnTo>
                <a:lnTo>
                  <a:pt x="300251" y="13648"/>
                </a:lnTo>
                <a:lnTo>
                  <a:pt x="300251" y="27295"/>
                </a:lnTo>
                <a:lnTo>
                  <a:pt x="365078" y="27295"/>
                </a:lnTo>
                <a:lnTo>
                  <a:pt x="365078" y="44355"/>
                </a:lnTo>
                <a:lnTo>
                  <a:pt x="433317" y="44355"/>
                </a:lnTo>
                <a:lnTo>
                  <a:pt x="433317" y="71651"/>
                </a:lnTo>
                <a:lnTo>
                  <a:pt x="470848" y="71651"/>
                </a:lnTo>
                <a:lnTo>
                  <a:pt x="470848" y="119418"/>
                </a:lnTo>
                <a:lnTo>
                  <a:pt x="484496" y="119418"/>
                </a:lnTo>
                <a:lnTo>
                  <a:pt x="484496" y="156949"/>
                </a:lnTo>
                <a:lnTo>
                  <a:pt x="501555" y="156949"/>
                </a:lnTo>
                <a:lnTo>
                  <a:pt x="501555" y="191069"/>
                </a:lnTo>
                <a:lnTo>
                  <a:pt x="522027" y="191069"/>
                </a:lnTo>
                <a:lnTo>
                  <a:pt x="522027" y="235424"/>
                </a:lnTo>
                <a:lnTo>
                  <a:pt x="610738" y="235424"/>
                </a:lnTo>
                <a:lnTo>
                  <a:pt x="610738" y="235424"/>
                </a:lnTo>
                <a:lnTo>
                  <a:pt x="610738" y="262719"/>
                </a:lnTo>
                <a:lnTo>
                  <a:pt x="767687" y="262719"/>
                </a:lnTo>
                <a:lnTo>
                  <a:pt x="767687" y="283191"/>
                </a:lnTo>
                <a:lnTo>
                  <a:pt x="835926" y="283191"/>
                </a:lnTo>
                <a:lnTo>
                  <a:pt x="835926" y="300251"/>
                </a:lnTo>
                <a:lnTo>
                  <a:pt x="917812" y="300251"/>
                </a:lnTo>
                <a:lnTo>
                  <a:pt x="917812" y="313898"/>
                </a:lnTo>
                <a:lnTo>
                  <a:pt x="982639" y="313898"/>
                </a:lnTo>
                <a:lnTo>
                  <a:pt x="982639" y="334370"/>
                </a:lnTo>
                <a:lnTo>
                  <a:pt x="1013347" y="334370"/>
                </a:lnTo>
                <a:lnTo>
                  <a:pt x="1013347" y="371901"/>
                </a:lnTo>
                <a:lnTo>
                  <a:pt x="1023582" y="371901"/>
                </a:lnTo>
                <a:lnTo>
                  <a:pt x="1023582" y="419669"/>
                </a:lnTo>
                <a:lnTo>
                  <a:pt x="1054290" y="419669"/>
                </a:lnTo>
                <a:lnTo>
                  <a:pt x="1054290" y="446964"/>
                </a:lnTo>
                <a:lnTo>
                  <a:pt x="1071350" y="446964"/>
                </a:lnTo>
                <a:lnTo>
                  <a:pt x="1071350" y="460612"/>
                </a:lnTo>
                <a:lnTo>
                  <a:pt x="1446663" y="460612"/>
                </a:lnTo>
                <a:lnTo>
                  <a:pt x="1446663" y="477672"/>
                </a:lnTo>
                <a:lnTo>
                  <a:pt x="1487606" y="477672"/>
                </a:lnTo>
                <a:lnTo>
                  <a:pt x="1487606" y="501555"/>
                </a:lnTo>
                <a:lnTo>
                  <a:pt x="1487606" y="501555"/>
                </a:lnTo>
                <a:lnTo>
                  <a:pt x="1514902" y="501555"/>
                </a:lnTo>
                <a:lnTo>
                  <a:pt x="1514902" y="556146"/>
                </a:lnTo>
                <a:lnTo>
                  <a:pt x="1777621" y="556146"/>
                </a:lnTo>
                <a:lnTo>
                  <a:pt x="1777621" y="566382"/>
                </a:lnTo>
                <a:lnTo>
                  <a:pt x="1873155" y="566382"/>
                </a:lnTo>
                <a:lnTo>
                  <a:pt x="1873155" y="580030"/>
                </a:lnTo>
                <a:lnTo>
                  <a:pt x="1937982" y="580030"/>
                </a:lnTo>
                <a:lnTo>
                  <a:pt x="1937982" y="597089"/>
                </a:lnTo>
                <a:lnTo>
                  <a:pt x="1989161" y="597089"/>
                </a:lnTo>
                <a:lnTo>
                  <a:pt x="1989161" y="610737"/>
                </a:lnTo>
                <a:lnTo>
                  <a:pt x="2019869" y="610737"/>
                </a:lnTo>
                <a:lnTo>
                  <a:pt x="2019869" y="658504"/>
                </a:lnTo>
                <a:lnTo>
                  <a:pt x="2036929" y="658504"/>
                </a:lnTo>
                <a:lnTo>
                  <a:pt x="2036929" y="682388"/>
                </a:lnTo>
                <a:lnTo>
                  <a:pt x="2289412" y="682388"/>
                </a:lnTo>
                <a:lnTo>
                  <a:pt x="2289412" y="689212"/>
                </a:lnTo>
                <a:lnTo>
                  <a:pt x="2463421" y="689212"/>
                </a:lnTo>
                <a:lnTo>
                  <a:pt x="2463421" y="689212"/>
                </a:lnTo>
                <a:lnTo>
                  <a:pt x="2449773" y="702860"/>
                </a:lnTo>
                <a:lnTo>
                  <a:pt x="2497541" y="702860"/>
                </a:lnTo>
                <a:lnTo>
                  <a:pt x="2497541" y="723331"/>
                </a:lnTo>
                <a:lnTo>
                  <a:pt x="2565779" y="723331"/>
                </a:lnTo>
                <a:lnTo>
                  <a:pt x="2565779" y="747215"/>
                </a:lnTo>
                <a:lnTo>
                  <a:pt x="2664726" y="747215"/>
                </a:lnTo>
                <a:lnTo>
                  <a:pt x="2664726" y="774510"/>
                </a:lnTo>
                <a:lnTo>
                  <a:pt x="2845558" y="774510"/>
                </a:lnTo>
                <a:lnTo>
                  <a:pt x="2845558" y="784746"/>
                </a:lnTo>
                <a:lnTo>
                  <a:pt x="2944505" y="784746"/>
                </a:lnTo>
                <a:lnTo>
                  <a:pt x="2944505" y="805218"/>
                </a:lnTo>
                <a:lnTo>
                  <a:pt x="2975212" y="805218"/>
                </a:lnTo>
                <a:lnTo>
                  <a:pt x="2975212" y="822277"/>
                </a:lnTo>
                <a:lnTo>
                  <a:pt x="3019567" y="822277"/>
                </a:lnTo>
                <a:lnTo>
                  <a:pt x="3019567" y="846161"/>
                </a:lnTo>
                <a:lnTo>
                  <a:pt x="3019567" y="846161"/>
                </a:lnTo>
                <a:lnTo>
                  <a:pt x="3043451" y="846161"/>
                </a:lnTo>
                <a:lnTo>
                  <a:pt x="3043451" y="880280"/>
                </a:lnTo>
                <a:lnTo>
                  <a:pt x="3483591" y="880280"/>
                </a:lnTo>
                <a:lnTo>
                  <a:pt x="3483591" y="893928"/>
                </a:lnTo>
                <a:lnTo>
                  <a:pt x="3640541" y="893928"/>
                </a:lnTo>
                <a:lnTo>
                  <a:pt x="3640541" y="907576"/>
                </a:lnTo>
                <a:lnTo>
                  <a:pt x="3828197" y="907576"/>
                </a:lnTo>
                <a:lnTo>
                  <a:pt x="3828197" y="924636"/>
                </a:lnTo>
                <a:lnTo>
                  <a:pt x="4036326" y="924636"/>
                </a:lnTo>
                <a:lnTo>
                  <a:pt x="4036326" y="948519"/>
                </a:lnTo>
                <a:lnTo>
                  <a:pt x="4056797" y="948519"/>
                </a:lnTo>
                <a:lnTo>
                  <a:pt x="4056797" y="968991"/>
                </a:lnTo>
                <a:lnTo>
                  <a:pt x="4111388" y="968991"/>
                </a:lnTo>
                <a:lnTo>
                  <a:pt x="4111388" y="992874"/>
                </a:lnTo>
                <a:lnTo>
                  <a:pt x="4135272" y="992874"/>
                </a:lnTo>
                <a:lnTo>
                  <a:pt x="4135272" y="1009934"/>
                </a:lnTo>
                <a:lnTo>
                  <a:pt x="4210335" y="1009934"/>
                </a:lnTo>
                <a:lnTo>
                  <a:pt x="4210335" y="1020170"/>
                </a:lnTo>
                <a:lnTo>
                  <a:pt x="4520821" y="1020170"/>
                </a:lnTo>
                <a:lnTo>
                  <a:pt x="4520821" y="1037230"/>
                </a:lnTo>
                <a:lnTo>
                  <a:pt x="4568588" y="1037230"/>
                </a:lnTo>
                <a:lnTo>
                  <a:pt x="4568588" y="1047466"/>
                </a:lnTo>
                <a:lnTo>
                  <a:pt x="4599296" y="1044054"/>
                </a:lnTo>
                <a:lnTo>
                  <a:pt x="4595883" y="1074761"/>
                </a:lnTo>
                <a:lnTo>
                  <a:pt x="4971197" y="1074761"/>
                </a:lnTo>
                <a:lnTo>
                  <a:pt x="4971197" y="1081585"/>
                </a:lnTo>
                <a:lnTo>
                  <a:pt x="5022376" y="1081585"/>
                </a:lnTo>
                <a:lnTo>
                  <a:pt x="5022376" y="1112292"/>
                </a:lnTo>
                <a:lnTo>
                  <a:pt x="5056496" y="1112292"/>
                </a:lnTo>
                <a:lnTo>
                  <a:pt x="5056496" y="1153236"/>
                </a:lnTo>
                <a:lnTo>
                  <a:pt x="5302155" y="1153236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A2BB467-B1BB-45FC-813A-CD104A7B8B56}"/>
              </a:ext>
            </a:extLst>
          </p:cNvPr>
          <p:cNvGrpSpPr/>
          <p:nvPr/>
        </p:nvGrpSpPr>
        <p:grpSpPr>
          <a:xfrm>
            <a:off x="1006624" y="3424151"/>
            <a:ext cx="3904011" cy="1288848"/>
            <a:chOff x="1342165" y="3424151"/>
            <a:chExt cx="5205348" cy="1288848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2441041-9CBA-4920-9171-9D200EA1FEF2}"/>
                </a:ext>
              </a:extLst>
            </p:cNvPr>
            <p:cNvCxnSpPr/>
            <p:nvPr/>
          </p:nvCxnSpPr>
          <p:spPr bwMode="auto">
            <a:xfrm>
              <a:off x="1342165" y="3424151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714616DF-9882-4DAA-9FD9-A78760CD6474}"/>
                </a:ext>
              </a:extLst>
            </p:cNvPr>
            <p:cNvCxnSpPr/>
            <p:nvPr/>
          </p:nvCxnSpPr>
          <p:spPr bwMode="auto">
            <a:xfrm>
              <a:off x="1682221" y="3489696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D2A21E5-5FE8-427D-9A57-70E2375A114F}"/>
                </a:ext>
              </a:extLst>
            </p:cNvPr>
            <p:cNvCxnSpPr/>
            <p:nvPr/>
          </p:nvCxnSpPr>
          <p:spPr bwMode="auto">
            <a:xfrm>
              <a:off x="1728547" y="3565896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0E9DE27-2857-49B7-886C-85CF22A0E7BB}"/>
                </a:ext>
              </a:extLst>
            </p:cNvPr>
            <p:cNvCxnSpPr/>
            <p:nvPr/>
          </p:nvCxnSpPr>
          <p:spPr bwMode="auto">
            <a:xfrm>
              <a:off x="1757164" y="3610551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E836823B-439D-4A4B-A71E-928AC08FE13E}"/>
                </a:ext>
              </a:extLst>
            </p:cNvPr>
            <p:cNvCxnSpPr/>
            <p:nvPr/>
          </p:nvCxnSpPr>
          <p:spPr bwMode="auto">
            <a:xfrm>
              <a:off x="2183718" y="3738230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79CEDBD-819B-46E1-9DCD-FBACBBAA87C2}"/>
                </a:ext>
              </a:extLst>
            </p:cNvPr>
            <p:cNvCxnSpPr/>
            <p:nvPr/>
          </p:nvCxnSpPr>
          <p:spPr bwMode="auto">
            <a:xfrm>
              <a:off x="2230407" y="3751878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5508BD44-1F81-4046-A160-A5F80E461DF7}"/>
                </a:ext>
              </a:extLst>
            </p:cNvPr>
            <p:cNvCxnSpPr/>
            <p:nvPr/>
          </p:nvCxnSpPr>
          <p:spPr bwMode="auto">
            <a:xfrm>
              <a:off x="2701255" y="3904278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9DE45EF-67BD-44D9-B74C-356B809AA9FB}"/>
                </a:ext>
              </a:extLst>
            </p:cNvPr>
            <p:cNvCxnSpPr/>
            <p:nvPr/>
          </p:nvCxnSpPr>
          <p:spPr bwMode="auto">
            <a:xfrm>
              <a:off x="2732050" y="3918763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43F81F1-5804-4838-ACFC-4E5C6EA8AD5C}"/>
                </a:ext>
              </a:extLst>
            </p:cNvPr>
            <p:cNvCxnSpPr/>
            <p:nvPr/>
          </p:nvCxnSpPr>
          <p:spPr bwMode="auto">
            <a:xfrm>
              <a:off x="3113374" y="3996569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6C4AFEF-595D-463A-AF91-79E08D0E073A}"/>
                </a:ext>
              </a:extLst>
            </p:cNvPr>
            <p:cNvCxnSpPr/>
            <p:nvPr/>
          </p:nvCxnSpPr>
          <p:spPr bwMode="auto">
            <a:xfrm>
              <a:off x="3239904" y="4036206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FF7E615-A4F0-42EB-B9ED-01D92C4F65BC}"/>
                </a:ext>
              </a:extLst>
            </p:cNvPr>
            <p:cNvCxnSpPr/>
            <p:nvPr/>
          </p:nvCxnSpPr>
          <p:spPr bwMode="auto">
            <a:xfrm>
              <a:off x="3261383" y="4080575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F2CCD3A-C103-480E-9165-FB0F3C91EDD7}"/>
                </a:ext>
              </a:extLst>
            </p:cNvPr>
            <p:cNvCxnSpPr/>
            <p:nvPr/>
          </p:nvCxnSpPr>
          <p:spPr bwMode="auto">
            <a:xfrm>
              <a:off x="4182736" y="4221571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F0A9256-7B49-43DD-AA88-3178A9133E5A}"/>
                </a:ext>
              </a:extLst>
            </p:cNvPr>
            <p:cNvCxnSpPr/>
            <p:nvPr/>
          </p:nvCxnSpPr>
          <p:spPr bwMode="auto">
            <a:xfrm>
              <a:off x="4259955" y="4265686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AB2B61A-8483-4C59-94B1-421BB2C2CD22}"/>
                </a:ext>
              </a:extLst>
            </p:cNvPr>
            <p:cNvCxnSpPr/>
            <p:nvPr/>
          </p:nvCxnSpPr>
          <p:spPr bwMode="auto">
            <a:xfrm>
              <a:off x="6186683" y="4502715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D6349713-C321-4D90-A15E-057B79B09B43}"/>
                </a:ext>
              </a:extLst>
            </p:cNvPr>
            <p:cNvCxnSpPr/>
            <p:nvPr/>
          </p:nvCxnSpPr>
          <p:spPr bwMode="auto">
            <a:xfrm>
              <a:off x="6214822" y="4517004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8C5FD2C-5228-4226-9136-17AD656C89D0}"/>
                </a:ext>
              </a:extLst>
            </p:cNvPr>
            <p:cNvCxnSpPr/>
            <p:nvPr/>
          </p:nvCxnSpPr>
          <p:spPr bwMode="auto">
            <a:xfrm>
              <a:off x="6247796" y="4515262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76B8A838-F3B7-4FAA-B6FB-68E4BFE51801}"/>
                </a:ext>
              </a:extLst>
            </p:cNvPr>
            <p:cNvCxnSpPr/>
            <p:nvPr/>
          </p:nvCxnSpPr>
          <p:spPr bwMode="auto">
            <a:xfrm>
              <a:off x="6282205" y="4515262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EC880160-B0CB-4ED3-91FA-8BA9AD7D3FD9}"/>
                </a:ext>
              </a:extLst>
            </p:cNvPr>
            <p:cNvCxnSpPr/>
            <p:nvPr/>
          </p:nvCxnSpPr>
          <p:spPr bwMode="auto">
            <a:xfrm>
              <a:off x="6308364" y="4578496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87E4B383-4854-4D00-B326-5C15C457E1F6}"/>
                </a:ext>
              </a:extLst>
            </p:cNvPr>
            <p:cNvCxnSpPr/>
            <p:nvPr/>
          </p:nvCxnSpPr>
          <p:spPr bwMode="auto">
            <a:xfrm>
              <a:off x="6318600" y="4578105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D6512703-98AC-48AA-92DD-24D62A38357A}"/>
                </a:ext>
              </a:extLst>
            </p:cNvPr>
            <p:cNvCxnSpPr/>
            <p:nvPr/>
          </p:nvCxnSpPr>
          <p:spPr bwMode="auto">
            <a:xfrm>
              <a:off x="6384563" y="4581908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9254E59-4D20-4AB0-98CC-89EA078D9D7C}"/>
                </a:ext>
              </a:extLst>
            </p:cNvPr>
            <p:cNvCxnSpPr/>
            <p:nvPr/>
          </p:nvCxnSpPr>
          <p:spPr bwMode="auto">
            <a:xfrm>
              <a:off x="6431193" y="4581517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B1A868E-2DC1-4F38-857D-B1984142AACF}"/>
                </a:ext>
              </a:extLst>
            </p:cNvPr>
            <p:cNvCxnSpPr/>
            <p:nvPr/>
          </p:nvCxnSpPr>
          <p:spPr bwMode="auto">
            <a:xfrm>
              <a:off x="6487716" y="4581517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461789C2-E83D-4D89-8848-16A31C94B5FC}"/>
                </a:ext>
              </a:extLst>
            </p:cNvPr>
            <p:cNvCxnSpPr/>
            <p:nvPr/>
          </p:nvCxnSpPr>
          <p:spPr bwMode="auto">
            <a:xfrm>
              <a:off x="6547513" y="4581517"/>
              <a:ext cx="0" cy="13109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4" name="TextBox 113">
            <a:extLst>
              <a:ext uri="{FF2B5EF4-FFF2-40B4-BE49-F238E27FC236}">
                <a16:creationId xmlns:a16="http://schemas.microsoft.com/office/drawing/2014/main" id="{EDA1A846-02B7-4A88-B70A-72B7C1723C38}"/>
              </a:ext>
            </a:extLst>
          </p:cNvPr>
          <p:cNvSpPr txBox="1"/>
          <p:nvPr/>
        </p:nvSpPr>
        <p:spPr bwMode="auto">
          <a:xfrm rot="16200000">
            <a:off x="-408320" y="4052294"/>
            <a:ext cx="16830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Probability of PFS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39DEDB99-653A-4466-87DE-DD528C1E462C}"/>
              </a:ext>
            </a:extLst>
          </p:cNvPr>
          <p:cNvCxnSpPr/>
          <p:nvPr/>
        </p:nvCxnSpPr>
        <p:spPr bwMode="auto">
          <a:xfrm>
            <a:off x="1683518" y="3782763"/>
            <a:ext cx="0" cy="131091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E3B1F2F7-5A34-4D4B-8089-0402FE36983B}"/>
              </a:ext>
            </a:extLst>
          </p:cNvPr>
          <p:cNvCxnSpPr/>
          <p:nvPr/>
        </p:nvCxnSpPr>
        <p:spPr bwMode="auto">
          <a:xfrm>
            <a:off x="4691206" y="4514223"/>
            <a:ext cx="0" cy="131091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02383940-FCE6-450C-984D-0F101FE82AED}"/>
              </a:ext>
            </a:extLst>
          </p:cNvPr>
          <p:cNvCxnSpPr/>
          <p:nvPr/>
        </p:nvCxnSpPr>
        <p:spPr bwMode="auto">
          <a:xfrm>
            <a:off x="1310730" y="3583458"/>
            <a:ext cx="0" cy="131091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0E53627C-9BBD-4E3B-BB48-DBB3278A0E4C}"/>
              </a:ext>
            </a:extLst>
          </p:cNvPr>
          <p:cNvCxnSpPr>
            <a:cxnSpLocks/>
          </p:cNvCxnSpPr>
          <p:nvPr/>
        </p:nvCxnSpPr>
        <p:spPr bwMode="auto">
          <a:xfrm rot="16200000" flipH="1" flipV="1">
            <a:off x="2996152" y="2142859"/>
            <a:ext cx="0" cy="4114800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ED4D34BF-C3B8-427E-8883-537A15FCAFF3}"/>
              </a:ext>
            </a:extLst>
          </p:cNvPr>
          <p:cNvSpPr txBox="1"/>
          <p:nvPr/>
        </p:nvSpPr>
        <p:spPr bwMode="auto">
          <a:xfrm>
            <a:off x="2239973" y="3484590"/>
            <a:ext cx="11547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defTabSz="914375">
              <a:spcBef>
                <a:spcPts val="0"/>
              </a:spcBef>
            </a:pP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Median PFS: </a:t>
            </a:r>
          </a:p>
          <a:p>
            <a:pPr algn="ctr" defTabSz="914375">
              <a:spcBef>
                <a:spcPts val="0"/>
              </a:spcBef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6.8 mo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048DD10-A744-4E27-A836-3600CB848E5F}"/>
              </a:ext>
            </a:extLst>
          </p:cNvPr>
          <p:cNvSpPr txBox="1"/>
          <p:nvPr/>
        </p:nvSpPr>
        <p:spPr bwMode="auto">
          <a:xfrm>
            <a:off x="538675" y="2999314"/>
            <a:ext cx="45761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PFS With Sotorasib 960 mg QD (N = 124)</a:t>
            </a:r>
          </a:p>
        </p:txBody>
      </p:sp>
      <p:sp>
        <p:nvSpPr>
          <p:cNvPr id="121" name="Text Box 15">
            <a:extLst>
              <a:ext uri="{FF2B5EF4-FFF2-40B4-BE49-F238E27FC236}">
                <a16:creationId xmlns:a16="http://schemas.microsoft.com/office/drawing/2014/main" id="{08CA1F38-1F14-514A-A18F-4EDCD9DF6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6" y="6387376"/>
            <a:ext cx="588968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375" eaLnBrk="1" hangingPunct="1">
              <a:defRPr/>
            </a:pPr>
            <a:r>
              <a:rPr lang="en-US" altLang="en-US" sz="1200" b="0" spc="-11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Skoulidis. ASCO 2021. Abstr 9003. Skoulidis. NEJM. 2021[Epub ahead of print].</a:t>
            </a:r>
            <a:endParaRPr lang="en-US" altLang="en-US" sz="1200" b="0" dirty="0">
              <a:solidFill>
                <a:srgbClr val="45556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5222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B8280AB9-670F-4A52-B444-86F1CC256CF2}"/>
              </a:ext>
            </a:extLst>
          </p:cNvPr>
          <p:cNvCxnSpPr>
            <a:cxnSpLocks/>
          </p:cNvCxnSpPr>
          <p:nvPr/>
        </p:nvCxnSpPr>
        <p:spPr bwMode="auto">
          <a:xfrm>
            <a:off x="1304178" y="3384512"/>
            <a:ext cx="4526018" cy="16381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DCE4D43E-2386-490F-AF27-942009AEA502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5250545" y="4008136"/>
            <a:ext cx="1216082" cy="12286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A7EE5101-2639-4E1B-A107-53F9B26530B4}"/>
              </a:ext>
            </a:extLst>
          </p:cNvPr>
          <p:cNvGrpSpPr/>
          <p:nvPr/>
        </p:nvGrpSpPr>
        <p:grpSpPr>
          <a:xfrm>
            <a:off x="1205495" y="4705596"/>
            <a:ext cx="7325289" cy="375573"/>
            <a:chOff x="1831060" y="4647480"/>
            <a:chExt cx="9767616" cy="375594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9714E44-0BBD-47F6-8F59-39D6A2621AC6}"/>
                </a:ext>
              </a:extLst>
            </p:cNvPr>
            <p:cNvSpPr txBox="1"/>
            <p:nvPr/>
          </p:nvSpPr>
          <p:spPr bwMode="auto">
            <a:xfrm>
              <a:off x="1831060" y="4647480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900F56B-0D42-49A8-B68B-250C1B961556}"/>
                </a:ext>
              </a:extLst>
            </p:cNvPr>
            <p:cNvSpPr txBox="1"/>
            <p:nvPr/>
          </p:nvSpPr>
          <p:spPr bwMode="auto">
            <a:xfrm>
              <a:off x="2315715" y="4647480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4014F5A7-9351-48B9-AC9F-2221064E0A08}"/>
                </a:ext>
              </a:extLst>
            </p:cNvPr>
            <p:cNvSpPr txBox="1"/>
            <p:nvPr/>
          </p:nvSpPr>
          <p:spPr bwMode="auto">
            <a:xfrm>
              <a:off x="2814031" y="4647480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D6F9978-BAA4-44A6-AE92-6787AB6DB897}"/>
                </a:ext>
              </a:extLst>
            </p:cNvPr>
            <p:cNvSpPr txBox="1"/>
            <p:nvPr/>
          </p:nvSpPr>
          <p:spPr bwMode="auto">
            <a:xfrm>
              <a:off x="3285027" y="4647480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0D72A77C-F05B-46F9-93D8-A309F9E87D9D}"/>
                </a:ext>
              </a:extLst>
            </p:cNvPr>
            <p:cNvSpPr txBox="1"/>
            <p:nvPr/>
          </p:nvSpPr>
          <p:spPr bwMode="auto">
            <a:xfrm>
              <a:off x="3793239" y="4647480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A6D4DC6-8E64-44A8-86A6-4FC32A843BDA}"/>
                </a:ext>
              </a:extLst>
            </p:cNvPr>
            <p:cNvSpPr txBox="1"/>
            <p:nvPr/>
          </p:nvSpPr>
          <p:spPr bwMode="auto">
            <a:xfrm>
              <a:off x="4269323" y="4647480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5EA0E8F-06DF-4BEF-820B-3AAF1F20E905}"/>
                </a:ext>
              </a:extLst>
            </p:cNvPr>
            <p:cNvSpPr txBox="1"/>
            <p:nvPr/>
          </p:nvSpPr>
          <p:spPr bwMode="auto">
            <a:xfrm>
              <a:off x="4770044" y="4647480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E752F5F-6E5B-4950-B1E4-164FF36726E9}"/>
                </a:ext>
              </a:extLst>
            </p:cNvPr>
            <p:cNvSpPr txBox="1"/>
            <p:nvPr/>
          </p:nvSpPr>
          <p:spPr bwMode="auto">
            <a:xfrm>
              <a:off x="5255240" y="4647480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0B29FA29-6680-401B-BF40-8E170337D9D1}"/>
                </a:ext>
              </a:extLst>
            </p:cNvPr>
            <p:cNvSpPr txBox="1"/>
            <p:nvPr/>
          </p:nvSpPr>
          <p:spPr bwMode="auto">
            <a:xfrm>
              <a:off x="5739892" y="4647480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AD8DF50-3548-4D7A-B9B6-5051E447B697}"/>
                </a:ext>
              </a:extLst>
            </p:cNvPr>
            <p:cNvSpPr txBox="1"/>
            <p:nvPr/>
          </p:nvSpPr>
          <p:spPr bwMode="auto">
            <a:xfrm>
              <a:off x="6232135" y="4647480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E3F3099-E6C1-4756-A057-0168499873D0}"/>
                </a:ext>
              </a:extLst>
            </p:cNvPr>
            <p:cNvSpPr txBox="1"/>
            <p:nvPr/>
          </p:nvSpPr>
          <p:spPr bwMode="auto">
            <a:xfrm>
              <a:off x="6652276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75A2DA07-8A89-49A0-8C10-89D9B87C2201}"/>
                </a:ext>
              </a:extLst>
            </p:cNvPr>
            <p:cNvSpPr txBox="1"/>
            <p:nvPr/>
          </p:nvSpPr>
          <p:spPr bwMode="auto">
            <a:xfrm>
              <a:off x="7121061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522C362-CCC8-4D57-8486-9E6B233D1401}"/>
                </a:ext>
              </a:extLst>
            </p:cNvPr>
            <p:cNvSpPr txBox="1"/>
            <p:nvPr/>
          </p:nvSpPr>
          <p:spPr bwMode="auto">
            <a:xfrm>
              <a:off x="7629802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FE05B4B-8660-47E4-9D35-034769125EE6}"/>
                </a:ext>
              </a:extLst>
            </p:cNvPr>
            <p:cNvSpPr txBox="1"/>
            <p:nvPr/>
          </p:nvSpPr>
          <p:spPr bwMode="auto">
            <a:xfrm>
              <a:off x="8108447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924D75E-2B3D-4216-99E8-0D887023F597}"/>
                </a:ext>
              </a:extLst>
            </p:cNvPr>
            <p:cNvSpPr txBox="1"/>
            <p:nvPr/>
          </p:nvSpPr>
          <p:spPr bwMode="auto">
            <a:xfrm>
              <a:off x="8598587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867AB56-489B-4EF3-A14E-A3F313E8D7F4}"/>
                </a:ext>
              </a:extLst>
            </p:cNvPr>
            <p:cNvSpPr txBox="1"/>
            <p:nvPr/>
          </p:nvSpPr>
          <p:spPr bwMode="auto">
            <a:xfrm>
              <a:off x="9093731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E94D5460-5FBA-4539-B006-120CA887C983}"/>
                </a:ext>
              </a:extLst>
            </p:cNvPr>
            <p:cNvSpPr txBox="1"/>
            <p:nvPr/>
          </p:nvSpPr>
          <p:spPr bwMode="auto">
            <a:xfrm>
              <a:off x="9579131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9D53BE3-509F-4419-BAEB-E3CAE80222E1}"/>
                </a:ext>
              </a:extLst>
            </p:cNvPr>
            <p:cNvSpPr txBox="1"/>
            <p:nvPr/>
          </p:nvSpPr>
          <p:spPr bwMode="auto">
            <a:xfrm>
              <a:off x="10063045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FA74DEA8-B38D-4D4E-862C-48E18743C229}"/>
                </a:ext>
              </a:extLst>
            </p:cNvPr>
            <p:cNvSpPr txBox="1"/>
            <p:nvPr/>
          </p:nvSpPr>
          <p:spPr bwMode="auto">
            <a:xfrm>
              <a:off x="10556319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EC6EBF6-80EC-46E3-8823-E5C32BB1578C}"/>
                </a:ext>
              </a:extLst>
            </p:cNvPr>
            <p:cNvSpPr txBox="1"/>
            <p:nvPr/>
          </p:nvSpPr>
          <p:spPr bwMode="auto">
            <a:xfrm>
              <a:off x="11040372" y="4653721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19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0E2A647-212A-4E47-AF1A-D766210EF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21" y="238133"/>
            <a:ext cx="8154335" cy="1103313"/>
          </a:xfrm>
        </p:spPr>
        <p:txBody>
          <a:bodyPr/>
          <a:lstStyle/>
          <a:p>
            <a:r>
              <a:rPr lang="en-US" dirty="0"/>
              <a:t>CodeBreaK100: OS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0C114DD6-B00F-471B-8E6A-BFA2F51C6D42}"/>
              </a:ext>
            </a:extLst>
          </p:cNvPr>
          <p:cNvGrpSpPr>
            <a:grpSpLocks/>
          </p:cNvGrpSpPr>
          <p:nvPr/>
        </p:nvGrpSpPr>
        <p:grpSpPr bwMode="auto">
          <a:xfrm>
            <a:off x="6300192" y="6216490"/>
            <a:ext cx="2488502" cy="447814"/>
            <a:chOff x="9527309" y="3551529"/>
            <a:chExt cx="3318192" cy="448341"/>
          </a:xfrm>
        </p:grpSpPr>
        <p:pic>
          <p:nvPicPr>
            <p:cNvPr id="5" name="Picture 9">
              <a:extLst>
                <a:ext uri="{FF2B5EF4-FFF2-40B4-BE49-F238E27FC236}">
                  <a16:creationId xmlns:a16="http://schemas.microsoft.com/office/drawing/2014/main" id="{279884D1-B85C-43DF-8C69-D01A6C3058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2993D308-E5A2-4611-BC6E-3243146FA8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defTabSz="914375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Slide credit: </a:t>
              </a: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  <a:hlinkClick r:id="rId4"/>
                </a:rPr>
                <a:t>clinicaloptions.com</a:t>
              </a:r>
              <a:endParaRPr lang="en-US" altLang="en-US" sz="14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FDA61932-5EF8-644A-8966-3213B68EE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6" y="6387376"/>
            <a:ext cx="588968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375" eaLnBrk="1" hangingPunct="1">
              <a:defRPr/>
            </a:pPr>
            <a:r>
              <a:rPr lang="en-US" altLang="en-US" sz="1200" b="0" spc="-11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Skoulidis. ASCO 2021. Abstr 9003. Skoulidis. NEJM. 2021[Epub ahead of print].</a:t>
            </a:r>
            <a:endParaRPr lang="en-US" altLang="en-US" sz="1200" b="0" dirty="0">
              <a:solidFill>
                <a:srgbClr val="45556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7434A5-D889-9346-922B-56CB8E963FF4}"/>
              </a:ext>
            </a:extLst>
          </p:cNvPr>
          <p:cNvSpPr txBox="1"/>
          <p:nvPr/>
        </p:nvSpPr>
        <p:spPr bwMode="auto">
          <a:xfrm>
            <a:off x="184537" y="5099275"/>
            <a:ext cx="9581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defTabSz="914375">
              <a:spcBef>
                <a:spcPts val="0"/>
              </a:spcBef>
            </a:pP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Patients </a:t>
            </a:r>
            <a:b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at Risk, 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AE1279-91D5-E147-A441-C1B940716762}"/>
              </a:ext>
            </a:extLst>
          </p:cNvPr>
          <p:cNvSpPr txBox="1"/>
          <p:nvPr/>
        </p:nvSpPr>
        <p:spPr bwMode="auto">
          <a:xfrm>
            <a:off x="4524955" y="4965557"/>
            <a:ext cx="5311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defTabSz="914375"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Mo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074D2F3-7217-44BB-9FF5-BBAAA6DBD0B4}"/>
              </a:ext>
            </a:extLst>
          </p:cNvPr>
          <p:cNvGrpSpPr/>
          <p:nvPr/>
        </p:nvGrpSpPr>
        <p:grpSpPr>
          <a:xfrm>
            <a:off x="1205495" y="2146988"/>
            <a:ext cx="7033646" cy="2610965"/>
            <a:chOff x="1876089" y="2106769"/>
            <a:chExt cx="9378737" cy="2611116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1DAF525-13F5-4CE1-97FF-6DB079485856}"/>
                </a:ext>
              </a:extLst>
            </p:cNvPr>
            <p:cNvSpPr/>
            <p:nvPr/>
          </p:nvSpPr>
          <p:spPr bwMode="auto">
            <a:xfrm>
              <a:off x="1969905" y="2106769"/>
              <a:ext cx="9284917" cy="2508666"/>
            </a:xfrm>
            <a:custGeom>
              <a:avLst/>
              <a:gdLst>
                <a:gd name="connsiteX0" fmla="*/ 0 w 8470900"/>
                <a:gd name="connsiteY0" fmla="*/ 0 h 2305050"/>
                <a:gd name="connsiteX1" fmla="*/ 0 w 8470900"/>
                <a:gd name="connsiteY1" fmla="*/ 2298700 h 2305050"/>
                <a:gd name="connsiteX2" fmla="*/ 8470900 w 8470900"/>
                <a:gd name="connsiteY2" fmla="*/ 2298700 h 2305050"/>
                <a:gd name="connsiteX3" fmla="*/ 8470900 w 8470900"/>
                <a:gd name="connsiteY3" fmla="*/ 2305050 h 230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0900" h="2305050">
                  <a:moveTo>
                    <a:pt x="0" y="0"/>
                  </a:moveTo>
                  <a:lnTo>
                    <a:pt x="0" y="2298700"/>
                  </a:lnTo>
                  <a:lnTo>
                    <a:pt x="8470900" y="2298700"/>
                  </a:lnTo>
                  <a:lnTo>
                    <a:pt x="8470900" y="2305050"/>
                  </a:lnTo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4375"/>
              <a:endPara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B2BB64B-651C-447D-83A0-ADB36ECED704}"/>
                </a:ext>
              </a:extLst>
            </p:cNvPr>
            <p:cNvGrpSpPr/>
            <p:nvPr/>
          </p:nvGrpSpPr>
          <p:grpSpPr>
            <a:xfrm>
              <a:off x="1876089" y="2106769"/>
              <a:ext cx="113390" cy="2504139"/>
              <a:chOff x="2328400" y="2166234"/>
              <a:chExt cx="171450" cy="2294358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B0399AE-BC9B-44EB-BCCA-3EFC9193A6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328400" y="2166234"/>
                <a:ext cx="17145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63FA95C-4576-4F1E-93A1-F5F442FF8DE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328400" y="2625106"/>
                <a:ext cx="17145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B075C8CC-9368-4AD3-BFF9-84E9700BA4B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328400" y="3083978"/>
                <a:ext cx="17145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A1E28DC-F632-43BB-90CE-479C726B151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328400" y="3542850"/>
                <a:ext cx="17145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4B798CAD-FE4E-4282-B73D-0BBC23B651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328400" y="4001722"/>
                <a:ext cx="17145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48686308-264C-40BE-9823-4AB28D9C757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328400" y="4460592"/>
                <a:ext cx="17145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A6EC3B19-BC37-4934-AAD8-9B086A9BE9A4}"/>
                </a:ext>
              </a:extLst>
            </p:cNvPr>
            <p:cNvGrpSpPr/>
            <p:nvPr/>
          </p:nvGrpSpPr>
          <p:grpSpPr>
            <a:xfrm>
              <a:off x="1969905" y="4606381"/>
              <a:ext cx="9284921" cy="111504"/>
              <a:chOff x="2474630" y="4456445"/>
              <a:chExt cx="8507090" cy="102163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00203688-0593-442B-8F91-4F10FEDD3FB2}"/>
                  </a:ext>
                </a:extLst>
              </p:cNvPr>
              <p:cNvGrpSpPr/>
              <p:nvPr/>
            </p:nvGrpSpPr>
            <p:grpSpPr>
              <a:xfrm rot="5400000">
                <a:off x="4664425" y="2266650"/>
                <a:ext cx="102163" cy="4481753"/>
                <a:chOff x="2328400" y="2166234"/>
                <a:chExt cx="171450" cy="2294358"/>
              </a:xfrm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7BB5620D-328E-40D9-B4E2-B76F842434F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2166234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6DB73926-3A00-44D5-A932-616627F5CDC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2395670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B5DD072E-77D0-46BA-B1B4-F67648D255F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2625106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1094119B-C352-4E7D-BFB9-35FCC479217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2854542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BFEFC4F4-65D0-4C7C-A7A9-DDA5A74D208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3083978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B03AD92E-B4F3-4E15-801D-2FACB22A6D9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3313414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7A4C50C1-7F3A-4EA3-8E18-A73333448E1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3542850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B364A853-7BDE-44A7-A023-5EDA4CBEDD7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3772286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442AE5ED-22A2-4C8D-90A6-6AFF3647259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4001722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813780F3-FBE9-4B32-BC80-B22BDEAEDE9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4231158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F48F509C-2CC8-483F-86D5-46CC34A0D08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4460592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7F766FCA-3309-42D0-A248-FF96F430A5CA}"/>
                  </a:ext>
                </a:extLst>
              </p:cNvPr>
              <p:cNvGrpSpPr/>
              <p:nvPr/>
            </p:nvGrpSpPr>
            <p:grpSpPr>
              <a:xfrm rot="5400000">
                <a:off x="9137937" y="2714826"/>
                <a:ext cx="102163" cy="3585402"/>
                <a:chOff x="2328400" y="2625106"/>
                <a:chExt cx="171450" cy="1835486"/>
              </a:xfrm>
            </p:grpSpPr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98CB3ABC-1177-40F4-8FA1-48915CFBF44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2625106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30B05851-33D1-415D-A044-1C0E634490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2854542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44955E1A-46D2-44E7-8B70-7676FD84E31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3083978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B4879C28-BFB7-404A-80BA-4D513C372DC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3313414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0597BAA9-017B-4B98-9DE9-810C50A1DFD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3542850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9D32A3CC-A110-4354-A791-21BD3AA64A4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3772286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1D1B4739-73B0-4DEA-8C8F-0AED91BD998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4001722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5E109DA6-709A-4CFE-BA81-CEBEC72B10E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4231158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AB681E86-B4FA-4EB8-B66A-64492DBCCC4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328400" y="4460592"/>
                  <a:ext cx="1714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B0B783F-8C5C-4F5D-AE58-9DCF32FA3BE8}"/>
              </a:ext>
            </a:extLst>
          </p:cNvPr>
          <p:cNvGrpSpPr/>
          <p:nvPr/>
        </p:nvGrpSpPr>
        <p:grpSpPr>
          <a:xfrm>
            <a:off x="1287215" y="2078410"/>
            <a:ext cx="6746024" cy="1708477"/>
            <a:chOff x="1985058" y="2038189"/>
            <a:chExt cx="8995219" cy="170857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328D12-A4FD-0747-A795-B761DA594FFC}"/>
                </a:ext>
              </a:extLst>
            </p:cNvPr>
            <p:cNvSpPr txBox="1"/>
            <p:nvPr/>
          </p:nvSpPr>
          <p:spPr bwMode="auto">
            <a:xfrm>
              <a:off x="7341303" y="2346936"/>
              <a:ext cx="1539786" cy="923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defTabSz="914375">
                <a:spcBef>
                  <a:spcPct val="50000"/>
                </a:spcBef>
              </a:pPr>
              <a:r>
                <a:rPr lang="en-US" sz="1800" b="1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Median OS: </a:t>
              </a: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12.5 mo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36C72FD-7D86-47A6-B437-4E68E85111C8}"/>
                </a:ext>
              </a:extLst>
            </p:cNvPr>
            <p:cNvSpPr/>
            <p:nvPr/>
          </p:nvSpPr>
          <p:spPr bwMode="auto">
            <a:xfrm>
              <a:off x="1985058" y="2112380"/>
              <a:ext cx="8976167" cy="1556795"/>
            </a:xfrm>
            <a:custGeom>
              <a:avLst/>
              <a:gdLst>
                <a:gd name="connsiteX0" fmla="*/ 0 w 8976167"/>
                <a:gd name="connsiteY0" fmla="*/ 0 h 1556795"/>
                <a:gd name="connsiteX1" fmla="*/ 520861 w 8976167"/>
                <a:gd name="connsiteY1" fmla="*/ 0 h 1556795"/>
                <a:gd name="connsiteX2" fmla="*/ 520861 w 8976167"/>
                <a:gd name="connsiteY2" fmla="*/ 17362 h 1556795"/>
                <a:gd name="connsiteX3" fmla="*/ 607671 w 8976167"/>
                <a:gd name="connsiteY3" fmla="*/ 17362 h 1556795"/>
                <a:gd name="connsiteX4" fmla="*/ 607671 w 8976167"/>
                <a:gd name="connsiteY4" fmla="*/ 46298 h 1556795"/>
                <a:gd name="connsiteX5" fmla="*/ 711843 w 8976167"/>
                <a:gd name="connsiteY5" fmla="*/ 46298 h 1556795"/>
                <a:gd name="connsiteX6" fmla="*/ 711843 w 8976167"/>
                <a:gd name="connsiteY6" fmla="*/ 69448 h 1556795"/>
                <a:gd name="connsiteX7" fmla="*/ 798653 w 8976167"/>
                <a:gd name="connsiteY7" fmla="*/ 69448 h 1556795"/>
                <a:gd name="connsiteX8" fmla="*/ 798653 w 8976167"/>
                <a:gd name="connsiteY8" fmla="*/ 104172 h 1556795"/>
                <a:gd name="connsiteX9" fmla="*/ 879676 w 8976167"/>
                <a:gd name="connsiteY9" fmla="*/ 104172 h 1556795"/>
                <a:gd name="connsiteX10" fmla="*/ 879676 w 8976167"/>
                <a:gd name="connsiteY10" fmla="*/ 115747 h 1556795"/>
                <a:gd name="connsiteX11" fmla="*/ 1001210 w 8976167"/>
                <a:gd name="connsiteY11" fmla="*/ 115747 h 1556795"/>
                <a:gd name="connsiteX12" fmla="*/ 1001210 w 8976167"/>
                <a:gd name="connsiteY12" fmla="*/ 138896 h 1556795"/>
                <a:gd name="connsiteX13" fmla="*/ 1088020 w 8976167"/>
                <a:gd name="connsiteY13" fmla="*/ 138896 h 1556795"/>
                <a:gd name="connsiteX14" fmla="*/ 1105383 w 8976167"/>
                <a:gd name="connsiteY14" fmla="*/ 156259 h 1556795"/>
                <a:gd name="connsiteX15" fmla="*/ 1255853 w 8976167"/>
                <a:gd name="connsiteY15" fmla="*/ 156259 h 1556795"/>
                <a:gd name="connsiteX16" fmla="*/ 1255853 w 8976167"/>
                <a:gd name="connsiteY16" fmla="*/ 196769 h 1556795"/>
                <a:gd name="connsiteX17" fmla="*/ 1302152 w 8976167"/>
                <a:gd name="connsiteY17" fmla="*/ 196769 h 1556795"/>
                <a:gd name="connsiteX18" fmla="*/ 1302152 w 8976167"/>
                <a:gd name="connsiteY18" fmla="*/ 231493 h 1556795"/>
                <a:gd name="connsiteX19" fmla="*/ 1423686 w 8976167"/>
                <a:gd name="connsiteY19" fmla="*/ 231493 h 1556795"/>
                <a:gd name="connsiteX20" fmla="*/ 1423686 w 8976167"/>
                <a:gd name="connsiteY20" fmla="*/ 260430 h 1556795"/>
                <a:gd name="connsiteX21" fmla="*/ 1551008 w 8976167"/>
                <a:gd name="connsiteY21" fmla="*/ 260430 h 1556795"/>
                <a:gd name="connsiteX22" fmla="*/ 1551008 w 8976167"/>
                <a:gd name="connsiteY22" fmla="*/ 318304 h 1556795"/>
                <a:gd name="connsiteX23" fmla="*/ 1655180 w 8976167"/>
                <a:gd name="connsiteY23" fmla="*/ 318304 h 1556795"/>
                <a:gd name="connsiteX24" fmla="*/ 1655180 w 8976167"/>
                <a:gd name="connsiteY24" fmla="*/ 335666 h 1556795"/>
                <a:gd name="connsiteX25" fmla="*/ 1811438 w 8976167"/>
                <a:gd name="connsiteY25" fmla="*/ 335666 h 1556795"/>
                <a:gd name="connsiteX26" fmla="*/ 1811438 w 8976167"/>
                <a:gd name="connsiteY26" fmla="*/ 364602 h 1556795"/>
                <a:gd name="connsiteX27" fmla="*/ 1932972 w 8976167"/>
                <a:gd name="connsiteY27" fmla="*/ 364602 h 1556795"/>
                <a:gd name="connsiteX28" fmla="*/ 1932972 w 8976167"/>
                <a:gd name="connsiteY28" fmla="*/ 393539 h 1556795"/>
                <a:gd name="connsiteX29" fmla="*/ 1979271 w 8976167"/>
                <a:gd name="connsiteY29" fmla="*/ 393539 h 1556795"/>
                <a:gd name="connsiteX30" fmla="*/ 1979271 w 8976167"/>
                <a:gd name="connsiteY30" fmla="*/ 439838 h 1556795"/>
                <a:gd name="connsiteX31" fmla="*/ 2025570 w 8976167"/>
                <a:gd name="connsiteY31" fmla="*/ 439838 h 1556795"/>
                <a:gd name="connsiteX32" fmla="*/ 2025570 w 8976167"/>
                <a:gd name="connsiteY32" fmla="*/ 474562 h 1556795"/>
                <a:gd name="connsiteX33" fmla="*/ 2361236 w 8976167"/>
                <a:gd name="connsiteY33" fmla="*/ 474562 h 1556795"/>
                <a:gd name="connsiteX34" fmla="*/ 2332299 w 8976167"/>
                <a:gd name="connsiteY34" fmla="*/ 503499 h 1556795"/>
                <a:gd name="connsiteX35" fmla="*/ 2384385 w 8976167"/>
                <a:gd name="connsiteY35" fmla="*/ 503499 h 1556795"/>
                <a:gd name="connsiteX36" fmla="*/ 2384385 w 8976167"/>
                <a:gd name="connsiteY36" fmla="*/ 532435 h 1556795"/>
                <a:gd name="connsiteX37" fmla="*/ 2714264 w 8976167"/>
                <a:gd name="connsiteY37" fmla="*/ 532435 h 1556795"/>
                <a:gd name="connsiteX38" fmla="*/ 2714264 w 8976167"/>
                <a:gd name="connsiteY38" fmla="*/ 532435 h 1556795"/>
                <a:gd name="connsiteX39" fmla="*/ 2714264 w 8976167"/>
                <a:gd name="connsiteY39" fmla="*/ 572947 h 1556795"/>
                <a:gd name="connsiteX40" fmla="*/ 2754775 w 8976167"/>
                <a:gd name="connsiteY40" fmla="*/ 572947 h 1556795"/>
                <a:gd name="connsiteX41" fmla="*/ 2754775 w 8976167"/>
                <a:gd name="connsiteY41" fmla="*/ 596096 h 1556795"/>
                <a:gd name="connsiteX42" fmla="*/ 2812648 w 8976167"/>
                <a:gd name="connsiteY42" fmla="*/ 596096 h 1556795"/>
                <a:gd name="connsiteX43" fmla="*/ 2795286 w 8976167"/>
                <a:gd name="connsiteY43" fmla="*/ 613458 h 1556795"/>
                <a:gd name="connsiteX44" fmla="*/ 2939970 w 8976167"/>
                <a:gd name="connsiteY44" fmla="*/ 613458 h 1556795"/>
                <a:gd name="connsiteX45" fmla="*/ 2939970 w 8976167"/>
                <a:gd name="connsiteY45" fmla="*/ 642395 h 1556795"/>
                <a:gd name="connsiteX46" fmla="*/ 3009418 w 8976167"/>
                <a:gd name="connsiteY46" fmla="*/ 642395 h 1556795"/>
                <a:gd name="connsiteX47" fmla="*/ 3032567 w 8976167"/>
                <a:gd name="connsiteY47" fmla="*/ 665544 h 1556795"/>
                <a:gd name="connsiteX48" fmla="*/ 3090441 w 8976167"/>
                <a:gd name="connsiteY48" fmla="*/ 665544 h 1556795"/>
                <a:gd name="connsiteX49" fmla="*/ 3090441 w 8976167"/>
                <a:gd name="connsiteY49" fmla="*/ 700268 h 1556795"/>
                <a:gd name="connsiteX50" fmla="*/ 3235124 w 8976167"/>
                <a:gd name="connsiteY50" fmla="*/ 700268 h 1556795"/>
                <a:gd name="connsiteX51" fmla="*/ 3235124 w 8976167"/>
                <a:gd name="connsiteY51" fmla="*/ 734992 h 1556795"/>
                <a:gd name="connsiteX52" fmla="*/ 3559215 w 8976167"/>
                <a:gd name="connsiteY52" fmla="*/ 734992 h 1556795"/>
                <a:gd name="connsiteX53" fmla="*/ 3617089 w 8976167"/>
                <a:gd name="connsiteY53" fmla="*/ 734992 h 1556795"/>
                <a:gd name="connsiteX54" fmla="*/ 3617089 w 8976167"/>
                <a:gd name="connsiteY54" fmla="*/ 781291 h 1556795"/>
                <a:gd name="connsiteX55" fmla="*/ 3692324 w 8976167"/>
                <a:gd name="connsiteY55" fmla="*/ 781291 h 1556795"/>
                <a:gd name="connsiteX56" fmla="*/ 3692324 w 8976167"/>
                <a:gd name="connsiteY56" fmla="*/ 810228 h 1556795"/>
                <a:gd name="connsiteX57" fmla="*/ 3842795 w 8976167"/>
                <a:gd name="connsiteY57" fmla="*/ 810228 h 1556795"/>
                <a:gd name="connsiteX58" fmla="*/ 3848583 w 8976167"/>
                <a:gd name="connsiteY58" fmla="*/ 827590 h 1556795"/>
                <a:gd name="connsiteX59" fmla="*/ 3929605 w 8976167"/>
                <a:gd name="connsiteY59" fmla="*/ 827590 h 1556795"/>
                <a:gd name="connsiteX60" fmla="*/ 3929605 w 8976167"/>
                <a:gd name="connsiteY60" fmla="*/ 844952 h 1556795"/>
                <a:gd name="connsiteX61" fmla="*/ 4056927 w 8976167"/>
                <a:gd name="connsiteY61" fmla="*/ 844952 h 1556795"/>
                <a:gd name="connsiteX62" fmla="*/ 4056927 w 8976167"/>
                <a:gd name="connsiteY62" fmla="*/ 873888 h 1556795"/>
                <a:gd name="connsiteX63" fmla="*/ 4218972 w 8976167"/>
                <a:gd name="connsiteY63" fmla="*/ 873888 h 1556795"/>
                <a:gd name="connsiteX64" fmla="*/ 4218972 w 8976167"/>
                <a:gd name="connsiteY64" fmla="*/ 873888 h 1556795"/>
                <a:gd name="connsiteX65" fmla="*/ 4299995 w 8976167"/>
                <a:gd name="connsiteY65" fmla="*/ 873888 h 1556795"/>
                <a:gd name="connsiteX66" fmla="*/ 4299995 w 8976167"/>
                <a:gd name="connsiteY66" fmla="*/ 908612 h 1556795"/>
                <a:gd name="connsiteX67" fmla="*/ 4635661 w 8976167"/>
                <a:gd name="connsiteY67" fmla="*/ 908612 h 1556795"/>
                <a:gd name="connsiteX68" fmla="*/ 4635661 w 8976167"/>
                <a:gd name="connsiteY68" fmla="*/ 937549 h 1556795"/>
                <a:gd name="connsiteX69" fmla="*/ 4699322 w 8976167"/>
                <a:gd name="connsiteY69" fmla="*/ 937549 h 1556795"/>
                <a:gd name="connsiteX70" fmla="*/ 4699322 w 8976167"/>
                <a:gd name="connsiteY70" fmla="*/ 983848 h 1556795"/>
                <a:gd name="connsiteX71" fmla="*/ 4861367 w 8976167"/>
                <a:gd name="connsiteY71" fmla="*/ 983848 h 1556795"/>
                <a:gd name="connsiteX72" fmla="*/ 4861367 w 8976167"/>
                <a:gd name="connsiteY72" fmla="*/ 1024359 h 1556795"/>
                <a:gd name="connsiteX73" fmla="*/ 5063924 w 8976167"/>
                <a:gd name="connsiteY73" fmla="*/ 1024359 h 1556795"/>
                <a:gd name="connsiteX74" fmla="*/ 5063924 w 8976167"/>
                <a:gd name="connsiteY74" fmla="*/ 1076445 h 1556795"/>
                <a:gd name="connsiteX75" fmla="*/ 5243332 w 8976167"/>
                <a:gd name="connsiteY75" fmla="*/ 1076445 h 1556795"/>
                <a:gd name="connsiteX76" fmla="*/ 5330142 w 8976167"/>
                <a:gd name="connsiteY76" fmla="*/ 1076445 h 1556795"/>
                <a:gd name="connsiteX77" fmla="*/ 5330142 w 8976167"/>
                <a:gd name="connsiteY77" fmla="*/ 1099595 h 1556795"/>
                <a:gd name="connsiteX78" fmla="*/ 5376441 w 8976167"/>
                <a:gd name="connsiteY78" fmla="*/ 1099595 h 1556795"/>
                <a:gd name="connsiteX79" fmla="*/ 5376441 w 8976167"/>
                <a:gd name="connsiteY79" fmla="*/ 1140106 h 1556795"/>
                <a:gd name="connsiteX80" fmla="*/ 5480613 w 8976167"/>
                <a:gd name="connsiteY80" fmla="*/ 1140106 h 1556795"/>
                <a:gd name="connsiteX81" fmla="*/ 5607934 w 8976167"/>
                <a:gd name="connsiteY81" fmla="*/ 1140106 h 1556795"/>
                <a:gd name="connsiteX82" fmla="*/ 5607934 w 8976167"/>
                <a:gd name="connsiteY82" fmla="*/ 1163255 h 1556795"/>
                <a:gd name="connsiteX83" fmla="*/ 5712107 w 8976167"/>
                <a:gd name="connsiteY83" fmla="*/ 1163255 h 1556795"/>
                <a:gd name="connsiteX84" fmla="*/ 5712107 w 8976167"/>
                <a:gd name="connsiteY84" fmla="*/ 1197979 h 1556795"/>
                <a:gd name="connsiteX85" fmla="*/ 5874152 w 8976167"/>
                <a:gd name="connsiteY85" fmla="*/ 1197979 h 1556795"/>
                <a:gd name="connsiteX86" fmla="*/ 5874152 w 8976167"/>
                <a:gd name="connsiteY86" fmla="*/ 1232704 h 1556795"/>
                <a:gd name="connsiteX87" fmla="*/ 6094071 w 8976167"/>
                <a:gd name="connsiteY87" fmla="*/ 1232704 h 1556795"/>
                <a:gd name="connsiteX88" fmla="*/ 6094071 w 8976167"/>
                <a:gd name="connsiteY88" fmla="*/ 1255853 h 1556795"/>
                <a:gd name="connsiteX89" fmla="*/ 6371864 w 8976167"/>
                <a:gd name="connsiteY89" fmla="*/ 1255853 h 1556795"/>
                <a:gd name="connsiteX90" fmla="*/ 6371864 w 8976167"/>
                <a:gd name="connsiteY90" fmla="*/ 1279002 h 1556795"/>
                <a:gd name="connsiteX91" fmla="*/ 7083707 w 8976167"/>
                <a:gd name="connsiteY91" fmla="*/ 1279002 h 1556795"/>
                <a:gd name="connsiteX92" fmla="*/ 7083707 w 8976167"/>
                <a:gd name="connsiteY92" fmla="*/ 1313726 h 1556795"/>
                <a:gd name="connsiteX93" fmla="*/ 7459884 w 8976167"/>
                <a:gd name="connsiteY93" fmla="*/ 1313726 h 1556795"/>
                <a:gd name="connsiteX94" fmla="*/ 7459884 w 8976167"/>
                <a:gd name="connsiteY94" fmla="*/ 1336876 h 1556795"/>
                <a:gd name="connsiteX95" fmla="*/ 8652076 w 8976167"/>
                <a:gd name="connsiteY95" fmla="*/ 1336876 h 1556795"/>
                <a:gd name="connsiteX96" fmla="*/ 8652076 w 8976167"/>
                <a:gd name="connsiteY96" fmla="*/ 1556795 h 1556795"/>
                <a:gd name="connsiteX97" fmla="*/ 8976167 w 8976167"/>
                <a:gd name="connsiteY97" fmla="*/ 1556795 h 1556795"/>
                <a:gd name="connsiteX98" fmla="*/ 8976167 w 8976167"/>
                <a:gd name="connsiteY98" fmla="*/ 1556795 h 155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8976167" h="1556795">
                  <a:moveTo>
                    <a:pt x="0" y="0"/>
                  </a:moveTo>
                  <a:lnTo>
                    <a:pt x="520861" y="0"/>
                  </a:lnTo>
                  <a:lnTo>
                    <a:pt x="520861" y="17362"/>
                  </a:lnTo>
                  <a:lnTo>
                    <a:pt x="607671" y="17362"/>
                  </a:lnTo>
                  <a:lnTo>
                    <a:pt x="607671" y="46298"/>
                  </a:lnTo>
                  <a:lnTo>
                    <a:pt x="711843" y="46298"/>
                  </a:lnTo>
                  <a:lnTo>
                    <a:pt x="711843" y="69448"/>
                  </a:lnTo>
                  <a:lnTo>
                    <a:pt x="798653" y="69448"/>
                  </a:lnTo>
                  <a:lnTo>
                    <a:pt x="798653" y="104172"/>
                  </a:lnTo>
                  <a:lnTo>
                    <a:pt x="879676" y="104172"/>
                  </a:lnTo>
                  <a:lnTo>
                    <a:pt x="879676" y="115747"/>
                  </a:lnTo>
                  <a:lnTo>
                    <a:pt x="1001210" y="115747"/>
                  </a:lnTo>
                  <a:lnTo>
                    <a:pt x="1001210" y="138896"/>
                  </a:lnTo>
                  <a:lnTo>
                    <a:pt x="1088020" y="138896"/>
                  </a:lnTo>
                  <a:lnTo>
                    <a:pt x="1105383" y="156259"/>
                  </a:lnTo>
                  <a:lnTo>
                    <a:pt x="1255853" y="156259"/>
                  </a:lnTo>
                  <a:lnTo>
                    <a:pt x="1255853" y="196769"/>
                  </a:lnTo>
                  <a:lnTo>
                    <a:pt x="1302152" y="196769"/>
                  </a:lnTo>
                  <a:lnTo>
                    <a:pt x="1302152" y="231493"/>
                  </a:lnTo>
                  <a:lnTo>
                    <a:pt x="1423686" y="231493"/>
                  </a:lnTo>
                  <a:lnTo>
                    <a:pt x="1423686" y="260430"/>
                  </a:lnTo>
                  <a:lnTo>
                    <a:pt x="1551008" y="260430"/>
                  </a:lnTo>
                  <a:lnTo>
                    <a:pt x="1551008" y="318304"/>
                  </a:lnTo>
                  <a:lnTo>
                    <a:pt x="1655180" y="318304"/>
                  </a:lnTo>
                  <a:lnTo>
                    <a:pt x="1655180" y="335666"/>
                  </a:lnTo>
                  <a:lnTo>
                    <a:pt x="1811438" y="335666"/>
                  </a:lnTo>
                  <a:lnTo>
                    <a:pt x="1811438" y="364602"/>
                  </a:lnTo>
                  <a:lnTo>
                    <a:pt x="1932972" y="364602"/>
                  </a:lnTo>
                  <a:lnTo>
                    <a:pt x="1932972" y="393539"/>
                  </a:lnTo>
                  <a:lnTo>
                    <a:pt x="1979271" y="393539"/>
                  </a:lnTo>
                  <a:lnTo>
                    <a:pt x="1979271" y="439838"/>
                  </a:lnTo>
                  <a:lnTo>
                    <a:pt x="2025570" y="439838"/>
                  </a:lnTo>
                  <a:lnTo>
                    <a:pt x="2025570" y="474562"/>
                  </a:lnTo>
                  <a:lnTo>
                    <a:pt x="2361236" y="474562"/>
                  </a:lnTo>
                  <a:lnTo>
                    <a:pt x="2332299" y="503499"/>
                  </a:lnTo>
                  <a:lnTo>
                    <a:pt x="2384385" y="503499"/>
                  </a:lnTo>
                  <a:lnTo>
                    <a:pt x="2384385" y="532435"/>
                  </a:lnTo>
                  <a:lnTo>
                    <a:pt x="2714264" y="532435"/>
                  </a:lnTo>
                  <a:lnTo>
                    <a:pt x="2714264" y="532435"/>
                  </a:lnTo>
                  <a:lnTo>
                    <a:pt x="2714264" y="572947"/>
                  </a:lnTo>
                  <a:lnTo>
                    <a:pt x="2754775" y="572947"/>
                  </a:lnTo>
                  <a:lnTo>
                    <a:pt x="2754775" y="596096"/>
                  </a:lnTo>
                  <a:lnTo>
                    <a:pt x="2812648" y="596096"/>
                  </a:lnTo>
                  <a:lnTo>
                    <a:pt x="2795286" y="613458"/>
                  </a:lnTo>
                  <a:lnTo>
                    <a:pt x="2939970" y="613458"/>
                  </a:lnTo>
                  <a:lnTo>
                    <a:pt x="2939970" y="642395"/>
                  </a:lnTo>
                  <a:lnTo>
                    <a:pt x="3009418" y="642395"/>
                  </a:lnTo>
                  <a:lnTo>
                    <a:pt x="3032567" y="665544"/>
                  </a:lnTo>
                  <a:lnTo>
                    <a:pt x="3090441" y="665544"/>
                  </a:lnTo>
                  <a:lnTo>
                    <a:pt x="3090441" y="700268"/>
                  </a:lnTo>
                  <a:lnTo>
                    <a:pt x="3235124" y="700268"/>
                  </a:lnTo>
                  <a:lnTo>
                    <a:pt x="3235124" y="734992"/>
                  </a:lnTo>
                  <a:lnTo>
                    <a:pt x="3559215" y="734992"/>
                  </a:lnTo>
                  <a:lnTo>
                    <a:pt x="3617089" y="734992"/>
                  </a:lnTo>
                  <a:lnTo>
                    <a:pt x="3617089" y="781291"/>
                  </a:lnTo>
                  <a:lnTo>
                    <a:pt x="3692324" y="781291"/>
                  </a:lnTo>
                  <a:lnTo>
                    <a:pt x="3692324" y="810228"/>
                  </a:lnTo>
                  <a:lnTo>
                    <a:pt x="3842795" y="810228"/>
                  </a:lnTo>
                  <a:lnTo>
                    <a:pt x="3848583" y="827590"/>
                  </a:lnTo>
                  <a:lnTo>
                    <a:pt x="3929605" y="827590"/>
                  </a:lnTo>
                  <a:lnTo>
                    <a:pt x="3929605" y="844952"/>
                  </a:lnTo>
                  <a:lnTo>
                    <a:pt x="4056927" y="844952"/>
                  </a:lnTo>
                  <a:lnTo>
                    <a:pt x="4056927" y="873888"/>
                  </a:lnTo>
                  <a:lnTo>
                    <a:pt x="4218972" y="873888"/>
                  </a:lnTo>
                  <a:lnTo>
                    <a:pt x="4218972" y="873888"/>
                  </a:lnTo>
                  <a:lnTo>
                    <a:pt x="4299995" y="873888"/>
                  </a:lnTo>
                  <a:lnTo>
                    <a:pt x="4299995" y="908612"/>
                  </a:lnTo>
                  <a:lnTo>
                    <a:pt x="4635661" y="908612"/>
                  </a:lnTo>
                  <a:lnTo>
                    <a:pt x="4635661" y="937549"/>
                  </a:lnTo>
                  <a:lnTo>
                    <a:pt x="4699322" y="937549"/>
                  </a:lnTo>
                  <a:lnTo>
                    <a:pt x="4699322" y="983848"/>
                  </a:lnTo>
                  <a:lnTo>
                    <a:pt x="4861367" y="983848"/>
                  </a:lnTo>
                  <a:lnTo>
                    <a:pt x="4861367" y="1024359"/>
                  </a:lnTo>
                  <a:lnTo>
                    <a:pt x="5063924" y="1024359"/>
                  </a:lnTo>
                  <a:lnTo>
                    <a:pt x="5063924" y="1076445"/>
                  </a:lnTo>
                  <a:lnTo>
                    <a:pt x="5243332" y="1076445"/>
                  </a:lnTo>
                  <a:lnTo>
                    <a:pt x="5330142" y="1076445"/>
                  </a:lnTo>
                  <a:lnTo>
                    <a:pt x="5330142" y="1099595"/>
                  </a:lnTo>
                  <a:lnTo>
                    <a:pt x="5376441" y="1099595"/>
                  </a:lnTo>
                  <a:lnTo>
                    <a:pt x="5376441" y="1140106"/>
                  </a:lnTo>
                  <a:lnTo>
                    <a:pt x="5480613" y="1140106"/>
                  </a:lnTo>
                  <a:lnTo>
                    <a:pt x="5607934" y="1140106"/>
                  </a:lnTo>
                  <a:lnTo>
                    <a:pt x="5607934" y="1163255"/>
                  </a:lnTo>
                  <a:lnTo>
                    <a:pt x="5712107" y="1163255"/>
                  </a:lnTo>
                  <a:lnTo>
                    <a:pt x="5712107" y="1197979"/>
                  </a:lnTo>
                  <a:lnTo>
                    <a:pt x="5874152" y="1197979"/>
                  </a:lnTo>
                  <a:lnTo>
                    <a:pt x="5874152" y="1232704"/>
                  </a:lnTo>
                  <a:lnTo>
                    <a:pt x="6094071" y="1232704"/>
                  </a:lnTo>
                  <a:lnTo>
                    <a:pt x="6094071" y="1255853"/>
                  </a:lnTo>
                  <a:lnTo>
                    <a:pt x="6371864" y="1255853"/>
                  </a:lnTo>
                  <a:lnTo>
                    <a:pt x="6371864" y="1279002"/>
                  </a:lnTo>
                  <a:lnTo>
                    <a:pt x="7083707" y="1279002"/>
                  </a:lnTo>
                  <a:lnTo>
                    <a:pt x="7083707" y="1313726"/>
                  </a:lnTo>
                  <a:lnTo>
                    <a:pt x="7459884" y="1313726"/>
                  </a:lnTo>
                  <a:lnTo>
                    <a:pt x="7459884" y="1336876"/>
                  </a:lnTo>
                  <a:lnTo>
                    <a:pt x="8652076" y="1336876"/>
                  </a:lnTo>
                  <a:lnTo>
                    <a:pt x="8652076" y="1556795"/>
                  </a:lnTo>
                  <a:lnTo>
                    <a:pt x="8976167" y="1556795"/>
                  </a:lnTo>
                  <a:lnTo>
                    <a:pt x="8976167" y="1556795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4375"/>
              <a:endPara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A3CB2D1-8460-4070-A995-6783305CA3A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81588" y="2038189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A5598C2-6A3F-4940-997C-59496ACDED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28911" y="205555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C56FA21-E63C-4D83-B74B-F4141FAC17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1382" y="223970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B8FED4B-9078-467E-ADA9-1B687AAA96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65002" y="2277408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6AE3403-5961-4504-9124-35DCF96CF9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26516" y="2378164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FEFB854-8244-47AA-985E-1105FC0AF8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70526" y="255757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49EF3F5-60CC-48F9-A021-F3E5DF120E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46030" y="2726415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F399BED-6353-447E-AD56-A25C91EB3B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18567" y="298452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48679F6-287B-4B89-9A9E-728DEA51CF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61439" y="3025030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4327B29-9C7F-491E-9D68-176356DC04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15834" y="3242985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89E6560-D541-43D8-A4C4-2B441084CE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7596" y="3299639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7E4D03F-61C0-4994-85D7-7B2E725C56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89640" y="3313777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C090254-F60C-4FEA-8E88-34D710C501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19306" y="3313777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C49BF74-8F06-4751-AFBE-0949126CE1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62560" y="3313777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BCA96E38-665D-4755-8601-F96FB06854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85292" y="3313777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8CC2AF5-85C4-485B-AB41-FFD2E8733A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28546" y="3313777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79245EB-D18B-4A8D-869A-CB108530C8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53763" y="3313777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CB8CAC6-43DA-44BD-A967-6F45A800B1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89569" y="3313777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0FC3C11-57F4-480D-9747-CDE465F85A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14034" y="3313777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6855EE8-25B5-4530-AE06-0775B75FA8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61035" y="3343759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5A4EF8BB-B0CE-498F-BA94-E05E83B72F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96480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12BC38-8A4E-40F0-82C5-91982C4FE1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15217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2CA5447-0F4A-4311-AD69-13BC5784C54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63936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382852D7-AAB1-4E0D-8277-6F74CEC0E1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05158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2D1431E-A4AC-4B7C-8FE7-82434B8629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31391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1D6698E-4104-4208-BF99-5223276B5E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47178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56F55273-DD4B-4EC6-8BD7-A0F86D152C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26796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EB3D3B8A-3D7A-433F-BC0F-FEB3442C11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96890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C27BDDF-8A5B-4236-90D1-C824501D10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81535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ECACF526-3792-4D22-9902-F041FC77A7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86466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5CAD7871-DE8E-4932-9302-3694E905EB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64149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96A0D7C-603C-4315-87C9-51F997FE2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06022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FFD7D37-7BC5-4E7C-93D4-5950533A45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44198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321215E-6A54-4CFB-A088-B81E3B1EDF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02442" y="3343741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7E37B0D-C8FE-4C38-AB13-F6AEFA2B70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86208" y="3545253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C2C2D65-BF03-4E7C-91D1-1BBA0E692E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44101" y="3545253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B4FDECD0-C4A5-4BAF-920B-E8C7609FF71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867497" y="3545253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EEF388FA-9103-4B5B-B4F7-8579983501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45180" y="3545253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52952B5-7372-4A52-AC1F-61F99C2974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80277" y="3545253"/>
              <a:ext cx="0" cy="2015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CF64D0D-C596-48AE-AC09-23DBA2530CC1}"/>
              </a:ext>
            </a:extLst>
          </p:cNvPr>
          <p:cNvGrpSpPr/>
          <p:nvPr/>
        </p:nvGrpSpPr>
        <p:grpSpPr>
          <a:xfrm>
            <a:off x="895842" y="1963540"/>
            <a:ext cx="476412" cy="2868934"/>
            <a:chOff x="1487046" y="1923312"/>
            <a:chExt cx="635251" cy="2869099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A2EFEBF-FF92-48A4-8F3A-89036AA06AD3}"/>
                </a:ext>
              </a:extLst>
            </p:cNvPr>
            <p:cNvSpPr txBox="1"/>
            <p:nvPr/>
          </p:nvSpPr>
          <p:spPr bwMode="auto">
            <a:xfrm>
              <a:off x="1487046" y="4423058"/>
              <a:ext cx="63525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0.0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7850F29-4B3A-46F4-8EEF-332F930AB5A0}"/>
                </a:ext>
              </a:extLst>
            </p:cNvPr>
            <p:cNvSpPr txBox="1"/>
            <p:nvPr/>
          </p:nvSpPr>
          <p:spPr bwMode="auto">
            <a:xfrm>
              <a:off x="1487046" y="3905065"/>
              <a:ext cx="63525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0.2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E1DBE2E-339B-4009-A5F0-D10453E36706}"/>
                </a:ext>
              </a:extLst>
            </p:cNvPr>
            <p:cNvSpPr txBox="1"/>
            <p:nvPr/>
          </p:nvSpPr>
          <p:spPr bwMode="auto">
            <a:xfrm>
              <a:off x="1487046" y="3419400"/>
              <a:ext cx="63525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0.4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07F9781-49B4-423E-909D-F87F283FC5C9}"/>
                </a:ext>
              </a:extLst>
            </p:cNvPr>
            <p:cNvSpPr txBox="1"/>
            <p:nvPr/>
          </p:nvSpPr>
          <p:spPr bwMode="auto">
            <a:xfrm>
              <a:off x="1487046" y="2933344"/>
              <a:ext cx="63525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0.6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F50589E-DA38-4AD5-A506-48EF8011449E}"/>
                </a:ext>
              </a:extLst>
            </p:cNvPr>
            <p:cNvSpPr txBox="1"/>
            <p:nvPr/>
          </p:nvSpPr>
          <p:spPr bwMode="auto">
            <a:xfrm>
              <a:off x="1487046" y="2413540"/>
              <a:ext cx="63525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0.8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F3275FB-ADD2-488E-8834-F401399E9AA0}"/>
                </a:ext>
              </a:extLst>
            </p:cNvPr>
            <p:cNvSpPr txBox="1"/>
            <p:nvPr/>
          </p:nvSpPr>
          <p:spPr bwMode="auto">
            <a:xfrm>
              <a:off x="1487046" y="1923312"/>
              <a:ext cx="63525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1.0</a:t>
              </a:r>
            </a:p>
          </p:txBody>
        </p: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DEF83AD4-C83B-48B5-AEA1-E9D8CF98231A}"/>
              </a:ext>
            </a:extLst>
          </p:cNvPr>
          <p:cNvSpPr txBox="1"/>
          <p:nvPr/>
        </p:nvSpPr>
        <p:spPr bwMode="auto">
          <a:xfrm rot="16200000">
            <a:off x="-722935" y="3264096"/>
            <a:ext cx="29441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defTabSz="914375">
              <a:spcBef>
                <a:spcPct val="50000"/>
              </a:spcBef>
            </a:pP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Probability of OS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89ADFF0C-B632-43D5-9DD8-61420C760A1E}"/>
              </a:ext>
            </a:extLst>
          </p:cNvPr>
          <p:cNvGrpSpPr/>
          <p:nvPr/>
        </p:nvGrpSpPr>
        <p:grpSpPr>
          <a:xfrm>
            <a:off x="1094206" y="5372706"/>
            <a:ext cx="7321567" cy="375573"/>
            <a:chOff x="1727696" y="4647480"/>
            <a:chExt cx="9762653" cy="375594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67A5189-7405-4C00-B969-4AFB52862C0D}"/>
                </a:ext>
              </a:extLst>
            </p:cNvPr>
            <p:cNvSpPr txBox="1"/>
            <p:nvPr/>
          </p:nvSpPr>
          <p:spPr bwMode="auto">
            <a:xfrm>
              <a:off x="1727696" y="4647480"/>
              <a:ext cx="714340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126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E77FD4A6-315B-431C-AE27-7BA0C81ED970}"/>
                </a:ext>
              </a:extLst>
            </p:cNvPr>
            <p:cNvSpPr txBox="1"/>
            <p:nvPr/>
          </p:nvSpPr>
          <p:spPr bwMode="auto">
            <a:xfrm>
              <a:off x="2196440" y="4647480"/>
              <a:ext cx="714340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126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CD45EFE-29C2-45E6-B894-3699A2951FFB}"/>
                </a:ext>
              </a:extLst>
            </p:cNvPr>
            <p:cNvSpPr txBox="1"/>
            <p:nvPr/>
          </p:nvSpPr>
          <p:spPr bwMode="auto">
            <a:xfrm>
              <a:off x="2694767" y="4647480"/>
              <a:ext cx="714340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118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DC09E65A-2BEA-42F6-82FD-239E07275C65}"/>
                </a:ext>
              </a:extLst>
            </p:cNvPr>
            <p:cNvSpPr txBox="1"/>
            <p:nvPr/>
          </p:nvSpPr>
          <p:spPr bwMode="auto">
            <a:xfrm>
              <a:off x="3173712" y="4647480"/>
              <a:ext cx="714340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110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D048E559-43A3-4FED-BB2D-7B2D262766E0}"/>
                </a:ext>
              </a:extLst>
            </p:cNvPr>
            <p:cNvSpPr txBox="1"/>
            <p:nvPr/>
          </p:nvSpPr>
          <p:spPr bwMode="auto">
            <a:xfrm>
              <a:off x="3642163" y="4647480"/>
              <a:ext cx="714340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102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9259B390-B356-4B47-A64A-EDF2C6FE3E0B}"/>
                </a:ext>
              </a:extLst>
            </p:cNvPr>
            <p:cNvSpPr txBox="1"/>
            <p:nvPr/>
          </p:nvSpPr>
          <p:spPr bwMode="auto">
            <a:xfrm>
              <a:off x="4197765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95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6EA52D05-8F20-4E23-9C01-6CBADFC2D623}"/>
                </a:ext>
              </a:extLst>
            </p:cNvPr>
            <p:cNvSpPr txBox="1"/>
            <p:nvPr/>
          </p:nvSpPr>
          <p:spPr bwMode="auto">
            <a:xfrm>
              <a:off x="4690534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90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FDB2E934-302E-45CE-8929-03FD49EDC56D}"/>
                </a:ext>
              </a:extLst>
            </p:cNvPr>
            <p:cNvSpPr txBox="1"/>
            <p:nvPr/>
          </p:nvSpPr>
          <p:spPr bwMode="auto">
            <a:xfrm>
              <a:off x="5191630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83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C5A19C8-001D-4F42-B3F7-A48F07F75B77}"/>
                </a:ext>
              </a:extLst>
            </p:cNvPr>
            <p:cNvSpPr txBox="1"/>
            <p:nvPr/>
          </p:nvSpPr>
          <p:spPr bwMode="auto">
            <a:xfrm>
              <a:off x="5668334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78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9F50776C-6354-4199-A5A4-8D2BF844292E}"/>
                </a:ext>
              </a:extLst>
            </p:cNvPr>
            <p:cNvSpPr txBox="1"/>
            <p:nvPr/>
          </p:nvSpPr>
          <p:spPr bwMode="auto">
            <a:xfrm>
              <a:off x="6152622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74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9BA33FDA-719A-4337-BC49-B7302E46BA8B}"/>
                </a:ext>
              </a:extLst>
            </p:cNvPr>
            <p:cNvSpPr txBox="1"/>
            <p:nvPr/>
          </p:nvSpPr>
          <p:spPr bwMode="auto">
            <a:xfrm>
              <a:off x="6652275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68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198BCE96-ADC9-47A6-9CD8-E1CECEE80302}"/>
                </a:ext>
              </a:extLst>
            </p:cNvPr>
            <p:cNvSpPr txBox="1"/>
            <p:nvPr/>
          </p:nvSpPr>
          <p:spPr bwMode="auto">
            <a:xfrm>
              <a:off x="7121060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D9FEF9D1-D7AC-466C-8EBB-0EB29C3A2102}"/>
                </a:ext>
              </a:extLst>
            </p:cNvPr>
            <p:cNvSpPr txBox="1"/>
            <p:nvPr/>
          </p:nvSpPr>
          <p:spPr bwMode="auto">
            <a:xfrm>
              <a:off x="7629804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58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3B03153A-CA9B-42EF-8AA1-7BE9DCEFBD7D}"/>
                </a:ext>
              </a:extLst>
            </p:cNvPr>
            <p:cNvSpPr txBox="1"/>
            <p:nvPr/>
          </p:nvSpPr>
          <p:spPr bwMode="auto">
            <a:xfrm>
              <a:off x="8108446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55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D7D3EE7C-A48F-49CB-870C-BA001B5D0824}"/>
                </a:ext>
              </a:extLst>
            </p:cNvPr>
            <p:cNvSpPr txBox="1"/>
            <p:nvPr/>
          </p:nvSpPr>
          <p:spPr bwMode="auto">
            <a:xfrm>
              <a:off x="8598586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54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EF2712BE-70D7-48B0-8FEC-FB981E0D81E5}"/>
                </a:ext>
              </a:extLst>
            </p:cNvPr>
            <p:cNvSpPr txBox="1"/>
            <p:nvPr/>
          </p:nvSpPr>
          <p:spPr bwMode="auto">
            <a:xfrm>
              <a:off x="9093731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45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2A438001-9DC1-4EAB-95A8-AC5EBC5796F1}"/>
                </a:ext>
              </a:extLst>
            </p:cNvPr>
            <p:cNvSpPr txBox="1"/>
            <p:nvPr/>
          </p:nvSpPr>
          <p:spPr bwMode="auto">
            <a:xfrm>
              <a:off x="9563230" y="4647480"/>
              <a:ext cx="558304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B3C6F968-5D25-44E2-8EDC-ADD425C5C6CF}"/>
                </a:ext>
              </a:extLst>
            </p:cNvPr>
            <p:cNvSpPr txBox="1"/>
            <p:nvPr/>
          </p:nvSpPr>
          <p:spPr bwMode="auto">
            <a:xfrm>
              <a:off x="10094849" y="4647480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DBAEB43A-38BE-48B1-ABCE-7FF655FD43BD}"/>
                </a:ext>
              </a:extLst>
            </p:cNvPr>
            <p:cNvSpPr txBox="1"/>
            <p:nvPr/>
          </p:nvSpPr>
          <p:spPr bwMode="auto">
            <a:xfrm>
              <a:off x="10580173" y="4647480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039A11A-F5FD-4175-8260-F6DDBE1B8777}"/>
                </a:ext>
              </a:extLst>
            </p:cNvPr>
            <p:cNvSpPr txBox="1"/>
            <p:nvPr/>
          </p:nvSpPr>
          <p:spPr bwMode="auto">
            <a:xfrm>
              <a:off x="11088078" y="4653721"/>
              <a:ext cx="402271" cy="36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defTabSz="914375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A691D1B-8C15-48F7-88A2-59809AFD42D9}"/>
              </a:ext>
            </a:extLst>
          </p:cNvPr>
          <p:cNvSpPr txBox="1"/>
          <p:nvPr/>
        </p:nvSpPr>
        <p:spPr bwMode="auto">
          <a:xfrm>
            <a:off x="1968089" y="1632407"/>
            <a:ext cx="5076044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pt-BR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OS With Sotorasib 960 mg QD (N = 126)</a:t>
            </a:r>
          </a:p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4546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C4B3-707E-4E7D-A9D9-C61FB1B51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19" y="238133"/>
            <a:ext cx="8154333" cy="1103313"/>
          </a:xfrm>
        </p:spPr>
        <p:txBody>
          <a:bodyPr>
            <a:normAutofit/>
          </a:bodyPr>
          <a:lstStyle/>
          <a:p>
            <a:r>
              <a:rPr lang="en-US" sz="3200" dirty="0"/>
              <a:t>KRYSTAL-1: Adagrasib in Pretreated Advanced </a:t>
            </a:r>
            <a:br>
              <a:rPr lang="en-US" sz="3200" dirty="0"/>
            </a:br>
            <a:r>
              <a:rPr lang="en-US" sz="3200" i="1" dirty="0"/>
              <a:t>KRAS</a:t>
            </a:r>
            <a:r>
              <a:rPr lang="en-US" sz="3200" dirty="0"/>
              <a:t> G12C Mutation–Positive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5D599-2956-4A26-ABAB-6B4AF5061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628" y="1512889"/>
            <a:ext cx="8158163" cy="829620"/>
          </a:xfrm>
        </p:spPr>
        <p:txBody>
          <a:bodyPr>
            <a:normAutofit fontScale="92500" lnSpcReduction="20000"/>
          </a:bodyPr>
          <a:lstStyle/>
          <a:p>
            <a:r>
              <a:rPr lang="en-CA" sz="2200" dirty="0"/>
              <a:t>Phase I/II trial evaluating adagrasib 600 mg PO BID in patients with pretreated </a:t>
            </a:r>
            <a:br>
              <a:rPr lang="en-CA" sz="2200" dirty="0"/>
            </a:br>
            <a:r>
              <a:rPr lang="en-CA" sz="2200" i="1" dirty="0"/>
              <a:t>KRAS</a:t>
            </a:r>
            <a:r>
              <a:rPr lang="en-CA" sz="2200" dirty="0"/>
              <a:t> G12C mutation–positive NSCLC; 92% with prior IO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A8FB9F5-5658-4F59-8842-67F24C160E04}"/>
              </a:ext>
            </a:extLst>
          </p:cNvPr>
          <p:cNvGrpSpPr>
            <a:grpSpLocks/>
          </p:cNvGrpSpPr>
          <p:nvPr/>
        </p:nvGrpSpPr>
        <p:grpSpPr bwMode="auto">
          <a:xfrm>
            <a:off x="6444208" y="6216490"/>
            <a:ext cx="2488502" cy="447814"/>
            <a:chOff x="9527309" y="3551529"/>
            <a:chExt cx="3318192" cy="4483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CD8E2C1-5941-45BB-B922-0AFD6D4DD9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873CFF0-547F-4A60-821B-B0051E1F39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defTabSz="914375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Slide credit: </a:t>
              </a: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  <a:hlinkClick r:id="rId4"/>
                </a:rPr>
                <a:t>clinicaloptions.com</a:t>
              </a:r>
              <a:endParaRPr lang="en-US" altLang="en-US" sz="14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1" name="Picture 190" descr="Chart&#10;&#10;Description automatically generated">
            <a:extLst>
              <a:ext uri="{FF2B5EF4-FFF2-40B4-BE49-F238E27FC236}">
                <a16:creationId xmlns:a16="http://schemas.microsoft.com/office/drawing/2014/main" id="{C7853C7F-D592-4E8B-B761-8D4D2EF3784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" y="2278242"/>
            <a:ext cx="7489607" cy="3885283"/>
          </a:xfrm>
          <a:prstGeom prst="rect">
            <a:avLst/>
          </a:prstGeom>
        </p:spPr>
      </p:pic>
      <p:sp>
        <p:nvSpPr>
          <p:cNvPr id="192" name="TextBox 191">
            <a:extLst>
              <a:ext uri="{FF2B5EF4-FFF2-40B4-BE49-F238E27FC236}">
                <a16:creationId xmlns:a16="http://schemas.microsoft.com/office/drawing/2014/main" id="{05420999-212D-4F39-8651-8D08909CEF5F}"/>
              </a:ext>
            </a:extLst>
          </p:cNvPr>
          <p:cNvSpPr txBox="1"/>
          <p:nvPr/>
        </p:nvSpPr>
        <p:spPr bwMode="auto">
          <a:xfrm>
            <a:off x="3734149" y="4437112"/>
            <a:ext cx="1884451" cy="1323439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ORR: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45% (23/51)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DCR: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96% (49/51)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4623FD82-00C7-4BE7-B375-46CB7A3C5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11" y="6388730"/>
            <a:ext cx="588968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1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Janne. EORTC NCI AACR 2020. Abstr LBA 3. 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Riely. ELCC 2021. Abstr. 990_PR.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2729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C4B3-707E-4E7D-A9D9-C61FB1B51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19" y="238133"/>
            <a:ext cx="8154333" cy="1103313"/>
          </a:xfrm>
        </p:spPr>
        <p:txBody>
          <a:bodyPr/>
          <a:lstStyle/>
          <a:p>
            <a:r>
              <a:rPr lang="en-US" dirty="0"/>
              <a:t>KRYSTAL-1: Duration of Treatment</a:t>
            </a:r>
          </a:p>
        </p:txBody>
      </p:sp>
      <p:pic>
        <p:nvPicPr>
          <p:cNvPr id="7" name="Picture 6" descr="A picture containing timeline&#10;&#10;Description automatically generated">
            <a:extLst>
              <a:ext uri="{FF2B5EF4-FFF2-40B4-BE49-F238E27FC236}">
                <a16:creationId xmlns:a16="http://schemas.microsoft.com/office/drawing/2014/main" id="{CE4F5B8E-27B0-5548-B8A2-39C8A71379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102" y="1557446"/>
            <a:ext cx="7789605" cy="486192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673AA5-2740-4BCE-9980-A4F102F3A7EF}"/>
              </a:ext>
            </a:extLst>
          </p:cNvPr>
          <p:cNvGrpSpPr>
            <a:grpSpLocks/>
          </p:cNvGrpSpPr>
          <p:nvPr/>
        </p:nvGrpSpPr>
        <p:grpSpPr bwMode="auto">
          <a:xfrm>
            <a:off x="6475986" y="6216490"/>
            <a:ext cx="2488502" cy="447814"/>
            <a:chOff x="9527309" y="3551529"/>
            <a:chExt cx="3318192" cy="44834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FB88FBA-39DA-46B7-B909-155480E1B0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B27AE96-8CE1-4BD7-ABA2-2DD25CE10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192" cy="308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defTabSz="914375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Slide credit: </a:t>
              </a:r>
              <a:r>
                <a:rPr lang="en-US" altLang="en-US" sz="1400" dirty="0">
                  <a:solidFill>
                    <a:srgbClr val="455560"/>
                  </a:solidFill>
                  <a:latin typeface="Calibri" panose="020F0502020204030204" pitchFamily="34" charset="0"/>
                  <a:cs typeface="Arial" panose="020B0604020202020204" pitchFamily="34" charset="0"/>
                  <a:hlinkClick r:id="rId5"/>
                </a:rPr>
                <a:t>clinicaloptions.com</a:t>
              </a:r>
              <a:endParaRPr lang="en-US" altLang="en-US" sz="140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 Box 15">
            <a:extLst>
              <a:ext uri="{FF2B5EF4-FFF2-40B4-BE49-F238E27FC236}">
                <a16:creationId xmlns:a16="http://schemas.microsoft.com/office/drawing/2014/main" id="{D9A84C12-57F2-4679-924A-82DBA664E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11" y="6388730"/>
            <a:ext cx="588968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1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Janne. EORTC NCI AACR 2020. Abstr LBA 3.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3646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3A9C2A-4237-49B4-9889-236A3AFE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MET </a:t>
            </a:r>
            <a:r>
              <a:rPr lang="en-US" dirty="0"/>
              <a:t>Exon 14 Skipping Mutations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736638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B20C4-32DC-4E97-A644-4D25A57C6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19" y="238128"/>
            <a:ext cx="8154333" cy="1103313"/>
          </a:xfrm>
        </p:spPr>
        <p:txBody>
          <a:bodyPr>
            <a:noAutofit/>
          </a:bodyPr>
          <a:lstStyle/>
          <a:p>
            <a:r>
              <a:rPr lang="en-US" sz="3600" dirty="0"/>
              <a:t>GEOMETRY mono-1: Capmatinib in Advanced </a:t>
            </a:r>
            <a:br>
              <a:rPr lang="en-US" sz="3600" dirty="0"/>
            </a:br>
            <a:r>
              <a:rPr lang="en-US" sz="3600" i="1" dirty="0"/>
              <a:t>MET</a:t>
            </a:r>
            <a:r>
              <a:rPr lang="en-US" sz="3600" dirty="0"/>
              <a:t>ex14-Mutated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E3EE4-13FE-4D09-BF50-35838E05D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628" y="1512889"/>
            <a:ext cx="7938910" cy="499772"/>
          </a:xfrm>
        </p:spPr>
        <p:txBody>
          <a:bodyPr/>
          <a:lstStyle/>
          <a:p>
            <a:r>
              <a:rPr lang="en-US" sz="2000" dirty="0"/>
              <a:t>Single-arm, multicohort phase II study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60BAE8E4-4B64-40B8-83EE-959F812C3FAE}"/>
              </a:ext>
            </a:extLst>
          </p:cNvPr>
          <p:cNvGrpSpPr>
            <a:grpSpLocks/>
          </p:cNvGrpSpPr>
          <p:nvPr/>
        </p:nvGrpSpPr>
        <p:grpSpPr bwMode="auto">
          <a:xfrm>
            <a:off x="7042176" y="6216652"/>
            <a:ext cx="2488502" cy="447822"/>
            <a:chOff x="9527309" y="3551529"/>
            <a:chExt cx="3318002" cy="448324"/>
          </a:xfrm>
        </p:grpSpPr>
        <p:pic>
          <p:nvPicPr>
            <p:cNvPr id="5" name="Picture 9">
              <a:extLst>
                <a:ext uri="{FF2B5EF4-FFF2-40B4-BE49-F238E27FC236}">
                  <a16:creationId xmlns:a16="http://schemas.microsoft.com/office/drawing/2014/main" id="{4502EEB4-3BCF-43D7-9D1F-6517766A8C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CF820B31-5A33-48DB-8D5A-46F8C9124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0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" name="Text Box 15">
            <a:extLst>
              <a:ext uri="{FF2B5EF4-FFF2-40B4-BE49-F238E27FC236}">
                <a16:creationId xmlns:a16="http://schemas.microsoft.com/office/drawing/2014/main" id="{087B81F3-CE68-41AD-8E05-7AF0FC708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4" y="6388916"/>
            <a:ext cx="589002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Wolf. ASCO 2021. Abstr 9020.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7C65DD-4ADA-4965-BBC7-FE412A60BEA6}"/>
              </a:ext>
            </a:extLst>
          </p:cNvPr>
          <p:cNvSpPr txBox="1">
            <a:spLocks/>
          </p:cNvSpPr>
          <p:nvPr/>
        </p:nvSpPr>
        <p:spPr bwMode="auto">
          <a:xfrm>
            <a:off x="451365" y="5057135"/>
            <a:ext cx="8389026" cy="113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endpoint: ORR per BIRC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‡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Key secondary endpoint: DoR per BIRC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‡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Other secondary endpoints: ORR, DoR per inv; DCR, TTR, PFS per BICR/inv; OS, safety, PK</a:t>
            </a:r>
          </a:p>
        </p:txBody>
      </p:sp>
      <p:sp>
        <p:nvSpPr>
          <p:cNvPr id="10" name="Text Box 45">
            <a:extLst>
              <a:ext uri="{FF2B5EF4-FFF2-40B4-BE49-F238E27FC236}">
                <a16:creationId xmlns:a16="http://schemas.microsoft.com/office/drawing/2014/main" id="{8A78F34F-23C1-4A3E-86E7-17F4A17B9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2313618"/>
            <a:ext cx="2538955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Adult patients with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stage IIIB/IV NSCLC; WT for </a:t>
            </a: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ALK </a:t>
            </a:r>
            <a:b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and </a:t>
            </a: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EGFR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L858R/ex19del;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MET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ex14 mutation (regardless of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MET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amplification*); ECOG PS 0/1;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≥1 measurable lesion per RECIST v1.1;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stable or asymptomatic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brain mets allowed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373)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50">
            <a:extLst>
              <a:ext uri="{FF2B5EF4-FFF2-40B4-BE49-F238E27FC236}">
                <a16:creationId xmlns:a16="http://schemas.microsoft.com/office/drawing/2014/main" id="{6ACE7FAB-148B-4F4E-A442-A5382A8D7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278" y="4420164"/>
            <a:ext cx="240030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7: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Treatment naive (1L)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32)</a:t>
            </a:r>
          </a:p>
        </p:txBody>
      </p:sp>
      <p:sp>
        <p:nvSpPr>
          <p:cNvPr id="26" name="Line 52">
            <a:extLst>
              <a:ext uri="{FF2B5EF4-FFF2-40B4-BE49-F238E27FC236}">
                <a16:creationId xmlns:a16="http://schemas.microsoft.com/office/drawing/2014/main" id="{1D29B068-EB35-4C45-83D4-09B3122604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334" y="3567418"/>
            <a:ext cx="359569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angle 49">
            <a:extLst>
              <a:ext uri="{FF2B5EF4-FFF2-40B4-BE49-F238E27FC236}">
                <a16:creationId xmlns:a16="http://schemas.microsoft.com/office/drawing/2014/main" id="{A3141895-6B6C-4C1C-AB39-91C36AE26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1030" y="3084141"/>
            <a:ext cx="137160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Capmatinib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400 mg PO BID</a:t>
            </a: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endParaRPr kumimoji="0" lang="en-US" altLang="en-US" sz="1600" b="0" i="1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D22CC01-F4CC-4B6E-A5E6-938881892174}"/>
              </a:ext>
            </a:extLst>
          </p:cNvPr>
          <p:cNvSpPr txBox="1"/>
          <p:nvPr/>
        </p:nvSpPr>
        <p:spPr bwMode="auto">
          <a:xfrm>
            <a:off x="8133636" y="3167014"/>
            <a:ext cx="7067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Until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PD</a:t>
            </a:r>
          </a:p>
        </p:txBody>
      </p:sp>
      <p:sp>
        <p:nvSpPr>
          <p:cNvPr id="32" name="Line 52">
            <a:extLst>
              <a:ext uri="{FF2B5EF4-FFF2-40B4-BE49-F238E27FC236}">
                <a16:creationId xmlns:a16="http://schemas.microsoft.com/office/drawing/2014/main" id="{F7DC7A78-C595-4DED-A860-234676F948F7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9632" y="3522310"/>
            <a:ext cx="359569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Line 52">
            <a:extLst>
              <a:ext uri="{FF2B5EF4-FFF2-40B4-BE49-F238E27FC236}">
                <a16:creationId xmlns:a16="http://schemas.microsoft.com/office/drawing/2014/main" id="{D874829E-2973-4C76-9FE5-9C2225FF59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5107" y="3567649"/>
            <a:ext cx="359569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49">
            <a:extLst>
              <a:ext uri="{FF2B5EF4-FFF2-40B4-BE49-F238E27FC236}">
                <a16:creationId xmlns:a16="http://schemas.microsoft.com/office/drawing/2014/main" id="{FC4D02E7-D8AF-467E-9693-5EB47C649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4785" y="2021030"/>
            <a:ext cx="240030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4: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Pretreated (2L/3L)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69)</a:t>
            </a:r>
          </a:p>
        </p:txBody>
      </p:sp>
      <p:sp>
        <p:nvSpPr>
          <p:cNvPr id="33" name="Rectangle 50">
            <a:extLst>
              <a:ext uri="{FF2B5EF4-FFF2-40B4-BE49-F238E27FC236}">
                <a16:creationId xmlns:a16="http://schemas.microsoft.com/office/drawing/2014/main" id="{2DA780B6-D390-4F98-856A-D042942C2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4785" y="2820741"/>
            <a:ext cx="240030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5B: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Treatment naive (1L)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28)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4B70DB-0F71-4245-8370-3C2BB6CD279B}"/>
              </a:ext>
            </a:extLst>
          </p:cNvPr>
          <p:cNvSpPr txBox="1"/>
          <p:nvPr/>
        </p:nvSpPr>
        <p:spPr bwMode="auto">
          <a:xfrm>
            <a:off x="6538390" y="4097970"/>
            <a:ext cx="245508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*Some cohorts included patients with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MET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amplification. 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Food restrictions lifted for new cohorts 6-7; no food restrictions with current dosing. 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‡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BICR included 2 parallel independent radiology reviewers and an additional one for adjudication. </a:t>
            </a:r>
          </a:p>
        </p:txBody>
      </p:sp>
      <p:sp>
        <p:nvSpPr>
          <p:cNvPr id="20" name="Rectangle 49">
            <a:extLst>
              <a:ext uri="{FF2B5EF4-FFF2-40B4-BE49-F238E27FC236}">
                <a16:creationId xmlns:a16="http://schemas.microsoft.com/office/drawing/2014/main" id="{F49F1733-0203-4C83-9802-AFCFE3ADE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4785" y="3620452"/>
            <a:ext cx="240030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6: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Pretreated (2L)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31)</a:t>
            </a:r>
          </a:p>
        </p:txBody>
      </p:sp>
    </p:spTree>
    <p:extLst>
      <p:ext uri="{BB962C8B-B14F-4D97-AF65-F5344CB8AC3E}">
        <p14:creationId xmlns:p14="http://schemas.microsoft.com/office/powerpoint/2010/main" val="2269491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7B5FB-203F-42EE-A5FD-8FC10D85F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GEOMETRY mono-1: Updated Efficacy</a:t>
            </a:r>
          </a:p>
        </p:txBody>
      </p:sp>
      <p:grpSp>
        <p:nvGrpSpPr>
          <p:cNvPr id="18" name="Group 7">
            <a:extLst>
              <a:ext uri="{FF2B5EF4-FFF2-40B4-BE49-F238E27FC236}">
                <a16:creationId xmlns:a16="http://schemas.microsoft.com/office/drawing/2014/main" id="{A7BF3C08-3B4C-46A9-A926-A7E339399625}"/>
              </a:ext>
            </a:extLst>
          </p:cNvPr>
          <p:cNvGrpSpPr>
            <a:grpSpLocks/>
          </p:cNvGrpSpPr>
          <p:nvPr/>
        </p:nvGrpSpPr>
        <p:grpSpPr bwMode="auto">
          <a:xfrm>
            <a:off x="7042176" y="6216652"/>
            <a:ext cx="2488502" cy="447822"/>
            <a:chOff x="9527309" y="3551529"/>
            <a:chExt cx="3318002" cy="448324"/>
          </a:xfrm>
        </p:grpSpPr>
        <p:pic>
          <p:nvPicPr>
            <p:cNvPr id="19" name="Picture 9">
              <a:extLst>
                <a:ext uri="{FF2B5EF4-FFF2-40B4-BE49-F238E27FC236}">
                  <a16:creationId xmlns:a16="http://schemas.microsoft.com/office/drawing/2014/main" id="{C476EBD8-7D56-4FC2-A370-F0089A79E7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8">
              <a:extLst>
                <a:ext uri="{FF2B5EF4-FFF2-40B4-BE49-F238E27FC236}">
                  <a16:creationId xmlns:a16="http://schemas.microsoft.com/office/drawing/2014/main" id="{BE8644A5-A9EE-471F-BB19-93B881EA0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80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74955BA-B7F6-439A-A3CC-E9D68E689944}"/>
              </a:ext>
            </a:extLst>
          </p:cNvPr>
          <p:cNvSpPr txBox="1"/>
          <p:nvPr/>
        </p:nvSpPr>
        <p:spPr bwMode="auto">
          <a:xfrm>
            <a:off x="283211" y="6412883"/>
            <a:ext cx="579099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1200" b="0" spc="-10">
                <a:solidFill>
                  <a:srgbClr val="45556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Wolf. ASCO 2021. Abstr 9020.</a:t>
            </a:r>
          </a:p>
        </p:txBody>
      </p:sp>
      <p:graphicFrame>
        <p:nvGraphicFramePr>
          <p:cNvPr id="33" name="Group 32">
            <a:extLst>
              <a:ext uri="{FF2B5EF4-FFF2-40B4-BE49-F238E27FC236}">
                <a16:creationId xmlns:a16="http://schemas.microsoft.com/office/drawing/2014/main" id="{BD32867B-7A3A-4D07-B857-B125116C7C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351665"/>
              </p:ext>
            </p:extLst>
          </p:nvPr>
        </p:nvGraphicFramePr>
        <p:xfrm>
          <a:off x="467544" y="1340768"/>
          <a:ext cx="8098056" cy="5387388"/>
        </p:xfrm>
        <a:graphic>
          <a:graphicData uri="http://schemas.openxmlformats.org/drawingml/2006/table">
            <a:tbl>
              <a:tblPr/>
              <a:tblGrid>
                <a:gridCol w="2174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259">
                  <a:extLst>
                    <a:ext uri="{9D8B030D-6E8A-4147-A177-3AD203B41FA5}">
                      <a16:colId xmlns:a16="http://schemas.microsoft.com/office/drawing/2014/main" val="4122435358"/>
                    </a:ext>
                  </a:extLst>
                </a:gridCol>
                <a:gridCol w="903260">
                  <a:extLst>
                    <a:ext uri="{9D8B030D-6E8A-4147-A177-3AD203B41FA5}">
                      <a16:colId xmlns:a16="http://schemas.microsoft.com/office/drawing/2014/main" val="1822152211"/>
                    </a:ext>
                  </a:extLst>
                </a:gridCol>
                <a:gridCol w="1177791">
                  <a:extLst>
                    <a:ext uri="{9D8B030D-6E8A-4147-A177-3AD203B41FA5}">
                      <a16:colId xmlns:a16="http://schemas.microsoft.com/office/drawing/2014/main" val="3438957620"/>
                    </a:ext>
                  </a:extLst>
                </a:gridCol>
                <a:gridCol w="1017911">
                  <a:extLst>
                    <a:ext uri="{9D8B030D-6E8A-4147-A177-3AD203B41FA5}">
                      <a16:colId xmlns:a16="http://schemas.microsoft.com/office/drawing/2014/main" val="2350809198"/>
                    </a:ext>
                  </a:extLst>
                </a:gridCol>
                <a:gridCol w="1017911">
                  <a:extLst>
                    <a:ext uri="{9D8B030D-6E8A-4147-A177-3AD203B41FA5}">
                      <a16:colId xmlns:a16="http://schemas.microsoft.com/office/drawing/2014/main" val="3373136908"/>
                    </a:ext>
                  </a:extLst>
                </a:gridCol>
              </a:tblGrid>
              <a:tr h="20895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Key Efficacy Outcomes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Treatment Naive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Pretreated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635175"/>
                  </a:ext>
                </a:extLst>
              </a:tr>
              <a:tr h="20895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Cohort 5b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28)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Cohort 7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32)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Patients </a:t>
                      </a:r>
                      <a:b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60)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Cohort 4 (2/3L)</a:t>
                      </a:r>
                      <a:b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69)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Cohort 6 (2L)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31)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Patients</a:t>
                      </a:r>
                      <a:b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100)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92997"/>
                  </a:ext>
                </a:extLst>
              </a:tr>
              <a:tr h="2089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Best overall response,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Non-CR/non-PD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</a:t>
                      </a:r>
                    </a:p>
                  </a:txBody>
                  <a:tcPr marL="91411" marR="9141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(3.6)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 (64.3)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(25)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(3.6)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(3.6)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 (65.6)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 (34.4)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(1.7)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 (65.0)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 (30.0)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(1.7)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(1.7)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 (40.6)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 (36.2)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(1.4)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(8.7)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(13.0)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(51.6)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 (35.5)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(3.2)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(9.7)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 (44.0)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 (36.0)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(2.0)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(6.0)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 (12.0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9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ORR, % (95% CI)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67.9 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(47.6-84.1)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65.6 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(46.8-81.4)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66.7 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(53.3-78.3)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40.6 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(28.9-53.1)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51.6 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(33.1-69.8)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44.0 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(34.1-54.3)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9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DCR, % (95% CI)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96.4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(81.7-99.9)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100.0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(89.1-100.0)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98.3 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(91.1-100.0)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78.3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(66.7-87.3)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90.3 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(74.2-98.0)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82.0 </a:t>
                      </a:r>
                    </a:p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(73.1-89.0)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9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DoR, mo (95% CI)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12.6 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(5.6-NE)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(5.5-NE)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12.6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(8.4-NE)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9.7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(5.6-13.0)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8.4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(4.2-NE)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9.7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(5.6-13.0)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8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PFS, mo (95% CI)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12.4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(8.2-23.4)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10.8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(6.9-NE)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12.3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(8.2-21.6)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5.4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(4.2-7.0)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6.9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(4.2-13.3)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5.5</a:t>
                      </a:r>
                      <a:b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(4.2-8.1)</a:t>
                      </a:r>
                    </a:p>
                  </a:txBody>
                  <a:tcPr marL="68580" marR="685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22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461013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65B5284-A016-40AE-8211-CECB2CF27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3600" dirty="0"/>
              <a:t>VISION: Tepotinib in Patients With NSCLC and </a:t>
            </a:r>
            <a:br>
              <a:rPr lang="en-US" altLang="en-US" sz="3600" dirty="0"/>
            </a:br>
            <a:r>
              <a:rPr lang="en-US" altLang="en-US" sz="3600" i="1" dirty="0"/>
              <a:t>MET</a:t>
            </a:r>
            <a:r>
              <a:rPr lang="en-US" altLang="en-US" sz="3600" dirty="0"/>
              <a:t>ex14 Alterations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A8FBC-BC9E-48C8-AC0E-87C153A4A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652" y="1514047"/>
            <a:ext cx="8153898" cy="570895"/>
          </a:xfrm>
        </p:spPr>
        <p:txBody>
          <a:bodyPr/>
          <a:lstStyle/>
          <a:p>
            <a:r>
              <a:rPr lang="en-US" sz="2398" dirty="0"/>
              <a:t>Single-arm, multicohort phase II study</a:t>
            </a:r>
          </a:p>
        </p:txBody>
      </p:sp>
      <p:sp>
        <p:nvSpPr>
          <p:cNvPr id="19460" name="Text Box 45">
            <a:extLst>
              <a:ext uri="{FF2B5EF4-FFF2-40B4-BE49-F238E27FC236}">
                <a16:creationId xmlns:a16="http://schemas.microsoft.com/office/drawing/2014/main" id="{73BB8788-EA93-4F80-B091-B8486BEE8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112" y="2053470"/>
            <a:ext cx="2397711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with advanced/metastatic NSCLC; any histology, including </a:t>
            </a:r>
          </a:p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squamous and sarcomatoid; </a:t>
            </a:r>
          </a:p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MET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alteration (</a:t>
            </a: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MET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ex14 skipping mutation [cohort A] or </a:t>
            </a: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MET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amplification [cohort B]); </a:t>
            </a:r>
          </a:p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0-2 lines prior lines of tx; </a:t>
            </a:r>
          </a:p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 prior MET-targeted tx; patients with active brain mets or brain met as only measurable lesion excluded</a:t>
            </a:r>
          </a:p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up to 280)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63" name="Rectangle 49">
            <a:extLst>
              <a:ext uri="{FF2B5EF4-FFF2-40B4-BE49-F238E27FC236}">
                <a16:creationId xmlns:a16="http://schemas.microsoft.com/office/drawing/2014/main" id="{C346F25D-ABA6-46CD-940B-7C5654E37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7887" y="2820451"/>
            <a:ext cx="2811780" cy="11884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7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A</a:t>
            </a:r>
          </a:p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798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MET</a:t>
            </a:r>
            <a:r>
              <a:rPr kumimoji="0" lang="en-US" altLang="en-US" sz="17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ex14 skipping mutations*</a:t>
            </a:r>
          </a:p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7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152</a:t>
            </a:r>
            <a:r>
              <a:rPr kumimoji="0" lang="en-US" altLang="en-US" sz="1798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altLang="en-US" sz="17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9466" name="Line 52">
            <a:extLst>
              <a:ext uri="{FF2B5EF4-FFF2-40B4-BE49-F238E27FC236}">
                <a16:creationId xmlns:a16="http://schemas.microsoft.com/office/drawing/2014/main" id="{809AEC4D-D360-4462-B28D-A44E89AF03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15867" y="3449367"/>
            <a:ext cx="274249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3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9" name="Group 7">
            <a:extLst>
              <a:ext uri="{FF2B5EF4-FFF2-40B4-BE49-F238E27FC236}">
                <a16:creationId xmlns:a16="http://schemas.microsoft.com/office/drawing/2014/main" id="{1C71F672-C732-4354-B0A8-68B6F59E7D09}"/>
              </a:ext>
            </a:extLst>
          </p:cNvPr>
          <p:cNvGrpSpPr>
            <a:grpSpLocks/>
          </p:cNvGrpSpPr>
          <p:nvPr/>
        </p:nvGrpSpPr>
        <p:grpSpPr bwMode="auto">
          <a:xfrm>
            <a:off x="7040889" y="6215204"/>
            <a:ext cx="2488502" cy="447749"/>
            <a:chOff x="9527309" y="3551529"/>
            <a:chExt cx="3319731" cy="448485"/>
          </a:xfrm>
        </p:grpSpPr>
        <p:pic>
          <p:nvPicPr>
            <p:cNvPr id="20" name="Picture 9">
              <a:extLst>
                <a:ext uri="{FF2B5EF4-FFF2-40B4-BE49-F238E27FC236}">
                  <a16:creationId xmlns:a16="http://schemas.microsoft.com/office/drawing/2014/main" id="{AAC37539-5F68-4ED9-8188-E6C146B423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8">
              <a:extLst>
                <a:ext uri="{FF2B5EF4-FFF2-40B4-BE49-F238E27FC236}">
                  <a16:creationId xmlns:a16="http://schemas.microsoft.com/office/drawing/2014/main" id="{D7A84B76-E893-4798-99CB-43F1343A8F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9731" cy="30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38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B178AED-9268-4F2D-B19F-14026E764603}"/>
              </a:ext>
            </a:extLst>
          </p:cNvPr>
          <p:cNvSpPr txBox="1"/>
          <p:nvPr/>
        </p:nvSpPr>
        <p:spPr bwMode="auto">
          <a:xfrm>
            <a:off x="333815" y="6396795"/>
            <a:ext cx="5787978" cy="27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defPPr>
              <a:defRPr lang="en-US"/>
            </a:defPPr>
            <a:lvl1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solidFill>
                  <a:schemeClr val="bg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Paik. NEJM. 2020;383:931.</a:t>
            </a:r>
          </a:p>
        </p:txBody>
      </p:sp>
      <p:sp>
        <p:nvSpPr>
          <p:cNvPr id="17" name="Rectangle 49">
            <a:extLst>
              <a:ext uri="{FF2B5EF4-FFF2-40B4-BE49-F238E27FC236}">
                <a16:creationId xmlns:a16="http://schemas.microsoft.com/office/drawing/2014/main" id="{00CB7CC7-53E1-402E-8FB0-A4B9F9DBB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13" y="2844143"/>
            <a:ext cx="1165860" cy="1188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7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Tepotinib</a:t>
            </a:r>
            <a:r>
              <a:rPr kumimoji="0" lang="en-US" altLang="en-US" sz="17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altLang="en-US" sz="17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7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500 mg QD</a:t>
            </a:r>
          </a:p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7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21-day cycle</a:t>
            </a:r>
            <a:endParaRPr kumimoji="0" lang="en-US" altLang="en-US" sz="1798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146AE9-654B-4F24-BFB6-0A1A9D1B30C6}"/>
              </a:ext>
            </a:extLst>
          </p:cNvPr>
          <p:cNvSpPr txBox="1"/>
          <p:nvPr/>
        </p:nvSpPr>
        <p:spPr bwMode="auto">
          <a:xfrm>
            <a:off x="7632260" y="2711505"/>
            <a:ext cx="1235069" cy="1752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8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Until PD, withdrawal, </a:t>
            </a:r>
          </a:p>
          <a:p>
            <a:pPr marL="0" marR="0" lvl="0" indent="0" algn="ctr" defTabSz="913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8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or unacceptable toxicity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377700A-7EF5-44B7-B31F-7B626F509718}"/>
              </a:ext>
            </a:extLst>
          </p:cNvPr>
          <p:cNvSpPr txBox="1">
            <a:spLocks/>
          </p:cNvSpPr>
          <p:nvPr/>
        </p:nvSpPr>
        <p:spPr bwMode="auto">
          <a:xfrm>
            <a:off x="2195736" y="5572488"/>
            <a:ext cx="5792601" cy="92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694" marR="0" lvl="0" indent="-342694" algn="l" defTabSz="913852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endpoint: ORR by IRC</a:t>
            </a:r>
          </a:p>
          <a:p>
            <a:pPr marL="342694" marR="0" lvl="0" indent="-342694" algn="l" defTabSz="913852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Secondary endpoints: ORR by investigator, DoR, PFS</a:t>
            </a:r>
          </a:p>
        </p:txBody>
      </p:sp>
      <p:sp>
        <p:nvSpPr>
          <p:cNvPr id="23" name="Line 52">
            <a:extLst>
              <a:ext uri="{FF2B5EF4-FFF2-40B4-BE49-F238E27FC236}">
                <a16:creationId xmlns:a16="http://schemas.microsoft.com/office/drawing/2014/main" id="{A11C6A7E-F43D-416C-AA42-0F19C2C71AFF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433" y="3476158"/>
            <a:ext cx="274249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3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CF1687-DD03-43EF-A564-ECC88B94AB50}"/>
              </a:ext>
            </a:extLst>
          </p:cNvPr>
          <p:cNvSpPr txBox="1"/>
          <p:nvPr/>
        </p:nvSpPr>
        <p:spPr bwMode="auto">
          <a:xfrm>
            <a:off x="2980426" y="4016099"/>
            <a:ext cx="3188828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385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*Central lab detection of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ex14 mutations by DNA-based testing in plasma or RNA-based testing in tissue biopsy.</a:t>
            </a:r>
          </a:p>
          <a:p>
            <a:pPr marL="0" marR="0" lvl="0" indent="0" algn="l" defTabSz="91385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Number of patients having received tepotinib at data cutoff of January 1, 2020; n = 99 with ≥9 mo f/u.</a:t>
            </a:r>
          </a:p>
        </p:txBody>
      </p:sp>
      <p:sp>
        <p:nvSpPr>
          <p:cNvPr id="24" name="Line 52">
            <a:extLst>
              <a:ext uri="{FF2B5EF4-FFF2-40B4-BE49-F238E27FC236}">
                <a16:creationId xmlns:a16="http://schemas.microsoft.com/office/drawing/2014/main" id="{C8D87464-E8D7-4CA3-BEFF-598968214754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2204" y="3449367"/>
            <a:ext cx="274249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3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0760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E6927D32-D1FD-4D54-BC6B-3914AD4F2473}"/>
              </a:ext>
            </a:extLst>
          </p:cNvPr>
          <p:cNvGrpSpPr/>
          <p:nvPr/>
        </p:nvGrpSpPr>
        <p:grpSpPr>
          <a:xfrm>
            <a:off x="1968023" y="2428918"/>
            <a:ext cx="6064109" cy="891842"/>
            <a:chOff x="2623127" y="2428658"/>
            <a:chExt cx="8087584" cy="892074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3FEA44-C77B-4452-8618-23FD318FE5B3}"/>
                </a:ext>
              </a:extLst>
            </p:cNvPr>
            <p:cNvCxnSpPr/>
            <p:nvPr/>
          </p:nvCxnSpPr>
          <p:spPr bwMode="auto">
            <a:xfrm>
              <a:off x="2623127" y="2428658"/>
              <a:ext cx="8087584" cy="0"/>
            </a:xfrm>
            <a:prstGeom prst="line">
              <a:avLst/>
            </a:prstGeom>
            <a:noFill/>
            <a:ln w="28575" cap="flat" cmpd="sng" algn="ctr">
              <a:solidFill>
                <a:schemeClr val="tx2">
                  <a:lumMod val="90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0202C47-DF4A-46A3-8D29-E3908B732E0E}"/>
                </a:ext>
              </a:extLst>
            </p:cNvPr>
            <p:cNvCxnSpPr/>
            <p:nvPr/>
          </p:nvCxnSpPr>
          <p:spPr bwMode="auto">
            <a:xfrm>
              <a:off x="2623127" y="3320732"/>
              <a:ext cx="8087584" cy="0"/>
            </a:xfrm>
            <a:prstGeom prst="line">
              <a:avLst/>
            </a:prstGeom>
            <a:noFill/>
            <a:ln w="28575" cap="flat" cmpd="sng" algn="ctr">
              <a:solidFill>
                <a:schemeClr val="tx2">
                  <a:lumMod val="90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391" y="238960"/>
            <a:ext cx="8231098" cy="1103026"/>
          </a:xfrm>
        </p:spPr>
        <p:txBody>
          <a:bodyPr/>
          <a:lstStyle/>
          <a:p>
            <a:r>
              <a:rPr lang="en-US" altLang="en-US" dirty="0"/>
              <a:t>VISION: Responses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760C315-C567-484F-9C07-8F8C3F9492FA}"/>
              </a:ext>
            </a:extLst>
          </p:cNvPr>
          <p:cNvGrpSpPr>
            <a:grpSpLocks/>
          </p:cNvGrpSpPr>
          <p:nvPr/>
        </p:nvGrpSpPr>
        <p:grpSpPr bwMode="auto">
          <a:xfrm>
            <a:off x="7040889" y="6215204"/>
            <a:ext cx="2488502" cy="447749"/>
            <a:chOff x="9527309" y="3551529"/>
            <a:chExt cx="3319731" cy="448485"/>
          </a:xfrm>
        </p:grpSpPr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3DDA654B-A1D8-48A2-90BB-DC01726C9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4152D4BC-6937-4AA7-AE78-A59BDE24F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9731" cy="30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385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39BE619-BAA3-4D72-86E4-FF75DECD4B57}"/>
              </a:ext>
            </a:extLst>
          </p:cNvPr>
          <p:cNvSpPr txBox="1"/>
          <p:nvPr/>
        </p:nvSpPr>
        <p:spPr bwMode="auto">
          <a:xfrm>
            <a:off x="331607" y="6390105"/>
            <a:ext cx="5787978" cy="27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defPPr>
              <a:defRPr lang="en-US"/>
            </a:defPPr>
            <a:lvl1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solidFill>
                  <a:schemeClr val="bg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Paik. NEJM. 2020;383:931.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F98CE1-3983-4635-B91A-404FCE2F64AD}"/>
              </a:ext>
            </a:extLst>
          </p:cNvPr>
          <p:cNvSpPr/>
          <p:nvPr/>
        </p:nvSpPr>
        <p:spPr>
          <a:xfrm>
            <a:off x="2411182" y="1052736"/>
            <a:ext cx="4863627" cy="646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Response Rate and Change From Baseline in Tumor Burden by IRC</a:t>
            </a: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34F1E8-9ABE-473B-BCE6-35178D7485F2}"/>
              </a:ext>
            </a:extLst>
          </p:cNvPr>
          <p:cNvCxnSpPr>
            <a:cxnSpLocks/>
          </p:cNvCxnSpPr>
          <p:nvPr/>
        </p:nvCxnSpPr>
        <p:spPr bwMode="auto">
          <a:xfrm>
            <a:off x="1968023" y="1700662"/>
            <a:ext cx="0" cy="289398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CBFCE82-D872-448B-A463-D4A0074459CA}"/>
              </a:ext>
            </a:extLst>
          </p:cNvPr>
          <p:cNvGrpSpPr/>
          <p:nvPr/>
        </p:nvGrpSpPr>
        <p:grpSpPr>
          <a:xfrm>
            <a:off x="1914460" y="1710186"/>
            <a:ext cx="57135" cy="2874934"/>
            <a:chOff x="2551690" y="1709738"/>
            <a:chExt cx="76200" cy="2875683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A09DF1-D9C4-4D44-85E1-D9B2E54A460A}"/>
                </a:ext>
              </a:extLst>
            </p:cNvPr>
            <p:cNvCxnSpPr/>
            <p:nvPr/>
          </p:nvCxnSpPr>
          <p:spPr bwMode="auto">
            <a:xfrm>
              <a:off x="2551690" y="1709738"/>
              <a:ext cx="76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51CF524-8712-496C-9313-EBAC38D2AC3A}"/>
                </a:ext>
              </a:extLst>
            </p:cNvPr>
            <p:cNvCxnSpPr/>
            <p:nvPr/>
          </p:nvCxnSpPr>
          <p:spPr bwMode="auto">
            <a:xfrm>
              <a:off x="2551690" y="2069198"/>
              <a:ext cx="76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3968DFB-D93C-4422-8A0A-0B0E3CC46812}"/>
                </a:ext>
              </a:extLst>
            </p:cNvPr>
            <p:cNvCxnSpPr/>
            <p:nvPr/>
          </p:nvCxnSpPr>
          <p:spPr bwMode="auto">
            <a:xfrm>
              <a:off x="2551690" y="2428658"/>
              <a:ext cx="76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748A72D-3DD4-40C9-B02E-B64317F9AC9D}"/>
                </a:ext>
              </a:extLst>
            </p:cNvPr>
            <p:cNvCxnSpPr/>
            <p:nvPr/>
          </p:nvCxnSpPr>
          <p:spPr bwMode="auto">
            <a:xfrm>
              <a:off x="2551690" y="2788118"/>
              <a:ext cx="76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07DCDA2-133B-44D7-B081-24B1467D9BF2}"/>
                </a:ext>
              </a:extLst>
            </p:cNvPr>
            <p:cNvCxnSpPr/>
            <p:nvPr/>
          </p:nvCxnSpPr>
          <p:spPr bwMode="auto">
            <a:xfrm>
              <a:off x="2551690" y="3147578"/>
              <a:ext cx="76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7782FFC-4094-44BD-9E04-3D8002176340}"/>
                </a:ext>
              </a:extLst>
            </p:cNvPr>
            <p:cNvCxnSpPr/>
            <p:nvPr/>
          </p:nvCxnSpPr>
          <p:spPr bwMode="auto">
            <a:xfrm>
              <a:off x="2551690" y="3507038"/>
              <a:ext cx="76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AB23921-B988-4D48-BDBD-C5E9F3732E59}"/>
                </a:ext>
              </a:extLst>
            </p:cNvPr>
            <p:cNvCxnSpPr/>
            <p:nvPr/>
          </p:nvCxnSpPr>
          <p:spPr bwMode="auto">
            <a:xfrm>
              <a:off x="2551690" y="3866498"/>
              <a:ext cx="76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EBD9189-1907-438D-A2EA-85BAAF08C2B4}"/>
                </a:ext>
              </a:extLst>
            </p:cNvPr>
            <p:cNvCxnSpPr/>
            <p:nvPr/>
          </p:nvCxnSpPr>
          <p:spPr bwMode="auto">
            <a:xfrm>
              <a:off x="2551690" y="4225958"/>
              <a:ext cx="76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4B13DCC-BF11-4AB2-B906-B23FD506BB05}"/>
                </a:ext>
              </a:extLst>
            </p:cNvPr>
            <p:cNvCxnSpPr/>
            <p:nvPr/>
          </p:nvCxnSpPr>
          <p:spPr bwMode="auto">
            <a:xfrm>
              <a:off x="2551690" y="4585421"/>
              <a:ext cx="76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8404281C-A645-44C9-9818-6B0F94B08E45}"/>
              </a:ext>
            </a:extLst>
          </p:cNvPr>
          <p:cNvSpPr txBox="1"/>
          <p:nvPr/>
        </p:nvSpPr>
        <p:spPr bwMode="auto">
          <a:xfrm>
            <a:off x="1522539" y="1517732"/>
            <a:ext cx="418704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F38A31-9361-47B0-B879-24EFF0AA0EE2}"/>
              </a:ext>
            </a:extLst>
          </p:cNvPr>
          <p:cNvSpPr txBox="1"/>
          <p:nvPr/>
        </p:nvSpPr>
        <p:spPr bwMode="auto">
          <a:xfrm>
            <a:off x="1518969" y="1862540"/>
            <a:ext cx="418704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554872-8EFE-43D7-9940-AC0A9FE6D0FE}"/>
              </a:ext>
            </a:extLst>
          </p:cNvPr>
          <p:cNvSpPr txBox="1"/>
          <p:nvPr/>
        </p:nvSpPr>
        <p:spPr bwMode="auto">
          <a:xfrm>
            <a:off x="1524324" y="2246333"/>
            <a:ext cx="418704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81DB061-4BA7-4BA9-8DEA-629A952E0555}"/>
              </a:ext>
            </a:extLst>
          </p:cNvPr>
          <p:cNvSpPr txBox="1"/>
          <p:nvPr/>
        </p:nvSpPr>
        <p:spPr bwMode="auto">
          <a:xfrm>
            <a:off x="1637772" y="2591141"/>
            <a:ext cx="301686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FE38933-CC42-4C35-9005-0F722B675108}"/>
              </a:ext>
            </a:extLst>
          </p:cNvPr>
          <p:cNvSpPr txBox="1"/>
          <p:nvPr/>
        </p:nvSpPr>
        <p:spPr bwMode="auto">
          <a:xfrm>
            <a:off x="1477003" y="2967723"/>
            <a:ext cx="489236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-20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D7540E0-A062-40F9-B4F9-E61FFD8A73F3}"/>
              </a:ext>
            </a:extLst>
          </p:cNvPr>
          <p:cNvSpPr txBox="1"/>
          <p:nvPr/>
        </p:nvSpPr>
        <p:spPr bwMode="auto">
          <a:xfrm>
            <a:off x="1473433" y="3312531"/>
            <a:ext cx="489236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-40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D8A11B-2446-48BC-9228-32CC3CF08306}"/>
              </a:ext>
            </a:extLst>
          </p:cNvPr>
          <p:cNvSpPr txBox="1"/>
          <p:nvPr/>
        </p:nvSpPr>
        <p:spPr bwMode="auto">
          <a:xfrm>
            <a:off x="1478789" y="3696324"/>
            <a:ext cx="489236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-60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58E9A9-9BE0-4150-9F2A-4D645B61D06D}"/>
              </a:ext>
            </a:extLst>
          </p:cNvPr>
          <p:cNvSpPr txBox="1"/>
          <p:nvPr/>
        </p:nvSpPr>
        <p:spPr bwMode="auto">
          <a:xfrm>
            <a:off x="1475218" y="4041132"/>
            <a:ext cx="489236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-80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39E5DF4-4B7E-429A-9840-F65824235E43}"/>
              </a:ext>
            </a:extLst>
          </p:cNvPr>
          <p:cNvSpPr txBox="1"/>
          <p:nvPr/>
        </p:nvSpPr>
        <p:spPr bwMode="auto">
          <a:xfrm>
            <a:off x="1354627" y="4393121"/>
            <a:ext cx="606256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-100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0EC9A8F-6474-426A-9A9A-E2C3E7C4E7A2}"/>
              </a:ext>
            </a:extLst>
          </p:cNvPr>
          <p:cNvSpPr txBox="1"/>
          <p:nvPr/>
        </p:nvSpPr>
        <p:spPr bwMode="auto">
          <a:xfrm rot="16200000">
            <a:off x="-158267" y="2798531"/>
            <a:ext cx="2980730" cy="64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Best Percent Change in Sum of Target Lesion Diameters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302F4-2B9D-430A-92EB-F805A2D4F7B0}"/>
              </a:ext>
            </a:extLst>
          </p:cNvPr>
          <p:cNvSpPr txBox="1"/>
          <p:nvPr/>
        </p:nvSpPr>
        <p:spPr bwMode="auto">
          <a:xfrm>
            <a:off x="2785622" y="2083604"/>
            <a:ext cx="1665523" cy="307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ORR: % (95% CI)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AFB4D8A-B3B6-4565-912E-E07D4A14A08A}"/>
              </a:ext>
            </a:extLst>
          </p:cNvPr>
          <p:cNvSpPr txBox="1"/>
          <p:nvPr/>
        </p:nvSpPr>
        <p:spPr bwMode="auto">
          <a:xfrm>
            <a:off x="3795048" y="1643348"/>
            <a:ext cx="1665523" cy="73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Combined Biopsy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99)</a:t>
            </a:r>
          </a:p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46 (36-57)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EACE6BC-FF51-4382-BA95-78D719E21268}"/>
              </a:ext>
            </a:extLst>
          </p:cNvPr>
          <p:cNvSpPr txBox="1"/>
          <p:nvPr/>
        </p:nvSpPr>
        <p:spPr bwMode="auto">
          <a:xfrm>
            <a:off x="4894201" y="1656193"/>
            <a:ext cx="1665523" cy="73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Liquid Biopsy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66)</a:t>
            </a:r>
          </a:p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48 (36-61)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B0B70C9-FB01-4152-B436-1AD654A9B85D}"/>
              </a:ext>
            </a:extLst>
          </p:cNvPr>
          <p:cNvSpPr txBox="1"/>
          <p:nvPr/>
        </p:nvSpPr>
        <p:spPr bwMode="auto">
          <a:xfrm>
            <a:off x="6479277" y="1667363"/>
            <a:ext cx="1228388" cy="73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Tissue Biopsy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60)</a:t>
            </a:r>
          </a:p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50 (37-63)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D632656-10AF-458A-A98F-5ADD0B593521}"/>
              </a:ext>
            </a:extLst>
          </p:cNvPr>
          <p:cNvSpPr txBox="1"/>
          <p:nvPr/>
        </p:nvSpPr>
        <p:spPr bwMode="auto">
          <a:xfrm>
            <a:off x="2265646" y="3383213"/>
            <a:ext cx="1879938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CR</a:t>
            </a:r>
          </a:p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</a:t>
            </a:r>
          </a:p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SD</a:t>
            </a:r>
          </a:p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PD</a:t>
            </a:r>
          </a:p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Could not be evaluated</a:t>
            </a:r>
          </a:p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Ongoing treatment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FCF3C8-86B7-4C9C-B4AA-6135ED765A01}"/>
              </a:ext>
            </a:extLst>
          </p:cNvPr>
          <p:cNvSpPr/>
          <p:nvPr/>
        </p:nvSpPr>
        <p:spPr bwMode="auto">
          <a:xfrm>
            <a:off x="2223942" y="3471103"/>
            <a:ext cx="76266" cy="101688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4AB3CB6-B2A7-40E7-BFF2-0EDECF87C9BC}"/>
              </a:ext>
            </a:extLst>
          </p:cNvPr>
          <p:cNvSpPr/>
          <p:nvPr/>
        </p:nvSpPr>
        <p:spPr bwMode="auto">
          <a:xfrm>
            <a:off x="2223941" y="3655902"/>
            <a:ext cx="76266" cy="10168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0069732-47A2-42B9-9133-8F88A7DFF450}"/>
              </a:ext>
            </a:extLst>
          </p:cNvPr>
          <p:cNvSpPr/>
          <p:nvPr/>
        </p:nvSpPr>
        <p:spPr bwMode="auto">
          <a:xfrm>
            <a:off x="2223942" y="3855764"/>
            <a:ext cx="76266" cy="10168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354E89A-43DD-4E21-89F2-41546FD8DBB6}"/>
              </a:ext>
            </a:extLst>
          </p:cNvPr>
          <p:cNvSpPr/>
          <p:nvPr/>
        </p:nvSpPr>
        <p:spPr bwMode="auto">
          <a:xfrm>
            <a:off x="2223941" y="4040562"/>
            <a:ext cx="76266" cy="10168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E53637E-7195-45F9-A75D-D17C75CA2B30}"/>
              </a:ext>
            </a:extLst>
          </p:cNvPr>
          <p:cNvSpPr/>
          <p:nvPr/>
        </p:nvSpPr>
        <p:spPr bwMode="auto">
          <a:xfrm>
            <a:off x="2223942" y="4240439"/>
            <a:ext cx="76266" cy="101688"/>
          </a:xfrm>
          <a:prstGeom prst="rect">
            <a:avLst/>
          </a:prstGeom>
          <a:solidFill>
            <a:schemeClr val="accent5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3F38A6A-A8D1-4EFB-BD14-F1E0471DAEDD}"/>
              </a:ext>
            </a:extLst>
          </p:cNvPr>
          <p:cNvSpPr/>
          <p:nvPr/>
        </p:nvSpPr>
        <p:spPr bwMode="auto">
          <a:xfrm>
            <a:off x="2223941" y="4425238"/>
            <a:ext cx="76266" cy="101688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216DE85E-835B-4049-8D76-94F6763FD15C}"/>
              </a:ext>
            </a:extLst>
          </p:cNvPr>
          <p:cNvGrpSpPr/>
          <p:nvPr/>
        </p:nvGrpSpPr>
        <p:grpSpPr>
          <a:xfrm>
            <a:off x="2052961" y="2258079"/>
            <a:ext cx="5892127" cy="2174571"/>
            <a:chOff x="2736405" y="2257772"/>
            <a:chExt cx="7858215" cy="217513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3D694CB-D9D9-4936-90B5-48BA675A2301}"/>
                </a:ext>
              </a:extLst>
            </p:cNvPr>
            <p:cNvCxnSpPr/>
            <p:nvPr/>
          </p:nvCxnSpPr>
          <p:spPr bwMode="auto">
            <a:xfrm>
              <a:off x="6338069" y="2788118"/>
              <a:ext cx="0" cy="573149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29D227B-AD08-4106-9DB5-2A61BE256E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83637" y="2788118"/>
              <a:ext cx="0" cy="587259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E99BFCA-39EE-4A50-9877-8044B64000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65493" y="2788118"/>
              <a:ext cx="0" cy="60919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0ECBBA4-6D6A-4B17-BD3C-C3DC504814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47349" y="2788118"/>
              <a:ext cx="0" cy="642412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083618F-00E0-4FDF-B863-F9D59B41B5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29205" y="2789410"/>
              <a:ext cx="0" cy="642412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B99E0D9-FC1A-4DE6-9BEC-96E51C0535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11061" y="2788118"/>
              <a:ext cx="0" cy="672200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7CE66B8-D8D4-4125-AE7B-29090E247C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2917" y="2788118"/>
              <a:ext cx="0" cy="672200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25ED26B-A7B9-437E-8C7D-B58CD4571D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74773" y="2796584"/>
              <a:ext cx="0" cy="672200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072DE65-13FD-43BB-BE31-80A0B43F6D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56629" y="2788118"/>
              <a:ext cx="0" cy="681584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9086A97-7288-44A4-B13C-01C2309550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38485" y="2788118"/>
              <a:ext cx="0" cy="691954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C1B5857-9C78-4153-9A45-41D49CA18D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20341" y="2788118"/>
              <a:ext cx="0" cy="697874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648C893-E748-4824-A200-D1FCF40D45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02197" y="2788118"/>
              <a:ext cx="0" cy="718920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9C65BC2-0FB5-4E28-8333-49D32294DA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84053" y="2788118"/>
              <a:ext cx="0" cy="718920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12D7E13-8811-47AE-A1FC-CE948AD85F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65909" y="2788118"/>
              <a:ext cx="0" cy="736128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FF26DAF-A126-43C6-BEF0-3CE1F538DC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47765" y="2788118"/>
              <a:ext cx="0" cy="747416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629C0A02-FA89-4368-94EA-08820199FC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11477" y="2796584"/>
              <a:ext cx="0" cy="7517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7A4B69B-F33A-47BC-AB7F-F7A2246417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93333" y="2788118"/>
              <a:ext cx="0" cy="781283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E35B576-A6B4-4A95-9BC2-B677D4FFA3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75189" y="2788118"/>
              <a:ext cx="0" cy="781283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222CE70-8143-4AFB-9CDD-C6D95B8ADE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57045" y="2796584"/>
              <a:ext cx="0" cy="781283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C876B66-5AFA-434C-A2AA-21223AEB03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38901" y="2793762"/>
              <a:ext cx="0" cy="881953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D184A83-1049-461B-AC5F-EB2A10B764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20757" y="2788118"/>
              <a:ext cx="0" cy="908276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35C13D2E-55FB-40DC-88C6-9124AD53DF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2613" y="2788118"/>
              <a:ext cx="0" cy="908276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F147F87E-45F7-4EAC-B07B-26D1AF8D6E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84469" y="2788118"/>
              <a:ext cx="0" cy="908276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8BCAC9B-A6E0-4F8B-80C2-B88DEA2F23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66325" y="2788118"/>
              <a:ext cx="0" cy="916742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654584A-E9FB-411A-937D-C1897AC287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48181" y="2788118"/>
              <a:ext cx="0" cy="953430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92657E7-6550-463E-B3EC-35149ADC79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30037" y="2788118"/>
              <a:ext cx="0" cy="969557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35DDF4C-DE01-4A1B-AB93-BBA9281885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11893" y="2790230"/>
              <a:ext cx="0" cy="969557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93DE784-01AD-46F5-8656-B856049A38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93749" y="2796584"/>
              <a:ext cx="0" cy="969557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E91519F2-4F3B-46D2-8E60-C41870387F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75605" y="2788118"/>
              <a:ext cx="0" cy="100916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39D56A3-EC9B-4BDF-BF9C-57A31FE4EB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57461" y="2788118"/>
              <a:ext cx="0" cy="100916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7CA6FF4-A262-4E1F-A02B-3532E04C76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39317" y="2796584"/>
              <a:ext cx="0" cy="100916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0B4FAA5-3E3D-41FA-B159-6735243176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03029" y="2788118"/>
              <a:ext cx="0" cy="1044324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8CCFDBB-2992-4411-989E-9AFFBD5547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84885" y="2788118"/>
              <a:ext cx="0" cy="1117243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73835E49-6017-47C5-BDD5-FF625F2B0E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66741" y="2793762"/>
              <a:ext cx="0" cy="1117243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2B8A206C-17BF-463A-9517-70A47CEA0E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48597" y="2788118"/>
              <a:ext cx="0" cy="1131770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2E8D5567-B68A-4A8E-9FAE-58D89B9313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30453" y="2788118"/>
              <a:ext cx="0" cy="1131770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470DC704-FFCC-421C-8349-E70779612C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12309" y="2788118"/>
              <a:ext cx="0" cy="1152245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5FDBBECF-D44D-4D47-A53B-472FE00A2F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94165" y="2787966"/>
              <a:ext cx="0" cy="1152245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818C37AB-CC96-4F2D-B915-7A507D3729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76021" y="2787966"/>
              <a:ext cx="0" cy="1152245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D8BDFFC-041F-48F2-B8CF-21F4D78F29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39733" y="2787966"/>
              <a:ext cx="0" cy="1222206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FD7BD290-B830-4CC9-B292-8E03D1B84B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21589" y="2787966"/>
              <a:ext cx="0" cy="1222206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3CC395C6-5CA0-47F8-9742-2C4E6BB133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03445" y="2787966"/>
              <a:ext cx="0" cy="1270048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A943AFD-B39B-4AFB-8182-C852BACDD9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85301" y="2787966"/>
              <a:ext cx="0" cy="1289954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24C533B-BADA-4163-9629-69473B2378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67157" y="2787966"/>
              <a:ext cx="0" cy="1305455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1D76203D-E90A-438F-B5DA-2E3F18383D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49013" y="2787966"/>
              <a:ext cx="0" cy="1413116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EF07783D-3B98-4D27-A151-10EAC556DC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12725" y="2787966"/>
              <a:ext cx="0" cy="1565516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72EC3111-113A-49B1-8578-FF72737C29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01781" y="2782474"/>
              <a:ext cx="0" cy="587259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CC45F73-1B83-4579-9AD8-B15D6DACA6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74357" y="2789410"/>
              <a:ext cx="0" cy="531322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AD9C2817-3319-4FFE-AC36-EF4FB181E9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92501" y="2789410"/>
              <a:ext cx="0" cy="531322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9DF6C096-E38E-4E09-980F-BBACFD27BD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10645" y="2782474"/>
              <a:ext cx="0" cy="516480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E4D3A37-6281-4B47-BF20-438A7ECBE5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28789" y="2792232"/>
              <a:ext cx="0" cy="470033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02F9B72-0804-4D9A-A7D2-6BA98C6D03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46933" y="2790940"/>
              <a:ext cx="0" cy="470033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B2A8DEE-DFBB-4DA8-96B3-5D6E457DD5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01365" y="2789410"/>
              <a:ext cx="0" cy="427319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96F5B05F-D4D3-4415-B685-0433A688FB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19509" y="2789410"/>
              <a:ext cx="0" cy="427319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2AFF684-00E3-4B34-B25A-B89E1B166C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10229" y="2782474"/>
              <a:ext cx="0" cy="391440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6F22129-24CC-4B7D-8548-EE5418A571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28373" y="2782474"/>
              <a:ext cx="0" cy="359460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76A10B36-1617-4048-8C35-8E458B7223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46517" y="2782474"/>
              <a:ext cx="0" cy="359460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8485334A-5FC2-4FD3-B0D5-81E130CB46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4661" y="2782474"/>
              <a:ext cx="0" cy="359460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F313E72F-894D-4A70-A46D-AB28B46F67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82805" y="2782474"/>
              <a:ext cx="0" cy="359460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E1CBCCC1-D3B0-4D1B-A248-B6AF329C03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00949" y="2789410"/>
              <a:ext cx="0" cy="303303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C4514DBE-AC87-4599-A220-131F8CF508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19093" y="2789410"/>
              <a:ext cx="0" cy="284994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BCD9ED5-C360-4384-BEB0-293557539F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73525" y="2789410"/>
              <a:ext cx="0" cy="256948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2BEF265E-8AC5-4429-8B68-28D687101E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7957" y="2789410"/>
              <a:ext cx="0" cy="154473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E9EC7A7C-E15A-4F48-B953-5DA34F4191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00533" y="2782474"/>
              <a:ext cx="0" cy="129766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235CABD3-ABD8-4CC6-B2B3-E13D1DAC2C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54965" y="2762454"/>
              <a:ext cx="0" cy="26956"/>
            </a:xfrm>
            <a:prstGeom prst="line">
              <a:avLst/>
            </a:prstGeom>
            <a:noFill/>
            <a:ln w="762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AC3A930-9D77-4C69-8AC3-DC3F2AA41E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19925" y="2774008"/>
              <a:ext cx="0" cy="587259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A9538D33-D8BB-451F-95E6-DCD298AE4D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65077" y="2789410"/>
              <a:ext cx="0" cy="445280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07458636-7117-4234-B951-1E95E5F84D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55797" y="2796584"/>
              <a:ext cx="0" cy="402421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C8A78AEA-68F8-47AC-BB7F-8C66CFFE74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73941" y="2779531"/>
              <a:ext cx="0" cy="402421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9B534972-A6E2-4322-8893-CB2FC3742B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92085" y="2779531"/>
              <a:ext cx="0" cy="402421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C8A405BA-9006-44B3-A0F2-A8393AE45B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64245" y="2789410"/>
              <a:ext cx="0" cy="129810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AB4B47FC-120E-40E0-9F29-62703892E2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18677" y="2782474"/>
              <a:ext cx="0" cy="109790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66E99FA-CD91-4634-8E44-1F719AE51F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36821" y="2789410"/>
              <a:ext cx="0" cy="64905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26A07F57-D39C-4EB5-A98D-A3D129670C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1253" y="2730001"/>
              <a:ext cx="0" cy="64905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131930BA-532B-4864-9A89-238B6F23EB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09397" y="2714747"/>
              <a:ext cx="0" cy="64905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E21B842-D4E8-4251-903B-61DE18C402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45685" y="2665096"/>
              <a:ext cx="0" cy="124314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D313F479-4167-4030-B7DA-B8EA061528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63829" y="2659452"/>
              <a:ext cx="0" cy="124314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69AA06-C693-40C9-963A-3D6E347227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00117" y="2485399"/>
              <a:ext cx="0" cy="297075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5401C64F-4BA4-4DEC-A1B3-8D5E5D43AD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18261" y="2368021"/>
              <a:ext cx="0" cy="421389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0D01E7D3-D728-4AD4-A957-35BCAD47C2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36405" y="2257772"/>
              <a:ext cx="0" cy="531638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0B91F77-E7EF-47E9-9DAC-6A301553E2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21173" y="2782474"/>
              <a:ext cx="0" cy="1049968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C6D7A7CB-70CD-4BC4-BBB0-59CA38AF35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57877" y="2782474"/>
              <a:ext cx="0" cy="1199401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785D4654-BC57-450A-A16A-18CC6AB68B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30869" y="2789410"/>
              <a:ext cx="0" cy="1420859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ED0E2BE9-9DFE-457E-9767-6BE938A7EE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94620" y="2782474"/>
              <a:ext cx="0" cy="1650435"/>
            </a:xfrm>
            <a:prstGeom prst="line">
              <a:avLst/>
            </a:prstGeom>
            <a:noFill/>
            <a:ln w="762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CCCAD465-B43F-4402-ADB6-B25D1C2FEB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29621" y="2796584"/>
              <a:ext cx="0" cy="751771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29DF4E59-50BA-4116-80B1-12D242BA87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56213" y="2789410"/>
              <a:ext cx="0" cy="553284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CC3D6C6B-1CE9-40E3-9C03-288C09DFA7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83221" y="2782474"/>
              <a:ext cx="0" cy="435229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C85668D6-65B4-4A7B-994C-F7F5BB6E63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7653" y="2779270"/>
              <a:ext cx="0" cy="435229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9106D220-72CA-42A5-AE6E-26BA1E5ECF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37237" y="2792232"/>
              <a:ext cx="0" cy="261176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D3F7D4A-3854-4FCF-A3C0-92842655AF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55381" y="2792232"/>
              <a:ext cx="0" cy="261176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4ACFF1EA-A78D-4A98-9D83-844026F023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91669" y="2782474"/>
              <a:ext cx="0" cy="243482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7FFBC62-5FF0-43B1-9D43-24FC108541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09813" y="2782474"/>
              <a:ext cx="0" cy="231531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426A648-1874-4806-A383-2A7EA6A9CDC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46101" y="2789410"/>
              <a:ext cx="0" cy="147283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183DED11-79EF-4D62-877C-3109F1DC9A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82389" y="2796584"/>
              <a:ext cx="0" cy="122636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79E818EE-7A2D-4F86-AD21-3356AAD5A6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27541" y="2676019"/>
              <a:ext cx="0" cy="120565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54ECD604-0B55-4B29-9AAE-E62F4305F3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81973" y="2639066"/>
              <a:ext cx="0" cy="157518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3D498AEB-26C5-441E-A945-70E0DEE73B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3109" y="2765225"/>
              <a:ext cx="0" cy="26956"/>
            </a:xfrm>
            <a:prstGeom prst="line">
              <a:avLst/>
            </a:prstGeom>
            <a:noFill/>
            <a:ln w="762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0D990AE-B655-4C1E-BC2A-55249A4FE1BC}"/>
              </a:ext>
            </a:extLst>
          </p:cNvPr>
          <p:cNvCxnSpPr/>
          <p:nvPr/>
        </p:nvCxnSpPr>
        <p:spPr bwMode="auto">
          <a:xfrm>
            <a:off x="1968023" y="2788285"/>
            <a:ext cx="606410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4" name="Rectangle 213">
            <a:extLst>
              <a:ext uri="{FF2B5EF4-FFF2-40B4-BE49-F238E27FC236}">
                <a16:creationId xmlns:a16="http://schemas.microsoft.com/office/drawing/2014/main" id="{C9809410-B8C1-4986-A493-2AF6DDA83388}"/>
              </a:ext>
            </a:extLst>
          </p:cNvPr>
          <p:cNvSpPr/>
          <p:nvPr/>
        </p:nvSpPr>
        <p:spPr bwMode="auto">
          <a:xfrm>
            <a:off x="3816593" y="3183160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41CDA753-1353-4FC5-9D6F-328DF07F04C9}"/>
              </a:ext>
            </a:extLst>
          </p:cNvPr>
          <p:cNvSpPr/>
          <p:nvPr/>
        </p:nvSpPr>
        <p:spPr bwMode="auto">
          <a:xfrm>
            <a:off x="4429892" y="3273683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B7E9BD44-9887-42B3-8C34-B06AA12D76C4}"/>
              </a:ext>
            </a:extLst>
          </p:cNvPr>
          <p:cNvSpPr/>
          <p:nvPr/>
        </p:nvSpPr>
        <p:spPr bwMode="auto">
          <a:xfrm>
            <a:off x="4552627" y="3339557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E1275A0B-618D-4211-A6A3-6FEA234A57E7}"/>
              </a:ext>
            </a:extLst>
          </p:cNvPr>
          <p:cNvSpPr/>
          <p:nvPr/>
        </p:nvSpPr>
        <p:spPr bwMode="auto">
          <a:xfrm>
            <a:off x="4982939" y="3411690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85F516EF-CA39-442D-AAAC-D0EA215E6C20}"/>
              </a:ext>
            </a:extLst>
          </p:cNvPr>
          <p:cNvSpPr/>
          <p:nvPr/>
        </p:nvSpPr>
        <p:spPr bwMode="auto">
          <a:xfrm>
            <a:off x="5105690" y="3449335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6FFED9AB-D116-459F-89DC-E4FF6D3B0B3E}"/>
              </a:ext>
            </a:extLst>
          </p:cNvPr>
          <p:cNvSpPr/>
          <p:nvPr/>
        </p:nvSpPr>
        <p:spPr bwMode="auto">
          <a:xfrm>
            <a:off x="5168480" y="3476242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47FE52D9-684B-40CC-A1F9-0716854F06C0}"/>
              </a:ext>
            </a:extLst>
          </p:cNvPr>
          <p:cNvSpPr/>
          <p:nvPr/>
        </p:nvSpPr>
        <p:spPr bwMode="auto">
          <a:xfrm>
            <a:off x="5350549" y="3487144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99D41A25-AB61-4CA9-8496-550B805F4B60}"/>
              </a:ext>
            </a:extLst>
          </p:cNvPr>
          <p:cNvSpPr/>
          <p:nvPr/>
        </p:nvSpPr>
        <p:spPr bwMode="auto">
          <a:xfrm>
            <a:off x="5411212" y="3489862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0996016C-3F4C-4CB5-9B4E-697C297A7F6D}"/>
              </a:ext>
            </a:extLst>
          </p:cNvPr>
          <p:cNvSpPr/>
          <p:nvPr/>
        </p:nvSpPr>
        <p:spPr bwMode="auto">
          <a:xfrm>
            <a:off x="5475651" y="3498777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666BD876-4DF1-4DF1-B06E-4E970FBFA790}"/>
              </a:ext>
            </a:extLst>
          </p:cNvPr>
          <p:cNvSpPr/>
          <p:nvPr/>
        </p:nvSpPr>
        <p:spPr bwMode="auto">
          <a:xfrm>
            <a:off x="5840121" y="3564115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25DFFB17-45A8-4964-A663-8E9638A32153}"/>
              </a:ext>
            </a:extLst>
          </p:cNvPr>
          <p:cNvSpPr/>
          <p:nvPr/>
        </p:nvSpPr>
        <p:spPr bwMode="auto">
          <a:xfrm>
            <a:off x="5900784" y="3581724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742715D0-FC8D-4660-A743-73C98F593084}"/>
              </a:ext>
            </a:extLst>
          </p:cNvPr>
          <p:cNvSpPr/>
          <p:nvPr/>
        </p:nvSpPr>
        <p:spPr bwMode="auto">
          <a:xfrm>
            <a:off x="5965223" y="3581705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4E578406-4D84-4B09-ACCE-F68E99220C91}"/>
              </a:ext>
            </a:extLst>
          </p:cNvPr>
          <p:cNvSpPr/>
          <p:nvPr/>
        </p:nvSpPr>
        <p:spPr bwMode="auto">
          <a:xfrm>
            <a:off x="6025525" y="3594531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D09C799A-2B92-4AF7-B37E-E76D4F9B4E76}"/>
              </a:ext>
            </a:extLst>
          </p:cNvPr>
          <p:cNvSpPr/>
          <p:nvPr/>
        </p:nvSpPr>
        <p:spPr bwMode="auto">
          <a:xfrm>
            <a:off x="6328536" y="3720214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99B77E38-F75C-4CAA-A531-CA62E9B8EF3E}"/>
              </a:ext>
            </a:extLst>
          </p:cNvPr>
          <p:cNvSpPr/>
          <p:nvPr/>
        </p:nvSpPr>
        <p:spPr bwMode="auto">
          <a:xfrm>
            <a:off x="6457435" y="3767792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A3D56A4D-E0CD-4155-9C64-33067A476DD4}"/>
              </a:ext>
            </a:extLst>
          </p:cNvPr>
          <p:cNvSpPr/>
          <p:nvPr/>
        </p:nvSpPr>
        <p:spPr bwMode="auto">
          <a:xfrm>
            <a:off x="6577582" y="3778542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6EDFC0CA-120E-44A4-ABD9-8DEFAD10A9F8}"/>
              </a:ext>
            </a:extLst>
          </p:cNvPr>
          <p:cNvSpPr/>
          <p:nvPr/>
        </p:nvSpPr>
        <p:spPr bwMode="auto">
          <a:xfrm>
            <a:off x="7069357" y="3934248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6383E2DC-EC2A-4BE5-9DF2-BA2E8CCD866A}"/>
              </a:ext>
            </a:extLst>
          </p:cNvPr>
          <p:cNvSpPr/>
          <p:nvPr/>
        </p:nvSpPr>
        <p:spPr bwMode="auto">
          <a:xfrm>
            <a:off x="7252782" y="3955200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2E635BC0-A564-455B-AC6E-4407A4CFC24C}"/>
              </a:ext>
            </a:extLst>
          </p:cNvPr>
          <p:cNvSpPr/>
          <p:nvPr/>
        </p:nvSpPr>
        <p:spPr bwMode="auto">
          <a:xfrm>
            <a:off x="7381032" y="3997721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BACA7E19-5616-478F-A484-70E7C44F7FFD}"/>
              </a:ext>
            </a:extLst>
          </p:cNvPr>
          <p:cNvSpPr/>
          <p:nvPr/>
        </p:nvSpPr>
        <p:spPr bwMode="auto">
          <a:xfrm>
            <a:off x="7441063" y="4025447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20CDC885-F3A1-447C-BD43-EEB21C33C990}"/>
              </a:ext>
            </a:extLst>
          </p:cNvPr>
          <p:cNvSpPr/>
          <p:nvPr/>
        </p:nvSpPr>
        <p:spPr bwMode="auto">
          <a:xfrm>
            <a:off x="7747604" y="4214336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821E7BE0-C0A1-4620-9FE8-6DF3E8506662}"/>
              </a:ext>
            </a:extLst>
          </p:cNvPr>
          <p:cNvSpPr/>
          <p:nvPr/>
        </p:nvSpPr>
        <p:spPr bwMode="auto">
          <a:xfrm>
            <a:off x="7928725" y="4444838"/>
            <a:ext cx="34280" cy="45707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435499F5-82FF-4CA2-A073-6A5A7C625A7B}"/>
              </a:ext>
            </a:extLst>
          </p:cNvPr>
          <p:cNvSpPr txBox="1"/>
          <p:nvPr/>
        </p:nvSpPr>
        <p:spPr bwMode="auto">
          <a:xfrm>
            <a:off x="244264" y="4641744"/>
            <a:ext cx="1797993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Tissue Biopsy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Liquid Biopsy</a:t>
            </a:r>
          </a:p>
          <a:p>
            <a:pPr marL="0" marR="0" lvl="0" indent="0" algn="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Therapy Line</a:t>
            </a:r>
          </a:p>
          <a:p>
            <a:pPr marL="0" marR="0" lvl="0" indent="0" algn="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</a:p>
          <a:p>
            <a:pPr marL="0" marR="0" lvl="0" indent="0" algn="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≥3</a:t>
            </a:r>
          </a:p>
          <a:p>
            <a:pPr marL="0" marR="0" lvl="0" indent="0" algn="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Investigator-Assessed</a:t>
            </a:r>
          </a:p>
          <a:p>
            <a:pPr marL="0" marR="0" lvl="0" indent="0" algn="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Best Overall Response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47B70F9C-21BB-4043-8A7C-0EA0EBDA04A4}"/>
              </a:ext>
            </a:extLst>
          </p:cNvPr>
          <p:cNvSpPr/>
          <p:nvPr/>
        </p:nvSpPr>
        <p:spPr bwMode="auto">
          <a:xfrm>
            <a:off x="2018680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0E9C890A-348A-4E3D-84D7-32066B17C612}"/>
              </a:ext>
            </a:extLst>
          </p:cNvPr>
          <p:cNvSpPr/>
          <p:nvPr/>
        </p:nvSpPr>
        <p:spPr bwMode="auto">
          <a:xfrm>
            <a:off x="2080106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DC8EF7D5-F68C-4205-A97B-CB3C638EA5A5}"/>
              </a:ext>
            </a:extLst>
          </p:cNvPr>
          <p:cNvSpPr/>
          <p:nvPr/>
        </p:nvSpPr>
        <p:spPr bwMode="auto">
          <a:xfrm>
            <a:off x="2141531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2633EF51-029F-45DC-BA78-B3513CF11D68}"/>
              </a:ext>
            </a:extLst>
          </p:cNvPr>
          <p:cNvSpPr/>
          <p:nvPr/>
        </p:nvSpPr>
        <p:spPr bwMode="auto">
          <a:xfrm>
            <a:off x="2202956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83B0ED8C-AB6F-45CD-BE7E-4C64BCA1AF39}"/>
              </a:ext>
            </a:extLst>
          </p:cNvPr>
          <p:cNvSpPr/>
          <p:nvPr/>
        </p:nvSpPr>
        <p:spPr bwMode="auto">
          <a:xfrm>
            <a:off x="2325808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63BA9E6E-2C07-40C7-90EC-BF80FC645508}"/>
              </a:ext>
            </a:extLst>
          </p:cNvPr>
          <p:cNvSpPr/>
          <p:nvPr/>
        </p:nvSpPr>
        <p:spPr bwMode="auto">
          <a:xfrm>
            <a:off x="2448659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30CB63B6-C037-425F-98BF-F33F6DC77DA6}"/>
              </a:ext>
            </a:extLst>
          </p:cNvPr>
          <p:cNvSpPr/>
          <p:nvPr/>
        </p:nvSpPr>
        <p:spPr bwMode="auto">
          <a:xfrm>
            <a:off x="2755786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2E856404-AF59-4786-AB09-659E2231DA3C}"/>
              </a:ext>
            </a:extLst>
          </p:cNvPr>
          <p:cNvSpPr/>
          <p:nvPr/>
        </p:nvSpPr>
        <p:spPr bwMode="auto">
          <a:xfrm>
            <a:off x="2817212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9F7673FB-DEA5-4159-BB90-50CC591066C8}"/>
              </a:ext>
            </a:extLst>
          </p:cNvPr>
          <p:cNvSpPr/>
          <p:nvPr/>
        </p:nvSpPr>
        <p:spPr bwMode="auto">
          <a:xfrm>
            <a:off x="3062914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6B8FC778-BD5D-4583-9327-E87E29E1665F}"/>
              </a:ext>
            </a:extLst>
          </p:cNvPr>
          <p:cNvSpPr/>
          <p:nvPr/>
        </p:nvSpPr>
        <p:spPr bwMode="auto">
          <a:xfrm>
            <a:off x="3124339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B564B8CD-7DF1-4970-9B55-1D4DB26B5DD3}"/>
              </a:ext>
            </a:extLst>
          </p:cNvPr>
          <p:cNvSpPr/>
          <p:nvPr/>
        </p:nvSpPr>
        <p:spPr bwMode="auto">
          <a:xfrm>
            <a:off x="3185765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B84B65D1-66AE-41B7-882C-98CA1588F7FB}"/>
              </a:ext>
            </a:extLst>
          </p:cNvPr>
          <p:cNvSpPr/>
          <p:nvPr/>
        </p:nvSpPr>
        <p:spPr bwMode="auto">
          <a:xfrm>
            <a:off x="3247190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FA57EFB0-ACD2-4B76-A707-9DB8DFD2963C}"/>
              </a:ext>
            </a:extLst>
          </p:cNvPr>
          <p:cNvSpPr/>
          <p:nvPr/>
        </p:nvSpPr>
        <p:spPr bwMode="auto">
          <a:xfrm>
            <a:off x="3308615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86685D7E-ED30-4518-B03D-29AF704E5DAD}"/>
              </a:ext>
            </a:extLst>
          </p:cNvPr>
          <p:cNvSpPr/>
          <p:nvPr/>
        </p:nvSpPr>
        <p:spPr bwMode="auto">
          <a:xfrm>
            <a:off x="3431467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5D5BC342-7400-42A4-90FB-7BAE305CF590}"/>
              </a:ext>
            </a:extLst>
          </p:cNvPr>
          <p:cNvSpPr/>
          <p:nvPr/>
        </p:nvSpPr>
        <p:spPr bwMode="auto">
          <a:xfrm>
            <a:off x="3554318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212EE1A0-2BE7-4C90-A2A3-C155ED7D5591}"/>
              </a:ext>
            </a:extLst>
          </p:cNvPr>
          <p:cNvSpPr/>
          <p:nvPr/>
        </p:nvSpPr>
        <p:spPr bwMode="auto">
          <a:xfrm>
            <a:off x="3615743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FCADB51-F2A2-44EE-BE60-48A3F110A961}"/>
              </a:ext>
            </a:extLst>
          </p:cNvPr>
          <p:cNvSpPr/>
          <p:nvPr/>
        </p:nvSpPr>
        <p:spPr bwMode="auto">
          <a:xfrm>
            <a:off x="3677168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FE8B2810-AC08-4145-8AFA-91F586B0514C}"/>
              </a:ext>
            </a:extLst>
          </p:cNvPr>
          <p:cNvSpPr/>
          <p:nvPr/>
        </p:nvSpPr>
        <p:spPr bwMode="auto">
          <a:xfrm>
            <a:off x="3738594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1FAAF012-7B13-4333-832C-02882749851E}"/>
              </a:ext>
            </a:extLst>
          </p:cNvPr>
          <p:cNvSpPr/>
          <p:nvPr/>
        </p:nvSpPr>
        <p:spPr bwMode="auto">
          <a:xfrm>
            <a:off x="3861445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BD32A9F0-F48E-4C07-A8EA-7006265AB9BD}"/>
              </a:ext>
            </a:extLst>
          </p:cNvPr>
          <p:cNvSpPr/>
          <p:nvPr/>
        </p:nvSpPr>
        <p:spPr bwMode="auto">
          <a:xfrm>
            <a:off x="3922871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8B97C837-A87E-4DC1-92B8-362BD7505010}"/>
              </a:ext>
            </a:extLst>
          </p:cNvPr>
          <p:cNvSpPr/>
          <p:nvPr/>
        </p:nvSpPr>
        <p:spPr bwMode="auto">
          <a:xfrm>
            <a:off x="4045721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4F68CBC0-47B0-411C-A477-B037B34C0535}"/>
              </a:ext>
            </a:extLst>
          </p:cNvPr>
          <p:cNvSpPr/>
          <p:nvPr/>
        </p:nvSpPr>
        <p:spPr bwMode="auto">
          <a:xfrm>
            <a:off x="4107147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F89F8A3E-D859-490E-9778-826C3186BBB0}"/>
              </a:ext>
            </a:extLst>
          </p:cNvPr>
          <p:cNvSpPr/>
          <p:nvPr/>
        </p:nvSpPr>
        <p:spPr bwMode="auto">
          <a:xfrm>
            <a:off x="4475700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D61E1A7A-00F6-4970-856B-E01EFABDDDCC}"/>
              </a:ext>
            </a:extLst>
          </p:cNvPr>
          <p:cNvSpPr/>
          <p:nvPr/>
        </p:nvSpPr>
        <p:spPr bwMode="auto">
          <a:xfrm>
            <a:off x="4537126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1566BE48-A01D-46C5-B4A7-885D11ED02C3}"/>
              </a:ext>
            </a:extLst>
          </p:cNvPr>
          <p:cNvSpPr/>
          <p:nvPr/>
        </p:nvSpPr>
        <p:spPr bwMode="auto">
          <a:xfrm>
            <a:off x="4782827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A4BC8A93-0B20-4C22-B13C-8099792D4B0F}"/>
              </a:ext>
            </a:extLst>
          </p:cNvPr>
          <p:cNvSpPr/>
          <p:nvPr/>
        </p:nvSpPr>
        <p:spPr bwMode="auto">
          <a:xfrm>
            <a:off x="4905679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6C739870-426D-4DBC-993B-8C04A2B05F95}"/>
              </a:ext>
            </a:extLst>
          </p:cNvPr>
          <p:cNvSpPr/>
          <p:nvPr/>
        </p:nvSpPr>
        <p:spPr bwMode="auto">
          <a:xfrm>
            <a:off x="4967104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FA6E91D2-AA9A-4DA6-BE91-4862AB05C86B}"/>
              </a:ext>
            </a:extLst>
          </p:cNvPr>
          <p:cNvSpPr/>
          <p:nvPr/>
        </p:nvSpPr>
        <p:spPr bwMode="auto">
          <a:xfrm>
            <a:off x="5028530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B0EDEFDB-6C1D-47A5-961D-57358E75B4EC}"/>
              </a:ext>
            </a:extLst>
          </p:cNvPr>
          <p:cNvSpPr/>
          <p:nvPr/>
        </p:nvSpPr>
        <p:spPr bwMode="auto">
          <a:xfrm>
            <a:off x="5089955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4E53B250-24C6-4905-9FA7-8D5A6445FD4A}"/>
              </a:ext>
            </a:extLst>
          </p:cNvPr>
          <p:cNvSpPr/>
          <p:nvPr/>
        </p:nvSpPr>
        <p:spPr bwMode="auto">
          <a:xfrm>
            <a:off x="5151380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9411D81C-A107-400A-A6DA-F0138930E693}"/>
              </a:ext>
            </a:extLst>
          </p:cNvPr>
          <p:cNvSpPr/>
          <p:nvPr/>
        </p:nvSpPr>
        <p:spPr bwMode="auto">
          <a:xfrm>
            <a:off x="5212806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C407E191-3A76-4E31-85C5-68250F50405E}"/>
              </a:ext>
            </a:extLst>
          </p:cNvPr>
          <p:cNvSpPr/>
          <p:nvPr/>
        </p:nvSpPr>
        <p:spPr bwMode="auto">
          <a:xfrm>
            <a:off x="5274232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31B2D1AE-4F8A-4313-BFD7-CDFA249655C1}"/>
              </a:ext>
            </a:extLst>
          </p:cNvPr>
          <p:cNvSpPr/>
          <p:nvPr/>
        </p:nvSpPr>
        <p:spPr bwMode="auto">
          <a:xfrm>
            <a:off x="5335657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CE8272AC-E0C9-447D-A521-4451AACA9E12}"/>
              </a:ext>
            </a:extLst>
          </p:cNvPr>
          <p:cNvSpPr/>
          <p:nvPr/>
        </p:nvSpPr>
        <p:spPr bwMode="auto">
          <a:xfrm>
            <a:off x="5397083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4C2057EC-C7B5-4115-AE08-4AF76F77BB62}"/>
              </a:ext>
            </a:extLst>
          </p:cNvPr>
          <p:cNvSpPr/>
          <p:nvPr/>
        </p:nvSpPr>
        <p:spPr bwMode="auto">
          <a:xfrm>
            <a:off x="5581359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57907BEC-62E2-424C-9058-D45C8C234650}"/>
              </a:ext>
            </a:extLst>
          </p:cNvPr>
          <p:cNvSpPr/>
          <p:nvPr/>
        </p:nvSpPr>
        <p:spPr bwMode="auto">
          <a:xfrm>
            <a:off x="5704210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876D26B1-2608-47F0-830F-F9F7678986C0}"/>
              </a:ext>
            </a:extLst>
          </p:cNvPr>
          <p:cNvSpPr/>
          <p:nvPr/>
        </p:nvSpPr>
        <p:spPr bwMode="auto">
          <a:xfrm>
            <a:off x="5888486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E1B3BF66-56DD-4B3E-A8E9-B3CA5E5D8088}"/>
              </a:ext>
            </a:extLst>
          </p:cNvPr>
          <p:cNvSpPr/>
          <p:nvPr/>
        </p:nvSpPr>
        <p:spPr bwMode="auto">
          <a:xfrm>
            <a:off x="5949912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D78AF986-4F40-4569-884C-537A00B1551C}"/>
              </a:ext>
            </a:extLst>
          </p:cNvPr>
          <p:cNvSpPr/>
          <p:nvPr/>
        </p:nvSpPr>
        <p:spPr bwMode="auto">
          <a:xfrm>
            <a:off x="6011338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78DFA91A-1053-47B0-91FA-0EDFE3117DB5}"/>
              </a:ext>
            </a:extLst>
          </p:cNvPr>
          <p:cNvSpPr/>
          <p:nvPr/>
        </p:nvSpPr>
        <p:spPr bwMode="auto">
          <a:xfrm>
            <a:off x="6072763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D5FE710D-4701-417D-80F6-F54381F12CC2}"/>
              </a:ext>
            </a:extLst>
          </p:cNvPr>
          <p:cNvSpPr/>
          <p:nvPr/>
        </p:nvSpPr>
        <p:spPr bwMode="auto">
          <a:xfrm>
            <a:off x="6441316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18A35E8F-63F5-45F0-B90A-08D801C60345}"/>
              </a:ext>
            </a:extLst>
          </p:cNvPr>
          <p:cNvSpPr/>
          <p:nvPr/>
        </p:nvSpPr>
        <p:spPr bwMode="auto">
          <a:xfrm>
            <a:off x="6502742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80A20042-FD94-48E7-B417-B5AE6395FFD2}"/>
              </a:ext>
            </a:extLst>
          </p:cNvPr>
          <p:cNvSpPr/>
          <p:nvPr/>
        </p:nvSpPr>
        <p:spPr bwMode="auto">
          <a:xfrm>
            <a:off x="6564167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BAF8D8A1-2AB4-4A51-B272-BFD6DC75A54D}"/>
              </a:ext>
            </a:extLst>
          </p:cNvPr>
          <p:cNvSpPr/>
          <p:nvPr/>
        </p:nvSpPr>
        <p:spPr bwMode="auto">
          <a:xfrm>
            <a:off x="6625592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36748E13-B7A8-466A-AB47-9DD885C7E732}"/>
              </a:ext>
            </a:extLst>
          </p:cNvPr>
          <p:cNvSpPr/>
          <p:nvPr/>
        </p:nvSpPr>
        <p:spPr bwMode="auto">
          <a:xfrm>
            <a:off x="6687018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A8C9F978-A193-4E9D-9F87-50B302DEE481}"/>
              </a:ext>
            </a:extLst>
          </p:cNvPr>
          <p:cNvSpPr/>
          <p:nvPr/>
        </p:nvSpPr>
        <p:spPr bwMode="auto">
          <a:xfrm>
            <a:off x="6871295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2A2326CA-DF33-489B-A94A-2379A505FFC6}"/>
              </a:ext>
            </a:extLst>
          </p:cNvPr>
          <p:cNvSpPr/>
          <p:nvPr/>
        </p:nvSpPr>
        <p:spPr bwMode="auto">
          <a:xfrm>
            <a:off x="6932720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AB45FF5B-1FD4-4C9E-BC72-6178A7AED3F6}"/>
              </a:ext>
            </a:extLst>
          </p:cNvPr>
          <p:cNvSpPr/>
          <p:nvPr/>
        </p:nvSpPr>
        <p:spPr bwMode="auto">
          <a:xfrm>
            <a:off x="7116997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35D74ED3-6FE6-4DEC-80CD-373B57DDA564}"/>
              </a:ext>
            </a:extLst>
          </p:cNvPr>
          <p:cNvSpPr/>
          <p:nvPr/>
        </p:nvSpPr>
        <p:spPr bwMode="auto">
          <a:xfrm>
            <a:off x="7178422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FF6310AC-DD63-4503-B8BA-C66689713651}"/>
              </a:ext>
            </a:extLst>
          </p:cNvPr>
          <p:cNvSpPr/>
          <p:nvPr/>
        </p:nvSpPr>
        <p:spPr bwMode="auto">
          <a:xfrm>
            <a:off x="7239847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ADBE8174-5432-42F3-B728-B641B8EE668A}"/>
              </a:ext>
            </a:extLst>
          </p:cNvPr>
          <p:cNvSpPr/>
          <p:nvPr/>
        </p:nvSpPr>
        <p:spPr bwMode="auto">
          <a:xfrm>
            <a:off x="7362698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5137EF08-6C4C-4F5A-B3B0-78ED628F4D19}"/>
              </a:ext>
            </a:extLst>
          </p:cNvPr>
          <p:cNvSpPr/>
          <p:nvPr/>
        </p:nvSpPr>
        <p:spPr bwMode="auto">
          <a:xfrm>
            <a:off x="7424124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E59406F3-39E2-470B-B738-0990C592FA8D}"/>
              </a:ext>
            </a:extLst>
          </p:cNvPr>
          <p:cNvSpPr/>
          <p:nvPr/>
        </p:nvSpPr>
        <p:spPr bwMode="auto">
          <a:xfrm>
            <a:off x="7485550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B00CC45D-700D-4127-A096-1949AE611BD7}"/>
              </a:ext>
            </a:extLst>
          </p:cNvPr>
          <p:cNvSpPr/>
          <p:nvPr/>
        </p:nvSpPr>
        <p:spPr bwMode="auto">
          <a:xfrm>
            <a:off x="7546975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42B90F30-6ED4-4B38-B3B0-7CCE80827693}"/>
              </a:ext>
            </a:extLst>
          </p:cNvPr>
          <p:cNvSpPr/>
          <p:nvPr/>
        </p:nvSpPr>
        <p:spPr bwMode="auto">
          <a:xfrm>
            <a:off x="7608401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845139B8-B244-46AF-8C1A-64E581BA311E}"/>
              </a:ext>
            </a:extLst>
          </p:cNvPr>
          <p:cNvSpPr/>
          <p:nvPr/>
        </p:nvSpPr>
        <p:spPr bwMode="auto">
          <a:xfrm>
            <a:off x="7669826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2642B72-C63B-478E-A85D-B411F6D0C684}"/>
              </a:ext>
            </a:extLst>
          </p:cNvPr>
          <p:cNvSpPr/>
          <p:nvPr/>
        </p:nvSpPr>
        <p:spPr bwMode="auto">
          <a:xfrm>
            <a:off x="7792677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8C67F1DF-2A21-4930-A081-A0FF5567805A}"/>
              </a:ext>
            </a:extLst>
          </p:cNvPr>
          <p:cNvSpPr/>
          <p:nvPr/>
        </p:nvSpPr>
        <p:spPr bwMode="auto">
          <a:xfrm>
            <a:off x="7915505" y="4758827"/>
            <a:ext cx="53961" cy="719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2B7F7FC3-D8CC-476C-AF5E-A761E39EBB83}"/>
              </a:ext>
            </a:extLst>
          </p:cNvPr>
          <p:cNvSpPr/>
          <p:nvPr/>
        </p:nvSpPr>
        <p:spPr bwMode="auto">
          <a:xfrm>
            <a:off x="2015648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7A8B73DB-4E8E-46EF-B4E3-F5ADB5794DC9}"/>
              </a:ext>
            </a:extLst>
          </p:cNvPr>
          <p:cNvSpPr/>
          <p:nvPr/>
        </p:nvSpPr>
        <p:spPr bwMode="auto">
          <a:xfrm>
            <a:off x="2138500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C64C3FEE-AFF9-4B88-AAFF-2AB343D7F7E6}"/>
              </a:ext>
            </a:extLst>
          </p:cNvPr>
          <p:cNvSpPr/>
          <p:nvPr/>
        </p:nvSpPr>
        <p:spPr bwMode="auto">
          <a:xfrm>
            <a:off x="2261351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BDC09685-A446-4A75-9813-732B80D257F2}"/>
              </a:ext>
            </a:extLst>
          </p:cNvPr>
          <p:cNvSpPr/>
          <p:nvPr/>
        </p:nvSpPr>
        <p:spPr bwMode="auto">
          <a:xfrm>
            <a:off x="2384201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8AA0A2D6-6E52-47E5-8F5C-60FD7F1BBB93}"/>
              </a:ext>
            </a:extLst>
          </p:cNvPr>
          <p:cNvSpPr/>
          <p:nvPr/>
        </p:nvSpPr>
        <p:spPr bwMode="auto">
          <a:xfrm>
            <a:off x="2445627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063ACC0C-9F85-4F10-8723-AD89A6B0D951}"/>
              </a:ext>
            </a:extLst>
          </p:cNvPr>
          <p:cNvSpPr/>
          <p:nvPr/>
        </p:nvSpPr>
        <p:spPr bwMode="auto">
          <a:xfrm>
            <a:off x="2507053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72715716-1F32-4688-B083-32DF931DE816}"/>
              </a:ext>
            </a:extLst>
          </p:cNvPr>
          <p:cNvSpPr/>
          <p:nvPr/>
        </p:nvSpPr>
        <p:spPr bwMode="auto">
          <a:xfrm>
            <a:off x="2568478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F6F953C5-60CD-47FF-BD20-0C7D4B18E648}"/>
              </a:ext>
            </a:extLst>
          </p:cNvPr>
          <p:cNvSpPr/>
          <p:nvPr/>
        </p:nvSpPr>
        <p:spPr bwMode="auto">
          <a:xfrm>
            <a:off x="2629904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75801060-4493-4DA4-8AC4-4ABD54BB782D}"/>
              </a:ext>
            </a:extLst>
          </p:cNvPr>
          <p:cNvSpPr/>
          <p:nvPr/>
        </p:nvSpPr>
        <p:spPr bwMode="auto">
          <a:xfrm>
            <a:off x="2691329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A2A997F8-4F77-495E-8CCD-3996E1EC06E3}"/>
              </a:ext>
            </a:extLst>
          </p:cNvPr>
          <p:cNvSpPr/>
          <p:nvPr/>
        </p:nvSpPr>
        <p:spPr bwMode="auto">
          <a:xfrm>
            <a:off x="2752754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56AF1C9A-17B7-40E0-8BCA-8C0C6630677E}"/>
              </a:ext>
            </a:extLst>
          </p:cNvPr>
          <p:cNvSpPr/>
          <p:nvPr/>
        </p:nvSpPr>
        <p:spPr bwMode="auto">
          <a:xfrm>
            <a:off x="2814180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DA7976D8-F620-4A55-905D-7F884B97E2E9}"/>
              </a:ext>
            </a:extLst>
          </p:cNvPr>
          <p:cNvSpPr/>
          <p:nvPr/>
        </p:nvSpPr>
        <p:spPr bwMode="auto">
          <a:xfrm>
            <a:off x="2875606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7" name="Rectangle 396">
            <a:extLst>
              <a:ext uri="{FF2B5EF4-FFF2-40B4-BE49-F238E27FC236}">
                <a16:creationId xmlns:a16="http://schemas.microsoft.com/office/drawing/2014/main" id="{84BFED79-9082-4BA3-A429-9FC6112EE52C}"/>
              </a:ext>
            </a:extLst>
          </p:cNvPr>
          <p:cNvSpPr/>
          <p:nvPr/>
        </p:nvSpPr>
        <p:spPr bwMode="auto">
          <a:xfrm>
            <a:off x="2937031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8" name="Rectangle 397">
            <a:extLst>
              <a:ext uri="{FF2B5EF4-FFF2-40B4-BE49-F238E27FC236}">
                <a16:creationId xmlns:a16="http://schemas.microsoft.com/office/drawing/2014/main" id="{AEF6455C-2A7B-418E-8FF3-2469929AD4FB}"/>
              </a:ext>
            </a:extLst>
          </p:cNvPr>
          <p:cNvSpPr/>
          <p:nvPr/>
        </p:nvSpPr>
        <p:spPr bwMode="auto">
          <a:xfrm>
            <a:off x="2998457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4D506955-069B-41B7-95D4-6B5AE3469630}"/>
              </a:ext>
            </a:extLst>
          </p:cNvPr>
          <p:cNvSpPr/>
          <p:nvPr/>
        </p:nvSpPr>
        <p:spPr bwMode="auto">
          <a:xfrm>
            <a:off x="3121307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01" name="Rectangle 400">
            <a:extLst>
              <a:ext uri="{FF2B5EF4-FFF2-40B4-BE49-F238E27FC236}">
                <a16:creationId xmlns:a16="http://schemas.microsoft.com/office/drawing/2014/main" id="{B07435C5-C72B-47B8-845F-F1A1C6CF72AA}"/>
              </a:ext>
            </a:extLst>
          </p:cNvPr>
          <p:cNvSpPr/>
          <p:nvPr/>
        </p:nvSpPr>
        <p:spPr bwMode="auto">
          <a:xfrm>
            <a:off x="3182733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13B4CC55-63B1-4B64-9854-350FBCE6E11C}"/>
              </a:ext>
            </a:extLst>
          </p:cNvPr>
          <p:cNvSpPr/>
          <p:nvPr/>
        </p:nvSpPr>
        <p:spPr bwMode="auto">
          <a:xfrm>
            <a:off x="3367010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A40757E1-D5CA-414A-8CC6-3E6D3AE6D149}"/>
              </a:ext>
            </a:extLst>
          </p:cNvPr>
          <p:cNvSpPr/>
          <p:nvPr/>
        </p:nvSpPr>
        <p:spPr bwMode="auto">
          <a:xfrm>
            <a:off x="3489860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D04E43A7-2853-4963-994E-68E145E317DB}"/>
              </a:ext>
            </a:extLst>
          </p:cNvPr>
          <p:cNvSpPr/>
          <p:nvPr/>
        </p:nvSpPr>
        <p:spPr bwMode="auto">
          <a:xfrm>
            <a:off x="3551286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7C01FE47-BD1E-40D0-B14E-CDFEA3E55206}"/>
              </a:ext>
            </a:extLst>
          </p:cNvPr>
          <p:cNvSpPr/>
          <p:nvPr/>
        </p:nvSpPr>
        <p:spPr bwMode="auto">
          <a:xfrm>
            <a:off x="3796988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3BA0E262-E5A0-4550-AA01-4D65599452E5}"/>
              </a:ext>
            </a:extLst>
          </p:cNvPr>
          <p:cNvSpPr/>
          <p:nvPr/>
        </p:nvSpPr>
        <p:spPr bwMode="auto">
          <a:xfrm>
            <a:off x="3981265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9D8E1F04-C258-496D-ACC7-7875703493F7}"/>
              </a:ext>
            </a:extLst>
          </p:cNvPr>
          <p:cNvSpPr/>
          <p:nvPr/>
        </p:nvSpPr>
        <p:spPr bwMode="auto">
          <a:xfrm>
            <a:off x="4042690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2053481E-EAEE-4D37-8CEA-A42B09227267}"/>
              </a:ext>
            </a:extLst>
          </p:cNvPr>
          <p:cNvSpPr/>
          <p:nvPr/>
        </p:nvSpPr>
        <p:spPr bwMode="auto">
          <a:xfrm>
            <a:off x="4165541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CE53194B-6EBD-4097-BE89-CEBB580ED1E4}"/>
              </a:ext>
            </a:extLst>
          </p:cNvPr>
          <p:cNvSpPr/>
          <p:nvPr/>
        </p:nvSpPr>
        <p:spPr bwMode="auto">
          <a:xfrm>
            <a:off x="4226966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7402A2C2-D413-4AC2-8CC3-894CB2C4C241}"/>
              </a:ext>
            </a:extLst>
          </p:cNvPr>
          <p:cNvSpPr/>
          <p:nvPr/>
        </p:nvSpPr>
        <p:spPr bwMode="auto">
          <a:xfrm>
            <a:off x="4288392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ADADEF3E-8C36-4837-A914-2BC949C9A8D4}"/>
              </a:ext>
            </a:extLst>
          </p:cNvPr>
          <p:cNvSpPr/>
          <p:nvPr/>
        </p:nvSpPr>
        <p:spPr bwMode="auto">
          <a:xfrm>
            <a:off x="4349818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980D6BEA-48B7-4D7F-9272-FC6EF18434AC}"/>
              </a:ext>
            </a:extLst>
          </p:cNvPr>
          <p:cNvSpPr/>
          <p:nvPr/>
        </p:nvSpPr>
        <p:spPr bwMode="auto">
          <a:xfrm>
            <a:off x="4411243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2AC119F4-3EEE-45F7-A0F5-52D1CAEF19DF}"/>
              </a:ext>
            </a:extLst>
          </p:cNvPr>
          <p:cNvSpPr/>
          <p:nvPr/>
        </p:nvSpPr>
        <p:spPr bwMode="auto">
          <a:xfrm>
            <a:off x="4472669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9D657466-8D5F-4A9F-8B95-AE5B0EF1FE10}"/>
              </a:ext>
            </a:extLst>
          </p:cNvPr>
          <p:cNvSpPr/>
          <p:nvPr/>
        </p:nvSpPr>
        <p:spPr bwMode="auto">
          <a:xfrm>
            <a:off x="4595519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7FB2E26B-D53C-4849-9C60-EC13D3FEAB4B}"/>
              </a:ext>
            </a:extLst>
          </p:cNvPr>
          <p:cNvSpPr/>
          <p:nvPr/>
        </p:nvSpPr>
        <p:spPr bwMode="auto">
          <a:xfrm>
            <a:off x="4656945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74C7AF2C-B2B4-4E1E-AE8B-7D3E5D63E19D}"/>
              </a:ext>
            </a:extLst>
          </p:cNvPr>
          <p:cNvSpPr/>
          <p:nvPr/>
        </p:nvSpPr>
        <p:spPr bwMode="auto">
          <a:xfrm>
            <a:off x="4718371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1BD05D61-AD6F-4C94-BF92-2185B7A4B371}"/>
              </a:ext>
            </a:extLst>
          </p:cNvPr>
          <p:cNvSpPr/>
          <p:nvPr/>
        </p:nvSpPr>
        <p:spPr bwMode="auto">
          <a:xfrm>
            <a:off x="4841222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42DF72D7-CB78-49CC-8B29-BA477CA5CC17}"/>
              </a:ext>
            </a:extLst>
          </p:cNvPr>
          <p:cNvSpPr/>
          <p:nvPr/>
        </p:nvSpPr>
        <p:spPr bwMode="auto">
          <a:xfrm>
            <a:off x="4964072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4AC3D892-A626-4E22-B284-2BC72D03EC78}"/>
              </a:ext>
            </a:extLst>
          </p:cNvPr>
          <p:cNvSpPr/>
          <p:nvPr/>
        </p:nvSpPr>
        <p:spPr bwMode="auto">
          <a:xfrm>
            <a:off x="5148349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34" name="Rectangle 433">
            <a:extLst>
              <a:ext uri="{FF2B5EF4-FFF2-40B4-BE49-F238E27FC236}">
                <a16:creationId xmlns:a16="http://schemas.microsoft.com/office/drawing/2014/main" id="{5477E039-D6CD-4ECE-807B-062C8DD99783}"/>
              </a:ext>
            </a:extLst>
          </p:cNvPr>
          <p:cNvSpPr/>
          <p:nvPr/>
        </p:nvSpPr>
        <p:spPr bwMode="auto">
          <a:xfrm>
            <a:off x="5209775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80ACE3CC-687A-48A9-B62A-93A2B6E345B2}"/>
              </a:ext>
            </a:extLst>
          </p:cNvPr>
          <p:cNvSpPr/>
          <p:nvPr/>
        </p:nvSpPr>
        <p:spPr bwMode="auto">
          <a:xfrm>
            <a:off x="5271200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BC0BFFCF-850A-45AE-92E4-B6ECB25EAC99}"/>
              </a:ext>
            </a:extLst>
          </p:cNvPr>
          <p:cNvSpPr/>
          <p:nvPr/>
        </p:nvSpPr>
        <p:spPr bwMode="auto">
          <a:xfrm>
            <a:off x="5455477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39" name="Rectangle 438">
            <a:extLst>
              <a:ext uri="{FF2B5EF4-FFF2-40B4-BE49-F238E27FC236}">
                <a16:creationId xmlns:a16="http://schemas.microsoft.com/office/drawing/2014/main" id="{2D2A5A5D-0F15-4BEB-9242-8A02669B2399}"/>
              </a:ext>
            </a:extLst>
          </p:cNvPr>
          <p:cNvSpPr/>
          <p:nvPr/>
        </p:nvSpPr>
        <p:spPr bwMode="auto">
          <a:xfrm>
            <a:off x="5516902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8F86C2DE-AE3F-4655-8BDE-0790BF560159}"/>
              </a:ext>
            </a:extLst>
          </p:cNvPr>
          <p:cNvSpPr/>
          <p:nvPr/>
        </p:nvSpPr>
        <p:spPr bwMode="auto">
          <a:xfrm>
            <a:off x="5639753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E3896E8A-C6A7-458F-8838-4F3E9F47D99E}"/>
              </a:ext>
            </a:extLst>
          </p:cNvPr>
          <p:cNvSpPr/>
          <p:nvPr/>
        </p:nvSpPr>
        <p:spPr bwMode="auto">
          <a:xfrm>
            <a:off x="5762604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CDF69FED-C904-4E47-9D26-F56D7E11C8FD}"/>
              </a:ext>
            </a:extLst>
          </p:cNvPr>
          <p:cNvSpPr/>
          <p:nvPr/>
        </p:nvSpPr>
        <p:spPr bwMode="auto">
          <a:xfrm>
            <a:off x="5824030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AB3AD140-27FF-4BC9-A667-17D0BED93141}"/>
              </a:ext>
            </a:extLst>
          </p:cNvPr>
          <p:cNvSpPr/>
          <p:nvPr/>
        </p:nvSpPr>
        <p:spPr bwMode="auto">
          <a:xfrm>
            <a:off x="6131157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ACD2BA94-AC60-4E9B-AE66-E7247E0F2B76}"/>
              </a:ext>
            </a:extLst>
          </p:cNvPr>
          <p:cNvSpPr/>
          <p:nvPr/>
        </p:nvSpPr>
        <p:spPr bwMode="auto">
          <a:xfrm>
            <a:off x="6192583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671D2E8F-F455-40DB-AD90-FC9F468360FC}"/>
              </a:ext>
            </a:extLst>
          </p:cNvPr>
          <p:cNvSpPr/>
          <p:nvPr/>
        </p:nvSpPr>
        <p:spPr bwMode="auto">
          <a:xfrm>
            <a:off x="6254008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48EEBED3-01E8-4A8B-9D85-51C799BE3E05}"/>
              </a:ext>
            </a:extLst>
          </p:cNvPr>
          <p:cNvSpPr/>
          <p:nvPr/>
        </p:nvSpPr>
        <p:spPr bwMode="auto">
          <a:xfrm>
            <a:off x="6315434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7B0714CF-153E-4E3B-A449-83933632DE3A}"/>
              </a:ext>
            </a:extLst>
          </p:cNvPr>
          <p:cNvSpPr/>
          <p:nvPr/>
        </p:nvSpPr>
        <p:spPr bwMode="auto">
          <a:xfrm>
            <a:off x="6376859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D8AFE03E-9BB5-4D40-A556-20515A8E2254}"/>
              </a:ext>
            </a:extLst>
          </p:cNvPr>
          <p:cNvSpPr/>
          <p:nvPr/>
        </p:nvSpPr>
        <p:spPr bwMode="auto">
          <a:xfrm>
            <a:off x="6438284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C6ABD5DD-0527-4FEC-821F-34D6AB6D0300}"/>
              </a:ext>
            </a:extLst>
          </p:cNvPr>
          <p:cNvSpPr/>
          <p:nvPr/>
        </p:nvSpPr>
        <p:spPr bwMode="auto">
          <a:xfrm>
            <a:off x="6499710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E047EAF7-A6E8-4766-BBD4-CCF44E4C600E}"/>
              </a:ext>
            </a:extLst>
          </p:cNvPr>
          <p:cNvSpPr/>
          <p:nvPr/>
        </p:nvSpPr>
        <p:spPr bwMode="auto">
          <a:xfrm>
            <a:off x="6561136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8A2E9810-B123-47B1-B602-AC2334C16F70}"/>
              </a:ext>
            </a:extLst>
          </p:cNvPr>
          <p:cNvSpPr/>
          <p:nvPr/>
        </p:nvSpPr>
        <p:spPr bwMode="auto">
          <a:xfrm>
            <a:off x="6745412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594AD438-C4AB-45F5-AF7B-0357AB94F54D}"/>
              </a:ext>
            </a:extLst>
          </p:cNvPr>
          <p:cNvSpPr/>
          <p:nvPr/>
        </p:nvSpPr>
        <p:spPr bwMode="auto">
          <a:xfrm>
            <a:off x="6806837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517AC4C0-39CD-46E9-867F-6D5E81235E39}"/>
              </a:ext>
            </a:extLst>
          </p:cNvPr>
          <p:cNvSpPr/>
          <p:nvPr/>
        </p:nvSpPr>
        <p:spPr bwMode="auto">
          <a:xfrm>
            <a:off x="6868263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4E62090A-4F89-4271-917B-A3F8AB9D6674}"/>
              </a:ext>
            </a:extLst>
          </p:cNvPr>
          <p:cNvSpPr/>
          <p:nvPr/>
        </p:nvSpPr>
        <p:spPr bwMode="auto">
          <a:xfrm>
            <a:off x="6929689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339A3271-3795-484B-BB8C-6AF5E1F566D5}"/>
              </a:ext>
            </a:extLst>
          </p:cNvPr>
          <p:cNvSpPr/>
          <p:nvPr/>
        </p:nvSpPr>
        <p:spPr bwMode="auto">
          <a:xfrm>
            <a:off x="6991114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CD740A25-D111-4908-AF7F-A3C5E541301B}"/>
              </a:ext>
            </a:extLst>
          </p:cNvPr>
          <p:cNvSpPr/>
          <p:nvPr/>
        </p:nvSpPr>
        <p:spPr bwMode="auto">
          <a:xfrm>
            <a:off x="7052540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AF254274-B8D6-4F74-9B5A-4C341A318A2F}"/>
              </a:ext>
            </a:extLst>
          </p:cNvPr>
          <p:cNvSpPr/>
          <p:nvPr/>
        </p:nvSpPr>
        <p:spPr bwMode="auto">
          <a:xfrm>
            <a:off x="7113965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8A434082-E1F3-47A9-81B3-2F0206F9F94D}"/>
              </a:ext>
            </a:extLst>
          </p:cNvPr>
          <p:cNvSpPr/>
          <p:nvPr/>
        </p:nvSpPr>
        <p:spPr bwMode="auto">
          <a:xfrm>
            <a:off x="7175390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AC76D568-96F2-493E-BA3E-6CFB1EB25D1E}"/>
              </a:ext>
            </a:extLst>
          </p:cNvPr>
          <p:cNvSpPr/>
          <p:nvPr/>
        </p:nvSpPr>
        <p:spPr bwMode="auto">
          <a:xfrm>
            <a:off x="7236816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A2A18A97-3790-4749-B3DA-F6D1E18555F1}"/>
              </a:ext>
            </a:extLst>
          </p:cNvPr>
          <p:cNvSpPr/>
          <p:nvPr/>
        </p:nvSpPr>
        <p:spPr bwMode="auto">
          <a:xfrm>
            <a:off x="7298242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F12FC5BB-13BF-48F5-A3DC-2B999CFA5A2F}"/>
              </a:ext>
            </a:extLst>
          </p:cNvPr>
          <p:cNvSpPr/>
          <p:nvPr/>
        </p:nvSpPr>
        <p:spPr bwMode="auto">
          <a:xfrm>
            <a:off x="7421093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054688DA-59C0-44BC-9D54-E0CE801C8ED5}"/>
              </a:ext>
            </a:extLst>
          </p:cNvPr>
          <p:cNvSpPr/>
          <p:nvPr/>
        </p:nvSpPr>
        <p:spPr bwMode="auto">
          <a:xfrm>
            <a:off x="7543943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73" name="Rectangle 472">
            <a:extLst>
              <a:ext uri="{FF2B5EF4-FFF2-40B4-BE49-F238E27FC236}">
                <a16:creationId xmlns:a16="http://schemas.microsoft.com/office/drawing/2014/main" id="{07E7104B-6864-4083-81CF-A14AFE91D927}"/>
              </a:ext>
            </a:extLst>
          </p:cNvPr>
          <p:cNvSpPr/>
          <p:nvPr/>
        </p:nvSpPr>
        <p:spPr bwMode="auto">
          <a:xfrm>
            <a:off x="7605369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6BE515CC-4EE9-45CB-928B-9F3DEC2061FA}"/>
              </a:ext>
            </a:extLst>
          </p:cNvPr>
          <p:cNvSpPr/>
          <p:nvPr/>
        </p:nvSpPr>
        <p:spPr bwMode="auto">
          <a:xfrm>
            <a:off x="7666795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75" name="Rectangle 474">
            <a:extLst>
              <a:ext uri="{FF2B5EF4-FFF2-40B4-BE49-F238E27FC236}">
                <a16:creationId xmlns:a16="http://schemas.microsoft.com/office/drawing/2014/main" id="{487DB07F-1656-46E4-A5B3-AAAB2964ADA4}"/>
              </a:ext>
            </a:extLst>
          </p:cNvPr>
          <p:cNvSpPr/>
          <p:nvPr/>
        </p:nvSpPr>
        <p:spPr bwMode="auto">
          <a:xfrm>
            <a:off x="7728220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E700E310-8B6A-478E-8211-6B563097C6AB}"/>
              </a:ext>
            </a:extLst>
          </p:cNvPr>
          <p:cNvSpPr/>
          <p:nvPr/>
        </p:nvSpPr>
        <p:spPr bwMode="auto">
          <a:xfrm>
            <a:off x="7851071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D5990A42-5B18-43EF-9124-6EC05C64180F}"/>
              </a:ext>
            </a:extLst>
          </p:cNvPr>
          <p:cNvSpPr/>
          <p:nvPr/>
        </p:nvSpPr>
        <p:spPr bwMode="auto">
          <a:xfrm>
            <a:off x="7912473" y="4948496"/>
            <a:ext cx="53961" cy="71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21E461E6-7ABB-4221-A8EA-F98C16F875CB}"/>
              </a:ext>
            </a:extLst>
          </p:cNvPr>
          <p:cNvSpPr/>
          <p:nvPr/>
        </p:nvSpPr>
        <p:spPr bwMode="auto">
          <a:xfrm>
            <a:off x="2077701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84" name="Rectangle 483">
            <a:extLst>
              <a:ext uri="{FF2B5EF4-FFF2-40B4-BE49-F238E27FC236}">
                <a16:creationId xmlns:a16="http://schemas.microsoft.com/office/drawing/2014/main" id="{58AD4654-6D95-47DC-B0D0-6B3253743DF1}"/>
              </a:ext>
            </a:extLst>
          </p:cNvPr>
          <p:cNvSpPr/>
          <p:nvPr/>
        </p:nvSpPr>
        <p:spPr bwMode="auto">
          <a:xfrm>
            <a:off x="2261978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87" name="Rectangle 486">
            <a:extLst>
              <a:ext uri="{FF2B5EF4-FFF2-40B4-BE49-F238E27FC236}">
                <a16:creationId xmlns:a16="http://schemas.microsoft.com/office/drawing/2014/main" id="{6E590E59-C6DE-488F-8AD9-4A5AFBE190E2}"/>
              </a:ext>
            </a:extLst>
          </p:cNvPr>
          <p:cNvSpPr/>
          <p:nvPr/>
        </p:nvSpPr>
        <p:spPr bwMode="auto">
          <a:xfrm>
            <a:off x="2446254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88" name="Rectangle 487">
            <a:extLst>
              <a:ext uri="{FF2B5EF4-FFF2-40B4-BE49-F238E27FC236}">
                <a16:creationId xmlns:a16="http://schemas.microsoft.com/office/drawing/2014/main" id="{6D6AA984-66E2-4ECA-8BCF-3D37F6205F9F}"/>
              </a:ext>
            </a:extLst>
          </p:cNvPr>
          <p:cNvSpPr/>
          <p:nvPr/>
        </p:nvSpPr>
        <p:spPr bwMode="auto">
          <a:xfrm>
            <a:off x="2507680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89" name="Rectangle 488">
            <a:extLst>
              <a:ext uri="{FF2B5EF4-FFF2-40B4-BE49-F238E27FC236}">
                <a16:creationId xmlns:a16="http://schemas.microsoft.com/office/drawing/2014/main" id="{787A1AF3-A323-453E-AF46-8093DF3F2659}"/>
              </a:ext>
            </a:extLst>
          </p:cNvPr>
          <p:cNvSpPr/>
          <p:nvPr/>
        </p:nvSpPr>
        <p:spPr bwMode="auto">
          <a:xfrm>
            <a:off x="2569105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4761A946-94AF-46B9-9969-4EACB8CCECD7}"/>
              </a:ext>
            </a:extLst>
          </p:cNvPr>
          <p:cNvSpPr/>
          <p:nvPr/>
        </p:nvSpPr>
        <p:spPr bwMode="auto">
          <a:xfrm>
            <a:off x="2814807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679DB99F-D8DC-445A-AC53-A058CC9F1798}"/>
              </a:ext>
            </a:extLst>
          </p:cNvPr>
          <p:cNvSpPr/>
          <p:nvPr/>
        </p:nvSpPr>
        <p:spPr bwMode="auto">
          <a:xfrm>
            <a:off x="2876233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95" name="Rectangle 494">
            <a:extLst>
              <a:ext uri="{FF2B5EF4-FFF2-40B4-BE49-F238E27FC236}">
                <a16:creationId xmlns:a16="http://schemas.microsoft.com/office/drawing/2014/main" id="{2F3B116C-EDF0-4341-A424-BD0F6F561591}"/>
              </a:ext>
            </a:extLst>
          </p:cNvPr>
          <p:cNvSpPr/>
          <p:nvPr/>
        </p:nvSpPr>
        <p:spPr bwMode="auto">
          <a:xfrm>
            <a:off x="2937658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BD99200C-BD2F-4CA6-96E8-70261C2E8F0C}"/>
              </a:ext>
            </a:extLst>
          </p:cNvPr>
          <p:cNvSpPr/>
          <p:nvPr/>
        </p:nvSpPr>
        <p:spPr bwMode="auto">
          <a:xfrm>
            <a:off x="3244786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01" name="Rectangle 500">
            <a:extLst>
              <a:ext uri="{FF2B5EF4-FFF2-40B4-BE49-F238E27FC236}">
                <a16:creationId xmlns:a16="http://schemas.microsoft.com/office/drawing/2014/main" id="{6E074B92-708C-44B0-B808-F200441FA708}"/>
              </a:ext>
            </a:extLst>
          </p:cNvPr>
          <p:cNvSpPr/>
          <p:nvPr/>
        </p:nvSpPr>
        <p:spPr bwMode="auto">
          <a:xfrm>
            <a:off x="3306211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3A60FD93-AF2D-4279-B5FB-5ABE6DA2EDC0}"/>
              </a:ext>
            </a:extLst>
          </p:cNvPr>
          <p:cNvSpPr/>
          <p:nvPr/>
        </p:nvSpPr>
        <p:spPr bwMode="auto">
          <a:xfrm>
            <a:off x="3367637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75E00BBF-436E-42C9-BC0C-0D406D27CB71}"/>
              </a:ext>
            </a:extLst>
          </p:cNvPr>
          <p:cNvSpPr/>
          <p:nvPr/>
        </p:nvSpPr>
        <p:spPr bwMode="auto">
          <a:xfrm>
            <a:off x="3551913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42403DF9-01DD-4D46-A373-2DBDEDA88044}"/>
              </a:ext>
            </a:extLst>
          </p:cNvPr>
          <p:cNvSpPr/>
          <p:nvPr/>
        </p:nvSpPr>
        <p:spPr bwMode="auto">
          <a:xfrm>
            <a:off x="3613339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9E674089-E68C-4ADB-8C31-7443647D447C}"/>
              </a:ext>
            </a:extLst>
          </p:cNvPr>
          <p:cNvSpPr/>
          <p:nvPr/>
        </p:nvSpPr>
        <p:spPr bwMode="auto">
          <a:xfrm>
            <a:off x="3736190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D1C84A50-0D18-4749-B74B-EADFD21D3E51}"/>
              </a:ext>
            </a:extLst>
          </p:cNvPr>
          <p:cNvSpPr/>
          <p:nvPr/>
        </p:nvSpPr>
        <p:spPr bwMode="auto">
          <a:xfrm>
            <a:off x="4043317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8CBC8DAB-B2BA-4A58-AD8A-CAC045992B72}"/>
              </a:ext>
            </a:extLst>
          </p:cNvPr>
          <p:cNvSpPr/>
          <p:nvPr/>
        </p:nvSpPr>
        <p:spPr bwMode="auto">
          <a:xfrm>
            <a:off x="4104743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D468087C-32EF-46B4-B835-3B4E52DB5F0F}"/>
              </a:ext>
            </a:extLst>
          </p:cNvPr>
          <p:cNvSpPr/>
          <p:nvPr/>
        </p:nvSpPr>
        <p:spPr bwMode="auto">
          <a:xfrm>
            <a:off x="4289019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D960DFBE-4C76-4FE8-A9E6-1D94B18B9BE8}"/>
              </a:ext>
            </a:extLst>
          </p:cNvPr>
          <p:cNvSpPr/>
          <p:nvPr/>
        </p:nvSpPr>
        <p:spPr bwMode="auto">
          <a:xfrm>
            <a:off x="4473296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E3CC3F9F-1D29-4EBF-AD70-C5A6B0D64791}"/>
              </a:ext>
            </a:extLst>
          </p:cNvPr>
          <p:cNvSpPr/>
          <p:nvPr/>
        </p:nvSpPr>
        <p:spPr bwMode="auto">
          <a:xfrm>
            <a:off x="4718998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487C655C-C1EF-4446-8DBB-6F8A9B7574C9}"/>
              </a:ext>
            </a:extLst>
          </p:cNvPr>
          <p:cNvSpPr/>
          <p:nvPr/>
        </p:nvSpPr>
        <p:spPr bwMode="auto">
          <a:xfrm>
            <a:off x="4903274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A590280B-4C54-4DD4-ABD2-707510530656}"/>
              </a:ext>
            </a:extLst>
          </p:cNvPr>
          <p:cNvSpPr/>
          <p:nvPr/>
        </p:nvSpPr>
        <p:spPr bwMode="auto">
          <a:xfrm>
            <a:off x="4964699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CF19FFC1-1783-4B03-8305-849B5D5E5F90}"/>
              </a:ext>
            </a:extLst>
          </p:cNvPr>
          <p:cNvSpPr/>
          <p:nvPr/>
        </p:nvSpPr>
        <p:spPr bwMode="auto">
          <a:xfrm>
            <a:off x="5026125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9D214C43-513A-417A-AE69-C4DECAD22AD6}"/>
              </a:ext>
            </a:extLst>
          </p:cNvPr>
          <p:cNvSpPr/>
          <p:nvPr/>
        </p:nvSpPr>
        <p:spPr bwMode="auto">
          <a:xfrm>
            <a:off x="5148976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FE0423CD-9E1C-4B46-A2D1-4916A5C6D3D6}"/>
              </a:ext>
            </a:extLst>
          </p:cNvPr>
          <p:cNvSpPr/>
          <p:nvPr/>
        </p:nvSpPr>
        <p:spPr bwMode="auto">
          <a:xfrm>
            <a:off x="5517529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5ADD6B06-B85D-4372-9EF4-3AA1F5CEF5DF}"/>
              </a:ext>
            </a:extLst>
          </p:cNvPr>
          <p:cNvSpPr/>
          <p:nvPr/>
        </p:nvSpPr>
        <p:spPr bwMode="auto">
          <a:xfrm>
            <a:off x="5578955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39" name="Rectangle 538">
            <a:extLst>
              <a:ext uri="{FF2B5EF4-FFF2-40B4-BE49-F238E27FC236}">
                <a16:creationId xmlns:a16="http://schemas.microsoft.com/office/drawing/2014/main" id="{7B9BAD7D-3EC8-4E0B-BDC1-3BFD4486C583}"/>
              </a:ext>
            </a:extLst>
          </p:cNvPr>
          <p:cNvSpPr/>
          <p:nvPr/>
        </p:nvSpPr>
        <p:spPr bwMode="auto">
          <a:xfrm>
            <a:off x="5640380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98F3F89D-7EB1-4CFB-9497-6EA803646ED3}"/>
              </a:ext>
            </a:extLst>
          </p:cNvPr>
          <p:cNvSpPr/>
          <p:nvPr/>
        </p:nvSpPr>
        <p:spPr bwMode="auto">
          <a:xfrm>
            <a:off x="5886082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0D741951-ED7A-4A30-BE5E-85557D487425}"/>
              </a:ext>
            </a:extLst>
          </p:cNvPr>
          <p:cNvSpPr/>
          <p:nvPr/>
        </p:nvSpPr>
        <p:spPr bwMode="auto">
          <a:xfrm>
            <a:off x="6193210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51" name="Rectangle 550">
            <a:extLst>
              <a:ext uri="{FF2B5EF4-FFF2-40B4-BE49-F238E27FC236}">
                <a16:creationId xmlns:a16="http://schemas.microsoft.com/office/drawing/2014/main" id="{5530EFD9-DC2C-4DBA-94B2-1C0D41D1791A}"/>
              </a:ext>
            </a:extLst>
          </p:cNvPr>
          <p:cNvSpPr/>
          <p:nvPr/>
        </p:nvSpPr>
        <p:spPr bwMode="auto">
          <a:xfrm>
            <a:off x="6377486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D4707CA2-FF32-4109-A37F-29685F6E00F6}"/>
              </a:ext>
            </a:extLst>
          </p:cNvPr>
          <p:cNvSpPr/>
          <p:nvPr/>
        </p:nvSpPr>
        <p:spPr bwMode="auto">
          <a:xfrm>
            <a:off x="6807464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60" name="Rectangle 559">
            <a:extLst>
              <a:ext uri="{FF2B5EF4-FFF2-40B4-BE49-F238E27FC236}">
                <a16:creationId xmlns:a16="http://schemas.microsoft.com/office/drawing/2014/main" id="{D5B1FFE6-8B69-4C19-8B84-AE54E04CAAC1}"/>
              </a:ext>
            </a:extLst>
          </p:cNvPr>
          <p:cNvSpPr/>
          <p:nvPr/>
        </p:nvSpPr>
        <p:spPr bwMode="auto">
          <a:xfrm>
            <a:off x="6930316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3910210E-45AA-46CB-B038-31D96B4B4257}"/>
              </a:ext>
            </a:extLst>
          </p:cNvPr>
          <p:cNvSpPr/>
          <p:nvPr/>
        </p:nvSpPr>
        <p:spPr bwMode="auto">
          <a:xfrm>
            <a:off x="7053167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63" name="Rectangle 562">
            <a:extLst>
              <a:ext uri="{FF2B5EF4-FFF2-40B4-BE49-F238E27FC236}">
                <a16:creationId xmlns:a16="http://schemas.microsoft.com/office/drawing/2014/main" id="{2132C985-0709-4F32-801E-5C2EC998FF8D}"/>
              </a:ext>
            </a:extLst>
          </p:cNvPr>
          <p:cNvSpPr/>
          <p:nvPr/>
        </p:nvSpPr>
        <p:spPr bwMode="auto">
          <a:xfrm>
            <a:off x="7114592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DAADEAD4-1E05-429B-BBF4-D5276BCABE3C}"/>
              </a:ext>
            </a:extLst>
          </p:cNvPr>
          <p:cNvSpPr/>
          <p:nvPr/>
        </p:nvSpPr>
        <p:spPr bwMode="auto">
          <a:xfrm>
            <a:off x="7176017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B0C06976-E815-4284-8F20-038B9E708957}"/>
              </a:ext>
            </a:extLst>
          </p:cNvPr>
          <p:cNvSpPr/>
          <p:nvPr/>
        </p:nvSpPr>
        <p:spPr bwMode="auto">
          <a:xfrm>
            <a:off x="7237443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B453C89B-8BE3-49FD-B54F-79AB5D528707}"/>
              </a:ext>
            </a:extLst>
          </p:cNvPr>
          <p:cNvSpPr/>
          <p:nvPr/>
        </p:nvSpPr>
        <p:spPr bwMode="auto">
          <a:xfrm>
            <a:off x="7298869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08BDC84A-F501-4BB8-B496-CB28D1207340}"/>
              </a:ext>
            </a:extLst>
          </p:cNvPr>
          <p:cNvSpPr/>
          <p:nvPr/>
        </p:nvSpPr>
        <p:spPr bwMode="auto">
          <a:xfrm>
            <a:off x="7360294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74" name="Rectangle 573">
            <a:extLst>
              <a:ext uri="{FF2B5EF4-FFF2-40B4-BE49-F238E27FC236}">
                <a16:creationId xmlns:a16="http://schemas.microsoft.com/office/drawing/2014/main" id="{AD4542F2-5A1D-4B73-8351-BA39CDEAE068}"/>
              </a:ext>
            </a:extLst>
          </p:cNvPr>
          <p:cNvSpPr/>
          <p:nvPr/>
        </p:nvSpPr>
        <p:spPr bwMode="auto">
          <a:xfrm>
            <a:off x="7790273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FA8CC841-B06C-4241-9193-282D259B2B95}"/>
              </a:ext>
            </a:extLst>
          </p:cNvPr>
          <p:cNvSpPr/>
          <p:nvPr/>
        </p:nvSpPr>
        <p:spPr bwMode="auto">
          <a:xfrm>
            <a:off x="7851698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76" name="Rectangle 575">
            <a:extLst>
              <a:ext uri="{FF2B5EF4-FFF2-40B4-BE49-F238E27FC236}">
                <a16:creationId xmlns:a16="http://schemas.microsoft.com/office/drawing/2014/main" id="{996A4052-BDD7-4654-A1C7-135B01A3C183}"/>
              </a:ext>
            </a:extLst>
          </p:cNvPr>
          <p:cNvSpPr/>
          <p:nvPr/>
        </p:nvSpPr>
        <p:spPr bwMode="auto">
          <a:xfrm>
            <a:off x="7913100" y="5318717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BE1E169D-028A-4C2F-B3F2-3403B9213927}"/>
              </a:ext>
            </a:extLst>
          </p:cNvPr>
          <p:cNvSpPr/>
          <p:nvPr/>
        </p:nvSpPr>
        <p:spPr bwMode="auto">
          <a:xfrm>
            <a:off x="2016479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84" name="Rectangle 583">
            <a:extLst>
              <a:ext uri="{FF2B5EF4-FFF2-40B4-BE49-F238E27FC236}">
                <a16:creationId xmlns:a16="http://schemas.microsoft.com/office/drawing/2014/main" id="{A7B554FE-D237-4C9E-9FD9-A0D339F83E39}"/>
              </a:ext>
            </a:extLst>
          </p:cNvPr>
          <p:cNvSpPr/>
          <p:nvPr/>
        </p:nvSpPr>
        <p:spPr bwMode="auto">
          <a:xfrm>
            <a:off x="2385032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88" name="Rectangle 587">
            <a:extLst>
              <a:ext uri="{FF2B5EF4-FFF2-40B4-BE49-F238E27FC236}">
                <a16:creationId xmlns:a16="http://schemas.microsoft.com/office/drawing/2014/main" id="{5090B689-B6AE-4AC8-9C5E-DEB081C2D0E5}"/>
              </a:ext>
            </a:extLst>
          </p:cNvPr>
          <p:cNvSpPr/>
          <p:nvPr/>
        </p:nvSpPr>
        <p:spPr bwMode="auto">
          <a:xfrm>
            <a:off x="2630734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89" name="Rectangle 588">
            <a:extLst>
              <a:ext uri="{FF2B5EF4-FFF2-40B4-BE49-F238E27FC236}">
                <a16:creationId xmlns:a16="http://schemas.microsoft.com/office/drawing/2014/main" id="{2581BF17-222C-4CCC-9FF4-B1B6D5F9E77E}"/>
              </a:ext>
            </a:extLst>
          </p:cNvPr>
          <p:cNvSpPr/>
          <p:nvPr/>
        </p:nvSpPr>
        <p:spPr bwMode="auto">
          <a:xfrm>
            <a:off x="2692160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94" name="Rectangle 593">
            <a:extLst>
              <a:ext uri="{FF2B5EF4-FFF2-40B4-BE49-F238E27FC236}">
                <a16:creationId xmlns:a16="http://schemas.microsoft.com/office/drawing/2014/main" id="{ACDB1EF5-4C84-4272-BAC0-001535BF5039}"/>
              </a:ext>
            </a:extLst>
          </p:cNvPr>
          <p:cNvSpPr/>
          <p:nvPr/>
        </p:nvSpPr>
        <p:spPr bwMode="auto">
          <a:xfrm>
            <a:off x="2999287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95" name="Rectangle 594">
            <a:extLst>
              <a:ext uri="{FF2B5EF4-FFF2-40B4-BE49-F238E27FC236}">
                <a16:creationId xmlns:a16="http://schemas.microsoft.com/office/drawing/2014/main" id="{887BF3DD-D44A-431F-8FC3-CBA6A2476F2F}"/>
              </a:ext>
            </a:extLst>
          </p:cNvPr>
          <p:cNvSpPr/>
          <p:nvPr/>
        </p:nvSpPr>
        <p:spPr bwMode="auto">
          <a:xfrm>
            <a:off x="3060713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17EEB2E8-9AEA-4870-960A-FA3912B9554B}"/>
              </a:ext>
            </a:extLst>
          </p:cNvPr>
          <p:cNvSpPr/>
          <p:nvPr/>
        </p:nvSpPr>
        <p:spPr bwMode="auto">
          <a:xfrm>
            <a:off x="3122138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05" name="Rectangle 604">
            <a:extLst>
              <a:ext uri="{FF2B5EF4-FFF2-40B4-BE49-F238E27FC236}">
                <a16:creationId xmlns:a16="http://schemas.microsoft.com/office/drawing/2014/main" id="{1AE74C20-9336-46A1-87C6-81020318736C}"/>
              </a:ext>
            </a:extLst>
          </p:cNvPr>
          <p:cNvSpPr/>
          <p:nvPr/>
        </p:nvSpPr>
        <p:spPr bwMode="auto">
          <a:xfrm>
            <a:off x="3674967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id="{B6DF0697-891D-4D50-AC6B-3D00B61FB312}"/>
              </a:ext>
            </a:extLst>
          </p:cNvPr>
          <p:cNvSpPr/>
          <p:nvPr/>
        </p:nvSpPr>
        <p:spPr bwMode="auto">
          <a:xfrm>
            <a:off x="3859244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13" name="Rectangle 612">
            <a:extLst>
              <a:ext uri="{FF2B5EF4-FFF2-40B4-BE49-F238E27FC236}">
                <a16:creationId xmlns:a16="http://schemas.microsoft.com/office/drawing/2014/main" id="{8F2F5C2F-78BA-4C57-85D8-3ECBA3EB0899}"/>
              </a:ext>
            </a:extLst>
          </p:cNvPr>
          <p:cNvSpPr/>
          <p:nvPr/>
        </p:nvSpPr>
        <p:spPr bwMode="auto">
          <a:xfrm>
            <a:off x="4166372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16" name="Rectangle 615">
            <a:extLst>
              <a:ext uri="{FF2B5EF4-FFF2-40B4-BE49-F238E27FC236}">
                <a16:creationId xmlns:a16="http://schemas.microsoft.com/office/drawing/2014/main" id="{5A853E94-31A9-403F-AA90-2913B68806E8}"/>
              </a:ext>
            </a:extLst>
          </p:cNvPr>
          <p:cNvSpPr/>
          <p:nvPr/>
        </p:nvSpPr>
        <p:spPr bwMode="auto">
          <a:xfrm>
            <a:off x="4350648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17" name="Rectangle 616">
            <a:extLst>
              <a:ext uri="{FF2B5EF4-FFF2-40B4-BE49-F238E27FC236}">
                <a16:creationId xmlns:a16="http://schemas.microsoft.com/office/drawing/2014/main" id="{628E9DD9-4A9A-4849-B300-30BD5FB38FFC}"/>
              </a:ext>
            </a:extLst>
          </p:cNvPr>
          <p:cNvSpPr/>
          <p:nvPr/>
        </p:nvSpPr>
        <p:spPr bwMode="auto">
          <a:xfrm>
            <a:off x="4412073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19" name="Rectangle 618">
            <a:extLst>
              <a:ext uri="{FF2B5EF4-FFF2-40B4-BE49-F238E27FC236}">
                <a16:creationId xmlns:a16="http://schemas.microsoft.com/office/drawing/2014/main" id="{43991706-C9E4-4015-AF77-24D645EA9139}"/>
              </a:ext>
            </a:extLst>
          </p:cNvPr>
          <p:cNvSpPr/>
          <p:nvPr/>
        </p:nvSpPr>
        <p:spPr bwMode="auto">
          <a:xfrm>
            <a:off x="4534925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20" name="Rectangle 619">
            <a:extLst>
              <a:ext uri="{FF2B5EF4-FFF2-40B4-BE49-F238E27FC236}">
                <a16:creationId xmlns:a16="http://schemas.microsoft.com/office/drawing/2014/main" id="{A9D5E563-2197-4387-95C2-CBDC631D25DE}"/>
              </a:ext>
            </a:extLst>
          </p:cNvPr>
          <p:cNvSpPr/>
          <p:nvPr/>
        </p:nvSpPr>
        <p:spPr bwMode="auto">
          <a:xfrm>
            <a:off x="4596350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21" name="Rectangle 620">
            <a:extLst>
              <a:ext uri="{FF2B5EF4-FFF2-40B4-BE49-F238E27FC236}">
                <a16:creationId xmlns:a16="http://schemas.microsoft.com/office/drawing/2014/main" id="{C0D5A53F-5A90-4951-83FA-2911F545F239}"/>
              </a:ext>
            </a:extLst>
          </p:cNvPr>
          <p:cNvSpPr/>
          <p:nvPr/>
        </p:nvSpPr>
        <p:spPr bwMode="auto">
          <a:xfrm>
            <a:off x="4657775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23" name="Rectangle 622">
            <a:extLst>
              <a:ext uri="{FF2B5EF4-FFF2-40B4-BE49-F238E27FC236}">
                <a16:creationId xmlns:a16="http://schemas.microsoft.com/office/drawing/2014/main" id="{FE615BFE-E59B-4EAA-BB0D-84F007656E48}"/>
              </a:ext>
            </a:extLst>
          </p:cNvPr>
          <p:cNvSpPr/>
          <p:nvPr/>
        </p:nvSpPr>
        <p:spPr bwMode="auto">
          <a:xfrm>
            <a:off x="4780626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24" name="Rectangle 623">
            <a:extLst>
              <a:ext uri="{FF2B5EF4-FFF2-40B4-BE49-F238E27FC236}">
                <a16:creationId xmlns:a16="http://schemas.microsoft.com/office/drawing/2014/main" id="{B64C4815-8B51-4EAD-9DE6-AF9591F2C8DF}"/>
              </a:ext>
            </a:extLst>
          </p:cNvPr>
          <p:cNvSpPr/>
          <p:nvPr/>
        </p:nvSpPr>
        <p:spPr bwMode="auto">
          <a:xfrm>
            <a:off x="4842052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4A4612F4-AF0A-4AF0-95E4-7B72B2C3A5F5}"/>
              </a:ext>
            </a:extLst>
          </p:cNvPr>
          <p:cNvSpPr/>
          <p:nvPr/>
        </p:nvSpPr>
        <p:spPr bwMode="auto">
          <a:xfrm>
            <a:off x="5210605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31" name="Rectangle 630">
            <a:extLst>
              <a:ext uri="{FF2B5EF4-FFF2-40B4-BE49-F238E27FC236}">
                <a16:creationId xmlns:a16="http://schemas.microsoft.com/office/drawing/2014/main" id="{AD5C204C-300F-436E-825A-1B0BEC32D6CF}"/>
              </a:ext>
            </a:extLst>
          </p:cNvPr>
          <p:cNvSpPr/>
          <p:nvPr/>
        </p:nvSpPr>
        <p:spPr bwMode="auto">
          <a:xfrm>
            <a:off x="5272031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33" name="Rectangle 632">
            <a:extLst>
              <a:ext uri="{FF2B5EF4-FFF2-40B4-BE49-F238E27FC236}">
                <a16:creationId xmlns:a16="http://schemas.microsoft.com/office/drawing/2014/main" id="{D40DF6F7-C2CD-43DE-AA0E-D3067AA79C9B}"/>
              </a:ext>
            </a:extLst>
          </p:cNvPr>
          <p:cNvSpPr/>
          <p:nvPr/>
        </p:nvSpPr>
        <p:spPr bwMode="auto">
          <a:xfrm>
            <a:off x="5394881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34" name="Rectangle 633">
            <a:extLst>
              <a:ext uri="{FF2B5EF4-FFF2-40B4-BE49-F238E27FC236}">
                <a16:creationId xmlns:a16="http://schemas.microsoft.com/office/drawing/2014/main" id="{08E2C9EF-F1C7-43DD-8DBE-68B5D0F40687}"/>
              </a:ext>
            </a:extLst>
          </p:cNvPr>
          <p:cNvSpPr/>
          <p:nvPr/>
        </p:nvSpPr>
        <p:spPr bwMode="auto">
          <a:xfrm>
            <a:off x="5456306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38" name="Rectangle 637">
            <a:extLst>
              <a:ext uri="{FF2B5EF4-FFF2-40B4-BE49-F238E27FC236}">
                <a16:creationId xmlns:a16="http://schemas.microsoft.com/office/drawing/2014/main" id="{3D63BA0E-7DB1-4FD7-B777-5AB1A79B9B03}"/>
              </a:ext>
            </a:extLst>
          </p:cNvPr>
          <p:cNvSpPr/>
          <p:nvPr/>
        </p:nvSpPr>
        <p:spPr bwMode="auto">
          <a:xfrm>
            <a:off x="5702009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43" name="Rectangle 642">
            <a:extLst>
              <a:ext uri="{FF2B5EF4-FFF2-40B4-BE49-F238E27FC236}">
                <a16:creationId xmlns:a16="http://schemas.microsoft.com/office/drawing/2014/main" id="{12F119A3-8396-4F10-BF85-237DE5D8EFEC}"/>
              </a:ext>
            </a:extLst>
          </p:cNvPr>
          <p:cNvSpPr/>
          <p:nvPr/>
        </p:nvSpPr>
        <p:spPr bwMode="auto">
          <a:xfrm>
            <a:off x="6009136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44" name="Rectangle 643">
            <a:extLst>
              <a:ext uri="{FF2B5EF4-FFF2-40B4-BE49-F238E27FC236}">
                <a16:creationId xmlns:a16="http://schemas.microsoft.com/office/drawing/2014/main" id="{E58580C7-9FDE-4D8C-A8E4-E263E126B672}"/>
              </a:ext>
            </a:extLst>
          </p:cNvPr>
          <p:cNvSpPr/>
          <p:nvPr/>
        </p:nvSpPr>
        <p:spPr bwMode="auto">
          <a:xfrm>
            <a:off x="6070562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48" name="Rectangle 647">
            <a:extLst>
              <a:ext uri="{FF2B5EF4-FFF2-40B4-BE49-F238E27FC236}">
                <a16:creationId xmlns:a16="http://schemas.microsoft.com/office/drawing/2014/main" id="{F5DA5312-1913-4CF0-8A02-9541934DF865}"/>
              </a:ext>
            </a:extLst>
          </p:cNvPr>
          <p:cNvSpPr/>
          <p:nvPr/>
        </p:nvSpPr>
        <p:spPr bwMode="auto">
          <a:xfrm>
            <a:off x="6316264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50" name="Rectangle 649">
            <a:extLst>
              <a:ext uri="{FF2B5EF4-FFF2-40B4-BE49-F238E27FC236}">
                <a16:creationId xmlns:a16="http://schemas.microsoft.com/office/drawing/2014/main" id="{79344AD5-07F5-4AF5-A366-A0E4A69C72E2}"/>
              </a:ext>
            </a:extLst>
          </p:cNvPr>
          <p:cNvSpPr/>
          <p:nvPr/>
        </p:nvSpPr>
        <p:spPr bwMode="auto">
          <a:xfrm>
            <a:off x="6439115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1FD9E831-5E08-4E07-9C24-165B49440CEF}"/>
              </a:ext>
            </a:extLst>
          </p:cNvPr>
          <p:cNvSpPr/>
          <p:nvPr/>
        </p:nvSpPr>
        <p:spPr bwMode="auto">
          <a:xfrm>
            <a:off x="6684817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57" name="Rectangle 656">
            <a:extLst>
              <a:ext uri="{FF2B5EF4-FFF2-40B4-BE49-F238E27FC236}">
                <a16:creationId xmlns:a16="http://schemas.microsoft.com/office/drawing/2014/main" id="{7E41A57A-783A-4DE3-AC0E-ED6722EB2D4F}"/>
              </a:ext>
            </a:extLst>
          </p:cNvPr>
          <p:cNvSpPr/>
          <p:nvPr/>
        </p:nvSpPr>
        <p:spPr bwMode="auto">
          <a:xfrm>
            <a:off x="6869093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59" name="Rectangle 658">
            <a:extLst>
              <a:ext uri="{FF2B5EF4-FFF2-40B4-BE49-F238E27FC236}">
                <a16:creationId xmlns:a16="http://schemas.microsoft.com/office/drawing/2014/main" id="{9CFFE174-C966-45A9-B5B0-307F28B5D006}"/>
              </a:ext>
            </a:extLst>
          </p:cNvPr>
          <p:cNvSpPr/>
          <p:nvPr/>
        </p:nvSpPr>
        <p:spPr bwMode="auto">
          <a:xfrm>
            <a:off x="6991944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67" name="Rectangle 666">
            <a:extLst>
              <a:ext uri="{FF2B5EF4-FFF2-40B4-BE49-F238E27FC236}">
                <a16:creationId xmlns:a16="http://schemas.microsoft.com/office/drawing/2014/main" id="{B63877DD-3730-4CE3-B573-4FD7C7E571CF}"/>
              </a:ext>
            </a:extLst>
          </p:cNvPr>
          <p:cNvSpPr/>
          <p:nvPr/>
        </p:nvSpPr>
        <p:spPr bwMode="auto">
          <a:xfrm>
            <a:off x="7483348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68" name="Rectangle 667">
            <a:extLst>
              <a:ext uri="{FF2B5EF4-FFF2-40B4-BE49-F238E27FC236}">
                <a16:creationId xmlns:a16="http://schemas.microsoft.com/office/drawing/2014/main" id="{2D057DC7-CE65-4664-BD2F-E03192E0A60A}"/>
              </a:ext>
            </a:extLst>
          </p:cNvPr>
          <p:cNvSpPr/>
          <p:nvPr/>
        </p:nvSpPr>
        <p:spPr bwMode="auto">
          <a:xfrm>
            <a:off x="7544774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70" name="Rectangle 669">
            <a:extLst>
              <a:ext uri="{FF2B5EF4-FFF2-40B4-BE49-F238E27FC236}">
                <a16:creationId xmlns:a16="http://schemas.microsoft.com/office/drawing/2014/main" id="{D852059B-AC6D-4AA1-A521-2AAF21575493}"/>
              </a:ext>
            </a:extLst>
          </p:cNvPr>
          <p:cNvSpPr/>
          <p:nvPr/>
        </p:nvSpPr>
        <p:spPr bwMode="auto">
          <a:xfrm>
            <a:off x="7667624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71" name="Rectangle 670">
            <a:extLst>
              <a:ext uri="{FF2B5EF4-FFF2-40B4-BE49-F238E27FC236}">
                <a16:creationId xmlns:a16="http://schemas.microsoft.com/office/drawing/2014/main" id="{0B5C52FF-9AA9-4CBC-BCD7-222AE1F84ADD}"/>
              </a:ext>
            </a:extLst>
          </p:cNvPr>
          <p:cNvSpPr/>
          <p:nvPr/>
        </p:nvSpPr>
        <p:spPr bwMode="auto">
          <a:xfrm>
            <a:off x="7729050" y="5519710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78" name="Rectangle 677">
            <a:extLst>
              <a:ext uri="{FF2B5EF4-FFF2-40B4-BE49-F238E27FC236}">
                <a16:creationId xmlns:a16="http://schemas.microsoft.com/office/drawing/2014/main" id="{47CD26CD-5CF5-4D13-8D5E-1BF74227947C}"/>
              </a:ext>
            </a:extLst>
          </p:cNvPr>
          <p:cNvSpPr/>
          <p:nvPr/>
        </p:nvSpPr>
        <p:spPr bwMode="auto">
          <a:xfrm>
            <a:off x="2141426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79" name="Rectangle 678">
            <a:extLst>
              <a:ext uri="{FF2B5EF4-FFF2-40B4-BE49-F238E27FC236}">
                <a16:creationId xmlns:a16="http://schemas.microsoft.com/office/drawing/2014/main" id="{23235B64-FA17-4097-81BB-867C0EDF1D76}"/>
              </a:ext>
            </a:extLst>
          </p:cNvPr>
          <p:cNvSpPr/>
          <p:nvPr/>
        </p:nvSpPr>
        <p:spPr bwMode="auto">
          <a:xfrm>
            <a:off x="2202851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81" name="Rectangle 680">
            <a:extLst>
              <a:ext uri="{FF2B5EF4-FFF2-40B4-BE49-F238E27FC236}">
                <a16:creationId xmlns:a16="http://schemas.microsoft.com/office/drawing/2014/main" id="{73C7F0E5-694F-4230-AB24-44B9813B3648}"/>
              </a:ext>
            </a:extLst>
          </p:cNvPr>
          <p:cNvSpPr/>
          <p:nvPr/>
        </p:nvSpPr>
        <p:spPr bwMode="auto">
          <a:xfrm>
            <a:off x="2325702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88" name="Rectangle 687">
            <a:extLst>
              <a:ext uri="{FF2B5EF4-FFF2-40B4-BE49-F238E27FC236}">
                <a16:creationId xmlns:a16="http://schemas.microsoft.com/office/drawing/2014/main" id="{F6E7A253-66AD-4482-A1AE-B71138FF0D1A}"/>
              </a:ext>
            </a:extLst>
          </p:cNvPr>
          <p:cNvSpPr/>
          <p:nvPr/>
        </p:nvSpPr>
        <p:spPr bwMode="auto">
          <a:xfrm>
            <a:off x="2755680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298C90A4-8F37-4A7C-BE8C-AC4AF7AB56CD}"/>
              </a:ext>
            </a:extLst>
          </p:cNvPr>
          <p:cNvSpPr/>
          <p:nvPr/>
        </p:nvSpPr>
        <p:spPr bwMode="auto">
          <a:xfrm>
            <a:off x="3185659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0E1016AC-2EA8-4190-B5CF-3217893682A4}"/>
              </a:ext>
            </a:extLst>
          </p:cNvPr>
          <p:cNvSpPr/>
          <p:nvPr/>
        </p:nvSpPr>
        <p:spPr bwMode="auto">
          <a:xfrm>
            <a:off x="3431361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711F7EC3-A037-452A-A09B-A3E5DB8A7750}"/>
              </a:ext>
            </a:extLst>
          </p:cNvPr>
          <p:cNvSpPr/>
          <p:nvPr/>
        </p:nvSpPr>
        <p:spPr bwMode="auto">
          <a:xfrm>
            <a:off x="3492786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19FF05A-D802-400C-93C9-20865F7E8B97}"/>
              </a:ext>
            </a:extLst>
          </p:cNvPr>
          <p:cNvSpPr/>
          <p:nvPr/>
        </p:nvSpPr>
        <p:spPr bwMode="auto">
          <a:xfrm>
            <a:off x="3799914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AB8A61B0-E2D9-4117-A21A-1C1DEA16A1E7}"/>
              </a:ext>
            </a:extLst>
          </p:cNvPr>
          <p:cNvSpPr/>
          <p:nvPr/>
        </p:nvSpPr>
        <p:spPr bwMode="auto">
          <a:xfrm>
            <a:off x="3922765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60A8A943-AC26-4418-9CFC-B7B1930AB89D}"/>
              </a:ext>
            </a:extLst>
          </p:cNvPr>
          <p:cNvSpPr/>
          <p:nvPr/>
        </p:nvSpPr>
        <p:spPr bwMode="auto">
          <a:xfrm>
            <a:off x="3984191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12" name="Rectangle 711">
            <a:extLst>
              <a:ext uri="{FF2B5EF4-FFF2-40B4-BE49-F238E27FC236}">
                <a16:creationId xmlns:a16="http://schemas.microsoft.com/office/drawing/2014/main" id="{4151004F-F13A-4457-943C-54C19C0EF0FA}"/>
              </a:ext>
            </a:extLst>
          </p:cNvPr>
          <p:cNvSpPr/>
          <p:nvPr/>
        </p:nvSpPr>
        <p:spPr bwMode="auto">
          <a:xfrm>
            <a:off x="4229892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8CC65834-A69C-4501-AD26-C10C9BF93E5C}"/>
              </a:ext>
            </a:extLst>
          </p:cNvPr>
          <p:cNvSpPr/>
          <p:nvPr/>
        </p:nvSpPr>
        <p:spPr bwMode="auto">
          <a:xfrm>
            <a:off x="5089850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E90285C3-2749-4171-9BC1-27621357BF20}"/>
              </a:ext>
            </a:extLst>
          </p:cNvPr>
          <p:cNvSpPr/>
          <p:nvPr/>
        </p:nvSpPr>
        <p:spPr bwMode="auto">
          <a:xfrm>
            <a:off x="5335551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37" name="Rectangle 736">
            <a:extLst>
              <a:ext uri="{FF2B5EF4-FFF2-40B4-BE49-F238E27FC236}">
                <a16:creationId xmlns:a16="http://schemas.microsoft.com/office/drawing/2014/main" id="{9637F227-CDEC-4C63-BC9A-36AB35CB0CF4}"/>
              </a:ext>
            </a:extLst>
          </p:cNvPr>
          <p:cNvSpPr/>
          <p:nvPr/>
        </p:nvSpPr>
        <p:spPr bwMode="auto">
          <a:xfrm>
            <a:off x="5765530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E1E7BFA9-5A81-415A-8A72-422AE5FAC115}"/>
              </a:ext>
            </a:extLst>
          </p:cNvPr>
          <p:cNvSpPr/>
          <p:nvPr/>
        </p:nvSpPr>
        <p:spPr bwMode="auto">
          <a:xfrm>
            <a:off x="5826956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B26C3568-065A-48CA-96D3-3D7D021ED26A}"/>
              </a:ext>
            </a:extLst>
          </p:cNvPr>
          <p:cNvSpPr/>
          <p:nvPr/>
        </p:nvSpPr>
        <p:spPr bwMode="auto">
          <a:xfrm>
            <a:off x="5949806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43" name="Rectangle 742">
            <a:extLst>
              <a:ext uri="{FF2B5EF4-FFF2-40B4-BE49-F238E27FC236}">
                <a16:creationId xmlns:a16="http://schemas.microsoft.com/office/drawing/2014/main" id="{00F2BC9F-9D60-4C88-BA4A-7AC89FAA6408}"/>
              </a:ext>
            </a:extLst>
          </p:cNvPr>
          <p:cNvSpPr/>
          <p:nvPr/>
        </p:nvSpPr>
        <p:spPr bwMode="auto">
          <a:xfrm>
            <a:off x="6134083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45" name="Rectangle 744">
            <a:extLst>
              <a:ext uri="{FF2B5EF4-FFF2-40B4-BE49-F238E27FC236}">
                <a16:creationId xmlns:a16="http://schemas.microsoft.com/office/drawing/2014/main" id="{0B8FBB6E-02B0-4D4F-A30A-23D3FF26C2F3}"/>
              </a:ext>
            </a:extLst>
          </p:cNvPr>
          <p:cNvSpPr/>
          <p:nvPr/>
        </p:nvSpPr>
        <p:spPr bwMode="auto">
          <a:xfrm>
            <a:off x="6256934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49" name="Rectangle 748">
            <a:extLst>
              <a:ext uri="{FF2B5EF4-FFF2-40B4-BE49-F238E27FC236}">
                <a16:creationId xmlns:a16="http://schemas.microsoft.com/office/drawing/2014/main" id="{7796F858-2EA5-4D28-957D-5BDAD0E7D716}"/>
              </a:ext>
            </a:extLst>
          </p:cNvPr>
          <p:cNvSpPr/>
          <p:nvPr/>
        </p:nvSpPr>
        <p:spPr bwMode="auto">
          <a:xfrm>
            <a:off x="6502636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3C8E902B-86DE-4D8A-B7C4-556AC818CFF9}"/>
              </a:ext>
            </a:extLst>
          </p:cNvPr>
          <p:cNvSpPr/>
          <p:nvPr/>
        </p:nvSpPr>
        <p:spPr bwMode="auto">
          <a:xfrm>
            <a:off x="6564062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1FBA3F37-E5AB-4015-8A28-CECA8B8CF8CE}"/>
              </a:ext>
            </a:extLst>
          </p:cNvPr>
          <p:cNvSpPr/>
          <p:nvPr/>
        </p:nvSpPr>
        <p:spPr bwMode="auto">
          <a:xfrm>
            <a:off x="6625487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AF6AB602-533B-45D3-A34E-2471578CB412}"/>
              </a:ext>
            </a:extLst>
          </p:cNvPr>
          <p:cNvSpPr/>
          <p:nvPr/>
        </p:nvSpPr>
        <p:spPr bwMode="auto">
          <a:xfrm>
            <a:off x="6748338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1B042E04-49A9-415F-951C-FF6AAE5E0B65}"/>
              </a:ext>
            </a:extLst>
          </p:cNvPr>
          <p:cNvSpPr/>
          <p:nvPr/>
        </p:nvSpPr>
        <p:spPr bwMode="auto">
          <a:xfrm>
            <a:off x="7608295" y="5695429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C503E94E-2BBA-43EE-A3A0-98CC9C94EE5C}"/>
              </a:ext>
            </a:extLst>
          </p:cNvPr>
          <p:cNvSpPr/>
          <p:nvPr/>
        </p:nvSpPr>
        <p:spPr bwMode="auto">
          <a:xfrm>
            <a:off x="2016617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3EEE4D02-C508-4A68-A5BA-91A8B52EC908}"/>
              </a:ext>
            </a:extLst>
          </p:cNvPr>
          <p:cNvSpPr/>
          <p:nvPr/>
        </p:nvSpPr>
        <p:spPr bwMode="auto">
          <a:xfrm>
            <a:off x="2078042" y="5893475"/>
            <a:ext cx="53961" cy="71948"/>
          </a:xfrm>
          <a:prstGeom prst="rect">
            <a:avLst/>
          </a:prstGeom>
          <a:solidFill>
            <a:schemeClr val="accent5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E9A54B0C-DB65-4DFA-A9F1-8257954C5FFD}"/>
              </a:ext>
            </a:extLst>
          </p:cNvPr>
          <p:cNvSpPr/>
          <p:nvPr/>
        </p:nvSpPr>
        <p:spPr bwMode="auto">
          <a:xfrm>
            <a:off x="2139467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8E145C8-CDE3-4F96-8F4C-9F3AFE849118}"/>
              </a:ext>
            </a:extLst>
          </p:cNvPr>
          <p:cNvSpPr/>
          <p:nvPr/>
        </p:nvSpPr>
        <p:spPr bwMode="auto">
          <a:xfrm>
            <a:off x="2200893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5C909CE0-3DF1-4C23-930E-58202673557A}"/>
              </a:ext>
            </a:extLst>
          </p:cNvPr>
          <p:cNvSpPr/>
          <p:nvPr/>
        </p:nvSpPr>
        <p:spPr bwMode="auto">
          <a:xfrm>
            <a:off x="2262319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79" name="Rectangle 778">
            <a:extLst>
              <a:ext uri="{FF2B5EF4-FFF2-40B4-BE49-F238E27FC236}">
                <a16:creationId xmlns:a16="http://schemas.microsoft.com/office/drawing/2014/main" id="{796D20A6-FEE1-48CC-B11F-96EC0AAFE196}"/>
              </a:ext>
            </a:extLst>
          </p:cNvPr>
          <p:cNvSpPr/>
          <p:nvPr/>
        </p:nvSpPr>
        <p:spPr bwMode="auto">
          <a:xfrm>
            <a:off x="2323744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0" name="Rectangle 779">
            <a:extLst>
              <a:ext uri="{FF2B5EF4-FFF2-40B4-BE49-F238E27FC236}">
                <a16:creationId xmlns:a16="http://schemas.microsoft.com/office/drawing/2014/main" id="{EF923F47-B64B-432A-9915-3FA1DF8AFA82}"/>
              </a:ext>
            </a:extLst>
          </p:cNvPr>
          <p:cNvSpPr/>
          <p:nvPr/>
        </p:nvSpPr>
        <p:spPr bwMode="auto">
          <a:xfrm>
            <a:off x="2385170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D499CA3E-FC34-45E3-BD18-5EC157B403AB}"/>
              </a:ext>
            </a:extLst>
          </p:cNvPr>
          <p:cNvSpPr/>
          <p:nvPr/>
        </p:nvSpPr>
        <p:spPr bwMode="auto">
          <a:xfrm>
            <a:off x="2446595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FD0F61E8-F451-4712-B469-3232EC1150B4}"/>
              </a:ext>
            </a:extLst>
          </p:cNvPr>
          <p:cNvSpPr/>
          <p:nvPr/>
        </p:nvSpPr>
        <p:spPr bwMode="auto">
          <a:xfrm>
            <a:off x="2508020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6BDCBC7E-D90D-4D2B-B0E1-F69457BDB419}"/>
              </a:ext>
            </a:extLst>
          </p:cNvPr>
          <p:cNvSpPr/>
          <p:nvPr/>
        </p:nvSpPr>
        <p:spPr bwMode="auto">
          <a:xfrm>
            <a:off x="2569446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4D3CA167-72CA-406A-9B16-98BE9BD3C7C1}"/>
              </a:ext>
            </a:extLst>
          </p:cNvPr>
          <p:cNvSpPr/>
          <p:nvPr/>
        </p:nvSpPr>
        <p:spPr bwMode="auto">
          <a:xfrm>
            <a:off x="2630872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AEC17D68-A7B3-49D1-B5FD-B62B9DC1C350}"/>
              </a:ext>
            </a:extLst>
          </p:cNvPr>
          <p:cNvSpPr/>
          <p:nvPr/>
        </p:nvSpPr>
        <p:spPr bwMode="auto">
          <a:xfrm>
            <a:off x="2692297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36CA6BEA-DB27-4C13-B796-9C5F777B3F34}"/>
              </a:ext>
            </a:extLst>
          </p:cNvPr>
          <p:cNvSpPr/>
          <p:nvPr/>
        </p:nvSpPr>
        <p:spPr bwMode="auto">
          <a:xfrm>
            <a:off x="2753723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7" name="Rectangle 786">
            <a:extLst>
              <a:ext uri="{FF2B5EF4-FFF2-40B4-BE49-F238E27FC236}">
                <a16:creationId xmlns:a16="http://schemas.microsoft.com/office/drawing/2014/main" id="{E153AD7A-DE91-4E26-992B-9BAD37364A6D}"/>
              </a:ext>
            </a:extLst>
          </p:cNvPr>
          <p:cNvSpPr/>
          <p:nvPr/>
        </p:nvSpPr>
        <p:spPr bwMode="auto">
          <a:xfrm>
            <a:off x="2815148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8" name="Rectangle 787">
            <a:extLst>
              <a:ext uri="{FF2B5EF4-FFF2-40B4-BE49-F238E27FC236}">
                <a16:creationId xmlns:a16="http://schemas.microsoft.com/office/drawing/2014/main" id="{69762A50-B755-466E-8417-85861DDA6A15}"/>
              </a:ext>
            </a:extLst>
          </p:cNvPr>
          <p:cNvSpPr/>
          <p:nvPr/>
        </p:nvSpPr>
        <p:spPr bwMode="auto">
          <a:xfrm>
            <a:off x="2876573" y="5893475"/>
            <a:ext cx="53961" cy="71948"/>
          </a:xfrm>
          <a:prstGeom prst="rect">
            <a:avLst/>
          </a:prstGeom>
          <a:solidFill>
            <a:schemeClr val="accent5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AFC2EF34-0179-432D-9247-5A0E1AF26E36}"/>
              </a:ext>
            </a:extLst>
          </p:cNvPr>
          <p:cNvSpPr/>
          <p:nvPr/>
        </p:nvSpPr>
        <p:spPr bwMode="auto">
          <a:xfrm>
            <a:off x="2937999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90" name="Rectangle 789">
            <a:extLst>
              <a:ext uri="{FF2B5EF4-FFF2-40B4-BE49-F238E27FC236}">
                <a16:creationId xmlns:a16="http://schemas.microsoft.com/office/drawing/2014/main" id="{D53FCCE7-47F6-42F5-B249-B618FBFD8FDE}"/>
              </a:ext>
            </a:extLst>
          </p:cNvPr>
          <p:cNvSpPr/>
          <p:nvPr/>
        </p:nvSpPr>
        <p:spPr bwMode="auto">
          <a:xfrm>
            <a:off x="2999425" y="5893475"/>
            <a:ext cx="53961" cy="71948"/>
          </a:xfrm>
          <a:prstGeom prst="rect">
            <a:avLst/>
          </a:prstGeom>
          <a:solidFill>
            <a:schemeClr val="accent5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9ADD2B1C-9157-464B-B7DB-8455597E52E1}"/>
              </a:ext>
            </a:extLst>
          </p:cNvPr>
          <p:cNvSpPr/>
          <p:nvPr/>
        </p:nvSpPr>
        <p:spPr bwMode="auto">
          <a:xfrm>
            <a:off x="3060850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92" name="Rectangle 791">
            <a:extLst>
              <a:ext uri="{FF2B5EF4-FFF2-40B4-BE49-F238E27FC236}">
                <a16:creationId xmlns:a16="http://schemas.microsoft.com/office/drawing/2014/main" id="{05A4CF8F-7041-4207-9B6E-27423093801B}"/>
              </a:ext>
            </a:extLst>
          </p:cNvPr>
          <p:cNvSpPr/>
          <p:nvPr/>
        </p:nvSpPr>
        <p:spPr bwMode="auto">
          <a:xfrm>
            <a:off x="3122276" y="5893475"/>
            <a:ext cx="53961" cy="71948"/>
          </a:xfrm>
          <a:prstGeom prst="rect">
            <a:avLst/>
          </a:prstGeom>
          <a:solidFill>
            <a:schemeClr val="accent5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8DE23F5A-1302-4411-B0C6-776ABE9BD9A3}"/>
              </a:ext>
            </a:extLst>
          </p:cNvPr>
          <p:cNvSpPr/>
          <p:nvPr/>
        </p:nvSpPr>
        <p:spPr bwMode="auto">
          <a:xfrm>
            <a:off x="3183701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94" name="Rectangle 793">
            <a:extLst>
              <a:ext uri="{FF2B5EF4-FFF2-40B4-BE49-F238E27FC236}">
                <a16:creationId xmlns:a16="http://schemas.microsoft.com/office/drawing/2014/main" id="{07FE3BF2-1C75-46FF-831D-43764CBEF233}"/>
              </a:ext>
            </a:extLst>
          </p:cNvPr>
          <p:cNvSpPr/>
          <p:nvPr/>
        </p:nvSpPr>
        <p:spPr bwMode="auto">
          <a:xfrm>
            <a:off x="3245126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95" name="Rectangle 794">
            <a:extLst>
              <a:ext uri="{FF2B5EF4-FFF2-40B4-BE49-F238E27FC236}">
                <a16:creationId xmlns:a16="http://schemas.microsoft.com/office/drawing/2014/main" id="{E74900BE-22E1-493B-9F80-2122BF209802}"/>
              </a:ext>
            </a:extLst>
          </p:cNvPr>
          <p:cNvSpPr/>
          <p:nvPr/>
        </p:nvSpPr>
        <p:spPr bwMode="auto">
          <a:xfrm>
            <a:off x="3306552" y="5893475"/>
            <a:ext cx="53961" cy="71948"/>
          </a:xfrm>
          <a:prstGeom prst="rect">
            <a:avLst/>
          </a:prstGeom>
          <a:solidFill>
            <a:schemeClr val="accent5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96" name="Rectangle 795">
            <a:extLst>
              <a:ext uri="{FF2B5EF4-FFF2-40B4-BE49-F238E27FC236}">
                <a16:creationId xmlns:a16="http://schemas.microsoft.com/office/drawing/2014/main" id="{6D83EDEA-449C-4BD0-BA64-6CFC7E76B0CD}"/>
              </a:ext>
            </a:extLst>
          </p:cNvPr>
          <p:cNvSpPr/>
          <p:nvPr/>
        </p:nvSpPr>
        <p:spPr bwMode="auto">
          <a:xfrm>
            <a:off x="3367978" y="5893475"/>
            <a:ext cx="53961" cy="71948"/>
          </a:xfrm>
          <a:prstGeom prst="rect">
            <a:avLst/>
          </a:prstGeom>
          <a:solidFill>
            <a:schemeClr val="accent5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97" name="Rectangle 796">
            <a:extLst>
              <a:ext uri="{FF2B5EF4-FFF2-40B4-BE49-F238E27FC236}">
                <a16:creationId xmlns:a16="http://schemas.microsoft.com/office/drawing/2014/main" id="{86BFC0D2-DA63-4DD2-8A48-FBA5BF217E8A}"/>
              </a:ext>
            </a:extLst>
          </p:cNvPr>
          <p:cNvSpPr/>
          <p:nvPr/>
        </p:nvSpPr>
        <p:spPr bwMode="auto">
          <a:xfrm>
            <a:off x="3429403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98" name="Rectangle 797">
            <a:extLst>
              <a:ext uri="{FF2B5EF4-FFF2-40B4-BE49-F238E27FC236}">
                <a16:creationId xmlns:a16="http://schemas.microsoft.com/office/drawing/2014/main" id="{41C47A67-9E5E-4FCD-97DC-E593AC485784}"/>
              </a:ext>
            </a:extLst>
          </p:cNvPr>
          <p:cNvSpPr/>
          <p:nvPr/>
        </p:nvSpPr>
        <p:spPr bwMode="auto">
          <a:xfrm>
            <a:off x="3490829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99" name="Rectangle 798">
            <a:extLst>
              <a:ext uri="{FF2B5EF4-FFF2-40B4-BE49-F238E27FC236}">
                <a16:creationId xmlns:a16="http://schemas.microsoft.com/office/drawing/2014/main" id="{FE738E46-7672-431C-B5C3-14087BEA52AE}"/>
              </a:ext>
            </a:extLst>
          </p:cNvPr>
          <p:cNvSpPr/>
          <p:nvPr/>
        </p:nvSpPr>
        <p:spPr bwMode="auto">
          <a:xfrm>
            <a:off x="3552254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00" name="Rectangle 799">
            <a:extLst>
              <a:ext uri="{FF2B5EF4-FFF2-40B4-BE49-F238E27FC236}">
                <a16:creationId xmlns:a16="http://schemas.microsoft.com/office/drawing/2014/main" id="{55A0F38A-525B-4A72-877F-E1B7A425507E}"/>
              </a:ext>
            </a:extLst>
          </p:cNvPr>
          <p:cNvSpPr/>
          <p:nvPr/>
        </p:nvSpPr>
        <p:spPr bwMode="auto">
          <a:xfrm>
            <a:off x="3613679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01" name="Rectangle 800">
            <a:extLst>
              <a:ext uri="{FF2B5EF4-FFF2-40B4-BE49-F238E27FC236}">
                <a16:creationId xmlns:a16="http://schemas.microsoft.com/office/drawing/2014/main" id="{7C4828ED-4AB8-43CA-BD57-711E75AF08D4}"/>
              </a:ext>
            </a:extLst>
          </p:cNvPr>
          <p:cNvSpPr/>
          <p:nvPr/>
        </p:nvSpPr>
        <p:spPr bwMode="auto">
          <a:xfrm>
            <a:off x="3675105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02" name="Rectangle 801">
            <a:extLst>
              <a:ext uri="{FF2B5EF4-FFF2-40B4-BE49-F238E27FC236}">
                <a16:creationId xmlns:a16="http://schemas.microsoft.com/office/drawing/2014/main" id="{BC6DC10B-2179-4F69-9A36-E37E2DB2D860}"/>
              </a:ext>
            </a:extLst>
          </p:cNvPr>
          <p:cNvSpPr/>
          <p:nvPr/>
        </p:nvSpPr>
        <p:spPr bwMode="auto">
          <a:xfrm>
            <a:off x="3736531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03" name="Rectangle 802">
            <a:extLst>
              <a:ext uri="{FF2B5EF4-FFF2-40B4-BE49-F238E27FC236}">
                <a16:creationId xmlns:a16="http://schemas.microsoft.com/office/drawing/2014/main" id="{F03470F7-CDA4-464C-B110-E865AE8925AB}"/>
              </a:ext>
            </a:extLst>
          </p:cNvPr>
          <p:cNvSpPr/>
          <p:nvPr/>
        </p:nvSpPr>
        <p:spPr bwMode="auto">
          <a:xfrm>
            <a:off x="3797956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04" name="Rectangle 803">
            <a:extLst>
              <a:ext uri="{FF2B5EF4-FFF2-40B4-BE49-F238E27FC236}">
                <a16:creationId xmlns:a16="http://schemas.microsoft.com/office/drawing/2014/main" id="{C75C8293-E8C3-49AE-8813-315535442CE7}"/>
              </a:ext>
            </a:extLst>
          </p:cNvPr>
          <p:cNvSpPr/>
          <p:nvPr/>
        </p:nvSpPr>
        <p:spPr bwMode="auto">
          <a:xfrm>
            <a:off x="3859382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05" name="Rectangle 804">
            <a:extLst>
              <a:ext uri="{FF2B5EF4-FFF2-40B4-BE49-F238E27FC236}">
                <a16:creationId xmlns:a16="http://schemas.microsoft.com/office/drawing/2014/main" id="{E7543187-7CBC-4254-A4C5-8158A7C3563B}"/>
              </a:ext>
            </a:extLst>
          </p:cNvPr>
          <p:cNvSpPr/>
          <p:nvPr/>
        </p:nvSpPr>
        <p:spPr bwMode="auto">
          <a:xfrm>
            <a:off x="3920807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06" name="Rectangle 805">
            <a:extLst>
              <a:ext uri="{FF2B5EF4-FFF2-40B4-BE49-F238E27FC236}">
                <a16:creationId xmlns:a16="http://schemas.microsoft.com/office/drawing/2014/main" id="{4ADE27BA-7D04-42DD-82FA-DA4974A8FD52}"/>
              </a:ext>
            </a:extLst>
          </p:cNvPr>
          <p:cNvSpPr/>
          <p:nvPr/>
        </p:nvSpPr>
        <p:spPr bwMode="auto">
          <a:xfrm>
            <a:off x="3982232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07" name="Rectangle 806">
            <a:extLst>
              <a:ext uri="{FF2B5EF4-FFF2-40B4-BE49-F238E27FC236}">
                <a16:creationId xmlns:a16="http://schemas.microsoft.com/office/drawing/2014/main" id="{DCC11F4F-8865-4D55-8F7A-1496C3F29EED}"/>
              </a:ext>
            </a:extLst>
          </p:cNvPr>
          <p:cNvSpPr/>
          <p:nvPr/>
        </p:nvSpPr>
        <p:spPr bwMode="auto">
          <a:xfrm>
            <a:off x="4043658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08" name="Rectangle 807">
            <a:extLst>
              <a:ext uri="{FF2B5EF4-FFF2-40B4-BE49-F238E27FC236}">
                <a16:creationId xmlns:a16="http://schemas.microsoft.com/office/drawing/2014/main" id="{F10C087B-4CC3-4087-8BF8-D2547B2D33F9}"/>
              </a:ext>
            </a:extLst>
          </p:cNvPr>
          <p:cNvSpPr/>
          <p:nvPr/>
        </p:nvSpPr>
        <p:spPr bwMode="auto">
          <a:xfrm>
            <a:off x="4105084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09" name="Rectangle 808">
            <a:extLst>
              <a:ext uri="{FF2B5EF4-FFF2-40B4-BE49-F238E27FC236}">
                <a16:creationId xmlns:a16="http://schemas.microsoft.com/office/drawing/2014/main" id="{84BB6B7A-CB31-44BF-925B-BD67D279616A}"/>
              </a:ext>
            </a:extLst>
          </p:cNvPr>
          <p:cNvSpPr/>
          <p:nvPr/>
        </p:nvSpPr>
        <p:spPr bwMode="auto">
          <a:xfrm>
            <a:off x="4166509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DB2628D1-7739-4395-8FEE-D1D946673712}"/>
              </a:ext>
            </a:extLst>
          </p:cNvPr>
          <p:cNvSpPr/>
          <p:nvPr/>
        </p:nvSpPr>
        <p:spPr bwMode="auto">
          <a:xfrm>
            <a:off x="4227935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11" name="Rectangle 810">
            <a:extLst>
              <a:ext uri="{FF2B5EF4-FFF2-40B4-BE49-F238E27FC236}">
                <a16:creationId xmlns:a16="http://schemas.microsoft.com/office/drawing/2014/main" id="{9394CAC5-EE18-47E6-AE8C-AD60AB5B68AE}"/>
              </a:ext>
            </a:extLst>
          </p:cNvPr>
          <p:cNvSpPr/>
          <p:nvPr/>
        </p:nvSpPr>
        <p:spPr bwMode="auto">
          <a:xfrm>
            <a:off x="4289360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12" name="Rectangle 811">
            <a:extLst>
              <a:ext uri="{FF2B5EF4-FFF2-40B4-BE49-F238E27FC236}">
                <a16:creationId xmlns:a16="http://schemas.microsoft.com/office/drawing/2014/main" id="{17E80204-0276-4BFF-8BDB-8A670826FCD6}"/>
              </a:ext>
            </a:extLst>
          </p:cNvPr>
          <p:cNvSpPr/>
          <p:nvPr/>
        </p:nvSpPr>
        <p:spPr bwMode="auto">
          <a:xfrm>
            <a:off x="4350785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3394F8CD-6C61-4D4F-8C95-C7A4FE545546}"/>
              </a:ext>
            </a:extLst>
          </p:cNvPr>
          <p:cNvSpPr/>
          <p:nvPr/>
        </p:nvSpPr>
        <p:spPr bwMode="auto">
          <a:xfrm>
            <a:off x="4412211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14" name="Rectangle 813">
            <a:extLst>
              <a:ext uri="{FF2B5EF4-FFF2-40B4-BE49-F238E27FC236}">
                <a16:creationId xmlns:a16="http://schemas.microsoft.com/office/drawing/2014/main" id="{44B2C0C5-C406-4F2E-90A2-8181E38446B7}"/>
              </a:ext>
            </a:extLst>
          </p:cNvPr>
          <p:cNvSpPr/>
          <p:nvPr/>
        </p:nvSpPr>
        <p:spPr bwMode="auto">
          <a:xfrm>
            <a:off x="4473637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15" name="Rectangle 814">
            <a:extLst>
              <a:ext uri="{FF2B5EF4-FFF2-40B4-BE49-F238E27FC236}">
                <a16:creationId xmlns:a16="http://schemas.microsoft.com/office/drawing/2014/main" id="{57F05802-F1F6-4D8C-8FFC-B364F7666C64}"/>
              </a:ext>
            </a:extLst>
          </p:cNvPr>
          <p:cNvSpPr/>
          <p:nvPr/>
        </p:nvSpPr>
        <p:spPr bwMode="auto">
          <a:xfrm>
            <a:off x="4535062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16" name="Rectangle 815">
            <a:extLst>
              <a:ext uri="{FF2B5EF4-FFF2-40B4-BE49-F238E27FC236}">
                <a16:creationId xmlns:a16="http://schemas.microsoft.com/office/drawing/2014/main" id="{3EC9B1D1-0D03-4327-AC3A-9712ECB7D294}"/>
              </a:ext>
            </a:extLst>
          </p:cNvPr>
          <p:cNvSpPr/>
          <p:nvPr/>
        </p:nvSpPr>
        <p:spPr bwMode="auto">
          <a:xfrm>
            <a:off x="4596488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17" name="Rectangle 816">
            <a:extLst>
              <a:ext uri="{FF2B5EF4-FFF2-40B4-BE49-F238E27FC236}">
                <a16:creationId xmlns:a16="http://schemas.microsoft.com/office/drawing/2014/main" id="{DCE3CCB1-C852-4D1A-83F5-5561B04221DD}"/>
              </a:ext>
            </a:extLst>
          </p:cNvPr>
          <p:cNvSpPr/>
          <p:nvPr/>
        </p:nvSpPr>
        <p:spPr bwMode="auto">
          <a:xfrm>
            <a:off x="4657913" y="5893475"/>
            <a:ext cx="53961" cy="71948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18" name="Rectangle 817">
            <a:extLst>
              <a:ext uri="{FF2B5EF4-FFF2-40B4-BE49-F238E27FC236}">
                <a16:creationId xmlns:a16="http://schemas.microsoft.com/office/drawing/2014/main" id="{2D29F265-216F-46A5-9401-D6CC344569BE}"/>
              </a:ext>
            </a:extLst>
          </p:cNvPr>
          <p:cNvSpPr/>
          <p:nvPr/>
        </p:nvSpPr>
        <p:spPr bwMode="auto">
          <a:xfrm>
            <a:off x="4719338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19" name="Rectangle 818">
            <a:extLst>
              <a:ext uri="{FF2B5EF4-FFF2-40B4-BE49-F238E27FC236}">
                <a16:creationId xmlns:a16="http://schemas.microsoft.com/office/drawing/2014/main" id="{0E0E67E1-6F95-4454-A671-5EDB29835EF7}"/>
              </a:ext>
            </a:extLst>
          </p:cNvPr>
          <p:cNvSpPr/>
          <p:nvPr/>
        </p:nvSpPr>
        <p:spPr bwMode="auto">
          <a:xfrm>
            <a:off x="4780764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20" name="Rectangle 819">
            <a:extLst>
              <a:ext uri="{FF2B5EF4-FFF2-40B4-BE49-F238E27FC236}">
                <a16:creationId xmlns:a16="http://schemas.microsoft.com/office/drawing/2014/main" id="{9943D4B3-4577-40CC-9547-A0294F9E3890}"/>
              </a:ext>
            </a:extLst>
          </p:cNvPr>
          <p:cNvSpPr/>
          <p:nvPr/>
        </p:nvSpPr>
        <p:spPr bwMode="auto">
          <a:xfrm>
            <a:off x="4842190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A59FF23A-73A0-436A-BF87-5231E25C3C67}"/>
              </a:ext>
            </a:extLst>
          </p:cNvPr>
          <p:cNvSpPr/>
          <p:nvPr/>
        </p:nvSpPr>
        <p:spPr bwMode="auto">
          <a:xfrm>
            <a:off x="4903615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22" name="Rectangle 821">
            <a:extLst>
              <a:ext uri="{FF2B5EF4-FFF2-40B4-BE49-F238E27FC236}">
                <a16:creationId xmlns:a16="http://schemas.microsoft.com/office/drawing/2014/main" id="{DCC0EAF3-673A-4312-9086-0AF9BAA4E3E9}"/>
              </a:ext>
            </a:extLst>
          </p:cNvPr>
          <p:cNvSpPr/>
          <p:nvPr/>
        </p:nvSpPr>
        <p:spPr bwMode="auto">
          <a:xfrm>
            <a:off x="4965041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1D78BEA8-AC3E-4890-9A16-F8160C0E95A3}"/>
              </a:ext>
            </a:extLst>
          </p:cNvPr>
          <p:cNvSpPr/>
          <p:nvPr/>
        </p:nvSpPr>
        <p:spPr bwMode="auto">
          <a:xfrm>
            <a:off x="5026466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1C9C6199-157B-4034-9B25-D72D0CB7675C}"/>
              </a:ext>
            </a:extLst>
          </p:cNvPr>
          <p:cNvSpPr/>
          <p:nvPr/>
        </p:nvSpPr>
        <p:spPr bwMode="auto">
          <a:xfrm>
            <a:off x="5087891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25" name="Rectangle 824">
            <a:extLst>
              <a:ext uri="{FF2B5EF4-FFF2-40B4-BE49-F238E27FC236}">
                <a16:creationId xmlns:a16="http://schemas.microsoft.com/office/drawing/2014/main" id="{7E9CA98C-A172-489A-89D6-229BD9B6628A}"/>
              </a:ext>
            </a:extLst>
          </p:cNvPr>
          <p:cNvSpPr/>
          <p:nvPr/>
        </p:nvSpPr>
        <p:spPr bwMode="auto">
          <a:xfrm>
            <a:off x="5149317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13E6DE83-0B44-4497-A72E-E1D03CF3BE56}"/>
              </a:ext>
            </a:extLst>
          </p:cNvPr>
          <p:cNvSpPr/>
          <p:nvPr/>
        </p:nvSpPr>
        <p:spPr bwMode="auto">
          <a:xfrm>
            <a:off x="5210743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27" name="Rectangle 826">
            <a:extLst>
              <a:ext uri="{FF2B5EF4-FFF2-40B4-BE49-F238E27FC236}">
                <a16:creationId xmlns:a16="http://schemas.microsoft.com/office/drawing/2014/main" id="{B505B820-492C-4DDA-9C02-C7AD87A04C51}"/>
              </a:ext>
            </a:extLst>
          </p:cNvPr>
          <p:cNvSpPr/>
          <p:nvPr/>
        </p:nvSpPr>
        <p:spPr bwMode="auto">
          <a:xfrm>
            <a:off x="5272168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C3839B40-9E40-4D5F-9876-98443DA0574B}"/>
              </a:ext>
            </a:extLst>
          </p:cNvPr>
          <p:cNvSpPr/>
          <p:nvPr/>
        </p:nvSpPr>
        <p:spPr bwMode="auto">
          <a:xfrm>
            <a:off x="5333594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29" name="Rectangle 828">
            <a:extLst>
              <a:ext uri="{FF2B5EF4-FFF2-40B4-BE49-F238E27FC236}">
                <a16:creationId xmlns:a16="http://schemas.microsoft.com/office/drawing/2014/main" id="{EDCA5EDA-8771-4B1F-97A3-4733BA8D7A86}"/>
              </a:ext>
            </a:extLst>
          </p:cNvPr>
          <p:cNvSpPr/>
          <p:nvPr/>
        </p:nvSpPr>
        <p:spPr bwMode="auto">
          <a:xfrm>
            <a:off x="5395019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30" name="Rectangle 829">
            <a:extLst>
              <a:ext uri="{FF2B5EF4-FFF2-40B4-BE49-F238E27FC236}">
                <a16:creationId xmlns:a16="http://schemas.microsoft.com/office/drawing/2014/main" id="{FB9DD67A-D62E-4B56-A7CF-83363CE761B2}"/>
              </a:ext>
            </a:extLst>
          </p:cNvPr>
          <p:cNvSpPr/>
          <p:nvPr/>
        </p:nvSpPr>
        <p:spPr bwMode="auto">
          <a:xfrm>
            <a:off x="5456444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31" name="Rectangle 830">
            <a:extLst>
              <a:ext uri="{FF2B5EF4-FFF2-40B4-BE49-F238E27FC236}">
                <a16:creationId xmlns:a16="http://schemas.microsoft.com/office/drawing/2014/main" id="{3E6149AC-2A43-485E-B3C2-632D23BDD44D}"/>
              </a:ext>
            </a:extLst>
          </p:cNvPr>
          <p:cNvSpPr/>
          <p:nvPr/>
        </p:nvSpPr>
        <p:spPr bwMode="auto">
          <a:xfrm>
            <a:off x="5517870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32" name="Rectangle 831">
            <a:extLst>
              <a:ext uri="{FF2B5EF4-FFF2-40B4-BE49-F238E27FC236}">
                <a16:creationId xmlns:a16="http://schemas.microsoft.com/office/drawing/2014/main" id="{B362A7B8-07DD-4BA0-AB56-22FAAEAB1EE7}"/>
              </a:ext>
            </a:extLst>
          </p:cNvPr>
          <p:cNvSpPr/>
          <p:nvPr/>
        </p:nvSpPr>
        <p:spPr bwMode="auto">
          <a:xfrm>
            <a:off x="5579296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33" name="Rectangle 832">
            <a:extLst>
              <a:ext uri="{FF2B5EF4-FFF2-40B4-BE49-F238E27FC236}">
                <a16:creationId xmlns:a16="http://schemas.microsoft.com/office/drawing/2014/main" id="{4E17B247-9208-41FD-B85A-27C94CC21D0C}"/>
              </a:ext>
            </a:extLst>
          </p:cNvPr>
          <p:cNvSpPr/>
          <p:nvPr/>
        </p:nvSpPr>
        <p:spPr bwMode="auto">
          <a:xfrm>
            <a:off x="5640721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34" name="Rectangle 833">
            <a:extLst>
              <a:ext uri="{FF2B5EF4-FFF2-40B4-BE49-F238E27FC236}">
                <a16:creationId xmlns:a16="http://schemas.microsoft.com/office/drawing/2014/main" id="{432ADAB4-45A1-4F8E-95DB-660D7F8429B6}"/>
              </a:ext>
            </a:extLst>
          </p:cNvPr>
          <p:cNvSpPr/>
          <p:nvPr/>
        </p:nvSpPr>
        <p:spPr bwMode="auto">
          <a:xfrm>
            <a:off x="5702147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35" name="Rectangle 834">
            <a:extLst>
              <a:ext uri="{FF2B5EF4-FFF2-40B4-BE49-F238E27FC236}">
                <a16:creationId xmlns:a16="http://schemas.microsoft.com/office/drawing/2014/main" id="{63C8C12D-A53F-432C-ABFD-7B61E5E42B23}"/>
              </a:ext>
            </a:extLst>
          </p:cNvPr>
          <p:cNvSpPr/>
          <p:nvPr/>
        </p:nvSpPr>
        <p:spPr bwMode="auto">
          <a:xfrm>
            <a:off x="5763572" y="5893475"/>
            <a:ext cx="53961" cy="71948"/>
          </a:xfrm>
          <a:prstGeom prst="rect">
            <a:avLst/>
          </a:prstGeom>
          <a:solidFill>
            <a:schemeClr val="accent5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3212A219-D657-4F23-BFDF-10A0A31B10A1}"/>
              </a:ext>
            </a:extLst>
          </p:cNvPr>
          <p:cNvSpPr/>
          <p:nvPr/>
        </p:nvSpPr>
        <p:spPr bwMode="auto">
          <a:xfrm>
            <a:off x="5824997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37" name="Rectangle 836">
            <a:extLst>
              <a:ext uri="{FF2B5EF4-FFF2-40B4-BE49-F238E27FC236}">
                <a16:creationId xmlns:a16="http://schemas.microsoft.com/office/drawing/2014/main" id="{BC367836-5B58-47C6-8B04-38C23088B832}"/>
              </a:ext>
            </a:extLst>
          </p:cNvPr>
          <p:cNvSpPr/>
          <p:nvPr/>
        </p:nvSpPr>
        <p:spPr bwMode="auto">
          <a:xfrm>
            <a:off x="5886423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38" name="Rectangle 837">
            <a:extLst>
              <a:ext uri="{FF2B5EF4-FFF2-40B4-BE49-F238E27FC236}">
                <a16:creationId xmlns:a16="http://schemas.microsoft.com/office/drawing/2014/main" id="{C92F4198-FAF1-466F-AB93-8C202E87159E}"/>
              </a:ext>
            </a:extLst>
          </p:cNvPr>
          <p:cNvSpPr/>
          <p:nvPr/>
        </p:nvSpPr>
        <p:spPr bwMode="auto">
          <a:xfrm>
            <a:off x="5947849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39" name="Rectangle 838">
            <a:extLst>
              <a:ext uri="{FF2B5EF4-FFF2-40B4-BE49-F238E27FC236}">
                <a16:creationId xmlns:a16="http://schemas.microsoft.com/office/drawing/2014/main" id="{220F4DA6-057B-47E2-A1AB-1318360C31D0}"/>
              </a:ext>
            </a:extLst>
          </p:cNvPr>
          <p:cNvSpPr/>
          <p:nvPr/>
        </p:nvSpPr>
        <p:spPr bwMode="auto">
          <a:xfrm>
            <a:off x="6009274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40" name="Rectangle 839">
            <a:extLst>
              <a:ext uri="{FF2B5EF4-FFF2-40B4-BE49-F238E27FC236}">
                <a16:creationId xmlns:a16="http://schemas.microsoft.com/office/drawing/2014/main" id="{32372E94-7B7A-44EC-994E-DABC9A381CAE}"/>
              </a:ext>
            </a:extLst>
          </p:cNvPr>
          <p:cNvSpPr/>
          <p:nvPr/>
        </p:nvSpPr>
        <p:spPr bwMode="auto">
          <a:xfrm>
            <a:off x="6070700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41" name="Rectangle 840">
            <a:extLst>
              <a:ext uri="{FF2B5EF4-FFF2-40B4-BE49-F238E27FC236}">
                <a16:creationId xmlns:a16="http://schemas.microsoft.com/office/drawing/2014/main" id="{CA3DC1EF-FDE2-4BD6-95BB-5484B0DB0A8F}"/>
              </a:ext>
            </a:extLst>
          </p:cNvPr>
          <p:cNvSpPr/>
          <p:nvPr/>
        </p:nvSpPr>
        <p:spPr bwMode="auto">
          <a:xfrm>
            <a:off x="6132125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42" name="Rectangle 841">
            <a:extLst>
              <a:ext uri="{FF2B5EF4-FFF2-40B4-BE49-F238E27FC236}">
                <a16:creationId xmlns:a16="http://schemas.microsoft.com/office/drawing/2014/main" id="{853CDCBF-589A-4B7E-B0D9-6851AFFB9A48}"/>
              </a:ext>
            </a:extLst>
          </p:cNvPr>
          <p:cNvSpPr/>
          <p:nvPr/>
        </p:nvSpPr>
        <p:spPr bwMode="auto">
          <a:xfrm>
            <a:off x="6193550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43" name="Rectangle 842">
            <a:extLst>
              <a:ext uri="{FF2B5EF4-FFF2-40B4-BE49-F238E27FC236}">
                <a16:creationId xmlns:a16="http://schemas.microsoft.com/office/drawing/2014/main" id="{42D72E3D-818B-4FE1-8DA8-13C96E2E56DA}"/>
              </a:ext>
            </a:extLst>
          </p:cNvPr>
          <p:cNvSpPr/>
          <p:nvPr/>
        </p:nvSpPr>
        <p:spPr bwMode="auto">
          <a:xfrm>
            <a:off x="6254976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44" name="Rectangle 843">
            <a:extLst>
              <a:ext uri="{FF2B5EF4-FFF2-40B4-BE49-F238E27FC236}">
                <a16:creationId xmlns:a16="http://schemas.microsoft.com/office/drawing/2014/main" id="{89179D8E-335A-4DA4-A4BF-FF2792142765}"/>
              </a:ext>
            </a:extLst>
          </p:cNvPr>
          <p:cNvSpPr/>
          <p:nvPr/>
        </p:nvSpPr>
        <p:spPr bwMode="auto">
          <a:xfrm>
            <a:off x="6316402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45" name="Rectangle 844">
            <a:extLst>
              <a:ext uri="{FF2B5EF4-FFF2-40B4-BE49-F238E27FC236}">
                <a16:creationId xmlns:a16="http://schemas.microsoft.com/office/drawing/2014/main" id="{07344495-B6AF-44BD-9CFA-A67BDCEC9A62}"/>
              </a:ext>
            </a:extLst>
          </p:cNvPr>
          <p:cNvSpPr/>
          <p:nvPr/>
        </p:nvSpPr>
        <p:spPr bwMode="auto">
          <a:xfrm>
            <a:off x="6377827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C6CCE237-F0D9-428A-9700-8B6EF63109DC}"/>
              </a:ext>
            </a:extLst>
          </p:cNvPr>
          <p:cNvSpPr/>
          <p:nvPr/>
        </p:nvSpPr>
        <p:spPr bwMode="auto">
          <a:xfrm>
            <a:off x="6439252" y="5893475"/>
            <a:ext cx="53961" cy="71948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47" name="Rectangle 846">
            <a:extLst>
              <a:ext uri="{FF2B5EF4-FFF2-40B4-BE49-F238E27FC236}">
                <a16:creationId xmlns:a16="http://schemas.microsoft.com/office/drawing/2014/main" id="{EAE3A25A-4534-42A9-BB2E-E3BE4A2B758C}"/>
              </a:ext>
            </a:extLst>
          </p:cNvPr>
          <p:cNvSpPr/>
          <p:nvPr/>
        </p:nvSpPr>
        <p:spPr bwMode="auto">
          <a:xfrm>
            <a:off x="6500678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48" name="Rectangle 847">
            <a:extLst>
              <a:ext uri="{FF2B5EF4-FFF2-40B4-BE49-F238E27FC236}">
                <a16:creationId xmlns:a16="http://schemas.microsoft.com/office/drawing/2014/main" id="{B20D273A-CC48-4AD5-B155-333BA08BFFCC}"/>
              </a:ext>
            </a:extLst>
          </p:cNvPr>
          <p:cNvSpPr/>
          <p:nvPr/>
        </p:nvSpPr>
        <p:spPr bwMode="auto">
          <a:xfrm>
            <a:off x="6562103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49" name="Rectangle 848">
            <a:extLst>
              <a:ext uri="{FF2B5EF4-FFF2-40B4-BE49-F238E27FC236}">
                <a16:creationId xmlns:a16="http://schemas.microsoft.com/office/drawing/2014/main" id="{DD137058-E63D-44EC-A455-F21D8017D49C}"/>
              </a:ext>
            </a:extLst>
          </p:cNvPr>
          <p:cNvSpPr/>
          <p:nvPr/>
        </p:nvSpPr>
        <p:spPr bwMode="auto">
          <a:xfrm>
            <a:off x="6623529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50" name="Rectangle 849">
            <a:extLst>
              <a:ext uri="{FF2B5EF4-FFF2-40B4-BE49-F238E27FC236}">
                <a16:creationId xmlns:a16="http://schemas.microsoft.com/office/drawing/2014/main" id="{EDC079DF-EEDF-44B8-A9B2-A9C5E7A71F1A}"/>
              </a:ext>
            </a:extLst>
          </p:cNvPr>
          <p:cNvSpPr/>
          <p:nvPr/>
        </p:nvSpPr>
        <p:spPr bwMode="auto">
          <a:xfrm>
            <a:off x="6684955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51" name="Rectangle 850">
            <a:extLst>
              <a:ext uri="{FF2B5EF4-FFF2-40B4-BE49-F238E27FC236}">
                <a16:creationId xmlns:a16="http://schemas.microsoft.com/office/drawing/2014/main" id="{633270BB-590A-415A-B800-4FB9017B540C}"/>
              </a:ext>
            </a:extLst>
          </p:cNvPr>
          <p:cNvSpPr/>
          <p:nvPr/>
        </p:nvSpPr>
        <p:spPr bwMode="auto">
          <a:xfrm>
            <a:off x="6746380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52" name="Rectangle 851">
            <a:extLst>
              <a:ext uri="{FF2B5EF4-FFF2-40B4-BE49-F238E27FC236}">
                <a16:creationId xmlns:a16="http://schemas.microsoft.com/office/drawing/2014/main" id="{F02CAE30-24F9-4908-A795-314B26080C9F}"/>
              </a:ext>
            </a:extLst>
          </p:cNvPr>
          <p:cNvSpPr/>
          <p:nvPr/>
        </p:nvSpPr>
        <p:spPr bwMode="auto">
          <a:xfrm>
            <a:off x="6807806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53" name="Rectangle 852">
            <a:extLst>
              <a:ext uri="{FF2B5EF4-FFF2-40B4-BE49-F238E27FC236}">
                <a16:creationId xmlns:a16="http://schemas.microsoft.com/office/drawing/2014/main" id="{BE004E37-BB5B-4F0E-873B-CD3A5E65FE26}"/>
              </a:ext>
            </a:extLst>
          </p:cNvPr>
          <p:cNvSpPr/>
          <p:nvPr/>
        </p:nvSpPr>
        <p:spPr bwMode="auto">
          <a:xfrm>
            <a:off x="6869231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54" name="Rectangle 853">
            <a:extLst>
              <a:ext uri="{FF2B5EF4-FFF2-40B4-BE49-F238E27FC236}">
                <a16:creationId xmlns:a16="http://schemas.microsoft.com/office/drawing/2014/main" id="{7240F3E1-F43A-4601-9E64-2C0612E9806B}"/>
              </a:ext>
            </a:extLst>
          </p:cNvPr>
          <p:cNvSpPr/>
          <p:nvPr/>
        </p:nvSpPr>
        <p:spPr bwMode="auto">
          <a:xfrm>
            <a:off x="6930656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55" name="Rectangle 854">
            <a:extLst>
              <a:ext uri="{FF2B5EF4-FFF2-40B4-BE49-F238E27FC236}">
                <a16:creationId xmlns:a16="http://schemas.microsoft.com/office/drawing/2014/main" id="{605660AB-86B1-45AA-9191-80B633E7F5D4}"/>
              </a:ext>
            </a:extLst>
          </p:cNvPr>
          <p:cNvSpPr/>
          <p:nvPr/>
        </p:nvSpPr>
        <p:spPr bwMode="auto">
          <a:xfrm>
            <a:off x="6992082" y="5893475"/>
            <a:ext cx="53961" cy="71948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56" name="Rectangle 855">
            <a:extLst>
              <a:ext uri="{FF2B5EF4-FFF2-40B4-BE49-F238E27FC236}">
                <a16:creationId xmlns:a16="http://schemas.microsoft.com/office/drawing/2014/main" id="{053ED775-E79F-4034-8B45-E1386EE699F1}"/>
              </a:ext>
            </a:extLst>
          </p:cNvPr>
          <p:cNvSpPr/>
          <p:nvPr/>
        </p:nvSpPr>
        <p:spPr bwMode="auto">
          <a:xfrm>
            <a:off x="7053508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2ECC8272-7F30-4CEA-9ABF-9923CD8D556C}"/>
              </a:ext>
            </a:extLst>
          </p:cNvPr>
          <p:cNvSpPr/>
          <p:nvPr/>
        </p:nvSpPr>
        <p:spPr bwMode="auto">
          <a:xfrm>
            <a:off x="7114933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58" name="Rectangle 857">
            <a:extLst>
              <a:ext uri="{FF2B5EF4-FFF2-40B4-BE49-F238E27FC236}">
                <a16:creationId xmlns:a16="http://schemas.microsoft.com/office/drawing/2014/main" id="{940A65B1-2869-42D2-90B4-C8CB1706EA76}"/>
              </a:ext>
            </a:extLst>
          </p:cNvPr>
          <p:cNvSpPr/>
          <p:nvPr/>
        </p:nvSpPr>
        <p:spPr bwMode="auto">
          <a:xfrm>
            <a:off x="7176359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59" name="Rectangle 858">
            <a:extLst>
              <a:ext uri="{FF2B5EF4-FFF2-40B4-BE49-F238E27FC236}">
                <a16:creationId xmlns:a16="http://schemas.microsoft.com/office/drawing/2014/main" id="{8A89CA66-9F73-4B61-8498-A94AAE769BE7}"/>
              </a:ext>
            </a:extLst>
          </p:cNvPr>
          <p:cNvSpPr/>
          <p:nvPr/>
        </p:nvSpPr>
        <p:spPr bwMode="auto">
          <a:xfrm>
            <a:off x="7237784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732DF231-633A-49C1-B76C-5D6B7AED2AB9}"/>
              </a:ext>
            </a:extLst>
          </p:cNvPr>
          <p:cNvSpPr/>
          <p:nvPr/>
        </p:nvSpPr>
        <p:spPr bwMode="auto">
          <a:xfrm>
            <a:off x="7299209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61" name="Rectangle 860">
            <a:extLst>
              <a:ext uri="{FF2B5EF4-FFF2-40B4-BE49-F238E27FC236}">
                <a16:creationId xmlns:a16="http://schemas.microsoft.com/office/drawing/2014/main" id="{6C1D824F-7D29-4A9A-A992-EC0531E9FE4C}"/>
              </a:ext>
            </a:extLst>
          </p:cNvPr>
          <p:cNvSpPr/>
          <p:nvPr/>
        </p:nvSpPr>
        <p:spPr bwMode="auto">
          <a:xfrm>
            <a:off x="7360635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62" name="Rectangle 861">
            <a:extLst>
              <a:ext uri="{FF2B5EF4-FFF2-40B4-BE49-F238E27FC236}">
                <a16:creationId xmlns:a16="http://schemas.microsoft.com/office/drawing/2014/main" id="{95D84A66-9B87-4D7D-BC67-2E15272A44C2}"/>
              </a:ext>
            </a:extLst>
          </p:cNvPr>
          <p:cNvSpPr/>
          <p:nvPr/>
        </p:nvSpPr>
        <p:spPr bwMode="auto">
          <a:xfrm>
            <a:off x="7422061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C599C39D-47F6-423E-99E9-B39D2E951EB2}"/>
              </a:ext>
            </a:extLst>
          </p:cNvPr>
          <p:cNvSpPr/>
          <p:nvPr/>
        </p:nvSpPr>
        <p:spPr bwMode="auto">
          <a:xfrm>
            <a:off x="7483486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64" name="Rectangle 863">
            <a:extLst>
              <a:ext uri="{FF2B5EF4-FFF2-40B4-BE49-F238E27FC236}">
                <a16:creationId xmlns:a16="http://schemas.microsoft.com/office/drawing/2014/main" id="{40F43F71-9F7F-4EA3-BC19-1FF5CEFC003E}"/>
              </a:ext>
            </a:extLst>
          </p:cNvPr>
          <p:cNvSpPr/>
          <p:nvPr/>
        </p:nvSpPr>
        <p:spPr bwMode="auto">
          <a:xfrm>
            <a:off x="7544912" y="5893475"/>
            <a:ext cx="53961" cy="71948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65" name="Rectangle 864">
            <a:extLst>
              <a:ext uri="{FF2B5EF4-FFF2-40B4-BE49-F238E27FC236}">
                <a16:creationId xmlns:a16="http://schemas.microsoft.com/office/drawing/2014/main" id="{6E377960-8A03-452A-9035-F0416AAD88B9}"/>
              </a:ext>
            </a:extLst>
          </p:cNvPr>
          <p:cNvSpPr/>
          <p:nvPr/>
        </p:nvSpPr>
        <p:spPr bwMode="auto">
          <a:xfrm>
            <a:off x="7606337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955F88BD-0825-4A61-9CF0-B0EFD0FD2FBA}"/>
              </a:ext>
            </a:extLst>
          </p:cNvPr>
          <p:cNvSpPr/>
          <p:nvPr/>
        </p:nvSpPr>
        <p:spPr bwMode="auto">
          <a:xfrm>
            <a:off x="7667762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67" name="Rectangle 866">
            <a:extLst>
              <a:ext uri="{FF2B5EF4-FFF2-40B4-BE49-F238E27FC236}">
                <a16:creationId xmlns:a16="http://schemas.microsoft.com/office/drawing/2014/main" id="{E147A5C5-47F2-4AF1-856E-5A1EBC252824}"/>
              </a:ext>
            </a:extLst>
          </p:cNvPr>
          <p:cNvSpPr/>
          <p:nvPr/>
        </p:nvSpPr>
        <p:spPr bwMode="auto">
          <a:xfrm>
            <a:off x="7729188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68" name="Rectangle 867">
            <a:extLst>
              <a:ext uri="{FF2B5EF4-FFF2-40B4-BE49-F238E27FC236}">
                <a16:creationId xmlns:a16="http://schemas.microsoft.com/office/drawing/2014/main" id="{F2D80CDC-CA9D-4223-A5C2-25860FB94526}"/>
              </a:ext>
            </a:extLst>
          </p:cNvPr>
          <p:cNvSpPr/>
          <p:nvPr/>
        </p:nvSpPr>
        <p:spPr bwMode="auto">
          <a:xfrm>
            <a:off x="7790614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52D1C129-C61A-4002-B411-993945145FD7}"/>
              </a:ext>
            </a:extLst>
          </p:cNvPr>
          <p:cNvSpPr/>
          <p:nvPr/>
        </p:nvSpPr>
        <p:spPr bwMode="auto">
          <a:xfrm>
            <a:off x="7852039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70" name="Rectangle 869">
            <a:extLst>
              <a:ext uri="{FF2B5EF4-FFF2-40B4-BE49-F238E27FC236}">
                <a16:creationId xmlns:a16="http://schemas.microsoft.com/office/drawing/2014/main" id="{E7309B64-5237-44DA-B0B9-63220688CC30}"/>
              </a:ext>
            </a:extLst>
          </p:cNvPr>
          <p:cNvSpPr/>
          <p:nvPr/>
        </p:nvSpPr>
        <p:spPr bwMode="auto">
          <a:xfrm>
            <a:off x="7913441" y="5893475"/>
            <a:ext cx="53961" cy="7194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90" name="TextBox 489">
            <a:extLst>
              <a:ext uri="{FF2B5EF4-FFF2-40B4-BE49-F238E27FC236}">
                <a16:creationId xmlns:a16="http://schemas.microsoft.com/office/drawing/2014/main" id="{C43DE4EE-0076-4D8C-8780-FDE837A95944}"/>
              </a:ext>
            </a:extLst>
          </p:cNvPr>
          <p:cNvSpPr txBox="1"/>
          <p:nvPr/>
        </p:nvSpPr>
        <p:spPr bwMode="auto">
          <a:xfrm>
            <a:off x="2973805" y="6227341"/>
            <a:ext cx="38173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Median follow-up in efficacy population: 17.4 mo.</a:t>
            </a:r>
          </a:p>
        </p:txBody>
      </p:sp>
      <p:sp>
        <p:nvSpPr>
          <p:cNvPr id="492" name="Rectangle 491">
            <a:extLst>
              <a:ext uri="{FF2B5EF4-FFF2-40B4-BE49-F238E27FC236}">
                <a16:creationId xmlns:a16="http://schemas.microsoft.com/office/drawing/2014/main" id="{79380041-3C7F-44C5-AFF1-1B4B4EE5D3ED}"/>
              </a:ext>
            </a:extLst>
          </p:cNvPr>
          <p:cNvSpPr/>
          <p:nvPr/>
        </p:nvSpPr>
        <p:spPr bwMode="auto">
          <a:xfrm>
            <a:off x="7422273" y="5323526"/>
            <a:ext cx="53961" cy="71948"/>
          </a:xfrm>
          <a:prstGeom prst="rect">
            <a:avLst/>
          </a:prstGeom>
          <a:solidFill>
            <a:schemeClr val="tx2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167886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3A9C2A-4237-49B4-9889-236A3AFE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ROS1 </a:t>
            </a:r>
            <a:r>
              <a:rPr lang="en-US" dirty="0"/>
              <a:t>Rearrangements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945783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4E47D-0227-45A0-A371-CBFD448D2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TRIDENT-1: Phase I/II Study of Repotrectinib in Patients With </a:t>
            </a:r>
            <a:r>
              <a:rPr lang="en-US" i="1" dirty="0"/>
              <a:t>ROS1</a:t>
            </a:r>
            <a:r>
              <a:rPr lang="en-US" dirty="0"/>
              <a:t>+ or </a:t>
            </a:r>
            <a:r>
              <a:rPr lang="en-US" i="1" dirty="0"/>
              <a:t>NTRK</a:t>
            </a:r>
            <a:r>
              <a:rPr lang="en-US" dirty="0"/>
              <a:t>+ Advanced Solid Tumors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F14330-70CE-475D-92A7-6CD0EB675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71" y="2132856"/>
            <a:ext cx="8158147" cy="585917"/>
          </a:xfrm>
        </p:spPr>
        <p:txBody>
          <a:bodyPr>
            <a:normAutofit fontScale="47500" lnSpcReduction="20000"/>
          </a:bodyPr>
          <a:lstStyle/>
          <a:p>
            <a:r>
              <a:rPr lang="en-US" sz="2400" dirty="0"/>
              <a:t>Current analysis focused on patients with ROS1 TKI–naive, advanced </a:t>
            </a:r>
            <a:r>
              <a:rPr lang="en-US" sz="2400" i="1" dirty="0"/>
              <a:t>ROS1+ </a:t>
            </a:r>
            <a:r>
              <a:rPr lang="en-US" sz="2400" dirty="0"/>
              <a:t>NSCLC</a:t>
            </a:r>
            <a:r>
              <a:rPr lang="en-US" sz="2400" i="1" dirty="0"/>
              <a:t> </a:t>
            </a:r>
            <a:r>
              <a:rPr lang="en-US" sz="2400" dirty="0"/>
              <a:t>(data cutoff: December 31, 2020)</a:t>
            </a:r>
          </a:p>
          <a:p>
            <a:pPr lvl="1"/>
            <a:r>
              <a:rPr lang="en-US" sz="2200" dirty="0"/>
              <a:t>Median age: 58 yr (range: 30-76); ECOG PS 1: 60%; prior chemotherapy: 20%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3F321B0-A61E-4EBC-ACAC-A42BCD56B1CA}"/>
              </a:ext>
            </a:extLst>
          </p:cNvPr>
          <p:cNvGrpSpPr>
            <a:grpSpLocks/>
          </p:cNvGrpSpPr>
          <p:nvPr/>
        </p:nvGrpSpPr>
        <p:grpSpPr bwMode="auto">
          <a:xfrm>
            <a:off x="7040889" y="6215204"/>
            <a:ext cx="2488502" cy="447749"/>
            <a:chOff x="9527309" y="3551529"/>
            <a:chExt cx="3319731" cy="44848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E2E743B7-02BE-4B12-A405-6C3A801A2D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8">
              <a:extLst>
                <a:ext uri="{FF2B5EF4-FFF2-40B4-BE49-F238E27FC236}">
                  <a16:creationId xmlns:a16="http://schemas.microsoft.com/office/drawing/2014/main" id="{32E5CF8D-633A-442A-B4F2-8ABA4EE61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9731" cy="30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385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CE8A2979-C3D5-427D-85AF-E35C66068706}"/>
              </a:ext>
            </a:extLst>
          </p:cNvPr>
          <p:cNvSpPr txBox="1"/>
          <p:nvPr/>
        </p:nvSpPr>
        <p:spPr bwMode="auto">
          <a:xfrm>
            <a:off x="325257" y="6390105"/>
            <a:ext cx="5787978" cy="27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defPPr>
              <a:defRPr lang="en-US"/>
            </a:defPPr>
            <a:lvl1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solidFill>
                  <a:schemeClr val="bg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Cho. ESMO 2020. Abstr 3255.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C24941F-7B17-40DA-8C8A-967A8419AC7F}"/>
              </a:ext>
            </a:extLst>
          </p:cNvPr>
          <p:cNvGrpSpPr/>
          <p:nvPr/>
        </p:nvGrpSpPr>
        <p:grpSpPr>
          <a:xfrm>
            <a:off x="229282" y="3188925"/>
            <a:ext cx="8642352" cy="2983400"/>
            <a:chOff x="250824" y="1100789"/>
            <a:chExt cx="8642352" cy="2237544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CA06A76-0218-48F3-9278-F51979416D7F}"/>
                </a:ext>
              </a:extLst>
            </p:cNvPr>
            <p:cNvSpPr/>
            <p:nvPr/>
          </p:nvSpPr>
          <p:spPr>
            <a:xfrm>
              <a:off x="250824" y="2652535"/>
              <a:ext cx="1398721" cy="685798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3"/>
              </a:solidFill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60957" rIns="60957" bIns="60957" numCol="1" spcCol="38100" rtlCol="0" anchor="ctr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ORR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86% (6/7)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(95% CI: 42-100) 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F28B942-EDC4-4F6D-A8BA-48B7596BA7F7}"/>
                </a:ext>
              </a:extLst>
            </p:cNvPr>
            <p:cNvSpPr/>
            <p:nvPr/>
          </p:nvSpPr>
          <p:spPr>
            <a:xfrm>
              <a:off x="1696618" y="2652535"/>
              <a:ext cx="1395789" cy="685798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>
                  <a:alpha val="80000"/>
                </a:schemeClr>
              </a:solidFill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60957" rIns="60957" bIns="60957" numCol="1" spcCol="38100" rtlCol="0" anchor="t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ORR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40% (2/5)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(95% CI: 5-85)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23D2C72-6A9D-47EF-9A6D-914A1E57D816}"/>
                </a:ext>
              </a:extLst>
            </p:cNvPr>
            <p:cNvSpPr/>
            <p:nvPr/>
          </p:nvSpPr>
          <p:spPr>
            <a:xfrm>
              <a:off x="4588206" y="2652535"/>
              <a:ext cx="1407518" cy="685798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40000"/>
                </a:schemeClr>
              </a:solidFill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60957" rIns="60957" bIns="60957" numCol="1" spcCol="38100" rtlCol="0" anchor="t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ORR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67% (4/6)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(95% CI: 22-96)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07600C2-53E4-4CAC-87D6-B52FBA481ADF}"/>
                </a:ext>
              </a:extLst>
            </p:cNvPr>
            <p:cNvSpPr/>
            <p:nvPr/>
          </p:nvSpPr>
          <p:spPr>
            <a:xfrm>
              <a:off x="7494454" y="2652535"/>
              <a:ext cx="1398721" cy="685798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60957" rIns="60957" bIns="60957" numCol="1" spcCol="38100" rtlCol="0" anchor="t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ORR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50% (3/6)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(95% CI: 12-88)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F4115B4-0EE5-420A-919A-84FA76C39E77}"/>
                </a:ext>
              </a:extLst>
            </p:cNvPr>
            <p:cNvSpPr/>
            <p:nvPr/>
          </p:nvSpPr>
          <p:spPr>
            <a:xfrm>
              <a:off x="3142412" y="2652535"/>
              <a:ext cx="1398721" cy="685798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60000"/>
                </a:schemeClr>
              </a:solidFill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60957" rIns="60957" bIns="60957" numCol="1" spcCol="38100" rtlCol="0" anchor="t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ORR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40% (2/5)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(95% CI: 5-85) 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DDF4695-1615-4443-8E0B-1BF4B829A66B}"/>
                </a:ext>
              </a:extLst>
            </p:cNvPr>
            <p:cNvSpPr/>
            <p:nvPr/>
          </p:nvSpPr>
          <p:spPr>
            <a:xfrm>
              <a:off x="6045729" y="2652535"/>
              <a:ext cx="1398721" cy="685798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bg2"/>
              </a:solidFill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60957" rIns="60957" bIns="60957" numCol="1" spcCol="38100" rtlCol="0" anchor="t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ORR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Not reported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30672F0-C65D-433D-8E9D-301060C5E6DF}"/>
                </a:ext>
              </a:extLst>
            </p:cNvPr>
            <p:cNvSpPr/>
            <p:nvPr/>
          </p:nvSpPr>
          <p:spPr>
            <a:xfrm>
              <a:off x="250824" y="1100790"/>
              <a:ext cx="5744899" cy="274320"/>
            </a:xfrm>
            <a:prstGeom prst="rect">
              <a:avLst/>
            </a:prstGeom>
            <a:solidFill>
              <a:schemeClr val="accent1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0" rIns="60957" bIns="0" numCol="1" spcCol="38100" rtlCol="0" anchor="ctr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ROS1</a:t>
              </a:r>
              <a:r>
                <a:rPr kumimoji="0" lang="en-GB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+ Advanced NSCLC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5A084B1-3908-420C-B55D-C721569E2207}"/>
                </a:ext>
              </a:extLst>
            </p:cNvPr>
            <p:cNvSpPr/>
            <p:nvPr/>
          </p:nvSpPr>
          <p:spPr>
            <a:xfrm>
              <a:off x="6045730" y="1100789"/>
              <a:ext cx="2847446" cy="274320"/>
            </a:xfrm>
            <a:prstGeom prst="rect">
              <a:avLst/>
            </a:prstGeom>
            <a:solidFill>
              <a:schemeClr val="bg2"/>
            </a:solidFill>
            <a:ln w="254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0" rIns="60957" bIns="0" numCol="1" spcCol="38100" rtlCol="0" anchor="ctr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NTRK</a:t>
              </a:r>
              <a:r>
                <a:rPr kumimoji="0" lang="en-GB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+ Advanced Solid Tumors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F682790-F01D-4E6E-8C96-1F98D020E739}"/>
                </a:ext>
              </a:extLst>
            </p:cNvPr>
            <p:cNvSpPr/>
            <p:nvPr/>
          </p:nvSpPr>
          <p:spPr>
            <a:xfrm>
              <a:off x="250825" y="1431465"/>
              <a:ext cx="1398721" cy="116585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3"/>
              </a:solidFill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60957" rIns="60957" bIns="60957" numCol="1" spcCol="38100" rtlCol="0" anchor="t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EXP-1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ROS1 TKI naive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(n = 55)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37BFBA3-760A-44B2-8514-B51E4BC8CC3F}"/>
                </a:ext>
              </a:extLst>
            </p:cNvPr>
            <p:cNvSpPr/>
            <p:nvPr/>
          </p:nvSpPr>
          <p:spPr>
            <a:xfrm>
              <a:off x="1699551" y="1431465"/>
              <a:ext cx="1398721" cy="116585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>
                  <a:alpha val="80000"/>
                </a:schemeClr>
              </a:solidFill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60957" rIns="60957" bIns="60957" numCol="1" spcCol="38100" rtlCol="0" anchor="t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EXP-2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1 prior ROS1 TKI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AND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1 prior platinum-based CT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(n = 60)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03CEF7C-7921-48B8-9804-4098AFC06E42}"/>
                </a:ext>
              </a:extLst>
            </p:cNvPr>
            <p:cNvSpPr/>
            <p:nvPr/>
          </p:nvSpPr>
          <p:spPr>
            <a:xfrm>
              <a:off x="3148277" y="1431465"/>
              <a:ext cx="1398721" cy="116585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60000"/>
                </a:schemeClr>
              </a:solidFill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60957" rIns="60957" bIns="60957" numCol="1" spcCol="38100" rtlCol="0" anchor="t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EXP-3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2 prior ROS1 TKIs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AND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no prior CT</a:t>
              </a:r>
              <a:b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</a:b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(n = 40)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AA429B9-58B6-4F1D-BC13-AAB75B6FB240}"/>
                </a:ext>
              </a:extLst>
            </p:cNvPr>
            <p:cNvSpPr/>
            <p:nvPr/>
          </p:nvSpPr>
          <p:spPr>
            <a:xfrm>
              <a:off x="4597003" y="1431465"/>
              <a:ext cx="1398721" cy="116585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40000"/>
                </a:schemeClr>
              </a:solidFill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60957" rIns="60957" bIns="60957" numCol="1" spcCol="38100" rtlCol="0" anchor="t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EXP-4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1 prior ROS1 TKI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AND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no prior CT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(n = 60)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B17F3D0-B6D4-40AB-9B52-B89571A8B47C}"/>
                </a:ext>
              </a:extLst>
            </p:cNvPr>
            <p:cNvSpPr/>
            <p:nvPr/>
          </p:nvSpPr>
          <p:spPr>
            <a:xfrm>
              <a:off x="6045729" y="1431465"/>
              <a:ext cx="1398721" cy="116585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bg2"/>
              </a:solidFill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60957" rIns="60957" bIns="60957" numCol="1" spcCol="38100" rtlCol="0" anchor="t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EXP-5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TRK TKI naive</a:t>
              </a:r>
              <a:b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</a:b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(n = 55)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8B2EC31-7571-46C5-8E9D-69C5DA077F06}"/>
                </a:ext>
              </a:extLst>
            </p:cNvPr>
            <p:cNvSpPr/>
            <p:nvPr/>
          </p:nvSpPr>
          <p:spPr>
            <a:xfrm>
              <a:off x="7494454" y="1431465"/>
              <a:ext cx="1398721" cy="116585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60957" tIns="60957" rIns="60957" bIns="60957" numCol="1" spcCol="38100" rtlCol="0" anchor="t">
              <a:noAutofit/>
            </a:bodyPr>
            <a:lstStyle/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EXP-6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TRK TKI pretreated</a:t>
              </a:r>
            </a:p>
            <a:p>
              <a:pPr marL="0" marR="0" lvl="0" indent="0" algn="ctr" defTabSz="121917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Helvetica"/>
                </a:rPr>
                <a:t>(n = 40)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15161504-0DFE-4093-B5F1-18BF36EC919D}"/>
              </a:ext>
            </a:extLst>
          </p:cNvPr>
          <p:cNvSpPr txBox="1"/>
          <p:nvPr/>
        </p:nvSpPr>
        <p:spPr bwMode="auto">
          <a:xfrm>
            <a:off x="1823965" y="2506809"/>
            <a:ext cx="55775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Study Design and Early Interim Phase II Data as of August 2020</a:t>
            </a:r>
          </a:p>
        </p:txBody>
      </p:sp>
    </p:spTree>
    <p:extLst>
      <p:ext uri="{BB962C8B-B14F-4D97-AF65-F5344CB8AC3E}">
        <p14:creationId xmlns:p14="http://schemas.microsoft.com/office/powerpoint/2010/main" val="35102807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8A4486C-12B5-4CFE-AE8F-27D81F262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TRIDENT-1: Clinical Activity With Repotrectinib in </a:t>
            </a:r>
            <a:br>
              <a:rPr lang="en-US" sz="3200" dirty="0"/>
            </a:br>
            <a:r>
              <a:rPr lang="en-US" sz="3200" dirty="0"/>
              <a:t>TKI-Naive Advanced NSCLC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95F31-B58C-4CAA-AFF7-24BB2F0FF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2233" y="3230259"/>
            <a:ext cx="3459420" cy="2801047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000" b="1" dirty="0"/>
              <a:t>Phase I Data with Repotrectinib in </a:t>
            </a:r>
            <a:br>
              <a:rPr lang="en-US" sz="2000" b="1" dirty="0"/>
            </a:br>
            <a:r>
              <a:rPr lang="en-US" sz="2000" b="1" dirty="0"/>
              <a:t>TKI-Naive Advanced NSCLC (n = 11)</a:t>
            </a:r>
            <a:r>
              <a:rPr lang="en-US" sz="2000" b="1" baseline="30000" dirty="0"/>
              <a:t>‡</a:t>
            </a:r>
            <a:endParaRPr lang="en-US" sz="1600" b="1" baseline="30000" dirty="0"/>
          </a:p>
          <a:p>
            <a:r>
              <a:rPr lang="en-US" sz="2000" dirty="0"/>
              <a:t>ORR: 91% (10/11) (95% CI: 59-100)</a:t>
            </a:r>
          </a:p>
          <a:p>
            <a:r>
              <a:rPr lang="en-US" sz="2000" dirty="0"/>
              <a:t>ORR at or above RP2D: 86% (6/7) </a:t>
            </a:r>
          </a:p>
          <a:p>
            <a:r>
              <a:rPr lang="en-US" sz="2000" dirty="0"/>
              <a:t>Median DoR: 23.1 mo (95% CI: 5.6-NR)</a:t>
            </a:r>
          </a:p>
          <a:p>
            <a:r>
              <a:rPr lang="en-US" sz="2000" dirty="0"/>
              <a:t>Median PFS: 24.6 mo (95% CI: 7.2-NR)</a:t>
            </a:r>
          </a:p>
          <a:p>
            <a:endParaRPr lang="en-US" sz="20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9DA452A-E204-4214-8736-4A7EB82FF564}"/>
              </a:ext>
            </a:extLst>
          </p:cNvPr>
          <p:cNvGrpSpPr>
            <a:grpSpLocks/>
          </p:cNvGrpSpPr>
          <p:nvPr/>
        </p:nvGrpSpPr>
        <p:grpSpPr bwMode="auto">
          <a:xfrm>
            <a:off x="7040889" y="6215204"/>
            <a:ext cx="2488502" cy="447749"/>
            <a:chOff x="9527309" y="3551529"/>
            <a:chExt cx="3319731" cy="44848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4F655B4-2EE2-4F90-9D7A-5271D83E1B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F253E7E2-4127-4EBE-835E-7529B03C1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9731" cy="30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385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7" name="Table 26">
            <a:extLst>
              <a:ext uri="{FF2B5EF4-FFF2-40B4-BE49-F238E27FC236}">
                <a16:creationId xmlns:a16="http://schemas.microsoft.com/office/drawing/2014/main" id="{0DD73FB4-90D6-4E61-A12C-A04100BDF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166187"/>
              </p:ext>
            </p:extLst>
          </p:nvPr>
        </p:nvGraphicFramePr>
        <p:xfrm>
          <a:off x="5080000" y="1600199"/>
          <a:ext cx="3549650" cy="2164080"/>
        </p:xfrm>
        <a:graphic>
          <a:graphicData uri="http://schemas.openxmlformats.org/drawingml/2006/table">
            <a:tbl>
              <a:tblPr firstRow="1" bandRow="1"/>
              <a:tblGrid>
                <a:gridCol w="1561846">
                  <a:extLst>
                    <a:ext uri="{9D8B030D-6E8A-4147-A177-3AD203B41FA5}">
                      <a16:colId xmlns:a16="http://schemas.microsoft.com/office/drawing/2014/main" val="3666632316"/>
                    </a:ext>
                  </a:extLst>
                </a:gridCol>
                <a:gridCol w="993902">
                  <a:extLst>
                    <a:ext uri="{9D8B030D-6E8A-4147-A177-3AD203B41FA5}">
                      <a16:colId xmlns:a16="http://schemas.microsoft.com/office/drawing/2014/main" val="564851051"/>
                    </a:ext>
                  </a:extLst>
                </a:gridCol>
                <a:gridCol w="993902">
                  <a:extLst>
                    <a:ext uri="{9D8B030D-6E8A-4147-A177-3AD203B41FA5}">
                      <a16:colId xmlns:a16="http://schemas.microsoft.com/office/drawing/2014/main" val="2343719117"/>
                    </a:ext>
                  </a:extLst>
                </a:gridCol>
              </a:tblGrid>
              <a:tr h="2690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Phase II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15)</a:t>
                      </a: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Phase I</a:t>
                      </a:r>
                      <a:r>
                        <a:rPr lang="en-GB" sz="1800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†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/II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22*)</a:t>
                      </a: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646967"/>
                  </a:ext>
                </a:extLst>
              </a:tr>
              <a:tr h="2690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GB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Confirmed ORR, % </a:t>
                      </a:r>
                    </a:p>
                    <a:p>
                      <a:pPr algn="l"/>
                      <a:r>
                        <a:rPr lang="en-GB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(95% CI)</a:t>
                      </a:r>
                    </a:p>
                  </a:txBody>
                  <a:tcPr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93</a:t>
                      </a:r>
                    </a:p>
                    <a:p>
                      <a:pPr algn="ctr"/>
                      <a:r>
                        <a:rPr lang="en-GB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(68-100)</a:t>
                      </a:r>
                    </a:p>
                  </a:txBody>
                  <a:tcPr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91</a:t>
                      </a:r>
                    </a:p>
                    <a:p>
                      <a:pPr algn="ctr"/>
                      <a:r>
                        <a:rPr lang="en-GB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(71-99)</a:t>
                      </a:r>
                    </a:p>
                  </a:txBody>
                  <a:tcPr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962366"/>
                  </a:ext>
                </a:extLst>
              </a:tr>
            </a:tbl>
          </a:graphicData>
        </a:graphic>
      </p:graphicFrame>
      <p:pic>
        <p:nvPicPr>
          <p:cNvPr id="19" name="Picture 18" descr="A picture containing text, music&#10;&#10;Description automatically generated">
            <a:extLst>
              <a:ext uri="{FF2B5EF4-FFF2-40B4-BE49-F238E27FC236}">
                <a16:creationId xmlns:a16="http://schemas.microsoft.com/office/drawing/2014/main" id="{02C3F837-7FB2-4AF4-ADCF-B8DC5AEBC7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507" y="1846908"/>
            <a:ext cx="4278709" cy="401232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1198923-2F42-47C5-8A3A-FD8D1C8311FE}"/>
              </a:ext>
            </a:extLst>
          </p:cNvPr>
          <p:cNvSpPr txBox="1"/>
          <p:nvPr/>
        </p:nvSpPr>
        <p:spPr bwMode="auto">
          <a:xfrm>
            <a:off x="573739" y="1511818"/>
            <a:ext cx="45784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Best Change From BL in Target Lesion Size (n = 22*)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C3589C-F46E-4A46-80BA-A8547CEB8D3E}"/>
              </a:ext>
            </a:extLst>
          </p:cNvPr>
          <p:cNvSpPr txBox="1"/>
          <p:nvPr/>
        </p:nvSpPr>
        <p:spPr bwMode="auto">
          <a:xfrm>
            <a:off x="2393926" y="6163732"/>
            <a:ext cx="48978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*Includes patients with BL and ≥2 post-BL scans.</a:t>
            </a:r>
          </a:p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Phase I patients treated at or above RP2D. 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‡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Previously reported.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B7E67A-65AF-9347-9A54-2AE913C8C476}"/>
              </a:ext>
            </a:extLst>
          </p:cNvPr>
          <p:cNvSpPr txBox="1"/>
          <p:nvPr/>
        </p:nvSpPr>
        <p:spPr bwMode="auto">
          <a:xfrm>
            <a:off x="325257" y="6390105"/>
            <a:ext cx="5787978" cy="27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defPPr>
              <a:defRPr lang="en-US"/>
            </a:defPPr>
            <a:lvl1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solidFill>
                  <a:schemeClr val="bg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Cho. ESMO 2020. Abstr 3255.</a:t>
            </a:r>
          </a:p>
        </p:txBody>
      </p:sp>
    </p:spTree>
    <p:extLst>
      <p:ext uri="{BB962C8B-B14F-4D97-AF65-F5344CB8AC3E}">
        <p14:creationId xmlns:p14="http://schemas.microsoft.com/office/powerpoint/2010/main" val="2808764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897AC0-F312-4B5A-B8C4-7CBBABEAF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TRIDENT-1: Duration of Repotrectinib Treatment in </a:t>
            </a:r>
            <a:br>
              <a:rPr lang="en-US" dirty="0"/>
            </a:br>
            <a:r>
              <a:rPr lang="en-US" dirty="0"/>
              <a:t>TKI-Naive Advanced NSCLC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1C45C9-B308-4D76-87EA-553788816F39}"/>
              </a:ext>
            </a:extLst>
          </p:cNvPr>
          <p:cNvGrpSpPr>
            <a:grpSpLocks/>
          </p:cNvGrpSpPr>
          <p:nvPr/>
        </p:nvGrpSpPr>
        <p:grpSpPr bwMode="auto">
          <a:xfrm>
            <a:off x="7040889" y="6215204"/>
            <a:ext cx="2488502" cy="447749"/>
            <a:chOff x="9527309" y="3551529"/>
            <a:chExt cx="3319731" cy="44848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EEB071C-0E38-4C36-A7E7-B35CF2525C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C23F9B0-DD00-45F1-B368-B97C79613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3319731" cy="30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385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15" descr="Chart&#10;&#10;Description automatically generated">
            <a:extLst>
              <a:ext uri="{FF2B5EF4-FFF2-40B4-BE49-F238E27FC236}">
                <a16:creationId xmlns:a16="http://schemas.microsoft.com/office/drawing/2014/main" id="{3A3B3879-6B6B-4239-B8C9-F919A6A6BBE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856" y="1953490"/>
            <a:ext cx="4658764" cy="44369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121DF1A-92DC-439F-9723-DFE22FD69FB3}"/>
              </a:ext>
            </a:extLst>
          </p:cNvPr>
          <p:cNvSpPr txBox="1"/>
          <p:nvPr/>
        </p:nvSpPr>
        <p:spPr>
          <a:xfrm>
            <a:off x="1307579" y="1751830"/>
            <a:ext cx="26587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defTabSz="914126" fontAlgn="auto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  <a:sym typeface="Helvetica"/>
              </a:rPr>
              <a:t>Duration of Treatment (n = 22*)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B8F201-B948-49EC-8197-81E688A0CDA4}"/>
              </a:ext>
            </a:extLst>
          </p:cNvPr>
          <p:cNvSpPr txBox="1"/>
          <p:nvPr/>
        </p:nvSpPr>
        <p:spPr bwMode="auto">
          <a:xfrm>
            <a:off x="5264821" y="5621996"/>
            <a:ext cx="36996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*Includes patients with BL and ≥2 post-BL scans.</a:t>
            </a:r>
          </a:p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Phase I patients treated at or above RP2D.</a:t>
            </a:r>
          </a:p>
        </p:txBody>
      </p:sp>
      <p:graphicFrame>
        <p:nvGraphicFramePr>
          <p:cNvPr id="19" name="Table 26">
            <a:extLst>
              <a:ext uri="{FF2B5EF4-FFF2-40B4-BE49-F238E27FC236}">
                <a16:creationId xmlns:a16="http://schemas.microsoft.com/office/drawing/2014/main" id="{C27445DB-74C1-423C-BE77-823FF7D6A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983917"/>
              </p:ext>
            </p:extLst>
          </p:nvPr>
        </p:nvGraphicFramePr>
        <p:xfrm>
          <a:off x="5057863" y="2474952"/>
          <a:ext cx="3690601" cy="2682240"/>
        </p:xfrm>
        <a:graphic>
          <a:graphicData uri="http://schemas.openxmlformats.org/drawingml/2006/table">
            <a:tbl>
              <a:tblPr firstRow="1" bandRow="1"/>
              <a:tblGrid>
                <a:gridCol w="1449879">
                  <a:extLst>
                    <a:ext uri="{9D8B030D-6E8A-4147-A177-3AD203B41FA5}">
                      <a16:colId xmlns:a16="http://schemas.microsoft.com/office/drawing/2014/main" val="3666632316"/>
                    </a:ext>
                  </a:extLst>
                </a:gridCol>
                <a:gridCol w="1120361">
                  <a:extLst>
                    <a:ext uri="{9D8B030D-6E8A-4147-A177-3AD203B41FA5}">
                      <a16:colId xmlns:a16="http://schemas.microsoft.com/office/drawing/2014/main" val="564851051"/>
                    </a:ext>
                  </a:extLst>
                </a:gridCol>
                <a:gridCol w="1120361">
                  <a:extLst>
                    <a:ext uri="{9D8B030D-6E8A-4147-A177-3AD203B41FA5}">
                      <a16:colId xmlns:a16="http://schemas.microsoft.com/office/drawing/2014/main" val="2343719117"/>
                    </a:ext>
                  </a:extLst>
                </a:gridCol>
              </a:tblGrid>
              <a:tr h="609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Parameter</a:t>
                      </a:r>
                    </a:p>
                  </a:txBody>
                  <a:tcPr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Phase II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7)</a:t>
                      </a: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Phase I</a:t>
                      </a:r>
                      <a:r>
                        <a:rPr lang="en-GB" sz="1600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†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/II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15)</a:t>
                      </a: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646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Remain on tx, n (%)</a:t>
                      </a:r>
                    </a:p>
                  </a:txBody>
                  <a:tcPr marL="90000" marR="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(29)</a:t>
                      </a:r>
                    </a:p>
                  </a:txBody>
                  <a:tcPr marL="72000" marR="7200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 (93)</a:t>
                      </a:r>
                    </a:p>
                  </a:txBody>
                  <a:tcPr marL="72000" marR="7200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962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 tx &gt;30 mo, n (%)</a:t>
                      </a:r>
                    </a:p>
                  </a:txBody>
                  <a:tcPr marL="90000" marR="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(57)</a:t>
                      </a:r>
                    </a:p>
                  </a:txBody>
                  <a:tcPr marL="72000" marR="7200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--</a:t>
                      </a:r>
                    </a:p>
                  </a:txBody>
                  <a:tcPr marL="72000" marR="7200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947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time on tx, mo (range)</a:t>
                      </a:r>
                    </a:p>
                  </a:txBody>
                  <a:tcPr marL="90000" marR="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30.9</a:t>
                      </a:r>
                      <a:br>
                        <a:rPr lang="en-GB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GB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(10.9 to 37.3)</a:t>
                      </a:r>
                    </a:p>
                  </a:txBody>
                  <a:tcPr marL="72000" marR="7200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5.3</a:t>
                      </a:r>
                    </a:p>
                    <a:p>
                      <a:pPr algn="ctr"/>
                      <a:r>
                        <a:rPr lang="en-GB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(3.7+ to 10.9+)</a:t>
                      </a:r>
                    </a:p>
                  </a:txBody>
                  <a:tcPr marL="72000" marR="7200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530984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6E97DC78-0C1F-5141-B2F8-D9D2A24987B3}"/>
              </a:ext>
            </a:extLst>
          </p:cNvPr>
          <p:cNvSpPr txBox="1"/>
          <p:nvPr/>
        </p:nvSpPr>
        <p:spPr bwMode="auto">
          <a:xfrm>
            <a:off x="325257" y="6390105"/>
            <a:ext cx="5787978" cy="27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defPPr>
              <a:defRPr lang="en-US"/>
            </a:defPPr>
            <a:lvl1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solidFill>
                  <a:schemeClr val="bg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b="1">
                <a:solidFill>
                  <a:srgbClr val="FEFD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Cho. ESMO 2020. Abstr 3255.</a:t>
            </a:r>
          </a:p>
        </p:txBody>
      </p:sp>
    </p:spTree>
    <p:extLst>
      <p:ext uri="{BB962C8B-B14F-4D97-AF65-F5344CB8AC3E}">
        <p14:creationId xmlns:p14="http://schemas.microsoft.com/office/powerpoint/2010/main" val="32831630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881D6-A0CC-4828-8EFF-7B09E3772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9830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Treatment Options for Metastatic UC: </a:t>
            </a:r>
            <a:br>
              <a:rPr lang="en-US" b="1" dirty="0"/>
            </a:br>
            <a:r>
              <a:rPr lang="en-US" b="1" dirty="0"/>
              <a:t>2020-2021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EC8CC1-5DF3-48CF-8ED1-67BD2DEAFABE}"/>
              </a:ext>
            </a:extLst>
          </p:cNvPr>
          <p:cNvSpPr/>
          <p:nvPr/>
        </p:nvSpPr>
        <p:spPr bwMode="auto">
          <a:xfrm>
            <a:off x="228601" y="2180033"/>
            <a:ext cx="2514599" cy="1371600"/>
          </a:xfrm>
          <a:prstGeom prst="rect">
            <a:avLst/>
          </a:prstGeom>
          <a:solidFill>
            <a:schemeClr val="accent1"/>
          </a:solidFill>
          <a:ln w="28575">
            <a:noFill/>
            <a:round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Eligible for cisplatin-based therapy</a:t>
            </a:r>
          </a:p>
        </p:txBody>
      </p:sp>
      <p:sp>
        <p:nvSpPr>
          <p:cNvPr id="19" name="Right Arrow 2">
            <a:extLst>
              <a:ext uri="{FF2B5EF4-FFF2-40B4-BE49-F238E27FC236}">
                <a16:creationId xmlns:a16="http://schemas.microsoft.com/office/drawing/2014/main" id="{DE920727-39A4-4C96-A743-8F701BF0C058}"/>
              </a:ext>
            </a:extLst>
          </p:cNvPr>
          <p:cNvSpPr/>
          <p:nvPr/>
        </p:nvSpPr>
        <p:spPr bwMode="auto">
          <a:xfrm>
            <a:off x="2859761" y="3115893"/>
            <a:ext cx="571500" cy="978218"/>
          </a:xfrm>
          <a:prstGeom prst="rightArrow">
            <a:avLst/>
          </a:prstGeom>
          <a:solidFill>
            <a:srgbClr val="000000"/>
          </a:solidFill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5811A7-3024-4FFF-B096-88ECCA64C712}"/>
              </a:ext>
            </a:extLst>
          </p:cNvPr>
          <p:cNvSpPr/>
          <p:nvPr/>
        </p:nvSpPr>
        <p:spPr bwMode="auto">
          <a:xfrm>
            <a:off x="228601" y="3660490"/>
            <a:ext cx="2514599" cy="1371600"/>
          </a:xfrm>
          <a:prstGeom prst="rect">
            <a:avLst/>
          </a:prstGeom>
          <a:solidFill>
            <a:schemeClr val="accent3"/>
          </a:solidFill>
          <a:ln w="28575">
            <a:noFill/>
            <a:round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Ineligible for cisplatin-based therapy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19DD3B-021E-49BF-A3C7-0F4A96F87911}"/>
              </a:ext>
            </a:extLst>
          </p:cNvPr>
          <p:cNvSpPr/>
          <p:nvPr/>
        </p:nvSpPr>
        <p:spPr bwMode="auto">
          <a:xfrm>
            <a:off x="5349177" y="2917752"/>
            <a:ext cx="1656220" cy="1389888"/>
          </a:xfrm>
          <a:prstGeom prst="rect">
            <a:avLst/>
          </a:prstGeom>
          <a:solidFill>
            <a:schemeClr val="accent4"/>
          </a:solidFill>
          <a:ln w="28575">
            <a:noFill/>
            <a:round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PD-1/PD-L1 blockade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35A0E7-5308-48F0-BDE9-075D53BB8272}"/>
              </a:ext>
            </a:extLst>
          </p:cNvPr>
          <p:cNvSpPr/>
          <p:nvPr/>
        </p:nvSpPr>
        <p:spPr bwMode="auto">
          <a:xfrm>
            <a:off x="7209626" y="2841932"/>
            <a:ext cx="1625109" cy="1102427"/>
          </a:xfrm>
          <a:prstGeom prst="rect">
            <a:avLst/>
          </a:prstGeom>
          <a:solidFill>
            <a:schemeClr val="accent5"/>
          </a:solidFill>
          <a:ln w="28575">
            <a:noFill/>
            <a:round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Enfortumab Vedotin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427B09C-BE17-4555-989E-0D72EA60AC91}"/>
              </a:ext>
            </a:extLst>
          </p:cNvPr>
          <p:cNvSpPr/>
          <p:nvPr/>
        </p:nvSpPr>
        <p:spPr bwMode="auto">
          <a:xfrm>
            <a:off x="7209626" y="1279156"/>
            <a:ext cx="1625109" cy="1202058"/>
          </a:xfrm>
          <a:prstGeom prst="rect">
            <a:avLst/>
          </a:prstGeom>
          <a:solidFill>
            <a:schemeClr val="accent5"/>
          </a:solidFill>
          <a:ln w="28575">
            <a:noFill/>
            <a:round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Erdafitinib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C9484CD-02B8-43BC-9D13-DB9707F9817E}"/>
              </a:ext>
            </a:extLst>
          </p:cNvPr>
          <p:cNvCxnSpPr>
            <a:cxnSpLocks/>
          </p:cNvCxnSpPr>
          <p:nvPr/>
        </p:nvCxnSpPr>
        <p:spPr>
          <a:xfrm>
            <a:off x="3539049" y="5516455"/>
            <a:ext cx="1677239" cy="0"/>
          </a:xfrm>
          <a:prstGeom prst="line">
            <a:avLst/>
          </a:prstGeom>
          <a:noFill/>
          <a:ln w="5715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9FA3D39-1828-4404-9CBC-3EB8E982013F}"/>
              </a:ext>
            </a:extLst>
          </p:cNvPr>
          <p:cNvCxnSpPr>
            <a:cxnSpLocks/>
          </p:cNvCxnSpPr>
          <p:nvPr/>
        </p:nvCxnSpPr>
        <p:spPr>
          <a:xfrm>
            <a:off x="5314951" y="5515070"/>
            <a:ext cx="1677239" cy="0"/>
          </a:xfrm>
          <a:prstGeom prst="line">
            <a:avLst/>
          </a:prstGeom>
          <a:noFill/>
          <a:ln w="5715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2AFF137-7E00-44D4-AB76-E5F2DC94A658}"/>
              </a:ext>
            </a:extLst>
          </p:cNvPr>
          <p:cNvCxnSpPr>
            <a:cxnSpLocks/>
          </p:cNvCxnSpPr>
          <p:nvPr/>
        </p:nvCxnSpPr>
        <p:spPr>
          <a:xfrm>
            <a:off x="7180931" y="5515070"/>
            <a:ext cx="1625466" cy="0"/>
          </a:xfrm>
          <a:prstGeom prst="line">
            <a:avLst/>
          </a:prstGeom>
          <a:noFill/>
          <a:ln w="5715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C244CE7-A64C-414A-B85D-F3471D73F58A}"/>
              </a:ext>
            </a:extLst>
          </p:cNvPr>
          <p:cNvSpPr txBox="1"/>
          <p:nvPr/>
        </p:nvSpPr>
        <p:spPr bwMode="auto">
          <a:xfrm>
            <a:off x="2987824" y="5491429"/>
            <a:ext cx="5924232" cy="483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2000" tIns="72000" rIns="72000" bIns="7200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en-US" sz="2200" b="1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line          Maintenance or 2</a:t>
            </a:r>
            <a:r>
              <a:rPr kumimoji="0" lang="en-US" sz="2200" b="1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line         3</a:t>
            </a:r>
            <a:r>
              <a:rPr kumimoji="0" lang="en-US" sz="2200" b="1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line +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60971A2-4628-459A-A5CB-6A55D508104C}"/>
              </a:ext>
            </a:extLst>
          </p:cNvPr>
          <p:cNvSpPr/>
          <p:nvPr/>
        </p:nvSpPr>
        <p:spPr bwMode="auto">
          <a:xfrm>
            <a:off x="3560068" y="2936040"/>
            <a:ext cx="1656220" cy="1371600"/>
          </a:xfrm>
          <a:prstGeom prst="rect">
            <a:avLst/>
          </a:prstGeom>
          <a:solidFill>
            <a:schemeClr val="accent6"/>
          </a:solidFill>
          <a:ln w="28575">
            <a:noFill/>
            <a:round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Platinum-based chemo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x 4-6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B7725ADD-64BC-4133-9229-CE9008E9CB80}"/>
              </a:ext>
            </a:extLst>
          </p:cNvPr>
          <p:cNvSpPr/>
          <p:nvPr/>
        </p:nvSpPr>
        <p:spPr bwMode="auto">
          <a:xfrm>
            <a:off x="7209626" y="4178500"/>
            <a:ext cx="1625109" cy="1102428"/>
          </a:xfrm>
          <a:prstGeom prst="rect">
            <a:avLst/>
          </a:prstGeom>
          <a:solidFill>
            <a:schemeClr val="accent5"/>
          </a:solidFill>
          <a:ln w="28575">
            <a:noFill/>
            <a:round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600" kern="0" dirty="0">
                <a:solidFill>
                  <a:srgbClr val="00000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Sacituzumab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600" kern="0" dirty="0" err="1">
                <a:solidFill>
                  <a:srgbClr val="00000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Govitecan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6557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403AC7-3F32-4377-A995-BCB044DDB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Erdafitinib</a:t>
            </a:r>
          </a:p>
        </p:txBody>
      </p:sp>
    </p:spTree>
    <p:extLst>
      <p:ext uri="{BB962C8B-B14F-4D97-AF65-F5344CB8AC3E}">
        <p14:creationId xmlns:p14="http://schemas.microsoft.com/office/powerpoint/2010/main" val="764868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AE532-5C3B-4026-B5A1-7CE947079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223" y="72460"/>
            <a:ext cx="7886700" cy="84456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Rationale for Targeting FGFR in UC</a:t>
            </a:r>
            <a:endParaRPr lang="en-US" dirty="0"/>
          </a:p>
        </p:txBody>
      </p:sp>
      <p:sp>
        <p:nvSpPr>
          <p:cNvPr id="325" name="Content Placeholder 324">
            <a:extLst>
              <a:ext uri="{FF2B5EF4-FFF2-40B4-BE49-F238E27FC236}">
                <a16:creationId xmlns:a16="http://schemas.microsoft.com/office/drawing/2014/main" id="{27E1435E-17D0-4838-83A9-7619ADB37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77381" y="1203760"/>
            <a:ext cx="38862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2400" i="1" dirty="0"/>
              <a:t>FGFR</a:t>
            </a:r>
            <a:r>
              <a:rPr lang="en-US" sz="2400" dirty="0"/>
              <a:t> alterations present in 15% to 20% of advanced UC</a:t>
            </a:r>
            <a:r>
              <a:rPr lang="en-US" sz="2400" baseline="30000" dirty="0"/>
              <a:t>1-5</a:t>
            </a:r>
          </a:p>
          <a:p>
            <a:pPr lvl="1"/>
            <a:r>
              <a:rPr lang="en-US" sz="2200" dirty="0"/>
              <a:t>Mutated </a:t>
            </a:r>
            <a:r>
              <a:rPr lang="en-US" sz="2200" i="1" dirty="0"/>
              <a:t>FGFR3</a:t>
            </a:r>
            <a:r>
              <a:rPr lang="en-US" sz="2200" dirty="0"/>
              <a:t> present in 37% of upper-tract UC vs 22% in all UC</a:t>
            </a:r>
            <a:r>
              <a:rPr lang="en-US" sz="2200" baseline="30000" dirty="0"/>
              <a:t>5</a:t>
            </a:r>
          </a:p>
          <a:p>
            <a:pPr lvl="1"/>
            <a:r>
              <a:rPr lang="en-US" sz="2200" dirty="0"/>
              <a:t>Mutated </a:t>
            </a:r>
            <a:r>
              <a:rPr lang="en-US" sz="2200" i="1" dirty="0"/>
              <a:t>FGFR3</a:t>
            </a:r>
            <a:r>
              <a:rPr lang="en-US" sz="2200" dirty="0"/>
              <a:t> more common in low-grade vs high-grade UC</a:t>
            </a:r>
            <a:r>
              <a:rPr lang="en-US" sz="2200" baseline="30000" dirty="0"/>
              <a:t>6</a:t>
            </a:r>
          </a:p>
          <a:p>
            <a:r>
              <a:rPr lang="en-US" sz="2400" i="1" dirty="0"/>
              <a:t>FGFR</a:t>
            </a:r>
            <a:r>
              <a:rPr lang="en-US" sz="2400" dirty="0"/>
              <a:t> alterations occur in 7% of all tumor types</a:t>
            </a:r>
            <a:r>
              <a:rPr lang="en-US" sz="2400" baseline="30000" dirty="0"/>
              <a:t>7</a:t>
            </a:r>
          </a:p>
          <a:p>
            <a:pPr lvl="1"/>
            <a:r>
              <a:rPr lang="en-US" sz="2200" i="1" dirty="0"/>
              <a:t>FGFR1</a:t>
            </a:r>
            <a:r>
              <a:rPr lang="en-US" sz="2200" dirty="0"/>
              <a:t> amplifications most common, followed by </a:t>
            </a:r>
            <a:r>
              <a:rPr lang="en-US" sz="2200" i="1" dirty="0"/>
              <a:t>FGFR</a:t>
            </a:r>
            <a:r>
              <a:rPr lang="en-US" sz="2200" dirty="0"/>
              <a:t> point mutations</a:t>
            </a:r>
            <a:endParaRPr lang="en-US" sz="2400" dirty="0"/>
          </a:p>
          <a:p>
            <a:endParaRPr lang="en-US" sz="2400" dirty="0"/>
          </a:p>
        </p:txBody>
      </p: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6FAB9558-E215-462B-9764-0FE9C790688A}"/>
              </a:ext>
            </a:extLst>
          </p:cNvPr>
          <p:cNvGrpSpPr/>
          <p:nvPr/>
        </p:nvGrpSpPr>
        <p:grpSpPr>
          <a:xfrm>
            <a:off x="628223" y="1217735"/>
            <a:ext cx="3549961" cy="4422531"/>
            <a:chOff x="6589854" y="1485665"/>
            <a:chExt cx="4733281" cy="442253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9A26409-9330-419E-B799-FAA199CD3F44}"/>
                </a:ext>
              </a:extLst>
            </p:cNvPr>
            <p:cNvGrpSpPr/>
            <p:nvPr/>
          </p:nvGrpSpPr>
          <p:grpSpPr>
            <a:xfrm>
              <a:off x="9383383" y="2884552"/>
              <a:ext cx="1939752" cy="733548"/>
              <a:chOff x="10666640" y="2506929"/>
              <a:chExt cx="1939752" cy="733548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0DD71E66-22DA-4D95-BEFA-A8D40BD6B546}"/>
                  </a:ext>
                </a:extLst>
              </p:cNvPr>
              <p:cNvGrpSpPr/>
              <p:nvPr/>
            </p:nvGrpSpPr>
            <p:grpSpPr>
              <a:xfrm>
                <a:off x="11376895" y="2528437"/>
                <a:ext cx="1229497" cy="712040"/>
                <a:chOff x="10918906" y="2540878"/>
                <a:chExt cx="704084" cy="407757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F5D66501-26CC-4CA4-A931-3EF37E743FBD}"/>
                    </a:ext>
                  </a:extLst>
                </p:cNvPr>
                <p:cNvGrpSpPr/>
                <p:nvPr/>
              </p:nvGrpSpPr>
              <p:grpSpPr>
                <a:xfrm>
                  <a:off x="10918906" y="2540878"/>
                  <a:ext cx="78274" cy="296830"/>
                  <a:chOff x="10778120" y="2039578"/>
                  <a:chExt cx="78274" cy="296830"/>
                </a:xfrm>
              </p:grpSpPr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3ECA48F2-0E96-4424-811D-2FD7CEB6E53E}"/>
                      </a:ext>
                    </a:extLst>
                  </p:cNvPr>
                  <p:cNvGrpSpPr/>
                  <p:nvPr/>
                </p:nvGrpSpPr>
                <p:grpSpPr>
                  <a:xfrm rot="155624">
                    <a:off x="10803886" y="2097340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28" name="Straight Connector 127">
                      <a:extLst>
                        <a:ext uri="{FF2B5EF4-FFF2-40B4-BE49-F238E27FC236}">
                          <a16:creationId xmlns:a16="http://schemas.microsoft.com/office/drawing/2014/main" id="{1263368C-376F-4EE6-8D87-168F23FBEDC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29" name="Straight Connector 128">
                      <a:extLst>
                        <a:ext uri="{FF2B5EF4-FFF2-40B4-BE49-F238E27FC236}">
                          <a16:creationId xmlns:a16="http://schemas.microsoft.com/office/drawing/2014/main" id="{DF064B4B-F3E2-40D1-A8E7-D8CF5C15E7A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23" name="Oval 122">
                    <a:extLst>
                      <a:ext uri="{FF2B5EF4-FFF2-40B4-BE49-F238E27FC236}">
                        <a16:creationId xmlns:a16="http://schemas.microsoft.com/office/drawing/2014/main" id="{8226F157-F623-473F-A2C5-715A858607EE}"/>
                      </a:ext>
                    </a:extLst>
                  </p:cNvPr>
                  <p:cNvSpPr/>
                  <p:nvPr/>
                </p:nvSpPr>
                <p:spPr bwMode="auto">
                  <a:xfrm rot="155624">
                    <a:off x="10788493" y="2039578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24" name="Group 123">
                    <a:extLst>
                      <a:ext uri="{FF2B5EF4-FFF2-40B4-BE49-F238E27FC236}">
                        <a16:creationId xmlns:a16="http://schemas.microsoft.com/office/drawing/2014/main" id="{4D235938-BF7F-4D10-9037-CB1C2AC349DF}"/>
                      </a:ext>
                    </a:extLst>
                  </p:cNvPr>
                  <p:cNvGrpSpPr/>
                  <p:nvPr/>
                </p:nvGrpSpPr>
                <p:grpSpPr>
                  <a:xfrm rot="10955624">
                    <a:off x="10805164" y="2192314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26" name="Straight Connector 125">
                      <a:extLst>
                        <a:ext uri="{FF2B5EF4-FFF2-40B4-BE49-F238E27FC236}">
                          <a16:creationId xmlns:a16="http://schemas.microsoft.com/office/drawing/2014/main" id="{E874292A-3C6B-4902-AFEE-75579336F14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27" name="Straight Connector 126">
                      <a:extLst>
                        <a:ext uri="{FF2B5EF4-FFF2-40B4-BE49-F238E27FC236}">
                          <a16:creationId xmlns:a16="http://schemas.microsoft.com/office/drawing/2014/main" id="{B21869C1-26FC-48EC-8607-AA4368FC430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25" name="Oval 124">
                    <a:extLst>
                      <a:ext uri="{FF2B5EF4-FFF2-40B4-BE49-F238E27FC236}">
                        <a16:creationId xmlns:a16="http://schemas.microsoft.com/office/drawing/2014/main" id="{A4D4FBAF-3F0B-4553-AF24-5B31B10D0AD1}"/>
                      </a:ext>
                    </a:extLst>
                  </p:cNvPr>
                  <p:cNvSpPr/>
                  <p:nvPr/>
                </p:nvSpPr>
                <p:spPr bwMode="auto">
                  <a:xfrm rot="10955624">
                    <a:off x="10778120" y="2268507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4B9B959A-A08F-4DBF-8236-19D1742B8ABC}"/>
                    </a:ext>
                  </a:extLst>
                </p:cNvPr>
                <p:cNvGrpSpPr/>
                <p:nvPr/>
              </p:nvGrpSpPr>
              <p:grpSpPr>
                <a:xfrm>
                  <a:off x="10997101" y="2544419"/>
                  <a:ext cx="78273" cy="296831"/>
                  <a:chOff x="10856315" y="2043119"/>
                  <a:chExt cx="78273" cy="296831"/>
                </a:xfrm>
              </p:grpSpPr>
              <p:grpSp>
                <p:nvGrpSpPr>
                  <p:cNvPr id="114" name="Group 113">
                    <a:extLst>
                      <a:ext uri="{FF2B5EF4-FFF2-40B4-BE49-F238E27FC236}">
                        <a16:creationId xmlns:a16="http://schemas.microsoft.com/office/drawing/2014/main" id="{C2E2352A-DB0A-4376-843B-75B641821886}"/>
                      </a:ext>
                    </a:extLst>
                  </p:cNvPr>
                  <p:cNvGrpSpPr/>
                  <p:nvPr/>
                </p:nvGrpSpPr>
                <p:grpSpPr>
                  <a:xfrm rot="155624">
                    <a:off x="10882080" y="2100882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20" name="Straight Connector 119">
                      <a:extLst>
                        <a:ext uri="{FF2B5EF4-FFF2-40B4-BE49-F238E27FC236}">
                          <a16:creationId xmlns:a16="http://schemas.microsoft.com/office/drawing/2014/main" id="{E62B59BD-44A7-4FDD-B7AC-9672B1CFF6F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21" name="Straight Connector 120">
                      <a:extLst>
                        <a:ext uri="{FF2B5EF4-FFF2-40B4-BE49-F238E27FC236}">
                          <a16:creationId xmlns:a16="http://schemas.microsoft.com/office/drawing/2014/main" id="{ACF34283-414F-434A-AE9C-1DEC36C5984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15" name="Oval 114">
                    <a:extLst>
                      <a:ext uri="{FF2B5EF4-FFF2-40B4-BE49-F238E27FC236}">
                        <a16:creationId xmlns:a16="http://schemas.microsoft.com/office/drawing/2014/main" id="{C84DF04E-CDA4-41CD-9468-58BF22C2B858}"/>
                      </a:ext>
                    </a:extLst>
                  </p:cNvPr>
                  <p:cNvSpPr/>
                  <p:nvPr/>
                </p:nvSpPr>
                <p:spPr bwMode="auto">
                  <a:xfrm rot="155624">
                    <a:off x="10866687" y="2043119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16" name="Group 115">
                    <a:extLst>
                      <a:ext uri="{FF2B5EF4-FFF2-40B4-BE49-F238E27FC236}">
                        <a16:creationId xmlns:a16="http://schemas.microsoft.com/office/drawing/2014/main" id="{37B89FD5-52DD-4D59-B64F-997BDE7F0A96}"/>
                      </a:ext>
                    </a:extLst>
                  </p:cNvPr>
                  <p:cNvGrpSpPr/>
                  <p:nvPr/>
                </p:nvGrpSpPr>
                <p:grpSpPr>
                  <a:xfrm rot="10955624">
                    <a:off x="10883359" y="2195856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18" name="Straight Connector 117">
                      <a:extLst>
                        <a:ext uri="{FF2B5EF4-FFF2-40B4-BE49-F238E27FC236}">
                          <a16:creationId xmlns:a16="http://schemas.microsoft.com/office/drawing/2014/main" id="{23D02AE9-DAD2-4D6E-A812-8CBE5F72809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19" name="Straight Connector 118">
                      <a:extLst>
                        <a:ext uri="{FF2B5EF4-FFF2-40B4-BE49-F238E27FC236}">
                          <a16:creationId xmlns:a16="http://schemas.microsoft.com/office/drawing/2014/main" id="{5B1B3883-943B-4E86-8313-5EEE7163D77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17" name="Oval 116">
                    <a:extLst>
                      <a:ext uri="{FF2B5EF4-FFF2-40B4-BE49-F238E27FC236}">
                        <a16:creationId xmlns:a16="http://schemas.microsoft.com/office/drawing/2014/main" id="{5D418EC1-A244-480E-908D-A7081252AC95}"/>
                      </a:ext>
                    </a:extLst>
                  </p:cNvPr>
                  <p:cNvSpPr/>
                  <p:nvPr/>
                </p:nvSpPr>
                <p:spPr bwMode="auto">
                  <a:xfrm rot="10955624">
                    <a:off x="10856315" y="2272049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E7558248-C300-4209-82A2-12BBB94E47AB}"/>
                    </a:ext>
                  </a:extLst>
                </p:cNvPr>
                <p:cNvGrpSpPr/>
                <p:nvPr/>
              </p:nvGrpSpPr>
              <p:grpSpPr>
                <a:xfrm>
                  <a:off x="11075424" y="2545136"/>
                  <a:ext cx="78273" cy="296830"/>
                  <a:chOff x="10934638" y="2043836"/>
                  <a:chExt cx="78273" cy="296830"/>
                </a:xfrm>
              </p:grpSpPr>
              <p:grpSp>
                <p:nvGrpSpPr>
                  <p:cNvPr id="106" name="Group 105">
                    <a:extLst>
                      <a:ext uri="{FF2B5EF4-FFF2-40B4-BE49-F238E27FC236}">
                        <a16:creationId xmlns:a16="http://schemas.microsoft.com/office/drawing/2014/main" id="{12DB77A2-1FA8-42D6-9E5B-B5AF4DA7B44F}"/>
                      </a:ext>
                    </a:extLst>
                  </p:cNvPr>
                  <p:cNvGrpSpPr/>
                  <p:nvPr/>
                </p:nvGrpSpPr>
                <p:grpSpPr>
                  <a:xfrm rot="155624">
                    <a:off x="10960403" y="2101598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12" name="Straight Connector 111">
                      <a:extLst>
                        <a:ext uri="{FF2B5EF4-FFF2-40B4-BE49-F238E27FC236}">
                          <a16:creationId xmlns:a16="http://schemas.microsoft.com/office/drawing/2014/main" id="{162B6296-2E34-4344-9F1E-2A3B525F885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13" name="Straight Connector 112">
                      <a:extLst>
                        <a:ext uri="{FF2B5EF4-FFF2-40B4-BE49-F238E27FC236}">
                          <a16:creationId xmlns:a16="http://schemas.microsoft.com/office/drawing/2014/main" id="{73A393B1-5100-4BD4-8B9A-9463592B3D1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id="{DB6A27FC-B9DE-4227-A5C2-735B69873433}"/>
                      </a:ext>
                    </a:extLst>
                  </p:cNvPr>
                  <p:cNvSpPr/>
                  <p:nvPr/>
                </p:nvSpPr>
                <p:spPr bwMode="auto">
                  <a:xfrm rot="155624">
                    <a:off x="10945010" y="2043836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08" name="Group 107">
                    <a:extLst>
                      <a:ext uri="{FF2B5EF4-FFF2-40B4-BE49-F238E27FC236}">
                        <a16:creationId xmlns:a16="http://schemas.microsoft.com/office/drawing/2014/main" id="{A60C1569-EB32-4F95-84CF-6F42BD918742}"/>
                      </a:ext>
                    </a:extLst>
                  </p:cNvPr>
                  <p:cNvGrpSpPr/>
                  <p:nvPr/>
                </p:nvGrpSpPr>
                <p:grpSpPr>
                  <a:xfrm rot="10955624">
                    <a:off x="10961682" y="2196573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10" name="Straight Connector 109">
                      <a:extLst>
                        <a:ext uri="{FF2B5EF4-FFF2-40B4-BE49-F238E27FC236}">
                          <a16:creationId xmlns:a16="http://schemas.microsoft.com/office/drawing/2014/main" id="{1A2FE052-3196-4402-BD92-4A6AE9B7C8E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11" name="Straight Connector 110">
                      <a:extLst>
                        <a:ext uri="{FF2B5EF4-FFF2-40B4-BE49-F238E27FC236}">
                          <a16:creationId xmlns:a16="http://schemas.microsoft.com/office/drawing/2014/main" id="{B70B400C-B222-4D08-A8F5-F647C41AE2F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id="{E56D6206-FD87-41E0-8858-D78BAE6A5C03}"/>
                      </a:ext>
                    </a:extLst>
                  </p:cNvPr>
                  <p:cNvSpPr/>
                  <p:nvPr/>
                </p:nvSpPr>
                <p:spPr bwMode="auto">
                  <a:xfrm rot="10955624">
                    <a:off x="10934638" y="2272765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B0AFE2E4-7628-424D-A94F-111FAD57D4F3}"/>
                    </a:ext>
                  </a:extLst>
                </p:cNvPr>
                <p:cNvGrpSpPr/>
                <p:nvPr/>
              </p:nvGrpSpPr>
              <p:grpSpPr>
                <a:xfrm>
                  <a:off x="11153617" y="2556700"/>
                  <a:ext cx="78273" cy="296830"/>
                  <a:chOff x="11012831" y="2047378"/>
                  <a:chExt cx="78273" cy="296830"/>
                </a:xfrm>
              </p:grpSpPr>
              <p:grpSp>
                <p:nvGrpSpPr>
                  <p:cNvPr id="98" name="Group 97">
                    <a:extLst>
                      <a:ext uri="{FF2B5EF4-FFF2-40B4-BE49-F238E27FC236}">
                        <a16:creationId xmlns:a16="http://schemas.microsoft.com/office/drawing/2014/main" id="{517629C2-D3E1-47B5-B316-143E6AB4BEC8}"/>
                      </a:ext>
                    </a:extLst>
                  </p:cNvPr>
                  <p:cNvGrpSpPr/>
                  <p:nvPr/>
                </p:nvGrpSpPr>
                <p:grpSpPr>
                  <a:xfrm rot="155624">
                    <a:off x="11038597" y="2105140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04" name="Straight Connector 103">
                      <a:extLst>
                        <a:ext uri="{FF2B5EF4-FFF2-40B4-BE49-F238E27FC236}">
                          <a16:creationId xmlns:a16="http://schemas.microsoft.com/office/drawing/2014/main" id="{97A5C488-1349-4298-A646-4096987356C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05" name="Straight Connector 104">
                      <a:extLst>
                        <a:ext uri="{FF2B5EF4-FFF2-40B4-BE49-F238E27FC236}">
                          <a16:creationId xmlns:a16="http://schemas.microsoft.com/office/drawing/2014/main" id="{F952CB7B-044F-4814-BC43-EDD1CEEFDDE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30CABF6F-82F7-4987-BB47-46D0713D2744}"/>
                      </a:ext>
                    </a:extLst>
                  </p:cNvPr>
                  <p:cNvSpPr/>
                  <p:nvPr/>
                </p:nvSpPr>
                <p:spPr bwMode="auto">
                  <a:xfrm rot="155624">
                    <a:off x="11023203" y="2047378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00" name="Group 99">
                    <a:extLst>
                      <a:ext uri="{FF2B5EF4-FFF2-40B4-BE49-F238E27FC236}">
                        <a16:creationId xmlns:a16="http://schemas.microsoft.com/office/drawing/2014/main" id="{508802DB-866C-4F77-A2FE-3B18F4B13A8C}"/>
                      </a:ext>
                    </a:extLst>
                  </p:cNvPr>
                  <p:cNvGrpSpPr/>
                  <p:nvPr/>
                </p:nvGrpSpPr>
                <p:grpSpPr>
                  <a:xfrm rot="10955624">
                    <a:off x="11039875" y="2200114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02" name="Straight Connector 101">
                      <a:extLst>
                        <a:ext uri="{FF2B5EF4-FFF2-40B4-BE49-F238E27FC236}">
                          <a16:creationId xmlns:a16="http://schemas.microsoft.com/office/drawing/2014/main" id="{54681D1D-1C79-450B-BF49-3F66A7BB385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03" name="Straight Connector 102">
                      <a:extLst>
                        <a:ext uri="{FF2B5EF4-FFF2-40B4-BE49-F238E27FC236}">
                          <a16:creationId xmlns:a16="http://schemas.microsoft.com/office/drawing/2014/main" id="{DC0DCAD4-B72F-40B3-B93D-824F4B118A5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683D826D-AC2E-4254-9B81-2647B9F43415}"/>
                      </a:ext>
                    </a:extLst>
                  </p:cNvPr>
                  <p:cNvSpPr/>
                  <p:nvPr/>
                </p:nvSpPr>
                <p:spPr bwMode="auto">
                  <a:xfrm rot="10955624">
                    <a:off x="11012831" y="2276307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B3474762-0A71-47C2-BBD4-A49E117F63E9}"/>
                    </a:ext>
                  </a:extLst>
                </p:cNvPr>
                <p:cNvGrpSpPr/>
                <p:nvPr/>
              </p:nvGrpSpPr>
              <p:grpSpPr>
                <a:xfrm>
                  <a:off x="11231812" y="2568263"/>
                  <a:ext cx="78273" cy="296831"/>
                  <a:chOff x="11091026" y="2050919"/>
                  <a:chExt cx="78273" cy="296831"/>
                </a:xfrm>
              </p:grpSpPr>
              <p:grpSp>
                <p:nvGrpSpPr>
                  <p:cNvPr id="90" name="Group 89">
                    <a:extLst>
                      <a:ext uri="{FF2B5EF4-FFF2-40B4-BE49-F238E27FC236}">
                        <a16:creationId xmlns:a16="http://schemas.microsoft.com/office/drawing/2014/main" id="{991E2A0D-EFB5-42B9-B533-456AB1AD6B8B}"/>
                      </a:ext>
                    </a:extLst>
                  </p:cNvPr>
                  <p:cNvGrpSpPr/>
                  <p:nvPr/>
                </p:nvGrpSpPr>
                <p:grpSpPr>
                  <a:xfrm rot="155624">
                    <a:off x="11116791" y="2108682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96" name="Straight Connector 95">
                      <a:extLst>
                        <a:ext uri="{FF2B5EF4-FFF2-40B4-BE49-F238E27FC236}">
                          <a16:creationId xmlns:a16="http://schemas.microsoft.com/office/drawing/2014/main" id="{55C40812-2130-4586-A891-E0FC9CB5968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97" name="Straight Connector 96">
                      <a:extLst>
                        <a:ext uri="{FF2B5EF4-FFF2-40B4-BE49-F238E27FC236}">
                          <a16:creationId xmlns:a16="http://schemas.microsoft.com/office/drawing/2014/main" id="{473B5D64-F136-4B8F-BC46-3A5667C6607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1678D1F8-3EDB-4E16-92B5-3D5B555F7843}"/>
                      </a:ext>
                    </a:extLst>
                  </p:cNvPr>
                  <p:cNvSpPr/>
                  <p:nvPr/>
                </p:nvSpPr>
                <p:spPr bwMode="auto">
                  <a:xfrm rot="155624">
                    <a:off x="11101398" y="2050919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92" name="Group 91">
                    <a:extLst>
                      <a:ext uri="{FF2B5EF4-FFF2-40B4-BE49-F238E27FC236}">
                        <a16:creationId xmlns:a16="http://schemas.microsoft.com/office/drawing/2014/main" id="{96CB1157-4034-4CFE-A32A-1BEE5618E480}"/>
                      </a:ext>
                    </a:extLst>
                  </p:cNvPr>
                  <p:cNvGrpSpPr/>
                  <p:nvPr/>
                </p:nvGrpSpPr>
                <p:grpSpPr>
                  <a:xfrm rot="10955624">
                    <a:off x="11118070" y="2203656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94" name="Straight Connector 93">
                      <a:extLst>
                        <a:ext uri="{FF2B5EF4-FFF2-40B4-BE49-F238E27FC236}">
                          <a16:creationId xmlns:a16="http://schemas.microsoft.com/office/drawing/2014/main" id="{CEF12B5E-5DD6-4DAD-B7C0-0BA50F7B473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95" name="Straight Connector 94">
                      <a:extLst>
                        <a:ext uri="{FF2B5EF4-FFF2-40B4-BE49-F238E27FC236}">
                          <a16:creationId xmlns:a16="http://schemas.microsoft.com/office/drawing/2014/main" id="{FC69A3EB-C943-4D87-8663-A3683716C09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93" name="Oval 92">
                    <a:extLst>
                      <a:ext uri="{FF2B5EF4-FFF2-40B4-BE49-F238E27FC236}">
                        <a16:creationId xmlns:a16="http://schemas.microsoft.com/office/drawing/2014/main" id="{07B03474-2F58-4FC7-8E8B-72D2FD7B76AD}"/>
                      </a:ext>
                    </a:extLst>
                  </p:cNvPr>
                  <p:cNvSpPr/>
                  <p:nvPr/>
                </p:nvSpPr>
                <p:spPr bwMode="auto">
                  <a:xfrm rot="10955624">
                    <a:off x="11091026" y="2279849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95A3FE1F-1ABA-4BF3-8985-E9F489382434}"/>
                    </a:ext>
                  </a:extLst>
                </p:cNvPr>
                <p:cNvGrpSpPr/>
                <p:nvPr/>
              </p:nvGrpSpPr>
              <p:grpSpPr>
                <a:xfrm>
                  <a:off x="11310006" y="2583839"/>
                  <a:ext cx="78273" cy="296831"/>
                  <a:chOff x="11169220" y="2054462"/>
                  <a:chExt cx="78273" cy="296831"/>
                </a:xfrm>
              </p:grpSpPr>
              <p:grpSp>
                <p:nvGrpSpPr>
                  <p:cNvPr id="82" name="Group 81">
                    <a:extLst>
                      <a:ext uri="{FF2B5EF4-FFF2-40B4-BE49-F238E27FC236}">
                        <a16:creationId xmlns:a16="http://schemas.microsoft.com/office/drawing/2014/main" id="{7BC8BFB5-CF1D-4D24-B256-1E2EA66ACE54}"/>
                      </a:ext>
                    </a:extLst>
                  </p:cNvPr>
                  <p:cNvGrpSpPr/>
                  <p:nvPr/>
                </p:nvGrpSpPr>
                <p:grpSpPr>
                  <a:xfrm rot="155624">
                    <a:off x="11194986" y="2112225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88" name="Straight Connector 87">
                      <a:extLst>
                        <a:ext uri="{FF2B5EF4-FFF2-40B4-BE49-F238E27FC236}">
                          <a16:creationId xmlns:a16="http://schemas.microsoft.com/office/drawing/2014/main" id="{AA651CEF-0CAD-45E8-909A-215CEF3989C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89" name="Straight Connector 88">
                      <a:extLst>
                        <a:ext uri="{FF2B5EF4-FFF2-40B4-BE49-F238E27FC236}">
                          <a16:creationId xmlns:a16="http://schemas.microsoft.com/office/drawing/2014/main" id="{D217E8C4-A4F1-4CB4-A692-0E4ECF187EC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83" name="Oval 82">
                    <a:extLst>
                      <a:ext uri="{FF2B5EF4-FFF2-40B4-BE49-F238E27FC236}">
                        <a16:creationId xmlns:a16="http://schemas.microsoft.com/office/drawing/2014/main" id="{FDA91F63-2425-48C9-87C7-2AEE93E50DFA}"/>
                      </a:ext>
                    </a:extLst>
                  </p:cNvPr>
                  <p:cNvSpPr/>
                  <p:nvPr/>
                </p:nvSpPr>
                <p:spPr bwMode="auto">
                  <a:xfrm rot="155624">
                    <a:off x="11179592" y="2054462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84" name="Group 83">
                    <a:extLst>
                      <a:ext uri="{FF2B5EF4-FFF2-40B4-BE49-F238E27FC236}">
                        <a16:creationId xmlns:a16="http://schemas.microsoft.com/office/drawing/2014/main" id="{C0792195-8C02-4D77-8EE1-1201B87A9708}"/>
                      </a:ext>
                    </a:extLst>
                  </p:cNvPr>
                  <p:cNvGrpSpPr/>
                  <p:nvPr/>
                </p:nvGrpSpPr>
                <p:grpSpPr>
                  <a:xfrm rot="10955624">
                    <a:off x="11196264" y="2207199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86" name="Straight Connector 85">
                      <a:extLst>
                        <a:ext uri="{FF2B5EF4-FFF2-40B4-BE49-F238E27FC236}">
                          <a16:creationId xmlns:a16="http://schemas.microsoft.com/office/drawing/2014/main" id="{53EED2BF-2C58-4626-81EC-4C1F3F976BF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87" name="Straight Connector 86">
                      <a:extLst>
                        <a:ext uri="{FF2B5EF4-FFF2-40B4-BE49-F238E27FC236}">
                          <a16:creationId xmlns:a16="http://schemas.microsoft.com/office/drawing/2014/main" id="{6E15A117-602E-4D6F-9AC5-34426EBCF7E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85" name="Oval 84">
                    <a:extLst>
                      <a:ext uri="{FF2B5EF4-FFF2-40B4-BE49-F238E27FC236}">
                        <a16:creationId xmlns:a16="http://schemas.microsoft.com/office/drawing/2014/main" id="{ED701685-7C7A-47DD-860E-50194CF62B78}"/>
                      </a:ext>
                    </a:extLst>
                  </p:cNvPr>
                  <p:cNvSpPr/>
                  <p:nvPr/>
                </p:nvSpPr>
                <p:spPr bwMode="auto">
                  <a:xfrm rot="10955624">
                    <a:off x="11169220" y="2283392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71B14BE7-682D-439D-96E5-03AACAD3219B}"/>
                    </a:ext>
                  </a:extLst>
                </p:cNvPr>
                <p:cNvGrpSpPr/>
                <p:nvPr/>
              </p:nvGrpSpPr>
              <p:grpSpPr>
                <a:xfrm>
                  <a:off x="11388329" y="2608622"/>
                  <a:ext cx="78273" cy="296830"/>
                  <a:chOff x="11247543" y="2055179"/>
                  <a:chExt cx="78273" cy="296830"/>
                </a:xfrm>
              </p:grpSpPr>
              <p:grpSp>
                <p:nvGrpSpPr>
                  <p:cNvPr id="74" name="Group 73">
                    <a:extLst>
                      <a:ext uri="{FF2B5EF4-FFF2-40B4-BE49-F238E27FC236}">
                        <a16:creationId xmlns:a16="http://schemas.microsoft.com/office/drawing/2014/main" id="{90E5B70A-06CA-4D8A-B817-BD68B85AEC42}"/>
                      </a:ext>
                    </a:extLst>
                  </p:cNvPr>
                  <p:cNvGrpSpPr/>
                  <p:nvPr/>
                </p:nvGrpSpPr>
                <p:grpSpPr>
                  <a:xfrm rot="155624">
                    <a:off x="11273309" y="2112941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80" name="Straight Connector 79">
                      <a:extLst>
                        <a:ext uri="{FF2B5EF4-FFF2-40B4-BE49-F238E27FC236}">
                          <a16:creationId xmlns:a16="http://schemas.microsoft.com/office/drawing/2014/main" id="{543A5F65-8720-4B68-9201-5A7AAF2E092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81" name="Straight Connector 80">
                      <a:extLst>
                        <a:ext uri="{FF2B5EF4-FFF2-40B4-BE49-F238E27FC236}">
                          <a16:creationId xmlns:a16="http://schemas.microsoft.com/office/drawing/2014/main" id="{5CC526D5-5B82-4DBB-99FD-4F81F274381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1AA9D3E6-CF58-4DCF-99CE-2FE1851A49A0}"/>
                      </a:ext>
                    </a:extLst>
                  </p:cNvPr>
                  <p:cNvSpPr/>
                  <p:nvPr/>
                </p:nvSpPr>
                <p:spPr bwMode="auto">
                  <a:xfrm rot="155624">
                    <a:off x="11257915" y="2055179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76" name="Group 75">
                    <a:extLst>
                      <a:ext uri="{FF2B5EF4-FFF2-40B4-BE49-F238E27FC236}">
                        <a16:creationId xmlns:a16="http://schemas.microsoft.com/office/drawing/2014/main" id="{E40C515F-A5B8-490A-A0BA-B461DA1454D3}"/>
                      </a:ext>
                    </a:extLst>
                  </p:cNvPr>
                  <p:cNvGrpSpPr/>
                  <p:nvPr/>
                </p:nvGrpSpPr>
                <p:grpSpPr>
                  <a:xfrm rot="10955624">
                    <a:off x="11274587" y="2207916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78" name="Straight Connector 77">
                      <a:extLst>
                        <a:ext uri="{FF2B5EF4-FFF2-40B4-BE49-F238E27FC236}">
                          <a16:creationId xmlns:a16="http://schemas.microsoft.com/office/drawing/2014/main" id="{AF1F6C13-916C-476F-96B0-FBA7A1D53FE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79" name="Straight Connector 78">
                      <a:extLst>
                        <a:ext uri="{FF2B5EF4-FFF2-40B4-BE49-F238E27FC236}">
                          <a16:creationId xmlns:a16="http://schemas.microsoft.com/office/drawing/2014/main" id="{2EF35FA1-B66F-4342-861C-1D2B813F22E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77" name="Oval 76">
                    <a:extLst>
                      <a:ext uri="{FF2B5EF4-FFF2-40B4-BE49-F238E27FC236}">
                        <a16:creationId xmlns:a16="http://schemas.microsoft.com/office/drawing/2014/main" id="{71C87747-2615-4299-8B2D-9C441740949B}"/>
                      </a:ext>
                    </a:extLst>
                  </p:cNvPr>
                  <p:cNvSpPr/>
                  <p:nvPr/>
                </p:nvSpPr>
                <p:spPr bwMode="auto">
                  <a:xfrm rot="10955624">
                    <a:off x="11247543" y="2284108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7A019F16-00FA-4B14-B42D-CF20C1D737BB}"/>
                    </a:ext>
                  </a:extLst>
                </p:cNvPr>
                <p:cNvGrpSpPr/>
                <p:nvPr/>
              </p:nvGrpSpPr>
              <p:grpSpPr>
                <a:xfrm>
                  <a:off x="11466522" y="2628208"/>
                  <a:ext cx="78274" cy="296830"/>
                  <a:chOff x="11325736" y="2058721"/>
                  <a:chExt cx="78274" cy="296830"/>
                </a:xfrm>
              </p:grpSpPr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4DCAF362-6B8F-4E8C-B06B-3FEC06C12906}"/>
                      </a:ext>
                    </a:extLst>
                  </p:cNvPr>
                  <p:cNvGrpSpPr/>
                  <p:nvPr/>
                </p:nvGrpSpPr>
                <p:grpSpPr>
                  <a:xfrm rot="155624">
                    <a:off x="11351502" y="2116483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72" name="Straight Connector 71">
                      <a:extLst>
                        <a:ext uri="{FF2B5EF4-FFF2-40B4-BE49-F238E27FC236}">
                          <a16:creationId xmlns:a16="http://schemas.microsoft.com/office/drawing/2014/main" id="{13321136-02B8-4EF4-8342-72F0F55DF2B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73" name="Straight Connector 72">
                      <a:extLst>
                        <a:ext uri="{FF2B5EF4-FFF2-40B4-BE49-F238E27FC236}">
                          <a16:creationId xmlns:a16="http://schemas.microsoft.com/office/drawing/2014/main" id="{5686D91A-04A8-473B-A0EA-D3DE9CA0D2B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C6DAD675-F00A-439E-A6D4-BF6CC34029A6}"/>
                      </a:ext>
                    </a:extLst>
                  </p:cNvPr>
                  <p:cNvSpPr/>
                  <p:nvPr/>
                </p:nvSpPr>
                <p:spPr bwMode="auto">
                  <a:xfrm rot="155624">
                    <a:off x="11336109" y="2058721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8" name="Group 67">
                    <a:extLst>
                      <a:ext uri="{FF2B5EF4-FFF2-40B4-BE49-F238E27FC236}">
                        <a16:creationId xmlns:a16="http://schemas.microsoft.com/office/drawing/2014/main" id="{AE5820C4-8BC0-4DC1-BE13-46A74C5D9F01}"/>
                      </a:ext>
                    </a:extLst>
                  </p:cNvPr>
                  <p:cNvGrpSpPr/>
                  <p:nvPr/>
                </p:nvGrpSpPr>
                <p:grpSpPr>
                  <a:xfrm rot="10955624">
                    <a:off x="11352780" y="2211457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70" name="Straight Connector 69">
                      <a:extLst>
                        <a:ext uri="{FF2B5EF4-FFF2-40B4-BE49-F238E27FC236}">
                          <a16:creationId xmlns:a16="http://schemas.microsoft.com/office/drawing/2014/main" id="{F7702D27-2D36-4013-B766-2509252964B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71" name="Straight Connector 70">
                      <a:extLst>
                        <a:ext uri="{FF2B5EF4-FFF2-40B4-BE49-F238E27FC236}">
                          <a16:creationId xmlns:a16="http://schemas.microsoft.com/office/drawing/2014/main" id="{265CAE1F-DD3B-4253-A734-38D6BC1110C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086C194C-1452-46F6-B79E-38FCAA9C80F5}"/>
                      </a:ext>
                    </a:extLst>
                  </p:cNvPr>
                  <p:cNvSpPr/>
                  <p:nvPr/>
                </p:nvSpPr>
                <p:spPr bwMode="auto">
                  <a:xfrm rot="10955624">
                    <a:off x="11325736" y="2287650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0B0C61A6-EBFC-46B2-A312-3CC782D668FD}"/>
                    </a:ext>
                  </a:extLst>
                </p:cNvPr>
                <p:cNvGrpSpPr/>
                <p:nvPr/>
              </p:nvGrpSpPr>
              <p:grpSpPr>
                <a:xfrm>
                  <a:off x="11544717" y="2651804"/>
                  <a:ext cx="78273" cy="296831"/>
                  <a:chOff x="11403931" y="2062262"/>
                  <a:chExt cx="78273" cy="296831"/>
                </a:xfrm>
              </p:grpSpPr>
              <p:grpSp>
                <p:nvGrpSpPr>
                  <p:cNvPr id="58" name="Group 57">
                    <a:extLst>
                      <a:ext uri="{FF2B5EF4-FFF2-40B4-BE49-F238E27FC236}">
                        <a16:creationId xmlns:a16="http://schemas.microsoft.com/office/drawing/2014/main" id="{9E520138-4799-49C1-9AE8-224AC8F93AF2}"/>
                      </a:ext>
                    </a:extLst>
                  </p:cNvPr>
                  <p:cNvGrpSpPr/>
                  <p:nvPr/>
                </p:nvGrpSpPr>
                <p:grpSpPr>
                  <a:xfrm rot="155624">
                    <a:off x="11429696" y="2120025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64" name="Straight Connector 63">
                      <a:extLst>
                        <a:ext uri="{FF2B5EF4-FFF2-40B4-BE49-F238E27FC236}">
                          <a16:creationId xmlns:a16="http://schemas.microsoft.com/office/drawing/2014/main" id="{6AF6AC7E-69E6-4DE0-B1CE-CE7A20D234C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5" name="Straight Connector 64">
                      <a:extLst>
                        <a:ext uri="{FF2B5EF4-FFF2-40B4-BE49-F238E27FC236}">
                          <a16:creationId xmlns:a16="http://schemas.microsoft.com/office/drawing/2014/main" id="{E634FC37-EBD3-441D-80A8-002C2C8C718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15C52140-5224-4A56-9953-B2262325C699}"/>
                      </a:ext>
                    </a:extLst>
                  </p:cNvPr>
                  <p:cNvSpPr/>
                  <p:nvPr/>
                </p:nvSpPr>
                <p:spPr bwMode="auto">
                  <a:xfrm rot="155624">
                    <a:off x="11414303" y="2062262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0" name="Group 59">
                    <a:extLst>
                      <a:ext uri="{FF2B5EF4-FFF2-40B4-BE49-F238E27FC236}">
                        <a16:creationId xmlns:a16="http://schemas.microsoft.com/office/drawing/2014/main" id="{B9C3973F-55F6-4E88-A156-D608EFE00F72}"/>
                      </a:ext>
                    </a:extLst>
                  </p:cNvPr>
                  <p:cNvGrpSpPr/>
                  <p:nvPr/>
                </p:nvGrpSpPr>
                <p:grpSpPr>
                  <a:xfrm rot="10955624">
                    <a:off x="11430975" y="2214999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62" name="Straight Connector 61">
                      <a:extLst>
                        <a:ext uri="{FF2B5EF4-FFF2-40B4-BE49-F238E27FC236}">
                          <a16:creationId xmlns:a16="http://schemas.microsoft.com/office/drawing/2014/main" id="{4E3A76E6-D3BA-46AA-8E34-FFD226A6210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3" name="Straight Connector 62">
                      <a:extLst>
                        <a:ext uri="{FF2B5EF4-FFF2-40B4-BE49-F238E27FC236}">
                          <a16:creationId xmlns:a16="http://schemas.microsoft.com/office/drawing/2014/main" id="{C5A07042-55FE-43B3-8FC9-C63EDA20D2C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AF931EE1-9A01-46E1-8085-8E54CE340BF1}"/>
                      </a:ext>
                    </a:extLst>
                  </p:cNvPr>
                  <p:cNvSpPr/>
                  <p:nvPr/>
                </p:nvSpPr>
                <p:spPr bwMode="auto">
                  <a:xfrm rot="10955624">
                    <a:off x="11403931" y="2291192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8663CFA6-FA7A-426C-B9AD-05A0183E0B38}"/>
                  </a:ext>
                </a:extLst>
              </p:cNvPr>
              <p:cNvGrpSpPr/>
              <p:nvPr/>
            </p:nvGrpSpPr>
            <p:grpSpPr>
              <a:xfrm>
                <a:off x="10666640" y="2506929"/>
                <a:ext cx="275891" cy="525315"/>
                <a:chOff x="9051052" y="1986450"/>
                <a:chExt cx="157992" cy="300827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18653B80-BD8B-4C92-96B9-5597EBFE0412}"/>
                    </a:ext>
                  </a:extLst>
                </p:cNvPr>
                <p:cNvGrpSpPr/>
                <p:nvPr/>
              </p:nvGrpSpPr>
              <p:grpSpPr>
                <a:xfrm rot="178960">
                  <a:off x="9077914" y="2044171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47" name="Straight Connector 46">
                    <a:extLst>
                      <a:ext uri="{FF2B5EF4-FFF2-40B4-BE49-F238E27FC236}">
                        <a16:creationId xmlns:a16="http://schemas.microsoft.com/office/drawing/2014/main" id="{13F72004-138C-4009-97CE-77297B3B20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8" name="Straight Connector 47">
                    <a:extLst>
                      <a:ext uri="{FF2B5EF4-FFF2-40B4-BE49-F238E27FC236}">
                        <a16:creationId xmlns:a16="http://schemas.microsoft.com/office/drawing/2014/main" id="{9399D7D8-92B1-4A7A-8091-C74A3AA350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D0C0CB75-FF9D-45F1-BA15-ABFBBF82B489}"/>
                    </a:ext>
                  </a:extLst>
                </p:cNvPr>
                <p:cNvSpPr/>
                <p:nvPr/>
              </p:nvSpPr>
              <p:spPr bwMode="auto">
                <a:xfrm rot="178960">
                  <a:off x="9062976" y="1986450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3093109D-CA18-44B5-8BF6-08212A14BDEE}"/>
                    </a:ext>
                  </a:extLst>
                </p:cNvPr>
                <p:cNvGrpSpPr/>
                <p:nvPr/>
              </p:nvGrpSpPr>
              <p:grpSpPr>
                <a:xfrm rot="10978960">
                  <a:off x="9078551" y="2139152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45" name="Straight Connector 44">
                    <a:extLst>
                      <a:ext uri="{FF2B5EF4-FFF2-40B4-BE49-F238E27FC236}">
                        <a16:creationId xmlns:a16="http://schemas.microsoft.com/office/drawing/2014/main" id="{A9D84E59-9C9F-4EA9-8A2A-91E4AE5E31A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6" name="Straight Connector 45">
                    <a:extLst>
                      <a:ext uri="{FF2B5EF4-FFF2-40B4-BE49-F238E27FC236}">
                        <a16:creationId xmlns:a16="http://schemas.microsoft.com/office/drawing/2014/main" id="{CB39C868-4C82-4023-BC91-ECB3C5221A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BB3C0EE2-41CC-47E7-9670-1D92A710115F}"/>
                    </a:ext>
                  </a:extLst>
                </p:cNvPr>
                <p:cNvSpPr/>
                <p:nvPr/>
              </p:nvSpPr>
              <p:spPr bwMode="auto">
                <a:xfrm rot="10978960">
                  <a:off x="9051052" y="2215303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339A600A-43E6-4D24-8075-687934D11986}"/>
                    </a:ext>
                  </a:extLst>
                </p:cNvPr>
                <p:cNvGrpSpPr/>
                <p:nvPr/>
              </p:nvGrpSpPr>
              <p:grpSpPr>
                <a:xfrm rot="178960">
                  <a:off x="9156082" y="2048244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99985E53-6969-4F78-844A-3E981651A1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E00AEBC1-4509-46F6-A64F-AB19566062D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067F72AE-7719-40C1-86B6-C92C223A0D28}"/>
                    </a:ext>
                  </a:extLst>
                </p:cNvPr>
                <p:cNvSpPr/>
                <p:nvPr/>
              </p:nvSpPr>
              <p:spPr bwMode="auto">
                <a:xfrm rot="178960">
                  <a:off x="9141143" y="1990523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24644D61-8993-400F-B1E5-957856ED2335}"/>
                    </a:ext>
                  </a:extLst>
                </p:cNvPr>
                <p:cNvGrpSpPr/>
                <p:nvPr/>
              </p:nvGrpSpPr>
              <p:grpSpPr>
                <a:xfrm rot="10978960">
                  <a:off x="9156718" y="2143225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DA41E615-B4E8-4251-93C5-2A9BAAF793A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BC0CCC2D-3FF9-49D3-8E8C-CBD0E49E7CC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4A971CA2-5420-4E43-A0BB-311FA57F9DCA}"/>
                    </a:ext>
                  </a:extLst>
                </p:cNvPr>
                <p:cNvSpPr/>
                <p:nvPr/>
              </p:nvSpPr>
              <p:spPr bwMode="auto">
                <a:xfrm rot="10978960">
                  <a:off x="9129219" y="2219376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AD86243-9FCC-4BB5-8576-C9B3ACD25E6C}"/>
                  </a:ext>
                </a:extLst>
              </p:cNvPr>
              <p:cNvGrpSpPr/>
              <p:nvPr/>
            </p:nvGrpSpPr>
            <p:grpSpPr>
              <a:xfrm rot="178960">
                <a:off x="10986547" y="2621948"/>
                <a:ext cx="44466" cy="150754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650A0516-69D3-484E-A81A-65E6158F3FF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CE83257F-686A-4060-8F4A-6F7684983BA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40BAA63-8FC8-4821-A209-F842E3BCAEB5}"/>
                  </a:ext>
                </a:extLst>
              </p:cNvPr>
              <p:cNvSpPr/>
              <p:nvPr/>
            </p:nvSpPr>
            <p:spPr bwMode="auto">
              <a:xfrm rot="178960">
                <a:off x="10960461" y="2521154"/>
                <a:ext cx="118571" cy="11857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C951F58-253F-4C47-A0D4-903A60BEC6AB}"/>
                  </a:ext>
                </a:extLst>
              </p:cNvPr>
              <p:cNvGrpSpPr/>
              <p:nvPr/>
            </p:nvGrpSpPr>
            <p:grpSpPr>
              <a:xfrm rot="10978960">
                <a:off x="10987659" y="2787807"/>
                <a:ext cx="44466" cy="150754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E401537F-7972-4EA0-A4BB-A10C1EAB30A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B365CD16-B21F-4493-BC64-462CBE6C181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D11A4F1F-C35D-4EE0-97C8-1478EA6583A8}"/>
                  </a:ext>
                </a:extLst>
              </p:cNvPr>
              <p:cNvSpPr/>
              <p:nvPr/>
            </p:nvSpPr>
            <p:spPr bwMode="auto">
              <a:xfrm rot="10978960">
                <a:off x="10939639" y="2920785"/>
                <a:ext cx="118571" cy="11857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6D99EBF-2320-4539-8638-535AC30BFBB9}"/>
                  </a:ext>
                </a:extLst>
              </p:cNvPr>
              <p:cNvGrpSpPr/>
              <p:nvPr/>
            </p:nvGrpSpPr>
            <p:grpSpPr>
              <a:xfrm>
                <a:off x="11085700" y="2520337"/>
                <a:ext cx="136137" cy="518360"/>
                <a:chOff x="9291031" y="1994128"/>
                <a:chExt cx="77960" cy="296844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75C62E7A-7BC1-4CC1-A896-8E016DBB7313}"/>
                    </a:ext>
                  </a:extLst>
                </p:cNvPr>
                <p:cNvGrpSpPr/>
                <p:nvPr/>
              </p:nvGrpSpPr>
              <p:grpSpPr>
                <a:xfrm rot="150951">
                  <a:off x="9316574" y="2051897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28D88C38-3FC1-4448-81E9-1BE5FA2366F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50D5E6B6-7CED-4243-9632-2524FBC15B9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719F7FBE-DB91-4D96-A562-8A5792555E82}"/>
                    </a:ext>
                  </a:extLst>
                </p:cNvPr>
                <p:cNvSpPr/>
                <p:nvPr/>
              </p:nvSpPr>
              <p:spPr bwMode="auto">
                <a:xfrm rot="150951">
                  <a:off x="9301090" y="1994128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A722C7B7-AEE5-4291-BD7B-9B8F4BC59956}"/>
                    </a:ext>
                  </a:extLst>
                </p:cNvPr>
                <p:cNvGrpSpPr/>
                <p:nvPr/>
              </p:nvGrpSpPr>
              <p:grpSpPr>
                <a:xfrm rot="10950951">
                  <a:off x="9317984" y="2146871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538F9A99-49DF-4B19-968F-5B9902C18DC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E12E2A47-B454-4188-B336-D190B88F553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EFF0B2EB-8A5C-4A2E-8EF9-7F571B370A03}"/>
                    </a:ext>
                  </a:extLst>
                </p:cNvPr>
                <p:cNvSpPr/>
                <p:nvPr/>
              </p:nvSpPr>
              <p:spPr bwMode="auto">
                <a:xfrm rot="10950951">
                  <a:off x="9291031" y="2223071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5485B44C-049C-4B19-8374-520ADDE45B86}"/>
                  </a:ext>
                </a:extLst>
              </p:cNvPr>
              <p:cNvGrpSpPr/>
              <p:nvPr/>
            </p:nvGrpSpPr>
            <p:grpSpPr>
              <a:xfrm>
                <a:off x="11222470" y="2521400"/>
                <a:ext cx="136137" cy="518361"/>
                <a:chOff x="9369354" y="1994737"/>
                <a:chExt cx="77960" cy="296845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FED2C0B-0890-4D56-A26A-91F434C16A0E}"/>
                    </a:ext>
                  </a:extLst>
                </p:cNvPr>
                <p:cNvGrpSpPr/>
                <p:nvPr/>
              </p:nvGrpSpPr>
              <p:grpSpPr>
                <a:xfrm rot="150951">
                  <a:off x="9394897" y="2052507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2250C67D-C97F-4AC6-A5F8-C93F5568D0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8035943C-C4F9-4B36-874A-DD9A576FAC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17FB3CD9-5684-4CCD-8D29-6496CB1A97E1}"/>
                    </a:ext>
                  </a:extLst>
                </p:cNvPr>
                <p:cNvSpPr/>
                <p:nvPr/>
              </p:nvSpPr>
              <p:spPr bwMode="auto">
                <a:xfrm rot="150951">
                  <a:off x="9379413" y="1994737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27212BC7-9452-48CE-9DB6-E0DC43DD6792}"/>
                    </a:ext>
                  </a:extLst>
                </p:cNvPr>
                <p:cNvGrpSpPr/>
                <p:nvPr/>
              </p:nvGrpSpPr>
              <p:grpSpPr>
                <a:xfrm rot="10950951">
                  <a:off x="9396306" y="2147481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24A23BDF-C526-4AD1-A6E3-3270407487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5C97E717-76A9-491C-A5FC-07E83E2EEE1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A25E9820-EE36-4CC3-BF2E-4A7B29AC5959}"/>
                    </a:ext>
                  </a:extLst>
                </p:cNvPr>
                <p:cNvSpPr/>
                <p:nvPr/>
              </p:nvSpPr>
              <p:spPr bwMode="auto">
                <a:xfrm rot="10950951">
                  <a:off x="9369354" y="2223681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F0689601-323D-40BA-BDB9-30B82E246136}"/>
                </a:ext>
              </a:extLst>
            </p:cNvPr>
            <p:cNvGrpSpPr/>
            <p:nvPr/>
          </p:nvGrpSpPr>
          <p:grpSpPr>
            <a:xfrm>
              <a:off x="6617815" y="2915224"/>
              <a:ext cx="2292082" cy="721176"/>
              <a:chOff x="6871049" y="2454210"/>
              <a:chExt cx="1312584" cy="412989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FF3FA208-D9BA-49A4-9312-4840B618B517}"/>
                  </a:ext>
                </a:extLst>
              </p:cNvPr>
              <p:cNvGrpSpPr/>
              <p:nvPr/>
            </p:nvGrpSpPr>
            <p:grpSpPr>
              <a:xfrm rot="159540">
                <a:off x="8103808" y="2454210"/>
                <a:ext cx="79825" cy="296755"/>
                <a:chOff x="7788233" y="1960839"/>
                <a:chExt cx="79825" cy="296755"/>
              </a:xfrm>
            </p:grpSpPr>
            <p:grpSp>
              <p:nvGrpSpPr>
                <p:cNvPr id="277" name="Group 276">
                  <a:extLst>
                    <a:ext uri="{FF2B5EF4-FFF2-40B4-BE49-F238E27FC236}">
                      <a16:creationId xmlns:a16="http://schemas.microsoft.com/office/drawing/2014/main" id="{785F6F25-AF84-4C4E-A54C-E63ACD80134E}"/>
                    </a:ext>
                  </a:extLst>
                </p:cNvPr>
                <p:cNvGrpSpPr/>
                <p:nvPr/>
              </p:nvGrpSpPr>
              <p:grpSpPr>
                <a:xfrm rot="21421040" flipH="1">
                  <a:off x="7815732" y="2018560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83" name="Straight Connector 282">
                    <a:extLst>
                      <a:ext uri="{FF2B5EF4-FFF2-40B4-BE49-F238E27FC236}">
                        <a16:creationId xmlns:a16="http://schemas.microsoft.com/office/drawing/2014/main" id="{C781C5D3-5C65-4714-9462-7DFEB53D03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84" name="Straight Connector 283">
                    <a:extLst>
                      <a:ext uri="{FF2B5EF4-FFF2-40B4-BE49-F238E27FC236}">
                        <a16:creationId xmlns:a16="http://schemas.microsoft.com/office/drawing/2014/main" id="{9401B6AA-CA8A-4BEF-91CA-A5B982B02C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78" name="Oval 277">
                  <a:extLst>
                    <a:ext uri="{FF2B5EF4-FFF2-40B4-BE49-F238E27FC236}">
                      <a16:creationId xmlns:a16="http://schemas.microsoft.com/office/drawing/2014/main" id="{AFF9BE65-FAB3-46E5-BCA5-91057F7DDC12}"/>
                    </a:ext>
                  </a:extLst>
                </p:cNvPr>
                <p:cNvSpPr/>
                <p:nvPr/>
              </p:nvSpPr>
              <p:spPr bwMode="auto">
                <a:xfrm rot="21421040" flipH="1">
                  <a:off x="7788233" y="1960839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79" name="Group 278">
                  <a:extLst>
                    <a:ext uri="{FF2B5EF4-FFF2-40B4-BE49-F238E27FC236}">
                      <a16:creationId xmlns:a16="http://schemas.microsoft.com/office/drawing/2014/main" id="{2906C899-0741-43C1-A781-286AB9EB1D39}"/>
                    </a:ext>
                  </a:extLst>
                </p:cNvPr>
                <p:cNvGrpSpPr/>
                <p:nvPr/>
              </p:nvGrpSpPr>
              <p:grpSpPr>
                <a:xfrm rot="10621040" flipH="1">
                  <a:off x="7815095" y="2113542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81" name="Straight Connector 280">
                    <a:extLst>
                      <a:ext uri="{FF2B5EF4-FFF2-40B4-BE49-F238E27FC236}">
                        <a16:creationId xmlns:a16="http://schemas.microsoft.com/office/drawing/2014/main" id="{F3A37792-E4AC-4C1A-B8D1-434D164D58B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82" name="Straight Connector 281">
                    <a:extLst>
                      <a:ext uri="{FF2B5EF4-FFF2-40B4-BE49-F238E27FC236}">
                        <a16:creationId xmlns:a16="http://schemas.microsoft.com/office/drawing/2014/main" id="{EA20F82C-80BF-4DFD-A375-279857C02A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80" name="Oval 279">
                  <a:extLst>
                    <a:ext uri="{FF2B5EF4-FFF2-40B4-BE49-F238E27FC236}">
                      <a16:creationId xmlns:a16="http://schemas.microsoft.com/office/drawing/2014/main" id="{2158F209-C93B-4491-B445-6793667D7BCC}"/>
                    </a:ext>
                  </a:extLst>
                </p:cNvPr>
                <p:cNvSpPr/>
                <p:nvPr/>
              </p:nvSpPr>
              <p:spPr bwMode="auto">
                <a:xfrm rot="10621040" flipH="1">
                  <a:off x="7800157" y="2189693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0B597167-CA52-4B54-B1D2-57A383832AFC}"/>
                  </a:ext>
                </a:extLst>
              </p:cNvPr>
              <p:cNvGrpSpPr/>
              <p:nvPr/>
            </p:nvGrpSpPr>
            <p:grpSpPr>
              <a:xfrm>
                <a:off x="8031552" y="2454210"/>
                <a:ext cx="79825" cy="296754"/>
                <a:chOff x="7710064" y="1964912"/>
                <a:chExt cx="79825" cy="296754"/>
              </a:xfrm>
            </p:grpSpPr>
            <p:grpSp>
              <p:nvGrpSpPr>
                <p:cNvPr id="269" name="Group 268">
                  <a:extLst>
                    <a:ext uri="{FF2B5EF4-FFF2-40B4-BE49-F238E27FC236}">
                      <a16:creationId xmlns:a16="http://schemas.microsoft.com/office/drawing/2014/main" id="{4D23192B-247D-4D9D-BA76-FF613FDF8831}"/>
                    </a:ext>
                  </a:extLst>
                </p:cNvPr>
                <p:cNvGrpSpPr/>
                <p:nvPr/>
              </p:nvGrpSpPr>
              <p:grpSpPr>
                <a:xfrm rot="21421040" flipH="1">
                  <a:off x="7737563" y="2022633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75" name="Straight Connector 274">
                    <a:extLst>
                      <a:ext uri="{FF2B5EF4-FFF2-40B4-BE49-F238E27FC236}">
                        <a16:creationId xmlns:a16="http://schemas.microsoft.com/office/drawing/2014/main" id="{39E4771C-4E89-4BCE-AB61-4CBDEA13234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6" name="Straight Connector 275">
                    <a:extLst>
                      <a:ext uri="{FF2B5EF4-FFF2-40B4-BE49-F238E27FC236}">
                        <a16:creationId xmlns:a16="http://schemas.microsoft.com/office/drawing/2014/main" id="{DE5A1F73-2F1B-4078-B5E8-38BD92AB214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70" name="Oval 269">
                  <a:extLst>
                    <a:ext uri="{FF2B5EF4-FFF2-40B4-BE49-F238E27FC236}">
                      <a16:creationId xmlns:a16="http://schemas.microsoft.com/office/drawing/2014/main" id="{184B0605-6E14-4471-8940-75126590861F}"/>
                    </a:ext>
                  </a:extLst>
                </p:cNvPr>
                <p:cNvSpPr/>
                <p:nvPr/>
              </p:nvSpPr>
              <p:spPr bwMode="auto">
                <a:xfrm rot="21421040" flipH="1">
                  <a:off x="7710064" y="1964912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71" name="Group 270">
                  <a:extLst>
                    <a:ext uri="{FF2B5EF4-FFF2-40B4-BE49-F238E27FC236}">
                      <a16:creationId xmlns:a16="http://schemas.microsoft.com/office/drawing/2014/main" id="{A1E1BCD2-05E1-48DF-A243-E45C1999AD38}"/>
                    </a:ext>
                  </a:extLst>
                </p:cNvPr>
                <p:cNvGrpSpPr/>
                <p:nvPr/>
              </p:nvGrpSpPr>
              <p:grpSpPr>
                <a:xfrm rot="10621040" flipH="1">
                  <a:off x="7736926" y="2117614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73" name="Straight Connector 272">
                    <a:extLst>
                      <a:ext uri="{FF2B5EF4-FFF2-40B4-BE49-F238E27FC236}">
                        <a16:creationId xmlns:a16="http://schemas.microsoft.com/office/drawing/2014/main" id="{727861BE-B15F-4844-BD32-9008DF852F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4" name="Straight Connector 273">
                    <a:extLst>
                      <a:ext uri="{FF2B5EF4-FFF2-40B4-BE49-F238E27FC236}">
                        <a16:creationId xmlns:a16="http://schemas.microsoft.com/office/drawing/2014/main" id="{2A02BC20-4B93-4652-B90D-A149BDE5D2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72" name="Oval 271">
                  <a:extLst>
                    <a:ext uri="{FF2B5EF4-FFF2-40B4-BE49-F238E27FC236}">
                      <a16:creationId xmlns:a16="http://schemas.microsoft.com/office/drawing/2014/main" id="{793213BD-F867-49BF-914D-752273F4F55A}"/>
                    </a:ext>
                  </a:extLst>
                </p:cNvPr>
                <p:cNvSpPr/>
                <p:nvPr/>
              </p:nvSpPr>
              <p:spPr bwMode="auto">
                <a:xfrm rot="10621040" flipH="1">
                  <a:off x="7721988" y="2193765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A0582C31-3CFF-42E6-A503-314EF87CE51B}"/>
                  </a:ext>
                </a:extLst>
              </p:cNvPr>
              <p:cNvGrpSpPr/>
              <p:nvPr/>
            </p:nvGrpSpPr>
            <p:grpSpPr>
              <a:xfrm>
                <a:off x="7956827" y="2457772"/>
                <a:ext cx="79825" cy="296754"/>
                <a:chOff x="7631895" y="1968983"/>
                <a:chExt cx="79825" cy="296754"/>
              </a:xfrm>
            </p:grpSpPr>
            <p:grpSp>
              <p:nvGrpSpPr>
                <p:cNvPr id="261" name="Group 260">
                  <a:extLst>
                    <a:ext uri="{FF2B5EF4-FFF2-40B4-BE49-F238E27FC236}">
                      <a16:creationId xmlns:a16="http://schemas.microsoft.com/office/drawing/2014/main" id="{7A58509D-5536-4E4C-8DFF-ED707601435F}"/>
                    </a:ext>
                  </a:extLst>
                </p:cNvPr>
                <p:cNvGrpSpPr/>
                <p:nvPr/>
              </p:nvGrpSpPr>
              <p:grpSpPr>
                <a:xfrm rot="21421040" flipH="1">
                  <a:off x="7659394" y="2026704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67" name="Straight Connector 266">
                    <a:extLst>
                      <a:ext uri="{FF2B5EF4-FFF2-40B4-BE49-F238E27FC236}">
                        <a16:creationId xmlns:a16="http://schemas.microsoft.com/office/drawing/2014/main" id="{5B327BAA-F776-4E31-9B29-FDBF1FB3B5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68" name="Straight Connector 267">
                    <a:extLst>
                      <a:ext uri="{FF2B5EF4-FFF2-40B4-BE49-F238E27FC236}">
                        <a16:creationId xmlns:a16="http://schemas.microsoft.com/office/drawing/2014/main" id="{893C80F5-D472-4A28-B47F-50DF86CC5F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62" name="Oval 261">
                  <a:extLst>
                    <a:ext uri="{FF2B5EF4-FFF2-40B4-BE49-F238E27FC236}">
                      <a16:creationId xmlns:a16="http://schemas.microsoft.com/office/drawing/2014/main" id="{C6ED77C3-4028-4AC6-97C3-017464BD02F6}"/>
                    </a:ext>
                  </a:extLst>
                </p:cNvPr>
                <p:cNvSpPr/>
                <p:nvPr/>
              </p:nvSpPr>
              <p:spPr bwMode="auto">
                <a:xfrm rot="21421040" flipH="1">
                  <a:off x="7631895" y="1968983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3" name="Group 262">
                  <a:extLst>
                    <a:ext uri="{FF2B5EF4-FFF2-40B4-BE49-F238E27FC236}">
                      <a16:creationId xmlns:a16="http://schemas.microsoft.com/office/drawing/2014/main" id="{9FB5D37B-93A5-4C59-85C0-5050DE333B44}"/>
                    </a:ext>
                  </a:extLst>
                </p:cNvPr>
                <p:cNvGrpSpPr/>
                <p:nvPr/>
              </p:nvGrpSpPr>
              <p:grpSpPr>
                <a:xfrm rot="10621040" flipH="1">
                  <a:off x="7658757" y="2121685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65" name="Straight Connector 264">
                    <a:extLst>
                      <a:ext uri="{FF2B5EF4-FFF2-40B4-BE49-F238E27FC236}">
                        <a16:creationId xmlns:a16="http://schemas.microsoft.com/office/drawing/2014/main" id="{F5ED802C-8839-459F-A39B-BC955B366F4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66" name="Straight Connector 265">
                    <a:extLst>
                      <a:ext uri="{FF2B5EF4-FFF2-40B4-BE49-F238E27FC236}">
                        <a16:creationId xmlns:a16="http://schemas.microsoft.com/office/drawing/2014/main" id="{857B0D20-517E-4E3C-8D2B-ABE8143BA35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9C8BC903-C5F1-4E0D-B0C8-A023DB0C2382}"/>
                    </a:ext>
                  </a:extLst>
                </p:cNvPr>
                <p:cNvSpPr/>
                <p:nvPr/>
              </p:nvSpPr>
              <p:spPr bwMode="auto">
                <a:xfrm rot="10621040" flipH="1">
                  <a:off x="7643819" y="2197836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A987A28E-7F44-42A7-A4E0-41A50CF1D4CB}"/>
                  </a:ext>
                </a:extLst>
              </p:cNvPr>
              <p:cNvGrpSpPr/>
              <p:nvPr/>
            </p:nvGrpSpPr>
            <p:grpSpPr>
              <a:xfrm>
                <a:off x="7882111" y="2456529"/>
                <a:ext cx="79825" cy="296755"/>
                <a:chOff x="7553579" y="1970231"/>
                <a:chExt cx="79825" cy="296755"/>
              </a:xfrm>
            </p:grpSpPr>
            <p:grpSp>
              <p:nvGrpSpPr>
                <p:cNvPr id="253" name="Group 252">
                  <a:extLst>
                    <a:ext uri="{FF2B5EF4-FFF2-40B4-BE49-F238E27FC236}">
                      <a16:creationId xmlns:a16="http://schemas.microsoft.com/office/drawing/2014/main" id="{1427C0D6-7DC3-444E-983F-A1967FF9E203}"/>
                    </a:ext>
                  </a:extLst>
                </p:cNvPr>
                <p:cNvGrpSpPr/>
                <p:nvPr/>
              </p:nvGrpSpPr>
              <p:grpSpPr>
                <a:xfrm rot="21421040" flipH="1">
                  <a:off x="7581078" y="2027952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59" name="Straight Connector 258">
                    <a:extLst>
                      <a:ext uri="{FF2B5EF4-FFF2-40B4-BE49-F238E27FC236}">
                        <a16:creationId xmlns:a16="http://schemas.microsoft.com/office/drawing/2014/main" id="{2FCDA9F3-C1EA-4C3D-B41A-F6719F51271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60" name="Straight Connector 259">
                    <a:extLst>
                      <a:ext uri="{FF2B5EF4-FFF2-40B4-BE49-F238E27FC236}">
                        <a16:creationId xmlns:a16="http://schemas.microsoft.com/office/drawing/2014/main" id="{7CE5826A-4A32-487B-8964-6FDE7A25786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54" name="Oval 253">
                  <a:extLst>
                    <a:ext uri="{FF2B5EF4-FFF2-40B4-BE49-F238E27FC236}">
                      <a16:creationId xmlns:a16="http://schemas.microsoft.com/office/drawing/2014/main" id="{15748211-7DE5-45C3-91EB-1DC4D46F56CB}"/>
                    </a:ext>
                  </a:extLst>
                </p:cNvPr>
                <p:cNvSpPr/>
                <p:nvPr/>
              </p:nvSpPr>
              <p:spPr bwMode="auto">
                <a:xfrm rot="21421040" flipH="1">
                  <a:off x="7553579" y="1970231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55" name="Group 254">
                  <a:extLst>
                    <a:ext uri="{FF2B5EF4-FFF2-40B4-BE49-F238E27FC236}">
                      <a16:creationId xmlns:a16="http://schemas.microsoft.com/office/drawing/2014/main" id="{B5379961-1EB3-4608-88B8-85632B5EEB12}"/>
                    </a:ext>
                  </a:extLst>
                </p:cNvPr>
                <p:cNvGrpSpPr/>
                <p:nvPr/>
              </p:nvGrpSpPr>
              <p:grpSpPr>
                <a:xfrm rot="10621040" flipH="1">
                  <a:off x="7580441" y="2122934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57" name="Straight Connector 256">
                    <a:extLst>
                      <a:ext uri="{FF2B5EF4-FFF2-40B4-BE49-F238E27FC236}">
                        <a16:creationId xmlns:a16="http://schemas.microsoft.com/office/drawing/2014/main" id="{630C6B4C-0600-4228-B44B-EF0C1E004DB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58" name="Straight Connector 257">
                    <a:extLst>
                      <a:ext uri="{FF2B5EF4-FFF2-40B4-BE49-F238E27FC236}">
                        <a16:creationId xmlns:a16="http://schemas.microsoft.com/office/drawing/2014/main" id="{897060E6-D7E4-41D4-9841-C5539F8627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56" name="Oval 255">
                  <a:extLst>
                    <a:ext uri="{FF2B5EF4-FFF2-40B4-BE49-F238E27FC236}">
                      <a16:creationId xmlns:a16="http://schemas.microsoft.com/office/drawing/2014/main" id="{AD50F516-FAAA-4BD9-853A-414F662D738B}"/>
                    </a:ext>
                  </a:extLst>
                </p:cNvPr>
                <p:cNvSpPr/>
                <p:nvPr/>
              </p:nvSpPr>
              <p:spPr bwMode="auto">
                <a:xfrm rot="10621040" flipH="1">
                  <a:off x="7565503" y="2199085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05FA718E-7730-4BEF-B2B3-674BF06107AF}"/>
                  </a:ext>
                </a:extLst>
              </p:cNvPr>
              <p:cNvGrpSpPr/>
              <p:nvPr/>
            </p:nvGrpSpPr>
            <p:grpSpPr>
              <a:xfrm>
                <a:off x="7808034" y="2456529"/>
                <a:ext cx="79825" cy="296754"/>
                <a:chOff x="7475412" y="1974304"/>
                <a:chExt cx="79825" cy="296754"/>
              </a:xfrm>
            </p:grpSpPr>
            <p:grpSp>
              <p:nvGrpSpPr>
                <p:cNvPr id="245" name="Group 244">
                  <a:extLst>
                    <a:ext uri="{FF2B5EF4-FFF2-40B4-BE49-F238E27FC236}">
                      <a16:creationId xmlns:a16="http://schemas.microsoft.com/office/drawing/2014/main" id="{813E1384-955C-42C5-83AB-4CA423DE95AE}"/>
                    </a:ext>
                  </a:extLst>
                </p:cNvPr>
                <p:cNvGrpSpPr/>
                <p:nvPr/>
              </p:nvGrpSpPr>
              <p:grpSpPr>
                <a:xfrm rot="21421040" flipH="1">
                  <a:off x="7502911" y="2032025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51" name="Straight Connector 250">
                    <a:extLst>
                      <a:ext uri="{FF2B5EF4-FFF2-40B4-BE49-F238E27FC236}">
                        <a16:creationId xmlns:a16="http://schemas.microsoft.com/office/drawing/2014/main" id="{408B0E43-B3E5-42EA-8812-F6C95F0224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52" name="Straight Connector 251">
                    <a:extLst>
                      <a:ext uri="{FF2B5EF4-FFF2-40B4-BE49-F238E27FC236}">
                        <a16:creationId xmlns:a16="http://schemas.microsoft.com/office/drawing/2014/main" id="{562EB5DC-7561-496B-906A-476FB8DBD4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46" name="Oval 245">
                  <a:extLst>
                    <a:ext uri="{FF2B5EF4-FFF2-40B4-BE49-F238E27FC236}">
                      <a16:creationId xmlns:a16="http://schemas.microsoft.com/office/drawing/2014/main" id="{21C63FD8-EAE9-4BFD-B4C7-1C1A006F4724}"/>
                    </a:ext>
                  </a:extLst>
                </p:cNvPr>
                <p:cNvSpPr/>
                <p:nvPr/>
              </p:nvSpPr>
              <p:spPr bwMode="auto">
                <a:xfrm rot="21421040" flipH="1">
                  <a:off x="7475412" y="1974304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47" name="Group 246">
                  <a:extLst>
                    <a:ext uri="{FF2B5EF4-FFF2-40B4-BE49-F238E27FC236}">
                      <a16:creationId xmlns:a16="http://schemas.microsoft.com/office/drawing/2014/main" id="{07BB80E6-D2C7-4770-98FF-22E8D11F1541}"/>
                    </a:ext>
                  </a:extLst>
                </p:cNvPr>
                <p:cNvGrpSpPr/>
                <p:nvPr/>
              </p:nvGrpSpPr>
              <p:grpSpPr>
                <a:xfrm rot="10621040" flipH="1">
                  <a:off x="7502274" y="2127006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49" name="Straight Connector 248">
                    <a:extLst>
                      <a:ext uri="{FF2B5EF4-FFF2-40B4-BE49-F238E27FC236}">
                        <a16:creationId xmlns:a16="http://schemas.microsoft.com/office/drawing/2014/main" id="{C4EA5048-4A74-4120-BE74-0BCB2716F16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50" name="Straight Connector 249">
                    <a:extLst>
                      <a:ext uri="{FF2B5EF4-FFF2-40B4-BE49-F238E27FC236}">
                        <a16:creationId xmlns:a16="http://schemas.microsoft.com/office/drawing/2014/main" id="{60A4D34D-CD8A-4947-B4DE-20C294BF816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48" name="Oval 247">
                  <a:extLst>
                    <a:ext uri="{FF2B5EF4-FFF2-40B4-BE49-F238E27FC236}">
                      <a16:creationId xmlns:a16="http://schemas.microsoft.com/office/drawing/2014/main" id="{BA6A273F-AED2-4C3E-8A1B-6E4AF6AD2B1E}"/>
                    </a:ext>
                  </a:extLst>
                </p:cNvPr>
                <p:cNvSpPr/>
                <p:nvPr/>
              </p:nvSpPr>
              <p:spPr bwMode="auto">
                <a:xfrm rot="10621040" flipH="1">
                  <a:off x="7487336" y="2203157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F432FE3C-A1D4-4F5F-97B5-386BDB4988FD}"/>
                  </a:ext>
                </a:extLst>
              </p:cNvPr>
              <p:cNvGrpSpPr/>
              <p:nvPr/>
            </p:nvGrpSpPr>
            <p:grpSpPr>
              <a:xfrm>
                <a:off x="7730130" y="2460540"/>
                <a:ext cx="79825" cy="296754"/>
                <a:chOff x="7397243" y="1978377"/>
                <a:chExt cx="79825" cy="296754"/>
              </a:xfrm>
            </p:grpSpPr>
            <p:grpSp>
              <p:nvGrpSpPr>
                <p:cNvPr id="237" name="Group 236">
                  <a:extLst>
                    <a:ext uri="{FF2B5EF4-FFF2-40B4-BE49-F238E27FC236}">
                      <a16:creationId xmlns:a16="http://schemas.microsoft.com/office/drawing/2014/main" id="{A312545E-0ABF-4289-957F-CA40F05A4D94}"/>
                    </a:ext>
                  </a:extLst>
                </p:cNvPr>
                <p:cNvGrpSpPr/>
                <p:nvPr/>
              </p:nvGrpSpPr>
              <p:grpSpPr>
                <a:xfrm rot="21421040" flipH="1">
                  <a:off x="7424742" y="2036098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43" name="Straight Connector 242">
                    <a:extLst>
                      <a:ext uri="{FF2B5EF4-FFF2-40B4-BE49-F238E27FC236}">
                        <a16:creationId xmlns:a16="http://schemas.microsoft.com/office/drawing/2014/main" id="{36106685-1199-4A60-9192-3530F681D1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44" name="Straight Connector 243">
                    <a:extLst>
                      <a:ext uri="{FF2B5EF4-FFF2-40B4-BE49-F238E27FC236}">
                        <a16:creationId xmlns:a16="http://schemas.microsoft.com/office/drawing/2014/main" id="{4D0E084E-250D-4FC4-83AF-3E0F74E10CB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38" name="Oval 237">
                  <a:extLst>
                    <a:ext uri="{FF2B5EF4-FFF2-40B4-BE49-F238E27FC236}">
                      <a16:creationId xmlns:a16="http://schemas.microsoft.com/office/drawing/2014/main" id="{1DEC9556-3AD1-45DA-B86F-2DD63167F059}"/>
                    </a:ext>
                  </a:extLst>
                </p:cNvPr>
                <p:cNvSpPr/>
                <p:nvPr/>
              </p:nvSpPr>
              <p:spPr bwMode="auto">
                <a:xfrm rot="21421040" flipH="1">
                  <a:off x="7397243" y="1978377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39" name="Group 238">
                  <a:extLst>
                    <a:ext uri="{FF2B5EF4-FFF2-40B4-BE49-F238E27FC236}">
                      <a16:creationId xmlns:a16="http://schemas.microsoft.com/office/drawing/2014/main" id="{4BDA678C-01E0-44F5-8903-11DB3AA33436}"/>
                    </a:ext>
                  </a:extLst>
                </p:cNvPr>
                <p:cNvGrpSpPr/>
                <p:nvPr/>
              </p:nvGrpSpPr>
              <p:grpSpPr>
                <a:xfrm rot="10621040" flipH="1">
                  <a:off x="7424105" y="2131079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41" name="Straight Connector 240">
                    <a:extLst>
                      <a:ext uri="{FF2B5EF4-FFF2-40B4-BE49-F238E27FC236}">
                        <a16:creationId xmlns:a16="http://schemas.microsoft.com/office/drawing/2014/main" id="{F4F397A4-2E80-444F-88F5-0F8A3B434CB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42" name="Straight Connector 241">
                    <a:extLst>
                      <a:ext uri="{FF2B5EF4-FFF2-40B4-BE49-F238E27FC236}">
                        <a16:creationId xmlns:a16="http://schemas.microsoft.com/office/drawing/2014/main" id="{897B3607-8708-4452-B1CB-6A83A6E235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EEF077EE-5CBB-45A8-A3F7-E98A93409706}"/>
                    </a:ext>
                  </a:extLst>
                </p:cNvPr>
                <p:cNvSpPr/>
                <p:nvPr/>
              </p:nvSpPr>
              <p:spPr bwMode="auto">
                <a:xfrm rot="10621040" flipH="1">
                  <a:off x="7409167" y="2207230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90B20B8F-4EA0-4823-B540-13A3153D26C4}"/>
                  </a:ext>
                </a:extLst>
              </p:cNvPr>
              <p:cNvGrpSpPr/>
              <p:nvPr/>
            </p:nvGrpSpPr>
            <p:grpSpPr>
              <a:xfrm>
                <a:off x="7653241" y="2460540"/>
                <a:ext cx="79825" cy="296754"/>
                <a:chOff x="7319075" y="1982450"/>
                <a:chExt cx="79825" cy="296754"/>
              </a:xfrm>
            </p:grpSpPr>
            <p:grpSp>
              <p:nvGrpSpPr>
                <p:cNvPr id="229" name="Group 228">
                  <a:extLst>
                    <a:ext uri="{FF2B5EF4-FFF2-40B4-BE49-F238E27FC236}">
                      <a16:creationId xmlns:a16="http://schemas.microsoft.com/office/drawing/2014/main" id="{D65DBCB2-1FA2-4A21-A4A4-537D92ACED94}"/>
                    </a:ext>
                  </a:extLst>
                </p:cNvPr>
                <p:cNvGrpSpPr/>
                <p:nvPr/>
              </p:nvGrpSpPr>
              <p:grpSpPr>
                <a:xfrm rot="21421040" flipH="1">
                  <a:off x="7346574" y="2040171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35" name="Straight Connector 234">
                    <a:extLst>
                      <a:ext uri="{FF2B5EF4-FFF2-40B4-BE49-F238E27FC236}">
                        <a16:creationId xmlns:a16="http://schemas.microsoft.com/office/drawing/2014/main" id="{AB9492B0-F5A2-4963-BD9B-25128DF8D0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36" name="Straight Connector 235">
                    <a:extLst>
                      <a:ext uri="{FF2B5EF4-FFF2-40B4-BE49-F238E27FC236}">
                        <a16:creationId xmlns:a16="http://schemas.microsoft.com/office/drawing/2014/main" id="{EC12B393-904D-4BC6-B15F-91FC8470EF2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30" name="Oval 229">
                  <a:extLst>
                    <a:ext uri="{FF2B5EF4-FFF2-40B4-BE49-F238E27FC236}">
                      <a16:creationId xmlns:a16="http://schemas.microsoft.com/office/drawing/2014/main" id="{48C01B49-CCB8-46D9-8A4F-DB9441EF5B57}"/>
                    </a:ext>
                  </a:extLst>
                </p:cNvPr>
                <p:cNvSpPr/>
                <p:nvPr/>
              </p:nvSpPr>
              <p:spPr bwMode="auto">
                <a:xfrm rot="21421040" flipH="1">
                  <a:off x="7319075" y="1982450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31" name="Group 230">
                  <a:extLst>
                    <a:ext uri="{FF2B5EF4-FFF2-40B4-BE49-F238E27FC236}">
                      <a16:creationId xmlns:a16="http://schemas.microsoft.com/office/drawing/2014/main" id="{09269B83-FDEB-43CF-AFA3-F059287A5CE8}"/>
                    </a:ext>
                  </a:extLst>
                </p:cNvPr>
                <p:cNvGrpSpPr/>
                <p:nvPr/>
              </p:nvGrpSpPr>
              <p:grpSpPr>
                <a:xfrm rot="10621040" flipH="1">
                  <a:off x="7345937" y="2135152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33" name="Straight Connector 232">
                    <a:extLst>
                      <a:ext uri="{FF2B5EF4-FFF2-40B4-BE49-F238E27FC236}">
                        <a16:creationId xmlns:a16="http://schemas.microsoft.com/office/drawing/2014/main" id="{E8143323-25BF-43CA-8FF5-742718238B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34" name="Straight Connector 233">
                    <a:extLst>
                      <a:ext uri="{FF2B5EF4-FFF2-40B4-BE49-F238E27FC236}">
                        <a16:creationId xmlns:a16="http://schemas.microsoft.com/office/drawing/2014/main" id="{BA67E6E6-D2FF-45C4-9EF5-46F8161833A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32" name="Oval 231">
                  <a:extLst>
                    <a:ext uri="{FF2B5EF4-FFF2-40B4-BE49-F238E27FC236}">
                      <a16:creationId xmlns:a16="http://schemas.microsoft.com/office/drawing/2014/main" id="{AA0F349E-6760-4BFC-9977-2C345DE2C648}"/>
                    </a:ext>
                  </a:extLst>
                </p:cNvPr>
                <p:cNvSpPr/>
                <p:nvPr/>
              </p:nvSpPr>
              <p:spPr bwMode="auto">
                <a:xfrm rot="10621040" flipH="1">
                  <a:off x="7330999" y="2211303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1BBA376F-9789-411D-9E92-8A3850EE34C2}"/>
                  </a:ext>
                </a:extLst>
              </p:cNvPr>
              <p:cNvGrpSpPr/>
              <p:nvPr/>
            </p:nvGrpSpPr>
            <p:grpSpPr>
              <a:xfrm>
                <a:off x="7574742" y="2460540"/>
                <a:ext cx="79825" cy="296754"/>
                <a:chOff x="7240759" y="1983699"/>
                <a:chExt cx="79825" cy="296754"/>
              </a:xfrm>
            </p:grpSpPr>
            <p:grpSp>
              <p:nvGrpSpPr>
                <p:cNvPr id="221" name="Group 220">
                  <a:extLst>
                    <a:ext uri="{FF2B5EF4-FFF2-40B4-BE49-F238E27FC236}">
                      <a16:creationId xmlns:a16="http://schemas.microsoft.com/office/drawing/2014/main" id="{E18BA380-AC3F-4A33-ABD3-108049ABEF51}"/>
                    </a:ext>
                  </a:extLst>
                </p:cNvPr>
                <p:cNvGrpSpPr/>
                <p:nvPr/>
              </p:nvGrpSpPr>
              <p:grpSpPr>
                <a:xfrm rot="21421040" flipH="1">
                  <a:off x="7268258" y="2041420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27" name="Straight Connector 226">
                    <a:extLst>
                      <a:ext uri="{FF2B5EF4-FFF2-40B4-BE49-F238E27FC236}">
                        <a16:creationId xmlns:a16="http://schemas.microsoft.com/office/drawing/2014/main" id="{EE10CCE1-AFC4-4A7A-9058-9A3A4F742EA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28" name="Straight Connector 227">
                    <a:extLst>
                      <a:ext uri="{FF2B5EF4-FFF2-40B4-BE49-F238E27FC236}">
                        <a16:creationId xmlns:a16="http://schemas.microsoft.com/office/drawing/2014/main" id="{943EB6DE-CD3E-4BEA-BF6E-26DEB763E4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22" name="Oval 221">
                  <a:extLst>
                    <a:ext uri="{FF2B5EF4-FFF2-40B4-BE49-F238E27FC236}">
                      <a16:creationId xmlns:a16="http://schemas.microsoft.com/office/drawing/2014/main" id="{43A2E958-7C2F-4F1F-A128-02C0A48E2666}"/>
                    </a:ext>
                  </a:extLst>
                </p:cNvPr>
                <p:cNvSpPr/>
                <p:nvPr/>
              </p:nvSpPr>
              <p:spPr bwMode="auto">
                <a:xfrm rot="21421040" flipH="1">
                  <a:off x="7240759" y="1983699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23" name="Group 222">
                  <a:extLst>
                    <a:ext uri="{FF2B5EF4-FFF2-40B4-BE49-F238E27FC236}">
                      <a16:creationId xmlns:a16="http://schemas.microsoft.com/office/drawing/2014/main" id="{10E295DE-A05D-4FD2-81CB-4EDBC7F9E7A7}"/>
                    </a:ext>
                  </a:extLst>
                </p:cNvPr>
                <p:cNvGrpSpPr/>
                <p:nvPr/>
              </p:nvGrpSpPr>
              <p:grpSpPr>
                <a:xfrm rot="10621040" flipH="1">
                  <a:off x="7267621" y="2136401"/>
                  <a:ext cx="25464" cy="86331"/>
                  <a:chOff x="2018143" y="2815794"/>
                  <a:chExt cx="21432" cy="72662"/>
                </a:xfrm>
                <a:solidFill>
                  <a:schemeClr val="bg2">
                    <a:lumMod val="50000"/>
                    <a:alpha val="64000"/>
                  </a:schemeClr>
                </a:solidFill>
                <a:effectLst/>
              </p:grpSpPr>
              <p:cxnSp>
                <p:nvCxnSpPr>
                  <p:cNvPr id="225" name="Straight Connector 224">
                    <a:extLst>
                      <a:ext uri="{FF2B5EF4-FFF2-40B4-BE49-F238E27FC236}">
                        <a16:creationId xmlns:a16="http://schemas.microsoft.com/office/drawing/2014/main" id="{3A338E7E-4F5E-4491-9862-F93F8C25835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18143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26" name="Straight Connector 225">
                    <a:extLst>
                      <a:ext uri="{FF2B5EF4-FFF2-40B4-BE49-F238E27FC236}">
                        <a16:creationId xmlns:a16="http://schemas.microsoft.com/office/drawing/2014/main" id="{F8AC29E3-FE11-47BF-BA82-28A4BFB6E89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2039575" y="2815794"/>
                    <a:ext cx="0" cy="72662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2">
                        <a:lumMod val="50000"/>
                        <a:alpha val="64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24" name="Oval 223">
                  <a:extLst>
                    <a:ext uri="{FF2B5EF4-FFF2-40B4-BE49-F238E27FC236}">
                      <a16:creationId xmlns:a16="http://schemas.microsoft.com/office/drawing/2014/main" id="{B8654825-F761-4726-B4C6-E398DAB31645}"/>
                    </a:ext>
                  </a:extLst>
                </p:cNvPr>
                <p:cNvSpPr/>
                <p:nvPr/>
              </p:nvSpPr>
              <p:spPr bwMode="auto">
                <a:xfrm rot="10621040" flipH="1">
                  <a:off x="7252683" y="2212552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443FCD7D-194A-4EAF-95F2-FA0EE5FFA676}"/>
                  </a:ext>
                </a:extLst>
              </p:cNvPr>
              <p:cNvGrpSpPr/>
              <p:nvPr/>
            </p:nvGrpSpPr>
            <p:grpSpPr>
              <a:xfrm>
                <a:off x="6871049" y="2473115"/>
                <a:ext cx="709115" cy="394084"/>
                <a:chOff x="6533302" y="1987771"/>
                <a:chExt cx="709115" cy="394084"/>
              </a:xfrm>
            </p:grpSpPr>
            <p:grpSp>
              <p:nvGrpSpPr>
                <p:cNvPr id="140" name="Group 139">
                  <a:extLst>
                    <a:ext uri="{FF2B5EF4-FFF2-40B4-BE49-F238E27FC236}">
                      <a16:creationId xmlns:a16="http://schemas.microsoft.com/office/drawing/2014/main" id="{7BD5A5CD-5D19-47FE-A242-FD48939137CE}"/>
                    </a:ext>
                  </a:extLst>
                </p:cNvPr>
                <p:cNvGrpSpPr/>
                <p:nvPr/>
              </p:nvGrpSpPr>
              <p:grpSpPr>
                <a:xfrm>
                  <a:off x="7162592" y="1987771"/>
                  <a:ext cx="79825" cy="296755"/>
                  <a:chOff x="7162592" y="1987771"/>
                  <a:chExt cx="79825" cy="296755"/>
                </a:xfrm>
              </p:grpSpPr>
              <p:grpSp>
                <p:nvGrpSpPr>
                  <p:cNvPr id="213" name="Group 212">
                    <a:extLst>
                      <a:ext uri="{FF2B5EF4-FFF2-40B4-BE49-F238E27FC236}">
                        <a16:creationId xmlns:a16="http://schemas.microsoft.com/office/drawing/2014/main" id="{F73F3CBA-EA8E-4DA8-AFE8-540ABE99CE97}"/>
                      </a:ext>
                    </a:extLst>
                  </p:cNvPr>
                  <p:cNvGrpSpPr/>
                  <p:nvPr/>
                </p:nvGrpSpPr>
                <p:grpSpPr>
                  <a:xfrm rot="21421040" flipH="1">
                    <a:off x="7190091" y="2045492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219" name="Straight Connector 218">
                      <a:extLst>
                        <a:ext uri="{FF2B5EF4-FFF2-40B4-BE49-F238E27FC236}">
                          <a16:creationId xmlns:a16="http://schemas.microsoft.com/office/drawing/2014/main" id="{EA6AEE86-79F0-46D2-A461-4E8EDD924C6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20" name="Straight Connector 219">
                      <a:extLst>
                        <a:ext uri="{FF2B5EF4-FFF2-40B4-BE49-F238E27FC236}">
                          <a16:creationId xmlns:a16="http://schemas.microsoft.com/office/drawing/2014/main" id="{05A2C5B2-0636-4F8F-BB54-9F3DCEE611C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214" name="Oval 213">
                    <a:extLst>
                      <a:ext uri="{FF2B5EF4-FFF2-40B4-BE49-F238E27FC236}">
                        <a16:creationId xmlns:a16="http://schemas.microsoft.com/office/drawing/2014/main" id="{8F04A80F-D8D9-4035-BD5B-9C41BF0EF207}"/>
                      </a:ext>
                    </a:extLst>
                  </p:cNvPr>
                  <p:cNvSpPr/>
                  <p:nvPr/>
                </p:nvSpPr>
                <p:spPr bwMode="auto">
                  <a:xfrm rot="21421040" flipH="1">
                    <a:off x="7162592" y="1987771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215" name="Group 214">
                    <a:extLst>
                      <a:ext uri="{FF2B5EF4-FFF2-40B4-BE49-F238E27FC236}">
                        <a16:creationId xmlns:a16="http://schemas.microsoft.com/office/drawing/2014/main" id="{C4A901D7-D032-4ADF-89BD-C97563293215}"/>
                      </a:ext>
                    </a:extLst>
                  </p:cNvPr>
                  <p:cNvGrpSpPr/>
                  <p:nvPr/>
                </p:nvGrpSpPr>
                <p:grpSpPr>
                  <a:xfrm rot="10621040" flipH="1">
                    <a:off x="7189454" y="2140474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217" name="Straight Connector 216">
                      <a:extLst>
                        <a:ext uri="{FF2B5EF4-FFF2-40B4-BE49-F238E27FC236}">
                          <a16:creationId xmlns:a16="http://schemas.microsoft.com/office/drawing/2014/main" id="{388D37DC-147E-40F2-99D8-B0FC0CB5CCE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18" name="Straight Connector 217">
                      <a:extLst>
                        <a:ext uri="{FF2B5EF4-FFF2-40B4-BE49-F238E27FC236}">
                          <a16:creationId xmlns:a16="http://schemas.microsoft.com/office/drawing/2014/main" id="{2BACEB94-134A-4F35-9C22-1BE606C50E7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216" name="Oval 215">
                    <a:extLst>
                      <a:ext uri="{FF2B5EF4-FFF2-40B4-BE49-F238E27FC236}">
                        <a16:creationId xmlns:a16="http://schemas.microsoft.com/office/drawing/2014/main" id="{92A523B6-3140-4761-B643-ED92BC6F95AA}"/>
                      </a:ext>
                    </a:extLst>
                  </p:cNvPr>
                  <p:cNvSpPr/>
                  <p:nvPr/>
                </p:nvSpPr>
                <p:spPr bwMode="auto">
                  <a:xfrm rot="10621040" flipH="1">
                    <a:off x="7174516" y="2216625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42509689-8E85-4934-903A-940A0125BA4D}"/>
                    </a:ext>
                  </a:extLst>
                </p:cNvPr>
                <p:cNvGrpSpPr/>
                <p:nvPr/>
              </p:nvGrpSpPr>
              <p:grpSpPr>
                <a:xfrm>
                  <a:off x="7084423" y="2003877"/>
                  <a:ext cx="79825" cy="296755"/>
                  <a:chOff x="7084423" y="1991844"/>
                  <a:chExt cx="79825" cy="296755"/>
                </a:xfrm>
              </p:grpSpPr>
              <p:grpSp>
                <p:nvGrpSpPr>
                  <p:cNvPr id="205" name="Group 204">
                    <a:extLst>
                      <a:ext uri="{FF2B5EF4-FFF2-40B4-BE49-F238E27FC236}">
                        <a16:creationId xmlns:a16="http://schemas.microsoft.com/office/drawing/2014/main" id="{B32852F4-A322-4B90-98E2-E0253EFFDFB4}"/>
                      </a:ext>
                    </a:extLst>
                  </p:cNvPr>
                  <p:cNvGrpSpPr/>
                  <p:nvPr/>
                </p:nvGrpSpPr>
                <p:grpSpPr>
                  <a:xfrm rot="21421040" flipH="1">
                    <a:off x="7111922" y="2049565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211" name="Straight Connector 210">
                      <a:extLst>
                        <a:ext uri="{FF2B5EF4-FFF2-40B4-BE49-F238E27FC236}">
                          <a16:creationId xmlns:a16="http://schemas.microsoft.com/office/drawing/2014/main" id="{4F322759-FF87-46AF-98FB-2A283E2FAFA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12" name="Straight Connector 211">
                      <a:extLst>
                        <a:ext uri="{FF2B5EF4-FFF2-40B4-BE49-F238E27FC236}">
                          <a16:creationId xmlns:a16="http://schemas.microsoft.com/office/drawing/2014/main" id="{13B36ECB-D460-45DB-89B1-6142644D01D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206" name="Oval 205">
                    <a:extLst>
                      <a:ext uri="{FF2B5EF4-FFF2-40B4-BE49-F238E27FC236}">
                        <a16:creationId xmlns:a16="http://schemas.microsoft.com/office/drawing/2014/main" id="{4CF6E8C6-D8B6-4147-A752-0AF563716FDC}"/>
                      </a:ext>
                    </a:extLst>
                  </p:cNvPr>
                  <p:cNvSpPr/>
                  <p:nvPr/>
                </p:nvSpPr>
                <p:spPr bwMode="auto">
                  <a:xfrm rot="21421040" flipH="1">
                    <a:off x="7084423" y="1991844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207" name="Group 206">
                    <a:extLst>
                      <a:ext uri="{FF2B5EF4-FFF2-40B4-BE49-F238E27FC236}">
                        <a16:creationId xmlns:a16="http://schemas.microsoft.com/office/drawing/2014/main" id="{1B119B76-B371-4200-93F7-1C3B22CA65F2}"/>
                      </a:ext>
                    </a:extLst>
                  </p:cNvPr>
                  <p:cNvGrpSpPr/>
                  <p:nvPr/>
                </p:nvGrpSpPr>
                <p:grpSpPr>
                  <a:xfrm rot="10621040" flipH="1">
                    <a:off x="7111286" y="2144547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209" name="Straight Connector 208">
                      <a:extLst>
                        <a:ext uri="{FF2B5EF4-FFF2-40B4-BE49-F238E27FC236}">
                          <a16:creationId xmlns:a16="http://schemas.microsoft.com/office/drawing/2014/main" id="{4C58E497-9F7E-4920-B2DF-A998F83A046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10" name="Straight Connector 209">
                      <a:extLst>
                        <a:ext uri="{FF2B5EF4-FFF2-40B4-BE49-F238E27FC236}">
                          <a16:creationId xmlns:a16="http://schemas.microsoft.com/office/drawing/2014/main" id="{B88FB697-0313-45CD-90E6-07622BD225A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208" name="Oval 207">
                    <a:extLst>
                      <a:ext uri="{FF2B5EF4-FFF2-40B4-BE49-F238E27FC236}">
                        <a16:creationId xmlns:a16="http://schemas.microsoft.com/office/drawing/2014/main" id="{1A22F37F-2819-4187-993E-06510F910584}"/>
                      </a:ext>
                    </a:extLst>
                  </p:cNvPr>
                  <p:cNvSpPr/>
                  <p:nvPr/>
                </p:nvSpPr>
                <p:spPr bwMode="auto">
                  <a:xfrm rot="10621040" flipH="1">
                    <a:off x="7096347" y="2220698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51097AFA-C3EA-48AC-919C-B9DCA557B161}"/>
                    </a:ext>
                  </a:extLst>
                </p:cNvPr>
                <p:cNvSpPr/>
                <p:nvPr/>
              </p:nvSpPr>
              <p:spPr bwMode="auto">
                <a:xfrm rot="21421040" flipH="1">
                  <a:off x="7006254" y="2007949"/>
                  <a:ext cx="67901" cy="67901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64000"/>
                  </a:schemeClr>
                </a:solidFill>
                <a:ln>
                  <a:solidFill>
                    <a:schemeClr val="bg2">
                      <a:lumMod val="50000"/>
                      <a:alpha val="64000"/>
                    </a:schemeClr>
                  </a:solidFill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CDC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143" name="Group 142">
                  <a:extLst>
                    <a:ext uri="{FF2B5EF4-FFF2-40B4-BE49-F238E27FC236}">
                      <a16:creationId xmlns:a16="http://schemas.microsoft.com/office/drawing/2014/main" id="{C71644F4-8B4C-4E2D-A49C-4A3CE542B424}"/>
                    </a:ext>
                  </a:extLst>
                </p:cNvPr>
                <p:cNvGrpSpPr/>
                <p:nvPr/>
              </p:nvGrpSpPr>
              <p:grpSpPr>
                <a:xfrm>
                  <a:off x="7018178" y="2073692"/>
                  <a:ext cx="67901" cy="239033"/>
                  <a:chOff x="7018178" y="2053637"/>
                  <a:chExt cx="67901" cy="239033"/>
                </a:xfrm>
              </p:grpSpPr>
              <p:grpSp>
                <p:nvGrpSpPr>
                  <p:cNvPr id="198" name="Group 197">
                    <a:extLst>
                      <a:ext uri="{FF2B5EF4-FFF2-40B4-BE49-F238E27FC236}">
                        <a16:creationId xmlns:a16="http://schemas.microsoft.com/office/drawing/2014/main" id="{0B82FA52-5A96-4ACE-ACB9-FEBE6E3F2685}"/>
                      </a:ext>
                    </a:extLst>
                  </p:cNvPr>
                  <p:cNvGrpSpPr/>
                  <p:nvPr/>
                </p:nvGrpSpPr>
                <p:grpSpPr>
                  <a:xfrm rot="21421040" flipH="1">
                    <a:off x="7033753" y="2053637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203" name="Straight Connector 202">
                      <a:extLst>
                        <a:ext uri="{FF2B5EF4-FFF2-40B4-BE49-F238E27FC236}">
                          <a16:creationId xmlns:a16="http://schemas.microsoft.com/office/drawing/2014/main" id="{87E9F325-D5A5-4BC0-840B-563348B7F25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04" name="Straight Connector 203">
                      <a:extLst>
                        <a:ext uri="{FF2B5EF4-FFF2-40B4-BE49-F238E27FC236}">
                          <a16:creationId xmlns:a16="http://schemas.microsoft.com/office/drawing/2014/main" id="{26FC1282-2F55-4C84-8728-403993F4FC3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199" name="Group 198">
                    <a:extLst>
                      <a:ext uri="{FF2B5EF4-FFF2-40B4-BE49-F238E27FC236}">
                        <a16:creationId xmlns:a16="http://schemas.microsoft.com/office/drawing/2014/main" id="{6875AE6F-2AC9-421B-8E0A-595A26DDE459}"/>
                      </a:ext>
                    </a:extLst>
                  </p:cNvPr>
                  <p:cNvGrpSpPr/>
                  <p:nvPr/>
                </p:nvGrpSpPr>
                <p:grpSpPr>
                  <a:xfrm rot="10621040" flipH="1">
                    <a:off x="7033116" y="2148618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201" name="Straight Connector 200">
                      <a:extLst>
                        <a:ext uri="{FF2B5EF4-FFF2-40B4-BE49-F238E27FC236}">
                          <a16:creationId xmlns:a16="http://schemas.microsoft.com/office/drawing/2014/main" id="{55CFE207-6E53-49B1-AF4D-E3573133067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02" name="Straight Connector 201">
                      <a:extLst>
                        <a:ext uri="{FF2B5EF4-FFF2-40B4-BE49-F238E27FC236}">
                          <a16:creationId xmlns:a16="http://schemas.microsoft.com/office/drawing/2014/main" id="{14593476-CB4C-4A4D-90F8-546C71F9A0A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200" name="Oval 199">
                    <a:extLst>
                      <a:ext uri="{FF2B5EF4-FFF2-40B4-BE49-F238E27FC236}">
                        <a16:creationId xmlns:a16="http://schemas.microsoft.com/office/drawing/2014/main" id="{5CDED3AD-24DF-43D0-ACAC-19AC432B9497}"/>
                      </a:ext>
                    </a:extLst>
                  </p:cNvPr>
                  <p:cNvSpPr/>
                  <p:nvPr/>
                </p:nvSpPr>
                <p:spPr bwMode="auto">
                  <a:xfrm rot="10621040" flipH="1">
                    <a:off x="7018178" y="2224769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4" name="Group 143">
                  <a:extLst>
                    <a:ext uri="{FF2B5EF4-FFF2-40B4-BE49-F238E27FC236}">
                      <a16:creationId xmlns:a16="http://schemas.microsoft.com/office/drawing/2014/main" id="{A5FA7CCB-B81F-4028-B865-A2295D902B40}"/>
                    </a:ext>
                  </a:extLst>
                </p:cNvPr>
                <p:cNvGrpSpPr/>
                <p:nvPr/>
              </p:nvGrpSpPr>
              <p:grpSpPr>
                <a:xfrm>
                  <a:off x="6927938" y="2017134"/>
                  <a:ext cx="79825" cy="304862"/>
                  <a:chOff x="6927938" y="1989057"/>
                  <a:chExt cx="79825" cy="304862"/>
                </a:xfrm>
              </p:grpSpPr>
              <p:sp>
                <p:nvSpPr>
                  <p:cNvPr id="190" name="Oval 189">
                    <a:extLst>
                      <a:ext uri="{FF2B5EF4-FFF2-40B4-BE49-F238E27FC236}">
                        <a16:creationId xmlns:a16="http://schemas.microsoft.com/office/drawing/2014/main" id="{F4281BF3-DCF3-4B73-A659-1C2FF89F3BDE}"/>
                      </a:ext>
                    </a:extLst>
                  </p:cNvPr>
                  <p:cNvSpPr/>
                  <p:nvPr/>
                </p:nvSpPr>
                <p:spPr bwMode="auto">
                  <a:xfrm rot="21421040" flipH="1">
                    <a:off x="6927938" y="1989057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91" name="Group 190">
                    <a:extLst>
                      <a:ext uri="{FF2B5EF4-FFF2-40B4-BE49-F238E27FC236}">
                        <a16:creationId xmlns:a16="http://schemas.microsoft.com/office/drawing/2014/main" id="{8F9058FB-7A46-4BA2-A970-34EFB7F2F810}"/>
                      </a:ext>
                    </a:extLst>
                  </p:cNvPr>
                  <p:cNvGrpSpPr/>
                  <p:nvPr/>
                </p:nvGrpSpPr>
                <p:grpSpPr>
                  <a:xfrm rot="21421040" flipH="1">
                    <a:off x="6955437" y="2054886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96" name="Straight Connector 195">
                      <a:extLst>
                        <a:ext uri="{FF2B5EF4-FFF2-40B4-BE49-F238E27FC236}">
                          <a16:creationId xmlns:a16="http://schemas.microsoft.com/office/drawing/2014/main" id="{300DBB51-B26C-4B58-8F45-91AE25183FE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97" name="Straight Connector 196">
                      <a:extLst>
                        <a:ext uri="{FF2B5EF4-FFF2-40B4-BE49-F238E27FC236}">
                          <a16:creationId xmlns:a16="http://schemas.microsoft.com/office/drawing/2014/main" id="{942F374C-3EE6-462E-B556-C08B2916999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192" name="Group 191">
                    <a:extLst>
                      <a:ext uri="{FF2B5EF4-FFF2-40B4-BE49-F238E27FC236}">
                        <a16:creationId xmlns:a16="http://schemas.microsoft.com/office/drawing/2014/main" id="{26586D38-8C8A-486B-9C97-CAC69EF3090A}"/>
                      </a:ext>
                    </a:extLst>
                  </p:cNvPr>
                  <p:cNvGrpSpPr/>
                  <p:nvPr/>
                </p:nvGrpSpPr>
                <p:grpSpPr>
                  <a:xfrm rot="10621040" flipH="1">
                    <a:off x="6954800" y="2149867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94" name="Straight Connector 193">
                      <a:extLst>
                        <a:ext uri="{FF2B5EF4-FFF2-40B4-BE49-F238E27FC236}">
                          <a16:creationId xmlns:a16="http://schemas.microsoft.com/office/drawing/2014/main" id="{55E19DA6-D480-481B-9B26-F13BB9A26B7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95" name="Straight Connector 194">
                      <a:extLst>
                        <a:ext uri="{FF2B5EF4-FFF2-40B4-BE49-F238E27FC236}">
                          <a16:creationId xmlns:a16="http://schemas.microsoft.com/office/drawing/2014/main" id="{D4CC3D7E-0DA3-41BD-BCEE-975EDC8D34B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93" name="Oval 192">
                    <a:extLst>
                      <a:ext uri="{FF2B5EF4-FFF2-40B4-BE49-F238E27FC236}">
                        <a16:creationId xmlns:a16="http://schemas.microsoft.com/office/drawing/2014/main" id="{BDBECADE-8200-42A3-8423-B1940E7E7DA0}"/>
                      </a:ext>
                    </a:extLst>
                  </p:cNvPr>
                  <p:cNvSpPr/>
                  <p:nvPr/>
                </p:nvSpPr>
                <p:spPr bwMode="auto">
                  <a:xfrm rot="10621040" flipH="1">
                    <a:off x="6939862" y="2226018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814A7139-1F5F-44DE-9589-0FF95C857ECB}"/>
                    </a:ext>
                  </a:extLst>
                </p:cNvPr>
                <p:cNvGrpSpPr/>
                <p:nvPr/>
              </p:nvGrpSpPr>
              <p:grpSpPr>
                <a:xfrm>
                  <a:off x="6849771" y="2033240"/>
                  <a:ext cx="79825" cy="296754"/>
                  <a:chOff x="6849771" y="1993130"/>
                  <a:chExt cx="79825" cy="296754"/>
                </a:xfrm>
              </p:grpSpPr>
              <p:grpSp>
                <p:nvGrpSpPr>
                  <p:cNvPr id="182" name="Group 181">
                    <a:extLst>
                      <a:ext uri="{FF2B5EF4-FFF2-40B4-BE49-F238E27FC236}">
                        <a16:creationId xmlns:a16="http://schemas.microsoft.com/office/drawing/2014/main" id="{48B0E280-0989-4771-A097-372F9BF27D00}"/>
                      </a:ext>
                    </a:extLst>
                  </p:cNvPr>
                  <p:cNvGrpSpPr/>
                  <p:nvPr/>
                </p:nvGrpSpPr>
                <p:grpSpPr>
                  <a:xfrm rot="21421040" flipH="1">
                    <a:off x="6877270" y="2050850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88" name="Straight Connector 187">
                      <a:extLst>
                        <a:ext uri="{FF2B5EF4-FFF2-40B4-BE49-F238E27FC236}">
                          <a16:creationId xmlns:a16="http://schemas.microsoft.com/office/drawing/2014/main" id="{E0422E82-1116-4500-B919-1065A627016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89" name="Straight Connector 188">
                      <a:extLst>
                        <a:ext uri="{FF2B5EF4-FFF2-40B4-BE49-F238E27FC236}">
                          <a16:creationId xmlns:a16="http://schemas.microsoft.com/office/drawing/2014/main" id="{40204D26-9B8B-4D78-A4F6-90E1E39E411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83" name="Oval 182">
                    <a:extLst>
                      <a:ext uri="{FF2B5EF4-FFF2-40B4-BE49-F238E27FC236}">
                        <a16:creationId xmlns:a16="http://schemas.microsoft.com/office/drawing/2014/main" id="{39F09DE8-6468-4B32-856A-6964DF7917DB}"/>
                      </a:ext>
                    </a:extLst>
                  </p:cNvPr>
                  <p:cNvSpPr/>
                  <p:nvPr/>
                </p:nvSpPr>
                <p:spPr bwMode="auto">
                  <a:xfrm rot="21421040" flipH="1">
                    <a:off x="6849771" y="1993130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84" name="Group 183">
                    <a:extLst>
                      <a:ext uri="{FF2B5EF4-FFF2-40B4-BE49-F238E27FC236}">
                        <a16:creationId xmlns:a16="http://schemas.microsoft.com/office/drawing/2014/main" id="{E75639A2-74A1-4FCA-8332-2A89DC3C40ED}"/>
                      </a:ext>
                    </a:extLst>
                  </p:cNvPr>
                  <p:cNvGrpSpPr/>
                  <p:nvPr/>
                </p:nvGrpSpPr>
                <p:grpSpPr>
                  <a:xfrm rot="10621040" flipH="1">
                    <a:off x="6876633" y="2145832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86" name="Straight Connector 185">
                      <a:extLst>
                        <a:ext uri="{FF2B5EF4-FFF2-40B4-BE49-F238E27FC236}">
                          <a16:creationId xmlns:a16="http://schemas.microsoft.com/office/drawing/2014/main" id="{1D167590-798A-4641-8095-79F9CD1BBC8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87" name="Straight Connector 186">
                      <a:extLst>
                        <a:ext uri="{FF2B5EF4-FFF2-40B4-BE49-F238E27FC236}">
                          <a16:creationId xmlns:a16="http://schemas.microsoft.com/office/drawing/2014/main" id="{F145A096-372D-4A88-B9AB-10EEEC7D41F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85" name="Oval 184">
                    <a:extLst>
                      <a:ext uri="{FF2B5EF4-FFF2-40B4-BE49-F238E27FC236}">
                        <a16:creationId xmlns:a16="http://schemas.microsoft.com/office/drawing/2014/main" id="{A9B8272E-5BFD-44E0-A645-1D2448455F61}"/>
                      </a:ext>
                    </a:extLst>
                  </p:cNvPr>
                  <p:cNvSpPr/>
                  <p:nvPr/>
                </p:nvSpPr>
                <p:spPr bwMode="auto">
                  <a:xfrm rot="10621040" flipH="1">
                    <a:off x="6861695" y="2221983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2B73F8B2-53DF-4133-9382-E5F094DD1F16}"/>
                    </a:ext>
                  </a:extLst>
                </p:cNvPr>
                <p:cNvGrpSpPr/>
                <p:nvPr/>
              </p:nvGrpSpPr>
              <p:grpSpPr>
                <a:xfrm>
                  <a:off x="6771602" y="2049345"/>
                  <a:ext cx="79825" cy="296755"/>
                  <a:chOff x="6771602" y="1997202"/>
                  <a:chExt cx="79825" cy="296755"/>
                </a:xfrm>
              </p:grpSpPr>
              <p:grpSp>
                <p:nvGrpSpPr>
                  <p:cNvPr id="174" name="Group 173">
                    <a:extLst>
                      <a:ext uri="{FF2B5EF4-FFF2-40B4-BE49-F238E27FC236}">
                        <a16:creationId xmlns:a16="http://schemas.microsoft.com/office/drawing/2014/main" id="{32CEE070-E30D-434F-A65A-26BB2294B279}"/>
                      </a:ext>
                    </a:extLst>
                  </p:cNvPr>
                  <p:cNvGrpSpPr/>
                  <p:nvPr/>
                </p:nvGrpSpPr>
                <p:grpSpPr>
                  <a:xfrm rot="21421040" flipH="1">
                    <a:off x="6799101" y="2054923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80" name="Straight Connector 179">
                      <a:extLst>
                        <a:ext uri="{FF2B5EF4-FFF2-40B4-BE49-F238E27FC236}">
                          <a16:creationId xmlns:a16="http://schemas.microsoft.com/office/drawing/2014/main" id="{FDFCC45A-2F3A-464E-A28A-15750E18CC3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81" name="Straight Connector 180">
                      <a:extLst>
                        <a:ext uri="{FF2B5EF4-FFF2-40B4-BE49-F238E27FC236}">
                          <a16:creationId xmlns:a16="http://schemas.microsoft.com/office/drawing/2014/main" id="{97A3566E-2908-4EF5-A1B3-C912ECA4653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75" name="Oval 174">
                    <a:extLst>
                      <a:ext uri="{FF2B5EF4-FFF2-40B4-BE49-F238E27FC236}">
                        <a16:creationId xmlns:a16="http://schemas.microsoft.com/office/drawing/2014/main" id="{8656B65B-4603-46F2-9AE2-BD05FDB18A21}"/>
                      </a:ext>
                    </a:extLst>
                  </p:cNvPr>
                  <p:cNvSpPr/>
                  <p:nvPr/>
                </p:nvSpPr>
                <p:spPr bwMode="auto">
                  <a:xfrm rot="21421040" flipH="1">
                    <a:off x="6771602" y="1997202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76" name="Group 175">
                    <a:extLst>
                      <a:ext uri="{FF2B5EF4-FFF2-40B4-BE49-F238E27FC236}">
                        <a16:creationId xmlns:a16="http://schemas.microsoft.com/office/drawing/2014/main" id="{1D8F871B-9C68-4992-8E51-4A266B2BA7A5}"/>
                      </a:ext>
                    </a:extLst>
                  </p:cNvPr>
                  <p:cNvGrpSpPr/>
                  <p:nvPr/>
                </p:nvGrpSpPr>
                <p:grpSpPr>
                  <a:xfrm rot="10621040" flipH="1">
                    <a:off x="6798465" y="2149905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78" name="Straight Connector 177">
                      <a:extLst>
                        <a:ext uri="{FF2B5EF4-FFF2-40B4-BE49-F238E27FC236}">
                          <a16:creationId xmlns:a16="http://schemas.microsoft.com/office/drawing/2014/main" id="{697F900A-EF37-47C5-9BCA-96ED95F06C2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79" name="Straight Connector 178">
                      <a:extLst>
                        <a:ext uri="{FF2B5EF4-FFF2-40B4-BE49-F238E27FC236}">
                          <a16:creationId xmlns:a16="http://schemas.microsoft.com/office/drawing/2014/main" id="{8C62B05B-40AC-4A22-B0D3-053955CECA9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77" name="Oval 176">
                    <a:extLst>
                      <a:ext uri="{FF2B5EF4-FFF2-40B4-BE49-F238E27FC236}">
                        <a16:creationId xmlns:a16="http://schemas.microsoft.com/office/drawing/2014/main" id="{178338FE-C81F-4339-AB5E-B8DD3F3D3FA8}"/>
                      </a:ext>
                    </a:extLst>
                  </p:cNvPr>
                  <p:cNvSpPr/>
                  <p:nvPr/>
                </p:nvSpPr>
                <p:spPr bwMode="auto">
                  <a:xfrm rot="10621040" flipH="1">
                    <a:off x="6783526" y="2226056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5CF6349F-E304-495B-8535-3ED3DC755F61}"/>
                    </a:ext>
                  </a:extLst>
                </p:cNvPr>
                <p:cNvGrpSpPr/>
                <p:nvPr/>
              </p:nvGrpSpPr>
              <p:grpSpPr>
                <a:xfrm>
                  <a:off x="6689825" y="2060910"/>
                  <a:ext cx="77959" cy="296845"/>
                  <a:chOff x="6689825" y="1996734"/>
                  <a:chExt cx="77959" cy="296845"/>
                </a:xfrm>
              </p:grpSpPr>
              <p:grpSp>
                <p:nvGrpSpPr>
                  <p:cNvPr id="166" name="Group 165">
                    <a:extLst>
                      <a:ext uri="{FF2B5EF4-FFF2-40B4-BE49-F238E27FC236}">
                        <a16:creationId xmlns:a16="http://schemas.microsoft.com/office/drawing/2014/main" id="{12839821-9A04-440E-B7D1-038542E219DE}"/>
                      </a:ext>
                    </a:extLst>
                  </p:cNvPr>
                  <p:cNvGrpSpPr/>
                  <p:nvPr/>
                </p:nvGrpSpPr>
                <p:grpSpPr>
                  <a:xfrm rot="21449049" flipH="1">
                    <a:off x="6716777" y="2054504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72" name="Straight Connector 171">
                      <a:extLst>
                        <a:ext uri="{FF2B5EF4-FFF2-40B4-BE49-F238E27FC236}">
                          <a16:creationId xmlns:a16="http://schemas.microsoft.com/office/drawing/2014/main" id="{036300F7-EA64-42A1-B95B-A2234EFF16D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73" name="Straight Connector 172">
                      <a:extLst>
                        <a:ext uri="{FF2B5EF4-FFF2-40B4-BE49-F238E27FC236}">
                          <a16:creationId xmlns:a16="http://schemas.microsoft.com/office/drawing/2014/main" id="{160B9DC3-6173-4D38-8A34-62378F43E23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67" name="Oval 166">
                    <a:extLst>
                      <a:ext uri="{FF2B5EF4-FFF2-40B4-BE49-F238E27FC236}">
                        <a16:creationId xmlns:a16="http://schemas.microsoft.com/office/drawing/2014/main" id="{30B471F1-C448-46FD-9890-235CD990507A}"/>
                      </a:ext>
                    </a:extLst>
                  </p:cNvPr>
                  <p:cNvSpPr/>
                  <p:nvPr/>
                </p:nvSpPr>
                <p:spPr bwMode="auto">
                  <a:xfrm rot="21449049" flipH="1">
                    <a:off x="6689825" y="1996734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68" name="Group 167">
                    <a:extLst>
                      <a:ext uri="{FF2B5EF4-FFF2-40B4-BE49-F238E27FC236}">
                        <a16:creationId xmlns:a16="http://schemas.microsoft.com/office/drawing/2014/main" id="{C2CE65B3-D9F0-4E55-A7B6-4B72956D0426}"/>
                      </a:ext>
                    </a:extLst>
                  </p:cNvPr>
                  <p:cNvGrpSpPr/>
                  <p:nvPr/>
                </p:nvGrpSpPr>
                <p:grpSpPr>
                  <a:xfrm rot="10649049" flipH="1">
                    <a:off x="6715368" y="2149478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70" name="Straight Connector 169">
                      <a:extLst>
                        <a:ext uri="{FF2B5EF4-FFF2-40B4-BE49-F238E27FC236}">
                          <a16:creationId xmlns:a16="http://schemas.microsoft.com/office/drawing/2014/main" id="{9709EE29-A043-4C5E-BF16-8A8BD9A4C1F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71" name="Straight Connector 170">
                      <a:extLst>
                        <a:ext uri="{FF2B5EF4-FFF2-40B4-BE49-F238E27FC236}">
                          <a16:creationId xmlns:a16="http://schemas.microsoft.com/office/drawing/2014/main" id="{2BBFF9B6-377B-465B-B2B5-5206AFFFD9A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69" name="Oval 168">
                    <a:extLst>
                      <a:ext uri="{FF2B5EF4-FFF2-40B4-BE49-F238E27FC236}">
                        <a16:creationId xmlns:a16="http://schemas.microsoft.com/office/drawing/2014/main" id="{44A28C77-8DAE-4CB6-B6FE-6A745BEC3D84}"/>
                      </a:ext>
                    </a:extLst>
                  </p:cNvPr>
                  <p:cNvSpPr/>
                  <p:nvPr/>
                </p:nvSpPr>
                <p:spPr bwMode="auto">
                  <a:xfrm rot="10649049" flipH="1">
                    <a:off x="6699883" y="2225678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8" name="Group 147">
                  <a:extLst>
                    <a:ext uri="{FF2B5EF4-FFF2-40B4-BE49-F238E27FC236}">
                      <a16:creationId xmlns:a16="http://schemas.microsoft.com/office/drawing/2014/main" id="{4F630339-61BB-4BF7-8CEF-E21FB44CDB2D}"/>
                    </a:ext>
                  </a:extLst>
                </p:cNvPr>
                <p:cNvGrpSpPr/>
                <p:nvPr/>
              </p:nvGrpSpPr>
              <p:grpSpPr>
                <a:xfrm>
                  <a:off x="6611502" y="2069542"/>
                  <a:ext cx="77959" cy="296844"/>
                  <a:chOff x="6611502" y="1997344"/>
                  <a:chExt cx="77959" cy="296844"/>
                </a:xfrm>
              </p:grpSpPr>
              <p:grpSp>
                <p:nvGrpSpPr>
                  <p:cNvPr id="158" name="Group 157">
                    <a:extLst>
                      <a:ext uri="{FF2B5EF4-FFF2-40B4-BE49-F238E27FC236}">
                        <a16:creationId xmlns:a16="http://schemas.microsoft.com/office/drawing/2014/main" id="{B36A96B4-F852-49B5-BF3A-B48DBB9B2C1A}"/>
                      </a:ext>
                    </a:extLst>
                  </p:cNvPr>
                  <p:cNvGrpSpPr/>
                  <p:nvPr/>
                </p:nvGrpSpPr>
                <p:grpSpPr>
                  <a:xfrm rot="21449049" flipH="1">
                    <a:off x="6638454" y="2055113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64" name="Straight Connector 163">
                      <a:extLst>
                        <a:ext uri="{FF2B5EF4-FFF2-40B4-BE49-F238E27FC236}">
                          <a16:creationId xmlns:a16="http://schemas.microsoft.com/office/drawing/2014/main" id="{0EB39F3A-BDF2-4DB5-A71C-1AC8998D603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65" name="Straight Connector 164">
                      <a:extLst>
                        <a:ext uri="{FF2B5EF4-FFF2-40B4-BE49-F238E27FC236}">
                          <a16:creationId xmlns:a16="http://schemas.microsoft.com/office/drawing/2014/main" id="{1842BCF7-93ED-4771-AEF0-D716694EB9F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59" name="Oval 158">
                    <a:extLst>
                      <a:ext uri="{FF2B5EF4-FFF2-40B4-BE49-F238E27FC236}">
                        <a16:creationId xmlns:a16="http://schemas.microsoft.com/office/drawing/2014/main" id="{85F5B8DD-FCC7-444F-8F65-F0F39E2A9754}"/>
                      </a:ext>
                    </a:extLst>
                  </p:cNvPr>
                  <p:cNvSpPr/>
                  <p:nvPr/>
                </p:nvSpPr>
                <p:spPr bwMode="auto">
                  <a:xfrm rot="21449049" flipH="1">
                    <a:off x="6611502" y="1997344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60" name="Group 159">
                    <a:extLst>
                      <a:ext uri="{FF2B5EF4-FFF2-40B4-BE49-F238E27FC236}">
                        <a16:creationId xmlns:a16="http://schemas.microsoft.com/office/drawing/2014/main" id="{B065D5C1-181B-4A03-9292-966F333807BE}"/>
                      </a:ext>
                    </a:extLst>
                  </p:cNvPr>
                  <p:cNvGrpSpPr/>
                  <p:nvPr/>
                </p:nvGrpSpPr>
                <p:grpSpPr>
                  <a:xfrm rot="10649049" flipH="1">
                    <a:off x="6637045" y="2150088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62" name="Straight Connector 161">
                      <a:extLst>
                        <a:ext uri="{FF2B5EF4-FFF2-40B4-BE49-F238E27FC236}">
                          <a16:creationId xmlns:a16="http://schemas.microsoft.com/office/drawing/2014/main" id="{D72332D6-60C1-4BA0-BB7D-D5FC79A7A0C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63" name="Straight Connector 162">
                      <a:extLst>
                        <a:ext uri="{FF2B5EF4-FFF2-40B4-BE49-F238E27FC236}">
                          <a16:creationId xmlns:a16="http://schemas.microsoft.com/office/drawing/2014/main" id="{66C7495B-13FA-4B2B-A2F1-6C5868AEC4B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61" name="Oval 160">
                    <a:extLst>
                      <a:ext uri="{FF2B5EF4-FFF2-40B4-BE49-F238E27FC236}">
                        <a16:creationId xmlns:a16="http://schemas.microsoft.com/office/drawing/2014/main" id="{C8DE9081-C26B-4B8B-B3F9-58D1954ABA84}"/>
                      </a:ext>
                    </a:extLst>
                  </p:cNvPr>
                  <p:cNvSpPr/>
                  <p:nvPr/>
                </p:nvSpPr>
                <p:spPr bwMode="auto">
                  <a:xfrm rot="10649049" flipH="1">
                    <a:off x="6621560" y="2226287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9" name="Group 148">
                  <a:extLst>
                    <a:ext uri="{FF2B5EF4-FFF2-40B4-BE49-F238E27FC236}">
                      <a16:creationId xmlns:a16="http://schemas.microsoft.com/office/drawing/2014/main" id="{CBB90975-917C-4713-9916-290C9FA11BBA}"/>
                    </a:ext>
                  </a:extLst>
                </p:cNvPr>
                <p:cNvGrpSpPr/>
                <p:nvPr/>
              </p:nvGrpSpPr>
              <p:grpSpPr>
                <a:xfrm>
                  <a:off x="6533302" y="2085011"/>
                  <a:ext cx="77960" cy="296844"/>
                  <a:chOff x="6533302" y="2000780"/>
                  <a:chExt cx="77960" cy="296844"/>
                </a:xfrm>
              </p:grpSpPr>
              <p:grpSp>
                <p:nvGrpSpPr>
                  <p:cNvPr id="150" name="Group 149">
                    <a:extLst>
                      <a:ext uri="{FF2B5EF4-FFF2-40B4-BE49-F238E27FC236}">
                        <a16:creationId xmlns:a16="http://schemas.microsoft.com/office/drawing/2014/main" id="{4D9B9A62-BF30-4130-A840-93B20B4172A7}"/>
                      </a:ext>
                    </a:extLst>
                  </p:cNvPr>
                  <p:cNvGrpSpPr/>
                  <p:nvPr/>
                </p:nvGrpSpPr>
                <p:grpSpPr>
                  <a:xfrm rot="21449049" flipH="1">
                    <a:off x="6560255" y="2058549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56" name="Straight Connector 155">
                      <a:extLst>
                        <a:ext uri="{FF2B5EF4-FFF2-40B4-BE49-F238E27FC236}">
                          <a16:creationId xmlns:a16="http://schemas.microsoft.com/office/drawing/2014/main" id="{16B2D563-7514-453E-9EB7-E0E74D0841A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57" name="Straight Connector 156">
                      <a:extLst>
                        <a:ext uri="{FF2B5EF4-FFF2-40B4-BE49-F238E27FC236}">
                          <a16:creationId xmlns:a16="http://schemas.microsoft.com/office/drawing/2014/main" id="{4ACB3160-065C-4DA1-9EB8-6ACDBBAEF0D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id="{18B83B4A-B43A-4690-980C-918C4B51F9FA}"/>
                      </a:ext>
                    </a:extLst>
                  </p:cNvPr>
                  <p:cNvSpPr/>
                  <p:nvPr/>
                </p:nvSpPr>
                <p:spPr bwMode="auto">
                  <a:xfrm rot="21449049" flipH="1">
                    <a:off x="6533302" y="2000780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52" name="Group 151">
                    <a:extLst>
                      <a:ext uri="{FF2B5EF4-FFF2-40B4-BE49-F238E27FC236}">
                        <a16:creationId xmlns:a16="http://schemas.microsoft.com/office/drawing/2014/main" id="{76E0E20A-3238-4CC4-B25A-D5BA13EFF451}"/>
                      </a:ext>
                    </a:extLst>
                  </p:cNvPr>
                  <p:cNvGrpSpPr/>
                  <p:nvPr/>
                </p:nvGrpSpPr>
                <p:grpSpPr>
                  <a:xfrm rot="10649049" flipH="1">
                    <a:off x="6558846" y="2153524"/>
                    <a:ext cx="25464" cy="86331"/>
                    <a:chOff x="2018143" y="2815794"/>
                    <a:chExt cx="21432" cy="72662"/>
                  </a:xfrm>
                  <a:solidFill>
                    <a:schemeClr val="bg2">
                      <a:lumMod val="50000"/>
                      <a:alpha val="64000"/>
                    </a:schemeClr>
                  </a:solidFill>
                  <a:effectLst/>
                </p:grpSpPr>
                <p:cxnSp>
                  <p:nvCxnSpPr>
                    <p:cNvPr id="154" name="Straight Connector 153">
                      <a:extLst>
                        <a:ext uri="{FF2B5EF4-FFF2-40B4-BE49-F238E27FC236}">
                          <a16:creationId xmlns:a16="http://schemas.microsoft.com/office/drawing/2014/main" id="{D42B7FFF-6D64-4EE0-938C-460A208AF2D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18143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55" name="Straight Connector 154">
                      <a:extLst>
                        <a:ext uri="{FF2B5EF4-FFF2-40B4-BE49-F238E27FC236}">
                          <a16:creationId xmlns:a16="http://schemas.microsoft.com/office/drawing/2014/main" id="{FDBBBDB8-D696-4A16-9A82-A7B7ED7421E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9575" y="2815794"/>
                      <a:ext cx="0" cy="72662"/>
                    </a:xfrm>
                    <a:prstGeom prst="line">
                      <a:avLst/>
                    </a:prstGeom>
                    <a:grpFill/>
                    <a:ln w="12700" cap="flat" cmpd="sng" algn="ctr">
                      <a:solidFill>
                        <a:schemeClr val="bg2">
                          <a:lumMod val="50000"/>
                          <a:alpha val="64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53" name="Oval 152">
                    <a:extLst>
                      <a:ext uri="{FF2B5EF4-FFF2-40B4-BE49-F238E27FC236}">
                        <a16:creationId xmlns:a16="http://schemas.microsoft.com/office/drawing/2014/main" id="{C58459B2-B6EB-418F-98F1-86B12BC7DCB1}"/>
                      </a:ext>
                    </a:extLst>
                  </p:cNvPr>
                  <p:cNvSpPr/>
                  <p:nvPr/>
                </p:nvSpPr>
                <p:spPr bwMode="auto">
                  <a:xfrm rot="10649049" flipH="1">
                    <a:off x="6543361" y="2229723"/>
                    <a:ext cx="67901" cy="67901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alpha val="64000"/>
                    </a:schemeClr>
                  </a:solidFill>
                  <a:ln>
                    <a:solidFill>
                      <a:schemeClr val="bg2">
                        <a:lumMod val="50000"/>
                        <a:alpha val="64000"/>
                      </a:schemeClr>
                    </a:solidFill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DCDC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9463B27D-87F2-421C-A065-CDF4E386F97F}"/>
                </a:ext>
              </a:extLst>
            </p:cNvPr>
            <p:cNvSpPr txBox="1"/>
            <p:nvPr/>
          </p:nvSpPr>
          <p:spPr>
            <a:xfrm>
              <a:off x="9626984" y="2395426"/>
              <a:ext cx="849015" cy="3004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6094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FGFR3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7689B8A9-82D4-4417-BD6A-B27913DE7A69}"/>
                </a:ext>
              </a:extLst>
            </p:cNvPr>
            <p:cNvSpPr txBox="1"/>
            <p:nvPr/>
          </p:nvSpPr>
          <p:spPr bwMode="auto">
            <a:xfrm>
              <a:off x="6589854" y="3816313"/>
              <a:ext cx="2313939" cy="2062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Point mutations in exons 7 or 10, </a:t>
              </a:r>
              <a:r>
                <a:rPr lang="en-US" sz="1600" b="0" dirty="0">
                  <a:solidFill>
                    <a:srgbClr val="000000"/>
                  </a:solidFill>
                  <a:latin typeface="Calibri" panose="020F0502020204030204" pitchFamily="34" charset="0"/>
                  <a:cs typeface="+mn-cs"/>
                </a:rPr>
                <a:t>fusions in </a:t>
              </a:r>
              <a:r>
                <a:rPr lang="en-US" sz="1600" b="0" i="1" dirty="0">
                  <a:solidFill>
                    <a:srgbClr val="000000"/>
                  </a:solidFill>
                  <a:latin typeface="Calibri" panose="020F0502020204030204" pitchFamily="34" charset="0"/>
                  <a:cs typeface="+mn-cs"/>
                </a:rPr>
                <a:t>FGFR3 </a:t>
              </a:r>
              <a:r>
                <a:rPr lang="en-US" sz="1600" b="0" dirty="0">
                  <a:solidFill>
                    <a:srgbClr val="000000"/>
                  </a:solidFill>
                  <a:latin typeface="Calibri" panose="020F0502020204030204" pitchFamily="34" charset="0"/>
                  <a:cs typeface="+mn-cs"/>
                </a:rPr>
                <a:t>can cause constitutive phosphorylation and downstream signaling</a:t>
              </a:r>
              <a:endParaRPr kumimoji="0" lang="en-US" sz="16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A8A0D00D-42F8-4333-9B72-8542D26D32E9}"/>
                </a:ext>
              </a:extLst>
            </p:cNvPr>
            <p:cNvGrpSpPr/>
            <p:nvPr/>
          </p:nvGrpSpPr>
          <p:grpSpPr>
            <a:xfrm>
              <a:off x="8937688" y="1485665"/>
              <a:ext cx="618969" cy="2961900"/>
              <a:chOff x="8185658" y="1654185"/>
              <a:chExt cx="354459" cy="1696162"/>
            </a:xfrm>
          </p:grpSpPr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AA2E6720-30B9-4D05-BDA7-B55327D3CA7D}"/>
                  </a:ext>
                </a:extLst>
              </p:cNvPr>
              <p:cNvGrpSpPr/>
              <p:nvPr/>
            </p:nvGrpSpPr>
            <p:grpSpPr>
              <a:xfrm>
                <a:off x="8185658" y="1654185"/>
                <a:ext cx="354459" cy="692381"/>
                <a:chOff x="8185658" y="1654185"/>
                <a:chExt cx="354459" cy="692381"/>
              </a:xfrm>
            </p:grpSpPr>
            <p:sp>
              <p:nvSpPr>
                <p:cNvPr id="290" name="Arc 289">
                  <a:extLst>
                    <a:ext uri="{FF2B5EF4-FFF2-40B4-BE49-F238E27FC236}">
                      <a16:creationId xmlns:a16="http://schemas.microsoft.com/office/drawing/2014/main" id="{925D85C5-5CD4-4A57-9312-571BAAD22684}"/>
                    </a:ext>
                  </a:extLst>
                </p:cNvPr>
                <p:cNvSpPr/>
                <p:nvPr/>
              </p:nvSpPr>
              <p:spPr bwMode="auto">
                <a:xfrm>
                  <a:off x="8185658" y="2163686"/>
                  <a:ext cx="354459" cy="182880"/>
                </a:xfrm>
                <a:prstGeom prst="arc">
                  <a:avLst>
                    <a:gd name="adj1" fmla="val 16200000"/>
                    <a:gd name="adj2" fmla="val 5509701"/>
                  </a:avLst>
                </a:prstGeom>
                <a:noFill/>
                <a:ln w="571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291" name="Group 290">
                  <a:extLst>
                    <a:ext uri="{FF2B5EF4-FFF2-40B4-BE49-F238E27FC236}">
                      <a16:creationId xmlns:a16="http://schemas.microsoft.com/office/drawing/2014/main" id="{B49B8F15-DAE5-468C-BCC2-EFA5298C0178}"/>
                    </a:ext>
                  </a:extLst>
                </p:cNvPr>
                <p:cNvGrpSpPr/>
                <p:nvPr/>
              </p:nvGrpSpPr>
              <p:grpSpPr>
                <a:xfrm>
                  <a:off x="8185658" y="1654185"/>
                  <a:ext cx="354459" cy="521801"/>
                  <a:chOff x="8185658" y="1641885"/>
                  <a:chExt cx="354459" cy="521801"/>
                </a:xfrm>
              </p:grpSpPr>
              <p:grpSp>
                <p:nvGrpSpPr>
                  <p:cNvPr id="292" name="Group 291">
                    <a:extLst>
                      <a:ext uri="{FF2B5EF4-FFF2-40B4-BE49-F238E27FC236}">
                        <a16:creationId xmlns:a16="http://schemas.microsoft.com/office/drawing/2014/main" id="{A8F10A42-7E9A-4B06-A6DF-BD68D87C8A22}"/>
                      </a:ext>
                    </a:extLst>
                  </p:cNvPr>
                  <p:cNvGrpSpPr/>
                  <p:nvPr/>
                </p:nvGrpSpPr>
                <p:grpSpPr>
                  <a:xfrm>
                    <a:off x="8185658" y="1641885"/>
                    <a:ext cx="354459" cy="437630"/>
                    <a:chOff x="8185658" y="1631635"/>
                    <a:chExt cx="354459" cy="437630"/>
                  </a:xfrm>
                </p:grpSpPr>
                <p:sp>
                  <p:nvSpPr>
                    <p:cNvPr id="294" name="Arc 293">
                      <a:extLst>
                        <a:ext uri="{FF2B5EF4-FFF2-40B4-BE49-F238E27FC236}">
                          <a16:creationId xmlns:a16="http://schemas.microsoft.com/office/drawing/2014/main" id="{7E49AD6C-61A1-43FB-B008-9394E4A5C61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8185658" y="1631635"/>
                      <a:ext cx="354459" cy="182880"/>
                    </a:xfrm>
                    <a:prstGeom prst="arc">
                      <a:avLst>
                        <a:gd name="adj1" fmla="val 16200000"/>
                        <a:gd name="adj2" fmla="val 5509701"/>
                      </a:avLst>
                    </a:prstGeom>
                    <a:noFill/>
                    <a:ln w="571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95" name="Arc 294">
                      <a:extLst>
                        <a:ext uri="{FF2B5EF4-FFF2-40B4-BE49-F238E27FC236}">
                          <a16:creationId xmlns:a16="http://schemas.microsoft.com/office/drawing/2014/main" id="{726B94C9-B0E8-40B8-A596-B6D2B1D35D8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8185658" y="1886385"/>
                      <a:ext cx="354459" cy="182880"/>
                    </a:xfrm>
                    <a:prstGeom prst="arc">
                      <a:avLst>
                        <a:gd name="adj1" fmla="val 16200000"/>
                        <a:gd name="adj2" fmla="val 5509701"/>
                      </a:avLst>
                    </a:prstGeom>
                    <a:noFill/>
                    <a:ln w="571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cxnSp>
                  <p:nvCxnSpPr>
                    <p:cNvPr id="296" name="Straight Connector 295">
                      <a:extLst>
                        <a:ext uri="{FF2B5EF4-FFF2-40B4-BE49-F238E27FC236}">
                          <a16:creationId xmlns:a16="http://schemas.microsoft.com/office/drawing/2014/main" id="{212F3858-E000-42E9-AB99-18C91DB2942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8372823" y="1802374"/>
                      <a:ext cx="0" cy="94421"/>
                    </a:xfrm>
                    <a:prstGeom prst="line">
                      <a:avLst/>
                    </a:prstGeom>
                    <a:noFill/>
                    <a:ln w="571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293" name="Straight Connector 292">
                    <a:extLst>
                      <a:ext uri="{FF2B5EF4-FFF2-40B4-BE49-F238E27FC236}">
                        <a16:creationId xmlns:a16="http://schemas.microsoft.com/office/drawing/2014/main" id="{A02FF378-DE4B-4293-9F98-D575E79138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8372823" y="2069265"/>
                    <a:ext cx="0" cy="94421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id="{F5C82AB5-EF1C-453D-A78C-EEC445E2251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373318" y="2344507"/>
                <a:ext cx="0" cy="100584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368CE865-CBC9-46D3-8E44-3181A992ED47}"/>
                </a:ext>
              </a:extLst>
            </p:cNvPr>
            <p:cNvGrpSpPr/>
            <p:nvPr/>
          </p:nvGrpSpPr>
          <p:grpSpPr>
            <a:xfrm flipH="1">
              <a:off x="8727558" y="1485665"/>
              <a:ext cx="622736" cy="2961900"/>
              <a:chOff x="8185658" y="1654185"/>
              <a:chExt cx="354459" cy="1696162"/>
            </a:xfrm>
          </p:grpSpPr>
          <p:grpSp>
            <p:nvGrpSpPr>
              <p:cNvPr id="298" name="Group 297">
                <a:extLst>
                  <a:ext uri="{FF2B5EF4-FFF2-40B4-BE49-F238E27FC236}">
                    <a16:creationId xmlns:a16="http://schemas.microsoft.com/office/drawing/2014/main" id="{3D02C60A-A1D7-4148-B01D-FEE6432CBEA5}"/>
                  </a:ext>
                </a:extLst>
              </p:cNvPr>
              <p:cNvGrpSpPr/>
              <p:nvPr/>
            </p:nvGrpSpPr>
            <p:grpSpPr>
              <a:xfrm>
                <a:off x="8185658" y="1654185"/>
                <a:ext cx="354459" cy="692381"/>
                <a:chOff x="8185658" y="1654185"/>
                <a:chExt cx="354459" cy="692381"/>
              </a:xfrm>
            </p:grpSpPr>
            <p:sp>
              <p:nvSpPr>
                <p:cNvPr id="300" name="Arc 299">
                  <a:extLst>
                    <a:ext uri="{FF2B5EF4-FFF2-40B4-BE49-F238E27FC236}">
                      <a16:creationId xmlns:a16="http://schemas.microsoft.com/office/drawing/2014/main" id="{DD3EFF31-0F46-4512-9C66-C97182DEE395}"/>
                    </a:ext>
                  </a:extLst>
                </p:cNvPr>
                <p:cNvSpPr/>
                <p:nvPr/>
              </p:nvSpPr>
              <p:spPr bwMode="auto">
                <a:xfrm>
                  <a:off x="8185658" y="2163686"/>
                  <a:ext cx="354459" cy="182880"/>
                </a:xfrm>
                <a:prstGeom prst="arc">
                  <a:avLst>
                    <a:gd name="adj1" fmla="val 16200000"/>
                    <a:gd name="adj2" fmla="val 5509701"/>
                  </a:avLst>
                </a:prstGeom>
                <a:noFill/>
                <a:ln w="571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301" name="Group 300">
                  <a:extLst>
                    <a:ext uri="{FF2B5EF4-FFF2-40B4-BE49-F238E27FC236}">
                      <a16:creationId xmlns:a16="http://schemas.microsoft.com/office/drawing/2014/main" id="{541D9C5B-7B3E-43BB-877A-9503D26D9513}"/>
                    </a:ext>
                  </a:extLst>
                </p:cNvPr>
                <p:cNvGrpSpPr/>
                <p:nvPr/>
              </p:nvGrpSpPr>
              <p:grpSpPr>
                <a:xfrm>
                  <a:off x="8185658" y="1654185"/>
                  <a:ext cx="354459" cy="521801"/>
                  <a:chOff x="8185658" y="1641885"/>
                  <a:chExt cx="354459" cy="521801"/>
                </a:xfrm>
              </p:grpSpPr>
              <p:grpSp>
                <p:nvGrpSpPr>
                  <p:cNvPr id="302" name="Group 301">
                    <a:extLst>
                      <a:ext uri="{FF2B5EF4-FFF2-40B4-BE49-F238E27FC236}">
                        <a16:creationId xmlns:a16="http://schemas.microsoft.com/office/drawing/2014/main" id="{627B5B58-765A-4CA9-86F7-8E5FCE6E0513}"/>
                      </a:ext>
                    </a:extLst>
                  </p:cNvPr>
                  <p:cNvGrpSpPr/>
                  <p:nvPr/>
                </p:nvGrpSpPr>
                <p:grpSpPr>
                  <a:xfrm>
                    <a:off x="8185658" y="1641885"/>
                    <a:ext cx="354459" cy="437630"/>
                    <a:chOff x="8185658" y="1631635"/>
                    <a:chExt cx="354459" cy="437630"/>
                  </a:xfrm>
                </p:grpSpPr>
                <p:sp>
                  <p:nvSpPr>
                    <p:cNvPr id="304" name="Arc 303">
                      <a:extLst>
                        <a:ext uri="{FF2B5EF4-FFF2-40B4-BE49-F238E27FC236}">
                          <a16:creationId xmlns:a16="http://schemas.microsoft.com/office/drawing/2014/main" id="{C108592F-66B8-426D-9243-FD6F81395FB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8185658" y="1631635"/>
                      <a:ext cx="354459" cy="182880"/>
                    </a:xfrm>
                    <a:prstGeom prst="arc">
                      <a:avLst>
                        <a:gd name="adj1" fmla="val 16200000"/>
                        <a:gd name="adj2" fmla="val 5509701"/>
                      </a:avLst>
                    </a:prstGeom>
                    <a:noFill/>
                    <a:ln w="571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305" name="Arc 304">
                      <a:extLst>
                        <a:ext uri="{FF2B5EF4-FFF2-40B4-BE49-F238E27FC236}">
                          <a16:creationId xmlns:a16="http://schemas.microsoft.com/office/drawing/2014/main" id="{A0EC52C0-4DAC-46E4-B1F2-9C2B51C96FD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8185658" y="1886385"/>
                      <a:ext cx="354459" cy="182880"/>
                    </a:xfrm>
                    <a:prstGeom prst="arc">
                      <a:avLst>
                        <a:gd name="adj1" fmla="val 16200000"/>
                        <a:gd name="adj2" fmla="val 5509701"/>
                      </a:avLst>
                    </a:prstGeom>
                    <a:noFill/>
                    <a:ln w="571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cxnSp>
                  <p:nvCxnSpPr>
                    <p:cNvPr id="306" name="Straight Connector 305">
                      <a:extLst>
                        <a:ext uri="{FF2B5EF4-FFF2-40B4-BE49-F238E27FC236}">
                          <a16:creationId xmlns:a16="http://schemas.microsoft.com/office/drawing/2014/main" id="{3E1B2365-CC99-460F-B4EE-803DBD01F29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8372823" y="1802374"/>
                      <a:ext cx="0" cy="94421"/>
                    </a:xfrm>
                    <a:prstGeom prst="line">
                      <a:avLst/>
                    </a:prstGeom>
                    <a:noFill/>
                    <a:ln w="571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303" name="Straight Connector 302">
                    <a:extLst>
                      <a:ext uri="{FF2B5EF4-FFF2-40B4-BE49-F238E27FC236}">
                        <a16:creationId xmlns:a16="http://schemas.microsoft.com/office/drawing/2014/main" id="{71AED34A-6299-4EF7-8080-8E321D77C85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8372823" y="2069265"/>
                    <a:ext cx="0" cy="94421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id="{102BC1FA-310B-41F6-B06C-F58298B7DD9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373318" y="2344507"/>
                <a:ext cx="0" cy="100584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00523511-4851-44E4-9D6F-C5C2C1E794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62252" y="2852434"/>
              <a:ext cx="0" cy="638703"/>
            </a:xfrm>
            <a:prstGeom prst="line">
              <a:avLst/>
            </a:prstGeom>
            <a:noFill/>
            <a:ln w="165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63066314-3A3E-4F40-9118-4768EB8C17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24804" y="2852434"/>
              <a:ext cx="0" cy="638703"/>
            </a:xfrm>
            <a:prstGeom prst="line">
              <a:avLst/>
            </a:prstGeom>
            <a:noFill/>
            <a:ln w="165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2013B79A-AD5B-4B14-871D-7BEA0FE5AE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62252" y="3602821"/>
              <a:ext cx="0" cy="638703"/>
            </a:xfrm>
            <a:prstGeom prst="line">
              <a:avLst/>
            </a:prstGeom>
            <a:noFill/>
            <a:ln w="165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A94E1839-C71D-4E09-BA69-5B8CD145AB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24804" y="3602821"/>
              <a:ext cx="0" cy="638703"/>
            </a:xfrm>
            <a:prstGeom prst="line">
              <a:avLst/>
            </a:prstGeom>
            <a:noFill/>
            <a:ln w="165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24720A63-DC02-457B-89E3-5259D82E1B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62252" y="4341808"/>
              <a:ext cx="0" cy="638703"/>
            </a:xfrm>
            <a:prstGeom prst="line">
              <a:avLst/>
            </a:prstGeom>
            <a:noFill/>
            <a:ln w="165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D266EBA3-DDC8-44C7-85A3-203B5CCB4A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24804" y="4341808"/>
              <a:ext cx="0" cy="638703"/>
            </a:xfrm>
            <a:prstGeom prst="line">
              <a:avLst/>
            </a:prstGeom>
            <a:noFill/>
            <a:ln w="165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A8C6A1C5-36E7-4D82-90BA-3CE18A3C2D6D}"/>
                </a:ext>
              </a:extLst>
            </p:cNvPr>
            <p:cNvSpPr/>
            <p:nvPr/>
          </p:nvSpPr>
          <p:spPr bwMode="auto">
            <a:xfrm>
              <a:off x="8823886" y="364736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1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P</a:t>
              </a: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314" name="Straight Arrow Connector 313">
              <a:extLst>
                <a:ext uri="{FF2B5EF4-FFF2-40B4-BE49-F238E27FC236}">
                  <a16:creationId xmlns:a16="http://schemas.microsoft.com/office/drawing/2014/main" id="{8121AD5E-F26F-4D95-B737-BE4BBB9581B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537916" y="5151234"/>
              <a:ext cx="457200" cy="27432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5" name="Straight Arrow Connector 314">
              <a:extLst>
                <a:ext uri="{FF2B5EF4-FFF2-40B4-BE49-F238E27FC236}">
                  <a16:creationId xmlns:a16="http://schemas.microsoft.com/office/drawing/2014/main" id="{0D83C8B9-5C18-4DCF-A936-02EB133276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53609" y="5151234"/>
              <a:ext cx="0" cy="397551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6" name="Straight Arrow Connector 315">
              <a:extLst>
                <a:ext uri="{FF2B5EF4-FFF2-40B4-BE49-F238E27FC236}">
                  <a16:creationId xmlns:a16="http://schemas.microsoft.com/office/drawing/2014/main" id="{53E4C43F-BFEE-4BC2-8204-58EEE10115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76359" y="5151234"/>
              <a:ext cx="457200" cy="27432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id="{2323448D-9924-4478-9032-9A8997ACDAD4}"/>
                </a:ext>
              </a:extLst>
            </p:cNvPr>
            <p:cNvSpPr/>
            <p:nvPr/>
          </p:nvSpPr>
          <p:spPr bwMode="auto">
            <a:xfrm>
              <a:off x="7140921" y="5354016"/>
              <a:ext cx="1297349" cy="337867"/>
            </a:xfrm>
            <a:prstGeom prst="round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RAS/MAPK</a:t>
              </a:r>
            </a:p>
          </p:txBody>
        </p:sp>
        <p:sp>
          <p:nvSpPr>
            <p:cNvPr id="318" name="Rectangle: Rounded Corners 317">
              <a:extLst>
                <a:ext uri="{FF2B5EF4-FFF2-40B4-BE49-F238E27FC236}">
                  <a16:creationId xmlns:a16="http://schemas.microsoft.com/office/drawing/2014/main" id="{B43934AE-50DD-4941-8940-FBD1CB8B50BC}"/>
                </a:ext>
              </a:extLst>
            </p:cNvPr>
            <p:cNvSpPr/>
            <p:nvPr/>
          </p:nvSpPr>
          <p:spPr bwMode="auto">
            <a:xfrm>
              <a:off x="8507696" y="5570329"/>
              <a:ext cx="1297349" cy="337867"/>
            </a:xfrm>
            <a:prstGeom prst="round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PI3K-AKT</a:t>
              </a:r>
            </a:p>
          </p:txBody>
        </p:sp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id="{132E0D48-2923-4AFF-920B-1D5959FBA200}"/>
                </a:ext>
              </a:extLst>
            </p:cNvPr>
            <p:cNvSpPr/>
            <p:nvPr/>
          </p:nvSpPr>
          <p:spPr bwMode="auto">
            <a:xfrm>
              <a:off x="9874471" y="5294419"/>
              <a:ext cx="1297349" cy="337867"/>
            </a:xfrm>
            <a:prstGeom prst="round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PLC</a:t>
              </a:r>
              <a:r>
                <a:rPr lang="el-GR" sz="18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γ</a:t>
              </a: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4C7C58E7-089C-454D-AA76-DC6052A146B1}"/>
                </a:ext>
              </a:extLst>
            </p:cNvPr>
            <p:cNvSpPr/>
            <p:nvPr/>
          </p:nvSpPr>
          <p:spPr bwMode="auto">
            <a:xfrm>
              <a:off x="9239639" y="364736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1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P</a:t>
              </a: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F55A3BC1-137E-4D53-ABD5-1ACABBD90493}"/>
                </a:ext>
              </a:extLst>
            </p:cNvPr>
            <p:cNvSpPr/>
            <p:nvPr/>
          </p:nvSpPr>
          <p:spPr bwMode="auto">
            <a:xfrm>
              <a:off x="8823886" y="4651717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1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P</a:t>
              </a: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8893595B-A1F0-476E-8BDC-B96967BB6997}"/>
                </a:ext>
              </a:extLst>
            </p:cNvPr>
            <p:cNvSpPr/>
            <p:nvPr/>
          </p:nvSpPr>
          <p:spPr bwMode="auto">
            <a:xfrm>
              <a:off x="9239639" y="4651717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100" b="0" dirty="0">
                  <a:solidFill>
                    <a:schemeClr val="tx1"/>
                  </a:solidFill>
                  <a:latin typeface="Calibri" panose="020F0502020204030204" pitchFamily="34" charset="0"/>
                </a:rPr>
                <a:t>P</a:t>
              </a: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28" name="Text Box 15">
            <a:extLst>
              <a:ext uri="{FF2B5EF4-FFF2-40B4-BE49-F238E27FC236}">
                <a16:creationId xmlns:a16="http://schemas.microsoft.com/office/drawing/2014/main" id="{964F1E89-A7C0-46AB-B0BD-C53E7E8E7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553" y="5361870"/>
            <a:ext cx="6617161" cy="1015663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1. </a:t>
            </a:r>
            <a:r>
              <a:rPr kumimoji="0" lang="it-IT" altLang="en-US" sz="12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 Cancer Genome Atlas (TCGA) genomic alteration database: tcga-data.nci.nih.gov/docs/publications/tcga/ 2. Genomics Evidence Neoplasia Information Exchange (GENIE) genomic alteration database. aacr.org. 3. Knowles. Nat Rev Cancer. 2015;15:25. 4. Tomlinson. </a:t>
            </a:r>
            <a:br>
              <a:rPr kumimoji="0" lang="it-IT" altLang="en-US" sz="12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it-IT" altLang="en-US" sz="12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 Path. 2007;213:91. 5. Li. Curr Urol Rep. 2016;17:12. 6. Pandith. Urol Oncol. 2013;31:398. 7. Porta. Crit Rev Oncol Hematol. 2017;113:256.</a:t>
            </a:r>
          </a:p>
        </p:txBody>
      </p:sp>
    </p:spTree>
    <p:extLst>
      <p:ext uri="{BB962C8B-B14F-4D97-AF65-F5344CB8AC3E}">
        <p14:creationId xmlns:p14="http://schemas.microsoft.com/office/powerpoint/2010/main" val="25952931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53BB22E9-5152-4442-8F7D-F256201E21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8851" t="15048" r="9851" b="4634"/>
          <a:stretch/>
        </p:blipFill>
        <p:spPr>
          <a:xfrm>
            <a:off x="621652" y="173581"/>
            <a:ext cx="7900696" cy="5853996"/>
          </a:xfrm>
        </p:spPr>
      </p:pic>
    </p:spTree>
    <p:extLst>
      <p:ext uri="{BB962C8B-B14F-4D97-AF65-F5344CB8AC3E}">
        <p14:creationId xmlns:p14="http://schemas.microsoft.com/office/powerpoint/2010/main" val="7959874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AEBD2-AF62-42F9-B5FD-3B58A7A70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084" y="126969"/>
            <a:ext cx="8517716" cy="110331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Pivotal Phase II BLC2001 Study: Erdafitinib in </a:t>
            </a:r>
            <a:r>
              <a:rPr lang="en-US" sz="3200" b="1" i="1" dirty="0"/>
              <a:t>FGFR</a:t>
            </a:r>
            <a:r>
              <a:rPr lang="en-US" sz="3200" b="1" dirty="0"/>
              <a:t>-Altered Metastatic UC After ≥ 1 Line of Platinum-Based CT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580AD2CF-2FEB-463A-8D3D-CF0677CC0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07" y="1513047"/>
            <a:ext cx="8158147" cy="467994"/>
          </a:xfrm>
        </p:spPr>
        <p:txBody>
          <a:bodyPr/>
          <a:lstStyle/>
          <a:p>
            <a:r>
              <a:rPr lang="en-US" sz="2400" dirty="0"/>
              <a:t>International, open-label phase II trial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C2F87D6D-4843-4D93-B7C0-7F1F94087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2131" y="2803584"/>
            <a:ext cx="7446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Until PD</a:t>
            </a: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AFB1B703-7C70-4EDA-AD9C-2AA14D6BD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506" y="2196467"/>
            <a:ext cx="258812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 with metastatic or unresectable locally advanced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FGFR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-altered UC; PD on ≥ 1 line prior systemic CT or within 12 mo (neo) adjuvant CT, or cisplatin ineligible* and CT naive; prior IO therapy permitted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99)</a:t>
            </a:r>
          </a:p>
        </p:txBody>
      </p:sp>
      <p:sp>
        <p:nvSpPr>
          <p:cNvPr id="13" name="Line 52">
            <a:extLst>
              <a:ext uri="{FF2B5EF4-FFF2-40B4-BE49-F238E27FC236}">
                <a16:creationId xmlns:a16="http://schemas.microsoft.com/office/drawing/2014/main" id="{D1360994-61A5-4142-A466-BF7EF767240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4435" y="3095971"/>
            <a:ext cx="2057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Rectangle 49">
            <a:extLst>
              <a:ext uri="{FF2B5EF4-FFF2-40B4-BE49-F238E27FC236}">
                <a16:creationId xmlns:a16="http://schemas.microsoft.com/office/drawing/2014/main" id="{D3D1664A-AF54-499F-B159-A3DF6BEAA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7789" y="2206666"/>
            <a:ext cx="1603893" cy="8321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Regimen 1: Erdafitinib 10 mg/day x 7 days on/7 days off</a:t>
            </a:r>
          </a:p>
        </p:txBody>
      </p:sp>
      <p:sp>
        <p:nvSpPr>
          <p:cNvPr id="11" name="Rectangle 50">
            <a:extLst>
              <a:ext uri="{FF2B5EF4-FFF2-40B4-BE49-F238E27FC236}">
                <a16:creationId xmlns:a16="http://schemas.microsoft.com/office/drawing/2014/main" id="{ECA60060-B7DD-492D-A0B7-DB0BD9713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7789" y="3151229"/>
            <a:ext cx="1603893" cy="8340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Regimen 2: Erdafitinib 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 mg QD</a:t>
            </a:r>
          </a:p>
        </p:txBody>
      </p:sp>
      <p:sp>
        <p:nvSpPr>
          <p:cNvPr id="14" name="Line 53">
            <a:extLst>
              <a:ext uri="{FF2B5EF4-FFF2-40B4-BE49-F238E27FC236}">
                <a16:creationId xmlns:a16="http://schemas.microsoft.com/office/drawing/2014/main" id="{A25B9C7B-C4B4-40BE-9304-1895028180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1201" y="3414393"/>
            <a:ext cx="205740" cy="15465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" name="Line 54">
            <a:extLst>
              <a:ext uri="{FF2B5EF4-FFF2-40B4-BE49-F238E27FC236}">
                <a16:creationId xmlns:a16="http://schemas.microsoft.com/office/drawing/2014/main" id="{300D1434-F1C7-4DE2-A5CB-583B175824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41201" y="2622718"/>
            <a:ext cx="205740" cy="15325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Text Box 30">
            <a:extLst>
              <a:ext uri="{FF2B5EF4-FFF2-40B4-BE49-F238E27FC236}">
                <a16:creationId xmlns:a16="http://schemas.microsoft.com/office/drawing/2014/main" id="{B3A9ED9B-2F9D-480C-9625-43959F447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362" y="4564529"/>
            <a:ext cx="8302228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*Defined as peripheral neuropathy or impaired renal function. 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†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Titration up to 9 mg QD if target not reached for serum phosphate (≥5.5 mg/dL) by Day 14 and no TRAEs.</a:t>
            </a:r>
          </a:p>
        </p:txBody>
      </p:sp>
      <p:sp>
        <p:nvSpPr>
          <p:cNvPr id="22" name="Rectangle 49">
            <a:extLst>
              <a:ext uri="{FF2B5EF4-FFF2-40B4-BE49-F238E27FC236}">
                <a16:creationId xmlns:a16="http://schemas.microsoft.com/office/drawing/2014/main" id="{9FF1C5ED-402F-4B7D-B8D4-A36C2EF6F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2006" y="2679919"/>
            <a:ext cx="1603893" cy="832104"/>
          </a:xfrm>
          <a:prstGeom prst="rect">
            <a:avLst/>
          </a:prstGeom>
          <a:solidFill>
            <a:srgbClr val="00823B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Regimen 3: Erdafitinib 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 mg QD</a:t>
            </a: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†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" name="Line 52">
            <a:extLst>
              <a:ext uri="{FF2B5EF4-FFF2-40B4-BE49-F238E27FC236}">
                <a16:creationId xmlns:a16="http://schemas.microsoft.com/office/drawing/2014/main" id="{9D79081A-66B4-44D8-B4F9-60323902E7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5099" y="3095971"/>
            <a:ext cx="2057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5" name="Rectangle 49">
            <a:extLst>
              <a:ext uri="{FF2B5EF4-FFF2-40B4-BE49-F238E27FC236}">
                <a16:creationId xmlns:a16="http://schemas.microsoft.com/office/drawing/2014/main" id="{CFA7C08C-3F2F-4250-90BA-2AB13F9B8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1160" y="2489774"/>
            <a:ext cx="1234440" cy="121239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Central screening for </a:t>
            </a: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FGFR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fusions or mutations</a:t>
            </a:r>
          </a:p>
        </p:txBody>
      </p:sp>
      <p:sp>
        <p:nvSpPr>
          <p:cNvPr id="26" name="Line 52">
            <a:extLst>
              <a:ext uri="{FF2B5EF4-FFF2-40B4-BE49-F238E27FC236}">
                <a16:creationId xmlns:a16="http://schemas.microsoft.com/office/drawing/2014/main" id="{3EF41B99-B7A4-445C-AA48-E4B43669C74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14538" y="3095971"/>
            <a:ext cx="2057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6CB81A3E-E1AE-47D8-A492-8F887DDAED18}"/>
              </a:ext>
            </a:extLst>
          </p:cNvPr>
          <p:cNvSpPr txBox="1">
            <a:spLocks/>
          </p:cNvSpPr>
          <p:nvPr/>
        </p:nvSpPr>
        <p:spPr bwMode="auto">
          <a:xfrm>
            <a:off x="451365" y="5090889"/>
            <a:ext cx="8354675" cy="109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endpoint: ORR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Secondary endpoints: PFS, OS, safety, DoR, PK, predictive biomarker evaluation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19D8114E-576B-4F96-873B-D427FDE84F0F}"/>
              </a:ext>
            </a:extLst>
          </p:cNvPr>
          <p:cNvSpPr txBox="1">
            <a:spLocks/>
          </p:cNvSpPr>
          <p:nvPr/>
        </p:nvSpPr>
        <p:spPr>
          <a:xfrm>
            <a:off x="4689475" y="4906100"/>
            <a:ext cx="3922178" cy="12840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B340B371-5439-4E3E-8827-AC83EFA27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8983" y="5866665"/>
            <a:ext cx="3355322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12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Loriot. NEJM. 2019;381:338. Siefker-Radtke. ASCO 2020. Abstr 5015.</a:t>
            </a:r>
          </a:p>
        </p:txBody>
      </p:sp>
    </p:spTree>
    <p:extLst>
      <p:ext uri="{BB962C8B-B14F-4D97-AF65-F5344CB8AC3E}">
        <p14:creationId xmlns:p14="http://schemas.microsoft.com/office/powerpoint/2010/main" val="12499067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12" y="63679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Pivotal Phase II Erdafitinib Study in </a:t>
            </a:r>
            <a:r>
              <a:rPr lang="en-US" sz="3200" b="1" i="1" dirty="0"/>
              <a:t>FGFR</a:t>
            </a:r>
            <a:r>
              <a:rPr lang="en-US" sz="3200" b="1" dirty="0"/>
              <a:t>-Positive Metastatic UC After ≥ 1 Line of Platinum-Based 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9497F-94BB-4071-8FC9-64DFF2E34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105" y="1282123"/>
            <a:ext cx="7886700" cy="4351338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0"/>
              </a:spcAft>
            </a:pPr>
            <a:r>
              <a:rPr lang="en-US" sz="2000" dirty="0"/>
              <a:t>Erdafitinib: oral pan-FGFR (1-4) inhibitor </a:t>
            </a:r>
          </a:p>
          <a:p>
            <a:pPr>
              <a:spcBef>
                <a:spcPts val="500"/>
              </a:spcBef>
              <a:spcAft>
                <a:spcPts val="0"/>
              </a:spcAft>
            </a:pPr>
            <a:r>
              <a:rPr lang="en-US" sz="2000" dirty="0"/>
              <a:t>International, open-label phase II trial of patients with metastatic UC and FGFR mutation or fusion (prevalence in metastatic UC: 15% to 20%); At least 1 prior systemic therapy; prior ICI allowed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18273" y="1125233"/>
            <a:ext cx="5397573" cy="527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43834" indent="-243834" algn="l" defTabSz="121917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-243834" algn="l" defTabSz="121917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5336" indent="-243834" algn="l" defTabSz="121917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1086" indent="-243834" algn="l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84920" indent="-182875" algn="l" defTabSz="121917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67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754" indent="-243834" algn="l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2588" indent="-243834" algn="l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16422" indent="-243834" algn="l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256" indent="-243834" algn="l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BC2F3FFB-41A5-4E21-AAFC-B348AB1C0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6476" y="5870230"/>
            <a:ext cx="3348632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Siefker-Radtke. ASCO 2018. Abstr 4503. Loriot. NEJM. 2019;381:338.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23133F-6447-4559-94D6-93E066286A04}"/>
              </a:ext>
            </a:extLst>
          </p:cNvPr>
          <p:cNvCxnSpPr/>
          <p:nvPr/>
        </p:nvCxnSpPr>
        <p:spPr bwMode="auto">
          <a:xfrm>
            <a:off x="710982" y="2721078"/>
            <a:ext cx="0" cy="162233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CA4895E-31C0-4A5A-AE7D-77F54BC5CB6E}"/>
              </a:ext>
            </a:extLst>
          </p:cNvPr>
          <p:cNvCxnSpPr>
            <a:cxnSpLocks/>
          </p:cNvCxnSpPr>
          <p:nvPr/>
        </p:nvCxnSpPr>
        <p:spPr bwMode="auto">
          <a:xfrm>
            <a:off x="659426" y="2734278"/>
            <a:ext cx="468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4192233-9DF4-426A-A4B9-8F216FD878F9}"/>
              </a:ext>
            </a:extLst>
          </p:cNvPr>
          <p:cNvCxnSpPr>
            <a:cxnSpLocks/>
          </p:cNvCxnSpPr>
          <p:nvPr/>
        </p:nvCxnSpPr>
        <p:spPr bwMode="auto">
          <a:xfrm>
            <a:off x="659426" y="4748560"/>
            <a:ext cx="47393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D735ED-42D0-4885-A787-46BEB8B1C9D9}"/>
              </a:ext>
            </a:extLst>
          </p:cNvPr>
          <p:cNvGrpSpPr/>
          <p:nvPr/>
        </p:nvGrpSpPr>
        <p:grpSpPr>
          <a:xfrm>
            <a:off x="659426" y="3390713"/>
            <a:ext cx="47393" cy="2715695"/>
            <a:chOff x="985769" y="3390712"/>
            <a:chExt cx="63190" cy="2715695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7B820C3-819C-4ED8-9DE5-23291B0BD3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5769" y="3390712"/>
              <a:ext cx="6319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1BAE81B-E045-449A-B366-25F9491776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5769" y="4069636"/>
              <a:ext cx="6319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4306EFF-80D2-4DEB-A942-14E8210B30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5769" y="5427483"/>
              <a:ext cx="6319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06EC98-7F6D-4845-879E-F6FDEBE222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5769" y="6106407"/>
              <a:ext cx="6319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5631648-C865-41BC-A543-CD0701023BA8}"/>
              </a:ext>
            </a:extLst>
          </p:cNvPr>
          <p:cNvCxnSpPr>
            <a:cxnSpLocks/>
          </p:cNvCxnSpPr>
          <p:nvPr/>
        </p:nvCxnSpPr>
        <p:spPr bwMode="auto">
          <a:xfrm>
            <a:off x="666674" y="2953586"/>
            <a:ext cx="16336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B0A121F-C827-4688-9F3E-C43FD80BDE91}"/>
              </a:ext>
            </a:extLst>
          </p:cNvPr>
          <p:cNvCxnSpPr>
            <a:cxnSpLocks/>
          </p:cNvCxnSpPr>
          <p:nvPr/>
        </p:nvCxnSpPr>
        <p:spPr bwMode="auto">
          <a:xfrm>
            <a:off x="667232" y="2887422"/>
            <a:ext cx="163366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1BBB2DC2-ACC9-4E43-AE63-060CBC106A79}"/>
              </a:ext>
            </a:extLst>
          </p:cNvPr>
          <p:cNvSpPr/>
          <p:nvPr/>
        </p:nvSpPr>
        <p:spPr bwMode="auto">
          <a:xfrm>
            <a:off x="746989" y="2791430"/>
            <a:ext cx="44696" cy="9702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719B159-5379-4292-B79A-4367CE455DA8}"/>
              </a:ext>
            </a:extLst>
          </p:cNvPr>
          <p:cNvSpPr/>
          <p:nvPr/>
        </p:nvSpPr>
        <p:spPr bwMode="auto">
          <a:xfrm>
            <a:off x="923797" y="4331494"/>
            <a:ext cx="44696" cy="41195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64812F1-C6B6-4A33-A1F1-3EDBE908066B}"/>
              </a:ext>
            </a:extLst>
          </p:cNvPr>
          <p:cNvSpPr/>
          <p:nvPr/>
        </p:nvSpPr>
        <p:spPr bwMode="auto">
          <a:xfrm>
            <a:off x="968446" y="4441031"/>
            <a:ext cx="44696" cy="3048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EF593BF-E61C-4CB4-B21A-62AD945BA3FD}"/>
              </a:ext>
            </a:extLst>
          </p:cNvPr>
          <p:cNvSpPr/>
          <p:nvPr/>
        </p:nvSpPr>
        <p:spPr bwMode="auto">
          <a:xfrm>
            <a:off x="1013094" y="4467226"/>
            <a:ext cx="44696" cy="2762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6892984-3746-4D6D-AD31-B960AA5A6F80}"/>
              </a:ext>
            </a:extLst>
          </p:cNvPr>
          <p:cNvSpPr/>
          <p:nvPr/>
        </p:nvSpPr>
        <p:spPr bwMode="auto">
          <a:xfrm>
            <a:off x="1104176" y="4526758"/>
            <a:ext cx="44696" cy="2166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796AFCF-C4A0-480A-9CDB-ED78CA4E6285}"/>
              </a:ext>
            </a:extLst>
          </p:cNvPr>
          <p:cNvSpPr/>
          <p:nvPr/>
        </p:nvSpPr>
        <p:spPr bwMode="auto">
          <a:xfrm>
            <a:off x="1148824" y="4550571"/>
            <a:ext cx="44696" cy="19288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575EC25-8873-4926-904D-2C28A48B1E8B}"/>
              </a:ext>
            </a:extLst>
          </p:cNvPr>
          <p:cNvSpPr/>
          <p:nvPr/>
        </p:nvSpPr>
        <p:spPr bwMode="auto">
          <a:xfrm>
            <a:off x="1282770" y="4641059"/>
            <a:ext cx="44696" cy="10477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AB029EE-2FE8-434E-9F37-56E7B0889171}"/>
              </a:ext>
            </a:extLst>
          </p:cNvPr>
          <p:cNvSpPr/>
          <p:nvPr/>
        </p:nvSpPr>
        <p:spPr bwMode="auto">
          <a:xfrm>
            <a:off x="1327418" y="4645823"/>
            <a:ext cx="44696" cy="10000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87D064F-5922-446A-8CB7-1BBBA82B3ACF}"/>
              </a:ext>
            </a:extLst>
          </p:cNvPr>
          <p:cNvSpPr/>
          <p:nvPr/>
        </p:nvSpPr>
        <p:spPr bwMode="auto">
          <a:xfrm>
            <a:off x="1372067" y="4691067"/>
            <a:ext cx="44696" cy="5476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A684984-87D5-4B5E-9CFF-45B7E2E6A128}"/>
              </a:ext>
            </a:extLst>
          </p:cNvPr>
          <p:cNvSpPr/>
          <p:nvPr/>
        </p:nvSpPr>
        <p:spPr bwMode="auto">
          <a:xfrm>
            <a:off x="1416715" y="4714880"/>
            <a:ext cx="44696" cy="2743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82BEFE0-E7D1-40E1-B91C-9241FB6161B2}"/>
              </a:ext>
            </a:extLst>
          </p:cNvPr>
          <p:cNvSpPr/>
          <p:nvPr/>
        </p:nvSpPr>
        <p:spPr bwMode="auto">
          <a:xfrm>
            <a:off x="1775689" y="4749426"/>
            <a:ext cx="44696" cy="6905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E0B595C-C344-4439-8C41-E21424F59DF8}"/>
              </a:ext>
            </a:extLst>
          </p:cNvPr>
          <p:cNvSpPr/>
          <p:nvPr/>
        </p:nvSpPr>
        <p:spPr bwMode="auto">
          <a:xfrm>
            <a:off x="1866772" y="4754190"/>
            <a:ext cx="44696" cy="7620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469F88B-6F84-4986-9700-0EDE25B261BA}"/>
              </a:ext>
            </a:extLst>
          </p:cNvPr>
          <p:cNvSpPr/>
          <p:nvPr/>
        </p:nvSpPr>
        <p:spPr bwMode="auto">
          <a:xfrm>
            <a:off x="1911421" y="4751808"/>
            <a:ext cx="44696" cy="8572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A336159-3691-4914-82DB-0BCC291190D0}"/>
              </a:ext>
            </a:extLst>
          </p:cNvPr>
          <p:cNvSpPr/>
          <p:nvPr/>
        </p:nvSpPr>
        <p:spPr bwMode="auto">
          <a:xfrm>
            <a:off x="1956070" y="4754190"/>
            <a:ext cx="44696" cy="1023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DCD9ED1-001A-46C9-89DC-3F7DE7F1F7EC}"/>
              </a:ext>
            </a:extLst>
          </p:cNvPr>
          <p:cNvSpPr/>
          <p:nvPr/>
        </p:nvSpPr>
        <p:spPr bwMode="auto">
          <a:xfrm>
            <a:off x="2000718" y="4754190"/>
            <a:ext cx="44696" cy="14525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9E9FDB2-C9F4-4D18-A83A-AAE9F319A063}"/>
              </a:ext>
            </a:extLst>
          </p:cNvPr>
          <p:cNvSpPr/>
          <p:nvPr/>
        </p:nvSpPr>
        <p:spPr bwMode="auto">
          <a:xfrm>
            <a:off x="2091801" y="4754190"/>
            <a:ext cx="44696" cy="17383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9F9E114-7F96-43A7-881C-D6BDB1BE01B0}"/>
              </a:ext>
            </a:extLst>
          </p:cNvPr>
          <p:cNvSpPr/>
          <p:nvPr/>
        </p:nvSpPr>
        <p:spPr bwMode="auto">
          <a:xfrm>
            <a:off x="2136450" y="4754189"/>
            <a:ext cx="44696" cy="1905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95E94C0-FDD0-4905-966A-5434CCAF3596}"/>
              </a:ext>
            </a:extLst>
          </p:cNvPr>
          <p:cNvSpPr/>
          <p:nvPr/>
        </p:nvSpPr>
        <p:spPr bwMode="auto">
          <a:xfrm>
            <a:off x="2270395" y="4749427"/>
            <a:ext cx="44696" cy="23098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67FF377-58E6-446A-9E96-C391C3DBAE67}"/>
              </a:ext>
            </a:extLst>
          </p:cNvPr>
          <p:cNvSpPr/>
          <p:nvPr/>
        </p:nvSpPr>
        <p:spPr bwMode="auto">
          <a:xfrm>
            <a:off x="2315043" y="4749427"/>
            <a:ext cx="44696" cy="23098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CB846B7-9198-49B3-9872-3F0996099917}"/>
              </a:ext>
            </a:extLst>
          </p:cNvPr>
          <p:cNvSpPr/>
          <p:nvPr/>
        </p:nvSpPr>
        <p:spPr bwMode="auto">
          <a:xfrm>
            <a:off x="2406126" y="4751808"/>
            <a:ext cx="44696" cy="2643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3B2DD1B-FA59-4BAD-9FE1-08EC6CF788DF}"/>
              </a:ext>
            </a:extLst>
          </p:cNvPr>
          <p:cNvSpPr/>
          <p:nvPr/>
        </p:nvSpPr>
        <p:spPr bwMode="auto">
          <a:xfrm>
            <a:off x="2450774" y="4751808"/>
            <a:ext cx="44696" cy="2643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690C961-3244-4AE2-8143-BC59CDBAFB2C}"/>
              </a:ext>
            </a:extLst>
          </p:cNvPr>
          <p:cNvSpPr/>
          <p:nvPr/>
        </p:nvSpPr>
        <p:spPr bwMode="auto">
          <a:xfrm>
            <a:off x="2495422" y="4751808"/>
            <a:ext cx="44696" cy="26908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D76304F-B437-419A-961D-1188E18AADD1}"/>
              </a:ext>
            </a:extLst>
          </p:cNvPr>
          <p:cNvSpPr/>
          <p:nvPr/>
        </p:nvSpPr>
        <p:spPr bwMode="auto">
          <a:xfrm>
            <a:off x="2540071" y="4751808"/>
            <a:ext cx="44696" cy="27860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DE67FEA-853B-4037-919D-00A63911A4A7}"/>
              </a:ext>
            </a:extLst>
          </p:cNvPr>
          <p:cNvSpPr/>
          <p:nvPr/>
        </p:nvSpPr>
        <p:spPr bwMode="auto">
          <a:xfrm>
            <a:off x="2626111" y="4751808"/>
            <a:ext cx="44696" cy="3024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3BBC3F4-93A3-4D09-8809-78C51FCA1FC2}"/>
              </a:ext>
            </a:extLst>
          </p:cNvPr>
          <p:cNvSpPr/>
          <p:nvPr/>
        </p:nvSpPr>
        <p:spPr bwMode="auto">
          <a:xfrm>
            <a:off x="2670759" y="4751808"/>
            <a:ext cx="44696" cy="30956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61FD053-8385-4392-860C-A00C4E8CE75D}"/>
              </a:ext>
            </a:extLst>
          </p:cNvPr>
          <p:cNvSpPr/>
          <p:nvPr/>
        </p:nvSpPr>
        <p:spPr bwMode="auto">
          <a:xfrm>
            <a:off x="2715407" y="4751808"/>
            <a:ext cx="44696" cy="32146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BE13E17-2F25-450C-9949-279536D8A415}"/>
              </a:ext>
            </a:extLst>
          </p:cNvPr>
          <p:cNvSpPr/>
          <p:nvPr/>
        </p:nvSpPr>
        <p:spPr bwMode="auto">
          <a:xfrm>
            <a:off x="2804704" y="4751808"/>
            <a:ext cx="44696" cy="3786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A99217E-6DAC-458C-9788-C675FACDF252}"/>
              </a:ext>
            </a:extLst>
          </p:cNvPr>
          <p:cNvSpPr/>
          <p:nvPr/>
        </p:nvSpPr>
        <p:spPr bwMode="auto">
          <a:xfrm>
            <a:off x="2849353" y="4751808"/>
            <a:ext cx="44696" cy="39290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5A48019-6001-4450-A7FB-9728169E7927}"/>
              </a:ext>
            </a:extLst>
          </p:cNvPr>
          <p:cNvSpPr/>
          <p:nvPr/>
        </p:nvSpPr>
        <p:spPr bwMode="auto">
          <a:xfrm>
            <a:off x="2894001" y="4751808"/>
            <a:ext cx="44696" cy="41195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9074E34-05A5-458D-A7D5-0F0037755AB6}"/>
              </a:ext>
            </a:extLst>
          </p:cNvPr>
          <p:cNvSpPr/>
          <p:nvPr/>
        </p:nvSpPr>
        <p:spPr bwMode="auto">
          <a:xfrm>
            <a:off x="2985084" y="4751808"/>
            <a:ext cx="44696" cy="4286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FA32958-ED75-442B-BB00-0ED2E8B39698}"/>
              </a:ext>
            </a:extLst>
          </p:cNvPr>
          <p:cNvSpPr/>
          <p:nvPr/>
        </p:nvSpPr>
        <p:spPr bwMode="auto">
          <a:xfrm>
            <a:off x="3124582" y="4739901"/>
            <a:ext cx="44696" cy="51673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4B3D65-6108-4EA1-9EA8-08F48F40F3EC}"/>
              </a:ext>
            </a:extLst>
          </p:cNvPr>
          <p:cNvSpPr/>
          <p:nvPr/>
        </p:nvSpPr>
        <p:spPr bwMode="auto">
          <a:xfrm>
            <a:off x="3169741" y="4739901"/>
            <a:ext cx="44696" cy="53816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1E42832-E6E4-40EC-9998-BAB679D4E0ED}"/>
              </a:ext>
            </a:extLst>
          </p:cNvPr>
          <p:cNvSpPr/>
          <p:nvPr/>
        </p:nvSpPr>
        <p:spPr bwMode="auto">
          <a:xfrm>
            <a:off x="3214900" y="4739901"/>
            <a:ext cx="44696" cy="54054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8EC37CD-C57C-4E5B-95E7-57EFD1A42655}"/>
              </a:ext>
            </a:extLst>
          </p:cNvPr>
          <p:cNvSpPr/>
          <p:nvPr/>
        </p:nvSpPr>
        <p:spPr bwMode="auto">
          <a:xfrm>
            <a:off x="3260059" y="4739901"/>
            <a:ext cx="44696" cy="5691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C6224D3-2A8C-4B60-B2E5-2F4F8731B9D2}"/>
              </a:ext>
            </a:extLst>
          </p:cNvPr>
          <p:cNvSpPr/>
          <p:nvPr/>
        </p:nvSpPr>
        <p:spPr bwMode="auto">
          <a:xfrm>
            <a:off x="3305218" y="4737520"/>
            <a:ext cx="44696" cy="57150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A1CD097-5F71-4FF9-A6CF-00DAE0A79F3F}"/>
              </a:ext>
            </a:extLst>
          </p:cNvPr>
          <p:cNvSpPr/>
          <p:nvPr/>
        </p:nvSpPr>
        <p:spPr bwMode="auto">
          <a:xfrm>
            <a:off x="3350377" y="4737520"/>
            <a:ext cx="44696" cy="59055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6863ED6-2586-4446-ABC8-E4D706A39CFA}"/>
              </a:ext>
            </a:extLst>
          </p:cNvPr>
          <p:cNvSpPr/>
          <p:nvPr/>
        </p:nvSpPr>
        <p:spPr bwMode="auto">
          <a:xfrm>
            <a:off x="3395534" y="4737519"/>
            <a:ext cx="44696" cy="61912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1C6152B-623D-4DB9-BF3E-06BE7D1F1329}"/>
              </a:ext>
            </a:extLst>
          </p:cNvPr>
          <p:cNvSpPr/>
          <p:nvPr/>
        </p:nvSpPr>
        <p:spPr bwMode="auto">
          <a:xfrm>
            <a:off x="3483045" y="4744663"/>
            <a:ext cx="44696" cy="63103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1D41DC1-5D16-457C-AB66-C53A0DA40128}"/>
              </a:ext>
            </a:extLst>
          </p:cNvPr>
          <p:cNvSpPr/>
          <p:nvPr/>
        </p:nvSpPr>
        <p:spPr bwMode="auto">
          <a:xfrm>
            <a:off x="3528204" y="4744662"/>
            <a:ext cx="44696" cy="64770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96415CE-0A4C-450E-8235-3C6BABE1C09A}"/>
              </a:ext>
            </a:extLst>
          </p:cNvPr>
          <p:cNvSpPr/>
          <p:nvPr/>
        </p:nvSpPr>
        <p:spPr bwMode="auto">
          <a:xfrm>
            <a:off x="3573363" y="4744662"/>
            <a:ext cx="44696" cy="65960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B6BE657-FDFD-4236-9DF0-09E9E391898C}"/>
              </a:ext>
            </a:extLst>
          </p:cNvPr>
          <p:cNvSpPr/>
          <p:nvPr/>
        </p:nvSpPr>
        <p:spPr bwMode="auto">
          <a:xfrm>
            <a:off x="3618522" y="4744663"/>
            <a:ext cx="44696" cy="67389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5BF04DBA-36F2-4A19-B6EF-4C863C4BF6F6}"/>
              </a:ext>
            </a:extLst>
          </p:cNvPr>
          <p:cNvSpPr/>
          <p:nvPr/>
        </p:nvSpPr>
        <p:spPr bwMode="auto">
          <a:xfrm>
            <a:off x="3663681" y="4744663"/>
            <a:ext cx="44696" cy="68103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31BC5A6-0FAB-44F0-BC10-B3C18CEE04D6}"/>
              </a:ext>
            </a:extLst>
          </p:cNvPr>
          <p:cNvSpPr/>
          <p:nvPr/>
        </p:nvSpPr>
        <p:spPr bwMode="auto">
          <a:xfrm>
            <a:off x="3708840" y="4742281"/>
            <a:ext cx="44696" cy="71675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EC6835F-2581-4206-AE7C-7423BFB26F6F}"/>
              </a:ext>
            </a:extLst>
          </p:cNvPr>
          <p:cNvSpPr/>
          <p:nvPr/>
        </p:nvSpPr>
        <p:spPr bwMode="auto">
          <a:xfrm>
            <a:off x="3753999" y="4742281"/>
            <a:ext cx="44696" cy="72866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A8BD97D-A0B5-44BD-AE34-3F5BD7F4310B}"/>
              </a:ext>
            </a:extLst>
          </p:cNvPr>
          <p:cNvSpPr/>
          <p:nvPr/>
        </p:nvSpPr>
        <p:spPr bwMode="auto">
          <a:xfrm>
            <a:off x="3799156" y="4742281"/>
            <a:ext cx="44696" cy="74057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D91D184-02C8-4FD7-96FA-D64B531358A3}"/>
              </a:ext>
            </a:extLst>
          </p:cNvPr>
          <p:cNvSpPr/>
          <p:nvPr/>
        </p:nvSpPr>
        <p:spPr bwMode="auto">
          <a:xfrm>
            <a:off x="3888199" y="4742282"/>
            <a:ext cx="44696" cy="76438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2685621-A29C-4ED0-9F04-A3E460B1BB1C}"/>
              </a:ext>
            </a:extLst>
          </p:cNvPr>
          <p:cNvSpPr/>
          <p:nvPr/>
        </p:nvSpPr>
        <p:spPr bwMode="auto">
          <a:xfrm>
            <a:off x="3933358" y="4742282"/>
            <a:ext cx="44696" cy="78105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DD0645BC-B4C3-4890-A9B4-B17185A90B7A}"/>
              </a:ext>
            </a:extLst>
          </p:cNvPr>
          <p:cNvSpPr/>
          <p:nvPr/>
        </p:nvSpPr>
        <p:spPr bwMode="auto">
          <a:xfrm>
            <a:off x="3978517" y="4739900"/>
            <a:ext cx="44696" cy="79057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1E43A0A-EA23-4945-B7C6-2654287D55E4}"/>
              </a:ext>
            </a:extLst>
          </p:cNvPr>
          <p:cNvSpPr/>
          <p:nvPr/>
        </p:nvSpPr>
        <p:spPr bwMode="auto">
          <a:xfrm>
            <a:off x="4068832" y="4739900"/>
            <a:ext cx="44696" cy="80248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0916B42-7D7D-4209-B582-2F61FDAC8A01}"/>
              </a:ext>
            </a:extLst>
          </p:cNvPr>
          <p:cNvSpPr/>
          <p:nvPr/>
        </p:nvSpPr>
        <p:spPr bwMode="auto">
          <a:xfrm>
            <a:off x="4156090" y="4742281"/>
            <a:ext cx="44696" cy="82391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EC2E98C-9764-4902-B0A8-91A0B7B11018}"/>
              </a:ext>
            </a:extLst>
          </p:cNvPr>
          <p:cNvSpPr/>
          <p:nvPr/>
        </p:nvSpPr>
        <p:spPr bwMode="auto">
          <a:xfrm>
            <a:off x="4201249" y="4742282"/>
            <a:ext cx="44696" cy="83820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BF80C9A-FAE0-4312-990F-1C6DB98D3A13}"/>
              </a:ext>
            </a:extLst>
          </p:cNvPr>
          <p:cNvSpPr/>
          <p:nvPr/>
        </p:nvSpPr>
        <p:spPr bwMode="auto">
          <a:xfrm>
            <a:off x="4246408" y="4739900"/>
            <a:ext cx="44696" cy="86201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901A820-EA64-4EC2-ADAD-B9AD8D1103D6}"/>
              </a:ext>
            </a:extLst>
          </p:cNvPr>
          <p:cNvSpPr/>
          <p:nvPr/>
        </p:nvSpPr>
        <p:spPr bwMode="auto">
          <a:xfrm>
            <a:off x="4291567" y="4739900"/>
            <a:ext cx="44696" cy="92392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BB2463CF-6E74-45E6-A93E-B7D68C52FD5E}"/>
              </a:ext>
            </a:extLst>
          </p:cNvPr>
          <p:cNvSpPr/>
          <p:nvPr/>
        </p:nvSpPr>
        <p:spPr bwMode="auto">
          <a:xfrm>
            <a:off x="4336723" y="4739900"/>
            <a:ext cx="44696" cy="91916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1DCA682-D3A2-4A17-B3E1-8F96280B8660}"/>
              </a:ext>
            </a:extLst>
          </p:cNvPr>
          <p:cNvSpPr/>
          <p:nvPr/>
        </p:nvSpPr>
        <p:spPr bwMode="auto">
          <a:xfrm>
            <a:off x="4429338" y="4744663"/>
            <a:ext cx="44696" cy="93106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F7EF9D1A-93B1-48B7-9764-93FCDA3BF552}"/>
              </a:ext>
            </a:extLst>
          </p:cNvPr>
          <p:cNvSpPr/>
          <p:nvPr/>
        </p:nvSpPr>
        <p:spPr bwMode="auto">
          <a:xfrm>
            <a:off x="789749" y="3207377"/>
            <a:ext cx="44696" cy="153369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FB3DE86-34AC-48CD-9852-1B32FD91D05C}"/>
              </a:ext>
            </a:extLst>
          </p:cNvPr>
          <p:cNvSpPr/>
          <p:nvPr/>
        </p:nvSpPr>
        <p:spPr bwMode="auto">
          <a:xfrm>
            <a:off x="834501" y="3998119"/>
            <a:ext cx="44696" cy="742950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A1EDFAA5-309E-4E58-8236-441E7DE26E3D}"/>
              </a:ext>
            </a:extLst>
          </p:cNvPr>
          <p:cNvSpPr/>
          <p:nvPr/>
        </p:nvSpPr>
        <p:spPr bwMode="auto">
          <a:xfrm>
            <a:off x="879149" y="4298156"/>
            <a:ext cx="44696" cy="442913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B106571-D5F0-497D-AD8E-E9C90C741F01}"/>
              </a:ext>
            </a:extLst>
          </p:cNvPr>
          <p:cNvSpPr/>
          <p:nvPr/>
        </p:nvSpPr>
        <p:spPr bwMode="auto">
          <a:xfrm>
            <a:off x="1059529" y="4464845"/>
            <a:ext cx="44696" cy="27384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5047F88-9B04-4FA3-A296-34778A6CBB5E}"/>
              </a:ext>
            </a:extLst>
          </p:cNvPr>
          <p:cNvSpPr/>
          <p:nvPr/>
        </p:nvSpPr>
        <p:spPr bwMode="auto">
          <a:xfrm>
            <a:off x="1193474" y="4557714"/>
            <a:ext cx="44696" cy="18335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342770D4-180B-44B7-9033-C5E63485A9F8}"/>
              </a:ext>
            </a:extLst>
          </p:cNvPr>
          <p:cNvSpPr/>
          <p:nvPr/>
        </p:nvSpPr>
        <p:spPr bwMode="auto">
          <a:xfrm>
            <a:off x="1238122" y="4610101"/>
            <a:ext cx="44696" cy="13096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289C31D2-2BD2-4683-B2BB-02628B648A2E}"/>
              </a:ext>
            </a:extLst>
          </p:cNvPr>
          <p:cNvSpPr/>
          <p:nvPr/>
        </p:nvSpPr>
        <p:spPr bwMode="auto">
          <a:xfrm>
            <a:off x="1820338" y="4747045"/>
            <a:ext cx="44696" cy="83344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54C8553-E84B-4C9F-8F4D-1D1C170C86C8}"/>
              </a:ext>
            </a:extLst>
          </p:cNvPr>
          <p:cNvSpPr/>
          <p:nvPr/>
        </p:nvSpPr>
        <p:spPr bwMode="auto">
          <a:xfrm>
            <a:off x="2047153" y="4749426"/>
            <a:ext cx="44696" cy="16192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146BA92-259E-4D60-BE77-CF105DB0442E}"/>
              </a:ext>
            </a:extLst>
          </p:cNvPr>
          <p:cNvSpPr/>
          <p:nvPr/>
        </p:nvSpPr>
        <p:spPr bwMode="auto">
          <a:xfrm>
            <a:off x="2181098" y="4744664"/>
            <a:ext cx="44696" cy="190500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EAF5D63-3E9C-4E8F-A9BA-0378311C771F}"/>
              </a:ext>
            </a:extLst>
          </p:cNvPr>
          <p:cNvSpPr/>
          <p:nvPr/>
        </p:nvSpPr>
        <p:spPr bwMode="auto">
          <a:xfrm>
            <a:off x="2225747" y="4747045"/>
            <a:ext cx="44696" cy="197644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D4479DA-EB08-4EB2-9E71-BC6EEB36D79C}"/>
              </a:ext>
            </a:extLst>
          </p:cNvPr>
          <p:cNvSpPr/>
          <p:nvPr/>
        </p:nvSpPr>
        <p:spPr bwMode="auto">
          <a:xfrm>
            <a:off x="2359693" y="4749427"/>
            <a:ext cx="44696" cy="23574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089F5FE-F27E-4C39-B3E8-EA14CEF4295E}"/>
              </a:ext>
            </a:extLst>
          </p:cNvPr>
          <p:cNvSpPr/>
          <p:nvPr/>
        </p:nvSpPr>
        <p:spPr bwMode="auto">
          <a:xfrm>
            <a:off x="2584721" y="4747046"/>
            <a:ext cx="44696" cy="27860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0E2F7E8-9BDB-4C7E-BF0B-907FE45588FE}"/>
              </a:ext>
            </a:extLst>
          </p:cNvPr>
          <p:cNvSpPr/>
          <p:nvPr/>
        </p:nvSpPr>
        <p:spPr bwMode="auto">
          <a:xfrm>
            <a:off x="2760057" y="4747046"/>
            <a:ext cx="44696" cy="32623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AA023041-F9BE-43D5-9CD7-9840EC799DB6}"/>
              </a:ext>
            </a:extLst>
          </p:cNvPr>
          <p:cNvSpPr/>
          <p:nvPr/>
        </p:nvSpPr>
        <p:spPr bwMode="auto">
          <a:xfrm>
            <a:off x="3031520" y="4744664"/>
            <a:ext cx="44696" cy="43100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D8F24241-DE28-4E58-A098-2E622A77FD5E}"/>
              </a:ext>
            </a:extLst>
          </p:cNvPr>
          <p:cNvSpPr/>
          <p:nvPr/>
        </p:nvSpPr>
        <p:spPr bwMode="auto">
          <a:xfrm>
            <a:off x="3438399" y="4742283"/>
            <a:ext cx="44696" cy="640559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A802E284-5674-4464-9B51-6E3CC3BDEF9D}"/>
              </a:ext>
            </a:extLst>
          </p:cNvPr>
          <p:cNvSpPr/>
          <p:nvPr/>
        </p:nvSpPr>
        <p:spPr bwMode="auto">
          <a:xfrm>
            <a:off x="3843807" y="4747046"/>
            <a:ext cx="44696" cy="757240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6CBAA5A6-39A0-4A8D-8336-66ED4DDF1230}"/>
              </a:ext>
            </a:extLst>
          </p:cNvPr>
          <p:cNvSpPr/>
          <p:nvPr/>
        </p:nvSpPr>
        <p:spPr bwMode="auto">
          <a:xfrm>
            <a:off x="4111698" y="4744664"/>
            <a:ext cx="44696" cy="81677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015BACF7-74C8-4001-B531-A3C77696D28D}"/>
              </a:ext>
            </a:extLst>
          </p:cNvPr>
          <p:cNvSpPr/>
          <p:nvPr/>
        </p:nvSpPr>
        <p:spPr bwMode="auto">
          <a:xfrm>
            <a:off x="4381375" y="4744664"/>
            <a:ext cx="44696" cy="93107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6" name="Εικόνα 135">
            <a:extLst>
              <a:ext uri="{FF2B5EF4-FFF2-40B4-BE49-F238E27FC236}">
                <a16:creationId xmlns:a16="http://schemas.microsoft.com/office/drawing/2014/main" id="{5B2D4F93-BB8F-45D0-BC34-5E988E5E53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092" t="38731" r="2051" b="11517"/>
          <a:stretch/>
        </p:blipFill>
        <p:spPr>
          <a:xfrm>
            <a:off x="5514593" y="2359159"/>
            <a:ext cx="3321958" cy="3274302"/>
          </a:xfrm>
          <a:prstGeom prst="rect">
            <a:avLst/>
          </a:prstGeom>
        </p:spPr>
      </p:pic>
      <p:pic>
        <p:nvPicPr>
          <p:cNvPr id="140" name="Εικόνα 139">
            <a:extLst>
              <a:ext uri="{FF2B5EF4-FFF2-40B4-BE49-F238E27FC236}">
                <a16:creationId xmlns:a16="http://schemas.microsoft.com/office/drawing/2014/main" id="{1F053ABF-97E4-4449-8DF7-2D9C924157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4" t="36486" r="42751" b="6549"/>
          <a:stretch/>
        </p:blipFill>
        <p:spPr>
          <a:xfrm>
            <a:off x="563716" y="2368756"/>
            <a:ext cx="4506686" cy="3489649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72A2118-9969-4547-9409-94997CEA01F4}"/>
              </a:ext>
            </a:extLst>
          </p:cNvPr>
          <p:cNvSpPr/>
          <p:nvPr/>
        </p:nvSpPr>
        <p:spPr>
          <a:xfrm>
            <a:off x="5514593" y="3207377"/>
            <a:ext cx="3316403" cy="6928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4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441" y="12896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Pivotal Phase II BLC2001 Study:              Updated PFS and OS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BC2F3FFB-41A5-4E21-AAFC-B348AB1C0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7198" y="5889769"/>
            <a:ext cx="2140858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12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Siefker-Radtke. ASCO 2020. </a:t>
            </a:r>
            <a:r>
              <a:rPr kumimoji="0" lang="it-IT" altLang="en-US" sz="1200" b="0" i="0" u="none" strike="noStrike" kern="1200" cap="none" spc="-1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Abstr</a:t>
            </a:r>
            <a:r>
              <a:rPr kumimoji="0" lang="it-IT" altLang="en-US" sz="12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5015</a:t>
            </a:r>
            <a:r>
              <a:rPr kumimoji="0" lang="it-IT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F2D9D0A1-BE3C-4403-87CD-EA0CAE105EBC}"/>
              </a:ext>
            </a:extLst>
          </p:cNvPr>
          <p:cNvSpPr/>
          <p:nvPr/>
        </p:nvSpPr>
        <p:spPr>
          <a:xfrm>
            <a:off x="1167320" y="1495600"/>
            <a:ext cx="275049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PFS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6072345F-F719-411D-ABB9-A2CCB5FF11E0}"/>
              </a:ext>
            </a:extLst>
          </p:cNvPr>
          <p:cNvSpPr/>
          <p:nvPr/>
        </p:nvSpPr>
        <p:spPr>
          <a:xfrm>
            <a:off x="5749048" y="1495600"/>
            <a:ext cx="28877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9AEF59-3692-411A-A3BA-19FF51DE420B}"/>
              </a:ext>
            </a:extLst>
          </p:cNvPr>
          <p:cNvSpPr txBox="1"/>
          <p:nvPr/>
        </p:nvSpPr>
        <p:spPr bwMode="auto">
          <a:xfrm>
            <a:off x="1820635" y="2289213"/>
            <a:ext cx="3682094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33363" marR="0" lvl="0" indent="-233363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PFS, all patients: 5.5 mos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R/R after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chemotherapy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5.5 mos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Prior immunotherapy: 5.7 mos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1/2/3 prior lines: 5.5/5.5/5.7 mos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684B25-3338-44DB-A2C7-5B559BCD9BC4}"/>
              </a:ext>
            </a:extLst>
          </p:cNvPr>
          <p:cNvSpPr txBox="1"/>
          <p:nvPr/>
        </p:nvSpPr>
        <p:spPr bwMode="auto">
          <a:xfrm>
            <a:off x="6294662" y="2289213"/>
            <a:ext cx="2659299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33363" marR="0" lvl="0" indent="-233363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OS, all patients: 11.3 mos</a:t>
            </a:r>
          </a:p>
          <a:p>
            <a:pPr marL="690563" marR="0" lvl="1" indent="-233363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R/R after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chemotherapy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10.6 mos</a:t>
            </a:r>
          </a:p>
          <a:p>
            <a:pPr marL="690563" marR="0" lvl="1" indent="-233363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Prior immunotherapy: 10.9 mos</a:t>
            </a:r>
          </a:p>
          <a:p>
            <a:pPr marL="690563" marR="0" lvl="1" indent="-233363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1/2/3 prior lines: 11.3/8.0/11.2 mos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920FC7-A12C-486C-A942-6D69013FFC3E}"/>
              </a:ext>
            </a:extLst>
          </p:cNvPr>
          <p:cNvCxnSpPr/>
          <p:nvPr/>
        </p:nvCxnSpPr>
        <p:spPr bwMode="auto">
          <a:xfrm>
            <a:off x="1160024" y="5012988"/>
            <a:ext cx="2757791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7247061-3859-4066-BEF6-4384CC3840E2}"/>
              </a:ext>
            </a:extLst>
          </p:cNvPr>
          <p:cNvCxnSpPr>
            <a:cxnSpLocks/>
          </p:cNvCxnSpPr>
          <p:nvPr/>
        </p:nvCxnSpPr>
        <p:spPr bwMode="auto">
          <a:xfrm flipV="1">
            <a:off x="1167320" y="2013627"/>
            <a:ext cx="0" cy="2999361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005D7B-1623-46A1-9BB3-6C4256C4C24D}"/>
              </a:ext>
            </a:extLst>
          </p:cNvPr>
          <p:cNvCxnSpPr/>
          <p:nvPr/>
        </p:nvCxnSpPr>
        <p:spPr bwMode="auto">
          <a:xfrm>
            <a:off x="1160023" y="3525263"/>
            <a:ext cx="2954777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B47BAD-C425-4761-B2BB-CBB1BA4FDCAC}"/>
              </a:ext>
            </a:extLst>
          </p:cNvPr>
          <p:cNvCxnSpPr>
            <a:cxnSpLocks/>
          </p:cNvCxnSpPr>
          <p:nvPr/>
        </p:nvCxnSpPr>
        <p:spPr bwMode="auto">
          <a:xfrm flipH="1">
            <a:off x="1108953" y="2013626"/>
            <a:ext cx="510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91F4995-D8B4-492D-9DB8-9DEE63BF8F2B}"/>
              </a:ext>
            </a:extLst>
          </p:cNvPr>
          <p:cNvCxnSpPr>
            <a:cxnSpLocks/>
          </p:cNvCxnSpPr>
          <p:nvPr/>
        </p:nvCxnSpPr>
        <p:spPr bwMode="auto">
          <a:xfrm flipH="1">
            <a:off x="1108953" y="2613498"/>
            <a:ext cx="510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BCB0F2A-FEA3-439B-9B0C-4A1AA2AD6507}"/>
              </a:ext>
            </a:extLst>
          </p:cNvPr>
          <p:cNvCxnSpPr>
            <a:cxnSpLocks/>
          </p:cNvCxnSpPr>
          <p:nvPr/>
        </p:nvCxnSpPr>
        <p:spPr bwMode="auto">
          <a:xfrm flipH="1">
            <a:off x="1108953" y="3213370"/>
            <a:ext cx="510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02F108-5446-4D3C-B586-1ACE3083D00B}"/>
              </a:ext>
            </a:extLst>
          </p:cNvPr>
          <p:cNvCxnSpPr>
            <a:cxnSpLocks/>
          </p:cNvCxnSpPr>
          <p:nvPr/>
        </p:nvCxnSpPr>
        <p:spPr bwMode="auto">
          <a:xfrm flipH="1">
            <a:off x="1108953" y="3813242"/>
            <a:ext cx="510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D427BA7-7E70-4F6E-9F4D-B1D84F8FDA35}"/>
              </a:ext>
            </a:extLst>
          </p:cNvPr>
          <p:cNvCxnSpPr>
            <a:cxnSpLocks/>
          </p:cNvCxnSpPr>
          <p:nvPr/>
        </p:nvCxnSpPr>
        <p:spPr bwMode="auto">
          <a:xfrm flipH="1">
            <a:off x="1108953" y="4413114"/>
            <a:ext cx="510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2D2E5BF-E909-4CD1-9BF4-E42950A1E3ED}"/>
              </a:ext>
            </a:extLst>
          </p:cNvPr>
          <p:cNvCxnSpPr>
            <a:cxnSpLocks/>
          </p:cNvCxnSpPr>
          <p:nvPr/>
        </p:nvCxnSpPr>
        <p:spPr bwMode="auto">
          <a:xfrm flipH="1">
            <a:off x="1108953" y="5012988"/>
            <a:ext cx="510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9FDDE4-6C0B-4AD8-B726-93E396CED2A0}"/>
              </a:ext>
            </a:extLst>
          </p:cNvPr>
          <p:cNvCxnSpPr>
            <a:cxnSpLocks/>
          </p:cNvCxnSpPr>
          <p:nvPr/>
        </p:nvCxnSpPr>
        <p:spPr bwMode="auto">
          <a:xfrm>
            <a:off x="1167320" y="502271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DB4BAD2-048F-4F0C-AE98-4DEB87494CAD}"/>
              </a:ext>
            </a:extLst>
          </p:cNvPr>
          <p:cNvCxnSpPr>
            <a:cxnSpLocks/>
          </p:cNvCxnSpPr>
          <p:nvPr/>
        </p:nvCxnSpPr>
        <p:spPr bwMode="auto">
          <a:xfrm>
            <a:off x="1417364" y="502271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D508330-93FC-4EF5-81D7-D74A481DA501}"/>
              </a:ext>
            </a:extLst>
          </p:cNvPr>
          <p:cNvCxnSpPr>
            <a:cxnSpLocks/>
          </p:cNvCxnSpPr>
          <p:nvPr/>
        </p:nvCxnSpPr>
        <p:spPr bwMode="auto">
          <a:xfrm>
            <a:off x="1667409" y="502271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B5D7007-B3E7-426C-B528-556A38F00BC0}"/>
              </a:ext>
            </a:extLst>
          </p:cNvPr>
          <p:cNvCxnSpPr>
            <a:cxnSpLocks/>
          </p:cNvCxnSpPr>
          <p:nvPr/>
        </p:nvCxnSpPr>
        <p:spPr bwMode="auto">
          <a:xfrm>
            <a:off x="1917454" y="502271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86DCE38-2EF1-426A-AC1B-B2169189CE96}"/>
              </a:ext>
            </a:extLst>
          </p:cNvPr>
          <p:cNvCxnSpPr>
            <a:cxnSpLocks/>
          </p:cNvCxnSpPr>
          <p:nvPr/>
        </p:nvCxnSpPr>
        <p:spPr bwMode="auto">
          <a:xfrm>
            <a:off x="2167499" y="502271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5E8B5B0-6CFE-4D8E-98FC-D95D01FFA7BD}"/>
              </a:ext>
            </a:extLst>
          </p:cNvPr>
          <p:cNvCxnSpPr>
            <a:cxnSpLocks/>
          </p:cNvCxnSpPr>
          <p:nvPr/>
        </p:nvCxnSpPr>
        <p:spPr bwMode="auto">
          <a:xfrm>
            <a:off x="2417543" y="502271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D0DBA2B-92CD-4AD3-9A06-4BBA69A36E23}"/>
              </a:ext>
            </a:extLst>
          </p:cNvPr>
          <p:cNvCxnSpPr>
            <a:cxnSpLocks/>
          </p:cNvCxnSpPr>
          <p:nvPr/>
        </p:nvCxnSpPr>
        <p:spPr bwMode="auto">
          <a:xfrm>
            <a:off x="2667588" y="502271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02E871A-1A6A-4904-83E1-112ABE88AD52}"/>
              </a:ext>
            </a:extLst>
          </p:cNvPr>
          <p:cNvCxnSpPr>
            <a:cxnSpLocks/>
          </p:cNvCxnSpPr>
          <p:nvPr/>
        </p:nvCxnSpPr>
        <p:spPr bwMode="auto">
          <a:xfrm>
            <a:off x="2917633" y="502271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99267FD-C508-4D7D-9C60-E8914CF24172}"/>
              </a:ext>
            </a:extLst>
          </p:cNvPr>
          <p:cNvCxnSpPr>
            <a:cxnSpLocks/>
          </p:cNvCxnSpPr>
          <p:nvPr/>
        </p:nvCxnSpPr>
        <p:spPr bwMode="auto">
          <a:xfrm>
            <a:off x="3167678" y="502271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1D90D8B-FD90-4F2F-8290-23B7CEC41C7F}"/>
              </a:ext>
            </a:extLst>
          </p:cNvPr>
          <p:cNvCxnSpPr>
            <a:cxnSpLocks/>
          </p:cNvCxnSpPr>
          <p:nvPr/>
        </p:nvCxnSpPr>
        <p:spPr bwMode="auto">
          <a:xfrm>
            <a:off x="3417722" y="502271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B412BF3-80DB-4D22-B488-1E40E39ABBEB}"/>
              </a:ext>
            </a:extLst>
          </p:cNvPr>
          <p:cNvCxnSpPr>
            <a:cxnSpLocks/>
          </p:cNvCxnSpPr>
          <p:nvPr/>
        </p:nvCxnSpPr>
        <p:spPr bwMode="auto">
          <a:xfrm>
            <a:off x="3667767" y="502271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F769335-C94A-4B46-AE35-3955363445D2}"/>
              </a:ext>
            </a:extLst>
          </p:cNvPr>
          <p:cNvCxnSpPr>
            <a:cxnSpLocks/>
          </p:cNvCxnSpPr>
          <p:nvPr/>
        </p:nvCxnSpPr>
        <p:spPr bwMode="auto">
          <a:xfrm>
            <a:off x="3917812" y="502271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2D3E840-0CD2-4EB5-9F13-E2C794241BA4}"/>
              </a:ext>
            </a:extLst>
          </p:cNvPr>
          <p:cNvSpPr txBox="1"/>
          <p:nvPr/>
        </p:nvSpPr>
        <p:spPr bwMode="auto">
          <a:xfrm>
            <a:off x="3705774" y="1809085"/>
            <a:ext cx="5710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 mg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F481FB3-9643-42F6-BC4B-E1F8B48EE49E}"/>
              </a:ext>
            </a:extLst>
          </p:cNvPr>
          <p:cNvSpPr txBox="1"/>
          <p:nvPr/>
        </p:nvSpPr>
        <p:spPr bwMode="auto">
          <a:xfrm>
            <a:off x="1160024" y="5380142"/>
            <a:ext cx="27577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A76DD5-2BF2-43C3-8A18-D42B863B746E}"/>
              </a:ext>
            </a:extLst>
          </p:cNvPr>
          <p:cNvSpPr txBox="1"/>
          <p:nvPr/>
        </p:nvSpPr>
        <p:spPr bwMode="auto">
          <a:xfrm>
            <a:off x="3742979" y="5083641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EFF492E-1D26-4F2F-A8CF-E73DB08989BA}"/>
              </a:ext>
            </a:extLst>
          </p:cNvPr>
          <p:cNvSpPr txBox="1"/>
          <p:nvPr/>
        </p:nvSpPr>
        <p:spPr bwMode="auto">
          <a:xfrm>
            <a:off x="991152" y="5083641"/>
            <a:ext cx="34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496E8F-AF5A-4D01-993E-65B2E582E08B}"/>
              </a:ext>
            </a:extLst>
          </p:cNvPr>
          <p:cNvSpPr txBox="1"/>
          <p:nvPr/>
        </p:nvSpPr>
        <p:spPr bwMode="auto">
          <a:xfrm>
            <a:off x="1241319" y="5083641"/>
            <a:ext cx="34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8DB353C-FCB8-4575-80B1-F3D8134F6A5D}"/>
              </a:ext>
            </a:extLst>
          </p:cNvPr>
          <p:cNvSpPr txBox="1"/>
          <p:nvPr/>
        </p:nvSpPr>
        <p:spPr bwMode="auto">
          <a:xfrm>
            <a:off x="1491485" y="5083641"/>
            <a:ext cx="34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E4B0409-90A7-490E-9520-477DF221D2E8}"/>
              </a:ext>
            </a:extLst>
          </p:cNvPr>
          <p:cNvSpPr txBox="1"/>
          <p:nvPr/>
        </p:nvSpPr>
        <p:spPr bwMode="auto">
          <a:xfrm>
            <a:off x="1741651" y="5083641"/>
            <a:ext cx="34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88C9E3-BDB5-438B-9C70-2DA394962CD7}"/>
              </a:ext>
            </a:extLst>
          </p:cNvPr>
          <p:cNvSpPr txBox="1"/>
          <p:nvPr/>
        </p:nvSpPr>
        <p:spPr bwMode="auto">
          <a:xfrm>
            <a:off x="1991817" y="5083641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D20788B-122D-4162-BE2B-956ED533F4CC}"/>
              </a:ext>
            </a:extLst>
          </p:cNvPr>
          <p:cNvSpPr txBox="1"/>
          <p:nvPr/>
        </p:nvSpPr>
        <p:spPr bwMode="auto">
          <a:xfrm>
            <a:off x="2241984" y="5083641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454E9FB-A598-45EB-BF0A-B47C07553A65}"/>
              </a:ext>
            </a:extLst>
          </p:cNvPr>
          <p:cNvSpPr txBox="1"/>
          <p:nvPr/>
        </p:nvSpPr>
        <p:spPr bwMode="auto">
          <a:xfrm>
            <a:off x="2492150" y="5083641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FF91DA2-0AB9-4416-B23D-B781DD4049F9}"/>
              </a:ext>
            </a:extLst>
          </p:cNvPr>
          <p:cNvSpPr txBox="1"/>
          <p:nvPr/>
        </p:nvSpPr>
        <p:spPr bwMode="auto">
          <a:xfrm>
            <a:off x="2742316" y="5083641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6C8153D-15EE-4037-8775-0EA7C7B71609}"/>
              </a:ext>
            </a:extLst>
          </p:cNvPr>
          <p:cNvSpPr txBox="1"/>
          <p:nvPr/>
        </p:nvSpPr>
        <p:spPr bwMode="auto">
          <a:xfrm>
            <a:off x="2992482" y="5083641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2A81F6E-5736-4FA1-AAD5-45E81F22853E}"/>
              </a:ext>
            </a:extLst>
          </p:cNvPr>
          <p:cNvSpPr txBox="1"/>
          <p:nvPr/>
        </p:nvSpPr>
        <p:spPr bwMode="auto">
          <a:xfrm>
            <a:off x="3242649" y="5083641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FD6E60E-A65C-4CE9-8DC3-C8A3C193E895}"/>
              </a:ext>
            </a:extLst>
          </p:cNvPr>
          <p:cNvSpPr txBox="1"/>
          <p:nvPr/>
        </p:nvSpPr>
        <p:spPr bwMode="auto">
          <a:xfrm>
            <a:off x="3492815" y="5083641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16D3F5F-7308-4708-9EBC-2AE456F4A11F}"/>
              </a:ext>
            </a:extLst>
          </p:cNvPr>
          <p:cNvSpPr txBox="1"/>
          <p:nvPr/>
        </p:nvSpPr>
        <p:spPr bwMode="auto">
          <a:xfrm>
            <a:off x="636883" y="1845514"/>
            <a:ext cx="5121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14E8137-C958-46A8-BA9E-0AB4A14FCD1B}"/>
              </a:ext>
            </a:extLst>
          </p:cNvPr>
          <p:cNvSpPr txBox="1"/>
          <p:nvPr/>
        </p:nvSpPr>
        <p:spPr bwMode="auto">
          <a:xfrm>
            <a:off x="636883" y="2439583"/>
            <a:ext cx="5121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3C3CE06-14F3-47B0-9AC1-178BEEA9E96B}"/>
              </a:ext>
            </a:extLst>
          </p:cNvPr>
          <p:cNvSpPr txBox="1"/>
          <p:nvPr/>
        </p:nvSpPr>
        <p:spPr bwMode="auto">
          <a:xfrm>
            <a:off x="636883" y="3033652"/>
            <a:ext cx="5121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0DBDE76-55AA-4446-B72D-BA51AD33ADFA}"/>
              </a:ext>
            </a:extLst>
          </p:cNvPr>
          <p:cNvSpPr txBox="1"/>
          <p:nvPr/>
        </p:nvSpPr>
        <p:spPr bwMode="auto">
          <a:xfrm>
            <a:off x="636883" y="3627721"/>
            <a:ext cx="5121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A514488-E1ED-4FF0-AA18-CDBDDDF279B0}"/>
              </a:ext>
            </a:extLst>
          </p:cNvPr>
          <p:cNvSpPr txBox="1"/>
          <p:nvPr/>
        </p:nvSpPr>
        <p:spPr bwMode="auto">
          <a:xfrm>
            <a:off x="636883" y="4221790"/>
            <a:ext cx="5121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BB959D2-CE72-4AAF-A5DC-B1A670F4B2EA}"/>
              </a:ext>
            </a:extLst>
          </p:cNvPr>
          <p:cNvSpPr txBox="1"/>
          <p:nvPr/>
        </p:nvSpPr>
        <p:spPr bwMode="auto">
          <a:xfrm>
            <a:off x="636883" y="4815860"/>
            <a:ext cx="5121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692F961-CED0-4FEA-9055-ACD0C830C2AC}"/>
              </a:ext>
            </a:extLst>
          </p:cNvPr>
          <p:cNvSpPr txBox="1"/>
          <p:nvPr/>
        </p:nvSpPr>
        <p:spPr bwMode="auto">
          <a:xfrm rot="16200000">
            <a:off x="-896187" y="3333507"/>
            <a:ext cx="30090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PFS (%)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4D09D0D-1E9B-4AD5-9C56-F03C2ABF2304}"/>
              </a:ext>
            </a:extLst>
          </p:cNvPr>
          <p:cNvSpPr txBox="1"/>
          <p:nvPr/>
        </p:nvSpPr>
        <p:spPr bwMode="auto">
          <a:xfrm>
            <a:off x="325738" y="5564529"/>
            <a:ext cx="15129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at Risk, 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08CCB28-FC85-4B0D-94C9-6AB38D9CDFB0}"/>
              </a:ext>
            </a:extLst>
          </p:cNvPr>
          <p:cNvSpPr txBox="1"/>
          <p:nvPr/>
        </p:nvSpPr>
        <p:spPr bwMode="auto">
          <a:xfrm>
            <a:off x="952597" y="5825074"/>
            <a:ext cx="4249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FEE6BE2-3BB6-4D09-AA85-350FFADCB630}"/>
              </a:ext>
            </a:extLst>
          </p:cNvPr>
          <p:cNvSpPr txBox="1"/>
          <p:nvPr/>
        </p:nvSpPr>
        <p:spPr bwMode="auto">
          <a:xfrm>
            <a:off x="1202844" y="5825074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67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E9F5DB0-30BD-4D76-A528-E37D200D55F6}"/>
              </a:ext>
            </a:extLst>
          </p:cNvPr>
          <p:cNvSpPr txBox="1"/>
          <p:nvPr/>
        </p:nvSpPr>
        <p:spPr bwMode="auto">
          <a:xfrm>
            <a:off x="1453090" y="5825074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1A04762-0019-4ED8-B27F-5D9D01C9DE30}"/>
              </a:ext>
            </a:extLst>
          </p:cNvPr>
          <p:cNvSpPr txBox="1"/>
          <p:nvPr/>
        </p:nvSpPr>
        <p:spPr bwMode="auto">
          <a:xfrm>
            <a:off x="1703337" y="5825074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70C8B7A-5960-471D-BB80-4039B52D7714}"/>
              </a:ext>
            </a:extLst>
          </p:cNvPr>
          <p:cNvSpPr txBox="1"/>
          <p:nvPr/>
        </p:nvSpPr>
        <p:spPr bwMode="auto">
          <a:xfrm>
            <a:off x="1953583" y="5825074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2B3D142-8F5F-4D12-A6D6-1396F4B2CAB7}"/>
              </a:ext>
            </a:extLst>
          </p:cNvPr>
          <p:cNvSpPr txBox="1"/>
          <p:nvPr/>
        </p:nvSpPr>
        <p:spPr bwMode="auto">
          <a:xfrm>
            <a:off x="2218747" y="5825074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4AB623B-3EFF-489C-90D6-0626A58C133A}"/>
              </a:ext>
            </a:extLst>
          </p:cNvPr>
          <p:cNvSpPr txBox="1"/>
          <p:nvPr/>
        </p:nvSpPr>
        <p:spPr bwMode="auto">
          <a:xfrm>
            <a:off x="2454076" y="5825074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C918E75-0A9D-4E9D-8D5F-E2975FB1E49D}"/>
              </a:ext>
            </a:extLst>
          </p:cNvPr>
          <p:cNvSpPr txBox="1"/>
          <p:nvPr/>
        </p:nvSpPr>
        <p:spPr bwMode="auto">
          <a:xfrm>
            <a:off x="2704323" y="5825074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EA65F5C-2747-411E-8C12-90AF6895D8BC}"/>
              </a:ext>
            </a:extLst>
          </p:cNvPr>
          <p:cNvSpPr txBox="1"/>
          <p:nvPr/>
        </p:nvSpPr>
        <p:spPr bwMode="auto">
          <a:xfrm>
            <a:off x="2954569" y="5825074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6C39AAC-1F0A-4951-BC08-87E50EA73355}"/>
              </a:ext>
            </a:extLst>
          </p:cNvPr>
          <p:cNvSpPr txBox="1"/>
          <p:nvPr/>
        </p:nvSpPr>
        <p:spPr bwMode="auto">
          <a:xfrm>
            <a:off x="3204816" y="5825074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E9515D2-8937-4F8C-8D1B-1F23F98F5E1D}"/>
              </a:ext>
            </a:extLst>
          </p:cNvPr>
          <p:cNvSpPr txBox="1"/>
          <p:nvPr/>
        </p:nvSpPr>
        <p:spPr bwMode="auto">
          <a:xfrm>
            <a:off x="3455062" y="5825074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EE8CFE7-D220-4691-965A-7DEAFC81832B}"/>
              </a:ext>
            </a:extLst>
          </p:cNvPr>
          <p:cNvSpPr txBox="1"/>
          <p:nvPr/>
        </p:nvSpPr>
        <p:spPr bwMode="auto">
          <a:xfrm>
            <a:off x="3705310" y="5825074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25E4A49-AFF5-4F2E-8338-CDFD52EAC2A3}"/>
              </a:ext>
            </a:extLst>
          </p:cNvPr>
          <p:cNvCxnSpPr/>
          <p:nvPr/>
        </p:nvCxnSpPr>
        <p:spPr bwMode="auto">
          <a:xfrm>
            <a:off x="5747012" y="5022120"/>
            <a:ext cx="2757791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DD80926-0FDE-4F67-B197-82BD28C96835}"/>
              </a:ext>
            </a:extLst>
          </p:cNvPr>
          <p:cNvCxnSpPr>
            <a:cxnSpLocks/>
          </p:cNvCxnSpPr>
          <p:nvPr/>
        </p:nvCxnSpPr>
        <p:spPr bwMode="auto">
          <a:xfrm flipV="1">
            <a:off x="5754308" y="2022759"/>
            <a:ext cx="0" cy="2999361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F1D52B0-1530-4593-9B72-4E51EF0E869D}"/>
              </a:ext>
            </a:extLst>
          </p:cNvPr>
          <p:cNvCxnSpPr/>
          <p:nvPr/>
        </p:nvCxnSpPr>
        <p:spPr bwMode="auto">
          <a:xfrm>
            <a:off x="5747011" y="3534395"/>
            <a:ext cx="2954777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D5A2C70-925D-4F0A-9077-238AE119F067}"/>
              </a:ext>
            </a:extLst>
          </p:cNvPr>
          <p:cNvCxnSpPr>
            <a:cxnSpLocks/>
          </p:cNvCxnSpPr>
          <p:nvPr/>
        </p:nvCxnSpPr>
        <p:spPr bwMode="auto">
          <a:xfrm flipH="1">
            <a:off x="5695941" y="2022758"/>
            <a:ext cx="510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7340174A-2E3A-4D70-A86E-026C60063B8F}"/>
              </a:ext>
            </a:extLst>
          </p:cNvPr>
          <p:cNvCxnSpPr>
            <a:cxnSpLocks/>
          </p:cNvCxnSpPr>
          <p:nvPr/>
        </p:nvCxnSpPr>
        <p:spPr bwMode="auto">
          <a:xfrm flipH="1">
            <a:off x="5695941" y="2622630"/>
            <a:ext cx="510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1F8F64BB-4A6D-4AED-B552-F01230A16C24}"/>
              </a:ext>
            </a:extLst>
          </p:cNvPr>
          <p:cNvCxnSpPr>
            <a:cxnSpLocks/>
          </p:cNvCxnSpPr>
          <p:nvPr/>
        </p:nvCxnSpPr>
        <p:spPr bwMode="auto">
          <a:xfrm flipH="1">
            <a:off x="5695941" y="3222502"/>
            <a:ext cx="510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B623902B-CBEC-411C-8B1B-3A3E0AEE86CB}"/>
              </a:ext>
            </a:extLst>
          </p:cNvPr>
          <p:cNvCxnSpPr>
            <a:cxnSpLocks/>
          </p:cNvCxnSpPr>
          <p:nvPr/>
        </p:nvCxnSpPr>
        <p:spPr bwMode="auto">
          <a:xfrm flipH="1">
            <a:off x="5695941" y="3822374"/>
            <a:ext cx="510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AC69F82-5AC1-44F7-ACB3-C892192A50C7}"/>
              </a:ext>
            </a:extLst>
          </p:cNvPr>
          <p:cNvCxnSpPr>
            <a:cxnSpLocks/>
          </p:cNvCxnSpPr>
          <p:nvPr/>
        </p:nvCxnSpPr>
        <p:spPr bwMode="auto">
          <a:xfrm flipH="1">
            <a:off x="5695941" y="4422246"/>
            <a:ext cx="510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F662587F-BA74-4A82-9443-306C648C8854}"/>
              </a:ext>
            </a:extLst>
          </p:cNvPr>
          <p:cNvCxnSpPr>
            <a:cxnSpLocks/>
          </p:cNvCxnSpPr>
          <p:nvPr/>
        </p:nvCxnSpPr>
        <p:spPr bwMode="auto">
          <a:xfrm flipH="1">
            <a:off x="5695941" y="5022120"/>
            <a:ext cx="510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C4E0D50A-5AA7-4157-A401-A5849BFAF8F6}"/>
              </a:ext>
            </a:extLst>
          </p:cNvPr>
          <p:cNvCxnSpPr>
            <a:cxnSpLocks/>
          </p:cNvCxnSpPr>
          <p:nvPr/>
        </p:nvCxnSpPr>
        <p:spPr bwMode="auto">
          <a:xfrm>
            <a:off x="5754308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C5A7AD4-2DFF-4F84-A64A-3AA2C6FFB606}"/>
              </a:ext>
            </a:extLst>
          </p:cNvPr>
          <p:cNvCxnSpPr>
            <a:cxnSpLocks/>
          </p:cNvCxnSpPr>
          <p:nvPr/>
        </p:nvCxnSpPr>
        <p:spPr bwMode="auto">
          <a:xfrm>
            <a:off x="5983515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D31C7AA-BC9D-4F32-AB54-FA046F05524C}"/>
              </a:ext>
            </a:extLst>
          </p:cNvPr>
          <p:cNvCxnSpPr>
            <a:cxnSpLocks/>
          </p:cNvCxnSpPr>
          <p:nvPr/>
        </p:nvCxnSpPr>
        <p:spPr bwMode="auto">
          <a:xfrm>
            <a:off x="6212723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0FD6D5F-3985-4B4E-B7E5-013DE4269E67}"/>
              </a:ext>
            </a:extLst>
          </p:cNvPr>
          <p:cNvCxnSpPr>
            <a:cxnSpLocks/>
          </p:cNvCxnSpPr>
          <p:nvPr/>
        </p:nvCxnSpPr>
        <p:spPr bwMode="auto">
          <a:xfrm>
            <a:off x="6441930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AAE10DA-4913-4D1D-ABCD-02AB2A01A243}"/>
              </a:ext>
            </a:extLst>
          </p:cNvPr>
          <p:cNvCxnSpPr>
            <a:cxnSpLocks/>
          </p:cNvCxnSpPr>
          <p:nvPr/>
        </p:nvCxnSpPr>
        <p:spPr bwMode="auto">
          <a:xfrm>
            <a:off x="6671138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FC4F4A02-6CDB-4A98-ABA8-F1311EE2B397}"/>
              </a:ext>
            </a:extLst>
          </p:cNvPr>
          <p:cNvCxnSpPr>
            <a:cxnSpLocks/>
          </p:cNvCxnSpPr>
          <p:nvPr/>
        </p:nvCxnSpPr>
        <p:spPr bwMode="auto">
          <a:xfrm>
            <a:off x="6900345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58AC0D0-BB58-4B79-A47A-21E92A4DAC51}"/>
              </a:ext>
            </a:extLst>
          </p:cNvPr>
          <p:cNvCxnSpPr>
            <a:cxnSpLocks/>
          </p:cNvCxnSpPr>
          <p:nvPr/>
        </p:nvCxnSpPr>
        <p:spPr bwMode="auto">
          <a:xfrm>
            <a:off x="7129553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52B0661-90C8-427B-89BB-389D2E8543BB}"/>
              </a:ext>
            </a:extLst>
          </p:cNvPr>
          <p:cNvCxnSpPr>
            <a:cxnSpLocks/>
          </p:cNvCxnSpPr>
          <p:nvPr/>
        </p:nvCxnSpPr>
        <p:spPr bwMode="auto">
          <a:xfrm>
            <a:off x="7358760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71A9C44C-80AD-42DD-BE15-949F7292AB87}"/>
              </a:ext>
            </a:extLst>
          </p:cNvPr>
          <p:cNvCxnSpPr>
            <a:cxnSpLocks/>
          </p:cNvCxnSpPr>
          <p:nvPr/>
        </p:nvCxnSpPr>
        <p:spPr bwMode="auto">
          <a:xfrm>
            <a:off x="7587968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0262808-5F40-406C-BE05-7A92E223A112}"/>
              </a:ext>
            </a:extLst>
          </p:cNvPr>
          <p:cNvCxnSpPr>
            <a:cxnSpLocks/>
          </p:cNvCxnSpPr>
          <p:nvPr/>
        </p:nvCxnSpPr>
        <p:spPr bwMode="auto">
          <a:xfrm>
            <a:off x="7817175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A65AE238-6D1C-498A-8DB3-6E07EABC29D9}"/>
              </a:ext>
            </a:extLst>
          </p:cNvPr>
          <p:cNvCxnSpPr>
            <a:cxnSpLocks/>
          </p:cNvCxnSpPr>
          <p:nvPr/>
        </p:nvCxnSpPr>
        <p:spPr bwMode="auto">
          <a:xfrm>
            <a:off x="8046382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8415B67-114B-49F7-8685-3040F6DE027C}"/>
              </a:ext>
            </a:extLst>
          </p:cNvPr>
          <p:cNvCxnSpPr>
            <a:cxnSpLocks/>
          </p:cNvCxnSpPr>
          <p:nvPr/>
        </p:nvCxnSpPr>
        <p:spPr bwMode="auto">
          <a:xfrm>
            <a:off x="8504800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6BCC5DB9-727D-4D05-891E-A755C26205CD}"/>
              </a:ext>
            </a:extLst>
          </p:cNvPr>
          <p:cNvSpPr txBox="1"/>
          <p:nvPr/>
        </p:nvSpPr>
        <p:spPr bwMode="auto">
          <a:xfrm>
            <a:off x="8292762" y="1818217"/>
            <a:ext cx="5710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 mg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70664C5-FD84-476D-90D2-664BD8E28914}"/>
              </a:ext>
            </a:extLst>
          </p:cNvPr>
          <p:cNvSpPr txBox="1"/>
          <p:nvPr/>
        </p:nvSpPr>
        <p:spPr bwMode="auto">
          <a:xfrm>
            <a:off x="5747012" y="5389274"/>
            <a:ext cx="27577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91D99D9-501A-4040-8267-F879B2B2AE5A}"/>
              </a:ext>
            </a:extLst>
          </p:cNvPr>
          <p:cNvSpPr txBox="1"/>
          <p:nvPr/>
        </p:nvSpPr>
        <p:spPr bwMode="auto">
          <a:xfrm>
            <a:off x="8329967" y="5092773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B4D53D3-EEA5-45F4-BFBA-443B4868DA03}"/>
              </a:ext>
            </a:extLst>
          </p:cNvPr>
          <p:cNvSpPr txBox="1"/>
          <p:nvPr/>
        </p:nvSpPr>
        <p:spPr bwMode="auto">
          <a:xfrm>
            <a:off x="5578140" y="5092773"/>
            <a:ext cx="34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F1BDF93-EA9A-4FF5-8F5C-0C580C5853E3}"/>
              </a:ext>
            </a:extLst>
          </p:cNvPr>
          <p:cNvSpPr txBox="1"/>
          <p:nvPr/>
        </p:nvSpPr>
        <p:spPr bwMode="auto">
          <a:xfrm>
            <a:off x="5807459" y="5092773"/>
            <a:ext cx="34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1734707-7461-448B-B844-A42C6D41B9F5}"/>
              </a:ext>
            </a:extLst>
          </p:cNvPr>
          <p:cNvSpPr txBox="1"/>
          <p:nvPr/>
        </p:nvSpPr>
        <p:spPr bwMode="auto">
          <a:xfrm>
            <a:off x="6036777" y="5092773"/>
            <a:ext cx="34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53CD036-C503-42EC-BC69-527D9D73AE64}"/>
              </a:ext>
            </a:extLst>
          </p:cNvPr>
          <p:cNvSpPr txBox="1"/>
          <p:nvPr/>
        </p:nvSpPr>
        <p:spPr bwMode="auto">
          <a:xfrm>
            <a:off x="6266096" y="5092773"/>
            <a:ext cx="34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22AE2D6-6ACA-4C3B-AE57-8D54914CD9BF}"/>
              </a:ext>
            </a:extLst>
          </p:cNvPr>
          <p:cNvSpPr txBox="1"/>
          <p:nvPr/>
        </p:nvSpPr>
        <p:spPr bwMode="auto">
          <a:xfrm>
            <a:off x="6495414" y="5092773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446FE82-3575-41DE-A703-D71F17827926}"/>
              </a:ext>
            </a:extLst>
          </p:cNvPr>
          <p:cNvSpPr txBox="1"/>
          <p:nvPr/>
        </p:nvSpPr>
        <p:spPr bwMode="auto">
          <a:xfrm>
            <a:off x="6724733" y="5092773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E7B94D8-3A29-435B-9342-B84A27843654}"/>
              </a:ext>
            </a:extLst>
          </p:cNvPr>
          <p:cNvSpPr txBox="1"/>
          <p:nvPr/>
        </p:nvSpPr>
        <p:spPr bwMode="auto">
          <a:xfrm>
            <a:off x="6954051" y="5092773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84F848B-EC5A-4217-A944-CC09D1384490}"/>
              </a:ext>
            </a:extLst>
          </p:cNvPr>
          <p:cNvSpPr txBox="1"/>
          <p:nvPr/>
        </p:nvSpPr>
        <p:spPr bwMode="auto">
          <a:xfrm>
            <a:off x="7183370" y="5092773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B1CCF01-4301-4DB6-86CB-E549BCAA4A62}"/>
              </a:ext>
            </a:extLst>
          </p:cNvPr>
          <p:cNvSpPr txBox="1"/>
          <p:nvPr/>
        </p:nvSpPr>
        <p:spPr bwMode="auto">
          <a:xfrm>
            <a:off x="7412688" y="5092773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A50C1BF-CCF9-413D-806E-F2E36A6F36B4}"/>
              </a:ext>
            </a:extLst>
          </p:cNvPr>
          <p:cNvSpPr txBox="1"/>
          <p:nvPr/>
        </p:nvSpPr>
        <p:spPr bwMode="auto">
          <a:xfrm>
            <a:off x="7642007" y="5092773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EA3684B-34AF-433A-B484-5373AF313CF6}"/>
              </a:ext>
            </a:extLst>
          </p:cNvPr>
          <p:cNvSpPr txBox="1"/>
          <p:nvPr/>
        </p:nvSpPr>
        <p:spPr bwMode="auto">
          <a:xfrm>
            <a:off x="7871325" y="5092773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DFFD8C0-7852-4290-B7EB-FBF0E34C333A}"/>
              </a:ext>
            </a:extLst>
          </p:cNvPr>
          <p:cNvSpPr txBox="1"/>
          <p:nvPr/>
        </p:nvSpPr>
        <p:spPr bwMode="auto">
          <a:xfrm>
            <a:off x="5223871" y="1854646"/>
            <a:ext cx="5121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416E758-2D3C-4F30-91BB-8F6F6E018208}"/>
              </a:ext>
            </a:extLst>
          </p:cNvPr>
          <p:cNvSpPr txBox="1"/>
          <p:nvPr/>
        </p:nvSpPr>
        <p:spPr bwMode="auto">
          <a:xfrm>
            <a:off x="5223871" y="2448715"/>
            <a:ext cx="5121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AD5B49C-3B5E-4908-847E-CCF1DE17126F}"/>
              </a:ext>
            </a:extLst>
          </p:cNvPr>
          <p:cNvSpPr txBox="1"/>
          <p:nvPr/>
        </p:nvSpPr>
        <p:spPr bwMode="auto">
          <a:xfrm>
            <a:off x="5223871" y="3042784"/>
            <a:ext cx="5121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E19FDC6-32F2-4A03-AE93-29B93AFC5AA7}"/>
              </a:ext>
            </a:extLst>
          </p:cNvPr>
          <p:cNvSpPr txBox="1"/>
          <p:nvPr/>
        </p:nvSpPr>
        <p:spPr bwMode="auto">
          <a:xfrm>
            <a:off x="5223871" y="3636853"/>
            <a:ext cx="5121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5F3FD9E-FDFD-4F6F-8E2E-BB7259B54A48}"/>
              </a:ext>
            </a:extLst>
          </p:cNvPr>
          <p:cNvSpPr txBox="1"/>
          <p:nvPr/>
        </p:nvSpPr>
        <p:spPr bwMode="auto">
          <a:xfrm>
            <a:off x="5223871" y="4230922"/>
            <a:ext cx="5121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1F28C7C-9802-44DB-B4B3-80F226150A04}"/>
              </a:ext>
            </a:extLst>
          </p:cNvPr>
          <p:cNvSpPr txBox="1"/>
          <p:nvPr/>
        </p:nvSpPr>
        <p:spPr bwMode="auto">
          <a:xfrm>
            <a:off x="5223871" y="4824992"/>
            <a:ext cx="5121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DD06747-A496-48E2-AB5E-8DCD279EDBE1}"/>
              </a:ext>
            </a:extLst>
          </p:cNvPr>
          <p:cNvSpPr txBox="1"/>
          <p:nvPr/>
        </p:nvSpPr>
        <p:spPr bwMode="auto">
          <a:xfrm rot="16200000">
            <a:off x="3690802" y="3342639"/>
            <a:ext cx="30090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OS (%)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3A40FCA-9EEA-4EDA-867C-1194EF73CBEA}"/>
              </a:ext>
            </a:extLst>
          </p:cNvPr>
          <p:cNvSpPr txBox="1"/>
          <p:nvPr/>
        </p:nvSpPr>
        <p:spPr bwMode="auto">
          <a:xfrm>
            <a:off x="4912726" y="5573661"/>
            <a:ext cx="15129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at Risk, n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245A95E-77FC-4952-97DE-D305C275858A}"/>
              </a:ext>
            </a:extLst>
          </p:cNvPr>
          <p:cNvSpPr txBox="1"/>
          <p:nvPr/>
        </p:nvSpPr>
        <p:spPr bwMode="auto">
          <a:xfrm>
            <a:off x="5539585" y="5834206"/>
            <a:ext cx="4249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165E0A3-7F0F-414E-87A1-1BD7366808D9}"/>
              </a:ext>
            </a:extLst>
          </p:cNvPr>
          <p:cNvSpPr txBox="1"/>
          <p:nvPr/>
        </p:nvSpPr>
        <p:spPr bwMode="auto">
          <a:xfrm>
            <a:off x="5768978" y="5834206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76AA637-2E39-4362-BC06-BF0EF1FBFB52}"/>
              </a:ext>
            </a:extLst>
          </p:cNvPr>
          <p:cNvSpPr txBox="1"/>
          <p:nvPr/>
        </p:nvSpPr>
        <p:spPr bwMode="auto">
          <a:xfrm>
            <a:off x="5998371" y="5834206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76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DEEA266A-BDD5-4C96-BDC7-0D53355B6651}"/>
              </a:ext>
            </a:extLst>
          </p:cNvPr>
          <p:cNvSpPr txBox="1"/>
          <p:nvPr/>
        </p:nvSpPr>
        <p:spPr bwMode="auto">
          <a:xfrm>
            <a:off x="6227764" y="5834206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94A5093-BADC-4DB9-82D4-C4FCC2B5107E}"/>
              </a:ext>
            </a:extLst>
          </p:cNvPr>
          <p:cNvSpPr txBox="1"/>
          <p:nvPr/>
        </p:nvSpPr>
        <p:spPr bwMode="auto">
          <a:xfrm>
            <a:off x="6457156" y="5834206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F70AA76-A69B-42F2-B892-924CB5E2C88E}"/>
              </a:ext>
            </a:extLst>
          </p:cNvPr>
          <p:cNvSpPr txBox="1"/>
          <p:nvPr/>
        </p:nvSpPr>
        <p:spPr bwMode="auto">
          <a:xfrm>
            <a:off x="6686549" y="5834206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37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1238E76-04AC-493D-9475-01C090DBD6E8}"/>
              </a:ext>
            </a:extLst>
          </p:cNvPr>
          <p:cNvSpPr txBox="1"/>
          <p:nvPr/>
        </p:nvSpPr>
        <p:spPr bwMode="auto">
          <a:xfrm>
            <a:off x="6915942" y="5834206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427FF418-4EF9-49BD-B91E-2FEEB3BB6A40}"/>
              </a:ext>
            </a:extLst>
          </p:cNvPr>
          <p:cNvSpPr txBox="1"/>
          <p:nvPr/>
        </p:nvSpPr>
        <p:spPr bwMode="auto">
          <a:xfrm>
            <a:off x="7145335" y="5834206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0870BCC4-FD8D-438F-99C5-8FD96509189F}"/>
              </a:ext>
            </a:extLst>
          </p:cNvPr>
          <p:cNvSpPr txBox="1"/>
          <p:nvPr/>
        </p:nvSpPr>
        <p:spPr bwMode="auto">
          <a:xfrm>
            <a:off x="7374727" y="5834206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DAAE778-DE3D-4DBC-91DF-DA28612878F0}"/>
              </a:ext>
            </a:extLst>
          </p:cNvPr>
          <p:cNvSpPr txBox="1"/>
          <p:nvPr/>
        </p:nvSpPr>
        <p:spPr bwMode="auto">
          <a:xfrm>
            <a:off x="7604120" y="5834206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D6C9859-1615-4D08-837D-0C38AF468A53}"/>
              </a:ext>
            </a:extLst>
          </p:cNvPr>
          <p:cNvSpPr txBox="1"/>
          <p:nvPr/>
        </p:nvSpPr>
        <p:spPr bwMode="auto">
          <a:xfrm>
            <a:off x="7833513" y="5834206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5CFA16B-F288-4565-A9C7-6C66C59645E2}"/>
              </a:ext>
            </a:extLst>
          </p:cNvPr>
          <p:cNvSpPr txBox="1"/>
          <p:nvPr/>
        </p:nvSpPr>
        <p:spPr bwMode="auto">
          <a:xfrm>
            <a:off x="8292298" y="5834206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C2FA391-9C84-4B82-A030-D15FAF28C2BA}"/>
              </a:ext>
            </a:extLst>
          </p:cNvPr>
          <p:cNvSpPr txBox="1"/>
          <p:nvPr/>
        </p:nvSpPr>
        <p:spPr bwMode="auto">
          <a:xfrm>
            <a:off x="8062906" y="5834206"/>
            <a:ext cx="424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C2D1DD4-8314-4042-A7DE-5646CDAA36E5}"/>
              </a:ext>
            </a:extLst>
          </p:cNvPr>
          <p:cNvSpPr txBox="1"/>
          <p:nvPr/>
        </p:nvSpPr>
        <p:spPr bwMode="auto">
          <a:xfrm>
            <a:off x="8100644" y="5092773"/>
            <a:ext cx="34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C2C31EE6-C9AB-416D-B920-455B26EE41F1}"/>
              </a:ext>
            </a:extLst>
          </p:cNvPr>
          <p:cNvCxnSpPr>
            <a:cxnSpLocks/>
          </p:cNvCxnSpPr>
          <p:nvPr/>
        </p:nvCxnSpPr>
        <p:spPr bwMode="auto">
          <a:xfrm>
            <a:off x="8275590" y="50318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F0F53620-87A1-4297-B56A-84E4C8CC56A5}"/>
              </a:ext>
            </a:extLst>
          </p:cNvPr>
          <p:cNvGrpSpPr/>
          <p:nvPr/>
        </p:nvGrpSpPr>
        <p:grpSpPr>
          <a:xfrm>
            <a:off x="3430638" y="1948969"/>
            <a:ext cx="277238" cy="128016"/>
            <a:chOff x="4574184" y="1948969"/>
            <a:chExt cx="369651" cy="128016"/>
          </a:xfrm>
        </p:grpSpPr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4CDA273C-0BB7-4709-9BE1-7A3FB80F9F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4184" y="2022776"/>
              <a:ext cx="36965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8FE6BA1F-8729-4F7D-BDA5-5D57CB9392A1}"/>
                </a:ext>
              </a:extLst>
            </p:cNvPr>
            <p:cNvSpPr/>
            <p:nvPr/>
          </p:nvSpPr>
          <p:spPr bwMode="auto">
            <a:xfrm>
              <a:off x="4683824" y="1948969"/>
              <a:ext cx="128016" cy="12801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22373744-F4FF-4B55-9A28-0B9B5D21AB03}"/>
              </a:ext>
            </a:extLst>
          </p:cNvPr>
          <p:cNvGrpSpPr/>
          <p:nvPr/>
        </p:nvGrpSpPr>
        <p:grpSpPr>
          <a:xfrm>
            <a:off x="7999386" y="1944847"/>
            <a:ext cx="277238" cy="128016"/>
            <a:chOff x="4574184" y="1948969"/>
            <a:chExt cx="369651" cy="128016"/>
          </a:xfrm>
        </p:grpSpPr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7A98CB2-7230-49D3-9DC4-5EC2ABCE33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4184" y="2022776"/>
              <a:ext cx="36965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1C602583-3C2F-4146-9060-0DC0291808B3}"/>
                </a:ext>
              </a:extLst>
            </p:cNvPr>
            <p:cNvSpPr/>
            <p:nvPr/>
          </p:nvSpPr>
          <p:spPr bwMode="auto">
            <a:xfrm>
              <a:off x="4683824" y="1948969"/>
              <a:ext cx="128016" cy="12801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45" name="Oval 144">
            <a:extLst>
              <a:ext uri="{FF2B5EF4-FFF2-40B4-BE49-F238E27FC236}">
                <a16:creationId xmlns:a16="http://schemas.microsoft.com/office/drawing/2014/main" id="{8D4A5A73-DD60-4DF3-B03A-3D06B7826FF9}"/>
              </a:ext>
            </a:extLst>
          </p:cNvPr>
          <p:cNvSpPr/>
          <p:nvPr/>
        </p:nvSpPr>
        <p:spPr bwMode="auto">
          <a:xfrm>
            <a:off x="1133237" y="1963607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F7000B1D-BC57-4BB0-83CA-C1593D4ED64B}"/>
              </a:ext>
            </a:extLst>
          </p:cNvPr>
          <p:cNvSpPr/>
          <p:nvPr/>
        </p:nvSpPr>
        <p:spPr bwMode="auto">
          <a:xfrm>
            <a:off x="1240415" y="2320699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D0DB08ED-302E-45FC-8497-CE1E83094C66}"/>
              </a:ext>
            </a:extLst>
          </p:cNvPr>
          <p:cNvSpPr/>
          <p:nvPr/>
        </p:nvSpPr>
        <p:spPr bwMode="auto">
          <a:xfrm>
            <a:off x="1580837" y="3557880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EC9E5109-2FDE-443C-B5F4-0AEA8E727C73}"/>
              </a:ext>
            </a:extLst>
          </p:cNvPr>
          <p:cNvSpPr/>
          <p:nvPr/>
        </p:nvSpPr>
        <p:spPr bwMode="auto">
          <a:xfrm>
            <a:off x="3685196" y="4820010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433814AB-AB5F-4B9C-B66F-40A01D87F952}"/>
              </a:ext>
            </a:extLst>
          </p:cNvPr>
          <p:cNvSpPr/>
          <p:nvPr/>
        </p:nvSpPr>
        <p:spPr bwMode="auto">
          <a:xfrm>
            <a:off x="2812753" y="4657789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EF6D5D91-B003-473A-8236-5BAB8C526037}"/>
              </a:ext>
            </a:extLst>
          </p:cNvPr>
          <p:cNvSpPr/>
          <p:nvPr/>
        </p:nvSpPr>
        <p:spPr bwMode="auto">
          <a:xfrm>
            <a:off x="2077496" y="4293013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A0A54CC2-3C4C-425A-B8F0-A11943A5DEA6}"/>
              </a:ext>
            </a:extLst>
          </p:cNvPr>
          <p:cNvSpPr/>
          <p:nvPr/>
        </p:nvSpPr>
        <p:spPr bwMode="auto">
          <a:xfrm>
            <a:off x="2998001" y="4648843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5F5F0851-FAB2-45A9-82D8-EC3C66CB1038}"/>
              </a:ext>
            </a:extLst>
          </p:cNvPr>
          <p:cNvSpPr/>
          <p:nvPr/>
        </p:nvSpPr>
        <p:spPr bwMode="auto">
          <a:xfrm>
            <a:off x="3071056" y="4687844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F9FA3F6D-662B-4957-ADA7-5F813AE08616}"/>
              </a:ext>
            </a:extLst>
          </p:cNvPr>
          <p:cNvSpPr/>
          <p:nvPr/>
        </p:nvSpPr>
        <p:spPr bwMode="auto">
          <a:xfrm>
            <a:off x="3127663" y="4687844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5E2327DE-B336-430D-AE4C-1E89AAB8638E}"/>
              </a:ext>
            </a:extLst>
          </p:cNvPr>
          <p:cNvSpPr/>
          <p:nvPr/>
        </p:nvSpPr>
        <p:spPr bwMode="auto">
          <a:xfrm>
            <a:off x="3299156" y="4689547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02E1285F-712A-4CDC-9A97-6D0DB4F37968}"/>
              </a:ext>
            </a:extLst>
          </p:cNvPr>
          <p:cNvSpPr/>
          <p:nvPr/>
        </p:nvSpPr>
        <p:spPr bwMode="auto">
          <a:xfrm>
            <a:off x="3349339" y="4687844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0AC5FC4B-5D42-4C93-BD79-0EB384BA968D}"/>
              </a:ext>
            </a:extLst>
          </p:cNvPr>
          <p:cNvSpPr/>
          <p:nvPr/>
        </p:nvSpPr>
        <p:spPr bwMode="auto">
          <a:xfrm>
            <a:off x="5801399" y="1974034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1A9E9443-3E07-4568-8153-0C2B7BD2D51D}"/>
              </a:ext>
            </a:extLst>
          </p:cNvPr>
          <p:cNvSpPr/>
          <p:nvPr/>
        </p:nvSpPr>
        <p:spPr bwMode="auto">
          <a:xfrm>
            <a:off x="5830534" y="1974034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1FB21D31-9E3F-4B9D-A86B-B3ECBF61FE79}"/>
              </a:ext>
            </a:extLst>
          </p:cNvPr>
          <p:cNvSpPr/>
          <p:nvPr/>
        </p:nvSpPr>
        <p:spPr bwMode="auto">
          <a:xfrm>
            <a:off x="6219481" y="2717355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22653207-C9C0-425E-A582-6FCFFFFB7F57}"/>
              </a:ext>
            </a:extLst>
          </p:cNvPr>
          <p:cNvSpPr/>
          <p:nvPr/>
        </p:nvSpPr>
        <p:spPr bwMode="auto">
          <a:xfrm>
            <a:off x="6586166" y="3472211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E9077632-176D-46D2-958A-8451ED7849D5}"/>
              </a:ext>
            </a:extLst>
          </p:cNvPr>
          <p:cNvSpPr/>
          <p:nvPr/>
        </p:nvSpPr>
        <p:spPr bwMode="auto">
          <a:xfrm>
            <a:off x="6819930" y="3657395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C6540FE5-F3FB-4421-B7F1-146572646457}"/>
              </a:ext>
            </a:extLst>
          </p:cNvPr>
          <p:cNvSpPr/>
          <p:nvPr/>
        </p:nvSpPr>
        <p:spPr bwMode="auto">
          <a:xfrm>
            <a:off x="7546733" y="4030649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46C69470-6C8B-4C47-B2C5-A8DD8C01F9FD}"/>
              </a:ext>
            </a:extLst>
          </p:cNvPr>
          <p:cNvSpPr/>
          <p:nvPr/>
        </p:nvSpPr>
        <p:spPr bwMode="auto">
          <a:xfrm>
            <a:off x="7576306" y="4029634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224EF138-A377-4857-8BC3-52D4973CBBA7}"/>
              </a:ext>
            </a:extLst>
          </p:cNvPr>
          <p:cNvSpPr/>
          <p:nvPr/>
        </p:nvSpPr>
        <p:spPr bwMode="auto">
          <a:xfrm>
            <a:off x="8160497" y="4475649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4385DF06-0163-4648-A61A-15DF0B0C1904}"/>
              </a:ext>
            </a:extLst>
          </p:cNvPr>
          <p:cNvSpPr/>
          <p:nvPr/>
        </p:nvSpPr>
        <p:spPr bwMode="auto">
          <a:xfrm>
            <a:off x="8272184" y="4487359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2D1BAA42-C1F4-40DB-84EE-92F8D09987DB}"/>
              </a:ext>
            </a:extLst>
          </p:cNvPr>
          <p:cNvSpPr/>
          <p:nvPr/>
        </p:nvSpPr>
        <p:spPr bwMode="auto">
          <a:xfrm>
            <a:off x="7756544" y="4129140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38FD0C12-61A1-47FF-8F39-1365E9E664CF}"/>
              </a:ext>
            </a:extLst>
          </p:cNvPr>
          <p:cNvSpPr/>
          <p:nvPr/>
        </p:nvSpPr>
        <p:spPr bwMode="auto">
          <a:xfrm>
            <a:off x="7625281" y="4025430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A2741AC3-178D-4540-AE01-D71ED9453D97}"/>
              </a:ext>
            </a:extLst>
          </p:cNvPr>
          <p:cNvSpPr/>
          <p:nvPr/>
        </p:nvSpPr>
        <p:spPr bwMode="auto">
          <a:xfrm>
            <a:off x="7660895" y="4020272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34745439-07C4-4C93-8D12-C7806C0BD062}"/>
              </a:ext>
            </a:extLst>
          </p:cNvPr>
          <p:cNvSpPr/>
          <p:nvPr/>
        </p:nvSpPr>
        <p:spPr bwMode="auto">
          <a:xfrm>
            <a:off x="7816619" y="4182033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F1BF10A9-D037-4291-8B9A-5F325BF9615C}"/>
              </a:ext>
            </a:extLst>
          </p:cNvPr>
          <p:cNvSpPr/>
          <p:nvPr/>
        </p:nvSpPr>
        <p:spPr bwMode="auto">
          <a:xfrm>
            <a:off x="7868783" y="4182033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6DB43231-CE8C-4453-B4DD-A2BE85842E82}"/>
              </a:ext>
            </a:extLst>
          </p:cNvPr>
          <p:cNvSpPr/>
          <p:nvPr/>
        </p:nvSpPr>
        <p:spPr bwMode="auto">
          <a:xfrm>
            <a:off x="7947557" y="4242958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7159510B-3B5E-49F5-93B6-97F2F650109F}"/>
              </a:ext>
            </a:extLst>
          </p:cNvPr>
          <p:cNvSpPr/>
          <p:nvPr/>
        </p:nvSpPr>
        <p:spPr bwMode="auto">
          <a:xfrm>
            <a:off x="7980664" y="4239089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17343B50-3140-4505-8D1E-3F9547804083}"/>
              </a:ext>
            </a:extLst>
          </p:cNvPr>
          <p:cNvSpPr/>
          <p:nvPr/>
        </p:nvSpPr>
        <p:spPr bwMode="auto">
          <a:xfrm>
            <a:off x="8005329" y="4310384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83D9ACA1-A6B9-4F34-B844-87CB4FD0B654}"/>
              </a:ext>
            </a:extLst>
          </p:cNvPr>
          <p:cNvSpPr/>
          <p:nvPr/>
        </p:nvSpPr>
        <p:spPr bwMode="auto">
          <a:xfrm>
            <a:off x="8059438" y="4314689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4D998F8D-1B88-4B23-A94C-D41DEAF18749}"/>
              </a:ext>
            </a:extLst>
          </p:cNvPr>
          <p:cNvSpPr/>
          <p:nvPr/>
        </p:nvSpPr>
        <p:spPr bwMode="auto">
          <a:xfrm>
            <a:off x="8041142" y="4306515"/>
            <a:ext cx="96012" cy="128016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094E6CF8-A00C-49E6-B5F3-48C4CFDE1444}"/>
              </a:ext>
            </a:extLst>
          </p:cNvPr>
          <p:cNvSpPr/>
          <p:nvPr/>
        </p:nvSpPr>
        <p:spPr bwMode="auto">
          <a:xfrm>
            <a:off x="5762453" y="2024064"/>
            <a:ext cx="2557463" cy="2505075"/>
          </a:xfrm>
          <a:custGeom>
            <a:avLst/>
            <a:gdLst>
              <a:gd name="connsiteX0" fmla="*/ 3409950 w 3409950"/>
              <a:gd name="connsiteY0" fmla="*/ 2505075 h 2505075"/>
              <a:gd name="connsiteX1" fmla="*/ 3224212 w 3409950"/>
              <a:gd name="connsiteY1" fmla="*/ 2505075 h 2505075"/>
              <a:gd name="connsiteX2" fmla="*/ 3224212 w 3409950"/>
              <a:gd name="connsiteY2" fmla="*/ 2371725 h 2505075"/>
              <a:gd name="connsiteX3" fmla="*/ 3062287 w 3409950"/>
              <a:gd name="connsiteY3" fmla="*/ 2371725 h 2505075"/>
              <a:gd name="connsiteX4" fmla="*/ 3062287 w 3409950"/>
              <a:gd name="connsiteY4" fmla="*/ 2271712 h 2505075"/>
              <a:gd name="connsiteX5" fmla="*/ 2938462 w 3409950"/>
              <a:gd name="connsiteY5" fmla="*/ 2271712 h 2505075"/>
              <a:gd name="connsiteX6" fmla="*/ 2938462 w 3409950"/>
              <a:gd name="connsiteY6" fmla="*/ 2219325 h 2505075"/>
              <a:gd name="connsiteX7" fmla="*/ 2733675 w 3409950"/>
              <a:gd name="connsiteY7" fmla="*/ 2219325 h 2505075"/>
              <a:gd name="connsiteX8" fmla="*/ 2733675 w 3409950"/>
              <a:gd name="connsiteY8" fmla="*/ 2105025 h 2505075"/>
              <a:gd name="connsiteX9" fmla="*/ 2628900 w 3409950"/>
              <a:gd name="connsiteY9" fmla="*/ 2105025 h 2505075"/>
              <a:gd name="connsiteX10" fmla="*/ 2628900 w 3409950"/>
              <a:gd name="connsiteY10" fmla="*/ 2062162 h 2505075"/>
              <a:gd name="connsiteX11" fmla="*/ 2252662 w 3409950"/>
              <a:gd name="connsiteY11" fmla="*/ 2062162 h 2505075"/>
              <a:gd name="connsiteX12" fmla="*/ 2266950 w 3409950"/>
              <a:gd name="connsiteY12" fmla="*/ 2047874 h 2505075"/>
              <a:gd name="connsiteX13" fmla="*/ 2147887 w 3409950"/>
              <a:gd name="connsiteY13" fmla="*/ 2047874 h 2505075"/>
              <a:gd name="connsiteX14" fmla="*/ 2147887 w 3409950"/>
              <a:gd name="connsiteY14" fmla="*/ 2014537 h 2505075"/>
              <a:gd name="connsiteX15" fmla="*/ 2109787 w 3409950"/>
              <a:gd name="connsiteY15" fmla="*/ 2014537 h 2505075"/>
              <a:gd name="connsiteX16" fmla="*/ 2109787 w 3409950"/>
              <a:gd name="connsiteY16" fmla="*/ 1971675 h 2505075"/>
              <a:gd name="connsiteX17" fmla="*/ 1824037 w 3409950"/>
              <a:gd name="connsiteY17" fmla="*/ 1971675 h 2505075"/>
              <a:gd name="connsiteX18" fmla="*/ 1824037 w 3409950"/>
              <a:gd name="connsiteY18" fmla="*/ 1890712 h 2505075"/>
              <a:gd name="connsiteX19" fmla="*/ 1590675 w 3409950"/>
              <a:gd name="connsiteY19" fmla="*/ 1890712 h 2505075"/>
              <a:gd name="connsiteX20" fmla="*/ 1590675 w 3409950"/>
              <a:gd name="connsiteY20" fmla="*/ 1857375 h 2505075"/>
              <a:gd name="connsiteX21" fmla="*/ 1538287 w 3409950"/>
              <a:gd name="connsiteY21" fmla="*/ 1857375 h 2505075"/>
              <a:gd name="connsiteX22" fmla="*/ 1538287 w 3409950"/>
              <a:gd name="connsiteY22" fmla="*/ 1766887 h 2505075"/>
              <a:gd name="connsiteX23" fmla="*/ 1509712 w 3409950"/>
              <a:gd name="connsiteY23" fmla="*/ 1766887 h 2505075"/>
              <a:gd name="connsiteX24" fmla="*/ 1509712 w 3409950"/>
              <a:gd name="connsiteY24" fmla="*/ 1695450 h 2505075"/>
              <a:gd name="connsiteX25" fmla="*/ 1433512 w 3409950"/>
              <a:gd name="connsiteY25" fmla="*/ 1695450 h 2505075"/>
              <a:gd name="connsiteX26" fmla="*/ 1433512 w 3409950"/>
              <a:gd name="connsiteY26" fmla="*/ 1604962 h 2505075"/>
              <a:gd name="connsiteX27" fmla="*/ 1404937 w 3409950"/>
              <a:gd name="connsiteY27" fmla="*/ 1604962 h 2505075"/>
              <a:gd name="connsiteX28" fmla="*/ 1404937 w 3409950"/>
              <a:gd name="connsiteY28" fmla="*/ 1576387 h 2505075"/>
              <a:gd name="connsiteX29" fmla="*/ 1323975 w 3409950"/>
              <a:gd name="connsiteY29" fmla="*/ 1576387 h 2505075"/>
              <a:gd name="connsiteX30" fmla="*/ 1323975 w 3409950"/>
              <a:gd name="connsiteY30" fmla="*/ 1533525 h 2505075"/>
              <a:gd name="connsiteX31" fmla="*/ 1200150 w 3409950"/>
              <a:gd name="connsiteY31" fmla="*/ 1533525 h 2505075"/>
              <a:gd name="connsiteX32" fmla="*/ 1200150 w 3409950"/>
              <a:gd name="connsiteY32" fmla="*/ 1533525 h 2505075"/>
              <a:gd name="connsiteX33" fmla="*/ 1162050 w 3409950"/>
              <a:gd name="connsiteY33" fmla="*/ 1495425 h 2505075"/>
              <a:gd name="connsiteX34" fmla="*/ 1123950 w 3409950"/>
              <a:gd name="connsiteY34" fmla="*/ 1495425 h 2505075"/>
              <a:gd name="connsiteX35" fmla="*/ 1123950 w 3409950"/>
              <a:gd name="connsiteY35" fmla="*/ 1438275 h 2505075"/>
              <a:gd name="connsiteX36" fmla="*/ 1071562 w 3409950"/>
              <a:gd name="connsiteY36" fmla="*/ 1438275 h 2505075"/>
              <a:gd name="connsiteX37" fmla="*/ 1071562 w 3409950"/>
              <a:gd name="connsiteY37" fmla="*/ 1347787 h 2505075"/>
              <a:gd name="connsiteX38" fmla="*/ 1071562 w 3409950"/>
              <a:gd name="connsiteY38" fmla="*/ 1347787 h 2505075"/>
              <a:gd name="connsiteX39" fmla="*/ 1071562 w 3409950"/>
              <a:gd name="connsiteY39" fmla="*/ 1347787 h 2505075"/>
              <a:gd name="connsiteX40" fmla="*/ 1023937 w 3409950"/>
              <a:gd name="connsiteY40" fmla="*/ 1347787 h 2505075"/>
              <a:gd name="connsiteX41" fmla="*/ 1023937 w 3409950"/>
              <a:gd name="connsiteY41" fmla="*/ 1238250 h 2505075"/>
              <a:gd name="connsiteX42" fmla="*/ 976312 w 3409950"/>
              <a:gd name="connsiteY42" fmla="*/ 1238250 h 2505075"/>
              <a:gd name="connsiteX43" fmla="*/ 976312 w 3409950"/>
              <a:gd name="connsiteY43" fmla="*/ 1181100 h 2505075"/>
              <a:gd name="connsiteX44" fmla="*/ 962025 w 3409950"/>
              <a:gd name="connsiteY44" fmla="*/ 1181100 h 2505075"/>
              <a:gd name="connsiteX45" fmla="*/ 962025 w 3409950"/>
              <a:gd name="connsiteY45" fmla="*/ 1138237 h 2505075"/>
              <a:gd name="connsiteX46" fmla="*/ 909637 w 3409950"/>
              <a:gd name="connsiteY46" fmla="*/ 1138237 h 2505075"/>
              <a:gd name="connsiteX47" fmla="*/ 909637 w 3409950"/>
              <a:gd name="connsiteY47" fmla="*/ 1062037 h 2505075"/>
              <a:gd name="connsiteX48" fmla="*/ 871537 w 3409950"/>
              <a:gd name="connsiteY48" fmla="*/ 1062037 h 2505075"/>
              <a:gd name="connsiteX49" fmla="*/ 871537 w 3409950"/>
              <a:gd name="connsiteY49" fmla="*/ 985837 h 2505075"/>
              <a:gd name="connsiteX50" fmla="*/ 809625 w 3409950"/>
              <a:gd name="connsiteY50" fmla="*/ 985837 h 2505075"/>
              <a:gd name="connsiteX51" fmla="*/ 809625 w 3409950"/>
              <a:gd name="connsiteY51" fmla="*/ 919162 h 2505075"/>
              <a:gd name="connsiteX52" fmla="*/ 747712 w 3409950"/>
              <a:gd name="connsiteY52" fmla="*/ 919162 h 2505075"/>
              <a:gd name="connsiteX53" fmla="*/ 747712 w 3409950"/>
              <a:gd name="connsiteY53" fmla="*/ 852487 h 2505075"/>
              <a:gd name="connsiteX54" fmla="*/ 685800 w 3409950"/>
              <a:gd name="connsiteY54" fmla="*/ 852487 h 2505075"/>
              <a:gd name="connsiteX55" fmla="*/ 685800 w 3409950"/>
              <a:gd name="connsiteY55" fmla="*/ 738187 h 2505075"/>
              <a:gd name="connsiteX56" fmla="*/ 604837 w 3409950"/>
              <a:gd name="connsiteY56" fmla="*/ 738187 h 2505075"/>
              <a:gd name="connsiteX57" fmla="*/ 604837 w 3409950"/>
              <a:gd name="connsiteY57" fmla="*/ 619125 h 2505075"/>
              <a:gd name="connsiteX58" fmla="*/ 581025 w 3409950"/>
              <a:gd name="connsiteY58" fmla="*/ 619125 h 2505075"/>
              <a:gd name="connsiteX59" fmla="*/ 581025 w 3409950"/>
              <a:gd name="connsiteY59" fmla="*/ 571500 h 2505075"/>
              <a:gd name="connsiteX60" fmla="*/ 561975 w 3409950"/>
              <a:gd name="connsiteY60" fmla="*/ 590550 h 2505075"/>
              <a:gd name="connsiteX61" fmla="*/ 561975 w 3409950"/>
              <a:gd name="connsiteY61" fmla="*/ 523875 h 2505075"/>
              <a:gd name="connsiteX62" fmla="*/ 504825 w 3409950"/>
              <a:gd name="connsiteY62" fmla="*/ 523875 h 2505075"/>
              <a:gd name="connsiteX63" fmla="*/ 504825 w 3409950"/>
              <a:gd name="connsiteY63" fmla="*/ 481012 h 2505075"/>
              <a:gd name="connsiteX64" fmla="*/ 504825 w 3409950"/>
              <a:gd name="connsiteY64" fmla="*/ 481012 h 2505075"/>
              <a:gd name="connsiteX65" fmla="*/ 504825 w 3409950"/>
              <a:gd name="connsiteY65" fmla="*/ 414337 h 2505075"/>
              <a:gd name="connsiteX66" fmla="*/ 428625 w 3409950"/>
              <a:gd name="connsiteY66" fmla="*/ 414337 h 2505075"/>
              <a:gd name="connsiteX67" fmla="*/ 428625 w 3409950"/>
              <a:gd name="connsiteY67" fmla="*/ 266700 h 2505075"/>
              <a:gd name="connsiteX68" fmla="*/ 395287 w 3409950"/>
              <a:gd name="connsiteY68" fmla="*/ 266700 h 2505075"/>
              <a:gd name="connsiteX69" fmla="*/ 395287 w 3409950"/>
              <a:gd name="connsiteY69" fmla="*/ 209550 h 2505075"/>
              <a:gd name="connsiteX70" fmla="*/ 290512 w 3409950"/>
              <a:gd name="connsiteY70" fmla="*/ 209550 h 2505075"/>
              <a:gd name="connsiteX71" fmla="*/ 290512 w 3409950"/>
              <a:gd name="connsiteY71" fmla="*/ 166687 h 2505075"/>
              <a:gd name="connsiteX72" fmla="*/ 247650 w 3409950"/>
              <a:gd name="connsiteY72" fmla="*/ 166687 h 2505075"/>
              <a:gd name="connsiteX73" fmla="*/ 247650 w 3409950"/>
              <a:gd name="connsiteY73" fmla="*/ 119062 h 2505075"/>
              <a:gd name="connsiteX74" fmla="*/ 185737 w 3409950"/>
              <a:gd name="connsiteY74" fmla="*/ 119062 h 2505075"/>
              <a:gd name="connsiteX75" fmla="*/ 185737 w 3409950"/>
              <a:gd name="connsiteY75" fmla="*/ 38100 h 2505075"/>
              <a:gd name="connsiteX76" fmla="*/ 66675 w 3409950"/>
              <a:gd name="connsiteY76" fmla="*/ 38100 h 2505075"/>
              <a:gd name="connsiteX77" fmla="*/ 66675 w 3409950"/>
              <a:gd name="connsiteY77" fmla="*/ 0 h 2505075"/>
              <a:gd name="connsiteX78" fmla="*/ 0 w 3409950"/>
              <a:gd name="connsiteY78" fmla="*/ 0 h 2505075"/>
              <a:gd name="connsiteX0" fmla="*/ 3409950 w 3409950"/>
              <a:gd name="connsiteY0" fmla="*/ 2505075 h 2505075"/>
              <a:gd name="connsiteX1" fmla="*/ 3224212 w 3409950"/>
              <a:gd name="connsiteY1" fmla="*/ 2505075 h 2505075"/>
              <a:gd name="connsiteX2" fmla="*/ 3224212 w 3409950"/>
              <a:gd name="connsiteY2" fmla="*/ 2371725 h 2505075"/>
              <a:gd name="connsiteX3" fmla="*/ 3062287 w 3409950"/>
              <a:gd name="connsiteY3" fmla="*/ 2371725 h 2505075"/>
              <a:gd name="connsiteX4" fmla="*/ 3062287 w 3409950"/>
              <a:gd name="connsiteY4" fmla="*/ 2271712 h 2505075"/>
              <a:gd name="connsiteX5" fmla="*/ 2938462 w 3409950"/>
              <a:gd name="connsiteY5" fmla="*/ 2271712 h 2505075"/>
              <a:gd name="connsiteX6" fmla="*/ 2938462 w 3409950"/>
              <a:gd name="connsiteY6" fmla="*/ 2219325 h 2505075"/>
              <a:gd name="connsiteX7" fmla="*/ 2733675 w 3409950"/>
              <a:gd name="connsiteY7" fmla="*/ 2219325 h 2505075"/>
              <a:gd name="connsiteX8" fmla="*/ 2733675 w 3409950"/>
              <a:gd name="connsiteY8" fmla="*/ 2105025 h 2505075"/>
              <a:gd name="connsiteX9" fmla="*/ 2628900 w 3409950"/>
              <a:gd name="connsiteY9" fmla="*/ 2105025 h 2505075"/>
              <a:gd name="connsiteX10" fmla="*/ 2628900 w 3409950"/>
              <a:gd name="connsiteY10" fmla="*/ 2062162 h 2505075"/>
              <a:gd name="connsiteX11" fmla="*/ 2252662 w 3409950"/>
              <a:gd name="connsiteY11" fmla="*/ 2062162 h 2505075"/>
              <a:gd name="connsiteX12" fmla="*/ 2266950 w 3409950"/>
              <a:gd name="connsiteY12" fmla="*/ 2047874 h 2505075"/>
              <a:gd name="connsiteX13" fmla="*/ 2147887 w 3409950"/>
              <a:gd name="connsiteY13" fmla="*/ 2047874 h 2505075"/>
              <a:gd name="connsiteX14" fmla="*/ 2147887 w 3409950"/>
              <a:gd name="connsiteY14" fmla="*/ 2014537 h 2505075"/>
              <a:gd name="connsiteX15" fmla="*/ 2109787 w 3409950"/>
              <a:gd name="connsiteY15" fmla="*/ 2014537 h 2505075"/>
              <a:gd name="connsiteX16" fmla="*/ 2109787 w 3409950"/>
              <a:gd name="connsiteY16" fmla="*/ 1971675 h 2505075"/>
              <a:gd name="connsiteX17" fmla="*/ 1824037 w 3409950"/>
              <a:gd name="connsiteY17" fmla="*/ 1971675 h 2505075"/>
              <a:gd name="connsiteX18" fmla="*/ 1824037 w 3409950"/>
              <a:gd name="connsiteY18" fmla="*/ 1890712 h 2505075"/>
              <a:gd name="connsiteX19" fmla="*/ 1590675 w 3409950"/>
              <a:gd name="connsiteY19" fmla="*/ 1890712 h 2505075"/>
              <a:gd name="connsiteX20" fmla="*/ 1590675 w 3409950"/>
              <a:gd name="connsiteY20" fmla="*/ 1857375 h 2505075"/>
              <a:gd name="connsiteX21" fmla="*/ 1538287 w 3409950"/>
              <a:gd name="connsiteY21" fmla="*/ 1857375 h 2505075"/>
              <a:gd name="connsiteX22" fmla="*/ 1538287 w 3409950"/>
              <a:gd name="connsiteY22" fmla="*/ 1766887 h 2505075"/>
              <a:gd name="connsiteX23" fmla="*/ 1509712 w 3409950"/>
              <a:gd name="connsiteY23" fmla="*/ 1766887 h 2505075"/>
              <a:gd name="connsiteX24" fmla="*/ 1509712 w 3409950"/>
              <a:gd name="connsiteY24" fmla="*/ 1695450 h 2505075"/>
              <a:gd name="connsiteX25" fmla="*/ 1433512 w 3409950"/>
              <a:gd name="connsiteY25" fmla="*/ 1695450 h 2505075"/>
              <a:gd name="connsiteX26" fmla="*/ 1433512 w 3409950"/>
              <a:gd name="connsiteY26" fmla="*/ 1604962 h 2505075"/>
              <a:gd name="connsiteX27" fmla="*/ 1404937 w 3409950"/>
              <a:gd name="connsiteY27" fmla="*/ 1604962 h 2505075"/>
              <a:gd name="connsiteX28" fmla="*/ 1404937 w 3409950"/>
              <a:gd name="connsiteY28" fmla="*/ 1576387 h 2505075"/>
              <a:gd name="connsiteX29" fmla="*/ 1323975 w 3409950"/>
              <a:gd name="connsiteY29" fmla="*/ 1576387 h 2505075"/>
              <a:gd name="connsiteX30" fmla="*/ 1323975 w 3409950"/>
              <a:gd name="connsiteY30" fmla="*/ 1533525 h 2505075"/>
              <a:gd name="connsiteX31" fmla="*/ 1200150 w 3409950"/>
              <a:gd name="connsiteY31" fmla="*/ 1533525 h 2505075"/>
              <a:gd name="connsiteX32" fmla="*/ 1200150 w 3409950"/>
              <a:gd name="connsiteY32" fmla="*/ 1533525 h 2505075"/>
              <a:gd name="connsiteX33" fmla="*/ 1162050 w 3409950"/>
              <a:gd name="connsiteY33" fmla="*/ 1495425 h 2505075"/>
              <a:gd name="connsiteX34" fmla="*/ 1123950 w 3409950"/>
              <a:gd name="connsiteY34" fmla="*/ 1495425 h 2505075"/>
              <a:gd name="connsiteX35" fmla="*/ 1123950 w 3409950"/>
              <a:gd name="connsiteY35" fmla="*/ 1438275 h 2505075"/>
              <a:gd name="connsiteX36" fmla="*/ 1071562 w 3409950"/>
              <a:gd name="connsiteY36" fmla="*/ 1438275 h 2505075"/>
              <a:gd name="connsiteX37" fmla="*/ 1071562 w 3409950"/>
              <a:gd name="connsiteY37" fmla="*/ 1347787 h 2505075"/>
              <a:gd name="connsiteX38" fmla="*/ 1071562 w 3409950"/>
              <a:gd name="connsiteY38" fmla="*/ 1347787 h 2505075"/>
              <a:gd name="connsiteX39" fmla="*/ 1071562 w 3409950"/>
              <a:gd name="connsiteY39" fmla="*/ 1347787 h 2505075"/>
              <a:gd name="connsiteX40" fmla="*/ 1023937 w 3409950"/>
              <a:gd name="connsiteY40" fmla="*/ 1347787 h 2505075"/>
              <a:gd name="connsiteX41" fmla="*/ 1023937 w 3409950"/>
              <a:gd name="connsiteY41" fmla="*/ 1238250 h 2505075"/>
              <a:gd name="connsiteX42" fmla="*/ 976312 w 3409950"/>
              <a:gd name="connsiteY42" fmla="*/ 1238250 h 2505075"/>
              <a:gd name="connsiteX43" fmla="*/ 976312 w 3409950"/>
              <a:gd name="connsiteY43" fmla="*/ 1181100 h 2505075"/>
              <a:gd name="connsiteX44" fmla="*/ 962025 w 3409950"/>
              <a:gd name="connsiteY44" fmla="*/ 1181100 h 2505075"/>
              <a:gd name="connsiteX45" fmla="*/ 962025 w 3409950"/>
              <a:gd name="connsiteY45" fmla="*/ 1138237 h 2505075"/>
              <a:gd name="connsiteX46" fmla="*/ 909637 w 3409950"/>
              <a:gd name="connsiteY46" fmla="*/ 1138237 h 2505075"/>
              <a:gd name="connsiteX47" fmla="*/ 909637 w 3409950"/>
              <a:gd name="connsiteY47" fmla="*/ 1062037 h 2505075"/>
              <a:gd name="connsiteX48" fmla="*/ 871537 w 3409950"/>
              <a:gd name="connsiteY48" fmla="*/ 1062037 h 2505075"/>
              <a:gd name="connsiteX49" fmla="*/ 871537 w 3409950"/>
              <a:gd name="connsiteY49" fmla="*/ 985837 h 2505075"/>
              <a:gd name="connsiteX50" fmla="*/ 809625 w 3409950"/>
              <a:gd name="connsiteY50" fmla="*/ 985837 h 2505075"/>
              <a:gd name="connsiteX51" fmla="*/ 809625 w 3409950"/>
              <a:gd name="connsiteY51" fmla="*/ 919162 h 2505075"/>
              <a:gd name="connsiteX52" fmla="*/ 747712 w 3409950"/>
              <a:gd name="connsiteY52" fmla="*/ 919162 h 2505075"/>
              <a:gd name="connsiteX53" fmla="*/ 747712 w 3409950"/>
              <a:gd name="connsiteY53" fmla="*/ 852487 h 2505075"/>
              <a:gd name="connsiteX54" fmla="*/ 685800 w 3409950"/>
              <a:gd name="connsiteY54" fmla="*/ 852487 h 2505075"/>
              <a:gd name="connsiteX55" fmla="*/ 685800 w 3409950"/>
              <a:gd name="connsiteY55" fmla="*/ 738187 h 2505075"/>
              <a:gd name="connsiteX56" fmla="*/ 604837 w 3409950"/>
              <a:gd name="connsiteY56" fmla="*/ 738187 h 2505075"/>
              <a:gd name="connsiteX57" fmla="*/ 604837 w 3409950"/>
              <a:gd name="connsiteY57" fmla="*/ 619125 h 2505075"/>
              <a:gd name="connsiteX58" fmla="*/ 581025 w 3409950"/>
              <a:gd name="connsiteY58" fmla="*/ 619125 h 2505075"/>
              <a:gd name="connsiteX59" fmla="*/ 581025 w 3409950"/>
              <a:gd name="connsiteY59" fmla="*/ 571500 h 2505075"/>
              <a:gd name="connsiteX60" fmla="*/ 500063 w 3409950"/>
              <a:gd name="connsiteY60" fmla="*/ 614362 h 2505075"/>
              <a:gd name="connsiteX61" fmla="*/ 561975 w 3409950"/>
              <a:gd name="connsiteY61" fmla="*/ 523875 h 2505075"/>
              <a:gd name="connsiteX62" fmla="*/ 504825 w 3409950"/>
              <a:gd name="connsiteY62" fmla="*/ 523875 h 2505075"/>
              <a:gd name="connsiteX63" fmla="*/ 504825 w 3409950"/>
              <a:gd name="connsiteY63" fmla="*/ 481012 h 2505075"/>
              <a:gd name="connsiteX64" fmla="*/ 504825 w 3409950"/>
              <a:gd name="connsiteY64" fmla="*/ 481012 h 2505075"/>
              <a:gd name="connsiteX65" fmla="*/ 504825 w 3409950"/>
              <a:gd name="connsiteY65" fmla="*/ 414337 h 2505075"/>
              <a:gd name="connsiteX66" fmla="*/ 428625 w 3409950"/>
              <a:gd name="connsiteY66" fmla="*/ 414337 h 2505075"/>
              <a:gd name="connsiteX67" fmla="*/ 428625 w 3409950"/>
              <a:gd name="connsiteY67" fmla="*/ 266700 h 2505075"/>
              <a:gd name="connsiteX68" fmla="*/ 395287 w 3409950"/>
              <a:gd name="connsiteY68" fmla="*/ 266700 h 2505075"/>
              <a:gd name="connsiteX69" fmla="*/ 395287 w 3409950"/>
              <a:gd name="connsiteY69" fmla="*/ 209550 h 2505075"/>
              <a:gd name="connsiteX70" fmla="*/ 290512 w 3409950"/>
              <a:gd name="connsiteY70" fmla="*/ 209550 h 2505075"/>
              <a:gd name="connsiteX71" fmla="*/ 290512 w 3409950"/>
              <a:gd name="connsiteY71" fmla="*/ 166687 h 2505075"/>
              <a:gd name="connsiteX72" fmla="*/ 247650 w 3409950"/>
              <a:gd name="connsiteY72" fmla="*/ 166687 h 2505075"/>
              <a:gd name="connsiteX73" fmla="*/ 247650 w 3409950"/>
              <a:gd name="connsiteY73" fmla="*/ 119062 h 2505075"/>
              <a:gd name="connsiteX74" fmla="*/ 185737 w 3409950"/>
              <a:gd name="connsiteY74" fmla="*/ 119062 h 2505075"/>
              <a:gd name="connsiteX75" fmla="*/ 185737 w 3409950"/>
              <a:gd name="connsiteY75" fmla="*/ 38100 h 2505075"/>
              <a:gd name="connsiteX76" fmla="*/ 66675 w 3409950"/>
              <a:gd name="connsiteY76" fmla="*/ 38100 h 2505075"/>
              <a:gd name="connsiteX77" fmla="*/ 66675 w 3409950"/>
              <a:gd name="connsiteY77" fmla="*/ 0 h 2505075"/>
              <a:gd name="connsiteX78" fmla="*/ 0 w 3409950"/>
              <a:gd name="connsiteY78" fmla="*/ 0 h 2505075"/>
              <a:gd name="connsiteX0" fmla="*/ 3409950 w 3409950"/>
              <a:gd name="connsiteY0" fmla="*/ 2505075 h 2505075"/>
              <a:gd name="connsiteX1" fmla="*/ 3224212 w 3409950"/>
              <a:gd name="connsiteY1" fmla="*/ 2505075 h 2505075"/>
              <a:gd name="connsiteX2" fmla="*/ 3224212 w 3409950"/>
              <a:gd name="connsiteY2" fmla="*/ 2371725 h 2505075"/>
              <a:gd name="connsiteX3" fmla="*/ 3062287 w 3409950"/>
              <a:gd name="connsiteY3" fmla="*/ 2371725 h 2505075"/>
              <a:gd name="connsiteX4" fmla="*/ 3062287 w 3409950"/>
              <a:gd name="connsiteY4" fmla="*/ 2271712 h 2505075"/>
              <a:gd name="connsiteX5" fmla="*/ 2938462 w 3409950"/>
              <a:gd name="connsiteY5" fmla="*/ 2271712 h 2505075"/>
              <a:gd name="connsiteX6" fmla="*/ 2938462 w 3409950"/>
              <a:gd name="connsiteY6" fmla="*/ 2219325 h 2505075"/>
              <a:gd name="connsiteX7" fmla="*/ 2733675 w 3409950"/>
              <a:gd name="connsiteY7" fmla="*/ 2219325 h 2505075"/>
              <a:gd name="connsiteX8" fmla="*/ 2733675 w 3409950"/>
              <a:gd name="connsiteY8" fmla="*/ 2105025 h 2505075"/>
              <a:gd name="connsiteX9" fmla="*/ 2628900 w 3409950"/>
              <a:gd name="connsiteY9" fmla="*/ 2105025 h 2505075"/>
              <a:gd name="connsiteX10" fmla="*/ 2628900 w 3409950"/>
              <a:gd name="connsiteY10" fmla="*/ 2062162 h 2505075"/>
              <a:gd name="connsiteX11" fmla="*/ 2252662 w 3409950"/>
              <a:gd name="connsiteY11" fmla="*/ 2062162 h 2505075"/>
              <a:gd name="connsiteX12" fmla="*/ 2266950 w 3409950"/>
              <a:gd name="connsiteY12" fmla="*/ 2047874 h 2505075"/>
              <a:gd name="connsiteX13" fmla="*/ 2147887 w 3409950"/>
              <a:gd name="connsiteY13" fmla="*/ 2047874 h 2505075"/>
              <a:gd name="connsiteX14" fmla="*/ 2147887 w 3409950"/>
              <a:gd name="connsiteY14" fmla="*/ 2014537 h 2505075"/>
              <a:gd name="connsiteX15" fmla="*/ 2109787 w 3409950"/>
              <a:gd name="connsiteY15" fmla="*/ 2014537 h 2505075"/>
              <a:gd name="connsiteX16" fmla="*/ 2109787 w 3409950"/>
              <a:gd name="connsiteY16" fmla="*/ 1971675 h 2505075"/>
              <a:gd name="connsiteX17" fmla="*/ 1824037 w 3409950"/>
              <a:gd name="connsiteY17" fmla="*/ 1971675 h 2505075"/>
              <a:gd name="connsiteX18" fmla="*/ 1824037 w 3409950"/>
              <a:gd name="connsiteY18" fmla="*/ 1890712 h 2505075"/>
              <a:gd name="connsiteX19" fmla="*/ 1590675 w 3409950"/>
              <a:gd name="connsiteY19" fmla="*/ 1890712 h 2505075"/>
              <a:gd name="connsiteX20" fmla="*/ 1590675 w 3409950"/>
              <a:gd name="connsiteY20" fmla="*/ 1857375 h 2505075"/>
              <a:gd name="connsiteX21" fmla="*/ 1538287 w 3409950"/>
              <a:gd name="connsiteY21" fmla="*/ 1857375 h 2505075"/>
              <a:gd name="connsiteX22" fmla="*/ 1538287 w 3409950"/>
              <a:gd name="connsiteY22" fmla="*/ 1766887 h 2505075"/>
              <a:gd name="connsiteX23" fmla="*/ 1509712 w 3409950"/>
              <a:gd name="connsiteY23" fmla="*/ 1766887 h 2505075"/>
              <a:gd name="connsiteX24" fmla="*/ 1509712 w 3409950"/>
              <a:gd name="connsiteY24" fmla="*/ 1695450 h 2505075"/>
              <a:gd name="connsiteX25" fmla="*/ 1433512 w 3409950"/>
              <a:gd name="connsiteY25" fmla="*/ 1695450 h 2505075"/>
              <a:gd name="connsiteX26" fmla="*/ 1433512 w 3409950"/>
              <a:gd name="connsiteY26" fmla="*/ 1604962 h 2505075"/>
              <a:gd name="connsiteX27" fmla="*/ 1404937 w 3409950"/>
              <a:gd name="connsiteY27" fmla="*/ 1604962 h 2505075"/>
              <a:gd name="connsiteX28" fmla="*/ 1404937 w 3409950"/>
              <a:gd name="connsiteY28" fmla="*/ 1576387 h 2505075"/>
              <a:gd name="connsiteX29" fmla="*/ 1323975 w 3409950"/>
              <a:gd name="connsiteY29" fmla="*/ 1576387 h 2505075"/>
              <a:gd name="connsiteX30" fmla="*/ 1323975 w 3409950"/>
              <a:gd name="connsiteY30" fmla="*/ 1533525 h 2505075"/>
              <a:gd name="connsiteX31" fmla="*/ 1200150 w 3409950"/>
              <a:gd name="connsiteY31" fmla="*/ 1533525 h 2505075"/>
              <a:gd name="connsiteX32" fmla="*/ 1200150 w 3409950"/>
              <a:gd name="connsiteY32" fmla="*/ 1533525 h 2505075"/>
              <a:gd name="connsiteX33" fmla="*/ 1162050 w 3409950"/>
              <a:gd name="connsiteY33" fmla="*/ 1495425 h 2505075"/>
              <a:gd name="connsiteX34" fmla="*/ 1123950 w 3409950"/>
              <a:gd name="connsiteY34" fmla="*/ 1495425 h 2505075"/>
              <a:gd name="connsiteX35" fmla="*/ 1123950 w 3409950"/>
              <a:gd name="connsiteY35" fmla="*/ 1438275 h 2505075"/>
              <a:gd name="connsiteX36" fmla="*/ 1071562 w 3409950"/>
              <a:gd name="connsiteY36" fmla="*/ 1438275 h 2505075"/>
              <a:gd name="connsiteX37" fmla="*/ 1071562 w 3409950"/>
              <a:gd name="connsiteY37" fmla="*/ 1347787 h 2505075"/>
              <a:gd name="connsiteX38" fmla="*/ 1071562 w 3409950"/>
              <a:gd name="connsiteY38" fmla="*/ 1347787 h 2505075"/>
              <a:gd name="connsiteX39" fmla="*/ 1071562 w 3409950"/>
              <a:gd name="connsiteY39" fmla="*/ 1347787 h 2505075"/>
              <a:gd name="connsiteX40" fmla="*/ 1023937 w 3409950"/>
              <a:gd name="connsiteY40" fmla="*/ 1347787 h 2505075"/>
              <a:gd name="connsiteX41" fmla="*/ 1023937 w 3409950"/>
              <a:gd name="connsiteY41" fmla="*/ 1238250 h 2505075"/>
              <a:gd name="connsiteX42" fmla="*/ 976312 w 3409950"/>
              <a:gd name="connsiteY42" fmla="*/ 1238250 h 2505075"/>
              <a:gd name="connsiteX43" fmla="*/ 976312 w 3409950"/>
              <a:gd name="connsiteY43" fmla="*/ 1181100 h 2505075"/>
              <a:gd name="connsiteX44" fmla="*/ 962025 w 3409950"/>
              <a:gd name="connsiteY44" fmla="*/ 1181100 h 2505075"/>
              <a:gd name="connsiteX45" fmla="*/ 962025 w 3409950"/>
              <a:gd name="connsiteY45" fmla="*/ 1138237 h 2505075"/>
              <a:gd name="connsiteX46" fmla="*/ 909637 w 3409950"/>
              <a:gd name="connsiteY46" fmla="*/ 1138237 h 2505075"/>
              <a:gd name="connsiteX47" fmla="*/ 909637 w 3409950"/>
              <a:gd name="connsiteY47" fmla="*/ 1062037 h 2505075"/>
              <a:gd name="connsiteX48" fmla="*/ 871537 w 3409950"/>
              <a:gd name="connsiteY48" fmla="*/ 1062037 h 2505075"/>
              <a:gd name="connsiteX49" fmla="*/ 871537 w 3409950"/>
              <a:gd name="connsiteY49" fmla="*/ 985837 h 2505075"/>
              <a:gd name="connsiteX50" fmla="*/ 809625 w 3409950"/>
              <a:gd name="connsiteY50" fmla="*/ 985837 h 2505075"/>
              <a:gd name="connsiteX51" fmla="*/ 809625 w 3409950"/>
              <a:gd name="connsiteY51" fmla="*/ 919162 h 2505075"/>
              <a:gd name="connsiteX52" fmla="*/ 747712 w 3409950"/>
              <a:gd name="connsiteY52" fmla="*/ 919162 h 2505075"/>
              <a:gd name="connsiteX53" fmla="*/ 747712 w 3409950"/>
              <a:gd name="connsiteY53" fmla="*/ 852487 h 2505075"/>
              <a:gd name="connsiteX54" fmla="*/ 685800 w 3409950"/>
              <a:gd name="connsiteY54" fmla="*/ 852487 h 2505075"/>
              <a:gd name="connsiteX55" fmla="*/ 685800 w 3409950"/>
              <a:gd name="connsiteY55" fmla="*/ 738187 h 2505075"/>
              <a:gd name="connsiteX56" fmla="*/ 604837 w 3409950"/>
              <a:gd name="connsiteY56" fmla="*/ 738187 h 2505075"/>
              <a:gd name="connsiteX57" fmla="*/ 604837 w 3409950"/>
              <a:gd name="connsiteY57" fmla="*/ 619125 h 2505075"/>
              <a:gd name="connsiteX58" fmla="*/ 581025 w 3409950"/>
              <a:gd name="connsiteY58" fmla="*/ 619125 h 2505075"/>
              <a:gd name="connsiteX59" fmla="*/ 581025 w 3409950"/>
              <a:gd name="connsiteY59" fmla="*/ 571500 h 2505075"/>
              <a:gd name="connsiteX60" fmla="*/ 500063 w 3409950"/>
              <a:gd name="connsiteY60" fmla="*/ 614362 h 2505075"/>
              <a:gd name="connsiteX61" fmla="*/ 561975 w 3409950"/>
              <a:gd name="connsiteY61" fmla="*/ 523875 h 2505075"/>
              <a:gd name="connsiteX62" fmla="*/ 504825 w 3409950"/>
              <a:gd name="connsiteY62" fmla="*/ 523875 h 2505075"/>
              <a:gd name="connsiteX63" fmla="*/ 504825 w 3409950"/>
              <a:gd name="connsiteY63" fmla="*/ 481012 h 2505075"/>
              <a:gd name="connsiteX64" fmla="*/ 504825 w 3409950"/>
              <a:gd name="connsiteY64" fmla="*/ 481012 h 2505075"/>
              <a:gd name="connsiteX65" fmla="*/ 504825 w 3409950"/>
              <a:gd name="connsiteY65" fmla="*/ 414337 h 2505075"/>
              <a:gd name="connsiteX66" fmla="*/ 428625 w 3409950"/>
              <a:gd name="connsiteY66" fmla="*/ 414337 h 2505075"/>
              <a:gd name="connsiteX67" fmla="*/ 428625 w 3409950"/>
              <a:gd name="connsiteY67" fmla="*/ 266700 h 2505075"/>
              <a:gd name="connsiteX68" fmla="*/ 395287 w 3409950"/>
              <a:gd name="connsiteY68" fmla="*/ 266700 h 2505075"/>
              <a:gd name="connsiteX69" fmla="*/ 395287 w 3409950"/>
              <a:gd name="connsiteY69" fmla="*/ 209550 h 2505075"/>
              <a:gd name="connsiteX70" fmla="*/ 290512 w 3409950"/>
              <a:gd name="connsiteY70" fmla="*/ 209550 h 2505075"/>
              <a:gd name="connsiteX71" fmla="*/ 290512 w 3409950"/>
              <a:gd name="connsiteY71" fmla="*/ 166687 h 2505075"/>
              <a:gd name="connsiteX72" fmla="*/ 247650 w 3409950"/>
              <a:gd name="connsiteY72" fmla="*/ 166687 h 2505075"/>
              <a:gd name="connsiteX73" fmla="*/ 247650 w 3409950"/>
              <a:gd name="connsiteY73" fmla="*/ 119062 h 2505075"/>
              <a:gd name="connsiteX74" fmla="*/ 185737 w 3409950"/>
              <a:gd name="connsiteY74" fmla="*/ 119062 h 2505075"/>
              <a:gd name="connsiteX75" fmla="*/ 185737 w 3409950"/>
              <a:gd name="connsiteY75" fmla="*/ 38100 h 2505075"/>
              <a:gd name="connsiteX76" fmla="*/ 66675 w 3409950"/>
              <a:gd name="connsiteY76" fmla="*/ 38100 h 2505075"/>
              <a:gd name="connsiteX77" fmla="*/ 66675 w 3409950"/>
              <a:gd name="connsiteY77" fmla="*/ 0 h 2505075"/>
              <a:gd name="connsiteX78" fmla="*/ 0 w 3409950"/>
              <a:gd name="connsiteY78" fmla="*/ 0 h 2505075"/>
              <a:gd name="connsiteX0" fmla="*/ 3409950 w 3409950"/>
              <a:gd name="connsiteY0" fmla="*/ 2505075 h 2505075"/>
              <a:gd name="connsiteX1" fmla="*/ 3224212 w 3409950"/>
              <a:gd name="connsiteY1" fmla="*/ 2505075 h 2505075"/>
              <a:gd name="connsiteX2" fmla="*/ 3224212 w 3409950"/>
              <a:gd name="connsiteY2" fmla="*/ 2371725 h 2505075"/>
              <a:gd name="connsiteX3" fmla="*/ 3062287 w 3409950"/>
              <a:gd name="connsiteY3" fmla="*/ 2371725 h 2505075"/>
              <a:gd name="connsiteX4" fmla="*/ 3062287 w 3409950"/>
              <a:gd name="connsiteY4" fmla="*/ 2271712 h 2505075"/>
              <a:gd name="connsiteX5" fmla="*/ 2938462 w 3409950"/>
              <a:gd name="connsiteY5" fmla="*/ 2271712 h 2505075"/>
              <a:gd name="connsiteX6" fmla="*/ 2938462 w 3409950"/>
              <a:gd name="connsiteY6" fmla="*/ 2219325 h 2505075"/>
              <a:gd name="connsiteX7" fmla="*/ 2733675 w 3409950"/>
              <a:gd name="connsiteY7" fmla="*/ 2219325 h 2505075"/>
              <a:gd name="connsiteX8" fmla="*/ 2733675 w 3409950"/>
              <a:gd name="connsiteY8" fmla="*/ 2105025 h 2505075"/>
              <a:gd name="connsiteX9" fmla="*/ 2628900 w 3409950"/>
              <a:gd name="connsiteY9" fmla="*/ 2105025 h 2505075"/>
              <a:gd name="connsiteX10" fmla="*/ 2628900 w 3409950"/>
              <a:gd name="connsiteY10" fmla="*/ 2062162 h 2505075"/>
              <a:gd name="connsiteX11" fmla="*/ 2252662 w 3409950"/>
              <a:gd name="connsiteY11" fmla="*/ 2062162 h 2505075"/>
              <a:gd name="connsiteX12" fmla="*/ 2266950 w 3409950"/>
              <a:gd name="connsiteY12" fmla="*/ 2047874 h 2505075"/>
              <a:gd name="connsiteX13" fmla="*/ 2147887 w 3409950"/>
              <a:gd name="connsiteY13" fmla="*/ 2047874 h 2505075"/>
              <a:gd name="connsiteX14" fmla="*/ 2147887 w 3409950"/>
              <a:gd name="connsiteY14" fmla="*/ 2014537 h 2505075"/>
              <a:gd name="connsiteX15" fmla="*/ 2109787 w 3409950"/>
              <a:gd name="connsiteY15" fmla="*/ 2014537 h 2505075"/>
              <a:gd name="connsiteX16" fmla="*/ 2109787 w 3409950"/>
              <a:gd name="connsiteY16" fmla="*/ 1971675 h 2505075"/>
              <a:gd name="connsiteX17" fmla="*/ 1824037 w 3409950"/>
              <a:gd name="connsiteY17" fmla="*/ 1971675 h 2505075"/>
              <a:gd name="connsiteX18" fmla="*/ 1824037 w 3409950"/>
              <a:gd name="connsiteY18" fmla="*/ 1890712 h 2505075"/>
              <a:gd name="connsiteX19" fmla="*/ 1590675 w 3409950"/>
              <a:gd name="connsiteY19" fmla="*/ 1890712 h 2505075"/>
              <a:gd name="connsiteX20" fmla="*/ 1590675 w 3409950"/>
              <a:gd name="connsiteY20" fmla="*/ 1857375 h 2505075"/>
              <a:gd name="connsiteX21" fmla="*/ 1538287 w 3409950"/>
              <a:gd name="connsiteY21" fmla="*/ 1857375 h 2505075"/>
              <a:gd name="connsiteX22" fmla="*/ 1538287 w 3409950"/>
              <a:gd name="connsiteY22" fmla="*/ 1766887 h 2505075"/>
              <a:gd name="connsiteX23" fmla="*/ 1509712 w 3409950"/>
              <a:gd name="connsiteY23" fmla="*/ 1766887 h 2505075"/>
              <a:gd name="connsiteX24" fmla="*/ 1509712 w 3409950"/>
              <a:gd name="connsiteY24" fmla="*/ 1695450 h 2505075"/>
              <a:gd name="connsiteX25" fmla="*/ 1433512 w 3409950"/>
              <a:gd name="connsiteY25" fmla="*/ 1695450 h 2505075"/>
              <a:gd name="connsiteX26" fmla="*/ 1433512 w 3409950"/>
              <a:gd name="connsiteY26" fmla="*/ 1604962 h 2505075"/>
              <a:gd name="connsiteX27" fmla="*/ 1404937 w 3409950"/>
              <a:gd name="connsiteY27" fmla="*/ 1604962 h 2505075"/>
              <a:gd name="connsiteX28" fmla="*/ 1404937 w 3409950"/>
              <a:gd name="connsiteY28" fmla="*/ 1576387 h 2505075"/>
              <a:gd name="connsiteX29" fmla="*/ 1323975 w 3409950"/>
              <a:gd name="connsiteY29" fmla="*/ 1576387 h 2505075"/>
              <a:gd name="connsiteX30" fmla="*/ 1323975 w 3409950"/>
              <a:gd name="connsiteY30" fmla="*/ 1533525 h 2505075"/>
              <a:gd name="connsiteX31" fmla="*/ 1200150 w 3409950"/>
              <a:gd name="connsiteY31" fmla="*/ 1533525 h 2505075"/>
              <a:gd name="connsiteX32" fmla="*/ 1200150 w 3409950"/>
              <a:gd name="connsiteY32" fmla="*/ 1533525 h 2505075"/>
              <a:gd name="connsiteX33" fmla="*/ 1162050 w 3409950"/>
              <a:gd name="connsiteY33" fmla="*/ 1495425 h 2505075"/>
              <a:gd name="connsiteX34" fmla="*/ 1123950 w 3409950"/>
              <a:gd name="connsiteY34" fmla="*/ 1495425 h 2505075"/>
              <a:gd name="connsiteX35" fmla="*/ 1123950 w 3409950"/>
              <a:gd name="connsiteY35" fmla="*/ 1438275 h 2505075"/>
              <a:gd name="connsiteX36" fmla="*/ 1071562 w 3409950"/>
              <a:gd name="connsiteY36" fmla="*/ 1438275 h 2505075"/>
              <a:gd name="connsiteX37" fmla="*/ 1071562 w 3409950"/>
              <a:gd name="connsiteY37" fmla="*/ 1347787 h 2505075"/>
              <a:gd name="connsiteX38" fmla="*/ 1071562 w 3409950"/>
              <a:gd name="connsiteY38" fmla="*/ 1347787 h 2505075"/>
              <a:gd name="connsiteX39" fmla="*/ 1071562 w 3409950"/>
              <a:gd name="connsiteY39" fmla="*/ 1347787 h 2505075"/>
              <a:gd name="connsiteX40" fmla="*/ 1023937 w 3409950"/>
              <a:gd name="connsiteY40" fmla="*/ 1347787 h 2505075"/>
              <a:gd name="connsiteX41" fmla="*/ 1023937 w 3409950"/>
              <a:gd name="connsiteY41" fmla="*/ 1238250 h 2505075"/>
              <a:gd name="connsiteX42" fmla="*/ 976312 w 3409950"/>
              <a:gd name="connsiteY42" fmla="*/ 1238250 h 2505075"/>
              <a:gd name="connsiteX43" fmla="*/ 976312 w 3409950"/>
              <a:gd name="connsiteY43" fmla="*/ 1181100 h 2505075"/>
              <a:gd name="connsiteX44" fmla="*/ 962025 w 3409950"/>
              <a:gd name="connsiteY44" fmla="*/ 1181100 h 2505075"/>
              <a:gd name="connsiteX45" fmla="*/ 962025 w 3409950"/>
              <a:gd name="connsiteY45" fmla="*/ 1138237 h 2505075"/>
              <a:gd name="connsiteX46" fmla="*/ 909637 w 3409950"/>
              <a:gd name="connsiteY46" fmla="*/ 1138237 h 2505075"/>
              <a:gd name="connsiteX47" fmla="*/ 909637 w 3409950"/>
              <a:gd name="connsiteY47" fmla="*/ 1062037 h 2505075"/>
              <a:gd name="connsiteX48" fmla="*/ 871537 w 3409950"/>
              <a:gd name="connsiteY48" fmla="*/ 1062037 h 2505075"/>
              <a:gd name="connsiteX49" fmla="*/ 871537 w 3409950"/>
              <a:gd name="connsiteY49" fmla="*/ 985837 h 2505075"/>
              <a:gd name="connsiteX50" fmla="*/ 809625 w 3409950"/>
              <a:gd name="connsiteY50" fmla="*/ 985837 h 2505075"/>
              <a:gd name="connsiteX51" fmla="*/ 809625 w 3409950"/>
              <a:gd name="connsiteY51" fmla="*/ 919162 h 2505075"/>
              <a:gd name="connsiteX52" fmla="*/ 747712 w 3409950"/>
              <a:gd name="connsiteY52" fmla="*/ 919162 h 2505075"/>
              <a:gd name="connsiteX53" fmla="*/ 747712 w 3409950"/>
              <a:gd name="connsiteY53" fmla="*/ 852487 h 2505075"/>
              <a:gd name="connsiteX54" fmla="*/ 685800 w 3409950"/>
              <a:gd name="connsiteY54" fmla="*/ 852487 h 2505075"/>
              <a:gd name="connsiteX55" fmla="*/ 685800 w 3409950"/>
              <a:gd name="connsiteY55" fmla="*/ 738187 h 2505075"/>
              <a:gd name="connsiteX56" fmla="*/ 604837 w 3409950"/>
              <a:gd name="connsiteY56" fmla="*/ 738187 h 2505075"/>
              <a:gd name="connsiteX57" fmla="*/ 604837 w 3409950"/>
              <a:gd name="connsiteY57" fmla="*/ 619125 h 2505075"/>
              <a:gd name="connsiteX58" fmla="*/ 581025 w 3409950"/>
              <a:gd name="connsiteY58" fmla="*/ 619125 h 2505075"/>
              <a:gd name="connsiteX59" fmla="*/ 581025 w 3409950"/>
              <a:gd name="connsiteY59" fmla="*/ 571500 h 2505075"/>
              <a:gd name="connsiteX60" fmla="*/ 557213 w 3409950"/>
              <a:gd name="connsiteY60" fmla="*/ 576262 h 2505075"/>
              <a:gd name="connsiteX61" fmla="*/ 561975 w 3409950"/>
              <a:gd name="connsiteY61" fmla="*/ 523875 h 2505075"/>
              <a:gd name="connsiteX62" fmla="*/ 504825 w 3409950"/>
              <a:gd name="connsiteY62" fmla="*/ 523875 h 2505075"/>
              <a:gd name="connsiteX63" fmla="*/ 504825 w 3409950"/>
              <a:gd name="connsiteY63" fmla="*/ 481012 h 2505075"/>
              <a:gd name="connsiteX64" fmla="*/ 504825 w 3409950"/>
              <a:gd name="connsiteY64" fmla="*/ 481012 h 2505075"/>
              <a:gd name="connsiteX65" fmla="*/ 504825 w 3409950"/>
              <a:gd name="connsiteY65" fmla="*/ 414337 h 2505075"/>
              <a:gd name="connsiteX66" fmla="*/ 428625 w 3409950"/>
              <a:gd name="connsiteY66" fmla="*/ 414337 h 2505075"/>
              <a:gd name="connsiteX67" fmla="*/ 428625 w 3409950"/>
              <a:gd name="connsiteY67" fmla="*/ 266700 h 2505075"/>
              <a:gd name="connsiteX68" fmla="*/ 395287 w 3409950"/>
              <a:gd name="connsiteY68" fmla="*/ 266700 h 2505075"/>
              <a:gd name="connsiteX69" fmla="*/ 395287 w 3409950"/>
              <a:gd name="connsiteY69" fmla="*/ 209550 h 2505075"/>
              <a:gd name="connsiteX70" fmla="*/ 290512 w 3409950"/>
              <a:gd name="connsiteY70" fmla="*/ 209550 h 2505075"/>
              <a:gd name="connsiteX71" fmla="*/ 290512 w 3409950"/>
              <a:gd name="connsiteY71" fmla="*/ 166687 h 2505075"/>
              <a:gd name="connsiteX72" fmla="*/ 247650 w 3409950"/>
              <a:gd name="connsiteY72" fmla="*/ 166687 h 2505075"/>
              <a:gd name="connsiteX73" fmla="*/ 247650 w 3409950"/>
              <a:gd name="connsiteY73" fmla="*/ 119062 h 2505075"/>
              <a:gd name="connsiteX74" fmla="*/ 185737 w 3409950"/>
              <a:gd name="connsiteY74" fmla="*/ 119062 h 2505075"/>
              <a:gd name="connsiteX75" fmla="*/ 185737 w 3409950"/>
              <a:gd name="connsiteY75" fmla="*/ 38100 h 2505075"/>
              <a:gd name="connsiteX76" fmla="*/ 66675 w 3409950"/>
              <a:gd name="connsiteY76" fmla="*/ 38100 h 2505075"/>
              <a:gd name="connsiteX77" fmla="*/ 66675 w 3409950"/>
              <a:gd name="connsiteY77" fmla="*/ 0 h 2505075"/>
              <a:gd name="connsiteX78" fmla="*/ 0 w 3409950"/>
              <a:gd name="connsiteY78" fmla="*/ 0 h 2505075"/>
              <a:gd name="connsiteX0" fmla="*/ 3409950 w 3409950"/>
              <a:gd name="connsiteY0" fmla="*/ 2505075 h 2505075"/>
              <a:gd name="connsiteX1" fmla="*/ 3224212 w 3409950"/>
              <a:gd name="connsiteY1" fmla="*/ 2505075 h 2505075"/>
              <a:gd name="connsiteX2" fmla="*/ 3224212 w 3409950"/>
              <a:gd name="connsiteY2" fmla="*/ 2371725 h 2505075"/>
              <a:gd name="connsiteX3" fmla="*/ 3062287 w 3409950"/>
              <a:gd name="connsiteY3" fmla="*/ 2371725 h 2505075"/>
              <a:gd name="connsiteX4" fmla="*/ 3062287 w 3409950"/>
              <a:gd name="connsiteY4" fmla="*/ 2271712 h 2505075"/>
              <a:gd name="connsiteX5" fmla="*/ 2938462 w 3409950"/>
              <a:gd name="connsiteY5" fmla="*/ 2271712 h 2505075"/>
              <a:gd name="connsiteX6" fmla="*/ 2938462 w 3409950"/>
              <a:gd name="connsiteY6" fmla="*/ 2219325 h 2505075"/>
              <a:gd name="connsiteX7" fmla="*/ 2733675 w 3409950"/>
              <a:gd name="connsiteY7" fmla="*/ 2219325 h 2505075"/>
              <a:gd name="connsiteX8" fmla="*/ 2733675 w 3409950"/>
              <a:gd name="connsiteY8" fmla="*/ 2105025 h 2505075"/>
              <a:gd name="connsiteX9" fmla="*/ 2628900 w 3409950"/>
              <a:gd name="connsiteY9" fmla="*/ 2105025 h 2505075"/>
              <a:gd name="connsiteX10" fmla="*/ 2628900 w 3409950"/>
              <a:gd name="connsiteY10" fmla="*/ 2062162 h 2505075"/>
              <a:gd name="connsiteX11" fmla="*/ 2252662 w 3409950"/>
              <a:gd name="connsiteY11" fmla="*/ 2062162 h 2505075"/>
              <a:gd name="connsiteX12" fmla="*/ 2266950 w 3409950"/>
              <a:gd name="connsiteY12" fmla="*/ 2047874 h 2505075"/>
              <a:gd name="connsiteX13" fmla="*/ 2147887 w 3409950"/>
              <a:gd name="connsiteY13" fmla="*/ 2047874 h 2505075"/>
              <a:gd name="connsiteX14" fmla="*/ 2147887 w 3409950"/>
              <a:gd name="connsiteY14" fmla="*/ 2014537 h 2505075"/>
              <a:gd name="connsiteX15" fmla="*/ 2109787 w 3409950"/>
              <a:gd name="connsiteY15" fmla="*/ 2014537 h 2505075"/>
              <a:gd name="connsiteX16" fmla="*/ 2109787 w 3409950"/>
              <a:gd name="connsiteY16" fmla="*/ 1971675 h 2505075"/>
              <a:gd name="connsiteX17" fmla="*/ 1824037 w 3409950"/>
              <a:gd name="connsiteY17" fmla="*/ 1971675 h 2505075"/>
              <a:gd name="connsiteX18" fmla="*/ 1824037 w 3409950"/>
              <a:gd name="connsiteY18" fmla="*/ 1890712 h 2505075"/>
              <a:gd name="connsiteX19" fmla="*/ 1590675 w 3409950"/>
              <a:gd name="connsiteY19" fmla="*/ 1890712 h 2505075"/>
              <a:gd name="connsiteX20" fmla="*/ 1590675 w 3409950"/>
              <a:gd name="connsiteY20" fmla="*/ 1857375 h 2505075"/>
              <a:gd name="connsiteX21" fmla="*/ 1538287 w 3409950"/>
              <a:gd name="connsiteY21" fmla="*/ 1857375 h 2505075"/>
              <a:gd name="connsiteX22" fmla="*/ 1538287 w 3409950"/>
              <a:gd name="connsiteY22" fmla="*/ 1766887 h 2505075"/>
              <a:gd name="connsiteX23" fmla="*/ 1509712 w 3409950"/>
              <a:gd name="connsiteY23" fmla="*/ 1766887 h 2505075"/>
              <a:gd name="connsiteX24" fmla="*/ 1509712 w 3409950"/>
              <a:gd name="connsiteY24" fmla="*/ 1695450 h 2505075"/>
              <a:gd name="connsiteX25" fmla="*/ 1433512 w 3409950"/>
              <a:gd name="connsiteY25" fmla="*/ 1695450 h 2505075"/>
              <a:gd name="connsiteX26" fmla="*/ 1433512 w 3409950"/>
              <a:gd name="connsiteY26" fmla="*/ 1604962 h 2505075"/>
              <a:gd name="connsiteX27" fmla="*/ 1404937 w 3409950"/>
              <a:gd name="connsiteY27" fmla="*/ 1604962 h 2505075"/>
              <a:gd name="connsiteX28" fmla="*/ 1404937 w 3409950"/>
              <a:gd name="connsiteY28" fmla="*/ 1576387 h 2505075"/>
              <a:gd name="connsiteX29" fmla="*/ 1323975 w 3409950"/>
              <a:gd name="connsiteY29" fmla="*/ 1576387 h 2505075"/>
              <a:gd name="connsiteX30" fmla="*/ 1323975 w 3409950"/>
              <a:gd name="connsiteY30" fmla="*/ 1533525 h 2505075"/>
              <a:gd name="connsiteX31" fmla="*/ 1200150 w 3409950"/>
              <a:gd name="connsiteY31" fmla="*/ 1533525 h 2505075"/>
              <a:gd name="connsiteX32" fmla="*/ 1200150 w 3409950"/>
              <a:gd name="connsiteY32" fmla="*/ 1533525 h 2505075"/>
              <a:gd name="connsiteX33" fmla="*/ 1162050 w 3409950"/>
              <a:gd name="connsiteY33" fmla="*/ 1495425 h 2505075"/>
              <a:gd name="connsiteX34" fmla="*/ 1123950 w 3409950"/>
              <a:gd name="connsiteY34" fmla="*/ 1495425 h 2505075"/>
              <a:gd name="connsiteX35" fmla="*/ 1123950 w 3409950"/>
              <a:gd name="connsiteY35" fmla="*/ 1438275 h 2505075"/>
              <a:gd name="connsiteX36" fmla="*/ 1071562 w 3409950"/>
              <a:gd name="connsiteY36" fmla="*/ 1438275 h 2505075"/>
              <a:gd name="connsiteX37" fmla="*/ 1071562 w 3409950"/>
              <a:gd name="connsiteY37" fmla="*/ 1347787 h 2505075"/>
              <a:gd name="connsiteX38" fmla="*/ 1071562 w 3409950"/>
              <a:gd name="connsiteY38" fmla="*/ 1347787 h 2505075"/>
              <a:gd name="connsiteX39" fmla="*/ 1071562 w 3409950"/>
              <a:gd name="connsiteY39" fmla="*/ 1347787 h 2505075"/>
              <a:gd name="connsiteX40" fmla="*/ 1023937 w 3409950"/>
              <a:gd name="connsiteY40" fmla="*/ 1347787 h 2505075"/>
              <a:gd name="connsiteX41" fmla="*/ 1023937 w 3409950"/>
              <a:gd name="connsiteY41" fmla="*/ 1238250 h 2505075"/>
              <a:gd name="connsiteX42" fmla="*/ 976312 w 3409950"/>
              <a:gd name="connsiteY42" fmla="*/ 1238250 h 2505075"/>
              <a:gd name="connsiteX43" fmla="*/ 976312 w 3409950"/>
              <a:gd name="connsiteY43" fmla="*/ 1181100 h 2505075"/>
              <a:gd name="connsiteX44" fmla="*/ 962025 w 3409950"/>
              <a:gd name="connsiteY44" fmla="*/ 1181100 h 2505075"/>
              <a:gd name="connsiteX45" fmla="*/ 962025 w 3409950"/>
              <a:gd name="connsiteY45" fmla="*/ 1138237 h 2505075"/>
              <a:gd name="connsiteX46" fmla="*/ 909637 w 3409950"/>
              <a:gd name="connsiteY46" fmla="*/ 1138237 h 2505075"/>
              <a:gd name="connsiteX47" fmla="*/ 909637 w 3409950"/>
              <a:gd name="connsiteY47" fmla="*/ 1062037 h 2505075"/>
              <a:gd name="connsiteX48" fmla="*/ 871537 w 3409950"/>
              <a:gd name="connsiteY48" fmla="*/ 1062037 h 2505075"/>
              <a:gd name="connsiteX49" fmla="*/ 871537 w 3409950"/>
              <a:gd name="connsiteY49" fmla="*/ 985837 h 2505075"/>
              <a:gd name="connsiteX50" fmla="*/ 809625 w 3409950"/>
              <a:gd name="connsiteY50" fmla="*/ 985837 h 2505075"/>
              <a:gd name="connsiteX51" fmla="*/ 809625 w 3409950"/>
              <a:gd name="connsiteY51" fmla="*/ 919162 h 2505075"/>
              <a:gd name="connsiteX52" fmla="*/ 747712 w 3409950"/>
              <a:gd name="connsiteY52" fmla="*/ 919162 h 2505075"/>
              <a:gd name="connsiteX53" fmla="*/ 747712 w 3409950"/>
              <a:gd name="connsiteY53" fmla="*/ 852487 h 2505075"/>
              <a:gd name="connsiteX54" fmla="*/ 685800 w 3409950"/>
              <a:gd name="connsiteY54" fmla="*/ 852487 h 2505075"/>
              <a:gd name="connsiteX55" fmla="*/ 685800 w 3409950"/>
              <a:gd name="connsiteY55" fmla="*/ 738187 h 2505075"/>
              <a:gd name="connsiteX56" fmla="*/ 604837 w 3409950"/>
              <a:gd name="connsiteY56" fmla="*/ 738187 h 2505075"/>
              <a:gd name="connsiteX57" fmla="*/ 604837 w 3409950"/>
              <a:gd name="connsiteY57" fmla="*/ 619125 h 2505075"/>
              <a:gd name="connsiteX58" fmla="*/ 581025 w 3409950"/>
              <a:gd name="connsiteY58" fmla="*/ 619125 h 2505075"/>
              <a:gd name="connsiteX59" fmla="*/ 581025 w 3409950"/>
              <a:gd name="connsiteY59" fmla="*/ 571500 h 2505075"/>
              <a:gd name="connsiteX60" fmla="*/ 557213 w 3409950"/>
              <a:gd name="connsiteY60" fmla="*/ 576262 h 2505075"/>
              <a:gd name="connsiteX61" fmla="*/ 561975 w 3409950"/>
              <a:gd name="connsiteY61" fmla="*/ 523875 h 2505075"/>
              <a:gd name="connsiteX62" fmla="*/ 504825 w 3409950"/>
              <a:gd name="connsiteY62" fmla="*/ 523875 h 2505075"/>
              <a:gd name="connsiteX63" fmla="*/ 504825 w 3409950"/>
              <a:gd name="connsiteY63" fmla="*/ 481012 h 2505075"/>
              <a:gd name="connsiteX64" fmla="*/ 504825 w 3409950"/>
              <a:gd name="connsiteY64" fmla="*/ 481012 h 2505075"/>
              <a:gd name="connsiteX65" fmla="*/ 504825 w 3409950"/>
              <a:gd name="connsiteY65" fmla="*/ 414337 h 2505075"/>
              <a:gd name="connsiteX66" fmla="*/ 428625 w 3409950"/>
              <a:gd name="connsiteY66" fmla="*/ 414337 h 2505075"/>
              <a:gd name="connsiteX67" fmla="*/ 428625 w 3409950"/>
              <a:gd name="connsiteY67" fmla="*/ 266700 h 2505075"/>
              <a:gd name="connsiteX68" fmla="*/ 395287 w 3409950"/>
              <a:gd name="connsiteY68" fmla="*/ 266700 h 2505075"/>
              <a:gd name="connsiteX69" fmla="*/ 395287 w 3409950"/>
              <a:gd name="connsiteY69" fmla="*/ 209550 h 2505075"/>
              <a:gd name="connsiteX70" fmla="*/ 290512 w 3409950"/>
              <a:gd name="connsiteY70" fmla="*/ 209550 h 2505075"/>
              <a:gd name="connsiteX71" fmla="*/ 290512 w 3409950"/>
              <a:gd name="connsiteY71" fmla="*/ 166687 h 2505075"/>
              <a:gd name="connsiteX72" fmla="*/ 247650 w 3409950"/>
              <a:gd name="connsiteY72" fmla="*/ 166687 h 2505075"/>
              <a:gd name="connsiteX73" fmla="*/ 247650 w 3409950"/>
              <a:gd name="connsiteY73" fmla="*/ 119062 h 2505075"/>
              <a:gd name="connsiteX74" fmla="*/ 185737 w 3409950"/>
              <a:gd name="connsiteY74" fmla="*/ 119062 h 2505075"/>
              <a:gd name="connsiteX75" fmla="*/ 185737 w 3409950"/>
              <a:gd name="connsiteY75" fmla="*/ 38100 h 2505075"/>
              <a:gd name="connsiteX76" fmla="*/ 66675 w 3409950"/>
              <a:gd name="connsiteY76" fmla="*/ 38100 h 2505075"/>
              <a:gd name="connsiteX77" fmla="*/ 66675 w 3409950"/>
              <a:gd name="connsiteY77" fmla="*/ 0 h 2505075"/>
              <a:gd name="connsiteX78" fmla="*/ 0 w 3409950"/>
              <a:gd name="connsiteY78" fmla="*/ 0 h 250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3409950" h="2505075">
                <a:moveTo>
                  <a:pt x="3409950" y="2505075"/>
                </a:moveTo>
                <a:lnTo>
                  <a:pt x="3224212" y="2505075"/>
                </a:lnTo>
                <a:lnTo>
                  <a:pt x="3224212" y="2371725"/>
                </a:lnTo>
                <a:lnTo>
                  <a:pt x="3062287" y="2371725"/>
                </a:lnTo>
                <a:lnTo>
                  <a:pt x="3062287" y="2271712"/>
                </a:lnTo>
                <a:lnTo>
                  <a:pt x="2938462" y="2271712"/>
                </a:lnTo>
                <a:lnTo>
                  <a:pt x="2938462" y="2219325"/>
                </a:lnTo>
                <a:lnTo>
                  <a:pt x="2733675" y="2219325"/>
                </a:lnTo>
                <a:lnTo>
                  <a:pt x="2733675" y="2105025"/>
                </a:lnTo>
                <a:lnTo>
                  <a:pt x="2628900" y="2105025"/>
                </a:lnTo>
                <a:lnTo>
                  <a:pt x="2628900" y="2062162"/>
                </a:lnTo>
                <a:lnTo>
                  <a:pt x="2252662" y="2062162"/>
                </a:lnTo>
                <a:lnTo>
                  <a:pt x="2266950" y="2047874"/>
                </a:lnTo>
                <a:lnTo>
                  <a:pt x="2147887" y="2047874"/>
                </a:lnTo>
                <a:lnTo>
                  <a:pt x="2147887" y="2014537"/>
                </a:lnTo>
                <a:lnTo>
                  <a:pt x="2109787" y="2014537"/>
                </a:lnTo>
                <a:lnTo>
                  <a:pt x="2109787" y="1971675"/>
                </a:lnTo>
                <a:lnTo>
                  <a:pt x="1824037" y="1971675"/>
                </a:lnTo>
                <a:lnTo>
                  <a:pt x="1824037" y="1890712"/>
                </a:lnTo>
                <a:lnTo>
                  <a:pt x="1590675" y="1890712"/>
                </a:lnTo>
                <a:lnTo>
                  <a:pt x="1590675" y="1857375"/>
                </a:lnTo>
                <a:lnTo>
                  <a:pt x="1538287" y="1857375"/>
                </a:lnTo>
                <a:lnTo>
                  <a:pt x="1538287" y="1766887"/>
                </a:lnTo>
                <a:lnTo>
                  <a:pt x="1509712" y="1766887"/>
                </a:lnTo>
                <a:lnTo>
                  <a:pt x="1509712" y="1695450"/>
                </a:lnTo>
                <a:lnTo>
                  <a:pt x="1433512" y="1695450"/>
                </a:lnTo>
                <a:lnTo>
                  <a:pt x="1433512" y="1604962"/>
                </a:lnTo>
                <a:lnTo>
                  <a:pt x="1404937" y="1604962"/>
                </a:lnTo>
                <a:lnTo>
                  <a:pt x="1404937" y="1576387"/>
                </a:lnTo>
                <a:lnTo>
                  <a:pt x="1323975" y="1576387"/>
                </a:lnTo>
                <a:lnTo>
                  <a:pt x="1323975" y="1533525"/>
                </a:lnTo>
                <a:lnTo>
                  <a:pt x="1200150" y="1533525"/>
                </a:lnTo>
                <a:lnTo>
                  <a:pt x="1200150" y="1533525"/>
                </a:lnTo>
                <a:lnTo>
                  <a:pt x="1162050" y="1495425"/>
                </a:lnTo>
                <a:lnTo>
                  <a:pt x="1123950" y="1495425"/>
                </a:lnTo>
                <a:lnTo>
                  <a:pt x="1123950" y="1438275"/>
                </a:lnTo>
                <a:lnTo>
                  <a:pt x="1071562" y="1438275"/>
                </a:lnTo>
                <a:lnTo>
                  <a:pt x="1071562" y="1347787"/>
                </a:lnTo>
                <a:lnTo>
                  <a:pt x="1071562" y="1347787"/>
                </a:lnTo>
                <a:lnTo>
                  <a:pt x="1071562" y="1347787"/>
                </a:lnTo>
                <a:lnTo>
                  <a:pt x="1023937" y="1347787"/>
                </a:lnTo>
                <a:lnTo>
                  <a:pt x="1023937" y="1238250"/>
                </a:lnTo>
                <a:lnTo>
                  <a:pt x="976312" y="1238250"/>
                </a:lnTo>
                <a:lnTo>
                  <a:pt x="976312" y="1181100"/>
                </a:lnTo>
                <a:lnTo>
                  <a:pt x="962025" y="1181100"/>
                </a:lnTo>
                <a:lnTo>
                  <a:pt x="962025" y="1138237"/>
                </a:lnTo>
                <a:lnTo>
                  <a:pt x="909637" y="1138237"/>
                </a:lnTo>
                <a:lnTo>
                  <a:pt x="909637" y="1062037"/>
                </a:lnTo>
                <a:lnTo>
                  <a:pt x="871537" y="1062037"/>
                </a:lnTo>
                <a:lnTo>
                  <a:pt x="871537" y="985837"/>
                </a:lnTo>
                <a:lnTo>
                  <a:pt x="809625" y="985837"/>
                </a:lnTo>
                <a:lnTo>
                  <a:pt x="809625" y="919162"/>
                </a:lnTo>
                <a:lnTo>
                  <a:pt x="747712" y="919162"/>
                </a:lnTo>
                <a:lnTo>
                  <a:pt x="747712" y="852487"/>
                </a:lnTo>
                <a:lnTo>
                  <a:pt x="685800" y="852487"/>
                </a:lnTo>
                <a:lnTo>
                  <a:pt x="685800" y="738187"/>
                </a:lnTo>
                <a:lnTo>
                  <a:pt x="604837" y="738187"/>
                </a:lnTo>
                <a:lnTo>
                  <a:pt x="604837" y="619125"/>
                </a:lnTo>
                <a:lnTo>
                  <a:pt x="581025" y="619125"/>
                </a:lnTo>
                <a:lnTo>
                  <a:pt x="581025" y="571500"/>
                </a:lnTo>
                <a:cubicBezTo>
                  <a:pt x="554038" y="585787"/>
                  <a:pt x="598487" y="557212"/>
                  <a:pt x="557213" y="576262"/>
                </a:cubicBezTo>
                <a:lnTo>
                  <a:pt x="561975" y="523875"/>
                </a:lnTo>
                <a:lnTo>
                  <a:pt x="504825" y="523875"/>
                </a:lnTo>
                <a:lnTo>
                  <a:pt x="504825" y="481012"/>
                </a:lnTo>
                <a:lnTo>
                  <a:pt x="504825" y="481012"/>
                </a:lnTo>
                <a:lnTo>
                  <a:pt x="504825" y="414337"/>
                </a:lnTo>
                <a:lnTo>
                  <a:pt x="428625" y="414337"/>
                </a:lnTo>
                <a:lnTo>
                  <a:pt x="428625" y="266700"/>
                </a:lnTo>
                <a:lnTo>
                  <a:pt x="395287" y="266700"/>
                </a:lnTo>
                <a:lnTo>
                  <a:pt x="395287" y="209550"/>
                </a:lnTo>
                <a:lnTo>
                  <a:pt x="290512" y="209550"/>
                </a:lnTo>
                <a:lnTo>
                  <a:pt x="290512" y="166687"/>
                </a:lnTo>
                <a:lnTo>
                  <a:pt x="247650" y="166687"/>
                </a:lnTo>
                <a:lnTo>
                  <a:pt x="247650" y="119062"/>
                </a:lnTo>
                <a:lnTo>
                  <a:pt x="185737" y="119062"/>
                </a:lnTo>
                <a:lnTo>
                  <a:pt x="185737" y="38100"/>
                </a:lnTo>
                <a:lnTo>
                  <a:pt x="66675" y="38100"/>
                </a:lnTo>
                <a:lnTo>
                  <a:pt x="6667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31" name="Freeform: Shape 230">
            <a:extLst>
              <a:ext uri="{FF2B5EF4-FFF2-40B4-BE49-F238E27FC236}">
                <a16:creationId xmlns:a16="http://schemas.microsoft.com/office/drawing/2014/main" id="{04030121-FD72-4C7C-BE06-228423696780}"/>
              </a:ext>
            </a:extLst>
          </p:cNvPr>
          <p:cNvSpPr/>
          <p:nvPr/>
        </p:nvSpPr>
        <p:spPr bwMode="auto">
          <a:xfrm>
            <a:off x="1160860" y="2014539"/>
            <a:ext cx="2578894" cy="2871787"/>
          </a:xfrm>
          <a:custGeom>
            <a:avLst/>
            <a:gdLst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585912 w 3438525"/>
              <a:gd name="connsiteY49" fmla="*/ 2386012 h 2871787"/>
              <a:gd name="connsiteX50" fmla="*/ 1585912 w 3438525"/>
              <a:gd name="connsiteY50" fmla="*/ 2438400 h 2871787"/>
              <a:gd name="connsiteX51" fmla="*/ 1643062 w 3438525"/>
              <a:gd name="connsiteY51" fmla="*/ 2438400 h 2871787"/>
              <a:gd name="connsiteX52" fmla="*/ 1643062 w 3438525"/>
              <a:gd name="connsiteY52" fmla="*/ 2533650 h 2871787"/>
              <a:gd name="connsiteX53" fmla="*/ 1709737 w 3438525"/>
              <a:gd name="connsiteY53" fmla="*/ 2533650 h 2871787"/>
              <a:gd name="connsiteX54" fmla="*/ 1709737 w 3438525"/>
              <a:gd name="connsiteY54" fmla="*/ 2566987 h 2871787"/>
              <a:gd name="connsiteX55" fmla="*/ 1785937 w 3438525"/>
              <a:gd name="connsiteY55" fmla="*/ 2566987 h 2871787"/>
              <a:gd name="connsiteX56" fmla="*/ 1785937 w 3438525"/>
              <a:gd name="connsiteY56" fmla="*/ 2605087 h 2871787"/>
              <a:gd name="connsiteX57" fmla="*/ 1876425 w 3438525"/>
              <a:gd name="connsiteY57" fmla="*/ 2605087 h 2871787"/>
              <a:gd name="connsiteX58" fmla="*/ 1876425 w 3438525"/>
              <a:gd name="connsiteY58" fmla="*/ 2676525 h 2871787"/>
              <a:gd name="connsiteX59" fmla="*/ 2171700 w 3438525"/>
              <a:gd name="connsiteY59" fmla="*/ 2676525 h 2871787"/>
              <a:gd name="connsiteX60" fmla="*/ 2171700 w 3438525"/>
              <a:gd name="connsiteY60" fmla="*/ 2700337 h 2871787"/>
              <a:gd name="connsiteX61" fmla="*/ 2524125 w 3438525"/>
              <a:gd name="connsiteY61" fmla="*/ 2700337 h 2871787"/>
              <a:gd name="connsiteX62" fmla="*/ 2524125 w 3438525"/>
              <a:gd name="connsiteY62" fmla="*/ 2747962 h 2871787"/>
              <a:gd name="connsiteX63" fmla="*/ 2986087 w 3438525"/>
              <a:gd name="connsiteY63" fmla="*/ 2747962 h 2871787"/>
              <a:gd name="connsiteX64" fmla="*/ 2986087 w 3438525"/>
              <a:gd name="connsiteY64" fmla="*/ 2871787 h 2871787"/>
              <a:gd name="connsiteX65" fmla="*/ 3438525 w 3438525"/>
              <a:gd name="connsiteY65" fmla="*/ 2871787 h 2871787"/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585912 w 3438525"/>
              <a:gd name="connsiteY49" fmla="*/ 2386012 h 2871787"/>
              <a:gd name="connsiteX50" fmla="*/ 1585912 w 3438525"/>
              <a:gd name="connsiteY50" fmla="*/ 2514600 h 2871787"/>
              <a:gd name="connsiteX51" fmla="*/ 1643062 w 3438525"/>
              <a:gd name="connsiteY51" fmla="*/ 2438400 h 2871787"/>
              <a:gd name="connsiteX52" fmla="*/ 1643062 w 3438525"/>
              <a:gd name="connsiteY52" fmla="*/ 2533650 h 2871787"/>
              <a:gd name="connsiteX53" fmla="*/ 1709737 w 3438525"/>
              <a:gd name="connsiteY53" fmla="*/ 2533650 h 2871787"/>
              <a:gd name="connsiteX54" fmla="*/ 1709737 w 3438525"/>
              <a:gd name="connsiteY54" fmla="*/ 2566987 h 2871787"/>
              <a:gd name="connsiteX55" fmla="*/ 1785937 w 3438525"/>
              <a:gd name="connsiteY55" fmla="*/ 2566987 h 2871787"/>
              <a:gd name="connsiteX56" fmla="*/ 1785937 w 3438525"/>
              <a:gd name="connsiteY56" fmla="*/ 2605087 h 2871787"/>
              <a:gd name="connsiteX57" fmla="*/ 1876425 w 3438525"/>
              <a:gd name="connsiteY57" fmla="*/ 2605087 h 2871787"/>
              <a:gd name="connsiteX58" fmla="*/ 1876425 w 3438525"/>
              <a:gd name="connsiteY58" fmla="*/ 2676525 h 2871787"/>
              <a:gd name="connsiteX59" fmla="*/ 2171700 w 3438525"/>
              <a:gd name="connsiteY59" fmla="*/ 2676525 h 2871787"/>
              <a:gd name="connsiteX60" fmla="*/ 2171700 w 3438525"/>
              <a:gd name="connsiteY60" fmla="*/ 2700337 h 2871787"/>
              <a:gd name="connsiteX61" fmla="*/ 2524125 w 3438525"/>
              <a:gd name="connsiteY61" fmla="*/ 2700337 h 2871787"/>
              <a:gd name="connsiteX62" fmla="*/ 2524125 w 3438525"/>
              <a:gd name="connsiteY62" fmla="*/ 2747962 h 2871787"/>
              <a:gd name="connsiteX63" fmla="*/ 2986087 w 3438525"/>
              <a:gd name="connsiteY63" fmla="*/ 2747962 h 2871787"/>
              <a:gd name="connsiteX64" fmla="*/ 2986087 w 3438525"/>
              <a:gd name="connsiteY64" fmla="*/ 2871787 h 2871787"/>
              <a:gd name="connsiteX65" fmla="*/ 3438525 w 3438525"/>
              <a:gd name="connsiteY65" fmla="*/ 2871787 h 2871787"/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524000 w 3438525"/>
              <a:gd name="connsiteY49" fmla="*/ 2419349 h 2871787"/>
              <a:gd name="connsiteX50" fmla="*/ 1585912 w 3438525"/>
              <a:gd name="connsiteY50" fmla="*/ 2514600 h 2871787"/>
              <a:gd name="connsiteX51" fmla="*/ 1643062 w 3438525"/>
              <a:gd name="connsiteY51" fmla="*/ 2438400 h 2871787"/>
              <a:gd name="connsiteX52" fmla="*/ 1643062 w 3438525"/>
              <a:gd name="connsiteY52" fmla="*/ 2533650 h 2871787"/>
              <a:gd name="connsiteX53" fmla="*/ 1709737 w 3438525"/>
              <a:gd name="connsiteY53" fmla="*/ 2533650 h 2871787"/>
              <a:gd name="connsiteX54" fmla="*/ 1709737 w 3438525"/>
              <a:gd name="connsiteY54" fmla="*/ 2566987 h 2871787"/>
              <a:gd name="connsiteX55" fmla="*/ 1785937 w 3438525"/>
              <a:gd name="connsiteY55" fmla="*/ 2566987 h 2871787"/>
              <a:gd name="connsiteX56" fmla="*/ 1785937 w 3438525"/>
              <a:gd name="connsiteY56" fmla="*/ 2605087 h 2871787"/>
              <a:gd name="connsiteX57" fmla="*/ 1876425 w 3438525"/>
              <a:gd name="connsiteY57" fmla="*/ 2605087 h 2871787"/>
              <a:gd name="connsiteX58" fmla="*/ 1876425 w 3438525"/>
              <a:gd name="connsiteY58" fmla="*/ 2676525 h 2871787"/>
              <a:gd name="connsiteX59" fmla="*/ 2171700 w 3438525"/>
              <a:gd name="connsiteY59" fmla="*/ 2676525 h 2871787"/>
              <a:gd name="connsiteX60" fmla="*/ 2171700 w 3438525"/>
              <a:gd name="connsiteY60" fmla="*/ 2700337 h 2871787"/>
              <a:gd name="connsiteX61" fmla="*/ 2524125 w 3438525"/>
              <a:gd name="connsiteY61" fmla="*/ 2700337 h 2871787"/>
              <a:gd name="connsiteX62" fmla="*/ 2524125 w 3438525"/>
              <a:gd name="connsiteY62" fmla="*/ 2747962 h 2871787"/>
              <a:gd name="connsiteX63" fmla="*/ 2986087 w 3438525"/>
              <a:gd name="connsiteY63" fmla="*/ 2747962 h 2871787"/>
              <a:gd name="connsiteX64" fmla="*/ 2986087 w 3438525"/>
              <a:gd name="connsiteY64" fmla="*/ 2871787 h 2871787"/>
              <a:gd name="connsiteX65" fmla="*/ 3438525 w 3438525"/>
              <a:gd name="connsiteY65" fmla="*/ 2871787 h 2871787"/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524000 w 3438525"/>
              <a:gd name="connsiteY49" fmla="*/ 2419349 h 2871787"/>
              <a:gd name="connsiteX50" fmla="*/ 1562099 w 3438525"/>
              <a:gd name="connsiteY50" fmla="*/ 2419350 h 2871787"/>
              <a:gd name="connsiteX51" fmla="*/ 1643062 w 3438525"/>
              <a:gd name="connsiteY51" fmla="*/ 2438400 h 2871787"/>
              <a:gd name="connsiteX52" fmla="*/ 1643062 w 3438525"/>
              <a:gd name="connsiteY52" fmla="*/ 2533650 h 2871787"/>
              <a:gd name="connsiteX53" fmla="*/ 1709737 w 3438525"/>
              <a:gd name="connsiteY53" fmla="*/ 2533650 h 2871787"/>
              <a:gd name="connsiteX54" fmla="*/ 1709737 w 3438525"/>
              <a:gd name="connsiteY54" fmla="*/ 2566987 h 2871787"/>
              <a:gd name="connsiteX55" fmla="*/ 1785937 w 3438525"/>
              <a:gd name="connsiteY55" fmla="*/ 2566987 h 2871787"/>
              <a:gd name="connsiteX56" fmla="*/ 1785937 w 3438525"/>
              <a:gd name="connsiteY56" fmla="*/ 2605087 h 2871787"/>
              <a:gd name="connsiteX57" fmla="*/ 1876425 w 3438525"/>
              <a:gd name="connsiteY57" fmla="*/ 2605087 h 2871787"/>
              <a:gd name="connsiteX58" fmla="*/ 1876425 w 3438525"/>
              <a:gd name="connsiteY58" fmla="*/ 2676525 h 2871787"/>
              <a:gd name="connsiteX59" fmla="*/ 2171700 w 3438525"/>
              <a:gd name="connsiteY59" fmla="*/ 2676525 h 2871787"/>
              <a:gd name="connsiteX60" fmla="*/ 2171700 w 3438525"/>
              <a:gd name="connsiteY60" fmla="*/ 2700337 h 2871787"/>
              <a:gd name="connsiteX61" fmla="*/ 2524125 w 3438525"/>
              <a:gd name="connsiteY61" fmla="*/ 2700337 h 2871787"/>
              <a:gd name="connsiteX62" fmla="*/ 2524125 w 3438525"/>
              <a:gd name="connsiteY62" fmla="*/ 2747962 h 2871787"/>
              <a:gd name="connsiteX63" fmla="*/ 2986087 w 3438525"/>
              <a:gd name="connsiteY63" fmla="*/ 2747962 h 2871787"/>
              <a:gd name="connsiteX64" fmla="*/ 2986087 w 3438525"/>
              <a:gd name="connsiteY64" fmla="*/ 2871787 h 2871787"/>
              <a:gd name="connsiteX65" fmla="*/ 3438525 w 3438525"/>
              <a:gd name="connsiteY65" fmla="*/ 2871787 h 2871787"/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524000 w 3438525"/>
              <a:gd name="connsiteY49" fmla="*/ 2419349 h 2871787"/>
              <a:gd name="connsiteX50" fmla="*/ 1562099 w 3438525"/>
              <a:gd name="connsiteY50" fmla="*/ 2409825 h 2871787"/>
              <a:gd name="connsiteX51" fmla="*/ 1643062 w 3438525"/>
              <a:gd name="connsiteY51" fmla="*/ 2438400 h 2871787"/>
              <a:gd name="connsiteX52" fmla="*/ 1643062 w 3438525"/>
              <a:gd name="connsiteY52" fmla="*/ 2533650 h 2871787"/>
              <a:gd name="connsiteX53" fmla="*/ 1709737 w 3438525"/>
              <a:gd name="connsiteY53" fmla="*/ 2533650 h 2871787"/>
              <a:gd name="connsiteX54" fmla="*/ 1709737 w 3438525"/>
              <a:gd name="connsiteY54" fmla="*/ 2566987 h 2871787"/>
              <a:gd name="connsiteX55" fmla="*/ 1785937 w 3438525"/>
              <a:gd name="connsiteY55" fmla="*/ 2566987 h 2871787"/>
              <a:gd name="connsiteX56" fmla="*/ 1785937 w 3438525"/>
              <a:gd name="connsiteY56" fmla="*/ 2605087 h 2871787"/>
              <a:gd name="connsiteX57" fmla="*/ 1876425 w 3438525"/>
              <a:gd name="connsiteY57" fmla="*/ 2605087 h 2871787"/>
              <a:gd name="connsiteX58" fmla="*/ 1876425 w 3438525"/>
              <a:gd name="connsiteY58" fmla="*/ 2676525 h 2871787"/>
              <a:gd name="connsiteX59" fmla="*/ 2171700 w 3438525"/>
              <a:gd name="connsiteY59" fmla="*/ 2676525 h 2871787"/>
              <a:gd name="connsiteX60" fmla="*/ 2171700 w 3438525"/>
              <a:gd name="connsiteY60" fmla="*/ 2700337 h 2871787"/>
              <a:gd name="connsiteX61" fmla="*/ 2524125 w 3438525"/>
              <a:gd name="connsiteY61" fmla="*/ 2700337 h 2871787"/>
              <a:gd name="connsiteX62" fmla="*/ 2524125 w 3438525"/>
              <a:gd name="connsiteY62" fmla="*/ 2747962 h 2871787"/>
              <a:gd name="connsiteX63" fmla="*/ 2986087 w 3438525"/>
              <a:gd name="connsiteY63" fmla="*/ 2747962 h 2871787"/>
              <a:gd name="connsiteX64" fmla="*/ 2986087 w 3438525"/>
              <a:gd name="connsiteY64" fmla="*/ 2871787 h 2871787"/>
              <a:gd name="connsiteX65" fmla="*/ 3438525 w 3438525"/>
              <a:gd name="connsiteY65" fmla="*/ 2871787 h 2871787"/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524000 w 3438525"/>
              <a:gd name="connsiteY49" fmla="*/ 2419349 h 2871787"/>
              <a:gd name="connsiteX50" fmla="*/ 1643062 w 3438525"/>
              <a:gd name="connsiteY50" fmla="*/ 2438400 h 2871787"/>
              <a:gd name="connsiteX51" fmla="*/ 1643062 w 3438525"/>
              <a:gd name="connsiteY51" fmla="*/ 2533650 h 2871787"/>
              <a:gd name="connsiteX52" fmla="*/ 1709737 w 3438525"/>
              <a:gd name="connsiteY52" fmla="*/ 2533650 h 2871787"/>
              <a:gd name="connsiteX53" fmla="*/ 1709737 w 3438525"/>
              <a:gd name="connsiteY53" fmla="*/ 2566987 h 2871787"/>
              <a:gd name="connsiteX54" fmla="*/ 1785937 w 3438525"/>
              <a:gd name="connsiteY54" fmla="*/ 2566987 h 2871787"/>
              <a:gd name="connsiteX55" fmla="*/ 1785937 w 3438525"/>
              <a:gd name="connsiteY55" fmla="*/ 2605087 h 2871787"/>
              <a:gd name="connsiteX56" fmla="*/ 1876425 w 3438525"/>
              <a:gd name="connsiteY56" fmla="*/ 2605087 h 2871787"/>
              <a:gd name="connsiteX57" fmla="*/ 1876425 w 3438525"/>
              <a:gd name="connsiteY57" fmla="*/ 2676525 h 2871787"/>
              <a:gd name="connsiteX58" fmla="*/ 2171700 w 3438525"/>
              <a:gd name="connsiteY58" fmla="*/ 2676525 h 2871787"/>
              <a:gd name="connsiteX59" fmla="*/ 2171700 w 3438525"/>
              <a:gd name="connsiteY59" fmla="*/ 2700337 h 2871787"/>
              <a:gd name="connsiteX60" fmla="*/ 2524125 w 3438525"/>
              <a:gd name="connsiteY60" fmla="*/ 2700337 h 2871787"/>
              <a:gd name="connsiteX61" fmla="*/ 2524125 w 3438525"/>
              <a:gd name="connsiteY61" fmla="*/ 2747962 h 2871787"/>
              <a:gd name="connsiteX62" fmla="*/ 2986087 w 3438525"/>
              <a:gd name="connsiteY62" fmla="*/ 2747962 h 2871787"/>
              <a:gd name="connsiteX63" fmla="*/ 2986087 w 3438525"/>
              <a:gd name="connsiteY63" fmla="*/ 2871787 h 2871787"/>
              <a:gd name="connsiteX64" fmla="*/ 3438525 w 3438525"/>
              <a:gd name="connsiteY64" fmla="*/ 2871787 h 2871787"/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643062 w 3438525"/>
              <a:gd name="connsiteY49" fmla="*/ 2438400 h 2871787"/>
              <a:gd name="connsiteX50" fmla="*/ 1643062 w 3438525"/>
              <a:gd name="connsiteY50" fmla="*/ 2533650 h 2871787"/>
              <a:gd name="connsiteX51" fmla="*/ 1709737 w 3438525"/>
              <a:gd name="connsiteY51" fmla="*/ 2533650 h 2871787"/>
              <a:gd name="connsiteX52" fmla="*/ 1709737 w 3438525"/>
              <a:gd name="connsiteY52" fmla="*/ 2566987 h 2871787"/>
              <a:gd name="connsiteX53" fmla="*/ 1785937 w 3438525"/>
              <a:gd name="connsiteY53" fmla="*/ 2566987 h 2871787"/>
              <a:gd name="connsiteX54" fmla="*/ 1785937 w 3438525"/>
              <a:gd name="connsiteY54" fmla="*/ 2605087 h 2871787"/>
              <a:gd name="connsiteX55" fmla="*/ 1876425 w 3438525"/>
              <a:gd name="connsiteY55" fmla="*/ 2605087 h 2871787"/>
              <a:gd name="connsiteX56" fmla="*/ 1876425 w 3438525"/>
              <a:gd name="connsiteY56" fmla="*/ 2676525 h 2871787"/>
              <a:gd name="connsiteX57" fmla="*/ 2171700 w 3438525"/>
              <a:gd name="connsiteY57" fmla="*/ 2676525 h 2871787"/>
              <a:gd name="connsiteX58" fmla="*/ 2171700 w 3438525"/>
              <a:gd name="connsiteY58" fmla="*/ 2700337 h 2871787"/>
              <a:gd name="connsiteX59" fmla="*/ 2524125 w 3438525"/>
              <a:gd name="connsiteY59" fmla="*/ 2700337 h 2871787"/>
              <a:gd name="connsiteX60" fmla="*/ 2524125 w 3438525"/>
              <a:gd name="connsiteY60" fmla="*/ 2747962 h 2871787"/>
              <a:gd name="connsiteX61" fmla="*/ 2986087 w 3438525"/>
              <a:gd name="connsiteY61" fmla="*/ 2747962 h 2871787"/>
              <a:gd name="connsiteX62" fmla="*/ 2986087 w 3438525"/>
              <a:gd name="connsiteY62" fmla="*/ 2871787 h 2871787"/>
              <a:gd name="connsiteX63" fmla="*/ 3438525 w 3438525"/>
              <a:gd name="connsiteY63" fmla="*/ 2871787 h 2871787"/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562100 w 3438525"/>
              <a:gd name="connsiteY49" fmla="*/ 2407443 h 2871787"/>
              <a:gd name="connsiteX50" fmla="*/ 1643062 w 3438525"/>
              <a:gd name="connsiteY50" fmla="*/ 2438400 h 2871787"/>
              <a:gd name="connsiteX51" fmla="*/ 1643062 w 3438525"/>
              <a:gd name="connsiteY51" fmla="*/ 2533650 h 2871787"/>
              <a:gd name="connsiteX52" fmla="*/ 1709737 w 3438525"/>
              <a:gd name="connsiteY52" fmla="*/ 2533650 h 2871787"/>
              <a:gd name="connsiteX53" fmla="*/ 1709737 w 3438525"/>
              <a:gd name="connsiteY53" fmla="*/ 2566987 h 2871787"/>
              <a:gd name="connsiteX54" fmla="*/ 1785937 w 3438525"/>
              <a:gd name="connsiteY54" fmla="*/ 2566987 h 2871787"/>
              <a:gd name="connsiteX55" fmla="*/ 1785937 w 3438525"/>
              <a:gd name="connsiteY55" fmla="*/ 2605087 h 2871787"/>
              <a:gd name="connsiteX56" fmla="*/ 1876425 w 3438525"/>
              <a:gd name="connsiteY56" fmla="*/ 2605087 h 2871787"/>
              <a:gd name="connsiteX57" fmla="*/ 1876425 w 3438525"/>
              <a:gd name="connsiteY57" fmla="*/ 2676525 h 2871787"/>
              <a:gd name="connsiteX58" fmla="*/ 2171700 w 3438525"/>
              <a:gd name="connsiteY58" fmla="*/ 2676525 h 2871787"/>
              <a:gd name="connsiteX59" fmla="*/ 2171700 w 3438525"/>
              <a:gd name="connsiteY59" fmla="*/ 2700337 h 2871787"/>
              <a:gd name="connsiteX60" fmla="*/ 2524125 w 3438525"/>
              <a:gd name="connsiteY60" fmla="*/ 2700337 h 2871787"/>
              <a:gd name="connsiteX61" fmla="*/ 2524125 w 3438525"/>
              <a:gd name="connsiteY61" fmla="*/ 2747962 h 2871787"/>
              <a:gd name="connsiteX62" fmla="*/ 2986087 w 3438525"/>
              <a:gd name="connsiteY62" fmla="*/ 2747962 h 2871787"/>
              <a:gd name="connsiteX63" fmla="*/ 2986087 w 3438525"/>
              <a:gd name="connsiteY63" fmla="*/ 2871787 h 2871787"/>
              <a:gd name="connsiteX64" fmla="*/ 3438525 w 3438525"/>
              <a:gd name="connsiteY64" fmla="*/ 2871787 h 2871787"/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519237 w 3438525"/>
              <a:gd name="connsiteY49" fmla="*/ 2414586 h 2871787"/>
              <a:gd name="connsiteX50" fmla="*/ 1643062 w 3438525"/>
              <a:gd name="connsiteY50" fmla="*/ 2438400 h 2871787"/>
              <a:gd name="connsiteX51" fmla="*/ 1643062 w 3438525"/>
              <a:gd name="connsiteY51" fmla="*/ 2533650 h 2871787"/>
              <a:gd name="connsiteX52" fmla="*/ 1709737 w 3438525"/>
              <a:gd name="connsiteY52" fmla="*/ 2533650 h 2871787"/>
              <a:gd name="connsiteX53" fmla="*/ 1709737 w 3438525"/>
              <a:gd name="connsiteY53" fmla="*/ 2566987 h 2871787"/>
              <a:gd name="connsiteX54" fmla="*/ 1785937 w 3438525"/>
              <a:gd name="connsiteY54" fmla="*/ 2566987 h 2871787"/>
              <a:gd name="connsiteX55" fmla="*/ 1785937 w 3438525"/>
              <a:gd name="connsiteY55" fmla="*/ 2605087 h 2871787"/>
              <a:gd name="connsiteX56" fmla="*/ 1876425 w 3438525"/>
              <a:gd name="connsiteY56" fmla="*/ 2605087 h 2871787"/>
              <a:gd name="connsiteX57" fmla="*/ 1876425 w 3438525"/>
              <a:gd name="connsiteY57" fmla="*/ 2676525 h 2871787"/>
              <a:gd name="connsiteX58" fmla="*/ 2171700 w 3438525"/>
              <a:gd name="connsiteY58" fmla="*/ 2676525 h 2871787"/>
              <a:gd name="connsiteX59" fmla="*/ 2171700 w 3438525"/>
              <a:gd name="connsiteY59" fmla="*/ 2700337 h 2871787"/>
              <a:gd name="connsiteX60" fmla="*/ 2524125 w 3438525"/>
              <a:gd name="connsiteY60" fmla="*/ 2700337 h 2871787"/>
              <a:gd name="connsiteX61" fmla="*/ 2524125 w 3438525"/>
              <a:gd name="connsiteY61" fmla="*/ 2747962 h 2871787"/>
              <a:gd name="connsiteX62" fmla="*/ 2986087 w 3438525"/>
              <a:gd name="connsiteY62" fmla="*/ 2747962 h 2871787"/>
              <a:gd name="connsiteX63" fmla="*/ 2986087 w 3438525"/>
              <a:gd name="connsiteY63" fmla="*/ 2871787 h 2871787"/>
              <a:gd name="connsiteX64" fmla="*/ 3438525 w 3438525"/>
              <a:gd name="connsiteY64" fmla="*/ 2871787 h 2871787"/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519237 w 3438525"/>
              <a:gd name="connsiteY49" fmla="*/ 2414586 h 2871787"/>
              <a:gd name="connsiteX50" fmla="*/ 1578768 w 3438525"/>
              <a:gd name="connsiteY50" fmla="*/ 2428875 h 2871787"/>
              <a:gd name="connsiteX51" fmla="*/ 1643062 w 3438525"/>
              <a:gd name="connsiteY51" fmla="*/ 2438400 h 2871787"/>
              <a:gd name="connsiteX52" fmla="*/ 1643062 w 3438525"/>
              <a:gd name="connsiteY52" fmla="*/ 2533650 h 2871787"/>
              <a:gd name="connsiteX53" fmla="*/ 1709737 w 3438525"/>
              <a:gd name="connsiteY53" fmla="*/ 2533650 h 2871787"/>
              <a:gd name="connsiteX54" fmla="*/ 1709737 w 3438525"/>
              <a:gd name="connsiteY54" fmla="*/ 2566987 h 2871787"/>
              <a:gd name="connsiteX55" fmla="*/ 1785937 w 3438525"/>
              <a:gd name="connsiteY55" fmla="*/ 2566987 h 2871787"/>
              <a:gd name="connsiteX56" fmla="*/ 1785937 w 3438525"/>
              <a:gd name="connsiteY56" fmla="*/ 2605087 h 2871787"/>
              <a:gd name="connsiteX57" fmla="*/ 1876425 w 3438525"/>
              <a:gd name="connsiteY57" fmla="*/ 2605087 h 2871787"/>
              <a:gd name="connsiteX58" fmla="*/ 1876425 w 3438525"/>
              <a:gd name="connsiteY58" fmla="*/ 2676525 h 2871787"/>
              <a:gd name="connsiteX59" fmla="*/ 2171700 w 3438525"/>
              <a:gd name="connsiteY59" fmla="*/ 2676525 h 2871787"/>
              <a:gd name="connsiteX60" fmla="*/ 2171700 w 3438525"/>
              <a:gd name="connsiteY60" fmla="*/ 2700337 h 2871787"/>
              <a:gd name="connsiteX61" fmla="*/ 2524125 w 3438525"/>
              <a:gd name="connsiteY61" fmla="*/ 2700337 h 2871787"/>
              <a:gd name="connsiteX62" fmla="*/ 2524125 w 3438525"/>
              <a:gd name="connsiteY62" fmla="*/ 2747962 h 2871787"/>
              <a:gd name="connsiteX63" fmla="*/ 2986087 w 3438525"/>
              <a:gd name="connsiteY63" fmla="*/ 2747962 h 2871787"/>
              <a:gd name="connsiteX64" fmla="*/ 2986087 w 3438525"/>
              <a:gd name="connsiteY64" fmla="*/ 2871787 h 2871787"/>
              <a:gd name="connsiteX65" fmla="*/ 3438525 w 3438525"/>
              <a:gd name="connsiteY65" fmla="*/ 2871787 h 2871787"/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519237 w 3438525"/>
              <a:gd name="connsiteY49" fmla="*/ 2414586 h 2871787"/>
              <a:gd name="connsiteX50" fmla="*/ 1566861 w 3438525"/>
              <a:gd name="connsiteY50" fmla="*/ 2409825 h 2871787"/>
              <a:gd name="connsiteX51" fmla="*/ 1643062 w 3438525"/>
              <a:gd name="connsiteY51" fmla="*/ 2438400 h 2871787"/>
              <a:gd name="connsiteX52" fmla="*/ 1643062 w 3438525"/>
              <a:gd name="connsiteY52" fmla="*/ 2533650 h 2871787"/>
              <a:gd name="connsiteX53" fmla="*/ 1709737 w 3438525"/>
              <a:gd name="connsiteY53" fmla="*/ 2533650 h 2871787"/>
              <a:gd name="connsiteX54" fmla="*/ 1709737 w 3438525"/>
              <a:gd name="connsiteY54" fmla="*/ 2566987 h 2871787"/>
              <a:gd name="connsiteX55" fmla="*/ 1785937 w 3438525"/>
              <a:gd name="connsiteY55" fmla="*/ 2566987 h 2871787"/>
              <a:gd name="connsiteX56" fmla="*/ 1785937 w 3438525"/>
              <a:gd name="connsiteY56" fmla="*/ 2605087 h 2871787"/>
              <a:gd name="connsiteX57" fmla="*/ 1876425 w 3438525"/>
              <a:gd name="connsiteY57" fmla="*/ 2605087 h 2871787"/>
              <a:gd name="connsiteX58" fmla="*/ 1876425 w 3438525"/>
              <a:gd name="connsiteY58" fmla="*/ 2676525 h 2871787"/>
              <a:gd name="connsiteX59" fmla="*/ 2171700 w 3438525"/>
              <a:gd name="connsiteY59" fmla="*/ 2676525 h 2871787"/>
              <a:gd name="connsiteX60" fmla="*/ 2171700 w 3438525"/>
              <a:gd name="connsiteY60" fmla="*/ 2700337 h 2871787"/>
              <a:gd name="connsiteX61" fmla="*/ 2524125 w 3438525"/>
              <a:gd name="connsiteY61" fmla="*/ 2700337 h 2871787"/>
              <a:gd name="connsiteX62" fmla="*/ 2524125 w 3438525"/>
              <a:gd name="connsiteY62" fmla="*/ 2747962 h 2871787"/>
              <a:gd name="connsiteX63" fmla="*/ 2986087 w 3438525"/>
              <a:gd name="connsiteY63" fmla="*/ 2747962 h 2871787"/>
              <a:gd name="connsiteX64" fmla="*/ 2986087 w 3438525"/>
              <a:gd name="connsiteY64" fmla="*/ 2871787 h 2871787"/>
              <a:gd name="connsiteX65" fmla="*/ 3438525 w 3438525"/>
              <a:gd name="connsiteY65" fmla="*/ 2871787 h 2871787"/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519237 w 3438525"/>
              <a:gd name="connsiteY49" fmla="*/ 2414586 h 2871787"/>
              <a:gd name="connsiteX50" fmla="*/ 1569242 w 3438525"/>
              <a:gd name="connsiteY50" fmla="*/ 2419350 h 2871787"/>
              <a:gd name="connsiteX51" fmla="*/ 1643062 w 3438525"/>
              <a:gd name="connsiteY51" fmla="*/ 2438400 h 2871787"/>
              <a:gd name="connsiteX52" fmla="*/ 1643062 w 3438525"/>
              <a:gd name="connsiteY52" fmla="*/ 2533650 h 2871787"/>
              <a:gd name="connsiteX53" fmla="*/ 1709737 w 3438525"/>
              <a:gd name="connsiteY53" fmla="*/ 2533650 h 2871787"/>
              <a:gd name="connsiteX54" fmla="*/ 1709737 w 3438525"/>
              <a:gd name="connsiteY54" fmla="*/ 2566987 h 2871787"/>
              <a:gd name="connsiteX55" fmla="*/ 1785937 w 3438525"/>
              <a:gd name="connsiteY55" fmla="*/ 2566987 h 2871787"/>
              <a:gd name="connsiteX56" fmla="*/ 1785937 w 3438525"/>
              <a:gd name="connsiteY56" fmla="*/ 2605087 h 2871787"/>
              <a:gd name="connsiteX57" fmla="*/ 1876425 w 3438525"/>
              <a:gd name="connsiteY57" fmla="*/ 2605087 h 2871787"/>
              <a:gd name="connsiteX58" fmla="*/ 1876425 w 3438525"/>
              <a:gd name="connsiteY58" fmla="*/ 2676525 h 2871787"/>
              <a:gd name="connsiteX59" fmla="*/ 2171700 w 3438525"/>
              <a:gd name="connsiteY59" fmla="*/ 2676525 h 2871787"/>
              <a:gd name="connsiteX60" fmla="*/ 2171700 w 3438525"/>
              <a:gd name="connsiteY60" fmla="*/ 2700337 h 2871787"/>
              <a:gd name="connsiteX61" fmla="*/ 2524125 w 3438525"/>
              <a:gd name="connsiteY61" fmla="*/ 2700337 h 2871787"/>
              <a:gd name="connsiteX62" fmla="*/ 2524125 w 3438525"/>
              <a:gd name="connsiteY62" fmla="*/ 2747962 h 2871787"/>
              <a:gd name="connsiteX63" fmla="*/ 2986087 w 3438525"/>
              <a:gd name="connsiteY63" fmla="*/ 2747962 h 2871787"/>
              <a:gd name="connsiteX64" fmla="*/ 2986087 w 3438525"/>
              <a:gd name="connsiteY64" fmla="*/ 2871787 h 2871787"/>
              <a:gd name="connsiteX65" fmla="*/ 3438525 w 3438525"/>
              <a:gd name="connsiteY65" fmla="*/ 2871787 h 2871787"/>
              <a:gd name="connsiteX0" fmla="*/ 0 w 3438525"/>
              <a:gd name="connsiteY0" fmla="*/ 0 h 2871787"/>
              <a:gd name="connsiteX1" fmla="*/ 109537 w 3438525"/>
              <a:gd name="connsiteY1" fmla="*/ 0 h 2871787"/>
              <a:gd name="connsiteX2" fmla="*/ 109537 w 3438525"/>
              <a:gd name="connsiteY2" fmla="*/ 133350 h 2871787"/>
              <a:gd name="connsiteX3" fmla="*/ 138112 w 3438525"/>
              <a:gd name="connsiteY3" fmla="*/ 133350 h 2871787"/>
              <a:gd name="connsiteX4" fmla="*/ 138112 w 3438525"/>
              <a:gd name="connsiteY4" fmla="*/ 285750 h 2871787"/>
              <a:gd name="connsiteX5" fmla="*/ 157162 w 3438525"/>
              <a:gd name="connsiteY5" fmla="*/ 285750 h 2871787"/>
              <a:gd name="connsiteX6" fmla="*/ 157162 w 3438525"/>
              <a:gd name="connsiteY6" fmla="*/ 352425 h 2871787"/>
              <a:gd name="connsiteX7" fmla="*/ 185737 w 3438525"/>
              <a:gd name="connsiteY7" fmla="*/ 352425 h 2871787"/>
              <a:gd name="connsiteX8" fmla="*/ 185737 w 3438525"/>
              <a:gd name="connsiteY8" fmla="*/ 504825 h 2871787"/>
              <a:gd name="connsiteX9" fmla="*/ 228600 w 3438525"/>
              <a:gd name="connsiteY9" fmla="*/ 504825 h 2871787"/>
              <a:gd name="connsiteX10" fmla="*/ 228600 w 3438525"/>
              <a:gd name="connsiteY10" fmla="*/ 547687 h 2871787"/>
              <a:gd name="connsiteX11" fmla="*/ 276225 w 3438525"/>
              <a:gd name="connsiteY11" fmla="*/ 547687 h 2871787"/>
              <a:gd name="connsiteX12" fmla="*/ 276225 w 3438525"/>
              <a:gd name="connsiteY12" fmla="*/ 600075 h 2871787"/>
              <a:gd name="connsiteX13" fmla="*/ 314325 w 3438525"/>
              <a:gd name="connsiteY13" fmla="*/ 600075 h 2871787"/>
              <a:gd name="connsiteX14" fmla="*/ 314325 w 3438525"/>
              <a:gd name="connsiteY14" fmla="*/ 966787 h 2871787"/>
              <a:gd name="connsiteX15" fmla="*/ 361950 w 3438525"/>
              <a:gd name="connsiteY15" fmla="*/ 966787 h 2871787"/>
              <a:gd name="connsiteX16" fmla="*/ 361950 w 3438525"/>
              <a:gd name="connsiteY16" fmla="*/ 1033462 h 2871787"/>
              <a:gd name="connsiteX17" fmla="*/ 442912 w 3438525"/>
              <a:gd name="connsiteY17" fmla="*/ 1033462 h 2871787"/>
              <a:gd name="connsiteX18" fmla="*/ 442912 w 3438525"/>
              <a:gd name="connsiteY18" fmla="*/ 1157287 h 2871787"/>
              <a:gd name="connsiteX19" fmla="*/ 481012 w 3438525"/>
              <a:gd name="connsiteY19" fmla="*/ 1157287 h 2871787"/>
              <a:gd name="connsiteX20" fmla="*/ 481012 w 3438525"/>
              <a:gd name="connsiteY20" fmla="*/ 1214437 h 2871787"/>
              <a:gd name="connsiteX21" fmla="*/ 533400 w 3438525"/>
              <a:gd name="connsiteY21" fmla="*/ 1214437 h 2871787"/>
              <a:gd name="connsiteX22" fmla="*/ 533400 w 3438525"/>
              <a:gd name="connsiteY22" fmla="*/ 1309687 h 2871787"/>
              <a:gd name="connsiteX23" fmla="*/ 600075 w 3438525"/>
              <a:gd name="connsiteY23" fmla="*/ 1309687 h 2871787"/>
              <a:gd name="connsiteX24" fmla="*/ 600075 w 3438525"/>
              <a:gd name="connsiteY24" fmla="*/ 1528762 h 2871787"/>
              <a:gd name="connsiteX25" fmla="*/ 619125 w 3438525"/>
              <a:gd name="connsiteY25" fmla="*/ 1547812 h 2871787"/>
              <a:gd name="connsiteX26" fmla="*/ 619125 w 3438525"/>
              <a:gd name="connsiteY26" fmla="*/ 1752600 h 2871787"/>
              <a:gd name="connsiteX27" fmla="*/ 676275 w 3438525"/>
              <a:gd name="connsiteY27" fmla="*/ 1752600 h 2871787"/>
              <a:gd name="connsiteX28" fmla="*/ 676275 w 3438525"/>
              <a:gd name="connsiteY28" fmla="*/ 1781175 h 2871787"/>
              <a:gd name="connsiteX29" fmla="*/ 742950 w 3438525"/>
              <a:gd name="connsiteY29" fmla="*/ 1781175 h 2871787"/>
              <a:gd name="connsiteX30" fmla="*/ 742950 w 3438525"/>
              <a:gd name="connsiteY30" fmla="*/ 1862137 h 2871787"/>
              <a:gd name="connsiteX31" fmla="*/ 790575 w 3438525"/>
              <a:gd name="connsiteY31" fmla="*/ 1862137 h 2871787"/>
              <a:gd name="connsiteX32" fmla="*/ 790575 w 3438525"/>
              <a:gd name="connsiteY32" fmla="*/ 1909762 h 2871787"/>
              <a:gd name="connsiteX33" fmla="*/ 823912 w 3438525"/>
              <a:gd name="connsiteY33" fmla="*/ 1909762 h 2871787"/>
              <a:gd name="connsiteX34" fmla="*/ 823912 w 3438525"/>
              <a:gd name="connsiteY34" fmla="*/ 1952625 h 2871787"/>
              <a:gd name="connsiteX35" fmla="*/ 909637 w 3438525"/>
              <a:gd name="connsiteY35" fmla="*/ 1952625 h 2871787"/>
              <a:gd name="connsiteX36" fmla="*/ 909637 w 3438525"/>
              <a:gd name="connsiteY36" fmla="*/ 2062162 h 2871787"/>
              <a:gd name="connsiteX37" fmla="*/ 938212 w 3438525"/>
              <a:gd name="connsiteY37" fmla="*/ 2062162 h 2871787"/>
              <a:gd name="connsiteX38" fmla="*/ 938212 w 3438525"/>
              <a:gd name="connsiteY38" fmla="*/ 2138362 h 2871787"/>
              <a:gd name="connsiteX39" fmla="*/ 971550 w 3438525"/>
              <a:gd name="connsiteY39" fmla="*/ 2138362 h 2871787"/>
              <a:gd name="connsiteX40" fmla="*/ 971550 w 3438525"/>
              <a:gd name="connsiteY40" fmla="*/ 2205037 h 2871787"/>
              <a:gd name="connsiteX41" fmla="*/ 1085850 w 3438525"/>
              <a:gd name="connsiteY41" fmla="*/ 2205037 h 2871787"/>
              <a:gd name="connsiteX42" fmla="*/ 1085850 w 3438525"/>
              <a:gd name="connsiteY42" fmla="*/ 2262187 h 2871787"/>
              <a:gd name="connsiteX43" fmla="*/ 1238250 w 3438525"/>
              <a:gd name="connsiteY43" fmla="*/ 2262187 h 2871787"/>
              <a:gd name="connsiteX44" fmla="*/ 1238250 w 3438525"/>
              <a:gd name="connsiteY44" fmla="*/ 2343150 h 2871787"/>
              <a:gd name="connsiteX45" fmla="*/ 1357312 w 3438525"/>
              <a:gd name="connsiteY45" fmla="*/ 2343150 h 2871787"/>
              <a:gd name="connsiteX46" fmla="*/ 1357312 w 3438525"/>
              <a:gd name="connsiteY46" fmla="*/ 2386012 h 2871787"/>
              <a:gd name="connsiteX47" fmla="*/ 1519237 w 3438525"/>
              <a:gd name="connsiteY47" fmla="*/ 2386012 h 2871787"/>
              <a:gd name="connsiteX48" fmla="*/ 1519237 w 3438525"/>
              <a:gd name="connsiteY48" fmla="*/ 2386012 h 2871787"/>
              <a:gd name="connsiteX49" fmla="*/ 1519237 w 3438525"/>
              <a:gd name="connsiteY49" fmla="*/ 2414586 h 2871787"/>
              <a:gd name="connsiteX50" fmla="*/ 1569242 w 3438525"/>
              <a:gd name="connsiteY50" fmla="*/ 2419350 h 2871787"/>
              <a:gd name="connsiteX51" fmla="*/ 1643062 w 3438525"/>
              <a:gd name="connsiteY51" fmla="*/ 2438400 h 2871787"/>
              <a:gd name="connsiteX52" fmla="*/ 1643062 w 3438525"/>
              <a:gd name="connsiteY52" fmla="*/ 2533650 h 2871787"/>
              <a:gd name="connsiteX53" fmla="*/ 1709737 w 3438525"/>
              <a:gd name="connsiteY53" fmla="*/ 2533650 h 2871787"/>
              <a:gd name="connsiteX54" fmla="*/ 1709737 w 3438525"/>
              <a:gd name="connsiteY54" fmla="*/ 2566987 h 2871787"/>
              <a:gd name="connsiteX55" fmla="*/ 1785937 w 3438525"/>
              <a:gd name="connsiteY55" fmla="*/ 2566987 h 2871787"/>
              <a:gd name="connsiteX56" fmla="*/ 1785937 w 3438525"/>
              <a:gd name="connsiteY56" fmla="*/ 2605087 h 2871787"/>
              <a:gd name="connsiteX57" fmla="*/ 1876425 w 3438525"/>
              <a:gd name="connsiteY57" fmla="*/ 2605087 h 2871787"/>
              <a:gd name="connsiteX58" fmla="*/ 1876425 w 3438525"/>
              <a:gd name="connsiteY58" fmla="*/ 2676525 h 2871787"/>
              <a:gd name="connsiteX59" fmla="*/ 2171700 w 3438525"/>
              <a:gd name="connsiteY59" fmla="*/ 2676525 h 2871787"/>
              <a:gd name="connsiteX60" fmla="*/ 2171700 w 3438525"/>
              <a:gd name="connsiteY60" fmla="*/ 2700337 h 2871787"/>
              <a:gd name="connsiteX61" fmla="*/ 2524125 w 3438525"/>
              <a:gd name="connsiteY61" fmla="*/ 2700337 h 2871787"/>
              <a:gd name="connsiteX62" fmla="*/ 2524125 w 3438525"/>
              <a:gd name="connsiteY62" fmla="*/ 2747962 h 2871787"/>
              <a:gd name="connsiteX63" fmla="*/ 2986087 w 3438525"/>
              <a:gd name="connsiteY63" fmla="*/ 2747962 h 2871787"/>
              <a:gd name="connsiteX64" fmla="*/ 2986087 w 3438525"/>
              <a:gd name="connsiteY64" fmla="*/ 2871787 h 2871787"/>
              <a:gd name="connsiteX65" fmla="*/ 3438525 w 3438525"/>
              <a:gd name="connsiteY65" fmla="*/ 2871787 h 287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438525" h="2871787">
                <a:moveTo>
                  <a:pt x="0" y="0"/>
                </a:moveTo>
                <a:lnTo>
                  <a:pt x="109537" y="0"/>
                </a:lnTo>
                <a:lnTo>
                  <a:pt x="109537" y="133350"/>
                </a:lnTo>
                <a:lnTo>
                  <a:pt x="138112" y="133350"/>
                </a:lnTo>
                <a:lnTo>
                  <a:pt x="138112" y="285750"/>
                </a:lnTo>
                <a:lnTo>
                  <a:pt x="157162" y="285750"/>
                </a:lnTo>
                <a:lnTo>
                  <a:pt x="157162" y="352425"/>
                </a:lnTo>
                <a:lnTo>
                  <a:pt x="185737" y="352425"/>
                </a:lnTo>
                <a:lnTo>
                  <a:pt x="185737" y="504825"/>
                </a:lnTo>
                <a:lnTo>
                  <a:pt x="228600" y="504825"/>
                </a:lnTo>
                <a:lnTo>
                  <a:pt x="228600" y="547687"/>
                </a:lnTo>
                <a:lnTo>
                  <a:pt x="276225" y="547687"/>
                </a:lnTo>
                <a:lnTo>
                  <a:pt x="276225" y="600075"/>
                </a:lnTo>
                <a:lnTo>
                  <a:pt x="314325" y="600075"/>
                </a:lnTo>
                <a:lnTo>
                  <a:pt x="314325" y="966787"/>
                </a:lnTo>
                <a:lnTo>
                  <a:pt x="361950" y="966787"/>
                </a:lnTo>
                <a:lnTo>
                  <a:pt x="361950" y="1033462"/>
                </a:lnTo>
                <a:lnTo>
                  <a:pt x="442912" y="1033462"/>
                </a:lnTo>
                <a:lnTo>
                  <a:pt x="442912" y="1157287"/>
                </a:lnTo>
                <a:lnTo>
                  <a:pt x="481012" y="1157287"/>
                </a:lnTo>
                <a:lnTo>
                  <a:pt x="481012" y="1214437"/>
                </a:lnTo>
                <a:lnTo>
                  <a:pt x="533400" y="1214437"/>
                </a:lnTo>
                <a:lnTo>
                  <a:pt x="533400" y="1309687"/>
                </a:lnTo>
                <a:lnTo>
                  <a:pt x="600075" y="1309687"/>
                </a:lnTo>
                <a:lnTo>
                  <a:pt x="600075" y="1528762"/>
                </a:lnTo>
                <a:lnTo>
                  <a:pt x="619125" y="1547812"/>
                </a:lnTo>
                <a:lnTo>
                  <a:pt x="619125" y="1752600"/>
                </a:lnTo>
                <a:lnTo>
                  <a:pt x="676275" y="1752600"/>
                </a:lnTo>
                <a:lnTo>
                  <a:pt x="676275" y="1781175"/>
                </a:lnTo>
                <a:lnTo>
                  <a:pt x="742950" y="1781175"/>
                </a:lnTo>
                <a:lnTo>
                  <a:pt x="742950" y="1862137"/>
                </a:lnTo>
                <a:lnTo>
                  <a:pt x="790575" y="1862137"/>
                </a:lnTo>
                <a:lnTo>
                  <a:pt x="790575" y="1909762"/>
                </a:lnTo>
                <a:lnTo>
                  <a:pt x="823912" y="1909762"/>
                </a:lnTo>
                <a:lnTo>
                  <a:pt x="823912" y="1952625"/>
                </a:lnTo>
                <a:lnTo>
                  <a:pt x="909637" y="1952625"/>
                </a:lnTo>
                <a:lnTo>
                  <a:pt x="909637" y="2062162"/>
                </a:lnTo>
                <a:lnTo>
                  <a:pt x="938212" y="2062162"/>
                </a:lnTo>
                <a:lnTo>
                  <a:pt x="938212" y="2138362"/>
                </a:lnTo>
                <a:lnTo>
                  <a:pt x="971550" y="2138362"/>
                </a:lnTo>
                <a:lnTo>
                  <a:pt x="971550" y="2205037"/>
                </a:lnTo>
                <a:lnTo>
                  <a:pt x="1085850" y="2205037"/>
                </a:lnTo>
                <a:lnTo>
                  <a:pt x="1085850" y="2262187"/>
                </a:lnTo>
                <a:lnTo>
                  <a:pt x="1238250" y="2262187"/>
                </a:lnTo>
                <a:lnTo>
                  <a:pt x="1238250" y="2343150"/>
                </a:lnTo>
                <a:lnTo>
                  <a:pt x="1357312" y="2343150"/>
                </a:lnTo>
                <a:lnTo>
                  <a:pt x="1357312" y="2386012"/>
                </a:lnTo>
                <a:lnTo>
                  <a:pt x="1519237" y="2386012"/>
                </a:lnTo>
                <a:lnTo>
                  <a:pt x="1519237" y="2386012"/>
                </a:lnTo>
                <a:lnTo>
                  <a:pt x="1519237" y="2414586"/>
                </a:lnTo>
                <a:lnTo>
                  <a:pt x="1569242" y="2419350"/>
                </a:lnTo>
                <a:cubicBezTo>
                  <a:pt x="1570036" y="2447131"/>
                  <a:pt x="1618455" y="2432050"/>
                  <a:pt x="1643062" y="2438400"/>
                </a:cubicBezTo>
                <a:lnTo>
                  <a:pt x="1643062" y="2533650"/>
                </a:lnTo>
                <a:lnTo>
                  <a:pt x="1709737" y="2533650"/>
                </a:lnTo>
                <a:lnTo>
                  <a:pt x="1709737" y="2566987"/>
                </a:lnTo>
                <a:lnTo>
                  <a:pt x="1785937" y="2566987"/>
                </a:lnTo>
                <a:lnTo>
                  <a:pt x="1785937" y="2605087"/>
                </a:lnTo>
                <a:lnTo>
                  <a:pt x="1876425" y="2605087"/>
                </a:lnTo>
                <a:lnTo>
                  <a:pt x="1876425" y="2676525"/>
                </a:lnTo>
                <a:lnTo>
                  <a:pt x="2171700" y="2676525"/>
                </a:lnTo>
                <a:lnTo>
                  <a:pt x="2171700" y="2700337"/>
                </a:lnTo>
                <a:lnTo>
                  <a:pt x="2524125" y="2700337"/>
                </a:lnTo>
                <a:lnTo>
                  <a:pt x="2524125" y="2747962"/>
                </a:lnTo>
                <a:lnTo>
                  <a:pt x="2986087" y="2747962"/>
                </a:lnTo>
                <a:lnTo>
                  <a:pt x="2986087" y="2871787"/>
                </a:lnTo>
                <a:lnTo>
                  <a:pt x="3438525" y="2871787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5702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04A0E8A4-E0C5-917C-2E6D-915370E37F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5" y="1935632"/>
            <a:ext cx="3694544" cy="4752528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2ADE4080-2851-A22B-5A74-4F1FE4E054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095" y="692696"/>
            <a:ext cx="4568550" cy="5976664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879393E0-3FB1-EA59-227E-D7730FCDFA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" y="193903"/>
            <a:ext cx="4251256" cy="114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3858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C63F8EB-D32B-4B54-B643-A4A7E9A99F12}"/>
              </a:ext>
            </a:extLst>
          </p:cNvPr>
          <p:cNvGrpSpPr/>
          <p:nvPr/>
        </p:nvGrpSpPr>
        <p:grpSpPr>
          <a:xfrm>
            <a:off x="7191254" y="2348548"/>
            <a:ext cx="997985" cy="334693"/>
            <a:chOff x="9447553" y="1998173"/>
            <a:chExt cx="1330646" cy="33469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E72ED41-D5A5-4A81-B180-9B47C79CEC10}"/>
                </a:ext>
              </a:extLst>
            </p:cNvPr>
            <p:cNvGrpSpPr/>
            <p:nvPr/>
          </p:nvGrpSpPr>
          <p:grpSpPr>
            <a:xfrm rot="150951">
              <a:off x="9473097" y="205594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56CAB0A2-4E45-4063-80A3-348D00A2AFF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1B499670-7678-4F6C-8AF4-F318297B51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74AF239-5D2E-415B-8A9E-F2EABF0F5B99}"/>
                </a:ext>
              </a:extLst>
            </p:cNvPr>
            <p:cNvSpPr/>
            <p:nvPr/>
          </p:nvSpPr>
          <p:spPr bwMode="auto">
            <a:xfrm rot="150951">
              <a:off x="9457612" y="199817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4C8B1B3-2678-44A0-AF74-EDB02B27DE5B}"/>
                </a:ext>
              </a:extLst>
            </p:cNvPr>
            <p:cNvGrpSpPr/>
            <p:nvPr/>
          </p:nvGrpSpPr>
          <p:grpSpPr>
            <a:xfrm rot="10950951">
              <a:off x="9474506" y="2150917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F593CBF2-AC68-4CBB-84CE-F09844BF2C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2523C80B-7F8F-4863-AAA6-34B796EAFB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DCAC468-E31B-4420-862B-0A791DF496E8}"/>
                </a:ext>
              </a:extLst>
            </p:cNvPr>
            <p:cNvSpPr/>
            <p:nvPr/>
          </p:nvSpPr>
          <p:spPr bwMode="auto">
            <a:xfrm rot="10950951">
              <a:off x="9447553" y="222711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B7B02F2-7B3F-4E71-A814-B5EC4AF067F5}"/>
                </a:ext>
              </a:extLst>
            </p:cNvPr>
            <p:cNvGrpSpPr/>
            <p:nvPr/>
          </p:nvGrpSpPr>
          <p:grpSpPr>
            <a:xfrm rot="150951">
              <a:off x="9551295" y="2059379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6116ABA1-8914-4A3F-A640-DE44D6C143C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1AB93DA5-338D-4581-B621-1F80677E13B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3D31ECB-3B49-4EA2-9D74-98437EEF5D9B}"/>
                </a:ext>
              </a:extLst>
            </p:cNvPr>
            <p:cNvSpPr/>
            <p:nvPr/>
          </p:nvSpPr>
          <p:spPr bwMode="auto">
            <a:xfrm rot="150951">
              <a:off x="9535810" y="200160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59054D2-BFCF-4EF0-973A-31DCEFF4E559}"/>
                </a:ext>
              </a:extLst>
            </p:cNvPr>
            <p:cNvGrpSpPr/>
            <p:nvPr/>
          </p:nvGrpSpPr>
          <p:grpSpPr>
            <a:xfrm rot="10950951">
              <a:off x="9552704" y="215435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0AA61C3C-F347-4B36-A2EF-D2A3F4D41A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B0973E25-B66C-4BFE-95BF-2330B61B56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1FF504A-9051-4964-88E8-65C048D2A87F}"/>
                </a:ext>
              </a:extLst>
            </p:cNvPr>
            <p:cNvSpPr/>
            <p:nvPr/>
          </p:nvSpPr>
          <p:spPr bwMode="auto">
            <a:xfrm rot="10950951">
              <a:off x="9525751" y="223055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F74EFB-B26C-4449-BA2A-56C32931A6EA}"/>
                </a:ext>
              </a:extLst>
            </p:cNvPr>
            <p:cNvGrpSpPr/>
            <p:nvPr/>
          </p:nvGrpSpPr>
          <p:grpSpPr>
            <a:xfrm rot="150951">
              <a:off x="9629495" y="2062814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50A180BB-9689-4CCF-A080-FDE295860D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9BDB2BC7-E25D-4A57-99B9-15F29B9F39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67A4AD2-9315-4417-B260-1927167C9795}"/>
                </a:ext>
              </a:extLst>
            </p:cNvPr>
            <p:cNvSpPr/>
            <p:nvPr/>
          </p:nvSpPr>
          <p:spPr bwMode="auto">
            <a:xfrm rot="150951">
              <a:off x="9614011" y="2005044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DA0269C-DB8F-4918-AAE5-EB61D401F4C8}"/>
                </a:ext>
              </a:extLst>
            </p:cNvPr>
            <p:cNvGrpSpPr/>
            <p:nvPr/>
          </p:nvGrpSpPr>
          <p:grpSpPr>
            <a:xfrm rot="10950951">
              <a:off x="9630904" y="2157788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CD27BCCD-E7F4-4E4C-A307-3A49EA5ED7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D32C33AC-953C-42CC-B1D5-648455D0F2E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BA5A7E2-845D-4392-BEDD-E91E687279AC}"/>
                </a:ext>
              </a:extLst>
            </p:cNvPr>
            <p:cNvSpPr/>
            <p:nvPr/>
          </p:nvSpPr>
          <p:spPr bwMode="auto">
            <a:xfrm rot="10950951">
              <a:off x="9603952" y="223398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A94DF7F-FA7A-4474-96AC-D36CAE94EF18}"/>
                </a:ext>
              </a:extLst>
            </p:cNvPr>
            <p:cNvGrpSpPr/>
            <p:nvPr/>
          </p:nvGrpSpPr>
          <p:grpSpPr>
            <a:xfrm rot="150951">
              <a:off x="9707818" y="206342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F65F9DFC-20FD-4CDB-B41A-87FB9E9712F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9A21A7CB-9864-4E51-9ED1-2141B53A49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30F04A8-C137-4794-AB8F-1833629C27A0}"/>
                </a:ext>
              </a:extLst>
            </p:cNvPr>
            <p:cNvSpPr/>
            <p:nvPr/>
          </p:nvSpPr>
          <p:spPr bwMode="auto">
            <a:xfrm rot="150951">
              <a:off x="9692333" y="200565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1C39FC7-5721-4BD2-811D-22231294D664}"/>
                </a:ext>
              </a:extLst>
            </p:cNvPr>
            <p:cNvGrpSpPr/>
            <p:nvPr/>
          </p:nvGrpSpPr>
          <p:grpSpPr>
            <a:xfrm rot="10950951">
              <a:off x="9709227" y="2158397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3127A667-66C2-4069-9232-245F4061C02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8BEB6A2C-02E7-4864-94EE-8D6D29AE38A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4FF2DA9-2D96-49E9-9D9D-BDFCF8AF200C}"/>
                </a:ext>
              </a:extLst>
            </p:cNvPr>
            <p:cNvSpPr/>
            <p:nvPr/>
          </p:nvSpPr>
          <p:spPr bwMode="auto">
            <a:xfrm rot="10950951">
              <a:off x="9682275" y="223459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2E0214D-9793-4FA0-A80C-BDC819EB273C}"/>
                </a:ext>
              </a:extLst>
            </p:cNvPr>
            <p:cNvGrpSpPr/>
            <p:nvPr/>
          </p:nvGrpSpPr>
          <p:grpSpPr>
            <a:xfrm rot="150951">
              <a:off x="9786017" y="2066859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027D224A-76AD-464D-98C6-E62561E233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03976B47-05AC-4A2D-9326-E1C2B5322A0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686F032-9AAD-4FE3-962B-C1D06932D496}"/>
                </a:ext>
              </a:extLst>
            </p:cNvPr>
            <p:cNvSpPr/>
            <p:nvPr/>
          </p:nvSpPr>
          <p:spPr bwMode="auto">
            <a:xfrm rot="150951">
              <a:off x="9770533" y="200908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6585704-8DBE-435C-B6EA-3E65C0CBD113}"/>
                </a:ext>
              </a:extLst>
            </p:cNvPr>
            <p:cNvGrpSpPr/>
            <p:nvPr/>
          </p:nvGrpSpPr>
          <p:grpSpPr>
            <a:xfrm rot="10950951">
              <a:off x="9787427" y="216183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E1B30445-CBB4-446E-83B7-263C416F878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B16176CA-EC4D-40D3-A3A5-2704A29283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C5D1831-A912-412B-8C7E-8CFA45218AF4}"/>
                </a:ext>
              </a:extLst>
            </p:cNvPr>
            <p:cNvSpPr/>
            <p:nvPr/>
          </p:nvSpPr>
          <p:spPr bwMode="auto">
            <a:xfrm rot="10950951">
              <a:off x="9760474" y="223803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BEE1BA0-4D80-49DD-BAA6-F98A91C36E7F}"/>
                </a:ext>
              </a:extLst>
            </p:cNvPr>
            <p:cNvGrpSpPr/>
            <p:nvPr/>
          </p:nvGrpSpPr>
          <p:grpSpPr>
            <a:xfrm rot="150951">
              <a:off x="9864216" y="2070295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F800C670-41AB-4B8B-AD6B-FA71DAD405C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5A589B05-DB57-4C21-94B7-78BE3C065E9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ABC3F96-ACD1-4256-B888-3CC1DE327B3E}"/>
                </a:ext>
              </a:extLst>
            </p:cNvPr>
            <p:cNvSpPr/>
            <p:nvPr/>
          </p:nvSpPr>
          <p:spPr bwMode="auto">
            <a:xfrm rot="150951">
              <a:off x="9848731" y="2012525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FD3F2D8-5BC3-45A6-860F-B7753196455C}"/>
                </a:ext>
              </a:extLst>
            </p:cNvPr>
            <p:cNvGrpSpPr/>
            <p:nvPr/>
          </p:nvGrpSpPr>
          <p:grpSpPr>
            <a:xfrm rot="10950951">
              <a:off x="9865625" y="2165269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4D1E2D71-A2A6-4D3E-ABBD-D93A4CEB0B1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2A6ECCBB-AB48-44A9-A722-FDF57289DDA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6F285C0-D3AF-41BF-AD5E-553F6DD49915}"/>
                </a:ext>
              </a:extLst>
            </p:cNvPr>
            <p:cNvSpPr/>
            <p:nvPr/>
          </p:nvSpPr>
          <p:spPr bwMode="auto">
            <a:xfrm rot="10950951">
              <a:off x="9838672" y="224146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0BD3CA5-B416-45FC-AD41-A2AE36BDB9C5}"/>
                </a:ext>
              </a:extLst>
            </p:cNvPr>
            <p:cNvGrpSpPr/>
            <p:nvPr/>
          </p:nvGrpSpPr>
          <p:grpSpPr>
            <a:xfrm rot="150951">
              <a:off x="9942415" y="2073731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507D483D-1080-4E9C-9600-93B4D69896C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B6A4E3F4-8035-4005-ACA7-B25ECB60B3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5A60837-1C32-4F3F-B9C7-E107B7559AEA}"/>
                </a:ext>
              </a:extLst>
            </p:cNvPr>
            <p:cNvSpPr/>
            <p:nvPr/>
          </p:nvSpPr>
          <p:spPr bwMode="auto">
            <a:xfrm rot="150951">
              <a:off x="9926930" y="2015962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312C888-7715-418A-9A8A-9C3FBE93178A}"/>
                </a:ext>
              </a:extLst>
            </p:cNvPr>
            <p:cNvGrpSpPr/>
            <p:nvPr/>
          </p:nvGrpSpPr>
          <p:grpSpPr>
            <a:xfrm rot="10950951">
              <a:off x="9943824" y="2168705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45972C31-39FC-40D8-B0F3-6D152DDF240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D7F87385-8C7B-416C-95E1-9E821DBD1D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ED2E6EA-0F25-4EDB-94FD-867069111526}"/>
                </a:ext>
              </a:extLst>
            </p:cNvPr>
            <p:cNvSpPr/>
            <p:nvPr/>
          </p:nvSpPr>
          <p:spPr bwMode="auto">
            <a:xfrm rot="10950951">
              <a:off x="9916872" y="2244905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E93B004-F364-44CA-8B7B-A13DB76CFC4A}"/>
                </a:ext>
              </a:extLst>
            </p:cNvPr>
            <p:cNvGrpSpPr/>
            <p:nvPr/>
          </p:nvGrpSpPr>
          <p:grpSpPr>
            <a:xfrm rot="150951">
              <a:off x="10020738" y="2074341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D5BD8C0D-4801-48E2-8B5F-416975754B4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175940F3-D19C-4FE1-B903-AD07A79B7E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0BB639A-0CDE-4B20-9EBD-912B162A8404}"/>
                </a:ext>
              </a:extLst>
            </p:cNvPr>
            <p:cNvSpPr/>
            <p:nvPr/>
          </p:nvSpPr>
          <p:spPr bwMode="auto">
            <a:xfrm rot="150951">
              <a:off x="10005253" y="2016571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BF7D820-A6D9-4CB4-A6BA-713A9D05BABB}"/>
                </a:ext>
              </a:extLst>
            </p:cNvPr>
            <p:cNvGrpSpPr/>
            <p:nvPr/>
          </p:nvGrpSpPr>
          <p:grpSpPr>
            <a:xfrm rot="10950951">
              <a:off x="10022147" y="2169315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1D48B0D8-5556-4FD9-B9AF-DD9510316F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24D1BB6A-C5DC-4D5E-91D8-4AAD83C56D1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BD4880B-5310-45A7-985F-7CEAE36561C4}"/>
                </a:ext>
              </a:extLst>
            </p:cNvPr>
            <p:cNvSpPr/>
            <p:nvPr/>
          </p:nvSpPr>
          <p:spPr bwMode="auto">
            <a:xfrm rot="10950951">
              <a:off x="9995194" y="2245515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D8B24B7-CF34-4231-AAC2-AF21FD966A2B}"/>
                </a:ext>
              </a:extLst>
            </p:cNvPr>
            <p:cNvGrpSpPr/>
            <p:nvPr/>
          </p:nvGrpSpPr>
          <p:grpSpPr>
            <a:xfrm rot="150951">
              <a:off x="10098937" y="2077777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572DC406-8EB6-4253-AA3D-919B78A09EB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D1A7954E-E244-4DCD-8531-B4D50B6ADEC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C30467FF-E606-4B76-832A-D5F9F23605C7}"/>
                </a:ext>
              </a:extLst>
            </p:cNvPr>
            <p:cNvSpPr/>
            <p:nvPr/>
          </p:nvSpPr>
          <p:spPr bwMode="auto">
            <a:xfrm rot="150951">
              <a:off x="10083452" y="202000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52E76BD-602B-48CF-BAF0-F26F2496C2F7}"/>
                </a:ext>
              </a:extLst>
            </p:cNvPr>
            <p:cNvGrpSpPr/>
            <p:nvPr/>
          </p:nvGrpSpPr>
          <p:grpSpPr>
            <a:xfrm rot="10950951">
              <a:off x="10100346" y="2172751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8DB18A82-0B39-4D17-B70D-207B31832D6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021D5E3D-3E2D-400D-95E7-F4ECDC7FF1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22BDFDE-A478-4CCF-B4D3-78D61C0A6F09}"/>
                </a:ext>
              </a:extLst>
            </p:cNvPr>
            <p:cNvSpPr/>
            <p:nvPr/>
          </p:nvSpPr>
          <p:spPr bwMode="auto">
            <a:xfrm rot="10950951">
              <a:off x="10073394" y="2248951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524C1EE-B9A8-4A46-9A3B-5059753C6644}"/>
                </a:ext>
              </a:extLst>
            </p:cNvPr>
            <p:cNvGrpSpPr/>
            <p:nvPr/>
          </p:nvGrpSpPr>
          <p:grpSpPr>
            <a:xfrm rot="150951">
              <a:off x="10177135" y="208121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7E3DA16B-F9DE-426D-80E4-0F611EEAA6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7ADEC595-07B3-4A89-ABAC-91C5D3DFFA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C515696-EA29-4CEF-9E21-9F19AE594A0E}"/>
                </a:ext>
              </a:extLst>
            </p:cNvPr>
            <p:cNvSpPr/>
            <p:nvPr/>
          </p:nvSpPr>
          <p:spPr bwMode="auto">
            <a:xfrm rot="150951">
              <a:off x="10161650" y="202344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C97E7B3-2D51-4F99-8FF7-2DC58ACCEF37}"/>
                </a:ext>
              </a:extLst>
            </p:cNvPr>
            <p:cNvGrpSpPr/>
            <p:nvPr/>
          </p:nvGrpSpPr>
          <p:grpSpPr>
            <a:xfrm rot="10950951">
              <a:off x="10178544" y="2176187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4C74C127-C84C-4683-ABD7-0BDEF574148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1BCBB5AB-5797-47F8-9AAB-BE929910E9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4ED9375-826E-4188-8BFF-CB4003DD0CD8}"/>
                </a:ext>
              </a:extLst>
            </p:cNvPr>
            <p:cNvSpPr/>
            <p:nvPr/>
          </p:nvSpPr>
          <p:spPr bwMode="auto">
            <a:xfrm rot="10950951">
              <a:off x="10151592" y="225238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AF480F74-6F8F-4A17-BE72-A78BDBC97C39}"/>
                </a:ext>
              </a:extLst>
            </p:cNvPr>
            <p:cNvGrpSpPr/>
            <p:nvPr/>
          </p:nvGrpSpPr>
          <p:grpSpPr>
            <a:xfrm rot="150951">
              <a:off x="10255336" y="2084649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EAEDB862-8052-4B6D-9ADC-EBA6E3E93A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1CE0B91D-3CEB-4A95-8AD2-388A86FC83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7E3ABE8E-584A-4E8E-AD3C-F5AF8D052058}"/>
                </a:ext>
              </a:extLst>
            </p:cNvPr>
            <p:cNvSpPr/>
            <p:nvPr/>
          </p:nvSpPr>
          <p:spPr bwMode="auto">
            <a:xfrm rot="150951">
              <a:off x="10239851" y="202687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F66F265-2168-4398-AEF3-57F4E4791C64}"/>
                </a:ext>
              </a:extLst>
            </p:cNvPr>
            <p:cNvGrpSpPr/>
            <p:nvPr/>
          </p:nvGrpSpPr>
          <p:grpSpPr>
            <a:xfrm rot="10950951">
              <a:off x="10256745" y="217962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8DC9A890-C104-4AAE-80DB-776339D0B90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96299003-5961-42FD-A3A5-BD8B56FCA01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2340F8F-7691-467C-9C3B-3A28005591AF}"/>
                </a:ext>
              </a:extLst>
            </p:cNvPr>
            <p:cNvSpPr/>
            <p:nvPr/>
          </p:nvSpPr>
          <p:spPr bwMode="auto">
            <a:xfrm rot="10950951">
              <a:off x="10229792" y="225582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1E5CEAB-FF91-4552-AB0C-016CCC44591E}"/>
                </a:ext>
              </a:extLst>
            </p:cNvPr>
            <p:cNvGrpSpPr/>
            <p:nvPr/>
          </p:nvGrpSpPr>
          <p:grpSpPr>
            <a:xfrm rot="150951">
              <a:off x="10333659" y="2085258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B6E58D7C-C204-44F0-8429-6663EB48A21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ED66E547-665F-4331-B393-D4617BEC12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07C34E3-4BDC-46F7-890B-FF90CBD8BD87}"/>
                </a:ext>
              </a:extLst>
            </p:cNvPr>
            <p:cNvSpPr/>
            <p:nvPr/>
          </p:nvSpPr>
          <p:spPr bwMode="auto">
            <a:xfrm rot="150951">
              <a:off x="10318174" y="202748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B0E2FA3-9271-4D1D-BF04-38EA52EC9A09}"/>
                </a:ext>
              </a:extLst>
            </p:cNvPr>
            <p:cNvGrpSpPr/>
            <p:nvPr/>
          </p:nvGrpSpPr>
          <p:grpSpPr>
            <a:xfrm rot="10950951">
              <a:off x="10335068" y="2180232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B3081DFD-22CF-4841-B05F-FBF9C9F946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518F823D-0465-481C-BC63-AEC2357A52C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7E1ED49-28B7-41BF-91F3-A2F240957D7D}"/>
                </a:ext>
              </a:extLst>
            </p:cNvPr>
            <p:cNvSpPr/>
            <p:nvPr/>
          </p:nvSpPr>
          <p:spPr bwMode="auto">
            <a:xfrm rot="10950951">
              <a:off x="10308115" y="2256432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3D01EB7-E33C-4956-B97C-1F1120660AE7}"/>
                </a:ext>
              </a:extLst>
            </p:cNvPr>
            <p:cNvGrpSpPr/>
            <p:nvPr/>
          </p:nvGrpSpPr>
          <p:grpSpPr>
            <a:xfrm rot="150951">
              <a:off x="10411858" y="2088694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2500F389-1DD2-4F29-A229-2ABC9B30484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4B40F76F-8551-46A9-8DEA-947F9A5AE55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47E3AB1B-4F8B-47AD-AEE1-3AFF809D336C}"/>
                </a:ext>
              </a:extLst>
            </p:cNvPr>
            <p:cNvSpPr/>
            <p:nvPr/>
          </p:nvSpPr>
          <p:spPr bwMode="auto">
            <a:xfrm rot="150951">
              <a:off x="10396373" y="2030925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365A1AE-D423-4560-BC0A-FA0A34251B39}"/>
                </a:ext>
              </a:extLst>
            </p:cNvPr>
            <p:cNvGrpSpPr/>
            <p:nvPr/>
          </p:nvGrpSpPr>
          <p:grpSpPr>
            <a:xfrm rot="10950951">
              <a:off x="10413267" y="2183668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F3D0CC47-6773-4EC1-9ABF-6DFFAF7F149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AEF92916-AF60-4AFB-8DD5-720F462C3B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3EF42A6-4350-4928-ADFF-232D8180858B}"/>
                </a:ext>
              </a:extLst>
            </p:cNvPr>
            <p:cNvSpPr/>
            <p:nvPr/>
          </p:nvSpPr>
          <p:spPr bwMode="auto">
            <a:xfrm rot="10950951">
              <a:off x="10386315" y="2259868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F87E5664-8C12-41BC-AEEF-3C621529F1C7}"/>
                </a:ext>
              </a:extLst>
            </p:cNvPr>
            <p:cNvGrpSpPr/>
            <p:nvPr/>
          </p:nvGrpSpPr>
          <p:grpSpPr>
            <a:xfrm rot="150951">
              <a:off x="10490056" y="2092130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65DF93DD-E70F-4875-B483-5F2F510055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0737E839-F3A6-42FC-904A-4D726661DD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CBC8976-552A-465B-ADD2-2B2AA0BA4E3F}"/>
                </a:ext>
              </a:extLst>
            </p:cNvPr>
            <p:cNvSpPr/>
            <p:nvPr/>
          </p:nvSpPr>
          <p:spPr bwMode="auto">
            <a:xfrm rot="150951">
              <a:off x="10474571" y="2034361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C57FBE3-A8C3-4CA2-AF1E-56E97789AB57}"/>
                </a:ext>
              </a:extLst>
            </p:cNvPr>
            <p:cNvGrpSpPr/>
            <p:nvPr/>
          </p:nvGrpSpPr>
          <p:grpSpPr>
            <a:xfrm rot="10950951">
              <a:off x="10491465" y="2187105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01CBA61C-4049-44A0-B472-1D7926C20CD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369FF380-0AA1-40E2-85BF-2EAEB7E0692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7E8E703-E642-4D99-BF5C-2F125E497A6B}"/>
                </a:ext>
              </a:extLst>
            </p:cNvPr>
            <p:cNvSpPr/>
            <p:nvPr/>
          </p:nvSpPr>
          <p:spPr bwMode="auto">
            <a:xfrm rot="10950951">
              <a:off x="10464513" y="2263304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19A231D7-F4D5-45BF-9897-889869EE136A}"/>
                </a:ext>
              </a:extLst>
            </p:cNvPr>
            <p:cNvGrpSpPr/>
            <p:nvPr/>
          </p:nvGrpSpPr>
          <p:grpSpPr>
            <a:xfrm rot="155624">
              <a:off x="10569175" y="2089540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3F3E2D55-E6EA-4041-88D9-881DABDA7E3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EB32A5A2-A9D1-49A3-8D35-59C03344193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063AAA9-39F1-4C95-BB11-5C420876182F}"/>
                </a:ext>
              </a:extLst>
            </p:cNvPr>
            <p:cNvSpPr/>
            <p:nvPr/>
          </p:nvSpPr>
          <p:spPr bwMode="auto">
            <a:xfrm rot="155624">
              <a:off x="10553782" y="2031778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EF37911-9F34-4E79-9A9A-ACB5F5955714}"/>
                </a:ext>
              </a:extLst>
            </p:cNvPr>
            <p:cNvGrpSpPr/>
            <p:nvPr/>
          </p:nvGrpSpPr>
          <p:grpSpPr>
            <a:xfrm rot="10955624">
              <a:off x="10570453" y="2184514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997BE93F-FE0F-4D15-898C-5D3E9CB0390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ECEE7BAE-7300-43C0-B82F-8FADB7CE7FD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4CE6B5E-A392-4736-B320-9A33BB8652E1}"/>
                </a:ext>
              </a:extLst>
            </p:cNvPr>
            <p:cNvSpPr/>
            <p:nvPr/>
          </p:nvSpPr>
          <p:spPr bwMode="auto">
            <a:xfrm rot="10955624">
              <a:off x="10543409" y="226070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8351AD65-5261-4273-BE60-503EFFB57DC2}"/>
                </a:ext>
              </a:extLst>
            </p:cNvPr>
            <p:cNvGrpSpPr/>
            <p:nvPr/>
          </p:nvGrpSpPr>
          <p:grpSpPr>
            <a:xfrm rot="155624">
              <a:off x="10647498" y="2090257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C72468B8-3DD3-41F9-8718-4A29257A541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CF6F6961-C376-4D32-A0C2-5E85D6FDB3D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B10BE38-2189-476B-AAD5-4775F8D9B959}"/>
                </a:ext>
              </a:extLst>
            </p:cNvPr>
            <p:cNvSpPr/>
            <p:nvPr/>
          </p:nvSpPr>
          <p:spPr bwMode="auto">
            <a:xfrm rot="155624">
              <a:off x="10632105" y="2032494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C8BBB688-3292-43A9-9574-FC2B94DAD55A}"/>
                </a:ext>
              </a:extLst>
            </p:cNvPr>
            <p:cNvGrpSpPr/>
            <p:nvPr/>
          </p:nvGrpSpPr>
          <p:grpSpPr>
            <a:xfrm rot="10955624">
              <a:off x="10648776" y="2185231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3A76C884-0056-4347-9228-BFAD97E371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D8D49BA4-A1A2-4447-9388-5418B96C139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8D52F20-9C25-4A75-9EB0-209480F5D7E6}"/>
                </a:ext>
              </a:extLst>
            </p:cNvPr>
            <p:cNvSpPr/>
            <p:nvPr/>
          </p:nvSpPr>
          <p:spPr bwMode="auto">
            <a:xfrm rot="10955624">
              <a:off x="10621732" y="226142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97AB22AE-B7DE-4BB9-B872-53B857D51F23}"/>
                </a:ext>
              </a:extLst>
            </p:cNvPr>
            <p:cNvGrpSpPr/>
            <p:nvPr/>
          </p:nvGrpSpPr>
          <p:grpSpPr>
            <a:xfrm rot="155624">
              <a:off x="10725691" y="2093798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1D6D1E7C-AD2F-47AF-8F9B-3DC352ECCCE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6B6AB966-FDFA-4F9E-8F67-80A094A9C2D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F17D240-7A43-47D3-A13E-AE34874284C1}"/>
                </a:ext>
              </a:extLst>
            </p:cNvPr>
            <p:cNvSpPr/>
            <p:nvPr/>
          </p:nvSpPr>
          <p:spPr bwMode="auto">
            <a:xfrm rot="155624">
              <a:off x="10710298" y="2036036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D1A14D33-4EFE-41E3-B4AB-5347E4D8B759}"/>
                </a:ext>
              </a:extLst>
            </p:cNvPr>
            <p:cNvGrpSpPr/>
            <p:nvPr/>
          </p:nvGrpSpPr>
          <p:grpSpPr>
            <a:xfrm rot="10955624">
              <a:off x="10726970" y="218877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DFC3C77D-CB6B-43D7-8423-F9BBF7C2876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382E51BC-DED0-445B-8119-5EE3C999E75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26DADA71-F33A-4451-A8D8-11B5BB62EF31}"/>
                </a:ext>
              </a:extLst>
            </p:cNvPr>
            <p:cNvSpPr/>
            <p:nvPr/>
          </p:nvSpPr>
          <p:spPr bwMode="auto">
            <a:xfrm rot="10955624">
              <a:off x="10699926" y="2264965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31F92F6E-97A1-41C4-A787-52E34F558B1B}"/>
              </a:ext>
            </a:extLst>
          </p:cNvPr>
          <p:cNvGrpSpPr/>
          <p:nvPr/>
        </p:nvGrpSpPr>
        <p:grpSpPr>
          <a:xfrm>
            <a:off x="8189179" y="2389952"/>
            <a:ext cx="58706" cy="296830"/>
            <a:chOff x="10778120" y="2039578"/>
            <a:chExt cx="78274" cy="296830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1E43DC8F-53FF-4774-B1BF-E15840258752}"/>
                </a:ext>
              </a:extLst>
            </p:cNvPr>
            <p:cNvGrpSpPr/>
            <p:nvPr/>
          </p:nvGrpSpPr>
          <p:grpSpPr>
            <a:xfrm rot="155624">
              <a:off x="10803886" y="2097340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4308F68E-8A39-4596-92DD-5CC65D24097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9BB72061-92B7-484E-A98E-85818FBF83B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9BAC08A7-8DC2-4F1B-9DED-EF9442CF3EA7}"/>
                </a:ext>
              </a:extLst>
            </p:cNvPr>
            <p:cNvSpPr/>
            <p:nvPr/>
          </p:nvSpPr>
          <p:spPr bwMode="auto">
            <a:xfrm rot="155624">
              <a:off x="10788493" y="2039578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268DA937-63FF-436B-850A-AE7D02FA4247}"/>
                </a:ext>
              </a:extLst>
            </p:cNvPr>
            <p:cNvGrpSpPr/>
            <p:nvPr/>
          </p:nvGrpSpPr>
          <p:grpSpPr>
            <a:xfrm rot="10955624">
              <a:off x="10805164" y="2192314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D29B899C-82EB-484D-8586-EB395A719D5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BD85621F-E7BF-4FC3-81F7-DC1E540CEF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33A4A1F8-A391-4AB7-9982-5870795ACD4E}"/>
                </a:ext>
              </a:extLst>
            </p:cNvPr>
            <p:cNvSpPr/>
            <p:nvPr/>
          </p:nvSpPr>
          <p:spPr bwMode="auto">
            <a:xfrm rot="10955624">
              <a:off x="10778120" y="226850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AE6AE21-55EF-48F3-B92F-2A26713910B9}"/>
              </a:ext>
            </a:extLst>
          </p:cNvPr>
          <p:cNvGrpSpPr/>
          <p:nvPr/>
        </p:nvGrpSpPr>
        <p:grpSpPr>
          <a:xfrm>
            <a:off x="8247826" y="2393494"/>
            <a:ext cx="58705" cy="296831"/>
            <a:chOff x="10856315" y="2043119"/>
            <a:chExt cx="78273" cy="296831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0FF7AC1D-B4D1-42AD-8D6B-8931620411A6}"/>
                </a:ext>
              </a:extLst>
            </p:cNvPr>
            <p:cNvGrpSpPr/>
            <p:nvPr/>
          </p:nvGrpSpPr>
          <p:grpSpPr>
            <a:xfrm rot="155624">
              <a:off x="10882080" y="2100882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5799754E-E831-4487-93B9-E96F9C7969B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839658EA-F4C8-4F80-BA6C-CDDF20F873F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E45E649D-27AD-425E-B049-75C13054CABF}"/>
                </a:ext>
              </a:extLst>
            </p:cNvPr>
            <p:cNvSpPr/>
            <p:nvPr/>
          </p:nvSpPr>
          <p:spPr bwMode="auto">
            <a:xfrm rot="155624">
              <a:off x="10866687" y="204311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323C671D-1BAB-488D-939E-F363689310BA}"/>
                </a:ext>
              </a:extLst>
            </p:cNvPr>
            <p:cNvGrpSpPr/>
            <p:nvPr/>
          </p:nvGrpSpPr>
          <p:grpSpPr>
            <a:xfrm rot="10955624">
              <a:off x="10883359" y="2195856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E7C17019-EE3C-4FBC-84A1-056560FDF7B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E9594CA9-F654-4010-B805-5DAF0DE04DD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F33CA2E8-DB42-4918-96E1-7F9E6C97AA7F}"/>
                </a:ext>
              </a:extLst>
            </p:cNvPr>
            <p:cNvSpPr/>
            <p:nvPr/>
          </p:nvSpPr>
          <p:spPr bwMode="auto">
            <a:xfrm rot="10955624">
              <a:off x="10856315" y="227204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B41B1E70-6B40-4A66-81B1-9B6092F9853A}"/>
              </a:ext>
            </a:extLst>
          </p:cNvPr>
          <p:cNvGrpSpPr/>
          <p:nvPr/>
        </p:nvGrpSpPr>
        <p:grpSpPr>
          <a:xfrm>
            <a:off x="8306568" y="2394210"/>
            <a:ext cx="58705" cy="296830"/>
            <a:chOff x="10934638" y="2043836"/>
            <a:chExt cx="78273" cy="296830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316CB47E-ED6E-4A38-BCCF-A2F75F370333}"/>
                </a:ext>
              </a:extLst>
            </p:cNvPr>
            <p:cNvGrpSpPr/>
            <p:nvPr/>
          </p:nvGrpSpPr>
          <p:grpSpPr>
            <a:xfrm rot="155624">
              <a:off x="10960403" y="2101598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43489E82-9DA7-4FD7-99D3-A0EDDAFD58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156C4BC5-8653-4614-B120-79E992D7165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011DBC8-5A8F-4B64-A452-E267B97CEE1A}"/>
                </a:ext>
              </a:extLst>
            </p:cNvPr>
            <p:cNvSpPr/>
            <p:nvPr/>
          </p:nvSpPr>
          <p:spPr bwMode="auto">
            <a:xfrm rot="155624">
              <a:off x="10945010" y="2043836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FAD665E1-8BD6-4A68-93C8-A99C07EA92DC}"/>
                </a:ext>
              </a:extLst>
            </p:cNvPr>
            <p:cNvGrpSpPr/>
            <p:nvPr/>
          </p:nvGrpSpPr>
          <p:grpSpPr>
            <a:xfrm rot="10955624">
              <a:off x="10961682" y="219657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7B3B9FFF-BE9F-46FE-9E64-34DAB1FDDF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B7A450B1-E587-48EE-8852-4F1C10D70D2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095D546F-8D9E-4E05-A372-DFE9CE228561}"/>
                </a:ext>
              </a:extLst>
            </p:cNvPr>
            <p:cNvSpPr/>
            <p:nvPr/>
          </p:nvSpPr>
          <p:spPr bwMode="auto">
            <a:xfrm rot="10955624">
              <a:off x="10934638" y="2272765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A809C196-D9A6-4015-A746-384DED52F06C}"/>
              </a:ext>
            </a:extLst>
          </p:cNvPr>
          <p:cNvGrpSpPr/>
          <p:nvPr/>
        </p:nvGrpSpPr>
        <p:grpSpPr>
          <a:xfrm>
            <a:off x="8365213" y="2405774"/>
            <a:ext cx="58705" cy="296830"/>
            <a:chOff x="11012831" y="2047378"/>
            <a:chExt cx="78273" cy="296830"/>
          </a:xfrm>
        </p:grpSpPr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FCF00A6D-1A3E-4C71-947C-DC37223311A5}"/>
                </a:ext>
              </a:extLst>
            </p:cNvPr>
            <p:cNvGrpSpPr/>
            <p:nvPr/>
          </p:nvGrpSpPr>
          <p:grpSpPr>
            <a:xfrm rot="155624">
              <a:off x="11038597" y="2105140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5CF1F3AD-0BD0-4DFB-BF1C-C74642DF16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83ECBAD8-EE9F-4B26-BF3D-34728B32B8E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F7F54DCE-66C7-4C05-BEC4-C1E25EBEADA0}"/>
                </a:ext>
              </a:extLst>
            </p:cNvPr>
            <p:cNvSpPr/>
            <p:nvPr/>
          </p:nvSpPr>
          <p:spPr bwMode="auto">
            <a:xfrm rot="155624">
              <a:off x="11023203" y="2047378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FBCFF6C9-4EF4-4F25-B307-FE7A881BA9B4}"/>
                </a:ext>
              </a:extLst>
            </p:cNvPr>
            <p:cNvGrpSpPr/>
            <p:nvPr/>
          </p:nvGrpSpPr>
          <p:grpSpPr>
            <a:xfrm rot="10955624">
              <a:off x="11039875" y="2200114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F4E6E3B8-7E5E-4E4F-AD7D-0819A93F31F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3432B0C7-CDBF-40EE-A8D7-B342F91199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7AACF91F-BBB4-44B0-A4A8-581C8E46A15A}"/>
                </a:ext>
              </a:extLst>
            </p:cNvPr>
            <p:cNvSpPr/>
            <p:nvPr/>
          </p:nvSpPr>
          <p:spPr bwMode="auto">
            <a:xfrm rot="10955624">
              <a:off x="11012831" y="227630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2FBB6F6C-F703-42F8-A03F-1E24D4C22A7D}"/>
              </a:ext>
            </a:extLst>
          </p:cNvPr>
          <p:cNvGrpSpPr/>
          <p:nvPr/>
        </p:nvGrpSpPr>
        <p:grpSpPr>
          <a:xfrm>
            <a:off x="8423859" y="2417338"/>
            <a:ext cx="58705" cy="296831"/>
            <a:chOff x="11091026" y="2050919"/>
            <a:chExt cx="78273" cy="296831"/>
          </a:xfrm>
        </p:grpSpPr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9EA83847-EF61-4CDD-95B4-C783766C2E7A}"/>
                </a:ext>
              </a:extLst>
            </p:cNvPr>
            <p:cNvGrpSpPr/>
            <p:nvPr/>
          </p:nvGrpSpPr>
          <p:grpSpPr>
            <a:xfrm rot="155624">
              <a:off x="11116791" y="2108682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C01E642D-0CED-4248-9815-2E117019C6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188D7A6D-58DB-40BC-A2C6-6DA4D841B28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0806CB2B-6FD9-450E-8845-514E254D4966}"/>
                </a:ext>
              </a:extLst>
            </p:cNvPr>
            <p:cNvSpPr/>
            <p:nvPr/>
          </p:nvSpPr>
          <p:spPr bwMode="auto">
            <a:xfrm rot="155624">
              <a:off x="11101398" y="205091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51E2E365-54E4-4094-BE35-7C567EC4F7D7}"/>
                </a:ext>
              </a:extLst>
            </p:cNvPr>
            <p:cNvGrpSpPr/>
            <p:nvPr/>
          </p:nvGrpSpPr>
          <p:grpSpPr>
            <a:xfrm rot="10955624">
              <a:off x="11118070" y="2203656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21189232-E9B5-4239-87BB-80D57A4B8A6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25BCEB03-FD34-43C8-AC7A-91FA941ABD5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EA6FD7DE-11F0-489E-A288-6026AD3E0A3C}"/>
                </a:ext>
              </a:extLst>
            </p:cNvPr>
            <p:cNvSpPr/>
            <p:nvPr/>
          </p:nvSpPr>
          <p:spPr bwMode="auto">
            <a:xfrm rot="10955624">
              <a:off x="11091026" y="227984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21BD3D04-A157-47A4-8401-4C6B30D366DA}"/>
              </a:ext>
            </a:extLst>
          </p:cNvPr>
          <p:cNvGrpSpPr/>
          <p:nvPr/>
        </p:nvGrpSpPr>
        <p:grpSpPr>
          <a:xfrm>
            <a:off x="8482505" y="2432914"/>
            <a:ext cx="58705" cy="296831"/>
            <a:chOff x="11169220" y="2054462"/>
            <a:chExt cx="78273" cy="296831"/>
          </a:xfrm>
        </p:grpSpPr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16BB83BE-8C74-404F-AD58-65296D82BBCA}"/>
                </a:ext>
              </a:extLst>
            </p:cNvPr>
            <p:cNvGrpSpPr/>
            <p:nvPr/>
          </p:nvGrpSpPr>
          <p:grpSpPr>
            <a:xfrm rot="155624">
              <a:off x="11194986" y="2112225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09FB6CC7-FEEC-4A1D-82C8-01679798288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7BCCE354-99D0-40C1-B32B-BB3B83D7928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052201AC-D9F5-443E-8134-2D9FC71E72E0}"/>
                </a:ext>
              </a:extLst>
            </p:cNvPr>
            <p:cNvSpPr/>
            <p:nvPr/>
          </p:nvSpPr>
          <p:spPr bwMode="auto">
            <a:xfrm rot="155624">
              <a:off x="11179592" y="2054462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AE25AA2F-ADA0-4056-900E-C9F1497DB56E}"/>
                </a:ext>
              </a:extLst>
            </p:cNvPr>
            <p:cNvGrpSpPr/>
            <p:nvPr/>
          </p:nvGrpSpPr>
          <p:grpSpPr>
            <a:xfrm rot="10955624">
              <a:off x="11196264" y="2207199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7D8785BC-EDB7-4808-BED0-BE67C5EF37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51EF3A90-5328-4A55-8812-1CAD31C6222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14021D93-CBD9-4419-AA9E-AB8609764A72}"/>
                </a:ext>
              </a:extLst>
            </p:cNvPr>
            <p:cNvSpPr/>
            <p:nvPr/>
          </p:nvSpPr>
          <p:spPr bwMode="auto">
            <a:xfrm rot="10955624">
              <a:off x="11169220" y="2283392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B3B38A0D-730C-46EF-ACF4-A86F7DB071CB}"/>
              </a:ext>
            </a:extLst>
          </p:cNvPr>
          <p:cNvGrpSpPr/>
          <p:nvPr/>
        </p:nvGrpSpPr>
        <p:grpSpPr>
          <a:xfrm>
            <a:off x="8541247" y="2457696"/>
            <a:ext cx="58705" cy="296830"/>
            <a:chOff x="11247543" y="2055179"/>
            <a:chExt cx="78273" cy="296830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C84370C4-59D0-48FF-8F76-9AE71AAB0517}"/>
                </a:ext>
              </a:extLst>
            </p:cNvPr>
            <p:cNvGrpSpPr/>
            <p:nvPr/>
          </p:nvGrpSpPr>
          <p:grpSpPr>
            <a:xfrm rot="155624">
              <a:off x="11273309" y="2112941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CD997A5D-A422-499D-9DAF-EDA86EF7332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1B239577-4878-4CC0-B509-8085FF4793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6EF69215-8B5A-448E-B104-4E97EF0801F0}"/>
                </a:ext>
              </a:extLst>
            </p:cNvPr>
            <p:cNvSpPr/>
            <p:nvPr/>
          </p:nvSpPr>
          <p:spPr bwMode="auto">
            <a:xfrm rot="155624">
              <a:off x="11257915" y="205517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B59E3253-E081-4D54-B84F-1236A9042368}"/>
                </a:ext>
              </a:extLst>
            </p:cNvPr>
            <p:cNvGrpSpPr/>
            <p:nvPr/>
          </p:nvGrpSpPr>
          <p:grpSpPr>
            <a:xfrm rot="10955624">
              <a:off x="11274587" y="2207916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E2B2DC7E-AC0B-434A-93F7-B54FC8670C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9B72B9CA-E043-4738-8F2F-87E34C20CEF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D6591B10-F14B-479A-9750-34007A6A4209}"/>
                </a:ext>
              </a:extLst>
            </p:cNvPr>
            <p:cNvSpPr/>
            <p:nvPr/>
          </p:nvSpPr>
          <p:spPr bwMode="auto">
            <a:xfrm rot="10955624">
              <a:off x="11247543" y="2284108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63154760-0665-46CF-8591-B44B392E2A56}"/>
              </a:ext>
            </a:extLst>
          </p:cNvPr>
          <p:cNvGrpSpPr/>
          <p:nvPr/>
        </p:nvGrpSpPr>
        <p:grpSpPr>
          <a:xfrm>
            <a:off x="8599891" y="2477282"/>
            <a:ext cx="58706" cy="296830"/>
            <a:chOff x="11325736" y="2058721"/>
            <a:chExt cx="78274" cy="296830"/>
          </a:xfrm>
        </p:grpSpPr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29519C4E-4C2A-4FB8-9BE7-9EC428C446BB}"/>
                </a:ext>
              </a:extLst>
            </p:cNvPr>
            <p:cNvGrpSpPr/>
            <p:nvPr/>
          </p:nvGrpSpPr>
          <p:grpSpPr>
            <a:xfrm rot="155624">
              <a:off x="11351502" y="211648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17220403-F87B-415F-A07D-79335C5CF56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89084D8B-1261-4CE9-87B6-ED32D9FDD00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90FC224E-AB38-44F3-8CD8-62C0F35FC1B4}"/>
                </a:ext>
              </a:extLst>
            </p:cNvPr>
            <p:cNvSpPr/>
            <p:nvPr/>
          </p:nvSpPr>
          <p:spPr bwMode="auto">
            <a:xfrm rot="155624">
              <a:off x="11336109" y="2058721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8F996EEB-69A9-44D1-9863-FA99C704D814}"/>
                </a:ext>
              </a:extLst>
            </p:cNvPr>
            <p:cNvGrpSpPr/>
            <p:nvPr/>
          </p:nvGrpSpPr>
          <p:grpSpPr>
            <a:xfrm rot="10955624">
              <a:off x="11352780" y="2211457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987216C5-72BB-48D9-AE58-22C31E74B2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D1BBF6B9-18B1-4886-9CB5-8BA3C495E04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1E05191A-0231-4B69-91FE-C5506C721731}"/>
                </a:ext>
              </a:extLst>
            </p:cNvPr>
            <p:cNvSpPr/>
            <p:nvPr/>
          </p:nvSpPr>
          <p:spPr bwMode="auto">
            <a:xfrm rot="10955624">
              <a:off x="11325736" y="2287650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F3B70B7C-63A5-409F-97FD-B75B661E742D}"/>
              </a:ext>
            </a:extLst>
          </p:cNvPr>
          <p:cNvGrpSpPr/>
          <p:nvPr/>
        </p:nvGrpSpPr>
        <p:grpSpPr>
          <a:xfrm>
            <a:off x="8658538" y="2500879"/>
            <a:ext cx="58705" cy="296831"/>
            <a:chOff x="11403931" y="2062262"/>
            <a:chExt cx="78273" cy="296831"/>
          </a:xfrm>
        </p:grpSpPr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60637C34-E499-4F02-991A-49D9C973B216}"/>
                </a:ext>
              </a:extLst>
            </p:cNvPr>
            <p:cNvGrpSpPr/>
            <p:nvPr/>
          </p:nvGrpSpPr>
          <p:grpSpPr>
            <a:xfrm rot="155624">
              <a:off x="11429696" y="2120025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765FA69E-C56F-457C-BD2E-73BF9957F9F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06CF66DF-E527-41D0-B684-25047CE48ED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43D4E035-403F-4732-A023-158AC6F0D765}"/>
                </a:ext>
              </a:extLst>
            </p:cNvPr>
            <p:cNvSpPr/>
            <p:nvPr/>
          </p:nvSpPr>
          <p:spPr bwMode="auto">
            <a:xfrm rot="155624">
              <a:off x="11414303" y="2062262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FD392E7A-7B79-4056-A037-F5081FE1C54F}"/>
                </a:ext>
              </a:extLst>
            </p:cNvPr>
            <p:cNvGrpSpPr/>
            <p:nvPr/>
          </p:nvGrpSpPr>
          <p:grpSpPr>
            <a:xfrm rot="10955624">
              <a:off x="11430975" y="2214999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C1863902-BA1F-4D3E-AF7C-B263331D541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D1041968-E595-4A1A-A676-69D9C4D39E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47C8AC30-9963-4705-ADA2-5966E7F60EA3}"/>
                </a:ext>
              </a:extLst>
            </p:cNvPr>
            <p:cNvSpPr/>
            <p:nvPr/>
          </p:nvSpPr>
          <p:spPr bwMode="auto">
            <a:xfrm rot="10955624">
              <a:off x="11403931" y="2291192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62CB6189-AE71-452B-B601-0896308174FC}"/>
              </a:ext>
            </a:extLst>
          </p:cNvPr>
          <p:cNvGrpSpPr/>
          <p:nvPr/>
        </p:nvGrpSpPr>
        <p:grpSpPr>
          <a:xfrm>
            <a:off x="6893879" y="2336825"/>
            <a:ext cx="118494" cy="300827"/>
            <a:chOff x="9051052" y="1986450"/>
            <a:chExt cx="157992" cy="300827"/>
          </a:xfrm>
        </p:grpSpPr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89C603BE-97A0-45AC-8B8E-60162E2F6E88}"/>
                </a:ext>
              </a:extLst>
            </p:cNvPr>
            <p:cNvGrpSpPr/>
            <p:nvPr/>
          </p:nvGrpSpPr>
          <p:grpSpPr>
            <a:xfrm rot="178960">
              <a:off x="9077914" y="2044171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6D7FC0A4-4F49-4836-84D7-A62A4689E2B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A8E464F9-C19D-483D-BC0E-444175B8927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203933BD-4677-4374-BB9B-760C45A2D806}"/>
                </a:ext>
              </a:extLst>
            </p:cNvPr>
            <p:cNvSpPr/>
            <p:nvPr/>
          </p:nvSpPr>
          <p:spPr bwMode="auto">
            <a:xfrm rot="178960">
              <a:off x="9062976" y="1986450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639C4C5F-012E-4F1E-B582-66BB8689D106}"/>
                </a:ext>
              </a:extLst>
            </p:cNvPr>
            <p:cNvGrpSpPr/>
            <p:nvPr/>
          </p:nvGrpSpPr>
          <p:grpSpPr>
            <a:xfrm rot="10978960">
              <a:off x="9078551" y="2139152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5EDDD9D0-92E5-4F9A-B35B-4FF70A780F4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E66F0951-7577-4FBE-A8DC-240117F03E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F328110A-6B21-46EE-ACE6-FAD66FD62EE8}"/>
                </a:ext>
              </a:extLst>
            </p:cNvPr>
            <p:cNvSpPr/>
            <p:nvPr/>
          </p:nvSpPr>
          <p:spPr bwMode="auto">
            <a:xfrm rot="10978960">
              <a:off x="9051052" y="221530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E8953B5D-2D9C-4592-BE6D-3A0AAD86E154}"/>
                </a:ext>
              </a:extLst>
            </p:cNvPr>
            <p:cNvGrpSpPr/>
            <p:nvPr/>
          </p:nvGrpSpPr>
          <p:grpSpPr>
            <a:xfrm rot="178960">
              <a:off x="9156082" y="2048244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76CDC174-3BA2-4DBA-B0EC-A736181AED4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1E5582FC-62BE-48E1-890D-0B7F1A20FE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C589162E-B122-4B1B-B65F-A484B5B96126}"/>
                </a:ext>
              </a:extLst>
            </p:cNvPr>
            <p:cNvSpPr/>
            <p:nvPr/>
          </p:nvSpPr>
          <p:spPr bwMode="auto">
            <a:xfrm rot="178960">
              <a:off x="9141143" y="199052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DDC3B263-CA3B-46B9-91C8-8F78EE5F19A4}"/>
                </a:ext>
              </a:extLst>
            </p:cNvPr>
            <p:cNvGrpSpPr/>
            <p:nvPr/>
          </p:nvGrpSpPr>
          <p:grpSpPr>
            <a:xfrm rot="10978960">
              <a:off x="9156718" y="2143225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BB4258A1-FF2C-4809-8700-4793AF8E52F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4A59F182-1BB9-419D-A541-D78E3911D9E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A4698716-4DA9-48F4-AC59-F379D41E649C}"/>
                </a:ext>
              </a:extLst>
            </p:cNvPr>
            <p:cNvSpPr/>
            <p:nvPr/>
          </p:nvSpPr>
          <p:spPr bwMode="auto">
            <a:xfrm rot="10978960">
              <a:off x="9129219" y="2219376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FC70A4E5-1E06-4A62-9268-0B8407795F61}"/>
              </a:ext>
            </a:extLst>
          </p:cNvPr>
          <p:cNvGrpSpPr/>
          <p:nvPr/>
        </p:nvGrpSpPr>
        <p:grpSpPr>
          <a:xfrm rot="178960">
            <a:off x="7031277" y="2402692"/>
            <a:ext cx="19098" cy="86331"/>
            <a:chOff x="2018143" y="2815794"/>
            <a:chExt cx="21432" cy="72662"/>
          </a:xfrm>
          <a:solidFill>
            <a:schemeClr val="bg2">
              <a:lumMod val="50000"/>
              <a:alpha val="64000"/>
            </a:schemeClr>
          </a:solidFill>
          <a:effectLst/>
        </p:grpSpPr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DDD671BD-126A-40B8-9564-6FBAF54480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18143" y="2815794"/>
              <a:ext cx="0" cy="72662"/>
            </a:xfrm>
            <a:prstGeom prst="line">
              <a:avLst/>
            </a:prstGeom>
            <a:grpFill/>
            <a:ln w="12700" cap="flat" cmpd="sng" algn="ctr">
              <a:solidFill>
                <a:schemeClr val="bg2">
                  <a:lumMod val="50000"/>
                  <a:alpha val="6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09B115A4-8877-4F43-8959-5C49A2F250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39575" y="2815794"/>
              <a:ext cx="0" cy="72662"/>
            </a:xfrm>
            <a:prstGeom prst="line">
              <a:avLst/>
            </a:prstGeom>
            <a:grpFill/>
            <a:ln w="12700" cap="flat" cmpd="sng" algn="ctr">
              <a:solidFill>
                <a:schemeClr val="bg2">
                  <a:lumMod val="50000"/>
                  <a:alpha val="6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47" name="Oval 246">
            <a:extLst>
              <a:ext uri="{FF2B5EF4-FFF2-40B4-BE49-F238E27FC236}">
                <a16:creationId xmlns:a16="http://schemas.microsoft.com/office/drawing/2014/main" id="{000E900C-9AE2-4204-A1F0-5FFEDFD6F0CF}"/>
              </a:ext>
            </a:extLst>
          </p:cNvPr>
          <p:cNvSpPr/>
          <p:nvPr/>
        </p:nvSpPr>
        <p:spPr bwMode="auto">
          <a:xfrm rot="178960">
            <a:off x="7020074" y="2344971"/>
            <a:ext cx="50926" cy="67901"/>
          </a:xfrm>
          <a:prstGeom prst="ellipse">
            <a:avLst/>
          </a:prstGeom>
          <a:solidFill>
            <a:schemeClr val="bg2">
              <a:lumMod val="50000"/>
              <a:alpha val="64000"/>
            </a:schemeClr>
          </a:solidFill>
          <a:ln>
            <a:solidFill>
              <a:schemeClr val="bg2">
                <a:lumMod val="50000"/>
                <a:alpha val="64000"/>
              </a:scheme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DCDC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9F687F70-B157-4201-9F14-7B3851F2CCC2}"/>
              </a:ext>
            </a:extLst>
          </p:cNvPr>
          <p:cNvGrpSpPr/>
          <p:nvPr/>
        </p:nvGrpSpPr>
        <p:grpSpPr>
          <a:xfrm rot="10978960">
            <a:off x="7031755" y="2497673"/>
            <a:ext cx="19098" cy="86331"/>
            <a:chOff x="2018143" y="2815794"/>
            <a:chExt cx="21432" cy="72662"/>
          </a:xfrm>
          <a:solidFill>
            <a:schemeClr val="bg2">
              <a:lumMod val="50000"/>
              <a:alpha val="64000"/>
            </a:schemeClr>
          </a:solidFill>
          <a:effectLst/>
        </p:grpSpPr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DB01212D-2373-4C31-BC2D-CB49327A90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18143" y="2815794"/>
              <a:ext cx="0" cy="72662"/>
            </a:xfrm>
            <a:prstGeom prst="line">
              <a:avLst/>
            </a:prstGeom>
            <a:grpFill/>
            <a:ln w="12700" cap="flat" cmpd="sng" algn="ctr">
              <a:solidFill>
                <a:schemeClr val="bg2">
                  <a:lumMod val="50000"/>
                  <a:alpha val="6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B5BEA50B-D709-4313-8EDE-EFC0AD79B5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39575" y="2815794"/>
              <a:ext cx="0" cy="72662"/>
            </a:xfrm>
            <a:prstGeom prst="line">
              <a:avLst/>
            </a:prstGeom>
            <a:grpFill/>
            <a:ln w="12700" cap="flat" cmpd="sng" algn="ctr">
              <a:solidFill>
                <a:schemeClr val="bg2">
                  <a:lumMod val="50000"/>
                  <a:alpha val="6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1" name="Oval 250">
            <a:extLst>
              <a:ext uri="{FF2B5EF4-FFF2-40B4-BE49-F238E27FC236}">
                <a16:creationId xmlns:a16="http://schemas.microsoft.com/office/drawing/2014/main" id="{6DD35FDE-166E-41B0-A44D-CF38B8593567}"/>
              </a:ext>
            </a:extLst>
          </p:cNvPr>
          <p:cNvSpPr/>
          <p:nvPr/>
        </p:nvSpPr>
        <p:spPr bwMode="auto">
          <a:xfrm rot="10978960">
            <a:off x="7011131" y="2573824"/>
            <a:ext cx="50926" cy="67901"/>
          </a:xfrm>
          <a:prstGeom prst="ellipse">
            <a:avLst/>
          </a:prstGeom>
          <a:solidFill>
            <a:schemeClr val="bg2">
              <a:lumMod val="50000"/>
              <a:alpha val="64000"/>
            </a:schemeClr>
          </a:solidFill>
          <a:ln>
            <a:solidFill>
              <a:schemeClr val="bg2">
                <a:lumMod val="50000"/>
                <a:alpha val="64000"/>
              </a:schemeClr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DCDC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D5121547-BDF2-4A2F-9D23-8FDD32B7FC21}"/>
              </a:ext>
            </a:extLst>
          </p:cNvPr>
          <p:cNvGrpSpPr/>
          <p:nvPr/>
        </p:nvGrpSpPr>
        <p:grpSpPr>
          <a:xfrm>
            <a:off x="7073863" y="2344502"/>
            <a:ext cx="58470" cy="296844"/>
            <a:chOff x="9291031" y="1994128"/>
            <a:chExt cx="77960" cy="296844"/>
          </a:xfrm>
        </p:grpSpPr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2C80D520-AB3C-4B1D-94DC-81F879E14AAC}"/>
                </a:ext>
              </a:extLst>
            </p:cNvPr>
            <p:cNvGrpSpPr/>
            <p:nvPr/>
          </p:nvGrpSpPr>
          <p:grpSpPr>
            <a:xfrm rot="150951">
              <a:off x="9316574" y="2051897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65A46912-75DC-4C00-A7B7-D93A8EF6A5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430932E5-9F4A-4B84-A5FD-40D87431735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6A99AC49-0312-4D3C-ADFE-FF0D7AED5090}"/>
                </a:ext>
              </a:extLst>
            </p:cNvPr>
            <p:cNvSpPr/>
            <p:nvPr/>
          </p:nvSpPr>
          <p:spPr bwMode="auto">
            <a:xfrm rot="150951">
              <a:off x="9301090" y="1994128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55" name="Group 254">
              <a:extLst>
                <a:ext uri="{FF2B5EF4-FFF2-40B4-BE49-F238E27FC236}">
                  <a16:creationId xmlns:a16="http://schemas.microsoft.com/office/drawing/2014/main" id="{9BF4C46B-7837-433A-9981-77890694DF94}"/>
                </a:ext>
              </a:extLst>
            </p:cNvPr>
            <p:cNvGrpSpPr/>
            <p:nvPr/>
          </p:nvGrpSpPr>
          <p:grpSpPr>
            <a:xfrm rot="10950951">
              <a:off x="9317984" y="2146871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9CAD39CB-5334-43AC-978B-DC0B580197D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922101D8-47A0-40C8-81AD-7386C23722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37F61D95-F6FB-4ED1-8E57-8154C73355F9}"/>
                </a:ext>
              </a:extLst>
            </p:cNvPr>
            <p:cNvSpPr/>
            <p:nvPr/>
          </p:nvSpPr>
          <p:spPr bwMode="auto">
            <a:xfrm rot="10950951">
              <a:off x="9291031" y="2223071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194FDDD6-13F2-47D1-AF27-80AA55E1E660}"/>
              </a:ext>
            </a:extLst>
          </p:cNvPr>
          <p:cNvGrpSpPr/>
          <p:nvPr/>
        </p:nvGrpSpPr>
        <p:grpSpPr>
          <a:xfrm>
            <a:off x="7132605" y="2345112"/>
            <a:ext cx="58470" cy="296845"/>
            <a:chOff x="9369354" y="1994737"/>
            <a:chExt cx="77960" cy="296845"/>
          </a:xfrm>
        </p:grpSpPr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D601B501-338B-4CE4-891B-1C4F02735EC3}"/>
                </a:ext>
              </a:extLst>
            </p:cNvPr>
            <p:cNvGrpSpPr/>
            <p:nvPr/>
          </p:nvGrpSpPr>
          <p:grpSpPr>
            <a:xfrm rot="150951">
              <a:off x="9394897" y="2052507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C6100672-D5F3-4B9C-9BF3-548D3404B9E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9607EE57-ED17-420B-8393-FC1DC5612CF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FAB87DD9-4961-4C5A-A777-767A086CCE20}"/>
                </a:ext>
              </a:extLst>
            </p:cNvPr>
            <p:cNvSpPr/>
            <p:nvPr/>
          </p:nvSpPr>
          <p:spPr bwMode="auto">
            <a:xfrm rot="150951">
              <a:off x="9379413" y="199473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57FFF3AA-0CC3-4F67-B8F0-5E8C779CE665}"/>
                </a:ext>
              </a:extLst>
            </p:cNvPr>
            <p:cNvGrpSpPr/>
            <p:nvPr/>
          </p:nvGrpSpPr>
          <p:grpSpPr>
            <a:xfrm rot="10950951">
              <a:off x="9396306" y="2147481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CAC743A2-2A03-4788-BCC0-A618E2A2BF5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id="{60B17D42-10B1-442A-B9A9-1BE098F6818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C47474A6-195D-4690-8B2B-DFB478103947}"/>
                </a:ext>
              </a:extLst>
            </p:cNvPr>
            <p:cNvSpPr/>
            <p:nvPr/>
          </p:nvSpPr>
          <p:spPr bwMode="auto">
            <a:xfrm rot="10950951">
              <a:off x="9369354" y="2223681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3E665418-86D3-4F5C-8059-A85056A58E5F}"/>
              </a:ext>
            </a:extLst>
          </p:cNvPr>
          <p:cNvGrpSpPr/>
          <p:nvPr/>
        </p:nvGrpSpPr>
        <p:grpSpPr>
          <a:xfrm>
            <a:off x="6190033" y="2306562"/>
            <a:ext cx="704978" cy="335903"/>
            <a:chOff x="6242686" y="2914366"/>
            <a:chExt cx="939971" cy="335903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8A55290A-9C87-4A1F-B09B-65A7ACDF2B0B}"/>
                </a:ext>
              </a:extLst>
            </p:cNvPr>
            <p:cNvGrpSpPr/>
            <p:nvPr/>
          </p:nvGrpSpPr>
          <p:grpSpPr>
            <a:xfrm rot="178960">
              <a:off x="6269548" y="2972087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65" name="Straight Connector 364">
                <a:extLst>
                  <a:ext uri="{FF2B5EF4-FFF2-40B4-BE49-F238E27FC236}">
                    <a16:creationId xmlns:a16="http://schemas.microsoft.com/office/drawing/2014/main" id="{C4FCDB81-DEAB-4147-A76C-A207FAEDA1F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F03092D4-4FDA-4072-987C-1C09B03FED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A1AB8736-47F8-496B-836B-9CE8564C1798}"/>
                </a:ext>
              </a:extLst>
            </p:cNvPr>
            <p:cNvSpPr/>
            <p:nvPr/>
          </p:nvSpPr>
          <p:spPr bwMode="auto">
            <a:xfrm rot="178960">
              <a:off x="6254610" y="2914366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A9D49F35-3C2F-4AC9-8630-D8E15D708B37}"/>
                </a:ext>
              </a:extLst>
            </p:cNvPr>
            <p:cNvGrpSpPr/>
            <p:nvPr/>
          </p:nvGrpSpPr>
          <p:grpSpPr>
            <a:xfrm rot="10978960">
              <a:off x="6270185" y="3067068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63" name="Straight Connector 362">
                <a:extLst>
                  <a:ext uri="{FF2B5EF4-FFF2-40B4-BE49-F238E27FC236}">
                    <a16:creationId xmlns:a16="http://schemas.microsoft.com/office/drawing/2014/main" id="{EC3E5CD6-9F0F-4BB0-A9E1-7929E929CD0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4" name="Straight Connector 363">
                <a:extLst>
                  <a:ext uri="{FF2B5EF4-FFF2-40B4-BE49-F238E27FC236}">
                    <a16:creationId xmlns:a16="http://schemas.microsoft.com/office/drawing/2014/main" id="{133AA856-FDD9-4D4D-949F-33151F5D74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2D67A6A3-C390-4667-B1C4-5D0F73D35A9B}"/>
                </a:ext>
              </a:extLst>
            </p:cNvPr>
            <p:cNvSpPr/>
            <p:nvPr/>
          </p:nvSpPr>
          <p:spPr bwMode="auto">
            <a:xfrm rot="10978960">
              <a:off x="6242686" y="314321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75" name="Group 274">
              <a:extLst>
                <a:ext uri="{FF2B5EF4-FFF2-40B4-BE49-F238E27FC236}">
                  <a16:creationId xmlns:a16="http://schemas.microsoft.com/office/drawing/2014/main" id="{598F222F-48A0-4150-A043-E14EEF633A72}"/>
                </a:ext>
              </a:extLst>
            </p:cNvPr>
            <p:cNvGrpSpPr/>
            <p:nvPr/>
          </p:nvGrpSpPr>
          <p:grpSpPr>
            <a:xfrm rot="178960">
              <a:off x="6347716" y="2976159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id="{C5A9B8A8-C43E-4F17-8CEF-2A6C839A467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47187549-3147-4F09-8CA6-947F56A4F95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D8A1DC7C-F99D-4131-9A9F-EB9DA8EA301A}"/>
                </a:ext>
              </a:extLst>
            </p:cNvPr>
            <p:cNvSpPr/>
            <p:nvPr/>
          </p:nvSpPr>
          <p:spPr bwMode="auto">
            <a:xfrm rot="178960">
              <a:off x="6332778" y="291843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E268DC17-B667-4F1B-98F9-4E46544F5336}"/>
                </a:ext>
              </a:extLst>
            </p:cNvPr>
            <p:cNvGrpSpPr/>
            <p:nvPr/>
          </p:nvGrpSpPr>
          <p:grpSpPr>
            <a:xfrm rot="10978960">
              <a:off x="6348353" y="3071141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59" name="Straight Connector 358">
                <a:extLst>
                  <a:ext uri="{FF2B5EF4-FFF2-40B4-BE49-F238E27FC236}">
                    <a16:creationId xmlns:a16="http://schemas.microsoft.com/office/drawing/2014/main" id="{42DCF6AA-4CE7-4F5C-B2A8-A01B3E1A4B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id="{DB572487-D795-4C1E-93B7-0B6F5EAF07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EA154421-B8FA-44C3-A5C4-753283A4D9F2}"/>
                </a:ext>
              </a:extLst>
            </p:cNvPr>
            <p:cNvSpPr/>
            <p:nvPr/>
          </p:nvSpPr>
          <p:spPr bwMode="auto">
            <a:xfrm rot="10978960">
              <a:off x="6320854" y="3147292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1B4A60B5-37E2-40E2-98EE-04E2EFBBB9C4}"/>
                </a:ext>
              </a:extLst>
            </p:cNvPr>
            <p:cNvGrpSpPr/>
            <p:nvPr/>
          </p:nvGrpSpPr>
          <p:grpSpPr>
            <a:xfrm rot="178960">
              <a:off x="6425884" y="2980232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57" name="Straight Connector 356">
                <a:extLst>
                  <a:ext uri="{FF2B5EF4-FFF2-40B4-BE49-F238E27FC236}">
                    <a16:creationId xmlns:a16="http://schemas.microsoft.com/office/drawing/2014/main" id="{8C9D6FE2-EC3A-453D-8A3D-484D457565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id="{B30C7406-592F-4F4D-8A2A-92101E44B33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1A0FCF92-FCF3-41F0-9792-9D0AF564E976}"/>
                </a:ext>
              </a:extLst>
            </p:cNvPr>
            <p:cNvSpPr/>
            <p:nvPr/>
          </p:nvSpPr>
          <p:spPr bwMode="auto">
            <a:xfrm rot="178960">
              <a:off x="6410946" y="2922511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B5D5788D-A5D6-4159-869A-10B171333F24}"/>
                </a:ext>
              </a:extLst>
            </p:cNvPr>
            <p:cNvGrpSpPr/>
            <p:nvPr/>
          </p:nvGrpSpPr>
          <p:grpSpPr>
            <a:xfrm rot="10978960">
              <a:off x="6426521" y="3075214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55" name="Straight Connector 354">
                <a:extLst>
                  <a:ext uri="{FF2B5EF4-FFF2-40B4-BE49-F238E27FC236}">
                    <a16:creationId xmlns:a16="http://schemas.microsoft.com/office/drawing/2014/main" id="{3D01E576-16CD-4A65-9C5F-9805524B5DD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6" name="Straight Connector 355">
                <a:extLst>
                  <a:ext uri="{FF2B5EF4-FFF2-40B4-BE49-F238E27FC236}">
                    <a16:creationId xmlns:a16="http://schemas.microsoft.com/office/drawing/2014/main" id="{8B140E87-F978-4CE2-A54F-BE7F2B95052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6D6913DD-BF89-4672-BDC5-F5272B9405E9}"/>
                </a:ext>
              </a:extLst>
            </p:cNvPr>
            <p:cNvSpPr/>
            <p:nvPr/>
          </p:nvSpPr>
          <p:spPr bwMode="auto">
            <a:xfrm rot="10978960">
              <a:off x="6399022" y="3151365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E4D290A9-82F7-4053-8AE7-1AA373257789}"/>
                </a:ext>
              </a:extLst>
            </p:cNvPr>
            <p:cNvGrpSpPr/>
            <p:nvPr/>
          </p:nvGrpSpPr>
          <p:grpSpPr>
            <a:xfrm rot="178960">
              <a:off x="6504054" y="298430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53" name="Straight Connector 352">
                <a:extLst>
                  <a:ext uri="{FF2B5EF4-FFF2-40B4-BE49-F238E27FC236}">
                    <a16:creationId xmlns:a16="http://schemas.microsoft.com/office/drawing/2014/main" id="{48F86244-EC0D-4806-A0F7-58C26E13DE5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4" name="Straight Connector 353">
                <a:extLst>
                  <a:ext uri="{FF2B5EF4-FFF2-40B4-BE49-F238E27FC236}">
                    <a16:creationId xmlns:a16="http://schemas.microsoft.com/office/drawing/2014/main" id="{43019F6D-2027-4C5C-B6DB-EFE8ABAB70D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3E80D5CA-0C59-4E24-9066-DD1CE74A5D7B}"/>
                </a:ext>
              </a:extLst>
            </p:cNvPr>
            <p:cNvSpPr/>
            <p:nvPr/>
          </p:nvSpPr>
          <p:spPr bwMode="auto">
            <a:xfrm rot="178960">
              <a:off x="6489116" y="2926582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6EABC5FF-39C9-4D01-9DFF-B215A1AA534F}"/>
                </a:ext>
              </a:extLst>
            </p:cNvPr>
            <p:cNvGrpSpPr/>
            <p:nvPr/>
          </p:nvGrpSpPr>
          <p:grpSpPr>
            <a:xfrm rot="10978960">
              <a:off x="6504691" y="3079284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CA5755B3-6673-4A2F-B90B-989B0372256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2" name="Straight Connector 351">
                <a:extLst>
                  <a:ext uri="{FF2B5EF4-FFF2-40B4-BE49-F238E27FC236}">
                    <a16:creationId xmlns:a16="http://schemas.microsoft.com/office/drawing/2014/main" id="{A10CE378-6E0F-4D74-892C-31836169A1E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CE690942-05D7-450F-A513-7BCC49BA6892}"/>
                </a:ext>
              </a:extLst>
            </p:cNvPr>
            <p:cNvSpPr/>
            <p:nvPr/>
          </p:nvSpPr>
          <p:spPr bwMode="auto">
            <a:xfrm rot="10978960">
              <a:off x="6477192" y="3155435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84422AF5-814B-4B5A-9655-075FD2FC61FF}"/>
                </a:ext>
              </a:extLst>
            </p:cNvPr>
            <p:cNvGrpSpPr/>
            <p:nvPr/>
          </p:nvGrpSpPr>
          <p:grpSpPr>
            <a:xfrm rot="178960">
              <a:off x="6582369" y="2985552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49" name="Straight Connector 348">
                <a:extLst>
                  <a:ext uri="{FF2B5EF4-FFF2-40B4-BE49-F238E27FC236}">
                    <a16:creationId xmlns:a16="http://schemas.microsoft.com/office/drawing/2014/main" id="{0AF3F073-1034-4D0C-9FAE-A8342F2A4D6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id="{1D8D998C-A1D8-4542-A179-D7D9FD1EB49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4DA445F5-4C69-48FB-8E0F-34B58DAC7D3D}"/>
                </a:ext>
              </a:extLst>
            </p:cNvPr>
            <p:cNvSpPr/>
            <p:nvPr/>
          </p:nvSpPr>
          <p:spPr bwMode="auto">
            <a:xfrm rot="178960">
              <a:off x="6567431" y="2927831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89" name="Group 288">
              <a:extLst>
                <a:ext uri="{FF2B5EF4-FFF2-40B4-BE49-F238E27FC236}">
                  <a16:creationId xmlns:a16="http://schemas.microsoft.com/office/drawing/2014/main" id="{F825A05A-10FF-4F78-8787-D41E0663235D}"/>
                </a:ext>
              </a:extLst>
            </p:cNvPr>
            <p:cNvGrpSpPr/>
            <p:nvPr/>
          </p:nvGrpSpPr>
          <p:grpSpPr>
            <a:xfrm rot="10978960">
              <a:off x="6583006" y="308053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47" name="Straight Connector 346">
                <a:extLst>
                  <a:ext uri="{FF2B5EF4-FFF2-40B4-BE49-F238E27FC236}">
                    <a16:creationId xmlns:a16="http://schemas.microsoft.com/office/drawing/2014/main" id="{028865C4-3FD2-4419-B586-A276B261474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8" name="Straight Connector 347">
                <a:extLst>
                  <a:ext uri="{FF2B5EF4-FFF2-40B4-BE49-F238E27FC236}">
                    <a16:creationId xmlns:a16="http://schemas.microsoft.com/office/drawing/2014/main" id="{49D2B7B9-50AF-4653-B3F9-0D067E0E1B1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86415FB4-D70B-4B13-9774-3D028BB2D352}"/>
                </a:ext>
              </a:extLst>
            </p:cNvPr>
            <p:cNvSpPr/>
            <p:nvPr/>
          </p:nvSpPr>
          <p:spPr bwMode="auto">
            <a:xfrm rot="10978960">
              <a:off x="6555507" y="3156684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D8B76CCE-867A-4534-AB8C-94A2813078FF}"/>
                </a:ext>
              </a:extLst>
            </p:cNvPr>
            <p:cNvGrpSpPr/>
            <p:nvPr/>
          </p:nvGrpSpPr>
          <p:grpSpPr>
            <a:xfrm rot="178960">
              <a:off x="6660537" y="2989624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id="{CC15A936-C040-4E91-8BD0-569D1266E0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id="{FFF40F45-61C5-4A3D-92B1-C45584FD085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BE86B85A-1F67-42CD-B5BD-2613A27ED713}"/>
                </a:ext>
              </a:extLst>
            </p:cNvPr>
            <p:cNvSpPr/>
            <p:nvPr/>
          </p:nvSpPr>
          <p:spPr bwMode="auto">
            <a:xfrm rot="178960">
              <a:off x="6645599" y="293190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93" name="Group 292">
              <a:extLst>
                <a:ext uri="{FF2B5EF4-FFF2-40B4-BE49-F238E27FC236}">
                  <a16:creationId xmlns:a16="http://schemas.microsoft.com/office/drawing/2014/main" id="{0DE59D06-9B08-4B97-BFD1-3437D897D940}"/>
                </a:ext>
              </a:extLst>
            </p:cNvPr>
            <p:cNvGrpSpPr/>
            <p:nvPr/>
          </p:nvGrpSpPr>
          <p:grpSpPr>
            <a:xfrm rot="10978960">
              <a:off x="6661174" y="3084606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43" name="Straight Connector 342">
                <a:extLst>
                  <a:ext uri="{FF2B5EF4-FFF2-40B4-BE49-F238E27FC236}">
                    <a16:creationId xmlns:a16="http://schemas.microsoft.com/office/drawing/2014/main" id="{C62C9B10-D598-4C38-B7EE-49F2C18598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5D0EE88E-8617-477E-A508-F29AE0D7422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03210DDC-8E5E-4537-96C7-6D41D4B006DC}"/>
                </a:ext>
              </a:extLst>
            </p:cNvPr>
            <p:cNvSpPr/>
            <p:nvPr/>
          </p:nvSpPr>
          <p:spPr bwMode="auto">
            <a:xfrm rot="10978960">
              <a:off x="6633675" y="316075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686ECD6F-AD19-4739-B035-705B6A45F099}"/>
                </a:ext>
              </a:extLst>
            </p:cNvPr>
            <p:cNvGrpSpPr/>
            <p:nvPr/>
          </p:nvGrpSpPr>
          <p:grpSpPr>
            <a:xfrm rot="178960">
              <a:off x="6738705" y="2993697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41" name="Straight Connector 340">
                <a:extLst>
                  <a:ext uri="{FF2B5EF4-FFF2-40B4-BE49-F238E27FC236}">
                    <a16:creationId xmlns:a16="http://schemas.microsoft.com/office/drawing/2014/main" id="{627F5B4B-1DC4-4ECF-B874-DD4EB2308C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2" name="Straight Connector 341">
                <a:extLst>
                  <a:ext uri="{FF2B5EF4-FFF2-40B4-BE49-F238E27FC236}">
                    <a16:creationId xmlns:a16="http://schemas.microsoft.com/office/drawing/2014/main" id="{93E6CF2F-B352-4D48-B5BC-D885B6DFB9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24B5BEC3-96C9-4272-87D9-031BA55D8E34}"/>
                </a:ext>
              </a:extLst>
            </p:cNvPr>
            <p:cNvSpPr/>
            <p:nvPr/>
          </p:nvSpPr>
          <p:spPr bwMode="auto">
            <a:xfrm rot="178960">
              <a:off x="6723767" y="2935976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DD48C878-EB26-4643-9272-E68BEF7BB5BB}"/>
                </a:ext>
              </a:extLst>
            </p:cNvPr>
            <p:cNvGrpSpPr/>
            <p:nvPr/>
          </p:nvGrpSpPr>
          <p:grpSpPr>
            <a:xfrm rot="10978960">
              <a:off x="6739342" y="3088679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39" name="Straight Connector 338">
                <a:extLst>
                  <a:ext uri="{FF2B5EF4-FFF2-40B4-BE49-F238E27FC236}">
                    <a16:creationId xmlns:a16="http://schemas.microsoft.com/office/drawing/2014/main" id="{BE9957B9-900E-4AD7-BD6E-8D1090B66B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2F4CBEE8-CCA9-4B65-AD84-72E6928A358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CB7BA0C5-B123-4AB9-99BE-B0C740A31A29}"/>
                </a:ext>
              </a:extLst>
            </p:cNvPr>
            <p:cNvSpPr/>
            <p:nvPr/>
          </p:nvSpPr>
          <p:spPr bwMode="auto">
            <a:xfrm rot="10978960">
              <a:off x="6711843" y="3164830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FA743D9A-D21F-44A3-A181-7D59DB0E940A}"/>
                </a:ext>
              </a:extLst>
            </p:cNvPr>
            <p:cNvGrpSpPr/>
            <p:nvPr/>
          </p:nvGrpSpPr>
          <p:grpSpPr>
            <a:xfrm rot="178960">
              <a:off x="6816874" y="2997770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FF746FEF-B410-4382-AD17-DE357F509F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8" name="Straight Connector 337">
                <a:extLst>
                  <a:ext uri="{FF2B5EF4-FFF2-40B4-BE49-F238E27FC236}">
                    <a16:creationId xmlns:a16="http://schemas.microsoft.com/office/drawing/2014/main" id="{68F32B7E-0834-4C08-AD8A-089BE44AC0C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72BFA360-FE88-4AE0-BC67-CB799DB454F7}"/>
                </a:ext>
              </a:extLst>
            </p:cNvPr>
            <p:cNvSpPr/>
            <p:nvPr/>
          </p:nvSpPr>
          <p:spPr bwMode="auto">
            <a:xfrm rot="178960">
              <a:off x="6801935" y="294004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BD4E50CF-EE52-4F91-97C5-9148824E73DB}"/>
                </a:ext>
              </a:extLst>
            </p:cNvPr>
            <p:cNvGrpSpPr/>
            <p:nvPr/>
          </p:nvGrpSpPr>
          <p:grpSpPr>
            <a:xfrm rot="10978960">
              <a:off x="6817510" y="3092751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id="{B3470793-E54E-4668-9CC7-FD0F1A6F4DB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id="{2967A463-6299-4945-B291-6039497EACA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5E60D681-C752-4B8C-8BDB-B5213F4D3819}"/>
                </a:ext>
              </a:extLst>
            </p:cNvPr>
            <p:cNvSpPr/>
            <p:nvPr/>
          </p:nvSpPr>
          <p:spPr bwMode="auto">
            <a:xfrm rot="10978960">
              <a:off x="6790011" y="3168902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5F669F66-928D-4B3C-A929-66B3C5A98A74}"/>
                </a:ext>
              </a:extLst>
            </p:cNvPr>
            <p:cNvGrpSpPr/>
            <p:nvPr/>
          </p:nvGrpSpPr>
          <p:grpSpPr>
            <a:xfrm rot="178960">
              <a:off x="6895189" y="2999019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id="{4BEAF4A3-E4E0-4FC1-A854-1FDF474932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id="{D7FE6EB5-4C8C-4FE5-8082-953C4ABC66F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679FE6EB-42BE-4BCF-B52D-95E36FB7BF5A}"/>
                </a:ext>
              </a:extLst>
            </p:cNvPr>
            <p:cNvSpPr/>
            <p:nvPr/>
          </p:nvSpPr>
          <p:spPr bwMode="auto">
            <a:xfrm rot="178960">
              <a:off x="6880251" y="2941298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05" name="Group 304">
              <a:extLst>
                <a:ext uri="{FF2B5EF4-FFF2-40B4-BE49-F238E27FC236}">
                  <a16:creationId xmlns:a16="http://schemas.microsoft.com/office/drawing/2014/main" id="{5D0C6A0D-F3D4-4EE0-A987-DE07D378115B}"/>
                </a:ext>
              </a:extLst>
            </p:cNvPr>
            <p:cNvGrpSpPr/>
            <p:nvPr/>
          </p:nvGrpSpPr>
          <p:grpSpPr>
            <a:xfrm rot="10978960">
              <a:off x="6895826" y="3094000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id="{A26525AC-683C-486E-A0EB-B3FB9FC46D4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2" name="Straight Connector 331">
                <a:extLst>
                  <a:ext uri="{FF2B5EF4-FFF2-40B4-BE49-F238E27FC236}">
                    <a16:creationId xmlns:a16="http://schemas.microsoft.com/office/drawing/2014/main" id="{E4D4D4DB-3690-4CBD-8BDE-0D4CAA034E1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BE513960-1639-4002-BCEE-89803DE0E99F}"/>
                </a:ext>
              </a:extLst>
            </p:cNvPr>
            <p:cNvSpPr/>
            <p:nvPr/>
          </p:nvSpPr>
          <p:spPr bwMode="auto">
            <a:xfrm rot="10978960">
              <a:off x="6868327" y="3170151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07" name="Group 306">
              <a:extLst>
                <a:ext uri="{FF2B5EF4-FFF2-40B4-BE49-F238E27FC236}">
                  <a16:creationId xmlns:a16="http://schemas.microsoft.com/office/drawing/2014/main" id="{24EA2467-B3FC-4710-8308-19028E71B67C}"/>
                </a:ext>
              </a:extLst>
            </p:cNvPr>
            <p:cNvGrpSpPr/>
            <p:nvPr/>
          </p:nvGrpSpPr>
          <p:grpSpPr>
            <a:xfrm rot="178960">
              <a:off x="6973357" y="3003092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29" name="Straight Connector 328">
                <a:extLst>
                  <a:ext uri="{FF2B5EF4-FFF2-40B4-BE49-F238E27FC236}">
                    <a16:creationId xmlns:a16="http://schemas.microsoft.com/office/drawing/2014/main" id="{898D3570-7E23-450A-BEC7-30D3D5860C9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0" name="Straight Connector 329">
                <a:extLst>
                  <a:ext uri="{FF2B5EF4-FFF2-40B4-BE49-F238E27FC236}">
                    <a16:creationId xmlns:a16="http://schemas.microsoft.com/office/drawing/2014/main" id="{A2FC12EE-FE69-4131-AA2F-17D004225AE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1B2A3FF7-D5CB-4BDB-BF0A-0956E0F73AC7}"/>
                </a:ext>
              </a:extLst>
            </p:cNvPr>
            <p:cNvSpPr/>
            <p:nvPr/>
          </p:nvSpPr>
          <p:spPr bwMode="auto">
            <a:xfrm rot="178960">
              <a:off x="6958418" y="2945371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09" name="Group 308">
              <a:extLst>
                <a:ext uri="{FF2B5EF4-FFF2-40B4-BE49-F238E27FC236}">
                  <a16:creationId xmlns:a16="http://schemas.microsoft.com/office/drawing/2014/main" id="{9A2BA462-70C3-482F-ACA7-CC37198BEB89}"/>
                </a:ext>
              </a:extLst>
            </p:cNvPr>
            <p:cNvGrpSpPr/>
            <p:nvPr/>
          </p:nvGrpSpPr>
          <p:grpSpPr>
            <a:xfrm rot="10978960">
              <a:off x="6973993" y="309807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27" name="Straight Connector 326">
                <a:extLst>
                  <a:ext uri="{FF2B5EF4-FFF2-40B4-BE49-F238E27FC236}">
                    <a16:creationId xmlns:a16="http://schemas.microsoft.com/office/drawing/2014/main" id="{C7B864AD-9A21-4F76-A96E-2692B73AB58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8" name="Straight Connector 327">
                <a:extLst>
                  <a:ext uri="{FF2B5EF4-FFF2-40B4-BE49-F238E27FC236}">
                    <a16:creationId xmlns:a16="http://schemas.microsoft.com/office/drawing/2014/main" id="{FC6705C3-1B10-4FB6-B318-2E6E1FF24D3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E0EBF1C4-52C3-4088-BFB1-72054EFA26DB}"/>
                </a:ext>
              </a:extLst>
            </p:cNvPr>
            <p:cNvSpPr/>
            <p:nvPr/>
          </p:nvSpPr>
          <p:spPr bwMode="auto">
            <a:xfrm rot="10978960">
              <a:off x="6946494" y="3174224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23D19293-D21F-4D69-A353-A19576273F91}"/>
                </a:ext>
              </a:extLst>
            </p:cNvPr>
            <p:cNvGrpSpPr/>
            <p:nvPr/>
          </p:nvGrpSpPr>
          <p:grpSpPr>
            <a:xfrm rot="178960">
              <a:off x="7051525" y="3007165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25" name="Straight Connector 324">
                <a:extLst>
                  <a:ext uri="{FF2B5EF4-FFF2-40B4-BE49-F238E27FC236}">
                    <a16:creationId xmlns:a16="http://schemas.microsoft.com/office/drawing/2014/main" id="{B8CC707D-78E4-4CBD-B213-23D8430E35C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E851FFC3-CE87-44D7-8FD1-A6112FCE628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5DB91DC4-35BD-4B2D-9AC6-50D16870DE74}"/>
                </a:ext>
              </a:extLst>
            </p:cNvPr>
            <p:cNvSpPr/>
            <p:nvPr/>
          </p:nvSpPr>
          <p:spPr bwMode="auto">
            <a:xfrm rot="178960">
              <a:off x="7036587" y="2949444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D2AD7AC9-B253-4BF1-8A52-3491B4EBADDA}"/>
                </a:ext>
              </a:extLst>
            </p:cNvPr>
            <p:cNvGrpSpPr/>
            <p:nvPr/>
          </p:nvGrpSpPr>
          <p:grpSpPr>
            <a:xfrm rot="10978960">
              <a:off x="7052162" y="3102146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23" name="Straight Connector 322">
                <a:extLst>
                  <a:ext uri="{FF2B5EF4-FFF2-40B4-BE49-F238E27FC236}">
                    <a16:creationId xmlns:a16="http://schemas.microsoft.com/office/drawing/2014/main" id="{A87878AE-E60E-4A4F-97F6-B40EB9BC30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id="{2754D952-AF4F-43E9-8A3C-EC327B8E067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957C8466-0825-4858-8A2A-3A27E15C355A}"/>
                </a:ext>
              </a:extLst>
            </p:cNvPr>
            <p:cNvSpPr/>
            <p:nvPr/>
          </p:nvSpPr>
          <p:spPr bwMode="auto">
            <a:xfrm rot="10978960">
              <a:off x="7024663" y="317829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6998E5C4-F090-47C1-BCE2-6C869D437E74}"/>
                </a:ext>
              </a:extLst>
            </p:cNvPr>
            <p:cNvGrpSpPr/>
            <p:nvPr/>
          </p:nvGrpSpPr>
          <p:grpSpPr>
            <a:xfrm rot="178960">
              <a:off x="7129695" y="3011236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21" name="Straight Connector 320">
                <a:extLst>
                  <a:ext uri="{FF2B5EF4-FFF2-40B4-BE49-F238E27FC236}">
                    <a16:creationId xmlns:a16="http://schemas.microsoft.com/office/drawing/2014/main" id="{93F2A10F-2D25-4234-844E-3BC36EAF320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2" name="Straight Connector 321">
                <a:extLst>
                  <a:ext uri="{FF2B5EF4-FFF2-40B4-BE49-F238E27FC236}">
                    <a16:creationId xmlns:a16="http://schemas.microsoft.com/office/drawing/2014/main" id="{83C3CFFB-6303-49A0-8E83-4562EE10D8F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CE753149-190D-4C2B-939F-1528737F1391}"/>
                </a:ext>
              </a:extLst>
            </p:cNvPr>
            <p:cNvSpPr/>
            <p:nvPr/>
          </p:nvSpPr>
          <p:spPr bwMode="auto">
            <a:xfrm rot="178960">
              <a:off x="7114756" y="2953515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17" name="Group 316">
              <a:extLst>
                <a:ext uri="{FF2B5EF4-FFF2-40B4-BE49-F238E27FC236}">
                  <a16:creationId xmlns:a16="http://schemas.microsoft.com/office/drawing/2014/main" id="{CE411F18-4A5A-41F0-A104-B86AEB38C52E}"/>
                </a:ext>
              </a:extLst>
            </p:cNvPr>
            <p:cNvGrpSpPr/>
            <p:nvPr/>
          </p:nvGrpSpPr>
          <p:grpSpPr>
            <a:xfrm rot="10978960">
              <a:off x="7130331" y="3106218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7B90C4F2-DD79-4C39-885E-453614B637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id="{E51BFFFE-77FF-49DD-8D03-2C8C284F2B5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FB970E01-176F-464F-B3DD-0EA5DC1A7689}"/>
                </a:ext>
              </a:extLst>
            </p:cNvPr>
            <p:cNvSpPr/>
            <p:nvPr/>
          </p:nvSpPr>
          <p:spPr bwMode="auto">
            <a:xfrm rot="10978960">
              <a:off x="7102832" y="3182368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0BAAC7FD-E8F2-4159-B71F-647188EBCCE8}"/>
              </a:ext>
            </a:extLst>
          </p:cNvPr>
          <p:cNvGrpSpPr/>
          <p:nvPr/>
        </p:nvGrpSpPr>
        <p:grpSpPr>
          <a:xfrm rot="188144">
            <a:off x="6135070" y="2303285"/>
            <a:ext cx="59869" cy="296755"/>
            <a:chOff x="7866400" y="1956766"/>
            <a:chExt cx="79825" cy="296755"/>
          </a:xfrm>
        </p:grpSpPr>
        <p:grpSp>
          <p:nvGrpSpPr>
            <p:cNvPr id="368" name="Group 367">
              <a:extLst>
                <a:ext uri="{FF2B5EF4-FFF2-40B4-BE49-F238E27FC236}">
                  <a16:creationId xmlns:a16="http://schemas.microsoft.com/office/drawing/2014/main" id="{08C608C1-F06C-45D6-8F25-EFF9D02FC043}"/>
                </a:ext>
              </a:extLst>
            </p:cNvPr>
            <p:cNvGrpSpPr/>
            <p:nvPr/>
          </p:nvGrpSpPr>
          <p:grpSpPr>
            <a:xfrm rot="21421040" flipH="1">
              <a:off x="7893899" y="2014487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id="{E1F0E6F5-B5A1-4E85-BBD3-9AE56C0BD0C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C7B07CAC-77A4-4462-BA6E-CB4EFF0614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5546E9EC-71D2-4C56-89B8-B29C3682BAC8}"/>
                </a:ext>
              </a:extLst>
            </p:cNvPr>
            <p:cNvSpPr/>
            <p:nvPr/>
          </p:nvSpPr>
          <p:spPr bwMode="auto">
            <a:xfrm rot="21421040" flipH="1">
              <a:off x="7866400" y="1956766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70" name="Group 369">
              <a:extLst>
                <a:ext uri="{FF2B5EF4-FFF2-40B4-BE49-F238E27FC236}">
                  <a16:creationId xmlns:a16="http://schemas.microsoft.com/office/drawing/2014/main" id="{D7B4A290-1C36-4965-9746-EDA615B03BBC}"/>
                </a:ext>
              </a:extLst>
            </p:cNvPr>
            <p:cNvGrpSpPr/>
            <p:nvPr/>
          </p:nvGrpSpPr>
          <p:grpSpPr>
            <a:xfrm rot="10621040" flipH="1">
              <a:off x="7893262" y="2109469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CEC8072C-9258-4391-AA21-B0F6DBEA6A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1A448F00-E3EB-48AC-B60E-69CFA2ED7A3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08269698-8106-46C8-9FFE-0748C67734EB}"/>
                </a:ext>
              </a:extLst>
            </p:cNvPr>
            <p:cNvSpPr/>
            <p:nvPr/>
          </p:nvSpPr>
          <p:spPr bwMode="auto">
            <a:xfrm rot="10621040" flipH="1">
              <a:off x="7878324" y="2185620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888B8506-CBEB-4378-83F1-67A52B0273CB}"/>
              </a:ext>
            </a:extLst>
          </p:cNvPr>
          <p:cNvGrpSpPr/>
          <p:nvPr/>
        </p:nvGrpSpPr>
        <p:grpSpPr>
          <a:xfrm rot="159540">
            <a:off x="6077856" y="2303285"/>
            <a:ext cx="59869" cy="296755"/>
            <a:chOff x="7788233" y="1960839"/>
            <a:chExt cx="79825" cy="296755"/>
          </a:xfrm>
        </p:grpSpPr>
        <p:grpSp>
          <p:nvGrpSpPr>
            <p:cNvPr id="377" name="Group 376">
              <a:extLst>
                <a:ext uri="{FF2B5EF4-FFF2-40B4-BE49-F238E27FC236}">
                  <a16:creationId xmlns:a16="http://schemas.microsoft.com/office/drawing/2014/main" id="{32A49CAE-0BB4-4EBC-A366-7654220CDCEB}"/>
                </a:ext>
              </a:extLst>
            </p:cNvPr>
            <p:cNvGrpSpPr/>
            <p:nvPr/>
          </p:nvGrpSpPr>
          <p:grpSpPr>
            <a:xfrm rot="21421040" flipH="1">
              <a:off x="7815732" y="2018560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C87FB965-8775-43D1-821C-C46A4023641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D7F71B01-0683-43FD-A934-40CEEFADEB9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34468F8E-019E-4E1E-A00C-0570B0D1992A}"/>
                </a:ext>
              </a:extLst>
            </p:cNvPr>
            <p:cNvSpPr/>
            <p:nvPr/>
          </p:nvSpPr>
          <p:spPr bwMode="auto">
            <a:xfrm rot="21421040" flipH="1">
              <a:off x="7788233" y="196083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33AB2EAB-5E6E-47E5-934F-D373965856BA}"/>
                </a:ext>
              </a:extLst>
            </p:cNvPr>
            <p:cNvGrpSpPr/>
            <p:nvPr/>
          </p:nvGrpSpPr>
          <p:grpSpPr>
            <a:xfrm rot="10621040" flipH="1">
              <a:off x="7815095" y="2113542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id="{EFCCC1A7-F94F-4703-85E9-526928CFF1A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850FE0D9-C7CE-459E-9ED1-9D41D8FD17C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80" name="Oval 379">
              <a:extLst>
                <a:ext uri="{FF2B5EF4-FFF2-40B4-BE49-F238E27FC236}">
                  <a16:creationId xmlns:a16="http://schemas.microsoft.com/office/drawing/2014/main" id="{C71B3F24-5678-4600-86D4-93EE06632324}"/>
                </a:ext>
              </a:extLst>
            </p:cNvPr>
            <p:cNvSpPr/>
            <p:nvPr/>
          </p:nvSpPr>
          <p:spPr bwMode="auto">
            <a:xfrm rot="10621040" flipH="1">
              <a:off x="7800157" y="218969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068130AE-61DC-4B23-B9F6-EBBFB7EE5F3C}"/>
              </a:ext>
            </a:extLst>
          </p:cNvPr>
          <p:cNvGrpSpPr/>
          <p:nvPr/>
        </p:nvGrpSpPr>
        <p:grpSpPr>
          <a:xfrm>
            <a:off x="6023664" y="2303284"/>
            <a:ext cx="59869" cy="296754"/>
            <a:chOff x="7710064" y="1964912"/>
            <a:chExt cx="79825" cy="296754"/>
          </a:xfrm>
        </p:grpSpPr>
        <p:grpSp>
          <p:nvGrpSpPr>
            <p:cNvPr id="386" name="Group 385">
              <a:extLst>
                <a:ext uri="{FF2B5EF4-FFF2-40B4-BE49-F238E27FC236}">
                  <a16:creationId xmlns:a16="http://schemas.microsoft.com/office/drawing/2014/main" id="{FACB97A1-B59F-49F9-84DB-5BE6924E168F}"/>
                </a:ext>
              </a:extLst>
            </p:cNvPr>
            <p:cNvGrpSpPr/>
            <p:nvPr/>
          </p:nvGrpSpPr>
          <p:grpSpPr>
            <a:xfrm rot="21421040" flipH="1">
              <a:off x="7737563" y="2022633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92" name="Straight Connector 391">
                <a:extLst>
                  <a:ext uri="{FF2B5EF4-FFF2-40B4-BE49-F238E27FC236}">
                    <a16:creationId xmlns:a16="http://schemas.microsoft.com/office/drawing/2014/main" id="{84563173-C9C0-4A4F-A9BC-11C72A0033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3" name="Straight Connector 392">
                <a:extLst>
                  <a:ext uri="{FF2B5EF4-FFF2-40B4-BE49-F238E27FC236}">
                    <a16:creationId xmlns:a16="http://schemas.microsoft.com/office/drawing/2014/main" id="{F89B3826-A355-4E3B-86E5-743660A255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BB72972A-FB2E-4352-AE28-D2B2B1CCD44B}"/>
                </a:ext>
              </a:extLst>
            </p:cNvPr>
            <p:cNvSpPr/>
            <p:nvPr/>
          </p:nvSpPr>
          <p:spPr bwMode="auto">
            <a:xfrm rot="21421040" flipH="1">
              <a:off x="7710064" y="1964912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EBFBB139-5E4C-4710-8515-275892F74187}"/>
                </a:ext>
              </a:extLst>
            </p:cNvPr>
            <p:cNvGrpSpPr/>
            <p:nvPr/>
          </p:nvGrpSpPr>
          <p:grpSpPr>
            <a:xfrm rot="10621040" flipH="1">
              <a:off x="7736926" y="2117614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90" name="Straight Connector 389">
                <a:extLst>
                  <a:ext uri="{FF2B5EF4-FFF2-40B4-BE49-F238E27FC236}">
                    <a16:creationId xmlns:a16="http://schemas.microsoft.com/office/drawing/2014/main" id="{40BEEB5F-A99C-4736-8882-3EC5792337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0A52CC81-3F43-47E1-B8B1-C840D833603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41A5D638-62CC-461A-867D-5FD8D13968A1}"/>
                </a:ext>
              </a:extLst>
            </p:cNvPr>
            <p:cNvSpPr/>
            <p:nvPr/>
          </p:nvSpPr>
          <p:spPr bwMode="auto">
            <a:xfrm rot="10621040" flipH="1">
              <a:off x="7721988" y="2193765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2A5CBCA2-416F-4D65-BBE7-BD76F5CC5A73}"/>
              </a:ext>
            </a:extLst>
          </p:cNvPr>
          <p:cNvGrpSpPr/>
          <p:nvPr/>
        </p:nvGrpSpPr>
        <p:grpSpPr>
          <a:xfrm>
            <a:off x="5967621" y="2306846"/>
            <a:ext cx="59869" cy="296754"/>
            <a:chOff x="7631895" y="1968983"/>
            <a:chExt cx="79825" cy="296754"/>
          </a:xfrm>
        </p:grpSpPr>
        <p:grpSp>
          <p:nvGrpSpPr>
            <p:cNvPr id="395" name="Group 394">
              <a:extLst>
                <a:ext uri="{FF2B5EF4-FFF2-40B4-BE49-F238E27FC236}">
                  <a16:creationId xmlns:a16="http://schemas.microsoft.com/office/drawing/2014/main" id="{65ADF1F8-0449-425C-B5F0-603F6547CF76}"/>
                </a:ext>
              </a:extLst>
            </p:cNvPr>
            <p:cNvGrpSpPr/>
            <p:nvPr/>
          </p:nvGrpSpPr>
          <p:grpSpPr>
            <a:xfrm rot="21421040" flipH="1">
              <a:off x="7659394" y="2026704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401" name="Straight Connector 400">
                <a:extLst>
                  <a:ext uri="{FF2B5EF4-FFF2-40B4-BE49-F238E27FC236}">
                    <a16:creationId xmlns:a16="http://schemas.microsoft.com/office/drawing/2014/main" id="{9B56D7AC-2FAD-4BBF-B188-B4F9C172149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2" name="Straight Connector 401">
                <a:extLst>
                  <a:ext uri="{FF2B5EF4-FFF2-40B4-BE49-F238E27FC236}">
                    <a16:creationId xmlns:a16="http://schemas.microsoft.com/office/drawing/2014/main" id="{B68E2D8A-93F1-4A47-8376-FE9CA255B2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9D946D40-711D-4487-88CC-5DA3C73373A7}"/>
                </a:ext>
              </a:extLst>
            </p:cNvPr>
            <p:cNvSpPr/>
            <p:nvPr/>
          </p:nvSpPr>
          <p:spPr bwMode="auto">
            <a:xfrm rot="21421040" flipH="1">
              <a:off x="7631895" y="196898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EDADAD74-B1FA-4F93-A514-3474485687DA}"/>
                </a:ext>
              </a:extLst>
            </p:cNvPr>
            <p:cNvGrpSpPr/>
            <p:nvPr/>
          </p:nvGrpSpPr>
          <p:grpSpPr>
            <a:xfrm rot="10621040" flipH="1">
              <a:off x="7658757" y="2121685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399" name="Straight Connector 398">
                <a:extLst>
                  <a:ext uri="{FF2B5EF4-FFF2-40B4-BE49-F238E27FC236}">
                    <a16:creationId xmlns:a16="http://schemas.microsoft.com/office/drawing/2014/main" id="{23FEEA33-A8CA-4FD7-98F3-33EAE456AFC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0" name="Straight Connector 399">
                <a:extLst>
                  <a:ext uri="{FF2B5EF4-FFF2-40B4-BE49-F238E27FC236}">
                    <a16:creationId xmlns:a16="http://schemas.microsoft.com/office/drawing/2014/main" id="{641CC2CD-867B-429F-A5B0-31BFCFC46B1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63D80F6D-1550-4D08-B64D-6CC3A3D917D8}"/>
                </a:ext>
              </a:extLst>
            </p:cNvPr>
            <p:cNvSpPr/>
            <p:nvPr/>
          </p:nvSpPr>
          <p:spPr bwMode="auto">
            <a:xfrm rot="10621040" flipH="1">
              <a:off x="7643819" y="2197836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64DD1CB9-C9A3-41D5-B0F6-DF3BCB755E66}"/>
              </a:ext>
            </a:extLst>
          </p:cNvPr>
          <p:cNvGrpSpPr/>
          <p:nvPr/>
        </p:nvGrpSpPr>
        <p:grpSpPr>
          <a:xfrm>
            <a:off x="5911584" y="2305604"/>
            <a:ext cx="59869" cy="296755"/>
            <a:chOff x="7553579" y="1970231"/>
            <a:chExt cx="79825" cy="296755"/>
          </a:xfrm>
        </p:grpSpPr>
        <p:grpSp>
          <p:nvGrpSpPr>
            <p:cNvPr id="404" name="Group 403">
              <a:extLst>
                <a:ext uri="{FF2B5EF4-FFF2-40B4-BE49-F238E27FC236}">
                  <a16:creationId xmlns:a16="http://schemas.microsoft.com/office/drawing/2014/main" id="{A5250614-B20F-45C9-ADF1-F0FC50D25177}"/>
                </a:ext>
              </a:extLst>
            </p:cNvPr>
            <p:cNvGrpSpPr/>
            <p:nvPr/>
          </p:nvGrpSpPr>
          <p:grpSpPr>
            <a:xfrm rot="21421040" flipH="1">
              <a:off x="7581078" y="2027952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410" name="Straight Connector 409">
                <a:extLst>
                  <a:ext uri="{FF2B5EF4-FFF2-40B4-BE49-F238E27FC236}">
                    <a16:creationId xmlns:a16="http://schemas.microsoft.com/office/drawing/2014/main" id="{859E76B8-01C8-4420-A899-BD6749DDD75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1" name="Straight Connector 410">
                <a:extLst>
                  <a:ext uri="{FF2B5EF4-FFF2-40B4-BE49-F238E27FC236}">
                    <a16:creationId xmlns:a16="http://schemas.microsoft.com/office/drawing/2014/main" id="{D1A6FF64-4C76-44A2-B62A-AEF15F8DCDE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6981C1BF-326D-412A-AD65-E654F8AA7C45}"/>
                </a:ext>
              </a:extLst>
            </p:cNvPr>
            <p:cNvSpPr/>
            <p:nvPr/>
          </p:nvSpPr>
          <p:spPr bwMode="auto">
            <a:xfrm rot="21421040" flipH="1">
              <a:off x="7553579" y="1970231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06" name="Group 405">
              <a:extLst>
                <a:ext uri="{FF2B5EF4-FFF2-40B4-BE49-F238E27FC236}">
                  <a16:creationId xmlns:a16="http://schemas.microsoft.com/office/drawing/2014/main" id="{0FFE1D0B-1665-4904-9AC1-80529057D178}"/>
                </a:ext>
              </a:extLst>
            </p:cNvPr>
            <p:cNvGrpSpPr/>
            <p:nvPr/>
          </p:nvGrpSpPr>
          <p:grpSpPr>
            <a:xfrm rot="10621040" flipH="1">
              <a:off x="7580441" y="2122934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408" name="Straight Connector 407">
                <a:extLst>
                  <a:ext uri="{FF2B5EF4-FFF2-40B4-BE49-F238E27FC236}">
                    <a16:creationId xmlns:a16="http://schemas.microsoft.com/office/drawing/2014/main" id="{59425658-4076-4050-AC99-498A3BEC822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9" name="Straight Connector 408">
                <a:extLst>
                  <a:ext uri="{FF2B5EF4-FFF2-40B4-BE49-F238E27FC236}">
                    <a16:creationId xmlns:a16="http://schemas.microsoft.com/office/drawing/2014/main" id="{C05B338B-A058-4731-8869-31B135D628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07" name="Oval 406">
              <a:extLst>
                <a:ext uri="{FF2B5EF4-FFF2-40B4-BE49-F238E27FC236}">
                  <a16:creationId xmlns:a16="http://schemas.microsoft.com/office/drawing/2014/main" id="{24BDB22D-95DE-4CF9-A421-609B129D83CE}"/>
                </a:ext>
              </a:extLst>
            </p:cNvPr>
            <p:cNvSpPr/>
            <p:nvPr/>
          </p:nvSpPr>
          <p:spPr bwMode="auto">
            <a:xfrm rot="10621040" flipH="1">
              <a:off x="7565503" y="2199085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58ED24DB-5026-4053-921E-EB9A684417F5}"/>
              </a:ext>
            </a:extLst>
          </p:cNvPr>
          <p:cNvGrpSpPr/>
          <p:nvPr/>
        </p:nvGrpSpPr>
        <p:grpSpPr>
          <a:xfrm>
            <a:off x="5856026" y="2305603"/>
            <a:ext cx="59869" cy="296754"/>
            <a:chOff x="7475412" y="1974304"/>
            <a:chExt cx="79825" cy="296754"/>
          </a:xfrm>
        </p:grpSpPr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14DA1EDB-10F4-42C6-9DEC-F3C55025028D}"/>
                </a:ext>
              </a:extLst>
            </p:cNvPr>
            <p:cNvGrpSpPr/>
            <p:nvPr/>
          </p:nvGrpSpPr>
          <p:grpSpPr>
            <a:xfrm rot="21421040" flipH="1">
              <a:off x="7502911" y="2032025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FFD0A0FB-4E39-42E8-967E-FB87A3B7F0B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FD1DDB0D-8156-43B6-ABB2-62C008C999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14" name="Oval 413">
              <a:extLst>
                <a:ext uri="{FF2B5EF4-FFF2-40B4-BE49-F238E27FC236}">
                  <a16:creationId xmlns:a16="http://schemas.microsoft.com/office/drawing/2014/main" id="{E44340B8-A11B-4DFF-AA04-548B7A2B8330}"/>
                </a:ext>
              </a:extLst>
            </p:cNvPr>
            <p:cNvSpPr/>
            <p:nvPr/>
          </p:nvSpPr>
          <p:spPr bwMode="auto">
            <a:xfrm rot="21421040" flipH="1">
              <a:off x="7475412" y="1974304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0D3E4C85-62F2-4379-BE10-E5BEBB9A40A5}"/>
                </a:ext>
              </a:extLst>
            </p:cNvPr>
            <p:cNvGrpSpPr/>
            <p:nvPr/>
          </p:nvGrpSpPr>
          <p:grpSpPr>
            <a:xfrm rot="10621040" flipH="1">
              <a:off x="7502274" y="2127006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75E5AE71-7EB7-4CD3-A4DA-1F7C10C2ABB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8" name="Straight Connector 417">
                <a:extLst>
                  <a:ext uri="{FF2B5EF4-FFF2-40B4-BE49-F238E27FC236}">
                    <a16:creationId xmlns:a16="http://schemas.microsoft.com/office/drawing/2014/main" id="{B24D7E1C-F2EB-4F97-AD02-B0E3F799AF6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6F2AEB5D-D494-4DFC-A622-EB66639EA5C9}"/>
                </a:ext>
              </a:extLst>
            </p:cNvPr>
            <p:cNvSpPr/>
            <p:nvPr/>
          </p:nvSpPr>
          <p:spPr bwMode="auto">
            <a:xfrm rot="10621040" flipH="1">
              <a:off x="7487336" y="220315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F5880FFC-821F-4014-8805-6234A48AC1E5}"/>
              </a:ext>
            </a:extLst>
          </p:cNvPr>
          <p:cNvGrpSpPr/>
          <p:nvPr/>
        </p:nvGrpSpPr>
        <p:grpSpPr>
          <a:xfrm>
            <a:off x="5797598" y="2309614"/>
            <a:ext cx="59869" cy="296754"/>
            <a:chOff x="7397243" y="1978377"/>
            <a:chExt cx="79825" cy="296754"/>
          </a:xfrm>
        </p:grpSpPr>
        <p:grpSp>
          <p:nvGrpSpPr>
            <p:cNvPr id="422" name="Group 421">
              <a:extLst>
                <a:ext uri="{FF2B5EF4-FFF2-40B4-BE49-F238E27FC236}">
                  <a16:creationId xmlns:a16="http://schemas.microsoft.com/office/drawing/2014/main" id="{C4DCE1D7-68C5-4251-AF98-05A63A429E61}"/>
                </a:ext>
              </a:extLst>
            </p:cNvPr>
            <p:cNvGrpSpPr/>
            <p:nvPr/>
          </p:nvGrpSpPr>
          <p:grpSpPr>
            <a:xfrm rot="21421040" flipH="1">
              <a:off x="7424742" y="2036098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428" name="Straight Connector 427">
                <a:extLst>
                  <a:ext uri="{FF2B5EF4-FFF2-40B4-BE49-F238E27FC236}">
                    <a16:creationId xmlns:a16="http://schemas.microsoft.com/office/drawing/2014/main" id="{F6271DDC-D711-4BD0-BC68-C1D4DE4E3E5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9" name="Straight Connector 428">
                <a:extLst>
                  <a:ext uri="{FF2B5EF4-FFF2-40B4-BE49-F238E27FC236}">
                    <a16:creationId xmlns:a16="http://schemas.microsoft.com/office/drawing/2014/main" id="{27428788-CD58-474D-B1BB-064868B8BC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2FB56C8F-584A-4510-9061-A6116E1E0387}"/>
                </a:ext>
              </a:extLst>
            </p:cNvPr>
            <p:cNvSpPr/>
            <p:nvPr/>
          </p:nvSpPr>
          <p:spPr bwMode="auto">
            <a:xfrm rot="21421040" flipH="1">
              <a:off x="7397243" y="1978377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24" name="Group 423">
              <a:extLst>
                <a:ext uri="{FF2B5EF4-FFF2-40B4-BE49-F238E27FC236}">
                  <a16:creationId xmlns:a16="http://schemas.microsoft.com/office/drawing/2014/main" id="{DF50D894-AEA0-48C4-A884-B664F3F11EAF}"/>
                </a:ext>
              </a:extLst>
            </p:cNvPr>
            <p:cNvGrpSpPr/>
            <p:nvPr/>
          </p:nvGrpSpPr>
          <p:grpSpPr>
            <a:xfrm rot="10621040" flipH="1">
              <a:off x="7424105" y="2131079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426" name="Straight Connector 425">
                <a:extLst>
                  <a:ext uri="{FF2B5EF4-FFF2-40B4-BE49-F238E27FC236}">
                    <a16:creationId xmlns:a16="http://schemas.microsoft.com/office/drawing/2014/main" id="{C8056216-3541-4581-90D3-084C6FE88A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7" name="Straight Connector 426">
                <a:extLst>
                  <a:ext uri="{FF2B5EF4-FFF2-40B4-BE49-F238E27FC236}">
                    <a16:creationId xmlns:a16="http://schemas.microsoft.com/office/drawing/2014/main" id="{5E531E44-D2E0-4A70-B010-A76350B473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5634951F-164B-4BFE-A86B-1D52D7B8FB41}"/>
                </a:ext>
              </a:extLst>
            </p:cNvPr>
            <p:cNvSpPr/>
            <p:nvPr/>
          </p:nvSpPr>
          <p:spPr bwMode="auto">
            <a:xfrm rot="10621040" flipH="1">
              <a:off x="7409167" y="2207230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515B0482-555F-47D8-83F1-FB873B197B6A}"/>
              </a:ext>
            </a:extLst>
          </p:cNvPr>
          <p:cNvGrpSpPr/>
          <p:nvPr/>
        </p:nvGrpSpPr>
        <p:grpSpPr>
          <a:xfrm>
            <a:off x="5739931" y="2309614"/>
            <a:ext cx="59869" cy="296754"/>
            <a:chOff x="7319075" y="1982450"/>
            <a:chExt cx="79825" cy="296754"/>
          </a:xfrm>
        </p:grpSpPr>
        <p:grpSp>
          <p:nvGrpSpPr>
            <p:cNvPr id="431" name="Group 430">
              <a:extLst>
                <a:ext uri="{FF2B5EF4-FFF2-40B4-BE49-F238E27FC236}">
                  <a16:creationId xmlns:a16="http://schemas.microsoft.com/office/drawing/2014/main" id="{5D1C2B29-D185-491F-A5DD-F1831A87D005}"/>
                </a:ext>
              </a:extLst>
            </p:cNvPr>
            <p:cNvGrpSpPr/>
            <p:nvPr/>
          </p:nvGrpSpPr>
          <p:grpSpPr>
            <a:xfrm rot="21421040" flipH="1">
              <a:off x="7346574" y="2040171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437" name="Straight Connector 436">
                <a:extLst>
                  <a:ext uri="{FF2B5EF4-FFF2-40B4-BE49-F238E27FC236}">
                    <a16:creationId xmlns:a16="http://schemas.microsoft.com/office/drawing/2014/main" id="{D3EF75B7-2ABF-4F02-81AA-B66F528DCB7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8" name="Straight Connector 437">
                <a:extLst>
                  <a:ext uri="{FF2B5EF4-FFF2-40B4-BE49-F238E27FC236}">
                    <a16:creationId xmlns:a16="http://schemas.microsoft.com/office/drawing/2014/main" id="{0142E770-1B04-40BC-A892-22D87192D24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528690DE-141A-4AA8-824F-FB1A2363B97A}"/>
                </a:ext>
              </a:extLst>
            </p:cNvPr>
            <p:cNvSpPr/>
            <p:nvPr/>
          </p:nvSpPr>
          <p:spPr bwMode="auto">
            <a:xfrm rot="21421040" flipH="1">
              <a:off x="7319075" y="1982450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33" name="Group 432">
              <a:extLst>
                <a:ext uri="{FF2B5EF4-FFF2-40B4-BE49-F238E27FC236}">
                  <a16:creationId xmlns:a16="http://schemas.microsoft.com/office/drawing/2014/main" id="{27D035D2-C3D9-47FA-A4E4-88E9755A0105}"/>
                </a:ext>
              </a:extLst>
            </p:cNvPr>
            <p:cNvGrpSpPr/>
            <p:nvPr/>
          </p:nvGrpSpPr>
          <p:grpSpPr>
            <a:xfrm rot="10621040" flipH="1">
              <a:off x="7345937" y="2135152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435" name="Straight Connector 434">
                <a:extLst>
                  <a:ext uri="{FF2B5EF4-FFF2-40B4-BE49-F238E27FC236}">
                    <a16:creationId xmlns:a16="http://schemas.microsoft.com/office/drawing/2014/main" id="{DAFC9B68-96A9-4D30-8A44-BB9629AFDC4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6" name="Straight Connector 435">
                <a:extLst>
                  <a:ext uri="{FF2B5EF4-FFF2-40B4-BE49-F238E27FC236}">
                    <a16:creationId xmlns:a16="http://schemas.microsoft.com/office/drawing/2014/main" id="{19062498-B379-4466-9330-2D2E517FF7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020EB9F5-A86F-432E-8884-EA9C5340AFC7}"/>
                </a:ext>
              </a:extLst>
            </p:cNvPr>
            <p:cNvSpPr/>
            <p:nvPr/>
          </p:nvSpPr>
          <p:spPr bwMode="auto">
            <a:xfrm rot="10621040" flipH="1">
              <a:off x="7330999" y="2211303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A5736491-56A7-48CB-A804-2F7103A9B26B}"/>
              </a:ext>
            </a:extLst>
          </p:cNvPr>
          <p:cNvGrpSpPr/>
          <p:nvPr/>
        </p:nvGrpSpPr>
        <p:grpSpPr>
          <a:xfrm>
            <a:off x="5681057" y="2309614"/>
            <a:ext cx="59869" cy="296754"/>
            <a:chOff x="7240759" y="1983699"/>
            <a:chExt cx="79825" cy="296754"/>
          </a:xfrm>
        </p:grpSpPr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7DD035AE-D387-4C32-82A1-29332235FBD1}"/>
                </a:ext>
              </a:extLst>
            </p:cNvPr>
            <p:cNvGrpSpPr/>
            <p:nvPr/>
          </p:nvGrpSpPr>
          <p:grpSpPr>
            <a:xfrm rot="21421040" flipH="1">
              <a:off x="7268258" y="2041420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446" name="Straight Connector 445">
                <a:extLst>
                  <a:ext uri="{FF2B5EF4-FFF2-40B4-BE49-F238E27FC236}">
                    <a16:creationId xmlns:a16="http://schemas.microsoft.com/office/drawing/2014/main" id="{267B50BD-1E28-48E5-AFE1-F2FD5384C27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7" name="Straight Connector 446">
                <a:extLst>
                  <a:ext uri="{FF2B5EF4-FFF2-40B4-BE49-F238E27FC236}">
                    <a16:creationId xmlns:a16="http://schemas.microsoft.com/office/drawing/2014/main" id="{F4B4DD0D-51D0-4136-A096-5BFD9677AA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41" name="Oval 440">
              <a:extLst>
                <a:ext uri="{FF2B5EF4-FFF2-40B4-BE49-F238E27FC236}">
                  <a16:creationId xmlns:a16="http://schemas.microsoft.com/office/drawing/2014/main" id="{7BA01656-8D65-4126-A646-7BCBB3536263}"/>
                </a:ext>
              </a:extLst>
            </p:cNvPr>
            <p:cNvSpPr/>
            <p:nvPr/>
          </p:nvSpPr>
          <p:spPr bwMode="auto">
            <a:xfrm rot="21421040" flipH="1">
              <a:off x="7240759" y="198369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42" name="Group 441">
              <a:extLst>
                <a:ext uri="{FF2B5EF4-FFF2-40B4-BE49-F238E27FC236}">
                  <a16:creationId xmlns:a16="http://schemas.microsoft.com/office/drawing/2014/main" id="{FE5404AD-B754-4979-83EC-960857A7DB99}"/>
                </a:ext>
              </a:extLst>
            </p:cNvPr>
            <p:cNvGrpSpPr/>
            <p:nvPr/>
          </p:nvGrpSpPr>
          <p:grpSpPr>
            <a:xfrm rot="10621040" flipH="1">
              <a:off x="7267621" y="2136401"/>
              <a:ext cx="25464" cy="86331"/>
              <a:chOff x="2018143" y="2815794"/>
              <a:chExt cx="21432" cy="72662"/>
            </a:xfrm>
            <a:solidFill>
              <a:schemeClr val="bg2">
                <a:lumMod val="50000"/>
                <a:alpha val="64000"/>
              </a:schemeClr>
            </a:solidFill>
            <a:effectLst/>
          </p:grpSpPr>
          <p:cxnSp>
            <p:nvCxnSpPr>
              <p:cNvPr id="444" name="Straight Connector 443">
                <a:extLst>
                  <a:ext uri="{FF2B5EF4-FFF2-40B4-BE49-F238E27FC236}">
                    <a16:creationId xmlns:a16="http://schemas.microsoft.com/office/drawing/2014/main" id="{B0CB9DDA-FB8E-46DD-958E-ECCDA94169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18143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5" name="Straight Connector 444">
                <a:extLst>
                  <a:ext uri="{FF2B5EF4-FFF2-40B4-BE49-F238E27FC236}">
                    <a16:creationId xmlns:a16="http://schemas.microsoft.com/office/drawing/2014/main" id="{0C6A5309-EEDD-4428-B88B-AF6431273A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39575" y="2815794"/>
                <a:ext cx="0" cy="72662"/>
              </a:xfrm>
              <a:prstGeom prst="line">
                <a:avLst/>
              </a:prstGeom>
              <a:grpFill/>
              <a:ln w="12700" cap="flat" cmpd="sng" algn="ctr">
                <a:solidFill>
                  <a:schemeClr val="bg2">
                    <a:lumMod val="50000"/>
                    <a:alpha val="64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43" name="Oval 442">
              <a:extLst>
                <a:ext uri="{FF2B5EF4-FFF2-40B4-BE49-F238E27FC236}">
                  <a16:creationId xmlns:a16="http://schemas.microsoft.com/office/drawing/2014/main" id="{AA12ADE6-469C-45DA-BC1E-CAE41EF409AB}"/>
                </a:ext>
              </a:extLst>
            </p:cNvPr>
            <p:cNvSpPr/>
            <p:nvPr/>
          </p:nvSpPr>
          <p:spPr bwMode="auto">
            <a:xfrm rot="10621040" flipH="1">
              <a:off x="7252683" y="2212552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58D95FC1-5768-4193-B514-CA67D80245B1}"/>
              </a:ext>
            </a:extLst>
          </p:cNvPr>
          <p:cNvGrpSpPr/>
          <p:nvPr/>
        </p:nvGrpSpPr>
        <p:grpSpPr>
          <a:xfrm>
            <a:off x="5153287" y="2322189"/>
            <a:ext cx="531836" cy="394084"/>
            <a:chOff x="6533302" y="1987771"/>
            <a:chExt cx="709115" cy="394084"/>
          </a:xfrm>
        </p:grpSpPr>
        <p:grpSp>
          <p:nvGrpSpPr>
            <p:cNvPr id="449" name="Group 448">
              <a:extLst>
                <a:ext uri="{FF2B5EF4-FFF2-40B4-BE49-F238E27FC236}">
                  <a16:creationId xmlns:a16="http://schemas.microsoft.com/office/drawing/2014/main" id="{7D740D63-F531-40D2-9F52-E74DB2569FD2}"/>
                </a:ext>
              </a:extLst>
            </p:cNvPr>
            <p:cNvGrpSpPr/>
            <p:nvPr/>
          </p:nvGrpSpPr>
          <p:grpSpPr>
            <a:xfrm>
              <a:off x="7162592" y="1987771"/>
              <a:ext cx="79825" cy="296755"/>
              <a:chOff x="7162592" y="1987771"/>
              <a:chExt cx="79825" cy="296755"/>
            </a:xfrm>
          </p:grpSpPr>
          <p:grpSp>
            <p:nvGrpSpPr>
              <p:cNvPr id="522" name="Group 521">
                <a:extLst>
                  <a:ext uri="{FF2B5EF4-FFF2-40B4-BE49-F238E27FC236}">
                    <a16:creationId xmlns:a16="http://schemas.microsoft.com/office/drawing/2014/main" id="{B381B13A-57E1-4644-9888-CA05BA37285D}"/>
                  </a:ext>
                </a:extLst>
              </p:cNvPr>
              <p:cNvGrpSpPr/>
              <p:nvPr/>
            </p:nvGrpSpPr>
            <p:grpSpPr>
              <a:xfrm rot="21421040" flipH="1">
                <a:off x="7190091" y="2045492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528" name="Straight Connector 527">
                  <a:extLst>
                    <a:ext uri="{FF2B5EF4-FFF2-40B4-BE49-F238E27FC236}">
                      <a16:creationId xmlns:a16="http://schemas.microsoft.com/office/drawing/2014/main" id="{0BBBFB6A-D830-4876-AC9F-A9977E4BCF0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29" name="Straight Connector 528">
                  <a:extLst>
                    <a:ext uri="{FF2B5EF4-FFF2-40B4-BE49-F238E27FC236}">
                      <a16:creationId xmlns:a16="http://schemas.microsoft.com/office/drawing/2014/main" id="{A53EC9D5-924B-459F-A207-CFEE1FC5A1C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23" name="Oval 522">
                <a:extLst>
                  <a:ext uri="{FF2B5EF4-FFF2-40B4-BE49-F238E27FC236}">
                    <a16:creationId xmlns:a16="http://schemas.microsoft.com/office/drawing/2014/main" id="{AC4FD0A7-E50F-4B7C-A943-F033A0A6DBEF}"/>
                  </a:ext>
                </a:extLst>
              </p:cNvPr>
              <p:cNvSpPr/>
              <p:nvPr/>
            </p:nvSpPr>
            <p:spPr bwMode="auto">
              <a:xfrm rot="21421040" flipH="1">
                <a:off x="7162592" y="1987771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524" name="Group 523">
                <a:extLst>
                  <a:ext uri="{FF2B5EF4-FFF2-40B4-BE49-F238E27FC236}">
                    <a16:creationId xmlns:a16="http://schemas.microsoft.com/office/drawing/2014/main" id="{B8E86C78-D9C7-4A86-AC13-B8BFA1576ED0}"/>
                  </a:ext>
                </a:extLst>
              </p:cNvPr>
              <p:cNvGrpSpPr/>
              <p:nvPr/>
            </p:nvGrpSpPr>
            <p:grpSpPr>
              <a:xfrm rot="10621040" flipH="1">
                <a:off x="7189454" y="2140474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526" name="Straight Connector 525">
                  <a:extLst>
                    <a:ext uri="{FF2B5EF4-FFF2-40B4-BE49-F238E27FC236}">
                      <a16:creationId xmlns:a16="http://schemas.microsoft.com/office/drawing/2014/main" id="{8916C00F-D719-4C51-97EB-A0CE0BFFF15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27" name="Straight Connector 526">
                  <a:extLst>
                    <a:ext uri="{FF2B5EF4-FFF2-40B4-BE49-F238E27FC236}">
                      <a16:creationId xmlns:a16="http://schemas.microsoft.com/office/drawing/2014/main" id="{CF348DF2-7472-4574-A096-514C3595B19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25" name="Oval 524">
                <a:extLst>
                  <a:ext uri="{FF2B5EF4-FFF2-40B4-BE49-F238E27FC236}">
                    <a16:creationId xmlns:a16="http://schemas.microsoft.com/office/drawing/2014/main" id="{2E30AB9B-3341-4429-AB8C-04E5645BF5A2}"/>
                  </a:ext>
                </a:extLst>
              </p:cNvPr>
              <p:cNvSpPr/>
              <p:nvPr/>
            </p:nvSpPr>
            <p:spPr bwMode="auto">
              <a:xfrm rot="10621040" flipH="1">
                <a:off x="7174516" y="2216625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0" name="Group 449">
              <a:extLst>
                <a:ext uri="{FF2B5EF4-FFF2-40B4-BE49-F238E27FC236}">
                  <a16:creationId xmlns:a16="http://schemas.microsoft.com/office/drawing/2014/main" id="{108FCA6B-069B-4EA5-9433-9E9432C3D6F8}"/>
                </a:ext>
              </a:extLst>
            </p:cNvPr>
            <p:cNvGrpSpPr/>
            <p:nvPr/>
          </p:nvGrpSpPr>
          <p:grpSpPr>
            <a:xfrm>
              <a:off x="7084423" y="2003877"/>
              <a:ext cx="79825" cy="296755"/>
              <a:chOff x="7084423" y="1991844"/>
              <a:chExt cx="79825" cy="296755"/>
            </a:xfrm>
          </p:grpSpPr>
          <p:grpSp>
            <p:nvGrpSpPr>
              <p:cNvPr id="514" name="Group 513">
                <a:extLst>
                  <a:ext uri="{FF2B5EF4-FFF2-40B4-BE49-F238E27FC236}">
                    <a16:creationId xmlns:a16="http://schemas.microsoft.com/office/drawing/2014/main" id="{95B090A7-1B0A-41AC-A24A-3316BBEEF72E}"/>
                  </a:ext>
                </a:extLst>
              </p:cNvPr>
              <p:cNvGrpSpPr/>
              <p:nvPr/>
            </p:nvGrpSpPr>
            <p:grpSpPr>
              <a:xfrm rot="21421040" flipH="1">
                <a:off x="7111922" y="2049565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520" name="Straight Connector 519">
                  <a:extLst>
                    <a:ext uri="{FF2B5EF4-FFF2-40B4-BE49-F238E27FC236}">
                      <a16:creationId xmlns:a16="http://schemas.microsoft.com/office/drawing/2014/main" id="{0AB088A3-C375-475E-9A08-3487FAE87A3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21" name="Straight Connector 520">
                  <a:extLst>
                    <a:ext uri="{FF2B5EF4-FFF2-40B4-BE49-F238E27FC236}">
                      <a16:creationId xmlns:a16="http://schemas.microsoft.com/office/drawing/2014/main" id="{F78C361E-9550-45AC-8424-689024CD943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15" name="Oval 514">
                <a:extLst>
                  <a:ext uri="{FF2B5EF4-FFF2-40B4-BE49-F238E27FC236}">
                    <a16:creationId xmlns:a16="http://schemas.microsoft.com/office/drawing/2014/main" id="{E0CDE52B-E260-476A-9CFD-8A9CE5C0C1E6}"/>
                  </a:ext>
                </a:extLst>
              </p:cNvPr>
              <p:cNvSpPr/>
              <p:nvPr/>
            </p:nvSpPr>
            <p:spPr bwMode="auto">
              <a:xfrm rot="21421040" flipH="1">
                <a:off x="7084423" y="1991844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516" name="Group 515">
                <a:extLst>
                  <a:ext uri="{FF2B5EF4-FFF2-40B4-BE49-F238E27FC236}">
                    <a16:creationId xmlns:a16="http://schemas.microsoft.com/office/drawing/2014/main" id="{98F74CE9-967B-4186-B32D-986AB63B5E43}"/>
                  </a:ext>
                </a:extLst>
              </p:cNvPr>
              <p:cNvGrpSpPr/>
              <p:nvPr/>
            </p:nvGrpSpPr>
            <p:grpSpPr>
              <a:xfrm rot="10621040" flipH="1">
                <a:off x="7111286" y="2144547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518" name="Straight Connector 517">
                  <a:extLst>
                    <a:ext uri="{FF2B5EF4-FFF2-40B4-BE49-F238E27FC236}">
                      <a16:creationId xmlns:a16="http://schemas.microsoft.com/office/drawing/2014/main" id="{C8F6D591-02C0-4128-B644-DFEC5A02275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19" name="Straight Connector 518">
                  <a:extLst>
                    <a:ext uri="{FF2B5EF4-FFF2-40B4-BE49-F238E27FC236}">
                      <a16:creationId xmlns:a16="http://schemas.microsoft.com/office/drawing/2014/main" id="{893A1C53-A94A-494B-BECA-BA3BB2320AE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17" name="Oval 516">
                <a:extLst>
                  <a:ext uri="{FF2B5EF4-FFF2-40B4-BE49-F238E27FC236}">
                    <a16:creationId xmlns:a16="http://schemas.microsoft.com/office/drawing/2014/main" id="{5823A177-AABE-46B1-B8B0-0B124D5AD9BE}"/>
                  </a:ext>
                </a:extLst>
              </p:cNvPr>
              <p:cNvSpPr/>
              <p:nvPr/>
            </p:nvSpPr>
            <p:spPr bwMode="auto">
              <a:xfrm rot="10621040" flipH="1">
                <a:off x="7096347" y="2220698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8AF50F3F-4F9D-4172-83C4-3B7926BE1CF4}"/>
                </a:ext>
              </a:extLst>
            </p:cNvPr>
            <p:cNvSpPr/>
            <p:nvPr/>
          </p:nvSpPr>
          <p:spPr bwMode="auto">
            <a:xfrm rot="21421040" flipH="1">
              <a:off x="7006254" y="2007949"/>
              <a:ext cx="67901" cy="67901"/>
            </a:xfrm>
            <a:prstGeom prst="ellipse">
              <a:avLst/>
            </a:prstGeom>
            <a:solidFill>
              <a:schemeClr val="bg2">
                <a:lumMod val="50000"/>
                <a:alpha val="64000"/>
              </a:schemeClr>
            </a:solidFill>
            <a:ln>
              <a:solidFill>
                <a:schemeClr val="bg2">
                  <a:lumMod val="50000"/>
                  <a:alpha val="64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52" name="Group 451">
              <a:extLst>
                <a:ext uri="{FF2B5EF4-FFF2-40B4-BE49-F238E27FC236}">
                  <a16:creationId xmlns:a16="http://schemas.microsoft.com/office/drawing/2014/main" id="{249E11FB-D40A-4807-B78E-D4C25DB55294}"/>
                </a:ext>
              </a:extLst>
            </p:cNvPr>
            <p:cNvGrpSpPr/>
            <p:nvPr/>
          </p:nvGrpSpPr>
          <p:grpSpPr>
            <a:xfrm>
              <a:off x="7018178" y="2073692"/>
              <a:ext cx="67901" cy="239033"/>
              <a:chOff x="7018178" y="2053637"/>
              <a:chExt cx="67901" cy="239033"/>
            </a:xfrm>
          </p:grpSpPr>
          <p:grpSp>
            <p:nvGrpSpPr>
              <p:cNvPr id="507" name="Group 506">
                <a:extLst>
                  <a:ext uri="{FF2B5EF4-FFF2-40B4-BE49-F238E27FC236}">
                    <a16:creationId xmlns:a16="http://schemas.microsoft.com/office/drawing/2014/main" id="{59BFE85B-D1A6-4089-BAEF-055F29F682E8}"/>
                  </a:ext>
                </a:extLst>
              </p:cNvPr>
              <p:cNvGrpSpPr/>
              <p:nvPr/>
            </p:nvGrpSpPr>
            <p:grpSpPr>
              <a:xfrm rot="21421040" flipH="1">
                <a:off x="7033753" y="2053637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512" name="Straight Connector 511">
                  <a:extLst>
                    <a:ext uri="{FF2B5EF4-FFF2-40B4-BE49-F238E27FC236}">
                      <a16:creationId xmlns:a16="http://schemas.microsoft.com/office/drawing/2014/main" id="{5ED582F6-1298-48D2-9628-40064ABD993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13" name="Straight Connector 512">
                  <a:extLst>
                    <a:ext uri="{FF2B5EF4-FFF2-40B4-BE49-F238E27FC236}">
                      <a16:creationId xmlns:a16="http://schemas.microsoft.com/office/drawing/2014/main" id="{37FF2489-7FFB-446B-B183-0624CA83CF1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08" name="Group 507">
                <a:extLst>
                  <a:ext uri="{FF2B5EF4-FFF2-40B4-BE49-F238E27FC236}">
                    <a16:creationId xmlns:a16="http://schemas.microsoft.com/office/drawing/2014/main" id="{9A4C2265-59BF-459D-B71E-FFA2BED348AB}"/>
                  </a:ext>
                </a:extLst>
              </p:cNvPr>
              <p:cNvGrpSpPr/>
              <p:nvPr/>
            </p:nvGrpSpPr>
            <p:grpSpPr>
              <a:xfrm rot="10621040" flipH="1">
                <a:off x="7033116" y="2148618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510" name="Straight Connector 509">
                  <a:extLst>
                    <a:ext uri="{FF2B5EF4-FFF2-40B4-BE49-F238E27FC236}">
                      <a16:creationId xmlns:a16="http://schemas.microsoft.com/office/drawing/2014/main" id="{3CDC5CB7-D338-412D-998D-6D0B937BDD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11" name="Straight Connector 510">
                  <a:extLst>
                    <a:ext uri="{FF2B5EF4-FFF2-40B4-BE49-F238E27FC236}">
                      <a16:creationId xmlns:a16="http://schemas.microsoft.com/office/drawing/2014/main" id="{9FA72321-289E-4135-95B6-0795523DEA5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09" name="Oval 508">
                <a:extLst>
                  <a:ext uri="{FF2B5EF4-FFF2-40B4-BE49-F238E27FC236}">
                    <a16:creationId xmlns:a16="http://schemas.microsoft.com/office/drawing/2014/main" id="{03492D85-789F-43C0-83B8-421C595EEC33}"/>
                  </a:ext>
                </a:extLst>
              </p:cNvPr>
              <p:cNvSpPr/>
              <p:nvPr/>
            </p:nvSpPr>
            <p:spPr bwMode="auto">
              <a:xfrm rot="10621040" flipH="1">
                <a:off x="7018178" y="2224769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3" name="Group 452">
              <a:extLst>
                <a:ext uri="{FF2B5EF4-FFF2-40B4-BE49-F238E27FC236}">
                  <a16:creationId xmlns:a16="http://schemas.microsoft.com/office/drawing/2014/main" id="{197CEAAA-3FD2-49A2-953F-8FCC8D447C69}"/>
                </a:ext>
              </a:extLst>
            </p:cNvPr>
            <p:cNvGrpSpPr/>
            <p:nvPr/>
          </p:nvGrpSpPr>
          <p:grpSpPr>
            <a:xfrm>
              <a:off x="6927938" y="2017134"/>
              <a:ext cx="79825" cy="304862"/>
              <a:chOff x="6927938" y="1989057"/>
              <a:chExt cx="79825" cy="304862"/>
            </a:xfrm>
          </p:grpSpPr>
          <p:sp>
            <p:nvSpPr>
              <p:cNvPr id="499" name="Oval 498">
                <a:extLst>
                  <a:ext uri="{FF2B5EF4-FFF2-40B4-BE49-F238E27FC236}">
                    <a16:creationId xmlns:a16="http://schemas.microsoft.com/office/drawing/2014/main" id="{D519C925-2CCA-40C3-B139-B7476A81B439}"/>
                  </a:ext>
                </a:extLst>
              </p:cNvPr>
              <p:cNvSpPr/>
              <p:nvPr/>
            </p:nvSpPr>
            <p:spPr bwMode="auto">
              <a:xfrm rot="21421040" flipH="1">
                <a:off x="6927938" y="1989057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500" name="Group 499">
                <a:extLst>
                  <a:ext uri="{FF2B5EF4-FFF2-40B4-BE49-F238E27FC236}">
                    <a16:creationId xmlns:a16="http://schemas.microsoft.com/office/drawing/2014/main" id="{201B0F6C-3C57-4841-A095-A67566D3D2AA}"/>
                  </a:ext>
                </a:extLst>
              </p:cNvPr>
              <p:cNvGrpSpPr/>
              <p:nvPr/>
            </p:nvGrpSpPr>
            <p:grpSpPr>
              <a:xfrm rot="21421040" flipH="1">
                <a:off x="6955437" y="2054886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505" name="Straight Connector 504">
                  <a:extLst>
                    <a:ext uri="{FF2B5EF4-FFF2-40B4-BE49-F238E27FC236}">
                      <a16:creationId xmlns:a16="http://schemas.microsoft.com/office/drawing/2014/main" id="{A16F5EC7-45BC-44CD-A295-41A63C50830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6" name="Straight Connector 505">
                  <a:extLst>
                    <a:ext uri="{FF2B5EF4-FFF2-40B4-BE49-F238E27FC236}">
                      <a16:creationId xmlns:a16="http://schemas.microsoft.com/office/drawing/2014/main" id="{90D38315-9640-4E88-9A17-CBD23A91761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01" name="Group 500">
                <a:extLst>
                  <a:ext uri="{FF2B5EF4-FFF2-40B4-BE49-F238E27FC236}">
                    <a16:creationId xmlns:a16="http://schemas.microsoft.com/office/drawing/2014/main" id="{ACF2447E-9472-4EF3-9E9F-359E03D73E76}"/>
                  </a:ext>
                </a:extLst>
              </p:cNvPr>
              <p:cNvGrpSpPr/>
              <p:nvPr/>
            </p:nvGrpSpPr>
            <p:grpSpPr>
              <a:xfrm rot="10621040" flipH="1">
                <a:off x="6954800" y="2149867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503" name="Straight Connector 502">
                  <a:extLst>
                    <a:ext uri="{FF2B5EF4-FFF2-40B4-BE49-F238E27FC236}">
                      <a16:creationId xmlns:a16="http://schemas.microsoft.com/office/drawing/2014/main" id="{58BEE087-6963-4DAF-B4C1-1B1D8BA3725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4" name="Straight Connector 503">
                  <a:extLst>
                    <a:ext uri="{FF2B5EF4-FFF2-40B4-BE49-F238E27FC236}">
                      <a16:creationId xmlns:a16="http://schemas.microsoft.com/office/drawing/2014/main" id="{922651A8-D856-4208-8808-248BB5735A8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02" name="Oval 501">
                <a:extLst>
                  <a:ext uri="{FF2B5EF4-FFF2-40B4-BE49-F238E27FC236}">
                    <a16:creationId xmlns:a16="http://schemas.microsoft.com/office/drawing/2014/main" id="{F9FDFF11-3893-4937-A3E6-C08BBB490625}"/>
                  </a:ext>
                </a:extLst>
              </p:cNvPr>
              <p:cNvSpPr/>
              <p:nvPr/>
            </p:nvSpPr>
            <p:spPr bwMode="auto">
              <a:xfrm rot="10621040" flipH="1">
                <a:off x="6939862" y="2226018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4" name="Group 453">
              <a:extLst>
                <a:ext uri="{FF2B5EF4-FFF2-40B4-BE49-F238E27FC236}">
                  <a16:creationId xmlns:a16="http://schemas.microsoft.com/office/drawing/2014/main" id="{B24F287C-3727-454E-AFFB-814D60F5B0A2}"/>
                </a:ext>
              </a:extLst>
            </p:cNvPr>
            <p:cNvGrpSpPr/>
            <p:nvPr/>
          </p:nvGrpSpPr>
          <p:grpSpPr>
            <a:xfrm>
              <a:off x="6849771" y="2033240"/>
              <a:ext cx="79825" cy="296754"/>
              <a:chOff x="6849771" y="1993130"/>
              <a:chExt cx="79825" cy="296754"/>
            </a:xfrm>
          </p:grpSpPr>
          <p:grpSp>
            <p:nvGrpSpPr>
              <p:cNvPr id="491" name="Group 490">
                <a:extLst>
                  <a:ext uri="{FF2B5EF4-FFF2-40B4-BE49-F238E27FC236}">
                    <a16:creationId xmlns:a16="http://schemas.microsoft.com/office/drawing/2014/main" id="{B8F05141-9BFC-4E93-94D6-742EAC1BCF60}"/>
                  </a:ext>
                </a:extLst>
              </p:cNvPr>
              <p:cNvGrpSpPr/>
              <p:nvPr/>
            </p:nvGrpSpPr>
            <p:grpSpPr>
              <a:xfrm rot="21421040" flipH="1">
                <a:off x="6877270" y="2050850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497" name="Straight Connector 496">
                  <a:extLst>
                    <a:ext uri="{FF2B5EF4-FFF2-40B4-BE49-F238E27FC236}">
                      <a16:creationId xmlns:a16="http://schemas.microsoft.com/office/drawing/2014/main" id="{596A05FF-FD09-4D01-9ABC-985D8C00515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8" name="Straight Connector 497">
                  <a:extLst>
                    <a:ext uri="{FF2B5EF4-FFF2-40B4-BE49-F238E27FC236}">
                      <a16:creationId xmlns:a16="http://schemas.microsoft.com/office/drawing/2014/main" id="{E94C7294-D1E0-46C1-BA7C-4E6236B5C6F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92" name="Oval 491">
                <a:extLst>
                  <a:ext uri="{FF2B5EF4-FFF2-40B4-BE49-F238E27FC236}">
                    <a16:creationId xmlns:a16="http://schemas.microsoft.com/office/drawing/2014/main" id="{7C318142-8075-40F5-9321-E3ADBFA7C883}"/>
                  </a:ext>
                </a:extLst>
              </p:cNvPr>
              <p:cNvSpPr/>
              <p:nvPr/>
            </p:nvSpPr>
            <p:spPr bwMode="auto">
              <a:xfrm rot="21421040" flipH="1">
                <a:off x="6849771" y="1993130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493" name="Group 492">
                <a:extLst>
                  <a:ext uri="{FF2B5EF4-FFF2-40B4-BE49-F238E27FC236}">
                    <a16:creationId xmlns:a16="http://schemas.microsoft.com/office/drawing/2014/main" id="{0EE13029-C36F-47E3-B5AA-B5F466B8E61B}"/>
                  </a:ext>
                </a:extLst>
              </p:cNvPr>
              <p:cNvGrpSpPr/>
              <p:nvPr/>
            </p:nvGrpSpPr>
            <p:grpSpPr>
              <a:xfrm rot="10621040" flipH="1">
                <a:off x="6876633" y="2145832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495" name="Straight Connector 494">
                  <a:extLst>
                    <a:ext uri="{FF2B5EF4-FFF2-40B4-BE49-F238E27FC236}">
                      <a16:creationId xmlns:a16="http://schemas.microsoft.com/office/drawing/2014/main" id="{90FE711D-FD3B-44D4-B8CB-25943CCC9D8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6" name="Straight Connector 495">
                  <a:extLst>
                    <a:ext uri="{FF2B5EF4-FFF2-40B4-BE49-F238E27FC236}">
                      <a16:creationId xmlns:a16="http://schemas.microsoft.com/office/drawing/2014/main" id="{8FD2DA29-68B1-49D5-B2C7-77C08646910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94" name="Oval 493">
                <a:extLst>
                  <a:ext uri="{FF2B5EF4-FFF2-40B4-BE49-F238E27FC236}">
                    <a16:creationId xmlns:a16="http://schemas.microsoft.com/office/drawing/2014/main" id="{768B2705-3085-499F-BEDC-FB26F59BE2C8}"/>
                  </a:ext>
                </a:extLst>
              </p:cNvPr>
              <p:cNvSpPr/>
              <p:nvPr/>
            </p:nvSpPr>
            <p:spPr bwMode="auto">
              <a:xfrm rot="10621040" flipH="1">
                <a:off x="6861695" y="2221983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5" name="Group 454">
              <a:extLst>
                <a:ext uri="{FF2B5EF4-FFF2-40B4-BE49-F238E27FC236}">
                  <a16:creationId xmlns:a16="http://schemas.microsoft.com/office/drawing/2014/main" id="{DCDB2DC2-F98B-4F50-BF6A-C3CD607A836D}"/>
                </a:ext>
              </a:extLst>
            </p:cNvPr>
            <p:cNvGrpSpPr/>
            <p:nvPr/>
          </p:nvGrpSpPr>
          <p:grpSpPr>
            <a:xfrm>
              <a:off x="6771602" y="2049345"/>
              <a:ext cx="79825" cy="296755"/>
              <a:chOff x="6771602" y="1997202"/>
              <a:chExt cx="79825" cy="296755"/>
            </a:xfrm>
          </p:grpSpPr>
          <p:grpSp>
            <p:nvGrpSpPr>
              <p:cNvPr id="483" name="Group 482">
                <a:extLst>
                  <a:ext uri="{FF2B5EF4-FFF2-40B4-BE49-F238E27FC236}">
                    <a16:creationId xmlns:a16="http://schemas.microsoft.com/office/drawing/2014/main" id="{07ACABC9-E5ED-4764-A2D8-79DB00E38011}"/>
                  </a:ext>
                </a:extLst>
              </p:cNvPr>
              <p:cNvGrpSpPr/>
              <p:nvPr/>
            </p:nvGrpSpPr>
            <p:grpSpPr>
              <a:xfrm rot="21421040" flipH="1">
                <a:off x="6799101" y="2054923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489" name="Straight Connector 488">
                  <a:extLst>
                    <a:ext uri="{FF2B5EF4-FFF2-40B4-BE49-F238E27FC236}">
                      <a16:creationId xmlns:a16="http://schemas.microsoft.com/office/drawing/2014/main" id="{8DAFC1C4-6259-4AB2-9E34-DFEED1E31E2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0" name="Straight Connector 489">
                  <a:extLst>
                    <a:ext uri="{FF2B5EF4-FFF2-40B4-BE49-F238E27FC236}">
                      <a16:creationId xmlns:a16="http://schemas.microsoft.com/office/drawing/2014/main" id="{1C43B264-83F3-4274-B1C2-F368472F4ED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F731DF43-4B09-4A98-A503-2D98BA53A6F7}"/>
                  </a:ext>
                </a:extLst>
              </p:cNvPr>
              <p:cNvSpPr/>
              <p:nvPr/>
            </p:nvSpPr>
            <p:spPr bwMode="auto">
              <a:xfrm rot="21421040" flipH="1">
                <a:off x="6771602" y="1997202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485" name="Group 484">
                <a:extLst>
                  <a:ext uri="{FF2B5EF4-FFF2-40B4-BE49-F238E27FC236}">
                    <a16:creationId xmlns:a16="http://schemas.microsoft.com/office/drawing/2014/main" id="{A5012FCD-C750-437D-B59D-DDFF9AA98F5D}"/>
                  </a:ext>
                </a:extLst>
              </p:cNvPr>
              <p:cNvGrpSpPr/>
              <p:nvPr/>
            </p:nvGrpSpPr>
            <p:grpSpPr>
              <a:xfrm rot="10621040" flipH="1">
                <a:off x="6798465" y="2149905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487" name="Straight Connector 486">
                  <a:extLst>
                    <a:ext uri="{FF2B5EF4-FFF2-40B4-BE49-F238E27FC236}">
                      <a16:creationId xmlns:a16="http://schemas.microsoft.com/office/drawing/2014/main" id="{4D589F39-19D5-44FE-B71A-58C948B4205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8" name="Straight Connector 487">
                  <a:extLst>
                    <a:ext uri="{FF2B5EF4-FFF2-40B4-BE49-F238E27FC236}">
                      <a16:creationId xmlns:a16="http://schemas.microsoft.com/office/drawing/2014/main" id="{ADDE93BE-E224-467A-819F-374B13A0FF6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86" name="Oval 485">
                <a:extLst>
                  <a:ext uri="{FF2B5EF4-FFF2-40B4-BE49-F238E27FC236}">
                    <a16:creationId xmlns:a16="http://schemas.microsoft.com/office/drawing/2014/main" id="{57CBCE1D-9B6E-4517-97B6-32611561CB79}"/>
                  </a:ext>
                </a:extLst>
              </p:cNvPr>
              <p:cNvSpPr/>
              <p:nvPr/>
            </p:nvSpPr>
            <p:spPr bwMode="auto">
              <a:xfrm rot="10621040" flipH="1">
                <a:off x="6783526" y="2226056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6" name="Group 455">
              <a:extLst>
                <a:ext uri="{FF2B5EF4-FFF2-40B4-BE49-F238E27FC236}">
                  <a16:creationId xmlns:a16="http://schemas.microsoft.com/office/drawing/2014/main" id="{3746939C-C3B7-4199-87DC-51DD58F7600E}"/>
                </a:ext>
              </a:extLst>
            </p:cNvPr>
            <p:cNvGrpSpPr/>
            <p:nvPr/>
          </p:nvGrpSpPr>
          <p:grpSpPr>
            <a:xfrm>
              <a:off x="6689825" y="2060910"/>
              <a:ext cx="77959" cy="296845"/>
              <a:chOff x="6689825" y="1996734"/>
              <a:chExt cx="77959" cy="296845"/>
            </a:xfrm>
          </p:grpSpPr>
          <p:grpSp>
            <p:nvGrpSpPr>
              <p:cNvPr id="475" name="Group 474">
                <a:extLst>
                  <a:ext uri="{FF2B5EF4-FFF2-40B4-BE49-F238E27FC236}">
                    <a16:creationId xmlns:a16="http://schemas.microsoft.com/office/drawing/2014/main" id="{25DA5A4E-A51E-48B5-840D-F04F7CAF5815}"/>
                  </a:ext>
                </a:extLst>
              </p:cNvPr>
              <p:cNvGrpSpPr/>
              <p:nvPr/>
            </p:nvGrpSpPr>
            <p:grpSpPr>
              <a:xfrm rot="21449049" flipH="1">
                <a:off x="6716777" y="2054504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481" name="Straight Connector 480">
                  <a:extLst>
                    <a:ext uri="{FF2B5EF4-FFF2-40B4-BE49-F238E27FC236}">
                      <a16:creationId xmlns:a16="http://schemas.microsoft.com/office/drawing/2014/main" id="{B56CA94F-161F-4670-A443-9F04E81393C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2" name="Straight Connector 481">
                  <a:extLst>
                    <a:ext uri="{FF2B5EF4-FFF2-40B4-BE49-F238E27FC236}">
                      <a16:creationId xmlns:a16="http://schemas.microsoft.com/office/drawing/2014/main" id="{D822C690-DD3C-4071-844D-5827903F7FC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76" name="Oval 475">
                <a:extLst>
                  <a:ext uri="{FF2B5EF4-FFF2-40B4-BE49-F238E27FC236}">
                    <a16:creationId xmlns:a16="http://schemas.microsoft.com/office/drawing/2014/main" id="{706493EA-8DB2-47F8-A3BF-EA9AAEC29C77}"/>
                  </a:ext>
                </a:extLst>
              </p:cNvPr>
              <p:cNvSpPr/>
              <p:nvPr/>
            </p:nvSpPr>
            <p:spPr bwMode="auto">
              <a:xfrm rot="21449049" flipH="1">
                <a:off x="6689825" y="1996734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477" name="Group 476">
                <a:extLst>
                  <a:ext uri="{FF2B5EF4-FFF2-40B4-BE49-F238E27FC236}">
                    <a16:creationId xmlns:a16="http://schemas.microsoft.com/office/drawing/2014/main" id="{E14EB194-8254-40A8-BF1B-BD6FD6DB8C2B}"/>
                  </a:ext>
                </a:extLst>
              </p:cNvPr>
              <p:cNvGrpSpPr/>
              <p:nvPr/>
            </p:nvGrpSpPr>
            <p:grpSpPr>
              <a:xfrm rot="10649049" flipH="1">
                <a:off x="6715368" y="2149478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479" name="Straight Connector 478">
                  <a:extLst>
                    <a:ext uri="{FF2B5EF4-FFF2-40B4-BE49-F238E27FC236}">
                      <a16:creationId xmlns:a16="http://schemas.microsoft.com/office/drawing/2014/main" id="{24788986-891D-4F8E-AD67-1A709EAB749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0" name="Straight Connector 479">
                  <a:extLst>
                    <a:ext uri="{FF2B5EF4-FFF2-40B4-BE49-F238E27FC236}">
                      <a16:creationId xmlns:a16="http://schemas.microsoft.com/office/drawing/2014/main" id="{A2B1A398-401F-48CE-A645-0512327781A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78" name="Oval 477">
                <a:extLst>
                  <a:ext uri="{FF2B5EF4-FFF2-40B4-BE49-F238E27FC236}">
                    <a16:creationId xmlns:a16="http://schemas.microsoft.com/office/drawing/2014/main" id="{B3BBA32E-E4A4-414C-ACD4-7CF4C038026B}"/>
                  </a:ext>
                </a:extLst>
              </p:cNvPr>
              <p:cNvSpPr/>
              <p:nvPr/>
            </p:nvSpPr>
            <p:spPr bwMode="auto">
              <a:xfrm rot="10649049" flipH="1">
                <a:off x="6699883" y="2225678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7" name="Group 456">
              <a:extLst>
                <a:ext uri="{FF2B5EF4-FFF2-40B4-BE49-F238E27FC236}">
                  <a16:creationId xmlns:a16="http://schemas.microsoft.com/office/drawing/2014/main" id="{1B9FFFBA-4C5A-4BD7-822E-D432A85B9451}"/>
                </a:ext>
              </a:extLst>
            </p:cNvPr>
            <p:cNvGrpSpPr/>
            <p:nvPr/>
          </p:nvGrpSpPr>
          <p:grpSpPr>
            <a:xfrm>
              <a:off x="6611502" y="2069542"/>
              <a:ext cx="77959" cy="296844"/>
              <a:chOff x="6611502" y="1997344"/>
              <a:chExt cx="77959" cy="296844"/>
            </a:xfrm>
          </p:grpSpPr>
          <p:grpSp>
            <p:nvGrpSpPr>
              <p:cNvPr id="467" name="Group 466">
                <a:extLst>
                  <a:ext uri="{FF2B5EF4-FFF2-40B4-BE49-F238E27FC236}">
                    <a16:creationId xmlns:a16="http://schemas.microsoft.com/office/drawing/2014/main" id="{95806552-9FF9-4888-B84A-E36C25C7B309}"/>
                  </a:ext>
                </a:extLst>
              </p:cNvPr>
              <p:cNvGrpSpPr/>
              <p:nvPr/>
            </p:nvGrpSpPr>
            <p:grpSpPr>
              <a:xfrm rot="21449049" flipH="1">
                <a:off x="6638454" y="2055113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473" name="Straight Connector 472">
                  <a:extLst>
                    <a:ext uri="{FF2B5EF4-FFF2-40B4-BE49-F238E27FC236}">
                      <a16:creationId xmlns:a16="http://schemas.microsoft.com/office/drawing/2014/main" id="{B395B731-5F42-4909-994E-2BC1E2D3279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4" name="Straight Connector 473">
                  <a:extLst>
                    <a:ext uri="{FF2B5EF4-FFF2-40B4-BE49-F238E27FC236}">
                      <a16:creationId xmlns:a16="http://schemas.microsoft.com/office/drawing/2014/main" id="{AC96148F-4ED1-4E27-8944-EC8AF620C46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68" name="Oval 467">
                <a:extLst>
                  <a:ext uri="{FF2B5EF4-FFF2-40B4-BE49-F238E27FC236}">
                    <a16:creationId xmlns:a16="http://schemas.microsoft.com/office/drawing/2014/main" id="{30FCE3AB-0CD3-41D4-BCEB-D0A2E3056287}"/>
                  </a:ext>
                </a:extLst>
              </p:cNvPr>
              <p:cNvSpPr/>
              <p:nvPr/>
            </p:nvSpPr>
            <p:spPr bwMode="auto">
              <a:xfrm rot="21449049" flipH="1">
                <a:off x="6611502" y="1997344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469" name="Group 468">
                <a:extLst>
                  <a:ext uri="{FF2B5EF4-FFF2-40B4-BE49-F238E27FC236}">
                    <a16:creationId xmlns:a16="http://schemas.microsoft.com/office/drawing/2014/main" id="{E50D0E8F-04AA-4634-BCA5-464F95243BAE}"/>
                  </a:ext>
                </a:extLst>
              </p:cNvPr>
              <p:cNvGrpSpPr/>
              <p:nvPr/>
            </p:nvGrpSpPr>
            <p:grpSpPr>
              <a:xfrm rot="10649049" flipH="1">
                <a:off x="6637045" y="2150088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471" name="Straight Connector 470">
                  <a:extLst>
                    <a:ext uri="{FF2B5EF4-FFF2-40B4-BE49-F238E27FC236}">
                      <a16:creationId xmlns:a16="http://schemas.microsoft.com/office/drawing/2014/main" id="{126D447E-CFAC-466D-B3AE-562CC917F31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2" name="Straight Connector 471">
                  <a:extLst>
                    <a:ext uri="{FF2B5EF4-FFF2-40B4-BE49-F238E27FC236}">
                      <a16:creationId xmlns:a16="http://schemas.microsoft.com/office/drawing/2014/main" id="{6AEC8B9A-6ADE-4E3E-81BA-FA6FFEABBFA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70" name="Oval 469">
                <a:extLst>
                  <a:ext uri="{FF2B5EF4-FFF2-40B4-BE49-F238E27FC236}">
                    <a16:creationId xmlns:a16="http://schemas.microsoft.com/office/drawing/2014/main" id="{266F48EE-C058-4993-8988-13098E1C0C69}"/>
                  </a:ext>
                </a:extLst>
              </p:cNvPr>
              <p:cNvSpPr/>
              <p:nvPr/>
            </p:nvSpPr>
            <p:spPr bwMode="auto">
              <a:xfrm rot="10649049" flipH="1">
                <a:off x="6621560" y="2226287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8" name="Group 457">
              <a:extLst>
                <a:ext uri="{FF2B5EF4-FFF2-40B4-BE49-F238E27FC236}">
                  <a16:creationId xmlns:a16="http://schemas.microsoft.com/office/drawing/2014/main" id="{E6BB552A-AC3A-42DB-8412-808ADB04DB59}"/>
                </a:ext>
              </a:extLst>
            </p:cNvPr>
            <p:cNvGrpSpPr/>
            <p:nvPr/>
          </p:nvGrpSpPr>
          <p:grpSpPr>
            <a:xfrm>
              <a:off x="6533302" y="2085011"/>
              <a:ext cx="77960" cy="296844"/>
              <a:chOff x="6533302" y="2000780"/>
              <a:chExt cx="77960" cy="296844"/>
            </a:xfrm>
          </p:grpSpPr>
          <p:grpSp>
            <p:nvGrpSpPr>
              <p:cNvPr id="459" name="Group 458">
                <a:extLst>
                  <a:ext uri="{FF2B5EF4-FFF2-40B4-BE49-F238E27FC236}">
                    <a16:creationId xmlns:a16="http://schemas.microsoft.com/office/drawing/2014/main" id="{DCDF0E73-4BF4-4FB8-975A-B3445E2AF315}"/>
                  </a:ext>
                </a:extLst>
              </p:cNvPr>
              <p:cNvGrpSpPr/>
              <p:nvPr/>
            </p:nvGrpSpPr>
            <p:grpSpPr>
              <a:xfrm rot="21449049" flipH="1">
                <a:off x="6560255" y="2058549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465" name="Straight Connector 464">
                  <a:extLst>
                    <a:ext uri="{FF2B5EF4-FFF2-40B4-BE49-F238E27FC236}">
                      <a16:creationId xmlns:a16="http://schemas.microsoft.com/office/drawing/2014/main" id="{71CEF7DF-5572-4879-97B8-5F8DA9585A5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6" name="Straight Connector 465">
                  <a:extLst>
                    <a:ext uri="{FF2B5EF4-FFF2-40B4-BE49-F238E27FC236}">
                      <a16:creationId xmlns:a16="http://schemas.microsoft.com/office/drawing/2014/main" id="{541E7488-75CC-44C8-89BD-34C5D84B542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60" name="Oval 459">
                <a:extLst>
                  <a:ext uri="{FF2B5EF4-FFF2-40B4-BE49-F238E27FC236}">
                    <a16:creationId xmlns:a16="http://schemas.microsoft.com/office/drawing/2014/main" id="{62286F14-5086-46C2-88EF-56B6CEE9C971}"/>
                  </a:ext>
                </a:extLst>
              </p:cNvPr>
              <p:cNvSpPr/>
              <p:nvPr/>
            </p:nvSpPr>
            <p:spPr bwMode="auto">
              <a:xfrm rot="21449049" flipH="1">
                <a:off x="6533302" y="2000780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461" name="Group 460">
                <a:extLst>
                  <a:ext uri="{FF2B5EF4-FFF2-40B4-BE49-F238E27FC236}">
                    <a16:creationId xmlns:a16="http://schemas.microsoft.com/office/drawing/2014/main" id="{5942B589-A14A-4917-BAB4-A4467E66C672}"/>
                  </a:ext>
                </a:extLst>
              </p:cNvPr>
              <p:cNvGrpSpPr/>
              <p:nvPr/>
            </p:nvGrpSpPr>
            <p:grpSpPr>
              <a:xfrm rot="10649049" flipH="1">
                <a:off x="6558846" y="2153524"/>
                <a:ext cx="25464" cy="86331"/>
                <a:chOff x="2018143" y="2815794"/>
                <a:chExt cx="21432" cy="72662"/>
              </a:xfrm>
              <a:solidFill>
                <a:schemeClr val="bg2">
                  <a:lumMod val="50000"/>
                  <a:alpha val="64000"/>
                </a:schemeClr>
              </a:solidFill>
              <a:effectLst/>
            </p:grpSpPr>
            <p:cxnSp>
              <p:nvCxnSpPr>
                <p:cNvPr id="463" name="Straight Connector 462">
                  <a:extLst>
                    <a:ext uri="{FF2B5EF4-FFF2-40B4-BE49-F238E27FC236}">
                      <a16:creationId xmlns:a16="http://schemas.microsoft.com/office/drawing/2014/main" id="{D2166A98-CB50-4563-9656-2F8E57B1ACB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18143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4" name="Straight Connector 463">
                  <a:extLst>
                    <a:ext uri="{FF2B5EF4-FFF2-40B4-BE49-F238E27FC236}">
                      <a16:creationId xmlns:a16="http://schemas.microsoft.com/office/drawing/2014/main" id="{1BCA4A9F-03B1-4602-B5D9-42AE45BD0E2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39575" y="2815794"/>
                  <a:ext cx="0" cy="72662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chemeClr val="bg2">
                      <a:lumMod val="50000"/>
                      <a:alpha val="64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62" name="Oval 461">
                <a:extLst>
                  <a:ext uri="{FF2B5EF4-FFF2-40B4-BE49-F238E27FC236}">
                    <a16:creationId xmlns:a16="http://schemas.microsoft.com/office/drawing/2014/main" id="{2CE4927B-F314-4FD2-8206-2F13D451723A}"/>
                  </a:ext>
                </a:extLst>
              </p:cNvPr>
              <p:cNvSpPr/>
              <p:nvPr/>
            </p:nvSpPr>
            <p:spPr bwMode="auto">
              <a:xfrm rot="10649049" flipH="1">
                <a:off x="6543361" y="2229723"/>
                <a:ext cx="67901" cy="67901"/>
              </a:xfrm>
              <a:prstGeom prst="ellipse">
                <a:avLst/>
              </a:prstGeom>
              <a:solidFill>
                <a:schemeClr val="bg2">
                  <a:lumMod val="50000"/>
                  <a:alpha val="64000"/>
                </a:schemeClr>
              </a:solidFill>
              <a:ln>
                <a:solidFill>
                  <a:schemeClr val="bg2">
                    <a:lumMod val="50000"/>
                    <a:alpha val="64000"/>
                  </a:schemeClr>
                </a:solidFill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30" name="Freeform: Shape 529">
            <a:extLst>
              <a:ext uri="{FF2B5EF4-FFF2-40B4-BE49-F238E27FC236}">
                <a16:creationId xmlns:a16="http://schemas.microsoft.com/office/drawing/2014/main" id="{0C59C357-0DAF-4018-B745-9BD598B074A5}"/>
              </a:ext>
            </a:extLst>
          </p:cNvPr>
          <p:cNvSpPr/>
          <p:nvPr/>
        </p:nvSpPr>
        <p:spPr bwMode="auto">
          <a:xfrm>
            <a:off x="6264447" y="1747165"/>
            <a:ext cx="182798" cy="576479"/>
          </a:xfrm>
          <a:custGeom>
            <a:avLst/>
            <a:gdLst>
              <a:gd name="connsiteX0" fmla="*/ 0 w 224692"/>
              <a:gd name="connsiteY0" fmla="*/ 531447 h 531447"/>
              <a:gd name="connsiteX1" fmla="*/ 0 w 224692"/>
              <a:gd name="connsiteY1" fmla="*/ 298939 h 531447"/>
              <a:gd name="connsiteX2" fmla="*/ 224692 w 224692"/>
              <a:gd name="connsiteY2" fmla="*/ 298939 h 531447"/>
              <a:gd name="connsiteX3" fmla="*/ 224692 w 224692"/>
              <a:gd name="connsiteY3" fmla="*/ 0 h 531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692" h="531447">
                <a:moveTo>
                  <a:pt x="0" y="531447"/>
                </a:moveTo>
                <a:lnTo>
                  <a:pt x="0" y="298939"/>
                </a:lnTo>
                <a:lnTo>
                  <a:pt x="224692" y="298939"/>
                </a:lnTo>
                <a:lnTo>
                  <a:pt x="224692" y="0"/>
                </a:lnTo>
              </a:path>
            </a:pathLst>
          </a:custGeom>
          <a:noFill/>
          <a:ln w="88900">
            <a:solidFill>
              <a:schemeClr val="accent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>
            <a:no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1" name="Freeform: Shape 530">
            <a:extLst>
              <a:ext uri="{FF2B5EF4-FFF2-40B4-BE49-F238E27FC236}">
                <a16:creationId xmlns:a16="http://schemas.microsoft.com/office/drawing/2014/main" id="{38690A27-FCB0-4349-A7C9-4688B97F237C}"/>
              </a:ext>
            </a:extLst>
          </p:cNvPr>
          <p:cNvSpPr/>
          <p:nvPr/>
        </p:nvSpPr>
        <p:spPr bwMode="auto">
          <a:xfrm flipH="1">
            <a:off x="6024022" y="1747165"/>
            <a:ext cx="182798" cy="576479"/>
          </a:xfrm>
          <a:custGeom>
            <a:avLst/>
            <a:gdLst>
              <a:gd name="connsiteX0" fmla="*/ 0 w 224692"/>
              <a:gd name="connsiteY0" fmla="*/ 531447 h 531447"/>
              <a:gd name="connsiteX1" fmla="*/ 0 w 224692"/>
              <a:gd name="connsiteY1" fmla="*/ 298939 h 531447"/>
              <a:gd name="connsiteX2" fmla="*/ 224692 w 224692"/>
              <a:gd name="connsiteY2" fmla="*/ 298939 h 531447"/>
              <a:gd name="connsiteX3" fmla="*/ 224692 w 224692"/>
              <a:gd name="connsiteY3" fmla="*/ 0 h 531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692" h="531447">
                <a:moveTo>
                  <a:pt x="0" y="531447"/>
                </a:moveTo>
                <a:lnTo>
                  <a:pt x="0" y="298939"/>
                </a:lnTo>
                <a:lnTo>
                  <a:pt x="224692" y="298939"/>
                </a:lnTo>
                <a:lnTo>
                  <a:pt x="224692" y="0"/>
                </a:lnTo>
              </a:path>
            </a:pathLst>
          </a:custGeom>
          <a:noFill/>
          <a:ln w="88900">
            <a:solidFill>
              <a:schemeClr val="accent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>
            <a:no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2" name="TextBox 531">
            <a:extLst>
              <a:ext uri="{FF2B5EF4-FFF2-40B4-BE49-F238E27FC236}">
                <a16:creationId xmlns:a16="http://schemas.microsoft.com/office/drawing/2014/main" id="{F010D62B-C580-44AB-95C9-39564950F690}"/>
              </a:ext>
            </a:extLst>
          </p:cNvPr>
          <p:cNvSpPr txBox="1"/>
          <p:nvPr/>
        </p:nvSpPr>
        <p:spPr>
          <a:xfrm>
            <a:off x="5958653" y="2053947"/>
            <a:ext cx="636761" cy="3004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DCDCF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Nectin-4</a:t>
            </a:r>
          </a:p>
        </p:txBody>
      </p:sp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DA85A142-9CB8-4610-9B72-1FC9F0E4F808}"/>
              </a:ext>
            </a:extLst>
          </p:cNvPr>
          <p:cNvCxnSpPr>
            <a:cxnSpLocks/>
          </p:cNvCxnSpPr>
          <p:nvPr/>
        </p:nvCxnSpPr>
        <p:spPr bwMode="auto">
          <a:xfrm>
            <a:off x="6264805" y="2323883"/>
            <a:ext cx="0" cy="457200"/>
          </a:xfrm>
          <a:prstGeom prst="line">
            <a:avLst/>
          </a:prstGeom>
          <a:noFill/>
          <a:ln w="889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4" name="Straight Connector 533">
            <a:extLst>
              <a:ext uri="{FF2B5EF4-FFF2-40B4-BE49-F238E27FC236}">
                <a16:creationId xmlns:a16="http://schemas.microsoft.com/office/drawing/2014/main" id="{D97F445B-9D39-4D08-8CA5-EAFC64DC03E2}"/>
              </a:ext>
            </a:extLst>
          </p:cNvPr>
          <p:cNvCxnSpPr>
            <a:cxnSpLocks/>
          </p:cNvCxnSpPr>
          <p:nvPr/>
        </p:nvCxnSpPr>
        <p:spPr bwMode="auto">
          <a:xfrm>
            <a:off x="6206679" y="2323165"/>
            <a:ext cx="0" cy="457200"/>
          </a:xfrm>
          <a:prstGeom prst="line">
            <a:avLst/>
          </a:prstGeom>
          <a:noFill/>
          <a:ln w="889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E1A241DB-F42E-498F-B090-0FEAC98AD1FF}"/>
              </a:ext>
            </a:extLst>
          </p:cNvPr>
          <p:cNvGrpSpPr/>
          <p:nvPr/>
        </p:nvGrpSpPr>
        <p:grpSpPr>
          <a:xfrm>
            <a:off x="5933669" y="840081"/>
            <a:ext cx="624631" cy="907800"/>
            <a:chOff x="9034063" y="1305880"/>
            <a:chExt cx="832841" cy="907800"/>
          </a:xfrm>
        </p:grpSpPr>
        <p:grpSp>
          <p:nvGrpSpPr>
            <p:cNvPr id="536" name="Group 22">
              <a:extLst>
                <a:ext uri="{FF2B5EF4-FFF2-40B4-BE49-F238E27FC236}">
                  <a16:creationId xmlns:a16="http://schemas.microsoft.com/office/drawing/2014/main" id="{6A033552-9B44-409C-8C86-0D0BC491D88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17475090">
              <a:off x="8910634" y="1429309"/>
              <a:ext cx="907800" cy="660942"/>
              <a:chOff x="8571792" y="4033631"/>
              <a:chExt cx="697742" cy="506060"/>
            </a:xfrm>
          </p:grpSpPr>
          <p:sp>
            <p:nvSpPr>
              <p:cNvPr id="543" name="Rounded Rectangle 24">
                <a:extLst>
                  <a:ext uri="{FF2B5EF4-FFF2-40B4-BE49-F238E27FC236}">
                    <a16:creationId xmlns:a16="http://schemas.microsoft.com/office/drawing/2014/main" id="{DD41F07A-3572-475F-9C95-1FD46798A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224074" flipH="1">
                <a:off x="8623504" y="4302689"/>
                <a:ext cx="70118" cy="26930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E5E5"/>
                  </a:gs>
                  <a:gs pos="64999">
                    <a:srgbClr val="FFBEBD"/>
                  </a:gs>
                  <a:gs pos="100000">
                    <a:srgbClr val="FFA2A1"/>
                  </a:gs>
                </a:gsLst>
                <a:lin ang="5400000" scaled="1"/>
              </a:gradFill>
              <a:ln w="9525">
                <a:solidFill>
                  <a:srgbClr val="BE4B48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anchor="ctr"/>
              <a:lstStyle>
                <a:lvl1pPr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449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544" name="Rounded Rectangle 25">
                <a:extLst>
                  <a:ext uri="{FF2B5EF4-FFF2-40B4-BE49-F238E27FC236}">
                    <a16:creationId xmlns:a16="http://schemas.microsoft.com/office/drawing/2014/main" id="{E4E1CB0B-0857-4BA7-AC54-308621BDB4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224074" flipH="1">
                <a:off x="8643839" y="4366408"/>
                <a:ext cx="70118" cy="26930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E5E5"/>
                  </a:gs>
                  <a:gs pos="64999">
                    <a:srgbClr val="FFBEBD"/>
                  </a:gs>
                  <a:gs pos="100000">
                    <a:srgbClr val="FFA2A1"/>
                  </a:gs>
                </a:gsLst>
                <a:lin ang="5400000" scaled="1"/>
              </a:gradFill>
              <a:ln w="9525">
                <a:solidFill>
                  <a:srgbClr val="BE4B48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anchor="ctr"/>
              <a:lstStyle>
                <a:lvl1pPr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449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545" name="Rounded Rectangle 26">
                <a:extLst>
                  <a:ext uri="{FF2B5EF4-FFF2-40B4-BE49-F238E27FC236}">
                    <a16:creationId xmlns:a16="http://schemas.microsoft.com/office/drawing/2014/main" id="{70AD29EB-CEBE-465A-AEA3-C26423C7BF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975926">
                <a:off x="8748114" y="4063961"/>
                <a:ext cx="73447" cy="26217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E5E5"/>
                  </a:gs>
                  <a:gs pos="64999">
                    <a:srgbClr val="FFBEBD"/>
                  </a:gs>
                  <a:gs pos="100000">
                    <a:srgbClr val="FFA2A1"/>
                  </a:gs>
                </a:gsLst>
                <a:lin ang="5400000" scaled="1"/>
              </a:gradFill>
              <a:ln w="9525">
                <a:solidFill>
                  <a:srgbClr val="BE4B48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anchor="ctr"/>
              <a:lstStyle>
                <a:lvl1pPr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449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546" name="Rounded Rectangle 27">
                <a:extLst>
                  <a:ext uri="{FF2B5EF4-FFF2-40B4-BE49-F238E27FC236}">
                    <a16:creationId xmlns:a16="http://schemas.microsoft.com/office/drawing/2014/main" id="{4F1F9CBF-E15F-4B46-8B18-3D13334032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975926">
                <a:off x="8824316" y="4039391"/>
                <a:ext cx="73447" cy="26217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E5E5"/>
                  </a:gs>
                  <a:gs pos="64999">
                    <a:srgbClr val="FFBEBD"/>
                  </a:gs>
                  <a:gs pos="100000">
                    <a:srgbClr val="FFA2A1"/>
                  </a:gs>
                </a:gsLst>
                <a:lin ang="5400000" scaled="1"/>
              </a:gradFill>
              <a:ln w="9525">
                <a:solidFill>
                  <a:srgbClr val="BE4B48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anchor="ctr"/>
              <a:lstStyle>
                <a:lvl1pPr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449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547" name="Rounded Rectangle 29">
                <a:extLst>
                  <a:ext uri="{FF2B5EF4-FFF2-40B4-BE49-F238E27FC236}">
                    <a16:creationId xmlns:a16="http://schemas.microsoft.com/office/drawing/2014/main" id="{BDE47DB3-B65E-4E20-ADA1-2CB7DFB6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660000">
                <a:off x="9033073" y="4269443"/>
                <a:ext cx="70116" cy="36723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E5E5"/>
                  </a:gs>
                  <a:gs pos="64999">
                    <a:srgbClr val="FFBEBD"/>
                  </a:gs>
                  <a:gs pos="100000">
                    <a:srgbClr val="FFA2A1"/>
                  </a:gs>
                </a:gsLst>
                <a:lin ang="5400000" scaled="1"/>
              </a:gradFill>
              <a:ln w="9525">
                <a:solidFill>
                  <a:srgbClr val="BE4B48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anchor="ctr"/>
              <a:lstStyle>
                <a:lvl1pPr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449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548" name="Rounded Rectangle 31">
                <a:extLst>
                  <a:ext uri="{FF2B5EF4-FFF2-40B4-BE49-F238E27FC236}">
                    <a16:creationId xmlns:a16="http://schemas.microsoft.com/office/drawing/2014/main" id="{0B1B8227-A677-4B2D-ADD6-B32CB6CCC7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660000">
                <a:off x="8999412" y="4328718"/>
                <a:ext cx="67068" cy="367233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E5E5"/>
                  </a:gs>
                  <a:gs pos="64999">
                    <a:srgbClr val="FFBEBD"/>
                  </a:gs>
                  <a:gs pos="100000">
                    <a:srgbClr val="FFA2A1"/>
                  </a:gs>
                </a:gsLst>
                <a:lin ang="5400000" scaled="1"/>
              </a:gradFill>
              <a:ln w="9525">
                <a:solidFill>
                  <a:srgbClr val="BE4B48"/>
                </a:solidFill>
                <a:round/>
                <a:headEnd/>
                <a:tailEnd/>
              </a:ln>
              <a:effectLst>
                <a:outerShdw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anchor="ctr"/>
              <a:lstStyle>
                <a:lvl1pPr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 defTabSz="449263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449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37" name="Group 536">
              <a:extLst>
                <a:ext uri="{FF2B5EF4-FFF2-40B4-BE49-F238E27FC236}">
                  <a16:creationId xmlns:a16="http://schemas.microsoft.com/office/drawing/2014/main" id="{F58D1B0D-2C9B-4811-8D07-78BD9AFD1D04}"/>
                </a:ext>
              </a:extLst>
            </p:cNvPr>
            <p:cNvGrpSpPr/>
            <p:nvPr/>
          </p:nvGrpSpPr>
          <p:grpSpPr>
            <a:xfrm rot="2832442">
              <a:off x="9535705" y="1802505"/>
              <a:ext cx="285670" cy="376729"/>
              <a:chOff x="5684674" y="3070461"/>
              <a:chExt cx="263360" cy="347301"/>
            </a:xfrm>
            <a:solidFill>
              <a:schemeClr val="accent3"/>
            </a:solidFill>
          </p:grpSpPr>
          <p:sp>
            <p:nvSpPr>
              <p:cNvPr id="541" name="Oval 540">
                <a:extLst>
                  <a:ext uri="{FF2B5EF4-FFF2-40B4-BE49-F238E27FC236}">
                    <a16:creationId xmlns:a16="http://schemas.microsoft.com/office/drawing/2014/main" id="{CEBC979E-6176-4FE3-8408-758542787D72}"/>
                  </a:ext>
                </a:extLst>
              </p:cNvPr>
              <p:cNvSpPr/>
              <p:nvPr/>
            </p:nvSpPr>
            <p:spPr bwMode="auto">
              <a:xfrm>
                <a:off x="5684674" y="3070461"/>
                <a:ext cx="138537" cy="13853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60949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2" name="Oval 541">
                <a:extLst>
                  <a:ext uri="{FF2B5EF4-FFF2-40B4-BE49-F238E27FC236}">
                    <a16:creationId xmlns:a16="http://schemas.microsoft.com/office/drawing/2014/main" id="{DBE13F44-4566-4BE2-AF37-45AED914FF3C}"/>
                  </a:ext>
                </a:extLst>
              </p:cNvPr>
              <p:cNvSpPr/>
              <p:nvPr/>
            </p:nvSpPr>
            <p:spPr bwMode="auto">
              <a:xfrm>
                <a:off x="5809497" y="3279225"/>
                <a:ext cx="138537" cy="13853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60949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38" name="Group 537">
              <a:extLst>
                <a:ext uri="{FF2B5EF4-FFF2-40B4-BE49-F238E27FC236}">
                  <a16:creationId xmlns:a16="http://schemas.microsoft.com/office/drawing/2014/main" id="{42BA7BD4-8D71-48B5-A943-104F289B9B9A}"/>
                </a:ext>
              </a:extLst>
            </p:cNvPr>
            <p:cNvGrpSpPr/>
            <p:nvPr/>
          </p:nvGrpSpPr>
          <p:grpSpPr>
            <a:xfrm rot="2832442">
              <a:off x="9243242" y="1465744"/>
              <a:ext cx="274406" cy="343921"/>
              <a:chOff x="5809497" y="3100706"/>
              <a:chExt cx="252976" cy="317056"/>
            </a:xfrm>
            <a:solidFill>
              <a:schemeClr val="accent3"/>
            </a:solidFill>
          </p:grpSpPr>
          <p:sp>
            <p:nvSpPr>
              <p:cNvPr id="539" name="Oval 538">
                <a:extLst>
                  <a:ext uri="{FF2B5EF4-FFF2-40B4-BE49-F238E27FC236}">
                    <a16:creationId xmlns:a16="http://schemas.microsoft.com/office/drawing/2014/main" id="{3FA336C3-5E54-40BF-8452-C36A6FDC0378}"/>
                  </a:ext>
                </a:extLst>
              </p:cNvPr>
              <p:cNvSpPr/>
              <p:nvPr/>
            </p:nvSpPr>
            <p:spPr bwMode="auto">
              <a:xfrm>
                <a:off x="5923936" y="3100706"/>
                <a:ext cx="138537" cy="13853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60949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0" name="Oval 539">
                <a:extLst>
                  <a:ext uri="{FF2B5EF4-FFF2-40B4-BE49-F238E27FC236}">
                    <a16:creationId xmlns:a16="http://schemas.microsoft.com/office/drawing/2014/main" id="{CF147C45-5427-41EC-A3C3-D338CFD422F4}"/>
                  </a:ext>
                </a:extLst>
              </p:cNvPr>
              <p:cNvSpPr/>
              <p:nvPr/>
            </p:nvSpPr>
            <p:spPr bwMode="auto">
              <a:xfrm>
                <a:off x="5809497" y="3279225"/>
                <a:ext cx="138537" cy="13853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60949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49" name="Arrow: Down 548">
            <a:extLst>
              <a:ext uri="{FF2B5EF4-FFF2-40B4-BE49-F238E27FC236}">
                <a16:creationId xmlns:a16="http://schemas.microsoft.com/office/drawing/2014/main" id="{39D2F14C-A675-47B8-8B10-88759563CB66}"/>
              </a:ext>
            </a:extLst>
          </p:cNvPr>
          <p:cNvSpPr/>
          <p:nvPr/>
        </p:nvSpPr>
        <p:spPr bwMode="auto">
          <a:xfrm>
            <a:off x="6193332" y="2912985"/>
            <a:ext cx="102304" cy="444365"/>
          </a:xfrm>
          <a:prstGeom prst="downArrow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50" name="Group 549">
            <a:extLst>
              <a:ext uri="{FF2B5EF4-FFF2-40B4-BE49-F238E27FC236}">
                <a16:creationId xmlns:a16="http://schemas.microsoft.com/office/drawing/2014/main" id="{0B883C55-EEF6-4A33-9F64-95B11C207FC4}"/>
              </a:ext>
            </a:extLst>
          </p:cNvPr>
          <p:cNvGrpSpPr/>
          <p:nvPr/>
        </p:nvGrpSpPr>
        <p:grpSpPr>
          <a:xfrm>
            <a:off x="5795611" y="3424761"/>
            <a:ext cx="923155" cy="1243579"/>
            <a:chOff x="8873961" y="4011288"/>
            <a:chExt cx="1230873" cy="1243579"/>
          </a:xfrm>
        </p:grpSpPr>
        <p:sp>
          <p:nvSpPr>
            <p:cNvPr id="551" name="Oval 550">
              <a:extLst>
                <a:ext uri="{FF2B5EF4-FFF2-40B4-BE49-F238E27FC236}">
                  <a16:creationId xmlns:a16="http://schemas.microsoft.com/office/drawing/2014/main" id="{891FFB20-6D46-43AB-9971-92D888FF300D}"/>
                </a:ext>
              </a:extLst>
            </p:cNvPr>
            <p:cNvSpPr/>
            <p:nvPr/>
          </p:nvSpPr>
          <p:spPr bwMode="auto">
            <a:xfrm>
              <a:off x="8873961" y="4011288"/>
              <a:ext cx="1230873" cy="1243579"/>
            </a:xfrm>
            <a:custGeom>
              <a:avLst/>
              <a:gdLst>
                <a:gd name="csX0" fmla="*/ 0 w 1230873"/>
                <a:gd name="csY0" fmla="*/ 621790 h 1243579"/>
                <a:gd name="csX1" fmla="*/ 615437 w 1230873"/>
                <a:gd name="csY1" fmla="*/ 0 h 1243579"/>
                <a:gd name="csX2" fmla="*/ 1230874 w 1230873"/>
                <a:gd name="csY2" fmla="*/ 621790 h 1243579"/>
                <a:gd name="csX3" fmla="*/ 615437 w 1230873"/>
                <a:gd name="csY3" fmla="*/ 1243580 h 1243579"/>
                <a:gd name="csX4" fmla="*/ 0 w 1230873"/>
                <a:gd name="csY4" fmla="*/ 621790 h 1243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0873" h="1243579" extrusionOk="0">
                  <a:moveTo>
                    <a:pt x="0" y="621790"/>
                  </a:moveTo>
                  <a:cubicBezTo>
                    <a:pt x="-74050" y="247333"/>
                    <a:pt x="297022" y="-68391"/>
                    <a:pt x="615437" y="0"/>
                  </a:cubicBezTo>
                  <a:cubicBezTo>
                    <a:pt x="958387" y="17167"/>
                    <a:pt x="1291183" y="332364"/>
                    <a:pt x="1230874" y="621790"/>
                  </a:cubicBezTo>
                  <a:cubicBezTo>
                    <a:pt x="1214462" y="956511"/>
                    <a:pt x="952609" y="1252182"/>
                    <a:pt x="615437" y="1243580"/>
                  </a:cubicBezTo>
                  <a:cubicBezTo>
                    <a:pt x="252928" y="1165638"/>
                    <a:pt x="25082" y="1031359"/>
                    <a:pt x="0" y="621790"/>
                  </a:cubicBezTo>
                  <a:close/>
                </a:path>
              </a:pathLst>
            </a:custGeom>
            <a:noFill/>
            <a:ln w="38100">
              <a:solidFill>
                <a:schemeClr val="bg2"/>
              </a:solidFill>
              <a:miter lim="800000"/>
              <a:headEnd/>
              <a:tailEnd/>
              <a:extLst>
                <a:ext uri="{C807C97D-BFC1-408E-A445-0C87EB9F89A2}">
                  <ask:lineSketchStyleProps xmlns:ask="http://schemas.microsoft.com/office/drawing/2018/sketchyshapes" sd="4209521668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552" name="Group 551">
              <a:extLst>
                <a:ext uri="{FF2B5EF4-FFF2-40B4-BE49-F238E27FC236}">
                  <a16:creationId xmlns:a16="http://schemas.microsoft.com/office/drawing/2014/main" id="{76D3C1A0-04A1-4875-AFE2-0309B6A2CF7F}"/>
                </a:ext>
              </a:extLst>
            </p:cNvPr>
            <p:cNvGrpSpPr/>
            <p:nvPr/>
          </p:nvGrpSpPr>
          <p:grpSpPr>
            <a:xfrm>
              <a:off x="9265497" y="4137027"/>
              <a:ext cx="435498" cy="868036"/>
              <a:chOff x="10783973" y="580678"/>
              <a:chExt cx="832841" cy="1660021"/>
            </a:xfrm>
          </p:grpSpPr>
          <p:grpSp>
            <p:nvGrpSpPr>
              <p:cNvPr id="553" name="Group 552">
                <a:extLst>
                  <a:ext uri="{FF2B5EF4-FFF2-40B4-BE49-F238E27FC236}">
                    <a16:creationId xmlns:a16="http://schemas.microsoft.com/office/drawing/2014/main" id="{522593AC-BDE5-40A8-A46F-BC1D4813D26E}"/>
                  </a:ext>
                </a:extLst>
              </p:cNvPr>
              <p:cNvGrpSpPr/>
              <p:nvPr/>
            </p:nvGrpSpPr>
            <p:grpSpPr>
              <a:xfrm>
                <a:off x="10783973" y="580678"/>
                <a:ext cx="832841" cy="1654958"/>
                <a:chOff x="10783973" y="580678"/>
                <a:chExt cx="832841" cy="1654958"/>
              </a:xfrm>
            </p:grpSpPr>
            <p:sp>
              <p:nvSpPr>
                <p:cNvPr id="555" name="Freeform: Shape 554">
                  <a:extLst>
                    <a:ext uri="{FF2B5EF4-FFF2-40B4-BE49-F238E27FC236}">
                      <a16:creationId xmlns:a16="http://schemas.microsoft.com/office/drawing/2014/main" id="{1AB71942-3756-41B7-923F-B6BB665D87AE}"/>
                    </a:ext>
                  </a:extLst>
                </p:cNvPr>
                <p:cNvSpPr/>
                <p:nvPr/>
              </p:nvSpPr>
              <p:spPr bwMode="auto">
                <a:xfrm>
                  <a:off x="11225010" y="1487761"/>
                  <a:ext cx="243731" cy="576479"/>
                </a:xfrm>
                <a:custGeom>
                  <a:avLst/>
                  <a:gdLst>
                    <a:gd name="connsiteX0" fmla="*/ 0 w 224692"/>
                    <a:gd name="connsiteY0" fmla="*/ 531447 h 531447"/>
                    <a:gd name="connsiteX1" fmla="*/ 0 w 224692"/>
                    <a:gd name="connsiteY1" fmla="*/ 298939 h 531447"/>
                    <a:gd name="connsiteX2" fmla="*/ 224692 w 224692"/>
                    <a:gd name="connsiteY2" fmla="*/ 298939 h 531447"/>
                    <a:gd name="connsiteX3" fmla="*/ 224692 w 224692"/>
                    <a:gd name="connsiteY3" fmla="*/ 0 h 531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4692" h="531447">
                      <a:moveTo>
                        <a:pt x="0" y="531447"/>
                      </a:moveTo>
                      <a:lnTo>
                        <a:pt x="0" y="298939"/>
                      </a:lnTo>
                      <a:lnTo>
                        <a:pt x="224692" y="298939"/>
                      </a:lnTo>
                      <a:lnTo>
                        <a:pt x="224692" y="0"/>
                      </a:lnTo>
                    </a:path>
                  </a:pathLst>
                </a:custGeom>
                <a:noFill/>
                <a:ln w="88900">
                  <a:solidFill>
                    <a:schemeClr val="accent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60949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6" name="Freeform: Shape 555">
                  <a:extLst>
                    <a:ext uri="{FF2B5EF4-FFF2-40B4-BE49-F238E27FC236}">
                      <a16:creationId xmlns:a16="http://schemas.microsoft.com/office/drawing/2014/main" id="{777D2571-064B-4ABB-8BD8-70DCC3EC9C12}"/>
                    </a:ext>
                  </a:extLst>
                </p:cNvPr>
                <p:cNvSpPr/>
                <p:nvPr/>
              </p:nvSpPr>
              <p:spPr bwMode="auto">
                <a:xfrm flipH="1">
                  <a:off x="10904444" y="1487761"/>
                  <a:ext cx="243731" cy="576479"/>
                </a:xfrm>
                <a:custGeom>
                  <a:avLst/>
                  <a:gdLst>
                    <a:gd name="connsiteX0" fmla="*/ 0 w 224692"/>
                    <a:gd name="connsiteY0" fmla="*/ 531447 h 531447"/>
                    <a:gd name="connsiteX1" fmla="*/ 0 w 224692"/>
                    <a:gd name="connsiteY1" fmla="*/ 298939 h 531447"/>
                    <a:gd name="connsiteX2" fmla="*/ 224692 w 224692"/>
                    <a:gd name="connsiteY2" fmla="*/ 298939 h 531447"/>
                    <a:gd name="connsiteX3" fmla="*/ 224692 w 224692"/>
                    <a:gd name="connsiteY3" fmla="*/ 0 h 531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4692" h="531447">
                      <a:moveTo>
                        <a:pt x="0" y="531447"/>
                      </a:moveTo>
                      <a:lnTo>
                        <a:pt x="0" y="298939"/>
                      </a:lnTo>
                      <a:lnTo>
                        <a:pt x="224692" y="298939"/>
                      </a:lnTo>
                      <a:lnTo>
                        <a:pt x="224692" y="0"/>
                      </a:lnTo>
                    </a:path>
                  </a:pathLst>
                </a:custGeom>
                <a:noFill/>
                <a:ln w="88900">
                  <a:solidFill>
                    <a:schemeClr val="accent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60949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57" name="Straight Connector 556">
                  <a:extLst>
                    <a:ext uri="{FF2B5EF4-FFF2-40B4-BE49-F238E27FC236}">
                      <a16:creationId xmlns:a16="http://schemas.microsoft.com/office/drawing/2014/main" id="{2ACBA488-92BE-4BBE-9D1C-A4DBC5571C9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1225488" y="2052756"/>
                  <a:ext cx="0" cy="182880"/>
                </a:xfrm>
                <a:prstGeom prst="line">
                  <a:avLst/>
                </a:prstGeom>
                <a:noFill/>
                <a:ln w="8890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558" name="Group 557">
                  <a:extLst>
                    <a:ext uri="{FF2B5EF4-FFF2-40B4-BE49-F238E27FC236}">
                      <a16:creationId xmlns:a16="http://schemas.microsoft.com/office/drawing/2014/main" id="{5E48439D-BD72-43D7-9B51-308908D9C5B3}"/>
                    </a:ext>
                  </a:extLst>
                </p:cNvPr>
                <p:cNvGrpSpPr/>
                <p:nvPr/>
              </p:nvGrpSpPr>
              <p:grpSpPr>
                <a:xfrm>
                  <a:off x="10783973" y="580678"/>
                  <a:ext cx="832841" cy="907800"/>
                  <a:chOff x="9034063" y="1305880"/>
                  <a:chExt cx="832841" cy="907800"/>
                </a:xfrm>
              </p:grpSpPr>
              <p:grpSp>
                <p:nvGrpSpPr>
                  <p:cNvPr id="559" name="Group 22">
                    <a:extLst>
                      <a:ext uri="{FF2B5EF4-FFF2-40B4-BE49-F238E27FC236}">
                        <a16:creationId xmlns:a16="http://schemas.microsoft.com/office/drawing/2014/main" id="{A3C442C9-6E58-4E34-A0CA-3D2A2AE179B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17475090">
                    <a:off x="8910634" y="1429309"/>
                    <a:ext cx="907800" cy="660942"/>
                    <a:chOff x="8571792" y="4033631"/>
                    <a:chExt cx="697742" cy="506060"/>
                  </a:xfrm>
                </p:grpSpPr>
                <p:sp>
                  <p:nvSpPr>
                    <p:cNvPr id="566" name="Rounded Rectangle 24">
                      <a:extLst>
                        <a:ext uri="{FF2B5EF4-FFF2-40B4-BE49-F238E27FC236}">
                          <a16:creationId xmlns:a16="http://schemas.microsoft.com/office/drawing/2014/main" id="{8B34FB5A-1479-40A0-8AA3-B14D061FAD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5224074" flipH="1">
                      <a:off x="8623504" y="4302689"/>
                      <a:ext cx="70118" cy="269304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E5E5"/>
                        </a:gs>
                        <a:gs pos="64999">
                          <a:srgbClr val="FFBEBD"/>
                        </a:gs>
                        <a:gs pos="100000">
                          <a:srgbClr val="FFA2A1"/>
                        </a:gs>
                      </a:gsLst>
                      <a:lin ang="5400000" scaled="1"/>
                    </a:gradFill>
                    <a:ln w="9525">
                      <a:solidFill>
                        <a:srgbClr val="BE4B48"/>
                      </a:solidFill>
                      <a:round/>
                      <a:headEnd/>
                      <a:tailEnd/>
                    </a:ln>
                    <a:effectLst>
                      <a:outerShdw dist="20000" dir="5400000" rotWithShape="0">
                        <a:srgbClr val="808080">
                          <a:alpha val="37999"/>
                        </a:srgbClr>
                      </a:outerShdw>
                    </a:effectLst>
                  </p:spPr>
                  <p:txBody>
                    <a:bodyPr anchor="ctr"/>
                    <a:lstStyle>
                      <a:lvl1pPr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buChar char="§"/>
                        <a:defRPr sz="28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6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4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67" name="Rounded Rectangle 25">
                      <a:extLst>
                        <a:ext uri="{FF2B5EF4-FFF2-40B4-BE49-F238E27FC236}">
                          <a16:creationId xmlns:a16="http://schemas.microsoft.com/office/drawing/2014/main" id="{3C9D7F00-AF51-45BC-A00D-13F5479CB4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5224074" flipH="1">
                      <a:off x="8643839" y="4366408"/>
                      <a:ext cx="70118" cy="269304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E5E5"/>
                        </a:gs>
                        <a:gs pos="64999">
                          <a:srgbClr val="FFBEBD"/>
                        </a:gs>
                        <a:gs pos="100000">
                          <a:srgbClr val="FFA2A1"/>
                        </a:gs>
                      </a:gsLst>
                      <a:lin ang="5400000" scaled="1"/>
                    </a:gradFill>
                    <a:ln w="9525">
                      <a:solidFill>
                        <a:srgbClr val="BE4B48"/>
                      </a:solidFill>
                      <a:round/>
                      <a:headEnd/>
                      <a:tailEnd/>
                    </a:ln>
                    <a:effectLst>
                      <a:outerShdw dist="20000" dir="5400000" rotWithShape="0">
                        <a:srgbClr val="808080">
                          <a:alpha val="37999"/>
                        </a:srgbClr>
                      </a:outerShdw>
                    </a:effectLst>
                  </p:spPr>
                  <p:txBody>
                    <a:bodyPr anchor="ctr"/>
                    <a:lstStyle>
                      <a:lvl1pPr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buChar char="§"/>
                        <a:defRPr sz="28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6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4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68" name="Rounded Rectangle 26">
                      <a:extLst>
                        <a:ext uri="{FF2B5EF4-FFF2-40B4-BE49-F238E27FC236}">
                          <a16:creationId xmlns:a16="http://schemas.microsoft.com/office/drawing/2014/main" id="{4B87F3C1-FA07-4B7C-AE17-3D49287E4A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975926">
                      <a:off x="8748114" y="4063961"/>
                      <a:ext cx="73447" cy="262176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E5E5"/>
                        </a:gs>
                        <a:gs pos="64999">
                          <a:srgbClr val="FFBEBD"/>
                        </a:gs>
                        <a:gs pos="100000">
                          <a:srgbClr val="FFA2A1"/>
                        </a:gs>
                      </a:gsLst>
                      <a:lin ang="5400000" scaled="1"/>
                    </a:gradFill>
                    <a:ln w="9525">
                      <a:solidFill>
                        <a:srgbClr val="BE4B48"/>
                      </a:solidFill>
                      <a:round/>
                      <a:headEnd/>
                      <a:tailEnd/>
                    </a:ln>
                    <a:effectLst>
                      <a:outerShdw dist="20000" dir="5400000" rotWithShape="0">
                        <a:srgbClr val="808080">
                          <a:alpha val="37999"/>
                        </a:srgbClr>
                      </a:outerShdw>
                    </a:effectLst>
                  </p:spPr>
                  <p:txBody>
                    <a:bodyPr anchor="ctr"/>
                    <a:lstStyle>
                      <a:lvl1pPr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buChar char="§"/>
                        <a:defRPr sz="28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6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4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69" name="Rounded Rectangle 27">
                      <a:extLst>
                        <a:ext uri="{FF2B5EF4-FFF2-40B4-BE49-F238E27FC236}">
                          <a16:creationId xmlns:a16="http://schemas.microsoft.com/office/drawing/2014/main" id="{A46CE8C7-4463-4CD8-8ED7-672A9F7462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975926">
                      <a:off x="8824316" y="4039391"/>
                      <a:ext cx="73447" cy="262176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E5E5"/>
                        </a:gs>
                        <a:gs pos="64999">
                          <a:srgbClr val="FFBEBD"/>
                        </a:gs>
                        <a:gs pos="100000">
                          <a:srgbClr val="FFA2A1"/>
                        </a:gs>
                      </a:gsLst>
                      <a:lin ang="5400000" scaled="1"/>
                    </a:gradFill>
                    <a:ln w="9525">
                      <a:solidFill>
                        <a:srgbClr val="BE4B48"/>
                      </a:solidFill>
                      <a:round/>
                      <a:headEnd/>
                      <a:tailEnd/>
                    </a:ln>
                    <a:effectLst>
                      <a:outerShdw dist="20000" dir="5400000" rotWithShape="0">
                        <a:srgbClr val="808080">
                          <a:alpha val="37999"/>
                        </a:srgbClr>
                      </a:outerShdw>
                    </a:effectLst>
                  </p:spPr>
                  <p:txBody>
                    <a:bodyPr anchor="ctr"/>
                    <a:lstStyle>
                      <a:lvl1pPr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buChar char="§"/>
                        <a:defRPr sz="28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6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4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70" name="Rounded Rectangle 29">
                      <a:extLst>
                        <a:ext uri="{FF2B5EF4-FFF2-40B4-BE49-F238E27FC236}">
                          <a16:creationId xmlns:a16="http://schemas.microsoft.com/office/drawing/2014/main" id="{B2721741-81B2-46DD-B5A0-F49DB677E8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3660000">
                      <a:off x="9033073" y="4269443"/>
                      <a:ext cx="70116" cy="367233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E5E5"/>
                        </a:gs>
                        <a:gs pos="64999">
                          <a:srgbClr val="FFBEBD"/>
                        </a:gs>
                        <a:gs pos="100000">
                          <a:srgbClr val="FFA2A1"/>
                        </a:gs>
                      </a:gsLst>
                      <a:lin ang="5400000" scaled="1"/>
                    </a:gradFill>
                    <a:ln w="9525">
                      <a:solidFill>
                        <a:srgbClr val="BE4B48"/>
                      </a:solidFill>
                      <a:round/>
                      <a:headEnd/>
                      <a:tailEnd/>
                    </a:ln>
                    <a:effectLst>
                      <a:outerShdw dist="20000" dir="5400000" rotWithShape="0">
                        <a:srgbClr val="808080">
                          <a:alpha val="37999"/>
                        </a:srgbClr>
                      </a:outerShdw>
                    </a:effectLst>
                  </p:spPr>
                  <p:txBody>
                    <a:bodyPr anchor="ctr"/>
                    <a:lstStyle>
                      <a:lvl1pPr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buChar char="§"/>
                        <a:defRPr sz="28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6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4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71" name="Rounded Rectangle 31">
                      <a:extLst>
                        <a:ext uri="{FF2B5EF4-FFF2-40B4-BE49-F238E27FC236}">
                          <a16:creationId xmlns:a16="http://schemas.microsoft.com/office/drawing/2014/main" id="{7EAE4D3E-0F49-49AD-B6FB-3B2C323C2D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3660000">
                      <a:off x="8999412" y="4328718"/>
                      <a:ext cx="67068" cy="367233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E5E5"/>
                        </a:gs>
                        <a:gs pos="64999">
                          <a:srgbClr val="FFBEBD"/>
                        </a:gs>
                        <a:gs pos="100000">
                          <a:srgbClr val="FFA2A1"/>
                        </a:gs>
                      </a:gsLst>
                      <a:lin ang="5400000" scaled="1"/>
                    </a:gradFill>
                    <a:ln w="9525">
                      <a:solidFill>
                        <a:srgbClr val="BE4B48"/>
                      </a:solidFill>
                      <a:round/>
                      <a:headEnd/>
                      <a:tailEnd/>
                    </a:ln>
                    <a:effectLst>
                      <a:outerShdw dist="20000" dir="5400000" rotWithShape="0">
                        <a:srgbClr val="808080">
                          <a:alpha val="37999"/>
                        </a:srgbClr>
                      </a:outerShdw>
                    </a:effectLst>
                  </p:spPr>
                  <p:txBody>
                    <a:bodyPr anchor="ctr"/>
                    <a:lstStyle>
                      <a:lvl1pPr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buChar char="§"/>
                        <a:defRPr sz="28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6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4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buChar char="–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560" name="Group 559">
                    <a:extLst>
                      <a:ext uri="{FF2B5EF4-FFF2-40B4-BE49-F238E27FC236}">
                        <a16:creationId xmlns:a16="http://schemas.microsoft.com/office/drawing/2014/main" id="{AD85861B-33A6-4D30-9CC0-E31180D2D083}"/>
                      </a:ext>
                    </a:extLst>
                  </p:cNvPr>
                  <p:cNvGrpSpPr/>
                  <p:nvPr/>
                </p:nvGrpSpPr>
                <p:grpSpPr>
                  <a:xfrm rot="2832442">
                    <a:off x="9535705" y="1802505"/>
                    <a:ext cx="285670" cy="376729"/>
                    <a:chOff x="5684674" y="3070461"/>
                    <a:chExt cx="263360" cy="347301"/>
                  </a:xfrm>
                  <a:solidFill>
                    <a:schemeClr val="accent3"/>
                  </a:solidFill>
                </p:grpSpPr>
                <p:sp>
                  <p:nvSpPr>
                    <p:cNvPr id="564" name="Oval 563">
                      <a:extLst>
                        <a:ext uri="{FF2B5EF4-FFF2-40B4-BE49-F238E27FC236}">
                          <a16:creationId xmlns:a16="http://schemas.microsoft.com/office/drawing/2014/main" id="{785EFEA6-0BBA-4194-9E77-BE13E7C8A68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684674" y="3070461"/>
                      <a:ext cx="138537" cy="138537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60949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DCDC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65" name="Oval 564">
                      <a:extLst>
                        <a:ext uri="{FF2B5EF4-FFF2-40B4-BE49-F238E27FC236}">
                          <a16:creationId xmlns:a16="http://schemas.microsoft.com/office/drawing/2014/main" id="{96B5449B-FD97-48C6-8EE6-98411ACFAA1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809497" y="3279225"/>
                      <a:ext cx="138537" cy="138537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60949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DCDC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561" name="Group 560">
                    <a:extLst>
                      <a:ext uri="{FF2B5EF4-FFF2-40B4-BE49-F238E27FC236}">
                        <a16:creationId xmlns:a16="http://schemas.microsoft.com/office/drawing/2014/main" id="{9049B1BA-0E1A-4CD3-9D08-9769A27E22D1}"/>
                      </a:ext>
                    </a:extLst>
                  </p:cNvPr>
                  <p:cNvGrpSpPr/>
                  <p:nvPr/>
                </p:nvGrpSpPr>
                <p:grpSpPr>
                  <a:xfrm rot="2832442">
                    <a:off x="9243242" y="1465744"/>
                    <a:ext cx="274406" cy="343921"/>
                    <a:chOff x="5809497" y="3100706"/>
                    <a:chExt cx="252976" cy="317056"/>
                  </a:xfrm>
                  <a:solidFill>
                    <a:schemeClr val="accent3"/>
                  </a:solidFill>
                </p:grpSpPr>
                <p:sp>
                  <p:nvSpPr>
                    <p:cNvPr id="562" name="Oval 561">
                      <a:extLst>
                        <a:ext uri="{FF2B5EF4-FFF2-40B4-BE49-F238E27FC236}">
                          <a16:creationId xmlns:a16="http://schemas.microsoft.com/office/drawing/2014/main" id="{DB3D8021-9755-445D-8435-7E96634DD83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923936" y="3100706"/>
                      <a:ext cx="138537" cy="138537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60949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DCDC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63" name="Oval 562">
                      <a:extLst>
                        <a:ext uri="{FF2B5EF4-FFF2-40B4-BE49-F238E27FC236}">
                          <a16:creationId xmlns:a16="http://schemas.microsoft.com/office/drawing/2014/main" id="{478C9FDB-3876-4CD1-9731-DAF129661AB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809497" y="3279225"/>
                      <a:ext cx="138537" cy="138537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60949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DCDC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cxnSp>
            <p:nvCxnSpPr>
              <p:cNvPr id="554" name="Straight Connector 553">
                <a:extLst>
                  <a:ext uri="{FF2B5EF4-FFF2-40B4-BE49-F238E27FC236}">
                    <a16:creationId xmlns:a16="http://schemas.microsoft.com/office/drawing/2014/main" id="{FBD01761-E046-4896-867C-4D0E10DDC03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150614" y="2057819"/>
                <a:ext cx="0" cy="182880"/>
              </a:xfrm>
              <a:prstGeom prst="line">
                <a:avLst/>
              </a:prstGeom>
              <a:noFill/>
              <a:ln w="8890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572" name="Oval 571">
            <a:extLst>
              <a:ext uri="{FF2B5EF4-FFF2-40B4-BE49-F238E27FC236}">
                <a16:creationId xmlns:a16="http://schemas.microsoft.com/office/drawing/2014/main" id="{4A07CB07-0543-4FD8-8986-C45E6247CFAA}"/>
              </a:ext>
            </a:extLst>
          </p:cNvPr>
          <p:cNvSpPr/>
          <p:nvPr/>
        </p:nvSpPr>
        <p:spPr bwMode="auto">
          <a:xfrm rot="2832442">
            <a:off x="7161773" y="4526900"/>
            <a:ext cx="78579" cy="589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CDCDC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3" name="Oval 572">
            <a:extLst>
              <a:ext uri="{FF2B5EF4-FFF2-40B4-BE49-F238E27FC236}">
                <a16:creationId xmlns:a16="http://schemas.microsoft.com/office/drawing/2014/main" id="{0C8B45A4-ADE3-4511-9EC6-E6991DC5C4E7}"/>
              </a:ext>
            </a:extLst>
          </p:cNvPr>
          <p:cNvSpPr/>
          <p:nvPr/>
        </p:nvSpPr>
        <p:spPr bwMode="auto">
          <a:xfrm rot="2832442">
            <a:off x="7276073" y="4679300"/>
            <a:ext cx="78579" cy="589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CDCDC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4" name="Oval 573">
            <a:extLst>
              <a:ext uri="{FF2B5EF4-FFF2-40B4-BE49-F238E27FC236}">
                <a16:creationId xmlns:a16="http://schemas.microsoft.com/office/drawing/2014/main" id="{33031B40-3484-434A-AE24-3549EDB17C95}"/>
              </a:ext>
            </a:extLst>
          </p:cNvPr>
          <p:cNvSpPr/>
          <p:nvPr/>
        </p:nvSpPr>
        <p:spPr bwMode="auto">
          <a:xfrm rot="2832442">
            <a:off x="7414076" y="4423760"/>
            <a:ext cx="78579" cy="589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CDCDC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5" name="Oval 574">
            <a:extLst>
              <a:ext uri="{FF2B5EF4-FFF2-40B4-BE49-F238E27FC236}">
                <a16:creationId xmlns:a16="http://schemas.microsoft.com/office/drawing/2014/main" id="{825B87AD-222A-407D-8451-86D7AD71CF07}"/>
              </a:ext>
            </a:extLst>
          </p:cNvPr>
          <p:cNvSpPr/>
          <p:nvPr/>
        </p:nvSpPr>
        <p:spPr bwMode="auto">
          <a:xfrm rot="2832442">
            <a:off x="7528376" y="4576160"/>
            <a:ext cx="78579" cy="589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CDCDC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6" name="Oval 575">
            <a:extLst>
              <a:ext uri="{FF2B5EF4-FFF2-40B4-BE49-F238E27FC236}">
                <a16:creationId xmlns:a16="http://schemas.microsoft.com/office/drawing/2014/main" id="{FD981438-1D3C-4796-8B6F-34D48A80096F}"/>
              </a:ext>
            </a:extLst>
          </p:cNvPr>
          <p:cNvSpPr/>
          <p:nvPr/>
        </p:nvSpPr>
        <p:spPr bwMode="auto">
          <a:xfrm rot="2832442">
            <a:off x="7179033" y="4766655"/>
            <a:ext cx="78579" cy="589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CDCDC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7" name="Oval 576">
            <a:extLst>
              <a:ext uri="{FF2B5EF4-FFF2-40B4-BE49-F238E27FC236}">
                <a16:creationId xmlns:a16="http://schemas.microsoft.com/office/drawing/2014/main" id="{37E8597A-B5EA-4A20-A52A-4B9B44188542}"/>
              </a:ext>
            </a:extLst>
          </p:cNvPr>
          <p:cNvSpPr/>
          <p:nvPr/>
        </p:nvSpPr>
        <p:spPr bwMode="auto">
          <a:xfrm rot="2832442">
            <a:off x="7293333" y="4919055"/>
            <a:ext cx="78579" cy="589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CDCDC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8" name="Oval 577">
            <a:extLst>
              <a:ext uri="{FF2B5EF4-FFF2-40B4-BE49-F238E27FC236}">
                <a16:creationId xmlns:a16="http://schemas.microsoft.com/office/drawing/2014/main" id="{B1E0F0B4-A75B-4881-9B49-F359D826B919}"/>
              </a:ext>
            </a:extLst>
          </p:cNvPr>
          <p:cNvSpPr/>
          <p:nvPr/>
        </p:nvSpPr>
        <p:spPr bwMode="auto">
          <a:xfrm rot="2832442">
            <a:off x="7452453" y="4725301"/>
            <a:ext cx="78579" cy="589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CDCDC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9" name="Oval 578">
            <a:extLst>
              <a:ext uri="{FF2B5EF4-FFF2-40B4-BE49-F238E27FC236}">
                <a16:creationId xmlns:a16="http://schemas.microsoft.com/office/drawing/2014/main" id="{5FCE72CF-A14B-46E3-BCDC-829FBC9C8CD3}"/>
              </a:ext>
            </a:extLst>
          </p:cNvPr>
          <p:cNvSpPr/>
          <p:nvPr/>
        </p:nvSpPr>
        <p:spPr bwMode="auto">
          <a:xfrm rot="2832442">
            <a:off x="7566753" y="4877701"/>
            <a:ext cx="78579" cy="589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60949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CDCDC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0" name="Arrow: Down 579">
            <a:extLst>
              <a:ext uri="{FF2B5EF4-FFF2-40B4-BE49-F238E27FC236}">
                <a16:creationId xmlns:a16="http://schemas.microsoft.com/office/drawing/2014/main" id="{A718D9DE-D8AF-4E40-BC9E-277C1711D23A}"/>
              </a:ext>
            </a:extLst>
          </p:cNvPr>
          <p:cNvSpPr/>
          <p:nvPr/>
        </p:nvSpPr>
        <p:spPr bwMode="auto">
          <a:xfrm rot="18073816">
            <a:off x="6808744" y="4320248"/>
            <a:ext cx="136405" cy="333274"/>
          </a:xfrm>
          <a:prstGeom prst="downArrow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1" name="Arrow: Down 580">
            <a:extLst>
              <a:ext uri="{FF2B5EF4-FFF2-40B4-BE49-F238E27FC236}">
                <a16:creationId xmlns:a16="http://schemas.microsoft.com/office/drawing/2014/main" id="{58D1A297-CDFD-43F2-B496-F1E93E96231F}"/>
              </a:ext>
            </a:extLst>
          </p:cNvPr>
          <p:cNvSpPr/>
          <p:nvPr/>
        </p:nvSpPr>
        <p:spPr bwMode="auto">
          <a:xfrm>
            <a:off x="7366685" y="5136623"/>
            <a:ext cx="102304" cy="444365"/>
          </a:xfrm>
          <a:prstGeom prst="downArrow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2" name="TextBox 581">
            <a:extLst>
              <a:ext uri="{FF2B5EF4-FFF2-40B4-BE49-F238E27FC236}">
                <a16:creationId xmlns:a16="http://schemas.microsoft.com/office/drawing/2014/main" id="{17E98569-C10F-401C-9C15-FDC030768D19}"/>
              </a:ext>
            </a:extLst>
          </p:cNvPr>
          <p:cNvSpPr txBox="1"/>
          <p:nvPr/>
        </p:nvSpPr>
        <p:spPr bwMode="auto">
          <a:xfrm>
            <a:off x="6590509" y="1427874"/>
            <a:ext cx="12917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EV binds to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nectin-4</a:t>
            </a:r>
          </a:p>
        </p:txBody>
      </p:sp>
      <p:sp>
        <p:nvSpPr>
          <p:cNvPr id="583" name="TextBox 582">
            <a:extLst>
              <a:ext uri="{FF2B5EF4-FFF2-40B4-BE49-F238E27FC236}">
                <a16:creationId xmlns:a16="http://schemas.microsoft.com/office/drawing/2014/main" id="{F9A75C66-2229-4A84-8C3F-8F097ACDF734}"/>
              </a:ext>
            </a:extLst>
          </p:cNvPr>
          <p:cNvSpPr txBox="1"/>
          <p:nvPr/>
        </p:nvSpPr>
        <p:spPr bwMode="auto">
          <a:xfrm>
            <a:off x="6381047" y="2818440"/>
            <a:ext cx="24129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Complex internalized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and traffics to lysosome</a:t>
            </a:r>
          </a:p>
        </p:txBody>
      </p:sp>
      <p:sp>
        <p:nvSpPr>
          <p:cNvPr id="584" name="TextBox 583">
            <a:extLst>
              <a:ext uri="{FF2B5EF4-FFF2-40B4-BE49-F238E27FC236}">
                <a16:creationId xmlns:a16="http://schemas.microsoft.com/office/drawing/2014/main" id="{2B254FFC-4FA3-4B46-9FD3-6F49988DE0B9}"/>
              </a:ext>
            </a:extLst>
          </p:cNvPr>
          <p:cNvSpPr txBox="1"/>
          <p:nvPr/>
        </p:nvSpPr>
        <p:spPr bwMode="auto">
          <a:xfrm>
            <a:off x="6867394" y="3987037"/>
            <a:ext cx="16756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MMAE released</a:t>
            </a:r>
          </a:p>
        </p:txBody>
      </p:sp>
      <p:sp>
        <p:nvSpPr>
          <p:cNvPr id="585" name="TextBox 584">
            <a:extLst>
              <a:ext uri="{FF2B5EF4-FFF2-40B4-BE49-F238E27FC236}">
                <a16:creationId xmlns:a16="http://schemas.microsoft.com/office/drawing/2014/main" id="{506BF318-C703-4589-AE77-3F8F998881E4}"/>
              </a:ext>
            </a:extLst>
          </p:cNvPr>
          <p:cNvSpPr txBox="1"/>
          <p:nvPr/>
        </p:nvSpPr>
        <p:spPr bwMode="auto">
          <a:xfrm>
            <a:off x="5627151" y="5570322"/>
            <a:ext cx="33434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Results in microtubule disruption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and cell cycle arrest, apoptosis</a:t>
            </a:r>
          </a:p>
        </p:txBody>
      </p:sp>
      <p:grpSp>
        <p:nvGrpSpPr>
          <p:cNvPr id="589" name="Group 588">
            <a:extLst>
              <a:ext uri="{FF2B5EF4-FFF2-40B4-BE49-F238E27FC236}">
                <a16:creationId xmlns:a16="http://schemas.microsoft.com/office/drawing/2014/main" id="{DE227B36-A322-4A3F-8837-3DB2664D750C}"/>
              </a:ext>
            </a:extLst>
          </p:cNvPr>
          <p:cNvGrpSpPr/>
          <p:nvPr/>
        </p:nvGrpSpPr>
        <p:grpSpPr>
          <a:xfrm>
            <a:off x="317625" y="2466521"/>
            <a:ext cx="4088245" cy="2504733"/>
            <a:chOff x="958838" y="1974588"/>
            <a:chExt cx="9916951" cy="4556841"/>
          </a:xfrm>
        </p:grpSpPr>
        <p:sp>
          <p:nvSpPr>
            <p:cNvPr id="590" name="Rectangle 589">
              <a:extLst>
                <a:ext uri="{FF2B5EF4-FFF2-40B4-BE49-F238E27FC236}">
                  <a16:creationId xmlns:a16="http://schemas.microsoft.com/office/drawing/2014/main" id="{F27AAAFC-9B3E-44F9-846C-750660E1FE6C}"/>
                </a:ext>
              </a:extLst>
            </p:cNvPr>
            <p:cNvSpPr/>
            <p:nvPr/>
          </p:nvSpPr>
          <p:spPr bwMode="auto">
            <a:xfrm>
              <a:off x="1381729" y="2035403"/>
              <a:ext cx="9494060" cy="4496026"/>
            </a:xfrm>
            <a:prstGeom prst="rect">
              <a:avLst/>
            </a:prstGeom>
            <a:solidFill>
              <a:srgbClr val="F8F2FA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91" name="TextBox 590">
              <a:extLst>
                <a:ext uri="{FF2B5EF4-FFF2-40B4-BE49-F238E27FC236}">
                  <a16:creationId xmlns:a16="http://schemas.microsoft.com/office/drawing/2014/main" id="{AB0E1F63-899D-4928-BC57-EC46F48DB803}"/>
                </a:ext>
              </a:extLst>
            </p:cNvPr>
            <p:cNvSpPr txBox="1"/>
            <p:nvPr/>
          </p:nvSpPr>
          <p:spPr bwMode="auto">
            <a:xfrm>
              <a:off x="6902352" y="4249240"/>
              <a:ext cx="3893264" cy="1063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  <a:defRPr b="1">
                  <a:solidFill>
                    <a:schemeClr val="bg1"/>
                  </a:solidFill>
                  <a:latin typeface="Calibri" panose="020F0502020204030204" pitchFamily="34" charset="0"/>
                </a:defRPr>
              </a:lvl1pPr>
            </a:lstStyle>
            <a:p>
              <a:r>
                <a:rPr lang="en-US" sz="1600" dirty="0">
                  <a:solidFill>
                    <a:srgbClr val="1D2E5A"/>
                  </a:solidFill>
                  <a:cs typeface="Calibri" panose="020F0502020204030204" pitchFamily="34" charset="0"/>
                </a:rPr>
                <a:t>Cytotoxic agent: </a:t>
              </a:r>
              <a:br>
                <a:rPr lang="en-US" sz="1600" dirty="0">
                  <a:solidFill>
                    <a:srgbClr val="1D2E5A"/>
                  </a:solidFill>
                  <a:cs typeface="Calibri" panose="020F0502020204030204" pitchFamily="34" charset="0"/>
                </a:rPr>
              </a:br>
              <a:r>
                <a:rPr lang="en-US" sz="1600" dirty="0">
                  <a:solidFill>
                    <a:srgbClr val="1D2E5A"/>
                  </a:solidFill>
                  <a:cs typeface="Calibri" panose="020F0502020204030204" pitchFamily="34" charset="0"/>
                </a:rPr>
                <a:t>MMAE</a:t>
              </a:r>
            </a:p>
          </p:txBody>
        </p:sp>
        <p:sp>
          <p:nvSpPr>
            <p:cNvPr id="592" name="TextBox 591">
              <a:extLst>
                <a:ext uri="{FF2B5EF4-FFF2-40B4-BE49-F238E27FC236}">
                  <a16:creationId xmlns:a16="http://schemas.microsoft.com/office/drawing/2014/main" id="{34796A1C-8728-45DB-BFC8-60961DEF2B9F}"/>
                </a:ext>
              </a:extLst>
            </p:cNvPr>
            <p:cNvSpPr txBox="1"/>
            <p:nvPr/>
          </p:nvSpPr>
          <p:spPr bwMode="auto">
            <a:xfrm>
              <a:off x="2893280" y="5895472"/>
              <a:ext cx="5614443" cy="615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  <a:defRPr b="1">
                  <a:solidFill>
                    <a:schemeClr val="bg1"/>
                  </a:solidFill>
                  <a:latin typeface="Calibri" panose="020F0502020204030204" pitchFamily="34" charset="0"/>
                </a:defRPr>
              </a:lvl1pPr>
            </a:lstStyle>
            <a:p>
              <a:r>
                <a:rPr lang="en-US" sz="1600" dirty="0">
                  <a:solidFill>
                    <a:srgbClr val="1D2E5A"/>
                  </a:solidFill>
                  <a:cs typeface="Calibri" panose="020F0502020204030204" pitchFamily="34" charset="0"/>
                </a:rPr>
                <a:t>Protease-cleavable linker</a:t>
              </a:r>
            </a:p>
          </p:txBody>
        </p:sp>
        <p:grpSp>
          <p:nvGrpSpPr>
            <p:cNvPr id="593" name="Group 592">
              <a:extLst>
                <a:ext uri="{FF2B5EF4-FFF2-40B4-BE49-F238E27FC236}">
                  <a16:creationId xmlns:a16="http://schemas.microsoft.com/office/drawing/2014/main" id="{2D935441-5818-4C68-9DC6-F36C951CDAC5}"/>
                </a:ext>
              </a:extLst>
            </p:cNvPr>
            <p:cNvGrpSpPr/>
            <p:nvPr/>
          </p:nvGrpSpPr>
          <p:grpSpPr>
            <a:xfrm rot="12206087">
              <a:off x="3923091" y="1974588"/>
              <a:ext cx="3758009" cy="3769699"/>
              <a:chOff x="4414052" y="2351505"/>
              <a:chExt cx="3758009" cy="3769699"/>
            </a:xfrm>
          </p:grpSpPr>
          <p:sp>
            <p:nvSpPr>
              <p:cNvPr id="595" name="Rectangle 594">
                <a:extLst>
                  <a:ext uri="{FF2B5EF4-FFF2-40B4-BE49-F238E27FC236}">
                    <a16:creationId xmlns:a16="http://schemas.microsoft.com/office/drawing/2014/main" id="{9B579341-3A89-4F2C-A5A2-29192A51568A}"/>
                  </a:ext>
                </a:extLst>
              </p:cNvPr>
              <p:cNvSpPr/>
              <p:nvPr/>
            </p:nvSpPr>
            <p:spPr bwMode="auto">
              <a:xfrm rot="9397757">
                <a:off x="5080303" y="3663595"/>
                <a:ext cx="263268" cy="69726"/>
              </a:xfrm>
              <a:prstGeom prst="rect">
                <a:avLst/>
              </a:prstGeom>
              <a:solidFill>
                <a:schemeClr val="accent1"/>
              </a:solidFill>
              <a:ln w="28575">
                <a:noFill/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6" name="7-Point Star 2">
                <a:extLst>
                  <a:ext uri="{FF2B5EF4-FFF2-40B4-BE49-F238E27FC236}">
                    <a16:creationId xmlns:a16="http://schemas.microsoft.com/office/drawing/2014/main" id="{CD752AEF-2EDC-425D-AA8C-A5AA967E604E}"/>
                  </a:ext>
                </a:extLst>
              </p:cNvPr>
              <p:cNvSpPr/>
              <p:nvPr/>
            </p:nvSpPr>
            <p:spPr bwMode="auto">
              <a:xfrm rot="9397757">
                <a:off x="4877575" y="3673029"/>
                <a:ext cx="253181" cy="253181"/>
              </a:xfrm>
              <a:prstGeom prst="star7">
                <a:avLst/>
              </a:prstGeom>
              <a:solidFill>
                <a:schemeClr val="accent3"/>
              </a:solidFill>
              <a:ln w="28575">
                <a:solidFill>
                  <a:schemeClr val="accent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7" name="Freeform 73">
                <a:extLst>
                  <a:ext uri="{FF2B5EF4-FFF2-40B4-BE49-F238E27FC236}">
                    <a16:creationId xmlns:a16="http://schemas.microsoft.com/office/drawing/2014/main" id="{6C3A2CC4-EC4B-40DA-9A9D-A4D6B6E0C8B6}"/>
                  </a:ext>
                </a:extLst>
              </p:cNvPr>
              <p:cNvSpPr/>
              <p:nvPr/>
            </p:nvSpPr>
            <p:spPr bwMode="auto">
              <a:xfrm rot="9397757">
                <a:off x="5017729" y="4751442"/>
                <a:ext cx="782927" cy="1033731"/>
              </a:xfrm>
              <a:custGeom>
                <a:avLst/>
                <a:gdLst>
                  <a:gd name="connsiteX0" fmla="*/ 256674 w 890337"/>
                  <a:gd name="connsiteY0" fmla="*/ 1122948 h 1130969"/>
                  <a:gd name="connsiteX1" fmla="*/ 890337 w 890337"/>
                  <a:gd name="connsiteY1" fmla="*/ 216569 h 1130969"/>
                  <a:gd name="connsiteX2" fmla="*/ 842211 w 890337"/>
                  <a:gd name="connsiteY2" fmla="*/ 0 h 1130969"/>
                  <a:gd name="connsiteX3" fmla="*/ 625642 w 890337"/>
                  <a:gd name="connsiteY3" fmla="*/ 0 h 1130969"/>
                  <a:gd name="connsiteX4" fmla="*/ 0 w 890337"/>
                  <a:gd name="connsiteY4" fmla="*/ 906379 h 1130969"/>
                  <a:gd name="connsiteX5" fmla="*/ 24063 w 890337"/>
                  <a:gd name="connsiteY5" fmla="*/ 1130969 h 1130969"/>
                  <a:gd name="connsiteX6" fmla="*/ 256674 w 890337"/>
                  <a:gd name="connsiteY6" fmla="*/ 1122948 h 1130969"/>
                  <a:gd name="connsiteX0" fmla="*/ 256674 w 895015"/>
                  <a:gd name="connsiteY0" fmla="*/ 1122948 h 1130969"/>
                  <a:gd name="connsiteX1" fmla="*/ 890337 w 895015"/>
                  <a:gd name="connsiteY1" fmla="*/ 216569 h 1130969"/>
                  <a:gd name="connsiteX2" fmla="*/ 842211 w 895015"/>
                  <a:gd name="connsiteY2" fmla="*/ 0 h 1130969"/>
                  <a:gd name="connsiteX3" fmla="*/ 625642 w 895015"/>
                  <a:gd name="connsiteY3" fmla="*/ 0 h 1130969"/>
                  <a:gd name="connsiteX4" fmla="*/ 0 w 895015"/>
                  <a:gd name="connsiteY4" fmla="*/ 906379 h 1130969"/>
                  <a:gd name="connsiteX5" fmla="*/ 24063 w 895015"/>
                  <a:gd name="connsiteY5" fmla="*/ 1130969 h 1130969"/>
                  <a:gd name="connsiteX6" fmla="*/ 256674 w 895015"/>
                  <a:gd name="connsiteY6" fmla="*/ 1122948 h 1130969"/>
                  <a:gd name="connsiteX0" fmla="*/ 256674 w 917747"/>
                  <a:gd name="connsiteY0" fmla="*/ 1122948 h 1130969"/>
                  <a:gd name="connsiteX1" fmla="*/ 890337 w 917747"/>
                  <a:gd name="connsiteY1" fmla="*/ 216569 h 1130969"/>
                  <a:gd name="connsiteX2" fmla="*/ 842211 w 917747"/>
                  <a:gd name="connsiteY2" fmla="*/ 0 h 1130969"/>
                  <a:gd name="connsiteX3" fmla="*/ 625642 w 917747"/>
                  <a:gd name="connsiteY3" fmla="*/ 0 h 1130969"/>
                  <a:gd name="connsiteX4" fmla="*/ 0 w 917747"/>
                  <a:gd name="connsiteY4" fmla="*/ 906379 h 1130969"/>
                  <a:gd name="connsiteX5" fmla="*/ 24063 w 917747"/>
                  <a:gd name="connsiteY5" fmla="*/ 1130969 h 1130969"/>
                  <a:gd name="connsiteX6" fmla="*/ 256674 w 917747"/>
                  <a:gd name="connsiteY6" fmla="*/ 1122948 h 1130969"/>
                  <a:gd name="connsiteX0" fmla="*/ 256674 w 917747"/>
                  <a:gd name="connsiteY0" fmla="*/ 1154698 h 1162719"/>
                  <a:gd name="connsiteX1" fmla="*/ 890337 w 917747"/>
                  <a:gd name="connsiteY1" fmla="*/ 248319 h 1162719"/>
                  <a:gd name="connsiteX2" fmla="*/ 842211 w 917747"/>
                  <a:gd name="connsiteY2" fmla="*/ 31750 h 1162719"/>
                  <a:gd name="connsiteX3" fmla="*/ 625642 w 917747"/>
                  <a:gd name="connsiteY3" fmla="*/ 31750 h 1162719"/>
                  <a:gd name="connsiteX4" fmla="*/ 0 w 917747"/>
                  <a:gd name="connsiteY4" fmla="*/ 938129 h 1162719"/>
                  <a:gd name="connsiteX5" fmla="*/ 24063 w 917747"/>
                  <a:gd name="connsiteY5" fmla="*/ 1162719 h 1162719"/>
                  <a:gd name="connsiteX6" fmla="*/ 256674 w 917747"/>
                  <a:gd name="connsiteY6" fmla="*/ 1154698 h 1162719"/>
                  <a:gd name="connsiteX0" fmla="*/ 256674 w 917747"/>
                  <a:gd name="connsiteY0" fmla="*/ 1166461 h 1174482"/>
                  <a:gd name="connsiteX1" fmla="*/ 890337 w 917747"/>
                  <a:gd name="connsiteY1" fmla="*/ 260082 h 1174482"/>
                  <a:gd name="connsiteX2" fmla="*/ 842211 w 917747"/>
                  <a:gd name="connsiteY2" fmla="*/ 43513 h 1174482"/>
                  <a:gd name="connsiteX3" fmla="*/ 625642 w 917747"/>
                  <a:gd name="connsiteY3" fmla="*/ 43513 h 1174482"/>
                  <a:gd name="connsiteX4" fmla="*/ 0 w 917747"/>
                  <a:gd name="connsiteY4" fmla="*/ 949892 h 1174482"/>
                  <a:gd name="connsiteX5" fmla="*/ 24063 w 917747"/>
                  <a:gd name="connsiteY5" fmla="*/ 1174482 h 1174482"/>
                  <a:gd name="connsiteX6" fmla="*/ 256674 w 917747"/>
                  <a:gd name="connsiteY6" fmla="*/ 1166461 h 1174482"/>
                  <a:gd name="connsiteX0" fmla="*/ 256674 w 917747"/>
                  <a:gd name="connsiteY0" fmla="*/ 1166461 h 1203631"/>
                  <a:gd name="connsiteX1" fmla="*/ 890337 w 917747"/>
                  <a:gd name="connsiteY1" fmla="*/ 260082 h 1203631"/>
                  <a:gd name="connsiteX2" fmla="*/ 842211 w 917747"/>
                  <a:gd name="connsiteY2" fmla="*/ 43513 h 1203631"/>
                  <a:gd name="connsiteX3" fmla="*/ 625642 w 917747"/>
                  <a:gd name="connsiteY3" fmla="*/ 43513 h 1203631"/>
                  <a:gd name="connsiteX4" fmla="*/ 0 w 917747"/>
                  <a:gd name="connsiteY4" fmla="*/ 949892 h 1203631"/>
                  <a:gd name="connsiteX5" fmla="*/ 24063 w 917747"/>
                  <a:gd name="connsiteY5" fmla="*/ 1174482 h 1203631"/>
                  <a:gd name="connsiteX6" fmla="*/ 256674 w 917747"/>
                  <a:gd name="connsiteY6" fmla="*/ 1166461 h 1203631"/>
                  <a:gd name="connsiteX0" fmla="*/ 256674 w 917747"/>
                  <a:gd name="connsiteY0" fmla="*/ 1166461 h 1211739"/>
                  <a:gd name="connsiteX1" fmla="*/ 890337 w 917747"/>
                  <a:gd name="connsiteY1" fmla="*/ 260082 h 1211739"/>
                  <a:gd name="connsiteX2" fmla="*/ 842211 w 917747"/>
                  <a:gd name="connsiteY2" fmla="*/ 43513 h 1211739"/>
                  <a:gd name="connsiteX3" fmla="*/ 625642 w 917747"/>
                  <a:gd name="connsiteY3" fmla="*/ 43513 h 1211739"/>
                  <a:gd name="connsiteX4" fmla="*/ 0 w 917747"/>
                  <a:gd name="connsiteY4" fmla="*/ 949892 h 1211739"/>
                  <a:gd name="connsiteX5" fmla="*/ 24063 w 917747"/>
                  <a:gd name="connsiteY5" fmla="*/ 1174482 h 1211739"/>
                  <a:gd name="connsiteX6" fmla="*/ 256674 w 917747"/>
                  <a:gd name="connsiteY6" fmla="*/ 1166461 h 1211739"/>
                  <a:gd name="connsiteX0" fmla="*/ 262919 w 923992"/>
                  <a:gd name="connsiteY0" fmla="*/ 1166461 h 1211739"/>
                  <a:gd name="connsiteX1" fmla="*/ 896582 w 923992"/>
                  <a:gd name="connsiteY1" fmla="*/ 260082 h 1211739"/>
                  <a:gd name="connsiteX2" fmla="*/ 848456 w 923992"/>
                  <a:gd name="connsiteY2" fmla="*/ 43513 h 1211739"/>
                  <a:gd name="connsiteX3" fmla="*/ 631887 w 923992"/>
                  <a:gd name="connsiteY3" fmla="*/ 43513 h 1211739"/>
                  <a:gd name="connsiteX4" fmla="*/ 6245 w 923992"/>
                  <a:gd name="connsiteY4" fmla="*/ 949892 h 1211739"/>
                  <a:gd name="connsiteX5" fmla="*/ 30308 w 923992"/>
                  <a:gd name="connsiteY5" fmla="*/ 1174482 h 1211739"/>
                  <a:gd name="connsiteX6" fmla="*/ 262919 w 923992"/>
                  <a:gd name="connsiteY6" fmla="*/ 1166461 h 1211739"/>
                  <a:gd name="connsiteX0" fmla="*/ 256674 w 917747"/>
                  <a:gd name="connsiteY0" fmla="*/ 1166461 h 1211739"/>
                  <a:gd name="connsiteX1" fmla="*/ 890337 w 917747"/>
                  <a:gd name="connsiteY1" fmla="*/ 260082 h 1211739"/>
                  <a:gd name="connsiteX2" fmla="*/ 842211 w 917747"/>
                  <a:gd name="connsiteY2" fmla="*/ 43513 h 1211739"/>
                  <a:gd name="connsiteX3" fmla="*/ 625642 w 917747"/>
                  <a:gd name="connsiteY3" fmla="*/ 43513 h 1211739"/>
                  <a:gd name="connsiteX4" fmla="*/ 0 w 917747"/>
                  <a:gd name="connsiteY4" fmla="*/ 949892 h 1211739"/>
                  <a:gd name="connsiteX5" fmla="*/ 24063 w 917747"/>
                  <a:gd name="connsiteY5" fmla="*/ 1174482 h 1211739"/>
                  <a:gd name="connsiteX6" fmla="*/ 256674 w 917747"/>
                  <a:gd name="connsiteY6" fmla="*/ 1166461 h 121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7747" h="1211739">
                    <a:moveTo>
                      <a:pt x="256674" y="1166461"/>
                    </a:moveTo>
                    <a:lnTo>
                      <a:pt x="890337" y="260082"/>
                    </a:lnTo>
                    <a:cubicBezTo>
                      <a:pt x="931445" y="192655"/>
                      <a:pt x="934453" y="96653"/>
                      <a:pt x="842211" y="43513"/>
                    </a:cubicBezTo>
                    <a:cubicBezTo>
                      <a:pt x="765259" y="-27925"/>
                      <a:pt x="712119" y="650"/>
                      <a:pt x="625642" y="43513"/>
                    </a:cubicBezTo>
                    <a:lnTo>
                      <a:pt x="0" y="949892"/>
                    </a:lnTo>
                    <a:cubicBezTo>
                      <a:pt x="-39604" y="1024755"/>
                      <a:pt x="-31583" y="1094856"/>
                      <a:pt x="24063" y="1174482"/>
                    </a:cubicBezTo>
                    <a:cubicBezTo>
                      <a:pt x="153988" y="1243245"/>
                      <a:pt x="202950" y="1202473"/>
                      <a:pt x="256674" y="116646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28575">
                <a:solidFill>
                  <a:schemeClr val="accent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8" name="Freeform 74">
                <a:extLst>
                  <a:ext uri="{FF2B5EF4-FFF2-40B4-BE49-F238E27FC236}">
                    <a16:creationId xmlns:a16="http://schemas.microsoft.com/office/drawing/2014/main" id="{4B3CEDE7-A28A-488D-980B-1922A7C14355}"/>
                  </a:ext>
                </a:extLst>
              </p:cNvPr>
              <p:cNvSpPr/>
              <p:nvPr/>
            </p:nvSpPr>
            <p:spPr bwMode="auto">
              <a:xfrm rot="9397757" flipV="1">
                <a:off x="6725500" y="3969687"/>
                <a:ext cx="782927" cy="1033731"/>
              </a:xfrm>
              <a:custGeom>
                <a:avLst/>
                <a:gdLst>
                  <a:gd name="connsiteX0" fmla="*/ 256674 w 890337"/>
                  <a:gd name="connsiteY0" fmla="*/ 1122948 h 1130969"/>
                  <a:gd name="connsiteX1" fmla="*/ 890337 w 890337"/>
                  <a:gd name="connsiteY1" fmla="*/ 216569 h 1130969"/>
                  <a:gd name="connsiteX2" fmla="*/ 842211 w 890337"/>
                  <a:gd name="connsiteY2" fmla="*/ 0 h 1130969"/>
                  <a:gd name="connsiteX3" fmla="*/ 625642 w 890337"/>
                  <a:gd name="connsiteY3" fmla="*/ 0 h 1130969"/>
                  <a:gd name="connsiteX4" fmla="*/ 0 w 890337"/>
                  <a:gd name="connsiteY4" fmla="*/ 906379 h 1130969"/>
                  <a:gd name="connsiteX5" fmla="*/ 24063 w 890337"/>
                  <a:gd name="connsiteY5" fmla="*/ 1130969 h 1130969"/>
                  <a:gd name="connsiteX6" fmla="*/ 256674 w 890337"/>
                  <a:gd name="connsiteY6" fmla="*/ 1122948 h 1130969"/>
                  <a:gd name="connsiteX0" fmla="*/ 256674 w 895015"/>
                  <a:gd name="connsiteY0" fmla="*/ 1122948 h 1130969"/>
                  <a:gd name="connsiteX1" fmla="*/ 890337 w 895015"/>
                  <a:gd name="connsiteY1" fmla="*/ 216569 h 1130969"/>
                  <a:gd name="connsiteX2" fmla="*/ 842211 w 895015"/>
                  <a:gd name="connsiteY2" fmla="*/ 0 h 1130969"/>
                  <a:gd name="connsiteX3" fmla="*/ 625642 w 895015"/>
                  <a:gd name="connsiteY3" fmla="*/ 0 h 1130969"/>
                  <a:gd name="connsiteX4" fmla="*/ 0 w 895015"/>
                  <a:gd name="connsiteY4" fmla="*/ 906379 h 1130969"/>
                  <a:gd name="connsiteX5" fmla="*/ 24063 w 895015"/>
                  <a:gd name="connsiteY5" fmla="*/ 1130969 h 1130969"/>
                  <a:gd name="connsiteX6" fmla="*/ 256674 w 895015"/>
                  <a:gd name="connsiteY6" fmla="*/ 1122948 h 1130969"/>
                  <a:gd name="connsiteX0" fmla="*/ 256674 w 917747"/>
                  <a:gd name="connsiteY0" fmla="*/ 1122948 h 1130969"/>
                  <a:gd name="connsiteX1" fmla="*/ 890337 w 917747"/>
                  <a:gd name="connsiteY1" fmla="*/ 216569 h 1130969"/>
                  <a:gd name="connsiteX2" fmla="*/ 842211 w 917747"/>
                  <a:gd name="connsiteY2" fmla="*/ 0 h 1130969"/>
                  <a:gd name="connsiteX3" fmla="*/ 625642 w 917747"/>
                  <a:gd name="connsiteY3" fmla="*/ 0 h 1130969"/>
                  <a:gd name="connsiteX4" fmla="*/ 0 w 917747"/>
                  <a:gd name="connsiteY4" fmla="*/ 906379 h 1130969"/>
                  <a:gd name="connsiteX5" fmla="*/ 24063 w 917747"/>
                  <a:gd name="connsiteY5" fmla="*/ 1130969 h 1130969"/>
                  <a:gd name="connsiteX6" fmla="*/ 256674 w 917747"/>
                  <a:gd name="connsiteY6" fmla="*/ 1122948 h 1130969"/>
                  <a:gd name="connsiteX0" fmla="*/ 256674 w 917747"/>
                  <a:gd name="connsiteY0" fmla="*/ 1154698 h 1162719"/>
                  <a:gd name="connsiteX1" fmla="*/ 890337 w 917747"/>
                  <a:gd name="connsiteY1" fmla="*/ 248319 h 1162719"/>
                  <a:gd name="connsiteX2" fmla="*/ 842211 w 917747"/>
                  <a:gd name="connsiteY2" fmla="*/ 31750 h 1162719"/>
                  <a:gd name="connsiteX3" fmla="*/ 625642 w 917747"/>
                  <a:gd name="connsiteY3" fmla="*/ 31750 h 1162719"/>
                  <a:gd name="connsiteX4" fmla="*/ 0 w 917747"/>
                  <a:gd name="connsiteY4" fmla="*/ 938129 h 1162719"/>
                  <a:gd name="connsiteX5" fmla="*/ 24063 w 917747"/>
                  <a:gd name="connsiteY5" fmla="*/ 1162719 h 1162719"/>
                  <a:gd name="connsiteX6" fmla="*/ 256674 w 917747"/>
                  <a:gd name="connsiteY6" fmla="*/ 1154698 h 1162719"/>
                  <a:gd name="connsiteX0" fmla="*/ 256674 w 917747"/>
                  <a:gd name="connsiteY0" fmla="*/ 1166461 h 1174482"/>
                  <a:gd name="connsiteX1" fmla="*/ 890337 w 917747"/>
                  <a:gd name="connsiteY1" fmla="*/ 260082 h 1174482"/>
                  <a:gd name="connsiteX2" fmla="*/ 842211 w 917747"/>
                  <a:gd name="connsiteY2" fmla="*/ 43513 h 1174482"/>
                  <a:gd name="connsiteX3" fmla="*/ 625642 w 917747"/>
                  <a:gd name="connsiteY3" fmla="*/ 43513 h 1174482"/>
                  <a:gd name="connsiteX4" fmla="*/ 0 w 917747"/>
                  <a:gd name="connsiteY4" fmla="*/ 949892 h 1174482"/>
                  <a:gd name="connsiteX5" fmla="*/ 24063 w 917747"/>
                  <a:gd name="connsiteY5" fmla="*/ 1174482 h 1174482"/>
                  <a:gd name="connsiteX6" fmla="*/ 256674 w 917747"/>
                  <a:gd name="connsiteY6" fmla="*/ 1166461 h 1174482"/>
                  <a:gd name="connsiteX0" fmla="*/ 256674 w 917747"/>
                  <a:gd name="connsiteY0" fmla="*/ 1166461 h 1203631"/>
                  <a:gd name="connsiteX1" fmla="*/ 890337 w 917747"/>
                  <a:gd name="connsiteY1" fmla="*/ 260082 h 1203631"/>
                  <a:gd name="connsiteX2" fmla="*/ 842211 w 917747"/>
                  <a:gd name="connsiteY2" fmla="*/ 43513 h 1203631"/>
                  <a:gd name="connsiteX3" fmla="*/ 625642 w 917747"/>
                  <a:gd name="connsiteY3" fmla="*/ 43513 h 1203631"/>
                  <a:gd name="connsiteX4" fmla="*/ 0 w 917747"/>
                  <a:gd name="connsiteY4" fmla="*/ 949892 h 1203631"/>
                  <a:gd name="connsiteX5" fmla="*/ 24063 w 917747"/>
                  <a:gd name="connsiteY5" fmla="*/ 1174482 h 1203631"/>
                  <a:gd name="connsiteX6" fmla="*/ 256674 w 917747"/>
                  <a:gd name="connsiteY6" fmla="*/ 1166461 h 1203631"/>
                  <a:gd name="connsiteX0" fmla="*/ 256674 w 917747"/>
                  <a:gd name="connsiteY0" fmla="*/ 1166461 h 1211739"/>
                  <a:gd name="connsiteX1" fmla="*/ 890337 w 917747"/>
                  <a:gd name="connsiteY1" fmla="*/ 260082 h 1211739"/>
                  <a:gd name="connsiteX2" fmla="*/ 842211 w 917747"/>
                  <a:gd name="connsiteY2" fmla="*/ 43513 h 1211739"/>
                  <a:gd name="connsiteX3" fmla="*/ 625642 w 917747"/>
                  <a:gd name="connsiteY3" fmla="*/ 43513 h 1211739"/>
                  <a:gd name="connsiteX4" fmla="*/ 0 w 917747"/>
                  <a:gd name="connsiteY4" fmla="*/ 949892 h 1211739"/>
                  <a:gd name="connsiteX5" fmla="*/ 24063 w 917747"/>
                  <a:gd name="connsiteY5" fmla="*/ 1174482 h 1211739"/>
                  <a:gd name="connsiteX6" fmla="*/ 256674 w 917747"/>
                  <a:gd name="connsiteY6" fmla="*/ 1166461 h 1211739"/>
                  <a:gd name="connsiteX0" fmla="*/ 262919 w 923992"/>
                  <a:gd name="connsiteY0" fmla="*/ 1166461 h 1211739"/>
                  <a:gd name="connsiteX1" fmla="*/ 896582 w 923992"/>
                  <a:gd name="connsiteY1" fmla="*/ 260082 h 1211739"/>
                  <a:gd name="connsiteX2" fmla="*/ 848456 w 923992"/>
                  <a:gd name="connsiteY2" fmla="*/ 43513 h 1211739"/>
                  <a:gd name="connsiteX3" fmla="*/ 631887 w 923992"/>
                  <a:gd name="connsiteY3" fmla="*/ 43513 h 1211739"/>
                  <a:gd name="connsiteX4" fmla="*/ 6245 w 923992"/>
                  <a:gd name="connsiteY4" fmla="*/ 949892 h 1211739"/>
                  <a:gd name="connsiteX5" fmla="*/ 30308 w 923992"/>
                  <a:gd name="connsiteY5" fmla="*/ 1174482 h 1211739"/>
                  <a:gd name="connsiteX6" fmla="*/ 262919 w 923992"/>
                  <a:gd name="connsiteY6" fmla="*/ 1166461 h 1211739"/>
                  <a:gd name="connsiteX0" fmla="*/ 256674 w 917747"/>
                  <a:gd name="connsiteY0" fmla="*/ 1166461 h 1211739"/>
                  <a:gd name="connsiteX1" fmla="*/ 890337 w 917747"/>
                  <a:gd name="connsiteY1" fmla="*/ 260082 h 1211739"/>
                  <a:gd name="connsiteX2" fmla="*/ 842211 w 917747"/>
                  <a:gd name="connsiteY2" fmla="*/ 43513 h 1211739"/>
                  <a:gd name="connsiteX3" fmla="*/ 625642 w 917747"/>
                  <a:gd name="connsiteY3" fmla="*/ 43513 h 1211739"/>
                  <a:gd name="connsiteX4" fmla="*/ 0 w 917747"/>
                  <a:gd name="connsiteY4" fmla="*/ 949892 h 1211739"/>
                  <a:gd name="connsiteX5" fmla="*/ 24063 w 917747"/>
                  <a:gd name="connsiteY5" fmla="*/ 1174482 h 1211739"/>
                  <a:gd name="connsiteX6" fmla="*/ 256674 w 917747"/>
                  <a:gd name="connsiteY6" fmla="*/ 1166461 h 121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7747" h="1211739">
                    <a:moveTo>
                      <a:pt x="256674" y="1166461"/>
                    </a:moveTo>
                    <a:lnTo>
                      <a:pt x="890337" y="260082"/>
                    </a:lnTo>
                    <a:cubicBezTo>
                      <a:pt x="931445" y="192655"/>
                      <a:pt x="934453" y="96653"/>
                      <a:pt x="842211" y="43513"/>
                    </a:cubicBezTo>
                    <a:cubicBezTo>
                      <a:pt x="765259" y="-27925"/>
                      <a:pt x="712119" y="650"/>
                      <a:pt x="625642" y="43513"/>
                    </a:cubicBezTo>
                    <a:lnTo>
                      <a:pt x="0" y="949892"/>
                    </a:lnTo>
                    <a:cubicBezTo>
                      <a:pt x="-39604" y="1024755"/>
                      <a:pt x="-31583" y="1094856"/>
                      <a:pt x="24063" y="1174482"/>
                    </a:cubicBezTo>
                    <a:cubicBezTo>
                      <a:pt x="153988" y="1243245"/>
                      <a:pt x="202950" y="1202473"/>
                      <a:pt x="256674" y="116646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28575">
                <a:solidFill>
                  <a:schemeClr val="accent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9" name="Freeform 39">
                <a:extLst>
                  <a:ext uri="{FF2B5EF4-FFF2-40B4-BE49-F238E27FC236}">
                    <a16:creationId xmlns:a16="http://schemas.microsoft.com/office/drawing/2014/main" id="{E8C4D794-6472-49E2-93C5-814FF08DAB23}"/>
                  </a:ext>
                </a:extLst>
              </p:cNvPr>
              <p:cNvSpPr/>
              <p:nvPr/>
            </p:nvSpPr>
            <p:spPr bwMode="auto">
              <a:xfrm rot="9397757">
                <a:off x="4972609" y="3276812"/>
                <a:ext cx="1125787" cy="2844392"/>
              </a:xfrm>
              <a:custGeom>
                <a:avLst/>
                <a:gdLst>
                  <a:gd name="connsiteX0" fmla="*/ 1010653 w 1283368"/>
                  <a:gd name="connsiteY0" fmla="*/ 16042 h 3296653"/>
                  <a:gd name="connsiteX1" fmla="*/ 40105 w 1283368"/>
                  <a:gd name="connsiteY1" fmla="*/ 1435768 h 3296653"/>
                  <a:gd name="connsiteX2" fmla="*/ 0 w 1283368"/>
                  <a:gd name="connsiteY2" fmla="*/ 1668379 h 3296653"/>
                  <a:gd name="connsiteX3" fmla="*/ 8021 w 1283368"/>
                  <a:gd name="connsiteY3" fmla="*/ 3136232 h 3296653"/>
                  <a:gd name="connsiteX4" fmla="*/ 176463 w 1283368"/>
                  <a:gd name="connsiteY4" fmla="*/ 3296653 h 3296653"/>
                  <a:gd name="connsiteX5" fmla="*/ 368968 w 1283368"/>
                  <a:gd name="connsiteY5" fmla="*/ 3152274 h 3296653"/>
                  <a:gd name="connsiteX6" fmla="*/ 376990 w 1283368"/>
                  <a:gd name="connsiteY6" fmla="*/ 1532021 h 3296653"/>
                  <a:gd name="connsiteX7" fmla="*/ 1283368 w 1283368"/>
                  <a:gd name="connsiteY7" fmla="*/ 232611 h 3296653"/>
                  <a:gd name="connsiteX8" fmla="*/ 1259305 w 1283368"/>
                  <a:gd name="connsiteY8" fmla="*/ 0 h 3296653"/>
                  <a:gd name="connsiteX9" fmla="*/ 1010653 w 1283368"/>
                  <a:gd name="connsiteY9" fmla="*/ 16042 h 3296653"/>
                  <a:gd name="connsiteX0" fmla="*/ 1010653 w 1307114"/>
                  <a:gd name="connsiteY0" fmla="*/ 16042 h 3296653"/>
                  <a:gd name="connsiteX1" fmla="*/ 40105 w 1307114"/>
                  <a:gd name="connsiteY1" fmla="*/ 1435768 h 3296653"/>
                  <a:gd name="connsiteX2" fmla="*/ 0 w 1307114"/>
                  <a:gd name="connsiteY2" fmla="*/ 1668379 h 3296653"/>
                  <a:gd name="connsiteX3" fmla="*/ 8021 w 1307114"/>
                  <a:gd name="connsiteY3" fmla="*/ 3136232 h 3296653"/>
                  <a:gd name="connsiteX4" fmla="*/ 176463 w 1307114"/>
                  <a:gd name="connsiteY4" fmla="*/ 3296653 h 3296653"/>
                  <a:gd name="connsiteX5" fmla="*/ 368968 w 1307114"/>
                  <a:gd name="connsiteY5" fmla="*/ 3152274 h 3296653"/>
                  <a:gd name="connsiteX6" fmla="*/ 376990 w 1307114"/>
                  <a:gd name="connsiteY6" fmla="*/ 1532021 h 3296653"/>
                  <a:gd name="connsiteX7" fmla="*/ 1283368 w 1307114"/>
                  <a:gd name="connsiteY7" fmla="*/ 232611 h 3296653"/>
                  <a:gd name="connsiteX8" fmla="*/ 1259305 w 1307114"/>
                  <a:gd name="connsiteY8" fmla="*/ 0 h 3296653"/>
                  <a:gd name="connsiteX9" fmla="*/ 1010653 w 1307114"/>
                  <a:gd name="connsiteY9" fmla="*/ 16042 h 3296653"/>
                  <a:gd name="connsiteX0" fmla="*/ 1010653 w 1307114"/>
                  <a:gd name="connsiteY0" fmla="*/ 50145 h 3330756"/>
                  <a:gd name="connsiteX1" fmla="*/ 40105 w 1307114"/>
                  <a:gd name="connsiteY1" fmla="*/ 1469871 h 3330756"/>
                  <a:gd name="connsiteX2" fmla="*/ 0 w 1307114"/>
                  <a:gd name="connsiteY2" fmla="*/ 1702482 h 3330756"/>
                  <a:gd name="connsiteX3" fmla="*/ 8021 w 1307114"/>
                  <a:gd name="connsiteY3" fmla="*/ 3170335 h 3330756"/>
                  <a:gd name="connsiteX4" fmla="*/ 176463 w 1307114"/>
                  <a:gd name="connsiteY4" fmla="*/ 3330756 h 3330756"/>
                  <a:gd name="connsiteX5" fmla="*/ 368968 w 1307114"/>
                  <a:gd name="connsiteY5" fmla="*/ 3186377 h 3330756"/>
                  <a:gd name="connsiteX6" fmla="*/ 376990 w 1307114"/>
                  <a:gd name="connsiteY6" fmla="*/ 1566124 h 3330756"/>
                  <a:gd name="connsiteX7" fmla="*/ 1283368 w 1307114"/>
                  <a:gd name="connsiteY7" fmla="*/ 266714 h 3330756"/>
                  <a:gd name="connsiteX8" fmla="*/ 1259305 w 1307114"/>
                  <a:gd name="connsiteY8" fmla="*/ 34103 h 3330756"/>
                  <a:gd name="connsiteX9" fmla="*/ 1010653 w 1307114"/>
                  <a:gd name="connsiteY9" fmla="*/ 50145 h 3330756"/>
                  <a:gd name="connsiteX0" fmla="*/ 1010653 w 1307114"/>
                  <a:gd name="connsiteY0" fmla="*/ 50145 h 3330756"/>
                  <a:gd name="connsiteX1" fmla="*/ 40105 w 1307114"/>
                  <a:gd name="connsiteY1" fmla="*/ 1469871 h 3330756"/>
                  <a:gd name="connsiteX2" fmla="*/ 0 w 1307114"/>
                  <a:gd name="connsiteY2" fmla="*/ 1702482 h 3330756"/>
                  <a:gd name="connsiteX3" fmla="*/ 8021 w 1307114"/>
                  <a:gd name="connsiteY3" fmla="*/ 3170335 h 3330756"/>
                  <a:gd name="connsiteX4" fmla="*/ 176463 w 1307114"/>
                  <a:gd name="connsiteY4" fmla="*/ 3330756 h 3330756"/>
                  <a:gd name="connsiteX5" fmla="*/ 368968 w 1307114"/>
                  <a:gd name="connsiteY5" fmla="*/ 3186377 h 3330756"/>
                  <a:gd name="connsiteX6" fmla="*/ 376990 w 1307114"/>
                  <a:gd name="connsiteY6" fmla="*/ 1566124 h 3330756"/>
                  <a:gd name="connsiteX7" fmla="*/ 1283368 w 1307114"/>
                  <a:gd name="connsiteY7" fmla="*/ 266714 h 3330756"/>
                  <a:gd name="connsiteX8" fmla="*/ 1259305 w 1307114"/>
                  <a:gd name="connsiteY8" fmla="*/ 34103 h 3330756"/>
                  <a:gd name="connsiteX9" fmla="*/ 1010653 w 1307114"/>
                  <a:gd name="connsiteY9" fmla="*/ 50145 h 3330756"/>
                  <a:gd name="connsiteX0" fmla="*/ 1010653 w 1307114"/>
                  <a:gd name="connsiteY0" fmla="*/ 50145 h 3330756"/>
                  <a:gd name="connsiteX1" fmla="*/ 40105 w 1307114"/>
                  <a:gd name="connsiteY1" fmla="*/ 1469871 h 3330756"/>
                  <a:gd name="connsiteX2" fmla="*/ 0 w 1307114"/>
                  <a:gd name="connsiteY2" fmla="*/ 1702482 h 3330756"/>
                  <a:gd name="connsiteX3" fmla="*/ 8021 w 1307114"/>
                  <a:gd name="connsiteY3" fmla="*/ 3170335 h 3330756"/>
                  <a:gd name="connsiteX4" fmla="*/ 176463 w 1307114"/>
                  <a:gd name="connsiteY4" fmla="*/ 3330756 h 3330756"/>
                  <a:gd name="connsiteX5" fmla="*/ 368968 w 1307114"/>
                  <a:gd name="connsiteY5" fmla="*/ 3186377 h 3330756"/>
                  <a:gd name="connsiteX6" fmla="*/ 376990 w 1307114"/>
                  <a:gd name="connsiteY6" fmla="*/ 1566124 h 3330756"/>
                  <a:gd name="connsiteX7" fmla="*/ 1283368 w 1307114"/>
                  <a:gd name="connsiteY7" fmla="*/ 266714 h 3330756"/>
                  <a:gd name="connsiteX8" fmla="*/ 1259305 w 1307114"/>
                  <a:gd name="connsiteY8" fmla="*/ 34103 h 3330756"/>
                  <a:gd name="connsiteX9" fmla="*/ 1010653 w 1307114"/>
                  <a:gd name="connsiteY9" fmla="*/ 50145 h 3330756"/>
                  <a:gd name="connsiteX0" fmla="*/ 1010653 w 1307114"/>
                  <a:gd name="connsiteY0" fmla="*/ 61604 h 3342215"/>
                  <a:gd name="connsiteX1" fmla="*/ 40105 w 1307114"/>
                  <a:gd name="connsiteY1" fmla="*/ 1481330 h 3342215"/>
                  <a:gd name="connsiteX2" fmla="*/ 0 w 1307114"/>
                  <a:gd name="connsiteY2" fmla="*/ 1713941 h 3342215"/>
                  <a:gd name="connsiteX3" fmla="*/ 8021 w 1307114"/>
                  <a:gd name="connsiteY3" fmla="*/ 3181794 h 3342215"/>
                  <a:gd name="connsiteX4" fmla="*/ 176463 w 1307114"/>
                  <a:gd name="connsiteY4" fmla="*/ 3342215 h 3342215"/>
                  <a:gd name="connsiteX5" fmla="*/ 368968 w 1307114"/>
                  <a:gd name="connsiteY5" fmla="*/ 3197836 h 3342215"/>
                  <a:gd name="connsiteX6" fmla="*/ 376990 w 1307114"/>
                  <a:gd name="connsiteY6" fmla="*/ 1577583 h 3342215"/>
                  <a:gd name="connsiteX7" fmla="*/ 1283368 w 1307114"/>
                  <a:gd name="connsiteY7" fmla="*/ 278173 h 3342215"/>
                  <a:gd name="connsiteX8" fmla="*/ 1259305 w 1307114"/>
                  <a:gd name="connsiteY8" fmla="*/ 45562 h 3342215"/>
                  <a:gd name="connsiteX9" fmla="*/ 1010653 w 1307114"/>
                  <a:gd name="connsiteY9" fmla="*/ 61604 h 3342215"/>
                  <a:gd name="connsiteX0" fmla="*/ 1010653 w 1319647"/>
                  <a:gd name="connsiteY0" fmla="*/ 61604 h 3342215"/>
                  <a:gd name="connsiteX1" fmla="*/ 40105 w 1319647"/>
                  <a:gd name="connsiteY1" fmla="*/ 1481330 h 3342215"/>
                  <a:gd name="connsiteX2" fmla="*/ 0 w 1319647"/>
                  <a:gd name="connsiteY2" fmla="*/ 1713941 h 3342215"/>
                  <a:gd name="connsiteX3" fmla="*/ 8021 w 1319647"/>
                  <a:gd name="connsiteY3" fmla="*/ 3181794 h 3342215"/>
                  <a:gd name="connsiteX4" fmla="*/ 176463 w 1319647"/>
                  <a:gd name="connsiteY4" fmla="*/ 3342215 h 3342215"/>
                  <a:gd name="connsiteX5" fmla="*/ 368968 w 1319647"/>
                  <a:gd name="connsiteY5" fmla="*/ 3197836 h 3342215"/>
                  <a:gd name="connsiteX6" fmla="*/ 376990 w 1319647"/>
                  <a:gd name="connsiteY6" fmla="*/ 1577583 h 3342215"/>
                  <a:gd name="connsiteX7" fmla="*/ 1283368 w 1319647"/>
                  <a:gd name="connsiteY7" fmla="*/ 278173 h 3342215"/>
                  <a:gd name="connsiteX8" fmla="*/ 1259305 w 1319647"/>
                  <a:gd name="connsiteY8" fmla="*/ 45562 h 3342215"/>
                  <a:gd name="connsiteX9" fmla="*/ 1010653 w 1319647"/>
                  <a:gd name="connsiteY9" fmla="*/ 61604 h 3342215"/>
                  <a:gd name="connsiteX0" fmla="*/ 1010653 w 1319647"/>
                  <a:gd name="connsiteY0" fmla="*/ 61604 h 3342215"/>
                  <a:gd name="connsiteX1" fmla="*/ 40105 w 1319647"/>
                  <a:gd name="connsiteY1" fmla="*/ 1481330 h 3342215"/>
                  <a:gd name="connsiteX2" fmla="*/ 0 w 1319647"/>
                  <a:gd name="connsiteY2" fmla="*/ 1713941 h 3342215"/>
                  <a:gd name="connsiteX3" fmla="*/ 8021 w 1319647"/>
                  <a:gd name="connsiteY3" fmla="*/ 3181794 h 3342215"/>
                  <a:gd name="connsiteX4" fmla="*/ 176463 w 1319647"/>
                  <a:gd name="connsiteY4" fmla="*/ 3342215 h 3342215"/>
                  <a:gd name="connsiteX5" fmla="*/ 368968 w 1319647"/>
                  <a:gd name="connsiteY5" fmla="*/ 3197836 h 3342215"/>
                  <a:gd name="connsiteX6" fmla="*/ 376990 w 1319647"/>
                  <a:gd name="connsiteY6" fmla="*/ 1577583 h 3342215"/>
                  <a:gd name="connsiteX7" fmla="*/ 1283368 w 1319647"/>
                  <a:gd name="connsiteY7" fmla="*/ 278173 h 3342215"/>
                  <a:gd name="connsiteX8" fmla="*/ 1259305 w 1319647"/>
                  <a:gd name="connsiteY8" fmla="*/ 45562 h 3342215"/>
                  <a:gd name="connsiteX9" fmla="*/ 1010653 w 1319647"/>
                  <a:gd name="connsiteY9" fmla="*/ 61604 h 3342215"/>
                  <a:gd name="connsiteX0" fmla="*/ 1010653 w 1319647"/>
                  <a:gd name="connsiteY0" fmla="*/ 61604 h 3342215"/>
                  <a:gd name="connsiteX1" fmla="*/ 40105 w 1319647"/>
                  <a:gd name="connsiteY1" fmla="*/ 1481330 h 3342215"/>
                  <a:gd name="connsiteX2" fmla="*/ 0 w 1319647"/>
                  <a:gd name="connsiteY2" fmla="*/ 1713941 h 3342215"/>
                  <a:gd name="connsiteX3" fmla="*/ 8021 w 1319647"/>
                  <a:gd name="connsiteY3" fmla="*/ 3181794 h 3342215"/>
                  <a:gd name="connsiteX4" fmla="*/ 176463 w 1319647"/>
                  <a:gd name="connsiteY4" fmla="*/ 3342215 h 3342215"/>
                  <a:gd name="connsiteX5" fmla="*/ 368968 w 1319647"/>
                  <a:gd name="connsiteY5" fmla="*/ 3197836 h 3342215"/>
                  <a:gd name="connsiteX6" fmla="*/ 376990 w 1319647"/>
                  <a:gd name="connsiteY6" fmla="*/ 1577583 h 3342215"/>
                  <a:gd name="connsiteX7" fmla="*/ 1283368 w 1319647"/>
                  <a:gd name="connsiteY7" fmla="*/ 278173 h 3342215"/>
                  <a:gd name="connsiteX8" fmla="*/ 1259305 w 1319647"/>
                  <a:gd name="connsiteY8" fmla="*/ 45562 h 3342215"/>
                  <a:gd name="connsiteX9" fmla="*/ 1010653 w 1319647"/>
                  <a:gd name="connsiteY9" fmla="*/ 61604 h 3342215"/>
                  <a:gd name="connsiteX0" fmla="*/ 1010653 w 1319647"/>
                  <a:gd name="connsiteY0" fmla="*/ 61604 h 3334194"/>
                  <a:gd name="connsiteX1" fmla="*/ 40105 w 1319647"/>
                  <a:gd name="connsiteY1" fmla="*/ 1481330 h 3334194"/>
                  <a:gd name="connsiteX2" fmla="*/ 0 w 1319647"/>
                  <a:gd name="connsiteY2" fmla="*/ 1713941 h 3334194"/>
                  <a:gd name="connsiteX3" fmla="*/ 8021 w 1319647"/>
                  <a:gd name="connsiteY3" fmla="*/ 3181794 h 3334194"/>
                  <a:gd name="connsiteX4" fmla="*/ 176463 w 1319647"/>
                  <a:gd name="connsiteY4" fmla="*/ 3334194 h 3334194"/>
                  <a:gd name="connsiteX5" fmla="*/ 368968 w 1319647"/>
                  <a:gd name="connsiteY5" fmla="*/ 3197836 h 3334194"/>
                  <a:gd name="connsiteX6" fmla="*/ 376990 w 1319647"/>
                  <a:gd name="connsiteY6" fmla="*/ 1577583 h 3334194"/>
                  <a:gd name="connsiteX7" fmla="*/ 1283368 w 1319647"/>
                  <a:gd name="connsiteY7" fmla="*/ 278173 h 3334194"/>
                  <a:gd name="connsiteX8" fmla="*/ 1259305 w 1319647"/>
                  <a:gd name="connsiteY8" fmla="*/ 45562 h 3334194"/>
                  <a:gd name="connsiteX9" fmla="*/ 1010653 w 1319647"/>
                  <a:gd name="connsiteY9" fmla="*/ 61604 h 3334194"/>
                  <a:gd name="connsiteX0" fmla="*/ 1010653 w 1319647"/>
                  <a:gd name="connsiteY0" fmla="*/ 61604 h 3334194"/>
                  <a:gd name="connsiteX1" fmla="*/ 40105 w 1319647"/>
                  <a:gd name="connsiteY1" fmla="*/ 1481330 h 3334194"/>
                  <a:gd name="connsiteX2" fmla="*/ 0 w 1319647"/>
                  <a:gd name="connsiteY2" fmla="*/ 1713941 h 3334194"/>
                  <a:gd name="connsiteX3" fmla="*/ 8021 w 1319647"/>
                  <a:gd name="connsiteY3" fmla="*/ 3181794 h 3334194"/>
                  <a:gd name="connsiteX4" fmla="*/ 176463 w 1319647"/>
                  <a:gd name="connsiteY4" fmla="*/ 3334194 h 3334194"/>
                  <a:gd name="connsiteX5" fmla="*/ 368968 w 1319647"/>
                  <a:gd name="connsiteY5" fmla="*/ 3197836 h 3334194"/>
                  <a:gd name="connsiteX6" fmla="*/ 376990 w 1319647"/>
                  <a:gd name="connsiteY6" fmla="*/ 1577583 h 3334194"/>
                  <a:gd name="connsiteX7" fmla="*/ 1283368 w 1319647"/>
                  <a:gd name="connsiteY7" fmla="*/ 278173 h 3334194"/>
                  <a:gd name="connsiteX8" fmla="*/ 1259305 w 1319647"/>
                  <a:gd name="connsiteY8" fmla="*/ 45562 h 3334194"/>
                  <a:gd name="connsiteX9" fmla="*/ 1010653 w 1319647"/>
                  <a:gd name="connsiteY9" fmla="*/ 61604 h 3334194"/>
                  <a:gd name="connsiteX0" fmla="*/ 1010653 w 1319647"/>
                  <a:gd name="connsiteY0" fmla="*/ 61604 h 3334194"/>
                  <a:gd name="connsiteX1" fmla="*/ 40105 w 1319647"/>
                  <a:gd name="connsiteY1" fmla="*/ 1481330 h 3334194"/>
                  <a:gd name="connsiteX2" fmla="*/ 0 w 1319647"/>
                  <a:gd name="connsiteY2" fmla="*/ 1713941 h 3334194"/>
                  <a:gd name="connsiteX3" fmla="*/ 8021 w 1319647"/>
                  <a:gd name="connsiteY3" fmla="*/ 3181794 h 3334194"/>
                  <a:gd name="connsiteX4" fmla="*/ 176463 w 1319647"/>
                  <a:gd name="connsiteY4" fmla="*/ 3334194 h 3334194"/>
                  <a:gd name="connsiteX5" fmla="*/ 368968 w 1319647"/>
                  <a:gd name="connsiteY5" fmla="*/ 3197836 h 3334194"/>
                  <a:gd name="connsiteX6" fmla="*/ 376990 w 1319647"/>
                  <a:gd name="connsiteY6" fmla="*/ 1577583 h 3334194"/>
                  <a:gd name="connsiteX7" fmla="*/ 1283368 w 1319647"/>
                  <a:gd name="connsiteY7" fmla="*/ 278173 h 3334194"/>
                  <a:gd name="connsiteX8" fmla="*/ 1259305 w 1319647"/>
                  <a:gd name="connsiteY8" fmla="*/ 45562 h 3334194"/>
                  <a:gd name="connsiteX9" fmla="*/ 1010653 w 1319647"/>
                  <a:gd name="connsiteY9" fmla="*/ 61604 h 3334194"/>
                  <a:gd name="connsiteX0" fmla="*/ 1010653 w 1319647"/>
                  <a:gd name="connsiteY0" fmla="*/ 61604 h 3334194"/>
                  <a:gd name="connsiteX1" fmla="*/ 16293 w 1319647"/>
                  <a:gd name="connsiteY1" fmla="*/ 1500380 h 3334194"/>
                  <a:gd name="connsiteX2" fmla="*/ 0 w 1319647"/>
                  <a:gd name="connsiteY2" fmla="*/ 1713941 h 3334194"/>
                  <a:gd name="connsiteX3" fmla="*/ 8021 w 1319647"/>
                  <a:gd name="connsiteY3" fmla="*/ 3181794 h 3334194"/>
                  <a:gd name="connsiteX4" fmla="*/ 176463 w 1319647"/>
                  <a:gd name="connsiteY4" fmla="*/ 3334194 h 3334194"/>
                  <a:gd name="connsiteX5" fmla="*/ 368968 w 1319647"/>
                  <a:gd name="connsiteY5" fmla="*/ 3197836 h 3334194"/>
                  <a:gd name="connsiteX6" fmla="*/ 376990 w 1319647"/>
                  <a:gd name="connsiteY6" fmla="*/ 1577583 h 3334194"/>
                  <a:gd name="connsiteX7" fmla="*/ 1283368 w 1319647"/>
                  <a:gd name="connsiteY7" fmla="*/ 278173 h 3334194"/>
                  <a:gd name="connsiteX8" fmla="*/ 1259305 w 1319647"/>
                  <a:gd name="connsiteY8" fmla="*/ 45562 h 3334194"/>
                  <a:gd name="connsiteX9" fmla="*/ 1010653 w 1319647"/>
                  <a:gd name="connsiteY9" fmla="*/ 61604 h 3334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19647" h="3334194">
                    <a:moveTo>
                      <a:pt x="1010653" y="61604"/>
                    </a:moveTo>
                    <a:lnTo>
                      <a:pt x="16293" y="1500380"/>
                    </a:lnTo>
                    <a:lnTo>
                      <a:pt x="0" y="1713941"/>
                    </a:lnTo>
                    <a:cubicBezTo>
                      <a:pt x="2674" y="2203225"/>
                      <a:pt x="5347" y="2692510"/>
                      <a:pt x="8021" y="3181794"/>
                    </a:cubicBezTo>
                    <a:cubicBezTo>
                      <a:pt x="16042" y="3251310"/>
                      <a:pt x="32084" y="3320826"/>
                      <a:pt x="176463" y="3334194"/>
                    </a:cubicBezTo>
                    <a:cubicBezTo>
                      <a:pt x="352925" y="3310132"/>
                      <a:pt x="344905" y="3262004"/>
                      <a:pt x="368968" y="3197836"/>
                    </a:cubicBezTo>
                    <a:lnTo>
                      <a:pt x="376990" y="1577583"/>
                    </a:lnTo>
                    <a:lnTo>
                      <a:pt x="1283368" y="278173"/>
                    </a:lnTo>
                    <a:cubicBezTo>
                      <a:pt x="1315453" y="184594"/>
                      <a:pt x="1355558" y="147163"/>
                      <a:pt x="1259305" y="45562"/>
                    </a:cubicBezTo>
                    <a:cubicBezTo>
                      <a:pt x="1112252" y="-37323"/>
                      <a:pt x="1085516" y="8131"/>
                      <a:pt x="1010653" y="61604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28575">
                <a:solidFill>
                  <a:schemeClr val="accent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0" name="Freeform 41">
                <a:extLst>
                  <a:ext uri="{FF2B5EF4-FFF2-40B4-BE49-F238E27FC236}">
                    <a16:creationId xmlns:a16="http://schemas.microsoft.com/office/drawing/2014/main" id="{FD0E82F7-3234-4336-AED4-A41EA892EC40}"/>
                  </a:ext>
                </a:extLst>
              </p:cNvPr>
              <p:cNvSpPr/>
              <p:nvPr/>
            </p:nvSpPr>
            <p:spPr bwMode="auto">
              <a:xfrm rot="9397757" flipH="1">
                <a:off x="6123477" y="2780847"/>
                <a:ext cx="1119484" cy="2844392"/>
              </a:xfrm>
              <a:custGeom>
                <a:avLst/>
                <a:gdLst>
                  <a:gd name="connsiteX0" fmla="*/ 1010653 w 1283368"/>
                  <a:gd name="connsiteY0" fmla="*/ 16042 h 3296653"/>
                  <a:gd name="connsiteX1" fmla="*/ 40105 w 1283368"/>
                  <a:gd name="connsiteY1" fmla="*/ 1435768 h 3296653"/>
                  <a:gd name="connsiteX2" fmla="*/ 0 w 1283368"/>
                  <a:gd name="connsiteY2" fmla="*/ 1668379 h 3296653"/>
                  <a:gd name="connsiteX3" fmla="*/ 8021 w 1283368"/>
                  <a:gd name="connsiteY3" fmla="*/ 3136232 h 3296653"/>
                  <a:gd name="connsiteX4" fmla="*/ 176463 w 1283368"/>
                  <a:gd name="connsiteY4" fmla="*/ 3296653 h 3296653"/>
                  <a:gd name="connsiteX5" fmla="*/ 368968 w 1283368"/>
                  <a:gd name="connsiteY5" fmla="*/ 3152274 h 3296653"/>
                  <a:gd name="connsiteX6" fmla="*/ 376990 w 1283368"/>
                  <a:gd name="connsiteY6" fmla="*/ 1532021 h 3296653"/>
                  <a:gd name="connsiteX7" fmla="*/ 1283368 w 1283368"/>
                  <a:gd name="connsiteY7" fmla="*/ 232611 h 3296653"/>
                  <a:gd name="connsiteX8" fmla="*/ 1259305 w 1283368"/>
                  <a:gd name="connsiteY8" fmla="*/ 0 h 3296653"/>
                  <a:gd name="connsiteX9" fmla="*/ 1010653 w 1283368"/>
                  <a:gd name="connsiteY9" fmla="*/ 16042 h 3296653"/>
                  <a:gd name="connsiteX0" fmla="*/ 1010653 w 1307114"/>
                  <a:gd name="connsiteY0" fmla="*/ 16042 h 3296653"/>
                  <a:gd name="connsiteX1" fmla="*/ 40105 w 1307114"/>
                  <a:gd name="connsiteY1" fmla="*/ 1435768 h 3296653"/>
                  <a:gd name="connsiteX2" fmla="*/ 0 w 1307114"/>
                  <a:gd name="connsiteY2" fmla="*/ 1668379 h 3296653"/>
                  <a:gd name="connsiteX3" fmla="*/ 8021 w 1307114"/>
                  <a:gd name="connsiteY3" fmla="*/ 3136232 h 3296653"/>
                  <a:gd name="connsiteX4" fmla="*/ 176463 w 1307114"/>
                  <a:gd name="connsiteY4" fmla="*/ 3296653 h 3296653"/>
                  <a:gd name="connsiteX5" fmla="*/ 368968 w 1307114"/>
                  <a:gd name="connsiteY5" fmla="*/ 3152274 h 3296653"/>
                  <a:gd name="connsiteX6" fmla="*/ 376990 w 1307114"/>
                  <a:gd name="connsiteY6" fmla="*/ 1532021 h 3296653"/>
                  <a:gd name="connsiteX7" fmla="*/ 1283368 w 1307114"/>
                  <a:gd name="connsiteY7" fmla="*/ 232611 h 3296653"/>
                  <a:gd name="connsiteX8" fmla="*/ 1259305 w 1307114"/>
                  <a:gd name="connsiteY8" fmla="*/ 0 h 3296653"/>
                  <a:gd name="connsiteX9" fmla="*/ 1010653 w 1307114"/>
                  <a:gd name="connsiteY9" fmla="*/ 16042 h 3296653"/>
                  <a:gd name="connsiteX0" fmla="*/ 1010653 w 1307114"/>
                  <a:gd name="connsiteY0" fmla="*/ 50145 h 3330756"/>
                  <a:gd name="connsiteX1" fmla="*/ 40105 w 1307114"/>
                  <a:gd name="connsiteY1" fmla="*/ 1469871 h 3330756"/>
                  <a:gd name="connsiteX2" fmla="*/ 0 w 1307114"/>
                  <a:gd name="connsiteY2" fmla="*/ 1702482 h 3330756"/>
                  <a:gd name="connsiteX3" fmla="*/ 8021 w 1307114"/>
                  <a:gd name="connsiteY3" fmla="*/ 3170335 h 3330756"/>
                  <a:gd name="connsiteX4" fmla="*/ 176463 w 1307114"/>
                  <a:gd name="connsiteY4" fmla="*/ 3330756 h 3330756"/>
                  <a:gd name="connsiteX5" fmla="*/ 368968 w 1307114"/>
                  <a:gd name="connsiteY5" fmla="*/ 3186377 h 3330756"/>
                  <a:gd name="connsiteX6" fmla="*/ 376990 w 1307114"/>
                  <a:gd name="connsiteY6" fmla="*/ 1566124 h 3330756"/>
                  <a:gd name="connsiteX7" fmla="*/ 1283368 w 1307114"/>
                  <a:gd name="connsiteY7" fmla="*/ 266714 h 3330756"/>
                  <a:gd name="connsiteX8" fmla="*/ 1259305 w 1307114"/>
                  <a:gd name="connsiteY8" fmla="*/ 34103 h 3330756"/>
                  <a:gd name="connsiteX9" fmla="*/ 1010653 w 1307114"/>
                  <a:gd name="connsiteY9" fmla="*/ 50145 h 3330756"/>
                  <a:gd name="connsiteX0" fmla="*/ 1010653 w 1307114"/>
                  <a:gd name="connsiteY0" fmla="*/ 50145 h 3330756"/>
                  <a:gd name="connsiteX1" fmla="*/ 40105 w 1307114"/>
                  <a:gd name="connsiteY1" fmla="*/ 1469871 h 3330756"/>
                  <a:gd name="connsiteX2" fmla="*/ 0 w 1307114"/>
                  <a:gd name="connsiteY2" fmla="*/ 1702482 h 3330756"/>
                  <a:gd name="connsiteX3" fmla="*/ 8021 w 1307114"/>
                  <a:gd name="connsiteY3" fmla="*/ 3170335 h 3330756"/>
                  <a:gd name="connsiteX4" fmla="*/ 176463 w 1307114"/>
                  <a:gd name="connsiteY4" fmla="*/ 3330756 h 3330756"/>
                  <a:gd name="connsiteX5" fmla="*/ 368968 w 1307114"/>
                  <a:gd name="connsiteY5" fmla="*/ 3186377 h 3330756"/>
                  <a:gd name="connsiteX6" fmla="*/ 376990 w 1307114"/>
                  <a:gd name="connsiteY6" fmla="*/ 1566124 h 3330756"/>
                  <a:gd name="connsiteX7" fmla="*/ 1283368 w 1307114"/>
                  <a:gd name="connsiteY7" fmla="*/ 266714 h 3330756"/>
                  <a:gd name="connsiteX8" fmla="*/ 1259305 w 1307114"/>
                  <a:gd name="connsiteY8" fmla="*/ 34103 h 3330756"/>
                  <a:gd name="connsiteX9" fmla="*/ 1010653 w 1307114"/>
                  <a:gd name="connsiteY9" fmla="*/ 50145 h 3330756"/>
                  <a:gd name="connsiteX0" fmla="*/ 1010653 w 1307114"/>
                  <a:gd name="connsiteY0" fmla="*/ 50145 h 3330756"/>
                  <a:gd name="connsiteX1" fmla="*/ 40105 w 1307114"/>
                  <a:gd name="connsiteY1" fmla="*/ 1469871 h 3330756"/>
                  <a:gd name="connsiteX2" fmla="*/ 0 w 1307114"/>
                  <a:gd name="connsiteY2" fmla="*/ 1702482 h 3330756"/>
                  <a:gd name="connsiteX3" fmla="*/ 8021 w 1307114"/>
                  <a:gd name="connsiteY3" fmla="*/ 3170335 h 3330756"/>
                  <a:gd name="connsiteX4" fmla="*/ 176463 w 1307114"/>
                  <a:gd name="connsiteY4" fmla="*/ 3330756 h 3330756"/>
                  <a:gd name="connsiteX5" fmla="*/ 368968 w 1307114"/>
                  <a:gd name="connsiteY5" fmla="*/ 3186377 h 3330756"/>
                  <a:gd name="connsiteX6" fmla="*/ 376990 w 1307114"/>
                  <a:gd name="connsiteY6" fmla="*/ 1566124 h 3330756"/>
                  <a:gd name="connsiteX7" fmla="*/ 1283368 w 1307114"/>
                  <a:gd name="connsiteY7" fmla="*/ 266714 h 3330756"/>
                  <a:gd name="connsiteX8" fmla="*/ 1259305 w 1307114"/>
                  <a:gd name="connsiteY8" fmla="*/ 34103 h 3330756"/>
                  <a:gd name="connsiteX9" fmla="*/ 1010653 w 1307114"/>
                  <a:gd name="connsiteY9" fmla="*/ 50145 h 3330756"/>
                  <a:gd name="connsiteX0" fmla="*/ 1010653 w 1307114"/>
                  <a:gd name="connsiteY0" fmla="*/ 61604 h 3342215"/>
                  <a:gd name="connsiteX1" fmla="*/ 40105 w 1307114"/>
                  <a:gd name="connsiteY1" fmla="*/ 1481330 h 3342215"/>
                  <a:gd name="connsiteX2" fmla="*/ 0 w 1307114"/>
                  <a:gd name="connsiteY2" fmla="*/ 1713941 h 3342215"/>
                  <a:gd name="connsiteX3" fmla="*/ 8021 w 1307114"/>
                  <a:gd name="connsiteY3" fmla="*/ 3181794 h 3342215"/>
                  <a:gd name="connsiteX4" fmla="*/ 176463 w 1307114"/>
                  <a:gd name="connsiteY4" fmla="*/ 3342215 h 3342215"/>
                  <a:gd name="connsiteX5" fmla="*/ 368968 w 1307114"/>
                  <a:gd name="connsiteY5" fmla="*/ 3197836 h 3342215"/>
                  <a:gd name="connsiteX6" fmla="*/ 376990 w 1307114"/>
                  <a:gd name="connsiteY6" fmla="*/ 1577583 h 3342215"/>
                  <a:gd name="connsiteX7" fmla="*/ 1283368 w 1307114"/>
                  <a:gd name="connsiteY7" fmla="*/ 278173 h 3342215"/>
                  <a:gd name="connsiteX8" fmla="*/ 1259305 w 1307114"/>
                  <a:gd name="connsiteY8" fmla="*/ 45562 h 3342215"/>
                  <a:gd name="connsiteX9" fmla="*/ 1010653 w 1307114"/>
                  <a:gd name="connsiteY9" fmla="*/ 61604 h 3342215"/>
                  <a:gd name="connsiteX0" fmla="*/ 1010653 w 1319647"/>
                  <a:gd name="connsiteY0" fmla="*/ 61604 h 3342215"/>
                  <a:gd name="connsiteX1" fmla="*/ 40105 w 1319647"/>
                  <a:gd name="connsiteY1" fmla="*/ 1481330 h 3342215"/>
                  <a:gd name="connsiteX2" fmla="*/ 0 w 1319647"/>
                  <a:gd name="connsiteY2" fmla="*/ 1713941 h 3342215"/>
                  <a:gd name="connsiteX3" fmla="*/ 8021 w 1319647"/>
                  <a:gd name="connsiteY3" fmla="*/ 3181794 h 3342215"/>
                  <a:gd name="connsiteX4" fmla="*/ 176463 w 1319647"/>
                  <a:gd name="connsiteY4" fmla="*/ 3342215 h 3342215"/>
                  <a:gd name="connsiteX5" fmla="*/ 368968 w 1319647"/>
                  <a:gd name="connsiteY5" fmla="*/ 3197836 h 3342215"/>
                  <a:gd name="connsiteX6" fmla="*/ 376990 w 1319647"/>
                  <a:gd name="connsiteY6" fmla="*/ 1577583 h 3342215"/>
                  <a:gd name="connsiteX7" fmla="*/ 1283368 w 1319647"/>
                  <a:gd name="connsiteY7" fmla="*/ 278173 h 3342215"/>
                  <a:gd name="connsiteX8" fmla="*/ 1259305 w 1319647"/>
                  <a:gd name="connsiteY8" fmla="*/ 45562 h 3342215"/>
                  <a:gd name="connsiteX9" fmla="*/ 1010653 w 1319647"/>
                  <a:gd name="connsiteY9" fmla="*/ 61604 h 3342215"/>
                  <a:gd name="connsiteX0" fmla="*/ 1010653 w 1319647"/>
                  <a:gd name="connsiteY0" fmla="*/ 61604 h 3342215"/>
                  <a:gd name="connsiteX1" fmla="*/ 40105 w 1319647"/>
                  <a:gd name="connsiteY1" fmla="*/ 1481330 h 3342215"/>
                  <a:gd name="connsiteX2" fmla="*/ 0 w 1319647"/>
                  <a:gd name="connsiteY2" fmla="*/ 1713941 h 3342215"/>
                  <a:gd name="connsiteX3" fmla="*/ 8021 w 1319647"/>
                  <a:gd name="connsiteY3" fmla="*/ 3181794 h 3342215"/>
                  <a:gd name="connsiteX4" fmla="*/ 176463 w 1319647"/>
                  <a:gd name="connsiteY4" fmla="*/ 3342215 h 3342215"/>
                  <a:gd name="connsiteX5" fmla="*/ 368968 w 1319647"/>
                  <a:gd name="connsiteY5" fmla="*/ 3197836 h 3342215"/>
                  <a:gd name="connsiteX6" fmla="*/ 376990 w 1319647"/>
                  <a:gd name="connsiteY6" fmla="*/ 1577583 h 3342215"/>
                  <a:gd name="connsiteX7" fmla="*/ 1283368 w 1319647"/>
                  <a:gd name="connsiteY7" fmla="*/ 278173 h 3342215"/>
                  <a:gd name="connsiteX8" fmla="*/ 1259305 w 1319647"/>
                  <a:gd name="connsiteY8" fmla="*/ 45562 h 3342215"/>
                  <a:gd name="connsiteX9" fmla="*/ 1010653 w 1319647"/>
                  <a:gd name="connsiteY9" fmla="*/ 61604 h 3342215"/>
                  <a:gd name="connsiteX0" fmla="*/ 1010653 w 1319647"/>
                  <a:gd name="connsiteY0" fmla="*/ 61604 h 3342215"/>
                  <a:gd name="connsiteX1" fmla="*/ 40105 w 1319647"/>
                  <a:gd name="connsiteY1" fmla="*/ 1481330 h 3342215"/>
                  <a:gd name="connsiteX2" fmla="*/ 0 w 1319647"/>
                  <a:gd name="connsiteY2" fmla="*/ 1713941 h 3342215"/>
                  <a:gd name="connsiteX3" fmla="*/ 8021 w 1319647"/>
                  <a:gd name="connsiteY3" fmla="*/ 3181794 h 3342215"/>
                  <a:gd name="connsiteX4" fmla="*/ 176463 w 1319647"/>
                  <a:gd name="connsiteY4" fmla="*/ 3342215 h 3342215"/>
                  <a:gd name="connsiteX5" fmla="*/ 368968 w 1319647"/>
                  <a:gd name="connsiteY5" fmla="*/ 3197836 h 3342215"/>
                  <a:gd name="connsiteX6" fmla="*/ 376990 w 1319647"/>
                  <a:gd name="connsiteY6" fmla="*/ 1577583 h 3342215"/>
                  <a:gd name="connsiteX7" fmla="*/ 1283368 w 1319647"/>
                  <a:gd name="connsiteY7" fmla="*/ 278173 h 3342215"/>
                  <a:gd name="connsiteX8" fmla="*/ 1259305 w 1319647"/>
                  <a:gd name="connsiteY8" fmla="*/ 45562 h 3342215"/>
                  <a:gd name="connsiteX9" fmla="*/ 1010653 w 1319647"/>
                  <a:gd name="connsiteY9" fmla="*/ 61604 h 3342215"/>
                  <a:gd name="connsiteX0" fmla="*/ 1010653 w 1319647"/>
                  <a:gd name="connsiteY0" fmla="*/ 61604 h 3334194"/>
                  <a:gd name="connsiteX1" fmla="*/ 40105 w 1319647"/>
                  <a:gd name="connsiteY1" fmla="*/ 1481330 h 3334194"/>
                  <a:gd name="connsiteX2" fmla="*/ 0 w 1319647"/>
                  <a:gd name="connsiteY2" fmla="*/ 1713941 h 3334194"/>
                  <a:gd name="connsiteX3" fmla="*/ 8021 w 1319647"/>
                  <a:gd name="connsiteY3" fmla="*/ 3181794 h 3334194"/>
                  <a:gd name="connsiteX4" fmla="*/ 176463 w 1319647"/>
                  <a:gd name="connsiteY4" fmla="*/ 3334194 h 3334194"/>
                  <a:gd name="connsiteX5" fmla="*/ 368968 w 1319647"/>
                  <a:gd name="connsiteY5" fmla="*/ 3197836 h 3334194"/>
                  <a:gd name="connsiteX6" fmla="*/ 376990 w 1319647"/>
                  <a:gd name="connsiteY6" fmla="*/ 1577583 h 3334194"/>
                  <a:gd name="connsiteX7" fmla="*/ 1283368 w 1319647"/>
                  <a:gd name="connsiteY7" fmla="*/ 278173 h 3334194"/>
                  <a:gd name="connsiteX8" fmla="*/ 1259305 w 1319647"/>
                  <a:gd name="connsiteY8" fmla="*/ 45562 h 3334194"/>
                  <a:gd name="connsiteX9" fmla="*/ 1010653 w 1319647"/>
                  <a:gd name="connsiteY9" fmla="*/ 61604 h 3334194"/>
                  <a:gd name="connsiteX0" fmla="*/ 1010653 w 1319647"/>
                  <a:gd name="connsiteY0" fmla="*/ 61604 h 3334194"/>
                  <a:gd name="connsiteX1" fmla="*/ 40105 w 1319647"/>
                  <a:gd name="connsiteY1" fmla="*/ 1481330 h 3334194"/>
                  <a:gd name="connsiteX2" fmla="*/ 0 w 1319647"/>
                  <a:gd name="connsiteY2" fmla="*/ 1713941 h 3334194"/>
                  <a:gd name="connsiteX3" fmla="*/ 8021 w 1319647"/>
                  <a:gd name="connsiteY3" fmla="*/ 3181794 h 3334194"/>
                  <a:gd name="connsiteX4" fmla="*/ 176463 w 1319647"/>
                  <a:gd name="connsiteY4" fmla="*/ 3334194 h 3334194"/>
                  <a:gd name="connsiteX5" fmla="*/ 368968 w 1319647"/>
                  <a:gd name="connsiteY5" fmla="*/ 3197836 h 3334194"/>
                  <a:gd name="connsiteX6" fmla="*/ 376990 w 1319647"/>
                  <a:gd name="connsiteY6" fmla="*/ 1577583 h 3334194"/>
                  <a:gd name="connsiteX7" fmla="*/ 1283368 w 1319647"/>
                  <a:gd name="connsiteY7" fmla="*/ 278173 h 3334194"/>
                  <a:gd name="connsiteX8" fmla="*/ 1259305 w 1319647"/>
                  <a:gd name="connsiteY8" fmla="*/ 45562 h 3334194"/>
                  <a:gd name="connsiteX9" fmla="*/ 1010653 w 1319647"/>
                  <a:gd name="connsiteY9" fmla="*/ 61604 h 3334194"/>
                  <a:gd name="connsiteX0" fmla="*/ 1010653 w 1319647"/>
                  <a:gd name="connsiteY0" fmla="*/ 61604 h 3334194"/>
                  <a:gd name="connsiteX1" fmla="*/ 40105 w 1319647"/>
                  <a:gd name="connsiteY1" fmla="*/ 1481330 h 3334194"/>
                  <a:gd name="connsiteX2" fmla="*/ 0 w 1319647"/>
                  <a:gd name="connsiteY2" fmla="*/ 1713941 h 3334194"/>
                  <a:gd name="connsiteX3" fmla="*/ 8021 w 1319647"/>
                  <a:gd name="connsiteY3" fmla="*/ 3181794 h 3334194"/>
                  <a:gd name="connsiteX4" fmla="*/ 176463 w 1319647"/>
                  <a:gd name="connsiteY4" fmla="*/ 3334194 h 3334194"/>
                  <a:gd name="connsiteX5" fmla="*/ 368968 w 1319647"/>
                  <a:gd name="connsiteY5" fmla="*/ 3197836 h 3334194"/>
                  <a:gd name="connsiteX6" fmla="*/ 376990 w 1319647"/>
                  <a:gd name="connsiteY6" fmla="*/ 1577583 h 3334194"/>
                  <a:gd name="connsiteX7" fmla="*/ 1283368 w 1319647"/>
                  <a:gd name="connsiteY7" fmla="*/ 278173 h 3334194"/>
                  <a:gd name="connsiteX8" fmla="*/ 1259305 w 1319647"/>
                  <a:gd name="connsiteY8" fmla="*/ 45562 h 3334194"/>
                  <a:gd name="connsiteX9" fmla="*/ 1010653 w 1319647"/>
                  <a:gd name="connsiteY9" fmla="*/ 61604 h 3334194"/>
                  <a:gd name="connsiteX0" fmla="*/ 1010653 w 1319647"/>
                  <a:gd name="connsiteY0" fmla="*/ 61604 h 3334194"/>
                  <a:gd name="connsiteX1" fmla="*/ 40105 w 1319647"/>
                  <a:gd name="connsiteY1" fmla="*/ 1481330 h 3334194"/>
                  <a:gd name="connsiteX2" fmla="*/ 0 w 1319647"/>
                  <a:gd name="connsiteY2" fmla="*/ 1713941 h 3334194"/>
                  <a:gd name="connsiteX3" fmla="*/ 8021 w 1319647"/>
                  <a:gd name="connsiteY3" fmla="*/ 3181794 h 3334194"/>
                  <a:gd name="connsiteX4" fmla="*/ 176463 w 1319647"/>
                  <a:gd name="connsiteY4" fmla="*/ 3334194 h 3334194"/>
                  <a:gd name="connsiteX5" fmla="*/ 368968 w 1319647"/>
                  <a:gd name="connsiteY5" fmla="*/ 3197836 h 3334194"/>
                  <a:gd name="connsiteX6" fmla="*/ 376990 w 1319647"/>
                  <a:gd name="connsiteY6" fmla="*/ 1577583 h 3334194"/>
                  <a:gd name="connsiteX7" fmla="*/ 1283368 w 1319647"/>
                  <a:gd name="connsiteY7" fmla="*/ 278173 h 3334194"/>
                  <a:gd name="connsiteX8" fmla="*/ 1259305 w 1319647"/>
                  <a:gd name="connsiteY8" fmla="*/ 45562 h 3334194"/>
                  <a:gd name="connsiteX9" fmla="*/ 1010653 w 1319647"/>
                  <a:gd name="connsiteY9" fmla="*/ 61604 h 3334194"/>
                  <a:gd name="connsiteX0" fmla="*/ 1003264 w 1312258"/>
                  <a:gd name="connsiteY0" fmla="*/ 61604 h 3334194"/>
                  <a:gd name="connsiteX1" fmla="*/ 32716 w 1312258"/>
                  <a:gd name="connsiteY1" fmla="*/ 1481330 h 3334194"/>
                  <a:gd name="connsiteX2" fmla="*/ 2136 w 1312258"/>
                  <a:gd name="connsiteY2" fmla="*/ 1713941 h 3334194"/>
                  <a:gd name="connsiteX3" fmla="*/ 632 w 1312258"/>
                  <a:gd name="connsiteY3" fmla="*/ 3181794 h 3334194"/>
                  <a:gd name="connsiteX4" fmla="*/ 169074 w 1312258"/>
                  <a:gd name="connsiteY4" fmla="*/ 3334194 h 3334194"/>
                  <a:gd name="connsiteX5" fmla="*/ 361579 w 1312258"/>
                  <a:gd name="connsiteY5" fmla="*/ 3197836 h 3334194"/>
                  <a:gd name="connsiteX6" fmla="*/ 369601 w 1312258"/>
                  <a:gd name="connsiteY6" fmla="*/ 1577583 h 3334194"/>
                  <a:gd name="connsiteX7" fmla="*/ 1275979 w 1312258"/>
                  <a:gd name="connsiteY7" fmla="*/ 278173 h 3334194"/>
                  <a:gd name="connsiteX8" fmla="*/ 1251916 w 1312258"/>
                  <a:gd name="connsiteY8" fmla="*/ 45562 h 3334194"/>
                  <a:gd name="connsiteX9" fmla="*/ 1003264 w 1312258"/>
                  <a:gd name="connsiteY9" fmla="*/ 61604 h 3334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12258" h="3334194">
                    <a:moveTo>
                      <a:pt x="1003264" y="61604"/>
                    </a:moveTo>
                    <a:lnTo>
                      <a:pt x="32716" y="1481330"/>
                    </a:lnTo>
                    <a:cubicBezTo>
                      <a:pt x="19348" y="1558867"/>
                      <a:pt x="5979" y="1593541"/>
                      <a:pt x="2136" y="1713941"/>
                    </a:cubicBezTo>
                    <a:cubicBezTo>
                      <a:pt x="4810" y="2203225"/>
                      <a:pt x="-2042" y="2692510"/>
                      <a:pt x="632" y="3181794"/>
                    </a:cubicBezTo>
                    <a:cubicBezTo>
                      <a:pt x="8653" y="3251310"/>
                      <a:pt x="24695" y="3320826"/>
                      <a:pt x="169074" y="3334194"/>
                    </a:cubicBezTo>
                    <a:cubicBezTo>
                      <a:pt x="345536" y="3310132"/>
                      <a:pt x="337516" y="3262004"/>
                      <a:pt x="361579" y="3197836"/>
                    </a:cubicBezTo>
                    <a:lnTo>
                      <a:pt x="369601" y="1577583"/>
                    </a:lnTo>
                    <a:lnTo>
                      <a:pt x="1275979" y="278173"/>
                    </a:lnTo>
                    <a:cubicBezTo>
                      <a:pt x="1308064" y="184594"/>
                      <a:pt x="1348169" y="147163"/>
                      <a:pt x="1251916" y="45562"/>
                    </a:cubicBezTo>
                    <a:cubicBezTo>
                      <a:pt x="1104863" y="-37323"/>
                      <a:pt x="1078127" y="8131"/>
                      <a:pt x="1003264" y="61604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28575">
                <a:solidFill>
                  <a:schemeClr val="accent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1" name="Rectangle 600">
                <a:extLst>
                  <a:ext uri="{FF2B5EF4-FFF2-40B4-BE49-F238E27FC236}">
                    <a16:creationId xmlns:a16="http://schemas.microsoft.com/office/drawing/2014/main" id="{717348FD-E534-45A3-B2A5-00E89ED253CD}"/>
                  </a:ext>
                </a:extLst>
              </p:cNvPr>
              <p:cNvSpPr/>
              <p:nvPr/>
            </p:nvSpPr>
            <p:spPr bwMode="auto">
              <a:xfrm rot="9397757">
                <a:off x="5988344" y="3141084"/>
                <a:ext cx="267198" cy="69726"/>
              </a:xfrm>
              <a:prstGeom prst="rect">
                <a:avLst/>
              </a:prstGeom>
              <a:solidFill>
                <a:schemeClr val="accent1"/>
              </a:solidFill>
              <a:ln w="28575">
                <a:noFill/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602" name="Straight Connector 601">
                <a:extLst>
                  <a:ext uri="{FF2B5EF4-FFF2-40B4-BE49-F238E27FC236}">
                    <a16:creationId xmlns:a16="http://schemas.microsoft.com/office/drawing/2014/main" id="{5AB2FE64-50C4-416B-8C45-3DE6A19FD7AF}"/>
                  </a:ext>
                </a:extLst>
              </p:cNvPr>
              <p:cNvCxnSpPr/>
              <p:nvPr/>
            </p:nvCxnSpPr>
            <p:spPr bwMode="auto">
              <a:xfrm rot="9397757" flipV="1">
                <a:off x="6232731" y="4439650"/>
                <a:ext cx="265052" cy="2478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3" name="Straight Connector 602">
                <a:extLst>
                  <a:ext uri="{FF2B5EF4-FFF2-40B4-BE49-F238E27FC236}">
                    <a16:creationId xmlns:a16="http://schemas.microsoft.com/office/drawing/2014/main" id="{ADAEE2CF-CF5E-4070-B259-A7389A0732A6}"/>
                  </a:ext>
                </a:extLst>
              </p:cNvPr>
              <p:cNvCxnSpPr>
                <a:endCxn id="599" idx="6"/>
              </p:cNvCxnSpPr>
              <p:nvPr/>
            </p:nvCxnSpPr>
            <p:spPr bwMode="auto">
              <a:xfrm rot="9397757">
                <a:off x="5783583" y="4615095"/>
                <a:ext cx="285580" cy="40406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4" name="Straight Connector 603">
                <a:extLst>
                  <a:ext uri="{FF2B5EF4-FFF2-40B4-BE49-F238E27FC236}">
                    <a16:creationId xmlns:a16="http://schemas.microsoft.com/office/drawing/2014/main" id="{6B4C28A6-7FB5-4828-A8E2-F87FE418522A}"/>
                  </a:ext>
                </a:extLst>
              </p:cNvPr>
              <p:cNvCxnSpPr/>
              <p:nvPr/>
            </p:nvCxnSpPr>
            <p:spPr bwMode="auto">
              <a:xfrm rot="9397757">
                <a:off x="5928388" y="3793503"/>
                <a:ext cx="28397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5" name="Straight Connector 604">
                <a:extLst>
                  <a:ext uri="{FF2B5EF4-FFF2-40B4-BE49-F238E27FC236}">
                    <a16:creationId xmlns:a16="http://schemas.microsoft.com/office/drawing/2014/main" id="{02EBBFCB-77F0-417D-AF43-B4C39661B9CA}"/>
                  </a:ext>
                </a:extLst>
              </p:cNvPr>
              <p:cNvCxnSpPr/>
              <p:nvPr/>
            </p:nvCxnSpPr>
            <p:spPr bwMode="auto">
              <a:xfrm rot="9397757">
                <a:off x="5503415" y="3971973"/>
                <a:ext cx="30792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6" name="Straight Connector 605">
                <a:extLst>
                  <a:ext uri="{FF2B5EF4-FFF2-40B4-BE49-F238E27FC236}">
                    <a16:creationId xmlns:a16="http://schemas.microsoft.com/office/drawing/2014/main" id="{8415A02F-3F39-4C57-A527-55F97F660CDF}"/>
                  </a:ext>
                </a:extLst>
              </p:cNvPr>
              <p:cNvCxnSpPr/>
              <p:nvPr/>
            </p:nvCxnSpPr>
            <p:spPr bwMode="auto">
              <a:xfrm rot="9397757">
                <a:off x="5355220" y="5009663"/>
                <a:ext cx="556250" cy="396767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7" name="Straight Connector 606">
                <a:extLst>
                  <a:ext uri="{FF2B5EF4-FFF2-40B4-BE49-F238E27FC236}">
                    <a16:creationId xmlns:a16="http://schemas.microsoft.com/office/drawing/2014/main" id="{A239E71E-9AFB-46E8-97CA-0B709ED60D85}"/>
                  </a:ext>
                </a:extLst>
              </p:cNvPr>
              <p:cNvCxnSpPr/>
              <p:nvPr/>
            </p:nvCxnSpPr>
            <p:spPr bwMode="auto">
              <a:xfrm rot="9397757" flipV="1">
                <a:off x="6729835" y="4417542"/>
                <a:ext cx="550314" cy="410452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608" name="Rectangle 607">
                <a:extLst>
                  <a:ext uri="{FF2B5EF4-FFF2-40B4-BE49-F238E27FC236}">
                    <a16:creationId xmlns:a16="http://schemas.microsoft.com/office/drawing/2014/main" id="{39BFD3A5-409F-4386-B64C-4758C810D6BF}"/>
                  </a:ext>
                </a:extLst>
              </p:cNvPr>
              <p:cNvSpPr/>
              <p:nvPr/>
            </p:nvSpPr>
            <p:spPr bwMode="auto">
              <a:xfrm rot="7284203">
                <a:off x="6959789" y="4556349"/>
                <a:ext cx="91279" cy="128588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28575">
                <a:noFill/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9" name="Rectangle 608">
                <a:extLst>
                  <a:ext uri="{FF2B5EF4-FFF2-40B4-BE49-F238E27FC236}">
                    <a16:creationId xmlns:a16="http://schemas.microsoft.com/office/drawing/2014/main" id="{64AFE60B-E849-4DF3-BC1E-AF10BEF3F8BA}"/>
                  </a:ext>
                </a:extLst>
              </p:cNvPr>
              <p:cNvSpPr/>
              <p:nvPr/>
            </p:nvSpPr>
            <p:spPr bwMode="auto">
              <a:xfrm rot="11511311" flipV="1">
                <a:off x="5574704" y="5145415"/>
                <a:ext cx="91279" cy="128588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28575">
                <a:noFill/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0" name="Rectangle 609">
                <a:extLst>
                  <a:ext uri="{FF2B5EF4-FFF2-40B4-BE49-F238E27FC236}">
                    <a16:creationId xmlns:a16="http://schemas.microsoft.com/office/drawing/2014/main" id="{1D5D0066-1B4B-4446-A60E-23B6026AD2FE}"/>
                  </a:ext>
                </a:extLst>
              </p:cNvPr>
              <p:cNvSpPr/>
              <p:nvPr/>
            </p:nvSpPr>
            <p:spPr bwMode="auto">
              <a:xfrm rot="14797757" flipV="1">
                <a:off x="5999180" y="4247203"/>
                <a:ext cx="91279" cy="128588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28575">
                <a:noFill/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1" name="7-Point Star 14">
                <a:extLst>
                  <a:ext uri="{FF2B5EF4-FFF2-40B4-BE49-F238E27FC236}">
                    <a16:creationId xmlns:a16="http://schemas.microsoft.com/office/drawing/2014/main" id="{42910EC5-CD79-495A-B112-2829213631BF}"/>
                  </a:ext>
                </a:extLst>
              </p:cNvPr>
              <p:cNvSpPr/>
              <p:nvPr/>
            </p:nvSpPr>
            <p:spPr bwMode="auto">
              <a:xfrm rot="8050860">
                <a:off x="6221940" y="2970783"/>
                <a:ext cx="253181" cy="253181"/>
              </a:xfrm>
              <a:prstGeom prst="star7">
                <a:avLst/>
              </a:prstGeom>
              <a:solidFill>
                <a:schemeClr val="accent3"/>
              </a:solidFill>
              <a:ln w="28575">
                <a:solidFill>
                  <a:schemeClr val="accent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2" name="Rectangle 611">
                <a:extLst>
                  <a:ext uri="{FF2B5EF4-FFF2-40B4-BE49-F238E27FC236}">
                    <a16:creationId xmlns:a16="http://schemas.microsoft.com/office/drawing/2014/main" id="{5A5F7114-FF9A-4227-A417-DCE86C02DD60}"/>
                  </a:ext>
                </a:extLst>
              </p:cNvPr>
              <p:cNvSpPr/>
              <p:nvPr/>
            </p:nvSpPr>
            <p:spPr bwMode="auto">
              <a:xfrm rot="9397757">
                <a:off x="6207972" y="3633520"/>
                <a:ext cx="267198" cy="69726"/>
              </a:xfrm>
              <a:prstGeom prst="rect">
                <a:avLst/>
              </a:prstGeom>
              <a:solidFill>
                <a:schemeClr val="accent1"/>
              </a:solidFill>
              <a:ln w="28575">
                <a:noFill/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3" name="7-Point Star 14">
                <a:extLst>
                  <a:ext uri="{FF2B5EF4-FFF2-40B4-BE49-F238E27FC236}">
                    <a16:creationId xmlns:a16="http://schemas.microsoft.com/office/drawing/2014/main" id="{EBCBAF60-FCC9-43A1-B600-2E3F65BC7FAD}"/>
                  </a:ext>
                </a:extLst>
              </p:cNvPr>
              <p:cNvSpPr/>
              <p:nvPr/>
            </p:nvSpPr>
            <p:spPr bwMode="auto">
              <a:xfrm rot="8050860">
                <a:off x="6441568" y="3463219"/>
                <a:ext cx="253181" cy="253181"/>
              </a:xfrm>
              <a:prstGeom prst="star7">
                <a:avLst/>
              </a:prstGeom>
              <a:solidFill>
                <a:schemeClr val="accent3"/>
              </a:solidFill>
              <a:ln w="28575">
                <a:solidFill>
                  <a:schemeClr val="accent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614" name="Straight Arrow Connector 613">
                <a:extLst>
                  <a:ext uri="{FF2B5EF4-FFF2-40B4-BE49-F238E27FC236}">
                    <a16:creationId xmlns:a16="http://schemas.microsoft.com/office/drawing/2014/main" id="{7AE67ABF-6E47-4B5C-BCB9-EF69CD73ADD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732571" y="3935721"/>
                <a:ext cx="439490" cy="1081355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615" name="Straight Arrow Connector 614">
                <a:extLst>
                  <a:ext uri="{FF2B5EF4-FFF2-40B4-BE49-F238E27FC236}">
                    <a16:creationId xmlns:a16="http://schemas.microsoft.com/office/drawing/2014/main" id="{58F68D87-C8FD-4586-9878-6D7A068AFFF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70477" y="2351505"/>
                <a:ext cx="610050" cy="730898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616" name="Straight Arrow Connector 615">
                <a:extLst>
                  <a:ext uri="{FF2B5EF4-FFF2-40B4-BE49-F238E27FC236}">
                    <a16:creationId xmlns:a16="http://schemas.microsoft.com/office/drawing/2014/main" id="{5EE20EEA-D2BE-4DDF-9A73-218B679DFD7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414052" y="3881387"/>
                <a:ext cx="441297" cy="289220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17" name="Rectangle 616">
                <a:extLst>
                  <a:ext uri="{FF2B5EF4-FFF2-40B4-BE49-F238E27FC236}">
                    <a16:creationId xmlns:a16="http://schemas.microsoft.com/office/drawing/2014/main" id="{56B20143-FB33-4A8E-BCA6-FB4712B7F481}"/>
                  </a:ext>
                </a:extLst>
              </p:cNvPr>
              <p:cNvSpPr/>
              <p:nvPr/>
            </p:nvSpPr>
            <p:spPr bwMode="auto">
              <a:xfrm rot="9397757">
                <a:off x="5259093" y="4090687"/>
                <a:ext cx="263268" cy="69726"/>
              </a:xfrm>
              <a:prstGeom prst="rect">
                <a:avLst/>
              </a:prstGeom>
              <a:solidFill>
                <a:schemeClr val="accent1"/>
              </a:solidFill>
              <a:ln w="28575">
                <a:noFill/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8" name="7-Point Star 2">
                <a:extLst>
                  <a:ext uri="{FF2B5EF4-FFF2-40B4-BE49-F238E27FC236}">
                    <a16:creationId xmlns:a16="http://schemas.microsoft.com/office/drawing/2014/main" id="{B72E7611-2A65-4103-A5CA-9E3C0402E5A3}"/>
                  </a:ext>
                </a:extLst>
              </p:cNvPr>
              <p:cNvSpPr/>
              <p:nvPr/>
            </p:nvSpPr>
            <p:spPr bwMode="auto">
              <a:xfrm rot="9397757">
                <a:off x="5056365" y="4100121"/>
                <a:ext cx="253181" cy="253181"/>
              </a:xfrm>
              <a:prstGeom prst="star7">
                <a:avLst/>
              </a:prstGeom>
              <a:solidFill>
                <a:schemeClr val="accent3"/>
              </a:solidFill>
              <a:ln w="28575">
                <a:solidFill>
                  <a:schemeClr val="accent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94" name="TextBox 593">
              <a:extLst>
                <a:ext uri="{FF2B5EF4-FFF2-40B4-BE49-F238E27FC236}">
                  <a16:creationId xmlns:a16="http://schemas.microsoft.com/office/drawing/2014/main" id="{588F4B81-8530-4940-9DCE-6023A71D1F10}"/>
                </a:ext>
              </a:extLst>
            </p:cNvPr>
            <p:cNvSpPr txBox="1"/>
            <p:nvPr/>
          </p:nvSpPr>
          <p:spPr bwMode="auto">
            <a:xfrm>
              <a:off x="958838" y="3270572"/>
              <a:ext cx="4303104" cy="1063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  <a:defRPr b="1">
                  <a:solidFill>
                    <a:schemeClr val="bg1"/>
                  </a:solidFill>
                  <a:latin typeface="Calibri" panose="020F0502020204030204" pitchFamily="34" charset="0"/>
                </a:defRPr>
              </a:lvl1pPr>
            </a:lstStyle>
            <a:p>
              <a:pPr>
                <a:spcBef>
                  <a:spcPts val="0"/>
                </a:spcBef>
              </a:pPr>
              <a:r>
                <a:rPr lang="en-US" sz="1600" dirty="0">
                  <a:solidFill>
                    <a:srgbClr val="1D2E5A"/>
                  </a:solidFill>
                  <a:cs typeface="Calibri" panose="020F0502020204030204" pitchFamily="34" charset="0"/>
                </a:rPr>
                <a:t>Nectin-4–targeted </a:t>
              </a:r>
            </a:p>
            <a:p>
              <a:pPr>
                <a:spcBef>
                  <a:spcPts val="0"/>
                </a:spcBef>
              </a:pPr>
              <a:r>
                <a:rPr lang="en-US" sz="1600" dirty="0" err="1">
                  <a:solidFill>
                    <a:srgbClr val="1D2E5A"/>
                  </a:solidFill>
                  <a:cs typeface="Calibri" panose="020F0502020204030204" pitchFamily="34" charset="0"/>
                </a:rPr>
                <a:t>mAb</a:t>
              </a:r>
              <a:endParaRPr lang="en-US" sz="1600" dirty="0">
                <a:solidFill>
                  <a:srgbClr val="1D2E5A"/>
                </a:solidFill>
                <a:cs typeface="Calibri" panose="020F0502020204030204" pitchFamily="34" charset="0"/>
              </a:endParaRPr>
            </a:p>
          </p:txBody>
        </p:sp>
      </p:grpSp>
      <p:sp>
        <p:nvSpPr>
          <p:cNvPr id="4" name="Τίτλος 3">
            <a:extLst>
              <a:ext uri="{FF2B5EF4-FFF2-40B4-BE49-F238E27FC236}">
                <a16:creationId xmlns:a16="http://schemas.microsoft.com/office/drawing/2014/main" id="{F0F95B35-98C3-4B4A-876F-E5849FFD0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571" y="127523"/>
            <a:ext cx="7886700" cy="640521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/>
              <a:t>ENFORTUNAB VEDOTIN</a:t>
            </a:r>
          </a:p>
        </p:txBody>
      </p:sp>
    </p:spTree>
    <p:extLst>
      <p:ext uri="{BB962C8B-B14F-4D97-AF65-F5344CB8AC3E}">
        <p14:creationId xmlns:p14="http://schemas.microsoft.com/office/powerpoint/2010/main" val="16437661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E642C-DAE3-4BB5-89DC-2469E7657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19" y="238128"/>
            <a:ext cx="8451234" cy="1103313"/>
          </a:xfrm>
        </p:spPr>
        <p:txBody>
          <a:bodyPr>
            <a:noAutofit/>
          </a:bodyPr>
          <a:lstStyle/>
          <a:p>
            <a:pPr algn="ctr"/>
            <a:r>
              <a:rPr lang="en-US" sz="3800" b="1" dirty="0"/>
              <a:t>EV-201 Cohort 1: Enfortumab Vedotin in Patients With UC and Prior Platinum-Based Therapy and PD-(L)1 Inhibitor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A687E-96A3-4D0A-B2B6-31EB184C4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07" y="1513048"/>
            <a:ext cx="8158147" cy="699881"/>
          </a:xfrm>
        </p:spPr>
        <p:txBody>
          <a:bodyPr/>
          <a:lstStyle/>
          <a:p>
            <a:r>
              <a:rPr lang="en-US" sz="2200" dirty="0"/>
              <a:t>International, open-label, single-arm, multicohort phase II trial 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9DBBF333-D51A-4EA0-B85B-7163CF72D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467" y="5857182"/>
            <a:ext cx="2404462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latin typeface="Calibri" panose="020F0502020204030204" pitchFamily="34" charset="0"/>
                <a:cs typeface="+mn-cs"/>
              </a:rPr>
              <a:t>Balar. ASCO GU 2021. Abstr 394. NCT03219333.</a:t>
            </a:r>
            <a:endParaRPr lang="en-US" altLang="en-US" sz="1200" b="0" dirty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9" name="Text Box 45">
            <a:extLst>
              <a:ext uri="{FF2B5EF4-FFF2-40B4-BE49-F238E27FC236}">
                <a16:creationId xmlns:a16="http://schemas.microsoft.com/office/drawing/2014/main" id="{415FE00C-0361-4EC4-AE66-2A437AB01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127" y="2852264"/>
            <a:ext cx="217252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Patients with previously treated locally advanced or metastatic UC who had previous PD-(L)1 tx; no ongoing grade ≥ 2 sensory or motor neuropathy, active CNS metastases, uncontrolled DM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(N = 219)</a:t>
            </a:r>
            <a:endParaRPr lang="en-US" alt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Line 52">
            <a:extLst>
              <a:ext uri="{FF2B5EF4-FFF2-40B4-BE49-F238E27FC236}">
                <a16:creationId xmlns:a16="http://schemas.microsoft.com/office/drawing/2014/main" id="{2C88BB97-5353-4EA9-9820-75D8B5C8AA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3691" y="2874642"/>
            <a:ext cx="3595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 49">
            <a:extLst>
              <a:ext uri="{FF2B5EF4-FFF2-40B4-BE49-F238E27FC236}">
                <a16:creationId xmlns:a16="http://schemas.microsoft.com/office/drawing/2014/main" id="{788078D2-20CB-4310-AD71-17A0AF24A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504" y="2230948"/>
            <a:ext cx="1794148" cy="128738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u="sng" dirty="0">
                <a:solidFill>
                  <a:schemeClr val="tx1"/>
                </a:solidFill>
                <a:latin typeface="Calibri" panose="020F0502020204030204" pitchFamily="34" charset="0"/>
              </a:rPr>
              <a:t>Cohort 1</a:t>
            </a:r>
            <a:endParaRPr lang="en-US" altLang="en-US" sz="1600" b="0" u="sng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Prior PD-(L)1 inhibitor and platinum-based tx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(n = 125)*</a:t>
            </a:r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id="{8819DCDF-8804-47BB-93D0-50B9657BE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504" y="3699802"/>
            <a:ext cx="1794148" cy="1287388"/>
          </a:xfrm>
          <a:prstGeom prst="rect">
            <a:avLst/>
          </a:prstGeom>
          <a:gradFill>
            <a:gsLst>
              <a:gs pos="6000">
                <a:srgbClr val="0070C0"/>
              </a:gs>
              <a:gs pos="100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u="sng" dirty="0">
                <a:solidFill>
                  <a:schemeClr val="tx1"/>
                </a:solidFill>
                <a:latin typeface="Calibri" panose="020F0502020204030204" pitchFamily="34" charset="0"/>
              </a:rPr>
              <a:t>Cohort 2</a:t>
            </a:r>
            <a:endParaRPr lang="en-US" altLang="en-US" sz="1600" b="0" u="sng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Prior PD-(L)1 inhibitor, cisplatin ineligible,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no prior platinum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(n = 89)</a:t>
            </a:r>
            <a:r>
              <a:rPr lang="en-US" altLang="en-US" sz="1600" b="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†</a:t>
            </a: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528C4FDD-7D1D-4095-B2E8-8A34591CD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711" y="2230948"/>
            <a:ext cx="2499121" cy="128738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Enfortumab Vedotin</a:t>
            </a:r>
            <a:r>
              <a:rPr lang="en-US" altLang="en-US" sz="1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1.25 mg/kg IV on Days 1, 8, 15 of each 28-day cycles</a:t>
            </a:r>
          </a:p>
        </p:txBody>
      </p:sp>
      <p:sp>
        <p:nvSpPr>
          <p:cNvPr id="20" name="Rectangle 49">
            <a:extLst>
              <a:ext uri="{FF2B5EF4-FFF2-40B4-BE49-F238E27FC236}">
                <a16:creationId xmlns:a16="http://schemas.microsoft.com/office/drawing/2014/main" id="{7223CD9F-E7AB-47E9-9BCF-DFB895719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711" y="3699802"/>
            <a:ext cx="2499121" cy="1287388"/>
          </a:xfrm>
          <a:prstGeom prst="rect">
            <a:avLst/>
          </a:prstGeom>
          <a:gradFill>
            <a:gsLst>
              <a:gs pos="6000">
                <a:srgbClr val="0070C0"/>
              </a:gs>
              <a:gs pos="100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Enfortumab Vedotin </a:t>
            </a: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1.25 mg/kg IV on Days 1, 8, 15 of each 28-day cycles</a:t>
            </a:r>
          </a:p>
        </p:txBody>
      </p:sp>
      <p:sp>
        <p:nvSpPr>
          <p:cNvPr id="23" name="Line 52">
            <a:extLst>
              <a:ext uri="{FF2B5EF4-FFF2-40B4-BE49-F238E27FC236}">
                <a16:creationId xmlns:a16="http://schemas.microsoft.com/office/drawing/2014/main" id="{A0CD4525-5F02-42B7-A26C-3ABBC13D5E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3691" y="4343496"/>
            <a:ext cx="3595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Line 52">
            <a:extLst>
              <a:ext uri="{FF2B5EF4-FFF2-40B4-BE49-F238E27FC236}">
                <a16:creationId xmlns:a16="http://schemas.microsoft.com/office/drawing/2014/main" id="{CEC8ED49-CA33-4764-9D7A-FC23D9B5C5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5897" y="2874642"/>
            <a:ext cx="3595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Line 52">
            <a:extLst>
              <a:ext uri="{FF2B5EF4-FFF2-40B4-BE49-F238E27FC236}">
                <a16:creationId xmlns:a16="http://schemas.microsoft.com/office/drawing/2014/main" id="{CA0A834D-A1F1-4905-AD27-4F269633733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5897" y="4343496"/>
            <a:ext cx="3595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3F94FD8-58BB-4C5B-9AE2-39790C43546E}"/>
              </a:ext>
            </a:extLst>
          </p:cNvPr>
          <p:cNvSpPr/>
          <p:nvPr/>
        </p:nvSpPr>
        <p:spPr bwMode="auto">
          <a:xfrm>
            <a:off x="2816981" y="2140901"/>
            <a:ext cx="5040630" cy="146304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783ED1-BEB4-4EAC-A4CE-C6829421CCDB}"/>
              </a:ext>
            </a:extLst>
          </p:cNvPr>
          <p:cNvSpPr txBox="1"/>
          <p:nvPr/>
        </p:nvSpPr>
        <p:spPr bwMode="auto">
          <a:xfrm>
            <a:off x="7835897" y="2557875"/>
            <a:ext cx="7542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i="1" dirty="0">
                <a:latin typeface="Calibri" panose="020F0502020204030204" pitchFamily="34" charset="0"/>
              </a:rPr>
              <a:t>Current analysis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78E3E3-7354-4C63-A859-BACF11A30483}"/>
              </a:ext>
            </a:extLst>
          </p:cNvPr>
          <p:cNvSpPr txBox="1"/>
          <p:nvPr/>
        </p:nvSpPr>
        <p:spPr bwMode="auto">
          <a:xfrm>
            <a:off x="840583" y="5097062"/>
            <a:ext cx="74628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  <a:r>
              <a:rPr lang="en-US" sz="1200" b="0" dirty="0">
                <a:latin typeface="Calibri" panose="020F0502020204030204" pitchFamily="34" charset="0"/>
              </a:rPr>
              <a:t>3 additional patient enrolled who did not receive enfortumab vedotin; 1 patient decision, 1 clinical deterioration, and 1 with low hemoglobin. </a:t>
            </a:r>
            <a:br>
              <a:rPr lang="en-US" sz="1200" b="0" dirty="0">
                <a:latin typeface="Calibri" panose="020F0502020204030204" pitchFamily="34" charset="0"/>
              </a:rPr>
            </a:br>
            <a:r>
              <a:rPr lang="en-US" sz="1200" b="0" baseline="30000" dirty="0">
                <a:latin typeface="Calibri" panose="020F0502020204030204" pitchFamily="34" charset="0"/>
              </a:rPr>
              <a:t>†</a:t>
            </a:r>
            <a:r>
              <a:rPr lang="en-US" sz="1200" b="0" dirty="0">
                <a:latin typeface="Calibri" panose="020F0502020204030204" pitchFamily="34" charset="0"/>
              </a:rPr>
              <a:t>2 additional patients enrolled who did not receive enfortumab vedotin due to hospital admission for PD and to enter hospice care, respectively.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AEEA9E5-0BE4-44E8-BFBD-7AA6BBF55C2B}"/>
              </a:ext>
            </a:extLst>
          </p:cNvPr>
          <p:cNvSpPr txBox="1">
            <a:spLocks/>
          </p:cNvSpPr>
          <p:nvPr/>
        </p:nvSpPr>
        <p:spPr bwMode="auto">
          <a:xfrm>
            <a:off x="453507" y="5593448"/>
            <a:ext cx="3601286" cy="50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200" kern="0" dirty="0">
                <a:solidFill>
                  <a:schemeClr val="tx1"/>
                </a:solidFill>
              </a:rPr>
              <a:t>Primary endpoint: </a:t>
            </a:r>
            <a:r>
              <a:rPr lang="en-US" sz="2200" b="0" kern="0" dirty="0">
                <a:solidFill>
                  <a:schemeClr val="tx1"/>
                </a:solidFill>
              </a:rPr>
              <a:t>confirmed ORR per BICR (RECIST v1.1)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A868F34-A33D-4E7E-834E-CC0073E9DBD2}"/>
              </a:ext>
            </a:extLst>
          </p:cNvPr>
          <p:cNvSpPr txBox="1">
            <a:spLocks/>
          </p:cNvSpPr>
          <p:nvPr/>
        </p:nvSpPr>
        <p:spPr bwMode="auto">
          <a:xfrm>
            <a:off x="4263764" y="5624733"/>
            <a:ext cx="40396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200" b="0" kern="0" dirty="0">
                <a:solidFill>
                  <a:schemeClr val="tx1"/>
                </a:solidFill>
              </a:rPr>
              <a:t>Secondary endpoints: DoR, PFS, OS, safety</a:t>
            </a:r>
          </a:p>
        </p:txBody>
      </p:sp>
    </p:spTree>
    <p:extLst>
      <p:ext uri="{BB962C8B-B14F-4D97-AF65-F5344CB8AC3E}">
        <p14:creationId xmlns:p14="http://schemas.microsoft.com/office/powerpoint/2010/main" val="38721221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3AA84-4905-4C1E-8F82-8B373DCE8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30" y="48044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EV-201 Cohort 1: Response to Enfortumab Vedotin Monotherapy in Metastatic UC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76ED416-F09E-452D-899B-EC8600B59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956" y="1330920"/>
            <a:ext cx="7886700" cy="4351338"/>
          </a:xfrm>
        </p:spPr>
        <p:txBody>
          <a:bodyPr/>
          <a:lstStyle/>
          <a:p>
            <a:r>
              <a:rPr lang="en-US" sz="2000" dirty="0"/>
              <a:t>Pivotal phase II trial of </a:t>
            </a:r>
            <a:r>
              <a:rPr lang="pt-BR" sz="2000" dirty="0"/>
              <a:t>enfortumab vedotin 1.25 mg/kg in mUC after platinum-based chemo and immune checkpoint inhibitor</a:t>
            </a:r>
            <a:endParaRPr lang="en-US" sz="2000" dirty="0"/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F5D3C4E2-323D-45F7-959C-A9F16274B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1635" y="5856631"/>
            <a:ext cx="17181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Rosenberg. JCO. 2019;37:2592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15" name="Group 32">
            <a:extLst>
              <a:ext uri="{FF2B5EF4-FFF2-40B4-BE49-F238E27FC236}">
                <a16:creationId xmlns:a16="http://schemas.microsoft.com/office/drawing/2014/main" id="{C8AB4341-FF9F-41FA-B535-17A6540BC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279020"/>
              </p:ext>
            </p:extLst>
          </p:nvPr>
        </p:nvGraphicFramePr>
        <p:xfrm>
          <a:off x="524847" y="2190874"/>
          <a:ext cx="2672987" cy="3688192"/>
        </p:xfrm>
        <a:graphic>
          <a:graphicData uri="http://schemas.openxmlformats.org/drawingml/2006/table">
            <a:tbl>
              <a:tblPr/>
              <a:tblGrid>
                <a:gridCol w="1489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3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Response, n (%)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Cohort 1 </a:t>
                      </a:r>
                      <a:b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125)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Confirmed ORR</a:t>
                      </a:r>
                    </a:p>
                  </a:txBody>
                  <a:tcPr marL="91411" marR="91411" marT="45728" marB="45728" horzOverflow="overflow"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55 (44) 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Best overall response per RECIST 1.1</a:t>
                      </a:r>
                    </a:p>
                  </a:txBody>
                  <a:tcPr marL="91411" marR="9141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</a:t>
                      </a:r>
                    </a:p>
                  </a:txBody>
                  <a:tcPr marL="91411" marR="9141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 (12)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</a:t>
                      </a:r>
                    </a:p>
                  </a:txBody>
                  <a:tcPr marL="91411" marR="9141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 (32)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1411" marR="9141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 (28)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9877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91411" marR="9141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 (18)</a:t>
                      </a:r>
                    </a:p>
                  </a:txBody>
                  <a:tcPr marL="91411" marR="9141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23363"/>
                  </a:ext>
                </a:extLst>
              </a:tr>
            </a:tbl>
          </a:graphicData>
        </a:graphic>
      </p:graphicFrame>
      <p:sp>
        <p:nvSpPr>
          <p:cNvPr id="168" name="TextBox 167">
            <a:extLst>
              <a:ext uri="{FF2B5EF4-FFF2-40B4-BE49-F238E27FC236}">
                <a16:creationId xmlns:a16="http://schemas.microsoft.com/office/drawing/2014/main" id="{865D8AC1-BFE4-413F-8C20-6A40C09149C6}"/>
              </a:ext>
            </a:extLst>
          </p:cNvPr>
          <p:cNvSpPr txBox="1"/>
          <p:nvPr/>
        </p:nvSpPr>
        <p:spPr>
          <a:xfrm>
            <a:off x="544029" y="5671965"/>
            <a:ext cx="26284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All patients had previous platinum and checkpoint therapy</a:t>
            </a:r>
          </a:p>
        </p:txBody>
      </p:sp>
      <p:pic>
        <p:nvPicPr>
          <p:cNvPr id="165" name="Εικόνα 164">
            <a:extLst>
              <a:ext uri="{FF2B5EF4-FFF2-40B4-BE49-F238E27FC236}">
                <a16:creationId xmlns:a16="http://schemas.microsoft.com/office/drawing/2014/main" id="{6916FA8B-836E-42D2-8BD2-F2C3396712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90" t="28384" r="2396" b="9307"/>
          <a:stretch/>
        </p:blipFill>
        <p:spPr>
          <a:xfrm>
            <a:off x="3638939" y="2039774"/>
            <a:ext cx="5120105" cy="3913157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2B1CE5A0-D71B-482D-BA59-1DDAF322D560}"/>
              </a:ext>
            </a:extLst>
          </p:cNvPr>
          <p:cNvSpPr/>
          <p:nvPr/>
        </p:nvSpPr>
        <p:spPr>
          <a:xfrm>
            <a:off x="524847" y="2911151"/>
            <a:ext cx="2672987" cy="3638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A75D0884-CD36-4517-9FB1-631612E5AE22}"/>
              </a:ext>
            </a:extLst>
          </p:cNvPr>
          <p:cNvSpPr/>
          <p:nvPr/>
        </p:nvSpPr>
        <p:spPr>
          <a:xfrm>
            <a:off x="524847" y="3984561"/>
            <a:ext cx="2672987" cy="3638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7488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E642C-DAE3-4BB5-89DC-2469E7657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942" y="184309"/>
            <a:ext cx="7886700" cy="74205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EV-201 Cohort 2: PFS and OS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9DBBF333-D51A-4EA0-B85B-7163CF72D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96" y="6021194"/>
            <a:ext cx="2356081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latin typeface="Calibri" panose="020F0502020204030204" pitchFamily="34" charset="0"/>
                <a:cs typeface="+mn-cs"/>
              </a:rPr>
              <a:t>Balar. ASCO GU 2021. Abstr 394. </a:t>
            </a:r>
            <a:endParaRPr lang="en-US" altLang="en-US" sz="1200" b="0" dirty="0">
              <a:latin typeface="Calibri" panose="020F0502020204030204" pitchFamily="34" charset="0"/>
              <a:cs typeface="+mn-cs"/>
            </a:endParaRP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76888CA6-A5A4-466D-8A64-5F9BC8EB498A}"/>
              </a:ext>
            </a:extLst>
          </p:cNvPr>
          <p:cNvGrpSpPr>
            <a:grpSpLocks/>
          </p:cNvGrpSpPr>
          <p:nvPr/>
        </p:nvGrpSpPr>
        <p:grpSpPr bwMode="auto">
          <a:xfrm>
            <a:off x="7277623" y="5888000"/>
            <a:ext cx="2488502" cy="440967"/>
            <a:chOff x="9541954" y="3356378"/>
            <a:chExt cx="3318002" cy="441459"/>
          </a:xfrm>
        </p:grpSpPr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E380B6E8-364D-48F3-955B-602A75A329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0646644" y="3356378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131DB72A-C8F0-467C-B2D4-D55E77F17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954" y="3489717"/>
              <a:ext cx="3318002" cy="308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080032B-1BB6-47B2-AFFB-39E5B6F28554}"/>
              </a:ext>
            </a:extLst>
          </p:cNvPr>
          <p:cNvCxnSpPr/>
          <p:nvPr/>
        </p:nvCxnSpPr>
        <p:spPr bwMode="auto">
          <a:xfrm flipH="1">
            <a:off x="853698" y="5129939"/>
            <a:ext cx="581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BCFA7FA-FA1F-419F-B1BC-09EAB6874919}"/>
              </a:ext>
            </a:extLst>
          </p:cNvPr>
          <p:cNvCxnSpPr>
            <a:cxnSpLocks/>
          </p:cNvCxnSpPr>
          <p:nvPr/>
        </p:nvCxnSpPr>
        <p:spPr bwMode="auto">
          <a:xfrm flipV="1">
            <a:off x="910526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644A681-1CBD-4E3C-8E56-00D07E3A33C5}"/>
              </a:ext>
            </a:extLst>
          </p:cNvPr>
          <p:cNvCxnSpPr/>
          <p:nvPr/>
        </p:nvCxnSpPr>
        <p:spPr bwMode="auto">
          <a:xfrm flipH="1">
            <a:off x="853698" y="4830992"/>
            <a:ext cx="581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52E9DE5-DF39-47EA-BD79-F7746A68E867}"/>
              </a:ext>
            </a:extLst>
          </p:cNvPr>
          <p:cNvCxnSpPr/>
          <p:nvPr/>
        </p:nvCxnSpPr>
        <p:spPr bwMode="auto">
          <a:xfrm flipH="1">
            <a:off x="853698" y="4532047"/>
            <a:ext cx="581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72CBC5B-0221-4450-8323-02071E19841D}"/>
              </a:ext>
            </a:extLst>
          </p:cNvPr>
          <p:cNvCxnSpPr/>
          <p:nvPr/>
        </p:nvCxnSpPr>
        <p:spPr bwMode="auto">
          <a:xfrm flipH="1">
            <a:off x="853698" y="4233102"/>
            <a:ext cx="581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37D014-AA40-4F3B-8209-4E8344CCFA49}"/>
              </a:ext>
            </a:extLst>
          </p:cNvPr>
          <p:cNvCxnSpPr/>
          <p:nvPr/>
        </p:nvCxnSpPr>
        <p:spPr bwMode="auto">
          <a:xfrm flipH="1">
            <a:off x="853698" y="3934157"/>
            <a:ext cx="581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7E2303C-6063-407F-B2E5-18C3D6A8075D}"/>
              </a:ext>
            </a:extLst>
          </p:cNvPr>
          <p:cNvCxnSpPr/>
          <p:nvPr/>
        </p:nvCxnSpPr>
        <p:spPr bwMode="auto">
          <a:xfrm flipH="1">
            <a:off x="853698" y="3635212"/>
            <a:ext cx="581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475CF5A-F5CD-4835-931A-E0FF41EAA72A}"/>
              </a:ext>
            </a:extLst>
          </p:cNvPr>
          <p:cNvCxnSpPr/>
          <p:nvPr/>
        </p:nvCxnSpPr>
        <p:spPr bwMode="auto">
          <a:xfrm flipH="1">
            <a:off x="853698" y="3336267"/>
            <a:ext cx="581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75FE4CD-2F53-4262-9C4D-C050D3D81FFB}"/>
              </a:ext>
            </a:extLst>
          </p:cNvPr>
          <p:cNvCxnSpPr/>
          <p:nvPr/>
        </p:nvCxnSpPr>
        <p:spPr bwMode="auto">
          <a:xfrm flipH="1">
            <a:off x="853698" y="3037322"/>
            <a:ext cx="581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FE98BD0-01BE-495C-B587-792D477AE486}"/>
              </a:ext>
            </a:extLst>
          </p:cNvPr>
          <p:cNvCxnSpPr/>
          <p:nvPr/>
        </p:nvCxnSpPr>
        <p:spPr bwMode="auto">
          <a:xfrm flipH="1">
            <a:off x="853698" y="2738377"/>
            <a:ext cx="581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4DCAF3A-E4E9-41F9-999B-AC08FCFDCC80}"/>
              </a:ext>
            </a:extLst>
          </p:cNvPr>
          <p:cNvCxnSpPr/>
          <p:nvPr/>
        </p:nvCxnSpPr>
        <p:spPr bwMode="auto">
          <a:xfrm flipH="1">
            <a:off x="853698" y="2439432"/>
            <a:ext cx="581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BD73B3D-DC42-4781-8853-A8B8B5780B7D}"/>
              </a:ext>
            </a:extLst>
          </p:cNvPr>
          <p:cNvCxnSpPr/>
          <p:nvPr/>
        </p:nvCxnSpPr>
        <p:spPr bwMode="auto">
          <a:xfrm flipH="1">
            <a:off x="853698" y="2140487"/>
            <a:ext cx="581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DED65D3-0766-4FD6-95E9-F6671C1E4E83}"/>
              </a:ext>
            </a:extLst>
          </p:cNvPr>
          <p:cNvCxnSpPr>
            <a:cxnSpLocks/>
          </p:cNvCxnSpPr>
          <p:nvPr/>
        </p:nvCxnSpPr>
        <p:spPr bwMode="auto">
          <a:xfrm flipV="1">
            <a:off x="1055231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59C3B01-C2F4-4CCA-94F2-867BC53A8263}"/>
              </a:ext>
            </a:extLst>
          </p:cNvPr>
          <p:cNvCxnSpPr>
            <a:cxnSpLocks/>
          </p:cNvCxnSpPr>
          <p:nvPr/>
        </p:nvCxnSpPr>
        <p:spPr bwMode="auto">
          <a:xfrm flipV="1">
            <a:off x="1199936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43ED0C5-2354-48EB-947E-47DB22D14788}"/>
              </a:ext>
            </a:extLst>
          </p:cNvPr>
          <p:cNvCxnSpPr>
            <a:cxnSpLocks/>
          </p:cNvCxnSpPr>
          <p:nvPr/>
        </p:nvCxnSpPr>
        <p:spPr bwMode="auto">
          <a:xfrm flipV="1">
            <a:off x="1344641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B61E944-845F-46D8-93B6-D415609304EF}"/>
              </a:ext>
            </a:extLst>
          </p:cNvPr>
          <p:cNvCxnSpPr>
            <a:cxnSpLocks/>
          </p:cNvCxnSpPr>
          <p:nvPr/>
        </p:nvCxnSpPr>
        <p:spPr bwMode="auto">
          <a:xfrm flipV="1">
            <a:off x="1489346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463D38D-B00E-469C-A6E7-EBFB5915A13C}"/>
              </a:ext>
            </a:extLst>
          </p:cNvPr>
          <p:cNvCxnSpPr>
            <a:cxnSpLocks/>
          </p:cNvCxnSpPr>
          <p:nvPr/>
        </p:nvCxnSpPr>
        <p:spPr bwMode="auto">
          <a:xfrm flipV="1">
            <a:off x="1634051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9E40878-D7CA-4032-B093-1615F183FFC9}"/>
              </a:ext>
            </a:extLst>
          </p:cNvPr>
          <p:cNvCxnSpPr>
            <a:cxnSpLocks/>
          </p:cNvCxnSpPr>
          <p:nvPr/>
        </p:nvCxnSpPr>
        <p:spPr bwMode="auto">
          <a:xfrm flipV="1">
            <a:off x="1778756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EB1F224-B5B3-4731-8E40-0564BD3BF893}"/>
              </a:ext>
            </a:extLst>
          </p:cNvPr>
          <p:cNvCxnSpPr>
            <a:cxnSpLocks/>
          </p:cNvCxnSpPr>
          <p:nvPr/>
        </p:nvCxnSpPr>
        <p:spPr bwMode="auto">
          <a:xfrm flipV="1">
            <a:off x="1923461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3C7C7E3-B426-4E54-BD99-D11DFC41EC46}"/>
              </a:ext>
            </a:extLst>
          </p:cNvPr>
          <p:cNvCxnSpPr>
            <a:cxnSpLocks/>
          </p:cNvCxnSpPr>
          <p:nvPr/>
        </p:nvCxnSpPr>
        <p:spPr bwMode="auto">
          <a:xfrm flipV="1">
            <a:off x="2068166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01FED4D-D5A5-4E4F-AD44-C701F280A0E5}"/>
              </a:ext>
            </a:extLst>
          </p:cNvPr>
          <p:cNvCxnSpPr>
            <a:cxnSpLocks/>
          </p:cNvCxnSpPr>
          <p:nvPr/>
        </p:nvCxnSpPr>
        <p:spPr bwMode="auto">
          <a:xfrm flipV="1">
            <a:off x="2212871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2F2DB27-27DB-459D-8869-303FF1D3D503}"/>
              </a:ext>
            </a:extLst>
          </p:cNvPr>
          <p:cNvCxnSpPr>
            <a:cxnSpLocks/>
          </p:cNvCxnSpPr>
          <p:nvPr/>
        </p:nvCxnSpPr>
        <p:spPr bwMode="auto">
          <a:xfrm flipV="1">
            <a:off x="2357576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9966F45-AA22-476A-9EC5-4A692E476E23}"/>
              </a:ext>
            </a:extLst>
          </p:cNvPr>
          <p:cNvCxnSpPr>
            <a:cxnSpLocks/>
          </p:cNvCxnSpPr>
          <p:nvPr/>
        </p:nvCxnSpPr>
        <p:spPr bwMode="auto">
          <a:xfrm flipV="1">
            <a:off x="2502281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076478A-9838-4CF0-80F9-6E28C3018FB4}"/>
              </a:ext>
            </a:extLst>
          </p:cNvPr>
          <p:cNvCxnSpPr>
            <a:cxnSpLocks/>
          </p:cNvCxnSpPr>
          <p:nvPr/>
        </p:nvCxnSpPr>
        <p:spPr bwMode="auto">
          <a:xfrm flipV="1">
            <a:off x="2646986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38EADF1-FE4D-4E72-A08A-A5D615B60415}"/>
              </a:ext>
            </a:extLst>
          </p:cNvPr>
          <p:cNvCxnSpPr>
            <a:cxnSpLocks/>
          </p:cNvCxnSpPr>
          <p:nvPr/>
        </p:nvCxnSpPr>
        <p:spPr bwMode="auto">
          <a:xfrm flipV="1">
            <a:off x="2791691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0F30C44-B6C0-4F95-AFB2-43B4223E22F0}"/>
              </a:ext>
            </a:extLst>
          </p:cNvPr>
          <p:cNvCxnSpPr>
            <a:cxnSpLocks/>
          </p:cNvCxnSpPr>
          <p:nvPr/>
        </p:nvCxnSpPr>
        <p:spPr bwMode="auto">
          <a:xfrm flipV="1">
            <a:off x="2936396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EDD0D94-0B2C-4F1F-BBD6-B17329744E61}"/>
              </a:ext>
            </a:extLst>
          </p:cNvPr>
          <p:cNvCxnSpPr>
            <a:cxnSpLocks/>
          </p:cNvCxnSpPr>
          <p:nvPr/>
        </p:nvCxnSpPr>
        <p:spPr bwMode="auto">
          <a:xfrm flipV="1">
            <a:off x="3081101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0865539-D82A-4DFE-B75E-B35CB49F7AA3}"/>
              </a:ext>
            </a:extLst>
          </p:cNvPr>
          <p:cNvCxnSpPr>
            <a:cxnSpLocks/>
          </p:cNvCxnSpPr>
          <p:nvPr/>
        </p:nvCxnSpPr>
        <p:spPr bwMode="auto">
          <a:xfrm flipV="1">
            <a:off x="3225806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AC62971-965B-4EA0-A8C6-081E19049208}"/>
              </a:ext>
            </a:extLst>
          </p:cNvPr>
          <p:cNvCxnSpPr>
            <a:cxnSpLocks/>
          </p:cNvCxnSpPr>
          <p:nvPr/>
        </p:nvCxnSpPr>
        <p:spPr bwMode="auto">
          <a:xfrm flipV="1">
            <a:off x="3370511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BEAD66C-6DB2-4594-BB9F-CBA3784B372C}"/>
              </a:ext>
            </a:extLst>
          </p:cNvPr>
          <p:cNvCxnSpPr>
            <a:cxnSpLocks/>
          </p:cNvCxnSpPr>
          <p:nvPr/>
        </p:nvCxnSpPr>
        <p:spPr bwMode="auto">
          <a:xfrm flipV="1">
            <a:off x="3515216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9ADBBC9-CA2D-408A-93A1-A7B4FECCCA32}"/>
              </a:ext>
            </a:extLst>
          </p:cNvPr>
          <p:cNvCxnSpPr>
            <a:cxnSpLocks/>
          </p:cNvCxnSpPr>
          <p:nvPr/>
        </p:nvCxnSpPr>
        <p:spPr bwMode="auto">
          <a:xfrm flipV="1">
            <a:off x="3659921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48DBAB4-06ED-465A-AD48-3AE9C8E3EF12}"/>
              </a:ext>
            </a:extLst>
          </p:cNvPr>
          <p:cNvCxnSpPr>
            <a:cxnSpLocks/>
          </p:cNvCxnSpPr>
          <p:nvPr/>
        </p:nvCxnSpPr>
        <p:spPr bwMode="auto">
          <a:xfrm flipV="1">
            <a:off x="3804626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2612379-62A3-4D6B-8B68-071D7D3C3681}"/>
              </a:ext>
            </a:extLst>
          </p:cNvPr>
          <p:cNvCxnSpPr>
            <a:cxnSpLocks/>
          </p:cNvCxnSpPr>
          <p:nvPr/>
        </p:nvCxnSpPr>
        <p:spPr bwMode="auto">
          <a:xfrm flipV="1">
            <a:off x="3949331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46EA3AB-197E-4118-9476-9F28D33DE24B}"/>
              </a:ext>
            </a:extLst>
          </p:cNvPr>
          <p:cNvCxnSpPr>
            <a:cxnSpLocks/>
          </p:cNvCxnSpPr>
          <p:nvPr/>
        </p:nvCxnSpPr>
        <p:spPr bwMode="auto">
          <a:xfrm flipV="1">
            <a:off x="4094036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E5AD08B-0118-4927-8231-E006B1278421}"/>
              </a:ext>
            </a:extLst>
          </p:cNvPr>
          <p:cNvCxnSpPr>
            <a:cxnSpLocks/>
          </p:cNvCxnSpPr>
          <p:nvPr/>
        </p:nvCxnSpPr>
        <p:spPr bwMode="auto">
          <a:xfrm flipV="1">
            <a:off x="4238741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88C850B-51A3-42CE-B0DF-5885245D1C33}"/>
              </a:ext>
            </a:extLst>
          </p:cNvPr>
          <p:cNvCxnSpPr>
            <a:cxnSpLocks/>
          </p:cNvCxnSpPr>
          <p:nvPr/>
        </p:nvCxnSpPr>
        <p:spPr bwMode="auto">
          <a:xfrm flipV="1">
            <a:off x="4383438" y="5117885"/>
            <a:ext cx="0" cy="8265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944257C-B4A7-4DF7-B7CF-2A488A730B59}"/>
              </a:ext>
            </a:extLst>
          </p:cNvPr>
          <p:cNvSpPr txBox="1"/>
          <p:nvPr/>
        </p:nvSpPr>
        <p:spPr bwMode="auto">
          <a:xfrm>
            <a:off x="565150" y="1984023"/>
            <a:ext cx="381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732BD9F-6D3F-4517-AD64-4596A4899202}"/>
              </a:ext>
            </a:extLst>
          </p:cNvPr>
          <p:cNvSpPr txBox="1"/>
          <p:nvPr/>
        </p:nvSpPr>
        <p:spPr bwMode="auto">
          <a:xfrm>
            <a:off x="630767" y="2277534"/>
            <a:ext cx="3090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9BB6577-6A29-42CE-A18C-1C905B448678}"/>
              </a:ext>
            </a:extLst>
          </p:cNvPr>
          <p:cNvSpPr txBox="1"/>
          <p:nvPr/>
        </p:nvSpPr>
        <p:spPr bwMode="auto">
          <a:xfrm>
            <a:off x="620184" y="2867379"/>
            <a:ext cx="3090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6589A75-31BF-4833-A1C7-37BEC18C423E}"/>
              </a:ext>
            </a:extLst>
          </p:cNvPr>
          <p:cNvSpPr txBox="1"/>
          <p:nvPr/>
        </p:nvSpPr>
        <p:spPr bwMode="auto">
          <a:xfrm>
            <a:off x="620184" y="3172179"/>
            <a:ext cx="3090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D442A6F-39DE-4104-B040-D08FAE3DBF84}"/>
              </a:ext>
            </a:extLst>
          </p:cNvPr>
          <p:cNvSpPr txBox="1"/>
          <p:nvPr/>
        </p:nvSpPr>
        <p:spPr bwMode="auto">
          <a:xfrm>
            <a:off x="620184" y="3457223"/>
            <a:ext cx="3090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40BC450-FC3B-4C9D-A501-31BDD6F4057A}"/>
              </a:ext>
            </a:extLst>
          </p:cNvPr>
          <p:cNvSpPr txBox="1"/>
          <p:nvPr/>
        </p:nvSpPr>
        <p:spPr bwMode="auto">
          <a:xfrm>
            <a:off x="620184" y="3753556"/>
            <a:ext cx="3090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4850270-945B-4796-A793-BC95A174926D}"/>
              </a:ext>
            </a:extLst>
          </p:cNvPr>
          <p:cNvSpPr txBox="1"/>
          <p:nvPr/>
        </p:nvSpPr>
        <p:spPr bwMode="auto">
          <a:xfrm>
            <a:off x="620184" y="4072467"/>
            <a:ext cx="3090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3D4F48-6D69-44B1-874F-97FF7365EB61}"/>
              </a:ext>
            </a:extLst>
          </p:cNvPr>
          <p:cNvSpPr txBox="1"/>
          <p:nvPr/>
        </p:nvSpPr>
        <p:spPr bwMode="auto">
          <a:xfrm>
            <a:off x="620184" y="4357512"/>
            <a:ext cx="3090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E092039-879C-4AB7-BBDC-1F19BA13E958}"/>
              </a:ext>
            </a:extLst>
          </p:cNvPr>
          <p:cNvSpPr txBox="1"/>
          <p:nvPr/>
        </p:nvSpPr>
        <p:spPr bwMode="auto">
          <a:xfrm>
            <a:off x="620184" y="4653846"/>
            <a:ext cx="3090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B685AF0-64CD-4F89-8102-8D734A651CEE}"/>
              </a:ext>
            </a:extLst>
          </p:cNvPr>
          <p:cNvSpPr txBox="1"/>
          <p:nvPr/>
        </p:nvSpPr>
        <p:spPr bwMode="auto">
          <a:xfrm>
            <a:off x="696384" y="4958646"/>
            <a:ext cx="2031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79A4C61-CEE8-4F2C-9853-77789DB4ADE2}"/>
              </a:ext>
            </a:extLst>
          </p:cNvPr>
          <p:cNvSpPr txBox="1"/>
          <p:nvPr/>
        </p:nvSpPr>
        <p:spPr bwMode="auto">
          <a:xfrm>
            <a:off x="806450" y="5127979"/>
            <a:ext cx="2031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FA3D24E-EE20-43FD-ACE6-7BD75ABA14F7}"/>
              </a:ext>
            </a:extLst>
          </p:cNvPr>
          <p:cNvSpPr txBox="1"/>
          <p:nvPr/>
        </p:nvSpPr>
        <p:spPr bwMode="auto">
          <a:xfrm>
            <a:off x="954617" y="5127979"/>
            <a:ext cx="2031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506C740-CBA1-4369-9F0C-4CE6E4306D0F}"/>
              </a:ext>
            </a:extLst>
          </p:cNvPr>
          <p:cNvSpPr txBox="1"/>
          <p:nvPr/>
        </p:nvSpPr>
        <p:spPr bwMode="auto">
          <a:xfrm>
            <a:off x="1096433" y="5127979"/>
            <a:ext cx="2031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CC097C0-B773-4963-AE83-F646626D18E5}"/>
              </a:ext>
            </a:extLst>
          </p:cNvPr>
          <p:cNvSpPr txBox="1"/>
          <p:nvPr/>
        </p:nvSpPr>
        <p:spPr bwMode="auto">
          <a:xfrm>
            <a:off x="1236134" y="5127979"/>
            <a:ext cx="2031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D50B8F7-E3A1-4BD3-8674-D99D3192CF34}"/>
              </a:ext>
            </a:extLst>
          </p:cNvPr>
          <p:cNvSpPr txBox="1"/>
          <p:nvPr/>
        </p:nvSpPr>
        <p:spPr bwMode="auto">
          <a:xfrm>
            <a:off x="1528234" y="5125157"/>
            <a:ext cx="2031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A0333CF-085B-48CB-B2A8-46A5CC2B5329}"/>
              </a:ext>
            </a:extLst>
          </p:cNvPr>
          <p:cNvSpPr txBox="1"/>
          <p:nvPr/>
        </p:nvSpPr>
        <p:spPr bwMode="auto">
          <a:xfrm>
            <a:off x="1665817" y="5125157"/>
            <a:ext cx="2031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8DB4CBF-BCAA-47AC-AD2B-F4D2BA6C113C}"/>
              </a:ext>
            </a:extLst>
          </p:cNvPr>
          <p:cNvSpPr txBox="1"/>
          <p:nvPr/>
        </p:nvSpPr>
        <p:spPr bwMode="auto">
          <a:xfrm>
            <a:off x="1816100" y="5125157"/>
            <a:ext cx="2031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493EDCA-7B8D-4EB5-8E28-768295115FB0}"/>
              </a:ext>
            </a:extLst>
          </p:cNvPr>
          <p:cNvSpPr txBox="1"/>
          <p:nvPr/>
        </p:nvSpPr>
        <p:spPr bwMode="auto">
          <a:xfrm>
            <a:off x="1974851" y="5125157"/>
            <a:ext cx="2031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72D1BE3-F584-401C-A655-70E7C780E36B}"/>
              </a:ext>
            </a:extLst>
          </p:cNvPr>
          <p:cNvSpPr txBox="1"/>
          <p:nvPr/>
        </p:nvSpPr>
        <p:spPr bwMode="auto">
          <a:xfrm>
            <a:off x="2103967" y="5125157"/>
            <a:ext cx="2031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F22F7A6-9CE6-4689-85DA-FF511905C8CA}"/>
              </a:ext>
            </a:extLst>
          </p:cNvPr>
          <p:cNvSpPr txBox="1"/>
          <p:nvPr/>
        </p:nvSpPr>
        <p:spPr bwMode="auto">
          <a:xfrm>
            <a:off x="2209372" y="5130294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392D62B-5A8C-446F-9239-92F9A1E21C2B}"/>
              </a:ext>
            </a:extLst>
          </p:cNvPr>
          <p:cNvSpPr txBox="1"/>
          <p:nvPr/>
        </p:nvSpPr>
        <p:spPr bwMode="auto">
          <a:xfrm>
            <a:off x="2365078" y="5132609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EDE5FF1-DD05-4381-87BD-708AA73FA0CD}"/>
              </a:ext>
            </a:extLst>
          </p:cNvPr>
          <p:cNvSpPr txBox="1"/>
          <p:nvPr/>
        </p:nvSpPr>
        <p:spPr bwMode="auto">
          <a:xfrm>
            <a:off x="2511343" y="5137238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376CF0A-FDEA-46F6-8155-A78E8D870E23}"/>
              </a:ext>
            </a:extLst>
          </p:cNvPr>
          <p:cNvSpPr txBox="1"/>
          <p:nvPr/>
        </p:nvSpPr>
        <p:spPr bwMode="auto">
          <a:xfrm>
            <a:off x="2658534" y="5127979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CE66EF3-DE5A-4B65-8F45-2E8EBFFAB5E3}"/>
              </a:ext>
            </a:extLst>
          </p:cNvPr>
          <p:cNvSpPr txBox="1"/>
          <p:nvPr/>
        </p:nvSpPr>
        <p:spPr bwMode="auto">
          <a:xfrm>
            <a:off x="2798234" y="5125157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C8E5700-0497-46DE-8C0E-2FAF28CA1001}"/>
              </a:ext>
            </a:extLst>
          </p:cNvPr>
          <p:cNvSpPr txBox="1"/>
          <p:nvPr/>
        </p:nvSpPr>
        <p:spPr bwMode="auto">
          <a:xfrm>
            <a:off x="2940051" y="5125157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46C062F-88B0-41A3-938C-BC1D182D1742}"/>
              </a:ext>
            </a:extLst>
          </p:cNvPr>
          <p:cNvSpPr txBox="1"/>
          <p:nvPr/>
        </p:nvSpPr>
        <p:spPr bwMode="auto">
          <a:xfrm>
            <a:off x="3088218" y="5125157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C85EC7F-6723-402D-AC02-8EC966CE6546}"/>
              </a:ext>
            </a:extLst>
          </p:cNvPr>
          <p:cNvSpPr txBox="1"/>
          <p:nvPr/>
        </p:nvSpPr>
        <p:spPr bwMode="auto">
          <a:xfrm>
            <a:off x="3225802" y="5125157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B07273A-18C2-424A-96E3-87D0DD658AFA}"/>
              </a:ext>
            </a:extLst>
          </p:cNvPr>
          <p:cNvSpPr txBox="1"/>
          <p:nvPr/>
        </p:nvSpPr>
        <p:spPr bwMode="auto">
          <a:xfrm>
            <a:off x="3374515" y="5122842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849EC97-F38D-485D-A5DF-D46DB738CA64}"/>
              </a:ext>
            </a:extLst>
          </p:cNvPr>
          <p:cNvSpPr txBox="1"/>
          <p:nvPr/>
        </p:nvSpPr>
        <p:spPr bwMode="auto">
          <a:xfrm>
            <a:off x="3535049" y="5118212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55A1C38-0E51-4101-863D-07839BA7F826}"/>
              </a:ext>
            </a:extLst>
          </p:cNvPr>
          <p:cNvSpPr txBox="1"/>
          <p:nvPr/>
        </p:nvSpPr>
        <p:spPr bwMode="auto">
          <a:xfrm>
            <a:off x="3669706" y="5127472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E3CEFBF-C0C2-475F-B99E-338EB7B43D2B}"/>
              </a:ext>
            </a:extLst>
          </p:cNvPr>
          <p:cNvSpPr txBox="1"/>
          <p:nvPr/>
        </p:nvSpPr>
        <p:spPr bwMode="auto">
          <a:xfrm>
            <a:off x="3812116" y="5125157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AEA4D92-9C06-45B6-ACA9-43CB7BB02F94}"/>
              </a:ext>
            </a:extLst>
          </p:cNvPr>
          <p:cNvSpPr txBox="1"/>
          <p:nvPr/>
        </p:nvSpPr>
        <p:spPr bwMode="auto">
          <a:xfrm>
            <a:off x="3962352" y="5125157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F461CDF-3FC0-41F7-80E0-BF5FAD22124E}"/>
              </a:ext>
            </a:extLst>
          </p:cNvPr>
          <p:cNvSpPr txBox="1"/>
          <p:nvPr/>
        </p:nvSpPr>
        <p:spPr bwMode="auto">
          <a:xfrm>
            <a:off x="4108997" y="5127472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F8F780D-CE45-4A1E-9973-358D807DC0DC}"/>
              </a:ext>
            </a:extLst>
          </p:cNvPr>
          <p:cNvSpPr txBox="1"/>
          <p:nvPr/>
        </p:nvSpPr>
        <p:spPr bwMode="auto">
          <a:xfrm>
            <a:off x="4275007" y="5125157"/>
            <a:ext cx="300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508A668-4C81-491C-923D-017C331E6CEC}"/>
              </a:ext>
            </a:extLst>
          </p:cNvPr>
          <p:cNvGrpSpPr/>
          <p:nvPr/>
        </p:nvGrpSpPr>
        <p:grpSpPr>
          <a:xfrm>
            <a:off x="4135435" y="4788867"/>
            <a:ext cx="92249" cy="127854"/>
            <a:chOff x="5517150" y="4793722"/>
            <a:chExt cx="122999" cy="127854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363C5BE-F608-4CA7-BDC1-25BC083FE1E5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5D7A3749-3796-468C-AB5C-E009F6C318E3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A649729-1A95-4921-8D89-9C2F5C2DA87F}"/>
              </a:ext>
            </a:extLst>
          </p:cNvPr>
          <p:cNvGrpSpPr/>
          <p:nvPr/>
        </p:nvGrpSpPr>
        <p:grpSpPr>
          <a:xfrm>
            <a:off x="3128179" y="4240496"/>
            <a:ext cx="92249" cy="127854"/>
            <a:chOff x="5517150" y="4793722"/>
            <a:chExt cx="122999" cy="127854"/>
          </a:xfrm>
        </p:grpSpPr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326F0B19-B0BC-44F3-B671-608D289167C5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C2F982E-94ED-43C8-9D72-E54B33FDF19B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0F21CDE-2C55-4941-9E4A-5DBE91E2E453}"/>
              </a:ext>
            </a:extLst>
          </p:cNvPr>
          <p:cNvGrpSpPr/>
          <p:nvPr/>
        </p:nvGrpSpPr>
        <p:grpSpPr>
          <a:xfrm>
            <a:off x="3112400" y="4240496"/>
            <a:ext cx="92249" cy="127854"/>
            <a:chOff x="5517150" y="4793722"/>
            <a:chExt cx="122999" cy="127854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BBD9CB74-6AA2-44F3-89CE-79F70475D937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A7EB693-EF99-4359-9983-FDAD58522AC7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D0621A4-19A5-4BFE-B55A-237330EA2A80}"/>
              </a:ext>
            </a:extLst>
          </p:cNvPr>
          <p:cNvGrpSpPr/>
          <p:nvPr/>
        </p:nvGrpSpPr>
        <p:grpSpPr>
          <a:xfrm>
            <a:off x="2761610" y="4240496"/>
            <a:ext cx="92249" cy="127854"/>
            <a:chOff x="5517150" y="4793722"/>
            <a:chExt cx="122999" cy="127854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93B0CF74-BB64-4648-87E9-2EBFD9A17610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2C77DCF-FB04-45B7-A878-0A62315F6316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DB191D4-F532-428E-BA35-A875578F8F1F}"/>
              </a:ext>
            </a:extLst>
          </p:cNvPr>
          <p:cNvGrpSpPr/>
          <p:nvPr/>
        </p:nvGrpSpPr>
        <p:grpSpPr>
          <a:xfrm>
            <a:off x="2732479" y="4240496"/>
            <a:ext cx="92249" cy="127854"/>
            <a:chOff x="5517150" y="4793722"/>
            <a:chExt cx="122999" cy="127854"/>
          </a:xfrm>
        </p:grpSpPr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0546CA42-E41D-461E-AE20-5B0A1870D5A6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F2219474-C0BB-4B01-87CD-727B101673C7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B318A0F-5556-4D46-80CE-A870FE72629A}"/>
              </a:ext>
            </a:extLst>
          </p:cNvPr>
          <p:cNvGrpSpPr/>
          <p:nvPr/>
        </p:nvGrpSpPr>
        <p:grpSpPr>
          <a:xfrm>
            <a:off x="2713059" y="4240496"/>
            <a:ext cx="92249" cy="127854"/>
            <a:chOff x="5517150" y="4793722"/>
            <a:chExt cx="122999" cy="127854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42812FE-C30D-4516-A847-51453688538D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A3FD5487-DA39-4B03-9CE6-01890BE11672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FA26880-3DA0-4D96-9142-E4C2F8C26A0E}"/>
              </a:ext>
            </a:extLst>
          </p:cNvPr>
          <p:cNvGrpSpPr/>
          <p:nvPr/>
        </p:nvGrpSpPr>
        <p:grpSpPr>
          <a:xfrm>
            <a:off x="2667137" y="4167938"/>
            <a:ext cx="92249" cy="127854"/>
            <a:chOff x="5517150" y="4793722"/>
            <a:chExt cx="122999" cy="127854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7615D9D7-1F7F-4FB6-81EA-F0439C57F305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FD74987-D3A7-4446-9841-F0CB5197AD61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6F2AF22-0D7B-40F3-BDCD-15DA955255B2}"/>
              </a:ext>
            </a:extLst>
          </p:cNvPr>
          <p:cNvGrpSpPr/>
          <p:nvPr/>
        </p:nvGrpSpPr>
        <p:grpSpPr>
          <a:xfrm>
            <a:off x="2470703" y="4087287"/>
            <a:ext cx="92249" cy="127854"/>
            <a:chOff x="5517150" y="4793722"/>
            <a:chExt cx="122999" cy="127854"/>
          </a:xfrm>
        </p:grpSpPr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0A69F9AB-C550-48C1-AD30-09501209738B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AA3CDCCB-CA7A-48A3-886C-3A0907806CDF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377BE99-D095-4E9E-B188-8B45B64B90AE}"/>
              </a:ext>
            </a:extLst>
          </p:cNvPr>
          <p:cNvGrpSpPr/>
          <p:nvPr/>
        </p:nvGrpSpPr>
        <p:grpSpPr>
          <a:xfrm>
            <a:off x="2443999" y="4087287"/>
            <a:ext cx="92249" cy="127854"/>
            <a:chOff x="5517150" y="4793722"/>
            <a:chExt cx="122999" cy="127854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50577705-B150-49BF-B389-EDBEFF52E020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A8394AD4-9219-475A-8010-104726A69171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170E784-7897-441D-B780-649FB211E88F}"/>
              </a:ext>
            </a:extLst>
          </p:cNvPr>
          <p:cNvGrpSpPr/>
          <p:nvPr/>
        </p:nvGrpSpPr>
        <p:grpSpPr>
          <a:xfrm>
            <a:off x="2435503" y="4087287"/>
            <a:ext cx="92249" cy="127854"/>
            <a:chOff x="5517150" y="4793722"/>
            <a:chExt cx="122999" cy="127854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864F036-29D5-4AE6-A65D-8F6F22C7AEA5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CD6B9C2-3E43-4B91-9D84-27BE04D7BC58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1F3EE38-58EF-456A-B1E0-A5E3290FB4BB}"/>
              </a:ext>
            </a:extLst>
          </p:cNvPr>
          <p:cNvGrpSpPr/>
          <p:nvPr/>
        </p:nvGrpSpPr>
        <p:grpSpPr>
          <a:xfrm>
            <a:off x="2298343" y="4087287"/>
            <a:ext cx="92249" cy="127854"/>
            <a:chOff x="5517150" y="4793722"/>
            <a:chExt cx="122999" cy="127854"/>
          </a:xfrm>
        </p:grpSpPr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FD69CFE7-1905-409D-9DA0-5FF22B807F1F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F45B38E3-6164-4437-94BB-2D133C6F446A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5AE84B49-0ED2-4B82-A300-35C521D9D814}"/>
              </a:ext>
            </a:extLst>
          </p:cNvPr>
          <p:cNvGrpSpPr/>
          <p:nvPr/>
        </p:nvGrpSpPr>
        <p:grpSpPr>
          <a:xfrm>
            <a:off x="2193956" y="4087287"/>
            <a:ext cx="92249" cy="127854"/>
            <a:chOff x="5517150" y="4793722"/>
            <a:chExt cx="122999" cy="127854"/>
          </a:xfrm>
        </p:grpSpPr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A3467538-2ED1-4A11-A354-DE22357B679A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B3882673-8DD3-4432-89CE-048B4558FC95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DEDE6C87-E167-46B8-BD4F-19A0CA15D75E}"/>
              </a:ext>
            </a:extLst>
          </p:cNvPr>
          <p:cNvGrpSpPr/>
          <p:nvPr/>
        </p:nvGrpSpPr>
        <p:grpSpPr>
          <a:xfrm>
            <a:off x="2183234" y="4039005"/>
            <a:ext cx="92249" cy="127854"/>
            <a:chOff x="5517150" y="4793722"/>
            <a:chExt cx="122999" cy="127854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3917EACB-2F43-4363-8955-32A76F6E3F11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69AF6FC3-1ED2-43D7-B1E3-0CC2B1A93ABA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FC78822-11C5-46F7-8807-05745AEEE12C}"/>
              </a:ext>
            </a:extLst>
          </p:cNvPr>
          <p:cNvGrpSpPr/>
          <p:nvPr/>
        </p:nvGrpSpPr>
        <p:grpSpPr>
          <a:xfrm>
            <a:off x="2174940" y="3985867"/>
            <a:ext cx="92249" cy="127854"/>
            <a:chOff x="5517150" y="4793722"/>
            <a:chExt cx="122999" cy="127854"/>
          </a:xfrm>
        </p:grpSpPr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9A98CBA-4132-4D58-B2C8-3CC037260B10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CEE7D2C-D6A9-4DFB-9D8D-92920F87C821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9157D4F2-8A1A-4377-AD8F-05D686C79821}"/>
              </a:ext>
            </a:extLst>
          </p:cNvPr>
          <p:cNvGrpSpPr/>
          <p:nvPr/>
        </p:nvGrpSpPr>
        <p:grpSpPr>
          <a:xfrm>
            <a:off x="2034340" y="3834006"/>
            <a:ext cx="92249" cy="127854"/>
            <a:chOff x="5517150" y="4793722"/>
            <a:chExt cx="122999" cy="127854"/>
          </a:xfrm>
        </p:grpSpPr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CE8C7A82-723B-4124-B655-976EEC21E167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6A1C696-8370-4112-88CC-5E5B67723D93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28A213F2-4528-433E-9511-A65F8E5BF2F6}"/>
              </a:ext>
            </a:extLst>
          </p:cNvPr>
          <p:cNvGrpSpPr/>
          <p:nvPr/>
        </p:nvGrpSpPr>
        <p:grpSpPr>
          <a:xfrm>
            <a:off x="1942090" y="3834006"/>
            <a:ext cx="92249" cy="127854"/>
            <a:chOff x="5517150" y="4793722"/>
            <a:chExt cx="122999" cy="127854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754D86F4-01B0-4C9D-B2A9-F07A777143BC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92E8DDD0-B7B9-4B39-9507-7E824553986C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0D8C1656-4A5B-48BD-A4E8-E9794D0016B1}"/>
              </a:ext>
            </a:extLst>
          </p:cNvPr>
          <p:cNvGrpSpPr/>
          <p:nvPr/>
        </p:nvGrpSpPr>
        <p:grpSpPr>
          <a:xfrm>
            <a:off x="1927726" y="3661106"/>
            <a:ext cx="92249" cy="127854"/>
            <a:chOff x="5517150" y="4793722"/>
            <a:chExt cx="122999" cy="127854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B40A7CD3-EC6D-4BEF-9EBE-4875AA49F8E9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7B55B11E-D6D6-4EB5-AF0B-8FB54421AE2A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E340D9E0-1B3E-49E6-9801-4B2167EB4CA0}"/>
              </a:ext>
            </a:extLst>
          </p:cNvPr>
          <p:cNvGrpSpPr/>
          <p:nvPr/>
        </p:nvGrpSpPr>
        <p:grpSpPr>
          <a:xfrm>
            <a:off x="1903653" y="3616060"/>
            <a:ext cx="92249" cy="127854"/>
            <a:chOff x="5517150" y="4793722"/>
            <a:chExt cx="122999" cy="127854"/>
          </a:xfrm>
        </p:grpSpPr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D19787B-740A-4787-BB1C-EB3D43B3CFD8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0C01D1C9-74D1-4AC4-B113-8BD1DD27EBB2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DA8F67F1-5076-41F0-979D-4DA712C8F74D}"/>
              </a:ext>
            </a:extLst>
          </p:cNvPr>
          <p:cNvGrpSpPr/>
          <p:nvPr/>
        </p:nvGrpSpPr>
        <p:grpSpPr>
          <a:xfrm>
            <a:off x="1698722" y="3532173"/>
            <a:ext cx="92249" cy="127854"/>
            <a:chOff x="5517150" y="4793722"/>
            <a:chExt cx="122999" cy="127854"/>
          </a:xfrm>
        </p:grpSpPr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43901884-451D-4A63-A018-2D03E7504766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9450D2BE-81B7-40EE-B36D-ADB576D8918F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59BB3766-F7E8-4E6C-A66E-216B5563BAF0}"/>
              </a:ext>
            </a:extLst>
          </p:cNvPr>
          <p:cNvGrpSpPr/>
          <p:nvPr/>
        </p:nvGrpSpPr>
        <p:grpSpPr>
          <a:xfrm>
            <a:off x="1674648" y="3487128"/>
            <a:ext cx="92249" cy="127854"/>
            <a:chOff x="5517150" y="4793722"/>
            <a:chExt cx="122999" cy="127854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7C856691-D81D-422E-A721-270F0908007D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EBCFBF0F-9EE7-4C8B-A918-984218058ED7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7EA668D2-F386-4728-B18B-E15E2FDF2098}"/>
              </a:ext>
            </a:extLst>
          </p:cNvPr>
          <p:cNvGrpSpPr/>
          <p:nvPr/>
        </p:nvGrpSpPr>
        <p:grpSpPr>
          <a:xfrm>
            <a:off x="1628725" y="3252729"/>
            <a:ext cx="92249" cy="127854"/>
            <a:chOff x="5517150" y="4793722"/>
            <a:chExt cx="122999" cy="127854"/>
          </a:xfrm>
        </p:grpSpPr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B6930AEF-DE51-40D9-B316-0BC7055480D1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5D4210B-3024-4721-8329-058C79546E45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3C77452F-CE62-435A-B58E-F52D0A0CA551}"/>
              </a:ext>
            </a:extLst>
          </p:cNvPr>
          <p:cNvGrpSpPr/>
          <p:nvPr/>
        </p:nvGrpSpPr>
        <p:grpSpPr>
          <a:xfrm>
            <a:off x="1576735" y="3196355"/>
            <a:ext cx="92249" cy="127854"/>
            <a:chOff x="5517150" y="4793722"/>
            <a:chExt cx="122999" cy="127854"/>
          </a:xfrm>
        </p:grpSpPr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42CC0A20-1CDC-4F66-87FF-87268835F7F8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ED9F744B-AFB7-4334-A90C-BA75104D9899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24B29227-45F4-4411-B4B2-E0EAEBA2839C}"/>
              </a:ext>
            </a:extLst>
          </p:cNvPr>
          <p:cNvGrpSpPr/>
          <p:nvPr/>
        </p:nvGrpSpPr>
        <p:grpSpPr>
          <a:xfrm>
            <a:off x="1506334" y="3196355"/>
            <a:ext cx="92249" cy="127854"/>
            <a:chOff x="5517150" y="4793722"/>
            <a:chExt cx="122999" cy="127854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288B4D55-8A70-4018-8EBB-7ECB1305E3C1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6251F5A-4385-4055-A4BC-8B35E3788843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2D89B788-E551-4692-9683-8F704B6D66D8}"/>
              </a:ext>
            </a:extLst>
          </p:cNvPr>
          <p:cNvGrpSpPr/>
          <p:nvPr/>
        </p:nvGrpSpPr>
        <p:grpSpPr>
          <a:xfrm>
            <a:off x="1422784" y="3012126"/>
            <a:ext cx="92249" cy="127854"/>
            <a:chOff x="5517150" y="4793722"/>
            <a:chExt cx="122999" cy="127854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61B405D3-C1CD-445A-A1AF-D38F71CE5856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8C0C36B-E455-4906-AE59-394CA68AEA0D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67EBC85D-89E7-4B8A-9FC5-F6776722A232}"/>
              </a:ext>
            </a:extLst>
          </p:cNvPr>
          <p:cNvGrpSpPr/>
          <p:nvPr/>
        </p:nvGrpSpPr>
        <p:grpSpPr>
          <a:xfrm>
            <a:off x="1422784" y="2940916"/>
            <a:ext cx="92249" cy="127854"/>
            <a:chOff x="5517150" y="4793722"/>
            <a:chExt cx="122999" cy="127854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32FA1E7C-CDCC-410E-BAB5-576F05BA19EA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05060D3A-0B9C-4D73-BAEC-F36A1393550C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8CABF6D9-3FAA-4F38-978C-4214CAC0B31F}"/>
              </a:ext>
            </a:extLst>
          </p:cNvPr>
          <p:cNvGrpSpPr/>
          <p:nvPr/>
        </p:nvGrpSpPr>
        <p:grpSpPr>
          <a:xfrm>
            <a:off x="1378076" y="2763161"/>
            <a:ext cx="92249" cy="127854"/>
            <a:chOff x="5517150" y="4793722"/>
            <a:chExt cx="122999" cy="127854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26C672F8-41DD-4F5B-B72E-ECA48BBC5DE5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F3AE4A47-3053-41A1-B997-8A55A6D3D8B3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DF8D765E-BA37-4FD0-BC75-D93593914004}"/>
              </a:ext>
            </a:extLst>
          </p:cNvPr>
          <p:cNvGrpSpPr/>
          <p:nvPr/>
        </p:nvGrpSpPr>
        <p:grpSpPr>
          <a:xfrm>
            <a:off x="1328512" y="2656616"/>
            <a:ext cx="92249" cy="127854"/>
            <a:chOff x="5517150" y="4793722"/>
            <a:chExt cx="122999" cy="127854"/>
          </a:xfrm>
        </p:grpSpPr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67894310-5696-4F10-AFB4-166FD1EE665C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0456CD1-308D-4D2C-A0C8-9C68077E652C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6657131B-2D2C-40FA-9735-45FEC9DF6407}"/>
              </a:ext>
            </a:extLst>
          </p:cNvPr>
          <p:cNvGrpSpPr/>
          <p:nvPr/>
        </p:nvGrpSpPr>
        <p:grpSpPr>
          <a:xfrm>
            <a:off x="1149072" y="2514466"/>
            <a:ext cx="92249" cy="127854"/>
            <a:chOff x="5517150" y="4793722"/>
            <a:chExt cx="122999" cy="127854"/>
          </a:xfrm>
        </p:grpSpPr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49A9A008-B939-4439-9689-0702C218F43A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8B54D1A7-52D0-45B8-913E-834D771BA4DD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E1734B3F-0A5C-4BCD-8554-F0A5B6BA21A5}"/>
              </a:ext>
            </a:extLst>
          </p:cNvPr>
          <p:cNvGrpSpPr/>
          <p:nvPr/>
        </p:nvGrpSpPr>
        <p:grpSpPr>
          <a:xfrm>
            <a:off x="1112860" y="2414395"/>
            <a:ext cx="92249" cy="127854"/>
            <a:chOff x="5517150" y="4793722"/>
            <a:chExt cx="122999" cy="127854"/>
          </a:xfrm>
        </p:grpSpPr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8406646D-DD6C-457A-BF9B-C08EC8CE0777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5C8A57CB-6694-40C3-BCD2-D68EC0F726AD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55E5D07C-088E-40A9-BF68-8BE502834335}"/>
              </a:ext>
            </a:extLst>
          </p:cNvPr>
          <p:cNvCxnSpPr/>
          <p:nvPr/>
        </p:nvCxnSpPr>
        <p:spPr bwMode="auto">
          <a:xfrm flipH="1">
            <a:off x="904876" y="3636433"/>
            <a:ext cx="3482975" cy="0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CB4C31BD-1264-4BCE-86DA-2FC741BE0469}"/>
              </a:ext>
            </a:extLst>
          </p:cNvPr>
          <p:cNvCxnSpPr>
            <a:cxnSpLocks/>
          </p:cNvCxnSpPr>
          <p:nvPr/>
        </p:nvCxnSpPr>
        <p:spPr bwMode="auto">
          <a:xfrm flipV="1">
            <a:off x="1731637" y="3654950"/>
            <a:ext cx="13676" cy="1470206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2C029DE-11DE-41AC-84DB-01E13BF702E8}"/>
              </a:ext>
            </a:extLst>
          </p:cNvPr>
          <p:cNvSpPr/>
          <p:nvPr/>
        </p:nvSpPr>
        <p:spPr bwMode="auto">
          <a:xfrm>
            <a:off x="908824" y="2126167"/>
            <a:ext cx="3479180" cy="3005495"/>
          </a:xfrm>
          <a:custGeom>
            <a:avLst/>
            <a:gdLst>
              <a:gd name="connsiteX0" fmla="*/ 0 w 4698380"/>
              <a:gd name="connsiteY0" fmla="*/ 0 h 3087649"/>
              <a:gd name="connsiteX1" fmla="*/ 0 w 4698380"/>
              <a:gd name="connsiteY1" fmla="*/ 3087649 h 3087649"/>
              <a:gd name="connsiteX2" fmla="*/ 4698380 w 4698380"/>
              <a:gd name="connsiteY2" fmla="*/ 3087649 h 308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8380" h="3087649">
                <a:moveTo>
                  <a:pt x="0" y="0"/>
                </a:moveTo>
                <a:lnTo>
                  <a:pt x="0" y="3087649"/>
                </a:lnTo>
                <a:lnTo>
                  <a:pt x="4698380" y="308764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0" name="Freeform: Shape 189">
            <a:extLst>
              <a:ext uri="{FF2B5EF4-FFF2-40B4-BE49-F238E27FC236}">
                <a16:creationId xmlns:a16="http://schemas.microsoft.com/office/drawing/2014/main" id="{5A9A6F94-9190-48B5-B5ED-C001BC055177}"/>
              </a:ext>
            </a:extLst>
          </p:cNvPr>
          <p:cNvSpPr/>
          <p:nvPr/>
        </p:nvSpPr>
        <p:spPr bwMode="auto">
          <a:xfrm>
            <a:off x="5119159" y="2141674"/>
            <a:ext cx="3492632" cy="3006059"/>
          </a:xfrm>
          <a:custGeom>
            <a:avLst/>
            <a:gdLst>
              <a:gd name="connsiteX0" fmla="*/ 0 w 4715124"/>
              <a:gd name="connsiteY0" fmla="*/ 0 h 3071854"/>
              <a:gd name="connsiteX1" fmla="*/ 0 w 4715124"/>
              <a:gd name="connsiteY1" fmla="*/ 3071854 h 3071854"/>
              <a:gd name="connsiteX2" fmla="*/ 4715124 w 4715124"/>
              <a:gd name="connsiteY2" fmla="*/ 3071854 h 307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5124" h="3071854">
                <a:moveTo>
                  <a:pt x="0" y="0"/>
                </a:moveTo>
                <a:lnTo>
                  <a:pt x="0" y="3071854"/>
                </a:lnTo>
                <a:lnTo>
                  <a:pt x="4715124" y="3071854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1ACAA395-44F8-4EF5-A744-65F9E743EB55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6816" y="5147573"/>
            <a:ext cx="5342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A1C6610E-98C0-4293-A86E-BED0B96BF0EE}"/>
              </a:ext>
            </a:extLst>
          </p:cNvPr>
          <p:cNvCxnSpPr>
            <a:cxnSpLocks/>
          </p:cNvCxnSpPr>
          <p:nvPr/>
        </p:nvCxnSpPr>
        <p:spPr bwMode="auto">
          <a:xfrm flipV="1">
            <a:off x="5120015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E71BE720-B54A-42AE-A9FD-59FFB1D13D5F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6816" y="4848424"/>
            <a:ext cx="5342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39990527-6D78-4F94-905F-618AE4E54C8A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6816" y="4549276"/>
            <a:ext cx="5342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0A2BAE74-EAF9-4D32-A770-3AED9A9F93EE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6816" y="4250128"/>
            <a:ext cx="5342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2E383D34-3377-4E8B-9F28-563101057738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6816" y="3950980"/>
            <a:ext cx="5342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74E5EF65-6839-4CCD-B913-EC025B52A2E8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6816" y="3651832"/>
            <a:ext cx="5342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BA21EC94-F0C4-457C-93D3-F21166ADB538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6816" y="3352684"/>
            <a:ext cx="5342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A574263B-6B95-43BD-9928-0B84D67AA13D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6816" y="3053536"/>
            <a:ext cx="5342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B264F558-AC2C-46C5-B590-FA9BF8BFB0C7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6816" y="2754388"/>
            <a:ext cx="5342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3B17ACC7-3E95-4C97-A9BB-C8FCFE5C2A06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6816" y="2455240"/>
            <a:ext cx="5342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E149962F-98A1-4CF1-9DEB-89BB6435D0B1}"/>
              </a:ext>
            </a:extLst>
          </p:cNvPr>
          <p:cNvCxnSpPr>
            <a:cxnSpLocks/>
          </p:cNvCxnSpPr>
          <p:nvPr/>
        </p:nvCxnSpPr>
        <p:spPr bwMode="auto">
          <a:xfrm flipH="1">
            <a:off x="5056816" y="2156092"/>
            <a:ext cx="5342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46BAE30E-41F3-4557-97B1-EBD5E187C307}"/>
              </a:ext>
            </a:extLst>
          </p:cNvPr>
          <p:cNvCxnSpPr>
            <a:cxnSpLocks/>
          </p:cNvCxnSpPr>
          <p:nvPr/>
        </p:nvCxnSpPr>
        <p:spPr bwMode="auto">
          <a:xfrm flipV="1">
            <a:off x="5351918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0E08D8D8-D5F0-4971-BDF7-9DC66B3CDA00}"/>
              </a:ext>
            </a:extLst>
          </p:cNvPr>
          <p:cNvCxnSpPr>
            <a:cxnSpLocks/>
          </p:cNvCxnSpPr>
          <p:nvPr/>
        </p:nvCxnSpPr>
        <p:spPr bwMode="auto">
          <a:xfrm flipV="1">
            <a:off x="5583821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A1412EE7-4C3C-40CD-8355-750127A3A4D1}"/>
              </a:ext>
            </a:extLst>
          </p:cNvPr>
          <p:cNvCxnSpPr>
            <a:cxnSpLocks/>
          </p:cNvCxnSpPr>
          <p:nvPr/>
        </p:nvCxnSpPr>
        <p:spPr bwMode="auto">
          <a:xfrm flipV="1">
            <a:off x="5815724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79CD1AFF-2DE3-40C0-8B75-7152A9B4473C}"/>
              </a:ext>
            </a:extLst>
          </p:cNvPr>
          <p:cNvCxnSpPr>
            <a:cxnSpLocks/>
          </p:cNvCxnSpPr>
          <p:nvPr/>
        </p:nvCxnSpPr>
        <p:spPr bwMode="auto">
          <a:xfrm flipV="1">
            <a:off x="6047627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384971D4-8D62-4DFE-96B7-76176E5FCA39}"/>
              </a:ext>
            </a:extLst>
          </p:cNvPr>
          <p:cNvCxnSpPr>
            <a:cxnSpLocks/>
          </p:cNvCxnSpPr>
          <p:nvPr/>
        </p:nvCxnSpPr>
        <p:spPr bwMode="auto">
          <a:xfrm flipV="1">
            <a:off x="6279530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3D296AF3-5E43-4459-AC7A-818ABE448726}"/>
              </a:ext>
            </a:extLst>
          </p:cNvPr>
          <p:cNvCxnSpPr>
            <a:cxnSpLocks/>
          </p:cNvCxnSpPr>
          <p:nvPr/>
        </p:nvCxnSpPr>
        <p:spPr bwMode="auto">
          <a:xfrm flipV="1">
            <a:off x="6511432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8DE4C2FC-8696-4810-A187-ADC4A73812D9}"/>
              </a:ext>
            </a:extLst>
          </p:cNvPr>
          <p:cNvCxnSpPr>
            <a:cxnSpLocks/>
          </p:cNvCxnSpPr>
          <p:nvPr/>
        </p:nvCxnSpPr>
        <p:spPr bwMode="auto">
          <a:xfrm flipV="1">
            <a:off x="6743336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5DDAE1F1-9ADB-4216-8513-A58BA4A49EE0}"/>
              </a:ext>
            </a:extLst>
          </p:cNvPr>
          <p:cNvCxnSpPr>
            <a:cxnSpLocks/>
          </p:cNvCxnSpPr>
          <p:nvPr/>
        </p:nvCxnSpPr>
        <p:spPr bwMode="auto">
          <a:xfrm flipV="1">
            <a:off x="6975239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C0E6DD68-058E-4770-AA9C-E1EB68C11C8A}"/>
              </a:ext>
            </a:extLst>
          </p:cNvPr>
          <p:cNvCxnSpPr>
            <a:cxnSpLocks/>
          </p:cNvCxnSpPr>
          <p:nvPr/>
        </p:nvCxnSpPr>
        <p:spPr bwMode="auto">
          <a:xfrm flipV="1">
            <a:off x="7207142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3A4D130E-78D0-479A-B347-926866E82E25}"/>
              </a:ext>
            </a:extLst>
          </p:cNvPr>
          <p:cNvCxnSpPr>
            <a:cxnSpLocks/>
          </p:cNvCxnSpPr>
          <p:nvPr/>
        </p:nvCxnSpPr>
        <p:spPr bwMode="auto">
          <a:xfrm flipV="1">
            <a:off x="7439045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E383CCD7-28A0-433A-977B-7AFB6509C515}"/>
              </a:ext>
            </a:extLst>
          </p:cNvPr>
          <p:cNvCxnSpPr>
            <a:cxnSpLocks/>
          </p:cNvCxnSpPr>
          <p:nvPr/>
        </p:nvCxnSpPr>
        <p:spPr bwMode="auto">
          <a:xfrm flipV="1">
            <a:off x="7670948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149545A7-06E7-4AD5-A546-DE20469061F7}"/>
              </a:ext>
            </a:extLst>
          </p:cNvPr>
          <p:cNvCxnSpPr>
            <a:cxnSpLocks/>
          </p:cNvCxnSpPr>
          <p:nvPr/>
        </p:nvCxnSpPr>
        <p:spPr bwMode="auto">
          <a:xfrm flipV="1">
            <a:off x="7902851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C86DEDC0-960B-45BA-A18D-A512FDC787F0}"/>
              </a:ext>
            </a:extLst>
          </p:cNvPr>
          <p:cNvCxnSpPr>
            <a:cxnSpLocks/>
          </p:cNvCxnSpPr>
          <p:nvPr/>
        </p:nvCxnSpPr>
        <p:spPr bwMode="auto">
          <a:xfrm flipV="1">
            <a:off x="8134754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B568DA70-23EA-458F-8BA2-8D96C21AC274}"/>
              </a:ext>
            </a:extLst>
          </p:cNvPr>
          <p:cNvCxnSpPr>
            <a:cxnSpLocks/>
          </p:cNvCxnSpPr>
          <p:nvPr/>
        </p:nvCxnSpPr>
        <p:spPr bwMode="auto">
          <a:xfrm flipV="1">
            <a:off x="8366657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CC893B65-920D-4D8A-9227-5E3E17112206}"/>
              </a:ext>
            </a:extLst>
          </p:cNvPr>
          <p:cNvCxnSpPr>
            <a:cxnSpLocks/>
          </p:cNvCxnSpPr>
          <p:nvPr/>
        </p:nvCxnSpPr>
        <p:spPr bwMode="auto">
          <a:xfrm flipV="1">
            <a:off x="8598554" y="5150836"/>
            <a:ext cx="0" cy="740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4" name="TextBox 223">
            <a:extLst>
              <a:ext uri="{FF2B5EF4-FFF2-40B4-BE49-F238E27FC236}">
                <a16:creationId xmlns:a16="http://schemas.microsoft.com/office/drawing/2014/main" id="{1FAF9CE0-F104-4BDC-AFE3-D3F22002A851}"/>
              </a:ext>
            </a:extLst>
          </p:cNvPr>
          <p:cNvSpPr txBox="1"/>
          <p:nvPr/>
        </p:nvSpPr>
        <p:spPr bwMode="auto">
          <a:xfrm>
            <a:off x="5017129" y="5160495"/>
            <a:ext cx="2075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D9001D3C-DE70-4825-9AB0-E9D54E8EEBA0}"/>
              </a:ext>
            </a:extLst>
          </p:cNvPr>
          <p:cNvSpPr txBox="1"/>
          <p:nvPr/>
        </p:nvSpPr>
        <p:spPr bwMode="auto">
          <a:xfrm>
            <a:off x="5249041" y="5164912"/>
            <a:ext cx="2075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A18B338A-E2BD-4EFB-8E77-1FD6F6B19EA5}"/>
              </a:ext>
            </a:extLst>
          </p:cNvPr>
          <p:cNvSpPr txBox="1"/>
          <p:nvPr/>
        </p:nvSpPr>
        <p:spPr bwMode="auto">
          <a:xfrm>
            <a:off x="5477641" y="5164912"/>
            <a:ext cx="2075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D71A2FBB-C8D6-4FF4-BA17-73C0E1106932}"/>
              </a:ext>
            </a:extLst>
          </p:cNvPr>
          <p:cNvSpPr txBox="1"/>
          <p:nvPr/>
        </p:nvSpPr>
        <p:spPr bwMode="auto">
          <a:xfrm>
            <a:off x="5711211" y="5164912"/>
            <a:ext cx="2075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9E319240-08C7-4232-96EB-DBEAAE6049D4}"/>
              </a:ext>
            </a:extLst>
          </p:cNvPr>
          <p:cNvSpPr txBox="1"/>
          <p:nvPr/>
        </p:nvSpPr>
        <p:spPr bwMode="auto">
          <a:xfrm>
            <a:off x="5939811" y="5164912"/>
            <a:ext cx="2075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58385AE5-23D8-48C2-92C0-4941ED140FF0}"/>
              </a:ext>
            </a:extLst>
          </p:cNvPr>
          <p:cNvSpPr txBox="1"/>
          <p:nvPr/>
        </p:nvSpPr>
        <p:spPr bwMode="auto">
          <a:xfrm>
            <a:off x="6140250" y="5164912"/>
            <a:ext cx="285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E34B196D-F74B-4B5A-8935-301E02B4BC6E}"/>
              </a:ext>
            </a:extLst>
          </p:cNvPr>
          <p:cNvSpPr txBox="1"/>
          <p:nvPr/>
        </p:nvSpPr>
        <p:spPr bwMode="auto">
          <a:xfrm>
            <a:off x="6377133" y="5164912"/>
            <a:ext cx="285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6171DB62-68AF-4A24-A76F-4367FDEEEB5E}"/>
              </a:ext>
            </a:extLst>
          </p:cNvPr>
          <p:cNvSpPr txBox="1"/>
          <p:nvPr/>
        </p:nvSpPr>
        <p:spPr bwMode="auto">
          <a:xfrm>
            <a:off x="6600763" y="5164912"/>
            <a:ext cx="285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D945CB60-171F-4E09-8A60-36B552616E8C}"/>
              </a:ext>
            </a:extLst>
          </p:cNvPr>
          <p:cNvSpPr txBox="1"/>
          <p:nvPr/>
        </p:nvSpPr>
        <p:spPr bwMode="auto">
          <a:xfrm>
            <a:off x="6835990" y="5164912"/>
            <a:ext cx="285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BCE5D67D-D7FA-49D3-8B62-88E4F0DA2215}"/>
              </a:ext>
            </a:extLst>
          </p:cNvPr>
          <p:cNvSpPr txBox="1"/>
          <p:nvPr/>
        </p:nvSpPr>
        <p:spPr bwMode="auto">
          <a:xfrm>
            <a:off x="7056307" y="5164912"/>
            <a:ext cx="285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4C9338DD-6828-4152-A56E-48A766592CFD}"/>
              </a:ext>
            </a:extLst>
          </p:cNvPr>
          <p:cNvSpPr txBox="1"/>
          <p:nvPr/>
        </p:nvSpPr>
        <p:spPr bwMode="auto">
          <a:xfrm>
            <a:off x="7309755" y="5164912"/>
            <a:ext cx="285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092F4F0D-BE3B-4AFD-BB37-BB4632BFD4DE}"/>
              </a:ext>
            </a:extLst>
          </p:cNvPr>
          <p:cNvSpPr txBox="1"/>
          <p:nvPr/>
        </p:nvSpPr>
        <p:spPr bwMode="auto">
          <a:xfrm>
            <a:off x="7530072" y="5164912"/>
            <a:ext cx="285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3AC03895-8C7D-4B34-AA42-017445B9FF7C}"/>
              </a:ext>
            </a:extLst>
          </p:cNvPr>
          <p:cNvSpPr txBox="1"/>
          <p:nvPr/>
        </p:nvSpPr>
        <p:spPr bwMode="auto">
          <a:xfrm>
            <a:off x="7783519" y="5164912"/>
            <a:ext cx="285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CB9EF796-B956-4D1D-A42C-EFFF8B1F4940}"/>
              </a:ext>
            </a:extLst>
          </p:cNvPr>
          <p:cNvSpPr txBox="1"/>
          <p:nvPr/>
        </p:nvSpPr>
        <p:spPr bwMode="auto">
          <a:xfrm>
            <a:off x="7993897" y="5164912"/>
            <a:ext cx="285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26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859F9142-7F0A-4DB8-B5F7-E903BB3A4654}"/>
              </a:ext>
            </a:extLst>
          </p:cNvPr>
          <p:cNvSpPr txBox="1"/>
          <p:nvPr/>
        </p:nvSpPr>
        <p:spPr bwMode="auto">
          <a:xfrm>
            <a:off x="8219185" y="5164912"/>
            <a:ext cx="285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E461B5AE-1E32-4AF7-A4F9-F92B934AB028}"/>
              </a:ext>
            </a:extLst>
          </p:cNvPr>
          <p:cNvSpPr txBox="1"/>
          <p:nvPr/>
        </p:nvSpPr>
        <p:spPr bwMode="auto">
          <a:xfrm>
            <a:off x="8469092" y="5164912"/>
            <a:ext cx="285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D751F968-25B7-433E-86FD-19EB4588AEFD}"/>
              </a:ext>
            </a:extLst>
          </p:cNvPr>
          <p:cNvSpPr txBox="1"/>
          <p:nvPr/>
        </p:nvSpPr>
        <p:spPr bwMode="auto">
          <a:xfrm>
            <a:off x="4899516" y="4990426"/>
            <a:ext cx="2075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4211E26-AD35-4EA7-BD8A-B46106228C39}"/>
              </a:ext>
            </a:extLst>
          </p:cNvPr>
          <p:cNvSpPr txBox="1"/>
          <p:nvPr/>
        </p:nvSpPr>
        <p:spPr bwMode="auto">
          <a:xfrm>
            <a:off x="4838701" y="4694461"/>
            <a:ext cx="2799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BF3A1A7E-57D5-442C-A56D-179B5856D70E}"/>
              </a:ext>
            </a:extLst>
          </p:cNvPr>
          <p:cNvSpPr txBox="1"/>
          <p:nvPr/>
        </p:nvSpPr>
        <p:spPr bwMode="auto">
          <a:xfrm>
            <a:off x="4838701" y="4402913"/>
            <a:ext cx="2799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95FEE8CC-188B-4647-8262-EB4101D8AC84}"/>
              </a:ext>
            </a:extLst>
          </p:cNvPr>
          <p:cNvSpPr txBox="1"/>
          <p:nvPr/>
        </p:nvSpPr>
        <p:spPr bwMode="auto">
          <a:xfrm>
            <a:off x="4838701" y="4082652"/>
            <a:ext cx="2799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CC3DD5EE-7380-45FC-8499-B2CA6524E698}"/>
              </a:ext>
            </a:extLst>
          </p:cNvPr>
          <p:cNvSpPr txBox="1"/>
          <p:nvPr/>
        </p:nvSpPr>
        <p:spPr bwMode="auto">
          <a:xfrm>
            <a:off x="4838701" y="3804357"/>
            <a:ext cx="2799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CA40507E-8FE8-4415-B388-95FDEC00B2D3}"/>
              </a:ext>
            </a:extLst>
          </p:cNvPr>
          <p:cNvSpPr txBox="1"/>
          <p:nvPr/>
        </p:nvSpPr>
        <p:spPr bwMode="auto">
          <a:xfrm>
            <a:off x="4838701" y="3501766"/>
            <a:ext cx="2799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9F65727C-FFD0-41AD-A007-1EBBC3601C55}"/>
              </a:ext>
            </a:extLst>
          </p:cNvPr>
          <p:cNvSpPr txBox="1"/>
          <p:nvPr/>
        </p:nvSpPr>
        <p:spPr bwMode="auto">
          <a:xfrm>
            <a:off x="4838701" y="3201384"/>
            <a:ext cx="2799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D07487A-F171-45D9-B65B-C5AF7A904C4A}"/>
              </a:ext>
            </a:extLst>
          </p:cNvPr>
          <p:cNvSpPr txBox="1"/>
          <p:nvPr/>
        </p:nvSpPr>
        <p:spPr bwMode="auto">
          <a:xfrm>
            <a:off x="4838701" y="2901002"/>
            <a:ext cx="2799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A27759FF-50F3-45C8-942E-668F9720C048}"/>
              </a:ext>
            </a:extLst>
          </p:cNvPr>
          <p:cNvSpPr txBox="1"/>
          <p:nvPr/>
        </p:nvSpPr>
        <p:spPr bwMode="auto">
          <a:xfrm>
            <a:off x="4838701" y="2605037"/>
            <a:ext cx="2799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C27AFD09-6FA9-4BB3-9A8B-C658E9BB8159}"/>
              </a:ext>
            </a:extLst>
          </p:cNvPr>
          <p:cNvSpPr txBox="1"/>
          <p:nvPr/>
        </p:nvSpPr>
        <p:spPr bwMode="auto">
          <a:xfrm>
            <a:off x="4838701" y="2309071"/>
            <a:ext cx="2799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597D56D1-79C9-4263-8C5C-35A8E2F3A216}"/>
              </a:ext>
            </a:extLst>
          </p:cNvPr>
          <p:cNvSpPr txBox="1"/>
          <p:nvPr/>
        </p:nvSpPr>
        <p:spPr bwMode="auto">
          <a:xfrm>
            <a:off x="4764157" y="2004271"/>
            <a:ext cx="35449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BBFAEED3-727A-4D38-A1E5-76F460A052CB}"/>
              </a:ext>
            </a:extLst>
          </p:cNvPr>
          <p:cNvGrpSpPr/>
          <p:nvPr/>
        </p:nvGrpSpPr>
        <p:grpSpPr>
          <a:xfrm>
            <a:off x="8034887" y="4406763"/>
            <a:ext cx="92249" cy="127854"/>
            <a:chOff x="5517150" y="4793722"/>
            <a:chExt cx="122999" cy="127854"/>
          </a:xfrm>
        </p:grpSpPr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2841A657-4B49-47E7-8890-DFC0E4DA3626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74F934-D26E-442D-BC81-06936AD0FF1D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CA77DF8A-232B-4FF4-886C-F85F659738D4}"/>
              </a:ext>
            </a:extLst>
          </p:cNvPr>
          <p:cNvGrpSpPr/>
          <p:nvPr/>
        </p:nvGrpSpPr>
        <p:grpSpPr>
          <a:xfrm>
            <a:off x="7854326" y="4068832"/>
            <a:ext cx="92249" cy="127854"/>
            <a:chOff x="5517150" y="4793722"/>
            <a:chExt cx="122999" cy="127854"/>
          </a:xfrm>
        </p:grpSpPr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AC8CAE94-084E-448A-B72B-CB4A630DE962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55B33A74-7B49-43D3-9FA5-6F038177F10F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1790E5CA-FDC6-4283-9C0D-3463649A4C77}"/>
              </a:ext>
            </a:extLst>
          </p:cNvPr>
          <p:cNvGrpSpPr/>
          <p:nvPr/>
        </p:nvGrpSpPr>
        <p:grpSpPr>
          <a:xfrm>
            <a:off x="7688674" y="4068832"/>
            <a:ext cx="92249" cy="127854"/>
            <a:chOff x="5517150" y="4793722"/>
            <a:chExt cx="122999" cy="127854"/>
          </a:xfrm>
        </p:grpSpPr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9DA15102-32F8-4B4B-BB4F-8D1265C85CDE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D52B9F2C-5679-4A25-9412-0F97C22B1404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600861F3-7EF1-464E-9A61-D3FE35092270}"/>
              </a:ext>
            </a:extLst>
          </p:cNvPr>
          <p:cNvGrpSpPr/>
          <p:nvPr/>
        </p:nvGrpSpPr>
        <p:grpSpPr>
          <a:xfrm>
            <a:off x="7634009" y="4068832"/>
            <a:ext cx="92249" cy="127854"/>
            <a:chOff x="5517150" y="4793722"/>
            <a:chExt cx="122999" cy="127854"/>
          </a:xfrm>
        </p:grpSpPr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B86C4C45-8BED-4A5C-AF28-2D06691DAD7E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6ED2615F-85AF-4069-983B-369ABB44D489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07392660-DE4C-4267-ACD0-4E55AD63361F}"/>
              </a:ext>
            </a:extLst>
          </p:cNvPr>
          <p:cNvGrpSpPr/>
          <p:nvPr/>
        </p:nvGrpSpPr>
        <p:grpSpPr>
          <a:xfrm>
            <a:off x="7556152" y="4068832"/>
            <a:ext cx="92249" cy="127854"/>
            <a:chOff x="5517150" y="4793722"/>
            <a:chExt cx="122999" cy="127854"/>
          </a:xfrm>
        </p:grpSpPr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18BC1EFA-39D8-431E-B5A2-FA8CAC4BEF05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FC29D3E-D003-45F7-943B-27777FE4BE25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FDAF4791-C6A2-4856-A3EC-6E6677518D5F}"/>
              </a:ext>
            </a:extLst>
          </p:cNvPr>
          <p:cNvGrpSpPr/>
          <p:nvPr/>
        </p:nvGrpSpPr>
        <p:grpSpPr>
          <a:xfrm>
            <a:off x="7256322" y="4068832"/>
            <a:ext cx="92249" cy="127854"/>
            <a:chOff x="5517150" y="4793722"/>
            <a:chExt cx="122999" cy="127854"/>
          </a:xfrm>
        </p:grpSpPr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06E107EA-A51E-458E-B22A-FD6A3430B61E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E10F021-2D79-4BD9-BAFA-93F788945C86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9D90492C-9B69-4817-A5FC-FFD6EC2CEB2A}"/>
              </a:ext>
            </a:extLst>
          </p:cNvPr>
          <p:cNvGrpSpPr/>
          <p:nvPr/>
        </p:nvGrpSpPr>
        <p:grpSpPr>
          <a:xfrm>
            <a:off x="7045944" y="3925267"/>
            <a:ext cx="92249" cy="127854"/>
            <a:chOff x="5517150" y="4793722"/>
            <a:chExt cx="122999" cy="127854"/>
          </a:xfrm>
        </p:grpSpPr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30D787C7-AB3D-4C81-B32D-9CF2C21361F8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6DE88A43-0590-4793-A26E-D7F1A13A67AA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1C0EA690-F4D8-4287-ABC4-F9D264DC1CB0}"/>
              </a:ext>
            </a:extLst>
          </p:cNvPr>
          <p:cNvGrpSpPr/>
          <p:nvPr/>
        </p:nvGrpSpPr>
        <p:grpSpPr>
          <a:xfrm>
            <a:off x="6976370" y="3814833"/>
            <a:ext cx="92249" cy="127854"/>
            <a:chOff x="5517150" y="4793722"/>
            <a:chExt cx="122999" cy="127854"/>
          </a:xfrm>
        </p:grpSpPr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3C11AAA7-09E1-4CCD-9038-469800C00E96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6C4784B7-5FEC-4FF7-B84C-99F01F44BCBF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9FB05F41-A573-4BA8-80D3-14D67EF4AAB8}"/>
              </a:ext>
            </a:extLst>
          </p:cNvPr>
          <p:cNvGrpSpPr/>
          <p:nvPr/>
        </p:nvGrpSpPr>
        <p:grpSpPr>
          <a:xfrm>
            <a:off x="6898514" y="3704398"/>
            <a:ext cx="92249" cy="127854"/>
            <a:chOff x="5517150" y="4793722"/>
            <a:chExt cx="122999" cy="127854"/>
          </a:xfrm>
        </p:grpSpPr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B16115E3-1494-4591-81FD-8D871E43AB0D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0DA87665-AE05-433A-9782-EDDF2D324AA6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A1F791E2-3D11-461F-98B8-E9F39897FFDF}"/>
              </a:ext>
            </a:extLst>
          </p:cNvPr>
          <p:cNvGrpSpPr/>
          <p:nvPr/>
        </p:nvGrpSpPr>
        <p:grpSpPr>
          <a:xfrm>
            <a:off x="6885262" y="3704398"/>
            <a:ext cx="92249" cy="127854"/>
            <a:chOff x="5517150" y="4793722"/>
            <a:chExt cx="122999" cy="127854"/>
          </a:xfrm>
        </p:grpSpPr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0B5722B6-1475-4027-85D3-A28F1696D513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FA7EFD79-4CC0-44E0-B756-799B02255A07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4006BDE5-25DD-4917-9663-4FC45BB55C06}"/>
              </a:ext>
            </a:extLst>
          </p:cNvPr>
          <p:cNvGrpSpPr/>
          <p:nvPr/>
        </p:nvGrpSpPr>
        <p:grpSpPr>
          <a:xfrm>
            <a:off x="6833910" y="3704398"/>
            <a:ext cx="92249" cy="127854"/>
            <a:chOff x="5517150" y="4793722"/>
            <a:chExt cx="122999" cy="127854"/>
          </a:xfrm>
        </p:grpSpPr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FDAE2A24-0524-4499-B944-520C6871A3CD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4BA6B68B-F7F3-46F5-B469-BC4625E716DD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113FDB20-6219-4AD8-93C9-948EB85FE6E5}"/>
              </a:ext>
            </a:extLst>
          </p:cNvPr>
          <p:cNvGrpSpPr/>
          <p:nvPr/>
        </p:nvGrpSpPr>
        <p:grpSpPr>
          <a:xfrm>
            <a:off x="6807406" y="3622677"/>
            <a:ext cx="92249" cy="127854"/>
            <a:chOff x="5517150" y="4793722"/>
            <a:chExt cx="122999" cy="127854"/>
          </a:xfrm>
        </p:grpSpPr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536C2E21-BD77-4234-86DF-CEF437754916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55953F9F-FE5E-4063-B775-78AE49DFEC17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80A52448-6AD6-479E-A374-BC3ED033B4AE}"/>
              </a:ext>
            </a:extLst>
          </p:cNvPr>
          <p:cNvGrpSpPr/>
          <p:nvPr/>
        </p:nvGrpSpPr>
        <p:grpSpPr>
          <a:xfrm>
            <a:off x="6729549" y="3543164"/>
            <a:ext cx="92249" cy="127854"/>
            <a:chOff x="5517150" y="4793722"/>
            <a:chExt cx="122999" cy="127854"/>
          </a:xfrm>
        </p:grpSpPr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1B668506-D451-49E2-90BC-15F301AFC81A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B5471185-3108-4B45-8FBB-C5C71982FB0D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2D35667D-8C17-4708-9D68-5B620F5A656F}"/>
              </a:ext>
            </a:extLst>
          </p:cNvPr>
          <p:cNvGrpSpPr/>
          <p:nvPr/>
        </p:nvGrpSpPr>
        <p:grpSpPr>
          <a:xfrm>
            <a:off x="6678196" y="3543164"/>
            <a:ext cx="92249" cy="127854"/>
            <a:chOff x="5517150" y="4793722"/>
            <a:chExt cx="122999" cy="127854"/>
          </a:xfrm>
        </p:grpSpPr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E2DC9480-204E-4C05-A645-94B233108710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265B5231-FC90-4062-BF71-87CB8F0B9FE9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BFEE714C-EA70-4944-A398-6920D836EA98}"/>
              </a:ext>
            </a:extLst>
          </p:cNvPr>
          <p:cNvGrpSpPr/>
          <p:nvPr/>
        </p:nvGrpSpPr>
        <p:grpSpPr>
          <a:xfrm>
            <a:off x="6631814" y="3479112"/>
            <a:ext cx="92249" cy="127854"/>
            <a:chOff x="5517150" y="4793722"/>
            <a:chExt cx="122999" cy="127854"/>
          </a:xfrm>
        </p:grpSpPr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C5BB248E-3BA6-4506-94B0-84723361B7CD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ACDA8855-8635-44E7-B3AD-104921F6E017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7CEDD391-1CBB-4814-86E4-EF1731B1F047}"/>
              </a:ext>
            </a:extLst>
          </p:cNvPr>
          <p:cNvGrpSpPr/>
          <p:nvPr/>
        </p:nvGrpSpPr>
        <p:grpSpPr>
          <a:xfrm>
            <a:off x="6618562" y="3479112"/>
            <a:ext cx="92249" cy="127854"/>
            <a:chOff x="5517150" y="4793722"/>
            <a:chExt cx="122999" cy="127854"/>
          </a:xfrm>
        </p:grpSpPr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204E2DDA-1F77-4393-9900-F66908EE4A9E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DB648B63-9A67-434D-9A84-F47D57774E10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3A74055D-1556-4D98-BDB1-ACA2A8D76E7A}"/>
              </a:ext>
            </a:extLst>
          </p:cNvPr>
          <p:cNvGrpSpPr/>
          <p:nvPr/>
        </p:nvGrpSpPr>
        <p:grpSpPr>
          <a:xfrm>
            <a:off x="6603654" y="3479112"/>
            <a:ext cx="92249" cy="127854"/>
            <a:chOff x="5517150" y="4793722"/>
            <a:chExt cx="122999" cy="127854"/>
          </a:xfrm>
        </p:grpSpPr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FC449EA1-C648-4124-B11B-303F1C821FD9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C7344A36-4D26-4409-8424-17EB3CCDAAE6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6E785071-09D9-47B8-9F35-E9F3B85CD0DB}"/>
              </a:ext>
            </a:extLst>
          </p:cNvPr>
          <p:cNvGrpSpPr/>
          <p:nvPr/>
        </p:nvGrpSpPr>
        <p:grpSpPr>
          <a:xfrm>
            <a:off x="6583775" y="3479112"/>
            <a:ext cx="92249" cy="127854"/>
            <a:chOff x="5517150" y="4793722"/>
            <a:chExt cx="122999" cy="127854"/>
          </a:xfrm>
        </p:grpSpPr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2BE43E58-106C-4E36-AFAE-E8C1F0C74B4D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55649C67-3203-4435-B637-C5CAFB996AE5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BF4C1800-8194-4EA8-A955-1ABFB0517893}"/>
              </a:ext>
            </a:extLst>
          </p:cNvPr>
          <p:cNvGrpSpPr/>
          <p:nvPr/>
        </p:nvGrpSpPr>
        <p:grpSpPr>
          <a:xfrm>
            <a:off x="6567209" y="3366469"/>
            <a:ext cx="92249" cy="127854"/>
            <a:chOff x="5517150" y="4793722"/>
            <a:chExt cx="122999" cy="127854"/>
          </a:xfrm>
        </p:grpSpPr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7A318A99-0108-45FE-AEC9-EE166A6D52A1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1FA80376-9DCA-460D-839B-F9252637A49E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F62298FC-F89A-4E78-BBFC-01422FB0E5E9}"/>
              </a:ext>
            </a:extLst>
          </p:cNvPr>
          <p:cNvGrpSpPr/>
          <p:nvPr/>
        </p:nvGrpSpPr>
        <p:grpSpPr>
          <a:xfrm>
            <a:off x="6519170" y="3366469"/>
            <a:ext cx="92249" cy="127854"/>
            <a:chOff x="5517150" y="4793722"/>
            <a:chExt cx="122999" cy="127854"/>
          </a:xfrm>
        </p:grpSpPr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ADFA08F7-05BB-4122-89E9-B605C71FB109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3E5317D4-67BF-46FF-AB58-011EB00330F7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F50B311D-05A4-4AA4-82DD-CAC55A30A63F}"/>
              </a:ext>
            </a:extLst>
          </p:cNvPr>
          <p:cNvGrpSpPr/>
          <p:nvPr/>
        </p:nvGrpSpPr>
        <p:grpSpPr>
          <a:xfrm>
            <a:off x="6553957" y="3366469"/>
            <a:ext cx="92249" cy="127854"/>
            <a:chOff x="5517150" y="4793722"/>
            <a:chExt cx="122999" cy="127854"/>
          </a:xfrm>
        </p:grpSpPr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379AF76D-837A-4880-BF9D-243525A30314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0CBA8585-632A-4DF5-ABA8-FC91E53BEC17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B336EAA1-DF9D-4C83-BFA5-121BB1093191}"/>
              </a:ext>
            </a:extLst>
          </p:cNvPr>
          <p:cNvGrpSpPr/>
          <p:nvPr/>
        </p:nvGrpSpPr>
        <p:grpSpPr>
          <a:xfrm>
            <a:off x="6500948" y="3304625"/>
            <a:ext cx="92249" cy="127854"/>
            <a:chOff x="5517150" y="4793722"/>
            <a:chExt cx="122999" cy="127854"/>
          </a:xfrm>
        </p:grpSpPr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08BCB2E4-93C0-447D-B924-2C147CC1CFD1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3AFB3A92-06C9-46DE-A4A2-EE87CF21D40A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FA70B24-37C2-4378-9A20-82FC655595D7}"/>
              </a:ext>
            </a:extLst>
          </p:cNvPr>
          <p:cNvGrpSpPr/>
          <p:nvPr/>
        </p:nvGrpSpPr>
        <p:grpSpPr>
          <a:xfrm>
            <a:off x="6489352" y="3304625"/>
            <a:ext cx="92249" cy="127854"/>
            <a:chOff x="5517150" y="4793722"/>
            <a:chExt cx="122999" cy="127854"/>
          </a:xfrm>
        </p:grpSpPr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950E434E-CDE5-417B-B9DA-5B979DA33ED8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88C6AAD8-4EEA-4AE6-8D22-748D89B0E216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D058BAE9-1B61-4C82-A543-468A682C7655}"/>
              </a:ext>
            </a:extLst>
          </p:cNvPr>
          <p:cNvGrpSpPr/>
          <p:nvPr/>
        </p:nvGrpSpPr>
        <p:grpSpPr>
          <a:xfrm>
            <a:off x="6464504" y="3304625"/>
            <a:ext cx="92249" cy="127854"/>
            <a:chOff x="5517150" y="4793722"/>
            <a:chExt cx="122999" cy="127854"/>
          </a:xfrm>
        </p:grpSpPr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AD747DA5-EAE8-4A19-9EC2-A896D094B9EC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C9E15519-3134-4AC3-A4FE-19F0A44D9EFB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8059020B-0093-4982-810F-C409D86BD53B}"/>
              </a:ext>
            </a:extLst>
          </p:cNvPr>
          <p:cNvGrpSpPr/>
          <p:nvPr/>
        </p:nvGrpSpPr>
        <p:grpSpPr>
          <a:xfrm>
            <a:off x="6383335" y="3264868"/>
            <a:ext cx="92249" cy="127854"/>
            <a:chOff x="5517150" y="4793722"/>
            <a:chExt cx="122999" cy="127854"/>
          </a:xfrm>
        </p:grpSpPr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4050093E-EEE1-4A8C-A00E-BAED1A0DA550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22D1CC30-C8DC-4ED3-ABA3-AB2D23333808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4285A034-641D-4880-A447-246F2BAD2C03}"/>
              </a:ext>
            </a:extLst>
          </p:cNvPr>
          <p:cNvGrpSpPr/>
          <p:nvPr/>
        </p:nvGrpSpPr>
        <p:grpSpPr>
          <a:xfrm>
            <a:off x="6361800" y="3264868"/>
            <a:ext cx="92249" cy="127854"/>
            <a:chOff x="5517150" y="4793722"/>
            <a:chExt cx="122999" cy="127854"/>
          </a:xfrm>
        </p:grpSpPr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428EB5E9-52B1-4723-AC10-8F5CCD5BE74C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65CEDC03-C528-4CC8-8106-F9A46619A3A9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79442EE7-3AA9-4ECC-A770-EB2BF0AF3BFC}"/>
              </a:ext>
            </a:extLst>
          </p:cNvPr>
          <p:cNvGrpSpPr/>
          <p:nvPr/>
        </p:nvGrpSpPr>
        <p:grpSpPr>
          <a:xfrm>
            <a:off x="6235904" y="3121303"/>
            <a:ext cx="92249" cy="127854"/>
            <a:chOff x="5517150" y="4793722"/>
            <a:chExt cx="122999" cy="127854"/>
          </a:xfrm>
        </p:grpSpPr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75D54F9F-CD4A-4DF3-B33F-77BA0AFF16EF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D2A98448-A473-451C-8D15-C69DCEDEFF14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094EB349-9F9E-457E-B722-253C38485F32}"/>
              </a:ext>
            </a:extLst>
          </p:cNvPr>
          <p:cNvGrpSpPr/>
          <p:nvPr/>
        </p:nvGrpSpPr>
        <p:grpSpPr>
          <a:xfrm>
            <a:off x="6222652" y="3121303"/>
            <a:ext cx="92249" cy="127854"/>
            <a:chOff x="5517150" y="4793722"/>
            <a:chExt cx="122999" cy="127854"/>
          </a:xfrm>
        </p:grpSpPr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B15A29CB-AE30-43D9-ACEE-19806A6C5C0C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DF7AD8F7-0350-491F-8646-E6066D85CB2E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B800B424-83A6-4DA9-934E-661C30220680}"/>
              </a:ext>
            </a:extLst>
          </p:cNvPr>
          <p:cNvGrpSpPr/>
          <p:nvPr/>
        </p:nvGrpSpPr>
        <p:grpSpPr>
          <a:xfrm>
            <a:off x="6177925" y="3121303"/>
            <a:ext cx="92249" cy="127854"/>
            <a:chOff x="5517150" y="4793722"/>
            <a:chExt cx="122999" cy="127854"/>
          </a:xfrm>
        </p:grpSpPr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1B619D1A-0245-413A-894C-14D31A89D25A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AE27E06B-943E-410E-8245-7CBB15031C7B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5E32AAB5-D045-4F16-B6AE-629888DC91D0}"/>
              </a:ext>
            </a:extLst>
          </p:cNvPr>
          <p:cNvGrpSpPr/>
          <p:nvPr/>
        </p:nvGrpSpPr>
        <p:grpSpPr>
          <a:xfrm>
            <a:off x="6141481" y="3121303"/>
            <a:ext cx="92249" cy="127854"/>
            <a:chOff x="5517150" y="4793722"/>
            <a:chExt cx="122999" cy="127854"/>
          </a:xfrm>
        </p:grpSpPr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8064315A-B9A7-497D-A646-18DC61B55CE9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4D429990-B55B-44BF-8A7F-3091927C7606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7423FB05-515F-4D38-B3E0-CA7DC74146B0}"/>
              </a:ext>
            </a:extLst>
          </p:cNvPr>
          <p:cNvGrpSpPr/>
          <p:nvPr/>
        </p:nvGrpSpPr>
        <p:grpSpPr>
          <a:xfrm>
            <a:off x="6103381" y="3083755"/>
            <a:ext cx="92249" cy="127854"/>
            <a:chOff x="5517150" y="4793722"/>
            <a:chExt cx="122999" cy="127854"/>
          </a:xfrm>
        </p:grpSpPr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DEE46C9F-2C89-4622-A67E-45FC13927992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7FE8A4FB-8E45-4289-BF8E-4D648F29B44E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20D7D8B8-8042-4897-881F-89ABA93F58CC}"/>
              </a:ext>
            </a:extLst>
          </p:cNvPr>
          <p:cNvGrpSpPr/>
          <p:nvPr/>
        </p:nvGrpSpPr>
        <p:grpSpPr>
          <a:xfrm>
            <a:off x="6040351" y="2971112"/>
            <a:ext cx="92249" cy="127854"/>
            <a:chOff x="5517150" y="4793722"/>
            <a:chExt cx="122999" cy="127854"/>
          </a:xfrm>
        </p:grpSpPr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1133120E-F3A9-4C7B-9CAA-AEB35C790AA6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C66827B4-CDD9-48EF-B014-1936818E6B12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FF5EDDFA-2D70-4F34-9F63-8892C6113749}"/>
              </a:ext>
            </a:extLst>
          </p:cNvPr>
          <p:cNvGrpSpPr/>
          <p:nvPr/>
        </p:nvGrpSpPr>
        <p:grpSpPr>
          <a:xfrm>
            <a:off x="6022129" y="2887181"/>
            <a:ext cx="92249" cy="127854"/>
            <a:chOff x="5517150" y="4793722"/>
            <a:chExt cx="122999" cy="127854"/>
          </a:xfrm>
        </p:grpSpPr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4FA50A90-C1FF-43EC-AEB4-6CB3BF392A5E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862A93B5-1063-4E8F-9827-A7E85E6307DB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F4554C27-CB68-4010-8E6F-3775E7D4640E}"/>
              </a:ext>
            </a:extLst>
          </p:cNvPr>
          <p:cNvGrpSpPr/>
          <p:nvPr/>
        </p:nvGrpSpPr>
        <p:grpSpPr>
          <a:xfrm>
            <a:off x="5980716" y="2887181"/>
            <a:ext cx="92249" cy="127854"/>
            <a:chOff x="5517150" y="4793722"/>
            <a:chExt cx="122999" cy="127854"/>
          </a:xfrm>
        </p:grpSpPr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2C76F413-45C1-46A6-A8FD-96CDFB921E88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81E026C1-8948-4118-9418-288639B9EA20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EA6209AA-FE93-4B04-8EBE-7EA795A8BB22}"/>
              </a:ext>
            </a:extLst>
          </p:cNvPr>
          <p:cNvGrpSpPr/>
          <p:nvPr/>
        </p:nvGrpSpPr>
        <p:grpSpPr>
          <a:xfrm>
            <a:off x="5962494" y="2887181"/>
            <a:ext cx="92249" cy="127854"/>
            <a:chOff x="5517150" y="4793722"/>
            <a:chExt cx="122999" cy="127854"/>
          </a:xfrm>
        </p:grpSpPr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19F32499-3637-47F8-BAAE-40D007BD7CE4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C814DA52-C938-43F4-85F5-EA31B2FA75AF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81371615-FBD3-4E26-8F42-4B7E01EB1495}"/>
              </a:ext>
            </a:extLst>
          </p:cNvPr>
          <p:cNvGrpSpPr/>
          <p:nvPr/>
        </p:nvGrpSpPr>
        <p:grpSpPr>
          <a:xfrm>
            <a:off x="5901202" y="2739198"/>
            <a:ext cx="92249" cy="127854"/>
            <a:chOff x="5517150" y="4793722"/>
            <a:chExt cx="122999" cy="127854"/>
          </a:xfrm>
        </p:grpSpPr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F8C15712-617B-4E41-B011-A5CDFFE25B76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FE022E0D-8A27-4DE9-818A-1A558078D651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E2B5132F-8F85-402E-84B8-B4F26824BE77}"/>
              </a:ext>
            </a:extLst>
          </p:cNvPr>
          <p:cNvGrpSpPr/>
          <p:nvPr/>
        </p:nvGrpSpPr>
        <p:grpSpPr>
          <a:xfrm>
            <a:off x="5874698" y="2739198"/>
            <a:ext cx="92249" cy="127854"/>
            <a:chOff x="5517150" y="4793722"/>
            <a:chExt cx="122999" cy="127854"/>
          </a:xfrm>
        </p:grpSpPr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EC3A1513-B279-4865-A48F-3E267F00ED9B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0161A6F5-F425-46F6-8AD6-C692A9E4252E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FA6F5E51-A501-4E76-96D0-236AA62A3C9D}"/>
              </a:ext>
            </a:extLst>
          </p:cNvPr>
          <p:cNvGrpSpPr/>
          <p:nvPr/>
        </p:nvGrpSpPr>
        <p:grpSpPr>
          <a:xfrm>
            <a:off x="5636159" y="2498450"/>
            <a:ext cx="92249" cy="127854"/>
            <a:chOff x="5517150" y="4793722"/>
            <a:chExt cx="122999" cy="127854"/>
          </a:xfrm>
        </p:grpSpPr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B8C3A4C1-4849-4939-BA11-6F8796E42E61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7FB834F0-6E4F-4FEE-96DD-5E38AA5027FC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755A238B-F69E-49AA-9D6F-317D14D5A1C0}"/>
              </a:ext>
            </a:extLst>
          </p:cNvPr>
          <p:cNvGrpSpPr/>
          <p:nvPr/>
        </p:nvGrpSpPr>
        <p:grpSpPr>
          <a:xfrm>
            <a:off x="5337985" y="2330589"/>
            <a:ext cx="92249" cy="127854"/>
            <a:chOff x="5517150" y="4793722"/>
            <a:chExt cx="122999" cy="127854"/>
          </a:xfrm>
        </p:grpSpPr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6ADAB6CB-FF62-4788-AF10-A9661CBA228A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37B3707D-B21D-4EA6-8652-A1DD873D4F83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1929F480-6275-434A-9788-919ED67E8C12}"/>
              </a:ext>
            </a:extLst>
          </p:cNvPr>
          <p:cNvGrpSpPr/>
          <p:nvPr/>
        </p:nvGrpSpPr>
        <p:grpSpPr>
          <a:xfrm>
            <a:off x="5319763" y="2330589"/>
            <a:ext cx="92249" cy="127854"/>
            <a:chOff x="5517150" y="4793722"/>
            <a:chExt cx="122999" cy="127854"/>
          </a:xfrm>
        </p:grpSpPr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343136C6-F26A-4AA7-A6BD-327EC0F27225}"/>
                </a:ext>
              </a:extLst>
            </p:cNvPr>
            <p:cNvCxnSpPr/>
            <p:nvPr/>
          </p:nvCxnSpPr>
          <p:spPr bwMode="auto">
            <a:xfrm>
              <a:off x="5578650" y="4793722"/>
              <a:ext cx="0" cy="12785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9983FAE4-D7D9-44DF-A856-BAFF718438DB}"/>
                </a:ext>
              </a:extLst>
            </p:cNvPr>
            <p:cNvCxnSpPr/>
            <p:nvPr/>
          </p:nvCxnSpPr>
          <p:spPr bwMode="auto">
            <a:xfrm flipH="1">
              <a:off x="5517150" y="4858458"/>
              <a:ext cx="12299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77" name="Straight Connector 376">
            <a:extLst>
              <a:ext uri="{FF2B5EF4-FFF2-40B4-BE49-F238E27FC236}">
                <a16:creationId xmlns:a16="http://schemas.microsoft.com/office/drawing/2014/main" id="{4857A98E-A6AA-44F6-85C3-4907DC66B970}"/>
              </a:ext>
            </a:extLst>
          </p:cNvPr>
          <p:cNvCxnSpPr/>
          <p:nvPr/>
        </p:nvCxnSpPr>
        <p:spPr bwMode="auto">
          <a:xfrm flipV="1">
            <a:off x="6904382" y="3648765"/>
            <a:ext cx="0" cy="1493078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375" name="Εικόνα 374">
            <a:extLst>
              <a:ext uri="{FF2B5EF4-FFF2-40B4-BE49-F238E27FC236}">
                <a16:creationId xmlns:a16="http://schemas.microsoft.com/office/drawing/2014/main" id="{D65717E6-FE8C-4124-8D97-56B4BCD4B5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11" t="20545" r="2247" b="8484"/>
          <a:stretch/>
        </p:blipFill>
        <p:spPr>
          <a:xfrm>
            <a:off x="130239" y="1156429"/>
            <a:ext cx="8506398" cy="478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333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E642C-DAE3-4BB5-89DC-2469E7657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19" y="238128"/>
            <a:ext cx="8451234" cy="1103313"/>
          </a:xfrm>
        </p:spPr>
        <p:txBody>
          <a:bodyPr>
            <a:noAutofit/>
          </a:bodyPr>
          <a:lstStyle/>
          <a:p>
            <a:pPr algn="ctr"/>
            <a:r>
              <a:rPr lang="en-US" sz="3800" b="1" dirty="0"/>
              <a:t>EV-201 Cohort 2: Enfortumab Vedotin in Patients With UC and Prior PD-(L)1 Inhibitor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A687E-96A3-4D0A-B2B6-31EB184C4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07" y="1513048"/>
            <a:ext cx="8158147" cy="699881"/>
          </a:xfrm>
        </p:spPr>
        <p:txBody>
          <a:bodyPr/>
          <a:lstStyle/>
          <a:p>
            <a:r>
              <a:rPr lang="en-US" sz="2200" dirty="0"/>
              <a:t>International, open-label, single-arm, multicohort phase II trial 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9DBBF333-D51A-4EA0-B85B-7163CF72D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467" y="5857182"/>
            <a:ext cx="2404462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latin typeface="Calibri" panose="020F0502020204030204" pitchFamily="34" charset="0"/>
                <a:cs typeface="+mn-cs"/>
              </a:rPr>
              <a:t>Balar. ASCO GU 2021. Abstr 394. NCT03219333.</a:t>
            </a:r>
            <a:endParaRPr lang="en-US" altLang="en-US" sz="1200" b="0" dirty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9" name="Text Box 45">
            <a:extLst>
              <a:ext uri="{FF2B5EF4-FFF2-40B4-BE49-F238E27FC236}">
                <a16:creationId xmlns:a16="http://schemas.microsoft.com/office/drawing/2014/main" id="{415FE00C-0361-4EC4-AE66-2A437AB01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576" y="2740803"/>
            <a:ext cx="217252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Patients with previously treated locally advanced or metastatic UC who had previous PD-(L)1 tx; no ongoing grade ≥ 2 sensory or motor neuropathy, active CNS metastases, uncontrolled DM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(N = 219)</a:t>
            </a:r>
            <a:endParaRPr lang="en-US" alt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Line 52">
            <a:extLst>
              <a:ext uri="{FF2B5EF4-FFF2-40B4-BE49-F238E27FC236}">
                <a16:creationId xmlns:a16="http://schemas.microsoft.com/office/drawing/2014/main" id="{2C88BB97-5353-4EA9-9820-75D8B5C8AA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3691" y="2874642"/>
            <a:ext cx="3595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 49">
            <a:extLst>
              <a:ext uri="{FF2B5EF4-FFF2-40B4-BE49-F238E27FC236}">
                <a16:creationId xmlns:a16="http://schemas.microsoft.com/office/drawing/2014/main" id="{788078D2-20CB-4310-AD71-17A0AF24A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504" y="2230948"/>
            <a:ext cx="1794148" cy="128738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u="sng" dirty="0">
                <a:solidFill>
                  <a:schemeClr val="tx1"/>
                </a:solidFill>
                <a:latin typeface="Calibri" panose="020F0502020204030204" pitchFamily="34" charset="0"/>
              </a:rPr>
              <a:t>Cohort 1</a:t>
            </a:r>
            <a:endParaRPr lang="en-US" altLang="en-US" sz="1600" b="0" u="sng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Prior PD-(L)1 inhibitor and platinum-based tx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(n = 125)*</a:t>
            </a:r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id="{8819DCDF-8804-47BB-93D0-50B9657BE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504" y="3699802"/>
            <a:ext cx="1794148" cy="1287388"/>
          </a:xfrm>
          <a:prstGeom prst="rect">
            <a:avLst/>
          </a:prstGeom>
          <a:gradFill>
            <a:gsLst>
              <a:gs pos="6000">
                <a:srgbClr val="0070C0"/>
              </a:gs>
              <a:gs pos="100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u="sng" dirty="0">
                <a:solidFill>
                  <a:schemeClr val="tx1"/>
                </a:solidFill>
                <a:latin typeface="Calibri" panose="020F0502020204030204" pitchFamily="34" charset="0"/>
              </a:rPr>
              <a:t>Cohort 2</a:t>
            </a:r>
            <a:endParaRPr lang="en-US" altLang="en-US" sz="1600" b="0" u="sng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Prior PD-(L)1 inhibitor, cisplatin ineligible,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no prior platinum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(n = 89)</a:t>
            </a:r>
            <a:r>
              <a:rPr lang="en-US" altLang="en-US" sz="1600" b="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†</a:t>
            </a: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528C4FDD-7D1D-4095-B2E8-8A34591CD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711" y="2230948"/>
            <a:ext cx="2499121" cy="128738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Enfortumab Vedotin</a:t>
            </a:r>
            <a:r>
              <a:rPr lang="en-US" altLang="en-US" sz="1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1.25 mg/kg IV on Days 1, 8, 15 of each 28-day cycles</a:t>
            </a:r>
          </a:p>
        </p:txBody>
      </p:sp>
      <p:sp>
        <p:nvSpPr>
          <p:cNvPr id="20" name="Rectangle 49">
            <a:extLst>
              <a:ext uri="{FF2B5EF4-FFF2-40B4-BE49-F238E27FC236}">
                <a16:creationId xmlns:a16="http://schemas.microsoft.com/office/drawing/2014/main" id="{7223CD9F-E7AB-47E9-9BCF-DFB895719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711" y="3699802"/>
            <a:ext cx="2499121" cy="1287388"/>
          </a:xfrm>
          <a:prstGeom prst="rect">
            <a:avLst/>
          </a:prstGeom>
          <a:gradFill>
            <a:gsLst>
              <a:gs pos="6000">
                <a:srgbClr val="0070C0"/>
              </a:gs>
              <a:gs pos="100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1" dirty="0">
                <a:solidFill>
                  <a:schemeClr val="tx1"/>
                </a:solidFill>
                <a:latin typeface="Calibri" panose="020F0502020204030204" pitchFamily="34" charset="0"/>
              </a:rPr>
              <a:t>Enfortumab Vedotin </a:t>
            </a:r>
            <a:r>
              <a:rPr lang="en-US" altLang="en-US" sz="1600" b="0" dirty="0">
                <a:solidFill>
                  <a:schemeClr val="tx1"/>
                </a:solidFill>
                <a:latin typeface="Calibri" panose="020F0502020204030204" pitchFamily="34" charset="0"/>
              </a:rPr>
              <a:t>1.25 mg/kg IV on Days 1, 8, 15 of each 28-day cycles</a:t>
            </a:r>
          </a:p>
        </p:txBody>
      </p:sp>
      <p:sp>
        <p:nvSpPr>
          <p:cNvPr id="23" name="Line 52">
            <a:extLst>
              <a:ext uri="{FF2B5EF4-FFF2-40B4-BE49-F238E27FC236}">
                <a16:creationId xmlns:a16="http://schemas.microsoft.com/office/drawing/2014/main" id="{A0CD4525-5F02-42B7-A26C-3ABBC13D5E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3691" y="4343496"/>
            <a:ext cx="3595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Line 52">
            <a:extLst>
              <a:ext uri="{FF2B5EF4-FFF2-40B4-BE49-F238E27FC236}">
                <a16:creationId xmlns:a16="http://schemas.microsoft.com/office/drawing/2014/main" id="{CEC8ED49-CA33-4764-9D7A-FC23D9B5C5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5897" y="2874642"/>
            <a:ext cx="3595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Line 52">
            <a:extLst>
              <a:ext uri="{FF2B5EF4-FFF2-40B4-BE49-F238E27FC236}">
                <a16:creationId xmlns:a16="http://schemas.microsoft.com/office/drawing/2014/main" id="{CA0A834D-A1F1-4905-AD27-4F269633733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5897" y="4343496"/>
            <a:ext cx="3595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3F94FD8-58BB-4C5B-9AE2-39790C43546E}"/>
              </a:ext>
            </a:extLst>
          </p:cNvPr>
          <p:cNvSpPr/>
          <p:nvPr/>
        </p:nvSpPr>
        <p:spPr bwMode="auto">
          <a:xfrm>
            <a:off x="2805611" y="3648744"/>
            <a:ext cx="5040630" cy="146304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783ED1-BEB4-4EAC-A4CE-C6829421CCDB}"/>
              </a:ext>
            </a:extLst>
          </p:cNvPr>
          <p:cNvSpPr txBox="1"/>
          <p:nvPr/>
        </p:nvSpPr>
        <p:spPr bwMode="auto">
          <a:xfrm>
            <a:off x="7975486" y="4094563"/>
            <a:ext cx="7542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i="1" dirty="0">
                <a:latin typeface="Calibri" panose="020F0502020204030204" pitchFamily="34" charset="0"/>
              </a:rPr>
              <a:t>Current analysis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78E3E3-7354-4C63-A859-BACF11A30483}"/>
              </a:ext>
            </a:extLst>
          </p:cNvPr>
          <p:cNvSpPr txBox="1"/>
          <p:nvPr/>
        </p:nvSpPr>
        <p:spPr bwMode="auto">
          <a:xfrm>
            <a:off x="840583" y="5097062"/>
            <a:ext cx="74628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  <a:r>
              <a:rPr lang="en-US" sz="1200" b="0" dirty="0">
                <a:latin typeface="Calibri" panose="020F0502020204030204" pitchFamily="34" charset="0"/>
              </a:rPr>
              <a:t>3 additional patient enrolled who did not receive enfortumab vedotin; 1 patient decision, 1 clinical deterioration, and 1 with low hemoglobin. </a:t>
            </a:r>
            <a:br>
              <a:rPr lang="en-US" sz="1200" b="0" dirty="0">
                <a:latin typeface="Calibri" panose="020F0502020204030204" pitchFamily="34" charset="0"/>
              </a:rPr>
            </a:br>
            <a:r>
              <a:rPr lang="en-US" sz="1200" b="0" baseline="30000" dirty="0">
                <a:latin typeface="Calibri" panose="020F0502020204030204" pitchFamily="34" charset="0"/>
              </a:rPr>
              <a:t>†</a:t>
            </a:r>
            <a:r>
              <a:rPr lang="en-US" sz="1200" b="0" dirty="0">
                <a:latin typeface="Calibri" panose="020F0502020204030204" pitchFamily="34" charset="0"/>
              </a:rPr>
              <a:t>2 additional patients enrolled who did not receive enfortumab vedotin due to hospital admission for PD and to enter hospice care, respectively.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AEEA9E5-0BE4-44E8-BFBD-7AA6BBF55C2B}"/>
              </a:ext>
            </a:extLst>
          </p:cNvPr>
          <p:cNvSpPr txBox="1">
            <a:spLocks/>
          </p:cNvSpPr>
          <p:nvPr/>
        </p:nvSpPr>
        <p:spPr bwMode="auto">
          <a:xfrm>
            <a:off x="453507" y="5593448"/>
            <a:ext cx="3601286" cy="50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200" kern="0" dirty="0">
                <a:solidFill>
                  <a:schemeClr val="tx1"/>
                </a:solidFill>
              </a:rPr>
              <a:t>Primary endpoint: </a:t>
            </a:r>
            <a:r>
              <a:rPr lang="en-US" sz="2200" b="0" kern="0" dirty="0">
                <a:solidFill>
                  <a:schemeClr val="tx1"/>
                </a:solidFill>
              </a:rPr>
              <a:t>confirmed ORR per BICR (RECIST v1.1)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A868F34-A33D-4E7E-834E-CC0073E9DBD2}"/>
              </a:ext>
            </a:extLst>
          </p:cNvPr>
          <p:cNvSpPr txBox="1">
            <a:spLocks/>
          </p:cNvSpPr>
          <p:nvPr/>
        </p:nvSpPr>
        <p:spPr bwMode="auto">
          <a:xfrm>
            <a:off x="4263764" y="5624733"/>
            <a:ext cx="40396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200" b="0" kern="0" dirty="0">
                <a:solidFill>
                  <a:schemeClr val="tx1"/>
                </a:solidFill>
              </a:rPr>
              <a:t>Secondary endpoints: DoR, PFS, OS, safety</a:t>
            </a:r>
          </a:p>
        </p:txBody>
      </p:sp>
    </p:spTree>
    <p:extLst>
      <p:ext uri="{BB962C8B-B14F-4D97-AF65-F5344CB8AC3E}">
        <p14:creationId xmlns:p14="http://schemas.microsoft.com/office/powerpoint/2010/main" val="30844024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E642C-DAE3-4BB5-89DC-2469E7657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70" y="79069"/>
            <a:ext cx="8248531" cy="110331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EV-201 Cohort 2: Response and Change in Tumor Measurements (BICR)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9DBBF333-D51A-4EA0-B85B-7163CF72D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0862" y="5875031"/>
            <a:ext cx="1859804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latin typeface="Calibri" panose="020F0502020204030204" pitchFamily="34" charset="0"/>
                <a:cs typeface="+mn-cs"/>
              </a:rPr>
              <a:t>Balar. ASCO GU 2021. Abstr 394. </a:t>
            </a:r>
            <a:endParaRPr lang="en-US" altLang="en-US" sz="1200" b="0" dirty="0">
              <a:latin typeface="Calibri" panose="020F0502020204030204" pitchFamily="34" charset="0"/>
              <a:cs typeface="+mn-cs"/>
            </a:endParaRPr>
          </a:p>
        </p:txBody>
      </p:sp>
      <p:graphicFrame>
        <p:nvGraphicFramePr>
          <p:cNvPr id="122" name="Group 3">
            <a:extLst>
              <a:ext uri="{FF2B5EF4-FFF2-40B4-BE49-F238E27FC236}">
                <a16:creationId xmlns:a16="http://schemas.microsoft.com/office/drawing/2014/main" id="{9BD1D172-43EB-49F0-AE72-554FA2F894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0444880"/>
              </p:ext>
            </p:extLst>
          </p:nvPr>
        </p:nvGraphicFramePr>
        <p:xfrm>
          <a:off x="114300" y="1642791"/>
          <a:ext cx="2607907" cy="4214546"/>
        </p:xfrm>
        <a:graphic>
          <a:graphicData uri="http://schemas.openxmlformats.org/drawingml/2006/table">
            <a:tbl>
              <a:tblPr/>
              <a:tblGrid>
                <a:gridCol w="1548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9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56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Response, %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Cohort 2 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89)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6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Confirmed ORR 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(primary endpoint)</a:t>
                      </a:r>
                    </a:p>
                  </a:txBody>
                  <a:tcPr marL="91274" marR="91274" marT="45728" marB="45728" anchor="ctr" horzOverflow="overflow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2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Best overall response*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6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Median TTR, mos (IQR)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1.81 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(1.68-1.87)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39513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D8F47FE-9609-4C9F-BCD3-D5BF0B33EFD1}"/>
              </a:ext>
            </a:extLst>
          </p:cNvPr>
          <p:cNvSpPr txBox="1"/>
          <p:nvPr/>
        </p:nvSpPr>
        <p:spPr bwMode="auto">
          <a:xfrm>
            <a:off x="309564" y="5736532"/>
            <a:ext cx="8091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  <a:r>
              <a:rPr lang="en-US" sz="1200" b="0" dirty="0">
                <a:latin typeface="Calibri" panose="020F0502020204030204" pitchFamily="34" charset="0"/>
              </a:rPr>
              <a:t>Data not available for n = 12 due to lack of response assessment after BL (n = 5), incomplete assessment after BL (n = 1), or no measurable disease at BL per BICR (n = 6). </a:t>
            </a:r>
            <a:r>
              <a:rPr lang="en-US" sz="1200" b="0" baseline="30000" dirty="0">
                <a:latin typeface="Calibri" panose="020F0502020204030204" pitchFamily="34" charset="0"/>
              </a:rPr>
              <a:t>†</a:t>
            </a:r>
            <a:r>
              <a:rPr lang="en-US" sz="1200" b="0" dirty="0">
                <a:latin typeface="Calibri" panose="020F0502020204030204" pitchFamily="34" charset="0"/>
              </a:rPr>
              <a:t>Includes n = 5 without post-BL response assessment, 2 with BL assessment not meeting minimum interval for SD, 1 who cannot be assessed (incomplete anatomy).</a:t>
            </a:r>
          </a:p>
        </p:txBody>
      </p:sp>
      <p:pic>
        <p:nvPicPr>
          <p:cNvPr id="121" name="Εικόνα 120">
            <a:extLst>
              <a:ext uri="{FF2B5EF4-FFF2-40B4-BE49-F238E27FC236}">
                <a16:creationId xmlns:a16="http://schemas.microsoft.com/office/drawing/2014/main" id="{519B13E1-AF5A-4856-AD39-DABAF84843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94" t="19540" r="50" b="11683"/>
          <a:stretch/>
        </p:blipFill>
        <p:spPr>
          <a:xfrm>
            <a:off x="2880137" y="1478459"/>
            <a:ext cx="5902302" cy="4254797"/>
          </a:xfrm>
          <a:prstGeom prst="rect">
            <a:avLst/>
          </a:prstGeom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A1491A18-FED2-4831-8C1B-B9F89A7A4565}"/>
              </a:ext>
            </a:extLst>
          </p:cNvPr>
          <p:cNvSpPr/>
          <p:nvPr/>
        </p:nvSpPr>
        <p:spPr>
          <a:xfrm>
            <a:off x="114300" y="2248679"/>
            <a:ext cx="2607906" cy="6251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796CE2BC-8103-4B70-AE58-B7BD89A30519}"/>
              </a:ext>
            </a:extLst>
          </p:cNvPr>
          <p:cNvSpPr/>
          <p:nvPr/>
        </p:nvSpPr>
        <p:spPr>
          <a:xfrm>
            <a:off x="128185" y="3461054"/>
            <a:ext cx="2594021" cy="2711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5422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B6F39-0BDC-43A5-B37F-E178B454D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/>
              <a:t>EV-301: Enfortumab Vedotin vs Chemotherapy in LA or Metastatic UC After Platinum and Anti–PD-(L)1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CA9B1-4014-482B-B91C-698FBFCF6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142" y="1556792"/>
            <a:ext cx="8158147" cy="377242"/>
          </a:xfrm>
        </p:spPr>
        <p:txBody>
          <a:bodyPr>
            <a:noAutofit/>
          </a:bodyPr>
          <a:lstStyle/>
          <a:p>
            <a:r>
              <a:rPr lang="en-US" sz="1400" dirty="0"/>
              <a:t>Interim analysis of international, randomized, open-label phase III trial of enfortumab vedotin, a Nectin-4–directed antibody–drug conjugate (data cutoff: July 15, 2020)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5DD8EC62-199C-4538-86EA-D9872042A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6351711"/>
            <a:ext cx="2515280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latin typeface="Calibri" panose="020F0502020204030204" pitchFamily="34" charset="0"/>
                <a:cs typeface="+mn-cs"/>
              </a:rPr>
              <a:t>Powles. ASCO GU 2021. Abstr 393. NCT03474107</a:t>
            </a: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.</a:t>
            </a:r>
            <a:endParaRPr lang="en-US" altLang="en-US" sz="1200" b="0" dirty="0">
              <a:solidFill>
                <a:schemeClr val="bg2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9" name="Text Box 45">
            <a:extLst>
              <a:ext uri="{FF2B5EF4-FFF2-40B4-BE49-F238E27FC236}">
                <a16:creationId xmlns:a16="http://schemas.microsoft.com/office/drawing/2014/main" id="{2541A646-637C-495F-A2CF-F15BDF2EE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03" y="2564904"/>
            <a:ext cx="2843213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Patients with locally advanced or metastatic histology/cytology confirmed UC; previously treated with platinum-containing CT*; radiographic progression or relapse on/after </a:t>
            </a:r>
            <a:br>
              <a:rPr lang="en-GB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GB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PD-(L)1 tx; ECOG PS ≤ 1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(N = 608)</a:t>
            </a:r>
            <a:endParaRPr lang="en-US" alt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46">
            <a:extLst>
              <a:ext uri="{FF2B5EF4-FFF2-40B4-BE49-F238E27FC236}">
                <a16:creationId xmlns:a16="http://schemas.microsoft.com/office/drawing/2014/main" id="{72606796-F8D5-41C1-B37A-73B4C6DE8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1619" y="2001128"/>
            <a:ext cx="28432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 i="1" dirty="0">
                <a:solidFill>
                  <a:schemeClr val="tx1"/>
                </a:solidFill>
                <a:latin typeface="Calibri" panose="020F0502020204030204" pitchFamily="34" charset="0"/>
              </a:rPr>
              <a:t>Stratified by liver mets (yes vs no), ECOG PS (0 vs 1), region (US/W Europe vs ROW)</a:t>
            </a: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DFAB1654-9B01-4FE8-AC17-74E64572D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9771" y="3011018"/>
            <a:ext cx="5002729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Enfortumab Vedotin </a:t>
            </a: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1.25 mg/kg IV on Days 1, 8, 15 of 28-day cycles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(n = 301)</a:t>
            </a:r>
          </a:p>
        </p:txBody>
      </p:sp>
      <p:sp>
        <p:nvSpPr>
          <p:cNvPr id="13" name="Rectangle 50">
            <a:extLst>
              <a:ext uri="{FF2B5EF4-FFF2-40B4-BE49-F238E27FC236}">
                <a16:creationId xmlns:a16="http://schemas.microsoft.com/office/drawing/2014/main" id="{5664A67F-88F3-407F-96D1-74DF2BD99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9771" y="3957510"/>
            <a:ext cx="5002729" cy="8229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Investigator’s choice of </a:t>
            </a:r>
            <a:r>
              <a:rPr lang="en-US" altLang="en-US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chemotherapy</a:t>
            </a:r>
            <a:r>
              <a:rPr lang="en-US" altLang="en-US" sz="18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†</a:t>
            </a:r>
            <a:endParaRPr lang="en-US" altLang="en-US" sz="1800" b="0" baseline="30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(n = 307)</a:t>
            </a:r>
          </a:p>
        </p:txBody>
      </p:sp>
      <p:sp>
        <p:nvSpPr>
          <p:cNvPr id="15" name="Line 52">
            <a:extLst>
              <a:ext uri="{FF2B5EF4-FFF2-40B4-BE49-F238E27FC236}">
                <a16:creationId xmlns:a16="http://schemas.microsoft.com/office/drawing/2014/main" id="{3CFC7F8D-405A-4137-8EA1-28E0F72AFCFA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905360" y="3044601"/>
            <a:ext cx="525052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Line 54">
            <a:extLst>
              <a:ext uri="{FF2B5EF4-FFF2-40B4-BE49-F238E27FC236}">
                <a16:creationId xmlns:a16="http://schemas.microsoft.com/office/drawing/2014/main" id="{863FE6AB-A50C-45B5-8061-8AE89776CE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07150" y="3429000"/>
            <a:ext cx="325529" cy="24248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559C76B3-456E-4BBD-A8B6-A8628B1E997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07150" y="4132049"/>
            <a:ext cx="325529" cy="24248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Text Box 30">
            <a:extLst>
              <a:ext uri="{FF2B5EF4-FFF2-40B4-BE49-F238E27FC236}">
                <a16:creationId xmlns:a16="http://schemas.microsoft.com/office/drawing/2014/main" id="{624681BE-5A1A-4C34-8A77-B8A665E3F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" y="6425730"/>
            <a:ext cx="6696744" cy="45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  <a:r>
              <a:rPr lang="en-US" altLang="en-US" sz="1200" b="0" dirty="0">
                <a:solidFill>
                  <a:schemeClr val="tx1"/>
                </a:solidFill>
                <a:latin typeface="Calibri" panose="020F0502020204030204" pitchFamily="34" charset="0"/>
              </a:rPr>
              <a:t>If used in the adjuvant/neoadjuvant setting, PD must be ≤ 12 </a:t>
            </a:r>
            <a:r>
              <a:rPr lang="en-US" altLang="en-US" sz="12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mos</a:t>
            </a:r>
            <a:r>
              <a:rPr lang="en-US" altLang="en-US" sz="1200" b="0" dirty="0">
                <a:solidFill>
                  <a:schemeClr val="tx1"/>
                </a:solidFill>
                <a:latin typeface="Calibri" panose="020F0502020204030204" pitchFamily="34" charset="0"/>
              </a:rPr>
              <a:t> of completion. </a:t>
            </a:r>
            <a:r>
              <a:rPr lang="en-US" altLang="en-US" sz="1200" b="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†</a:t>
            </a:r>
            <a:r>
              <a:rPr lang="en-US" altLang="en-US" sz="1200" b="0" dirty="0">
                <a:solidFill>
                  <a:schemeClr val="tx1"/>
                </a:solidFill>
                <a:latin typeface="Calibri" panose="020F0502020204030204" pitchFamily="34" charset="0"/>
              </a:rPr>
              <a:t>Standard docetaxel (75 mg/m</a:t>
            </a:r>
            <a:r>
              <a:rPr lang="en-US" altLang="en-US" sz="1200" b="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1200" b="0" dirty="0">
                <a:solidFill>
                  <a:schemeClr val="tx1"/>
                </a:solidFill>
                <a:latin typeface="Calibri" panose="020F0502020204030204" pitchFamily="34" charset="0"/>
              </a:rPr>
              <a:t>), paclitaxel (175 mg/m</a:t>
            </a:r>
            <a:r>
              <a:rPr lang="en-US" altLang="en-US" sz="1200" b="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1200" b="0" dirty="0">
                <a:solidFill>
                  <a:schemeClr val="tx1"/>
                </a:solidFill>
                <a:latin typeface="Calibri" panose="020F0502020204030204" pitchFamily="34" charset="0"/>
              </a:rPr>
              <a:t>), or vinflunine (320 mg/m</a:t>
            </a:r>
            <a:r>
              <a:rPr lang="en-US" altLang="en-US" sz="1200" b="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1200" b="0" dirty="0">
                <a:solidFill>
                  <a:schemeClr val="tx1"/>
                </a:solidFill>
                <a:latin typeface="Calibri" panose="020F0502020204030204" pitchFamily="34" charset="0"/>
              </a:rPr>
              <a:t>) on Day 1 of each 21-day cycle.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EBB4374-043A-48DB-9E53-FF11C1A877BF}"/>
              </a:ext>
            </a:extLst>
          </p:cNvPr>
          <p:cNvSpPr txBox="1">
            <a:spLocks/>
          </p:cNvSpPr>
          <p:nvPr/>
        </p:nvSpPr>
        <p:spPr bwMode="auto">
          <a:xfrm>
            <a:off x="179512" y="5301208"/>
            <a:ext cx="3981959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kern="0" dirty="0">
                <a:solidFill>
                  <a:schemeClr val="tx1"/>
                </a:solidFill>
              </a:rPr>
              <a:t>Primary endpoint: </a:t>
            </a:r>
            <a:r>
              <a:rPr lang="en-US" sz="2000" b="0" kern="0" dirty="0">
                <a:solidFill>
                  <a:schemeClr val="tx1"/>
                </a:solidFill>
              </a:rPr>
              <a:t>OS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b="0" kern="0" dirty="0">
                <a:solidFill>
                  <a:schemeClr val="tx1"/>
                </a:solidFill>
              </a:rPr>
              <a:t>Interim analysis planned after 285 (65%) deaths, final analysis after 439 deaths</a:t>
            </a:r>
          </a:p>
          <a:p>
            <a:endParaRPr lang="en-US" b="0" kern="0" dirty="0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D3040D96-86E4-4939-A512-57A22082E3D7}"/>
              </a:ext>
            </a:extLst>
          </p:cNvPr>
          <p:cNvSpPr txBox="1">
            <a:spLocks/>
          </p:cNvSpPr>
          <p:nvPr/>
        </p:nvSpPr>
        <p:spPr>
          <a:xfrm>
            <a:off x="4611346" y="5311086"/>
            <a:ext cx="3922178" cy="110348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kern="0" dirty="0">
                <a:solidFill>
                  <a:schemeClr val="tx1"/>
                </a:solidFill>
              </a:rPr>
              <a:t>Secondary endpoints: </a:t>
            </a:r>
            <a:r>
              <a:rPr lang="en-US" sz="2000" b="0" kern="0" dirty="0">
                <a:solidFill>
                  <a:schemeClr val="tx1"/>
                </a:solidFill>
              </a:rPr>
              <a:t>investigator-assessed PFS, DCR, and ORR (all per RECIST v1.1); safety</a:t>
            </a:r>
          </a:p>
          <a:p>
            <a:endParaRPr lang="en-US" sz="2000" b="0" kern="0" dirty="0"/>
          </a:p>
        </p:txBody>
      </p:sp>
    </p:spTree>
    <p:extLst>
      <p:ext uri="{BB962C8B-B14F-4D97-AF65-F5344CB8AC3E}">
        <p14:creationId xmlns:p14="http://schemas.microsoft.com/office/powerpoint/2010/main" val="42458026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56677-A45A-4D3B-8DBB-024A346C9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2419"/>
            <a:ext cx="7886700" cy="1325563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EV-301: Investigator Assessed Overall Response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74F6E633-B45F-4C7F-8AA2-27563EE79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567" y="5822404"/>
            <a:ext cx="1915044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latin typeface="Calibri" panose="020F0502020204030204" pitchFamily="34" charset="0"/>
                <a:cs typeface="+mn-cs"/>
              </a:rPr>
              <a:t>Powles. ASCO GU 2021. Abstr 393. </a:t>
            </a:r>
            <a:endParaRPr lang="en-US" altLang="en-US" sz="1200" b="0" dirty="0">
              <a:latin typeface="Calibri" panose="020F0502020204030204" pitchFamily="34" charset="0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76F64D8-4BD5-4999-BA54-98A34EB4439B}"/>
              </a:ext>
            </a:extLst>
          </p:cNvPr>
          <p:cNvCxnSpPr>
            <a:cxnSpLocks/>
          </p:cNvCxnSpPr>
          <p:nvPr/>
        </p:nvCxnSpPr>
        <p:spPr bwMode="auto">
          <a:xfrm>
            <a:off x="2817054" y="4845053"/>
            <a:ext cx="4009292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6D91896-0182-4EE7-B16F-7FC3A71FF794}"/>
              </a:ext>
            </a:extLst>
          </p:cNvPr>
          <p:cNvSpPr txBox="1"/>
          <p:nvPr/>
        </p:nvSpPr>
        <p:spPr bwMode="auto">
          <a:xfrm rot="16200000">
            <a:off x="1647541" y="3426430"/>
            <a:ext cx="146046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 dirty="0">
                <a:latin typeface="Calibri" panose="020F0502020204030204" pitchFamily="34" charset="0"/>
              </a:rPr>
              <a:t>Response (%)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E094C7-24E2-47D1-884F-759779E4ABEE}"/>
              </a:ext>
            </a:extLst>
          </p:cNvPr>
          <p:cNvSpPr txBox="1"/>
          <p:nvPr/>
        </p:nvSpPr>
        <p:spPr bwMode="auto">
          <a:xfrm>
            <a:off x="2393170" y="2184006"/>
            <a:ext cx="399894" cy="338554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latin typeface="Calibri" panose="020F0502020204030204" pitchFamily="34" charset="0"/>
              </a:rPr>
              <a:t>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B92B405-12A1-4F32-809C-B3012875471F}"/>
              </a:ext>
            </a:extLst>
          </p:cNvPr>
          <p:cNvCxnSpPr>
            <a:cxnSpLocks/>
          </p:cNvCxnSpPr>
          <p:nvPr/>
        </p:nvCxnSpPr>
        <p:spPr bwMode="auto">
          <a:xfrm>
            <a:off x="2774732" y="2655149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09F5198-894A-4C18-B5A6-25870DBF399A}"/>
              </a:ext>
            </a:extLst>
          </p:cNvPr>
          <p:cNvSpPr txBox="1"/>
          <p:nvPr/>
        </p:nvSpPr>
        <p:spPr bwMode="auto">
          <a:xfrm>
            <a:off x="2398843" y="2475951"/>
            <a:ext cx="399894" cy="338554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latin typeface="Calibri" panose="020F0502020204030204" pitchFamily="34" charset="0"/>
              </a:rPr>
              <a:t>45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575826F-7F24-41E4-907B-9B90D4CEE38C}"/>
              </a:ext>
            </a:extLst>
          </p:cNvPr>
          <p:cNvCxnSpPr>
            <a:cxnSpLocks/>
          </p:cNvCxnSpPr>
          <p:nvPr/>
        </p:nvCxnSpPr>
        <p:spPr bwMode="auto">
          <a:xfrm>
            <a:off x="2774732" y="2898472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E5B3D6E-59DE-4EA8-A5E0-F6D856320246}"/>
              </a:ext>
            </a:extLst>
          </p:cNvPr>
          <p:cNvSpPr txBox="1"/>
          <p:nvPr/>
        </p:nvSpPr>
        <p:spPr bwMode="auto">
          <a:xfrm>
            <a:off x="2398843" y="2720630"/>
            <a:ext cx="399894" cy="338554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latin typeface="Calibri" panose="020F0502020204030204" pitchFamily="34" charset="0"/>
              </a:rPr>
              <a:t>40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536630F-1FEB-4D1B-9D62-4A378EB14222}"/>
              </a:ext>
            </a:extLst>
          </p:cNvPr>
          <p:cNvCxnSpPr>
            <a:cxnSpLocks/>
          </p:cNvCxnSpPr>
          <p:nvPr/>
        </p:nvCxnSpPr>
        <p:spPr bwMode="auto">
          <a:xfrm>
            <a:off x="2774732" y="3141795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1E6590F-C4D9-499F-A3DB-9F30C8C8400E}"/>
              </a:ext>
            </a:extLst>
          </p:cNvPr>
          <p:cNvSpPr txBox="1"/>
          <p:nvPr/>
        </p:nvSpPr>
        <p:spPr bwMode="auto">
          <a:xfrm>
            <a:off x="2398843" y="2965309"/>
            <a:ext cx="399894" cy="338554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latin typeface="Calibri" panose="020F0502020204030204" pitchFamily="34" charset="0"/>
              </a:rPr>
              <a:t>35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CAAFC00-2F3B-480C-8049-B43FF355DE32}"/>
              </a:ext>
            </a:extLst>
          </p:cNvPr>
          <p:cNvCxnSpPr>
            <a:cxnSpLocks/>
          </p:cNvCxnSpPr>
          <p:nvPr/>
        </p:nvCxnSpPr>
        <p:spPr bwMode="auto">
          <a:xfrm>
            <a:off x="2774732" y="3385118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621A642-4D70-40EB-B7B9-F86F2BCD93EB}"/>
              </a:ext>
            </a:extLst>
          </p:cNvPr>
          <p:cNvSpPr txBox="1"/>
          <p:nvPr/>
        </p:nvSpPr>
        <p:spPr bwMode="auto">
          <a:xfrm>
            <a:off x="2398843" y="3209988"/>
            <a:ext cx="399894" cy="338554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latin typeface="Calibri" panose="020F0502020204030204" pitchFamily="34" charset="0"/>
              </a:rPr>
              <a:t>30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E9EF28D-4499-427E-8FC4-3D228B265C25}"/>
              </a:ext>
            </a:extLst>
          </p:cNvPr>
          <p:cNvCxnSpPr>
            <a:cxnSpLocks/>
          </p:cNvCxnSpPr>
          <p:nvPr/>
        </p:nvCxnSpPr>
        <p:spPr bwMode="auto">
          <a:xfrm>
            <a:off x="2774732" y="3628441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099AA6E-2B47-4520-8D2F-1F231446C86D}"/>
              </a:ext>
            </a:extLst>
          </p:cNvPr>
          <p:cNvSpPr txBox="1"/>
          <p:nvPr/>
        </p:nvSpPr>
        <p:spPr bwMode="auto">
          <a:xfrm>
            <a:off x="2398843" y="3453269"/>
            <a:ext cx="399894" cy="338554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latin typeface="Calibri" panose="020F0502020204030204" pitchFamily="34" charset="0"/>
              </a:rPr>
              <a:t>25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F98D47F-C947-48E1-898F-6C728A19443A}"/>
              </a:ext>
            </a:extLst>
          </p:cNvPr>
          <p:cNvCxnSpPr>
            <a:cxnSpLocks/>
          </p:cNvCxnSpPr>
          <p:nvPr/>
        </p:nvCxnSpPr>
        <p:spPr bwMode="auto">
          <a:xfrm>
            <a:off x="2774732" y="3871764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4CE7500-CC0E-4427-B21B-EAC351D8C38B}"/>
              </a:ext>
            </a:extLst>
          </p:cNvPr>
          <p:cNvSpPr txBox="1"/>
          <p:nvPr/>
        </p:nvSpPr>
        <p:spPr bwMode="auto">
          <a:xfrm>
            <a:off x="2398843" y="3697948"/>
            <a:ext cx="399894" cy="338554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latin typeface="Calibri" panose="020F0502020204030204" pitchFamily="34" charset="0"/>
              </a:rPr>
              <a:t>20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F302FF5-E12C-457C-8838-045CC18CFC25}"/>
              </a:ext>
            </a:extLst>
          </p:cNvPr>
          <p:cNvCxnSpPr>
            <a:cxnSpLocks/>
          </p:cNvCxnSpPr>
          <p:nvPr/>
        </p:nvCxnSpPr>
        <p:spPr bwMode="auto">
          <a:xfrm>
            <a:off x="2774732" y="4115087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0A61283-52D2-4488-AEFA-82FF9CDF3389}"/>
              </a:ext>
            </a:extLst>
          </p:cNvPr>
          <p:cNvSpPr txBox="1"/>
          <p:nvPr/>
        </p:nvSpPr>
        <p:spPr bwMode="auto">
          <a:xfrm>
            <a:off x="2398843" y="3942627"/>
            <a:ext cx="399894" cy="338554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latin typeface="Calibri" panose="020F0502020204030204" pitchFamily="34" charset="0"/>
              </a:rPr>
              <a:t>15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F80D678-A3BA-42CB-A0C8-D395503B6407}"/>
              </a:ext>
            </a:extLst>
          </p:cNvPr>
          <p:cNvCxnSpPr>
            <a:cxnSpLocks/>
          </p:cNvCxnSpPr>
          <p:nvPr/>
        </p:nvCxnSpPr>
        <p:spPr bwMode="auto">
          <a:xfrm>
            <a:off x="2774732" y="4358410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E97432D-A10E-40B6-A15E-1E0290530474}"/>
              </a:ext>
            </a:extLst>
          </p:cNvPr>
          <p:cNvSpPr txBox="1"/>
          <p:nvPr/>
        </p:nvSpPr>
        <p:spPr bwMode="auto">
          <a:xfrm>
            <a:off x="2398843" y="4178917"/>
            <a:ext cx="399894" cy="338554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latin typeface="Calibri" panose="020F0502020204030204" pitchFamily="34" charset="0"/>
              </a:rPr>
              <a:t>10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DA66146-B9ED-4708-959A-9BF61D53E47C}"/>
              </a:ext>
            </a:extLst>
          </p:cNvPr>
          <p:cNvCxnSpPr>
            <a:cxnSpLocks/>
          </p:cNvCxnSpPr>
          <p:nvPr/>
        </p:nvCxnSpPr>
        <p:spPr bwMode="auto">
          <a:xfrm>
            <a:off x="2774732" y="4601733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498B2FE-F42F-49A1-8ADC-87A5284E623D}"/>
              </a:ext>
            </a:extLst>
          </p:cNvPr>
          <p:cNvSpPr txBox="1"/>
          <p:nvPr/>
        </p:nvSpPr>
        <p:spPr bwMode="auto">
          <a:xfrm>
            <a:off x="2398843" y="4423596"/>
            <a:ext cx="399894" cy="338554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latin typeface="Calibri" panose="020F0502020204030204" pitchFamily="34" charset="0"/>
              </a:rPr>
              <a:t>5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944DB29-AD8C-4C24-8FA5-0B89597F92DE}"/>
              </a:ext>
            </a:extLst>
          </p:cNvPr>
          <p:cNvCxnSpPr>
            <a:cxnSpLocks/>
          </p:cNvCxnSpPr>
          <p:nvPr/>
        </p:nvCxnSpPr>
        <p:spPr bwMode="auto">
          <a:xfrm>
            <a:off x="2774732" y="4845053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94897FF-1FB8-4698-8AEE-439951BE490E}"/>
              </a:ext>
            </a:extLst>
          </p:cNvPr>
          <p:cNvSpPr txBox="1"/>
          <p:nvPr/>
        </p:nvSpPr>
        <p:spPr bwMode="auto">
          <a:xfrm>
            <a:off x="2398843" y="4659886"/>
            <a:ext cx="399894" cy="338554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576B29-15B7-437D-91F6-856547D04996}"/>
              </a:ext>
            </a:extLst>
          </p:cNvPr>
          <p:cNvSpPr txBox="1"/>
          <p:nvPr/>
        </p:nvSpPr>
        <p:spPr bwMode="auto">
          <a:xfrm>
            <a:off x="2631256" y="4846650"/>
            <a:ext cx="2280957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 dirty="0">
                <a:latin typeface="Calibri" panose="020F0502020204030204" pitchFamily="34" charset="0"/>
              </a:rPr>
              <a:t>Enfortumab Vedotin (n = 288)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F5D046E-D18E-4C66-99DD-237DAC33C839}"/>
              </a:ext>
            </a:extLst>
          </p:cNvPr>
          <p:cNvSpPr txBox="1"/>
          <p:nvPr/>
        </p:nvSpPr>
        <p:spPr bwMode="auto">
          <a:xfrm>
            <a:off x="4709443" y="4818529"/>
            <a:ext cx="22809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 dirty="0">
                <a:latin typeface="Calibri" panose="020F0502020204030204" pitchFamily="34" charset="0"/>
              </a:rPr>
              <a:t>Chemotherapy (n = 296)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A13C3D7-F833-4001-820C-0B52FF498EDE}"/>
              </a:ext>
            </a:extLst>
          </p:cNvPr>
          <p:cNvSpPr txBox="1"/>
          <p:nvPr/>
        </p:nvSpPr>
        <p:spPr bwMode="auto">
          <a:xfrm>
            <a:off x="3347946" y="3588957"/>
            <a:ext cx="841618" cy="584775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 dirty="0">
                <a:latin typeface="Calibri" panose="020F0502020204030204" pitchFamily="34" charset="0"/>
              </a:rPr>
              <a:t>PR: 35.8%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5FF5A03-E2E6-4E2C-A0BB-458E9F2F7CE1}"/>
              </a:ext>
            </a:extLst>
          </p:cNvPr>
          <p:cNvSpPr txBox="1"/>
          <p:nvPr/>
        </p:nvSpPr>
        <p:spPr bwMode="auto">
          <a:xfrm>
            <a:off x="5464603" y="4620983"/>
            <a:ext cx="841618" cy="584775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 dirty="0">
                <a:latin typeface="Calibri" panose="020F0502020204030204" pitchFamily="34" charset="0"/>
              </a:rPr>
              <a:t>CR: 2.7% </a:t>
            </a:r>
          </a:p>
        </p:txBody>
      </p:sp>
      <p:pic>
        <p:nvPicPr>
          <p:cNvPr id="51" name="Θέση περιεχομένου 3">
            <a:extLst>
              <a:ext uri="{FF2B5EF4-FFF2-40B4-BE49-F238E27FC236}">
                <a16:creationId xmlns:a16="http://schemas.microsoft.com/office/drawing/2014/main" id="{4CE63C3D-147E-434C-9957-89DA7842E7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302" t="22052" r="18797" b="17052"/>
          <a:stretch/>
        </p:blipFill>
        <p:spPr>
          <a:xfrm>
            <a:off x="874745" y="1637734"/>
            <a:ext cx="7283508" cy="430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8091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B6F39-0BDC-43A5-B37F-E178B454D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828" y="-63564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EV-301: OS in ITT Population (Primary Endpoint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CA9B1-4014-482B-B91C-698FBFCF6D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8382" y="5606123"/>
            <a:ext cx="3981959" cy="369333"/>
          </a:xfrm>
        </p:spPr>
        <p:txBody>
          <a:bodyPr>
            <a:noAutofit/>
          </a:bodyPr>
          <a:lstStyle/>
          <a:p>
            <a:r>
              <a:rPr lang="en-US" sz="1800" dirty="0"/>
              <a:t>Interim analysis met primary endpoint: significantly improved OS with EV vs CT (</a:t>
            </a:r>
            <a:r>
              <a:rPr lang="en-US" sz="1800" i="1" dirty="0"/>
              <a:t>P </a:t>
            </a:r>
            <a:r>
              <a:rPr lang="en-US" sz="1800" dirty="0"/>
              <a:t>= .00142)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14B7D9B-9C64-462F-8A89-850DE6289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72035" y="5632386"/>
            <a:ext cx="3922178" cy="369390"/>
          </a:xfrm>
        </p:spPr>
        <p:txBody>
          <a:bodyPr>
            <a:normAutofit fontScale="25000" lnSpcReduction="20000"/>
          </a:bodyPr>
          <a:lstStyle/>
          <a:p>
            <a:r>
              <a:rPr lang="en-US" sz="7200" dirty="0"/>
              <a:t>OS favored EV across all subgroups except women (HR: 1.17; 95% CI: 0.72-1.89)</a:t>
            </a:r>
          </a:p>
          <a:p>
            <a:endParaRPr lang="en-US" sz="7200" dirty="0"/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5DD8EC62-199C-4538-86EA-D9872042A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910" y="5917155"/>
            <a:ext cx="1815889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latin typeface="Calibri" panose="020F0502020204030204" pitchFamily="34" charset="0"/>
                <a:cs typeface="+mn-cs"/>
              </a:rPr>
              <a:t>Powles. ASCO GU 2021. Abstr 393. </a:t>
            </a:r>
            <a:endParaRPr lang="en-US" altLang="en-US" sz="1200" b="0" dirty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5305ECE-4E03-479A-A2AC-95D4CE37EA99}"/>
              </a:ext>
            </a:extLst>
          </p:cNvPr>
          <p:cNvSpPr/>
          <p:nvPr/>
        </p:nvSpPr>
        <p:spPr bwMode="auto">
          <a:xfrm>
            <a:off x="1637818" y="1662896"/>
            <a:ext cx="6742253" cy="3051858"/>
          </a:xfrm>
          <a:custGeom>
            <a:avLst/>
            <a:gdLst>
              <a:gd name="connsiteX0" fmla="*/ 0 w 8954947"/>
              <a:gd name="connsiteY0" fmla="*/ 0 h 3051858"/>
              <a:gd name="connsiteX1" fmla="*/ 0 w 8954947"/>
              <a:gd name="connsiteY1" fmla="*/ 3051858 h 3051858"/>
              <a:gd name="connsiteX2" fmla="*/ 8954947 w 8954947"/>
              <a:gd name="connsiteY2" fmla="*/ 3051858 h 30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54947" h="3051858">
                <a:moveTo>
                  <a:pt x="0" y="0"/>
                </a:moveTo>
                <a:lnTo>
                  <a:pt x="0" y="3051858"/>
                </a:lnTo>
                <a:lnTo>
                  <a:pt x="8954947" y="3051858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8A5645C-1D1A-4156-B711-D5C18EE444EF}"/>
              </a:ext>
            </a:extLst>
          </p:cNvPr>
          <p:cNvCxnSpPr>
            <a:cxnSpLocks/>
          </p:cNvCxnSpPr>
          <p:nvPr/>
        </p:nvCxnSpPr>
        <p:spPr bwMode="auto">
          <a:xfrm>
            <a:off x="1566136" y="1689520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FF94E61-32C7-49B9-81DF-28662EED0A63}"/>
              </a:ext>
            </a:extLst>
          </p:cNvPr>
          <p:cNvCxnSpPr>
            <a:cxnSpLocks/>
          </p:cNvCxnSpPr>
          <p:nvPr/>
        </p:nvCxnSpPr>
        <p:spPr bwMode="auto">
          <a:xfrm>
            <a:off x="1566136" y="2294679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110AAA8-B07E-4D17-AA8A-9064ADB15A84}"/>
              </a:ext>
            </a:extLst>
          </p:cNvPr>
          <p:cNvCxnSpPr>
            <a:cxnSpLocks/>
          </p:cNvCxnSpPr>
          <p:nvPr/>
        </p:nvCxnSpPr>
        <p:spPr bwMode="auto">
          <a:xfrm>
            <a:off x="1566136" y="2899838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2CC11DF-89AE-4372-83E0-A8D39F86DA48}"/>
              </a:ext>
            </a:extLst>
          </p:cNvPr>
          <p:cNvCxnSpPr>
            <a:cxnSpLocks/>
          </p:cNvCxnSpPr>
          <p:nvPr/>
        </p:nvCxnSpPr>
        <p:spPr bwMode="auto">
          <a:xfrm>
            <a:off x="1566136" y="3504996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D8498BA-31B4-434E-AC62-5F0CFA8C8158}"/>
              </a:ext>
            </a:extLst>
          </p:cNvPr>
          <p:cNvCxnSpPr>
            <a:cxnSpLocks/>
          </p:cNvCxnSpPr>
          <p:nvPr/>
        </p:nvCxnSpPr>
        <p:spPr bwMode="auto">
          <a:xfrm>
            <a:off x="1566136" y="4110155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1A22906-2B6B-4D64-8962-F62C3EC984B4}"/>
              </a:ext>
            </a:extLst>
          </p:cNvPr>
          <p:cNvCxnSpPr>
            <a:cxnSpLocks/>
          </p:cNvCxnSpPr>
          <p:nvPr/>
        </p:nvCxnSpPr>
        <p:spPr bwMode="auto">
          <a:xfrm>
            <a:off x="1566136" y="4715315"/>
            <a:ext cx="7039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25A5BF6-3D26-4D09-B375-B9FB52DA7AE3}"/>
              </a:ext>
            </a:extLst>
          </p:cNvPr>
          <p:cNvCxnSpPr>
            <a:cxnSpLocks/>
          </p:cNvCxnSpPr>
          <p:nvPr/>
        </p:nvCxnSpPr>
        <p:spPr bwMode="auto">
          <a:xfrm>
            <a:off x="1642556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4A6CD46-1D87-476B-94C2-500ACC3252A0}"/>
              </a:ext>
            </a:extLst>
          </p:cNvPr>
          <p:cNvCxnSpPr>
            <a:cxnSpLocks/>
          </p:cNvCxnSpPr>
          <p:nvPr/>
        </p:nvCxnSpPr>
        <p:spPr bwMode="auto">
          <a:xfrm>
            <a:off x="1923258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C7B5F55-2713-4B2F-80FD-CEABF65EC4C5}"/>
              </a:ext>
            </a:extLst>
          </p:cNvPr>
          <p:cNvCxnSpPr>
            <a:cxnSpLocks/>
          </p:cNvCxnSpPr>
          <p:nvPr/>
        </p:nvCxnSpPr>
        <p:spPr bwMode="auto">
          <a:xfrm>
            <a:off x="2203960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A8E541-2F24-4C5A-9C22-626ED303607E}"/>
              </a:ext>
            </a:extLst>
          </p:cNvPr>
          <p:cNvCxnSpPr>
            <a:cxnSpLocks/>
          </p:cNvCxnSpPr>
          <p:nvPr/>
        </p:nvCxnSpPr>
        <p:spPr bwMode="auto">
          <a:xfrm>
            <a:off x="2484662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0F9B779-4EBF-48F8-A921-75D5876A082F}"/>
              </a:ext>
            </a:extLst>
          </p:cNvPr>
          <p:cNvCxnSpPr>
            <a:cxnSpLocks/>
          </p:cNvCxnSpPr>
          <p:nvPr/>
        </p:nvCxnSpPr>
        <p:spPr bwMode="auto">
          <a:xfrm>
            <a:off x="2765363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DCDF43B-395A-408F-BA4D-351B081AA03A}"/>
              </a:ext>
            </a:extLst>
          </p:cNvPr>
          <p:cNvCxnSpPr>
            <a:cxnSpLocks/>
          </p:cNvCxnSpPr>
          <p:nvPr/>
        </p:nvCxnSpPr>
        <p:spPr bwMode="auto">
          <a:xfrm>
            <a:off x="3046065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3AFB524-83F8-48F6-A7D3-0CF80B93D1C8}"/>
              </a:ext>
            </a:extLst>
          </p:cNvPr>
          <p:cNvCxnSpPr>
            <a:cxnSpLocks/>
          </p:cNvCxnSpPr>
          <p:nvPr/>
        </p:nvCxnSpPr>
        <p:spPr bwMode="auto">
          <a:xfrm>
            <a:off x="3326767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9F20492-8859-46D8-B766-DC8F301AB625}"/>
              </a:ext>
            </a:extLst>
          </p:cNvPr>
          <p:cNvCxnSpPr>
            <a:cxnSpLocks/>
          </p:cNvCxnSpPr>
          <p:nvPr/>
        </p:nvCxnSpPr>
        <p:spPr bwMode="auto">
          <a:xfrm>
            <a:off x="3607469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2120464-DFDC-4090-A1C8-5EA4D1B0C518}"/>
              </a:ext>
            </a:extLst>
          </p:cNvPr>
          <p:cNvCxnSpPr>
            <a:cxnSpLocks/>
          </p:cNvCxnSpPr>
          <p:nvPr/>
        </p:nvCxnSpPr>
        <p:spPr bwMode="auto">
          <a:xfrm>
            <a:off x="3888170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B70CE55-6735-4A16-BA4D-A5719054B86B}"/>
              </a:ext>
            </a:extLst>
          </p:cNvPr>
          <p:cNvCxnSpPr>
            <a:cxnSpLocks/>
          </p:cNvCxnSpPr>
          <p:nvPr/>
        </p:nvCxnSpPr>
        <p:spPr bwMode="auto">
          <a:xfrm>
            <a:off x="4168872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6A6011A-E9B2-4E80-A2C5-58B500FA4413}"/>
              </a:ext>
            </a:extLst>
          </p:cNvPr>
          <p:cNvCxnSpPr>
            <a:cxnSpLocks/>
          </p:cNvCxnSpPr>
          <p:nvPr/>
        </p:nvCxnSpPr>
        <p:spPr bwMode="auto">
          <a:xfrm>
            <a:off x="4449574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FB37FEA-23C5-4581-BA2D-B913FD7453FB}"/>
              </a:ext>
            </a:extLst>
          </p:cNvPr>
          <p:cNvCxnSpPr>
            <a:cxnSpLocks/>
          </p:cNvCxnSpPr>
          <p:nvPr/>
        </p:nvCxnSpPr>
        <p:spPr bwMode="auto">
          <a:xfrm>
            <a:off x="4730276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E6E8B53-94EA-491F-8A62-2D3F0CAB21C4}"/>
              </a:ext>
            </a:extLst>
          </p:cNvPr>
          <p:cNvCxnSpPr>
            <a:cxnSpLocks/>
          </p:cNvCxnSpPr>
          <p:nvPr/>
        </p:nvCxnSpPr>
        <p:spPr bwMode="auto">
          <a:xfrm>
            <a:off x="5010977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B35F58A-56BF-493F-8C69-D6D50152495A}"/>
              </a:ext>
            </a:extLst>
          </p:cNvPr>
          <p:cNvCxnSpPr>
            <a:cxnSpLocks/>
          </p:cNvCxnSpPr>
          <p:nvPr/>
        </p:nvCxnSpPr>
        <p:spPr bwMode="auto">
          <a:xfrm>
            <a:off x="5291679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EF0D3AC-C3B9-4EFD-8955-F75B1184FD37}"/>
              </a:ext>
            </a:extLst>
          </p:cNvPr>
          <p:cNvCxnSpPr>
            <a:cxnSpLocks/>
          </p:cNvCxnSpPr>
          <p:nvPr/>
        </p:nvCxnSpPr>
        <p:spPr bwMode="auto">
          <a:xfrm>
            <a:off x="5572381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F2B5415-3591-4FFC-B7D7-3C5796B152E7}"/>
              </a:ext>
            </a:extLst>
          </p:cNvPr>
          <p:cNvCxnSpPr>
            <a:cxnSpLocks/>
          </p:cNvCxnSpPr>
          <p:nvPr/>
        </p:nvCxnSpPr>
        <p:spPr bwMode="auto">
          <a:xfrm>
            <a:off x="5853083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3EA1A8A-0E63-469A-9ADF-68863063DC4C}"/>
              </a:ext>
            </a:extLst>
          </p:cNvPr>
          <p:cNvCxnSpPr>
            <a:cxnSpLocks/>
          </p:cNvCxnSpPr>
          <p:nvPr/>
        </p:nvCxnSpPr>
        <p:spPr bwMode="auto">
          <a:xfrm>
            <a:off x="6133784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9120259-0174-49E7-8944-C5A0342E10E9}"/>
              </a:ext>
            </a:extLst>
          </p:cNvPr>
          <p:cNvCxnSpPr>
            <a:cxnSpLocks/>
          </p:cNvCxnSpPr>
          <p:nvPr/>
        </p:nvCxnSpPr>
        <p:spPr bwMode="auto">
          <a:xfrm>
            <a:off x="6414486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8A5CFBF-FE46-4A76-B852-F0535803E33B}"/>
              </a:ext>
            </a:extLst>
          </p:cNvPr>
          <p:cNvCxnSpPr>
            <a:cxnSpLocks/>
          </p:cNvCxnSpPr>
          <p:nvPr/>
        </p:nvCxnSpPr>
        <p:spPr bwMode="auto">
          <a:xfrm>
            <a:off x="6695188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7DAF8D6-2AB6-4952-8921-47E3870BD71D}"/>
              </a:ext>
            </a:extLst>
          </p:cNvPr>
          <p:cNvCxnSpPr>
            <a:cxnSpLocks/>
          </p:cNvCxnSpPr>
          <p:nvPr/>
        </p:nvCxnSpPr>
        <p:spPr bwMode="auto">
          <a:xfrm>
            <a:off x="6975890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7456B8A-A955-47D2-B63A-D78AABBA8F9C}"/>
              </a:ext>
            </a:extLst>
          </p:cNvPr>
          <p:cNvCxnSpPr>
            <a:cxnSpLocks/>
          </p:cNvCxnSpPr>
          <p:nvPr/>
        </p:nvCxnSpPr>
        <p:spPr bwMode="auto">
          <a:xfrm>
            <a:off x="7256591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309914F-EB7B-42ED-A61D-5E448B11B624}"/>
              </a:ext>
            </a:extLst>
          </p:cNvPr>
          <p:cNvCxnSpPr>
            <a:cxnSpLocks/>
          </p:cNvCxnSpPr>
          <p:nvPr/>
        </p:nvCxnSpPr>
        <p:spPr bwMode="auto">
          <a:xfrm>
            <a:off x="7537293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C242199-C894-4A78-BE44-8070826D346D}"/>
              </a:ext>
            </a:extLst>
          </p:cNvPr>
          <p:cNvCxnSpPr>
            <a:cxnSpLocks/>
          </p:cNvCxnSpPr>
          <p:nvPr/>
        </p:nvCxnSpPr>
        <p:spPr bwMode="auto">
          <a:xfrm>
            <a:off x="7817995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05ECE1B-5B00-4013-84BB-1B302F0C2B73}"/>
              </a:ext>
            </a:extLst>
          </p:cNvPr>
          <p:cNvCxnSpPr>
            <a:cxnSpLocks/>
          </p:cNvCxnSpPr>
          <p:nvPr/>
        </p:nvCxnSpPr>
        <p:spPr bwMode="auto">
          <a:xfrm>
            <a:off x="8098697" y="4713605"/>
            <a:ext cx="0" cy="9467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4ADD7740-58A9-47B3-B61F-52A72D1DE03B}"/>
              </a:ext>
            </a:extLst>
          </p:cNvPr>
          <p:cNvSpPr txBox="1"/>
          <p:nvPr/>
        </p:nvSpPr>
        <p:spPr bwMode="auto">
          <a:xfrm>
            <a:off x="1252006" y="1517355"/>
            <a:ext cx="3998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E7E06B9-A026-4BA3-AE0B-96AA859063BA}"/>
              </a:ext>
            </a:extLst>
          </p:cNvPr>
          <p:cNvSpPr txBox="1"/>
          <p:nvPr/>
        </p:nvSpPr>
        <p:spPr bwMode="auto">
          <a:xfrm>
            <a:off x="1311803" y="2112836"/>
            <a:ext cx="3998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A61495D-7725-47BF-81E3-A4283DB22475}"/>
              </a:ext>
            </a:extLst>
          </p:cNvPr>
          <p:cNvSpPr txBox="1"/>
          <p:nvPr/>
        </p:nvSpPr>
        <p:spPr bwMode="auto">
          <a:xfrm>
            <a:off x="1311803" y="2718283"/>
            <a:ext cx="3998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DA4880F-D1D1-4AE9-970D-33D28756EE27}"/>
              </a:ext>
            </a:extLst>
          </p:cNvPr>
          <p:cNvSpPr txBox="1"/>
          <p:nvPr/>
        </p:nvSpPr>
        <p:spPr bwMode="auto">
          <a:xfrm>
            <a:off x="1315541" y="3328713"/>
            <a:ext cx="3998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012C49F-95BE-43B4-BD5E-D567E50C0153}"/>
              </a:ext>
            </a:extLst>
          </p:cNvPr>
          <p:cNvSpPr txBox="1"/>
          <p:nvPr/>
        </p:nvSpPr>
        <p:spPr bwMode="auto">
          <a:xfrm>
            <a:off x="1315541" y="3926685"/>
            <a:ext cx="3998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8567D9A-9D3D-4BFA-9F17-2FD4073F6AB2}"/>
              </a:ext>
            </a:extLst>
          </p:cNvPr>
          <p:cNvSpPr txBox="1"/>
          <p:nvPr/>
        </p:nvSpPr>
        <p:spPr bwMode="auto">
          <a:xfrm>
            <a:off x="1392157" y="4527149"/>
            <a:ext cx="1999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C035812-68CF-49B0-AF54-98CD3719B50D}"/>
              </a:ext>
            </a:extLst>
          </p:cNvPr>
          <p:cNvSpPr txBox="1"/>
          <p:nvPr/>
        </p:nvSpPr>
        <p:spPr bwMode="auto">
          <a:xfrm>
            <a:off x="1538224" y="4736855"/>
            <a:ext cx="1999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90FB78B-F646-464F-8656-ED28DB18227F}"/>
              </a:ext>
            </a:extLst>
          </p:cNvPr>
          <p:cNvSpPr txBox="1"/>
          <p:nvPr/>
        </p:nvSpPr>
        <p:spPr bwMode="auto">
          <a:xfrm>
            <a:off x="1818523" y="4736855"/>
            <a:ext cx="1999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9F8693F-EB0D-48A6-BF70-9662B061BBF4}"/>
              </a:ext>
            </a:extLst>
          </p:cNvPr>
          <p:cNvSpPr txBox="1"/>
          <p:nvPr/>
        </p:nvSpPr>
        <p:spPr bwMode="auto">
          <a:xfrm>
            <a:off x="2091349" y="4736855"/>
            <a:ext cx="1999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964DBB3-BB34-420D-A2EF-0D0C30921CEE}"/>
              </a:ext>
            </a:extLst>
          </p:cNvPr>
          <p:cNvSpPr txBox="1"/>
          <p:nvPr/>
        </p:nvSpPr>
        <p:spPr bwMode="auto">
          <a:xfrm>
            <a:off x="2377255" y="4736855"/>
            <a:ext cx="1999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C8C48FB-F523-49CA-B47E-EF3AFBE8350C}"/>
              </a:ext>
            </a:extLst>
          </p:cNvPr>
          <p:cNvSpPr txBox="1"/>
          <p:nvPr/>
        </p:nvSpPr>
        <p:spPr bwMode="auto">
          <a:xfrm>
            <a:off x="2659423" y="4736855"/>
            <a:ext cx="1999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D5DD7C5-4B3E-4051-BCDE-7D47725D7C47}"/>
              </a:ext>
            </a:extLst>
          </p:cNvPr>
          <p:cNvSpPr txBox="1"/>
          <p:nvPr/>
        </p:nvSpPr>
        <p:spPr bwMode="auto">
          <a:xfrm>
            <a:off x="2926642" y="4736855"/>
            <a:ext cx="1999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9432706-BE78-4BEC-9901-2FAD833A69D6}"/>
              </a:ext>
            </a:extLst>
          </p:cNvPr>
          <p:cNvSpPr txBox="1"/>
          <p:nvPr/>
        </p:nvSpPr>
        <p:spPr bwMode="auto">
          <a:xfrm>
            <a:off x="3216286" y="4736855"/>
            <a:ext cx="1999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6F72E77-FCEF-4201-8287-A07C9D02ABD7}"/>
              </a:ext>
            </a:extLst>
          </p:cNvPr>
          <p:cNvSpPr txBox="1"/>
          <p:nvPr/>
        </p:nvSpPr>
        <p:spPr bwMode="auto">
          <a:xfrm>
            <a:off x="3487242" y="4736855"/>
            <a:ext cx="1999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8B09AE1-9E28-4A46-A976-40410C567DEC}"/>
              </a:ext>
            </a:extLst>
          </p:cNvPr>
          <p:cNvSpPr txBox="1"/>
          <p:nvPr/>
        </p:nvSpPr>
        <p:spPr bwMode="auto">
          <a:xfrm>
            <a:off x="3775016" y="4736855"/>
            <a:ext cx="1999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4717305-0402-4568-B802-664BE9B660F1}"/>
              </a:ext>
            </a:extLst>
          </p:cNvPr>
          <p:cNvSpPr txBox="1"/>
          <p:nvPr/>
        </p:nvSpPr>
        <p:spPr bwMode="auto">
          <a:xfrm>
            <a:off x="4053447" y="4736855"/>
            <a:ext cx="1999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5E4C204-89DD-4927-A0E3-88B707190F45}"/>
              </a:ext>
            </a:extLst>
          </p:cNvPr>
          <p:cNvSpPr txBox="1"/>
          <p:nvPr/>
        </p:nvSpPr>
        <p:spPr bwMode="auto">
          <a:xfrm>
            <a:off x="4297930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FBD687C-F674-4B0B-8EAF-3DA0BB95E01C}"/>
              </a:ext>
            </a:extLst>
          </p:cNvPr>
          <p:cNvSpPr txBox="1"/>
          <p:nvPr/>
        </p:nvSpPr>
        <p:spPr bwMode="auto">
          <a:xfrm>
            <a:off x="4575573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925E3AC-C143-4AA6-9A0E-6ED74488CDBA}"/>
              </a:ext>
            </a:extLst>
          </p:cNvPr>
          <p:cNvSpPr txBox="1"/>
          <p:nvPr/>
        </p:nvSpPr>
        <p:spPr bwMode="auto">
          <a:xfrm>
            <a:off x="4870822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F10B517-E9A7-4688-B65C-82BE9FF33520}"/>
              </a:ext>
            </a:extLst>
          </p:cNvPr>
          <p:cNvSpPr txBox="1"/>
          <p:nvPr/>
        </p:nvSpPr>
        <p:spPr bwMode="auto">
          <a:xfrm>
            <a:off x="5414603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0A50FC8-A4F6-4568-A9DE-D05A06FB5E98}"/>
              </a:ext>
            </a:extLst>
          </p:cNvPr>
          <p:cNvSpPr txBox="1"/>
          <p:nvPr/>
        </p:nvSpPr>
        <p:spPr bwMode="auto">
          <a:xfrm>
            <a:off x="5704246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E890337-92F7-4BF1-B640-BA7F2A6080A6}"/>
              </a:ext>
            </a:extLst>
          </p:cNvPr>
          <p:cNvSpPr txBox="1"/>
          <p:nvPr/>
        </p:nvSpPr>
        <p:spPr bwMode="auto">
          <a:xfrm>
            <a:off x="5986414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5A88A18-AD85-4A00-8ABB-6BEB21425C10}"/>
              </a:ext>
            </a:extLst>
          </p:cNvPr>
          <p:cNvSpPr txBox="1"/>
          <p:nvPr/>
        </p:nvSpPr>
        <p:spPr bwMode="auto">
          <a:xfrm>
            <a:off x="6259240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17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85E90DD-04C5-49AF-98E8-41A0BA1F5B42}"/>
              </a:ext>
            </a:extLst>
          </p:cNvPr>
          <p:cNvSpPr txBox="1"/>
          <p:nvPr/>
        </p:nvSpPr>
        <p:spPr bwMode="auto">
          <a:xfrm>
            <a:off x="6539539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4D90030-AE56-4E9C-99DB-3A2610AD01B2}"/>
              </a:ext>
            </a:extLst>
          </p:cNvPr>
          <p:cNvSpPr txBox="1"/>
          <p:nvPr/>
        </p:nvSpPr>
        <p:spPr bwMode="auto">
          <a:xfrm>
            <a:off x="6831051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19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FB279AC-0F1F-452F-A8BD-48661BB414D6}"/>
              </a:ext>
            </a:extLst>
          </p:cNvPr>
          <p:cNvSpPr txBox="1"/>
          <p:nvPr/>
        </p:nvSpPr>
        <p:spPr bwMode="auto">
          <a:xfrm>
            <a:off x="7105744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638F471-9B2C-41C2-B2B8-43B56AEC6B90}"/>
              </a:ext>
            </a:extLst>
          </p:cNvPr>
          <p:cNvSpPr txBox="1"/>
          <p:nvPr/>
        </p:nvSpPr>
        <p:spPr bwMode="auto">
          <a:xfrm>
            <a:off x="7387913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C494686-6B2D-4972-ABEB-501EEFAE9460}"/>
              </a:ext>
            </a:extLst>
          </p:cNvPr>
          <p:cNvSpPr txBox="1"/>
          <p:nvPr/>
        </p:nvSpPr>
        <p:spPr bwMode="auto">
          <a:xfrm>
            <a:off x="7671950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CE515FD-AB73-4D61-ACCD-975D8F9AD1AA}"/>
              </a:ext>
            </a:extLst>
          </p:cNvPr>
          <p:cNvSpPr txBox="1"/>
          <p:nvPr/>
        </p:nvSpPr>
        <p:spPr bwMode="auto">
          <a:xfrm>
            <a:off x="7957855" y="4734364"/>
            <a:ext cx="301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23</a:t>
            </a: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224107C7-A032-464A-8654-5668DD9EF33C}"/>
              </a:ext>
            </a:extLst>
          </p:cNvPr>
          <p:cNvSpPr/>
          <p:nvPr/>
        </p:nvSpPr>
        <p:spPr bwMode="auto">
          <a:xfrm>
            <a:off x="1644426" y="1696749"/>
            <a:ext cx="5740538" cy="2444213"/>
          </a:xfrm>
          <a:custGeom>
            <a:avLst/>
            <a:gdLst>
              <a:gd name="connsiteX0" fmla="*/ 7654051 w 7654051"/>
              <a:gd name="connsiteY0" fmla="*/ 2444213 h 2444213"/>
              <a:gd name="connsiteX1" fmla="*/ 6879178 w 7654051"/>
              <a:gd name="connsiteY1" fmla="*/ 2444213 h 2444213"/>
              <a:gd name="connsiteX2" fmla="*/ 6879178 w 7654051"/>
              <a:gd name="connsiteY2" fmla="*/ 2324619 h 2444213"/>
              <a:gd name="connsiteX3" fmla="*/ 6592649 w 7654051"/>
              <a:gd name="connsiteY3" fmla="*/ 2324619 h 2444213"/>
              <a:gd name="connsiteX4" fmla="*/ 6592649 w 7654051"/>
              <a:gd name="connsiteY4" fmla="*/ 2242398 h 2444213"/>
              <a:gd name="connsiteX5" fmla="*/ 6251307 w 7654051"/>
              <a:gd name="connsiteY5" fmla="*/ 2242398 h 2444213"/>
              <a:gd name="connsiteX6" fmla="*/ 6251307 w 7654051"/>
              <a:gd name="connsiteY6" fmla="*/ 2180109 h 2444213"/>
              <a:gd name="connsiteX7" fmla="*/ 5949829 w 7654051"/>
              <a:gd name="connsiteY7" fmla="*/ 2180109 h 2444213"/>
              <a:gd name="connsiteX8" fmla="*/ 5949829 w 7654051"/>
              <a:gd name="connsiteY8" fmla="*/ 2122803 h 2444213"/>
              <a:gd name="connsiteX9" fmla="*/ 5855150 w 7654051"/>
              <a:gd name="connsiteY9" fmla="*/ 2122803 h 2444213"/>
              <a:gd name="connsiteX10" fmla="*/ 5855150 w 7654051"/>
              <a:gd name="connsiteY10" fmla="*/ 2067989 h 2444213"/>
              <a:gd name="connsiteX11" fmla="*/ 5782895 w 7654051"/>
              <a:gd name="connsiteY11" fmla="*/ 2067989 h 2444213"/>
              <a:gd name="connsiteX12" fmla="*/ 5782895 w 7654051"/>
              <a:gd name="connsiteY12" fmla="*/ 1990751 h 2444213"/>
              <a:gd name="connsiteX13" fmla="*/ 5394212 w 7654051"/>
              <a:gd name="connsiteY13" fmla="*/ 1990751 h 2444213"/>
              <a:gd name="connsiteX14" fmla="*/ 5394212 w 7654051"/>
              <a:gd name="connsiteY14" fmla="*/ 1960852 h 2444213"/>
              <a:gd name="connsiteX15" fmla="*/ 5262160 w 7654051"/>
              <a:gd name="connsiteY15" fmla="*/ 1960852 h 2444213"/>
              <a:gd name="connsiteX16" fmla="*/ 5262160 w 7654051"/>
              <a:gd name="connsiteY16" fmla="*/ 1930953 h 2444213"/>
              <a:gd name="connsiteX17" fmla="*/ 5120141 w 7654051"/>
              <a:gd name="connsiteY17" fmla="*/ 1930953 h 2444213"/>
              <a:gd name="connsiteX18" fmla="*/ 5120141 w 7654051"/>
              <a:gd name="connsiteY18" fmla="*/ 1868665 h 2444213"/>
              <a:gd name="connsiteX19" fmla="*/ 5092734 w 7654051"/>
              <a:gd name="connsiteY19" fmla="*/ 1868665 h 2444213"/>
              <a:gd name="connsiteX20" fmla="*/ 5092734 w 7654051"/>
              <a:gd name="connsiteY20" fmla="*/ 1823817 h 2444213"/>
              <a:gd name="connsiteX21" fmla="*/ 4415032 w 7654051"/>
              <a:gd name="connsiteY21" fmla="*/ 1823817 h 2444213"/>
              <a:gd name="connsiteX22" fmla="*/ 4415032 w 7654051"/>
              <a:gd name="connsiteY22" fmla="*/ 1803884 h 2444213"/>
              <a:gd name="connsiteX23" fmla="*/ 4330319 w 7654051"/>
              <a:gd name="connsiteY23" fmla="*/ 1803884 h 2444213"/>
              <a:gd name="connsiteX24" fmla="*/ 4330319 w 7654051"/>
              <a:gd name="connsiteY24" fmla="*/ 1781460 h 2444213"/>
              <a:gd name="connsiteX25" fmla="*/ 4103588 w 7654051"/>
              <a:gd name="connsiteY25" fmla="*/ 1781460 h 2444213"/>
              <a:gd name="connsiteX26" fmla="*/ 4103588 w 7654051"/>
              <a:gd name="connsiteY26" fmla="*/ 1766511 h 2444213"/>
              <a:gd name="connsiteX27" fmla="*/ 4073689 w 7654051"/>
              <a:gd name="connsiteY27" fmla="*/ 1766511 h 2444213"/>
              <a:gd name="connsiteX28" fmla="*/ 4073689 w 7654051"/>
              <a:gd name="connsiteY28" fmla="*/ 1729138 h 2444213"/>
              <a:gd name="connsiteX29" fmla="*/ 4046282 w 7654051"/>
              <a:gd name="connsiteY29" fmla="*/ 1729138 h 2444213"/>
              <a:gd name="connsiteX30" fmla="*/ 4046282 w 7654051"/>
              <a:gd name="connsiteY30" fmla="*/ 1714188 h 2444213"/>
              <a:gd name="connsiteX31" fmla="*/ 4023858 w 7654051"/>
              <a:gd name="connsiteY31" fmla="*/ 1714188 h 2444213"/>
              <a:gd name="connsiteX32" fmla="*/ 4023858 w 7654051"/>
              <a:gd name="connsiteY32" fmla="*/ 1684290 h 2444213"/>
              <a:gd name="connsiteX33" fmla="*/ 3976519 w 7654051"/>
              <a:gd name="connsiteY33" fmla="*/ 1684290 h 2444213"/>
              <a:gd name="connsiteX34" fmla="*/ 3976519 w 7654051"/>
              <a:gd name="connsiteY34" fmla="*/ 1664357 h 2444213"/>
              <a:gd name="connsiteX35" fmla="*/ 3909247 w 7654051"/>
              <a:gd name="connsiteY35" fmla="*/ 1664357 h 2444213"/>
              <a:gd name="connsiteX36" fmla="*/ 3909247 w 7654051"/>
              <a:gd name="connsiteY36" fmla="*/ 1631967 h 2444213"/>
              <a:gd name="connsiteX37" fmla="*/ 3874365 w 7654051"/>
              <a:gd name="connsiteY37" fmla="*/ 1631967 h 2444213"/>
              <a:gd name="connsiteX38" fmla="*/ 3874365 w 7654051"/>
              <a:gd name="connsiteY38" fmla="*/ 1622001 h 2444213"/>
              <a:gd name="connsiteX39" fmla="*/ 3784669 w 7654051"/>
              <a:gd name="connsiteY39" fmla="*/ 1622001 h 2444213"/>
              <a:gd name="connsiteX40" fmla="*/ 3784669 w 7654051"/>
              <a:gd name="connsiteY40" fmla="*/ 1572170 h 2444213"/>
              <a:gd name="connsiteX41" fmla="*/ 3498140 w 7654051"/>
              <a:gd name="connsiteY41" fmla="*/ 1572170 h 2444213"/>
              <a:gd name="connsiteX42" fmla="*/ 3498140 w 7654051"/>
              <a:gd name="connsiteY42" fmla="*/ 1557220 h 2444213"/>
              <a:gd name="connsiteX43" fmla="*/ 3473225 w 7654051"/>
              <a:gd name="connsiteY43" fmla="*/ 1557220 h 2444213"/>
              <a:gd name="connsiteX44" fmla="*/ 3473225 w 7654051"/>
              <a:gd name="connsiteY44" fmla="*/ 1542271 h 2444213"/>
              <a:gd name="connsiteX45" fmla="*/ 3435852 w 7654051"/>
              <a:gd name="connsiteY45" fmla="*/ 1542271 h 2444213"/>
              <a:gd name="connsiteX46" fmla="*/ 3435852 w 7654051"/>
              <a:gd name="connsiteY46" fmla="*/ 1507389 h 2444213"/>
              <a:gd name="connsiteX47" fmla="*/ 3371071 w 7654051"/>
              <a:gd name="connsiteY47" fmla="*/ 1507389 h 2444213"/>
              <a:gd name="connsiteX48" fmla="*/ 3371071 w 7654051"/>
              <a:gd name="connsiteY48" fmla="*/ 1472508 h 2444213"/>
              <a:gd name="connsiteX49" fmla="*/ 3311274 w 7654051"/>
              <a:gd name="connsiteY49" fmla="*/ 1472508 h 2444213"/>
              <a:gd name="connsiteX50" fmla="*/ 3311274 w 7654051"/>
              <a:gd name="connsiteY50" fmla="*/ 1455067 h 2444213"/>
              <a:gd name="connsiteX51" fmla="*/ 3266426 w 7654051"/>
              <a:gd name="connsiteY51" fmla="*/ 1455067 h 2444213"/>
              <a:gd name="connsiteX52" fmla="*/ 3266426 w 7654051"/>
              <a:gd name="connsiteY52" fmla="*/ 1417693 h 2444213"/>
              <a:gd name="connsiteX53" fmla="*/ 3201646 w 7654051"/>
              <a:gd name="connsiteY53" fmla="*/ 1417693 h 2444213"/>
              <a:gd name="connsiteX54" fmla="*/ 3201646 w 7654051"/>
              <a:gd name="connsiteY54" fmla="*/ 1392778 h 2444213"/>
              <a:gd name="connsiteX55" fmla="*/ 3166764 w 7654051"/>
              <a:gd name="connsiteY55" fmla="*/ 1392778 h 2444213"/>
              <a:gd name="connsiteX56" fmla="*/ 3166764 w 7654051"/>
              <a:gd name="connsiteY56" fmla="*/ 1367862 h 2444213"/>
              <a:gd name="connsiteX57" fmla="*/ 3114441 w 7654051"/>
              <a:gd name="connsiteY57" fmla="*/ 1367862 h 2444213"/>
              <a:gd name="connsiteX58" fmla="*/ 3114441 w 7654051"/>
              <a:gd name="connsiteY58" fmla="*/ 1352913 h 2444213"/>
              <a:gd name="connsiteX59" fmla="*/ 3077068 w 7654051"/>
              <a:gd name="connsiteY59" fmla="*/ 1352913 h 2444213"/>
              <a:gd name="connsiteX60" fmla="*/ 3077068 w 7654051"/>
              <a:gd name="connsiteY60" fmla="*/ 1325506 h 2444213"/>
              <a:gd name="connsiteX61" fmla="*/ 3002321 w 7654051"/>
              <a:gd name="connsiteY61" fmla="*/ 1325506 h 2444213"/>
              <a:gd name="connsiteX62" fmla="*/ 3002321 w 7654051"/>
              <a:gd name="connsiteY62" fmla="*/ 1265709 h 2444213"/>
              <a:gd name="connsiteX63" fmla="*/ 2949999 w 7654051"/>
              <a:gd name="connsiteY63" fmla="*/ 1265709 h 2444213"/>
              <a:gd name="connsiteX64" fmla="*/ 2949999 w 7654051"/>
              <a:gd name="connsiteY64" fmla="*/ 1243285 h 2444213"/>
              <a:gd name="connsiteX65" fmla="*/ 2857811 w 7654051"/>
              <a:gd name="connsiteY65" fmla="*/ 1243285 h 2444213"/>
              <a:gd name="connsiteX66" fmla="*/ 2857811 w 7654051"/>
              <a:gd name="connsiteY66" fmla="*/ 1190962 h 2444213"/>
              <a:gd name="connsiteX67" fmla="*/ 2783065 w 7654051"/>
              <a:gd name="connsiteY67" fmla="*/ 1190962 h 2444213"/>
              <a:gd name="connsiteX68" fmla="*/ 2783065 w 7654051"/>
              <a:gd name="connsiteY68" fmla="*/ 1171030 h 2444213"/>
              <a:gd name="connsiteX69" fmla="*/ 2740708 w 7654051"/>
              <a:gd name="connsiteY69" fmla="*/ 1171030 h 2444213"/>
              <a:gd name="connsiteX70" fmla="*/ 2740708 w 7654051"/>
              <a:gd name="connsiteY70" fmla="*/ 1151097 h 2444213"/>
              <a:gd name="connsiteX71" fmla="*/ 2698352 w 7654051"/>
              <a:gd name="connsiteY71" fmla="*/ 1151097 h 2444213"/>
              <a:gd name="connsiteX72" fmla="*/ 2698352 w 7654051"/>
              <a:gd name="connsiteY72" fmla="*/ 1133656 h 2444213"/>
              <a:gd name="connsiteX73" fmla="*/ 2673436 w 7654051"/>
              <a:gd name="connsiteY73" fmla="*/ 1133656 h 2444213"/>
              <a:gd name="connsiteX74" fmla="*/ 2658487 w 7654051"/>
              <a:gd name="connsiteY74" fmla="*/ 1118707 h 2444213"/>
              <a:gd name="connsiteX75" fmla="*/ 2626097 w 7654051"/>
              <a:gd name="connsiteY75" fmla="*/ 1118707 h 2444213"/>
              <a:gd name="connsiteX76" fmla="*/ 2626097 w 7654051"/>
              <a:gd name="connsiteY76" fmla="*/ 1091300 h 2444213"/>
              <a:gd name="connsiteX77" fmla="*/ 2593707 w 7654051"/>
              <a:gd name="connsiteY77" fmla="*/ 1091300 h 2444213"/>
              <a:gd name="connsiteX78" fmla="*/ 2593707 w 7654051"/>
              <a:gd name="connsiteY78" fmla="*/ 1038977 h 2444213"/>
              <a:gd name="connsiteX79" fmla="*/ 2446705 w 7654051"/>
              <a:gd name="connsiteY79" fmla="*/ 1038977 h 2444213"/>
              <a:gd name="connsiteX80" fmla="*/ 2446705 w 7654051"/>
              <a:gd name="connsiteY80" fmla="*/ 994129 h 2444213"/>
              <a:gd name="connsiteX81" fmla="*/ 2424281 w 7654051"/>
              <a:gd name="connsiteY81" fmla="*/ 994129 h 2444213"/>
              <a:gd name="connsiteX82" fmla="*/ 2424281 w 7654051"/>
              <a:gd name="connsiteY82" fmla="*/ 964231 h 2444213"/>
              <a:gd name="connsiteX83" fmla="*/ 2327110 w 7654051"/>
              <a:gd name="connsiteY83" fmla="*/ 964231 h 2444213"/>
              <a:gd name="connsiteX84" fmla="*/ 2327110 w 7654051"/>
              <a:gd name="connsiteY84" fmla="*/ 951773 h 2444213"/>
              <a:gd name="connsiteX85" fmla="*/ 2277279 w 7654051"/>
              <a:gd name="connsiteY85" fmla="*/ 951773 h 2444213"/>
              <a:gd name="connsiteX86" fmla="*/ 2277279 w 7654051"/>
              <a:gd name="connsiteY86" fmla="*/ 921874 h 2444213"/>
              <a:gd name="connsiteX87" fmla="*/ 2214990 w 7654051"/>
              <a:gd name="connsiteY87" fmla="*/ 921874 h 2444213"/>
              <a:gd name="connsiteX88" fmla="*/ 2214990 w 7654051"/>
              <a:gd name="connsiteY88" fmla="*/ 901942 h 2444213"/>
              <a:gd name="connsiteX89" fmla="*/ 2180109 w 7654051"/>
              <a:gd name="connsiteY89" fmla="*/ 901942 h 2444213"/>
              <a:gd name="connsiteX90" fmla="*/ 2180109 w 7654051"/>
              <a:gd name="connsiteY90" fmla="*/ 859586 h 2444213"/>
              <a:gd name="connsiteX91" fmla="*/ 2157685 w 7654051"/>
              <a:gd name="connsiteY91" fmla="*/ 859586 h 2444213"/>
              <a:gd name="connsiteX92" fmla="*/ 2157685 w 7654051"/>
              <a:gd name="connsiteY92" fmla="*/ 809754 h 2444213"/>
              <a:gd name="connsiteX93" fmla="*/ 2043073 w 7654051"/>
              <a:gd name="connsiteY93" fmla="*/ 809754 h 2444213"/>
              <a:gd name="connsiteX94" fmla="*/ 2043073 w 7654051"/>
              <a:gd name="connsiteY94" fmla="*/ 794805 h 2444213"/>
              <a:gd name="connsiteX95" fmla="*/ 2003208 w 7654051"/>
              <a:gd name="connsiteY95" fmla="*/ 794805 h 2444213"/>
              <a:gd name="connsiteX96" fmla="*/ 2003208 w 7654051"/>
              <a:gd name="connsiteY96" fmla="*/ 777364 h 2444213"/>
              <a:gd name="connsiteX97" fmla="*/ 1945903 w 7654051"/>
              <a:gd name="connsiteY97" fmla="*/ 777364 h 2444213"/>
              <a:gd name="connsiteX98" fmla="*/ 1945903 w 7654051"/>
              <a:gd name="connsiteY98" fmla="*/ 752449 h 2444213"/>
              <a:gd name="connsiteX99" fmla="*/ 1873648 w 7654051"/>
              <a:gd name="connsiteY99" fmla="*/ 752449 h 2444213"/>
              <a:gd name="connsiteX100" fmla="*/ 1853715 w 7654051"/>
              <a:gd name="connsiteY100" fmla="*/ 752449 h 2444213"/>
              <a:gd name="connsiteX101" fmla="*/ 1853715 w 7654051"/>
              <a:gd name="connsiteY101" fmla="*/ 730025 h 2444213"/>
              <a:gd name="connsiteX102" fmla="*/ 1836274 w 7654051"/>
              <a:gd name="connsiteY102" fmla="*/ 730025 h 2444213"/>
              <a:gd name="connsiteX103" fmla="*/ 1836274 w 7654051"/>
              <a:gd name="connsiteY103" fmla="*/ 702618 h 2444213"/>
              <a:gd name="connsiteX104" fmla="*/ 1813850 w 7654051"/>
              <a:gd name="connsiteY104" fmla="*/ 702618 h 2444213"/>
              <a:gd name="connsiteX105" fmla="*/ 1813850 w 7654051"/>
              <a:gd name="connsiteY105" fmla="*/ 682685 h 2444213"/>
              <a:gd name="connsiteX106" fmla="*/ 1783952 w 7654051"/>
              <a:gd name="connsiteY106" fmla="*/ 682685 h 2444213"/>
              <a:gd name="connsiteX107" fmla="*/ 1783952 w 7654051"/>
              <a:gd name="connsiteY107" fmla="*/ 660261 h 2444213"/>
              <a:gd name="connsiteX108" fmla="*/ 1709205 w 7654051"/>
              <a:gd name="connsiteY108" fmla="*/ 660261 h 2444213"/>
              <a:gd name="connsiteX109" fmla="*/ 1709205 w 7654051"/>
              <a:gd name="connsiteY109" fmla="*/ 642820 h 2444213"/>
              <a:gd name="connsiteX110" fmla="*/ 1654391 w 7654051"/>
              <a:gd name="connsiteY110" fmla="*/ 642820 h 2444213"/>
              <a:gd name="connsiteX111" fmla="*/ 1654391 w 7654051"/>
              <a:gd name="connsiteY111" fmla="*/ 617905 h 2444213"/>
              <a:gd name="connsiteX112" fmla="*/ 1622001 w 7654051"/>
              <a:gd name="connsiteY112" fmla="*/ 617905 h 2444213"/>
              <a:gd name="connsiteX113" fmla="*/ 1622001 w 7654051"/>
              <a:gd name="connsiteY113" fmla="*/ 590498 h 2444213"/>
              <a:gd name="connsiteX114" fmla="*/ 1569678 w 7654051"/>
              <a:gd name="connsiteY114" fmla="*/ 590498 h 2444213"/>
              <a:gd name="connsiteX115" fmla="*/ 1569678 w 7654051"/>
              <a:gd name="connsiteY115" fmla="*/ 570565 h 2444213"/>
              <a:gd name="connsiteX116" fmla="*/ 1517356 w 7654051"/>
              <a:gd name="connsiteY116" fmla="*/ 570565 h 2444213"/>
              <a:gd name="connsiteX117" fmla="*/ 1323014 w 7654051"/>
              <a:gd name="connsiteY117" fmla="*/ 570565 h 2444213"/>
              <a:gd name="connsiteX118" fmla="*/ 1323014 w 7654051"/>
              <a:gd name="connsiteY118" fmla="*/ 550633 h 2444213"/>
              <a:gd name="connsiteX119" fmla="*/ 1305574 w 7654051"/>
              <a:gd name="connsiteY119" fmla="*/ 550633 h 2444213"/>
              <a:gd name="connsiteX120" fmla="*/ 1305574 w 7654051"/>
              <a:gd name="connsiteY120" fmla="*/ 538175 h 2444213"/>
              <a:gd name="connsiteX121" fmla="*/ 1248268 w 7654051"/>
              <a:gd name="connsiteY121" fmla="*/ 538175 h 2444213"/>
              <a:gd name="connsiteX122" fmla="*/ 1248268 w 7654051"/>
              <a:gd name="connsiteY122" fmla="*/ 515751 h 2444213"/>
              <a:gd name="connsiteX123" fmla="*/ 1228335 w 7654051"/>
              <a:gd name="connsiteY123" fmla="*/ 515751 h 2444213"/>
              <a:gd name="connsiteX124" fmla="*/ 1228335 w 7654051"/>
              <a:gd name="connsiteY124" fmla="*/ 495819 h 2444213"/>
              <a:gd name="connsiteX125" fmla="*/ 1203420 w 7654051"/>
              <a:gd name="connsiteY125" fmla="*/ 495819 h 2444213"/>
              <a:gd name="connsiteX126" fmla="*/ 1158572 w 7654051"/>
              <a:gd name="connsiteY126" fmla="*/ 495819 h 2444213"/>
              <a:gd name="connsiteX127" fmla="*/ 1158572 w 7654051"/>
              <a:gd name="connsiteY127" fmla="*/ 470903 h 2444213"/>
              <a:gd name="connsiteX128" fmla="*/ 1128673 w 7654051"/>
              <a:gd name="connsiteY128" fmla="*/ 470903 h 2444213"/>
              <a:gd name="connsiteX129" fmla="*/ 1128673 w 7654051"/>
              <a:gd name="connsiteY129" fmla="*/ 450971 h 2444213"/>
              <a:gd name="connsiteX130" fmla="*/ 1111232 w 7654051"/>
              <a:gd name="connsiteY130" fmla="*/ 450971 h 2444213"/>
              <a:gd name="connsiteX131" fmla="*/ 1111232 w 7654051"/>
              <a:gd name="connsiteY131" fmla="*/ 421072 h 2444213"/>
              <a:gd name="connsiteX132" fmla="*/ 1058910 w 7654051"/>
              <a:gd name="connsiteY132" fmla="*/ 421072 h 2444213"/>
              <a:gd name="connsiteX133" fmla="*/ 1058910 w 7654051"/>
              <a:gd name="connsiteY133" fmla="*/ 408614 h 2444213"/>
              <a:gd name="connsiteX134" fmla="*/ 1016553 w 7654051"/>
              <a:gd name="connsiteY134" fmla="*/ 408614 h 2444213"/>
              <a:gd name="connsiteX135" fmla="*/ 1016553 w 7654051"/>
              <a:gd name="connsiteY135" fmla="*/ 388682 h 2444213"/>
              <a:gd name="connsiteX136" fmla="*/ 994129 w 7654051"/>
              <a:gd name="connsiteY136" fmla="*/ 388682 h 2444213"/>
              <a:gd name="connsiteX137" fmla="*/ 994129 w 7654051"/>
              <a:gd name="connsiteY137" fmla="*/ 348817 h 2444213"/>
              <a:gd name="connsiteX138" fmla="*/ 946790 w 7654051"/>
              <a:gd name="connsiteY138" fmla="*/ 348817 h 2444213"/>
              <a:gd name="connsiteX139" fmla="*/ 946790 w 7654051"/>
              <a:gd name="connsiteY139" fmla="*/ 321410 h 2444213"/>
              <a:gd name="connsiteX140" fmla="*/ 904434 w 7654051"/>
              <a:gd name="connsiteY140" fmla="*/ 321410 h 2444213"/>
              <a:gd name="connsiteX141" fmla="*/ 904434 w 7654051"/>
              <a:gd name="connsiteY141" fmla="*/ 284037 h 2444213"/>
              <a:gd name="connsiteX142" fmla="*/ 854602 w 7654051"/>
              <a:gd name="connsiteY142" fmla="*/ 284037 h 2444213"/>
              <a:gd name="connsiteX143" fmla="*/ 854602 w 7654051"/>
              <a:gd name="connsiteY143" fmla="*/ 254138 h 2444213"/>
              <a:gd name="connsiteX144" fmla="*/ 772381 w 7654051"/>
              <a:gd name="connsiteY144" fmla="*/ 254138 h 2444213"/>
              <a:gd name="connsiteX145" fmla="*/ 772381 w 7654051"/>
              <a:gd name="connsiteY145" fmla="*/ 229223 h 2444213"/>
              <a:gd name="connsiteX146" fmla="*/ 675211 w 7654051"/>
              <a:gd name="connsiteY146" fmla="*/ 229223 h 2444213"/>
              <a:gd name="connsiteX147" fmla="*/ 675211 w 7654051"/>
              <a:gd name="connsiteY147" fmla="*/ 204307 h 2444213"/>
              <a:gd name="connsiteX148" fmla="*/ 637837 w 7654051"/>
              <a:gd name="connsiteY148" fmla="*/ 204307 h 2444213"/>
              <a:gd name="connsiteX149" fmla="*/ 637837 w 7654051"/>
              <a:gd name="connsiteY149" fmla="*/ 176900 h 2444213"/>
              <a:gd name="connsiteX150" fmla="*/ 565582 w 7654051"/>
              <a:gd name="connsiteY150" fmla="*/ 176900 h 2444213"/>
              <a:gd name="connsiteX151" fmla="*/ 565582 w 7654051"/>
              <a:gd name="connsiteY151" fmla="*/ 151984 h 2444213"/>
              <a:gd name="connsiteX152" fmla="*/ 483361 w 7654051"/>
              <a:gd name="connsiteY152" fmla="*/ 151984 h 2444213"/>
              <a:gd name="connsiteX153" fmla="*/ 483361 w 7654051"/>
              <a:gd name="connsiteY153" fmla="*/ 137035 h 2444213"/>
              <a:gd name="connsiteX154" fmla="*/ 426055 w 7654051"/>
              <a:gd name="connsiteY154" fmla="*/ 137035 h 2444213"/>
              <a:gd name="connsiteX155" fmla="*/ 426055 w 7654051"/>
              <a:gd name="connsiteY155" fmla="*/ 114611 h 2444213"/>
              <a:gd name="connsiteX156" fmla="*/ 356292 w 7654051"/>
              <a:gd name="connsiteY156" fmla="*/ 114611 h 2444213"/>
              <a:gd name="connsiteX157" fmla="*/ 356292 w 7654051"/>
              <a:gd name="connsiteY157" fmla="*/ 77238 h 2444213"/>
              <a:gd name="connsiteX158" fmla="*/ 164442 w 7654051"/>
              <a:gd name="connsiteY158" fmla="*/ 77238 h 2444213"/>
              <a:gd name="connsiteX159" fmla="*/ 164442 w 7654051"/>
              <a:gd name="connsiteY159" fmla="*/ 57305 h 2444213"/>
              <a:gd name="connsiteX160" fmla="*/ 137035 w 7654051"/>
              <a:gd name="connsiteY160" fmla="*/ 57305 h 2444213"/>
              <a:gd name="connsiteX161" fmla="*/ 137035 w 7654051"/>
              <a:gd name="connsiteY161" fmla="*/ 34881 h 2444213"/>
              <a:gd name="connsiteX162" fmla="*/ 69763 w 7654051"/>
              <a:gd name="connsiteY162" fmla="*/ 34881 h 2444213"/>
              <a:gd name="connsiteX163" fmla="*/ 69763 w 7654051"/>
              <a:gd name="connsiteY163" fmla="*/ 0 h 2444213"/>
              <a:gd name="connsiteX164" fmla="*/ 0 w 7654051"/>
              <a:gd name="connsiteY164" fmla="*/ 0 h 2444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7654051" h="2444213">
                <a:moveTo>
                  <a:pt x="7654051" y="2444213"/>
                </a:moveTo>
                <a:lnTo>
                  <a:pt x="6879178" y="2444213"/>
                </a:lnTo>
                <a:lnTo>
                  <a:pt x="6879178" y="2324619"/>
                </a:lnTo>
                <a:lnTo>
                  <a:pt x="6592649" y="2324619"/>
                </a:lnTo>
                <a:lnTo>
                  <a:pt x="6592649" y="2242398"/>
                </a:lnTo>
                <a:lnTo>
                  <a:pt x="6251307" y="2242398"/>
                </a:lnTo>
                <a:lnTo>
                  <a:pt x="6251307" y="2180109"/>
                </a:lnTo>
                <a:lnTo>
                  <a:pt x="5949829" y="2180109"/>
                </a:lnTo>
                <a:lnTo>
                  <a:pt x="5949829" y="2122803"/>
                </a:lnTo>
                <a:lnTo>
                  <a:pt x="5855150" y="2122803"/>
                </a:lnTo>
                <a:lnTo>
                  <a:pt x="5855150" y="2067989"/>
                </a:lnTo>
                <a:lnTo>
                  <a:pt x="5782895" y="2067989"/>
                </a:lnTo>
                <a:lnTo>
                  <a:pt x="5782895" y="1990751"/>
                </a:lnTo>
                <a:lnTo>
                  <a:pt x="5394212" y="1990751"/>
                </a:lnTo>
                <a:lnTo>
                  <a:pt x="5394212" y="1960852"/>
                </a:lnTo>
                <a:lnTo>
                  <a:pt x="5262160" y="1960852"/>
                </a:lnTo>
                <a:lnTo>
                  <a:pt x="5262160" y="1930953"/>
                </a:lnTo>
                <a:lnTo>
                  <a:pt x="5120141" y="1930953"/>
                </a:lnTo>
                <a:lnTo>
                  <a:pt x="5120141" y="1868665"/>
                </a:lnTo>
                <a:lnTo>
                  <a:pt x="5092734" y="1868665"/>
                </a:lnTo>
                <a:lnTo>
                  <a:pt x="5092734" y="1823817"/>
                </a:lnTo>
                <a:lnTo>
                  <a:pt x="4415032" y="1823817"/>
                </a:lnTo>
                <a:lnTo>
                  <a:pt x="4415032" y="1803884"/>
                </a:lnTo>
                <a:lnTo>
                  <a:pt x="4330319" y="1803884"/>
                </a:lnTo>
                <a:lnTo>
                  <a:pt x="4330319" y="1781460"/>
                </a:lnTo>
                <a:lnTo>
                  <a:pt x="4103588" y="1781460"/>
                </a:lnTo>
                <a:lnTo>
                  <a:pt x="4103588" y="1766511"/>
                </a:lnTo>
                <a:lnTo>
                  <a:pt x="4073689" y="1766511"/>
                </a:lnTo>
                <a:lnTo>
                  <a:pt x="4073689" y="1729138"/>
                </a:lnTo>
                <a:lnTo>
                  <a:pt x="4046282" y="1729138"/>
                </a:lnTo>
                <a:lnTo>
                  <a:pt x="4046282" y="1714188"/>
                </a:lnTo>
                <a:lnTo>
                  <a:pt x="4023858" y="1714188"/>
                </a:lnTo>
                <a:lnTo>
                  <a:pt x="4023858" y="1684290"/>
                </a:lnTo>
                <a:lnTo>
                  <a:pt x="3976519" y="1684290"/>
                </a:lnTo>
                <a:lnTo>
                  <a:pt x="3976519" y="1664357"/>
                </a:lnTo>
                <a:lnTo>
                  <a:pt x="3909247" y="1664357"/>
                </a:lnTo>
                <a:lnTo>
                  <a:pt x="3909247" y="1631967"/>
                </a:lnTo>
                <a:lnTo>
                  <a:pt x="3874365" y="1631967"/>
                </a:lnTo>
                <a:lnTo>
                  <a:pt x="3874365" y="1622001"/>
                </a:lnTo>
                <a:lnTo>
                  <a:pt x="3784669" y="1622001"/>
                </a:lnTo>
                <a:lnTo>
                  <a:pt x="3784669" y="1572170"/>
                </a:lnTo>
                <a:lnTo>
                  <a:pt x="3498140" y="1572170"/>
                </a:lnTo>
                <a:lnTo>
                  <a:pt x="3498140" y="1557220"/>
                </a:lnTo>
                <a:lnTo>
                  <a:pt x="3473225" y="1557220"/>
                </a:lnTo>
                <a:lnTo>
                  <a:pt x="3473225" y="1542271"/>
                </a:lnTo>
                <a:lnTo>
                  <a:pt x="3435852" y="1542271"/>
                </a:lnTo>
                <a:lnTo>
                  <a:pt x="3435852" y="1507389"/>
                </a:lnTo>
                <a:lnTo>
                  <a:pt x="3371071" y="1507389"/>
                </a:lnTo>
                <a:lnTo>
                  <a:pt x="3371071" y="1472508"/>
                </a:lnTo>
                <a:lnTo>
                  <a:pt x="3311274" y="1472508"/>
                </a:lnTo>
                <a:lnTo>
                  <a:pt x="3311274" y="1455067"/>
                </a:lnTo>
                <a:lnTo>
                  <a:pt x="3266426" y="1455067"/>
                </a:lnTo>
                <a:lnTo>
                  <a:pt x="3266426" y="1417693"/>
                </a:lnTo>
                <a:lnTo>
                  <a:pt x="3201646" y="1417693"/>
                </a:lnTo>
                <a:lnTo>
                  <a:pt x="3201646" y="1392778"/>
                </a:lnTo>
                <a:lnTo>
                  <a:pt x="3166764" y="1392778"/>
                </a:lnTo>
                <a:lnTo>
                  <a:pt x="3166764" y="1367862"/>
                </a:lnTo>
                <a:lnTo>
                  <a:pt x="3114441" y="1367862"/>
                </a:lnTo>
                <a:lnTo>
                  <a:pt x="3114441" y="1352913"/>
                </a:lnTo>
                <a:lnTo>
                  <a:pt x="3077068" y="1352913"/>
                </a:lnTo>
                <a:lnTo>
                  <a:pt x="3077068" y="1325506"/>
                </a:lnTo>
                <a:lnTo>
                  <a:pt x="3002321" y="1325506"/>
                </a:lnTo>
                <a:lnTo>
                  <a:pt x="3002321" y="1265709"/>
                </a:lnTo>
                <a:lnTo>
                  <a:pt x="2949999" y="1265709"/>
                </a:lnTo>
                <a:lnTo>
                  <a:pt x="2949999" y="1243285"/>
                </a:lnTo>
                <a:lnTo>
                  <a:pt x="2857811" y="1243285"/>
                </a:lnTo>
                <a:lnTo>
                  <a:pt x="2857811" y="1190962"/>
                </a:lnTo>
                <a:lnTo>
                  <a:pt x="2783065" y="1190962"/>
                </a:lnTo>
                <a:lnTo>
                  <a:pt x="2783065" y="1171030"/>
                </a:lnTo>
                <a:lnTo>
                  <a:pt x="2740708" y="1171030"/>
                </a:lnTo>
                <a:lnTo>
                  <a:pt x="2740708" y="1151097"/>
                </a:lnTo>
                <a:lnTo>
                  <a:pt x="2698352" y="1151097"/>
                </a:lnTo>
                <a:lnTo>
                  <a:pt x="2698352" y="1133656"/>
                </a:lnTo>
                <a:lnTo>
                  <a:pt x="2673436" y="1133656"/>
                </a:lnTo>
                <a:lnTo>
                  <a:pt x="2658487" y="1118707"/>
                </a:lnTo>
                <a:lnTo>
                  <a:pt x="2626097" y="1118707"/>
                </a:lnTo>
                <a:lnTo>
                  <a:pt x="2626097" y="1091300"/>
                </a:lnTo>
                <a:lnTo>
                  <a:pt x="2593707" y="1091300"/>
                </a:lnTo>
                <a:lnTo>
                  <a:pt x="2593707" y="1038977"/>
                </a:lnTo>
                <a:lnTo>
                  <a:pt x="2446705" y="1038977"/>
                </a:lnTo>
                <a:lnTo>
                  <a:pt x="2446705" y="994129"/>
                </a:lnTo>
                <a:lnTo>
                  <a:pt x="2424281" y="994129"/>
                </a:lnTo>
                <a:lnTo>
                  <a:pt x="2424281" y="964231"/>
                </a:lnTo>
                <a:lnTo>
                  <a:pt x="2327110" y="964231"/>
                </a:lnTo>
                <a:lnTo>
                  <a:pt x="2327110" y="951773"/>
                </a:lnTo>
                <a:lnTo>
                  <a:pt x="2277279" y="951773"/>
                </a:lnTo>
                <a:lnTo>
                  <a:pt x="2277279" y="921874"/>
                </a:lnTo>
                <a:lnTo>
                  <a:pt x="2214990" y="921874"/>
                </a:lnTo>
                <a:lnTo>
                  <a:pt x="2214990" y="901942"/>
                </a:lnTo>
                <a:lnTo>
                  <a:pt x="2180109" y="901942"/>
                </a:lnTo>
                <a:lnTo>
                  <a:pt x="2180109" y="859586"/>
                </a:lnTo>
                <a:lnTo>
                  <a:pt x="2157685" y="859586"/>
                </a:lnTo>
                <a:lnTo>
                  <a:pt x="2157685" y="809754"/>
                </a:lnTo>
                <a:lnTo>
                  <a:pt x="2043073" y="809754"/>
                </a:lnTo>
                <a:lnTo>
                  <a:pt x="2043073" y="794805"/>
                </a:lnTo>
                <a:lnTo>
                  <a:pt x="2003208" y="794805"/>
                </a:lnTo>
                <a:lnTo>
                  <a:pt x="2003208" y="777364"/>
                </a:lnTo>
                <a:lnTo>
                  <a:pt x="1945903" y="777364"/>
                </a:lnTo>
                <a:lnTo>
                  <a:pt x="1945903" y="752449"/>
                </a:lnTo>
                <a:lnTo>
                  <a:pt x="1873648" y="752449"/>
                </a:lnTo>
                <a:lnTo>
                  <a:pt x="1853715" y="752449"/>
                </a:lnTo>
                <a:lnTo>
                  <a:pt x="1853715" y="730025"/>
                </a:lnTo>
                <a:lnTo>
                  <a:pt x="1836274" y="730025"/>
                </a:lnTo>
                <a:lnTo>
                  <a:pt x="1836274" y="702618"/>
                </a:lnTo>
                <a:lnTo>
                  <a:pt x="1813850" y="702618"/>
                </a:lnTo>
                <a:lnTo>
                  <a:pt x="1813850" y="682685"/>
                </a:lnTo>
                <a:lnTo>
                  <a:pt x="1783952" y="682685"/>
                </a:lnTo>
                <a:lnTo>
                  <a:pt x="1783952" y="660261"/>
                </a:lnTo>
                <a:lnTo>
                  <a:pt x="1709205" y="660261"/>
                </a:lnTo>
                <a:lnTo>
                  <a:pt x="1709205" y="642820"/>
                </a:lnTo>
                <a:lnTo>
                  <a:pt x="1654391" y="642820"/>
                </a:lnTo>
                <a:lnTo>
                  <a:pt x="1654391" y="617905"/>
                </a:lnTo>
                <a:lnTo>
                  <a:pt x="1622001" y="617905"/>
                </a:lnTo>
                <a:lnTo>
                  <a:pt x="1622001" y="590498"/>
                </a:lnTo>
                <a:lnTo>
                  <a:pt x="1569678" y="590498"/>
                </a:lnTo>
                <a:lnTo>
                  <a:pt x="1569678" y="570565"/>
                </a:lnTo>
                <a:lnTo>
                  <a:pt x="1517356" y="570565"/>
                </a:lnTo>
                <a:lnTo>
                  <a:pt x="1323014" y="570565"/>
                </a:lnTo>
                <a:lnTo>
                  <a:pt x="1323014" y="550633"/>
                </a:lnTo>
                <a:lnTo>
                  <a:pt x="1305574" y="550633"/>
                </a:lnTo>
                <a:lnTo>
                  <a:pt x="1305574" y="538175"/>
                </a:lnTo>
                <a:lnTo>
                  <a:pt x="1248268" y="538175"/>
                </a:lnTo>
                <a:lnTo>
                  <a:pt x="1248268" y="515751"/>
                </a:lnTo>
                <a:lnTo>
                  <a:pt x="1228335" y="515751"/>
                </a:lnTo>
                <a:lnTo>
                  <a:pt x="1228335" y="495819"/>
                </a:lnTo>
                <a:lnTo>
                  <a:pt x="1203420" y="495819"/>
                </a:lnTo>
                <a:lnTo>
                  <a:pt x="1158572" y="495819"/>
                </a:lnTo>
                <a:lnTo>
                  <a:pt x="1158572" y="470903"/>
                </a:lnTo>
                <a:lnTo>
                  <a:pt x="1128673" y="470903"/>
                </a:lnTo>
                <a:lnTo>
                  <a:pt x="1128673" y="450971"/>
                </a:lnTo>
                <a:lnTo>
                  <a:pt x="1111232" y="450971"/>
                </a:lnTo>
                <a:lnTo>
                  <a:pt x="1111232" y="421072"/>
                </a:lnTo>
                <a:lnTo>
                  <a:pt x="1058910" y="421072"/>
                </a:lnTo>
                <a:lnTo>
                  <a:pt x="1058910" y="408614"/>
                </a:lnTo>
                <a:lnTo>
                  <a:pt x="1016553" y="408614"/>
                </a:lnTo>
                <a:lnTo>
                  <a:pt x="1016553" y="388682"/>
                </a:lnTo>
                <a:lnTo>
                  <a:pt x="994129" y="388682"/>
                </a:lnTo>
                <a:lnTo>
                  <a:pt x="994129" y="348817"/>
                </a:lnTo>
                <a:lnTo>
                  <a:pt x="946790" y="348817"/>
                </a:lnTo>
                <a:lnTo>
                  <a:pt x="946790" y="321410"/>
                </a:lnTo>
                <a:lnTo>
                  <a:pt x="904434" y="321410"/>
                </a:lnTo>
                <a:lnTo>
                  <a:pt x="904434" y="284037"/>
                </a:lnTo>
                <a:lnTo>
                  <a:pt x="854602" y="284037"/>
                </a:lnTo>
                <a:lnTo>
                  <a:pt x="854602" y="254138"/>
                </a:lnTo>
                <a:lnTo>
                  <a:pt x="772381" y="254138"/>
                </a:lnTo>
                <a:lnTo>
                  <a:pt x="772381" y="229223"/>
                </a:lnTo>
                <a:lnTo>
                  <a:pt x="675211" y="229223"/>
                </a:lnTo>
                <a:lnTo>
                  <a:pt x="675211" y="204307"/>
                </a:lnTo>
                <a:lnTo>
                  <a:pt x="637837" y="204307"/>
                </a:lnTo>
                <a:lnTo>
                  <a:pt x="637837" y="176900"/>
                </a:lnTo>
                <a:lnTo>
                  <a:pt x="565582" y="176900"/>
                </a:lnTo>
                <a:lnTo>
                  <a:pt x="565582" y="151984"/>
                </a:lnTo>
                <a:lnTo>
                  <a:pt x="483361" y="151984"/>
                </a:lnTo>
                <a:lnTo>
                  <a:pt x="483361" y="137035"/>
                </a:lnTo>
                <a:lnTo>
                  <a:pt x="426055" y="137035"/>
                </a:lnTo>
                <a:lnTo>
                  <a:pt x="426055" y="114611"/>
                </a:lnTo>
                <a:lnTo>
                  <a:pt x="356292" y="114611"/>
                </a:lnTo>
                <a:lnTo>
                  <a:pt x="356292" y="77238"/>
                </a:lnTo>
                <a:lnTo>
                  <a:pt x="164442" y="77238"/>
                </a:lnTo>
                <a:lnTo>
                  <a:pt x="164442" y="57305"/>
                </a:lnTo>
                <a:lnTo>
                  <a:pt x="137035" y="57305"/>
                </a:lnTo>
                <a:lnTo>
                  <a:pt x="137035" y="34881"/>
                </a:lnTo>
                <a:lnTo>
                  <a:pt x="69763" y="34881"/>
                </a:lnTo>
                <a:lnTo>
                  <a:pt x="69763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BA45C5B6-5040-417F-BBBC-5706CA8BF7D6}"/>
              </a:ext>
            </a:extLst>
          </p:cNvPr>
          <p:cNvGrpSpPr/>
          <p:nvPr/>
        </p:nvGrpSpPr>
        <p:grpSpPr>
          <a:xfrm>
            <a:off x="1611747" y="1633648"/>
            <a:ext cx="6488059" cy="2557865"/>
            <a:chOff x="2148995" y="1633647"/>
            <a:chExt cx="8650745" cy="2557865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6AAC154B-AEF4-4F6C-84EA-9C595935DEC9}"/>
                </a:ext>
              </a:extLst>
            </p:cNvPr>
            <p:cNvGrpSpPr/>
            <p:nvPr/>
          </p:nvGrpSpPr>
          <p:grpSpPr>
            <a:xfrm>
              <a:off x="10701549" y="4083502"/>
              <a:ext cx="98191" cy="108010"/>
              <a:chOff x="8259057" y="4034406"/>
              <a:chExt cx="98191" cy="108010"/>
            </a:xfrm>
          </p:grpSpPr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493079B2-1D93-43CD-8AA5-EFEC04C7A6A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1D7E78C8-B60F-472C-B280-1AE0DFC466F3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AA35F929-0400-4AFC-96EC-D82D129DEB60}"/>
                </a:ext>
              </a:extLst>
            </p:cNvPr>
            <p:cNvGrpSpPr/>
            <p:nvPr/>
          </p:nvGrpSpPr>
          <p:grpSpPr>
            <a:xfrm>
              <a:off x="10235144" y="4083502"/>
              <a:ext cx="98191" cy="108010"/>
              <a:chOff x="8259057" y="4034406"/>
              <a:chExt cx="98191" cy="108010"/>
            </a:xfrm>
          </p:grpSpPr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5F95581C-2785-4D9E-A518-6F57DB8408C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60D78C96-1613-447B-BDA9-EA67BEB36C3D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401FC9A5-103B-4D94-B2FD-A2708B6D36C4}"/>
                </a:ext>
              </a:extLst>
            </p:cNvPr>
            <p:cNvGrpSpPr/>
            <p:nvPr/>
          </p:nvGrpSpPr>
          <p:grpSpPr>
            <a:xfrm>
              <a:off x="9472939" y="4083502"/>
              <a:ext cx="98191" cy="108010"/>
              <a:chOff x="8259057" y="4034406"/>
              <a:chExt cx="98191" cy="108010"/>
            </a:xfrm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46D9CE3B-C8C9-45FD-AF8B-35C6F68628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4378F255-1C40-4B85-8CF0-D5F245A4BEA8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69FDDF42-6A1F-4F11-89DB-B0F6E7CD2042}"/>
                </a:ext>
              </a:extLst>
            </p:cNvPr>
            <p:cNvGrpSpPr/>
            <p:nvPr/>
          </p:nvGrpSpPr>
          <p:grpSpPr>
            <a:xfrm>
              <a:off x="9334245" y="4083502"/>
              <a:ext cx="98191" cy="108010"/>
              <a:chOff x="8259057" y="4034406"/>
              <a:chExt cx="98191" cy="108010"/>
            </a:xfrm>
          </p:grpSpPr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9F1B59CB-94F9-4B31-9DAD-D4DAA31936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00F35BDD-1048-4DA8-B248-33C408D6DDD1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B2BBF1F6-2FE6-417D-8331-FF7B97AC73F5}"/>
                </a:ext>
              </a:extLst>
            </p:cNvPr>
            <p:cNvGrpSpPr/>
            <p:nvPr/>
          </p:nvGrpSpPr>
          <p:grpSpPr>
            <a:xfrm>
              <a:off x="9086313" y="4083502"/>
              <a:ext cx="98191" cy="108010"/>
              <a:chOff x="8259057" y="4034406"/>
              <a:chExt cx="98191" cy="108010"/>
            </a:xfrm>
          </p:grpSpPr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F22B46E7-1AE9-4BEB-A150-803ECA4E0E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144C13A5-991F-4EAB-8484-3C94E8C0FF09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F30EF9BF-1324-4186-87FF-B2EAFE64B875}"/>
                </a:ext>
              </a:extLst>
            </p:cNvPr>
            <p:cNvGrpSpPr/>
            <p:nvPr/>
          </p:nvGrpSpPr>
          <p:grpSpPr>
            <a:xfrm>
              <a:off x="8871521" y="3973038"/>
              <a:ext cx="98191" cy="108010"/>
              <a:chOff x="8259057" y="4034406"/>
              <a:chExt cx="98191" cy="108010"/>
            </a:xfrm>
          </p:grpSpPr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32C196B5-874C-429C-BFBD-EAECC47FA5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7EB6BFF9-9CA2-4379-B5FB-979409EBB248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E7A5D7CC-39AC-4EAC-8A59-883AFACADE77}"/>
                </a:ext>
              </a:extLst>
            </p:cNvPr>
            <p:cNvGrpSpPr/>
            <p:nvPr/>
          </p:nvGrpSpPr>
          <p:grpSpPr>
            <a:xfrm>
              <a:off x="8823653" y="3973038"/>
              <a:ext cx="98191" cy="108010"/>
              <a:chOff x="8259057" y="4034406"/>
              <a:chExt cx="98191" cy="108010"/>
            </a:xfrm>
          </p:grpSpPr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C6B72E50-5854-4B42-BB53-1E42048AA72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C409652C-9838-4A32-A19A-F98A5565F2DA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0D21130F-1250-4012-894D-4DBD312EDD33}"/>
                </a:ext>
              </a:extLst>
            </p:cNvPr>
            <p:cNvGrpSpPr/>
            <p:nvPr/>
          </p:nvGrpSpPr>
          <p:grpSpPr>
            <a:xfrm>
              <a:off x="8568358" y="3885894"/>
              <a:ext cx="98191" cy="108010"/>
              <a:chOff x="8259057" y="4034406"/>
              <a:chExt cx="98191" cy="108010"/>
            </a:xfrm>
          </p:grpSpPr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A3626734-04CE-4FCD-A162-A6E268F6629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874E3A91-1C2D-4A55-82D8-545B4308FEAC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AA83A175-7CBE-4894-98B3-696C0539B9FD}"/>
                </a:ext>
              </a:extLst>
            </p:cNvPr>
            <p:cNvGrpSpPr/>
            <p:nvPr/>
          </p:nvGrpSpPr>
          <p:grpSpPr>
            <a:xfrm>
              <a:off x="8509443" y="3885894"/>
              <a:ext cx="98191" cy="108010"/>
              <a:chOff x="8259057" y="4034406"/>
              <a:chExt cx="98191" cy="108010"/>
            </a:xfrm>
          </p:grpSpPr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3446ED23-263A-4AB8-A074-8277A6CCE1D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65D8CDFA-FA8C-49E8-A4DA-6E94E212741F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DB612EFA-8B70-4D83-A6F7-6E1F338F8270}"/>
                </a:ext>
              </a:extLst>
            </p:cNvPr>
            <p:cNvGrpSpPr/>
            <p:nvPr/>
          </p:nvGrpSpPr>
          <p:grpSpPr>
            <a:xfrm>
              <a:off x="8371976" y="3812251"/>
              <a:ext cx="98191" cy="108010"/>
              <a:chOff x="8259057" y="4034406"/>
              <a:chExt cx="98191" cy="108010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219740BA-9580-44E0-A665-1C103CAE958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3245FC52-AD12-4D8F-B116-1E6B76C1B218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F2AA8ED-ABC6-4D08-8AD7-4939730EBB34}"/>
                </a:ext>
              </a:extLst>
            </p:cNvPr>
            <p:cNvGrpSpPr/>
            <p:nvPr/>
          </p:nvGrpSpPr>
          <p:grpSpPr>
            <a:xfrm>
              <a:off x="8192778" y="3812251"/>
              <a:ext cx="98191" cy="108010"/>
              <a:chOff x="8259057" y="4034406"/>
              <a:chExt cx="98191" cy="108010"/>
            </a:xfrm>
          </p:grpSpPr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B2956955-090E-4830-B745-A3CEDACCFC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2696ED60-5397-4991-9B32-BEAD101EFC02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5B86689-8157-4277-B58A-976F051AFCD2}"/>
                </a:ext>
              </a:extLst>
            </p:cNvPr>
            <p:cNvGrpSpPr/>
            <p:nvPr/>
          </p:nvGrpSpPr>
          <p:grpSpPr>
            <a:xfrm>
              <a:off x="8103179" y="3812251"/>
              <a:ext cx="98191" cy="108010"/>
              <a:chOff x="8259057" y="4034406"/>
              <a:chExt cx="98191" cy="108010"/>
            </a:xfrm>
          </p:grpSpPr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772124FD-2DDA-41CA-B878-9D696D555F6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CA9162C1-843C-4334-B64B-36531C1BDA08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0C5E142B-741C-4FDE-BBA8-84B772E8CB7D}"/>
                </a:ext>
              </a:extLst>
            </p:cNvPr>
            <p:cNvGrpSpPr/>
            <p:nvPr/>
          </p:nvGrpSpPr>
          <p:grpSpPr>
            <a:xfrm>
              <a:off x="8085996" y="3812251"/>
              <a:ext cx="98191" cy="108010"/>
              <a:chOff x="8259057" y="4034406"/>
              <a:chExt cx="98191" cy="108010"/>
            </a:xfrm>
          </p:grpSpPr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D0E4F1BB-1FA2-4ACD-B06F-0FC9D44065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0CC50655-EBC2-43F9-B72D-067A8D5769D7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E297289-9288-4D2A-9D3B-8602D93522B5}"/>
                </a:ext>
              </a:extLst>
            </p:cNvPr>
            <p:cNvGrpSpPr/>
            <p:nvPr/>
          </p:nvGrpSpPr>
          <p:grpSpPr>
            <a:xfrm>
              <a:off x="8066204" y="3765610"/>
              <a:ext cx="98191" cy="108010"/>
              <a:chOff x="8259057" y="4034406"/>
              <a:chExt cx="98191" cy="108010"/>
            </a:xfrm>
          </p:grpSpPr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AA103ED5-13C9-499E-BD5E-C6D704FE89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6AAC9558-222F-4FB2-A669-FA483F3EB593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A77B0218-FD86-4A85-81C6-9E0F204473C5}"/>
                </a:ext>
              </a:extLst>
            </p:cNvPr>
            <p:cNvGrpSpPr/>
            <p:nvPr/>
          </p:nvGrpSpPr>
          <p:grpSpPr>
            <a:xfrm>
              <a:off x="7998698" y="3716515"/>
              <a:ext cx="98191" cy="108010"/>
              <a:chOff x="8259057" y="4034406"/>
              <a:chExt cx="98191" cy="108010"/>
            </a:xfrm>
          </p:grpSpPr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BD007E9D-E6D4-4CDA-BF65-D385EFCD26F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5E79BD71-7097-48FA-B5F6-253A8B560135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8A3496C4-1DE0-4328-B4CA-B8832B8CC5EF}"/>
                </a:ext>
              </a:extLst>
            </p:cNvPr>
            <p:cNvGrpSpPr/>
            <p:nvPr/>
          </p:nvGrpSpPr>
          <p:grpSpPr>
            <a:xfrm>
              <a:off x="7912781" y="3682148"/>
              <a:ext cx="98191" cy="108010"/>
              <a:chOff x="8259057" y="4034406"/>
              <a:chExt cx="98191" cy="108010"/>
            </a:xfrm>
          </p:grpSpPr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F2FA21D6-D151-4FB1-85E7-DAEE8845958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D1A5E2CF-560D-4006-8A1D-4F7F926F76CA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DA25ADD4-5E3E-4083-877C-51AB6D8ABE02}"/>
                </a:ext>
              </a:extLst>
            </p:cNvPr>
            <p:cNvGrpSpPr/>
            <p:nvPr/>
          </p:nvGrpSpPr>
          <p:grpSpPr>
            <a:xfrm>
              <a:off x="7868595" y="3637962"/>
              <a:ext cx="98191" cy="108010"/>
              <a:chOff x="8259057" y="4034406"/>
              <a:chExt cx="98191" cy="108010"/>
            </a:xfrm>
          </p:grpSpPr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38236DB4-0CC6-4D87-AAB7-DDE892685DD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4979850F-02B5-4EA3-9255-FAD5DB9FCD54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641A07EF-DC0D-4A01-B0DB-522FED7072CD}"/>
                </a:ext>
              </a:extLst>
            </p:cNvPr>
            <p:cNvGrpSpPr/>
            <p:nvPr/>
          </p:nvGrpSpPr>
          <p:grpSpPr>
            <a:xfrm>
              <a:off x="7826864" y="3637962"/>
              <a:ext cx="98191" cy="108010"/>
              <a:chOff x="8259057" y="4034406"/>
              <a:chExt cx="98191" cy="108010"/>
            </a:xfrm>
          </p:grpSpPr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8F6959C0-874D-4CB3-B25E-4DE5091C22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AD66170E-41B5-4572-9C50-6C845E1A1691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5FD6EBC1-B7CD-4E08-87B7-4C022801B4F9}"/>
                </a:ext>
              </a:extLst>
            </p:cNvPr>
            <p:cNvGrpSpPr/>
            <p:nvPr/>
          </p:nvGrpSpPr>
          <p:grpSpPr>
            <a:xfrm>
              <a:off x="7776542" y="3637962"/>
              <a:ext cx="98191" cy="108010"/>
              <a:chOff x="8259057" y="4034406"/>
              <a:chExt cx="98191" cy="108010"/>
            </a:xfrm>
          </p:grpSpPr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80CB68B9-3022-40AF-81CA-7D486319867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EB9D8A0F-B76E-470C-B271-129B7B2BF97F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145A044D-BED5-4588-A480-AF6EFC61196C}"/>
                </a:ext>
              </a:extLst>
            </p:cNvPr>
            <p:cNvGrpSpPr/>
            <p:nvPr/>
          </p:nvGrpSpPr>
          <p:grpSpPr>
            <a:xfrm>
              <a:off x="7675897" y="3637962"/>
              <a:ext cx="98191" cy="108010"/>
              <a:chOff x="8259057" y="4034406"/>
              <a:chExt cx="98191" cy="108010"/>
            </a:xfrm>
          </p:grpSpPr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1E98EAFB-D2F2-415B-9947-A419C3C2A1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D58802DA-159D-4343-949E-F2AA1E5957EB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1E18B35A-2B75-476E-BD25-190278AB487F}"/>
                </a:ext>
              </a:extLst>
            </p:cNvPr>
            <p:cNvGrpSpPr/>
            <p:nvPr/>
          </p:nvGrpSpPr>
          <p:grpSpPr>
            <a:xfrm>
              <a:off x="7364141" y="3571684"/>
              <a:ext cx="98191" cy="108010"/>
              <a:chOff x="8259057" y="4034406"/>
              <a:chExt cx="98191" cy="108010"/>
            </a:xfrm>
          </p:grpSpPr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579DBA99-F2AA-42EE-9C32-3A18D21BDA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9C48CD81-FA1A-47A2-BFC2-5CE7F8EC5175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C028D8E5-F9C4-40CE-9570-B04BC8436C1C}"/>
                </a:ext>
              </a:extLst>
            </p:cNvPr>
            <p:cNvGrpSpPr/>
            <p:nvPr/>
          </p:nvGrpSpPr>
          <p:grpSpPr>
            <a:xfrm>
              <a:off x="7270860" y="3571684"/>
              <a:ext cx="98191" cy="108010"/>
              <a:chOff x="8259057" y="4034406"/>
              <a:chExt cx="98191" cy="108010"/>
            </a:xfrm>
          </p:grpSpPr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2F25EA40-BFAD-4E93-8480-388CB90EB73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44F610C0-D5B5-42B7-B45A-ECD91CC3722D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EEF4E2C7-F219-4CE0-8C7C-9C9BF0FB6814}"/>
                </a:ext>
              </a:extLst>
            </p:cNvPr>
            <p:cNvGrpSpPr/>
            <p:nvPr/>
          </p:nvGrpSpPr>
          <p:grpSpPr>
            <a:xfrm>
              <a:off x="7254904" y="3512770"/>
              <a:ext cx="98191" cy="108010"/>
              <a:chOff x="8259057" y="4034406"/>
              <a:chExt cx="98191" cy="108010"/>
            </a:xfrm>
          </p:grpSpPr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8DF181B2-3491-475C-842E-133026F45F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F0DD4F42-A6B9-4E97-A188-A80D491497A7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BEB27010-5ADE-43C5-AB59-EFBFFA247C41}"/>
                </a:ext>
              </a:extLst>
            </p:cNvPr>
            <p:cNvGrpSpPr/>
            <p:nvPr/>
          </p:nvGrpSpPr>
          <p:grpSpPr>
            <a:xfrm>
              <a:off x="7225447" y="3474721"/>
              <a:ext cx="98191" cy="108010"/>
              <a:chOff x="8259057" y="4034406"/>
              <a:chExt cx="98191" cy="108010"/>
            </a:xfrm>
          </p:grpSpPr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D8FAD7FB-C210-46A0-948C-27E2444D29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9FCFE3E9-0693-4308-96B8-A9414884E90B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559FA62D-BF16-4FDD-AD33-B6B1ECBA7C16}"/>
                </a:ext>
              </a:extLst>
            </p:cNvPr>
            <p:cNvGrpSpPr/>
            <p:nvPr/>
          </p:nvGrpSpPr>
          <p:grpSpPr>
            <a:xfrm>
              <a:off x="7166533" y="3474721"/>
              <a:ext cx="98191" cy="108010"/>
              <a:chOff x="8259057" y="4034406"/>
              <a:chExt cx="98191" cy="108010"/>
            </a:xfrm>
          </p:grpSpPr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C4A6E261-FE1A-4201-A61C-770BEA691F5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84865BD8-6E35-4885-BE7F-673E6AFF37B5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2A9FC4EC-94C5-4ECD-BAB2-28FBBB15E8A6}"/>
                </a:ext>
              </a:extLst>
            </p:cNvPr>
            <p:cNvGrpSpPr/>
            <p:nvPr/>
          </p:nvGrpSpPr>
          <p:grpSpPr>
            <a:xfrm>
              <a:off x="7156714" y="3474721"/>
              <a:ext cx="98191" cy="108010"/>
              <a:chOff x="8259057" y="4034406"/>
              <a:chExt cx="98191" cy="108010"/>
            </a:xfrm>
          </p:grpSpPr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9434A4E4-BDC6-4E36-AEEB-216971AB6A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7C2D25A7-5922-4EDE-BD48-B2676AAAAE48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AF3B738D-0CE2-4765-AA27-83288092E1DF}"/>
                </a:ext>
              </a:extLst>
            </p:cNvPr>
            <p:cNvGrpSpPr/>
            <p:nvPr/>
          </p:nvGrpSpPr>
          <p:grpSpPr>
            <a:xfrm>
              <a:off x="7143212" y="3474721"/>
              <a:ext cx="98191" cy="108010"/>
              <a:chOff x="8259057" y="4034406"/>
              <a:chExt cx="98191" cy="108010"/>
            </a:xfrm>
          </p:grpSpPr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A58877FD-C5D5-4C90-84C6-950C07D12A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3255F110-0E33-4D80-B7F3-047773DC27FB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3E8AE984-1A9F-4332-BFCA-FD91EF7CDA05}"/>
                </a:ext>
              </a:extLst>
            </p:cNvPr>
            <p:cNvGrpSpPr/>
            <p:nvPr/>
          </p:nvGrpSpPr>
          <p:grpSpPr>
            <a:xfrm>
              <a:off x="7058523" y="3474721"/>
              <a:ext cx="98191" cy="108010"/>
              <a:chOff x="8259057" y="4034406"/>
              <a:chExt cx="98191" cy="108010"/>
            </a:xfrm>
          </p:grpSpPr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08E228BC-D496-47B8-936D-45610908B4E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0DB146A6-1BD1-47E4-9F24-1B0742837F9F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BE4F9BC9-54ED-4DF9-BB02-2DA507D52CF5}"/>
                </a:ext>
              </a:extLst>
            </p:cNvPr>
            <p:cNvGrpSpPr/>
            <p:nvPr/>
          </p:nvGrpSpPr>
          <p:grpSpPr>
            <a:xfrm>
              <a:off x="7048704" y="3474721"/>
              <a:ext cx="98191" cy="108010"/>
              <a:chOff x="8259057" y="4034406"/>
              <a:chExt cx="98191" cy="108010"/>
            </a:xfrm>
          </p:grpSpPr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40B93335-E002-4BDC-A284-C8B3BE7B1F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8F17CCC8-ABE6-4105-8D53-D8430A290B2A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B7F512B0-7B59-40CB-A5A1-6A5B88A126D4}"/>
                </a:ext>
              </a:extLst>
            </p:cNvPr>
            <p:cNvGrpSpPr/>
            <p:nvPr/>
          </p:nvGrpSpPr>
          <p:grpSpPr>
            <a:xfrm>
              <a:off x="6890372" y="3474721"/>
              <a:ext cx="98191" cy="108010"/>
              <a:chOff x="8259057" y="4034406"/>
              <a:chExt cx="98191" cy="108010"/>
            </a:xfrm>
          </p:grpSpPr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B5845409-A973-4593-AAD3-8311F18C63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EC9195C3-839A-4C6F-880C-7D4DC78F92AC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8F1ACE69-F74D-4B96-9B48-838772EF1764}"/>
                </a:ext>
              </a:extLst>
            </p:cNvPr>
            <p:cNvGrpSpPr/>
            <p:nvPr/>
          </p:nvGrpSpPr>
          <p:grpSpPr>
            <a:xfrm>
              <a:off x="6797091" y="3474721"/>
              <a:ext cx="98191" cy="108010"/>
              <a:chOff x="8259057" y="4034406"/>
              <a:chExt cx="98191" cy="108010"/>
            </a:xfrm>
          </p:grpSpPr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F11F8F1E-97CC-4563-AC88-CF16C5A49ED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A4944AAA-3711-4C92-BF3A-3D7C070DB994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1160F6CA-2368-4180-9BDB-5DC22CB7B472}"/>
                </a:ext>
              </a:extLst>
            </p:cNvPr>
            <p:cNvGrpSpPr/>
            <p:nvPr/>
          </p:nvGrpSpPr>
          <p:grpSpPr>
            <a:xfrm>
              <a:off x="6783590" y="3474721"/>
              <a:ext cx="98191" cy="108010"/>
              <a:chOff x="8259057" y="4034406"/>
              <a:chExt cx="98191" cy="108010"/>
            </a:xfrm>
          </p:grpSpPr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D65449F6-540C-4F92-BF73-2C4867AD77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21C9B23A-20F8-4F5C-9ABD-E5EEFDE61950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4E558FFB-903A-4AE3-9E17-B8D81DDB3CFC}"/>
                </a:ext>
              </a:extLst>
            </p:cNvPr>
            <p:cNvGrpSpPr/>
            <p:nvPr/>
          </p:nvGrpSpPr>
          <p:grpSpPr>
            <a:xfrm>
              <a:off x="6739403" y="3474721"/>
              <a:ext cx="98191" cy="108010"/>
              <a:chOff x="8259057" y="4034406"/>
              <a:chExt cx="98191" cy="108010"/>
            </a:xfrm>
          </p:grpSpPr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9BC963A0-7CA7-469B-82E0-D6DC875A746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BBCE54DC-6B09-4376-A443-70B560B6E5A7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3C496C48-9EA2-45C8-998B-91A7E3F9A396}"/>
                </a:ext>
              </a:extLst>
            </p:cNvPr>
            <p:cNvGrpSpPr/>
            <p:nvPr/>
          </p:nvGrpSpPr>
          <p:grpSpPr>
            <a:xfrm>
              <a:off x="6681716" y="3474721"/>
              <a:ext cx="98191" cy="108010"/>
              <a:chOff x="8259057" y="4034406"/>
              <a:chExt cx="98191" cy="108010"/>
            </a:xfrm>
          </p:grpSpPr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8DAAF5E3-30FB-44D9-929A-A60544A0AC3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4D199B89-F468-4032-9EA5-71E755C8195E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AB7E1315-8CE4-404D-84A1-ADCB411205F7}"/>
                </a:ext>
              </a:extLst>
            </p:cNvPr>
            <p:cNvGrpSpPr/>
            <p:nvPr/>
          </p:nvGrpSpPr>
          <p:grpSpPr>
            <a:xfrm>
              <a:off x="6626484" y="3474721"/>
              <a:ext cx="98191" cy="108010"/>
              <a:chOff x="8259057" y="4034406"/>
              <a:chExt cx="98191" cy="108010"/>
            </a:xfrm>
          </p:grpSpPr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238518F3-C1DE-44F0-AF3F-6EF7B7AF103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0097D37D-58FF-4CAF-B0E7-EC6777AF65F6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90479183-2763-4E3B-9ED4-3B397CD0FB32}"/>
                </a:ext>
              </a:extLst>
            </p:cNvPr>
            <p:cNvGrpSpPr/>
            <p:nvPr/>
          </p:nvGrpSpPr>
          <p:grpSpPr>
            <a:xfrm>
              <a:off x="6543022" y="3455083"/>
              <a:ext cx="98191" cy="108010"/>
              <a:chOff x="8259057" y="4034406"/>
              <a:chExt cx="98191" cy="108010"/>
            </a:xfrm>
          </p:grpSpPr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AA11E15F-064F-40D0-A1B6-E366C383723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D9952E80-B678-45BD-B78A-5FE89F39CA15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13CADDAD-8A92-4D63-BBAE-7E2EACC87243}"/>
                </a:ext>
              </a:extLst>
            </p:cNvPr>
            <p:cNvGrpSpPr/>
            <p:nvPr/>
          </p:nvGrpSpPr>
          <p:grpSpPr>
            <a:xfrm>
              <a:off x="6404328" y="3428081"/>
              <a:ext cx="98191" cy="108010"/>
              <a:chOff x="8259057" y="4034406"/>
              <a:chExt cx="98191" cy="108010"/>
            </a:xfrm>
          </p:grpSpPr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B3EBCF74-3688-4A3D-B4AA-C7F2D25DBD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46C8208A-EA5B-4200-839E-EF5497EE2551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C7305420-82F8-4C25-9C19-AFE1C2AA555F}"/>
                </a:ext>
              </a:extLst>
            </p:cNvPr>
            <p:cNvGrpSpPr/>
            <p:nvPr/>
          </p:nvGrpSpPr>
          <p:grpSpPr>
            <a:xfrm>
              <a:off x="6394509" y="3428081"/>
              <a:ext cx="98191" cy="108010"/>
              <a:chOff x="8259057" y="4034406"/>
              <a:chExt cx="98191" cy="108010"/>
            </a:xfrm>
          </p:grpSpPr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9AA37148-05D0-46B6-B4D3-9B8AFE6DF5C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23E23826-7A4D-40CA-8D85-8DD41786BE38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8E314AEF-30DD-4861-8F14-C7F68229DCD7}"/>
                </a:ext>
              </a:extLst>
            </p:cNvPr>
            <p:cNvGrpSpPr/>
            <p:nvPr/>
          </p:nvGrpSpPr>
          <p:grpSpPr>
            <a:xfrm>
              <a:off x="6355233" y="3428081"/>
              <a:ext cx="98191" cy="108010"/>
              <a:chOff x="8259057" y="4034406"/>
              <a:chExt cx="98191" cy="108010"/>
            </a:xfrm>
          </p:grpSpPr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B2AA710A-433D-491E-B170-47B5FBD24EC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D274CBB6-EE72-49AB-BC57-69A822F0B6E2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C1EC42A9-0F42-474A-83D0-011BB8BAB83B}"/>
                </a:ext>
              </a:extLst>
            </p:cNvPr>
            <p:cNvGrpSpPr/>
            <p:nvPr/>
          </p:nvGrpSpPr>
          <p:grpSpPr>
            <a:xfrm>
              <a:off x="6349096" y="3428081"/>
              <a:ext cx="98191" cy="108010"/>
              <a:chOff x="8259057" y="4034406"/>
              <a:chExt cx="98191" cy="108010"/>
            </a:xfrm>
          </p:grpSpPr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19FCEE42-F874-4F12-A854-6357718B686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C71E7446-A0F8-45DD-BED6-A8D109EA809B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6DDF87CB-3954-4FDB-84D4-849C03EEDFD1}"/>
                </a:ext>
              </a:extLst>
            </p:cNvPr>
            <p:cNvGrpSpPr/>
            <p:nvPr/>
          </p:nvGrpSpPr>
          <p:grpSpPr>
            <a:xfrm>
              <a:off x="6304910" y="3428081"/>
              <a:ext cx="98191" cy="108010"/>
              <a:chOff x="8259057" y="4034406"/>
              <a:chExt cx="98191" cy="108010"/>
            </a:xfrm>
          </p:grpSpPr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A3EFE25F-C264-43D7-9C81-7FFB2ED3C8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45FCE1F4-CE94-4CE5-86BD-AEC71AC22831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D2360AC1-3452-4DE6-BD50-7120DA3ECC67}"/>
                </a:ext>
              </a:extLst>
            </p:cNvPr>
            <p:cNvGrpSpPr/>
            <p:nvPr/>
          </p:nvGrpSpPr>
          <p:grpSpPr>
            <a:xfrm>
              <a:off x="6293863" y="3428081"/>
              <a:ext cx="98191" cy="108010"/>
              <a:chOff x="8259057" y="4034406"/>
              <a:chExt cx="98191" cy="108010"/>
            </a:xfrm>
          </p:grpSpPr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4D29005C-E0A4-496A-8A03-4C864B8A032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4D2B31E9-3F06-429D-BDCB-F38CA37C26D7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3E25F0D2-1EAC-43E8-B1B1-ACD1390DA687}"/>
                </a:ext>
              </a:extLst>
            </p:cNvPr>
            <p:cNvGrpSpPr/>
            <p:nvPr/>
          </p:nvGrpSpPr>
          <p:grpSpPr>
            <a:xfrm>
              <a:off x="6276680" y="3428081"/>
              <a:ext cx="98191" cy="108010"/>
              <a:chOff x="8259057" y="4034406"/>
              <a:chExt cx="98191" cy="108010"/>
            </a:xfrm>
          </p:grpSpPr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87586005-F521-4F3B-9B0E-6CE2072192C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48B94A4A-F574-429B-835A-9592DABDCAC6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4A4ACC10-8FE9-4FD8-9136-93E77C2183A7}"/>
                </a:ext>
              </a:extLst>
            </p:cNvPr>
            <p:cNvGrpSpPr/>
            <p:nvPr/>
          </p:nvGrpSpPr>
          <p:grpSpPr>
            <a:xfrm>
              <a:off x="6270543" y="3412125"/>
              <a:ext cx="98191" cy="108010"/>
              <a:chOff x="8259057" y="4034406"/>
              <a:chExt cx="98191" cy="108010"/>
            </a:xfrm>
          </p:grpSpPr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1FB4A8C4-74DE-4E70-AC77-63666E071D3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5D0890F7-D478-4479-83AD-311EBD0CE596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94570416-D3D2-4221-92C8-E381A04018B2}"/>
                </a:ext>
              </a:extLst>
            </p:cNvPr>
            <p:cNvGrpSpPr/>
            <p:nvPr/>
          </p:nvGrpSpPr>
          <p:grpSpPr>
            <a:xfrm>
              <a:off x="6203036" y="3354438"/>
              <a:ext cx="98191" cy="108010"/>
              <a:chOff x="8259057" y="4034406"/>
              <a:chExt cx="98191" cy="108010"/>
            </a:xfrm>
          </p:grpSpPr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E546B470-AB12-4F9A-9E43-A77DD368196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72DEDB72-2606-400A-B3D5-E9E6294EBB83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4F4CE240-5A60-4EB3-B5B3-32E7615B1B06}"/>
                </a:ext>
              </a:extLst>
            </p:cNvPr>
            <p:cNvGrpSpPr/>
            <p:nvPr/>
          </p:nvGrpSpPr>
          <p:grpSpPr>
            <a:xfrm>
              <a:off x="6114665" y="3321299"/>
              <a:ext cx="98191" cy="108010"/>
              <a:chOff x="8259057" y="4034406"/>
              <a:chExt cx="98191" cy="108010"/>
            </a:xfrm>
          </p:grpSpPr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4268A663-6A7F-454B-A2FE-D4FD69CB9DE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FF4A948D-2E21-438E-82F9-D3180B84C909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8B8E6B5E-B5F8-46FE-B6D9-34761A7511F7}"/>
                </a:ext>
              </a:extLst>
            </p:cNvPr>
            <p:cNvGrpSpPr/>
            <p:nvPr/>
          </p:nvGrpSpPr>
          <p:grpSpPr>
            <a:xfrm>
              <a:off x="6088890" y="3321299"/>
              <a:ext cx="98191" cy="108010"/>
              <a:chOff x="8259057" y="4034406"/>
              <a:chExt cx="98191" cy="108010"/>
            </a:xfrm>
          </p:grpSpPr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8AED9892-4BA0-4160-9EF6-7BCC02B90D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6C6DA697-B35D-4AEA-BC42-1161E7562254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CCBED565-A35B-4159-B661-783E44DC950E}"/>
                </a:ext>
              </a:extLst>
            </p:cNvPr>
            <p:cNvGrpSpPr/>
            <p:nvPr/>
          </p:nvGrpSpPr>
          <p:grpSpPr>
            <a:xfrm>
              <a:off x="6075388" y="3316389"/>
              <a:ext cx="98191" cy="108010"/>
              <a:chOff x="8259057" y="4034406"/>
              <a:chExt cx="98191" cy="108010"/>
            </a:xfrm>
          </p:grpSpPr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DC4179FF-3364-4B6B-88E5-ED3916FD8B9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2C8BAE57-5B9B-4C93-B08D-4970DDAF6DA4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C5E2907A-9760-40B0-9F8F-627028C80BB0}"/>
                </a:ext>
              </a:extLst>
            </p:cNvPr>
            <p:cNvGrpSpPr/>
            <p:nvPr/>
          </p:nvGrpSpPr>
          <p:grpSpPr>
            <a:xfrm>
              <a:off x="6076616" y="3279568"/>
              <a:ext cx="98191" cy="108010"/>
              <a:chOff x="8259057" y="4034406"/>
              <a:chExt cx="98191" cy="108010"/>
            </a:xfrm>
          </p:grpSpPr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2ED9678A-2640-4F87-B125-3684106657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FCE693F0-0910-4040-AD90-F738409BF7D9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097EAD8F-B096-49A0-B0C7-4FA9B52571D3}"/>
                </a:ext>
              </a:extLst>
            </p:cNvPr>
            <p:cNvGrpSpPr/>
            <p:nvPr/>
          </p:nvGrpSpPr>
          <p:grpSpPr>
            <a:xfrm>
              <a:off x="5967379" y="3267294"/>
              <a:ext cx="98191" cy="108010"/>
              <a:chOff x="8259057" y="4034406"/>
              <a:chExt cx="98191" cy="108010"/>
            </a:xfrm>
          </p:grpSpPr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9D7F6135-0C00-4FB6-A48F-A08E81675B6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E9F8CECC-7581-4BEC-8000-D48CDA68DC63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016E15E9-2B5F-4379-AC95-089F66359F8F}"/>
                </a:ext>
              </a:extLst>
            </p:cNvPr>
            <p:cNvGrpSpPr/>
            <p:nvPr/>
          </p:nvGrpSpPr>
          <p:grpSpPr>
            <a:xfrm>
              <a:off x="5941604" y="3267294"/>
              <a:ext cx="98191" cy="108010"/>
              <a:chOff x="8259057" y="4034406"/>
              <a:chExt cx="98191" cy="108010"/>
            </a:xfrm>
          </p:grpSpPr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3BD630BD-2EDB-4DE5-B8BA-4DE06BE0CC0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768ACEC3-A8F8-4DD6-8629-6867311567B3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7A5B83BD-7647-4A72-AF58-D21CE1861A70}"/>
                </a:ext>
              </a:extLst>
            </p:cNvPr>
            <p:cNvGrpSpPr/>
            <p:nvPr/>
          </p:nvGrpSpPr>
          <p:grpSpPr>
            <a:xfrm>
              <a:off x="5939150" y="3247657"/>
              <a:ext cx="98191" cy="108010"/>
              <a:chOff x="8259057" y="4034406"/>
              <a:chExt cx="98191" cy="108010"/>
            </a:xfrm>
          </p:grpSpPr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042441D7-0F31-4E52-92EC-4ECEA27C21E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6F237185-B2B2-48FB-865C-6CD0C0BB44DE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55" name="Group 254">
              <a:extLst>
                <a:ext uri="{FF2B5EF4-FFF2-40B4-BE49-F238E27FC236}">
                  <a16:creationId xmlns:a16="http://schemas.microsoft.com/office/drawing/2014/main" id="{E1E7B529-8815-4E7B-9748-EB175D1FCEAC}"/>
                </a:ext>
              </a:extLst>
            </p:cNvPr>
            <p:cNvGrpSpPr/>
            <p:nvPr/>
          </p:nvGrpSpPr>
          <p:grpSpPr>
            <a:xfrm>
              <a:off x="5879008" y="3216973"/>
              <a:ext cx="98191" cy="108010"/>
              <a:chOff x="8259057" y="4034406"/>
              <a:chExt cx="98191" cy="108010"/>
            </a:xfrm>
          </p:grpSpPr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A2212115-779B-4DAE-BCE7-401F91CBF0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F1E0EF6C-B3DB-484F-B787-D38B6A1DA078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58" name="Group 257">
              <a:extLst>
                <a:ext uri="{FF2B5EF4-FFF2-40B4-BE49-F238E27FC236}">
                  <a16:creationId xmlns:a16="http://schemas.microsoft.com/office/drawing/2014/main" id="{209F3A99-EB97-451F-8F1B-3BA29B50FEA5}"/>
                </a:ext>
              </a:extLst>
            </p:cNvPr>
            <p:cNvGrpSpPr/>
            <p:nvPr/>
          </p:nvGrpSpPr>
          <p:grpSpPr>
            <a:xfrm>
              <a:off x="5854460" y="3216973"/>
              <a:ext cx="98191" cy="108010"/>
              <a:chOff x="8259057" y="4034406"/>
              <a:chExt cx="98191" cy="108010"/>
            </a:xfrm>
          </p:grpSpPr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A0A3804B-326F-44FB-8D07-2B8F44A0640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867102AD-4019-44B9-B4DE-882FE56EFF19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E9CDBDAD-9430-445D-85E7-51517D78F53D}"/>
                </a:ext>
              </a:extLst>
            </p:cNvPr>
            <p:cNvGrpSpPr/>
            <p:nvPr/>
          </p:nvGrpSpPr>
          <p:grpSpPr>
            <a:xfrm>
              <a:off x="5800455" y="3216973"/>
              <a:ext cx="98191" cy="108010"/>
              <a:chOff x="8259057" y="4034406"/>
              <a:chExt cx="98191" cy="108010"/>
            </a:xfrm>
          </p:grpSpPr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87898D74-D009-44CC-9761-AAF97BE1D85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9A6028DA-30CC-46C7-8CC4-5DF2C3F66C0A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0CD581C2-F76B-4306-9201-43F272778750}"/>
                </a:ext>
              </a:extLst>
            </p:cNvPr>
            <p:cNvGrpSpPr/>
            <p:nvPr/>
          </p:nvGrpSpPr>
          <p:grpSpPr>
            <a:xfrm>
              <a:off x="5789409" y="3216973"/>
              <a:ext cx="98191" cy="108010"/>
              <a:chOff x="8259057" y="4034406"/>
              <a:chExt cx="98191" cy="108010"/>
            </a:xfrm>
          </p:grpSpPr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44794204-30F1-4C8C-82D2-83DFE76B8DC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45EEB300-09EE-4CDE-8593-06DFB8DE8AD4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427E621D-C07F-45B0-B6E3-C144D5E3DAD0}"/>
                </a:ext>
              </a:extLst>
            </p:cNvPr>
            <p:cNvGrpSpPr/>
            <p:nvPr/>
          </p:nvGrpSpPr>
          <p:grpSpPr>
            <a:xfrm>
              <a:off x="5763634" y="3216973"/>
              <a:ext cx="98191" cy="108010"/>
              <a:chOff x="8259057" y="4034406"/>
              <a:chExt cx="98191" cy="108010"/>
            </a:xfrm>
          </p:grpSpPr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5A0E784A-7743-4E5A-9FDD-B65AEFB4B7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7F61AF2C-4F1D-4F1D-88C5-5C7EFD628D52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70" name="Group 269">
              <a:extLst>
                <a:ext uri="{FF2B5EF4-FFF2-40B4-BE49-F238E27FC236}">
                  <a16:creationId xmlns:a16="http://schemas.microsoft.com/office/drawing/2014/main" id="{02AFCB07-34F8-4425-8CAA-3EECF77F4BEB}"/>
                </a:ext>
              </a:extLst>
            </p:cNvPr>
            <p:cNvGrpSpPr/>
            <p:nvPr/>
          </p:nvGrpSpPr>
          <p:grpSpPr>
            <a:xfrm>
              <a:off x="5713312" y="3216973"/>
              <a:ext cx="98191" cy="108010"/>
              <a:chOff x="8259057" y="4034406"/>
              <a:chExt cx="98191" cy="108010"/>
            </a:xfrm>
          </p:grpSpPr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6E8333C0-00BC-439F-8798-56D74E8A41D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2" name="Straight Connector 271">
                <a:extLst>
                  <a:ext uri="{FF2B5EF4-FFF2-40B4-BE49-F238E27FC236}">
                    <a16:creationId xmlns:a16="http://schemas.microsoft.com/office/drawing/2014/main" id="{56D7B942-ACAF-4AAA-A236-E473A41F52B6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A1536F01-C9E6-4EC2-8DE6-7CA4CDFB8EBC}"/>
                </a:ext>
              </a:extLst>
            </p:cNvPr>
            <p:cNvGrpSpPr/>
            <p:nvPr/>
          </p:nvGrpSpPr>
          <p:grpSpPr>
            <a:xfrm>
              <a:off x="5692446" y="3216973"/>
              <a:ext cx="98191" cy="108010"/>
              <a:chOff x="8259057" y="4034406"/>
              <a:chExt cx="98191" cy="108010"/>
            </a:xfrm>
          </p:grpSpPr>
          <p:cxnSp>
            <p:nvCxnSpPr>
              <p:cNvPr id="274" name="Straight Connector 273">
                <a:extLst>
                  <a:ext uri="{FF2B5EF4-FFF2-40B4-BE49-F238E27FC236}">
                    <a16:creationId xmlns:a16="http://schemas.microsoft.com/office/drawing/2014/main" id="{2A6F8516-0B78-4ABA-9307-EED6F0C8C20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17A5E023-13A1-428E-A04D-C49CCA18A4AB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3B03C222-6FD3-4740-B899-342B49A8B673}"/>
                </a:ext>
              </a:extLst>
            </p:cNvPr>
            <p:cNvGrpSpPr/>
            <p:nvPr/>
          </p:nvGrpSpPr>
          <p:grpSpPr>
            <a:xfrm>
              <a:off x="5645806" y="3192425"/>
              <a:ext cx="98191" cy="108010"/>
              <a:chOff x="8259057" y="4034406"/>
              <a:chExt cx="98191" cy="108010"/>
            </a:xfrm>
          </p:grpSpPr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id="{C42B12AC-D3E8-46AA-8137-CD60B8F3FC2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AF0E4F92-F310-4AF1-AAA0-0BAA0FC9C952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A74D51A5-CF10-46FC-886F-5704B69E3A84}"/>
                </a:ext>
              </a:extLst>
            </p:cNvPr>
            <p:cNvGrpSpPr/>
            <p:nvPr/>
          </p:nvGrpSpPr>
          <p:grpSpPr>
            <a:xfrm>
              <a:off x="5567253" y="3149467"/>
              <a:ext cx="98191" cy="108010"/>
              <a:chOff x="8259057" y="4034406"/>
              <a:chExt cx="98191" cy="108010"/>
            </a:xfrm>
          </p:grpSpPr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8E98697B-CD13-474C-BA97-87809524524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4BE27918-A914-444E-A558-7099C61BAAD3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42788483-473B-4052-BDA9-2129A3AF6053}"/>
                </a:ext>
              </a:extLst>
            </p:cNvPr>
            <p:cNvGrpSpPr/>
            <p:nvPr/>
          </p:nvGrpSpPr>
          <p:grpSpPr>
            <a:xfrm>
              <a:off x="5548842" y="3149467"/>
              <a:ext cx="98191" cy="108010"/>
              <a:chOff x="8259057" y="4034406"/>
              <a:chExt cx="98191" cy="108010"/>
            </a:xfrm>
          </p:grpSpPr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49293C01-CCEA-45DE-BF2C-7EB13504019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5B6DD35C-7AB2-467B-A7C3-7DC927A673D7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6CCD7E5C-211F-4F7D-AC11-57CA1F6E1992}"/>
                </a:ext>
              </a:extLst>
            </p:cNvPr>
            <p:cNvGrpSpPr/>
            <p:nvPr/>
          </p:nvGrpSpPr>
          <p:grpSpPr>
            <a:xfrm>
              <a:off x="5524295" y="3149467"/>
              <a:ext cx="98191" cy="108010"/>
              <a:chOff x="8259057" y="4034406"/>
              <a:chExt cx="98191" cy="108010"/>
            </a:xfrm>
          </p:grpSpPr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94440AC9-D34D-4D8E-80E6-4DF15C5656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57ABA0A2-20B6-4586-9329-97C76616DD79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0EFF0450-FEEE-4976-BE2B-67E751525B08}"/>
                </a:ext>
              </a:extLst>
            </p:cNvPr>
            <p:cNvGrpSpPr/>
            <p:nvPr/>
          </p:nvGrpSpPr>
          <p:grpSpPr>
            <a:xfrm>
              <a:off x="5518158" y="3149467"/>
              <a:ext cx="98191" cy="108010"/>
              <a:chOff x="8259057" y="4034406"/>
              <a:chExt cx="98191" cy="108010"/>
            </a:xfrm>
          </p:grpSpPr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id="{E6FDE829-D4F6-4BFC-B988-13290E0BE4E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0" name="Straight Connector 289">
                <a:extLst>
                  <a:ext uri="{FF2B5EF4-FFF2-40B4-BE49-F238E27FC236}">
                    <a16:creationId xmlns:a16="http://schemas.microsoft.com/office/drawing/2014/main" id="{449F6540-12DB-4B17-844F-CAF827F35043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40094FAD-7FC6-4EE1-A89D-55F7BEE3A600}"/>
                </a:ext>
              </a:extLst>
            </p:cNvPr>
            <p:cNvGrpSpPr/>
            <p:nvPr/>
          </p:nvGrpSpPr>
          <p:grpSpPr>
            <a:xfrm>
              <a:off x="5494838" y="3127374"/>
              <a:ext cx="98191" cy="108010"/>
              <a:chOff x="8259057" y="4034406"/>
              <a:chExt cx="98191" cy="108010"/>
            </a:xfrm>
          </p:grpSpPr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id="{19EFF707-1645-4F00-B287-0780B52C6AA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3" name="Straight Connector 292">
                <a:extLst>
                  <a:ext uri="{FF2B5EF4-FFF2-40B4-BE49-F238E27FC236}">
                    <a16:creationId xmlns:a16="http://schemas.microsoft.com/office/drawing/2014/main" id="{C6E4D0B7-2ABC-4EBA-A2DB-9BD617BFEEAA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417EA08C-BC3C-499A-AB97-402CC2F13E32}"/>
                </a:ext>
              </a:extLst>
            </p:cNvPr>
            <p:cNvGrpSpPr/>
            <p:nvPr/>
          </p:nvGrpSpPr>
          <p:grpSpPr>
            <a:xfrm>
              <a:off x="5478882" y="3127374"/>
              <a:ext cx="98191" cy="108010"/>
              <a:chOff x="8259057" y="4034406"/>
              <a:chExt cx="98191" cy="108010"/>
            </a:xfrm>
          </p:grpSpPr>
          <p:cxnSp>
            <p:nvCxnSpPr>
              <p:cNvPr id="295" name="Straight Connector 294">
                <a:extLst>
                  <a:ext uri="{FF2B5EF4-FFF2-40B4-BE49-F238E27FC236}">
                    <a16:creationId xmlns:a16="http://schemas.microsoft.com/office/drawing/2014/main" id="{5F861B92-EA04-4D65-B46A-DC0A0DEA59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id="{E0C50E5B-3AAF-4CC3-AE05-79A0F28999C7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C177A3B0-A426-4270-BB11-ED7A737C9C61}"/>
                </a:ext>
              </a:extLst>
            </p:cNvPr>
            <p:cNvGrpSpPr/>
            <p:nvPr/>
          </p:nvGrpSpPr>
          <p:grpSpPr>
            <a:xfrm>
              <a:off x="5470290" y="3105281"/>
              <a:ext cx="98191" cy="108010"/>
              <a:chOff x="8259057" y="4034406"/>
              <a:chExt cx="98191" cy="108010"/>
            </a:xfrm>
          </p:grpSpPr>
          <p:cxnSp>
            <p:nvCxnSpPr>
              <p:cNvPr id="298" name="Straight Connector 297">
                <a:extLst>
                  <a:ext uri="{FF2B5EF4-FFF2-40B4-BE49-F238E27FC236}">
                    <a16:creationId xmlns:a16="http://schemas.microsoft.com/office/drawing/2014/main" id="{2FEBC3FB-CD25-4833-8317-AB076AE7FAB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id="{0A8F6189-ED35-4FA7-B9EF-8438F4E5B16E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CC41CA87-F901-41C3-9AE0-B10B90C1F4FB}"/>
                </a:ext>
              </a:extLst>
            </p:cNvPr>
            <p:cNvGrpSpPr/>
            <p:nvPr/>
          </p:nvGrpSpPr>
          <p:grpSpPr>
            <a:xfrm>
              <a:off x="5455562" y="3105281"/>
              <a:ext cx="98191" cy="108010"/>
              <a:chOff x="8259057" y="4034406"/>
              <a:chExt cx="98191" cy="108010"/>
            </a:xfrm>
          </p:grpSpPr>
          <p:cxnSp>
            <p:nvCxnSpPr>
              <p:cNvPr id="301" name="Straight Connector 300">
                <a:extLst>
                  <a:ext uri="{FF2B5EF4-FFF2-40B4-BE49-F238E27FC236}">
                    <a16:creationId xmlns:a16="http://schemas.microsoft.com/office/drawing/2014/main" id="{43701A4E-C759-4F03-B6D8-E9E940BACF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id="{D2E2B88C-C209-42A4-B900-954D588558ED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2526C3D0-DF3F-4996-AC39-C2C84B615DDC}"/>
                </a:ext>
              </a:extLst>
            </p:cNvPr>
            <p:cNvGrpSpPr/>
            <p:nvPr/>
          </p:nvGrpSpPr>
          <p:grpSpPr>
            <a:xfrm>
              <a:off x="5449425" y="3081961"/>
              <a:ext cx="98191" cy="108010"/>
              <a:chOff x="8259057" y="4034406"/>
              <a:chExt cx="98191" cy="108010"/>
            </a:xfrm>
          </p:grpSpPr>
          <p:cxnSp>
            <p:nvCxnSpPr>
              <p:cNvPr id="304" name="Straight Connector 303">
                <a:extLst>
                  <a:ext uri="{FF2B5EF4-FFF2-40B4-BE49-F238E27FC236}">
                    <a16:creationId xmlns:a16="http://schemas.microsoft.com/office/drawing/2014/main" id="{BA6EFB05-018A-4F5B-8BB0-98035534017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id="{06911F3D-68B8-44F3-AEA6-4114CBBC2BEC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25918DC3-1BEF-4BE2-98AF-1EFDFF912975}"/>
                </a:ext>
              </a:extLst>
            </p:cNvPr>
            <p:cNvGrpSpPr/>
            <p:nvPr/>
          </p:nvGrpSpPr>
          <p:grpSpPr>
            <a:xfrm>
              <a:off x="5412603" y="3073369"/>
              <a:ext cx="98191" cy="108010"/>
              <a:chOff x="8259057" y="4034406"/>
              <a:chExt cx="98191" cy="108010"/>
            </a:xfrm>
          </p:grpSpPr>
          <p:cxnSp>
            <p:nvCxnSpPr>
              <p:cNvPr id="307" name="Straight Connector 306">
                <a:extLst>
                  <a:ext uri="{FF2B5EF4-FFF2-40B4-BE49-F238E27FC236}">
                    <a16:creationId xmlns:a16="http://schemas.microsoft.com/office/drawing/2014/main" id="{33A38A51-E291-4FE0-B268-6F4E9B9C7D9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id="{36743209-FEE7-4837-9184-99B07A9B4314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9" name="Group 308">
              <a:extLst>
                <a:ext uri="{FF2B5EF4-FFF2-40B4-BE49-F238E27FC236}">
                  <a16:creationId xmlns:a16="http://schemas.microsoft.com/office/drawing/2014/main" id="{D0FE530B-5F12-4500-8B88-F1F6E66748D9}"/>
                </a:ext>
              </a:extLst>
            </p:cNvPr>
            <p:cNvGrpSpPr/>
            <p:nvPr/>
          </p:nvGrpSpPr>
          <p:grpSpPr>
            <a:xfrm>
              <a:off x="5362281" y="3061095"/>
              <a:ext cx="98191" cy="108010"/>
              <a:chOff x="8259057" y="4034406"/>
              <a:chExt cx="98191" cy="108010"/>
            </a:xfrm>
          </p:grpSpPr>
          <p:cxnSp>
            <p:nvCxnSpPr>
              <p:cNvPr id="310" name="Straight Connector 309">
                <a:extLst>
                  <a:ext uri="{FF2B5EF4-FFF2-40B4-BE49-F238E27FC236}">
                    <a16:creationId xmlns:a16="http://schemas.microsoft.com/office/drawing/2014/main" id="{292F9A76-4FD7-499F-BBE2-643AC77865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1" name="Straight Connector 310">
                <a:extLst>
                  <a:ext uri="{FF2B5EF4-FFF2-40B4-BE49-F238E27FC236}">
                    <a16:creationId xmlns:a16="http://schemas.microsoft.com/office/drawing/2014/main" id="{BE662F24-2225-4883-B32F-83A60FCEBA7D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E2A8CFB6-EADB-4FC5-9B4A-E402F21791ED}"/>
                </a:ext>
              </a:extLst>
            </p:cNvPr>
            <p:cNvGrpSpPr/>
            <p:nvPr/>
          </p:nvGrpSpPr>
          <p:grpSpPr>
            <a:xfrm>
              <a:off x="5337734" y="3061095"/>
              <a:ext cx="98191" cy="108010"/>
              <a:chOff x="8259057" y="4034406"/>
              <a:chExt cx="98191" cy="108010"/>
            </a:xfrm>
          </p:grpSpPr>
          <p:cxnSp>
            <p:nvCxnSpPr>
              <p:cNvPr id="313" name="Straight Connector 312">
                <a:extLst>
                  <a:ext uri="{FF2B5EF4-FFF2-40B4-BE49-F238E27FC236}">
                    <a16:creationId xmlns:a16="http://schemas.microsoft.com/office/drawing/2014/main" id="{ECEC5564-CD0D-4F1B-B733-4105DA49650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4" name="Straight Connector 313">
                <a:extLst>
                  <a:ext uri="{FF2B5EF4-FFF2-40B4-BE49-F238E27FC236}">
                    <a16:creationId xmlns:a16="http://schemas.microsoft.com/office/drawing/2014/main" id="{84FACEA4-5AC8-45BD-AEC5-3070CD148186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CF6BD14B-DFF2-42A4-98EA-EFEF619768A5}"/>
                </a:ext>
              </a:extLst>
            </p:cNvPr>
            <p:cNvGrpSpPr/>
            <p:nvPr/>
          </p:nvGrpSpPr>
          <p:grpSpPr>
            <a:xfrm>
              <a:off x="5314414" y="3048821"/>
              <a:ext cx="98191" cy="108010"/>
              <a:chOff x="8259057" y="4034406"/>
              <a:chExt cx="98191" cy="108010"/>
            </a:xfrm>
          </p:grpSpPr>
          <p:cxnSp>
            <p:nvCxnSpPr>
              <p:cNvPr id="316" name="Straight Connector 315">
                <a:extLst>
                  <a:ext uri="{FF2B5EF4-FFF2-40B4-BE49-F238E27FC236}">
                    <a16:creationId xmlns:a16="http://schemas.microsoft.com/office/drawing/2014/main" id="{15791BAD-676C-479C-8A19-1BFF78AEAC8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7" name="Straight Connector 316">
                <a:extLst>
                  <a:ext uri="{FF2B5EF4-FFF2-40B4-BE49-F238E27FC236}">
                    <a16:creationId xmlns:a16="http://schemas.microsoft.com/office/drawing/2014/main" id="{B2D0BF01-AB82-4113-93B9-9636A142D2A5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5280E42E-B207-4875-BE87-B9351D688333}"/>
                </a:ext>
              </a:extLst>
            </p:cNvPr>
            <p:cNvGrpSpPr/>
            <p:nvPr/>
          </p:nvGrpSpPr>
          <p:grpSpPr>
            <a:xfrm>
              <a:off x="5283729" y="3027956"/>
              <a:ext cx="98191" cy="108010"/>
              <a:chOff x="8259057" y="4034406"/>
              <a:chExt cx="98191" cy="108010"/>
            </a:xfrm>
          </p:grpSpPr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07C2F2D5-6E28-4328-8F2D-E38996CCA9E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id="{1148DFE8-6A28-485E-8F1F-1B1B6D30178F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1D5656DF-2714-4CEB-AC88-EF5EAB7AB201}"/>
                </a:ext>
              </a:extLst>
            </p:cNvPr>
            <p:cNvGrpSpPr/>
            <p:nvPr/>
          </p:nvGrpSpPr>
          <p:grpSpPr>
            <a:xfrm>
              <a:off x="5259182" y="3005863"/>
              <a:ext cx="98191" cy="108010"/>
              <a:chOff x="8259057" y="4034406"/>
              <a:chExt cx="98191" cy="108010"/>
            </a:xfrm>
          </p:grpSpPr>
          <p:cxnSp>
            <p:nvCxnSpPr>
              <p:cNvPr id="322" name="Straight Connector 321">
                <a:extLst>
                  <a:ext uri="{FF2B5EF4-FFF2-40B4-BE49-F238E27FC236}">
                    <a16:creationId xmlns:a16="http://schemas.microsoft.com/office/drawing/2014/main" id="{92A8645D-D9C2-4AA2-BE20-765FFE0A80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3" name="Straight Connector 322">
                <a:extLst>
                  <a:ext uri="{FF2B5EF4-FFF2-40B4-BE49-F238E27FC236}">
                    <a16:creationId xmlns:a16="http://schemas.microsoft.com/office/drawing/2014/main" id="{E17E6C5F-2F64-4103-AE58-2C091BAEA488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6B80077A-98BC-4EFE-90B2-609DC1A77A0D}"/>
                </a:ext>
              </a:extLst>
            </p:cNvPr>
            <p:cNvGrpSpPr/>
            <p:nvPr/>
          </p:nvGrpSpPr>
          <p:grpSpPr>
            <a:xfrm>
              <a:off x="5238316" y="2993590"/>
              <a:ext cx="98191" cy="108010"/>
              <a:chOff x="8259057" y="4034406"/>
              <a:chExt cx="98191" cy="108010"/>
            </a:xfrm>
          </p:grpSpPr>
          <p:cxnSp>
            <p:nvCxnSpPr>
              <p:cNvPr id="325" name="Straight Connector 324">
                <a:extLst>
                  <a:ext uri="{FF2B5EF4-FFF2-40B4-BE49-F238E27FC236}">
                    <a16:creationId xmlns:a16="http://schemas.microsoft.com/office/drawing/2014/main" id="{C03AF57A-6B8C-4826-A423-583FBC07C1E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40B8B56F-5AE8-40A8-9223-02B9C0F1302A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BBB40F7D-D801-4A0D-85D3-D3F838B83990}"/>
                </a:ext>
              </a:extLst>
            </p:cNvPr>
            <p:cNvGrpSpPr/>
            <p:nvPr/>
          </p:nvGrpSpPr>
          <p:grpSpPr>
            <a:xfrm>
              <a:off x="5185539" y="2970269"/>
              <a:ext cx="98191" cy="108010"/>
              <a:chOff x="8259057" y="4034406"/>
              <a:chExt cx="98191" cy="108010"/>
            </a:xfrm>
          </p:grpSpPr>
          <p:cxnSp>
            <p:nvCxnSpPr>
              <p:cNvPr id="328" name="Straight Connector 327">
                <a:extLst>
                  <a:ext uri="{FF2B5EF4-FFF2-40B4-BE49-F238E27FC236}">
                    <a16:creationId xmlns:a16="http://schemas.microsoft.com/office/drawing/2014/main" id="{E67EAFF2-C19A-45B7-B73B-5FAE4A70D9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9" name="Straight Connector 328">
                <a:extLst>
                  <a:ext uri="{FF2B5EF4-FFF2-40B4-BE49-F238E27FC236}">
                    <a16:creationId xmlns:a16="http://schemas.microsoft.com/office/drawing/2014/main" id="{056E971E-402E-4DD5-B1B6-14C33680CC6B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6B1BBB5D-5B90-493E-8D9F-FA218DC145F8}"/>
                </a:ext>
              </a:extLst>
            </p:cNvPr>
            <p:cNvGrpSpPr/>
            <p:nvPr/>
          </p:nvGrpSpPr>
          <p:grpSpPr>
            <a:xfrm>
              <a:off x="5133989" y="2923629"/>
              <a:ext cx="98191" cy="108010"/>
              <a:chOff x="8259057" y="4034406"/>
              <a:chExt cx="98191" cy="108010"/>
            </a:xfrm>
          </p:grpSpPr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id="{86E91C8B-9523-4114-BA5A-2B293CF29AA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2" name="Straight Connector 331">
                <a:extLst>
                  <a:ext uri="{FF2B5EF4-FFF2-40B4-BE49-F238E27FC236}">
                    <a16:creationId xmlns:a16="http://schemas.microsoft.com/office/drawing/2014/main" id="{C3596C5B-DA1B-4CC6-A86A-E876B2427870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1635DC2E-037B-4B04-B726-85C46AABF72A}"/>
                </a:ext>
              </a:extLst>
            </p:cNvPr>
            <p:cNvGrpSpPr/>
            <p:nvPr/>
          </p:nvGrpSpPr>
          <p:grpSpPr>
            <a:xfrm>
              <a:off x="5106986" y="2912582"/>
              <a:ext cx="98191" cy="108010"/>
              <a:chOff x="8259057" y="4034406"/>
              <a:chExt cx="98191" cy="108010"/>
            </a:xfrm>
          </p:grpSpPr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id="{1EBC7DAC-9F99-4273-B80E-45C2273BC68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id="{068933E5-C041-4A66-8944-DACAF800ECC2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8175577C-4684-47BA-B9C2-03D4B2F8AC58}"/>
                </a:ext>
              </a:extLst>
            </p:cNvPr>
            <p:cNvGrpSpPr/>
            <p:nvPr/>
          </p:nvGrpSpPr>
          <p:grpSpPr>
            <a:xfrm>
              <a:off x="5078757" y="2889262"/>
              <a:ext cx="98191" cy="108010"/>
              <a:chOff x="8259057" y="4034406"/>
              <a:chExt cx="98191" cy="108010"/>
            </a:xfrm>
          </p:grpSpPr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D016360C-EB72-42C0-A102-5C341FD4742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8" name="Straight Connector 337">
                <a:extLst>
                  <a:ext uri="{FF2B5EF4-FFF2-40B4-BE49-F238E27FC236}">
                    <a16:creationId xmlns:a16="http://schemas.microsoft.com/office/drawing/2014/main" id="{69FC3455-9E96-4062-8771-2CE3FA8A8B84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39" name="Group 338">
              <a:extLst>
                <a:ext uri="{FF2B5EF4-FFF2-40B4-BE49-F238E27FC236}">
                  <a16:creationId xmlns:a16="http://schemas.microsoft.com/office/drawing/2014/main" id="{7336FBCF-B2B0-470D-824E-B6E4B6264188}"/>
                </a:ext>
              </a:extLst>
            </p:cNvPr>
            <p:cNvGrpSpPr/>
            <p:nvPr/>
          </p:nvGrpSpPr>
          <p:grpSpPr>
            <a:xfrm>
              <a:off x="5048072" y="2874533"/>
              <a:ext cx="98191" cy="108010"/>
              <a:chOff x="8259057" y="4034406"/>
              <a:chExt cx="98191" cy="108010"/>
            </a:xfrm>
          </p:grpSpPr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919EF851-732D-454C-A266-EFD2A298502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1" name="Straight Connector 340">
                <a:extLst>
                  <a:ext uri="{FF2B5EF4-FFF2-40B4-BE49-F238E27FC236}">
                    <a16:creationId xmlns:a16="http://schemas.microsoft.com/office/drawing/2014/main" id="{919DE71D-6448-498B-8841-7DEB2F58010C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3683A44E-1BBC-422B-A4FD-460C3AB28D84}"/>
                </a:ext>
              </a:extLst>
            </p:cNvPr>
            <p:cNvGrpSpPr/>
            <p:nvPr/>
          </p:nvGrpSpPr>
          <p:grpSpPr>
            <a:xfrm>
              <a:off x="4987930" y="2832802"/>
              <a:ext cx="98191" cy="108010"/>
              <a:chOff x="8259057" y="4034406"/>
              <a:chExt cx="98191" cy="108010"/>
            </a:xfrm>
          </p:grpSpPr>
          <p:cxnSp>
            <p:nvCxnSpPr>
              <p:cNvPr id="343" name="Straight Connector 342">
                <a:extLst>
                  <a:ext uri="{FF2B5EF4-FFF2-40B4-BE49-F238E27FC236}">
                    <a16:creationId xmlns:a16="http://schemas.microsoft.com/office/drawing/2014/main" id="{1DFF93FF-49D1-4211-9475-5C3B29308CE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3FCFC5E6-8867-4642-A20B-7BE11367FB1C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45" name="Group 344">
              <a:extLst>
                <a:ext uri="{FF2B5EF4-FFF2-40B4-BE49-F238E27FC236}">
                  <a16:creationId xmlns:a16="http://schemas.microsoft.com/office/drawing/2014/main" id="{1FCE7A0A-69ED-4C79-B880-009FC6A491D2}"/>
                </a:ext>
              </a:extLst>
            </p:cNvPr>
            <p:cNvGrpSpPr/>
            <p:nvPr/>
          </p:nvGrpSpPr>
          <p:grpSpPr>
            <a:xfrm>
              <a:off x="4940062" y="2818074"/>
              <a:ext cx="98191" cy="108010"/>
              <a:chOff x="8259057" y="4034406"/>
              <a:chExt cx="98191" cy="108010"/>
            </a:xfrm>
          </p:grpSpPr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id="{8F6C888D-7D6C-480D-B1A7-2ACE32E2746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7" name="Straight Connector 346">
                <a:extLst>
                  <a:ext uri="{FF2B5EF4-FFF2-40B4-BE49-F238E27FC236}">
                    <a16:creationId xmlns:a16="http://schemas.microsoft.com/office/drawing/2014/main" id="{0108012B-78EE-412F-8A5C-2C4A1FB68C63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48" name="Group 347">
              <a:extLst>
                <a:ext uri="{FF2B5EF4-FFF2-40B4-BE49-F238E27FC236}">
                  <a16:creationId xmlns:a16="http://schemas.microsoft.com/office/drawing/2014/main" id="{D66A4E89-8FAF-468E-825C-F023C42DAACB}"/>
                </a:ext>
              </a:extLst>
            </p:cNvPr>
            <p:cNvGrpSpPr/>
            <p:nvPr/>
          </p:nvGrpSpPr>
          <p:grpSpPr>
            <a:xfrm>
              <a:off x="4917969" y="2818074"/>
              <a:ext cx="98191" cy="108010"/>
              <a:chOff x="8259057" y="4034406"/>
              <a:chExt cx="98191" cy="108010"/>
            </a:xfrm>
          </p:grpSpPr>
          <p:cxnSp>
            <p:nvCxnSpPr>
              <p:cNvPr id="349" name="Straight Connector 348">
                <a:extLst>
                  <a:ext uri="{FF2B5EF4-FFF2-40B4-BE49-F238E27FC236}">
                    <a16:creationId xmlns:a16="http://schemas.microsoft.com/office/drawing/2014/main" id="{2A8D2B62-41B2-4B41-B27D-F8834A5B6DB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0" name="Straight Connector 349">
                <a:extLst>
                  <a:ext uri="{FF2B5EF4-FFF2-40B4-BE49-F238E27FC236}">
                    <a16:creationId xmlns:a16="http://schemas.microsoft.com/office/drawing/2014/main" id="{DABDCA95-2B86-468B-B27B-C19408558155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51" name="Group 350">
              <a:extLst>
                <a:ext uri="{FF2B5EF4-FFF2-40B4-BE49-F238E27FC236}">
                  <a16:creationId xmlns:a16="http://schemas.microsoft.com/office/drawing/2014/main" id="{DC0BEC1F-7DAD-43BD-AE3C-01A3A48C03AE}"/>
                </a:ext>
              </a:extLst>
            </p:cNvPr>
            <p:cNvGrpSpPr/>
            <p:nvPr/>
          </p:nvGrpSpPr>
          <p:grpSpPr>
            <a:xfrm>
              <a:off x="4904468" y="2799663"/>
              <a:ext cx="98191" cy="108010"/>
              <a:chOff x="8259057" y="4034406"/>
              <a:chExt cx="98191" cy="108010"/>
            </a:xfrm>
          </p:grpSpPr>
          <p:cxnSp>
            <p:nvCxnSpPr>
              <p:cNvPr id="352" name="Straight Connector 351">
                <a:extLst>
                  <a:ext uri="{FF2B5EF4-FFF2-40B4-BE49-F238E27FC236}">
                    <a16:creationId xmlns:a16="http://schemas.microsoft.com/office/drawing/2014/main" id="{2E0144DF-1CE8-4ACE-8DCA-E1D0589732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3" name="Straight Connector 352">
                <a:extLst>
                  <a:ext uri="{FF2B5EF4-FFF2-40B4-BE49-F238E27FC236}">
                    <a16:creationId xmlns:a16="http://schemas.microsoft.com/office/drawing/2014/main" id="{6CF2504C-2544-4D29-A9AA-446B1E162F2F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567EDA87-73FB-4D94-A148-FC10B0F065B8}"/>
                </a:ext>
              </a:extLst>
            </p:cNvPr>
            <p:cNvGrpSpPr/>
            <p:nvPr/>
          </p:nvGrpSpPr>
          <p:grpSpPr>
            <a:xfrm>
              <a:off x="4870101" y="2799663"/>
              <a:ext cx="98191" cy="108010"/>
              <a:chOff x="8259057" y="4034406"/>
              <a:chExt cx="98191" cy="108010"/>
            </a:xfrm>
          </p:grpSpPr>
          <p:cxnSp>
            <p:nvCxnSpPr>
              <p:cNvPr id="355" name="Straight Connector 354">
                <a:extLst>
                  <a:ext uri="{FF2B5EF4-FFF2-40B4-BE49-F238E27FC236}">
                    <a16:creationId xmlns:a16="http://schemas.microsoft.com/office/drawing/2014/main" id="{C0F4DE03-9665-4E44-A94C-776840184A6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6" name="Straight Connector 355">
                <a:extLst>
                  <a:ext uri="{FF2B5EF4-FFF2-40B4-BE49-F238E27FC236}">
                    <a16:creationId xmlns:a16="http://schemas.microsoft.com/office/drawing/2014/main" id="{2515AF06-A137-409F-9B73-975E336F8822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57" name="Group 356">
              <a:extLst>
                <a:ext uri="{FF2B5EF4-FFF2-40B4-BE49-F238E27FC236}">
                  <a16:creationId xmlns:a16="http://schemas.microsoft.com/office/drawing/2014/main" id="{BDFBFF01-3F01-4F07-AE1A-70FE44D32ABE}"/>
                </a:ext>
              </a:extLst>
            </p:cNvPr>
            <p:cNvGrpSpPr/>
            <p:nvPr/>
          </p:nvGrpSpPr>
          <p:grpSpPr>
            <a:xfrm>
              <a:off x="4851690" y="2799663"/>
              <a:ext cx="98191" cy="108010"/>
              <a:chOff x="8259057" y="4034406"/>
              <a:chExt cx="98191" cy="108010"/>
            </a:xfrm>
          </p:grpSpPr>
          <p:cxnSp>
            <p:nvCxnSpPr>
              <p:cNvPr id="358" name="Straight Connector 357">
                <a:extLst>
                  <a:ext uri="{FF2B5EF4-FFF2-40B4-BE49-F238E27FC236}">
                    <a16:creationId xmlns:a16="http://schemas.microsoft.com/office/drawing/2014/main" id="{A28D1E0B-EC28-40A6-AFAB-685227CC75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9" name="Straight Connector 358">
                <a:extLst>
                  <a:ext uri="{FF2B5EF4-FFF2-40B4-BE49-F238E27FC236}">
                    <a16:creationId xmlns:a16="http://schemas.microsoft.com/office/drawing/2014/main" id="{7CCFEC17-2F71-4C38-8504-5054DAD2CD46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60" name="Group 359">
              <a:extLst>
                <a:ext uri="{FF2B5EF4-FFF2-40B4-BE49-F238E27FC236}">
                  <a16:creationId xmlns:a16="http://schemas.microsoft.com/office/drawing/2014/main" id="{57A7E60B-EB49-422F-8D60-831150CC5428}"/>
                </a:ext>
              </a:extLst>
            </p:cNvPr>
            <p:cNvGrpSpPr/>
            <p:nvPr/>
          </p:nvGrpSpPr>
          <p:grpSpPr>
            <a:xfrm>
              <a:off x="4822233" y="2775115"/>
              <a:ext cx="98191" cy="108010"/>
              <a:chOff x="8259057" y="4034406"/>
              <a:chExt cx="98191" cy="108010"/>
            </a:xfrm>
          </p:grpSpPr>
          <p:cxnSp>
            <p:nvCxnSpPr>
              <p:cNvPr id="361" name="Straight Connector 360">
                <a:extLst>
                  <a:ext uri="{FF2B5EF4-FFF2-40B4-BE49-F238E27FC236}">
                    <a16:creationId xmlns:a16="http://schemas.microsoft.com/office/drawing/2014/main" id="{01751F54-3AD2-485E-BB3F-6167018DCAA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2" name="Straight Connector 361">
                <a:extLst>
                  <a:ext uri="{FF2B5EF4-FFF2-40B4-BE49-F238E27FC236}">
                    <a16:creationId xmlns:a16="http://schemas.microsoft.com/office/drawing/2014/main" id="{89195D3D-C97D-48B8-A8F3-AF92F42ECDDF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id="{D6F1015D-2C70-4216-85DF-5812979099E0}"/>
                </a:ext>
              </a:extLst>
            </p:cNvPr>
            <p:cNvGrpSpPr/>
            <p:nvPr/>
          </p:nvGrpSpPr>
          <p:grpSpPr>
            <a:xfrm>
              <a:off x="4803822" y="2775115"/>
              <a:ext cx="98191" cy="108010"/>
              <a:chOff x="8259057" y="4034406"/>
              <a:chExt cx="98191" cy="108010"/>
            </a:xfrm>
          </p:grpSpPr>
          <p:cxnSp>
            <p:nvCxnSpPr>
              <p:cNvPr id="364" name="Straight Connector 363">
                <a:extLst>
                  <a:ext uri="{FF2B5EF4-FFF2-40B4-BE49-F238E27FC236}">
                    <a16:creationId xmlns:a16="http://schemas.microsoft.com/office/drawing/2014/main" id="{96834EB4-5AD1-485F-A6AC-448ED484B5D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5" name="Straight Connector 364">
                <a:extLst>
                  <a:ext uri="{FF2B5EF4-FFF2-40B4-BE49-F238E27FC236}">
                    <a16:creationId xmlns:a16="http://schemas.microsoft.com/office/drawing/2014/main" id="{23F304F7-4D02-445D-98D2-4C854E619D47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9C425E99-ACCE-4330-8F5F-1B0400AC2000}"/>
                </a:ext>
              </a:extLst>
            </p:cNvPr>
            <p:cNvGrpSpPr/>
            <p:nvPr/>
          </p:nvGrpSpPr>
          <p:grpSpPr>
            <a:xfrm>
              <a:off x="4787866" y="2755477"/>
              <a:ext cx="98191" cy="108010"/>
              <a:chOff x="8259057" y="4034406"/>
              <a:chExt cx="98191" cy="108010"/>
            </a:xfrm>
          </p:grpSpPr>
          <p:cxnSp>
            <p:nvCxnSpPr>
              <p:cNvPr id="367" name="Straight Connector 366">
                <a:extLst>
                  <a:ext uri="{FF2B5EF4-FFF2-40B4-BE49-F238E27FC236}">
                    <a16:creationId xmlns:a16="http://schemas.microsoft.com/office/drawing/2014/main" id="{B11B1A6D-372B-47DA-AAC3-C8D2147A655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B2F49467-B1C5-4708-9BBF-97088B59BFB6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69" name="Group 368">
              <a:extLst>
                <a:ext uri="{FF2B5EF4-FFF2-40B4-BE49-F238E27FC236}">
                  <a16:creationId xmlns:a16="http://schemas.microsoft.com/office/drawing/2014/main" id="{EF71AE79-6AF9-41C2-81B2-ACE05AAD8529}"/>
                </a:ext>
              </a:extLst>
            </p:cNvPr>
            <p:cNvGrpSpPr/>
            <p:nvPr/>
          </p:nvGrpSpPr>
          <p:grpSpPr>
            <a:xfrm>
              <a:off x="4764547" y="2741975"/>
              <a:ext cx="98191" cy="108010"/>
              <a:chOff x="8259057" y="4034406"/>
              <a:chExt cx="98191" cy="108010"/>
            </a:xfrm>
          </p:grpSpPr>
          <p:cxnSp>
            <p:nvCxnSpPr>
              <p:cNvPr id="370" name="Straight Connector 369">
                <a:extLst>
                  <a:ext uri="{FF2B5EF4-FFF2-40B4-BE49-F238E27FC236}">
                    <a16:creationId xmlns:a16="http://schemas.microsoft.com/office/drawing/2014/main" id="{1AAA60BE-2032-4DFD-B329-187EB4D5E70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1" name="Straight Connector 370">
                <a:extLst>
                  <a:ext uri="{FF2B5EF4-FFF2-40B4-BE49-F238E27FC236}">
                    <a16:creationId xmlns:a16="http://schemas.microsoft.com/office/drawing/2014/main" id="{E96DFFD8-36C3-4E32-8F5C-D25213A527CD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72" name="Group 371">
              <a:extLst>
                <a:ext uri="{FF2B5EF4-FFF2-40B4-BE49-F238E27FC236}">
                  <a16:creationId xmlns:a16="http://schemas.microsoft.com/office/drawing/2014/main" id="{D5CB97F3-15C6-4878-A423-FB9CFBDBC377}"/>
                </a:ext>
              </a:extLst>
            </p:cNvPr>
            <p:cNvGrpSpPr/>
            <p:nvPr/>
          </p:nvGrpSpPr>
          <p:grpSpPr>
            <a:xfrm>
              <a:off x="4755955" y="2741975"/>
              <a:ext cx="98191" cy="108010"/>
              <a:chOff x="8259057" y="4034406"/>
              <a:chExt cx="98191" cy="108010"/>
            </a:xfrm>
          </p:grpSpPr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DE1CE8D8-3DDA-48BB-BDA1-2759312AF0D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id="{9EAABECD-09F1-4DEA-9192-D256ADD80DC5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75" name="Group 374">
              <a:extLst>
                <a:ext uri="{FF2B5EF4-FFF2-40B4-BE49-F238E27FC236}">
                  <a16:creationId xmlns:a16="http://schemas.microsoft.com/office/drawing/2014/main" id="{769E820C-D82B-4E6F-9CA4-4327F4EBC308}"/>
                </a:ext>
              </a:extLst>
            </p:cNvPr>
            <p:cNvGrpSpPr/>
            <p:nvPr/>
          </p:nvGrpSpPr>
          <p:grpSpPr>
            <a:xfrm>
              <a:off x="4754728" y="2741975"/>
              <a:ext cx="98191" cy="108010"/>
              <a:chOff x="8259057" y="4034406"/>
              <a:chExt cx="98191" cy="108010"/>
            </a:xfrm>
          </p:grpSpPr>
          <p:cxnSp>
            <p:nvCxnSpPr>
              <p:cNvPr id="376" name="Straight Connector 375">
                <a:extLst>
                  <a:ext uri="{FF2B5EF4-FFF2-40B4-BE49-F238E27FC236}">
                    <a16:creationId xmlns:a16="http://schemas.microsoft.com/office/drawing/2014/main" id="{FAD35371-B161-462E-8B5F-44D27782BD9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7" name="Straight Connector 376">
                <a:extLst>
                  <a:ext uri="{FF2B5EF4-FFF2-40B4-BE49-F238E27FC236}">
                    <a16:creationId xmlns:a16="http://schemas.microsoft.com/office/drawing/2014/main" id="{93D1519C-031A-4510-BBE1-44654F73E4CD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EC5B2CD3-6070-4CDA-9582-9C31BBAD3DE3}"/>
                </a:ext>
              </a:extLst>
            </p:cNvPr>
            <p:cNvGrpSpPr/>
            <p:nvPr/>
          </p:nvGrpSpPr>
          <p:grpSpPr>
            <a:xfrm>
              <a:off x="4746136" y="2710063"/>
              <a:ext cx="98191" cy="108010"/>
              <a:chOff x="8259057" y="4034406"/>
              <a:chExt cx="98191" cy="108010"/>
            </a:xfrm>
          </p:grpSpPr>
          <p:cxnSp>
            <p:nvCxnSpPr>
              <p:cNvPr id="379" name="Straight Connector 378">
                <a:extLst>
                  <a:ext uri="{FF2B5EF4-FFF2-40B4-BE49-F238E27FC236}">
                    <a16:creationId xmlns:a16="http://schemas.microsoft.com/office/drawing/2014/main" id="{B5BC7D81-DEC8-40F4-B4DB-1384DBACC9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0" name="Straight Connector 379">
                <a:extLst>
                  <a:ext uri="{FF2B5EF4-FFF2-40B4-BE49-F238E27FC236}">
                    <a16:creationId xmlns:a16="http://schemas.microsoft.com/office/drawing/2014/main" id="{81951648-D056-44D8-B11C-ECB701AE2679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75142108-CAF4-4944-A093-40D0617ED2F2}"/>
                </a:ext>
              </a:extLst>
            </p:cNvPr>
            <p:cNvGrpSpPr/>
            <p:nvPr/>
          </p:nvGrpSpPr>
          <p:grpSpPr>
            <a:xfrm>
              <a:off x="4725271" y="2710063"/>
              <a:ext cx="98191" cy="108010"/>
              <a:chOff x="8259057" y="4034406"/>
              <a:chExt cx="98191" cy="108010"/>
            </a:xfrm>
          </p:grpSpPr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A70190D5-EA10-4348-B4EA-153EE08078E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99D33DEE-C04E-4184-9316-BFA92F1888D6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84" name="Group 383">
              <a:extLst>
                <a:ext uri="{FF2B5EF4-FFF2-40B4-BE49-F238E27FC236}">
                  <a16:creationId xmlns:a16="http://schemas.microsoft.com/office/drawing/2014/main" id="{A2E4E9F1-554A-4B26-AB1D-2BC742B5454E}"/>
                </a:ext>
              </a:extLst>
            </p:cNvPr>
            <p:cNvGrpSpPr/>
            <p:nvPr/>
          </p:nvGrpSpPr>
          <p:grpSpPr>
            <a:xfrm>
              <a:off x="4705632" y="2710063"/>
              <a:ext cx="98191" cy="108010"/>
              <a:chOff x="8259057" y="4034406"/>
              <a:chExt cx="98191" cy="108010"/>
            </a:xfrm>
          </p:grpSpPr>
          <p:cxnSp>
            <p:nvCxnSpPr>
              <p:cNvPr id="385" name="Straight Connector 384">
                <a:extLst>
                  <a:ext uri="{FF2B5EF4-FFF2-40B4-BE49-F238E27FC236}">
                    <a16:creationId xmlns:a16="http://schemas.microsoft.com/office/drawing/2014/main" id="{8BF6B970-E3FA-4D0B-AA55-DC858569C3D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id="{9CF4FAEE-0EFE-41BD-BBD1-B7A1F17DD4D3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87" name="Group 386">
              <a:extLst>
                <a:ext uri="{FF2B5EF4-FFF2-40B4-BE49-F238E27FC236}">
                  <a16:creationId xmlns:a16="http://schemas.microsoft.com/office/drawing/2014/main" id="{8A9FB241-FF5B-47AF-AEA1-C94F76216B20}"/>
                </a:ext>
              </a:extLst>
            </p:cNvPr>
            <p:cNvGrpSpPr/>
            <p:nvPr/>
          </p:nvGrpSpPr>
          <p:grpSpPr>
            <a:xfrm>
              <a:off x="4641808" y="2692879"/>
              <a:ext cx="98191" cy="108010"/>
              <a:chOff x="8259057" y="4034406"/>
              <a:chExt cx="98191" cy="108010"/>
            </a:xfrm>
          </p:grpSpPr>
          <p:cxnSp>
            <p:nvCxnSpPr>
              <p:cNvPr id="388" name="Straight Connector 387">
                <a:extLst>
                  <a:ext uri="{FF2B5EF4-FFF2-40B4-BE49-F238E27FC236}">
                    <a16:creationId xmlns:a16="http://schemas.microsoft.com/office/drawing/2014/main" id="{43FC604D-5992-43F4-9B6C-F4C88794B2A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9" name="Straight Connector 388">
                <a:extLst>
                  <a:ext uri="{FF2B5EF4-FFF2-40B4-BE49-F238E27FC236}">
                    <a16:creationId xmlns:a16="http://schemas.microsoft.com/office/drawing/2014/main" id="{4F20CE26-E753-4A62-92DA-ABF669786AE7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90" name="Group 389">
              <a:extLst>
                <a:ext uri="{FF2B5EF4-FFF2-40B4-BE49-F238E27FC236}">
                  <a16:creationId xmlns:a16="http://schemas.microsoft.com/office/drawing/2014/main" id="{7B75D9D8-B6A5-4F43-A5BE-20079E4C35EF}"/>
                </a:ext>
              </a:extLst>
            </p:cNvPr>
            <p:cNvGrpSpPr/>
            <p:nvPr/>
          </p:nvGrpSpPr>
          <p:grpSpPr>
            <a:xfrm>
              <a:off x="4623397" y="2653603"/>
              <a:ext cx="98191" cy="108010"/>
              <a:chOff x="8259057" y="4034406"/>
              <a:chExt cx="98191" cy="108010"/>
            </a:xfrm>
          </p:grpSpPr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0791E956-C369-4A4B-93D8-FC2A408AAF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2" name="Straight Connector 391">
                <a:extLst>
                  <a:ext uri="{FF2B5EF4-FFF2-40B4-BE49-F238E27FC236}">
                    <a16:creationId xmlns:a16="http://schemas.microsoft.com/office/drawing/2014/main" id="{D371EEB6-1014-45C5-B6EF-6574299FFA33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93" name="Group 392">
              <a:extLst>
                <a:ext uri="{FF2B5EF4-FFF2-40B4-BE49-F238E27FC236}">
                  <a16:creationId xmlns:a16="http://schemas.microsoft.com/office/drawing/2014/main" id="{5F7C9F56-0A59-4DDA-91FC-1C3E548A933B}"/>
                </a:ext>
              </a:extLst>
            </p:cNvPr>
            <p:cNvGrpSpPr/>
            <p:nvPr/>
          </p:nvGrpSpPr>
          <p:grpSpPr>
            <a:xfrm>
              <a:off x="4606214" y="2653603"/>
              <a:ext cx="98191" cy="108010"/>
              <a:chOff x="8259057" y="4034406"/>
              <a:chExt cx="98191" cy="108010"/>
            </a:xfrm>
          </p:grpSpPr>
          <p:cxnSp>
            <p:nvCxnSpPr>
              <p:cNvPr id="394" name="Straight Connector 393">
                <a:extLst>
                  <a:ext uri="{FF2B5EF4-FFF2-40B4-BE49-F238E27FC236}">
                    <a16:creationId xmlns:a16="http://schemas.microsoft.com/office/drawing/2014/main" id="{E2197AC2-F04B-4F44-A42C-14D89D628D8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5" name="Straight Connector 394">
                <a:extLst>
                  <a:ext uri="{FF2B5EF4-FFF2-40B4-BE49-F238E27FC236}">
                    <a16:creationId xmlns:a16="http://schemas.microsoft.com/office/drawing/2014/main" id="{07568C56-1D05-416B-90E9-8E2B96B618BE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E2158CD3-4781-4029-A213-AD51C08F85F8}"/>
                </a:ext>
              </a:extLst>
            </p:cNvPr>
            <p:cNvGrpSpPr/>
            <p:nvPr/>
          </p:nvGrpSpPr>
          <p:grpSpPr>
            <a:xfrm>
              <a:off x="4582893" y="2641330"/>
              <a:ext cx="98191" cy="108010"/>
              <a:chOff x="8259057" y="4034406"/>
              <a:chExt cx="98191" cy="108010"/>
            </a:xfrm>
          </p:grpSpPr>
          <p:cxnSp>
            <p:nvCxnSpPr>
              <p:cNvPr id="397" name="Straight Connector 396">
                <a:extLst>
                  <a:ext uri="{FF2B5EF4-FFF2-40B4-BE49-F238E27FC236}">
                    <a16:creationId xmlns:a16="http://schemas.microsoft.com/office/drawing/2014/main" id="{04DE1A42-D287-4160-BB23-59AD9C87CB4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8" name="Straight Connector 397">
                <a:extLst>
                  <a:ext uri="{FF2B5EF4-FFF2-40B4-BE49-F238E27FC236}">
                    <a16:creationId xmlns:a16="http://schemas.microsoft.com/office/drawing/2014/main" id="{F78F7AB7-7009-46F4-82A5-952849F5C87E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99" name="Group 398">
              <a:extLst>
                <a:ext uri="{FF2B5EF4-FFF2-40B4-BE49-F238E27FC236}">
                  <a16:creationId xmlns:a16="http://schemas.microsoft.com/office/drawing/2014/main" id="{2A5D6DD4-2BD8-4344-96CE-1D654CD138B7}"/>
                </a:ext>
              </a:extLst>
            </p:cNvPr>
            <p:cNvGrpSpPr/>
            <p:nvPr/>
          </p:nvGrpSpPr>
          <p:grpSpPr>
            <a:xfrm>
              <a:off x="4566937" y="2609418"/>
              <a:ext cx="98191" cy="108010"/>
              <a:chOff x="8259057" y="4034406"/>
              <a:chExt cx="98191" cy="108010"/>
            </a:xfrm>
          </p:grpSpPr>
          <p:cxnSp>
            <p:nvCxnSpPr>
              <p:cNvPr id="400" name="Straight Connector 399">
                <a:extLst>
                  <a:ext uri="{FF2B5EF4-FFF2-40B4-BE49-F238E27FC236}">
                    <a16:creationId xmlns:a16="http://schemas.microsoft.com/office/drawing/2014/main" id="{47EB90D5-82EA-4012-A4C5-685804D1A4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1" name="Straight Connector 400">
                <a:extLst>
                  <a:ext uri="{FF2B5EF4-FFF2-40B4-BE49-F238E27FC236}">
                    <a16:creationId xmlns:a16="http://schemas.microsoft.com/office/drawing/2014/main" id="{CB849A30-AB5F-4279-AF59-DC6C28893A9F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F414136A-5068-4707-BFC3-86D5554EE787}"/>
                </a:ext>
              </a:extLst>
            </p:cNvPr>
            <p:cNvGrpSpPr/>
            <p:nvPr/>
          </p:nvGrpSpPr>
          <p:grpSpPr>
            <a:xfrm>
              <a:off x="4555891" y="2609418"/>
              <a:ext cx="98191" cy="108010"/>
              <a:chOff x="8259057" y="4034406"/>
              <a:chExt cx="98191" cy="108010"/>
            </a:xfrm>
          </p:grpSpPr>
          <p:cxnSp>
            <p:nvCxnSpPr>
              <p:cNvPr id="403" name="Straight Connector 402">
                <a:extLst>
                  <a:ext uri="{FF2B5EF4-FFF2-40B4-BE49-F238E27FC236}">
                    <a16:creationId xmlns:a16="http://schemas.microsoft.com/office/drawing/2014/main" id="{936FDD74-E9EA-41E7-BB69-DC7C657B089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4" name="Straight Connector 403">
                <a:extLst>
                  <a:ext uri="{FF2B5EF4-FFF2-40B4-BE49-F238E27FC236}">
                    <a16:creationId xmlns:a16="http://schemas.microsoft.com/office/drawing/2014/main" id="{EFFA6982-F12C-446D-8E84-3A6C7E465B58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05" name="Group 404">
              <a:extLst>
                <a:ext uri="{FF2B5EF4-FFF2-40B4-BE49-F238E27FC236}">
                  <a16:creationId xmlns:a16="http://schemas.microsoft.com/office/drawing/2014/main" id="{070DEFD1-8A33-4666-9AA0-9A4E7FC89DEB}"/>
                </a:ext>
              </a:extLst>
            </p:cNvPr>
            <p:cNvGrpSpPr/>
            <p:nvPr/>
          </p:nvGrpSpPr>
          <p:grpSpPr>
            <a:xfrm>
              <a:off x="4479794" y="2598371"/>
              <a:ext cx="98191" cy="108010"/>
              <a:chOff x="8259057" y="4034406"/>
              <a:chExt cx="98191" cy="108010"/>
            </a:xfrm>
          </p:grpSpPr>
          <p:cxnSp>
            <p:nvCxnSpPr>
              <p:cNvPr id="406" name="Straight Connector 405">
                <a:extLst>
                  <a:ext uri="{FF2B5EF4-FFF2-40B4-BE49-F238E27FC236}">
                    <a16:creationId xmlns:a16="http://schemas.microsoft.com/office/drawing/2014/main" id="{8CEB35F3-D614-4969-9B9A-ED160547D81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7" name="Straight Connector 406">
                <a:extLst>
                  <a:ext uri="{FF2B5EF4-FFF2-40B4-BE49-F238E27FC236}">
                    <a16:creationId xmlns:a16="http://schemas.microsoft.com/office/drawing/2014/main" id="{98412698-BEFB-461C-B62E-9D6C26ED74FC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08" name="Group 407">
              <a:extLst>
                <a:ext uri="{FF2B5EF4-FFF2-40B4-BE49-F238E27FC236}">
                  <a16:creationId xmlns:a16="http://schemas.microsoft.com/office/drawing/2014/main" id="{FDFFE9A6-D245-4BFC-81D6-3F0453B7E605}"/>
                </a:ext>
              </a:extLst>
            </p:cNvPr>
            <p:cNvGrpSpPr/>
            <p:nvPr/>
          </p:nvGrpSpPr>
          <p:grpSpPr>
            <a:xfrm>
              <a:off x="4460156" y="2598371"/>
              <a:ext cx="98191" cy="108010"/>
              <a:chOff x="8259057" y="4034406"/>
              <a:chExt cx="98191" cy="108010"/>
            </a:xfrm>
          </p:grpSpPr>
          <p:cxnSp>
            <p:nvCxnSpPr>
              <p:cNvPr id="409" name="Straight Connector 408">
                <a:extLst>
                  <a:ext uri="{FF2B5EF4-FFF2-40B4-BE49-F238E27FC236}">
                    <a16:creationId xmlns:a16="http://schemas.microsoft.com/office/drawing/2014/main" id="{E357ECCB-AD02-49BA-8417-4F5CA21371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0" name="Straight Connector 409">
                <a:extLst>
                  <a:ext uri="{FF2B5EF4-FFF2-40B4-BE49-F238E27FC236}">
                    <a16:creationId xmlns:a16="http://schemas.microsoft.com/office/drawing/2014/main" id="{5CB170B4-F35A-40EB-8132-3E43974A7349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FB9C3A3B-1AA0-4722-A2C0-01B0CCB45859}"/>
                </a:ext>
              </a:extLst>
            </p:cNvPr>
            <p:cNvGrpSpPr/>
            <p:nvPr/>
          </p:nvGrpSpPr>
          <p:grpSpPr>
            <a:xfrm>
              <a:off x="4396332" y="2560322"/>
              <a:ext cx="98191" cy="108010"/>
              <a:chOff x="8259057" y="4034406"/>
              <a:chExt cx="98191" cy="108010"/>
            </a:xfrm>
          </p:grpSpPr>
          <p:cxnSp>
            <p:nvCxnSpPr>
              <p:cNvPr id="412" name="Straight Connector 411">
                <a:extLst>
                  <a:ext uri="{FF2B5EF4-FFF2-40B4-BE49-F238E27FC236}">
                    <a16:creationId xmlns:a16="http://schemas.microsoft.com/office/drawing/2014/main" id="{805D4B30-AC82-49D9-943F-A07D91E104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3" name="Straight Connector 412">
                <a:extLst>
                  <a:ext uri="{FF2B5EF4-FFF2-40B4-BE49-F238E27FC236}">
                    <a16:creationId xmlns:a16="http://schemas.microsoft.com/office/drawing/2014/main" id="{D910B9EB-FBC7-484A-AB96-C0BAB62A50B6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A8A5B591-CA00-4549-B9C1-ADD902961D57}"/>
                </a:ext>
              </a:extLst>
            </p:cNvPr>
            <p:cNvGrpSpPr/>
            <p:nvPr/>
          </p:nvGrpSpPr>
          <p:grpSpPr>
            <a:xfrm>
              <a:off x="4380376" y="2560322"/>
              <a:ext cx="98191" cy="108010"/>
              <a:chOff x="8259057" y="4034406"/>
              <a:chExt cx="98191" cy="108010"/>
            </a:xfrm>
          </p:grpSpPr>
          <p:cxnSp>
            <p:nvCxnSpPr>
              <p:cNvPr id="415" name="Straight Connector 414">
                <a:extLst>
                  <a:ext uri="{FF2B5EF4-FFF2-40B4-BE49-F238E27FC236}">
                    <a16:creationId xmlns:a16="http://schemas.microsoft.com/office/drawing/2014/main" id="{81529422-FF09-4C67-A863-C872002AD67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6" name="Straight Connector 415">
                <a:extLst>
                  <a:ext uri="{FF2B5EF4-FFF2-40B4-BE49-F238E27FC236}">
                    <a16:creationId xmlns:a16="http://schemas.microsoft.com/office/drawing/2014/main" id="{5F550828-7DD7-4457-8577-02803D153DD0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C7C2BB3E-0AAA-472F-A97D-3FB51051B223}"/>
                </a:ext>
              </a:extLst>
            </p:cNvPr>
            <p:cNvGrpSpPr/>
            <p:nvPr/>
          </p:nvGrpSpPr>
          <p:grpSpPr>
            <a:xfrm>
              <a:off x="4261320" y="2468268"/>
              <a:ext cx="98191" cy="108010"/>
              <a:chOff x="8259057" y="4034406"/>
              <a:chExt cx="98191" cy="108010"/>
            </a:xfrm>
          </p:grpSpPr>
          <p:cxnSp>
            <p:nvCxnSpPr>
              <p:cNvPr id="418" name="Straight Connector 417">
                <a:extLst>
                  <a:ext uri="{FF2B5EF4-FFF2-40B4-BE49-F238E27FC236}">
                    <a16:creationId xmlns:a16="http://schemas.microsoft.com/office/drawing/2014/main" id="{7DCB8ABD-81FB-4125-A262-906D1476FF3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DCEB835B-2FEC-4C94-B360-C03562EA6502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20" name="Group 419">
              <a:extLst>
                <a:ext uri="{FF2B5EF4-FFF2-40B4-BE49-F238E27FC236}">
                  <a16:creationId xmlns:a16="http://schemas.microsoft.com/office/drawing/2014/main" id="{89AD7E3B-D72E-40F8-8472-A393DE8187F4}"/>
                </a:ext>
              </a:extLst>
            </p:cNvPr>
            <p:cNvGrpSpPr/>
            <p:nvPr/>
          </p:nvGrpSpPr>
          <p:grpSpPr>
            <a:xfrm>
              <a:off x="4006024" y="2398307"/>
              <a:ext cx="98191" cy="108010"/>
              <a:chOff x="8259057" y="4034406"/>
              <a:chExt cx="98191" cy="108010"/>
            </a:xfrm>
          </p:grpSpPr>
          <p:cxnSp>
            <p:nvCxnSpPr>
              <p:cNvPr id="421" name="Straight Connector 420">
                <a:extLst>
                  <a:ext uri="{FF2B5EF4-FFF2-40B4-BE49-F238E27FC236}">
                    <a16:creationId xmlns:a16="http://schemas.microsoft.com/office/drawing/2014/main" id="{2B5DA970-F369-41C1-BCD1-FE9AACBE5A0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2" name="Straight Connector 421">
                <a:extLst>
                  <a:ext uri="{FF2B5EF4-FFF2-40B4-BE49-F238E27FC236}">
                    <a16:creationId xmlns:a16="http://schemas.microsoft.com/office/drawing/2014/main" id="{3640077B-E3DD-490A-9F05-4C2C26073A1C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23" name="Group 422">
              <a:extLst>
                <a:ext uri="{FF2B5EF4-FFF2-40B4-BE49-F238E27FC236}">
                  <a16:creationId xmlns:a16="http://schemas.microsoft.com/office/drawing/2014/main" id="{2D30FD22-B816-403C-A234-887914D6D2AF}"/>
                </a:ext>
              </a:extLst>
            </p:cNvPr>
            <p:cNvGrpSpPr/>
            <p:nvPr/>
          </p:nvGrpSpPr>
          <p:grpSpPr>
            <a:xfrm>
              <a:off x="3402152" y="2181060"/>
              <a:ext cx="98191" cy="108010"/>
              <a:chOff x="8259057" y="4034406"/>
              <a:chExt cx="98191" cy="108010"/>
            </a:xfrm>
          </p:grpSpPr>
          <p:cxnSp>
            <p:nvCxnSpPr>
              <p:cNvPr id="424" name="Straight Connector 423">
                <a:extLst>
                  <a:ext uri="{FF2B5EF4-FFF2-40B4-BE49-F238E27FC236}">
                    <a16:creationId xmlns:a16="http://schemas.microsoft.com/office/drawing/2014/main" id="{6B6EC71D-F698-422E-93EC-78DBD5DB3A5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5" name="Straight Connector 424">
                <a:extLst>
                  <a:ext uri="{FF2B5EF4-FFF2-40B4-BE49-F238E27FC236}">
                    <a16:creationId xmlns:a16="http://schemas.microsoft.com/office/drawing/2014/main" id="{7C4A3245-DF93-4531-BBE2-529F418E4F4E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A3F310EB-7A91-4471-B02A-1C8C049F202E}"/>
                </a:ext>
              </a:extLst>
            </p:cNvPr>
            <p:cNvGrpSpPr/>
            <p:nvPr/>
          </p:nvGrpSpPr>
          <p:grpSpPr>
            <a:xfrm>
              <a:off x="2998343" y="1930674"/>
              <a:ext cx="98191" cy="108010"/>
              <a:chOff x="8259057" y="4034406"/>
              <a:chExt cx="98191" cy="108010"/>
            </a:xfrm>
          </p:grpSpPr>
          <p:cxnSp>
            <p:nvCxnSpPr>
              <p:cNvPr id="427" name="Straight Connector 426">
                <a:extLst>
                  <a:ext uri="{FF2B5EF4-FFF2-40B4-BE49-F238E27FC236}">
                    <a16:creationId xmlns:a16="http://schemas.microsoft.com/office/drawing/2014/main" id="{4B26A3E6-C97B-40FD-8235-C1345654E04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8" name="Straight Connector 427">
                <a:extLst>
                  <a:ext uri="{FF2B5EF4-FFF2-40B4-BE49-F238E27FC236}">
                    <a16:creationId xmlns:a16="http://schemas.microsoft.com/office/drawing/2014/main" id="{34D17BD2-2412-4C4D-B70A-4A69DCF154A4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29" name="Group 428">
              <a:extLst>
                <a:ext uri="{FF2B5EF4-FFF2-40B4-BE49-F238E27FC236}">
                  <a16:creationId xmlns:a16="http://schemas.microsoft.com/office/drawing/2014/main" id="{10FBB24A-E3F1-46AE-94A9-91709BC710BD}"/>
                </a:ext>
              </a:extLst>
            </p:cNvPr>
            <p:cNvGrpSpPr/>
            <p:nvPr/>
          </p:nvGrpSpPr>
          <p:grpSpPr>
            <a:xfrm>
              <a:off x="2927155" y="1896307"/>
              <a:ext cx="98191" cy="108010"/>
              <a:chOff x="8259057" y="4034406"/>
              <a:chExt cx="98191" cy="108010"/>
            </a:xfrm>
          </p:grpSpPr>
          <p:cxnSp>
            <p:nvCxnSpPr>
              <p:cNvPr id="430" name="Straight Connector 429">
                <a:extLst>
                  <a:ext uri="{FF2B5EF4-FFF2-40B4-BE49-F238E27FC236}">
                    <a16:creationId xmlns:a16="http://schemas.microsoft.com/office/drawing/2014/main" id="{3005800E-EA1F-431B-93BD-6093EE908FF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1" name="Straight Connector 430">
                <a:extLst>
                  <a:ext uri="{FF2B5EF4-FFF2-40B4-BE49-F238E27FC236}">
                    <a16:creationId xmlns:a16="http://schemas.microsoft.com/office/drawing/2014/main" id="{FF3B8A5F-7055-4B65-A54A-EDF65B559A2B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32" name="Group 431">
              <a:extLst>
                <a:ext uri="{FF2B5EF4-FFF2-40B4-BE49-F238E27FC236}">
                  <a16:creationId xmlns:a16="http://schemas.microsoft.com/office/drawing/2014/main" id="{8C3CC81B-1ADA-48E9-8760-8CE08DEA5F13}"/>
                </a:ext>
              </a:extLst>
            </p:cNvPr>
            <p:cNvGrpSpPr/>
            <p:nvPr/>
          </p:nvGrpSpPr>
          <p:grpSpPr>
            <a:xfrm>
              <a:off x="2716045" y="1820210"/>
              <a:ext cx="98191" cy="108010"/>
              <a:chOff x="8259057" y="4034406"/>
              <a:chExt cx="98191" cy="108010"/>
            </a:xfrm>
          </p:grpSpPr>
          <p:cxnSp>
            <p:nvCxnSpPr>
              <p:cNvPr id="433" name="Straight Connector 432">
                <a:extLst>
                  <a:ext uri="{FF2B5EF4-FFF2-40B4-BE49-F238E27FC236}">
                    <a16:creationId xmlns:a16="http://schemas.microsoft.com/office/drawing/2014/main" id="{054E5A34-E31D-43BB-AA8A-A8E7CC435F0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4" name="Straight Connector 433">
                <a:extLst>
                  <a:ext uri="{FF2B5EF4-FFF2-40B4-BE49-F238E27FC236}">
                    <a16:creationId xmlns:a16="http://schemas.microsoft.com/office/drawing/2014/main" id="{A9376C2D-1F18-4EDE-8C90-1A3A007A7060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35" name="Group 434">
              <a:extLst>
                <a:ext uri="{FF2B5EF4-FFF2-40B4-BE49-F238E27FC236}">
                  <a16:creationId xmlns:a16="http://schemas.microsoft.com/office/drawing/2014/main" id="{211BCF03-8164-4E4E-B64E-9DD811BADBAB}"/>
                </a:ext>
              </a:extLst>
            </p:cNvPr>
            <p:cNvGrpSpPr/>
            <p:nvPr/>
          </p:nvGrpSpPr>
          <p:grpSpPr>
            <a:xfrm>
              <a:off x="2500026" y="1717109"/>
              <a:ext cx="98191" cy="108010"/>
              <a:chOff x="8259057" y="4034406"/>
              <a:chExt cx="98191" cy="108010"/>
            </a:xfrm>
          </p:grpSpPr>
          <p:cxnSp>
            <p:nvCxnSpPr>
              <p:cNvPr id="436" name="Straight Connector 435">
                <a:extLst>
                  <a:ext uri="{FF2B5EF4-FFF2-40B4-BE49-F238E27FC236}">
                    <a16:creationId xmlns:a16="http://schemas.microsoft.com/office/drawing/2014/main" id="{EFA6B357-30DB-443F-9CF9-9F368B946C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7" name="Straight Connector 436">
                <a:extLst>
                  <a:ext uri="{FF2B5EF4-FFF2-40B4-BE49-F238E27FC236}">
                    <a16:creationId xmlns:a16="http://schemas.microsoft.com/office/drawing/2014/main" id="{0DAF2E4E-C018-4F23-B2D4-27AEE16F2FC1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38" name="Group 437">
              <a:extLst>
                <a:ext uri="{FF2B5EF4-FFF2-40B4-BE49-F238E27FC236}">
                  <a16:creationId xmlns:a16="http://schemas.microsoft.com/office/drawing/2014/main" id="{F50CB0FE-BC3A-40AA-AB82-41C2261C0A2A}"/>
                </a:ext>
              </a:extLst>
            </p:cNvPr>
            <p:cNvGrpSpPr/>
            <p:nvPr/>
          </p:nvGrpSpPr>
          <p:grpSpPr>
            <a:xfrm>
              <a:off x="2420246" y="1718337"/>
              <a:ext cx="98191" cy="108010"/>
              <a:chOff x="8259057" y="4034406"/>
              <a:chExt cx="98191" cy="108010"/>
            </a:xfrm>
          </p:grpSpPr>
          <p:cxnSp>
            <p:nvCxnSpPr>
              <p:cNvPr id="439" name="Straight Connector 438">
                <a:extLst>
                  <a:ext uri="{FF2B5EF4-FFF2-40B4-BE49-F238E27FC236}">
                    <a16:creationId xmlns:a16="http://schemas.microsoft.com/office/drawing/2014/main" id="{0F49E62B-FC64-40C8-8B88-41A7042779E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0" name="Straight Connector 439">
                <a:extLst>
                  <a:ext uri="{FF2B5EF4-FFF2-40B4-BE49-F238E27FC236}">
                    <a16:creationId xmlns:a16="http://schemas.microsoft.com/office/drawing/2014/main" id="{BAD79F78-1511-4B9A-939A-F3C31695C89A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41" name="Group 440">
              <a:extLst>
                <a:ext uri="{FF2B5EF4-FFF2-40B4-BE49-F238E27FC236}">
                  <a16:creationId xmlns:a16="http://schemas.microsoft.com/office/drawing/2014/main" id="{B199C1C6-D01E-442F-80AF-DFBB9558BD05}"/>
                </a:ext>
              </a:extLst>
            </p:cNvPr>
            <p:cNvGrpSpPr/>
            <p:nvPr/>
          </p:nvGrpSpPr>
          <p:grpSpPr>
            <a:xfrm>
              <a:off x="2209136" y="1656967"/>
              <a:ext cx="98191" cy="108010"/>
              <a:chOff x="8259057" y="4034406"/>
              <a:chExt cx="98191" cy="108010"/>
            </a:xfrm>
          </p:grpSpPr>
          <p:cxnSp>
            <p:nvCxnSpPr>
              <p:cNvPr id="442" name="Straight Connector 441">
                <a:extLst>
                  <a:ext uri="{FF2B5EF4-FFF2-40B4-BE49-F238E27FC236}">
                    <a16:creationId xmlns:a16="http://schemas.microsoft.com/office/drawing/2014/main" id="{AB65E66A-CA7C-4B88-9395-3DACCA13B4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3" name="Straight Connector 442">
                <a:extLst>
                  <a:ext uri="{FF2B5EF4-FFF2-40B4-BE49-F238E27FC236}">
                    <a16:creationId xmlns:a16="http://schemas.microsoft.com/office/drawing/2014/main" id="{00C55C09-D4A2-4092-B443-031074194659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44" name="Group 443">
              <a:extLst>
                <a:ext uri="{FF2B5EF4-FFF2-40B4-BE49-F238E27FC236}">
                  <a16:creationId xmlns:a16="http://schemas.microsoft.com/office/drawing/2014/main" id="{1CDDE8CB-11A5-4E8D-A2D2-08A61A369D81}"/>
                </a:ext>
              </a:extLst>
            </p:cNvPr>
            <p:cNvGrpSpPr/>
            <p:nvPr/>
          </p:nvGrpSpPr>
          <p:grpSpPr>
            <a:xfrm>
              <a:off x="2178452" y="1633647"/>
              <a:ext cx="98191" cy="108010"/>
              <a:chOff x="8259057" y="4034406"/>
              <a:chExt cx="98191" cy="108010"/>
            </a:xfrm>
          </p:grpSpPr>
          <p:cxnSp>
            <p:nvCxnSpPr>
              <p:cNvPr id="445" name="Straight Connector 444">
                <a:extLst>
                  <a:ext uri="{FF2B5EF4-FFF2-40B4-BE49-F238E27FC236}">
                    <a16:creationId xmlns:a16="http://schemas.microsoft.com/office/drawing/2014/main" id="{54E22D61-AB13-4244-9210-986D5A79CF3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6" name="Straight Connector 445">
                <a:extLst>
                  <a:ext uri="{FF2B5EF4-FFF2-40B4-BE49-F238E27FC236}">
                    <a16:creationId xmlns:a16="http://schemas.microsoft.com/office/drawing/2014/main" id="{CD8E7774-65EC-4D32-BE19-89E727F0C9D1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47" name="Group 446">
              <a:extLst>
                <a:ext uri="{FF2B5EF4-FFF2-40B4-BE49-F238E27FC236}">
                  <a16:creationId xmlns:a16="http://schemas.microsoft.com/office/drawing/2014/main" id="{8F333897-9DFD-4E42-87A2-D91AAA990DD7}"/>
                </a:ext>
              </a:extLst>
            </p:cNvPr>
            <p:cNvGrpSpPr/>
            <p:nvPr/>
          </p:nvGrpSpPr>
          <p:grpSpPr>
            <a:xfrm>
              <a:off x="2162496" y="1633647"/>
              <a:ext cx="98191" cy="108010"/>
              <a:chOff x="8259057" y="4034406"/>
              <a:chExt cx="98191" cy="108010"/>
            </a:xfrm>
          </p:grpSpPr>
          <p:cxnSp>
            <p:nvCxnSpPr>
              <p:cNvPr id="448" name="Straight Connector 447">
                <a:extLst>
                  <a:ext uri="{FF2B5EF4-FFF2-40B4-BE49-F238E27FC236}">
                    <a16:creationId xmlns:a16="http://schemas.microsoft.com/office/drawing/2014/main" id="{7E9DD14C-987C-4A3B-9FD8-BCAB254A0E2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9" name="Straight Connector 448">
                <a:extLst>
                  <a:ext uri="{FF2B5EF4-FFF2-40B4-BE49-F238E27FC236}">
                    <a16:creationId xmlns:a16="http://schemas.microsoft.com/office/drawing/2014/main" id="{FB3D1BBD-984E-43FA-8B6E-AB47EFD42B9C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50" name="Group 449">
              <a:extLst>
                <a:ext uri="{FF2B5EF4-FFF2-40B4-BE49-F238E27FC236}">
                  <a16:creationId xmlns:a16="http://schemas.microsoft.com/office/drawing/2014/main" id="{6A726454-0D11-4E11-ACCB-0BC36550422B}"/>
                </a:ext>
              </a:extLst>
            </p:cNvPr>
            <p:cNvGrpSpPr/>
            <p:nvPr/>
          </p:nvGrpSpPr>
          <p:grpSpPr>
            <a:xfrm>
              <a:off x="2148995" y="1633647"/>
              <a:ext cx="98191" cy="108010"/>
              <a:chOff x="8259057" y="4034406"/>
              <a:chExt cx="98191" cy="108010"/>
            </a:xfrm>
          </p:grpSpPr>
          <p:cxnSp>
            <p:nvCxnSpPr>
              <p:cNvPr id="451" name="Straight Connector 450">
                <a:extLst>
                  <a:ext uri="{FF2B5EF4-FFF2-40B4-BE49-F238E27FC236}">
                    <a16:creationId xmlns:a16="http://schemas.microsoft.com/office/drawing/2014/main" id="{0D328096-A636-489B-A348-0C7643E674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59057" y="4087184"/>
                <a:ext cx="9819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2" name="Straight Connector 451">
                <a:extLst>
                  <a:ext uri="{FF2B5EF4-FFF2-40B4-BE49-F238E27FC236}">
                    <a16:creationId xmlns:a16="http://schemas.microsoft.com/office/drawing/2014/main" id="{A604EA37-4EE9-4934-8FCA-649A2AD55407}"/>
                  </a:ext>
                </a:extLst>
              </p:cNvPr>
              <p:cNvCxnSpPr/>
              <p:nvPr/>
            </p:nvCxnSpPr>
            <p:spPr bwMode="auto">
              <a:xfrm>
                <a:off x="8306925" y="4034406"/>
                <a:ext cx="0" cy="1080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54" name="Freeform: Shape 453">
            <a:extLst>
              <a:ext uri="{FF2B5EF4-FFF2-40B4-BE49-F238E27FC236}">
                <a16:creationId xmlns:a16="http://schemas.microsoft.com/office/drawing/2014/main" id="{E969C05D-ECB0-41EC-97B6-5C9157ACECD8}"/>
              </a:ext>
            </a:extLst>
          </p:cNvPr>
          <p:cNvSpPr/>
          <p:nvPr/>
        </p:nvSpPr>
        <p:spPr bwMode="auto">
          <a:xfrm>
            <a:off x="1634067" y="1704622"/>
            <a:ext cx="6578600" cy="2435578"/>
          </a:xfrm>
          <a:custGeom>
            <a:avLst/>
            <a:gdLst>
              <a:gd name="connsiteX0" fmla="*/ 8771466 w 8771466"/>
              <a:gd name="connsiteY0" fmla="*/ 2435578 h 2435578"/>
              <a:gd name="connsiteX1" fmla="*/ 7603066 w 8771466"/>
              <a:gd name="connsiteY1" fmla="*/ 2435578 h 2435578"/>
              <a:gd name="connsiteX2" fmla="*/ 7603066 w 8771466"/>
              <a:gd name="connsiteY2" fmla="*/ 2147711 h 2435578"/>
              <a:gd name="connsiteX3" fmla="*/ 6711244 w 8771466"/>
              <a:gd name="connsiteY3" fmla="*/ 2147711 h 2435578"/>
              <a:gd name="connsiteX4" fmla="*/ 6711244 w 8771466"/>
              <a:gd name="connsiteY4" fmla="*/ 2026356 h 2435578"/>
              <a:gd name="connsiteX5" fmla="*/ 6465711 w 8771466"/>
              <a:gd name="connsiteY5" fmla="*/ 2026356 h 2435578"/>
              <a:gd name="connsiteX6" fmla="*/ 6465711 w 8771466"/>
              <a:gd name="connsiteY6" fmla="*/ 1941689 h 2435578"/>
              <a:gd name="connsiteX7" fmla="*/ 6431844 w 8771466"/>
              <a:gd name="connsiteY7" fmla="*/ 1941689 h 2435578"/>
              <a:gd name="connsiteX8" fmla="*/ 6431844 w 8771466"/>
              <a:gd name="connsiteY8" fmla="*/ 1865489 h 2435578"/>
              <a:gd name="connsiteX9" fmla="*/ 6112933 w 8771466"/>
              <a:gd name="connsiteY9" fmla="*/ 1865489 h 2435578"/>
              <a:gd name="connsiteX10" fmla="*/ 6112933 w 8771466"/>
              <a:gd name="connsiteY10" fmla="*/ 1811867 h 2435578"/>
              <a:gd name="connsiteX11" fmla="*/ 5762977 w 8771466"/>
              <a:gd name="connsiteY11" fmla="*/ 1811867 h 2435578"/>
              <a:gd name="connsiteX12" fmla="*/ 5762977 w 8771466"/>
              <a:gd name="connsiteY12" fmla="*/ 1761067 h 2435578"/>
              <a:gd name="connsiteX13" fmla="*/ 5706533 w 8771466"/>
              <a:gd name="connsiteY13" fmla="*/ 1761067 h 2435578"/>
              <a:gd name="connsiteX14" fmla="*/ 5706533 w 8771466"/>
              <a:gd name="connsiteY14" fmla="*/ 1710267 h 2435578"/>
              <a:gd name="connsiteX15" fmla="*/ 5683955 w 8771466"/>
              <a:gd name="connsiteY15" fmla="*/ 1710267 h 2435578"/>
              <a:gd name="connsiteX16" fmla="*/ 5683955 w 8771466"/>
              <a:gd name="connsiteY16" fmla="*/ 1662289 h 2435578"/>
              <a:gd name="connsiteX17" fmla="*/ 5658555 w 8771466"/>
              <a:gd name="connsiteY17" fmla="*/ 1662289 h 2435578"/>
              <a:gd name="connsiteX18" fmla="*/ 5658555 w 8771466"/>
              <a:gd name="connsiteY18" fmla="*/ 1614311 h 2435578"/>
              <a:gd name="connsiteX19" fmla="*/ 5565422 w 8771466"/>
              <a:gd name="connsiteY19" fmla="*/ 1614311 h 2435578"/>
              <a:gd name="connsiteX20" fmla="*/ 5565422 w 8771466"/>
              <a:gd name="connsiteY20" fmla="*/ 1577622 h 2435578"/>
              <a:gd name="connsiteX21" fmla="*/ 5370688 w 8771466"/>
              <a:gd name="connsiteY21" fmla="*/ 1577622 h 2435578"/>
              <a:gd name="connsiteX22" fmla="*/ 5370688 w 8771466"/>
              <a:gd name="connsiteY22" fmla="*/ 1543756 h 2435578"/>
              <a:gd name="connsiteX23" fmla="*/ 5294488 w 8771466"/>
              <a:gd name="connsiteY23" fmla="*/ 1543756 h 2435578"/>
              <a:gd name="connsiteX24" fmla="*/ 5294488 w 8771466"/>
              <a:gd name="connsiteY24" fmla="*/ 1501422 h 2435578"/>
              <a:gd name="connsiteX25" fmla="*/ 4871155 w 8771466"/>
              <a:gd name="connsiteY25" fmla="*/ 1501422 h 2435578"/>
              <a:gd name="connsiteX26" fmla="*/ 4871155 w 8771466"/>
              <a:gd name="connsiteY26" fmla="*/ 1481667 h 2435578"/>
              <a:gd name="connsiteX27" fmla="*/ 4735688 w 8771466"/>
              <a:gd name="connsiteY27" fmla="*/ 1481667 h 2435578"/>
              <a:gd name="connsiteX28" fmla="*/ 4735688 w 8771466"/>
              <a:gd name="connsiteY28" fmla="*/ 1464734 h 2435578"/>
              <a:gd name="connsiteX29" fmla="*/ 4351866 w 8771466"/>
              <a:gd name="connsiteY29" fmla="*/ 1464734 h 2435578"/>
              <a:gd name="connsiteX30" fmla="*/ 4351866 w 8771466"/>
              <a:gd name="connsiteY30" fmla="*/ 1399822 h 2435578"/>
              <a:gd name="connsiteX31" fmla="*/ 4281311 w 8771466"/>
              <a:gd name="connsiteY31" fmla="*/ 1399822 h 2435578"/>
              <a:gd name="connsiteX32" fmla="*/ 4281311 w 8771466"/>
              <a:gd name="connsiteY32" fmla="*/ 1363134 h 2435578"/>
              <a:gd name="connsiteX33" fmla="*/ 4103511 w 8771466"/>
              <a:gd name="connsiteY33" fmla="*/ 1363134 h 2435578"/>
              <a:gd name="connsiteX34" fmla="*/ 4103511 w 8771466"/>
              <a:gd name="connsiteY34" fmla="*/ 1323622 h 2435578"/>
              <a:gd name="connsiteX35" fmla="*/ 3990622 w 8771466"/>
              <a:gd name="connsiteY35" fmla="*/ 1323622 h 2435578"/>
              <a:gd name="connsiteX36" fmla="*/ 3990622 w 8771466"/>
              <a:gd name="connsiteY36" fmla="*/ 1306689 h 2435578"/>
              <a:gd name="connsiteX37" fmla="*/ 3956755 w 8771466"/>
              <a:gd name="connsiteY37" fmla="*/ 1306689 h 2435578"/>
              <a:gd name="connsiteX38" fmla="*/ 3956755 w 8771466"/>
              <a:gd name="connsiteY38" fmla="*/ 1284111 h 2435578"/>
              <a:gd name="connsiteX39" fmla="*/ 3908777 w 8771466"/>
              <a:gd name="connsiteY39" fmla="*/ 1284111 h 2435578"/>
              <a:gd name="connsiteX40" fmla="*/ 3908777 w 8771466"/>
              <a:gd name="connsiteY40" fmla="*/ 1250245 h 2435578"/>
              <a:gd name="connsiteX41" fmla="*/ 3812822 w 8771466"/>
              <a:gd name="connsiteY41" fmla="*/ 1250245 h 2435578"/>
              <a:gd name="connsiteX42" fmla="*/ 3812822 w 8771466"/>
              <a:gd name="connsiteY42" fmla="*/ 1233311 h 2435578"/>
              <a:gd name="connsiteX43" fmla="*/ 3759200 w 8771466"/>
              <a:gd name="connsiteY43" fmla="*/ 1233311 h 2435578"/>
              <a:gd name="connsiteX44" fmla="*/ 3759200 w 8771466"/>
              <a:gd name="connsiteY44" fmla="*/ 1213556 h 2435578"/>
              <a:gd name="connsiteX45" fmla="*/ 3716866 w 8771466"/>
              <a:gd name="connsiteY45" fmla="*/ 1213556 h 2435578"/>
              <a:gd name="connsiteX46" fmla="*/ 3716866 w 8771466"/>
              <a:gd name="connsiteY46" fmla="*/ 1182511 h 2435578"/>
              <a:gd name="connsiteX47" fmla="*/ 3615266 w 8771466"/>
              <a:gd name="connsiteY47" fmla="*/ 1182511 h 2435578"/>
              <a:gd name="connsiteX48" fmla="*/ 3615266 w 8771466"/>
              <a:gd name="connsiteY48" fmla="*/ 1134534 h 2435578"/>
              <a:gd name="connsiteX49" fmla="*/ 3578577 w 8771466"/>
              <a:gd name="connsiteY49" fmla="*/ 1134534 h 2435578"/>
              <a:gd name="connsiteX50" fmla="*/ 3578577 w 8771466"/>
              <a:gd name="connsiteY50" fmla="*/ 1123245 h 2435578"/>
              <a:gd name="connsiteX51" fmla="*/ 3491088 w 8771466"/>
              <a:gd name="connsiteY51" fmla="*/ 1123245 h 2435578"/>
              <a:gd name="connsiteX52" fmla="*/ 3491088 w 8771466"/>
              <a:gd name="connsiteY52" fmla="*/ 1111956 h 2435578"/>
              <a:gd name="connsiteX53" fmla="*/ 3431822 w 8771466"/>
              <a:gd name="connsiteY53" fmla="*/ 1111956 h 2435578"/>
              <a:gd name="connsiteX54" fmla="*/ 3431822 w 8771466"/>
              <a:gd name="connsiteY54" fmla="*/ 1086556 h 2435578"/>
              <a:gd name="connsiteX55" fmla="*/ 3310466 w 8771466"/>
              <a:gd name="connsiteY55" fmla="*/ 1086556 h 2435578"/>
              <a:gd name="connsiteX56" fmla="*/ 3310466 w 8771466"/>
              <a:gd name="connsiteY56" fmla="*/ 1066800 h 2435578"/>
              <a:gd name="connsiteX57" fmla="*/ 3225800 w 8771466"/>
              <a:gd name="connsiteY57" fmla="*/ 1066800 h 2435578"/>
              <a:gd name="connsiteX58" fmla="*/ 3225800 w 8771466"/>
              <a:gd name="connsiteY58" fmla="*/ 1058334 h 2435578"/>
              <a:gd name="connsiteX59" fmla="*/ 3180644 w 8771466"/>
              <a:gd name="connsiteY59" fmla="*/ 1058334 h 2435578"/>
              <a:gd name="connsiteX60" fmla="*/ 3180644 w 8771466"/>
              <a:gd name="connsiteY60" fmla="*/ 1013178 h 2435578"/>
              <a:gd name="connsiteX61" fmla="*/ 3107266 w 8771466"/>
              <a:gd name="connsiteY61" fmla="*/ 1013178 h 2435578"/>
              <a:gd name="connsiteX62" fmla="*/ 3107266 w 8771466"/>
              <a:gd name="connsiteY62" fmla="*/ 982134 h 2435578"/>
              <a:gd name="connsiteX63" fmla="*/ 3062111 w 8771466"/>
              <a:gd name="connsiteY63" fmla="*/ 982134 h 2435578"/>
              <a:gd name="connsiteX64" fmla="*/ 3062111 w 8771466"/>
              <a:gd name="connsiteY64" fmla="*/ 953911 h 2435578"/>
              <a:gd name="connsiteX65" fmla="*/ 3005666 w 8771466"/>
              <a:gd name="connsiteY65" fmla="*/ 953911 h 2435578"/>
              <a:gd name="connsiteX66" fmla="*/ 3005666 w 8771466"/>
              <a:gd name="connsiteY66" fmla="*/ 928511 h 2435578"/>
              <a:gd name="connsiteX67" fmla="*/ 2943577 w 8771466"/>
              <a:gd name="connsiteY67" fmla="*/ 928511 h 2435578"/>
              <a:gd name="connsiteX68" fmla="*/ 2943577 w 8771466"/>
              <a:gd name="connsiteY68" fmla="*/ 908756 h 2435578"/>
              <a:gd name="connsiteX69" fmla="*/ 2926644 w 8771466"/>
              <a:gd name="connsiteY69" fmla="*/ 908756 h 2435578"/>
              <a:gd name="connsiteX70" fmla="*/ 2926644 w 8771466"/>
              <a:gd name="connsiteY70" fmla="*/ 874889 h 2435578"/>
              <a:gd name="connsiteX71" fmla="*/ 2844800 w 8771466"/>
              <a:gd name="connsiteY71" fmla="*/ 874889 h 2435578"/>
              <a:gd name="connsiteX72" fmla="*/ 2844800 w 8771466"/>
              <a:gd name="connsiteY72" fmla="*/ 843845 h 2435578"/>
              <a:gd name="connsiteX73" fmla="*/ 2805288 w 8771466"/>
              <a:gd name="connsiteY73" fmla="*/ 843845 h 2435578"/>
              <a:gd name="connsiteX74" fmla="*/ 2805288 w 8771466"/>
              <a:gd name="connsiteY74" fmla="*/ 812800 h 2435578"/>
              <a:gd name="connsiteX75" fmla="*/ 2768600 w 8771466"/>
              <a:gd name="connsiteY75" fmla="*/ 812800 h 2435578"/>
              <a:gd name="connsiteX76" fmla="*/ 2768600 w 8771466"/>
              <a:gd name="connsiteY76" fmla="*/ 790222 h 2435578"/>
              <a:gd name="connsiteX77" fmla="*/ 2717800 w 8771466"/>
              <a:gd name="connsiteY77" fmla="*/ 790222 h 2435578"/>
              <a:gd name="connsiteX78" fmla="*/ 2717800 w 8771466"/>
              <a:gd name="connsiteY78" fmla="*/ 764822 h 2435578"/>
              <a:gd name="connsiteX79" fmla="*/ 2647244 w 8771466"/>
              <a:gd name="connsiteY79" fmla="*/ 764822 h 2435578"/>
              <a:gd name="connsiteX80" fmla="*/ 2658533 w 8771466"/>
              <a:gd name="connsiteY80" fmla="*/ 753533 h 2435578"/>
              <a:gd name="connsiteX81" fmla="*/ 2590800 w 8771466"/>
              <a:gd name="connsiteY81" fmla="*/ 753533 h 2435578"/>
              <a:gd name="connsiteX82" fmla="*/ 2590800 w 8771466"/>
              <a:gd name="connsiteY82" fmla="*/ 714022 h 2435578"/>
              <a:gd name="connsiteX83" fmla="*/ 2421466 w 8771466"/>
              <a:gd name="connsiteY83" fmla="*/ 714022 h 2435578"/>
              <a:gd name="connsiteX84" fmla="*/ 2421466 w 8771466"/>
              <a:gd name="connsiteY84" fmla="*/ 663222 h 2435578"/>
              <a:gd name="connsiteX85" fmla="*/ 2271888 w 8771466"/>
              <a:gd name="connsiteY85" fmla="*/ 663222 h 2435578"/>
              <a:gd name="connsiteX86" fmla="*/ 2271888 w 8771466"/>
              <a:gd name="connsiteY86" fmla="*/ 649111 h 2435578"/>
              <a:gd name="connsiteX87" fmla="*/ 2198511 w 8771466"/>
              <a:gd name="connsiteY87" fmla="*/ 649111 h 2435578"/>
              <a:gd name="connsiteX88" fmla="*/ 2198511 w 8771466"/>
              <a:gd name="connsiteY88" fmla="*/ 629356 h 2435578"/>
              <a:gd name="connsiteX89" fmla="*/ 2133600 w 8771466"/>
              <a:gd name="connsiteY89" fmla="*/ 629356 h 2435578"/>
              <a:gd name="connsiteX90" fmla="*/ 2133600 w 8771466"/>
              <a:gd name="connsiteY90" fmla="*/ 609600 h 2435578"/>
              <a:gd name="connsiteX91" fmla="*/ 2077155 w 8771466"/>
              <a:gd name="connsiteY91" fmla="*/ 609600 h 2435578"/>
              <a:gd name="connsiteX92" fmla="*/ 2077155 w 8771466"/>
              <a:gd name="connsiteY92" fmla="*/ 595489 h 2435578"/>
              <a:gd name="connsiteX93" fmla="*/ 1944511 w 8771466"/>
              <a:gd name="connsiteY93" fmla="*/ 595489 h 2435578"/>
              <a:gd name="connsiteX94" fmla="*/ 1944511 w 8771466"/>
              <a:gd name="connsiteY94" fmla="*/ 567267 h 2435578"/>
              <a:gd name="connsiteX95" fmla="*/ 1842911 w 8771466"/>
              <a:gd name="connsiteY95" fmla="*/ 567267 h 2435578"/>
              <a:gd name="connsiteX96" fmla="*/ 1842911 w 8771466"/>
              <a:gd name="connsiteY96" fmla="*/ 550334 h 2435578"/>
              <a:gd name="connsiteX97" fmla="*/ 1713088 w 8771466"/>
              <a:gd name="connsiteY97" fmla="*/ 550334 h 2435578"/>
              <a:gd name="connsiteX98" fmla="*/ 1713088 w 8771466"/>
              <a:gd name="connsiteY98" fmla="*/ 516467 h 2435578"/>
              <a:gd name="connsiteX99" fmla="*/ 1682044 w 8771466"/>
              <a:gd name="connsiteY99" fmla="*/ 516467 h 2435578"/>
              <a:gd name="connsiteX100" fmla="*/ 1682044 w 8771466"/>
              <a:gd name="connsiteY100" fmla="*/ 499534 h 2435578"/>
              <a:gd name="connsiteX101" fmla="*/ 1591733 w 8771466"/>
              <a:gd name="connsiteY101" fmla="*/ 499534 h 2435578"/>
              <a:gd name="connsiteX102" fmla="*/ 1594555 w 8771466"/>
              <a:gd name="connsiteY102" fmla="*/ 496712 h 2435578"/>
              <a:gd name="connsiteX103" fmla="*/ 1569155 w 8771466"/>
              <a:gd name="connsiteY103" fmla="*/ 496712 h 2435578"/>
              <a:gd name="connsiteX104" fmla="*/ 1569155 w 8771466"/>
              <a:gd name="connsiteY104" fmla="*/ 468489 h 2435578"/>
              <a:gd name="connsiteX105" fmla="*/ 1501422 w 8771466"/>
              <a:gd name="connsiteY105" fmla="*/ 468489 h 2435578"/>
              <a:gd name="connsiteX106" fmla="*/ 1501422 w 8771466"/>
              <a:gd name="connsiteY106" fmla="*/ 440267 h 2435578"/>
              <a:gd name="connsiteX107" fmla="*/ 1484488 w 8771466"/>
              <a:gd name="connsiteY107" fmla="*/ 440267 h 2435578"/>
              <a:gd name="connsiteX108" fmla="*/ 1484488 w 8771466"/>
              <a:gd name="connsiteY108" fmla="*/ 403578 h 2435578"/>
              <a:gd name="connsiteX109" fmla="*/ 1312333 w 8771466"/>
              <a:gd name="connsiteY109" fmla="*/ 403578 h 2435578"/>
              <a:gd name="connsiteX110" fmla="*/ 1312333 w 8771466"/>
              <a:gd name="connsiteY110" fmla="*/ 386645 h 2435578"/>
              <a:gd name="connsiteX111" fmla="*/ 1272822 w 8771466"/>
              <a:gd name="connsiteY111" fmla="*/ 386645 h 2435578"/>
              <a:gd name="connsiteX112" fmla="*/ 1272822 w 8771466"/>
              <a:gd name="connsiteY112" fmla="*/ 366889 h 2435578"/>
              <a:gd name="connsiteX113" fmla="*/ 1165577 w 8771466"/>
              <a:gd name="connsiteY113" fmla="*/ 366889 h 2435578"/>
              <a:gd name="connsiteX114" fmla="*/ 1165577 w 8771466"/>
              <a:gd name="connsiteY114" fmla="*/ 344311 h 2435578"/>
              <a:gd name="connsiteX115" fmla="*/ 1061155 w 8771466"/>
              <a:gd name="connsiteY115" fmla="*/ 344311 h 2435578"/>
              <a:gd name="connsiteX116" fmla="*/ 1061155 w 8771466"/>
              <a:gd name="connsiteY116" fmla="*/ 316089 h 2435578"/>
              <a:gd name="connsiteX117" fmla="*/ 1024466 w 8771466"/>
              <a:gd name="connsiteY117" fmla="*/ 316089 h 2435578"/>
              <a:gd name="connsiteX118" fmla="*/ 1024466 w 8771466"/>
              <a:gd name="connsiteY118" fmla="*/ 290689 h 2435578"/>
              <a:gd name="connsiteX119" fmla="*/ 908755 w 8771466"/>
              <a:gd name="connsiteY119" fmla="*/ 290689 h 2435578"/>
              <a:gd name="connsiteX120" fmla="*/ 908755 w 8771466"/>
              <a:gd name="connsiteY120" fmla="*/ 259645 h 2435578"/>
              <a:gd name="connsiteX121" fmla="*/ 818444 w 8771466"/>
              <a:gd name="connsiteY121" fmla="*/ 259645 h 2435578"/>
              <a:gd name="connsiteX122" fmla="*/ 818444 w 8771466"/>
              <a:gd name="connsiteY122" fmla="*/ 259645 h 2435578"/>
              <a:gd name="connsiteX123" fmla="*/ 750711 w 8771466"/>
              <a:gd name="connsiteY123" fmla="*/ 259645 h 2435578"/>
              <a:gd name="connsiteX124" fmla="*/ 750711 w 8771466"/>
              <a:gd name="connsiteY124" fmla="*/ 214489 h 2435578"/>
              <a:gd name="connsiteX125" fmla="*/ 705555 w 8771466"/>
              <a:gd name="connsiteY125" fmla="*/ 214489 h 2435578"/>
              <a:gd name="connsiteX126" fmla="*/ 705555 w 8771466"/>
              <a:gd name="connsiteY126" fmla="*/ 191911 h 2435578"/>
              <a:gd name="connsiteX127" fmla="*/ 646288 w 8771466"/>
              <a:gd name="connsiteY127" fmla="*/ 191911 h 2435578"/>
              <a:gd name="connsiteX128" fmla="*/ 646288 w 8771466"/>
              <a:gd name="connsiteY128" fmla="*/ 172156 h 2435578"/>
              <a:gd name="connsiteX129" fmla="*/ 587022 w 8771466"/>
              <a:gd name="connsiteY129" fmla="*/ 172156 h 2435578"/>
              <a:gd name="connsiteX130" fmla="*/ 587022 w 8771466"/>
              <a:gd name="connsiteY130" fmla="*/ 146756 h 2435578"/>
              <a:gd name="connsiteX131" fmla="*/ 510822 w 8771466"/>
              <a:gd name="connsiteY131" fmla="*/ 146756 h 2435578"/>
              <a:gd name="connsiteX132" fmla="*/ 510822 w 8771466"/>
              <a:gd name="connsiteY132" fmla="*/ 124178 h 2435578"/>
              <a:gd name="connsiteX133" fmla="*/ 381000 w 8771466"/>
              <a:gd name="connsiteY133" fmla="*/ 124178 h 2435578"/>
              <a:gd name="connsiteX134" fmla="*/ 381000 w 8771466"/>
              <a:gd name="connsiteY134" fmla="*/ 104422 h 2435578"/>
              <a:gd name="connsiteX135" fmla="*/ 352777 w 8771466"/>
              <a:gd name="connsiteY135" fmla="*/ 104422 h 2435578"/>
              <a:gd name="connsiteX136" fmla="*/ 352777 w 8771466"/>
              <a:gd name="connsiteY136" fmla="*/ 73378 h 2435578"/>
              <a:gd name="connsiteX137" fmla="*/ 307622 w 8771466"/>
              <a:gd name="connsiteY137" fmla="*/ 73378 h 2435578"/>
              <a:gd name="connsiteX138" fmla="*/ 313266 w 8771466"/>
              <a:gd name="connsiteY138" fmla="*/ 67734 h 2435578"/>
              <a:gd name="connsiteX139" fmla="*/ 270933 w 8771466"/>
              <a:gd name="connsiteY139" fmla="*/ 67734 h 2435578"/>
              <a:gd name="connsiteX140" fmla="*/ 270933 w 8771466"/>
              <a:gd name="connsiteY140" fmla="*/ 39511 h 2435578"/>
              <a:gd name="connsiteX141" fmla="*/ 234244 w 8771466"/>
              <a:gd name="connsiteY141" fmla="*/ 39511 h 2435578"/>
              <a:gd name="connsiteX142" fmla="*/ 234244 w 8771466"/>
              <a:gd name="connsiteY142" fmla="*/ 16934 h 2435578"/>
              <a:gd name="connsiteX143" fmla="*/ 208844 w 8771466"/>
              <a:gd name="connsiteY143" fmla="*/ 16934 h 2435578"/>
              <a:gd name="connsiteX144" fmla="*/ 208844 w 8771466"/>
              <a:gd name="connsiteY144" fmla="*/ 0 h 2435578"/>
              <a:gd name="connsiteX145" fmla="*/ 0 w 8771466"/>
              <a:gd name="connsiteY145" fmla="*/ 0 h 243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8771466" h="2435578">
                <a:moveTo>
                  <a:pt x="8771466" y="2435578"/>
                </a:moveTo>
                <a:lnTo>
                  <a:pt x="7603066" y="2435578"/>
                </a:lnTo>
                <a:lnTo>
                  <a:pt x="7603066" y="2147711"/>
                </a:lnTo>
                <a:lnTo>
                  <a:pt x="6711244" y="2147711"/>
                </a:lnTo>
                <a:lnTo>
                  <a:pt x="6711244" y="2026356"/>
                </a:lnTo>
                <a:lnTo>
                  <a:pt x="6465711" y="2026356"/>
                </a:lnTo>
                <a:lnTo>
                  <a:pt x="6465711" y="1941689"/>
                </a:lnTo>
                <a:lnTo>
                  <a:pt x="6431844" y="1941689"/>
                </a:lnTo>
                <a:lnTo>
                  <a:pt x="6431844" y="1865489"/>
                </a:lnTo>
                <a:lnTo>
                  <a:pt x="6112933" y="1865489"/>
                </a:lnTo>
                <a:lnTo>
                  <a:pt x="6112933" y="1811867"/>
                </a:lnTo>
                <a:lnTo>
                  <a:pt x="5762977" y="1811867"/>
                </a:lnTo>
                <a:lnTo>
                  <a:pt x="5762977" y="1761067"/>
                </a:lnTo>
                <a:lnTo>
                  <a:pt x="5706533" y="1761067"/>
                </a:lnTo>
                <a:lnTo>
                  <a:pt x="5706533" y="1710267"/>
                </a:lnTo>
                <a:lnTo>
                  <a:pt x="5683955" y="1710267"/>
                </a:lnTo>
                <a:lnTo>
                  <a:pt x="5683955" y="1662289"/>
                </a:lnTo>
                <a:lnTo>
                  <a:pt x="5658555" y="1662289"/>
                </a:lnTo>
                <a:lnTo>
                  <a:pt x="5658555" y="1614311"/>
                </a:lnTo>
                <a:lnTo>
                  <a:pt x="5565422" y="1614311"/>
                </a:lnTo>
                <a:lnTo>
                  <a:pt x="5565422" y="1577622"/>
                </a:lnTo>
                <a:lnTo>
                  <a:pt x="5370688" y="1577622"/>
                </a:lnTo>
                <a:lnTo>
                  <a:pt x="5370688" y="1543756"/>
                </a:lnTo>
                <a:lnTo>
                  <a:pt x="5294488" y="1543756"/>
                </a:lnTo>
                <a:lnTo>
                  <a:pt x="5294488" y="1501422"/>
                </a:lnTo>
                <a:lnTo>
                  <a:pt x="4871155" y="1501422"/>
                </a:lnTo>
                <a:lnTo>
                  <a:pt x="4871155" y="1481667"/>
                </a:lnTo>
                <a:lnTo>
                  <a:pt x="4735688" y="1481667"/>
                </a:lnTo>
                <a:lnTo>
                  <a:pt x="4735688" y="1464734"/>
                </a:lnTo>
                <a:lnTo>
                  <a:pt x="4351866" y="1464734"/>
                </a:lnTo>
                <a:lnTo>
                  <a:pt x="4351866" y="1399822"/>
                </a:lnTo>
                <a:lnTo>
                  <a:pt x="4281311" y="1399822"/>
                </a:lnTo>
                <a:lnTo>
                  <a:pt x="4281311" y="1363134"/>
                </a:lnTo>
                <a:lnTo>
                  <a:pt x="4103511" y="1363134"/>
                </a:lnTo>
                <a:lnTo>
                  <a:pt x="4103511" y="1323622"/>
                </a:lnTo>
                <a:lnTo>
                  <a:pt x="3990622" y="1323622"/>
                </a:lnTo>
                <a:lnTo>
                  <a:pt x="3990622" y="1306689"/>
                </a:lnTo>
                <a:lnTo>
                  <a:pt x="3956755" y="1306689"/>
                </a:lnTo>
                <a:lnTo>
                  <a:pt x="3956755" y="1284111"/>
                </a:lnTo>
                <a:lnTo>
                  <a:pt x="3908777" y="1284111"/>
                </a:lnTo>
                <a:lnTo>
                  <a:pt x="3908777" y="1250245"/>
                </a:lnTo>
                <a:lnTo>
                  <a:pt x="3812822" y="1250245"/>
                </a:lnTo>
                <a:lnTo>
                  <a:pt x="3812822" y="1233311"/>
                </a:lnTo>
                <a:lnTo>
                  <a:pt x="3759200" y="1233311"/>
                </a:lnTo>
                <a:lnTo>
                  <a:pt x="3759200" y="1213556"/>
                </a:lnTo>
                <a:lnTo>
                  <a:pt x="3716866" y="1213556"/>
                </a:lnTo>
                <a:lnTo>
                  <a:pt x="3716866" y="1182511"/>
                </a:lnTo>
                <a:lnTo>
                  <a:pt x="3615266" y="1182511"/>
                </a:lnTo>
                <a:lnTo>
                  <a:pt x="3615266" y="1134534"/>
                </a:lnTo>
                <a:lnTo>
                  <a:pt x="3578577" y="1134534"/>
                </a:lnTo>
                <a:lnTo>
                  <a:pt x="3578577" y="1123245"/>
                </a:lnTo>
                <a:lnTo>
                  <a:pt x="3491088" y="1123245"/>
                </a:lnTo>
                <a:lnTo>
                  <a:pt x="3491088" y="1111956"/>
                </a:lnTo>
                <a:lnTo>
                  <a:pt x="3431822" y="1111956"/>
                </a:lnTo>
                <a:lnTo>
                  <a:pt x="3431822" y="1086556"/>
                </a:lnTo>
                <a:lnTo>
                  <a:pt x="3310466" y="1086556"/>
                </a:lnTo>
                <a:lnTo>
                  <a:pt x="3310466" y="1066800"/>
                </a:lnTo>
                <a:lnTo>
                  <a:pt x="3225800" y="1066800"/>
                </a:lnTo>
                <a:lnTo>
                  <a:pt x="3225800" y="1058334"/>
                </a:lnTo>
                <a:lnTo>
                  <a:pt x="3180644" y="1058334"/>
                </a:lnTo>
                <a:lnTo>
                  <a:pt x="3180644" y="1013178"/>
                </a:lnTo>
                <a:lnTo>
                  <a:pt x="3107266" y="1013178"/>
                </a:lnTo>
                <a:lnTo>
                  <a:pt x="3107266" y="982134"/>
                </a:lnTo>
                <a:lnTo>
                  <a:pt x="3062111" y="982134"/>
                </a:lnTo>
                <a:lnTo>
                  <a:pt x="3062111" y="953911"/>
                </a:lnTo>
                <a:lnTo>
                  <a:pt x="3005666" y="953911"/>
                </a:lnTo>
                <a:lnTo>
                  <a:pt x="3005666" y="928511"/>
                </a:lnTo>
                <a:lnTo>
                  <a:pt x="2943577" y="928511"/>
                </a:lnTo>
                <a:lnTo>
                  <a:pt x="2943577" y="908756"/>
                </a:lnTo>
                <a:lnTo>
                  <a:pt x="2926644" y="908756"/>
                </a:lnTo>
                <a:lnTo>
                  <a:pt x="2926644" y="874889"/>
                </a:lnTo>
                <a:lnTo>
                  <a:pt x="2844800" y="874889"/>
                </a:lnTo>
                <a:lnTo>
                  <a:pt x="2844800" y="843845"/>
                </a:lnTo>
                <a:lnTo>
                  <a:pt x="2805288" y="843845"/>
                </a:lnTo>
                <a:lnTo>
                  <a:pt x="2805288" y="812800"/>
                </a:lnTo>
                <a:lnTo>
                  <a:pt x="2768600" y="812800"/>
                </a:lnTo>
                <a:lnTo>
                  <a:pt x="2768600" y="790222"/>
                </a:lnTo>
                <a:lnTo>
                  <a:pt x="2717800" y="790222"/>
                </a:lnTo>
                <a:lnTo>
                  <a:pt x="2717800" y="764822"/>
                </a:lnTo>
                <a:lnTo>
                  <a:pt x="2647244" y="764822"/>
                </a:lnTo>
                <a:lnTo>
                  <a:pt x="2658533" y="753533"/>
                </a:lnTo>
                <a:lnTo>
                  <a:pt x="2590800" y="753533"/>
                </a:lnTo>
                <a:lnTo>
                  <a:pt x="2590800" y="714022"/>
                </a:lnTo>
                <a:lnTo>
                  <a:pt x="2421466" y="714022"/>
                </a:lnTo>
                <a:lnTo>
                  <a:pt x="2421466" y="663222"/>
                </a:lnTo>
                <a:lnTo>
                  <a:pt x="2271888" y="663222"/>
                </a:lnTo>
                <a:lnTo>
                  <a:pt x="2271888" y="649111"/>
                </a:lnTo>
                <a:lnTo>
                  <a:pt x="2198511" y="649111"/>
                </a:lnTo>
                <a:lnTo>
                  <a:pt x="2198511" y="629356"/>
                </a:lnTo>
                <a:lnTo>
                  <a:pt x="2133600" y="629356"/>
                </a:lnTo>
                <a:lnTo>
                  <a:pt x="2133600" y="609600"/>
                </a:lnTo>
                <a:lnTo>
                  <a:pt x="2077155" y="609600"/>
                </a:lnTo>
                <a:lnTo>
                  <a:pt x="2077155" y="595489"/>
                </a:lnTo>
                <a:lnTo>
                  <a:pt x="1944511" y="595489"/>
                </a:lnTo>
                <a:lnTo>
                  <a:pt x="1944511" y="567267"/>
                </a:lnTo>
                <a:lnTo>
                  <a:pt x="1842911" y="567267"/>
                </a:lnTo>
                <a:lnTo>
                  <a:pt x="1842911" y="550334"/>
                </a:lnTo>
                <a:lnTo>
                  <a:pt x="1713088" y="550334"/>
                </a:lnTo>
                <a:lnTo>
                  <a:pt x="1713088" y="516467"/>
                </a:lnTo>
                <a:lnTo>
                  <a:pt x="1682044" y="516467"/>
                </a:lnTo>
                <a:lnTo>
                  <a:pt x="1682044" y="499534"/>
                </a:lnTo>
                <a:lnTo>
                  <a:pt x="1591733" y="499534"/>
                </a:lnTo>
                <a:lnTo>
                  <a:pt x="1594555" y="496712"/>
                </a:lnTo>
                <a:lnTo>
                  <a:pt x="1569155" y="496712"/>
                </a:lnTo>
                <a:lnTo>
                  <a:pt x="1569155" y="468489"/>
                </a:lnTo>
                <a:lnTo>
                  <a:pt x="1501422" y="468489"/>
                </a:lnTo>
                <a:lnTo>
                  <a:pt x="1501422" y="440267"/>
                </a:lnTo>
                <a:lnTo>
                  <a:pt x="1484488" y="440267"/>
                </a:lnTo>
                <a:lnTo>
                  <a:pt x="1484488" y="403578"/>
                </a:lnTo>
                <a:lnTo>
                  <a:pt x="1312333" y="403578"/>
                </a:lnTo>
                <a:lnTo>
                  <a:pt x="1312333" y="386645"/>
                </a:lnTo>
                <a:lnTo>
                  <a:pt x="1272822" y="386645"/>
                </a:lnTo>
                <a:lnTo>
                  <a:pt x="1272822" y="366889"/>
                </a:lnTo>
                <a:lnTo>
                  <a:pt x="1165577" y="366889"/>
                </a:lnTo>
                <a:lnTo>
                  <a:pt x="1165577" y="344311"/>
                </a:lnTo>
                <a:lnTo>
                  <a:pt x="1061155" y="344311"/>
                </a:lnTo>
                <a:lnTo>
                  <a:pt x="1061155" y="316089"/>
                </a:lnTo>
                <a:lnTo>
                  <a:pt x="1024466" y="316089"/>
                </a:lnTo>
                <a:lnTo>
                  <a:pt x="1024466" y="290689"/>
                </a:lnTo>
                <a:lnTo>
                  <a:pt x="908755" y="290689"/>
                </a:lnTo>
                <a:lnTo>
                  <a:pt x="908755" y="259645"/>
                </a:lnTo>
                <a:lnTo>
                  <a:pt x="818444" y="259645"/>
                </a:lnTo>
                <a:lnTo>
                  <a:pt x="818444" y="259645"/>
                </a:lnTo>
                <a:lnTo>
                  <a:pt x="750711" y="259645"/>
                </a:lnTo>
                <a:lnTo>
                  <a:pt x="750711" y="214489"/>
                </a:lnTo>
                <a:lnTo>
                  <a:pt x="705555" y="214489"/>
                </a:lnTo>
                <a:lnTo>
                  <a:pt x="705555" y="191911"/>
                </a:lnTo>
                <a:lnTo>
                  <a:pt x="646288" y="191911"/>
                </a:lnTo>
                <a:lnTo>
                  <a:pt x="646288" y="172156"/>
                </a:lnTo>
                <a:lnTo>
                  <a:pt x="587022" y="172156"/>
                </a:lnTo>
                <a:lnTo>
                  <a:pt x="587022" y="146756"/>
                </a:lnTo>
                <a:lnTo>
                  <a:pt x="510822" y="146756"/>
                </a:lnTo>
                <a:lnTo>
                  <a:pt x="510822" y="124178"/>
                </a:lnTo>
                <a:lnTo>
                  <a:pt x="381000" y="124178"/>
                </a:lnTo>
                <a:lnTo>
                  <a:pt x="381000" y="104422"/>
                </a:lnTo>
                <a:lnTo>
                  <a:pt x="352777" y="104422"/>
                </a:lnTo>
                <a:lnTo>
                  <a:pt x="352777" y="73378"/>
                </a:lnTo>
                <a:lnTo>
                  <a:pt x="307622" y="73378"/>
                </a:lnTo>
                <a:lnTo>
                  <a:pt x="313266" y="67734"/>
                </a:lnTo>
                <a:lnTo>
                  <a:pt x="270933" y="67734"/>
                </a:lnTo>
                <a:lnTo>
                  <a:pt x="270933" y="39511"/>
                </a:lnTo>
                <a:lnTo>
                  <a:pt x="234244" y="39511"/>
                </a:lnTo>
                <a:lnTo>
                  <a:pt x="234244" y="16934"/>
                </a:lnTo>
                <a:lnTo>
                  <a:pt x="208844" y="16934"/>
                </a:lnTo>
                <a:lnTo>
                  <a:pt x="208844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689A1045-BD1B-48F5-926D-CD7B9C6A8A82}"/>
              </a:ext>
            </a:extLst>
          </p:cNvPr>
          <p:cNvGrpSpPr/>
          <p:nvPr/>
        </p:nvGrpSpPr>
        <p:grpSpPr>
          <a:xfrm>
            <a:off x="8176698" y="4085389"/>
            <a:ext cx="73643" cy="108010"/>
            <a:chOff x="11538296" y="3857194"/>
            <a:chExt cx="98191" cy="108010"/>
          </a:xfrm>
        </p:grpSpPr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id="{B4A650AD-3E54-46FF-BD35-7267E05EA5BE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id="{5E7A91E4-C08F-4303-92C8-FDA60603B4E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50E113BC-0FC6-4C7B-A3C1-6983C9B9AD5C}"/>
              </a:ext>
            </a:extLst>
          </p:cNvPr>
          <p:cNvGrpSpPr/>
          <p:nvPr/>
        </p:nvGrpSpPr>
        <p:grpSpPr>
          <a:xfrm>
            <a:off x="7537023" y="4085389"/>
            <a:ext cx="73643" cy="108010"/>
            <a:chOff x="11538296" y="3857194"/>
            <a:chExt cx="98191" cy="108010"/>
          </a:xfrm>
        </p:grpSpPr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DECA07D8-4FAF-48D5-A9B1-A75B1EAD0898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38102101-118F-4929-9665-5362DC8F0B1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28A64FDB-2268-4709-ACD6-713FDB3649A6}"/>
              </a:ext>
            </a:extLst>
          </p:cNvPr>
          <p:cNvGrpSpPr/>
          <p:nvPr/>
        </p:nvGrpSpPr>
        <p:grpSpPr>
          <a:xfrm>
            <a:off x="7038148" y="3800550"/>
            <a:ext cx="73643" cy="108010"/>
            <a:chOff x="11538296" y="3857194"/>
            <a:chExt cx="98191" cy="108010"/>
          </a:xfrm>
        </p:grpSpPr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4E74AC03-80E6-4EC5-B3F3-0E356CCD72C5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A83A91D8-D712-403E-8141-8AA65EB54B9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78D1821E-F2D3-42A9-BDFB-D22A1B7FE9DB}"/>
              </a:ext>
            </a:extLst>
          </p:cNvPr>
          <p:cNvGrpSpPr/>
          <p:nvPr/>
        </p:nvGrpSpPr>
        <p:grpSpPr>
          <a:xfrm>
            <a:off x="6745621" y="3800550"/>
            <a:ext cx="73643" cy="108010"/>
            <a:chOff x="11538296" y="3857194"/>
            <a:chExt cx="98191" cy="108010"/>
          </a:xfrm>
        </p:grpSpPr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id="{EE762181-7337-4869-BE30-64F6C74A3C61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id="{524DD212-A09F-46CB-B21A-F791AE575FD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7" name="Group 466">
            <a:extLst>
              <a:ext uri="{FF2B5EF4-FFF2-40B4-BE49-F238E27FC236}">
                <a16:creationId xmlns:a16="http://schemas.microsoft.com/office/drawing/2014/main" id="{973A617B-0701-4FF8-86DA-DABF62FC946D}"/>
              </a:ext>
            </a:extLst>
          </p:cNvPr>
          <p:cNvGrpSpPr/>
          <p:nvPr/>
        </p:nvGrpSpPr>
        <p:grpSpPr>
          <a:xfrm>
            <a:off x="6715276" y="3800550"/>
            <a:ext cx="73643" cy="108010"/>
            <a:chOff x="11538296" y="3857194"/>
            <a:chExt cx="98191" cy="108010"/>
          </a:xfrm>
        </p:grpSpPr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id="{6E9EF562-B1A7-4DD7-8345-07313EC782AD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id="{26078480-CE5B-4865-A495-FA2D05055EB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6B345CC5-25F0-406E-819E-2CC35F419268}"/>
              </a:ext>
            </a:extLst>
          </p:cNvPr>
          <p:cNvGrpSpPr/>
          <p:nvPr/>
        </p:nvGrpSpPr>
        <p:grpSpPr>
          <a:xfrm>
            <a:off x="6706780" y="3800550"/>
            <a:ext cx="73643" cy="108010"/>
            <a:chOff x="11538296" y="3857194"/>
            <a:chExt cx="98191" cy="108010"/>
          </a:xfrm>
        </p:grpSpPr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id="{AACEEF9C-FFE1-4D98-8081-A3A5CDCD53C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id="{2B7ECDDE-546E-4247-89E6-3F6BDA08FF3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DA3611F8-2CE7-443F-8D12-58C36AF210A8}"/>
              </a:ext>
            </a:extLst>
          </p:cNvPr>
          <p:cNvGrpSpPr/>
          <p:nvPr/>
        </p:nvGrpSpPr>
        <p:grpSpPr>
          <a:xfrm>
            <a:off x="6598751" y="3679170"/>
            <a:ext cx="73643" cy="108010"/>
            <a:chOff x="11538296" y="3857194"/>
            <a:chExt cx="98191" cy="108010"/>
          </a:xfrm>
        </p:grpSpPr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id="{5762A97E-BA32-4A16-83AA-8878CDB92D61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id="{5A32B51E-DA72-4EB0-AEE2-50EE7DDDAA0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F8B726FE-AF13-408D-AB1B-16A5D14CFA64}"/>
              </a:ext>
            </a:extLst>
          </p:cNvPr>
          <p:cNvGrpSpPr/>
          <p:nvPr/>
        </p:nvGrpSpPr>
        <p:grpSpPr>
          <a:xfrm>
            <a:off x="6535633" y="3679170"/>
            <a:ext cx="73643" cy="108010"/>
            <a:chOff x="11538296" y="3857194"/>
            <a:chExt cx="98191" cy="108010"/>
          </a:xfrm>
        </p:grpSpPr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46FAECF1-3A00-4AE9-9113-C3F59BA245BF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id="{027E8E51-4E51-4C34-B358-52C5C7B5CF5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70444FC2-C0F7-4A19-A3E0-68ECCBB159B1}"/>
              </a:ext>
            </a:extLst>
          </p:cNvPr>
          <p:cNvGrpSpPr/>
          <p:nvPr/>
        </p:nvGrpSpPr>
        <p:grpSpPr>
          <a:xfrm>
            <a:off x="6524709" y="3679170"/>
            <a:ext cx="73643" cy="108010"/>
            <a:chOff x="11538296" y="3857194"/>
            <a:chExt cx="98191" cy="108010"/>
          </a:xfrm>
        </p:grpSpPr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id="{78A06D53-E5BE-4E04-8D88-F62C8B47106B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id="{367EBB2D-98DE-4A66-93D3-0B11349C728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36B451C7-129D-487A-AE24-896F5B99F930}"/>
              </a:ext>
            </a:extLst>
          </p:cNvPr>
          <p:cNvGrpSpPr/>
          <p:nvPr/>
        </p:nvGrpSpPr>
        <p:grpSpPr>
          <a:xfrm>
            <a:off x="6447025" y="3679170"/>
            <a:ext cx="73643" cy="108010"/>
            <a:chOff x="11538296" y="3857194"/>
            <a:chExt cx="98191" cy="108010"/>
          </a:xfrm>
        </p:grpSpPr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CA3724E8-0AC5-4073-9D2C-76B8D1718762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id="{6394D6D0-D263-4CB8-8695-7CE46F7838D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F1DA9D1A-2660-43C7-83F7-9485A39D1674}"/>
              </a:ext>
            </a:extLst>
          </p:cNvPr>
          <p:cNvGrpSpPr/>
          <p:nvPr/>
        </p:nvGrpSpPr>
        <p:grpSpPr>
          <a:xfrm>
            <a:off x="6389977" y="3512474"/>
            <a:ext cx="73643" cy="108010"/>
            <a:chOff x="11538296" y="3857194"/>
            <a:chExt cx="98191" cy="108010"/>
          </a:xfrm>
        </p:grpSpPr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id="{832EBADB-09C5-442F-BA11-F5EDA9545C7A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CAED64B5-DED2-48BB-8306-023BFEFE214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CCF5A64D-0BA7-4D68-9EAA-CC0EC62435ED}"/>
              </a:ext>
            </a:extLst>
          </p:cNvPr>
          <p:cNvGrpSpPr/>
          <p:nvPr/>
        </p:nvGrpSpPr>
        <p:grpSpPr>
          <a:xfrm>
            <a:off x="6377839" y="3512474"/>
            <a:ext cx="73643" cy="108010"/>
            <a:chOff x="11538296" y="3857194"/>
            <a:chExt cx="98191" cy="108010"/>
          </a:xfrm>
        </p:grpSpPr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id="{9A39BD6E-E3E2-4216-86DA-EA1E4A6BF37D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BDF96AC0-6862-46A3-8645-FA63044A473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ABC04B42-C24B-46FF-A230-B2D66F5F159C}"/>
              </a:ext>
            </a:extLst>
          </p:cNvPr>
          <p:cNvGrpSpPr/>
          <p:nvPr/>
        </p:nvGrpSpPr>
        <p:grpSpPr>
          <a:xfrm>
            <a:off x="6239464" y="3512474"/>
            <a:ext cx="73643" cy="108010"/>
            <a:chOff x="11538296" y="3857194"/>
            <a:chExt cx="98191" cy="108010"/>
          </a:xfrm>
        </p:grpSpPr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198D408A-2EA7-41C3-A308-F915E409560A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94F3AA1D-B467-4B4C-95D4-30C05C6F583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3E1F1D7D-318B-45D3-A60B-2C6904980D8A}"/>
              </a:ext>
            </a:extLst>
          </p:cNvPr>
          <p:cNvGrpSpPr/>
          <p:nvPr/>
        </p:nvGrpSpPr>
        <p:grpSpPr>
          <a:xfrm>
            <a:off x="6203050" y="3512474"/>
            <a:ext cx="73643" cy="108010"/>
            <a:chOff x="11538296" y="3857194"/>
            <a:chExt cx="98191" cy="108010"/>
          </a:xfrm>
        </p:grpSpPr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5DAA8783-0D2E-4133-81D7-E4C0800AE5B2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6" name="Straight Connector 495">
              <a:extLst>
                <a:ext uri="{FF2B5EF4-FFF2-40B4-BE49-F238E27FC236}">
                  <a16:creationId xmlns:a16="http://schemas.microsoft.com/office/drawing/2014/main" id="{9D3FB4F9-B963-48DE-8770-A0DBFC9F71E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7F76EE97-9DFE-466D-8647-AE316E0169E7}"/>
              </a:ext>
            </a:extLst>
          </p:cNvPr>
          <p:cNvGrpSpPr/>
          <p:nvPr/>
        </p:nvGrpSpPr>
        <p:grpSpPr>
          <a:xfrm>
            <a:off x="6179988" y="3512474"/>
            <a:ext cx="73643" cy="108010"/>
            <a:chOff x="11538296" y="3857194"/>
            <a:chExt cx="98191" cy="108010"/>
          </a:xfrm>
        </p:grpSpPr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id="{47FF3AC8-AB0A-457A-A68F-4B908D766726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15BD30FC-61F1-4FA8-B99C-823FEF36B34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0" name="Group 499">
            <a:extLst>
              <a:ext uri="{FF2B5EF4-FFF2-40B4-BE49-F238E27FC236}">
                <a16:creationId xmlns:a16="http://schemas.microsoft.com/office/drawing/2014/main" id="{AB3442B3-1970-461E-A1B8-3EC79196A4F2}"/>
              </a:ext>
            </a:extLst>
          </p:cNvPr>
          <p:cNvGrpSpPr/>
          <p:nvPr/>
        </p:nvGrpSpPr>
        <p:grpSpPr>
          <a:xfrm>
            <a:off x="6132649" y="3462303"/>
            <a:ext cx="73643" cy="108010"/>
            <a:chOff x="11538296" y="3857194"/>
            <a:chExt cx="98191" cy="108010"/>
          </a:xfrm>
        </p:grpSpPr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id="{4D98A8B2-7C29-4364-8B75-D5BA681D3AA8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29C92287-7DBE-4ECB-9479-7A915B02D27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E9C1B8E3-7E4B-4258-B0E4-6B89B78671DB}"/>
              </a:ext>
            </a:extLst>
          </p:cNvPr>
          <p:cNvGrpSpPr/>
          <p:nvPr/>
        </p:nvGrpSpPr>
        <p:grpSpPr>
          <a:xfrm>
            <a:off x="6114442" y="3462303"/>
            <a:ext cx="73643" cy="108010"/>
            <a:chOff x="11538296" y="3857194"/>
            <a:chExt cx="98191" cy="108010"/>
          </a:xfrm>
        </p:grpSpPr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id="{E3F8F270-6D4A-4FDD-A259-5E1A017815B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id="{8D756F7E-25E6-4839-9E3E-9168BF85AAD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6" name="Group 505">
            <a:extLst>
              <a:ext uri="{FF2B5EF4-FFF2-40B4-BE49-F238E27FC236}">
                <a16:creationId xmlns:a16="http://schemas.microsoft.com/office/drawing/2014/main" id="{C917F6EB-821E-4CF8-BBD8-9B8F87D34AC9}"/>
              </a:ext>
            </a:extLst>
          </p:cNvPr>
          <p:cNvGrpSpPr/>
          <p:nvPr/>
        </p:nvGrpSpPr>
        <p:grpSpPr>
          <a:xfrm>
            <a:off x="6000345" y="3462303"/>
            <a:ext cx="73643" cy="108010"/>
            <a:chOff x="11538296" y="3857194"/>
            <a:chExt cx="98191" cy="108010"/>
          </a:xfrm>
        </p:grpSpPr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id="{9177699E-91B6-425C-A4D8-467BD6170508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id="{6958A193-23D2-4B8C-8313-931069D0C63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9" name="Group 508">
            <a:extLst>
              <a:ext uri="{FF2B5EF4-FFF2-40B4-BE49-F238E27FC236}">
                <a16:creationId xmlns:a16="http://schemas.microsoft.com/office/drawing/2014/main" id="{3A45EA20-D6C1-4A63-AAF8-37445027B516}"/>
              </a:ext>
            </a:extLst>
          </p:cNvPr>
          <p:cNvGrpSpPr/>
          <p:nvPr/>
        </p:nvGrpSpPr>
        <p:grpSpPr>
          <a:xfrm>
            <a:off x="5960289" y="3462303"/>
            <a:ext cx="73643" cy="108010"/>
            <a:chOff x="11538296" y="3857194"/>
            <a:chExt cx="98191" cy="108010"/>
          </a:xfrm>
        </p:grpSpPr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id="{3B7F6403-0320-4F2B-A5EF-DABBDEB08C50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id="{D97EB696-C73B-481A-8449-155BB659896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97945663-8E8E-4A84-B816-A9D2E990CF1E}"/>
              </a:ext>
            </a:extLst>
          </p:cNvPr>
          <p:cNvGrpSpPr/>
          <p:nvPr/>
        </p:nvGrpSpPr>
        <p:grpSpPr>
          <a:xfrm>
            <a:off x="5939654" y="3462303"/>
            <a:ext cx="73643" cy="108010"/>
            <a:chOff x="11538296" y="3857194"/>
            <a:chExt cx="98191" cy="108010"/>
          </a:xfrm>
        </p:grpSpPr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id="{8D809DCF-B203-43EA-997F-1CFA28DADC6B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2D7E5762-254F-4E5F-A39D-F27311B2DF6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15" name="Group 514">
            <a:extLst>
              <a:ext uri="{FF2B5EF4-FFF2-40B4-BE49-F238E27FC236}">
                <a16:creationId xmlns:a16="http://schemas.microsoft.com/office/drawing/2014/main" id="{3C3A7346-F3CF-4C0C-8058-31E20C262195}"/>
              </a:ext>
            </a:extLst>
          </p:cNvPr>
          <p:cNvGrpSpPr/>
          <p:nvPr/>
        </p:nvGrpSpPr>
        <p:grpSpPr>
          <a:xfrm>
            <a:off x="5840122" y="3268094"/>
            <a:ext cx="73643" cy="108010"/>
            <a:chOff x="11538296" y="3857194"/>
            <a:chExt cx="98191" cy="108010"/>
          </a:xfrm>
        </p:grpSpPr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id="{A56F69FB-E384-40E6-8B3A-48DC194ABF8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id="{5802E72D-B978-41BD-9419-29BA66F9F00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40D624DB-6737-4159-9698-E7526165837C}"/>
              </a:ext>
            </a:extLst>
          </p:cNvPr>
          <p:cNvGrpSpPr/>
          <p:nvPr/>
        </p:nvGrpSpPr>
        <p:grpSpPr>
          <a:xfrm>
            <a:off x="5827984" y="3268094"/>
            <a:ext cx="73643" cy="108010"/>
            <a:chOff x="11538296" y="3857194"/>
            <a:chExt cx="98191" cy="108010"/>
          </a:xfrm>
        </p:grpSpPr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FCAEB0E4-5896-4C5E-A391-DE727B86D91B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id="{5A769B0F-51D0-4AB0-9CB1-125EF4DDDCA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25878D0D-04BF-45B3-9F98-CBEFE78244F1}"/>
              </a:ext>
            </a:extLst>
          </p:cNvPr>
          <p:cNvGrpSpPr/>
          <p:nvPr/>
        </p:nvGrpSpPr>
        <p:grpSpPr>
          <a:xfrm>
            <a:off x="5819488" y="3268094"/>
            <a:ext cx="73643" cy="108010"/>
            <a:chOff x="11538296" y="3857194"/>
            <a:chExt cx="98191" cy="108010"/>
          </a:xfrm>
        </p:grpSpPr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id="{B89669A7-5FA0-4D06-9F9F-40013F18E93D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DC8B388F-C642-4C95-9074-AE223650B37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3A306492-AC44-49DC-A2EE-0E79272956BB}"/>
              </a:ext>
            </a:extLst>
          </p:cNvPr>
          <p:cNvGrpSpPr/>
          <p:nvPr/>
        </p:nvGrpSpPr>
        <p:grpSpPr>
          <a:xfrm>
            <a:off x="5796426" y="3268094"/>
            <a:ext cx="73643" cy="108010"/>
            <a:chOff x="11538296" y="3857194"/>
            <a:chExt cx="98191" cy="108010"/>
          </a:xfrm>
        </p:grpSpPr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id="{27F897CF-EBEC-40DF-94CA-50BA864EC5DA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id="{013CB8D7-1B95-4CFB-8D94-43D28DEBC3B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7" name="Group 526">
            <a:extLst>
              <a:ext uri="{FF2B5EF4-FFF2-40B4-BE49-F238E27FC236}">
                <a16:creationId xmlns:a16="http://schemas.microsoft.com/office/drawing/2014/main" id="{B43C6EDD-0787-4897-B656-C3D466AE0248}"/>
              </a:ext>
            </a:extLst>
          </p:cNvPr>
          <p:cNvGrpSpPr/>
          <p:nvPr/>
        </p:nvGrpSpPr>
        <p:grpSpPr>
          <a:xfrm>
            <a:off x="5789143" y="3268094"/>
            <a:ext cx="73643" cy="108010"/>
            <a:chOff x="11538296" y="3857194"/>
            <a:chExt cx="98191" cy="108010"/>
          </a:xfrm>
        </p:grpSpPr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id="{5E3946A9-D476-4DA6-BAB0-65797ACE2518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id="{9D546F52-AFD7-4461-BBB0-89807C6CC25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30" name="Group 529">
            <a:extLst>
              <a:ext uri="{FF2B5EF4-FFF2-40B4-BE49-F238E27FC236}">
                <a16:creationId xmlns:a16="http://schemas.microsoft.com/office/drawing/2014/main" id="{173EED82-D190-4889-9BF5-1977743D5CB9}"/>
              </a:ext>
            </a:extLst>
          </p:cNvPr>
          <p:cNvGrpSpPr/>
          <p:nvPr/>
        </p:nvGrpSpPr>
        <p:grpSpPr>
          <a:xfrm>
            <a:off x="5768508" y="3227634"/>
            <a:ext cx="73643" cy="108010"/>
            <a:chOff x="11538296" y="3857194"/>
            <a:chExt cx="98191" cy="108010"/>
          </a:xfrm>
        </p:grpSpPr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A4DE724D-07B9-439B-AB8E-45B299521883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id="{D82585F9-D96A-478A-8706-75E8521F979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1AFCC09A-8DD5-4C47-B016-8BF88CEE2689}"/>
              </a:ext>
            </a:extLst>
          </p:cNvPr>
          <p:cNvGrpSpPr/>
          <p:nvPr/>
        </p:nvGrpSpPr>
        <p:grpSpPr>
          <a:xfrm>
            <a:off x="5738163" y="3227634"/>
            <a:ext cx="73643" cy="108010"/>
            <a:chOff x="11538296" y="3857194"/>
            <a:chExt cx="98191" cy="108010"/>
          </a:xfrm>
        </p:grpSpPr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id="{23764F26-1ABC-4157-B2DA-970FAB5DA9DD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id="{3E8729CB-7406-4989-8D35-5B269478E0F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CA9CAD04-E2D0-4A22-89F7-E46E6168311C}"/>
              </a:ext>
            </a:extLst>
          </p:cNvPr>
          <p:cNvGrpSpPr/>
          <p:nvPr/>
        </p:nvGrpSpPr>
        <p:grpSpPr>
          <a:xfrm>
            <a:off x="5692038" y="3227634"/>
            <a:ext cx="73643" cy="108010"/>
            <a:chOff x="11538296" y="3857194"/>
            <a:chExt cx="98191" cy="108010"/>
          </a:xfrm>
        </p:grpSpPr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id="{5EA6632F-7A4B-4E33-BE00-96807722978D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id="{7585356D-4485-40A2-9EAB-BA3C94FF8C6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E687B763-3769-4D22-BFD3-55D5EF4DA420}"/>
              </a:ext>
            </a:extLst>
          </p:cNvPr>
          <p:cNvGrpSpPr/>
          <p:nvPr/>
        </p:nvGrpSpPr>
        <p:grpSpPr>
          <a:xfrm>
            <a:off x="5553665" y="3154806"/>
            <a:ext cx="73643" cy="108010"/>
            <a:chOff x="11538296" y="3857194"/>
            <a:chExt cx="98191" cy="108010"/>
          </a:xfrm>
        </p:grpSpPr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id="{09FDC0E8-A7C6-41C7-9EE5-DF23C197FD92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id="{069B88FA-B04A-4E3B-A764-6ED96D2820B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45" name="Group 544">
            <a:extLst>
              <a:ext uri="{FF2B5EF4-FFF2-40B4-BE49-F238E27FC236}">
                <a16:creationId xmlns:a16="http://schemas.microsoft.com/office/drawing/2014/main" id="{F5F7BA17-7A75-46C4-BEF2-6665527FAA73}"/>
              </a:ext>
            </a:extLst>
          </p:cNvPr>
          <p:cNvGrpSpPr/>
          <p:nvPr/>
        </p:nvGrpSpPr>
        <p:grpSpPr>
          <a:xfrm>
            <a:off x="5454133" y="3154806"/>
            <a:ext cx="73643" cy="108010"/>
            <a:chOff x="11538296" y="3857194"/>
            <a:chExt cx="98191" cy="108010"/>
          </a:xfrm>
        </p:grpSpPr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id="{B583394F-22BB-4C17-8D9E-AABA40587771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id="{0A5EFB16-4B1C-40B4-B946-1DEF293BAF5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48" name="Group 547">
            <a:extLst>
              <a:ext uri="{FF2B5EF4-FFF2-40B4-BE49-F238E27FC236}">
                <a16:creationId xmlns:a16="http://schemas.microsoft.com/office/drawing/2014/main" id="{4FCA33C7-E0BB-4A06-80AD-57F95E6F8ABA}"/>
              </a:ext>
            </a:extLst>
          </p:cNvPr>
          <p:cNvGrpSpPr/>
          <p:nvPr/>
        </p:nvGrpSpPr>
        <p:grpSpPr>
          <a:xfrm>
            <a:off x="5439568" y="3154806"/>
            <a:ext cx="73643" cy="108010"/>
            <a:chOff x="11538296" y="3857194"/>
            <a:chExt cx="98191" cy="108010"/>
          </a:xfrm>
        </p:grpSpPr>
        <p:cxnSp>
          <p:nvCxnSpPr>
            <p:cNvPr id="549" name="Straight Connector 548">
              <a:extLst>
                <a:ext uri="{FF2B5EF4-FFF2-40B4-BE49-F238E27FC236}">
                  <a16:creationId xmlns:a16="http://schemas.microsoft.com/office/drawing/2014/main" id="{D4EC1720-B9D7-4A89-BEA3-6DF2E017266B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id="{37274896-FF52-45C2-812E-EF4865DF9A3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51" name="Group 550">
            <a:extLst>
              <a:ext uri="{FF2B5EF4-FFF2-40B4-BE49-F238E27FC236}">
                <a16:creationId xmlns:a16="http://schemas.microsoft.com/office/drawing/2014/main" id="{14EAA719-6017-4468-9682-5A0A95C85DC5}"/>
              </a:ext>
            </a:extLst>
          </p:cNvPr>
          <p:cNvGrpSpPr/>
          <p:nvPr/>
        </p:nvGrpSpPr>
        <p:grpSpPr>
          <a:xfrm>
            <a:off x="5428643" y="3154806"/>
            <a:ext cx="73643" cy="108010"/>
            <a:chOff x="11538296" y="3857194"/>
            <a:chExt cx="98191" cy="108010"/>
          </a:xfrm>
        </p:grpSpPr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id="{DA0A55FD-45AD-481E-87A0-AB503BEE0AE3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id="{208B62BB-821F-4120-A148-92FD11C1443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54" name="Group 553">
            <a:extLst>
              <a:ext uri="{FF2B5EF4-FFF2-40B4-BE49-F238E27FC236}">
                <a16:creationId xmlns:a16="http://schemas.microsoft.com/office/drawing/2014/main" id="{4FF26B4A-EBA6-4FF9-B4AD-3E1FD073D2FE}"/>
              </a:ext>
            </a:extLst>
          </p:cNvPr>
          <p:cNvGrpSpPr/>
          <p:nvPr/>
        </p:nvGrpSpPr>
        <p:grpSpPr>
          <a:xfrm>
            <a:off x="5388588" y="3154806"/>
            <a:ext cx="73643" cy="108010"/>
            <a:chOff x="11538296" y="3857194"/>
            <a:chExt cx="98191" cy="108010"/>
          </a:xfrm>
        </p:grpSpPr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id="{B9CBFE7A-68CA-4364-A45E-CF2BF318B767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id="{0880486C-4E1F-4D5E-840C-11949E09BE4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57" name="Group 556">
            <a:extLst>
              <a:ext uri="{FF2B5EF4-FFF2-40B4-BE49-F238E27FC236}">
                <a16:creationId xmlns:a16="http://schemas.microsoft.com/office/drawing/2014/main" id="{011852CB-DB85-4B1C-AC85-DFE0BFC78473}"/>
              </a:ext>
            </a:extLst>
          </p:cNvPr>
          <p:cNvGrpSpPr/>
          <p:nvPr/>
        </p:nvGrpSpPr>
        <p:grpSpPr>
          <a:xfrm>
            <a:off x="5342463" y="3154806"/>
            <a:ext cx="73643" cy="108010"/>
            <a:chOff x="11538296" y="3857194"/>
            <a:chExt cx="98191" cy="108010"/>
          </a:xfrm>
        </p:grpSpPr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id="{43055388-566C-4358-A93D-C7F91609F42B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9" name="Straight Connector 558">
              <a:extLst>
                <a:ext uri="{FF2B5EF4-FFF2-40B4-BE49-F238E27FC236}">
                  <a16:creationId xmlns:a16="http://schemas.microsoft.com/office/drawing/2014/main" id="{0E5DC754-85BB-4831-A1BB-6AE5C163DB8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60" name="Group 559">
            <a:extLst>
              <a:ext uri="{FF2B5EF4-FFF2-40B4-BE49-F238E27FC236}">
                <a16:creationId xmlns:a16="http://schemas.microsoft.com/office/drawing/2014/main" id="{518D7FB0-A440-4607-9901-4A0C57E318A1}"/>
              </a:ext>
            </a:extLst>
          </p:cNvPr>
          <p:cNvGrpSpPr/>
          <p:nvPr/>
        </p:nvGrpSpPr>
        <p:grpSpPr>
          <a:xfrm>
            <a:off x="5312118" y="3154806"/>
            <a:ext cx="73643" cy="108010"/>
            <a:chOff x="11538296" y="3857194"/>
            <a:chExt cx="98191" cy="108010"/>
          </a:xfrm>
        </p:grpSpPr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id="{195CF1B8-4802-4787-B326-D3FF9418084A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id="{E82D37CE-D1D3-4414-82F3-BFE6E53FA43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6C488C4A-BDAD-4716-BDF8-38CD50F871F5}"/>
              </a:ext>
            </a:extLst>
          </p:cNvPr>
          <p:cNvGrpSpPr/>
          <p:nvPr/>
        </p:nvGrpSpPr>
        <p:grpSpPr>
          <a:xfrm>
            <a:off x="5291483" y="3154806"/>
            <a:ext cx="73643" cy="108010"/>
            <a:chOff x="11538296" y="3857194"/>
            <a:chExt cx="98191" cy="108010"/>
          </a:xfrm>
        </p:grpSpPr>
        <p:cxnSp>
          <p:nvCxnSpPr>
            <p:cNvPr id="564" name="Straight Connector 563">
              <a:extLst>
                <a:ext uri="{FF2B5EF4-FFF2-40B4-BE49-F238E27FC236}">
                  <a16:creationId xmlns:a16="http://schemas.microsoft.com/office/drawing/2014/main" id="{7D316FCF-91A1-496F-920B-4B9137833717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5" name="Straight Connector 564">
              <a:extLst>
                <a:ext uri="{FF2B5EF4-FFF2-40B4-BE49-F238E27FC236}">
                  <a16:creationId xmlns:a16="http://schemas.microsoft.com/office/drawing/2014/main" id="{331FA60F-F62A-489E-9408-0038B3EDA72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66" name="Group 565">
            <a:extLst>
              <a:ext uri="{FF2B5EF4-FFF2-40B4-BE49-F238E27FC236}">
                <a16:creationId xmlns:a16="http://schemas.microsoft.com/office/drawing/2014/main" id="{58BB844D-4B34-42C5-804A-2FEFE5A922A3}"/>
              </a:ext>
            </a:extLst>
          </p:cNvPr>
          <p:cNvGrpSpPr/>
          <p:nvPr/>
        </p:nvGrpSpPr>
        <p:grpSpPr>
          <a:xfrm>
            <a:off x="5274490" y="3154806"/>
            <a:ext cx="73643" cy="108010"/>
            <a:chOff x="11538296" y="3857194"/>
            <a:chExt cx="98191" cy="108010"/>
          </a:xfrm>
        </p:grpSpPr>
        <p:cxnSp>
          <p:nvCxnSpPr>
            <p:cNvPr id="567" name="Straight Connector 566">
              <a:extLst>
                <a:ext uri="{FF2B5EF4-FFF2-40B4-BE49-F238E27FC236}">
                  <a16:creationId xmlns:a16="http://schemas.microsoft.com/office/drawing/2014/main" id="{4D232E4B-96E9-4416-8973-8DF0C4B12D4A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8" name="Straight Connector 567">
              <a:extLst>
                <a:ext uri="{FF2B5EF4-FFF2-40B4-BE49-F238E27FC236}">
                  <a16:creationId xmlns:a16="http://schemas.microsoft.com/office/drawing/2014/main" id="{F4E84DEE-42A2-4C47-BB47-6C082BEDE59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69" name="Group 568">
            <a:extLst>
              <a:ext uri="{FF2B5EF4-FFF2-40B4-BE49-F238E27FC236}">
                <a16:creationId xmlns:a16="http://schemas.microsoft.com/office/drawing/2014/main" id="{3A2B9A22-D059-41C7-BA0D-340C5AC67508}"/>
              </a:ext>
            </a:extLst>
          </p:cNvPr>
          <p:cNvGrpSpPr/>
          <p:nvPr/>
        </p:nvGrpSpPr>
        <p:grpSpPr>
          <a:xfrm>
            <a:off x="5256283" y="3154806"/>
            <a:ext cx="73643" cy="108010"/>
            <a:chOff x="11538296" y="3857194"/>
            <a:chExt cx="98191" cy="108010"/>
          </a:xfrm>
        </p:grpSpPr>
        <p:cxnSp>
          <p:nvCxnSpPr>
            <p:cNvPr id="570" name="Straight Connector 569">
              <a:extLst>
                <a:ext uri="{FF2B5EF4-FFF2-40B4-BE49-F238E27FC236}">
                  <a16:creationId xmlns:a16="http://schemas.microsoft.com/office/drawing/2014/main" id="{6B4F22F2-30A2-464F-AC03-D02A87418550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1" name="Straight Connector 570">
              <a:extLst>
                <a:ext uri="{FF2B5EF4-FFF2-40B4-BE49-F238E27FC236}">
                  <a16:creationId xmlns:a16="http://schemas.microsoft.com/office/drawing/2014/main" id="{E27300CF-4B54-4BFA-90B6-E08B9AD0593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72" name="Group 571">
            <a:extLst>
              <a:ext uri="{FF2B5EF4-FFF2-40B4-BE49-F238E27FC236}">
                <a16:creationId xmlns:a16="http://schemas.microsoft.com/office/drawing/2014/main" id="{A2F1F3A4-9ED1-4581-9A15-28DCD2FF7E59}"/>
              </a:ext>
            </a:extLst>
          </p:cNvPr>
          <p:cNvGrpSpPr/>
          <p:nvPr/>
        </p:nvGrpSpPr>
        <p:grpSpPr>
          <a:xfrm>
            <a:off x="5213800" y="3127293"/>
            <a:ext cx="73643" cy="108010"/>
            <a:chOff x="11538296" y="3857194"/>
            <a:chExt cx="98191" cy="108010"/>
          </a:xfrm>
        </p:grpSpPr>
        <p:cxnSp>
          <p:nvCxnSpPr>
            <p:cNvPr id="573" name="Straight Connector 572">
              <a:extLst>
                <a:ext uri="{FF2B5EF4-FFF2-40B4-BE49-F238E27FC236}">
                  <a16:creationId xmlns:a16="http://schemas.microsoft.com/office/drawing/2014/main" id="{982809C6-BB4E-409F-A467-D757624D79BD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4" name="Straight Connector 573">
              <a:extLst>
                <a:ext uri="{FF2B5EF4-FFF2-40B4-BE49-F238E27FC236}">
                  <a16:creationId xmlns:a16="http://schemas.microsoft.com/office/drawing/2014/main" id="{F2B38FE3-EBFF-4D6B-B010-3780A71FCA1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75" name="Group 574">
            <a:extLst>
              <a:ext uri="{FF2B5EF4-FFF2-40B4-BE49-F238E27FC236}">
                <a16:creationId xmlns:a16="http://schemas.microsoft.com/office/drawing/2014/main" id="{2C85FD87-8839-4130-979A-8CF13664A417}"/>
              </a:ext>
            </a:extLst>
          </p:cNvPr>
          <p:cNvGrpSpPr/>
          <p:nvPr/>
        </p:nvGrpSpPr>
        <p:grpSpPr>
          <a:xfrm>
            <a:off x="5184668" y="3127293"/>
            <a:ext cx="73643" cy="108010"/>
            <a:chOff x="11538296" y="3857194"/>
            <a:chExt cx="98191" cy="108010"/>
          </a:xfrm>
        </p:grpSpPr>
        <p:cxnSp>
          <p:nvCxnSpPr>
            <p:cNvPr id="576" name="Straight Connector 575">
              <a:extLst>
                <a:ext uri="{FF2B5EF4-FFF2-40B4-BE49-F238E27FC236}">
                  <a16:creationId xmlns:a16="http://schemas.microsoft.com/office/drawing/2014/main" id="{4D96A8DD-9FE8-4DEB-A48F-7CFB1C8F688B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7" name="Straight Connector 576">
              <a:extLst>
                <a:ext uri="{FF2B5EF4-FFF2-40B4-BE49-F238E27FC236}">
                  <a16:creationId xmlns:a16="http://schemas.microsoft.com/office/drawing/2014/main" id="{D6511551-4331-4EE6-B407-0F225F5FF55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78" name="Group 577">
            <a:extLst>
              <a:ext uri="{FF2B5EF4-FFF2-40B4-BE49-F238E27FC236}">
                <a16:creationId xmlns:a16="http://schemas.microsoft.com/office/drawing/2014/main" id="{9D52BF52-98AD-40E8-9D56-8214A29AA3B0}"/>
              </a:ext>
            </a:extLst>
          </p:cNvPr>
          <p:cNvGrpSpPr/>
          <p:nvPr/>
        </p:nvGrpSpPr>
        <p:grpSpPr>
          <a:xfrm>
            <a:off x="5176171" y="3127293"/>
            <a:ext cx="73643" cy="108010"/>
            <a:chOff x="11538296" y="3857194"/>
            <a:chExt cx="98191" cy="108010"/>
          </a:xfrm>
        </p:grpSpPr>
        <p:cxnSp>
          <p:nvCxnSpPr>
            <p:cNvPr id="579" name="Straight Connector 578">
              <a:extLst>
                <a:ext uri="{FF2B5EF4-FFF2-40B4-BE49-F238E27FC236}">
                  <a16:creationId xmlns:a16="http://schemas.microsoft.com/office/drawing/2014/main" id="{64855918-B853-4946-A7F1-BA1EF4911F3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0" name="Straight Connector 579">
              <a:extLst>
                <a:ext uri="{FF2B5EF4-FFF2-40B4-BE49-F238E27FC236}">
                  <a16:creationId xmlns:a16="http://schemas.microsoft.com/office/drawing/2014/main" id="{E38850AC-DD96-4E3F-96FD-E49A03EFE23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81" name="Group 580">
            <a:extLst>
              <a:ext uri="{FF2B5EF4-FFF2-40B4-BE49-F238E27FC236}">
                <a16:creationId xmlns:a16="http://schemas.microsoft.com/office/drawing/2014/main" id="{E859520C-0415-4FC5-9669-C94D190588BF}"/>
              </a:ext>
            </a:extLst>
          </p:cNvPr>
          <p:cNvGrpSpPr/>
          <p:nvPr/>
        </p:nvGrpSpPr>
        <p:grpSpPr>
          <a:xfrm>
            <a:off x="5117908" y="3117582"/>
            <a:ext cx="73643" cy="108010"/>
            <a:chOff x="11538296" y="3857194"/>
            <a:chExt cx="98191" cy="108010"/>
          </a:xfrm>
        </p:grpSpPr>
        <p:cxnSp>
          <p:nvCxnSpPr>
            <p:cNvPr id="582" name="Straight Connector 581">
              <a:extLst>
                <a:ext uri="{FF2B5EF4-FFF2-40B4-BE49-F238E27FC236}">
                  <a16:creationId xmlns:a16="http://schemas.microsoft.com/office/drawing/2014/main" id="{F6651E26-FDBF-4A56-A548-11B15F1442B9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850EB5FB-01BD-486F-A71E-50E364E9104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84" name="Group 583">
            <a:extLst>
              <a:ext uri="{FF2B5EF4-FFF2-40B4-BE49-F238E27FC236}">
                <a16:creationId xmlns:a16="http://schemas.microsoft.com/office/drawing/2014/main" id="{F7025757-135C-45BC-9960-1B856806DC60}"/>
              </a:ext>
            </a:extLst>
          </p:cNvPr>
          <p:cNvGrpSpPr/>
          <p:nvPr/>
        </p:nvGrpSpPr>
        <p:grpSpPr>
          <a:xfrm>
            <a:off x="5075425" y="3117582"/>
            <a:ext cx="73643" cy="108010"/>
            <a:chOff x="11538296" y="3857194"/>
            <a:chExt cx="98191" cy="108010"/>
          </a:xfrm>
        </p:grpSpPr>
        <p:cxnSp>
          <p:nvCxnSpPr>
            <p:cNvPr id="585" name="Straight Connector 584">
              <a:extLst>
                <a:ext uri="{FF2B5EF4-FFF2-40B4-BE49-F238E27FC236}">
                  <a16:creationId xmlns:a16="http://schemas.microsoft.com/office/drawing/2014/main" id="{50D88955-68DF-4768-AC41-879799CFD157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6" name="Straight Connector 585">
              <a:extLst>
                <a:ext uri="{FF2B5EF4-FFF2-40B4-BE49-F238E27FC236}">
                  <a16:creationId xmlns:a16="http://schemas.microsoft.com/office/drawing/2014/main" id="{967E8D6D-63BC-489A-A935-17BD9C1AECB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87" name="Group 586">
            <a:extLst>
              <a:ext uri="{FF2B5EF4-FFF2-40B4-BE49-F238E27FC236}">
                <a16:creationId xmlns:a16="http://schemas.microsoft.com/office/drawing/2014/main" id="{FD17C17D-8831-47B9-A0C0-FE3256E2ACA3}"/>
              </a:ext>
            </a:extLst>
          </p:cNvPr>
          <p:cNvGrpSpPr/>
          <p:nvPr/>
        </p:nvGrpSpPr>
        <p:grpSpPr>
          <a:xfrm>
            <a:off x="5036584" y="3117582"/>
            <a:ext cx="73643" cy="108010"/>
            <a:chOff x="11538296" y="3857194"/>
            <a:chExt cx="98191" cy="108010"/>
          </a:xfrm>
        </p:grpSpPr>
        <p:cxnSp>
          <p:nvCxnSpPr>
            <p:cNvPr id="588" name="Straight Connector 587">
              <a:extLst>
                <a:ext uri="{FF2B5EF4-FFF2-40B4-BE49-F238E27FC236}">
                  <a16:creationId xmlns:a16="http://schemas.microsoft.com/office/drawing/2014/main" id="{A0CA425F-EE7B-43BA-B313-CED8D02044E6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9" name="Straight Connector 588">
              <a:extLst>
                <a:ext uri="{FF2B5EF4-FFF2-40B4-BE49-F238E27FC236}">
                  <a16:creationId xmlns:a16="http://schemas.microsoft.com/office/drawing/2014/main" id="{966E09BD-E54A-4138-A2E5-D53C822ECBC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90" name="Group 589">
            <a:extLst>
              <a:ext uri="{FF2B5EF4-FFF2-40B4-BE49-F238E27FC236}">
                <a16:creationId xmlns:a16="http://schemas.microsoft.com/office/drawing/2014/main" id="{02F6A264-8DC7-41AC-BF01-3AA9DEF6C659}"/>
              </a:ext>
            </a:extLst>
          </p:cNvPr>
          <p:cNvGrpSpPr/>
          <p:nvPr/>
        </p:nvGrpSpPr>
        <p:grpSpPr>
          <a:xfrm>
            <a:off x="5017162" y="3117582"/>
            <a:ext cx="73643" cy="108010"/>
            <a:chOff x="11538296" y="3857194"/>
            <a:chExt cx="98191" cy="108010"/>
          </a:xfrm>
        </p:grpSpPr>
        <p:cxnSp>
          <p:nvCxnSpPr>
            <p:cNvPr id="591" name="Straight Connector 590">
              <a:extLst>
                <a:ext uri="{FF2B5EF4-FFF2-40B4-BE49-F238E27FC236}">
                  <a16:creationId xmlns:a16="http://schemas.microsoft.com/office/drawing/2014/main" id="{844F6725-0377-4EF0-ABAE-726501887FC9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2" name="Straight Connector 591">
              <a:extLst>
                <a:ext uri="{FF2B5EF4-FFF2-40B4-BE49-F238E27FC236}">
                  <a16:creationId xmlns:a16="http://schemas.microsoft.com/office/drawing/2014/main" id="{A6408608-B2AB-431D-B699-8DF10F8E752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93" name="Group 592">
            <a:extLst>
              <a:ext uri="{FF2B5EF4-FFF2-40B4-BE49-F238E27FC236}">
                <a16:creationId xmlns:a16="http://schemas.microsoft.com/office/drawing/2014/main" id="{35F0CF78-DA61-4058-BEE1-6AE2CDD2018D}"/>
              </a:ext>
            </a:extLst>
          </p:cNvPr>
          <p:cNvGrpSpPr/>
          <p:nvPr/>
        </p:nvGrpSpPr>
        <p:grpSpPr>
          <a:xfrm>
            <a:off x="4972252" y="3117582"/>
            <a:ext cx="73643" cy="108010"/>
            <a:chOff x="11538296" y="3857194"/>
            <a:chExt cx="98191" cy="108010"/>
          </a:xfrm>
        </p:grpSpPr>
        <p:cxnSp>
          <p:nvCxnSpPr>
            <p:cNvPr id="594" name="Straight Connector 593">
              <a:extLst>
                <a:ext uri="{FF2B5EF4-FFF2-40B4-BE49-F238E27FC236}">
                  <a16:creationId xmlns:a16="http://schemas.microsoft.com/office/drawing/2014/main" id="{E55C4D42-0C8A-4920-95B1-35CA8451F1D3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5" name="Straight Connector 594">
              <a:extLst>
                <a:ext uri="{FF2B5EF4-FFF2-40B4-BE49-F238E27FC236}">
                  <a16:creationId xmlns:a16="http://schemas.microsoft.com/office/drawing/2014/main" id="{D719107D-05BD-4134-A575-2763E35E6E8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2CF2B222-567C-4F05-AEE8-41A9F403068E}"/>
              </a:ext>
            </a:extLst>
          </p:cNvPr>
          <p:cNvGrpSpPr/>
          <p:nvPr/>
        </p:nvGrpSpPr>
        <p:grpSpPr>
          <a:xfrm>
            <a:off x="4956472" y="3117582"/>
            <a:ext cx="73643" cy="108010"/>
            <a:chOff x="11538296" y="3857194"/>
            <a:chExt cx="98191" cy="108010"/>
          </a:xfrm>
        </p:grpSpPr>
        <p:cxnSp>
          <p:nvCxnSpPr>
            <p:cNvPr id="597" name="Straight Connector 596">
              <a:extLst>
                <a:ext uri="{FF2B5EF4-FFF2-40B4-BE49-F238E27FC236}">
                  <a16:creationId xmlns:a16="http://schemas.microsoft.com/office/drawing/2014/main" id="{328B070F-F34D-49A1-8A4B-797DB3E5E05F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8" name="Straight Connector 597">
              <a:extLst>
                <a:ext uri="{FF2B5EF4-FFF2-40B4-BE49-F238E27FC236}">
                  <a16:creationId xmlns:a16="http://schemas.microsoft.com/office/drawing/2014/main" id="{1F3C3E5A-33BF-4AA9-B1ED-F2C244B49C3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99" name="Group 598">
            <a:extLst>
              <a:ext uri="{FF2B5EF4-FFF2-40B4-BE49-F238E27FC236}">
                <a16:creationId xmlns:a16="http://schemas.microsoft.com/office/drawing/2014/main" id="{C0F119E7-A01C-42BC-B390-E4ED700E1DF1}"/>
              </a:ext>
            </a:extLst>
          </p:cNvPr>
          <p:cNvGrpSpPr/>
          <p:nvPr/>
        </p:nvGrpSpPr>
        <p:grpSpPr>
          <a:xfrm>
            <a:off x="4932196" y="3117582"/>
            <a:ext cx="73643" cy="108010"/>
            <a:chOff x="11538296" y="3857194"/>
            <a:chExt cx="98191" cy="108010"/>
          </a:xfrm>
        </p:grpSpPr>
        <p:cxnSp>
          <p:nvCxnSpPr>
            <p:cNvPr id="600" name="Straight Connector 599">
              <a:extLst>
                <a:ext uri="{FF2B5EF4-FFF2-40B4-BE49-F238E27FC236}">
                  <a16:creationId xmlns:a16="http://schemas.microsoft.com/office/drawing/2014/main" id="{32451893-0DE5-4239-B0D5-8F2C21293A87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1" name="Straight Connector 600">
              <a:extLst>
                <a:ext uri="{FF2B5EF4-FFF2-40B4-BE49-F238E27FC236}">
                  <a16:creationId xmlns:a16="http://schemas.microsoft.com/office/drawing/2014/main" id="{5649041F-3324-436C-9466-E16B487B209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CF5B07DA-BEFB-4C33-BCD9-E0D352BA4E47}"/>
              </a:ext>
            </a:extLst>
          </p:cNvPr>
          <p:cNvGrpSpPr/>
          <p:nvPr/>
        </p:nvGrpSpPr>
        <p:grpSpPr>
          <a:xfrm>
            <a:off x="4875147" y="3106253"/>
            <a:ext cx="73643" cy="108010"/>
            <a:chOff x="11538296" y="3857194"/>
            <a:chExt cx="98191" cy="108010"/>
          </a:xfrm>
        </p:grpSpPr>
        <p:cxnSp>
          <p:nvCxnSpPr>
            <p:cNvPr id="603" name="Straight Connector 602">
              <a:extLst>
                <a:ext uri="{FF2B5EF4-FFF2-40B4-BE49-F238E27FC236}">
                  <a16:creationId xmlns:a16="http://schemas.microsoft.com/office/drawing/2014/main" id="{53C59F67-02DA-46F3-A698-9E4CBD209D31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4" name="Straight Connector 603">
              <a:extLst>
                <a:ext uri="{FF2B5EF4-FFF2-40B4-BE49-F238E27FC236}">
                  <a16:creationId xmlns:a16="http://schemas.microsoft.com/office/drawing/2014/main" id="{455C6D03-4D1B-4149-A5E5-DBD1F4B526D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5" name="Group 604">
            <a:extLst>
              <a:ext uri="{FF2B5EF4-FFF2-40B4-BE49-F238E27FC236}">
                <a16:creationId xmlns:a16="http://schemas.microsoft.com/office/drawing/2014/main" id="{4265B3FD-CD9E-40B6-952B-F976CA6C33B3}"/>
              </a:ext>
            </a:extLst>
          </p:cNvPr>
          <p:cNvGrpSpPr/>
          <p:nvPr/>
        </p:nvGrpSpPr>
        <p:grpSpPr>
          <a:xfrm>
            <a:off x="4865437" y="3054464"/>
            <a:ext cx="73643" cy="108010"/>
            <a:chOff x="11538296" y="3857194"/>
            <a:chExt cx="98191" cy="108010"/>
          </a:xfrm>
        </p:grpSpPr>
        <p:cxnSp>
          <p:nvCxnSpPr>
            <p:cNvPr id="606" name="Straight Connector 605">
              <a:extLst>
                <a:ext uri="{FF2B5EF4-FFF2-40B4-BE49-F238E27FC236}">
                  <a16:creationId xmlns:a16="http://schemas.microsoft.com/office/drawing/2014/main" id="{F19A9962-EC84-412C-BED0-312F143CD8B5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EB0E2525-CC0F-4479-BB07-1E3E4280E79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8" name="Group 607">
            <a:extLst>
              <a:ext uri="{FF2B5EF4-FFF2-40B4-BE49-F238E27FC236}">
                <a16:creationId xmlns:a16="http://schemas.microsoft.com/office/drawing/2014/main" id="{E53E1936-78BB-4E38-818E-C377C2F04CA8}"/>
              </a:ext>
            </a:extLst>
          </p:cNvPr>
          <p:cNvGrpSpPr/>
          <p:nvPr/>
        </p:nvGrpSpPr>
        <p:grpSpPr>
          <a:xfrm>
            <a:off x="4854512" y="3054464"/>
            <a:ext cx="73643" cy="108010"/>
            <a:chOff x="11538296" y="3857194"/>
            <a:chExt cx="98191" cy="108010"/>
          </a:xfrm>
        </p:grpSpPr>
        <p:cxnSp>
          <p:nvCxnSpPr>
            <p:cNvPr id="609" name="Straight Connector 608">
              <a:extLst>
                <a:ext uri="{FF2B5EF4-FFF2-40B4-BE49-F238E27FC236}">
                  <a16:creationId xmlns:a16="http://schemas.microsoft.com/office/drawing/2014/main" id="{20B18FA8-D080-4EAC-A6C8-5A0643EA5303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0" name="Straight Connector 609">
              <a:extLst>
                <a:ext uri="{FF2B5EF4-FFF2-40B4-BE49-F238E27FC236}">
                  <a16:creationId xmlns:a16="http://schemas.microsoft.com/office/drawing/2014/main" id="{A34C1493-4577-4F4E-A9E3-17A038FC13D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11" name="Group 610">
            <a:extLst>
              <a:ext uri="{FF2B5EF4-FFF2-40B4-BE49-F238E27FC236}">
                <a16:creationId xmlns:a16="http://schemas.microsoft.com/office/drawing/2014/main" id="{5123582A-6F4B-4092-8A97-A47BBAB57390}"/>
              </a:ext>
            </a:extLst>
          </p:cNvPr>
          <p:cNvGrpSpPr/>
          <p:nvPr/>
        </p:nvGrpSpPr>
        <p:grpSpPr>
          <a:xfrm>
            <a:off x="4784112" y="3014004"/>
            <a:ext cx="73643" cy="108010"/>
            <a:chOff x="11538296" y="3857194"/>
            <a:chExt cx="98191" cy="108010"/>
          </a:xfrm>
        </p:grpSpPr>
        <p:cxnSp>
          <p:nvCxnSpPr>
            <p:cNvPr id="612" name="Straight Connector 611">
              <a:extLst>
                <a:ext uri="{FF2B5EF4-FFF2-40B4-BE49-F238E27FC236}">
                  <a16:creationId xmlns:a16="http://schemas.microsoft.com/office/drawing/2014/main" id="{4A5CA910-99A7-400A-9107-4CBF42039A18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3" name="Straight Connector 612">
              <a:extLst>
                <a:ext uri="{FF2B5EF4-FFF2-40B4-BE49-F238E27FC236}">
                  <a16:creationId xmlns:a16="http://schemas.microsoft.com/office/drawing/2014/main" id="{B6B08EC6-0AA8-4048-A973-4BA820BFFBF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14" name="Group 613">
            <a:extLst>
              <a:ext uri="{FF2B5EF4-FFF2-40B4-BE49-F238E27FC236}">
                <a16:creationId xmlns:a16="http://schemas.microsoft.com/office/drawing/2014/main" id="{C5088810-F065-48F8-B67C-7F2096151409}"/>
              </a:ext>
            </a:extLst>
          </p:cNvPr>
          <p:cNvGrpSpPr/>
          <p:nvPr/>
        </p:nvGrpSpPr>
        <p:grpSpPr>
          <a:xfrm>
            <a:off x="4773187" y="3014004"/>
            <a:ext cx="73643" cy="108010"/>
            <a:chOff x="11538296" y="3857194"/>
            <a:chExt cx="98191" cy="108010"/>
          </a:xfrm>
        </p:grpSpPr>
        <p:cxnSp>
          <p:nvCxnSpPr>
            <p:cNvPr id="615" name="Straight Connector 614">
              <a:extLst>
                <a:ext uri="{FF2B5EF4-FFF2-40B4-BE49-F238E27FC236}">
                  <a16:creationId xmlns:a16="http://schemas.microsoft.com/office/drawing/2014/main" id="{6688E629-9A20-4822-BF41-A01257784BAE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6" name="Straight Connector 615">
              <a:extLst>
                <a:ext uri="{FF2B5EF4-FFF2-40B4-BE49-F238E27FC236}">
                  <a16:creationId xmlns:a16="http://schemas.microsoft.com/office/drawing/2014/main" id="{9EF49A40-7067-478A-8888-FF100A508F3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17" name="Group 616">
            <a:extLst>
              <a:ext uri="{FF2B5EF4-FFF2-40B4-BE49-F238E27FC236}">
                <a16:creationId xmlns:a16="http://schemas.microsoft.com/office/drawing/2014/main" id="{2A34F7EE-2314-4017-9A6D-0375C2A403C6}"/>
              </a:ext>
            </a:extLst>
          </p:cNvPr>
          <p:cNvGrpSpPr/>
          <p:nvPr/>
        </p:nvGrpSpPr>
        <p:grpSpPr>
          <a:xfrm>
            <a:off x="4727062" y="3014004"/>
            <a:ext cx="73643" cy="108010"/>
            <a:chOff x="11538296" y="3857194"/>
            <a:chExt cx="98191" cy="108010"/>
          </a:xfrm>
        </p:grpSpPr>
        <p:cxnSp>
          <p:nvCxnSpPr>
            <p:cNvPr id="618" name="Straight Connector 617">
              <a:extLst>
                <a:ext uri="{FF2B5EF4-FFF2-40B4-BE49-F238E27FC236}">
                  <a16:creationId xmlns:a16="http://schemas.microsoft.com/office/drawing/2014/main" id="{BF1965FB-4BDE-4EEC-81F9-C43608D23E82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9" name="Straight Connector 618">
              <a:extLst>
                <a:ext uri="{FF2B5EF4-FFF2-40B4-BE49-F238E27FC236}">
                  <a16:creationId xmlns:a16="http://schemas.microsoft.com/office/drawing/2014/main" id="{1A76A541-097B-4B84-B9D5-E39EC79D22A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20" name="Group 619">
            <a:extLst>
              <a:ext uri="{FF2B5EF4-FFF2-40B4-BE49-F238E27FC236}">
                <a16:creationId xmlns:a16="http://schemas.microsoft.com/office/drawing/2014/main" id="{491FC7A9-1176-4D0C-B83B-202318ED8218}"/>
              </a:ext>
            </a:extLst>
          </p:cNvPr>
          <p:cNvGrpSpPr/>
          <p:nvPr/>
        </p:nvGrpSpPr>
        <p:grpSpPr>
          <a:xfrm>
            <a:off x="4713711" y="3014004"/>
            <a:ext cx="73643" cy="108010"/>
            <a:chOff x="11538296" y="3857194"/>
            <a:chExt cx="98191" cy="108010"/>
          </a:xfrm>
        </p:grpSpPr>
        <p:cxnSp>
          <p:nvCxnSpPr>
            <p:cNvPr id="621" name="Straight Connector 620">
              <a:extLst>
                <a:ext uri="{FF2B5EF4-FFF2-40B4-BE49-F238E27FC236}">
                  <a16:creationId xmlns:a16="http://schemas.microsoft.com/office/drawing/2014/main" id="{A9DCCB00-2D29-45CD-9804-09323DA815D1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2" name="Straight Connector 621">
              <a:extLst>
                <a:ext uri="{FF2B5EF4-FFF2-40B4-BE49-F238E27FC236}">
                  <a16:creationId xmlns:a16="http://schemas.microsoft.com/office/drawing/2014/main" id="{92405C30-DF01-46D1-ADEC-8D522E2751D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23" name="Group 622">
            <a:extLst>
              <a:ext uri="{FF2B5EF4-FFF2-40B4-BE49-F238E27FC236}">
                <a16:creationId xmlns:a16="http://schemas.microsoft.com/office/drawing/2014/main" id="{CCA17E95-18A8-4B88-B93F-0914F1A396DB}"/>
              </a:ext>
            </a:extLst>
          </p:cNvPr>
          <p:cNvGrpSpPr/>
          <p:nvPr/>
        </p:nvGrpSpPr>
        <p:grpSpPr>
          <a:xfrm>
            <a:off x="4702786" y="3014004"/>
            <a:ext cx="73643" cy="108010"/>
            <a:chOff x="11538296" y="3857194"/>
            <a:chExt cx="98191" cy="108010"/>
          </a:xfrm>
        </p:grpSpPr>
        <p:cxnSp>
          <p:nvCxnSpPr>
            <p:cNvPr id="624" name="Straight Connector 623">
              <a:extLst>
                <a:ext uri="{FF2B5EF4-FFF2-40B4-BE49-F238E27FC236}">
                  <a16:creationId xmlns:a16="http://schemas.microsoft.com/office/drawing/2014/main" id="{93A554D9-6C8F-4CEE-9B1D-710C69BB79A5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5" name="Straight Connector 624">
              <a:extLst>
                <a:ext uri="{FF2B5EF4-FFF2-40B4-BE49-F238E27FC236}">
                  <a16:creationId xmlns:a16="http://schemas.microsoft.com/office/drawing/2014/main" id="{E48F6A80-79CA-4EA4-859D-D43A60AF609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26" name="Group 625">
            <a:extLst>
              <a:ext uri="{FF2B5EF4-FFF2-40B4-BE49-F238E27FC236}">
                <a16:creationId xmlns:a16="http://schemas.microsoft.com/office/drawing/2014/main" id="{E37CA59C-9EF3-4CC4-B107-B1E67E4F8A45}"/>
              </a:ext>
            </a:extLst>
          </p:cNvPr>
          <p:cNvGrpSpPr/>
          <p:nvPr/>
        </p:nvGrpSpPr>
        <p:grpSpPr>
          <a:xfrm>
            <a:off x="4672441" y="2997820"/>
            <a:ext cx="73643" cy="108010"/>
            <a:chOff x="11538296" y="3857194"/>
            <a:chExt cx="98191" cy="108010"/>
          </a:xfrm>
        </p:grpSpPr>
        <p:cxnSp>
          <p:nvCxnSpPr>
            <p:cNvPr id="627" name="Straight Connector 626">
              <a:extLst>
                <a:ext uri="{FF2B5EF4-FFF2-40B4-BE49-F238E27FC236}">
                  <a16:creationId xmlns:a16="http://schemas.microsoft.com/office/drawing/2014/main" id="{85B9C752-03F0-4B26-88F6-93B855A52287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8" name="Straight Connector 627">
              <a:extLst>
                <a:ext uri="{FF2B5EF4-FFF2-40B4-BE49-F238E27FC236}">
                  <a16:creationId xmlns:a16="http://schemas.microsoft.com/office/drawing/2014/main" id="{21162523-542A-4CC7-A29D-F481F6E4AE5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29" name="Group 628">
            <a:extLst>
              <a:ext uri="{FF2B5EF4-FFF2-40B4-BE49-F238E27FC236}">
                <a16:creationId xmlns:a16="http://schemas.microsoft.com/office/drawing/2014/main" id="{BA14C233-125C-4207-935B-F1D2893DDBCC}"/>
              </a:ext>
            </a:extLst>
          </p:cNvPr>
          <p:cNvGrpSpPr/>
          <p:nvPr/>
        </p:nvGrpSpPr>
        <p:grpSpPr>
          <a:xfrm>
            <a:off x="4629958" y="2958979"/>
            <a:ext cx="73643" cy="108010"/>
            <a:chOff x="11538296" y="3857194"/>
            <a:chExt cx="98191" cy="108010"/>
          </a:xfrm>
        </p:grpSpPr>
        <p:cxnSp>
          <p:nvCxnSpPr>
            <p:cNvPr id="630" name="Straight Connector 629">
              <a:extLst>
                <a:ext uri="{FF2B5EF4-FFF2-40B4-BE49-F238E27FC236}">
                  <a16:creationId xmlns:a16="http://schemas.microsoft.com/office/drawing/2014/main" id="{0B60B5C4-C9D4-4F90-97DF-682C3B2A4619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1" name="Straight Connector 630">
              <a:extLst>
                <a:ext uri="{FF2B5EF4-FFF2-40B4-BE49-F238E27FC236}">
                  <a16:creationId xmlns:a16="http://schemas.microsoft.com/office/drawing/2014/main" id="{C94F29F1-A196-41E4-9FD5-12CDCE77E69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32" name="Group 631">
            <a:extLst>
              <a:ext uri="{FF2B5EF4-FFF2-40B4-BE49-F238E27FC236}">
                <a16:creationId xmlns:a16="http://schemas.microsoft.com/office/drawing/2014/main" id="{E8B9F781-1072-420D-9F28-24157991ABFC}"/>
              </a:ext>
            </a:extLst>
          </p:cNvPr>
          <p:cNvGrpSpPr/>
          <p:nvPr/>
        </p:nvGrpSpPr>
        <p:grpSpPr>
          <a:xfrm>
            <a:off x="4620247" y="2958979"/>
            <a:ext cx="73643" cy="108010"/>
            <a:chOff x="11538296" y="3857194"/>
            <a:chExt cx="98191" cy="108010"/>
          </a:xfrm>
        </p:grpSpPr>
        <p:cxnSp>
          <p:nvCxnSpPr>
            <p:cNvPr id="633" name="Straight Connector 632">
              <a:extLst>
                <a:ext uri="{FF2B5EF4-FFF2-40B4-BE49-F238E27FC236}">
                  <a16:creationId xmlns:a16="http://schemas.microsoft.com/office/drawing/2014/main" id="{E252AAE3-0327-4F54-8FC8-0B7F827EC786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4" name="Straight Connector 633">
              <a:extLst>
                <a:ext uri="{FF2B5EF4-FFF2-40B4-BE49-F238E27FC236}">
                  <a16:creationId xmlns:a16="http://schemas.microsoft.com/office/drawing/2014/main" id="{EA8A6AFC-50E1-4A36-BDC6-6DDB761C38A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35" name="Group 634">
            <a:extLst>
              <a:ext uri="{FF2B5EF4-FFF2-40B4-BE49-F238E27FC236}">
                <a16:creationId xmlns:a16="http://schemas.microsoft.com/office/drawing/2014/main" id="{05432695-36CE-4590-89B9-89219079097E}"/>
              </a:ext>
            </a:extLst>
          </p:cNvPr>
          <p:cNvGrpSpPr/>
          <p:nvPr/>
        </p:nvGrpSpPr>
        <p:grpSpPr>
          <a:xfrm>
            <a:off x="4605682" y="2958979"/>
            <a:ext cx="73643" cy="108010"/>
            <a:chOff x="11538296" y="3857194"/>
            <a:chExt cx="98191" cy="108010"/>
          </a:xfrm>
        </p:grpSpPr>
        <p:cxnSp>
          <p:nvCxnSpPr>
            <p:cNvPr id="636" name="Straight Connector 635">
              <a:extLst>
                <a:ext uri="{FF2B5EF4-FFF2-40B4-BE49-F238E27FC236}">
                  <a16:creationId xmlns:a16="http://schemas.microsoft.com/office/drawing/2014/main" id="{03BE9575-6917-4395-B0ED-15E27C7703B7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7" name="Straight Connector 636">
              <a:extLst>
                <a:ext uri="{FF2B5EF4-FFF2-40B4-BE49-F238E27FC236}">
                  <a16:creationId xmlns:a16="http://schemas.microsoft.com/office/drawing/2014/main" id="{BC91E08E-4020-4F04-AFED-EAA0B006B42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38" name="Group 637">
            <a:extLst>
              <a:ext uri="{FF2B5EF4-FFF2-40B4-BE49-F238E27FC236}">
                <a16:creationId xmlns:a16="http://schemas.microsoft.com/office/drawing/2014/main" id="{F5B0882B-8AF7-4F17-ABC0-7C6616525D83}"/>
              </a:ext>
            </a:extLst>
          </p:cNvPr>
          <p:cNvGrpSpPr/>
          <p:nvPr/>
        </p:nvGrpSpPr>
        <p:grpSpPr>
          <a:xfrm>
            <a:off x="4592329" y="2958979"/>
            <a:ext cx="73643" cy="108010"/>
            <a:chOff x="11538296" y="3857194"/>
            <a:chExt cx="98191" cy="108010"/>
          </a:xfrm>
        </p:grpSpPr>
        <p:cxnSp>
          <p:nvCxnSpPr>
            <p:cNvPr id="639" name="Straight Connector 638">
              <a:extLst>
                <a:ext uri="{FF2B5EF4-FFF2-40B4-BE49-F238E27FC236}">
                  <a16:creationId xmlns:a16="http://schemas.microsoft.com/office/drawing/2014/main" id="{32789E2D-5BC3-43FB-8A21-D66CF330E5F2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0" name="Straight Connector 639">
              <a:extLst>
                <a:ext uri="{FF2B5EF4-FFF2-40B4-BE49-F238E27FC236}">
                  <a16:creationId xmlns:a16="http://schemas.microsoft.com/office/drawing/2014/main" id="{518F0082-D9F1-48EC-8630-FEF2081FA8D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1" name="Group 640">
            <a:extLst>
              <a:ext uri="{FF2B5EF4-FFF2-40B4-BE49-F238E27FC236}">
                <a16:creationId xmlns:a16="http://schemas.microsoft.com/office/drawing/2014/main" id="{B8E08CC8-2BA1-48E9-9F95-5D3F162AB95A}"/>
              </a:ext>
            </a:extLst>
          </p:cNvPr>
          <p:cNvGrpSpPr/>
          <p:nvPr/>
        </p:nvGrpSpPr>
        <p:grpSpPr>
          <a:xfrm>
            <a:off x="4575573" y="2936321"/>
            <a:ext cx="73643" cy="108010"/>
            <a:chOff x="11538296" y="3857194"/>
            <a:chExt cx="98191" cy="108010"/>
          </a:xfrm>
        </p:grpSpPr>
        <p:cxnSp>
          <p:nvCxnSpPr>
            <p:cNvPr id="642" name="Straight Connector 641">
              <a:extLst>
                <a:ext uri="{FF2B5EF4-FFF2-40B4-BE49-F238E27FC236}">
                  <a16:creationId xmlns:a16="http://schemas.microsoft.com/office/drawing/2014/main" id="{A89F7313-F055-4C9D-A57C-DEF2B1C54C82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3" name="Straight Connector 642">
              <a:extLst>
                <a:ext uri="{FF2B5EF4-FFF2-40B4-BE49-F238E27FC236}">
                  <a16:creationId xmlns:a16="http://schemas.microsoft.com/office/drawing/2014/main" id="{A54EB95F-A84C-42DD-B686-7FFD4CE853E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4" name="Group 643">
            <a:extLst>
              <a:ext uri="{FF2B5EF4-FFF2-40B4-BE49-F238E27FC236}">
                <a16:creationId xmlns:a16="http://schemas.microsoft.com/office/drawing/2014/main" id="{4C43D829-09D5-4511-8992-C3C7C7AFA97D}"/>
              </a:ext>
            </a:extLst>
          </p:cNvPr>
          <p:cNvGrpSpPr/>
          <p:nvPr/>
        </p:nvGrpSpPr>
        <p:grpSpPr>
          <a:xfrm>
            <a:off x="4562221" y="2934703"/>
            <a:ext cx="73643" cy="108010"/>
            <a:chOff x="11538296" y="3857194"/>
            <a:chExt cx="98191" cy="108010"/>
          </a:xfrm>
        </p:grpSpPr>
        <p:cxnSp>
          <p:nvCxnSpPr>
            <p:cNvPr id="645" name="Straight Connector 644">
              <a:extLst>
                <a:ext uri="{FF2B5EF4-FFF2-40B4-BE49-F238E27FC236}">
                  <a16:creationId xmlns:a16="http://schemas.microsoft.com/office/drawing/2014/main" id="{1F2C0F8B-91FC-4C9F-BA5B-64C990F039A3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6" name="Straight Connector 645">
              <a:extLst>
                <a:ext uri="{FF2B5EF4-FFF2-40B4-BE49-F238E27FC236}">
                  <a16:creationId xmlns:a16="http://schemas.microsoft.com/office/drawing/2014/main" id="{DED1DD0C-FBCC-44DF-8995-C54782E7E6D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7" name="Group 646">
            <a:extLst>
              <a:ext uri="{FF2B5EF4-FFF2-40B4-BE49-F238E27FC236}">
                <a16:creationId xmlns:a16="http://schemas.microsoft.com/office/drawing/2014/main" id="{5D873EFF-37B2-4024-9244-804040CD09B8}"/>
              </a:ext>
            </a:extLst>
          </p:cNvPr>
          <p:cNvGrpSpPr/>
          <p:nvPr/>
        </p:nvGrpSpPr>
        <p:grpSpPr>
          <a:xfrm>
            <a:off x="4538751" y="2934703"/>
            <a:ext cx="73643" cy="108010"/>
            <a:chOff x="11538296" y="3857194"/>
            <a:chExt cx="98191" cy="108010"/>
          </a:xfrm>
        </p:grpSpPr>
        <p:cxnSp>
          <p:nvCxnSpPr>
            <p:cNvPr id="648" name="Straight Connector 647">
              <a:extLst>
                <a:ext uri="{FF2B5EF4-FFF2-40B4-BE49-F238E27FC236}">
                  <a16:creationId xmlns:a16="http://schemas.microsoft.com/office/drawing/2014/main" id="{C8E2E95E-29CB-4979-A8A8-CEDB198F878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9" name="Straight Connector 648">
              <a:extLst>
                <a:ext uri="{FF2B5EF4-FFF2-40B4-BE49-F238E27FC236}">
                  <a16:creationId xmlns:a16="http://schemas.microsoft.com/office/drawing/2014/main" id="{23BEAFF7-E223-4F83-8B9F-48E89B60F8D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50" name="Group 649">
            <a:extLst>
              <a:ext uri="{FF2B5EF4-FFF2-40B4-BE49-F238E27FC236}">
                <a16:creationId xmlns:a16="http://schemas.microsoft.com/office/drawing/2014/main" id="{5EE7C744-E21B-4CE3-B638-DB94EB5710FC}"/>
              </a:ext>
            </a:extLst>
          </p:cNvPr>
          <p:cNvGrpSpPr/>
          <p:nvPr/>
        </p:nvGrpSpPr>
        <p:grpSpPr>
          <a:xfrm>
            <a:off x="4522972" y="2905571"/>
            <a:ext cx="73643" cy="108010"/>
            <a:chOff x="11538296" y="3857194"/>
            <a:chExt cx="98191" cy="108010"/>
          </a:xfrm>
        </p:grpSpPr>
        <p:cxnSp>
          <p:nvCxnSpPr>
            <p:cNvPr id="651" name="Straight Connector 650">
              <a:extLst>
                <a:ext uri="{FF2B5EF4-FFF2-40B4-BE49-F238E27FC236}">
                  <a16:creationId xmlns:a16="http://schemas.microsoft.com/office/drawing/2014/main" id="{4404B2B5-E4FD-4DA4-8550-594B729C2909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2" name="Straight Connector 651">
              <a:extLst>
                <a:ext uri="{FF2B5EF4-FFF2-40B4-BE49-F238E27FC236}">
                  <a16:creationId xmlns:a16="http://schemas.microsoft.com/office/drawing/2014/main" id="{F438A2C5-82FC-4905-AF9D-C81F7779DF5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53" name="Group 652">
            <a:extLst>
              <a:ext uri="{FF2B5EF4-FFF2-40B4-BE49-F238E27FC236}">
                <a16:creationId xmlns:a16="http://schemas.microsoft.com/office/drawing/2014/main" id="{A542AFB1-979C-4063-86EC-B0051EAF3020}"/>
              </a:ext>
            </a:extLst>
          </p:cNvPr>
          <p:cNvGrpSpPr/>
          <p:nvPr/>
        </p:nvGrpSpPr>
        <p:grpSpPr>
          <a:xfrm>
            <a:off x="4501930" y="2903953"/>
            <a:ext cx="73643" cy="108010"/>
            <a:chOff x="11538296" y="3857194"/>
            <a:chExt cx="98191" cy="108010"/>
          </a:xfrm>
        </p:grpSpPr>
        <p:cxnSp>
          <p:nvCxnSpPr>
            <p:cNvPr id="654" name="Straight Connector 653">
              <a:extLst>
                <a:ext uri="{FF2B5EF4-FFF2-40B4-BE49-F238E27FC236}">
                  <a16:creationId xmlns:a16="http://schemas.microsoft.com/office/drawing/2014/main" id="{7339E467-A0B2-4E7F-9769-A994C914FADC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5" name="Straight Connector 654">
              <a:extLst>
                <a:ext uri="{FF2B5EF4-FFF2-40B4-BE49-F238E27FC236}">
                  <a16:creationId xmlns:a16="http://schemas.microsoft.com/office/drawing/2014/main" id="{1E7FB0B4-E478-4AC3-8E98-47AF5C3A8EA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56" name="Group 655">
            <a:extLst>
              <a:ext uri="{FF2B5EF4-FFF2-40B4-BE49-F238E27FC236}">
                <a16:creationId xmlns:a16="http://schemas.microsoft.com/office/drawing/2014/main" id="{EBEA6225-E9DC-4287-958F-81B5ECFF1F8A}"/>
              </a:ext>
            </a:extLst>
          </p:cNvPr>
          <p:cNvGrpSpPr/>
          <p:nvPr/>
        </p:nvGrpSpPr>
        <p:grpSpPr>
          <a:xfrm>
            <a:off x="4430315" y="2887769"/>
            <a:ext cx="73643" cy="108010"/>
            <a:chOff x="11538296" y="3857194"/>
            <a:chExt cx="98191" cy="108010"/>
          </a:xfrm>
        </p:grpSpPr>
        <p:cxnSp>
          <p:nvCxnSpPr>
            <p:cNvPr id="657" name="Straight Connector 656">
              <a:extLst>
                <a:ext uri="{FF2B5EF4-FFF2-40B4-BE49-F238E27FC236}">
                  <a16:creationId xmlns:a16="http://schemas.microsoft.com/office/drawing/2014/main" id="{4AD6B4A6-FE4D-459A-962E-D2661B281899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8" name="Straight Connector 657">
              <a:extLst>
                <a:ext uri="{FF2B5EF4-FFF2-40B4-BE49-F238E27FC236}">
                  <a16:creationId xmlns:a16="http://schemas.microsoft.com/office/drawing/2014/main" id="{AA34CF5D-3491-49A5-8847-AB053769068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59" name="Group 658">
            <a:extLst>
              <a:ext uri="{FF2B5EF4-FFF2-40B4-BE49-F238E27FC236}">
                <a16:creationId xmlns:a16="http://schemas.microsoft.com/office/drawing/2014/main" id="{A7FD8534-1F57-457A-9509-BEFB0C599304}"/>
              </a:ext>
            </a:extLst>
          </p:cNvPr>
          <p:cNvGrpSpPr/>
          <p:nvPr/>
        </p:nvGrpSpPr>
        <p:grpSpPr>
          <a:xfrm>
            <a:off x="4410895" y="2873203"/>
            <a:ext cx="73643" cy="108010"/>
            <a:chOff x="11538296" y="3857194"/>
            <a:chExt cx="98191" cy="108010"/>
          </a:xfrm>
        </p:grpSpPr>
        <p:cxnSp>
          <p:nvCxnSpPr>
            <p:cNvPr id="660" name="Straight Connector 659">
              <a:extLst>
                <a:ext uri="{FF2B5EF4-FFF2-40B4-BE49-F238E27FC236}">
                  <a16:creationId xmlns:a16="http://schemas.microsoft.com/office/drawing/2014/main" id="{B55982FF-4704-4E47-A395-8058CEB0D7C3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1" name="Straight Connector 660">
              <a:extLst>
                <a:ext uri="{FF2B5EF4-FFF2-40B4-BE49-F238E27FC236}">
                  <a16:creationId xmlns:a16="http://schemas.microsoft.com/office/drawing/2014/main" id="{46CDB8C7-A725-4F60-9DCE-76AE3EA5047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62" name="Group 661">
            <a:extLst>
              <a:ext uri="{FF2B5EF4-FFF2-40B4-BE49-F238E27FC236}">
                <a16:creationId xmlns:a16="http://schemas.microsoft.com/office/drawing/2014/main" id="{E8620977-E88C-4776-8BEA-E3C8DBEDCD9F}"/>
              </a:ext>
            </a:extLst>
          </p:cNvPr>
          <p:cNvGrpSpPr/>
          <p:nvPr/>
        </p:nvGrpSpPr>
        <p:grpSpPr>
          <a:xfrm>
            <a:off x="4396329" y="2852164"/>
            <a:ext cx="73643" cy="108010"/>
            <a:chOff x="11538296" y="3857194"/>
            <a:chExt cx="98191" cy="108010"/>
          </a:xfrm>
        </p:grpSpPr>
        <p:cxnSp>
          <p:nvCxnSpPr>
            <p:cNvPr id="663" name="Straight Connector 662">
              <a:extLst>
                <a:ext uri="{FF2B5EF4-FFF2-40B4-BE49-F238E27FC236}">
                  <a16:creationId xmlns:a16="http://schemas.microsoft.com/office/drawing/2014/main" id="{72873BC6-1F1B-4DEC-9B2A-D0A59618C243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4" name="Straight Connector 663">
              <a:extLst>
                <a:ext uri="{FF2B5EF4-FFF2-40B4-BE49-F238E27FC236}">
                  <a16:creationId xmlns:a16="http://schemas.microsoft.com/office/drawing/2014/main" id="{6E8F2230-6D40-4D4E-943E-3E471ECF53E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65" name="Group 664">
            <a:extLst>
              <a:ext uri="{FF2B5EF4-FFF2-40B4-BE49-F238E27FC236}">
                <a16:creationId xmlns:a16="http://schemas.microsoft.com/office/drawing/2014/main" id="{57290F8D-8DB1-4F55-AB10-84ECC505BBDB}"/>
              </a:ext>
            </a:extLst>
          </p:cNvPr>
          <p:cNvGrpSpPr/>
          <p:nvPr/>
        </p:nvGrpSpPr>
        <p:grpSpPr>
          <a:xfrm>
            <a:off x="4386619" y="2852164"/>
            <a:ext cx="73643" cy="108010"/>
            <a:chOff x="11538296" y="3857194"/>
            <a:chExt cx="98191" cy="108010"/>
          </a:xfrm>
        </p:grpSpPr>
        <p:cxnSp>
          <p:nvCxnSpPr>
            <p:cNvPr id="666" name="Straight Connector 665">
              <a:extLst>
                <a:ext uri="{FF2B5EF4-FFF2-40B4-BE49-F238E27FC236}">
                  <a16:creationId xmlns:a16="http://schemas.microsoft.com/office/drawing/2014/main" id="{83B1B660-5CA5-41DD-8223-F3226B95EC23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7" name="Straight Connector 666">
              <a:extLst>
                <a:ext uri="{FF2B5EF4-FFF2-40B4-BE49-F238E27FC236}">
                  <a16:creationId xmlns:a16="http://schemas.microsoft.com/office/drawing/2014/main" id="{C9147EA6-FDFC-4FDF-AE3C-E9AF1EF3D97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68" name="Group 667">
            <a:extLst>
              <a:ext uri="{FF2B5EF4-FFF2-40B4-BE49-F238E27FC236}">
                <a16:creationId xmlns:a16="http://schemas.microsoft.com/office/drawing/2014/main" id="{0A161E94-A429-48E0-8C50-C126200C8712}"/>
              </a:ext>
            </a:extLst>
          </p:cNvPr>
          <p:cNvGrpSpPr/>
          <p:nvPr/>
        </p:nvGrpSpPr>
        <p:grpSpPr>
          <a:xfrm>
            <a:off x="4363556" y="2852164"/>
            <a:ext cx="73643" cy="108010"/>
            <a:chOff x="11538296" y="3857194"/>
            <a:chExt cx="98191" cy="108010"/>
          </a:xfrm>
        </p:grpSpPr>
        <p:cxnSp>
          <p:nvCxnSpPr>
            <p:cNvPr id="669" name="Straight Connector 668">
              <a:extLst>
                <a:ext uri="{FF2B5EF4-FFF2-40B4-BE49-F238E27FC236}">
                  <a16:creationId xmlns:a16="http://schemas.microsoft.com/office/drawing/2014/main" id="{FB63AF4D-9229-42E9-AAB6-489FBA1213D1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0" name="Straight Connector 669">
              <a:extLst>
                <a:ext uri="{FF2B5EF4-FFF2-40B4-BE49-F238E27FC236}">
                  <a16:creationId xmlns:a16="http://schemas.microsoft.com/office/drawing/2014/main" id="{074E7A8A-DB19-4822-868D-F053CB34B87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71" name="Group 670">
            <a:extLst>
              <a:ext uri="{FF2B5EF4-FFF2-40B4-BE49-F238E27FC236}">
                <a16:creationId xmlns:a16="http://schemas.microsoft.com/office/drawing/2014/main" id="{9E21A560-EDB7-45A8-A78C-0EA5A7AE8E98}"/>
              </a:ext>
            </a:extLst>
          </p:cNvPr>
          <p:cNvGrpSpPr/>
          <p:nvPr/>
        </p:nvGrpSpPr>
        <p:grpSpPr>
          <a:xfrm>
            <a:off x="4322287" y="2837599"/>
            <a:ext cx="73643" cy="108010"/>
            <a:chOff x="11538296" y="3857194"/>
            <a:chExt cx="98191" cy="108010"/>
          </a:xfrm>
        </p:grpSpPr>
        <p:cxnSp>
          <p:nvCxnSpPr>
            <p:cNvPr id="672" name="Straight Connector 671">
              <a:extLst>
                <a:ext uri="{FF2B5EF4-FFF2-40B4-BE49-F238E27FC236}">
                  <a16:creationId xmlns:a16="http://schemas.microsoft.com/office/drawing/2014/main" id="{629543D3-6F3C-409C-A3D1-6CFF378DDF32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3" name="Straight Connector 672">
              <a:extLst>
                <a:ext uri="{FF2B5EF4-FFF2-40B4-BE49-F238E27FC236}">
                  <a16:creationId xmlns:a16="http://schemas.microsoft.com/office/drawing/2014/main" id="{59B49F87-875C-4D63-BA3C-C71C69D4289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74" name="Group 673">
            <a:extLst>
              <a:ext uri="{FF2B5EF4-FFF2-40B4-BE49-F238E27FC236}">
                <a16:creationId xmlns:a16="http://schemas.microsoft.com/office/drawing/2014/main" id="{48F92E69-BBAF-411C-9DB0-49057A5B2409}"/>
              </a:ext>
            </a:extLst>
          </p:cNvPr>
          <p:cNvGrpSpPr/>
          <p:nvPr/>
        </p:nvGrpSpPr>
        <p:grpSpPr>
          <a:xfrm>
            <a:off x="4284659" y="2774481"/>
            <a:ext cx="73643" cy="108010"/>
            <a:chOff x="11538296" y="3857194"/>
            <a:chExt cx="98191" cy="108010"/>
          </a:xfrm>
        </p:grpSpPr>
        <p:cxnSp>
          <p:nvCxnSpPr>
            <p:cNvPr id="675" name="Straight Connector 674">
              <a:extLst>
                <a:ext uri="{FF2B5EF4-FFF2-40B4-BE49-F238E27FC236}">
                  <a16:creationId xmlns:a16="http://schemas.microsoft.com/office/drawing/2014/main" id="{551E8032-731F-40CF-B8D8-B38033E2836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6" name="Straight Connector 675">
              <a:extLst>
                <a:ext uri="{FF2B5EF4-FFF2-40B4-BE49-F238E27FC236}">
                  <a16:creationId xmlns:a16="http://schemas.microsoft.com/office/drawing/2014/main" id="{8D1CCD0E-045F-4A6F-BC36-D5E38F6ACD4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77" name="Group 676">
            <a:extLst>
              <a:ext uri="{FF2B5EF4-FFF2-40B4-BE49-F238E27FC236}">
                <a16:creationId xmlns:a16="http://schemas.microsoft.com/office/drawing/2014/main" id="{6BCDA259-EA5D-402D-85D4-D3F99059D263}"/>
              </a:ext>
            </a:extLst>
          </p:cNvPr>
          <p:cNvGrpSpPr/>
          <p:nvPr/>
        </p:nvGrpSpPr>
        <p:grpSpPr>
          <a:xfrm>
            <a:off x="4267666" y="2774481"/>
            <a:ext cx="73643" cy="108010"/>
            <a:chOff x="11538296" y="3857194"/>
            <a:chExt cx="98191" cy="108010"/>
          </a:xfrm>
        </p:grpSpPr>
        <p:cxnSp>
          <p:nvCxnSpPr>
            <p:cNvPr id="678" name="Straight Connector 677">
              <a:extLst>
                <a:ext uri="{FF2B5EF4-FFF2-40B4-BE49-F238E27FC236}">
                  <a16:creationId xmlns:a16="http://schemas.microsoft.com/office/drawing/2014/main" id="{434F946C-E1A0-4933-9011-30F50F38408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9" name="Straight Connector 678">
              <a:extLst>
                <a:ext uri="{FF2B5EF4-FFF2-40B4-BE49-F238E27FC236}">
                  <a16:creationId xmlns:a16="http://schemas.microsoft.com/office/drawing/2014/main" id="{9C3E8F87-DB13-4864-92D3-CED6B432249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80" name="Group 679">
            <a:extLst>
              <a:ext uri="{FF2B5EF4-FFF2-40B4-BE49-F238E27FC236}">
                <a16:creationId xmlns:a16="http://schemas.microsoft.com/office/drawing/2014/main" id="{08BBA818-DBCF-4E92-B5DC-E28549C53DB7}"/>
              </a:ext>
            </a:extLst>
          </p:cNvPr>
          <p:cNvGrpSpPr/>
          <p:nvPr/>
        </p:nvGrpSpPr>
        <p:grpSpPr>
          <a:xfrm>
            <a:off x="4217900" y="2771245"/>
            <a:ext cx="73643" cy="108010"/>
            <a:chOff x="11538296" y="3857194"/>
            <a:chExt cx="98191" cy="108010"/>
          </a:xfrm>
        </p:grpSpPr>
        <p:cxnSp>
          <p:nvCxnSpPr>
            <p:cNvPr id="681" name="Straight Connector 680">
              <a:extLst>
                <a:ext uri="{FF2B5EF4-FFF2-40B4-BE49-F238E27FC236}">
                  <a16:creationId xmlns:a16="http://schemas.microsoft.com/office/drawing/2014/main" id="{4F93ECA0-D56D-4EF6-B60D-0367AE1AB5C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2" name="Straight Connector 681">
              <a:extLst>
                <a:ext uri="{FF2B5EF4-FFF2-40B4-BE49-F238E27FC236}">
                  <a16:creationId xmlns:a16="http://schemas.microsoft.com/office/drawing/2014/main" id="{8CE7608F-DBDA-4BD7-996F-1A67590E02C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83" name="Group 682">
            <a:extLst>
              <a:ext uri="{FF2B5EF4-FFF2-40B4-BE49-F238E27FC236}">
                <a16:creationId xmlns:a16="http://schemas.microsoft.com/office/drawing/2014/main" id="{E9EA20C1-A67F-4851-B3B7-3E037CA2BD52}"/>
              </a:ext>
            </a:extLst>
          </p:cNvPr>
          <p:cNvGrpSpPr/>
          <p:nvPr/>
        </p:nvGrpSpPr>
        <p:grpSpPr>
          <a:xfrm>
            <a:off x="4208190" y="2771245"/>
            <a:ext cx="73643" cy="108010"/>
            <a:chOff x="11538296" y="3857194"/>
            <a:chExt cx="98191" cy="108010"/>
          </a:xfrm>
        </p:grpSpPr>
        <p:cxnSp>
          <p:nvCxnSpPr>
            <p:cNvPr id="684" name="Straight Connector 683">
              <a:extLst>
                <a:ext uri="{FF2B5EF4-FFF2-40B4-BE49-F238E27FC236}">
                  <a16:creationId xmlns:a16="http://schemas.microsoft.com/office/drawing/2014/main" id="{F592B6B8-ED8D-4A07-9BF3-FCF25C6A51B1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5" name="Straight Connector 684">
              <a:extLst>
                <a:ext uri="{FF2B5EF4-FFF2-40B4-BE49-F238E27FC236}">
                  <a16:creationId xmlns:a16="http://schemas.microsoft.com/office/drawing/2014/main" id="{CF8562CE-0667-46E3-840B-050AB62B1DE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86" name="Group 685">
            <a:extLst>
              <a:ext uri="{FF2B5EF4-FFF2-40B4-BE49-F238E27FC236}">
                <a16:creationId xmlns:a16="http://schemas.microsoft.com/office/drawing/2014/main" id="{C785F1BA-49A4-46BE-A303-1CDB0C644A0B}"/>
              </a:ext>
            </a:extLst>
          </p:cNvPr>
          <p:cNvGrpSpPr/>
          <p:nvPr/>
        </p:nvGrpSpPr>
        <p:grpSpPr>
          <a:xfrm>
            <a:off x="4185127" y="2758298"/>
            <a:ext cx="73643" cy="108010"/>
            <a:chOff x="11538296" y="3857194"/>
            <a:chExt cx="98191" cy="108010"/>
          </a:xfrm>
        </p:grpSpPr>
        <p:cxnSp>
          <p:nvCxnSpPr>
            <p:cNvPr id="687" name="Straight Connector 686">
              <a:extLst>
                <a:ext uri="{FF2B5EF4-FFF2-40B4-BE49-F238E27FC236}">
                  <a16:creationId xmlns:a16="http://schemas.microsoft.com/office/drawing/2014/main" id="{745C4D35-E713-4A67-8B39-1993AF4F4A88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8" name="Straight Connector 687">
              <a:extLst>
                <a:ext uri="{FF2B5EF4-FFF2-40B4-BE49-F238E27FC236}">
                  <a16:creationId xmlns:a16="http://schemas.microsoft.com/office/drawing/2014/main" id="{0EC7318A-5F2C-4171-9BD7-7EE1BC309EE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89" name="Group 688">
            <a:extLst>
              <a:ext uri="{FF2B5EF4-FFF2-40B4-BE49-F238E27FC236}">
                <a16:creationId xmlns:a16="http://schemas.microsoft.com/office/drawing/2014/main" id="{53288471-443F-4503-B6E4-BD3AC2341D2E}"/>
              </a:ext>
            </a:extLst>
          </p:cNvPr>
          <p:cNvGrpSpPr/>
          <p:nvPr/>
        </p:nvGrpSpPr>
        <p:grpSpPr>
          <a:xfrm>
            <a:off x="4164493" y="2758298"/>
            <a:ext cx="73643" cy="108010"/>
            <a:chOff x="11538296" y="3857194"/>
            <a:chExt cx="98191" cy="108010"/>
          </a:xfrm>
        </p:grpSpPr>
        <p:cxnSp>
          <p:nvCxnSpPr>
            <p:cNvPr id="690" name="Straight Connector 689">
              <a:extLst>
                <a:ext uri="{FF2B5EF4-FFF2-40B4-BE49-F238E27FC236}">
                  <a16:creationId xmlns:a16="http://schemas.microsoft.com/office/drawing/2014/main" id="{86DC7DCC-6146-42E7-AA46-5E06CF6363A2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1" name="Straight Connector 690">
              <a:extLst>
                <a:ext uri="{FF2B5EF4-FFF2-40B4-BE49-F238E27FC236}">
                  <a16:creationId xmlns:a16="http://schemas.microsoft.com/office/drawing/2014/main" id="{555BFA50-0585-4913-8EB0-0474CC3B5B5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92" name="Group 691">
            <a:extLst>
              <a:ext uri="{FF2B5EF4-FFF2-40B4-BE49-F238E27FC236}">
                <a16:creationId xmlns:a16="http://schemas.microsoft.com/office/drawing/2014/main" id="{E29C9FAA-4C07-4762-901B-12FE3CBD111A}"/>
              </a:ext>
            </a:extLst>
          </p:cNvPr>
          <p:cNvGrpSpPr/>
          <p:nvPr/>
        </p:nvGrpSpPr>
        <p:grpSpPr>
          <a:xfrm>
            <a:off x="4123223" y="2742114"/>
            <a:ext cx="73643" cy="108010"/>
            <a:chOff x="11538296" y="3857194"/>
            <a:chExt cx="98191" cy="108010"/>
          </a:xfrm>
        </p:grpSpPr>
        <p:cxnSp>
          <p:nvCxnSpPr>
            <p:cNvPr id="693" name="Straight Connector 692">
              <a:extLst>
                <a:ext uri="{FF2B5EF4-FFF2-40B4-BE49-F238E27FC236}">
                  <a16:creationId xmlns:a16="http://schemas.microsoft.com/office/drawing/2014/main" id="{0168F539-A2AB-4FFA-9D3A-D878124CB81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4" name="Straight Connector 693">
              <a:extLst>
                <a:ext uri="{FF2B5EF4-FFF2-40B4-BE49-F238E27FC236}">
                  <a16:creationId xmlns:a16="http://schemas.microsoft.com/office/drawing/2014/main" id="{5CB95DD4-198A-4599-8673-9492E7C1D45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95" name="Group 694">
            <a:extLst>
              <a:ext uri="{FF2B5EF4-FFF2-40B4-BE49-F238E27FC236}">
                <a16:creationId xmlns:a16="http://schemas.microsoft.com/office/drawing/2014/main" id="{D153CB88-71E8-4BCC-B579-FE2F9B27BB4F}"/>
              </a:ext>
            </a:extLst>
          </p:cNvPr>
          <p:cNvGrpSpPr/>
          <p:nvPr/>
        </p:nvGrpSpPr>
        <p:grpSpPr>
          <a:xfrm>
            <a:off x="4103802" y="2742114"/>
            <a:ext cx="73643" cy="108010"/>
            <a:chOff x="11538296" y="3857194"/>
            <a:chExt cx="98191" cy="108010"/>
          </a:xfrm>
        </p:grpSpPr>
        <p:cxnSp>
          <p:nvCxnSpPr>
            <p:cNvPr id="696" name="Straight Connector 695">
              <a:extLst>
                <a:ext uri="{FF2B5EF4-FFF2-40B4-BE49-F238E27FC236}">
                  <a16:creationId xmlns:a16="http://schemas.microsoft.com/office/drawing/2014/main" id="{BA28D55D-12B3-4EAA-BE79-ACABD7770D99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7" name="Straight Connector 696">
              <a:extLst>
                <a:ext uri="{FF2B5EF4-FFF2-40B4-BE49-F238E27FC236}">
                  <a16:creationId xmlns:a16="http://schemas.microsoft.com/office/drawing/2014/main" id="{77352884-BE6F-4938-93EE-D6305182D7D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98" name="Group 697">
            <a:extLst>
              <a:ext uri="{FF2B5EF4-FFF2-40B4-BE49-F238E27FC236}">
                <a16:creationId xmlns:a16="http://schemas.microsoft.com/office/drawing/2014/main" id="{2D813C7A-68F8-4550-95DF-6B3A4A986BC5}"/>
              </a:ext>
            </a:extLst>
          </p:cNvPr>
          <p:cNvGrpSpPr/>
          <p:nvPr/>
        </p:nvGrpSpPr>
        <p:grpSpPr>
          <a:xfrm>
            <a:off x="4069816" y="2724312"/>
            <a:ext cx="73643" cy="108010"/>
            <a:chOff x="11538296" y="3857194"/>
            <a:chExt cx="98191" cy="108010"/>
          </a:xfrm>
        </p:grpSpPr>
        <p:cxnSp>
          <p:nvCxnSpPr>
            <p:cNvPr id="699" name="Straight Connector 698">
              <a:extLst>
                <a:ext uri="{FF2B5EF4-FFF2-40B4-BE49-F238E27FC236}">
                  <a16:creationId xmlns:a16="http://schemas.microsoft.com/office/drawing/2014/main" id="{C15CA1AE-C421-4974-A016-A88CFBD90836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0" name="Straight Connector 699">
              <a:extLst>
                <a:ext uri="{FF2B5EF4-FFF2-40B4-BE49-F238E27FC236}">
                  <a16:creationId xmlns:a16="http://schemas.microsoft.com/office/drawing/2014/main" id="{0E15123C-C51A-4584-9778-C82ACCF4E62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01" name="Group 700">
            <a:extLst>
              <a:ext uri="{FF2B5EF4-FFF2-40B4-BE49-F238E27FC236}">
                <a16:creationId xmlns:a16="http://schemas.microsoft.com/office/drawing/2014/main" id="{C4CD5BA1-1CFF-4E03-B17F-301E556EB7E4}"/>
              </a:ext>
            </a:extLst>
          </p:cNvPr>
          <p:cNvGrpSpPr/>
          <p:nvPr/>
        </p:nvGrpSpPr>
        <p:grpSpPr>
          <a:xfrm>
            <a:off x="4058891" y="2724312"/>
            <a:ext cx="73643" cy="108010"/>
            <a:chOff x="11538296" y="3857194"/>
            <a:chExt cx="98191" cy="108010"/>
          </a:xfrm>
        </p:grpSpPr>
        <p:cxnSp>
          <p:nvCxnSpPr>
            <p:cNvPr id="702" name="Straight Connector 701">
              <a:extLst>
                <a:ext uri="{FF2B5EF4-FFF2-40B4-BE49-F238E27FC236}">
                  <a16:creationId xmlns:a16="http://schemas.microsoft.com/office/drawing/2014/main" id="{F4C6FBDB-2488-489B-A817-D312BC6B942A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3" name="Straight Connector 702">
              <a:extLst>
                <a:ext uri="{FF2B5EF4-FFF2-40B4-BE49-F238E27FC236}">
                  <a16:creationId xmlns:a16="http://schemas.microsoft.com/office/drawing/2014/main" id="{78B2CF6C-46E3-4980-9994-BC4D06C36AB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04" name="Group 703">
            <a:extLst>
              <a:ext uri="{FF2B5EF4-FFF2-40B4-BE49-F238E27FC236}">
                <a16:creationId xmlns:a16="http://schemas.microsoft.com/office/drawing/2014/main" id="{D32C0A0E-9E78-4DE9-A9C3-FE22CA32B4DC}"/>
              </a:ext>
            </a:extLst>
          </p:cNvPr>
          <p:cNvGrpSpPr/>
          <p:nvPr/>
        </p:nvGrpSpPr>
        <p:grpSpPr>
          <a:xfrm>
            <a:off x="3976353" y="2683852"/>
            <a:ext cx="73643" cy="108010"/>
            <a:chOff x="11538296" y="3857194"/>
            <a:chExt cx="98191" cy="108010"/>
          </a:xfrm>
        </p:grpSpPr>
        <p:cxnSp>
          <p:nvCxnSpPr>
            <p:cNvPr id="705" name="Straight Connector 704">
              <a:extLst>
                <a:ext uri="{FF2B5EF4-FFF2-40B4-BE49-F238E27FC236}">
                  <a16:creationId xmlns:a16="http://schemas.microsoft.com/office/drawing/2014/main" id="{72F9950D-65F0-4913-A558-15D4B9C3C56D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6" name="Straight Connector 705">
              <a:extLst>
                <a:ext uri="{FF2B5EF4-FFF2-40B4-BE49-F238E27FC236}">
                  <a16:creationId xmlns:a16="http://schemas.microsoft.com/office/drawing/2014/main" id="{1CD0C241-4914-4943-9077-AAB5FA9D9B1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07" name="Group 706">
            <a:extLst>
              <a:ext uri="{FF2B5EF4-FFF2-40B4-BE49-F238E27FC236}">
                <a16:creationId xmlns:a16="http://schemas.microsoft.com/office/drawing/2014/main" id="{945DAA62-E7DE-4F78-ABC0-488F5629FA28}"/>
              </a:ext>
            </a:extLst>
          </p:cNvPr>
          <p:cNvGrpSpPr/>
          <p:nvPr/>
        </p:nvGrpSpPr>
        <p:grpSpPr>
          <a:xfrm>
            <a:off x="3941152" y="2654720"/>
            <a:ext cx="73643" cy="108010"/>
            <a:chOff x="11538296" y="3857194"/>
            <a:chExt cx="98191" cy="108010"/>
          </a:xfrm>
        </p:grpSpPr>
        <p:cxnSp>
          <p:nvCxnSpPr>
            <p:cNvPr id="708" name="Straight Connector 707">
              <a:extLst>
                <a:ext uri="{FF2B5EF4-FFF2-40B4-BE49-F238E27FC236}">
                  <a16:creationId xmlns:a16="http://schemas.microsoft.com/office/drawing/2014/main" id="{3F8C85E2-E674-4404-AC79-D246E6F59CAD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9" name="Straight Connector 708">
              <a:extLst>
                <a:ext uri="{FF2B5EF4-FFF2-40B4-BE49-F238E27FC236}">
                  <a16:creationId xmlns:a16="http://schemas.microsoft.com/office/drawing/2014/main" id="{DDC847A0-0AEB-40A4-9B69-36A650CBF35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10" name="Group 709">
            <a:extLst>
              <a:ext uri="{FF2B5EF4-FFF2-40B4-BE49-F238E27FC236}">
                <a16:creationId xmlns:a16="http://schemas.microsoft.com/office/drawing/2014/main" id="{59488AE7-EA57-4F63-8208-9F4845B3840E}"/>
              </a:ext>
            </a:extLst>
          </p:cNvPr>
          <p:cNvGrpSpPr/>
          <p:nvPr/>
        </p:nvGrpSpPr>
        <p:grpSpPr>
          <a:xfrm>
            <a:off x="3912021" y="2645009"/>
            <a:ext cx="73643" cy="108010"/>
            <a:chOff x="11538296" y="3857194"/>
            <a:chExt cx="98191" cy="108010"/>
          </a:xfrm>
        </p:grpSpPr>
        <p:cxnSp>
          <p:nvCxnSpPr>
            <p:cNvPr id="711" name="Straight Connector 710">
              <a:extLst>
                <a:ext uri="{FF2B5EF4-FFF2-40B4-BE49-F238E27FC236}">
                  <a16:creationId xmlns:a16="http://schemas.microsoft.com/office/drawing/2014/main" id="{8F48438C-E4DE-416B-9D44-181EB7375125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2" name="Straight Connector 711">
              <a:extLst>
                <a:ext uri="{FF2B5EF4-FFF2-40B4-BE49-F238E27FC236}">
                  <a16:creationId xmlns:a16="http://schemas.microsoft.com/office/drawing/2014/main" id="{50938B11-A1FF-4A77-8A4C-AD3B8DE8B34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13" name="Group 712">
            <a:extLst>
              <a:ext uri="{FF2B5EF4-FFF2-40B4-BE49-F238E27FC236}">
                <a16:creationId xmlns:a16="http://schemas.microsoft.com/office/drawing/2014/main" id="{DB0F8642-B666-4574-9171-25943F63E9D0}"/>
              </a:ext>
            </a:extLst>
          </p:cNvPr>
          <p:cNvGrpSpPr/>
          <p:nvPr/>
        </p:nvGrpSpPr>
        <p:grpSpPr>
          <a:xfrm>
            <a:off x="3895027" y="2632062"/>
            <a:ext cx="73643" cy="108010"/>
            <a:chOff x="11538296" y="3857194"/>
            <a:chExt cx="98191" cy="108010"/>
          </a:xfrm>
        </p:grpSpPr>
        <p:cxnSp>
          <p:nvCxnSpPr>
            <p:cNvPr id="714" name="Straight Connector 713">
              <a:extLst>
                <a:ext uri="{FF2B5EF4-FFF2-40B4-BE49-F238E27FC236}">
                  <a16:creationId xmlns:a16="http://schemas.microsoft.com/office/drawing/2014/main" id="{6DB3FED9-D615-46D7-BBC1-FFF79FEF5639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5" name="Straight Connector 714">
              <a:extLst>
                <a:ext uri="{FF2B5EF4-FFF2-40B4-BE49-F238E27FC236}">
                  <a16:creationId xmlns:a16="http://schemas.microsoft.com/office/drawing/2014/main" id="{256324F0-E903-4BCC-B409-21764499A72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16" name="Group 715">
            <a:extLst>
              <a:ext uri="{FF2B5EF4-FFF2-40B4-BE49-F238E27FC236}">
                <a16:creationId xmlns:a16="http://schemas.microsoft.com/office/drawing/2014/main" id="{37FA4164-87F1-4D8F-9EB2-90A6BE8E932E}"/>
              </a:ext>
            </a:extLst>
          </p:cNvPr>
          <p:cNvGrpSpPr/>
          <p:nvPr/>
        </p:nvGrpSpPr>
        <p:grpSpPr>
          <a:xfrm>
            <a:off x="3881676" y="2633680"/>
            <a:ext cx="73643" cy="108010"/>
            <a:chOff x="11538296" y="3857194"/>
            <a:chExt cx="98191" cy="108010"/>
          </a:xfrm>
        </p:grpSpPr>
        <p:cxnSp>
          <p:nvCxnSpPr>
            <p:cNvPr id="717" name="Straight Connector 716">
              <a:extLst>
                <a:ext uri="{FF2B5EF4-FFF2-40B4-BE49-F238E27FC236}">
                  <a16:creationId xmlns:a16="http://schemas.microsoft.com/office/drawing/2014/main" id="{967D5230-95F0-45DC-89C9-5A30B63FA3FC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8" name="Straight Connector 717">
              <a:extLst>
                <a:ext uri="{FF2B5EF4-FFF2-40B4-BE49-F238E27FC236}">
                  <a16:creationId xmlns:a16="http://schemas.microsoft.com/office/drawing/2014/main" id="{97D6A037-E897-4C31-9363-81B21F68988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19" name="Group 718">
            <a:extLst>
              <a:ext uri="{FF2B5EF4-FFF2-40B4-BE49-F238E27FC236}">
                <a16:creationId xmlns:a16="http://schemas.microsoft.com/office/drawing/2014/main" id="{BF9D3CFA-486D-438A-84E5-CC629D7C72FB}"/>
              </a:ext>
            </a:extLst>
          </p:cNvPr>
          <p:cNvGrpSpPr/>
          <p:nvPr/>
        </p:nvGrpSpPr>
        <p:grpSpPr>
          <a:xfrm>
            <a:off x="3865897" y="2602931"/>
            <a:ext cx="73643" cy="108010"/>
            <a:chOff x="11538296" y="3857194"/>
            <a:chExt cx="98191" cy="108010"/>
          </a:xfrm>
        </p:grpSpPr>
        <p:cxnSp>
          <p:nvCxnSpPr>
            <p:cNvPr id="720" name="Straight Connector 719">
              <a:extLst>
                <a:ext uri="{FF2B5EF4-FFF2-40B4-BE49-F238E27FC236}">
                  <a16:creationId xmlns:a16="http://schemas.microsoft.com/office/drawing/2014/main" id="{27A3EFF3-F4D8-42EC-BC7C-BD1416059657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1" name="Straight Connector 720">
              <a:extLst>
                <a:ext uri="{FF2B5EF4-FFF2-40B4-BE49-F238E27FC236}">
                  <a16:creationId xmlns:a16="http://schemas.microsoft.com/office/drawing/2014/main" id="{2538BEBE-C663-4FE1-A65B-ADF6FAD8C9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22" name="Group 721">
            <a:extLst>
              <a:ext uri="{FF2B5EF4-FFF2-40B4-BE49-F238E27FC236}">
                <a16:creationId xmlns:a16="http://schemas.microsoft.com/office/drawing/2014/main" id="{A84E7930-6DA6-44EF-954D-A4D9F1C667B1}"/>
              </a:ext>
            </a:extLst>
          </p:cNvPr>
          <p:cNvGrpSpPr/>
          <p:nvPr/>
        </p:nvGrpSpPr>
        <p:grpSpPr>
          <a:xfrm>
            <a:off x="3839193" y="2586747"/>
            <a:ext cx="73643" cy="108010"/>
            <a:chOff x="11538296" y="3857194"/>
            <a:chExt cx="98191" cy="108010"/>
          </a:xfrm>
        </p:grpSpPr>
        <p:cxnSp>
          <p:nvCxnSpPr>
            <p:cNvPr id="723" name="Straight Connector 722">
              <a:extLst>
                <a:ext uri="{FF2B5EF4-FFF2-40B4-BE49-F238E27FC236}">
                  <a16:creationId xmlns:a16="http://schemas.microsoft.com/office/drawing/2014/main" id="{85D0E85C-430F-4572-81B8-BEF0AF059990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4" name="Straight Connector 723">
              <a:extLst>
                <a:ext uri="{FF2B5EF4-FFF2-40B4-BE49-F238E27FC236}">
                  <a16:creationId xmlns:a16="http://schemas.microsoft.com/office/drawing/2014/main" id="{36EA9E9E-1D7B-4BC5-98B0-F67AFDCA138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25" name="Group 724">
            <a:extLst>
              <a:ext uri="{FF2B5EF4-FFF2-40B4-BE49-F238E27FC236}">
                <a16:creationId xmlns:a16="http://schemas.microsoft.com/office/drawing/2014/main" id="{452015D0-2E66-4827-A0BC-005572B4988D}"/>
              </a:ext>
            </a:extLst>
          </p:cNvPr>
          <p:cNvGrpSpPr/>
          <p:nvPr/>
        </p:nvGrpSpPr>
        <p:grpSpPr>
          <a:xfrm>
            <a:off x="3825841" y="2570562"/>
            <a:ext cx="73643" cy="108010"/>
            <a:chOff x="11538296" y="3857194"/>
            <a:chExt cx="98191" cy="108010"/>
          </a:xfrm>
        </p:grpSpPr>
        <p:cxnSp>
          <p:nvCxnSpPr>
            <p:cNvPr id="726" name="Straight Connector 725">
              <a:extLst>
                <a:ext uri="{FF2B5EF4-FFF2-40B4-BE49-F238E27FC236}">
                  <a16:creationId xmlns:a16="http://schemas.microsoft.com/office/drawing/2014/main" id="{D7416839-5C20-4BBD-9B66-39E979D10F85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7" name="Straight Connector 726">
              <a:extLst>
                <a:ext uri="{FF2B5EF4-FFF2-40B4-BE49-F238E27FC236}">
                  <a16:creationId xmlns:a16="http://schemas.microsoft.com/office/drawing/2014/main" id="{68EFE63A-2839-4D41-A64E-673809009B0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28" name="Group 727">
            <a:extLst>
              <a:ext uri="{FF2B5EF4-FFF2-40B4-BE49-F238E27FC236}">
                <a16:creationId xmlns:a16="http://schemas.microsoft.com/office/drawing/2014/main" id="{C9D7E17F-252D-491B-9695-447308B9C10D}"/>
              </a:ext>
            </a:extLst>
          </p:cNvPr>
          <p:cNvGrpSpPr/>
          <p:nvPr/>
        </p:nvGrpSpPr>
        <p:grpSpPr>
          <a:xfrm>
            <a:off x="3801565" y="2543050"/>
            <a:ext cx="73643" cy="108010"/>
            <a:chOff x="11538296" y="3857194"/>
            <a:chExt cx="98191" cy="108010"/>
          </a:xfrm>
        </p:grpSpPr>
        <p:cxnSp>
          <p:nvCxnSpPr>
            <p:cNvPr id="729" name="Straight Connector 728">
              <a:extLst>
                <a:ext uri="{FF2B5EF4-FFF2-40B4-BE49-F238E27FC236}">
                  <a16:creationId xmlns:a16="http://schemas.microsoft.com/office/drawing/2014/main" id="{D83589A3-17FB-4F28-B0C6-7A9431314681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0" name="Straight Connector 729">
              <a:extLst>
                <a:ext uri="{FF2B5EF4-FFF2-40B4-BE49-F238E27FC236}">
                  <a16:creationId xmlns:a16="http://schemas.microsoft.com/office/drawing/2014/main" id="{88E21F77-2019-46E9-AA39-26604FA88E4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31" name="Group 730">
            <a:extLst>
              <a:ext uri="{FF2B5EF4-FFF2-40B4-BE49-F238E27FC236}">
                <a16:creationId xmlns:a16="http://schemas.microsoft.com/office/drawing/2014/main" id="{E8578C39-1B20-403A-B075-41724DBC5891}"/>
              </a:ext>
            </a:extLst>
          </p:cNvPr>
          <p:cNvGrpSpPr/>
          <p:nvPr/>
        </p:nvGrpSpPr>
        <p:grpSpPr>
          <a:xfrm>
            <a:off x="3784572" y="2539813"/>
            <a:ext cx="73643" cy="108010"/>
            <a:chOff x="11538296" y="3857194"/>
            <a:chExt cx="98191" cy="108010"/>
          </a:xfrm>
        </p:grpSpPr>
        <p:cxnSp>
          <p:nvCxnSpPr>
            <p:cNvPr id="732" name="Straight Connector 731">
              <a:extLst>
                <a:ext uri="{FF2B5EF4-FFF2-40B4-BE49-F238E27FC236}">
                  <a16:creationId xmlns:a16="http://schemas.microsoft.com/office/drawing/2014/main" id="{E32DE66B-9687-4C8A-B661-7994F235DAE0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3" name="Straight Connector 732">
              <a:extLst>
                <a:ext uri="{FF2B5EF4-FFF2-40B4-BE49-F238E27FC236}">
                  <a16:creationId xmlns:a16="http://schemas.microsoft.com/office/drawing/2014/main" id="{DB77DEFA-BCA0-4624-812F-EA0995FC034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34" name="Group 733">
            <a:extLst>
              <a:ext uri="{FF2B5EF4-FFF2-40B4-BE49-F238E27FC236}">
                <a16:creationId xmlns:a16="http://schemas.microsoft.com/office/drawing/2014/main" id="{7EAD9AFB-CA5D-470A-906D-983AB266A871}"/>
              </a:ext>
            </a:extLst>
          </p:cNvPr>
          <p:cNvGrpSpPr/>
          <p:nvPr/>
        </p:nvGrpSpPr>
        <p:grpSpPr>
          <a:xfrm>
            <a:off x="3776075" y="2539813"/>
            <a:ext cx="73643" cy="108010"/>
            <a:chOff x="11538296" y="3857194"/>
            <a:chExt cx="98191" cy="108010"/>
          </a:xfrm>
        </p:grpSpPr>
        <p:cxnSp>
          <p:nvCxnSpPr>
            <p:cNvPr id="735" name="Straight Connector 734">
              <a:extLst>
                <a:ext uri="{FF2B5EF4-FFF2-40B4-BE49-F238E27FC236}">
                  <a16:creationId xmlns:a16="http://schemas.microsoft.com/office/drawing/2014/main" id="{AF19C9D0-01A5-4A5A-90B2-39A8838C2F8F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6" name="Straight Connector 735">
              <a:extLst>
                <a:ext uri="{FF2B5EF4-FFF2-40B4-BE49-F238E27FC236}">
                  <a16:creationId xmlns:a16="http://schemas.microsoft.com/office/drawing/2014/main" id="{451ECE5F-32CD-4371-9BD6-4B01AC8055A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37" name="Group 736">
            <a:extLst>
              <a:ext uri="{FF2B5EF4-FFF2-40B4-BE49-F238E27FC236}">
                <a16:creationId xmlns:a16="http://schemas.microsoft.com/office/drawing/2014/main" id="{69F3519B-5870-4C51-9A42-0F9C8CE7C851}"/>
              </a:ext>
            </a:extLst>
          </p:cNvPr>
          <p:cNvGrpSpPr/>
          <p:nvPr/>
        </p:nvGrpSpPr>
        <p:grpSpPr>
          <a:xfrm>
            <a:off x="3742088" y="2539813"/>
            <a:ext cx="73643" cy="108010"/>
            <a:chOff x="11538296" y="3857194"/>
            <a:chExt cx="98191" cy="108010"/>
          </a:xfrm>
        </p:grpSpPr>
        <p:cxnSp>
          <p:nvCxnSpPr>
            <p:cNvPr id="738" name="Straight Connector 737">
              <a:extLst>
                <a:ext uri="{FF2B5EF4-FFF2-40B4-BE49-F238E27FC236}">
                  <a16:creationId xmlns:a16="http://schemas.microsoft.com/office/drawing/2014/main" id="{345C5CC9-388E-4815-AFBB-F2628F8F57A7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9" name="Straight Connector 738">
              <a:extLst>
                <a:ext uri="{FF2B5EF4-FFF2-40B4-BE49-F238E27FC236}">
                  <a16:creationId xmlns:a16="http://schemas.microsoft.com/office/drawing/2014/main" id="{BF0BFD08-9F2E-43EB-911A-32E84760745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40" name="Group 739">
            <a:extLst>
              <a:ext uri="{FF2B5EF4-FFF2-40B4-BE49-F238E27FC236}">
                <a16:creationId xmlns:a16="http://schemas.microsoft.com/office/drawing/2014/main" id="{A1F42F81-2690-4184-AFB6-02BDF632F641}"/>
              </a:ext>
            </a:extLst>
          </p:cNvPr>
          <p:cNvGrpSpPr/>
          <p:nvPr/>
        </p:nvGrpSpPr>
        <p:grpSpPr>
          <a:xfrm>
            <a:off x="3729950" y="2513919"/>
            <a:ext cx="73643" cy="108010"/>
            <a:chOff x="11538296" y="3857194"/>
            <a:chExt cx="98191" cy="108010"/>
          </a:xfrm>
        </p:grpSpPr>
        <p:cxnSp>
          <p:nvCxnSpPr>
            <p:cNvPr id="741" name="Straight Connector 740">
              <a:extLst>
                <a:ext uri="{FF2B5EF4-FFF2-40B4-BE49-F238E27FC236}">
                  <a16:creationId xmlns:a16="http://schemas.microsoft.com/office/drawing/2014/main" id="{4283372F-BCD6-4919-A500-A19768E3EED9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2" name="Straight Connector 741">
              <a:extLst>
                <a:ext uri="{FF2B5EF4-FFF2-40B4-BE49-F238E27FC236}">
                  <a16:creationId xmlns:a16="http://schemas.microsoft.com/office/drawing/2014/main" id="{9324E9C3-BB59-4F60-8C34-F90CA9E7512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43" name="Group 742">
            <a:extLst>
              <a:ext uri="{FF2B5EF4-FFF2-40B4-BE49-F238E27FC236}">
                <a16:creationId xmlns:a16="http://schemas.microsoft.com/office/drawing/2014/main" id="{FA7155DE-DF8C-4205-BE17-CFB0A827AA90}"/>
              </a:ext>
            </a:extLst>
          </p:cNvPr>
          <p:cNvGrpSpPr/>
          <p:nvPr/>
        </p:nvGrpSpPr>
        <p:grpSpPr>
          <a:xfrm>
            <a:off x="3706888" y="2496116"/>
            <a:ext cx="73643" cy="108010"/>
            <a:chOff x="11538296" y="3857194"/>
            <a:chExt cx="98191" cy="108010"/>
          </a:xfrm>
        </p:grpSpPr>
        <p:cxnSp>
          <p:nvCxnSpPr>
            <p:cNvPr id="744" name="Straight Connector 743">
              <a:extLst>
                <a:ext uri="{FF2B5EF4-FFF2-40B4-BE49-F238E27FC236}">
                  <a16:creationId xmlns:a16="http://schemas.microsoft.com/office/drawing/2014/main" id="{AE2A57FA-40C5-4574-AC39-F9393AA379EB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5" name="Straight Connector 744">
              <a:extLst>
                <a:ext uri="{FF2B5EF4-FFF2-40B4-BE49-F238E27FC236}">
                  <a16:creationId xmlns:a16="http://schemas.microsoft.com/office/drawing/2014/main" id="{B15BBA49-BD08-4E41-91AE-32E83FCB70B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46" name="Group 745">
            <a:extLst>
              <a:ext uri="{FF2B5EF4-FFF2-40B4-BE49-F238E27FC236}">
                <a16:creationId xmlns:a16="http://schemas.microsoft.com/office/drawing/2014/main" id="{F780B82F-92D4-4A56-BC64-0BD808697EA4}"/>
              </a:ext>
            </a:extLst>
          </p:cNvPr>
          <p:cNvGrpSpPr/>
          <p:nvPr/>
        </p:nvGrpSpPr>
        <p:grpSpPr>
          <a:xfrm>
            <a:off x="3698392" y="2481551"/>
            <a:ext cx="73643" cy="108010"/>
            <a:chOff x="11538296" y="3857194"/>
            <a:chExt cx="98191" cy="108010"/>
          </a:xfrm>
        </p:grpSpPr>
        <p:cxnSp>
          <p:nvCxnSpPr>
            <p:cNvPr id="747" name="Straight Connector 746">
              <a:extLst>
                <a:ext uri="{FF2B5EF4-FFF2-40B4-BE49-F238E27FC236}">
                  <a16:creationId xmlns:a16="http://schemas.microsoft.com/office/drawing/2014/main" id="{A0E96180-722C-4934-8A9A-63881FCBC976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8" name="Straight Connector 747">
              <a:extLst>
                <a:ext uri="{FF2B5EF4-FFF2-40B4-BE49-F238E27FC236}">
                  <a16:creationId xmlns:a16="http://schemas.microsoft.com/office/drawing/2014/main" id="{E54DF275-F5AA-4B15-BC27-16496F1A503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49" name="Group 748">
            <a:extLst>
              <a:ext uri="{FF2B5EF4-FFF2-40B4-BE49-F238E27FC236}">
                <a16:creationId xmlns:a16="http://schemas.microsoft.com/office/drawing/2014/main" id="{EB787E1B-3543-4765-9E13-51E9C3519C29}"/>
              </a:ext>
            </a:extLst>
          </p:cNvPr>
          <p:cNvGrpSpPr/>
          <p:nvPr/>
        </p:nvGrpSpPr>
        <p:grpSpPr>
          <a:xfrm>
            <a:off x="3687467" y="2463748"/>
            <a:ext cx="73643" cy="108010"/>
            <a:chOff x="11538296" y="3857194"/>
            <a:chExt cx="98191" cy="108010"/>
          </a:xfrm>
        </p:grpSpPr>
        <p:cxnSp>
          <p:nvCxnSpPr>
            <p:cNvPr id="750" name="Straight Connector 749">
              <a:extLst>
                <a:ext uri="{FF2B5EF4-FFF2-40B4-BE49-F238E27FC236}">
                  <a16:creationId xmlns:a16="http://schemas.microsoft.com/office/drawing/2014/main" id="{0232EA6D-4169-4AE8-8005-BB3C079E57B7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1" name="Straight Connector 750">
              <a:extLst>
                <a:ext uri="{FF2B5EF4-FFF2-40B4-BE49-F238E27FC236}">
                  <a16:creationId xmlns:a16="http://schemas.microsoft.com/office/drawing/2014/main" id="{8B20CD5C-12C4-4527-8AC8-AFA6679BDC9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52" name="Group 751">
            <a:extLst>
              <a:ext uri="{FF2B5EF4-FFF2-40B4-BE49-F238E27FC236}">
                <a16:creationId xmlns:a16="http://schemas.microsoft.com/office/drawing/2014/main" id="{C420A09B-D0A2-4C1D-A95C-BD3BD6B11A7E}"/>
              </a:ext>
            </a:extLst>
          </p:cNvPr>
          <p:cNvGrpSpPr/>
          <p:nvPr/>
        </p:nvGrpSpPr>
        <p:grpSpPr>
          <a:xfrm>
            <a:off x="3675329" y="2457275"/>
            <a:ext cx="73643" cy="108010"/>
            <a:chOff x="11538296" y="3857194"/>
            <a:chExt cx="98191" cy="108010"/>
          </a:xfrm>
        </p:grpSpPr>
        <p:cxnSp>
          <p:nvCxnSpPr>
            <p:cNvPr id="753" name="Straight Connector 752">
              <a:extLst>
                <a:ext uri="{FF2B5EF4-FFF2-40B4-BE49-F238E27FC236}">
                  <a16:creationId xmlns:a16="http://schemas.microsoft.com/office/drawing/2014/main" id="{69635779-8F92-467E-BADD-89825CDAE9E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4" name="Straight Connector 753">
              <a:extLst>
                <a:ext uri="{FF2B5EF4-FFF2-40B4-BE49-F238E27FC236}">
                  <a16:creationId xmlns:a16="http://schemas.microsoft.com/office/drawing/2014/main" id="{B8CD4722-21E5-402D-8C57-C2D0F3DA45A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55" name="Group 754">
            <a:extLst>
              <a:ext uri="{FF2B5EF4-FFF2-40B4-BE49-F238E27FC236}">
                <a16:creationId xmlns:a16="http://schemas.microsoft.com/office/drawing/2014/main" id="{3CC49804-A828-41C9-9E0C-170B5725801C}"/>
              </a:ext>
            </a:extLst>
          </p:cNvPr>
          <p:cNvGrpSpPr/>
          <p:nvPr/>
        </p:nvGrpSpPr>
        <p:grpSpPr>
          <a:xfrm>
            <a:off x="3597646" y="2416815"/>
            <a:ext cx="73643" cy="108010"/>
            <a:chOff x="11538296" y="3857194"/>
            <a:chExt cx="98191" cy="108010"/>
          </a:xfrm>
        </p:grpSpPr>
        <p:cxnSp>
          <p:nvCxnSpPr>
            <p:cNvPr id="756" name="Straight Connector 755">
              <a:extLst>
                <a:ext uri="{FF2B5EF4-FFF2-40B4-BE49-F238E27FC236}">
                  <a16:creationId xmlns:a16="http://schemas.microsoft.com/office/drawing/2014/main" id="{BFD1087B-E71E-4F37-AD93-5C98510451CB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7" name="Straight Connector 756">
              <a:extLst>
                <a:ext uri="{FF2B5EF4-FFF2-40B4-BE49-F238E27FC236}">
                  <a16:creationId xmlns:a16="http://schemas.microsoft.com/office/drawing/2014/main" id="{A2A006EF-5A90-4B19-A36D-0A6DD8454E6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58" name="Group 757">
            <a:extLst>
              <a:ext uri="{FF2B5EF4-FFF2-40B4-BE49-F238E27FC236}">
                <a16:creationId xmlns:a16="http://schemas.microsoft.com/office/drawing/2014/main" id="{B5A65278-939E-42A5-AA9F-FC04045E904F}"/>
              </a:ext>
            </a:extLst>
          </p:cNvPr>
          <p:cNvGrpSpPr/>
          <p:nvPr/>
        </p:nvGrpSpPr>
        <p:grpSpPr>
          <a:xfrm>
            <a:off x="3552735" y="2387683"/>
            <a:ext cx="73643" cy="108010"/>
            <a:chOff x="11538296" y="3857194"/>
            <a:chExt cx="98191" cy="108010"/>
          </a:xfrm>
        </p:grpSpPr>
        <p:cxnSp>
          <p:nvCxnSpPr>
            <p:cNvPr id="759" name="Straight Connector 758">
              <a:extLst>
                <a:ext uri="{FF2B5EF4-FFF2-40B4-BE49-F238E27FC236}">
                  <a16:creationId xmlns:a16="http://schemas.microsoft.com/office/drawing/2014/main" id="{A89A68DA-2507-4DB4-91F8-3612D286AA1F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0" name="Straight Connector 759">
              <a:extLst>
                <a:ext uri="{FF2B5EF4-FFF2-40B4-BE49-F238E27FC236}">
                  <a16:creationId xmlns:a16="http://schemas.microsoft.com/office/drawing/2014/main" id="{1A807E7D-C4CE-4EB0-BB96-109C42E7913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61" name="Group 760">
            <a:extLst>
              <a:ext uri="{FF2B5EF4-FFF2-40B4-BE49-F238E27FC236}">
                <a16:creationId xmlns:a16="http://schemas.microsoft.com/office/drawing/2014/main" id="{599879C9-4A3A-4E52-88A1-4A36CA05247A}"/>
              </a:ext>
            </a:extLst>
          </p:cNvPr>
          <p:cNvGrpSpPr/>
          <p:nvPr/>
        </p:nvGrpSpPr>
        <p:grpSpPr>
          <a:xfrm>
            <a:off x="3535742" y="2382828"/>
            <a:ext cx="73643" cy="108010"/>
            <a:chOff x="11538296" y="3857194"/>
            <a:chExt cx="98191" cy="108010"/>
          </a:xfrm>
        </p:grpSpPr>
        <p:cxnSp>
          <p:nvCxnSpPr>
            <p:cNvPr id="762" name="Straight Connector 761">
              <a:extLst>
                <a:ext uri="{FF2B5EF4-FFF2-40B4-BE49-F238E27FC236}">
                  <a16:creationId xmlns:a16="http://schemas.microsoft.com/office/drawing/2014/main" id="{34374A7A-D49F-4F73-B5C4-9C90B59E178E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3" name="Straight Connector 762">
              <a:extLst>
                <a:ext uri="{FF2B5EF4-FFF2-40B4-BE49-F238E27FC236}">
                  <a16:creationId xmlns:a16="http://schemas.microsoft.com/office/drawing/2014/main" id="{DA49A49B-73CC-475E-8177-88FEDC740F4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64" name="Group 763">
            <a:extLst>
              <a:ext uri="{FF2B5EF4-FFF2-40B4-BE49-F238E27FC236}">
                <a16:creationId xmlns:a16="http://schemas.microsoft.com/office/drawing/2014/main" id="{BD3ED145-F723-42B3-92DC-934FE000837B}"/>
              </a:ext>
            </a:extLst>
          </p:cNvPr>
          <p:cNvGrpSpPr/>
          <p:nvPr/>
        </p:nvGrpSpPr>
        <p:grpSpPr>
          <a:xfrm>
            <a:off x="3524818" y="2382828"/>
            <a:ext cx="73643" cy="108010"/>
            <a:chOff x="11538296" y="3857194"/>
            <a:chExt cx="98191" cy="108010"/>
          </a:xfrm>
        </p:grpSpPr>
        <p:cxnSp>
          <p:nvCxnSpPr>
            <p:cNvPr id="765" name="Straight Connector 764">
              <a:extLst>
                <a:ext uri="{FF2B5EF4-FFF2-40B4-BE49-F238E27FC236}">
                  <a16:creationId xmlns:a16="http://schemas.microsoft.com/office/drawing/2014/main" id="{9FB76E82-95ED-4E4A-92B8-17BA5CD825FD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6" name="Straight Connector 765">
              <a:extLst>
                <a:ext uri="{FF2B5EF4-FFF2-40B4-BE49-F238E27FC236}">
                  <a16:creationId xmlns:a16="http://schemas.microsoft.com/office/drawing/2014/main" id="{834D20A5-B492-4D9A-9FEA-0319738BC48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67" name="Group 766">
            <a:extLst>
              <a:ext uri="{FF2B5EF4-FFF2-40B4-BE49-F238E27FC236}">
                <a16:creationId xmlns:a16="http://schemas.microsoft.com/office/drawing/2014/main" id="{532E069F-5F8D-4AD7-9D77-EE5DD7D6D961}"/>
              </a:ext>
            </a:extLst>
          </p:cNvPr>
          <p:cNvGrpSpPr/>
          <p:nvPr/>
        </p:nvGrpSpPr>
        <p:grpSpPr>
          <a:xfrm>
            <a:off x="3521176" y="2373118"/>
            <a:ext cx="73643" cy="108010"/>
            <a:chOff x="11538296" y="3857194"/>
            <a:chExt cx="98191" cy="108010"/>
          </a:xfrm>
        </p:grpSpPr>
        <p:cxnSp>
          <p:nvCxnSpPr>
            <p:cNvPr id="768" name="Straight Connector 767">
              <a:extLst>
                <a:ext uri="{FF2B5EF4-FFF2-40B4-BE49-F238E27FC236}">
                  <a16:creationId xmlns:a16="http://schemas.microsoft.com/office/drawing/2014/main" id="{6AB80852-0A43-4816-8365-432DC54DC4FA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9" name="Straight Connector 768">
              <a:extLst>
                <a:ext uri="{FF2B5EF4-FFF2-40B4-BE49-F238E27FC236}">
                  <a16:creationId xmlns:a16="http://schemas.microsoft.com/office/drawing/2014/main" id="{A9DDA428-5CA7-4547-AE9D-DC421B937E9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70" name="Group 769">
            <a:extLst>
              <a:ext uri="{FF2B5EF4-FFF2-40B4-BE49-F238E27FC236}">
                <a16:creationId xmlns:a16="http://schemas.microsoft.com/office/drawing/2014/main" id="{B8A2E54E-59A2-4149-BDED-9ABFF13D5ED9}"/>
              </a:ext>
            </a:extLst>
          </p:cNvPr>
          <p:cNvGrpSpPr/>
          <p:nvPr/>
        </p:nvGrpSpPr>
        <p:grpSpPr>
          <a:xfrm>
            <a:off x="3489617" y="2363407"/>
            <a:ext cx="73643" cy="108010"/>
            <a:chOff x="11538296" y="3857194"/>
            <a:chExt cx="98191" cy="108010"/>
          </a:xfrm>
        </p:grpSpPr>
        <p:cxnSp>
          <p:nvCxnSpPr>
            <p:cNvPr id="771" name="Straight Connector 770">
              <a:extLst>
                <a:ext uri="{FF2B5EF4-FFF2-40B4-BE49-F238E27FC236}">
                  <a16:creationId xmlns:a16="http://schemas.microsoft.com/office/drawing/2014/main" id="{5BC8A8E8-390D-4E22-B133-31D1101D0DD3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2" name="Straight Connector 771">
              <a:extLst>
                <a:ext uri="{FF2B5EF4-FFF2-40B4-BE49-F238E27FC236}">
                  <a16:creationId xmlns:a16="http://schemas.microsoft.com/office/drawing/2014/main" id="{DB3AF6F1-3CD2-40B6-8154-29EF03BE652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73" name="Group 772">
            <a:extLst>
              <a:ext uri="{FF2B5EF4-FFF2-40B4-BE49-F238E27FC236}">
                <a16:creationId xmlns:a16="http://schemas.microsoft.com/office/drawing/2014/main" id="{6289713E-43E4-45B3-BF4C-AB5B3E1C0D46}"/>
              </a:ext>
            </a:extLst>
          </p:cNvPr>
          <p:cNvGrpSpPr/>
          <p:nvPr/>
        </p:nvGrpSpPr>
        <p:grpSpPr>
          <a:xfrm>
            <a:off x="3473838" y="2363407"/>
            <a:ext cx="73643" cy="108010"/>
            <a:chOff x="11538296" y="3857194"/>
            <a:chExt cx="98191" cy="108010"/>
          </a:xfrm>
        </p:grpSpPr>
        <p:cxnSp>
          <p:nvCxnSpPr>
            <p:cNvPr id="774" name="Straight Connector 773">
              <a:extLst>
                <a:ext uri="{FF2B5EF4-FFF2-40B4-BE49-F238E27FC236}">
                  <a16:creationId xmlns:a16="http://schemas.microsoft.com/office/drawing/2014/main" id="{818F4D8C-F5FF-42A6-A349-B14240926B98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5" name="Straight Connector 774">
              <a:extLst>
                <a:ext uri="{FF2B5EF4-FFF2-40B4-BE49-F238E27FC236}">
                  <a16:creationId xmlns:a16="http://schemas.microsoft.com/office/drawing/2014/main" id="{2F2D18A3-4697-487B-9881-BD9E6D2D34A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76" name="Group 775">
            <a:extLst>
              <a:ext uri="{FF2B5EF4-FFF2-40B4-BE49-F238E27FC236}">
                <a16:creationId xmlns:a16="http://schemas.microsoft.com/office/drawing/2014/main" id="{AD4189CC-AEAB-43F1-B4F2-758B718B5447}"/>
              </a:ext>
            </a:extLst>
          </p:cNvPr>
          <p:cNvGrpSpPr/>
          <p:nvPr/>
        </p:nvGrpSpPr>
        <p:grpSpPr>
          <a:xfrm>
            <a:off x="3450775" y="2363407"/>
            <a:ext cx="73643" cy="108010"/>
            <a:chOff x="11538296" y="3857194"/>
            <a:chExt cx="98191" cy="108010"/>
          </a:xfrm>
        </p:grpSpPr>
        <p:cxnSp>
          <p:nvCxnSpPr>
            <p:cNvPr id="777" name="Straight Connector 776">
              <a:extLst>
                <a:ext uri="{FF2B5EF4-FFF2-40B4-BE49-F238E27FC236}">
                  <a16:creationId xmlns:a16="http://schemas.microsoft.com/office/drawing/2014/main" id="{03D32546-C5A4-4C6A-A7BD-A373FDFBD261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8" name="Straight Connector 777">
              <a:extLst>
                <a:ext uri="{FF2B5EF4-FFF2-40B4-BE49-F238E27FC236}">
                  <a16:creationId xmlns:a16="http://schemas.microsoft.com/office/drawing/2014/main" id="{608A5DCB-A447-4FF0-A5E5-FDAB1865AEA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79" name="Group 778">
            <a:extLst>
              <a:ext uri="{FF2B5EF4-FFF2-40B4-BE49-F238E27FC236}">
                <a16:creationId xmlns:a16="http://schemas.microsoft.com/office/drawing/2014/main" id="{53A9CB9A-81E6-440D-81C0-09F35FC433D0}"/>
              </a:ext>
            </a:extLst>
          </p:cNvPr>
          <p:cNvGrpSpPr/>
          <p:nvPr/>
        </p:nvGrpSpPr>
        <p:grpSpPr>
          <a:xfrm>
            <a:off x="3434996" y="2363407"/>
            <a:ext cx="73643" cy="108010"/>
            <a:chOff x="11538296" y="3857194"/>
            <a:chExt cx="98191" cy="108010"/>
          </a:xfrm>
        </p:grpSpPr>
        <p:cxnSp>
          <p:nvCxnSpPr>
            <p:cNvPr id="780" name="Straight Connector 779">
              <a:extLst>
                <a:ext uri="{FF2B5EF4-FFF2-40B4-BE49-F238E27FC236}">
                  <a16:creationId xmlns:a16="http://schemas.microsoft.com/office/drawing/2014/main" id="{426CE142-6410-4321-8BF2-793B0F403DDE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1" name="Straight Connector 780">
              <a:extLst>
                <a:ext uri="{FF2B5EF4-FFF2-40B4-BE49-F238E27FC236}">
                  <a16:creationId xmlns:a16="http://schemas.microsoft.com/office/drawing/2014/main" id="{CCAD00DF-E1C1-47B9-9FCD-2DA1725E2BA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82" name="Group 781">
            <a:extLst>
              <a:ext uri="{FF2B5EF4-FFF2-40B4-BE49-F238E27FC236}">
                <a16:creationId xmlns:a16="http://schemas.microsoft.com/office/drawing/2014/main" id="{D9FE70B3-8796-4636-825D-6B67AA3A0862}"/>
              </a:ext>
            </a:extLst>
          </p:cNvPr>
          <p:cNvGrpSpPr/>
          <p:nvPr/>
        </p:nvGrpSpPr>
        <p:grpSpPr>
          <a:xfrm>
            <a:off x="3422858" y="2363407"/>
            <a:ext cx="73643" cy="108010"/>
            <a:chOff x="11538296" y="3857194"/>
            <a:chExt cx="98191" cy="108010"/>
          </a:xfrm>
        </p:grpSpPr>
        <p:cxnSp>
          <p:nvCxnSpPr>
            <p:cNvPr id="783" name="Straight Connector 782">
              <a:extLst>
                <a:ext uri="{FF2B5EF4-FFF2-40B4-BE49-F238E27FC236}">
                  <a16:creationId xmlns:a16="http://schemas.microsoft.com/office/drawing/2014/main" id="{CD44B4A7-06CB-4FFA-A447-854ABA5B21FD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4" name="Straight Connector 783">
              <a:extLst>
                <a:ext uri="{FF2B5EF4-FFF2-40B4-BE49-F238E27FC236}">
                  <a16:creationId xmlns:a16="http://schemas.microsoft.com/office/drawing/2014/main" id="{0A755A0E-D0B2-4C95-8850-2E7320F66BD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85" name="Group 784">
            <a:extLst>
              <a:ext uri="{FF2B5EF4-FFF2-40B4-BE49-F238E27FC236}">
                <a16:creationId xmlns:a16="http://schemas.microsoft.com/office/drawing/2014/main" id="{A9BF4A74-7E8B-4C73-AE1C-DA243FCE991B}"/>
              </a:ext>
            </a:extLst>
          </p:cNvPr>
          <p:cNvGrpSpPr/>
          <p:nvPr/>
        </p:nvGrpSpPr>
        <p:grpSpPr>
          <a:xfrm>
            <a:off x="3410720" y="2363407"/>
            <a:ext cx="73643" cy="108010"/>
            <a:chOff x="11538296" y="3857194"/>
            <a:chExt cx="98191" cy="108010"/>
          </a:xfrm>
        </p:grpSpPr>
        <p:cxnSp>
          <p:nvCxnSpPr>
            <p:cNvPr id="786" name="Straight Connector 785">
              <a:extLst>
                <a:ext uri="{FF2B5EF4-FFF2-40B4-BE49-F238E27FC236}">
                  <a16:creationId xmlns:a16="http://schemas.microsoft.com/office/drawing/2014/main" id="{31A79CB9-3D22-4720-8244-601FDCE244E9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7" name="Straight Connector 786">
              <a:extLst>
                <a:ext uri="{FF2B5EF4-FFF2-40B4-BE49-F238E27FC236}">
                  <a16:creationId xmlns:a16="http://schemas.microsoft.com/office/drawing/2014/main" id="{3FCDF134-76ED-4A8A-992B-5815AAE39AA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88" name="Group 787">
            <a:extLst>
              <a:ext uri="{FF2B5EF4-FFF2-40B4-BE49-F238E27FC236}">
                <a16:creationId xmlns:a16="http://schemas.microsoft.com/office/drawing/2014/main" id="{0CB53B5C-6511-46C9-AE38-65A816743F44}"/>
              </a:ext>
            </a:extLst>
          </p:cNvPr>
          <p:cNvGrpSpPr/>
          <p:nvPr/>
        </p:nvGrpSpPr>
        <p:grpSpPr>
          <a:xfrm>
            <a:off x="3399796" y="2347223"/>
            <a:ext cx="73643" cy="108010"/>
            <a:chOff x="11538296" y="3857194"/>
            <a:chExt cx="98191" cy="108010"/>
          </a:xfrm>
        </p:grpSpPr>
        <p:cxnSp>
          <p:nvCxnSpPr>
            <p:cNvPr id="789" name="Straight Connector 788">
              <a:extLst>
                <a:ext uri="{FF2B5EF4-FFF2-40B4-BE49-F238E27FC236}">
                  <a16:creationId xmlns:a16="http://schemas.microsoft.com/office/drawing/2014/main" id="{932D4F86-4732-4BE1-A06B-9D32A4CA4A63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0" name="Straight Connector 789">
              <a:extLst>
                <a:ext uri="{FF2B5EF4-FFF2-40B4-BE49-F238E27FC236}">
                  <a16:creationId xmlns:a16="http://schemas.microsoft.com/office/drawing/2014/main" id="{EA14DED7-9837-4B86-9FCD-B584696ED3A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91" name="Group 790">
            <a:extLst>
              <a:ext uri="{FF2B5EF4-FFF2-40B4-BE49-F238E27FC236}">
                <a16:creationId xmlns:a16="http://schemas.microsoft.com/office/drawing/2014/main" id="{B90AA227-C346-4637-B939-FE96411F2218}"/>
              </a:ext>
            </a:extLst>
          </p:cNvPr>
          <p:cNvGrpSpPr/>
          <p:nvPr/>
        </p:nvGrpSpPr>
        <p:grpSpPr>
          <a:xfrm>
            <a:off x="3382802" y="2326183"/>
            <a:ext cx="73643" cy="108010"/>
            <a:chOff x="11538296" y="3857194"/>
            <a:chExt cx="98191" cy="108010"/>
          </a:xfrm>
        </p:grpSpPr>
        <p:cxnSp>
          <p:nvCxnSpPr>
            <p:cNvPr id="792" name="Straight Connector 791">
              <a:extLst>
                <a:ext uri="{FF2B5EF4-FFF2-40B4-BE49-F238E27FC236}">
                  <a16:creationId xmlns:a16="http://schemas.microsoft.com/office/drawing/2014/main" id="{1F294ED6-C865-4212-BAB1-56D81FCDB7CF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3" name="Straight Connector 792">
              <a:extLst>
                <a:ext uri="{FF2B5EF4-FFF2-40B4-BE49-F238E27FC236}">
                  <a16:creationId xmlns:a16="http://schemas.microsoft.com/office/drawing/2014/main" id="{910DD2B3-7BAB-4325-9679-ED32EE6B72E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94" name="Group 793">
            <a:extLst>
              <a:ext uri="{FF2B5EF4-FFF2-40B4-BE49-F238E27FC236}">
                <a16:creationId xmlns:a16="http://schemas.microsoft.com/office/drawing/2014/main" id="{A337EB41-18B3-4339-83B1-E71A68E0CCA9}"/>
              </a:ext>
            </a:extLst>
          </p:cNvPr>
          <p:cNvGrpSpPr/>
          <p:nvPr/>
        </p:nvGrpSpPr>
        <p:grpSpPr>
          <a:xfrm>
            <a:off x="3363381" y="2326183"/>
            <a:ext cx="73643" cy="108010"/>
            <a:chOff x="11538296" y="3857194"/>
            <a:chExt cx="98191" cy="108010"/>
          </a:xfrm>
        </p:grpSpPr>
        <p:cxnSp>
          <p:nvCxnSpPr>
            <p:cNvPr id="795" name="Straight Connector 794">
              <a:extLst>
                <a:ext uri="{FF2B5EF4-FFF2-40B4-BE49-F238E27FC236}">
                  <a16:creationId xmlns:a16="http://schemas.microsoft.com/office/drawing/2014/main" id="{6F67E20B-D686-4E56-AB05-5DFADCE8BD4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6" name="Straight Connector 795">
              <a:extLst>
                <a:ext uri="{FF2B5EF4-FFF2-40B4-BE49-F238E27FC236}">
                  <a16:creationId xmlns:a16="http://schemas.microsoft.com/office/drawing/2014/main" id="{D47B5AE6-4136-4AAE-8FD1-8802D8DBFA5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97" name="Group 796">
            <a:extLst>
              <a:ext uri="{FF2B5EF4-FFF2-40B4-BE49-F238E27FC236}">
                <a16:creationId xmlns:a16="http://schemas.microsoft.com/office/drawing/2014/main" id="{EF930455-A104-4336-820E-C62796A0BC95}"/>
              </a:ext>
            </a:extLst>
          </p:cNvPr>
          <p:cNvGrpSpPr/>
          <p:nvPr/>
        </p:nvGrpSpPr>
        <p:grpSpPr>
          <a:xfrm>
            <a:off x="3350029" y="2326183"/>
            <a:ext cx="73643" cy="108010"/>
            <a:chOff x="11538296" y="3857194"/>
            <a:chExt cx="98191" cy="108010"/>
          </a:xfrm>
        </p:grpSpPr>
        <p:cxnSp>
          <p:nvCxnSpPr>
            <p:cNvPr id="798" name="Straight Connector 797">
              <a:extLst>
                <a:ext uri="{FF2B5EF4-FFF2-40B4-BE49-F238E27FC236}">
                  <a16:creationId xmlns:a16="http://schemas.microsoft.com/office/drawing/2014/main" id="{59DE2C0F-BE41-4056-85A3-4905A012EB3A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9" name="Straight Connector 798">
              <a:extLst>
                <a:ext uri="{FF2B5EF4-FFF2-40B4-BE49-F238E27FC236}">
                  <a16:creationId xmlns:a16="http://schemas.microsoft.com/office/drawing/2014/main" id="{35DA8178-FBA3-4106-B643-3CE15EE39BE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00" name="Group 799">
            <a:extLst>
              <a:ext uri="{FF2B5EF4-FFF2-40B4-BE49-F238E27FC236}">
                <a16:creationId xmlns:a16="http://schemas.microsoft.com/office/drawing/2014/main" id="{2AA16F51-D5BA-4C0B-AAD7-B01C2307223E}"/>
              </a:ext>
            </a:extLst>
          </p:cNvPr>
          <p:cNvGrpSpPr/>
          <p:nvPr/>
        </p:nvGrpSpPr>
        <p:grpSpPr>
          <a:xfrm>
            <a:off x="3337891" y="2326183"/>
            <a:ext cx="73643" cy="108010"/>
            <a:chOff x="11538296" y="3857194"/>
            <a:chExt cx="98191" cy="108010"/>
          </a:xfrm>
        </p:grpSpPr>
        <p:cxnSp>
          <p:nvCxnSpPr>
            <p:cNvPr id="801" name="Straight Connector 800">
              <a:extLst>
                <a:ext uri="{FF2B5EF4-FFF2-40B4-BE49-F238E27FC236}">
                  <a16:creationId xmlns:a16="http://schemas.microsoft.com/office/drawing/2014/main" id="{E3D05D33-488B-45E1-B97A-F83F5933D99B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2" name="Straight Connector 801">
              <a:extLst>
                <a:ext uri="{FF2B5EF4-FFF2-40B4-BE49-F238E27FC236}">
                  <a16:creationId xmlns:a16="http://schemas.microsoft.com/office/drawing/2014/main" id="{EE79BDA8-4FED-4361-BE42-A2FB6326D7E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03" name="Group 802">
            <a:extLst>
              <a:ext uri="{FF2B5EF4-FFF2-40B4-BE49-F238E27FC236}">
                <a16:creationId xmlns:a16="http://schemas.microsoft.com/office/drawing/2014/main" id="{2611DB9D-B55C-4464-B033-38DF601DAE66}"/>
              </a:ext>
            </a:extLst>
          </p:cNvPr>
          <p:cNvGrpSpPr/>
          <p:nvPr/>
        </p:nvGrpSpPr>
        <p:grpSpPr>
          <a:xfrm>
            <a:off x="3317256" y="2326183"/>
            <a:ext cx="73643" cy="108010"/>
            <a:chOff x="11538296" y="3857194"/>
            <a:chExt cx="98191" cy="108010"/>
          </a:xfrm>
        </p:grpSpPr>
        <p:cxnSp>
          <p:nvCxnSpPr>
            <p:cNvPr id="804" name="Straight Connector 803">
              <a:extLst>
                <a:ext uri="{FF2B5EF4-FFF2-40B4-BE49-F238E27FC236}">
                  <a16:creationId xmlns:a16="http://schemas.microsoft.com/office/drawing/2014/main" id="{C58FA464-16D4-400C-B952-AB2C54D0824F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5" name="Straight Connector 804">
              <a:extLst>
                <a:ext uri="{FF2B5EF4-FFF2-40B4-BE49-F238E27FC236}">
                  <a16:creationId xmlns:a16="http://schemas.microsoft.com/office/drawing/2014/main" id="{672483C4-F1AF-40BE-B138-F58E0B49F53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06" name="Group 805">
            <a:extLst>
              <a:ext uri="{FF2B5EF4-FFF2-40B4-BE49-F238E27FC236}">
                <a16:creationId xmlns:a16="http://schemas.microsoft.com/office/drawing/2014/main" id="{1A1C86A3-3304-4DD0-9DA0-6261FD628D15}"/>
              </a:ext>
            </a:extLst>
          </p:cNvPr>
          <p:cNvGrpSpPr/>
          <p:nvPr/>
        </p:nvGrpSpPr>
        <p:grpSpPr>
          <a:xfrm>
            <a:off x="3306332" y="2301907"/>
            <a:ext cx="73643" cy="108010"/>
            <a:chOff x="11538296" y="3857194"/>
            <a:chExt cx="98191" cy="108010"/>
          </a:xfrm>
        </p:grpSpPr>
        <p:cxnSp>
          <p:nvCxnSpPr>
            <p:cNvPr id="807" name="Straight Connector 806">
              <a:extLst>
                <a:ext uri="{FF2B5EF4-FFF2-40B4-BE49-F238E27FC236}">
                  <a16:creationId xmlns:a16="http://schemas.microsoft.com/office/drawing/2014/main" id="{A8B05177-03E5-47D2-9BBC-832EFE5A6BB2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8" name="Straight Connector 807">
              <a:extLst>
                <a:ext uri="{FF2B5EF4-FFF2-40B4-BE49-F238E27FC236}">
                  <a16:creationId xmlns:a16="http://schemas.microsoft.com/office/drawing/2014/main" id="{D3EF5400-2B29-4C2A-BE10-5B53555F53C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09" name="Group 808">
            <a:extLst>
              <a:ext uri="{FF2B5EF4-FFF2-40B4-BE49-F238E27FC236}">
                <a16:creationId xmlns:a16="http://schemas.microsoft.com/office/drawing/2014/main" id="{439E9B27-60D1-478B-9B15-148FCC970B1B}"/>
              </a:ext>
            </a:extLst>
          </p:cNvPr>
          <p:cNvGrpSpPr/>
          <p:nvPr/>
        </p:nvGrpSpPr>
        <p:grpSpPr>
          <a:xfrm>
            <a:off x="3286911" y="2303525"/>
            <a:ext cx="73643" cy="108010"/>
            <a:chOff x="11538296" y="3857194"/>
            <a:chExt cx="98191" cy="108010"/>
          </a:xfrm>
        </p:grpSpPr>
        <p:cxnSp>
          <p:nvCxnSpPr>
            <p:cNvPr id="810" name="Straight Connector 809">
              <a:extLst>
                <a:ext uri="{FF2B5EF4-FFF2-40B4-BE49-F238E27FC236}">
                  <a16:creationId xmlns:a16="http://schemas.microsoft.com/office/drawing/2014/main" id="{87D03CC6-7016-4B25-8B0D-91971C0EE4BA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1" name="Straight Connector 810">
              <a:extLst>
                <a:ext uri="{FF2B5EF4-FFF2-40B4-BE49-F238E27FC236}">
                  <a16:creationId xmlns:a16="http://schemas.microsoft.com/office/drawing/2014/main" id="{20C7A290-04A5-4D48-B456-3BC58576C0B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12" name="Group 811">
            <a:extLst>
              <a:ext uri="{FF2B5EF4-FFF2-40B4-BE49-F238E27FC236}">
                <a16:creationId xmlns:a16="http://schemas.microsoft.com/office/drawing/2014/main" id="{2619A13B-1716-4C1C-B489-EE640F54D477}"/>
              </a:ext>
            </a:extLst>
          </p:cNvPr>
          <p:cNvGrpSpPr/>
          <p:nvPr/>
        </p:nvGrpSpPr>
        <p:grpSpPr>
          <a:xfrm>
            <a:off x="3272345" y="2295433"/>
            <a:ext cx="73643" cy="108010"/>
            <a:chOff x="11538296" y="3857194"/>
            <a:chExt cx="98191" cy="108010"/>
          </a:xfrm>
        </p:grpSpPr>
        <p:cxnSp>
          <p:nvCxnSpPr>
            <p:cNvPr id="813" name="Straight Connector 812">
              <a:extLst>
                <a:ext uri="{FF2B5EF4-FFF2-40B4-BE49-F238E27FC236}">
                  <a16:creationId xmlns:a16="http://schemas.microsoft.com/office/drawing/2014/main" id="{AD0B10FB-7759-419A-A7AD-684D9899CFE0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4" name="Straight Connector 813">
              <a:extLst>
                <a:ext uri="{FF2B5EF4-FFF2-40B4-BE49-F238E27FC236}">
                  <a16:creationId xmlns:a16="http://schemas.microsoft.com/office/drawing/2014/main" id="{1CCC444C-CA77-47E1-B63E-C0167070A96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15" name="Group 814">
            <a:extLst>
              <a:ext uri="{FF2B5EF4-FFF2-40B4-BE49-F238E27FC236}">
                <a16:creationId xmlns:a16="http://schemas.microsoft.com/office/drawing/2014/main" id="{7A194EF0-C73D-4626-A019-B860B8F0B29B}"/>
              </a:ext>
            </a:extLst>
          </p:cNvPr>
          <p:cNvGrpSpPr/>
          <p:nvPr/>
        </p:nvGrpSpPr>
        <p:grpSpPr>
          <a:xfrm>
            <a:off x="3263848" y="2295433"/>
            <a:ext cx="73643" cy="108010"/>
            <a:chOff x="11538296" y="3857194"/>
            <a:chExt cx="98191" cy="108010"/>
          </a:xfrm>
        </p:grpSpPr>
        <p:cxnSp>
          <p:nvCxnSpPr>
            <p:cNvPr id="816" name="Straight Connector 815">
              <a:extLst>
                <a:ext uri="{FF2B5EF4-FFF2-40B4-BE49-F238E27FC236}">
                  <a16:creationId xmlns:a16="http://schemas.microsoft.com/office/drawing/2014/main" id="{86619D00-4251-4EED-A953-97AB884159E6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7" name="Straight Connector 816">
              <a:extLst>
                <a:ext uri="{FF2B5EF4-FFF2-40B4-BE49-F238E27FC236}">
                  <a16:creationId xmlns:a16="http://schemas.microsoft.com/office/drawing/2014/main" id="{8EAB9D0C-2A28-4BD2-92CF-8BB52807004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18" name="Group 817">
            <a:extLst>
              <a:ext uri="{FF2B5EF4-FFF2-40B4-BE49-F238E27FC236}">
                <a16:creationId xmlns:a16="http://schemas.microsoft.com/office/drawing/2014/main" id="{F9C9EF2F-840B-4F50-8778-510568F21717}"/>
              </a:ext>
            </a:extLst>
          </p:cNvPr>
          <p:cNvGrpSpPr/>
          <p:nvPr/>
        </p:nvGrpSpPr>
        <p:grpSpPr>
          <a:xfrm>
            <a:off x="3239572" y="2290577"/>
            <a:ext cx="73643" cy="108010"/>
            <a:chOff x="11538296" y="3857194"/>
            <a:chExt cx="98191" cy="108010"/>
          </a:xfrm>
        </p:grpSpPr>
        <p:cxnSp>
          <p:nvCxnSpPr>
            <p:cNvPr id="819" name="Straight Connector 818">
              <a:extLst>
                <a:ext uri="{FF2B5EF4-FFF2-40B4-BE49-F238E27FC236}">
                  <a16:creationId xmlns:a16="http://schemas.microsoft.com/office/drawing/2014/main" id="{1020E820-B899-46C4-9F18-6EE1FAA50B1B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0" name="Straight Connector 819">
              <a:extLst>
                <a:ext uri="{FF2B5EF4-FFF2-40B4-BE49-F238E27FC236}">
                  <a16:creationId xmlns:a16="http://schemas.microsoft.com/office/drawing/2014/main" id="{F92FD7C7-F399-4791-81CC-F482AB54CC2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21" name="Group 820">
            <a:extLst>
              <a:ext uri="{FF2B5EF4-FFF2-40B4-BE49-F238E27FC236}">
                <a16:creationId xmlns:a16="http://schemas.microsoft.com/office/drawing/2014/main" id="{E9047726-2413-466E-A041-CEB1D3AB07B5}"/>
              </a:ext>
            </a:extLst>
          </p:cNvPr>
          <p:cNvGrpSpPr/>
          <p:nvPr/>
        </p:nvGrpSpPr>
        <p:grpSpPr>
          <a:xfrm>
            <a:off x="2896065" y="2198328"/>
            <a:ext cx="73643" cy="108010"/>
            <a:chOff x="11538296" y="3857194"/>
            <a:chExt cx="98191" cy="108010"/>
          </a:xfrm>
        </p:grpSpPr>
        <p:cxnSp>
          <p:nvCxnSpPr>
            <p:cNvPr id="822" name="Straight Connector 821">
              <a:extLst>
                <a:ext uri="{FF2B5EF4-FFF2-40B4-BE49-F238E27FC236}">
                  <a16:creationId xmlns:a16="http://schemas.microsoft.com/office/drawing/2014/main" id="{8CC3F842-9174-4D59-A955-7C151A1C204F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3" name="Straight Connector 822">
              <a:extLst>
                <a:ext uri="{FF2B5EF4-FFF2-40B4-BE49-F238E27FC236}">
                  <a16:creationId xmlns:a16="http://schemas.microsoft.com/office/drawing/2014/main" id="{7D8EBE1A-B9D4-4930-859B-687C26F32A3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24" name="Group 823">
            <a:extLst>
              <a:ext uri="{FF2B5EF4-FFF2-40B4-BE49-F238E27FC236}">
                <a16:creationId xmlns:a16="http://schemas.microsoft.com/office/drawing/2014/main" id="{FC9F4A7B-E5D6-49D5-8A10-D04FF1AC9808}"/>
              </a:ext>
            </a:extLst>
          </p:cNvPr>
          <p:cNvGrpSpPr/>
          <p:nvPr/>
        </p:nvGrpSpPr>
        <p:grpSpPr>
          <a:xfrm>
            <a:off x="2837803" y="2161105"/>
            <a:ext cx="73643" cy="108010"/>
            <a:chOff x="11538296" y="3857194"/>
            <a:chExt cx="98191" cy="108010"/>
          </a:xfrm>
        </p:grpSpPr>
        <p:cxnSp>
          <p:nvCxnSpPr>
            <p:cNvPr id="825" name="Straight Connector 824">
              <a:extLst>
                <a:ext uri="{FF2B5EF4-FFF2-40B4-BE49-F238E27FC236}">
                  <a16:creationId xmlns:a16="http://schemas.microsoft.com/office/drawing/2014/main" id="{3C9AEA7B-1A98-47B0-AC9D-EB783DC5E29E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6" name="Straight Connector 825">
              <a:extLst>
                <a:ext uri="{FF2B5EF4-FFF2-40B4-BE49-F238E27FC236}">
                  <a16:creationId xmlns:a16="http://schemas.microsoft.com/office/drawing/2014/main" id="{15894D1D-3E81-4AB3-BE41-6CB5859FA0F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27" name="Group 826">
            <a:extLst>
              <a:ext uri="{FF2B5EF4-FFF2-40B4-BE49-F238E27FC236}">
                <a16:creationId xmlns:a16="http://schemas.microsoft.com/office/drawing/2014/main" id="{B46793DA-A65B-475C-9133-F33CAD107022}"/>
              </a:ext>
            </a:extLst>
          </p:cNvPr>
          <p:cNvGrpSpPr/>
          <p:nvPr/>
        </p:nvGrpSpPr>
        <p:grpSpPr>
          <a:xfrm>
            <a:off x="2324363" y="1949094"/>
            <a:ext cx="73643" cy="108010"/>
            <a:chOff x="11538296" y="3857194"/>
            <a:chExt cx="98191" cy="108010"/>
          </a:xfrm>
        </p:grpSpPr>
        <p:cxnSp>
          <p:nvCxnSpPr>
            <p:cNvPr id="828" name="Straight Connector 827">
              <a:extLst>
                <a:ext uri="{FF2B5EF4-FFF2-40B4-BE49-F238E27FC236}">
                  <a16:creationId xmlns:a16="http://schemas.microsoft.com/office/drawing/2014/main" id="{5B01EBA5-8565-4D07-9574-14A0C6911B6E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9" name="Straight Connector 828">
              <a:extLst>
                <a:ext uri="{FF2B5EF4-FFF2-40B4-BE49-F238E27FC236}">
                  <a16:creationId xmlns:a16="http://schemas.microsoft.com/office/drawing/2014/main" id="{404371C7-C77A-44B4-8F0E-E6B919115E8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30" name="Group 829">
            <a:extLst>
              <a:ext uri="{FF2B5EF4-FFF2-40B4-BE49-F238E27FC236}">
                <a16:creationId xmlns:a16="http://schemas.microsoft.com/office/drawing/2014/main" id="{3F708946-724C-471F-961C-CE307225947B}"/>
              </a:ext>
            </a:extLst>
          </p:cNvPr>
          <p:cNvGrpSpPr/>
          <p:nvPr/>
        </p:nvGrpSpPr>
        <p:grpSpPr>
          <a:xfrm>
            <a:off x="2294018" y="1949094"/>
            <a:ext cx="73643" cy="108010"/>
            <a:chOff x="11538296" y="3857194"/>
            <a:chExt cx="98191" cy="108010"/>
          </a:xfrm>
        </p:grpSpPr>
        <p:cxnSp>
          <p:nvCxnSpPr>
            <p:cNvPr id="831" name="Straight Connector 830">
              <a:extLst>
                <a:ext uri="{FF2B5EF4-FFF2-40B4-BE49-F238E27FC236}">
                  <a16:creationId xmlns:a16="http://schemas.microsoft.com/office/drawing/2014/main" id="{2E7BE8FF-DCBC-470D-8F4E-54372FC4510D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2" name="Straight Connector 831">
              <a:extLst>
                <a:ext uri="{FF2B5EF4-FFF2-40B4-BE49-F238E27FC236}">
                  <a16:creationId xmlns:a16="http://schemas.microsoft.com/office/drawing/2014/main" id="{B65E5AB0-5955-412A-AF3C-D1609057A0C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33" name="Group 832">
            <a:extLst>
              <a:ext uri="{FF2B5EF4-FFF2-40B4-BE49-F238E27FC236}">
                <a16:creationId xmlns:a16="http://schemas.microsoft.com/office/drawing/2014/main" id="{2CD95DC5-CBBB-4AB6-82D7-D6747B090DD5}"/>
              </a:ext>
            </a:extLst>
          </p:cNvPr>
          <p:cNvGrpSpPr/>
          <p:nvPr/>
        </p:nvGrpSpPr>
        <p:grpSpPr>
          <a:xfrm>
            <a:off x="2273383" y="1928055"/>
            <a:ext cx="73643" cy="108010"/>
            <a:chOff x="11538296" y="3857194"/>
            <a:chExt cx="98191" cy="108010"/>
          </a:xfrm>
        </p:grpSpPr>
        <p:cxnSp>
          <p:nvCxnSpPr>
            <p:cNvPr id="834" name="Straight Connector 833">
              <a:extLst>
                <a:ext uri="{FF2B5EF4-FFF2-40B4-BE49-F238E27FC236}">
                  <a16:creationId xmlns:a16="http://schemas.microsoft.com/office/drawing/2014/main" id="{4D40CBF8-D685-4B9E-9515-F8ABE328C17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5" name="Straight Connector 834">
              <a:extLst>
                <a:ext uri="{FF2B5EF4-FFF2-40B4-BE49-F238E27FC236}">
                  <a16:creationId xmlns:a16="http://schemas.microsoft.com/office/drawing/2014/main" id="{00ACA84A-652C-4F15-BA66-96FA00109C0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36" name="Group 835">
            <a:extLst>
              <a:ext uri="{FF2B5EF4-FFF2-40B4-BE49-F238E27FC236}">
                <a16:creationId xmlns:a16="http://schemas.microsoft.com/office/drawing/2014/main" id="{F51846E4-559D-4FBB-908D-F1E690ACD4DA}"/>
              </a:ext>
            </a:extLst>
          </p:cNvPr>
          <p:cNvGrpSpPr/>
          <p:nvPr/>
        </p:nvGrpSpPr>
        <p:grpSpPr>
          <a:xfrm>
            <a:off x="2154430" y="1877884"/>
            <a:ext cx="73643" cy="108010"/>
            <a:chOff x="11538296" y="3857194"/>
            <a:chExt cx="98191" cy="108010"/>
          </a:xfrm>
        </p:grpSpPr>
        <p:cxnSp>
          <p:nvCxnSpPr>
            <p:cNvPr id="837" name="Straight Connector 836">
              <a:extLst>
                <a:ext uri="{FF2B5EF4-FFF2-40B4-BE49-F238E27FC236}">
                  <a16:creationId xmlns:a16="http://schemas.microsoft.com/office/drawing/2014/main" id="{CBF4A50E-94EE-407D-BA62-191EA298D9E0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8" name="Straight Connector 837">
              <a:extLst>
                <a:ext uri="{FF2B5EF4-FFF2-40B4-BE49-F238E27FC236}">
                  <a16:creationId xmlns:a16="http://schemas.microsoft.com/office/drawing/2014/main" id="{B52F5C5C-F3D2-4EE0-887E-5E0BBBFB49E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39" name="Group 838">
            <a:extLst>
              <a:ext uri="{FF2B5EF4-FFF2-40B4-BE49-F238E27FC236}">
                <a16:creationId xmlns:a16="http://schemas.microsoft.com/office/drawing/2014/main" id="{5DD0D7D7-C10A-4C0B-A253-1B3CE9FF54C6}"/>
              </a:ext>
            </a:extLst>
          </p:cNvPr>
          <p:cNvGrpSpPr/>
          <p:nvPr/>
        </p:nvGrpSpPr>
        <p:grpSpPr>
          <a:xfrm>
            <a:off x="1999063" y="1800201"/>
            <a:ext cx="73643" cy="108010"/>
            <a:chOff x="11538296" y="3857194"/>
            <a:chExt cx="98191" cy="108010"/>
          </a:xfrm>
        </p:grpSpPr>
        <p:cxnSp>
          <p:nvCxnSpPr>
            <p:cNvPr id="840" name="Straight Connector 839">
              <a:extLst>
                <a:ext uri="{FF2B5EF4-FFF2-40B4-BE49-F238E27FC236}">
                  <a16:creationId xmlns:a16="http://schemas.microsoft.com/office/drawing/2014/main" id="{A6D729E5-BB02-4BAA-B9BC-7FD896C48C91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1" name="Straight Connector 840">
              <a:extLst>
                <a:ext uri="{FF2B5EF4-FFF2-40B4-BE49-F238E27FC236}">
                  <a16:creationId xmlns:a16="http://schemas.microsoft.com/office/drawing/2014/main" id="{6D4BC3B1-AE2B-45E3-BA7E-11030AB5F8B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42" name="Group 841">
            <a:extLst>
              <a:ext uri="{FF2B5EF4-FFF2-40B4-BE49-F238E27FC236}">
                <a16:creationId xmlns:a16="http://schemas.microsoft.com/office/drawing/2014/main" id="{19EF8CCE-E7D8-4CC3-95CA-DC7C412F2767}"/>
              </a:ext>
            </a:extLst>
          </p:cNvPr>
          <p:cNvGrpSpPr/>
          <p:nvPr/>
        </p:nvGrpSpPr>
        <p:grpSpPr>
          <a:xfrm>
            <a:off x="1932304" y="1774307"/>
            <a:ext cx="73643" cy="108010"/>
            <a:chOff x="11538296" y="3857194"/>
            <a:chExt cx="98191" cy="108010"/>
          </a:xfrm>
        </p:grpSpPr>
        <p:cxnSp>
          <p:nvCxnSpPr>
            <p:cNvPr id="843" name="Straight Connector 842">
              <a:extLst>
                <a:ext uri="{FF2B5EF4-FFF2-40B4-BE49-F238E27FC236}">
                  <a16:creationId xmlns:a16="http://schemas.microsoft.com/office/drawing/2014/main" id="{F692690D-EF9F-453A-9279-36962C3E206E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4" name="Straight Connector 843">
              <a:extLst>
                <a:ext uri="{FF2B5EF4-FFF2-40B4-BE49-F238E27FC236}">
                  <a16:creationId xmlns:a16="http://schemas.microsoft.com/office/drawing/2014/main" id="{7C7E73E9-72D2-4416-A1FE-D8D4294F410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45" name="Group 844">
            <a:extLst>
              <a:ext uri="{FF2B5EF4-FFF2-40B4-BE49-F238E27FC236}">
                <a16:creationId xmlns:a16="http://schemas.microsoft.com/office/drawing/2014/main" id="{B619D0C5-7DAA-463F-A275-FC7F4E3684BA}"/>
              </a:ext>
            </a:extLst>
          </p:cNvPr>
          <p:cNvGrpSpPr/>
          <p:nvPr/>
        </p:nvGrpSpPr>
        <p:grpSpPr>
          <a:xfrm>
            <a:off x="1812136" y="1711189"/>
            <a:ext cx="73643" cy="108010"/>
            <a:chOff x="11538296" y="3857194"/>
            <a:chExt cx="98191" cy="108010"/>
          </a:xfrm>
        </p:grpSpPr>
        <p:cxnSp>
          <p:nvCxnSpPr>
            <p:cNvPr id="846" name="Straight Connector 845">
              <a:extLst>
                <a:ext uri="{FF2B5EF4-FFF2-40B4-BE49-F238E27FC236}">
                  <a16:creationId xmlns:a16="http://schemas.microsoft.com/office/drawing/2014/main" id="{C8CE4F4D-A140-415F-8390-56FE91E8DEA4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7" name="Straight Connector 846">
              <a:extLst>
                <a:ext uri="{FF2B5EF4-FFF2-40B4-BE49-F238E27FC236}">
                  <a16:creationId xmlns:a16="http://schemas.microsoft.com/office/drawing/2014/main" id="{C45A3EFB-F5F5-4642-B2AF-2BF9EB1659F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48" name="Group 847">
            <a:extLst>
              <a:ext uri="{FF2B5EF4-FFF2-40B4-BE49-F238E27FC236}">
                <a16:creationId xmlns:a16="http://schemas.microsoft.com/office/drawing/2014/main" id="{013D8F39-36A4-45C2-9EAF-3BC5BDB99E03}"/>
              </a:ext>
            </a:extLst>
          </p:cNvPr>
          <p:cNvGrpSpPr/>
          <p:nvPr/>
        </p:nvGrpSpPr>
        <p:grpSpPr>
          <a:xfrm>
            <a:off x="1690756" y="1648071"/>
            <a:ext cx="73643" cy="108010"/>
            <a:chOff x="11538296" y="3857194"/>
            <a:chExt cx="98191" cy="108010"/>
          </a:xfrm>
        </p:grpSpPr>
        <p:cxnSp>
          <p:nvCxnSpPr>
            <p:cNvPr id="849" name="Straight Connector 848">
              <a:extLst>
                <a:ext uri="{FF2B5EF4-FFF2-40B4-BE49-F238E27FC236}">
                  <a16:creationId xmlns:a16="http://schemas.microsoft.com/office/drawing/2014/main" id="{EE3C2ED9-7FCA-4235-8D79-BC50E958D82A}"/>
                </a:ext>
              </a:extLst>
            </p:cNvPr>
            <p:cNvCxnSpPr/>
            <p:nvPr/>
          </p:nvCxnSpPr>
          <p:spPr bwMode="auto">
            <a:xfrm>
              <a:off x="11586404" y="3857194"/>
              <a:ext cx="0" cy="10801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0" name="Straight Connector 849">
              <a:extLst>
                <a:ext uri="{FF2B5EF4-FFF2-40B4-BE49-F238E27FC236}">
                  <a16:creationId xmlns:a16="http://schemas.microsoft.com/office/drawing/2014/main" id="{BB54A48C-EABD-46E6-B787-38FC996FD55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538296" y="3911592"/>
              <a:ext cx="9819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51" name="Freeform: Shape 850">
            <a:extLst>
              <a:ext uri="{FF2B5EF4-FFF2-40B4-BE49-F238E27FC236}">
                <a16:creationId xmlns:a16="http://schemas.microsoft.com/office/drawing/2014/main" id="{4427BB09-0363-44B5-96DB-7BD31D1D835D}"/>
              </a:ext>
            </a:extLst>
          </p:cNvPr>
          <p:cNvSpPr/>
          <p:nvPr/>
        </p:nvSpPr>
        <p:spPr bwMode="auto">
          <a:xfrm>
            <a:off x="1638702" y="3202004"/>
            <a:ext cx="3585410" cy="1514375"/>
          </a:xfrm>
          <a:custGeom>
            <a:avLst/>
            <a:gdLst>
              <a:gd name="connsiteX0" fmla="*/ 0 w 4780547"/>
              <a:gd name="connsiteY0" fmla="*/ 0 h 1514375"/>
              <a:gd name="connsiteX1" fmla="*/ 4780547 w 4780547"/>
              <a:gd name="connsiteY1" fmla="*/ 0 h 1514375"/>
              <a:gd name="connsiteX2" fmla="*/ 4780547 w 4780547"/>
              <a:gd name="connsiteY2" fmla="*/ 1514375 h 151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0547" h="1514375">
                <a:moveTo>
                  <a:pt x="0" y="0"/>
                </a:moveTo>
                <a:lnTo>
                  <a:pt x="4780547" y="0"/>
                </a:lnTo>
                <a:lnTo>
                  <a:pt x="4780547" y="1514375"/>
                </a:lnTo>
              </a:path>
            </a:pathLst>
          </a:custGeom>
          <a:noFill/>
          <a:ln w="28575">
            <a:solidFill>
              <a:schemeClr val="bg1"/>
            </a:solidFill>
            <a:prstDash val="dash"/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53" name="Straight Connector 852">
            <a:extLst>
              <a:ext uri="{FF2B5EF4-FFF2-40B4-BE49-F238E27FC236}">
                <a16:creationId xmlns:a16="http://schemas.microsoft.com/office/drawing/2014/main" id="{E19A7DB3-36D9-4260-9F02-55D2DB8961AF}"/>
              </a:ext>
            </a:extLst>
          </p:cNvPr>
          <p:cNvCxnSpPr/>
          <p:nvPr/>
        </p:nvCxnSpPr>
        <p:spPr bwMode="auto">
          <a:xfrm>
            <a:off x="4167738" y="3198796"/>
            <a:ext cx="0" cy="152400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856" name="Εικόνα 855">
            <a:extLst>
              <a:ext uri="{FF2B5EF4-FFF2-40B4-BE49-F238E27FC236}">
                <a16:creationId xmlns:a16="http://schemas.microsoft.com/office/drawing/2014/main" id="{0DC2422D-7DD2-418E-94EC-33DE60519F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4" t="17949" r="2102" b="15923"/>
          <a:stretch/>
        </p:blipFill>
        <p:spPr>
          <a:xfrm>
            <a:off x="414757" y="1270850"/>
            <a:ext cx="7871168" cy="4122993"/>
          </a:xfrm>
          <a:prstGeom prst="rect">
            <a:avLst/>
          </a:prstGeom>
        </p:spPr>
      </p:pic>
      <p:sp>
        <p:nvSpPr>
          <p:cNvPr id="852" name="Ορθογώνιο 851">
            <a:extLst>
              <a:ext uri="{FF2B5EF4-FFF2-40B4-BE49-F238E27FC236}">
                <a16:creationId xmlns:a16="http://schemas.microsoft.com/office/drawing/2014/main" id="{8183BB1D-5710-4988-AA90-7E647FC8037C}"/>
              </a:ext>
            </a:extLst>
          </p:cNvPr>
          <p:cNvSpPr/>
          <p:nvPr/>
        </p:nvSpPr>
        <p:spPr>
          <a:xfrm>
            <a:off x="6895243" y="1903121"/>
            <a:ext cx="1375685" cy="64739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2039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11">
            <a:extLst>
              <a:ext uri="{FF2B5EF4-FFF2-40B4-BE49-F238E27FC236}">
                <a16:creationId xmlns:a16="http://schemas.microsoft.com/office/drawing/2014/main" id="{F68223BD-5DFD-47A8-9F23-0ED8AFE37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089"/>
            <a:ext cx="7886700" cy="644747"/>
          </a:xfrm>
        </p:spPr>
        <p:txBody>
          <a:bodyPr>
            <a:noAutofit/>
          </a:bodyPr>
          <a:lstStyle/>
          <a:p>
            <a:pPr algn="ctr"/>
            <a:br>
              <a:rPr lang="en-US" sz="4000" dirty="0"/>
            </a:br>
            <a:r>
              <a:rPr lang="en-US" sz="4000" dirty="0"/>
              <a:t>Sacituzumab </a:t>
            </a:r>
            <a:r>
              <a:rPr lang="en-US" sz="4000" dirty="0" err="1"/>
              <a:t>Govitecan</a:t>
            </a:r>
            <a:endParaRPr lang="en-US" sz="4000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DCFEA0E-9F74-424B-9442-0CFAEA35A2E8}"/>
              </a:ext>
            </a:extLst>
          </p:cNvPr>
          <p:cNvGrpSpPr/>
          <p:nvPr/>
        </p:nvGrpSpPr>
        <p:grpSpPr>
          <a:xfrm>
            <a:off x="548566" y="1198971"/>
            <a:ext cx="4468970" cy="4460058"/>
            <a:chOff x="7272548" y="1548825"/>
            <a:chExt cx="5062346" cy="3163648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4C3F7E3C-FB60-4EE9-86A7-2A8C26B4E87D}"/>
                </a:ext>
              </a:extLst>
            </p:cNvPr>
            <p:cNvSpPr/>
            <p:nvPr/>
          </p:nvSpPr>
          <p:spPr>
            <a:xfrm>
              <a:off x="10008032" y="3273460"/>
              <a:ext cx="2326862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Humanized RS7 Antibody</a:t>
              </a:r>
            </a:p>
            <a:p>
              <a:pPr marL="285750" marR="0" lvl="0" indent="-285750" algn="l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Targets Trop-2, an epithelial cell surface antigen highly expressed in UC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E0397910-E658-4FFB-BD5A-0ADE5E309A45}"/>
                </a:ext>
              </a:extLst>
            </p:cNvPr>
            <p:cNvSpPr/>
            <p:nvPr/>
          </p:nvSpPr>
          <p:spPr>
            <a:xfrm>
              <a:off x="7272548" y="1548825"/>
              <a:ext cx="325754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SN-38 Payload</a:t>
              </a:r>
            </a:p>
            <a:p>
              <a:pPr marL="285750" marR="0" lvl="0" indent="-285750" algn="l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Active metabolite of irinotecan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5C65DC2-4F76-4649-88F4-7168AE5ACE20}"/>
                </a:ext>
              </a:extLst>
            </p:cNvPr>
            <p:cNvSpPr/>
            <p:nvPr/>
          </p:nvSpPr>
          <p:spPr>
            <a:xfrm>
              <a:off x="9702630" y="2329257"/>
              <a:ext cx="2487612" cy="2401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609402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Hydrolyzable Linker</a:t>
              </a:r>
            </a:p>
          </p:txBody>
        </p:sp>
        <p:sp>
          <p:nvSpPr>
            <p:cNvPr id="73" name="Rounded Rectangle 22">
              <a:extLst>
                <a:ext uri="{FF2B5EF4-FFF2-40B4-BE49-F238E27FC236}">
                  <a16:creationId xmlns:a16="http://schemas.microsoft.com/office/drawing/2014/main" id="{84FF7D98-D324-4FCF-9233-78D58DFD403C}"/>
                </a:ext>
              </a:extLst>
            </p:cNvPr>
            <p:cNvSpPr/>
            <p:nvPr/>
          </p:nvSpPr>
          <p:spPr bwMode="auto">
            <a:xfrm rot="1464800">
              <a:off x="7984259" y="3985582"/>
              <a:ext cx="272402" cy="6843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4" name="Freeform 28">
              <a:extLst>
                <a:ext uri="{FF2B5EF4-FFF2-40B4-BE49-F238E27FC236}">
                  <a16:creationId xmlns:a16="http://schemas.microsoft.com/office/drawing/2014/main" id="{09B203D3-3EDD-4090-BCD6-EA2A347E49B5}"/>
                </a:ext>
              </a:extLst>
            </p:cNvPr>
            <p:cNvSpPr/>
            <p:nvPr/>
          </p:nvSpPr>
          <p:spPr bwMode="auto">
            <a:xfrm rot="12241289">
              <a:off x="7753904" y="2459149"/>
              <a:ext cx="1164579" cy="2253324"/>
            </a:xfrm>
            <a:custGeom>
              <a:avLst/>
              <a:gdLst>
                <a:gd name="connsiteX0" fmla="*/ 1012435 w 1114667"/>
                <a:gd name="connsiteY0" fmla="*/ 2166939 h 2171215"/>
                <a:gd name="connsiteX1" fmla="*/ 870177 w 1114667"/>
                <a:gd name="connsiteY1" fmla="*/ 2117624 h 2171215"/>
                <a:gd name="connsiteX2" fmla="*/ 41612 w 1114667"/>
                <a:gd name="connsiteY2" fmla="*/ 1031656 h 2171215"/>
                <a:gd name="connsiteX3" fmla="*/ 32000 w 1114667"/>
                <a:gd name="connsiteY3" fmla="*/ 1011886 h 2171215"/>
                <a:gd name="connsiteX4" fmla="*/ 10703 w 1114667"/>
                <a:gd name="connsiteY4" fmla="*/ 980299 h 2171215"/>
                <a:gd name="connsiteX5" fmla="*/ 0 w 1114667"/>
                <a:gd name="connsiteY5" fmla="*/ 927283 h 2171215"/>
                <a:gd name="connsiteX6" fmla="*/ 0 w 1114667"/>
                <a:gd name="connsiteY6" fmla="*/ 136201 h 2171215"/>
                <a:gd name="connsiteX7" fmla="*/ 136201 w 1114667"/>
                <a:gd name="connsiteY7" fmla="*/ 0 h 2171215"/>
                <a:gd name="connsiteX8" fmla="*/ 272402 w 1114667"/>
                <a:gd name="connsiteY8" fmla="*/ 136201 h 2171215"/>
                <a:gd name="connsiteX9" fmla="*/ 272402 w 1114667"/>
                <a:gd name="connsiteY9" fmla="*/ 885066 h 2171215"/>
                <a:gd name="connsiteX10" fmla="*/ 1086742 w 1114667"/>
                <a:gd name="connsiteY10" fmla="*/ 1952390 h 2171215"/>
                <a:gd name="connsiteX11" fmla="*/ 1061076 w 1114667"/>
                <a:gd name="connsiteY11" fmla="*/ 2143290 h 2171215"/>
                <a:gd name="connsiteX12" fmla="*/ 1012435 w 1114667"/>
                <a:gd name="connsiteY12" fmla="*/ 2166939 h 217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4667" h="2171215">
                  <a:moveTo>
                    <a:pt x="1012435" y="2166939"/>
                  </a:moveTo>
                  <a:cubicBezTo>
                    <a:pt x="961029" y="2180153"/>
                    <a:pt x="904398" y="2162477"/>
                    <a:pt x="870177" y="2117624"/>
                  </a:cubicBezTo>
                  <a:lnTo>
                    <a:pt x="41612" y="1031656"/>
                  </a:lnTo>
                  <a:lnTo>
                    <a:pt x="32000" y="1011886"/>
                  </a:lnTo>
                  <a:lnTo>
                    <a:pt x="10703" y="980299"/>
                  </a:lnTo>
                  <a:cubicBezTo>
                    <a:pt x="3811" y="964004"/>
                    <a:pt x="0" y="946089"/>
                    <a:pt x="0" y="927283"/>
                  </a:cubicBezTo>
                  <a:lnTo>
                    <a:pt x="0" y="136201"/>
                  </a:lnTo>
                  <a:cubicBezTo>
                    <a:pt x="0" y="60979"/>
                    <a:pt x="60979" y="0"/>
                    <a:pt x="136201" y="0"/>
                  </a:cubicBezTo>
                  <a:cubicBezTo>
                    <a:pt x="211423" y="0"/>
                    <a:pt x="272402" y="60979"/>
                    <a:pt x="272402" y="136201"/>
                  </a:cubicBezTo>
                  <a:lnTo>
                    <a:pt x="272402" y="885066"/>
                  </a:lnTo>
                  <a:lnTo>
                    <a:pt x="1086742" y="1952390"/>
                  </a:lnTo>
                  <a:cubicBezTo>
                    <a:pt x="1132371" y="2012193"/>
                    <a:pt x="1120879" y="2097662"/>
                    <a:pt x="1061076" y="2143290"/>
                  </a:cubicBezTo>
                  <a:cubicBezTo>
                    <a:pt x="1046126" y="2154697"/>
                    <a:pt x="1029571" y="2162534"/>
                    <a:pt x="1012435" y="2166939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5" name="Rounded Rectangle 29">
              <a:extLst>
                <a:ext uri="{FF2B5EF4-FFF2-40B4-BE49-F238E27FC236}">
                  <a16:creationId xmlns:a16="http://schemas.microsoft.com/office/drawing/2014/main" id="{36587C4B-DF1F-4885-AC20-3AE303F1D0D4}"/>
                </a:ext>
              </a:extLst>
            </p:cNvPr>
            <p:cNvSpPr/>
            <p:nvPr/>
          </p:nvSpPr>
          <p:spPr bwMode="auto">
            <a:xfrm rot="18590154">
              <a:off x="9506667" y="3469901"/>
              <a:ext cx="272402" cy="6843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D73C5A14-604A-457F-B22C-17B206141C82}"/>
                </a:ext>
              </a:extLst>
            </p:cNvPr>
            <p:cNvGrpSpPr/>
            <p:nvPr/>
          </p:nvGrpSpPr>
          <p:grpSpPr>
            <a:xfrm rot="21211557">
              <a:off x="7886779" y="2353239"/>
              <a:ext cx="312550" cy="208039"/>
              <a:chOff x="3618546" y="5348580"/>
              <a:chExt cx="312550" cy="208039"/>
            </a:xfrm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D32C3124-519A-49A6-8E41-EB6FEB34FACA}"/>
                  </a:ext>
                </a:extLst>
              </p:cNvPr>
              <p:cNvSpPr/>
              <p:nvPr/>
            </p:nvSpPr>
            <p:spPr bwMode="auto">
              <a:xfrm rot="845010">
                <a:off x="3766959" y="5483832"/>
                <a:ext cx="164137" cy="27432"/>
              </a:xfrm>
              <a:prstGeom prst="rect">
                <a:avLst/>
              </a:prstGeom>
              <a:solidFill>
                <a:schemeClr val="accent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1" name="7-Point Star 14">
                <a:extLst>
                  <a:ext uri="{FF2B5EF4-FFF2-40B4-BE49-F238E27FC236}">
                    <a16:creationId xmlns:a16="http://schemas.microsoft.com/office/drawing/2014/main" id="{B80BBAD4-DD46-472D-AE1C-09BB48257475}"/>
                  </a:ext>
                </a:extLst>
              </p:cNvPr>
              <p:cNvSpPr/>
              <p:nvPr/>
            </p:nvSpPr>
            <p:spPr bwMode="auto">
              <a:xfrm rot="20253103">
                <a:off x="3618546" y="5348580"/>
                <a:ext cx="208039" cy="208039"/>
              </a:xfrm>
              <a:prstGeom prst="star7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8461EC97-1946-4BCE-A92C-781DFFE490E0}"/>
                </a:ext>
              </a:extLst>
            </p:cNvPr>
            <p:cNvGrpSpPr/>
            <p:nvPr/>
          </p:nvGrpSpPr>
          <p:grpSpPr>
            <a:xfrm rot="20025343">
              <a:off x="7976133" y="2852912"/>
              <a:ext cx="314698" cy="208039"/>
              <a:chOff x="3618546" y="5348580"/>
              <a:chExt cx="314698" cy="208039"/>
            </a:xfrm>
          </p:grpSpPr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ADB541E8-D34C-417C-9F31-5BA4E0B8B251}"/>
                  </a:ext>
                </a:extLst>
              </p:cNvPr>
              <p:cNvSpPr/>
              <p:nvPr/>
            </p:nvSpPr>
            <p:spPr bwMode="auto">
              <a:xfrm rot="845010">
                <a:off x="3769107" y="5464902"/>
                <a:ext cx="164137" cy="27432"/>
              </a:xfrm>
              <a:prstGeom prst="rect">
                <a:avLst/>
              </a:prstGeom>
              <a:solidFill>
                <a:schemeClr val="accent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9" name="7-Point Star 14">
                <a:extLst>
                  <a:ext uri="{FF2B5EF4-FFF2-40B4-BE49-F238E27FC236}">
                    <a16:creationId xmlns:a16="http://schemas.microsoft.com/office/drawing/2014/main" id="{A1A77321-2BE0-4F87-9D5E-887F9F328A8E}"/>
                  </a:ext>
                </a:extLst>
              </p:cNvPr>
              <p:cNvSpPr/>
              <p:nvPr/>
            </p:nvSpPr>
            <p:spPr bwMode="auto">
              <a:xfrm rot="20253103">
                <a:off x="3618546" y="5348580"/>
                <a:ext cx="208039" cy="208039"/>
              </a:xfrm>
              <a:prstGeom prst="star7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491ABCD-5923-4EFC-902A-0161307761BE}"/>
                </a:ext>
              </a:extLst>
            </p:cNvPr>
            <p:cNvGrpSpPr/>
            <p:nvPr/>
          </p:nvGrpSpPr>
          <p:grpSpPr>
            <a:xfrm rot="20025343">
              <a:off x="8147744" y="3294863"/>
              <a:ext cx="263588" cy="208039"/>
              <a:chOff x="3618546" y="5348580"/>
              <a:chExt cx="263588" cy="208039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03CBE5DC-F97B-4DF2-B63C-4CE605EE78FE}"/>
                  </a:ext>
                </a:extLst>
              </p:cNvPr>
              <p:cNvSpPr/>
              <p:nvPr/>
            </p:nvSpPr>
            <p:spPr bwMode="auto">
              <a:xfrm rot="845010">
                <a:off x="3717997" y="5469651"/>
                <a:ext cx="164137" cy="27432"/>
              </a:xfrm>
              <a:prstGeom prst="rect">
                <a:avLst/>
              </a:prstGeom>
              <a:solidFill>
                <a:schemeClr val="accent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" name="7-Point Star 14">
                <a:extLst>
                  <a:ext uri="{FF2B5EF4-FFF2-40B4-BE49-F238E27FC236}">
                    <a16:creationId xmlns:a16="http://schemas.microsoft.com/office/drawing/2014/main" id="{D22DAE40-2FED-4C2A-A357-5159D6B0B3F9}"/>
                  </a:ext>
                </a:extLst>
              </p:cNvPr>
              <p:cNvSpPr/>
              <p:nvPr/>
            </p:nvSpPr>
            <p:spPr bwMode="auto">
              <a:xfrm rot="20253103">
                <a:off x="3618546" y="5348580"/>
                <a:ext cx="208039" cy="208039"/>
              </a:xfrm>
              <a:prstGeom prst="star7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AEDD51E7-48D1-4E9A-A4C3-50D24D04FC5E}"/>
                </a:ext>
              </a:extLst>
            </p:cNvPr>
            <p:cNvGrpSpPr/>
            <p:nvPr/>
          </p:nvGrpSpPr>
          <p:grpSpPr>
            <a:xfrm rot="913815">
              <a:off x="8263758" y="3805588"/>
              <a:ext cx="273943" cy="208039"/>
              <a:chOff x="3618546" y="5348580"/>
              <a:chExt cx="273943" cy="208039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687F834-9D01-4141-8A7E-07D583B6F49A}"/>
                  </a:ext>
                </a:extLst>
              </p:cNvPr>
              <p:cNvSpPr/>
              <p:nvPr/>
            </p:nvSpPr>
            <p:spPr bwMode="auto">
              <a:xfrm rot="845010">
                <a:off x="3728352" y="5467667"/>
                <a:ext cx="164137" cy="27432"/>
              </a:xfrm>
              <a:prstGeom prst="rect">
                <a:avLst/>
              </a:prstGeom>
              <a:solidFill>
                <a:schemeClr val="accent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5" name="7-Point Star 14">
                <a:extLst>
                  <a:ext uri="{FF2B5EF4-FFF2-40B4-BE49-F238E27FC236}">
                    <a16:creationId xmlns:a16="http://schemas.microsoft.com/office/drawing/2014/main" id="{C01B6C38-21ED-446F-9FF0-31718EEBA790}"/>
                  </a:ext>
                </a:extLst>
              </p:cNvPr>
              <p:cNvSpPr/>
              <p:nvPr/>
            </p:nvSpPr>
            <p:spPr bwMode="auto">
              <a:xfrm rot="20253103">
                <a:off x="3618546" y="5348580"/>
                <a:ext cx="208039" cy="208039"/>
              </a:xfrm>
              <a:prstGeom prst="star7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0" name="Freeform 30">
              <a:extLst>
                <a:ext uri="{FF2B5EF4-FFF2-40B4-BE49-F238E27FC236}">
                  <a16:creationId xmlns:a16="http://schemas.microsoft.com/office/drawing/2014/main" id="{43ABB01A-886E-466E-86FF-7D732C087C06}"/>
                </a:ext>
              </a:extLst>
            </p:cNvPr>
            <p:cNvSpPr/>
            <p:nvPr/>
          </p:nvSpPr>
          <p:spPr bwMode="auto">
            <a:xfrm rot="7722917" flipH="1">
              <a:off x="8579903" y="2195409"/>
              <a:ext cx="1114667" cy="2171215"/>
            </a:xfrm>
            <a:custGeom>
              <a:avLst/>
              <a:gdLst>
                <a:gd name="connsiteX0" fmla="*/ 1012435 w 1114667"/>
                <a:gd name="connsiteY0" fmla="*/ 2166939 h 2171215"/>
                <a:gd name="connsiteX1" fmla="*/ 870177 w 1114667"/>
                <a:gd name="connsiteY1" fmla="*/ 2117624 h 2171215"/>
                <a:gd name="connsiteX2" fmla="*/ 41612 w 1114667"/>
                <a:gd name="connsiteY2" fmla="*/ 1031656 h 2171215"/>
                <a:gd name="connsiteX3" fmla="*/ 32000 w 1114667"/>
                <a:gd name="connsiteY3" fmla="*/ 1011886 h 2171215"/>
                <a:gd name="connsiteX4" fmla="*/ 10703 w 1114667"/>
                <a:gd name="connsiteY4" fmla="*/ 980299 h 2171215"/>
                <a:gd name="connsiteX5" fmla="*/ 0 w 1114667"/>
                <a:gd name="connsiteY5" fmla="*/ 927283 h 2171215"/>
                <a:gd name="connsiteX6" fmla="*/ 0 w 1114667"/>
                <a:gd name="connsiteY6" fmla="*/ 136201 h 2171215"/>
                <a:gd name="connsiteX7" fmla="*/ 136201 w 1114667"/>
                <a:gd name="connsiteY7" fmla="*/ 0 h 2171215"/>
                <a:gd name="connsiteX8" fmla="*/ 272402 w 1114667"/>
                <a:gd name="connsiteY8" fmla="*/ 136201 h 2171215"/>
                <a:gd name="connsiteX9" fmla="*/ 272402 w 1114667"/>
                <a:gd name="connsiteY9" fmla="*/ 885066 h 2171215"/>
                <a:gd name="connsiteX10" fmla="*/ 1086742 w 1114667"/>
                <a:gd name="connsiteY10" fmla="*/ 1952390 h 2171215"/>
                <a:gd name="connsiteX11" fmla="*/ 1061076 w 1114667"/>
                <a:gd name="connsiteY11" fmla="*/ 2143290 h 2171215"/>
                <a:gd name="connsiteX12" fmla="*/ 1012435 w 1114667"/>
                <a:gd name="connsiteY12" fmla="*/ 2166939 h 217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4667" h="2171215">
                  <a:moveTo>
                    <a:pt x="1012435" y="2166939"/>
                  </a:moveTo>
                  <a:cubicBezTo>
                    <a:pt x="961029" y="2180153"/>
                    <a:pt x="904398" y="2162477"/>
                    <a:pt x="870177" y="2117624"/>
                  </a:cubicBezTo>
                  <a:lnTo>
                    <a:pt x="41612" y="1031656"/>
                  </a:lnTo>
                  <a:lnTo>
                    <a:pt x="32000" y="1011886"/>
                  </a:lnTo>
                  <a:lnTo>
                    <a:pt x="10703" y="980299"/>
                  </a:lnTo>
                  <a:cubicBezTo>
                    <a:pt x="3811" y="964004"/>
                    <a:pt x="0" y="946089"/>
                    <a:pt x="0" y="927283"/>
                  </a:cubicBezTo>
                  <a:lnTo>
                    <a:pt x="0" y="136201"/>
                  </a:lnTo>
                  <a:cubicBezTo>
                    <a:pt x="0" y="60979"/>
                    <a:pt x="60979" y="0"/>
                    <a:pt x="136201" y="0"/>
                  </a:cubicBezTo>
                  <a:cubicBezTo>
                    <a:pt x="211423" y="0"/>
                    <a:pt x="272402" y="60979"/>
                    <a:pt x="272402" y="136201"/>
                  </a:cubicBezTo>
                  <a:lnTo>
                    <a:pt x="272402" y="885066"/>
                  </a:lnTo>
                  <a:lnTo>
                    <a:pt x="1086742" y="1952390"/>
                  </a:lnTo>
                  <a:cubicBezTo>
                    <a:pt x="1132371" y="2012193"/>
                    <a:pt x="1120879" y="2097662"/>
                    <a:pt x="1061076" y="2143290"/>
                  </a:cubicBezTo>
                  <a:cubicBezTo>
                    <a:pt x="1046126" y="2154697"/>
                    <a:pt x="1029571" y="2162534"/>
                    <a:pt x="1012435" y="2166939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0589C77B-EAC0-46F3-A863-7E1705A93DD5}"/>
                </a:ext>
              </a:extLst>
            </p:cNvPr>
            <p:cNvGrpSpPr/>
            <p:nvPr/>
          </p:nvGrpSpPr>
          <p:grpSpPr>
            <a:xfrm rot="6744910">
              <a:off x="9111882" y="3485746"/>
              <a:ext cx="269579" cy="208039"/>
              <a:chOff x="3610076" y="5328035"/>
              <a:chExt cx="269579" cy="208039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1C2ED141-9D46-40D3-AD0F-5963B82F0161}"/>
                  </a:ext>
                </a:extLst>
              </p:cNvPr>
              <p:cNvSpPr/>
              <p:nvPr/>
            </p:nvSpPr>
            <p:spPr bwMode="auto">
              <a:xfrm rot="845010">
                <a:off x="3715518" y="5449031"/>
                <a:ext cx="164137" cy="27432"/>
              </a:xfrm>
              <a:prstGeom prst="rect">
                <a:avLst/>
              </a:prstGeom>
              <a:solidFill>
                <a:schemeClr val="accent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3" name="7-Point Star 14">
                <a:extLst>
                  <a:ext uri="{FF2B5EF4-FFF2-40B4-BE49-F238E27FC236}">
                    <a16:creationId xmlns:a16="http://schemas.microsoft.com/office/drawing/2014/main" id="{15BCF980-1E37-4F2F-B04C-CC18C89ACBF2}"/>
                  </a:ext>
                </a:extLst>
              </p:cNvPr>
              <p:cNvSpPr/>
              <p:nvPr/>
            </p:nvSpPr>
            <p:spPr bwMode="auto">
              <a:xfrm rot="20253103">
                <a:off x="3610076" y="5328035"/>
                <a:ext cx="208039" cy="208039"/>
              </a:xfrm>
              <a:prstGeom prst="star7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BD531B51-D989-4786-85D0-D4FF5AD2F7C7}"/>
                </a:ext>
              </a:extLst>
            </p:cNvPr>
            <p:cNvGrpSpPr/>
            <p:nvPr/>
          </p:nvGrpSpPr>
          <p:grpSpPr>
            <a:xfrm rot="8662184">
              <a:off x="8792664" y="2164654"/>
              <a:ext cx="263209" cy="208039"/>
              <a:chOff x="3618546" y="5348580"/>
              <a:chExt cx="263209" cy="208039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BE526591-903C-4463-9048-A92E25DC3F0A}"/>
                  </a:ext>
                </a:extLst>
              </p:cNvPr>
              <p:cNvSpPr/>
              <p:nvPr/>
            </p:nvSpPr>
            <p:spPr bwMode="auto">
              <a:xfrm rot="845010">
                <a:off x="3717618" y="5465738"/>
                <a:ext cx="164137" cy="27432"/>
              </a:xfrm>
              <a:prstGeom prst="rect">
                <a:avLst/>
              </a:prstGeom>
              <a:solidFill>
                <a:schemeClr val="accent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1" name="7-Point Star 14">
                <a:extLst>
                  <a:ext uri="{FF2B5EF4-FFF2-40B4-BE49-F238E27FC236}">
                    <a16:creationId xmlns:a16="http://schemas.microsoft.com/office/drawing/2014/main" id="{B23391E3-0E28-4E27-9D46-91E7D63CEBB9}"/>
                  </a:ext>
                </a:extLst>
              </p:cNvPr>
              <p:cNvSpPr/>
              <p:nvPr/>
            </p:nvSpPr>
            <p:spPr bwMode="auto">
              <a:xfrm rot="20253103">
                <a:off x="3618546" y="5348580"/>
                <a:ext cx="208039" cy="208039"/>
              </a:xfrm>
              <a:prstGeom prst="star7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D53C7213-E673-4F50-BDF0-CABBCE2ED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9844" y="2608507"/>
              <a:ext cx="812800" cy="901700"/>
            </a:xfrm>
            <a:prstGeom prst="rect">
              <a:avLst/>
            </a:prstGeom>
          </p:spPr>
        </p:pic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13EBDE39-15B1-4515-ACE4-186BE21E4D1B}"/>
                </a:ext>
              </a:extLst>
            </p:cNvPr>
            <p:cNvGrpSpPr/>
            <p:nvPr/>
          </p:nvGrpSpPr>
          <p:grpSpPr>
            <a:xfrm>
              <a:off x="9094828" y="2512729"/>
              <a:ext cx="522263" cy="532140"/>
              <a:chOff x="8601076" y="2958778"/>
              <a:chExt cx="522263" cy="532140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BDF463CC-4950-4F76-9648-91B3CAEB279F}"/>
                  </a:ext>
                </a:extLst>
              </p:cNvPr>
              <p:cNvSpPr/>
              <p:nvPr/>
            </p:nvSpPr>
            <p:spPr bwMode="auto">
              <a:xfrm>
                <a:off x="8601076" y="3418095"/>
                <a:ext cx="72823" cy="72823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476C75B5-A47D-4866-9C1C-1815E7AFF111}"/>
                  </a:ext>
                </a:extLst>
              </p:cNvPr>
              <p:cNvGrpSpPr/>
              <p:nvPr/>
            </p:nvGrpSpPr>
            <p:grpSpPr>
              <a:xfrm>
                <a:off x="8639819" y="2958778"/>
                <a:ext cx="483520" cy="512943"/>
                <a:chOff x="8639819" y="2857174"/>
                <a:chExt cx="483520" cy="512943"/>
              </a:xfrm>
            </p:grpSpPr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4CE5AB8A-848C-4CFA-AFCB-E6D6B2F9B5C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8639819" y="2857174"/>
                  <a:ext cx="104783" cy="512943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9" name="Straight Arrow Connector 88">
                  <a:extLst>
                    <a:ext uri="{FF2B5EF4-FFF2-40B4-BE49-F238E27FC236}">
                      <a16:creationId xmlns:a16="http://schemas.microsoft.com/office/drawing/2014/main" id="{E9DD6F16-B1B4-4070-BAA6-4743D35988D7}"/>
                    </a:ext>
                  </a:extLst>
                </p:cNvPr>
                <p:cNvCxnSpPr/>
                <p:nvPr/>
              </p:nvCxnSpPr>
              <p:spPr bwMode="auto">
                <a:xfrm flipV="1">
                  <a:off x="8731408" y="2857174"/>
                  <a:ext cx="391931" cy="10633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</p:grpSp>
        </p:grp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319DBF4B-2DB7-4F83-A00D-5DB2FC2C82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77245" y="2109313"/>
              <a:ext cx="56025" cy="254565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06" name="Text Box 15">
            <a:extLst>
              <a:ext uri="{FF2B5EF4-FFF2-40B4-BE49-F238E27FC236}">
                <a16:creationId xmlns:a16="http://schemas.microsoft.com/office/drawing/2014/main" id="{584C1A51-5284-40A9-A483-FD7BBA036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956" y="5905456"/>
            <a:ext cx="3887300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fr-FR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Clin Cancer Res. 2015;21:3870. Cardillo. Bioconjugate Chem. 2015;26:919. </a:t>
            </a:r>
            <a:endParaRPr lang="en-US" altLang="en-US" sz="1200" b="0" spc="-10" dirty="0">
              <a:latin typeface="Calibri" panose="020F0502020204030204" pitchFamily="34" charset="0"/>
            </a:endParaRPr>
          </a:p>
        </p:txBody>
      </p:sp>
      <p:sp>
        <p:nvSpPr>
          <p:cNvPr id="121" name="Content Placeholder 3">
            <a:extLst>
              <a:ext uri="{FF2B5EF4-FFF2-40B4-BE49-F238E27FC236}">
                <a16:creationId xmlns:a16="http://schemas.microsoft.com/office/drawing/2014/main" id="{D089BC25-A96B-4A36-9025-CC57CEEBCA7D}"/>
              </a:ext>
            </a:extLst>
          </p:cNvPr>
          <p:cNvSpPr txBox="1">
            <a:spLocks/>
          </p:cNvSpPr>
          <p:nvPr/>
        </p:nvSpPr>
        <p:spPr bwMode="auto">
          <a:xfrm>
            <a:off x="5159091" y="2005070"/>
            <a:ext cx="3922178" cy="179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800" b="1" kern="0" dirty="0">
                <a:solidFill>
                  <a:schemeClr val="tx1"/>
                </a:solidFill>
              </a:rPr>
              <a:t>FDA granted Fast Track Designation</a:t>
            </a:r>
            <a:r>
              <a:rPr lang="en-US" sz="1800" kern="0" dirty="0">
                <a:solidFill>
                  <a:schemeClr val="tx1"/>
                </a:solidFill>
              </a:rPr>
              <a:t> to sacituzumab govitecan for treatment of adults with locally advanced or metastatic UC previously treated with a PD-(L)1 inhibitor and </a:t>
            </a:r>
            <a:r>
              <a:rPr lang="en-US" sz="1800" b="1" kern="0" dirty="0">
                <a:solidFill>
                  <a:schemeClr val="tx1"/>
                </a:solidFill>
              </a:rPr>
              <a:t>previously treated with platinum-containing CT </a:t>
            </a:r>
            <a:r>
              <a:rPr lang="en-US" sz="1800" kern="0" dirty="0">
                <a:solidFill>
                  <a:schemeClr val="tx1"/>
                </a:solidFill>
              </a:rPr>
              <a:t>in the (neo)adjuvant, locally advanced, or metastatic setting</a:t>
            </a:r>
          </a:p>
        </p:txBody>
      </p:sp>
    </p:spTree>
    <p:extLst>
      <p:ext uri="{BB962C8B-B14F-4D97-AF65-F5344CB8AC3E}">
        <p14:creationId xmlns:p14="http://schemas.microsoft.com/office/powerpoint/2010/main" val="19204707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9F49F-0123-4869-BF03-B51FB6508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07" y="1513047"/>
            <a:ext cx="8158147" cy="474966"/>
          </a:xfrm>
        </p:spPr>
        <p:txBody>
          <a:bodyPr/>
          <a:lstStyle/>
          <a:p>
            <a:r>
              <a:rPr lang="en-US" sz="2400" dirty="0"/>
              <a:t>International, single-arm, open-label phase II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628669-8375-42D1-BE32-3A4D65DD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57" y="117462"/>
            <a:ext cx="8061844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TROPHY-U-01: Sacituzumab Govitecan in mUC After Platinum-Based or Anti–PD-(L)1–Based Therapy</a:t>
            </a:r>
          </a:p>
        </p:txBody>
      </p:sp>
      <p:sp>
        <p:nvSpPr>
          <p:cNvPr id="23" name="Text Box 15">
            <a:extLst>
              <a:ext uri="{FF2B5EF4-FFF2-40B4-BE49-F238E27FC236}">
                <a16:creationId xmlns:a16="http://schemas.microsoft.com/office/drawing/2014/main" id="{255F6323-F875-49DA-BE14-20EB6AAAF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1024" y="5882177"/>
            <a:ext cx="3876206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Loriat. ASCO 2020. Abstr LBA24. Petrylak. ASCO 2020. Abstr 5027. NCT03547973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532D9A0-0D15-4E17-990D-7BDC68CAE230}"/>
              </a:ext>
            </a:extLst>
          </p:cNvPr>
          <p:cNvSpPr txBox="1">
            <a:spLocks/>
          </p:cNvSpPr>
          <p:nvPr/>
        </p:nvSpPr>
        <p:spPr bwMode="auto">
          <a:xfrm>
            <a:off x="453507" y="5735832"/>
            <a:ext cx="8158147" cy="42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endpoints: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ORR, DoR, PFS, OS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Text Box 45">
            <a:extLst>
              <a:ext uri="{FF2B5EF4-FFF2-40B4-BE49-F238E27FC236}">
                <a16:creationId xmlns:a16="http://schemas.microsoft.com/office/drawing/2014/main" id="{F1E9BED9-7547-4EF3-86B8-93B3F3BBA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98" y="3249833"/>
            <a:ext cx="151681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 with locally advanced or metastatic UC,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ECOG PS 0/1</a:t>
            </a:r>
          </a:p>
        </p:txBody>
      </p:sp>
      <p:sp>
        <p:nvSpPr>
          <p:cNvPr id="22" name="Rectangle 46">
            <a:extLst>
              <a:ext uri="{FF2B5EF4-FFF2-40B4-BE49-F238E27FC236}">
                <a16:creationId xmlns:a16="http://schemas.microsoft.com/office/drawing/2014/main" id="{DDE70C5C-E69C-4952-BEDD-C9A73E9C6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4673" y="3422180"/>
            <a:ext cx="101917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Until PD or unacceptable toxicity</a:t>
            </a:r>
          </a:p>
        </p:txBody>
      </p:sp>
      <p:sp>
        <p:nvSpPr>
          <p:cNvPr id="25" name="Rectangle 49">
            <a:extLst>
              <a:ext uri="{FF2B5EF4-FFF2-40B4-BE49-F238E27FC236}">
                <a16:creationId xmlns:a16="http://schemas.microsoft.com/office/drawing/2014/main" id="{ABCB94DF-8BA0-4E8B-B6BF-DB3B968F9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528996"/>
            <a:ext cx="2432447" cy="12160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Sacituzumab govitecan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10 mg/kg IV on Days 1 and 8 of 21-day cycles</a:t>
            </a:r>
          </a:p>
        </p:txBody>
      </p:sp>
      <p:sp>
        <p:nvSpPr>
          <p:cNvPr id="28" name="Line 52">
            <a:extLst>
              <a:ext uri="{FF2B5EF4-FFF2-40B4-BE49-F238E27FC236}">
                <a16:creationId xmlns:a16="http://schemas.microsoft.com/office/drawing/2014/main" id="{FB136D3F-1234-4A8D-9BD7-69B857128B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7310" y="5030789"/>
            <a:ext cx="2057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4" name="Rectangle 49">
            <a:extLst>
              <a:ext uri="{FF2B5EF4-FFF2-40B4-BE49-F238E27FC236}">
                <a16:creationId xmlns:a16="http://schemas.microsoft.com/office/drawing/2014/main" id="{7DD32D1F-AAB3-48E2-8127-6D5CE4E17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4699" y="4422778"/>
            <a:ext cx="2432447" cy="12160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Sacituzumab govitecan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10 mg/kg IV on Days 1 and 8 +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Pembrolizumab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200 mg IV on Day 1 of 21-day cycles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37" name="Text Box 45">
            <a:extLst>
              <a:ext uri="{FF2B5EF4-FFF2-40B4-BE49-F238E27FC236}">
                <a16:creationId xmlns:a16="http://schemas.microsoft.com/office/drawing/2014/main" id="{F4A61398-B761-4AC4-B6DB-1B3E1C451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8850" y="1969403"/>
            <a:ext cx="1516811" cy="156966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Cohort 1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158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PD after platinum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and anti–PD-(L)1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100)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Text Box 45">
            <a:extLst>
              <a:ext uri="{FF2B5EF4-FFF2-40B4-BE49-F238E27FC236}">
                <a16:creationId xmlns:a16="http://schemas.microsoft.com/office/drawing/2014/main" id="{B8AEA2D0-40E8-4B16-8425-1661BEFB7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8850" y="3227393"/>
            <a:ext cx="1516811" cy="132343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Cohort 2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158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Platinum ineligible, PD after anti–PD-(L)1 (n = 40)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0" name="Text Box 45">
            <a:extLst>
              <a:ext uri="{FF2B5EF4-FFF2-40B4-BE49-F238E27FC236}">
                <a16:creationId xmlns:a16="http://schemas.microsoft.com/office/drawing/2014/main" id="{3E34A866-49F6-4FFB-A887-D20889E95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8850" y="4492180"/>
            <a:ext cx="1516811" cy="156966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4DA1B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Cohort 3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4DA1BB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PD after platinum, 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 prior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anti–PD-(L)1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61)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1" name="Line 52">
            <a:extLst>
              <a:ext uri="{FF2B5EF4-FFF2-40B4-BE49-F238E27FC236}">
                <a16:creationId xmlns:a16="http://schemas.microsoft.com/office/drawing/2014/main" id="{2180A8B2-4728-43F1-B387-6F06CCC0543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7360" y="3137007"/>
            <a:ext cx="2057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A1F8E52F-B9F1-4016-90F1-A5FBF17B099A}"/>
              </a:ext>
            </a:extLst>
          </p:cNvPr>
          <p:cNvCxnSpPr>
            <a:cxnSpLocks/>
            <a:stCxn id="37" idx="3"/>
          </p:cNvCxnSpPr>
          <p:nvPr/>
        </p:nvCxnSpPr>
        <p:spPr bwMode="auto">
          <a:xfrm>
            <a:off x="3745661" y="2754233"/>
            <a:ext cx="81700" cy="389419"/>
          </a:xfrm>
          <a:prstGeom prst="bentConnector2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9283F174-76D9-4666-AB75-A35F1146565A}"/>
              </a:ext>
            </a:extLst>
          </p:cNvPr>
          <p:cNvCxnSpPr>
            <a:cxnSpLocks/>
            <a:stCxn id="39" idx="3"/>
            <a:endCxn id="41" idx="0"/>
          </p:cNvCxnSpPr>
          <p:nvPr/>
        </p:nvCxnSpPr>
        <p:spPr bwMode="auto">
          <a:xfrm flipV="1">
            <a:off x="3745661" y="3137007"/>
            <a:ext cx="81699" cy="752106"/>
          </a:xfrm>
          <a:prstGeom prst="bentConnector2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Line 52">
            <a:extLst>
              <a:ext uri="{FF2B5EF4-FFF2-40B4-BE49-F238E27FC236}">
                <a16:creationId xmlns:a16="http://schemas.microsoft.com/office/drawing/2014/main" id="{109445D8-158B-4B51-A2D1-1490CEBA612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5109" y="5030789"/>
            <a:ext cx="2057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4" name="Line 52">
            <a:extLst>
              <a:ext uri="{FF2B5EF4-FFF2-40B4-BE49-F238E27FC236}">
                <a16:creationId xmlns:a16="http://schemas.microsoft.com/office/drawing/2014/main" id="{E2E258C4-7CEF-4750-87B2-E4D2078060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867949" y="3766002"/>
            <a:ext cx="3429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5" name="Line 52">
            <a:extLst>
              <a:ext uri="{FF2B5EF4-FFF2-40B4-BE49-F238E27FC236}">
                <a16:creationId xmlns:a16="http://schemas.microsoft.com/office/drawing/2014/main" id="{3DEC50F4-75F5-4142-BFD4-606E66BE19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5109" y="2508012"/>
            <a:ext cx="2057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478E9805-B024-4950-9805-651B5F2C8883}"/>
              </a:ext>
            </a:extLst>
          </p:cNvPr>
          <p:cNvCxnSpPr>
            <a:stCxn id="45" idx="0"/>
            <a:endCxn id="43" idx="0"/>
          </p:cNvCxnSpPr>
          <p:nvPr/>
        </p:nvCxnSpPr>
        <p:spPr bwMode="auto">
          <a:xfrm>
            <a:off x="2005109" y="2508013"/>
            <a:ext cx="0" cy="2522777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2A6C62B-58B3-4865-B8E8-65DF0586F5D9}"/>
              </a:ext>
            </a:extLst>
          </p:cNvPr>
          <p:cNvGrpSpPr/>
          <p:nvPr/>
        </p:nvGrpSpPr>
        <p:grpSpPr>
          <a:xfrm>
            <a:off x="6623088" y="3137007"/>
            <a:ext cx="287440" cy="1893782"/>
            <a:chOff x="8830784" y="3555904"/>
            <a:chExt cx="383253" cy="1257990"/>
          </a:xfrm>
        </p:grpSpPr>
        <p:sp>
          <p:nvSpPr>
            <p:cNvPr id="51" name="Line 52">
              <a:extLst>
                <a:ext uri="{FF2B5EF4-FFF2-40B4-BE49-F238E27FC236}">
                  <a16:creationId xmlns:a16="http://schemas.microsoft.com/office/drawing/2014/main" id="{51E48DA0-DA66-4F6B-8EA6-BB6AC38F41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39717" y="4184899"/>
              <a:ext cx="2743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cxnSp>
          <p:nvCxnSpPr>
            <p:cNvPr id="52" name="Connector: Elbow 51">
              <a:extLst>
                <a:ext uri="{FF2B5EF4-FFF2-40B4-BE49-F238E27FC236}">
                  <a16:creationId xmlns:a16="http://schemas.microsoft.com/office/drawing/2014/main" id="{3E58B40F-0D51-4777-A271-0506F2D5C8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30784" y="3555904"/>
              <a:ext cx="108933" cy="635640"/>
            </a:xfrm>
            <a:prstGeom prst="bentConnector2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Connector: Elbow 52">
              <a:extLst>
                <a:ext uri="{FF2B5EF4-FFF2-40B4-BE49-F238E27FC236}">
                  <a16:creationId xmlns:a16="http://schemas.microsoft.com/office/drawing/2014/main" id="{BF606ED6-16BD-46AF-ABA7-6D194CA4E048}"/>
                </a:ext>
              </a:extLst>
            </p:cNvPr>
            <p:cNvCxnSpPr>
              <a:cxnSpLocks/>
              <a:endCxn id="51" idx="0"/>
            </p:cNvCxnSpPr>
            <p:nvPr/>
          </p:nvCxnSpPr>
          <p:spPr bwMode="auto">
            <a:xfrm flipV="1">
              <a:off x="8830784" y="4184899"/>
              <a:ext cx="108933" cy="628995"/>
            </a:xfrm>
            <a:prstGeom prst="bentConnector2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A195DED9-184B-4EBB-A12B-6C1280A6E470}"/>
              </a:ext>
            </a:extLst>
          </p:cNvPr>
          <p:cNvSpPr/>
          <p:nvPr/>
        </p:nvSpPr>
        <p:spPr bwMode="auto">
          <a:xfrm>
            <a:off x="2230043" y="1969403"/>
            <a:ext cx="1515618" cy="11742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6182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19E9-CF36-4AA0-8602-C77CC27B3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06" y="161264"/>
            <a:ext cx="8284418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TROPHY-U-01 Cohort 1: Response With Sacituzumab Govitecan in </a:t>
            </a:r>
            <a:r>
              <a:rPr lang="en-US" sz="3200" b="1" dirty="0">
                <a:solidFill>
                  <a:srgbClr val="7030A0"/>
                </a:solidFill>
              </a:rPr>
              <a:t>Platinum-Refractory</a:t>
            </a:r>
            <a:r>
              <a:rPr lang="en-US" sz="3200" b="1" dirty="0">
                <a:solidFill>
                  <a:schemeClr val="accent3"/>
                </a:solidFill>
              </a:rPr>
              <a:t> </a:t>
            </a:r>
            <a:r>
              <a:rPr lang="en-US" sz="3200" b="1" dirty="0"/>
              <a:t>Patients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C86B09-E1DD-4CB8-9E4A-DE6EEE3DD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307" y="4938700"/>
            <a:ext cx="8158147" cy="1919301"/>
          </a:xfrm>
        </p:spPr>
        <p:txBody>
          <a:bodyPr/>
          <a:lstStyle/>
          <a:p>
            <a:r>
              <a:rPr lang="en-US" dirty="0"/>
              <a:t>BICR-assessed ORR, median DoR, and median TTR were comparable to investigator-assessed outcomes</a:t>
            </a:r>
          </a:p>
          <a:p>
            <a:endParaRPr 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14CD8055-2269-446B-948E-B3631AD72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0117" y="5871168"/>
            <a:ext cx="1783883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Loriat. ESMO 2020. Abstr LBA24.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9" name="Group 3">
            <a:extLst>
              <a:ext uri="{FF2B5EF4-FFF2-40B4-BE49-F238E27FC236}">
                <a16:creationId xmlns:a16="http://schemas.microsoft.com/office/drawing/2014/main" id="{3206A283-884F-4476-AEF0-9E7C3CBFC7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4550533"/>
              </p:ext>
            </p:extLst>
          </p:nvPr>
        </p:nvGraphicFramePr>
        <p:xfrm>
          <a:off x="598734" y="1551069"/>
          <a:ext cx="8051293" cy="3179551"/>
        </p:xfrm>
        <a:graphic>
          <a:graphicData uri="http://schemas.openxmlformats.org/drawingml/2006/table">
            <a:tbl>
              <a:tblPr/>
              <a:tblGrid>
                <a:gridCol w="4957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3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18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Outcome per BICR (RECIST 1.1)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Cohort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113)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95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Confirmed ORR, n (%)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 (27)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(22)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DoR, mos (range)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5.9 (1.4-11.7) 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TTR, mos (range)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1.6 (1.2-5.5)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19053"/>
                  </a:ext>
                </a:extLst>
              </a:tr>
            </a:tbl>
          </a:graphicData>
        </a:graphic>
      </p:graphicFrame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3924B1C4-EB82-4428-8ED3-07AEA8AEFBAE}"/>
              </a:ext>
            </a:extLst>
          </p:cNvPr>
          <p:cNvSpPr/>
          <p:nvPr/>
        </p:nvSpPr>
        <p:spPr>
          <a:xfrm>
            <a:off x="598734" y="2566276"/>
            <a:ext cx="8051292" cy="3355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4678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2807F-0B6A-43C1-80CD-A8E80ACBC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834" y="193219"/>
            <a:ext cx="8154333" cy="110331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TROPHY-U-01 Cohort 1: Decrease in Tumor Size in </a:t>
            </a:r>
            <a:r>
              <a:rPr lang="en-US" sz="3200" b="1" dirty="0">
                <a:solidFill>
                  <a:srgbClr val="7030A0"/>
                </a:solidFill>
              </a:rPr>
              <a:t>Platinum-Refractory</a:t>
            </a:r>
            <a:r>
              <a:rPr lang="en-US" sz="3200" b="1" dirty="0"/>
              <a:t> Patients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64D69-F24B-48BC-8EE9-C87DF1EF4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628" y="5423635"/>
            <a:ext cx="8158163" cy="998787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Patients with ≥ 1 post-baseline tumor measurement and accepted for central review, 17/94; no post-treatment imaging, 14; poor image quality, 4; 1 patient lacked quantifiable lesions by central review</a:t>
            </a:r>
          </a:p>
          <a:p>
            <a:endParaRPr lang="en-US" sz="2200" dirty="0"/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7B82D33A-85D4-4DCF-9D86-00A8C8762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022" y="5909668"/>
            <a:ext cx="2107923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Loriat. ESMO 2020. Abstr LBA24.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bject 28">
            <a:extLst>
              <a:ext uri="{FF2B5EF4-FFF2-40B4-BE49-F238E27FC236}">
                <a16:creationId xmlns:a16="http://schemas.microsoft.com/office/drawing/2014/main" id="{F5E300CF-AAAC-4F3F-96C5-F3E145E334F0}"/>
              </a:ext>
            </a:extLst>
          </p:cNvPr>
          <p:cNvSpPr/>
          <p:nvPr/>
        </p:nvSpPr>
        <p:spPr>
          <a:xfrm>
            <a:off x="3646969" y="1988303"/>
            <a:ext cx="4022132" cy="0"/>
          </a:xfrm>
          <a:custGeom>
            <a:avLst/>
            <a:gdLst/>
            <a:ahLst/>
            <a:cxnLst/>
            <a:rect l="l" t="t" r="r" b="b"/>
            <a:pathLst>
              <a:path w="7740650">
                <a:moveTo>
                  <a:pt x="7740599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object 42">
            <a:extLst>
              <a:ext uri="{FF2B5EF4-FFF2-40B4-BE49-F238E27FC236}">
                <a16:creationId xmlns:a16="http://schemas.microsoft.com/office/drawing/2014/main" id="{B4983242-8712-4B6B-A687-4F9D17EA6888}"/>
              </a:ext>
            </a:extLst>
          </p:cNvPr>
          <p:cNvSpPr/>
          <p:nvPr/>
        </p:nvSpPr>
        <p:spPr>
          <a:xfrm>
            <a:off x="3228128" y="1988300"/>
            <a:ext cx="0" cy="3126614"/>
          </a:xfrm>
          <a:custGeom>
            <a:avLst/>
            <a:gdLst/>
            <a:ahLst/>
            <a:cxnLst/>
            <a:rect l="l" t="t" r="r" b="b"/>
            <a:pathLst>
              <a:path h="5408295">
                <a:moveTo>
                  <a:pt x="0" y="5407723"/>
                </a:moveTo>
                <a:lnTo>
                  <a:pt x="0" y="0"/>
                </a:lnTo>
              </a:path>
            </a:pathLst>
          </a:custGeom>
          <a:ln w="28575">
            <a:solidFill>
              <a:schemeClr val="tx1"/>
            </a:solidFill>
            <a:prstDash val="sysDot"/>
            <a:headEnd type="triangle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object 44">
            <a:extLst>
              <a:ext uri="{FF2B5EF4-FFF2-40B4-BE49-F238E27FC236}">
                <a16:creationId xmlns:a16="http://schemas.microsoft.com/office/drawing/2014/main" id="{7AD74CC2-41F8-43E0-821A-4C9758C7116A}"/>
              </a:ext>
            </a:extLst>
          </p:cNvPr>
          <p:cNvSpPr txBox="1"/>
          <p:nvPr/>
        </p:nvSpPr>
        <p:spPr>
          <a:xfrm>
            <a:off x="3172977" y="1795808"/>
            <a:ext cx="53836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-4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76</a:t>
            </a:r>
            <a:r>
              <a:rPr kumimoji="0" sz="1800" b="1" i="0" u="none" strike="noStrike" kern="0" cap="none" spc="-4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E1471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046A19-60DE-439F-8126-0AEE472FAB28}"/>
              </a:ext>
            </a:extLst>
          </p:cNvPr>
          <p:cNvSpPr txBox="1"/>
          <p:nvPr/>
        </p:nvSpPr>
        <p:spPr>
          <a:xfrm>
            <a:off x="2967295" y="330848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AD0A52-6498-4EF0-8E59-6816E58ADCF5}"/>
              </a:ext>
            </a:extLst>
          </p:cNvPr>
          <p:cNvSpPr txBox="1"/>
          <p:nvPr/>
        </p:nvSpPr>
        <p:spPr>
          <a:xfrm>
            <a:off x="3048677" y="330848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1226D2-3231-41ED-B81E-65710D8D2DDB}"/>
              </a:ext>
            </a:extLst>
          </p:cNvPr>
          <p:cNvSpPr txBox="1"/>
          <p:nvPr/>
        </p:nvSpPr>
        <p:spPr>
          <a:xfrm>
            <a:off x="3130060" y="33093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4C37880-9EA5-42DB-AFF7-231D38205452}"/>
              </a:ext>
            </a:extLst>
          </p:cNvPr>
          <p:cNvCxnSpPr>
            <a:cxnSpLocks/>
          </p:cNvCxnSpPr>
          <p:nvPr/>
        </p:nvCxnSpPr>
        <p:spPr>
          <a:xfrm>
            <a:off x="1717508" y="3178496"/>
            <a:ext cx="6137134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ysDash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1595910-AB37-4B20-8A15-AE453C5F7DDD}"/>
              </a:ext>
            </a:extLst>
          </p:cNvPr>
          <p:cNvCxnSpPr>
            <a:cxnSpLocks/>
          </p:cNvCxnSpPr>
          <p:nvPr/>
        </p:nvCxnSpPr>
        <p:spPr>
          <a:xfrm>
            <a:off x="1717508" y="4043023"/>
            <a:ext cx="6137134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ysDash"/>
          </a:ln>
          <a:effectLst/>
        </p:spPr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A1108E4B-2AAD-401F-A293-09866B02112F}"/>
              </a:ext>
            </a:extLst>
          </p:cNvPr>
          <p:cNvSpPr/>
          <p:nvPr/>
        </p:nvSpPr>
        <p:spPr>
          <a:xfrm>
            <a:off x="1736916" y="1489496"/>
            <a:ext cx="61371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Decrease in Tumor Size With Sacituzumab Govitecan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51DBBF-1A1C-42CD-BC42-FF8F1DCEC65C}"/>
              </a:ext>
            </a:extLst>
          </p:cNvPr>
          <p:cNvSpPr txBox="1"/>
          <p:nvPr/>
        </p:nvSpPr>
        <p:spPr bwMode="auto">
          <a:xfrm rot="16200000">
            <a:off x="-548573" y="3414742"/>
            <a:ext cx="35381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Change From Baseline</a:t>
            </a: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D66D3F5A-9A6D-4ABD-8035-028275B75D74}"/>
              </a:ext>
            </a:extLst>
          </p:cNvPr>
          <p:cNvSpPr>
            <a:spLocks noEditPoints="1"/>
          </p:cNvSpPr>
          <p:nvPr/>
        </p:nvSpPr>
        <p:spPr bwMode="auto">
          <a:xfrm>
            <a:off x="1707357" y="2522539"/>
            <a:ext cx="703660" cy="1000125"/>
          </a:xfrm>
          <a:custGeom>
            <a:avLst/>
            <a:gdLst>
              <a:gd name="T0" fmla="*/ 0 w 591"/>
              <a:gd name="T1" fmla="*/ 0 h 630"/>
              <a:gd name="T2" fmla="*/ 29 w 591"/>
              <a:gd name="T3" fmla="*/ 0 h 630"/>
              <a:gd name="T4" fmla="*/ 29 w 591"/>
              <a:gd name="T5" fmla="*/ 630 h 630"/>
              <a:gd name="T6" fmla="*/ 0 w 591"/>
              <a:gd name="T7" fmla="*/ 630 h 630"/>
              <a:gd name="T8" fmla="*/ 0 w 591"/>
              <a:gd name="T9" fmla="*/ 0 h 630"/>
              <a:gd name="T10" fmla="*/ 56 w 591"/>
              <a:gd name="T11" fmla="*/ 40 h 630"/>
              <a:gd name="T12" fmla="*/ 86 w 591"/>
              <a:gd name="T13" fmla="*/ 40 h 630"/>
              <a:gd name="T14" fmla="*/ 86 w 591"/>
              <a:gd name="T15" fmla="*/ 630 h 630"/>
              <a:gd name="T16" fmla="*/ 56 w 591"/>
              <a:gd name="T17" fmla="*/ 630 h 630"/>
              <a:gd name="T18" fmla="*/ 56 w 591"/>
              <a:gd name="T19" fmla="*/ 40 h 630"/>
              <a:gd name="T20" fmla="*/ 112 w 591"/>
              <a:gd name="T21" fmla="*/ 215 h 630"/>
              <a:gd name="T22" fmla="*/ 142 w 591"/>
              <a:gd name="T23" fmla="*/ 215 h 630"/>
              <a:gd name="T24" fmla="*/ 142 w 591"/>
              <a:gd name="T25" fmla="*/ 630 h 630"/>
              <a:gd name="T26" fmla="*/ 112 w 591"/>
              <a:gd name="T27" fmla="*/ 630 h 630"/>
              <a:gd name="T28" fmla="*/ 112 w 591"/>
              <a:gd name="T29" fmla="*/ 215 h 630"/>
              <a:gd name="T30" fmla="*/ 168 w 591"/>
              <a:gd name="T31" fmla="*/ 235 h 630"/>
              <a:gd name="T32" fmla="*/ 198 w 591"/>
              <a:gd name="T33" fmla="*/ 235 h 630"/>
              <a:gd name="T34" fmla="*/ 198 w 591"/>
              <a:gd name="T35" fmla="*/ 630 h 630"/>
              <a:gd name="T36" fmla="*/ 168 w 591"/>
              <a:gd name="T37" fmla="*/ 630 h 630"/>
              <a:gd name="T38" fmla="*/ 168 w 591"/>
              <a:gd name="T39" fmla="*/ 235 h 630"/>
              <a:gd name="T40" fmla="*/ 225 w 591"/>
              <a:gd name="T41" fmla="*/ 276 h 630"/>
              <a:gd name="T42" fmla="*/ 255 w 591"/>
              <a:gd name="T43" fmla="*/ 276 h 630"/>
              <a:gd name="T44" fmla="*/ 255 w 591"/>
              <a:gd name="T45" fmla="*/ 630 h 630"/>
              <a:gd name="T46" fmla="*/ 225 w 591"/>
              <a:gd name="T47" fmla="*/ 630 h 630"/>
              <a:gd name="T48" fmla="*/ 225 w 591"/>
              <a:gd name="T49" fmla="*/ 276 h 630"/>
              <a:gd name="T50" fmla="*/ 281 w 591"/>
              <a:gd name="T51" fmla="*/ 367 h 630"/>
              <a:gd name="T52" fmla="*/ 311 w 591"/>
              <a:gd name="T53" fmla="*/ 367 h 630"/>
              <a:gd name="T54" fmla="*/ 311 w 591"/>
              <a:gd name="T55" fmla="*/ 630 h 630"/>
              <a:gd name="T56" fmla="*/ 281 w 591"/>
              <a:gd name="T57" fmla="*/ 630 h 630"/>
              <a:gd name="T58" fmla="*/ 281 w 591"/>
              <a:gd name="T59" fmla="*/ 367 h 630"/>
              <a:gd name="T60" fmla="*/ 337 w 591"/>
              <a:gd name="T61" fmla="*/ 399 h 630"/>
              <a:gd name="T62" fmla="*/ 367 w 591"/>
              <a:gd name="T63" fmla="*/ 399 h 630"/>
              <a:gd name="T64" fmla="*/ 367 w 591"/>
              <a:gd name="T65" fmla="*/ 630 h 630"/>
              <a:gd name="T66" fmla="*/ 337 w 591"/>
              <a:gd name="T67" fmla="*/ 630 h 630"/>
              <a:gd name="T68" fmla="*/ 337 w 591"/>
              <a:gd name="T69" fmla="*/ 399 h 630"/>
              <a:gd name="T70" fmla="*/ 394 w 591"/>
              <a:gd name="T71" fmla="*/ 498 h 630"/>
              <a:gd name="T72" fmla="*/ 422 w 591"/>
              <a:gd name="T73" fmla="*/ 498 h 630"/>
              <a:gd name="T74" fmla="*/ 422 w 591"/>
              <a:gd name="T75" fmla="*/ 630 h 630"/>
              <a:gd name="T76" fmla="*/ 394 w 591"/>
              <a:gd name="T77" fmla="*/ 630 h 630"/>
              <a:gd name="T78" fmla="*/ 394 w 591"/>
              <a:gd name="T79" fmla="*/ 498 h 630"/>
              <a:gd name="T80" fmla="*/ 450 w 591"/>
              <a:gd name="T81" fmla="*/ 520 h 630"/>
              <a:gd name="T82" fmla="*/ 478 w 591"/>
              <a:gd name="T83" fmla="*/ 520 h 630"/>
              <a:gd name="T84" fmla="*/ 478 w 591"/>
              <a:gd name="T85" fmla="*/ 630 h 630"/>
              <a:gd name="T86" fmla="*/ 450 w 591"/>
              <a:gd name="T87" fmla="*/ 630 h 630"/>
              <a:gd name="T88" fmla="*/ 450 w 591"/>
              <a:gd name="T89" fmla="*/ 520 h 630"/>
              <a:gd name="T90" fmla="*/ 506 w 591"/>
              <a:gd name="T91" fmla="*/ 521 h 630"/>
              <a:gd name="T92" fmla="*/ 534 w 591"/>
              <a:gd name="T93" fmla="*/ 521 h 630"/>
              <a:gd name="T94" fmla="*/ 534 w 591"/>
              <a:gd name="T95" fmla="*/ 630 h 630"/>
              <a:gd name="T96" fmla="*/ 506 w 591"/>
              <a:gd name="T97" fmla="*/ 630 h 630"/>
              <a:gd name="T98" fmla="*/ 506 w 591"/>
              <a:gd name="T99" fmla="*/ 521 h 630"/>
              <a:gd name="T100" fmla="*/ 563 w 591"/>
              <a:gd name="T101" fmla="*/ 524 h 630"/>
              <a:gd name="T102" fmla="*/ 591 w 591"/>
              <a:gd name="T103" fmla="*/ 524 h 630"/>
              <a:gd name="T104" fmla="*/ 591 w 591"/>
              <a:gd name="T105" fmla="*/ 630 h 630"/>
              <a:gd name="T106" fmla="*/ 563 w 591"/>
              <a:gd name="T107" fmla="*/ 630 h 630"/>
              <a:gd name="T108" fmla="*/ 563 w 591"/>
              <a:gd name="T109" fmla="*/ 524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91" h="630">
                <a:moveTo>
                  <a:pt x="0" y="0"/>
                </a:moveTo>
                <a:lnTo>
                  <a:pt x="29" y="0"/>
                </a:lnTo>
                <a:lnTo>
                  <a:pt x="29" y="630"/>
                </a:lnTo>
                <a:lnTo>
                  <a:pt x="0" y="630"/>
                </a:lnTo>
                <a:lnTo>
                  <a:pt x="0" y="0"/>
                </a:lnTo>
                <a:close/>
                <a:moveTo>
                  <a:pt x="56" y="40"/>
                </a:moveTo>
                <a:lnTo>
                  <a:pt x="86" y="40"/>
                </a:lnTo>
                <a:lnTo>
                  <a:pt x="86" y="630"/>
                </a:lnTo>
                <a:lnTo>
                  <a:pt x="56" y="630"/>
                </a:lnTo>
                <a:lnTo>
                  <a:pt x="56" y="40"/>
                </a:lnTo>
                <a:close/>
                <a:moveTo>
                  <a:pt x="112" y="215"/>
                </a:moveTo>
                <a:lnTo>
                  <a:pt x="142" y="215"/>
                </a:lnTo>
                <a:lnTo>
                  <a:pt x="142" y="630"/>
                </a:lnTo>
                <a:lnTo>
                  <a:pt x="112" y="630"/>
                </a:lnTo>
                <a:lnTo>
                  <a:pt x="112" y="215"/>
                </a:lnTo>
                <a:close/>
                <a:moveTo>
                  <a:pt x="168" y="235"/>
                </a:moveTo>
                <a:lnTo>
                  <a:pt x="198" y="235"/>
                </a:lnTo>
                <a:lnTo>
                  <a:pt x="198" y="630"/>
                </a:lnTo>
                <a:lnTo>
                  <a:pt x="168" y="630"/>
                </a:lnTo>
                <a:lnTo>
                  <a:pt x="168" y="235"/>
                </a:lnTo>
                <a:close/>
                <a:moveTo>
                  <a:pt x="225" y="276"/>
                </a:moveTo>
                <a:lnTo>
                  <a:pt x="255" y="276"/>
                </a:lnTo>
                <a:lnTo>
                  <a:pt x="255" y="630"/>
                </a:lnTo>
                <a:lnTo>
                  <a:pt x="225" y="630"/>
                </a:lnTo>
                <a:lnTo>
                  <a:pt x="225" y="276"/>
                </a:lnTo>
                <a:close/>
                <a:moveTo>
                  <a:pt x="281" y="367"/>
                </a:moveTo>
                <a:lnTo>
                  <a:pt x="311" y="367"/>
                </a:lnTo>
                <a:lnTo>
                  <a:pt x="311" y="630"/>
                </a:lnTo>
                <a:lnTo>
                  <a:pt x="281" y="630"/>
                </a:lnTo>
                <a:lnTo>
                  <a:pt x="281" y="367"/>
                </a:lnTo>
                <a:close/>
                <a:moveTo>
                  <a:pt x="337" y="399"/>
                </a:moveTo>
                <a:lnTo>
                  <a:pt x="367" y="399"/>
                </a:lnTo>
                <a:lnTo>
                  <a:pt x="367" y="630"/>
                </a:lnTo>
                <a:lnTo>
                  <a:pt x="337" y="630"/>
                </a:lnTo>
                <a:lnTo>
                  <a:pt x="337" y="399"/>
                </a:lnTo>
                <a:close/>
                <a:moveTo>
                  <a:pt x="394" y="498"/>
                </a:moveTo>
                <a:lnTo>
                  <a:pt x="422" y="498"/>
                </a:lnTo>
                <a:lnTo>
                  <a:pt x="422" y="630"/>
                </a:lnTo>
                <a:lnTo>
                  <a:pt x="394" y="630"/>
                </a:lnTo>
                <a:lnTo>
                  <a:pt x="394" y="498"/>
                </a:lnTo>
                <a:close/>
                <a:moveTo>
                  <a:pt x="450" y="520"/>
                </a:moveTo>
                <a:lnTo>
                  <a:pt x="478" y="520"/>
                </a:lnTo>
                <a:lnTo>
                  <a:pt x="478" y="630"/>
                </a:lnTo>
                <a:lnTo>
                  <a:pt x="450" y="630"/>
                </a:lnTo>
                <a:lnTo>
                  <a:pt x="450" y="520"/>
                </a:lnTo>
                <a:close/>
                <a:moveTo>
                  <a:pt x="506" y="521"/>
                </a:moveTo>
                <a:lnTo>
                  <a:pt x="534" y="521"/>
                </a:lnTo>
                <a:lnTo>
                  <a:pt x="534" y="630"/>
                </a:lnTo>
                <a:lnTo>
                  <a:pt x="506" y="630"/>
                </a:lnTo>
                <a:lnTo>
                  <a:pt x="506" y="521"/>
                </a:lnTo>
                <a:close/>
                <a:moveTo>
                  <a:pt x="563" y="524"/>
                </a:moveTo>
                <a:lnTo>
                  <a:pt x="591" y="524"/>
                </a:lnTo>
                <a:lnTo>
                  <a:pt x="591" y="630"/>
                </a:lnTo>
                <a:lnTo>
                  <a:pt x="563" y="630"/>
                </a:lnTo>
                <a:lnTo>
                  <a:pt x="563" y="524"/>
                </a:lnTo>
                <a:close/>
              </a:path>
            </a:pathLst>
          </a:custGeom>
          <a:solidFill>
            <a:srgbClr val="414D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E875561D-8B7A-42F7-9A0F-DD895AF91BF6}"/>
              </a:ext>
            </a:extLst>
          </p:cNvPr>
          <p:cNvSpPr>
            <a:spLocks noEditPoints="1"/>
          </p:cNvSpPr>
          <p:nvPr/>
        </p:nvSpPr>
        <p:spPr bwMode="auto">
          <a:xfrm>
            <a:off x="2444354" y="3362326"/>
            <a:ext cx="904875" cy="176213"/>
          </a:xfrm>
          <a:custGeom>
            <a:avLst/>
            <a:gdLst>
              <a:gd name="T0" fmla="*/ 0 w 760"/>
              <a:gd name="T1" fmla="*/ 0 h 111"/>
              <a:gd name="T2" fmla="*/ 28 w 760"/>
              <a:gd name="T3" fmla="*/ 0 h 111"/>
              <a:gd name="T4" fmla="*/ 28 w 760"/>
              <a:gd name="T5" fmla="*/ 101 h 111"/>
              <a:gd name="T6" fmla="*/ 0 w 760"/>
              <a:gd name="T7" fmla="*/ 101 h 111"/>
              <a:gd name="T8" fmla="*/ 0 w 760"/>
              <a:gd name="T9" fmla="*/ 0 h 111"/>
              <a:gd name="T10" fmla="*/ 56 w 760"/>
              <a:gd name="T11" fmla="*/ 12 h 111"/>
              <a:gd name="T12" fmla="*/ 84 w 760"/>
              <a:gd name="T13" fmla="*/ 12 h 111"/>
              <a:gd name="T14" fmla="*/ 84 w 760"/>
              <a:gd name="T15" fmla="*/ 101 h 111"/>
              <a:gd name="T16" fmla="*/ 56 w 760"/>
              <a:gd name="T17" fmla="*/ 101 h 111"/>
              <a:gd name="T18" fmla="*/ 56 w 760"/>
              <a:gd name="T19" fmla="*/ 12 h 111"/>
              <a:gd name="T20" fmla="*/ 112 w 760"/>
              <a:gd name="T21" fmla="*/ 20 h 111"/>
              <a:gd name="T22" fmla="*/ 141 w 760"/>
              <a:gd name="T23" fmla="*/ 20 h 111"/>
              <a:gd name="T24" fmla="*/ 141 w 760"/>
              <a:gd name="T25" fmla="*/ 101 h 111"/>
              <a:gd name="T26" fmla="*/ 112 w 760"/>
              <a:gd name="T27" fmla="*/ 101 h 111"/>
              <a:gd name="T28" fmla="*/ 112 w 760"/>
              <a:gd name="T29" fmla="*/ 20 h 111"/>
              <a:gd name="T30" fmla="*/ 169 w 760"/>
              <a:gd name="T31" fmla="*/ 29 h 111"/>
              <a:gd name="T32" fmla="*/ 197 w 760"/>
              <a:gd name="T33" fmla="*/ 29 h 111"/>
              <a:gd name="T34" fmla="*/ 197 w 760"/>
              <a:gd name="T35" fmla="*/ 101 h 111"/>
              <a:gd name="T36" fmla="*/ 169 w 760"/>
              <a:gd name="T37" fmla="*/ 101 h 111"/>
              <a:gd name="T38" fmla="*/ 169 w 760"/>
              <a:gd name="T39" fmla="*/ 29 h 111"/>
              <a:gd name="T40" fmla="*/ 225 w 760"/>
              <a:gd name="T41" fmla="*/ 39 h 111"/>
              <a:gd name="T42" fmla="*/ 253 w 760"/>
              <a:gd name="T43" fmla="*/ 39 h 111"/>
              <a:gd name="T44" fmla="*/ 253 w 760"/>
              <a:gd name="T45" fmla="*/ 101 h 111"/>
              <a:gd name="T46" fmla="*/ 225 w 760"/>
              <a:gd name="T47" fmla="*/ 101 h 111"/>
              <a:gd name="T48" fmla="*/ 225 w 760"/>
              <a:gd name="T49" fmla="*/ 39 h 111"/>
              <a:gd name="T50" fmla="*/ 281 w 760"/>
              <a:gd name="T51" fmla="*/ 43 h 111"/>
              <a:gd name="T52" fmla="*/ 310 w 760"/>
              <a:gd name="T53" fmla="*/ 43 h 111"/>
              <a:gd name="T54" fmla="*/ 310 w 760"/>
              <a:gd name="T55" fmla="*/ 101 h 111"/>
              <a:gd name="T56" fmla="*/ 281 w 760"/>
              <a:gd name="T57" fmla="*/ 101 h 111"/>
              <a:gd name="T58" fmla="*/ 281 w 760"/>
              <a:gd name="T59" fmla="*/ 43 h 111"/>
              <a:gd name="T60" fmla="*/ 338 w 760"/>
              <a:gd name="T61" fmla="*/ 63 h 111"/>
              <a:gd name="T62" fmla="*/ 366 w 760"/>
              <a:gd name="T63" fmla="*/ 63 h 111"/>
              <a:gd name="T64" fmla="*/ 366 w 760"/>
              <a:gd name="T65" fmla="*/ 101 h 111"/>
              <a:gd name="T66" fmla="*/ 338 w 760"/>
              <a:gd name="T67" fmla="*/ 101 h 111"/>
              <a:gd name="T68" fmla="*/ 338 w 760"/>
              <a:gd name="T69" fmla="*/ 63 h 111"/>
              <a:gd name="T70" fmla="*/ 394 w 760"/>
              <a:gd name="T71" fmla="*/ 80 h 111"/>
              <a:gd name="T72" fmla="*/ 422 w 760"/>
              <a:gd name="T73" fmla="*/ 80 h 111"/>
              <a:gd name="T74" fmla="*/ 422 w 760"/>
              <a:gd name="T75" fmla="*/ 101 h 111"/>
              <a:gd name="T76" fmla="*/ 394 w 760"/>
              <a:gd name="T77" fmla="*/ 101 h 111"/>
              <a:gd name="T78" fmla="*/ 394 w 760"/>
              <a:gd name="T79" fmla="*/ 80 h 111"/>
              <a:gd name="T80" fmla="*/ 450 w 760"/>
              <a:gd name="T81" fmla="*/ 80 h 111"/>
              <a:gd name="T82" fmla="*/ 478 w 760"/>
              <a:gd name="T83" fmla="*/ 80 h 111"/>
              <a:gd name="T84" fmla="*/ 478 w 760"/>
              <a:gd name="T85" fmla="*/ 101 h 111"/>
              <a:gd name="T86" fmla="*/ 450 w 760"/>
              <a:gd name="T87" fmla="*/ 101 h 111"/>
              <a:gd name="T88" fmla="*/ 450 w 760"/>
              <a:gd name="T89" fmla="*/ 80 h 111"/>
              <a:gd name="T90" fmla="*/ 674 w 760"/>
              <a:gd name="T91" fmla="*/ 111 h 111"/>
              <a:gd name="T92" fmla="*/ 704 w 760"/>
              <a:gd name="T93" fmla="*/ 111 h 111"/>
              <a:gd name="T94" fmla="*/ 704 w 760"/>
              <a:gd name="T95" fmla="*/ 101 h 111"/>
              <a:gd name="T96" fmla="*/ 674 w 760"/>
              <a:gd name="T97" fmla="*/ 101 h 111"/>
              <a:gd name="T98" fmla="*/ 674 w 760"/>
              <a:gd name="T99" fmla="*/ 111 h 111"/>
              <a:gd name="T100" fmla="*/ 730 w 760"/>
              <a:gd name="T101" fmla="*/ 111 h 111"/>
              <a:gd name="T102" fmla="*/ 760 w 760"/>
              <a:gd name="T103" fmla="*/ 111 h 111"/>
              <a:gd name="T104" fmla="*/ 760 w 760"/>
              <a:gd name="T105" fmla="*/ 101 h 111"/>
              <a:gd name="T106" fmla="*/ 730 w 760"/>
              <a:gd name="T107" fmla="*/ 101 h 111"/>
              <a:gd name="T108" fmla="*/ 730 w 760"/>
              <a:gd name="T109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60" h="111">
                <a:moveTo>
                  <a:pt x="0" y="0"/>
                </a:moveTo>
                <a:lnTo>
                  <a:pt x="28" y="0"/>
                </a:lnTo>
                <a:lnTo>
                  <a:pt x="28" y="101"/>
                </a:lnTo>
                <a:lnTo>
                  <a:pt x="0" y="101"/>
                </a:lnTo>
                <a:lnTo>
                  <a:pt x="0" y="0"/>
                </a:lnTo>
                <a:close/>
                <a:moveTo>
                  <a:pt x="56" y="12"/>
                </a:moveTo>
                <a:lnTo>
                  <a:pt x="84" y="12"/>
                </a:lnTo>
                <a:lnTo>
                  <a:pt x="84" y="101"/>
                </a:lnTo>
                <a:lnTo>
                  <a:pt x="56" y="101"/>
                </a:lnTo>
                <a:lnTo>
                  <a:pt x="56" y="12"/>
                </a:lnTo>
                <a:close/>
                <a:moveTo>
                  <a:pt x="112" y="20"/>
                </a:moveTo>
                <a:lnTo>
                  <a:pt x="141" y="20"/>
                </a:lnTo>
                <a:lnTo>
                  <a:pt x="141" y="101"/>
                </a:lnTo>
                <a:lnTo>
                  <a:pt x="112" y="101"/>
                </a:lnTo>
                <a:lnTo>
                  <a:pt x="112" y="20"/>
                </a:lnTo>
                <a:close/>
                <a:moveTo>
                  <a:pt x="169" y="29"/>
                </a:moveTo>
                <a:lnTo>
                  <a:pt x="197" y="29"/>
                </a:lnTo>
                <a:lnTo>
                  <a:pt x="197" y="101"/>
                </a:lnTo>
                <a:lnTo>
                  <a:pt x="169" y="101"/>
                </a:lnTo>
                <a:lnTo>
                  <a:pt x="169" y="29"/>
                </a:lnTo>
                <a:close/>
                <a:moveTo>
                  <a:pt x="225" y="39"/>
                </a:moveTo>
                <a:lnTo>
                  <a:pt x="253" y="39"/>
                </a:lnTo>
                <a:lnTo>
                  <a:pt x="253" y="101"/>
                </a:lnTo>
                <a:lnTo>
                  <a:pt x="225" y="101"/>
                </a:lnTo>
                <a:lnTo>
                  <a:pt x="225" y="39"/>
                </a:lnTo>
                <a:close/>
                <a:moveTo>
                  <a:pt x="281" y="43"/>
                </a:moveTo>
                <a:lnTo>
                  <a:pt x="310" y="43"/>
                </a:lnTo>
                <a:lnTo>
                  <a:pt x="310" y="101"/>
                </a:lnTo>
                <a:lnTo>
                  <a:pt x="281" y="101"/>
                </a:lnTo>
                <a:lnTo>
                  <a:pt x="281" y="43"/>
                </a:lnTo>
                <a:close/>
                <a:moveTo>
                  <a:pt x="338" y="63"/>
                </a:moveTo>
                <a:lnTo>
                  <a:pt x="366" y="63"/>
                </a:lnTo>
                <a:lnTo>
                  <a:pt x="366" y="101"/>
                </a:lnTo>
                <a:lnTo>
                  <a:pt x="338" y="101"/>
                </a:lnTo>
                <a:lnTo>
                  <a:pt x="338" y="63"/>
                </a:lnTo>
                <a:close/>
                <a:moveTo>
                  <a:pt x="394" y="80"/>
                </a:moveTo>
                <a:lnTo>
                  <a:pt x="422" y="80"/>
                </a:lnTo>
                <a:lnTo>
                  <a:pt x="422" y="101"/>
                </a:lnTo>
                <a:lnTo>
                  <a:pt x="394" y="101"/>
                </a:lnTo>
                <a:lnTo>
                  <a:pt x="394" y="80"/>
                </a:lnTo>
                <a:close/>
                <a:moveTo>
                  <a:pt x="450" y="80"/>
                </a:moveTo>
                <a:lnTo>
                  <a:pt x="478" y="80"/>
                </a:lnTo>
                <a:lnTo>
                  <a:pt x="478" y="101"/>
                </a:lnTo>
                <a:lnTo>
                  <a:pt x="450" y="101"/>
                </a:lnTo>
                <a:lnTo>
                  <a:pt x="450" y="80"/>
                </a:lnTo>
                <a:close/>
                <a:moveTo>
                  <a:pt x="674" y="111"/>
                </a:moveTo>
                <a:lnTo>
                  <a:pt x="704" y="111"/>
                </a:lnTo>
                <a:lnTo>
                  <a:pt x="704" y="101"/>
                </a:lnTo>
                <a:lnTo>
                  <a:pt x="674" y="101"/>
                </a:lnTo>
                <a:lnTo>
                  <a:pt x="674" y="111"/>
                </a:lnTo>
                <a:close/>
                <a:moveTo>
                  <a:pt x="730" y="111"/>
                </a:moveTo>
                <a:lnTo>
                  <a:pt x="760" y="111"/>
                </a:lnTo>
                <a:lnTo>
                  <a:pt x="760" y="101"/>
                </a:lnTo>
                <a:lnTo>
                  <a:pt x="730" y="101"/>
                </a:lnTo>
                <a:lnTo>
                  <a:pt x="730" y="111"/>
                </a:lnTo>
                <a:close/>
              </a:path>
            </a:pathLst>
          </a:custGeom>
          <a:solidFill>
            <a:srgbClr val="414D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1570C033-BE3D-4E44-8FAE-D01438459C1C}"/>
              </a:ext>
            </a:extLst>
          </p:cNvPr>
          <p:cNvSpPr>
            <a:spLocks noEditPoints="1"/>
          </p:cNvSpPr>
          <p:nvPr/>
        </p:nvSpPr>
        <p:spPr bwMode="auto">
          <a:xfrm>
            <a:off x="3380185" y="3522663"/>
            <a:ext cx="704850" cy="127000"/>
          </a:xfrm>
          <a:custGeom>
            <a:avLst/>
            <a:gdLst>
              <a:gd name="T0" fmla="*/ 0 w 592"/>
              <a:gd name="T1" fmla="*/ 27 h 80"/>
              <a:gd name="T2" fmla="*/ 30 w 592"/>
              <a:gd name="T3" fmla="*/ 27 h 80"/>
              <a:gd name="T4" fmla="*/ 30 w 592"/>
              <a:gd name="T5" fmla="*/ 0 h 80"/>
              <a:gd name="T6" fmla="*/ 0 w 592"/>
              <a:gd name="T7" fmla="*/ 0 h 80"/>
              <a:gd name="T8" fmla="*/ 0 w 592"/>
              <a:gd name="T9" fmla="*/ 27 h 80"/>
              <a:gd name="T10" fmla="*/ 57 w 592"/>
              <a:gd name="T11" fmla="*/ 29 h 80"/>
              <a:gd name="T12" fmla="*/ 87 w 592"/>
              <a:gd name="T13" fmla="*/ 29 h 80"/>
              <a:gd name="T14" fmla="*/ 87 w 592"/>
              <a:gd name="T15" fmla="*/ 0 h 80"/>
              <a:gd name="T16" fmla="*/ 57 w 592"/>
              <a:gd name="T17" fmla="*/ 0 h 80"/>
              <a:gd name="T18" fmla="*/ 57 w 592"/>
              <a:gd name="T19" fmla="*/ 29 h 80"/>
              <a:gd name="T20" fmla="*/ 113 w 592"/>
              <a:gd name="T21" fmla="*/ 29 h 80"/>
              <a:gd name="T22" fmla="*/ 143 w 592"/>
              <a:gd name="T23" fmla="*/ 29 h 80"/>
              <a:gd name="T24" fmla="*/ 143 w 592"/>
              <a:gd name="T25" fmla="*/ 0 h 80"/>
              <a:gd name="T26" fmla="*/ 113 w 592"/>
              <a:gd name="T27" fmla="*/ 0 h 80"/>
              <a:gd name="T28" fmla="*/ 113 w 592"/>
              <a:gd name="T29" fmla="*/ 29 h 80"/>
              <a:gd name="T30" fmla="*/ 169 w 592"/>
              <a:gd name="T31" fmla="*/ 30 h 80"/>
              <a:gd name="T32" fmla="*/ 198 w 592"/>
              <a:gd name="T33" fmla="*/ 30 h 80"/>
              <a:gd name="T34" fmla="*/ 198 w 592"/>
              <a:gd name="T35" fmla="*/ 0 h 80"/>
              <a:gd name="T36" fmla="*/ 169 w 592"/>
              <a:gd name="T37" fmla="*/ 0 h 80"/>
              <a:gd name="T38" fmla="*/ 169 w 592"/>
              <a:gd name="T39" fmla="*/ 30 h 80"/>
              <a:gd name="T40" fmla="*/ 226 w 592"/>
              <a:gd name="T41" fmla="*/ 33 h 80"/>
              <a:gd name="T42" fmla="*/ 254 w 592"/>
              <a:gd name="T43" fmla="*/ 33 h 80"/>
              <a:gd name="T44" fmla="*/ 254 w 592"/>
              <a:gd name="T45" fmla="*/ 0 h 80"/>
              <a:gd name="T46" fmla="*/ 226 w 592"/>
              <a:gd name="T47" fmla="*/ 0 h 80"/>
              <a:gd name="T48" fmla="*/ 226 w 592"/>
              <a:gd name="T49" fmla="*/ 33 h 80"/>
              <a:gd name="T50" fmla="*/ 282 w 592"/>
              <a:gd name="T51" fmla="*/ 33 h 80"/>
              <a:gd name="T52" fmla="*/ 310 w 592"/>
              <a:gd name="T53" fmla="*/ 33 h 80"/>
              <a:gd name="T54" fmla="*/ 310 w 592"/>
              <a:gd name="T55" fmla="*/ 0 h 80"/>
              <a:gd name="T56" fmla="*/ 282 w 592"/>
              <a:gd name="T57" fmla="*/ 0 h 80"/>
              <a:gd name="T58" fmla="*/ 282 w 592"/>
              <a:gd name="T59" fmla="*/ 33 h 80"/>
              <a:gd name="T60" fmla="*/ 338 w 592"/>
              <a:gd name="T61" fmla="*/ 35 h 80"/>
              <a:gd name="T62" fmla="*/ 366 w 592"/>
              <a:gd name="T63" fmla="*/ 35 h 80"/>
              <a:gd name="T64" fmla="*/ 366 w 592"/>
              <a:gd name="T65" fmla="*/ 0 h 80"/>
              <a:gd name="T66" fmla="*/ 338 w 592"/>
              <a:gd name="T67" fmla="*/ 0 h 80"/>
              <a:gd name="T68" fmla="*/ 338 w 592"/>
              <a:gd name="T69" fmla="*/ 35 h 80"/>
              <a:gd name="T70" fmla="*/ 395 w 592"/>
              <a:gd name="T71" fmla="*/ 48 h 80"/>
              <a:gd name="T72" fmla="*/ 423 w 592"/>
              <a:gd name="T73" fmla="*/ 48 h 80"/>
              <a:gd name="T74" fmla="*/ 423 w 592"/>
              <a:gd name="T75" fmla="*/ 0 h 80"/>
              <a:gd name="T76" fmla="*/ 395 w 592"/>
              <a:gd name="T77" fmla="*/ 0 h 80"/>
              <a:gd name="T78" fmla="*/ 395 w 592"/>
              <a:gd name="T79" fmla="*/ 48 h 80"/>
              <a:gd name="T80" fmla="*/ 451 w 592"/>
              <a:gd name="T81" fmla="*/ 55 h 80"/>
              <a:gd name="T82" fmla="*/ 479 w 592"/>
              <a:gd name="T83" fmla="*/ 55 h 80"/>
              <a:gd name="T84" fmla="*/ 479 w 592"/>
              <a:gd name="T85" fmla="*/ 0 h 80"/>
              <a:gd name="T86" fmla="*/ 451 w 592"/>
              <a:gd name="T87" fmla="*/ 0 h 80"/>
              <a:gd name="T88" fmla="*/ 451 w 592"/>
              <a:gd name="T89" fmla="*/ 55 h 80"/>
              <a:gd name="T90" fmla="*/ 507 w 592"/>
              <a:gd name="T91" fmla="*/ 77 h 80"/>
              <a:gd name="T92" fmla="*/ 535 w 592"/>
              <a:gd name="T93" fmla="*/ 77 h 80"/>
              <a:gd name="T94" fmla="*/ 535 w 592"/>
              <a:gd name="T95" fmla="*/ 0 h 80"/>
              <a:gd name="T96" fmla="*/ 507 w 592"/>
              <a:gd name="T97" fmla="*/ 0 h 80"/>
              <a:gd name="T98" fmla="*/ 507 w 592"/>
              <a:gd name="T99" fmla="*/ 77 h 80"/>
              <a:gd name="T100" fmla="*/ 563 w 592"/>
              <a:gd name="T101" fmla="*/ 80 h 80"/>
              <a:gd name="T102" fmla="*/ 592 w 592"/>
              <a:gd name="T103" fmla="*/ 80 h 80"/>
              <a:gd name="T104" fmla="*/ 592 w 592"/>
              <a:gd name="T105" fmla="*/ 0 h 80"/>
              <a:gd name="T106" fmla="*/ 563 w 592"/>
              <a:gd name="T107" fmla="*/ 0 h 80"/>
              <a:gd name="T108" fmla="*/ 563 w 592"/>
              <a:gd name="T109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92" h="80">
                <a:moveTo>
                  <a:pt x="0" y="27"/>
                </a:moveTo>
                <a:lnTo>
                  <a:pt x="30" y="27"/>
                </a:lnTo>
                <a:lnTo>
                  <a:pt x="30" y="0"/>
                </a:lnTo>
                <a:lnTo>
                  <a:pt x="0" y="0"/>
                </a:lnTo>
                <a:lnTo>
                  <a:pt x="0" y="27"/>
                </a:lnTo>
                <a:close/>
                <a:moveTo>
                  <a:pt x="57" y="29"/>
                </a:moveTo>
                <a:lnTo>
                  <a:pt x="87" y="29"/>
                </a:lnTo>
                <a:lnTo>
                  <a:pt x="87" y="0"/>
                </a:lnTo>
                <a:lnTo>
                  <a:pt x="57" y="0"/>
                </a:lnTo>
                <a:lnTo>
                  <a:pt x="57" y="29"/>
                </a:lnTo>
                <a:close/>
                <a:moveTo>
                  <a:pt x="113" y="29"/>
                </a:moveTo>
                <a:lnTo>
                  <a:pt x="143" y="29"/>
                </a:lnTo>
                <a:lnTo>
                  <a:pt x="143" y="0"/>
                </a:lnTo>
                <a:lnTo>
                  <a:pt x="113" y="0"/>
                </a:lnTo>
                <a:lnTo>
                  <a:pt x="113" y="29"/>
                </a:lnTo>
                <a:close/>
                <a:moveTo>
                  <a:pt x="169" y="30"/>
                </a:moveTo>
                <a:lnTo>
                  <a:pt x="198" y="30"/>
                </a:lnTo>
                <a:lnTo>
                  <a:pt x="198" y="0"/>
                </a:lnTo>
                <a:lnTo>
                  <a:pt x="169" y="0"/>
                </a:lnTo>
                <a:lnTo>
                  <a:pt x="169" y="30"/>
                </a:lnTo>
                <a:close/>
                <a:moveTo>
                  <a:pt x="226" y="33"/>
                </a:moveTo>
                <a:lnTo>
                  <a:pt x="254" y="33"/>
                </a:lnTo>
                <a:lnTo>
                  <a:pt x="254" y="0"/>
                </a:lnTo>
                <a:lnTo>
                  <a:pt x="226" y="0"/>
                </a:lnTo>
                <a:lnTo>
                  <a:pt x="226" y="33"/>
                </a:lnTo>
                <a:close/>
                <a:moveTo>
                  <a:pt x="282" y="33"/>
                </a:moveTo>
                <a:lnTo>
                  <a:pt x="310" y="33"/>
                </a:lnTo>
                <a:lnTo>
                  <a:pt x="310" y="0"/>
                </a:lnTo>
                <a:lnTo>
                  <a:pt x="282" y="0"/>
                </a:lnTo>
                <a:lnTo>
                  <a:pt x="282" y="33"/>
                </a:lnTo>
                <a:close/>
                <a:moveTo>
                  <a:pt x="338" y="35"/>
                </a:moveTo>
                <a:lnTo>
                  <a:pt x="366" y="35"/>
                </a:lnTo>
                <a:lnTo>
                  <a:pt x="366" y="0"/>
                </a:lnTo>
                <a:lnTo>
                  <a:pt x="338" y="0"/>
                </a:lnTo>
                <a:lnTo>
                  <a:pt x="338" y="35"/>
                </a:lnTo>
                <a:close/>
                <a:moveTo>
                  <a:pt x="395" y="48"/>
                </a:moveTo>
                <a:lnTo>
                  <a:pt x="423" y="48"/>
                </a:lnTo>
                <a:lnTo>
                  <a:pt x="423" y="0"/>
                </a:lnTo>
                <a:lnTo>
                  <a:pt x="395" y="0"/>
                </a:lnTo>
                <a:lnTo>
                  <a:pt x="395" y="48"/>
                </a:lnTo>
                <a:close/>
                <a:moveTo>
                  <a:pt x="451" y="55"/>
                </a:moveTo>
                <a:lnTo>
                  <a:pt x="479" y="55"/>
                </a:lnTo>
                <a:lnTo>
                  <a:pt x="479" y="0"/>
                </a:lnTo>
                <a:lnTo>
                  <a:pt x="451" y="0"/>
                </a:lnTo>
                <a:lnTo>
                  <a:pt x="451" y="55"/>
                </a:lnTo>
                <a:close/>
                <a:moveTo>
                  <a:pt x="507" y="77"/>
                </a:moveTo>
                <a:lnTo>
                  <a:pt x="535" y="77"/>
                </a:lnTo>
                <a:lnTo>
                  <a:pt x="535" y="0"/>
                </a:lnTo>
                <a:lnTo>
                  <a:pt x="507" y="0"/>
                </a:lnTo>
                <a:lnTo>
                  <a:pt x="507" y="77"/>
                </a:lnTo>
                <a:close/>
                <a:moveTo>
                  <a:pt x="563" y="80"/>
                </a:moveTo>
                <a:lnTo>
                  <a:pt x="592" y="80"/>
                </a:lnTo>
                <a:lnTo>
                  <a:pt x="592" y="0"/>
                </a:lnTo>
                <a:lnTo>
                  <a:pt x="563" y="0"/>
                </a:lnTo>
                <a:lnTo>
                  <a:pt x="563" y="80"/>
                </a:lnTo>
                <a:close/>
              </a:path>
            </a:pathLst>
          </a:custGeom>
          <a:solidFill>
            <a:srgbClr val="414D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Freeform 8">
            <a:extLst>
              <a:ext uri="{FF2B5EF4-FFF2-40B4-BE49-F238E27FC236}">
                <a16:creationId xmlns:a16="http://schemas.microsoft.com/office/drawing/2014/main" id="{B0AC49E6-F061-4226-942B-819A1CF045F8}"/>
              </a:ext>
            </a:extLst>
          </p:cNvPr>
          <p:cNvSpPr>
            <a:spLocks noEditPoints="1"/>
          </p:cNvSpPr>
          <p:nvPr/>
        </p:nvSpPr>
        <p:spPr bwMode="auto">
          <a:xfrm>
            <a:off x="4118373" y="3522664"/>
            <a:ext cx="703660" cy="315913"/>
          </a:xfrm>
          <a:custGeom>
            <a:avLst/>
            <a:gdLst>
              <a:gd name="T0" fmla="*/ 0 w 591"/>
              <a:gd name="T1" fmla="*/ 105 h 199"/>
              <a:gd name="T2" fmla="*/ 28 w 591"/>
              <a:gd name="T3" fmla="*/ 105 h 199"/>
              <a:gd name="T4" fmla="*/ 28 w 591"/>
              <a:gd name="T5" fmla="*/ 0 h 199"/>
              <a:gd name="T6" fmla="*/ 0 w 591"/>
              <a:gd name="T7" fmla="*/ 0 h 199"/>
              <a:gd name="T8" fmla="*/ 0 w 591"/>
              <a:gd name="T9" fmla="*/ 105 h 199"/>
              <a:gd name="T10" fmla="*/ 56 w 591"/>
              <a:gd name="T11" fmla="*/ 121 h 199"/>
              <a:gd name="T12" fmla="*/ 84 w 591"/>
              <a:gd name="T13" fmla="*/ 121 h 199"/>
              <a:gd name="T14" fmla="*/ 84 w 591"/>
              <a:gd name="T15" fmla="*/ 0 h 199"/>
              <a:gd name="T16" fmla="*/ 56 w 591"/>
              <a:gd name="T17" fmla="*/ 0 h 199"/>
              <a:gd name="T18" fmla="*/ 56 w 591"/>
              <a:gd name="T19" fmla="*/ 121 h 199"/>
              <a:gd name="T20" fmla="*/ 112 w 591"/>
              <a:gd name="T21" fmla="*/ 129 h 199"/>
              <a:gd name="T22" fmla="*/ 141 w 591"/>
              <a:gd name="T23" fmla="*/ 129 h 199"/>
              <a:gd name="T24" fmla="*/ 141 w 591"/>
              <a:gd name="T25" fmla="*/ 0 h 199"/>
              <a:gd name="T26" fmla="*/ 112 w 591"/>
              <a:gd name="T27" fmla="*/ 0 h 199"/>
              <a:gd name="T28" fmla="*/ 112 w 591"/>
              <a:gd name="T29" fmla="*/ 129 h 199"/>
              <a:gd name="T30" fmla="*/ 169 w 591"/>
              <a:gd name="T31" fmla="*/ 149 h 199"/>
              <a:gd name="T32" fmla="*/ 197 w 591"/>
              <a:gd name="T33" fmla="*/ 149 h 199"/>
              <a:gd name="T34" fmla="*/ 197 w 591"/>
              <a:gd name="T35" fmla="*/ 0 h 199"/>
              <a:gd name="T36" fmla="*/ 169 w 591"/>
              <a:gd name="T37" fmla="*/ 0 h 199"/>
              <a:gd name="T38" fmla="*/ 169 w 591"/>
              <a:gd name="T39" fmla="*/ 149 h 199"/>
              <a:gd name="T40" fmla="*/ 223 w 591"/>
              <a:gd name="T41" fmla="*/ 156 h 199"/>
              <a:gd name="T42" fmla="*/ 253 w 591"/>
              <a:gd name="T43" fmla="*/ 156 h 199"/>
              <a:gd name="T44" fmla="*/ 253 w 591"/>
              <a:gd name="T45" fmla="*/ 0 h 199"/>
              <a:gd name="T46" fmla="*/ 223 w 591"/>
              <a:gd name="T47" fmla="*/ 0 h 199"/>
              <a:gd name="T48" fmla="*/ 223 w 591"/>
              <a:gd name="T49" fmla="*/ 156 h 199"/>
              <a:gd name="T50" fmla="*/ 280 w 591"/>
              <a:gd name="T51" fmla="*/ 164 h 199"/>
              <a:gd name="T52" fmla="*/ 309 w 591"/>
              <a:gd name="T53" fmla="*/ 164 h 199"/>
              <a:gd name="T54" fmla="*/ 309 w 591"/>
              <a:gd name="T55" fmla="*/ 0 h 199"/>
              <a:gd name="T56" fmla="*/ 280 w 591"/>
              <a:gd name="T57" fmla="*/ 0 h 199"/>
              <a:gd name="T58" fmla="*/ 280 w 591"/>
              <a:gd name="T59" fmla="*/ 164 h 199"/>
              <a:gd name="T60" fmla="*/ 336 w 591"/>
              <a:gd name="T61" fmla="*/ 171 h 199"/>
              <a:gd name="T62" fmla="*/ 366 w 591"/>
              <a:gd name="T63" fmla="*/ 171 h 199"/>
              <a:gd name="T64" fmla="*/ 366 w 591"/>
              <a:gd name="T65" fmla="*/ 0 h 199"/>
              <a:gd name="T66" fmla="*/ 336 w 591"/>
              <a:gd name="T67" fmla="*/ 0 h 199"/>
              <a:gd name="T68" fmla="*/ 336 w 591"/>
              <a:gd name="T69" fmla="*/ 171 h 199"/>
              <a:gd name="T70" fmla="*/ 392 w 591"/>
              <a:gd name="T71" fmla="*/ 174 h 199"/>
              <a:gd name="T72" fmla="*/ 422 w 591"/>
              <a:gd name="T73" fmla="*/ 174 h 199"/>
              <a:gd name="T74" fmla="*/ 422 w 591"/>
              <a:gd name="T75" fmla="*/ 0 h 199"/>
              <a:gd name="T76" fmla="*/ 392 w 591"/>
              <a:gd name="T77" fmla="*/ 0 h 199"/>
              <a:gd name="T78" fmla="*/ 392 w 591"/>
              <a:gd name="T79" fmla="*/ 174 h 199"/>
              <a:gd name="T80" fmla="*/ 449 w 591"/>
              <a:gd name="T81" fmla="*/ 177 h 199"/>
              <a:gd name="T82" fmla="*/ 478 w 591"/>
              <a:gd name="T83" fmla="*/ 177 h 199"/>
              <a:gd name="T84" fmla="*/ 478 w 591"/>
              <a:gd name="T85" fmla="*/ 0 h 199"/>
              <a:gd name="T86" fmla="*/ 449 w 591"/>
              <a:gd name="T87" fmla="*/ 0 h 199"/>
              <a:gd name="T88" fmla="*/ 449 w 591"/>
              <a:gd name="T89" fmla="*/ 177 h 199"/>
              <a:gd name="T90" fmla="*/ 505 w 591"/>
              <a:gd name="T91" fmla="*/ 189 h 199"/>
              <a:gd name="T92" fmla="*/ 535 w 591"/>
              <a:gd name="T93" fmla="*/ 189 h 199"/>
              <a:gd name="T94" fmla="*/ 535 w 591"/>
              <a:gd name="T95" fmla="*/ 0 h 199"/>
              <a:gd name="T96" fmla="*/ 505 w 591"/>
              <a:gd name="T97" fmla="*/ 0 h 199"/>
              <a:gd name="T98" fmla="*/ 505 w 591"/>
              <a:gd name="T99" fmla="*/ 189 h 199"/>
              <a:gd name="T100" fmla="*/ 561 w 591"/>
              <a:gd name="T101" fmla="*/ 199 h 199"/>
              <a:gd name="T102" fmla="*/ 591 w 591"/>
              <a:gd name="T103" fmla="*/ 199 h 199"/>
              <a:gd name="T104" fmla="*/ 591 w 591"/>
              <a:gd name="T105" fmla="*/ 0 h 199"/>
              <a:gd name="T106" fmla="*/ 561 w 591"/>
              <a:gd name="T107" fmla="*/ 0 h 199"/>
              <a:gd name="T108" fmla="*/ 561 w 591"/>
              <a:gd name="T109" fmla="*/ 19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91" h="199">
                <a:moveTo>
                  <a:pt x="0" y="105"/>
                </a:moveTo>
                <a:lnTo>
                  <a:pt x="28" y="105"/>
                </a:lnTo>
                <a:lnTo>
                  <a:pt x="28" y="0"/>
                </a:lnTo>
                <a:lnTo>
                  <a:pt x="0" y="0"/>
                </a:lnTo>
                <a:lnTo>
                  <a:pt x="0" y="105"/>
                </a:lnTo>
                <a:close/>
                <a:moveTo>
                  <a:pt x="56" y="121"/>
                </a:moveTo>
                <a:lnTo>
                  <a:pt x="84" y="121"/>
                </a:lnTo>
                <a:lnTo>
                  <a:pt x="84" y="0"/>
                </a:lnTo>
                <a:lnTo>
                  <a:pt x="56" y="0"/>
                </a:lnTo>
                <a:lnTo>
                  <a:pt x="56" y="121"/>
                </a:lnTo>
                <a:close/>
                <a:moveTo>
                  <a:pt x="112" y="129"/>
                </a:moveTo>
                <a:lnTo>
                  <a:pt x="141" y="129"/>
                </a:lnTo>
                <a:lnTo>
                  <a:pt x="141" y="0"/>
                </a:lnTo>
                <a:lnTo>
                  <a:pt x="112" y="0"/>
                </a:lnTo>
                <a:lnTo>
                  <a:pt x="112" y="129"/>
                </a:lnTo>
                <a:close/>
                <a:moveTo>
                  <a:pt x="169" y="149"/>
                </a:moveTo>
                <a:lnTo>
                  <a:pt x="197" y="149"/>
                </a:lnTo>
                <a:lnTo>
                  <a:pt x="197" y="0"/>
                </a:lnTo>
                <a:lnTo>
                  <a:pt x="169" y="0"/>
                </a:lnTo>
                <a:lnTo>
                  <a:pt x="169" y="149"/>
                </a:lnTo>
                <a:close/>
                <a:moveTo>
                  <a:pt x="223" y="156"/>
                </a:moveTo>
                <a:lnTo>
                  <a:pt x="253" y="156"/>
                </a:lnTo>
                <a:lnTo>
                  <a:pt x="253" y="0"/>
                </a:lnTo>
                <a:lnTo>
                  <a:pt x="223" y="0"/>
                </a:lnTo>
                <a:lnTo>
                  <a:pt x="223" y="156"/>
                </a:lnTo>
                <a:close/>
                <a:moveTo>
                  <a:pt x="280" y="164"/>
                </a:moveTo>
                <a:lnTo>
                  <a:pt x="309" y="164"/>
                </a:lnTo>
                <a:lnTo>
                  <a:pt x="309" y="0"/>
                </a:lnTo>
                <a:lnTo>
                  <a:pt x="280" y="0"/>
                </a:lnTo>
                <a:lnTo>
                  <a:pt x="280" y="164"/>
                </a:lnTo>
                <a:close/>
                <a:moveTo>
                  <a:pt x="336" y="171"/>
                </a:moveTo>
                <a:lnTo>
                  <a:pt x="366" y="171"/>
                </a:lnTo>
                <a:lnTo>
                  <a:pt x="366" y="0"/>
                </a:lnTo>
                <a:lnTo>
                  <a:pt x="336" y="0"/>
                </a:lnTo>
                <a:lnTo>
                  <a:pt x="336" y="171"/>
                </a:lnTo>
                <a:close/>
                <a:moveTo>
                  <a:pt x="392" y="174"/>
                </a:moveTo>
                <a:lnTo>
                  <a:pt x="422" y="174"/>
                </a:lnTo>
                <a:lnTo>
                  <a:pt x="422" y="0"/>
                </a:lnTo>
                <a:lnTo>
                  <a:pt x="392" y="0"/>
                </a:lnTo>
                <a:lnTo>
                  <a:pt x="392" y="174"/>
                </a:lnTo>
                <a:close/>
                <a:moveTo>
                  <a:pt x="449" y="177"/>
                </a:moveTo>
                <a:lnTo>
                  <a:pt x="478" y="177"/>
                </a:lnTo>
                <a:lnTo>
                  <a:pt x="478" y="0"/>
                </a:lnTo>
                <a:lnTo>
                  <a:pt x="449" y="0"/>
                </a:lnTo>
                <a:lnTo>
                  <a:pt x="449" y="177"/>
                </a:lnTo>
                <a:close/>
                <a:moveTo>
                  <a:pt x="505" y="189"/>
                </a:moveTo>
                <a:lnTo>
                  <a:pt x="535" y="189"/>
                </a:lnTo>
                <a:lnTo>
                  <a:pt x="535" y="0"/>
                </a:lnTo>
                <a:lnTo>
                  <a:pt x="505" y="0"/>
                </a:lnTo>
                <a:lnTo>
                  <a:pt x="505" y="189"/>
                </a:lnTo>
                <a:close/>
                <a:moveTo>
                  <a:pt x="561" y="199"/>
                </a:moveTo>
                <a:lnTo>
                  <a:pt x="591" y="199"/>
                </a:lnTo>
                <a:lnTo>
                  <a:pt x="591" y="0"/>
                </a:lnTo>
                <a:lnTo>
                  <a:pt x="561" y="0"/>
                </a:lnTo>
                <a:lnTo>
                  <a:pt x="561" y="199"/>
                </a:lnTo>
                <a:close/>
              </a:path>
            </a:pathLst>
          </a:custGeom>
          <a:solidFill>
            <a:srgbClr val="414D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E050EB69-3FFC-40C3-BFCC-79BC76945BEE}"/>
              </a:ext>
            </a:extLst>
          </p:cNvPr>
          <p:cNvSpPr>
            <a:spLocks noEditPoints="1"/>
          </p:cNvSpPr>
          <p:nvPr/>
        </p:nvSpPr>
        <p:spPr bwMode="auto">
          <a:xfrm>
            <a:off x="4852988" y="3522664"/>
            <a:ext cx="704850" cy="581025"/>
          </a:xfrm>
          <a:custGeom>
            <a:avLst/>
            <a:gdLst>
              <a:gd name="T0" fmla="*/ 0 w 592"/>
              <a:gd name="T1" fmla="*/ 202 h 366"/>
              <a:gd name="T2" fmla="*/ 30 w 592"/>
              <a:gd name="T3" fmla="*/ 202 h 366"/>
              <a:gd name="T4" fmla="*/ 30 w 592"/>
              <a:gd name="T5" fmla="*/ 0 h 366"/>
              <a:gd name="T6" fmla="*/ 0 w 592"/>
              <a:gd name="T7" fmla="*/ 0 h 366"/>
              <a:gd name="T8" fmla="*/ 0 w 592"/>
              <a:gd name="T9" fmla="*/ 202 h 366"/>
              <a:gd name="T10" fmla="*/ 57 w 592"/>
              <a:gd name="T11" fmla="*/ 229 h 366"/>
              <a:gd name="T12" fmla="*/ 87 w 592"/>
              <a:gd name="T13" fmla="*/ 229 h 366"/>
              <a:gd name="T14" fmla="*/ 87 w 592"/>
              <a:gd name="T15" fmla="*/ 0 h 366"/>
              <a:gd name="T16" fmla="*/ 57 w 592"/>
              <a:gd name="T17" fmla="*/ 0 h 366"/>
              <a:gd name="T18" fmla="*/ 57 w 592"/>
              <a:gd name="T19" fmla="*/ 229 h 366"/>
              <a:gd name="T20" fmla="*/ 113 w 592"/>
              <a:gd name="T21" fmla="*/ 232 h 366"/>
              <a:gd name="T22" fmla="*/ 141 w 592"/>
              <a:gd name="T23" fmla="*/ 232 h 366"/>
              <a:gd name="T24" fmla="*/ 141 w 592"/>
              <a:gd name="T25" fmla="*/ 0 h 366"/>
              <a:gd name="T26" fmla="*/ 113 w 592"/>
              <a:gd name="T27" fmla="*/ 0 h 366"/>
              <a:gd name="T28" fmla="*/ 113 w 592"/>
              <a:gd name="T29" fmla="*/ 232 h 366"/>
              <a:gd name="T30" fmla="*/ 169 w 592"/>
              <a:gd name="T31" fmla="*/ 250 h 366"/>
              <a:gd name="T32" fmla="*/ 198 w 592"/>
              <a:gd name="T33" fmla="*/ 250 h 366"/>
              <a:gd name="T34" fmla="*/ 198 w 592"/>
              <a:gd name="T35" fmla="*/ 0 h 366"/>
              <a:gd name="T36" fmla="*/ 169 w 592"/>
              <a:gd name="T37" fmla="*/ 0 h 366"/>
              <a:gd name="T38" fmla="*/ 169 w 592"/>
              <a:gd name="T39" fmla="*/ 250 h 366"/>
              <a:gd name="T40" fmla="*/ 226 w 592"/>
              <a:gd name="T41" fmla="*/ 255 h 366"/>
              <a:gd name="T42" fmla="*/ 254 w 592"/>
              <a:gd name="T43" fmla="*/ 255 h 366"/>
              <a:gd name="T44" fmla="*/ 254 w 592"/>
              <a:gd name="T45" fmla="*/ 0 h 366"/>
              <a:gd name="T46" fmla="*/ 226 w 592"/>
              <a:gd name="T47" fmla="*/ 0 h 366"/>
              <a:gd name="T48" fmla="*/ 226 w 592"/>
              <a:gd name="T49" fmla="*/ 255 h 366"/>
              <a:gd name="T50" fmla="*/ 282 w 592"/>
              <a:gd name="T51" fmla="*/ 265 h 366"/>
              <a:gd name="T52" fmla="*/ 310 w 592"/>
              <a:gd name="T53" fmla="*/ 265 h 366"/>
              <a:gd name="T54" fmla="*/ 310 w 592"/>
              <a:gd name="T55" fmla="*/ 0 h 366"/>
              <a:gd name="T56" fmla="*/ 282 w 592"/>
              <a:gd name="T57" fmla="*/ 0 h 366"/>
              <a:gd name="T58" fmla="*/ 282 w 592"/>
              <a:gd name="T59" fmla="*/ 265 h 366"/>
              <a:gd name="T60" fmla="*/ 338 w 592"/>
              <a:gd name="T61" fmla="*/ 288 h 366"/>
              <a:gd name="T62" fmla="*/ 366 w 592"/>
              <a:gd name="T63" fmla="*/ 288 h 366"/>
              <a:gd name="T64" fmla="*/ 366 w 592"/>
              <a:gd name="T65" fmla="*/ 0 h 366"/>
              <a:gd name="T66" fmla="*/ 338 w 592"/>
              <a:gd name="T67" fmla="*/ 0 h 366"/>
              <a:gd name="T68" fmla="*/ 338 w 592"/>
              <a:gd name="T69" fmla="*/ 288 h 366"/>
              <a:gd name="T70" fmla="*/ 395 w 592"/>
              <a:gd name="T71" fmla="*/ 307 h 366"/>
              <a:gd name="T72" fmla="*/ 423 w 592"/>
              <a:gd name="T73" fmla="*/ 307 h 366"/>
              <a:gd name="T74" fmla="*/ 423 w 592"/>
              <a:gd name="T75" fmla="*/ 0 h 366"/>
              <a:gd name="T76" fmla="*/ 395 w 592"/>
              <a:gd name="T77" fmla="*/ 0 h 366"/>
              <a:gd name="T78" fmla="*/ 395 w 592"/>
              <a:gd name="T79" fmla="*/ 307 h 366"/>
              <a:gd name="T80" fmla="*/ 451 w 592"/>
              <a:gd name="T81" fmla="*/ 312 h 366"/>
              <a:gd name="T82" fmla="*/ 479 w 592"/>
              <a:gd name="T83" fmla="*/ 312 h 366"/>
              <a:gd name="T84" fmla="*/ 479 w 592"/>
              <a:gd name="T85" fmla="*/ 0 h 366"/>
              <a:gd name="T86" fmla="*/ 451 w 592"/>
              <a:gd name="T87" fmla="*/ 0 h 366"/>
              <a:gd name="T88" fmla="*/ 451 w 592"/>
              <a:gd name="T89" fmla="*/ 312 h 366"/>
              <a:gd name="T90" fmla="*/ 507 w 592"/>
              <a:gd name="T91" fmla="*/ 348 h 366"/>
              <a:gd name="T92" fmla="*/ 535 w 592"/>
              <a:gd name="T93" fmla="*/ 348 h 366"/>
              <a:gd name="T94" fmla="*/ 535 w 592"/>
              <a:gd name="T95" fmla="*/ 0 h 366"/>
              <a:gd name="T96" fmla="*/ 507 w 592"/>
              <a:gd name="T97" fmla="*/ 0 h 366"/>
              <a:gd name="T98" fmla="*/ 507 w 592"/>
              <a:gd name="T99" fmla="*/ 348 h 366"/>
              <a:gd name="T100" fmla="*/ 563 w 592"/>
              <a:gd name="T101" fmla="*/ 366 h 366"/>
              <a:gd name="T102" fmla="*/ 592 w 592"/>
              <a:gd name="T103" fmla="*/ 366 h 366"/>
              <a:gd name="T104" fmla="*/ 592 w 592"/>
              <a:gd name="T105" fmla="*/ 0 h 366"/>
              <a:gd name="T106" fmla="*/ 563 w 592"/>
              <a:gd name="T107" fmla="*/ 0 h 366"/>
              <a:gd name="T108" fmla="*/ 563 w 592"/>
              <a:gd name="T109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92" h="366">
                <a:moveTo>
                  <a:pt x="0" y="202"/>
                </a:moveTo>
                <a:lnTo>
                  <a:pt x="30" y="202"/>
                </a:lnTo>
                <a:lnTo>
                  <a:pt x="30" y="0"/>
                </a:lnTo>
                <a:lnTo>
                  <a:pt x="0" y="0"/>
                </a:lnTo>
                <a:lnTo>
                  <a:pt x="0" y="202"/>
                </a:lnTo>
                <a:close/>
                <a:moveTo>
                  <a:pt x="57" y="229"/>
                </a:moveTo>
                <a:lnTo>
                  <a:pt x="87" y="229"/>
                </a:lnTo>
                <a:lnTo>
                  <a:pt x="87" y="0"/>
                </a:lnTo>
                <a:lnTo>
                  <a:pt x="57" y="0"/>
                </a:lnTo>
                <a:lnTo>
                  <a:pt x="57" y="229"/>
                </a:lnTo>
                <a:close/>
                <a:moveTo>
                  <a:pt x="113" y="232"/>
                </a:moveTo>
                <a:lnTo>
                  <a:pt x="141" y="232"/>
                </a:lnTo>
                <a:lnTo>
                  <a:pt x="141" y="0"/>
                </a:lnTo>
                <a:lnTo>
                  <a:pt x="113" y="0"/>
                </a:lnTo>
                <a:lnTo>
                  <a:pt x="113" y="232"/>
                </a:lnTo>
                <a:close/>
                <a:moveTo>
                  <a:pt x="169" y="250"/>
                </a:moveTo>
                <a:lnTo>
                  <a:pt x="198" y="250"/>
                </a:lnTo>
                <a:lnTo>
                  <a:pt x="198" y="0"/>
                </a:lnTo>
                <a:lnTo>
                  <a:pt x="169" y="0"/>
                </a:lnTo>
                <a:lnTo>
                  <a:pt x="169" y="250"/>
                </a:lnTo>
                <a:close/>
                <a:moveTo>
                  <a:pt x="226" y="255"/>
                </a:moveTo>
                <a:lnTo>
                  <a:pt x="254" y="255"/>
                </a:lnTo>
                <a:lnTo>
                  <a:pt x="254" y="0"/>
                </a:lnTo>
                <a:lnTo>
                  <a:pt x="226" y="0"/>
                </a:lnTo>
                <a:lnTo>
                  <a:pt x="226" y="255"/>
                </a:lnTo>
                <a:close/>
                <a:moveTo>
                  <a:pt x="282" y="265"/>
                </a:moveTo>
                <a:lnTo>
                  <a:pt x="310" y="265"/>
                </a:lnTo>
                <a:lnTo>
                  <a:pt x="310" y="0"/>
                </a:lnTo>
                <a:lnTo>
                  <a:pt x="282" y="0"/>
                </a:lnTo>
                <a:lnTo>
                  <a:pt x="282" y="265"/>
                </a:lnTo>
                <a:close/>
                <a:moveTo>
                  <a:pt x="338" y="288"/>
                </a:moveTo>
                <a:lnTo>
                  <a:pt x="366" y="288"/>
                </a:lnTo>
                <a:lnTo>
                  <a:pt x="366" y="0"/>
                </a:lnTo>
                <a:lnTo>
                  <a:pt x="338" y="0"/>
                </a:lnTo>
                <a:lnTo>
                  <a:pt x="338" y="288"/>
                </a:lnTo>
                <a:close/>
                <a:moveTo>
                  <a:pt x="395" y="307"/>
                </a:moveTo>
                <a:lnTo>
                  <a:pt x="423" y="307"/>
                </a:lnTo>
                <a:lnTo>
                  <a:pt x="423" y="0"/>
                </a:lnTo>
                <a:lnTo>
                  <a:pt x="395" y="0"/>
                </a:lnTo>
                <a:lnTo>
                  <a:pt x="395" y="307"/>
                </a:lnTo>
                <a:close/>
                <a:moveTo>
                  <a:pt x="451" y="312"/>
                </a:moveTo>
                <a:lnTo>
                  <a:pt x="479" y="312"/>
                </a:lnTo>
                <a:lnTo>
                  <a:pt x="479" y="0"/>
                </a:lnTo>
                <a:lnTo>
                  <a:pt x="451" y="0"/>
                </a:lnTo>
                <a:lnTo>
                  <a:pt x="451" y="312"/>
                </a:lnTo>
                <a:close/>
                <a:moveTo>
                  <a:pt x="507" y="348"/>
                </a:moveTo>
                <a:lnTo>
                  <a:pt x="535" y="348"/>
                </a:lnTo>
                <a:lnTo>
                  <a:pt x="535" y="0"/>
                </a:lnTo>
                <a:lnTo>
                  <a:pt x="507" y="0"/>
                </a:lnTo>
                <a:lnTo>
                  <a:pt x="507" y="348"/>
                </a:lnTo>
                <a:close/>
                <a:moveTo>
                  <a:pt x="563" y="366"/>
                </a:moveTo>
                <a:lnTo>
                  <a:pt x="592" y="366"/>
                </a:lnTo>
                <a:lnTo>
                  <a:pt x="592" y="0"/>
                </a:lnTo>
                <a:lnTo>
                  <a:pt x="563" y="0"/>
                </a:lnTo>
                <a:lnTo>
                  <a:pt x="563" y="366"/>
                </a:lnTo>
                <a:close/>
              </a:path>
            </a:pathLst>
          </a:custGeom>
          <a:solidFill>
            <a:srgbClr val="414D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Freeform 10">
            <a:extLst>
              <a:ext uri="{FF2B5EF4-FFF2-40B4-BE49-F238E27FC236}">
                <a16:creationId xmlns:a16="http://schemas.microsoft.com/office/drawing/2014/main" id="{EF3AF41F-8E7D-46C8-993A-B86679A7A7D4}"/>
              </a:ext>
            </a:extLst>
          </p:cNvPr>
          <p:cNvSpPr>
            <a:spLocks noEditPoints="1"/>
          </p:cNvSpPr>
          <p:nvPr/>
        </p:nvSpPr>
        <p:spPr bwMode="auto">
          <a:xfrm>
            <a:off x="5591176" y="3522664"/>
            <a:ext cx="703660" cy="733425"/>
          </a:xfrm>
          <a:custGeom>
            <a:avLst/>
            <a:gdLst>
              <a:gd name="T0" fmla="*/ 0 w 591"/>
              <a:gd name="T1" fmla="*/ 371 h 462"/>
              <a:gd name="T2" fmla="*/ 28 w 591"/>
              <a:gd name="T3" fmla="*/ 371 h 462"/>
              <a:gd name="T4" fmla="*/ 28 w 591"/>
              <a:gd name="T5" fmla="*/ 0 h 462"/>
              <a:gd name="T6" fmla="*/ 0 w 591"/>
              <a:gd name="T7" fmla="*/ 0 h 462"/>
              <a:gd name="T8" fmla="*/ 0 w 591"/>
              <a:gd name="T9" fmla="*/ 371 h 462"/>
              <a:gd name="T10" fmla="*/ 56 w 591"/>
              <a:gd name="T11" fmla="*/ 401 h 462"/>
              <a:gd name="T12" fmla="*/ 84 w 591"/>
              <a:gd name="T13" fmla="*/ 401 h 462"/>
              <a:gd name="T14" fmla="*/ 84 w 591"/>
              <a:gd name="T15" fmla="*/ 0 h 462"/>
              <a:gd name="T16" fmla="*/ 56 w 591"/>
              <a:gd name="T17" fmla="*/ 0 h 462"/>
              <a:gd name="T18" fmla="*/ 56 w 591"/>
              <a:gd name="T19" fmla="*/ 401 h 462"/>
              <a:gd name="T20" fmla="*/ 112 w 591"/>
              <a:gd name="T21" fmla="*/ 414 h 462"/>
              <a:gd name="T22" fmla="*/ 141 w 591"/>
              <a:gd name="T23" fmla="*/ 414 h 462"/>
              <a:gd name="T24" fmla="*/ 141 w 591"/>
              <a:gd name="T25" fmla="*/ 0 h 462"/>
              <a:gd name="T26" fmla="*/ 112 w 591"/>
              <a:gd name="T27" fmla="*/ 0 h 462"/>
              <a:gd name="T28" fmla="*/ 112 w 591"/>
              <a:gd name="T29" fmla="*/ 414 h 462"/>
              <a:gd name="T30" fmla="*/ 167 w 591"/>
              <a:gd name="T31" fmla="*/ 419 h 462"/>
              <a:gd name="T32" fmla="*/ 197 w 591"/>
              <a:gd name="T33" fmla="*/ 419 h 462"/>
              <a:gd name="T34" fmla="*/ 197 w 591"/>
              <a:gd name="T35" fmla="*/ 0 h 462"/>
              <a:gd name="T36" fmla="*/ 167 w 591"/>
              <a:gd name="T37" fmla="*/ 0 h 462"/>
              <a:gd name="T38" fmla="*/ 167 w 591"/>
              <a:gd name="T39" fmla="*/ 419 h 462"/>
              <a:gd name="T40" fmla="*/ 223 w 591"/>
              <a:gd name="T41" fmla="*/ 421 h 462"/>
              <a:gd name="T42" fmla="*/ 253 w 591"/>
              <a:gd name="T43" fmla="*/ 421 h 462"/>
              <a:gd name="T44" fmla="*/ 253 w 591"/>
              <a:gd name="T45" fmla="*/ 0 h 462"/>
              <a:gd name="T46" fmla="*/ 223 w 591"/>
              <a:gd name="T47" fmla="*/ 0 h 462"/>
              <a:gd name="T48" fmla="*/ 223 w 591"/>
              <a:gd name="T49" fmla="*/ 421 h 462"/>
              <a:gd name="T50" fmla="*/ 280 w 591"/>
              <a:gd name="T51" fmla="*/ 429 h 462"/>
              <a:gd name="T52" fmla="*/ 309 w 591"/>
              <a:gd name="T53" fmla="*/ 429 h 462"/>
              <a:gd name="T54" fmla="*/ 309 w 591"/>
              <a:gd name="T55" fmla="*/ 0 h 462"/>
              <a:gd name="T56" fmla="*/ 280 w 591"/>
              <a:gd name="T57" fmla="*/ 0 h 462"/>
              <a:gd name="T58" fmla="*/ 280 w 591"/>
              <a:gd name="T59" fmla="*/ 429 h 462"/>
              <a:gd name="T60" fmla="*/ 336 w 591"/>
              <a:gd name="T61" fmla="*/ 429 h 462"/>
              <a:gd name="T62" fmla="*/ 366 w 591"/>
              <a:gd name="T63" fmla="*/ 429 h 462"/>
              <a:gd name="T64" fmla="*/ 366 w 591"/>
              <a:gd name="T65" fmla="*/ 0 h 462"/>
              <a:gd name="T66" fmla="*/ 336 w 591"/>
              <a:gd name="T67" fmla="*/ 0 h 462"/>
              <a:gd name="T68" fmla="*/ 336 w 591"/>
              <a:gd name="T69" fmla="*/ 429 h 462"/>
              <a:gd name="T70" fmla="*/ 392 w 591"/>
              <a:gd name="T71" fmla="*/ 434 h 462"/>
              <a:gd name="T72" fmla="*/ 422 w 591"/>
              <a:gd name="T73" fmla="*/ 434 h 462"/>
              <a:gd name="T74" fmla="*/ 422 w 591"/>
              <a:gd name="T75" fmla="*/ 0 h 462"/>
              <a:gd name="T76" fmla="*/ 392 w 591"/>
              <a:gd name="T77" fmla="*/ 0 h 462"/>
              <a:gd name="T78" fmla="*/ 392 w 591"/>
              <a:gd name="T79" fmla="*/ 434 h 462"/>
              <a:gd name="T80" fmla="*/ 449 w 591"/>
              <a:gd name="T81" fmla="*/ 439 h 462"/>
              <a:gd name="T82" fmla="*/ 478 w 591"/>
              <a:gd name="T83" fmla="*/ 439 h 462"/>
              <a:gd name="T84" fmla="*/ 478 w 591"/>
              <a:gd name="T85" fmla="*/ 0 h 462"/>
              <a:gd name="T86" fmla="*/ 449 w 591"/>
              <a:gd name="T87" fmla="*/ 0 h 462"/>
              <a:gd name="T88" fmla="*/ 449 w 591"/>
              <a:gd name="T89" fmla="*/ 439 h 462"/>
              <a:gd name="T90" fmla="*/ 505 w 591"/>
              <a:gd name="T91" fmla="*/ 457 h 462"/>
              <a:gd name="T92" fmla="*/ 535 w 591"/>
              <a:gd name="T93" fmla="*/ 457 h 462"/>
              <a:gd name="T94" fmla="*/ 535 w 591"/>
              <a:gd name="T95" fmla="*/ 0 h 462"/>
              <a:gd name="T96" fmla="*/ 505 w 591"/>
              <a:gd name="T97" fmla="*/ 0 h 462"/>
              <a:gd name="T98" fmla="*/ 505 w 591"/>
              <a:gd name="T99" fmla="*/ 457 h 462"/>
              <a:gd name="T100" fmla="*/ 561 w 591"/>
              <a:gd name="T101" fmla="*/ 462 h 462"/>
              <a:gd name="T102" fmla="*/ 591 w 591"/>
              <a:gd name="T103" fmla="*/ 462 h 462"/>
              <a:gd name="T104" fmla="*/ 591 w 591"/>
              <a:gd name="T105" fmla="*/ 0 h 462"/>
              <a:gd name="T106" fmla="*/ 561 w 591"/>
              <a:gd name="T107" fmla="*/ 0 h 462"/>
              <a:gd name="T108" fmla="*/ 561 w 591"/>
              <a:gd name="T109" fmla="*/ 462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91" h="462">
                <a:moveTo>
                  <a:pt x="0" y="371"/>
                </a:moveTo>
                <a:lnTo>
                  <a:pt x="28" y="371"/>
                </a:lnTo>
                <a:lnTo>
                  <a:pt x="28" y="0"/>
                </a:lnTo>
                <a:lnTo>
                  <a:pt x="0" y="0"/>
                </a:lnTo>
                <a:lnTo>
                  <a:pt x="0" y="371"/>
                </a:lnTo>
                <a:close/>
                <a:moveTo>
                  <a:pt x="56" y="401"/>
                </a:moveTo>
                <a:lnTo>
                  <a:pt x="84" y="401"/>
                </a:lnTo>
                <a:lnTo>
                  <a:pt x="84" y="0"/>
                </a:lnTo>
                <a:lnTo>
                  <a:pt x="56" y="0"/>
                </a:lnTo>
                <a:lnTo>
                  <a:pt x="56" y="401"/>
                </a:lnTo>
                <a:close/>
                <a:moveTo>
                  <a:pt x="112" y="414"/>
                </a:moveTo>
                <a:lnTo>
                  <a:pt x="141" y="414"/>
                </a:lnTo>
                <a:lnTo>
                  <a:pt x="141" y="0"/>
                </a:lnTo>
                <a:lnTo>
                  <a:pt x="112" y="0"/>
                </a:lnTo>
                <a:lnTo>
                  <a:pt x="112" y="414"/>
                </a:lnTo>
                <a:close/>
                <a:moveTo>
                  <a:pt x="167" y="419"/>
                </a:moveTo>
                <a:lnTo>
                  <a:pt x="197" y="419"/>
                </a:lnTo>
                <a:lnTo>
                  <a:pt x="197" y="0"/>
                </a:lnTo>
                <a:lnTo>
                  <a:pt x="167" y="0"/>
                </a:lnTo>
                <a:lnTo>
                  <a:pt x="167" y="419"/>
                </a:lnTo>
                <a:close/>
                <a:moveTo>
                  <a:pt x="223" y="421"/>
                </a:moveTo>
                <a:lnTo>
                  <a:pt x="253" y="421"/>
                </a:lnTo>
                <a:lnTo>
                  <a:pt x="253" y="0"/>
                </a:lnTo>
                <a:lnTo>
                  <a:pt x="223" y="0"/>
                </a:lnTo>
                <a:lnTo>
                  <a:pt x="223" y="421"/>
                </a:lnTo>
                <a:close/>
                <a:moveTo>
                  <a:pt x="280" y="429"/>
                </a:moveTo>
                <a:lnTo>
                  <a:pt x="309" y="429"/>
                </a:lnTo>
                <a:lnTo>
                  <a:pt x="309" y="0"/>
                </a:lnTo>
                <a:lnTo>
                  <a:pt x="280" y="0"/>
                </a:lnTo>
                <a:lnTo>
                  <a:pt x="280" y="429"/>
                </a:lnTo>
                <a:close/>
                <a:moveTo>
                  <a:pt x="336" y="429"/>
                </a:moveTo>
                <a:lnTo>
                  <a:pt x="366" y="429"/>
                </a:lnTo>
                <a:lnTo>
                  <a:pt x="366" y="0"/>
                </a:lnTo>
                <a:lnTo>
                  <a:pt x="336" y="0"/>
                </a:lnTo>
                <a:lnTo>
                  <a:pt x="336" y="429"/>
                </a:lnTo>
                <a:close/>
                <a:moveTo>
                  <a:pt x="392" y="434"/>
                </a:moveTo>
                <a:lnTo>
                  <a:pt x="422" y="434"/>
                </a:lnTo>
                <a:lnTo>
                  <a:pt x="422" y="0"/>
                </a:lnTo>
                <a:lnTo>
                  <a:pt x="392" y="0"/>
                </a:lnTo>
                <a:lnTo>
                  <a:pt x="392" y="434"/>
                </a:lnTo>
                <a:close/>
                <a:moveTo>
                  <a:pt x="449" y="439"/>
                </a:moveTo>
                <a:lnTo>
                  <a:pt x="478" y="439"/>
                </a:lnTo>
                <a:lnTo>
                  <a:pt x="478" y="0"/>
                </a:lnTo>
                <a:lnTo>
                  <a:pt x="449" y="0"/>
                </a:lnTo>
                <a:lnTo>
                  <a:pt x="449" y="439"/>
                </a:lnTo>
                <a:close/>
                <a:moveTo>
                  <a:pt x="505" y="457"/>
                </a:moveTo>
                <a:lnTo>
                  <a:pt x="535" y="457"/>
                </a:lnTo>
                <a:lnTo>
                  <a:pt x="535" y="0"/>
                </a:lnTo>
                <a:lnTo>
                  <a:pt x="505" y="0"/>
                </a:lnTo>
                <a:lnTo>
                  <a:pt x="505" y="457"/>
                </a:lnTo>
                <a:close/>
                <a:moveTo>
                  <a:pt x="561" y="462"/>
                </a:moveTo>
                <a:lnTo>
                  <a:pt x="591" y="462"/>
                </a:lnTo>
                <a:lnTo>
                  <a:pt x="591" y="0"/>
                </a:lnTo>
                <a:lnTo>
                  <a:pt x="561" y="0"/>
                </a:lnTo>
                <a:lnTo>
                  <a:pt x="561" y="462"/>
                </a:lnTo>
                <a:close/>
              </a:path>
            </a:pathLst>
          </a:custGeom>
          <a:solidFill>
            <a:srgbClr val="414D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Freeform 11">
            <a:extLst>
              <a:ext uri="{FF2B5EF4-FFF2-40B4-BE49-F238E27FC236}">
                <a16:creationId xmlns:a16="http://schemas.microsoft.com/office/drawing/2014/main" id="{84EC3F7A-3923-4154-815E-F3D4611BDD00}"/>
              </a:ext>
            </a:extLst>
          </p:cNvPr>
          <p:cNvSpPr>
            <a:spLocks noEditPoints="1"/>
          </p:cNvSpPr>
          <p:nvPr/>
        </p:nvSpPr>
        <p:spPr bwMode="auto">
          <a:xfrm>
            <a:off x="6325791" y="3522663"/>
            <a:ext cx="704850" cy="1041400"/>
          </a:xfrm>
          <a:custGeom>
            <a:avLst/>
            <a:gdLst>
              <a:gd name="T0" fmla="*/ 0 w 592"/>
              <a:gd name="T1" fmla="*/ 469 h 656"/>
              <a:gd name="T2" fmla="*/ 30 w 592"/>
              <a:gd name="T3" fmla="*/ 469 h 656"/>
              <a:gd name="T4" fmla="*/ 30 w 592"/>
              <a:gd name="T5" fmla="*/ 0 h 656"/>
              <a:gd name="T6" fmla="*/ 0 w 592"/>
              <a:gd name="T7" fmla="*/ 0 h 656"/>
              <a:gd name="T8" fmla="*/ 0 w 592"/>
              <a:gd name="T9" fmla="*/ 469 h 656"/>
              <a:gd name="T10" fmla="*/ 57 w 592"/>
              <a:gd name="T11" fmla="*/ 477 h 656"/>
              <a:gd name="T12" fmla="*/ 85 w 592"/>
              <a:gd name="T13" fmla="*/ 477 h 656"/>
              <a:gd name="T14" fmla="*/ 85 w 592"/>
              <a:gd name="T15" fmla="*/ 0 h 656"/>
              <a:gd name="T16" fmla="*/ 57 w 592"/>
              <a:gd name="T17" fmla="*/ 0 h 656"/>
              <a:gd name="T18" fmla="*/ 57 w 592"/>
              <a:gd name="T19" fmla="*/ 477 h 656"/>
              <a:gd name="T20" fmla="*/ 113 w 592"/>
              <a:gd name="T21" fmla="*/ 492 h 656"/>
              <a:gd name="T22" fmla="*/ 141 w 592"/>
              <a:gd name="T23" fmla="*/ 492 h 656"/>
              <a:gd name="T24" fmla="*/ 141 w 592"/>
              <a:gd name="T25" fmla="*/ 0 h 656"/>
              <a:gd name="T26" fmla="*/ 113 w 592"/>
              <a:gd name="T27" fmla="*/ 0 h 656"/>
              <a:gd name="T28" fmla="*/ 113 w 592"/>
              <a:gd name="T29" fmla="*/ 492 h 656"/>
              <a:gd name="T30" fmla="*/ 169 w 592"/>
              <a:gd name="T31" fmla="*/ 517 h 656"/>
              <a:gd name="T32" fmla="*/ 198 w 592"/>
              <a:gd name="T33" fmla="*/ 517 h 656"/>
              <a:gd name="T34" fmla="*/ 198 w 592"/>
              <a:gd name="T35" fmla="*/ 0 h 656"/>
              <a:gd name="T36" fmla="*/ 169 w 592"/>
              <a:gd name="T37" fmla="*/ 0 h 656"/>
              <a:gd name="T38" fmla="*/ 169 w 592"/>
              <a:gd name="T39" fmla="*/ 517 h 656"/>
              <a:gd name="T40" fmla="*/ 226 w 592"/>
              <a:gd name="T41" fmla="*/ 520 h 656"/>
              <a:gd name="T42" fmla="*/ 254 w 592"/>
              <a:gd name="T43" fmla="*/ 520 h 656"/>
              <a:gd name="T44" fmla="*/ 254 w 592"/>
              <a:gd name="T45" fmla="*/ 0 h 656"/>
              <a:gd name="T46" fmla="*/ 226 w 592"/>
              <a:gd name="T47" fmla="*/ 0 h 656"/>
              <a:gd name="T48" fmla="*/ 226 w 592"/>
              <a:gd name="T49" fmla="*/ 520 h 656"/>
              <a:gd name="T50" fmla="*/ 282 w 592"/>
              <a:gd name="T51" fmla="*/ 548 h 656"/>
              <a:gd name="T52" fmla="*/ 310 w 592"/>
              <a:gd name="T53" fmla="*/ 548 h 656"/>
              <a:gd name="T54" fmla="*/ 310 w 592"/>
              <a:gd name="T55" fmla="*/ 0 h 656"/>
              <a:gd name="T56" fmla="*/ 282 w 592"/>
              <a:gd name="T57" fmla="*/ 0 h 656"/>
              <a:gd name="T58" fmla="*/ 282 w 592"/>
              <a:gd name="T59" fmla="*/ 548 h 656"/>
              <a:gd name="T60" fmla="*/ 338 w 592"/>
              <a:gd name="T61" fmla="*/ 571 h 656"/>
              <a:gd name="T62" fmla="*/ 366 w 592"/>
              <a:gd name="T63" fmla="*/ 571 h 656"/>
              <a:gd name="T64" fmla="*/ 366 w 592"/>
              <a:gd name="T65" fmla="*/ 0 h 656"/>
              <a:gd name="T66" fmla="*/ 338 w 592"/>
              <a:gd name="T67" fmla="*/ 0 h 656"/>
              <a:gd name="T68" fmla="*/ 338 w 592"/>
              <a:gd name="T69" fmla="*/ 571 h 656"/>
              <a:gd name="T70" fmla="*/ 395 w 592"/>
              <a:gd name="T71" fmla="*/ 588 h 656"/>
              <a:gd name="T72" fmla="*/ 423 w 592"/>
              <a:gd name="T73" fmla="*/ 588 h 656"/>
              <a:gd name="T74" fmla="*/ 423 w 592"/>
              <a:gd name="T75" fmla="*/ 0 h 656"/>
              <a:gd name="T76" fmla="*/ 395 w 592"/>
              <a:gd name="T77" fmla="*/ 0 h 656"/>
              <a:gd name="T78" fmla="*/ 395 w 592"/>
              <a:gd name="T79" fmla="*/ 588 h 656"/>
              <a:gd name="T80" fmla="*/ 451 w 592"/>
              <a:gd name="T81" fmla="*/ 593 h 656"/>
              <a:gd name="T82" fmla="*/ 479 w 592"/>
              <a:gd name="T83" fmla="*/ 593 h 656"/>
              <a:gd name="T84" fmla="*/ 479 w 592"/>
              <a:gd name="T85" fmla="*/ 0 h 656"/>
              <a:gd name="T86" fmla="*/ 451 w 592"/>
              <a:gd name="T87" fmla="*/ 0 h 656"/>
              <a:gd name="T88" fmla="*/ 451 w 592"/>
              <a:gd name="T89" fmla="*/ 593 h 656"/>
              <a:gd name="T90" fmla="*/ 507 w 592"/>
              <a:gd name="T91" fmla="*/ 639 h 656"/>
              <a:gd name="T92" fmla="*/ 535 w 592"/>
              <a:gd name="T93" fmla="*/ 639 h 656"/>
              <a:gd name="T94" fmla="*/ 535 w 592"/>
              <a:gd name="T95" fmla="*/ 0 h 656"/>
              <a:gd name="T96" fmla="*/ 507 w 592"/>
              <a:gd name="T97" fmla="*/ 0 h 656"/>
              <a:gd name="T98" fmla="*/ 507 w 592"/>
              <a:gd name="T99" fmla="*/ 639 h 656"/>
              <a:gd name="T100" fmla="*/ 563 w 592"/>
              <a:gd name="T101" fmla="*/ 656 h 656"/>
              <a:gd name="T102" fmla="*/ 592 w 592"/>
              <a:gd name="T103" fmla="*/ 656 h 656"/>
              <a:gd name="T104" fmla="*/ 592 w 592"/>
              <a:gd name="T105" fmla="*/ 0 h 656"/>
              <a:gd name="T106" fmla="*/ 563 w 592"/>
              <a:gd name="T107" fmla="*/ 0 h 656"/>
              <a:gd name="T108" fmla="*/ 563 w 592"/>
              <a:gd name="T109" fmla="*/ 656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92" h="656">
                <a:moveTo>
                  <a:pt x="0" y="469"/>
                </a:moveTo>
                <a:lnTo>
                  <a:pt x="30" y="469"/>
                </a:lnTo>
                <a:lnTo>
                  <a:pt x="30" y="0"/>
                </a:lnTo>
                <a:lnTo>
                  <a:pt x="0" y="0"/>
                </a:lnTo>
                <a:lnTo>
                  <a:pt x="0" y="469"/>
                </a:lnTo>
                <a:close/>
                <a:moveTo>
                  <a:pt x="57" y="477"/>
                </a:moveTo>
                <a:lnTo>
                  <a:pt x="85" y="477"/>
                </a:lnTo>
                <a:lnTo>
                  <a:pt x="85" y="0"/>
                </a:lnTo>
                <a:lnTo>
                  <a:pt x="57" y="0"/>
                </a:lnTo>
                <a:lnTo>
                  <a:pt x="57" y="477"/>
                </a:lnTo>
                <a:close/>
                <a:moveTo>
                  <a:pt x="113" y="492"/>
                </a:moveTo>
                <a:lnTo>
                  <a:pt x="141" y="492"/>
                </a:lnTo>
                <a:lnTo>
                  <a:pt x="141" y="0"/>
                </a:lnTo>
                <a:lnTo>
                  <a:pt x="113" y="0"/>
                </a:lnTo>
                <a:lnTo>
                  <a:pt x="113" y="492"/>
                </a:lnTo>
                <a:close/>
                <a:moveTo>
                  <a:pt x="169" y="517"/>
                </a:moveTo>
                <a:lnTo>
                  <a:pt x="198" y="517"/>
                </a:lnTo>
                <a:lnTo>
                  <a:pt x="198" y="0"/>
                </a:lnTo>
                <a:lnTo>
                  <a:pt x="169" y="0"/>
                </a:lnTo>
                <a:lnTo>
                  <a:pt x="169" y="517"/>
                </a:lnTo>
                <a:close/>
                <a:moveTo>
                  <a:pt x="226" y="520"/>
                </a:moveTo>
                <a:lnTo>
                  <a:pt x="254" y="520"/>
                </a:lnTo>
                <a:lnTo>
                  <a:pt x="254" y="0"/>
                </a:lnTo>
                <a:lnTo>
                  <a:pt x="226" y="0"/>
                </a:lnTo>
                <a:lnTo>
                  <a:pt x="226" y="520"/>
                </a:lnTo>
                <a:close/>
                <a:moveTo>
                  <a:pt x="282" y="548"/>
                </a:moveTo>
                <a:lnTo>
                  <a:pt x="310" y="548"/>
                </a:lnTo>
                <a:lnTo>
                  <a:pt x="310" y="0"/>
                </a:lnTo>
                <a:lnTo>
                  <a:pt x="282" y="0"/>
                </a:lnTo>
                <a:lnTo>
                  <a:pt x="282" y="548"/>
                </a:lnTo>
                <a:close/>
                <a:moveTo>
                  <a:pt x="338" y="571"/>
                </a:moveTo>
                <a:lnTo>
                  <a:pt x="366" y="571"/>
                </a:lnTo>
                <a:lnTo>
                  <a:pt x="366" y="0"/>
                </a:lnTo>
                <a:lnTo>
                  <a:pt x="338" y="0"/>
                </a:lnTo>
                <a:lnTo>
                  <a:pt x="338" y="571"/>
                </a:lnTo>
                <a:close/>
                <a:moveTo>
                  <a:pt x="395" y="588"/>
                </a:moveTo>
                <a:lnTo>
                  <a:pt x="423" y="588"/>
                </a:lnTo>
                <a:lnTo>
                  <a:pt x="423" y="0"/>
                </a:lnTo>
                <a:lnTo>
                  <a:pt x="395" y="0"/>
                </a:lnTo>
                <a:lnTo>
                  <a:pt x="395" y="588"/>
                </a:lnTo>
                <a:close/>
                <a:moveTo>
                  <a:pt x="451" y="593"/>
                </a:moveTo>
                <a:lnTo>
                  <a:pt x="479" y="593"/>
                </a:lnTo>
                <a:lnTo>
                  <a:pt x="479" y="0"/>
                </a:lnTo>
                <a:lnTo>
                  <a:pt x="451" y="0"/>
                </a:lnTo>
                <a:lnTo>
                  <a:pt x="451" y="593"/>
                </a:lnTo>
                <a:close/>
                <a:moveTo>
                  <a:pt x="507" y="639"/>
                </a:moveTo>
                <a:lnTo>
                  <a:pt x="535" y="639"/>
                </a:lnTo>
                <a:lnTo>
                  <a:pt x="535" y="0"/>
                </a:lnTo>
                <a:lnTo>
                  <a:pt x="507" y="0"/>
                </a:lnTo>
                <a:lnTo>
                  <a:pt x="507" y="639"/>
                </a:lnTo>
                <a:close/>
                <a:moveTo>
                  <a:pt x="563" y="656"/>
                </a:moveTo>
                <a:lnTo>
                  <a:pt x="592" y="656"/>
                </a:lnTo>
                <a:lnTo>
                  <a:pt x="592" y="0"/>
                </a:lnTo>
                <a:lnTo>
                  <a:pt x="563" y="0"/>
                </a:lnTo>
                <a:lnTo>
                  <a:pt x="563" y="656"/>
                </a:lnTo>
                <a:close/>
              </a:path>
            </a:pathLst>
          </a:custGeom>
          <a:solidFill>
            <a:srgbClr val="414D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Freeform 12">
            <a:extLst>
              <a:ext uri="{FF2B5EF4-FFF2-40B4-BE49-F238E27FC236}">
                <a16:creationId xmlns:a16="http://schemas.microsoft.com/office/drawing/2014/main" id="{6298639B-7A42-4BFA-9EA4-E47D218FFC8B}"/>
              </a:ext>
            </a:extLst>
          </p:cNvPr>
          <p:cNvSpPr>
            <a:spLocks noEditPoints="1"/>
          </p:cNvSpPr>
          <p:nvPr/>
        </p:nvSpPr>
        <p:spPr bwMode="auto">
          <a:xfrm>
            <a:off x="7063979" y="3522664"/>
            <a:ext cx="902494" cy="1781175"/>
          </a:xfrm>
          <a:custGeom>
            <a:avLst/>
            <a:gdLst>
              <a:gd name="T0" fmla="*/ 28 w 758"/>
              <a:gd name="T1" fmla="*/ 661 h 1122"/>
              <a:gd name="T2" fmla="*/ 0 w 758"/>
              <a:gd name="T3" fmla="*/ 0 h 1122"/>
              <a:gd name="T4" fmla="*/ 56 w 758"/>
              <a:gd name="T5" fmla="*/ 674 h 1122"/>
              <a:gd name="T6" fmla="*/ 84 w 758"/>
              <a:gd name="T7" fmla="*/ 0 h 1122"/>
              <a:gd name="T8" fmla="*/ 56 w 758"/>
              <a:gd name="T9" fmla="*/ 674 h 1122"/>
              <a:gd name="T10" fmla="*/ 141 w 758"/>
              <a:gd name="T11" fmla="*/ 702 h 1122"/>
              <a:gd name="T12" fmla="*/ 111 w 758"/>
              <a:gd name="T13" fmla="*/ 0 h 1122"/>
              <a:gd name="T14" fmla="*/ 167 w 758"/>
              <a:gd name="T15" fmla="*/ 722 h 1122"/>
              <a:gd name="T16" fmla="*/ 197 w 758"/>
              <a:gd name="T17" fmla="*/ 0 h 1122"/>
              <a:gd name="T18" fmla="*/ 167 w 758"/>
              <a:gd name="T19" fmla="*/ 722 h 1122"/>
              <a:gd name="T20" fmla="*/ 253 w 758"/>
              <a:gd name="T21" fmla="*/ 748 h 1122"/>
              <a:gd name="T22" fmla="*/ 223 w 758"/>
              <a:gd name="T23" fmla="*/ 0 h 1122"/>
              <a:gd name="T24" fmla="*/ 280 w 758"/>
              <a:gd name="T25" fmla="*/ 778 h 1122"/>
              <a:gd name="T26" fmla="*/ 309 w 758"/>
              <a:gd name="T27" fmla="*/ 0 h 1122"/>
              <a:gd name="T28" fmla="*/ 280 w 758"/>
              <a:gd name="T29" fmla="*/ 778 h 1122"/>
              <a:gd name="T30" fmla="*/ 366 w 758"/>
              <a:gd name="T31" fmla="*/ 785 h 1122"/>
              <a:gd name="T32" fmla="*/ 336 w 758"/>
              <a:gd name="T33" fmla="*/ 0 h 1122"/>
              <a:gd name="T34" fmla="*/ 392 w 758"/>
              <a:gd name="T35" fmla="*/ 790 h 1122"/>
              <a:gd name="T36" fmla="*/ 422 w 758"/>
              <a:gd name="T37" fmla="*/ 0 h 1122"/>
              <a:gd name="T38" fmla="*/ 392 w 758"/>
              <a:gd name="T39" fmla="*/ 790 h 1122"/>
              <a:gd name="T40" fmla="*/ 478 w 758"/>
              <a:gd name="T41" fmla="*/ 836 h 1122"/>
              <a:gd name="T42" fmla="*/ 449 w 758"/>
              <a:gd name="T43" fmla="*/ 0 h 1122"/>
              <a:gd name="T44" fmla="*/ 505 w 758"/>
              <a:gd name="T45" fmla="*/ 977 h 1122"/>
              <a:gd name="T46" fmla="*/ 535 w 758"/>
              <a:gd name="T47" fmla="*/ 0 h 1122"/>
              <a:gd name="T48" fmla="*/ 505 w 758"/>
              <a:gd name="T49" fmla="*/ 977 h 1122"/>
              <a:gd name="T50" fmla="*/ 589 w 758"/>
              <a:gd name="T51" fmla="*/ 1083 h 1122"/>
              <a:gd name="T52" fmla="*/ 561 w 758"/>
              <a:gd name="T53" fmla="*/ 0 h 1122"/>
              <a:gd name="T54" fmla="*/ 617 w 758"/>
              <a:gd name="T55" fmla="*/ 1122 h 1122"/>
              <a:gd name="T56" fmla="*/ 646 w 758"/>
              <a:gd name="T57" fmla="*/ 0 h 1122"/>
              <a:gd name="T58" fmla="*/ 617 w 758"/>
              <a:gd name="T59" fmla="*/ 1122 h 1122"/>
              <a:gd name="T60" fmla="*/ 702 w 758"/>
              <a:gd name="T61" fmla="*/ 1122 h 1122"/>
              <a:gd name="T62" fmla="*/ 674 w 758"/>
              <a:gd name="T63" fmla="*/ 0 h 1122"/>
              <a:gd name="T64" fmla="*/ 730 w 758"/>
              <a:gd name="T65" fmla="*/ 1122 h 1122"/>
              <a:gd name="T66" fmla="*/ 758 w 758"/>
              <a:gd name="T67" fmla="*/ 0 h 1122"/>
              <a:gd name="T68" fmla="*/ 730 w 758"/>
              <a:gd name="T69" fmla="*/ 1122 h 1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58" h="1122">
                <a:moveTo>
                  <a:pt x="0" y="661"/>
                </a:moveTo>
                <a:lnTo>
                  <a:pt x="28" y="661"/>
                </a:lnTo>
                <a:lnTo>
                  <a:pt x="28" y="0"/>
                </a:lnTo>
                <a:lnTo>
                  <a:pt x="0" y="0"/>
                </a:lnTo>
                <a:lnTo>
                  <a:pt x="0" y="661"/>
                </a:lnTo>
                <a:close/>
                <a:moveTo>
                  <a:pt x="56" y="674"/>
                </a:moveTo>
                <a:lnTo>
                  <a:pt x="84" y="674"/>
                </a:lnTo>
                <a:lnTo>
                  <a:pt x="84" y="0"/>
                </a:lnTo>
                <a:lnTo>
                  <a:pt x="56" y="0"/>
                </a:lnTo>
                <a:lnTo>
                  <a:pt x="56" y="674"/>
                </a:lnTo>
                <a:close/>
                <a:moveTo>
                  <a:pt x="111" y="702"/>
                </a:moveTo>
                <a:lnTo>
                  <a:pt x="141" y="702"/>
                </a:lnTo>
                <a:lnTo>
                  <a:pt x="141" y="0"/>
                </a:lnTo>
                <a:lnTo>
                  <a:pt x="111" y="0"/>
                </a:lnTo>
                <a:lnTo>
                  <a:pt x="111" y="702"/>
                </a:lnTo>
                <a:close/>
                <a:moveTo>
                  <a:pt x="167" y="722"/>
                </a:moveTo>
                <a:lnTo>
                  <a:pt x="197" y="722"/>
                </a:lnTo>
                <a:lnTo>
                  <a:pt x="197" y="0"/>
                </a:lnTo>
                <a:lnTo>
                  <a:pt x="167" y="0"/>
                </a:lnTo>
                <a:lnTo>
                  <a:pt x="167" y="722"/>
                </a:lnTo>
                <a:close/>
                <a:moveTo>
                  <a:pt x="223" y="748"/>
                </a:moveTo>
                <a:lnTo>
                  <a:pt x="253" y="748"/>
                </a:lnTo>
                <a:lnTo>
                  <a:pt x="253" y="0"/>
                </a:lnTo>
                <a:lnTo>
                  <a:pt x="223" y="0"/>
                </a:lnTo>
                <a:lnTo>
                  <a:pt x="223" y="748"/>
                </a:lnTo>
                <a:close/>
                <a:moveTo>
                  <a:pt x="280" y="778"/>
                </a:moveTo>
                <a:lnTo>
                  <a:pt x="309" y="778"/>
                </a:lnTo>
                <a:lnTo>
                  <a:pt x="309" y="0"/>
                </a:lnTo>
                <a:lnTo>
                  <a:pt x="280" y="0"/>
                </a:lnTo>
                <a:lnTo>
                  <a:pt x="280" y="778"/>
                </a:lnTo>
                <a:close/>
                <a:moveTo>
                  <a:pt x="336" y="785"/>
                </a:moveTo>
                <a:lnTo>
                  <a:pt x="366" y="785"/>
                </a:lnTo>
                <a:lnTo>
                  <a:pt x="366" y="0"/>
                </a:lnTo>
                <a:lnTo>
                  <a:pt x="336" y="0"/>
                </a:lnTo>
                <a:lnTo>
                  <a:pt x="336" y="785"/>
                </a:lnTo>
                <a:close/>
                <a:moveTo>
                  <a:pt x="392" y="790"/>
                </a:moveTo>
                <a:lnTo>
                  <a:pt x="422" y="790"/>
                </a:lnTo>
                <a:lnTo>
                  <a:pt x="422" y="0"/>
                </a:lnTo>
                <a:lnTo>
                  <a:pt x="392" y="0"/>
                </a:lnTo>
                <a:lnTo>
                  <a:pt x="392" y="790"/>
                </a:lnTo>
                <a:close/>
                <a:moveTo>
                  <a:pt x="449" y="836"/>
                </a:moveTo>
                <a:lnTo>
                  <a:pt x="478" y="836"/>
                </a:lnTo>
                <a:lnTo>
                  <a:pt x="478" y="0"/>
                </a:lnTo>
                <a:lnTo>
                  <a:pt x="449" y="0"/>
                </a:lnTo>
                <a:lnTo>
                  <a:pt x="449" y="836"/>
                </a:lnTo>
                <a:close/>
                <a:moveTo>
                  <a:pt x="505" y="977"/>
                </a:moveTo>
                <a:lnTo>
                  <a:pt x="535" y="977"/>
                </a:lnTo>
                <a:lnTo>
                  <a:pt x="535" y="0"/>
                </a:lnTo>
                <a:lnTo>
                  <a:pt x="505" y="0"/>
                </a:lnTo>
                <a:lnTo>
                  <a:pt x="505" y="977"/>
                </a:lnTo>
                <a:close/>
                <a:moveTo>
                  <a:pt x="561" y="1083"/>
                </a:moveTo>
                <a:lnTo>
                  <a:pt x="589" y="1083"/>
                </a:lnTo>
                <a:lnTo>
                  <a:pt x="589" y="0"/>
                </a:lnTo>
                <a:lnTo>
                  <a:pt x="561" y="0"/>
                </a:lnTo>
                <a:lnTo>
                  <a:pt x="561" y="1083"/>
                </a:lnTo>
                <a:close/>
                <a:moveTo>
                  <a:pt x="617" y="1122"/>
                </a:moveTo>
                <a:lnTo>
                  <a:pt x="646" y="1122"/>
                </a:lnTo>
                <a:lnTo>
                  <a:pt x="646" y="0"/>
                </a:lnTo>
                <a:lnTo>
                  <a:pt x="617" y="0"/>
                </a:lnTo>
                <a:lnTo>
                  <a:pt x="617" y="1122"/>
                </a:lnTo>
                <a:close/>
                <a:moveTo>
                  <a:pt x="674" y="1122"/>
                </a:moveTo>
                <a:lnTo>
                  <a:pt x="702" y="1122"/>
                </a:lnTo>
                <a:lnTo>
                  <a:pt x="702" y="0"/>
                </a:lnTo>
                <a:lnTo>
                  <a:pt x="674" y="0"/>
                </a:lnTo>
                <a:lnTo>
                  <a:pt x="674" y="1122"/>
                </a:lnTo>
                <a:close/>
                <a:moveTo>
                  <a:pt x="730" y="1122"/>
                </a:moveTo>
                <a:lnTo>
                  <a:pt x="758" y="1122"/>
                </a:lnTo>
                <a:lnTo>
                  <a:pt x="758" y="0"/>
                </a:lnTo>
                <a:lnTo>
                  <a:pt x="730" y="0"/>
                </a:lnTo>
                <a:lnTo>
                  <a:pt x="730" y="1122"/>
                </a:lnTo>
                <a:close/>
              </a:path>
            </a:pathLst>
          </a:custGeom>
          <a:solidFill>
            <a:srgbClr val="414D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Freeform 13">
            <a:extLst>
              <a:ext uri="{FF2B5EF4-FFF2-40B4-BE49-F238E27FC236}">
                <a16:creationId xmlns:a16="http://schemas.microsoft.com/office/drawing/2014/main" id="{21D3693A-56A1-4649-9642-FADFF33C6F72}"/>
              </a:ext>
            </a:extLst>
          </p:cNvPr>
          <p:cNvSpPr>
            <a:spLocks noEditPoints="1"/>
          </p:cNvSpPr>
          <p:nvPr/>
        </p:nvSpPr>
        <p:spPr bwMode="auto">
          <a:xfrm>
            <a:off x="1707357" y="2522538"/>
            <a:ext cx="6259116" cy="2781300"/>
          </a:xfrm>
          <a:custGeom>
            <a:avLst/>
            <a:gdLst>
              <a:gd name="T0" fmla="*/ 86 w 5257"/>
              <a:gd name="T1" fmla="*/ 630 h 1752"/>
              <a:gd name="T2" fmla="*/ 168 w 5257"/>
              <a:gd name="T3" fmla="*/ 235 h 1752"/>
              <a:gd name="T4" fmla="*/ 225 w 5257"/>
              <a:gd name="T5" fmla="*/ 630 h 1752"/>
              <a:gd name="T6" fmla="*/ 367 w 5257"/>
              <a:gd name="T7" fmla="*/ 399 h 1752"/>
              <a:gd name="T8" fmla="*/ 394 w 5257"/>
              <a:gd name="T9" fmla="*/ 498 h 1752"/>
              <a:gd name="T10" fmla="*/ 534 w 5257"/>
              <a:gd name="T11" fmla="*/ 630 h 1752"/>
              <a:gd name="T12" fmla="*/ 619 w 5257"/>
              <a:gd name="T13" fmla="*/ 529 h 1752"/>
              <a:gd name="T14" fmla="*/ 675 w 5257"/>
              <a:gd name="T15" fmla="*/ 630 h 1752"/>
              <a:gd name="T16" fmla="*/ 816 w 5257"/>
              <a:gd name="T17" fmla="*/ 558 h 1752"/>
              <a:gd name="T18" fmla="*/ 844 w 5257"/>
              <a:gd name="T19" fmla="*/ 568 h 1752"/>
              <a:gd name="T20" fmla="*/ 985 w 5257"/>
              <a:gd name="T21" fmla="*/ 630 h 1752"/>
              <a:gd name="T22" fmla="*/ 1069 w 5257"/>
              <a:gd name="T23" fmla="*/ 609 h 1752"/>
              <a:gd name="T24" fmla="*/ 1293 w 5257"/>
              <a:gd name="T25" fmla="*/ 630 h 1752"/>
              <a:gd name="T26" fmla="*/ 1435 w 5257"/>
              <a:gd name="T27" fmla="*/ 657 h 1752"/>
              <a:gd name="T28" fmla="*/ 1462 w 5257"/>
              <a:gd name="T29" fmla="*/ 659 h 1752"/>
              <a:gd name="T30" fmla="*/ 1603 w 5257"/>
              <a:gd name="T31" fmla="*/ 630 h 1752"/>
              <a:gd name="T32" fmla="*/ 1687 w 5257"/>
              <a:gd name="T33" fmla="*/ 663 h 1752"/>
              <a:gd name="T34" fmla="*/ 1743 w 5257"/>
              <a:gd name="T35" fmla="*/ 630 h 1752"/>
              <a:gd name="T36" fmla="*/ 1884 w 5257"/>
              <a:gd name="T37" fmla="*/ 685 h 1752"/>
              <a:gd name="T38" fmla="*/ 1912 w 5257"/>
              <a:gd name="T39" fmla="*/ 707 h 1752"/>
              <a:gd name="T40" fmla="*/ 2053 w 5257"/>
              <a:gd name="T41" fmla="*/ 630 h 1752"/>
              <a:gd name="T42" fmla="*/ 2137 w 5257"/>
              <a:gd name="T43" fmla="*/ 759 h 1752"/>
              <a:gd name="T44" fmla="*/ 2194 w 5257"/>
              <a:gd name="T45" fmla="*/ 630 h 1752"/>
              <a:gd name="T46" fmla="*/ 2334 w 5257"/>
              <a:gd name="T47" fmla="*/ 794 h 1752"/>
              <a:gd name="T48" fmla="*/ 2361 w 5257"/>
              <a:gd name="T49" fmla="*/ 801 h 1752"/>
              <a:gd name="T50" fmla="*/ 2503 w 5257"/>
              <a:gd name="T51" fmla="*/ 630 h 1752"/>
              <a:gd name="T52" fmla="*/ 2586 w 5257"/>
              <a:gd name="T53" fmla="*/ 829 h 1752"/>
              <a:gd name="T54" fmla="*/ 2642 w 5257"/>
              <a:gd name="T55" fmla="*/ 630 h 1752"/>
              <a:gd name="T56" fmla="*/ 2783 w 5257"/>
              <a:gd name="T57" fmla="*/ 862 h 1752"/>
              <a:gd name="T58" fmla="*/ 2811 w 5257"/>
              <a:gd name="T59" fmla="*/ 880 h 1752"/>
              <a:gd name="T60" fmla="*/ 2952 w 5257"/>
              <a:gd name="T61" fmla="*/ 630 h 1752"/>
              <a:gd name="T62" fmla="*/ 3037 w 5257"/>
              <a:gd name="T63" fmla="*/ 937 h 1752"/>
              <a:gd name="T64" fmla="*/ 3093 w 5257"/>
              <a:gd name="T65" fmla="*/ 630 h 1752"/>
              <a:gd name="T66" fmla="*/ 3234 w 5257"/>
              <a:gd name="T67" fmla="*/ 996 h 1752"/>
              <a:gd name="T68" fmla="*/ 3262 w 5257"/>
              <a:gd name="T69" fmla="*/ 1001 h 1752"/>
              <a:gd name="T70" fmla="*/ 3403 w 5257"/>
              <a:gd name="T71" fmla="*/ 630 h 1752"/>
              <a:gd name="T72" fmla="*/ 3485 w 5257"/>
              <a:gd name="T73" fmla="*/ 1051 h 1752"/>
              <a:gd name="T74" fmla="*/ 3542 w 5257"/>
              <a:gd name="T75" fmla="*/ 630 h 1752"/>
              <a:gd name="T76" fmla="*/ 3684 w 5257"/>
              <a:gd name="T77" fmla="*/ 1064 h 1752"/>
              <a:gd name="T78" fmla="*/ 3711 w 5257"/>
              <a:gd name="T79" fmla="*/ 1069 h 1752"/>
              <a:gd name="T80" fmla="*/ 3853 w 5257"/>
              <a:gd name="T81" fmla="*/ 630 h 1752"/>
              <a:gd name="T82" fmla="*/ 3936 w 5257"/>
              <a:gd name="T83" fmla="*/ 1107 h 1752"/>
              <a:gd name="T84" fmla="*/ 3992 w 5257"/>
              <a:gd name="T85" fmla="*/ 630 h 1752"/>
              <a:gd name="T86" fmla="*/ 4133 w 5257"/>
              <a:gd name="T87" fmla="*/ 1150 h 1752"/>
              <a:gd name="T88" fmla="*/ 4161 w 5257"/>
              <a:gd name="T89" fmla="*/ 1178 h 1752"/>
              <a:gd name="T90" fmla="*/ 4302 w 5257"/>
              <a:gd name="T91" fmla="*/ 630 h 1752"/>
              <a:gd name="T92" fmla="*/ 4386 w 5257"/>
              <a:gd name="T93" fmla="*/ 1269 h 1752"/>
              <a:gd name="T94" fmla="*/ 4442 w 5257"/>
              <a:gd name="T95" fmla="*/ 630 h 1752"/>
              <a:gd name="T96" fmla="*/ 4583 w 5257"/>
              <a:gd name="T97" fmla="*/ 1304 h 1752"/>
              <a:gd name="T98" fmla="*/ 4610 w 5257"/>
              <a:gd name="T99" fmla="*/ 1332 h 1752"/>
              <a:gd name="T100" fmla="*/ 4752 w 5257"/>
              <a:gd name="T101" fmla="*/ 630 h 1752"/>
              <a:gd name="T102" fmla="*/ 4835 w 5257"/>
              <a:gd name="T103" fmla="*/ 1415 h 1752"/>
              <a:gd name="T104" fmla="*/ 4891 w 5257"/>
              <a:gd name="T105" fmla="*/ 630 h 1752"/>
              <a:gd name="T106" fmla="*/ 5034 w 5257"/>
              <a:gd name="T107" fmla="*/ 1607 h 1752"/>
              <a:gd name="T108" fmla="*/ 5060 w 5257"/>
              <a:gd name="T109" fmla="*/ 1713 h 1752"/>
              <a:gd name="T110" fmla="*/ 5201 w 5257"/>
              <a:gd name="T111" fmla="*/ 630 h 1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257" h="1752">
                <a:moveTo>
                  <a:pt x="0" y="0"/>
                </a:moveTo>
                <a:lnTo>
                  <a:pt x="29" y="0"/>
                </a:lnTo>
                <a:lnTo>
                  <a:pt x="29" y="630"/>
                </a:lnTo>
                <a:lnTo>
                  <a:pt x="0" y="630"/>
                </a:lnTo>
                <a:lnTo>
                  <a:pt x="0" y="0"/>
                </a:lnTo>
                <a:close/>
                <a:moveTo>
                  <a:pt x="56" y="40"/>
                </a:moveTo>
                <a:lnTo>
                  <a:pt x="86" y="40"/>
                </a:lnTo>
                <a:lnTo>
                  <a:pt x="86" y="630"/>
                </a:lnTo>
                <a:lnTo>
                  <a:pt x="56" y="630"/>
                </a:lnTo>
                <a:lnTo>
                  <a:pt x="56" y="40"/>
                </a:lnTo>
                <a:close/>
                <a:moveTo>
                  <a:pt x="112" y="215"/>
                </a:moveTo>
                <a:lnTo>
                  <a:pt x="142" y="215"/>
                </a:lnTo>
                <a:lnTo>
                  <a:pt x="142" y="630"/>
                </a:lnTo>
                <a:lnTo>
                  <a:pt x="112" y="630"/>
                </a:lnTo>
                <a:lnTo>
                  <a:pt x="112" y="215"/>
                </a:lnTo>
                <a:close/>
                <a:moveTo>
                  <a:pt x="168" y="235"/>
                </a:moveTo>
                <a:lnTo>
                  <a:pt x="198" y="235"/>
                </a:lnTo>
                <a:lnTo>
                  <a:pt x="198" y="630"/>
                </a:lnTo>
                <a:lnTo>
                  <a:pt x="168" y="630"/>
                </a:lnTo>
                <a:lnTo>
                  <a:pt x="168" y="235"/>
                </a:lnTo>
                <a:close/>
                <a:moveTo>
                  <a:pt x="225" y="276"/>
                </a:moveTo>
                <a:lnTo>
                  <a:pt x="255" y="276"/>
                </a:lnTo>
                <a:lnTo>
                  <a:pt x="255" y="630"/>
                </a:lnTo>
                <a:lnTo>
                  <a:pt x="225" y="630"/>
                </a:lnTo>
                <a:lnTo>
                  <a:pt x="225" y="276"/>
                </a:lnTo>
                <a:close/>
                <a:moveTo>
                  <a:pt x="281" y="367"/>
                </a:moveTo>
                <a:lnTo>
                  <a:pt x="311" y="367"/>
                </a:lnTo>
                <a:lnTo>
                  <a:pt x="311" y="630"/>
                </a:lnTo>
                <a:lnTo>
                  <a:pt x="281" y="630"/>
                </a:lnTo>
                <a:lnTo>
                  <a:pt x="281" y="367"/>
                </a:lnTo>
                <a:close/>
                <a:moveTo>
                  <a:pt x="337" y="399"/>
                </a:moveTo>
                <a:lnTo>
                  <a:pt x="367" y="399"/>
                </a:lnTo>
                <a:lnTo>
                  <a:pt x="367" y="630"/>
                </a:lnTo>
                <a:lnTo>
                  <a:pt x="337" y="630"/>
                </a:lnTo>
                <a:lnTo>
                  <a:pt x="337" y="399"/>
                </a:lnTo>
                <a:close/>
                <a:moveTo>
                  <a:pt x="394" y="498"/>
                </a:moveTo>
                <a:lnTo>
                  <a:pt x="422" y="498"/>
                </a:lnTo>
                <a:lnTo>
                  <a:pt x="422" y="630"/>
                </a:lnTo>
                <a:lnTo>
                  <a:pt x="394" y="630"/>
                </a:lnTo>
                <a:lnTo>
                  <a:pt x="394" y="498"/>
                </a:lnTo>
                <a:close/>
                <a:moveTo>
                  <a:pt x="450" y="520"/>
                </a:moveTo>
                <a:lnTo>
                  <a:pt x="478" y="520"/>
                </a:lnTo>
                <a:lnTo>
                  <a:pt x="478" y="630"/>
                </a:lnTo>
                <a:lnTo>
                  <a:pt x="450" y="630"/>
                </a:lnTo>
                <a:lnTo>
                  <a:pt x="450" y="520"/>
                </a:lnTo>
                <a:close/>
                <a:moveTo>
                  <a:pt x="506" y="521"/>
                </a:moveTo>
                <a:lnTo>
                  <a:pt x="534" y="521"/>
                </a:lnTo>
                <a:lnTo>
                  <a:pt x="534" y="630"/>
                </a:lnTo>
                <a:lnTo>
                  <a:pt x="506" y="630"/>
                </a:lnTo>
                <a:lnTo>
                  <a:pt x="506" y="521"/>
                </a:lnTo>
                <a:close/>
                <a:moveTo>
                  <a:pt x="563" y="524"/>
                </a:moveTo>
                <a:lnTo>
                  <a:pt x="591" y="524"/>
                </a:lnTo>
                <a:lnTo>
                  <a:pt x="591" y="630"/>
                </a:lnTo>
                <a:lnTo>
                  <a:pt x="563" y="630"/>
                </a:lnTo>
                <a:lnTo>
                  <a:pt x="563" y="524"/>
                </a:lnTo>
                <a:close/>
                <a:moveTo>
                  <a:pt x="619" y="529"/>
                </a:moveTo>
                <a:lnTo>
                  <a:pt x="647" y="529"/>
                </a:lnTo>
                <a:lnTo>
                  <a:pt x="647" y="630"/>
                </a:lnTo>
                <a:lnTo>
                  <a:pt x="619" y="630"/>
                </a:lnTo>
                <a:lnTo>
                  <a:pt x="619" y="529"/>
                </a:lnTo>
                <a:close/>
                <a:moveTo>
                  <a:pt x="675" y="541"/>
                </a:moveTo>
                <a:lnTo>
                  <a:pt x="703" y="541"/>
                </a:lnTo>
                <a:lnTo>
                  <a:pt x="703" y="630"/>
                </a:lnTo>
                <a:lnTo>
                  <a:pt x="675" y="630"/>
                </a:lnTo>
                <a:lnTo>
                  <a:pt x="675" y="541"/>
                </a:lnTo>
                <a:close/>
                <a:moveTo>
                  <a:pt x="731" y="549"/>
                </a:moveTo>
                <a:lnTo>
                  <a:pt x="760" y="549"/>
                </a:lnTo>
                <a:lnTo>
                  <a:pt x="760" y="630"/>
                </a:lnTo>
                <a:lnTo>
                  <a:pt x="731" y="630"/>
                </a:lnTo>
                <a:lnTo>
                  <a:pt x="731" y="549"/>
                </a:lnTo>
                <a:close/>
                <a:moveTo>
                  <a:pt x="788" y="558"/>
                </a:moveTo>
                <a:lnTo>
                  <a:pt x="816" y="558"/>
                </a:lnTo>
                <a:lnTo>
                  <a:pt x="816" y="630"/>
                </a:lnTo>
                <a:lnTo>
                  <a:pt x="788" y="630"/>
                </a:lnTo>
                <a:lnTo>
                  <a:pt x="788" y="558"/>
                </a:lnTo>
                <a:close/>
                <a:moveTo>
                  <a:pt x="844" y="568"/>
                </a:moveTo>
                <a:lnTo>
                  <a:pt x="872" y="568"/>
                </a:lnTo>
                <a:lnTo>
                  <a:pt x="872" y="630"/>
                </a:lnTo>
                <a:lnTo>
                  <a:pt x="844" y="630"/>
                </a:lnTo>
                <a:lnTo>
                  <a:pt x="844" y="568"/>
                </a:lnTo>
                <a:close/>
                <a:moveTo>
                  <a:pt x="900" y="572"/>
                </a:moveTo>
                <a:lnTo>
                  <a:pt x="929" y="572"/>
                </a:lnTo>
                <a:lnTo>
                  <a:pt x="929" y="630"/>
                </a:lnTo>
                <a:lnTo>
                  <a:pt x="900" y="630"/>
                </a:lnTo>
                <a:lnTo>
                  <a:pt x="900" y="572"/>
                </a:lnTo>
                <a:close/>
                <a:moveTo>
                  <a:pt x="957" y="592"/>
                </a:moveTo>
                <a:lnTo>
                  <a:pt x="985" y="592"/>
                </a:lnTo>
                <a:lnTo>
                  <a:pt x="985" y="630"/>
                </a:lnTo>
                <a:lnTo>
                  <a:pt x="957" y="630"/>
                </a:lnTo>
                <a:lnTo>
                  <a:pt x="957" y="592"/>
                </a:lnTo>
                <a:close/>
                <a:moveTo>
                  <a:pt x="1013" y="609"/>
                </a:moveTo>
                <a:lnTo>
                  <a:pt x="1041" y="609"/>
                </a:lnTo>
                <a:lnTo>
                  <a:pt x="1041" y="630"/>
                </a:lnTo>
                <a:lnTo>
                  <a:pt x="1013" y="630"/>
                </a:lnTo>
                <a:lnTo>
                  <a:pt x="1013" y="609"/>
                </a:lnTo>
                <a:close/>
                <a:moveTo>
                  <a:pt x="1069" y="609"/>
                </a:moveTo>
                <a:lnTo>
                  <a:pt x="1097" y="609"/>
                </a:lnTo>
                <a:lnTo>
                  <a:pt x="1097" y="630"/>
                </a:lnTo>
                <a:lnTo>
                  <a:pt x="1069" y="630"/>
                </a:lnTo>
                <a:lnTo>
                  <a:pt x="1069" y="609"/>
                </a:lnTo>
                <a:close/>
                <a:moveTo>
                  <a:pt x="1293" y="640"/>
                </a:moveTo>
                <a:lnTo>
                  <a:pt x="1323" y="640"/>
                </a:lnTo>
                <a:lnTo>
                  <a:pt x="1323" y="630"/>
                </a:lnTo>
                <a:lnTo>
                  <a:pt x="1293" y="630"/>
                </a:lnTo>
                <a:lnTo>
                  <a:pt x="1293" y="640"/>
                </a:lnTo>
                <a:close/>
                <a:moveTo>
                  <a:pt x="1349" y="640"/>
                </a:moveTo>
                <a:lnTo>
                  <a:pt x="1379" y="640"/>
                </a:lnTo>
                <a:lnTo>
                  <a:pt x="1379" y="630"/>
                </a:lnTo>
                <a:lnTo>
                  <a:pt x="1349" y="630"/>
                </a:lnTo>
                <a:lnTo>
                  <a:pt x="1349" y="640"/>
                </a:lnTo>
                <a:close/>
                <a:moveTo>
                  <a:pt x="1405" y="657"/>
                </a:moveTo>
                <a:lnTo>
                  <a:pt x="1435" y="657"/>
                </a:lnTo>
                <a:lnTo>
                  <a:pt x="1435" y="630"/>
                </a:lnTo>
                <a:lnTo>
                  <a:pt x="1405" y="630"/>
                </a:lnTo>
                <a:lnTo>
                  <a:pt x="1405" y="657"/>
                </a:lnTo>
                <a:close/>
                <a:moveTo>
                  <a:pt x="1462" y="659"/>
                </a:moveTo>
                <a:lnTo>
                  <a:pt x="1492" y="659"/>
                </a:lnTo>
                <a:lnTo>
                  <a:pt x="1492" y="630"/>
                </a:lnTo>
                <a:lnTo>
                  <a:pt x="1462" y="630"/>
                </a:lnTo>
                <a:lnTo>
                  <a:pt x="1462" y="659"/>
                </a:lnTo>
                <a:close/>
                <a:moveTo>
                  <a:pt x="1518" y="659"/>
                </a:moveTo>
                <a:lnTo>
                  <a:pt x="1548" y="659"/>
                </a:lnTo>
                <a:lnTo>
                  <a:pt x="1548" y="630"/>
                </a:lnTo>
                <a:lnTo>
                  <a:pt x="1518" y="630"/>
                </a:lnTo>
                <a:lnTo>
                  <a:pt x="1518" y="659"/>
                </a:lnTo>
                <a:close/>
                <a:moveTo>
                  <a:pt x="1574" y="660"/>
                </a:moveTo>
                <a:lnTo>
                  <a:pt x="1603" y="660"/>
                </a:lnTo>
                <a:lnTo>
                  <a:pt x="1603" y="630"/>
                </a:lnTo>
                <a:lnTo>
                  <a:pt x="1574" y="630"/>
                </a:lnTo>
                <a:lnTo>
                  <a:pt x="1574" y="660"/>
                </a:lnTo>
                <a:close/>
                <a:moveTo>
                  <a:pt x="1631" y="663"/>
                </a:moveTo>
                <a:lnTo>
                  <a:pt x="1659" y="663"/>
                </a:lnTo>
                <a:lnTo>
                  <a:pt x="1659" y="630"/>
                </a:lnTo>
                <a:lnTo>
                  <a:pt x="1631" y="630"/>
                </a:lnTo>
                <a:lnTo>
                  <a:pt x="1631" y="663"/>
                </a:lnTo>
                <a:close/>
                <a:moveTo>
                  <a:pt x="1687" y="663"/>
                </a:moveTo>
                <a:lnTo>
                  <a:pt x="1715" y="663"/>
                </a:lnTo>
                <a:lnTo>
                  <a:pt x="1715" y="630"/>
                </a:lnTo>
                <a:lnTo>
                  <a:pt x="1687" y="630"/>
                </a:lnTo>
                <a:lnTo>
                  <a:pt x="1687" y="663"/>
                </a:lnTo>
                <a:close/>
                <a:moveTo>
                  <a:pt x="1743" y="665"/>
                </a:moveTo>
                <a:lnTo>
                  <a:pt x="1771" y="665"/>
                </a:lnTo>
                <a:lnTo>
                  <a:pt x="1771" y="630"/>
                </a:lnTo>
                <a:lnTo>
                  <a:pt x="1743" y="630"/>
                </a:lnTo>
                <a:lnTo>
                  <a:pt x="1743" y="665"/>
                </a:lnTo>
                <a:close/>
                <a:moveTo>
                  <a:pt x="1800" y="678"/>
                </a:moveTo>
                <a:lnTo>
                  <a:pt x="1828" y="678"/>
                </a:lnTo>
                <a:lnTo>
                  <a:pt x="1828" y="630"/>
                </a:lnTo>
                <a:lnTo>
                  <a:pt x="1800" y="630"/>
                </a:lnTo>
                <a:lnTo>
                  <a:pt x="1800" y="678"/>
                </a:lnTo>
                <a:close/>
                <a:moveTo>
                  <a:pt x="1856" y="685"/>
                </a:moveTo>
                <a:lnTo>
                  <a:pt x="1884" y="685"/>
                </a:lnTo>
                <a:lnTo>
                  <a:pt x="1884" y="630"/>
                </a:lnTo>
                <a:lnTo>
                  <a:pt x="1856" y="630"/>
                </a:lnTo>
                <a:lnTo>
                  <a:pt x="1856" y="685"/>
                </a:lnTo>
                <a:close/>
                <a:moveTo>
                  <a:pt x="1912" y="707"/>
                </a:moveTo>
                <a:lnTo>
                  <a:pt x="1940" y="707"/>
                </a:lnTo>
                <a:lnTo>
                  <a:pt x="1940" y="630"/>
                </a:lnTo>
                <a:lnTo>
                  <a:pt x="1912" y="630"/>
                </a:lnTo>
                <a:lnTo>
                  <a:pt x="1912" y="707"/>
                </a:lnTo>
                <a:close/>
                <a:moveTo>
                  <a:pt x="1968" y="710"/>
                </a:moveTo>
                <a:lnTo>
                  <a:pt x="1997" y="710"/>
                </a:lnTo>
                <a:lnTo>
                  <a:pt x="1997" y="630"/>
                </a:lnTo>
                <a:lnTo>
                  <a:pt x="1968" y="630"/>
                </a:lnTo>
                <a:lnTo>
                  <a:pt x="1968" y="710"/>
                </a:lnTo>
                <a:close/>
                <a:moveTo>
                  <a:pt x="2025" y="735"/>
                </a:moveTo>
                <a:lnTo>
                  <a:pt x="2053" y="735"/>
                </a:lnTo>
                <a:lnTo>
                  <a:pt x="2053" y="630"/>
                </a:lnTo>
                <a:lnTo>
                  <a:pt x="2025" y="630"/>
                </a:lnTo>
                <a:lnTo>
                  <a:pt x="2025" y="735"/>
                </a:lnTo>
                <a:close/>
                <a:moveTo>
                  <a:pt x="2081" y="751"/>
                </a:moveTo>
                <a:lnTo>
                  <a:pt x="2109" y="751"/>
                </a:lnTo>
                <a:lnTo>
                  <a:pt x="2109" y="630"/>
                </a:lnTo>
                <a:lnTo>
                  <a:pt x="2081" y="630"/>
                </a:lnTo>
                <a:lnTo>
                  <a:pt x="2081" y="751"/>
                </a:lnTo>
                <a:close/>
                <a:moveTo>
                  <a:pt x="2137" y="759"/>
                </a:moveTo>
                <a:lnTo>
                  <a:pt x="2166" y="759"/>
                </a:lnTo>
                <a:lnTo>
                  <a:pt x="2166" y="630"/>
                </a:lnTo>
                <a:lnTo>
                  <a:pt x="2137" y="630"/>
                </a:lnTo>
                <a:lnTo>
                  <a:pt x="2137" y="759"/>
                </a:lnTo>
                <a:close/>
                <a:moveTo>
                  <a:pt x="2194" y="779"/>
                </a:moveTo>
                <a:lnTo>
                  <a:pt x="2222" y="779"/>
                </a:lnTo>
                <a:lnTo>
                  <a:pt x="2222" y="630"/>
                </a:lnTo>
                <a:lnTo>
                  <a:pt x="2194" y="630"/>
                </a:lnTo>
                <a:lnTo>
                  <a:pt x="2194" y="779"/>
                </a:lnTo>
                <a:close/>
                <a:moveTo>
                  <a:pt x="2248" y="786"/>
                </a:moveTo>
                <a:lnTo>
                  <a:pt x="2278" y="786"/>
                </a:lnTo>
                <a:lnTo>
                  <a:pt x="2278" y="630"/>
                </a:lnTo>
                <a:lnTo>
                  <a:pt x="2248" y="630"/>
                </a:lnTo>
                <a:lnTo>
                  <a:pt x="2248" y="786"/>
                </a:lnTo>
                <a:close/>
                <a:moveTo>
                  <a:pt x="2305" y="794"/>
                </a:moveTo>
                <a:lnTo>
                  <a:pt x="2334" y="794"/>
                </a:lnTo>
                <a:lnTo>
                  <a:pt x="2334" y="630"/>
                </a:lnTo>
                <a:lnTo>
                  <a:pt x="2305" y="630"/>
                </a:lnTo>
                <a:lnTo>
                  <a:pt x="2305" y="794"/>
                </a:lnTo>
                <a:close/>
                <a:moveTo>
                  <a:pt x="2361" y="801"/>
                </a:moveTo>
                <a:lnTo>
                  <a:pt x="2391" y="801"/>
                </a:lnTo>
                <a:lnTo>
                  <a:pt x="2391" y="630"/>
                </a:lnTo>
                <a:lnTo>
                  <a:pt x="2361" y="630"/>
                </a:lnTo>
                <a:lnTo>
                  <a:pt x="2361" y="801"/>
                </a:lnTo>
                <a:close/>
                <a:moveTo>
                  <a:pt x="2417" y="804"/>
                </a:moveTo>
                <a:lnTo>
                  <a:pt x="2447" y="804"/>
                </a:lnTo>
                <a:lnTo>
                  <a:pt x="2447" y="630"/>
                </a:lnTo>
                <a:lnTo>
                  <a:pt x="2417" y="630"/>
                </a:lnTo>
                <a:lnTo>
                  <a:pt x="2417" y="804"/>
                </a:lnTo>
                <a:close/>
                <a:moveTo>
                  <a:pt x="2474" y="807"/>
                </a:moveTo>
                <a:lnTo>
                  <a:pt x="2503" y="807"/>
                </a:lnTo>
                <a:lnTo>
                  <a:pt x="2503" y="630"/>
                </a:lnTo>
                <a:lnTo>
                  <a:pt x="2474" y="630"/>
                </a:lnTo>
                <a:lnTo>
                  <a:pt x="2474" y="807"/>
                </a:lnTo>
                <a:close/>
                <a:moveTo>
                  <a:pt x="2530" y="819"/>
                </a:moveTo>
                <a:lnTo>
                  <a:pt x="2560" y="819"/>
                </a:lnTo>
                <a:lnTo>
                  <a:pt x="2560" y="630"/>
                </a:lnTo>
                <a:lnTo>
                  <a:pt x="2530" y="630"/>
                </a:lnTo>
                <a:lnTo>
                  <a:pt x="2530" y="819"/>
                </a:lnTo>
                <a:close/>
                <a:moveTo>
                  <a:pt x="2586" y="829"/>
                </a:moveTo>
                <a:lnTo>
                  <a:pt x="2616" y="829"/>
                </a:lnTo>
                <a:lnTo>
                  <a:pt x="2616" y="630"/>
                </a:lnTo>
                <a:lnTo>
                  <a:pt x="2586" y="630"/>
                </a:lnTo>
                <a:lnTo>
                  <a:pt x="2586" y="829"/>
                </a:lnTo>
                <a:close/>
                <a:moveTo>
                  <a:pt x="2642" y="832"/>
                </a:moveTo>
                <a:lnTo>
                  <a:pt x="2672" y="832"/>
                </a:lnTo>
                <a:lnTo>
                  <a:pt x="2672" y="630"/>
                </a:lnTo>
                <a:lnTo>
                  <a:pt x="2642" y="630"/>
                </a:lnTo>
                <a:lnTo>
                  <a:pt x="2642" y="832"/>
                </a:lnTo>
                <a:close/>
                <a:moveTo>
                  <a:pt x="2699" y="859"/>
                </a:moveTo>
                <a:lnTo>
                  <a:pt x="2729" y="859"/>
                </a:lnTo>
                <a:lnTo>
                  <a:pt x="2729" y="630"/>
                </a:lnTo>
                <a:lnTo>
                  <a:pt x="2699" y="630"/>
                </a:lnTo>
                <a:lnTo>
                  <a:pt x="2699" y="859"/>
                </a:lnTo>
                <a:close/>
                <a:moveTo>
                  <a:pt x="2755" y="862"/>
                </a:moveTo>
                <a:lnTo>
                  <a:pt x="2783" y="862"/>
                </a:lnTo>
                <a:lnTo>
                  <a:pt x="2783" y="630"/>
                </a:lnTo>
                <a:lnTo>
                  <a:pt x="2755" y="630"/>
                </a:lnTo>
                <a:lnTo>
                  <a:pt x="2755" y="862"/>
                </a:lnTo>
                <a:close/>
                <a:moveTo>
                  <a:pt x="2811" y="880"/>
                </a:moveTo>
                <a:lnTo>
                  <a:pt x="2840" y="880"/>
                </a:lnTo>
                <a:lnTo>
                  <a:pt x="2840" y="630"/>
                </a:lnTo>
                <a:lnTo>
                  <a:pt x="2811" y="630"/>
                </a:lnTo>
                <a:lnTo>
                  <a:pt x="2811" y="880"/>
                </a:lnTo>
                <a:close/>
                <a:moveTo>
                  <a:pt x="2868" y="885"/>
                </a:moveTo>
                <a:lnTo>
                  <a:pt x="2896" y="885"/>
                </a:lnTo>
                <a:lnTo>
                  <a:pt x="2896" y="630"/>
                </a:lnTo>
                <a:lnTo>
                  <a:pt x="2868" y="630"/>
                </a:lnTo>
                <a:lnTo>
                  <a:pt x="2868" y="885"/>
                </a:lnTo>
                <a:close/>
                <a:moveTo>
                  <a:pt x="2924" y="895"/>
                </a:moveTo>
                <a:lnTo>
                  <a:pt x="2952" y="895"/>
                </a:lnTo>
                <a:lnTo>
                  <a:pt x="2952" y="630"/>
                </a:lnTo>
                <a:lnTo>
                  <a:pt x="2924" y="630"/>
                </a:lnTo>
                <a:lnTo>
                  <a:pt x="2924" y="895"/>
                </a:lnTo>
                <a:close/>
                <a:moveTo>
                  <a:pt x="2980" y="918"/>
                </a:moveTo>
                <a:lnTo>
                  <a:pt x="3008" y="918"/>
                </a:lnTo>
                <a:lnTo>
                  <a:pt x="3008" y="630"/>
                </a:lnTo>
                <a:lnTo>
                  <a:pt x="2980" y="630"/>
                </a:lnTo>
                <a:lnTo>
                  <a:pt x="2980" y="918"/>
                </a:lnTo>
                <a:close/>
                <a:moveTo>
                  <a:pt x="3037" y="937"/>
                </a:moveTo>
                <a:lnTo>
                  <a:pt x="3065" y="937"/>
                </a:lnTo>
                <a:lnTo>
                  <a:pt x="3065" y="630"/>
                </a:lnTo>
                <a:lnTo>
                  <a:pt x="3037" y="630"/>
                </a:lnTo>
                <a:lnTo>
                  <a:pt x="3037" y="937"/>
                </a:lnTo>
                <a:close/>
                <a:moveTo>
                  <a:pt x="3093" y="942"/>
                </a:moveTo>
                <a:lnTo>
                  <a:pt x="3121" y="942"/>
                </a:lnTo>
                <a:lnTo>
                  <a:pt x="3121" y="630"/>
                </a:lnTo>
                <a:lnTo>
                  <a:pt x="3093" y="630"/>
                </a:lnTo>
                <a:lnTo>
                  <a:pt x="3093" y="942"/>
                </a:lnTo>
                <a:close/>
                <a:moveTo>
                  <a:pt x="3149" y="978"/>
                </a:moveTo>
                <a:lnTo>
                  <a:pt x="3177" y="978"/>
                </a:lnTo>
                <a:lnTo>
                  <a:pt x="3177" y="630"/>
                </a:lnTo>
                <a:lnTo>
                  <a:pt x="3149" y="630"/>
                </a:lnTo>
                <a:lnTo>
                  <a:pt x="3149" y="978"/>
                </a:lnTo>
                <a:close/>
                <a:moveTo>
                  <a:pt x="3205" y="996"/>
                </a:moveTo>
                <a:lnTo>
                  <a:pt x="3234" y="996"/>
                </a:lnTo>
                <a:lnTo>
                  <a:pt x="3234" y="630"/>
                </a:lnTo>
                <a:lnTo>
                  <a:pt x="3205" y="630"/>
                </a:lnTo>
                <a:lnTo>
                  <a:pt x="3205" y="996"/>
                </a:lnTo>
                <a:close/>
                <a:moveTo>
                  <a:pt x="3262" y="1001"/>
                </a:moveTo>
                <a:lnTo>
                  <a:pt x="3290" y="1001"/>
                </a:lnTo>
                <a:lnTo>
                  <a:pt x="3290" y="630"/>
                </a:lnTo>
                <a:lnTo>
                  <a:pt x="3262" y="630"/>
                </a:lnTo>
                <a:lnTo>
                  <a:pt x="3262" y="1001"/>
                </a:lnTo>
                <a:close/>
                <a:moveTo>
                  <a:pt x="3318" y="1031"/>
                </a:moveTo>
                <a:lnTo>
                  <a:pt x="3346" y="1031"/>
                </a:lnTo>
                <a:lnTo>
                  <a:pt x="3346" y="630"/>
                </a:lnTo>
                <a:lnTo>
                  <a:pt x="3318" y="630"/>
                </a:lnTo>
                <a:lnTo>
                  <a:pt x="3318" y="1031"/>
                </a:lnTo>
                <a:close/>
                <a:moveTo>
                  <a:pt x="3374" y="1044"/>
                </a:moveTo>
                <a:lnTo>
                  <a:pt x="3403" y="1044"/>
                </a:lnTo>
                <a:lnTo>
                  <a:pt x="3403" y="630"/>
                </a:lnTo>
                <a:lnTo>
                  <a:pt x="3374" y="630"/>
                </a:lnTo>
                <a:lnTo>
                  <a:pt x="3374" y="1044"/>
                </a:lnTo>
                <a:close/>
                <a:moveTo>
                  <a:pt x="3429" y="1049"/>
                </a:moveTo>
                <a:lnTo>
                  <a:pt x="3459" y="1049"/>
                </a:lnTo>
                <a:lnTo>
                  <a:pt x="3459" y="630"/>
                </a:lnTo>
                <a:lnTo>
                  <a:pt x="3429" y="630"/>
                </a:lnTo>
                <a:lnTo>
                  <a:pt x="3429" y="1049"/>
                </a:lnTo>
                <a:close/>
                <a:moveTo>
                  <a:pt x="3485" y="1051"/>
                </a:moveTo>
                <a:lnTo>
                  <a:pt x="3515" y="1051"/>
                </a:lnTo>
                <a:lnTo>
                  <a:pt x="3515" y="630"/>
                </a:lnTo>
                <a:lnTo>
                  <a:pt x="3485" y="630"/>
                </a:lnTo>
                <a:lnTo>
                  <a:pt x="3485" y="1051"/>
                </a:lnTo>
                <a:close/>
                <a:moveTo>
                  <a:pt x="3542" y="1059"/>
                </a:moveTo>
                <a:lnTo>
                  <a:pt x="3571" y="1059"/>
                </a:lnTo>
                <a:lnTo>
                  <a:pt x="3571" y="630"/>
                </a:lnTo>
                <a:lnTo>
                  <a:pt x="3542" y="630"/>
                </a:lnTo>
                <a:lnTo>
                  <a:pt x="3542" y="1059"/>
                </a:lnTo>
                <a:close/>
                <a:moveTo>
                  <a:pt x="3598" y="1059"/>
                </a:moveTo>
                <a:lnTo>
                  <a:pt x="3628" y="1059"/>
                </a:lnTo>
                <a:lnTo>
                  <a:pt x="3628" y="630"/>
                </a:lnTo>
                <a:lnTo>
                  <a:pt x="3598" y="630"/>
                </a:lnTo>
                <a:lnTo>
                  <a:pt x="3598" y="1059"/>
                </a:lnTo>
                <a:close/>
                <a:moveTo>
                  <a:pt x="3654" y="1064"/>
                </a:moveTo>
                <a:lnTo>
                  <a:pt x="3684" y="1064"/>
                </a:lnTo>
                <a:lnTo>
                  <a:pt x="3684" y="630"/>
                </a:lnTo>
                <a:lnTo>
                  <a:pt x="3654" y="630"/>
                </a:lnTo>
                <a:lnTo>
                  <a:pt x="3654" y="1064"/>
                </a:lnTo>
                <a:close/>
                <a:moveTo>
                  <a:pt x="3711" y="1069"/>
                </a:moveTo>
                <a:lnTo>
                  <a:pt x="3740" y="1069"/>
                </a:lnTo>
                <a:lnTo>
                  <a:pt x="3740" y="630"/>
                </a:lnTo>
                <a:lnTo>
                  <a:pt x="3711" y="630"/>
                </a:lnTo>
                <a:lnTo>
                  <a:pt x="3711" y="1069"/>
                </a:lnTo>
                <a:close/>
                <a:moveTo>
                  <a:pt x="3767" y="1087"/>
                </a:moveTo>
                <a:lnTo>
                  <a:pt x="3797" y="1087"/>
                </a:lnTo>
                <a:lnTo>
                  <a:pt x="3797" y="630"/>
                </a:lnTo>
                <a:lnTo>
                  <a:pt x="3767" y="630"/>
                </a:lnTo>
                <a:lnTo>
                  <a:pt x="3767" y="1087"/>
                </a:lnTo>
                <a:close/>
                <a:moveTo>
                  <a:pt x="3823" y="1092"/>
                </a:moveTo>
                <a:lnTo>
                  <a:pt x="3853" y="1092"/>
                </a:lnTo>
                <a:lnTo>
                  <a:pt x="3853" y="630"/>
                </a:lnTo>
                <a:lnTo>
                  <a:pt x="3823" y="630"/>
                </a:lnTo>
                <a:lnTo>
                  <a:pt x="3823" y="1092"/>
                </a:lnTo>
                <a:close/>
                <a:moveTo>
                  <a:pt x="3879" y="1099"/>
                </a:moveTo>
                <a:lnTo>
                  <a:pt x="3909" y="1099"/>
                </a:lnTo>
                <a:lnTo>
                  <a:pt x="3909" y="630"/>
                </a:lnTo>
                <a:lnTo>
                  <a:pt x="3879" y="630"/>
                </a:lnTo>
                <a:lnTo>
                  <a:pt x="3879" y="1099"/>
                </a:lnTo>
                <a:close/>
                <a:moveTo>
                  <a:pt x="3936" y="1107"/>
                </a:moveTo>
                <a:lnTo>
                  <a:pt x="3964" y="1107"/>
                </a:lnTo>
                <a:lnTo>
                  <a:pt x="3964" y="630"/>
                </a:lnTo>
                <a:lnTo>
                  <a:pt x="3936" y="630"/>
                </a:lnTo>
                <a:lnTo>
                  <a:pt x="3936" y="1107"/>
                </a:lnTo>
                <a:close/>
                <a:moveTo>
                  <a:pt x="3992" y="1122"/>
                </a:moveTo>
                <a:lnTo>
                  <a:pt x="4020" y="1122"/>
                </a:lnTo>
                <a:lnTo>
                  <a:pt x="4020" y="630"/>
                </a:lnTo>
                <a:lnTo>
                  <a:pt x="3992" y="630"/>
                </a:lnTo>
                <a:lnTo>
                  <a:pt x="3992" y="1122"/>
                </a:lnTo>
                <a:close/>
                <a:moveTo>
                  <a:pt x="4048" y="1147"/>
                </a:moveTo>
                <a:lnTo>
                  <a:pt x="4077" y="1147"/>
                </a:lnTo>
                <a:lnTo>
                  <a:pt x="4077" y="630"/>
                </a:lnTo>
                <a:lnTo>
                  <a:pt x="4048" y="630"/>
                </a:lnTo>
                <a:lnTo>
                  <a:pt x="4048" y="1147"/>
                </a:lnTo>
                <a:close/>
                <a:moveTo>
                  <a:pt x="4105" y="1150"/>
                </a:moveTo>
                <a:lnTo>
                  <a:pt x="4133" y="1150"/>
                </a:lnTo>
                <a:lnTo>
                  <a:pt x="4133" y="630"/>
                </a:lnTo>
                <a:lnTo>
                  <a:pt x="4105" y="630"/>
                </a:lnTo>
                <a:lnTo>
                  <a:pt x="4105" y="1150"/>
                </a:lnTo>
                <a:close/>
                <a:moveTo>
                  <a:pt x="4161" y="1178"/>
                </a:moveTo>
                <a:lnTo>
                  <a:pt x="4189" y="1178"/>
                </a:lnTo>
                <a:lnTo>
                  <a:pt x="4189" y="630"/>
                </a:lnTo>
                <a:lnTo>
                  <a:pt x="4161" y="630"/>
                </a:lnTo>
                <a:lnTo>
                  <a:pt x="4161" y="1178"/>
                </a:lnTo>
                <a:close/>
                <a:moveTo>
                  <a:pt x="4217" y="1201"/>
                </a:moveTo>
                <a:lnTo>
                  <a:pt x="4245" y="1201"/>
                </a:lnTo>
                <a:lnTo>
                  <a:pt x="4245" y="630"/>
                </a:lnTo>
                <a:lnTo>
                  <a:pt x="4217" y="630"/>
                </a:lnTo>
                <a:lnTo>
                  <a:pt x="4217" y="1201"/>
                </a:lnTo>
                <a:close/>
                <a:moveTo>
                  <a:pt x="4274" y="1218"/>
                </a:moveTo>
                <a:lnTo>
                  <a:pt x="4302" y="1218"/>
                </a:lnTo>
                <a:lnTo>
                  <a:pt x="4302" y="630"/>
                </a:lnTo>
                <a:lnTo>
                  <a:pt x="4274" y="630"/>
                </a:lnTo>
                <a:lnTo>
                  <a:pt x="4274" y="1218"/>
                </a:lnTo>
                <a:close/>
                <a:moveTo>
                  <a:pt x="4330" y="1223"/>
                </a:moveTo>
                <a:lnTo>
                  <a:pt x="4358" y="1223"/>
                </a:lnTo>
                <a:lnTo>
                  <a:pt x="4358" y="630"/>
                </a:lnTo>
                <a:lnTo>
                  <a:pt x="4330" y="630"/>
                </a:lnTo>
                <a:lnTo>
                  <a:pt x="4330" y="1223"/>
                </a:lnTo>
                <a:close/>
                <a:moveTo>
                  <a:pt x="4386" y="1269"/>
                </a:moveTo>
                <a:lnTo>
                  <a:pt x="4414" y="1269"/>
                </a:lnTo>
                <a:lnTo>
                  <a:pt x="4414" y="630"/>
                </a:lnTo>
                <a:lnTo>
                  <a:pt x="4386" y="630"/>
                </a:lnTo>
                <a:lnTo>
                  <a:pt x="4386" y="1269"/>
                </a:lnTo>
                <a:close/>
                <a:moveTo>
                  <a:pt x="4442" y="1286"/>
                </a:moveTo>
                <a:lnTo>
                  <a:pt x="4471" y="1286"/>
                </a:lnTo>
                <a:lnTo>
                  <a:pt x="4471" y="630"/>
                </a:lnTo>
                <a:lnTo>
                  <a:pt x="4442" y="630"/>
                </a:lnTo>
                <a:lnTo>
                  <a:pt x="4442" y="1286"/>
                </a:lnTo>
                <a:close/>
                <a:moveTo>
                  <a:pt x="4499" y="1291"/>
                </a:moveTo>
                <a:lnTo>
                  <a:pt x="4527" y="1291"/>
                </a:lnTo>
                <a:lnTo>
                  <a:pt x="4527" y="630"/>
                </a:lnTo>
                <a:lnTo>
                  <a:pt x="4499" y="630"/>
                </a:lnTo>
                <a:lnTo>
                  <a:pt x="4499" y="1291"/>
                </a:lnTo>
                <a:close/>
                <a:moveTo>
                  <a:pt x="4555" y="1304"/>
                </a:moveTo>
                <a:lnTo>
                  <a:pt x="4583" y="1304"/>
                </a:lnTo>
                <a:lnTo>
                  <a:pt x="4583" y="630"/>
                </a:lnTo>
                <a:lnTo>
                  <a:pt x="4555" y="630"/>
                </a:lnTo>
                <a:lnTo>
                  <a:pt x="4555" y="1304"/>
                </a:lnTo>
                <a:close/>
                <a:moveTo>
                  <a:pt x="4610" y="1332"/>
                </a:moveTo>
                <a:lnTo>
                  <a:pt x="4640" y="1332"/>
                </a:lnTo>
                <a:lnTo>
                  <a:pt x="4640" y="630"/>
                </a:lnTo>
                <a:lnTo>
                  <a:pt x="4610" y="630"/>
                </a:lnTo>
                <a:lnTo>
                  <a:pt x="4610" y="1332"/>
                </a:lnTo>
                <a:close/>
                <a:moveTo>
                  <a:pt x="4666" y="1352"/>
                </a:moveTo>
                <a:lnTo>
                  <a:pt x="4696" y="1352"/>
                </a:lnTo>
                <a:lnTo>
                  <a:pt x="4696" y="630"/>
                </a:lnTo>
                <a:lnTo>
                  <a:pt x="4666" y="630"/>
                </a:lnTo>
                <a:lnTo>
                  <a:pt x="4666" y="1352"/>
                </a:lnTo>
                <a:close/>
                <a:moveTo>
                  <a:pt x="4722" y="1378"/>
                </a:moveTo>
                <a:lnTo>
                  <a:pt x="4752" y="1378"/>
                </a:lnTo>
                <a:lnTo>
                  <a:pt x="4752" y="630"/>
                </a:lnTo>
                <a:lnTo>
                  <a:pt x="4722" y="630"/>
                </a:lnTo>
                <a:lnTo>
                  <a:pt x="4722" y="1378"/>
                </a:lnTo>
                <a:close/>
                <a:moveTo>
                  <a:pt x="4779" y="1408"/>
                </a:moveTo>
                <a:lnTo>
                  <a:pt x="4808" y="1408"/>
                </a:lnTo>
                <a:lnTo>
                  <a:pt x="4808" y="630"/>
                </a:lnTo>
                <a:lnTo>
                  <a:pt x="4779" y="630"/>
                </a:lnTo>
                <a:lnTo>
                  <a:pt x="4779" y="1408"/>
                </a:lnTo>
                <a:close/>
                <a:moveTo>
                  <a:pt x="4835" y="1415"/>
                </a:moveTo>
                <a:lnTo>
                  <a:pt x="4865" y="1415"/>
                </a:lnTo>
                <a:lnTo>
                  <a:pt x="4865" y="630"/>
                </a:lnTo>
                <a:lnTo>
                  <a:pt x="4835" y="630"/>
                </a:lnTo>
                <a:lnTo>
                  <a:pt x="4835" y="1415"/>
                </a:lnTo>
                <a:close/>
                <a:moveTo>
                  <a:pt x="4891" y="1420"/>
                </a:moveTo>
                <a:lnTo>
                  <a:pt x="4921" y="1420"/>
                </a:lnTo>
                <a:lnTo>
                  <a:pt x="4921" y="630"/>
                </a:lnTo>
                <a:lnTo>
                  <a:pt x="4891" y="630"/>
                </a:lnTo>
                <a:lnTo>
                  <a:pt x="4891" y="1420"/>
                </a:lnTo>
                <a:close/>
                <a:moveTo>
                  <a:pt x="4948" y="1466"/>
                </a:moveTo>
                <a:lnTo>
                  <a:pt x="4977" y="1466"/>
                </a:lnTo>
                <a:lnTo>
                  <a:pt x="4977" y="630"/>
                </a:lnTo>
                <a:lnTo>
                  <a:pt x="4948" y="630"/>
                </a:lnTo>
                <a:lnTo>
                  <a:pt x="4948" y="1466"/>
                </a:lnTo>
                <a:close/>
                <a:moveTo>
                  <a:pt x="5004" y="1607"/>
                </a:moveTo>
                <a:lnTo>
                  <a:pt x="5034" y="1607"/>
                </a:lnTo>
                <a:lnTo>
                  <a:pt x="5034" y="630"/>
                </a:lnTo>
                <a:lnTo>
                  <a:pt x="5004" y="630"/>
                </a:lnTo>
                <a:lnTo>
                  <a:pt x="5004" y="1607"/>
                </a:lnTo>
                <a:close/>
                <a:moveTo>
                  <a:pt x="5060" y="1713"/>
                </a:moveTo>
                <a:lnTo>
                  <a:pt x="5088" y="1713"/>
                </a:lnTo>
                <a:lnTo>
                  <a:pt x="5088" y="630"/>
                </a:lnTo>
                <a:lnTo>
                  <a:pt x="5060" y="630"/>
                </a:lnTo>
                <a:lnTo>
                  <a:pt x="5060" y="1713"/>
                </a:lnTo>
                <a:close/>
                <a:moveTo>
                  <a:pt x="5116" y="1752"/>
                </a:moveTo>
                <a:lnTo>
                  <a:pt x="5145" y="1752"/>
                </a:lnTo>
                <a:lnTo>
                  <a:pt x="5145" y="630"/>
                </a:lnTo>
                <a:lnTo>
                  <a:pt x="5116" y="630"/>
                </a:lnTo>
                <a:lnTo>
                  <a:pt x="5116" y="1752"/>
                </a:lnTo>
                <a:close/>
                <a:moveTo>
                  <a:pt x="5173" y="1752"/>
                </a:moveTo>
                <a:lnTo>
                  <a:pt x="5201" y="1752"/>
                </a:lnTo>
                <a:lnTo>
                  <a:pt x="5201" y="630"/>
                </a:lnTo>
                <a:lnTo>
                  <a:pt x="5173" y="630"/>
                </a:lnTo>
                <a:lnTo>
                  <a:pt x="5173" y="1752"/>
                </a:lnTo>
                <a:close/>
                <a:moveTo>
                  <a:pt x="5229" y="1752"/>
                </a:moveTo>
                <a:lnTo>
                  <a:pt x="5257" y="1752"/>
                </a:lnTo>
                <a:lnTo>
                  <a:pt x="5257" y="630"/>
                </a:lnTo>
                <a:lnTo>
                  <a:pt x="5229" y="630"/>
                </a:lnTo>
                <a:lnTo>
                  <a:pt x="5229" y="1752"/>
                </a:lnTo>
                <a:close/>
              </a:path>
            </a:pathLst>
          </a:custGeom>
          <a:solidFill>
            <a:schemeClr val="accent1"/>
          </a:solidFill>
          <a:ln w="11113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Line 14">
            <a:extLst>
              <a:ext uri="{FF2B5EF4-FFF2-40B4-BE49-F238E27FC236}">
                <a16:creationId xmlns:a16="http://schemas.microsoft.com/office/drawing/2014/main" id="{BC3E7318-D1C2-47F9-B473-6F7B479AF6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90688" y="1739900"/>
            <a:ext cx="0" cy="3563938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" name="Line 15">
            <a:extLst>
              <a:ext uri="{FF2B5EF4-FFF2-40B4-BE49-F238E27FC236}">
                <a16:creationId xmlns:a16="http://schemas.microsoft.com/office/drawing/2014/main" id="{95F838CC-33DE-4CBE-B0BB-04B7598CFA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5303838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Line 16">
            <a:extLst>
              <a:ext uri="{FF2B5EF4-FFF2-40B4-BE49-F238E27FC236}">
                <a16:creationId xmlns:a16="http://schemas.microsoft.com/office/drawing/2014/main" id="{48CE924B-9800-44E5-867A-9770F722EE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5126038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Line 17">
            <a:extLst>
              <a:ext uri="{FF2B5EF4-FFF2-40B4-BE49-F238E27FC236}">
                <a16:creationId xmlns:a16="http://schemas.microsoft.com/office/drawing/2014/main" id="{100FF40C-E5C4-44AE-A0A6-576344684F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4946650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" name="Line 18">
            <a:extLst>
              <a:ext uri="{FF2B5EF4-FFF2-40B4-BE49-F238E27FC236}">
                <a16:creationId xmlns:a16="http://schemas.microsoft.com/office/drawing/2014/main" id="{1F017F27-47F1-4E3D-B7F6-5AF39858935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4768850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Line 19">
            <a:extLst>
              <a:ext uri="{FF2B5EF4-FFF2-40B4-BE49-F238E27FC236}">
                <a16:creationId xmlns:a16="http://schemas.microsoft.com/office/drawing/2014/main" id="{6EA649DA-E60F-45D6-97F3-3D38F0B131D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4592638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id="{863501AD-B35C-40F0-8446-619D231EE0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4413250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Line 21">
            <a:extLst>
              <a:ext uri="{FF2B5EF4-FFF2-40B4-BE49-F238E27FC236}">
                <a16:creationId xmlns:a16="http://schemas.microsoft.com/office/drawing/2014/main" id="{8EC96AFC-C53A-4650-951D-1378BEB3C81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4235450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Line 22">
            <a:extLst>
              <a:ext uri="{FF2B5EF4-FFF2-40B4-BE49-F238E27FC236}">
                <a16:creationId xmlns:a16="http://schemas.microsoft.com/office/drawing/2014/main" id="{00B1642F-85C6-4C92-BD94-F77EDC7528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4056063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Line 23">
            <a:extLst>
              <a:ext uri="{FF2B5EF4-FFF2-40B4-BE49-F238E27FC236}">
                <a16:creationId xmlns:a16="http://schemas.microsoft.com/office/drawing/2014/main" id="{319D315C-6649-44A0-8F0B-8B91D92EDD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3878263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Line 24">
            <a:extLst>
              <a:ext uri="{FF2B5EF4-FFF2-40B4-BE49-F238E27FC236}">
                <a16:creationId xmlns:a16="http://schemas.microsoft.com/office/drawing/2014/main" id="{1AE81003-D660-436C-B5C3-FB32B151C1A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3698875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Line 25">
            <a:extLst>
              <a:ext uri="{FF2B5EF4-FFF2-40B4-BE49-F238E27FC236}">
                <a16:creationId xmlns:a16="http://schemas.microsoft.com/office/drawing/2014/main" id="{D525BDB8-8A4B-44FD-9FE7-CDB2BEB649E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3521075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Line 26">
            <a:extLst>
              <a:ext uri="{FF2B5EF4-FFF2-40B4-BE49-F238E27FC236}">
                <a16:creationId xmlns:a16="http://schemas.microsoft.com/office/drawing/2014/main" id="{E89B60DE-AE56-4B6B-81AA-89B5E9C98A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3341688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Line 27">
            <a:extLst>
              <a:ext uri="{FF2B5EF4-FFF2-40B4-BE49-F238E27FC236}">
                <a16:creationId xmlns:a16="http://schemas.microsoft.com/office/drawing/2014/main" id="{C4E94683-1F6A-4DB8-8AE6-BC7CE08695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3165475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Line 28">
            <a:extLst>
              <a:ext uri="{FF2B5EF4-FFF2-40B4-BE49-F238E27FC236}">
                <a16:creationId xmlns:a16="http://schemas.microsoft.com/office/drawing/2014/main" id="{2685315F-ED4B-43BA-9FAD-C1F38A1B9B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2987675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Line 29">
            <a:extLst>
              <a:ext uri="{FF2B5EF4-FFF2-40B4-BE49-F238E27FC236}">
                <a16:creationId xmlns:a16="http://schemas.microsoft.com/office/drawing/2014/main" id="{094CE894-4B75-4E74-BFA9-817BDD2931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2808288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Line 30">
            <a:extLst>
              <a:ext uri="{FF2B5EF4-FFF2-40B4-BE49-F238E27FC236}">
                <a16:creationId xmlns:a16="http://schemas.microsoft.com/office/drawing/2014/main" id="{AB39FE51-AF45-4B28-968D-6940D2FAE4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2630488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Line 31">
            <a:extLst>
              <a:ext uri="{FF2B5EF4-FFF2-40B4-BE49-F238E27FC236}">
                <a16:creationId xmlns:a16="http://schemas.microsoft.com/office/drawing/2014/main" id="{7517D335-DBB8-4D51-819E-0FECD63DF76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2451100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Line 32">
            <a:extLst>
              <a:ext uri="{FF2B5EF4-FFF2-40B4-BE49-F238E27FC236}">
                <a16:creationId xmlns:a16="http://schemas.microsoft.com/office/drawing/2014/main" id="{BA2C6F4A-D15B-46A3-AA0C-BC1C89CFDB1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2273300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Line 33">
            <a:extLst>
              <a:ext uri="{FF2B5EF4-FFF2-40B4-BE49-F238E27FC236}">
                <a16:creationId xmlns:a16="http://schemas.microsoft.com/office/drawing/2014/main" id="{5C0C6EEF-29D5-4F13-9329-74FCB424AB7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2093913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Line 34">
            <a:extLst>
              <a:ext uri="{FF2B5EF4-FFF2-40B4-BE49-F238E27FC236}">
                <a16:creationId xmlns:a16="http://schemas.microsoft.com/office/drawing/2014/main" id="{09F7E253-F5D7-4F74-A55C-95ADBF43CF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1917700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Line 35">
            <a:extLst>
              <a:ext uri="{FF2B5EF4-FFF2-40B4-BE49-F238E27FC236}">
                <a16:creationId xmlns:a16="http://schemas.microsoft.com/office/drawing/2014/main" id="{C058EAEF-62C3-41F7-83AC-0BA824F450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3737" y="1739900"/>
            <a:ext cx="48006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Line 36">
            <a:extLst>
              <a:ext uri="{FF2B5EF4-FFF2-40B4-BE49-F238E27FC236}">
                <a16:creationId xmlns:a16="http://schemas.microsoft.com/office/drawing/2014/main" id="{04122A02-1003-4819-8CDA-122813C9955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0688" y="3521075"/>
            <a:ext cx="6291263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Rectangle 37">
            <a:extLst>
              <a:ext uri="{FF2B5EF4-FFF2-40B4-BE49-F238E27FC236}">
                <a16:creationId xmlns:a16="http://schemas.microsoft.com/office/drawing/2014/main" id="{BAAAA3D1-C8CB-4D3F-A7B6-2E51F6CBA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8053" y="5197475"/>
            <a:ext cx="3286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-100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5" name="Rectangle 38">
            <a:extLst>
              <a:ext uri="{FF2B5EF4-FFF2-40B4-BE49-F238E27FC236}">
                <a16:creationId xmlns:a16="http://schemas.microsoft.com/office/drawing/2014/main" id="{8C34E298-B8CD-414B-A8D4-CE81B5553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9425" y="5019194"/>
            <a:ext cx="2372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-90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6" name="Rectangle 39">
            <a:extLst>
              <a:ext uri="{FF2B5EF4-FFF2-40B4-BE49-F238E27FC236}">
                <a16:creationId xmlns:a16="http://schemas.microsoft.com/office/drawing/2014/main" id="{5A669DB6-DB89-4E16-95BF-5A9A1DF4E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9425" y="4840918"/>
            <a:ext cx="2372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-80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7" name="Rectangle 40">
            <a:extLst>
              <a:ext uri="{FF2B5EF4-FFF2-40B4-BE49-F238E27FC236}">
                <a16:creationId xmlns:a16="http://schemas.microsoft.com/office/drawing/2014/main" id="{74DF2CFE-FEF9-43CE-9227-2419BC203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9425" y="4662642"/>
            <a:ext cx="2372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-70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8" name="Rectangle 41">
            <a:extLst>
              <a:ext uri="{FF2B5EF4-FFF2-40B4-BE49-F238E27FC236}">
                <a16:creationId xmlns:a16="http://schemas.microsoft.com/office/drawing/2014/main" id="{1636B608-8603-48B8-8EB7-E84817F08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9425" y="4484366"/>
            <a:ext cx="2372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-60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9" name="Rectangle 42">
            <a:extLst>
              <a:ext uri="{FF2B5EF4-FFF2-40B4-BE49-F238E27FC236}">
                <a16:creationId xmlns:a16="http://schemas.microsoft.com/office/drawing/2014/main" id="{1E9366CD-6682-42A9-B889-F95B3747E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9425" y="4306090"/>
            <a:ext cx="2372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-50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0" name="Rectangle 43">
            <a:extLst>
              <a:ext uri="{FF2B5EF4-FFF2-40B4-BE49-F238E27FC236}">
                <a16:creationId xmlns:a16="http://schemas.microsoft.com/office/drawing/2014/main" id="{FDCBBD07-BC62-496B-9900-FA57A1E8C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9425" y="4127814"/>
            <a:ext cx="2372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-40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1" name="Rectangle 44">
            <a:extLst>
              <a:ext uri="{FF2B5EF4-FFF2-40B4-BE49-F238E27FC236}">
                <a16:creationId xmlns:a16="http://schemas.microsoft.com/office/drawing/2014/main" id="{BEDF10AA-FB91-4CDD-8DA1-5011F573F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9425" y="3949538"/>
            <a:ext cx="2372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-30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2" name="Rectangle 45">
            <a:extLst>
              <a:ext uri="{FF2B5EF4-FFF2-40B4-BE49-F238E27FC236}">
                <a16:creationId xmlns:a16="http://schemas.microsoft.com/office/drawing/2014/main" id="{4A8EE9FA-8940-412B-9E3A-F4FEB6A3B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9425" y="3771262"/>
            <a:ext cx="2372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-20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3" name="Rectangle 46">
            <a:extLst>
              <a:ext uri="{FF2B5EF4-FFF2-40B4-BE49-F238E27FC236}">
                <a16:creationId xmlns:a16="http://schemas.microsoft.com/office/drawing/2014/main" id="{74FD7845-8913-48B5-AD92-33D6E97AD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9425" y="3592986"/>
            <a:ext cx="2372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-10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4" name="Rectangle 47">
            <a:extLst>
              <a:ext uri="{FF2B5EF4-FFF2-40B4-BE49-F238E27FC236}">
                <a16:creationId xmlns:a16="http://schemas.microsoft.com/office/drawing/2014/main" id="{E4E11087-78CE-4346-B4C4-A34A2B879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5296" y="3414710"/>
            <a:ext cx="913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5" name="Rectangle 48">
            <a:extLst>
              <a:ext uri="{FF2B5EF4-FFF2-40B4-BE49-F238E27FC236}">
                <a16:creationId xmlns:a16="http://schemas.microsoft.com/office/drawing/2014/main" id="{D63C22F3-C7ED-43FF-8EEF-7D0722B05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927" y="3236434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6" name="Rectangle 49">
            <a:extLst>
              <a:ext uri="{FF2B5EF4-FFF2-40B4-BE49-F238E27FC236}">
                <a16:creationId xmlns:a16="http://schemas.microsoft.com/office/drawing/2014/main" id="{8C609735-1241-49F9-BE0F-F0D461658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927" y="3058158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7" name="Rectangle 50">
            <a:extLst>
              <a:ext uri="{FF2B5EF4-FFF2-40B4-BE49-F238E27FC236}">
                <a16:creationId xmlns:a16="http://schemas.microsoft.com/office/drawing/2014/main" id="{6DCCD6DB-1C68-46D3-B67C-FE1490115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927" y="2879882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8" name="Rectangle 51">
            <a:extLst>
              <a:ext uri="{FF2B5EF4-FFF2-40B4-BE49-F238E27FC236}">
                <a16:creationId xmlns:a16="http://schemas.microsoft.com/office/drawing/2014/main" id="{CE3BA892-C06E-4EDA-9FC8-FFC63B40C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927" y="2701606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9" name="Rectangle 52">
            <a:extLst>
              <a:ext uri="{FF2B5EF4-FFF2-40B4-BE49-F238E27FC236}">
                <a16:creationId xmlns:a16="http://schemas.microsoft.com/office/drawing/2014/main" id="{B6A18782-AD1F-4E8C-AB90-D059230A8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927" y="2523330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0" name="Rectangle 53">
            <a:extLst>
              <a:ext uri="{FF2B5EF4-FFF2-40B4-BE49-F238E27FC236}">
                <a16:creationId xmlns:a16="http://schemas.microsoft.com/office/drawing/2014/main" id="{8DF051BC-C54F-4B29-A101-C3240C880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927" y="2345054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1" name="Rectangle 54">
            <a:extLst>
              <a:ext uri="{FF2B5EF4-FFF2-40B4-BE49-F238E27FC236}">
                <a16:creationId xmlns:a16="http://schemas.microsoft.com/office/drawing/2014/main" id="{6C04AC05-64EE-4A34-83C8-89F5062D3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927" y="2166778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2" name="Rectangle 55">
            <a:extLst>
              <a:ext uri="{FF2B5EF4-FFF2-40B4-BE49-F238E27FC236}">
                <a16:creationId xmlns:a16="http://schemas.microsoft.com/office/drawing/2014/main" id="{64F5D6AC-1DBF-4E6C-8A12-214FBC838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927" y="1988502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3" name="Rectangle 56">
            <a:extLst>
              <a:ext uri="{FF2B5EF4-FFF2-40B4-BE49-F238E27FC236}">
                <a16:creationId xmlns:a16="http://schemas.microsoft.com/office/drawing/2014/main" id="{F02E67AC-5D81-45C6-8225-92DC21E04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927" y="1810226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4" name="Rectangle 57">
            <a:extLst>
              <a:ext uri="{FF2B5EF4-FFF2-40B4-BE49-F238E27FC236}">
                <a16:creationId xmlns:a16="http://schemas.microsoft.com/office/drawing/2014/main" id="{547244D2-98CF-4E8E-BEFA-EAFBCA84F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2555" y="1631950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100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5255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5BC10D45-D6B2-4157-B3FC-3B8D2D3FADFF}"/>
              </a:ext>
            </a:extLst>
          </p:cNvPr>
          <p:cNvSpPr/>
          <p:nvPr/>
        </p:nvSpPr>
        <p:spPr bwMode="auto">
          <a:xfrm>
            <a:off x="595434" y="2236581"/>
            <a:ext cx="4265884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DA6149A-C3C9-47BB-A011-2667EAA1BA8B}"/>
              </a:ext>
            </a:extLst>
          </p:cNvPr>
          <p:cNvSpPr/>
          <p:nvPr/>
        </p:nvSpPr>
        <p:spPr bwMode="auto">
          <a:xfrm>
            <a:off x="595434" y="2356727"/>
            <a:ext cx="4026573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39ACB11-4D94-4005-A420-895195BE5339}"/>
              </a:ext>
            </a:extLst>
          </p:cNvPr>
          <p:cNvSpPr/>
          <p:nvPr/>
        </p:nvSpPr>
        <p:spPr bwMode="auto">
          <a:xfrm>
            <a:off x="595434" y="2477766"/>
            <a:ext cx="3595773" cy="83293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61A517A-EA23-43F3-AB2E-4B233FA53362}"/>
              </a:ext>
            </a:extLst>
          </p:cNvPr>
          <p:cNvSpPr/>
          <p:nvPr/>
        </p:nvSpPr>
        <p:spPr bwMode="auto">
          <a:xfrm>
            <a:off x="595434" y="2598805"/>
            <a:ext cx="3296842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6EFE105-9301-4F60-9F4C-46296246CEB1}"/>
              </a:ext>
            </a:extLst>
          </p:cNvPr>
          <p:cNvSpPr/>
          <p:nvPr/>
        </p:nvSpPr>
        <p:spPr bwMode="auto">
          <a:xfrm>
            <a:off x="588290" y="2719844"/>
            <a:ext cx="2854998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ED68973-7A88-4F53-983E-FB58B2169BCD}"/>
              </a:ext>
            </a:extLst>
          </p:cNvPr>
          <p:cNvSpPr/>
          <p:nvPr/>
        </p:nvSpPr>
        <p:spPr bwMode="auto">
          <a:xfrm>
            <a:off x="590672" y="2840883"/>
            <a:ext cx="2818353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C6B498B-3817-440E-A010-D08316A17BC7}"/>
              </a:ext>
            </a:extLst>
          </p:cNvPr>
          <p:cNvSpPr/>
          <p:nvPr/>
        </p:nvSpPr>
        <p:spPr bwMode="auto">
          <a:xfrm>
            <a:off x="585909" y="2961922"/>
            <a:ext cx="2818353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77A71D1-B1F2-436B-8E27-7C0FC48A7BB1}"/>
              </a:ext>
            </a:extLst>
          </p:cNvPr>
          <p:cNvSpPr/>
          <p:nvPr/>
        </p:nvSpPr>
        <p:spPr bwMode="auto">
          <a:xfrm>
            <a:off x="595434" y="3082961"/>
            <a:ext cx="2787833" cy="83293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68A4C7F-C4C0-432E-9533-17AD56EDC98B}"/>
              </a:ext>
            </a:extLst>
          </p:cNvPr>
          <p:cNvSpPr/>
          <p:nvPr/>
        </p:nvSpPr>
        <p:spPr bwMode="auto">
          <a:xfrm>
            <a:off x="585909" y="3204000"/>
            <a:ext cx="2787833" cy="83293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6AA612C-5F41-4943-AF33-57C6980AB8BB}"/>
              </a:ext>
            </a:extLst>
          </p:cNvPr>
          <p:cNvSpPr/>
          <p:nvPr/>
        </p:nvSpPr>
        <p:spPr bwMode="auto">
          <a:xfrm>
            <a:off x="591598" y="3325039"/>
            <a:ext cx="2754933" cy="83293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117093D-FCE6-4ABD-9736-4DCEA21275C5}"/>
              </a:ext>
            </a:extLst>
          </p:cNvPr>
          <p:cNvSpPr/>
          <p:nvPr/>
        </p:nvSpPr>
        <p:spPr bwMode="auto">
          <a:xfrm>
            <a:off x="595434" y="3446078"/>
            <a:ext cx="2751098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56EA9EB-1234-4464-912F-1B9693A6284E}"/>
              </a:ext>
            </a:extLst>
          </p:cNvPr>
          <p:cNvSpPr/>
          <p:nvPr/>
        </p:nvSpPr>
        <p:spPr bwMode="auto">
          <a:xfrm>
            <a:off x="586836" y="3567117"/>
            <a:ext cx="2725484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81CA080-8695-400F-85DC-6CB5B79CFF33}"/>
              </a:ext>
            </a:extLst>
          </p:cNvPr>
          <p:cNvSpPr/>
          <p:nvPr/>
        </p:nvSpPr>
        <p:spPr bwMode="auto">
          <a:xfrm>
            <a:off x="591598" y="3688156"/>
            <a:ext cx="2629028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31D19C6-2FF3-455F-842A-EF6CDBB1F47A}"/>
              </a:ext>
            </a:extLst>
          </p:cNvPr>
          <p:cNvSpPr/>
          <p:nvPr/>
        </p:nvSpPr>
        <p:spPr bwMode="auto">
          <a:xfrm>
            <a:off x="591598" y="3809195"/>
            <a:ext cx="2629028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3AB8412-CC84-436C-A517-9973DE335170}"/>
              </a:ext>
            </a:extLst>
          </p:cNvPr>
          <p:cNvSpPr/>
          <p:nvPr/>
        </p:nvSpPr>
        <p:spPr bwMode="auto">
          <a:xfrm>
            <a:off x="595434" y="3930234"/>
            <a:ext cx="2353269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448452A-4666-45A6-9BBC-15B582DD1D74}"/>
              </a:ext>
            </a:extLst>
          </p:cNvPr>
          <p:cNvSpPr/>
          <p:nvPr/>
        </p:nvSpPr>
        <p:spPr bwMode="auto">
          <a:xfrm>
            <a:off x="595434" y="4051272"/>
            <a:ext cx="2353269" cy="83293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09E48A3-DAC3-4FDA-9499-E9CB60460A75}"/>
              </a:ext>
            </a:extLst>
          </p:cNvPr>
          <p:cNvSpPr/>
          <p:nvPr/>
        </p:nvSpPr>
        <p:spPr bwMode="auto">
          <a:xfrm>
            <a:off x="595434" y="4172312"/>
            <a:ext cx="2353269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06A299D-F08C-4E70-BDFB-464EEE43CE99}"/>
              </a:ext>
            </a:extLst>
          </p:cNvPr>
          <p:cNvSpPr/>
          <p:nvPr/>
        </p:nvSpPr>
        <p:spPr bwMode="auto">
          <a:xfrm>
            <a:off x="595434" y="4293351"/>
            <a:ext cx="2319216" cy="83293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091427B-E3AF-419A-97D3-EAD56E57C945}"/>
              </a:ext>
            </a:extLst>
          </p:cNvPr>
          <p:cNvSpPr/>
          <p:nvPr/>
        </p:nvSpPr>
        <p:spPr bwMode="auto">
          <a:xfrm>
            <a:off x="582284" y="4535429"/>
            <a:ext cx="2270454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A9255FF-2856-46E3-8CBF-F337A1E55562}"/>
              </a:ext>
            </a:extLst>
          </p:cNvPr>
          <p:cNvSpPr/>
          <p:nvPr/>
        </p:nvSpPr>
        <p:spPr bwMode="auto">
          <a:xfrm>
            <a:off x="595434" y="4777507"/>
            <a:ext cx="2257304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23E24D0-BFE6-40F3-80BD-BE5370BAF459}"/>
              </a:ext>
            </a:extLst>
          </p:cNvPr>
          <p:cNvSpPr/>
          <p:nvPr/>
        </p:nvSpPr>
        <p:spPr bwMode="auto">
          <a:xfrm>
            <a:off x="595434" y="5019585"/>
            <a:ext cx="2064423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39127F5-F3BC-4340-916E-6E5F5963D613}"/>
              </a:ext>
            </a:extLst>
          </p:cNvPr>
          <p:cNvSpPr/>
          <p:nvPr/>
        </p:nvSpPr>
        <p:spPr bwMode="auto">
          <a:xfrm>
            <a:off x="595434" y="5261663"/>
            <a:ext cx="1765163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7D09B11-4E1E-44AF-AEE8-76A83BEA4C88}"/>
              </a:ext>
            </a:extLst>
          </p:cNvPr>
          <p:cNvSpPr/>
          <p:nvPr/>
        </p:nvSpPr>
        <p:spPr bwMode="auto">
          <a:xfrm>
            <a:off x="595434" y="5503741"/>
            <a:ext cx="1772055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2F53D72-9998-439D-9BB9-445E2910B6F4}"/>
              </a:ext>
            </a:extLst>
          </p:cNvPr>
          <p:cNvSpPr/>
          <p:nvPr/>
        </p:nvSpPr>
        <p:spPr bwMode="auto">
          <a:xfrm>
            <a:off x="595434" y="5745819"/>
            <a:ext cx="1273848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64E5FF0-03FF-4495-834A-708BAD896671}"/>
              </a:ext>
            </a:extLst>
          </p:cNvPr>
          <p:cNvSpPr/>
          <p:nvPr/>
        </p:nvSpPr>
        <p:spPr bwMode="auto">
          <a:xfrm>
            <a:off x="595434" y="4414390"/>
            <a:ext cx="2285790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9670767-4C8B-45B3-8B07-09B3EC1C6F63}"/>
              </a:ext>
            </a:extLst>
          </p:cNvPr>
          <p:cNvSpPr/>
          <p:nvPr/>
        </p:nvSpPr>
        <p:spPr bwMode="auto">
          <a:xfrm>
            <a:off x="595434" y="4656468"/>
            <a:ext cx="2257304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D92414B-E14B-4D45-9EE3-FA655509012C}"/>
              </a:ext>
            </a:extLst>
          </p:cNvPr>
          <p:cNvSpPr/>
          <p:nvPr/>
        </p:nvSpPr>
        <p:spPr bwMode="auto">
          <a:xfrm>
            <a:off x="595434" y="4898546"/>
            <a:ext cx="2222918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529D514-6CF2-4F48-8F39-6F17698087E2}"/>
              </a:ext>
            </a:extLst>
          </p:cNvPr>
          <p:cNvSpPr/>
          <p:nvPr/>
        </p:nvSpPr>
        <p:spPr bwMode="auto">
          <a:xfrm>
            <a:off x="595434" y="5140624"/>
            <a:ext cx="1894484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2CB9B8E-8258-44DF-9B87-0A28F4C70B53}"/>
              </a:ext>
            </a:extLst>
          </p:cNvPr>
          <p:cNvSpPr/>
          <p:nvPr/>
        </p:nvSpPr>
        <p:spPr bwMode="auto">
          <a:xfrm>
            <a:off x="595434" y="5382702"/>
            <a:ext cx="1772055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0632031-3C9B-463D-95BD-A7ADF34A995C}"/>
              </a:ext>
            </a:extLst>
          </p:cNvPr>
          <p:cNvSpPr/>
          <p:nvPr/>
        </p:nvSpPr>
        <p:spPr bwMode="auto">
          <a:xfrm>
            <a:off x="595434" y="5624780"/>
            <a:ext cx="1273848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ED4A364-E675-4AF1-909F-38ADDED49DAC}"/>
              </a:ext>
            </a:extLst>
          </p:cNvPr>
          <p:cNvSpPr/>
          <p:nvPr/>
        </p:nvSpPr>
        <p:spPr bwMode="auto">
          <a:xfrm>
            <a:off x="595434" y="5866856"/>
            <a:ext cx="866652" cy="832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09A77F-7071-436F-A614-62910D021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89" y="116582"/>
            <a:ext cx="8594066" cy="110331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TROPHY-U-01 Cohort 1: Responses and Survival Outcomes in </a:t>
            </a:r>
            <a:r>
              <a:rPr lang="en-US" sz="3200" b="1" dirty="0">
                <a:solidFill>
                  <a:srgbClr val="7030A0"/>
                </a:solidFill>
              </a:rPr>
              <a:t>Platinum-Refractory</a:t>
            </a:r>
            <a:r>
              <a:rPr lang="en-US" sz="3200" b="1" dirty="0"/>
              <a:t> Patients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20F680-8213-4538-9C7D-09817FEA5DF9}"/>
              </a:ext>
            </a:extLst>
          </p:cNvPr>
          <p:cNvSpPr/>
          <p:nvPr/>
        </p:nvSpPr>
        <p:spPr>
          <a:xfrm>
            <a:off x="711679" y="1491344"/>
            <a:ext cx="4374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Response Outcomes With Sacituzumab Govitecan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3D70EF5C-6FD8-4C13-B2AE-EDC3A3F86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7073" y="5854243"/>
            <a:ext cx="1978241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Loriat. ESMO 2020. Abstr LBA24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9" name="Group 3">
            <a:extLst>
              <a:ext uri="{FF2B5EF4-FFF2-40B4-BE49-F238E27FC236}">
                <a16:creationId xmlns:a16="http://schemas.microsoft.com/office/drawing/2014/main" id="{D2D6264C-1BB8-44A4-8F28-201E82FED4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2228799"/>
              </p:ext>
            </p:extLst>
          </p:nvPr>
        </p:nvGraphicFramePr>
        <p:xfrm>
          <a:off x="5311451" y="1610437"/>
          <a:ext cx="3300341" cy="2194624"/>
        </p:xfrm>
        <a:graphic>
          <a:graphicData uri="http://schemas.openxmlformats.org/drawingml/2006/table">
            <a:tbl>
              <a:tblPr/>
              <a:tblGrid>
                <a:gridCol w="2005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4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Outcome, Mos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Cohort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113)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follow-up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PFS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5.4  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OS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10.5 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1905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2DA015F-D728-4915-8E5D-7738DDEB2B72}"/>
              </a:ext>
            </a:extLst>
          </p:cNvPr>
          <p:cNvSpPr txBox="1"/>
          <p:nvPr/>
        </p:nvSpPr>
        <p:spPr bwMode="auto">
          <a:xfrm>
            <a:off x="3469331" y="4268437"/>
            <a:ext cx="192153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Discontinued without event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Ongoing response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Onset of response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PD or death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6861B2-44C1-4AC6-A69B-502AF9D12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4950" y="3925019"/>
            <a:ext cx="3296841" cy="223924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27/31 of responders alive</a:t>
            </a:r>
          </a:p>
          <a:p>
            <a:r>
              <a:rPr lang="en-US" dirty="0"/>
              <a:t>8/31 patients have ongoing response and on treatment at data cutoff</a:t>
            </a:r>
          </a:p>
          <a:p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D15CF08-CD87-4444-ACB3-EF97FCFAF7F2}"/>
              </a:ext>
            </a:extLst>
          </p:cNvPr>
          <p:cNvGrpSpPr/>
          <p:nvPr/>
        </p:nvGrpSpPr>
        <p:grpSpPr>
          <a:xfrm>
            <a:off x="582284" y="2182654"/>
            <a:ext cx="4591409" cy="3855038"/>
            <a:chOff x="785004" y="2182654"/>
            <a:chExt cx="6121879" cy="385503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77AA0DE-FD93-424B-AA53-6D1B3B4CF3A4}"/>
                </a:ext>
              </a:extLst>
            </p:cNvPr>
            <p:cNvCxnSpPr/>
            <p:nvPr/>
          </p:nvCxnSpPr>
          <p:spPr bwMode="auto">
            <a:xfrm flipV="1">
              <a:off x="793630" y="2182654"/>
              <a:ext cx="0" cy="379103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D676B21-E254-4279-A289-A09FBEB8F575}"/>
                </a:ext>
              </a:extLst>
            </p:cNvPr>
            <p:cNvCxnSpPr/>
            <p:nvPr/>
          </p:nvCxnSpPr>
          <p:spPr bwMode="auto">
            <a:xfrm>
              <a:off x="785004" y="5978106"/>
              <a:ext cx="611612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747F50A-4473-4FCB-898C-BED4086772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3630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7296978-2D0E-4FFE-9B3A-BA96A30366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30291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9D0D5DE-1434-4569-ACF3-83D71688FA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66952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7153AAD-47BE-4040-A6C1-6A4435234A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3613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C39A0C2-EC7D-49C2-8E0B-4CB21E0BF1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40274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BD100B-EE7B-4919-BE69-F5ABD875EC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76935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80A5A3-537E-4653-A622-4679D837E8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3596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69C5235-1ABF-4068-9506-D25263C501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50257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1F5A6D7-8E1B-4622-90C0-1ACE7472F3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86918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638DC92-BEBE-4FF5-BF5A-FBB5CF5696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23579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4E1B9C9-464B-405D-A695-F62F24C997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60240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921436C-0A9E-40EA-BB25-CF57EBE325E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96901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85A0138-7E3A-4ECE-BE73-12C6DB88A4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33562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C0BDED6-340C-4EB3-A434-FDDB8C36D2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06883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79F56F0-9C76-40C8-992B-0958713AAF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70223" y="5973684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7D997CCC-69D0-4730-A701-4D8E153E5255}"/>
              </a:ext>
            </a:extLst>
          </p:cNvPr>
          <p:cNvSpPr txBox="1"/>
          <p:nvPr/>
        </p:nvSpPr>
        <p:spPr bwMode="auto">
          <a:xfrm rot="16200000">
            <a:off x="-1519035" y="3893501"/>
            <a:ext cx="37910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C8688B-2C4F-4184-8990-2F58E7F368CE}"/>
              </a:ext>
            </a:extLst>
          </p:cNvPr>
          <p:cNvSpPr txBox="1"/>
          <p:nvPr/>
        </p:nvSpPr>
        <p:spPr bwMode="auto">
          <a:xfrm>
            <a:off x="595223" y="6141253"/>
            <a:ext cx="46172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Mos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94B0582-E32F-49D1-B21B-2910ADC5A741}"/>
              </a:ext>
            </a:extLst>
          </p:cNvPr>
          <p:cNvSpPr txBox="1"/>
          <p:nvPr/>
        </p:nvSpPr>
        <p:spPr bwMode="auto">
          <a:xfrm>
            <a:off x="4976798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511B65-0EB5-475E-8201-561B18AD72A9}"/>
              </a:ext>
            </a:extLst>
          </p:cNvPr>
          <p:cNvSpPr txBox="1"/>
          <p:nvPr/>
        </p:nvSpPr>
        <p:spPr bwMode="auto">
          <a:xfrm>
            <a:off x="378717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A0B130-FB22-4016-917E-24D66BCA127E}"/>
              </a:ext>
            </a:extLst>
          </p:cNvPr>
          <p:cNvSpPr txBox="1"/>
          <p:nvPr/>
        </p:nvSpPr>
        <p:spPr bwMode="auto">
          <a:xfrm>
            <a:off x="707152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4729BE3-2330-4F88-8947-75E9097D6DB3}"/>
              </a:ext>
            </a:extLst>
          </p:cNvPr>
          <p:cNvSpPr txBox="1"/>
          <p:nvPr/>
        </p:nvSpPr>
        <p:spPr bwMode="auto">
          <a:xfrm>
            <a:off x="1035586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C49D9EA-FDF8-4F00-82B4-91E615BEF015}"/>
              </a:ext>
            </a:extLst>
          </p:cNvPr>
          <p:cNvSpPr txBox="1"/>
          <p:nvPr/>
        </p:nvSpPr>
        <p:spPr bwMode="auto">
          <a:xfrm>
            <a:off x="1364020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7CFFB35-0F06-43D0-9FD8-CB8E465A6E2E}"/>
              </a:ext>
            </a:extLst>
          </p:cNvPr>
          <p:cNvSpPr txBox="1"/>
          <p:nvPr/>
        </p:nvSpPr>
        <p:spPr bwMode="auto">
          <a:xfrm>
            <a:off x="1692454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96E1F1-6630-4423-9BE0-FABC546F0298}"/>
              </a:ext>
            </a:extLst>
          </p:cNvPr>
          <p:cNvSpPr txBox="1"/>
          <p:nvPr/>
        </p:nvSpPr>
        <p:spPr bwMode="auto">
          <a:xfrm>
            <a:off x="2020888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A0A7CB9-E503-4A77-9597-62817EAC4D14}"/>
              </a:ext>
            </a:extLst>
          </p:cNvPr>
          <p:cNvSpPr txBox="1"/>
          <p:nvPr/>
        </p:nvSpPr>
        <p:spPr bwMode="auto">
          <a:xfrm>
            <a:off x="2349322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4D0682E-35E4-413C-96B7-AFE17C3028C6}"/>
              </a:ext>
            </a:extLst>
          </p:cNvPr>
          <p:cNvSpPr txBox="1"/>
          <p:nvPr/>
        </p:nvSpPr>
        <p:spPr bwMode="auto">
          <a:xfrm>
            <a:off x="2677756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8413D3-21D2-4678-A48C-49DC1A8657C6}"/>
              </a:ext>
            </a:extLst>
          </p:cNvPr>
          <p:cNvSpPr txBox="1"/>
          <p:nvPr/>
        </p:nvSpPr>
        <p:spPr bwMode="auto">
          <a:xfrm>
            <a:off x="3006190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1302402-3F6C-4352-A4E4-88595BCC016E}"/>
              </a:ext>
            </a:extLst>
          </p:cNvPr>
          <p:cNvSpPr txBox="1"/>
          <p:nvPr/>
        </p:nvSpPr>
        <p:spPr bwMode="auto">
          <a:xfrm>
            <a:off x="3334624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235DE59-B71C-4790-B611-2751A7738922}"/>
              </a:ext>
            </a:extLst>
          </p:cNvPr>
          <p:cNvSpPr txBox="1"/>
          <p:nvPr/>
        </p:nvSpPr>
        <p:spPr bwMode="auto">
          <a:xfrm>
            <a:off x="3663058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A2DFA9B-05AF-41C7-A260-B37FD952D48D}"/>
              </a:ext>
            </a:extLst>
          </p:cNvPr>
          <p:cNvSpPr txBox="1"/>
          <p:nvPr/>
        </p:nvSpPr>
        <p:spPr bwMode="auto">
          <a:xfrm>
            <a:off x="3991492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E9C2229-3C54-46E4-ACDB-1286D4E8CE59}"/>
              </a:ext>
            </a:extLst>
          </p:cNvPr>
          <p:cNvSpPr txBox="1"/>
          <p:nvPr/>
        </p:nvSpPr>
        <p:spPr bwMode="auto">
          <a:xfrm>
            <a:off x="4319926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318CFAB-2CF2-40AC-93BC-1BA29D23AAA8}"/>
              </a:ext>
            </a:extLst>
          </p:cNvPr>
          <p:cNvSpPr txBox="1"/>
          <p:nvPr/>
        </p:nvSpPr>
        <p:spPr bwMode="auto">
          <a:xfrm>
            <a:off x="4648360" y="5972265"/>
            <a:ext cx="40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13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63C1643-4B60-4DC6-8FD1-B3C2E05A0AEF}"/>
              </a:ext>
            </a:extLst>
          </p:cNvPr>
          <p:cNvSpPr/>
          <p:nvPr/>
        </p:nvSpPr>
        <p:spPr bwMode="auto">
          <a:xfrm>
            <a:off x="3383267" y="4382218"/>
            <a:ext cx="96012" cy="12801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3DE8080B-9FDC-486D-AEB5-8A1F60EC0BD6}"/>
              </a:ext>
            </a:extLst>
          </p:cNvPr>
          <p:cNvSpPr/>
          <p:nvPr/>
        </p:nvSpPr>
        <p:spPr bwMode="auto">
          <a:xfrm rot="5400000">
            <a:off x="3367265" y="4621211"/>
            <a:ext cx="128016" cy="96012"/>
          </a:xfrm>
          <a:prstGeom prst="triangle">
            <a:avLst/>
          </a:prstGeom>
          <a:solidFill>
            <a:schemeClr val="tx1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1FC653D-D56F-49F5-BF6B-ADA9D7CD98C2}"/>
              </a:ext>
            </a:extLst>
          </p:cNvPr>
          <p:cNvSpPr/>
          <p:nvPr/>
        </p:nvSpPr>
        <p:spPr bwMode="auto">
          <a:xfrm>
            <a:off x="3383553" y="4864526"/>
            <a:ext cx="95441" cy="127255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32AB0B-D662-44F5-BF3C-5598AC53C22A}"/>
              </a:ext>
            </a:extLst>
          </p:cNvPr>
          <p:cNvSpPr/>
          <p:nvPr/>
        </p:nvSpPr>
        <p:spPr bwMode="auto">
          <a:xfrm>
            <a:off x="3383553" y="5105509"/>
            <a:ext cx="95441" cy="127255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73DF38F-73A8-4643-8948-D11395604489}"/>
              </a:ext>
            </a:extLst>
          </p:cNvPr>
          <p:cNvSpPr/>
          <p:nvPr/>
        </p:nvSpPr>
        <p:spPr bwMode="auto">
          <a:xfrm>
            <a:off x="3383553" y="5346492"/>
            <a:ext cx="95441" cy="12725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6425570-45E8-4606-A56D-68ECBD832386}"/>
              </a:ext>
            </a:extLst>
          </p:cNvPr>
          <p:cNvSpPr/>
          <p:nvPr/>
        </p:nvSpPr>
        <p:spPr bwMode="auto">
          <a:xfrm>
            <a:off x="3383553" y="5587476"/>
            <a:ext cx="95441" cy="127255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959F4C5-52F1-409E-9672-6FD5C5F4A2C4}"/>
              </a:ext>
            </a:extLst>
          </p:cNvPr>
          <p:cNvSpPr/>
          <p:nvPr/>
        </p:nvSpPr>
        <p:spPr bwMode="auto">
          <a:xfrm>
            <a:off x="1021010" y="2237668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4A2DA26-F446-4F4A-83DE-7DF662BCCB1D}"/>
              </a:ext>
            </a:extLst>
          </p:cNvPr>
          <p:cNvSpPr/>
          <p:nvPr/>
        </p:nvSpPr>
        <p:spPr bwMode="auto">
          <a:xfrm>
            <a:off x="1011527" y="2476056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B991C72-40F5-4544-81FC-F25CB84181F2}"/>
              </a:ext>
            </a:extLst>
          </p:cNvPr>
          <p:cNvSpPr/>
          <p:nvPr/>
        </p:nvSpPr>
        <p:spPr bwMode="auto">
          <a:xfrm>
            <a:off x="1871206" y="2361145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2EC4FC2-E3FE-4F8F-8E27-2B10FE1DF60F}"/>
              </a:ext>
            </a:extLst>
          </p:cNvPr>
          <p:cNvSpPr/>
          <p:nvPr/>
        </p:nvSpPr>
        <p:spPr bwMode="auto">
          <a:xfrm>
            <a:off x="1078882" y="2599801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E0B4B0B2-9ED2-43CD-B845-1A9C5EA5B7FD}"/>
              </a:ext>
            </a:extLst>
          </p:cNvPr>
          <p:cNvSpPr/>
          <p:nvPr/>
        </p:nvSpPr>
        <p:spPr bwMode="auto">
          <a:xfrm>
            <a:off x="1412321" y="2718161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26A94C0-4673-46B1-83C8-1F586417D26A}"/>
              </a:ext>
            </a:extLst>
          </p:cNvPr>
          <p:cNvSpPr/>
          <p:nvPr/>
        </p:nvSpPr>
        <p:spPr bwMode="auto">
          <a:xfrm>
            <a:off x="1151162" y="2841380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777C306-D5A6-42C5-A390-42BB319010CB}"/>
              </a:ext>
            </a:extLst>
          </p:cNvPr>
          <p:cNvSpPr/>
          <p:nvPr/>
        </p:nvSpPr>
        <p:spPr bwMode="auto">
          <a:xfrm>
            <a:off x="1019177" y="3200635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62DA835-89FF-429A-B59F-E6022B9675A5}"/>
              </a:ext>
            </a:extLst>
          </p:cNvPr>
          <p:cNvSpPr/>
          <p:nvPr/>
        </p:nvSpPr>
        <p:spPr bwMode="auto">
          <a:xfrm>
            <a:off x="954068" y="3329152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6BB0E843-DC24-456C-AEF1-528916D411B5}"/>
              </a:ext>
            </a:extLst>
          </p:cNvPr>
          <p:cNvSpPr/>
          <p:nvPr/>
        </p:nvSpPr>
        <p:spPr bwMode="auto">
          <a:xfrm>
            <a:off x="1015790" y="2961002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E196373-6541-4B7B-82DE-82EE20B3A7D5}"/>
              </a:ext>
            </a:extLst>
          </p:cNvPr>
          <p:cNvSpPr/>
          <p:nvPr/>
        </p:nvSpPr>
        <p:spPr bwMode="auto">
          <a:xfrm>
            <a:off x="1410624" y="3079534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5482353C-20FB-4E28-97EA-6F746B9F7810}"/>
              </a:ext>
            </a:extLst>
          </p:cNvPr>
          <p:cNvSpPr/>
          <p:nvPr/>
        </p:nvSpPr>
        <p:spPr bwMode="auto">
          <a:xfrm>
            <a:off x="2331599" y="3450439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485C636-6A3B-4D59-9AF6-F2D37140073C}"/>
              </a:ext>
            </a:extLst>
          </p:cNvPr>
          <p:cNvSpPr/>
          <p:nvPr/>
        </p:nvSpPr>
        <p:spPr bwMode="auto">
          <a:xfrm>
            <a:off x="1412321" y="3561020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FCEEB69-A0A8-439D-868B-5116C0108F58}"/>
              </a:ext>
            </a:extLst>
          </p:cNvPr>
          <p:cNvSpPr/>
          <p:nvPr/>
        </p:nvSpPr>
        <p:spPr bwMode="auto">
          <a:xfrm>
            <a:off x="953832" y="3682830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7B2621F-1458-4D1F-A4A1-45F7B1554AE6}"/>
              </a:ext>
            </a:extLst>
          </p:cNvPr>
          <p:cNvSpPr/>
          <p:nvPr/>
        </p:nvSpPr>
        <p:spPr bwMode="auto">
          <a:xfrm>
            <a:off x="1867875" y="3809023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D6F5966-B6D6-40A2-AEDC-8E98882B9B20}"/>
              </a:ext>
            </a:extLst>
          </p:cNvPr>
          <p:cNvSpPr/>
          <p:nvPr/>
        </p:nvSpPr>
        <p:spPr bwMode="auto">
          <a:xfrm>
            <a:off x="1019177" y="4046292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A6979D2-A7A7-4B53-A250-4E9B2D13763F}"/>
              </a:ext>
            </a:extLst>
          </p:cNvPr>
          <p:cNvSpPr/>
          <p:nvPr/>
        </p:nvSpPr>
        <p:spPr bwMode="auto">
          <a:xfrm>
            <a:off x="1473755" y="3935194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48A147F-D2F6-4830-9330-043F69539A0F}"/>
              </a:ext>
            </a:extLst>
          </p:cNvPr>
          <p:cNvSpPr/>
          <p:nvPr/>
        </p:nvSpPr>
        <p:spPr bwMode="auto">
          <a:xfrm>
            <a:off x="1479491" y="4164994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A37D44A-3938-4BC5-A082-7D9849057D17}"/>
              </a:ext>
            </a:extLst>
          </p:cNvPr>
          <p:cNvSpPr/>
          <p:nvPr/>
        </p:nvSpPr>
        <p:spPr bwMode="auto">
          <a:xfrm>
            <a:off x="1478657" y="4418503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A8D9447-3462-4273-B303-96743E87E7AB}"/>
              </a:ext>
            </a:extLst>
          </p:cNvPr>
          <p:cNvSpPr/>
          <p:nvPr/>
        </p:nvSpPr>
        <p:spPr bwMode="auto">
          <a:xfrm>
            <a:off x="1479491" y="4308148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2C65B5D-1456-476D-A486-746300FAA908}"/>
              </a:ext>
            </a:extLst>
          </p:cNvPr>
          <p:cNvSpPr/>
          <p:nvPr/>
        </p:nvSpPr>
        <p:spPr bwMode="auto">
          <a:xfrm>
            <a:off x="1478657" y="4536425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AC640CC-3314-4945-BE77-5DDDE201B95E}"/>
              </a:ext>
            </a:extLst>
          </p:cNvPr>
          <p:cNvSpPr/>
          <p:nvPr/>
        </p:nvSpPr>
        <p:spPr bwMode="auto">
          <a:xfrm>
            <a:off x="1083887" y="4656465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6777CF5-12D9-476F-9BC8-5893B3CD458D}"/>
              </a:ext>
            </a:extLst>
          </p:cNvPr>
          <p:cNvSpPr/>
          <p:nvPr/>
        </p:nvSpPr>
        <p:spPr bwMode="auto">
          <a:xfrm>
            <a:off x="1025098" y="4775824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23EF0BE-393F-4971-98D7-714E2120A4AA}"/>
              </a:ext>
            </a:extLst>
          </p:cNvPr>
          <p:cNvSpPr/>
          <p:nvPr/>
        </p:nvSpPr>
        <p:spPr bwMode="auto">
          <a:xfrm>
            <a:off x="1876610" y="4904324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43FD8B3-7FED-4347-9580-0A1742820496}"/>
              </a:ext>
            </a:extLst>
          </p:cNvPr>
          <p:cNvSpPr/>
          <p:nvPr/>
        </p:nvSpPr>
        <p:spPr bwMode="auto">
          <a:xfrm>
            <a:off x="1077385" y="5018548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5CC7432-90C1-470A-83DA-C6BCBA904B15}"/>
              </a:ext>
            </a:extLst>
          </p:cNvPr>
          <p:cNvSpPr/>
          <p:nvPr/>
        </p:nvSpPr>
        <p:spPr bwMode="auto">
          <a:xfrm>
            <a:off x="1473755" y="5148390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7247D6D-E28B-4440-BDB5-D7FD0248808D}"/>
              </a:ext>
            </a:extLst>
          </p:cNvPr>
          <p:cNvSpPr/>
          <p:nvPr/>
        </p:nvSpPr>
        <p:spPr bwMode="auto">
          <a:xfrm>
            <a:off x="1473755" y="5262160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465B50A7-A21A-48FE-8F01-DAF1310AD846}"/>
              </a:ext>
            </a:extLst>
          </p:cNvPr>
          <p:cNvSpPr/>
          <p:nvPr/>
        </p:nvSpPr>
        <p:spPr bwMode="auto">
          <a:xfrm>
            <a:off x="945526" y="5380349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33F3639-8182-4482-B95E-D438EB08820A}"/>
              </a:ext>
            </a:extLst>
          </p:cNvPr>
          <p:cNvSpPr/>
          <p:nvPr/>
        </p:nvSpPr>
        <p:spPr bwMode="auto">
          <a:xfrm>
            <a:off x="1017160" y="5507211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70E8167-722A-423E-97D9-7FC710E0405C}"/>
              </a:ext>
            </a:extLst>
          </p:cNvPr>
          <p:cNvSpPr/>
          <p:nvPr/>
        </p:nvSpPr>
        <p:spPr bwMode="auto">
          <a:xfrm>
            <a:off x="1084006" y="5632069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26BB46F-ED06-4BB7-B436-36F577F4325E}"/>
              </a:ext>
            </a:extLst>
          </p:cNvPr>
          <p:cNvSpPr/>
          <p:nvPr/>
        </p:nvSpPr>
        <p:spPr bwMode="auto">
          <a:xfrm>
            <a:off x="1013650" y="5745816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C264BCF8-136E-4CC7-BFA2-DB1737A71416}"/>
              </a:ext>
            </a:extLst>
          </p:cNvPr>
          <p:cNvSpPr/>
          <p:nvPr/>
        </p:nvSpPr>
        <p:spPr bwMode="auto">
          <a:xfrm>
            <a:off x="1017160" y="5867852"/>
            <a:ext cx="61722" cy="82296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9347C6E-37C1-4F03-875E-42F9395D02F5}"/>
              </a:ext>
            </a:extLst>
          </p:cNvPr>
          <p:cNvSpPr/>
          <p:nvPr/>
        </p:nvSpPr>
        <p:spPr bwMode="auto">
          <a:xfrm>
            <a:off x="4628687" y="2356726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7C6803A-C565-4590-A3CB-F480C56D6942}"/>
              </a:ext>
            </a:extLst>
          </p:cNvPr>
          <p:cNvSpPr/>
          <p:nvPr/>
        </p:nvSpPr>
        <p:spPr bwMode="auto">
          <a:xfrm>
            <a:off x="4208604" y="2474895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F1BAC03-E728-40DD-9B8F-136726944F36}"/>
              </a:ext>
            </a:extLst>
          </p:cNvPr>
          <p:cNvSpPr/>
          <p:nvPr/>
        </p:nvSpPr>
        <p:spPr bwMode="auto">
          <a:xfrm>
            <a:off x="3901560" y="2596978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14D75F6-148A-4D38-89F7-9086581FD7ED}"/>
              </a:ext>
            </a:extLst>
          </p:cNvPr>
          <p:cNvSpPr/>
          <p:nvPr/>
        </p:nvSpPr>
        <p:spPr bwMode="auto">
          <a:xfrm>
            <a:off x="3453476" y="2716109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0FCD28A-1AE4-4365-8667-056C48506612}"/>
              </a:ext>
            </a:extLst>
          </p:cNvPr>
          <p:cNvSpPr/>
          <p:nvPr/>
        </p:nvSpPr>
        <p:spPr bwMode="auto">
          <a:xfrm>
            <a:off x="3412427" y="2959931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DC90256-1807-40EA-ACBB-01D1284458F1}"/>
              </a:ext>
            </a:extLst>
          </p:cNvPr>
          <p:cNvSpPr/>
          <p:nvPr/>
        </p:nvSpPr>
        <p:spPr bwMode="auto">
          <a:xfrm>
            <a:off x="3395326" y="3083458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AA68A63-B564-40B1-984B-C51FD1F0A777}"/>
              </a:ext>
            </a:extLst>
          </p:cNvPr>
          <p:cNvSpPr/>
          <p:nvPr/>
        </p:nvSpPr>
        <p:spPr bwMode="auto">
          <a:xfrm>
            <a:off x="2955848" y="3928551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E026B79-7D16-4198-A2EF-0D254294BB1A}"/>
              </a:ext>
            </a:extLst>
          </p:cNvPr>
          <p:cNvSpPr/>
          <p:nvPr/>
        </p:nvSpPr>
        <p:spPr bwMode="auto">
          <a:xfrm>
            <a:off x="2958799" y="4053759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D41A090-BCEB-4AF8-BECF-A6582108206A}"/>
              </a:ext>
            </a:extLst>
          </p:cNvPr>
          <p:cNvSpPr/>
          <p:nvPr/>
        </p:nvSpPr>
        <p:spPr bwMode="auto">
          <a:xfrm>
            <a:off x="2958050" y="4178967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0B7523B-7D75-427A-BAD3-052732095279}"/>
              </a:ext>
            </a:extLst>
          </p:cNvPr>
          <p:cNvSpPr/>
          <p:nvPr/>
        </p:nvSpPr>
        <p:spPr bwMode="auto">
          <a:xfrm>
            <a:off x="2865554" y="4782229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46DC5AEA-D297-4115-80D5-58D79DAD769B}"/>
              </a:ext>
            </a:extLst>
          </p:cNvPr>
          <p:cNvSpPr/>
          <p:nvPr/>
        </p:nvSpPr>
        <p:spPr bwMode="auto">
          <a:xfrm>
            <a:off x="2675017" y="5016264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15385F3D-921A-418C-9039-E37535584CEC}"/>
              </a:ext>
            </a:extLst>
          </p:cNvPr>
          <p:cNvSpPr/>
          <p:nvPr/>
        </p:nvSpPr>
        <p:spPr bwMode="auto">
          <a:xfrm>
            <a:off x="2367192" y="5263526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5C46EAC7-9968-4655-8B3E-0A28E6CC5647}"/>
              </a:ext>
            </a:extLst>
          </p:cNvPr>
          <p:cNvSpPr/>
          <p:nvPr/>
        </p:nvSpPr>
        <p:spPr bwMode="auto">
          <a:xfrm>
            <a:off x="2380179" y="5381584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3CC031A2-1D2A-4725-BB45-8ACAD11203F6}"/>
              </a:ext>
            </a:extLst>
          </p:cNvPr>
          <p:cNvSpPr/>
          <p:nvPr/>
        </p:nvSpPr>
        <p:spPr bwMode="auto">
          <a:xfrm>
            <a:off x="2374169" y="5503490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38C04DA0-844A-4A43-93E5-44D3E297B81F}"/>
              </a:ext>
            </a:extLst>
          </p:cNvPr>
          <p:cNvSpPr/>
          <p:nvPr/>
        </p:nvSpPr>
        <p:spPr bwMode="auto">
          <a:xfrm>
            <a:off x="1876610" y="5632069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85C55D8F-9AFC-4E9A-BF2C-80237C359DEE}"/>
              </a:ext>
            </a:extLst>
          </p:cNvPr>
          <p:cNvSpPr/>
          <p:nvPr/>
        </p:nvSpPr>
        <p:spPr bwMode="auto">
          <a:xfrm>
            <a:off x="1876610" y="5743505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EC6D0EC-3DD3-4DED-BF30-F25638C22A7E}"/>
              </a:ext>
            </a:extLst>
          </p:cNvPr>
          <p:cNvSpPr/>
          <p:nvPr/>
        </p:nvSpPr>
        <p:spPr bwMode="auto">
          <a:xfrm>
            <a:off x="1466856" y="5865903"/>
            <a:ext cx="61722" cy="82296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5EBDACAA-1791-4B63-98B9-CB40DC68F42C}"/>
              </a:ext>
            </a:extLst>
          </p:cNvPr>
          <p:cNvSpPr/>
          <p:nvPr/>
        </p:nvSpPr>
        <p:spPr bwMode="auto">
          <a:xfrm>
            <a:off x="3417273" y="2838021"/>
            <a:ext cx="61721" cy="82295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76DE5B40-93AD-4617-A816-152897FA04DF}"/>
              </a:ext>
            </a:extLst>
          </p:cNvPr>
          <p:cNvSpPr/>
          <p:nvPr/>
        </p:nvSpPr>
        <p:spPr bwMode="auto">
          <a:xfrm>
            <a:off x="3356917" y="3325026"/>
            <a:ext cx="61721" cy="82295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D571E6C1-5FE4-44F3-BECA-B066F2546AB7}"/>
              </a:ext>
            </a:extLst>
          </p:cNvPr>
          <p:cNvSpPr/>
          <p:nvPr/>
        </p:nvSpPr>
        <p:spPr bwMode="auto">
          <a:xfrm>
            <a:off x="3355644" y="3457539"/>
            <a:ext cx="61721" cy="82295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BA76C3F4-131C-4586-87C0-E6DFE9588859}"/>
              </a:ext>
            </a:extLst>
          </p:cNvPr>
          <p:cNvSpPr/>
          <p:nvPr/>
        </p:nvSpPr>
        <p:spPr bwMode="auto">
          <a:xfrm>
            <a:off x="3224022" y="3689154"/>
            <a:ext cx="61721" cy="82295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87E62F80-B321-4424-B1FC-36E1AFCF8946}"/>
              </a:ext>
            </a:extLst>
          </p:cNvPr>
          <p:cNvSpPr/>
          <p:nvPr/>
        </p:nvSpPr>
        <p:spPr bwMode="auto">
          <a:xfrm>
            <a:off x="2824414" y="4899044"/>
            <a:ext cx="61721" cy="82295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4" name="Isosceles Triangle 143">
            <a:extLst>
              <a:ext uri="{FF2B5EF4-FFF2-40B4-BE49-F238E27FC236}">
                <a16:creationId xmlns:a16="http://schemas.microsoft.com/office/drawing/2014/main" id="{F4D03339-E7D2-4348-896F-AB04FFC00B08}"/>
              </a:ext>
            </a:extLst>
          </p:cNvPr>
          <p:cNvSpPr/>
          <p:nvPr/>
        </p:nvSpPr>
        <p:spPr bwMode="auto">
          <a:xfrm rot="5400000">
            <a:off x="4867606" y="2251671"/>
            <a:ext cx="80699" cy="60524"/>
          </a:xfrm>
          <a:prstGeom prst="triangle">
            <a:avLst/>
          </a:prstGeom>
          <a:solidFill>
            <a:schemeClr val="tx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5" name="Isosceles Triangle 144">
            <a:extLst>
              <a:ext uri="{FF2B5EF4-FFF2-40B4-BE49-F238E27FC236}">
                <a16:creationId xmlns:a16="http://schemas.microsoft.com/office/drawing/2014/main" id="{C4DE7114-954C-43D6-B2E3-5FEE9C7FA7D3}"/>
              </a:ext>
            </a:extLst>
          </p:cNvPr>
          <p:cNvSpPr/>
          <p:nvPr/>
        </p:nvSpPr>
        <p:spPr bwMode="auto">
          <a:xfrm rot="5400000">
            <a:off x="3378293" y="3217707"/>
            <a:ext cx="80699" cy="60524"/>
          </a:xfrm>
          <a:prstGeom prst="triangle">
            <a:avLst/>
          </a:prstGeom>
          <a:solidFill>
            <a:schemeClr val="tx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6" name="Isosceles Triangle 145">
            <a:extLst>
              <a:ext uri="{FF2B5EF4-FFF2-40B4-BE49-F238E27FC236}">
                <a16:creationId xmlns:a16="http://schemas.microsoft.com/office/drawing/2014/main" id="{CBA048E2-9CC1-4939-A01E-662FEEA7AAC1}"/>
              </a:ext>
            </a:extLst>
          </p:cNvPr>
          <p:cNvSpPr/>
          <p:nvPr/>
        </p:nvSpPr>
        <p:spPr bwMode="auto">
          <a:xfrm rot="5400000">
            <a:off x="3217397" y="3818415"/>
            <a:ext cx="80699" cy="60524"/>
          </a:xfrm>
          <a:prstGeom prst="triangle">
            <a:avLst/>
          </a:prstGeom>
          <a:solidFill>
            <a:schemeClr val="tx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7" name="Isosceles Triangle 146">
            <a:extLst>
              <a:ext uri="{FF2B5EF4-FFF2-40B4-BE49-F238E27FC236}">
                <a16:creationId xmlns:a16="http://schemas.microsoft.com/office/drawing/2014/main" id="{08EFD12D-CE01-4742-9415-B0F998CF30B9}"/>
              </a:ext>
            </a:extLst>
          </p:cNvPr>
          <p:cNvSpPr/>
          <p:nvPr/>
        </p:nvSpPr>
        <p:spPr bwMode="auto">
          <a:xfrm rot="5400000">
            <a:off x="2911243" y="4314259"/>
            <a:ext cx="80699" cy="60524"/>
          </a:xfrm>
          <a:prstGeom prst="triangle">
            <a:avLst/>
          </a:prstGeom>
          <a:solidFill>
            <a:schemeClr val="tx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8" name="Isosceles Triangle 147">
            <a:extLst>
              <a:ext uri="{FF2B5EF4-FFF2-40B4-BE49-F238E27FC236}">
                <a16:creationId xmlns:a16="http://schemas.microsoft.com/office/drawing/2014/main" id="{01E7131A-BDE0-42B5-87D0-D50596615CFC}"/>
              </a:ext>
            </a:extLst>
          </p:cNvPr>
          <p:cNvSpPr/>
          <p:nvPr/>
        </p:nvSpPr>
        <p:spPr bwMode="auto">
          <a:xfrm rot="5400000">
            <a:off x="2886752" y="4425773"/>
            <a:ext cx="80699" cy="60524"/>
          </a:xfrm>
          <a:prstGeom prst="triangle">
            <a:avLst/>
          </a:prstGeom>
          <a:solidFill>
            <a:schemeClr val="tx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9" name="Isosceles Triangle 148">
            <a:extLst>
              <a:ext uri="{FF2B5EF4-FFF2-40B4-BE49-F238E27FC236}">
                <a16:creationId xmlns:a16="http://schemas.microsoft.com/office/drawing/2014/main" id="{D74A4AE7-1FA0-4794-BC84-E5FA31554E22}"/>
              </a:ext>
            </a:extLst>
          </p:cNvPr>
          <p:cNvSpPr/>
          <p:nvPr/>
        </p:nvSpPr>
        <p:spPr bwMode="auto">
          <a:xfrm rot="5400000">
            <a:off x="2854724" y="4542288"/>
            <a:ext cx="80699" cy="60524"/>
          </a:xfrm>
          <a:prstGeom prst="triangle">
            <a:avLst/>
          </a:prstGeom>
          <a:solidFill>
            <a:schemeClr val="tx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0" name="Isosceles Triangle 149">
            <a:extLst>
              <a:ext uri="{FF2B5EF4-FFF2-40B4-BE49-F238E27FC236}">
                <a16:creationId xmlns:a16="http://schemas.microsoft.com/office/drawing/2014/main" id="{7B6DE76F-EA00-46C7-8426-D52153581A65}"/>
              </a:ext>
            </a:extLst>
          </p:cNvPr>
          <p:cNvSpPr/>
          <p:nvPr/>
        </p:nvSpPr>
        <p:spPr bwMode="auto">
          <a:xfrm rot="5400000">
            <a:off x="2856534" y="4667011"/>
            <a:ext cx="80699" cy="60524"/>
          </a:xfrm>
          <a:prstGeom prst="triangle">
            <a:avLst/>
          </a:prstGeom>
          <a:solidFill>
            <a:schemeClr val="tx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51" name="Isosceles Triangle 150">
            <a:extLst>
              <a:ext uri="{FF2B5EF4-FFF2-40B4-BE49-F238E27FC236}">
                <a16:creationId xmlns:a16="http://schemas.microsoft.com/office/drawing/2014/main" id="{F4B0B971-A757-4619-9A71-31349EDDFB2A}"/>
              </a:ext>
            </a:extLst>
          </p:cNvPr>
          <p:cNvSpPr/>
          <p:nvPr/>
        </p:nvSpPr>
        <p:spPr bwMode="auto">
          <a:xfrm rot="5400000">
            <a:off x="2486511" y="5149084"/>
            <a:ext cx="80699" cy="60524"/>
          </a:xfrm>
          <a:prstGeom prst="triangle">
            <a:avLst/>
          </a:prstGeom>
          <a:solidFill>
            <a:schemeClr val="tx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3" name="Ορθογώνιο 142">
            <a:extLst>
              <a:ext uri="{FF2B5EF4-FFF2-40B4-BE49-F238E27FC236}">
                <a16:creationId xmlns:a16="http://schemas.microsoft.com/office/drawing/2014/main" id="{FC905D3A-BFD1-43BE-ACE4-83BD24ADB791}"/>
              </a:ext>
            </a:extLst>
          </p:cNvPr>
          <p:cNvSpPr/>
          <p:nvPr/>
        </p:nvSpPr>
        <p:spPr>
          <a:xfrm>
            <a:off x="5328553" y="2706630"/>
            <a:ext cx="3283238" cy="7936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0114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9F49F-0123-4869-BF03-B51FB6508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07" y="1513047"/>
            <a:ext cx="8158147" cy="474966"/>
          </a:xfrm>
        </p:spPr>
        <p:txBody>
          <a:bodyPr/>
          <a:lstStyle/>
          <a:p>
            <a:r>
              <a:rPr lang="en-US" sz="2400" dirty="0"/>
              <a:t>International, single-arm, open-label phase II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628669-8375-42D1-BE32-3A4D65DD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57" y="117462"/>
            <a:ext cx="8061844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TROPHY-U-01: Sacituzumab Govitecan in mUC After Platinum-Based or Anti–PD-(L)1–Based Therapy</a:t>
            </a:r>
          </a:p>
        </p:txBody>
      </p:sp>
      <p:sp>
        <p:nvSpPr>
          <p:cNvPr id="23" name="Text Box 15">
            <a:extLst>
              <a:ext uri="{FF2B5EF4-FFF2-40B4-BE49-F238E27FC236}">
                <a16:creationId xmlns:a16="http://schemas.microsoft.com/office/drawing/2014/main" id="{255F6323-F875-49DA-BE14-20EB6AAAF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1024" y="5882177"/>
            <a:ext cx="3876206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Loriat. ASCO 2020. Abstr LBA24. Petrylak. ASCO 2020. Abstr 5027. NCT03547973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532D9A0-0D15-4E17-990D-7BDC68CAE230}"/>
              </a:ext>
            </a:extLst>
          </p:cNvPr>
          <p:cNvSpPr txBox="1">
            <a:spLocks/>
          </p:cNvSpPr>
          <p:nvPr/>
        </p:nvSpPr>
        <p:spPr bwMode="auto">
          <a:xfrm>
            <a:off x="453507" y="5735832"/>
            <a:ext cx="8158147" cy="42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endpoints: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ORR, DoR, PFS, OS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Text Box 45">
            <a:extLst>
              <a:ext uri="{FF2B5EF4-FFF2-40B4-BE49-F238E27FC236}">
                <a16:creationId xmlns:a16="http://schemas.microsoft.com/office/drawing/2014/main" id="{F1E9BED9-7547-4EF3-86B8-93B3F3BBA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98" y="3249833"/>
            <a:ext cx="151681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 with locally advanced or metastatic UC,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ECOG PS 0/1</a:t>
            </a:r>
          </a:p>
        </p:txBody>
      </p:sp>
      <p:sp>
        <p:nvSpPr>
          <p:cNvPr id="22" name="Rectangle 46">
            <a:extLst>
              <a:ext uri="{FF2B5EF4-FFF2-40B4-BE49-F238E27FC236}">
                <a16:creationId xmlns:a16="http://schemas.microsoft.com/office/drawing/2014/main" id="{DDE70C5C-E69C-4952-BEDD-C9A73E9C6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4673" y="3422180"/>
            <a:ext cx="101917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Until PD or unacceptable toxicity</a:t>
            </a:r>
          </a:p>
        </p:txBody>
      </p:sp>
      <p:sp>
        <p:nvSpPr>
          <p:cNvPr id="25" name="Rectangle 49">
            <a:extLst>
              <a:ext uri="{FF2B5EF4-FFF2-40B4-BE49-F238E27FC236}">
                <a16:creationId xmlns:a16="http://schemas.microsoft.com/office/drawing/2014/main" id="{ABCB94DF-8BA0-4E8B-B6BF-DB3B968F9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528996"/>
            <a:ext cx="2432447" cy="12160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Sacituzumab govitecan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10 mg/kg IV on Days 1 and 8 of 21-day cycles</a:t>
            </a:r>
          </a:p>
        </p:txBody>
      </p:sp>
      <p:sp>
        <p:nvSpPr>
          <p:cNvPr id="28" name="Line 52">
            <a:extLst>
              <a:ext uri="{FF2B5EF4-FFF2-40B4-BE49-F238E27FC236}">
                <a16:creationId xmlns:a16="http://schemas.microsoft.com/office/drawing/2014/main" id="{FB136D3F-1234-4A8D-9BD7-69B857128B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7310" y="5030789"/>
            <a:ext cx="2057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4" name="Rectangle 49">
            <a:extLst>
              <a:ext uri="{FF2B5EF4-FFF2-40B4-BE49-F238E27FC236}">
                <a16:creationId xmlns:a16="http://schemas.microsoft.com/office/drawing/2014/main" id="{7DD32D1F-AAB3-48E2-8127-6D5CE4E17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4699" y="4422778"/>
            <a:ext cx="2432447" cy="12160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Sacituzumab govitecan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10 mg/kg IV on Days 1 and 8 +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Pembrolizumab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 200 mg IV on Day 1 of 21-day cycles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37" name="Text Box 45">
            <a:extLst>
              <a:ext uri="{FF2B5EF4-FFF2-40B4-BE49-F238E27FC236}">
                <a16:creationId xmlns:a16="http://schemas.microsoft.com/office/drawing/2014/main" id="{F4A61398-B761-4AC4-B6DB-1B3E1C451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8850" y="1969403"/>
            <a:ext cx="1516811" cy="156966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Cohort 1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158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PD after platinum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and anti–PD-(L)1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100)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9" name="Text Box 45">
            <a:extLst>
              <a:ext uri="{FF2B5EF4-FFF2-40B4-BE49-F238E27FC236}">
                <a16:creationId xmlns:a16="http://schemas.microsoft.com/office/drawing/2014/main" id="{B8AEA2D0-40E8-4B16-8425-1661BEFB7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8850" y="3227393"/>
            <a:ext cx="1516811" cy="132343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Cohort 2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158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Platinum ineligible, PD after anti–PD-(L)1 (n = 40)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0" name="Text Box 45">
            <a:extLst>
              <a:ext uri="{FF2B5EF4-FFF2-40B4-BE49-F238E27FC236}">
                <a16:creationId xmlns:a16="http://schemas.microsoft.com/office/drawing/2014/main" id="{3E34A866-49F6-4FFB-A887-D20889E95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8850" y="4492180"/>
            <a:ext cx="1516811" cy="156966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4DA1B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Cohort 3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4DA1BB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PD after platinum, 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 prior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anti–PD-(L)1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61)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1" name="Line 52">
            <a:extLst>
              <a:ext uri="{FF2B5EF4-FFF2-40B4-BE49-F238E27FC236}">
                <a16:creationId xmlns:a16="http://schemas.microsoft.com/office/drawing/2014/main" id="{2180A8B2-4728-43F1-B387-6F06CCC0543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7360" y="3137007"/>
            <a:ext cx="2057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A1F8E52F-B9F1-4016-90F1-A5FBF17B099A}"/>
              </a:ext>
            </a:extLst>
          </p:cNvPr>
          <p:cNvCxnSpPr>
            <a:cxnSpLocks/>
            <a:stCxn id="37" idx="3"/>
          </p:cNvCxnSpPr>
          <p:nvPr/>
        </p:nvCxnSpPr>
        <p:spPr bwMode="auto">
          <a:xfrm>
            <a:off x="3745661" y="2754233"/>
            <a:ext cx="81700" cy="389419"/>
          </a:xfrm>
          <a:prstGeom prst="bentConnector2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9283F174-76D9-4666-AB75-A35F1146565A}"/>
              </a:ext>
            </a:extLst>
          </p:cNvPr>
          <p:cNvCxnSpPr>
            <a:cxnSpLocks/>
            <a:stCxn id="39" idx="3"/>
            <a:endCxn id="41" idx="0"/>
          </p:cNvCxnSpPr>
          <p:nvPr/>
        </p:nvCxnSpPr>
        <p:spPr bwMode="auto">
          <a:xfrm flipV="1">
            <a:off x="3745661" y="3137007"/>
            <a:ext cx="81699" cy="752106"/>
          </a:xfrm>
          <a:prstGeom prst="bentConnector2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Line 52">
            <a:extLst>
              <a:ext uri="{FF2B5EF4-FFF2-40B4-BE49-F238E27FC236}">
                <a16:creationId xmlns:a16="http://schemas.microsoft.com/office/drawing/2014/main" id="{109445D8-158B-4B51-A2D1-1490CEBA612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5109" y="5030789"/>
            <a:ext cx="2057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4" name="Line 52">
            <a:extLst>
              <a:ext uri="{FF2B5EF4-FFF2-40B4-BE49-F238E27FC236}">
                <a16:creationId xmlns:a16="http://schemas.microsoft.com/office/drawing/2014/main" id="{E2E258C4-7CEF-4750-87B2-E4D2078060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867949" y="3766002"/>
            <a:ext cx="3429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5" name="Line 52">
            <a:extLst>
              <a:ext uri="{FF2B5EF4-FFF2-40B4-BE49-F238E27FC236}">
                <a16:creationId xmlns:a16="http://schemas.microsoft.com/office/drawing/2014/main" id="{3DEC50F4-75F5-4142-BFD4-606E66BE19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5109" y="2508012"/>
            <a:ext cx="20574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478E9805-B024-4950-9805-651B5F2C8883}"/>
              </a:ext>
            </a:extLst>
          </p:cNvPr>
          <p:cNvCxnSpPr>
            <a:stCxn id="45" idx="0"/>
            <a:endCxn id="43" idx="0"/>
          </p:cNvCxnSpPr>
          <p:nvPr/>
        </p:nvCxnSpPr>
        <p:spPr bwMode="auto">
          <a:xfrm>
            <a:off x="2005109" y="2508013"/>
            <a:ext cx="0" cy="2522777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2A6C62B-58B3-4865-B8E8-65DF0586F5D9}"/>
              </a:ext>
            </a:extLst>
          </p:cNvPr>
          <p:cNvGrpSpPr/>
          <p:nvPr/>
        </p:nvGrpSpPr>
        <p:grpSpPr>
          <a:xfrm>
            <a:off x="6623088" y="3137007"/>
            <a:ext cx="287440" cy="1893782"/>
            <a:chOff x="8830784" y="3555904"/>
            <a:chExt cx="383253" cy="1257990"/>
          </a:xfrm>
        </p:grpSpPr>
        <p:sp>
          <p:nvSpPr>
            <p:cNvPr id="51" name="Line 52">
              <a:extLst>
                <a:ext uri="{FF2B5EF4-FFF2-40B4-BE49-F238E27FC236}">
                  <a16:creationId xmlns:a16="http://schemas.microsoft.com/office/drawing/2014/main" id="{51E48DA0-DA66-4F6B-8EA6-BB6AC38F41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39717" y="4184899"/>
              <a:ext cx="2743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cxnSp>
          <p:nvCxnSpPr>
            <p:cNvPr id="52" name="Connector: Elbow 51">
              <a:extLst>
                <a:ext uri="{FF2B5EF4-FFF2-40B4-BE49-F238E27FC236}">
                  <a16:creationId xmlns:a16="http://schemas.microsoft.com/office/drawing/2014/main" id="{3E58B40F-0D51-4777-A271-0506F2D5C8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30784" y="3555904"/>
              <a:ext cx="108933" cy="635640"/>
            </a:xfrm>
            <a:prstGeom prst="bentConnector2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Connector: Elbow 52">
              <a:extLst>
                <a:ext uri="{FF2B5EF4-FFF2-40B4-BE49-F238E27FC236}">
                  <a16:creationId xmlns:a16="http://schemas.microsoft.com/office/drawing/2014/main" id="{BF606ED6-16BD-46AF-ABA7-6D194CA4E048}"/>
                </a:ext>
              </a:extLst>
            </p:cNvPr>
            <p:cNvCxnSpPr>
              <a:cxnSpLocks/>
              <a:endCxn id="51" idx="0"/>
            </p:cNvCxnSpPr>
            <p:nvPr/>
          </p:nvCxnSpPr>
          <p:spPr bwMode="auto">
            <a:xfrm flipV="1">
              <a:off x="8830784" y="4184899"/>
              <a:ext cx="108933" cy="628995"/>
            </a:xfrm>
            <a:prstGeom prst="bentConnector2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A195DED9-184B-4EBB-A12B-6C1280A6E470}"/>
              </a:ext>
            </a:extLst>
          </p:cNvPr>
          <p:cNvSpPr/>
          <p:nvPr/>
        </p:nvSpPr>
        <p:spPr bwMode="auto">
          <a:xfrm>
            <a:off x="2222970" y="3191366"/>
            <a:ext cx="1515618" cy="117425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7596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D00FE-5B74-4659-8161-B2D3F32C9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294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TROPHY-U-01 Cohort 2: Duration of Response in </a:t>
            </a:r>
            <a:r>
              <a:rPr lang="en-US" sz="3200" b="1" dirty="0">
                <a:solidFill>
                  <a:srgbClr val="7030A0"/>
                </a:solidFill>
              </a:rPr>
              <a:t>Platinum-Ineligible</a:t>
            </a:r>
            <a:r>
              <a:rPr lang="en-US" sz="3200" b="1" dirty="0"/>
              <a:t> Patients With Prior Anti–PD-(L)1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2B7C39F-1A5B-4904-8630-F2729981C116}"/>
              </a:ext>
            </a:extLst>
          </p:cNvPr>
          <p:cNvSpPr txBox="1"/>
          <p:nvPr/>
        </p:nvSpPr>
        <p:spPr bwMode="auto">
          <a:xfrm>
            <a:off x="791851" y="1513102"/>
            <a:ext cx="50975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Duration of Response With Sacituzumab Govitecan</a:t>
            </a:r>
          </a:p>
        </p:txBody>
      </p:sp>
      <p:sp>
        <p:nvSpPr>
          <p:cNvPr id="46" name="Text Box 15">
            <a:extLst>
              <a:ext uri="{FF2B5EF4-FFF2-40B4-BE49-F238E27FC236}">
                <a16:creationId xmlns:a16="http://schemas.microsoft.com/office/drawing/2014/main" id="{0E822E30-1BF3-4B10-B83D-3B1B1EE84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6447" y="5828702"/>
            <a:ext cx="2362908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Petrylak. ASCO 2020. Abstr 5027. NCT03547973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7" name="Group 3">
            <a:extLst>
              <a:ext uri="{FF2B5EF4-FFF2-40B4-BE49-F238E27FC236}">
                <a16:creationId xmlns:a16="http://schemas.microsoft.com/office/drawing/2014/main" id="{1DCAA355-BD45-445D-932E-4D02CC4134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921374"/>
              </p:ext>
            </p:extLst>
          </p:nvPr>
        </p:nvGraphicFramePr>
        <p:xfrm>
          <a:off x="6114815" y="1855648"/>
          <a:ext cx="2807713" cy="4480672"/>
        </p:xfrm>
        <a:graphic>
          <a:graphicData uri="http://schemas.openxmlformats.org/drawingml/2006/table">
            <a:tbl>
              <a:tblPr/>
              <a:tblGrid>
                <a:gridCol w="1724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Cohort 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21)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follow-up, mos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6.8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Confirmed ORR, 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 /N (%)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PR, n (%)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6/21 (29)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(29)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DoR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NR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1905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PFS, mos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51550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OS, mos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11.1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Tumor size reduction, n/N (%)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13/21 (62)</a:t>
                      </a:r>
                    </a:p>
                  </a:txBody>
                  <a:tcPr marL="91274" marR="91274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829188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D60F3F-D073-49F7-A470-AFAAD8E32623}"/>
              </a:ext>
            </a:extLst>
          </p:cNvPr>
          <p:cNvCxnSpPr/>
          <p:nvPr/>
        </p:nvCxnSpPr>
        <p:spPr bwMode="auto">
          <a:xfrm>
            <a:off x="785382" y="5723672"/>
            <a:ext cx="4963213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C81512-8905-477F-A5C3-DCBE8E952FB4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249810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7F7437-D931-4A1E-B161-31707DCF7B70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270441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75F5B53-FCC0-4ECF-B7D2-6C49E0D92472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291072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059E5B5-C62C-4FF6-841D-C0E0CFF02196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311703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18779BB-6C13-4D24-B222-8D3D7727F4C6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332334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099A2E-DD84-4FA6-8436-D9DEA67843B2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352965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AEBEA6-186E-4BD6-912A-4900C8F2111D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373596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AAA42BB-761B-4841-B019-FB22A7BD2F28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394227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DCCAD05-3372-48E2-B404-CC3AB179C374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414858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AD68681-6977-4814-9D1A-A3B287561DEA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435489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C11BC95-BAA7-4C54-B5B1-6B6EFA736594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456120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304E84-FF7D-489B-9C3E-8E07EBF5760B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476751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D930E6E-3C56-4C2E-832A-4490E241634D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497382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540B269-8510-4321-AF7E-4BB1B0939A1F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518013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07D6ED6-F0A7-4D7A-900D-E8C15036619A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5592746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C2712EC-F7FE-40B9-BAE3-EB3CD78C3F34}"/>
              </a:ext>
            </a:extLst>
          </p:cNvPr>
          <p:cNvSpPr txBox="1"/>
          <p:nvPr/>
        </p:nvSpPr>
        <p:spPr bwMode="auto">
          <a:xfrm>
            <a:off x="325041" y="5419437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2434ED-6157-46AF-A657-3851D69800A7}"/>
              </a:ext>
            </a:extLst>
          </p:cNvPr>
          <p:cNvSpPr txBox="1"/>
          <p:nvPr/>
        </p:nvSpPr>
        <p:spPr bwMode="auto">
          <a:xfrm>
            <a:off x="325041" y="2317622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C949A5-457F-40E2-BD70-D684926A3644}"/>
              </a:ext>
            </a:extLst>
          </p:cNvPr>
          <p:cNvSpPr txBox="1"/>
          <p:nvPr/>
        </p:nvSpPr>
        <p:spPr bwMode="auto">
          <a:xfrm>
            <a:off x="325041" y="2524410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7B1EBD3-77B2-4274-9EB2-9C43CFF8823E}"/>
              </a:ext>
            </a:extLst>
          </p:cNvPr>
          <p:cNvSpPr txBox="1"/>
          <p:nvPr/>
        </p:nvSpPr>
        <p:spPr bwMode="auto">
          <a:xfrm>
            <a:off x="325041" y="2731198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817F7A2-4228-4F74-9ED9-5268C5814CC4}"/>
              </a:ext>
            </a:extLst>
          </p:cNvPr>
          <p:cNvSpPr txBox="1"/>
          <p:nvPr/>
        </p:nvSpPr>
        <p:spPr bwMode="auto">
          <a:xfrm>
            <a:off x="325041" y="2937986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7B76A97-0BE0-41D2-ABF1-DD64587664A1}"/>
              </a:ext>
            </a:extLst>
          </p:cNvPr>
          <p:cNvSpPr txBox="1"/>
          <p:nvPr/>
        </p:nvSpPr>
        <p:spPr bwMode="auto">
          <a:xfrm>
            <a:off x="325041" y="3144774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83DCAF-8CAD-4FF2-A4A0-F452C6BB501F}"/>
              </a:ext>
            </a:extLst>
          </p:cNvPr>
          <p:cNvSpPr txBox="1"/>
          <p:nvPr/>
        </p:nvSpPr>
        <p:spPr bwMode="auto">
          <a:xfrm>
            <a:off x="325041" y="3351562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D478CDA-E09E-4308-998B-9446E90C3C6C}"/>
              </a:ext>
            </a:extLst>
          </p:cNvPr>
          <p:cNvSpPr txBox="1"/>
          <p:nvPr/>
        </p:nvSpPr>
        <p:spPr bwMode="auto">
          <a:xfrm>
            <a:off x="325041" y="3558350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86FB252-46BB-4128-8978-31B80CC4337A}"/>
              </a:ext>
            </a:extLst>
          </p:cNvPr>
          <p:cNvSpPr txBox="1"/>
          <p:nvPr/>
        </p:nvSpPr>
        <p:spPr bwMode="auto">
          <a:xfrm>
            <a:off x="325041" y="3765138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E2D0048-9A13-488D-9823-7DD4C6C80694}"/>
              </a:ext>
            </a:extLst>
          </p:cNvPr>
          <p:cNvSpPr txBox="1"/>
          <p:nvPr/>
        </p:nvSpPr>
        <p:spPr bwMode="auto">
          <a:xfrm>
            <a:off x="325041" y="3971926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A5899B-3A1F-488A-B16B-D3AA09CFB8B9}"/>
              </a:ext>
            </a:extLst>
          </p:cNvPr>
          <p:cNvSpPr txBox="1"/>
          <p:nvPr/>
        </p:nvSpPr>
        <p:spPr bwMode="auto">
          <a:xfrm>
            <a:off x="325041" y="4178714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5EEE97-9155-44F7-BE89-FFD3445FFB39}"/>
              </a:ext>
            </a:extLst>
          </p:cNvPr>
          <p:cNvSpPr txBox="1"/>
          <p:nvPr/>
        </p:nvSpPr>
        <p:spPr bwMode="auto">
          <a:xfrm>
            <a:off x="325041" y="4385502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7BE11D8-54A9-406B-8DE3-6944491D1227}"/>
              </a:ext>
            </a:extLst>
          </p:cNvPr>
          <p:cNvSpPr txBox="1"/>
          <p:nvPr/>
        </p:nvSpPr>
        <p:spPr bwMode="auto">
          <a:xfrm>
            <a:off x="325041" y="4592290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17E2ADB-6F46-47BF-8678-CDB1A4846084}"/>
              </a:ext>
            </a:extLst>
          </p:cNvPr>
          <p:cNvSpPr txBox="1"/>
          <p:nvPr/>
        </p:nvSpPr>
        <p:spPr bwMode="auto">
          <a:xfrm>
            <a:off x="325041" y="4799078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663B60C-AAF3-4E0E-9A1E-C19F0447C8CE}"/>
              </a:ext>
            </a:extLst>
          </p:cNvPr>
          <p:cNvSpPr txBox="1"/>
          <p:nvPr/>
        </p:nvSpPr>
        <p:spPr bwMode="auto">
          <a:xfrm>
            <a:off x="325041" y="5005866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9709F7A-89ED-4E51-8ECE-ED77E67E66A7}"/>
              </a:ext>
            </a:extLst>
          </p:cNvPr>
          <p:cNvSpPr txBox="1"/>
          <p:nvPr/>
        </p:nvSpPr>
        <p:spPr bwMode="auto">
          <a:xfrm>
            <a:off x="325041" y="5212654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2C74647-573D-4014-858D-B4B3D50D62AE}"/>
              </a:ext>
            </a:extLst>
          </p:cNvPr>
          <p:cNvSpPr txBox="1"/>
          <p:nvPr/>
        </p:nvSpPr>
        <p:spPr bwMode="auto">
          <a:xfrm rot="16200000">
            <a:off x="-1209362" y="3860758"/>
            <a:ext cx="3094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77904-FE2D-473C-8B71-766E501F75F4}"/>
              </a:ext>
            </a:extLst>
          </p:cNvPr>
          <p:cNvCxnSpPr>
            <a:cxnSpLocks/>
          </p:cNvCxnSpPr>
          <p:nvPr/>
        </p:nvCxnSpPr>
        <p:spPr bwMode="auto">
          <a:xfrm>
            <a:off x="783860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4EA522B1-35EC-46E3-9A44-364B41ECA75F}"/>
              </a:ext>
            </a:extLst>
          </p:cNvPr>
          <p:cNvSpPr txBox="1"/>
          <p:nvPr/>
        </p:nvSpPr>
        <p:spPr bwMode="auto">
          <a:xfrm>
            <a:off x="5535546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13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0B31114-2300-4DEE-8EB7-0C111498A2A0}"/>
              </a:ext>
            </a:extLst>
          </p:cNvPr>
          <p:cNvCxnSpPr>
            <a:cxnSpLocks/>
          </p:cNvCxnSpPr>
          <p:nvPr/>
        </p:nvCxnSpPr>
        <p:spPr bwMode="auto">
          <a:xfrm>
            <a:off x="1165736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01DC114-B202-4B51-BD45-604E360F2095}"/>
              </a:ext>
            </a:extLst>
          </p:cNvPr>
          <p:cNvCxnSpPr>
            <a:cxnSpLocks/>
          </p:cNvCxnSpPr>
          <p:nvPr/>
        </p:nvCxnSpPr>
        <p:spPr bwMode="auto">
          <a:xfrm>
            <a:off x="1547612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6513B5D-D2FA-4FD6-9B43-0F159EB0FB76}"/>
              </a:ext>
            </a:extLst>
          </p:cNvPr>
          <p:cNvCxnSpPr>
            <a:cxnSpLocks/>
          </p:cNvCxnSpPr>
          <p:nvPr/>
        </p:nvCxnSpPr>
        <p:spPr bwMode="auto">
          <a:xfrm>
            <a:off x="1929488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3A1EDAE-BA0C-4EB7-9A1B-2E3AFF213A81}"/>
              </a:ext>
            </a:extLst>
          </p:cNvPr>
          <p:cNvCxnSpPr>
            <a:cxnSpLocks/>
          </p:cNvCxnSpPr>
          <p:nvPr/>
        </p:nvCxnSpPr>
        <p:spPr bwMode="auto">
          <a:xfrm>
            <a:off x="2311364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ABF4C04-F5C6-4A69-B935-7BC91AD5B2B0}"/>
              </a:ext>
            </a:extLst>
          </p:cNvPr>
          <p:cNvCxnSpPr>
            <a:cxnSpLocks/>
          </p:cNvCxnSpPr>
          <p:nvPr/>
        </p:nvCxnSpPr>
        <p:spPr bwMode="auto">
          <a:xfrm>
            <a:off x="2693240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6B782C4-DF96-42B5-9225-1DF910CF92EB}"/>
              </a:ext>
            </a:extLst>
          </p:cNvPr>
          <p:cNvCxnSpPr>
            <a:cxnSpLocks/>
          </p:cNvCxnSpPr>
          <p:nvPr/>
        </p:nvCxnSpPr>
        <p:spPr bwMode="auto">
          <a:xfrm>
            <a:off x="3075116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85F3255-EF25-42EC-96C4-6A39F113B25A}"/>
              </a:ext>
            </a:extLst>
          </p:cNvPr>
          <p:cNvCxnSpPr>
            <a:cxnSpLocks/>
          </p:cNvCxnSpPr>
          <p:nvPr/>
        </p:nvCxnSpPr>
        <p:spPr bwMode="auto">
          <a:xfrm>
            <a:off x="3456992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FB928DE-9A23-4342-8B68-E23EB9FB3C09}"/>
              </a:ext>
            </a:extLst>
          </p:cNvPr>
          <p:cNvCxnSpPr>
            <a:cxnSpLocks/>
          </p:cNvCxnSpPr>
          <p:nvPr/>
        </p:nvCxnSpPr>
        <p:spPr bwMode="auto">
          <a:xfrm>
            <a:off x="3838868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CA21736-443E-4C39-911B-D71D3F227A3B}"/>
              </a:ext>
            </a:extLst>
          </p:cNvPr>
          <p:cNvCxnSpPr>
            <a:cxnSpLocks/>
          </p:cNvCxnSpPr>
          <p:nvPr/>
        </p:nvCxnSpPr>
        <p:spPr bwMode="auto">
          <a:xfrm>
            <a:off x="4220744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0F89BF3-92CE-456D-B76F-CDF31BDF484A}"/>
              </a:ext>
            </a:extLst>
          </p:cNvPr>
          <p:cNvCxnSpPr>
            <a:cxnSpLocks/>
          </p:cNvCxnSpPr>
          <p:nvPr/>
        </p:nvCxnSpPr>
        <p:spPr bwMode="auto">
          <a:xfrm>
            <a:off x="4602620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C0B4529-542B-48DF-9FFD-033DFFC9A63D}"/>
              </a:ext>
            </a:extLst>
          </p:cNvPr>
          <p:cNvCxnSpPr>
            <a:cxnSpLocks/>
          </p:cNvCxnSpPr>
          <p:nvPr/>
        </p:nvCxnSpPr>
        <p:spPr bwMode="auto">
          <a:xfrm>
            <a:off x="4984496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4053733-78E4-4E46-B690-D09A25A94C79}"/>
              </a:ext>
            </a:extLst>
          </p:cNvPr>
          <p:cNvCxnSpPr>
            <a:cxnSpLocks/>
          </p:cNvCxnSpPr>
          <p:nvPr/>
        </p:nvCxnSpPr>
        <p:spPr bwMode="auto">
          <a:xfrm>
            <a:off x="5366372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87C1F05-109F-489A-BBA5-3882250C1E31}"/>
              </a:ext>
            </a:extLst>
          </p:cNvPr>
          <p:cNvCxnSpPr>
            <a:cxnSpLocks/>
          </p:cNvCxnSpPr>
          <p:nvPr/>
        </p:nvCxnSpPr>
        <p:spPr bwMode="auto">
          <a:xfrm>
            <a:off x="5748251" y="5723672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AE03C6F3-5F84-45E1-B016-8EB0B3CB9811}"/>
              </a:ext>
            </a:extLst>
          </p:cNvPr>
          <p:cNvSpPr txBox="1"/>
          <p:nvPr/>
        </p:nvSpPr>
        <p:spPr bwMode="auto">
          <a:xfrm>
            <a:off x="567472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E4EBB46-15E7-479F-BA88-539378D26A1E}"/>
              </a:ext>
            </a:extLst>
          </p:cNvPr>
          <p:cNvSpPr txBox="1"/>
          <p:nvPr/>
        </p:nvSpPr>
        <p:spPr bwMode="auto">
          <a:xfrm>
            <a:off x="949631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1164F25-EF75-4456-BE28-DA1DEBBD41B1}"/>
              </a:ext>
            </a:extLst>
          </p:cNvPr>
          <p:cNvSpPr txBox="1"/>
          <p:nvPr/>
        </p:nvSpPr>
        <p:spPr bwMode="auto">
          <a:xfrm>
            <a:off x="1331791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DD43768-844B-45A1-A439-5DC0FC3F9464}"/>
              </a:ext>
            </a:extLst>
          </p:cNvPr>
          <p:cNvSpPr txBox="1"/>
          <p:nvPr/>
        </p:nvSpPr>
        <p:spPr bwMode="auto">
          <a:xfrm>
            <a:off x="1713950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DA5B4A5-7B71-4580-AB13-AF0F3F2A6AA7}"/>
              </a:ext>
            </a:extLst>
          </p:cNvPr>
          <p:cNvSpPr txBox="1"/>
          <p:nvPr/>
        </p:nvSpPr>
        <p:spPr bwMode="auto">
          <a:xfrm>
            <a:off x="2096110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A8215E3-5979-4966-9AAF-DC1251171078}"/>
              </a:ext>
            </a:extLst>
          </p:cNvPr>
          <p:cNvSpPr txBox="1"/>
          <p:nvPr/>
        </p:nvSpPr>
        <p:spPr bwMode="auto">
          <a:xfrm>
            <a:off x="2478269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04184F8-F376-464D-8F8E-146B5BB51426}"/>
              </a:ext>
            </a:extLst>
          </p:cNvPr>
          <p:cNvSpPr txBox="1"/>
          <p:nvPr/>
        </p:nvSpPr>
        <p:spPr bwMode="auto">
          <a:xfrm>
            <a:off x="2860429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2852B28-D4C1-4A27-A2B6-636E71D0391C}"/>
              </a:ext>
            </a:extLst>
          </p:cNvPr>
          <p:cNvSpPr txBox="1"/>
          <p:nvPr/>
        </p:nvSpPr>
        <p:spPr bwMode="auto">
          <a:xfrm>
            <a:off x="3242588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D53036B-23D5-4D9B-8E7D-F71A3949CCC9}"/>
              </a:ext>
            </a:extLst>
          </p:cNvPr>
          <p:cNvSpPr txBox="1"/>
          <p:nvPr/>
        </p:nvSpPr>
        <p:spPr bwMode="auto">
          <a:xfrm>
            <a:off x="3624748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E19BEB0-041A-42F2-8001-88DB8731AFD5}"/>
              </a:ext>
            </a:extLst>
          </p:cNvPr>
          <p:cNvSpPr txBox="1"/>
          <p:nvPr/>
        </p:nvSpPr>
        <p:spPr bwMode="auto">
          <a:xfrm>
            <a:off x="4006907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331B7FD-92FD-41F2-8582-600CA2461DB3}"/>
              </a:ext>
            </a:extLst>
          </p:cNvPr>
          <p:cNvSpPr txBox="1"/>
          <p:nvPr/>
        </p:nvSpPr>
        <p:spPr bwMode="auto">
          <a:xfrm>
            <a:off x="4389066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2202673-CFE7-456B-ACDB-3856629CDCA5}"/>
              </a:ext>
            </a:extLst>
          </p:cNvPr>
          <p:cNvSpPr txBox="1"/>
          <p:nvPr/>
        </p:nvSpPr>
        <p:spPr bwMode="auto">
          <a:xfrm>
            <a:off x="4771226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74D2E99-A514-46DC-8834-B4DC06250407}"/>
              </a:ext>
            </a:extLst>
          </p:cNvPr>
          <p:cNvSpPr txBox="1"/>
          <p:nvPr/>
        </p:nvSpPr>
        <p:spPr bwMode="auto">
          <a:xfrm>
            <a:off x="5153386" y="5748263"/>
            <a:ext cx="438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A88E752-607C-47BA-BCBB-8569B53FBC1B}"/>
              </a:ext>
            </a:extLst>
          </p:cNvPr>
          <p:cNvSpPr txBox="1"/>
          <p:nvPr/>
        </p:nvSpPr>
        <p:spPr bwMode="auto">
          <a:xfrm>
            <a:off x="779743" y="6009864"/>
            <a:ext cx="49749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Mos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23BC49C-4DBB-48B4-A9D1-98DE35E5242B}"/>
              </a:ext>
            </a:extLst>
          </p:cNvPr>
          <p:cNvSpPr txBox="1"/>
          <p:nvPr/>
        </p:nvSpPr>
        <p:spPr bwMode="auto">
          <a:xfrm>
            <a:off x="3390217" y="3824379"/>
            <a:ext cx="250976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SD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Onset of response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Ongoing response or SD at data cutoff (no PD or death)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F8FC05-B0B2-4D8C-B5E1-A1EB16095E1B}"/>
              </a:ext>
            </a:extLst>
          </p:cNvPr>
          <p:cNvSpPr/>
          <p:nvPr/>
        </p:nvSpPr>
        <p:spPr bwMode="auto">
          <a:xfrm>
            <a:off x="3291278" y="3938775"/>
            <a:ext cx="109728" cy="14630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76389E0-FC0A-417B-A521-4391D5C0EC0E}"/>
              </a:ext>
            </a:extLst>
          </p:cNvPr>
          <p:cNvSpPr/>
          <p:nvPr/>
        </p:nvSpPr>
        <p:spPr bwMode="auto">
          <a:xfrm>
            <a:off x="3291278" y="4216533"/>
            <a:ext cx="109728" cy="146304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E8444C8-E9EB-4A8C-B99D-206B1638B8DF}"/>
              </a:ext>
            </a:extLst>
          </p:cNvPr>
          <p:cNvSpPr/>
          <p:nvPr/>
        </p:nvSpPr>
        <p:spPr bwMode="auto">
          <a:xfrm>
            <a:off x="3291278" y="4484864"/>
            <a:ext cx="109728" cy="146304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1496830A-CF58-4B6F-8BF7-5CBD3A14B495}"/>
              </a:ext>
            </a:extLst>
          </p:cNvPr>
          <p:cNvSpPr/>
          <p:nvPr/>
        </p:nvSpPr>
        <p:spPr bwMode="auto">
          <a:xfrm rot="5400000">
            <a:off x="3272990" y="4771482"/>
            <a:ext cx="146304" cy="109728"/>
          </a:xfrm>
          <a:prstGeom prst="triangl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13699EB-D986-45B6-B648-78865222A2F4}"/>
              </a:ext>
            </a:extLst>
          </p:cNvPr>
          <p:cNvSpPr/>
          <p:nvPr/>
        </p:nvSpPr>
        <p:spPr bwMode="auto">
          <a:xfrm>
            <a:off x="779743" y="2433608"/>
            <a:ext cx="4499642" cy="10965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BDE5251-D744-4332-B7AE-8A76863F70C4}"/>
              </a:ext>
            </a:extLst>
          </p:cNvPr>
          <p:cNvSpPr/>
          <p:nvPr/>
        </p:nvSpPr>
        <p:spPr bwMode="auto">
          <a:xfrm>
            <a:off x="779744" y="2640672"/>
            <a:ext cx="2800704" cy="10965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8CC427B-470A-4905-BCEA-BE56738FA4B1}"/>
              </a:ext>
            </a:extLst>
          </p:cNvPr>
          <p:cNvSpPr/>
          <p:nvPr/>
        </p:nvSpPr>
        <p:spPr bwMode="auto">
          <a:xfrm>
            <a:off x="779744" y="2847736"/>
            <a:ext cx="2642049" cy="10965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05BAE78-281C-4909-8229-A3A9C3BDCCA1}"/>
              </a:ext>
            </a:extLst>
          </p:cNvPr>
          <p:cNvSpPr/>
          <p:nvPr/>
        </p:nvSpPr>
        <p:spPr bwMode="auto">
          <a:xfrm>
            <a:off x="779743" y="3054800"/>
            <a:ext cx="2192057" cy="10965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921E052-F1CA-4F75-B08B-95DF3E18760B}"/>
              </a:ext>
            </a:extLst>
          </p:cNvPr>
          <p:cNvSpPr/>
          <p:nvPr/>
        </p:nvSpPr>
        <p:spPr bwMode="auto">
          <a:xfrm>
            <a:off x="779743" y="3261864"/>
            <a:ext cx="2169197" cy="10965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F933233-8232-41D7-BA7A-27992992CAFF}"/>
              </a:ext>
            </a:extLst>
          </p:cNvPr>
          <p:cNvSpPr/>
          <p:nvPr/>
        </p:nvSpPr>
        <p:spPr bwMode="auto">
          <a:xfrm>
            <a:off x="779744" y="3468928"/>
            <a:ext cx="2136870" cy="10965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8D6C20A-DEEF-4527-ABD3-0988AF461C2F}"/>
              </a:ext>
            </a:extLst>
          </p:cNvPr>
          <p:cNvSpPr/>
          <p:nvPr/>
        </p:nvSpPr>
        <p:spPr bwMode="auto">
          <a:xfrm>
            <a:off x="779744" y="3675991"/>
            <a:ext cx="2103474" cy="10965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CB6CDCC-0777-4458-9D4B-5D49BFA81463}"/>
              </a:ext>
            </a:extLst>
          </p:cNvPr>
          <p:cNvSpPr/>
          <p:nvPr/>
        </p:nvSpPr>
        <p:spPr bwMode="auto">
          <a:xfrm>
            <a:off x="779743" y="3883056"/>
            <a:ext cx="2037752" cy="10965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816E5FC-BFAA-498A-87F4-FF2AC6BAB5C0}"/>
              </a:ext>
            </a:extLst>
          </p:cNvPr>
          <p:cNvSpPr/>
          <p:nvPr/>
        </p:nvSpPr>
        <p:spPr bwMode="auto">
          <a:xfrm>
            <a:off x="779743" y="4090120"/>
            <a:ext cx="2014892" cy="10965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34A44CC-0F67-4ACA-996E-8302C01471DD}"/>
              </a:ext>
            </a:extLst>
          </p:cNvPr>
          <p:cNvSpPr/>
          <p:nvPr/>
        </p:nvSpPr>
        <p:spPr bwMode="auto">
          <a:xfrm>
            <a:off x="779743" y="4297184"/>
            <a:ext cx="1609127" cy="10965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582521A-4902-494C-AE66-28E0EF2946D1}"/>
              </a:ext>
            </a:extLst>
          </p:cNvPr>
          <p:cNvSpPr/>
          <p:nvPr/>
        </p:nvSpPr>
        <p:spPr bwMode="auto">
          <a:xfrm>
            <a:off x="779743" y="4504248"/>
            <a:ext cx="1560550" cy="10965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2A8F3FD-63FA-46C9-82ED-CF85F1D5F608}"/>
              </a:ext>
            </a:extLst>
          </p:cNvPr>
          <p:cNvSpPr/>
          <p:nvPr/>
        </p:nvSpPr>
        <p:spPr bwMode="auto">
          <a:xfrm>
            <a:off x="779743" y="4711312"/>
            <a:ext cx="1043342" cy="10965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49F99F6-C2FF-430F-9039-5D9585F99B6F}"/>
              </a:ext>
            </a:extLst>
          </p:cNvPr>
          <p:cNvSpPr/>
          <p:nvPr/>
        </p:nvSpPr>
        <p:spPr bwMode="auto">
          <a:xfrm>
            <a:off x="779743" y="4918376"/>
            <a:ext cx="1043342" cy="10965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E5FE7260-CAC6-4BA4-97A9-735CFB6150EA}"/>
              </a:ext>
            </a:extLst>
          </p:cNvPr>
          <p:cNvSpPr/>
          <p:nvPr/>
        </p:nvSpPr>
        <p:spPr bwMode="auto">
          <a:xfrm>
            <a:off x="779743" y="5125440"/>
            <a:ext cx="963332" cy="10965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AD9E14A-4716-497E-8A05-562E1D600A02}"/>
              </a:ext>
            </a:extLst>
          </p:cNvPr>
          <p:cNvSpPr/>
          <p:nvPr/>
        </p:nvSpPr>
        <p:spPr bwMode="auto">
          <a:xfrm>
            <a:off x="779744" y="5332504"/>
            <a:ext cx="531849" cy="10965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89A2EE9-19EB-48E8-9AC7-7A759D18C626}"/>
              </a:ext>
            </a:extLst>
          </p:cNvPr>
          <p:cNvSpPr/>
          <p:nvPr/>
        </p:nvSpPr>
        <p:spPr bwMode="auto">
          <a:xfrm>
            <a:off x="779743" y="5539572"/>
            <a:ext cx="460412" cy="10965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541C4C-0740-4B61-8AF6-EC9F9A3967EF}"/>
              </a:ext>
            </a:extLst>
          </p:cNvPr>
          <p:cNvCxnSpPr/>
          <p:nvPr/>
        </p:nvCxnSpPr>
        <p:spPr bwMode="auto">
          <a:xfrm flipV="1">
            <a:off x="779743" y="2422091"/>
            <a:ext cx="0" cy="3309406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359610A-7BE1-4D56-9659-EF32DEC99831}"/>
              </a:ext>
            </a:extLst>
          </p:cNvPr>
          <p:cNvSpPr/>
          <p:nvPr/>
        </p:nvSpPr>
        <p:spPr bwMode="auto">
          <a:xfrm>
            <a:off x="1300970" y="2439241"/>
            <a:ext cx="89154" cy="109728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1AF805B-6C39-4D22-9800-611FBC3BF292}"/>
              </a:ext>
            </a:extLst>
          </p:cNvPr>
          <p:cNvSpPr/>
          <p:nvPr/>
        </p:nvSpPr>
        <p:spPr bwMode="auto">
          <a:xfrm>
            <a:off x="1311557" y="3254774"/>
            <a:ext cx="89154" cy="109728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DF8CF43-494F-4466-8A68-345D4AE9C9FA}"/>
              </a:ext>
            </a:extLst>
          </p:cNvPr>
          <p:cNvSpPr/>
          <p:nvPr/>
        </p:nvSpPr>
        <p:spPr bwMode="auto">
          <a:xfrm>
            <a:off x="1222403" y="3662217"/>
            <a:ext cx="89154" cy="109728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065FF2C-E22A-49B9-84DE-282BA32B4F7B}"/>
              </a:ext>
            </a:extLst>
          </p:cNvPr>
          <p:cNvSpPr/>
          <p:nvPr/>
        </p:nvSpPr>
        <p:spPr bwMode="auto">
          <a:xfrm>
            <a:off x="1223270" y="4077396"/>
            <a:ext cx="89154" cy="109728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194AD46-5EC3-46BA-838B-590493B5943C}"/>
              </a:ext>
            </a:extLst>
          </p:cNvPr>
          <p:cNvSpPr/>
          <p:nvPr/>
        </p:nvSpPr>
        <p:spPr bwMode="auto">
          <a:xfrm>
            <a:off x="1227347" y="4901700"/>
            <a:ext cx="89154" cy="109728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3AC9FF7-9785-4E67-9F4D-4E6F682E3463}"/>
              </a:ext>
            </a:extLst>
          </p:cNvPr>
          <p:cNvSpPr/>
          <p:nvPr/>
        </p:nvSpPr>
        <p:spPr bwMode="auto">
          <a:xfrm>
            <a:off x="1152237" y="5100288"/>
            <a:ext cx="89154" cy="109728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9" name="Isosceles Triangle 108">
            <a:extLst>
              <a:ext uri="{FF2B5EF4-FFF2-40B4-BE49-F238E27FC236}">
                <a16:creationId xmlns:a16="http://schemas.microsoft.com/office/drawing/2014/main" id="{3F1E2107-C8FC-4CF4-840D-1ABA60B9DA67}"/>
              </a:ext>
            </a:extLst>
          </p:cNvPr>
          <p:cNvSpPr/>
          <p:nvPr/>
        </p:nvSpPr>
        <p:spPr bwMode="auto">
          <a:xfrm rot="5400000">
            <a:off x="5252436" y="2429522"/>
            <a:ext cx="182880" cy="137160"/>
          </a:xfrm>
          <a:prstGeom prst="triangl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B06B01DC-59F3-4B96-AC25-A88469E81625}"/>
              </a:ext>
            </a:extLst>
          </p:cNvPr>
          <p:cNvSpPr/>
          <p:nvPr/>
        </p:nvSpPr>
        <p:spPr bwMode="auto">
          <a:xfrm rot="5400000">
            <a:off x="2936037" y="3040036"/>
            <a:ext cx="182880" cy="137160"/>
          </a:xfrm>
          <a:prstGeom prst="triangl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1" name="Isosceles Triangle 110">
            <a:extLst>
              <a:ext uri="{FF2B5EF4-FFF2-40B4-BE49-F238E27FC236}">
                <a16:creationId xmlns:a16="http://schemas.microsoft.com/office/drawing/2014/main" id="{8EDD4CAB-44D3-44C8-97F4-771D6EC002EE}"/>
              </a:ext>
            </a:extLst>
          </p:cNvPr>
          <p:cNvSpPr/>
          <p:nvPr/>
        </p:nvSpPr>
        <p:spPr bwMode="auto">
          <a:xfrm rot="5400000">
            <a:off x="2921566" y="3252063"/>
            <a:ext cx="182880" cy="137160"/>
          </a:xfrm>
          <a:prstGeom prst="triangl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2" name="Isosceles Triangle 111">
            <a:extLst>
              <a:ext uri="{FF2B5EF4-FFF2-40B4-BE49-F238E27FC236}">
                <a16:creationId xmlns:a16="http://schemas.microsoft.com/office/drawing/2014/main" id="{AC07DFF7-3F06-41CC-BA50-958EE02DCA15}"/>
              </a:ext>
            </a:extLst>
          </p:cNvPr>
          <p:cNvSpPr/>
          <p:nvPr/>
        </p:nvSpPr>
        <p:spPr bwMode="auto">
          <a:xfrm rot="5400000">
            <a:off x="2743578" y="4075356"/>
            <a:ext cx="182880" cy="137160"/>
          </a:xfrm>
          <a:prstGeom prst="triangl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3" name="Isosceles Triangle 112">
            <a:extLst>
              <a:ext uri="{FF2B5EF4-FFF2-40B4-BE49-F238E27FC236}">
                <a16:creationId xmlns:a16="http://schemas.microsoft.com/office/drawing/2014/main" id="{CBD43FC1-30EE-4C2E-9982-7C19BE654294}"/>
              </a:ext>
            </a:extLst>
          </p:cNvPr>
          <p:cNvSpPr/>
          <p:nvPr/>
        </p:nvSpPr>
        <p:spPr bwMode="auto">
          <a:xfrm rot="5400000">
            <a:off x="2317433" y="4507212"/>
            <a:ext cx="182880" cy="137160"/>
          </a:xfrm>
          <a:prstGeom prst="triangl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4" name="Isosceles Triangle 113">
            <a:extLst>
              <a:ext uri="{FF2B5EF4-FFF2-40B4-BE49-F238E27FC236}">
                <a16:creationId xmlns:a16="http://schemas.microsoft.com/office/drawing/2014/main" id="{10F6B53E-D27D-45A0-B05E-AB39DEEB55FD}"/>
              </a:ext>
            </a:extLst>
          </p:cNvPr>
          <p:cNvSpPr/>
          <p:nvPr/>
        </p:nvSpPr>
        <p:spPr bwMode="auto">
          <a:xfrm rot="5400000">
            <a:off x="1797783" y="4902414"/>
            <a:ext cx="182880" cy="137160"/>
          </a:xfrm>
          <a:prstGeom prst="triangl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5" name="Isosceles Triangle 114">
            <a:extLst>
              <a:ext uri="{FF2B5EF4-FFF2-40B4-BE49-F238E27FC236}">
                <a16:creationId xmlns:a16="http://schemas.microsoft.com/office/drawing/2014/main" id="{8970321D-3C2B-47D3-844F-3BE8A30FCDE2}"/>
              </a:ext>
            </a:extLst>
          </p:cNvPr>
          <p:cNvSpPr/>
          <p:nvPr/>
        </p:nvSpPr>
        <p:spPr bwMode="auto">
          <a:xfrm rot="5400000">
            <a:off x="1716792" y="5124957"/>
            <a:ext cx="182880" cy="137160"/>
          </a:xfrm>
          <a:prstGeom prst="triangl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6" name="Isosceles Triangle 115">
            <a:extLst>
              <a:ext uri="{FF2B5EF4-FFF2-40B4-BE49-F238E27FC236}">
                <a16:creationId xmlns:a16="http://schemas.microsoft.com/office/drawing/2014/main" id="{36C637B4-49AD-4867-AFBC-C99949B5BB9C}"/>
              </a:ext>
            </a:extLst>
          </p:cNvPr>
          <p:cNvSpPr/>
          <p:nvPr/>
        </p:nvSpPr>
        <p:spPr bwMode="auto">
          <a:xfrm rot="5400000">
            <a:off x="1248335" y="5320510"/>
            <a:ext cx="182880" cy="137160"/>
          </a:xfrm>
          <a:prstGeom prst="triangl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7" name="Isosceles Triangle 116">
            <a:extLst>
              <a:ext uri="{FF2B5EF4-FFF2-40B4-BE49-F238E27FC236}">
                <a16:creationId xmlns:a16="http://schemas.microsoft.com/office/drawing/2014/main" id="{159BD1C7-333A-4362-A747-05784247E4E4}"/>
              </a:ext>
            </a:extLst>
          </p:cNvPr>
          <p:cNvSpPr/>
          <p:nvPr/>
        </p:nvSpPr>
        <p:spPr bwMode="auto">
          <a:xfrm rot="5400000">
            <a:off x="1199861" y="5524166"/>
            <a:ext cx="182880" cy="137160"/>
          </a:xfrm>
          <a:prstGeom prst="triangl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5ED94F64-21F8-47B2-BB2A-4B8F764A3A9B}"/>
              </a:ext>
            </a:extLst>
          </p:cNvPr>
          <p:cNvCxnSpPr>
            <a:cxnSpLocks/>
          </p:cNvCxnSpPr>
          <p:nvPr/>
        </p:nvCxnSpPr>
        <p:spPr bwMode="auto">
          <a:xfrm flipH="1">
            <a:off x="734090" y="5386443"/>
            <a:ext cx="480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9" name="Ορθογώνιο 118">
            <a:extLst>
              <a:ext uri="{FF2B5EF4-FFF2-40B4-BE49-F238E27FC236}">
                <a16:creationId xmlns:a16="http://schemas.microsoft.com/office/drawing/2014/main" id="{D3E4A704-7FA5-4053-8EA4-B783378BEBD5}"/>
              </a:ext>
            </a:extLst>
          </p:cNvPr>
          <p:cNvSpPr/>
          <p:nvPr/>
        </p:nvSpPr>
        <p:spPr>
          <a:xfrm>
            <a:off x="6129286" y="3144774"/>
            <a:ext cx="2793242" cy="3355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Ορθογώνιο 119">
            <a:extLst>
              <a:ext uri="{FF2B5EF4-FFF2-40B4-BE49-F238E27FC236}">
                <a16:creationId xmlns:a16="http://schemas.microsoft.com/office/drawing/2014/main" id="{09F63F05-4B5B-41E1-9503-F68AEC48A84D}"/>
              </a:ext>
            </a:extLst>
          </p:cNvPr>
          <p:cNvSpPr/>
          <p:nvPr/>
        </p:nvSpPr>
        <p:spPr>
          <a:xfrm>
            <a:off x="6125401" y="4424518"/>
            <a:ext cx="2793242" cy="7438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48317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0C22B-E32A-4E04-8E36-C5A224C48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88"/>
          </a:xfrm>
        </p:spPr>
        <p:txBody>
          <a:bodyPr>
            <a:normAutofit fontScale="90000"/>
          </a:bodyPr>
          <a:lstStyle/>
          <a:p>
            <a:r>
              <a:rPr lang="en-US" dirty="0"/>
              <a:t>ACTIONABLE ALTERATIONS IN </a:t>
            </a:r>
            <a:r>
              <a:rPr lang="en-US" dirty="0" err="1"/>
              <a:t>mCRPC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324867-DAD7-492D-B8FE-B8ACE2A8E0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42" t="35515" r="49555" b="30369"/>
          <a:stretch/>
        </p:blipFill>
        <p:spPr>
          <a:xfrm>
            <a:off x="628650" y="1793272"/>
            <a:ext cx="6102844" cy="438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4956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29632-C938-4068-80A2-68B48F232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6646"/>
            <a:ext cx="7886700" cy="794043"/>
          </a:xfrm>
        </p:spPr>
        <p:txBody>
          <a:bodyPr>
            <a:normAutofit fontScale="90000"/>
          </a:bodyPr>
          <a:lstStyle/>
          <a:p>
            <a:r>
              <a:rPr lang="en-US" dirty="0"/>
              <a:t>Genetic Testing as Standard of Care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AC26C9-331A-40D8-A173-E517219B53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76"/>
          <a:stretch/>
        </p:blipFill>
        <p:spPr>
          <a:xfrm>
            <a:off x="601697" y="1838284"/>
            <a:ext cx="7940606" cy="490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179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D6F79-960E-4638-AE83-2691676F0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5522"/>
            <a:ext cx="7886700" cy="785166"/>
          </a:xfrm>
        </p:spPr>
        <p:txBody>
          <a:bodyPr/>
          <a:lstStyle/>
          <a:p>
            <a:r>
              <a:rPr lang="el-GR" dirty="0"/>
              <a:t>Μηχανισμός Δράση </a:t>
            </a:r>
            <a:r>
              <a:rPr lang="en-GB" dirty="0" err="1"/>
              <a:t>PARPi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4FC19E-CA83-4FA4-A133-E601F2667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366" y="1690689"/>
            <a:ext cx="6557269" cy="4849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48E456-641E-49D3-A10C-61E7073EB217}"/>
              </a:ext>
            </a:extLst>
          </p:cNvPr>
          <p:cNvSpPr txBox="1"/>
          <p:nvPr/>
        </p:nvSpPr>
        <p:spPr>
          <a:xfrm>
            <a:off x="7031115" y="6540676"/>
            <a:ext cx="2112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O’Connor MJ. Mol Cell 2015</a:t>
            </a:r>
            <a:r>
              <a:rPr lang="el-GR" sz="1200" i="1" dirty="0"/>
              <a:t>;</a:t>
            </a:r>
            <a:r>
              <a:rPr lang="en-US" sz="1200" i="1" dirty="0"/>
              <a:t>60:547-560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8467231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366AA-CDF2-44BD-B67A-3D8FA0048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40060"/>
            <a:ext cx="7886700" cy="456692"/>
          </a:xfrm>
        </p:spPr>
        <p:txBody>
          <a:bodyPr>
            <a:noAutofit/>
          </a:bodyPr>
          <a:lstStyle/>
          <a:p>
            <a:r>
              <a:rPr lang="en-GB" sz="3200" dirty="0"/>
              <a:t>Phase III </a:t>
            </a:r>
            <a:r>
              <a:rPr lang="en-GB" sz="3200" dirty="0" err="1"/>
              <a:t>PROfound</a:t>
            </a:r>
            <a:r>
              <a:rPr lang="en-GB" sz="3200" dirty="0"/>
              <a:t>: Olaparib vs Physician’s Choice in Progressing </a:t>
            </a:r>
            <a:r>
              <a:rPr lang="en-GB" sz="3200" dirty="0" err="1"/>
              <a:t>mCRPC</a:t>
            </a:r>
            <a:endParaRPr lang="en-GB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5FF5BE-5EA6-4AD8-9B4A-61A8FBD8E1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129"/>
          <a:stretch/>
        </p:blipFill>
        <p:spPr>
          <a:xfrm>
            <a:off x="832282" y="2078979"/>
            <a:ext cx="7520639" cy="456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337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72F40B-5681-4C52-A6B6-A62824A077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31"/>
          <a:stretch/>
        </p:blipFill>
        <p:spPr>
          <a:xfrm>
            <a:off x="822592" y="1367162"/>
            <a:ext cx="7692758" cy="54908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70E18F-E671-4CC1-8144-91D87822A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91954"/>
            <a:ext cx="7886700" cy="598735"/>
          </a:xfrm>
        </p:spPr>
        <p:txBody>
          <a:bodyPr>
            <a:normAutofit fontScale="90000"/>
          </a:bodyPr>
          <a:lstStyle/>
          <a:p>
            <a:r>
              <a:rPr lang="en-GB" dirty="0"/>
              <a:t>Phase III </a:t>
            </a:r>
            <a:r>
              <a:rPr lang="en-GB" dirty="0" err="1"/>
              <a:t>PROfound</a:t>
            </a:r>
            <a:r>
              <a:rPr lang="en-GB" dirty="0"/>
              <a:t>: </a:t>
            </a:r>
            <a:r>
              <a:rPr lang="en-GB" dirty="0" err="1"/>
              <a:t>rPFS</a:t>
            </a:r>
            <a:r>
              <a:rPr lang="en-GB" dirty="0"/>
              <a:t> by BICR With Alterations in BRCA1, BRCA2, or ATM (Cohort A)</a:t>
            </a:r>
          </a:p>
        </p:txBody>
      </p:sp>
    </p:spTree>
    <p:extLst>
      <p:ext uri="{BB962C8B-B14F-4D97-AF65-F5344CB8AC3E}">
        <p14:creationId xmlns:p14="http://schemas.microsoft.com/office/powerpoint/2010/main" val="61308928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FC1F7-6441-4CC7-9163-E4805E761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7666"/>
            <a:ext cx="7886700" cy="723022"/>
          </a:xfrm>
        </p:spPr>
        <p:txBody>
          <a:bodyPr>
            <a:normAutofit fontScale="90000"/>
          </a:bodyPr>
          <a:lstStyle/>
          <a:p>
            <a:r>
              <a:rPr lang="en-GB" dirty="0"/>
              <a:t>Phase III </a:t>
            </a:r>
            <a:r>
              <a:rPr lang="en-GB" dirty="0" err="1"/>
              <a:t>PROfound</a:t>
            </a:r>
            <a:r>
              <a:rPr lang="en-GB" dirty="0"/>
              <a:t>: Final OS in Cohort 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37C38E-77C9-4AD0-83A9-64B582462A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10"/>
          <a:stretch/>
        </p:blipFill>
        <p:spPr>
          <a:xfrm>
            <a:off x="1170902" y="2086252"/>
            <a:ext cx="6802196" cy="437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2496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A90F5-3145-4435-A37D-5DDCE19E8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6646"/>
            <a:ext cx="7886700" cy="794043"/>
          </a:xfrm>
        </p:spPr>
        <p:txBody>
          <a:bodyPr>
            <a:normAutofit fontScale="90000"/>
          </a:bodyPr>
          <a:lstStyle/>
          <a:p>
            <a:r>
              <a:rPr lang="en-US" dirty="0"/>
              <a:t>PI3K/Akt/mTOR </a:t>
            </a:r>
            <a:r>
              <a:rPr lang="el-GR" dirty="0"/>
              <a:t>στον καρκίνο προστάτη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2215C4-01DE-4037-8629-6BF95F9EE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474" t="14465" r="6353" b="32599"/>
          <a:stretch/>
        </p:blipFill>
        <p:spPr>
          <a:xfrm>
            <a:off x="566699" y="1913915"/>
            <a:ext cx="8010602" cy="4467413"/>
          </a:xfrm>
        </p:spPr>
      </p:pic>
    </p:spTree>
    <p:extLst>
      <p:ext uri="{BB962C8B-B14F-4D97-AF65-F5344CB8AC3E}">
        <p14:creationId xmlns:p14="http://schemas.microsoft.com/office/powerpoint/2010/main" val="25861986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22091-A691-441E-8063-9E4E34E2D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20932"/>
            <a:ext cx="7886700" cy="669756"/>
          </a:xfrm>
        </p:spPr>
        <p:txBody>
          <a:bodyPr>
            <a:normAutofit fontScale="90000"/>
          </a:bodyPr>
          <a:lstStyle/>
          <a:p>
            <a:r>
              <a:rPr lang="en-GB" dirty="0"/>
              <a:t>IPATential150: Phase III Study of First-line Abiraterone + </a:t>
            </a:r>
            <a:r>
              <a:rPr lang="en-GB" dirty="0" err="1"/>
              <a:t>Ipatasertib</a:t>
            </a:r>
            <a:r>
              <a:rPr lang="en-GB" dirty="0"/>
              <a:t> or Placebo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280DB1-1E65-4789-92A9-E1073A551D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1058"/>
          <a:stretch/>
        </p:blipFill>
        <p:spPr>
          <a:xfrm>
            <a:off x="806112" y="2249007"/>
            <a:ext cx="7709238" cy="45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4204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47FCE-9295-439D-B589-815B706E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5522"/>
            <a:ext cx="7886700" cy="785166"/>
          </a:xfrm>
        </p:spPr>
        <p:txBody>
          <a:bodyPr>
            <a:normAutofit fontScale="90000"/>
          </a:bodyPr>
          <a:lstStyle/>
          <a:p>
            <a:r>
              <a:rPr lang="en-GB" dirty="0"/>
              <a:t>IPATential150: </a:t>
            </a:r>
            <a:r>
              <a:rPr lang="en-GB" dirty="0" err="1"/>
              <a:t>rPFS</a:t>
            </a:r>
            <a:r>
              <a:rPr lang="en-GB" dirty="0"/>
              <a:t> in PTEN-loss Population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038FA7B-1C8B-4786-BFBE-24B634F79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197"/>
          <a:stretch/>
        </p:blipFill>
        <p:spPr>
          <a:xfrm>
            <a:off x="857536" y="2017960"/>
            <a:ext cx="7657814" cy="475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6878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2AFBA-B34C-4F5E-A5A4-8F969068E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8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rPFS</a:t>
            </a:r>
            <a:r>
              <a:rPr lang="en-US" dirty="0"/>
              <a:t> in the </a:t>
            </a:r>
            <a:r>
              <a:rPr lang="en-US" u="sng" dirty="0"/>
              <a:t>NGS-defined</a:t>
            </a:r>
            <a:r>
              <a:rPr lang="en-US" dirty="0"/>
              <a:t> PTEN-loss population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2E5971-5502-4D2B-B9E4-D518C145F5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7" t="34824" r="11237" b="4336"/>
          <a:stretch/>
        </p:blipFill>
        <p:spPr>
          <a:xfrm>
            <a:off x="317746" y="1793291"/>
            <a:ext cx="8508509" cy="486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3755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NTRK inhibitors</a:t>
            </a:r>
            <a:endParaRPr lang="el-G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2998365"/>
            <a:ext cx="4256087" cy="338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412776"/>
            <a:ext cx="6408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First generation inhibitors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err="1"/>
              <a:t>Larotrectinib</a:t>
            </a:r>
            <a:r>
              <a:rPr lang="en-US" sz="3200" dirty="0"/>
              <a:t> (LOXO-101)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err="1"/>
              <a:t>Entrectinib</a:t>
            </a:r>
            <a:r>
              <a:rPr lang="en-US" sz="3200" dirty="0"/>
              <a:t> (RXDX-101)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8298569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340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2708920"/>
            <a:ext cx="77048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Age&gt;18</a:t>
            </a:r>
          </a:p>
          <a:p>
            <a:r>
              <a:rPr lang="en-US" dirty="0"/>
              <a:t>ECOG PS: 0-2</a:t>
            </a:r>
          </a:p>
          <a:p>
            <a:r>
              <a:rPr lang="en-US" dirty="0"/>
              <a:t>Metastatic or locally advanced NTRK fusion positive  solid tumor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Primary endpoints: objective response (CR or PR) and duration of response</a:t>
            </a:r>
          </a:p>
          <a:p>
            <a:endParaRPr lang="en-US" dirty="0"/>
          </a:p>
          <a:p>
            <a:r>
              <a:rPr lang="en-US" dirty="0"/>
              <a:t>Secondary endpoints: PFS, clinical benefit rate (CR,PR, SD for &gt;6months), time to CNS progression, safety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813620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390" y="116632"/>
            <a:ext cx="4744858" cy="6693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15070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CNS metastases</a:t>
            </a:r>
            <a:endParaRPr lang="el-G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5328592" cy="4756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351684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548680"/>
            <a:ext cx="7231063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55675" y="2348880"/>
            <a:ext cx="75767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Age 1-21</a:t>
            </a:r>
          </a:p>
          <a:p>
            <a:r>
              <a:rPr lang="en-US" dirty="0"/>
              <a:t>PS&gt; 50%</a:t>
            </a:r>
          </a:p>
          <a:p>
            <a:endParaRPr lang="en-US" dirty="0"/>
          </a:p>
          <a:p>
            <a:r>
              <a:rPr lang="en-US" dirty="0"/>
              <a:t>Primary endpoint: safety of </a:t>
            </a:r>
            <a:r>
              <a:rPr lang="en-US" dirty="0" err="1"/>
              <a:t>larotrectinib</a:t>
            </a:r>
            <a:endParaRPr lang="en-US" dirty="0"/>
          </a:p>
          <a:p>
            <a:r>
              <a:rPr lang="en-US" dirty="0"/>
              <a:t>Secondary endpoints: maximum tolerated dose, ORR</a:t>
            </a:r>
          </a:p>
          <a:p>
            <a:endParaRPr lang="en-US" dirty="0"/>
          </a:p>
          <a:p>
            <a:r>
              <a:rPr lang="en-US" dirty="0"/>
              <a:t>24 </a:t>
            </a:r>
            <a:r>
              <a:rPr lang="en-US" dirty="0" err="1"/>
              <a:t>pts</a:t>
            </a:r>
            <a:r>
              <a:rPr lang="en-US" dirty="0"/>
              <a:t> (17 NTRK positive)</a:t>
            </a:r>
            <a:endParaRPr lang="el-GR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941168"/>
            <a:ext cx="258445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106347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770" y="116632"/>
            <a:ext cx="6257558" cy="6679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19971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27423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F/up 8.2m (5.2-9.5) all </a:t>
            </a:r>
            <a:r>
              <a:rPr lang="en-US" dirty="0" err="1"/>
              <a:t>pts</a:t>
            </a:r>
            <a:r>
              <a:rPr lang="en-US" dirty="0"/>
              <a:t> except 1 remain on treatment!</a:t>
            </a:r>
            <a:br>
              <a:rPr lang="en-US" dirty="0"/>
            </a:br>
            <a:endParaRPr lang="el-G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8145463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24770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2520280"/>
          </a:xfrm>
        </p:spPr>
        <p:txBody>
          <a:bodyPr>
            <a:normAutofit/>
          </a:bodyPr>
          <a:lstStyle/>
          <a:p>
            <a:pPr algn="just"/>
            <a:r>
              <a:rPr lang="en-US" dirty="0" err="1"/>
              <a:t>Larotrectinib</a:t>
            </a:r>
            <a:r>
              <a:rPr lang="en-US" dirty="0"/>
              <a:t> ORR in NTRK fused pediatric patients was 93% (14/15 </a:t>
            </a:r>
            <a:r>
              <a:rPr lang="en-US" dirty="0" err="1"/>
              <a:t>pts</a:t>
            </a:r>
            <a:r>
              <a:rPr lang="en-US" dirty="0"/>
              <a:t>)</a:t>
            </a:r>
            <a:endParaRPr lang="el-GR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07" y="2994744"/>
            <a:ext cx="6548437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15473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Larotrectinib</a:t>
            </a:r>
            <a:r>
              <a:rPr lang="en-US" dirty="0"/>
              <a:t> pooled analysis of 159 </a:t>
            </a:r>
            <a:r>
              <a:rPr lang="en-US" dirty="0" err="1"/>
              <a:t>pts</a:t>
            </a:r>
            <a:endParaRPr lang="el-GR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844824"/>
            <a:ext cx="6999287" cy="355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458527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l-G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6048375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4437112"/>
            <a:ext cx="547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Median duration of response: 35.2months</a:t>
            </a:r>
          </a:p>
          <a:p>
            <a:r>
              <a:rPr lang="en-US" dirty="0" err="1"/>
              <a:t>mPFS</a:t>
            </a:r>
            <a:r>
              <a:rPr lang="en-US" dirty="0"/>
              <a:t>: 25.8 months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4231673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en-US" dirty="0"/>
              <a:t>RESPONSE!!!</a:t>
            </a:r>
            <a:endParaRPr lang="el-G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56" y="731639"/>
            <a:ext cx="7986713" cy="327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901" y="4005064"/>
            <a:ext cx="372427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41365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en-US" dirty="0"/>
              <a:t>Overall NTRK inhibitors</a:t>
            </a:r>
            <a:endParaRPr lang="el-G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433215"/>
            <a:ext cx="8145463" cy="516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765627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Second generation NTRK inhibitors: overcoming resistance</a:t>
            </a:r>
            <a:endParaRPr lang="el-GR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1484784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600" dirty="0" err="1"/>
              <a:t>Selictrectinib</a:t>
            </a:r>
            <a:r>
              <a:rPr lang="en-US" sz="3600" dirty="0"/>
              <a:t> (LOXO-195)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600" dirty="0" err="1"/>
              <a:t>Repotrectinib</a:t>
            </a:r>
            <a:r>
              <a:rPr lang="en-US" sz="3600" dirty="0"/>
              <a:t> (TPX-0005)</a:t>
            </a:r>
            <a:endParaRPr lang="el-GR" sz="36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55137"/>
            <a:ext cx="8645525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5517232"/>
            <a:ext cx="6121400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54993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GISTs</a:t>
            </a: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68760"/>
            <a:ext cx="5445224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5355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GISTs(1)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412776"/>
            <a:ext cx="4978897" cy="4525963"/>
          </a:xfrm>
        </p:spPr>
        <p:txBody>
          <a:bodyPr/>
          <a:lstStyle/>
          <a:p>
            <a:r>
              <a:rPr lang="en-US" dirty="0" err="1"/>
              <a:t>Ripretinib</a:t>
            </a:r>
            <a:r>
              <a:rPr lang="en-US" dirty="0"/>
              <a:t> (QINLOCK)</a:t>
            </a:r>
          </a:p>
          <a:p>
            <a:r>
              <a:rPr lang="en-US" dirty="0"/>
              <a:t>Switch-control TKI binds both to switch pocket and the activation loop</a:t>
            </a:r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6305545"/>
            <a:ext cx="82089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/>
              <a:t>Ripretinib</a:t>
            </a:r>
            <a:r>
              <a:rPr lang="en-US" sz="900" dirty="0"/>
              <a:t> in patients with advanced gastrointestinal stromal </a:t>
            </a:r>
            <a:r>
              <a:rPr lang="en-US" sz="900" dirty="0" err="1"/>
              <a:t>tumours</a:t>
            </a:r>
            <a:r>
              <a:rPr lang="en-US" sz="900" dirty="0"/>
              <a:t> (INVICTUS): a double-blind, </a:t>
            </a:r>
            <a:r>
              <a:rPr lang="en-US" sz="900" dirty="0" err="1"/>
              <a:t>randomised</a:t>
            </a:r>
            <a:r>
              <a:rPr lang="en-US" sz="900" dirty="0"/>
              <a:t>, placebo-controlled, phase 3 trial. </a:t>
            </a:r>
            <a:r>
              <a:rPr lang="en-US" sz="900" dirty="0" err="1"/>
              <a:t>Blay</a:t>
            </a:r>
            <a:r>
              <a:rPr lang="en-US" sz="900" dirty="0"/>
              <a:t> JY, Serrano C, Heinrich MC, </a:t>
            </a:r>
            <a:r>
              <a:rPr lang="en-US" sz="900" dirty="0" err="1"/>
              <a:t>Zalcberg</a:t>
            </a:r>
            <a:r>
              <a:rPr lang="en-US" sz="900" dirty="0"/>
              <a:t> J, Bauer S, </a:t>
            </a:r>
            <a:r>
              <a:rPr lang="en-US" sz="900" dirty="0" err="1"/>
              <a:t>Gelderblom</a:t>
            </a:r>
            <a:r>
              <a:rPr lang="en-US" sz="900" dirty="0"/>
              <a:t> H, </a:t>
            </a:r>
            <a:r>
              <a:rPr lang="en-US" sz="900" dirty="0" err="1"/>
              <a:t>Schöffski</a:t>
            </a:r>
            <a:r>
              <a:rPr lang="en-US" sz="900" dirty="0"/>
              <a:t> P, Jones RL, </a:t>
            </a:r>
            <a:r>
              <a:rPr lang="en-US" sz="900" dirty="0" err="1"/>
              <a:t>Attia</a:t>
            </a:r>
            <a:r>
              <a:rPr lang="en-US" sz="900" dirty="0"/>
              <a:t> S, D'Amato G, Chi P, </a:t>
            </a:r>
            <a:r>
              <a:rPr lang="en-US" sz="900" dirty="0" err="1"/>
              <a:t>Reichardt</a:t>
            </a:r>
            <a:r>
              <a:rPr lang="en-US" sz="900" dirty="0"/>
              <a:t> P, Meade J, Shi K, Ruiz-Soto R, George S, von </a:t>
            </a:r>
            <a:r>
              <a:rPr lang="en-US" sz="900" dirty="0" err="1"/>
              <a:t>Mehren</a:t>
            </a:r>
            <a:r>
              <a:rPr lang="en-US" sz="900" dirty="0"/>
              <a:t> M. Lancet </a:t>
            </a:r>
            <a:r>
              <a:rPr lang="en-US" sz="900" dirty="0" err="1"/>
              <a:t>Oncol</a:t>
            </a:r>
            <a:r>
              <a:rPr lang="en-US" sz="900" dirty="0"/>
              <a:t>. 2020 Jul;21(7):923-934. </a:t>
            </a:r>
            <a:r>
              <a:rPr lang="en-US" sz="900" dirty="0" err="1"/>
              <a:t>doi</a:t>
            </a:r>
            <a:r>
              <a:rPr lang="en-US" sz="900" dirty="0"/>
              <a:t>: 10.1016/S1470-2045(20)30168-6. </a:t>
            </a:r>
            <a:r>
              <a:rPr lang="en-US" sz="900" dirty="0" err="1"/>
              <a:t>Epub</a:t>
            </a:r>
            <a:r>
              <a:rPr lang="en-US" sz="900" dirty="0"/>
              <a:t> 2020 Jun 5</a:t>
            </a:r>
            <a:endParaRPr lang="el-GR" sz="9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623717"/>
            <a:ext cx="5112568" cy="254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879" y="1509713"/>
            <a:ext cx="3476625" cy="383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25249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GISTs (2)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1900808"/>
          </a:xfrm>
        </p:spPr>
        <p:txBody>
          <a:bodyPr/>
          <a:lstStyle/>
          <a:p>
            <a:r>
              <a:rPr lang="en-US" dirty="0" err="1"/>
              <a:t>Avapritinib</a:t>
            </a:r>
            <a:r>
              <a:rPr lang="en-US" dirty="0"/>
              <a:t> (AYVAKIT) for PDGFRA Exon18 and/or D842V mutated GISTs</a:t>
            </a:r>
          </a:p>
          <a:p>
            <a:r>
              <a:rPr lang="en-US" dirty="0"/>
              <a:t>Multi TKI (CKIT and PDFGRA)</a:t>
            </a:r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6237312"/>
            <a:ext cx="83529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/>
              <a:t>Avapritinib</a:t>
            </a:r>
            <a:r>
              <a:rPr lang="en-US" sz="900" dirty="0"/>
              <a:t> in advanced PDGFRA D842V-mutant gastrointestinal stromal </a:t>
            </a:r>
            <a:r>
              <a:rPr lang="en-US" sz="900" dirty="0" err="1"/>
              <a:t>tumour</a:t>
            </a:r>
            <a:r>
              <a:rPr lang="en-US" sz="900" dirty="0"/>
              <a:t> (NAVIGATOR): a </a:t>
            </a:r>
            <a:r>
              <a:rPr lang="en-US" sz="900" dirty="0" err="1"/>
              <a:t>multicentre</a:t>
            </a:r>
            <a:r>
              <a:rPr lang="en-US" sz="900" dirty="0"/>
              <a:t>, open-label, phase 1 trial. Heinrich MC, Jones RL, von </a:t>
            </a:r>
            <a:r>
              <a:rPr lang="en-US" sz="900" dirty="0" err="1"/>
              <a:t>Mehren</a:t>
            </a:r>
            <a:r>
              <a:rPr lang="en-US" sz="900" dirty="0"/>
              <a:t> M, </a:t>
            </a:r>
            <a:r>
              <a:rPr lang="en-US" sz="900" dirty="0" err="1"/>
              <a:t>Schöffski</a:t>
            </a:r>
            <a:r>
              <a:rPr lang="en-US" sz="900" dirty="0"/>
              <a:t> P, Serrano C, Kang YK, </a:t>
            </a:r>
            <a:r>
              <a:rPr lang="en-US" sz="900" dirty="0" err="1"/>
              <a:t>Cassier</a:t>
            </a:r>
            <a:r>
              <a:rPr lang="en-US" sz="900" dirty="0"/>
              <a:t> PA, Mir O, </a:t>
            </a:r>
            <a:r>
              <a:rPr lang="en-US" sz="900" dirty="0" err="1"/>
              <a:t>Eskens</a:t>
            </a:r>
            <a:r>
              <a:rPr lang="en-US" sz="900" dirty="0"/>
              <a:t> F, Tap WD, </a:t>
            </a:r>
            <a:r>
              <a:rPr lang="en-US" sz="900" dirty="0" err="1"/>
              <a:t>Rutkowski</a:t>
            </a:r>
            <a:r>
              <a:rPr lang="en-US" sz="900" dirty="0"/>
              <a:t> P, </a:t>
            </a:r>
            <a:r>
              <a:rPr lang="en-US" sz="900" dirty="0" err="1"/>
              <a:t>Chawla</a:t>
            </a:r>
            <a:r>
              <a:rPr lang="en-US" sz="900" dirty="0"/>
              <a:t> SP, Trent J, </a:t>
            </a:r>
            <a:r>
              <a:rPr lang="en-US" sz="900" dirty="0" err="1"/>
              <a:t>Tugnait</a:t>
            </a:r>
            <a:r>
              <a:rPr lang="en-US" sz="900" dirty="0"/>
              <a:t> M, Evans EK, </a:t>
            </a:r>
            <a:r>
              <a:rPr lang="en-US" sz="900" dirty="0" err="1"/>
              <a:t>Lauz</a:t>
            </a:r>
            <a:r>
              <a:rPr lang="en-US" sz="900" dirty="0"/>
              <a:t> T, Zhou T, Roche M, Wolf BB, Bauer S, George S. Lancet </a:t>
            </a:r>
            <a:r>
              <a:rPr lang="en-US" sz="900" dirty="0" err="1"/>
              <a:t>Oncol</a:t>
            </a:r>
            <a:r>
              <a:rPr lang="en-US" sz="900" dirty="0"/>
              <a:t>. 2020 Jul;21(7):935-946. </a:t>
            </a:r>
            <a:r>
              <a:rPr lang="en-US" sz="900" dirty="0" err="1"/>
              <a:t>doi</a:t>
            </a:r>
            <a:r>
              <a:rPr lang="en-US" sz="900" dirty="0"/>
              <a:t>: 10.1016/S1470-2045(20)30269-2</a:t>
            </a:r>
            <a:endParaRPr lang="el-GR" sz="9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08" y="2878162"/>
            <a:ext cx="7645400" cy="335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900769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GIST treatment algorithm</a:t>
            </a:r>
            <a:endParaRPr lang="el-GR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55167"/>
            <a:ext cx="6192688" cy="46701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1560" y="1052736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Always perform CKIT, PDGFRA mutation analysis!!!!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2742093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92046" y="125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Epithelioid</a:t>
            </a:r>
            <a:r>
              <a:rPr lang="en-US" dirty="0"/>
              <a:t> sarcomas: epigenetic regulation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1286074"/>
            <a:ext cx="4834880" cy="2358950"/>
          </a:xfrm>
        </p:spPr>
        <p:txBody>
          <a:bodyPr>
            <a:normAutofit fontScale="62500" lnSpcReduction="20000"/>
          </a:bodyPr>
          <a:lstStyle/>
          <a:p>
            <a:r>
              <a:rPr lang="en-US" sz="2800" dirty="0" err="1"/>
              <a:t>Tazemetostat</a:t>
            </a:r>
            <a:r>
              <a:rPr lang="en-US" sz="2800" dirty="0"/>
              <a:t> is an oral inhibitor of EZH2</a:t>
            </a:r>
          </a:p>
          <a:p>
            <a:r>
              <a:rPr lang="en-US" sz="2800" dirty="0"/>
              <a:t>Loss of INI1 and/or SMARCB1 tumor suppressors, is the hallmark of </a:t>
            </a:r>
            <a:r>
              <a:rPr lang="en-US" sz="2800" dirty="0" err="1"/>
              <a:t>epithelioid</a:t>
            </a:r>
            <a:r>
              <a:rPr lang="en-US" sz="2800" dirty="0"/>
              <a:t> sarcomas and activates EZH2 to </a:t>
            </a:r>
            <a:r>
              <a:rPr lang="en-US" sz="2800" dirty="0" err="1"/>
              <a:t>trimethylate</a:t>
            </a:r>
            <a:r>
              <a:rPr lang="en-US" sz="2800" dirty="0"/>
              <a:t> histone H3</a:t>
            </a:r>
          </a:p>
          <a:p>
            <a:r>
              <a:rPr lang="en-US" sz="2800" dirty="0"/>
              <a:t>16/62 patients had disease control at 32 weeks</a:t>
            </a:r>
          </a:p>
          <a:p>
            <a:r>
              <a:rPr lang="en-US" sz="2800" dirty="0" err="1"/>
              <a:t>mPFS</a:t>
            </a:r>
            <a:r>
              <a:rPr lang="en-US" sz="2800" dirty="0"/>
              <a:t> was 5.5 m (3.4-5.9)</a:t>
            </a:r>
          </a:p>
          <a:p>
            <a:r>
              <a:rPr lang="en-US" sz="2800" dirty="0" err="1"/>
              <a:t>mOS</a:t>
            </a:r>
            <a:r>
              <a:rPr lang="en-US" sz="2800" dirty="0"/>
              <a:t> was 19 m (11-not </a:t>
            </a:r>
            <a:r>
              <a:rPr lang="en-US" sz="2800" dirty="0" err="1"/>
              <a:t>estim</a:t>
            </a:r>
            <a:r>
              <a:rPr lang="en-US" sz="2800" dirty="0"/>
              <a:t>)</a:t>
            </a:r>
          </a:p>
          <a:p>
            <a:endParaRPr lang="el-G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73016"/>
            <a:ext cx="4329113" cy="304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96752"/>
            <a:ext cx="3168352" cy="264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61048"/>
            <a:ext cx="3240360" cy="2530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6309320"/>
            <a:ext cx="80648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/>
              <a:t>Tazemetostat</a:t>
            </a:r>
            <a:r>
              <a:rPr lang="en-US" sz="900" dirty="0"/>
              <a:t> in advanced </a:t>
            </a:r>
            <a:r>
              <a:rPr lang="en-US" sz="900" dirty="0" err="1"/>
              <a:t>epithelioid</a:t>
            </a:r>
            <a:r>
              <a:rPr lang="en-US" sz="900" dirty="0"/>
              <a:t> sarcoma with loss of INI1/SMARCB1: an international, open-label, phase 2 basket </a:t>
            </a:r>
            <a:r>
              <a:rPr lang="en-US" sz="900" dirty="0" err="1"/>
              <a:t>study.Gounder</a:t>
            </a:r>
            <a:r>
              <a:rPr lang="en-US" sz="900" dirty="0"/>
              <a:t> M, </a:t>
            </a:r>
            <a:r>
              <a:rPr lang="en-US" sz="900" dirty="0" err="1"/>
              <a:t>Schöffski</a:t>
            </a:r>
            <a:r>
              <a:rPr lang="en-US" sz="900" dirty="0"/>
              <a:t> P, Jones RL, </a:t>
            </a:r>
            <a:r>
              <a:rPr lang="en-US" sz="900" dirty="0" err="1"/>
              <a:t>Agulnik</a:t>
            </a:r>
            <a:r>
              <a:rPr lang="en-US" sz="900" dirty="0"/>
              <a:t> M, Cote GM, Villalobos VM, </a:t>
            </a:r>
            <a:r>
              <a:rPr lang="en-US" sz="900" dirty="0" err="1"/>
              <a:t>Attia</a:t>
            </a:r>
            <a:r>
              <a:rPr lang="en-US" sz="900" dirty="0"/>
              <a:t> S, </a:t>
            </a:r>
            <a:r>
              <a:rPr lang="en-US" sz="900" dirty="0" err="1"/>
              <a:t>Chugh</a:t>
            </a:r>
            <a:r>
              <a:rPr lang="en-US" sz="900" dirty="0"/>
              <a:t> R, Chen TW, </a:t>
            </a:r>
            <a:r>
              <a:rPr lang="en-US" sz="900" dirty="0" err="1"/>
              <a:t>Jahan</a:t>
            </a:r>
            <a:r>
              <a:rPr lang="en-US" sz="900" dirty="0"/>
              <a:t> T, Loggers ET, Gupta A, </a:t>
            </a:r>
            <a:r>
              <a:rPr lang="en-US" sz="900" dirty="0" err="1"/>
              <a:t>Italiano</a:t>
            </a:r>
            <a:r>
              <a:rPr lang="en-US" sz="900" dirty="0"/>
              <a:t> A, </a:t>
            </a:r>
            <a:r>
              <a:rPr lang="en-US" sz="900" dirty="0" err="1"/>
              <a:t>Demetri</a:t>
            </a:r>
            <a:r>
              <a:rPr lang="en-US" sz="900" dirty="0"/>
              <a:t> GD, </a:t>
            </a:r>
            <a:r>
              <a:rPr lang="en-US" sz="900" dirty="0" err="1"/>
              <a:t>Ratan</a:t>
            </a:r>
            <a:r>
              <a:rPr lang="en-US" sz="900" dirty="0"/>
              <a:t> R, Davis LE, Mir O, </a:t>
            </a:r>
            <a:r>
              <a:rPr lang="en-US" sz="900" dirty="0" err="1"/>
              <a:t>Dileo</a:t>
            </a:r>
            <a:r>
              <a:rPr lang="en-US" sz="900" dirty="0"/>
              <a:t> P, Van Tine BA, </a:t>
            </a:r>
            <a:r>
              <a:rPr lang="en-US" sz="900" dirty="0" err="1"/>
              <a:t>Pressey</a:t>
            </a:r>
            <a:r>
              <a:rPr lang="en-US" sz="900" dirty="0"/>
              <a:t> JG, </a:t>
            </a:r>
            <a:r>
              <a:rPr lang="en-US" sz="900" dirty="0" err="1"/>
              <a:t>Lingaraj</a:t>
            </a:r>
            <a:r>
              <a:rPr lang="en-US" sz="900" dirty="0"/>
              <a:t> T, </a:t>
            </a:r>
            <a:r>
              <a:rPr lang="en-US" sz="900" dirty="0" err="1"/>
              <a:t>Rajarethinam</a:t>
            </a:r>
            <a:r>
              <a:rPr lang="en-US" sz="900" dirty="0"/>
              <a:t> A, Sierra L, </a:t>
            </a:r>
            <a:r>
              <a:rPr lang="en-US" sz="900" dirty="0" err="1"/>
              <a:t>Agarwal</a:t>
            </a:r>
            <a:r>
              <a:rPr lang="en-US" sz="900" dirty="0"/>
              <a:t> S, </a:t>
            </a:r>
            <a:r>
              <a:rPr lang="en-US" sz="900" dirty="0" err="1"/>
              <a:t>Stacchiotti</a:t>
            </a:r>
            <a:r>
              <a:rPr lang="en-US" sz="900" dirty="0"/>
              <a:t> S. Lancet </a:t>
            </a:r>
            <a:r>
              <a:rPr lang="en-US" sz="900" dirty="0" err="1"/>
              <a:t>Oncol</a:t>
            </a:r>
            <a:r>
              <a:rPr lang="en-US" sz="900" dirty="0"/>
              <a:t>. 2020 Nov;21(11):1423-1432. </a:t>
            </a:r>
            <a:r>
              <a:rPr lang="en-US" sz="900" dirty="0" err="1"/>
              <a:t>doi</a:t>
            </a:r>
            <a:r>
              <a:rPr lang="en-US" sz="900" dirty="0"/>
              <a:t>: 10.1016/S1470-2045(20)30451-4. </a:t>
            </a:r>
            <a:r>
              <a:rPr lang="en-US" sz="900" dirty="0" err="1"/>
              <a:t>Epub</a:t>
            </a:r>
            <a:r>
              <a:rPr lang="en-US" sz="900" dirty="0"/>
              <a:t> 2020 Oct 6</a:t>
            </a:r>
            <a:endParaRPr lang="el-GR" sz="900" dirty="0"/>
          </a:p>
        </p:txBody>
      </p:sp>
    </p:spTree>
    <p:extLst>
      <p:ext uri="{BB962C8B-B14F-4D97-AF65-F5344CB8AC3E}">
        <p14:creationId xmlns:p14="http://schemas.microsoft.com/office/powerpoint/2010/main" val="23475255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3808" y="1154176"/>
            <a:ext cx="7105968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>
              <a:spcBef>
                <a:spcPts val="50"/>
              </a:spcBef>
            </a:pPr>
            <a:r>
              <a:rPr spc="-268" dirty="0"/>
              <a:t>Novel</a:t>
            </a:r>
            <a:r>
              <a:rPr spc="-130" dirty="0"/>
              <a:t> </a:t>
            </a:r>
            <a:r>
              <a:rPr spc="-225" dirty="0"/>
              <a:t>targets:</a:t>
            </a:r>
            <a:r>
              <a:rPr spc="-123" dirty="0"/>
              <a:t> </a:t>
            </a:r>
            <a:r>
              <a:rPr spc="-388" dirty="0"/>
              <a:t>TAZ</a:t>
            </a:r>
            <a:r>
              <a:rPr spc="-130" dirty="0"/>
              <a:t> </a:t>
            </a:r>
            <a:r>
              <a:rPr spc="-373" dirty="0"/>
              <a:t>&amp;</a:t>
            </a:r>
            <a:r>
              <a:rPr spc="-163" dirty="0"/>
              <a:t> </a:t>
            </a:r>
            <a:r>
              <a:rPr spc="-575" dirty="0"/>
              <a:t>Y</a:t>
            </a:r>
            <a:r>
              <a:rPr spc="-325" dirty="0"/>
              <a:t>AP</a:t>
            </a:r>
            <a:r>
              <a:rPr spc="-173" dirty="0"/>
              <a:t> </a:t>
            </a:r>
            <a:r>
              <a:rPr spc="-250" dirty="0"/>
              <a:t>fusions</a:t>
            </a:r>
            <a:r>
              <a:rPr spc="-118" dirty="0"/>
              <a:t> </a:t>
            </a:r>
            <a:r>
              <a:rPr spc="-173" dirty="0"/>
              <a:t>-</a:t>
            </a:r>
            <a:r>
              <a:rPr spc="-127" dirty="0"/>
              <a:t> </a:t>
            </a:r>
            <a:r>
              <a:rPr spc="-260" dirty="0"/>
              <a:t>the</a:t>
            </a:r>
            <a:r>
              <a:rPr spc="-127" dirty="0"/>
              <a:t> </a:t>
            </a:r>
            <a:r>
              <a:rPr spc="-260" dirty="0"/>
              <a:t>molecular </a:t>
            </a:r>
            <a:r>
              <a:rPr spc="-245" dirty="0"/>
              <a:t>signature</a:t>
            </a:r>
            <a:r>
              <a:rPr spc="-113" dirty="0"/>
              <a:t> </a:t>
            </a:r>
            <a:r>
              <a:rPr spc="-242" dirty="0"/>
              <a:t>of</a:t>
            </a:r>
            <a:r>
              <a:rPr spc="-113" dirty="0"/>
              <a:t> </a:t>
            </a:r>
            <a:r>
              <a:rPr spc="-233" dirty="0"/>
              <a:t>epitheloid</a:t>
            </a:r>
            <a:r>
              <a:rPr spc="-118" dirty="0"/>
              <a:t> </a:t>
            </a:r>
            <a:r>
              <a:rPr spc="-278" dirty="0"/>
              <a:t>hemangioendothelioma</a:t>
            </a:r>
            <a:r>
              <a:rPr spc="-105" dirty="0"/>
              <a:t> </a:t>
            </a:r>
            <a:r>
              <a:rPr spc="-270" dirty="0"/>
              <a:t>(EHE)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01387" y="2748153"/>
            <a:ext cx="3774123" cy="163249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49543" indent="-143193" defTabSz="457200">
              <a:spcBef>
                <a:spcPts val="50"/>
              </a:spcBef>
              <a:buFontTx/>
              <a:buChar char="•"/>
              <a:tabLst>
                <a:tab pos="149543" algn="l"/>
              </a:tabLst>
            </a:pPr>
            <a:r>
              <a:rPr kern="0" spc="-263" dirty="0">
                <a:solidFill>
                  <a:sysClr val="windowText" lastClr="000000"/>
                </a:solidFill>
                <a:latin typeface="Arial MT"/>
                <a:cs typeface="Arial MT"/>
              </a:rPr>
              <a:t>WWTR1</a:t>
            </a:r>
            <a:r>
              <a:rPr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05" dirty="0">
                <a:solidFill>
                  <a:sysClr val="windowText" lastClr="000000"/>
                </a:solidFill>
                <a:latin typeface="Arial MT"/>
                <a:cs typeface="Arial MT"/>
              </a:rPr>
              <a:t>(TAZ)::CAMTA1</a:t>
            </a:r>
            <a:r>
              <a:rPr kern="0" spc="-5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(&gt;90%)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210"/>
              </a:spcBef>
              <a:buFont typeface="Arial MT"/>
              <a:buChar char="•"/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8908" marR="269240" indent="-142875" defTabSz="457200">
              <a:lnSpc>
                <a:spcPts val="1950"/>
              </a:lnSpc>
              <a:buFontTx/>
              <a:buChar char="•"/>
              <a:tabLst>
                <a:tab pos="149543" algn="l"/>
              </a:tabLst>
            </a:pPr>
            <a:r>
              <a:rPr kern="0" spc="-193" dirty="0">
                <a:solidFill>
                  <a:sysClr val="windowText" lastClr="000000"/>
                </a:solidFill>
                <a:latin typeface="Arial MT"/>
                <a:cs typeface="Arial MT"/>
              </a:rPr>
              <a:t>YAP1::TFE3</a:t>
            </a:r>
            <a:r>
              <a:rPr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5" dirty="0">
                <a:solidFill>
                  <a:sysClr val="windowText" lastClr="000000"/>
                </a:solidFill>
                <a:latin typeface="Arial MT"/>
                <a:cs typeface="Arial MT"/>
              </a:rPr>
              <a:t>(~10%,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0" dirty="0">
                <a:solidFill>
                  <a:sysClr val="windowText" lastClr="000000"/>
                </a:solidFill>
                <a:latin typeface="Arial MT"/>
                <a:cs typeface="Arial MT"/>
              </a:rPr>
              <a:t>distinct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8" dirty="0">
                <a:solidFill>
                  <a:sysClr val="windowText" lastClr="000000"/>
                </a:solidFill>
                <a:latin typeface="Arial MT"/>
                <a:cs typeface="Arial MT"/>
              </a:rPr>
              <a:t>morphology 	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8" dirty="0">
                <a:solidFill>
                  <a:sysClr val="windowText" lastClr="000000"/>
                </a:solidFill>
                <a:latin typeface="Arial MT"/>
                <a:cs typeface="Arial MT"/>
              </a:rPr>
              <a:t>IHC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profile)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indent="-143193" defTabSz="457200">
              <a:spcBef>
                <a:spcPts val="2010"/>
              </a:spcBef>
              <a:buFontTx/>
              <a:buChar char="•"/>
              <a:tabLst>
                <a:tab pos="149543" algn="l"/>
              </a:tabLst>
            </a:pP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Both</a:t>
            </a:r>
            <a:r>
              <a:rPr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fusions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18" dirty="0">
                <a:solidFill>
                  <a:sysClr val="windowText" lastClr="000000"/>
                </a:solidFill>
                <a:latin typeface="Arial MT"/>
                <a:cs typeface="Arial MT"/>
              </a:rPr>
              <a:t>-</a:t>
            </a:r>
            <a:r>
              <a:rPr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active</a:t>
            </a:r>
            <a:r>
              <a:rPr kern="0" spc="-11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30" dirty="0">
                <a:solidFill>
                  <a:sysClr val="windowText" lastClr="000000"/>
                </a:solidFill>
                <a:latin typeface="Arial MT"/>
                <a:cs typeface="Arial MT"/>
              </a:rPr>
              <a:t>YAP/TAZ</a:t>
            </a:r>
            <a:r>
              <a:rPr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oncoproteins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414" y="2101958"/>
            <a:ext cx="4073335" cy="32828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Seavey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8" dirty="0">
                <a:solidFill>
                  <a:sysClr val="windowText" lastClr="000000"/>
                </a:solidFill>
                <a:latin typeface="Arial MT"/>
                <a:cs typeface="Arial MT"/>
              </a:rPr>
              <a:t>CN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Cancers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2022;14:2980;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Nie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Y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Front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Oncol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2025;15:1478036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0956" y="369919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293" dirty="0"/>
              <a:t>Hippo</a:t>
            </a:r>
            <a:r>
              <a:rPr spc="-133" dirty="0"/>
              <a:t> </a:t>
            </a:r>
            <a:r>
              <a:rPr spc="-230" dirty="0"/>
              <a:t>signaling:</a:t>
            </a:r>
            <a:r>
              <a:rPr spc="-130" dirty="0"/>
              <a:t> </a:t>
            </a:r>
            <a:r>
              <a:rPr spc="-285" dirty="0"/>
              <a:t>from</a:t>
            </a:r>
            <a:r>
              <a:rPr spc="-163" dirty="0"/>
              <a:t> </a:t>
            </a:r>
            <a:r>
              <a:rPr spc="-363" dirty="0"/>
              <a:t>YAP/TAZ</a:t>
            </a:r>
            <a:r>
              <a:rPr spc="-125" dirty="0"/>
              <a:t> </a:t>
            </a:r>
            <a:r>
              <a:rPr spc="-248" dirty="0"/>
              <a:t>control</a:t>
            </a:r>
            <a:r>
              <a:rPr spc="-123" dirty="0"/>
              <a:t> </a:t>
            </a:r>
            <a:r>
              <a:rPr spc="-242" dirty="0"/>
              <a:t>to</a:t>
            </a:r>
            <a:r>
              <a:rPr spc="-130" dirty="0"/>
              <a:t> </a:t>
            </a:r>
            <a:r>
              <a:rPr spc="-268" dirty="0"/>
              <a:t>cancer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2241" y="2214410"/>
            <a:ext cx="4021455" cy="2996974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48908" marR="130175" indent="-142875" defTabSz="457200">
              <a:lnSpc>
                <a:spcPts val="1950"/>
              </a:lnSpc>
              <a:spcBef>
                <a:spcPts val="290"/>
              </a:spcBef>
              <a:buFontTx/>
              <a:buChar char="•"/>
              <a:tabLst>
                <a:tab pos="149543" algn="l"/>
              </a:tabLst>
            </a:pP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3" dirty="0">
                <a:solidFill>
                  <a:sysClr val="windowText" lastClr="000000"/>
                </a:solidFill>
                <a:latin typeface="Arial MT"/>
                <a:cs typeface="Arial MT"/>
              </a:rPr>
              <a:t>Hippo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pathway:</a:t>
            </a:r>
            <a:r>
              <a:rPr kern="0" spc="-10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conserved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kinase 	cascade,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regulates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cell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growth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apoptosis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183"/>
              </a:spcBef>
              <a:buFont typeface="Arial MT"/>
              <a:buChar char="•"/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179070" indent="-143510" defTabSz="457200">
              <a:lnSpc>
                <a:spcPts val="1950"/>
              </a:lnSpc>
              <a:buFontTx/>
              <a:buChar char="•"/>
              <a:tabLst>
                <a:tab pos="149543" algn="l"/>
              </a:tabLst>
            </a:pP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Activation</a:t>
            </a:r>
            <a:r>
              <a:rPr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phosphorylates</a:t>
            </a:r>
            <a:r>
              <a:rPr kern="0" spc="-11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13" dirty="0">
                <a:solidFill>
                  <a:sysClr val="windowText" lastClr="000000"/>
                </a:solidFill>
                <a:latin typeface="Arial MT"/>
                <a:cs typeface="Arial MT"/>
              </a:rPr>
              <a:t>YAP/TAZ,</a:t>
            </a:r>
            <a:r>
              <a:rPr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causing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cytoplasmic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retention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degradation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180"/>
              </a:spcBef>
              <a:buFont typeface="Arial MT"/>
              <a:buChar char="•"/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2540" indent="-143510" defTabSz="457200">
              <a:lnSpc>
                <a:spcPts val="1950"/>
              </a:lnSpc>
              <a:buFontTx/>
              <a:buChar char="•"/>
              <a:tabLst>
                <a:tab pos="149543" algn="l"/>
              </a:tabLst>
            </a:pP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Inactivation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allows</a:t>
            </a:r>
            <a:r>
              <a:rPr kern="0" spc="-1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30" dirty="0">
                <a:solidFill>
                  <a:sysClr val="windowText" lastClr="000000"/>
                </a:solidFill>
                <a:latin typeface="Arial MT"/>
                <a:cs typeface="Arial MT"/>
              </a:rPr>
              <a:t>YAP/TAZ</a:t>
            </a:r>
            <a:r>
              <a:rPr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enter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nucleus,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bind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5" dirty="0">
                <a:solidFill>
                  <a:sysClr val="windowText" lastClr="000000"/>
                </a:solidFill>
                <a:latin typeface="Arial MT"/>
                <a:cs typeface="Arial MT"/>
              </a:rPr>
              <a:t>TEAD,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drive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growth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genes.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183"/>
              </a:spcBef>
              <a:buFont typeface="Arial MT"/>
              <a:buChar char="•"/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432118" indent="-143510" defTabSz="457200">
              <a:lnSpc>
                <a:spcPts val="1950"/>
              </a:lnSpc>
              <a:buFontTx/>
              <a:buChar char="•"/>
              <a:tabLst>
                <a:tab pos="149543" algn="l"/>
              </a:tabLst>
            </a:pP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Dysregulation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3" dirty="0">
                <a:solidFill>
                  <a:sysClr val="windowText" lastClr="000000"/>
                </a:solidFill>
                <a:latin typeface="Arial MT"/>
                <a:cs typeface="Arial MT"/>
              </a:rPr>
              <a:t>promotes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cancer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other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diseases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1278" y="1660322"/>
            <a:ext cx="2667250" cy="370167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44220" y="5466617"/>
            <a:ext cx="3852228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Honda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8" dirty="0">
                <a:solidFill>
                  <a:sysClr val="windowText" lastClr="000000"/>
                </a:solidFill>
                <a:latin typeface="Arial MT"/>
                <a:cs typeface="Arial MT"/>
              </a:rPr>
              <a:t>D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Dev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Growth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Differ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2023;65:337-</a:t>
            </a:r>
            <a:r>
              <a:rPr sz="8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347;</a:t>
            </a:r>
            <a:r>
              <a:rPr sz="800" kern="0" spc="-4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Fu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M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Signal</a:t>
            </a:r>
            <a:r>
              <a:rPr sz="800" kern="0" spc="-4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Transduct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Target</a:t>
            </a:r>
            <a:r>
              <a:rPr sz="800" kern="0" spc="-5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Ther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2022;7:376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758" y="504381"/>
            <a:ext cx="3931285" cy="125290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350" dirty="0"/>
              <a:t>TEAD</a:t>
            </a:r>
            <a:r>
              <a:rPr spc="-127" dirty="0"/>
              <a:t> </a:t>
            </a:r>
            <a:r>
              <a:rPr spc="-238" dirty="0"/>
              <a:t>palmitoylation</a:t>
            </a:r>
            <a:r>
              <a:rPr spc="-115" dirty="0"/>
              <a:t> </a:t>
            </a:r>
            <a:r>
              <a:rPr spc="-253" dirty="0"/>
              <a:t>pocket:</a:t>
            </a:r>
            <a:r>
              <a:rPr spc="-123" dirty="0"/>
              <a:t> </a:t>
            </a:r>
            <a:r>
              <a:rPr spc="-270" dirty="0"/>
              <a:t>a</a:t>
            </a:r>
            <a:r>
              <a:rPr spc="-125" dirty="0"/>
              <a:t> </a:t>
            </a:r>
            <a:r>
              <a:rPr spc="-258" dirty="0"/>
              <a:t>novel</a:t>
            </a:r>
            <a:r>
              <a:rPr spc="-118" dirty="0"/>
              <a:t> </a:t>
            </a:r>
            <a:r>
              <a:rPr spc="-242" dirty="0"/>
              <a:t>therapeutic</a:t>
            </a:r>
            <a:r>
              <a:rPr spc="-113" dirty="0"/>
              <a:t> </a:t>
            </a:r>
            <a:r>
              <a:rPr spc="-230" dirty="0"/>
              <a:t>target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87469" y="2111121"/>
            <a:ext cx="4055110" cy="3198568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49543" marR="350203" indent="-143510" defTabSz="457200">
              <a:lnSpc>
                <a:spcPts val="1950"/>
              </a:lnSpc>
              <a:spcBef>
                <a:spcPts val="290"/>
              </a:spcBef>
              <a:buFontTx/>
              <a:buChar char="•"/>
              <a:tabLst>
                <a:tab pos="149543" algn="l"/>
              </a:tabLst>
            </a:pPr>
            <a:r>
              <a:rPr kern="0" spc="-230" dirty="0">
                <a:solidFill>
                  <a:sysClr val="windowText" lastClr="000000"/>
                </a:solidFill>
                <a:latin typeface="Arial MT"/>
                <a:cs typeface="Arial MT"/>
              </a:rPr>
              <a:t>TEAD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0" dirty="0">
                <a:solidFill>
                  <a:sysClr val="windowText" lastClr="000000"/>
                </a:solidFill>
                <a:latin typeface="Arial MT"/>
                <a:cs typeface="Arial MT"/>
              </a:rPr>
              <a:t>inhibitors: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bind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to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central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pocket,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block</a:t>
            </a:r>
            <a:r>
              <a:rPr kern="0" spc="-1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17" dirty="0">
                <a:solidFill>
                  <a:sysClr val="windowText" lastClr="000000"/>
                </a:solidFill>
                <a:latin typeface="Arial MT"/>
                <a:cs typeface="Arial MT"/>
              </a:rPr>
              <a:t>TEAD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palmitoylation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indent="-143193" defTabSz="457200">
              <a:lnSpc>
                <a:spcPts val="2055"/>
              </a:lnSpc>
              <a:spcBef>
                <a:spcPts val="2010"/>
              </a:spcBef>
              <a:buFontTx/>
              <a:buChar char="•"/>
              <a:tabLst>
                <a:tab pos="149543" algn="l"/>
              </a:tabLst>
            </a:pP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Pocket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binding: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reduces</a:t>
            </a:r>
            <a:r>
              <a:rPr kern="0" spc="-1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8" dirty="0">
                <a:solidFill>
                  <a:sysClr val="windowText" lastClr="000000"/>
                </a:solidFill>
                <a:latin typeface="Arial MT"/>
                <a:cs typeface="Arial MT"/>
              </a:rPr>
              <a:t>TEAD’s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transcriptional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defTabSz="457200">
              <a:lnSpc>
                <a:spcPts val="2055"/>
              </a:lnSpc>
            </a:pPr>
            <a:r>
              <a:rPr kern="0" spc="-133" dirty="0">
                <a:solidFill>
                  <a:sysClr val="windowText" lastClr="000000"/>
                </a:solidFill>
                <a:latin typeface="Arial MT"/>
                <a:cs typeface="Arial MT"/>
              </a:rPr>
              <a:t>activity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210"/>
              </a:spcBef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76835" indent="-143510" defTabSz="457200">
              <a:lnSpc>
                <a:spcPts val="1950"/>
              </a:lnSpc>
              <a:spcBef>
                <a:spcPts val="3"/>
              </a:spcBef>
              <a:buFontTx/>
              <a:buChar char="•"/>
              <a:tabLst>
                <a:tab pos="149543" algn="l"/>
              </a:tabLst>
            </a:pPr>
            <a:r>
              <a:rPr kern="0" spc="-175" dirty="0">
                <a:solidFill>
                  <a:sysClr val="windowText" lastClr="000000"/>
                </a:solidFill>
                <a:latin typeface="Arial MT"/>
                <a:cs typeface="Arial MT"/>
              </a:rPr>
              <a:t>Suppresses</a:t>
            </a:r>
            <a:r>
              <a:rPr kern="0" spc="-1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15" dirty="0">
                <a:solidFill>
                  <a:sysClr val="windowText" lastClr="000000"/>
                </a:solidFill>
                <a:latin typeface="Arial MT"/>
                <a:cs typeface="Arial MT"/>
              </a:rPr>
              <a:t>YAP/TAZ-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driven</a:t>
            </a:r>
            <a:r>
              <a:rPr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target</a:t>
            </a:r>
            <a:r>
              <a:rPr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8" dirty="0">
                <a:solidFill>
                  <a:sysClr val="windowText" lastClr="000000"/>
                </a:solidFill>
                <a:latin typeface="Arial MT"/>
                <a:cs typeface="Arial MT"/>
              </a:rPr>
              <a:t>genes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5" dirty="0">
                <a:solidFill>
                  <a:sysClr val="windowText" lastClr="000000"/>
                </a:solidFill>
                <a:latin typeface="Arial MT"/>
                <a:cs typeface="Arial MT"/>
              </a:rPr>
              <a:t>and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cell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proliferation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148"/>
              </a:spcBef>
              <a:buFont typeface="Arial MT"/>
              <a:buChar char="•"/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405765" indent="-143510" defTabSz="457200">
              <a:lnSpc>
                <a:spcPct val="90300"/>
              </a:lnSpc>
              <a:buFontTx/>
              <a:buChar char="•"/>
              <a:tabLst>
                <a:tab pos="149543" algn="l"/>
              </a:tabLst>
            </a:pPr>
            <a:r>
              <a:rPr kern="0" spc="-208" dirty="0">
                <a:solidFill>
                  <a:sysClr val="windowText" lastClr="000000"/>
                </a:solidFill>
                <a:latin typeface="Arial MT"/>
                <a:cs typeface="Arial MT"/>
              </a:rPr>
              <a:t>VT-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3989: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central-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pocket</a:t>
            </a:r>
            <a:r>
              <a:rPr kern="0" spc="-1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30" dirty="0">
                <a:solidFill>
                  <a:sysClr val="windowText" lastClr="000000"/>
                </a:solidFill>
                <a:latin typeface="Arial MT"/>
                <a:cs typeface="Arial MT"/>
              </a:rPr>
              <a:t>TEAD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inhibitor,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blocks</a:t>
            </a:r>
            <a:r>
              <a:rPr kern="0" spc="-1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30" dirty="0">
                <a:solidFill>
                  <a:sysClr val="windowText" lastClr="000000"/>
                </a:solidFill>
                <a:latin typeface="Arial MT"/>
                <a:cs typeface="Arial MT"/>
              </a:rPr>
              <a:t>TEAD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palmitoylation,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downstreams </a:t>
            </a:r>
            <a:r>
              <a:rPr kern="0" spc="-230" dirty="0">
                <a:solidFill>
                  <a:sysClr val="windowText" lastClr="000000"/>
                </a:solidFill>
                <a:latin typeface="Arial MT"/>
                <a:cs typeface="Arial MT"/>
              </a:rPr>
              <a:t>YAP/TAZ</a:t>
            </a:r>
            <a:r>
              <a:rPr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signalling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11200" y="1801044"/>
            <a:ext cx="3116263" cy="3194685"/>
            <a:chOff x="1422400" y="1887588"/>
            <a:chExt cx="6232525" cy="63893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6877" y="2113931"/>
              <a:ext cx="6218006" cy="616299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28750" y="1893938"/>
              <a:ext cx="624840" cy="716915"/>
            </a:xfrm>
            <a:custGeom>
              <a:avLst/>
              <a:gdLst/>
              <a:ahLst/>
              <a:cxnLst/>
              <a:rect l="l" t="t" r="r" b="b"/>
              <a:pathLst>
                <a:path w="624839" h="716914">
                  <a:moveTo>
                    <a:pt x="624332" y="0"/>
                  </a:moveTo>
                  <a:lnTo>
                    <a:pt x="0" y="0"/>
                  </a:lnTo>
                  <a:lnTo>
                    <a:pt x="0" y="716292"/>
                  </a:lnTo>
                  <a:lnTo>
                    <a:pt x="624332" y="716292"/>
                  </a:lnTo>
                  <a:lnTo>
                    <a:pt x="624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428750" y="1893938"/>
              <a:ext cx="624840" cy="716915"/>
            </a:xfrm>
            <a:custGeom>
              <a:avLst/>
              <a:gdLst/>
              <a:ahLst/>
              <a:cxnLst/>
              <a:rect l="l" t="t" r="r" b="b"/>
              <a:pathLst>
                <a:path w="624839" h="716914">
                  <a:moveTo>
                    <a:pt x="0" y="716292"/>
                  </a:moveTo>
                  <a:lnTo>
                    <a:pt x="624332" y="716292"/>
                  </a:lnTo>
                  <a:lnTo>
                    <a:pt x="624332" y="0"/>
                  </a:lnTo>
                  <a:lnTo>
                    <a:pt x="0" y="0"/>
                  </a:lnTo>
                  <a:lnTo>
                    <a:pt x="0" y="71629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Kim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JK</a:t>
            </a:r>
            <a:r>
              <a:rPr sz="80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Bioorg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Chem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2025:159:108425,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Zhao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B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Pharmaceuticals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2023;16:583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3808" y="1154176"/>
            <a:ext cx="7687310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>
              <a:spcBef>
                <a:spcPts val="50"/>
              </a:spcBef>
            </a:pPr>
            <a:r>
              <a:rPr spc="-268" dirty="0"/>
              <a:t>VT3989,</a:t>
            </a:r>
            <a:r>
              <a:rPr spc="-120" dirty="0"/>
              <a:t> </a:t>
            </a:r>
            <a:r>
              <a:rPr spc="-270" dirty="0"/>
              <a:t>a</a:t>
            </a:r>
            <a:r>
              <a:rPr spc="-127" dirty="0"/>
              <a:t> </a:t>
            </a:r>
            <a:r>
              <a:rPr spc="-223" dirty="0"/>
              <a:t>multi-</a:t>
            </a:r>
            <a:r>
              <a:rPr spc="-350" dirty="0"/>
              <a:t>TEAD</a:t>
            </a:r>
            <a:r>
              <a:rPr spc="-125" dirty="0"/>
              <a:t> </a:t>
            </a:r>
            <a:r>
              <a:rPr spc="-233" dirty="0"/>
              <a:t>inhibitor,</a:t>
            </a:r>
            <a:r>
              <a:rPr spc="-118" dirty="0"/>
              <a:t> </a:t>
            </a:r>
            <a:r>
              <a:rPr spc="-217" dirty="0"/>
              <a:t>in</a:t>
            </a:r>
            <a:r>
              <a:rPr spc="-127" dirty="0"/>
              <a:t> </a:t>
            </a:r>
            <a:r>
              <a:rPr spc="-238" dirty="0"/>
              <a:t>patients</a:t>
            </a:r>
            <a:r>
              <a:rPr spc="-127" dirty="0"/>
              <a:t> </a:t>
            </a:r>
            <a:r>
              <a:rPr spc="-248" dirty="0"/>
              <a:t>with</a:t>
            </a:r>
            <a:r>
              <a:rPr spc="-125" dirty="0"/>
              <a:t> </a:t>
            </a:r>
            <a:r>
              <a:rPr spc="-288" dirty="0"/>
              <a:t>advanced </a:t>
            </a:r>
            <a:r>
              <a:rPr spc="-293" dirty="0"/>
              <a:t>EHE:</a:t>
            </a:r>
            <a:r>
              <a:rPr spc="-130" dirty="0"/>
              <a:t> </a:t>
            </a:r>
            <a:r>
              <a:rPr spc="-270" dirty="0"/>
              <a:t>a</a:t>
            </a:r>
            <a:r>
              <a:rPr spc="-130" dirty="0"/>
              <a:t> </a:t>
            </a:r>
            <a:r>
              <a:rPr spc="-285" dirty="0"/>
              <a:t>phase</a:t>
            </a:r>
            <a:r>
              <a:rPr spc="-140" dirty="0"/>
              <a:t> </a:t>
            </a:r>
            <a:r>
              <a:rPr spc="-135" dirty="0"/>
              <a:t>I/II</a:t>
            </a:r>
            <a:r>
              <a:rPr spc="-120" dirty="0"/>
              <a:t> </a:t>
            </a:r>
            <a:r>
              <a:rPr spc="-268" dirty="0"/>
              <a:t>study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24674" y="5491480"/>
            <a:ext cx="698183" cy="12182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sz="750"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Joanna</a:t>
            </a:r>
            <a:r>
              <a:rPr sz="75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750" b="1" kern="0" spc="-75" dirty="0">
                <a:solidFill>
                  <a:sysClr val="windowText" lastClr="000000"/>
                </a:solidFill>
                <a:latin typeface="Arial"/>
                <a:cs typeface="Arial"/>
              </a:rPr>
              <a:t>Szkandera</a:t>
            </a:r>
            <a:endParaRPr sz="7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7936" y="5460086"/>
            <a:ext cx="2103120" cy="252313"/>
          </a:xfrm>
          <a:prstGeom prst="rect">
            <a:avLst/>
          </a:prstGeom>
        </p:spPr>
        <p:txBody>
          <a:bodyPr vert="horz" wrap="square" lIns="0" tIns="6033" rIns="0" bIns="0" rtlCol="0">
            <a:spAutoFit/>
          </a:bodyPr>
          <a:lstStyle/>
          <a:p>
            <a:pPr marL="6350" defTabSz="457200">
              <a:spcBef>
                <a:spcPts val="48"/>
              </a:spcBef>
            </a:pPr>
            <a:r>
              <a:rPr sz="800"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Haddox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CL</a:t>
            </a:r>
            <a:r>
              <a:rPr sz="800" kern="0" spc="-5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0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Rare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Cancers;Volume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4:100074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97042" y="2165381"/>
            <a:ext cx="7861935" cy="3177858"/>
            <a:chOff x="1394083" y="2616261"/>
            <a:chExt cx="15723869" cy="63557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4083" y="2616261"/>
              <a:ext cx="15723716" cy="635514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88694" y="3278073"/>
              <a:ext cx="9352280" cy="983615"/>
            </a:xfrm>
            <a:custGeom>
              <a:avLst/>
              <a:gdLst/>
              <a:ahLst/>
              <a:cxnLst/>
              <a:rect l="l" t="t" r="r" b="b"/>
              <a:pathLst>
                <a:path w="9352280" h="983614">
                  <a:moveTo>
                    <a:pt x="0" y="983411"/>
                  </a:moveTo>
                  <a:lnTo>
                    <a:pt x="2979801" y="983411"/>
                  </a:lnTo>
                  <a:lnTo>
                    <a:pt x="2979801" y="0"/>
                  </a:lnTo>
                  <a:lnTo>
                    <a:pt x="0" y="0"/>
                  </a:lnTo>
                  <a:lnTo>
                    <a:pt x="0" y="983411"/>
                  </a:lnTo>
                  <a:close/>
                </a:path>
                <a:path w="9352280" h="983614">
                  <a:moveTo>
                    <a:pt x="6372352" y="983411"/>
                  </a:moveTo>
                  <a:lnTo>
                    <a:pt x="9352153" y="983411"/>
                  </a:lnTo>
                  <a:lnTo>
                    <a:pt x="9352153" y="0"/>
                  </a:lnTo>
                  <a:lnTo>
                    <a:pt x="6372352" y="0"/>
                  </a:lnTo>
                  <a:lnTo>
                    <a:pt x="6372352" y="983411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44220" y="5670288"/>
            <a:ext cx="366236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3808" y="1154176"/>
            <a:ext cx="7687310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>
              <a:spcBef>
                <a:spcPts val="50"/>
              </a:spcBef>
            </a:pPr>
            <a:r>
              <a:rPr spc="-268" dirty="0"/>
              <a:t>VT3989,</a:t>
            </a:r>
            <a:r>
              <a:rPr spc="-120" dirty="0"/>
              <a:t> </a:t>
            </a:r>
            <a:r>
              <a:rPr spc="-270" dirty="0"/>
              <a:t>a</a:t>
            </a:r>
            <a:r>
              <a:rPr spc="-127" dirty="0"/>
              <a:t> </a:t>
            </a:r>
            <a:r>
              <a:rPr spc="-223" dirty="0"/>
              <a:t>multi-</a:t>
            </a:r>
            <a:r>
              <a:rPr spc="-350" dirty="0"/>
              <a:t>TEAD</a:t>
            </a:r>
            <a:r>
              <a:rPr spc="-125" dirty="0"/>
              <a:t> </a:t>
            </a:r>
            <a:r>
              <a:rPr spc="-233" dirty="0"/>
              <a:t>inhibitor,</a:t>
            </a:r>
            <a:r>
              <a:rPr spc="-118" dirty="0"/>
              <a:t> </a:t>
            </a:r>
            <a:r>
              <a:rPr spc="-217" dirty="0"/>
              <a:t>in</a:t>
            </a:r>
            <a:r>
              <a:rPr spc="-127" dirty="0"/>
              <a:t> </a:t>
            </a:r>
            <a:r>
              <a:rPr spc="-238" dirty="0"/>
              <a:t>patients</a:t>
            </a:r>
            <a:r>
              <a:rPr spc="-127" dirty="0"/>
              <a:t> </a:t>
            </a:r>
            <a:r>
              <a:rPr spc="-248" dirty="0"/>
              <a:t>with</a:t>
            </a:r>
            <a:r>
              <a:rPr spc="-125" dirty="0"/>
              <a:t> </a:t>
            </a:r>
            <a:r>
              <a:rPr spc="-288" dirty="0"/>
              <a:t>advanced </a:t>
            </a:r>
            <a:r>
              <a:rPr spc="-293" dirty="0"/>
              <a:t>EHE:</a:t>
            </a:r>
            <a:r>
              <a:rPr spc="-130" dirty="0"/>
              <a:t> </a:t>
            </a:r>
            <a:r>
              <a:rPr spc="-270" dirty="0"/>
              <a:t>a</a:t>
            </a:r>
            <a:r>
              <a:rPr spc="-130" dirty="0"/>
              <a:t> </a:t>
            </a:r>
            <a:r>
              <a:rPr spc="-285" dirty="0"/>
              <a:t>phase</a:t>
            </a:r>
            <a:r>
              <a:rPr spc="-140" dirty="0"/>
              <a:t> </a:t>
            </a:r>
            <a:r>
              <a:rPr spc="-135" dirty="0"/>
              <a:t>I/II</a:t>
            </a:r>
            <a:r>
              <a:rPr spc="-120" dirty="0"/>
              <a:t> </a:t>
            </a:r>
            <a:r>
              <a:rPr spc="-268" dirty="0"/>
              <a:t>study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58753" y="4940529"/>
            <a:ext cx="3638550" cy="675826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defTabSz="457200">
              <a:spcBef>
                <a:spcPts val="50"/>
              </a:spcBef>
            </a:pPr>
            <a:r>
              <a:rPr b="1" kern="0" spc="-213" dirty="0">
                <a:solidFill>
                  <a:sysClr val="windowText" lastClr="000000"/>
                </a:solidFill>
                <a:latin typeface="Arial"/>
                <a:cs typeface="Arial"/>
              </a:rPr>
              <a:t>AEs</a:t>
            </a:r>
            <a:r>
              <a:rPr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Grade</a:t>
            </a:r>
            <a:r>
              <a:rPr b="1" kern="0" spc="-9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≥</a:t>
            </a:r>
            <a:r>
              <a:rPr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3:</a:t>
            </a:r>
            <a:r>
              <a:rPr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hypertriglyceridemia,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lipase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increase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2172018" defTabSz="457200">
              <a:spcBef>
                <a:spcPts val="18"/>
              </a:spcBef>
            </a:pPr>
            <a:r>
              <a:rPr sz="750"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Joanna</a:t>
            </a:r>
            <a:r>
              <a:rPr sz="75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750" b="1" kern="0" spc="-28" dirty="0">
                <a:solidFill>
                  <a:sysClr val="windowText" lastClr="000000"/>
                </a:solidFill>
                <a:latin typeface="Arial"/>
                <a:cs typeface="Arial"/>
              </a:rPr>
              <a:t>Szkandera</a:t>
            </a:r>
            <a:endParaRPr sz="7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7936" y="5460086"/>
            <a:ext cx="2103120" cy="252313"/>
          </a:xfrm>
          <a:prstGeom prst="rect">
            <a:avLst/>
          </a:prstGeom>
        </p:spPr>
        <p:txBody>
          <a:bodyPr vert="horz" wrap="square" lIns="0" tIns="6033" rIns="0" bIns="0" rtlCol="0">
            <a:spAutoFit/>
          </a:bodyPr>
          <a:lstStyle/>
          <a:p>
            <a:pPr marL="6350" defTabSz="457200">
              <a:spcBef>
                <a:spcPts val="48"/>
              </a:spcBef>
            </a:pPr>
            <a:r>
              <a:rPr sz="800"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Haddox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CL</a:t>
            </a:r>
            <a:r>
              <a:rPr sz="800" kern="0" spc="-5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0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Rare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Cancers;Volume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4:100074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845" y="2195027"/>
            <a:ext cx="4432563" cy="298246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6976" y="2048589"/>
            <a:ext cx="3472263" cy="269699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4952555" y="4256215"/>
            <a:ext cx="205105" cy="85725"/>
          </a:xfrm>
          <a:custGeom>
            <a:avLst/>
            <a:gdLst/>
            <a:ahLst/>
            <a:cxnLst/>
            <a:rect l="l" t="t" r="r" b="b"/>
            <a:pathLst>
              <a:path w="410209" h="171450">
                <a:moveTo>
                  <a:pt x="238760" y="0"/>
                </a:moveTo>
                <a:lnTo>
                  <a:pt x="238760" y="171450"/>
                </a:lnTo>
                <a:lnTo>
                  <a:pt x="353060" y="114300"/>
                </a:lnTo>
                <a:lnTo>
                  <a:pt x="267335" y="114300"/>
                </a:lnTo>
                <a:lnTo>
                  <a:pt x="267335" y="57150"/>
                </a:lnTo>
                <a:lnTo>
                  <a:pt x="353060" y="57150"/>
                </a:lnTo>
                <a:lnTo>
                  <a:pt x="238760" y="0"/>
                </a:lnTo>
                <a:close/>
              </a:path>
              <a:path w="410209" h="171450">
                <a:moveTo>
                  <a:pt x="238760" y="57150"/>
                </a:moveTo>
                <a:lnTo>
                  <a:pt x="0" y="57150"/>
                </a:lnTo>
                <a:lnTo>
                  <a:pt x="0" y="114300"/>
                </a:lnTo>
                <a:lnTo>
                  <a:pt x="238760" y="114300"/>
                </a:lnTo>
                <a:lnTo>
                  <a:pt x="238760" y="57150"/>
                </a:lnTo>
                <a:close/>
              </a:path>
              <a:path w="410209" h="171450">
                <a:moveTo>
                  <a:pt x="353060" y="57150"/>
                </a:moveTo>
                <a:lnTo>
                  <a:pt x="267335" y="57150"/>
                </a:lnTo>
                <a:lnTo>
                  <a:pt x="267335" y="114300"/>
                </a:lnTo>
                <a:lnTo>
                  <a:pt x="353060" y="114300"/>
                </a:lnTo>
                <a:lnTo>
                  <a:pt x="410210" y="85725"/>
                </a:lnTo>
                <a:lnTo>
                  <a:pt x="353060" y="571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defTabSz="457200"/>
            <a:endParaRPr sz="900"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85467" y="4004691"/>
            <a:ext cx="1048068" cy="929742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lnSpc>
                <a:spcPts val="1798"/>
              </a:lnSpc>
              <a:spcBef>
                <a:spcPts val="50"/>
              </a:spcBef>
            </a:pPr>
            <a:r>
              <a:rPr sz="1500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ORR</a:t>
            </a:r>
            <a:r>
              <a:rPr sz="1500" b="1" kern="0" spc="-7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00" b="1" kern="0" spc="-193" dirty="0">
                <a:solidFill>
                  <a:sysClr val="windowText" lastClr="000000"/>
                </a:solidFill>
                <a:latin typeface="Arial"/>
                <a:cs typeface="Arial"/>
              </a:rPr>
              <a:t>10%</a:t>
            </a:r>
            <a:endParaRPr sz="15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34950" defTabSz="457200">
              <a:lnSpc>
                <a:spcPts val="1798"/>
              </a:lnSpc>
            </a:pPr>
            <a:r>
              <a:rPr sz="1500" kern="0" spc="-188" dirty="0">
                <a:solidFill>
                  <a:sysClr val="windowText" lastClr="000000"/>
                </a:solidFill>
                <a:latin typeface="Arial MT"/>
                <a:cs typeface="Arial MT"/>
              </a:rPr>
              <a:t>PR</a:t>
            </a:r>
            <a:r>
              <a:rPr sz="15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1500"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1</a:t>
            </a:r>
            <a:r>
              <a:rPr sz="15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1500"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(10%)</a:t>
            </a:r>
            <a:endParaRPr sz="15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234950" defTabSz="457200"/>
            <a:r>
              <a:rPr sz="1500" kern="0" spc="-188" dirty="0">
                <a:solidFill>
                  <a:sysClr val="windowText" lastClr="000000"/>
                </a:solidFill>
                <a:latin typeface="Arial MT"/>
                <a:cs typeface="Arial MT"/>
              </a:rPr>
              <a:t>SD</a:t>
            </a:r>
            <a:r>
              <a:rPr sz="15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1500"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8</a:t>
            </a:r>
            <a:r>
              <a:rPr sz="15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1500"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(80%)</a:t>
            </a:r>
            <a:endParaRPr sz="15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234950" defTabSz="457200"/>
            <a:r>
              <a:rPr sz="1500" kern="0" spc="-188" dirty="0">
                <a:solidFill>
                  <a:sysClr val="windowText" lastClr="000000"/>
                </a:solidFill>
                <a:latin typeface="Arial MT"/>
                <a:cs typeface="Arial MT"/>
              </a:rPr>
              <a:t>PD</a:t>
            </a:r>
            <a:r>
              <a:rPr sz="15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1500"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1</a:t>
            </a:r>
            <a:r>
              <a:rPr sz="15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1500"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(10%)</a:t>
            </a:r>
            <a:endParaRPr sz="15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4220" y="5670288"/>
            <a:ext cx="366236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56107" y="653591"/>
            <a:ext cx="3818192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>
              <a:spcBef>
                <a:spcPts val="50"/>
              </a:spcBef>
            </a:pPr>
            <a:r>
              <a:rPr spc="-275" dirty="0"/>
              <a:t>Targeting</a:t>
            </a:r>
            <a:r>
              <a:rPr spc="-130" dirty="0"/>
              <a:t> </a:t>
            </a:r>
            <a:r>
              <a:rPr spc="-380" dirty="0"/>
              <a:t>MDM2</a:t>
            </a:r>
            <a:r>
              <a:rPr spc="-120" dirty="0"/>
              <a:t> </a:t>
            </a:r>
            <a:r>
              <a:rPr spc="-217" dirty="0"/>
              <a:t>in</a:t>
            </a:r>
            <a:r>
              <a:rPr spc="-127" dirty="0"/>
              <a:t> </a:t>
            </a:r>
            <a:r>
              <a:rPr spc="-343" dirty="0"/>
              <a:t>WDLPS/DDLPS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24674" y="5491480"/>
            <a:ext cx="698183" cy="12182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sz="750"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Joanna</a:t>
            </a:r>
            <a:r>
              <a:rPr sz="75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750" b="1" kern="0" spc="-75" dirty="0">
                <a:solidFill>
                  <a:sysClr val="windowText" lastClr="000000"/>
                </a:solidFill>
                <a:latin typeface="Arial"/>
                <a:cs typeface="Arial"/>
              </a:rPr>
              <a:t>Szkandera</a:t>
            </a:r>
            <a:endParaRPr sz="7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3808" y="1730692"/>
            <a:ext cx="7806372" cy="58381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marR="2540" defTabSz="457200">
              <a:spcBef>
                <a:spcPts val="53"/>
              </a:spcBef>
            </a:pP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Lessons</a:t>
            </a:r>
            <a:r>
              <a:rPr sz="1875" b="1" kern="0" spc="-1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from</a:t>
            </a:r>
            <a:r>
              <a:rPr sz="1875" b="1" kern="0" spc="-9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53" dirty="0">
                <a:solidFill>
                  <a:sysClr val="windowText" lastClr="000000"/>
                </a:solidFill>
                <a:latin typeface="Arial"/>
                <a:cs typeface="Arial"/>
              </a:rPr>
              <a:t>MDM2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3" dirty="0">
                <a:solidFill>
                  <a:sysClr val="windowText" lastClr="000000"/>
                </a:solidFill>
                <a:latin typeface="Arial"/>
                <a:cs typeface="Arial"/>
              </a:rPr>
              <a:t>inhibition</a:t>
            </a:r>
            <a:r>
              <a:rPr sz="1875" b="1" kern="0" spc="-1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28" dirty="0">
                <a:solidFill>
                  <a:sysClr val="windowText" lastClr="000000"/>
                </a:solidFill>
                <a:latin typeface="Arial"/>
                <a:cs typeface="Arial"/>
              </a:rPr>
              <a:t>WD/DDLPS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13" dirty="0">
                <a:solidFill>
                  <a:sysClr val="windowText" lastClr="000000"/>
                </a:solidFill>
                <a:latin typeface="Arial"/>
                <a:cs typeface="Arial"/>
              </a:rPr>
              <a:t>-</a:t>
            </a:r>
            <a:r>
              <a:rPr sz="1875"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17" dirty="0">
                <a:solidFill>
                  <a:sysClr val="windowText" lastClr="000000"/>
                </a:solidFill>
                <a:latin typeface="Arial"/>
                <a:cs typeface="Arial"/>
              </a:rPr>
              <a:t>when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75" dirty="0">
                <a:solidFill>
                  <a:sysClr val="windowText" lastClr="000000"/>
                </a:solidFill>
                <a:latin typeface="Arial"/>
                <a:cs typeface="Arial"/>
              </a:rPr>
              <a:t>strong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75" dirty="0">
                <a:solidFill>
                  <a:sysClr val="windowText" lastClr="000000"/>
                </a:solidFill>
                <a:latin typeface="Arial"/>
                <a:cs typeface="Arial"/>
              </a:rPr>
              <a:t>biology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38" dirty="0">
                <a:solidFill>
                  <a:sysClr val="windowText" lastClr="000000"/>
                </a:solidFill>
                <a:latin typeface="Arial"/>
                <a:cs typeface="Arial"/>
              </a:rPr>
              <a:t>fails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0" dirty="0">
                <a:solidFill>
                  <a:sysClr val="windowText" lastClr="000000"/>
                </a:solidFill>
                <a:latin typeface="Arial"/>
                <a:cs typeface="Arial"/>
              </a:rPr>
              <a:t>to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5" dirty="0">
                <a:solidFill>
                  <a:sysClr val="windowText" lastClr="000000"/>
                </a:solidFill>
                <a:latin typeface="Arial"/>
                <a:cs typeface="Arial"/>
              </a:rPr>
              <a:t>translate </a:t>
            </a:r>
            <a:r>
              <a:rPr sz="1875" b="1" kern="0" spc="-155" dirty="0">
                <a:solidFill>
                  <a:sysClr val="windowText" lastClr="000000"/>
                </a:solidFill>
                <a:latin typeface="Arial"/>
                <a:cs typeface="Arial"/>
              </a:rPr>
              <a:t>into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48" dirty="0">
                <a:solidFill>
                  <a:sysClr val="windowText" lastClr="000000"/>
                </a:solidFill>
                <a:latin typeface="Arial"/>
                <a:cs typeface="Arial"/>
              </a:rPr>
              <a:t>clinical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5" dirty="0">
                <a:solidFill>
                  <a:sysClr val="windowText" lastClr="000000"/>
                </a:solidFill>
                <a:latin typeface="Arial"/>
                <a:cs typeface="Arial"/>
              </a:rPr>
              <a:t>benefit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9446" y="2621161"/>
            <a:ext cx="3393525" cy="242043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44220" y="5670288"/>
            <a:ext cx="366236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335" y="1055201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350" dirty="0"/>
              <a:t>When</a:t>
            </a:r>
            <a:r>
              <a:rPr spc="-148" dirty="0"/>
              <a:t> </a:t>
            </a:r>
            <a:r>
              <a:rPr spc="-270" dirty="0"/>
              <a:t>a</a:t>
            </a:r>
            <a:r>
              <a:rPr spc="-125" dirty="0"/>
              <a:t> </a:t>
            </a:r>
            <a:r>
              <a:rPr spc="-260" dirty="0"/>
              <a:t>spear</a:t>
            </a:r>
            <a:r>
              <a:rPr spc="-138" dirty="0"/>
              <a:t> </a:t>
            </a:r>
            <a:r>
              <a:rPr spc="-278" dirty="0"/>
              <a:t>misses</a:t>
            </a:r>
            <a:r>
              <a:rPr spc="-130" dirty="0"/>
              <a:t> </a:t>
            </a:r>
            <a:r>
              <a:rPr spc="-260" dirty="0"/>
              <a:t>the</a:t>
            </a:r>
            <a:r>
              <a:rPr spc="-125" dirty="0"/>
              <a:t> </a:t>
            </a:r>
            <a:r>
              <a:rPr spc="-293" dirty="0"/>
              <a:t>mark</a:t>
            </a:r>
            <a:r>
              <a:rPr spc="-130" dirty="0"/>
              <a:t> </a:t>
            </a:r>
            <a:r>
              <a:rPr spc="-143" dirty="0"/>
              <a:t>.....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41544" y="2575623"/>
            <a:ext cx="3300095" cy="1587871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49543" marR="116840" indent="-143510" defTabSz="457200">
              <a:lnSpc>
                <a:spcPts val="1950"/>
              </a:lnSpc>
              <a:spcBef>
                <a:spcPts val="290"/>
              </a:spcBef>
              <a:buFontTx/>
              <a:buChar char="•"/>
              <a:tabLst>
                <a:tab pos="149543" algn="l"/>
              </a:tabLst>
            </a:pPr>
            <a:r>
              <a:rPr kern="0" spc="-255" dirty="0">
                <a:solidFill>
                  <a:sysClr val="windowText" lastClr="000000"/>
                </a:solidFill>
                <a:latin typeface="Arial MT"/>
                <a:cs typeface="Arial MT"/>
              </a:rPr>
              <a:t>MDM2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18" dirty="0">
                <a:solidFill>
                  <a:sysClr val="windowText" lastClr="000000"/>
                </a:solidFill>
                <a:latin typeface="Arial MT"/>
                <a:cs typeface="Arial MT"/>
              </a:rPr>
              <a:t>-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8" dirty="0">
                <a:solidFill>
                  <a:sysClr val="windowText" lastClr="000000"/>
                </a:solidFill>
                <a:latin typeface="Arial MT"/>
                <a:cs typeface="Arial MT"/>
              </a:rPr>
              <a:t>most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8" dirty="0">
                <a:solidFill>
                  <a:sysClr val="windowText" lastClr="000000"/>
                </a:solidFill>
                <a:latin typeface="Arial MT"/>
                <a:cs typeface="Arial MT"/>
              </a:rPr>
              <a:t>commonly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amplified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in </a:t>
            </a:r>
            <a:r>
              <a:rPr kern="0" spc="-228" dirty="0">
                <a:solidFill>
                  <a:sysClr val="windowText" lastClr="000000"/>
                </a:solidFill>
                <a:latin typeface="Arial MT"/>
                <a:cs typeface="Arial MT"/>
              </a:rPr>
              <a:t>WD/DDLPS</a:t>
            </a:r>
            <a:r>
              <a:rPr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(97%)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148"/>
              </a:spcBef>
              <a:buFont typeface="Arial MT"/>
              <a:buChar char="•"/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8908" marR="2540" indent="-142875" defTabSz="457200">
              <a:lnSpc>
                <a:spcPct val="90300"/>
              </a:lnSpc>
              <a:spcBef>
                <a:spcPts val="3"/>
              </a:spcBef>
              <a:buFontTx/>
              <a:buChar char="•"/>
              <a:tabLst>
                <a:tab pos="149543" algn="l"/>
              </a:tabLst>
            </a:pPr>
            <a:r>
              <a:rPr kern="0" spc="-213" dirty="0">
                <a:solidFill>
                  <a:sysClr val="windowText" lastClr="000000"/>
                </a:solidFill>
                <a:latin typeface="Arial MT"/>
                <a:cs typeface="Arial MT"/>
              </a:rPr>
              <a:t>MDM2: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negative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regulator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p53, 	</a:t>
            </a:r>
            <a:r>
              <a:rPr kern="0" spc="-135" dirty="0">
                <a:solidFill>
                  <a:sysClr val="windowText" lastClr="000000"/>
                </a:solidFill>
                <a:latin typeface="Arial MT"/>
                <a:cs typeface="Arial MT"/>
              </a:rPr>
              <a:t>potentially</a:t>
            </a:r>
            <a:r>
              <a:rPr kern="0" spc="-10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promoting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3" dirty="0">
                <a:solidFill>
                  <a:sysClr val="windowText" lastClr="000000"/>
                </a:solidFill>
                <a:latin typeface="Arial MT"/>
                <a:cs typeface="Arial MT"/>
              </a:rPr>
              <a:t>oncogenesis 	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liposarcoma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135" y="2101215"/>
            <a:ext cx="4550664" cy="279996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44220" y="5466617"/>
            <a:ext cx="5572125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Binh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5" dirty="0">
                <a:solidFill>
                  <a:sysClr val="windowText" lastClr="000000"/>
                </a:solidFill>
                <a:latin typeface="Arial MT"/>
                <a:cs typeface="Arial MT"/>
              </a:rPr>
              <a:t>MBN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20" dirty="0">
                <a:solidFill>
                  <a:sysClr val="windowText" lastClr="000000"/>
                </a:solidFill>
                <a:latin typeface="Arial MT"/>
                <a:cs typeface="Arial MT"/>
              </a:rPr>
              <a:t>Am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J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Surg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Pathol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2005;29:1340-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7;</a:t>
            </a:r>
            <a:r>
              <a:rPr sz="800" kern="0" spc="-5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Somaiah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8" dirty="0">
                <a:solidFill>
                  <a:sysClr val="windowText" lastClr="000000"/>
                </a:solidFill>
                <a:latin typeface="Arial MT"/>
                <a:cs typeface="Arial MT"/>
              </a:rPr>
              <a:t>N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Cancer</a:t>
            </a:r>
            <a:r>
              <a:rPr sz="800" kern="0" spc="-4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Treat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Rev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2024;122:102668;</a:t>
            </a:r>
            <a:r>
              <a:rPr sz="800" kern="0" spc="-5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Conyers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8" dirty="0">
                <a:solidFill>
                  <a:sysClr val="windowText" lastClr="000000"/>
                </a:solidFill>
                <a:latin typeface="Arial MT"/>
                <a:cs typeface="Arial MT"/>
              </a:rPr>
              <a:t>R</a:t>
            </a:r>
            <a:r>
              <a:rPr sz="80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Sarcoma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2011:2011:483154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3808" y="1154176"/>
            <a:ext cx="7624445" cy="125290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defTabSz="457200">
              <a:spcBef>
                <a:spcPts val="50"/>
              </a:spcBef>
            </a:pPr>
            <a:r>
              <a:rPr sz="2700" b="1" kern="0" spc="-273" dirty="0">
                <a:solidFill>
                  <a:srgbClr val="605499"/>
                </a:solidFill>
                <a:latin typeface="Arial"/>
                <a:cs typeface="Arial"/>
              </a:rPr>
              <a:t>Encouraging</a:t>
            </a:r>
            <a:r>
              <a:rPr sz="2700" b="1" kern="0" spc="-135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30" dirty="0">
                <a:solidFill>
                  <a:srgbClr val="605499"/>
                </a:solidFill>
                <a:latin typeface="Arial"/>
                <a:cs typeface="Arial"/>
              </a:rPr>
              <a:t>results</a:t>
            </a:r>
            <a:r>
              <a:rPr sz="2700" b="1" kern="0" spc="-115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17" dirty="0">
                <a:solidFill>
                  <a:srgbClr val="605499"/>
                </a:solidFill>
                <a:latin typeface="Arial"/>
                <a:cs typeface="Arial"/>
              </a:rPr>
              <a:t>in</a:t>
            </a:r>
            <a:r>
              <a:rPr sz="2700" b="1" kern="0" spc="-127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85" dirty="0">
                <a:solidFill>
                  <a:srgbClr val="605499"/>
                </a:solidFill>
                <a:latin typeface="Arial"/>
                <a:cs typeface="Arial"/>
              </a:rPr>
              <a:t>phase</a:t>
            </a:r>
            <a:r>
              <a:rPr sz="2700" b="1" kern="0" spc="-127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70" dirty="0">
                <a:solidFill>
                  <a:srgbClr val="605499"/>
                </a:solidFill>
                <a:latin typeface="Arial"/>
                <a:cs typeface="Arial"/>
              </a:rPr>
              <a:t>1</a:t>
            </a:r>
            <a:r>
              <a:rPr sz="2700" b="1" kern="0" spc="-127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198" dirty="0">
                <a:solidFill>
                  <a:srgbClr val="605499"/>
                </a:solidFill>
                <a:latin typeface="Arial"/>
                <a:cs typeface="Arial"/>
              </a:rPr>
              <a:t>trials</a:t>
            </a:r>
            <a:r>
              <a:rPr sz="2700" b="1" kern="0" spc="-115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42" dirty="0">
                <a:solidFill>
                  <a:srgbClr val="605499"/>
                </a:solidFill>
                <a:latin typeface="Arial"/>
                <a:cs typeface="Arial"/>
              </a:rPr>
              <a:t>of</a:t>
            </a:r>
            <a:r>
              <a:rPr sz="2700" b="1" kern="0" spc="-130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60" dirty="0">
                <a:solidFill>
                  <a:srgbClr val="605499"/>
                </a:solidFill>
                <a:latin typeface="Arial"/>
                <a:cs typeface="Arial"/>
              </a:rPr>
              <a:t>the</a:t>
            </a:r>
            <a:r>
              <a:rPr sz="2700" b="1" kern="0" spc="-127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338" dirty="0">
                <a:solidFill>
                  <a:srgbClr val="605499"/>
                </a:solidFill>
                <a:latin typeface="Arial"/>
                <a:cs typeface="Arial"/>
              </a:rPr>
              <a:t>MDM2-</a:t>
            </a:r>
            <a:r>
              <a:rPr sz="2700" b="1" kern="0" spc="-295" dirty="0">
                <a:solidFill>
                  <a:srgbClr val="605499"/>
                </a:solidFill>
                <a:latin typeface="Arial"/>
                <a:cs typeface="Arial"/>
              </a:rPr>
              <a:t>p53 </a:t>
            </a:r>
            <a:r>
              <a:rPr sz="2700" b="1" kern="0" spc="-248" dirty="0">
                <a:solidFill>
                  <a:srgbClr val="605499"/>
                </a:solidFill>
                <a:latin typeface="Arial"/>
                <a:cs typeface="Arial"/>
              </a:rPr>
              <a:t>antagonist</a:t>
            </a:r>
            <a:r>
              <a:rPr sz="2700" b="1" kern="0" spc="-120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58" dirty="0">
                <a:solidFill>
                  <a:srgbClr val="605499"/>
                </a:solidFill>
                <a:latin typeface="Arial"/>
                <a:cs typeface="Arial"/>
              </a:rPr>
              <a:t>Brigamadlin</a:t>
            </a:r>
            <a:r>
              <a:rPr sz="2700" b="1" kern="0" spc="-113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90" dirty="0">
                <a:solidFill>
                  <a:srgbClr val="605499"/>
                </a:solidFill>
                <a:latin typeface="Arial"/>
                <a:cs typeface="Arial"/>
              </a:rPr>
              <a:t>and</a:t>
            </a:r>
            <a:r>
              <a:rPr sz="2700" b="1" kern="0" spc="-125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73" dirty="0">
                <a:solidFill>
                  <a:srgbClr val="605499"/>
                </a:solidFill>
                <a:latin typeface="Arial"/>
                <a:cs typeface="Arial"/>
              </a:rPr>
              <a:t>Milademetan</a:t>
            </a:r>
            <a:r>
              <a:rPr sz="2700" b="1" kern="0" spc="-120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17" dirty="0">
                <a:solidFill>
                  <a:srgbClr val="605499"/>
                </a:solidFill>
                <a:latin typeface="Arial"/>
                <a:cs typeface="Arial"/>
              </a:rPr>
              <a:t>in</a:t>
            </a:r>
            <a:r>
              <a:rPr sz="2700" b="1" kern="0" spc="-123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38" dirty="0">
                <a:solidFill>
                  <a:srgbClr val="605499"/>
                </a:solidFill>
                <a:latin typeface="Arial"/>
                <a:cs typeface="Arial"/>
              </a:rPr>
              <a:t>patients</a:t>
            </a:r>
            <a:r>
              <a:rPr sz="2700" b="1" kern="0" spc="-125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55" dirty="0">
                <a:solidFill>
                  <a:srgbClr val="605499"/>
                </a:solidFill>
                <a:latin typeface="Arial"/>
                <a:cs typeface="Arial"/>
              </a:rPr>
              <a:t>with </a:t>
            </a:r>
            <a:r>
              <a:rPr sz="2700" b="1" kern="0" spc="-353" dirty="0">
                <a:solidFill>
                  <a:srgbClr val="605499"/>
                </a:solidFill>
                <a:latin typeface="Arial"/>
                <a:cs typeface="Arial"/>
              </a:rPr>
              <a:t>DDLPS</a:t>
            </a:r>
            <a:endParaRPr sz="2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00088" y="2742120"/>
            <a:ext cx="2842578" cy="2678748"/>
            <a:chOff x="1400175" y="3769740"/>
            <a:chExt cx="5685155" cy="53574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8750" y="3984563"/>
              <a:ext cx="5627624" cy="51421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28750" y="3798315"/>
              <a:ext cx="5628005" cy="2637155"/>
            </a:xfrm>
            <a:custGeom>
              <a:avLst/>
              <a:gdLst/>
              <a:ahLst/>
              <a:cxnLst/>
              <a:rect l="l" t="t" r="r" b="b"/>
              <a:pathLst>
                <a:path w="5628005" h="2637154">
                  <a:moveTo>
                    <a:pt x="8128" y="2637028"/>
                  </a:moveTo>
                  <a:lnTo>
                    <a:pt x="5627624" y="2637028"/>
                  </a:lnTo>
                  <a:lnTo>
                    <a:pt x="5627624" y="2153945"/>
                  </a:lnTo>
                  <a:lnTo>
                    <a:pt x="8128" y="2153945"/>
                  </a:lnTo>
                  <a:lnTo>
                    <a:pt x="8128" y="2637028"/>
                  </a:lnTo>
                  <a:close/>
                </a:path>
                <a:path w="5628005" h="2637154">
                  <a:moveTo>
                    <a:pt x="0" y="1351534"/>
                  </a:moveTo>
                  <a:lnTo>
                    <a:pt x="4989322" y="1351534"/>
                  </a:lnTo>
                  <a:lnTo>
                    <a:pt x="4989322" y="0"/>
                  </a:lnTo>
                  <a:lnTo>
                    <a:pt x="0" y="0"/>
                  </a:lnTo>
                  <a:lnTo>
                    <a:pt x="0" y="1351534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31266" y="2388934"/>
            <a:ext cx="1043305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b="1" kern="0" spc="-173" dirty="0">
                <a:solidFill>
                  <a:sysClr val="windowText" lastClr="000000"/>
                </a:solidFill>
                <a:latin typeface="Arial"/>
                <a:cs typeface="Arial"/>
              </a:rPr>
              <a:t>Brigimadlin</a:t>
            </a:r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95389" y="3011472"/>
            <a:ext cx="5329238" cy="2173923"/>
            <a:chOff x="7390777" y="4308443"/>
            <a:chExt cx="10658475" cy="434784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0777" y="4308443"/>
              <a:ext cx="10187754" cy="43473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26953" y="4932298"/>
              <a:ext cx="7122032" cy="157416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786354" y="4932222"/>
              <a:ext cx="1979930" cy="1106805"/>
            </a:xfrm>
            <a:custGeom>
              <a:avLst/>
              <a:gdLst/>
              <a:ahLst/>
              <a:cxnLst/>
              <a:rect l="l" t="t" r="r" b="b"/>
              <a:pathLst>
                <a:path w="1979930" h="1106804">
                  <a:moveTo>
                    <a:pt x="0" y="1106246"/>
                  </a:moveTo>
                  <a:lnTo>
                    <a:pt x="1979422" y="1106246"/>
                  </a:lnTo>
                  <a:lnTo>
                    <a:pt x="1979422" y="0"/>
                  </a:lnTo>
                  <a:lnTo>
                    <a:pt x="0" y="0"/>
                  </a:lnTo>
                  <a:lnTo>
                    <a:pt x="0" y="1106246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395089" y="2429129"/>
            <a:ext cx="1148398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b="1" kern="0" spc="-185" dirty="0">
                <a:solidFill>
                  <a:sysClr val="windowText" lastClr="000000"/>
                </a:solidFill>
                <a:latin typeface="Arial"/>
                <a:cs typeface="Arial"/>
              </a:rPr>
              <a:t>Milademetan</a:t>
            </a:r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220" y="5466617"/>
            <a:ext cx="3664903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Schöffski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P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Ann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Oncol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2023;34:708–718;</a:t>
            </a:r>
            <a:r>
              <a:rPr sz="800" kern="0" spc="-4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Gounder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30" dirty="0">
                <a:solidFill>
                  <a:sysClr val="windowText" lastClr="000000"/>
                </a:solidFill>
                <a:latin typeface="Arial MT"/>
                <a:cs typeface="Arial MT"/>
              </a:rPr>
              <a:t>MM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J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Clin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Oncol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2023;41:1714-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1724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3808" y="1154176"/>
            <a:ext cx="7321868" cy="4219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>
              <a:spcBef>
                <a:spcPts val="50"/>
              </a:spcBef>
            </a:pPr>
            <a:r>
              <a:rPr spc="-275" dirty="0"/>
              <a:t>Targeting</a:t>
            </a:r>
            <a:r>
              <a:rPr spc="-133" dirty="0"/>
              <a:t> </a:t>
            </a:r>
            <a:r>
              <a:rPr spc="-340" dirty="0"/>
              <a:t>MDM2-</a:t>
            </a:r>
            <a:r>
              <a:rPr spc="-283" dirty="0"/>
              <a:t>p53</a:t>
            </a:r>
            <a:r>
              <a:rPr spc="-120" dirty="0"/>
              <a:t> </a:t>
            </a:r>
            <a:r>
              <a:rPr spc="-240" dirty="0"/>
              <a:t>axis</a:t>
            </a:r>
            <a:r>
              <a:rPr spc="-127" dirty="0"/>
              <a:t> </a:t>
            </a:r>
            <a:r>
              <a:rPr spc="-255" dirty="0"/>
              <a:t>alone</a:t>
            </a:r>
            <a:r>
              <a:rPr spc="-125" dirty="0"/>
              <a:t> </a:t>
            </a:r>
            <a:r>
              <a:rPr spc="-305" dirty="0"/>
              <a:t>seems</a:t>
            </a:r>
            <a:r>
              <a:rPr spc="-127" dirty="0"/>
              <a:t> </a:t>
            </a:r>
            <a:r>
              <a:rPr spc="-268" dirty="0"/>
              <a:t>not</a:t>
            </a:r>
            <a:r>
              <a:rPr spc="-125" dirty="0"/>
              <a:t> </a:t>
            </a:r>
            <a:r>
              <a:rPr spc="-217" dirty="0"/>
              <a:t>sufficient</a:t>
            </a:r>
            <a:r>
              <a:rPr spc="-118" dirty="0"/>
              <a:t> </a:t>
            </a:r>
            <a:r>
              <a:rPr spc="-230" dirty="0"/>
              <a:t>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808" y="1565504"/>
            <a:ext cx="4175125" cy="4219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sz="2700" b="1" kern="0" spc="-338" dirty="0">
                <a:solidFill>
                  <a:srgbClr val="605499"/>
                </a:solidFill>
                <a:latin typeface="Arial"/>
                <a:cs typeface="Arial"/>
              </a:rPr>
              <a:t>WD/DDLPS</a:t>
            </a:r>
            <a:r>
              <a:rPr sz="2700" b="1" kern="0" spc="-125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173" dirty="0">
                <a:solidFill>
                  <a:srgbClr val="605499"/>
                </a:solidFill>
                <a:latin typeface="Arial"/>
                <a:cs typeface="Arial"/>
              </a:rPr>
              <a:t>-</a:t>
            </a:r>
            <a:r>
              <a:rPr sz="2700" b="1" kern="0" spc="-130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373" dirty="0">
                <a:solidFill>
                  <a:srgbClr val="605499"/>
                </a:solidFill>
                <a:latin typeface="Arial"/>
                <a:cs typeface="Arial"/>
              </a:rPr>
              <a:t>MANTRA</a:t>
            </a:r>
            <a:r>
              <a:rPr sz="2700" b="1" kern="0" spc="-203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285" dirty="0">
                <a:solidFill>
                  <a:srgbClr val="605499"/>
                </a:solidFill>
                <a:latin typeface="Arial"/>
                <a:cs typeface="Arial"/>
              </a:rPr>
              <a:t>phase</a:t>
            </a:r>
            <a:r>
              <a:rPr sz="2700" b="1" kern="0" spc="-133" dirty="0">
                <a:solidFill>
                  <a:srgbClr val="605499"/>
                </a:solidFill>
                <a:latin typeface="Arial"/>
                <a:cs typeface="Arial"/>
              </a:rPr>
              <a:t> </a:t>
            </a:r>
            <a:r>
              <a:rPr sz="2700" b="1" kern="0" spc="-150" dirty="0">
                <a:solidFill>
                  <a:srgbClr val="605499"/>
                </a:solidFill>
                <a:latin typeface="Arial"/>
                <a:cs typeface="Arial"/>
              </a:rPr>
              <a:t>III</a:t>
            </a:r>
            <a:endParaRPr sz="27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5055" y="1862518"/>
            <a:ext cx="8650288" cy="3574415"/>
            <a:chOff x="430110" y="2010536"/>
            <a:chExt cx="17300575" cy="71488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295" y="2510698"/>
              <a:ext cx="8405026" cy="372810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0875" y="2808858"/>
              <a:ext cx="6854952" cy="15605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55049" y="2347848"/>
              <a:ext cx="8965056" cy="410476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38003" y="2010536"/>
              <a:ext cx="7292085" cy="16708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27321" y="6340602"/>
              <a:ext cx="8648064" cy="281863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171312" y="2729661"/>
              <a:ext cx="10177145" cy="1573530"/>
            </a:xfrm>
            <a:custGeom>
              <a:avLst/>
              <a:gdLst/>
              <a:ahLst/>
              <a:cxnLst/>
              <a:rect l="l" t="t" r="r" b="b"/>
              <a:pathLst>
                <a:path w="10177144" h="1573529">
                  <a:moveTo>
                    <a:pt x="0" y="1573098"/>
                  </a:moveTo>
                  <a:lnTo>
                    <a:pt x="1298448" y="1573098"/>
                  </a:lnTo>
                  <a:lnTo>
                    <a:pt x="1298448" y="807224"/>
                  </a:lnTo>
                  <a:lnTo>
                    <a:pt x="0" y="807224"/>
                  </a:lnTo>
                  <a:lnTo>
                    <a:pt x="0" y="1573098"/>
                  </a:lnTo>
                  <a:close/>
                </a:path>
                <a:path w="10177144" h="1573529">
                  <a:moveTo>
                    <a:pt x="8820785" y="917143"/>
                  </a:moveTo>
                  <a:lnTo>
                    <a:pt x="10176764" y="917143"/>
                  </a:lnTo>
                  <a:lnTo>
                    <a:pt x="10176764" y="0"/>
                  </a:lnTo>
                  <a:lnTo>
                    <a:pt x="8820785" y="0"/>
                  </a:lnTo>
                  <a:lnTo>
                    <a:pt x="8820785" y="917143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36460" y="2416809"/>
              <a:ext cx="5102225" cy="426720"/>
            </a:xfrm>
            <a:custGeom>
              <a:avLst/>
              <a:gdLst/>
              <a:ahLst/>
              <a:cxnLst/>
              <a:rect l="l" t="t" r="r" b="b"/>
              <a:pathLst>
                <a:path w="5102225" h="426719">
                  <a:moveTo>
                    <a:pt x="5101717" y="0"/>
                  </a:moveTo>
                  <a:lnTo>
                    <a:pt x="0" y="0"/>
                  </a:lnTo>
                  <a:lnTo>
                    <a:pt x="0" y="426593"/>
                  </a:lnTo>
                  <a:lnTo>
                    <a:pt x="5101717" y="426593"/>
                  </a:lnTo>
                  <a:lnTo>
                    <a:pt x="5101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36460" y="2416809"/>
              <a:ext cx="5102225" cy="426720"/>
            </a:xfrm>
            <a:custGeom>
              <a:avLst/>
              <a:gdLst/>
              <a:ahLst/>
              <a:cxnLst/>
              <a:rect l="l" t="t" r="r" b="b"/>
              <a:pathLst>
                <a:path w="5102225" h="426719">
                  <a:moveTo>
                    <a:pt x="0" y="426593"/>
                  </a:moveTo>
                  <a:lnTo>
                    <a:pt x="5101717" y="426593"/>
                  </a:lnTo>
                  <a:lnTo>
                    <a:pt x="5101717" y="0"/>
                  </a:lnTo>
                  <a:lnTo>
                    <a:pt x="0" y="0"/>
                  </a:lnTo>
                  <a:lnTo>
                    <a:pt x="0" y="42659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775827" y="2382304"/>
              <a:ext cx="1886585" cy="461645"/>
            </a:xfrm>
            <a:custGeom>
              <a:avLst/>
              <a:gdLst/>
              <a:ahLst/>
              <a:cxnLst/>
              <a:rect l="l" t="t" r="r" b="b"/>
              <a:pathLst>
                <a:path w="1886584" h="461644">
                  <a:moveTo>
                    <a:pt x="1886457" y="0"/>
                  </a:moveTo>
                  <a:lnTo>
                    <a:pt x="0" y="0"/>
                  </a:lnTo>
                  <a:lnTo>
                    <a:pt x="0" y="461098"/>
                  </a:lnTo>
                  <a:lnTo>
                    <a:pt x="1886457" y="461098"/>
                  </a:lnTo>
                  <a:lnTo>
                    <a:pt x="1886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775827" y="2382304"/>
              <a:ext cx="1886585" cy="461645"/>
            </a:xfrm>
            <a:custGeom>
              <a:avLst/>
              <a:gdLst/>
              <a:ahLst/>
              <a:cxnLst/>
              <a:rect l="l" t="t" r="r" b="b"/>
              <a:pathLst>
                <a:path w="1886584" h="461644">
                  <a:moveTo>
                    <a:pt x="0" y="461098"/>
                  </a:moveTo>
                  <a:lnTo>
                    <a:pt x="1886457" y="461098"/>
                  </a:lnTo>
                  <a:lnTo>
                    <a:pt x="1886457" y="0"/>
                  </a:lnTo>
                  <a:lnTo>
                    <a:pt x="0" y="0"/>
                  </a:lnTo>
                  <a:lnTo>
                    <a:pt x="0" y="46109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0145394" y="8563088"/>
              <a:ext cx="3126740" cy="339725"/>
            </a:xfrm>
            <a:custGeom>
              <a:avLst/>
              <a:gdLst/>
              <a:ahLst/>
              <a:cxnLst/>
              <a:rect l="l" t="t" r="r" b="b"/>
              <a:pathLst>
                <a:path w="3126740" h="339725">
                  <a:moveTo>
                    <a:pt x="0" y="339356"/>
                  </a:moveTo>
                  <a:lnTo>
                    <a:pt x="3126358" y="339356"/>
                  </a:lnTo>
                  <a:lnTo>
                    <a:pt x="3126358" y="0"/>
                  </a:lnTo>
                  <a:lnTo>
                    <a:pt x="0" y="0"/>
                  </a:lnTo>
                  <a:lnTo>
                    <a:pt x="0" y="339356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06298" y="4299267"/>
            <a:ext cx="1376363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indent="-318" algn="ctr" defTabSz="457200">
              <a:spcBef>
                <a:spcPts val="50"/>
              </a:spcBef>
            </a:pPr>
            <a:r>
              <a:rPr kern="0" spc="-178" dirty="0">
                <a:solidFill>
                  <a:srgbClr val="FF0000"/>
                </a:solidFill>
                <a:latin typeface="Arial MT"/>
                <a:cs typeface="Arial MT"/>
              </a:rPr>
              <a:t>Primary </a:t>
            </a:r>
            <a:r>
              <a:rPr kern="0" spc="-163" dirty="0">
                <a:solidFill>
                  <a:srgbClr val="FF0000"/>
                </a:solidFill>
                <a:latin typeface="Arial MT"/>
                <a:cs typeface="Arial MT"/>
              </a:rPr>
              <a:t>endopoint</a:t>
            </a:r>
            <a:r>
              <a:rPr kern="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85" dirty="0">
                <a:solidFill>
                  <a:srgbClr val="FF0000"/>
                </a:solidFill>
                <a:latin typeface="Arial MT"/>
                <a:cs typeface="Arial MT"/>
              </a:rPr>
              <a:t>(PFS) </a:t>
            </a:r>
            <a:r>
              <a:rPr kern="0" spc="-153" dirty="0">
                <a:solidFill>
                  <a:srgbClr val="FF0000"/>
                </a:solidFill>
                <a:latin typeface="Arial MT"/>
                <a:cs typeface="Arial MT"/>
              </a:rPr>
              <a:t>not</a:t>
            </a:r>
            <a:r>
              <a:rPr kern="0" spc="-93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73" dirty="0">
                <a:solidFill>
                  <a:srgbClr val="FF0000"/>
                </a:solidFill>
                <a:latin typeface="Arial MT"/>
                <a:cs typeface="Arial MT"/>
              </a:rPr>
              <a:t>met!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Jones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RL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Ann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Oncol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(2023);34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(suppl_2):S1254-</a:t>
            </a:r>
            <a:r>
              <a:rPr sz="800" kern="0" spc="-5" dirty="0">
                <a:solidFill>
                  <a:sysClr val="windowText" lastClr="000000"/>
                </a:solidFill>
                <a:latin typeface="Arial MT"/>
                <a:cs typeface="Arial MT"/>
              </a:rPr>
              <a:t>S1335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12661" y="2072703"/>
            <a:ext cx="377508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b="1" kern="0" spc="-223" dirty="0">
                <a:solidFill>
                  <a:sysClr val="windowText" lastClr="000000"/>
                </a:solidFill>
                <a:latin typeface="Arial"/>
                <a:cs typeface="Arial"/>
              </a:rPr>
              <a:t>PFS</a:t>
            </a:r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18722" y="1881759"/>
            <a:ext cx="283210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b="1" kern="0" spc="-250" dirty="0">
                <a:solidFill>
                  <a:sysClr val="windowText" lastClr="000000"/>
                </a:solidFill>
                <a:latin typeface="Arial"/>
                <a:cs typeface="Arial"/>
              </a:rPr>
              <a:t>OS</a:t>
            </a:r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17823" y="3716782"/>
            <a:ext cx="429578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b="1" kern="0" spc="-268" dirty="0">
                <a:solidFill>
                  <a:sysClr val="windowText" lastClr="000000"/>
                </a:solidFill>
                <a:latin typeface="Arial"/>
                <a:cs typeface="Arial"/>
              </a:rPr>
              <a:t>ORR</a:t>
            </a:r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3808" y="1154176"/>
            <a:ext cx="7321868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>
              <a:spcBef>
                <a:spcPts val="50"/>
              </a:spcBef>
            </a:pPr>
            <a:r>
              <a:rPr spc="-275" dirty="0"/>
              <a:t>Targeting</a:t>
            </a:r>
            <a:r>
              <a:rPr spc="-133" dirty="0"/>
              <a:t> </a:t>
            </a:r>
            <a:r>
              <a:rPr spc="-340" dirty="0"/>
              <a:t>MDM2-</a:t>
            </a:r>
            <a:r>
              <a:rPr spc="-283" dirty="0"/>
              <a:t>p53</a:t>
            </a:r>
            <a:r>
              <a:rPr spc="-120" dirty="0"/>
              <a:t> </a:t>
            </a:r>
            <a:r>
              <a:rPr spc="-240" dirty="0"/>
              <a:t>axis</a:t>
            </a:r>
            <a:r>
              <a:rPr spc="-127" dirty="0"/>
              <a:t> </a:t>
            </a:r>
            <a:r>
              <a:rPr spc="-255" dirty="0"/>
              <a:t>alone</a:t>
            </a:r>
            <a:r>
              <a:rPr spc="-125" dirty="0"/>
              <a:t> </a:t>
            </a:r>
            <a:r>
              <a:rPr spc="-305" dirty="0"/>
              <a:t>seems</a:t>
            </a:r>
            <a:r>
              <a:rPr spc="-127" dirty="0"/>
              <a:t> </a:t>
            </a:r>
            <a:r>
              <a:rPr spc="-268" dirty="0"/>
              <a:t>not</a:t>
            </a:r>
            <a:r>
              <a:rPr spc="-125" dirty="0"/>
              <a:t> </a:t>
            </a:r>
            <a:r>
              <a:rPr spc="-217" dirty="0"/>
              <a:t>sufficient</a:t>
            </a:r>
            <a:r>
              <a:rPr spc="-118" dirty="0"/>
              <a:t> </a:t>
            </a:r>
            <a:r>
              <a:rPr spc="-230" dirty="0"/>
              <a:t>in </a:t>
            </a:r>
            <a:r>
              <a:rPr spc="-338" dirty="0"/>
              <a:t>WD/DDLPS</a:t>
            </a:r>
            <a:r>
              <a:rPr spc="-127" dirty="0"/>
              <a:t> </a:t>
            </a:r>
            <a:r>
              <a:rPr spc="-173" dirty="0"/>
              <a:t>-</a:t>
            </a:r>
            <a:r>
              <a:rPr spc="-127" dirty="0"/>
              <a:t> </a:t>
            </a:r>
            <a:r>
              <a:rPr spc="-225" dirty="0"/>
              <a:t>Brightline-</a:t>
            </a:r>
            <a:r>
              <a:rPr spc="-270" dirty="0"/>
              <a:t>1</a:t>
            </a:r>
            <a:r>
              <a:rPr spc="-120" dirty="0"/>
              <a:t> </a:t>
            </a:r>
            <a:r>
              <a:rPr spc="-285" dirty="0"/>
              <a:t>phase</a:t>
            </a:r>
            <a:r>
              <a:rPr spc="-130" dirty="0"/>
              <a:t> </a:t>
            </a:r>
            <a:r>
              <a:rPr spc="-135" dirty="0"/>
              <a:t>III</a:t>
            </a:r>
            <a:r>
              <a:rPr spc="-130" dirty="0"/>
              <a:t> </a:t>
            </a:r>
            <a:r>
              <a:rPr spc="-268" dirty="0"/>
              <a:t>study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64073" y="2530424"/>
            <a:ext cx="4827588" cy="2282508"/>
            <a:chOff x="528145" y="3346348"/>
            <a:chExt cx="9655175" cy="45650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145" y="3346348"/>
              <a:ext cx="9655093" cy="456461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143620" y="4113504"/>
              <a:ext cx="1294130" cy="361315"/>
            </a:xfrm>
            <a:custGeom>
              <a:avLst/>
              <a:gdLst/>
              <a:ahLst/>
              <a:cxnLst/>
              <a:rect l="l" t="t" r="r" b="b"/>
              <a:pathLst>
                <a:path w="1294129" h="361314">
                  <a:moveTo>
                    <a:pt x="0" y="361213"/>
                  </a:moveTo>
                  <a:lnTo>
                    <a:pt x="1293622" y="361213"/>
                  </a:lnTo>
                  <a:lnTo>
                    <a:pt x="1293622" y="0"/>
                  </a:lnTo>
                  <a:lnTo>
                    <a:pt x="0" y="0"/>
                  </a:lnTo>
                  <a:lnTo>
                    <a:pt x="0" y="361213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26743" y="2030603"/>
            <a:ext cx="2805430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173" dirty="0">
                <a:solidFill>
                  <a:srgbClr val="FF0000"/>
                </a:solidFill>
                <a:latin typeface="Arial MT"/>
                <a:cs typeface="Arial MT"/>
              </a:rPr>
              <a:t>Primary</a:t>
            </a:r>
            <a:r>
              <a:rPr kern="0" spc="-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rgbClr val="FF0000"/>
                </a:solidFill>
                <a:latin typeface="Arial MT"/>
                <a:cs typeface="Arial MT"/>
              </a:rPr>
              <a:t>endopoint</a:t>
            </a:r>
            <a:r>
              <a:rPr kern="0" spc="-88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rgbClr val="FF0000"/>
                </a:solidFill>
                <a:latin typeface="Arial MT"/>
                <a:cs typeface="Arial MT"/>
              </a:rPr>
              <a:t>(PFS)</a:t>
            </a:r>
            <a:r>
              <a:rPr kern="0" spc="-73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rgbClr val="FF0000"/>
                </a:solidFill>
                <a:latin typeface="Arial MT"/>
                <a:cs typeface="Arial MT"/>
              </a:rPr>
              <a:t>not</a:t>
            </a:r>
            <a:r>
              <a:rPr kern="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rgbClr val="FF0000"/>
                </a:solidFill>
                <a:latin typeface="Arial MT"/>
                <a:cs typeface="Arial MT"/>
              </a:rPr>
              <a:t>met!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9803" y="4885372"/>
            <a:ext cx="4522153" cy="5604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557655" marR="2540" indent="-1551623" defTabSz="457200">
              <a:spcBef>
                <a:spcPts val="50"/>
              </a:spcBef>
            </a:pPr>
            <a:r>
              <a:rPr kern="0" spc="-210" dirty="0">
                <a:solidFill>
                  <a:srgbClr val="FF0000"/>
                </a:solidFill>
                <a:latin typeface="Arial MT"/>
                <a:cs typeface="Arial MT"/>
              </a:rPr>
              <a:t>PFS</a:t>
            </a:r>
            <a:r>
              <a:rPr kern="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rgbClr val="FF0000"/>
                </a:solidFill>
                <a:latin typeface="Arial MT"/>
                <a:cs typeface="Arial MT"/>
              </a:rPr>
              <a:t>for</a:t>
            </a:r>
            <a:r>
              <a:rPr kern="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rgbClr val="FF0000"/>
                </a:solidFill>
                <a:latin typeface="Arial MT"/>
                <a:cs typeface="Arial MT"/>
              </a:rPr>
              <a:t>Doxorubicin</a:t>
            </a:r>
            <a:r>
              <a:rPr kern="0" spc="-83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98" dirty="0">
                <a:solidFill>
                  <a:srgbClr val="FF0000"/>
                </a:solidFill>
                <a:latin typeface="Arial MT"/>
                <a:cs typeface="Arial MT"/>
              </a:rPr>
              <a:t>was</a:t>
            </a:r>
            <a:r>
              <a:rPr kern="0" spc="-10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200" dirty="0">
                <a:solidFill>
                  <a:srgbClr val="FF0000"/>
                </a:solidFill>
                <a:latin typeface="Arial MT"/>
                <a:cs typeface="Arial MT"/>
              </a:rPr>
              <a:t>much</a:t>
            </a:r>
            <a:r>
              <a:rPr kern="0" spc="-83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rgbClr val="FF0000"/>
                </a:solidFill>
                <a:latin typeface="Arial MT"/>
                <a:cs typeface="Arial MT"/>
              </a:rPr>
              <a:t>higher</a:t>
            </a:r>
            <a:r>
              <a:rPr kern="0" spc="-98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rgbClr val="FF0000"/>
                </a:solidFill>
                <a:latin typeface="Arial MT"/>
                <a:cs typeface="Arial MT"/>
              </a:rPr>
              <a:t>than</a:t>
            </a:r>
            <a:r>
              <a:rPr kern="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rgbClr val="FF0000"/>
                </a:solidFill>
                <a:latin typeface="Arial MT"/>
                <a:cs typeface="Arial MT"/>
              </a:rPr>
              <a:t>reported</a:t>
            </a:r>
            <a:r>
              <a:rPr kern="0" spc="-83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rgbClr val="FF0000"/>
                </a:solidFill>
                <a:latin typeface="Arial MT"/>
                <a:cs typeface="Arial MT"/>
              </a:rPr>
              <a:t>in </a:t>
            </a:r>
            <a:r>
              <a:rPr kern="0" spc="-158" dirty="0">
                <a:solidFill>
                  <a:srgbClr val="FF0000"/>
                </a:solidFill>
                <a:latin typeface="Arial MT"/>
                <a:cs typeface="Arial MT"/>
              </a:rPr>
              <a:t>previous</a:t>
            </a:r>
            <a:r>
              <a:rPr kern="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rgbClr val="FF0000"/>
                </a:solidFill>
                <a:latin typeface="Arial MT"/>
                <a:cs typeface="Arial MT"/>
              </a:rPr>
              <a:t>studies!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46700" y="1953577"/>
            <a:ext cx="3605848" cy="3529965"/>
            <a:chOff x="10693400" y="2192654"/>
            <a:chExt cx="7211695" cy="705993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29493" y="2192654"/>
              <a:ext cx="6962013" cy="48265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93400" y="6315240"/>
              <a:ext cx="7211694" cy="293687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009242" y="7201141"/>
              <a:ext cx="3201035" cy="545465"/>
            </a:xfrm>
            <a:custGeom>
              <a:avLst/>
              <a:gdLst/>
              <a:ahLst/>
              <a:cxnLst/>
              <a:rect l="l" t="t" r="r" b="b"/>
              <a:pathLst>
                <a:path w="3201034" h="545465">
                  <a:moveTo>
                    <a:pt x="0" y="545350"/>
                  </a:moveTo>
                  <a:lnTo>
                    <a:pt x="3201034" y="545350"/>
                  </a:lnTo>
                  <a:lnTo>
                    <a:pt x="3201034" y="0"/>
                  </a:lnTo>
                  <a:lnTo>
                    <a:pt x="0" y="0"/>
                  </a:lnTo>
                  <a:lnTo>
                    <a:pt x="0" y="54535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12661" y="2072703"/>
            <a:ext cx="377508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b="1" kern="0" spc="-223" dirty="0">
                <a:solidFill>
                  <a:sysClr val="windowText" lastClr="000000"/>
                </a:solidFill>
                <a:latin typeface="Arial"/>
                <a:cs typeface="Arial"/>
              </a:rPr>
              <a:t>PFS</a:t>
            </a:r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Schöffski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P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0" dirty="0">
                <a:solidFill>
                  <a:sysClr val="windowText" lastClr="000000"/>
                </a:solidFill>
                <a:latin typeface="Arial MT"/>
                <a:cs typeface="Arial MT"/>
              </a:rPr>
              <a:t>CTOS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2024;paper</a:t>
            </a:r>
            <a:r>
              <a:rPr sz="800" kern="0" spc="-4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3" dirty="0">
                <a:solidFill>
                  <a:sysClr val="windowText" lastClr="000000"/>
                </a:solidFill>
                <a:latin typeface="Arial MT"/>
                <a:cs typeface="Arial MT"/>
              </a:rPr>
              <a:t>43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06057" y="1894205"/>
            <a:ext cx="283210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b="1" kern="0" spc="-250" dirty="0">
                <a:solidFill>
                  <a:sysClr val="windowText" lastClr="000000"/>
                </a:solidFill>
                <a:latin typeface="Arial"/>
                <a:cs typeface="Arial"/>
              </a:rPr>
              <a:t>OS</a:t>
            </a:r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34229" y="3704145"/>
            <a:ext cx="429578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b="1" kern="0" spc="-268" dirty="0">
                <a:solidFill>
                  <a:sysClr val="windowText" lastClr="000000"/>
                </a:solidFill>
                <a:latin typeface="Arial"/>
                <a:cs typeface="Arial"/>
              </a:rPr>
              <a:t>ORR</a:t>
            </a:r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7793" y="488078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365" dirty="0"/>
              <a:t>Why</a:t>
            </a:r>
            <a:r>
              <a:rPr spc="-127" dirty="0"/>
              <a:t> </a:t>
            </a:r>
            <a:r>
              <a:rPr spc="-380" dirty="0"/>
              <a:t>MDM2</a:t>
            </a:r>
            <a:r>
              <a:rPr spc="-118" dirty="0"/>
              <a:t> </a:t>
            </a:r>
            <a:r>
              <a:rPr spc="-233" dirty="0"/>
              <a:t>inhibition</a:t>
            </a:r>
            <a:r>
              <a:rPr spc="-127" dirty="0"/>
              <a:t> </a:t>
            </a:r>
            <a:r>
              <a:rPr spc="-258" dirty="0"/>
              <a:t>alone</a:t>
            </a:r>
            <a:r>
              <a:rPr spc="-127" dirty="0"/>
              <a:t> </a:t>
            </a:r>
            <a:r>
              <a:rPr spc="-198" dirty="0"/>
              <a:t>fails</a:t>
            </a:r>
            <a:r>
              <a:rPr spc="-118" dirty="0"/>
              <a:t> </a:t>
            </a:r>
            <a:r>
              <a:rPr spc="-217" dirty="0"/>
              <a:t>in</a:t>
            </a:r>
            <a:r>
              <a:rPr spc="-125" dirty="0"/>
              <a:t> </a:t>
            </a:r>
            <a:r>
              <a:rPr spc="-348" dirty="0"/>
              <a:t>WD/DDLPS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4220" y="5466617"/>
            <a:ext cx="5694680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Lesovaya</a:t>
            </a:r>
            <a:r>
              <a:rPr sz="800" kern="0" spc="15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EA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 et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Cancers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(Basel)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2024;16:271;</a:t>
            </a:r>
            <a:r>
              <a:rPr sz="800" kern="0" spc="-5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Binh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5" dirty="0">
                <a:solidFill>
                  <a:sysClr val="windowText" lastClr="000000"/>
                </a:solidFill>
                <a:latin typeface="Arial MT"/>
                <a:cs typeface="Arial MT"/>
              </a:rPr>
              <a:t>MBN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20" dirty="0">
                <a:solidFill>
                  <a:sysClr val="windowText" lastClr="000000"/>
                </a:solidFill>
                <a:latin typeface="Arial MT"/>
                <a:cs typeface="Arial MT"/>
              </a:rPr>
              <a:t>Am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J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Surg</a:t>
            </a:r>
            <a:r>
              <a:rPr sz="80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Pathol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2005;29:1340-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7;</a:t>
            </a:r>
            <a:r>
              <a:rPr sz="800" kern="0" spc="-5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Laroche-</a:t>
            </a:r>
            <a:r>
              <a:rPr sz="80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Clary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A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J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Hematol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Oncol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2017;10:123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819" y="1730692"/>
            <a:ext cx="7696518" cy="3330720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49213" defTabSz="457200">
              <a:spcBef>
                <a:spcPts val="53"/>
              </a:spcBef>
            </a:pPr>
            <a:r>
              <a:rPr sz="1875" b="1" kern="0" spc="-253" dirty="0">
                <a:solidFill>
                  <a:sysClr val="windowText" lastClr="000000"/>
                </a:solidFill>
                <a:latin typeface="Arial"/>
                <a:cs typeface="Arial"/>
              </a:rPr>
              <a:t>MDM2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3" dirty="0">
                <a:solidFill>
                  <a:sysClr val="windowText" lastClr="000000"/>
                </a:solidFill>
                <a:latin typeface="Arial"/>
                <a:cs typeface="Arial"/>
              </a:rPr>
              <a:t>amplification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≠</a:t>
            </a:r>
            <a:r>
              <a:rPr sz="1875"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3" dirty="0">
                <a:solidFill>
                  <a:sysClr val="windowText" lastClr="000000"/>
                </a:solidFill>
                <a:latin typeface="Arial"/>
                <a:cs typeface="Arial"/>
              </a:rPr>
              <a:t>simple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53" dirty="0">
                <a:solidFill>
                  <a:sysClr val="windowText" lastClr="000000"/>
                </a:solidFill>
                <a:latin typeface="Arial"/>
                <a:cs typeface="Arial"/>
              </a:rPr>
              <a:t>MDM2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5" dirty="0">
                <a:solidFill>
                  <a:sysClr val="windowText" lastClr="000000"/>
                </a:solidFill>
                <a:latin typeface="Arial"/>
                <a:cs typeface="Arial"/>
              </a:rPr>
              <a:t>dependency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457200">
              <a:spcBef>
                <a:spcPts val="1238"/>
              </a:spcBef>
            </a:pP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49543" marR="577533" indent="-143510" defTabSz="457200">
              <a:spcBef>
                <a:spcPts val="3"/>
              </a:spcBef>
              <a:buFontTx/>
              <a:buChar char="•"/>
              <a:tabLst>
                <a:tab pos="149543" algn="l"/>
              </a:tabLst>
            </a:pPr>
            <a:r>
              <a:rPr kern="0" spc="-242" dirty="0">
                <a:solidFill>
                  <a:sysClr val="windowText" lastClr="000000"/>
                </a:solidFill>
                <a:latin typeface="Arial MT"/>
                <a:cs typeface="Arial MT"/>
              </a:rPr>
              <a:t>MDM2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amplification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18" dirty="0">
                <a:solidFill>
                  <a:sysClr val="windowText" lastClr="000000"/>
                </a:solidFill>
                <a:latin typeface="Arial MT"/>
                <a:cs typeface="Arial MT"/>
              </a:rPr>
              <a:t>-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hallmark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00" dirty="0">
                <a:solidFill>
                  <a:sysClr val="windowText" lastClr="000000"/>
                </a:solidFill>
                <a:latin typeface="Arial MT"/>
                <a:cs typeface="Arial MT"/>
              </a:rPr>
              <a:t>WD/DDLPS,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clinical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responses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to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42" dirty="0">
                <a:solidFill>
                  <a:sysClr val="windowText" lastClr="000000"/>
                </a:solidFill>
                <a:latin typeface="Arial MT"/>
                <a:cs typeface="Arial MT"/>
              </a:rPr>
              <a:t>MDM2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inhibitors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modest</a:t>
            </a:r>
            <a:r>
              <a:rPr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5" dirty="0">
                <a:solidFill>
                  <a:sysClr val="windowText" lastClr="000000"/>
                </a:solidFill>
                <a:latin typeface="Arial MT"/>
                <a:cs typeface="Arial MT"/>
              </a:rPr>
              <a:t>(intrinsic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resistance)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755015" indent="-143510" defTabSz="457200">
              <a:spcBef>
                <a:spcPts val="1727"/>
              </a:spcBef>
              <a:buFontTx/>
              <a:buChar char="•"/>
              <a:tabLst>
                <a:tab pos="149543" algn="l"/>
              </a:tabLst>
            </a:pP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12q13–15</a:t>
            </a:r>
            <a:r>
              <a:rPr kern="0" spc="-10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co-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amplification</a:t>
            </a:r>
            <a:r>
              <a:rPr kern="0" spc="-10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other</a:t>
            </a:r>
            <a:r>
              <a:rPr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genes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drive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tumour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growth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via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multiple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parallel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pathways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indent="-143193" defTabSz="457200">
              <a:spcBef>
                <a:spcPts val="1730"/>
              </a:spcBef>
              <a:buFontTx/>
              <a:buChar char="•"/>
              <a:tabLst>
                <a:tab pos="149543" algn="l"/>
              </a:tabLst>
            </a:pPr>
            <a:r>
              <a:rPr kern="0" spc="-230" dirty="0">
                <a:solidFill>
                  <a:sysClr val="windowText" lastClr="000000"/>
                </a:solidFill>
                <a:latin typeface="Arial MT"/>
                <a:cs typeface="Arial MT"/>
              </a:rPr>
              <a:t>CDK4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amplification</a:t>
            </a:r>
            <a:r>
              <a:rPr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8" dirty="0">
                <a:solidFill>
                  <a:sysClr val="windowText" lastClr="000000"/>
                </a:solidFill>
                <a:latin typeface="Arial MT"/>
                <a:cs typeface="Arial MT"/>
              </a:rPr>
              <a:t>(&gt;90%)</a:t>
            </a:r>
            <a:r>
              <a:rPr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strong</a:t>
            </a:r>
            <a:r>
              <a:rPr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25" dirty="0">
                <a:solidFill>
                  <a:sysClr val="windowText" lastClr="000000"/>
                </a:solidFill>
                <a:latin typeface="Arial MT"/>
                <a:cs typeface="Arial MT"/>
              </a:rPr>
              <a:t>MDM2-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independent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3" dirty="0">
                <a:solidFill>
                  <a:sysClr val="windowText" lastClr="000000"/>
                </a:solidFill>
                <a:latin typeface="Arial MT"/>
                <a:cs typeface="Arial MT"/>
              </a:rPr>
              <a:t>proliferative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signal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2540" indent="-143510" defTabSz="457200">
              <a:spcBef>
                <a:spcPts val="1727"/>
              </a:spcBef>
              <a:buFontTx/>
              <a:buChar char="•"/>
              <a:tabLst>
                <a:tab pos="149543" algn="l"/>
              </a:tabLst>
            </a:pP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Preclinical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data: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synergy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20" dirty="0">
                <a:solidFill>
                  <a:sysClr val="windowText" lastClr="000000"/>
                </a:solidFill>
                <a:latin typeface="Arial MT"/>
                <a:cs typeface="Arial MT"/>
              </a:rPr>
              <a:t>CDK4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+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55" dirty="0">
                <a:solidFill>
                  <a:sysClr val="windowText" lastClr="000000"/>
                </a:solidFill>
                <a:latin typeface="Arial MT"/>
                <a:cs typeface="Arial MT"/>
              </a:rPr>
              <a:t>MDM2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inhibition;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55" dirty="0">
                <a:solidFill>
                  <a:sysClr val="windowText" lastClr="000000"/>
                </a:solidFill>
                <a:latin typeface="Arial MT"/>
                <a:cs typeface="Arial MT"/>
              </a:rPr>
              <a:t>MDM2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blockade</a:t>
            </a:r>
            <a:r>
              <a:rPr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alone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limited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5" dirty="0">
                <a:solidFill>
                  <a:sysClr val="windowText" lastClr="000000"/>
                </a:solidFill>
                <a:latin typeface="Arial MT"/>
                <a:cs typeface="Arial MT"/>
              </a:rPr>
              <a:t>tumour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suppression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91861" y="2505217"/>
            <a:ext cx="2686176" cy="254218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3808" y="1154176"/>
            <a:ext cx="7734300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>
              <a:spcBef>
                <a:spcPts val="50"/>
              </a:spcBef>
            </a:pPr>
            <a:r>
              <a:rPr spc="-268" dirty="0"/>
              <a:t>Dual</a:t>
            </a:r>
            <a:r>
              <a:rPr spc="-130" dirty="0"/>
              <a:t> </a:t>
            </a:r>
            <a:r>
              <a:rPr spc="-233" dirty="0"/>
              <a:t>targeting</a:t>
            </a:r>
            <a:r>
              <a:rPr spc="-130" dirty="0"/>
              <a:t> </a:t>
            </a:r>
            <a:r>
              <a:rPr spc="-242" dirty="0"/>
              <a:t>of</a:t>
            </a:r>
            <a:r>
              <a:rPr spc="-130" dirty="0"/>
              <a:t> </a:t>
            </a:r>
            <a:r>
              <a:rPr spc="-260" dirty="0"/>
              <a:t>the</a:t>
            </a:r>
            <a:r>
              <a:rPr spc="-125" dirty="0"/>
              <a:t> </a:t>
            </a:r>
            <a:r>
              <a:rPr spc="-380" dirty="0"/>
              <a:t>MDM2</a:t>
            </a:r>
            <a:r>
              <a:rPr spc="-123" dirty="0"/>
              <a:t> </a:t>
            </a:r>
            <a:r>
              <a:rPr spc="-173" dirty="0"/>
              <a:t>-</a:t>
            </a:r>
            <a:r>
              <a:rPr spc="-127" dirty="0"/>
              <a:t> </a:t>
            </a:r>
            <a:r>
              <a:rPr spc="-283" dirty="0"/>
              <a:t>p53</a:t>
            </a:r>
            <a:r>
              <a:rPr spc="-130" dirty="0"/>
              <a:t> </a:t>
            </a:r>
            <a:r>
              <a:rPr spc="-290" dirty="0"/>
              <a:t>and</a:t>
            </a:r>
            <a:r>
              <a:rPr spc="-127" dirty="0"/>
              <a:t> </a:t>
            </a:r>
            <a:r>
              <a:rPr spc="-305" dirty="0"/>
              <a:t>CDK4/6</a:t>
            </a:r>
            <a:r>
              <a:rPr spc="-113" dirty="0"/>
              <a:t> </a:t>
            </a:r>
            <a:r>
              <a:rPr spc="-280" dirty="0"/>
              <a:t>pathways</a:t>
            </a:r>
            <a:r>
              <a:rPr spc="-130" dirty="0"/>
              <a:t> </a:t>
            </a:r>
            <a:r>
              <a:rPr spc="-235" dirty="0"/>
              <a:t>in </a:t>
            </a:r>
            <a:r>
              <a:rPr spc="-343" dirty="0"/>
              <a:t>WD/DDLPS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24674" y="5491480"/>
            <a:ext cx="698183" cy="12182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sz="750"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Joanna</a:t>
            </a:r>
            <a:r>
              <a:rPr sz="75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750" b="1" kern="0" spc="-75" dirty="0">
                <a:solidFill>
                  <a:sysClr val="windowText" lastClr="000000"/>
                </a:solidFill>
                <a:latin typeface="Arial"/>
                <a:cs typeface="Arial"/>
              </a:rPr>
              <a:t>Szkandera</a:t>
            </a:r>
            <a:endParaRPr sz="7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7936" y="5460086"/>
            <a:ext cx="1432243" cy="252313"/>
          </a:xfrm>
          <a:prstGeom prst="rect">
            <a:avLst/>
          </a:prstGeom>
        </p:spPr>
        <p:txBody>
          <a:bodyPr vert="horz" wrap="square" lIns="0" tIns="6033" rIns="0" bIns="0" rtlCol="0">
            <a:spAutoFit/>
          </a:bodyPr>
          <a:lstStyle/>
          <a:p>
            <a:pPr marL="6350" defTabSz="457200">
              <a:spcBef>
                <a:spcPts val="48"/>
              </a:spcBef>
            </a:pP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Dufrense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A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0" dirty="0">
                <a:solidFill>
                  <a:sysClr val="windowText" lastClr="000000"/>
                </a:solidFill>
                <a:latin typeface="Arial MT"/>
                <a:cs typeface="Arial MT"/>
              </a:rPr>
              <a:t>CTOS</a:t>
            </a:r>
            <a:r>
              <a:rPr sz="80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2024;paper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44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2464" y="2829759"/>
            <a:ext cx="3023255" cy="260305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53808" y="1926271"/>
            <a:ext cx="5529580" cy="1988685"/>
          </a:xfrm>
          <a:prstGeom prst="rect">
            <a:avLst/>
          </a:prstGeom>
        </p:spPr>
        <p:txBody>
          <a:bodyPr vert="horz" wrap="square" lIns="0" tIns="121602" rIns="0" bIns="0" rtlCol="0">
            <a:spAutoFit/>
          </a:bodyPr>
          <a:lstStyle/>
          <a:p>
            <a:pPr marL="6350" defTabSz="457200">
              <a:spcBef>
                <a:spcPts val="957"/>
              </a:spcBef>
            </a:pPr>
            <a:r>
              <a:rPr sz="1875" b="1" kern="0" spc="-173" dirty="0">
                <a:solidFill>
                  <a:sysClr val="windowText" lastClr="000000"/>
                </a:solidFill>
                <a:latin typeface="Arial"/>
                <a:cs typeface="Arial"/>
              </a:rPr>
              <a:t>Siremadlin</a:t>
            </a:r>
            <a:r>
              <a:rPr sz="1875" b="1" kern="0" spc="-1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3" dirty="0">
                <a:solidFill>
                  <a:sysClr val="windowText" lastClr="000000"/>
                </a:solidFill>
                <a:latin typeface="Arial"/>
                <a:cs typeface="Arial"/>
              </a:rPr>
              <a:t>Ribociclib</a:t>
            </a:r>
            <a:r>
              <a:rPr sz="1875" b="1" kern="0" spc="-1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73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50" dirty="0">
                <a:solidFill>
                  <a:sysClr val="windowText" lastClr="000000"/>
                </a:solidFill>
                <a:latin typeface="Arial"/>
                <a:cs typeface="Arial"/>
              </a:rPr>
              <a:t>MEGAMOST</a:t>
            </a:r>
            <a:r>
              <a:rPr sz="1875" b="1" kern="0" spc="-1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II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study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6350" defTabSz="457200">
              <a:spcBef>
                <a:spcPts val="870"/>
              </a:spcBef>
            </a:pPr>
            <a:r>
              <a:rPr kern="0" spc="-208" dirty="0">
                <a:solidFill>
                  <a:sysClr val="windowText" lastClr="000000"/>
                </a:solidFill>
                <a:latin typeface="Arial MT"/>
                <a:cs typeface="Arial MT"/>
              </a:rPr>
              <a:t>N=17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638"/>
              </a:spcBef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585470" defTabSz="457200"/>
            <a:r>
              <a:rPr b="1" kern="0" spc="-255" dirty="0">
                <a:solidFill>
                  <a:sysClr val="windowText" lastClr="000000"/>
                </a:solidFill>
                <a:latin typeface="Arial"/>
                <a:cs typeface="Arial"/>
              </a:rPr>
              <a:t>ORR</a:t>
            </a:r>
            <a:r>
              <a:rPr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217" dirty="0">
                <a:solidFill>
                  <a:sysClr val="windowText" lastClr="000000"/>
                </a:solidFill>
                <a:latin typeface="Arial"/>
                <a:cs typeface="Arial"/>
              </a:rPr>
              <a:t>12%</a:t>
            </a:r>
            <a:r>
              <a:rPr b="1" kern="0" spc="-9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98" dirty="0">
                <a:solidFill>
                  <a:sysClr val="windowText" lastClr="000000"/>
                </a:solidFill>
                <a:latin typeface="Arial MT"/>
                <a:cs typeface="Arial MT"/>
              </a:rPr>
              <a:t>(PR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00" dirty="0">
                <a:solidFill>
                  <a:sysClr val="windowText" lastClr="000000"/>
                </a:solidFill>
                <a:latin typeface="Arial MT"/>
                <a:cs typeface="Arial MT"/>
              </a:rPr>
              <a:t>12%)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180783" defTabSz="457200"/>
            <a:r>
              <a:rPr kern="0" spc="-238" dirty="0">
                <a:solidFill>
                  <a:sysClr val="windowText" lastClr="000000"/>
                </a:solidFill>
                <a:latin typeface="Arial MT"/>
                <a:cs typeface="Arial MT"/>
              </a:rPr>
              <a:t>SD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30" dirty="0">
                <a:solidFill>
                  <a:sysClr val="windowText" lastClr="000000"/>
                </a:solidFill>
                <a:latin typeface="Arial MT"/>
                <a:cs typeface="Arial MT"/>
              </a:rPr>
              <a:t>76%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180783" defTabSz="457200"/>
            <a:r>
              <a:rPr kern="0" spc="-238" dirty="0">
                <a:solidFill>
                  <a:sysClr val="windowText" lastClr="000000"/>
                </a:solidFill>
                <a:latin typeface="Arial MT"/>
                <a:cs typeface="Arial MT"/>
              </a:rPr>
              <a:t>PD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30" dirty="0">
                <a:solidFill>
                  <a:sysClr val="windowText" lastClr="000000"/>
                </a:solidFill>
                <a:latin typeface="Arial MT"/>
                <a:cs typeface="Arial MT"/>
              </a:rPr>
              <a:t>12%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51027" y="2510279"/>
            <a:ext cx="2686510" cy="25373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451223" y="5154828"/>
            <a:ext cx="3232785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203" dirty="0">
                <a:solidFill>
                  <a:sysClr val="windowText" lastClr="000000"/>
                </a:solidFill>
                <a:latin typeface="Arial MT"/>
                <a:cs typeface="Arial MT"/>
              </a:rPr>
              <a:t>PFR-</a:t>
            </a:r>
            <a:r>
              <a:rPr kern="0" spc="-200" dirty="0">
                <a:solidFill>
                  <a:sysClr val="windowText" lastClr="000000"/>
                </a:solidFill>
                <a:latin typeface="Arial MT"/>
                <a:cs typeface="Arial MT"/>
              </a:rPr>
              <a:t>12w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(95%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CI):</a:t>
            </a:r>
            <a:r>
              <a:rPr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5" dirty="0">
                <a:solidFill>
                  <a:sysClr val="windowText" lastClr="000000"/>
                </a:solidFill>
                <a:latin typeface="Arial MT"/>
                <a:cs typeface="Arial MT"/>
              </a:rPr>
              <a:t>78.9%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(58.6,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93.6)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4220" y="5670288"/>
            <a:ext cx="366236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28895" y="5492394"/>
            <a:ext cx="1845310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173" dirty="0">
                <a:solidFill>
                  <a:srgbClr val="FF0000"/>
                </a:solidFill>
                <a:latin typeface="Arial MT"/>
                <a:cs typeface="Arial MT"/>
              </a:rPr>
              <a:t>Primary</a:t>
            </a:r>
            <a:r>
              <a:rPr kern="0" spc="-7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rgbClr val="FF0000"/>
                </a:solidFill>
                <a:latin typeface="Arial MT"/>
                <a:cs typeface="Arial MT"/>
              </a:rPr>
              <a:t>endpoint</a:t>
            </a:r>
            <a:r>
              <a:rPr kern="0" spc="-10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rgbClr val="FF0000"/>
                </a:solidFill>
                <a:latin typeface="Arial MT"/>
                <a:cs typeface="Arial MT"/>
              </a:rPr>
              <a:t>met!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2195" y="653591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365" dirty="0"/>
              <a:t>Why</a:t>
            </a:r>
            <a:r>
              <a:rPr spc="-127" dirty="0"/>
              <a:t> </a:t>
            </a:r>
            <a:r>
              <a:rPr spc="-380" dirty="0"/>
              <a:t>MDM2</a:t>
            </a:r>
            <a:r>
              <a:rPr spc="-118" dirty="0"/>
              <a:t> </a:t>
            </a:r>
            <a:r>
              <a:rPr spc="-233" dirty="0"/>
              <a:t>inhibition</a:t>
            </a:r>
            <a:r>
              <a:rPr spc="-127" dirty="0"/>
              <a:t> </a:t>
            </a:r>
            <a:r>
              <a:rPr spc="-258" dirty="0"/>
              <a:t>alone</a:t>
            </a:r>
            <a:r>
              <a:rPr spc="-127" dirty="0"/>
              <a:t> </a:t>
            </a:r>
            <a:r>
              <a:rPr spc="-198" dirty="0"/>
              <a:t>fails</a:t>
            </a:r>
            <a:r>
              <a:rPr spc="-118" dirty="0"/>
              <a:t> </a:t>
            </a:r>
            <a:r>
              <a:rPr spc="-217" dirty="0"/>
              <a:t>in</a:t>
            </a:r>
            <a:r>
              <a:rPr spc="-125" dirty="0"/>
              <a:t> </a:t>
            </a:r>
            <a:r>
              <a:rPr spc="-348" dirty="0"/>
              <a:t>WD/DDLPS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44220" y="5670288"/>
            <a:ext cx="366236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24674" y="5491480"/>
            <a:ext cx="698183" cy="12182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sz="750"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Joanna</a:t>
            </a:r>
            <a:r>
              <a:rPr sz="75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750" b="1" kern="0" spc="-75" dirty="0">
                <a:solidFill>
                  <a:sysClr val="windowText" lastClr="000000"/>
                </a:solidFill>
                <a:latin typeface="Arial"/>
                <a:cs typeface="Arial"/>
              </a:rPr>
              <a:t>Szkandera</a:t>
            </a:r>
            <a:endParaRPr sz="7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0819" y="1730692"/>
            <a:ext cx="7653338" cy="3330720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49213" defTabSz="457200">
              <a:spcBef>
                <a:spcPts val="53"/>
              </a:spcBef>
            </a:pPr>
            <a:r>
              <a:rPr sz="1875" b="1" kern="0" spc="-208" dirty="0">
                <a:solidFill>
                  <a:sysClr val="windowText" lastClr="000000"/>
                </a:solidFill>
                <a:latin typeface="Arial"/>
                <a:cs typeface="Arial"/>
              </a:rPr>
              <a:t>Beyond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p53</a:t>
            </a:r>
            <a:r>
              <a:rPr sz="1875" b="1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8" dirty="0">
                <a:solidFill>
                  <a:sysClr val="windowText" lastClr="000000"/>
                </a:solidFill>
                <a:latin typeface="Arial"/>
                <a:cs typeface="Arial"/>
              </a:rPr>
              <a:t>Reactivation: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75" dirty="0">
                <a:solidFill>
                  <a:sysClr val="windowText" lastClr="000000"/>
                </a:solidFill>
                <a:latin typeface="Arial"/>
                <a:cs typeface="Arial"/>
              </a:rPr>
              <a:t>Resistance,</a:t>
            </a:r>
            <a:r>
              <a:rPr sz="1875" b="1" kern="0" spc="-9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10" dirty="0">
                <a:solidFill>
                  <a:sysClr val="windowText" lastClr="000000"/>
                </a:solidFill>
                <a:latin typeface="Arial"/>
                <a:cs typeface="Arial"/>
              </a:rPr>
              <a:t>Dose</a:t>
            </a:r>
            <a:r>
              <a:rPr sz="1875"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70" dirty="0">
                <a:solidFill>
                  <a:sysClr val="windowText" lastClr="000000"/>
                </a:solidFill>
                <a:latin typeface="Arial"/>
                <a:cs typeface="Arial"/>
              </a:rPr>
              <a:t>Constraints,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1875" b="1" kern="0" spc="-9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20" dirty="0">
                <a:solidFill>
                  <a:sysClr val="windowText" lastClr="000000"/>
                </a:solidFill>
                <a:latin typeface="Arial"/>
                <a:cs typeface="Arial"/>
              </a:rPr>
              <a:t>Immune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5" dirty="0">
                <a:solidFill>
                  <a:sysClr val="windowText" lastClr="000000"/>
                </a:solidFill>
                <a:latin typeface="Arial"/>
                <a:cs typeface="Arial"/>
              </a:rPr>
              <a:t>Modulation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457200">
              <a:spcBef>
                <a:spcPts val="1238"/>
              </a:spcBef>
            </a:pP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49543" marR="439103" indent="-143510" defTabSz="457200">
              <a:spcBef>
                <a:spcPts val="3"/>
              </a:spcBef>
              <a:buFontTx/>
              <a:buChar char="•"/>
              <a:tabLst>
                <a:tab pos="149543" algn="l"/>
              </a:tabLst>
            </a:pPr>
            <a:r>
              <a:rPr kern="0" spc="-242" dirty="0">
                <a:solidFill>
                  <a:sysClr val="windowText" lastClr="000000"/>
                </a:solidFill>
                <a:latin typeface="Arial MT"/>
                <a:cs typeface="Arial MT"/>
              </a:rPr>
              <a:t>MDM2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3" dirty="0">
                <a:solidFill>
                  <a:sysClr val="windowText" lastClr="000000"/>
                </a:solidFill>
                <a:latin typeface="Arial MT"/>
                <a:cs typeface="Arial MT"/>
              </a:rPr>
              <a:t>inhibitors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induce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strong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p53-</a:t>
            </a:r>
            <a:r>
              <a:rPr kern="0" spc="-175" dirty="0">
                <a:solidFill>
                  <a:sysClr val="windowText" lastClr="000000"/>
                </a:solidFill>
                <a:latin typeface="Arial MT"/>
                <a:cs typeface="Arial MT"/>
              </a:rPr>
              <a:t>dependent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5" dirty="0">
                <a:solidFill>
                  <a:sysClr val="windowText" lastClr="000000"/>
                </a:solidFill>
                <a:latin typeface="Arial MT"/>
                <a:cs typeface="Arial MT"/>
              </a:rPr>
              <a:t>cell-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cycle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arrest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rather</a:t>
            </a:r>
            <a:r>
              <a:rPr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than</a:t>
            </a:r>
            <a:r>
              <a:rPr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apoptosis, </a:t>
            </a:r>
            <a:r>
              <a:rPr kern="0" spc="-133" dirty="0">
                <a:solidFill>
                  <a:sysClr val="windowText" lastClr="000000"/>
                </a:solidFill>
                <a:latin typeface="Arial MT"/>
                <a:cs typeface="Arial MT"/>
              </a:rPr>
              <a:t>limiting</a:t>
            </a:r>
            <a:r>
              <a:rPr kern="0" spc="-10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cytotoxic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efficacy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2540" indent="-143510" defTabSz="457200">
              <a:spcBef>
                <a:spcPts val="1727"/>
              </a:spcBef>
              <a:buFontTx/>
              <a:buChar char="•"/>
              <a:tabLst>
                <a:tab pos="149543" algn="l"/>
              </a:tabLst>
            </a:pP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Adaptive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resistance: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arises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via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63" dirty="0">
                <a:solidFill>
                  <a:sysClr val="windowText" lastClr="000000"/>
                </a:solidFill>
                <a:latin typeface="Arial MT"/>
                <a:cs typeface="Arial MT"/>
              </a:rPr>
              <a:t>MDMX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upregulation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10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WIP1-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mediated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dampening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5" dirty="0">
                <a:solidFill>
                  <a:sysClr val="windowText" lastClr="000000"/>
                </a:solidFill>
                <a:latin typeface="Arial MT"/>
                <a:cs typeface="Arial MT"/>
              </a:rPr>
              <a:t>p53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signalling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indent="-143193" defTabSz="457200">
              <a:spcBef>
                <a:spcPts val="1730"/>
              </a:spcBef>
              <a:buFontTx/>
              <a:buChar char="•"/>
              <a:tabLst>
                <a:tab pos="149543" algn="l"/>
              </a:tabLst>
            </a:pP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Hematologic</a:t>
            </a:r>
            <a:r>
              <a:rPr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toxicity</a:t>
            </a:r>
            <a:r>
              <a:rPr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0" dirty="0">
                <a:solidFill>
                  <a:sysClr val="windowText" lastClr="000000"/>
                </a:solidFill>
                <a:latin typeface="Arial MT"/>
                <a:cs typeface="Arial MT"/>
              </a:rPr>
              <a:t>limits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dosing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159385" indent="-143510" defTabSz="457200">
              <a:spcBef>
                <a:spcPts val="1727"/>
              </a:spcBef>
              <a:buFontTx/>
              <a:buChar char="•"/>
              <a:tabLst>
                <a:tab pos="149543" algn="l"/>
              </a:tabLst>
            </a:pPr>
            <a:r>
              <a:rPr kern="0" spc="-200" dirty="0">
                <a:solidFill>
                  <a:sysClr val="windowText" lastClr="000000"/>
                </a:solidFill>
                <a:latin typeface="Arial MT"/>
                <a:cs typeface="Arial MT"/>
              </a:rPr>
              <a:t>CDK4/6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inhibition: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boosts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antitumor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immunity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enhances</a:t>
            </a:r>
            <a:r>
              <a:rPr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5" dirty="0">
                <a:solidFill>
                  <a:sysClr val="windowText" lastClr="000000"/>
                </a:solidFill>
                <a:latin typeface="Arial MT"/>
                <a:cs typeface="Arial MT"/>
              </a:rPr>
              <a:t>immune</a:t>
            </a:r>
            <a:r>
              <a:rPr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checkpoint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3" dirty="0">
                <a:solidFill>
                  <a:sysClr val="windowText" lastClr="000000"/>
                </a:solidFill>
                <a:latin typeface="Arial MT"/>
                <a:cs typeface="Arial MT"/>
              </a:rPr>
              <a:t>inhibitor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response,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supporting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combination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strategies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0796" y="5460086"/>
            <a:ext cx="3474085" cy="252313"/>
          </a:xfrm>
          <a:prstGeom prst="rect">
            <a:avLst/>
          </a:prstGeom>
        </p:spPr>
        <p:txBody>
          <a:bodyPr vert="horz" wrap="square" lIns="0" tIns="6033" rIns="0" bIns="0" rtlCol="0">
            <a:spAutoFit/>
          </a:bodyPr>
          <a:lstStyle/>
          <a:p>
            <a:pPr marL="6350" defTabSz="457200">
              <a:spcBef>
                <a:spcPts val="48"/>
              </a:spcBef>
            </a:pP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Haronikova</a:t>
            </a:r>
            <a:r>
              <a:rPr sz="800" kern="0" spc="15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L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Cell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Mol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Biol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Lett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2021;26:53;</a:t>
            </a:r>
            <a:r>
              <a:rPr sz="800" kern="0" spc="-5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Zhang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J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Nature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2018;553(7686):91-</a:t>
            </a:r>
            <a:r>
              <a:rPr sz="800" kern="0" spc="-13" dirty="0">
                <a:solidFill>
                  <a:sysClr val="windowText" lastClr="000000"/>
                </a:solidFill>
                <a:latin typeface="Arial MT"/>
                <a:cs typeface="Arial MT"/>
              </a:rPr>
              <a:t>95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88391" y="687417"/>
            <a:ext cx="3818192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>
              <a:spcBef>
                <a:spcPts val="50"/>
              </a:spcBef>
            </a:pPr>
            <a:r>
              <a:rPr spc="-350" dirty="0"/>
              <a:t>When</a:t>
            </a:r>
            <a:r>
              <a:rPr spc="-143" dirty="0"/>
              <a:t> </a:t>
            </a:r>
            <a:r>
              <a:rPr spc="-270" dirty="0"/>
              <a:t>a</a:t>
            </a:r>
            <a:r>
              <a:rPr spc="-123" dirty="0"/>
              <a:t> </a:t>
            </a:r>
            <a:r>
              <a:rPr spc="-238" dirty="0"/>
              <a:t>single</a:t>
            </a:r>
            <a:r>
              <a:rPr spc="-133" dirty="0"/>
              <a:t> </a:t>
            </a:r>
            <a:r>
              <a:rPr spc="-210" dirty="0"/>
              <a:t>hit</a:t>
            </a:r>
            <a:r>
              <a:rPr spc="-125" dirty="0"/>
              <a:t> </a:t>
            </a:r>
            <a:r>
              <a:rPr spc="-198" dirty="0"/>
              <a:t>falls</a:t>
            </a:r>
            <a:r>
              <a:rPr spc="-130" dirty="0"/>
              <a:t> </a:t>
            </a:r>
            <a:r>
              <a:rPr spc="-208" dirty="0"/>
              <a:t>short....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24674" y="5491480"/>
            <a:ext cx="698183" cy="12182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sz="750"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Joanna</a:t>
            </a:r>
            <a:r>
              <a:rPr sz="75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750" b="1" kern="0" spc="-75" dirty="0">
                <a:solidFill>
                  <a:sysClr val="windowText" lastClr="000000"/>
                </a:solidFill>
                <a:latin typeface="Arial"/>
                <a:cs typeface="Arial"/>
              </a:rPr>
              <a:t>Szkandera</a:t>
            </a:r>
            <a:endParaRPr sz="7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3808" y="1730692"/>
            <a:ext cx="5729923" cy="29527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defTabSz="457200">
              <a:spcBef>
                <a:spcPts val="53"/>
              </a:spcBef>
            </a:pPr>
            <a:r>
              <a:rPr sz="1875" b="1" kern="0" spc="-185" dirty="0">
                <a:solidFill>
                  <a:sysClr val="windowText" lastClr="000000"/>
                </a:solidFill>
                <a:latin typeface="Arial"/>
                <a:cs typeface="Arial"/>
              </a:rPr>
              <a:t>Harnessing</a:t>
            </a:r>
            <a:r>
              <a:rPr sz="1875" b="1" kern="0" spc="-1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5" dirty="0">
                <a:solidFill>
                  <a:sysClr val="windowText" lastClr="000000"/>
                </a:solidFill>
                <a:latin typeface="Arial"/>
                <a:cs typeface="Arial"/>
              </a:rPr>
              <a:t>combination</a:t>
            </a:r>
            <a:r>
              <a:rPr sz="1875" b="1" kern="0" spc="-1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3" dirty="0">
                <a:solidFill>
                  <a:sysClr val="windowText" lastClr="000000"/>
                </a:solidFill>
                <a:latin typeface="Arial"/>
                <a:cs typeface="Arial"/>
              </a:rPr>
              <a:t>strategies</a:t>
            </a:r>
            <a:r>
              <a:rPr sz="1875"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5" dirty="0">
                <a:solidFill>
                  <a:sysClr val="windowText" lastClr="000000"/>
                </a:solidFill>
                <a:latin typeface="Arial"/>
                <a:cs typeface="Arial"/>
              </a:rPr>
              <a:t>to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improve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20" dirty="0">
                <a:solidFill>
                  <a:sysClr val="windowText" lastClr="000000"/>
                </a:solidFill>
                <a:latin typeface="Arial"/>
                <a:cs typeface="Arial"/>
              </a:rPr>
              <a:t>STS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8" dirty="0">
                <a:solidFill>
                  <a:sysClr val="windowText" lastClr="000000"/>
                </a:solidFill>
                <a:latin typeface="Arial"/>
                <a:cs typeface="Arial"/>
              </a:rPr>
              <a:t>outcomes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8280" y="2437698"/>
            <a:ext cx="3728126" cy="259319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44220" y="5670288"/>
            <a:ext cx="366236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335" y="1055201"/>
            <a:ext cx="3931285" cy="125290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56210">
              <a:spcBef>
                <a:spcPts val="50"/>
              </a:spcBef>
            </a:pPr>
            <a:r>
              <a:rPr spc="-350" dirty="0"/>
              <a:t>When</a:t>
            </a:r>
            <a:r>
              <a:rPr spc="-135" dirty="0"/>
              <a:t> </a:t>
            </a:r>
            <a:r>
              <a:rPr spc="-248" dirty="0"/>
              <a:t>epigenetics</a:t>
            </a:r>
            <a:r>
              <a:rPr spc="-120" dirty="0"/>
              <a:t> </a:t>
            </a:r>
            <a:r>
              <a:rPr spc="-242" dirty="0"/>
              <a:t>drives</a:t>
            </a:r>
            <a:r>
              <a:rPr spc="-123" dirty="0"/>
              <a:t> </a:t>
            </a:r>
            <a:r>
              <a:rPr spc="-242" dirty="0"/>
              <a:t>therapy:</a:t>
            </a:r>
            <a:r>
              <a:rPr spc="-115" dirty="0"/>
              <a:t> </a:t>
            </a:r>
            <a:r>
              <a:rPr spc="-233" dirty="0"/>
              <a:t>targeting</a:t>
            </a:r>
            <a:r>
              <a:rPr spc="-130" dirty="0"/>
              <a:t> </a:t>
            </a:r>
            <a:r>
              <a:rPr spc="-373" dirty="0"/>
              <a:t>HDAC</a:t>
            </a:r>
            <a:r>
              <a:rPr spc="-115" dirty="0"/>
              <a:t> </a:t>
            </a:r>
            <a:r>
              <a:rPr spc="-217" dirty="0"/>
              <a:t>in</a:t>
            </a:r>
            <a:r>
              <a:rPr spc="-125" dirty="0"/>
              <a:t> </a:t>
            </a:r>
            <a:r>
              <a:rPr spc="-328" dirty="0"/>
              <a:t>STS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42383" y="4947412"/>
            <a:ext cx="3415665" cy="678391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49543" marR="2540" indent="-143510" defTabSz="457200">
              <a:lnSpc>
                <a:spcPts val="1950"/>
              </a:lnSpc>
              <a:spcBef>
                <a:spcPts val="290"/>
              </a:spcBef>
              <a:buFontTx/>
              <a:buChar char="•"/>
              <a:tabLst>
                <a:tab pos="149543" algn="l"/>
              </a:tabLst>
            </a:pPr>
            <a:r>
              <a:rPr kern="0" spc="-178" dirty="0">
                <a:solidFill>
                  <a:sysClr val="windowText" lastClr="000000"/>
                </a:solidFill>
                <a:latin typeface="Arial MT"/>
                <a:cs typeface="Arial MT"/>
              </a:rPr>
              <a:t>Chidamide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3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oral,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subtype-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selective </a:t>
            </a:r>
            <a:r>
              <a:rPr kern="0" spc="-230" dirty="0">
                <a:solidFill>
                  <a:sysClr val="windowText" lastClr="000000"/>
                </a:solidFill>
                <a:latin typeface="Arial MT"/>
                <a:cs typeface="Arial MT"/>
              </a:rPr>
              <a:t>HDAC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5" dirty="0">
                <a:solidFill>
                  <a:sysClr val="windowText" lastClr="000000"/>
                </a:solidFill>
                <a:latin typeface="Arial MT"/>
                <a:cs typeface="Arial MT"/>
              </a:rPr>
              <a:t>inhibitor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R="137478" algn="r" defTabSz="457200">
              <a:spcBef>
                <a:spcPts val="143"/>
              </a:spcBef>
            </a:pPr>
            <a:r>
              <a:rPr sz="750"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Joanna</a:t>
            </a:r>
            <a:r>
              <a:rPr sz="75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750" b="1" kern="0" spc="-28" dirty="0">
                <a:solidFill>
                  <a:sysClr val="windowText" lastClr="000000"/>
                </a:solidFill>
                <a:latin typeface="Arial"/>
                <a:cs typeface="Arial"/>
              </a:rPr>
              <a:t>Szkandera</a:t>
            </a:r>
            <a:endParaRPr sz="7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7936" y="5460086"/>
            <a:ext cx="3599180" cy="252313"/>
          </a:xfrm>
          <a:prstGeom prst="rect">
            <a:avLst/>
          </a:prstGeom>
        </p:spPr>
        <p:txBody>
          <a:bodyPr vert="horz" wrap="square" lIns="0" tIns="6033" rIns="0" bIns="0" rtlCol="0">
            <a:spAutoFit/>
          </a:bodyPr>
          <a:lstStyle/>
          <a:p>
            <a:pPr marL="6350" defTabSz="457200">
              <a:spcBef>
                <a:spcPts val="48"/>
              </a:spcBef>
            </a:pPr>
            <a:r>
              <a:rPr sz="800"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Que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Y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3" dirty="0">
                <a:solidFill>
                  <a:sysClr val="windowText" lastClr="000000"/>
                </a:solidFill>
                <a:latin typeface="Arial MT"/>
                <a:cs typeface="Arial MT"/>
              </a:rPr>
              <a:t>al.,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J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Immunother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Cancer.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2021;9:e001696.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Tian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J</a:t>
            </a:r>
            <a:r>
              <a:rPr sz="80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3" dirty="0">
                <a:solidFill>
                  <a:sysClr val="windowText" lastClr="000000"/>
                </a:solidFill>
                <a:latin typeface="Arial MT"/>
                <a:cs typeface="Arial MT"/>
              </a:rPr>
              <a:t>al.,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Front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Oncol.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2025:15:1576781.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42383" y="1860715"/>
            <a:ext cx="3747135" cy="2914901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48908" marR="115252" indent="-142875" defTabSz="457200">
              <a:lnSpc>
                <a:spcPts val="1950"/>
              </a:lnSpc>
              <a:spcBef>
                <a:spcPts val="290"/>
              </a:spcBef>
              <a:buFontTx/>
              <a:buChar char="•"/>
              <a:tabLst>
                <a:tab pos="149543" algn="l"/>
              </a:tabLst>
            </a:pP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Histone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deacetylases</a:t>
            </a:r>
            <a:r>
              <a:rPr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8" dirty="0">
                <a:solidFill>
                  <a:sysClr val="windowText" lastClr="000000"/>
                </a:solidFill>
                <a:latin typeface="Arial MT"/>
                <a:cs typeface="Arial MT"/>
              </a:rPr>
              <a:t>(HDACs)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regulate 	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gene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expression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via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histone</a:t>
            </a:r>
            <a:r>
              <a:rPr kern="0" spc="-10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deacetylation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150"/>
              </a:spcBef>
              <a:buFont typeface="Arial MT"/>
              <a:buChar char="•"/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118110" indent="-143510" defTabSz="457200">
              <a:lnSpc>
                <a:spcPct val="90300"/>
              </a:lnSpc>
              <a:buFontTx/>
              <a:buChar char="•"/>
              <a:tabLst>
                <a:tab pos="149543" algn="l"/>
              </a:tabLst>
            </a:pPr>
            <a:r>
              <a:rPr kern="0" spc="-242" dirty="0">
                <a:solidFill>
                  <a:sysClr val="windowText" lastClr="000000"/>
                </a:solidFill>
                <a:latin typeface="Arial MT"/>
                <a:cs typeface="Arial MT"/>
              </a:rPr>
              <a:t>HDAC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3" dirty="0">
                <a:solidFill>
                  <a:sysClr val="windowText" lastClr="000000"/>
                </a:solidFill>
                <a:latin typeface="Arial MT"/>
                <a:cs typeface="Arial MT"/>
              </a:rPr>
              <a:t>inhibition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reactivates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tumor- suppressor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pathways,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inducing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apoptosis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reducing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0" dirty="0">
                <a:solidFill>
                  <a:sysClr val="windowText" lastClr="000000"/>
                </a:solidFill>
                <a:latin typeface="Arial MT"/>
                <a:cs typeface="Arial MT"/>
              </a:rPr>
              <a:t>proliferation,</a:t>
            </a:r>
            <a:r>
              <a:rPr kern="0" spc="-10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enhances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antitumor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3" dirty="0">
                <a:solidFill>
                  <a:sysClr val="windowText" lastClr="000000"/>
                </a:solidFill>
                <a:latin typeface="Arial MT"/>
                <a:cs typeface="Arial MT"/>
              </a:rPr>
              <a:t>immunity,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increasing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8" dirty="0">
                <a:solidFill>
                  <a:sysClr val="windowText" lastClr="000000"/>
                </a:solidFill>
                <a:latin typeface="Arial MT"/>
                <a:cs typeface="Arial MT"/>
              </a:rPr>
              <a:t>PD-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L1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5" dirty="0">
                <a:solidFill>
                  <a:sysClr val="windowText" lastClr="000000"/>
                </a:solidFill>
                <a:latin typeface="Arial MT"/>
                <a:cs typeface="Arial MT"/>
              </a:rPr>
              <a:t>and </a:t>
            </a:r>
            <a:r>
              <a:rPr kern="0" spc="-260" dirty="0">
                <a:solidFill>
                  <a:sysClr val="windowText" lastClr="000000"/>
                </a:solidFill>
                <a:latin typeface="Arial MT"/>
                <a:cs typeface="Arial MT"/>
              </a:rPr>
              <a:t>MHC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expression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213"/>
              </a:spcBef>
              <a:buFont typeface="Arial MT"/>
              <a:buChar char="•"/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2540" indent="-143510" defTabSz="457200">
              <a:lnSpc>
                <a:spcPts val="1950"/>
              </a:lnSpc>
              <a:buFontTx/>
              <a:buChar char="•"/>
              <a:tabLst>
                <a:tab pos="149543" algn="l"/>
              </a:tabLst>
            </a:pPr>
            <a:r>
              <a:rPr kern="0" spc="-228" dirty="0">
                <a:solidFill>
                  <a:sysClr val="windowText" lastClr="000000"/>
                </a:solidFill>
                <a:latin typeface="Arial MT"/>
                <a:cs typeface="Arial MT"/>
              </a:rPr>
              <a:t>HDACs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are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frequently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amplified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in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5" dirty="0">
                <a:solidFill>
                  <a:sysClr val="windowText" lastClr="000000"/>
                </a:solidFill>
                <a:latin typeface="Arial MT"/>
                <a:cs typeface="Arial MT"/>
              </a:rPr>
              <a:t>sarcoma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(esp.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liposarcoma)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090" y="1936280"/>
            <a:ext cx="4380473" cy="293854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44220" y="5670288"/>
            <a:ext cx="366236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98224" y="2048193"/>
            <a:ext cx="4045903" cy="3952558"/>
            <a:chOff x="10196448" y="2381885"/>
            <a:chExt cx="8091805" cy="79051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36783" y="5829782"/>
              <a:ext cx="6649339" cy="388288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96448" y="2381885"/>
              <a:ext cx="6930008" cy="364820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0715" y="416896"/>
            <a:ext cx="3931285" cy="125290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373" dirty="0"/>
              <a:t>HDAC</a:t>
            </a:r>
            <a:r>
              <a:rPr spc="-115" dirty="0"/>
              <a:t> </a:t>
            </a:r>
            <a:r>
              <a:rPr spc="-225" dirty="0"/>
              <a:t>inhibitors</a:t>
            </a:r>
            <a:r>
              <a:rPr spc="-123" dirty="0"/>
              <a:t> </a:t>
            </a:r>
            <a:r>
              <a:rPr spc="-290" dirty="0"/>
              <a:t>and</a:t>
            </a:r>
            <a:r>
              <a:rPr spc="-123" dirty="0"/>
              <a:t> </a:t>
            </a:r>
            <a:r>
              <a:rPr spc="-315" dirty="0"/>
              <a:t>immune</a:t>
            </a:r>
            <a:r>
              <a:rPr spc="-123" dirty="0"/>
              <a:t> </a:t>
            </a:r>
            <a:r>
              <a:rPr spc="-265" dirty="0"/>
              <a:t>checkpoint</a:t>
            </a:r>
            <a:r>
              <a:rPr spc="-120" dirty="0"/>
              <a:t> </a:t>
            </a:r>
            <a:r>
              <a:rPr spc="-238" dirty="0"/>
              <a:t>inhibitors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53808" y="1730692"/>
            <a:ext cx="6009323" cy="29527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defTabSz="457200">
              <a:spcBef>
                <a:spcPts val="53"/>
              </a:spcBef>
            </a:pPr>
            <a:r>
              <a:rPr sz="1875" b="1" kern="0" spc="-195" dirty="0">
                <a:solidFill>
                  <a:sysClr val="windowText" lastClr="000000"/>
                </a:solidFill>
                <a:latin typeface="Arial"/>
                <a:cs typeface="Arial"/>
              </a:rPr>
              <a:t>Chidamide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5" dirty="0">
                <a:solidFill>
                  <a:sysClr val="windowText" lastClr="000000"/>
                </a:solidFill>
                <a:latin typeface="Arial"/>
                <a:cs typeface="Arial"/>
              </a:rPr>
              <a:t>Toripalimab</a:t>
            </a:r>
            <a:r>
              <a:rPr sz="1875" b="1" kern="0" spc="-1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5" dirty="0">
                <a:solidFill>
                  <a:sysClr val="windowText" lastClr="000000"/>
                </a:solidFill>
                <a:latin typeface="Arial"/>
                <a:cs typeface="Arial"/>
              </a:rPr>
              <a:t>advanced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sarcoma,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II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5" dirty="0">
                <a:solidFill>
                  <a:sysClr val="windowText" lastClr="000000"/>
                </a:solidFill>
                <a:latin typeface="Arial"/>
                <a:cs typeface="Arial"/>
              </a:rPr>
              <a:t>study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83695" y="2207747"/>
            <a:ext cx="4364673" cy="3201353"/>
            <a:chOff x="967389" y="2700994"/>
            <a:chExt cx="8729345" cy="640270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7389" y="2700994"/>
              <a:ext cx="8465362" cy="48179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5281" y="7518146"/>
              <a:ext cx="8270838" cy="158515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068705" y="2441372"/>
            <a:ext cx="757873" cy="294953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45720" defTabSz="457200">
              <a:spcBef>
                <a:spcPts val="140"/>
              </a:spcBef>
            </a:pPr>
            <a:r>
              <a:rPr kern="0" spc="-248" dirty="0">
                <a:solidFill>
                  <a:sysClr val="windowText" lastClr="000000"/>
                </a:solidFill>
                <a:latin typeface="Arial MT"/>
                <a:cs typeface="Arial MT"/>
              </a:rPr>
              <a:t>N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=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5" dirty="0">
                <a:solidFill>
                  <a:sysClr val="windowText" lastClr="000000"/>
                </a:solidFill>
                <a:latin typeface="Arial MT"/>
                <a:cs typeface="Arial MT"/>
              </a:rPr>
              <a:t>69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Zhang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X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3" dirty="0">
                <a:solidFill>
                  <a:sysClr val="windowText" lastClr="000000"/>
                </a:solidFill>
                <a:latin typeface="Arial MT"/>
                <a:cs typeface="Arial MT"/>
              </a:rPr>
              <a:t>al.,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8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2025,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Ann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Oncol,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Volume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36,</a:t>
            </a:r>
            <a:r>
              <a:rPr sz="80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Supplement</a:t>
            </a:r>
            <a:r>
              <a:rPr sz="800" kern="0" spc="-4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" dirty="0">
                <a:solidFill>
                  <a:sysClr val="windowText" lastClr="000000"/>
                </a:solidFill>
                <a:latin typeface="Arial MT"/>
                <a:cs typeface="Arial MT"/>
              </a:rPr>
              <a:t>2S1436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57936" y="5588395"/>
            <a:ext cx="35878" cy="119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>
              <a:lnSpc>
                <a:spcPts val="957"/>
              </a:lnSpc>
            </a:pP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.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33080" y="2410397"/>
            <a:ext cx="2992438" cy="111440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defTabSz="457200">
              <a:spcBef>
                <a:spcPts val="50"/>
              </a:spcBef>
            </a:pPr>
            <a:r>
              <a:rPr kern="0" spc="-255" dirty="0">
                <a:solidFill>
                  <a:sysClr val="windowText" lastClr="000000"/>
                </a:solidFill>
                <a:latin typeface="Arial MT"/>
                <a:cs typeface="Arial MT"/>
              </a:rPr>
              <a:t>ORR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5" dirty="0">
                <a:solidFill>
                  <a:sysClr val="windowText" lastClr="000000"/>
                </a:solidFill>
                <a:latin typeface="Arial MT"/>
                <a:cs typeface="Arial MT"/>
              </a:rPr>
              <a:t>30.4%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18" dirty="0">
                <a:solidFill>
                  <a:sysClr val="windowText" lastClr="000000"/>
                </a:solidFill>
                <a:latin typeface="Arial MT"/>
                <a:cs typeface="Arial MT"/>
              </a:rPr>
              <a:t>-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rgbClr val="FF0000"/>
                </a:solidFill>
                <a:latin typeface="Arial MT"/>
                <a:cs typeface="Arial MT"/>
              </a:rPr>
              <a:t>primary</a:t>
            </a:r>
            <a:r>
              <a:rPr kern="0" spc="-83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rgbClr val="FF0000"/>
                </a:solidFill>
                <a:latin typeface="Arial MT"/>
                <a:cs typeface="Arial MT"/>
              </a:rPr>
              <a:t>endpoint</a:t>
            </a:r>
            <a:r>
              <a:rPr kern="0" spc="-98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rgbClr val="FF0000"/>
                </a:solidFill>
                <a:latin typeface="Arial MT"/>
                <a:cs typeface="Arial MT"/>
              </a:rPr>
              <a:t>met! </a:t>
            </a:r>
            <a:r>
              <a:rPr kern="0" spc="-238" dirty="0">
                <a:solidFill>
                  <a:sysClr val="windowText" lastClr="000000"/>
                </a:solidFill>
                <a:latin typeface="Arial MT"/>
                <a:cs typeface="Arial MT"/>
              </a:rPr>
              <a:t>PR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21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(30.4%)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/>
            <a:r>
              <a:rPr kern="0" spc="-225" dirty="0">
                <a:solidFill>
                  <a:sysClr val="windowText" lastClr="000000"/>
                </a:solidFill>
                <a:latin typeface="Arial MT"/>
                <a:cs typeface="Arial MT"/>
              </a:rPr>
              <a:t>SD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30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(43.5%)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/>
            <a:r>
              <a:rPr kern="0" spc="-238" dirty="0">
                <a:solidFill>
                  <a:sysClr val="windowText" lastClr="000000"/>
                </a:solidFill>
                <a:latin typeface="Arial MT"/>
                <a:cs typeface="Arial MT"/>
              </a:rPr>
              <a:t>PD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18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(26.1%)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5540" y="416896"/>
            <a:ext cx="3931285" cy="125290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373" dirty="0"/>
              <a:t>HDAC</a:t>
            </a:r>
            <a:r>
              <a:rPr spc="-115" dirty="0"/>
              <a:t> </a:t>
            </a:r>
            <a:r>
              <a:rPr spc="-225" dirty="0"/>
              <a:t>inhibitors</a:t>
            </a:r>
            <a:r>
              <a:rPr spc="-123" dirty="0"/>
              <a:t> </a:t>
            </a:r>
            <a:r>
              <a:rPr spc="-290" dirty="0"/>
              <a:t>and</a:t>
            </a:r>
            <a:r>
              <a:rPr spc="-123" dirty="0"/>
              <a:t> </a:t>
            </a:r>
            <a:r>
              <a:rPr spc="-315" dirty="0"/>
              <a:t>immune</a:t>
            </a:r>
            <a:r>
              <a:rPr spc="-123" dirty="0"/>
              <a:t> </a:t>
            </a:r>
            <a:r>
              <a:rPr spc="-265" dirty="0"/>
              <a:t>checkpoint</a:t>
            </a:r>
            <a:r>
              <a:rPr spc="-120" dirty="0"/>
              <a:t> </a:t>
            </a:r>
            <a:r>
              <a:rPr spc="-238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808" y="1730692"/>
            <a:ext cx="6009323" cy="29527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defTabSz="457200">
              <a:spcBef>
                <a:spcPts val="53"/>
              </a:spcBef>
            </a:pPr>
            <a:r>
              <a:rPr sz="1875" b="1" kern="0" spc="-195" dirty="0">
                <a:solidFill>
                  <a:sysClr val="windowText" lastClr="000000"/>
                </a:solidFill>
                <a:latin typeface="Arial"/>
                <a:cs typeface="Arial"/>
              </a:rPr>
              <a:t>Chidamide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5" dirty="0">
                <a:solidFill>
                  <a:sysClr val="windowText" lastClr="000000"/>
                </a:solidFill>
                <a:latin typeface="Arial"/>
                <a:cs typeface="Arial"/>
              </a:rPr>
              <a:t>Toripalimab</a:t>
            </a:r>
            <a:r>
              <a:rPr sz="1875" b="1" kern="0" spc="-1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5" dirty="0">
                <a:solidFill>
                  <a:sysClr val="windowText" lastClr="000000"/>
                </a:solidFill>
                <a:latin typeface="Arial"/>
                <a:cs typeface="Arial"/>
              </a:rPr>
              <a:t>advanced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sarcoma,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II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5" dirty="0">
                <a:solidFill>
                  <a:sysClr val="windowText" lastClr="000000"/>
                </a:solidFill>
                <a:latin typeface="Arial"/>
                <a:cs typeface="Arial"/>
              </a:rPr>
              <a:t>study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698" y="2743773"/>
            <a:ext cx="4101377" cy="178069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391016" y="2676576"/>
            <a:ext cx="4558983" cy="2059623"/>
            <a:chOff x="8782032" y="3638651"/>
            <a:chExt cx="9117965" cy="41192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2032" y="4097905"/>
              <a:ext cx="9117348" cy="36595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50400" y="3638651"/>
              <a:ext cx="5113655" cy="4985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88036" y="4908550"/>
            <a:ext cx="7261225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b="1" kern="0" spc="-215" dirty="0">
                <a:solidFill>
                  <a:sysClr val="windowText" lastClr="000000"/>
                </a:solidFill>
                <a:latin typeface="Arial"/>
                <a:cs typeface="Arial"/>
              </a:rPr>
              <a:t>AEs</a:t>
            </a:r>
            <a:r>
              <a:rPr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Grade</a:t>
            </a:r>
            <a:r>
              <a:rPr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≥</a:t>
            </a:r>
            <a:r>
              <a:rPr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3:</a:t>
            </a:r>
            <a:r>
              <a:rPr b="1" kern="0" spc="-7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18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r>
              <a:rPr b="1" kern="0" spc="-7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anemia,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thrombocytopenia,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leucopenia,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neutropenia,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nausea/vomiting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Zhang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X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3" dirty="0">
                <a:solidFill>
                  <a:sysClr val="windowText" lastClr="000000"/>
                </a:solidFill>
                <a:latin typeface="Arial MT"/>
                <a:cs typeface="Arial MT"/>
              </a:rPr>
              <a:t>al.,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8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2025,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Ann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Oncol,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Volume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36,</a:t>
            </a:r>
            <a:r>
              <a:rPr sz="80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Supplement</a:t>
            </a:r>
            <a:r>
              <a:rPr sz="800" kern="0" spc="-4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" dirty="0">
                <a:solidFill>
                  <a:sysClr val="windowText" lastClr="000000"/>
                </a:solidFill>
                <a:latin typeface="Arial MT"/>
                <a:cs typeface="Arial MT"/>
              </a:rPr>
              <a:t>2S1436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57936" y="5588395"/>
            <a:ext cx="35878" cy="119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>
              <a:lnSpc>
                <a:spcPts val="957"/>
              </a:lnSpc>
            </a:pP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.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7484" y="2225395"/>
            <a:ext cx="377825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223" dirty="0">
                <a:solidFill>
                  <a:sysClr val="windowText" lastClr="000000"/>
                </a:solidFill>
                <a:latin typeface="Arial MT"/>
                <a:cs typeface="Arial MT"/>
              </a:rPr>
              <a:t>PFS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11815" y="2269617"/>
            <a:ext cx="283210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250" dirty="0">
                <a:solidFill>
                  <a:sysClr val="windowText" lastClr="000000"/>
                </a:solidFill>
                <a:latin typeface="Arial MT"/>
                <a:cs typeface="Arial MT"/>
              </a:rPr>
              <a:t>OS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335" y="1055201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240" dirty="0"/>
              <a:t>Anlotinib:</a:t>
            </a:r>
            <a:r>
              <a:rPr spc="-127" dirty="0"/>
              <a:t> </a:t>
            </a:r>
            <a:r>
              <a:rPr spc="-250" dirty="0"/>
              <a:t>blocking</a:t>
            </a:r>
            <a:r>
              <a:rPr spc="-135" dirty="0"/>
              <a:t> </a:t>
            </a:r>
            <a:r>
              <a:rPr spc="-288" dirty="0"/>
              <a:t>growth</a:t>
            </a:r>
            <a:r>
              <a:rPr spc="-130" dirty="0"/>
              <a:t> </a:t>
            </a:r>
            <a:r>
              <a:rPr spc="-290" dirty="0"/>
              <a:t>and</a:t>
            </a:r>
            <a:r>
              <a:rPr spc="-133" dirty="0"/>
              <a:t> </a:t>
            </a:r>
            <a:r>
              <a:rPr spc="-268" dirty="0"/>
              <a:t>angiogenesis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24674" y="5491480"/>
            <a:ext cx="698183" cy="12182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sz="750"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Joanna</a:t>
            </a:r>
            <a:r>
              <a:rPr sz="75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750" b="1" kern="0" spc="-75" dirty="0">
                <a:solidFill>
                  <a:sysClr val="windowText" lastClr="000000"/>
                </a:solidFill>
                <a:latin typeface="Arial"/>
                <a:cs typeface="Arial"/>
              </a:rPr>
              <a:t>Szkandera</a:t>
            </a:r>
            <a:endParaRPr sz="7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7936" y="5460086"/>
            <a:ext cx="1745615" cy="252313"/>
          </a:xfrm>
          <a:prstGeom prst="rect">
            <a:avLst/>
          </a:prstGeom>
        </p:spPr>
        <p:txBody>
          <a:bodyPr vert="horz" wrap="square" lIns="0" tIns="6033" rIns="0" bIns="0" rtlCol="0">
            <a:spAutoFit/>
          </a:bodyPr>
          <a:lstStyle/>
          <a:p>
            <a:pPr marL="6350" defTabSz="457200">
              <a:spcBef>
                <a:spcPts val="48"/>
              </a:spcBef>
            </a:pPr>
            <a:r>
              <a:rPr sz="800"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Wang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5" dirty="0">
                <a:solidFill>
                  <a:sysClr val="windowText" lastClr="000000"/>
                </a:solidFill>
                <a:latin typeface="Arial MT"/>
                <a:cs typeface="Arial MT"/>
              </a:rPr>
              <a:t>ZM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al.,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Cancer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Med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2020;93344-</a:t>
            </a:r>
            <a:r>
              <a:rPr sz="800" kern="0" spc="-53" dirty="0">
                <a:solidFill>
                  <a:sysClr val="windowText" lastClr="000000"/>
                </a:solidFill>
                <a:latin typeface="Arial MT"/>
                <a:cs typeface="Arial MT"/>
              </a:rPr>
              <a:t>3352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39" y="2574861"/>
            <a:ext cx="3775901" cy="23367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948174" y="2331784"/>
            <a:ext cx="3312795" cy="2478884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49543" marR="85408" indent="-143510" defTabSz="457200">
              <a:spcBef>
                <a:spcPts val="50"/>
              </a:spcBef>
              <a:buFontTx/>
              <a:buChar char="•"/>
              <a:tabLst>
                <a:tab pos="149543" algn="l"/>
              </a:tabLst>
            </a:pP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Anlotinib</a:t>
            </a:r>
            <a:r>
              <a:rPr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3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a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multitarget</a:t>
            </a:r>
            <a:r>
              <a:rPr kern="0" spc="-11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TKI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that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inhibits</a:t>
            </a:r>
            <a:r>
              <a:rPr kern="0" spc="-10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08" dirty="0">
                <a:solidFill>
                  <a:sysClr val="windowText" lastClr="000000"/>
                </a:solidFill>
                <a:latin typeface="Arial MT"/>
                <a:cs typeface="Arial MT"/>
              </a:rPr>
              <a:t>VEGFR,</a:t>
            </a:r>
            <a:r>
              <a:rPr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00" dirty="0">
                <a:solidFill>
                  <a:sysClr val="windowText" lastClr="000000"/>
                </a:solidFill>
                <a:latin typeface="Arial MT"/>
                <a:cs typeface="Arial MT"/>
              </a:rPr>
              <a:t>FGFR,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15" dirty="0">
                <a:solidFill>
                  <a:sysClr val="windowText" lastClr="000000"/>
                </a:solidFill>
                <a:latin typeface="Arial MT"/>
                <a:cs typeface="Arial MT"/>
              </a:rPr>
              <a:t>PDGFR,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3" dirty="0">
                <a:solidFill>
                  <a:sysClr val="windowText" lastClr="000000"/>
                </a:solidFill>
                <a:latin typeface="Arial MT"/>
                <a:cs typeface="Arial MT"/>
              </a:rPr>
              <a:t>and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c-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Kit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304483" indent="-143510" defTabSz="457200">
              <a:spcBef>
                <a:spcPts val="1007"/>
              </a:spcBef>
              <a:buFontTx/>
              <a:buChar char="•"/>
              <a:tabLst>
                <a:tab pos="149543" algn="l"/>
              </a:tabLst>
            </a:pP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Blocks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tumor</a:t>
            </a:r>
            <a:r>
              <a:rPr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angiogenesis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5" dirty="0">
                <a:solidFill>
                  <a:sysClr val="windowText" lastClr="000000"/>
                </a:solidFill>
                <a:latin typeface="Arial MT"/>
                <a:cs typeface="Arial MT"/>
              </a:rPr>
              <a:t>and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suppresses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tumor</a:t>
            </a:r>
            <a:r>
              <a:rPr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cell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proliferation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2540" indent="-143510" defTabSz="457200">
              <a:spcBef>
                <a:spcPts val="1007"/>
              </a:spcBef>
              <a:buFontTx/>
              <a:buChar char="•"/>
              <a:tabLst>
                <a:tab pos="149543" algn="l"/>
              </a:tabLst>
            </a:pP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Induces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tumor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necrosis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apoptosis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in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13" dirty="0">
                <a:solidFill>
                  <a:sysClr val="windowText" lastClr="000000"/>
                </a:solidFill>
                <a:latin typeface="Arial MT"/>
                <a:cs typeface="Arial MT"/>
              </a:rPr>
              <a:t>STS</a:t>
            </a:r>
            <a:r>
              <a:rPr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patient-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derived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xenograft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models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4220" y="5670288"/>
            <a:ext cx="366236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5392" y="443079"/>
            <a:ext cx="3931285" cy="125290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335" dirty="0"/>
              <a:t>VEGFR</a:t>
            </a:r>
            <a:r>
              <a:rPr spc="-130" dirty="0"/>
              <a:t> </a:t>
            </a:r>
            <a:r>
              <a:rPr spc="-225" dirty="0"/>
              <a:t>inhibitors</a:t>
            </a:r>
            <a:r>
              <a:rPr spc="-127" dirty="0"/>
              <a:t> </a:t>
            </a:r>
            <a:r>
              <a:rPr spc="-290" dirty="0"/>
              <a:t>and</a:t>
            </a:r>
            <a:r>
              <a:rPr spc="-127" dirty="0"/>
              <a:t> </a:t>
            </a:r>
            <a:r>
              <a:rPr spc="-315" dirty="0"/>
              <a:t>immune</a:t>
            </a:r>
            <a:r>
              <a:rPr spc="-127" dirty="0"/>
              <a:t> </a:t>
            </a:r>
            <a:r>
              <a:rPr spc="-263" dirty="0"/>
              <a:t>checkpoint</a:t>
            </a:r>
            <a:r>
              <a:rPr spc="-127" dirty="0"/>
              <a:t> </a:t>
            </a:r>
            <a:r>
              <a:rPr spc="-238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9389" y="1730692"/>
            <a:ext cx="5488305" cy="764633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0643" defTabSz="457200">
              <a:spcBef>
                <a:spcPts val="53"/>
              </a:spcBef>
            </a:pP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Durvalumab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Pazopanib</a:t>
            </a:r>
            <a:r>
              <a:rPr sz="1875" b="1" kern="0" spc="-1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advanced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STS,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II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33" dirty="0">
                <a:solidFill>
                  <a:sysClr val="windowText" lastClr="000000"/>
                </a:solidFill>
                <a:latin typeface="Arial"/>
                <a:cs typeface="Arial"/>
              </a:rPr>
              <a:t>trial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6350" defTabSz="457200">
              <a:spcBef>
                <a:spcPts val="1490"/>
              </a:spcBef>
            </a:pPr>
            <a:r>
              <a:rPr kern="0" spc="-208" dirty="0">
                <a:solidFill>
                  <a:sysClr val="windowText" lastClr="000000"/>
                </a:solidFill>
                <a:latin typeface="Arial MT"/>
                <a:cs typeface="Arial MT"/>
              </a:rPr>
              <a:t>N=46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64610" y="2012690"/>
            <a:ext cx="319405" cy="181928"/>
          </a:xfrm>
          <a:custGeom>
            <a:avLst/>
            <a:gdLst/>
            <a:ahLst/>
            <a:cxnLst/>
            <a:rect l="l" t="t" r="r" b="b"/>
            <a:pathLst>
              <a:path w="638809" h="363855">
                <a:moveTo>
                  <a:pt x="638352" y="0"/>
                </a:moveTo>
                <a:lnTo>
                  <a:pt x="0" y="0"/>
                </a:lnTo>
                <a:lnTo>
                  <a:pt x="0" y="363740"/>
                </a:lnTo>
                <a:lnTo>
                  <a:pt x="638352" y="363740"/>
                </a:lnTo>
                <a:lnTo>
                  <a:pt x="6383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457200"/>
            <a:endParaRPr sz="900" kern="0">
              <a:solidFill>
                <a:sysClr val="windowText" lastClr="000000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957" y="2837363"/>
            <a:ext cx="4426664" cy="22400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70685" y="2524887"/>
            <a:ext cx="1013143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255" dirty="0">
                <a:solidFill>
                  <a:sysClr val="windowText" lastClr="000000"/>
                </a:solidFill>
                <a:latin typeface="Arial MT"/>
                <a:cs typeface="Arial MT"/>
              </a:rPr>
              <a:t>ORR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30.4%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99285" y="2799207"/>
            <a:ext cx="1242378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1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(2.2%)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60" dirty="0">
                <a:solidFill>
                  <a:sysClr val="windowText" lastClr="000000"/>
                </a:solidFill>
                <a:latin typeface="Arial MT"/>
                <a:cs typeface="Arial MT"/>
              </a:rPr>
              <a:t>CR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/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13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(28.3%)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50" dirty="0">
                <a:solidFill>
                  <a:sysClr val="windowText" lastClr="000000"/>
                </a:solidFill>
                <a:latin typeface="Arial MT"/>
                <a:cs typeface="Arial MT"/>
              </a:rPr>
              <a:t>PR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/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27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(58.7%)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50" dirty="0">
                <a:solidFill>
                  <a:sysClr val="windowText" lastClr="000000"/>
                </a:solidFill>
                <a:latin typeface="Arial MT"/>
                <a:cs typeface="Arial MT"/>
              </a:rPr>
              <a:t>SD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68993" y="2516480"/>
            <a:ext cx="1793558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163" dirty="0">
                <a:solidFill>
                  <a:srgbClr val="FF0000"/>
                </a:solidFill>
                <a:latin typeface="Arial MT"/>
                <a:cs typeface="Arial MT"/>
              </a:rPr>
              <a:t>Primary</a:t>
            </a:r>
            <a:r>
              <a:rPr kern="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rgbClr val="FF0000"/>
                </a:solidFill>
                <a:latin typeface="Arial MT"/>
                <a:cs typeface="Arial MT"/>
              </a:rPr>
              <a:t>endpoint</a:t>
            </a:r>
            <a:r>
              <a:rPr kern="0" spc="-102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95" dirty="0">
                <a:solidFill>
                  <a:srgbClr val="FF0000"/>
                </a:solidFill>
                <a:latin typeface="Arial MT"/>
                <a:cs typeface="Arial MT"/>
              </a:rPr>
              <a:t>met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3405" y="2125218"/>
            <a:ext cx="3674916" cy="251217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626292" y="4763935"/>
            <a:ext cx="4013517" cy="5604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marR="2540" defTabSz="457200">
              <a:spcBef>
                <a:spcPts val="50"/>
              </a:spcBef>
            </a:pPr>
            <a:r>
              <a:rPr kern="0" spc="-205" dirty="0">
                <a:solidFill>
                  <a:sysClr val="windowText" lastClr="000000"/>
                </a:solidFill>
                <a:latin typeface="Arial MT"/>
                <a:cs typeface="Arial MT"/>
              </a:rPr>
              <a:t>CD20+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17" dirty="0">
                <a:solidFill>
                  <a:sysClr val="windowText" lastClr="000000"/>
                </a:solidFill>
                <a:latin typeface="Arial MT"/>
                <a:cs typeface="Arial MT"/>
              </a:rPr>
              <a:t>B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cell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0" dirty="0">
                <a:solidFill>
                  <a:sysClr val="windowText" lastClr="000000"/>
                </a:solidFill>
                <a:latin typeface="Arial MT"/>
                <a:cs typeface="Arial MT"/>
              </a:rPr>
              <a:t>Infiltration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(P</a:t>
            </a:r>
            <a:r>
              <a:rPr kern="0" spc="-1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=</a:t>
            </a:r>
            <a:r>
              <a:rPr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0.0014)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vessel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density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3" dirty="0">
                <a:solidFill>
                  <a:sysClr val="windowText" lastClr="000000"/>
                </a:solidFill>
                <a:latin typeface="Arial MT"/>
                <a:cs typeface="Arial MT"/>
              </a:rPr>
              <a:t>(P</a:t>
            </a:r>
            <a:r>
              <a:rPr kern="0" spc="-10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=</a:t>
            </a:r>
            <a:r>
              <a:rPr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0.023)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8" dirty="0">
                <a:solidFill>
                  <a:sysClr val="windowText" lastClr="000000"/>
                </a:solidFill>
                <a:latin typeface="Arial MT"/>
                <a:cs typeface="Arial MT"/>
              </a:rPr>
              <a:t>were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3" dirty="0">
                <a:solidFill>
                  <a:sysClr val="windowText" lastClr="000000"/>
                </a:solidFill>
                <a:latin typeface="Arial MT"/>
                <a:cs typeface="Arial MT"/>
              </a:rPr>
              <a:t>significantly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associated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36950" y="2764777"/>
            <a:ext cx="241617" cy="328930"/>
            <a:chOff x="473900" y="3815054"/>
            <a:chExt cx="483234" cy="657860"/>
          </a:xfrm>
        </p:grpSpPr>
        <p:sp>
          <p:nvSpPr>
            <p:cNvPr id="12" name="object 12"/>
            <p:cNvSpPr/>
            <p:nvPr/>
          </p:nvSpPr>
          <p:spPr>
            <a:xfrm>
              <a:off x="480250" y="3821404"/>
              <a:ext cx="470534" cy="645160"/>
            </a:xfrm>
            <a:custGeom>
              <a:avLst/>
              <a:gdLst/>
              <a:ahLst/>
              <a:cxnLst/>
              <a:rect l="l" t="t" r="r" b="b"/>
              <a:pathLst>
                <a:path w="470534" h="645160">
                  <a:moveTo>
                    <a:pt x="470014" y="0"/>
                  </a:moveTo>
                  <a:lnTo>
                    <a:pt x="0" y="0"/>
                  </a:lnTo>
                  <a:lnTo>
                    <a:pt x="0" y="644931"/>
                  </a:lnTo>
                  <a:lnTo>
                    <a:pt x="470014" y="644931"/>
                  </a:lnTo>
                  <a:lnTo>
                    <a:pt x="4700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80250" y="3821404"/>
              <a:ext cx="470534" cy="645160"/>
            </a:xfrm>
            <a:custGeom>
              <a:avLst/>
              <a:gdLst/>
              <a:ahLst/>
              <a:cxnLst/>
              <a:rect l="l" t="t" r="r" b="b"/>
              <a:pathLst>
                <a:path w="470534" h="645160">
                  <a:moveTo>
                    <a:pt x="0" y="644931"/>
                  </a:moveTo>
                  <a:lnTo>
                    <a:pt x="470014" y="644931"/>
                  </a:lnTo>
                  <a:lnTo>
                    <a:pt x="470014" y="0"/>
                  </a:lnTo>
                  <a:lnTo>
                    <a:pt x="0" y="0"/>
                  </a:lnTo>
                  <a:lnTo>
                    <a:pt x="0" y="64493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626292" y="5327601"/>
            <a:ext cx="158432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>
              <a:lnSpc>
                <a:spcPts val="2095"/>
              </a:lnSpc>
            </a:pP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with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improved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23" dirty="0">
                <a:solidFill>
                  <a:sysClr val="windowText" lastClr="000000"/>
                </a:solidFill>
                <a:latin typeface="Arial MT"/>
                <a:cs typeface="Arial MT"/>
              </a:rPr>
              <a:t>PFS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Cho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HJ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Nat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5" dirty="0">
                <a:solidFill>
                  <a:sysClr val="windowText" lastClr="000000"/>
                </a:solidFill>
                <a:latin typeface="Arial MT"/>
                <a:cs typeface="Arial MT"/>
              </a:rPr>
              <a:t>Commun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2024;15:685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5600" y="447901"/>
            <a:ext cx="3931285" cy="125290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335" dirty="0"/>
              <a:t>VEGFR</a:t>
            </a:r>
            <a:r>
              <a:rPr spc="-130" dirty="0"/>
              <a:t> </a:t>
            </a:r>
            <a:r>
              <a:rPr spc="-225" dirty="0"/>
              <a:t>inhibitors</a:t>
            </a:r>
            <a:r>
              <a:rPr spc="-127" dirty="0"/>
              <a:t> </a:t>
            </a:r>
            <a:r>
              <a:rPr spc="-290" dirty="0"/>
              <a:t>and</a:t>
            </a:r>
            <a:r>
              <a:rPr spc="-127" dirty="0"/>
              <a:t> </a:t>
            </a:r>
            <a:r>
              <a:rPr spc="-315" dirty="0"/>
              <a:t>immune</a:t>
            </a:r>
            <a:r>
              <a:rPr spc="-127" dirty="0"/>
              <a:t> </a:t>
            </a:r>
            <a:r>
              <a:rPr spc="-263" dirty="0"/>
              <a:t>checkpoint</a:t>
            </a:r>
            <a:r>
              <a:rPr spc="-127" dirty="0"/>
              <a:t> </a:t>
            </a:r>
            <a:r>
              <a:rPr spc="-238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9389" y="1730692"/>
            <a:ext cx="5488305" cy="764633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0643" defTabSz="457200">
              <a:spcBef>
                <a:spcPts val="53"/>
              </a:spcBef>
            </a:pP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Durvalumab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Pazopanib</a:t>
            </a:r>
            <a:r>
              <a:rPr sz="1875" b="1" kern="0" spc="-1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advanced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STS,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II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33" dirty="0">
                <a:solidFill>
                  <a:sysClr val="windowText" lastClr="000000"/>
                </a:solidFill>
                <a:latin typeface="Arial"/>
                <a:cs typeface="Arial"/>
              </a:rPr>
              <a:t>trial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6350" defTabSz="457200">
              <a:spcBef>
                <a:spcPts val="1490"/>
              </a:spcBef>
            </a:pPr>
            <a:r>
              <a:rPr kern="0" spc="-208" dirty="0">
                <a:solidFill>
                  <a:sysClr val="windowText" lastClr="000000"/>
                </a:solidFill>
                <a:latin typeface="Arial MT"/>
                <a:cs typeface="Arial MT"/>
              </a:rPr>
              <a:t>N=46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64610" y="2012690"/>
            <a:ext cx="319405" cy="181928"/>
          </a:xfrm>
          <a:custGeom>
            <a:avLst/>
            <a:gdLst/>
            <a:ahLst/>
            <a:cxnLst/>
            <a:rect l="l" t="t" r="r" b="b"/>
            <a:pathLst>
              <a:path w="638809" h="363855">
                <a:moveTo>
                  <a:pt x="638352" y="0"/>
                </a:moveTo>
                <a:lnTo>
                  <a:pt x="0" y="0"/>
                </a:lnTo>
                <a:lnTo>
                  <a:pt x="0" y="363740"/>
                </a:lnTo>
                <a:lnTo>
                  <a:pt x="638352" y="363740"/>
                </a:lnTo>
                <a:lnTo>
                  <a:pt x="6383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457200"/>
            <a:endParaRPr sz="900" kern="0">
              <a:solidFill>
                <a:sysClr val="windowText" lastClr="000000"/>
              </a:solidFill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06578" y="2585434"/>
            <a:ext cx="8249285" cy="2600960"/>
            <a:chOff x="813155" y="3456368"/>
            <a:chExt cx="16498569" cy="52019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3637" y="3793861"/>
              <a:ext cx="16377875" cy="48638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19505" y="3675468"/>
              <a:ext cx="617855" cy="791210"/>
            </a:xfrm>
            <a:custGeom>
              <a:avLst/>
              <a:gdLst/>
              <a:ahLst/>
              <a:cxnLst/>
              <a:rect l="l" t="t" r="r" b="b"/>
              <a:pathLst>
                <a:path w="617855" h="791210">
                  <a:moveTo>
                    <a:pt x="617397" y="0"/>
                  </a:moveTo>
                  <a:lnTo>
                    <a:pt x="0" y="0"/>
                  </a:lnTo>
                  <a:lnTo>
                    <a:pt x="0" y="790867"/>
                  </a:lnTo>
                  <a:lnTo>
                    <a:pt x="617397" y="790867"/>
                  </a:lnTo>
                  <a:lnTo>
                    <a:pt x="6173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19505" y="3675468"/>
              <a:ext cx="617855" cy="791210"/>
            </a:xfrm>
            <a:custGeom>
              <a:avLst/>
              <a:gdLst/>
              <a:ahLst/>
              <a:cxnLst/>
              <a:rect l="l" t="t" r="r" b="b"/>
              <a:pathLst>
                <a:path w="617855" h="791210">
                  <a:moveTo>
                    <a:pt x="0" y="790867"/>
                  </a:moveTo>
                  <a:lnTo>
                    <a:pt x="617397" y="790867"/>
                  </a:lnTo>
                  <a:lnTo>
                    <a:pt x="617397" y="0"/>
                  </a:lnTo>
                  <a:lnTo>
                    <a:pt x="0" y="0"/>
                  </a:lnTo>
                  <a:lnTo>
                    <a:pt x="0" y="7908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9143999" y="3462718"/>
              <a:ext cx="538480" cy="1003935"/>
            </a:xfrm>
            <a:custGeom>
              <a:avLst/>
              <a:gdLst/>
              <a:ahLst/>
              <a:cxnLst/>
              <a:rect l="l" t="t" r="r" b="b"/>
              <a:pathLst>
                <a:path w="538479" h="1003935">
                  <a:moveTo>
                    <a:pt x="537883" y="0"/>
                  </a:moveTo>
                  <a:lnTo>
                    <a:pt x="0" y="0"/>
                  </a:lnTo>
                  <a:lnTo>
                    <a:pt x="0" y="1003617"/>
                  </a:lnTo>
                  <a:lnTo>
                    <a:pt x="537883" y="1003617"/>
                  </a:lnTo>
                  <a:lnTo>
                    <a:pt x="5378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9143999" y="3462718"/>
              <a:ext cx="538480" cy="1003935"/>
            </a:xfrm>
            <a:custGeom>
              <a:avLst/>
              <a:gdLst/>
              <a:ahLst/>
              <a:cxnLst/>
              <a:rect l="l" t="t" r="r" b="b"/>
              <a:pathLst>
                <a:path w="538479" h="1003935">
                  <a:moveTo>
                    <a:pt x="0" y="1003617"/>
                  </a:moveTo>
                  <a:lnTo>
                    <a:pt x="537883" y="1003617"/>
                  </a:lnTo>
                  <a:lnTo>
                    <a:pt x="537883" y="0"/>
                  </a:lnTo>
                  <a:lnTo>
                    <a:pt x="0" y="0"/>
                  </a:lnTo>
                  <a:lnTo>
                    <a:pt x="0" y="100361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622288" y="4435030"/>
            <a:ext cx="1323023" cy="221536"/>
          </a:xfrm>
          <a:prstGeom prst="rect">
            <a:avLst/>
          </a:prstGeom>
        </p:spPr>
        <p:txBody>
          <a:bodyPr vert="horz" wrap="square" lIns="0" tIns="6033" rIns="0" bIns="0" rtlCol="0">
            <a:spAutoFit/>
          </a:bodyPr>
          <a:lstStyle/>
          <a:p>
            <a:pPr marL="6350" defTabSz="457200">
              <a:spcBef>
                <a:spcPts val="48"/>
              </a:spcBef>
            </a:pPr>
            <a:r>
              <a:rPr sz="1400" b="1" kern="0" spc="-120" dirty="0">
                <a:solidFill>
                  <a:sysClr val="windowText" lastClr="000000"/>
                </a:solidFill>
                <a:latin typeface="Arial"/>
                <a:cs typeface="Arial"/>
              </a:rPr>
              <a:t>1-</a:t>
            </a:r>
            <a:r>
              <a:rPr sz="1400" b="1" kern="0" spc="-140" dirty="0">
                <a:solidFill>
                  <a:sysClr val="windowText" lastClr="000000"/>
                </a:solidFill>
                <a:latin typeface="Arial"/>
                <a:cs typeface="Arial"/>
              </a:rPr>
              <a:t>year</a:t>
            </a:r>
            <a:r>
              <a:rPr sz="1400" b="1" kern="0" spc="-6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83" dirty="0">
                <a:solidFill>
                  <a:sysClr val="windowText" lastClr="000000"/>
                </a:solidFill>
                <a:latin typeface="Arial"/>
                <a:cs typeface="Arial"/>
              </a:rPr>
              <a:t>OS</a:t>
            </a:r>
            <a:r>
              <a:rPr sz="1400" b="1" kern="0" spc="-7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27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1400" b="1" kern="0" spc="-7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60" dirty="0">
                <a:solidFill>
                  <a:sysClr val="windowText" lastClr="000000"/>
                </a:solidFill>
                <a:latin typeface="Arial"/>
                <a:cs typeface="Arial"/>
              </a:rPr>
              <a:t>71.7%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Cho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HJ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Nat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5" dirty="0">
                <a:solidFill>
                  <a:sysClr val="windowText" lastClr="000000"/>
                </a:solidFill>
                <a:latin typeface="Arial MT"/>
                <a:cs typeface="Arial MT"/>
              </a:rPr>
              <a:t>Commun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2024;15:685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833" y="541944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268" dirty="0"/>
              <a:t>TKIs</a:t>
            </a:r>
            <a:r>
              <a:rPr spc="-125" dirty="0"/>
              <a:t> </a:t>
            </a:r>
            <a:r>
              <a:rPr spc="-290" dirty="0"/>
              <a:t>and</a:t>
            </a:r>
            <a:r>
              <a:rPr spc="-123" dirty="0"/>
              <a:t> </a:t>
            </a:r>
            <a:r>
              <a:rPr spc="-315" dirty="0"/>
              <a:t>immune</a:t>
            </a:r>
            <a:r>
              <a:rPr spc="-123" dirty="0"/>
              <a:t> </a:t>
            </a:r>
            <a:r>
              <a:rPr spc="-263" dirty="0"/>
              <a:t>checkpoint</a:t>
            </a:r>
            <a:r>
              <a:rPr spc="-120" dirty="0"/>
              <a:t> </a:t>
            </a:r>
            <a:r>
              <a:rPr spc="-230" dirty="0"/>
              <a:t>inhibitors</a:t>
            </a:r>
          </a:p>
        </p:txBody>
      </p:sp>
      <p:sp>
        <p:nvSpPr>
          <p:cNvPr id="3" name="object 3"/>
          <p:cNvSpPr/>
          <p:nvPr/>
        </p:nvSpPr>
        <p:spPr>
          <a:xfrm>
            <a:off x="3864610" y="2012690"/>
            <a:ext cx="319405" cy="181928"/>
          </a:xfrm>
          <a:custGeom>
            <a:avLst/>
            <a:gdLst/>
            <a:ahLst/>
            <a:cxnLst/>
            <a:rect l="l" t="t" r="r" b="b"/>
            <a:pathLst>
              <a:path w="638809" h="363855">
                <a:moveTo>
                  <a:pt x="638352" y="0"/>
                </a:moveTo>
                <a:lnTo>
                  <a:pt x="0" y="0"/>
                </a:lnTo>
                <a:lnTo>
                  <a:pt x="0" y="363740"/>
                </a:lnTo>
                <a:lnTo>
                  <a:pt x="638352" y="363740"/>
                </a:lnTo>
                <a:lnTo>
                  <a:pt x="6383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457200"/>
            <a:endParaRPr sz="900" kern="0">
              <a:solidFill>
                <a:sysClr val="windowText" lastClr="000000"/>
              </a:solidFill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697" y="2623883"/>
            <a:ext cx="4463542" cy="268268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9389" y="1730692"/>
            <a:ext cx="7864475" cy="3121688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0643" defTabSz="457200">
              <a:spcBef>
                <a:spcPts val="53"/>
              </a:spcBef>
            </a:pPr>
            <a:r>
              <a:rPr sz="1875" b="1" kern="0" spc="-178" dirty="0">
                <a:solidFill>
                  <a:sysClr val="windowText" lastClr="000000"/>
                </a:solidFill>
                <a:latin typeface="Arial"/>
                <a:cs typeface="Arial"/>
              </a:rPr>
              <a:t>Cabozantinib</a:t>
            </a:r>
            <a:r>
              <a:rPr sz="1875" b="1" kern="0" spc="-1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3" dirty="0">
                <a:solidFill>
                  <a:sysClr val="windowText" lastClr="000000"/>
                </a:solidFill>
                <a:latin typeface="Arial"/>
                <a:cs typeface="Arial"/>
              </a:rPr>
              <a:t>Nivolumab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advanced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5" dirty="0">
                <a:solidFill>
                  <a:sysClr val="windowText" lastClr="000000"/>
                </a:solidFill>
                <a:latin typeface="Arial"/>
                <a:cs typeface="Arial"/>
              </a:rPr>
              <a:t>angiosarcoma</a:t>
            </a:r>
            <a:r>
              <a:rPr sz="1875" b="1" kern="0" spc="-1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48" dirty="0">
                <a:solidFill>
                  <a:sysClr val="windowText" lastClr="000000"/>
                </a:solidFill>
                <a:latin typeface="Arial"/>
                <a:cs typeface="Arial"/>
              </a:rPr>
              <a:t>after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8" dirty="0">
                <a:solidFill>
                  <a:sysClr val="windowText" lastClr="000000"/>
                </a:solidFill>
                <a:latin typeface="Arial"/>
                <a:cs typeface="Arial"/>
              </a:rPr>
              <a:t>taxane,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II</a:t>
            </a:r>
            <a:r>
              <a:rPr sz="1875" b="1" kern="0" spc="-9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study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6350" defTabSz="457200">
              <a:spcBef>
                <a:spcPts val="1490"/>
              </a:spcBef>
            </a:pPr>
            <a:r>
              <a:rPr kern="0" spc="-208" dirty="0">
                <a:solidFill>
                  <a:sysClr val="windowText" lastClr="000000"/>
                </a:solidFill>
                <a:latin typeface="Arial MT"/>
                <a:cs typeface="Arial MT"/>
              </a:rPr>
              <a:t>N=22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1148"/>
              </a:spcBef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4608830" marR="2540" defTabSz="457200"/>
            <a:r>
              <a:rPr b="1" kern="0" spc="-255" dirty="0">
                <a:solidFill>
                  <a:sysClr val="windowText" lastClr="000000"/>
                </a:solidFill>
                <a:latin typeface="Arial"/>
                <a:cs typeface="Arial"/>
              </a:rPr>
              <a:t>ORR</a:t>
            </a:r>
            <a:r>
              <a:rPr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83" dirty="0">
                <a:solidFill>
                  <a:sysClr val="windowText" lastClr="000000"/>
                </a:solidFill>
                <a:latin typeface="Arial"/>
                <a:cs typeface="Arial"/>
              </a:rPr>
              <a:t>13</a:t>
            </a:r>
            <a:r>
              <a:rPr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78" dirty="0">
                <a:solidFill>
                  <a:sysClr val="windowText" lastClr="000000"/>
                </a:solidFill>
                <a:latin typeface="Arial"/>
                <a:cs typeface="Arial"/>
              </a:rPr>
              <a:t>(59%)</a:t>
            </a:r>
            <a:r>
              <a:rPr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80" dirty="0">
                <a:solidFill>
                  <a:sysClr val="windowText" lastClr="000000"/>
                </a:solidFill>
                <a:latin typeface="Arial"/>
                <a:cs typeface="Arial"/>
              </a:rPr>
              <a:t>–</a:t>
            </a:r>
            <a:r>
              <a:rPr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60" dirty="0">
                <a:solidFill>
                  <a:srgbClr val="FF0000"/>
                </a:solidFill>
                <a:latin typeface="Arial MT"/>
                <a:cs typeface="Arial MT"/>
              </a:rPr>
              <a:t>primary</a:t>
            </a:r>
            <a:r>
              <a:rPr kern="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rgbClr val="FF0000"/>
                </a:solidFill>
                <a:latin typeface="Arial MT"/>
                <a:cs typeface="Arial MT"/>
              </a:rPr>
              <a:t>endpoint</a:t>
            </a:r>
            <a:r>
              <a:rPr kern="0" spc="-102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rgbClr val="FF0000"/>
                </a:solidFill>
                <a:latin typeface="Arial MT"/>
                <a:cs typeface="Arial MT"/>
              </a:rPr>
              <a:t>met! </a:t>
            </a:r>
            <a:r>
              <a:rPr kern="0" spc="-178" dirty="0">
                <a:solidFill>
                  <a:sysClr val="windowText" lastClr="000000"/>
                </a:solidFill>
                <a:latin typeface="Arial MT"/>
                <a:cs typeface="Arial MT"/>
              </a:rPr>
              <a:t>Cutaneous</a:t>
            </a:r>
            <a:r>
              <a:rPr kern="0" spc="-10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scalp/face: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7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13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(54%)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4608830" defTabSz="457200">
              <a:spcBef>
                <a:spcPts val="3"/>
              </a:spcBef>
            </a:pPr>
            <a:r>
              <a:rPr kern="0" spc="-178" dirty="0">
                <a:solidFill>
                  <a:sysClr val="windowText" lastClr="000000"/>
                </a:solidFill>
                <a:latin typeface="Arial MT"/>
                <a:cs typeface="Arial MT"/>
              </a:rPr>
              <a:t>Non-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cutaneous:</a:t>
            </a:r>
            <a:r>
              <a:rPr kern="0" spc="-10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6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9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(67%)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4837430" defTabSz="457200"/>
            <a:r>
              <a:rPr kern="0" spc="-248" dirty="0">
                <a:solidFill>
                  <a:sysClr val="windowText" lastClr="000000"/>
                </a:solidFill>
                <a:latin typeface="Arial MT"/>
                <a:cs typeface="Arial MT"/>
              </a:rPr>
              <a:t>CR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2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3" dirty="0">
                <a:solidFill>
                  <a:sysClr val="windowText" lastClr="000000"/>
                </a:solidFill>
                <a:latin typeface="Arial MT"/>
                <a:cs typeface="Arial MT"/>
              </a:rPr>
              <a:t>(9%)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4837430" defTabSz="457200"/>
            <a:r>
              <a:rPr kern="0" spc="-238" dirty="0">
                <a:solidFill>
                  <a:sysClr val="windowText" lastClr="000000"/>
                </a:solidFill>
                <a:latin typeface="Arial MT"/>
                <a:cs typeface="Arial MT"/>
              </a:rPr>
              <a:t>PR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35" dirty="0">
                <a:solidFill>
                  <a:sysClr val="windowText" lastClr="000000"/>
                </a:solidFill>
                <a:latin typeface="Arial MT"/>
                <a:cs typeface="Arial MT"/>
              </a:rPr>
              <a:t>11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(50%)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4837430" defTabSz="457200"/>
            <a:r>
              <a:rPr kern="0" spc="-225" dirty="0">
                <a:solidFill>
                  <a:sysClr val="windowText" lastClr="000000"/>
                </a:solidFill>
                <a:latin typeface="Arial MT"/>
                <a:cs typeface="Arial MT"/>
              </a:rPr>
              <a:t>SD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3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(14%)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4837430" defTabSz="457200"/>
            <a:r>
              <a:rPr kern="0" spc="-238" dirty="0">
                <a:solidFill>
                  <a:sysClr val="windowText" lastClr="000000"/>
                </a:solidFill>
                <a:latin typeface="Arial MT"/>
                <a:cs typeface="Arial MT"/>
              </a:rPr>
              <a:t>PD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6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(27%)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Grilley-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Olson</a:t>
            </a:r>
            <a:r>
              <a:rPr sz="80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JE</a:t>
            </a:r>
            <a:r>
              <a:rPr sz="800" kern="0" spc="-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J</a:t>
            </a:r>
            <a:r>
              <a:rPr sz="800" kern="0" spc="-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Clin</a:t>
            </a:r>
            <a:r>
              <a:rPr sz="80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Oncol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2023;41(16_suppl):11503-</a:t>
            </a:r>
            <a:r>
              <a:rPr sz="800" kern="0" spc="-5" dirty="0">
                <a:solidFill>
                  <a:sysClr val="windowText" lastClr="000000"/>
                </a:solidFill>
                <a:latin typeface="Arial MT"/>
                <a:cs typeface="Arial MT"/>
              </a:rPr>
              <a:t>11503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190" y="649400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268" dirty="0"/>
              <a:t>TKIs</a:t>
            </a:r>
            <a:r>
              <a:rPr spc="-125" dirty="0"/>
              <a:t> </a:t>
            </a:r>
            <a:r>
              <a:rPr spc="-290" dirty="0"/>
              <a:t>and</a:t>
            </a:r>
            <a:r>
              <a:rPr spc="-123" dirty="0"/>
              <a:t> </a:t>
            </a:r>
            <a:r>
              <a:rPr spc="-315" dirty="0"/>
              <a:t>immune</a:t>
            </a:r>
            <a:r>
              <a:rPr spc="-123" dirty="0"/>
              <a:t> </a:t>
            </a:r>
            <a:r>
              <a:rPr spc="-263" dirty="0"/>
              <a:t>checkpoint</a:t>
            </a:r>
            <a:r>
              <a:rPr spc="-120" dirty="0"/>
              <a:t> </a:t>
            </a:r>
            <a:r>
              <a:rPr spc="-230" dirty="0"/>
              <a:t>inhibitors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808" y="1730692"/>
            <a:ext cx="7809865" cy="29527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defTabSz="457200">
              <a:spcBef>
                <a:spcPts val="53"/>
              </a:spcBef>
            </a:pPr>
            <a:r>
              <a:rPr sz="1875" b="1" kern="0" spc="-178" dirty="0">
                <a:solidFill>
                  <a:sysClr val="windowText" lastClr="000000"/>
                </a:solidFill>
                <a:latin typeface="Arial"/>
                <a:cs typeface="Arial"/>
              </a:rPr>
              <a:t>Cabozantinib</a:t>
            </a:r>
            <a:r>
              <a:rPr sz="1875" b="1" kern="0" spc="-1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3" dirty="0">
                <a:solidFill>
                  <a:sysClr val="windowText" lastClr="000000"/>
                </a:solidFill>
                <a:latin typeface="Arial"/>
                <a:cs typeface="Arial"/>
              </a:rPr>
              <a:t>Nivolumab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advanced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5" dirty="0">
                <a:solidFill>
                  <a:sysClr val="windowText" lastClr="000000"/>
                </a:solidFill>
                <a:latin typeface="Arial"/>
                <a:cs typeface="Arial"/>
              </a:rPr>
              <a:t>angiosarcoma</a:t>
            </a:r>
            <a:r>
              <a:rPr sz="1875" b="1" kern="0" spc="-1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48" dirty="0">
                <a:solidFill>
                  <a:sysClr val="windowText" lastClr="000000"/>
                </a:solidFill>
                <a:latin typeface="Arial"/>
                <a:cs typeface="Arial"/>
              </a:rPr>
              <a:t>after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8" dirty="0">
                <a:solidFill>
                  <a:sysClr val="windowText" lastClr="000000"/>
                </a:solidFill>
                <a:latin typeface="Arial"/>
                <a:cs typeface="Arial"/>
              </a:rPr>
              <a:t>taxane,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II</a:t>
            </a:r>
            <a:r>
              <a:rPr sz="1875" b="1" kern="0" spc="-9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study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64610" y="2012690"/>
            <a:ext cx="319405" cy="181928"/>
          </a:xfrm>
          <a:custGeom>
            <a:avLst/>
            <a:gdLst/>
            <a:ahLst/>
            <a:cxnLst/>
            <a:rect l="l" t="t" r="r" b="b"/>
            <a:pathLst>
              <a:path w="638809" h="363855">
                <a:moveTo>
                  <a:pt x="638352" y="0"/>
                </a:moveTo>
                <a:lnTo>
                  <a:pt x="0" y="0"/>
                </a:lnTo>
                <a:lnTo>
                  <a:pt x="0" y="363740"/>
                </a:lnTo>
                <a:lnTo>
                  <a:pt x="638352" y="363740"/>
                </a:lnTo>
                <a:lnTo>
                  <a:pt x="6383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457200"/>
            <a:endParaRPr sz="900" kern="0">
              <a:solidFill>
                <a:sysClr val="windowText" lastClr="000000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190" y="2373185"/>
            <a:ext cx="4104513" cy="292614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423162" y="2888170"/>
            <a:ext cx="2655888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203" dirty="0">
                <a:solidFill>
                  <a:sysClr val="windowText" lastClr="000000"/>
                </a:solidFill>
                <a:latin typeface="Arial MT"/>
                <a:cs typeface="Arial MT"/>
              </a:rPr>
              <a:t>mPFS=9.6mo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(95%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CI,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5.4-</a:t>
            </a:r>
            <a:r>
              <a:rPr kern="0" spc="-215" dirty="0">
                <a:solidFill>
                  <a:sysClr val="windowText" lastClr="000000"/>
                </a:solidFill>
                <a:latin typeface="Arial MT"/>
                <a:cs typeface="Arial MT"/>
              </a:rPr>
              <a:t>NR)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35107" y="2380424"/>
            <a:ext cx="4151693" cy="292614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534914" y="4353496"/>
            <a:ext cx="2415858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233" dirty="0">
                <a:solidFill>
                  <a:sysClr val="windowText" lastClr="000000"/>
                </a:solidFill>
                <a:latin typeface="Arial MT"/>
                <a:cs typeface="Arial MT"/>
              </a:rPr>
              <a:t>mOS=NR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(95%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CI,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14.4-</a:t>
            </a:r>
            <a:r>
              <a:rPr kern="0" spc="-215" dirty="0">
                <a:solidFill>
                  <a:sysClr val="windowText" lastClr="000000"/>
                </a:solidFill>
                <a:latin typeface="Arial MT"/>
                <a:cs typeface="Arial MT"/>
              </a:rPr>
              <a:t>NR)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Grilley-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Olson</a:t>
            </a:r>
            <a:r>
              <a:rPr sz="80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JE</a:t>
            </a:r>
            <a:r>
              <a:rPr sz="800" kern="0" spc="-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J</a:t>
            </a:r>
            <a:r>
              <a:rPr sz="800" kern="0" spc="-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Clin</a:t>
            </a:r>
            <a:r>
              <a:rPr sz="80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Oncol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2023;41(16_suppl):11503-</a:t>
            </a:r>
            <a:r>
              <a:rPr sz="800" kern="0" spc="-5" dirty="0">
                <a:solidFill>
                  <a:sysClr val="windowText" lastClr="000000"/>
                </a:solidFill>
                <a:latin typeface="Arial MT"/>
                <a:cs typeface="Arial MT"/>
              </a:rPr>
              <a:t>11503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2938" y="375893"/>
            <a:ext cx="3931285" cy="125290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>
              <a:spcBef>
                <a:spcPts val="50"/>
              </a:spcBef>
            </a:pPr>
            <a:r>
              <a:rPr spc="-248" dirty="0"/>
              <a:t>Next-</a:t>
            </a:r>
            <a:r>
              <a:rPr spc="-250" dirty="0"/>
              <a:t>generation</a:t>
            </a:r>
            <a:r>
              <a:rPr spc="-123" dirty="0"/>
              <a:t> </a:t>
            </a:r>
            <a:r>
              <a:rPr spc="-233" dirty="0"/>
              <a:t>targeting</a:t>
            </a:r>
            <a:r>
              <a:rPr spc="-127" dirty="0"/>
              <a:t> </a:t>
            </a:r>
            <a:r>
              <a:rPr spc="-217" dirty="0"/>
              <a:t>in</a:t>
            </a:r>
            <a:r>
              <a:rPr spc="-127" dirty="0"/>
              <a:t> </a:t>
            </a:r>
            <a:r>
              <a:rPr spc="-293" dirty="0"/>
              <a:t>STS:</a:t>
            </a:r>
            <a:r>
              <a:rPr spc="-127" dirty="0"/>
              <a:t> </a:t>
            </a:r>
            <a:r>
              <a:rPr spc="-328" dirty="0"/>
              <a:t>how</a:t>
            </a:r>
            <a:r>
              <a:rPr spc="-213" dirty="0"/>
              <a:t> </a:t>
            </a:r>
            <a:r>
              <a:rPr spc="-353" dirty="0"/>
              <a:t>ADCs</a:t>
            </a:r>
            <a:r>
              <a:rPr spc="-125" dirty="0"/>
              <a:t> </a:t>
            </a:r>
            <a:r>
              <a:rPr spc="-225" dirty="0"/>
              <a:t>deliver</a:t>
            </a:r>
            <a:r>
              <a:rPr spc="-120" dirty="0"/>
              <a:t> </a:t>
            </a:r>
            <a:r>
              <a:rPr spc="-260" dirty="0"/>
              <a:t>the</a:t>
            </a:r>
            <a:r>
              <a:rPr spc="-127" dirty="0"/>
              <a:t> </a:t>
            </a:r>
            <a:r>
              <a:rPr spc="-223" dirty="0"/>
              <a:t>hit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211" y="1731454"/>
            <a:ext cx="3100895" cy="35568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24223" y="1931860"/>
            <a:ext cx="4037013" cy="305853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49543" marR="2540" indent="-143510" defTabSz="457200">
              <a:spcBef>
                <a:spcPts val="50"/>
              </a:spcBef>
              <a:buFont typeface="Arial MT"/>
              <a:buChar char="•"/>
              <a:tabLst>
                <a:tab pos="149543" algn="l"/>
              </a:tabLst>
            </a:pPr>
            <a:r>
              <a:rPr b="1" kern="0" spc="-193" dirty="0">
                <a:solidFill>
                  <a:sysClr val="windowText" lastClr="000000"/>
                </a:solidFill>
                <a:latin typeface="Arial"/>
                <a:cs typeface="Arial"/>
              </a:rPr>
              <a:t>Target</a:t>
            </a:r>
            <a:r>
              <a:rPr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78" dirty="0">
                <a:solidFill>
                  <a:sysClr val="windowText" lastClr="000000"/>
                </a:solidFill>
                <a:latin typeface="Arial"/>
                <a:cs typeface="Arial"/>
              </a:rPr>
              <a:t>binding</a:t>
            </a:r>
            <a:r>
              <a:rPr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248" dirty="0">
                <a:solidFill>
                  <a:sysClr val="windowText" lastClr="000000"/>
                </a:solidFill>
                <a:latin typeface="Arial"/>
                <a:cs typeface="Arial"/>
              </a:rPr>
              <a:t>&amp;</a:t>
            </a:r>
            <a:r>
              <a:rPr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65" dirty="0">
                <a:solidFill>
                  <a:sysClr val="windowText" lastClr="000000"/>
                </a:solidFill>
                <a:latin typeface="Arial"/>
                <a:cs typeface="Arial"/>
              </a:rPr>
              <a:t>uptake:</a:t>
            </a:r>
            <a:r>
              <a:rPr b="1" kern="0" spc="-17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200" dirty="0">
                <a:solidFill>
                  <a:sysClr val="windowText" lastClr="000000"/>
                </a:solidFill>
                <a:latin typeface="Arial MT"/>
                <a:cs typeface="Arial MT"/>
              </a:rPr>
              <a:t>ADCs: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bind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overexpressed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sarcoma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antigens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3" dirty="0">
                <a:solidFill>
                  <a:sysClr val="windowText" lastClr="000000"/>
                </a:solidFill>
                <a:latin typeface="Arial MT"/>
                <a:cs typeface="Arial MT"/>
              </a:rPr>
              <a:t>(PTK7,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B7- 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H3,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5" dirty="0">
                <a:solidFill>
                  <a:sysClr val="windowText" lastClr="000000"/>
                </a:solidFill>
                <a:latin typeface="Arial MT"/>
                <a:cs typeface="Arial MT"/>
              </a:rPr>
              <a:t>CD248,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8" dirty="0">
                <a:solidFill>
                  <a:sysClr val="windowText" lastClr="000000"/>
                </a:solidFill>
                <a:latin typeface="Arial MT"/>
                <a:cs typeface="Arial MT"/>
              </a:rPr>
              <a:t>LRRC15,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HER2),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enter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cell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via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endocytosis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165100" indent="-143510" defTabSz="457200">
              <a:spcBef>
                <a:spcPts val="1080"/>
              </a:spcBef>
              <a:buFont typeface="Arial MT"/>
              <a:buChar char="•"/>
              <a:tabLst>
                <a:tab pos="149543" algn="l"/>
              </a:tabLst>
            </a:pPr>
            <a:r>
              <a:rPr b="1" kern="0" spc="-178" dirty="0">
                <a:solidFill>
                  <a:sysClr val="windowText" lastClr="000000"/>
                </a:solidFill>
                <a:latin typeface="Arial"/>
                <a:cs typeface="Arial"/>
              </a:rPr>
              <a:t>Payload</a:t>
            </a:r>
            <a:r>
              <a:rPr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55" dirty="0">
                <a:solidFill>
                  <a:sysClr val="windowText" lastClr="000000"/>
                </a:solidFill>
                <a:latin typeface="Arial"/>
                <a:cs typeface="Arial"/>
              </a:rPr>
              <a:t>release:</a:t>
            </a:r>
            <a:r>
              <a:rPr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Lysosomal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cleavage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releases</a:t>
            </a:r>
            <a:r>
              <a:rPr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highly</a:t>
            </a:r>
            <a:r>
              <a:rPr kern="0" spc="-10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potent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08" dirty="0">
                <a:solidFill>
                  <a:sysClr val="windowText" lastClr="000000"/>
                </a:solidFill>
                <a:latin typeface="Arial MT"/>
                <a:cs typeface="Arial MT"/>
              </a:rPr>
              <a:t>DNA-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or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5" dirty="0">
                <a:solidFill>
                  <a:sysClr val="windowText" lastClr="000000"/>
                </a:solidFill>
                <a:latin typeface="Arial MT"/>
                <a:cs typeface="Arial MT"/>
              </a:rPr>
              <a:t>tubulin-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acting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toxins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49543" marR="93028" indent="-143510" defTabSz="457200">
              <a:spcBef>
                <a:spcPts val="1083"/>
              </a:spcBef>
              <a:buFont typeface="Arial MT"/>
              <a:buChar char="•"/>
              <a:tabLst>
                <a:tab pos="149543" algn="l"/>
              </a:tabLst>
            </a:pPr>
            <a:r>
              <a:rPr b="1" kern="0" spc="-153" dirty="0">
                <a:solidFill>
                  <a:sysClr val="windowText" lastClr="000000"/>
                </a:solidFill>
                <a:latin typeface="Arial"/>
                <a:cs typeface="Arial"/>
              </a:rPr>
              <a:t>Cell</a:t>
            </a:r>
            <a:r>
              <a:rPr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18" dirty="0">
                <a:solidFill>
                  <a:sysClr val="windowText" lastClr="000000"/>
                </a:solidFill>
                <a:latin typeface="Arial"/>
                <a:cs typeface="Arial"/>
              </a:rPr>
              <a:t>kill</a:t>
            </a:r>
            <a:r>
              <a:rPr b="1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248" dirty="0">
                <a:solidFill>
                  <a:sysClr val="windowText" lastClr="000000"/>
                </a:solidFill>
                <a:latin typeface="Arial"/>
                <a:cs typeface="Arial"/>
              </a:rPr>
              <a:t>&amp;</a:t>
            </a:r>
            <a:r>
              <a:rPr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73" dirty="0">
                <a:solidFill>
                  <a:sysClr val="windowText" lastClr="000000"/>
                </a:solidFill>
                <a:latin typeface="Arial"/>
                <a:cs typeface="Arial"/>
              </a:rPr>
              <a:t>bystander</a:t>
            </a:r>
            <a:r>
              <a:rPr b="1" kern="0" spc="-9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40" dirty="0">
                <a:solidFill>
                  <a:sysClr val="windowText" lastClr="000000"/>
                </a:solidFill>
                <a:latin typeface="Arial"/>
                <a:cs typeface="Arial"/>
              </a:rPr>
              <a:t>effect:</a:t>
            </a:r>
            <a:r>
              <a:rPr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78" dirty="0">
                <a:solidFill>
                  <a:sysClr val="windowText" lastClr="000000"/>
                </a:solidFill>
                <a:latin typeface="Arial MT"/>
                <a:cs typeface="Arial MT"/>
              </a:rPr>
              <a:t>Released</a:t>
            </a:r>
            <a:r>
              <a:rPr kern="0" spc="-10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toxins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induce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apoptosis</a:t>
            </a:r>
            <a:r>
              <a:rPr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8" dirty="0">
                <a:solidFill>
                  <a:sysClr val="windowText" lastClr="000000"/>
                </a:solidFill>
                <a:latin typeface="Arial MT"/>
                <a:cs typeface="Arial MT"/>
              </a:rPr>
              <a:t>can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diffuse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to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kill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neighboring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low-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antigen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cells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4220" y="5466617"/>
            <a:ext cx="4551680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Polito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L</a:t>
            </a:r>
            <a:r>
              <a:rPr sz="800" kern="0" spc="-4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Biomedicines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2021;9:978;</a:t>
            </a:r>
            <a:r>
              <a:rPr sz="800" kern="0" spc="-4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He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J</a:t>
            </a:r>
            <a:r>
              <a:rPr sz="80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0" dirty="0">
                <a:solidFill>
                  <a:sysClr val="windowText" lastClr="000000"/>
                </a:solidFill>
                <a:latin typeface="Arial MT"/>
                <a:cs typeface="Arial MT"/>
              </a:rPr>
              <a:t>MedComm</a:t>
            </a:r>
            <a:r>
              <a:rPr sz="800" kern="0" spc="-4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2024;5:e671;</a:t>
            </a:r>
            <a:r>
              <a:rPr sz="800" kern="0" spc="-4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Bertucci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F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8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Open.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2025;10:105837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932" y="422701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248" dirty="0"/>
              <a:t>Next-</a:t>
            </a:r>
            <a:r>
              <a:rPr spc="-250" dirty="0"/>
              <a:t>generation</a:t>
            </a:r>
            <a:r>
              <a:rPr spc="-110" dirty="0"/>
              <a:t> </a:t>
            </a:r>
            <a:r>
              <a:rPr spc="-233" dirty="0"/>
              <a:t>targeting</a:t>
            </a:r>
            <a:r>
              <a:rPr spc="-115" dirty="0"/>
              <a:t> </a:t>
            </a:r>
            <a:r>
              <a:rPr spc="-255" dirty="0"/>
              <a:t>options:</a:t>
            </a:r>
            <a:r>
              <a:rPr spc="-203" dirty="0"/>
              <a:t> </a:t>
            </a:r>
            <a:r>
              <a:rPr spc="-363" dirty="0"/>
              <a:t>ADCs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407" y="2575975"/>
            <a:ext cx="3992508" cy="244674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376904" y="1439545"/>
            <a:ext cx="3900329" cy="2206053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marR="2540">
              <a:spcBef>
                <a:spcPts val="53"/>
              </a:spcBef>
            </a:pPr>
            <a:r>
              <a:rPr spc="-205" dirty="0"/>
              <a:t>Samrotamab</a:t>
            </a:r>
            <a:r>
              <a:rPr spc="-100" dirty="0"/>
              <a:t> </a:t>
            </a:r>
            <a:r>
              <a:rPr spc="-173" dirty="0"/>
              <a:t>vedotin</a:t>
            </a:r>
            <a:r>
              <a:rPr spc="-102" dirty="0"/>
              <a:t> </a:t>
            </a:r>
            <a:r>
              <a:rPr spc="-223" dirty="0"/>
              <a:t>(ABBV-</a:t>
            </a:r>
            <a:r>
              <a:rPr spc="-168" dirty="0"/>
              <a:t>085,</a:t>
            </a:r>
            <a:r>
              <a:rPr spc="-80" dirty="0"/>
              <a:t> </a:t>
            </a:r>
            <a:r>
              <a:rPr spc="-163" dirty="0"/>
              <a:t>targeting</a:t>
            </a:r>
            <a:r>
              <a:rPr spc="-102" dirty="0"/>
              <a:t> </a:t>
            </a:r>
            <a:r>
              <a:rPr spc="-205" dirty="0"/>
              <a:t>LRRC15)</a:t>
            </a:r>
            <a:r>
              <a:rPr spc="-90" dirty="0"/>
              <a:t> </a:t>
            </a:r>
            <a:r>
              <a:rPr spc="-150" dirty="0"/>
              <a:t>in</a:t>
            </a:r>
            <a:r>
              <a:rPr spc="-93" dirty="0"/>
              <a:t> </a:t>
            </a:r>
            <a:r>
              <a:rPr spc="-188" dirty="0"/>
              <a:t>sarcomas,</a:t>
            </a:r>
            <a:r>
              <a:rPr spc="-102" dirty="0"/>
              <a:t> </a:t>
            </a:r>
            <a:r>
              <a:rPr spc="-127" dirty="0"/>
              <a:t>first-</a:t>
            </a:r>
            <a:r>
              <a:rPr spc="-140" dirty="0"/>
              <a:t>in-</a:t>
            </a:r>
            <a:r>
              <a:rPr spc="-228" dirty="0"/>
              <a:t>human </a:t>
            </a:r>
            <a:r>
              <a:rPr spc="-198" dirty="0"/>
              <a:t>phase</a:t>
            </a:r>
            <a:r>
              <a:rPr spc="-113" dirty="0"/>
              <a:t> </a:t>
            </a:r>
            <a:r>
              <a:rPr spc="-98" dirty="0"/>
              <a:t>I</a:t>
            </a:r>
            <a:r>
              <a:rPr spc="-90" dirty="0"/>
              <a:t> </a:t>
            </a:r>
            <a:r>
              <a:rPr spc="-188" dirty="0"/>
              <a:t>study</a:t>
            </a:r>
          </a:p>
          <a:p>
            <a:pPr marL="459740">
              <a:spcBef>
                <a:spcPts val="758"/>
              </a:spcBef>
            </a:pPr>
            <a:r>
              <a:rPr sz="1600" spc="-200" dirty="0"/>
              <a:t>UPS</a:t>
            </a:r>
            <a:r>
              <a:rPr sz="1600" spc="-80" dirty="0"/>
              <a:t> </a:t>
            </a:r>
            <a:r>
              <a:rPr sz="1600" spc="-138" dirty="0"/>
              <a:t>(n=10):</a:t>
            </a:r>
            <a:r>
              <a:rPr sz="1600" spc="-73" dirty="0"/>
              <a:t> </a:t>
            </a:r>
            <a:r>
              <a:rPr sz="1600" spc="-217" dirty="0"/>
              <a:t>ORR</a:t>
            </a:r>
            <a:r>
              <a:rPr sz="1600" spc="-73" dirty="0"/>
              <a:t> </a:t>
            </a:r>
            <a:r>
              <a:rPr sz="1600" spc="-205" dirty="0"/>
              <a:t>20%</a:t>
            </a:r>
            <a:endParaRPr sz="1600"/>
          </a:p>
          <a:p>
            <a:pPr marL="1374458"/>
            <a:r>
              <a:rPr sz="1600" b="0" spc="-213" dirty="0">
                <a:latin typeface="Arial MT"/>
                <a:cs typeface="Arial MT"/>
              </a:rPr>
              <a:t>PR</a:t>
            </a:r>
            <a:r>
              <a:rPr sz="1600" b="0" spc="-80" dirty="0">
                <a:latin typeface="Arial MT"/>
                <a:cs typeface="Arial MT"/>
              </a:rPr>
              <a:t> </a:t>
            </a:r>
            <a:r>
              <a:rPr sz="1600" b="0" spc="-160" dirty="0">
                <a:latin typeface="Arial MT"/>
                <a:cs typeface="Arial MT"/>
              </a:rPr>
              <a:t>2</a:t>
            </a:r>
            <a:r>
              <a:rPr sz="1600" b="0" spc="-78" dirty="0">
                <a:latin typeface="Arial MT"/>
                <a:cs typeface="Arial MT"/>
              </a:rPr>
              <a:t> </a:t>
            </a:r>
            <a:r>
              <a:rPr sz="1600" b="0" spc="-150" dirty="0">
                <a:latin typeface="Arial MT"/>
                <a:cs typeface="Arial MT"/>
              </a:rPr>
              <a:t>(20.0%)</a:t>
            </a:r>
            <a:endParaRPr sz="1600">
              <a:latin typeface="Arial MT"/>
              <a:cs typeface="Arial MT"/>
            </a:endParaRPr>
          </a:p>
          <a:p>
            <a:pPr marL="1374458"/>
            <a:r>
              <a:rPr sz="1600" b="0" spc="-213" dirty="0">
                <a:latin typeface="Arial MT"/>
                <a:cs typeface="Arial MT"/>
              </a:rPr>
              <a:t>SD</a:t>
            </a:r>
            <a:r>
              <a:rPr sz="1600" b="0" spc="-80" dirty="0">
                <a:latin typeface="Arial MT"/>
                <a:cs typeface="Arial MT"/>
              </a:rPr>
              <a:t> </a:t>
            </a:r>
            <a:r>
              <a:rPr sz="1600" b="0" spc="-160" dirty="0">
                <a:latin typeface="Arial MT"/>
                <a:cs typeface="Arial MT"/>
              </a:rPr>
              <a:t>3</a:t>
            </a:r>
            <a:r>
              <a:rPr sz="1600" b="0" spc="-78" dirty="0">
                <a:latin typeface="Arial MT"/>
                <a:cs typeface="Arial MT"/>
              </a:rPr>
              <a:t> </a:t>
            </a:r>
            <a:r>
              <a:rPr sz="1600" b="0" spc="-150" dirty="0">
                <a:latin typeface="Arial MT"/>
                <a:cs typeface="Arial MT"/>
              </a:rPr>
              <a:t>(30.0%)</a:t>
            </a:r>
            <a:endParaRPr sz="1600">
              <a:latin typeface="Arial MT"/>
              <a:cs typeface="Arial MT"/>
            </a:endParaRPr>
          </a:p>
          <a:p>
            <a:pPr marL="1374458"/>
            <a:r>
              <a:rPr sz="1600" b="0" spc="-213" dirty="0">
                <a:latin typeface="Arial MT"/>
                <a:cs typeface="Arial MT"/>
              </a:rPr>
              <a:t>PD</a:t>
            </a:r>
            <a:r>
              <a:rPr sz="1600" b="0" spc="-80" dirty="0">
                <a:latin typeface="Arial MT"/>
                <a:cs typeface="Arial MT"/>
              </a:rPr>
              <a:t> </a:t>
            </a:r>
            <a:r>
              <a:rPr sz="1600" b="0" spc="-160" dirty="0">
                <a:latin typeface="Arial MT"/>
                <a:cs typeface="Arial MT"/>
              </a:rPr>
              <a:t>3</a:t>
            </a:r>
            <a:r>
              <a:rPr sz="1600" b="0" spc="-78" dirty="0">
                <a:latin typeface="Arial MT"/>
                <a:cs typeface="Arial MT"/>
              </a:rPr>
              <a:t> </a:t>
            </a:r>
            <a:r>
              <a:rPr sz="1600" b="0" spc="-150" dirty="0">
                <a:latin typeface="Arial MT"/>
                <a:cs typeface="Arial MT"/>
              </a:rPr>
              <a:t>(30.0%)</a:t>
            </a:r>
            <a:endParaRPr sz="1600">
              <a:latin typeface="Arial MT"/>
              <a:cs typeface="Arial MT"/>
            </a:endParaRPr>
          </a:p>
          <a:p>
            <a:pPr marL="1374458"/>
            <a:r>
              <a:rPr sz="1600" b="0" spc="-168" dirty="0">
                <a:latin typeface="Arial MT"/>
                <a:cs typeface="Arial MT"/>
              </a:rPr>
              <a:t>unknown</a:t>
            </a:r>
            <a:r>
              <a:rPr sz="1600" b="0" spc="-88" dirty="0">
                <a:latin typeface="Arial MT"/>
                <a:cs typeface="Arial MT"/>
              </a:rPr>
              <a:t> </a:t>
            </a:r>
            <a:r>
              <a:rPr sz="1600" b="0" spc="-160" dirty="0">
                <a:latin typeface="Arial MT"/>
                <a:cs typeface="Arial MT"/>
              </a:rPr>
              <a:t>2</a:t>
            </a:r>
            <a:r>
              <a:rPr sz="1600" b="0" spc="-75" dirty="0">
                <a:latin typeface="Arial MT"/>
                <a:cs typeface="Arial MT"/>
              </a:rPr>
              <a:t> </a:t>
            </a:r>
            <a:r>
              <a:rPr sz="1600" b="0" spc="-150" dirty="0">
                <a:latin typeface="Arial MT"/>
                <a:cs typeface="Arial MT"/>
              </a:rPr>
              <a:t>(20.0%)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93603" y="2428166"/>
            <a:ext cx="3834789" cy="256096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17816" y="5120386"/>
            <a:ext cx="6403658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b="1" kern="0" spc="-215" dirty="0">
                <a:solidFill>
                  <a:sysClr val="windowText" lastClr="000000"/>
                </a:solidFill>
                <a:latin typeface="Arial"/>
                <a:cs typeface="Arial"/>
              </a:rPr>
              <a:t>AEs</a:t>
            </a:r>
            <a:r>
              <a:rPr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Grade</a:t>
            </a:r>
            <a:r>
              <a:rPr b="1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≥</a:t>
            </a:r>
            <a:r>
              <a:rPr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3:</a:t>
            </a:r>
            <a:r>
              <a:rPr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35" dirty="0">
                <a:solidFill>
                  <a:sysClr val="windowText" lastClr="000000"/>
                </a:solidFill>
                <a:latin typeface="Arial MT"/>
                <a:cs typeface="Arial MT"/>
              </a:rPr>
              <a:t>fatigue,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anemia,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neutropenia,</a:t>
            </a:r>
            <a:r>
              <a:rPr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peripheral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neuropathy,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myalgia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86232" y="2513774"/>
            <a:ext cx="4036060" cy="2144078"/>
            <a:chOff x="972464" y="3313048"/>
            <a:chExt cx="8072120" cy="4288155"/>
          </a:xfrm>
        </p:grpSpPr>
        <p:sp>
          <p:nvSpPr>
            <p:cNvPr id="8" name="object 8"/>
            <p:cNvSpPr/>
            <p:nvPr/>
          </p:nvSpPr>
          <p:spPr>
            <a:xfrm>
              <a:off x="978814" y="3319398"/>
              <a:ext cx="258445" cy="365760"/>
            </a:xfrm>
            <a:custGeom>
              <a:avLst/>
              <a:gdLst/>
              <a:ahLst/>
              <a:cxnLst/>
              <a:rect l="l" t="t" r="r" b="b"/>
              <a:pathLst>
                <a:path w="258444" h="365760">
                  <a:moveTo>
                    <a:pt x="258318" y="0"/>
                  </a:moveTo>
                  <a:lnTo>
                    <a:pt x="0" y="0"/>
                  </a:lnTo>
                  <a:lnTo>
                    <a:pt x="0" y="365505"/>
                  </a:lnTo>
                  <a:lnTo>
                    <a:pt x="258318" y="365505"/>
                  </a:lnTo>
                  <a:lnTo>
                    <a:pt x="2583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978814" y="3319398"/>
              <a:ext cx="258445" cy="365760"/>
            </a:xfrm>
            <a:custGeom>
              <a:avLst/>
              <a:gdLst/>
              <a:ahLst/>
              <a:cxnLst/>
              <a:rect l="l" t="t" r="r" b="b"/>
              <a:pathLst>
                <a:path w="258444" h="365760">
                  <a:moveTo>
                    <a:pt x="0" y="365505"/>
                  </a:moveTo>
                  <a:lnTo>
                    <a:pt x="258318" y="365505"/>
                  </a:lnTo>
                  <a:lnTo>
                    <a:pt x="258318" y="0"/>
                  </a:lnTo>
                  <a:lnTo>
                    <a:pt x="0" y="0"/>
                  </a:lnTo>
                  <a:lnTo>
                    <a:pt x="0" y="36550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458199" y="5612510"/>
              <a:ext cx="567690" cy="1969770"/>
            </a:xfrm>
            <a:custGeom>
              <a:avLst/>
              <a:gdLst/>
              <a:ahLst/>
              <a:cxnLst/>
              <a:rect l="l" t="t" r="r" b="b"/>
              <a:pathLst>
                <a:path w="567690" h="1969770">
                  <a:moveTo>
                    <a:pt x="0" y="984758"/>
                  </a:moveTo>
                  <a:lnTo>
                    <a:pt x="712" y="914421"/>
                  </a:lnTo>
                  <a:lnTo>
                    <a:pt x="2816" y="845421"/>
                  </a:lnTo>
                  <a:lnTo>
                    <a:pt x="6265" y="777924"/>
                  </a:lnTo>
                  <a:lnTo>
                    <a:pt x="11011" y="712096"/>
                  </a:lnTo>
                  <a:lnTo>
                    <a:pt x="17004" y="648103"/>
                  </a:lnTo>
                  <a:lnTo>
                    <a:pt x="24198" y="586113"/>
                  </a:lnTo>
                  <a:lnTo>
                    <a:pt x="32545" y="526292"/>
                  </a:lnTo>
                  <a:lnTo>
                    <a:pt x="41995" y="468806"/>
                  </a:lnTo>
                  <a:lnTo>
                    <a:pt x="52502" y="413822"/>
                  </a:lnTo>
                  <a:lnTo>
                    <a:pt x="64016" y="361506"/>
                  </a:lnTo>
                  <a:lnTo>
                    <a:pt x="76491" y="312026"/>
                  </a:lnTo>
                  <a:lnTo>
                    <a:pt x="89878" y="265547"/>
                  </a:lnTo>
                  <a:lnTo>
                    <a:pt x="104129" y="222235"/>
                  </a:lnTo>
                  <a:lnTo>
                    <a:pt x="119195" y="182259"/>
                  </a:lnTo>
                  <a:lnTo>
                    <a:pt x="135030" y="145783"/>
                  </a:lnTo>
                  <a:lnTo>
                    <a:pt x="168812" y="84001"/>
                  </a:lnTo>
                  <a:lnTo>
                    <a:pt x="205088" y="38222"/>
                  </a:lnTo>
                  <a:lnTo>
                    <a:pt x="243476" y="9777"/>
                  </a:lnTo>
                  <a:lnTo>
                    <a:pt x="283591" y="0"/>
                  </a:lnTo>
                  <a:lnTo>
                    <a:pt x="303840" y="2472"/>
                  </a:lnTo>
                  <a:lnTo>
                    <a:pt x="343139" y="21749"/>
                  </a:lnTo>
                  <a:lnTo>
                    <a:pt x="380519" y="59028"/>
                  </a:lnTo>
                  <a:lnTo>
                    <a:pt x="415596" y="112975"/>
                  </a:lnTo>
                  <a:lnTo>
                    <a:pt x="447986" y="182259"/>
                  </a:lnTo>
                  <a:lnTo>
                    <a:pt x="463052" y="222235"/>
                  </a:lnTo>
                  <a:lnTo>
                    <a:pt x="477303" y="265547"/>
                  </a:lnTo>
                  <a:lnTo>
                    <a:pt x="490690" y="312026"/>
                  </a:lnTo>
                  <a:lnTo>
                    <a:pt x="503165" y="361506"/>
                  </a:lnTo>
                  <a:lnTo>
                    <a:pt x="514679" y="413822"/>
                  </a:lnTo>
                  <a:lnTo>
                    <a:pt x="525186" y="468806"/>
                  </a:lnTo>
                  <a:lnTo>
                    <a:pt x="534636" y="526292"/>
                  </a:lnTo>
                  <a:lnTo>
                    <a:pt x="542983" y="586113"/>
                  </a:lnTo>
                  <a:lnTo>
                    <a:pt x="550177" y="648103"/>
                  </a:lnTo>
                  <a:lnTo>
                    <a:pt x="556170" y="712096"/>
                  </a:lnTo>
                  <a:lnTo>
                    <a:pt x="560916" y="777924"/>
                  </a:lnTo>
                  <a:lnTo>
                    <a:pt x="564365" y="845421"/>
                  </a:lnTo>
                  <a:lnTo>
                    <a:pt x="566469" y="914421"/>
                  </a:lnTo>
                  <a:lnTo>
                    <a:pt x="567181" y="984758"/>
                  </a:lnTo>
                  <a:lnTo>
                    <a:pt x="566469" y="1055078"/>
                  </a:lnTo>
                  <a:lnTo>
                    <a:pt x="564365" y="1124063"/>
                  </a:lnTo>
                  <a:lnTo>
                    <a:pt x="560916" y="1191548"/>
                  </a:lnTo>
                  <a:lnTo>
                    <a:pt x="556170" y="1257364"/>
                  </a:lnTo>
                  <a:lnTo>
                    <a:pt x="550177" y="1321346"/>
                  </a:lnTo>
                  <a:lnTo>
                    <a:pt x="542983" y="1383326"/>
                  </a:lnTo>
                  <a:lnTo>
                    <a:pt x="534636" y="1443139"/>
                  </a:lnTo>
                  <a:lnTo>
                    <a:pt x="525186" y="1500617"/>
                  </a:lnTo>
                  <a:lnTo>
                    <a:pt x="514679" y="1555595"/>
                  </a:lnTo>
                  <a:lnTo>
                    <a:pt x="503165" y="1607904"/>
                  </a:lnTo>
                  <a:lnTo>
                    <a:pt x="490690" y="1657380"/>
                  </a:lnTo>
                  <a:lnTo>
                    <a:pt x="477303" y="1703855"/>
                  </a:lnTo>
                  <a:lnTo>
                    <a:pt x="463052" y="1747163"/>
                  </a:lnTo>
                  <a:lnTo>
                    <a:pt x="447986" y="1787137"/>
                  </a:lnTo>
                  <a:lnTo>
                    <a:pt x="432151" y="1823610"/>
                  </a:lnTo>
                  <a:lnTo>
                    <a:pt x="398369" y="1885389"/>
                  </a:lnTo>
                  <a:lnTo>
                    <a:pt x="362093" y="1931167"/>
                  </a:lnTo>
                  <a:lnTo>
                    <a:pt x="323705" y="1959611"/>
                  </a:lnTo>
                  <a:lnTo>
                    <a:pt x="283591" y="1969389"/>
                  </a:lnTo>
                  <a:lnTo>
                    <a:pt x="263341" y="1966916"/>
                  </a:lnTo>
                  <a:lnTo>
                    <a:pt x="224042" y="1947639"/>
                  </a:lnTo>
                  <a:lnTo>
                    <a:pt x="186662" y="1910361"/>
                  </a:lnTo>
                  <a:lnTo>
                    <a:pt x="151585" y="1856417"/>
                  </a:lnTo>
                  <a:lnTo>
                    <a:pt x="119195" y="1787137"/>
                  </a:lnTo>
                  <a:lnTo>
                    <a:pt x="104129" y="1747163"/>
                  </a:lnTo>
                  <a:lnTo>
                    <a:pt x="89878" y="1703855"/>
                  </a:lnTo>
                  <a:lnTo>
                    <a:pt x="76491" y="1657380"/>
                  </a:lnTo>
                  <a:lnTo>
                    <a:pt x="64016" y="1607904"/>
                  </a:lnTo>
                  <a:lnTo>
                    <a:pt x="52502" y="1555595"/>
                  </a:lnTo>
                  <a:lnTo>
                    <a:pt x="41995" y="1500617"/>
                  </a:lnTo>
                  <a:lnTo>
                    <a:pt x="32545" y="1443139"/>
                  </a:lnTo>
                  <a:lnTo>
                    <a:pt x="24198" y="1383326"/>
                  </a:lnTo>
                  <a:lnTo>
                    <a:pt x="17004" y="1321346"/>
                  </a:lnTo>
                  <a:lnTo>
                    <a:pt x="11011" y="1257364"/>
                  </a:lnTo>
                  <a:lnTo>
                    <a:pt x="6265" y="1191548"/>
                  </a:lnTo>
                  <a:lnTo>
                    <a:pt x="2816" y="1124063"/>
                  </a:lnTo>
                  <a:lnTo>
                    <a:pt x="712" y="1055078"/>
                  </a:lnTo>
                  <a:lnTo>
                    <a:pt x="0" y="984758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Demetri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8" dirty="0">
                <a:solidFill>
                  <a:sysClr val="windowText" lastClr="000000"/>
                </a:solidFill>
                <a:latin typeface="Arial MT"/>
                <a:cs typeface="Arial MT"/>
              </a:rPr>
              <a:t>GD</a:t>
            </a:r>
            <a:r>
              <a:rPr sz="80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Clin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Cancer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Res</a:t>
            </a:r>
            <a:r>
              <a:rPr sz="80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2021;27:3556-</a:t>
            </a:r>
            <a:r>
              <a:rPr sz="80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3566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50" y="1730692"/>
            <a:ext cx="8403273" cy="29527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defTabSz="457200">
              <a:spcBef>
                <a:spcPts val="53"/>
              </a:spcBef>
            </a:pP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High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0" dirty="0">
                <a:solidFill>
                  <a:sysClr val="windowText" lastClr="000000"/>
                </a:solidFill>
                <a:latin typeface="Arial"/>
                <a:cs typeface="Arial"/>
              </a:rPr>
              <a:t>expression</a:t>
            </a:r>
            <a:r>
              <a:rPr sz="1875" b="1" kern="0" spc="-1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3" dirty="0">
                <a:solidFill>
                  <a:sysClr val="windowText" lastClr="000000"/>
                </a:solidFill>
                <a:latin typeface="Arial"/>
                <a:cs typeface="Arial"/>
              </a:rPr>
              <a:t>level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1875" b="1" kern="0" spc="-9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17" dirty="0">
                <a:solidFill>
                  <a:sysClr val="windowText" lastClr="000000"/>
                </a:solidFill>
                <a:latin typeface="Arial"/>
                <a:cs typeface="Arial"/>
              </a:rPr>
              <a:t>ERBB2/HER2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3" dirty="0">
                <a:solidFill>
                  <a:sysClr val="windowText" lastClr="000000"/>
                </a:solidFill>
                <a:latin typeface="Arial"/>
                <a:cs typeface="Arial"/>
              </a:rPr>
              <a:t>desmoplastic</a:t>
            </a:r>
            <a:r>
              <a:rPr sz="1875" b="1" kern="0" spc="-1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75" dirty="0">
                <a:solidFill>
                  <a:sysClr val="windowText" lastClr="000000"/>
                </a:solidFill>
                <a:latin typeface="Arial"/>
                <a:cs typeface="Arial"/>
              </a:rPr>
              <a:t>small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3" dirty="0">
                <a:solidFill>
                  <a:sysClr val="windowText" lastClr="000000"/>
                </a:solidFill>
                <a:latin typeface="Arial"/>
                <a:cs typeface="Arial"/>
              </a:rPr>
              <a:t>round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43" dirty="0">
                <a:solidFill>
                  <a:sysClr val="windowText" lastClr="000000"/>
                </a:solidFill>
                <a:latin typeface="Arial"/>
                <a:cs typeface="Arial"/>
              </a:rPr>
              <a:t>cell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5" dirty="0">
                <a:solidFill>
                  <a:sysClr val="windowText" lastClr="000000"/>
                </a:solidFill>
                <a:latin typeface="Arial"/>
                <a:cs typeface="Arial"/>
              </a:rPr>
              <a:t>tumours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23" dirty="0">
                <a:solidFill>
                  <a:sysClr val="windowText" lastClr="000000"/>
                </a:solidFill>
                <a:latin typeface="Arial"/>
                <a:cs typeface="Arial"/>
              </a:rPr>
              <a:t>(DSRCTs)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64610" y="2012690"/>
            <a:ext cx="319405" cy="181928"/>
          </a:xfrm>
          <a:custGeom>
            <a:avLst/>
            <a:gdLst/>
            <a:ahLst/>
            <a:cxnLst/>
            <a:rect l="l" t="t" r="r" b="b"/>
            <a:pathLst>
              <a:path w="638809" h="363855">
                <a:moveTo>
                  <a:pt x="638352" y="0"/>
                </a:moveTo>
                <a:lnTo>
                  <a:pt x="0" y="0"/>
                </a:lnTo>
                <a:lnTo>
                  <a:pt x="0" y="363740"/>
                </a:lnTo>
                <a:lnTo>
                  <a:pt x="638352" y="363740"/>
                </a:lnTo>
                <a:lnTo>
                  <a:pt x="6383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457200"/>
            <a:endParaRPr sz="900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xfrm>
            <a:off x="381489" y="451820"/>
            <a:ext cx="3818192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>
              <a:spcBef>
                <a:spcPts val="50"/>
              </a:spcBef>
            </a:pPr>
            <a:r>
              <a:rPr spc="-248" dirty="0"/>
              <a:t>Next-</a:t>
            </a:r>
            <a:r>
              <a:rPr spc="-250" dirty="0"/>
              <a:t>generation</a:t>
            </a:r>
            <a:r>
              <a:rPr spc="-110" dirty="0"/>
              <a:t> </a:t>
            </a:r>
            <a:r>
              <a:rPr spc="-233" dirty="0"/>
              <a:t>targeting</a:t>
            </a:r>
            <a:r>
              <a:rPr spc="-115" dirty="0"/>
              <a:t> </a:t>
            </a:r>
            <a:r>
              <a:rPr spc="-255" dirty="0"/>
              <a:t>options:</a:t>
            </a:r>
            <a:r>
              <a:rPr spc="-203" dirty="0"/>
              <a:t> </a:t>
            </a:r>
            <a:r>
              <a:rPr spc="-363" dirty="0"/>
              <a:t>ADCs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91427" y="2366201"/>
            <a:ext cx="8537893" cy="2790190"/>
            <a:chOff x="582853" y="3017901"/>
            <a:chExt cx="17075785" cy="55803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1219" y="3230658"/>
              <a:ext cx="16416604" cy="521283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1428" y="3046476"/>
              <a:ext cx="17018635" cy="5523230"/>
            </a:xfrm>
            <a:custGeom>
              <a:avLst/>
              <a:gdLst/>
              <a:ahLst/>
              <a:cxnLst/>
              <a:rect l="l" t="t" r="r" b="b"/>
              <a:pathLst>
                <a:path w="17018635" h="5523230">
                  <a:moveTo>
                    <a:pt x="0" y="5522849"/>
                  </a:moveTo>
                  <a:lnTo>
                    <a:pt x="17018381" y="5522849"/>
                  </a:lnTo>
                  <a:lnTo>
                    <a:pt x="17018381" y="0"/>
                  </a:lnTo>
                  <a:lnTo>
                    <a:pt x="0" y="0"/>
                  </a:lnTo>
                  <a:lnTo>
                    <a:pt x="0" y="5522849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8998" y="7519517"/>
              <a:ext cx="927100" cy="807085"/>
            </a:xfrm>
            <a:custGeom>
              <a:avLst/>
              <a:gdLst/>
              <a:ahLst/>
              <a:cxnLst/>
              <a:rect l="l" t="t" r="r" b="b"/>
              <a:pathLst>
                <a:path w="927100" h="807084">
                  <a:moveTo>
                    <a:pt x="0" y="806602"/>
                  </a:moveTo>
                  <a:lnTo>
                    <a:pt x="926922" y="806602"/>
                  </a:lnTo>
                  <a:lnTo>
                    <a:pt x="926922" y="0"/>
                  </a:lnTo>
                  <a:lnTo>
                    <a:pt x="0" y="0"/>
                  </a:lnTo>
                  <a:lnTo>
                    <a:pt x="0" y="806602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04124" y="7799323"/>
              <a:ext cx="4387215" cy="379730"/>
            </a:xfrm>
            <a:custGeom>
              <a:avLst/>
              <a:gdLst/>
              <a:ahLst/>
              <a:cxnLst/>
              <a:rect l="l" t="t" r="r" b="b"/>
              <a:pathLst>
                <a:path w="4387215" h="379729">
                  <a:moveTo>
                    <a:pt x="0" y="379221"/>
                  </a:moveTo>
                  <a:lnTo>
                    <a:pt x="4387087" y="379221"/>
                  </a:lnTo>
                  <a:lnTo>
                    <a:pt x="4387087" y="0"/>
                  </a:lnTo>
                  <a:lnTo>
                    <a:pt x="0" y="0"/>
                  </a:lnTo>
                  <a:lnTo>
                    <a:pt x="0" y="379221"/>
                  </a:lnTo>
                  <a:close/>
                </a:path>
              </a:pathLst>
            </a:custGeom>
            <a:ln w="571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Brahmi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M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3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Open</a:t>
            </a:r>
            <a:r>
              <a:rPr sz="800" kern="0" spc="-4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2025;10:104133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520" y="470967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248" dirty="0"/>
              <a:t>Next-</a:t>
            </a:r>
            <a:r>
              <a:rPr spc="-250" dirty="0"/>
              <a:t>generation</a:t>
            </a:r>
            <a:r>
              <a:rPr spc="-110" dirty="0"/>
              <a:t> </a:t>
            </a:r>
            <a:r>
              <a:rPr spc="-233" dirty="0"/>
              <a:t>targeting</a:t>
            </a:r>
            <a:r>
              <a:rPr spc="-115" dirty="0"/>
              <a:t> </a:t>
            </a:r>
            <a:r>
              <a:rPr spc="-255" dirty="0"/>
              <a:t>options:</a:t>
            </a:r>
            <a:r>
              <a:rPr spc="-203" dirty="0"/>
              <a:t> </a:t>
            </a:r>
            <a:r>
              <a:rPr spc="-363" dirty="0"/>
              <a:t>ADCs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090" y="2085016"/>
            <a:ext cx="5156366" cy="32736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53808" y="1730692"/>
            <a:ext cx="8078153" cy="3716723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defTabSz="457200">
              <a:spcBef>
                <a:spcPts val="53"/>
              </a:spcBef>
            </a:pPr>
            <a:r>
              <a:rPr sz="1875" b="1" kern="0" spc="-205" dirty="0">
                <a:solidFill>
                  <a:sysClr val="windowText" lastClr="000000"/>
                </a:solidFill>
                <a:latin typeface="Arial"/>
                <a:cs typeface="Arial"/>
              </a:rPr>
              <a:t>Fam-</a:t>
            </a:r>
            <a:r>
              <a:rPr sz="1875" b="1" kern="0" spc="-183" dirty="0">
                <a:solidFill>
                  <a:sysClr val="windowText" lastClr="000000"/>
                </a:solidFill>
                <a:latin typeface="Arial"/>
                <a:cs typeface="Arial"/>
              </a:rPr>
              <a:t>trastuzumab</a:t>
            </a:r>
            <a:r>
              <a:rPr sz="1875" b="1" kern="0" spc="-1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3" dirty="0">
                <a:solidFill>
                  <a:sysClr val="windowText" lastClr="000000"/>
                </a:solidFill>
                <a:latin typeface="Arial"/>
                <a:cs typeface="Arial"/>
              </a:rPr>
              <a:t>deruxtecan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8" dirty="0">
                <a:solidFill>
                  <a:sysClr val="windowText" lastClr="000000"/>
                </a:solidFill>
                <a:latin typeface="Arial"/>
                <a:cs typeface="Arial"/>
              </a:rPr>
              <a:t>(targets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5" dirty="0">
                <a:solidFill>
                  <a:sysClr val="windowText" lastClr="000000"/>
                </a:solidFill>
                <a:latin typeface="Arial"/>
                <a:cs typeface="Arial"/>
              </a:rPr>
              <a:t>HER2)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42" dirty="0">
                <a:solidFill>
                  <a:sysClr val="windowText" lastClr="000000"/>
                </a:solidFill>
                <a:latin typeface="Arial"/>
                <a:cs typeface="Arial"/>
              </a:rPr>
              <a:t>DSRCT,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45" dirty="0">
                <a:solidFill>
                  <a:sysClr val="windowText" lastClr="000000"/>
                </a:solidFill>
                <a:latin typeface="Arial"/>
                <a:cs typeface="Arial"/>
              </a:rPr>
              <a:t>off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8" dirty="0">
                <a:solidFill>
                  <a:sysClr val="windowText" lastClr="000000"/>
                </a:solidFill>
                <a:latin typeface="Arial"/>
                <a:cs typeface="Arial"/>
              </a:rPr>
              <a:t>label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10" dirty="0">
                <a:solidFill>
                  <a:sysClr val="windowText" lastClr="000000"/>
                </a:solidFill>
                <a:latin typeface="Arial"/>
                <a:cs typeface="Arial"/>
              </a:rPr>
              <a:t>use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262563" indent="-143193" defTabSz="457200">
              <a:lnSpc>
                <a:spcPts val="2158"/>
              </a:lnSpc>
              <a:spcBef>
                <a:spcPts val="1702"/>
              </a:spcBef>
              <a:buFont typeface="Arial MT"/>
              <a:buChar char="•"/>
              <a:tabLst>
                <a:tab pos="5262563" algn="l"/>
              </a:tabLst>
            </a:pPr>
            <a:r>
              <a:rPr b="1" kern="0" spc="-255" dirty="0">
                <a:solidFill>
                  <a:sysClr val="windowText" lastClr="000000"/>
                </a:solidFill>
                <a:latin typeface="Arial"/>
                <a:cs typeface="Arial"/>
              </a:rPr>
              <a:t>ORR</a:t>
            </a:r>
            <a:r>
              <a:rPr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230" dirty="0">
                <a:solidFill>
                  <a:sysClr val="windowText" lastClr="000000"/>
                </a:solidFill>
                <a:latin typeface="Arial"/>
                <a:cs typeface="Arial"/>
              </a:rPr>
              <a:t>56%</a:t>
            </a:r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491163" lvl="1" indent="-143193" defTabSz="457200">
              <a:lnSpc>
                <a:spcPts val="2158"/>
              </a:lnSpc>
              <a:buFontTx/>
              <a:buChar char="•"/>
              <a:tabLst>
                <a:tab pos="5491163" algn="l"/>
              </a:tabLst>
            </a:pPr>
            <a:r>
              <a:rPr kern="0" spc="-225" dirty="0">
                <a:solidFill>
                  <a:sysClr val="windowText" lastClr="000000"/>
                </a:solidFill>
                <a:latin typeface="Arial MT"/>
                <a:cs typeface="Arial MT"/>
              </a:rPr>
              <a:t>PR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in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9/16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patients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(56%)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5491163" lvl="1" indent="-143193" defTabSz="457200">
              <a:spcBef>
                <a:spcPts val="3"/>
              </a:spcBef>
              <a:buFontTx/>
              <a:buChar char="•"/>
              <a:tabLst>
                <a:tab pos="5491163" algn="l"/>
              </a:tabLst>
            </a:pPr>
            <a:r>
              <a:rPr kern="0" spc="-238" dirty="0">
                <a:solidFill>
                  <a:sysClr val="windowText" lastClr="000000"/>
                </a:solidFill>
                <a:latin typeface="Arial MT"/>
                <a:cs typeface="Arial MT"/>
              </a:rPr>
              <a:t>SD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in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7/16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(44%)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5262563" marR="2540" indent="-143510" defTabSz="457200">
              <a:spcBef>
                <a:spcPts val="1080"/>
              </a:spcBef>
              <a:buFontTx/>
              <a:buChar char="•"/>
              <a:tabLst>
                <a:tab pos="5262563" algn="l"/>
              </a:tabLst>
            </a:pP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1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patient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with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PR: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5" dirty="0">
                <a:solidFill>
                  <a:sysClr val="windowText" lastClr="000000"/>
                </a:solidFill>
                <a:latin typeface="Arial MT"/>
                <a:cs typeface="Arial MT"/>
              </a:rPr>
              <a:t>2+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8" dirty="0">
                <a:solidFill>
                  <a:sysClr val="windowText" lastClr="000000"/>
                </a:solidFill>
                <a:latin typeface="Arial MT"/>
                <a:cs typeface="Arial MT"/>
              </a:rPr>
              <a:t>IHC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staining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30" dirty="0">
                <a:solidFill>
                  <a:sysClr val="windowText" lastClr="000000"/>
                </a:solidFill>
                <a:latin typeface="Arial MT"/>
                <a:cs typeface="Arial MT"/>
              </a:rPr>
              <a:t>HER2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5262563" marR="318453" indent="-143510" defTabSz="457200">
              <a:spcBef>
                <a:spcPts val="1080"/>
              </a:spcBef>
              <a:buFontTx/>
              <a:buChar char="•"/>
              <a:tabLst>
                <a:tab pos="5262563" algn="l"/>
              </a:tabLst>
            </a:pP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3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patients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with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PR: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30" dirty="0">
                <a:solidFill>
                  <a:sysClr val="windowText" lastClr="000000"/>
                </a:solidFill>
                <a:latin typeface="Arial MT"/>
                <a:cs typeface="Arial MT"/>
              </a:rPr>
              <a:t>HER2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overexpression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3" dirty="0">
                <a:solidFill>
                  <a:sysClr val="windowText" lastClr="000000"/>
                </a:solidFill>
                <a:latin typeface="Arial MT"/>
                <a:cs typeface="Arial MT"/>
              </a:rPr>
              <a:t>by</a:t>
            </a:r>
            <a:r>
              <a:rPr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05" dirty="0">
                <a:solidFill>
                  <a:sysClr val="windowText" lastClr="000000"/>
                </a:solidFill>
                <a:latin typeface="Arial MT"/>
                <a:cs typeface="Arial MT"/>
              </a:rPr>
              <a:t>RNAseq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(&lt;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treshold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27</a:t>
            </a:r>
            <a:r>
              <a:rPr kern="0" spc="-1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20" dirty="0">
                <a:solidFill>
                  <a:sysClr val="windowText" lastClr="000000"/>
                </a:solidFill>
                <a:latin typeface="Arial MT"/>
                <a:cs typeface="Arial MT"/>
              </a:rPr>
              <a:t>TPM)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5262563" marR="175895" indent="-143510" defTabSz="457200">
              <a:spcBef>
                <a:spcPts val="1083"/>
              </a:spcBef>
              <a:buFontTx/>
              <a:buChar char="•"/>
              <a:tabLst>
                <a:tab pos="5262563" algn="l"/>
              </a:tabLst>
            </a:pPr>
            <a:r>
              <a:rPr kern="0" spc="-198" dirty="0">
                <a:solidFill>
                  <a:srgbClr val="FF0000"/>
                </a:solidFill>
                <a:latin typeface="Arial MT"/>
                <a:cs typeface="Arial MT"/>
              </a:rPr>
              <a:t>IHC</a:t>
            </a:r>
            <a:r>
              <a:rPr kern="0" spc="-73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rgbClr val="FF0000"/>
                </a:solidFill>
                <a:latin typeface="Arial MT"/>
                <a:cs typeface="Arial MT"/>
              </a:rPr>
              <a:t>testing/RNAseq</a:t>
            </a:r>
            <a:r>
              <a:rPr kern="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rgbClr val="FF0000"/>
                </a:solidFill>
                <a:latin typeface="Arial MT"/>
                <a:cs typeface="Arial MT"/>
              </a:rPr>
              <a:t>expression </a:t>
            </a:r>
            <a:r>
              <a:rPr kern="0" spc="-140" dirty="0">
                <a:solidFill>
                  <a:srgbClr val="FF0000"/>
                </a:solidFill>
                <a:latin typeface="Arial MT"/>
                <a:cs typeface="Arial MT"/>
              </a:rPr>
              <a:t>levels</a:t>
            </a:r>
            <a:r>
              <a:rPr kern="0" spc="-10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dirty="0">
                <a:solidFill>
                  <a:srgbClr val="FF0000"/>
                </a:solidFill>
                <a:latin typeface="Arial MT"/>
                <a:cs typeface="Arial MT"/>
              </a:rPr>
              <a:t>≠</a:t>
            </a:r>
            <a:r>
              <a:rPr kern="0" spc="-88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rgbClr val="FF0000"/>
                </a:solidFill>
                <a:latin typeface="Arial MT"/>
                <a:cs typeface="Arial MT"/>
              </a:rPr>
              <a:t>biomarkers</a:t>
            </a:r>
            <a:r>
              <a:rPr kern="0" spc="-88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rgbClr val="FF0000"/>
                </a:solidFill>
                <a:latin typeface="Arial MT"/>
                <a:cs typeface="Arial MT"/>
              </a:rPr>
              <a:t>in</a:t>
            </a:r>
            <a:r>
              <a:rPr kern="0" spc="-9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kern="0" spc="-240" dirty="0">
                <a:solidFill>
                  <a:srgbClr val="FF0000"/>
                </a:solidFill>
                <a:latin typeface="Arial MT"/>
                <a:cs typeface="Arial MT"/>
              </a:rPr>
              <a:t>DSRCT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Slotkin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EK</a:t>
            </a:r>
            <a:r>
              <a:rPr sz="80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J</a:t>
            </a:r>
            <a:r>
              <a:rPr sz="80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Clin</a:t>
            </a:r>
            <a:r>
              <a:rPr sz="80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Oncol</a:t>
            </a:r>
            <a:r>
              <a:rPr sz="80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2025;43(16_suppl):11504-</a:t>
            </a:r>
            <a:r>
              <a:rPr sz="800" kern="0" spc="-5" dirty="0">
                <a:solidFill>
                  <a:sysClr val="windowText" lastClr="000000"/>
                </a:solidFill>
                <a:latin typeface="Arial MT"/>
                <a:cs typeface="Arial MT"/>
              </a:rPr>
              <a:t>11504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3808" y="1730692"/>
            <a:ext cx="7565072" cy="58381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marR="2540" defTabSz="457200">
              <a:spcBef>
                <a:spcPts val="53"/>
              </a:spcBef>
            </a:pPr>
            <a:r>
              <a:rPr sz="1875" b="1" kern="0" spc="-213" dirty="0">
                <a:solidFill>
                  <a:sysClr val="windowText" lastClr="000000"/>
                </a:solidFill>
                <a:latin typeface="Arial"/>
                <a:cs typeface="Arial"/>
              </a:rPr>
              <a:t>CD276</a:t>
            </a:r>
            <a:r>
              <a:rPr sz="1875" b="1" kern="0" spc="-9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75" dirty="0">
                <a:solidFill>
                  <a:sysClr val="windowText" lastClr="000000"/>
                </a:solidFill>
                <a:latin typeface="Arial"/>
                <a:cs typeface="Arial"/>
              </a:rPr>
              <a:t>(B7-</a:t>
            </a:r>
            <a:r>
              <a:rPr sz="1875" b="1" kern="0" spc="-193" dirty="0">
                <a:solidFill>
                  <a:sysClr val="windowText" lastClr="000000"/>
                </a:solidFill>
                <a:latin typeface="Arial"/>
                <a:cs typeface="Arial"/>
              </a:rPr>
              <a:t>H3)</a:t>
            </a:r>
            <a:r>
              <a:rPr sz="1875"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43" dirty="0">
                <a:solidFill>
                  <a:sysClr val="windowText" lastClr="000000"/>
                </a:solidFill>
                <a:latin typeface="Arial"/>
                <a:cs typeface="Arial"/>
              </a:rPr>
              <a:t>is</a:t>
            </a:r>
            <a:r>
              <a:rPr sz="1875" b="1" kern="0" spc="-9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3" dirty="0">
                <a:solidFill>
                  <a:sysClr val="windowText" lastClr="000000"/>
                </a:solidFill>
                <a:latin typeface="Arial"/>
                <a:cs typeface="Arial"/>
              </a:rPr>
              <a:t>one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73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3" dirty="0">
                <a:solidFill>
                  <a:sysClr val="windowText" lastClr="000000"/>
                </a:solidFill>
                <a:latin typeface="Arial"/>
                <a:cs typeface="Arial"/>
              </a:rPr>
              <a:t>most</a:t>
            </a:r>
            <a:r>
              <a:rPr sz="1875" b="1" kern="0" spc="-9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8" dirty="0">
                <a:solidFill>
                  <a:sysClr val="windowText" lastClr="000000"/>
                </a:solidFill>
                <a:latin typeface="Arial"/>
                <a:cs typeface="Arial"/>
              </a:rPr>
              <a:t>frequently</a:t>
            </a:r>
            <a:r>
              <a:rPr sz="1875" b="1" kern="0" spc="-1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70" dirty="0">
                <a:solidFill>
                  <a:sysClr val="windowText" lastClr="000000"/>
                </a:solidFill>
                <a:latin typeface="Arial"/>
                <a:cs typeface="Arial"/>
              </a:rPr>
              <a:t>strongly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5" dirty="0">
                <a:solidFill>
                  <a:sysClr val="windowText" lastClr="000000"/>
                </a:solidFill>
                <a:latin typeface="Arial"/>
                <a:cs typeface="Arial"/>
              </a:rPr>
              <a:t>over-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expressed</a:t>
            </a:r>
            <a:r>
              <a:rPr sz="1875" b="1" kern="0" spc="-1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0" dirty="0">
                <a:solidFill>
                  <a:sysClr val="windowText" lastClr="000000"/>
                </a:solidFill>
                <a:latin typeface="Arial"/>
                <a:cs typeface="Arial"/>
              </a:rPr>
              <a:t>surface </a:t>
            </a:r>
            <a:r>
              <a:rPr sz="1875" b="1" kern="0" spc="-178" dirty="0">
                <a:solidFill>
                  <a:sysClr val="windowText" lastClr="000000"/>
                </a:solidFill>
                <a:latin typeface="Arial"/>
                <a:cs typeface="Arial"/>
              </a:rPr>
              <a:t>antigens</a:t>
            </a:r>
            <a:r>
              <a:rPr sz="1875" b="1" kern="0" spc="-10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3" dirty="0">
                <a:solidFill>
                  <a:sysClr val="windowText" lastClr="000000"/>
                </a:solidFill>
                <a:latin typeface="Arial"/>
                <a:cs typeface="Arial"/>
              </a:rPr>
              <a:t>across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5" dirty="0">
                <a:solidFill>
                  <a:sysClr val="windowText" lastClr="000000"/>
                </a:solidFill>
                <a:latin typeface="Arial"/>
                <a:cs typeface="Arial"/>
              </a:rPr>
              <a:t>multiple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20" dirty="0">
                <a:solidFill>
                  <a:sysClr val="windowText" lastClr="000000"/>
                </a:solidFill>
                <a:latin typeface="Arial"/>
                <a:cs typeface="Arial"/>
              </a:rPr>
              <a:t>STS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5" dirty="0">
                <a:solidFill>
                  <a:sysClr val="windowText" lastClr="000000"/>
                </a:solidFill>
                <a:latin typeface="Arial"/>
                <a:cs typeface="Arial"/>
              </a:rPr>
              <a:t>subtypes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379923" y="516976"/>
            <a:ext cx="3818192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>
              <a:spcBef>
                <a:spcPts val="50"/>
              </a:spcBef>
            </a:pPr>
            <a:r>
              <a:rPr spc="-248" dirty="0"/>
              <a:t>Next-</a:t>
            </a:r>
            <a:r>
              <a:rPr spc="-250" dirty="0"/>
              <a:t>generation</a:t>
            </a:r>
            <a:r>
              <a:rPr spc="-110" dirty="0"/>
              <a:t> </a:t>
            </a:r>
            <a:r>
              <a:rPr spc="-233" dirty="0"/>
              <a:t>targeting</a:t>
            </a:r>
            <a:r>
              <a:rPr spc="-115" dirty="0"/>
              <a:t> </a:t>
            </a:r>
            <a:r>
              <a:rPr spc="-255" dirty="0"/>
              <a:t>options:</a:t>
            </a:r>
            <a:r>
              <a:rPr spc="-203" dirty="0"/>
              <a:t> </a:t>
            </a:r>
            <a:r>
              <a:rPr spc="-363" dirty="0"/>
              <a:t>ADCs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31915" y="2669959"/>
            <a:ext cx="8425815" cy="2228533"/>
            <a:chOff x="663829" y="3625418"/>
            <a:chExt cx="16851630" cy="44570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9974" y="3811077"/>
              <a:ext cx="16785340" cy="42710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658999" y="7099871"/>
              <a:ext cx="281940" cy="735330"/>
            </a:xfrm>
            <a:custGeom>
              <a:avLst/>
              <a:gdLst/>
              <a:ahLst/>
              <a:cxnLst/>
              <a:rect l="l" t="t" r="r" b="b"/>
              <a:pathLst>
                <a:path w="281939" h="735329">
                  <a:moveTo>
                    <a:pt x="0" y="735266"/>
                  </a:moveTo>
                  <a:lnTo>
                    <a:pt x="281457" y="735266"/>
                  </a:lnTo>
                  <a:lnTo>
                    <a:pt x="281457" y="0"/>
                  </a:lnTo>
                  <a:lnTo>
                    <a:pt x="0" y="0"/>
                  </a:lnTo>
                  <a:lnTo>
                    <a:pt x="0" y="735266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70179" y="3631768"/>
              <a:ext cx="767080" cy="707390"/>
            </a:xfrm>
            <a:custGeom>
              <a:avLst/>
              <a:gdLst/>
              <a:ahLst/>
              <a:cxnLst/>
              <a:rect l="l" t="t" r="r" b="b"/>
              <a:pathLst>
                <a:path w="767080" h="707389">
                  <a:moveTo>
                    <a:pt x="766737" y="0"/>
                  </a:moveTo>
                  <a:lnTo>
                    <a:pt x="0" y="0"/>
                  </a:lnTo>
                  <a:lnTo>
                    <a:pt x="0" y="707186"/>
                  </a:lnTo>
                  <a:lnTo>
                    <a:pt x="766737" y="707186"/>
                  </a:lnTo>
                  <a:lnTo>
                    <a:pt x="7667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70179" y="3631768"/>
              <a:ext cx="767080" cy="707390"/>
            </a:xfrm>
            <a:custGeom>
              <a:avLst/>
              <a:gdLst/>
              <a:ahLst/>
              <a:cxnLst/>
              <a:rect l="l" t="t" r="r" b="b"/>
              <a:pathLst>
                <a:path w="767080" h="707389">
                  <a:moveTo>
                    <a:pt x="0" y="707186"/>
                  </a:moveTo>
                  <a:lnTo>
                    <a:pt x="766737" y="707186"/>
                  </a:lnTo>
                  <a:lnTo>
                    <a:pt x="766737" y="0"/>
                  </a:lnTo>
                  <a:lnTo>
                    <a:pt x="0" y="0"/>
                  </a:lnTo>
                  <a:lnTo>
                    <a:pt x="0" y="70718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Bertucci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F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5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3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Open</a:t>
            </a:r>
            <a:r>
              <a:rPr sz="800" kern="0" spc="-4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2025;10:105837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438" y="1730692"/>
            <a:ext cx="7983855" cy="29527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defTabSz="457200">
              <a:spcBef>
                <a:spcPts val="53"/>
              </a:spcBef>
            </a:pP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HS-</a:t>
            </a:r>
            <a:r>
              <a:rPr sz="1875"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20093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8" dirty="0">
                <a:solidFill>
                  <a:sysClr val="windowText" lastClr="000000"/>
                </a:solidFill>
                <a:latin typeface="Arial"/>
                <a:cs typeface="Arial"/>
              </a:rPr>
              <a:t>(targets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3" dirty="0">
                <a:solidFill>
                  <a:sysClr val="windowText" lastClr="000000"/>
                </a:solidFill>
                <a:latin typeface="Arial"/>
                <a:cs typeface="Arial"/>
              </a:rPr>
              <a:t>B7-H3)</a:t>
            </a:r>
            <a:r>
              <a:rPr sz="1875"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5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5" dirty="0">
                <a:solidFill>
                  <a:sysClr val="windowText" lastClr="000000"/>
                </a:solidFill>
                <a:latin typeface="Arial"/>
                <a:cs typeface="Arial"/>
              </a:rPr>
              <a:t>relapsed/refractory</a:t>
            </a:r>
            <a:r>
              <a:rPr sz="1875" b="1" kern="0" spc="-1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sarcoma,</a:t>
            </a:r>
            <a:r>
              <a:rPr sz="1875" b="1" kern="0" spc="-15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5" dirty="0">
                <a:solidFill>
                  <a:sysClr val="windowText" lastClr="000000"/>
                </a:solidFill>
                <a:latin typeface="Arial"/>
                <a:cs typeface="Arial"/>
              </a:rPr>
              <a:t>ARTEMIS-</a:t>
            </a:r>
            <a:r>
              <a:rPr sz="1875"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002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II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study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401760" y="622521"/>
            <a:ext cx="3818192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>
              <a:spcBef>
                <a:spcPts val="50"/>
              </a:spcBef>
            </a:pPr>
            <a:r>
              <a:rPr spc="-248" dirty="0"/>
              <a:t>Next-</a:t>
            </a:r>
            <a:r>
              <a:rPr spc="-250" dirty="0"/>
              <a:t>generation</a:t>
            </a:r>
            <a:r>
              <a:rPr spc="-110" dirty="0"/>
              <a:t> </a:t>
            </a:r>
            <a:r>
              <a:rPr spc="-233" dirty="0"/>
              <a:t>targeting</a:t>
            </a:r>
            <a:r>
              <a:rPr spc="-115" dirty="0"/>
              <a:t> </a:t>
            </a:r>
            <a:r>
              <a:rPr spc="-255" dirty="0"/>
              <a:t>options:</a:t>
            </a:r>
            <a:r>
              <a:rPr spc="-203" dirty="0"/>
              <a:t> </a:t>
            </a:r>
            <a:r>
              <a:rPr spc="-363" dirty="0"/>
              <a:t>ADCs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74577" y="2482718"/>
            <a:ext cx="8207693" cy="2614295"/>
            <a:chOff x="949153" y="3250935"/>
            <a:chExt cx="16415385" cy="52285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9153" y="3250935"/>
              <a:ext cx="16414951" cy="522832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89169" y="5125592"/>
              <a:ext cx="6293485" cy="1501775"/>
            </a:xfrm>
            <a:custGeom>
              <a:avLst/>
              <a:gdLst/>
              <a:ahLst/>
              <a:cxnLst/>
              <a:rect l="l" t="t" r="r" b="b"/>
              <a:pathLst>
                <a:path w="6293484" h="1501775">
                  <a:moveTo>
                    <a:pt x="0" y="1501266"/>
                  </a:moveTo>
                  <a:lnTo>
                    <a:pt x="6293231" y="1501266"/>
                  </a:lnTo>
                  <a:lnTo>
                    <a:pt x="6293231" y="0"/>
                  </a:lnTo>
                  <a:lnTo>
                    <a:pt x="0" y="0"/>
                  </a:lnTo>
                  <a:lnTo>
                    <a:pt x="0" y="1501266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Xie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L</a:t>
            </a:r>
            <a:r>
              <a:rPr sz="800" kern="0" spc="-5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0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Rare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Cancers;Volume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3" dirty="0">
                <a:solidFill>
                  <a:sysClr val="windowText" lastClr="000000"/>
                </a:solidFill>
                <a:latin typeface="Arial MT"/>
                <a:cs typeface="Arial MT"/>
              </a:rPr>
              <a:t>4,100048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051" y="651426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248" dirty="0"/>
              <a:t>Next-</a:t>
            </a:r>
            <a:r>
              <a:rPr spc="-250" dirty="0"/>
              <a:t>generation</a:t>
            </a:r>
            <a:r>
              <a:rPr spc="-110" dirty="0"/>
              <a:t> </a:t>
            </a:r>
            <a:r>
              <a:rPr spc="-233" dirty="0"/>
              <a:t>targeting</a:t>
            </a:r>
            <a:r>
              <a:rPr spc="-115" dirty="0"/>
              <a:t> </a:t>
            </a:r>
            <a:r>
              <a:rPr spc="-255" dirty="0"/>
              <a:t>options:</a:t>
            </a:r>
            <a:r>
              <a:rPr spc="-203" dirty="0"/>
              <a:t> </a:t>
            </a:r>
            <a:r>
              <a:rPr spc="-363" dirty="0"/>
              <a:t>ADCs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051" y="2553344"/>
            <a:ext cx="4014932" cy="244824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6380" y="2681685"/>
            <a:ext cx="4178304" cy="251469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83438" y="1633606"/>
            <a:ext cx="7983855" cy="1703993"/>
          </a:xfrm>
          <a:prstGeom prst="rect">
            <a:avLst/>
          </a:prstGeom>
        </p:spPr>
        <p:txBody>
          <a:bodyPr vert="horz" wrap="square" lIns="0" tIns="103823" rIns="0" bIns="0" rtlCol="0">
            <a:spAutoFit/>
          </a:bodyPr>
          <a:lstStyle/>
          <a:p>
            <a:pPr marL="6350" defTabSz="457200">
              <a:spcBef>
                <a:spcPts val="818"/>
              </a:spcBef>
            </a:pP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HS-</a:t>
            </a:r>
            <a:r>
              <a:rPr sz="1875"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20093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8" dirty="0">
                <a:solidFill>
                  <a:sysClr val="windowText" lastClr="000000"/>
                </a:solidFill>
                <a:latin typeface="Arial"/>
                <a:cs typeface="Arial"/>
              </a:rPr>
              <a:t>(targets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3" dirty="0">
                <a:solidFill>
                  <a:sysClr val="windowText" lastClr="000000"/>
                </a:solidFill>
                <a:latin typeface="Arial"/>
                <a:cs typeface="Arial"/>
              </a:rPr>
              <a:t>B7-H3)</a:t>
            </a:r>
            <a:r>
              <a:rPr sz="1875"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5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5" dirty="0">
                <a:solidFill>
                  <a:sysClr val="windowText" lastClr="000000"/>
                </a:solidFill>
                <a:latin typeface="Arial"/>
                <a:cs typeface="Arial"/>
              </a:rPr>
              <a:t>relapsed/refractory</a:t>
            </a:r>
            <a:r>
              <a:rPr sz="1875" b="1" kern="0" spc="-1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sarcoma,</a:t>
            </a:r>
            <a:r>
              <a:rPr sz="1875" b="1" kern="0" spc="-15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5" dirty="0">
                <a:solidFill>
                  <a:sysClr val="windowText" lastClr="000000"/>
                </a:solidFill>
                <a:latin typeface="Arial"/>
                <a:cs typeface="Arial"/>
              </a:rPr>
              <a:t>ARTEMIS-</a:t>
            </a:r>
            <a:r>
              <a:rPr sz="1875"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002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II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study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9695" defTabSz="457200">
              <a:spcBef>
                <a:spcPts val="735"/>
              </a:spcBef>
            </a:pPr>
            <a:r>
              <a:rPr kern="0" spc="-210" dirty="0">
                <a:solidFill>
                  <a:sysClr val="windowText" lastClr="000000"/>
                </a:solidFill>
                <a:latin typeface="Arial MT"/>
                <a:cs typeface="Arial MT"/>
              </a:rPr>
              <a:t>N=13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658620" defTabSz="457200">
              <a:lnSpc>
                <a:spcPts val="2158"/>
              </a:lnSpc>
              <a:spcBef>
                <a:spcPts val="788"/>
              </a:spcBef>
            </a:pPr>
            <a:r>
              <a:rPr b="1" kern="0" spc="-255" dirty="0">
                <a:solidFill>
                  <a:sysClr val="windowText" lastClr="000000"/>
                </a:solidFill>
                <a:latin typeface="Arial"/>
                <a:cs typeface="Arial"/>
              </a:rPr>
              <a:t>ORR</a:t>
            </a:r>
            <a:r>
              <a:rPr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23.1%</a:t>
            </a:r>
            <a:endParaRPr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887220" defTabSz="457200">
              <a:lnSpc>
                <a:spcPts val="2158"/>
              </a:lnSpc>
            </a:pPr>
            <a:r>
              <a:rPr kern="0" spc="-238" dirty="0">
                <a:solidFill>
                  <a:sysClr val="windowText" lastClr="000000"/>
                </a:solidFill>
                <a:latin typeface="Arial MT"/>
                <a:cs typeface="Arial MT"/>
              </a:rPr>
              <a:t>PR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3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(23.1%)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887220" defTabSz="457200"/>
            <a:r>
              <a:rPr kern="0" spc="-238" dirty="0">
                <a:solidFill>
                  <a:sysClr val="windowText" lastClr="000000"/>
                </a:solidFill>
                <a:latin typeface="Arial MT"/>
                <a:cs typeface="Arial MT"/>
              </a:rPr>
              <a:t>SD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10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(76.9%)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Xie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L</a:t>
            </a:r>
            <a:r>
              <a:rPr sz="800" kern="0" spc="-5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0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Rare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Cancers;Volume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3" dirty="0">
                <a:solidFill>
                  <a:sysClr val="windowText" lastClr="000000"/>
                </a:solidFill>
                <a:latin typeface="Arial MT"/>
                <a:cs typeface="Arial MT"/>
              </a:rPr>
              <a:t>4,100048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977" y="569597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248" dirty="0"/>
              <a:t>Next-</a:t>
            </a:r>
            <a:r>
              <a:rPr spc="-250" dirty="0"/>
              <a:t>generation</a:t>
            </a:r>
            <a:r>
              <a:rPr spc="-110" dirty="0"/>
              <a:t> </a:t>
            </a:r>
            <a:r>
              <a:rPr spc="-233" dirty="0"/>
              <a:t>targeting</a:t>
            </a:r>
            <a:r>
              <a:rPr spc="-115" dirty="0"/>
              <a:t> </a:t>
            </a:r>
            <a:r>
              <a:rPr spc="-255" dirty="0"/>
              <a:t>options:</a:t>
            </a:r>
            <a:r>
              <a:rPr spc="-203" dirty="0"/>
              <a:t> </a:t>
            </a:r>
            <a:r>
              <a:rPr spc="-363" dirty="0"/>
              <a:t>ADCs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93281" y="2284257"/>
            <a:ext cx="4322445" cy="2509520"/>
            <a:chOff x="786562" y="2854013"/>
            <a:chExt cx="8644890" cy="50190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6562" y="2854013"/>
              <a:ext cx="7309356" cy="501893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06928" y="3041624"/>
              <a:ext cx="6323965" cy="646430"/>
            </a:xfrm>
            <a:custGeom>
              <a:avLst/>
              <a:gdLst/>
              <a:ahLst/>
              <a:cxnLst/>
              <a:rect l="l" t="t" r="r" b="b"/>
              <a:pathLst>
                <a:path w="6323965" h="646429">
                  <a:moveTo>
                    <a:pt x="6323964" y="0"/>
                  </a:moveTo>
                  <a:lnTo>
                    <a:pt x="0" y="0"/>
                  </a:lnTo>
                  <a:lnTo>
                    <a:pt x="0" y="646328"/>
                  </a:lnTo>
                  <a:lnTo>
                    <a:pt x="6323964" y="646328"/>
                  </a:lnTo>
                  <a:lnTo>
                    <a:pt x="63239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83438" y="1730692"/>
            <a:ext cx="7983855" cy="963405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defTabSz="457200">
              <a:spcBef>
                <a:spcPts val="53"/>
              </a:spcBef>
            </a:pP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HS-</a:t>
            </a:r>
            <a:r>
              <a:rPr sz="1875"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20093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8" dirty="0">
                <a:solidFill>
                  <a:sysClr val="windowText" lastClr="000000"/>
                </a:solidFill>
                <a:latin typeface="Arial"/>
                <a:cs typeface="Arial"/>
              </a:rPr>
              <a:t>(targets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3" dirty="0">
                <a:solidFill>
                  <a:sysClr val="windowText" lastClr="000000"/>
                </a:solidFill>
                <a:latin typeface="Arial"/>
                <a:cs typeface="Arial"/>
              </a:rPr>
              <a:t>B7-H3)</a:t>
            </a:r>
            <a:r>
              <a:rPr sz="1875"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5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5" dirty="0">
                <a:solidFill>
                  <a:sysClr val="windowText" lastClr="000000"/>
                </a:solidFill>
                <a:latin typeface="Arial"/>
                <a:cs typeface="Arial"/>
              </a:rPr>
              <a:t>relapsed/refractory</a:t>
            </a:r>
            <a:r>
              <a:rPr sz="1875" b="1" kern="0" spc="-1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sarcoma,</a:t>
            </a:r>
            <a:r>
              <a:rPr sz="1875" b="1" kern="0" spc="-15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5" dirty="0">
                <a:solidFill>
                  <a:sysClr val="windowText" lastClr="000000"/>
                </a:solidFill>
                <a:latin typeface="Arial"/>
                <a:cs typeface="Arial"/>
              </a:rPr>
              <a:t>ARTEMIS-</a:t>
            </a:r>
            <a:r>
              <a:rPr sz="1875"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002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II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study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457200">
              <a:spcBef>
                <a:spcPts val="778"/>
              </a:spcBef>
            </a:pP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015682" defTabSz="457200"/>
            <a:r>
              <a:rPr kern="0" spc="-200" dirty="0">
                <a:solidFill>
                  <a:sysClr val="windowText" lastClr="000000"/>
                </a:solidFill>
                <a:latin typeface="Arial MT"/>
                <a:cs typeface="Arial MT"/>
              </a:rPr>
              <a:t>mPFS: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9.4mo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(95%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CI,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3.8-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16.4)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8896" y="2213293"/>
            <a:ext cx="4457446" cy="281400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569331" y="4079494"/>
            <a:ext cx="2650808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210" dirty="0">
                <a:solidFill>
                  <a:sysClr val="windowText" lastClr="000000"/>
                </a:solidFill>
                <a:latin typeface="Arial MT"/>
                <a:cs typeface="Arial MT"/>
              </a:rPr>
              <a:t>mOS: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22.6mo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(95%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CI,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8.9-</a:t>
            </a:r>
            <a:r>
              <a:rPr kern="0" spc="-210" dirty="0">
                <a:solidFill>
                  <a:sysClr val="windowText" lastClr="000000"/>
                </a:solidFill>
                <a:latin typeface="Arial MT"/>
                <a:cs typeface="Arial MT"/>
              </a:rPr>
              <a:t>NE)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Xie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L</a:t>
            </a:r>
            <a:r>
              <a:rPr sz="800" kern="0" spc="-5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0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Rare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Cancers;Volume</a:t>
            </a:r>
            <a:r>
              <a:rPr sz="800" kern="0" spc="-4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3" dirty="0">
                <a:solidFill>
                  <a:sysClr val="windowText" lastClr="000000"/>
                </a:solidFill>
                <a:latin typeface="Arial MT"/>
                <a:cs typeface="Arial MT"/>
              </a:rPr>
              <a:t>4,100048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3438" y="5085016"/>
            <a:ext cx="5793105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b="1" kern="0" spc="-215" dirty="0">
                <a:solidFill>
                  <a:sysClr val="windowText" lastClr="000000"/>
                </a:solidFill>
                <a:latin typeface="Arial"/>
                <a:cs typeface="Arial"/>
              </a:rPr>
              <a:t>AEs</a:t>
            </a:r>
            <a:r>
              <a:rPr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Grade</a:t>
            </a:r>
            <a:r>
              <a:rPr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≥</a:t>
            </a:r>
            <a:r>
              <a:rPr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3:</a:t>
            </a:r>
            <a:r>
              <a:rPr b="1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18" dirty="0">
                <a:solidFill>
                  <a:sysClr val="windowText" lastClr="000000"/>
                </a:solidFill>
                <a:latin typeface="Arial"/>
                <a:cs typeface="Arial"/>
              </a:rPr>
              <a:t>:</a:t>
            </a:r>
            <a:r>
              <a:rPr b="1" kern="0" spc="-7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neutropenia,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leukopenia,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anemia,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thrombocytopenia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520" y="671826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248" dirty="0"/>
              <a:t>Next-</a:t>
            </a:r>
            <a:r>
              <a:rPr spc="-250" dirty="0"/>
              <a:t>generation</a:t>
            </a:r>
            <a:r>
              <a:rPr spc="-110" dirty="0"/>
              <a:t> </a:t>
            </a:r>
            <a:r>
              <a:rPr spc="-233" dirty="0"/>
              <a:t>targeting</a:t>
            </a:r>
            <a:r>
              <a:rPr spc="-115" dirty="0"/>
              <a:t> </a:t>
            </a:r>
            <a:r>
              <a:rPr spc="-255" dirty="0"/>
              <a:t>options:</a:t>
            </a:r>
            <a:r>
              <a:rPr spc="-203" dirty="0"/>
              <a:t> </a:t>
            </a:r>
            <a:r>
              <a:rPr spc="-363" dirty="0"/>
              <a:t>ADCs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808" y="1730692"/>
            <a:ext cx="7754938" cy="58381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marR="2540" defTabSz="457200">
              <a:spcBef>
                <a:spcPts val="53"/>
              </a:spcBef>
            </a:pPr>
            <a:r>
              <a:rPr sz="1875" b="1" kern="0" spc="-228" dirty="0">
                <a:solidFill>
                  <a:sysClr val="windowText" lastClr="000000"/>
                </a:solidFill>
                <a:latin typeface="Arial"/>
                <a:cs typeface="Arial"/>
              </a:rPr>
              <a:t>EDB+FN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75" dirty="0">
                <a:solidFill>
                  <a:sysClr val="windowText" lastClr="000000"/>
                </a:solidFill>
                <a:latin typeface="Arial"/>
                <a:cs typeface="Arial"/>
              </a:rPr>
              <a:t>(extradomain-</a:t>
            </a:r>
            <a:r>
              <a:rPr sz="1875" b="1" kern="0" spc="-260" dirty="0">
                <a:solidFill>
                  <a:sysClr val="windowText" lastClr="000000"/>
                </a:solidFill>
                <a:latin typeface="Arial"/>
                <a:cs typeface="Arial"/>
              </a:rPr>
              <a:t>B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6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1875" b="1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8" dirty="0">
                <a:solidFill>
                  <a:sysClr val="windowText" lastClr="000000"/>
                </a:solidFill>
                <a:latin typeface="Arial"/>
                <a:cs typeface="Arial"/>
              </a:rPr>
              <a:t>fibronectin)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43" dirty="0">
                <a:solidFill>
                  <a:sysClr val="windowText" lastClr="000000"/>
                </a:solidFill>
                <a:latin typeface="Arial"/>
                <a:cs typeface="Arial"/>
              </a:rPr>
              <a:t>is</a:t>
            </a:r>
            <a:r>
              <a:rPr sz="1875" b="1" kern="0" spc="-9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75" dirty="0">
                <a:solidFill>
                  <a:sysClr val="windowText" lastClr="000000"/>
                </a:solidFill>
                <a:latin typeface="Arial"/>
                <a:cs typeface="Arial"/>
              </a:rPr>
              <a:t>broadly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expressed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3" dirty="0">
                <a:solidFill>
                  <a:sysClr val="windowText" lastClr="000000"/>
                </a:solidFill>
                <a:latin typeface="Arial"/>
                <a:cs typeface="Arial"/>
              </a:rPr>
              <a:t>across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23" dirty="0">
                <a:solidFill>
                  <a:sysClr val="windowText" lastClr="000000"/>
                </a:solidFill>
                <a:latin typeface="Arial"/>
                <a:cs typeface="Arial"/>
              </a:rPr>
              <a:t>many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8" dirty="0">
                <a:solidFill>
                  <a:sysClr val="windowText" lastClr="000000"/>
                </a:solidFill>
                <a:latin typeface="Arial"/>
                <a:cs typeface="Arial"/>
              </a:rPr>
              <a:t>sarcoma </a:t>
            </a:r>
            <a:r>
              <a:rPr sz="1875" b="1" kern="0" spc="-195" dirty="0">
                <a:solidFill>
                  <a:sysClr val="windowText" lastClr="000000"/>
                </a:solidFill>
                <a:latin typeface="Arial"/>
                <a:cs typeface="Arial"/>
              </a:rPr>
              <a:t>subtypes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695704" y="2191417"/>
            <a:ext cx="5340033" cy="3257233"/>
            <a:chOff x="3391408" y="2668333"/>
            <a:chExt cx="10680065" cy="65144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5360" y="2813494"/>
              <a:ext cx="10665909" cy="62795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818378" y="6420104"/>
              <a:ext cx="3326129" cy="2308225"/>
            </a:xfrm>
            <a:custGeom>
              <a:avLst/>
              <a:gdLst/>
              <a:ahLst/>
              <a:cxnLst/>
              <a:rect l="l" t="t" r="r" b="b"/>
              <a:pathLst>
                <a:path w="3326129" h="2308225">
                  <a:moveTo>
                    <a:pt x="0" y="2307717"/>
                  </a:moveTo>
                  <a:lnTo>
                    <a:pt x="3325622" y="2307717"/>
                  </a:lnTo>
                  <a:lnTo>
                    <a:pt x="3325622" y="0"/>
                  </a:lnTo>
                  <a:lnTo>
                    <a:pt x="0" y="0"/>
                  </a:lnTo>
                  <a:lnTo>
                    <a:pt x="0" y="2307717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397758" y="2674683"/>
              <a:ext cx="332105" cy="788670"/>
            </a:xfrm>
            <a:custGeom>
              <a:avLst/>
              <a:gdLst/>
              <a:ahLst/>
              <a:cxnLst/>
              <a:rect l="l" t="t" r="r" b="b"/>
              <a:pathLst>
                <a:path w="332104" h="788670">
                  <a:moveTo>
                    <a:pt x="331597" y="0"/>
                  </a:moveTo>
                  <a:lnTo>
                    <a:pt x="0" y="0"/>
                  </a:lnTo>
                  <a:lnTo>
                    <a:pt x="0" y="788098"/>
                  </a:lnTo>
                  <a:lnTo>
                    <a:pt x="331597" y="788098"/>
                  </a:lnTo>
                  <a:lnTo>
                    <a:pt x="3315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397758" y="2674683"/>
              <a:ext cx="332105" cy="788670"/>
            </a:xfrm>
            <a:custGeom>
              <a:avLst/>
              <a:gdLst/>
              <a:ahLst/>
              <a:cxnLst/>
              <a:rect l="l" t="t" r="r" b="b"/>
              <a:pathLst>
                <a:path w="332104" h="788670">
                  <a:moveTo>
                    <a:pt x="0" y="788098"/>
                  </a:moveTo>
                  <a:lnTo>
                    <a:pt x="331597" y="788098"/>
                  </a:lnTo>
                  <a:lnTo>
                    <a:pt x="331597" y="0"/>
                  </a:lnTo>
                  <a:lnTo>
                    <a:pt x="0" y="0"/>
                  </a:lnTo>
                  <a:lnTo>
                    <a:pt x="0" y="78809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397758" y="8910916"/>
              <a:ext cx="332105" cy="265430"/>
            </a:xfrm>
            <a:custGeom>
              <a:avLst/>
              <a:gdLst/>
              <a:ahLst/>
              <a:cxnLst/>
              <a:rect l="l" t="t" r="r" b="b"/>
              <a:pathLst>
                <a:path w="332104" h="265429">
                  <a:moveTo>
                    <a:pt x="331597" y="0"/>
                  </a:moveTo>
                  <a:lnTo>
                    <a:pt x="0" y="0"/>
                  </a:lnTo>
                  <a:lnTo>
                    <a:pt x="0" y="265036"/>
                  </a:lnTo>
                  <a:lnTo>
                    <a:pt x="331597" y="265036"/>
                  </a:lnTo>
                  <a:lnTo>
                    <a:pt x="3315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3397758" y="8910916"/>
              <a:ext cx="332105" cy="265430"/>
            </a:xfrm>
            <a:custGeom>
              <a:avLst/>
              <a:gdLst/>
              <a:ahLst/>
              <a:cxnLst/>
              <a:rect l="l" t="t" r="r" b="b"/>
              <a:pathLst>
                <a:path w="332104" h="265429">
                  <a:moveTo>
                    <a:pt x="0" y="265036"/>
                  </a:moveTo>
                  <a:lnTo>
                    <a:pt x="331597" y="265036"/>
                  </a:lnTo>
                  <a:lnTo>
                    <a:pt x="331597" y="0"/>
                  </a:lnTo>
                  <a:lnTo>
                    <a:pt x="0" y="0"/>
                  </a:lnTo>
                  <a:lnTo>
                    <a:pt x="0" y="2650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Lewandowski</a:t>
            </a:r>
            <a:r>
              <a:rPr sz="800" kern="0" spc="-4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S</a:t>
            </a:r>
            <a:r>
              <a:rPr sz="80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0" dirty="0">
                <a:solidFill>
                  <a:sysClr val="windowText" lastClr="000000"/>
                </a:solidFill>
                <a:latin typeface="Arial MT"/>
                <a:cs typeface="Arial MT"/>
              </a:rPr>
              <a:t>CTOS</a:t>
            </a:r>
            <a:r>
              <a:rPr sz="80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2024;poster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3" dirty="0">
                <a:solidFill>
                  <a:sysClr val="windowText" lastClr="000000"/>
                </a:solidFill>
                <a:latin typeface="Arial MT"/>
                <a:cs typeface="Arial MT"/>
              </a:rPr>
              <a:t>339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463851" y="650325"/>
            <a:ext cx="3818192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>
              <a:spcBef>
                <a:spcPts val="50"/>
              </a:spcBef>
            </a:pPr>
            <a:r>
              <a:rPr spc="-248" dirty="0"/>
              <a:t>Next-</a:t>
            </a:r>
            <a:r>
              <a:rPr spc="-250" dirty="0"/>
              <a:t>generation</a:t>
            </a:r>
            <a:r>
              <a:rPr spc="-110" dirty="0"/>
              <a:t> </a:t>
            </a:r>
            <a:r>
              <a:rPr spc="-233" dirty="0"/>
              <a:t>targeting</a:t>
            </a:r>
            <a:r>
              <a:rPr spc="-115" dirty="0"/>
              <a:t> </a:t>
            </a:r>
            <a:r>
              <a:rPr spc="-255" dirty="0"/>
              <a:t>options:</a:t>
            </a:r>
            <a:r>
              <a:rPr spc="-203" dirty="0"/>
              <a:t> </a:t>
            </a:r>
            <a:r>
              <a:rPr spc="-363" dirty="0"/>
              <a:t>ADCs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808" y="1730692"/>
            <a:ext cx="7095808" cy="29527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defTabSz="457200">
              <a:spcBef>
                <a:spcPts val="53"/>
              </a:spcBef>
            </a:pPr>
            <a:r>
              <a:rPr sz="1875" b="1" kern="0" spc="-245" dirty="0">
                <a:solidFill>
                  <a:sysClr val="windowText" lastClr="000000"/>
                </a:solidFill>
                <a:latin typeface="Arial"/>
                <a:cs typeface="Arial"/>
              </a:rPr>
              <a:t>MICVOTABART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PELIDOTIN</a:t>
            </a:r>
            <a:r>
              <a:rPr sz="1875" b="1" kern="0" spc="-1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8" dirty="0">
                <a:solidFill>
                  <a:sysClr val="windowText" lastClr="000000"/>
                </a:solidFill>
                <a:latin typeface="Arial"/>
                <a:cs typeface="Arial"/>
              </a:rPr>
              <a:t>(targeting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EDB+FN),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3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5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23" dirty="0">
                <a:solidFill>
                  <a:sysClr val="windowText" lastClr="000000"/>
                </a:solidFill>
                <a:latin typeface="Arial"/>
                <a:cs typeface="Arial"/>
              </a:rPr>
              <a:t>human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study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3851" y="2391801"/>
            <a:ext cx="8026083" cy="2745105"/>
            <a:chOff x="927701" y="3069102"/>
            <a:chExt cx="16052165" cy="54902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7701" y="3069102"/>
              <a:ext cx="16051920" cy="548983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000616" y="6747954"/>
              <a:ext cx="2080260" cy="788670"/>
            </a:xfrm>
            <a:custGeom>
              <a:avLst/>
              <a:gdLst/>
              <a:ahLst/>
              <a:cxnLst/>
              <a:rect l="l" t="t" r="r" b="b"/>
              <a:pathLst>
                <a:path w="2080259" h="788670">
                  <a:moveTo>
                    <a:pt x="0" y="788098"/>
                  </a:moveTo>
                  <a:lnTo>
                    <a:pt x="2079752" y="788098"/>
                  </a:lnTo>
                  <a:lnTo>
                    <a:pt x="2079752" y="0"/>
                  </a:lnTo>
                  <a:lnTo>
                    <a:pt x="0" y="0"/>
                  </a:lnTo>
                  <a:lnTo>
                    <a:pt x="0" y="788098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Cote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GM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0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Rare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Cancers;Volume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3" dirty="0">
                <a:solidFill>
                  <a:sysClr val="windowText" lastClr="000000"/>
                </a:solidFill>
                <a:latin typeface="Arial MT"/>
                <a:cs typeface="Arial MT"/>
              </a:rPr>
              <a:t>4,100051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334" y="2009540"/>
            <a:ext cx="3990340" cy="3212465"/>
            <a:chOff x="742668" y="2304580"/>
            <a:chExt cx="7980680" cy="6424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2668" y="2903761"/>
              <a:ext cx="7980537" cy="582558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45920" y="2310930"/>
              <a:ext cx="1379855" cy="598805"/>
            </a:xfrm>
            <a:custGeom>
              <a:avLst/>
              <a:gdLst/>
              <a:ahLst/>
              <a:cxnLst/>
              <a:rect l="l" t="t" r="r" b="b"/>
              <a:pathLst>
                <a:path w="1379855" h="598805">
                  <a:moveTo>
                    <a:pt x="0" y="598512"/>
                  </a:moveTo>
                  <a:lnTo>
                    <a:pt x="1379855" y="598512"/>
                  </a:lnTo>
                  <a:lnTo>
                    <a:pt x="1379855" y="0"/>
                  </a:lnTo>
                  <a:lnTo>
                    <a:pt x="0" y="0"/>
                  </a:lnTo>
                  <a:lnTo>
                    <a:pt x="0" y="59851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457200"/>
              <a:endParaRPr sz="9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40143" y="5112893"/>
            <a:ext cx="4769803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b="1" kern="0" spc="-215" dirty="0">
                <a:solidFill>
                  <a:sysClr val="windowText" lastClr="000000"/>
                </a:solidFill>
                <a:latin typeface="Arial"/>
                <a:cs typeface="Arial"/>
              </a:rPr>
              <a:t>AEs</a:t>
            </a:r>
            <a:r>
              <a:rPr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90" dirty="0">
                <a:solidFill>
                  <a:sysClr val="windowText" lastClr="000000"/>
                </a:solidFill>
                <a:latin typeface="Arial"/>
                <a:cs typeface="Arial"/>
              </a:rPr>
              <a:t>Grade</a:t>
            </a:r>
            <a:r>
              <a:rPr b="1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b="1" kern="0" spc="-140" dirty="0">
                <a:solidFill>
                  <a:sysClr val="windowText" lastClr="000000"/>
                </a:solidFill>
                <a:latin typeface="Arial"/>
                <a:cs typeface="Arial"/>
              </a:rPr>
              <a:t>3/4:</a:t>
            </a:r>
            <a:r>
              <a:rPr b="1" kern="0" spc="-8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rash,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peripheral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0" dirty="0">
                <a:solidFill>
                  <a:sysClr val="windowText" lastClr="000000"/>
                </a:solidFill>
                <a:latin typeface="Arial MT"/>
                <a:cs typeface="Arial MT"/>
              </a:rPr>
              <a:t>neuropathy,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neutropenia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1520" y="640848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248" dirty="0"/>
              <a:t>Next-</a:t>
            </a:r>
            <a:r>
              <a:rPr spc="-250" dirty="0"/>
              <a:t>generation</a:t>
            </a:r>
            <a:r>
              <a:rPr spc="-110" dirty="0"/>
              <a:t> </a:t>
            </a:r>
            <a:r>
              <a:rPr spc="-233" dirty="0"/>
              <a:t>targeting</a:t>
            </a:r>
            <a:r>
              <a:rPr spc="-115" dirty="0"/>
              <a:t> </a:t>
            </a:r>
            <a:r>
              <a:rPr spc="-255" dirty="0"/>
              <a:t>options:</a:t>
            </a:r>
            <a:r>
              <a:rPr spc="-203" dirty="0"/>
              <a:t> </a:t>
            </a:r>
            <a:r>
              <a:rPr spc="-363" dirty="0"/>
              <a:t>ADCs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53808" y="1730692"/>
            <a:ext cx="7095808" cy="29527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defTabSz="457200">
              <a:spcBef>
                <a:spcPts val="53"/>
              </a:spcBef>
            </a:pPr>
            <a:r>
              <a:rPr sz="1875" b="1" kern="0" spc="-245" dirty="0">
                <a:solidFill>
                  <a:sysClr val="windowText" lastClr="000000"/>
                </a:solidFill>
                <a:latin typeface="Arial"/>
                <a:cs typeface="Arial"/>
              </a:rPr>
              <a:t>MICVOTABART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PELIDOTIN</a:t>
            </a:r>
            <a:r>
              <a:rPr sz="1875" b="1" kern="0" spc="-1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8" dirty="0">
                <a:solidFill>
                  <a:sysClr val="windowText" lastClr="000000"/>
                </a:solidFill>
                <a:latin typeface="Arial"/>
                <a:cs typeface="Arial"/>
              </a:rPr>
              <a:t>(targeting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EDB+FN),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3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5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23" dirty="0">
                <a:solidFill>
                  <a:sysClr val="windowText" lastClr="000000"/>
                </a:solidFill>
                <a:latin typeface="Arial"/>
                <a:cs typeface="Arial"/>
              </a:rPr>
              <a:t>human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study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98879" y="2194592"/>
            <a:ext cx="166053" cy="394335"/>
          </a:xfrm>
          <a:custGeom>
            <a:avLst/>
            <a:gdLst/>
            <a:ahLst/>
            <a:cxnLst/>
            <a:rect l="l" t="t" r="r" b="b"/>
            <a:pathLst>
              <a:path w="332104" h="788670">
                <a:moveTo>
                  <a:pt x="0" y="788098"/>
                </a:moveTo>
                <a:lnTo>
                  <a:pt x="331597" y="788098"/>
                </a:lnTo>
                <a:lnTo>
                  <a:pt x="331597" y="0"/>
                </a:lnTo>
                <a:lnTo>
                  <a:pt x="0" y="0"/>
                </a:lnTo>
                <a:lnTo>
                  <a:pt x="0" y="788098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defTabSz="457200"/>
            <a:endParaRPr sz="900" kern="0">
              <a:solidFill>
                <a:sysClr val="windowText" lastClr="000000"/>
              </a:solidFill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6928" y="2793062"/>
            <a:ext cx="4182408" cy="22174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815654" y="2123567"/>
            <a:ext cx="1243330" cy="99129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sz="1600" b="1" kern="0" spc="-215" dirty="0">
                <a:solidFill>
                  <a:sysClr val="windowText" lastClr="000000"/>
                </a:solidFill>
                <a:latin typeface="Arial"/>
                <a:cs typeface="Arial"/>
              </a:rPr>
              <a:t>ORR</a:t>
            </a:r>
            <a:r>
              <a:rPr sz="1600" b="1" kern="0" spc="-7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600" b="1" kern="0" spc="-175" dirty="0">
                <a:solidFill>
                  <a:sysClr val="windowText" lastClr="000000"/>
                </a:solidFill>
                <a:latin typeface="Arial"/>
                <a:cs typeface="Arial"/>
              </a:rPr>
              <a:t>18.2%</a:t>
            </a:r>
            <a:endParaRPr sz="16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34950" defTabSz="457200"/>
            <a:r>
              <a:rPr sz="1600" kern="0" spc="-203" dirty="0">
                <a:solidFill>
                  <a:sysClr val="windowText" lastClr="000000"/>
                </a:solidFill>
                <a:latin typeface="Arial MT"/>
                <a:cs typeface="Arial MT"/>
              </a:rPr>
              <a:t>PR</a:t>
            </a:r>
            <a:r>
              <a:rPr sz="16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1600"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2</a:t>
            </a:r>
            <a:r>
              <a:rPr sz="16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1600"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(18.2%)</a:t>
            </a:r>
            <a:endParaRPr sz="16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234950" defTabSz="457200">
              <a:spcBef>
                <a:spcPts val="3"/>
              </a:spcBef>
            </a:pPr>
            <a:r>
              <a:rPr sz="1600" kern="0" spc="-213" dirty="0">
                <a:solidFill>
                  <a:sysClr val="windowText" lastClr="000000"/>
                </a:solidFill>
                <a:latin typeface="Arial MT"/>
                <a:cs typeface="Arial MT"/>
              </a:rPr>
              <a:t>SD</a:t>
            </a:r>
            <a:r>
              <a:rPr sz="16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1600"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7</a:t>
            </a:r>
            <a:r>
              <a:rPr sz="16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1600"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(63.6%)</a:t>
            </a:r>
            <a:endParaRPr sz="16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234950" defTabSz="457200"/>
            <a:r>
              <a:rPr sz="1600" kern="0" spc="-213" dirty="0">
                <a:solidFill>
                  <a:sysClr val="windowText" lastClr="000000"/>
                </a:solidFill>
                <a:latin typeface="Arial MT"/>
                <a:cs typeface="Arial MT"/>
              </a:rPr>
              <a:t>PD</a:t>
            </a:r>
            <a:r>
              <a:rPr sz="16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1600"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2</a:t>
            </a:r>
            <a:r>
              <a:rPr sz="1600"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1600"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(18.2%)</a:t>
            </a:r>
            <a:endParaRPr sz="16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Cote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GM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0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Rare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Cancers;Volume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3" dirty="0">
                <a:solidFill>
                  <a:sysClr val="windowText" lastClr="000000"/>
                </a:solidFill>
                <a:latin typeface="Arial MT"/>
                <a:cs typeface="Arial MT"/>
              </a:rPr>
              <a:t>4,100051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63359" y="2137474"/>
            <a:ext cx="404178" cy="25263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sz="1600" kern="0" spc="-215" dirty="0">
                <a:solidFill>
                  <a:sysClr val="windowText" lastClr="000000"/>
                </a:solidFill>
                <a:latin typeface="Arial MT"/>
                <a:cs typeface="Arial MT"/>
              </a:rPr>
              <a:t>N=11</a:t>
            </a:r>
            <a:endParaRPr sz="16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520" y="652077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5425">
              <a:spcBef>
                <a:spcPts val="50"/>
              </a:spcBef>
            </a:pPr>
            <a:r>
              <a:rPr spc="-248" dirty="0"/>
              <a:t>Next-</a:t>
            </a:r>
            <a:r>
              <a:rPr spc="-250" dirty="0"/>
              <a:t>generation</a:t>
            </a:r>
            <a:r>
              <a:rPr spc="-110" dirty="0"/>
              <a:t> </a:t>
            </a:r>
            <a:r>
              <a:rPr spc="-233" dirty="0"/>
              <a:t>targeting</a:t>
            </a:r>
            <a:r>
              <a:rPr spc="-115" dirty="0"/>
              <a:t> </a:t>
            </a:r>
            <a:r>
              <a:rPr spc="-255" dirty="0"/>
              <a:t>options:</a:t>
            </a:r>
            <a:r>
              <a:rPr spc="-203" dirty="0"/>
              <a:t> </a:t>
            </a:r>
            <a:r>
              <a:rPr spc="-363" dirty="0"/>
              <a:t>ADCs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808" y="1730692"/>
            <a:ext cx="7095808" cy="295274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6350" defTabSz="457200">
              <a:spcBef>
                <a:spcPts val="53"/>
              </a:spcBef>
            </a:pPr>
            <a:r>
              <a:rPr sz="1875" b="1" kern="0" spc="-245" dirty="0">
                <a:solidFill>
                  <a:sysClr val="windowText" lastClr="000000"/>
                </a:solidFill>
                <a:latin typeface="Arial"/>
                <a:cs typeface="Arial"/>
              </a:rPr>
              <a:t>MICVOTABART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00" dirty="0">
                <a:solidFill>
                  <a:sysClr val="windowText" lastClr="000000"/>
                </a:solidFill>
                <a:latin typeface="Arial"/>
                <a:cs typeface="Arial"/>
              </a:rPr>
              <a:t>PELIDOTIN</a:t>
            </a:r>
            <a:r>
              <a:rPr sz="1875" b="1" kern="0" spc="-1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8" dirty="0">
                <a:solidFill>
                  <a:sysClr val="windowText" lastClr="000000"/>
                </a:solidFill>
                <a:latin typeface="Arial"/>
                <a:cs typeface="Arial"/>
              </a:rPr>
              <a:t>(targeting</a:t>
            </a:r>
            <a:r>
              <a:rPr sz="1875" b="1" kern="0" spc="-10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EDB+FN),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98" dirty="0">
                <a:solidFill>
                  <a:sysClr val="windowText" lastClr="000000"/>
                </a:solidFill>
                <a:latin typeface="Arial"/>
                <a:cs typeface="Arial"/>
              </a:rPr>
              <a:t>phase</a:t>
            </a:r>
            <a:r>
              <a:rPr sz="1875" b="1" kern="0" spc="-10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98" dirty="0">
                <a:solidFill>
                  <a:sysClr val="windowText" lastClr="000000"/>
                </a:solidFill>
                <a:latin typeface="Arial"/>
                <a:cs typeface="Arial"/>
              </a:rPr>
              <a:t>I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3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1875" b="1" kern="0" spc="-8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55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875" b="1" kern="0" spc="-9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223" dirty="0">
                <a:solidFill>
                  <a:sysClr val="windowText" lastClr="000000"/>
                </a:solidFill>
                <a:latin typeface="Arial"/>
                <a:cs typeface="Arial"/>
              </a:rPr>
              <a:t>human</a:t>
            </a:r>
            <a:r>
              <a:rPr sz="1875" b="1" kern="0" spc="-10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875" b="1" kern="0" spc="-188" dirty="0">
                <a:solidFill>
                  <a:sysClr val="windowText" lastClr="000000"/>
                </a:solidFill>
                <a:latin typeface="Arial"/>
                <a:cs typeface="Arial"/>
              </a:rPr>
              <a:t>study</a:t>
            </a:r>
            <a:endParaRPr sz="1875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910" y="2353098"/>
            <a:ext cx="5792821" cy="23756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81966" y="2131667"/>
            <a:ext cx="2249234" cy="267561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86994" y="5024856"/>
            <a:ext cx="5338763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215" dirty="0">
                <a:solidFill>
                  <a:sysClr val="windowText" lastClr="000000"/>
                </a:solidFill>
                <a:latin typeface="Arial MT"/>
                <a:cs typeface="Arial MT"/>
              </a:rPr>
              <a:t>EDB+FN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expression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showed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no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0" dirty="0">
                <a:solidFill>
                  <a:sysClr val="windowText" lastClr="000000"/>
                </a:solidFill>
                <a:latin typeface="Arial MT"/>
                <a:cs typeface="Arial MT"/>
              </a:rPr>
              <a:t>correlation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with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tumor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5" dirty="0">
                <a:solidFill>
                  <a:sysClr val="windowText" lastClr="000000"/>
                </a:solidFill>
                <a:latin typeface="Arial MT"/>
                <a:cs typeface="Arial MT"/>
              </a:rPr>
              <a:t>response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4220" y="5466617"/>
            <a:ext cx="3662363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03" defTabSz="457200">
              <a:lnSpc>
                <a:spcPts val="957"/>
              </a:lnSpc>
            </a:pPr>
            <a:r>
              <a:rPr sz="800"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Cote</a:t>
            </a:r>
            <a:r>
              <a:rPr sz="800" kern="0" spc="-4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GM</a:t>
            </a:r>
            <a:r>
              <a:rPr sz="80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65" dirty="0">
                <a:solidFill>
                  <a:sysClr val="windowText" lastClr="000000"/>
                </a:solidFill>
                <a:latin typeface="Arial MT"/>
                <a:cs typeface="Arial MT"/>
              </a:rPr>
              <a:t>et</a:t>
            </a:r>
            <a:r>
              <a:rPr sz="800" kern="0" spc="-3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al.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10" dirty="0">
                <a:solidFill>
                  <a:sysClr val="windowText" lastClr="000000"/>
                </a:solidFill>
                <a:latin typeface="Arial MT"/>
                <a:cs typeface="Arial MT"/>
              </a:rPr>
              <a:t>ESMO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Rare</a:t>
            </a:r>
            <a:r>
              <a:rPr sz="80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Cancers;Volume</a:t>
            </a:r>
            <a:r>
              <a:rPr sz="800" kern="0" spc="-3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800" kern="0" spc="-13" dirty="0">
                <a:solidFill>
                  <a:sysClr val="windowText" lastClr="000000"/>
                </a:solidFill>
                <a:latin typeface="Arial MT"/>
                <a:cs typeface="Arial MT"/>
              </a:rPr>
              <a:t>4,100051</a:t>
            </a:r>
            <a:endParaRPr sz="800"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6350" defTabSz="457200">
              <a:spcBef>
                <a:spcPts val="648"/>
              </a:spcBef>
            </a:pP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59297" y="5024856"/>
            <a:ext cx="2575560" cy="28341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 defTabSz="457200">
              <a:spcBef>
                <a:spcPts val="50"/>
              </a:spcBef>
            </a:pPr>
            <a:r>
              <a:rPr kern="0" spc="-188" dirty="0">
                <a:solidFill>
                  <a:sysClr val="windowText" lastClr="000000"/>
                </a:solidFill>
                <a:latin typeface="Arial MT"/>
                <a:cs typeface="Arial MT"/>
              </a:rPr>
              <a:t>ctDNA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3" dirty="0">
                <a:solidFill>
                  <a:sysClr val="windowText" lastClr="000000"/>
                </a:solidFill>
                <a:latin typeface="Arial MT"/>
                <a:cs typeface="Arial MT"/>
              </a:rPr>
              <a:t>decreased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on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treatment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335" y="1055201"/>
            <a:ext cx="3931285" cy="83740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">
              <a:spcBef>
                <a:spcPts val="50"/>
              </a:spcBef>
            </a:pPr>
            <a:r>
              <a:rPr spc="-275" dirty="0"/>
              <a:t>Conclusions</a:t>
            </a:r>
            <a:r>
              <a:rPr spc="-125" dirty="0"/>
              <a:t> </a:t>
            </a:r>
            <a:r>
              <a:rPr spc="-373" dirty="0"/>
              <a:t>&amp;</a:t>
            </a:r>
            <a:r>
              <a:rPr spc="-130" dirty="0"/>
              <a:t> </a:t>
            </a:r>
            <a:r>
              <a:rPr spc="-245" dirty="0"/>
              <a:t>future</a:t>
            </a:r>
            <a:r>
              <a:rPr spc="-130" dirty="0"/>
              <a:t> </a:t>
            </a:r>
            <a:r>
              <a:rPr spc="-255" dirty="0"/>
              <a:t>perspectives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1515" y="1922907"/>
            <a:ext cx="7501255" cy="33816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77483" indent="-171133" defTabSz="457200">
              <a:spcBef>
                <a:spcPts val="50"/>
              </a:spcBef>
              <a:buFontTx/>
              <a:buChar char="•"/>
              <a:tabLst>
                <a:tab pos="177483" algn="l"/>
              </a:tabLst>
            </a:pPr>
            <a:r>
              <a:rPr kern="0" spc="-188" dirty="0">
                <a:solidFill>
                  <a:sysClr val="windowText" lastClr="000000"/>
                </a:solidFill>
                <a:latin typeface="Arial MT"/>
                <a:cs typeface="Arial MT"/>
              </a:rPr>
              <a:t>Targeted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therapies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0" dirty="0">
                <a:solidFill>
                  <a:sysClr val="windowText" lastClr="000000"/>
                </a:solidFill>
                <a:latin typeface="Arial MT"/>
                <a:cs typeface="Arial MT"/>
              </a:rPr>
              <a:t>show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clear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benefit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in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selected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molecular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10" dirty="0">
                <a:solidFill>
                  <a:sysClr val="windowText" lastClr="000000"/>
                </a:solidFill>
                <a:latin typeface="Arial MT"/>
                <a:cs typeface="Arial MT"/>
              </a:rPr>
              <a:t>STS</a:t>
            </a:r>
            <a:r>
              <a:rPr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subsets.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90"/>
              </a:spcBef>
              <a:buFont typeface="Arial MT"/>
              <a:buChar char="•"/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77483" indent="-171133" defTabSz="457200">
              <a:buFontTx/>
              <a:buChar char="•"/>
              <a:tabLst>
                <a:tab pos="177483" algn="l"/>
              </a:tabLst>
            </a:pPr>
            <a:r>
              <a:rPr kern="0" spc="-217" dirty="0">
                <a:solidFill>
                  <a:sysClr val="windowText" lastClr="000000"/>
                </a:solidFill>
                <a:latin typeface="Arial MT"/>
                <a:cs typeface="Arial MT"/>
              </a:rPr>
              <a:t>New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5" dirty="0">
                <a:solidFill>
                  <a:sysClr val="windowText" lastClr="000000"/>
                </a:solidFill>
                <a:latin typeface="Arial MT"/>
                <a:cs typeface="Arial MT"/>
              </a:rPr>
              <a:t>pathways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1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15" dirty="0">
                <a:solidFill>
                  <a:sysClr val="windowText" lastClr="000000"/>
                </a:solidFill>
                <a:latin typeface="Arial MT"/>
                <a:cs typeface="Arial MT"/>
              </a:rPr>
              <a:t>ADCs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3" dirty="0">
                <a:solidFill>
                  <a:sysClr val="windowText" lastClr="000000"/>
                </a:solidFill>
                <a:latin typeface="Arial MT"/>
                <a:cs typeface="Arial MT"/>
              </a:rPr>
              <a:t>broaden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future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treatment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opportunities.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90"/>
              </a:spcBef>
              <a:buFont typeface="Arial MT"/>
              <a:buChar char="•"/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77483" indent="-171133" defTabSz="457200">
              <a:buFontTx/>
              <a:buChar char="•"/>
              <a:tabLst>
                <a:tab pos="177483" algn="l"/>
              </a:tabLst>
            </a:pPr>
            <a:r>
              <a:rPr kern="0" spc="-168" dirty="0">
                <a:solidFill>
                  <a:sysClr val="windowText" lastClr="000000"/>
                </a:solidFill>
                <a:latin typeface="Arial MT"/>
                <a:cs typeface="Arial MT"/>
              </a:rPr>
              <a:t>Combination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strategies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are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essential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to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overcome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resistance.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90"/>
              </a:spcBef>
              <a:buFont typeface="Arial MT"/>
              <a:buChar char="•"/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77483" marR="324168" indent="-171450" defTabSz="457200">
              <a:buFontTx/>
              <a:buChar char="•"/>
              <a:tabLst>
                <a:tab pos="177483" algn="l"/>
              </a:tabLst>
            </a:pP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Future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73" dirty="0">
                <a:solidFill>
                  <a:sysClr val="windowText" lastClr="000000"/>
                </a:solidFill>
                <a:latin typeface="Arial MT"/>
                <a:cs typeface="Arial MT"/>
              </a:rPr>
              <a:t>approaches</a:t>
            </a:r>
            <a:r>
              <a:rPr kern="0" spc="-9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208" dirty="0">
                <a:solidFill>
                  <a:sysClr val="windowText" lastClr="000000"/>
                </a:solidFill>
                <a:latin typeface="Arial MT"/>
                <a:cs typeface="Arial MT"/>
              </a:rPr>
              <a:t>may</a:t>
            </a:r>
            <a:r>
              <a:rPr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include</a:t>
            </a:r>
            <a:r>
              <a:rPr kern="0" spc="-10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0" dirty="0">
                <a:solidFill>
                  <a:sysClr val="windowText" lastClr="000000"/>
                </a:solidFill>
                <a:latin typeface="Arial MT"/>
                <a:cs typeface="Arial MT"/>
              </a:rPr>
              <a:t>triplet</a:t>
            </a:r>
            <a:r>
              <a:rPr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regimens,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3" dirty="0">
                <a:solidFill>
                  <a:sysClr val="windowText" lastClr="000000"/>
                </a:solidFill>
                <a:latin typeface="Arial MT"/>
                <a:cs typeface="Arial MT"/>
              </a:rPr>
              <a:t>but</a:t>
            </a:r>
            <a:r>
              <a:rPr kern="0" spc="-7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require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3" dirty="0">
                <a:solidFill>
                  <a:sysClr val="windowText" lastClr="000000"/>
                </a:solidFill>
                <a:latin typeface="Arial MT"/>
                <a:cs typeface="Arial MT"/>
              </a:rPr>
              <a:t>careful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toxicity</a:t>
            </a:r>
            <a:r>
              <a:rPr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18" dirty="0">
                <a:solidFill>
                  <a:sysClr val="windowText" lastClr="000000"/>
                </a:solidFill>
                <a:latin typeface="Arial MT"/>
                <a:cs typeface="Arial MT"/>
              </a:rPr>
              <a:t>-</a:t>
            </a:r>
            <a:r>
              <a:rPr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0" dirty="0">
                <a:solidFill>
                  <a:sysClr val="windowText" lastClr="000000"/>
                </a:solidFill>
                <a:latin typeface="Arial MT"/>
                <a:cs typeface="Arial MT"/>
              </a:rPr>
              <a:t>efficacy </a:t>
            </a:r>
            <a:r>
              <a:rPr kern="0" spc="-155" dirty="0">
                <a:solidFill>
                  <a:sysClr val="windowText" lastClr="000000"/>
                </a:solidFill>
                <a:latin typeface="Arial MT"/>
                <a:cs typeface="Arial MT"/>
              </a:rPr>
              <a:t>balancing.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defTabSz="457200">
              <a:spcBef>
                <a:spcPts val="93"/>
              </a:spcBef>
              <a:buFont typeface="Arial MT"/>
              <a:buChar char="•"/>
            </a:pP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77483" marR="2540" indent="-171450" defTabSz="457200">
              <a:buFontTx/>
              <a:buChar char="•"/>
              <a:tabLst>
                <a:tab pos="177483" algn="l"/>
              </a:tabLst>
            </a:pP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Progress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3" dirty="0">
                <a:solidFill>
                  <a:sysClr val="windowText" lastClr="000000"/>
                </a:solidFill>
                <a:latin typeface="Arial MT"/>
                <a:cs typeface="Arial MT"/>
              </a:rPr>
              <a:t>will</a:t>
            </a:r>
            <a:r>
              <a:rPr kern="0" spc="-9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depend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on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3" dirty="0">
                <a:solidFill>
                  <a:sysClr val="windowText" lastClr="000000"/>
                </a:solidFill>
                <a:latin typeface="Arial MT"/>
                <a:cs typeface="Arial MT"/>
              </a:rPr>
              <a:t>identification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biomarkers,</a:t>
            </a:r>
            <a:r>
              <a:rPr kern="0" spc="-8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48" dirty="0">
                <a:solidFill>
                  <a:sysClr val="windowText" lastClr="000000"/>
                </a:solidFill>
                <a:latin typeface="Arial MT"/>
                <a:cs typeface="Arial MT"/>
              </a:rPr>
              <a:t>integrated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molecular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5" dirty="0">
                <a:solidFill>
                  <a:sysClr val="windowText" lastClr="000000"/>
                </a:solidFill>
                <a:latin typeface="Arial MT"/>
                <a:cs typeface="Arial MT"/>
              </a:rPr>
              <a:t>profiling,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95" dirty="0">
                <a:solidFill>
                  <a:sysClr val="windowText" lastClr="000000"/>
                </a:solidFill>
                <a:latin typeface="Arial MT"/>
                <a:cs typeface="Arial MT"/>
              </a:rPr>
              <a:t>and </a:t>
            </a:r>
            <a:r>
              <a:rPr kern="0" spc="-145" dirty="0">
                <a:solidFill>
                  <a:sysClr val="windowText" lastClr="000000"/>
                </a:solidFill>
                <a:latin typeface="Arial MT"/>
                <a:cs typeface="Arial MT"/>
              </a:rPr>
              <a:t>collaboration</a:t>
            </a:r>
            <a:r>
              <a:rPr kern="0" spc="-10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0" dirty="0">
                <a:solidFill>
                  <a:sysClr val="windowText" lastClr="000000"/>
                </a:solidFill>
                <a:latin typeface="Arial MT"/>
                <a:cs typeface="Arial MT"/>
              </a:rPr>
              <a:t>through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0" dirty="0">
                <a:solidFill>
                  <a:sysClr val="windowText" lastClr="000000"/>
                </a:solidFill>
                <a:latin typeface="Arial MT"/>
                <a:cs typeface="Arial MT"/>
              </a:rPr>
              <a:t>sarcoma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networks</a:t>
            </a:r>
            <a:r>
              <a:rPr kern="0" spc="-9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83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5" dirty="0">
                <a:solidFill>
                  <a:sysClr val="windowText" lastClr="000000"/>
                </a:solidFill>
                <a:latin typeface="Arial MT"/>
                <a:cs typeface="Arial MT"/>
              </a:rPr>
              <a:t>registries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38" dirty="0">
                <a:solidFill>
                  <a:sysClr val="windowText" lastClr="000000"/>
                </a:solidFill>
                <a:latin typeface="Arial MT"/>
                <a:cs typeface="Arial MT"/>
              </a:rPr>
              <a:t>to</a:t>
            </a:r>
            <a:r>
              <a:rPr kern="0" spc="-8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5" dirty="0">
                <a:solidFill>
                  <a:sysClr val="windowText" lastClr="000000"/>
                </a:solidFill>
                <a:latin typeface="Arial MT"/>
                <a:cs typeface="Arial MT"/>
              </a:rPr>
              <a:t>enable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meaningful</a:t>
            </a:r>
            <a:r>
              <a:rPr kern="0" spc="-9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18" dirty="0">
                <a:solidFill>
                  <a:sysClr val="windowText" lastClr="000000"/>
                </a:solidFill>
                <a:latin typeface="Arial MT"/>
                <a:cs typeface="Arial MT"/>
              </a:rPr>
              <a:t>trials</a:t>
            </a:r>
            <a:r>
              <a:rPr kern="0" spc="-102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27" dirty="0">
                <a:solidFill>
                  <a:sysClr val="windowText" lastClr="000000"/>
                </a:solidFill>
                <a:latin typeface="Arial MT"/>
                <a:cs typeface="Arial MT"/>
              </a:rPr>
              <a:t>in</a:t>
            </a:r>
            <a:r>
              <a:rPr kern="0" spc="-8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58" dirty="0">
                <a:solidFill>
                  <a:sysClr val="windowText" lastClr="000000"/>
                </a:solidFill>
                <a:latin typeface="Arial MT"/>
                <a:cs typeface="Arial MT"/>
              </a:rPr>
              <a:t>rare </a:t>
            </a:r>
            <a:r>
              <a:rPr kern="0" spc="-210" dirty="0">
                <a:solidFill>
                  <a:sysClr val="windowText" lastClr="000000"/>
                </a:solidFill>
                <a:latin typeface="Arial MT"/>
                <a:cs typeface="Arial MT"/>
              </a:rPr>
              <a:t>STS</a:t>
            </a:r>
            <a:r>
              <a:rPr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kern="0" spc="-163" dirty="0">
                <a:solidFill>
                  <a:sysClr val="windowText" lastClr="000000"/>
                </a:solidFill>
                <a:latin typeface="Arial MT"/>
                <a:cs typeface="Arial MT"/>
              </a:rPr>
              <a:t>subtypes.</a:t>
            </a:r>
            <a:endParaRPr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2688" y="971091"/>
            <a:ext cx="1793912" cy="13196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kern="0" spc="-83" dirty="0">
                <a:solidFill>
                  <a:prstClr val="black"/>
                </a:solidFill>
              </a:rPr>
              <a:t>Joanna</a:t>
            </a:r>
            <a:r>
              <a:rPr kern="0" spc="-30" dirty="0">
                <a:solidFill>
                  <a:prstClr val="black"/>
                </a:solidFill>
              </a:rPr>
              <a:t> </a:t>
            </a:r>
            <a:r>
              <a:rPr kern="0" spc="-75" dirty="0">
                <a:solidFill>
                  <a:prstClr val="black"/>
                </a:solidFill>
              </a:rPr>
              <a:t>Szkandera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44220" y="5670288"/>
            <a:ext cx="3662363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defTabSz="457200"/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Content</a:t>
            </a:r>
            <a:r>
              <a:rPr sz="750" kern="0" spc="-3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this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presentation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copyright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85" dirty="0">
                <a:solidFill>
                  <a:sysClr val="windowText" lastClr="000000"/>
                </a:solidFill>
                <a:latin typeface="Arial MT"/>
                <a:cs typeface="Arial MT"/>
              </a:rPr>
              <a:t>and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3" dirty="0">
                <a:solidFill>
                  <a:sysClr val="windowText" lastClr="000000"/>
                </a:solidFill>
                <a:latin typeface="Arial MT"/>
                <a:cs typeface="Arial MT"/>
              </a:rPr>
              <a:t>responsibility</a:t>
            </a:r>
            <a:r>
              <a:rPr sz="750" kern="0" spc="-20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0" dirty="0">
                <a:solidFill>
                  <a:sysClr val="windowText" lastClr="000000"/>
                </a:solidFill>
                <a:latin typeface="Arial MT"/>
                <a:cs typeface="Arial MT"/>
              </a:rPr>
              <a:t>of</a:t>
            </a:r>
            <a:r>
              <a:rPr sz="750" kern="0" spc="-2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68" dirty="0">
                <a:solidFill>
                  <a:sysClr val="windowText" lastClr="000000"/>
                </a:solidFill>
                <a:latin typeface="Arial MT"/>
                <a:cs typeface="Arial MT"/>
              </a:rPr>
              <a:t>the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0" dirty="0">
                <a:solidFill>
                  <a:sysClr val="windowText" lastClr="000000"/>
                </a:solidFill>
                <a:latin typeface="Arial MT"/>
                <a:cs typeface="Arial MT"/>
              </a:rPr>
              <a:t>author.</a:t>
            </a:r>
            <a:r>
              <a:rPr sz="750" kern="0" spc="-1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5" dirty="0">
                <a:solidFill>
                  <a:sysClr val="windowText" lastClr="000000"/>
                </a:solidFill>
                <a:latin typeface="Arial MT"/>
                <a:cs typeface="Arial MT"/>
              </a:rPr>
              <a:t>Permission</a:t>
            </a:r>
            <a:r>
              <a:rPr sz="750" kern="0" spc="-15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is</a:t>
            </a:r>
            <a:r>
              <a:rPr sz="750" kern="0" spc="-2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73" dirty="0">
                <a:solidFill>
                  <a:sysClr val="windowText" lastClr="000000"/>
                </a:solidFill>
                <a:latin typeface="Arial MT"/>
                <a:cs typeface="Arial MT"/>
              </a:rPr>
              <a:t>required</a:t>
            </a:r>
            <a:r>
              <a:rPr sz="750" kern="0" spc="-8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for</a:t>
            </a:r>
            <a:r>
              <a:rPr sz="750" kern="0" spc="-33" dirty="0">
                <a:solidFill>
                  <a:sysClr val="windowText" lastClr="000000"/>
                </a:solidFill>
                <a:latin typeface="Arial MT"/>
                <a:cs typeface="Arial MT"/>
              </a:rPr>
              <a:t> </a:t>
            </a:r>
            <a:r>
              <a:rPr sz="750" kern="0" spc="-57" dirty="0">
                <a:solidFill>
                  <a:sysClr val="windowText" lastClr="000000"/>
                </a:solidFill>
                <a:latin typeface="Arial MT"/>
                <a:cs typeface="Arial MT"/>
              </a:rPr>
              <a:t>re-</a:t>
            </a:r>
            <a:r>
              <a:rPr sz="750" kern="0" spc="-10" dirty="0">
                <a:solidFill>
                  <a:sysClr val="windowText" lastClr="000000"/>
                </a:solidFill>
                <a:latin typeface="Arial MT"/>
                <a:cs typeface="Arial MT"/>
              </a:rPr>
              <a:t>use.</a:t>
            </a:r>
            <a:endParaRPr sz="75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Πού βαδίζουμε κύριοι</a:t>
            </a:r>
            <a:r>
              <a:rPr lang="en-US" dirty="0"/>
              <a:t>;</a:t>
            </a:r>
            <a:endParaRPr lang="el-GR" dirty="0"/>
          </a:p>
        </p:txBody>
      </p:sp>
      <p:sp>
        <p:nvSpPr>
          <p:cNvPr id="3" name="Ορθογώνιο 2"/>
          <p:cNvSpPr/>
          <p:nvPr/>
        </p:nvSpPr>
        <p:spPr>
          <a:xfrm>
            <a:off x="683568" y="1340768"/>
            <a:ext cx="51663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/>
              <a:t>Τα 'φτιαξε ο Μηνάς με την </a:t>
            </a:r>
            <a:r>
              <a:rPr lang="el-GR" sz="1400" dirty="0" err="1"/>
              <a:t>Ανέτα</a:t>
            </a:r>
            <a:endParaRPr lang="el-GR" sz="1400" dirty="0"/>
          </a:p>
          <a:p>
            <a:r>
              <a:rPr lang="el-GR" sz="1400" dirty="0"/>
              <a:t>Που τα 'χε με το Δήμο τον τρελό</a:t>
            </a:r>
          </a:p>
          <a:p>
            <a:r>
              <a:rPr lang="el-GR" sz="1400" dirty="0"/>
              <a:t>Χώρισε ο </a:t>
            </a:r>
            <a:r>
              <a:rPr lang="el-GR" sz="1400" dirty="0" err="1"/>
              <a:t>Χρηστάκης</a:t>
            </a:r>
            <a:r>
              <a:rPr lang="el-GR" sz="1400" dirty="0"/>
              <a:t> με την </a:t>
            </a:r>
            <a:r>
              <a:rPr lang="el-GR" sz="1400" dirty="0" err="1"/>
              <a:t>Τέτα</a:t>
            </a:r>
            <a:endParaRPr lang="el-GR" sz="1400" dirty="0"/>
          </a:p>
          <a:p>
            <a:r>
              <a:rPr lang="el-GR" sz="1400" dirty="0"/>
              <a:t>Και τα 'φτιαξε ξανά με την Ζωζώ</a:t>
            </a:r>
          </a:p>
          <a:p>
            <a:r>
              <a:rPr lang="el-GR" sz="1400" dirty="0"/>
              <a:t>Και τα' </a:t>
            </a:r>
            <a:r>
              <a:rPr lang="el-GR" sz="1400" dirty="0" err="1"/>
              <a:t>φτιαξε</a:t>
            </a:r>
            <a:r>
              <a:rPr lang="el-GR" sz="1400" dirty="0"/>
              <a:t> η </a:t>
            </a:r>
            <a:r>
              <a:rPr lang="el-GR" sz="1400" dirty="0" err="1"/>
              <a:t>Μάρη</a:t>
            </a:r>
            <a:r>
              <a:rPr lang="el-GR" sz="1400" dirty="0"/>
              <a:t> με τον Άρη και τον Χάρη</a:t>
            </a:r>
          </a:p>
          <a:p>
            <a:r>
              <a:rPr lang="el-GR" sz="1400" dirty="0"/>
              <a:t>Που τα είχε με την Ρένα και μετά με την Νανά</a:t>
            </a:r>
          </a:p>
          <a:p>
            <a:r>
              <a:rPr lang="el-GR" sz="1400" dirty="0"/>
              <a:t>Κι ο Μιχάλης με την </a:t>
            </a:r>
            <a:r>
              <a:rPr lang="el-GR" sz="1400" dirty="0" err="1"/>
              <a:t>Άννυ</a:t>
            </a:r>
            <a:r>
              <a:rPr lang="el-GR" sz="1400" dirty="0"/>
              <a:t> που τα είχε με το Γιάννη</a:t>
            </a:r>
          </a:p>
          <a:p>
            <a:r>
              <a:rPr lang="el-GR" sz="1400" dirty="0"/>
              <a:t>Μπερδεύτηκαν και τα φτιάξανε ξανά</a:t>
            </a:r>
          </a:p>
          <a:p>
            <a:r>
              <a:rPr lang="el-GR" sz="1400" dirty="0"/>
              <a:t>Τα 'φτιαξε η Μαίρη ξαφνικά με το Λευτέρη</a:t>
            </a:r>
          </a:p>
          <a:p>
            <a:r>
              <a:rPr lang="el-GR" sz="1400" dirty="0"/>
              <a:t>Που γουστάριζε την Νένα πριν γνωρίσει τη Γωγώ</a:t>
            </a:r>
          </a:p>
          <a:p>
            <a:r>
              <a:rPr lang="el-GR" sz="1400" dirty="0"/>
              <a:t>Που τα είχε με τον Άρη πριν τα φτιάξει με την </a:t>
            </a:r>
            <a:r>
              <a:rPr lang="el-GR" sz="1400" dirty="0" err="1"/>
              <a:t>Μάρη</a:t>
            </a:r>
            <a:endParaRPr lang="el-GR" sz="1400" dirty="0"/>
          </a:p>
          <a:p>
            <a:r>
              <a:rPr lang="el-GR" sz="1400" dirty="0"/>
              <a:t>Και που κάποτε τη γούσταρα κι εγώ</a:t>
            </a:r>
          </a:p>
          <a:p>
            <a:r>
              <a:rPr lang="el-GR" sz="1400" dirty="0"/>
              <a:t>Χώρισε ο Θωμάς με την Βαρβάρα</a:t>
            </a:r>
          </a:p>
          <a:p>
            <a:r>
              <a:rPr lang="el-GR" sz="1400" dirty="0"/>
              <a:t>Και ο Νίκος ο ψηλός με τη Φανή</a:t>
            </a:r>
          </a:p>
          <a:p>
            <a:r>
              <a:rPr lang="el-GR" sz="1400" dirty="0"/>
              <a:t>Τα 'φτιαξε ο Κωστάκης με τη Μάρα</a:t>
            </a:r>
          </a:p>
          <a:p>
            <a:r>
              <a:rPr lang="el-GR" sz="1400" dirty="0"/>
              <a:t>Και γνώρισε ο Δημήτρης τη Βιβή</a:t>
            </a:r>
          </a:p>
          <a:p>
            <a:r>
              <a:rPr lang="el-GR" sz="1400" dirty="0"/>
              <a:t>Και τα 'φτιαξε η </a:t>
            </a:r>
            <a:r>
              <a:rPr lang="el-GR" sz="1400" dirty="0" err="1"/>
              <a:t>Αίμη</a:t>
            </a:r>
            <a:r>
              <a:rPr lang="el-GR" sz="1400" dirty="0"/>
              <a:t> με το φίλο του Αρτέμη</a:t>
            </a:r>
          </a:p>
          <a:p>
            <a:r>
              <a:rPr lang="el-GR" sz="1400" dirty="0"/>
              <a:t>Και τον πήρε από τη </a:t>
            </a:r>
            <a:r>
              <a:rPr lang="el-GR" sz="1400" dirty="0" err="1"/>
              <a:t>Μάνια</a:t>
            </a:r>
            <a:r>
              <a:rPr lang="el-GR" sz="1400" dirty="0"/>
              <a:t> που κολλούσε στον </a:t>
            </a:r>
            <a:r>
              <a:rPr lang="el-GR" sz="1400" dirty="0" err="1"/>
              <a:t>Τοτό</a:t>
            </a:r>
            <a:endParaRPr lang="el-GR" sz="1400" dirty="0"/>
          </a:p>
          <a:p>
            <a:r>
              <a:rPr lang="el-GR" sz="1400" dirty="0"/>
              <a:t>Που φλερτάριζε τη Βάσω που τα είχε με τον Τάσο</a:t>
            </a:r>
          </a:p>
          <a:p>
            <a:r>
              <a:rPr lang="el-GR" sz="1400" dirty="0"/>
              <a:t>Πριν τον κάνει με την </a:t>
            </a:r>
            <a:r>
              <a:rPr lang="el-GR" sz="1400" dirty="0" err="1"/>
              <a:t>Ράνια</a:t>
            </a:r>
            <a:r>
              <a:rPr lang="el-GR" sz="1400" dirty="0"/>
              <a:t> τσακωτό</a:t>
            </a:r>
          </a:p>
          <a:p>
            <a:r>
              <a:rPr lang="el-GR" sz="1400" dirty="0"/>
              <a:t>Χώθηκε η Τασία στον Νικήτα και τη Σία</a:t>
            </a:r>
          </a:p>
          <a:p>
            <a:r>
              <a:rPr lang="el-GR" sz="1400" dirty="0"/>
              <a:t>Που γουστάριζε τον Στάθη που αγαπούσε τη Γωγώ</a:t>
            </a:r>
          </a:p>
          <a:p>
            <a:r>
              <a:rPr lang="el-GR" sz="1400" dirty="0"/>
              <a:t>Που τα είχε με τον Άρη πριν τα φτιάξει με τη </a:t>
            </a:r>
            <a:r>
              <a:rPr lang="el-GR" sz="1400" dirty="0" err="1"/>
              <a:t>Μάρη</a:t>
            </a:r>
            <a:endParaRPr lang="el-GR" sz="1400" dirty="0"/>
          </a:p>
          <a:p>
            <a:r>
              <a:rPr lang="el-GR" sz="1400" dirty="0"/>
              <a:t>Και που κάποτε τη γούσταρα κι εγώ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340" y="1671067"/>
            <a:ext cx="27051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972257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916775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Απάντηση</a:t>
            </a:r>
            <a:r>
              <a:rPr lang="en-US" dirty="0"/>
              <a:t>(</a:t>
            </a:r>
            <a:r>
              <a:rPr lang="el-GR" dirty="0"/>
              <a:t>εις)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Molecular tumor board</a:t>
            </a:r>
          </a:p>
          <a:p>
            <a:r>
              <a:rPr lang="el-GR" dirty="0"/>
              <a:t>Μεταφραστική έρευνα</a:t>
            </a:r>
          </a:p>
          <a:p>
            <a:r>
              <a:rPr lang="el-GR" dirty="0"/>
              <a:t>Κλινική έρευνα</a:t>
            </a:r>
          </a:p>
          <a:p>
            <a:r>
              <a:rPr lang="el-GR" dirty="0"/>
              <a:t>Συμπερίληψη των μοριακών/γενετικών δεδομένων σε </a:t>
            </a:r>
            <a:r>
              <a:rPr lang="en-US" dirty="0"/>
              <a:t>registries </a:t>
            </a:r>
            <a:r>
              <a:rPr lang="el-GR" dirty="0"/>
              <a:t>αλλά και ως παραγόντων διαστρωμάτωσης στις τρέχουσες κλινικές μελέτες</a:t>
            </a:r>
          </a:p>
        </p:txBody>
      </p:sp>
    </p:spTree>
    <p:extLst>
      <p:ext uri="{BB962C8B-B14F-4D97-AF65-F5344CB8AC3E}">
        <p14:creationId xmlns:p14="http://schemas.microsoft.com/office/powerpoint/2010/main" val="245842261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38" y="-27384"/>
            <a:ext cx="9180512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7124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3200</TotalTime>
  <Words>13969</Words>
  <Application>Microsoft Office PowerPoint</Application>
  <PresentationFormat>Προβολή στην οθόνη (4:3)</PresentationFormat>
  <Paragraphs>2278</Paragraphs>
  <Slides>142</Slides>
  <Notes>47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142</vt:i4>
      </vt:variant>
    </vt:vector>
  </HeadingPairs>
  <TitlesOfParts>
    <vt:vector size="151" baseType="lpstr">
      <vt:lpstr>Arial</vt:lpstr>
      <vt:lpstr>Arial MT</vt:lpstr>
      <vt:lpstr>ArialMT</vt:lpstr>
      <vt:lpstr>Calibri</vt:lpstr>
      <vt:lpstr>Google Sans</vt:lpstr>
      <vt:lpstr>Times</vt:lpstr>
      <vt:lpstr>Wingdings</vt:lpstr>
      <vt:lpstr>Θέμα του Office</vt:lpstr>
      <vt:lpstr>Office Theme</vt:lpstr>
      <vt:lpstr>Bασικές Αρχές Στοχεύουσας Θεραπείας </vt:lpstr>
      <vt:lpstr>Παρουσίαση του PowerPoint</vt:lpstr>
      <vt:lpstr>Why is it so difficult to hit the target?</vt:lpstr>
      <vt:lpstr>When a spear hits the mark ....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What’s New in HER2-Targeted Agents? </vt:lpstr>
      <vt:lpstr>Mechanism of Action of HER2-Directed ADCs</vt:lpstr>
      <vt:lpstr>Παρουσίαση του PowerPoint</vt:lpstr>
      <vt:lpstr>HER2-Targeted ADC: Trastuzumab Deruxtecan (DS-8201)</vt:lpstr>
      <vt:lpstr>DESTINY-Breast01: Trastuzumab Deruxtecan (T-DXd) in Advanced HER2+ Breast Cancer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HER2CLIMB: Phase II Study Design</vt:lpstr>
      <vt:lpstr>HER2CLIMB: PFS (Primary Endpoint Population)</vt:lpstr>
      <vt:lpstr>HER2CLIMB: OS (Total Population)</vt:lpstr>
      <vt:lpstr>Παρουσίαση του PowerPoint</vt:lpstr>
      <vt:lpstr>Παρουσίαση του PowerPoint</vt:lpstr>
      <vt:lpstr>Παρουσίαση του PowerPoint</vt:lpstr>
      <vt:lpstr>ALK Rearrangements</vt:lpstr>
      <vt:lpstr>Survival in Advanced ALK+ NSCLC</vt:lpstr>
      <vt:lpstr>Initial Management of Advanced ALK+ NSCLC</vt:lpstr>
      <vt:lpstr>ALK Fusion Variants and Development of Resistance to ALK TKI Therapy</vt:lpstr>
      <vt:lpstr>RET Fusions</vt:lpstr>
      <vt:lpstr>RET Fusions in Advanced NSCLC</vt:lpstr>
      <vt:lpstr>RET Inhibitors</vt:lpstr>
      <vt:lpstr>Selpercatinib</vt:lpstr>
      <vt:lpstr>Pralsetinib</vt:lpstr>
      <vt:lpstr>Next-Generation RET TKIs Under Development</vt:lpstr>
      <vt:lpstr>Acquired RET Fusions in Advanced EGFR-Mutant NSCLC</vt:lpstr>
      <vt:lpstr>KRAS G12C Mutations</vt:lpstr>
      <vt:lpstr>KRAS Mutations in Advanced NSCLC</vt:lpstr>
      <vt:lpstr>CodeBreaK100: Sotorasib in Pretreated Advanced  KRAS G12C Mutation–Positive NSCLC</vt:lpstr>
      <vt:lpstr>CodeBreaK100: OS</vt:lpstr>
      <vt:lpstr>KRYSTAL-1: Adagrasib in Pretreated Advanced  KRAS G12C Mutation–Positive NSCLC</vt:lpstr>
      <vt:lpstr>KRYSTAL-1: Duration of Treatment</vt:lpstr>
      <vt:lpstr>MET Exon 14 Skipping Mutations</vt:lpstr>
      <vt:lpstr>GEOMETRY mono-1: Capmatinib in Advanced  METex14-Mutated NSCLC</vt:lpstr>
      <vt:lpstr>GEOMETRY mono-1: Updated Efficacy</vt:lpstr>
      <vt:lpstr>VISION: Tepotinib in Patients With NSCLC and  METex14 Alterations</vt:lpstr>
      <vt:lpstr>VISION: Responses</vt:lpstr>
      <vt:lpstr>ROS1 Rearrangements</vt:lpstr>
      <vt:lpstr>TRIDENT-1: Phase I/II Study of Repotrectinib in Patients With ROS1+ or NTRK+ Advanced Solid Tumors</vt:lpstr>
      <vt:lpstr>TRIDENT-1: Clinical Activity With Repotrectinib in  TKI-Naive Advanced NSCLC</vt:lpstr>
      <vt:lpstr>TRIDENT-1: Duration of Repotrectinib Treatment in  TKI-Naive Advanced NSCLC </vt:lpstr>
      <vt:lpstr>Treatment Options for Metastatic UC:  2020-2021</vt:lpstr>
      <vt:lpstr>Erdafitinib</vt:lpstr>
      <vt:lpstr>Rationale for Targeting FGFR in UC</vt:lpstr>
      <vt:lpstr>Παρουσίαση του PowerPoint</vt:lpstr>
      <vt:lpstr>Pivotal Phase II BLC2001 Study: Erdafitinib in FGFR-Altered Metastatic UC After ≥ 1 Line of Platinum-Based CT</vt:lpstr>
      <vt:lpstr>Pivotal Phase II Erdafitinib Study in FGFR-Positive Metastatic UC After ≥ 1 Line of Platinum-Based CT</vt:lpstr>
      <vt:lpstr>Pivotal Phase II BLC2001 Study:              Updated PFS and OS</vt:lpstr>
      <vt:lpstr>Παρουσίαση του PowerPoint</vt:lpstr>
      <vt:lpstr>ENFORTUNAB VEDOTIN</vt:lpstr>
      <vt:lpstr>EV-201 Cohort 1: Enfortumab Vedotin in Patients With UC and Prior Platinum-Based Therapy and PD-(L)1 Inhibitor</vt:lpstr>
      <vt:lpstr>EV-201 Cohort 1: Response to Enfortumab Vedotin Monotherapy in Metastatic UC</vt:lpstr>
      <vt:lpstr>EV-201 Cohort 2: PFS and OS</vt:lpstr>
      <vt:lpstr>EV-201 Cohort 2: Enfortumab Vedotin in Patients With UC and Prior PD-(L)1 Inhibitor</vt:lpstr>
      <vt:lpstr>EV-201 Cohort 2: Response and Change in Tumor Measurements (BICR)</vt:lpstr>
      <vt:lpstr>EV-301: Enfortumab Vedotin vs Chemotherapy in LA or Metastatic UC After Platinum and Anti–PD-(L)1 Therapy</vt:lpstr>
      <vt:lpstr>EV-301: Investigator Assessed Overall Response</vt:lpstr>
      <vt:lpstr>EV-301: OS in ITT Population (Primary Endpoint)</vt:lpstr>
      <vt:lpstr> Sacituzumab Govitecan</vt:lpstr>
      <vt:lpstr>TROPHY-U-01: Sacituzumab Govitecan in mUC After Platinum-Based or Anti–PD-(L)1–Based Therapy</vt:lpstr>
      <vt:lpstr>TROPHY-U-01 Cohort 1: Response With Sacituzumab Govitecan in Platinum-Refractory Patients</vt:lpstr>
      <vt:lpstr>TROPHY-U-01 Cohort 1: Decrease in Tumor Size in Platinum-Refractory Patients</vt:lpstr>
      <vt:lpstr>TROPHY-U-01 Cohort 1: Responses and Survival Outcomes in Platinum-Refractory Patients</vt:lpstr>
      <vt:lpstr>TROPHY-U-01: Sacituzumab Govitecan in mUC After Platinum-Based or Anti–PD-(L)1–Based Therapy</vt:lpstr>
      <vt:lpstr>TROPHY-U-01 Cohort 2: Duration of Response in Platinum-Ineligible Patients With Prior Anti–PD-(L)1</vt:lpstr>
      <vt:lpstr>ACTIONABLE ALTERATIONS IN mCRPC</vt:lpstr>
      <vt:lpstr>Genetic Testing as Standard of Care</vt:lpstr>
      <vt:lpstr>Μηχανισμός Δράση PARPi</vt:lpstr>
      <vt:lpstr>Phase III PROfound: Olaparib vs Physician’s Choice in Progressing mCRPC</vt:lpstr>
      <vt:lpstr>Phase III PROfound: rPFS by BICR With Alterations in BRCA1, BRCA2, or ATM (Cohort A)</vt:lpstr>
      <vt:lpstr>Phase III PROfound: Final OS in Cohort A</vt:lpstr>
      <vt:lpstr>PI3K/Akt/mTOR στον καρκίνο προστάτη</vt:lpstr>
      <vt:lpstr>IPATential150: Phase III Study of First-line Abiraterone + Ipatasertib or Placebo</vt:lpstr>
      <vt:lpstr>IPATential150: rPFS in PTEN-loss Population</vt:lpstr>
      <vt:lpstr>rPFS in the NGS-defined PTEN-loss population</vt:lpstr>
      <vt:lpstr>NTRK inhibitors</vt:lpstr>
      <vt:lpstr>Παρουσίαση του PowerPoint</vt:lpstr>
      <vt:lpstr>Παρουσίαση του PowerPoint</vt:lpstr>
      <vt:lpstr>CNS metastases</vt:lpstr>
      <vt:lpstr>Παρουσίαση του PowerPoint</vt:lpstr>
      <vt:lpstr>Παρουσίαση του PowerPoint</vt:lpstr>
      <vt:lpstr>F/up 8.2m (5.2-9.5) all pts except 1 remain on treatment! </vt:lpstr>
      <vt:lpstr>Larotrectinib ORR in NTRK fused pediatric patients was 93% (14/15 pts)</vt:lpstr>
      <vt:lpstr>Larotrectinib pooled analysis of 159 pts</vt:lpstr>
      <vt:lpstr>Results</vt:lpstr>
      <vt:lpstr>RESPONSE!!!</vt:lpstr>
      <vt:lpstr>Overall NTRK inhibitors</vt:lpstr>
      <vt:lpstr>Second generation NTRK inhibitors: overcoming resistance</vt:lpstr>
      <vt:lpstr>GISTs</vt:lpstr>
      <vt:lpstr>GISTs(1)</vt:lpstr>
      <vt:lpstr>GISTs (2)</vt:lpstr>
      <vt:lpstr>GIST treatment algorithm</vt:lpstr>
      <vt:lpstr>Epithelioid sarcomas: epigenetic regulation</vt:lpstr>
      <vt:lpstr>Novel targets: TAZ &amp; YAP fusions - the molecular signature of epitheloid hemangioendothelioma (EHE)</vt:lpstr>
      <vt:lpstr>Hippo signaling: from YAP/TAZ control to cancer</vt:lpstr>
      <vt:lpstr>TEAD palmitoylation pocket: a novel therapeutic target</vt:lpstr>
      <vt:lpstr>VT3989, a multi-TEAD inhibitor, in patients with advanced EHE: a phase I/II study</vt:lpstr>
      <vt:lpstr>VT3989, a multi-TEAD inhibitor, in patients with advanced EHE: a phase I/II study</vt:lpstr>
      <vt:lpstr>Targeting MDM2 in WDLPS/DDLPS</vt:lpstr>
      <vt:lpstr>When a spear misses the mark .....</vt:lpstr>
      <vt:lpstr>Παρουσίαση του PowerPoint</vt:lpstr>
      <vt:lpstr>Targeting MDM2-p53 axis alone seems not sufficient in</vt:lpstr>
      <vt:lpstr>Targeting MDM2-p53 axis alone seems not sufficient in WD/DDLPS - Brightline-1 phase III study</vt:lpstr>
      <vt:lpstr>Why MDM2 inhibition alone fails in WD/DDLPS</vt:lpstr>
      <vt:lpstr>Dual targeting of the MDM2 - p53 and CDK4/6 pathways in WD/DDLPS</vt:lpstr>
      <vt:lpstr>Why MDM2 inhibition alone fails in WD/DDLPS</vt:lpstr>
      <vt:lpstr>When a single hit falls short....</vt:lpstr>
      <vt:lpstr>When epigenetics drives therapy: targeting HDAC in STS</vt:lpstr>
      <vt:lpstr>HDAC inhibitors and immune checkpoint inhibitors</vt:lpstr>
      <vt:lpstr>HDAC inhibitors and immune checkpoint inhibitors</vt:lpstr>
      <vt:lpstr>Anlotinib: blocking growth and angiogenesis</vt:lpstr>
      <vt:lpstr>VEGFR inhibitors and immune checkpoint inhibitors</vt:lpstr>
      <vt:lpstr>VEGFR inhibitors and immune checkpoint inhibitors</vt:lpstr>
      <vt:lpstr>TKIs and immune checkpoint inhibitors</vt:lpstr>
      <vt:lpstr>TKIs and immune checkpoint inhibitors</vt:lpstr>
      <vt:lpstr>Next-generation targeting in STS: how ADCs deliver the hit</vt:lpstr>
      <vt:lpstr>Next-generation targeting options: ADCs</vt:lpstr>
      <vt:lpstr>Next-generation targeting options: ADCs</vt:lpstr>
      <vt:lpstr>Next-generation targeting options: ADCs</vt:lpstr>
      <vt:lpstr>Next-generation targeting options: ADCs</vt:lpstr>
      <vt:lpstr>Next-generation targeting options: ADCs</vt:lpstr>
      <vt:lpstr>Next-generation targeting options: ADCs</vt:lpstr>
      <vt:lpstr>Next-generation targeting options: ADCs</vt:lpstr>
      <vt:lpstr>Next-generation targeting options: ADCs</vt:lpstr>
      <vt:lpstr>Next-generation targeting options: ADCs</vt:lpstr>
      <vt:lpstr>Next-generation targeting options: ADCs</vt:lpstr>
      <vt:lpstr>Next-generation targeting options: ADCs</vt:lpstr>
      <vt:lpstr>Conclusions &amp; future perspectives</vt:lpstr>
      <vt:lpstr>Πού βαδίζουμε κύριοι;</vt:lpstr>
      <vt:lpstr>Απάντηση(εις)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Tasos Kyriazoglou</dc:creator>
  <cp:lastModifiedBy>Sotiria Sotiriou</cp:lastModifiedBy>
  <cp:revision>43</cp:revision>
  <dcterms:created xsi:type="dcterms:W3CDTF">2021-02-18T17:06:15Z</dcterms:created>
  <dcterms:modified xsi:type="dcterms:W3CDTF">2026-04-20T09:09:58Z</dcterms:modified>
</cp:coreProperties>
</file>