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5"/>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88163" cy="100187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l-GR"/>
          </a:p>
        </p:txBody>
      </p:sp>
      <p:sp>
        <p:nvSpPr>
          <p:cNvPr id="3" name="Θέση ημερομηνίας 2"/>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D072D00-E923-4AF9-BA1F-577249D829CC}" type="datetimeFigureOut">
              <a:rPr lang="el-GR" smtClean="0"/>
              <a:t>26/4/2020</a:t>
            </a:fld>
            <a:endParaRPr lang="el-GR"/>
          </a:p>
        </p:txBody>
      </p:sp>
      <p:sp>
        <p:nvSpPr>
          <p:cNvPr id="4" name="Θέση υποσέλιδου 3"/>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el-GR"/>
          </a:p>
        </p:txBody>
      </p:sp>
      <p:sp>
        <p:nvSpPr>
          <p:cNvPr id="5" name="Θέση αριθμού διαφάνειας 4"/>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5B1B484E-EED0-43D7-B57F-045717FBD95C}" type="slidenum">
              <a:rPr lang="el-GR" smtClean="0"/>
              <a:t>‹#›</a:t>
            </a:fld>
            <a:endParaRPr lang="el-GR"/>
          </a:p>
        </p:txBody>
      </p:sp>
    </p:spTree>
    <p:extLst>
      <p:ext uri="{BB962C8B-B14F-4D97-AF65-F5344CB8AC3E}">
        <p14:creationId xmlns:p14="http://schemas.microsoft.com/office/powerpoint/2010/main" val="11283133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338320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1542563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47367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l-GR" sz="440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480" y="1604520"/>
            <a:ext cx="10972440" cy="3976920"/>
          </a:xfrm>
          <a:prstGeom prst="rect">
            <a:avLst/>
          </a:prstGeom>
        </p:spPr>
        <p:txBody>
          <a:bodyPr lIns="0" tIns="0" rIns="0" bIns="0" anchor="ctr"/>
          <a:lstStyle/>
          <a:p>
            <a:pPr algn="ctr"/>
            <a:endParaRPr lang="el-GR" sz="32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41306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346670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2E74C4F2-E697-47C3-AA8C-9F86BBE9C2E2}" type="datetimeFigureOut">
              <a:rPr lang="el-GR" smtClean="0"/>
              <a:t>26/4/2020</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264905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2E74C4F2-E697-47C3-AA8C-9F86BBE9C2E2}" type="datetimeFigureOut">
              <a:rPr lang="el-GR" smtClean="0"/>
              <a:t>26/4/2020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111898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2E74C4F2-E697-47C3-AA8C-9F86BBE9C2E2}" type="datetimeFigureOut">
              <a:rPr lang="el-GR" smtClean="0"/>
              <a:t>26/4/2020</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4123793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2E74C4F2-E697-47C3-AA8C-9F86BBE9C2E2}" type="datetimeFigureOut">
              <a:rPr lang="el-GR" smtClean="0"/>
              <a:t>26/4/2020</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2615901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E74C4F2-E697-47C3-AA8C-9F86BBE9C2E2}" type="datetimeFigureOut">
              <a:rPr lang="el-GR" smtClean="0"/>
              <a:t>26/4/2020</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41771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2E74C4F2-E697-47C3-AA8C-9F86BBE9C2E2}" type="datetimeFigureOut">
              <a:rPr lang="el-GR" smtClean="0"/>
              <a:t>26/4/2020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7723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2E74C4F2-E697-47C3-AA8C-9F86BBE9C2E2}" type="datetimeFigureOut">
              <a:rPr lang="el-GR" smtClean="0"/>
              <a:t>26/4/2020</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090ABCA-5548-4221-A2EF-5A74AA4F581B}" type="slidenum">
              <a:rPr lang="el-GR" smtClean="0"/>
              <a:t>‹#›</a:t>
            </a:fld>
            <a:endParaRPr lang="el-GR"/>
          </a:p>
        </p:txBody>
      </p:sp>
    </p:spTree>
    <p:extLst>
      <p:ext uri="{BB962C8B-B14F-4D97-AF65-F5344CB8AC3E}">
        <p14:creationId xmlns:p14="http://schemas.microsoft.com/office/powerpoint/2010/main" val="828623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4C4F2-E697-47C3-AA8C-9F86BBE9C2E2}" type="datetimeFigureOut">
              <a:rPr lang="el-GR" smtClean="0"/>
              <a:t>26/4/2020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0ABCA-5548-4221-A2EF-5A74AA4F581B}" type="slidenum">
              <a:rPr lang="el-GR" smtClean="0"/>
              <a:t>‹#›</a:t>
            </a:fld>
            <a:endParaRPr lang="el-GR"/>
          </a:p>
        </p:txBody>
      </p:sp>
    </p:spTree>
    <p:extLst>
      <p:ext uri="{BB962C8B-B14F-4D97-AF65-F5344CB8AC3E}">
        <p14:creationId xmlns:p14="http://schemas.microsoft.com/office/powerpoint/2010/main" val="1219828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eg"/><Relationship Id="rId5" Type="http://schemas.openxmlformats.org/officeDocument/2006/relationships/slideLayout" Target="../slideLayouts/slideLayout7.xml"/><Relationship Id="rId4" Type="http://schemas.openxmlformats.org/officeDocument/2006/relationships/audio" Target="../media/media17.m4a"/></Relationships>
</file>

<file path=ppt/slides/_rels/slide11.xml.rels><?xml version="1.0" encoding="UTF-8" standalone="yes"?>
<Relationships xmlns="http://schemas.openxmlformats.org/package/2006/relationships"><Relationship Id="rId3" Type="http://schemas.microsoft.com/office/2007/relationships/media" Target="../media/media19.m4a"/><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audio" Target="../media/media19.m4a"/></Relationships>
</file>

<file path=ppt/slides/_rels/slide12.xml.rels><?xml version="1.0" encoding="UTF-8" standalone="yes"?>
<Relationships xmlns="http://schemas.openxmlformats.org/package/2006/relationships"><Relationship Id="rId3" Type="http://schemas.microsoft.com/office/2007/relationships/media" Target="../media/media21.m4a"/><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13.xml.rels><?xml version="1.0" encoding="UTF-8" standalone="yes"?>
<Relationships xmlns="http://schemas.openxmlformats.org/package/2006/relationships"><Relationship Id="rId3" Type="http://schemas.microsoft.com/office/2007/relationships/media" Target="../media/media23.m4a"/><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audio" Target="../media/media23.m4a"/></Relationships>
</file>

<file path=ppt/slides/_rels/slide14.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jpeg"/><Relationship Id="rId5" Type="http://schemas.openxmlformats.org/officeDocument/2006/relationships/slideLayout" Target="../slideLayouts/slideLayout7.xml"/><Relationship Id="rId4" Type="http://schemas.openxmlformats.org/officeDocument/2006/relationships/audio" Target="../media/media2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jpeg"/><Relationship Id="rId5" Type="http://schemas.openxmlformats.org/officeDocument/2006/relationships/slideLayout" Target="../slideLayouts/slideLayout7.xml"/><Relationship Id="rId4" Type="http://schemas.openxmlformats.org/officeDocument/2006/relationships/audio" Target="../media/media29.m4a"/></Relationships>
</file>

<file path=ppt/slides/_rels/slide18.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jpeg"/><Relationship Id="rId5" Type="http://schemas.openxmlformats.org/officeDocument/2006/relationships/slideLayout" Target="../slideLayouts/slideLayout7.xml"/><Relationship Id="rId4" Type="http://schemas.openxmlformats.org/officeDocument/2006/relationships/audio" Target="../media/media31.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microsoft.com/office/2007/relationships/media" Target="../media/media35.m4a"/><Relationship Id="rId7" Type="http://schemas.openxmlformats.org/officeDocument/2006/relationships/image" Target="../media/image1.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slideLayout" Target="../slideLayouts/slideLayout12.xml"/><Relationship Id="rId4" Type="http://schemas.openxmlformats.org/officeDocument/2006/relationships/audio" Target="../media/media35.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microsoft.com/office/2007/relationships/media" Target="../media/media8.m4a"/><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11.m4a"/></Relationships>
</file>

<file path=ppt/slides/_rels/slide8.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13.m4a"/><Relationship Id="rId4" Type="http://schemas.microsoft.com/office/2007/relationships/media" Target="../media/media13.m4a"/></Relationships>
</file>

<file path=ppt/slides/_rels/slide9.xml.rels><?xml version="1.0" encoding="UTF-8" standalone="yes"?>
<Relationships xmlns="http://schemas.openxmlformats.org/package/2006/relationships"><Relationship Id="rId3" Type="http://schemas.microsoft.com/office/2007/relationships/media" Target="../media/media15.m4a"/><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audio" Target="../media/media15.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838200" y="365125"/>
            <a:ext cx="10515600" cy="2608894"/>
          </a:xfrm>
        </p:spPr>
        <p:txBody>
          <a:bodyPr>
            <a:normAutofit fontScale="90000"/>
          </a:bodyPr>
          <a:lstStyle/>
          <a:p>
            <a:r>
              <a:rPr lang="el-GR" b="1" i="1" dirty="0" smtClean="0">
                <a:solidFill>
                  <a:srgbClr val="00B050"/>
                </a:solidFill>
              </a:rPr>
              <a:t/>
            </a:r>
            <a:br>
              <a:rPr lang="el-GR" b="1" i="1" dirty="0" smtClean="0">
                <a:solidFill>
                  <a:srgbClr val="00B050"/>
                </a:solidFill>
              </a:rPr>
            </a:br>
            <a:r>
              <a:rPr lang="el-GR" b="1" i="1" dirty="0">
                <a:solidFill>
                  <a:srgbClr val="00B050"/>
                </a:solidFill>
              </a:rPr>
              <a:t/>
            </a:r>
            <a:br>
              <a:rPr lang="el-GR" b="1" i="1" dirty="0">
                <a:solidFill>
                  <a:srgbClr val="00B050"/>
                </a:solidFill>
              </a:rPr>
            </a:br>
            <a:r>
              <a:rPr lang="el-GR" b="1" i="1" dirty="0" smtClean="0">
                <a:solidFill>
                  <a:srgbClr val="00B050"/>
                </a:solidFill>
              </a:rPr>
              <a:t/>
            </a:r>
            <a:br>
              <a:rPr lang="el-GR" b="1" i="1" dirty="0" smtClean="0">
                <a:solidFill>
                  <a:srgbClr val="00B050"/>
                </a:solidFill>
              </a:rPr>
            </a:br>
            <a:r>
              <a:rPr lang="el-GR" b="1" i="1" dirty="0" smtClean="0">
                <a:solidFill>
                  <a:srgbClr val="00B050"/>
                </a:solidFill>
              </a:rPr>
              <a:t>Αναγγελία θλιβερών ειδήσεων-Ηθικά Διλήμματα </a:t>
            </a:r>
            <a:br>
              <a:rPr lang="el-GR" b="1" i="1" dirty="0" smtClean="0">
                <a:solidFill>
                  <a:srgbClr val="00B050"/>
                </a:solidFill>
              </a:rPr>
            </a:br>
            <a:endParaRPr lang="el-GR" dirty="0">
              <a:latin typeface="Arial" panose="020B0604020202020204" pitchFamily="34" charset="0"/>
              <a:cs typeface="Arial" panose="020B0604020202020204" pitchFamily="34" charset="0"/>
            </a:endParaRPr>
          </a:p>
        </p:txBody>
      </p:sp>
      <p:sp>
        <p:nvSpPr>
          <p:cNvPr id="5" name="Θέση περιεχομένου 4"/>
          <p:cNvSpPr>
            <a:spLocks noGrp="1"/>
          </p:cNvSpPr>
          <p:nvPr>
            <p:ph idx="1"/>
          </p:nvPr>
        </p:nvSpPr>
        <p:spPr/>
        <p:txBody>
          <a:bodyPr/>
          <a:lstStyle/>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a:solidFill>
                <a:srgbClr val="002060"/>
              </a:solidFill>
              <a:uFill>
                <a:solidFill>
                  <a:srgbClr val="FFFFFF"/>
                </a:solidFill>
              </a:uFill>
              <a:latin typeface="Times New Roman"/>
              <a:ea typeface="DejaVu Sans"/>
            </a:endParaRPr>
          </a:p>
          <a:p>
            <a:pPr marL="0" lvl="0" indent="0">
              <a:lnSpc>
                <a:spcPct val="100000"/>
              </a:lnSpc>
              <a:spcBef>
                <a:spcPts val="0"/>
              </a:spcBef>
              <a:buNone/>
            </a:pPr>
            <a:endParaRPr lang="el-GR" sz="2000" b="1" i="1" spc="-1" dirty="0" smtClean="0">
              <a:solidFill>
                <a:srgbClr val="002060"/>
              </a:solidFill>
              <a:uFill>
                <a:solidFill>
                  <a:srgbClr val="FFFFFF"/>
                </a:solidFill>
              </a:uFill>
              <a:latin typeface="Times New Roman"/>
              <a:ea typeface="DejaVu Sans"/>
            </a:endParaRPr>
          </a:p>
          <a:p>
            <a:pPr marL="0" lvl="0" indent="0">
              <a:lnSpc>
                <a:spcPct val="100000"/>
              </a:lnSpc>
              <a:spcBef>
                <a:spcPts val="0"/>
              </a:spcBef>
              <a:buNone/>
            </a:pPr>
            <a:r>
              <a:rPr lang="el-GR" sz="2000" b="1" i="1" spc="-1" dirty="0" smtClean="0">
                <a:solidFill>
                  <a:srgbClr val="002060"/>
                </a:solidFill>
                <a:uFill>
                  <a:solidFill>
                    <a:srgbClr val="FFFFFF"/>
                  </a:solidFill>
                </a:uFill>
                <a:latin typeface="Times New Roman"/>
                <a:ea typeface="DejaVu Sans"/>
              </a:rPr>
              <a:t>Κιαγιά  </a:t>
            </a:r>
            <a:r>
              <a:rPr lang="el-GR" sz="2000" b="1" i="1" spc="-1" dirty="0">
                <a:solidFill>
                  <a:srgbClr val="002060"/>
                </a:solidFill>
                <a:uFill>
                  <a:solidFill>
                    <a:srgbClr val="FFFFFF"/>
                  </a:solidFill>
                </a:uFill>
                <a:latin typeface="Times New Roman"/>
                <a:ea typeface="DejaVu Sans"/>
              </a:rPr>
              <a:t>Μαρία MD, </a:t>
            </a:r>
            <a:r>
              <a:rPr lang="el-GR" sz="2000" b="1" i="1" spc="-1" dirty="0" err="1">
                <a:solidFill>
                  <a:srgbClr val="002060"/>
                </a:solidFill>
                <a:uFill>
                  <a:solidFill>
                    <a:srgbClr val="FFFFFF"/>
                  </a:solidFill>
                </a:uFill>
                <a:latin typeface="Times New Roman"/>
                <a:ea typeface="DejaVu Sans"/>
              </a:rPr>
              <a:t>MSc</a:t>
            </a:r>
            <a:r>
              <a:rPr lang="el-GR" sz="2000" b="1" i="1" spc="-1" dirty="0">
                <a:solidFill>
                  <a:srgbClr val="002060"/>
                </a:solidFill>
                <a:uFill>
                  <a:solidFill>
                    <a:srgbClr val="FFFFFF"/>
                  </a:solidFill>
                </a:uFill>
                <a:latin typeface="Times New Roman"/>
                <a:ea typeface="DejaVu Sans"/>
              </a:rPr>
              <a:t>, </a:t>
            </a:r>
            <a:r>
              <a:rPr lang="el-GR" sz="2000" b="1" i="1" spc="-1" dirty="0" err="1">
                <a:solidFill>
                  <a:srgbClr val="002060"/>
                </a:solidFill>
                <a:uFill>
                  <a:solidFill>
                    <a:srgbClr val="FFFFFF"/>
                  </a:solidFill>
                </a:uFill>
                <a:latin typeface="Times New Roman"/>
                <a:ea typeface="DejaVu Sans"/>
              </a:rPr>
              <a:t>PhD</a:t>
            </a:r>
            <a:r>
              <a:rPr lang="el-GR" sz="2000" b="1" i="1" spc="-1" dirty="0">
                <a:solidFill>
                  <a:srgbClr val="002060"/>
                </a:solidFill>
                <a:uFill>
                  <a:solidFill>
                    <a:srgbClr val="FFFFFF"/>
                  </a:solidFill>
                </a:uFill>
                <a:latin typeface="Times New Roman"/>
                <a:ea typeface="DejaVu Sans"/>
              </a:rPr>
              <a:t>.</a:t>
            </a:r>
            <a:endParaRPr lang="el-GR" sz="1800" spc="-1" dirty="0">
              <a:solidFill>
                <a:srgbClr val="000000"/>
              </a:solidFill>
              <a:uFill>
                <a:solidFill>
                  <a:srgbClr val="FFFFFF"/>
                </a:solidFill>
              </a:uFill>
              <a:latin typeface="Arial"/>
            </a:endParaRPr>
          </a:p>
          <a:p>
            <a:pPr marL="0" lvl="0" indent="0">
              <a:lnSpc>
                <a:spcPct val="100000"/>
              </a:lnSpc>
              <a:spcBef>
                <a:spcPts val="0"/>
              </a:spcBef>
              <a:buNone/>
            </a:pPr>
            <a:r>
              <a:rPr lang="el-GR" sz="2000" b="1" i="1" spc="-1" dirty="0">
                <a:solidFill>
                  <a:srgbClr val="002060"/>
                </a:solidFill>
                <a:uFill>
                  <a:solidFill>
                    <a:srgbClr val="FFFFFF"/>
                  </a:solidFill>
                </a:uFill>
                <a:latin typeface="Times New Roman"/>
                <a:ea typeface="DejaVu Sans"/>
              </a:rPr>
              <a:t>Παθολόγος</a:t>
            </a:r>
            <a:endParaRPr lang="el-GR" sz="1800" spc="-1" dirty="0">
              <a:solidFill>
                <a:srgbClr val="000000"/>
              </a:solidFill>
              <a:uFill>
                <a:solidFill>
                  <a:srgbClr val="FFFFFF"/>
                </a:solidFill>
              </a:uFill>
              <a:latin typeface="Arial"/>
            </a:endParaRPr>
          </a:p>
          <a:p>
            <a:pPr marL="0" lvl="0" indent="0">
              <a:lnSpc>
                <a:spcPct val="100000"/>
              </a:lnSpc>
              <a:spcBef>
                <a:spcPts val="0"/>
              </a:spcBef>
              <a:buNone/>
            </a:pPr>
            <a:r>
              <a:rPr lang="el-GR" sz="2000" b="1" i="1" spc="-1" dirty="0">
                <a:solidFill>
                  <a:srgbClr val="002060"/>
                </a:solidFill>
                <a:uFill>
                  <a:solidFill>
                    <a:srgbClr val="FFFFFF"/>
                  </a:solidFill>
                </a:uFill>
                <a:latin typeface="Times New Roman"/>
                <a:ea typeface="DejaVu Sans"/>
              </a:rPr>
              <a:t>Επιστημονικός συνεργάτης ΕΚΠΑ</a:t>
            </a:r>
            <a:endParaRPr lang="el-GR" sz="1800" spc="-1" dirty="0">
              <a:solidFill>
                <a:srgbClr val="000000"/>
              </a:solidFill>
              <a:uFill>
                <a:solidFill>
                  <a:srgbClr val="FFFFFF"/>
                </a:solidFill>
              </a:uFill>
              <a:latin typeface="Arial"/>
            </a:endParaRPr>
          </a:p>
        </p:txBody>
      </p:sp>
      <p:pic>
        <p:nvPicPr>
          <p:cNvPr id="6" name="Ήχος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04296777"/>
      </p:ext>
    </p:extLst>
  </p:cSld>
  <p:clrMapOvr>
    <a:masterClrMapping/>
  </p:clrMapOvr>
  <mc:AlternateContent xmlns:mc="http://schemas.openxmlformats.org/markup-compatibility/2006" xmlns:p14="http://schemas.microsoft.com/office/powerpoint/2010/main">
    <mc:Choice Requires="p14">
      <p:transition spd="slow" p14:dur="2000" advTm="5800"/>
    </mc:Choice>
    <mc:Fallback xmlns="">
      <p:transition spd="slow" advTm="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ψομμθνιψατιον σκιλλσ δοψτορσ"/>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8424" y="990000"/>
            <a:ext cx="5731080" cy="586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Πίνακας 3"/>
          <p:cNvGraphicFramePr>
            <a:graphicFrameLocks noGrp="1"/>
          </p:cNvGraphicFramePr>
          <p:nvPr>
            <p:extLst/>
          </p:nvPr>
        </p:nvGraphicFramePr>
        <p:xfrm>
          <a:off x="447473" y="155643"/>
          <a:ext cx="9712528" cy="1082183"/>
        </p:xfrm>
        <a:graphic>
          <a:graphicData uri="http://schemas.openxmlformats.org/drawingml/2006/table">
            <a:tbl>
              <a:tblPr firstRow="1" bandRow="1">
                <a:tableStyleId>{5C22544A-7EE6-4342-B048-85BDC9FD1C3A}</a:tableStyleId>
              </a:tblPr>
              <a:tblGrid>
                <a:gridCol w="9712528"/>
              </a:tblGrid>
              <a:tr h="1082183">
                <a:tc>
                  <a:txBody>
                    <a:bodyPr/>
                    <a:lstStyle/>
                    <a:p>
                      <a:r>
                        <a:rPr lang="el-GR" sz="2800" dirty="0" smtClean="0">
                          <a:solidFill>
                            <a:srgbClr val="822A56"/>
                          </a:solidFill>
                          <a:latin typeface="Times New Roman" panose="02020603050405020304" pitchFamily="18" charset="0"/>
                          <a:cs typeface="Times New Roman" panose="02020603050405020304" pitchFamily="18" charset="0"/>
                        </a:rPr>
                        <a:t>Σημαντική</a:t>
                      </a:r>
                      <a:r>
                        <a:rPr lang="el-GR" sz="2800" baseline="0" dirty="0" smtClean="0">
                          <a:solidFill>
                            <a:srgbClr val="822A56"/>
                          </a:solidFill>
                          <a:latin typeface="Times New Roman" panose="02020603050405020304" pitchFamily="18" charset="0"/>
                          <a:cs typeface="Times New Roman" panose="02020603050405020304" pitchFamily="18" charset="0"/>
                        </a:rPr>
                        <a:t> η ε</a:t>
                      </a:r>
                      <a:r>
                        <a:rPr lang="el-GR" sz="2800" dirty="0" smtClean="0">
                          <a:solidFill>
                            <a:srgbClr val="822A56"/>
                          </a:solidFill>
                          <a:latin typeface="Times New Roman" panose="02020603050405020304" pitchFamily="18" charset="0"/>
                          <a:cs typeface="Times New Roman" panose="02020603050405020304" pitchFamily="18" charset="0"/>
                        </a:rPr>
                        <a:t>πικοινωνία γιατρού-ασθενή</a:t>
                      </a:r>
                      <a:endParaRPr lang="el-GR" sz="2800" dirty="0">
                        <a:solidFill>
                          <a:srgbClr val="822A56"/>
                        </a:solidFill>
                        <a:latin typeface="Times New Roman" panose="02020603050405020304" pitchFamily="18" charset="0"/>
                        <a:cs typeface="Times New Roman" panose="02020603050405020304" pitchFamily="18" charset="0"/>
                      </a:endParaRPr>
                    </a:p>
                  </a:txBody>
                  <a:tcPr>
                    <a:noFill/>
                  </a:tcPr>
                </a:tc>
              </a:tr>
            </a:tbl>
          </a:graphicData>
        </a:graphic>
      </p:graphicFrame>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3" name="Ήχος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98658378"/>
      </p:ext>
    </p:extLst>
  </p:cSld>
  <p:clrMapOvr>
    <a:masterClrMapping/>
  </p:clrMapOvr>
  <mc:AlternateContent xmlns:mc="http://schemas.openxmlformats.org/markup-compatibility/2006" xmlns:p14="http://schemas.microsoft.com/office/powerpoint/2010/main">
    <mc:Choice Requires="p14">
      <p:transition spd="slow" p14:dur="2000" advTm="35743"/>
    </mc:Choice>
    <mc:Fallback xmlns="">
      <p:transition spd="slow" advTm="3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0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3200" b="1" spc="-1" dirty="0" smtClean="0">
                <a:solidFill>
                  <a:srgbClr val="822A56"/>
                </a:solidFill>
                <a:uFill>
                  <a:solidFill>
                    <a:srgbClr val="FFFFFF"/>
                  </a:solidFill>
                </a:uFill>
                <a:latin typeface="Times New Roman"/>
              </a:rPr>
              <a:t>    </a:t>
            </a:r>
            <a:r>
              <a:rPr lang="el-GR" sz="3200" b="1" spc="-1" dirty="0" smtClean="0">
                <a:solidFill>
                  <a:srgbClr val="822A56"/>
                </a:solidFill>
                <a:uFill>
                  <a:solidFill>
                    <a:srgbClr val="FFFFFF"/>
                  </a:solidFill>
                </a:uFill>
                <a:latin typeface="Times New Roman"/>
              </a:rPr>
              <a:t>Ενημέρωση </a:t>
            </a:r>
            <a:r>
              <a:rPr lang="el-GR" sz="3200" b="1" spc="-1" dirty="0">
                <a:solidFill>
                  <a:srgbClr val="822A56"/>
                </a:solidFill>
                <a:uFill>
                  <a:solidFill>
                    <a:srgbClr val="FFFFFF"/>
                  </a:solidFill>
                </a:uFill>
                <a:latin typeface="Times New Roman"/>
              </a:rPr>
              <a:t>των ογκολογικών </a:t>
            </a:r>
            <a:r>
              <a:rPr lang="el-GR" sz="3200" b="1" spc="-1" dirty="0" smtClean="0">
                <a:solidFill>
                  <a:srgbClr val="822A56"/>
                </a:solidFill>
                <a:uFill>
                  <a:solidFill>
                    <a:srgbClr val="FFFFFF"/>
                  </a:solidFill>
                </a:uFill>
                <a:latin typeface="Times New Roman"/>
              </a:rPr>
              <a:t>ασθενών</a:t>
            </a:r>
            <a:endParaRPr lang="el-GR" sz="3200" dirty="0">
              <a:solidFill>
                <a:srgbClr val="822A56"/>
              </a:solidFill>
            </a:endParaRPr>
          </a:p>
        </p:txBody>
      </p:sp>
      <p:sp>
        <p:nvSpPr>
          <p:cNvPr id="3" name="Υπότιτλος 2"/>
          <p:cNvSpPr>
            <a:spLocks noGrp="1"/>
          </p:cNvSpPr>
          <p:nvPr>
            <p:ph type="subTitle"/>
          </p:nvPr>
        </p:nvSpPr>
        <p:spPr/>
        <p:txBody>
          <a:bodyPr>
            <a:noAutofit/>
          </a:bodyPr>
          <a:lstStyle/>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n-US" sz="3200" dirty="0" smtClean="0">
              <a:solidFill>
                <a:srgbClr val="002060"/>
              </a:solidFill>
              <a:latin typeface="Times New Roman" panose="02020603050405020304" pitchFamily="18" charset="0"/>
              <a:cs typeface="Times New Roman" panose="02020603050405020304" pitchFamily="18" charset="0"/>
            </a:endParaRPr>
          </a:p>
          <a:p>
            <a:endParaRPr lang="en-US" sz="3200" dirty="0">
              <a:solidFill>
                <a:srgbClr val="002060"/>
              </a:solidFill>
              <a:latin typeface="Times New Roman" panose="02020603050405020304" pitchFamily="18" charset="0"/>
              <a:cs typeface="Times New Roman" panose="02020603050405020304" pitchFamily="18" charset="0"/>
            </a:endParaRPr>
          </a:p>
          <a:p>
            <a:endParaRPr lang="en-US" sz="3200" dirty="0" smtClean="0">
              <a:solidFill>
                <a:srgbClr val="002060"/>
              </a:solidFill>
              <a:latin typeface="Times New Roman" panose="02020603050405020304" pitchFamily="18" charset="0"/>
              <a:cs typeface="Times New Roman" panose="02020603050405020304" pitchFamily="18" charset="0"/>
            </a:endParaRPr>
          </a:p>
          <a:p>
            <a:endParaRPr lang="en-US" sz="3200" dirty="0">
              <a:solidFill>
                <a:srgbClr val="002060"/>
              </a:solidFill>
              <a:latin typeface="Times New Roman" panose="02020603050405020304" pitchFamily="18" charset="0"/>
              <a:cs typeface="Times New Roman" panose="02020603050405020304" pitchFamily="18" charset="0"/>
            </a:endParaRPr>
          </a:p>
          <a:p>
            <a:r>
              <a:rPr lang="el-GR" sz="3200" dirty="0" smtClean="0">
                <a:solidFill>
                  <a:srgbClr val="002060"/>
                </a:solidFill>
                <a:latin typeface="Times New Roman" panose="02020603050405020304" pitchFamily="18" charset="0"/>
                <a:cs typeface="Times New Roman" panose="02020603050405020304" pitchFamily="18" charset="0"/>
              </a:rPr>
              <a:t>Η </a:t>
            </a:r>
            <a:r>
              <a:rPr lang="el-GR" sz="3200" dirty="0">
                <a:solidFill>
                  <a:srgbClr val="002060"/>
                </a:solidFill>
                <a:latin typeface="Times New Roman" panose="02020603050405020304" pitchFamily="18" charset="0"/>
                <a:cs typeface="Times New Roman" panose="02020603050405020304" pitchFamily="18" charset="0"/>
              </a:rPr>
              <a:t>επιτυχής έκβαση της ανακοίνωσης της δυσάρεστης είδησης (</a:t>
            </a:r>
            <a:r>
              <a:rPr lang="el-GR" sz="3200" dirty="0" err="1">
                <a:solidFill>
                  <a:srgbClr val="002060"/>
                </a:solidFill>
                <a:latin typeface="Times New Roman" panose="02020603050405020304" pitchFamily="18" charset="0"/>
                <a:cs typeface="Times New Roman" panose="02020603050405020304" pitchFamily="18" charset="0"/>
              </a:rPr>
              <a:t>breaking</a:t>
            </a:r>
            <a:r>
              <a:rPr lang="el-GR" sz="3200" dirty="0">
                <a:solidFill>
                  <a:srgbClr val="002060"/>
                </a:solidFill>
                <a:latin typeface="Times New Roman" panose="02020603050405020304" pitchFamily="18" charset="0"/>
                <a:cs typeface="Times New Roman" panose="02020603050405020304" pitchFamily="18" charset="0"/>
              </a:rPr>
              <a:t> </a:t>
            </a:r>
            <a:r>
              <a:rPr lang="el-GR" sz="3200" dirty="0" err="1">
                <a:solidFill>
                  <a:srgbClr val="002060"/>
                </a:solidFill>
                <a:latin typeface="Times New Roman" panose="02020603050405020304" pitchFamily="18" charset="0"/>
                <a:cs typeface="Times New Roman" panose="02020603050405020304" pitchFamily="18" charset="0"/>
              </a:rPr>
              <a:t>bad</a:t>
            </a:r>
            <a:r>
              <a:rPr lang="el-GR" sz="3200" dirty="0">
                <a:solidFill>
                  <a:srgbClr val="002060"/>
                </a:solidFill>
                <a:latin typeface="Times New Roman" panose="02020603050405020304" pitchFamily="18" charset="0"/>
                <a:cs typeface="Times New Roman" panose="02020603050405020304" pitchFamily="18" charset="0"/>
              </a:rPr>
              <a:t> </a:t>
            </a:r>
            <a:r>
              <a:rPr lang="el-GR" sz="3200" dirty="0" err="1">
                <a:solidFill>
                  <a:srgbClr val="002060"/>
                </a:solidFill>
                <a:latin typeface="Times New Roman" panose="02020603050405020304" pitchFamily="18" charset="0"/>
                <a:cs typeface="Times New Roman" panose="02020603050405020304" pitchFamily="18" charset="0"/>
              </a:rPr>
              <a:t>news</a:t>
            </a:r>
            <a:r>
              <a:rPr lang="el-GR" sz="3200" dirty="0">
                <a:solidFill>
                  <a:srgbClr val="002060"/>
                </a:solidFill>
                <a:latin typeface="Times New Roman" panose="02020603050405020304" pitchFamily="18" charset="0"/>
                <a:cs typeface="Times New Roman" panose="02020603050405020304" pitchFamily="18" charset="0"/>
              </a:rPr>
              <a:t>) </a:t>
            </a:r>
            <a:r>
              <a:rPr lang="el-GR" sz="3200" dirty="0" smtClean="0">
                <a:solidFill>
                  <a:srgbClr val="002060"/>
                </a:solidFill>
                <a:latin typeface="Times New Roman" panose="02020603050405020304" pitchFamily="18" charset="0"/>
                <a:cs typeface="Times New Roman" panose="02020603050405020304" pitchFamily="18" charset="0"/>
              </a:rPr>
              <a:t>αποτελεί</a:t>
            </a:r>
            <a:r>
              <a:rPr lang="en-US" sz="3200" dirty="0" smtClean="0">
                <a:solidFill>
                  <a:srgbClr val="002060"/>
                </a:solidFill>
                <a:latin typeface="Times New Roman" panose="02020603050405020304" pitchFamily="18" charset="0"/>
                <a:cs typeface="Times New Roman" panose="02020603050405020304" pitchFamily="18" charset="0"/>
              </a:rPr>
              <a:t> </a:t>
            </a:r>
            <a:r>
              <a:rPr lang="el-GR" sz="3200" dirty="0" smtClean="0">
                <a:solidFill>
                  <a:srgbClr val="002060"/>
                </a:solidFill>
                <a:latin typeface="Times New Roman" panose="02020603050405020304" pitchFamily="18" charset="0"/>
                <a:cs typeface="Times New Roman" panose="02020603050405020304" pitchFamily="18" charset="0"/>
              </a:rPr>
              <a:t>βασική </a:t>
            </a:r>
            <a:r>
              <a:rPr lang="el-GR" sz="3200" dirty="0">
                <a:solidFill>
                  <a:srgbClr val="002060"/>
                </a:solidFill>
                <a:latin typeface="Times New Roman" panose="02020603050405020304" pitchFamily="18" charset="0"/>
                <a:cs typeface="Times New Roman" panose="02020603050405020304" pitchFamily="18" charset="0"/>
              </a:rPr>
              <a:t>προϋπόθεση για την περαιτέρω καλή σχέση και επικοινωνία γιατρού–ασθενή </a:t>
            </a:r>
            <a:endParaRPr lang="en-US" sz="3200" dirty="0" smtClean="0">
              <a:solidFill>
                <a:srgbClr val="002060"/>
              </a:solidFill>
              <a:latin typeface="Times New Roman" panose="02020603050405020304" pitchFamily="18" charset="0"/>
              <a:cs typeface="Times New Roman" panose="02020603050405020304" pitchFamily="18" charset="0"/>
            </a:endParaRPr>
          </a:p>
          <a:p>
            <a:endParaRPr lang="en-US" sz="3200" dirty="0">
              <a:solidFill>
                <a:srgbClr val="002060"/>
              </a:solidFill>
              <a:latin typeface="Times New Roman" panose="02020603050405020304" pitchFamily="18" charset="0"/>
              <a:cs typeface="Times New Roman" panose="02020603050405020304" pitchFamily="18" charset="0"/>
            </a:endParaRPr>
          </a:p>
          <a:p>
            <a:r>
              <a:rPr lang="en-US" sz="3200" dirty="0">
                <a:solidFill>
                  <a:srgbClr val="002060"/>
                </a:solidFill>
                <a:latin typeface="Times New Roman" panose="02020603050405020304" pitchFamily="18" charset="0"/>
                <a:cs typeface="Times New Roman" panose="02020603050405020304" pitchFamily="18" charset="0"/>
              </a:rPr>
              <a:t>A</a:t>
            </a:r>
            <a:r>
              <a:rPr lang="el-GR" sz="3200" dirty="0" err="1">
                <a:solidFill>
                  <a:srgbClr val="002060"/>
                </a:solidFill>
                <a:latin typeface="Times New Roman" panose="02020603050405020304" pitchFamily="18" charset="0"/>
                <a:cs typeface="Times New Roman" panose="02020603050405020304" pitchFamily="18" charset="0"/>
              </a:rPr>
              <a:t>υξημένες</a:t>
            </a:r>
            <a:r>
              <a:rPr lang="el-GR" sz="3200" dirty="0">
                <a:solidFill>
                  <a:srgbClr val="002060"/>
                </a:solidFill>
                <a:latin typeface="Times New Roman" panose="02020603050405020304" pitchFamily="18" charset="0"/>
                <a:cs typeface="Times New Roman" panose="02020603050405020304" pitchFamily="18" charset="0"/>
              </a:rPr>
              <a:t> επικοινωνιακές δεξιότητες και </a:t>
            </a:r>
            <a:r>
              <a:rPr lang="el-GR" sz="3200" dirty="0" err="1">
                <a:solidFill>
                  <a:srgbClr val="002060"/>
                </a:solidFill>
                <a:latin typeface="Times New Roman" panose="02020603050405020304" pitchFamily="18" charset="0"/>
                <a:cs typeface="Times New Roman" panose="02020603050405020304" pitchFamily="18" charset="0"/>
              </a:rPr>
              <a:t>ενσυναίσθηση</a:t>
            </a:r>
            <a:endParaRPr lang="en-US" sz="3200" dirty="0">
              <a:solidFill>
                <a:srgbClr val="002060"/>
              </a:solidFill>
              <a:latin typeface="Times New Roman" panose="02020603050405020304" pitchFamily="18" charset="0"/>
              <a:cs typeface="Times New Roman" panose="02020603050405020304" pitchFamily="18" charset="0"/>
            </a:endParaRPr>
          </a:p>
          <a:p>
            <a:r>
              <a:rPr lang="el-GR" sz="3200" dirty="0">
                <a:solidFill>
                  <a:srgbClr val="002060"/>
                </a:solidFill>
                <a:latin typeface="Times New Roman" panose="02020603050405020304" pitchFamily="18" charset="0"/>
                <a:cs typeface="Times New Roman" panose="02020603050405020304" pitchFamily="18" charset="0"/>
              </a:rPr>
              <a:t> </a:t>
            </a:r>
          </a:p>
          <a:p>
            <a:endParaRPr lang="en-US" sz="3200"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en-US" dirty="0">
                <a:solidFill>
                  <a:srgbClr val="002060"/>
                </a:solidFill>
                <a:latin typeface="Times New Roman" panose="02020603050405020304" pitchFamily="18" charset="0"/>
                <a:cs typeface="Times New Roman" panose="02020603050405020304" pitchFamily="18" charset="0"/>
              </a:rPr>
              <a:t>                                                                                      </a:t>
            </a:r>
            <a:r>
              <a:rPr lang="el-GR" dirty="0" smtClean="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  </a:t>
            </a:r>
          </a:p>
          <a:p>
            <a:pPr marL="0" indent="0">
              <a:buNone/>
            </a:pPr>
            <a:endParaRPr lang="en-US" sz="1800" i="1" dirty="0">
              <a:solidFill>
                <a:srgbClr val="002060"/>
              </a:solidFill>
              <a:latin typeface="Times New Roman" panose="02020603050405020304" pitchFamily="18" charset="0"/>
              <a:cs typeface="Times New Roman" panose="02020603050405020304" pitchFamily="18" charset="0"/>
            </a:endParaRPr>
          </a:p>
          <a:p>
            <a:pPr marL="0" indent="0">
              <a:buNone/>
            </a:pPr>
            <a:r>
              <a:rPr lang="en-US" sz="1800" i="1" dirty="0" smtClean="0">
                <a:solidFill>
                  <a:srgbClr val="002060"/>
                </a:solidFill>
                <a:latin typeface="Times New Roman" panose="02020603050405020304" pitchFamily="18" charset="0"/>
                <a:cs typeface="Times New Roman" panose="02020603050405020304" pitchFamily="18" charset="0"/>
              </a:rPr>
              <a:t>                                                                                                                                       </a:t>
            </a:r>
            <a:r>
              <a:rPr lang="en-US" sz="1800" i="1" dirty="0" err="1" smtClean="0">
                <a:solidFill>
                  <a:srgbClr val="002060"/>
                </a:solidFill>
                <a:latin typeface="Times New Roman" panose="02020603050405020304" pitchFamily="18" charset="0"/>
                <a:cs typeface="Times New Roman" panose="02020603050405020304" pitchFamily="18" charset="0"/>
              </a:rPr>
              <a:t>Kurer</a:t>
            </a:r>
            <a:r>
              <a:rPr lang="en-US" sz="1800" i="1" dirty="0" smtClean="0">
                <a:solidFill>
                  <a:srgbClr val="002060"/>
                </a:solidFill>
                <a:latin typeface="Times New Roman" panose="02020603050405020304" pitchFamily="18" charset="0"/>
                <a:cs typeface="Times New Roman" panose="02020603050405020304" pitchFamily="18" charset="0"/>
              </a:rPr>
              <a:t> </a:t>
            </a:r>
            <a:r>
              <a:rPr lang="en-US" sz="1800" i="1" dirty="0">
                <a:solidFill>
                  <a:srgbClr val="002060"/>
                </a:solidFill>
                <a:latin typeface="Times New Roman" panose="02020603050405020304" pitchFamily="18" charset="0"/>
                <a:cs typeface="Times New Roman" panose="02020603050405020304" pitchFamily="18" charset="0"/>
              </a:rPr>
              <a:t>&amp; </a:t>
            </a:r>
            <a:r>
              <a:rPr lang="en-US" sz="1800" i="1" dirty="0" err="1">
                <a:solidFill>
                  <a:srgbClr val="002060"/>
                </a:solidFill>
                <a:latin typeface="Times New Roman" panose="02020603050405020304" pitchFamily="18" charset="0"/>
                <a:cs typeface="Times New Roman" panose="02020603050405020304" pitchFamily="18" charset="0"/>
              </a:rPr>
              <a:t>Zekri</a:t>
            </a:r>
            <a:r>
              <a:rPr lang="en-US" sz="1800" i="1" dirty="0">
                <a:solidFill>
                  <a:srgbClr val="002060"/>
                </a:solidFill>
                <a:latin typeface="Times New Roman" panose="02020603050405020304" pitchFamily="18" charset="0"/>
                <a:cs typeface="Times New Roman" panose="02020603050405020304" pitchFamily="18" charset="0"/>
              </a:rPr>
              <a:t>, 2008</a:t>
            </a:r>
            <a:endParaRPr lang="el-GR" sz="1800" i="1" dirty="0">
              <a:solidFill>
                <a:srgbClr val="002060"/>
              </a:solidFill>
              <a:latin typeface="Times New Roman" panose="02020603050405020304" pitchFamily="18" charset="0"/>
              <a:cs typeface="Times New Roman" panose="02020603050405020304" pitchFamily="18" charset="0"/>
            </a:endParaRP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0594833"/>
      </p:ext>
    </p:extLst>
  </p:cSld>
  <p:clrMapOvr>
    <a:masterClrMapping/>
  </p:clrMapOvr>
  <mc:AlternateContent xmlns:mc="http://schemas.openxmlformats.org/markup-compatibility/2006" xmlns:p14="http://schemas.microsoft.com/office/powerpoint/2010/main">
    <mc:Choice Requires="p14">
      <p:transition spd="slow" p14:dur="2000" advTm="18487"/>
    </mc:Choice>
    <mc:Fallback xmlns="">
      <p:transition spd="slow" advTm="1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2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p:nvPr>
        </p:nvSpPr>
        <p:spPr/>
        <p:txBody>
          <a:bodyPr>
            <a:noAutofit/>
          </a:bodyPr>
          <a:lstStyle/>
          <a:p>
            <a:r>
              <a:rPr lang="el-GR" dirty="0" smtClean="0"/>
              <a:t> </a:t>
            </a:r>
          </a:p>
          <a:p>
            <a:endParaRPr lang="el-GR" sz="2800" dirty="0">
              <a:solidFill>
                <a:srgbClr val="002060"/>
              </a:solidFill>
              <a:latin typeface="Times New Roman" panose="02020603050405020304" pitchFamily="18" charset="0"/>
              <a:cs typeface="Times New Roman" panose="02020603050405020304" pitchFamily="18" charset="0"/>
            </a:endParaRPr>
          </a:p>
          <a:p>
            <a:endParaRPr lang="el-GR" sz="2800" dirty="0" smtClean="0">
              <a:solidFill>
                <a:srgbClr val="002060"/>
              </a:solidFill>
              <a:latin typeface="Times New Roman" panose="02020603050405020304" pitchFamily="18" charset="0"/>
              <a:cs typeface="Times New Roman" panose="02020603050405020304" pitchFamily="18" charset="0"/>
            </a:endParaRPr>
          </a:p>
          <a:p>
            <a:endParaRPr lang="el-GR" sz="2800" dirty="0">
              <a:solidFill>
                <a:srgbClr val="002060"/>
              </a:solidFill>
              <a:latin typeface="Times New Roman" panose="02020603050405020304" pitchFamily="18" charset="0"/>
              <a:cs typeface="Times New Roman" panose="02020603050405020304" pitchFamily="18" charset="0"/>
            </a:endParaRPr>
          </a:p>
          <a:p>
            <a:endParaRPr lang="el-GR" sz="2800" dirty="0" smtClean="0">
              <a:solidFill>
                <a:srgbClr val="002060"/>
              </a:solidFill>
              <a:latin typeface="Times New Roman" panose="02020603050405020304" pitchFamily="18" charset="0"/>
              <a:cs typeface="Times New Roman" panose="02020603050405020304" pitchFamily="18" charset="0"/>
            </a:endParaRPr>
          </a:p>
          <a:p>
            <a:endParaRPr lang="el-GR" sz="2800" dirty="0">
              <a:solidFill>
                <a:srgbClr val="002060"/>
              </a:solidFill>
              <a:latin typeface="Times New Roman" panose="02020603050405020304" pitchFamily="18" charset="0"/>
              <a:cs typeface="Times New Roman" panose="02020603050405020304" pitchFamily="18" charset="0"/>
            </a:endParaRPr>
          </a:p>
          <a:p>
            <a:endParaRPr lang="el-GR" sz="2800" dirty="0" smtClean="0">
              <a:solidFill>
                <a:srgbClr val="002060"/>
              </a:solidFill>
              <a:latin typeface="Times New Roman" panose="02020603050405020304" pitchFamily="18" charset="0"/>
              <a:cs typeface="Times New Roman" panose="02020603050405020304" pitchFamily="18" charset="0"/>
            </a:endParaRPr>
          </a:p>
          <a:p>
            <a:endParaRPr lang="el-GR" sz="2800" dirty="0">
              <a:solidFill>
                <a:srgbClr val="002060"/>
              </a:solidFill>
              <a:latin typeface="Times New Roman" panose="02020603050405020304" pitchFamily="18" charset="0"/>
              <a:cs typeface="Times New Roman" panose="02020603050405020304" pitchFamily="18" charset="0"/>
            </a:endParaRPr>
          </a:p>
          <a:p>
            <a:endParaRPr lang="el-GR" sz="2800" dirty="0" smtClean="0">
              <a:solidFill>
                <a:srgbClr val="002060"/>
              </a:solidFill>
              <a:latin typeface="Times New Roman" panose="02020603050405020304" pitchFamily="18" charset="0"/>
              <a:cs typeface="Times New Roman" panose="02020603050405020304" pitchFamily="18" charset="0"/>
            </a:endParaRPr>
          </a:p>
          <a:p>
            <a:endParaRPr lang="el-GR" sz="2800" dirty="0">
              <a:solidFill>
                <a:srgbClr val="002060"/>
              </a:solidFill>
              <a:latin typeface="Times New Roman" panose="02020603050405020304" pitchFamily="18" charset="0"/>
              <a:cs typeface="Times New Roman" panose="02020603050405020304" pitchFamily="18" charset="0"/>
            </a:endParaRPr>
          </a:p>
          <a:p>
            <a:endParaRPr lang="el-GR" sz="2800" dirty="0" smtClean="0">
              <a:solidFill>
                <a:srgbClr val="002060"/>
              </a:solidFill>
              <a:latin typeface="Times New Roman" panose="02020603050405020304" pitchFamily="18" charset="0"/>
              <a:cs typeface="Times New Roman" panose="02020603050405020304" pitchFamily="18" charset="0"/>
            </a:endParaRPr>
          </a:p>
          <a:p>
            <a:endParaRPr lang="el-GR" sz="2800" dirty="0">
              <a:solidFill>
                <a:srgbClr val="002060"/>
              </a:solidFill>
              <a:latin typeface="Times New Roman" panose="02020603050405020304" pitchFamily="18" charset="0"/>
              <a:cs typeface="Times New Roman" panose="02020603050405020304" pitchFamily="18" charset="0"/>
            </a:endParaRPr>
          </a:p>
          <a:p>
            <a:endParaRPr lang="el-GR" sz="2800" dirty="0" smtClean="0">
              <a:solidFill>
                <a:srgbClr val="002060"/>
              </a:solidFill>
              <a:latin typeface="Times New Roman" panose="02020603050405020304" pitchFamily="18" charset="0"/>
              <a:cs typeface="Times New Roman" panose="02020603050405020304" pitchFamily="18" charset="0"/>
            </a:endParaRPr>
          </a:p>
          <a:p>
            <a:endParaRPr lang="el-GR" sz="2800" dirty="0">
              <a:solidFill>
                <a:srgbClr val="002060"/>
              </a:solidFill>
              <a:latin typeface="Times New Roman" panose="02020603050405020304" pitchFamily="18" charset="0"/>
              <a:cs typeface="Times New Roman" panose="02020603050405020304" pitchFamily="18" charset="0"/>
            </a:endParaRPr>
          </a:p>
          <a:p>
            <a:endParaRPr lang="el-GR" sz="2800" dirty="0" smtClean="0">
              <a:solidFill>
                <a:srgbClr val="002060"/>
              </a:solidFill>
              <a:latin typeface="Times New Roman" panose="02020603050405020304" pitchFamily="18" charset="0"/>
              <a:cs typeface="Times New Roman" panose="02020603050405020304" pitchFamily="18" charset="0"/>
            </a:endParaRPr>
          </a:p>
          <a:p>
            <a:endParaRPr lang="el-GR" sz="2800" dirty="0">
              <a:solidFill>
                <a:srgbClr val="002060"/>
              </a:solidFill>
              <a:latin typeface="Times New Roman" panose="02020603050405020304" pitchFamily="18" charset="0"/>
              <a:cs typeface="Times New Roman" panose="02020603050405020304" pitchFamily="18" charset="0"/>
            </a:endParaRPr>
          </a:p>
          <a:p>
            <a:endParaRPr lang="el-GR" sz="2800" dirty="0" smtClean="0">
              <a:solidFill>
                <a:srgbClr val="002060"/>
              </a:solidFill>
              <a:latin typeface="Times New Roman" panose="02020603050405020304" pitchFamily="18" charset="0"/>
              <a:cs typeface="Times New Roman" panose="02020603050405020304" pitchFamily="18" charset="0"/>
            </a:endParaRPr>
          </a:p>
          <a:p>
            <a:endParaRPr lang="el-GR" sz="2800" dirty="0">
              <a:solidFill>
                <a:srgbClr val="002060"/>
              </a:solidFill>
              <a:latin typeface="Times New Roman" panose="02020603050405020304" pitchFamily="18" charset="0"/>
              <a:cs typeface="Times New Roman" panose="02020603050405020304" pitchFamily="18" charset="0"/>
            </a:endParaRPr>
          </a:p>
          <a:p>
            <a:r>
              <a:rPr lang="el-GR" sz="2800" smtClean="0">
                <a:solidFill>
                  <a:srgbClr val="002060"/>
                </a:solidFill>
                <a:latin typeface="Times New Roman" panose="02020603050405020304" pitchFamily="18" charset="0"/>
                <a:cs typeface="Times New Roman" panose="02020603050405020304" pitchFamily="18" charset="0"/>
              </a:rPr>
              <a:t>Έχουν</a:t>
            </a:r>
            <a:r>
              <a:rPr lang="en-US" sz="2800" dirty="0" smtClean="0">
                <a:solidFill>
                  <a:srgbClr val="002060"/>
                </a:solidFill>
                <a:latin typeface="Times New Roman" panose="02020603050405020304" pitchFamily="18" charset="0"/>
                <a:cs typeface="Times New Roman" panose="02020603050405020304" pitchFamily="18" charset="0"/>
              </a:rPr>
              <a:t>  </a:t>
            </a:r>
            <a:r>
              <a:rPr lang="el-GR" sz="2800" dirty="0" smtClean="0">
                <a:solidFill>
                  <a:srgbClr val="002060"/>
                </a:solidFill>
                <a:latin typeface="Times New Roman" panose="02020603050405020304" pitchFamily="18" charset="0"/>
                <a:cs typeface="Times New Roman" panose="02020603050405020304" pitchFamily="18" charset="0"/>
              </a:rPr>
              <a:t>προταθεί </a:t>
            </a:r>
            <a:r>
              <a:rPr lang="el-GR" sz="2800" dirty="0">
                <a:solidFill>
                  <a:srgbClr val="002060"/>
                </a:solidFill>
                <a:latin typeface="Times New Roman" panose="02020603050405020304" pitchFamily="18" charset="0"/>
                <a:cs typeface="Times New Roman" panose="02020603050405020304" pitchFamily="18" charset="0"/>
              </a:rPr>
              <a:t>στη βιβλιογραφία διάφορα πρωτόκολλα χειρισμού και ανακοίνωσης της δυσάρεστης είδησης </a:t>
            </a:r>
            <a:r>
              <a:rPr lang="el-GR" sz="2800" dirty="0" smtClean="0">
                <a:solidFill>
                  <a:srgbClr val="002060"/>
                </a:solidFill>
                <a:latin typeface="Times New Roman" panose="02020603050405020304" pitchFamily="18" charset="0"/>
                <a:cs typeface="Times New Roman" panose="02020603050405020304" pitchFamily="18" charset="0"/>
              </a:rPr>
              <a:t>στον</a:t>
            </a:r>
            <a:r>
              <a:rPr lang="en-US" sz="2800" dirty="0" smtClean="0">
                <a:solidFill>
                  <a:srgbClr val="002060"/>
                </a:solidFill>
                <a:latin typeface="Times New Roman" panose="02020603050405020304" pitchFamily="18" charset="0"/>
                <a:cs typeface="Times New Roman" panose="02020603050405020304" pitchFamily="18" charset="0"/>
              </a:rPr>
              <a:t> </a:t>
            </a:r>
            <a:r>
              <a:rPr lang="el-GR" sz="2800" dirty="0" smtClean="0">
                <a:solidFill>
                  <a:srgbClr val="002060"/>
                </a:solidFill>
                <a:latin typeface="Times New Roman" panose="02020603050405020304" pitchFamily="18" charset="0"/>
                <a:cs typeface="Times New Roman" panose="02020603050405020304" pitchFamily="18" charset="0"/>
              </a:rPr>
              <a:t>ασθενή </a:t>
            </a:r>
            <a:r>
              <a:rPr lang="en-US" sz="2800" dirty="0" smtClean="0">
                <a:solidFill>
                  <a:srgbClr val="002060"/>
                </a:solidFill>
                <a:latin typeface="Times New Roman" panose="02020603050405020304" pitchFamily="18" charset="0"/>
                <a:cs typeface="Times New Roman" panose="02020603050405020304" pitchFamily="18" charset="0"/>
              </a:rPr>
              <a:t>-breaking </a:t>
            </a:r>
            <a:r>
              <a:rPr lang="en-US" sz="2800" dirty="0">
                <a:solidFill>
                  <a:srgbClr val="002060"/>
                </a:solidFill>
                <a:latin typeface="Times New Roman" panose="02020603050405020304" pitchFamily="18" charset="0"/>
                <a:cs typeface="Times New Roman" panose="02020603050405020304" pitchFamily="18" charset="0"/>
              </a:rPr>
              <a:t>bad news </a:t>
            </a:r>
            <a:r>
              <a:rPr lang="en-US" sz="2800" dirty="0" smtClean="0">
                <a:solidFill>
                  <a:srgbClr val="002060"/>
                </a:solidFill>
                <a:latin typeface="Times New Roman" panose="02020603050405020304" pitchFamily="18" charset="0"/>
                <a:cs typeface="Times New Roman" panose="02020603050405020304" pitchFamily="18" charset="0"/>
              </a:rPr>
              <a:t>protocols:</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smtClean="0">
                <a:solidFill>
                  <a:srgbClr val="002060"/>
                </a:solidFill>
                <a:latin typeface="Times New Roman" panose="02020603050405020304" pitchFamily="18" charset="0"/>
                <a:cs typeface="Times New Roman" panose="02020603050405020304" pitchFamily="18" charset="0"/>
              </a:rPr>
              <a:t>SPIKES </a:t>
            </a:r>
            <a:r>
              <a:rPr lang="en-US" sz="2800" dirty="0">
                <a:solidFill>
                  <a:srgbClr val="002060"/>
                </a:solidFill>
                <a:latin typeface="Times New Roman" panose="02020603050405020304" pitchFamily="18" charset="0"/>
                <a:cs typeface="Times New Roman" panose="02020603050405020304" pitchFamily="18" charset="0"/>
              </a:rPr>
              <a:t>protocol,</a:t>
            </a:r>
          </a:p>
          <a:p>
            <a:r>
              <a:rPr lang="en-US" sz="2800" dirty="0" smtClean="0">
                <a:solidFill>
                  <a:srgbClr val="002060"/>
                </a:solidFill>
                <a:latin typeface="Times New Roman" panose="02020603050405020304" pitchFamily="18" charset="0"/>
                <a:cs typeface="Times New Roman" panose="02020603050405020304" pitchFamily="18" charset="0"/>
              </a:rPr>
              <a:t>BREAKS </a:t>
            </a:r>
            <a:r>
              <a:rPr lang="en-US" sz="2800" dirty="0">
                <a:solidFill>
                  <a:srgbClr val="002060"/>
                </a:solidFill>
                <a:latin typeface="Times New Roman" panose="02020603050405020304" pitchFamily="18" charset="0"/>
                <a:cs typeface="Times New Roman" panose="02020603050405020304" pitchFamily="18" charset="0"/>
              </a:rPr>
              <a:t>protocol,</a:t>
            </a:r>
          </a:p>
          <a:p>
            <a:r>
              <a:rPr lang="en-US" sz="2800" dirty="0" smtClean="0">
                <a:solidFill>
                  <a:srgbClr val="002060"/>
                </a:solidFill>
                <a:latin typeface="Times New Roman" panose="02020603050405020304" pitchFamily="18" charset="0"/>
                <a:cs typeface="Times New Roman" panose="02020603050405020304" pitchFamily="18" charset="0"/>
              </a:rPr>
              <a:t>NURSE protocol</a:t>
            </a:r>
            <a:endParaRPr lang="el-GR" sz="2800" dirty="0">
              <a:solidFill>
                <a:srgbClr val="002060"/>
              </a:solidFill>
              <a:latin typeface="Times New Roman" panose="02020603050405020304" pitchFamily="18" charset="0"/>
              <a:cs typeface="Times New Roman" panose="02020603050405020304" pitchFamily="18" charset="0"/>
            </a:endParaRPr>
          </a:p>
          <a:p>
            <a:r>
              <a:rPr lang="en-US" sz="2800" dirty="0" smtClean="0">
                <a:solidFill>
                  <a:srgbClr val="002060"/>
                </a:solidFill>
                <a:latin typeface="Times New Roman" panose="02020603050405020304" pitchFamily="18" charset="0"/>
                <a:cs typeface="Times New Roman" panose="02020603050405020304" pitchFamily="18" charset="0"/>
              </a:rPr>
              <a:t>Ask-Tell-Ask </a:t>
            </a:r>
            <a:r>
              <a:rPr lang="en-US" sz="2800" dirty="0">
                <a:solidFill>
                  <a:srgbClr val="002060"/>
                </a:solidFill>
                <a:latin typeface="Times New Roman" panose="02020603050405020304" pitchFamily="18" charset="0"/>
                <a:cs typeface="Times New Roman" panose="02020603050405020304" pitchFamily="18" charset="0"/>
              </a:rPr>
              <a:t>Strategy</a:t>
            </a:r>
            <a:r>
              <a:rPr lang="en-US" sz="28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en-US" dirty="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                                                                         </a:t>
            </a:r>
            <a:r>
              <a:rPr lang="el-GR" dirty="0" smtClean="0">
                <a:solidFill>
                  <a:srgbClr val="002060"/>
                </a:solidFill>
                <a:latin typeface="Times New Roman" panose="02020603050405020304" pitchFamily="18" charset="0"/>
                <a:cs typeface="Times New Roman" panose="02020603050405020304" pitchFamily="18" charset="0"/>
              </a:rPr>
              <a:t> </a:t>
            </a:r>
          </a:p>
          <a:p>
            <a:pPr marL="0" indent="0">
              <a:buNone/>
            </a:pPr>
            <a:endParaRPr lang="el-GR" sz="2400" i="1" dirty="0">
              <a:solidFill>
                <a:srgbClr val="002060"/>
              </a:solidFill>
              <a:latin typeface="Times New Roman" panose="02020603050405020304" pitchFamily="18" charset="0"/>
              <a:cs typeface="Times New Roman" panose="02020603050405020304" pitchFamily="18" charset="0"/>
            </a:endParaRPr>
          </a:p>
          <a:p>
            <a:pPr marL="0" indent="0">
              <a:buNone/>
            </a:pPr>
            <a:r>
              <a:rPr lang="el-GR" sz="2400" i="1" dirty="0" smtClean="0">
                <a:solidFill>
                  <a:srgbClr val="002060"/>
                </a:solidFill>
                <a:latin typeface="Times New Roman" panose="02020603050405020304" pitchFamily="18" charset="0"/>
                <a:cs typeface="Times New Roman" panose="02020603050405020304" pitchFamily="18" charset="0"/>
              </a:rPr>
              <a:t>                                                                                     </a:t>
            </a:r>
            <a:r>
              <a:rPr lang="en-US" sz="2400" i="1" dirty="0" smtClean="0">
                <a:solidFill>
                  <a:srgbClr val="002060"/>
                </a:solidFill>
                <a:latin typeface="Times New Roman" panose="02020603050405020304" pitchFamily="18" charset="0"/>
                <a:cs typeface="Times New Roman" panose="02020603050405020304" pitchFamily="18" charset="0"/>
              </a:rPr>
              <a:t>Narayanan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Bista</a:t>
            </a:r>
            <a:r>
              <a:rPr lang="en-US" sz="2400" i="1" dirty="0">
                <a:solidFill>
                  <a:srgbClr val="002060"/>
                </a:solidFill>
                <a:latin typeface="Times New Roman" panose="02020603050405020304" pitchFamily="18" charset="0"/>
                <a:cs typeface="Times New Roman" panose="02020603050405020304" pitchFamily="18" charset="0"/>
              </a:rPr>
              <a:t>, &amp; Koshy, </a:t>
            </a:r>
            <a:r>
              <a:rPr lang="en-US" sz="2400" i="1" dirty="0" smtClean="0">
                <a:solidFill>
                  <a:srgbClr val="002060"/>
                </a:solidFill>
                <a:latin typeface="Times New Roman" panose="02020603050405020304" pitchFamily="18" charset="0"/>
                <a:cs typeface="Times New Roman" panose="02020603050405020304" pitchFamily="18" charset="0"/>
              </a:rPr>
              <a:t>2010</a:t>
            </a:r>
          </a:p>
          <a:p>
            <a:pPr marL="0" indent="0">
              <a:buNone/>
            </a:pP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smtClean="0">
                <a:solidFill>
                  <a:srgbClr val="002060"/>
                </a:solidFill>
                <a:latin typeface="Times New Roman" panose="02020603050405020304" pitchFamily="18" charset="0"/>
                <a:cs typeface="Times New Roman" panose="02020603050405020304" pitchFamily="18" charset="0"/>
              </a:rPr>
              <a:t>                                                                                    </a:t>
            </a:r>
            <a:r>
              <a:rPr lang="en-US" sz="2400" i="1" dirty="0">
                <a:solidFill>
                  <a:srgbClr val="002060"/>
                </a:solidFill>
                <a:latin typeface="Times New Roman" panose="02020603050405020304" pitchFamily="18" charset="0"/>
                <a:cs typeface="Times New Roman" panose="02020603050405020304" pitchFamily="18" charset="0"/>
              </a:rPr>
              <a:t>Svarovsky,2013</a:t>
            </a:r>
            <a:endParaRPr lang="el-GR" sz="2400" i="1" dirty="0">
              <a:solidFill>
                <a:srgbClr val="002060"/>
              </a:solidFill>
              <a:latin typeface="Times New Roman" panose="02020603050405020304" pitchFamily="18" charset="0"/>
              <a:cs typeface="Times New Roman" panose="02020603050405020304" pitchFamily="18" charset="0"/>
            </a:endParaRPr>
          </a:p>
        </p:txBody>
      </p:sp>
      <p:sp>
        <p:nvSpPr>
          <p:cNvPr id="2" name="Τίτλος 1"/>
          <p:cNvSpPr>
            <a:spLocks noGrp="1"/>
          </p:cNvSpPr>
          <p:nvPr>
            <p:ph type="title"/>
          </p:nvPr>
        </p:nvSpPr>
        <p:spPr/>
        <p:txBody>
          <a:bodyPr/>
          <a:lstStyle/>
          <a:p>
            <a:r>
              <a:rPr lang="en-US" sz="3200" b="1" spc="-1" dirty="0" smtClean="0">
                <a:solidFill>
                  <a:srgbClr val="822A56"/>
                </a:solidFill>
                <a:uFill>
                  <a:solidFill>
                    <a:srgbClr val="FFFFFF"/>
                  </a:solidFill>
                </a:uFill>
                <a:latin typeface="Times New Roman"/>
              </a:rPr>
              <a:t>    </a:t>
            </a:r>
            <a:r>
              <a:rPr lang="el-GR" sz="3200" b="1" spc="-1" dirty="0" smtClean="0">
                <a:solidFill>
                  <a:srgbClr val="822A56"/>
                </a:solidFill>
                <a:uFill>
                  <a:solidFill>
                    <a:srgbClr val="FFFFFF"/>
                  </a:solidFill>
                </a:uFill>
                <a:latin typeface="Times New Roman"/>
              </a:rPr>
              <a:t>Ενημέρωση </a:t>
            </a:r>
            <a:r>
              <a:rPr lang="el-GR" sz="3200" b="1" spc="-1" dirty="0">
                <a:solidFill>
                  <a:srgbClr val="822A56"/>
                </a:solidFill>
                <a:uFill>
                  <a:solidFill>
                    <a:srgbClr val="FFFFFF"/>
                  </a:solidFill>
                </a:uFill>
                <a:latin typeface="Times New Roman"/>
              </a:rPr>
              <a:t>των ογκολογικών </a:t>
            </a:r>
            <a:r>
              <a:rPr lang="el-GR" sz="3200" b="1" spc="-1" dirty="0" smtClean="0">
                <a:solidFill>
                  <a:srgbClr val="822A56"/>
                </a:solidFill>
                <a:uFill>
                  <a:solidFill>
                    <a:srgbClr val="FFFFFF"/>
                  </a:solidFill>
                </a:uFill>
                <a:latin typeface="Times New Roman"/>
              </a:rPr>
              <a:t>ασθενών</a:t>
            </a:r>
            <a:endParaRPr lang="el-GR" sz="3200" dirty="0">
              <a:solidFill>
                <a:srgbClr val="822A56"/>
              </a:solidFill>
            </a:endParaRP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51789049"/>
      </p:ext>
    </p:extLst>
  </p:cSld>
  <p:clrMapOvr>
    <a:masterClrMapping/>
  </p:clrMapOvr>
  <mc:AlternateContent xmlns:mc="http://schemas.openxmlformats.org/markup-compatibility/2006" xmlns:p14="http://schemas.microsoft.com/office/powerpoint/2010/main">
    <mc:Choice Requires="p14">
      <p:transition spd="slow" p14:dur="2000" advTm="19072"/>
    </mc:Choice>
    <mc:Fallback xmlns="">
      <p:transition spd="slow" advTm="1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60"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z="3600" dirty="0" smtClean="0">
                <a:solidFill>
                  <a:srgbClr val="822A56"/>
                </a:solidFill>
                <a:latin typeface="Times New Roman" panose="02020603050405020304" pitchFamily="18" charset="0"/>
                <a:cs typeface="Times New Roman" panose="02020603050405020304" pitchFamily="18" charset="0"/>
              </a:rPr>
              <a:t>                 </a:t>
            </a:r>
            <a:r>
              <a:rPr lang="el-GR" sz="3600" dirty="0" smtClean="0">
                <a:solidFill>
                  <a:srgbClr val="822A56"/>
                </a:solidFill>
                <a:latin typeface="Times New Roman" panose="02020603050405020304" pitchFamily="18" charset="0"/>
                <a:cs typeface="Times New Roman" panose="02020603050405020304" pitchFamily="18" charset="0"/>
              </a:rPr>
              <a:t>Το </a:t>
            </a:r>
            <a:r>
              <a:rPr lang="el-GR" sz="3600" dirty="0">
                <a:solidFill>
                  <a:srgbClr val="822A56"/>
                </a:solidFill>
                <a:latin typeface="Times New Roman" panose="02020603050405020304" pitchFamily="18" charset="0"/>
                <a:cs typeface="Times New Roman" panose="02020603050405020304" pitchFamily="18" charset="0"/>
              </a:rPr>
              <a:t>πρωτόκολλο </a:t>
            </a:r>
            <a:r>
              <a:rPr lang="en-US" sz="3600" dirty="0">
                <a:solidFill>
                  <a:srgbClr val="822A56"/>
                </a:solidFill>
                <a:latin typeface="Times New Roman" panose="02020603050405020304" pitchFamily="18" charset="0"/>
                <a:cs typeface="Times New Roman" panose="02020603050405020304" pitchFamily="18" charset="0"/>
              </a:rPr>
              <a:t>S-</a:t>
            </a:r>
            <a:r>
              <a:rPr lang="el-GR" sz="3600" dirty="0">
                <a:solidFill>
                  <a:srgbClr val="822A56"/>
                </a:solidFill>
                <a:latin typeface="Times New Roman" panose="02020603050405020304" pitchFamily="18" charset="0"/>
                <a:cs typeface="Times New Roman" panose="02020603050405020304" pitchFamily="18" charset="0"/>
              </a:rPr>
              <a:t>Ρ-Ι-Κ-Ε-</a:t>
            </a:r>
            <a:r>
              <a:rPr lang="en-US" sz="3600" dirty="0">
                <a:solidFill>
                  <a:srgbClr val="822A56"/>
                </a:solidFill>
                <a:latin typeface="Times New Roman" panose="02020603050405020304" pitchFamily="18" charset="0"/>
                <a:cs typeface="Times New Roman" panose="02020603050405020304" pitchFamily="18" charset="0"/>
              </a:rPr>
              <a:t>S</a:t>
            </a:r>
            <a:endParaRPr lang="el-GR" sz="3600" dirty="0">
              <a:solidFill>
                <a:srgbClr val="822A56"/>
              </a:solidFill>
              <a:latin typeface="Times New Roman" panose="02020603050405020304" pitchFamily="18" charset="0"/>
              <a:cs typeface="Times New Roman" panose="02020603050405020304" pitchFamily="18" charset="0"/>
            </a:endParaRPr>
          </a:p>
        </p:txBody>
      </p:sp>
      <p:sp>
        <p:nvSpPr>
          <p:cNvPr id="3" name="Υπότιτλος 2"/>
          <p:cNvSpPr>
            <a:spLocks noGrp="1"/>
          </p:cNvSpPr>
          <p:nvPr>
            <p:ph type="subTitle"/>
          </p:nvPr>
        </p:nvSpPr>
        <p:spPr/>
        <p:txBody>
          <a:bodyPr>
            <a:noAutofit/>
          </a:bodyPr>
          <a:lstStyle/>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a:solidFill>
                <a:srgbClr val="002060"/>
              </a:solidFill>
              <a:latin typeface="Times New Roman" panose="02020603050405020304" pitchFamily="18" charset="0"/>
              <a:cs typeface="Times New Roman" panose="02020603050405020304" pitchFamily="18" charset="0"/>
            </a:endParaRPr>
          </a:p>
          <a:p>
            <a:endParaRPr lang="el-GR" dirty="0" smtClean="0">
              <a:solidFill>
                <a:srgbClr val="002060"/>
              </a:solidFill>
              <a:latin typeface="Times New Roman" panose="02020603050405020304" pitchFamily="18" charset="0"/>
              <a:cs typeface="Times New Roman" panose="02020603050405020304" pitchFamily="18" charset="0"/>
            </a:endParaRPr>
          </a:p>
          <a:p>
            <a:r>
              <a:rPr lang="el-GR" sz="3200" dirty="0" smtClean="0">
                <a:solidFill>
                  <a:srgbClr val="002060"/>
                </a:solidFill>
                <a:latin typeface="Times New Roman" panose="02020603050405020304" pitchFamily="18" charset="0"/>
                <a:cs typeface="Times New Roman" panose="02020603050405020304" pitchFamily="18" charset="0"/>
              </a:rPr>
              <a:t>Το </a:t>
            </a:r>
            <a:r>
              <a:rPr lang="el-GR" sz="3200" dirty="0">
                <a:solidFill>
                  <a:srgbClr val="002060"/>
                </a:solidFill>
                <a:latin typeface="Times New Roman" panose="02020603050405020304" pitchFamily="18" charset="0"/>
                <a:cs typeface="Times New Roman" panose="02020603050405020304" pitchFamily="18" charset="0"/>
              </a:rPr>
              <a:t>πρωτόκολλο S-Ρ-Ι-Κ-Ε-S είναι μία στρατηγική που τονίζει τα πιο σημαντικά χαρακτηριστικά </a:t>
            </a:r>
            <a:r>
              <a:rPr lang="el-GR" sz="3200" dirty="0" smtClean="0">
                <a:solidFill>
                  <a:srgbClr val="002060"/>
                </a:solidFill>
                <a:latin typeface="Times New Roman" panose="02020603050405020304" pitchFamily="18" charset="0"/>
                <a:cs typeface="Times New Roman" panose="02020603050405020304" pitchFamily="18" charset="0"/>
              </a:rPr>
              <a:t>μιας κακής </a:t>
            </a:r>
            <a:r>
              <a:rPr lang="el-GR" sz="3200" dirty="0">
                <a:solidFill>
                  <a:srgbClr val="002060"/>
                </a:solidFill>
                <a:latin typeface="Times New Roman" panose="02020603050405020304" pitchFamily="18" charset="0"/>
                <a:cs typeface="Times New Roman" panose="02020603050405020304" pitchFamily="18" charset="0"/>
              </a:rPr>
              <a:t>παροχής ειδήσεων και προτείνει μεθόδους για την εκτίμηση της καταστάσεως όπως </a:t>
            </a:r>
            <a:r>
              <a:rPr lang="el-GR" sz="3200" dirty="0" smtClean="0">
                <a:solidFill>
                  <a:srgbClr val="002060"/>
                </a:solidFill>
                <a:latin typeface="Times New Roman" panose="02020603050405020304" pitchFamily="18" charset="0"/>
                <a:cs typeface="Times New Roman" panose="02020603050405020304" pitchFamily="18" charset="0"/>
              </a:rPr>
              <a:t>εξελίσσεται και </a:t>
            </a:r>
            <a:r>
              <a:rPr lang="el-GR" sz="3200" dirty="0">
                <a:solidFill>
                  <a:srgbClr val="002060"/>
                </a:solidFill>
                <a:latin typeface="Times New Roman" panose="02020603050405020304" pitchFamily="18" charset="0"/>
                <a:cs typeface="Times New Roman" panose="02020603050405020304" pitchFamily="18" charset="0"/>
              </a:rPr>
              <a:t>μιας εποικοδομητικής αντίδρασης σε ό, </a:t>
            </a:r>
            <a:r>
              <a:rPr lang="el-GR" sz="3200">
                <a:solidFill>
                  <a:srgbClr val="002060"/>
                </a:solidFill>
                <a:latin typeface="Times New Roman" panose="02020603050405020304" pitchFamily="18" charset="0"/>
                <a:cs typeface="Times New Roman" panose="02020603050405020304" pitchFamily="18" charset="0"/>
              </a:rPr>
              <a:t>τι </a:t>
            </a:r>
            <a:r>
              <a:rPr lang="el-GR" sz="3200" smtClean="0">
                <a:solidFill>
                  <a:srgbClr val="002060"/>
                </a:solidFill>
                <a:latin typeface="Times New Roman" panose="02020603050405020304" pitchFamily="18" charset="0"/>
                <a:cs typeface="Times New Roman" panose="02020603050405020304" pitchFamily="18" charset="0"/>
              </a:rPr>
              <a:t>συμβαίνει</a:t>
            </a:r>
          </a:p>
          <a:p>
            <a:endParaRPr lang="el-GR" sz="3200" dirty="0">
              <a:solidFill>
                <a:srgbClr val="002060"/>
              </a:solidFill>
              <a:latin typeface="Times New Roman" panose="02020603050405020304" pitchFamily="18" charset="0"/>
              <a:cs typeface="Times New Roman" panose="02020603050405020304" pitchFamily="18" charset="0"/>
            </a:endParaRPr>
          </a:p>
          <a:p>
            <a:endParaRPr lang="el-GR" dirty="0"/>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47043670"/>
      </p:ext>
    </p:extLst>
  </p:cSld>
  <p:clrMapOvr>
    <a:masterClrMapping/>
  </p:clrMapOvr>
  <mc:AlternateContent xmlns:mc="http://schemas.openxmlformats.org/markup-compatibility/2006" xmlns:p14="http://schemas.microsoft.com/office/powerpoint/2010/main">
    <mc:Choice Requires="p14">
      <p:transition spd="slow" p14:dur="2000" advTm="26111"/>
    </mc:Choice>
    <mc:Fallback xmlns="">
      <p:transition spd="slow" advTm="26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74"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Σχετική εικόν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7216" y="0"/>
            <a:ext cx="5886450" cy="709612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957209" y="301557"/>
            <a:ext cx="1994170"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Περιβάλλον (</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2957210" y="1614790"/>
            <a:ext cx="1994170"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Αντίληψη (</a:t>
            </a:r>
            <a:r>
              <a:rPr lang="en-US" sz="1600" b="1" dirty="0">
                <a:solidFill>
                  <a:srgbClr val="002060"/>
                </a:solidFill>
                <a:latin typeface="Times New Roman" panose="02020603050405020304" pitchFamily="18" charset="0"/>
                <a:cs typeface="Times New Roman" panose="02020603050405020304" pitchFamily="18" charset="0"/>
              </a:rPr>
              <a:t>P)</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6" name="Ορθογώνιο 5"/>
          <p:cNvSpPr/>
          <p:nvPr/>
        </p:nvSpPr>
        <p:spPr>
          <a:xfrm>
            <a:off x="2957209" y="2801566"/>
            <a:ext cx="1896893"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Πρόσκληση (Ι)</a:t>
            </a:r>
          </a:p>
        </p:txBody>
      </p:sp>
      <p:sp>
        <p:nvSpPr>
          <p:cNvPr id="7" name="Ορθογώνιο 6"/>
          <p:cNvSpPr/>
          <p:nvPr/>
        </p:nvSpPr>
        <p:spPr>
          <a:xfrm rot="10800000" flipV="1">
            <a:off x="2957210" y="3629054"/>
            <a:ext cx="1712068"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Γνώση (</a:t>
            </a:r>
            <a:r>
              <a:rPr lang="en-US" sz="1600" b="1" dirty="0">
                <a:solidFill>
                  <a:srgbClr val="002060"/>
                </a:solidFill>
                <a:latin typeface="Times New Roman" panose="02020603050405020304" pitchFamily="18" charset="0"/>
                <a:cs typeface="Times New Roman" panose="02020603050405020304" pitchFamily="18" charset="0"/>
              </a:rPr>
              <a:t>K)</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9" name="Ορθογώνιο 8"/>
          <p:cNvSpPr/>
          <p:nvPr/>
        </p:nvSpPr>
        <p:spPr>
          <a:xfrm>
            <a:off x="2957209" y="6366913"/>
            <a:ext cx="1634246" cy="584775"/>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Στρατηγική και </a:t>
            </a:r>
            <a:endParaRPr lang="en-US" sz="1600" b="1" dirty="0" smtClean="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περίληψη </a:t>
            </a:r>
            <a:r>
              <a:rPr lang="el-GR" sz="1600" b="1" dirty="0">
                <a:solidFill>
                  <a:srgbClr val="002060"/>
                </a:solidFill>
                <a:latin typeface="Times New Roman" panose="02020603050405020304" pitchFamily="18" charset="0"/>
                <a:cs typeface="Times New Roman" panose="02020603050405020304" pitchFamily="18" charset="0"/>
              </a:rPr>
              <a:t>(</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10" name="Ορθογώνιο 9"/>
          <p:cNvSpPr/>
          <p:nvPr/>
        </p:nvSpPr>
        <p:spPr>
          <a:xfrm rot="10800000" flipV="1">
            <a:off x="2957208" y="3321281"/>
            <a:ext cx="1994169" cy="2308324"/>
          </a:xfrm>
          <a:prstGeom prst="rect">
            <a:avLst/>
          </a:prstGeom>
        </p:spPr>
        <p:txBody>
          <a:bodyPr wrap="square">
            <a:spAutoFit/>
          </a:bodyPr>
          <a:lstStyle/>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Ενσυναίσθηση </a:t>
            </a:r>
            <a:r>
              <a:rPr lang="el-GR" sz="1600" b="1" dirty="0">
                <a:solidFill>
                  <a:srgbClr val="002060"/>
                </a:solidFill>
                <a:latin typeface="Times New Roman" panose="02020603050405020304" pitchFamily="18" charset="0"/>
                <a:cs typeface="Times New Roman" panose="02020603050405020304" pitchFamily="18" charset="0"/>
              </a:rPr>
              <a:t>(Ε)</a:t>
            </a: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3" name="Ήχος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5855415"/>
      </p:ext>
    </p:extLst>
  </p:cSld>
  <p:clrMapOvr>
    <a:masterClrMapping/>
  </p:clrMapOvr>
  <mc:AlternateContent xmlns:mc="http://schemas.openxmlformats.org/markup-compatibility/2006" xmlns:p14="http://schemas.microsoft.com/office/powerpoint/2010/main">
    <mc:Choice Requires="p14">
      <p:transition spd="slow" p14:dur="2000" advTm="17471"/>
    </mc:Choice>
    <mc:Fallback xmlns="">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4"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216" y="0"/>
            <a:ext cx="5886450" cy="709612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957209" y="301557"/>
            <a:ext cx="1994170"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Περιβάλλον (</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2957210" y="1614790"/>
            <a:ext cx="1994170"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Αντίληψη (</a:t>
            </a:r>
            <a:r>
              <a:rPr lang="en-US" sz="1600" b="1" dirty="0">
                <a:solidFill>
                  <a:srgbClr val="002060"/>
                </a:solidFill>
                <a:latin typeface="Times New Roman" panose="02020603050405020304" pitchFamily="18" charset="0"/>
                <a:cs typeface="Times New Roman" panose="02020603050405020304" pitchFamily="18" charset="0"/>
              </a:rPr>
              <a:t>P)</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6" name="Ορθογώνιο 5"/>
          <p:cNvSpPr/>
          <p:nvPr/>
        </p:nvSpPr>
        <p:spPr>
          <a:xfrm>
            <a:off x="2957209" y="2801566"/>
            <a:ext cx="1896893"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Πρόσκληση (Ι)</a:t>
            </a:r>
          </a:p>
        </p:txBody>
      </p:sp>
      <p:sp>
        <p:nvSpPr>
          <p:cNvPr id="7" name="Ορθογώνιο 6"/>
          <p:cNvSpPr/>
          <p:nvPr/>
        </p:nvSpPr>
        <p:spPr>
          <a:xfrm rot="10800000" flipV="1">
            <a:off x="2957210" y="3629054"/>
            <a:ext cx="1712068"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Γνώση (</a:t>
            </a:r>
            <a:r>
              <a:rPr lang="en-US" sz="1600" b="1" dirty="0">
                <a:solidFill>
                  <a:srgbClr val="002060"/>
                </a:solidFill>
                <a:latin typeface="Times New Roman" panose="02020603050405020304" pitchFamily="18" charset="0"/>
                <a:cs typeface="Times New Roman" panose="02020603050405020304" pitchFamily="18" charset="0"/>
              </a:rPr>
              <a:t>K)</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9" name="Ορθογώνιο 8"/>
          <p:cNvSpPr/>
          <p:nvPr/>
        </p:nvSpPr>
        <p:spPr>
          <a:xfrm>
            <a:off x="2957209" y="6366913"/>
            <a:ext cx="1634246" cy="584775"/>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Στρατηγική και </a:t>
            </a:r>
            <a:endParaRPr lang="en-US" sz="1600" b="1" dirty="0" smtClean="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περίληψη </a:t>
            </a:r>
            <a:r>
              <a:rPr lang="el-GR" sz="1600" b="1" dirty="0">
                <a:solidFill>
                  <a:srgbClr val="002060"/>
                </a:solidFill>
                <a:latin typeface="Times New Roman" panose="02020603050405020304" pitchFamily="18" charset="0"/>
                <a:cs typeface="Times New Roman" panose="02020603050405020304" pitchFamily="18" charset="0"/>
              </a:rPr>
              <a:t>(</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10" name="Ορθογώνιο 9"/>
          <p:cNvSpPr/>
          <p:nvPr/>
        </p:nvSpPr>
        <p:spPr>
          <a:xfrm rot="10800000" flipV="1">
            <a:off x="2957208" y="3321281"/>
            <a:ext cx="1994169" cy="2308324"/>
          </a:xfrm>
          <a:prstGeom prst="rect">
            <a:avLst/>
          </a:prstGeom>
        </p:spPr>
        <p:txBody>
          <a:bodyPr wrap="square">
            <a:spAutoFit/>
          </a:bodyPr>
          <a:lstStyle/>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Ενσυναίσθηση </a:t>
            </a:r>
            <a:r>
              <a:rPr lang="el-GR" sz="1600" b="1" dirty="0">
                <a:solidFill>
                  <a:srgbClr val="002060"/>
                </a:solidFill>
                <a:latin typeface="Times New Roman" panose="02020603050405020304" pitchFamily="18" charset="0"/>
                <a:cs typeface="Times New Roman" panose="02020603050405020304" pitchFamily="18" charset="0"/>
              </a:rPr>
              <a:t>(Ε)</a:t>
            </a:r>
          </a:p>
        </p:txBody>
      </p:sp>
      <p:graphicFrame>
        <p:nvGraphicFramePr>
          <p:cNvPr id="11" name="Πίνακας 10"/>
          <p:cNvGraphicFramePr>
            <a:graphicFrameLocks noGrp="1"/>
          </p:cNvGraphicFramePr>
          <p:nvPr>
            <p:extLst/>
          </p:nvPr>
        </p:nvGraphicFramePr>
        <p:xfrm>
          <a:off x="2597216" y="719666"/>
          <a:ext cx="5886450" cy="6376460"/>
        </p:xfrm>
        <a:graphic>
          <a:graphicData uri="http://schemas.openxmlformats.org/drawingml/2006/table">
            <a:tbl>
              <a:tblPr firstRow="1" bandRow="1">
                <a:tableStyleId>{5C22544A-7EE6-4342-B048-85BDC9FD1C3A}</a:tableStyleId>
              </a:tblPr>
              <a:tblGrid>
                <a:gridCol w="5886450"/>
              </a:tblGrid>
              <a:tr h="6376460">
                <a:tc>
                  <a:txBody>
                    <a:bodyPr/>
                    <a:lstStyle/>
                    <a:p>
                      <a:r>
                        <a:rPr lang="el-GR" dirty="0" smtClean="0">
                          <a:solidFill>
                            <a:srgbClr val="002060"/>
                          </a:solidFill>
                          <a:latin typeface="Times New Roman" panose="02020603050405020304" pitchFamily="18" charset="0"/>
                          <a:cs typeface="Times New Roman" panose="02020603050405020304" pitchFamily="18" charset="0"/>
                        </a:rPr>
                        <a:t>► Ήσυχό δωμάτιο, χωρίς διακοπές από τηλέφωνα</a:t>
                      </a:r>
                      <a:endParaRPr lang="en-US" dirty="0" smtClean="0">
                        <a:solidFill>
                          <a:srgbClr val="002060"/>
                        </a:solidFill>
                        <a:latin typeface="Times New Roman" panose="02020603050405020304" pitchFamily="18" charset="0"/>
                        <a:cs typeface="Times New Roman" panose="02020603050405020304" pitchFamily="18" charset="0"/>
                      </a:endParaRPr>
                    </a:p>
                    <a:p>
                      <a:endParaRPr lang="en-US" dirty="0" smtClean="0">
                        <a:solidFill>
                          <a:srgbClr val="002060"/>
                        </a:solidFill>
                        <a:latin typeface="Times New Roman" panose="02020603050405020304" pitchFamily="18" charset="0"/>
                        <a:cs typeface="Times New Roman" panose="02020603050405020304" pitchFamily="18" charset="0"/>
                      </a:endParaRPr>
                    </a:p>
                    <a:p>
                      <a:r>
                        <a:rPr lang="el-GR" dirty="0" smtClean="0">
                          <a:solidFill>
                            <a:srgbClr val="002060"/>
                          </a:solidFill>
                          <a:latin typeface="Times New Roman" panose="02020603050405020304" pitchFamily="18" charset="0"/>
                          <a:cs typeface="Times New Roman" panose="02020603050405020304" pitchFamily="18" charset="0"/>
                        </a:rPr>
                        <a:t>► Δίχως την παρουσία τρίτων (εκτός από τους ανθρώπους που θα παίξουν υποστηρικτικό ρόλο για τον ασθενή)</a:t>
                      </a:r>
                      <a:endParaRPr lang="en-US" dirty="0" smtClean="0">
                        <a:solidFill>
                          <a:srgbClr val="002060"/>
                        </a:solidFill>
                        <a:latin typeface="Times New Roman" panose="02020603050405020304" pitchFamily="18" charset="0"/>
                        <a:cs typeface="Times New Roman" panose="02020603050405020304" pitchFamily="18" charset="0"/>
                      </a:endParaRPr>
                    </a:p>
                    <a:p>
                      <a:endParaRPr lang="en-US" dirty="0" smtClean="0">
                        <a:solidFill>
                          <a:srgbClr val="002060"/>
                        </a:solidFill>
                        <a:latin typeface="Times New Roman" panose="02020603050405020304" pitchFamily="18" charset="0"/>
                        <a:cs typeface="Times New Roman" panose="02020603050405020304" pitchFamily="18" charset="0"/>
                      </a:endParaRPr>
                    </a:p>
                    <a:p>
                      <a:r>
                        <a:rPr lang="el-GR" dirty="0" smtClean="0">
                          <a:solidFill>
                            <a:srgbClr val="002060"/>
                          </a:solidFill>
                          <a:latin typeface="Times New Roman" panose="02020603050405020304" pitchFamily="18" charset="0"/>
                          <a:cs typeface="Times New Roman" panose="02020603050405020304" pitchFamily="18" charset="0"/>
                        </a:rPr>
                        <a:t>► </a:t>
                      </a:r>
                      <a:r>
                        <a:rPr lang="el-GR" dirty="0" err="1" smtClean="0">
                          <a:solidFill>
                            <a:srgbClr val="002060"/>
                          </a:solidFill>
                          <a:latin typeface="Times New Roman" panose="02020603050405020304" pitchFamily="18" charset="0"/>
                          <a:cs typeface="Times New Roman" panose="02020603050405020304" pitchFamily="18" charset="0"/>
                        </a:rPr>
                        <a:t>Ιδιωτικότητα</a:t>
                      </a:r>
                      <a:r>
                        <a:rPr lang="el-GR" dirty="0" smtClean="0">
                          <a:solidFill>
                            <a:srgbClr val="002060"/>
                          </a:solidFill>
                          <a:latin typeface="Times New Roman" panose="02020603050405020304" pitchFamily="18" charset="0"/>
                          <a:cs typeface="Times New Roman" panose="02020603050405020304" pitchFamily="18" charset="0"/>
                        </a:rPr>
                        <a:t> (αποφυγή ανακοίνωσης σε χώρους νοσηλείας με πολλά κρεβάτια που χωρίζονται μεταξύ τους με κουρτίνες ή παραβάν). </a:t>
                      </a:r>
                      <a:endParaRPr lang="en-US" dirty="0" smtClean="0">
                        <a:solidFill>
                          <a:srgbClr val="002060"/>
                        </a:solidFill>
                        <a:latin typeface="Times New Roman" panose="02020603050405020304" pitchFamily="18" charset="0"/>
                        <a:cs typeface="Times New Roman" panose="02020603050405020304" pitchFamily="18" charset="0"/>
                      </a:endParaRPr>
                    </a:p>
                    <a:p>
                      <a:r>
                        <a:rPr lang="el-GR" dirty="0" smtClean="0">
                          <a:solidFill>
                            <a:srgbClr val="002060"/>
                          </a:solidFill>
                          <a:latin typeface="Times New Roman" panose="02020603050405020304" pitchFamily="18" charset="0"/>
                          <a:cs typeface="Times New Roman" panose="02020603050405020304" pitchFamily="18" charset="0"/>
                        </a:rPr>
                        <a:t>► Η ανακοίνωση να γίνεται σε καθιστή θέση. </a:t>
                      </a:r>
                      <a:endParaRPr lang="en-US" dirty="0" smtClean="0">
                        <a:solidFill>
                          <a:srgbClr val="002060"/>
                        </a:solidFill>
                        <a:latin typeface="Times New Roman" panose="02020603050405020304" pitchFamily="18" charset="0"/>
                        <a:cs typeface="Times New Roman" panose="02020603050405020304" pitchFamily="18" charset="0"/>
                      </a:endParaRPr>
                    </a:p>
                    <a:p>
                      <a:r>
                        <a:rPr lang="en-US" dirty="0" smtClean="0">
                          <a:solidFill>
                            <a:srgbClr val="002060"/>
                          </a:solidFill>
                          <a:latin typeface="Times New Roman" panose="02020603050405020304" pitchFamily="18" charset="0"/>
                          <a:cs typeface="Times New Roman" panose="02020603050405020304" pitchFamily="18" charset="0"/>
                        </a:rPr>
                        <a:t>-</a:t>
                      </a:r>
                      <a:r>
                        <a:rPr lang="el-GR" dirty="0" smtClean="0">
                          <a:solidFill>
                            <a:srgbClr val="002060"/>
                          </a:solidFill>
                          <a:latin typeface="Times New Roman" panose="02020603050405020304" pitchFamily="18" charset="0"/>
                          <a:cs typeface="Times New Roman" panose="02020603050405020304" pitchFamily="18" charset="0"/>
                        </a:rPr>
                        <a:t>Να μην υπάρχουν αντικείμενα που παρεμβάλλονται ως εμπόδια μεταξύ του γιατρού και του ασθενή.</a:t>
                      </a:r>
                      <a:endParaRPr lang="en-US" dirty="0" smtClean="0">
                        <a:solidFill>
                          <a:srgbClr val="002060"/>
                        </a:solidFill>
                        <a:latin typeface="Times New Roman" panose="02020603050405020304" pitchFamily="18" charset="0"/>
                        <a:cs typeface="Times New Roman" panose="02020603050405020304" pitchFamily="18" charset="0"/>
                      </a:endParaRPr>
                    </a:p>
                    <a:p>
                      <a:r>
                        <a:rPr lang="el-GR" dirty="0" smtClean="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a:t>
                      </a:r>
                      <a:r>
                        <a:rPr lang="el-GR" dirty="0" smtClean="0">
                          <a:solidFill>
                            <a:srgbClr val="002060"/>
                          </a:solidFill>
                          <a:latin typeface="Times New Roman" panose="02020603050405020304" pitchFamily="18" charset="0"/>
                          <a:cs typeface="Times New Roman" panose="02020603050405020304" pitchFamily="18" charset="0"/>
                        </a:rPr>
                        <a:t> Ο ασθενής να έχει βολική και άνετη θέση.</a:t>
                      </a:r>
                      <a:endParaRPr lang="en-US" dirty="0" smtClean="0">
                        <a:solidFill>
                          <a:srgbClr val="002060"/>
                        </a:solidFill>
                        <a:latin typeface="Times New Roman" panose="02020603050405020304" pitchFamily="18" charset="0"/>
                        <a:cs typeface="Times New Roman" panose="02020603050405020304" pitchFamily="18" charset="0"/>
                      </a:endParaRPr>
                    </a:p>
                    <a:p>
                      <a:r>
                        <a:rPr lang="el-GR" dirty="0" smtClean="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a:t>
                      </a:r>
                      <a:r>
                        <a:rPr lang="el-GR" dirty="0" smtClean="0">
                          <a:solidFill>
                            <a:srgbClr val="002060"/>
                          </a:solidFill>
                          <a:latin typeface="Times New Roman" panose="02020603050405020304" pitchFamily="18" charset="0"/>
                          <a:cs typeface="Times New Roman" panose="02020603050405020304" pitchFamily="18" charset="0"/>
                        </a:rPr>
                        <a:t> Να αποφεύγεται η βιασύνη.</a:t>
                      </a:r>
                      <a:endParaRPr lang="en-US" dirty="0" smtClean="0">
                        <a:solidFill>
                          <a:srgbClr val="002060"/>
                        </a:solidFill>
                        <a:latin typeface="Times New Roman" panose="02020603050405020304" pitchFamily="18" charset="0"/>
                        <a:cs typeface="Times New Roman" panose="02020603050405020304" pitchFamily="18" charset="0"/>
                      </a:endParaRPr>
                    </a:p>
                    <a:p>
                      <a:r>
                        <a:rPr lang="el-GR" dirty="0" smtClean="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a:t>
                      </a:r>
                      <a:r>
                        <a:rPr lang="el-GR" dirty="0" smtClean="0">
                          <a:solidFill>
                            <a:srgbClr val="002060"/>
                          </a:solidFill>
                          <a:latin typeface="Times New Roman" panose="02020603050405020304" pitchFamily="18" charset="0"/>
                          <a:cs typeface="Times New Roman" panose="02020603050405020304" pitchFamily="18" charset="0"/>
                        </a:rPr>
                        <a:t>Να υπάρχει οπτική επαφή.</a:t>
                      </a:r>
                      <a:endParaRPr lang="en-US" dirty="0" smtClean="0">
                        <a:solidFill>
                          <a:srgbClr val="002060"/>
                        </a:solidFill>
                        <a:latin typeface="Times New Roman" panose="02020603050405020304" pitchFamily="18" charset="0"/>
                        <a:cs typeface="Times New Roman" panose="02020603050405020304" pitchFamily="18" charset="0"/>
                      </a:endParaRPr>
                    </a:p>
                    <a:p>
                      <a:r>
                        <a:rPr lang="el-GR" dirty="0" smtClean="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a:t>
                      </a:r>
                      <a:r>
                        <a:rPr lang="el-GR" dirty="0" smtClean="0">
                          <a:solidFill>
                            <a:srgbClr val="002060"/>
                          </a:solidFill>
                          <a:latin typeface="Times New Roman" panose="02020603050405020304" pitchFamily="18" charset="0"/>
                          <a:cs typeface="Times New Roman" panose="02020603050405020304" pitchFamily="18" charset="0"/>
                        </a:rPr>
                        <a:t> Ενδεχόμενη ύπαρξη κάποιας σωματικής επαφής (κράτημα χεριού, άγγιγμα στο μπράτσο)</a:t>
                      </a:r>
                      <a:r>
                        <a:rPr lang="el-GR" dirty="0" smtClean="0"/>
                        <a:t>). </a:t>
                      </a:r>
                      <a:endParaRPr lang="el-GR"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59952692"/>
      </p:ext>
    </p:extLst>
  </p:cSld>
  <p:clrMapOvr>
    <a:masterClrMapping/>
  </p:clrMapOvr>
  <mc:AlternateContent xmlns:mc="http://schemas.openxmlformats.org/markup-compatibility/2006" xmlns:p14="http://schemas.microsoft.com/office/powerpoint/2010/main">
    <mc:Choice Requires="p14">
      <p:transition spd="slow" p14:dur="2000" advTm="48904"/>
    </mc:Choice>
    <mc:Fallback xmlns="">
      <p:transition spd="slow" advTm="4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216" y="0"/>
            <a:ext cx="5886450" cy="709612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957209" y="301557"/>
            <a:ext cx="1994170"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Περιβάλλον (</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2957210" y="1614790"/>
            <a:ext cx="1994170"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Αντίληψη (</a:t>
            </a:r>
            <a:r>
              <a:rPr lang="en-US" sz="1600" b="1" dirty="0">
                <a:solidFill>
                  <a:srgbClr val="002060"/>
                </a:solidFill>
                <a:latin typeface="Times New Roman" panose="02020603050405020304" pitchFamily="18" charset="0"/>
                <a:cs typeface="Times New Roman" panose="02020603050405020304" pitchFamily="18" charset="0"/>
              </a:rPr>
              <a:t>P)</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6" name="Ορθογώνιο 5"/>
          <p:cNvSpPr/>
          <p:nvPr/>
        </p:nvSpPr>
        <p:spPr>
          <a:xfrm>
            <a:off x="2957209" y="2801566"/>
            <a:ext cx="1896893"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Πρόσκληση (Ι)</a:t>
            </a:r>
          </a:p>
        </p:txBody>
      </p:sp>
      <p:sp>
        <p:nvSpPr>
          <p:cNvPr id="7" name="Ορθογώνιο 6"/>
          <p:cNvSpPr/>
          <p:nvPr/>
        </p:nvSpPr>
        <p:spPr>
          <a:xfrm rot="10800000" flipV="1">
            <a:off x="2957210" y="3629054"/>
            <a:ext cx="1712068"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Γνώση (</a:t>
            </a:r>
            <a:r>
              <a:rPr lang="en-US" sz="1600" b="1" dirty="0">
                <a:solidFill>
                  <a:srgbClr val="002060"/>
                </a:solidFill>
                <a:latin typeface="Times New Roman" panose="02020603050405020304" pitchFamily="18" charset="0"/>
                <a:cs typeface="Times New Roman" panose="02020603050405020304" pitchFamily="18" charset="0"/>
              </a:rPr>
              <a:t>K)</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9" name="Ορθογώνιο 8"/>
          <p:cNvSpPr/>
          <p:nvPr/>
        </p:nvSpPr>
        <p:spPr>
          <a:xfrm>
            <a:off x="2957209" y="6366913"/>
            <a:ext cx="1634246" cy="584775"/>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Στρατηγική και </a:t>
            </a:r>
            <a:endParaRPr lang="en-US" sz="1600" b="1" dirty="0" smtClean="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περίληψη </a:t>
            </a:r>
            <a:r>
              <a:rPr lang="el-GR" sz="1600" b="1" dirty="0">
                <a:solidFill>
                  <a:srgbClr val="002060"/>
                </a:solidFill>
                <a:latin typeface="Times New Roman" panose="02020603050405020304" pitchFamily="18" charset="0"/>
                <a:cs typeface="Times New Roman" panose="02020603050405020304" pitchFamily="18" charset="0"/>
              </a:rPr>
              <a:t>(</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10" name="Ορθογώνιο 9"/>
          <p:cNvSpPr/>
          <p:nvPr/>
        </p:nvSpPr>
        <p:spPr>
          <a:xfrm rot="10800000" flipV="1">
            <a:off x="2957208" y="3321281"/>
            <a:ext cx="1994169" cy="2308324"/>
          </a:xfrm>
          <a:prstGeom prst="rect">
            <a:avLst/>
          </a:prstGeom>
        </p:spPr>
        <p:txBody>
          <a:bodyPr wrap="square">
            <a:spAutoFit/>
          </a:bodyPr>
          <a:lstStyle/>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Ενσυναίσθηση </a:t>
            </a:r>
            <a:r>
              <a:rPr lang="el-GR" sz="1600" b="1" dirty="0">
                <a:solidFill>
                  <a:srgbClr val="002060"/>
                </a:solidFill>
                <a:latin typeface="Times New Roman" panose="02020603050405020304" pitchFamily="18" charset="0"/>
                <a:cs typeface="Times New Roman" panose="02020603050405020304" pitchFamily="18" charset="0"/>
              </a:rPr>
              <a:t>(Ε)</a:t>
            </a:r>
          </a:p>
        </p:txBody>
      </p:sp>
      <p:graphicFrame>
        <p:nvGraphicFramePr>
          <p:cNvPr id="2" name="Πίνακας 1"/>
          <p:cNvGraphicFramePr>
            <a:graphicFrameLocks noGrp="1"/>
          </p:cNvGraphicFramePr>
          <p:nvPr>
            <p:extLst/>
          </p:nvPr>
        </p:nvGraphicFramePr>
        <p:xfrm>
          <a:off x="2597216" y="0"/>
          <a:ext cx="5886450" cy="982494"/>
        </p:xfrm>
        <a:graphic>
          <a:graphicData uri="http://schemas.openxmlformats.org/drawingml/2006/table">
            <a:tbl>
              <a:tblPr firstRow="1" bandRow="1">
                <a:tableStyleId>{5C22544A-7EE6-4342-B048-85BDC9FD1C3A}</a:tableStyleId>
              </a:tblPr>
              <a:tblGrid>
                <a:gridCol w="5886450"/>
              </a:tblGrid>
              <a:tr h="982494">
                <a:tc>
                  <a:txBody>
                    <a:bodyPr/>
                    <a:lstStyle/>
                    <a:p>
                      <a:endParaRPr lang="el-GR" dirty="0"/>
                    </a:p>
                  </a:txBody>
                  <a:tcPr>
                    <a:solidFill>
                      <a:schemeClr val="bg1"/>
                    </a:solidFill>
                  </a:tcPr>
                </a:tc>
              </a:tr>
            </a:tbl>
          </a:graphicData>
        </a:graphic>
      </p:graphicFrame>
      <p:graphicFrame>
        <p:nvGraphicFramePr>
          <p:cNvPr id="3" name="Πίνακας 2"/>
          <p:cNvGraphicFramePr>
            <a:graphicFrameLocks noGrp="1"/>
          </p:cNvGraphicFramePr>
          <p:nvPr>
            <p:extLst/>
          </p:nvPr>
        </p:nvGraphicFramePr>
        <p:xfrm>
          <a:off x="2470826" y="2051344"/>
          <a:ext cx="6012840" cy="4946782"/>
        </p:xfrm>
        <a:graphic>
          <a:graphicData uri="http://schemas.openxmlformats.org/drawingml/2006/table">
            <a:tbl>
              <a:tblPr firstRow="1" bandRow="1">
                <a:tableStyleId>{5C22544A-7EE6-4342-B048-85BDC9FD1C3A}</a:tableStyleId>
              </a:tblPr>
              <a:tblGrid>
                <a:gridCol w="6012840"/>
              </a:tblGrid>
              <a:tr h="4946782">
                <a:tc>
                  <a:txBody>
                    <a:bodyPr/>
                    <a:lstStyle/>
                    <a:p>
                      <a:r>
                        <a:rPr lang="el-GR" dirty="0" smtClean="0">
                          <a:solidFill>
                            <a:srgbClr val="002060"/>
                          </a:solidFill>
                          <a:latin typeface="Times New Roman" panose="02020603050405020304" pitchFamily="18" charset="0"/>
                          <a:cs typeface="Times New Roman" panose="02020603050405020304" pitchFamily="18" charset="0"/>
                        </a:rPr>
                        <a:t>►Εκτίμηση της αντίληψης του ασθενή σχετικά με τη νόσο και τις προοπτικές</a:t>
                      </a:r>
                      <a:r>
                        <a:rPr lang="en-US" dirty="0" smtClean="0">
                          <a:solidFill>
                            <a:srgbClr val="002060"/>
                          </a:solidFill>
                          <a:latin typeface="Times New Roman" panose="02020603050405020304" pitchFamily="18" charset="0"/>
                          <a:cs typeface="Times New Roman" panose="02020603050405020304" pitchFamily="18" charset="0"/>
                        </a:rPr>
                        <a:t> </a:t>
                      </a:r>
                    </a:p>
                    <a:p>
                      <a:endParaRPr lang="en-US" sz="1400" dirty="0" smtClean="0">
                        <a:solidFill>
                          <a:srgbClr val="002060"/>
                        </a:solidFill>
                        <a:latin typeface="Times New Roman" panose="02020603050405020304" pitchFamily="18" charset="0"/>
                        <a:cs typeface="Times New Roman" panose="02020603050405020304" pitchFamily="18" charset="0"/>
                      </a:endParaRPr>
                    </a:p>
                    <a:p>
                      <a:r>
                        <a:rPr lang="el-GR" sz="1400" dirty="0" smtClean="0">
                          <a:solidFill>
                            <a:srgbClr val="002060"/>
                          </a:solidFill>
                          <a:latin typeface="Times New Roman" panose="02020603050405020304" pitchFamily="18" charset="0"/>
                          <a:cs typeface="Times New Roman" panose="02020603050405020304" pitchFamily="18" charset="0"/>
                        </a:rPr>
                        <a:t>θα εκτιμήσει τι</a:t>
                      </a:r>
                      <a:r>
                        <a:rPr lang="el-GR" sz="1400" baseline="0" dirty="0" smtClean="0">
                          <a:solidFill>
                            <a:srgbClr val="002060"/>
                          </a:solidFill>
                          <a:latin typeface="Times New Roman" panose="02020603050405020304" pitchFamily="18" charset="0"/>
                          <a:cs typeface="Times New Roman" panose="02020603050405020304" pitchFamily="18" charset="0"/>
                        </a:rPr>
                        <a:t> </a:t>
                      </a:r>
                      <a:r>
                        <a:rPr lang="el-GR" sz="1400" dirty="0" smtClean="0">
                          <a:solidFill>
                            <a:srgbClr val="002060"/>
                          </a:solidFill>
                          <a:latin typeface="Times New Roman" panose="02020603050405020304" pitchFamily="18" charset="0"/>
                          <a:cs typeface="Times New Roman" panose="02020603050405020304" pitchFamily="18" charset="0"/>
                        </a:rPr>
                        <a:t>γνωρίζει ήδη η ασθενής να διορθώσει τυχόν λανθασμένες αντιλήψεις του ασθενή,  να διαμορφώσει τη δυσάρεστη είδηση κατάλληλα, ώστε να είναι κατανοητή στον ασθενή,  να εκτιμήσει αν ο ασθενής βρίσκεται σε άρνηση,  να διακρίνει αν ο ασθενής έχει παράλογες προσδοκίες για πιθανή θεραπεία,  να διακρίνει αν ο ασθενής στηρίζεται σε ψεύτικες ελπίδες.</a:t>
                      </a:r>
                      <a:endParaRPr lang="en-US" sz="1400" dirty="0" smtClean="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8" name="Ήχος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22023447"/>
      </p:ext>
    </p:extLst>
  </p:cSld>
  <p:clrMapOvr>
    <a:masterClrMapping/>
  </p:clrMapOvr>
  <mc:AlternateContent xmlns:mc="http://schemas.openxmlformats.org/markup-compatibility/2006" xmlns:p14="http://schemas.microsoft.com/office/powerpoint/2010/main">
    <mc:Choice Requires="p14">
      <p:transition spd="slow" p14:dur="2000" advTm="59169"/>
    </mc:Choice>
    <mc:Fallback xmlns="">
      <p:transition spd="slow" advTm="5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Σχετική εικόν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7216" y="0"/>
            <a:ext cx="5886450" cy="709612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957209" y="301557"/>
            <a:ext cx="1994170"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Περιβάλλον (</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2957210" y="1614790"/>
            <a:ext cx="1994170"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Αντίληψη (</a:t>
            </a:r>
            <a:r>
              <a:rPr lang="en-US" sz="1600" b="1" dirty="0">
                <a:solidFill>
                  <a:srgbClr val="002060"/>
                </a:solidFill>
                <a:latin typeface="Times New Roman" panose="02020603050405020304" pitchFamily="18" charset="0"/>
                <a:cs typeface="Times New Roman" panose="02020603050405020304" pitchFamily="18" charset="0"/>
              </a:rPr>
              <a:t>P)</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6" name="Ορθογώνιο 5"/>
          <p:cNvSpPr/>
          <p:nvPr/>
        </p:nvSpPr>
        <p:spPr>
          <a:xfrm>
            <a:off x="2957209" y="2801566"/>
            <a:ext cx="1896893"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Πρόσκληση (Ι)</a:t>
            </a:r>
          </a:p>
        </p:txBody>
      </p:sp>
      <p:sp>
        <p:nvSpPr>
          <p:cNvPr id="7" name="Ορθογώνιο 6"/>
          <p:cNvSpPr/>
          <p:nvPr/>
        </p:nvSpPr>
        <p:spPr>
          <a:xfrm rot="10800000" flipV="1">
            <a:off x="2957210" y="3629054"/>
            <a:ext cx="1712068"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Γνώση (</a:t>
            </a:r>
            <a:r>
              <a:rPr lang="en-US" sz="1600" b="1" dirty="0">
                <a:solidFill>
                  <a:srgbClr val="002060"/>
                </a:solidFill>
                <a:latin typeface="Times New Roman" panose="02020603050405020304" pitchFamily="18" charset="0"/>
                <a:cs typeface="Times New Roman" panose="02020603050405020304" pitchFamily="18" charset="0"/>
              </a:rPr>
              <a:t>K)</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9" name="Ορθογώνιο 8"/>
          <p:cNvSpPr/>
          <p:nvPr/>
        </p:nvSpPr>
        <p:spPr>
          <a:xfrm>
            <a:off x="2957209" y="6366913"/>
            <a:ext cx="1634246" cy="584775"/>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Στρατηγική και </a:t>
            </a:r>
            <a:endParaRPr lang="en-US" sz="1600" b="1" dirty="0" smtClean="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περίληψη </a:t>
            </a:r>
            <a:r>
              <a:rPr lang="el-GR" sz="1600" b="1" dirty="0">
                <a:solidFill>
                  <a:srgbClr val="002060"/>
                </a:solidFill>
                <a:latin typeface="Times New Roman" panose="02020603050405020304" pitchFamily="18" charset="0"/>
                <a:cs typeface="Times New Roman" panose="02020603050405020304" pitchFamily="18" charset="0"/>
              </a:rPr>
              <a:t>(</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10" name="Ορθογώνιο 9"/>
          <p:cNvSpPr/>
          <p:nvPr/>
        </p:nvSpPr>
        <p:spPr>
          <a:xfrm rot="10800000" flipV="1">
            <a:off x="2957208" y="3321281"/>
            <a:ext cx="1994169" cy="2308324"/>
          </a:xfrm>
          <a:prstGeom prst="rect">
            <a:avLst/>
          </a:prstGeom>
        </p:spPr>
        <p:txBody>
          <a:bodyPr wrap="square">
            <a:spAutoFit/>
          </a:bodyPr>
          <a:lstStyle/>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Ενσυναίσθηση </a:t>
            </a:r>
            <a:r>
              <a:rPr lang="el-GR" sz="1600" b="1" dirty="0">
                <a:solidFill>
                  <a:srgbClr val="002060"/>
                </a:solidFill>
                <a:latin typeface="Times New Roman" panose="02020603050405020304" pitchFamily="18" charset="0"/>
                <a:cs typeface="Times New Roman" panose="02020603050405020304" pitchFamily="18" charset="0"/>
              </a:rPr>
              <a:t>(Ε)</a:t>
            </a:r>
          </a:p>
        </p:txBody>
      </p:sp>
      <p:graphicFrame>
        <p:nvGraphicFramePr>
          <p:cNvPr id="2" name="Πίνακας 1"/>
          <p:cNvGraphicFramePr>
            <a:graphicFrameLocks noGrp="1"/>
          </p:cNvGraphicFramePr>
          <p:nvPr>
            <p:extLst/>
          </p:nvPr>
        </p:nvGraphicFramePr>
        <p:xfrm>
          <a:off x="2519464" y="3103124"/>
          <a:ext cx="5964202" cy="3993002"/>
        </p:xfrm>
        <a:graphic>
          <a:graphicData uri="http://schemas.openxmlformats.org/drawingml/2006/table">
            <a:tbl>
              <a:tblPr firstRow="1" bandRow="1">
                <a:tableStyleId>{5C22544A-7EE6-4342-B048-85BDC9FD1C3A}</a:tableStyleId>
              </a:tblPr>
              <a:tblGrid>
                <a:gridCol w="5964202"/>
              </a:tblGrid>
              <a:tr h="3993002">
                <a:tc>
                  <a:txBody>
                    <a:bodyPr/>
                    <a:lstStyle/>
                    <a:p>
                      <a:r>
                        <a:rPr lang="el-GR" dirty="0" smtClean="0">
                          <a:solidFill>
                            <a:srgbClr val="002060"/>
                          </a:solidFill>
                          <a:latin typeface="Times New Roman" panose="02020603050405020304" pitchFamily="18" charset="0"/>
                          <a:cs typeface="Times New Roman" panose="02020603050405020304" pitchFamily="18" charset="0"/>
                        </a:rPr>
                        <a:t>► Εκτίμηση της επιθυμίας του ασθενή για ενημέρωση</a:t>
                      </a:r>
                    </a:p>
                    <a:p>
                      <a:r>
                        <a:rPr lang="el-GR" dirty="0" smtClean="0">
                          <a:solidFill>
                            <a:srgbClr val="002060"/>
                          </a:solidFill>
                          <a:latin typeface="Times New Roman" panose="02020603050405020304" pitchFamily="18" charset="0"/>
                          <a:cs typeface="Times New Roman" panose="02020603050405020304" pitchFamily="18" charset="0"/>
                        </a:rPr>
                        <a:t>  </a:t>
                      </a:r>
                      <a:r>
                        <a:rPr lang="el-GR" sz="1800" dirty="0" smtClean="0">
                          <a:solidFill>
                            <a:srgbClr val="002060"/>
                          </a:solidFill>
                          <a:latin typeface="Times New Roman" panose="02020603050405020304" pitchFamily="18" charset="0"/>
                          <a:cs typeface="Times New Roman" panose="02020603050405020304" pitchFamily="18" charset="0"/>
                        </a:rPr>
                        <a:t>Προειδοποίηση–ενημέρωση του ασθενή </a:t>
                      </a:r>
                    </a:p>
                    <a:p>
                      <a:r>
                        <a:rPr lang="el-GR" sz="1800" dirty="0" smtClean="0">
                          <a:solidFill>
                            <a:srgbClr val="002060"/>
                          </a:solidFill>
                          <a:latin typeface="Times New Roman" panose="02020603050405020304" pitchFamily="18" charset="0"/>
                          <a:cs typeface="Times New Roman" panose="02020603050405020304" pitchFamily="18" charset="0"/>
                        </a:rPr>
                        <a:t>Συνιστάται η πληροφορία να δίνεται σε μικρές δόσεις, ώστε να μπορεί ο ασθενής να την</a:t>
                      </a:r>
                      <a:r>
                        <a:rPr lang="el-GR" sz="1800" baseline="0" dirty="0" smtClean="0">
                          <a:solidFill>
                            <a:srgbClr val="002060"/>
                          </a:solidFill>
                          <a:latin typeface="Times New Roman" panose="02020603050405020304" pitchFamily="18" charset="0"/>
                          <a:cs typeface="Times New Roman" panose="02020603050405020304" pitchFamily="18" charset="0"/>
                        </a:rPr>
                        <a:t> </a:t>
                      </a:r>
                      <a:r>
                        <a:rPr lang="el-GR" sz="1800" dirty="0" smtClean="0">
                          <a:solidFill>
                            <a:srgbClr val="002060"/>
                          </a:solidFill>
                          <a:latin typeface="Times New Roman" panose="02020603050405020304" pitchFamily="18" charset="0"/>
                          <a:cs typeface="Times New Roman" panose="02020603050405020304" pitchFamily="18" charset="0"/>
                        </a:rPr>
                        <a:t>αφομοιώνει, και σε γλώσσα κατανοητή από τον ασθενή, δίχως εξεζητημένη ιατρική ορολογία. </a:t>
                      </a:r>
                    </a:p>
                    <a:p>
                      <a:endParaRPr lang="el-GR" dirty="0"/>
                    </a:p>
                  </a:txBody>
                  <a:tcPr>
                    <a:solidFill>
                      <a:schemeClr val="bg1"/>
                    </a:solidFill>
                  </a:tcPr>
                </a:tc>
              </a:tr>
            </a:tbl>
          </a:graphicData>
        </a:graphic>
      </p:graphicFrame>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8" name="Ήχος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44588440"/>
      </p:ext>
    </p:extLst>
  </p:cSld>
  <p:clrMapOvr>
    <a:masterClrMapping/>
  </p:clrMapOvr>
  <mc:AlternateContent xmlns:mc="http://schemas.openxmlformats.org/markup-compatibility/2006" xmlns:p14="http://schemas.microsoft.com/office/powerpoint/2010/main">
    <mc:Choice Requires="p14">
      <p:transition spd="slow" p14:dur="2000" advTm="54431"/>
    </mc:Choice>
    <mc:Fallback xmlns="">
      <p:transition spd="slow" advTm="5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9"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Σχετική εικόν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7216" y="0"/>
            <a:ext cx="4392000" cy="529456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2957209" y="301557"/>
            <a:ext cx="1994170" cy="276999"/>
          </a:xfrm>
          <a:prstGeom prst="rect">
            <a:avLst/>
          </a:prstGeom>
        </p:spPr>
        <p:txBody>
          <a:bodyPr wrap="square">
            <a:spAutoFit/>
          </a:bodyPr>
          <a:lstStyle/>
          <a:p>
            <a:r>
              <a:rPr lang="el-GR" sz="1200" b="1" dirty="0">
                <a:solidFill>
                  <a:srgbClr val="002060"/>
                </a:solidFill>
                <a:latin typeface="Times New Roman" panose="02020603050405020304" pitchFamily="18" charset="0"/>
                <a:cs typeface="Times New Roman" panose="02020603050405020304" pitchFamily="18" charset="0"/>
              </a:rPr>
              <a:t>Περιβάλλον (</a:t>
            </a:r>
            <a:r>
              <a:rPr lang="en-US" sz="1200" b="1" dirty="0">
                <a:solidFill>
                  <a:srgbClr val="002060"/>
                </a:solidFill>
                <a:latin typeface="Times New Roman" panose="02020603050405020304" pitchFamily="18" charset="0"/>
                <a:cs typeface="Times New Roman" panose="02020603050405020304" pitchFamily="18" charset="0"/>
              </a:rPr>
              <a:t>S)</a:t>
            </a:r>
            <a:endParaRPr lang="el-GR" sz="1200" b="1" dirty="0">
              <a:solidFill>
                <a:srgbClr val="002060"/>
              </a:solidFill>
              <a:latin typeface="Times New Roman" panose="02020603050405020304" pitchFamily="18" charset="0"/>
              <a:cs typeface="Times New Roman" panose="02020603050405020304" pitchFamily="18" charset="0"/>
            </a:endParaRPr>
          </a:p>
        </p:txBody>
      </p:sp>
      <p:sp>
        <p:nvSpPr>
          <p:cNvPr id="5" name="Ορθογώνιο 4"/>
          <p:cNvSpPr/>
          <p:nvPr/>
        </p:nvSpPr>
        <p:spPr>
          <a:xfrm>
            <a:off x="2850204" y="1037031"/>
            <a:ext cx="2101176" cy="276999"/>
          </a:xfrm>
          <a:prstGeom prst="rect">
            <a:avLst/>
          </a:prstGeom>
        </p:spPr>
        <p:txBody>
          <a:bodyPr wrap="square">
            <a:spAutoFit/>
          </a:bodyPr>
          <a:lstStyle/>
          <a:p>
            <a:r>
              <a:rPr lang="el-GR" sz="1200" b="1" dirty="0">
                <a:solidFill>
                  <a:srgbClr val="002060"/>
                </a:solidFill>
                <a:latin typeface="Times New Roman" panose="02020603050405020304" pitchFamily="18" charset="0"/>
                <a:cs typeface="Times New Roman" panose="02020603050405020304" pitchFamily="18" charset="0"/>
              </a:rPr>
              <a:t>Αντίληψη (</a:t>
            </a:r>
            <a:r>
              <a:rPr lang="en-US" sz="1200" b="1" dirty="0">
                <a:solidFill>
                  <a:srgbClr val="002060"/>
                </a:solidFill>
                <a:latin typeface="Times New Roman" panose="02020603050405020304" pitchFamily="18" charset="0"/>
                <a:cs typeface="Times New Roman" panose="02020603050405020304" pitchFamily="18" charset="0"/>
              </a:rPr>
              <a:t>P)</a:t>
            </a:r>
            <a:endParaRPr lang="el-GR" sz="1200" b="1" dirty="0">
              <a:solidFill>
                <a:srgbClr val="002060"/>
              </a:solidFill>
              <a:latin typeface="Times New Roman" panose="02020603050405020304" pitchFamily="18" charset="0"/>
              <a:cs typeface="Times New Roman" panose="02020603050405020304" pitchFamily="18" charset="0"/>
            </a:endParaRPr>
          </a:p>
        </p:txBody>
      </p:sp>
      <p:sp>
        <p:nvSpPr>
          <p:cNvPr id="6" name="Ορθογώνιο 5"/>
          <p:cNvSpPr/>
          <p:nvPr/>
        </p:nvSpPr>
        <p:spPr>
          <a:xfrm>
            <a:off x="2850205" y="1974715"/>
            <a:ext cx="2003898" cy="307777"/>
          </a:xfrm>
          <a:prstGeom prst="rect">
            <a:avLst/>
          </a:prstGeom>
        </p:spPr>
        <p:txBody>
          <a:bodyPr wrap="square">
            <a:spAutoFit/>
          </a:bodyPr>
          <a:lstStyle/>
          <a:p>
            <a:r>
              <a:rPr lang="el-GR" sz="1400" b="1" dirty="0">
                <a:solidFill>
                  <a:srgbClr val="002060"/>
                </a:solidFill>
                <a:latin typeface="Times New Roman" panose="02020603050405020304" pitchFamily="18" charset="0"/>
                <a:cs typeface="Times New Roman" panose="02020603050405020304" pitchFamily="18" charset="0"/>
              </a:rPr>
              <a:t>Πρόσκληση (Ι)</a:t>
            </a:r>
          </a:p>
        </p:txBody>
      </p:sp>
      <p:sp>
        <p:nvSpPr>
          <p:cNvPr id="7" name="Ορθογώνιο 6"/>
          <p:cNvSpPr/>
          <p:nvPr/>
        </p:nvSpPr>
        <p:spPr>
          <a:xfrm>
            <a:off x="2957210" y="3046033"/>
            <a:ext cx="1196501" cy="338554"/>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Γνώση (</a:t>
            </a:r>
            <a:r>
              <a:rPr lang="en-US" sz="1600" b="1" dirty="0">
                <a:solidFill>
                  <a:srgbClr val="002060"/>
                </a:solidFill>
                <a:latin typeface="Times New Roman" panose="02020603050405020304" pitchFamily="18" charset="0"/>
                <a:cs typeface="Times New Roman" panose="02020603050405020304" pitchFamily="18" charset="0"/>
              </a:rPr>
              <a:t>K)</a:t>
            </a:r>
            <a:endParaRPr lang="el-GR" sz="1600" b="1" dirty="0">
              <a:solidFill>
                <a:srgbClr val="002060"/>
              </a:solidFill>
              <a:latin typeface="Times New Roman" panose="02020603050405020304" pitchFamily="18" charset="0"/>
              <a:cs typeface="Times New Roman" panose="02020603050405020304" pitchFamily="18" charset="0"/>
            </a:endParaRPr>
          </a:p>
        </p:txBody>
      </p:sp>
      <p:sp>
        <p:nvSpPr>
          <p:cNvPr id="9" name="Ορθογώνιο 8"/>
          <p:cNvSpPr/>
          <p:nvPr/>
        </p:nvSpPr>
        <p:spPr>
          <a:xfrm>
            <a:off x="2957209" y="6366913"/>
            <a:ext cx="1634246" cy="584775"/>
          </a:xfrm>
          <a:prstGeom prst="rect">
            <a:avLst/>
          </a:prstGeom>
        </p:spPr>
        <p:txBody>
          <a:bodyPr wrap="square">
            <a:spAutoFit/>
          </a:bodyPr>
          <a:lstStyle/>
          <a:p>
            <a:r>
              <a:rPr lang="el-GR" sz="1600" b="1" dirty="0">
                <a:solidFill>
                  <a:srgbClr val="002060"/>
                </a:solidFill>
                <a:latin typeface="Times New Roman" panose="02020603050405020304" pitchFamily="18" charset="0"/>
                <a:cs typeface="Times New Roman" panose="02020603050405020304" pitchFamily="18" charset="0"/>
              </a:rPr>
              <a:t>Στρατηγική και </a:t>
            </a:r>
            <a:endParaRPr lang="en-US" sz="1600" b="1" dirty="0" smtClean="0">
              <a:solidFill>
                <a:srgbClr val="002060"/>
              </a:solidFill>
              <a:latin typeface="Times New Roman" panose="02020603050405020304" pitchFamily="18" charset="0"/>
              <a:cs typeface="Times New Roman" panose="02020603050405020304" pitchFamily="18" charset="0"/>
            </a:endParaRPr>
          </a:p>
          <a:p>
            <a:r>
              <a:rPr lang="el-GR" sz="1600" b="1" dirty="0" smtClean="0">
                <a:solidFill>
                  <a:srgbClr val="002060"/>
                </a:solidFill>
                <a:latin typeface="Times New Roman" panose="02020603050405020304" pitchFamily="18" charset="0"/>
                <a:cs typeface="Times New Roman" panose="02020603050405020304" pitchFamily="18" charset="0"/>
              </a:rPr>
              <a:t>περίληψη </a:t>
            </a:r>
            <a:r>
              <a:rPr lang="el-GR" sz="1600" b="1" dirty="0">
                <a:solidFill>
                  <a:srgbClr val="002060"/>
                </a:solidFill>
                <a:latin typeface="Times New Roman" panose="02020603050405020304" pitchFamily="18" charset="0"/>
                <a:cs typeface="Times New Roman" panose="02020603050405020304" pitchFamily="18" charset="0"/>
              </a:rPr>
              <a:t>(</a:t>
            </a:r>
            <a:r>
              <a:rPr lang="en-US" sz="1600" b="1" dirty="0">
                <a:solidFill>
                  <a:srgbClr val="002060"/>
                </a:solidFill>
                <a:latin typeface="Times New Roman" panose="02020603050405020304" pitchFamily="18" charset="0"/>
                <a:cs typeface="Times New Roman" panose="02020603050405020304" pitchFamily="18" charset="0"/>
              </a:rPr>
              <a:t>S)</a:t>
            </a:r>
            <a:endParaRPr lang="el-GR" sz="16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Πίνακας 1"/>
          <p:cNvGraphicFramePr>
            <a:graphicFrameLocks noGrp="1"/>
          </p:cNvGraphicFramePr>
          <p:nvPr>
            <p:extLst/>
          </p:nvPr>
        </p:nvGraphicFramePr>
        <p:xfrm>
          <a:off x="2597215" y="3521414"/>
          <a:ext cx="4392001" cy="3336586"/>
        </p:xfrm>
        <a:graphic>
          <a:graphicData uri="http://schemas.openxmlformats.org/drawingml/2006/table">
            <a:tbl>
              <a:tblPr firstRow="1" bandRow="1">
                <a:tableStyleId>{5C22544A-7EE6-4342-B048-85BDC9FD1C3A}</a:tableStyleId>
              </a:tblPr>
              <a:tblGrid>
                <a:gridCol w="4392001"/>
              </a:tblGrid>
              <a:tr h="3336586">
                <a:tc>
                  <a:txBody>
                    <a:bodyPr/>
                    <a:lstStyle/>
                    <a:p>
                      <a:r>
                        <a:rPr lang="el-GR" sz="1600" dirty="0" smtClean="0">
                          <a:solidFill>
                            <a:srgbClr val="002060"/>
                          </a:solidFill>
                          <a:latin typeface="Times New Roman" panose="02020603050405020304" pitchFamily="18" charset="0"/>
                          <a:cs typeface="Times New Roman" panose="02020603050405020304" pitchFamily="18" charset="0"/>
                        </a:rPr>
                        <a:t>Ανακοίνωση της δυσάρεστης είδησης. Συνιστάται η πληροφορία να δίνεται σε μικρές δόσεις, ώστε να μπορεί ο ασθενής να την</a:t>
                      </a:r>
                      <a:r>
                        <a:rPr lang="el-GR" sz="1600" baseline="0" dirty="0" smtClean="0">
                          <a:solidFill>
                            <a:srgbClr val="002060"/>
                          </a:solidFill>
                          <a:latin typeface="Times New Roman" panose="02020603050405020304" pitchFamily="18" charset="0"/>
                          <a:cs typeface="Times New Roman" panose="02020603050405020304" pitchFamily="18" charset="0"/>
                        </a:rPr>
                        <a:t> </a:t>
                      </a:r>
                      <a:r>
                        <a:rPr lang="el-GR" sz="1600" dirty="0" smtClean="0">
                          <a:solidFill>
                            <a:srgbClr val="002060"/>
                          </a:solidFill>
                          <a:latin typeface="Times New Roman" panose="02020603050405020304" pitchFamily="18" charset="0"/>
                          <a:cs typeface="Times New Roman" panose="02020603050405020304" pitchFamily="18" charset="0"/>
                        </a:rPr>
                        <a:t>αφομοιώνει, και σε γλώσσα κατανοητή από τον ασθενή, δίχως εξεζητημένη ιατρική ορολογία. Τα ιατρικά</a:t>
                      </a:r>
                      <a:r>
                        <a:rPr lang="el-GR" sz="1600" baseline="0" dirty="0" smtClean="0">
                          <a:solidFill>
                            <a:srgbClr val="002060"/>
                          </a:solidFill>
                          <a:latin typeface="Times New Roman" panose="02020603050405020304" pitchFamily="18" charset="0"/>
                          <a:cs typeface="Times New Roman" panose="02020603050405020304" pitchFamily="18" charset="0"/>
                        </a:rPr>
                        <a:t> </a:t>
                      </a:r>
                      <a:r>
                        <a:rPr lang="el-GR" sz="1600" dirty="0" smtClean="0">
                          <a:solidFill>
                            <a:srgbClr val="002060"/>
                          </a:solidFill>
                          <a:latin typeface="Times New Roman" panose="02020603050405020304" pitchFamily="18" charset="0"/>
                          <a:cs typeface="Times New Roman" panose="02020603050405020304" pitchFamily="18" charset="0"/>
                        </a:rPr>
                        <a:t>δεδομένα πρέπει να παρουσιάζονται με σαφήνεια χωρίς περιθώριο παρερμηνείας από τον ασθενή, ενώ</a:t>
                      </a:r>
                      <a:r>
                        <a:rPr lang="el-GR" sz="1600" baseline="0" dirty="0" smtClean="0">
                          <a:solidFill>
                            <a:srgbClr val="002060"/>
                          </a:solidFill>
                          <a:latin typeface="Times New Roman" panose="02020603050405020304" pitchFamily="18" charset="0"/>
                          <a:cs typeface="Times New Roman" panose="02020603050405020304" pitchFamily="18" charset="0"/>
                        </a:rPr>
                        <a:t> </a:t>
                      </a:r>
                      <a:r>
                        <a:rPr lang="el-GR" sz="1600" dirty="0" smtClean="0">
                          <a:solidFill>
                            <a:srgbClr val="002060"/>
                          </a:solidFill>
                          <a:latin typeface="Times New Roman" panose="02020603050405020304" pitchFamily="18" charset="0"/>
                          <a:cs typeface="Times New Roman" panose="02020603050405020304" pitchFamily="18" charset="0"/>
                        </a:rPr>
                        <a:t>προτείνεται να αποφεύγεται η υπερβολική ευθύτητα</a:t>
                      </a:r>
                    </a:p>
                    <a:p>
                      <a:r>
                        <a:rPr lang="el-GR" sz="1600" dirty="0" smtClean="0">
                          <a:solidFill>
                            <a:srgbClr val="002060"/>
                          </a:solidFill>
                          <a:latin typeface="Times New Roman" panose="02020603050405020304" pitchFamily="18" charset="0"/>
                          <a:cs typeface="Times New Roman" panose="02020603050405020304" pitchFamily="18" charset="0"/>
                        </a:rPr>
                        <a:t> </a:t>
                      </a:r>
                    </a:p>
                    <a:p>
                      <a:r>
                        <a:rPr lang="el-GR" sz="1400" i="1" dirty="0" err="1" smtClean="0">
                          <a:solidFill>
                            <a:srgbClr val="002060"/>
                          </a:solidFill>
                          <a:latin typeface="Times New Roman" panose="02020603050405020304" pitchFamily="18" charset="0"/>
                          <a:cs typeface="Times New Roman" panose="02020603050405020304" pitchFamily="18" charset="0"/>
                        </a:rPr>
                        <a:t>Baile</a:t>
                      </a:r>
                      <a:r>
                        <a:rPr lang="el-GR" sz="1400" i="1" dirty="0" smtClean="0">
                          <a:solidFill>
                            <a:srgbClr val="002060"/>
                          </a:solidFill>
                          <a:latin typeface="Times New Roman" panose="02020603050405020304" pitchFamily="18" charset="0"/>
                          <a:cs typeface="Times New Roman" panose="02020603050405020304" pitchFamily="18" charset="0"/>
                        </a:rPr>
                        <a:t> </a:t>
                      </a:r>
                      <a:r>
                        <a:rPr lang="el-GR" sz="1400" i="1" dirty="0" err="1" smtClean="0">
                          <a:solidFill>
                            <a:srgbClr val="002060"/>
                          </a:solidFill>
                          <a:latin typeface="Times New Roman" panose="02020603050405020304" pitchFamily="18" charset="0"/>
                          <a:cs typeface="Times New Roman" panose="02020603050405020304" pitchFamily="18" charset="0"/>
                        </a:rPr>
                        <a:t>et</a:t>
                      </a:r>
                      <a:r>
                        <a:rPr lang="el-GR" sz="1400" i="1" dirty="0" smtClean="0">
                          <a:solidFill>
                            <a:srgbClr val="002060"/>
                          </a:solidFill>
                          <a:latin typeface="Times New Roman" panose="02020603050405020304" pitchFamily="18" charset="0"/>
                          <a:cs typeface="Times New Roman" panose="02020603050405020304" pitchFamily="18" charset="0"/>
                        </a:rPr>
                        <a:t> </a:t>
                      </a:r>
                      <a:r>
                        <a:rPr lang="el-GR" sz="1400" i="1" dirty="0" err="1" smtClean="0">
                          <a:solidFill>
                            <a:srgbClr val="002060"/>
                          </a:solidFill>
                          <a:latin typeface="Times New Roman" panose="02020603050405020304" pitchFamily="18" charset="0"/>
                          <a:cs typeface="Times New Roman" panose="02020603050405020304" pitchFamily="18" charset="0"/>
                        </a:rPr>
                        <a:t>al</a:t>
                      </a:r>
                      <a:r>
                        <a:rPr lang="el-GR" sz="1400" i="1" dirty="0" smtClean="0">
                          <a:solidFill>
                            <a:srgbClr val="002060"/>
                          </a:solidFill>
                          <a:latin typeface="Times New Roman" panose="02020603050405020304" pitchFamily="18" charset="0"/>
                          <a:cs typeface="Times New Roman" panose="02020603050405020304" pitchFamily="18" charset="0"/>
                        </a:rPr>
                        <a:t>., 2000 </a:t>
                      </a:r>
                      <a:r>
                        <a:rPr lang="el-GR" sz="1400" i="1" dirty="0" err="1" smtClean="0">
                          <a:solidFill>
                            <a:srgbClr val="002060"/>
                          </a:solidFill>
                          <a:latin typeface="Times New Roman" panose="02020603050405020304" pitchFamily="18" charset="0"/>
                          <a:cs typeface="Times New Roman" panose="02020603050405020304" pitchFamily="18" charset="0"/>
                        </a:rPr>
                        <a:t>Burgers</a:t>
                      </a:r>
                      <a:endParaRPr lang="el-GR" sz="1400" i="1" dirty="0" smtClean="0">
                        <a:solidFill>
                          <a:srgbClr val="002060"/>
                        </a:solidFill>
                        <a:latin typeface="Times New Roman" panose="02020603050405020304" pitchFamily="18" charset="0"/>
                        <a:cs typeface="Times New Roman" panose="02020603050405020304" pitchFamily="18" charset="0"/>
                      </a:endParaRPr>
                    </a:p>
                    <a:p>
                      <a:r>
                        <a:rPr lang="el-GR" sz="1400" i="1" dirty="0" err="1" smtClean="0">
                          <a:solidFill>
                            <a:srgbClr val="002060"/>
                          </a:solidFill>
                          <a:latin typeface="Times New Roman" panose="02020603050405020304" pitchFamily="18" charset="0"/>
                          <a:cs typeface="Times New Roman" panose="02020603050405020304" pitchFamily="18" charset="0"/>
                        </a:rPr>
                        <a:t>Beukeboom</a:t>
                      </a:r>
                      <a:r>
                        <a:rPr lang="el-GR" sz="1400" i="1" dirty="0" smtClean="0">
                          <a:solidFill>
                            <a:srgbClr val="002060"/>
                          </a:solidFill>
                          <a:latin typeface="Times New Roman" panose="02020603050405020304" pitchFamily="18" charset="0"/>
                          <a:cs typeface="Times New Roman" panose="02020603050405020304" pitchFamily="18" charset="0"/>
                        </a:rPr>
                        <a:t>, &amp; </a:t>
                      </a:r>
                      <a:r>
                        <a:rPr lang="el-GR" sz="1400" i="1" dirty="0" err="1" smtClean="0">
                          <a:solidFill>
                            <a:srgbClr val="002060"/>
                          </a:solidFill>
                          <a:latin typeface="Times New Roman" panose="02020603050405020304" pitchFamily="18" charset="0"/>
                          <a:cs typeface="Times New Roman" panose="02020603050405020304" pitchFamily="18" charset="0"/>
                        </a:rPr>
                        <a:t>Sparks</a:t>
                      </a:r>
                      <a:r>
                        <a:rPr lang="el-GR" sz="1400" i="1" dirty="0" smtClean="0">
                          <a:solidFill>
                            <a:srgbClr val="002060"/>
                          </a:solidFill>
                          <a:latin typeface="Times New Roman" panose="02020603050405020304" pitchFamily="18" charset="0"/>
                          <a:cs typeface="Times New Roman" panose="02020603050405020304" pitchFamily="18" charset="0"/>
                        </a:rPr>
                        <a:t>,</a:t>
                      </a:r>
                      <a:r>
                        <a:rPr lang="el-GR" sz="1400" i="1" baseline="0" dirty="0" smtClean="0">
                          <a:solidFill>
                            <a:srgbClr val="002060"/>
                          </a:solidFill>
                          <a:latin typeface="Times New Roman" panose="02020603050405020304" pitchFamily="18" charset="0"/>
                          <a:cs typeface="Times New Roman" panose="02020603050405020304" pitchFamily="18" charset="0"/>
                        </a:rPr>
                        <a:t> </a:t>
                      </a:r>
                      <a:r>
                        <a:rPr lang="el-GR" sz="1400" i="1" dirty="0" smtClean="0">
                          <a:solidFill>
                            <a:srgbClr val="002060"/>
                          </a:solidFill>
                          <a:latin typeface="Times New Roman" panose="02020603050405020304" pitchFamily="18" charset="0"/>
                          <a:cs typeface="Times New Roman" panose="02020603050405020304" pitchFamily="18" charset="0"/>
                        </a:rPr>
                        <a:t>2012</a:t>
                      </a:r>
                      <a:endParaRPr lang="el-GR" sz="1400" i="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8" name="Ήχος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07007054"/>
      </p:ext>
    </p:extLst>
  </p:cSld>
  <p:clrMapOvr>
    <a:masterClrMapping/>
  </p:clrMapOvr>
  <mc:AlternateContent xmlns:mc="http://schemas.openxmlformats.org/markup-compatibility/2006" xmlns:p14="http://schemas.microsoft.com/office/powerpoint/2010/main">
    <mc:Choice Requires="p14">
      <p:transition spd="slow" p14:dur="2000" advTm="25808"/>
    </mc:Choice>
    <mc:Fallback xmlns="">
      <p:transition spd="slow" advTm="25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8613" y="0"/>
            <a:ext cx="3822480" cy="4608000"/>
          </a:xfrm>
          <a:prstGeom prst="rect">
            <a:avLst/>
          </a:prstGeom>
          <a:noFill/>
          <a:extLst>
            <a:ext uri="{909E8E84-426E-40DD-AFC4-6F175D3DCCD1}">
              <a14:hiddenFill xmlns:a14="http://schemas.microsoft.com/office/drawing/2010/main">
                <a:solidFill>
                  <a:srgbClr val="FFFFFF"/>
                </a:solidFill>
              </a14:hiddenFill>
            </a:ext>
          </a:extLst>
        </p:spPr>
      </p:pic>
      <p:sp>
        <p:nvSpPr>
          <p:cNvPr id="10" name="Ορθογώνιο 9"/>
          <p:cNvSpPr/>
          <p:nvPr/>
        </p:nvSpPr>
        <p:spPr>
          <a:xfrm rot="10800000" flipV="1">
            <a:off x="2548613" y="1007294"/>
            <a:ext cx="2140118" cy="2800767"/>
          </a:xfrm>
          <a:prstGeom prst="rect">
            <a:avLst/>
          </a:prstGeom>
        </p:spPr>
        <p:txBody>
          <a:bodyPr wrap="square">
            <a:spAutoFit/>
          </a:bodyPr>
          <a:lstStyle/>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n-US" sz="1600" b="1" dirty="0" smtClean="0">
              <a:solidFill>
                <a:srgbClr val="002060"/>
              </a:solidFill>
              <a:latin typeface="Times New Roman" panose="02020603050405020304" pitchFamily="18" charset="0"/>
              <a:cs typeface="Times New Roman" panose="02020603050405020304" pitchFamily="18" charset="0"/>
            </a:endParaRPr>
          </a:p>
          <a:p>
            <a:endParaRPr lang="en-US" sz="1600" b="1" dirty="0">
              <a:solidFill>
                <a:srgbClr val="002060"/>
              </a:solidFill>
              <a:latin typeface="Times New Roman" panose="02020603050405020304" pitchFamily="18" charset="0"/>
              <a:cs typeface="Times New Roman" panose="02020603050405020304" pitchFamily="18" charset="0"/>
            </a:endParaRPr>
          </a:p>
          <a:p>
            <a:endParaRPr lang="el-GR" sz="1600" b="1" dirty="0" smtClean="0">
              <a:solidFill>
                <a:srgbClr val="002060"/>
              </a:solidFill>
              <a:latin typeface="Times New Roman" panose="02020603050405020304" pitchFamily="18" charset="0"/>
              <a:cs typeface="Times New Roman" panose="02020603050405020304" pitchFamily="18" charset="0"/>
            </a:endParaRPr>
          </a:p>
          <a:p>
            <a:endParaRPr lang="el-GR" sz="1600" b="1" dirty="0">
              <a:solidFill>
                <a:srgbClr val="002060"/>
              </a:solidFill>
              <a:latin typeface="Times New Roman" panose="02020603050405020304" pitchFamily="18" charset="0"/>
              <a:cs typeface="Times New Roman" panose="02020603050405020304" pitchFamily="18" charset="0"/>
            </a:endParaRPr>
          </a:p>
          <a:p>
            <a:r>
              <a:rPr lang="el-GR" sz="1400" b="1" dirty="0" smtClean="0">
                <a:solidFill>
                  <a:srgbClr val="002060"/>
                </a:solidFill>
                <a:latin typeface="Times New Roman" panose="02020603050405020304" pitchFamily="18" charset="0"/>
                <a:cs typeface="Times New Roman" panose="02020603050405020304" pitchFamily="18" charset="0"/>
              </a:rPr>
              <a:t>Ενσυναίσθηση </a:t>
            </a:r>
            <a:r>
              <a:rPr lang="el-GR" sz="1400" b="1" dirty="0">
                <a:solidFill>
                  <a:srgbClr val="002060"/>
                </a:solidFill>
                <a:latin typeface="Times New Roman" panose="02020603050405020304" pitchFamily="18" charset="0"/>
                <a:cs typeface="Times New Roman" panose="02020603050405020304" pitchFamily="18" charset="0"/>
              </a:rPr>
              <a:t>(Ε)</a:t>
            </a:r>
          </a:p>
        </p:txBody>
      </p:sp>
      <p:graphicFrame>
        <p:nvGraphicFramePr>
          <p:cNvPr id="2" name="Πίνακας 1"/>
          <p:cNvGraphicFramePr>
            <a:graphicFrameLocks noGrp="1"/>
          </p:cNvGraphicFramePr>
          <p:nvPr>
            <p:extLst/>
          </p:nvPr>
        </p:nvGraphicFramePr>
        <p:xfrm>
          <a:off x="2509736" y="3793787"/>
          <a:ext cx="3861357" cy="3064213"/>
        </p:xfrm>
        <a:graphic>
          <a:graphicData uri="http://schemas.openxmlformats.org/drawingml/2006/table">
            <a:tbl>
              <a:tblPr firstRow="1" bandRow="1">
                <a:tableStyleId>{5C22544A-7EE6-4342-B048-85BDC9FD1C3A}</a:tableStyleId>
              </a:tblPr>
              <a:tblGrid>
                <a:gridCol w="3861357"/>
              </a:tblGrid>
              <a:tr h="3064213">
                <a:tc>
                  <a:txBody>
                    <a:bodyPr/>
                    <a:lstStyle/>
                    <a:p>
                      <a:r>
                        <a:rPr lang="el-GR" dirty="0" smtClean="0">
                          <a:solidFill>
                            <a:srgbClr val="002060"/>
                          </a:solidFill>
                          <a:latin typeface="Times New Roman" panose="02020603050405020304" pitchFamily="18" charset="0"/>
                          <a:cs typeface="Times New Roman" panose="02020603050405020304" pitchFamily="18" charset="0"/>
                        </a:rPr>
                        <a:t>Η αναγνώριση των συναισθημάτων του αρρώστου και η ανταπόκριση με εκφράσεις που δηλώνουν </a:t>
                      </a:r>
                      <a:r>
                        <a:rPr lang="el-GR" dirty="0" err="1" smtClean="0">
                          <a:solidFill>
                            <a:srgbClr val="002060"/>
                          </a:solidFill>
                          <a:latin typeface="Times New Roman" panose="02020603050405020304" pitchFamily="18" charset="0"/>
                          <a:cs typeface="Times New Roman" panose="02020603050405020304" pitchFamily="18" charset="0"/>
                        </a:rPr>
                        <a:t>ενσυναίσθηση</a:t>
                      </a:r>
                      <a:r>
                        <a:rPr lang="el-GR" dirty="0" smtClean="0">
                          <a:solidFill>
                            <a:srgbClr val="002060"/>
                          </a:solidFill>
                          <a:latin typeface="Times New Roman" panose="02020603050405020304" pitchFamily="18" charset="0"/>
                          <a:cs typeface="Times New Roman" panose="02020603050405020304" pitchFamily="18" charset="0"/>
                        </a:rPr>
                        <a:t> αποτελούν, ίσως, το δυσκολότερο κομμάτι κατά την ανακοίνωση της δυσάρεστης είδησης</a:t>
                      </a:r>
                    </a:p>
                    <a:p>
                      <a:r>
                        <a:rPr lang="el-GR" dirty="0" smtClean="0">
                          <a:solidFill>
                            <a:srgbClr val="002060"/>
                          </a:solidFill>
                          <a:latin typeface="Times New Roman" panose="02020603050405020304" pitchFamily="18" charset="0"/>
                          <a:cs typeface="Times New Roman" panose="02020603050405020304" pitchFamily="18" charset="0"/>
                        </a:rPr>
                        <a:t> Επικύρωση</a:t>
                      </a:r>
                    </a:p>
                    <a:p>
                      <a:endParaRPr lang="el-GR" dirty="0" smtClean="0">
                        <a:solidFill>
                          <a:srgbClr val="002060"/>
                        </a:solidFill>
                        <a:latin typeface="Times New Roman" panose="02020603050405020304" pitchFamily="18" charset="0"/>
                        <a:cs typeface="Times New Roman" panose="02020603050405020304" pitchFamily="18" charset="0"/>
                      </a:endParaRPr>
                    </a:p>
                    <a:p>
                      <a:endParaRPr lang="el-GR" dirty="0" smtClean="0"/>
                    </a:p>
                    <a:p>
                      <a:r>
                        <a:rPr lang="el-GR" sz="1400" i="1" dirty="0" err="1" smtClean="0">
                          <a:solidFill>
                            <a:srgbClr val="002060"/>
                          </a:solidFill>
                          <a:latin typeface="Times New Roman" panose="02020603050405020304" pitchFamily="18" charset="0"/>
                          <a:cs typeface="Times New Roman" panose="02020603050405020304" pitchFamily="18" charset="0"/>
                        </a:rPr>
                        <a:t>Buckman</a:t>
                      </a:r>
                      <a:r>
                        <a:rPr lang="el-GR" sz="1400" i="1" dirty="0" smtClean="0">
                          <a:solidFill>
                            <a:srgbClr val="002060"/>
                          </a:solidFill>
                          <a:latin typeface="Times New Roman" panose="02020603050405020304" pitchFamily="18" charset="0"/>
                          <a:cs typeface="Times New Roman" panose="02020603050405020304" pitchFamily="18" charset="0"/>
                        </a:rPr>
                        <a:t>, 1992a, 1992b</a:t>
                      </a:r>
                    </a:p>
                    <a:p>
                      <a:r>
                        <a:rPr lang="el-GR" sz="1400" i="1" dirty="0" smtClean="0">
                          <a:solidFill>
                            <a:srgbClr val="002060"/>
                          </a:solidFill>
                          <a:latin typeface="Times New Roman" panose="02020603050405020304" pitchFamily="18" charset="0"/>
                          <a:cs typeface="Times New Roman" panose="02020603050405020304" pitchFamily="18" charset="0"/>
                        </a:rPr>
                        <a:t> </a:t>
                      </a:r>
                      <a:r>
                        <a:rPr lang="el-GR" sz="1400" i="1" dirty="0" err="1" smtClean="0">
                          <a:solidFill>
                            <a:srgbClr val="002060"/>
                          </a:solidFill>
                          <a:latin typeface="Times New Roman" panose="02020603050405020304" pitchFamily="18" charset="0"/>
                          <a:cs typeface="Times New Roman" panose="02020603050405020304" pitchFamily="18" charset="0"/>
                        </a:rPr>
                        <a:t>Ptacek</a:t>
                      </a:r>
                      <a:r>
                        <a:rPr lang="el-GR" sz="1400" i="1" dirty="0" smtClean="0">
                          <a:solidFill>
                            <a:srgbClr val="002060"/>
                          </a:solidFill>
                          <a:latin typeface="Times New Roman" panose="02020603050405020304" pitchFamily="18" charset="0"/>
                          <a:cs typeface="Times New Roman" panose="02020603050405020304" pitchFamily="18" charset="0"/>
                        </a:rPr>
                        <a:t> &amp; </a:t>
                      </a:r>
                      <a:r>
                        <a:rPr lang="el-GR" sz="1400" i="1" dirty="0" err="1" smtClean="0">
                          <a:solidFill>
                            <a:srgbClr val="002060"/>
                          </a:solidFill>
                          <a:latin typeface="Times New Roman" panose="02020603050405020304" pitchFamily="18" charset="0"/>
                          <a:cs typeface="Times New Roman" panose="02020603050405020304" pitchFamily="18" charset="0"/>
                        </a:rPr>
                        <a:t>Eberhardt</a:t>
                      </a:r>
                      <a:r>
                        <a:rPr lang="el-GR" sz="1400" i="1" dirty="0" smtClean="0">
                          <a:solidFill>
                            <a:srgbClr val="002060"/>
                          </a:solidFill>
                          <a:latin typeface="Times New Roman" panose="02020603050405020304" pitchFamily="18" charset="0"/>
                          <a:cs typeface="Times New Roman" panose="02020603050405020304" pitchFamily="18" charset="0"/>
                        </a:rPr>
                        <a:t>, 1996</a:t>
                      </a:r>
                      <a:endParaRPr lang="el-GR" sz="1400" i="1"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3" name="Ήχος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2509243"/>
      </p:ext>
    </p:extLst>
  </p:cSld>
  <p:clrMapOvr>
    <a:masterClrMapping/>
  </p:clrMapOvr>
  <mc:AlternateContent xmlns:mc="http://schemas.openxmlformats.org/markup-compatibility/2006" xmlns:p14="http://schemas.microsoft.com/office/powerpoint/2010/main">
    <mc:Choice Requires="p14">
      <p:transition spd="slow" p14:dur="2000" advTm="29712"/>
    </mc:Choice>
    <mc:Fallback xmlns="">
      <p:transition spd="slow" advTm="2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p:nvPr>
        </p:nvSpPr>
        <p:spPr/>
        <p:txBody>
          <a:bodyPr>
            <a:normAutofit lnSpcReduction="10000"/>
          </a:bodyPr>
          <a:lstStyle/>
          <a:p>
            <a:endParaRPr lang="el-GR" dirty="0"/>
          </a:p>
          <a:p>
            <a:r>
              <a:rPr lang="en-US" b="1" spc="-1" dirty="0" smtClean="0">
                <a:solidFill>
                  <a:srgbClr val="002060"/>
                </a:solidFill>
                <a:uFill>
                  <a:solidFill>
                    <a:srgbClr val="FFFFFF"/>
                  </a:solidFill>
                </a:uFill>
                <a:latin typeface="Times New Roman"/>
              </a:rPr>
              <a:t>                   </a:t>
            </a:r>
            <a:r>
              <a:rPr lang="el-GR" b="1" spc="-1" dirty="0" smtClean="0">
                <a:solidFill>
                  <a:srgbClr val="002060"/>
                </a:solidFill>
                <a:uFill>
                  <a:solidFill>
                    <a:srgbClr val="FFFFFF"/>
                  </a:solidFill>
                </a:uFill>
                <a:latin typeface="Times New Roman"/>
              </a:rPr>
              <a:t>Ενημέρωση</a:t>
            </a:r>
            <a:endParaRPr lang="el-GR" dirty="0"/>
          </a:p>
        </p:txBody>
      </p:sp>
      <p:sp>
        <p:nvSpPr>
          <p:cNvPr id="7" name="Ορθογώνιο 6"/>
          <p:cNvSpPr/>
          <p:nvPr/>
        </p:nvSpPr>
        <p:spPr>
          <a:xfrm>
            <a:off x="410547" y="2136339"/>
            <a:ext cx="10708557" cy="3877985"/>
          </a:xfrm>
          <a:prstGeom prst="rect">
            <a:avLst/>
          </a:prstGeom>
        </p:spPr>
        <p:txBody>
          <a:bodyPr wrap="square">
            <a:spAutoFit/>
          </a:bodyPr>
          <a:lstStyle/>
          <a:p>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a:t>
            </a:r>
            <a:r>
              <a:rPr lang="en-US"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Ενημέρωση </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σημαίνει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γνωστοποίηση, πληροφόρηση, διαφώτιση, αλήθεια</a:t>
            </a:r>
          </a:p>
          <a:p>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    Η λέξη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αλήθεια  προέρχεται </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από το στερητικό α- και τη λέξη λήθη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λησμονώ</a:t>
            </a:r>
          </a:p>
          <a:p>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το </a:t>
            </a:r>
            <a:r>
              <a:rPr lang="el-GR" sz="2000"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λήθω</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 =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λανθάνω (πλάνη)</a:t>
            </a:r>
            <a:endParaRPr lang="en-US" sz="2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endPar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endParaRPr>
          </a:p>
          <a:p>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●Η </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γνώση καθιστά τον άνθρωπο αυτεξούσιο, του δίνει την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δυνατότητα </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να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αποφασίζει για </a:t>
            </a:r>
          </a:p>
          <a:p>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τον εαυτό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του σύμφωνα με τις επιθυμίες , τις αξίες του , τις συνθήκες της ζωής του τη δεδομένη </a:t>
            </a:r>
          </a:p>
          <a:p>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χρονική στιγμή</a:t>
            </a:r>
          </a:p>
          <a:p>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endPar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endParaRPr lang="el-GR" spc="-1" dirty="0" smtClean="0">
              <a:solidFill>
                <a:srgbClr val="002060"/>
              </a:solidFill>
              <a:uFill>
                <a:solidFill>
                  <a:srgbClr val="FFFFFF"/>
                </a:solidFill>
              </a:uFill>
              <a:latin typeface="Times New Roman" panose="02020603050405020304" pitchFamily="18" charset="0"/>
              <a:cs typeface="Times New Roman" panose="02020603050405020304" pitchFamily="18" charset="0"/>
            </a:endParaRPr>
          </a:p>
          <a:p>
            <a:endParaRPr lang="el-GR"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endParaRPr lang="el-GR" spc="-1" dirty="0" smtClean="0">
              <a:solidFill>
                <a:srgbClr val="002060"/>
              </a:solidFill>
              <a:uFill>
                <a:solidFill>
                  <a:srgbClr val="FFFFFF"/>
                </a:solidFill>
              </a:uFill>
              <a:latin typeface="Times New Roman" panose="02020603050405020304" pitchFamily="18" charset="0"/>
              <a:cs typeface="Times New Roman" panose="02020603050405020304" pitchFamily="18" charset="0"/>
            </a:endParaRPr>
          </a:p>
          <a:p>
            <a:r>
              <a:rPr lang="el-GR"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400" i="1" spc="-1" dirty="0" err="1" smtClean="0">
                <a:solidFill>
                  <a:srgbClr val="002060"/>
                </a:solidFill>
                <a:uFill>
                  <a:solidFill>
                    <a:srgbClr val="FFFFFF"/>
                  </a:solidFill>
                </a:uFill>
                <a:latin typeface="Times New Roman" panose="02020603050405020304" pitchFamily="18" charset="0"/>
                <a:cs typeface="Times New Roman" panose="02020603050405020304" pitchFamily="18" charset="0"/>
              </a:rPr>
              <a:t>Μπαµπινιώτης</a:t>
            </a:r>
            <a:r>
              <a:rPr lang="el-GR" sz="1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Γ. (2003) </a:t>
            </a:r>
            <a:r>
              <a:rPr lang="el-GR" sz="1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Ετυµολογία</a:t>
            </a:r>
            <a:r>
              <a:rPr lang="el-GR" sz="1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η αλήθεια των λέξεων</a:t>
            </a:r>
            <a:endParaRPr lang="el-GR" sz="1400" i="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endParaRPr>
          </a:p>
          <a:p>
            <a:r>
              <a:rPr lang="el-GR" sz="1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400" i="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Liddell</a:t>
            </a:r>
            <a:r>
              <a:rPr lang="el-GR" sz="1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 </a:t>
            </a:r>
            <a:r>
              <a:rPr lang="el-GR" sz="1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Scott</a:t>
            </a:r>
            <a:r>
              <a:rPr lang="el-GR" sz="1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 Δημητριάδη Μέγα </a:t>
            </a:r>
            <a:r>
              <a:rPr lang="el-GR" sz="1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Λεξικόν</a:t>
            </a:r>
            <a:r>
              <a:rPr lang="el-GR" sz="1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της Ελληνικής </a:t>
            </a:r>
            <a:r>
              <a:rPr lang="el-GR" sz="1400" i="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Γλώσσης</a:t>
            </a:r>
            <a:endParaRPr lang="el-GR" sz="1400" i="1"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p:txBody>
      </p:sp>
      <p:pic>
        <p:nvPicPr>
          <p:cNvPr id="5" name="Ήχος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7201290"/>
      </p:ext>
    </p:extLst>
  </p:cSld>
  <p:clrMapOvr>
    <a:masterClrMapping/>
  </p:clrMapOvr>
  <mc:AlternateContent xmlns:mc="http://schemas.openxmlformats.org/markup-compatibility/2006" xmlns:p14="http://schemas.microsoft.com/office/powerpoint/2010/main">
    <mc:Choice Requires="p14">
      <p:transition spd="slow" p14:dur="2000" advTm="43781"/>
    </mc:Choice>
    <mc:Fallback xmlns="">
      <p:transition spd="slow" advTm="43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254" y="0"/>
            <a:ext cx="3643302" cy="4392000"/>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2743200" y="3871609"/>
            <a:ext cx="1848255" cy="523220"/>
          </a:xfrm>
          <a:prstGeom prst="rect">
            <a:avLst/>
          </a:prstGeom>
        </p:spPr>
        <p:txBody>
          <a:bodyPr wrap="square">
            <a:spAutoFit/>
          </a:bodyPr>
          <a:lstStyle/>
          <a:p>
            <a:r>
              <a:rPr lang="el-GR" sz="1400" b="1" dirty="0">
                <a:solidFill>
                  <a:srgbClr val="002060"/>
                </a:solidFill>
                <a:latin typeface="Times New Roman" panose="02020603050405020304" pitchFamily="18" charset="0"/>
                <a:cs typeface="Times New Roman" panose="02020603050405020304" pitchFamily="18" charset="0"/>
              </a:rPr>
              <a:t>Στρατηγική και </a:t>
            </a:r>
            <a:endParaRPr lang="en-US" sz="1400" b="1" dirty="0" smtClean="0">
              <a:solidFill>
                <a:srgbClr val="002060"/>
              </a:solidFill>
              <a:latin typeface="Times New Roman" panose="02020603050405020304" pitchFamily="18" charset="0"/>
              <a:cs typeface="Times New Roman" panose="02020603050405020304" pitchFamily="18" charset="0"/>
            </a:endParaRPr>
          </a:p>
          <a:p>
            <a:r>
              <a:rPr lang="el-GR" sz="1400" b="1" dirty="0" smtClean="0">
                <a:solidFill>
                  <a:srgbClr val="002060"/>
                </a:solidFill>
                <a:latin typeface="Times New Roman" panose="02020603050405020304" pitchFamily="18" charset="0"/>
                <a:cs typeface="Times New Roman" panose="02020603050405020304" pitchFamily="18" charset="0"/>
              </a:rPr>
              <a:t>περίληψη </a:t>
            </a:r>
            <a:r>
              <a:rPr lang="el-GR" sz="1400" b="1" dirty="0">
                <a:solidFill>
                  <a:srgbClr val="002060"/>
                </a:solidFill>
                <a:latin typeface="Times New Roman" panose="02020603050405020304" pitchFamily="18" charset="0"/>
                <a:cs typeface="Times New Roman" panose="02020603050405020304" pitchFamily="18" charset="0"/>
              </a:rPr>
              <a:t>(</a:t>
            </a:r>
            <a:r>
              <a:rPr lang="en-US" sz="1400" b="1" dirty="0">
                <a:solidFill>
                  <a:srgbClr val="002060"/>
                </a:solidFill>
                <a:latin typeface="Times New Roman" panose="02020603050405020304" pitchFamily="18" charset="0"/>
                <a:cs typeface="Times New Roman" panose="02020603050405020304" pitchFamily="18" charset="0"/>
              </a:rPr>
              <a:t>S)</a:t>
            </a:r>
            <a:endParaRPr lang="el-GR" sz="1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2" name="Πίνακας 1"/>
          <p:cNvGraphicFramePr>
            <a:graphicFrameLocks noGrp="1"/>
          </p:cNvGraphicFramePr>
          <p:nvPr>
            <p:extLst/>
          </p:nvPr>
        </p:nvGraphicFramePr>
        <p:xfrm>
          <a:off x="2597254" y="4392000"/>
          <a:ext cx="3643302" cy="2956560"/>
        </p:xfrm>
        <a:graphic>
          <a:graphicData uri="http://schemas.openxmlformats.org/drawingml/2006/table">
            <a:tbl>
              <a:tblPr firstRow="1" bandRow="1">
                <a:tableStyleId>{5C22544A-7EE6-4342-B048-85BDC9FD1C3A}</a:tableStyleId>
              </a:tblPr>
              <a:tblGrid>
                <a:gridCol w="3643302"/>
              </a:tblGrid>
              <a:tr h="2465999">
                <a:tc>
                  <a:txBody>
                    <a:bodyPr/>
                    <a:lstStyle/>
                    <a:p>
                      <a:r>
                        <a:rPr lang="el-GR" sz="1600" dirty="0" smtClean="0">
                          <a:solidFill>
                            <a:srgbClr val="002060"/>
                          </a:solidFill>
                          <a:latin typeface="Times New Roman" panose="02020603050405020304" pitchFamily="18" charset="0"/>
                          <a:cs typeface="Times New Roman" panose="02020603050405020304" pitchFamily="18" charset="0"/>
                        </a:rPr>
                        <a:t>Θεραπευτικό πλάνο σ’ αυτήν τη συνάντηση ή θα χρειαστεί μια δεύτερη στις επόμενες ημέρες.</a:t>
                      </a:r>
                    </a:p>
                    <a:p>
                      <a:r>
                        <a:rPr lang="el-GR" sz="1600" dirty="0" smtClean="0">
                          <a:solidFill>
                            <a:srgbClr val="002060"/>
                          </a:solidFill>
                          <a:latin typeface="Times New Roman" panose="02020603050405020304" pitchFamily="18" charset="0"/>
                          <a:cs typeface="Times New Roman" panose="02020603050405020304" pitchFamily="18" charset="0"/>
                        </a:rPr>
                        <a:t> Οι ασθενείς που έχουν ένα ξεκάθαρο θεραπευτικό πλάνο για το μέλλον τείνουν να νιώθουν λιγότερο ανήσυχοι και βιώνουν σε μικρότερο βαθμό τη σχετική αβεβαιότητα </a:t>
                      </a:r>
                    </a:p>
                    <a:p>
                      <a:r>
                        <a:rPr lang="el-GR" sz="1400" i="1" dirty="0" smtClean="0">
                          <a:solidFill>
                            <a:srgbClr val="002060"/>
                          </a:solidFill>
                          <a:latin typeface="Times New Roman" panose="02020603050405020304" pitchFamily="18" charset="0"/>
                          <a:cs typeface="Times New Roman" panose="02020603050405020304" pitchFamily="18" charset="0"/>
                        </a:rPr>
                        <a:t>                                </a:t>
                      </a:r>
                    </a:p>
                    <a:p>
                      <a:r>
                        <a:rPr lang="el-GR" sz="1400" i="1" dirty="0" smtClean="0">
                          <a:solidFill>
                            <a:srgbClr val="002060"/>
                          </a:solidFill>
                          <a:latin typeface="Times New Roman" panose="02020603050405020304" pitchFamily="18" charset="0"/>
                          <a:cs typeface="Times New Roman" panose="02020603050405020304" pitchFamily="18" charset="0"/>
                        </a:rPr>
                        <a:t>                                           </a:t>
                      </a:r>
                      <a:r>
                        <a:rPr lang="el-GR" sz="1400" i="1" dirty="0" err="1" smtClean="0">
                          <a:solidFill>
                            <a:srgbClr val="002060"/>
                          </a:solidFill>
                          <a:latin typeface="Times New Roman" panose="02020603050405020304" pitchFamily="18" charset="0"/>
                          <a:cs typeface="Times New Roman" panose="02020603050405020304" pitchFamily="18" charset="0"/>
                        </a:rPr>
                        <a:t>Baile</a:t>
                      </a:r>
                      <a:r>
                        <a:rPr lang="el-GR" sz="1400" i="1" dirty="0" smtClean="0">
                          <a:solidFill>
                            <a:srgbClr val="002060"/>
                          </a:solidFill>
                          <a:latin typeface="Times New Roman" panose="02020603050405020304" pitchFamily="18" charset="0"/>
                          <a:cs typeface="Times New Roman" panose="02020603050405020304" pitchFamily="18" charset="0"/>
                        </a:rPr>
                        <a:t> </a:t>
                      </a:r>
                      <a:r>
                        <a:rPr lang="el-GR" sz="1400" i="1" dirty="0" err="1" smtClean="0">
                          <a:solidFill>
                            <a:srgbClr val="002060"/>
                          </a:solidFill>
                          <a:latin typeface="Times New Roman" panose="02020603050405020304" pitchFamily="18" charset="0"/>
                          <a:cs typeface="Times New Roman" panose="02020603050405020304" pitchFamily="18" charset="0"/>
                        </a:rPr>
                        <a:t>et</a:t>
                      </a:r>
                      <a:r>
                        <a:rPr lang="el-GR" sz="1400" i="1" dirty="0" smtClean="0">
                          <a:solidFill>
                            <a:srgbClr val="002060"/>
                          </a:solidFill>
                          <a:latin typeface="Times New Roman" panose="02020603050405020304" pitchFamily="18" charset="0"/>
                          <a:cs typeface="Times New Roman" panose="02020603050405020304" pitchFamily="18" charset="0"/>
                        </a:rPr>
                        <a:t> </a:t>
                      </a:r>
                      <a:r>
                        <a:rPr lang="el-GR" sz="1400" i="1" dirty="0" err="1" smtClean="0">
                          <a:solidFill>
                            <a:srgbClr val="002060"/>
                          </a:solidFill>
                          <a:latin typeface="Times New Roman" panose="02020603050405020304" pitchFamily="18" charset="0"/>
                          <a:cs typeface="Times New Roman" panose="02020603050405020304" pitchFamily="18" charset="0"/>
                        </a:rPr>
                        <a:t>al</a:t>
                      </a:r>
                      <a:r>
                        <a:rPr lang="el-GR" sz="1400" i="1" dirty="0" smtClean="0">
                          <a:solidFill>
                            <a:srgbClr val="002060"/>
                          </a:solidFill>
                          <a:latin typeface="Times New Roman" panose="02020603050405020304" pitchFamily="18" charset="0"/>
                          <a:cs typeface="Times New Roman" panose="02020603050405020304" pitchFamily="18" charset="0"/>
                        </a:rPr>
                        <a:t>., 2000</a:t>
                      </a:r>
                    </a:p>
                    <a:p>
                      <a:endParaRPr lang="el-GR" sz="1600" dirty="0" smtClean="0">
                        <a:solidFill>
                          <a:srgbClr val="002060"/>
                        </a:solidFill>
                        <a:latin typeface="Times New Roman" panose="02020603050405020304" pitchFamily="18" charset="0"/>
                        <a:cs typeface="Times New Roman" panose="02020603050405020304" pitchFamily="18" charset="0"/>
                      </a:endParaRPr>
                    </a:p>
                    <a:p>
                      <a:endParaRPr lang="el-GR" sz="1600" dirty="0">
                        <a:solidFill>
                          <a:srgbClr val="002060"/>
                        </a:solidFill>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3" name="Ήχος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74059983"/>
      </p:ext>
    </p:extLst>
  </p:cSld>
  <p:clrMapOvr>
    <a:masterClrMapping/>
  </p:clrMapOvr>
  <mc:AlternateContent xmlns:mc="http://schemas.openxmlformats.org/markup-compatibility/2006" xmlns:p14="http://schemas.microsoft.com/office/powerpoint/2010/main">
    <mc:Choice Requires="p14">
      <p:transition spd="slow" p14:dur="2000" advTm="37368"/>
    </mc:Choice>
    <mc:Fallback xmlns="">
      <p:transition spd="slow" advTm="3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p:nvPr>
        </p:nvSpPr>
        <p:spPr/>
        <p:txBody>
          <a:bodyPr/>
          <a:lstStyle/>
          <a:p>
            <a:pPr marL="0" lvl="0" indent="0">
              <a:lnSpc>
                <a:spcPct val="100000"/>
              </a:lnSpc>
              <a:spcBef>
                <a:spcPts val="0"/>
              </a:spcBef>
              <a:buNone/>
            </a:pPr>
            <a:r>
              <a:rPr lang="el-GR" sz="1800" spc="-1" dirty="0">
                <a:solidFill>
                  <a:srgbClr val="822A56"/>
                </a:solidFill>
                <a:uFill>
                  <a:solidFill>
                    <a:srgbClr val="FFFFFF"/>
                  </a:solidFill>
                </a:uFill>
              </a:rPr>
              <a:t>ΕΦΗΜΕΡΙΣ ΤΗΣ ΚΥΒΕΡΝΗΣΕΩΣ</a:t>
            </a:r>
          </a:p>
          <a:p>
            <a:pPr marL="0" lvl="0" indent="0">
              <a:lnSpc>
                <a:spcPct val="100000"/>
              </a:lnSpc>
              <a:spcBef>
                <a:spcPts val="0"/>
              </a:spcBef>
              <a:buNone/>
            </a:pPr>
            <a:r>
              <a:rPr lang="el-GR" sz="1800" spc="-1" dirty="0">
                <a:solidFill>
                  <a:srgbClr val="822A56"/>
                </a:solidFill>
                <a:uFill>
                  <a:solidFill>
                    <a:srgbClr val="FFFFFF"/>
                  </a:solidFill>
                </a:uFill>
              </a:rPr>
              <a:t>ΤΗΣ ΕΛΛΗΝΙΚΗΣ ΔΗΜΟΚΡΑΤΙΑΣ</a:t>
            </a:r>
          </a:p>
          <a:p>
            <a:pPr marL="0" lvl="0" indent="0">
              <a:lnSpc>
                <a:spcPct val="100000"/>
              </a:lnSpc>
              <a:spcBef>
                <a:spcPts val="0"/>
              </a:spcBef>
              <a:buNone/>
            </a:pPr>
            <a:r>
              <a:rPr lang="el-GR" sz="1800" spc="-1" dirty="0">
                <a:solidFill>
                  <a:srgbClr val="822A56"/>
                </a:solidFill>
                <a:uFill>
                  <a:solidFill>
                    <a:srgbClr val="FFFFFF"/>
                  </a:solidFill>
                </a:uFill>
              </a:rPr>
              <a:t>ΤΕΥΧΟΣ ΠΡΩΤΟ </a:t>
            </a:r>
            <a:r>
              <a:rPr lang="el-GR" sz="1800" spc="-1" dirty="0" err="1">
                <a:solidFill>
                  <a:srgbClr val="822A56"/>
                </a:solidFill>
                <a:uFill>
                  <a:solidFill>
                    <a:srgbClr val="FFFFFF"/>
                  </a:solidFill>
                </a:uFill>
              </a:rPr>
              <a:t>Αρ</a:t>
            </a:r>
            <a:r>
              <a:rPr lang="el-GR" sz="1800" spc="-1" dirty="0">
                <a:solidFill>
                  <a:srgbClr val="822A56"/>
                </a:solidFill>
                <a:uFill>
                  <a:solidFill>
                    <a:srgbClr val="FFFFFF"/>
                  </a:solidFill>
                </a:uFill>
              </a:rPr>
              <a:t>. Φύλλου 287</a:t>
            </a:r>
          </a:p>
          <a:p>
            <a:pPr marL="0" lvl="0" indent="0">
              <a:lnSpc>
                <a:spcPct val="100000"/>
              </a:lnSpc>
              <a:spcBef>
                <a:spcPts val="0"/>
              </a:spcBef>
              <a:buNone/>
            </a:pPr>
            <a:r>
              <a:rPr lang="el-GR" sz="1800" spc="-1" dirty="0">
                <a:solidFill>
                  <a:srgbClr val="822A56"/>
                </a:solidFill>
                <a:uFill>
                  <a:solidFill>
                    <a:srgbClr val="FFFFFF"/>
                  </a:solidFill>
                </a:uFill>
              </a:rPr>
              <a:t>28 Νοεμβρίου 2005</a:t>
            </a:r>
          </a:p>
          <a:p>
            <a:endParaRPr lang="el-GR" dirty="0"/>
          </a:p>
        </p:txBody>
      </p:sp>
      <p:pic>
        <p:nvPicPr>
          <p:cNvPr id="4" name="Εικόνα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0082" y="273600"/>
            <a:ext cx="4502152" cy="6372000"/>
          </a:xfrm>
          <a:prstGeom prst="rect">
            <a:avLst/>
          </a:prstGeom>
        </p:spPr>
      </p:pic>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67699347"/>
      </p:ext>
    </p:extLst>
  </p:cSld>
  <p:clrMapOvr>
    <a:masterClrMapping/>
  </p:clrMapOvr>
  <mc:AlternateContent xmlns:mc="http://schemas.openxmlformats.org/markup-compatibility/2006" xmlns:p14="http://schemas.microsoft.com/office/powerpoint/2010/main">
    <mc:Choice Requires="p14">
      <p:transition spd="slow" p14:dur="2000" advTm="7456"/>
    </mc:Choice>
    <mc:Fallback xmlns="">
      <p:transition spd="slow" advTm="7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lvl="0">
              <a:lnSpc>
                <a:spcPct val="100000"/>
              </a:lnSpc>
              <a:spcBef>
                <a:spcPts val="0"/>
              </a:spcBef>
            </a:pPr>
            <a:r>
              <a:rPr lang="el-GR" sz="2200" b="1" spc="-1" dirty="0" smtClean="0">
                <a:solidFill>
                  <a:srgbClr val="822A56"/>
                </a:solidFill>
                <a:uFill>
                  <a:solidFill>
                    <a:srgbClr val="FFFFFF"/>
                  </a:solidFill>
                </a:uFill>
                <a:latin typeface="Times New Roman" panose="02020603050405020304" pitchFamily="18" charset="0"/>
                <a:cs typeface="Times New Roman" panose="02020603050405020304" pitchFamily="18" charset="0"/>
              </a:rPr>
              <a:t>                             Άρθρο </a:t>
            </a:r>
            <a:r>
              <a:rPr lang="el-GR" sz="2200" b="1" spc="-1" dirty="0">
                <a:solidFill>
                  <a:srgbClr val="822A56"/>
                </a:solidFill>
                <a:uFill>
                  <a:solidFill>
                    <a:srgbClr val="FFFFFF"/>
                  </a:solidFill>
                </a:uFill>
                <a:latin typeface="Times New Roman" panose="02020603050405020304" pitchFamily="18" charset="0"/>
                <a:cs typeface="Times New Roman" panose="02020603050405020304" pitchFamily="18" charset="0"/>
              </a:rPr>
              <a:t>11 - Νόμος 3418/2005 - Υποχρέωση ενημέρωσης</a:t>
            </a:r>
            <a:r>
              <a:rPr lang="el-GR" sz="1800" spc="-1" dirty="0">
                <a:solidFill>
                  <a:srgbClr val="822A56"/>
                </a:solidFill>
                <a:uFill>
                  <a:solidFill>
                    <a:srgbClr val="FFFFFF"/>
                  </a:solidFill>
                </a:uFill>
                <a:latin typeface="Times New Roman" panose="02020603050405020304" pitchFamily="18" charset="0"/>
                <a:cs typeface="Times New Roman" panose="02020603050405020304" pitchFamily="18" charset="0"/>
              </a:rPr>
              <a:t/>
            </a:r>
            <a:br>
              <a:rPr lang="el-GR" sz="1800" spc="-1" dirty="0">
                <a:solidFill>
                  <a:srgbClr val="822A56"/>
                </a:solidFill>
                <a:uFill>
                  <a:solidFill>
                    <a:srgbClr val="FFFFFF"/>
                  </a:solidFill>
                </a:uFill>
                <a:latin typeface="Times New Roman" panose="02020603050405020304" pitchFamily="18" charset="0"/>
                <a:cs typeface="Times New Roman" panose="02020603050405020304" pitchFamily="18" charset="0"/>
              </a:rPr>
            </a:br>
            <a:r>
              <a:rPr lang="el-GR" sz="1800" spc="-1" dirty="0">
                <a:solidFill>
                  <a:srgbClr val="822A56"/>
                </a:solidFill>
                <a:uFill>
                  <a:solidFill>
                    <a:srgbClr val="FFFFFF"/>
                  </a:solidFill>
                </a:uFill>
                <a:latin typeface="Times New Roman" panose="02020603050405020304" pitchFamily="18" charset="0"/>
                <a:cs typeface="Times New Roman" panose="02020603050405020304" pitchFamily="18" charset="0"/>
              </a:rPr>
              <a:t/>
            </a:r>
            <a:br>
              <a:rPr lang="el-GR" sz="1800" spc="-1" dirty="0">
                <a:solidFill>
                  <a:srgbClr val="822A56"/>
                </a:solidFill>
                <a:uFill>
                  <a:solidFill>
                    <a:srgbClr val="FFFFFF"/>
                  </a:solidFill>
                </a:uFill>
                <a:latin typeface="Times New Roman" panose="02020603050405020304" pitchFamily="18" charset="0"/>
                <a:cs typeface="Times New Roman" panose="02020603050405020304" pitchFamily="18" charset="0"/>
              </a:rPr>
            </a:br>
            <a:r>
              <a:rPr lang="el-GR" sz="1800" spc="-1" dirty="0" smtClean="0">
                <a:solidFill>
                  <a:srgbClr val="822A56"/>
                </a:solidFill>
                <a:uFill>
                  <a:solidFill>
                    <a:srgbClr val="FFFFFF"/>
                  </a:solidFill>
                </a:uFill>
                <a:latin typeface="Times New Roman" panose="02020603050405020304" pitchFamily="18" charset="0"/>
                <a:cs typeface="Times New Roman" panose="02020603050405020304" pitchFamily="18" charset="0"/>
              </a:rPr>
              <a:t> </a:t>
            </a:r>
            <a:endParaRPr lang="el-GR" dirty="0"/>
          </a:p>
        </p:txBody>
      </p:sp>
      <p:sp>
        <p:nvSpPr>
          <p:cNvPr id="3" name="Υπότιτλος 2"/>
          <p:cNvSpPr>
            <a:spLocks noGrp="1"/>
          </p:cNvSpPr>
          <p:nvPr>
            <p:ph type="subTitle"/>
          </p:nvPr>
        </p:nvSpPr>
        <p:spPr>
          <a:xfrm>
            <a:off x="411480" y="1088136"/>
            <a:ext cx="11594592" cy="5769864"/>
          </a:xfrm>
        </p:spPr>
        <p:txBody>
          <a:bodyPr/>
          <a:lstStyle/>
          <a:p>
            <a:r>
              <a:rPr lang="el-GR" sz="2000" b="1" spc="-1" dirty="0">
                <a:solidFill>
                  <a:srgbClr val="002060"/>
                </a:solidFill>
                <a:uFill>
                  <a:solidFill>
                    <a:srgbClr val="FFFFFF"/>
                  </a:solidFill>
                </a:uFill>
                <a:latin typeface="Times New Roman" panose="02020603050405020304" pitchFamily="18" charset="0"/>
                <a:cs typeface="Times New Roman" panose="02020603050405020304" pitchFamily="18" charset="0"/>
              </a:rPr>
              <a:t>Ο ιατρός έχει καθήκον αληθείας προς τον ασθενή. </a:t>
            </a:r>
            <a:endParaRPr lang="el-GR" sz="2000" b="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endParaRPr>
          </a:p>
          <a:p>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‣Οφείλει </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να ενημερώνει πλήρως και κατανοητά τον ασθενή για την πραγματική κατάσταση της υγείας του, το περιεχόμενο και τα αποτελέσματα της προτεινόμενης ιατρικής πράξης, τις συνέπειες και τους ενδεχόμενους κινδύνους ή επιπλοκές από την εκτέλεσή της, τις εναλλακτικές προτάσεις, καθώς και για τον πιθανό χρόνο αποκατάστασης, έτσι ώστε ο ασθενής να μπορεί να σχηματίζει πλήρη εικόνα των ιατρικών, κοινωνικών και οικονομικών παραγόντων και συνεπειών της κατάστασής του και να προχωρεί, ανάλογα, στη λήψη αποφάσεων.</a:t>
            </a:r>
            <a:endParaRPr lang="el-GR" sz="44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‣Ο </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ιατρός σέβεται την επιθυμία των ατόμων τα οποία επιλέγουν να μην ενημερωθούν. Στις περιπτώσεις αυτές, ο ασθενής έχει δικαίωμα να ζητήσει από τον ιατρό να ενημερώσει αποκλειστικά άλλο ή άλλα πρόσωπα, που ο ίδιος θα υποδείξει, για την κατάσταση της υγείας του, το περιεχόμενο και τα αποτελέσματα της προτεινόμενης ιατρικής πράξης, τις συνέπειες ή και τους κινδύνους από την εκτέλεσή της, καθώς και για το βαθμό </a:t>
            </a:r>
            <a:r>
              <a:rPr lang="el-GR" sz="2000"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πιθανολόγησής</a:t>
            </a: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 τους.</a:t>
            </a:r>
            <a:endParaRPr lang="el-GR" sz="44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r>
              <a:rPr lang="el-GR" sz="1800" dirty="0" smtClean="0"/>
              <a:t> </a:t>
            </a:r>
            <a:r>
              <a:rPr lang="el-GR" sz="1600" i="1" dirty="0">
                <a:solidFill>
                  <a:srgbClr val="002060"/>
                </a:solidFill>
                <a:latin typeface="Times New Roman" panose="02020603050405020304" pitchFamily="18" charset="0"/>
                <a:cs typeface="Times New Roman" panose="02020603050405020304" pitchFamily="18" charset="0"/>
              </a:rPr>
              <a:t>Λόγω της συσχέτισης </a:t>
            </a:r>
            <a:r>
              <a:rPr lang="el-GR" sz="1600" i="1" dirty="0" smtClean="0">
                <a:solidFill>
                  <a:srgbClr val="002060"/>
                </a:solidFill>
                <a:latin typeface="Times New Roman" panose="02020603050405020304" pitchFamily="18" charset="0"/>
                <a:cs typeface="Times New Roman" panose="02020603050405020304" pitchFamily="18" charset="0"/>
              </a:rPr>
              <a:t>του καθήκοντος </a:t>
            </a:r>
            <a:r>
              <a:rPr lang="el-GR" sz="1600" i="1" dirty="0">
                <a:solidFill>
                  <a:srgbClr val="002060"/>
                </a:solidFill>
                <a:latin typeface="Times New Roman" panose="02020603050405020304" pitchFamily="18" charset="0"/>
                <a:cs typeface="Times New Roman" panose="02020603050405020304" pitchFamily="18" charset="0"/>
              </a:rPr>
              <a:t>διαφώτισης του ασθενούς με την αρχή </a:t>
            </a:r>
            <a:r>
              <a:rPr lang="el-GR" sz="1600" i="1" dirty="0" smtClean="0">
                <a:solidFill>
                  <a:srgbClr val="002060"/>
                </a:solidFill>
                <a:latin typeface="Times New Roman" panose="02020603050405020304" pitchFamily="18" charset="0"/>
                <a:cs typeface="Times New Roman" panose="02020603050405020304" pitchFamily="18" charset="0"/>
              </a:rPr>
              <a:t>της ανθρώπινης </a:t>
            </a:r>
            <a:r>
              <a:rPr lang="el-GR" sz="1600" i="1" dirty="0">
                <a:solidFill>
                  <a:srgbClr val="002060"/>
                </a:solidFill>
                <a:latin typeface="Times New Roman" panose="02020603050405020304" pitchFamily="18" charset="0"/>
                <a:cs typeface="Times New Roman" panose="02020603050405020304" pitchFamily="18" charset="0"/>
              </a:rPr>
              <a:t>αυτονομίας, ο νόμος κατοχυρώνει το </a:t>
            </a:r>
            <a:r>
              <a:rPr lang="el-GR" sz="1600" i="1" dirty="0" smtClean="0">
                <a:solidFill>
                  <a:srgbClr val="002060"/>
                </a:solidFill>
                <a:latin typeface="Times New Roman" panose="02020603050405020304" pitchFamily="18" charset="0"/>
                <a:cs typeface="Times New Roman" panose="02020603050405020304" pitchFamily="18" charset="0"/>
              </a:rPr>
              <a:t>δικαίωμα του </a:t>
            </a:r>
            <a:r>
              <a:rPr lang="el-GR" sz="1600" i="1" dirty="0">
                <a:solidFill>
                  <a:srgbClr val="002060"/>
                </a:solidFill>
                <a:latin typeface="Times New Roman" panose="02020603050405020304" pitchFamily="18" charset="0"/>
                <a:cs typeface="Times New Roman" panose="02020603050405020304" pitchFamily="18" charset="0"/>
              </a:rPr>
              <a:t>ασθενούς να μη γνωρίζει. Επομένως, η άρνηση </a:t>
            </a:r>
            <a:r>
              <a:rPr lang="el-GR" sz="1600" i="1" dirty="0" smtClean="0">
                <a:solidFill>
                  <a:srgbClr val="002060"/>
                </a:solidFill>
                <a:latin typeface="Times New Roman" panose="02020603050405020304" pitchFamily="18" charset="0"/>
                <a:cs typeface="Times New Roman" panose="02020603050405020304" pitchFamily="18" charset="0"/>
              </a:rPr>
              <a:t>του ενδιαφερομένου </a:t>
            </a:r>
            <a:r>
              <a:rPr lang="el-GR" sz="1600" i="1" dirty="0">
                <a:solidFill>
                  <a:srgbClr val="002060"/>
                </a:solidFill>
                <a:latin typeface="Times New Roman" panose="02020603050405020304" pitchFamily="18" charset="0"/>
                <a:cs typeface="Times New Roman" panose="02020603050405020304" pitchFamily="18" charset="0"/>
              </a:rPr>
              <a:t>να ενημερωθεί ερμηνεύεται με </a:t>
            </a:r>
            <a:r>
              <a:rPr lang="el-GR" sz="1600" i="1" dirty="0" smtClean="0">
                <a:solidFill>
                  <a:srgbClr val="002060"/>
                </a:solidFill>
                <a:latin typeface="Times New Roman" panose="02020603050405020304" pitchFamily="18" charset="0"/>
                <a:cs typeface="Times New Roman" panose="02020603050405020304" pitchFamily="18" charset="0"/>
              </a:rPr>
              <a:t>γνώμονα το </a:t>
            </a:r>
            <a:r>
              <a:rPr lang="el-GR" sz="1600" i="1" dirty="0">
                <a:solidFill>
                  <a:srgbClr val="002060"/>
                </a:solidFill>
                <a:latin typeface="Times New Roman" panose="02020603050405020304" pitchFamily="18" charset="0"/>
                <a:cs typeface="Times New Roman" panose="02020603050405020304" pitchFamily="18" charset="0"/>
              </a:rPr>
              <a:t>σεβασμό της αυτονομίας του ασθενούς που προτιμά </a:t>
            </a:r>
            <a:r>
              <a:rPr lang="el-GR" sz="1600" i="1" dirty="0" smtClean="0">
                <a:solidFill>
                  <a:srgbClr val="002060"/>
                </a:solidFill>
                <a:latin typeface="Times New Roman" panose="02020603050405020304" pitchFamily="18" charset="0"/>
                <a:cs typeface="Times New Roman" panose="02020603050405020304" pitchFamily="18" charset="0"/>
              </a:rPr>
              <a:t>την άγνοια</a:t>
            </a:r>
            <a:r>
              <a:rPr lang="el-GR" sz="1600" i="1" dirty="0">
                <a:solidFill>
                  <a:srgbClr val="002060"/>
                </a:solidFill>
                <a:latin typeface="Times New Roman" panose="02020603050405020304" pitchFamily="18" charset="0"/>
                <a:cs typeface="Times New Roman" panose="02020603050405020304" pitchFamily="18" charset="0"/>
              </a:rPr>
              <a:t>, επειδή η γνώση θα τον άγχωνε και θα του </a:t>
            </a:r>
            <a:r>
              <a:rPr lang="el-GR" sz="1600" i="1" dirty="0" smtClean="0">
                <a:solidFill>
                  <a:srgbClr val="002060"/>
                </a:solidFill>
                <a:latin typeface="Times New Roman" panose="02020603050405020304" pitchFamily="18" charset="0"/>
                <a:cs typeface="Times New Roman" panose="02020603050405020304" pitchFamily="18" charset="0"/>
              </a:rPr>
              <a:t>δημιουργούσε </a:t>
            </a:r>
            <a:r>
              <a:rPr lang="el-GR" sz="1600" i="1" dirty="0">
                <a:solidFill>
                  <a:srgbClr val="002060"/>
                </a:solidFill>
                <a:latin typeface="Times New Roman" panose="02020603050405020304" pitchFamily="18" charset="0"/>
                <a:cs typeface="Times New Roman" panose="02020603050405020304" pitchFamily="18" charset="0"/>
              </a:rPr>
              <a:t>περισσότερα προβλήματα από την </a:t>
            </a:r>
            <a:r>
              <a:rPr lang="el-GR" sz="1600" i="1" dirty="0" smtClean="0">
                <a:solidFill>
                  <a:srgbClr val="002060"/>
                </a:solidFill>
                <a:latin typeface="Times New Roman" panose="02020603050405020304" pitchFamily="18" charset="0"/>
                <a:cs typeface="Times New Roman" panose="02020603050405020304" pitchFamily="18" charset="0"/>
              </a:rPr>
              <a:t>ενδεχόμενη απόκρυψή </a:t>
            </a:r>
            <a:r>
              <a:rPr lang="el-GR" sz="1600" i="1" dirty="0">
                <a:solidFill>
                  <a:srgbClr val="002060"/>
                </a:solidFill>
                <a:latin typeface="Times New Roman" panose="02020603050405020304" pitchFamily="18" charset="0"/>
                <a:cs typeface="Times New Roman" panose="02020603050405020304" pitchFamily="18" charset="0"/>
              </a:rPr>
              <a:t>της. </a:t>
            </a:r>
          </a:p>
        </p:txBody>
      </p:sp>
      <p:pic>
        <p:nvPicPr>
          <p:cNvPr id="4" name="Ήχος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09051209"/>
      </p:ext>
    </p:extLst>
  </p:cSld>
  <p:clrMapOvr>
    <a:masterClrMapping/>
  </p:clrMapOvr>
  <mc:AlternateContent xmlns:mc="http://schemas.openxmlformats.org/markup-compatibility/2006" xmlns:p14="http://schemas.microsoft.com/office/powerpoint/2010/main">
    <mc:Choice Requires="p14">
      <p:transition spd="slow" p14:dur="2000" advTm="27456"/>
    </mc:Choice>
    <mc:Fallback xmlns="">
      <p:transition spd="slow" advTm="27456"/>
    </mc:Fallback>
  </mc:AlternateContent>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Υπότιτλος 4"/>
          <p:cNvSpPr>
            <a:spLocks noGrp="1"/>
          </p:cNvSpPr>
          <p:nvPr>
            <p:ph type="subTitle"/>
          </p:nvPr>
        </p:nvSpPr>
        <p:spPr>
          <a:xfrm>
            <a:off x="609480" y="932688"/>
            <a:ext cx="11305152" cy="5788152"/>
          </a:xfrm>
        </p:spPr>
        <p:txBody>
          <a:bodyPr/>
          <a:lstStyle/>
          <a:p>
            <a:pPr marL="0" lvl="0" indent="0">
              <a:lnSpc>
                <a:spcPct val="100000"/>
              </a:lnSpc>
              <a:spcBef>
                <a:spcPts val="0"/>
              </a:spcBef>
              <a:buNone/>
            </a:pPr>
            <a:r>
              <a:rPr lang="el-GR" sz="1600" spc="-1" dirty="0" smtClean="0">
                <a:solidFill>
                  <a:srgbClr val="000000"/>
                </a:solidFill>
                <a:uFill>
                  <a:solidFill>
                    <a:srgbClr val="FFFFFF"/>
                  </a:solidFill>
                </a:uFill>
                <a:latin typeface="Times New Roman" panose="02020603050405020304" pitchFamily="18" charset="0"/>
                <a:cs typeface="Times New Roman" panose="02020603050405020304" pitchFamily="18" charset="0"/>
              </a:rPr>
              <a:t>►</a:t>
            </a:r>
            <a:r>
              <a:rPr lang="el-GR" sz="18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Ο </a:t>
            </a: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ιατρός δεν επιτρέπεται να προβεί στην εκτέλεση οποιασδήποτε ιατρικής πράξης χωρίς την προηγούμενη συναίνεση του ασθενή.</a:t>
            </a:r>
            <a:endParaRPr lang="el-GR" sz="4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r>
              <a:rPr lang="el-GR" sz="18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►Προϋποθέσεις </a:t>
            </a: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της έγκυρης συναίνεσης του ασθενή είναι οι ακόλουθες:</a:t>
            </a:r>
            <a:endParaRPr lang="el-GR" sz="4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α) Να παρέχεται μετά από </a:t>
            </a:r>
            <a:r>
              <a:rPr lang="el-GR" sz="1800" spc="-1" dirty="0">
                <a:solidFill>
                  <a:srgbClr val="822A56"/>
                </a:solidFill>
                <a:uFill>
                  <a:solidFill>
                    <a:srgbClr val="FFFFFF"/>
                  </a:solidFill>
                </a:uFill>
                <a:latin typeface="Times New Roman" panose="02020603050405020304" pitchFamily="18" charset="0"/>
                <a:cs typeface="Times New Roman" panose="02020603050405020304" pitchFamily="18" charset="0"/>
              </a:rPr>
              <a:t>πλήρη, σαφή και κατανοητή ενημέρωση,</a:t>
            </a: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 σύμφωνα με το προηγούμενο άρθρο</a:t>
            </a:r>
            <a:r>
              <a:rPr lang="el-GR" sz="18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a:t>
            </a:r>
            <a:endParaRPr lang="el-GR" sz="4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β) Ο ασθενής </a:t>
            </a:r>
            <a:r>
              <a:rPr lang="el-GR" sz="1800" spc="-1" dirty="0">
                <a:solidFill>
                  <a:srgbClr val="822A56"/>
                </a:solidFill>
                <a:uFill>
                  <a:solidFill>
                    <a:srgbClr val="FFFFFF"/>
                  </a:solidFill>
                </a:uFill>
                <a:latin typeface="Times New Roman" panose="02020603050405020304" pitchFamily="18" charset="0"/>
                <a:cs typeface="Times New Roman" panose="02020603050405020304" pitchFamily="18" charset="0"/>
              </a:rPr>
              <a:t>να έχει ικανότητα για συναίνεση</a:t>
            </a: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a:t>
            </a:r>
            <a:endParaRPr lang="el-GR" sz="4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r>
              <a:rPr lang="el-GR" sz="1800"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αα</a:t>
            </a: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 Αν ο ασθενής είναι ανήλικος, η συναίνεση δίδεται από αυτούς που ασκούν τη γονική μέριμνα ή έχουν την επιμέλειά του. Λαμβάνεται, όμως, υπόψη και η γνώμη του, εφόσον ο ανήλικος, κατά την κρίση του ιατρού, έχει την ηλικιακή, πνευματική και συναισθηματική ωριμότητα να κατανοήσει την κατάσταση της υγείας του, το περιεχόμενο της ιατρικής πράξης και τις συνέπειες ή τα αποτελέσματα ή τους κινδύνους της πράξης αυτής. Στην περίπτωση της παραγράφου 3 του άρθρου 11 απαιτείται πάντοτε η συναίνεση των προσώπων που ασκούν τη γονική μέριμνα του ανηλίκου</a:t>
            </a:r>
            <a:r>
              <a:rPr lang="el-GR" sz="18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a:t>
            </a:r>
            <a:endParaRPr lang="el-GR" sz="4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r>
              <a:rPr lang="el-GR" sz="1800"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ββ</a:t>
            </a: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 Αν ο ασθενής δεν διαθέτει ικανότητα συναίνεσης, η συναίνεση για την εκτέλεση ιατρικής πράξης δίδεται από τον δικαστικό συμπαραστάτη, εφόσον αυτός έχει ορισθεί. Αν δεν υπάρχει δικαστικός συμπαραστάτης, η συναίνεση δίδεται από τους οικείους του ασθενή. Σε κάθε περίπτωση, ο ιατρός πρέπει να προσπαθήσει να εξασφαλίσει την εκούσια συμμετοχή, σύμπραξη και συνεργασία του ασθενή, και ιδίως εκείνου του ασθενή που κατανοεί την κατάσταση της υγείας του, το περιεχόμενο της ιατρικής πράξης, τους κινδύνους, τις συνέπειες και τα αποτελέσματα της πράξης αυτής</a:t>
            </a:r>
            <a:r>
              <a:rPr lang="el-GR" sz="18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a:t>
            </a:r>
            <a:endParaRPr lang="el-GR" sz="4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γ) </a:t>
            </a:r>
            <a:r>
              <a:rPr lang="el-GR" sz="1800" spc="-1" dirty="0">
                <a:solidFill>
                  <a:srgbClr val="822A56"/>
                </a:solidFill>
                <a:uFill>
                  <a:solidFill>
                    <a:srgbClr val="FFFFFF"/>
                  </a:solidFill>
                </a:uFill>
                <a:latin typeface="Times New Roman" panose="02020603050405020304" pitchFamily="18" charset="0"/>
                <a:cs typeface="Times New Roman" panose="02020603050405020304" pitchFamily="18" charset="0"/>
              </a:rPr>
              <a:t>Η συναίνεση να μην είναι αποτέλεσμα πλάνης, απάτης ή απειλής </a:t>
            </a:r>
            <a:r>
              <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rPr>
              <a:t>και να μην έρχεται σε σύγκρουση με τα χρηστά ήθη.</a:t>
            </a:r>
            <a:endParaRPr lang="el-GR" sz="4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00000"/>
              </a:lnSpc>
              <a:spcBef>
                <a:spcPts val="0"/>
              </a:spcBef>
              <a:buNone/>
            </a:pPr>
            <a:endParaRPr lang="el-GR" sz="40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endParaRPr lang="el-GR" dirty="0"/>
          </a:p>
        </p:txBody>
      </p:sp>
      <p:sp>
        <p:nvSpPr>
          <p:cNvPr id="4" name="Τίτλος 3"/>
          <p:cNvSpPr>
            <a:spLocks noGrp="1"/>
          </p:cNvSpPr>
          <p:nvPr>
            <p:ph type="title"/>
          </p:nvPr>
        </p:nvSpPr>
        <p:spPr>
          <a:xfrm>
            <a:off x="609480" y="164592"/>
            <a:ext cx="9631800" cy="374904"/>
          </a:xfrm>
        </p:spPr>
        <p:txBody>
          <a:bodyPr>
            <a:normAutofit fontScale="90000"/>
          </a:bodyPr>
          <a:lstStyle/>
          <a:p>
            <a:pPr lvl="0">
              <a:lnSpc>
                <a:spcPct val="100000"/>
              </a:lnSpc>
              <a:spcBef>
                <a:spcPts val="0"/>
              </a:spcBef>
            </a:pPr>
            <a:r>
              <a:rPr lang="el-GR" sz="1800" spc="-1" dirty="0">
                <a:solidFill>
                  <a:srgbClr val="822A56"/>
                </a:solidFill>
                <a:uFill>
                  <a:solidFill>
                    <a:srgbClr val="FFFFFF"/>
                  </a:solidFill>
                </a:uFill>
              </a:rPr>
              <a:t/>
            </a:r>
            <a:br>
              <a:rPr lang="el-GR" sz="1800" spc="-1" dirty="0">
                <a:solidFill>
                  <a:srgbClr val="822A56"/>
                </a:solidFill>
                <a:uFill>
                  <a:solidFill>
                    <a:srgbClr val="FFFFFF"/>
                  </a:solidFill>
                </a:uFill>
              </a:rPr>
            </a:br>
            <a:r>
              <a:rPr lang="el-GR" sz="1800" spc="-1" dirty="0" smtClean="0">
                <a:solidFill>
                  <a:srgbClr val="822A56"/>
                </a:solidFill>
                <a:uFill>
                  <a:solidFill>
                    <a:srgbClr val="FFFFFF"/>
                  </a:solidFill>
                </a:uFill>
              </a:rPr>
              <a:t/>
            </a:r>
            <a:br>
              <a:rPr lang="el-GR" sz="1800" spc="-1" dirty="0" smtClean="0">
                <a:solidFill>
                  <a:srgbClr val="822A56"/>
                </a:solidFill>
                <a:uFill>
                  <a:solidFill>
                    <a:srgbClr val="FFFFFF"/>
                  </a:solidFill>
                </a:uFill>
              </a:rPr>
            </a:br>
            <a:r>
              <a:rPr lang="el-GR" sz="1800" b="1" spc="-1" dirty="0">
                <a:solidFill>
                  <a:srgbClr val="822A56"/>
                </a:solidFill>
                <a:uFill>
                  <a:solidFill>
                    <a:srgbClr val="FFFFFF"/>
                  </a:solidFill>
                </a:uFill>
              </a:rPr>
              <a:t>Άρθρο 12 - Νόμος 3418/2005 - Συναίνεση του ενημερωμένου ασθενή</a:t>
            </a:r>
            <a:r>
              <a:rPr lang="el-GR" sz="1800" spc="-1" dirty="0">
                <a:solidFill>
                  <a:srgbClr val="822A56"/>
                </a:solidFill>
                <a:uFill>
                  <a:solidFill>
                    <a:srgbClr val="FFFFFF"/>
                  </a:solidFill>
                </a:uFill>
              </a:rPr>
              <a:t/>
            </a:r>
            <a:br>
              <a:rPr lang="el-GR" sz="1800" spc="-1" dirty="0">
                <a:solidFill>
                  <a:srgbClr val="822A56"/>
                </a:solidFill>
                <a:uFill>
                  <a:solidFill>
                    <a:srgbClr val="FFFFFF"/>
                  </a:solidFill>
                </a:uFill>
              </a:rPr>
            </a:br>
            <a:endParaRPr lang="el-GR" dirty="0"/>
          </a:p>
        </p:txBody>
      </p:sp>
      <p:pic>
        <p:nvPicPr>
          <p:cNvPr id="2" name="Ήχος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80882777"/>
      </p:ext>
    </p:extLst>
  </p:cSld>
  <p:clrMapOvr>
    <a:masterClrMapping/>
  </p:clrMapOvr>
  <mc:AlternateContent xmlns:mc="http://schemas.openxmlformats.org/markup-compatibility/2006" xmlns:p14="http://schemas.microsoft.com/office/powerpoint/2010/main">
    <mc:Choice Requires="p14">
      <p:transition spd="slow" p14:dur="2000" advTm="43736"/>
    </mc:Choice>
    <mc:Fallback xmlns="">
      <p:transition spd="slow" advTm="4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2800" b="1" spc="-1" dirty="0" smtClean="0">
                <a:solidFill>
                  <a:srgbClr val="002060"/>
                </a:solidFill>
                <a:uFill>
                  <a:solidFill>
                    <a:srgbClr val="FFFFFF"/>
                  </a:solidFill>
                </a:uFill>
                <a:latin typeface="Times New Roman"/>
              </a:rPr>
              <a:t>                 Ενημέρωση </a:t>
            </a:r>
            <a:r>
              <a:rPr lang="el-GR" sz="2800" b="1" spc="-1" dirty="0">
                <a:solidFill>
                  <a:srgbClr val="002060"/>
                </a:solidFill>
                <a:uFill>
                  <a:solidFill>
                    <a:srgbClr val="FFFFFF"/>
                  </a:solidFill>
                </a:uFill>
                <a:latin typeface="Times New Roman"/>
              </a:rPr>
              <a:t>των ογκολογικών ασθενών</a:t>
            </a:r>
            <a:endParaRPr lang="el-GR" dirty="0"/>
          </a:p>
        </p:txBody>
      </p:sp>
      <p:sp>
        <p:nvSpPr>
          <p:cNvPr id="3" name="Υπότιτλος 2"/>
          <p:cNvSpPr>
            <a:spLocks noGrp="1"/>
          </p:cNvSpPr>
          <p:nvPr>
            <p:ph type="subTitle"/>
          </p:nvPr>
        </p:nvSpPr>
        <p:spPr>
          <a:xfrm>
            <a:off x="219456" y="1805688"/>
            <a:ext cx="11972544" cy="3976920"/>
          </a:xfrm>
        </p:spPr>
        <p:txBody>
          <a:bodyPr>
            <a:normAutofit fontScale="92500" lnSpcReduction="20000"/>
          </a:bodyPr>
          <a:lstStyle/>
          <a:p>
            <a:pPr marL="0" lvl="0" indent="0">
              <a:lnSpc>
                <a:spcPct val="110000"/>
              </a:lnSpc>
              <a:spcBef>
                <a:spcPts val="0"/>
              </a:spcBef>
              <a:buNone/>
            </a:pPr>
            <a:r>
              <a:rPr lang="el-GR" sz="2400" b="1" spc="-1" dirty="0" smtClean="0">
                <a:solidFill>
                  <a:srgbClr val="822A56"/>
                </a:solidFill>
                <a:uFill>
                  <a:solidFill>
                    <a:srgbClr val="FFFFFF"/>
                  </a:solidFill>
                </a:uFill>
                <a:latin typeface="Times New Roman" panose="02020603050405020304" pitchFamily="18" charset="0"/>
                <a:cs typeface="Times New Roman" panose="02020603050405020304" pitchFamily="18" charset="0"/>
              </a:rPr>
              <a:t>ΝΟΣΟΣ</a:t>
            </a:r>
            <a:endParaRPr lang="el-GR" sz="1800" b="1" spc="-1" dirty="0" smtClean="0">
              <a:solidFill>
                <a:srgbClr val="822A56"/>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●Διάγνωση- έκταση της νόσου</a:t>
            </a:r>
            <a:endPar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 Πρόγνωση</a:t>
            </a:r>
          </a:p>
          <a:p>
            <a:pPr marL="0" lvl="0" indent="0">
              <a:lnSpc>
                <a:spcPct val="110000"/>
              </a:lnSpc>
              <a:spcBef>
                <a:spcPts val="0"/>
              </a:spcBef>
              <a:buNone/>
            </a:pPr>
            <a:r>
              <a:rPr lang="el-GR" sz="2400"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Ίαση </a:t>
            </a:r>
            <a:endPar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 Υποτροπή</a:t>
            </a:r>
            <a:endPar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b="1" spc="-1" dirty="0">
                <a:solidFill>
                  <a:srgbClr val="822A56"/>
                </a:solidFill>
                <a:uFill>
                  <a:solidFill>
                    <a:srgbClr val="FFFFFF"/>
                  </a:solidFill>
                </a:uFill>
                <a:latin typeface="Times New Roman" panose="02020603050405020304" pitchFamily="18" charset="0"/>
                <a:cs typeface="Times New Roman" panose="02020603050405020304" pitchFamily="18" charset="0"/>
              </a:rPr>
              <a:t>ΘΕΡΑΠΕΙΑ</a:t>
            </a:r>
            <a:endParaRPr lang="el-GR" sz="1800" b="1" spc="-1" dirty="0">
              <a:solidFill>
                <a:srgbClr val="822A56"/>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 </a:t>
            </a:r>
            <a:r>
              <a:rPr lang="el-GR" sz="2400" spc="-1" dirty="0">
                <a:solidFill>
                  <a:srgbClr val="002060"/>
                </a:solidFill>
                <a:uFill>
                  <a:solidFill>
                    <a:srgbClr val="FFFFFF"/>
                  </a:solidFill>
                </a:uFill>
                <a:latin typeface="Times New Roman" panose="02020603050405020304" pitchFamily="18" charset="0"/>
                <a:cs typeface="Times New Roman" panose="02020603050405020304" pitchFamily="18" charset="0"/>
              </a:rPr>
              <a:t>Διαθέσιμες  θεραπείες </a:t>
            </a:r>
            <a:endPar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 Δράση ,τόπος και  </a:t>
            </a:r>
            <a:r>
              <a:rPr lang="el-GR" sz="2400" spc="-1" dirty="0">
                <a:solidFill>
                  <a:srgbClr val="002060"/>
                </a:solidFill>
                <a:uFill>
                  <a:solidFill>
                    <a:srgbClr val="FFFFFF"/>
                  </a:solidFill>
                </a:uFill>
                <a:latin typeface="Times New Roman" panose="02020603050405020304" pitchFamily="18" charset="0"/>
                <a:cs typeface="Times New Roman" panose="02020603050405020304" pitchFamily="18" charset="0"/>
              </a:rPr>
              <a:t>τρόπος  χορήγησης  </a:t>
            </a:r>
            <a:r>
              <a:rPr lang="el-GR" sz="2400" spc="-1" dirty="0" err="1" smtClean="0">
                <a:solidFill>
                  <a:srgbClr val="002060"/>
                </a:solidFill>
                <a:uFill>
                  <a:solidFill>
                    <a:srgbClr val="FFFFFF"/>
                  </a:solidFill>
                </a:uFill>
                <a:latin typeface="Times New Roman" panose="02020603050405020304" pitchFamily="18" charset="0"/>
                <a:cs typeface="Times New Roman" panose="02020603050405020304" pitchFamily="18" charset="0"/>
              </a:rPr>
              <a:t>αντινεοπλασματικής</a:t>
            </a:r>
            <a:r>
              <a:rPr lang="el-GR" sz="2400" spc="-1" dirty="0">
                <a:solidFill>
                  <a:srgbClr val="002060"/>
                </a:solidFill>
                <a:uFill>
                  <a:solidFill>
                    <a:srgbClr val="FFFFFF"/>
                  </a:solidFill>
                </a:uFill>
                <a:latin typeface="Times New Roman" panose="02020603050405020304" pitchFamily="18" charset="0"/>
                <a:cs typeface="Times New Roman" panose="02020603050405020304" pitchFamily="18" charset="0"/>
              </a:rPr>
              <a:t> θεραπείας-κατανόηση </a:t>
            </a: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διαδικασίας </a:t>
            </a:r>
            <a:endPar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 Ανεπιθύμητες  </a:t>
            </a:r>
            <a:r>
              <a:rPr lang="el-GR" sz="2400" spc="-1" dirty="0">
                <a:solidFill>
                  <a:srgbClr val="002060"/>
                </a:solidFill>
                <a:uFill>
                  <a:solidFill>
                    <a:srgbClr val="FFFFFF"/>
                  </a:solidFill>
                </a:uFill>
                <a:latin typeface="Times New Roman" panose="02020603050405020304" pitchFamily="18" charset="0"/>
                <a:cs typeface="Times New Roman" panose="02020603050405020304" pitchFamily="18" charset="0"/>
              </a:rPr>
              <a:t>ενέργειες</a:t>
            </a:r>
            <a:endPar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 Μακροχρόνιες  </a:t>
            </a:r>
            <a:r>
              <a:rPr lang="el-GR" sz="2400" spc="-1" dirty="0">
                <a:solidFill>
                  <a:srgbClr val="002060"/>
                </a:solidFill>
                <a:uFill>
                  <a:solidFill>
                    <a:srgbClr val="FFFFFF"/>
                  </a:solidFill>
                </a:uFill>
                <a:latin typeface="Times New Roman" panose="02020603050405020304" pitchFamily="18" charset="0"/>
                <a:cs typeface="Times New Roman" panose="02020603050405020304" pitchFamily="18" charset="0"/>
              </a:rPr>
              <a:t>επιπτώσεις </a:t>
            </a:r>
            <a:endPar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lvl="0" indent="0">
              <a:lnSpc>
                <a:spcPct val="110000"/>
              </a:lnSpc>
              <a:spcBef>
                <a:spcPts val="0"/>
              </a:spcBef>
              <a:buNone/>
            </a:pPr>
            <a:r>
              <a:rPr lang="el-GR" sz="2400"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Διακοπή περαιτέρω θεραπειών</a:t>
            </a:r>
            <a:endParaRPr lang="el-GR" sz="1800"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indent="0">
              <a:buNone/>
            </a:pPr>
            <a:r>
              <a:rPr lang="el-GR" dirty="0" smtClean="0">
                <a:solidFill>
                  <a:srgbClr val="002060"/>
                </a:solidFill>
                <a:latin typeface="Times New Roman" panose="02020603050405020304" pitchFamily="18" charset="0"/>
                <a:cs typeface="Times New Roman" panose="02020603050405020304" pitchFamily="18" charset="0"/>
              </a:rPr>
              <a:t> </a:t>
            </a:r>
            <a:endParaRPr lang="el-GR" dirty="0">
              <a:solidFill>
                <a:srgbClr val="002060"/>
              </a:solidFill>
              <a:latin typeface="Times New Roman" panose="02020603050405020304" pitchFamily="18" charset="0"/>
              <a:cs typeface="Times New Roman" panose="02020603050405020304" pitchFamily="18" charset="0"/>
            </a:endParaRP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52647800"/>
      </p:ext>
    </p:extLst>
  </p:cSld>
  <p:clrMapOvr>
    <a:masterClrMapping/>
  </p:clrMapOvr>
  <mc:AlternateContent xmlns:mc="http://schemas.openxmlformats.org/markup-compatibility/2006" xmlns:p14="http://schemas.microsoft.com/office/powerpoint/2010/main">
    <mc:Choice Requires="p14">
      <p:transition spd="slow" p14:dur="2000" advTm="70367"/>
    </mc:Choice>
    <mc:Fallback xmlns="">
      <p:transition spd="slow" advTm="7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3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838080" y="365040"/>
            <a:ext cx="10514160" cy="1324080"/>
          </a:xfrm>
          <a:prstGeom prst="rect">
            <a:avLst/>
          </a:prstGeom>
          <a:noFill/>
          <a:ln>
            <a:noFill/>
          </a:ln>
        </p:spPr>
        <p:style>
          <a:lnRef idx="0">
            <a:scrgbClr r="0" g="0" b="0"/>
          </a:lnRef>
          <a:fillRef idx="0">
            <a:scrgbClr r="0" g="0" b="0"/>
          </a:fillRef>
          <a:effectRef idx="0">
            <a:scrgbClr r="0" g="0" b="0"/>
          </a:effectRef>
          <a:fontRef idx="minor"/>
        </p:style>
      </p:sp>
      <p:sp>
        <p:nvSpPr>
          <p:cNvPr id="84" name="CustomShape 2"/>
          <p:cNvSpPr/>
          <p:nvPr/>
        </p:nvSpPr>
        <p:spPr>
          <a:xfrm>
            <a:off x="838080" y="1825560"/>
            <a:ext cx="10514160" cy="434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l-GR" sz="2400" strike="noStrike" spc="-1" dirty="0" smtClean="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-Οποιαδήποτε </a:t>
            </a:r>
            <a:r>
              <a:rPr lang="el-GR" sz="2400" strike="noStrike" spc="-1" dirty="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πληροφορία προκαλεί αρνητική μεταβολή στις</a:t>
            </a:r>
            <a:endParaRPr lang="el-GR" sz="1600" strike="noStrike"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a:lnSpc>
                <a:spcPct val="100000"/>
              </a:lnSpc>
            </a:pPr>
            <a:r>
              <a:rPr lang="el-GR" sz="2400" strike="noStrike" spc="-1" dirty="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προσδοκίες του ατόμου για το παρόν και το μέλλον του</a:t>
            </a:r>
            <a:endParaRPr lang="el-GR" sz="1600" strike="noStrike"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a:lnSpc>
                <a:spcPct val="100000"/>
              </a:lnSpc>
            </a:pPr>
            <a:r>
              <a:rPr lang="el-GR" sz="2400" strike="noStrike" spc="-1" dirty="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θεωρούνται κακά </a:t>
            </a:r>
            <a:r>
              <a:rPr lang="el-GR" sz="2400" strike="noStrike" spc="-1" dirty="0" smtClean="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νέα</a:t>
            </a:r>
            <a:endParaRPr lang="en-US" sz="2400" strike="noStrike" spc="-1" dirty="0" smtClean="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endParaRPr>
          </a:p>
          <a:p>
            <a:pPr>
              <a:lnSpc>
                <a:spcPct val="100000"/>
              </a:lnSpc>
            </a:pPr>
            <a:endParaRPr lang="el-GR" sz="1600" strike="noStrike" spc="-1" dirty="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a:lnSpc>
                <a:spcPct val="100000"/>
              </a:lnSpc>
            </a:pPr>
            <a:r>
              <a:rPr lang="el-GR" sz="2400" strike="noStrike" spc="-1" dirty="0" smtClean="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-Έχουν διαβαθμίσεις, που </a:t>
            </a:r>
            <a:r>
              <a:rPr lang="el-GR" sz="2400" strike="noStrike" spc="-1" dirty="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σε κάποιο βαθμό είναι υποκειμενικές, εξαρτώνται από </a:t>
            </a:r>
            <a:r>
              <a:rPr lang="el-GR" sz="16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strike="noStrike" spc="-1" dirty="0" smtClean="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τις </a:t>
            </a:r>
            <a:r>
              <a:rPr lang="el-GR" sz="2400" strike="noStrike" spc="-1" dirty="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εμπειρίες της ζωής του ατόμου, την προσωπικότητα, τις </a:t>
            </a:r>
            <a:r>
              <a:rPr lang="el-GR" sz="2400" strike="noStrike" spc="-1" dirty="0" smtClean="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rPr>
              <a:t>πνευματικές φιλοσοφικές  πεποιθήσεις, την οικογενειακή-κοινωνική στήριξη τη χρονική περίοδο της ανακοίνωσης  </a:t>
            </a:r>
          </a:p>
          <a:p>
            <a:pPr>
              <a:lnSpc>
                <a:spcPct val="100000"/>
              </a:lnSpc>
            </a:pPr>
            <a:endParaRPr lang="el-GR" sz="2800" spc="-1" dirty="0">
              <a:solidFill>
                <a:srgbClr val="002060"/>
              </a:solidFill>
              <a:uFill>
                <a:solidFill>
                  <a:srgbClr val="FFFFFF"/>
                </a:solidFill>
              </a:uFill>
              <a:latin typeface="Times New Roman" panose="02020603050405020304" pitchFamily="18" charset="0"/>
              <a:ea typeface="DejaVu Sans"/>
              <a:cs typeface="Times New Roman" panose="02020603050405020304" pitchFamily="18" charset="0"/>
            </a:endParaRPr>
          </a:p>
          <a:p>
            <a:pPr>
              <a:lnSpc>
                <a:spcPct val="100000"/>
              </a:lnSpc>
            </a:pPr>
            <a:r>
              <a:rPr lang="el-GR" sz="2800" strike="noStrike" spc="-1" dirty="0" smtClean="0">
                <a:solidFill>
                  <a:srgbClr val="000000"/>
                </a:solidFill>
                <a:uFill>
                  <a:solidFill>
                    <a:srgbClr val="FFFFFF"/>
                  </a:solidFill>
                </a:uFill>
                <a:latin typeface="Calibri"/>
                <a:ea typeface="DejaVu Sans"/>
              </a:rPr>
              <a:t>                                                                                       </a:t>
            </a:r>
            <a:endParaRPr lang="el-GR" sz="1800" strike="noStrike" spc="-1" dirty="0">
              <a:solidFill>
                <a:srgbClr val="000000"/>
              </a:solidFill>
              <a:uFill>
                <a:solidFill>
                  <a:srgbClr val="FFFFFF"/>
                </a:solidFill>
              </a:uFill>
              <a:latin typeface="Arial"/>
            </a:endParaRPr>
          </a:p>
          <a:p>
            <a:pPr>
              <a:lnSpc>
                <a:spcPct val="100000"/>
              </a:lnSpc>
            </a:pPr>
            <a:r>
              <a:rPr lang="el-GR" sz="2800" strike="noStrike" spc="-1" dirty="0">
                <a:solidFill>
                  <a:srgbClr val="000000"/>
                </a:solidFill>
                <a:uFill>
                  <a:solidFill>
                    <a:srgbClr val="FFFFFF"/>
                  </a:solidFill>
                </a:uFill>
                <a:latin typeface="Calibri"/>
                <a:ea typeface="DejaVu Sans"/>
              </a:rPr>
              <a:t>                                  </a:t>
            </a:r>
            <a:r>
              <a:rPr lang="el-GR" sz="1900" i="1" strike="noStrike" spc="-1" dirty="0" err="1">
                <a:solidFill>
                  <a:srgbClr val="002060"/>
                </a:solidFill>
                <a:uFill>
                  <a:solidFill>
                    <a:srgbClr val="FFFFFF"/>
                  </a:solidFill>
                </a:uFill>
                <a:latin typeface="Times New Roman"/>
                <a:ea typeface="DejaVu Sans"/>
              </a:rPr>
              <a:t>Buckman</a:t>
            </a:r>
            <a:r>
              <a:rPr lang="el-GR" sz="1900" i="1" strike="noStrike" spc="-1" dirty="0">
                <a:solidFill>
                  <a:srgbClr val="002060"/>
                </a:solidFill>
                <a:uFill>
                  <a:solidFill>
                    <a:srgbClr val="FFFFFF"/>
                  </a:solidFill>
                </a:uFill>
                <a:latin typeface="Times New Roman"/>
                <a:ea typeface="DejaVu Sans"/>
              </a:rPr>
              <a:t> R. </a:t>
            </a:r>
            <a:r>
              <a:rPr lang="el-GR" sz="1900" i="1" strike="noStrike" spc="-1" dirty="0" err="1">
                <a:solidFill>
                  <a:srgbClr val="002060"/>
                </a:solidFill>
                <a:uFill>
                  <a:solidFill>
                    <a:srgbClr val="FFFFFF"/>
                  </a:solidFill>
                </a:uFill>
                <a:latin typeface="Times New Roman"/>
                <a:ea typeface="DejaVu Sans"/>
              </a:rPr>
              <a:t>Breaking</a:t>
            </a:r>
            <a:r>
              <a:rPr lang="el-GR" sz="1900" i="1" strike="noStrike" spc="-1" dirty="0">
                <a:solidFill>
                  <a:srgbClr val="002060"/>
                </a:solidFill>
                <a:uFill>
                  <a:solidFill>
                    <a:srgbClr val="FFFFFF"/>
                  </a:solidFill>
                </a:uFill>
                <a:latin typeface="Times New Roman"/>
                <a:ea typeface="DejaVu Sans"/>
              </a:rPr>
              <a:t> </a:t>
            </a:r>
            <a:r>
              <a:rPr lang="el-GR" sz="1900" i="1" strike="noStrike" spc="-1" dirty="0" err="1">
                <a:solidFill>
                  <a:srgbClr val="002060"/>
                </a:solidFill>
                <a:uFill>
                  <a:solidFill>
                    <a:srgbClr val="FFFFFF"/>
                  </a:solidFill>
                </a:uFill>
                <a:latin typeface="Times New Roman"/>
                <a:ea typeface="DejaVu Sans"/>
              </a:rPr>
              <a:t>bad</a:t>
            </a:r>
            <a:r>
              <a:rPr lang="el-GR" sz="1900" i="1" strike="noStrike" spc="-1" dirty="0">
                <a:solidFill>
                  <a:srgbClr val="002060"/>
                </a:solidFill>
                <a:uFill>
                  <a:solidFill>
                    <a:srgbClr val="FFFFFF"/>
                  </a:solidFill>
                </a:uFill>
                <a:latin typeface="Times New Roman"/>
                <a:ea typeface="DejaVu Sans"/>
              </a:rPr>
              <a:t> news: </a:t>
            </a:r>
            <a:r>
              <a:rPr lang="el-GR" sz="1900" i="1" strike="noStrike" spc="-1" dirty="0" err="1">
                <a:solidFill>
                  <a:srgbClr val="002060"/>
                </a:solidFill>
                <a:uFill>
                  <a:solidFill>
                    <a:srgbClr val="FFFFFF"/>
                  </a:solidFill>
                </a:uFill>
                <a:latin typeface="Times New Roman"/>
                <a:ea typeface="DejaVu Sans"/>
              </a:rPr>
              <a:t>why</a:t>
            </a:r>
            <a:r>
              <a:rPr lang="el-GR" sz="1900" i="1" strike="noStrike" spc="-1" dirty="0">
                <a:solidFill>
                  <a:srgbClr val="002060"/>
                </a:solidFill>
                <a:uFill>
                  <a:solidFill>
                    <a:srgbClr val="FFFFFF"/>
                  </a:solidFill>
                </a:uFill>
                <a:latin typeface="Times New Roman"/>
                <a:ea typeface="DejaVu Sans"/>
              </a:rPr>
              <a:t> </a:t>
            </a:r>
            <a:r>
              <a:rPr lang="el-GR" sz="1900" i="1" strike="noStrike" spc="-1" dirty="0" err="1">
                <a:solidFill>
                  <a:srgbClr val="002060"/>
                </a:solidFill>
                <a:uFill>
                  <a:solidFill>
                    <a:srgbClr val="FFFFFF"/>
                  </a:solidFill>
                </a:uFill>
                <a:latin typeface="Times New Roman"/>
                <a:ea typeface="DejaVu Sans"/>
              </a:rPr>
              <a:t>is</a:t>
            </a:r>
            <a:r>
              <a:rPr lang="el-GR" sz="1900" i="1" strike="noStrike" spc="-1" dirty="0">
                <a:solidFill>
                  <a:srgbClr val="002060"/>
                </a:solidFill>
                <a:uFill>
                  <a:solidFill>
                    <a:srgbClr val="FFFFFF"/>
                  </a:solidFill>
                </a:uFill>
                <a:latin typeface="Times New Roman"/>
                <a:ea typeface="DejaVu Sans"/>
              </a:rPr>
              <a:t> </a:t>
            </a:r>
            <a:r>
              <a:rPr lang="el-GR" sz="1900" i="1" strike="noStrike" spc="-1" dirty="0" err="1">
                <a:solidFill>
                  <a:srgbClr val="002060"/>
                </a:solidFill>
                <a:uFill>
                  <a:solidFill>
                    <a:srgbClr val="FFFFFF"/>
                  </a:solidFill>
                </a:uFill>
                <a:latin typeface="Times New Roman"/>
                <a:ea typeface="DejaVu Sans"/>
              </a:rPr>
              <a:t>it</a:t>
            </a:r>
            <a:r>
              <a:rPr lang="el-GR" sz="1900" i="1" strike="noStrike" spc="-1" dirty="0">
                <a:solidFill>
                  <a:srgbClr val="002060"/>
                </a:solidFill>
                <a:uFill>
                  <a:solidFill>
                    <a:srgbClr val="FFFFFF"/>
                  </a:solidFill>
                </a:uFill>
                <a:latin typeface="Times New Roman"/>
                <a:ea typeface="DejaVu Sans"/>
              </a:rPr>
              <a:t> </a:t>
            </a:r>
            <a:r>
              <a:rPr lang="el-GR" sz="1900" i="1" strike="noStrike" spc="-1" dirty="0" err="1">
                <a:solidFill>
                  <a:srgbClr val="002060"/>
                </a:solidFill>
                <a:uFill>
                  <a:solidFill>
                    <a:srgbClr val="FFFFFF"/>
                  </a:solidFill>
                </a:uFill>
                <a:latin typeface="Times New Roman"/>
                <a:ea typeface="DejaVu Sans"/>
              </a:rPr>
              <a:t>still</a:t>
            </a:r>
            <a:r>
              <a:rPr lang="el-GR" sz="1900" i="1" strike="noStrike" spc="-1" dirty="0">
                <a:solidFill>
                  <a:srgbClr val="002060"/>
                </a:solidFill>
                <a:uFill>
                  <a:solidFill>
                    <a:srgbClr val="FFFFFF"/>
                  </a:solidFill>
                </a:uFill>
                <a:latin typeface="Times New Roman"/>
                <a:ea typeface="DejaVu Sans"/>
              </a:rPr>
              <a:t> </a:t>
            </a:r>
            <a:r>
              <a:rPr lang="el-GR" sz="1900" i="1" strike="noStrike" spc="-1" dirty="0" err="1">
                <a:solidFill>
                  <a:srgbClr val="002060"/>
                </a:solidFill>
                <a:uFill>
                  <a:solidFill>
                    <a:srgbClr val="FFFFFF"/>
                  </a:solidFill>
                </a:uFill>
                <a:latin typeface="Times New Roman"/>
                <a:ea typeface="DejaVu Sans"/>
              </a:rPr>
              <a:t>so</a:t>
            </a:r>
            <a:r>
              <a:rPr lang="el-GR" sz="1900" i="1" strike="noStrike" spc="-1" dirty="0">
                <a:solidFill>
                  <a:srgbClr val="002060"/>
                </a:solidFill>
                <a:uFill>
                  <a:solidFill>
                    <a:srgbClr val="FFFFFF"/>
                  </a:solidFill>
                </a:uFill>
                <a:latin typeface="Times New Roman"/>
                <a:ea typeface="DejaVu Sans"/>
              </a:rPr>
              <a:t> </a:t>
            </a:r>
            <a:r>
              <a:rPr lang="el-GR" sz="1900" i="1" strike="noStrike" spc="-1" dirty="0" err="1">
                <a:solidFill>
                  <a:srgbClr val="002060"/>
                </a:solidFill>
                <a:uFill>
                  <a:solidFill>
                    <a:srgbClr val="FFFFFF"/>
                  </a:solidFill>
                </a:uFill>
                <a:latin typeface="Times New Roman"/>
                <a:ea typeface="DejaVu Sans"/>
              </a:rPr>
              <a:t>difficult</a:t>
            </a:r>
            <a:r>
              <a:rPr lang="el-GR" sz="1900" i="1" strike="noStrike" spc="-1" dirty="0">
                <a:solidFill>
                  <a:srgbClr val="002060"/>
                </a:solidFill>
                <a:uFill>
                  <a:solidFill>
                    <a:srgbClr val="FFFFFF"/>
                  </a:solidFill>
                </a:uFill>
                <a:latin typeface="Times New Roman"/>
                <a:ea typeface="DejaVu Sans"/>
              </a:rPr>
              <a:t>? BMJ 1984</a:t>
            </a:r>
            <a:r>
              <a:rPr lang="el-GR" sz="2200" i="1" strike="noStrike" spc="-1" dirty="0">
                <a:solidFill>
                  <a:srgbClr val="002060"/>
                </a:solidFill>
                <a:uFill>
                  <a:solidFill>
                    <a:srgbClr val="FFFFFF"/>
                  </a:solidFill>
                </a:uFill>
                <a:latin typeface="Times New Roman"/>
                <a:ea typeface="DejaVu Sans"/>
              </a:rPr>
              <a:t>; </a:t>
            </a:r>
            <a:endParaRPr lang="el-GR" sz="1800" strike="noStrike" spc="-1" dirty="0">
              <a:solidFill>
                <a:srgbClr val="000000"/>
              </a:solidFill>
              <a:uFill>
                <a:solidFill>
                  <a:srgbClr val="FFFFFF"/>
                </a:solidFill>
              </a:uFill>
              <a:latin typeface="Arial"/>
            </a:endParaRPr>
          </a:p>
        </p:txBody>
      </p:sp>
      <p:sp>
        <p:nvSpPr>
          <p:cNvPr id="2" name="Τίτλος 1"/>
          <p:cNvSpPr>
            <a:spLocks noGrp="1"/>
          </p:cNvSpPr>
          <p:nvPr>
            <p:ph type="title"/>
          </p:nvPr>
        </p:nvSpPr>
        <p:spPr/>
        <p:txBody>
          <a:bodyPr/>
          <a:lstStyle/>
          <a:p>
            <a:r>
              <a:rPr lang="el-GR" sz="2800" b="1" spc="-1" dirty="0">
                <a:solidFill>
                  <a:srgbClr val="822A56"/>
                </a:solidFill>
                <a:uFill>
                  <a:solidFill>
                    <a:srgbClr val="FFFFFF"/>
                  </a:solidFill>
                </a:uFill>
                <a:latin typeface="Times New Roman"/>
              </a:rPr>
              <a:t>Ενημέρωση των ογκολογικών </a:t>
            </a:r>
            <a:r>
              <a:rPr lang="el-GR" sz="2800" b="1" spc="-1" dirty="0" smtClean="0">
                <a:solidFill>
                  <a:srgbClr val="822A56"/>
                </a:solidFill>
                <a:uFill>
                  <a:solidFill>
                    <a:srgbClr val="FFFFFF"/>
                  </a:solidFill>
                </a:uFill>
                <a:latin typeface="Times New Roman"/>
              </a:rPr>
              <a:t>ασθενών-</a:t>
            </a:r>
            <a:r>
              <a:rPr lang="el-GR" sz="2800" b="1" spc="-1" dirty="0">
                <a:solidFill>
                  <a:srgbClr val="822A56"/>
                </a:solidFill>
                <a:uFill>
                  <a:solidFill>
                    <a:srgbClr val="FFFFFF"/>
                  </a:solidFill>
                </a:uFill>
                <a:latin typeface="Times New Roman"/>
              </a:rPr>
              <a:t>δ</a:t>
            </a:r>
            <a:r>
              <a:rPr lang="el-GR" sz="2800" b="1" spc="-1" dirty="0" smtClean="0">
                <a:solidFill>
                  <a:srgbClr val="822A56"/>
                </a:solidFill>
                <a:uFill>
                  <a:solidFill>
                    <a:srgbClr val="FFFFFF"/>
                  </a:solidFill>
                </a:uFill>
                <a:latin typeface="Times New Roman"/>
              </a:rPr>
              <a:t>υσάρεστα νέα</a:t>
            </a:r>
            <a:endParaRPr lang="el-GR" sz="2800" b="1" dirty="0">
              <a:solidFill>
                <a:srgbClr val="822A56"/>
              </a:solidFill>
            </a:endParaRPr>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4" name="Ήχος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10494560"/>
      </p:ext>
    </p:extLst>
  </p:cSld>
  <p:clrMapOvr>
    <a:masterClrMapping/>
  </p:clrMapOvr>
  <mc:AlternateContent xmlns:mc="http://schemas.openxmlformats.org/markup-compatibility/2006" xmlns:p14="http://schemas.microsoft.com/office/powerpoint/2010/main">
    <mc:Choice Requires="p14">
      <p:transition spd="slow" p14:dur="2000" advTm="46201"/>
    </mc:Choice>
    <mc:Fallback xmlns="">
      <p:transition spd="slow" advTm="46201"/>
    </mc:Fallback>
  </mc:AlternateContent>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09"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p:nvPr>
        </p:nvSpPr>
        <p:spPr>
          <a:xfrm>
            <a:off x="923544" y="3035808"/>
            <a:ext cx="10658376" cy="484632"/>
          </a:xfrm>
        </p:spPr>
        <p:txBody>
          <a:bodyPr>
            <a:noAutofit/>
          </a:bodyPr>
          <a:lstStyle/>
          <a:p>
            <a:endPar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endParaRPr>
          </a:p>
          <a:p>
            <a:r>
              <a:rPr lang="el-GR" sz="24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a:t>
            </a:r>
            <a:r>
              <a:rPr lang="el-GR" sz="2400" i="1" spc="-1" dirty="0" err="1" smtClean="0">
                <a:solidFill>
                  <a:srgbClr val="002060"/>
                </a:solidFill>
                <a:uFill>
                  <a:solidFill>
                    <a:srgbClr val="FFFFFF"/>
                  </a:solidFill>
                </a:uFill>
                <a:latin typeface="Times New Roman" panose="02020603050405020304" pitchFamily="18" charset="0"/>
                <a:cs typeface="Times New Roman" panose="02020603050405020304" pitchFamily="18" charset="0"/>
              </a:rPr>
              <a:t>Bad</a:t>
            </a:r>
            <a:r>
              <a:rPr lang="el-GR" sz="2400" i="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news</a:t>
            </a:r>
            <a:r>
              <a:rPr lang="el-GR" sz="2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i="1" spc="-1" dirty="0" err="1" smtClean="0">
                <a:solidFill>
                  <a:srgbClr val="002060"/>
                </a:solidFill>
                <a:uFill>
                  <a:solidFill>
                    <a:srgbClr val="FFFFFF"/>
                  </a:solidFill>
                </a:uFill>
                <a:latin typeface="Times New Roman" panose="02020603050405020304" pitchFamily="18" charset="0"/>
                <a:cs typeface="Times New Roman" panose="02020603050405020304" pitchFamily="18" charset="0"/>
              </a:rPr>
              <a:t>means</a:t>
            </a:r>
            <a:r>
              <a:rPr lang="el-GR" sz="2400" i="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a </a:t>
            </a:r>
            <a:r>
              <a:rPr lang="el-GR" sz="2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kind</a:t>
            </a:r>
            <a:r>
              <a:rPr lang="el-GR" sz="2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of </a:t>
            </a:r>
            <a:r>
              <a:rPr lang="el-GR" sz="2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information</a:t>
            </a:r>
            <a:r>
              <a:rPr lang="el-GR" sz="2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that</a:t>
            </a:r>
            <a:r>
              <a:rPr lang="el-GR" sz="2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starts</a:t>
            </a:r>
            <a:r>
              <a:rPr lang="el-GR" sz="2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i="1" spc="-1" dirty="0">
                <a:solidFill>
                  <a:srgbClr val="822A56"/>
                </a:solidFill>
                <a:uFill>
                  <a:solidFill>
                    <a:srgbClr val="FFFFFF"/>
                  </a:solidFill>
                </a:uFill>
                <a:latin typeface="Times New Roman" panose="02020603050405020304" pitchFamily="18" charset="0"/>
                <a:cs typeface="Times New Roman" panose="02020603050405020304" pitchFamily="18" charset="0"/>
              </a:rPr>
              <a:t>a </a:t>
            </a:r>
            <a:r>
              <a:rPr lang="el-GR" sz="2400" i="1" spc="-1" dirty="0" err="1">
                <a:solidFill>
                  <a:srgbClr val="822A56"/>
                </a:solidFill>
                <a:uFill>
                  <a:solidFill>
                    <a:srgbClr val="FFFFFF"/>
                  </a:solidFill>
                </a:uFill>
                <a:latin typeface="Times New Roman" panose="02020603050405020304" pitchFamily="18" charset="0"/>
                <a:cs typeface="Times New Roman" panose="02020603050405020304" pitchFamily="18" charset="0"/>
              </a:rPr>
              <a:t>new</a:t>
            </a:r>
            <a:r>
              <a:rPr lang="el-GR" sz="2400" i="1" spc="-1" dirty="0">
                <a:solidFill>
                  <a:srgbClr val="822A56"/>
                </a:solidFill>
                <a:uFill>
                  <a:solidFill>
                    <a:srgbClr val="FFFFFF"/>
                  </a:solidFill>
                </a:uFill>
                <a:latin typeface="Times New Roman" panose="02020603050405020304" pitchFamily="18" charset="0"/>
                <a:cs typeface="Times New Roman" panose="02020603050405020304" pitchFamily="18" charset="0"/>
              </a:rPr>
              <a:t> </a:t>
            </a:r>
            <a:r>
              <a:rPr lang="el-GR" sz="2400" i="1" spc="-1" dirty="0" err="1">
                <a:solidFill>
                  <a:srgbClr val="822A56"/>
                </a:solidFill>
                <a:uFill>
                  <a:solidFill>
                    <a:srgbClr val="FFFFFF"/>
                  </a:solidFill>
                </a:uFill>
                <a:latin typeface="Times New Roman" panose="02020603050405020304" pitchFamily="18" charset="0"/>
                <a:cs typeface="Times New Roman" panose="02020603050405020304" pitchFamily="18" charset="0"/>
              </a:rPr>
              <a:t>life</a:t>
            </a:r>
            <a:r>
              <a:rPr lang="el-GR" sz="2400" i="1" spc="-1" dirty="0">
                <a:solidFill>
                  <a:srgbClr val="822A56"/>
                </a:solidFill>
                <a:uFill>
                  <a:solidFill>
                    <a:srgbClr val="FFFFFF"/>
                  </a:solidFill>
                </a:uFill>
                <a:latin typeface="Times New Roman" panose="02020603050405020304" pitchFamily="18" charset="0"/>
                <a:cs typeface="Times New Roman" panose="02020603050405020304" pitchFamily="18" charset="0"/>
              </a:rPr>
              <a:t> </a:t>
            </a:r>
            <a:r>
              <a:rPr lang="el-GR" sz="2400" i="1" spc="-1" dirty="0" err="1">
                <a:solidFill>
                  <a:srgbClr val="822A56"/>
                </a:solidFill>
                <a:uFill>
                  <a:solidFill>
                    <a:srgbClr val="FFFFFF"/>
                  </a:solidFill>
                </a:uFill>
                <a:latin typeface="Times New Roman" panose="02020603050405020304" pitchFamily="18" charset="0"/>
                <a:cs typeface="Times New Roman" panose="02020603050405020304" pitchFamily="18" charset="0"/>
              </a:rPr>
              <a:t>era</a:t>
            </a:r>
            <a:r>
              <a:rPr lang="el-GR" sz="2400" i="1" spc="-1" dirty="0">
                <a:solidFill>
                  <a:srgbClr val="822A56"/>
                </a:solidFill>
                <a:uFill>
                  <a:solidFill>
                    <a:srgbClr val="FFFFFF"/>
                  </a:solidFill>
                </a:uFill>
                <a:latin typeface="Times New Roman" panose="02020603050405020304" pitchFamily="18" charset="0"/>
                <a:cs typeface="Times New Roman" panose="02020603050405020304" pitchFamily="18" charset="0"/>
              </a:rPr>
              <a:t> </a:t>
            </a:r>
            <a:r>
              <a:rPr lang="el-GR" sz="2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for the </a:t>
            </a:r>
            <a:r>
              <a:rPr lang="el-GR" sz="2400" i="1" spc="-1" dirty="0" err="1" smtClean="0">
                <a:solidFill>
                  <a:srgbClr val="002060"/>
                </a:solidFill>
                <a:uFill>
                  <a:solidFill>
                    <a:srgbClr val="FFFFFF"/>
                  </a:solidFill>
                </a:uFill>
                <a:latin typeface="Times New Roman" panose="02020603050405020304" pitchFamily="18" charset="0"/>
                <a:cs typeface="Times New Roman" panose="02020603050405020304" pitchFamily="18" charset="0"/>
              </a:rPr>
              <a:t>patient</a:t>
            </a:r>
            <a:r>
              <a:rPr lang="el-GR" sz="2400" i="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a:t>
            </a:r>
          </a:p>
          <a:p>
            <a:pPr marL="0" indent="0">
              <a:buNone/>
            </a:pPr>
            <a:r>
              <a:rPr lang="el-GR" sz="240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400" i="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Fellowfield LJ,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Jenkins</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V.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Effective</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communication</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skills</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are</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the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key</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to</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good</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cancer</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care</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1050" i="1" spc="-1" dirty="0" err="1">
                <a:solidFill>
                  <a:srgbClr val="002060"/>
                </a:solidFill>
                <a:uFill>
                  <a:solidFill>
                    <a:srgbClr val="FFFFFF"/>
                  </a:solidFill>
                </a:uFill>
                <a:latin typeface="Times New Roman" panose="02020603050405020304" pitchFamily="18" charset="0"/>
                <a:cs typeface="Times New Roman" panose="02020603050405020304" pitchFamily="18" charset="0"/>
              </a:rPr>
              <a:t>Eur</a:t>
            </a:r>
            <a:r>
              <a:rPr lang="el-GR" sz="1050" i="1" spc="-1" dirty="0">
                <a:solidFill>
                  <a:srgbClr val="002060"/>
                </a:solidFill>
                <a:uFill>
                  <a:solidFill>
                    <a:srgbClr val="FFFFFF"/>
                  </a:solidFill>
                </a:uFill>
                <a:latin typeface="Times New Roman" panose="02020603050405020304" pitchFamily="18" charset="0"/>
                <a:cs typeface="Times New Roman" panose="02020603050405020304" pitchFamily="18" charset="0"/>
              </a:rPr>
              <a:t> J Cancer.1999;</a:t>
            </a:r>
            <a:endParaRPr lang="el-GR" sz="2400" i="1" spc="-1" dirty="0" smtClean="0">
              <a:solidFill>
                <a:srgbClr val="002060"/>
              </a:solidFill>
              <a:uFill>
                <a:solidFill>
                  <a:srgbClr val="FFFFFF"/>
                </a:solidFill>
              </a:uFill>
              <a:latin typeface="Times New Roman" panose="02020603050405020304" pitchFamily="18" charset="0"/>
              <a:cs typeface="Times New Roman" panose="02020603050405020304" pitchFamily="18" charset="0"/>
            </a:endParaRPr>
          </a:p>
          <a:p>
            <a:pPr marL="0" indent="0">
              <a:buNone/>
            </a:pPr>
            <a:r>
              <a:rPr lang="el-GR" sz="2000" spc="-1" dirty="0">
                <a:solidFill>
                  <a:srgbClr val="002060"/>
                </a:solidFill>
                <a:uFill>
                  <a:solidFill>
                    <a:srgbClr val="FFFFFF"/>
                  </a:solidFill>
                </a:uFill>
                <a:latin typeface="Times New Roman" panose="02020603050405020304" pitchFamily="18" charset="0"/>
                <a:cs typeface="Times New Roman" panose="02020603050405020304" pitchFamily="18" charset="0"/>
              </a:rPr>
              <a:t> </a:t>
            </a:r>
            <a:r>
              <a:rPr lang="el-GR" sz="2000" spc="-1" dirty="0" smtClean="0">
                <a:solidFill>
                  <a:srgbClr val="002060"/>
                </a:solidFill>
                <a:uFill>
                  <a:solidFill>
                    <a:srgbClr val="FFFFFF"/>
                  </a:solidFill>
                </a:uFill>
                <a:latin typeface="Times New Roman" panose="02020603050405020304" pitchFamily="18" charset="0"/>
                <a:cs typeface="Times New Roman" panose="02020603050405020304" pitchFamily="18" charset="0"/>
              </a:rPr>
              <a:t>                                                  </a:t>
            </a:r>
          </a:p>
          <a:p>
            <a:r>
              <a:rPr lang="el-GR" sz="2000" dirty="0" smtClean="0">
                <a:solidFill>
                  <a:srgbClr val="002060"/>
                </a:solidFill>
                <a:latin typeface="Times New Roman" panose="02020603050405020304" pitchFamily="18" charset="0"/>
                <a:cs typeface="Times New Roman" panose="02020603050405020304" pitchFamily="18" charset="0"/>
              </a:rPr>
              <a:t>►Η ανακοίνωση </a:t>
            </a:r>
            <a:r>
              <a:rPr lang="el-GR" sz="2000" dirty="0">
                <a:solidFill>
                  <a:srgbClr val="002060"/>
                </a:solidFill>
                <a:latin typeface="Times New Roman" panose="02020603050405020304" pitchFamily="18" charset="0"/>
                <a:cs typeface="Times New Roman" panose="02020603050405020304" pitchFamily="18" charset="0"/>
              </a:rPr>
              <a:t>θλιβερών, κακών και δύσκολων ειδήσεων </a:t>
            </a:r>
            <a:r>
              <a:rPr lang="el-GR" sz="2000" dirty="0" smtClean="0">
                <a:solidFill>
                  <a:srgbClr val="002060"/>
                </a:solidFill>
                <a:latin typeface="Times New Roman" panose="02020603050405020304" pitchFamily="18" charset="0"/>
                <a:cs typeface="Times New Roman" panose="02020603050405020304" pitchFamily="18" charset="0"/>
              </a:rPr>
              <a:t> </a:t>
            </a:r>
            <a:r>
              <a:rPr lang="el-GR" sz="2000" dirty="0">
                <a:solidFill>
                  <a:srgbClr val="002060"/>
                </a:solidFill>
                <a:latin typeface="Times New Roman" panose="02020603050405020304" pitchFamily="18" charset="0"/>
                <a:cs typeface="Times New Roman" panose="02020603050405020304" pitchFamily="18" charset="0"/>
              </a:rPr>
              <a:t>είναι </a:t>
            </a:r>
            <a:r>
              <a:rPr lang="el-GR" sz="2000" dirty="0" smtClean="0">
                <a:solidFill>
                  <a:srgbClr val="002060"/>
                </a:solidFill>
                <a:latin typeface="Times New Roman" panose="02020603050405020304" pitchFamily="18" charset="0"/>
                <a:cs typeface="Times New Roman" panose="02020603050405020304" pitchFamily="18" charset="0"/>
              </a:rPr>
              <a:t>δυσάρεστη –δύσκολη για τους  γιατρούς αλλά απαραίτητη διαδικασία</a:t>
            </a:r>
          </a:p>
          <a:p>
            <a:endParaRPr lang="el-GR" sz="2000" dirty="0" smtClean="0">
              <a:solidFill>
                <a:srgbClr val="002060"/>
              </a:solidFill>
              <a:latin typeface="Times New Roman" panose="02020603050405020304" pitchFamily="18" charset="0"/>
              <a:cs typeface="Times New Roman" panose="02020603050405020304" pitchFamily="18" charset="0"/>
            </a:endParaRPr>
          </a:p>
          <a:p>
            <a:r>
              <a:rPr lang="el-GR" sz="2000" dirty="0" smtClean="0">
                <a:solidFill>
                  <a:srgbClr val="002060"/>
                </a:solidFill>
                <a:latin typeface="Times New Roman" panose="02020603050405020304" pitchFamily="18" charset="0"/>
                <a:cs typeface="Times New Roman" panose="02020603050405020304" pitchFamily="18" charset="0"/>
              </a:rPr>
              <a:t>►</a:t>
            </a:r>
            <a:r>
              <a:rPr lang="el-GR" sz="2000" dirty="0" err="1" smtClean="0">
                <a:solidFill>
                  <a:srgbClr val="002060"/>
                </a:solidFill>
                <a:latin typeface="Times New Roman" panose="02020603050405020304" pitchFamily="18" charset="0"/>
                <a:cs typeface="Times New Roman" panose="02020603050405020304" pitchFamily="18" charset="0"/>
              </a:rPr>
              <a:t>Ογκολόγοι</a:t>
            </a:r>
            <a:r>
              <a:rPr lang="el-GR" sz="2000" dirty="0" smtClean="0">
                <a:solidFill>
                  <a:srgbClr val="002060"/>
                </a:solidFill>
                <a:latin typeface="Times New Roman" panose="02020603050405020304" pitchFamily="18" charset="0"/>
                <a:cs typeface="Times New Roman" panose="02020603050405020304" pitchFamily="18" charset="0"/>
              </a:rPr>
              <a:t> που συμμετείχαν σε μία μελέτη που δημοσιεύτηκε το 2002 είπαν πως κατά μέσο όρο 35 φορές το μήνα ανακοίνωναν δυσάρεστες ειδήσεις στους ασθενείς τους</a:t>
            </a:r>
          </a:p>
          <a:p>
            <a:endParaRPr lang="el-GR" sz="2000" dirty="0" smtClean="0">
              <a:solidFill>
                <a:srgbClr val="002060"/>
              </a:solidFill>
              <a:latin typeface="Times New Roman" panose="02020603050405020304" pitchFamily="18" charset="0"/>
              <a:cs typeface="Times New Roman" panose="02020603050405020304" pitchFamily="18" charset="0"/>
            </a:endParaRPr>
          </a:p>
          <a:p>
            <a:r>
              <a:rPr lang="el-GR" sz="2000" dirty="0" smtClean="0">
                <a:solidFill>
                  <a:srgbClr val="002060"/>
                </a:solidFill>
                <a:latin typeface="Times New Roman" panose="02020603050405020304" pitchFamily="18" charset="0"/>
                <a:cs typeface="Times New Roman" panose="02020603050405020304" pitchFamily="18" charset="0"/>
              </a:rPr>
              <a:t>► </a:t>
            </a:r>
            <a:r>
              <a:rPr lang="el-GR" sz="2000" dirty="0">
                <a:solidFill>
                  <a:srgbClr val="002060"/>
                </a:solidFill>
                <a:latin typeface="Times New Roman" panose="02020603050405020304" pitchFamily="18" charset="0"/>
                <a:cs typeface="Times New Roman" panose="02020603050405020304" pitchFamily="18" charset="0"/>
              </a:rPr>
              <a:t>Υπήρξε σημαντική διακύμανση στις απόψεις σχετικά με τον καλύτερο χρόνο για να συζητηθεί </a:t>
            </a:r>
            <a:r>
              <a:rPr lang="el-GR" sz="2000" dirty="0" smtClean="0">
                <a:solidFill>
                  <a:srgbClr val="002060"/>
                </a:solidFill>
                <a:latin typeface="Times New Roman" panose="02020603050405020304" pitchFamily="18" charset="0"/>
                <a:cs typeface="Times New Roman" panose="02020603050405020304" pitchFamily="18" charset="0"/>
              </a:rPr>
              <a:t>η μη </a:t>
            </a:r>
            <a:r>
              <a:rPr lang="el-GR" sz="2000" dirty="0">
                <a:solidFill>
                  <a:srgbClr val="002060"/>
                </a:solidFill>
                <a:latin typeface="Times New Roman" panose="02020603050405020304" pitchFamily="18" charset="0"/>
                <a:cs typeface="Times New Roman" panose="02020603050405020304" pitchFamily="18" charset="0"/>
              </a:rPr>
              <a:t>ανάνηψη, ενώ το 18% των ερωτηθέντων πιστεύει ότι πρέπει να γίνει κοντά στο τέλος της </a:t>
            </a:r>
            <a:r>
              <a:rPr lang="el-GR" sz="2000" dirty="0" smtClean="0">
                <a:solidFill>
                  <a:srgbClr val="002060"/>
                </a:solidFill>
                <a:latin typeface="Times New Roman" panose="02020603050405020304" pitchFamily="18" charset="0"/>
                <a:cs typeface="Times New Roman" panose="02020603050405020304" pitchFamily="18" charset="0"/>
              </a:rPr>
              <a:t>ζωής</a:t>
            </a:r>
          </a:p>
          <a:p>
            <a:endParaRPr lang="el-GR" sz="2000" dirty="0" smtClean="0">
              <a:solidFill>
                <a:srgbClr val="002060"/>
              </a:solidFill>
              <a:latin typeface="Times New Roman" panose="02020603050405020304" pitchFamily="18" charset="0"/>
              <a:cs typeface="Times New Roman" panose="02020603050405020304" pitchFamily="18" charset="0"/>
            </a:endParaRPr>
          </a:p>
          <a:p>
            <a:r>
              <a:rPr lang="el-GR" sz="2000" dirty="0">
                <a:solidFill>
                  <a:srgbClr val="002060"/>
                </a:solidFill>
                <a:latin typeface="Times New Roman" panose="02020603050405020304" pitchFamily="18" charset="0"/>
                <a:cs typeface="Times New Roman" panose="02020603050405020304" pitchFamily="18" charset="0"/>
              </a:rPr>
              <a:t>►Το πιο δύσκολο θέμα </a:t>
            </a:r>
            <a:r>
              <a:rPr lang="el-GR" sz="2000" dirty="0" smtClean="0">
                <a:solidFill>
                  <a:srgbClr val="002060"/>
                </a:solidFill>
                <a:latin typeface="Times New Roman" panose="02020603050405020304" pitchFamily="18" charset="0"/>
                <a:cs typeface="Times New Roman" panose="02020603050405020304" pitchFamily="18" charset="0"/>
              </a:rPr>
              <a:t>αφορούσε τη διακοπή περαιτέρω θεραπευτικής αγωγής</a:t>
            </a:r>
          </a:p>
          <a:p>
            <a:endParaRPr lang="el-GR" sz="2000" dirty="0">
              <a:solidFill>
                <a:srgbClr val="002060"/>
              </a:solidFill>
              <a:latin typeface="Times New Roman" panose="02020603050405020304" pitchFamily="18" charset="0"/>
              <a:cs typeface="Times New Roman" panose="02020603050405020304" pitchFamily="18" charset="0"/>
            </a:endParaRPr>
          </a:p>
          <a:p>
            <a:r>
              <a:rPr lang="el-GR" sz="2000" dirty="0" smtClean="0">
                <a:solidFill>
                  <a:srgbClr val="002060"/>
                </a:solidFill>
                <a:latin typeface="Times New Roman" panose="02020603050405020304" pitchFamily="18" charset="0"/>
                <a:cs typeface="Times New Roman" panose="02020603050405020304" pitchFamily="18" charset="0"/>
              </a:rPr>
              <a:t>► 55% των ερωτηθέντων προβληματιζόταν </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a:solidFill>
                  <a:srgbClr val="002060"/>
                </a:solidFill>
                <a:latin typeface="Times New Roman" panose="02020603050405020304" pitchFamily="18" charset="0"/>
                <a:cs typeface="Times New Roman" panose="02020603050405020304" pitchFamily="18" charset="0"/>
              </a:rPr>
              <a:t>“how to be honest with the patient and not destroy hope”</a:t>
            </a:r>
            <a:endParaRPr lang="el-GR" sz="2000" dirty="0" smtClean="0">
              <a:solidFill>
                <a:srgbClr val="002060"/>
              </a:solidFill>
              <a:latin typeface="Times New Roman" panose="02020603050405020304" pitchFamily="18" charset="0"/>
              <a:cs typeface="Times New Roman" panose="02020603050405020304" pitchFamily="18" charset="0"/>
            </a:endParaRPr>
          </a:p>
          <a:p>
            <a:endParaRPr lang="el-GR" sz="2000" dirty="0">
              <a:solidFill>
                <a:srgbClr val="002060"/>
              </a:solidFill>
              <a:latin typeface="Times New Roman" panose="02020603050405020304" pitchFamily="18" charset="0"/>
              <a:cs typeface="Times New Roman" panose="02020603050405020304" pitchFamily="18" charset="0"/>
            </a:endParaRPr>
          </a:p>
          <a:p>
            <a:r>
              <a:rPr lang="el-GR" sz="2000" dirty="0" smtClean="0">
                <a:solidFill>
                  <a:srgbClr val="002060"/>
                </a:solidFill>
                <a:latin typeface="Times New Roman" panose="02020603050405020304" pitchFamily="18" charset="0"/>
                <a:cs typeface="Times New Roman" panose="02020603050405020304" pitchFamily="18" charset="0"/>
              </a:rPr>
              <a:t>                                                              </a:t>
            </a:r>
            <a:r>
              <a:rPr lang="en-US" sz="1200" i="1" dirty="0" err="1" smtClean="0">
                <a:solidFill>
                  <a:srgbClr val="002060"/>
                </a:solidFill>
                <a:latin typeface="Times New Roman" panose="02020603050405020304" pitchFamily="18" charset="0"/>
                <a:cs typeface="Times New Roman" panose="02020603050405020304" pitchFamily="18" charset="0"/>
              </a:rPr>
              <a:t>Οncologists</a:t>
            </a:r>
            <a:r>
              <a:rPr lang="en-US" sz="1200" i="1" dirty="0">
                <a:solidFill>
                  <a:srgbClr val="002060"/>
                </a:solidFill>
                <a:latin typeface="Times New Roman" panose="02020603050405020304" pitchFamily="18" charset="0"/>
                <a:cs typeface="Times New Roman" panose="02020603050405020304" pitchFamily="18" charset="0"/>
              </a:rPr>
              <a:t>' attitudes toward and practices in giving bad news: an exploratory study. J </a:t>
            </a:r>
            <a:r>
              <a:rPr lang="en-US" sz="1200" i="1" dirty="0" err="1">
                <a:solidFill>
                  <a:srgbClr val="002060"/>
                </a:solidFill>
                <a:latin typeface="Times New Roman" panose="02020603050405020304" pitchFamily="18" charset="0"/>
                <a:cs typeface="Times New Roman" panose="02020603050405020304" pitchFamily="18" charset="0"/>
              </a:rPr>
              <a:t>Clin</a:t>
            </a:r>
            <a:r>
              <a:rPr lang="en-US" sz="1200" i="1" dirty="0">
                <a:solidFill>
                  <a:srgbClr val="002060"/>
                </a:solidFill>
                <a:latin typeface="Times New Roman" panose="02020603050405020304" pitchFamily="18" charset="0"/>
                <a:cs typeface="Times New Roman" panose="02020603050405020304" pitchFamily="18" charset="0"/>
              </a:rPr>
              <a:t> Oncol.2002</a:t>
            </a:r>
          </a:p>
          <a:p>
            <a:pPr marL="0" indent="0">
              <a:buNone/>
            </a:pPr>
            <a:endParaRPr lang="el-GR" sz="2000" dirty="0" smtClean="0">
              <a:solidFill>
                <a:srgbClr val="002060"/>
              </a:solidFill>
              <a:latin typeface="Times New Roman" panose="02020603050405020304" pitchFamily="18" charset="0"/>
              <a:cs typeface="Times New Roman" panose="02020603050405020304" pitchFamily="18" charset="0"/>
            </a:endParaRPr>
          </a:p>
        </p:txBody>
      </p:sp>
      <p:sp>
        <p:nvSpPr>
          <p:cNvPr id="2" name="Τίτλος 1"/>
          <p:cNvSpPr>
            <a:spLocks noGrp="1"/>
          </p:cNvSpPr>
          <p:nvPr>
            <p:ph type="title"/>
          </p:nvPr>
        </p:nvSpPr>
        <p:spPr>
          <a:xfrm>
            <a:off x="609480" y="273600"/>
            <a:ext cx="10972440" cy="457920"/>
          </a:xfrm>
        </p:spPr>
        <p:txBody>
          <a:bodyPr>
            <a:normAutofit fontScale="90000"/>
          </a:bodyPr>
          <a:lstStyle/>
          <a:p>
            <a:r>
              <a:rPr lang="el-GR" sz="2800" b="1" spc="-1" dirty="0">
                <a:solidFill>
                  <a:srgbClr val="822A56"/>
                </a:solidFill>
                <a:uFill>
                  <a:solidFill>
                    <a:srgbClr val="FFFFFF"/>
                  </a:solidFill>
                </a:uFill>
                <a:latin typeface="Times New Roman"/>
              </a:rPr>
              <a:t>Ενημέρωση των ογκολογικών ασθενών-δυσάρεστα νέα</a:t>
            </a:r>
            <a:endParaRPr lang="el-GR" dirty="0"/>
          </a:p>
        </p:txBody>
      </p:sp>
      <p:pic>
        <p:nvPicPr>
          <p:cNvPr id="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4" name="Ήχος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4136565"/>
      </p:ext>
    </p:extLst>
  </p:cSld>
  <p:clrMapOvr>
    <a:masterClrMapping/>
  </p:clrMapOvr>
  <mc:AlternateContent xmlns:mc="http://schemas.openxmlformats.org/markup-compatibility/2006" xmlns:p14="http://schemas.microsoft.com/office/powerpoint/2010/main">
    <mc:Choice Requires="p14">
      <p:transition spd="slow" p14:dur="2000" advTm="60224"/>
    </mc:Choice>
    <mc:Fallback xmlns="">
      <p:transition spd="slow" advTm="6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0" y="273050"/>
            <a:ext cx="10972800" cy="1144588"/>
          </a:xfrm>
        </p:spPr>
        <p:txBody>
          <a:bodyPr/>
          <a:lstStyle/>
          <a:p>
            <a:r>
              <a:rPr lang="el-GR" sz="2800" b="1" spc="-1" dirty="0">
                <a:solidFill>
                  <a:srgbClr val="822A56"/>
                </a:solidFill>
                <a:uFill>
                  <a:solidFill>
                    <a:srgbClr val="FFFFFF"/>
                  </a:solidFill>
                </a:uFill>
                <a:latin typeface="Times New Roman"/>
              </a:rPr>
              <a:t>Ενημέρωση των ογκολογικών ασθενών-δυσάρεστα νέα</a:t>
            </a:r>
            <a:endParaRPr lang="el-GR" dirty="0"/>
          </a:p>
        </p:txBody>
      </p:sp>
      <p:sp>
        <p:nvSpPr>
          <p:cNvPr id="3" name="Θέση κειμένου 2"/>
          <p:cNvSpPr>
            <a:spLocks noGrp="1"/>
          </p:cNvSpPr>
          <p:nvPr>
            <p:ph type="body" idx="4294967295"/>
          </p:nvPr>
        </p:nvSpPr>
        <p:spPr>
          <a:xfrm>
            <a:off x="0" y="273050"/>
            <a:ext cx="10972800" cy="1144588"/>
          </a:xfrm>
        </p:spPr>
        <p:txBody>
          <a:bodyPr>
            <a:noAutofit/>
          </a:bodyPr>
          <a:lstStyle/>
          <a:p>
            <a:endParaRPr lang="el-GR" sz="3200"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el-GR" sz="3200" dirty="0" smtClean="0">
              <a:solidFill>
                <a:srgbClr val="002060"/>
              </a:solidFill>
              <a:latin typeface="Times New Roman" panose="02020603050405020304" pitchFamily="18" charset="0"/>
              <a:cs typeface="Times New Roman" panose="02020603050405020304" pitchFamily="18" charset="0"/>
            </a:endParaRPr>
          </a:p>
          <a:p>
            <a:endParaRPr lang="el-GR" sz="3200" dirty="0">
              <a:solidFill>
                <a:srgbClr val="002060"/>
              </a:solidFill>
              <a:latin typeface="Times New Roman" panose="02020603050405020304" pitchFamily="18" charset="0"/>
              <a:cs typeface="Times New Roman" panose="02020603050405020304" pitchFamily="18" charset="0"/>
            </a:endParaRPr>
          </a:p>
          <a:p>
            <a:endParaRPr lang="el-GR" sz="3200" dirty="0" smtClean="0">
              <a:solidFill>
                <a:srgbClr val="002060"/>
              </a:solidFill>
              <a:latin typeface="Times New Roman" panose="02020603050405020304" pitchFamily="18" charset="0"/>
              <a:cs typeface="Times New Roman" panose="02020603050405020304" pitchFamily="18" charset="0"/>
            </a:endParaRPr>
          </a:p>
          <a:p>
            <a:r>
              <a:rPr lang="el-GR" dirty="0" smtClean="0">
                <a:solidFill>
                  <a:srgbClr val="002060"/>
                </a:solidFill>
                <a:latin typeface="Times New Roman" panose="02020603050405020304" pitchFamily="18" charset="0"/>
                <a:cs typeface="Times New Roman" panose="02020603050405020304" pitchFamily="18" charset="0"/>
              </a:rPr>
              <a:t>Η ανακοίνωση  </a:t>
            </a:r>
            <a:r>
              <a:rPr lang="el-GR" dirty="0">
                <a:solidFill>
                  <a:srgbClr val="002060"/>
                </a:solidFill>
                <a:latin typeface="Times New Roman" panose="02020603050405020304" pitchFamily="18" charset="0"/>
                <a:cs typeface="Times New Roman" panose="02020603050405020304" pitchFamily="18" charset="0"/>
              </a:rPr>
              <a:t>κακών ειδήσεων μπορεί να είναι ιδιαίτερα </a:t>
            </a:r>
            <a:r>
              <a:rPr lang="el-GR" dirty="0" smtClean="0">
                <a:solidFill>
                  <a:srgbClr val="002060"/>
                </a:solidFill>
                <a:latin typeface="Times New Roman" panose="02020603050405020304" pitchFamily="18" charset="0"/>
                <a:cs typeface="Times New Roman" panose="02020603050405020304" pitchFamily="18" charset="0"/>
              </a:rPr>
              <a:t>αγχωτική (</a:t>
            </a:r>
            <a:r>
              <a:rPr lang="en-US" dirty="0" smtClean="0">
                <a:solidFill>
                  <a:srgbClr val="002060"/>
                </a:solidFill>
                <a:latin typeface="Times New Roman" panose="02020603050405020304" pitchFamily="18" charset="0"/>
                <a:cs typeface="Times New Roman" panose="02020603050405020304" pitchFamily="18" charset="0"/>
              </a:rPr>
              <a:t>stressful</a:t>
            </a:r>
            <a:r>
              <a:rPr lang="el-GR" dirty="0">
                <a:solidFill>
                  <a:srgbClr val="002060"/>
                </a:solidFill>
                <a:latin typeface="Times New Roman" panose="02020603050405020304" pitchFamily="18" charset="0"/>
                <a:cs typeface="Times New Roman" panose="02020603050405020304" pitchFamily="18" charset="0"/>
              </a:rPr>
              <a:t>)</a:t>
            </a:r>
            <a:r>
              <a:rPr lang="el-GR" dirty="0" smtClean="0">
                <a:solidFill>
                  <a:srgbClr val="002060"/>
                </a:solidFill>
                <a:latin typeface="Times New Roman" panose="02020603050405020304" pitchFamily="18" charset="0"/>
                <a:cs typeface="Times New Roman" panose="02020603050405020304" pitchFamily="18" charset="0"/>
              </a:rPr>
              <a:t> </a:t>
            </a:r>
            <a:r>
              <a:rPr lang="el-GR" dirty="0">
                <a:solidFill>
                  <a:srgbClr val="002060"/>
                </a:solidFill>
                <a:latin typeface="Times New Roman" panose="02020603050405020304" pitchFamily="18" charset="0"/>
                <a:cs typeface="Times New Roman" panose="02020603050405020304" pitchFamily="18" charset="0"/>
              </a:rPr>
              <a:t>όταν ο κλινικός ιατρός είναι άπειρος, ο ασθενής είναι νέος ή υπάρχουν περιορισμένες προοπτικές επιτυχούς </a:t>
            </a:r>
            <a:r>
              <a:rPr lang="el-GR" dirty="0" smtClean="0">
                <a:solidFill>
                  <a:srgbClr val="002060"/>
                </a:solidFill>
                <a:latin typeface="Times New Roman" panose="02020603050405020304" pitchFamily="18" charset="0"/>
                <a:cs typeface="Times New Roman" panose="02020603050405020304" pitchFamily="18" charset="0"/>
              </a:rPr>
              <a:t>θεραπείας</a:t>
            </a:r>
          </a:p>
          <a:p>
            <a:pPr marL="0" indent="0">
              <a:buNone/>
            </a:pPr>
            <a:r>
              <a:rPr lang="el-GR" sz="2400" dirty="0">
                <a:solidFill>
                  <a:srgbClr val="002060"/>
                </a:solidFill>
                <a:latin typeface="Times New Roman" panose="02020603050405020304" pitchFamily="18" charset="0"/>
                <a:cs typeface="Times New Roman" panose="02020603050405020304" pitchFamily="18" charset="0"/>
              </a:rPr>
              <a:t> </a:t>
            </a:r>
            <a:r>
              <a:rPr lang="el-GR" sz="2400" dirty="0" smtClean="0">
                <a:solidFill>
                  <a:srgbClr val="002060"/>
                </a:solidFill>
                <a:latin typeface="Times New Roman" panose="02020603050405020304" pitchFamily="18" charset="0"/>
                <a:cs typeface="Times New Roman" panose="02020603050405020304" pitchFamily="18" charset="0"/>
              </a:rPr>
              <a:t>                                       </a:t>
            </a:r>
            <a:r>
              <a:rPr lang="el-GR" dirty="0" smtClean="0">
                <a:solidFill>
                  <a:srgbClr val="002060"/>
                </a:solidFill>
                <a:latin typeface="Times New Roman" panose="02020603050405020304" pitchFamily="18" charset="0"/>
                <a:cs typeface="Times New Roman" panose="02020603050405020304" pitchFamily="18" charset="0"/>
              </a:rPr>
              <a:t>           </a:t>
            </a:r>
            <a:r>
              <a:rPr lang="en-US" dirty="0" smtClean="0">
                <a:solidFill>
                  <a:srgbClr val="002060"/>
                </a:solidFill>
                <a:latin typeface="Times New Roman" panose="02020603050405020304" pitchFamily="18" charset="0"/>
                <a:cs typeface="Times New Roman" panose="02020603050405020304" pitchFamily="18" charset="0"/>
              </a:rPr>
              <a:t> </a:t>
            </a:r>
            <a:r>
              <a:rPr lang="en-US" sz="1400" i="1" dirty="0" err="1">
                <a:solidFill>
                  <a:srgbClr val="002060"/>
                </a:solidFill>
                <a:latin typeface="Times New Roman" panose="02020603050405020304" pitchFamily="18" charset="0"/>
                <a:cs typeface="Times New Roman" panose="02020603050405020304" pitchFamily="18" charset="0"/>
              </a:rPr>
              <a:t>Ptacek</a:t>
            </a:r>
            <a:r>
              <a:rPr lang="en-US" sz="1400" i="1" dirty="0">
                <a:solidFill>
                  <a:srgbClr val="002060"/>
                </a:solidFill>
                <a:latin typeface="Times New Roman" panose="02020603050405020304" pitchFamily="18" charset="0"/>
                <a:cs typeface="Times New Roman" panose="02020603050405020304" pitchFamily="18" charset="0"/>
              </a:rPr>
              <a:t> JT, </a:t>
            </a:r>
            <a:r>
              <a:rPr lang="en-US" sz="1400" i="1" dirty="0" err="1">
                <a:solidFill>
                  <a:srgbClr val="002060"/>
                </a:solidFill>
                <a:latin typeface="Times New Roman" panose="02020603050405020304" pitchFamily="18" charset="0"/>
                <a:cs typeface="Times New Roman" panose="02020603050405020304" pitchFamily="18" charset="0"/>
              </a:rPr>
              <a:t>Eberhardt</a:t>
            </a:r>
            <a:r>
              <a:rPr lang="en-US" sz="1400" i="1" dirty="0">
                <a:solidFill>
                  <a:srgbClr val="002060"/>
                </a:solidFill>
                <a:latin typeface="Times New Roman" panose="02020603050405020304" pitchFamily="18" charset="0"/>
                <a:cs typeface="Times New Roman" panose="02020603050405020304" pitchFamily="18" charset="0"/>
              </a:rPr>
              <a:t> TL. Breaking bad news. A review of the literature. JAMA 1996</a:t>
            </a:r>
            <a:endParaRPr lang="el-GR" sz="1400" i="1" dirty="0">
              <a:solidFill>
                <a:srgbClr val="002060"/>
              </a:solidFill>
              <a:latin typeface="Times New Roman" panose="02020603050405020304" pitchFamily="18" charset="0"/>
              <a:cs typeface="Times New Roman" panose="02020603050405020304" pitchFamily="18" charset="0"/>
            </a:endParaRPr>
          </a:p>
        </p:txBody>
      </p:sp>
      <p:pic>
        <p:nvPicPr>
          <p:cNvPr id="4" name="Ήχος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55343709"/>
      </p:ext>
    </p:extLst>
  </p:cSld>
  <p:clrMapOvr>
    <a:masterClrMapping/>
  </p:clrMapOvr>
  <mc:AlternateContent xmlns:mc="http://schemas.openxmlformats.org/markup-compatibility/2006" xmlns:p14="http://schemas.microsoft.com/office/powerpoint/2010/main">
    <mc:Choice Requires="p14">
      <p:transition spd="slow" p14:dur="2000" advTm="16512"/>
    </mc:Choice>
    <mc:Fallback xmlns="">
      <p:transition spd="slow" advTm="1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0" y="273050"/>
            <a:ext cx="10972800" cy="1144588"/>
          </a:xfrm>
        </p:spPr>
        <p:txBody>
          <a:bodyPr/>
          <a:lstStyle/>
          <a:p>
            <a:r>
              <a:rPr lang="el-GR" sz="2800" b="1" spc="-1" dirty="0">
                <a:solidFill>
                  <a:srgbClr val="822A56"/>
                </a:solidFill>
                <a:uFill>
                  <a:solidFill>
                    <a:srgbClr val="FFFFFF"/>
                  </a:solidFill>
                </a:uFill>
                <a:latin typeface="Times New Roman"/>
              </a:rPr>
              <a:t>Ενημέρωση των ογκολογικών ασθενών-δυσάρεστα νέα</a:t>
            </a:r>
            <a:endParaRPr lang="el-GR" dirty="0"/>
          </a:p>
        </p:txBody>
      </p:sp>
      <p:sp>
        <p:nvSpPr>
          <p:cNvPr id="3" name="Θέση κειμένου 2"/>
          <p:cNvSpPr>
            <a:spLocks noGrp="1"/>
          </p:cNvSpPr>
          <p:nvPr>
            <p:ph type="body" idx="4294967295"/>
          </p:nvPr>
        </p:nvSpPr>
        <p:spPr>
          <a:xfrm>
            <a:off x="0" y="273050"/>
            <a:ext cx="10972800" cy="1144588"/>
          </a:xfrm>
        </p:spPr>
        <p:txBody>
          <a:bodyPr>
            <a:noAutofit/>
          </a:bodyPr>
          <a:lstStyle/>
          <a:p>
            <a:endParaRPr lang="el-GR" sz="3200"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el-GR" sz="3200" dirty="0" smtClean="0">
              <a:solidFill>
                <a:srgbClr val="002060"/>
              </a:solidFill>
              <a:latin typeface="Times New Roman" panose="02020603050405020304" pitchFamily="18" charset="0"/>
              <a:cs typeface="Times New Roman" panose="02020603050405020304" pitchFamily="18" charset="0"/>
            </a:endParaRPr>
          </a:p>
          <a:p>
            <a:endParaRPr lang="el-GR" sz="3200" dirty="0">
              <a:solidFill>
                <a:srgbClr val="002060"/>
              </a:solidFill>
              <a:latin typeface="Times New Roman" panose="02020603050405020304" pitchFamily="18" charset="0"/>
              <a:cs typeface="Times New Roman" panose="02020603050405020304" pitchFamily="18" charset="0"/>
            </a:endParaRPr>
          </a:p>
          <a:p>
            <a:endParaRPr lang="el-GR" sz="3200" dirty="0" smtClean="0">
              <a:solidFill>
                <a:srgbClr val="002060"/>
              </a:solidFill>
              <a:latin typeface="Times New Roman" panose="02020603050405020304" pitchFamily="18" charset="0"/>
              <a:cs typeface="Times New Roman" panose="02020603050405020304" pitchFamily="18" charset="0"/>
            </a:endParaRPr>
          </a:p>
          <a:p>
            <a:r>
              <a:rPr lang="el-GR" sz="2400" dirty="0">
                <a:solidFill>
                  <a:srgbClr val="002060"/>
                </a:solidFill>
                <a:latin typeface="Times New Roman" panose="02020603050405020304" pitchFamily="18" charset="0"/>
                <a:cs typeface="Times New Roman" panose="02020603050405020304" pitchFamily="18" charset="0"/>
              </a:rPr>
              <a:t>Η διάγνωση του καρκίνου δεν επηρεάζει μόνο τον ασθενή· επηρεάζει, επίσης, τη δομή της οικογένειας και την οικογενειακή δυναμική. </a:t>
            </a:r>
            <a:endParaRPr lang="el-GR" sz="2400" dirty="0" smtClean="0">
              <a:solidFill>
                <a:srgbClr val="002060"/>
              </a:solidFill>
              <a:latin typeface="Times New Roman" panose="02020603050405020304" pitchFamily="18" charset="0"/>
              <a:cs typeface="Times New Roman" panose="02020603050405020304" pitchFamily="18" charset="0"/>
            </a:endParaRPr>
          </a:p>
          <a:p>
            <a:r>
              <a:rPr lang="el-GR" sz="2400" dirty="0" smtClean="0">
                <a:solidFill>
                  <a:srgbClr val="002060"/>
                </a:solidFill>
                <a:latin typeface="Times New Roman" panose="02020603050405020304" pitchFamily="18" charset="0"/>
                <a:cs typeface="Times New Roman" panose="02020603050405020304" pitchFamily="18" charset="0"/>
              </a:rPr>
              <a:t>Στις </a:t>
            </a:r>
            <a:r>
              <a:rPr lang="el-GR" sz="2400" dirty="0">
                <a:solidFill>
                  <a:srgbClr val="002060"/>
                </a:solidFill>
                <a:latin typeface="Times New Roman" panose="02020603050405020304" pitchFamily="18" charset="0"/>
                <a:cs typeface="Times New Roman" panose="02020603050405020304" pitchFamily="18" charset="0"/>
              </a:rPr>
              <a:t>περισσότερες περιπτώσεις, η οικογένεια του ασθενή, σε μια προσπάθεια να τον προστατεύσει από τα έντονα συναισθήματα της </a:t>
            </a:r>
            <a:r>
              <a:rPr lang="el-GR" sz="2400" dirty="0" smtClean="0">
                <a:solidFill>
                  <a:srgbClr val="002060"/>
                </a:solidFill>
                <a:latin typeface="Times New Roman" panose="02020603050405020304" pitchFamily="18" charset="0"/>
                <a:cs typeface="Times New Roman" panose="02020603050405020304" pitchFamily="18" charset="0"/>
              </a:rPr>
              <a:t>απογοήτευσης και </a:t>
            </a:r>
            <a:r>
              <a:rPr lang="el-GR" sz="2400" dirty="0">
                <a:solidFill>
                  <a:srgbClr val="002060"/>
                </a:solidFill>
                <a:latin typeface="Times New Roman" panose="02020603050405020304" pitchFamily="18" charset="0"/>
                <a:cs typeface="Times New Roman" panose="02020603050405020304" pitchFamily="18" charset="0"/>
              </a:rPr>
              <a:t>της απώλειας της ελπίδας, ζητά από τον θεράποντα γιατρό να μην αποκαλύψει την αλήθεια στον </a:t>
            </a:r>
            <a:r>
              <a:rPr lang="el-GR" sz="2400" dirty="0" smtClean="0">
                <a:solidFill>
                  <a:srgbClr val="002060"/>
                </a:solidFill>
                <a:latin typeface="Times New Roman" panose="02020603050405020304" pitchFamily="18" charset="0"/>
                <a:cs typeface="Times New Roman" panose="02020603050405020304" pitchFamily="18" charset="0"/>
              </a:rPr>
              <a:t>ασθενή </a:t>
            </a:r>
            <a:endParaRPr lang="el-GR" sz="1200" dirty="0" smtClean="0">
              <a:latin typeface="Times New Roman" panose="02020603050405020304" pitchFamily="18" charset="0"/>
              <a:cs typeface="Times New Roman" panose="02020603050405020304" pitchFamily="18" charset="0"/>
            </a:endParaRPr>
          </a:p>
          <a:p>
            <a:endParaRPr lang="el-GR" sz="1200" dirty="0" smtClean="0">
              <a:latin typeface="Times New Roman" panose="02020603050405020304" pitchFamily="18" charset="0"/>
              <a:cs typeface="Times New Roman" panose="02020603050405020304" pitchFamily="18" charset="0"/>
            </a:endParaRPr>
          </a:p>
          <a:p>
            <a:endParaRPr lang="el-GR" sz="1200" dirty="0" smtClean="0">
              <a:latin typeface="Times New Roman" panose="02020603050405020304" pitchFamily="18" charset="0"/>
              <a:cs typeface="Times New Roman" panose="02020603050405020304" pitchFamily="18" charset="0"/>
            </a:endParaRPr>
          </a:p>
          <a:p>
            <a:endParaRPr lang="el-GR" sz="1200" dirty="0" smtClean="0">
              <a:latin typeface="Times New Roman" panose="02020603050405020304" pitchFamily="18" charset="0"/>
              <a:cs typeface="Times New Roman" panose="02020603050405020304" pitchFamily="18" charset="0"/>
            </a:endParaRPr>
          </a:p>
          <a:p>
            <a:endParaRPr lang="el-GR" sz="1400" dirty="0" smtClean="0"/>
          </a:p>
          <a:p>
            <a:pPr marL="0" indent="0">
              <a:buNone/>
            </a:pPr>
            <a:r>
              <a:rPr lang="el-GR" sz="1600" i="1" dirty="0" smtClean="0">
                <a:solidFill>
                  <a:srgbClr val="002060"/>
                </a:solidFill>
                <a:latin typeface="Times New Roman" panose="02020603050405020304" pitchFamily="18" charset="0"/>
                <a:cs typeface="Times New Roman" panose="02020603050405020304" pitchFamily="18" charset="0"/>
              </a:rPr>
              <a:t>                             </a:t>
            </a:r>
            <a:r>
              <a:rPr lang="el-GR" sz="1600" i="1" dirty="0" err="1" smtClean="0">
                <a:solidFill>
                  <a:srgbClr val="002060"/>
                </a:solidFill>
                <a:latin typeface="Times New Roman" panose="02020603050405020304" pitchFamily="18" charset="0"/>
                <a:cs typeface="Times New Roman" panose="02020603050405020304" pitchFamily="18" charset="0"/>
              </a:rPr>
              <a:t>Mystakidou</a:t>
            </a:r>
            <a:r>
              <a:rPr lang="el-GR" sz="1600" i="1" dirty="0" smtClean="0">
                <a:solidFill>
                  <a:srgbClr val="002060"/>
                </a:solidFill>
                <a:latin typeface="Times New Roman" panose="02020603050405020304" pitchFamily="18" charset="0"/>
                <a:cs typeface="Times New Roman" panose="02020603050405020304" pitchFamily="18" charset="0"/>
              </a:rPr>
              <a:t>, </a:t>
            </a:r>
            <a:r>
              <a:rPr lang="el-GR" sz="1600" i="1" dirty="0" err="1" smtClean="0">
                <a:solidFill>
                  <a:srgbClr val="002060"/>
                </a:solidFill>
                <a:latin typeface="Times New Roman" panose="02020603050405020304" pitchFamily="18" charset="0"/>
                <a:cs typeface="Times New Roman" panose="02020603050405020304" pitchFamily="18" charset="0"/>
              </a:rPr>
              <a:t>Parpa</a:t>
            </a:r>
            <a:r>
              <a:rPr lang="el-GR" sz="1600" i="1" dirty="0" smtClean="0">
                <a:solidFill>
                  <a:srgbClr val="002060"/>
                </a:solidFill>
                <a:latin typeface="Times New Roman" panose="02020603050405020304" pitchFamily="18" charset="0"/>
                <a:cs typeface="Times New Roman" panose="02020603050405020304" pitchFamily="18" charset="0"/>
              </a:rPr>
              <a:t>, </a:t>
            </a:r>
            <a:r>
              <a:rPr lang="el-GR" sz="1600" i="1" dirty="0" err="1" smtClean="0">
                <a:solidFill>
                  <a:srgbClr val="002060"/>
                </a:solidFill>
                <a:latin typeface="Times New Roman" panose="02020603050405020304" pitchFamily="18" charset="0"/>
                <a:cs typeface="Times New Roman" panose="02020603050405020304" pitchFamily="18" charset="0"/>
              </a:rPr>
              <a:t>Tsilila</a:t>
            </a:r>
            <a:r>
              <a:rPr lang="el-GR" sz="1600" i="1" dirty="0" smtClean="0">
                <a:solidFill>
                  <a:srgbClr val="002060"/>
                </a:solidFill>
                <a:latin typeface="Times New Roman" panose="02020603050405020304" pitchFamily="18" charset="0"/>
                <a:cs typeface="Times New Roman" panose="02020603050405020304" pitchFamily="18" charset="0"/>
              </a:rPr>
              <a:t>, </a:t>
            </a:r>
            <a:r>
              <a:rPr lang="el-GR" sz="1600" i="1" dirty="0" err="1" smtClean="0">
                <a:solidFill>
                  <a:srgbClr val="002060"/>
                </a:solidFill>
                <a:latin typeface="Times New Roman" panose="02020603050405020304" pitchFamily="18" charset="0"/>
                <a:cs typeface="Times New Roman" panose="02020603050405020304" pitchFamily="18" charset="0"/>
              </a:rPr>
              <a:t>Katsouda</a:t>
            </a:r>
            <a:r>
              <a:rPr lang="el-GR" sz="1600" i="1" dirty="0" smtClean="0">
                <a:solidFill>
                  <a:srgbClr val="002060"/>
                </a:solidFill>
                <a:latin typeface="Times New Roman" panose="02020603050405020304" pitchFamily="18" charset="0"/>
                <a:cs typeface="Times New Roman" panose="02020603050405020304" pitchFamily="18" charset="0"/>
              </a:rPr>
              <a:t>, &amp; </a:t>
            </a:r>
            <a:r>
              <a:rPr lang="el-GR" sz="1600" i="1" dirty="0" err="1" smtClean="0">
                <a:solidFill>
                  <a:srgbClr val="002060"/>
                </a:solidFill>
                <a:latin typeface="Times New Roman" panose="02020603050405020304" pitchFamily="18" charset="0"/>
                <a:cs typeface="Times New Roman" panose="02020603050405020304" pitchFamily="18" charset="0"/>
              </a:rPr>
              <a:t>Vlahos</a:t>
            </a:r>
            <a:r>
              <a:rPr lang="el-GR" sz="1600" i="1" dirty="0" smtClean="0">
                <a:solidFill>
                  <a:srgbClr val="002060"/>
                </a:solidFill>
                <a:latin typeface="Times New Roman" panose="02020603050405020304" pitchFamily="18" charset="0"/>
                <a:cs typeface="Times New Roman" panose="02020603050405020304" pitchFamily="18" charset="0"/>
              </a:rPr>
              <a:t>, </a:t>
            </a:r>
            <a:endParaRPr lang="en-US" sz="1600" i="1" dirty="0" smtClean="0">
              <a:solidFill>
                <a:srgbClr val="002060"/>
              </a:solidFill>
              <a:latin typeface="Times New Roman" panose="02020603050405020304" pitchFamily="18" charset="0"/>
              <a:cs typeface="Times New Roman" panose="02020603050405020304" pitchFamily="18" charset="0"/>
            </a:endParaRPr>
          </a:p>
          <a:p>
            <a:pPr marL="0" indent="0">
              <a:buNone/>
            </a:pPr>
            <a:r>
              <a:rPr lang="en-US" sz="1600" i="1" dirty="0" smtClean="0">
                <a:solidFill>
                  <a:srgbClr val="002060"/>
                </a:solidFill>
                <a:latin typeface="Times New Roman" panose="02020603050405020304" pitchFamily="18" charset="0"/>
                <a:cs typeface="Times New Roman" panose="02020603050405020304" pitchFamily="18" charset="0"/>
              </a:rPr>
              <a:t>Patterns and barriers in information disclosure between health care professionals and relatives with cancer patients in Greek society  European Journal of Cancer Care , 2005</a:t>
            </a:r>
          </a:p>
          <a:p>
            <a:pPr marL="0" indent="0">
              <a:buNone/>
            </a:pPr>
            <a:endParaRPr lang="en-US" sz="1600" dirty="0" smtClean="0">
              <a:latin typeface="Times New Roman" panose="02020603050405020304" pitchFamily="18" charset="0"/>
              <a:cs typeface="Times New Roman" panose="02020603050405020304" pitchFamily="18" charset="0"/>
            </a:endParaRPr>
          </a:p>
          <a:p>
            <a:pPr marL="0" indent="0">
              <a:buNone/>
            </a:pPr>
            <a:endParaRPr lang="en-US" sz="1600" i="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1400" i="1" dirty="0" smtClean="0">
              <a:solidFill>
                <a:srgbClr val="002060"/>
              </a:solidFill>
              <a:latin typeface="Times New Roman" panose="02020603050405020304" pitchFamily="18" charset="0"/>
              <a:cs typeface="Times New Roman" panose="02020603050405020304" pitchFamily="18" charset="0"/>
            </a:endParaRPr>
          </a:p>
          <a:p>
            <a:pPr marL="0" indent="0">
              <a:buNone/>
            </a:pPr>
            <a:endParaRPr lang="en-US" sz="1400" i="1" dirty="0">
              <a:solidFill>
                <a:srgbClr val="002060"/>
              </a:solidFill>
              <a:latin typeface="Times New Roman" panose="02020603050405020304" pitchFamily="18" charset="0"/>
              <a:cs typeface="Times New Roman" panose="02020603050405020304" pitchFamily="18" charset="0"/>
            </a:endParaRPr>
          </a:p>
          <a:p>
            <a:pPr marL="0" indent="0">
              <a:buNone/>
            </a:pPr>
            <a:endParaRPr lang="el-GR" sz="1400" i="1" dirty="0">
              <a:solidFill>
                <a:srgbClr val="002060"/>
              </a:solidFill>
              <a:latin typeface="Times New Roman" panose="02020603050405020304" pitchFamily="18" charset="0"/>
              <a:cs typeface="Times New Roman" panose="02020603050405020304" pitchFamily="18" charset="0"/>
            </a:endParaRP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Ήχος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10031227"/>
      </p:ext>
    </p:extLst>
  </p:cSld>
  <p:clrMapOvr>
    <a:masterClrMapping/>
  </p:clrMapOvr>
  <mc:AlternateContent xmlns:mc="http://schemas.openxmlformats.org/markup-compatibility/2006" xmlns:p14="http://schemas.microsoft.com/office/powerpoint/2010/main">
    <mc:Choice Requires="p14">
      <p:transition spd="slow" p14:dur="2000" advTm="40968"/>
    </mc:Choice>
    <mc:Fallback xmlns="">
      <p:transition spd="slow" advTm="40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l-GR" sz="2800" b="1" spc="-1" dirty="0" smtClean="0">
                <a:solidFill>
                  <a:srgbClr val="822A56"/>
                </a:solidFill>
                <a:uFill>
                  <a:solidFill>
                    <a:srgbClr val="FFFFFF"/>
                  </a:solidFill>
                </a:uFill>
                <a:latin typeface="Times New Roman"/>
              </a:rPr>
              <a:t>                          Ενημέρωση </a:t>
            </a:r>
            <a:r>
              <a:rPr lang="el-GR" sz="2800" b="1" spc="-1" dirty="0">
                <a:solidFill>
                  <a:srgbClr val="822A56"/>
                </a:solidFill>
                <a:uFill>
                  <a:solidFill>
                    <a:srgbClr val="FFFFFF"/>
                  </a:solidFill>
                </a:uFill>
                <a:latin typeface="Times New Roman"/>
              </a:rPr>
              <a:t>των ογκολογικών </a:t>
            </a:r>
            <a:endParaRPr lang="en-US" altLang="el-GR" dirty="0" smtClean="0"/>
          </a:p>
        </p:txBody>
      </p:sp>
      <p:sp>
        <p:nvSpPr>
          <p:cNvPr id="11267" name="Rectangle 3"/>
          <p:cNvSpPr>
            <a:spLocks noGrp="1" noChangeArrowheads="1"/>
          </p:cNvSpPr>
          <p:nvPr>
            <p:ph type="body" idx="4294967295"/>
          </p:nvPr>
        </p:nvSpPr>
        <p:spPr>
          <a:xfrm>
            <a:off x="1216152" y="1981200"/>
            <a:ext cx="8918449" cy="4114800"/>
          </a:xfrm>
          <a:prstGeom prst="rect">
            <a:avLst/>
          </a:prstGeom>
        </p:spPr>
        <p:txBody>
          <a:bodyPr/>
          <a:lstStyle/>
          <a:p>
            <a:pPr eaLnBrk="1" hangingPunct="1">
              <a:buFont typeface="Wingdings" panose="05000000000000000000" pitchFamily="2" charset="2"/>
              <a:buNone/>
            </a:pPr>
            <a:endParaRPr lang="en-US" altLang="el-GR" dirty="0" smtClean="0"/>
          </a:p>
          <a:p>
            <a:pPr eaLnBrk="1" hangingPunct="1">
              <a:buFont typeface="Wingdings" panose="05000000000000000000" pitchFamily="2" charset="2"/>
              <a:buNone/>
            </a:pPr>
            <a:endParaRPr lang="en-US" altLang="el-GR" dirty="0" smtClean="0"/>
          </a:p>
          <a:p>
            <a:pPr eaLnBrk="1" hangingPunct="1">
              <a:buFont typeface="Wingdings" panose="05000000000000000000" pitchFamily="2" charset="2"/>
              <a:buNone/>
            </a:pPr>
            <a:r>
              <a:rPr lang="en-US" altLang="el-GR" dirty="0" smtClean="0"/>
              <a:t>	</a:t>
            </a:r>
            <a:r>
              <a:rPr lang="en-US" altLang="el-GR" i="1" dirty="0" smtClean="0">
                <a:solidFill>
                  <a:srgbClr val="002060"/>
                </a:solidFill>
                <a:latin typeface="Times New Roman" panose="02020603050405020304" pitchFamily="18" charset="0"/>
                <a:cs typeface="Times New Roman" panose="02020603050405020304" pitchFamily="18" charset="0"/>
              </a:rPr>
              <a:t>“ </a:t>
            </a:r>
            <a:r>
              <a:rPr lang="en-US" altLang="el-GR" b="1" i="1" dirty="0" smtClean="0">
                <a:solidFill>
                  <a:srgbClr val="002060"/>
                </a:solidFill>
                <a:latin typeface="Times New Roman" panose="02020603050405020304" pitchFamily="18" charset="0"/>
                <a:cs typeface="Times New Roman" panose="02020603050405020304" pitchFamily="18" charset="0"/>
              </a:rPr>
              <a:t>No news is not good news, it is an invitation to fear.</a:t>
            </a:r>
            <a:r>
              <a:rPr lang="en-US" altLang="el-GR" i="1" dirty="0" smtClean="0">
                <a:solidFill>
                  <a:srgbClr val="002060"/>
                </a:solidFill>
                <a:latin typeface="Times New Roman" panose="02020603050405020304" pitchFamily="18" charset="0"/>
                <a:cs typeface="Times New Roman" panose="02020603050405020304" pitchFamily="18" charset="0"/>
              </a:rPr>
              <a:t>”</a:t>
            </a:r>
          </a:p>
          <a:p>
            <a:pPr eaLnBrk="1" hangingPunct="1">
              <a:buFont typeface="Wingdings" panose="05000000000000000000" pitchFamily="2" charset="2"/>
              <a:buNone/>
            </a:pPr>
            <a:r>
              <a:rPr lang="en-US" altLang="el-GR" dirty="0" smtClean="0">
                <a:solidFill>
                  <a:srgbClr val="002060"/>
                </a:solidFill>
                <a:latin typeface="Times New Roman" panose="02020603050405020304" pitchFamily="18" charset="0"/>
                <a:cs typeface="Times New Roman" panose="02020603050405020304" pitchFamily="18" charset="0"/>
              </a:rPr>
              <a:t>						</a:t>
            </a:r>
            <a:endParaRPr lang="el-GR" altLang="el-GR" dirty="0">
              <a:solidFill>
                <a:srgbClr val="002060"/>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r>
              <a:rPr lang="el-GR" altLang="el-GR" sz="2000" i="1" dirty="0" smtClean="0">
                <a:solidFill>
                  <a:srgbClr val="002060"/>
                </a:solidFill>
                <a:latin typeface="Times New Roman" panose="02020603050405020304" pitchFamily="18" charset="0"/>
                <a:cs typeface="Times New Roman" panose="02020603050405020304" pitchFamily="18" charset="0"/>
              </a:rPr>
              <a:t>                                                                                   </a:t>
            </a:r>
            <a:r>
              <a:rPr lang="en-US" altLang="el-GR" sz="2000" i="1" dirty="0" smtClean="0">
                <a:solidFill>
                  <a:srgbClr val="002060"/>
                </a:solidFill>
                <a:latin typeface="Times New Roman" panose="02020603050405020304" pitchFamily="18" charset="0"/>
                <a:cs typeface="Times New Roman" panose="02020603050405020304" pitchFamily="18" charset="0"/>
              </a:rPr>
              <a:t>CM Fletcher</a:t>
            </a:r>
          </a:p>
        </p:txBody>
      </p:sp>
      <p:sp>
        <p:nvSpPr>
          <p:cNvPr id="2" name="Πολλαπλασιασμός 1"/>
          <p:cNvSpPr/>
          <p:nvPr/>
        </p:nvSpPr>
        <p:spPr>
          <a:xfrm rot="-60000">
            <a:off x="348793" y="699165"/>
            <a:ext cx="9396000" cy="43013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Εγγεγραμμένος ήχος">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51525" y="3184525"/>
            <a:ext cx="487363" cy="487363"/>
          </a:xfrm>
          <a:prstGeom prst="rect">
            <a:avLst/>
          </a:prstGeom>
        </p:spPr>
      </p:pic>
      <p:pic>
        <p:nvPicPr>
          <p:cNvPr id="4" name="Ήχος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73489327"/>
      </p:ext>
    </p:extLst>
  </p:cSld>
  <p:clrMapOvr>
    <a:masterClrMapping/>
  </p:clrMapOvr>
  <mc:AlternateContent xmlns:mc="http://schemas.openxmlformats.org/markup-compatibility/2006" xmlns:p14="http://schemas.microsoft.com/office/powerpoint/2010/main">
    <mc:Choice Requires="p14">
      <p:transition spd="slow" p14:dur="2000" advTm="44567"/>
    </mc:Choice>
    <mc:Fallback xmlns="">
      <p:transition spd="slow" advTm="4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34"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11266" grpId="0"/>
      <p:bldP spid="11267" grpId="0" build="p"/>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838080" y="365040"/>
            <a:ext cx="10514160" cy="1324080"/>
          </a:xfrm>
          <a:prstGeom prst="rect">
            <a:avLst/>
          </a:prstGeom>
          <a:noFill/>
          <a:ln>
            <a:noFill/>
          </a:ln>
        </p:spPr>
        <p:style>
          <a:lnRef idx="0">
            <a:scrgbClr r="0" g="0" b="0"/>
          </a:lnRef>
          <a:fillRef idx="0">
            <a:scrgbClr r="0" g="0" b="0"/>
          </a:fillRef>
          <a:effectRef idx="0">
            <a:scrgbClr r="0" g="0" b="0"/>
          </a:effectRef>
          <a:fontRef idx="minor"/>
        </p:style>
      </p:sp>
      <p:sp>
        <p:nvSpPr>
          <p:cNvPr id="93" name="CustomShape 2"/>
          <p:cNvSpPr/>
          <p:nvPr/>
        </p:nvSpPr>
        <p:spPr>
          <a:xfrm>
            <a:off x="838080" y="1825560"/>
            <a:ext cx="10514160" cy="4349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28600" indent="-227160">
              <a:lnSpc>
                <a:spcPct val="90000"/>
              </a:lnSpc>
              <a:buClr>
                <a:srgbClr val="002060"/>
              </a:buClr>
              <a:buFont typeface="Arial"/>
              <a:buChar char="•"/>
            </a:pPr>
            <a:r>
              <a:rPr lang="el-GR" sz="2800" spc="-1" dirty="0">
                <a:solidFill>
                  <a:srgbClr val="002060"/>
                </a:solidFill>
                <a:uFill>
                  <a:solidFill>
                    <a:srgbClr val="FFFFFF"/>
                  </a:solidFill>
                </a:uFill>
                <a:latin typeface="Times New Roman"/>
                <a:ea typeface="DejaVu Sans"/>
              </a:rPr>
              <a:t>Α</a:t>
            </a:r>
            <a:r>
              <a:rPr lang="el-GR" sz="2800" strike="noStrike" spc="-1" dirty="0" smtClean="0">
                <a:solidFill>
                  <a:srgbClr val="002060"/>
                </a:solidFill>
                <a:uFill>
                  <a:solidFill>
                    <a:srgbClr val="FFFFFF"/>
                  </a:solidFill>
                </a:uFill>
                <a:latin typeface="Times New Roman"/>
                <a:ea typeface="DejaVu Sans"/>
              </a:rPr>
              <a:t>σθενείς </a:t>
            </a:r>
            <a:r>
              <a:rPr lang="el-GR" sz="2800" strike="noStrike" spc="-1" dirty="0">
                <a:solidFill>
                  <a:srgbClr val="002060"/>
                </a:solidFill>
                <a:uFill>
                  <a:solidFill>
                    <a:srgbClr val="FFFFFF"/>
                  </a:solidFill>
                </a:uFill>
                <a:latin typeface="Times New Roman"/>
                <a:ea typeface="DejaVu Sans"/>
              </a:rPr>
              <a:t>ή </a:t>
            </a:r>
            <a:r>
              <a:rPr lang="el-GR" sz="2800" strike="noStrike" spc="-1" dirty="0" smtClean="0">
                <a:solidFill>
                  <a:srgbClr val="002060"/>
                </a:solidFill>
                <a:uFill>
                  <a:solidFill>
                    <a:srgbClr val="FFFFFF"/>
                  </a:solidFill>
                </a:uFill>
                <a:latin typeface="Times New Roman"/>
                <a:ea typeface="DejaVu Sans"/>
              </a:rPr>
              <a:t>οι </a:t>
            </a:r>
            <a:r>
              <a:rPr lang="el-GR" sz="2800" spc="-1" dirty="0" smtClean="0">
                <a:solidFill>
                  <a:srgbClr val="002060"/>
                </a:solidFill>
                <a:uFill>
                  <a:solidFill>
                    <a:srgbClr val="FFFFFF"/>
                  </a:solidFill>
                </a:uFill>
                <a:latin typeface="Times New Roman"/>
                <a:ea typeface="DejaVu Sans"/>
              </a:rPr>
              <a:t>οικείοι </a:t>
            </a:r>
            <a:r>
              <a:rPr lang="el-GR" sz="2800" strike="noStrike" spc="-1" dirty="0" smtClean="0">
                <a:solidFill>
                  <a:srgbClr val="002060"/>
                </a:solidFill>
                <a:uFill>
                  <a:solidFill>
                    <a:srgbClr val="FFFFFF"/>
                  </a:solidFill>
                </a:uFill>
                <a:latin typeface="Times New Roman"/>
                <a:ea typeface="DejaVu Sans"/>
              </a:rPr>
              <a:t>τους δεν </a:t>
            </a:r>
            <a:r>
              <a:rPr lang="el-GR" sz="2800" strike="noStrike" spc="-1" dirty="0">
                <a:solidFill>
                  <a:srgbClr val="002060"/>
                </a:solidFill>
                <a:uFill>
                  <a:solidFill>
                    <a:srgbClr val="FFFFFF"/>
                  </a:solidFill>
                </a:uFill>
                <a:latin typeface="Times New Roman"/>
                <a:ea typeface="DejaVu Sans"/>
              </a:rPr>
              <a:t>θα </a:t>
            </a:r>
            <a:r>
              <a:rPr lang="el-GR" sz="2800" strike="noStrike" spc="-1" dirty="0" smtClean="0">
                <a:solidFill>
                  <a:srgbClr val="002060"/>
                </a:solidFill>
                <a:uFill>
                  <a:solidFill>
                    <a:srgbClr val="FFFFFF"/>
                  </a:solidFill>
                </a:uFill>
                <a:latin typeface="Times New Roman"/>
                <a:ea typeface="DejaVu Sans"/>
              </a:rPr>
              <a:t>αντιδράσουν με τον ίδιο τρόπο</a:t>
            </a:r>
            <a:endParaRPr lang="el-GR" sz="1800" strike="noStrike" spc="-1" dirty="0">
              <a:solidFill>
                <a:srgbClr val="000000"/>
              </a:solidFill>
              <a:uFill>
                <a:solidFill>
                  <a:srgbClr val="FFFFFF"/>
                </a:solidFill>
              </a:uFill>
              <a:latin typeface="Arial"/>
            </a:endParaRPr>
          </a:p>
          <a:p>
            <a:pPr>
              <a:lnSpc>
                <a:spcPct val="100000"/>
              </a:lnSpc>
            </a:pPr>
            <a:r>
              <a:rPr lang="el-GR" sz="2800" strike="noStrike" spc="-1" dirty="0" smtClean="0">
                <a:solidFill>
                  <a:srgbClr val="002060"/>
                </a:solidFill>
                <a:uFill>
                  <a:solidFill>
                    <a:srgbClr val="FFFFFF"/>
                  </a:solidFill>
                </a:uFill>
                <a:latin typeface="Times New Roman"/>
                <a:ea typeface="DejaVu Sans"/>
              </a:rPr>
              <a:t> στις </a:t>
            </a:r>
            <a:r>
              <a:rPr lang="el-GR" sz="2800" strike="noStrike" spc="-1" dirty="0">
                <a:solidFill>
                  <a:srgbClr val="002060"/>
                </a:solidFill>
                <a:uFill>
                  <a:solidFill>
                    <a:srgbClr val="FFFFFF"/>
                  </a:solidFill>
                </a:uFill>
                <a:latin typeface="Times New Roman"/>
                <a:ea typeface="DejaVu Sans"/>
              </a:rPr>
              <a:t>ίδιες ειδήσεις, αλλά </a:t>
            </a:r>
            <a:r>
              <a:rPr lang="el-GR" sz="2800" b="1" spc="-1" dirty="0" smtClean="0">
                <a:solidFill>
                  <a:srgbClr val="822A56"/>
                </a:solidFill>
                <a:uFill>
                  <a:solidFill>
                    <a:srgbClr val="FFFFFF"/>
                  </a:solidFill>
                </a:uFill>
                <a:latin typeface="Times New Roman"/>
                <a:ea typeface="DejaVu Sans"/>
              </a:rPr>
              <a:t>ο </a:t>
            </a:r>
            <a:r>
              <a:rPr lang="el-GR" sz="2800" b="1" strike="noStrike" spc="-1" dirty="0" smtClean="0">
                <a:solidFill>
                  <a:srgbClr val="822A56"/>
                </a:solidFill>
                <a:uFill>
                  <a:solidFill>
                    <a:srgbClr val="FFFFFF"/>
                  </a:solidFill>
                </a:uFill>
                <a:latin typeface="Times New Roman"/>
                <a:ea typeface="DejaVu Sans"/>
              </a:rPr>
              <a:t>τρόπος </a:t>
            </a:r>
            <a:r>
              <a:rPr lang="el-GR" sz="2800" b="1" strike="noStrike" spc="-1" dirty="0">
                <a:solidFill>
                  <a:srgbClr val="822A56"/>
                </a:solidFill>
                <a:uFill>
                  <a:solidFill>
                    <a:srgbClr val="FFFFFF"/>
                  </a:solidFill>
                </a:uFill>
                <a:latin typeface="Times New Roman"/>
                <a:ea typeface="DejaVu Sans"/>
              </a:rPr>
              <a:t>με τον οποίο </a:t>
            </a:r>
            <a:r>
              <a:rPr lang="el-GR" sz="2800" b="1" strike="noStrike" spc="-1" dirty="0" smtClean="0">
                <a:solidFill>
                  <a:srgbClr val="822A56"/>
                </a:solidFill>
                <a:uFill>
                  <a:solidFill>
                    <a:srgbClr val="FFFFFF"/>
                  </a:solidFill>
                </a:uFill>
                <a:latin typeface="Times New Roman"/>
                <a:ea typeface="DejaVu Sans"/>
              </a:rPr>
              <a:t>τα </a:t>
            </a:r>
            <a:r>
              <a:rPr lang="el-GR" sz="2800" b="1" spc="-1" dirty="0">
                <a:solidFill>
                  <a:srgbClr val="822A56"/>
                </a:solidFill>
                <a:uFill>
                  <a:solidFill>
                    <a:srgbClr val="FFFFFF"/>
                  </a:solidFill>
                </a:uFill>
                <a:latin typeface="Times New Roman"/>
                <a:ea typeface="DejaVu Sans"/>
              </a:rPr>
              <a:t>δ</a:t>
            </a:r>
            <a:r>
              <a:rPr lang="el-GR" sz="2800" b="1" strike="noStrike" spc="-1" dirty="0" smtClean="0">
                <a:solidFill>
                  <a:srgbClr val="822A56"/>
                </a:solidFill>
                <a:uFill>
                  <a:solidFill>
                    <a:srgbClr val="FFFFFF"/>
                  </a:solidFill>
                </a:uFill>
                <a:latin typeface="Times New Roman"/>
                <a:ea typeface="DejaVu Sans"/>
              </a:rPr>
              <a:t>υσάρεστα νέα τους  </a:t>
            </a:r>
            <a:r>
              <a:rPr lang="el-GR" sz="2800" b="1" strike="noStrike" spc="-1" dirty="0" err="1" smtClean="0">
                <a:solidFill>
                  <a:srgbClr val="822A56"/>
                </a:solidFill>
                <a:uFill>
                  <a:solidFill>
                    <a:srgbClr val="FFFFFF"/>
                  </a:solidFill>
                </a:uFill>
                <a:latin typeface="Times New Roman"/>
                <a:ea typeface="DejaVu Sans"/>
              </a:rPr>
              <a:t>επικοινωνούνται</a:t>
            </a:r>
            <a:r>
              <a:rPr lang="el-GR" sz="2800" b="1" strike="noStrike" spc="-1" dirty="0" smtClean="0">
                <a:solidFill>
                  <a:srgbClr val="002060"/>
                </a:solidFill>
                <a:uFill>
                  <a:solidFill>
                    <a:srgbClr val="FFFFFF"/>
                  </a:solidFill>
                </a:uFill>
                <a:latin typeface="Times New Roman"/>
                <a:ea typeface="DejaVu Sans"/>
              </a:rPr>
              <a:t> </a:t>
            </a:r>
            <a:r>
              <a:rPr lang="el-GR" sz="2800" strike="noStrike" spc="-1" dirty="0" smtClean="0">
                <a:solidFill>
                  <a:srgbClr val="002060"/>
                </a:solidFill>
                <a:uFill>
                  <a:solidFill>
                    <a:srgbClr val="FFFFFF"/>
                  </a:solidFill>
                </a:uFill>
                <a:latin typeface="Times New Roman"/>
                <a:ea typeface="DejaVu Sans"/>
              </a:rPr>
              <a:t> </a:t>
            </a:r>
            <a:r>
              <a:rPr lang="el-GR" sz="2800" strike="noStrike" spc="-1" dirty="0">
                <a:solidFill>
                  <a:srgbClr val="002060"/>
                </a:solidFill>
                <a:uFill>
                  <a:solidFill>
                    <a:srgbClr val="FFFFFF"/>
                  </a:solidFill>
                </a:uFill>
                <a:latin typeface="Times New Roman"/>
                <a:ea typeface="DejaVu Sans"/>
              </a:rPr>
              <a:t>μπορούν να επηρεάσουν ουσιαστικά </a:t>
            </a:r>
            <a:r>
              <a:rPr lang="el-GR" sz="2800" strike="noStrike" spc="-1" dirty="0" smtClean="0">
                <a:solidFill>
                  <a:srgbClr val="002060"/>
                </a:solidFill>
                <a:uFill>
                  <a:solidFill>
                    <a:srgbClr val="FFFFFF"/>
                  </a:solidFill>
                </a:uFill>
                <a:latin typeface="Times New Roman"/>
                <a:ea typeface="DejaVu Sans"/>
              </a:rPr>
              <a:t>τα</a:t>
            </a:r>
            <a:r>
              <a:rPr lang="el-GR" spc="-1" dirty="0">
                <a:solidFill>
                  <a:srgbClr val="000000"/>
                </a:solidFill>
                <a:uFill>
                  <a:solidFill>
                    <a:srgbClr val="FFFFFF"/>
                  </a:solidFill>
                </a:uFill>
                <a:latin typeface="Arial"/>
              </a:rPr>
              <a:t> </a:t>
            </a:r>
            <a:r>
              <a:rPr lang="el-GR" sz="2800" strike="noStrike" spc="-1" dirty="0" smtClean="0">
                <a:solidFill>
                  <a:srgbClr val="002060"/>
                </a:solidFill>
                <a:uFill>
                  <a:solidFill>
                    <a:srgbClr val="FFFFFF"/>
                  </a:solidFill>
                </a:uFill>
                <a:latin typeface="Times New Roman"/>
                <a:ea typeface="DejaVu Sans"/>
              </a:rPr>
              <a:t>συναισθήματα</a:t>
            </a:r>
            <a:r>
              <a:rPr lang="el-GR" sz="2800" strike="noStrike" spc="-1" dirty="0">
                <a:solidFill>
                  <a:srgbClr val="002060"/>
                </a:solidFill>
                <a:uFill>
                  <a:solidFill>
                    <a:srgbClr val="FFFFFF"/>
                  </a:solidFill>
                </a:uFill>
                <a:latin typeface="Times New Roman"/>
                <a:ea typeface="DejaVu Sans"/>
              </a:rPr>
              <a:t>, </a:t>
            </a:r>
            <a:r>
              <a:rPr lang="el-GR" sz="2800" strike="noStrike" spc="-1" dirty="0" smtClean="0">
                <a:solidFill>
                  <a:srgbClr val="002060"/>
                </a:solidFill>
                <a:uFill>
                  <a:solidFill>
                    <a:srgbClr val="FFFFFF"/>
                  </a:solidFill>
                </a:uFill>
                <a:latin typeface="Times New Roman"/>
                <a:ea typeface="DejaVu Sans"/>
              </a:rPr>
              <a:t>τις πεποιθήσεις </a:t>
            </a:r>
            <a:r>
              <a:rPr lang="el-GR" sz="2800" strike="noStrike" spc="-1" dirty="0">
                <a:solidFill>
                  <a:srgbClr val="002060"/>
                </a:solidFill>
                <a:uFill>
                  <a:solidFill>
                    <a:srgbClr val="FFFFFF"/>
                  </a:solidFill>
                </a:uFill>
                <a:latin typeface="Times New Roman"/>
                <a:ea typeface="DejaVu Sans"/>
              </a:rPr>
              <a:t>και </a:t>
            </a:r>
            <a:r>
              <a:rPr lang="el-GR" sz="2800" strike="noStrike" spc="-1" dirty="0" smtClean="0">
                <a:solidFill>
                  <a:srgbClr val="002060"/>
                </a:solidFill>
                <a:uFill>
                  <a:solidFill>
                    <a:srgbClr val="FFFFFF"/>
                  </a:solidFill>
                </a:uFill>
                <a:latin typeface="Times New Roman"/>
                <a:ea typeface="DejaVu Sans"/>
              </a:rPr>
              <a:t>τις  στάσεις </a:t>
            </a:r>
            <a:r>
              <a:rPr lang="el-GR" sz="2800" strike="noStrike" spc="-1" dirty="0">
                <a:solidFill>
                  <a:srgbClr val="002060"/>
                </a:solidFill>
                <a:uFill>
                  <a:solidFill>
                    <a:srgbClr val="FFFFFF"/>
                  </a:solidFill>
                </a:uFill>
                <a:latin typeface="Times New Roman"/>
                <a:ea typeface="DejaVu Sans"/>
              </a:rPr>
              <a:t>απέναντι στο ιατρικό προσωπικό </a:t>
            </a:r>
            <a:r>
              <a:rPr lang="el-GR" sz="2800" strike="noStrike" spc="-1" dirty="0" smtClean="0">
                <a:solidFill>
                  <a:srgbClr val="002060"/>
                </a:solidFill>
                <a:uFill>
                  <a:solidFill>
                    <a:srgbClr val="FFFFFF"/>
                  </a:solidFill>
                </a:uFill>
                <a:latin typeface="Times New Roman"/>
                <a:ea typeface="DejaVu Sans"/>
              </a:rPr>
              <a:t>αλλά και </a:t>
            </a:r>
            <a:r>
              <a:rPr lang="en-US" sz="2800" spc="-1" dirty="0" smtClean="0">
                <a:solidFill>
                  <a:srgbClr val="002060"/>
                </a:solidFill>
                <a:uFill>
                  <a:solidFill>
                    <a:srgbClr val="FFFFFF"/>
                  </a:solidFill>
                </a:uFill>
                <a:latin typeface="Times New Roman"/>
              </a:rPr>
              <a:t> </a:t>
            </a:r>
            <a:r>
              <a:rPr lang="el-GR" sz="2800" spc="-1" dirty="0" smtClean="0">
                <a:solidFill>
                  <a:srgbClr val="002060"/>
                </a:solidFill>
                <a:uFill>
                  <a:solidFill>
                    <a:srgbClr val="FFFFFF"/>
                  </a:solidFill>
                </a:uFill>
                <a:latin typeface="Times New Roman"/>
              </a:rPr>
              <a:t>την </a:t>
            </a:r>
            <a:r>
              <a:rPr lang="el-GR" sz="2800" spc="-1" dirty="0">
                <a:solidFill>
                  <a:srgbClr val="002060"/>
                </a:solidFill>
                <a:uFill>
                  <a:solidFill>
                    <a:srgbClr val="FFFFFF"/>
                  </a:solidFill>
                </a:uFill>
                <a:latin typeface="Times New Roman"/>
              </a:rPr>
              <a:t>επακόλουθη ψυχολογική προσαρμογή.</a:t>
            </a:r>
            <a:endParaRPr lang="el-GR" sz="1800" strike="noStrike" spc="-1" dirty="0">
              <a:solidFill>
                <a:srgbClr val="000000"/>
              </a:solidFill>
              <a:uFill>
                <a:solidFill>
                  <a:srgbClr val="FFFFFF"/>
                </a:solidFill>
              </a:uFill>
              <a:latin typeface="Arial"/>
            </a:endParaRPr>
          </a:p>
          <a:p>
            <a:pPr>
              <a:lnSpc>
                <a:spcPct val="100000"/>
              </a:lnSpc>
            </a:pPr>
            <a:endParaRPr lang="el-GR" sz="1800" strike="noStrike" spc="-1" dirty="0">
              <a:solidFill>
                <a:srgbClr val="000000"/>
              </a:solidFill>
              <a:uFill>
                <a:solidFill>
                  <a:srgbClr val="FFFFFF"/>
                </a:solidFill>
              </a:uFill>
              <a:latin typeface="Arial"/>
            </a:endParaRPr>
          </a:p>
          <a:p>
            <a:pPr>
              <a:lnSpc>
                <a:spcPct val="100000"/>
              </a:lnSpc>
            </a:pPr>
            <a:endParaRPr lang="el-GR" sz="1800" strike="noStrike" spc="-1" dirty="0">
              <a:solidFill>
                <a:srgbClr val="000000"/>
              </a:solidFill>
              <a:uFill>
                <a:solidFill>
                  <a:srgbClr val="FFFFFF"/>
                </a:solidFill>
              </a:uFill>
              <a:latin typeface="Arial"/>
            </a:endParaRPr>
          </a:p>
          <a:p>
            <a:pPr>
              <a:lnSpc>
                <a:spcPct val="100000"/>
              </a:lnSpc>
            </a:pPr>
            <a:r>
              <a:rPr lang="el-GR" sz="1400" i="1" strike="noStrike" spc="-1" dirty="0">
                <a:solidFill>
                  <a:srgbClr val="002060"/>
                </a:solidFill>
                <a:uFill>
                  <a:solidFill>
                    <a:srgbClr val="FFFFFF"/>
                  </a:solidFill>
                </a:uFill>
                <a:latin typeface="Times New Roman"/>
                <a:ea typeface="DejaVu Sans"/>
              </a:rPr>
              <a:t>                                                                 </a:t>
            </a:r>
            <a:r>
              <a:rPr lang="el-GR" sz="1400" i="1" strike="noStrike" spc="-1" dirty="0" err="1">
                <a:solidFill>
                  <a:srgbClr val="002060"/>
                </a:solidFill>
                <a:uFill>
                  <a:solidFill>
                    <a:srgbClr val="FFFFFF"/>
                  </a:solidFill>
                </a:uFill>
                <a:latin typeface="Times New Roman"/>
                <a:ea typeface="DejaVu Sans"/>
              </a:rPr>
              <a:t>Ptacek</a:t>
            </a:r>
            <a:r>
              <a:rPr lang="el-GR" sz="1400" i="1" strike="noStrike" spc="-1" dirty="0">
                <a:solidFill>
                  <a:srgbClr val="002060"/>
                </a:solidFill>
                <a:uFill>
                  <a:solidFill>
                    <a:srgbClr val="FFFFFF"/>
                  </a:solidFill>
                </a:uFill>
                <a:latin typeface="Times New Roman"/>
                <a:ea typeface="DejaVu Sans"/>
              </a:rPr>
              <a:t> JT, </a:t>
            </a:r>
            <a:r>
              <a:rPr lang="el-GR" sz="1400" i="1" strike="noStrike" spc="-1" dirty="0" err="1">
                <a:solidFill>
                  <a:srgbClr val="002060"/>
                </a:solidFill>
                <a:uFill>
                  <a:solidFill>
                    <a:srgbClr val="FFFFFF"/>
                  </a:solidFill>
                </a:uFill>
                <a:latin typeface="Times New Roman"/>
                <a:ea typeface="DejaVu Sans"/>
              </a:rPr>
              <a:t>Ptacek</a:t>
            </a:r>
            <a:r>
              <a:rPr lang="el-GR" sz="1400" i="1" strike="noStrike" spc="-1" dirty="0">
                <a:solidFill>
                  <a:srgbClr val="002060"/>
                </a:solidFill>
                <a:uFill>
                  <a:solidFill>
                    <a:srgbClr val="FFFFFF"/>
                  </a:solidFill>
                </a:uFill>
                <a:latin typeface="Times New Roman"/>
                <a:ea typeface="DejaVu Sans"/>
              </a:rPr>
              <a:t> JJ. </a:t>
            </a:r>
            <a:r>
              <a:rPr lang="el-GR" sz="1400" i="1" strike="noStrike" spc="-1" dirty="0" err="1">
                <a:solidFill>
                  <a:srgbClr val="002060"/>
                </a:solidFill>
                <a:uFill>
                  <a:solidFill>
                    <a:srgbClr val="FFFFFF"/>
                  </a:solidFill>
                </a:uFill>
                <a:latin typeface="Times New Roman"/>
                <a:ea typeface="DejaVu Sans"/>
              </a:rPr>
              <a:t>Patients</a:t>
            </a:r>
            <a:r>
              <a:rPr lang="el-GR" sz="1400" i="1" strike="noStrike" spc="-1" dirty="0">
                <a:solidFill>
                  <a:srgbClr val="002060"/>
                </a:solidFill>
                <a:uFill>
                  <a:solidFill>
                    <a:srgbClr val="FFFFFF"/>
                  </a:solidFill>
                </a:uFill>
                <a:latin typeface="Times New Roman"/>
                <a:ea typeface="DejaVu Sans"/>
              </a:rPr>
              <a:t>’ </a:t>
            </a:r>
            <a:r>
              <a:rPr lang="el-GR" sz="1400" i="1" strike="noStrike" spc="-1" dirty="0" err="1">
                <a:solidFill>
                  <a:srgbClr val="002060"/>
                </a:solidFill>
                <a:uFill>
                  <a:solidFill>
                    <a:srgbClr val="FFFFFF"/>
                  </a:solidFill>
                </a:uFill>
                <a:latin typeface="Times New Roman"/>
                <a:ea typeface="DejaVu Sans"/>
              </a:rPr>
              <a:t>perceptions</a:t>
            </a:r>
            <a:r>
              <a:rPr lang="el-GR" sz="1400" i="1" strike="noStrike" spc="-1" dirty="0">
                <a:solidFill>
                  <a:srgbClr val="002060"/>
                </a:solidFill>
                <a:uFill>
                  <a:solidFill>
                    <a:srgbClr val="FFFFFF"/>
                  </a:solidFill>
                </a:uFill>
                <a:latin typeface="Times New Roman"/>
                <a:ea typeface="DejaVu Sans"/>
              </a:rPr>
              <a:t> of </a:t>
            </a:r>
            <a:r>
              <a:rPr lang="el-GR" sz="1400" i="1" strike="noStrike" spc="-1" dirty="0" err="1">
                <a:solidFill>
                  <a:srgbClr val="002060"/>
                </a:solidFill>
                <a:uFill>
                  <a:solidFill>
                    <a:srgbClr val="FFFFFF"/>
                  </a:solidFill>
                </a:uFill>
                <a:latin typeface="Times New Roman"/>
                <a:ea typeface="DejaVu Sans"/>
              </a:rPr>
              <a:t>receiving</a:t>
            </a:r>
            <a:r>
              <a:rPr lang="el-GR" sz="1400" i="1" strike="noStrike" spc="-1" dirty="0">
                <a:solidFill>
                  <a:srgbClr val="002060"/>
                </a:solidFill>
                <a:uFill>
                  <a:solidFill>
                    <a:srgbClr val="FFFFFF"/>
                  </a:solidFill>
                </a:uFill>
                <a:latin typeface="Times New Roman"/>
                <a:ea typeface="DejaVu Sans"/>
              </a:rPr>
              <a:t> </a:t>
            </a:r>
            <a:r>
              <a:rPr lang="el-GR" sz="1400" i="1" strike="noStrike" spc="-1" dirty="0" err="1">
                <a:solidFill>
                  <a:srgbClr val="002060"/>
                </a:solidFill>
                <a:uFill>
                  <a:solidFill>
                    <a:srgbClr val="FFFFFF"/>
                  </a:solidFill>
                </a:uFill>
                <a:latin typeface="Times New Roman"/>
                <a:ea typeface="DejaVu Sans"/>
              </a:rPr>
              <a:t>bad</a:t>
            </a:r>
            <a:r>
              <a:rPr lang="el-GR" sz="1400" i="1" strike="noStrike" spc="-1" dirty="0">
                <a:solidFill>
                  <a:srgbClr val="002060"/>
                </a:solidFill>
                <a:uFill>
                  <a:solidFill>
                    <a:srgbClr val="FFFFFF"/>
                  </a:solidFill>
                </a:uFill>
                <a:latin typeface="Times New Roman"/>
                <a:ea typeface="DejaVu Sans"/>
              </a:rPr>
              <a:t> </a:t>
            </a:r>
            <a:r>
              <a:rPr lang="el-GR" sz="1400" i="1" strike="noStrike" spc="-1" dirty="0" err="1">
                <a:solidFill>
                  <a:srgbClr val="002060"/>
                </a:solidFill>
                <a:uFill>
                  <a:solidFill>
                    <a:srgbClr val="FFFFFF"/>
                  </a:solidFill>
                </a:uFill>
                <a:latin typeface="Times New Roman"/>
                <a:ea typeface="DejaVu Sans"/>
              </a:rPr>
              <a:t>news</a:t>
            </a:r>
            <a:r>
              <a:rPr lang="el-GR" sz="1400" i="1" strike="noStrike" spc="-1" dirty="0">
                <a:solidFill>
                  <a:srgbClr val="002060"/>
                </a:solidFill>
                <a:uFill>
                  <a:solidFill>
                    <a:srgbClr val="FFFFFF"/>
                  </a:solidFill>
                </a:uFill>
                <a:latin typeface="Times New Roman"/>
                <a:ea typeface="DejaVu Sans"/>
              </a:rPr>
              <a:t> </a:t>
            </a:r>
            <a:r>
              <a:rPr lang="el-GR" sz="1400" i="1" strike="noStrike" spc="-1" dirty="0" err="1">
                <a:solidFill>
                  <a:srgbClr val="002060"/>
                </a:solidFill>
                <a:uFill>
                  <a:solidFill>
                    <a:srgbClr val="FFFFFF"/>
                  </a:solidFill>
                </a:uFill>
                <a:latin typeface="Times New Roman"/>
                <a:ea typeface="DejaVu Sans"/>
              </a:rPr>
              <a:t>about</a:t>
            </a:r>
            <a:r>
              <a:rPr lang="el-GR" sz="1400" i="1" strike="noStrike" spc="-1" dirty="0">
                <a:solidFill>
                  <a:srgbClr val="002060"/>
                </a:solidFill>
                <a:uFill>
                  <a:solidFill>
                    <a:srgbClr val="FFFFFF"/>
                  </a:solidFill>
                </a:uFill>
                <a:latin typeface="Times New Roman"/>
                <a:ea typeface="DejaVu Sans"/>
              </a:rPr>
              <a:t>  </a:t>
            </a:r>
            <a:r>
              <a:rPr lang="el-GR" sz="1400" i="1" strike="noStrike" spc="-1" dirty="0" err="1">
                <a:solidFill>
                  <a:srgbClr val="002060"/>
                </a:solidFill>
                <a:uFill>
                  <a:solidFill>
                    <a:srgbClr val="FFFFFF"/>
                  </a:solidFill>
                </a:uFill>
                <a:latin typeface="Times New Roman"/>
                <a:ea typeface="DejaVu Sans"/>
              </a:rPr>
              <a:t>cancer</a:t>
            </a:r>
            <a:r>
              <a:rPr lang="el-GR" sz="1400" i="1" strike="noStrike" spc="-1" dirty="0">
                <a:solidFill>
                  <a:srgbClr val="002060"/>
                </a:solidFill>
                <a:uFill>
                  <a:solidFill>
                    <a:srgbClr val="FFFFFF"/>
                  </a:solidFill>
                </a:uFill>
                <a:latin typeface="Times New Roman"/>
                <a:ea typeface="DejaVu Sans"/>
              </a:rPr>
              <a:t>. J </a:t>
            </a:r>
            <a:r>
              <a:rPr lang="el-GR" sz="1400" i="1" strike="noStrike" spc="-1" dirty="0" err="1">
                <a:solidFill>
                  <a:srgbClr val="002060"/>
                </a:solidFill>
                <a:uFill>
                  <a:solidFill>
                    <a:srgbClr val="FFFFFF"/>
                  </a:solidFill>
                </a:uFill>
                <a:latin typeface="Times New Roman"/>
                <a:ea typeface="DejaVu Sans"/>
              </a:rPr>
              <a:t>Clin</a:t>
            </a:r>
            <a:r>
              <a:rPr lang="el-GR" sz="1400" i="1" strike="noStrike" spc="-1" dirty="0">
                <a:solidFill>
                  <a:srgbClr val="002060"/>
                </a:solidFill>
                <a:uFill>
                  <a:solidFill>
                    <a:srgbClr val="FFFFFF"/>
                  </a:solidFill>
                </a:uFill>
                <a:latin typeface="Times New Roman"/>
                <a:ea typeface="DejaVu Sans"/>
              </a:rPr>
              <a:t> </a:t>
            </a:r>
            <a:r>
              <a:rPr lang="el-GR" sz="1400" i="1" strike="noStrike" spc="-1" dirty="0" err="1">
                <a:solidFill>
                  <a:srgbClr val="002060"/>
                </a:solidFill>
                <a:uFill>
                  <a:solidFill>
                    <a:srgbClr val="FFFFFF"/>
                  </a:solidFill>
                </a:uFill>
                <a:latin typeface="Times New Roman"/>
                <a:ea typeface="DejaVu Sans"/>
              </a:rPr>
              <a:t>Oncol</a:t>
            </a:r>
            <a:r>
              <a:rPr lang="el-GR" sz="1400" i="1" strike="noStrike" spc="-1" dirty="0">
                <a:solidFill>
                  <a:srgbClr val="002060"/>
                </a:solidFill>
                <a:uFill>
                  <a:solidFill>
                    <a:srgbClr val="FFFFFF"/>
                  </a:solidFill>
                </a:uFill>
                <a:latin typeface="Times New Roman"/>
                <a:ea typeface="DejaVu Sans"/>
              </a:rPr>
              <a:t> 2001</a:t>
            </a:r>
            <a:endParaRPr lang="el-GR" sz="1800" strike="noStrike" spc="-1" dirty="0">
              <a:solidFill>
                <a:srgbClr val="000000"/>
              </a:solidFill>
              <a:uFill>
                <a:solidFill>
                  <a:srgbClr val="FFFFFF"/>
                </a:solidFill>
              </a:uFill>
              <a:latin typeface="Arial"/>
            </a:endParaRPr>
          </a:p>
        </p:txBody>
      </p:sp>
      <p:pic>
        <p:nvPicPr>
          <p:cNvPr id="2"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3" name="Ήχος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58245004"/>
      </p:ext>
    </p:extLst>
  </p:cSld>
  <p:clrMapOvr>
    <a:masterClrMapping/>
  </p:clrMapOvr>
  <mc:AlternateContent xmlns:mc="http://schemas.openxmlformats.org/markup-compatibility/2006" xmlns:p14="http://schemas.microsoft.com/office/powerpoint/2010/main">
    <mc:Choice Requires="p14">
      <p:transition spd="slow" p14:dur="2000" advTm="46608"/>
    </mc:Choice>
    <mc:Fallback xmlns="">
      <p:transition spd="slow" advTm="46608"/>
    </mc:Fallback>
  </mc:AlternateContent>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2|6|31.9|1.2"/>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1721</Words>
  <Application>Microsoft Office PowerPoint</Application>
  <PresentationFormat>Ευρεία οθόνη</PresentationFormat>
  <Paragraphs>290</Paragraphs>
  <Slides>23</Slides>
  <Notes>0</Notes>
  <HiddenSlides>0</HiddenSlides>
  <MMClips>37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23</vt:i4>
      </vt:variant>
    </vt:vector>
  </HeadingPairs>
  <TitlesOfParts>
    <vt:vector size="30" baseType="lpstr">
      <vt:lpstr>Arial</vt:lpstr>
      <vt:lpstr>Calibri</vt:lpstr>
      <vt:lpstr>Calibri Light</vt:lpstr>
      <vt:lpstr>DejaVu Sans</vt:lpstr>
      <vt:lpstr>Times New Roman</vt:lpstr>
      <vt:lpstr>Wingdings</vt:lpstr>
      <vt:lpstr>Θέμα του Office</vt:lpstr>
      <vt:lpstr>   Αναγγελία θλιβερών ειδήσεων-Ηθικά Διλήμματα  </vt:lpstr>
      <vt:lpstr>Παρουσίαση του PowerPoint</vt:lpstr>
      <vt:lpstr>                 Ενημέρωση των ογκολογικών ασθενών</vt:lpstr>
      <vt:lpstr>Ενημέρωση των ογκολογικών ασθενών-δυσάρεστα νέα</vt:lpstr>
      <vt:lpstr>Ενημέρωση των ογκολογικών ασθενών-δυσάρεστα νέα</vt:lpstr>
      <vt:lpstr>Ενημέρωση των ογκολογικών ασθενών-δυσάρεστα νέα</vt:lpstr>
      <vt:lpstr>Ενημέρωση των ογκολογικών ασθενών-δυσάρεστα νέα</vt:lpstr>
      <vt:lpstr>                          Ενημέρωση των ογκολογικών </vt:lpstr>
      <vt:lpstr>Παρουσίαση του PowerPoint</vt:lpstr>
      <vt:lpstr>Παρουσίαση του PowerPoint</vt:lpstr>
      <vt:lpstr>    Ενημέρωση των ογκολογικών ασθενών</vt:lpstr>
      <vt:lpstr>    Ενημέρωση των ογκολογικών ασθενών</vt:lpstr>
      <vt:lpstr>                 Το πρωτόκολλο S-Ρ-Ι-Κ-Ε-S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Άρθρο 11 - Νόμος 3418/2005 - Υποχρέωση ενημέρωσης   </vt:lpstr>
      <vt:lpstr>  Άρθρο 12 - Νόμος 3418/2005 - Συναίνεση του ενημερωμένου ασθενή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Αναγγελία θλιβερών ειδήσεων-Ηθικά Διλήμματα</dc:title>
  <dc:creator>maria kiagia</dc:creator>
  <cp:lastModifiedBy>Microsoft account</cp:lastModifiedBy>
  <cp:revision>16</cp:revision>
  <cp:lastPrinted>2020-04-12T15:47:01Z</cp:lastPrinted>
  <dcterms:created xsi:type="dcterms:W3CDTF">2020-04-12T12:08:52Z</dcterms:created>
  <dcterms:modified xsi:type="dcterms:W3CDTF">2020-04-26T17:33:56Z</dcterms:modified>
</cp:coreProperties>
</file>