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8"/>
  </p:handoutMasterIdLst>
  <p:sldIdLst>
    <p:sldId id="256" r:id="rId2"/>
    <p:sldId id="282" r:id="rId3"/>
    <p:sldId id="283" r:id="rId4"/>
    <p:sldId id="284"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257" r:id="rId27"/>
  </p:sldIdLst>
  <p:sldSz cx="12192000" cy="6858000"/>
  <p:notesSz cx="6888163" cy="100187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l-GR"/>
          </a:p>
        </p:txBody>
      </p:sp>
      <p:sp>
        <p:nvSpPr>
          <p:cNvPr id="3" name="Θέση ημερομηνίας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D072D00-E923-4AF9-BA1F-577249D829CC}" type="datetimeFigureOut">
              <a:rPr lang="el-GR" smtClean="0"/>
              <a:t>26/4/2020</a:t>
            </a:fld>
            <a:endParaRPr lang="el-GR"/>
          </a:p>
        </p:txBody>
      </p:sp>
      <p:sp>
        <p:nvSpPr>
          <p:cNvPr id="4" name="Θέση υποσέλιδου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l-GR"/>
          </a:p>
        </p:txBody>
      </p:sp>
      <p:sp>
        <p:nvSpPr>
          <p:cNvPr id="5" name="Θέση αριθμού διαφάνειας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5B1B484E-EED0-43D7-B57F-045717FBD95C}" type="slidenum">
              <a:rPr lang="el-GR" smtClean="0"/>
              <a:t>‹#›</a:t>
            </a:fld>
            <a:endParaRPr lang="el-GR"/>
          </a:p>
        </p:txBody>
      </p:sp>
    </p:spTree>
    <p:extLst>
      <p:ext uri="{BB962C8B-B14F-4D97-AF65-F5344CB8AC3E}">
        <p14:creationId xmlns:p14="http://schemas.microsoft.com/office/powerpoint/2010/main" val="11283133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33832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154256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7367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346670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264905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111898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2E74C4F2-E697-47C3-AA8C-9F86BBE9C2E2}" type="datetimeFigureOut">
              <a:rPr lang="el-GR" smtClean="0"/>
              <a:t>26/4/2020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12379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2E74C4F2-E697-47C3-AA8C-9F86BBE9C2E2}" type="datetimeFigureOut">
              <a:rPr lang="el-GR" smtClean="0"/>
              <a:t>26/4/2020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261590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E74C4F2-E697-47C3-AA8C-9F86BBE9C2E2}" type="datetimeFigureOut">
              <a:rPr lang="el-GR" smtClean="0"/>
              <a:t>26/4/2020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1771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7723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82862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4C4F2-E697-47C3-AA8C-9F86BBE9C2E2}" type="datetimeFigureOut">
              <a:rPr lang="el-GR" smtClean="0"/>
              <a:t>26/4/2020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0ABCA-5548-4221-A2EF-5A74AA4F581B}" type="slidenum">
              <a:rPr lang="el-GR" smtClean="0"/>
              <a:t>‹#›</a:t>
            </a:fld>
            <a:endParaRPr lang="el-GR"/>
          </a:p>
        </p:txBody>
      </p:sp>
    </p:spTree>
    <p:extLst>
      <p:ext uri="{BB962C8B-B14F-4D97-AF65-F5344CB8AC3E}">
        <p14:creationId xmlns:p14="http://schemas.microsoft.com/office/powerpoint/2010/main" val="121982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0.m4a"/><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media21.m4a"/><Relationship Id="rId7" Type="http://schemas.openxmlformats.org/officeDocument/2006/relationships/oleObject" Target="../embeddings/oleObject1.bin"/><Relationship Id="rId2" Type="http://schemas.microsoft.com/office/2007/relationships/media" Target="../media/media21.m4a"/><Relationship Id="rId1"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audio" Target="../media/media22.m4a"/><Relationship Id="rId4" Type="http://schemas.microsoft.com/office/2007/relationships/media" Target="../media/media22.m4a"/><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png"/><Relationship Id="rId2" Type="http://schemas.microsoft.com/office/2007/relationships/media" Target="../media/media2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png"/><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838200" y="365125"/>
            <a:ext cx="10515600" cy="2608894"/>
          </a:xfrm>
        </p:spPr>
        <p:txBody>
          <a:bodyPr>
            <a:normAutofit fontScale="90000"/>
          </a:bodyPr>
          <a:lstStyle/>
          <a:p>
            <a:r>
              <a:rPr lang="el-GR" b="1" i="1" dirty="0" smtClean="0">
                <a:solidFill>
                  <a:srgbClr val="00B050"/>
                </a:solidFill>
              </a:rPr>
              <a:t/>
            </a:r>
            <a:br>
              <a:rPr lang="el-GR" b="1" i="1" dirty="0" smtClean="0">
                <a:solidFill>
                  <a:srgbClr val="00B050"/>
                </a:solidFill>
              </a:rPr>
            </a:br>
            <a:r>
              <a:rPr lang="el-GR" b="1" i="1" dirty="0">
                <a:solidFill>
                  <a:srgbClr val="00B050"/>
                </a:solidFill>
              </a:rPr>
              <a:t/>
            </a:r>
            <a:br>
              <a:rPr lang="el-GR" b="1" i="1" dirty="0">
                <a:solidFill>
                  <a:srgbClr val="00B050"/>
                </a:solidFill>
              </a:rPr>
            </a:br>
            <a:r>
              <a:rPr lang="el-GR" b="1" i="1" dirty="0" smtClean="0">
                <a:solidFill>
                  <a:srgbClr val="00B050"/>
                </a:solidFill>
              </a:rPr>
              <a:t/>
            </a:r>
            <a:br>
              <a:rPr lang="el-GR" b="1" i="1" dirty="0" smtClean="0">
                <a:solidFill>
                  <a:srgbClr val="00B050"/>
                </a:solidFill>
              </a:rPr>
            </a:br>
            <a:r>
              <a:rPr lang="el-GR" b="1" i="1" dirty="0" smtClean="0">
                <a:solidFill>
                  <a:srgbClr val="00B050"/>
                </a:solidFill>
              </a:rPr>
              <a:t>Αναγγελία θλιβερών ειδήσεων-Ηθικά Διλήμματα </a:t>
            </a:r>
            <a:br>
              <a:rPr lang="el-GR" b="1" i="1" dirty="0" smtClean="0">
                <a:solidFill>
                  <a:srgbClr val="00B050"/>
                </a:solidFill>
              </a:rPr>
            </a:br>
            <a:endParaRPr lang="el-GR" dirty="0">
              <a:latin typeface="Arial" panose="020B0604020202020204" pitchFamily="34" charset="0"/>
              <a:cs typeface="Arial" panose="020B0604020202020204" pitchFamily="34" charset="0"/>
            </a:endParaRPr>
          </a:p>
        </p:txBody>
      </p:sp>
      <p:sp>
        <p:nvSpPr>
          <p:cNvPr id="5" name="Θέση περιεχομένου 4"/>
          <p:cNvSpPr>
            <a:spLocks noGrp="1"/>
          </p:cNvSpPr>
          <p:nvPr>
            <p:ph idx="1"/>
          </p:nvPr>
        </p:nvSpPr>
        <p:spPr/>
        <p:txBody>
          <a:bodyPr/>
          <a:lstStyle/>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r>
              <a:rPr lang="el-GR" sz="2000" b="1" i="1" spc="-1" dirty="0" smtClean="0">
                <a:solidFill>
                  <a:srgbClr val="002060"/>
                </a:solidFill>
                <a:uFill>
                  <a:solidFill>
                    <a:srgbClr val="FFFFFF"/>
                  </a:solidFill>
                </a:uFill>
                <a:latin typeface="Times New Roman"/>
                <a:ea typeface="DejaVu Sans"/>
              </a:rPr>
              <a:t>Κιαγιά  </a:t>
            </a:r>
            <a:r>
              <a:rPr lang="el-GR" sz="2000" b="1" i="1" spc="-1" dirty="0">
                <a:solidFill>
                  <a:srgbClr val="002060"/>
                </a:solidFill>
                <a:uFill>
                  <a:solidFill>
                    <a:srgbClr val="FFFFFF"/>
                  </a:solidFill>
                </a:uFill>
                <a:latin typeface="Times New Roman"/>
                <a:ea typeface="DejaVu Sans"/>
              </a:rPr>
              <a:t>Μαρία MD, </a:t>
            </a:r>
            <a:r>
              <a:rPr lang="el-GR" sz="2000" b="1" i="1" spc="-1" dirty="0" err="1">
                <a:solidFill>
                  <a:srgbClr val="002060"/>
                </a:solidFill>
                <a:uFill>
                  <a:solidFill>
                    <a:srgbClr val="FFFFFF"/>
                  </a:solidFill>
                </a:uFill>
                <a:latin typeface="Times New Roman"/>
                <a:ea typeface="DejaVu Sans"/>
              </a:rPr>
              <a:t>MSc</a:t>
            </a:r>
            <a:r>
              <a:rPr lang="el-GR" sz="2000" b="1" i="1" spc="-1" dirty="0">
                <a:solidFill>
                  <a:srgbClr val="002060"/>
                </a:solidFill>
                <a:uFill>
                  <a:solidFill>
                    <a:srgbClr val="FFFFFF"/>
                  </a:solidFill>
                </a:uFill>
                <a:latin typeface="Times New Roman"/>
                <a:ea typeface="DejaVu Sans"/>
              </a:rPr>
              <a:t>, </a:t>
            </a:r>
            <a:r>
              <a:rPr lang="el-GR" sz="2000" b="1" i="1" spc="-1" dirty="0" err="1">
                <a:solidFill>
                  <a:srgbClr val="002060"/>
                </a:solidFill>
                <a:uFill>
                  <a:solidFill>
                    <a:srgbClr val="FFFFFF"/>
                  </a:solidFill>
                </a:uFill>
                <a:latin typeface="Times New Roman"/>
                <a:ea typeface="DejaVu Sans"/>
              </a:rPr>
              <a:t>PhD</a:t>
            </a:r>
            <a:r>
              <a:rPr lang="el-GR" sz="2000" b="1" i="1" spc="-1" dirty="0">
                <a:solidFill>
                  <a:srgbClr val="002060"/>
                </a:solidFill>
                <a:uFill>
                  <a:solidFill>
                    <a:srgbClr val="FFFFFF"/>
                  </a:solidFill>
                </a:uFill>
                <a:latin typeface="Times New Roman"/>
                <a:ea typeface="DejaVu Sans"/>
              </a:rPr>
              <a:t>.</a:t>
            </a:r>
            <a:endParaRPr lang="el-GR" sz="1800" spc="-1" dirty="0">
              <a:solidFill>
                <a:srgbClr val="000000"/>
              </a:solidFill>
              <a:uFill>
                <a:solidFill>
                  <a:srgbClr val="FFFFFF"/>
                </a:solidFill>
              </a:uFill>
              <a:latin typeface="Arial"/>
            </a:endParaRPr>
          </a:p>
          <a:p>
            <a:pPr marL="0" lvl="0" indent="0">
              <a:lnSpc>
                <a:spcPct val="100000"/>
              </a:lnSpc>
              <a:spcBef>
                <a:spcPts val="0"/>
              </a:spcBef>
              <a:buNone/>
            </a:pPr>
            <a:r>
              <a:rPr lang="el-GR" sz="2000" b="1" i="1" spc="-1" dirty="0">
                <a:solidFill>
                  <a:srgbClr val="002060"/>
                </a:solidFill>
                <a:uFill>
                  <a:solidFill>
                    <a:srgbClr val="FFFFFF"/>
                  </a:solidFill>
                </a:uFill>
                <a:latin typeface="Times New Roman"/>
                <a:ea typeface="DejaVu Sans"/>
              </a:rPr>
              <a:t>Παθολόγος</a:t>
            </a:r>
            <a:endParaRPr lang="el-GR" sz="1800" spc="-1" dirty="0">
              <a:solidFill>
                <a:srgbClr val="000000"/>
              </a:solidFill>
              <a:uFill>
                <a:solidFill>
                  <a:srgbClr val="FFFFFF"/>
                </a:solidFill>
              </a:uFill>
              <a:latin typeface="Arial"/>
            </a:endParaRPr>
          </a:p>
          <a:p>
            <a:pPr marL="0" lvl="0" indent="0">
              <a:lnSpc>
                <a:spcPct val="100000"/>
              </a:lnSpc>
              <a:spcBef>
                <a:spcPts val="0"/>
              </a:spcBef>
              <a:buNone/>
            </a:pPr>
            <a:r>
              <a:rPr lang="el-GR" sz="2000" b="1" i="1" spc="-1" dirty="0">
                <a:solidFill>
                  <a:srgbClr val="002060"/>
                </a:solidFill>
                <a:uFill>
                  <a:solidFill>
                    <a:srgbClr val="FFFFFF"/>
                  </a:solidFill>
                </a:uFill>
                <a:latin typeface="Times New Roman"/>
                <a:ea typeface="DejaVu Sans"/>
              </a:rPr>
              <a:t>Επιστημονικός συνεργάτης ΕΚΠΑ</a:t>
            </a:r>
            <a:endParaRPr lang="el-GR" sz="1800" spc="-1" dirty="0">
              <a:solidFill>
                <a:srgbClr val="000000"/>
              </a:solidFill>
              <a:uFill>
                <a:solidFill>
                  <a:srgbClr val="FFFFFF"/>
                </a:solidFill>
              </a:uFill>
              <a:latin typeface="Arial"/>
            </a:endParaRPr>
          </a:p>
        </p:txBody>
      </p:sp>
      <p:pic>
        <p:nvPicPr>
          <p:cNvPr id="6" name="Ήχος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4296777"/>
      </p:ext>
    </p:extLst>
  </p:cSld>
  <p:clrMapOvr>
    <a:masterClrMapping/>
  </p:clrMapOvr>
  <mc:AlternateContent xmlns:mc="http://schemas.openxmlformats.org/markup-compatibility/2006" xmlns:p14="http://schemas.microsoft.com/office/powerpoint/2010/main">
    <mc:Choice Requires="p14">
      <p:transition spd="slow" p14:dur="2000" advTm="5800"/>
    </mc:Choice>
    <mc:Fallback xmlns="">
      <p:transition spd="slow" advTm="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dirty="0">
                <a:solidFill>
                  <a:srgbClr val="FFF8E1"/>
                </a:solidFill>
                <a:latin typeface="Arial" pitchFamily="34" charset="0"/>
                <a:cs typeface="Arial" pitchFamily="34" charset="0"/>
              </a:rPr>
              <a:t>Παθητική ευθανασία</a:t>
            </a:r>
            <a:br>
              <a:rPr lang="el-GR" sz="3600" dirty="0">
                <a:solidFill>
                  <a:srgbClr val="FFF8E1"/>
                </a:solidFill>
                <a:latin typeface="Arial" pitchFamily="34" charset="0"/>
                <a:cs typeface="Arial" pitchFamily="34" charset="0"/>
              </a:rPr>
            </a:br>
            <a:endParaRPr lang="en-US" sz="3600"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a:xfrm>
            <a:off x="1631504" y="1600201"/>
            <a:ext cx="9145016" cy="4525963"/>
          </a:xfrm>
        </p:spPr>
        <p:txBody>
          <a:bodyPr/>
          <a:lstStyle/>
          <a:p>
            <a:pPr marL="0" indent="0">
              <a:spcBef>
                <a:spcPts val="0"/>
              </a:spcBef>
              <a:buNone/>
              <a:defRPr/>
            </a:pPr>
            <a:r>
              <a:rPr lang="en-US" dirty="0">
                <a:solidFill>
                  <a:srgbClr val="002060"/>
                </a:solidFill>
                <a:latin typeface="Arial" pitchFamily="34" charset="0"/>
                <a:cs typeface="Arial" pitchFamily="34" charset="0"/>
              </a:rPr>
              <a:t>O</a:t>
            </a:r>
            <a:r>
              <a:rPr lang="el-GR" dirty="0">
                <a:solidFill>
                  <a:srgbClr val="002060"/>
                </a:solidFill>
                <a:latin typeface="Arial" pitchFamily="34" charset="0"/>
                <a:cs typeface="Arial" pitchFamily="34" charset="0"/>
              </a:rPr>
              <a:t> ασθενής αφήνεται να πεθάνει, με την παράλειψη τρίτου προσώπου (οικείου ή γιατρού) να λάβει μέτρα συντήρησής του στη ζωή</a:t>
            </a:r>
          </a:p>
          <a:p>
            <a:pPr marL="0" indent="0">
              <a:spcBef>
                <a:spcPts val="0"/>
              </a:spcBef>
              <a:buNone/>
              <a:defRPr/>
            </a:pPr>
            <a:endParaRPr lang="el-GR" dirty="0">
              <a:solidFill>
                <a:srgbClr val="002060"/>
              </a:solidFill>
              <a:latin typeface="Arial" pitchFamily="34" charset="0"/>
              <a:cs typeface="Arial" pitchFamily="34" charset="0"/>
            </a:endParaRPr>
          </a:p>
          <a:p>
            <a:pPr marL="0" indent="0">
              <a:spcBef>
                <a:spcPts val="0"/>
              </a:spcBef>
              <a:buNone/>
              <a:defRPr/>
            </a:pPr>
            <a:r>
              <a:rPr lang="el-GR" sz="2000" dirty="0">
                <a:solidFill>
                  <a:srgbClr val="002060"/>
                </a:solidFill>
                <a:latin typeface="Arial" pitchFamily="34" charset="0"/>
                <a:cs typeface="Arial" pitchFamily="34" charset="0"/>
              </a:rPr>
              <a:t>►</a:t>
            </a:r>
            <a:r>
              <a:rPr lang="el-GR" dirty="0">
                <a:solidFill>
                  <a:srgbClr val="002060"/>
                </a:solidFill>
                <a:latin typeface="Arial" pitchFamily="34" charset="0"/>
                <a:cs typeface="Arial" pitchFamily="34" charset="0"/>
              </a:rPr>
              <a:t>  μη κλιμάκωση θεραπευτικών προσπαθειών – </a:t>
            </a:r>
          </a:p>
          <a:p>
            <a:pPr marL="0" indent="0">
              <a:spcBef>
                <a:spcPts val="0"/>
              </a:spcBef>
              <a:buNone/>
              <a:defRPr/>
            </a:pPr>
            <a:r>
              <a:rPr lang="el-GR" dirty="0">
                <a:solidFill>
                  <a:srgbClr val="002060"/>
                </a:solidFill>
                <a:latin typeface="Arial" pitchFamily="34" charset="0"/>
                <a:cs typeface="Arial" pitchFamily="34" charset="0"/>
              </a:rPr>
              <a:t>     </a:t>
            </a:r>
            <a:r>
              <a:rPr lang="el-GR" dirty="0" err="1">
                <a:solidFill>
                  <a:srgbClr val="002060"/>
                </a:solidFill>
                <a:latin typeface="Arial" pitchFamily="34" charset="0"/>
                <a:cs typeface="Arial" pitchFamily="34" charset="0"/>
              </a:rPr>
              <a:t>with</a:t>
            </a:r>
            <a:r>
              <a:rPr lang="en-US" dirty="0">
                <a:solidFill>
                  <a:srgbClr val="002060"/>
                </a:solidFill>
                <a:latin typeface="Arial" pitchFamily="34" charset="0"/>
                <a:cs typeface="Arial" pitchFamily="34" charset="0"/>
              </a:rPr>
              <a:t> h</a:t>
            </a:r>
            <a:r>
              <a:rPr lang="el-GR" dirty="0" err="1">
                <a:solidFill>
                  <a:srgbClr val="002060"/>
                </a:solidFill>
                <a:latin typeface="Arial" pitchFamily="34" charset="0"/>
                <a:cs typeface="Arial" pitchFamily="34" charset="0"/>
              </a:rPr>
              <a:t>olding</a:t>
            </a:r>
            <a:endParaRPr lang="el-GR" dirty="0">
              <a:solidFill>
                <a:srgbClr val="002060"/>
              </a:solidFill>
              <a:latin typeface="Arial" pitchFamily="34" charset="0"/>
              <a:cs typeface="Arial" pitchFamily="34" charset="0"/>
            </a:endParaRPr>
          </a:p>
          <a:p>
            <a:pPr marL="0" indent="0">
              <a:spcBef>
                <a:spcPts val="0"/>
              </a:spcBef>
              <a:buNone/>
              <a:defRPr/>
            </a:pPr>
            <a:endParaRPr lang="el-GR" dirty="0">
              <a:solidFill>
                <a:srgbClr val="002060"/>
              </a:solidFill>
              <a:latin typeface="Arial" pitchFamily="34" charset="0"/>
              <a:cs typeface="Arial" pitchFamily="34" charset="0"/>
            </a:endParaRPr>
          </a:p>
          <a:p>
            <a:pPr marL="0" indent="0">
              <a:spcBef>
                <a:spcPts val="0"/>
              </a:spcBef>
              <a:buNone/>
              <a:defRPr/>
            </a:pPr>
            <a:r>
              <a:rPr lang="el-GR" sz="2000" dirty="0">
                <a:solidFill>
                  <a:srgbClr val="002060"/>
                </a:solidFill>
                <a:latin typeface="Arial" pitchFamily="34" charset="0"/>
                <a:cs typeface="Arial" pitchFamily="34" charset="0"/>
              </a:rPr>
              <a:t>►</a:t>
            </a:r>
            <a:r>
              <a:rPr lang="el-GR" dirty="0">
                <a:solidFill>
                  <a:srgbClr val="002060"/>
                </a:solidFill>
                <a:latin typeface="Arial" pitchFamily="34" charset="0"/>
                <a:cs typeface="Arial" pitchFamily="34" charset="0"/>
              </a:rPr>
              <a:t> με τη διακοπή και την απόσυρση θεραπευτικών προσπαθειών  –  </a:t>
            </a:r>
            <a:r>
              <a:rPr lang="el-GR" dirty="0" err="1">
                <a:solidFill>
                  <a:srgbClr val="002060"/>
                </a:solidFill>
                <a:latin typeface="Arial" pitchFamily="34" charset="0"/>
                <a:cs typeface="Arial" pitchFamily="34" charset="0"/>
              </a:rPr>
              <a:t>with</a:t>
            </a:r>
            <a:r>
              <a:rPr lang="en-US" dirty="0">
                <a:solidFill>
                  <a:srgbClr val="002060"/>
                </a:solidFill>
                <a:latin typeface="Arial" pitchFamily="34" charset="0"/>
                <a:cs typeface="Arial" pitchFamily="34" charset="0"/>
              </a:rPr>
              <a:t> </a:t>
            </a:r>
            <a:r>
              <a:rPr lang="el-GR" dirty="0" err="1">
                <a:solidFill>
                  <a:srgbClr val="002060"/>
                </a:solidFill>
                <a:latin typeface="Arial" pitchFamily="34" charset="0"/>
                <a:cs typeface="Arial" pitchFamily="34" charset="0"/>
              </a:rPr>
              <a:t>drawing</a:t>
            </a:r>
            <a:r>
              <a:rPr lang="el-GR" dirty="0">
                <a:solidFill>
                  <a:srgbClr val="002060"/>
                </a:solidFill>
                <a:latin typeface="Arial" pitchFamily="34" charset="0"/>
                <a:cs typeface="Arial" pitchFamily="34" charset="0"/>
              </a:rPr>
              <a:t>.</a:t>
            </a:r>
          </a:p>
          <a:p>
            <a:pPr marL="0" indent="0">
              <a:buNone/>
            </a:pPr>
            <a:endParaRPr lang="en-US" dirty="0"/>
          </a:p>
        </p:txBody>
      </p:sp>
    </p:spTree>
    <p:extLst>
      <p:ext uri="{BB962C8B-B14F-4D97-AF65-F5344CB8AC3E}">
        <p14:creationId xmlns:p14="http://schemas.microsoft.com/office/powerpoint/2010/main" val="20813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Autofit/>
          </a:bodyPr>
          <a:lstStyle/>
          <a:p>
            <a:pPr>
              <a:spcBef>
                <a:spcPts val="0"/>
              </a:spcBef>
              <a:defRPr/>
            </a:pPr>
            <a:r>
              <a:rPr lang="el-GR" sz="3200" b="1" dirty="0">
                <a:solidFill>
                  <a:srgbClr val="FFF8E1"/>
                </a:solidFill>
                <a:latin typeface="Arial" pitchFamily="34" charset="0"/>
                <a:ea typeface="+mn-ea"/>
                <a:cs typeface="Arial" pitchFamily="34" charset="0"/>
              </a:rPr>
              <a:t>Παθητική ευθανασία</a:t>
            </a:r>
            <a:r>
              <a:rPr lang="el-GR" sz="3200" dirty="0">
                <a:solidFill>
                  <a:srgbClr val="FFE48F"/>
                </a:solidFill>
                <a:latin typeface="Arial" pitchFamily="34" charset="0"/>
                <a:ea typeface="+mn-ea"/>
                <a:cs typeface="Arial" pitchFamily="34" charset="0"/>
              </a:rPr>
              <a:t/>
            </a:r>
            <a:br>
              <a:rPr lang="el-GR" sz="3200" dirty="0">
                <a:solidFill>
                  <a:srgbClr val="FFE48F"/>
                </a:solidFill>
                <a:latin typeface="Arial" pitchFamily="34" charset="0"/>
                <a:ea typeface="+mn-ea"/>
                <a:cs typeface="Arial" pitchFamily="34" charset="0"/>
              </a:rPr>
            </a:br>
            <a:endParaRPr lang="en-US" dirty="0"/>
          </a:p>
        </p:txBody>
      </p:sp>
      <p:sp>
        <p:nvSpPr>
          <p:cNvPr id="5" name="Θέση περιεχομένου 4"/>
          <p:cNvSpPr>
            <a:spLocks noGrp="1"/>
          </p:cNvSpPr>
          <p:nvPr>
            <p:ph idx="1"/>
          </p:nvPr>
        </p:nvSpPr>
        <p:spPr>
          <a:xfrm>
            <a:off x="1981200" y="1600200"/>
            <a:ext cx="8229600" cy="5069160"/>
          </a:xfrm>
        </p:spPr>
        <p:txBody>
          <a:bodyPr>
            <a:normAutofit/>
          </a:bodyPr>
          <a:lstStyle/>
          <a:p>
            <a:r>
              <a:rPr lang="el-GR" dirty="0" smtClean="0">
                <a:solidFill>
                  <a:srgbClr val="002060"/>
                </a:solidFill>
                <a:latin typeface="Arial" pitchFamily="34" charset="0"/>
                <a:cs typeface="Arial" pitchFamily="34" charset="0"/>
              </a:rPr>
              <a:t>Έμφαση  </a:t>
            </a:r>
            <a:r>
              <a:rPr lang="el-GR" dirty="0">
                <a:solidFill>
                  <a:srgbClr val="002060"/>
                </a:solidFill>
                <a:latin typeface="Arial" pitchFamily="34" charset="0"/>
                <a:cs typeface="Arial" pitchFamily="34" charset="0"/>
              </a:rPr>
              <a:t>στην </a:t>
            </a:r>
            <a:r>
              <a:rPr lang="el-GR" dirty="0" smtClean="0">
                <a:solidFill>
                  <a:srgbClr val="002060"/>
                </a:solidFill>
                <a:latin typeface="Arial" pitchFamily="34" charset="0"/>
                <a:cs typeface="Arial" pitchFamily="34" charset="0"/>
              </a:rPr>
              <a:t>παράλειψη</a:t>
            </a:r>
          </a:p>
          <a:p>
            <a:pPr marL="0" indent="0">
              <a:buNone/>
            </a:pPr>
            <a:endParaRPr lang="el-GR" dirty="0" smtClean="0">
              <a:solidFill>
                <a:srgbClr val="002060"/>
              </a:solidFill>
              <a:latin typeface="Arial" pitchFamily="34" charset="0"/>
              <a:cs typeface="Arial" pitchFamily="34" charset="0"/>
            </a:endParaRPr>
          </a:p>
          <a:p>
            <a:r>
              <a:rPr lang="el-GR" dirty="0" smtClean="0">
                <a:solidFill>
                  <a:srgbClr val="002060"/>
                </a:solidFill>
                <a:latin typeface="Arial" pitchFamily="34" charset="0"/>
                <a:cs typeface="Arial" pitchFamily="34" charset="0"/>
              </a:rPr>
              <a:t> </a:t>
            </a:r>
            <a:r>
              <a:rPr lang="en-US" dirty="0">
                <a:solidFill>
                  <a:srgbClr val="002060"/>
                </a:solidFill>
                <a:latin typeface="Arial" pitchFamily="34" charset="0"/>
                <a:cs typeface="Arial" pitchFamily="34" charset="0"/>
              </a:rPr>
              <a:t>Y</a:t>
            </a:r>
            <a:r>
              <a:rPr lang="el-GR" dirty="0" err="1" smtClean="0">
                <a:solidFill>
                  <a:srgbClr val="002060"/>
                </a:solidFill>
                <a:latin typeface="Arial" pitchFamily="34" charset="0"/>
                <a:cs typeface="Arial" pitchFamily="34" charset="0"/>
              </a:rPr>
              <a:t>ποταγή</a:t>
            </a:r>
            <a:r>
              <a:rPr lang="el-GR" dirty="0" smtClean="0">
                <a:solidFill>
                  <a:srgbClr val="002060"/>
                </a:solidFill>
                <a:latin typeface="Arial" pitchFamily="34" charset="0"/>
                <a:cs typeface="Arial" pitchFamily="34" charset="0"/>
              </a:rPr>
              <a:t> </a:t>
            </a:r>
            <a:r>
              <a:rPr lang="el-GR" dirty="0">
                <a:solidFill>
                  <a:srgbClr val="002060"/>
                </a:solidFill>
                <a:latin typeface="Arial" pitchFamily="34" charset="0"/>
                <a:cs typeface="Arial" pitchFamily="34" charset="0"/>
              </a:rPr>
              <a:t>στη δύναμη της φύσης </a:t>
            </a:r>
            <a:endParaRPr lang="el-GR" dirty="0" smtClean="0">
              <a:solidFill>
                <a:srgbClr val="002060"/>
              </a:solidFill>
              <a:latin typeface="Arial" pitchFamily="34" charset="0"/>
              <a:cs typeface="Arial" pitchFamily="34" charset="0"/>
            </a:endParaRPr>
          </a:p>
          <a:p>
            <a:pPr marL="0" indent="0">
              <a:buNone/>
            </a:pPr>
            <a:endParaRPr lang="el-GR" dirty="0" smtClean="0">
              <a:solidFill>
                <a:srgbClr val="002060"/>
              </a:solidFill>
              <a:latin typeface="Arial" pitchFamily="34" charset="0"/>
              <a:cs typeface="Arial" pitchFamily="34" charset="0"/>
            </a:endParaRPr>
          </a:p>
          <a:p>
            <a:r>
              <a:rPr lang="el-GR" dirty="0">
                <a:solidFill>
                  <a:srgbClr val="002060"/>
                </a:solidFill>
                <a:latin typeface="Arial" pitchFamily="34" charset="0"/>
                <a:cs typeface="Arial" pitchFamily="34" charset="0"/>
              </a:rPr>
              <a:t>Μ</a:t>
            </a:r>
            <a:r>
              <a:rPr lang="el-GR" dirty="0" smtClean="0">
                <a:solidFill>
                  <a:srgbClr val="002060"/>
                </a:solidFill>
                <a:latin typeface="Arial" pitchFamily="34" charset="0"/>
                <a:cs typeface="Arial" pitchFamily="34" charset="0"/>
              </a:rPr>
              <a:t>η παρεμπόδιση </a:t>
            </a:r>
            <a:r>
              <a:rPr lang="el-GR" dirty="0">
                <a:solidFill>
                  <a:srgbClr val="002060"/>
                </a:solidFill>
                <a:latin typeface="Arial" pitchFamily="34" charset="0"/>
                <a:cs typeface="Arial" pitchFamily="34" charset="0"/>
              </a:rPr>
              <a:t>των ενυπαρχουσών στο άτομο παθολογικών αιτιών που αφήνονται να δράσουν και να οδηγήσουν τον ασθενή στο θάνατο.</a:t>
            </a:r>
          </a:p>
          <a:p>
            <a:endParaRPr lang="en-US"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8473209"/>
      </p:ext>
    </p:extLst>
  </p:cSld>
  <p:clrMapOvr>
    <a:masterClrMapping/>
  </p:clrMapOvr>
  <mc:AlternateContent xmlns:mc="http://schemas.openxmlformats.org/markup-compatibility/2006" xmlns:p14="http://schemas.microsoft.com/office/powerpoint/2010/main">
    <mc:Choice Requires="p14">
      <p:transition spd="slow" p14:dur="2000" advTm="72976"/>
    </mc:Choice>
    <mc:Fallback xmlns="">
      <p:transition spd="slow" advTm="7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Τίτλος 1"/>
          <p:cNvSpPr>
            <a:spLocks noGrp="1"/>
          </p:cNvSpPr>
          <p:nvPr>
            <p:ph type="title"/>
          </p:nvPr>
        </p:nvSpPr>
        <p:spPr/>
        <p:txBody>
          <a:bodyPr>
            <a:normAutofit/>
          </a:bodyPr>
          <a:lstStyle/>
          <a:p>
            <a:r>
              <a:rPr lang="el-GR" sz="4000" b="1" dirty="0">
                <a:solidFill>
                  <a:srgbClr val="002060"/>
                </a:solidFill>
                <a:latin typeface="Arial" pitchFamily="34" charset="0"/>
                <a:cs typeface="Arial" pitchFamily="34" charset="0"/>
              </a:rPr>
              <a:t>Εκούσια ευθανασία </a:t>
            </a:r>
            <a:endParaRPr lang="en-US" sz="40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a:bodyPr>
          <a:lstStyle/>
          <a:p>
            <a:pPr>
              <a:defRPr/>
            </a:pPr>
            <a:r>
              <a:rPr lang="el-GR" dirty="0">
                <a:solidFill>
                  <a:srgbClr val="002060"/>
                </a:solidFill>
                <a:latin typeface="Arial" pitchFamily="34" charset="0"/>
                <a:cs typeface="Arial" pitchFamily="34" charset="0"/>
              </a:rPr>
              <a:t>Π</a:t>
            </a:r>
            <a:r>
              <a:rPr lang="el-GR" b="0" dirty="0" smtClean="0">
                <a:solidFill>
                  <a:srgbClr val="002060"/>
                </a:solidFill>
                <a:latin typeface="Arial" pitchFamily="34" charset="0"/>
                <a:cs typeface="Arial" pitchFamily="34" charset="0"/>
              </a:rPr>
              <a:t>νευματικά διαυγής, και η συνειδητή απαίτησή του να πεθάνει να ενέχει το στοιχείο της </a:t>
            </a:r>
            <a:r>
              <a:rPr lang="el-GR" b="1" dirty="0" smtClean="0">
                <a:solidFill>
                  <a:srgbClr val="002060"/>
                </a:solidFill>
                <a:latin typeface="Arial" pitchFamily="34" charset="0"/>
                <a:cs typeface="Arial" pitchFamily="34" charset="0"/>
              </a:rPr>
              <a:t>σταθερότητας</a:t>
            </a:r>
            <a:r>
              <a:rPr lang="el-GR" b="0" dirty="0" smtClean="0">
                <a:solidFill>
                  <a:srgbClr val="002060"/>
                </a:solidFill>
                <a:latin typeface="Arial" pitchFamily="34" charset="0"/>
                <a:cs typeface="Arial" pitchFamily="34" charset="0"/>
              </a:rPr>
              <a:t>, ενώ σε κάθε περίπτωση θα πρέπει να αποτελεί προϊόν </a:t>
            </a:r>
            <a:r>
              <a:rPr lang="el-GR" b="1" dirty="0" smtClean="0">
                <a:solidFill>
                  <a:srgbClr val="002060"/>
                </a:solidFill>
                <a:latin typeface="Arial" pitchFamily="34" charset="0"/>
                <a:cs typeface="Arial" pitchFamily="34" charset="0"/>
              </a:rPr>
              <a:t>επίγνωσης</a:t>
            </a:r>
            <a:r>
              <a:rPr lang="el-GR" b="0" dirty="0" smtClean="0">
                <a:solidFill>
                  <a:srgbClr val="002060"/>
                </a:solidFill>
                <a:latin typeface="Arial" pitchFamily="34" charset="0"/>
                <a:cs typeface="Arial" pitchFamily="34" charset="0"/>
              </a:rPr>
              <a:t> της κατάστασης της υγείας του και αποτέλεσμα της </a:t>
            </a:r>
            <a:r>
              <a:rPr lang="el-GR" b="1" dirty="0" smtClean="0">
                <a:solidFill>
                  <a:srgbClr val="002060"/>
                </a:solidFill>
                <a:latin typeface="Arial" pitchFamily="34" charset="0"/>
                <a:cs typeface="Arial" pitchFamily="34" charset="0"/>
              </a:rPr>
              <a:t>καθαρής του βούλησης</a:t>
            </a:r>
          </a:p>
          <a:p>
            <a:pPr>
              <a:defRPr/>
            </a:pPr>
            <a:r>
              <a:rPr lang="el-GR" b="0" i="1" dirty="0" smtClean="0">
                <a:solidFill>
                  <a:srgbClr val="002060"/>
                </a:solidFill>
                <a:latin typeface="Arial" pitchFamily="34" charset="0"/>
                <a:cs typeface="Arial" pitchFamily="34" charset="0"/>
              </a:rPr>
              <a:t>πλήρως - και με κάθε λεπτομέρεια - </a:t>
            </a:r>
            <a:r>
              <a:rPr lang="el-GR" i="1" dirty="0" smtClean="0">
                <a:solidFill>
                  <a:srgbClr val="002060"/>
                </a:solidFill>
                <a:latin typeface="Arial" pitchFamily="34" charset="0"/>
                <a:cs typeface="Arial" pitchFamily="34" charset="0"/>
              </a:rPr>
              <a:t>ενημερωμένος</a:t>
            </a:r>
            <a:endParaRPr lang="en-US" i="1"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4021846"/>
      </p:ext>
    </p:extLst>
  </p:cSld>
  <p:clrMapOvr>
    <a:masterClrMapping/>
  </p:clrMapOvr>
  <mc:AlternateContent xmlns:mc="http://schemas.openxmlformats.org/markup-compatibility/2006" xmlns:p14="http://schemas.microsoft.com/office/powerpoint/2010/main">
    <mc:Choice Requires="p14">
      <p:transition spd="slow" p14:dur="2000" advTm="37792"/>
    </mc:Choice>
    <mc:Fallback xmlns="">
      <p:transition spd="slow" advTm="3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415925"/>
            <a:ext cx="8229600" cy="5892800"/>
          </a:xfrm>
        </p:spPr>
        <p:txBody>
          <a:bodyPr>
            <a:normAutofit/>
          </a:bodyPr>
          <a:lstStyle/>
          <a:p>
            <a:pPr marL="0" indent="0">
              <a:buNone/>
              <a:defRPr/>
            </a:pPr>
            <a:r>
              <a:rPr lang="el-GR" b="0" dirty="0" smtClean="0"/>
              <a:t> </a:t>
            </a:r>
            <a:endParaRPr lang="el-GR" b="0" dirty="0"/>
          </a:p>
          <a:p>
            <a:pPr>
              <a:defRPr/>
            </a:pPr>
            <a:r>
              <a:rPr lang="el-GR" i="1" dirty="0">
                <a:solidFill>
                  <a:srgbClr val="002060"/>
                </a:solidFill>
                <a:latin typeface="Arial" pitchFamily="34" charset="0"/>
                <a:cs typeface="Arial" pitchFamily="34" charset="0"/>
              </a:rPr>
              <a:t>Με τον όρο «διαθήκη εν ζωή»  εννοούμε το έγγραφο εκείνο με το οποίο κάποιος δηλώνει τι θα ήθελε να του συμβεί αν βρεθεί σε κατάσταση τέτοια που θα αδυνατεί να εκφράσει τη θέλησή του. </a:t>
            </a:r>
          </a:p>
          <a:p>
            <a:pPr>
              <a:defRPr/>
            </a:pPr>
            <a:r>
              <a:rPr lang="el-GR" i="1" dirty="0">
                <a:solidFill>
                  <a:srgbClr val="002060"/>
                </a:solidFill>
                <a:latin typeface="Arial" pitchFamily="34" charset="0"/>
                <a:cs typeface="Arial" pitchFamily="34" charset="0"/>
              </a:rPr>
              <a:t>Έχοντας συντάξει κι υπογράψει ένα τέτοιο έγγραφο μπορεί να υποδείξει στο ιατρικό προσωπικό τις συγκυρίες κάτω από τις οποίες δε θα ήθελε να διατηρηθεί η ζωή του, καθιστώντας το θάνατό του μια αυτόνομη απόφαση </a:t>
            </a:r>
          </a:p>
          <a:p>
            <a:pPr>
              <a:defRPr/>
            </a:pPr>
            <a:r>
              <a:rPr lang="el-GR" i="1" dirty="0">
                <a:solidFill>
                  <a:srgbClr val="002060"/>
                </a:solidFill>
                <a:latin typeface="Arial" pitchFamily="34" charset="0"/>
                <a:cs typeface="Arial" pitchFamily="34" charset="0"/>
              </a:rPr>
              <a:t> προσπάθεια να διευρυνθεί η  αυτονομία του ασθενούς στο χρόνο</a:t>
            </a:r>
            <a:endParaRPr lang="en-US" i="1"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1535225"/>
      </p:ext>
    </p:extLst>
  </p:cSld>
  <p:clrMapOvr>
    <a:masterClrMapping/>
  </p:clrMapOvr>
  <mc:AlternateContent xmlns:mc="http://schemas.openxmlformats.org/markup-compatibility/2006" xmlns:p14="http://schemas.microsoft.com/office/powerpoint/2010/main">
    <mc:Choice Requires="p14">
      <p:transition spd="slow" p14:dur="2000" advTm="38808"/>
    </mc:Choice>
    <mc:Fallback xmlns="">
      <p:transition spd="slow" advTm="3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a:solidFill>
                  <a:srgbClr val="002060"/>
                </a:solidFill>
              </a:rPr>
              <a:t>ο προκαταβολικός σχεδιασμός της φροντίδας δεν πρέπει να εξαντλείται στη στιγμιαία τυπική συμπλήρωση ενός εγγράφου, αλλά να αποτελεί μια δυναμική διαδικασία συνεχούς επικοινωνίας του ασθενούς με τους οικείους και τον ιατρό του</a:t>
            </a: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5581254"/>
      </p:ext>
    </p:extLst>
  </p:cSld>
  <p:clrMapOvr>
    <a:masterClrMapping/>
  </p:clrMapOvr>
  <mc:AlternateContent xmlns:mc="http://schemas.openxmlformats.org/markup-compatibility/2006" xmlns:p14="http://schemas.microsoft.com/office/powerpoint/2010/main">
    <mc:Choice Requires="p14">
      <p:transition spd="slow" p14:dur="2000" advTm="21056"/>
    </mc:Choice>
    <mc:Fallback xmlns="">
      <p:transition spd="slow" advTm="2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Τίτλος 1"/>
          <p:cNvSpPr>
            <a:spLocks noGrp="1"/>
          </p:cNvSpPr>
          <p:nvPr>
            <p:ph type="title"/>
          </p:nvPr>
        </p:nvSpPr>
        <p:spPr/>
        <p:txBody>
          <a:bodyPr>
            <a:normAutofit/>
          </a:bodyPr>
          <a:lstStyle/>
          <a:p>
            <a:r>
              <a:rPr lang="el-GR" sz="4000" b="1" dirty="0">
                <a:solidFill>
                  <a:srgbClr val="FFF8E1"/>
                </a:solidFill>
                <a:latin typeface="Arial" pitchFamily="34" charset="0"/>
                <a:cs typeface="Arial" pitchFamily="34" charset="0"/>
              </a:rPr>
              <a:t>Μη εκούσια ευθανασία </a:t>
            </a:r>
            <a:endParaRPr lang="en-US" sz="4000"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p:txBody>
          <a:bodyPr/>
          <a:lstStyle/>
          <a:p>
            <a:pPr>
              <a:defRPr/>
            </a:pPr>
            <a:r>
              <a:rPr lang="el-GR" dirty="0">
                <a:solidFill>
                  <a:srgbClr val="002060"/>
                </a:solidFill>
                <a:latin typeface="Arial" pitchFamily="34" charset="0"/>
                <a:cs typeface="Arial" pitchFamily="34" charset="0"/>
              </a:rPr>
              <a:t>Ο</a:t>
            </a:r>
            <a:r>
              <a:rPr lang="el-GR" b="0" dirty="0" smtClean="0">
                <a:solidFill>
                  <a:srgbClr val="002060"/>
                </a:solidFill>
                <a:latin typeface="Arial" pitchFamily="34" charset="0"/>
                <a:cs typeface="Arial" pitchFamily="34" charset="0"/>
              </a:rPr>
              <a:t> </a:t>
            </a:r>
            <a:r>
              <a:rPr lang="el-GR" b="0" dirty="0">
                <a:solidFill>
                  <a:srgbClr val="002060"/>
                </a:solidFill>
                <a:latin typeface="Arial" pitchFamily="34" charset="0"/>
                <a:cs typeface="Arial" pitchFamily="34" charset="0"/>
              </a:rPr>
              <a:t>ασθενής αδυνατεί να εκφράσει την επιθυμία του, σε καταστάσεις δηλαδή </a:t>
            </a:r>
            <a:r>
              <a:rPr lang="el-GR" b="0" dirty="0" smtClean="0">
                <a:solidFill>
                  <a:srgbClr val="002060"/>
                </a:solidFill>
                <a:latin typeface="Arial" pitchFamily="34" charset="0"/>
                <a:cs typeface="Arial" pitchFamily="34" charset="0"/>
              </a:rPr>
              <a:t>μη συνειδητότητας </a:t>
            </a:r>
            <a:r>
              <a:rPr lang="el-GR" b="0" dirty="0">
                <a:solidFill>
                  <a:srgbClr val="002060"/>
                </a:solidFill>
                <a:latin typeface="Arial" pitchFamily="34" charset="0"/>
                <a:cs typeface="Arial" pitchFamily="34" charset="0"/>
              </a:rPr>
              <a:t>και απουσίας επαφής με το περιβάλλον </a:t>
            </a:r>
            <a:endParaRPr lang="el-GR" b="0" dirty="0" smtClean="0">
              <a:solidFill>
                <a:srgbClr val="002060"/>
              </a:solidFill>
              <a:latin typeface="Arial" pitchFamily="34" charset="0"/>
              <a:cs typeface="Arial" pitchFamily="34" charset="0"/>
            </a:endParaRPr>
          </a:p>
          <a:p>
            <a:pPr>
              <a:defRPr/>
            </a:pPr>
            <a:r>
              <a:rPr lang="el-GR" dirty="0">
                <a:solidFill>
                  <a:srgbClr val="002060"/>
                </a:solidFill>
                <a:latin typeface="Arial" pitchFamily="34" charset="0"/>
                <a:cs typeface="Arial" pitchFamily="34" charset="0"/>
              </a:rPr>
              <a:t>εικαζόμενη βούληση του ασθενή, όπως αυτή τεκμαίρεται -ενδεχομένως - από προγενέστερα </a:t>
            </a:r>
            <a:r>
              <a:rPr lang="el-GR" dirty="0" err="1">
                <a:solidFill>
                  <a:srgbClr val="002060"/>
                </a:solidFill>
                <a:latin typeface="Arial" pitchFamily="34" charset="0"/>
                <a:cs typeface="Arial" pitchFamily="34" charset="0"/>
              </a:rPr>
              <a:t>εξεφρασμένες</a:t>
            </a:r>
            <a:r>
              <a:rPr lang="el-GR" dirty="0">
                <a:solidFill>
                  <a:srgbClr val="002060"/>
                </a:solidFill>
                <a:latin typeface="Arial" pitchFamily="34" charset="0"/>
                <a:cs typeface="Arial" pitchFamily="34" charset="0"/>
              </a:rPr>
              <a:t> απόψεις και επιθυμίες του ή από τη γενικότερη στάση του απέναντι στη ζωή</a:t>
            </a:r>
            <a:endParaRPr lang="en-US"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08606951"/>
      </p:ext>
    </p:extLst>
  </p:cSld>
  <p:clrMapOvr>
    <a:masterClrMapping/>
  </p:clrMapOvr>
  <mc:AlternateContent xmlns:mc="http://schemas.openxmlformats.org/markup-compatibility/2006" xmlns:p14="http://schemas.microsoft.com/office/powerpoint/2010/main">
    <mc:Choice Requires="p14">
      <p:transition spd="slow" p14:dur="2000" advTm="44128"/>
    </mc:Choice>
    <mc:Fallback xmlns="">
      <p:transition spd="slow" advTm="4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rgbClr val="FFF8E1"/>
                </a:solidFill>
                <a:latin typeface="Arial" pitchFamily="34" charset="0"/>
                <a:cs typeface="Arial" pitchFamily="34" charset="0"/>
              </a:rPr>
              <a:t>Ιατρικά υποβοηθούμενη αυτοκτονία </a:t>
            </a:r>
            <a:endParaRPr lang="en-US"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a:bodyPr>
          <a:lstStyle/>
          <a:p>
            <a:r>
              <a:rPr lang="el-GR" dirty="0" smtClean="0">
                <a:solidFill>
                  <a:srgbClr val="002060"/>
                </a:solidFill>
                <a:latin typeface="Arial" pitchFamily="34" charset="0"/>
                <a:cs typeface="Arial" pitchFamily="34" charset="0"/>
              </a:rPr>
              <a:t> Ο </a:t>
            </a:r>
            <a:r>
              <a:rPr lang="el-GR" dirty="0">
                <a:solidFill>
                  <a:srgbClr val="002060"/>
                </a:solidFill>
                <a:latin typeface="Arial" pitchFamily="34" charset="0"/>
                <a:cs typeface="Arial" pitchFamily="34" charset="0"/>
              </a:rPr>
              <a:t>γιατρός, έχοντας επίγνωση του σκοπού, παρέχει τα μέσα, ώστε ένας ικανός πνευματικά ασθενής, να θέσει τέλος ο ίδιος στη ζωή του, ή καθιστά με οποιονδήποτε τρόπο εφικτή την αυτοκτονία του. </a:t>
            </a:r>
            <a:endParaRPr lang="el-GR" dirty="0" smtClean="0">
              <a:solidFill>
                <a:srgbClr val="002060"/>
              </a:solidFill>
              <a:latin typeface="Arial" pitchFamily="34" charset="0"/>
              <a:cs typeface="Arial" pitchFamily="34" charset="0"/>
            </a:endParaRPr>
          </a:p>
          <a:p>
            <a:r>
              <a:rPr lang="el-GR" dirty="0" smtClean="0">
                <a:solidFill>
                  <a:srgbClr val="002060"/>
                </a:solidFill>
                <a:latin typeface="Arial" pitchFamily="34" charset="0"/>
                <a:cs typeface="Arial" pitchFamily="34" charset="0"/>
              </a:rPr>
              <a:t>Ο </a:t>
            </a:r>
            <a:r>
              <a:rPr lang="el-GR" dirty="0">
                <a:solidFill>
                  <a:srgbClr val="002060"/>
                </a:solidFill>
                <a:latin typeface="Arial" pitchFamily="34" charset="0"/>
                <a:cs typeface="Arial" pitchFamily="34" charset="0"/>
              </a:rPr>
              <a:t>επιδιωκόμενος θάνατος εδώ επέρχεται με ενέργεια του ίδιου του πάσχοντος, με μέσα όμως που του παρέχει ο γιατρός </a:t>
            </a:r>
            <a:endParaRPr lang="en-US" dirty="0">
              <a:solidFill>
                <a:srgbClr val="002060"/>
              </a:solidFill>
              <a:latin typeface="Arial" pitchFamily="34" charset="0"/>
              <a:cs typeface="Arial" pitchFamily="34" charset="0"/>
            </a:endParaRP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3455533"/>
      </p:ext>
    </p:extLst>
  </p:cSld>
  <p:clrMapOvr>
    <a:masterClrMapping/>
  </p:clrMapOvr>
  <mc:AlternateContent xmlns:mc="http://schemas.openxmlformats.org/markup-compatibility/2006" xmlns:p14="http://schemas.microsoft.com/office/powerpoint/2010/main">
    <mc:Choice Requires="p14">
      <p:transition spd="slow" p14:dur="2000" advTm="95488"/>
    </mc:Choice>
    <mc:Fallback xmlns="">
      <p:transition spd="slow" advTm="95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Τίτλος 1"/>
          <p:cNvSpPr>
            <a:spLocks noGrp="1"/>
          </p:cNvSpPr>
          <p:nvPr>
            <p:ph type="title"/>
          </p:nvPr>
        </p:nvSpPr>
        <p:spPr/>
        <p:txBody>
          <a:bodyPr>
            <a:normAutofit/>
          </a:bodyPr>
          <a:lstStyle/>
          <a:p>
            <a:r>
              <a:rPr lang="el-GR" b="1" dirty="0" smtClean="0">
                <a:solidFill>
                  <a:srgbClr val="FFF8E1"/>
                </a:solidFill>
                <a:latin typeface="Arial" pitchFamily="34" charset="0"/>
                <a:cs typeface="Arial" pitchFamily="34" charset="0"/>
              </a:rPr>
              <a:t>Γλώσσα</a:t>
            </a:r>
            <a:br>
              <a:rPr lang="el-GR" b="1" dirty="0" smtClean="0">
                <a:solidFill>
                  <a:srgbClr val="FFF8E1"/>
                </a:solidFill>
                <a:latin typeface="Arial" pitchFamily="34" charset="0"/>
                <a:cs typeface="Arial" pitchFamily="34" charset="0"/>
              </a:rPr>
            </a:br>
            <a:endParaRPr lang="en-US" b="1" dirty="0" smtClean="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a:bodyPr>
          <a:lstStyle/>
          <a:p>
            <a:pPr>
              <a:defRPr/>
            </a:pPr>
            <a:r>
              <a:rPr lang="el-GR" b="0" dirty="0" smtClean="0">
                <a:solidFill>
                  <a:srgbClr val="002060"/>
                </a:solidFill>
                <a:latin typeface="Arial" pitchFamily="34" charset="0"/>
                <a:cs typeface="Arial" pitchFamily="34" charset="0"/>
              </a:rPr>
              <a:t>δικαίωμα σε μια ορισμένη </a:t>
            </a:r>
            <a:r>
              <a:rPr lang="el-GR" b="0" i="1" dirty="0" smtClean="0">
                <a:solidFill>
                  <a:srgbClr val="002060"/>
                </a:solidFill>
                <a:latin typeface="Arial" pitchFamily="34" charset="0"/>
                <a:cs typeface="Arial" pitchFamily="34" charset="0"/>
              </a:rPr>
              <a:t>ποιότητα ζωής</a:t>
            </a:r>
            <a:r>
              <a:rPr lang="el-GR" dirty="0">
                <a:solidFill>
                  <a:srgbClr val="002060"/>
                </a:solidFill>
                <a:latin typeface="Arial" pitchFamily="34" charset="0"/>
                <a:cs typeface="Arial" pitchFamily="34" charset="0"/>
              </a:rPr>
              <a:t>;</a:t>
            </a:r>
            <a:endParaRPr lang="el-GR" b="0" dirty="0" smtClean="0">
              <a:solidFill>
                <a:srgbClr val="002060"/>
              </a:solidFill>
              <a:latin typeface="Arial" pitchFamily="34" charset="0"/>
              <a:cs typeface="Arial" pitchFamily="34" charset="0"/>
            </a:endParaRPr>
          </a:p>
          <a:p>
            <a:pPr>
              <a:defRPr/>
            </a:pPr>
            <a:r>
              <a:rPr lang="en-US" dirty="0" smtClean="0">
                <a:solidFill>
                  <a:srgbClr val="002060"/>
                </a:solidFill>
                <a:latin typeface="Arial" pitchFamily="34" charset="0"/>
                <a:cs typeface="Arial" pitchFamily="34" charset="0"/>
              </a:rPr>
              <a:t>We </a:t>
            </a:r>
            <a:r>
              <a:rPr lang="en-US" dirty="0">
                <a:solidFill>
                  <a:srgbClr val="002060"/>
                </a:solidFill>
                <a:latin typeface="Arial" pitchFamily="34" charset="0"/>
                <a:cs typeface="Arial" pitchFamily="34" charset="0"/>
              </a:rPr>
              <a:t>think old people can suffer from life,” Dr. de Jong said. “Medical technology is so advanced that people live longer and longer, and sometimes they say ‘enough is enough.’ ” </a:t>
            </a:r>
          </a:p>
          <a:p>
            <a:pPr>
              <a:defRPr/>
            </a:pPr>
            <a:endParaRPr lang="en-US" dirty="0">
              <a:solidFill>
                <a:srgbClr val="002060"/>
              </a:solidFill>
              <a:latin typeface="Arial" pitchFamily="34" charset="0"/>
              <a:cs typeface="Arial" pitchFamily="34" charset="0"/>
            </a:endParaRPr>
          </a:p>
          <a:p>
            <a:pPr marL="0" indent="0">
              <a:buNone/>
              <a:defRPr/>
            </a:pPr>
            <a:r>
              <a:rPr lang="en-US" dirty="0" smtClean="0">
                <a:solidFill>
                  <a:srgbClr val="FFE48F"/>
                </a:solidFill>
                <a:latin typeface="Arial" pitchFamily="34" charset="0"/>
                <a:cs typeface="Arial" pitchFamily="34" charset="0"/>
              </a:rPr>
              <a:t>                      </a:t>
            </a:r>
            <a:r>
              <a:rPr lang="en-US" dirty="0">
                <a:solidFill>
                  <a:srgbClr val="002060"/>
                </a:solidFill>
                <a:latin typeface="Arial" pitchFamily="34" charset="0"/>
                <a:cs typeface="Arial" pitchFamily="34" charset="0"/>
              </a:rPr>
              <a:t>2 Apr 2012 </a:t>
            </a:r>
          </a:p>
          <a:p>
            <a:pPr>
              <a:defRPr/>
            </a:pPr>
            <a:endParaRPr lang="en-US" b="0" dirty="0">
              <a:solidFill>
                <a:srgbClr val="002060"/>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177" y="260649"/>
            <a:ext cx="18780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713" y="5445224"/>
            <a:ext cx="3568695"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4" name="Ήχος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4561688"/>
      </p:ext>
    </p:extLst>
  </p:cSld>
  <p:clrMapOvr>
    <a:masterClrMapping/>
  </p:clrMapOvr>
  <mc:AlternateContent xmlns:mc="http://schemas.openxmlformats.org/markup-compatibility/2006" xmlns:p14="http://schemas.microsoft.com/office/powerpoint/2010/main">
    <mc:Choice Requires="p14">
      <p:transition spd="slow" p14:dur="2000" advTm="45856"/>
    </mc:Choice>
    <mc:Fallback xmlns="">
      <p:transition spd="slow" advTm="4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Τίτλος 1"/>
          <p:cNvSpPr>
            <a:spLocks noGrp="1"/>
          </p:cNvSpPr>
          <p:nvPr>
            <p:ph type="title"/>
          </p:nvPr>
        </p:nvSpPr>
        <p:spPr/>
        <p:txBody>
          <a:bodyPr>
            <a:normAutofit/>
          </a:bodyPr>
          <a:lstStyle/>
          <a:p>
            <a:r>
              <a:rPr lang="el-GR" sz="3200" b="1" dirty="0">
                <a:solidFill>
                  <a:srgbClr val="002060"/>
                </a:solidFill>
                <a:latin typeface="Arial" pitchFamily="34" charset="0"/>
                <a:cs typeface="Arial" pitchFamily="34" charset="0"/>
              </a:rPr>
              <a:t>Αυτονομία -</a:t>
            </a:r>
            <a:r>
              <a:rPr lang="el-GR" sz="3200" b="1" dirty="0" err="1">
                <a:solidFill>
                  <a:srgbClr val="002060"/>
                </a:solidFill>
                <a:latin typeface="Arial" pitchFamily="34" charset="0"/>
                <a:cs typeface="Arial" pitchFamily="34" charset="0"/>
              </a:rPr>
              <a:t>Νομοι</a:t>
            </a:r>
            <a:r>
              <a:rPr lang="el-GR" sz="3200" b="1" dirty="0">
                <a:solidFill>
                  <a:srgbClr val="002060"/>
                </a:solidFill>
                <a:latin typeface="Arial" pitchFamily="34" charset="0"/>
                <a:cs typeface="Arial" pitchFamily="34" charset="0"/>
              </a:rPr>
              <a:t> της κοινωνίας</a:t>
            </a:r>
            <a:endParaRPr lang="en-US" sz="3200" b="1"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lstStyle/>
          <a:p>
            <a:pPr>
              <a:defRPr/>
            </a:pPr>
            <a:r>
              <a:rPr lang="el-GR" dirty="0">
                <a:solidFill>
                  <a:srgbClr val="002060"/>
                </a:solidFill>
                <a:latin typeface="Arial" pitchFamily="34" charset="0"/>
                <a:cs typeface="Arial" pitchFamily="34" charset="0"/>
              </a:rPr>
              <a:t>Ο νόμος προστατεύει τους αδύνατους δεν ικανοποιεί τα αιτήματα, τη βούληση των δυνατών</a:t>
            </a:r>
          </a:p>
          <a:p>
            <a:pPr marL="0" indent="0">
              <a:buNone/>
              <a:defRPr/>
            </a:pPr>
            <a:endParaRPr lang="el-GR" dirty="0">
              <a:solidFill>
                <a:srgbClr val="002060"/>
              </a:solidFill>
              <a:latin typeface="Arial" pitchFamily="34" charset="0"/>
              <a:cs typeface="Arial" pitchFamily="34" charset="0"/>
            </a:endParaRPr>
          </a:p>
          <a:p>
            <a:pPr>
              <a:defRPr/>
            </a:pPr>
            <a:r>
              <a:rPr lang="el-GR" dirty="0">
                <a:solidFill>
                  <a:srgbClr val="002060"/>
                </a:solidFill>
                <a:latin typeface="Arial" pitchFamily="34" charset="0"/>
                <a:cs typeface="Arial" pitchFamily="34" charset="0"/>
              </a:rPr>
              <a:t>Ασθενείς που δεν μπορούν να εκφράσουν τη βούληση τους (κατάσταση μη συνειδητότητας, άνοια, νεογνά, παιδιά)</a:t>
            </a:r>
          </a:p>
          <a:p>
            <a:pPr marL="0" indent="0">
              <a:buNone/>
              <a:defRPr/>
            </a:pPr>
            <a:endParaRPr lang="el-GR" dirty="0">
              <a:solidFill>
                <a:srgbClr val="002060"/>
              </a:solidFill>
            </a:endParaRPr>
          </a:p>
          <a:p>
            <a:pPr>
              <a:defRPr/>
            </a:pPr>
            <a:endParaRPr lang="en-US" dirty="0">
              <a:solidFill>
                <a:srgbClr val="002060"/>
              </a:solidFill>
            </a:endParaRPr>
          </a:p>
        </p:txBody>
      </p:sp>
      <p:graphicFrame>
        <p:nvGraphicFramePr>
          <p:cNvPr id="2" name="Αντικείμενο 1"/>
          <p:cNvGraphicFramePr>
            <a:graphicFrameLocks noChangeAspect="1"/>
          </p:cNvGraphicFramePr>
          <p:nvPr>
            <p:extLst/>
          </p:nvPr>
        </p:nvGraphicFramePr>
        <p:xfrm>
          <a:off x="9264352" y="188640"/>
          <a:ext cx="1214438" cy="1219200"/>
        </p:xfrm>
        <a:graphic>
          <a:graphicData uri="http://schemas.openxmlformats.org/presentationml/2006/ole">
            <mc:AlternateContent xmlns:mc="http://schemas.openxmlformats.org/markup-compatibility/2006">
              <mc:Choice xmlns:v="urn:schemas-microsoft-com:vml" Requires="v">
                <p:oleObj spid="_x0000_s1037" name="Clip" r:id="rId7" imgW="2381250" imgH="2390775" progId="MS_ClipArt_Gallery.5">
                  <p:embed/>
                </p:oleObj>
              </mc:Choice>
              <mc:Fallback>
                <p:oleObj name="Clip" r:id="rId7" imgW="2381250" imgH="2390775"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4352" y="188640"/>
                        <a:ext cx="121443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Εγγεγραμμένος ήχο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0664843"/>
      </p:ext>
    </p:extLst>
  </p:cSld>
  <p:clrMapOvr>
    <a:masterClrMapping/>
  </p:clrMapOvr>
  <mc:AlternateContent xmlns:mc="http://schemas.openxmlformats.org/markup-compatibility/2006" xmlns:p14="http://schemas.microsoft.com/office/powerpoint/2010/main">
    <mc:Choice Requires="p14">
      <p:transition spd="slow" p14:dur="2000" advTm="43664"/>
    </mc:Choice>
    <mc:Fallback xmlns="">
      <p:transition spd="slow" advTm="4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Τίτλος 1"/>
          <p:cNvSpPr>
            <a:spLocks noGrp="1"/>
          </p:cNvSpPr>
          <p:nvPr>
            <p:ph type="title"/>
          </p:nvPr>
        </p:nvSpPr>
        <p:spPr/>
        <p:txBody>
          <a:bodyPr>
            <a:noAutofit/>
          </a:bodyPr>
          <a:lstStyle/>
          <a:p>
            <a:r>
              <a:rPr lang="el-GR" sz="3600" dirty="0">
                <a:solidFill>
                  <a:srgbClr val="FFF8E1"/>
                </a:solidFill>
                <a:latin typeface="Arial" pitchFamily="34" charset="0"/>
                <a:cs typeface="Arial" pitchFamily="34" charset="0"/>
              </a:rPr>
              <a:t>      Ωφελιμιστικό επιχείρημα-</a:t>
            </a:r>
            <a:r>
              <a:rPr lang="el-GR" sz="3600" dirty="0" err="1">
                <a:solidFill>
                  <a:srgbClr val="FFF8E1"/>
                </a:solidFill>
                <a:latin typeface="Arial" pitchFamily="34" charset="0"/>
                <a:cs typeface="Arial" pitchFamily="34" charset="0"/>
              </a:rPr>
              <a:t>συνεπειοκρατία</a:t>
            </a:r>
            <a:endParaRPr lang="en-US" sz="3600"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a:xfrm>
            <a:off x="1981200" y="1600200"/>
            <a:ext cx="8229600" cy="5141168"/>
          </a:xfrm>
        </p:spPr>
        <p:txBody>
          <a:bodyPr>
            <a:normAutofit/>
          </a:bodyPr>
          <a:lstStyle/>
          <a:p>
            <a:pPr>
              <a:defRPr/>
            </a:pPr>
            <a:r>
              <a:rPr lang="el-GR" dirty="0">
                <a:solidFill>
                  <a:srgbClr val="002060"/>
                </a:solidFill>
                <a:latin typeface="Arial" pitchFamily="34" charset="0"/>
                <a:cs typeface="Arial" pitchFamily="34" charset="0"/>
              </a:rPr>
              <a:t>πρέπει ο άνθρωπος να πράττει εκείνο που θα προκαλέσει το μεγαλύτερο δυνατό καλό στο μέγιστο δυνατό αριθμό ατόμων.</a:t>
            </a:r>
          </a:p>
          <a:p>
            <a:pPr marL="0" indent="0">
              <a:buNone/>
              <a:defRPr/>
            </a:pPr>
            <a:endParaRPr lang="el-GR" dirty="0">
              <a:solidFill>
                <a:srgbClr val="002060"/>
              </a:solidFill>
              <a:latin typeface="Arial" pitchFamily="34" charset="0"/>
              <a:cs typeface="Arial" pitchFamily="34" charset="0"/>
            </a:endParaRPr>
          </a:p>
          <a:p>
            <a:pPr>
              <a:defRPr/>
            </a:pPr>
            <a:r>
              <a:rPr lang="el-GR" dirty="0">
                <a:solidFill>
                  <a:srgbClr val="002060"/>
                </a:solidFill>
                <a:latin typeface="Arial" pitchFamily="34" charset="0"/>
                <a:cs typeface="Arial" pitchFamily="34" charset="0"/>
              </a:rPr>
              <a:t>«Επιτρέπεται να επισπεύσουμε το θάνατο του μωρού, αν αποδεικνύεται μάταια κάθε ιατρική φροντίδα. Στην περίπτωση αυτή μπορεί να διακοπεί η εντατική  αγωγή του μωρού, που έχει ισχνές ελπίδες να επιβιώσει, για να ευεργετήσουμε ένα άλλο μωρό με πιο αισιόδοξη διάγνωση»,</a:t>
            </a:r>
          </a:p>
          <a:p>
            <a:pPr marL="0" indent="0">
              <a:buNone/>
              <a:defRPr/>
            </a:pPr>
            <a:r>
              <a:rPr lang="el-GR" dirty="0">
                <a:solidFill>
                  <a:srgbClr val="002060"/>
                </a:solidFill>
                <a:latin typeface="Arial" pitchFamily="34" charset="0"/>
                <a:cs typeface="Arial" pitchFamily="34" charset="0"/>
              </a:rPr>
              <a:t>                                            </a:t>
            </a:r>
            <a:r>
              <a:rPr lang="el-GR" sz="2000" i="1" dirty="0" err="1">
                <a:solidFill>
                  <a:srgbClr val="002060"/>
                </a:solidFill>
                <a:latin typeface="Arial" pitchFamily="34" charset="0"/>
                <a:cs typeface="Arial" pitchFamily="34" charset="0"/>
              </a:rPr>
              <a:t>Silverman</a:t>
            </a:r>
            <a:r>
              <a:rPr lang="el-GR" sz="2000" i="1" dirty="0">
                <a:solidFill>
                  <a:srgbClr val="002060"/>
                </a:solidFill>
                <a:latin typeface="Arial" pitchFamily="34" charset="0"/>
                <a:cs typeface="Arial" pitchFamily="34" charset="0"/>
              </a:rPr>
              <a:t> W.,</a:t>
            </a:r>
            <a:r>
              <a:rPr lang="en-US" sz="2000" i="1" dirty="0">
                <a:solidFill>
                  <a:srgbClr val="002060"/>
                </a:solidFill>
                <a:latin typeface="Arial" pitchFamily="34" charset="0"/>
                <a:cs typeface="Arial" pitchFamily="34" charset="0"/>
              </a:rPr>
              <a:t> Pediatrics</a:t>
            </a:r>
            <a:r>
              <a:rPr lang="el-GR" sz="2000" i="1" dirty="0">
                <a:solidFill>
                  <a:srgbClr val="002060"/>
                </a:solidFill>
                <a:latin typeface="Arial" pitchFamily="34" charset="0"/>
                <a:cs typeface="Arial" pitchFamily="34" charset="0"/>
              </a:rPr>
              <a:t>,</a:t>
            </a:r>
            <a:r>
              <a:rPr lang="en-US" sz="2000" i="1" dirty="0">
                <a:solidFill>
                  <a:srgbClr val="002060"/>
                </a:solidFill>
                <a:latin typeface="Arial" pitchFamily="34" charset="0"/>
                <a:cs typeface="Arial" pitchFamily="34" charset="0"/>
              </a:rPr>
              <a:t>1992</a:t>
            </a:r>
          </a:p>
        </p:txBody>
      </p:sp>
      <p:grpSp>
        <p:nvGrpSpPr>
          <p:cNvPr id="4" name="Group 401"/>
          <p:cNvGrpSpPr>
            <a:grpSpLocks/>
          </p:cNvGrpSpPr>
          <p:nvPr/>
        </p:nvGrpSpPr>
        <p:grpSpPr bwMode="auto">
          <a:xfrm>
            <a:off x="1823496" y="34876"/>
            <a:ext cx="3243262" cy="1344613"/>
            <a:chOff x="276" y="3111"/>
            <a:chExt cx="2043" cy="847"/>
          </a:xfrm>
        </p:grpSpPr>
        <p:sp>
          <p:nvSpPr>
            <p:cNvPr id="5" name="Text Box 366"/>
            <p:cNvSpPr txBox="1">
              <a:spLocks noChangeArrowheads="1"/>
            </p:cNvSpPr>
            <p:nvPr/>
          </p:nvSpPr>
          <p:spPr bwMode="auto">
            <a:xfrm>
              <a:off x="583" y="3111"/>
              <a:ext cx="1736" cy="233"/>
            </a:xfrm>
            <a:prstGeom prst="rect">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l-GR" dirty="0">
                  <a:solidFill>
                    <a:srgbClr val="333399"/>
                  </a:solidFill>
                  <a:effectLst>
                    <a:outerShdw blurRad="38100" dist="38100" dir="2700000" algn="tl">
                      <a:srgbClr val="000000"/>
                    </a:outerShdw>
                  </a:effectLst>
                  <a:latin typeface="Comic Sans MS" pitchFamily="66" charset="0"/>
                </a:rPr>
                <a:t>Ωφελιμιστικό επιχείρημα</a:t>
              </a:r>
              <a:endParaRPr lang="en-GB" dirty="0">
                <a:solidFill>
                  <a:srgbClr val="333399"/>
                </a:solidFill>
                <a:effectLst>
                  <a:outerShdw blurRad="38100" dist="38100" dir="2700000" algn="tl">
                    <a:srgbClr val="000000"/>
                  </a:outerShdw>
                </a:effectLst>
                <a:latin typeface="Comic Sans MS" pitchFamily="66" charset="0"/>
              </a:endParaRPr>
            </a:p>
          </p:txBody>
        </p:sp>
        <p:grpSp>
          <p:nvGrpSpPr>
            <p:cNvPr id="6" name="Group 384"/>
            <p:cNvGrpSpPr>
              <a:grpSpLocks/>
            </p:cNvGrpSpPr>
            <p:nvPr/>
          </p:nvGrpSpPr>
          <p:grpSpPr bwMode="auto">
            <a:xfrm>
              <a:off x="276" y="3371"/>
              <a:ext cx="569" cy="587"/>
              <a:chOff x="276" y="3371"/>
              <a:chExt cx="569" cy="587"/>
            </a:xfrm>
          </p:grpSpPr>
          <p:grpSp>
            <p:nvGrpSpPr>
              <p:cNvPr id="7" name="Group 376"/>
              <p:cNvGrpSpPr>
                <a:grpSpLocks/>
              </p:cNvGrpSpPr>
              <p:nvPr/>
            </p:nvGrpSpPr>
            <p:grpSpPr bwMode="auto">
              <a:xfrm>
                <a:off x="276" y="3483"/>
                <a:ext cx="569" cy="475"/>
                <a:chOff x="276" y="3483"/>
                <a:chExt cx="569" cy="475"/>
              </a:xfrm>
            </p:grpSpPr>
            <p:sp>
              <p:nvSpPr>
                <p:cNvPr id="15" name="Freeform 371"/>
                <p:cNvSpPr>
                  <a:spLocks/>
                </p:cNvSpPr>
                <p:nvPr/>
              </p:nvSpPr>
              <p:spPr bwMode="auto">
                <a:xfrm>
                  <a:off x="280" y="3687"/>
                  <a:ext cx="204" cy="265"/>
                </a:xfrm>
                <a:custGeom>
                  <a:avLst/>
                  <a:gdLst>
                    <a:gd name="T0" fmla="*/ 101 w 812"/>
                    <a:gd name="T1" fmla="*/ 68 h 1059"/>
                    <a:gd name="T2" fmla="*/ 206 w 812"/>
                    <a:gd name="T3" fmla="*/ 84 h 1059"/>
                    <a:gd name="T4" fmla="*/ 454 w 812"/>
                    <a:gd name="T5" fmla="*/ 141 h 1059"/>
                    <a:gd name="T6" fmla="*/ 643 w 812"/>
                    <a:gd name="T7" fmla="*/ 205 h 1059"/>
                    <a:gd name="T8" fmla="*/ 664 w 812"/>
                    <a:gd name="T9" fmla="*/ 226 h 1059"/>
                    <a:gd name="T10" fmla="*/ 734 w 812"/>
                    <a:gd name="T11" fmla="*/ 184 h 1059"/>
                    <a:gd name="T12" fmla="*/ 765 w 812"/>
                    <a:gd name="T13" fmla="*/ 257 h 1059"/>
                    <a:gd name="T14" fmla="*/ 771 w 812"/>
                    <a:gd name="T15" fmla="*/ 488 h 1059"/>
                    <a:gd name="T16" fmla="*/ 802 w 812"/>
                    <a:gd name="T17" fmla="*/ 761 h 1059"/>
                    <a:gd name="T18" fmla="*/ 812 w 812"/>
                    <a:gd name="T19" fmla="*/ 876 h 1059"/>
                    <a:gd name="T20" fmla="*/ 781 w 812"/>
                    <a:gd name="T21" fmla="*/ 1059 h 1059"/>
                    <a:gd name="T22" fmla="*/ 639 w 812"/>
                    <a:gd name="T23" fmla="*/ 944 h 1059"/>
                    <a:gd name="T24" fmla="*/ 654 w 812"/>
                    <a:gd name="T25" fmla="*/ 803 h 1059"/>
                    <a:gd name="T26" fmla="*/ 190 w 812"/>
                    <a:gd name="T27" fmla="*/ 645 h 1059"/>
                    <a:gd name="T28" fmla="*/ 179 w 812"/>
                    <a:gd name="T29" fmla="*/ 749 h 1059"/>
                    <a:gd name="T30" fmla="*/ 173 w 812"/>
                    <a:gd name="T31" fmla="*/ 834 h 1059"/>
                    <a:gd name="T32" fmla="*/ 0 w 812"/>
                    <a:gd name="T33" fmla="*/ 761 h 1059"/>
                    <a:gd name="T34" fmla="*/ 53 w 812"/>
                    <a:gd name="T35" fmla="*/ 625 h 1059"/>
                    <a:gd name="T36" fmla="*/ 68 w 812"/>
                    <a:gd name="T37" fmla="*/ 445 h 1059"/>
                    <a:gd name="T38" fmla="*/ 68 w 812"/>
                    <a:gd name="T39" fmla="*/ 273 h 1059"/>
                    <a:gd name="T40" fmla="*/ 53 w 812"/>
                    <a:gd name="T41" fmla="*/ 147 h 1059"/>
                    <a:gd name="T42" fmla="*/ 47 w 812"/>
                    <a:gd name="T43" fmla="*/ 0 h 1059"/>
                    <a:gd name="T44" fmla="*/ 101 w 812"/>
                    <a:gd name="T45" fmla="*/ 37 h 1059"/>
                    <a:gd name="T46" fmla="*/ 101 w 812"/>
                    <a:gd name="T47" fmla="*/ 68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2" h="1059">
                      <a:moveTo>
                        <a:pt x="101" y="68"/>
                      </a:moveTo>
                      <a:lnTo>
                        <a:pt x="206" y="84"/>
                      </a:lnTo>
                      <a:lnTo>
                        <a:pt x="454" y="141"/>
                      </a:lnTo>
                      <a:lnTo>
                        <a:pt x="643" y="205"/>
                      </a:lnTo>
                      <a:lnTo>
                        <a:pt x="664" y="226"/>
                      </a:lnTo>
                      <a:lnTo>
                        <a:pt x="734" y="184"/>
                      </a:lnTo>
                      <a:lnTo>
                        <a:pt x="765" y="257"/>
                      </a:lnTo>
                      <a:lnTo>
                        <a:pt x="771" y="488"/>
                      </a:lnTo>
                      <a:lnTo>
                        <a:pt x="802" y="761"/>
                      </a:lnTo>
                      <a:lnTo>
                        <a:pt x="812" y="876"/>
                      </a:lnTo>
                      <a:lnTo>
                        <a:pt x="781" y="1059"/>
                      </a:lnTo>
                      <a:lnTo>
                        <a:pt x="639" y="944"/>
                      </a:lnTo>
                      <a:lnTo>
                        <a:pt x="654" y="803"/>
                      </a:lnTo>
                      <a:lnTo>
                        <a:pt x="190" y="645"/>
                      </a:lnTo>
                      <a:lnTo>
                        <a:pt x="179" y="749"/>
                      </a:lnTo>
                      <a:lnTo>
                        <a:pt x="173" y="834"/>
                      </a:lnTo>
                      <a:lnTo>
                        <a:pt x="0" y="761"/>
                      </a:lnTo>
                      <a:lnTo>
                        <a:pt x="53" y="625"/>
                      </a:lnTo>
                      <a:lnTo>
                        <a:pt x="68" y="445"/>
                      </a:lnTo>
                      <a:lnTo>
                        <a:pt x="68" y="273"/>
                      </a:lnTo>
                      <a:lnTo>
                        <a:pt x="53" y="147"/>
                      </a:lnTo>
                      <a:lnTo>
                        <a:pt x="47" y="0"/>
                      </a:lnTo>
                      <a:lnTo>
                        <a:pt x="101" y="37"/>
                      </a:lnTo>
                      <a:lnTo>
                        <a:pt x="101" y="68"/>
                      </a:lnTo>
                      <a:close/>
                    </a:path>
                  </a:pathLst>
                </a:custGeom>
                <a:solidFill>
                  <a:srgbClr val="71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6" name="Freeform 372"/>
                <p:cNvSpPr>
                  <a:spLocks/>
                </p:cNvSpPr>
                <p:nvPr/>
              </p:nvSpPr>
              <p:spPr bwMode="auto">
                <a:xfrm>
                  <a:off x="463" y="3558"/>
                  <a:ext cx="365" cy="393"/>
                </a:xfrm>
                <a:custGeom>
                  <a:avLst/>
                  <a:gdLst>
                    <a:gd name="T0" fmla="*/ 0 w 1459"/>
                    <a:gd name="T1" fmla="*/ 692 h 1571"/>
                    <a:gd name="T2" fmla="*/ 410 w 1459"/>
                    <a:gd name="T3" fmla="*/ 508 h 1571"/>
                    <a:gd name="T4" fmla="*/ 629 w 1459"/>
                    <a:gd name="T5" fmla="*/ 377 h 1571"/>
                    <a:gd name="T6" fmla="*/ 898 w 1459"/>
                    <a:gd name="T7" fmla="*/ 247 h 1571"/>
                    <a:gd name="T8" fmla="*/ 1118 w 1459"/>
                    <a:gd name="T9" fmla="*/ 152 h 1571"/>
                    <a:gd name="T10" fmla="*/ 1265 w 1459"/>
                    <a:gd name="T11" fmla="*/ 94 h 1571"/>
                    <a:gd name="T12" fmla="*/ 1449 w 1459"/>
                    <a:gd name="T13" fmla="*/ 0 h 1571"/>
                    <a:gd name="T14" fmla="*/ 1459 w 1459"/>
                    <a:gd name="T15" fmla="*/ 205 h 1571"/>
                    <a:gd name="T16" fmla="*/ 1449 w 1459"/>
                    <a:gd name="T17" fmla="*/ 481 h 1571"/>
                    <a:gd name="T18" fmla="*/ 1459 w 1459"/>
                    <a:gd name="T19" fmla="*/ 738 h 1571"/>
                    <a:gd name="T20" fmla="*/ 1375 w 1459"/>
                    <a:gd name="T21" fmla="*/ 780 h 1571"/>
                    <a:gd name="T22" fmla="*/ 1343 w 1459"/>
                    <a:gd name="T23" fmla="*/ 717 h 1571"/>
                    <a:gd name="T24" fmla="*/ 1250 w 1459"/>
                    <a:gd name="T25" fmla="*/ 749 h 1571"/>
                    <a:gd name="T26" fmla="*/ 960 w 1459"/>
                    <a:gd name="T27" fmla="*/ 879 h 1571"/>
                    <a:gd name="T28" fmla="*/ 693 w 1459"/>
                    <a:gd name="T29" fmla="*/ 1016 h 1571"/>
                    <a:gd name="T30" fmla="*/ 447 w 1459"/>
                    <a:gd name="T31" fmla="*/ 1152 h 1571"/>
                    <a:gd name="T32" fmla="*/ 226 w 1459"/>
                    <a:gd name="T33" fmla="*/ 1289 h 1571"/>
                    <a:gd name="T34" fmla="*/ 221 w 1459"/>
                    <a:gd name="T35" fmla="*/ 1378 h 1571"/>
                    <a:gd name="T36" fmla="*/ 221 w 1459"/>
                    <a:gd name="T37" fmla="*/ 1508 h 1571"/>
                    <a:gd name="T38" fmla="*/ 89 w 1459"/>
                    <a:gd name="T39" fmla="*/ 1571 h 1571"/>
                    <a:gd name="T40" fmla="*/ 47 w 1459"/>
                    <a:gd name="T41" fmla="*/ 1571 h 1571"/>
                    <a:gd name="T42" fmla="*/ 62 w 1459"/>
                    <a:gd name="T43" fmla="*/ 1455 h 1571"/>
                    <a:gd name="T44" fmla="*/ 62 w 1459"/>
                    <a:gd name="T45" fmla="*/ 1272 h 1571"/>
                    <a:gd name="T46" fmla="*/ 21 w 1459"/>
                    <a:gd name="T47" fmla="*/ 901 h 1571"/>
                    <a:gd name="T48" fmla="*/ 0 w 1459"/>
                    <a:gd name="T49" fmla="*/ 692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9" h="1571">
                      <a:moveTo>
                        <a:pt x="0" y="692"/>
                      </a:moveTo>
                      <a:lnTo>
                        <a:pt x="410" y="508"/>
                      </a:lnTo>
                      <a:lnTo>
                        <a:pt x="629" y="377"/>
                      </a:lnTo>
                      <a:lnTo>
                        <a:pt x="898" y="247"/>
                      </a:lnTo>
                      <a:lnTo>
                        <a:pt x="1118" y="152"/>
                      </a:lnTo>
                      <a:lnTo>
                        <a:pt x="1265" y="94"/>
                      </a:lnTo>
                      <a:lnTo>
                        <a:pt x="1449" y="0"/>
                      </a:lnTo>
                      <a:lnTo>
                        <a:pt x="1459" y="205"/>
                      </a:lnTo>
                      <a:lnTo>
                        <a:pt x="1449" y="481"/>
                      </a:lnTo>
                      <a:lnTo>
                        <a:pt x="1459" y="738"/>
                      </a:lnTo>
                      <a:lnTo>
                        <a:pt x="1375" y="780"/>
                      </a:lnTo>
                      <a:lnTo>
                        <a:pt x="1343" y="717"/>
                      </a:lnTo>
                      <a:lnTo>
                        <a:pt x="1250" y="749"/>
                      </a:lnTo>
                      <a:lnTo>
                        <a:pt x="960" y="879"/>
                      </a:lnTo>
                      <a:lnTo>
                        <a:pt x="693" y="1016"/>
                      </a:lnTo>
                      <a:lnTo>
                        <a:pt x="447" y="1152"/>
                      </a:lnTo>
                      <a:lnTo>
                        <a:pt x="226" y="1289"/>
                      </a:lnTo>
                      <a:lnTo>
                        <a:pt x="221" y="1378"/>
                      </a:lnTo>
                      <a:lnTo>
                        <a:pt x="221" y="1508"/>
                      </a:lnTo>
                      <a:lnTo>
                        <a:pt x="89" y="1571"/>
                      </a:lnTo>
                      <a:lnTo>
                        <a:pt x="47" y="1571"/>
                      </a:lnTo>
                      <a:lnTo>
                        <a:pt x="62" y="1455"/>
                      </a:lnTo>
                      <a:lnTo>
                        <a:pt x="62" y="1272"/>
                      </a:lnTo>
                      <a:lnTo>
                        <a:pt x="21" y="901"/>
                      </a:lnTo>
                      <a:lnTo>
                        <a:pt x="0" y="692"/>
                      </a:lnTo>
                      <a:close/>
                    </a:path>
                  </a:pathLst>
                </a:custGeom>
                <a:solidFill>
                  <a:srgbClr val="AD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7" name="Freeform 373"/>
                <p:cNvSpPr>
                  <a:spLocks/>
                </p:cNvSpPr>
                <p:nvPr/>
              </p:nvSpPr>
              <p:spPr bwMode="auto">
                <a:xfrm>
                  <a:off x="305" y="3489"/>
                  <a:ext cx="533" cy="255"/>
                </a:xfrm>
                <a:custGeom>
                  <a:avLst/>
                  <a:gdLst>
                    <a:gd name="T0" fmla="*/ 1247 w 2132"/>
                    <a:gd name="T1" fmla="*/ 0 h 1019"/>
                    <a:gd name="T2" fmla="*/ 1089 w 2132"/>
                    <a:gd name="T3" fmla="*/ 126 h 1019"/>
                    <a:gd name="T4" fmla="*/ 786 w 2132"/>
                    <a:gd name="T5" fmla="*/ 300 h 1019"/>
                    <a:gd name="T6" fmla="*/ 592 w 2132"/>
                    <a:gd name="T7" fmla="*/ 441 h 1019"/>
                    <a:gd name="T8" fmla="*/ 415 w 2132"/>
                    <a:gd name="T9" fmla="*/ 556 h 1019"/>
                    <a:gd name="T10" fmla="*/ 288 w 2132"/>
                    <a:gd name="T11" fmla="*/ 641 h 1019"/>
                    <a:gd name="T12" fmla="*/ 73 w 2132"/>
                    <a:gd name="T13" fmla="*/ 740 h 1019"/>
                    <a:gd name="T14" fmla="*/ 0 w 2132"/>
                    <a:gd name="T15" fmla="*/ 793 h 1019"/>
                    <a:gd name="T16" fmla="*/ 6 w 2132"/>
                    <a:gd name="T17" fmla="*/ 856 h 1019"/>
                    <a:gd name="T18" fmla="*/ 48 w 2132"/>
                    <a:gd name="T19" fmla="*/ 877 h 1019"/>
                    <a:gd name="T20" fmla="*/ 205 w 2132"/>
                    <a:gd name="T21" fmla="*/ 893 h 1019"/>
                    <a:gd name="T22" fmla="*/ 393 w 2132"/>
                    <a:gd name="T23" fmla="*/ 945 h 1019"/>
                    <a:gd name="T24" fmla="*/ 566 w 2132"/>
                    <a:gd name="T25" fmla="*/ 1019 h 1019"/>
                    <a:gd name="T26" fmla="*/ 724 w 2132"/>
                    <a:gd name="T27" fmla="*/ 924 h 1019"/>
                    <a:gd name="T28" fmla="*/ 875 w 2132"/>
                    <a:gd name="T29" fmla="*/ 866 h 1019"/>
                    <a:gd name="T30" fmla="*/ 1053 w 2132"/>
                    <a:gd name="T31" fmla="*/ 767 h 1019"/>
                    <a:gd name="T32" fmla="*/ 1226 w 2132"/>
                    <a:gd name="T33" fmla="*/ 678 h 1019"/>
                    <a:gd name="T34" fmla="*/ 1540 w 2132"/>
                    <a:gd name="T35" fmla="*/ 525 h 1019"/>
                    <a:gd name="T36" fmla="*/ 1713 w 2132"/>
                    <a:gd name="T37" fmla="*/ 446 h 1019"/>
                    <a:gd name="T38" fmla="*/ 1854 w 2132"/>
                    <a:gd name="T39" fmla="*/ 378 h 1019"/>
                    <a:gd name="T40" fmla="*/ 2064 w 2132"/>
                    <a:gd name="T41" fmla="*/ 300 h 1019"/>
                    <a:gd name="T42" fmla="*/ 2132 w 2132"/>
                    <a:gd name="T43" fmla="*/ 236 h 1019"/>
                    <a:gd name="T44" fmla="*/ 1954 w 2132"/>
                    <a:gd name="T45" fmla="*/ 173 h 1019"/>
                    <a:gd name="T46" fmla="*/ 1760 w 2132"/>
                    <a:gd name="T47" fmla="*/ 116 h 1019"/>
                    <a:gd name="T48" fmla="*/ 1483 w 2132"/>
                    <a:gd name="T49" fmla="*/ 58 h 1019"/>
                    <a:gd name="T50" fmla="*/ 1247 w 2132"/>
                    <a:gd name="T51"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2" h="1019">
                      <a:moveTo>
                        <a:pt x="1247" y="0"/>
                      </a:moveTo>
                      <a:lnTo>
                        <a:pt x="1089" y="126"/>
                      </a:lnTo>
                      <a:lnTo>
                        <a:pt x="786" y="300"/>
                      </a:lnTo>
                      <a:lnTo>
                        <a:pt x="592" y="441"/>
                      </a:lnTo>
                      <a:lnTo>
                        <a:pt x="415" y="556"/>
                      </a:lnTo>
                      <a:lnTo>
                        <a:pt x="288" y="641"/>
                      </a:lnTo>
                      <a:lnTo>
                        <a:pt x="73" y="740"/>
                      </a:lnTo>
                      <a:lnTo>
                        <a:pt x="0" y="793"/>
                      </a:lnTo>
                      <a:lnTo>
                        <a:pt x="6" y="856"/>
                      </a:lnTo>
                      <a:lnTo>
                        <a:pt x="48" y="877"/>
                      </a:lnTo>
                      <a:lnTo>
                        <a:pt x="205" y="893"/>
                      </a:lnTo>
                      <a:lnTo>
                        <a:pt x="393" y="945"/>
                      </a:lnTo>
                      <a:lnTo>
                        <a:pt x="566" y="1019"/>
                      </a:lnTo>
                      <a:lnTo>
                        <a:pt x="724" y="924"/>
                      </a:lnTo>
                      <a:lnTo>
                        <a:pt x="875" y="866"/>
                      </a:lnTo>
                      <a:lnTo>
                        <a:pt x="1053" y="767"/>
                      </a:lnTo>
                      <a:lnTo>
                        <a:pt x="1226" y="678"/>
                      </a:lnTo>
                      <a:lnTo>
                        <a:pt x="1540" y="525"/>
                      </a:lnTo>
                      <a:lnTo>
                        <a:pt x="1713" y="446"/>
                      </a:lnTo>
                      <a:lnTo>
                        <a:pt x="1854" y="378"/>
                      </a:lnTo>
                      <a:lnTo>
                        <a:pt x="2064" y="300"/>
                      </a:lnTo>
                      <a:lnTo>
                        <a:pt x="2132" y="236"/>
                      </a:lnTo>
                      <a:lnTo>
                        <a:pt x="1954" y="173"/>
                      </a:lnTo>
                      <a:lnTo>
                        <a:pt x="1760" y="116"/>
                      </a:lnTo>
                      <a:lnTo>
                        <a:pt x="1483" y="58"/>
                      </a:lnTo>
                      <a:lnTo>
                        <a:pt x="1247" y="0"/>
                      </a:lnTo>
                      <a:close/>
                    </a:path>
                  </a:pathLst>
                </a:custGeom>
                <a:solidFill>
                  <a:srgbClr val="EF9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8" name="Freeform 374"/>
                <p:cNvSpPr>
                  <a:spLocks/>
                </p:cNvSpPr>
                <p:nvPr/>
              </p:nvSpPr>
              <p:spPr bwMode="auto">
                <a:xfrm>
                  <a:off x="276" y="3563"/>
                  <a:ext cx="556" cy="395"/>
                </a:xfrm>
                <a:custGeom>
                  <a:avLst/>
                  <a:gdLst>
                    <a:gd name="T0" fmla="*/ 83 w 2220"/>
                    <a:gd name="T1" fmla="*/ 591 h 1580"/>
                    <a:gd name="T2" fmla="*/ 52 w 2220"/>
                    <a:gd name="T3" fmla="*/ 440 h 1580"/>
                    <a:gd name="T4" fmla="*/ 62 w 2220"/>
                    <a:gd name="T5" fmla="*/ 680 h 1580"/>
                    <a:gd name="T6" fmla="*/ 62 w 2220"/>
                    <a:gd name="T7" fmla="*/ 1004 h 1580"/>
                    <a:gd name="T8" fmla="*/ 0 w 2220"/>
                    <a:gd name="T9" fmla="*/ 1281 h 1580"/>
                    <a:gd name="T10" fmla="*/ 178 w 2220"/>
                    <a:gd name="T11" fmla="*/ 1339 h 1580"/>
                    <a:gd name="T12" fmla="*/ 240 w 2220"/>
                    <a:gd name="T13" fmla="*/ 1318 h 1580"/>
                    <a:gd name="T14" fmla="*/ 225 w 2220"/>
                    <a:gd name="T15" fmla="*/ 1157 h 1580"/>
                    <a:gd name="T16" fmla="*/ 655 w 2220"/>
                    <a:gd name="T17" fmla="*/ 1313 h 1580"/>
                    <a:gd name="T18" fmla="*/ 754 w 2220"/>
                    <a:gd name="T19" fmla="*/ 1549 h 1580"/>
                    <a:gd name="T20" fmla="*/ 906 w 2220"/>
                    <a:gd name="T21" fmla="*/ 1538 h 1580"/>
                    <a:gd name="T22" fmla="*/ 995 w 2220"/>
                    <a:gd name="T23" fmla="*/ 1350 h 1580"/>
                    <a:gd name="T24" fmla="*/ 1047 w 2220"/>
                    <a:gd name="T25" fmla="*/ 1229 h 1580"/>
                    <a:gd name="T26" fmla="*/ 2032 w 2220"/>
                    <a:gd name="T27" fmla="*/ 728 h 1580"/>
                    <a:gd name="T28" fmla="*/ 2100 w 2220"/>
                    <a:gd name="T29" fmla="*/ 769 h 1580"/>
                    <a:gd name="T30" fmla="*/ 2220 w 2220"/>
                    <a:gd name="T31" fmla="*/ 722 h 1580"/>
                    <a:gd name="T32" fmla="*/ 2215 w 2220"/>
                    <a:gd name="T33" fmla="*/ 0 h 1580"/>
                    <a:gd name="T34" fmla="*/ 2168 w 2220"/>
                    <a:gd name="T35" fmla="*/ 68 h 1580"/>
                    <a:gd name="T36" fmla="*/ 2189 w 2220"/>
                    <a:gd name="T37" fmla="*/ 356 h 1580"/>
                    <a:gd name="T38" fmla="*/ 2121 w 2220"/>
                    <a:gd name="T39" fmla="*/ 748 h 1580"/>
                    <a:gd name="T40" fmla="*/ 2073 w 2220"/>
                    <a:gd name="T41" fmla="*/ 664 h 1580"/>
                    <a:gd name="T42" fmla="*/ 1644 w 2220"/>
                    <a:gd name="T43" fmla="*/ 869 h 1580"/>
                    <a:gd name="T44" fmla="*/ 958 w 2220"/>
                    <a:gd name="T45" fmla="*/ 1246 h 1580"/>
                    <a:gd name="T46" fmla="*/ 953 w 2220"/>
                    <a:gd name="T47" fmla="*/ 1423 h 1580"/>
                    <a:gd name="T48" fmla="*/ 817 w 2220"/>
                    <a:gd name="T49" fmla="*/ 1543 h 1580"/>
                    <a:gd name="T50" fmla="*/ 827 w 2220"/>
                    <a:gd name="T51" fmla="*/ 1109 h 1580"/>
                    <a:gd name="T52" fmla="*/ 744 w 2220"/>
                    <a:gd name="T53" fmla="*/ 728 h 1580"/>
                    <a:gd name="T54" fmla="*/ 800 w 2220"/>
                    <a:gd name="T55" fmla="*/ 1292 h 1580"/>
                    <a:gd name="T56" fmla="*/ 780 w 2220"/>
                    <a:gd name="T57" fmla="*/ 1512 h 1580"/>
                    <a:gd name="T58" fmla="*/ 665 w 2220"/>
                    <a:gd name="T59" fmla="*/ 1418 h 1580"/>
                    <a:gd name="T60" fmla="*/ 450 w 2220"/>
                    <a:gd name="T61" fmla="*/ 1203 h 1580"/>
                    <a:gd name="T62" fmla="*/ 183 w 2220"/>
                    <a:gd name="T63" fmla="*/ 1099 h 1580"/>
                    <a:gd name="T64" fmla="*/ 183 w 2220"/>
                    <a:gd name="T65" fmla="*/ 1287 h 1580"/>
                    <a:gd name="T66" fmla="*/ 83 w 2220"/>
                    <a:gd name="T67" fmla="*/ 1103 h 1580"/>
                    <a:gd name="T68" fmla="*/ 110 w 2220"/>
                    <a:gd name="T69" fmla="*/ 852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20" h="1580">
                      <a:moveTo>
                        <a:pt x="110" y="780"/>
                      </a:moveTo>
                      <a:lnTo>
                        <a:pt x="83" y="591"/>
                      </a:lnTo>
                      <a:lnTo>
                        <a:pt x="73" y="466"/>
                      </a:lnTo>
                      <a:lnTo>
                        <a:pt x="52" y="440"/>
                      </a:lnTo>
                      <a:lnTo>
                        <a:pt x="21" y="477"/>
                      </a:lnTo>
                      <a:lnTo>
                        <a:pt x="62" y="680"/>
                      </a:lnTo>
                      <a:lnTo>
                        <a:pt x="68" y="821"/>
                      </a:lnTo>
                      <a:lnTo>
                        <a:pt x="62" y="1004"/>
                      </a:lnTo>
                      <a:lnTo>
                        <a:pt x="37" y="1157"/>
                      </a:lnTo>
                      <a:lnTo>
                        <a:pt x="0" y="1281"/>
                      </a:lnTo>
                      <a:lnTo>
                        <a:pt x="83" y="1292"/>
                      </a:lnTo>
                      <a:lnTo>
                        <a:pt x="178" y="1339"/>
                      </a:lnTo>
                      <a:lnTo>
                        <a:pt x="215" y="1344"/>
                      </a:lnTo>
                      <a:lnTo>
                        <a:pt x="240" y="1318"/>
                      </a:lnTo>
                      <a:lnTo>
                        <a:pt x="225" y="1234"/>
                      </a:lnTo>
                      <a:lnTo>
                        <a:pt x="225" y="1157"/>
                      </a:lnTo>
                      <a:lnTo>
                        <a:pt x="445" y="1229"/>
                      </a:lnTo>
                      <a:lnTo>
                        <a:pt x="655" y="1313"/>
                      </a:lnTo>
                      <a:lnTo>
                        <a:pt x="634" y="1443"/>
                      </a:lnTo>
                      <a:lnTo>
                        <a:pt x="754" y="1549"/>
                      </a:lnTo>
                      <a:lnTo>
                        <a:pt x="817" y="1580"/>
                      </a:lnTo>
                      <a:lnTo>
                        <a:pt x="906" y="1538"/>
                      </a:lnTo>
                      <a:lnTo>
                        <a:pt x="989" y="1480"/>
                      </a:lnTo>
                      <a:lnTo>
                        <a:pt x="995" y="1350"/>
                      </a:lnTo>
                      <a:lnTo>
                        <a:pt x="1011" y="1287"/>
                      </a:lnTo>
                      <a:lnTo>
                        <a:pt x="1047" y="1229"/>
                      </a:lnTo>
                      <a:lnTo>
                        <a:pt x="1571" y="931"/>
                      </a:lnTo>
                      <a:lnTo>
                        <a:pt x="2032" y="728"/>
                      </a:lnTo>
                      <a:lnTo>
                        <a:pt x="2090" y="738"/>
                      </a:lnTo>
                      <a:lnTo>
                        <a:pt x="2100" y="769"/>
                      </a:lnTo>
                      <a:lnTo>
                        <a:pt x="2115" y="784"/>
                      </a:lnTo>
                      <a:lnTo>
                        <a:pt x="2220" y="722"/>
                      </a:lnTo>
                      <a:lnTo>
                        <a:pt x="2215" y="236"/>
                      </a:lnTo>
                      <a:lnTo>
                        <a:pt x="2215" y="0"/>
                      </a:lnTo>
                      <a:lnTo>
                        <a:pt x="2147" y="16"/>
                      </a:lnTo>
                      <a:lnTo>
                        <a:pt x="2168" y="68"/>
                      </a:lnTo>
                      <a:lnTo>
                        <a:pt x="2183" y="120"/>
                      </a:lnTo>
                      <a:lnTo>
                        <a:pt x="2189" y="356"/>
                      </a:lnTo>
                      <a:lnTo>
                        <a:pt x="2189" y="711"/>
                      </a:lnTo>
                      <a:lnTo>
                        <a:pt x="2121" y="748"/>
                      </a:lnTo>
                      <a:lnTo>
                        <a:pt x="2105" y="670"/>
                      </a:lnTo>
                      <a:lnTo>
                        <a:pt x="2073" y="664"/>
                      </a:lnTo>
                      <a:lnTo>
                        <a:pt x="1963" y="732"/>
                      </a:lnTo>
                      <a:lnTo>
                        <a:pt x="1644" y="869"/>
                      </a:lnTo>
                      <a:lnTo>
                        <a:pt x="1184" y="1114"/>
                      </a:lnTo>
                      <a:lnTo>
                        <a:pt x="958" y="1246"/>
                      </a:lnTo>
                      <a:lnTo>
                        <a:pt x="953" y="1287"/>
                      </a:lnTo>
                      <a:lnTo>
                        <a:pt x="953" y="1423"/>
                      </a:lnTo>
                      <a:lnTo>
                        <a:pt x="958" y="1470"/>
                      </a:lnTo>
                      <a:lnTo>
                        <a:pt x="817" y="1543"/>
                      </a:lnTo>
                      <a:lnTo>
                        <a:pt x="838" y="1381"/>
                      </a:lnTo>
                      <a:lnTo>
                        <a:pt x="827" y="1109"/>
                      </a:lnTo>
                      <a:lnTo>
                        <a:pt x="775" y="696"/>
                      </a:lnTo>
                      <a:lnTo>
                        <a:pt x="744" y="728"/>
                      </a:lnTo>
                      <a:lnTo>
                        <a:pt x="769" y="1020"/>
                      </a:lnTo>
                      <a:lnTo>
                        <a:pt x="800" y="1292"/>
                      </a:lnTo>
                      <a:lnTo>
                        <a:pt x="796" y="1491"/>
                      </a:lnTo>
                      <a:lnTo>
                        <a:pt x="780" y="1512"/>
                      </a:lnTo>
                      <a:lnTo>
                        <a:pt x="780" y="1528"/>
                      </a:lnTo>
                      <a:lnTo>
                        <a:pt x="665" y="1418"/>
                      </a:lnTo>
                      <a:lnTo>
                        <a:pt x="680" y="1281"/>
                      </a:lnTo>
                      <a:lnTo>
                        <a:pt x="450" y="1203"/>
                      </a:lnTo>
                      <a:lnTo>
                        <a:pt x="292" y="1151"/>
                      </a:lnTo>
                      <a:lnTo>
                        <a:pt x="183" y="1099"/>
                      </a:lnTo>
                      <a:lnTo>
                        <a:pt x="178" y="1188"/>
                      </a:lnTo>
                      <a:lnTo>
                        <a:pt x="183" y="1287"/>
                      </a:lnTo>
                      <a:lnTo>
                        <a:pt x="41" y="1234"/>
                      </a:lnTo>
                      <a:lnTo>
                        <a:pt x="83" y="1103"/>
                      </a:lnTo>
                      <a:lnTo>
                        <a:pt x="99" y="958"/>
                      </a:lnTo>
                      <a:lnTo>
                        <a:pt x="110" y="852"/>
                      </a:lnTo>
                      <a:lnTo>
                        <a:pt x="110" y="7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9" name="Freeform 375"/>
                <p:cNvSpPr>
                  <a:spLocks/>
                </p:cNvSpPr>
                <p:nvPr/>
              </p:nvSpPr>
              <p:spPr bwMode="auto">
                <a:xfrm>
                  <a:off x="300" y="3483"/>
                  <a:ext cx="545" cy="269"/>
                </a:xfrm>
                <a:custGeom>
                  <a:avLst/>
                  <a:gdLst>
                    <a:gd name="T0" fmla="*/ 1450 w 2183"/>
                    <a:gd name="T1" fmla="*/ 89 h 1077"/>
                    <a:gd name="T2" fmla="*/ 1256 w 2183"/>
                    <a:gd name="T3" fmla="*/ 58 h 1077"/>
                    <a:gd name="T4" fmla="*/ 1220 w 2183"/>
                    <a:gd name="T5" fmla="*/ 42 h 1077"/>
                    <a:gd name="T6" fmla="*/ 1246 w 2183"/>
                    <a:gd name="T7" fmla="*/ 0 h 1077"/>
                    <a:gd name="T8" fmla="*/ 1320 w 2183"/>
                    <a:gd name="T9" fmla="*/ 17 h 1077"/>
                    <a:gd name="T10" fmla="*/ 1607 w 2183"/>
                    <a:gd name="T11" fmla="*/ 89 h 1077"/>
                    <a:gd name="T12" fmla="*/ 1822 w 2183"/>
                    <a:gd name="T13" fmla="*/ 137 h 1077"/>
                    <a:gd name="T14" fmla="*/ 2057 w 2183"/>
                    <a:gd name="T15" fmla="*/ 221 h 1077"/>
                    <a:gd name="T16" fmla="*/ 2183 w 2183"/>
                    <a:gd name="T17" fmla="*/ 279 h 1077"/>
                    <a:gd name="T18" fmla="*/ 2162 w 2183"/>
                    <a:gd name="T19" fmla="*/ 310 h 1077"/>
                    <a:gd name="T20" fmla="*/ 1963 w 2183"/>
                    <a:gd name="T21" fmla="*/ 384 h 1077"/>
                    <a:gd name="T22" fmla="*/ 1660 w 2183"/>
                    <a:gd name="T23" fmla="*/ 521 h 1077"/>
                    <a:gd name="T24" fmla="*/ 1356 w 2183"/>
                    <a:gd name="T25" fmla="*/ 657 h 1077"/>
                    <a:gd name="T26" fmla="*/ 1021 w 2183"/>
                    <a:gd name="T27" fmla="*/ 835 h 1077"/>
                    <a:gd name="T28" fmla="*/ 697 w 2183"/>
                    <a:gd name="T29" fmla="*/ 998 h 1077"/>
                    <a:gd name="T30" fmla="*/ 598 w 2183"/>
                    <a:gd name="T31" fmla="*/ 1077 h 1077"/>
                    <a:gd name="T32" fmla="*/ 555 w 2183"/>
                    <a:gd name="T33" fmla="*/ 1067 h 1077"/>
                    <a:gd name="T34" fmla="*/ 467 w 2183"/>
                    <a:gd name="T35" fmla="*/ 1015 h 1077"/>
                    <a:gd name="T36" fmla="*/ 314 w 2183"/>
                    <a:gd name="T37" fmla="*/ 961 h 1077"/>
                    <a:gd name="T38" fmla="*/ 142 w 2183"/>
                    <a:gd name="T39" fmla="*/ 920 h 1077"/>
                    <a:gd name="T40" fmla="*/ 21 w 2183"/>
                    <a:gd name="T41" fmla="*/ 909 h 1077"/>
                    <a:gd name="T42" fmla="*/ 0 w 2183"/>
                    <a:gd name="T43" fmla="*/ 883 h 1077"/>
                    <a:gd name="T44" fmla="*/ 0 w 2183"/>
                    <a:gd name="T45" fmla="*/ 819 h 1077"/>
                    <a:gd name="T46" fmla="*/ 21 w 2183"/>
                    <a:gd name="T47" fmla="*/ 778 h 1077"/>
                    <a:gd name="T48" fmla="*/ 158 w 2183"/>
                    <a:gd name="T49" fmla="*/ 720 h 1077"/>
                    <a:gd name="T50" fmla="*/ 341 w 2183"/>
                    <a:gd name="T51" fmla="*/ 631 h 1077"/>
                    <a:gd name="T52" fmla="*/ 523 w 2183"/>
                    <a:gd name="T53" fmla="*/ 515 h 1077"/>
                    <a:gd name="T54" fmla="*/ 712 w 2183"/>
                    <a:gd name="T55" fmla="*/ 384 h 1077"/>
                    <a:gd name="T56" fmla="*/ 916 w 2183"/>
                    <a:gd name="T57" fmla="*/ 247 h 1077"/>
                    <a:gd name="T58" fmla="*/ 1058 w 2183"/>
                    <a:gd name="T59" fmla="*/ 163 h 1077"/>
                    <a:gd name="T60" fmla="*/ 1158 w 2183"/>
                    <a:gd name="T61" fmla="*/ 89 h 1077"/>
                    <a:gd name="T62" fmla="*/ 1204 w 2183"/>
                    <a:gd name="T63" fmla="*/ 85 h 1077"/>
                    <a:gd name="T64" fmla="*/ 1204 w 2183"/>
                    <a:gd name="T65" fmla="*/ 121 h 1077"/>
                    <a:gd name="T66" fmla="*/ 1121 w 2183"/>
                    <a:gd name="T67" fmla="*/ 163 h 1077"/>
                    <a:gd name="T68" fmla="*/ 927 w 2183"/>
                    <a:gd name="T69" fmla="*/ 279 h 1077"/>
                    <a:gd name="T70" fmla="*/ 780 w 2183"/>
                    <a:gd name="T71" fmla="*/ 368 h 1077"/>
                    <a:gd name="T72" fmla="*/ 602 w 2183"/>
                    <a:gd name="T73" fmla="*/ 499 h 1077"/>
                    <a:gd name="T74" fmla="*/ 467 w 2183"/>
                    <a:gd name="T75" fmla="*/ 579 h 1077"/>
                    <a:gd name="T76" fmla="*/ 341 w 2183"/>
                    <a:gd name="T77" fmla="*/ 662 h 1077"/>
                    <a:gd name="T78" fmla="*/ 152 w 2183"/>
                    <a:gd name="T79" fmla="*/ 757 h 1077"/>
                    <a:gd name="T80" fmla="*/ 37 w 2183"/>
                    <a:gd name="T81" fmla="*/ 831 h 1077"/>
                    <a:gd name="T82" fmla="*/ 42 w 2183"/>
                    <a:gd name="T83" fmla="*/ 862 h 1077"/>
                    <a:gd name="T84" fmla="*/ 69 w 2183"/>
                    <a:gd name="T85" fmla="*/ 893 h 1077"/>
                    <a:gd name="T86" fmla="*/ 225 w 2183"/>
                    <a:gd name="T87" fmla="*/ 904 h 1077"/>
                    <a:gd name="T88" fmla="*/ 414 w 2183"/>
                    <a:gd name="T89" fmla="*/ 951 h 1077"/>
                    <a:gd name="T90" fmla="*/ 577 w 2183"/>
                    <a:gd name="T91" fmla="*/ 1015 h 1077"/>
                    <a:gd name="T92" fmla="*/ 681 w 2183"/>
                    <a:gd name="T93" fmla="*/ 961 h 1077"/>
                    <a:gd name="T94" fmla="*/ 911 w 2183"/>
                    <a:gd name="T95" fmla="*/ 867 h 1077"/>
                    <a:gd name="T96" fmla="*/ 1058 w 2183"/>
                    <a:gd name="T97" fmla="*/ 773 h 1077"/>
                    <a:gd name="T98" fmla="*/ 1268 w 2183"/>
                    <a:gd name="T99" fmla="*/ 672 h 1077"/>
                    <a:gd name="T100" fmla="*/ 1450 w 2183"/>
                    <a:gd name="T101" fmla="*/ 583 h 1077"/>
                    <a:gd name="T102" fmla="*/ 1592 w 2183"/>
                    <a:gd name="T103" fmla="*/ 505 h 1077"/>
                    <a:gd name="T104" fmla="*/ 1754 w 2183"/>
                    <a:gd name="T105" fmla="*/ 441 h 1077"/>
                    <a:gd name="T106" fmla="*/ 1921 w 2183"/>
                    <a:gd name="T107" fmla="*/ 379 h 1077"/>
                    <a:gd name="T108" fmla="*/ 2031 w 2183"/>
                    <a:gd name="T109" fmla="*/ 327 h 1077"/>
                    <a:gd name="T110" fmla="*/ 2104 w 2183"/>
                    <a:gd name="T111" fmla="*/ 273 h 1077"/>
                    <a:gd name="T112" fmla="*/ 1979 w 2183"/>
                    <a:gd name="T113" fmla="*/ 221 h 1077"/>
                    <a:gd name="T114" fmla="*/ 1764 w 2183"/>
                    <a:gd name="T115" fmla="*/ 158 h 1077"/>
                    <a:gd name="T116" fmla="*/ 1612 w 2183"/>
                    <a:gd name="T117" fmla="*/ 121 h 1077"/>
                    <a:gd name="T118" fmla="*/ 1450 w 2183"/>
                    <a:gd name="T119" fmla="*/ 89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3" h="1077">
                      <a:moveTo>
                        <a:pt x="1450" y="89"/>
                      </a:moveTo>
                      <a:lnTo>
                        <a:pt x="1256" y="58"/>
                      </a:lnTo>
                      <a:lnTo>
                        <a:pt x="1220" y="42"/>
                      </a:lnTo>
                      <a:lnTo>
                        <a:pt x="1246" y="0"/>
                      </a:lnTo>
                      <a:lnTo>
                        <a:pt x="1320" y="17"/>
                      </a:lnTo>
                      <a:lnTo>
                        <a:pt x="1607" y="89"/>
                      </a:lnTo>
                      <a:lnTo>
                        <a:pt x="1822" y="137"/>
                      </a:lnTo>
                      <a:lnTo>
                        <a:pt x="2057" y="221"/>
                      </a:lnTo>
                      <a:lnTo>
                        <a:pt x="2183" y="279"/>
                      </a:lnTo>
                      <a:lnTo>
                        <a:pt x="2162" y="310"/>
                      </a:lnTo>
                      <a:lnTo>
                        <a:pt x="1963" y="384"/>
                      </a:lnTo>
                      <a:lnTo>
                        <a:pt x="1660" y="521"/>
                      </a:lnTo>
                      <a:lnTo>
                        <a:pt x="1356" y="657"/>
                      </a:lnTo>
                      <a:lnTo>
                        <a:pt x="1021" y="835"/>
                      </a:lnTo>
                      <a:lnTo>
                        <a:pt x="697" y="998"/>
                      </a:lnTo>
                      <a:lnTo>
                        <a:pt x="598" y="1077"/>
                      </a:lnTo>
                      <a:lnTo>
                        <a:pt x="555" y="1067"/>
                      </a:lnTo>
                      <a:lnTo>
                        <a:pt x="467" y="1015"/>
                      </a:lnTo>
                      <a:lnTo>
                        <a:pt x="314" y="961"/>
                      </a:lnTo>
                      <a:lnTo>
                        <a:pt x="142" y="920"/>
                      </a:lnTo>
                      <a:lnTo>
                        <a:pt x="21" y="909"/>
                      </a:lnTo>
                      <a:lnTo>
                        <a:pt x="0" y="883"/>
                      </a:lnTo>
                      <a:lnTo>
                        <a:pt x="0" y="819"/>
                      </a:lnTo>
                      <a:lnTo>
                        <a:pt x="21" y="778"/>
                      </a:lnTo>
                      <a:lnTo>
                        <a:pt x="158" y="720"/>
                      </a:lnTo>
                      <a:lnTo>
                        <a:pt x="341" y="631"/>
                      </a:lnTo>
                      <a:lnTo>
                        <a:pt x="523" y="515"/>
                      </a:lnTo>
                      <a:lnTo>
                        <a:pt x="712" y="384"/>
                      </a:lnTo>
                      <a:lnTo>
                        <a:pt x="916" y="247"/>
                      </a:lnTo>
                      <a:lnTo>
                        <a:pt x="1058" y="163"/>
                      </a:lnTo>
                      <a:lnTo>
                        <a:pt x="1158" y="89"/>
                      </a:lnTo>
                      <a:lnTo>
                        <a:pt x="1204" y="85"/>
                      </a:lnTo>
                      <a:lnTo>
                        <a:pt x="1204" y="121"/>
                      </a:lnTo>
                      <a:lnTo>
                        <a:pt x="1121" y="163"/>
                      </a:lnTo>
                      <a:lnTo>
                        <a:pt x="927" y="279"/>
                      </a:lnTo>
                      <a:lnTo>
                        <a:pt x="780" y="368"/>
                      </a:lnTo>
                      <a:lnTo>
                        <a:pt x="602" y="499"/>
                      </a:lnTo>
                      <a:lnTo>
                        <a:pt x="467" y="579"/>
                      </a:lnTo>
                      <a:lnTo>
                        <a:pt x="341" y="662"/>
                      </a:lnTo>
                      <a:lnTo>
                        <a:pt x="152" y="757"/>
                      </a:lnTo>
                      <a:lnTo>
                        <a:pt x="37" y="831"/>
                      </a:lnTo>
                      <a:lnTo>
                        <a:pt x="42" y="862"/>
                      </a:lnTo>
                      <a:lnTo>
                        <a:pt x="69" y="893"/>
                      </a:lnTo>
                      <a:lnTo>
                        <a:pt x="225" y="904"/>
                      </a:lnTo>
                      <a:lnTo>
                        <a:pt x="414" y="951"/>
                      </a:lnTo>
                      <a:lnTo>
                        <a:pt x="577" y="1015"/>
                      </a:lnTo>
                      <a:lnTo>
                        <a:pt x="681" y="961"/>
                      </a:lnTo>
                      <a:lnTo>
                        <a:pt x="911" y="867"/>
                      </a:lnTo>
                      <a:lnTo>
                        <a:pt x="1058" y="773"/>
                      </a:lnTo>
                      <a:lnTo>
                        <a:pt x="1268" y="672"/>
                      </a:lnTo>
                      <a:lnTo>
                        <a:pt x="1450" y="583"/>
                      </a:lnTo>
                      <a:lnTo>
                        <a:pt x="1592" y="505"/>
                      </a:lnTo>
                      <a:lnTo>
                        <a:pt x="1754" y="441"/>
                      </a:lnTo>
                      <a:lnTo>
                        <a:pt x="1921" y="379"/>
                      </a:lnTo>
                      <a:lnTo>
                        <a:pt x="2031" y="327"/>
                      </a:lnTo>
                      <a:lnTo>
                        <a:pt x="2104" y="273"/>
                      </a:lnTo>
                      <a:lnTo>
                        <a:pt x="1979" y="221"/>
                      </a:lnTo>
                      <a:lnTo>
                        <a:pt x="1764" y="158"/>
                      </a:lnTo>
                      <a:lnTo>
                        <a:pt x="1612" y="121"/>
                      </a:lnTo>
                      <a:lnTo>
                        <a:pt x="145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grpSp>
          <p:grpSp>
            <p:nvGrpSpPr>
              <p:cNvPr id="8" name="Group 383"/>
              <p:cNvGrpSpPr>
                <a:grpSpLocks/>
              </p:cNvGrpSpPr>
              <p:nvPr/>
            </p:nvGrpSpPr>
            <p:grpSpPr bwMode="auto">
              <a:xfrm>
                <a:off x="468" y="3371"/>
                <a:ext cx="232" cy="261"/>
                <a:chOff x="468" y="3371"/>
                <a:chExt cx="232" cy="261"/>
              </a:xfrm>
            </p:grpSpPr>
            <p:sp>
              <p:nvSpPr>
                <p:cNvPr id="9" name="Freeform 377"/>
                <p:cNvSpPr>
                  <a:spLocks/>
                </p:cNvSpPr>
                <p:nvPr/>
              </p:nvSpPr>
              <p:spPr bwMode="auto">
                <a:xfrm>
                  <a:off x="606" y="3371"/>
                  <a:ext cx="94" cy="88"/>
                </a:xfrm>
                <a:custGeom>
                  <a:avLst/>
                  <a:gdLst>
                    <a:gd name="T0" fmla="*/ 221 w 374"/>
                    <a:gd name="T1" fmla="*/ 259 h 350"/>
                    <a:gd name="T2" fmla="*/ 136 w 374"/>
                    <a:gd name="T3" fmla="*/ 286 h 350"/>
                    <a:gd name="T4" fmla="*/ 45 w 374"/>
                    <a:gd name="T5" fmla="*/ 281 h 350"/>
                    <a:gd name="T6" fmla="*/ 0 w 374"/>
                    <a:gd name="T7" fmla="*/ 251 h 350"/>
                    <a:gd name="T8" fmla="*/ 2 w 374"/>
                    <a:gd name="T9" fmla="*/ 198 h 350"/>
                    <a:gd name="T10" fmla="*/ 49 w 374"/>
                    <a:gd name="T11" fmla="*/ 91 h 350"/>
                    <a:gd name="T12" fmla="*/ 145 w 374"/>
                    <a:gd name="T13" fmla="*/ 27 h 350"/>
                    <a:gd name="T14" fmla="*/ 275 w 374"/>
                    <a:gd name="T15" fmla="*/ 0 h 350"/>
                    <a:gd name="T16" fmla="*/ 355 w 374"/>
                    <a:gd name="T17" fmla="*/ 24 h 350"/>
                    <a:gd name="T18" fmla="*/ 374 w 374"/>
                    <a:gd name="T19" fmla="*/ 86 h 350"/>
                    <a:gd name="T20" fmla="*/ 353 w 374"/>
                    <a:gd name="T21" fmla="*/ 157 h 350"/>
                    <a:gd name="T22" fmla="*/ 296 w 374"/>
                    <a:gd name="T23" fmla="*/ 216 h 350"/>
                    <a:gd name="T24" fmla="*/ 267 w 374"/>
                    <a:gd name="T25" fmla="*/ 238 h 350"/>
                    <a:gd name="T26" fmla="*/ 337 w 374"/>
                    <a:gd name="T27" fmla="*/ 308 h 350"/>
                    <a:gd name="T28" fmla="*/ 349 w 374"/>
                    <a:gd name="T29" fmla="*/ 340 h 350"/>
                    <a:gd name="T30" fmla="*/ 320 w 374"/>
                    <a:gd name="T31" fmla="*/ 350 h 350"/>
                    <a:gd name="T32" fmla="*/ 272 w 374"/>
                    <a:gd name="T33" fmla="*/ 318 h 350"/>
                    <a:gd name="T34" fmla="*/ 221 w 374"/>
                    <a:gd name="T35" fmla="*/ 25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4" h="350">
                      <a:moveTo>
                        <a:pt x="221" y="259"/>
                      </a:moveTo>
                      <a:lnTo>
                        <a:pt x="136" y="286"/>
                      </a:lnTo>
                      <a:lnTo>
                        <a:pt x="45" y="281"/>
                      </a:lnTo>
                      <a:lnTo>
                        <a:pt x="0" y="251"/>
                      </a:lnTo>
                      <a:lnTo>
                        <a:pt x="2" y="198"/>
                      </a:lnTo>
                      <a:lnTo>
                        <a:pt x="49" y="91"/>
                      </a:lnTo>
                      <a:lnTo>
                        <a:pt x="145" y="27"/>
                      </a:lnTo>
                      <a:lnTo>
                        <a:pt x="275" y="0"/>
                      </a:lnTo>
                      <a:lnTo>
                        <a:pt x="355" y="24"/>
                      </a:lnTo>
                      <a:lnTo>
                        <a:pt x="374" y="86"/>
                      </a:lnTo>
                      <a:lnTo>
                        <a:pt x="353" y="157"/>
                      </a:lnTo>
                      <a:lnTo>
                        <a:pt x="296" y="216"/>
                      </a:lnTo>
                      <a:lnTo>
                        <a:pt x="267" y="238"/>
                      </a:lnTo>
                      <a:lnTo>
                        <a:pt x="337" y="308"/>
                      </a:lnTo>
                      <a:lnTo>
                        <a:pt x="349" y="340"/>
                      </a:lnTo>
                      <a:lnTo>
                        <a:pt x="320" y="350"/>
                      </a:lnTo>
                      <a:lnTo>
                        <a:pt x="272" y="318"/>
                      </a:lnTo>
                      <a:lnTo>
                        <a:pt x="221"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0" name="Freeform 378"/>
                <p:cNvSpPr>
                  <a:spLocks/>
                </p:cNvSpPr>
                <p:nvPr/>
              </p:nvSpPr>
              <p:spPr bwMode="auto">
                <a:xfrm>
                  <a:off x="470" y="3424"/>
                  <a:ext cx="132" cy="135"/>
                </a:xfrm>
                <a:custGeom>
                  <a:avLst/>
                  <a:gdLst>
                    <a:gd name="T0" fmla="*/ 16 w 529"/>
                    <a:gd name="T1" fmla="*/ 454 h 539"/>
                    <a:gd name="T2" fmla="*/ 0 w 529"/>
                    <a:gd name="T3" fmla="*/ 349 h 539"/>
                    <a:gd name="T4" fmla="*/ 26 w 529"/>
                    <a:gd name="T5" fmla="*/ 243 h 539"/>
                    <a:gd name="T6" fmla="*/ 105 w 529"/>
                    <a:gd name="T7" fmla="*/ 142 h 539"/>
                    <a:gd name="T8" fmla="*/ 169 w 529"/>
                    <a:gd name="T9" fmla="*/ 74 h 539"/>
                    <a:gd name="T10" fmla="*/ 286 w 529"/>
                    <a:gd name="T11" fmla="*/ 6 h 539"/>
                    <a:gd name="T12" fmla="*/ 454 w 529"/>
                    <a:gd name="T13" fmla="*/ 0 h 539"/>
                    <a:gd name="T14" fmla="*/ 508 w 529"/>
                    <a:gd name="T15" fmla="*/ 21 h 539"/>
                    <a:gd name="T16" fmla="*/ 529 w 529"/>
                    <a:gd name="T17" fmla="*/ 58 h 539"/>
                    <a:gd name="T18" fmla="*/ 518 w 529"/>
                    <a:gd name="T19" fmla="*/ 95 h 539"/>
                    <a:gd name="T20" fmla="*/ 454 w 529"/>
                    <a:gd name="T21" fmla="*/ 127 h 539"/>
                    <a:gd name="T22" fmla="*/ 349 w 529"/>
                    <a:gd name="T23" fmla="*/ 142 h 539"/>
                    <a:gd name="T24" fmla="*/ 269 w 529"/>
                    <a:gd name="T25" fmla="*/ 195 h 539"/>
                    <a:gd name="T26" fmla="*/ 232 w 529"/>
                    <a:gd name="T27" fmla="*/ 264 h 539"/>
                    <a:gd name="T28" fmla="*/ 222 w 529"/>
                    <a:gd name="T29" fmla="*/ 338 h 539"/>
                    <a:gd name="T30" fmla="*/ 216 w 529"/>
                    <a:gd name="T31" fmla="*/ 434 h 539"/>
                    <a:gd name="T32" fmla="*/ 185 w 529"/>
                    <a:gd name="T33" fmla="*/ 508 h 539"/>
                    <a:gd name="T34" fmla="*/ 80 w 529"/>
                    <a:gd name="T35" fmla="*/ 539 h 539"/>
                    <a:gd name="T36" fmla="*/ 16 w 529"/>
                    <a:gd name="T37" fmla="*/ 45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9" h="539">
                      <a:moveTo>
                        <a:pt x="16" y="454"/>
                      </a:moveTo>
                      <a:lnTo>
                        <a:pt x="0" y="349"/>
                      </a:lnTo>
                      <a:lnTo>
                        <a:pt x="26" y="243"/>
                      </a:lnTo>
                      <a:lnTo>
                        <a:pt x="105" y="142"/>
                      </a:lnTo>
                      <a:lnTo>
                        <a:pt x="169" y="74"/>
                      </a:lnTo>
                      <a:lnTo>
                        <a:pt x="286" y="6"/>
                      </a:lnTo>
                      <a:lnTo>
                        <a:pt x="454" y="0"/>
                      </a:lnTo>
                      <a:lnTo>
                        <a:pt x="508" y="21"/>
                      </a:lnTo>
                      <a:lnTo>
                        <a:pt x="529" y="58"/>
                      </a:lnTo>
                      <a:lnTo>
                        <a:pt x="518" y="95"/>
                      </a:lnTo>
                      <a:lnTo>
                        <a:pt x="454" y="127"/>
                      </a:lnTo>
                      <a:lnTo>
                        <a:pt x="349" y="142"/>
                      </a:lnTo>
                      <a:lnTo>
                        <a:pt x="269" y="195"/>
                      </a:lnTo>
                      <a:lnTo>
                        <a:pt x="232" y="264"/>
                      </a:lnTo>
                      <a:lnTo>
                        <a:pt x="222" y="338"/>
                      </a:lnTo>
                      <a:lnTo>
                        <a:pt x="216" y="434"/>
                      </a:lnTo>
                      <a:lnTo>
                        <a:pt x="185" y="508"/>
                      </a:lnTo>
                      <a:lnTo>
                        <a:pt x="80" y="539"/>
                      </a:lnTo>
                      <a:lnTo>
                        <a:pt x="16" y="4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1" name="Freeform 379"/>
                <p:cNvSpPr>
                  <a:spLocks/>
                </p:cNvSpPr>
                <p:nvPr/>
              </p:nvSpPr>
              <p:spPr bwMode="auto">
                <a:xfrm>
                  <a:off x="578" y="3435"/>
                  <a:ext cx="97" cy="142"/>
                </a:xfrm>
                <a:custGeom>
                  <a:avLst/>
                  <a:gdLst>
                    <a:gd name="T0" fmla="*/ 0 w 389"/>
                    <a:gd name="T1" fmla="*/ 43 h 571"/>
                    <a:gd name="T2" fmla="*/ 21 w 389"/>
                    <a:gd name="T3" fmla="*/ 0 h 571"/>
                    <a:gd name="T4" fmla="*/ 86 w 389"/>
                    <a:gd name="T5" fmla="*/ 0 h 571"/>
                    <a:gd name="T6" fmla="*/ 139 w 389"/>
                    <a:gd name="T7" fmla="*/ 69 h 571"/>
                    <a:gd name="T8" fmla="*/ 240 w 389"/>
                    <a:gd name="T9" fmla="*/ 212 h 571"/>
                    <a:gd name="T10" fmla="*/ 304 w 389"/>
                    <a:gd name="T11" fmla="*/ 406 h 571"/>
                    <a:gd name="T12" fmla="*/ 304 w 389"/>
                    <a:gd name="T13" fmla="*/ 480 h 571"/>
                    <a:gd name="T14" fmla="*/ 363 w 389"/>
                    <a:gd name="T15" fmla="*/ 507 h 571"/>
                    <a:gd name="T16" fmla="*/ 389 w 389"/>
                    <a:gd name="T17" fmla="*/ 539 h 571"/>
                    <a:gd name="T18" fmla="*/ 363 w 389"/>
                    <a:gd name="T19" fmla="*/ 554 h 571"/>
                    <a:gd name="T20" fmla="*/ 330 w 389"/>
                    <a:gd name="T21" fmla="*/ 523 h 571"/>
                    <a:gd name="T22" fmla="*/ 299 w 389"/>
                    <a:gd name="T23" fmla="*/ 507 h 571"/>
                    <a:gd name="T24" fmla="*/ 288 w 389"/>
                    <a:gd name="T25" fmla="*/ 571 h 571"/>
                    <a:gd name="T26" fmla="*/ 250 w 389"/>
                    <a:gd name="T27" fmla="*/ 565 h 571"/>
                    <a:gd name="T28" fmla="*/ 272 w 389"/>
                    <a:gd name="T29" fmla="*/ 507 h 571"/>
                    <a:gd name="T30" fmla="*/ 235 w 389"/>
                    <a:gd name="T31" fmla="*/ 517 h 571"/>
                    <a:gd name="T32" fmla="*/ 187 w 389"/>
                    <a:gd name="T33" fmla="*/ 507 h 571"/>
                    <a:gd name="T34" fmla="*/ 197 w 389"/>
                    <a:gd name="T35" fmla="*/ 492 h 571"/>
                    <a:gd name="T36" fmla="*/ 272 w 389"/>
                    <a:gd name="T37" fmla="*/ 480 h 571"/>
                    <a:gd name="T38" fmla="*/ 266 w 389"/>
                    <a:gd name="T39" fmla="*/ 412 h 571"/>
                    <a:gd name="T40" fmla="*/ 246 w 389"/>
                    <a:gd name="T41" fmla="*/ 328 h 571"/>
                    <a:gd name="T42" fmla="*/ 203 w 389"/>
                    <a:gd name="T43" fmla="*/ 222 h 571"/>
                    <a:gd name="T44" fmla="*/ 113 w 389"/>
                    <a:gd name="T45" fmla="*/ 132 h 571"/>
                    <a:gd name="T46" fmla="*/ 0 w 389"/>
                    <a:gd name="T47" fmla="*/ 4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9" h="571">
                      <a:moveTo>
                        <a:pt x="0" y="43"/>
                      </a:moveTo>
                      <a:lnTo>
                        <a:pt x="21" y="0"/>
                      </a:lnTo>
                      <a:lnTo>
                        <a:pt x="86" y="0"/>
                      </a:lnTo>
                      <a:lnTo>
                        <a:pt x="139" y="69"/>
                      </a:lnTo>
                      <a:lnTo>
                        <a:pt x="240" y="212"/>
                      </a:lnTo>
                      <a:lnTo>
                        <a:pt x="304" y="406"/>
                      </a:lnTo>
                      <a:lnTo>
                        <a:pt x="304" y="480"/>
                      </a:lnTo>
                      <a:lnTo>
                        <a:pt x="363" y="507"/>
                      </a:lnTo>
                      <a:lnTo>
                        <a:pt x="389" y="539"/>
                      </a:lnTo>
                      <a:lnTo>
                        <a:pt x="363" y="554"/>
                      </a:lnTo>
                      <a:lnTo>
                        <a:pt x="330" y="523"/>
                      </a:lnTo>
                      <a:lnTo>
                        <a:pt x="299" y="507"/>
                      </a:lnTo>
                      <a:lnTo>
                        <a:pt x="288" y="571"/>
                      </a:lnTo>
                      <a:lnTo>
                        <a:pt x="250" y="565"/>
                      </a:lnTo>
                      <a:lnTo>
                        <a:pt x="272" y="507"/>
                      </a:lnTo>
                      <a:lnTo>
                        <a:pt x="235" y="517"/>
                      </a:lnTo>
                      <a:lnTo>
                        <a:pt x="187" y="507"/>
                      </a:lnTo>
                      <a:lnTo>
                        <a:pt x="197" y="492"/>
                      </a:lnTo>
                      <a:lnTo>
                        <a:pt x="272" y="480"/>
                      </a:lnTo>
                      <a:lnTo>
                        <a:pt x="266" y="412"/>
                      </a:lnTo>
                      <a:lnTo>
                        <a:pt x="246" y="328"/>
                      </a:lnTo>
                      <a:lnTo>
                        <a:pt x="203" y="222"/>
                      </a:lnTo>
                      <a:lnTo>
                        <a:pt x="113" y="132"/>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2" name="Freeform 380"/>
                <p:cNvSpPr>
                  <a:spLocks/>
                </p:cNvSpPr>
                <p:nvPr/>
              </p:nvSpPr>
              <p:spPr bwMode="auto">
                <a:xfrm>
                  <a:off x="542" y="3433"/>
                  <a:ext cx="111" cy="199"/>
                </a:xfrm>
                <a:custGeom>
                  <a:avLst/>
                  <a:gdLst>
                    <a:gd name="T0" fmla="*/ 43 w 443"/>
                    <a:gd name="T1" fmla="*/ 26 h 794"/>
                    <a:gd name="T2" fmla="*/ 80 w 443"/>
                    <a:gd name="T3" fmla="*/ 0 h 794"/>
                    <a:gd name="T4" fmla="*/ 129 w 443"/>
                    <a:gd name="T5" fmla="*/ 21 h 794"/>
                    <a:gd name="T6" fmla="*/ 112 w 443"/>
                    <a:gd name="T7" fmla="*/ 78 h 794"/>
                    <a:gd name="T8" fmla="*/ 59 w 443"/>
                    <a:gd name="T9" fmla="*/ 189 h 794"/>
                    <a:gd name="T10" fmla="*/ 64 w 443"/>
                    <a:gd name="T11" fmla="*/ 357 h 794"/>
                    <a:gd name="T12" fmla="*/ 145 w 443"/>
                    <a:gd name="T13" fmla="*/ 557 h 794"/>
                    <a:gd name="T14" fmla="*/ 315 w 443"/>
                    <a:gd name="T15" fmla="*/ 695 h 794"/>
                    <a:gd name="T16" fmla="*/ 423 w 443"/>
                    <a:gd name="T17" fmla="*/ 710 h 794"/>
                    <a:gd name="T18" fmla="*/ 443 w 443"/>
                    <a:gd name="T19" fmla="*/ 731 h 794"/>
                    <a:gd name="T20" fmla="*/ 427 w 443"/>
                    <a:gd name="T21" fmla="*/ 747 h 794"/>
                    <a:gd name="T22" fmla="*/ 331 w 443"/>
                    <a:gd name="T23" fmla="*/ 720 h 794"/>
                    <a:gd name="T24" fmla="*/ 325 w 443"/>
                    <a:gd name="T25" fmla="*/ 731 h 794"/>
                    <a:gd name="T26" fmla="*/ 368 w 443"/>
                    <a:gd name="T27" fmla="*/ 778 h 794"/>
                    <a:gd name="T28" fmla="*/ 347 w 443"/>
                    <a:gd name="T29" fmla="*/ 789 h 794"/>
                    <a:gd name="T30" fmla="*/ 305 w 443"/>
                    <a:gd name="T31" fmla="*/ 736 h 794"/>
                    <a:gd name="T32" fmla="*/ 262 w 443"/>
                    <a:gd name="T33" fmla="*/ 794 h 794"/>
                    <a:gd name="T34" fmla="*/ 241 w 443"/>
                    <a:gd name="T35" fmla="*/ 778 h 794"/>
                    <a:gd name="T36" fmla="*/ 278 w 443"/>
                    <a:gd name="T37" fmla="*/ 710 h 794"/>
                    <a:gd name="T38" fmla="*/ 262 w 443"/>
                    <a:gd name="T39" fmla="*/ 695 h 794"/>
                    <a:gd name="T40" fmla="*/ 155 w 443"/>
                    <a:gd name="T41" fmla="*/ 615 h 794"/>
                    <a:gd name="T42" fmla="*/ 86 w 443"/>
                    <a:gd name="T43" fmla="*/ 568 h 794"/>
                    <a:gd name="T44" fmla="*/ 59 w 443"/>
                    <a:gd name="T45" fmla="*/ 499 h 794"/>
                    <a:gd name="T46" fmla="*/ 21 w 443"/>
                    <a:gd name="T47" fmla="*/ 373 h 794"/>
                    <a:gd name="T48" fmla="*/ 6 w 443"/>
                    <a:gd name="T49" fmla="*/ 231 h 794"/>
                    <a:gd name="T50" fmla="*/ 0 w 443"/>
                    <a:gd name="T51" fmla="*/ 111 h 794"/>
                    <a:gd name="T52" fmla="*/ 43 w 443"/>
                    <a:gd name="T53" fmla="*/ 26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3" h="794">
                      <a:moveTo>
                        <a:pt x="43" y="26"/>
                      </a:moveTo>
                      <a:lnTo>
                        <a:pt x="80" y="0"/>
                      </a:lnTo>
                      <a:lnTo>
                        <a:pt x="129" y="21"/>
                      </a:lnTo>
                      <a:lnTo>
                        <a:pt x="112" y="78"/>
                      </a:lnTo>
                      <a:lnTo>
                        <a:pt x="59" y="189"/>
                      </a:lnTo>
                      <a:lnTo>
                        <a:pt x="64" y="357"/>
                      </a:lnTo>
                      <a:lnTo>
                        <a:pt x="145" y="557"/>
                      </a:lnTo>
                      <a:lnTo>
                        <a:pt x="315" y="695"/>
                      </a:lnTo>
                      <a:lnTo>
                        <a:pt x="423" y="710"/>
                      </a:lnTo>
                      <a:lnTo>
                        <a:pt x="443" y="731"/>
                      </a:lnTo>
                      <a:lnTo>
                        <a:pt x="427" y="747"/>
                      </a:lnTo>
                      <a:lnTo>
                        <a:pt x="331" y="720"/>
                      </a:lnTo>
                      <a:lnTo>
                        <a:pt x="325" y="731"/>
                      </a:lnTo>
                      <a:lnTo>
                        <a:pt x="368" y="778"/>
                      </a:lnTo>
                      <a:lnTo>
                        <a:pt x="347" y="789"/>
                      </a:lnTo>
                      <a:lnTo>
                        <a:pt x="305" y="736"/>
                      </a:lnTo>
                      <a:lnTo>
                        <a:pt x="262" y="794"/>
                      </a:lnTo>
                      <a:lnTo>
                        <a:pt x="241" y="778"/>
                      </a:lnTo>
                      <a:lnTo>
                        <a:pt x="278" y="710"/>
                      </a:lnTo>
                      <a:lnTo>
                        <a:pt x="262" y="695"/>
                      </a:lnTo>
                      <a:lnTo>
                        <a:pt x="155" y="615"/>
                      </a:lnTo>
                      <a:lnTo>
                        <a:pt x="86" y="568"/>
                      </a:lnTo>
                      <a:lnTo>
                        <a:pt x="59" y="499"/>
                      </a:lnTo>
                      <a:lnTo>
                        <a:pt x="21" y="373"/>
                      </a:lnTo>
                      <a:lnTo>
                        <a:pt x="6" y="231"/>
                      </a:lnTo>
                      <a:lnTo>
                        <a:pt x="0" y="111"/>
                      </a:lnTo>
                      <a:lnTo>
                        <a:pt x="4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3" name="Freeform 381"/>
                <p:cNvSpPr>
                  <a:spLocks/>
                </p:cNvSpPr>
                <p:nvPr/>
              </p:nvSpPr>
              <p:spPr bwMode="auto">
                <a:xfrm>
                  <a:off x="468" y="3526"/>
                  <a:ext cx="28" cy="62"/>
                </a:xfrm>
                <a:custGeom>
                  <a:avLst/>
                  <a:gdLst>
                    <a:gd name="T0" fmla="*/ 0 w 113"/>
                    <a:gd name="T1" fmla="*/ 248 h 248"/>
                    <a:gd name="T2" fmla="*/ 0 w 113"/>
                    <a:gd name="T3" fmla="*/ 113 h 248"/>
                    <a:gd name="T4" fmla="*/ 33 w 113"/>
                    <a:gd name="T5" fmla="*/ 0 h 248"/>
                    <a:gd name="T6" fmla="*/ 107 w 113"/>
                    <a:gd name="T7" fmla="*/ 16 h 248"/>
                    <a:gd name="T8" fmla="*/ 113 w 113"/>
                    <a:gd name="T9" fmla="*/ 135 h 248"/>
                    <a:gd name="T10" fmla="*/ 85 w 113"/>
                    <a:gd name="T11" fmla="*/ 210 h 248"/>
                    <a:gd name="T12" fmla="*/ 0 w 113"/>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113" h="248">
                      <a:moveTo>
                        <a:pt x="0" y="248"/>
                      </a:moveTo>
                      <a:lnTo>
                        <a:pt x="0" y="113"/>
                      </a:lnTo>
                      <a:lnTo>
                        <a:pt x="33" y="0"/>
                      </a:lnTo>
                      <a:lnTo>
                        <a:pt x="107" y="16"/>
                      </a:lnTo>
                      <a:lnTo>
                        <a:pt x="113" y="135"/>
                      </a:lnTo>
                      <a:lnTo>
                        <a:pt x="85" y="210"/>
                      </a:lnTo>
                      <a:lnTo>
                        <a:pt x="0"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sp>
              <p:nvSpPr>
                <p:cNvPr id="14" name="Freeform 382"/>
                <p:cNvSpPr>
                  <a:spLocks/>
                </p:cNvSpPr>
                <p:nvPr/>
              </p:nvSpPr>
              <p:spPr bwMode="auto">
                <a:xfrm>
                  <a:off x="499" y="3504"/>
                  <a:ext cx="29" cy="62"/>
                </a:xfrm>
                <a:custGeom>
                  <a:avLst/>
                  <a:gdLst>
                    <a:gd name="T0" fmla="*/ 0 w 113"/>
                    <a:gd name="T1" fmla="*/ 247 h 247"/>
                    <a:gd name="T2" fmla="*/ 0 w 113"/>
                    <a:gd name="T3" fmla="*/ 113 h 247"/>
                    <a:gd name="T4" fmla="*/ 33 w 113"/>
                    <a:gd name="T5" fmla="*/ 0 h 247"/>
                    <a:gd name="T6" fmla="*/ 107 w 113"/>
                    <a:gd name="T7" fmla="*/ 16 h 247"/>
                    <a:gd name="T8" fmla="*/ 113 w 113"/>
                    <a:gd name="T9" fmla="*/ 134 h 247"/>
                    <a:gd name="T10" fmla="*/ 85 w 113"/>
                    <a:gd name="T11" fmla="*/ 209 h 247"/>
                    <a:gd name="T12" fmla="*/ 0 w 113"/>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13" h="247">
                      <a:moveTo>
                        <a:pt x="0" y="247"/>
                      </a:moveTo>
                      <a:lnTo>
                        <a:pt x="0" y="113"/>
                      </a:lnTo>
                      <a:lnTo>
                        <a:pt x="33" y="0"/>
                      </a:lnTo>
                      <a:lnTo>
                        <a:pt x="107" y="16"/>
                      </a:lnTo>
                      <a:lnTo>
                        <a:pt x="113" y="134"/>
                      </a:lnTo>
                      <a:lnTo>
                        <a:pt x="85" y="209"/>
                      </a:lnTo>
                      <a:lnTo>
                        <a:pt x="0" y="2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l-GR">
                    <a:solidFill>
                      <a:srgbClr val="FFFFFF"/>
                    </a:solidFill>
                  </a:endParaRPr>
                </a:p>
              </p:txBody>
            </p:sp>
          </p:grpSp>
        </p:grpSp>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999" y="174576"/>
            <a:ext cx="15113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784" y="704006"/>
            <a:ext cx="7858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Ήχος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06058413"/>
      </p:ext>
    </p:extLst>
  </p:cSld>
  <p:clrMapOvr>
    <a:masterClrMapping/>
  </p:clrMapOvr>
  <mc:AlternateContent xmlns:mc="http://schemas.openxmlformats.org/markup-compatibility/2006" xmlns:p14="http://schemas.microsoft.com/office/powerpoint/2010/main">
    <mc:Choice Requires="p14">
      <p:transition spd="slow" p14:dur="2000" advTm="93656"/>
    </mc:Choice>
    <mc:Fallback xmlns="">
      <p:transition spd="slow" advTm="9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ppt_x-.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wipe(down)">
                                      <p:cBhvr>
                                        <p:cTn id="18" dur="580">
                                          <p:stCondLst>
                                            <p:cond delay="0"/>
                                          </p:stCondLst>
                                        </p:cTn>
                                        <p:tgtEl>
                                          <p:spTgt spid="6147"/>
                                        </p:tgtEl>
                                      </p:cBhvr>
                                    </p:animEffect>
                                    <p:anim calcmode="lin" valueType="num">
                                      <p:cBhvr>
                                        <p:cTn id="19" dur="1822"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14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14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147"/>
                                        </p:tgtEl>
                                        <p:attrNameLst>
                                          <p:attrName>ppt_y</p:attrName>
                                        </p:attrNameLst>
                                      </p:cBhvr>
                                      <p:tavLst>
                                        <p:tav tm="0" fmla="#ppt_y-sin(pi*$)/81">
                                          <p:val>
                                            <p:fltVal val="0"/>
                                          </p:val>
                                        </p:tav>
                                        <p:tav tm="100000">
                                          <p:val>
                                            <p:fltVal val="1"/>
                                          </p:val>
                                        </p:tav>
                                      </p:tavLst>
                                    </p:anim>
                                    <p:animScale>
                                      <p:cBhvr>
                                        <p:cTn id="24" dur="26">
                                          <p:stCondLst>
                                            <p:cond delay="650"/>
                                          </p:stCondLst>
                                        </p:cTn>
                                        <p:tgtEl>
                                          <p:spTgt spid="6147"/>
                                        </p:tgtEl>
                                      </p:cBhvr>
                                      <p:to x="100000" y="60000"/>
                                    </p:animScale>
                                    <p:animScale>
                                      <p:cBhvr>
                                        <p:cTn id="25" dur="166" decel="50000">
                                          <p:stCondLst>
                                            <p:cond delay="676"/>
                                          </p:stCondLst>
                                        </p:cTn>
                                        <p:tgtEl>
                                          <p:spTgt spid="6147"/>
                                        </p:tgtEl>
                                      </p:cBhvr>
                                      <p:to x="100000" y="100000"/>
                                    </p:animScale>
                                    <p:animScale>
                                      <p:cBhvr>
                                        <p:cTn id="26" dur="26">
                                          <p:stCondLst>
                                            <p:cond delay="1312"/>
                                          </p:stCondLst>
                                        </p:cTn>
                                        <p:tgtEl>
                                          <p:spTgt spid="6147"/>
                                        </p:tgtEl>
                                      </p:cBhvr>
                                      <p:to x="100000" y="80000"/>
                                    </p:animScale>
                                    <p:animScale>
                                      <p:cBhvr>
                                        <p:cTn id="27" dur="166" decel="50000">
                                          <p:stCondLst>
                                            <p:cond delay="1338"/>
                                          </p:stCondLst>
                                        </p:cTn>
                                        <p:tgtEl>
                                          <p:spTgt spid="6147"/>
                                        </p:tgtEl>
                                      </p:cBhvr>
                                      <p:to x="100000" y="100000"/>
                                    </p:animScale>
                                    <p:animScale>
                                      <p:cBhvr>
                                        <p:cTn id="28" dur="26">
                                          <p:stCondLst>
                                            <p:cond delay="1642"/>
                                          </p:stCondLst>
                                        </p:cTn>
                                        <p:tgtEl>
                                          <p:spTgt spid="6147"/>
                                        </p:tgtEl>
                                      </p:cBhvr>
                                      <p:to x="100000" y="90000"/>
                                    </p:animScale>
                                    <p:animScale>
                                      <p:cBhvr>
                                        <p:cTn id="29" dur="166" decel="50000">
                                          <p:stCondLst>
                                            <p:cond delay="1668"/>
                                          </p:stCondLst>
                                        </p:cTn>
                                        <p:tgtEl>
                                          <p:spTgt spid="6147"/>
                                        </p:tgtEl>
                                      </p:cBhvr>
                                      <p:to x="100000" y="100000"/>
                                    </p:animScale>
                                    <p:animScale>
                                      <p:cBhvr>
                                        <p:cTn id="30" dur="26">
                                          <p:stCondLst>
                                            <p:cond delay="1808"/>
                                          </p:stCondLst>
                                        </p:cTn>
                                        <p:tgtEl>
                                          <p:spTgt spid="6147"/>
                                        </p:tgtEl>
                                      </p:cBhvr>
                                      <p:to x="100000" y="95000"/>
                                    </p:animScale>
                                    <p:animScale>
                                      <p:cBhvr>
                                        <p:cTn id="31" dur="166" decel="50000">
                                          <p:stCondLst>
                                            <p:cond delay="1834"/>
                                          </p:stCondLst>
                                        </p:cTn>
                                        <p:tgtEl>
                                          <p:spTgt spid="6147"/>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fade">
                                      <p:cBhvr>
                                        <p:cTn id="36" dur="1000"/>
                                        <p:tgtEl>
                                          <p:spTgt spid="6146"/>
                                        </p:tgtEl>
                                      </p:cBhvr>
                                    </p:animEffect>
                                    <p:anim calcmode="lin" valueType="num">
                                      <p:cBhvr>
                                        <p:cTn id="37" dur="1000" fill="hold"/>
                                        <p:tgtEl>
                                          <p:spTgt spid="6146"/>
                                        </p:tgtEl>
                                        <p:attrNameLst>
                                          <p:attrName>ppt_x</p:attrName>
                                        </p:attrNameLst>
                                      </p:cBhvr>
                                      <p:tavLst>
                                        <p:tav tm="0">
                                          <p:val>
                                            <p:strVal val="#ppt_x"/>
                                          </p:val>
                                        </p:tav>
                                        <p:tav tm="100000">
                                          <p:val>
                                            <p:strVal val="#ppt_x"/>
                                          </p:val>
                                        </p:tav>
                                      </p:tavLst>
                                    </p:anim>
                                    <p:anim calcmode="lin" valueType="num">
                                      <p:cBhvr>
                                        <p:cTn id="3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a:solidFill>
                  <a:srgbClr val="002060"/>
                </a:solidFill>
                <a:latin typeface="Arial" panose="020B0604020202020204" pitchFamily="34" charset="0"/>
                <a:cs typeface="Arial" panose="020B0604020202020204" pitchFamily="34" charset="0"/>
              </a:rPr>
              <a:t>Αρχές βιοηθικής</a:t>
            </a:r>
          </a:p>
        </p:txBody>
      </p:sp>
      <p:sp>
        <p:nvSpPr>
          <p:cNvPr id="3" name="Θέση περιεχομένου 2"/>
          <p:cNvSpPr>
            <a:spLocks noGrp="1"/>
          </p:cNvSpPr>
          <p:nvPr>
            <p:ph idx="1"/>
          </p:nvPr>
        </p:nvSpPr>
        <p:spPr/>
        <p:txBody>
          <a:bodyPr>
            <a:normAutofit lnSpcReduction="10000"/>
          </a:bodyPr>
          <a:lstStyle/>
          <a:p>
            <a:r>
              <a:rPr lang="el-GR" dirty="0">
                <a:solidFill>
                  <a:srgbClr val="002060"/>
                </a:solidFill>
              </a:rPr>
              <a:t>Σεβασμός </a:t>
            </a:r>
            <a:r>
              <a:rPr lang="el-GR" dirty="0" smtClean="0">
                <a:solidFill>
                  <a:srgbClr val="002060"/>
                </a:solidFill>
              </a:rPr>
              <a:t> </a:t>
            </a:r>
            <a:r>
              <a:rPr lang="el-GR" dirty="0">
                <a:solidFill>
                  <a:srgbClr val="002060"/>
                </a:solidFill>
              </a:rPr>
              <a:t>αυτονομίας - </a:t>
            </a:r>
            <a:r>
              <a:rPr lang="el-GR" dirty="0" err="1" smtClean="0">
                <a:solidFill>
                  <a:srgbClr val="002060"/>
                </a:solidFill>
              </a:rPr>
              <a:t>Respect</a:t>
            </a:r>
            <a:r>
              <a:rPr lang="el-GR" dirty="0" smtClean="0">
                <a:solidFill>
                  <a:srgbClr val="002060"/>
                </a:solidFill>
              </a:rPr>
              <a:t> </a:t>
            </a:r>
            <a:r>
              <a:rPr lang="el-GR" dirty="0">
                <a:solidFill>
                  <a:srgbClr val="002060"/>
                </a:solidFill>
              </a:rPr>
              <a:t>of </a:t>
            </a:r>
            <a:r>
              <a:rPr lang="el-GR" dirty="0" err="1" smtClean="0">
                <a:solidFill>
                  <a:srgbClr val="002060"/>
                </a:solidFill>
              </a:rPr>
              <a:t>Autonomy</a:t>
            </a:r>
            <a:endParaRPr lang="el-GR" dirty="0" smtClean="0">
              <a:solidFill>
                <a:srgbClr val="002060"/>
              </a:solidFill>
            </a:endParaRPr>
          </a:p>
          <a:p>
            <a:r>
              <a:rPr lang="el-GR" dirty="0">
                <a:solidFill>
                  <a:srgbClr val="002060"/>
                </a:solidFill>
              </a:rPr>
              <a:t>Μη βλαβερός </a:t>
            </a:r>
            <a:r>
              <a:rPr lang="el-GR" dirty="0" smtClean="0">
                <a:solidFill>
                  <a:srgbClr val="002060"/>
                </a:solidFill>
              </a:rPr>
              <a:t>-</a:t>
            </a:r>
            <a:r>
              <a:rPr lang="en-US" dirty="0">
                <a:solidFill>
                  <a:srgbClr val="002060"/>
                </a:solidFill>
              </a:rPr>
              <a:t>non-maleficence</a:t>
            </a:r>
            <a:endParaRPr lang="el-GR" dirty="0" smtClean="0">
              <a:solidFill>
                <a:srgbClr val="002060"/>
              </a:solidFill>
            </a:endParaRPr>
          </a:p>
          <a:p>
            <a:r>
              <a:rPr lang="el-GR" dirty="0" smtClean="0">
                <a:solidFill>
                  <a:srgbClr val="002060"/>
                </a:solidFill>
              </a:rPr>
              <a:t>Ευεργεσία -</a:t>
            </a:r>
            <a:r>
              <a:rPr lang="en-US" dirty="0" smtClean="0">
                <a:solidFill>
                  <a:srgbClr val="002060"/>
                </a:solidFill>
              </a:rPr>
              <a:t>beneficence</a:t>
            </a:r>
            <a:endParaRPr lang="el-GR" dirty="0" smtClean="0">
              <a:solidFill>
                <a:srgbClr val="002060"/>
              </a:solidFill>
            </a:endParaRPr>
          </a:p>
          <a:p>
            <a:r>
              <a:rPr lang="el-GR" dirty="0">
                <a:solidFill>
                  <a:srgbClr val="002060"/>
                </a:solidFill>
              </a:rPr>
              <a:t>Δικαιοσύνης </a:t>
            </a:r>
            <a:r>
              <a:rPr lang="el-GR" dirty="0" smtClean="0">
                <a:solidFill>
                  <a:srgbClr val="002060"/>
                </a:solidFill>
              </a:rPr>
              <a:t>– </a:t>
            </a:r>
            <a:r>
              <a:rPr lang="en-US" dirty="0" smtClean="0">
                <a:solidFill>
                  <a:srgbClr val="002060"/>
                </a:solidFill>
              </a:rPr>
              <a:t>Justice</a:t>
            </a:r>
            <a:endParaRPr lang="el-GR" dirty="0" smtClean="0">
              <a:solidFill>
                <a:srgbClr val="002060"/>
              </a:solidFill>
            </a:endParaRPr>
          </a:p>
          <a:p>
            <a:endParaRPr lang="el-GR" dirty="0">
              <a:solidFill>
                <a:srgbClr val="002060"/>
              </a:solidFill>
            </a:endParaRPr>
          </a:p>
          <a:p>
            <a:endParaRPr lang="el-GR" dirty="0" smtClean="0">
              <a:solidFill>
                <a:srgbClr val="002060"/>
              </a:solidFill>
            </a:endParaRPr>
          </a:p>
          <a:p>
            <a:endParaRPr lang="el-GR" dirty="0">
              <a:solidFill>
                <a:srgbClr val="002060"/>
              </a:solidFill>
            </a:endParaRPr>
          </a:p>
          <a:p>
            <a:r>
              <a:rPr lang="el-GR" sz="2400" i="1" dirty="0">
                <a:solidFill>
                  <a:srgbClr val="002060"/>
                </a:solidFill>
              </a:rPr>
              <a:t>Το </a:t>
            </a:r>
            <a:r>
              <a:rPr lang="el-GR" sz="2400" i="1" dirty="0" err="1">
                <a:solidFill>
                  <a:srgbClr val="002060"/>
                </a:solidFill>
              </a:rPr>
              <a:t>ωφελέειν</a:t>
            </a:r>
            <a:r>
              <a:rPr lang="el-GR" sz="2400" i="1" dirty="0">
                <a:solidFill>
                  <a:srgbClr val="002060"/>
                </a:solidFill>
              </a:rPr>
              <a:t> και το μη </a:t>
            </a:r>
            <a:r>
              <a:rPr lang="el-GR" sz="2400" i="1" dirty="0" err="1">
                <a:solidFill>
                  <a:srgbClr val="002060"/>
                </a:solidFill>
              </a:rPr>
              <a:t>βλάπτειν</a:t>
            </a:r>
            <a:r>
              <a:rPr lang="el-GR" sz="2400" i="1" dirty="0">
                <a:solidFill>
                  <a:srgbClr val="002060"/>
                </a:solidFill>
              </a:rPr>
              <a:t> έλκουν την καταγωγή τους από το ιπποκρατικό ρητό του 5ου αιώνα π.Χ.: «</a:t>
            </a:r>
            <a:r>
              <a:rPr lang="el-GR" sz="2400" i="1" dirty="0" err="1">
                <a:solidFill>
                  <a:srgbClr val="002060"/>
                </a:solidFill>
              </a:rPr>
              <a:t>Ασκέειν</a:t>
            </a:r>
            <a:r>
              <a:rPr lang="el-GR" sz="2400" i="1" dirty="0">
                <a:solidFill>
                  <a:srgbClr val="002060"/>
                </a:solidFill>
              </a:rPr>
              <a:t> περί τα νοσήματα δύο, </a:t>
            </a:r>
            <a:r>
              <a:rPr lang="el-GR" sz="2400" i="1" dirty="0" err="1">
                <a:solidFill>
                  <a:srgbClr val="002060"/>
                </a:solidFill>
              </a:rPr>
              <a:t>ωφελέειν</a:t>
            </a:r>
            <a:r>
              <a:rPr lang="el-GR" sz="2400" i="1" dirty="0">
                <a:solidFill>
                  <a:srgbClr val="002060"/>
                </a:solidFill>
              </a:rPr>
              <a:t> ή μη </a:t>
            </a:r>
            <a:r>
              <a:rPr lang="el-GR" sz="2400" i="1" dirty="0" err="1">
                <a:solidFill>
                  <a:srgbClr val="FFE48F"/>
                </a:solidFill>
              </a:rPr>
              <a:t>βλάπτειν</a:t>
            </a:r>
            <a:r>
              <a:rPr lang="el-GR" sz="2400" i="1" dirty="0">
                <a:solidFill>
                  <a:srgbClr val="FFE48F"/>
                </a:solidFill>
              </a:rPr>
              <a:t>»</a:t>
            </a: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61368878"/>
      </p:ext>
    </p:extLst>
  </p:cSld>
  <p:clrMapOvr>
    <a:masterClrMapping/>
  </p:clrMapOvr>
  <mc:AlternateContent xmlns:mc="http://schemas.openxmlformats.org/markup-compatibility/2006" xmlns:p14="http://schemas.microsoft.com/office/powerpoint/2010/main">
    <mc:Choice Requires="p14">
      <p:transition spd="slow" p14:dur="2000" advTm="18776"/>
    </mc:Choice>
    <mc:Fallback xmlns="">
      <p:transition spd="slow" advTm="1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Τίτλος 1"/>
          <p:cNvSpPr>
            <a:spLocks noGrp="1"/>
          </p:cNvSpPr>
          <p:nvPr>
            <p:ph type="title"/>
          </p:nvPr>
        </p:nvSpPr>
        <p:spPr>
          <a:xfrm>
            <a:off x="1981200" y="274638"/>
            <a:ext cx="8229600" cy="1858218"/>
          </a:xfrm>
        </p:spPr>
        <p:txBody>
          <a:bodyPr>
            <a:noAutofit/>
          </a:bodyPr>
          <a:lstStyle/>
          <a:p>
            <a:r>
              <a:rPr lang="el-GR" sz="3600" dirty="0">
                <a:solidFill>
                  <a:srgbClr val="FFF8E1"/>
                </a:solidFill>
                <a:latin typeface="Arial" pitchFamily="34" charset="0"/>
                <a:cs typeface="Arial" pitchFamily="34" charset="0"/>
              </a:rPr>
              <a:t>“</a:t>
            </a:r>
            <a:r>
              <a:rPr lang="el-GR" sz="3200" dirty="0" err="1">
                <a:solidFill>
                  <a:srgbClr val="002060"/>
                </a:solidFill>
                <a:latin typeface="Arial" pitchFamily="34" charset="0"/>
                <a:cs typeface="Arial" pitchFamily="34" charset="0"/>
              </a:rPr>
              <a:t>Slippery</a:t>
            </a:r>
            <a:r>
              <a:rPr lang="el-GR" sz="3200" dirty="0">
                <a:solidFill>
                  <a:srgbClr val="002060"/>
                </a:solidFill>
                <a:latin typeface="Arial" pitchFamily="34" charset="0"/>
                <a:cs typeface="Arial" pitchFamily="34" charset="0"/>
              </a:rPr>
              <a:t> </a:t>
            </a:r>
            <a:r>
              <a:rPr lang="el-GR" sz="3200" dirty="0" err="1">
                <a:solidFill>
                  <a:srgbClr val="002060"/>
                </a:solidFill>
                <a:latin typeface="Arial" pitchFamily="34" charset="0"/>
                <a:cs typeface="Arial" pitchFamily="34" charset="0"/>
              </a:rPr>
              <a:t>Slopes</a:t>
            </a:r>
            <a:r>
              <a:rPr lang="el-GR" sz="3200" dirty="0">
                <a:solidFill>
                  <a:srgbClr val="002060"/>
                </a:solidFill>
                <a:latin typeface="Arial" pitchFamily="34" charset="0"/>
                <a:cs typeface="Arial" pitchFamily="34" charset="0"/>
              </a:rPr>
              <a:t>”-Επιχείρημα Ολισθηρού  κατήφορου </a:t>
            </a:r>
            <a:br>
              <a:rPr lang="el-GR" sz="3200" dirty="0">
                <a:solidFill>
                  <a:srgbClr val="002060"/>
                </a:solidFill>
                <a:latin typeface="Arial" pitchFamily="34" charset="0"/>
                <a:cs typeface="Arial" pitchFamily="34" charset="0"/>
              </a:rPr>
            </a:br>
            <a:r>
              <a:rPr lang="el-GR" sz="2800" dirty="0">
                <a:solidFill>
                  <a:srgbClr val="002060"/>
                </a:solidFill>
                <a:latin typeface="Arial" pitchFamily="34" charset="0"/>
                <a:cs typeface="Arial" pitchFamily="34" charset="0"/>
              </a:rPr>
              <a:t>Δικαίωμα </a:t>
            </a:r>
            <a:r>
              <a:rPr lang="el-GR" sz="1800" dirty="0" err="1">
                <a:solidFill>
                  <a:srgbClr val="002060"/>
                </a:solidFill>
                <a:latin typeface="Arial" pitchFamily="34" charset="0"/>
                <a:cs typeface="Arial" pitchFamily="34" charset="0"/>
              </a:rPr>
              <a:t>►</a:t>
            </a:r>
            <a:r>
              <a:rPr lang="el-GR" sz="2800" dirty="0" err="1">
                <a:solidFill>
                  <a:srgbClr val="002060"/>
                </a:solidFill>
                <a:latin typeface="Arial" pitchFamily="34" charset="0"/>
                <a:cs typeface="Arial" pitchFamily="34" charset="0"/>
              </a:rPr>
              <a:t>Καθήκον</a:t>
            </a:r>
            <a:r>
              <a:rPr lang="el-GR" sz="2800" dirty="0">
                <a:solidFill>
                  <a:srgbClr val="002060"/>
                </a:solidFill>
                <a:latin typeface="Arial" pitchFamily="34" charset="0"/>
                <a:cs typeface="Arial" pitchFamily="34" charset="0"/>
              </a:rPr>
              <a:t> στο θάνατο</a:t>
            </a:r>
            <a:br>
              <a:rPr lang="el-GR" sz="2800" dirty="0">
                <a:solidFill>
                  <a:srgbClr val="002060"/>
                </a:solidFill>
                <a:latin typeface="Arial" pitchFamily="34" charset="0"/>
                <a:cs typeface="Arial" pitchFamily="34" charset="0"/>
              </a:rPr>
            </a:br>
            <a:endParaRPr lang="en-US" sz="28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a:xfrm>
            <a:off x="1981200" y="1988841"/>
            <a:ext cx="8229600" cy="4137323"/>
          </a:xfrm>
        </p:spPr>
        <p:txBody>
          <a:bodyPr>
            <a:normAutofit/>
          </a:bodyPr>
          <a:lstStyle/>
          <a:p>
            <a:pPr>
              <a:defRPr/>
            </a:pPr>
            <a:r>
              <a:rPr lang="el-GR" dirty="0">
                <a:solidFill>
                  <a:srgbClr val="002060"/>
                </a:solidFill>
                <a:latin typeface="Arial" pitchFamily="34" charset="0"/>
                <a:cs typeface="Arial" pitchFamily="34" charset="0"/>
              </a:rPr>
              <a:t>Διαμόρφωσης  κοινωνικής και ιατρικής ηθικής,  εξάπλωσης της απειλής σε ανίσχυρες κοινωνικά ή ηλικιακά ομάδες κι ο επηρεασμός ευαίσθητων ομάδων. </a:t>
            </a:r>
          </a:p>
          <a:p>
            <a:pPr>
              <a:defRPr/>
            </a:pPr>
            <a:r>
              <a:rPr lang="el-GR" dirty="0">
                <a:solidFill>
                  <a:srgbClr val="002060"/>
                </a:solidFill>
                <a:latin typeface="Arial" pitchFamily="34" charset="0"/>
                <a:cs typeface="Arial" pitchFamily="34" charset="0"/>
              </a:rPr>
              <a:t>Συνεπάγεται  σοβαρούς κοινωνικούς κινδύνους κατάχρησης και ηθικής ανοχής με την πάροδο του χρόνου</a:t>
            </a:r>
          </a:p>
          <a:p>
            <a:pPr>
              <a:defRPr/>
            </a:pPr>
            <a:r>
              <a:rPr lang="el-GR" dirty="0">
                <a:solidFill>
                  <a:srgbClr val="002060"/>
                </a:solidFill>
                <a:latin typeface="Arial" pitchFamily="34" charset="0"/>
                <a:cs typeface="Arial" pitchFamily="34" charset="0"/>
              </a:rPr>
              <a:t>Ο σεβασμός στη ζωή παύει να είναι </a:t>
            </a:r>
            <a:r>
              <a:rPr lang="el-GR" dirty="0" err="1">
                <a:solidFill>
                  <a:srgbClr val="002060"/>
                </a:solidFill>
                <a:latin typeface="Arial" pitchFamily="34" charset="0"/>
                <a:cs typeface="Arial" pitchFamily="34" charset="0"/>
              </a:rPr>
              <a:t>απροϋπόθετος</a:t>
            </a:r>
            <a:r>
              <a:rPr lang="el-GR" dirty="0">
                <a:solidFill>
                  <a:srgbClr val="002060"/>
                </a:solidFill>
                <a:latin typeface="Arial" pitchFamily="34" charset="0"/>
                <a:cs typeface="Arial" pitchFamily="34" charset="0"/>
              </a:rPr>
              <a:t> </a:t>
            </a:r>
          </a:p>
          <a:p>
            <a:pPr>
              <a:defRPr/>
            </a:pPr>
            <a:endParaRPr lang="el-GR" dirty="0" smtClean="0">
              <a:solidFill>
                <a:srgbClr val="002060"/>
              </a:solidFill>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2345" y="548680"/>
            <a:ext cx="126841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Ήχος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139193559"/>
      </p:ext>
    </p:extLst>
  </p:cSld>
  <p:clrMapOvr>
    <a:masterClrMapping/>
  </p:clrMapOvr>
  <mc:AlternateContent xmlns:mc="http://schemas.openxmlformats.org/markup-compatibility/2006" xmlns:p14="http://schemas.microsoft.com/office/powerpoint/2010/main">
    <mc:Choice Requires="p14">
      <p:transition spd="slow" p14:dur="2000" advTm="66479"/>
    </mc:Choice>
    <mc:Fallback xmlns="">
      <p:transition spd="slow" advTm="6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147"/>
                                        </p:tgtEl>
                                        <p:attrNameLst>
                                          <p:attrName>ppt_x</p:attrName>
                                        </p:attrNameLst>
                                      </p:cBhvr>
                                      <p:tavLst>
                                        <p:tav tm="0">
                                          <p:val>
                                            <p:strVal val="ppt_x"/>
                                          </p:val>
                                        </p:tav>
                                        <p:tav tm="100000">
                                          <p:val>
                                            <p:strVal val="ppt_x"/>
                                          </p:val>
                                        </p:tav>
                                      </p:tavLst>
                                    </p:anim>
                                    <p:anim calcmode="lin" valueType="num">
                                      <p:cBhvr additive="base">
                                        <p:cTn id="19" dur="500"/>
                                        <p:tgtEl>
                                          <p:spTgt spid="6147"/>
                                        </p:tgtEl>
                                        <p:attrNameLst>
                                          <p:attrName>ppt_y</p:attrName>
                                        </p:attrNameLst>
                                      </p:cBhvr>
                                      <p:tavLst>
                                        <p:tav tm="0">
                                          <p:val>
                                            <p:strVal val="ppt_y"/>
                                          </p:val>
                                        </p:tav>
                                        <p:tav tm="100000">
                                          <p:val>
                                            <p:strVal val="1+ppt_h/2"/>
                                          </p:val>
                                        </p:tav>
                                      </p:tavLst>
                                    </p:anim>
                                    <p:set>
                                      <p:cBhvr>
                                        <p:cTn id="20"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dirty="0">
                <a:solidFill>
                  <a:srgbClr val="002060"/>
                </a:solidFill>
                <a:latin typeface="Arial" pitchFamily="34" charset="0"/>
                <a:cs typeface="Arial" pitchFamily="34" charset="0"/>
              </a:rPr>
              <a:t>Δόγμα του διπλού αποτελέσματος-</a:t>
            </a:r>
            <a:r>
              <a:rPr lang="el-GR" sz="3200" dirty="0" err="1">
                <a:solidFill>
                  <a:srgbClr val="002060"/>
                </a:solidFill>
                <a:latin typeface="Arial" pitchFamily="34" charset="0"/>
                <a:cs typeface="Arial" pitchFamily="34" charset="0"/>
              </a:rPr>
              <a:t>The</a:t>
            </a:r>
            <a:r>
              <a:rPr lang="el-GR" sz="3200" dirty="0">
                <a:solidFill>
                  <a:srgbClr val="002060"/>
                </a:solidFill>
                <a:latin typeface="Arial" pitchFamily="34" charset="0"/>
                <a:cs typeface="Arial" pitchFamily="34" charset="0"/>
              </a:rPr>
              <a:t> </a:t>
            </a:r>
            <a:r>
              <a:rPr lang="el-GR" sz="3200" dirty="0" err="1">
                <a:solidFill>
                  <a:srgbClr val="002060"/>
                </a:solidFill>
                <a:latin typeface="Arial" pitchFamily="34" charset="0"/>
                <a:cs typeface="Arial" pitchFamily="34" charset="0"/>
              </a:rPr>
              <a:t>doctrine</a:t>
            </a:r>
            <a:r>
              <a:rPr lang="el-GR" sz="3200" dirty="0">
                <a:solidFill>
                  <a:srgbClr val="002060"/>
                </a:solidFill>
                <a:latin typeface="Arial" pitchFamily="34" charset="0"/>
                <a:cs typeface="Arial" pitchFamily="34" charset="0"/>
              </a:rPr>
              <a:t> </a:t>
            </a:r>
            <a:r>
              <a:rPr lang="el-GR" sz="3200" dirty="0" err="1">
                <a:solidFill>
                  <a:srgbClr val="002060"/>
                </a:solidFill>
                <a:latin typeface="Arial" pitchFamily="34" charset="0"/>
                <a:cs typeface="Arial" pitchFamily="34" charset="0"/>
              </a:rPr>
              <a:t>of</a:t>
            </a:r>
            <a:r>
              <a:rPr lang="el-GR" sz="3200" dirty="0">
                <a:solidFill>
                  <a:srgbClr val="002060"/>
                </a:solidFill>
                <a:latin typeface="Arial" pitchFamily="34" charset="0"/>
                <a:cs typeface="Arial" pitchFamily="34" charset="0"/>
              </a:rPr>
              <a:t>  </a:t>
            </a:r>
            <a:r>
              <a:rPr lang="el-GR" sz="3200" dirty="0" err="1">
                <a:solidFill>
                  <a:srgbClr val="002060"/>
                </a:solidFill>
                <a:latin typeface="Arial" pitchFamily="34" charset="0"/>
                <a:cs typeface="Arial" pitchFamily="34" charset="0"/>
              </a:rPr>
              <a:t>double</a:t>
            </a:r>
            <a:r>
              <a:rPr lang="el-GR" sz="3200" dirty="0">
                <a:solidFill>
                  <a:srgbClr val="002060"/>
                </a:solidFill>
                <a:latin typeface="Arial" pitchFamily="34" charset="0"/>
                <a:cs typeface="Arial" pitchFamily="34" charset="0"/>
              </a:rPr>
              <a:t> </a:t>
            </a:r>
            <a:r>
              <a:rPr lang="el-GR" sz="3200" dirty="0" err="1">
                <a:solidFill>
                  <a:srgbClr val="002060"/>
                </a:solidFill>
                <a:latin typeface="Arial" pitchFamily="34" charset="0"/>
                <a:cs typeface="Arial" pitchFamily="34" charset="0"/>
              </a:rPr>
              <a:t>effect</a:t>
            </a:r>
            <a:endParaRPr lang="en-US" sz="32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a:bodyPr>
          <a:lstStyle/>
          <a:p>
            <a:r>
              <a:rPr lang="el-GR" dirty="0" smtClean="0">
                <a:solidFill>
                  <a:srgbClr val="002060"/>
                </a:solidFill>
                <a:latin typeface="Arial" pitchFamily="34" charset="0"/>
                <a:cs typeface="Arial" pitchFamily="34" charset="0"/>
              </a:rPr>
              <a:t>Ένα </a:t>
            </a:r>
            <a:r>
              <a:rPr lang="el-GR" dirty="0">
                <a:solidFill>
                  <a:srgbClr val="002060"/>
                </a:solidFill>
                <a:latin typeface="Arial" pitchFamily="34" charset="0"/>
                <a:cs typeface="Arial" pitchFamily="34" charset="0"/>
              </a:rPr>
              <a:t>γεγονός, μπορεί να οδηγήσει τόσο σε επιθυμητά, όσο και σε μη επιθυμητά αποτελέσματα. Η προϋπόθεση  κλειδί είναι </a:t>
            </a:r>
            <a:r>
              <a:rPr lang="el-GR" dirty="0" smtClean="0">
                <a:solidFill>
                  <a:srgbClr val="002060"/>
                </a:solidFill>
                <a:latin typeface="Arial" pitchFamily="34" charset="0"/>
                <a:cs typeface="Arial" pitchFamily="34" charset="0"/>
              </a:rPr>
              <a:t>ότι </a:t>
            </a:r>
            <a:r>
              <a:rPr lang="el-GR" dirty="0">
                <a:solidFill>
                  <a:srgbClr val="002060"/>
                </a:solidFill>
                <a:latin typeface="Arial" pitchFamily="34" charset="0"/>
                <a:cs typeface="Arial" pitchFamily="34" charset="0"/>
              </a:rPr>
              <a:t>το επιβλαβές αποτέλεσμα δεν είναι εσκεμμένο, δεν υπάρχει δηλαδή </a:t>
            </a:r>
            <a:r>
              <a:rPr lang="el-GR" dirty="0" smtClean="0">
                <a:solidFill>
                  <a:srgbClr val="002060"/>
                </a:solidFill>
                <a:latin typeface="Arial" pitchFamily="34" charset="0"/>
                <a:cs typeface="Arial" pitchFamily="34" charset="0"/>
              </a:rPr>
              <a:t>πρόθεση</a:t>
            </a:r>
          </a:p>
          <a:p>
            <a:r>
              <a:rPr lang="el-GR" dirty="0" smtClean="0">
                <a:solidFill>
                  <a:srgbClr val="002060"/>
                </a:solidFill>
                <a:latin typeface="Arial" pitchFamily="34" charset="0"/>
                <a:cs typeface="Arial" pitchFamily="34" charset="0"/>
              </a:rPr>
              <a:t> Το </a:t>
            </a:r>
            <a:r>
              <a:rPr lang="el-GR" dirty="0">
                <a:solidFill>
                  <a:srgbClr val="002060"/>
                </a:solidFill>
                <a:latin typeface="Arial" pitchFamily="34" charset="0"/>
                <a:cs typeface="Arial" pitchFamily="34" charset="0"/>
              </a:rPr>
              <a:t>καλό αποτέλεσμα δεν επιτυγχάνεται μέσω κακής συνέπειας</a:t>
            </a:r>
          </a:p>
          <a:p>
            <a:endParaRPr lang="en-US" dirty="0">
              <a:solidFill>
                <a:srgbClr val="FFE48F"/>
              </a:solidFill>
              <a:latin typeface="Arial" pitchFamily="34" charset="0"/>
              <a:cs typeface="Arial" pitchFamily="34" charset="0"/>
            </a:endParaRPr>
          </a:p>
        </p:txBody>
      </p:sp>
      <p:pic>
        <p:nvPicPr>
          <p:cNvPr id="4" name="Picture 214" descr="j00787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3926" y="5443539"/>
            <a:ext cx="6143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2" descr="j02889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9764" y="5540375"/>
            <a:ext cx="3968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Ήχος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12218669"/>
      </p:ext>
    </p:extLst>
  </p:cSld>
  <p:clrMapOvr>
    <a:masterClrMapping/>
  </p:clrMapOvr>
  <mc:AlternateContent xmlns:mc="http://schemas.openxmlformats.org/markup-compatibility/2006" xmlns:p14="http://schemas.microsoft.com/office/powerpoint/2010/main">
    <mc:Choice Requires="p14">
      <p:transition spd="slow" p14:dur="2000" advTm="63877"/>
    </mc:Choice>
    <mc:Fallback xmlns="">
      <p:transition spd="slow" advTm="6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par>
                                <p:cTn id="17" presetID="2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2"/>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dirty="0">
                <a:solidFill>
                  <a:srgbClr val="002060"/>
                </a:solidFill>
                <a:latin typeface="Arial" pitchFamily="34" charset="0"/>
                <a:cs typeface="Arial" pitchFamily="34" charset="0"/>
              </a:rPr>
              <a:t>Καλή ανακουφιστική ιατρική: η απάντηση στην ευθανασία</a:t>
            </a:r>
            <a:endParaRPr lang="en-US" sz="36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a:xfrm>
            <a:off x="1981200" y="2132857"/>
            <a:ext cx="8229600" cy="3993307"/>
          </a:xfrm>
        </p:spPr>
        <p:txBody>
          <a:bodyPr>
            <a:normAutofit/>
          </a:bodyPr>
          <a:lstStyle/>
          <a:p>
            <a:r>
              <a:rPr lang="el-GR" dirty="0">
                <a:solidFill>
                  <a:srgbClr val="002060"/>
                </a:solidFill>
                <a:latin typeface="Arial" pitchFamily="34" charset="0"/>
                <a:cs typeface="Arial" pitchFamily="34" charset="0"/>
              </a:rPr>
              <a:t>Σύμφωνα με τον ΠΟΥ, </a:t>
            </a:r>
            <a:r>
              <a:rPr lang="en-US" dirty="0">
                <a:solidFill>
                  <a:srgbClr val="002060"/>
                </a:solidFill>
                <a:latin typeface="Arial" pitchFamily="34" charset="0"/>
                <a:cs typeface="Arial" pitchFamily="34" charset="0"/>
              </a:rPr>
              <a:t>A</a:t>
            </a:r>
            <a:r>
              <a:rPr lang="el-GR" dirty="0" err="1">
                <a:solidFill>
                  <a:srgbClr val="002060"/>
                </a:solidFill>
                <a:latin typeface="Arial" pitchFamily="34" charset="0"/>
                <a:cs typeface="Arial" pitchFamily="34" charset="0"/>
              </a:rPr>
              <a:t>νακουφιστική</a:t>
            </a:r>
            <a:r>
              <a:rPr lang="el-GR" dirty="0">
                <a:solidFill>
                  <a:srgbClr val="002060"/>
                </a:solidFill>
                <a:latin typeface="Arial" pitchFamily="34" charset="0"/>
                <a:cs typeface="Arial" pitchFamily="34" charset="0"/>
              </a:rPr>
              <a:t> Αγωγή είναι η ενεργή, ολιστική αντιμετώπιση των ασθενών  η οποία  στοχεύει στην βελτίωση της ποιότητας της ζωής (ή αλλιώς της υποκειμενικής ευδαιμονίας ) όταν η αγωγή για την θεραπεία της ασθένειας και την παράταση της ζωής δεν αποτελεί πλέον ρεαλιστικό στόχο.</a:t>
            </a:r>
            <a:endParaRPr lang="en-US" dirty="0">
              <a:solidFill>
                <a:srgbClr val="002060"/>
              </a:solidFill>
              <a:latin typeface="Arial" pitchFamily="34" charset="0"/>
              <a:cs typeface="Arial" pitchFamily="34"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65867738"/>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p:txBody>
          <a:bodyPr/>
          <a:lstStyle/>
          <a:p>
            <a:endParaRPr lang="en-US"/>
          </a:p>
        </p:txBody>
      </p:sp>
      <p:pic>
        <p:nvPicPr>
          <p:cNvPr id="47108" name="Picture 4" descr="ScanImage002"/>
          <p:cNvPicPr>
            <a:picLocks noGrp="1" noChangeAspect="1" noChangeArrowheads="1"/>
          </p:cNvPicPr>
          <p:nvPr>
            <p:ph idx="1"/>
          </p:nvPr>
        </p:nvPicPr>
        <p:blipFill>
          <a:blip r:embed="rId4">
            <a:lum bright="12000"/>
            <a:extLst>
              <a:ext uri="{28A0092B-C50C-407E-A947-70E740481C1C}">
                <a14:useLocalDpi xmlns:a14="http://schemas.microsoft.com/office/drawing/2010/main" val="0"/>
              </a:ext>
            </a:extLst>
          </a:blip>
          <a:srcRect/>
          <a:stretch>
            <a:fillRect/>
          </a:stretch>
        </p:blipFill>
        <p:spPr>
          <a:xfrm>
            <a:off x="1524000" y="0"/>
            <a:ext cx="93726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5388364"/>
      </p:ext>
    </p:extLst>
  </p:cSld>
  <p:clrMapOvr>
    <a:masterClrMapping/>
  </p:clrMapOvr>
  <mc:AlternateContent xmlns:mc="http://schemas.openxmlformats.org/markup-compatibility/2006" xmlns:p14="http://schemas.microsoft.com/office/powerpoint/2010/main">
    <mc:Choice Requires="p14">
      <p:transition spd="slow" p14:dur="2000" advTm="2548"/>
    </mc:Choice>
    <mc:Fallback xmlns="">
      <p:transition spd="slow" advTm="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Grp="1" noChangeArrowheads="1"/>
          </p:cNvSpPr>
          <p:nvPr>
            <p:ph type="title"/>
          </p:nvPr>
        </p:nvSpPr>
        <p:spPr/>
        <p:txBody>
          <a:bodyPr/>
          <a:lstStyle/>
          <a:p>
            <a:endParaRPr lang="en-US"/>
          </a:p>
        </p:txBody>
      </p:sp>
      <p:pic>
        <p:nvPicPr>
          <p:cNvPr id="31748" name="Picture 4" descr="ScanImage00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0" y="0"/>
            <a:ext cx="10210800" cy="792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21097612"/>
      </p:ext>
    </p:extLst>
  </p:cSld>
  <p:clrMapOvr>
    <a:masterClrMapping/>
  </p:clrMapOvr>
  <mc:AlternateContent xmlns:mc="http://schemas.openxmlformats.org/markup-compatibility/2006" xmlns:p14="http://schemas.microsoft.com/office/powerpoint/2010/main">
    <mc:Choice Requires="p14">
      <p:transition spd="slow" p14:dur="2000" advTm="2084"/>
    </mc:Choice>
    <mc:Fallback xmlns="">
      <p:transition spd="slow" advTm="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endParaRPr lang="el-GR" i="1" dirty="0" smtClean="0">
              <a:solidFill>
                <a:srgbClr val="FFCCCC"/>
              </a:solidFill>
              <a:latin typeface="Arial" pitchFamily="34" charset="0"/>
              <a:cs typeface="Arial" pitchFamily="34" charset="0"/>
            </a:endParaRPr>
          </a:p>
          <a:p>
            <a:pPr marL="0" indent="0">
              <a:buNone/>
            </a:pPr>
            <a:r>
              <a:rPr lang="el-GR" i="1" dirty="0">
                <a:solidFill>
                  <a:srgbClr val="FFCCCC"/>
                </a:solidFill>
                <a:latin typeface="Arial" pitchFamily="34" charset="0"/>
                <a:cs typeface="Arial" pitchFamily="34" charset="0"/>
              </a:rPr>
              <a:t> </a:t>
            </a:r>
            <a:r>
              <a:rPr lang="el-GR" i="1" dirty="0" smtClean="0">
                <a:solidFill>
                  <a:srgbClr val="FFCCCC"/>
                </a:solidFill>
                <a:latin typeface="Arial" pitchFamily="34" charset="0"/>
                <a:cs typeface="Arial" pitchFamily="34" charset="0"/>
              </a:rPr>
              <a:t>       </a:t>
            </a:r>
            <a:r>
              <a:rPr lang="el-GR" i="1" dirty="0" smtClean="0">
                <a:solidFill>
                  <a:srgbClr val="002060"/>
                </a:solidFill>
                <a:latin typeface="Arial" pitchFamily="34" charset="0"/>
                <a:cs typeface="Arial" pitchFamily="34" charset="0"/>
              </a:rPr>
              <a:t>Ευχαριστώ για την προσοχή σας </a:t>
            </a:r>
            <a:endParaRPr lang="en-US" i="1"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3126760"/>
      </p:ext>
    </p:extLst>
  </p:cSld>
  <p:clrMapOvr>
    <a:masterClrMapping/>
  </p:clrMapOvr>
  <mc:AlternateContent xmlns:mc="http://schemas.openxmlformats.org/markup-compatibility/2006" xmlns:p14="http://schemas.microsoft.com/office/powerpoint/2010/main">
    <mc:Choice Requires="p14">
      <p:transition spd="slow" p14:dur="2000" advTm="24017"/>
    </mc:Choice>
    <mc:Fallback xmlns="">
      <p:transition spd="slow" advTm="2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190847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rgbClr val="002060"/>
                </a:solidFill>
                <a:latin typeface="Arial" panose="020B0604020202020204" pitchFamily="34" charset="0"/>
                <a:cs typeface="Arial" panose="020B0604020202020204" pitchFamily="34" charset="0"/>
              </a:rPr>
              <a:t>Τελικού σταδίου ασθενής </a:t>
            </a:r>
            <a:endParaRPr lang="el-GR" dirty="0">
              <a:solidFill>
                <a:srgbClr val="002060"/>
              </a:solidFill>
              <a:latin typeface="Arial" panose="020B0604020202020204" pitchFamily="34" charset="0"/>
              <a:cs typeface="Arial" panose="020B0604020202020204" pitchFamily="34" charset="0"/>
            </a:endParaRPr>
          </a:p>
        </p:txBody>
      </p:sp>
      <p:sp>
        <p:nvSpPr>
          <p:cNvPr id="3" name="Θέση περιεχομένου 2"/>
          <p:cNvSpPr>
            <a:spLocks noGrp="1"/>
          </p:cNvSpPr>
          <p:nvPr>
            <p:ph idx="1"/>
          </p:nvPr>
        </p:nvSpPr>
        <p:spPr/>
        <p:txBody>
          <a:bodyPr>
            <a:normAutofit/>
          </a:bodyPr>
          <a:lstStyle/>
          <a:p>
            <a:r>
              <a:rPr lang="el-GR" dirty="0">
                <a:solidFill>
                  <a:srgbClr val="002060"/>
                </a:solidFill>
                <a:latin typeface="Arial" panose="020B0604020202020204" pitchFamily="34" charset="0"/>
                <a:cs typeface="Arial" panose="020B0604020202020204" pitchFamily="34" charset="0"/>
              </a:rPr>
              <a:t>Καλείται να διαχειρισθεί μια πρωτόγνωρη κατάσταση βασιζόμενος σε ότι εκείνη την στιγμή διαθέτει: την συνολική προσωπικότητά του, τις θρησκευτικές του πεποιθήσεις, την προσωπική του φιλοσοφία και αντίληψη για την ζωή και τον θάνατο, αλλά και τις ευρύτερες θέσεις και αντιλήψεις του περιβάλλοντός του-οικογενειακού, κοινωνικού αλλά και ιατρικού και νοσηλευτικού.</a:t>
            </a: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1395019"/>
      </p:ext>
    </p:extLst>
  </p:cSld>
  <p:clrMapOvr>
    <a:masterClrMapping/>
  </p:clrMapOvr>
  <mc:AlternateContent xmlns:mc="http://schemas.openxmlformats.org/markup-compatibility/2006" xmlns:p14="http://schemas.microsoft.com/office/powerpoint/2010/main">
    <mc:Choice Requires="p14">
      <p:transition spd="slow" p14:dur="2000" advTm="33262"/>
    </mc:Choice>
    <mc:Fallback xmlns="">
      <p:transition spd="slow" advTm="33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a:solidFill>
                  <a:srgbClr val="002060"/>
                </a:solidFill>
                <a:latin typeface="Arial" pitchFamily="34" charset="0"/>
                <a:cs typeface="Arial" pitchFamily="34" charset="0"/>
              </a:rPr>
              <a:t>Ευθανασία </a:t>
            </a:r>
            <a:endParaRPr lang="en-US" sz="4000" b="1"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a:bodyPr>
          <a:lstStyle/>
          <a:p>
            <a:r>
              <a:rPr lang="el-GR" dirty="0">
                <a:solidFill>
                  <a:srgbClr val="002060"/>
                </a:solidFill>
                <a:latin typeface="Arial" pitchFamily="34" charset="0"/>
                <a:cs typeface="Arial" pitchFamily="34" charset="0"/>
              </a:rPr>
              <a:t>H ελληνική  λέξη ευθανασία , που έχει εξελιχθεί σε διεθνή όρο, είναι σύνθετη και αποτελείται από το επίρρημα "ευ" ή το επικό "</a:t>
            </a:r>
            <a:r>
              <a:rPr lang="el-GR" dirty="0" err="1">
                <a:solidFill>
                  <a:srgbClr val="002060"/>
                </a:solidFill>
                <a:latin typeface="Arial" pitchFamily="34" charset="0"/>
                <a:cs typeface="Arial" pitchFamily="34" charset="0"/>
              </a:rPr>
              <a:t>εϋ</a:t>
            </a:r>
            <a:r>
              <a:rPr lang="el-GR" dirty="0">
                <a:solidFill>
                  <a:srgbClr val="002060"/>
                </a:solidFill>
                <a:latin typeface="Arial" pitchFamily="34" charset="0"/>
                <a:cs typeface="Arial" pitchFamily="34" charset="0"/>
              </a:rPr>
              <a:t>" που έχει τη σημασία του "καλός, ωραίος, γενναίος, </a:t>
            </a:r>
            <a:r>
              <a:rPr lang="el-GR" dirty="0" smtClean="0">
                <a:solidFill>
                  <a:srgbClr val="002060"/>
                </a:solidFill>
                <a:latin typeface="Arial" pitchFamily="34" charset="0"/>
                <a:cs typeface="Arial" pitchFamily="34" charset="0"/>
              </a:rPr>
              <a:t>ευγενής</a:t>
            </a:r>
            <a:r>
              <a:rPr lang="en-US" dirty="0" smtClean="0">
                <a:solidFill>
                  <a:srgbClr val="002060"/>
                </a:solidFill>
                <a:latin typeface="Arial" pitchFamily="34" charset="0"/>
                <a:cs typeface="Arial" pitchFamily="34" charset="0"/>
              </a:rPr>
              <a:t>,</a:t>
            </a:r>
            <a:r>
              <a:rPr lang="el-GR" dirty="0" smtClean="0">
                <a:solidFill>
                  <a:srgbClr val="002060"/>
                </a:solidFill>
                <a:latin typeface="Arial" pitchFamily="34" charset="0"/>
                <a:cs typeface="Arial" pitchFamily="34" charset="0"/>
              </a:rPr>
              <a:t>ένδοξος" </a:t>
            </a:r>
            <a:r>
              <a:rPr lang="el-GR" dirty="0">
                <a:solidFill>
                  <a:srgbClr val="002060"/>
                </a:solidFill>
                <a:latin typeface="Arial" pitchFamily="34" charset="0"/>
                <a:cs typeface="Arial" pitchFamily="34" charset="0"/>
              </a:rPr>
              <a:t>και τη λέξη θάνατος.</a:t>
            </a:r>
          </a:p>
          <a:p>
            <a:endParaRPr lang="el-GR" dirty="0">
              <a:solidFill>
                <a:srgbClr val="002060"/>
              </a:solidFill>
              <a:latin typeface="Arial" pitchFamily="34" charset="0"/>
              <a:cs typeface="Arial" pitchFamily="34" charset="0"/>
            </a:endParaRPr>
          </a:p>
          <a:p>
            <a:endParaRPr lang="el-GR" dirty="0">
              <a:solidFill>
                <a:srgbClr val="002060"/>
              </a:solidFill>
              <a:latin typeface="Arial" pitchFamily="34" charset="0"/>
              <a:cs typeface="Arial" pitchFamily="34" charset="0"/>
            </a:endParaRPr>
          </a:p>
          <a:p>
            <a:r>
              <a:rPr lang="el-GR" dirty="0">
                <a:solidFill>
                  <a:srgbClr val="002060"/>
                </a:solidFill>
                <a:latin typeface="Arial" pitchFamily="34" charset="0"/>
                <a:cs typeface="Arial" pitchFamily="34" charset="0"/>
              </a:rPr>
              <a:t>Ωστόσο η λέξη ευθανασία στην Αρχαία Ελλάδα δεν είχε το νόημα που της αποδίδουμε εμείς </a:t>
            </a:r>
            <a:r>
              <a:rPr lang="el-GR" dirty="0" smtClean="0">
                <a:solidFill>
                  <a:srgbClr val="002060"/>
                </a:solidFill>
                <a:latin typeface="Arial" pitchFamily="34" charset="0"/>
                <a:cs typeface="Arial" pitchFamily="34" charset="0"/>
              </a:rPr>
              <a:t>σήμερα.</a:t>
            </a:r>
            <a:endParaRPr lang="el-GR" dirty="0">
              <a:solidFill>
                <a:srgbClr val="002060"/>
              </a:solidFill>
              <a:latin typeface="Arial" pitchFamily="34" charset="0"/>
              <a:cs typeface="Arial" pitchFamily="34" charset="0"/>
            </a:endParaRPr>
          </a:p>
          <a:p>
            <a:endParaRPr lang="el-GR" dirty="0">
              <a:solidFill>
                <a:srgbClr val="FFE48F"/>
              </a:solidFill>
              <a:latin typeface="Arial" pitchFamily="34" charset="0"/>
              <a:cs typeface="Arial" pitchFamily="34" charset="0"/>
            </a:endParaRPr>
          </a:p>
          <a:p>
            <a:endParaRPr lang="en-US" dirty="0"/>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6468964"/>
      </p:ext>
    </p:extLst>
  </p:cSld>
  <p:clrMapOvr>
    <a:masterClrMapping/>
  </p:clrMapOvr>
  <mc:AlternateContent xmlns:mc="http://schemas.openxmlformats.org/markup-compatibility/2006" xmlns:p14="http://schemas.microsoft.com/office/powerpoint/2010/main">
    <mc:Choice Requires="p14">
      <p:transition spd="slow" p14:dur="2000" advTm="61799"/>
    </mc:Choice>
    <mc:Fallback xmlns="">
      <p:transition spd="slow" advTm="61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476673"/>
            <a:ext cx="8229600" cy="5649491"/>
          </a:xfrm>
        </p:spPr>
        <p:txBody>
          <a:bodyPr>
            <a:normAutofit lnSpcReduction="10000"/>
          </a:bodyPr>
          <a:lstStyle/>
          <a:p>
            <a:r>
              <a:rPr lang="el-GR" dirty="0">
                <a:solidFill>
                  <a:srgbClr val="002060"/>
                </a:solidFill>
                <a:latin typeface="Arial" panose="020B0604020202020204" pitchFamily="34" charset="0"/>
                <a:cs typeface="Arial" panose="020B0604020202020204" pitchFamily="34" charset="0"/>
              </a:rPr>
              <a:t>Για τους αρχαίους Έλληνες η ευθανασία σήμαινε τον ανώδυνο και εν μέσω  ψυχικής γαλήνης θάνατο. </a:t>
            </a:r>
          </a:p>
          <a:p>
            <a:r>
              <a:rPr lang="el-GR" dirty="0">
                <a:solidFill>
                  <a:srgbClr val="002060"/>
                </a:solidFill>
                <a:latin typeface="Arial" panose="020B0604020202020204" pitchFamily="34" charset="0"/>
                <a:cs typeface="Arial" panose="020B0604020202020204" pitchFamily="34" charset="0"/>
              </a:rPr>
              <a:t>Ήταν ένας τέτοιος θάνατος το ύψιστο δώρο των θεών στους θνητούς.</a:t>
            </a:r>
          </a:p>
          <a:p>
            <a:endParaRPr lang="el-GR" dirty="0">
              <a:solidFill>
                <a:srgbClr val="002060"/>
              </a:solidFill>
              <a:latin typeface="Arial" panose="020B0604020202020204" pitchFamily="34" charset="0"/>
              <a:cs typeface="Arial" panose="020B0604020202020204" pitchFamily="34" charset="0"/>
            </a:endParaRPr>
          </a:p>
          <a:p>
            <a:endParaRPr lang="el-GR" dirty="0">
              <a:solidFill>
                <a:srgbClr val="002060"/>
              </a:solidFill>
              <a:latin typeface="Arial" panose="020B0604020202020204" pitchFamily="34" charset="0"/>
              <a:cs typeface="Arial" panose="020B0604020202020204" pitchFamily="34" charset="0"/>
            </a:endParaRPr>
          </a:p>
          <a:p>
            <a:endParaRPr lang="el-GR" dirty="0">
              <a:solidFill>
                <a:srgbClr val="002060"/>
              </a:solidFill>
              <a:latin typeface="Arial" panose="020B0604020202020204" pitchFamily="34" charset="0"/>
              <a:cs typeface="Arial" panose="020B0604020202020204" pitchFamily="34" charset="0"/>
            </a:endParaRPr>
          </a:p>
          <a:p>
            <a:endParaRPr lang="el-GR" dirty="0">
              <a:solidFill>
                <a:srgbClr val="002060"/>
              </a:solidFill>
              <a:latin typeface="Arial" panose="020B0604020202020204" pitchFamily="34" charset="0"/>
              <a:cs typeface="Arial" panose="020B0604020202020204" pitchFamily="34" charset="0"/>
            </a:endParaRPr>
          </a:p>
          <a:p>
            <a:r>
              <a:rPr lang="el-GR" dirty="0">
                <a:solidFill>
                  <a:srgbClr val="002060"/>
                </a:solidFill>
                <a:latin typeface="Arial" panose="020B0604020202020204" pitchFamily="34" charset="0"/>
                <a:cs typeface="Arial" panose="020B0604020202020204" pitchFamily="34" charset="0"/>
              </a:rPr>
              <a:t>Κλασσικό παράδειγμα ευθανασίας στην αρχαιότητα  αποτελεί η περίπτωση του Διαγόρα θανόντος εν μέσω των επευφημιών του πλήθους μετά την ταυτόχρονη ανάδειξη και των τριών γιών του ως Ολυμπιονικών. </a:t>
            </a:r>
          </a:p>
          <a:p>
            <a:endParaRPr lang="en-US" dirty="0"/>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9722016"/>
      </p:ext>
    </p:extLst>
  </p:cSld>
  <p:clrMapOvr>
    <a:masterClrMapping/>
  </p:clrMapOvr>
  <mc:AlternateContent xmlns:mc="http://schemas.openxmlformats.org/markup-compatibility/2006" xmlns:p14="http://schemas.microsoft.com/office/powerpoint/2010/main">
    <mc:Choice Requires="p14">
      <p:transition spd="slow" p14:dur="2000" advTm="30432"/>
    </mc:Choice>
    <mc:Fallback xmlns="">
      <p:transition spd="slow" advTm="3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r>
              <a:rPr lang="el-GR" dirty="0">
                <a:solidFill>
                  <a:srgbClr val="002060"/>
                </a:solidFill>
                <a:latin typeface="Arial" pitchFamily="34" charset="0"/>
                <a:cs typeface="Arial" pitchFamily="34" charset="0"/>
              </a:rPr>
              <a:t>Ο </a:t>
            </a:r>
            <a:r>
              <a:rPr lang="el-GR" dirty="0" err="1">
                <a:solidFill>
                  <a:srgbClr val="002060"/>
                </a:solidFill>
                <a:latin typeface="Arial" pitchFamily="34" charset="0"/>
                <a:cs typeface="Arial" pitchFamily="34" charset="0"/>
              </a:rPr>
              <a:t>Francis</a:t>
            </a:r>
            <a:r>
              <a:rPr lang="el-GR" dirty="0">
                <a:solidFill>
                  <a:srgbClr val="002060"/>
                </a:solidFill>
                <a:latin typeface="Arial" pitchFamily="34" charset="0"/>
                <a:cs typeface="Arial" pitchFamily="34" charset="0"/>
              </a:rPr>
              <a:t> </a:t>
            </a:r>
            <a:r>
              <a:rPr lang="el-GR" dirty="0" err="1">
                <a:solidFill>
                  <a:srgbClr val="002060"/>
                </a:solidFill>
                <a:latin typeface="Arial" pitchFamily="34" charset="0"/>
                <a:cs typeface="Arial" pitchFamily="34" charset="0"/>
              </a:rPr>
              <a:t>Bacon</a:t>
            </a:r>
            <a:r>
              <a:rPr lang="el-GR" dirty="0">
                <a:solidFill>
                  <a:srgbClr val="002060"/>
                </a:solidFill>
                <a:latin typeface="Arial" pitchFamily="34" charset="0"/>
                <a:cs typeface="Arial" pitchFamily="34" charset="0"/>
              </a:rPr>
              <a:t>, (1561-1626) μετέφερε την ελληνική λέξη </a:t>
            </a:r>
            <a:r>
              <a:rPr lang="el-GR" dirty="0" smtClean="0">
                <a:solidFill>
                  <a:srgbClr val="002060"/>
                </a:solidFill>
                <a:latin typeface="Arial" pitchFamily="34" charset="0"/>
                <a:cs typeface="Arial" pitchFamily="34" charset="0"/>
              </a:rPr>
              <a:t>Ευθανασία </a:t>
            </a:r>
            <a:r>
              <a:rPr lang="el-GR" dirty="0">
                <a:solidFill>
                  <a:srgbClr val="002060"/>
                </a:solidFill>
                <a:latin typeface="Arial" pitchFamily="34" charset="0"/>
                <a:cs typeface="Arial" pitchFamily="34" charset="0"/>
              </a:rPr>
              <a:t>στην αγγλική γλώσσα (</a:t>
            </a:r>
            <a:r>
              <a:rPr lang="el-GR" dirty="0" err="1">
                <a:solidFill>
                  <a:srgbClr val="002060"/>
                </a:solidFill>
                <a:latin typeface="Arial" pitchFamily="34" charset="0"/>
                <a:cs typeface="Arial" pitchFamily="34" charset="0"/>
              </a:rPr>
              <a:t>Euthanasia</a:t>
            </a:r>
            <a:r>
              <a:rPr lang="el-GR" dirty="0">
                <a:solidFill>
                  <a:srgbClr val="002060"/>
                </a:solidFill>
                <a:latin typeface="Arial" pitchFamily="34" charset="0"/>
                <a:cs typeface="Arial" pitchFamily="34" charset="0"/>
              </a:rPr>
              <a:t>) με τη σημασία της «επισπεύσεως του θανάτου, για να τεθεί τέρμα σε μια ζωή γεμάτη πόνο και ταλαιπωρίες». </a:t>
            </a:r>
            <a:endParaRPr lang="en-US" dirty="0">
              <a:solidFill>
                <a:srgbClr val="002060"/>
              </a:solidFill>
              <a:latin typeface="Arial" pitchFamily="34" charset="0"/>
              <a:cs typeface="Arial" pitchFamily="34" charset="0"/>
            </a:endParaRPr>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6459154"/>
      </p:ext>
    </p:extLst>
  </p:cSld>
  <p:clrMapOvr>
    <a:masterClrMapping/>
  </p:clrMapOvr>
  <mc:AlternateContent xmlns:mc="http://schemas.openxmlformats.org/markup-compatibility/2006" xmlns:p14="http://schemas.microsoft.com/office/powerpoint/2010/main">
    <mc:Choice Requires="p14">
      <p:transition spd="slow" p14:dur="2000" advTm="22144"/>
    </mc:Choice>
    <mc:Fallback xmlns="">
      <p:transition spd="slow" advTm="2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476673"/>
            <a:ext cx="8229600" cy="5649491"/>
          </a:xfrm>
        </p:spPr>
        <p:txBody>
          <a:bodyPr>
            <a:normAutofit/>
          </a:bodyPr>
          <a:lstStyle/>
          <a:p>
            <a:r>
              <a:rPr lang="el-GR" dirty="0">
                <a:solidFill>
                  <a:srgbClr val="002060"/>
                </a:solidFill>
              </a:rPr>
              <a:t>Σήμερα με τον όρο ευθανασία εννοούμε :</a:t>
            </a:r>
          </a:p>
          <a:p>
            <a:endParaRPr lang="el-GR" dirty="0">
              <a:solidFill>
                <a:srgbClr val="002060"/>
              </a:solidFill>
            </a:endParaRPr>
          </a:p>
          <a:p>
            <a:r>
              <a:rPr lang="el-GR" dirty="0">
                <a:solidFill>
                  <a:srgbClr val="002060"/>
                </a:solidFill>
              </a:rPr>
              <a:t>‘</a:t>
            </a:r>
            <a:r>
              <a:rPr lang="en-US" dirty="0">
                <a:solidFill>
                  <a:srgbClr val="002060"/>
                </a:solidFill>
              </a:rPr>
              <a:t>the deliberate and painless termination of life of a person afflicted with an incurable and progressive   disease leading inexorably to death’.</a:t>
            </a:r>
          </a:p>
          <a:p>
            <a:endParaRPr lang="en-US" dirty="0">
              <a:solidFill>
                <a:srgbClr val="002060"/>
              </a:solidFill>
            </a:endParaRPr>
          </a:p>
          <a:p>
            <a:endParaRPr lang="en-US" dirty="0">
              <a:solidFill>
                <a:srgbClr val="002060"/>
              </a:solidFill>
            </a:endParaRPr>
          </a:p>
          <a:p>
            <a:endParaRPr lang="en-US" dirty="0">
              <a:solidFill>
                <a:srgbClr val="002060"/>
              </a:solidFill>
            </a:endParaRPr>
          </a:p>
          <a:p>
            <a:r>
              <a:rPr lang="el-GR" dirty="0">
                <a:solidFill>
                  <a:srgbClr val="002060"/>
                </a:solidFill>
              </a:rPr>
              <a:t>Η ευθανασία επομένως είναι  η </a:t>
            </a:r>
            <a:r>
              <a:rPr lang="el-GR" dirty="0" smtClean="0">
                <a:solidFill>
                  <a:srgbClr val="002060"/>
                </a:solidFill>
              </a:rPr>
              <a:t>σκόπιμη, ανώδυνη </a:t>
            </a:r>
            <a:r>
              <a:rPr lang="el-GR" dirty="0">
                <a:solidFill>
                  <a:srgbClr val="002060"/>
                </a:solidFill>
              </a:rPr>
              <a:t>ακύρωση μιας ανυπόφορης ζωής συνεπεία ανίατης νόσου</a:t>
            </a:r>
          </a:p>
          <a:p>
            <a:endParaRPr lang="en-US" dirty="0"/>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6475170"/>
      </p:ext>
    </p:extLst>
  </p:cSld>
  <p:clrMapOvr>
    <a:masterClrMapping/>
  </p:clrMapOvr>
  <mc:AlternateContent xmlns:mc="http://schemas.openxmlformats.org/markup-compatibility/2006" xmlns:p14="http://schemas.microsoft.com/office/powerpoint/2010/main">
    <mc:Choice Requires="p14">
      <p:transition spd="slow" p14:dur="2000" advTm="13679"/>
    </mc:Choice>
    <mc:Fallback xmlns="">
      <p:transition spd="slow" advTm="1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solidFill>
                  <a:srgbClr val="FFF8E1"/>
                </a:solidFill>
                <a:latin typeface="Arial" pitchFamily="34" charset="0"/>
                <a:cs typeface="Arial" pitchFamily="34" charset="0"/>
              </a:rPr>
              <a:t>Ευθανασία </a:t>
            </a:r>
            <a:endParaRPr lang="en-US" sz="4000"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p:txBody>
          <a:bodyPr/>
          <a:lstStyle/>
          <a:p>
            <a:r>
              <a:rPr lang="el-GR" dirty="0" smtClean="0">
                <a:solidFill>
                  <a:srgbClr val="002060"/>
                </a:solidFill>
              </a:rPr>
              <a:t>Ενεργητική/Παθητική</a:t>
            </a:r>
          </a:p>
          <a:p>
            <a:pPr marL="0" indent="0">
              <a:buNone/>
            </a:pPr>
            <a:endParaRPr lang="el-GR" dirty="0" smtClean="0">
              <a:solidFill>
                <a:srgbClr val="002060"/>
              </a:solidFill>
            </a:endParaRPr>
          </a:p>
          <a:p>
            <a:r>
              <a:rPr lang="el-GR" dirty="0" smtClean="0">
                <a:solidFill>
                  <a:srgbClr val="002060"/>
                </a:solidFill>
              </a:rPr>
              <a:t>Εκούσια/Μη εκούσια /Ακούσια</a:t>
            </a:r>
            <a:endParaRPr lang="en-US" dirty="0" smtClean="0">
              <a:solidFill>
                <a:srgbClr val="002060"/>
              </a:solidFill>
            </a:endParaRPr>
          </a:p>
          <a:p>
            <a:pPr marL="0" indent="0">
              <a:buNone/>
            </a:pPr>
            <a:endParaRPr lang="en-US" dirty="0" smtClean="0">
              <a:solidFill>
                <a:srgbClr val="002060"/>
              </a:solidFill>
            </a:endParaRPr>
          </a:p>
          <a:p>
            <a:r>
              <a:rPr lang="el-GR" dirty="0">
                <a:solidFill>
                  <a:srgbClr val="002060"/>
                </a:solidFill>
              </a:rPr>
              <a:t>Ιατρικά υποβοηθούμενη αυτοκτονία </a:t>
            </a:r>
            <a:endParaRPr lang="en-US" dirty="0">
              <a:solidFill>
                <a:srgbClr val="002060"/>
              </a:solidFill>
            </a:endParaRPr>
          </a:p>
        </p:txBody>
      </p:sp>
      <p:sp>
        <p:nvSpPr>
          <p:cNvPr id="4" name="Πολλαπλασιασμός 3"/>
          <p:cNvSpPr/>
          <p:nvPr/>
        </p:nvSpPr>
        <p:spPr>
          <a:xfrm>
            <a:off x="6240016" y="2636912"/>
            <a:ext cx="900000" cy="1008112"/>
          </a:xfrm>
          <a:prstGeom prst="mathMultiply">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Ήχος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71257265"/>
      </p:ext>
    </p:extLst>
  </p:cSld>
  <p:clrMapOvr>
    <a:masterClrMapping/>
  </p:clrMapOvr>
  <mc:AlternateContent xmlns:mc="http://schemas.openxmlformats.org/markup-compatibility/2006" xmlns:p14="http://schemas.microsoft.com/office/powerpoint/2010/main">
    <mc:Choice Requires="p14">
      <p:transition spd="slow" p14:dur="2000" advTm="20967"/>
    </mc:Choice>
    <mc:Fallback xmlns="">
      <p:transition spd="slow" advTm="2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solidFill>
                  <a:srgbClr val="FFF8E1"/>
                </a:solidFill>
                <a:latin typeface="Arial" pitchFamily="34" charset="0"/>
                <a:cs typeface="Arial" pitchFamily="34" charset="0"/>
              </a:rPr>
              <a:t>Ενεργητική ευθανασία</a:t>
            </a:r>
            <a:endParaRPr lang="en-US" sz="3600" dirty="0">
              <a:solidFill>
                <a:srgbClr val="FFF8E1"/>
              </a:solidFill>
              <a:latin typeface="Arial" pitchFamily="34" charset="0"/>
              <a:cs typeface="Arial" pitchFamily="34" charset="0"/>
            </a:endParaRPr>
          </a:p>
        </p:txBody>
      </p:sp>
      <p:sp>
        <p:nvSpPr>
          <p:cNvPr id="3" name="Θέση περιεχομένου 2"/>
          <p:cNvSpPr>
            <a:spLocks noGrp="1"/>
          </p:cNvSpPr>
          <p:nvPr>
            <p:ph idx="1"/>
          </p:nvPr>
        </p:nvSpPr>
        <p:spPr/>
        <p:txBody>
          <a:bodyPr/>
          <a:lstStyle/>
          <a:p>
            <a:r>
              <a:rPr lang="el-GR" dirty="0" smtClean="0">
                <a:solidFill>
                  <a:srgbClr val="002060"/>
                </a:solidFill>
                <a:latin typeface="Arial" pitchFamily="34" charset="0"/>
                <a:cs typeface="Arial" pitchFamily="34" charset="0"/>
              </a:rPr>
              <a:t>Εσκεμμένη </a:t>
            </a:r>
            <a:r>
              <a:rPr lang="el-GR" dirty="0">
                <a:solidFill>
                  <a:srgbClr val="002060"/>
                </a:solidFill>
                <a:latin typeface="Arial" pitchFamily="34" charset="0"/>
                <a:cs typeface="Arial" pitchFamily="34" charset="0"/>
              </a:rPr>
              <a:t>πράξη θανάτωσης από τρίτο πρόσωπο, συνήθως από ιατρό. </a:t>
            </a:r>
            <a:endParaRPr lang="en-US" dirty="0" smtClean="0">
              <a:solidFill>
                <a:srgbClr val="002060"/>
              </a:solidFill>
              <a:latin typeface="Arial" pitchFamily="34" charset="0"/>
              <a:cs typeface="Arial" pitchFamily="34" charset="0"/>
            </a:endParaRPr>
          </a:p>
          <a:p>
            <a:pPr marL="0" indent="0">
              <a:buNone/>
            </a:pPr>
            <a:endParaRPr lang="el-GR" dirty="0" smtClean="0">
              <a:solidFill>
                <a:srgbClr val="002060"/>
              </a:solidFill>
              <a:latin typeface="Arial" pitchFamily="34" charset="0"/>
              <a:cs typeface="Arial" pitchFamily="34" charset="0"/>
            </a:endParaRPr>
          </a:p>
          <a:p>
            <a:r>
              <a:rPr lang="el-GR" dirty="0" smtClean="0">
                <a:solidFill>
                  <a:srgbClr val="002060"/>
                </a:solidFill>
                <a:latin typeface="Arial" pitchFamily="34" charset="0"/>
                <a:cs typeface="Arial" pitchFamily="34" charset="0"/>
              </a:rPr>
              <a:t>Έμφαση </a:t>
            </a:r>
            <a:r>
              <a:rPr lang="el-GR" dirty="0">
                <a:solidFill>
                  <a:srgbClr val="002060"/>
                </a:solidFill>
                <a:latin typeface="Arial" pitchFamily="34" charset="0"/>
                <a:cs typeface="Arial" pitchFamily="34" charset="0"/>
              </a:rPr>
              <a:t>δίνεται στην </a:t>
            </a:r>
            <a:r>
              <a:rPr lang="el-GR" dirty="0" smtClean="0">
                <a:solidFill>
                  <a:srgbClr val="002060"/>
                </a:solidFill>
                <a:latin typeface="Arial" pitchFamily="34" charset="0"/>
                <a:cs typeface="Arial" pitchFamily="34" charset="0"/>
              </a:rPr>
              <a:t>ενέργεια</a:t>
            </a:r>
            <a:endParaRPr lang="en-US" dirty="0">
              <a:solidFill>
                <a:srgbClr val="002060"/>
              </a:solidFill>
              <a:latin typeface="Arial" pitchFamily="34" charset="0"/>
              <a:cs typeface="Arial" pitchFamily="34" charset="0"/>
            </a:endParaRP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3057533"/>
      </p:ext>
    </p:extLst>
  </p:cSld>
  <p:clrMapOvr>
    <a:masterClrMapping/>
  </p:clrMapOvr>
  <mc:AlternateContent xmlns:mc="http://schemas.openxmlformats.org/markup-compatibility/2006" xmlns:p14="http://schemas.microsoft.com/office/powerpoint/2010/main">
    <mc:Choice Requires="p14">
      <p:transition spd="slow" p14:dur="2000" advTm="16592"/>
    </mc:Choice>
    <mc:Fallback xmlns="">
      <p:transition spd="slow" advTm="1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5|4.2|8.5"/>
</p:tagLst>
</file>

<file path=ppt/tags/tag2.xml><?xml version="1.0" encoding="utf-8"?>
<p:tagLst xmlns:a="http://schemas.openxmlformats.org/drawingml/2006/main" xmlns:r="http://schemas.openxmlformats.org/officeDocument/2006/relationships" xmlns:p="http://schemas.openxmlformats.org/presentationml/2006/main">
  <p:tag name="TIMING" val="|1.6|3.6|3|6.6|32.9"/>
</p:tagLst>
</file>

<file path=ppt/tags/tag3.xml><?xml version="1.0" encoding="utf-8"?>
<p:tagLst xmlns:a="http://schemas.openxmlformats.org/drawingml/2006/main" xmlns:r="http://schemas.openxmlformats.org/officeDocument/2006/relationships" xmlns:p="http://schemas.openxmlformats.org/presentationml/2006/main">
  <p:tag name="TIMING" val="|9.3|55.3"/>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1038</Words>
  <Application>Microsoft Office PowerPoint</Application>
  <PresentationFormat>Ευρεία οθόνη</PresentationFormat>
  <Paragraphs>107</Paragraphs>
  <Slides>26</Slides>
  <Notes>0</Notes>
  <HiddenSlides>1</HiddenSlides>
  <MMClips>29</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26</vt:i4>
      </vt:variant>
    </vt:vector>
  </HeadingPairs>
  <TitlesOfParts>
    <vt:vector size="34" baseType="lpstr">
      <vt:lpstr>Arial</vt:lpstr>
      <vt:lpstr>Calibri</vt:lpstr>
      <vt:lpstr>Calibri Light</vt:lpstr>
      <vt:lpstr>Comic Sans MS</vt:lpstr>
      <vt:lpstr>DejaVu Sans</vt:lpstr>
      <vt:lpstr>Times New Roman</vt:lpstr>
      <vt:lpstr>Θέμα του Office</vt:lpstr>
      <vt:lpstr>Clip</vt:lpstr>
      <vt:lpstr>   Αναγγελία θλιβερών ειδήσεων-Ηθικά Διλήμματα  </vt:lpstr>
      <vt:lpstr>Αρχές βιοηθικής</vt:lpstr>
      <vt:lpstr>Τελικού σταδίου ασθενής </vt:lpstr>
      <vt:lpstr>Ευθανασία </vt:lpstr>
      <vt:lpstr>Παρουσίαση του PowerPoint</vt:lpstr>
      <vt:lpstr>Παρουσίαση του PowerPoint</vt:lpstr>
      <vt:lpstr>Παρουσίαση του PowerPoint</vt:lpstr>
      <vt:lpstr>Ευθανασία </vt:lpstr>
      <vt:lpstr>Ενεργητική ευθανασία</vt:lpstr>
      <vt:lpstr>Παθητική ευθανασία </vt:lpstr>
      <vt:lpstr>Παθητική ευθανασία </vt:lpstr>
      <vt:lpstr>Εκούσια ευθανασία </vt:lpstr>
      <vt:lpstr>Παρουσίαση του PowerPoint</vt:lpstr>
      <vt:lpstr>Παρουσίαση του PowerPoint</vt:lpstr>
      <vt:lpstr>Μη εκούσια ευθανασία </vt:lpstr>
      <vt:lpstr>Ιατρικά υποβοηθούμενη αυτοκτονία </vt:lpstr>
      <vt:lpstr>Γλώσσα </vt:lpstr>
      <vt:lpstr>Αυτονομία -Νομοι της κοινωνίας</vt:lpstr>
      <vt:lpstr>      Ωφελιμιστικό επιχείρημα-συνεπειοκρατία</vt:lpstr>
      <vt:lpstr>“Slippery Slopes”-Επιχείρημα Ολισθηρού  κατήφορου  Δικαίωμα ►Καθήκον στο θάνατο </vt:lpstr>
      <vt:lpstr>Δόγμα του διπλού αποτελέσματος-The doctrine of  double effect</vt:lpstr>
      <vt:lpstr>Καλή ανακουφιστική ιατρική: η απάντηση στην ευθανασία</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Αναγγελία θλιβερών ειδήσεων-Ηθικά Διλήμματα</dc:title>
  <dc:creator>maria kiagia</dc:creator>
  <cp:lastModifiedBy>Microsoft account</cp:lastModifiedBy>
  <cp:revision>16</cp:revision>
  <cp:lastPrinted>2020-04-12T15:47:01Z</cp:lastPrinted>
  <dcterms:created xsi:type="dcterms:W3CDTF">2020-04-12T12:08:52Z</dcterms:created>
  <dcterms:modified xsi:type="dcterms:W3CDTF">2020-04-26T17:41:47Z</dcterms:modified>
</cp:coreProperties>
</file>