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60" r:id="rId3"/>
    <p:sldId id="258" r:id="rId4"/>
    <p:sldId id="259" r:id="rId5"/>
    <p:sldId id="262" r:id="rId6"/>
    <p:sldId id="263" r:id="rId7"/>
    <p:sldId id="264" r:id="rId8"/>
    <p:sldId id="267" r:id="rId9"/>
    <p:sldId id="288" r:id="rId10"/>
    <p:sldId id="261" r:id="rId11"/>
    <p:sldId id="287" r:id="rId12"/>
    <p:sldId id="265" r:id="rId13"/>
    <p:sldId id="266" r:id="rId14"/>
    <p:sldId id="291" r:id="rId15"/>
    <p:sldId id="272" r:id="rId16"/>
    <p:sldId id="290" r:id="rId17"/>
    <p:sldId id="268" r:id="rId18"/>
    <p:sldId id="269" r:id="rId19"/>
    <p:sldId id="270" r:id="rId20"/>
    <p:sldId id="273" r:id="rId21"/>
    <p:sldId id="292" r:id="rId22"/>
    <p:sldId id="294" r:id="rId23"/>
    <p:sldId id="275" r:id="rId24"/>
    <p:sldId id="276" r:id="rId25"/>
    <p:sldId id="301" r:id="rId26"/>
    <p:sldId id="293" r:id="rId27"/>
    <p:sldId id="278" r:id="rId28"/>
    <p:sldId id="279" r:id="rId29"/>
    <p:sldId id="280" r:id="rId30"/>
    <p:sldId id="281" r:id="rId31"/>
    <p:sldId id="306" r:id="rId32"/>
    <p:sldId id="282" r:id="rId33"/>
    <p:sldId id="283" r:id="rId34"/>
    <p:sldId id="284" r:id="rId35"/>
    <p:sldId id="285" r:id="rId36"/>
    <p:sldId id="296" r:id="rId37"/>
    <p:sldId id="304" r:id="rId38"/>
    <p:sldId id="295" r:id="rId39"/>
    <p:sldId id="297" r:id="rId40"/>
    <p:sldId id="299" r:id="rId41"/>
    <p:sldId id="298" r:id="rId42"/>
    <p:sldId id="274" r:id="rId43"/>
    <p:sldId id="303" r:id="rId44"/>
    <p:sldId id="305" r:id="rId45"/>
    <p:sldId id="30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79EE-8B3C-41DF-8160-4C7BDAA531C1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B953-71BE-4485-BE12-3BEC0EE53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60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79EE-8B3C-41DF-8160-4C7BDAA531C1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B953-71BE-4485-BE12-3BEC0EE53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21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79EE-8B3C-41DF-8160-4C7BDAA531C1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B953-71BE-4485-BE12-3BEC0EE53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36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79EE-8B3C-41DF-8160-4C7BDAA531C1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B953-71BE-4485-BE12-3BEC0EE53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0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79EE-8B3C-41DF-8160-4C7BDAA531C1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B953-71BE-4485-BE12-3BEC0EE53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42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79EE-8B3C-41DF-8160-4C7BDAA531C1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B953-71BE-4485-BE12-3BEC0EE53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00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79EE-8B3C-41DF-8160-4C7BDAA531C1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B953-71BE-4485-BE12-3BEC0EE53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8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79EE-8B3C-41DF-8160-4C7BDAA531C1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B953-71BE-4485-BE12-3BEC0EE53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1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79EE-8B3C-41DF-8160-4C7BDAA531C1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B953-71BE-4485-BE12-3BEC0EE53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84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79EE-8B3C-41DF-8160-4C7BDAA531C1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B953-71BE-4485-BE12-3BEC0EE53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1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79EE-8B3C-41DF-8160-4C7BDAA531C1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B953-71BE-4485-BE12-3BEC0EE53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08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279EE-8B3C-41DF-8160-4C7BDAA531C1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EB953-71BE-4485-BE12-3BEC0EE53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6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1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3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4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3.png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ΕΚΠΑ: ΤΕΦΑΑ - Έμβλημα ΕΚΠΑ-ΣΕΦΑΑ-ΤΕΦΑ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30" y="109902"/>
            <a:ext cx="7629083" cy="127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467599"/>
              </p:ext>
            </p:extLst>
          </p:nvPr>
        </p:nvGraphicFramePr>
        <p:xfrm>
          <a:off x="337355" y="5698251"/>
          <a:ext cx="1088163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Εικόνα Bitmap" r:id="rId6" imgW="0" imgH="0" progId="PBrush">
                  <p:embed/>
                </p:oleObj>
              </mc:Choice>
              <mc:Fallback>
                <p:oleObj name="Εικόνα Bitmap" r:id="rId6" imgW="0" imgH="0" progId="PBrush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355" y="5698251"/>
                        <a:ext cx="10881633" cy="1066800"/>
                      </a:xfrm>
                      <a:prstGeom prst="rect">
                        <a:avLst/>
                      </a:prstGeom>
                      <a:solidFill>
                        <a:srgbClr val="D9D9D9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7355" y="3918120"/>
            <a:ext cx="7330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bg1"/>
                </a:solidFill>
              </a:rPr>
              <a:t>Ηλίας Α. Κοττέας, </a:t>
            </a:r>
            <a:r>
              <a:rPr lang="en-US" sz="2000" b="1" dirty="0" smtClean="0">
                <a:solidFill>
                  <a:schemeClr val="bg1"/>
                </a:solidFill>
              </a:rPr>
              <a:t>MD, PhD</a:t>
            </a:r>
          </a:p>
          <a:p>
            <a:r>
              <a:rPr lang="el-GR" sz="2000" b="1" dirty="0" smtClean="0">
                <a:solidFill>
                  <a:schemeClr val="bg1"/>
                </a:solidFill>
              </a:rPr>
              <a:t>Παθολόγος-Ογκολόγος</a:t>
            </a:r>
          </a:p>
          <a:p>
            <a:r>
              <a:rPr lang="el-GR" sz="2000" b="1" dirty="0" smtClean="0">
                <a:solidFill>
                  <a:schemeClr val="bg1"/>
                </a:solidFill>
              </a:rPr>
              <a:t>Ογκολογική Μονάδα, Γ’ Πανεπιστημιακή Παθολογική Κλινική</a:t>
            </a:r>
          </a:p>
          <a:p>
            <a:r>
              <a:rPr lang="el-GR" sz="2000" b="1" dirty="0" smtClean="0">
                <a:solidFill>
                  <a:schemeClr val="bg1"/>
                </a:solidFill>
              </a:rPr>
              <a:t>Νοσοκομείο «Η Σωτηρία»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355" y="2454275"/>
            <a:ext cx="10666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Γυναικολογικός καρκίνος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2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4"/>
    </mc:Choice>
    <mc:Fallback xmlns="">
      <p:transition spd="slow" advTm="2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iologic Basis of Ovarian Cancer ‐ GEMSTONE Onc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8150" y="4400550"/>
            <a:ext cx="1933575" cy="21907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6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880">
        <p:fade/>
      </p:transition>
    </mc:Choice>
    <mc:Fallback xmlns="">
      <p:transition spd="med" advTm="27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an Women Really &quot;Inherit&quot; Ovarian Cancer? | Onco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8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656">
        <p:fade/>
      </p:transition>
    </mc:Choice>
    <mc:Fallback xmlns="">
      <p:transition spd="med" advTm="326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varian Cancer: Best Hospitals, Doctors &amp; Cost in India - MedGur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4" y="1333500"/>
            <a:ext cx="6921753" cy="506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in on OVARIAN CAN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333500"/>
            <a:ext cx="3981450" cy="506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324" y="257175"/>
            <a:ext cx="5724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Ovarian cancer stages - Survival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139">
        <p:fade/>
      </p:transition>
    </mc:Choice>
    <mc:Fallback xmlns="">
      <p:transition spd="med" advTm="41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urgical Treatment of Ovarian Cancer | IntechOp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9" y="742950"/>
            <a:ext cx="11870815" cy="54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691">
        <p:fade/>
      </p:transition>
    </mc:Choice>
    <mc:Fallback xmlns="">
      <p:transition spd="med" advTm="88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ancers | Free Full-Text | Platinum Resistance in Ovarian Cancer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123951"/>
            <a:ext cx="5695951" cy="496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Microtubule Active Agents: Beyond the Taxane Frontier | Clinical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6" y="1123951"/>
            <a:ext cx="5695950" cy="496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2575" y="200025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Carboplatin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5325" y="200025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Taxanes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5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539">
        <p:fade/>
      </p:transition>
    </mc:Choice>
    <mc:Fallback xmlns="">
      <p:transition spd="med" advTm="95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 brief review of the management of platinum-resistant–platinum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0"/>
            <a:ext cx="12096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8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820">
        <p:fade/>
      </p:transition>
    </mc:Choice>
    <mc:Fallback xmlns="">
      <p:transition spd="med" advTm="588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olorectal Can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0"/>
            <a:ext cx="8972550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19700" y="5848350"/>
            <a:ext cx="1876425" cy="1076325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583">
        <p:fade/>
      </p:transition>
    </mc:Choice>
    <mc:Fallback xmlns="">
      <p:transition spd="med" advTm="46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reakthrough from PAOLA1 GINECO/ENgOT-ov25 tr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06274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9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89">
        <p:fade/>
      </p:transition>
    </mc:Choice>
    <mc:Fallback xmlns="">
      <p:transition spd="med" advTm="126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ovarian cancer | New Drug Approva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156">
        <p:fade/>
      </p:transition>
    </mc:Choice>
    <mc:Fallback xmlns="">
      <p:transition spd="med" advTm="32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erck &amp; Co., Inc. - SOLO-1 Phase 3 Trial Demonstrates LYNPARZA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3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308">
        <p:fade/>
      </p:transition>
    </mc:Choice>
    <mc:Fallback xmlns="">
      <p:transition spd="med" advTm="403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Top 10 Truths About Ovarian Cancer – Trending Sour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44" y="774561"/>
            <a:ext cx="7605032" cy="563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66675"/>
            <a:ext cx="3514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Ovarian Cancer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1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38">
        <p:fade/>
      </p:transition>
    </mc:Choice>
    <mc:Fallback xmlns="">
      <p:transition spd="med" advTm="192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Uterine cancer incidence statistics | Cancer Research 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1" y="828676"/>
            <a:ext cx="10182224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24325" y="66675"/>
            <a:ext cx="418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Endometrial cancer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2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26">
        <p:fade/>
      </p:transition>
    </mc:Choice>
    <mc:Fallback xmlns="">
      <p:transition spd="med" advTm="8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terine cancer risk factors Ovarian cancer jour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8356600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5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391">
        <p:fade/>
      </p:transition>
    </mc:Choice>
    <mc:Fallback xmlns="">
      <p:transition spd="med" advTm="283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broids are non-cancerous tumors that breed from the muscl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93" y="400051"/>
            <a:ext cx="10784631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807293" y="4400550"/>
            <a:ext cx="2612182" cy="20574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7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071">
        <p:fade/>
      </p:transition>
    </mc:Choice>
    <mc:Fallback xmlns="">
      <p:transition spd="med" advTm="310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oser Look at Postmenopausal Bleeding and Endometrial Cancer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95" y="359241"/>
            <a:ext cx="7337879" cy="597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2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77">
        <p:fade/>
      </p:transition>
    </mc:Choice>
    <mc:Fallback xmlns="">
      <p:transition spd="med" advTm="57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ndometrial and ovarian cancer. Uterine anatomy and tumor origin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7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42">
        <p:fade/>
      </p:transition>
    </mc:Choice>
    <mc:Fallback xmlns="">
      <p:transition spd="med" advTm="81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tage II endometrial cancer in a 64-year-old woman. (a) Sagittal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" y="731520"/>
            <a:ext cx="10515599" cy="55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49">
        <p:fade/>
      </p:transition>
    </mc:Choice>
    <mc:Fallback xmlns="">
      <p:transition spd="med" advTm="5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Background on Endometrial Cancer and its Treat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-12382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29225" y="2457450"/>
            <a:ext cx="1323975" cy="2190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24051" y="2933701"/>
            <a:ext cx="4629150" cy="2286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850">
        <p:fade/>
      </p:transition>
    </mc:Choice>
    <mc:Fallback xmlns="">
      <p:transition spd="med" advTm="27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ndometrial Cancer - Risk Factors - Staging - Surgery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806" y="735695"/>
            <a:ext cx="9153524" cy="582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914">
        <p:fade/>
      </p:transition>
    </mc:Choice>
    <mc:Fallback xmlns="">
      <p:transition spd="med" advTm="9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ysterectomies before 35 quadruple risk of heart failure | Daily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333375"/>
            <a:ext cx="603885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20">
        <p:fade/>
      </p:transition>
    </mc:Choice>
    <mc:Fallback xmlns="">
      <p:transition spd="med" advTm="7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ognostic factors for endometrial cancer staging | Download Ta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8" y="792018"/>
            <a:ext cx="4587875" cy="480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nalysis of recurrence and survival rates in grade 3 endometrioid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493" y="1562098"/>
            <a:ext cx="6807507" cy="349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067">
        <p:fade/>
      </p:transition>
    </mc:Choice>
    <mc:Fallback xmlns="">
      <p:transition spd="med" advTm="430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varian cancer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139748"/>
            <a:ext cx="5264150" cy="533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33875" y="0"/>
            <a:ext cx="3514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Ovarian Cancer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Utilitatea imunohistochimiei în diagnosticul carcinomului ovaria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4" y="1139748"/>
            <a:ext cx="6194425" cy="533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20226" y="6581001"/>
            <a:ext cx="4248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Lindsey A, et al. 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CA Cancer J </a:t>
            </a:r>
            <a:r>
              <a:rPr lang="en-US" sz="1200" b="1" dirty="0" err="1" smtClean="0">
                <a:solidFill>
                  <a:schemeClr val="bg1"/>
                </a:solidFill>
              </a:rPr>
              <a:t>Clin</a:t>
            </a:r>
            <a:r>
              <a:rPr lang="en-US" sz="1200" b="1" dirty="0" smtClean="0">
                <a:solidFill>
                  <a:schemeClr val="bg1"/>
                </a:solidFill>
              </a:rPr>
              <a:t>, 2018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0"/>
    </mc:Choice>
    <mc:Fallback xmlns="">
      <p:transition spd="slow" advTm="9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Background on Endometrial Cancer and its Treat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815">
        <p:fade/>
      </p:transition>
    </mc:Choice>
    <mc:Fallback xmlns="">
      <p:transition spd="med" advTm="11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urgical Staging in Endometrial Cancer | Cancer Net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62025"/>
            <a:ext cx="9391650" cy="54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134719"/>
            <a:ext cx="667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Endometrial Cancer: Survival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1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66">
        <p:fade/>
      </p:transition>
    </mc:Choice>
    <mc:Fallback xmlns="">
      <p:transition spd="med" advTm="192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adiation Oncology/Cervix/Locally Advanced - Wikibooks, open book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1479060"/>
            <a:ext cx="5153025" cy="452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adiation therapy | Definition, Types, &amp; Side Effects | Britann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" y="1426493"/>
            <a:ext cx="4783206" cy="457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9362" y="457199"/>
            <a:ext cx="759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External Beam Radiation Therapy : EBRT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8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352">
        <p:fade/>
      </p:transition>
    </mc:Choice>
    <mc:Fallback xmlns="">
      <p:transition spd="med" advTm="163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DR for Uterine Can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1390649"/>
            <a:ext cx="5231270" cy="48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ynecologic Brachytherapy - Brachytherapy: Applications and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390650"/>
            <a:ext cx="5490592" cy="48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6174" y="304115"/>
            <a:ext cx="572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Vaginal Brachytherapy</a:t>
            </a:r>
            <a:endParaRPr lang="el-GR" sz="3600" b="1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3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844">
        <p:fade/>
      </p:transition>
    </mc:Choice>
    <mc:Fallback>
      <p:transition spd="med" advTm="33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ervical cancer in Australia statistics | Cervical can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87102"/>
            <a:ext cx="9784080" cy="557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06840" y="6571857"/>
            <a:ext cx="2322576" cy="286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</a:rPr>
              <a:t>Arbyn</a:t>
            </a:r>
            <a:r>
              <a:rPr lang="en-US" sz="1200" b="1" dirty="0" smtClean="0">
                <a:solidFill>
                  <a:schemeClr val="bg1"/>
                </a:solidFill>
              </a:rPr>
              <a:t> M, et al. Lancet, 2018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9120" y="128016"/>
            <a:ext cx="290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Cervical cancer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021">
        <p:fade/>
      </p:transition>
    </mc:Choice>
    <mc:Fallback xmlns="">
      <p:transition spd="med" advTm="210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75" y="935892"/>
            <a:ext cx="11032641" cy="5199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45752" y="6391656"/>
            <a:ext cx="2322576" cy="286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</a:rPr>
              <a:t>Arbyn</a:t>
            </a:r>
            <a:r>
              <a:rPr lang="en-US" sz="1200" b="1" dirty="0" smtClean="0">
                <a:solidFill>
                  <a:schemeClr val="bg1"/>
                </a:solidFill>
              </a:rPr>
              <a:t> M, et al. Lancet, 2018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82643" y="128016"/>
            <a:ext cx="3118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Cervical cancer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1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407">
        <p:fade/>
      </p:transition>
    </mc:Choice>
    <mc:Fallback xmlns="">
      <p:transition spd="med" advTm="14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jor steps in the development of cervical cancer Top row show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" y="493654"/>
            <a:ext cx="10616184" cy="61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7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528">
        <p:fade/>
      </p:transition>
    </mc:Choice>
    <mc:Fallback xmlns="">
      <p:transition spd="med" advTm="36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atient Basics: Cervical Cancer | 2 Minute Medic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40" y="2171700"/>
            <a:ext cx="5514596" cy="407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onization Images, Stock Photos &amp; Vectors | Shutter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58" y="449357"/>
            <a:ext cx="4617593" cy="367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2920" y="3877056"/>
            <a:ext cx="4581144" cy="192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57950" y="1447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Loop Electrosurgical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Excision Procedure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138">
        <p:fade/>
      </p:transition>
    </mc:Choice>
    <mc:Fallback xmlns="">
      <p:transition spd="med" advTm="241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7 Common Signs Of Cervical Cancer That Most Women Ign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" y="585216"/>
            <a:ext cx="10633089" cy="587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759">
        <p:fade/>
      </p:transition>
    </mc:Choice>
    <mc:Fallback xmlns="">
      <p:transition spd="med" advTm="117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Symptoms and signs of cervical cancer ▷ Tuko.co.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2" y="333184"/>
            <a:ext cx="10561320" cy="6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80">
        <p:fade/>
      </p:transition>
    </mc:Choice>
    <mc:Fallback xmlns="">
      <p:transition spd="med" advTm="152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Ovarian Cancer | Cancer in the Ovaries - Causes, Symptom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" y="857250"/>
            <a:ext cx="10983913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7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812">
        <p:fade/>
      </p:transition>
    </mc:Choice>
    <mc:Fallback xmlns="">
      <p:transition spd="med" advTm="208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istological types of cervical cancer among the study participant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753" y="1057103"/>
            <a:ext cx="9244044" cy="504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7912" y="209550"/>
            <a:ext cx="4657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Cervical Cancer: Subtypes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822">
        <p:fade/>
      </p:transition>
    </mc:Choice>
    <mc:Fallback xmlns="">
      <p:transition spd="med" advTm="26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31-year-old female patient with newly diagnosed cervical cancer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28" y="576072"/>
            <a:ext cx="10652760" cy="593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5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86">
        <p:fade/>
      </p:transition>
    </mc:Choice>
    <mc:Fallback xmlns="">
      <p:transition spd="med" advTm="10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https://qph.fs.quoracdn.net/main-qimg-a712f3b12dc7b0d0f13e148308e2447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0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685">
        <p:fade/>
      </p:transition>
    </mc:Choice>
    <mc:Fallback xmlns="">
      <p:transition spd="med" advTm="196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ype of surgery for cervical cancer. | Download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847725"/>
            <a:ext cx="10267950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0050" y="114300"/>
            <a:ext cx="37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Cervical Cancer Surgery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8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1"/>
    </mc:Choice>
    <mc:Fallback xmlns="">
      <p:transition spd="slow" advTm="7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guided adaptive external beam radiation therapy for cervix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514475"/>
            <a:ext cx="65786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9350" y="123825"/>
            <a:ext cx="783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Advanced Stages: Radiotherapy/Chemotherapy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3316" name="Picture 4" descr="cisplatin intravenous: Uses, Side Effects, Interactions &amp; Pill 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2105025"/>
            <a:ext cx="3604682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2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100">
        <p:fade/>
      </p:transition>
    </mc:Choice>
    <mc:Fallback xmlns="">
      <p:transition spd="med" advTm="19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 smear - Mayo Clin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" y="749808"/>
            <a:ext cx="8686800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81450" y="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Screening-Pap Smear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3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144">
        <p:fade/>
      </p:transition>
    </mc:Choice>
    <mc:Fallback xmlns="">
      <p:transition spd="med" advTm="21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ll About Ovarian Cancer Fac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527">
        <p:fade/>
      </p:transition>
    </mc:Choice>
    <mc:Fallback xmlns="">
      <p:transition spd="med" advTm="205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rod-images-static.radiopaedia.org/images/34832052/eaa6005c44ac7597ce127acaa6d665_big_gallery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400175"/>
            <a:ext cx="5895975" cy="463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ransabdominal ultrasound showing a signifi cant amount of ascites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175"/>
            <a:ext cx="5953125" cy="463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-95250"/>
            <a:ext cx="5848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Malignant ascites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88">
        <p:fade/>
      </p:transition>
    </mc:Choice>
    <mc:Fallback xmlns="">
      <p:transition spd="med" advTm="10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Omental Cake: a) CT axial image showing diffuse great omentum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Omental Cake | Epomedic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7575"/>
            <a:ext cx="121920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2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557">
        <p:fade/>
      </p:transition>
    </mc:Choice>
    <mc:Fallback xmlns="">
      <p:transition spd="med" advTm="465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varian Cancer: Standards of Care and New Opportunities - ppt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3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903">
        <p:fade/>
      </p:transition>
    </mc:Choice>
    <mc:Fallback xmlns="">
      <p:transition spd="med" advTm="429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athology &#10; Major Histopathologic Categories of Ovarian Cancer &#10;1- Epithelial &#10;Serous, mucinous, endometrioid, clear cell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7400" y="2295144"/>
            <a:ext cx="1097280" cy="448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284">
        <p:fade/>
      </p:transition>
    </mc:Choice>
    <mc:Fallback xmlns="">
      <p:transition spd="med" advTm="372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102</Words>
  <Application>Microsoft Office PowerPoint</Application>
  <PresentationFormat>Widescreen</PresentationFormat>
  <Paragraphs>26</Paragraphs>
  <Slides>45</Slides>
  <Notes>0</Notes>
  <HiddenSlides>0</HiddenSlides>
  <MMClips>45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Εικόνα Bitmap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ilias</dc:creator>
  <cp:lastModifiedBy>User</cp:lastModifiedBy>
  <cp:revision>76</cp:revision>
  <dcterms:created xsi:type="dcterms:W3CDTF">2020-04-05T14:01:01Z</dcterms:created>
  <dcterms:modified xsi:type="dcterms:W3CDTF">2020-05-02T09:03:33Z</dcterms:modified>
</cp:coreProperties>
</file>