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7" r:id="rId4"/>
    <p:sldId id="267" r:id="rId5"/>
    <p:sldId id="264" r:id="rId6"/>
    <p:sldId id="265" r:id="rId7"/>
    <p:sldId id="287" r:id="rId8"/>
    <p:sldId id="288" r:id="rId9"/>
    <p:sldId id="260" r:id="rId10"/>
    <p:sldId id="261" r:id="rId11"/>
    <p:sldId id="262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9" r:id="rId30"/>
    <p:sldId id="29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3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5995-2652-034E-9F7A-CD1C53C58087}" type="datetimeFigureOut">
              <a:rPr lang="en-US" smtClean="0"/>
              <a:t>03/05/20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C98F-5E81-404D-978F-F01C5C8D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65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5995-2652-034E-9F7A-CD1C53C58087}" type="datetimeFigureOut">
              <a:rPr lang="en-US" smtClean="0"/>
              <a:t>03/05/20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C98F-5E81-404D-978F-F01C5C8D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0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5995-2652-034E-9F7A-CD1C53C58087}" type="datetimeFigureOut">
              <a:rPr lang="en-US" smtClean="0"/>
              <a:t>03/05/20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C98F-5E81-404D-978F-F01C5C8D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28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5995-2652-034E-9F7A-CD1C53C58087}" type="datetimeFigureOut">
              <a:rPr lang="en-US" smtClean="0"/>
              <a:t>03/05/20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C98F-5E81-404D-978F-F01C5C8D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77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5995-2652-034E-9F7A-CD1C53C58087}" type="datetimeFigureOut">
              <a:rPr lang="en-US" smtClean="0"/>
              <a:t>03/05/20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C98F-5E81-404D-978F-F01C5C8D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4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5995-2652-034E-9F7A-CD1C53C58087}" type="datetimeFigureOut">
              <a:rPr lang="en-US" smtClean="0"/>
              <a:t>03/05/20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C98F-5E81-404D-978F-F01C5C8D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44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5995-2652-034E-9F7A-CD1C53C58087}" type="datetimeFigureOut">
              <a:rPr lang="en-US" smtClean="0"/>
              <a:t>03/05/20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C98F-5E81-404D-978F-F01C5C8D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07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5995-2652-034E-9F7A-CD1C53C58087}" type="datetimeFigureOut">
              <a:rPr lang="en-US" smtClean="0"/>
              <a:t>03/05/20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C98F-5E81-404D-978F-F01C5C8D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5995-2652-034E-9F7A-CD1C53C58087}" type="datetimeFigureOut">
              <a:rPr lang="en-US" smtClean="0"/>
              <a:t>03/05/20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C98F-5E81-404D-978F-F01C5C8D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72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5995-2652-034E-9F7A-CD1C53C58087}" type="datetimeFigureOut">
              <a:rPr lang="en-US" smtClean="0"/>
              <a:t>03/05/20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C98F-5E81-404D-978F-F01C5C8D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6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5995-2652-034E-9F7A-CD1C53C58087}" type="datetimeFigureOut">
              <a:rPr lang="en-US" smtClean="0"/>
              <a:t>03/05/20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C98F-5E81-404D-978F-F01C5C8D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22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85995-2652-034E-9F7A-CD1C53C58087}" type="datetimeFigureOut">
              <a:rPr lang="en-US" smtClean="0"/>
              <a:t>03/05/20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EC98F-5E81-404D-978F-F01C5C8D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9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5" Type="http://schemas.openxmlformats.org/officeDocument/2006/relationships/image" Target="../media/image1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5" Type="http://schemas.openxmlformats.org/officeDocument/2006/relationships/image" Target="../media/image1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5" Type="http://schemas.openxmlformats.org/officeDocument/2006/relationships/image" Target="../media/image1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5" Type="http://schemas.openxmlformats.org/officeDocument/2006/relationships/image" Target="../media/image1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5" Type="http://schemas.openxmlformats.org/officeDocument/2006/relationships/image" Target="../media/image1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5" Type="http://schemas.openxmlformats.org/officeDocument/2006/relationships/image" Target="../media/image1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5" Type="http://schemas.openxmlformats.org/officeDocument/2006/relationships/image" Target="../media/image1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1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.png"/><Relationship Id="rId1" Type="http://schemas.microsoft.com/office/2007/relationships/media" Target="../media/media27.wav"/><Relationship Id="rId2" Type="http://schemas.openxmlformats.org/officeDocument/2006/relationships/audio" Target="../media/media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.png"/><Relationship Id="rId1" Type="http://schemas.microsoft.com/office/2007/relationships/media" Target="../media/media28.wav"/><Relationship Id="rId2" Type="http://schemas.openxmlformats.org/officeDocument/2006/relationships/audio" Target="../media/media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29.wav"/><Relationship Id="rId2" Type="http://schemas.openxmlformats.org/officeDocument/2006/relationships/audio" Target="../media/media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jpg"/><Relationship Id="rId5" Type="http://schemas.openxmlformats.org/officeDocument/2006/relationships/image" Target="../media/image1.png"/><Relationship Id="rId1" Type="http://schemas.microsoft.com/office/2007/relationships/media" Target="../media/media30.wav"/><Relationship Id="rId2" Type="http://schemas.openxmlformats.org/officeDocument/2006/relationships/audio" Target="../media/media30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ΔΥΣΠΝΟΙΑ ΣΕ ΚΑΡΚΙΝΟΠΑΘΕΙΣ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bg1">
                    <a:lumMod val="50000"/>
                  </a:schemeClr>
                </a:solidFill>
              </a:rPr>
              <a:t>ΤΣΑΓΚΟΥΛΗ ΣΟΦΙΑ </a:t>
            </a:r>
          </a:p>
          <a:p>
            <a:r>
              <a:rPr lang="el-GR" dirty="0" smtClean="0">
                <a:solidFill>
                  <a:schemeClr val="bg1">
                    <a:lumMod val="50000"/>
                  </a:schemeClr>
                </a:solidFill>
              </a:rPr>
              <a:t>ΠΝΕΥΜΟΝΟΛΟΓΟΣ</a:t>
            </a:r>
            <a:br>
              <a:rPr lang="el-GR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l-GR" dirty="0" smtClean="0">
                <a:solidFill>
                  <a:schemeClr val="bg1">
                    <a:lumMod val="50000"/>
                  </a:schemeClr>
                </a:solidFill>
              </a:rPr>
              <a:t>ΙΑΤΡΙΚΟ ΚΕΝΤΡΟ ΑΘΗΝΩΝ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8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1"/>
    </mc:Choice>
    <mc:Fallback>
      <p:transition xmlns:p14="http://schemas.microsoft.com/office/powerpoint/2010/main" spd="slow" advTm="821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/>
              <a:t>ΑΙΤΙΟΛΟΓΙΑ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352928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b="1" dirty="0" smtClean="0">
                <a:solidFill>
                  <a:srgbClr val="7F7F7F"/>
                </a:solidFill>
              </a:rPr>
              <a:t>ΧΡΟΝΙΑ</a:t>
            </a:r>
          </a:p>
          <a:p>
            <a:r>
              <a:rPr lang="el-GR" sz="2400" dirty="0" smtClean="0"/>
              <a:t>Άσθμα, ΧΑΠ</a:t>
            </a:r>
          </a:p>
          <a:p>
            <a:r>
              <a:rPr lang="el-GR" sz="2400" dirty="0" smtClean="0"/>
              <a:t>ΔΔΠ</a:t>
            </a:r>
          </a:p>
          <a:p>
            <a:r>
              <a:rPr lang="el-GR" sz="2400" dirty="0" smtClean="0"/>
              <a:t>Πλευριτική συλλογή</a:t>
            </a:r>
          </a:p>
          <a:p>
            <a:r>
              <a:rPr lang="el-GR" sz="2400" dirty="0" smtClean="0"/>
              <a:t>Καρδιακή ανεπάρκεια, </a:t>
            </a:r>
            <a:r>
              <a:rPr lang="el-GR" sz="2400" dirty="0" err="1" smtClean="0"/>
              <a:t>καρδιομυοπάθεια</a:t>
            </a:r>
            <a:r>
              <a:rPr lang="el-GR" sz="2400" dirty="0" smtClean="0"/>
              <a:t>, </a:t>
            </a:r>
            <a:r>
              <a:rPr lang="el-GR" sz="2400" dirty="0" err="1" smtClean="0"/>
              <a:t>ταχυαρρυθμίες</a:t>
            </a:r>
            <a:endParaRPr lang="el-GR" sz="2400" dirty="0" smtClean="0"/>
          </a:p>
          <a:p>
            <a:r>
              <a:rPr lang="el-GR" sz="2400" dirty="0" smtClean="0"/>
              <a:t>Πνευμονική Υπέρταση</a:t>
            </a:r>
            <a:endParaRPr lang="en-US" sz="2400" dirty="0" smtClean="0"/>
          </a:p>
          <a:p>
            <a:r>
              <a:rPr lang="el-GR" sz="2400" dirty="0" smtClean="0"/>
              <a:t>Νοσογόνος παχυσαρκία</a:t>
            </a:r>
            <a:r>
              <a:rPr lang="en-US" sz="2400" dirty="0" smtClean="0"/>
              <a:t> – </a:t>
            </a:r>
            <a:r>
              <a:rPr lang="el-GR" sz="2400" dirty="0" smtClean="0"/>
              <a:t>περιοριστικό σύνδρομο</a:t>
            </a:r>
          </a:p>
          <a:p>
            <a:r>
              <a:rPr lang="el-GR" sz="2400" dirty="0" smtClean="0"/>
              <a:t>Αναιμία</a:t>
            </a:r>
          </a:p>
          <a:p>
            <a:r>
              <a:rPr lang="el-GR" sz="2400" dirty="0" smtClean="0"/>
              <a:t>Αγχώδης διαταραχή</a:t>
            </a:r>
          </a:p>
          <a:p>
            <a:r>
              <a:rPr lang="en-US" sz="2400" dirty="0" smtClean="0"/>
              <a:t>Myasthenia gravis</a:t>
            </a:r>
            <a:endParaRPr lang="el-GR" sz="2400" dirty="0" smtClean="0"/>
          </a:p>
          <a:p>
            <a:endParaRPr lang="el-GR" i="1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6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74"/>
    </mc:Choice>
    <mc:Fallback>
      <p:transition xmlns:p14="http://schemas.microsoft.com/office/powerpoint/2010/main" spd="slow" advTm="5207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/>
              <a:t>ΑΞΙΟΛΟΓΗΣΗ</a:t>
            </a:r>
            <a:endParaRPr lang="el-G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544" y="1484784"/>
            <a:ext cx="7186762" cy="4925144"/>
          </a:xfrm>
        </p:spPr>
        <p:txBody>
          <a:bodyPr>
            <a:normAutofit/>
          </a:bodyPr>
          <a:lstStyle/>
          <a:p>
            <a:r>
              <a:rPr lang="el-GR" dirty="0" smtClean="0"/>
              <a:t>Ιατρικό ιστορικό</a:t>
            </a:r>
          </a:p>
          <a:p>
            <a:r>
              <a:rPr lang="el-GR" dirty="0" smtClean="0"/>
              <a:t>Ζωτικά σημεία</a:t>
            </a:r>
          </a:p>
          <a:p>
            <a:r>
              <a:rPr lang="el-GR" dirty="0" smtClean="0"/>
              <a:t>Συχνότητα και βάθος αναπνοής</a:t>
            </a:r>
          </a:p>
          <a:p>
            <a:r>
              <a:rPr lang="el-GR" dirty="0" smtClean="0"/>
              <a:t>Σύνδεση με ταχύπνοια, </a:t>
            </a:r>
            <a:r>
              <a:rPr lang="el-GR" dirty="0" err="1" smtClean="0"/>
              <a:t>ορθόπνοια</a:t>
            </a:r>
            <a:r>
              <a:rPr lang="el-GR" dirty="0" smtClean="0"/>
              <a:t>, </a:t>
            </a:r>
            <a:r>
              <a:rPr lang="el-GR" dirty="0" err="1" smtClean="0"/>
              <a:t>πλατύπνοια</a:t>
            </a:r>
            <a:r>
              <a:rPr lang="el-GR" dirty="0" smtClean="0"/>
              <a:t>, </a:t>
            </a:r>
            <a:r>
              <a:rPr lang="el-GR" dirty="0" err="1" smtClean="0"/>
              <a:t>τρεπόπνοια</a:t>
            </a:r>
            <a:endParaRPr lang="el-GR" dirty="0" smtClean="0"/>
          </a:p>
          <a:p>
            <a:r>
              <a:rPr lang="el-GR" dirty="0" smtClean="0"/>
              <a:t>Χρήση κύριων και επικουρικών μυών</a:t>
            </a:r>
          </a:p>
          <a:p>
            <a:r>
              <a:rPr lang="el-GR" dirty="0" smtClean="0"/>
              <a:t>Οξυμετρία σε ηρεμία (και κόπωση) και αέρια αρτηριακού αίματος</a:t>
            </a:r>
            <a:endParaRPr lang="el-GR" dirty="0" smtClean="0">
              <a:solidFill>
                <a:srgbClr val="002060"/>
              </a:solidFill>
            </a:endParaRPr>
          </a:p>
          <a:p>
            <a:endParaRPr lang="el-GR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2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03"/>
    </mc:Choice>
    <mc:Fallback>
      <p:transition xmlns:p14="http://schemas.microsoft.com/office/powerpoint/2010/main" spd="slow" advTm="660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603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7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40"/>
    </mc:Choice>
    <mc:Fallback>
      <p:transition xmlns:p14="http://schemas.microsoft.com/office/powerpoint/2010/main" spd="slow" advTm="2434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864096"/>
          </a:xfrm>
        </p:spPr>
        <p:txBody>
          <a:bodyPr>
            <a:normAutofit/>
          </a:bodyPr>
          <a:lstStyle/>
          <a:p>
            <a:r>
              <a:rPr lang="el-GR" sz="3600" b="1" dirty="0" smtClean="0"/>
              <a:t>ΑΙΤΙΑ </a:t>
            </a:r>
            <a:r>
              <a:rPr lang="en-US" sz="3600" b="1" dirty="0" smtClean="0"/>
              <a:t>I</a:t>
            </a:r>
            <a:endParaRPr lang="el-G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96752"/>
            <a:ext cx="7848872" cy="5472608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Πρόοδος νόσου (λεμφαγγειακή διασπορά), ΣΑΚΦ</a:t>
            </a:r>
          </a:p>
          <a:p>
            <a:r>
              <a:rPr lang="el-GR" sz="2400" dirty="0" smtClean="0"/>
              <a:t>Πλευριτική συλλογή</a:t>
            </a:r>
          </a:p>
          <a:p>
            <a:r>
              <a:rPr lang="el-GR" sz="2400" dirty="0" err="1" smtClean="0"/>
              <a:t>Ατελεκτασία</a:t>
            </a:r>
            <a:endParaRPr lang="el-GR" sz="2400" dirty="0" smtClean="0"/>
          </a:p>
          <a:p>
            <a:r>
              <a:rPr lang="el-GR" sz="2400" dirty="0" smtClean="0"/>
              <a:t>Παρόξυνση ΧΑΠ</a:t>
            </a:r>
          </a:p>
          <a:p>
            <a:r>
              <a:rPr lang="el-GR" sz="2400" dirty="0" smtClean="0"/>
              <a:t>Λοίμωξη αναπνευστικού</a:t>
            </a:r>
          </a:p>
          <a:p>
            <a:r>
              <a:rPr lang="el-GR" sz="2400" dirty="0" smtClean="0"/>
              <a:t>Πνευμονική εμβολή</a:t>
            </a:r>
          </a:p>
          <a:p>
            <a:r>
              <a:rPr lang="el-GR" sz="2400" dirty="0" smtClean="0"/>
              <a:t>Αναιμία</a:t>
            </a:r>
          </a:p>
          <a:p>
            <a:r>
              <a:rPr lang="el-GR" sz="2400" dirty="0" smtClean="0"/>
              <a:t>Καρδιακή νόσος ( ΟΠΟ – ΣΝ – ΚΑ - ΚΜ)</a:t>
            </a:r>
          </a:p>
          <a:p>
            <a:r>
              <a:rPr lang="el-GR" sz="2400" dirty="0" err="1" smtClean="0"/>
              <a:t>Περικαρδιακή</a:t>
            </a:r>
            <a:r>
              <a:rPr lang="el-GR" sz="2400" dirty="0" smtClean="0"/>
              <a:t> συλλογή</a:t>
            </a:r>
            <a:endParaRPr lang="en-US" sz="2400" dirty="0" smtClean="0"/>
          </a:p>
          <a:p>
            <a:r>
              <a:rPr lang="el-GR" sz="2400" dirty="0" smtClean="0"/>
              <a:t>Μετεγχειρητική</a:t>
            </a:r>
          </a:p>
          <a:p>
            <a:r>
              <a:rPr lang="el-GR" sz="2400" b="1" dirty="0" err="1" smtClean="0"/>
              <a:t>Πολυπαραγοντική</a:t>
            </a:r>
            <a:endParaRPr lang="el-GR" sz="2400" b="1" dirty="0" smtClean="0"/>
          </a:p>
          <a:p>
            <a:endParaRPr lang="el-GR" sz="2400" dirty="0" smtClean="0"/>
          </a:p>
          <a:p>
            <a:endParaRPr lang="el-GR" sz="2400" dirty="0" smtClean="0"/>
          </a:p>
          <a:p>
            <a:endParaRPr lang="el-GR" dirty="0" smtClean="0"/>
          </a:p>
          <a:p>
            <a:endParaRPr lang="el-GR" dirty="0" smtClean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97333"/>
      </p:ext>
    </p:extLst>
  </p:cSld>
  <p:clrMapOvr>
    <a:masterClrMapping/>
  </p:clrMapOvr>
  <p:transition xmlns:p14="http://schemas.microsoft.com/office/powerpoint/2010/main" advTm="3342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850106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AITIA II</a:t>
            </a:r>
            <a:endParaRPr lang="el-G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147248" cy="5040560"/>
          </a:xfrm>
        </p:spPr>
        <p:txBody>
          <a:bodyPr>
            <a:normAutofit/>
          </a:bodyPr>
          <a:lstStyle/>
          <a:p>
            <a:r>
              <a:rPr lang="el-GR" dirty="0" err="1" smtClean="0"/>
              <a:t>Πνευμονίτιδα</a:t>
            </a:r>
            <a:r>
              <a:rPr lang="el-GR" dirty="0" smtClean="0"/>
              <a:t> μετά την ακτινοθεραπεία</a:t>
            </a:r>
          </a:p>
          <a:p>
            <a:r>
              <a:rPr lang="el-GR" dirty="0" smtClean="0"/>
              <a:t>Οξεία αλλεργική αντίδραση κατά τη ΧΜΘ</a:t>
            </a:r>
          </a:p>
          <a:p>
            <a:r>
              <a:rPr lang="el-GR" dirty="0" err="1" smtClean="0"/>
              <a:t>Πνευμονίτιδα</a:t>
            </a:r>
            <a:r>
              <a:rPr lang="el-GR" dirty="0" smtClean="0"/>
              <a:t> από φάρμακα</a:t>
            </a:r>
          </a:p>
          <a:p>
            <a:r>
              <a:rPr lang="en-US" dirty="0" err="1" smtClean="0"/>
              <a:t>P.jirovecii</a:t>
            </a:r>
            <a:r>
              <a:rPr lang="en-US" dirty="0" smtClean="0"/>
              <a:t> pneumonia</a:t>
            </a:r>
          </a:p>
          <a:p>
            <a:r>
              <a:rPr lang="el-GR" dirty="0" err="1" smtClean="0"/>
              <a:t>Μυκητιασικές</a:t>
            </a:r>
            <a:r>
              <a:rPr lang="el-GR" dirty="0" smtClean="0"/>
              <a:t> λοιμώξεις (πχ </a:t>
            </a:r>
            <a:r>
              <a:rPr lang="el-GR" dirty="0" err="1" smtClean="0"/>
              <a:t>Ασπέργιλλος</a:t>
            </a:r>
            <a:r>
              <a:rPr lang="el-GR" dirty="0" smtClean="0"/>
              <a:t>)</a:t>
            </a:r>
          </a:p>
          <a:p>
            <a:r>
              <a:rPr lang="el-GR" dirty="0" smtClean="0"/>
              <a:t>Πνευμοθώρακας - </a:t>
            </a:r>
            <a:r>
              <a:rPr lang="el-GR" dirty="0" err="1" smtClean="0"/>
              <a:t>Υδροπνευμοθώρακας</a:t>
            </a:r>
            <a:endParaRPr lang="el-GR" dirty="0" smtClean="0"/>
          </a:p>
          <a:p>
            <a:r>
              <a:rPr lang="el-GR" dirty="0" err="1" smtClean="0"/>
              <a:t>Ασκίτης</a:t>
            </a:r>
            <a:endParaRPr lang="el-GR" dirty="0" smtClean="0"/>
          </a:p>
          <a:p>
            <a:r>
              <a:rPr lang="el-GR" dirty="0" smtClean="0"/>
              <a:t>Κυψελιδική αιμορραγία</a:t>
            </a:r>
            <a:endParaRPr lang="en-US" dirty="0" smtClean="0"/>
          </a:p>
          <a:p>
            <a:endParaRPr lang="el-GR" dirty="0" smtClean="0"/>
          </a:p>
          <a:p>
            <a:endParaRPr lang="el-GR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2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99"/>
    </mc:Choice>
    <mc:Fallback>
      <p:transition xmlns:p14="http://schemas.microsoft.com/office/powerpoint/2010/main" spd="slow" advTm="2719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63272" cy="936104"/>
          </a:xfrm>
        </p:spPr>
        <p:txBody>
          <a:bodyPr>
            <a:normAutofit/>
          </a:bodyPr>
          <a:lstStyle/>
          <a:p>
            <a:r>
              <a:rPr lang="el-GR" sz="3600" b="1" dirty="0" smtClean="0"/>
              <a:t>ΑΡΧΙΚΟ ΣΥΜΠΤΩΜΑ</a:t>
            </a:r>
            <a:endParaRPr lang="el-G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80920" cy="5256584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Έκταση πνευμονικής νόσου</a:t>
            </a:r>
          </a:p>
          <a:p>
            <a:r>
              <a:rPr lang="el-GR" sz="2800" dirty="0" smtClean="0"/>
              <a:t>Λοίμωξη</a:t>
            </a:r>
          </a:p>
          <a:p>
            <a:r>
              <a:rPr lang="el-GR" sz="2800" dirty="0" smtClean="0"/>
              <a:t>ΣΑΚΦ</a:t>
            </a:r>
          </a:p>
          <a:p>
            <a:r>
              <a:rPr lang="el-GR" sz="2800" dirty="0" smtClean="0"/>
              <a:t>Πνευμονική εμβολή</a:t>
            </a:r>
          </a:p>
          <a:p>
            <a:r>
              <a:rPr lang="el-GR" sz="2800" dirty="0" err="1" smtClean="0"/>
              <a:t>Περικαρδιακή</a:t>
            </a:r>
            <a:r>
              <a:rPr lang="el-GR" sz="2800" dirty="0" smtClean="0"/>
              <a:t> </a:t>
            </a:r>
            <a:r>
              <a:rPr lang="el-GR" sz="2800" dirty="0" err="1" smtClean="0"/>
              <a:t>συλλλογή</a:t>
            </a:r>
            <a:endParaRPr lang="el-GR" sz="2800" dirty="0" smtClean="0"/>
          </a:p>
          <a:p>
            <a:r>
              <a:rPr lang="el-GR" sz="2800" dirty="0" smtClean="0"/>
              <a:t>Αναιμία</a:t>
            </a:r>
          </a:p>
          <a:p>
            <a:r>
              <a:rPr lang="el-GR" sz="2800" dirty="0" err="1" smtClean="0"/>
              <a:t>Συνοδά</a:t>
            </a:r>
            <a:r>
              <a:rPr lang="el-GR" sz="2800" dirty="0" smtClean="0"/>
              <a:t> νοσήματα</a:t>
            </a:r>
          </a:p>
          <a:p>
            <a:pPr>
              <a:buNone/>
            </a:pPr>
            <a:endParaRPr lang="el-GR" sz="2800" i="1" dirty="0" smtClean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83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39"/>
    </mc:Choice>
    <mc:Fallback>
      <p:transition xmlns:p14="http://schemas.microsoft.com/office/powerpoint/2010/main" spd="slow" advTm="8733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850106"/>
          </a:xfrm>
        </p:spPr>
        <p:txBody>
          <a:bodyPr>
            <a:normAutofit/>
          </a:bodyPr>
          <a:lstStyle/>
          <a:p>
            <a:r>
              <a:rPr lang="el-GR" sz="3600" b="1" dirty="0" smtClean="0"/>
              <a:t>ΔΥΣΠΝΟΙΑ ΣΤΗΝ ΠΟΡΕΙΑ ΤΗΣ ΝΟΣΟΥ</a:t>
            </a:r>
            <a:endParaRPr lang="el-G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752" y="1124744"/>
            <a:ext cx="4896544" cy="5544616"/>
          </a:xfrm>
        </p:spPr>
        <p:txBody>
          <a:bodyPr>
            <a:noAutofit/>
          </a:bodyPr>
          <a:lstStyle/>
          <a:p>
            <a:r>
              <a:rPr lang="el-GR" sz="2400" dirty="0" smtClean="0"/>
              <a:t>Λοίμωξη</a:t>
            </a:r>
          </a:p>
          <a:p>
            <a:r>
              <a:rPr lang="el-GR" sz="2400" dirty="0" smtClean="0"/>
              <a:t>Πνευμονική εμβολή</a:t>
            </a:r>
          </a:p>
          <a:p>
            <a:r>
              <a:rPr lang="el-GR" sz="2400" dirty="0" smtClean="0"/>
              <a:t>Καρδιολογικά αίτια</a:t>
            </a:r>
          </a:p>
          <a:p>
            <a:r>
              <a:rPr lang="el-GR" sz="2400" b="1" dirty="0" smtClean="0"/>
              <a:t>Πρόοδος νόσου</a:t>
            </a:r>
            <a:r>
              <a:rPr lang="en-US" sz="2400" b="1" dirty="0" smtClean="0"/>
              <a:t>:</a:t>
            </a:r>
            <a:endParaRPr lang="el-GR" sz="2400" b="1" dirty="0" smtClean="0"/>
          </a:p>
          <a:p>
            <a:pPr>
              <a:buNone/>
            </a:pPr>
            <a:r>
              <a:rPr lang="el-GR" sz="2400" dirty="0" smtClean="0"/>
              <a:t>     </a:t>
            </a:r>
            <a:r>
              <a:rPr lang="el-GR" sz="2400" dirty="0" err="1" smtClean="0">
                <a:solidFill>
                  <a:srgbClr val="7F7F7F"/>
                </a:solidFill>
              </a:rPr>
              <a:t>Υπεζωκοτική</a:t>
            </a:r>
            <a:r>
              <a:rPr lang="el-GR" sz="2400" dirty="0" smtClean="0">
                <a:solidFill>
                  <a:srgbClr val="7F7F7F"/>
                </a:solidFill>
              </a:rPr>
              <a:t> συλλογή</a:t>
            </a:r>
            <a:endParaRPr lang="en-US" sz="2400" b="1" dirty="0" smtClean="0">
              <a:solidFill>
                <a:srgbClr val="7F7F7F"/>
              </a:solidFill>
            </a:endParaRPr>
          </a:p>
          <a:p>
            <a:pPr>
              <a:buNone/>
            </a:pPr>
            <a:r>
              <a:rPr lang="el-GR" sz="2400" b="1" dirty="0" smtClean="0">
                <a:solidFill>
                  <a:srgbClr val="7F7F7F"/>
                </a:solidFill>
              </a:rPr>
              <a:t>     </a:t>
            </a:r>
            <a:r>
              <a:rPr lang="el-GR" sz="2400" dirty="0" smtClean="0">
                <a:solidFill>
                  <a:srgbClr val="7F7F7F"/>
                </a:solidFill>
              </a:rPr>
              <a:t>Απόφραξη αεραγωγού</a:t>
            </a:r>
          </a:p>
          <a:p>
            <a:pPr>
              <a:buNone/>
            </a:pPr>
            <a:r>
              <a:rPr lang="el-GR" sz="2400" dirty="0" smtClean="0">
                <a:solidFill>
                  <a:srgbClr val="7F7F7F"/>
                </a:solidFill>
              </a:rPr>
              <a:t>     ΣΑΚΦ</a:t>
            </a:r>
            <a:endParaRPr lang="en-US" sz="2400" dirty="0" smtClean="0">
              <a:solidFill>
                <a:srgbClr val="7F7F7F"/>
              </a:solidFill>
            </a:endParaRPr>
          </a:p>
          <a:p>
            <a:pPr>
              <a:buNone/>
            </a:pPr>
            <a:r>
              <a:rPr lang="el-GR" sz="2400" dirty="0" smtClean="0">
                <a:solidFill>
                  <a:srgbClr val="7F7F7F"/>
                </a:solidFill>
              </a:rPr>
              <a:t>     </a:t>
            </a:r>
            <a:r>
              <a:rPr lang="el-GR" sz="2400" dirty="0" err="1" smtClean="0">
                <a:solidFill>
                  <a:srgbClr val="7F7F7F"/>
                </a:solidFill>
              </a:rPr>
              <a:t>Λεμφαγγειακή</a:t>
            </a:r>
            <a:r>
              <a:rPr lang="el-GR" sz="2400" dirty="0" smtClean="0">
                <a:solidFill>
                  <a:srgbClr val="7F7F7F"/>
                </a:solidFill>
              </a:rPr>
              <a:t> ή </a:t>
            </a:r>
            <a:r>
              <a:rPr lang="el-GR" sz="2400" dirty="0" err="1" smtClean="0">
                <a:solidFill>
                  <a:srgbClr val="7F7F7F"/>
                </a:solidFill>
              </a:rPr>
              <a:t>αιματογενής</a:t>
            </a:r>
            <a:r>
              <a:rPr lang="el-GR" sz="2400" dirty="0" smtClean="0">
                <a:solidFill>
                  <a:srgbClr val="7F7F7F"/>
                </a:solidFill>
              </a:rPr>
              <a:t> διασπορά</a:t>
            </a:r>
          </a:p>
          <a:p>
            <a:r>
              <a:rPr lang="el-GR" sz="2400" dirty="0" smtClean="0"/>
              <a:t>Επιπλοκή ΑΚΘ</a:t>
            </a:r>
            <a:r>
              <a:rPr lang="en-US" sz="2400" dirty="0" smtClean="0"/>
              <a:t> </a:t>
            </a:r>
            <a:r>
              <a:rPr lang="el-GR" sz="2400" dirty="0" smtClean="0"/>
              <a:t>ή γενικά εξαιτίας της θεραπείας (πχ αναιμία, </a:t>
            </a:r>
            <a:r>
              <a:rPr lang="el-GR" sz="2400" dirty="0" err="1" smtClean="0"/>
              <a:t>πνευμονίτιδα</a:t>
            </a:r>
            <a:r>
              <a:rPr lang="el-GR" sz="2400" dirty="0" smtClean="0"/>
              <a:t> )</a:t>
            </a:r>
            <a:endParaRPr lang="en-US" sz="2400" dirty="0" smtClean="0"/>
          </a:p>
          <a:p>
            <a:r>
              <a:rPr lang="el-GR" sz="2400" dirty="0" smtClean="0"/>
              <a:t>Απίσχνανση, μυοπάθεια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2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84"/>
    </mc:Choice>
    <mc:Fallback>
      <p:transition xmlns:p14="http://schemas.microsoft.com/office/powerpoint/2010/main" spd="slow" advTm="4828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115212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/>
            </a:r>
            <a:br>
              <a:rPr lang="el-GR" dirty="0" smtClean="0"/>
            </a:br>
            <a:r>
              <a:rPr lang="el-GR" sz="4000" b="1" dirty="0" smtClean="0"/>
              <a:t>ΔΥΣΠΝΟΙΑ ΜΕΤΑ ΑΠΟ ΙΑΤΡΙΚΕΣ ΠΡΑΞΕΙΣ</a:t>
            </a:r>
            <a:r>
              <a:rPr lang="el-GR" sz="3600" b="1" dirty="0"/>
              <a:t/>
            </a:r>
            <a:br>
              <a:rPr lang="el-GR" sz="3600" b="1" dirty="0"/>
            </a:br>
            <a:endParaRPr lang="el-G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5400600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Ακτινοθεραπεία (όχι οξεία)</a:t>
            </a:r>
          </a:p>
          <a:p>
            <a:r>
              <a:rPr lang="el-GR" sz="2800" dirty="0" smtClean="0"/>
              <a:t>Χημειοθεραπεία, ΤΚΙ</a:t>
            </a:r>
            <a:r>
              <a:rPr lang="en-US" sz="2800" dirty="0" smtClean="0"/>
              <a:t>s, </a:t>
            </a:r>
            <a:r>
              <a:rPr lang="el-GR" sz="2800" dirty="0" smtClean="0"/>
              <a:t>ανοσοθεραπεία</a:t>
            </a:r>
            <a:r>
              <a:rPr lang="en-US" sz="2800" dirty="0" smtClean="0"/>
              <a:t> etc</a:t>
            </a:r>
            <a:r>
              <a:rPr lang="el-GR" sz="2800" dirty="0" smtClean="0"/>
              <a:t> (</a:t>
            </a:r>
            <a:r>
              <a:rPr lang="el-GR" sz="2800" dirty="0" err="1" smtClean="0"/>
              <a:t>πνευμονίτιδα</a:t>
            </a:r>
            <a:r>
              <a:rPr lang="el-GR" sz="2800" dirty="0" smtClean="0"/>
              <a:t>, </a:t>
            </a:r>
            <a:r>
              <a:rPr lang="el-GR" sz="2800" dirty="0" err="1" smtClean="0"/>
              <a:t>καρδιοτοξικότητα</a:t>
            </a:r>
            <a:r>
              <a:rPr lang="el-GR" sz="2800" dirty="0" smtClean="0"/>
              <a:t>)</a:t>
            </a:r>
          </a:p>
          <a:p>
            <a:r>
              <a:rPr lang="el-GR" sz="2800" dirty="0" smtClean="0"/>
              <a:t>Μυοπάθεια από </a:t>
            </a:r>
            <a:r>
              <a:rPr lang="el-GR" sz="2800" dirty="0" err="1" smtClean="0"/>
              <a:t>κορτικοστεροειδή</a:t>
            </a:r>
            <a:endParaRPr lang="el-GR" sz="2800" dirty="0" smtClean="0"/>
          </a:p>
          <a:p>
            <a:r>
              <a:rPr lang="el-GR" sz="2800" dirty="0" smtClean="0"/>
              <a:t>Χειρουργείο (προσοχή στον </a:t>
            </a:r>
            <a:r>
              <a:rPr lang="el-GR" sz="2800" dirty="0" err="1" smtClean="0"/>
              <a:t>προεγχ</a:t>
            </a:r>
            <a:r>
              <a:rPr lang="el-GR" sz="2800" dirty="0" smtClean="0"/>
              <a:t>/</a:t>
            </a:r>
            <a:r>
              <a:rPr lang="el-GR" sz="2800" dirty="0" err="1" smtClean="0"/>
              <a:t>κό</a:t>
            </a:r>
            <a:r>
              <a:rPr lang="el-GR" sz="2800" dirty="0" smtClean="0"/>
              <a:t> έλεγχο)</a:t>
            </a:r>
          </a:p>
          <a:p>
            <a:r>
              <a:rPr lang="el-GR" sz="2800" dirty="0" smtClean="0"/>
              <a:t>Αντίδραση κατά τη μετάγγιση αίματος</a:t>
            </a:r>
            <a:endParaRPr lang="en-US" sz="2800" dirty="0" smtClean="0"/>
          </a:p>
          <a:p>
            <a:r>
              <a:rPr lang="el-GR" sz="2800" dirty="0" smtClean="0"/>
              <a:t>Μετά τη βρογχοσκόπηση (</a:t>
            </a:r>
            <a:r>
              <a:rPr lang="en-US" sz="2800" dirty="0" smtClean="0"/>
              <a:t>BAL, </a:t>
            </a:r>
            <a:r>
              <a:rPr lang="el-GR" sz="2800" dirty="0" smtClean="0"/>
              <a:t>βιοψίες, </a:t>
            </a:r>
            <a:r>
              <a:rPr lang="en-US" sz="2800" dirty="0" smtClean="0"/>
              <a:t>stent</a:t>
            </a:r>
            <a:r>
              <a:rPr lang="el-GR" sz="2800" dirty="0" smtClean="0"/>
              <a:t>)</a:t>
            </a:r>
          </a:p>
          <a:p>
            <a:r>
              <a:rPr lang="el-GR" sz="2800" dirty="0" smtClean="0"/>
              <a:t>Παροχέτευση Υ.Σ. , τοποθέτηση κεντρικών καθετήρων (πνευμοθώρακας, </a:t>
            </a:r>
            <a:r>
              <a:rPr lang="el-GR" sz="2800" dirty="0" err="1" smtClean="0"/>
              <a:t>αιμοθώρακας</a:t>
            </a:r>
            <a:r>
              <a:rPr lang="el-GR" sz="2800" dirty="0" smtClean="0"/>
              <a:t>, </a:t>
            </a:r>
            <a:r>
              <a:rPr lang="el-GR" sz="2800" dirty="0" err="1" smtClean="0"/>
              <a:t>ετερόπλευρο</a:t>
            </a:r>
            <a:r>
              <a:rPr lang="el-GR" sz="2800" dirty="0" smtClean="0"/>
              <a:t>  </a:t>
            </a:r>
            <a:r>
              <a:rPr lang="el-GR" sz="2800" dirty="0" err="1" smtClean="0"/>
              <a:t>πν</a:t>
            </a:r>
            <a:r>
              <a:rPr lang="el-GR" sz="2800" dirty="0" smtClean="0"/>
              <a:t>. οίδημα)</a:t>
            </a:r>
          </a:p>
          <a:p>
            <a:endParaRPr lang="el-GR" sz="28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6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92"/>
    </mc:Choice>
    <mc:Fallback>
      <p:transition xmlns:p14="http://schemas.microsoft.com/office/powerpoint/2010/main" spd="slow" advTm="9479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354162"/>
          </a:xfrm>
        </p:spPr>
        <p:txBody>
          <a:bodyPr>
            <a:normAutofit fontScale="90000"/>
          </a:bodyPr>
          <a:lstStyle/>
          <a:p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ΔΙΑΦΟΡΙΚΗ ΔΙΑΓΝΩΣΗ</a:t>
            </a:r>
            <a:r>
              <a:rPr lang="el-GR" i="1" dirty="0"/>
              <a:t/>
            </a:r>
            <a:br>
              <a:rPr lang="el-GR" i="1" dirty="0"/>
            </a:br>
            <a:endParaRPr lang="el-GR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91264" cy="4896544"/>
          </a:xfrm>
        </p:spPr>
        <p:txBody>
          <a:bodyPr/>
          <a:lstStyle/>
          <a:p>
            <a:r>
              <a:rPr lang="el-GR" sz="2800" dirty="0" smtClean="0"/>
              <a:t>Ιατρικό ιστορικό (πχ ΧΑΠ, ΚΜ)</a:t>
            </a:r>
          </a:p>
          <a:p>
            <a:r>
              <a:rPr lang="el-GR" sz="2800" dirty="0" smtClean="0"/>
              <a:t>Κλινική εξέταση</a:t>
            </a:r>
            <a:endParaRPr lang="en-US" sz="2800" dirty="0" smtClean="0"/>
          </a:p>
          <a:p>
            <a:r>
              <a:rPr lang="el-GR" sz="2800" dirty="0" smtClean="0"/>
              <a:t>Εργαστηριακός έλεγχος (δείκτες φλεγμονής)</a:t>
            </a:r>
          </a:p>
          <a:p>
            <a:r>
              <a:rPr lang="el-GR" sz="2800" dirty="0" smtClean="0"/>
              <a:t>Αέρια αίματος</a:t>
            </a:r>
          </a:p>
          <a:p>
            <a:r>
              <a:rPr lang="el-GR" sz="2800" dirty="0" smtClean="0"/>
              <a:t>Ακτινολογική εικόνα</a:t>
            </a:r>
            <a:r>
              <a:rPr lang="en-US" sz="2800" dirty="0" smtClean="0"/>
              <a:t>: CT – CTPA - Scanning </a:t>
            </a:r>
            <a:r>
              <a:rPr lang="el-GR" sz="2800" dirty="0" smtClean="0"/>
              <a:t>αερισμού/αιμάτωσης</a:t>
            </a:r>
          </a:p>
          <a:p>
            <a:r>
              <a:rPr lang="el-GR" sz="2800" dirty="0" err="1" smtClean="0"/>
              <a:t>Συνοδά</a:t>
            </a:r>
            <a:r>
              <a:rPr lang="el-GR" sz="2800" dirty="0" smtClean="0"/>
              <a:t> συμπτώματα</a:t>
            </a:r>
          </a:p>
          <a:p>
            <a:r>
              <a:rPr lang="el-GR" sz="2800" dirty="0" smtClean="0"/>
              <a:t>Χαρακτήρας δύσπνοιας</a:t>
            </a:r>
          </a:p>
          <a:p>
            <a:r>
              <a:rPr lang="el-GR" sz="2800" b="1" dirty="0" smtClean="0">
                <a:solidFill>
                  <a:schemeClr val="accent1">
                    <a:lumMod val="75000"/>
                  </a:schemeClr>
                </a:solidFill>
              </a:rPr>
              <a:t>Συχνά &gt; 1</a:t>
            </a:r>
          </a:p>
          <a:p>
            <a:endParaRPr lang="el-GR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721"/>
    </mc:Choice>
    <mc:Fallback>
      <p:transition xmlns:p14="http://schemas.microsoft.com/office/powerpoint/2010/main" spd="slow" advTm="8472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bassias\Desktop\LOBAR PNEUMONI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76672"/>
            <a:ext cx="6912768" cy="5976664"/>
          </a:xfrm>
          <a:prstGeom prst="rect">
            <a:avLst/>
          </a:prstGeom>
          <a:noFill/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3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30"/>
    </mc:Choice>
    <mc:Fallback>
      <p:transition xmlns:p14="http://schemas.microsoft.com/office/powerpoint/2010/main" spd="slow" advTm="2543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778098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ΔΥΣΠΝΟΙΑ: «δυσ» και «πνοή»</a:t>
            </a:r>
            <a:endParaRPr lang="el-GR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94517"/>
            <a:ext cx="8352928" cy="5040560"/>
          </a:xfrm>
        </p:spPr>
        <p:txBody>
          <a:bodyPr>
            <a:normAutofit fontScale="92500" lnSpcReduction="10000"/>
          </a:bodyPr>
          <a:lstStyle/>
          <a:p>
            <a:endParaRPr lang="el-GR" dirty="0" smtClean="0"/>
          </a:p>
          <a:p>
            <a:r>
              <a:rPr lang="el-GR" dirty="0" smtClean="0"/>
              <a:t>20-40% των ασθενών με καρκίνο αναφέρουν δύσπνοια κατά τη διάγνωση.</a:t>
            </a:r>
          </a:p>
          <a:p>
            <a:r>
              <a:rPr lang="el-GR" dirty="0" smtClean="0"/>
              <a:t>70% των ασθενών με καρκίνο παρουσιάζουν δύσπνοια κατά τις τελευταίες 6 εβδομάδες της ζωής τους.</a:t>
            </a:r>
          </a:p>
          <a:p>
            <a:pPr marL="0" indent="0">
              <a:buNone/>
            </a:pPr>
            <a:endParaRPr lang="el-GR" dirty="0" smtClean="0"/>
          </a:p>
          <a:p>
            <a:endParaRPr lang="el-GR" dirty="0" smtClean="0"/>
          </a:p>
          <a:p>
            <a:pPr>
              <a:buNone/>
            </a:pPr>
            <a:r>
              <a:rPr lang="el-GR" sz="2000" dirty="0" smtClean="0"/>
              <a:t>                                                                  </a:t>
            </a:r>
          </a:p>
          <a:p>
            <a:pPr>
              <a:buNone/>
            </a:pPr>
            <a:endParaRPr lang="el-GR" sz="2000" dirty="0" smtClean="0"/>
          </a:p>
          <a:p>
            <a:pPr>
              <a:buNone/>
            </a:pPr>
            <a:endParaRPr lang="el-GR" sz="2000" dirty="0" smtClean="0"/>
          </a:p>
          <a:p>
            <a:pPr>
              <a:buNone/>
            </a:pPr>
            <a:r>
              <a:rPr lang="el-GR" sz="2000" dirty="0" smtClean="0"/>
              <a:t>                                                                </a:t>
            </a:r>
            <a:r>
              <a:rPr lang="en-US" sz="2000" dirty="0" err="1" smtClean="0"/>
              <a:t>Hui</a:t>
            </a:r>
            <a:r>
              <a:rPr lang="en-US" sz="2000" dirty="0" smtClean="0"/>
              <a:t>, D. 2012 J Pall Med; 16(3):274-280</a:t>
            </a:r>
            <a:endParaRPr lang="el-GR" sz="2000" dirty="0"/>
          </a:p>
        </p:txBody>
      </p: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2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47"/>
    </mc:Choice>
    <mc:Fallback>
      <p:transition xmlns:p14="http://schemas.microsoft.com/office/powerpoint/2010/main" spd="slow" advTm="2544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abassias\Desktop\Lungenarterienembolie_in_der_Computertomographie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04664"/>
            <a:ext cx="7776864" cy="6192688"/>
          </a:xfrm>
          <a:prstGeom prst="rect">
            <a:avLst/>
          </a:prstGeom>
          <a:noFill/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6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91"/>
    </mc:Choice>
    <mc:Fallback>
      <p:transition xmlns:p14="http://schemas.microsoft.com/office/powerpoint/2010/main" spd="slow" advTm="1599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Users\abassias\Desktop\Lymphangitic+carcinomatosis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8064896" cy="6408712"/>
          </a:xfrm>
          <a:prstGeom prst="rect">
            <a:avLst/>
          </a:prstGeom>
          <a:noFill/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4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89"/>
    </mc:Choice>
    <mc:Fallback>
      <p:transition xmlns:p14="http://schemas.microsoft.com/office/powerpoint/2010/main" spd="slow" advTm="1328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abassias\Desktop\RADIATION PN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32656"/>
            <a:ext cx="7344816" cy="6264696"/>
          </a:xfrm>
          <a:prstGeom prst="rect">
            <a:avLst/>
          </a:prstGeom>
          <a:noFill/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53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3"/>
    </mc:Choice>
    <mc:Fallback>
      <p:transition xmlns:p14="http://schemas.microsoft.com/office/powerpoint/2010/main" spd="slow" advTm="894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bassias\Desktop\lung cancer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8784976" cy="4608512"/>
          </a:xfrm>
          <a:prstGeom prst="rect">
            <a:avLst/>
          </a:prstGeom>
          <a:noFill/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7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25"/>
    </mc:Choice>
    <mc:Fallback>
      <p:transition xmlns:p14="http://schemas.microsoft.com/office/powerpoint/2010/main" spd="slow" advTm="1442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abassias\Desktop\C0037224-COPD_due_to_smoking%2C_CT_scan-SPL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32656"/>
            <a:ext cx="7920880" cy="6192688"/>
          </a:xfrm>
          <a:prstGeom prst="rect">
            <a:avLst/>
          </a:prstGeom>
          <a:noFill/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22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62"/>
    </mc:Choice>
    <mc:Fallback>
      <p:transition xmlns:p14="http://schemas.microsoft.com/office/powerpoint/2010/main" spd="slow" advTm="1036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C:\Users\abassias\Desktop\PNEUMOTHORAX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04664"/>
            <a:ext cx="6984776" cy="5832648"/>
          </a:xfrm>
          <a:prstGeom prst="rect">
            <a:avLst/>
          </a:prstGeom>
          <a:noFill/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45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28"/>
    </mc:Choice>
    <mc:Fallback>
      <p:transition xmlns:p14="http://schemas.microsoft.com/office/powerpoint/2010/main" spd="slow" advTm="1782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bassias\Desktop\Choriocarcinoma-with-widespread-metastases-presenting-with-seizures-CT-chest-a-shows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48680"/>
            <a:ext cx="6840760" cy="5688632"/>
          </a:xfrm>
          <a:prstGeom prst="rect">
            <a:avLst/>
          </a:prstGeom>
          <a:noFill/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8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79"/>
    </mc:Choice>
    <mc:Fallback>
      <p:transition xmlns:p14="http://schemas.microsoft.com/office/powerpoint/2010/main" spd="slow" advTm="1797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/>
              <a:t>ΑΝΤΙΜΕΤΩΠΙΣΗ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7638"/>
            <a:ext cx="9144000" cy="5192932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0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232"/>
    </mc:Choice>
    <mc:Fallback>
      <p:transition xmlns:p14="http://schemas.microsoft.com/office/powerpoint/2010/main" spd="slow" advTm="12023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/>
              <a:t>ΠΑΡΗΓΟΡΗΤΙΚΗ ΑΓΩΓΗ</a:t>
            </a:r>
            <a:endParaRPr lang="en-US" sz="3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4471"/>
            <a:ext cx="7134047" cy="2796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214" y="3510701"/>
            <a:ext cx="5875785" cy="24446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85696"/>
            <a:ext cx="5191794" cy="832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1816" y="5872244"/>
            <a:ext cx="3902107" cy="93980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2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41"/>
    </mc:Choice>
    <mc:Fallback>
      <p:transition xmlns:p14="http://schemas.microsoft.com/office/powerpoint/2010/main" spd="slow" advTm="5894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/>
              <a:t>ΠΑΡΗΓΟΡΗΤΙΚΗ ΑΓΩΓΗ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Νευροληπτικά φάρμακα</a:t>
            </a:r>
          </a:p>
          <a:p>
            <a:r>
              <a:rPr lang="el-GR" dirty="0" smtClean="0"/>
              <a:t>Αντικαταθλιπτικά </a:t>
            </a:r>
          </a:p>
          <a:p>
            <a:r>
              <a:rPr lang="el-GR" dirty="0" smtClean="0"/>
              <a:t>Αντιψυχωσικά</a:t>
            </a:r>
          </a:p>
          <a:p>
            <a:r>
              <a:rPr lang="el-GR" dirty="0" smtClean="0"/>
              <a:t>Κορτικοστεροειδή (λεμφαγγειακή διασπορά, ΣΑΚΦ, πνευμονίτιδα κλπ)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2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23"/>
    </mc:Choice>
    <mc:Fallback>
      <p:transition xmlns:p14="http://schemas.microsoft.com/office/powerpoint/2010/main" spd="slow" advTm="2052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/>
              <a:t>ΟΡΙΣΜΟΣ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dirty="0" smtClean="0"/>
              <a:t>	</a:t>
            </a:r>
            <a:r>
              <a:rPr lang="en-US" dirty="0" smtClean="0"/>
              <a:t>We </a:t>
            </a:r>
            <a:r>
              <a:rPr lang="en-US" dirty="0"/>
              <a:t>define dyspnea as “a subjective </a:t>
            </a:r>
            <a:r>
              <a:rPr lang="en-US" dirty="0" smtClean="0"/>
              <a:t>experience</a:t>
            </a:r>
            <a:r>
              <a:rPr lang="el-GR" dirty="0" smtClean="0"/>
              <a:t> </a:t>
            </a:r>
            <a:r>
              <a:rPr lang="en-US" dirty="0" smtClean="0"/>
              <a:t>of </a:t>
            </a:r>
            <a:r>
              <a:rPr lang="en-US" dirty="0"/>
              <a:t>breathing dis- comfort that consists of qualitatively distinct sensations that vary in intensity,” as was suggested in the 1999 ATS consensus </a:t>
            </a:r>
            <a:r>
              <a:rPr lang="en-US" dirty="0" smtClean="0"/>
              <a:t>statement.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555"/>
            <a:ext cx="9144000" cy="2039085"/>
          </a:xfrm>
          <a:prstGeom prst="rect">
            <a:avLst/>
          </a:prstGeom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47"/>
    </mc:Choice>
    <mc:Fallback>
      <p:transition xmlns:p14="http://schemas.microsoft.com/office/powerpoint/2010/main" spd="slow" advTm="1364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2" b="15662"/>
          <a:stretch>
            <a:fillRect/>
          </a:stretch>
        </p:blipFill>
        <p:spPr>
          <a:xfrm>
            <a:off x="304799" y="342279"/>
            <a:ext cx="8619068" cy="626533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2" y="5734304"/>
            <a:ext cx="8229600" cy="487452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FFFF00"/>
                </a:solidFill>
              </a:rPr>
              <a:t>Ευχαριστώ για την προσοχή σας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77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1"/>
    </mc:Choice>
    <mc:Fallback>
      <p:transition xmlns:p14="http://schemas.microsoft.com/office/powerpoint/2010/main" spd="slow" advTm="402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QUALITIES OF DYSPNEA</a:t>
            </a:r>
            <a:endParaRPr lang="el-GR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00808"/>
            <a:ext cx="878497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08"/>
    </mc:Choice>
    <mc:Fallback>
      <p:transition xmlns:p14="http://schemas.microsoft.com/office/powerpoint/2010/main" spd="slow" advTm="3110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/>
              <a:t>ΠΑΘΟΦΥΣΙΟΛΟΓΙΑ</a:t>
            </a:r>
            <a:endParaRPr lang="el-GR" sz="36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84784"/>
            <a:ext cx="864096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0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88"/>
    </mc:Choice>
    <mc:Fallback>
      <p:transition xmlns:p14="http://schemas.microsoft.com/office/powerpoint/2010/main" spd="slow" advTm="4168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/>
              <a:t>ΠΑΘΟΦΥΣΙΟΛΟΓΙΑ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556792"/>
            <a:ext cx="878497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6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59"/>
    </mc:Choice>
    <mc:Fallback>
      <p:transition xmlns:p14="http://schemas.microsoft.com/office/powerpoint/2010/main" spd="slow" advTm="153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22114"/>
          </a:xfrm>
        </p:spPr>
        <p:txBody>
          <a:bodyPr>
            <a:normAutofit/>
          </a:bodyPr>
          <a:lstStyle/>
          <a:p>
            <a:r>
              <a:rPr lang="el-GR" sz="3600" b="1" dirty="0"/>
              <a:t>ΠΑΘΟΦΥΣΙΟΛΟΓΙΑ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560" y="1628800"/>
            <a:ext cx="1584176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ΥΠΟΞΑΙΜΙΑ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1628800"/>
            <a:ext cx="1584176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ΟΞΕΩΣΗ 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l-GR" b="1" dirty="0" smtClean="0">
                <a:solidFill>
                  <a:schemeClr val="tx1"/>
                </a:solidFill>
              </a:rPr>
              <a:t>ή ΥΠΕΡΚΑΠΝΙΑ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60032" y="1628800"/>
            <a:ext cx="1584176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↓ COMPLIANCE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48264" y="1628800"/>
            <a:ext cx="1584176" cy="882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↑</a:t>
            </a:r>
            <a:endParaRPr lang="en-US" b="1" dirty="0" smtClean="0">
              <a:solidFill>
                <a:schemeClr val="tx1"/>
              </a:solidFill>
            </a:endParaRPr>
          </a:p>
          <a:p>
            <a:pPr algn="ctr"/>
            <a:r>
              <a:rPr lang="el-GR" b="1" dirty="0" smtClean="0">
                <a:solidFill>
                  <a:schemeClr val="tx1"/>
                </a:solidFill>
              </a:rPr>
              <a:t>ΑΝΤΙΣΤΑΣΕ</a:t>
            </a:r>
            <a:r>
              <a:rPr lang="en-US" b="1" dirty="0" smtClean="0">
                <a:solidFill>
                  <a:schemeClr val="tx1"/>
                </a:solidFill>
              </a:rPr>
              <a:t>I</a:t>
            </a:r>
            <a:r>
              <a:rPr lang="el-GR" b="1" dirty="0" smtClean="0">
                <a:solidFill>
                  <a:schemeClr val="tx1"/>
                </a:solidFill>
              </a:rPr>
              <a:t>Σ ΑΕΡΑΓΩΓΩΝ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7544" y="2708920"/>
            <a:ext cx="1728192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002060"/>
                </a:solidFill>
              </a:rPr>
              <a:t>ΚΑΡΩΤΙΔΙΚΟΙ ΥΠΟΔΟΧΕΙΣ</a:t>
            </a:r>
            <a:endParaRPr lang="el-GR" b="1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39752" y="2708920"/>
            <a:ext cx="2160240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002060"/>
                </a:solidFill>
              </a:rPr>
              <a:t>ΧΗΜΕΙΟΫΠΟΔΟΧΕΙΣ  ΚΝΣ</a:t>
            </a:r>
            <a:endParaRPr lang="el-GR" b="1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16016" y="2708920"/>
            <a:ext cx="1944216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002060"/>
                </a:solidFill>
              </a:rPr>
              <a:t>ΤΑΣΕΟΫΠΟΔΟΧΕΙΣ  ΠΝΕΥΜΟΝΩΝ - ΜΥΩΝ</a:t>
            </a:r>
            <a:endParaRPr lang="el-GR" b="1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48264" y="2708920"/>
            <a:ext cx="1800200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002060"/>
                </a:solidFill>
              </a:rPr>
              <a:t>ΥΠΟΔΟΧΕΙΣ ΑΕΡΑΓΩΓΩΝ</a:t>
            </a:r>
            <a:endParaRPr lang="el-GR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27784" y="4293096"/>
            <a:ext cx="3888432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solidFill>
                  <a:schemeClr val="tx1"/>
                </a:solidFill>
              </a:rPr>
              <a:t>ΔΥΣΠΝΟΙΑ</a:t>
            </a:r>
            <a:endParaRPr lang="el-GR" sz="2800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331640" y="2348880"/>
            <a:ext cx="0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491880" y="2348880"/>
            <a:ext cx="0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652120" y="2348880"/>
            <a:ext cx="0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740352" y="2480271"/>
            <a:ext cx="0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763688" y="3717032"/>
            <a:ext cx="1224136" cy="5040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940152" y="3717032"/>
            <a:ext cx="1440160" cy="5040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491880" y="3717032"/>
            <a:ext cx="504056" cy="5040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004048" y="3645024"/>
            <a:ext cx="504056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07504" y="5229200"/>
            <a:ext cx="8856984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chemeClr val="tx1"/>
                </a:solidFill>
              </a:rPr>
              <a:t>Η ΔΥΣΠΝΟΙΑ ΠΑΡΟΥΣΙΑΖΕΤΑΙ ΟΤΑΝ  ΕΝΑ ΕΡΕΘΙΣΜΑ ΠΡΟΚΑΛΕΙ ΤΗΝ </a:t>
            </a:r>
            <a:r>
              <a:rPr lang="el-GR" sz="2400" b="1" dirty="0" smtClean="0">
                <a:solidFill>
                  <a:srgbClr val="000000"/>
                </a:solidFill>
              </a:rPr>
              <a:t>ΕΝΕΡΓΟΠΟΙΗΣΗ </a:t>
            </a:r>
            <a:r>
              <a:rPr lang="el-GR" sz="2400" b="1" dirty="0" smtClean="0">
                <a:solidFill>
                  <a:schemeClr val="tx1"/>
                </a:solidFill>
              </a:rPr>
              <a:t>ΤΟΥ ΑΝΑΠΝΕΥΣΤΙΚΟΥ ΚΕΝΤΡΟΥ  ΟΤΑΝ ΑΥΤΗ ΥΠΕΡΒΑΙΝΕ</a:t>
            </a:r>
            <a:r>
              <a:rPr lang="el-GR" sz="2400" b="1" dirty="0" smtClean="0">
                <a:solidFill>
                  <a:srgbClr val="002060"/>
                </a:solidFill>
              </a:rPr>
              <a:t>Ι </a:t>
            </a:r>
            <a:r>
              <a:rPr lang="el-GR" sz="2400" b="1" dirty="0" smtClean="0">
                <a:solidFill>
                  <a:schemeClr val="tx1"/>
                </a:solidFill>
              </a:rPr>
              <a:t>ΕΝΑ ΣΥΓΚΕΚΡΙΜΕΝΟ «ΟΥΔΟ»</a:t>
            </a:r>
            <a:endParaRPr lang="el-GR" sz="2400" dirty="0">
              <a:solidFill>
                <a:schemeClr val="tx1"/>
              </a:solidFill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1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59"/>
    </mc:Choice>
    <mc:Fallback>
      <p:transition xmlns:p14="http://schemas.microsoft.com/office/powerpoint/2010/main" spd="slow" advTm="403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titled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91"/>
            <a:ext cx="9144000" cy="1775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96928"/>
            <a:ext cx="9144000" cy="5061072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5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12"/>
    </mc:Choice>
    <mc:Fallback>
      <p:transition xmlns:p14="http://schemas.microsoft.com/office/powerpoint/2010/main" spd="slow" advTm="5241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19256" cy="850106"/>
          </a:xfrm>
        </p:spPr>
        <p:txBody>
          <a:bodyPr>
            <a:normAutofit/>
          </a:bodyPr>
          <a:lstStyle/>
          <a:p>
            <a:r>
              <a:rPr lang="el-GR" sz="3600" b="1" dirty="0" smtClean="0"/>
              <a:t>ΑΙΤΙΟΛΟΓΙΑ</a:t>
            </a:r>
            <a:endParaRPr lang="el-G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136904" cy="5472608"/>
          </a:xfrm>
        </p:spPr>
        <p:txBody>
          <a:bodyPr/>
          <a:lstStyle/>
          <a:p>
            <a:pPr marL="0" indent="0" algn="ctr">
              <a:buNone/>
            </a:pPr>
            <a:r>
              <a:rPr lang="el-GR" b="1" dirty="0" smtClean="0">
                <a:solidFill>
                  <a:srgbClr val="7F7F7F"/>
                </a:solidFill>
              </a:rPr>
              <a:t>ΟΞΕΙΑ</a:t>
            </a:r>
          </a:p>
          <a:p>
            <a:r>
              <a:rPr lang="el-GR" sz="2400" dirty="0" smtClean="0"/>
              <a:t>Παρόξυνση βρογχικού άσθματος</a:t>
            </a:r>
          </a:p>
          <a:p>
            <a:r>
              <a:rPr lang="el-GR" sz="2400" dirty="0" smtClean="0"/>
              <a:t>Πνευμοθώρακας</a:t>
            </a:r>
          </a:p>
          <a:p>
            <a:r>
              <a:rPr lang="el-GR" sz="2400" dirty="0" smtClean="0"/>
              <a:t>Πνευμονική εμβολή</a:t>
            </a:r>
          </a:p>
          <a:p>
            <a:r>
              <a:rPr lang="el-GR" sz="2400" dirty="0" smtClean="0"/>
              <a:t>Πνευμονία</a:t>
            </a:r>
          </a:p>
          <a:p>
            <a:r>
              <a:rPr lang="el-GR" sz="2400" dirty="0" smtClean="0"/>
              <a:t>Καρδιακός επιπωματισμός</a:t>
            </a:r>
            <a:endParaRPr lang="en-US" sz="2400" dirty="0" smtClean="0"/>
          </a:p>
          <a:p>
            <a:r>
              <a:rPr lang="el-GR" sz="2400" dirty="0" smtClean="0"/>
              <a:t>Οξύ πνευμονικό οίδημα</a:t>
            </a:r>
          </a:p>
          <a:p>
            <a:r>
              <a:rPr lang="el-GR" sz="2400" dirty="0" smtClean="0"/>
              <a:t>Απόφραξη αεραγωγού και </a:t>
            </a:r>
            <a:r>
              <a:rPr lang="el-GR" sz="2400" dirty="0" err="1" smtClean="0"/>
              <a:t>επιγλωττίτιδα</a:t>
            </a:r>
            <a:endParaRPr lang="el-GR" sz="2400" dirty="0" smtClean="0"/>
          </a:p>
          <a:p>
            <a:r>
              <a:rPr lang="el-GR" sz="2400" dirty="0" smtClean="0"/>
              <a:t>Οξεία αιμορραγία</a:t>
            </a:r>
          </a:p>
          <a:p>
            <a:r>
              <a:rPr lang="el-GR" sz="2400" dirty="0" smtClean="0"/>
              <a:t>Δηλητηρίαση με </a:t>
            </a:r>
            <a:r>
              <a:rPr lang="en-US" sz="2400" dirty="0" smtClean="0"/>
              <a:t>CO</a:t>
            </a:r>
            <a:endParaRPr lang="el-GR" sz="2400" dirty="0" smtClean="0"/>
          </a:p>
          <a:p>
            <a:r>
              <a:rPr lang="el-GR" sz="2400" dirty="0"/>
              <a:t>Σ. </a:t>
            </a:r>
            <a:r>
              <a:rPr lang="en-US" sz="2400" dirty="0" err="1"/>
              <a:t>Guillain</a:t>
            </a:r>
            <a:r>
              <a:rPr lang="en-US" sz="2400" dirty="0"/>
              <a:t> – </a:t>
            </a:r>
            <a:r>
              <a:rPr lang="en-US" sz="2400" dirty="0" err="1"/>
              <a:t>Barre</a:t>
            </a:r>
            <a:endParaRPr lang="en-US" sz="2400" dirty="0"/>
          </a:p>
          <a:p>
            <a:endParaRPr lang="en-US" sz="2800" i="1" dirty="0" smtClean="0"/>
          </a:p>
          <a:p>
            <a:endParaRPr lang="el-GR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3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14"/>
    </mc:Choice>
    <mc:Fallback>
      <p:transition xmlns:p14="http://schemas.microsoft.com/office/powerpoint/2010/main" spd="slow" advTm="5341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440</Words>
  <Application>Microsoft Macintosh PowerPoint</Application>
  <PresentationFormat>On-screen Show (4:3)</PresentationFormat>
  <Paragraphs>127</Paragraphs>
  <Slides>30</Slides>
  <Notes>0</Notes>
  <HiddenSlides>0</HiddenSlides>
  <MMClips>30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ΔΥΣΠΝΟΙΑ ΣΕ ΚΑΡΚΙΝΟΠΑΘΕΙΣ</vt:lpstr>
      <vt:lpstr>ΔΥΣΠΝΟΙΑ: «δυσ» και «πνοή»</vt:lpstr>
      <vt:lpstr>ΟΡΙΣΜΟΣ</vt:lpstr>
      <vt:lpstr>QUALITIES OF DYSPNEA</vt:lpstr>
      <vt:lpstr>ΠΑΘΟΦΥΣΙΟΛΟΓΙΑ</vt:lpstr>
      <vt:lpstr>ΠΑΘΟΦΥΣΙΟΛΟΓΙΑ</vt:lpstr>
      <vt:lpstr>ΠΑΘΟΦΥΣΙΟΛΟΓΙΑ</vt:lpstr>
      <vt:lpstr>PowerPoint Presentation</vt:lpstr>
      <vt:lpstr>ΑΙΤΙΟΛΟΓΙΑ</vt:lpstr>
      <vt:lpstr>ΑΙΤΙΟΛΟΓΙΑ</vt:lpstr>
      <vt:lpstr>ΑΞΙΟΛΟΓΗΣΗ</vt:lpstr>
      <vt:lpstr>PowerPoint Presentation</vt:lpstr>
      <vt:lpstr>ΑΙΤΙΑ I</vt:lpstr>
      <vt:lpstr>AITIA II</vt:lpstr>
      <vt:lpstr>ΑΡΧΙΚΟ ΣΥΜΠΤΩΜΑ</vt:lpstr>
      <vt:lpstr>ΔΥΣΠΝΟΙΑ ΣΤΗΝ ΠΟΡΕΙΑ ΤΗΣ ΝΟΣΟΥ</vt:lpstr>
      <vt:lpstr> ΔΥΣΠΝΟΙΑ ΜΕΤΑ ΑΠΟ ΙΑΤΡΙΚΕΣ ΠΡΑΞΕΙΣ </vt:lpstr>
      <vt:lpstr> ΔΙΑΦΟΡΙΚΗ ΔΙΑΓΝΩΣΗ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ΑΝΤΙΜΕΤΩΠΙΣΗ</vt:lpstr>
      <vt:lpstr>ΠΑΡΗΓΟΡΗΤΙΚΗ ΑΓΩΓΗ</vt:lpstr>
      <vt:lpstr>ΠΑΡΗΓΟΡΗΤΙΚΗ ΑΓΩΓΗ</vt:lpstr>
      <vt:lpstr>Ευχαριστώ για την προσοχή σας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Dimitris</dc:creator>
  <cp:lastModifiedBy>Dimitris</cp:lastModifiedBy>
  <cp:revision>79</cp:revision>
  <dcterms:created xsi:type="dcterms:W3CDTF">2020-05-01T10:26:07Z</dcterms:created>
  <dcterms:modified xsi:type="dcterms:W3CDTF">2020-05-03T17:46:49Z</dcterms:modified>
</cp:coreProperties>
</file>