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8" r:id="rId2"/>
    <p:sldId id="330" r:id="rId3"/>
    <p:sldId id="331" r:id="rId4"/>
    <p:sldId id="333" r:id="rId5"/>
    <p:sldId id="334" r:id="rId6"/>
    <p:sldId id="335" r:id="rId7"/>
    <p:sldId id="338" r:id="rId8"/>
    <p:sldId id="339" r:id="rId9"/>
    <p:sldId id="341" r:id="rId10"/>
    <p:sldId id="337" r:id="rId11"/>
    <p:sldId id="336" r:id="rId12"/>
    <p:sldId id="274" r:id="rId13"/>
    <p:sldId id="317" r:id="rId14"/>
    <p:sldId id="257" r:id="rId15"/>
    <p:sldId id="261" r:id="rId16"/>
    <p:sldId id="290" r:id="rId17"/>
    <p:sldId id="327" r:id="rId18"/>
    <p:sldId id="281" r:id="rId19"/>
    <p:sldId id="320" r:id="rId20"/>
    <p:sldId id="322" r:id="rId21"/>
    <p:sldId id="299" r:id="rId22"/>
    <p:sldId id="300" r:id="rId23"/>
    <p:sldId id="302" r:id="rId24"/>
    <p:sldId id="277" r:id="rId25"/>
    <p:sldId id="307" r:id="rId26"/>
    <p:sldId id="315" r:id="rId27"/>
    <p:sldId id="278" r:id="rId28"/>
    <p:sldId id="282" r:id="rId29"/>
    <p:sldId id="343" r:id="rId30"/>
    <p:sldId id="344" r:id="rId31"/>
    <p:sldId id="283" r:id="rId32"/>
    <p:sldId id="296" r:id="rId33"/>
    <p:sldId id="295" r:id="rId34"/>
    <p:sldId id="297" r:id="rId35"/>
    <p:sldId id="262" r:id="rId36"/>
    <p:sldId id="256" r:id="rId37"/>
    <p:sldId id="324" r:id="rId38"/>
    <p:sldId id="263" r:id="rId39"/>
    <p:sldId id="272" r:id="rId40"/>
    <p:sldId id="292" r:id="rId41"/>
    <p:sldId id="287" r:id="rId42"/>
    <p:sldId id="313" r:id="rId43"/>
    <p:sldId id="345" r:id="rId44"/>
    <p:sldId id="346" r:id="rId45"/>
    <p:sldId id="347" r:id="rId46"/>
    <p:sldId id="26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2" autoAdjust="0"/>
    <p:restoredTop sz="94660"/>
  </p:normalViewPr>
  <p:slideViewPr>
    <p:cSldViewPr snapToGrid="0">
      <p:cViewPr varScale="1">
        <p:scale>
          <a:sx n="80" d="100"/>
          <a:sy n="80" d="100"/>
        </p:scale>
        <p:origin x="72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37500000000001E-2"/>
          <c:y val="5.1562496828094474E-2"/>
          <c:w val="0.96562500000000029"/>
          <c:h val="0.9484375031719055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43C-4B3E-A7E1-CA6FED0575E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43C-4B3E-A7E1-CA6FED0575E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43C-4B3E-A7E1-CA6FED0575E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43C-4B3E-A7E1-CA6FED0575E7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3C-4B3E-A7E1-CA6FED057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0.26094</cdr:x>
      <cdr:y>0.32656</cdr:y>
    </cdr:from>
    <cdr:to>
      <cdr:x>0.82031</cdr:x>
      <cdr:y>0.63359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20900" y="1769534"/>
          <a:ext cx="4546600" cy="1663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2000" dirty="0" smtClean="0">
              <a:solidFill>
                <a:srgbClr val="002060"/>
              </a:solidFill>
            </a:rPr>
            <a:t>                        </a:t>
          </a:r>
          <a:r>
            <a:rPr lang="el-GR" sz="4800" dirty="0" smtClean="0">
              <a:solidFill>
                <a:srgbClr val="002060"/>
              </a:solidFill>
            </a:rPr>
            <a:t>9</a:t>
          </a:r>
          <a:r>
            <a:rPr lang="en-US" sz="4800" dirty="0" smtClean="0">
              <a:solidFill>
                <a:srgbClr val="002060"/>
              </a:solidFill>
            </a:rPr>
            <a:t>2</a:t>
          </a:r>
          <a:r>
            <a:rPr lang="el-GR" sz="4800" dirty="0" smtClean="0">
              <a:solidFill>
                <a:srgbClr val="002060"/>
              </a:solidFill>
            </a:rPr>
            <a:t>%</a:t>
          </a:r>
        </a:p>
        <a:p xmlns:a="http://schemas.openxmlformats.org/drawingml/2006/main">
          <a:r>
            <a:rPr lang="el-GR" sz="2800" dirty="0" smtClean="0">
              <a:solidFill>
                <a:srgbClr val="002060"/>
              </a:solidFill>
            </a:rPr>
            <a:t> </a:t>
          </a:r>
          <a:r>
            <a:rPr lang="en-US" sz="2800" dirty="0" smtClean="0">
              <a:solidFill>
                <a:srgbClr val="002060"/>
              </a:solidFill>
            </a:rPr>
            <a:t>Local/ Locally advanced</a:t>
          </a:r>
          <a:r>
            <a:rPr lang="el-GR" sz="2800" dirty="0" smtClean="0">
              <a:solidFill>
                <a:srgbClr val="002060"/>
              </a:solidFill>
            </a:rPr>
            <a:t> </a:t>
          </a:r>
          <a:endParaRPr lang="en-US" sz="2800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0.38281</cdr:x>
      <cdr:y>0.12031</cdr:y>
    </cdr:from>
    <cdr:to>
      <cdr:x>0.48281</cdr:x>
      <cdr:y>0.2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11500" y="651934"/>
          <a:ext cx="812800" cy="431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0.39844</cdr:x>
      <cdr:y>0.12266</cdr:y>
    </cdr:from>
    <cdr:to>
      <cdr:x>0.49531</cdr:x>
      <cdr:y>0.22578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38500" y="664634"/>
          <a:ext cx="787400" cy="558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rgbClr val="C00000"/>
              </a:solidFill>
            </a:rPr>
            <a:t>8</a:t>
          </a:r>
          <a:r>
            <a:rPr lang="el-GR" sz="2400" dirty="0" smtClean="0">
              <a:solidFill>
                <a:srgbClr val="C00000"/>
              </a:solidFill>
            </a:rPr>
            <a:t>%</a:t>
          </a:r>
          <a:endParaRPr lang="en-US" sz="2400" dirty="0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27796-8620-421A-8418-63DFE0DE65CD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F4FD9-DC2C-4203-9858-E60A2088F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 smtClean="0">
                <a:latin typeface="Arial" panose="020B0604020202020204" pitchFamily="34" charset="0"/>
              </a:rPr>
              <a:t>AI, aromatase inhibitor; CBC, contralateral breast cancer; DFS, disease-free survival; ER, estrogen receptor; PgR, progesterone receptor; QoL, quality of life.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E82E9D-846F-45D4-AC67-A21E3F69E091}" type="slidenum">
              <a:rPr lang="en-US" altLang="en-US" b="0" smtClean="0"/>
              <a:pPr/>
              <a:t>21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322666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 smtClean="0">
                <a:latin typeface="Arial" panose="020B0604020202020204" pitchFamily="34" charset="0"/>
              </a:rPr>
              <a:t>AI, aromatase inhibitor; DFS, disease-free survival; NS, not significant.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86A1B4-6160-4853-9B25-53FD443FD0B1}" type="slidenum">
              <a:rPr lang="en-US" altLang="en-US" b="0" smtClean="0"/>
              <a:pPr/>
              <a:t>22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2822982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05C61F-02CD-49B9-93FD-0D49D5F36019}" type="slidenum">
              <a:rPr lang="en-US" altLang="en-US" b="0" smtClean="0"/>
              <a:pPr/>
              <a:t>23</a:t>
            </a:fld>
            <a:endParaRPr lang="en-US" altLang="en-US" b="0" smtClean="0"/>
          </a:p>
        </p:txBody>
      </p:sp>
    </p:spTree>
    <p:extLst>
      <p:ext uri="{BB962C8B-B14F-4D97-AF65-F5344CB8AC3E}">
        <p14:creationId xmlns:p14="http://schemas.microsoft.com/office/powerpoint/2010/main" val="73778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 </a:t>
            </a:r>
            <a:r>
              <a:rPr lang="el-GR" dirty="0" err="1" smtClean="0"/>
              <a:t>απο</a:t>
            </a:r>
            <a:r>
              <a:rPr lang="en-US" dirty="0" smtClean="0"/>
              <a:t>NCCN </a:t>
            </a:r>
            <a:r>
              <a:rPr lang="el-GR" dirty="0" smtClean="0"/>
              <a:t>τις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κατηγοριες</a:t>
            </a:r>
            <a:r>
              <a:rPr lang="el-GR" baseline="0" dirty="0" smtClean="0"/>
              <a:t> 1 σε 1</a:t>
            </a:r>
            <a:r>
              <a:rPr lang="el-GR" baseline="30000" dirty="0" smtClean="0"/>
              <a:t>η</a:t>
            </a:r>
            <a:r>
              <a:rPr lang="el-GR" baseline="0" dirty="0" smtClean="0"/>
              <a:t> </a:t>
            </a:r>
            <a:r>
              <a:rPr lang="el-GR" baseline="0" dirty="0" err="1" smtClean="0"/>
              <a:t>γραμμη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4FD9-DC2C-4203-9858-E60A2088FE5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51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1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6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3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2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0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05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4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0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1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8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2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1BC1A-F290-4C4D-BA2F-2EF3376BC725}" type="datetimeFigureOut">
              <a:rPr lang="en-US" smtClean="0"/>
              <a:t>23-Apr-20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5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3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4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7" Type="http://schemas.openxmlformats.org/officeDocument/2006/relationships/image" Target="../media/image2.png"/><Relationship Id="rId2" Type="http://schemas.microsoft.com/office/2007/relationships/media" Target="../media/media29.m4a"/><Relationship Id="rId1" Type="http://schemas.openxmlformats.org/officeDocument/2006/relationships/tags" Target="../tags/tag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4.jp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jp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2.png"/><Relationship Id="rId2" Type="http://schemas.microsoft.com/office/2007/relationships/media" Target="../media/media35.m4a"/><Relationship Id="rId1" Type="http://schemas.openxmlformats.org/officeDocument/2006/relationships/tags" Target="../tags/tag6.xml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54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9.m4a"/><Relationship Id="rId7" Type="http://schemas.openxmlformats.org/officeDocument/2006/relationships/image" Target="../media/image57.jpg"/><Relationship Id="rId2" Type="http://schemas.microsoft.com/office/2007/relationships/media" Target="../media/media39.m4a"/><Relationship Id="rId1" Type="http://schemas.openxmlformats.org/officeDocument/2006/relationships/tags" Target="../tags/tag8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image" Target="../media/image5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5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m4a"/><Relationship Id="rId2" Type="http://schemas.microsoft.com/office/2007/relationships/media" Target="../media/media42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60.jpg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png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2.png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png"/><Relationship Id="rId9" Type="http://schemas.openxmlformats.org/officeDocument/2006/relationships/image" Target="../media/image69.jpeg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76775"/>
            <a:ext cx="11338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solidFill>
                  <a:srgbClr val="FFFF00"/>
                </a:solidFill>
              </a:rPr>
              <a:t>				</a:t>
            </a:r>
            <a:r>
              <a:rPr lang="el-GR" sz="4800" b="1" dirty="0" smtClean="0">
                <a:solidFill>
                  <a:srgbClr val="FFFF00"/>
                </a:solidFill>
              </a:rPr>
              <a:t>Καρκίνος μαστού</a:t>
            </a:r>
            <a:endParaRPr lang="en-GB" sz="4800" b="1" dirty="0" smtClean="0">
              <a:solidFill>
                <a:srgbClr val="FFFF00"/>
              </a:solidFill>
            </a:endParaRPr>
          </a:p>
          <a:p>
            <a:r>
              <a:rPr lang="el-GR" sz="4800" b="1" dirty="0" smtClean="0">
                <a:solidFill>
                  <a:srgbClr val="FFFF00"/>
                </a:solidFill>
              </a:rPr>
              <a:t>					</a:t>
            </a:r>
            <a:endParaRPr lang="el-GR" sz="3600" b="1" dirty="0">
              <a:solidFill>
                <a:srgbClr val="FFFF00"/>
              </a:solidFill>
            </a:endParaRPr>
          </a:p>
          <a:p>
            <a:r>
              <a:rPr lang="el-GR" sz="3600" b="1" dirty="0" smtClean="0">
                <a:solidFill>
                  <a:srgbClr val="FFFF00"/>
                </a:solidFill>
              </a:rPr>
              <a:t>			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51692" y="2199571"/>
            <a:ext cx="106434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bg1"/>
                </a:solidFill>
              </a:rPr>
              <a:t>			</a:t>
            </a:r>
            <a:r>
              <a:rPr lang="el-GR" sz="4000" b="1" dirty="0" smtClean="0">
                <a:solidFill>
                  <a:schemeClr val="bg1"/>
                </a:solidFill>
              </a:rPr>
              <a:t>  </a:t>
            </a:r>
            <a:r>
              <a:rPr lang="el-GR" sz="4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Ηλίας Α. </a:t>
            </a:r>
            <a:r>
              <a:rPr lang="el-GR" sz="4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Κοττέας</a:t>
            </a:r>
            <a:r>
              <a:rPr lang="el-GR" sz="4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, </a:t>
            </a:r>
            <a:r>
              <a:rPr lang="en-US" sz="4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M.D, </a:t>
            </a:r>
            <a:r>
              <a:rPr lang="en-US" sz="4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Ph.D</a:t>
            </a:r>
            <a:endParaRPr lang="el-GR" sz="4400" b="1" dirty="0" smtClean="0">
              <a:solidFill>
                <a:schemeClr val="accent5">
                  <a:lumMod val="20000"/>
                  <a:lumOff val="80000"/>
                </a:schemeClr>
              </a:solidFill>
              <a:cs typeface="Helvetica" panose="020B0604020202020204" pitchFamily="34" charset="0"/>
            </a:endParaRPr>
          </a:p>
          <a:p>
            <a:endParaRPr lang="en-US" sz="4400" b="1" dirty="0" smtClean="0">
              <a:solidFill>
                <a:schemeClr val="accent5">
                  <a:lumMod val="20000"/>
                  <a:lumOff val="8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l-GR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</a:t>
            </a:r>
            <a:r>
              <a:rPr lang="el-GR" sz="32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l-GR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el-GR" sz="32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	</a:t>
            </a:r>
            <a:r>
              <a:rPr lang="el-GR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		Ογκολογική Μονάδα,</a:t>
            </a:r>
          </a:p>
          <a:p>
            <a:r>
              <a:rPr lang="el-GR" sz="32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	</a:t>
            </a:r>
            <a:r>
              <a:rPr lang="el-GR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	 	  Γ’ Πανεπιστημιακή Παθολογική Κλινική,</a:t>
            </a:r>
          </a:p>
          <a:p>
            <a:r>
              <a:rPr lang="el-GR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				   Νοσοκομείο «Σωτηρία» 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cs typeface="Helvetica" panose="020B0604020202020204" pitchFamily="34" charset="0"/>
            </a:endParaRPr>
          </a:p>
        </p:txBody>
      </p:sp>
      <p:graphicFrame>
        <p:nvGraphicFramePr>
          <p:cNvPr id="9" name="Αντικείμενο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547474"/>
              </p:ext>
            </p:extLst>
          </p:nvPr>
        </p:nvGraphicFramePr>
        <p:xfrm>
          <a:off x="428625" y="5873933"/>
          <a:ext cx="11375600" cy="77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Bitmap Image" r:id="rId5" imgW="6687483" imgH="1209524" progId="Paint.Picture">
                  <p:embed/>
                </p:oleObj>
              </mc:Choice>
              <mc:Fallback>
                <p:oleObj name="Bitmap Image" r:id="rId5" imgW="6687483" imgH="1209524" progId="Paint.Picture">
                  <p:embed/>
                  <p:pic>
                    <p:nvPicPr>
                      <p:cNvPr id="3" name="Αντικείμενο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5873933"/>
                        <a:ext cx="11375600" cy="778768"/>
                      </a:xfrm>
                      <a:prstGeom prst="rect">
                        <a:avLst/>
                      </a:prstGeom>
                      <a:solidFill>
                        <a:srgbClr val="D9D9D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20"/>
    </mc:Choice>
    <mc:Fallback xmlns="">
      <p:transition advTm="4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9803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 descr="http://www.verdevalleymedicalcenter.com/OurServices/CancerCenterSedona/DigitalMammography/Mammogram_tumor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" y="815925"/>
            <a:ext cx="3940935" cy="456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i.ytimg.com/vi/f_1Hvvrvaqk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17" y="815924"/>
            <a:ext cx="4031088" cy="456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med.unc.edu/radiology/breastimaging/services/images/ultrasoundbiopsy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005" y="815924"/>
            <a:ext cx="4057917" cy="456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796">
        <p:fade/>
      </p:transition>
    </mc:Choice>
    <mc:Fallback xmlns="">
      <p:transition spd="med" advTm="167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l-GR" b="1" dirty="0" smtClean="0">
                <a:solidFill>
                  <a:srgbClr val="FFFF00"/>
                </a:solidFill>
                <a:latin typeface="+mn-lt"/>
              </a:rPr>
              <a:t>Προγνωστικοί Παράγοντες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690690"/>
            <a:ext cx="12191999" cy="519164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962" y="2293033"/>
            <a:ext cx="230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solidFill>
                  <a:schemeClr val="bg1"/>
                </a:solidFill>
              </a:rPr>
              <a:t>Στάδιο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961" y="3628012"/>
            <a:ext cx="540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solidFill>
                  <a:schemeClr val="bg1"/>
                </a:solidFill>
              </a:rPr>
              <a:t>Διήθηση λεμφαδένων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961" y="5074639"/>
            <a:ext cx="540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solidFill>
                  <a:schemeClr val="bg1"/>
                </a:solidFill>
              </a:rPr>
              <a:t>Ε</a:t>
            </a:r>
            <a:r>
              <a:rPr lang="en-US" sz="3600" b="1" dirty="0" smtClean="0">
                <a:solidFill>
                  <a:schemeClr val="bg1"/>
                </a:solidFill>
              </a:rPr>
              <a:t>R/PR </a:t>
            </a:r>
            <a:r>
              <a:rPr lang="en-US" sz="3600" b="1" dirty="0">
                <a:solidFill>
                  <a:schemeClr val="bg1"/>
                </a:solidFill>
              </a:rPr>
              <a:t>s</a:t>
            </a:r>
            <a:r>
              <a:rPr lang="en-US" sz="3600" b="1" dirty="0" smtClean="0">
                <a:solidFill>
                  <a:schemeClr val="bg1"/>
                </a:solidFill>
              </a:rPr>
              <a:t>tatus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92837" y="2389662"/>
            <a:ext cx="540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 smtClean="0">
                <a:solidFill>
                  <a:schemeClr val="bg1"/>
                </a:solidFill>
              </a:rPr>
              <a:t>Έκφραση γονιδίου </a:t>
            </a:r>
            <a:r>
              <a:rPr lang="en-US" sz="3600" b="1" dirty="0" smtClean="0">
                <a:solidFill>
                  <a:schemeClr val="bg1"/>
                </a:solidFill>
              </a:rPr>
              <a:t>HER2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2837" y="3593842"/>
            <a:ext cx="540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Grade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73">
        <p:fade/>
      </p:transition>
    </mc:Choice>
    <mc:Fallback xmlns="">
      <p:transition spd="med" advTm="12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56" y="378070"/>
            <a:ext cx="8758229" cy="5941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1303" y="6550223"/>
            <a:ext cx="2034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FF00"/>
                </a:solidFill>
              </a:rPr>
              <a:t>Beatson</a:t>
            </a:r>
            <a:r>
              <a:rPr lang="en-US" sz="1400" b="1" dirty="0" smtClean="0">
                <a:solidFill>
                  <a:srgbClr val="FFFF00"/>
                </a:solidFill>
              </a:rPr>
              <a:t> G. Lancet, 1896</a:t>
            </a:r>
            <a:endParaRPr lang="en-US" sz="14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89" y="1378634"/>
            <a:ext cx="1857375" cy="40233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993">
        <p:fade/>
      </p:transition>
    </mc:Choice>
    <mc:Fallback xmlns="">
      <p:transition spd="med" advTm="23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62727" y="1993550"/>
            <a:ext cx="7482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chemeClr val="bg1"/>
                </a:solidFill>
              </a:rPr>
              <a:t>“A </a:t>
            </a:r>
            <a:r>
              <a:rPr lang="en-US" sz="2800" i="1" dirty="0">
                <a:solidFill>
                  <a:schemeClr val="bg1"/>
                </a:solidFill>
              </a:rPr>
              <a:t>lady with growth </a:t>
            </a:r>
            <a:r>
              <a:rPr lang="en-US" sz="2800" i="1" dirty="0" smtClean="0">
                <a:solidFill>
                  <a:schemeClr val="bg1"/>
                </a:solidFill>
              </a:rPr>
              <a:t>neoplastic</a:t>
            </a:r>
          </a:p>
          <a:p>
            <a:r>
              <a:rPr lang="en-US" sz="2800" i="1" dirty="0" smtClean="0">
                <a:solidFill>
                  <a:schemeClr val="bg1"/>
                </a:solidFill>
              </a:rPr>
              <a:t>thought </a:t>
            </a:r>
            <a:r>
              <a:rPr lang="en-US" sz="2800" i="1" dirty="0">
                <a:solidFill>
                  <a:schemeClr val="bg1"/>
                </a:solidFill>
              </a:rPr>
              <a:t>castration was just a bit </a:t>
            </a:r>
            <a:r>
              <a:rPr lang="en-US" sz="2800" i="1" dirty="0" smtClean="0">
                <a:solidFill>
                  <a:schemeClr val="bg1"/>
                </a:solidFill>
              </a:rPr>
              <a:t>drastic</a:t>
            </a:r>
          </a:p>
          <a:p>
            <a:endParaRPr lang="en-US" sz="2800" i="1" dirty="0">
              <a:solidFill>
                <a:schemeClr val="bg1"/>
              </a:solidFill>
            </a:endParaRPr>
          </a:p>
          <a:p>
            <a:r>
              <a:rPr lang="en-US" sz="2800" i="1" dirty="0">
                <a:solidFill>
                  <a:schemeClr val="bg1"/>
                </a:solidFill>
              </a:rPr>
              <a:t>She preferred that her ill could be cured with a </a:t>
            </a:r>
            <a:r>
              <a:rPr lang="en-US" sz="2800" i="1" dirty="0" smtClean="0">
                <a:solidFill>
                  <a:schemeClr val="bg1"/>
                </a:solidFill>
              </a:rPr>
              <a:t>pill</a:t>
            </a:r>
            <a:endParaRPr lang="en-US" sz="2800" i="1" dirty="0">
              <a:solidFill>
                <a:schemeClr val="bg1"/>
              </a:solidFill>
            </a:endParaRPr>
          </a:p>
          <a:p>
            <a:r>
              <a:rPr lang="en-US" sz="2800" i="1" dirty="0">
                <a:solidFill>
                  <a:schemeClr val="bg1"/>
                </a:solidFill>
              </a:rPr>
              <a:t>Today it’s no longer </a:t>
            </a:r>
            <a:r>
              <a:rPr lang="en-US" sz="2800" i="1" dirty="0" smtClean="0">
                <a:solidFill>
                  <a:schemeClr val="bg1"/>
                </a:solidFill>
              </a:rPr>
              <a:t>fantastic”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90827" y="6383528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Craig Jordan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5" y="243134"/>
            <a:ext cx="2011680" cy="2386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7984" y="2725720"/>
            <a:ext cx="1591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Elwood Jensen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50" y="4285397"/>
            <a:ext cx="2047164" cy="211540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01">
        <p:fade/>
      </p:transition>
    </mc:Choice>
    <mc:Fallback xmlns="">
      <p:transition spd="med" advTm="13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2" y="34813"/>
            <a:ext cx="7832926" cy="11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255" y="1445710"/>
            <a:ext cx="6555545" cy="151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416" y="3085338"/>
            <a:ext cx="7941717" cy="3664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404" y="1841537"/>
            <a:ext cx="6451266" cy="4838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828800"/>
            <a:ext cx="3617843" cy="103367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841674"/>
            <a:ext cx="998806" cy="38967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09">
        <p:fade/>
      </p:transition>
    </mc:Choice>
    <mc:Fallback xmlns="">
      <p:transition spd="med" advTm="289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3343" y="0"/>
            <a:ext cx="441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Tamoxifen: 5 years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19234" y="6550223"/>
            <a:ext cx="2172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Davies, et al. Lancet, 2011</a:t>
            </a:r>
            <a:endParaRPr lang="en-US" sz="1400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06" y="742950"/>
            <a:ext cx="10444765" cy="5829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2241">
        <p:fade/>
      </p:transition>
    </mc:Choice>
    <mc:Fallback xmlns="">
      <p:transition spd="med" advTm="722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69" y="811370"/>
            <a:ext cx="10573555" cy="5653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9234" y="6550223"/>
            <a:ext cx="2172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Davies, et al. Lancet, 2013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0481" y="0"/>
            <a:ext cx="4543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Tamoxifen: 10 years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950">
        <p:fade/>
      </p:transition>
    </mc:Choice>
    <mc:Fallback xmlns="">
      <p:transition spd="med" advTm="249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" y="714376"/>
            <a:ext cx="10844211" cy="1348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" y="2066765"/>
            <a:ext cx="10829924" cy="4465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19234" y="6550223"/>
            <a:ext cx="2172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Davies, et al. Lancet, 2013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1" y="0"/>
            <a:ext cx="2414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Toxicities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00100" y="2343150"/>
            <a:ext cx="9972675" cy="10429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6762" y="4972049"/>
            <a:ext cx="10120313" cy="8001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486">
        <p:fade/>
      </p:transition>
    </mc:Choice>
    <mc:Fallback xmlns="">
      <p:transition spd="med" advTm="384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8" y="1614416"/>
            <a:ext cx="7587837" cy="4861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310" y="115909"/>
            <a:ext cx="8744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Aromatase inhibitors (Post-menopausal)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56210" y="2461846"/>
            <a:ext cx="32496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chemeClr val="bg1"/>
                </a:solidFill>
              </a:rPr>
              <a:t>Letrozole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chemeClr val="bg1"/>
                </a:solidFill>
              </a:rPr>
              <a:t>Anastrozole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 smtClean="0">
                <a:solidFill>
                  <a:schemeClr val="bg1"/>
                </a:solidFill>
              </a:rPr>
              <a:t>Exemestane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359">
        <p:fade/>
      </p:transition>
    </mc:Choice>
    <mc:Fallback xmlns="">
      <p:transition spd="med" advTm="203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8661"/>
            <a:ext cx="6286500" cy="5829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714375"/>
            <a:ext cx="5905500" cy="5815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3188" y="342900"/>
            <a:ext cx="1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Reccurence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972" y="90152"/>
            <a:ext cx="11565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Aromatase inhibitors </a:t>
            </a:r>
            <a:r>
              <a:rPr lang="en-US" sz="2400" b="1" i="1" dirty="0" smtClean="0">
                <a:solidFill>
                  <a:srgbClr val="FFFF00"/>
                </a:solidFill>
              </a:rPr>
              <a:t>vs</a:t>
            </a:r>
            <a:r>
              <a:rPr lang="en-US" sz="4000" b="1" dirty="0" smtClean="0">
                <a:solidFill>
                  <a:srgbClr val="FFFF00"/>
                </a:solidFill>
              </a:rPr>
              <a:t> Tamoxifen (Post-menopausal)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063" y="1371600"/>
            <a:ext cx="2271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Recurrence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10537" y="1409700"/>
            <a:ext cx="3176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Contralateral BC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63175" y="6550224"/>
            <a:ext cx="2028825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FF00"/>
                </a:solidFill>
              </a:rPr>
              <a:t>Cuzick</a:t>
            </a:r>
            <a:r>
              <a:rPr lang="en-US" sz="1400" b="1" dirty="0" smtClean="0">
                <a:solidFill>
                  <a:srgbClr val="FFFF00"/>
                </a:solidFill>
              </a:rPr>
              <a:t>, et al .Lancet 2010</a:t>
            </a:r>
            <a:endParaRPr lang="en-US" sz="1400" b="1" dirty="0">
              <a:solidFill>
                <a:srgbClr val="FFFF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768">
        <p:fade/>
      </p:transition>
    </mc:Choice>
    <mc:Fallback xmlns="">
      <p:transition spd="med" advTm="197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6556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just"/>
            <a:r>
              <a:rPr lang="el-GR" sz="4000" dirty="0" smtClean="0"/>
              <a:t>   </a:t>
            </a:r>
            <a:r>
              <a:rPr lang="el-GR" sz="4000" b="1" dirty="0">
                <a:solidFill>
                  <a:srgbClr val="FFFF00"/>
                </a:solidFill>
              </a:rPr>
              <a:t>	</a:t>
            </a:r>
            <a:r>
              <a:rPr lang="el-GR" sz="4000" b="1" dirty="0" smtClean="0">
                <a:solidFill>
                  <a:srgbClr val="FFFF00"/>
                </a:solidFill>
              </a:rPr>
              <a:t>		   </a:t>
            </a:r>
            <a:r>
              <a:rPr lang="en-US" sz="4000" b="1" dirty="0" smtClean="0">
                <a:solidFill>
                  <a:srgbClr val="FFFF00"/>
                </a:solidFill>
              </a:rPr>
              <a:t>  </a:t>
            </a:r>
            <a:r>
              <a:rPr lang="el-GR" sz="4000" b="1" dirty="0" smtClean="0">
                <a:solidFill>
                  <a:srgbClr val="FFFF00"/>
                </a:solidFill>
                <a:latin typeface="+mn-lt"/>
              </a:rPr>
              <a:t>Επιδημιολογικά δεδομένα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Content Placeholder 2" descr="http://bcacampaign.com/img/2x/figure1-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046" y="2237511"/>
            <a:ext cx="7819969" cy="209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4291" y="4753122"/>
            <a:ext cx="676845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1</a:t>
            </a:r>
            <a:r>
              <a:rPr lang="el-GR" sz="4000" b="1" baseline="30000" dirty="0" err="1" smtClean="0">
                <a:solidFill>
                  <a:srgbClr val="00B0F0"/>
                </a:solidFill>
              </a:rPr>
              <a:t>ος</a:t>
            </a:r>
            <a:r>
              <a:rPr lang="el-GR" sz="4000" b="1" dirty="0" smtClean="0">
                <a:solidFill>
                  <a:srgbClr val="00B0F0"/>
                </a:solidFill>
              </a:rPr>
              <a:t> σε συχνότητα στις γυναίκες</a:t>
            </a:r>
          </a:p>
          <a:p>
            <a:r>
              <a:rPr lang="el-GR" sz="4000" b="1" dirty="0" smtClean="0">
                <a:solidFill>
                  <a:srgbClr val="00B0F0"/>
                </a:solidFill>
              </a:rPr>
              <a:t>2</a:t>
            </a:r>
            <a:r>
              <a:rPr lang="el-GR" sz="4000" b="1" baseline="30000" dirty="0" smtClean="0">
                <a:solidFill>
                  <a:srgbClr val="00B0F0"/>
                </a:solidFill>
              </a:rPr>
              <a:t>η</a:t>
            </a:r>
            <a:r>
              <a:rPr lang="el-GR" sz="4000" b="1" dirty="0" smtClean="0">
                <a:solidFill>
                  <a:srgbClr val="00B0F0"/>
                </a:solidFill>
              </a:rPr>
              <a:t> αιτία θανάτου από καρκίνο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757">
        <p:fade/>
      </p:transition>
    </mc:Choice>
    <mc:Fallback xmlns="">
      <p:transition spd="med" advTm="31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013" y="514350"/>
            <a:ext cx="9601200" cy="6015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4901" y="-142874"/>
            <a:ext cx="2414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Toxicities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39224" y="6550223"/>
            <a:ext cx="3152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Regan M, et al. Breast cancer Res, 2011</a:t>
            </a:r>
            <a:endParaRPr lang="en-US" sz="1400" b="1" dirty="0">
              <a:solidFill>
                <a:srgbClr val="FFFF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73">
        <p:fade/>
      </p:transition>
    </mc:Choice>
    <mc:Fallback xmlns="">
      <p:transition spd="med" advTm="138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1898651" y="1512889"/>
            <a:ext cx="8455025" cy="4651375"/>
          </a:xfrm>
        </p:spPr>
        <p:txBody>
          <a:bodyPr/>
          <a:lstStyle/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337924" y="0"/>
            <a:ext cx="7551663" cy="11033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  <a:latin typeface="+mn-lt"/>
              </a:rPr>
              <a:t>Aromatase inhibitors: 10 years</a:t>
            </a:r>
          </a:p>
        </p:txBody>
      </p:sp>
      <p:sp>
        <p:nvSpPr>
          <p:cNvPr id="10244" name="Text Box 45"/>
          <p:cNvSpPr txBox="1">
            <a:spLocks noChangeArrowheads="1"/>
          </p:cNvSpPr>
          <p:nvPr/>
        </p:nvSpPr>
        <p:spPr bwMode="auto">
          <a:xfrm>
            <a:off x="1190772" y="2582447"/>
            <a:ext cx="29098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Postmenopausal pts with ER+ </a:t>
            </a:r>
            <a:r>
              <a:rPr lang="en-GB" altLang="en-US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breast </a:t>
            </a:r>
            <a:r>
              <a:rPr lang="en-GB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cancer who completed </a:t>
            </a:r>
            <a:r>
              <a:rPr lang="en-GB" altLang="en-US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5 </a:t>
            </a:r>
            <a:r>
              <a:rPr lang="en-GB" altLang="en-US" sz="18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yrs</a:t>
            </a:r>
            <a:r>
              <a:rPr lang="en-GB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of </a:t>
            </a:r>
            <a:r>
              <a:rPr lang="en-GB" altLang="en-US" sz="1800" b="1" dirty="0" err="1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letrozole</a:t>
            </a:r>
            <a:r>
              <a:rPr lang="en-GB" altLang="en-US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/Tamoxifen </a:t>
            </a:r>
            <a:r>
              <a:rPr lang="en-GB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GB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en-US" sz="1800" b="1" dirty="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(N </a:t>
            </a:r>
            <a:r>
              <a:rPr lang="en-GB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= 1918)</a:t>
            </a:r>
            <a:endParaRPr lang="en-US" altLang="en-US" sz="1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247" name="Rectangle 49"/>
          <p:cNvSpPr>
            <a:spLocks noChangeArrowheads="1"/>
          </p:cNvSpPr>
          <p:nvPr/>
        </p:nvSpPr>
        <p:spPr bwMode="auto">
          <a:xfrm>
            <a:off x="5537296" y="1507833"/>
            <a:ext cx="2945521" cy="9636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Letrozole</a:t>
            </a:r>
            <a:r>
              <a:rPr lang="en-US" altLang="en-US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for 5 </a:t>
            </a:r>
            <a:r>
              <a:rPr lang="en-US" altLang="en-US" sz="18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yrs</a:t>
            </a:r>
            <a:endParaRPr lang="en-US" altLang="en-US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(n = 959)</a:t>
            </a:r>
          </a:p>
        </p:txBody>
      </p:sp>
      <p:sp>
        <p:nvSpPr>
          <p:cNvPr id="10248" name="Rectangle 50"/>
          <p:cNvSpPr>
            <a:spLocks noChangeArrowheads="1"/>
          </p:cNvSpPr>
          <p:nvPr/>
        </p:nvSpPr>
        <p:spPr bwMode="auto">
          <a:xfrm>
            <a:off x="5509161" y="4058310"/>
            <a:ext cx="2945521" cy="96361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Placebo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for 5 </a:t>
            </a:r>
            <a:r>
              <a:rPr lang="en-US" altLang="en-US" sz="1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yrs</a:t>
            </a:r>
            <a:endParaRPr lang="en-US" altLang="en-US" sz="1800" b="1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(n = 959)</a:t>
            </a:r>
          </a:p>
        </p:txBody>
      </p:sp>
      <p:sp>
        <p:nvSpPr>
          <p:cNvPr id="10251" name="Line 53"/>
          <p:cNvSpPr>
            <a:spLocks noChangeShapeType="1"/>
          </p:cNvSpPr>
          <p:nvPr/>
        </p:nvSpPr>
        <p:spPr bwMode="auto">
          <a:xfrm>
            <a:off x="3854548" y="3559126"/>
            <a:ext cx="1533377" cy="998806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54"/>
          <p:cNvSpPr>
            <a:spLocks noChangeShapeType="1"/>
          </p:cNvSpPr>
          <p:nvPr/>
        </p:nvSpPr>
        <p:spPr bwMode="auto">
          <a:xfrm flipV="1">
            <a:off x="3896751" y="2099408"/>
            <a:ext cx="1357875" cy="840739"/>
          </a:xfrm>
          <a:prstGeom prst="line">
            <a:avLst/>
          </a:prstGeom>
          <a:noFill/>
          <a:ln w="63500">
            <a:solidFill>
              <a:srgbClr val="92D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Text Box 11"/>
          <p:cNvSpPr txBox="1">
            <a:spLocks noChangeArrowheads="1"/>
          </p:cNvSpPr>
          <p:nvPr/>
        </p:nvSpPr>
        <p:spPr bwMode="auto">
          <a:xfrm>
            <a:off x="8773257" y="6428477"/>
            <a:ext cx="3282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  <a:latin typeface="+mn-lt"/>
              </a:rPr>
              <a:t>Goss PE, et al. ASCO 2016. Abstract </a:t>
            </a:r>
            <a:r>
              <a:rPr lang="en-US" altLang="en-US" sz="1400" b="1" dirty="0" smtClean="0">
                <a:solidFill>
                  <a:srgbClr val="FFFF00"/>
                </a:solidFill>
                <a:latin typeface="+mn-lt"/>
              </a:rPr>
              <a:t>LBA1</a:t>
            </a:r>
            <a:endParaRPr lang="en-US" altLang="en-US" sz="14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089">
        <p:fade/>
      </p:transition>
    </mc:Choice>
    <mc:Fallback xmlns="">
      <p:transition spd="med" advTm="6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 idx="1"/>
          </p:nvPr>
        </p:nvSpPr>
        <p:spPr>
          <a:xfrm>
            <a:off x="1898651" y="1241426"/>
            <a:ext cx="8455025" cy="507496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altLang="en-US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MS PGothic" panose="020B0600070205080204" pitchFamily="34" charset="-128"/>
            </a:endParaRPr>
          </a:p>
          <a:p>
            <a:pPr marL="0" indent="0">
              <a:buNone/>
              <a:defRPr/>
            </a:pPr>
            <a:endParaRPr lang="en-US" altLang="en-US" sz="1800" dirty="0"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en-US" altLang="en-US" sz="1800" dirty="0">
                <a:ea typeface="MS PGothic" panose="020B0600070205080204" pitchFamily="34" charset="-128"/>
              </a:rPr>
              <a:t>DFS benefit of extended letrozole in all prespecified subgroups</a:t>
            </a:r>
          </a:p>
          <a:p>
            <a:pPr>
              <a:defRPr/>
            </a:pPr>
            <a:endParaRPr lang="en-US" altLang="en-US" sz="2000" b="1" dirty="0" smtClean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sz="2000" b="1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sz="3600" b="1" dirty="0" smtClean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en-US" altLang="en-US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a typeface="MS PGothic" panose="020B0600070205080204" pitchFamily="34" charset="-128"/>
              </a:rPr>
              <a:t>5-yr </a:t>
            </a:r>
            <a:r>
              <a:rPr lang="en-US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MS PGothic" panose="020B0600070205080204" pitchFamily="34" charset="-128"/>
              </a:rPr>
              <a:t>OS: 93% vs 94% (HR: 0.97; </a:t>
            </a:r>
            <a:r>
              <a:rPr lang="en-US" altLang="en-US" sz="3600" b="1" i="1" dirty="0">
                <a:solidFill>
                  <a:schemeClr val="accent2">
                    <a:lumMod val="60000"/>
                    <a:lumOff val="40000"/>
                  </a:schemeClr>
                </a:solidFill>
                <a:ea typeface="MS PGothic" panose="020B0600070205080204" pitchFamily="34" charset="-128"/>
              </a:rPr>
              <a:t>P </a:t>
            </a:r>
            <a:r>
              <a:rPr lang="en-US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MS PGothic" panose="020B0600070205080204" pitchFamily="34" charset="-128"/>
              </a:rPr>
              <a:t>= NS)</a:t>
            </a:r>
          </a:p>
        </p:txBody>
      </p:sp>
      <p:sp>
        <p:nvSpPr>
          <p:cNvPr id="14339" name="Rectangle 33"/>
          <p:cNvSpPr>
            <a:spLocks noGrp="1" noChangeArrowheads="1"/>
          </p:cNvSpPr>
          <p:nvPr>
            <p:ph type="title"/>
          </p:nvPr>
        </p:nvSpPr>
        <p:spPr>
          <a:xfrm>
            <a:off x="773723" y="238126"/>
            <a:ext cx="11197883" cy="11033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  <a:latin typeface="+mn-lt"/>
              </a:rPr>
              <a:t>DFS and OS After Median Follow-up of 6.3 </a:t>
            </a:r>
            <a:r>
              <a:rPr lang="en-US" altLang="en-US" b="1" dirty="0" err="1" smtClean="0">
                <a:solidFill>
                  <a:srgbClr val="FFFF00"/>
                </a:solidFill>
                <a:latin typeface="+mn-lt"/>
              </a:rPr>
              <a:t>Yrs</a:t>
            </a:r>
            <a:endParaRPr lang="en-US" altLang="en-US" b="1" dirty="0" smtClean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077523"/>
              </p:ext>
            </p:extLst>
          </p:nvPr>
        </p:nvGraphicFramePr>
        <p:xfrm>
          <a:off x="1252025" y="1604963"/>
          <a:ext cx="9678573" cy="3993977"/>
        </p:xfrm>
        <a:graphic>
          <a:graphicData uri="http://schemas.openxmlformats.org/drawingml/2006/table">
            <a:tbl>
              <a:tblPr/>
              <a:tblGrid>
                <a:gridCol w="3534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4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838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DFS Outcomes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Letrozole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Placebo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HR (95% CI)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P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 Value</a:t>
                      </a:r>
                      <a:endParaRPr kumimoji="0" lang="en-US" alt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6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Overall 5-yr DFS, %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95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91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0.66 </a:t>
                      </a:r>
                      <a:b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</a:b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(0.48-0.91)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.01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38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Events, n (%)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67 (7.0)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98 (10.2)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66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New contralateral breast cancers, n (%)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13 (1.4)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31 (3.2)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.007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47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Locoregional recurrences, n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19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30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9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Distant recurrences, n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42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53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47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Bone recurrences, n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28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37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773257" y="6428477"/>
            <a:ext cx="3282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  <a:latin typeface="+mn-lt"/>
              </a:rPr>
              <a:t>Goss PE, et al. ASCO 2016. Abstract </a:t>
            </a:r>
            <a:r>
              <a:rPr lang="en-US" altLang="en-US" sz="1400" b="1" dirty="0" smtClean="0">
                <a:solidFill>
                  <a:srgbClr val="FFFF00"/>
                </a:solidFill>
                <a:latin typeface="+mn-lt"/>
              </a:rPr>
              <a:t>LBA1</a:t>
            </a:r>
            <a:endParaRPr lang="en-US" altLang="en-US" sz="1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6731" y="4213081"/>
            <a:ext cx="3913207" cy="138499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LN+</a:t>
            </a:r>
          </a:p>
          <a:p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Young age at diagnosis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86350" y="2243138"/>
            <a:ext cx="2143125" cy="28575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67300" y="3443287"/>
            <a:ext cx="2305050" cy="28098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1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321">
        <p:fade/>
      </p:transition>
    </mc:Choice>
    <mc:Fallback xmlns="">
      <p:transition spd="med" advTm="333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3"/>
          <p:cNvSpPr>
            <a:spLocks noGrp="1" noChangeArrowheads="1"/>
          </p:cNvSpPr>
          <p:nvPr>
            <p:ph type="title"/>
          </p:nvPr>
        </p:nvSpPr>
        <p:spPr>
          <a:xfrm>
            <a:off x="2844362" y="125585"/>
            <a:ext cx="6749805" cy="1103313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solidFill>
                  <a:srgbClr val="FFFF00"/>
                </a:solidFill>
                <a:latin typeface="+mn-lt"/>
              </a:rPr>
              <a:t>Fractures During Treatment</a:t>
            </a:r>
          </a:p>
        </p:txBody>
      </p:sp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1898651" y="1512889"/>
            <a:ext cx="8455025" cy="4651375"/>
          </a:xfrm>
        </p:spPr>
        <p:txBody>
          <a:bodyPr/>
          <a:lstStyle/>
          <a:p>
            <a:pPr marL="0" indent="0">
              <a:buNone/>
            </a:pPr>
            <a:endParaRPr lang="en-US" altLang="en-US" sz="2000" dirty="0"/>
          </a:p>
        </p:txBody>
      </p:sp>
      <p:graphicFrame>
        <p:nvGraphicFramePr>
          <p:cNvPr id="7" name="Group 1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5728795"/>
              </p:ext>
            </p:extLst>
          </p:nvPr>
        </p:nvGraphicFramePr>
        <p:xfrm>
          <a:off x="1908175" y="1976439"/>
          <a:ext cx="8462964" cy="3932237"/>
        </p:xfrm>
        <a:graphic>
          <a:graphicData uri="http://schemas.openxmlformats.org/drawingml/2006/table">
            <a:tbl>
              <a:tblPr/>
              <a:tblGrid>
                <a:gridCol w="339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9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Bone Events, %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Letrozole</a:t>
                      </a:r>
                      <a:br>
                        <a:rPr lang="en-US" sz="1800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(n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= 959)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Placebo</a:t>
                      </a:r>
                      <a:br>
                        <a:rPr lang="en-US" sz="1800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(n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= 959)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P</a:t>
                      </a:r>
                      <a:r>
                        <a:rPr lang="en-US" sz="1800" b="1" i="0" dirty="0">
                          <a:solidFill>
                            <a:srgbClr val="002060"/>
                          </a:solidFill>
                        </a:rPr>
                        <a:t> Value</a:t>
                      </a:r>
                      <a:endParaRPr lang="en-US" sz="1800" b="1" i="1" dirty="0">
                        <a:solidFill>
                          <a:srgbClr val="002060"/>
                        </a:solidFill>
                      </a:endParaRP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Bone fracture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.001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Location of bone fracture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Spine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Wrist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Pelvis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Hip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Femur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Tibia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Ankle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2.8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2.0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7.1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.09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.08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.79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.74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.06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New-onset osteoporosis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&lt; .0001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773257" y="6428477"/>
            <a:ext cx="3282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  <a:latin typeface="+mn-lt"/>
              </a:rPr>
              <a:t>Goss PE, et al. ASCO 2016. Abstract </a:t>
            </a:r>
            <a:r>
              <a:rPr lang="en-US" altLang="en-US" sz="1400" b="1" dirty="0" smtClean="0">
                <a:solidFill>
                  <a:srgbClr val="FFFF00"/>
                </a:solidFill>
                <a:latin typeface="+mn-lt"/>
              </a:rPr>
              <a:t>LBA1</a:t>
            </a:r>
            <a:endParaRPr lang="en-US" altLang="en-US" sz="1400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25551" y="3137095"/>
            <a:ext cx="914400" cy="271506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51">
        <p:fade/>
      </p:transition>
    </mc:Choice>
    <mc:Fallback xmlns="">
      <p:transition spd="med" advTm="65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846" y="829995"/>
            <a:ext cx="7160456" cy="5880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77180" y="6451749"/>
            <a:ext cx="2414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FF00"/>
                </a:solidFill>
              </a:rPr>
              <a:t>Pagani</a:t>
            </a:r>
            <a:r>
              <a:rPr lang="en-US" sz="1400" b="1" dirty="0" smtClean="0">
                <a:solidFill>
                  <a:srgbClr val="FFFF00"/>
                </a:solidFill>
              </a:rPr>
              <a:t> O,  et al. NEJM 2014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6771" y="112543"/>
            <a:ext cx="974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00"/>
                </a:solidFill>
              </a:rPr>
              <a:t>Exemestane</a:t>
            </a:r>
            <a:r>
              <a:rPr lang="en-US" sz="3200" b="1" dirty="0" smtClean="0">
                <a:solidFill>
                  <a:srgbClr val="FFFF00"/>
                </a:solidFill>
              </a:rPr>
              <a:t> with ovarian suppression (Pre-menopausal)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65698" y="1589649"/>
            <a:ext cx="717453" cy="7033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432337" y="4614863"/>
            <a:ext cx="611652" cy="6737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4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573">
        <p:fade/>
      </p:transition>
    </mc:Choice>
    <mc:Fallback xmlns="">
      <p:transition spd="med" advTm="205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24889" y="0"/>
            <a:ext cx="4121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Subgroup analysis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7697" y="2580540"/>
            <a:ext cx="74972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Pre-menopausal after chemo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Age&lt;35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LN+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Grade III</a:t>
            </a: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77180" y="6451749"/>
            <a:ext cx="2414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Regan </a:t>
            </a:r>
            <a:r>
              <a:rPr lang="en-US" sz="1400" b="1" dirty="0">
                <a:solidFill>
                  <a:srgbClr val="FFFF00"/>
                </a:solidFill>
              </a:rPr>
              <a:t>M</a:t>
            </a:r>
            <a:r>
              <a:rPr lang="en-US" sz="1400" b="1" dirty="0" smtClean="0">
                <a:solidFill>
                  <a:srgbClr val="FFFF00"/>
                </a:solidFill>
              </a:rPr>
              <a:t>,  et al. JCO 2016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2432" y="1350497"/>
            <a:ext cx="5289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</a:rPr>
              <a:t>	</a:t>
            </a:r>
            <a:r>
              <a:rPr lang="en-US" sz="3600" b="1" dirty="0" err="1" smtClean="0">
                <a:solidFill>
                  <a:srgbClr val="00B0F0"/>
                </a:solidFill>
              </a:rPr>
              <a:t>Exemestane</a:t>
            </a:r>
            <a:r>
              <a:rPr lang="en-US" sz="3600" b="1" dirty="0" smtClean="0">
                <a:solidFill>
                  <a:srgbClr val="00B0F0"/>
                </a:solidFill>
              </a:rPr>
              <a:t> + LHRH</a:t>
            </a:r>
          </a:p>
          <a:p>
            <a:endParaRPr lang="en-US" sz="3600" b="1" dirty="0" smtClean="0">
              <a:solidFill>
                <a:srgbClr val="92D050"/>
              </a:solidFill>
            </a:endParaRPr>
          </a:p>
          <a:p>
            <a:r>
              <a:rPr lang="en-US" sz="3600" b="1" dirty="0" smtClean="0">
                <a:solidFill>
                  <a:srgbClr val="92D050"/>
                </a:solidFill>
              </a:rPr>
              <a:t> 	</a:t>
            </a:r>
            <a:endParaRPr lang="en-US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0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558">
        <p:fade/>
      </p:transition>
    </mc:Choice>
    <mc:Fallback xmlns="">
      <p:transition spd="med" advTm="225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7028" y="204716"/>
            <a:ext cx="296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Guidelines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2328672"/>
            <a:ext cx="352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Pre-menopausal</a:t>
            </a:r>
            <a:endParaRPr lang="en-US" sz="3600" b="1" dirty="0">
              <a:solidFill>
                <a:srgbClr val="00B0F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443288" y="1883664"/>
            <a:ext cx="1659064" cy="588074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18" idx="1"/>
          </p:cNvCxnSpPr>
          <p:nvPr/>
        </p:nvCxnSpPr>
        <p:spPr>
          <a:xfrm>
            <a:off x="3486150" y="2743200"/>
            <a:ext cx="1652778" cy="762078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241792" y="1969008"/>
            <a:ext cx="1780032" cy="6096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59680" y="1511808"/>
            <a:ext cx="352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Tam +- LHRH (5 years)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48672" y="1554480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Tam (10 years)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8928" y="3182112"/>
            <a:ext cx="352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AI+ LHRH (5 years)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0208" y="5169408"/>
            <a:ext cx="352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Post-menopausal</a:t>
            </a:r>
            <a:endParaRPr lang="en-US" sz="3600" b="1" dirty="0">
              <a:solidFill>
                <a:srgbClr val="00B0F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571875" y="4754880"/>
            <a:ext cx="1621917" cy="645795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78352" y="5608320"/>
            <a:ext cx="1542288" cy="353568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71872" y="4340352"/>
            <a:ext cx="171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AI (5 years)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/>
          <p:cNvCxnSpPr>
            <a:endCxn id="29" idx="1"/>
          </p:cNvCxnSpPr>
          <p:nvPr/>
        </p:nvCxnSpPr>
        <p:spPr>
          <a:xfrm flipV="1">
            <a:off x="6822243" y="4681806"/>
            <a:ext cx="3187389" cy="82082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009632" y="4358640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AI (10 years)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991344" y="5675376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Tam (10 years)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986016" y="6016752"/>
            <a:ext cx="3060192" cy="6096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986528" y="5608320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Tam (5 years)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284464" y="2029968"/>
            <a:ext cx="1865376" cy="896112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052304" y="2535936"/>
            <a:ext cx="171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AI (5 years)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7028688" y="5504688"/>
            <a:ext cx="3157728" cy="371856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040112" y="5084064"/>
            <a:ext cx="171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AI (5 years)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3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491">
        <p:fade/>
      </p:transition>
    </mc:Choice>
    <mc:Fallback xmlns="">
      <p:transition spd="med" advTm="33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888" y="0"/>
            <a:ext cx="5650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Chemotherapy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4096" y="1316736"/>
            <a:ext cx="5961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Adjuvant /Neo-adjuvant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792" y="3017520"/>
            <a:ext cx="5107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00B0F0"/>
                </a:solidFill>
              </a:rPr>
              <a:t>Anthracyclines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00B0F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rgbClr val="00B0F0"/>
                </a:solidFill>
              </a:rPr>
              <a:t>Cyclophosphamide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00B0F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srgbClr val="00B0F0"/>
                </a:solidFill>
              </a:rPr>
              <a:t>Taxanes</a:t>
            </a:r>
            <a:endParaRPr lang="en-US" sz="3600" b="1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52" y="2381440"/>
            <a:ext cx="5504688" cy="412908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995">
        <p:fade/>
      </p:transition>
    </mc:Choice>
    <mc:Fallback xmlns="">
      <p:transition spd="med" advTm="269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8608" y="0"/>
            <a:ext cx="6906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Chemotherapy indications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172" y="1314628"/>
            <a:ext cx="94914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LN+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Grade III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sz="36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Highly proliferative tumors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ER-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HER2+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990">
        <p:fade/>
      </p:transition>
    </mc:Choice>
    <mc:Fallback xmlns="">
      <p:transition spd="med" advTm="22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ultivu.com/players/English/7626451-ecog-acrin-genomic-health-tailorx/gallery/image/9739ad1b-b700-42f8-9375-3cc70443ef6f.H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1631851"/>
            <a:ext cx="5130018" cy="38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rostatecancernewstoday.com/wp-content/uploads/2014/11/shutterstock_2169892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8" y="1603717"/>
            <a:ext cx="5612179" cy="38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88624" y="5794609"/>
            <a:ext cx="3848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T1-2</a:t>
            </a:r>
            <a:r>
              <a:rPr lang="el-GR" sz="4800" b="1" dirty="0" smtClean="0">
                <a:solidFill>
                  <a:schemeClr val="bg1"/>
                </a:solidFill>
              </a:rPr>
              <a:t>, Ν0, </a:t>
            </a:r>
            <a:r>
              <a:rPr lang="en-US" sz="4800" b="1" dirty="0" smtClean="0">
                <a:solidFill>
                  <a:schemeClr val="bg1"/>
                </a:solidFill>
              </a:rPr>
              <a:t>ER+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0296" y="211227"/>
            <a:ext cx="2851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FF00"/>
                </a:solidFill>
              </a:rPr>
              <a:t>Oncotype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0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577">
        <p:fade/>
      </p:transition>
    </mc:Choice>
    <mc:Fallback xmlns="">
      <p:transition spd="med" advTm="25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ir.news.gr/cov/he/heaksdla.JPG_b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0685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78131" y="630396"/>
            <a:ext cx="3903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5,000/</a:t>
            </a:r>
            <a:r>
              <a:rPr lang="el-GR" sz="5400" b="1" dirty="0" smtClean="0">
                <a:solidFill>
                  <a:srgbClr val="FFFF00"/>
                </a:solidFill>
              </a:rPr>
              <a:t>έτος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9026" y="3075056"/>
            <a:ext cx="4207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>
                <a:solidFill>
                  <a:schemeClr val="bg1">
                    <a:lumMod val="95000"/>
                  </a:schemeClr>
                </a:solidFill>
              </a:rPr>
              <a:t>Κληρονομικότητα</a:t>
            </a:r>
            <a:endParaRPr lang="en-US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1495" y="4720862"/>
            <a:ext cx="2243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b="1" dirty="0" smtClean="0">
                <a:solidFill>
                  <a:srgbClr val="92D050"/>
                </a:solidFill>
              </a:rPr>
              <a:t>10%</a:t>
            </a:r>
            <a:endParaRPr lang="en-US" sz="7200" b="1" dirty="0">
              <a:solidFill>
                <a:srgbClr val="92D05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1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207">
        <p:fade/>
      </p:transition>
    </mc:Choice>
    <mc:Fallback xmlns="">
      <p:transition spd="med" advTm="322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io-sequence.com/wp-content/uploads/2013/12/continous_biolog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1" y="1800225"/>
            <a:ext cx="173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Chemotherapy</a:t>
            </a:r>
          </a:p>
          <a:p>
            <a:r>
              <a:rPr lang="en-GB" b="1" dirty="0" smtClean="0">
                <a:solidFill>
                  <a:srgbClr val="C00000"/>
                </a:solidFill>
              </a:rPr>
              <a:t>Age&lt;50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8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161">
        <p:fade/>
      </p:transition>
    </mc:Choice>
    <mc:Fallback xmlns="">
      <p:transition spd="med" advTm="291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1" y="0"/>
            <a:ext cx="2671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Toxicity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6934" y="1515968"/>
            <a:ext cx="35821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Alopecia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Nausea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Diarrhea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Anemia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Neutropenia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1"/>
                </a:solidFill>
              </a:rPr>
              <a:t>Neuropathy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56699" y="3221124"/>
            <a:ext cx="2079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Heart failure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Leukemia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8831" y="0"/>
            <a:ext cx="2528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Benefit</a:t>
            </a:r>
            <a:endParaRPr lang="en-US" sz="54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65" y="1229648"/>
            <a:ext cx="6268445" cy="491184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8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363">
        <p:fade/>
      </p:transition>
    </mc:Choice>
    <mc:Fallback xmlns="">
      <p:transition spd="med" advTm="443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0681" y="946734"/>
            <a:ext cx="56228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Chemotherapy</a:t>
            </a:r>
          </a:p>
          <a:p>
            <a:r>
              <a:rPr lang="en-US" sz="4400" b="1" dirty="0" smtClean="0">
                <a:solidFill>
                  <a:schemeClr val="bg1"/>
                </a:solidFill>
              </a:rPr>
              <a:t>Radiotherapy</a:t>
            </a:r>
          </a:p>
          <a:p>
            <a:r>
              <a:rPr lang="en-US" sz="4400" b="1" dirty="0" smtClean="0">
                <a:solidFill>
                  <a:schemeClr val="bg1"/>
                </a:solidFill>
              </a:rPr>
              <a:t>Hormone therapy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76369" y="-163773"/>
            <a:ext cx="4567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Outcomes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711989" y="3124127"/>
            <a:ext cx="1702189" cy="2391509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982316" y="3167209"/>
            <a:ext cx="1761759" cy="2404916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10994" y="5430350"/>
            <a:ext cx="215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F0"/>
                </a:solidFill>
              </a:rPr>
              <a:t>Cure</a:t>
            </a:r>
            <a:endParaRPr lang="en-US" sz="4800" b="1" dirty="0">
              <a:solidFill>
                <a:srgbClr val="00B0F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71625" y="5471307"/>
            <a:ext cx="5263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</a:rPr>
              <a:t>Relapse (30%-40%)</a:t>
            </a:r>
            <a:endParaRPr lang="en-US" sz="4800" b="1" dirty="0">
              <a:solidFill>
                <a:srgbClr val="FFC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17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66">
        <p:fade/>
      </p:transition>
    </mc:Choice>
    <mc:Fallback xmlns="">
      <p:transition spd="med" advTm="6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30" y="675249"/>
            <a:ext cx="10241280" cy="6042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1811" y="-95535"/>
            <a:ext cx="8329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Tumor dormancy – Late relapses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6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53">
        <p:fade/>
      </p:transition>
    </mc:Choice>
    <mc:Fallback xmlns="">
      <p:transition spd="med" advTm="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1846" y="0"/>
            <a:ext cx="8651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</a:rPr>
              <a:t>Metastatic breast cancer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74721" y="3108960"/>
            <a:ext cx="4881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B0F0"/>
                </a:solidFill>
              </a:rPr>
              <a:t>Survival: 2-3 years</a:t>
            </a:r>
            <a:endParaRPr lang="en-US" sz="4800" b="1" dirty="0">
              <a:solidFill>
                <a:srgbClr val="00B0F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13385" y="1657642"/>
            <a:ext cx="3561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Incurable</a:t>
            </a:r>
            <a:endParaRPr lang="en-US" sz="5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2" y="1153552"/>
            <a:ext cx="2780347" cy="2177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490" y="1478574"/>
            <a:ext cx="2838450" cy="4669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50" y="4329626"/>
            <a:ext cx="2849880" cy="227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58" y="4605044"/>
            <a:ext cx="2278965" cy="19526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127">
        <p:fade/>
      </p:transition>
    </mc:Choice>
    <mc:Fallback xmlns="">
      <p:transition spd="med" advTm="311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3" y="956604"/>
            <a:ext cx="3630564" cy="5655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1895" y="0"/>
            <a:ext cx="5491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</a:rPr>
              <a:t>Letrozole</a:t>
            </a:r>
            <a:r>
              <a:rPr lang="en-US" sz="3600" b="1" dirty="0" smtClean="0">
                <a:solidFill>
                  <a:srgbClr val="FFFF00"/>
                </a:solidFill>
              </a:rPr>
              <a:t> +  CDK inhibitor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75" y="1091125"/>
            <a:ext cx="7301132" cy="5197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1853" y="6550223"/>
            <a:ext cx="2940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Finn, et al. Presented at ASCO 2016 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9132" y="2067951"/>
            <a:ext cx="1195754" cy="4923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611737" y="2470245"/>
            <a:ext cx="2784144" cy="4230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536">
        <p:fade/>
      </p:transition>
    </mc:Choice>
    <mc:Fallback xmlns="">
      <p:transition spd="med" advTm="59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272" y="1266091"/>
            <a:ext cx="7169766" cy="5326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182" y="265106"/>
            <a:ext cx="1128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Endocrine resistance:</a:t>
            </a:r>
            <a:r>
              <a:rPr lang="en-US" sz="3600" b="1" dirty="0" smtClean="0">
                <a:solidFill>
                  <a:srgbClr val="FFFF00"/>
                </a:solidFill>
              </a:rPr>
              <a:t> Mutations </a:t>
            </a:r>
            <a:r>
              <a:rPr lang="en-US" sz="2400" b="1" dirty="0" smtClean="0">
                <a:solidFill>
                  <a:srgbClr val="FFFF00"/>
                </a:solidFill>
              </a:rPr>
              <a:t>&amp;</a:t>
            </a:r>
            <a:r>
              <a:rPr lang="en-US" sz="3600" b="1" dirty="0" smtClean="0">
                <a:solidFill>
                  <a:srgbClr val="FFFF00"/>
                </a:solidFill>
              </a:rPr>
              <a:t> Alternative pathways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32" y="1294228"/>
            <a:ext cx="3305908" cy="5222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368" y="5064369"/>
            <a:ext cx="2700997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ESR mutations</a:t>
            </a:r>
            <a:endParaRPr lang="en-US" sz="2800" b="1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721">
        <p:fade/>
      </p:transition>
    </mc:Choice>
    <mc:Fallback xmlns="">
      <p:transition spd="med" advTm="147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0350" y="-15330"/>
            <a:ext cx="6943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Metastatic breast cancer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00477" y="1185861"/>
            <a:ext cx="4071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Hormone therapy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0477" y="2609848"/>
            <a:ext cx="4071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Hormone therapy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50509" y="4368518"/>
            <a:ext cx="357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B0F0"/>
                </a:solidFill>
              </a:rPr>
              <a:t>Chemotherapy</a:t>
            </a:r>
            <a:endParaRPr lang="en-US" sz="4000" b="1" dirty="0">
              <a:solidFill>
                <a:srgbClr val="00B0F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93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531">
        <p:fade/>
      </p:transition>
    </mc:Choice>
    <mc:Fallback xmlns="">
      <p:transition spd="med" advTm="34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436728"/>
            <a:ext cx="10452295" cy="60062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753">
        <p:fade/>
      </p:transition>
    </mc:Choice>
    <mc:Fallback xmlns="">
      <p:transition spd="med" advTm="13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slaslab.wikispaces.com/file/view/2.png/512380236/512x231/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448" y="0"/>
            <a:ext cx="5922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639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3286125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0762" y="3572446"/>
            <a:ext cx="255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HERCEPTIN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8626">
        <p:fade/>
      </p:transition>
    </mc:Choice>
    <mc:Fallback xmlns="">
      <p:transition spd="med" advTm="486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2345"/>
            <a:ext cx="12191999" cy="688349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http://www.e-mastology.gr/wp-content/uploads/2013/05/%CE%95%CE%A1%CE%A9%CE%A4%CE%97%CE%A3%CE%97-115-2-300x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45"/>
            <a:ext cx="4391696" cy="37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rimastologias.net/uploads/9/0/4/3/9043588/9553870.jpg?2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749" y="1"/>
            <a:ext cx="4297251" cy="37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ursingpoint.files.wordpress.com/2013/02/nosos-page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95" y="13146"/>
            <a:ext cx="3503053" cy="370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καρκινος μαστου ψηλαφητο μορφωμα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1994"/>
            <a:ext cx="4391693" cy="31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mybreastcare.org/wp-content/uploads/2014/03/image003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93" y="3735140"/>
            <a:ext cx="3644724" cy="312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mjdrdypu.org/articles/2014/7/1/images/MedJDYPatilUniv_2014_7_1_62_122786_f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16" y="3721994"/>
            <a:ext cx="4155583" cy="314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191">
        <p:fade/>
      </p:transition>
    </mc:Choice>
    <mc:Fallback xmlns="">
      <p:transition spd="med" advTm="34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8" y="672739"/>
            <a:ext cx="9586913" cy="5870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3544" y="0"/>
            <a:ext cx="860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Adjuvant Herceptin (HER2+ breast cancer)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58290" y="6550223"/>
            <a:ext cx="2433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Perez, et al. J </a:t>
            </a:r>
            <a:r>
              <a:rPr lang="en-US" sz="1400" b="1" dirty="0" err="1" smtClean="0">
                <a:solidFill>
                  <a:srgbClr val="FFFF00"/>
                </a:solidFill>
              </a:rPr>
              <a:t>Clin</a:t>
            </a:r>
            <a:r>
              <a:rPr lang="en-US" sz="1400" b="1" dirty="0" smtClean="0">
                <a:solidFill>
                  <a:srgbClr val="FFFF00"/>
                </a:solidFill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</a:rPr>
              <a:t>Oncol</a:t>
            </a:r>
            <a:r>
              <a:rPr lang="en-US" sz="1400" b="1" dirty="0" smtClean="0">
                <a:solidFill>
                  <a:srgbClr val="FFFF00"/>
                </a:solidFill>
              </a:rPr>
              <a:t>, 2011</a:t>
            </a:r>
            <a:endParaRPr lang="en-US" sz="1400" b="1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9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40">
        <p:fade/>
      </p:transition>
    </mc:Choice>
    <mc:Fallback xmlns="">
      <p:transition spd="med" advTm="344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8" y="700088"/>
            <a:ext cx="10522634" cy="5896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5575" y="0"/>
            <a:ext cx="7765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Herceptin: HER2+ metastatic breast cancer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1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92">
        <p:fade/>
      </p:transition>
    </mc:Choice>
    <mc:Fallback xmlns="">
      <p:transition spd="med" advTm="9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5064" y="168813"/>
            <a:ext cx="6935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Triple negative breast cancer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58" y="1413929"/>
            <a:ext cx="84687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Young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Very aggressive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Early relapses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Poor prognosis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Limited treatment options (chemo only)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27" y="1119117"/>
            <a:ext cx="6250673" cy="46880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1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3372">
        <p:fade/>
      </p:transition>
    </mc:Choice>
    <mc:Fallback xmlns="">
      <p:transition spd="med" advTm="833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9125" y="107781"/>
            <a:ext cx="3557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rgbClr val="FFFF00"/>
                </a:solidFill>
              </a:rPr>
              <a:t>Screening</a:t>
            </a:r>
            <a:endParaRPr lang="en-GB" sz="6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49" y="2743199"/>
            <a:ext cx="8415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chemeClr val="bg1"/>
                </a:solidFill>
              </a:rPr>
              <a:t>	Annual mammogram</a:t>
            </a:r>
          </a:p>
          <a:p>
            <a:r>
              <a:rPr lang="en-GB" sz="6000" b="1" dirty="0" smtClean="0">
                <a:solidFill>
                  <a:schemeClr val="bg1"/>
                </a:solidFill>
              </a:rPr>
              <a:t>			Age&gt;40</a:t>
            </a:r>
            <a:endParaRPr lang="en-GB" sz="6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91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967">
        <p:fade/>
      </p:transition>
    </mc:Choice>
    <mc:Fallback xmlns="">
      <p:transition spd="med" advTm="15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ÏÎ¿ÏÎ­Î»ÎµÏÎ¼Î± ÎµÎ¹ÎºÏÎ½Î±Ï Î³Î¹Î± brca mut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111"/>
            <a:ext cx="6049064" cy="591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0931" y="-1"/>
            <a:ext cx="4731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FF00"/>
                </a:solidFill>
              </a:rPr>
              <a:t>BRCA Mutations</a:t>
            </a:r>
            <a:endParaRPr lang="en-GB" sz="4800" b="1" dirty="0">
              <a:solidFill>
                <a:srgbClr val="FFFF00"/>
              </a:solidFill>
            </a:endParaRPr>
          </a:p>
        </p:txBody>
      </p:sp>
      <p:pic>
        <p:nvPicPr>
          <p:cNvPr id="1030" name="Picture 6" descr="ÎÏÎ¿ÏÎ­Î»ÎµÏÎ¼Î± ÎµÎ¹ÎºÏÎ½Î±Ï Î³Î¹Î± brca mutations breast can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064" y="0"/>
            <a:ext cx="621438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0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937">
        <p:fade/>
      </p:transition>
    </mc:Choice>
    <mc:Fallback xmlns="">
      <p:transition spd="med" advTm="50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ÎÏÎ¿ÏÎ­Î»ÎµÏÎ¼Î± ÎµÎ¹ÎºÏÎ½Î±Ï Î³Î¹Î± gail 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060">
        <p:fade/>
      </p:transition>
    </mc:Choice>
    <mc:Fallback xmlns="">
      <p:transition spd="med" advTm="410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eliefnet.com/Wellness/Health/Womens-Health/~/media/AEDBF57E40204C49A46862FED45B2808.ash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168" y="2588654"/>
            <a:ext cx="4453011" cy="242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ealthline.com/hlcmsresource/images/slideshow/celebrities-with-breast-cancer/285x285_Breast_Cancer_Celebrities_Kathy_Bat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55" y="0"/>
            <a:ext cx="3222602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healthline.com/hlcmsresource/images/slideshow/celebrities-with-breast-cancer/285x285_Breast_Cancer_Celebrities_Nancy_Reag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462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ahann-carro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0"/>
            <a:ext cx="261593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ages.agoramedia.com/everydayhealth/gcms/Shannon-Doherty-Celebs-with-Breast-Cancer-RM-722x406.jpg?width=6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156" y="0"/>
            <a:ext cx="3638843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2.bp.blogspot.com/-rqfHfVWbBfY/T45dgBgS6RI/AAAAAAAAA88/F6F9J5cBcnA/s320/9391c187e0d7a6b913b828d7080eae6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625"/>
            <a:ext cx="3606619" cy="215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2.bp.blogspot.com/-38poAlwXLho/T45Xi32QSJI/AAAAAAAAA8k/WizFDoWpEc8/s320/MARIA-HOUKL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79" y="2714626"/>
            <a:ext cx="4146821" cy="215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2.bp.blogspot.com/-x8fdOPZ2S3U/T45hXzY7hvI/AAAAAAAAA9E/1cwVdz6nRlw/s1600/vasia_trifyll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75"/>
            <a:ext cx="38250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1.bp.blogspot.com/-yLm59t1j_Jw/T45lZq6eMdI/AAAAAAAAA9M/4NDN710s5AU/s320/rgsnjyftms4cb1e9b6cbb1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14" y="4865731"/>
            <a:ext cx="4091365" cy="20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2" descr="Image result for μαρτίνα ναβρατίλοβ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24" descr="Image result for μαρτίνα ναβρατίλοβ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50" name="Picture 26" descr="http://tofdestar.fr/wp-content/images-stars/martina-navratilova/martin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79" y="4865731"/>
            <a:ext cx="4146821" cy="20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0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3">
        <p:checker/>
      </p:transition>
    </mc:Choice>
    <mc:Fallback xmlns="">
      <p:transition spd="slow" advTm="1899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kasytech.com/wp-content/uploads/2015/01/stage4-breast-canc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55335" y="206062"/>
            <a:ext cx="2601534" cy="334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0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988">
        <p:fade/>
      </p:transition>
    </mc:Choice>
    <mc:Fallback xmlns="">
      <p:transition spd="med" advTm="16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rgbClr val="002060"/>
          </a:solid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07052666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35639" y="177728"/>
            <a:ext cx="4430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Stages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16">
        <p:fade/>
      </p:transition>
    </mc:Choice>
    <mc:Fallback xmlns="">
      <p:transition spd="med" advTm="30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n-lt"/>
              </a:rPr>
              <a:t>Mastectomy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32" name="Picture 8" descr="http://beasurvivoravera.com/wp-content/uploads/2012/04/mastx-w-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3142445" cy="51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airo-plastic-clinic.com/yahoo_site_admin/assets/images/image012.99121955_st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445" y="1690689"/>
            <a:ext cx="5847009" cy="51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2.gstatic.com/images?q=tbn:ANd9GcQirjcEI4HT5tvnaq5sjURFOuzPo2kJAA6eGvhJfpDX1rmoyL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454" y="1690688"/>
            <a:ext cx="3202546" cy="51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9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792">
        <p:fade/>
      </p:transition>
    </mc:Choice>
    <mc:Fallback xmlns="">
      <p:transition spd="med" advTm="207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n-lt"/>
              </a:rPr>
              <a:t>Sentinel Lymph Node Biopsy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3074" name="Picture 2" descr="http://www.bccmiami.com/images/articles/st_managment_of_the_axi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99309"/>
            <a:ext cx="5576553" cy="54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dygfroc1ptcu0.cloudfront.net/content/asj/23/3/184/F5.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53" y="1399308"/>
            <a:ext cx="6615447" cy="54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63624"/>
      </p:ext>
    </p:extLst>
  </p:cSld>
  <p:clrMapOvr>
    <a:masterClrMapping/>
  </p:clrMapOvr>
  <p:transition advTm="165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690688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+mn-lt"/>
              </a:rPr>
              <a:t>Lumpectomy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052" name="Picture 4" descr="http://beasurvivoravera.com/wp-content/uploads/2012/04/lumpx-wL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3361386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.medscape.com/fullsize/migrated/578/026/ncpo578026.fig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86" y="1690688"/>
            <a:ext cx="3915177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accidentalamazon.com/images/lina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63" y="1690688"/>
            <a:ext cx="4915437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02192"/>
      </p:ext>
    </p:extLst>
  </p:cSld>
  <p:clrMapOvr>
    <a:masterClrMapping/>
  </p:clrMapOvr>
  <p:transition spd="slow" advTm="220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2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1.1|4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1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701</Words>
  <Application>Microsoft Office PowerPoint</Application>
  <PresentationFormat>Widescreen</PresentationFormat>
  <Paragraphs>268</Paragraphs>
  <Slides>46</Slides>
  <Notes>4</Notes>
  <HiddenSlides>0</HiddenSlides>
  <MMClips>46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MS PGothic</vt:lpstr>
      <vt:lpstr>MS PGothic</vt:lpstr>
      <vt:lpstr>Arial</vt:lpstr>
      <vt:lpstr>Calibri</vt:lpstr>
      <vt:lpstr>Calibri Light</vt:lpstr>
      <vt:lpstr>Helvetica</vt:lpstr>
      <vt:lpstr>Wingdings</vt:lpstr>
      <vt:lpstr>Office Theme</vt:lpstr>
      <vt:lpstr>Bitmap Image</vt:lpstr>
      <vt:lpstr>PowerPoint Presentation</vt:lpstr>
      <vt:lpstr>           Επιδημιολογικά δεδομένα</vt:lpstr>
      <vt:lpstr>PowerPoint Presentation</vt:lpstr>
      <vt:lpstr>PowerPoint Presentation</vt:lpstr>
      <vt:lpstr>PowerPoint Presentation</vt:lpstr>
      <vt:lpstr>PowerPoint Presentation</vt:lpstr>
      <vt:lpstr>Mastectomy</vt:lpstr>
      <vt:lpstr>Sentinel Lymph Node Biopsy</vt:lpstr>
      <vt:lpstr>Lumpectomy</vt:lpstr>
      <vt:lpstr>PowerPoint Presentation</vt:lpstr>
      <vt:lpstr>Προγνωστικοί Παράγοντες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Aromatase inhibitors: 10 years</vt:lpstr>
      <vt:lpstr>DFS and OS After Median Follow-up of 6.3 Yrs</vt:lpstr>
      <vt:lpstr>Fractures During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ilias</dc:creator>
  <cp:lastModifiedBy>User</cp:lastModifiedBy>
  <cp:revision>226</cp:revision>
  <dcterms:created xsi:type="dcterms:W3CDTF">2016-12-06T20:32:11Z</dcterms:created>
  <dcterms:modified xsi:type="dcterms:W3CDTF">2020-04-23T16:04:12Z</dcterms:modified>
</cp:coreProperties>
</file>