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0" r:id="rId4"/>
    <p:sldId id="266" r:id="rId5"/>
    <p:sldId id="259" r:id="rId6"/>
    <p:sldId id="268" r:id="rId7"/>
    <p:sldId id="258" r:id="rId8"/>
    <p:sldId id="261" r:id="rId9"/>
    <p:sldId id="262" r:id="rId10"/>
    <p:sldId id="284" r:id="rId11"/>
    <p:sldId id="263" r:id="rId12"/>
    <p:sldId id="285" r:id="rId13"/>
    <p:sldId id="264" r:id="rId14"/>
    <p:sldId id="265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91" r:id="rId27"/>
    <p:sldId id="295" r:id="rId28"/>
    <p:sldId id="281" r:id="rId29"/>
    <p:sldId id="282" r:id="rId30"/>
    <p:sldId id="287" r:id="rId31"/>
    <p:sldId id="290" r:id="rId32"/>
    <p:sldId id="289" r:id="rId33"/>
    <p:sldId id="292" r:id="rId34"/>
    <p:sldId id="294" r:id="rId35"/>
    <p:sldId id="300" r:id="rId36"/>
    <p:sldId id="301" r:id="rId37"/>
    <p:sldId id="298" r:id="rId38"/>
    <p:sldId id="283" r:id="rId39"/>
    <p:sldId id="302" r:id="rId40"/>
    <p:sldId id="296" r:id="rId41"/>
    <p:sldId id="299" r:id="rId42"/>
    <p:sldId id="297" r:id="rId43"/>
    <p:sldId id="293" r:id="rId44"/>
    <p:sldId id="303" r:id="rId45"/>
    <p:sldId id="304" r:id="rId46"/>
    <p:sldId id="305" r:id="rId47"/>
    <p:sldId id="306" r:id="rId48"/>
    <p:sldId id="307" r:id="rId49"/>
    <p:sldId id="309" r:id="rId5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75657" autoAdjust="0"/>
  </p:normalViewPr>
  <p:slideViewPr>
    <p:cSldViewPr snapToGrid="0">
      <p:cViewPr varScale="1">
        <p:scale>
          <a:sx n="54" d="100"/>
          <a:sy n="54" d="100"/>
        </p:scale>
        <p:origin x="10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31424-63A4-489A-9B8A-23BA9D1B49D7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91651-412D-49BC-A3AD-DC5E7E9356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193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1302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394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439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5069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5843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723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5617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8409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1856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5361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326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5004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2163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2460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62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0464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664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649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4655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322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331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8688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5621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444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69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295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91651-412D-49BC-A3AD-DC5E7E935626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09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880E1-A37D-425B-B29F-7223680BE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5F43C-BBA8-4CC5-A5FF-F65E6D7C7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05C26-C552-42DB-ADCF-6642E320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74C2D-1782-4B3D-851E-2C063DE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78690-1D8F-468C-8044-AC130324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960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4793-8F79-4B21-9FD7-E9DEDFFE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5835E-ACD1-4AEF-9A4F-722A2518C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D6CED-34C6-414A-B8CA-BA3AFD7E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B2E43-7B40-40C7-ACF8-62F4E3C2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15A25-81FF-4B03-A9DA-AA2A96AA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509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FD88C-9259-4611-84DF-781377AF0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A7819-1F68-47F7-9459-0344FCD8D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95531-E45B-4401-ADBD-BEE0AE7F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8A108-494E-4B19-BDCE-715AE0E3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718E3-76E1-427F-8D6F-AA86C87F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81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B45E-A0BA-4F8B-BB67-A72D3AAE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BB1E-8281-46B6-83D7-C699B2AAA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7F4E8-7060-4FA5-A33D-0F74662A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83B65-E8B3-428D-A7BD-E0A2C136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5F76F-5F6E-49DE-9B63-D34C9F1E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0166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1BE2-D05A-43B9-8320-140A2916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3BE29-3BCC-48BE-AD23-547AB4FBE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B08A3-E533-4C41-8AF4-EC6DD40D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43B40-05D4-4C7B-8B3C-FD27D749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CEA3B-9F9B-4759-9B91-6CC7D3F7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695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3A76-7FD1-4F29-AE60-63227523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F5010-1D54-402D-9516-513966C7C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2A1B2-B269-4571-BC78-22C814A99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D4C63-5E1D-4106-ACD7-08030B8A4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C19DB-4CE0-4AC8-8A48-C08CD03B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A4C48-E014-4703-8EDA-F4E7659E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899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283AE-BD90-4974-9AE9-DF51A216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753E-84BD-4986-9820-0A382D3FD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0CE1B-BFB3-4536-84CE-3C6DB227A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1CC1E-00CB-489D-95AA-58224881E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90B05-37FC-4603-9631-74636B3AF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D884D-2229-4772-824C-2B89394D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30D235-EEA7-4DB4-82D4-146E9E14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ABF48-029D-48F3-87DA-FA33BBD1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958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2A12-B876-402A-86CF-2D410709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7820D-7F9A-49C7-BE16-33CA8C84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D8F55-EC50-4267-897C-7A7E681D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A18AE-E942-448B-A768-7F600925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83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17E50-CC50-409F-89FB-73A2E051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D50A2-B632-48AE-A7D8-10E005BC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D96D6-BA4C-4F6B-94E3-C2D10078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165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B56F-4100-421A-98FB-571D5721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59708-739B-49FE-9A22-C11F040AB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FA59A-244E-4D0A-B636-0F31EFBF7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407C7-C1F5-404E-855A-89F75205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A44E3-78B9-403D-9FF5-8ECE6F30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C68D0-9953-4CBE-8C4F-810F70BE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830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03F8-7672-4A60-9106-5ADF5E3D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A60278-FAB4-413C-B37E-E9E0BFB2E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2CB08-8BB7-4871-AE85-BA952D77F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208C3-5CD8-4981-891C-E535A829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4C2BC-42BF-409D-B1BA-05D814C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C9FE6-0795-4422-B942-26FD1AB8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275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A480-AEC3-4A55-BAF1-7DC86A43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E0112-30A6-4EC0-A85D-E36B09722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C9055-D1BE-4184-A93B-657E4B1BB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BB877-A2A3-4596-93D5-6D23611DE032}" type="datetimeFigureOut">
              <a:rPr lang="el-GR" smtClean="0"/>
              <a:t>18/4/2020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31A17-385F-4A48-AAB6-B2E09F80F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2DA17-B0B3-4F9A-B618-3AEFD630C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CF6D-7577-4958-9A37-45AC3E4B8B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423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EFAB-9251-41AA-B43B-B0A277C2E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Καρκίνοι Πεπτικού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9561B-0B2B-4DF7-B1DC-370FC9E81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807388" cy="2601538"/>
          </a:xfrm>
        </p:spPr>
        <p:txBody>
          <a:bodyPr>
            <a:normAutofit fontScale="92500"/>
          </a:bodyPr>
          <a:lstStyle/>
          <a:p>
            <a:r>
              <a:rPr lang="el-GR" sz="3600" dirty="0"/>
              <a:t>Αναστασία </a:t>
            </a:r>
            <a:r>
              <a:rPr lang="el-GR" sz="3600" dirty="0" err="1"/>
              <a:t>Παπαφίλη</a:t>
            </a:r>
            <a:endParaRPr lang="el-GR" sz="3600" dirty="0"/>
          </a:p>
          <a:p>
            <a:r>
              <a:rPr lang="el-GR" sz="3600" dirty="0"/>
              <a:t>Παθολόγος-</a:t>
            </a:r>
            <a:r>
              <a:rPr lang="el-GR" sz="3600" dirty="0" err="1"/>
              <a:t>Ογκολόγος</a:t>
            </a:r>
            <a:r>
              <a:rPr lang="el-GR" sz="3600" dirty="0"/>
              <a:t> ΕΑΝΠ ΜΕΤΑΞΑ</a:t>
            </a:r>
          </a:p>
          <a:p>
            <a:endParaRPr lang="el-GR" sz="3600" dirty="0"/>
          </a:p>
          <a:p>
            <a:endParaRPr lang="el-GR" dirty="0"/>
          </a:p>
          <a:p>
            <a:r>
              <a:rPr lang="el-GR" dirty="0"/>
              <a:t>ΚΑΤ’ΕΠΙΛΟΓΗΝ ΥΠΟΧΡΕΩΤΙΚΟ ΜΑΘΗΜΑ ΟΓΚΟΛΟΓΙΑ –ΕΑΡΙΝΟ ΕΞΑΜΗΝΟ 2020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174D68-BB4A-485B-B156-158E6BCCF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458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B33B0-FAF3-4BBF-8C6D-B85CE46F5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590550"/>
            <a:ext cx="8039100" cy="5676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C53C7-6EE2-491A-BD23-DA30524FD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377" y="59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9C89-52EF-4A9B-876E-2AAEF077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Κολοορθικός</a:t>
            </a:r>
            <a:r>
              <a:rPr lang="el-GR" dirty="0"/>
              <a:t> καρκίνος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BBC53-4930-40E4-B8B3-AAD4ECB90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Stage I &gt; </a:t>
            </a:r>
            <a:r>
              <a:rPr lang="el-GR" dirty="0"/>
              <a:t>παρακολούθηση</a:t>
            </a:r>
          </a:p>
          <a:p>
            <a:r>
              <a:rPr lang="en-US" dirty="0"/>
              <a:t>Stage III </a:t>
            </a:r>
            <a:r>
              <a:rPr lang="el-GR" dirty="0"/>
              <a:t>και υψηλού κινδύνου </a:t>
            </a:r>
            <a:r>
              <a:rPr lang="en-US" dirty="0"/>
              <a:t>Stage II &gt; </a:t>
            </a:r>
            <a:r>
              <a:rPr lang="el-GR" dirty="0"/>
              <a:t>Επικουρική (</a:t>
            </a:r>
            <a:r>
              <a:rPr lang="en-US" dirty="0"/>
              <a:t>adjuvant) </a:t>
            </a:r>
            <a:r>
              <a:rPr lang="el-GR" dirty="0"/>
              <a:t>ΧΜΘ</a:t>
            </a:r>
          </a:p>
          <a:p>
            <a:pPr marL="0" indent="0">
              <a:buNone/>
            </a:pPr>
            <a:r>
              <a:rPr lang="el-GR" dirty="0"/>
              <a:t>   με</a:t>
            </a:r>
            <a:r>
              <a:rPr lang="en-US" dirty="0"/>
              <a:t> </a:t>
            </a:r>
            <a:r>
              <a:rPr lang="el-GR" dirty="0"/>
              <a:t>μια </a:t>
            </a:r>
            <a:r>
              <a:rPr lang="el-GR" dirty="0" err="1"/>
              <a:t>φθοριοπυριμιδίνη</a:t>
            </a:r>
            <a:r>
              <a:rPr lang="en-US" dirty="0"/>
              <a:t>:</a:t>
            </a:r>
            <a:r>
              <a:rPr lang="el-GR" dirty="0"/>
              <a:t> ενδοφλέβια 5</a:t>
            </a:r>
            <a:r>
              <a:rPr lang="en-US" dirty="0"/>
              <a:t>FU </a:t>
            </a:r>
            <a:r>
              <a:rPr lang="el-GR" dirty="0"/>
              <a:t>ή </a:t>
            </a:r>
            <a:r>
              <a:rPr lang="en-US" dirty="0"/>
              <a:t>per </a:t>
            </a:r>
            <a:r>
              <a:rPr lang="en-US" dirty="0" err="1"/>
              <a:t>os</a:t>
            </a:r>
            <a:r>
              <a:rPr lang="en-US" dirty="0"/>
              <a:t> capecitabine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+/- </a:t>
            </a:r>
            <a:r>
              <a:rPr lang="en-US" dirty="0"/>
              <a:t>oxaliplatin</a:t>
            </a:r>
            <a:endParaRPr lang="el-GR" dirty="0"/>
          </a:p>
          <a:p>
            <a:endParaRPr lang="el-GR" dirty="0"/>
          </a:p>
          <a:p>
            <a:r>
              <a:rPr lang="el-GR" dirty="0"/>
              <a:t>Παράγοντες κινδύνου</a:t>
            </a:r>
            <a:r>
              <a:rPr lang="en-US" dirty="0"/>
              <a:t>: </a:t>
            </a:r>
            <a:r>
              <a:rPr lang="el-GR" dirty="0"/>
              <a:t>αφαίρεση &lt; 12 λεμφαδένων, χαμηλή διαφοροποίηση, </a:t>
            </a:r>
            <a:r>
              <a:rPr lang="el-GR" dirty="0" err="1"/>
              <a:t>λεμφαγγειακή</a:t>
            </a:r>
            <a:r>
              <a:rPr lang="el-GR" dirty="0"/>
              <a:t>/</a:t>
            </a:r>
            <a:r>
              <a:rPr lang="el-GR" dirty="0" err="1"/>
              <a:t>περινευρική</a:t>
            </a:r>
            <a:r>
              <a:rPr lang="el-GR" dirty="0"/>
              <a:t> διήθηση, απόφραξη ή διάτρηση, </a:t>
            </a:r>
            <a:r>
              <a:rPr lang="en-US" dirty="0"/>
              <a:t>pT4</a:t>
            </a:r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AC3582-5038-4111-9F8D-B8B7A25F4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5976" y="299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7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0B9BC-754D-4491-AFAC-28E13BCD5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212" y="595312"/>
            <a:ext cx="8029575" cy="56673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924124-FF28-461D-A80C-61DAD004E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177" y="595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07DD5-80B1-4220-B103-EE003109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Μεταστατικός </a:t>
            </a:r>
            <a:r>
              <a:rPr lang="el-GR" dirty="0" err="1"/>
              <a:t>κολοορθικός</a:t>
            </a:r>
            <a:r>
              <a:rPr lang="el-GR" dirty="0"/>
              <a:t> καρκίνος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6AE8A-72E0-489A-86CE-A37DAF7A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Συστηματικες</a:t>
            </a:r>
            <a:r>
              <a:rPr lang="el-GR" dirty="0"/>
              <a:t> θεραπείες με βάση τη </a:t>
            </a:r>
            <a:r>
              <a:rPr lang="el-GR" dirty="0" err="1"/>
              <a:t>φθοριοπυριμιδίνη</a:t>
            </a:r>
            <a:r>
              <a:rPr lang="el-GR" dirty="0"/>
              <a:t> </a:t>
            </a:r>
            <a:r>
              <a:rPr lang="en-US" dirty="0"/>
              <a:t>iv/per </a:t>
            </a:r>
            <a:r>
              <a:rPr lang="en-US" dirty="0" err="1"/>
              <a:t>os</a:t>
            </a:r>
            <a:endParaRPr lang="en-US" dirty="0"/>
          </a:p>
          <a:p>
            <a:r>
              <a:rPr lang="en-US" dirty="0"/>
              <a:t>Oxaliplatin </a:t>
            </a:r>
            <a:r>
              <a:rPr lang="el-GR" dirty="0"/>
              <a:t>(</a:t>
            </a:r>
            <a:r>
              <a:rPr lang="en-US" dirty="0"/>
              <a:t>FOLFOX, CAPOX</a:t>
            </a:r>
            <a:r>
              <a:rPr lang="el-GR" dirty="0"/>
              <a:t>)</a:t>
            </a:r>
            <a:endParaRPr lang="en-US" dirty="0"/>
          </a:p>
          <a:p>
            <a:r>
              <a:rPr lang="en-US" dirty="0"/>
              <a:t>Irinotecan (FOLFIRI)</a:t>
            </a:r>
          </a:p>
          <a:p>
            <a:r>
              <a:rPr lang="en-US" dirty="0"/>
              <a:t>Panitumumab/Cetuximab (anti-Epidermal </a:t>
            </a:r>
            <a:r>
              <a:rPr lang="en-US" dirty="0" err="1"/>
              <a:t>Growt</a:t>
            </a:r>
            <a:r>
              <a:rPr lang="el-GR" dirty="0"/>
              <a:t>η </a:t>
            </a:r>
            <a:r>
              <a:rPr lang="en-US" dirty="0"/>
              <a:t>Factor drugs)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*μόνο σε ασθενείς που δε φέρουν μεταλλάξεις σε Κ ή Ν-</a:t>
            </a:r>
            <a:r>
              <a:rPr lang="en-US" dirty="0"/>
              <a:t>RAS</a:t>
            </a:r>
            <a:r>
              <a:rPr lang="el-GR" dirty="0"/>
              <a:t>*</a:t>
            </a:r>
            <a:r>
              <a:rPr lang="en-US" dirty="0"/>
              <a:t> </a:t>
            </a:r>
          </a:p>
          <a:p>
            <a:r>
              <a:rPr lang="en-US" dirty="0"/>
              <a:t>Bevacizumab/</a:t>
            </a:r>
            <a:r>
              <a:rPr lang="en-US" dirty="0" err="1"/>
              <a:t>Afliberept</a:t>
            </a:r>
            <a:r>
              <a:rPr lang="en-US" dirty="0"/>
              <a:t> (</a:t>
            </a:r>
            <a:r>
              <a:rPr lang="el-GR" dirty="0" err="1"/>
              <a:t>αντιαγγειογενετικοί</a:t>
            </a:r>
            <a:r>
              <a:rPr lang="el-GR" dirty="0"/>
              <a:t> παράγοντες)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2D5527-427A-45E0-A6E7-4E3A819F8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5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937B1-6847-43E3-A3E0-7EA16946F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Ο θεραπευτικός σχεδιασμός πρέπει να εξατομικεύεται για κάθε ασθενή</a:t>
            </a:r>
          </a:p>
          <a:p>
            <a:r>
              <a:rPr lang="el-GR" dirty="0"/>
              <a:t>Κάποιες μεταστάσεις πχ ηπατικές, μπορεί να είναι κατάλληλες για χειρουργική αφαίρεση εάν μειωθεί το μέγεθός τους με ΧΜΘ</a:t>
            </a:r>
          </a:p>
          <a:p>
            <a:r>
              <a:rPr lang="el-GR" dirty="0" err="1"/>
              <a:t>Χημειοεμβολισμός</a:t>
            </a:r>
            <a:r>
              <a:rPr lang="el-GR" dirty="0"/>
              <a:t> (</a:t>
            </a:r>
            <a:r>
              <a:rPr lang="en-US" dirty="0"/>
              <a:t>TACE</a:t>
            </a:r>
            <a:r>
              <a:rPr lang="el-GR" dirty="0"/>
              <a:t>), </a:t>
            </a:r>
            <a:r>
              <a:rPr lang="el-GR" dirty="0" err="1"/>
              <a:t>Θερμοκαυτηριασμός</a:t>
            </a:r>
            <a:r>
              <a:rPr lang="en-US" dirty="0"/>
              <a:t> (Ablation)</a:t>
            </a:r>
            <a:r>
              <a:rPr lang="el-GR" dirty="0"/>
              <a:t> και </a:t>
            </a:r>
            <a:r>
              <a:rPr lang="el-GR" dirty="0" err="1"/>
              <a:t>Ραδιοεμβολισμός</a:t>
            </a:r>
            <a:r>
              <a:rPr lang="el-GR" dirty="0"/>
              <a:t> (ραδιενεργά </a:t>
            </a:r>
            <a:r>
              <a:rPr lang="el-GR" dirty="0" err="1"/>
              <a:t>μικροσφαιρίδια</a:t>
            </a:r>
            <a:r>
              <a:rPr lang="el-GR" dirty="0"/>
              <a:t> με θεραπευτικό ισότοπο </a:t>
            </a:r>
            <a:r>
              <a:rPr lang="el-GR" dirty="0" err="1"/>
              <a:t>Ύττριο</a:t>
            </a:r>
            <a:r>
              <a:rPr lang="el-GR" dirty="0"/>
              <a:t> Υ90) αποτελούν επιλογές για </a:t>
            </a:r>
            <a:r>
              <a:rPr lang="el-GR" dirty="0" err="1"/>
              <a:t>τοπικοπεριοχικούς</a:t>
            </a:r>
            <a:r>
              <a:rPr lang="el-GR" dirty="0"/>
              <a:t> χειρισμούς</a:t>
            </a:r>
          </a:p>
          <a:p>
            <a:r>
              <a:rPr lang="el-GR" dirty="0"/>
              <a:t>Η ΑΚΘ (με ή χωρίς ΧΜΘ) έχει ρόλο στον καρκίνο ορθού και πρωκτού αλλά και στην ανακούφιση συμπτωμάτων του πρωτοπαθούς όγκου ή οστικών μεταστάσεων.</a:t>
            </a:r>
          </a:p>
          <a:p>
            <a:r>
              <a:rPr lang="el-GR" dirty="0" err="1"/>
              <a:t>Στερεοτακτική</a:t>
            </a:r>
            <a:r>
              <a:rPr lang="el-GR" dirty="0"/>
              <a:t> </a:t>
            </a:r>
            <a:r>
              <a:rPr lang="el-GR" dirty="0" err="1"/>
              <a:t>Ακτινοχειρουργική</a:t>
            </a:r>
            <a:r>
              <a:rPr lang="el-GR" dirty="0"/>
              <a:t> </a:t>
            </a:r>
            <a:r>
              <a:rPr lang="el-GR" dirty="0" err="1"/>
              <a:t>υπο</a:t>
            </a:r>
            <a:r>
              <a:rPr lang="el-GR" dirty="0"/>
              <a:t> απεικονιστική καθοδήγηση (</a:t>
            </a:r>
            <a:r>
              <a:rPr lang="en-US" dirty="0" err="1"/>
              <a:t>Cyberknife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σε επιλεγμένους ασθενείς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DA9510-F1B2-4681-B8ED-5932880CF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872163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1DAA42-C1AA-485C-B74A-DB8E6CF6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 dirty="0" err="1"/>
              <a:t>Κολοορθικός</a:t>
            </a:r>
            <a:r>
              <a:rPr lang="el-GR" dirty="0"/>
              <a:t> καρκίνος</a:t>
            </a:r>
          </a:p>
        </p:txBody>
      </p:sp>
    </p:spTree>
    <p:extLst>
      <p:ext uri="{BB962C8B-B14F-4D97-AF65-F5344CB8AC3E}">
        <p14:creationId xmlns:p14="http://schemas.microsoft.com/office/powerpoint/2010/main" val="272983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632E-E06B-4947-87B1-03FAE2D8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1249B-DA6B-4E70-A5A4-D4B1BBCC2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8</a:t>
            </a:r>
            <a:r>
              <a:rPr lang="el-GR" baseline="30000" dirty="0"/>
              <a:t>ος</a:t>
            </a:r>
            <a:r>
              <a:rPr lang="el-GR" dirty="0"/>
              <a:t> πιο συχνός καρκίνος παγκοσμίως</a:t>
            </a:r>
          </a:p>
          <a:p>
            <a:r>
              <a:rPr lang="el-GR" dirty="0"/>
              <a:t>Επίπτωση 2</a:t>
            </a:r>
            <a:r>
              <a:rPr lang="en-US" dirty="0"/>
              <a:t>x </a:t>
            </a:r>
            <a:r>
              <a:rPr lang="el-GR" dirty="0"/>
              <a:t>στις λιγότερο ανεπτυγμένες χώρες</a:t>
            </a:r>
          </a:p>
          <a:p>
            <a:r>
              <a:rPr lang="el-GR" dirty="0"/>
              <a:t>Επιθετική συμπεριφορά</a:t>
            </a:r>
          </a:p>
          <a:p>
            <a:r>
              <a:rPr lang="el-GR" dirty="0"/>
              <a:t>Διηθεί τοπικά και </a:t>
            </a:r>
            <a:r>
              <a:rPr lang="el-GR" dirty="0" err="1"/>
              <a:t>μεθίσταται</a:t>
            </a:r>
            <a:r>
              <a:rPr lang="el-GR" dirty="0"/>
              <a:t> στους γειτονικούς λεμφαδένες αλλά και </a:t>
            </a:r>
            <a:r>
              <a:rPr lang="el-GR" dirty="0" err="1"/>
              <a:t>αιματογενώς</a:t>
            </a:r>
            <a:endParaRPr lang="el-GR" dirty="0"/>
          </a:p>
          <a:p>
            <a:r>
              <a:rPr lang="el-GR" dirty="0"/>
              <a:t>2 συχνότεροι ιστολογικοί τύποι</a:t>
            </a:r>
            <a:r>
              <a:rPr lang="en-US" dirty="0"/>
              <a:t>: </a:t>
            </a:r>
            <a:r>
              <a:rPr lang="el-GR" dirty="0"/>
              <a:t>εκ πλακωδών κυττάρων &amp; </a:t>
            </a:r>
            <a:r>
              <a:rPr lang="el-GR" dirty="0" err="1"/>
              <a:t>αδενοκαρκίνωμα</a:t>
            </a:r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440B4C-9760-4EE6-A836-B0DE0C257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5765" y="5347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2F657-C8C1-4741-81BF-431D3FA81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62F1-B2FF-415F-B848-F1F255552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Αύξηση στη συχνότητα εμφάνισης </a:t>
            </a:r>
            <a:r>
              <a:rPr lang="el-GR" dirty="0" err="1"/>
              <a:t>αδενοκαρκινώματος</a:t>
            </a:r>
            <a:r>
              <a:rPr lang="el-GR" dirty="0"/>
              <a:t> στις δυτικές χώρες </a:t>
            </a:r>
          </a:p>
          <a:p>
            <a:pPr marL="365125" indent="-365125">
              <a:buNone/>
            </a:pPr>
            <a:r>
              <a:rPr lang="el-GR" dirty="0"/>
              <a:t>  &gt; από μεταπλαστικό αδενικό επιθήλιο (οισοφάγος </a:t>
            </a:r>
            <a:r>
              <a:rPr lang="en-US" dirty="0"/>
              <a:t>Barrett)</a:t>
            </a:r>
            <a:r>
              <a:rPr lang="el-GR" dirty="0"/>
              <a:t>, κυρίως στο  κάτω τριτημόριο του οισοφάγου</a:t>
            </a:r>
            <a:r>
              <a:rPr lang="en-US" dirty="0"/>
              <a:t>, </a:t>
            </a:r>
            <a:r>
              <a:rPr lang="el-GR" dirty="0"/>
              <a:t>ιδίως κοντά στη </a:t>
            </a:r>
            <a:r>
              <a:rPr lang="el-GR" dirty="0" err="1"/>
              <a:t>γαστροοισοφαγική</a:t>
            </a:r>
            <a:r>
              <a:rPr lang="el-GR" dirty="0"/>
              <a:t> συμβολή.</a:t>
            </a:r>
            <a:endParaRPr lang="en-US" dirty="0"/>
          </a:p>
          <a:p>
            <a:r>
              <a:rPr lang="el-GR" dirty="0" err="1"/>
              <a:t>Γαστροοισοφαγική</a:t>
            </a:r>
            <a:r>
              <a:rPr lang="el-GR" dirty="0"/>
              <a:t> παλινδρομική νόσος &gt; ↑ οισοφάγος </a:t>
            </a:r>
            <a:r>
              <a:rPr lang="en-US" dirty="0"/>
              <a:t>Barrett</a:t>
            </a:r>
            <a:r>
              <a:rPr lang="el-GR" dirty="0"/>
              <a:t> &gt; ↑κίνδυνος ανάπτυξης </a:t>
            </a:r>
            <a:r>
              <a:rPr lang="el-GR" dirty="0" err="1"/>
              <a:t>αδενοκαρκινώματος</a:t>
            </a:r>
            <a:r>
              <a:rPr lang="el-GR" dirty="0"/>
              <a:t> 30-40</a:t>
            </a:r>
            <a:r>
              <a:rPr lang="en-US" dirty="0"/>
              <a:t>x</a:t>
            </a:r>
            <a:endParaRPr lang="el-GR" dirty="0"/>
          </a:p>
          <a:p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995A76-4F46-4538-9A29-23868872B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5459" y="5887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5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6A15-7391-4E11-AD66-FABD9BE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οισοφάγου- Παράγοντες κινδύνου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D9B2A4-C575-4F3E-B1D9-FF8A70CB8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Ηλικία &gt;60, </a:t>
            </a:r>
            <a:endParaRPr lang="en-US" dirty="0"/>
          </a:p>
          <a:p>
            <a:r>
              <a:rPr lang="el-GR" dirty="0"/>
              <a:t>Φύλο Α&gt;Γ 3-4</a:t>
            </a:r>
            <a:r>
              <a:rPr lang="en-US" dirty="0"/>
              <a:t>:1</a:t>
            </a:r>
          </a:p>
          <a:p>
            <a:r>
              <a:rPr lang="el-GR" dirty="0"/>
              <a:t>Γεωγραφική εντόπιση</a:t>
            </a:r>
            <a:r>
              <a:rPr lang="en-US" dirty="0"/>
              <a:t>: ↑ </a:t>
            </a:r>
            <a:r>
              <a:rPr lang="el-GR" dirty="0"/>
              <a:t>Μέση Ανατολή, Κίνα, Νότιο Αφρική, Ινδία</a:t>
            </a:r>
          </a:p>
          <a:p>
            <a:r>
              <a:rPr lang="el-GR" dirty="0" err="1"/>
              <a:t>Αδενοκαρκινώματα</a:t>
            </a:r>
            <a:r>
              <a:rPr lang="en-US" dirty="0"/>
              <a:t>: </a:t>
            </a:r>
            <a:r>
              <a:rPr lang="el-GR" dirty="0"/>
              <a:t>ΓΟΝΠ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l-GR" dirty="0"/>
              <a:t>συχνές </a:t>
            </a:r>
            <a:r>
              <a:rPr lang="el-GR" dirty="0" err="1"/>
              <a:t>συνοσηρότητες</a:t>
            </a:r>
            <a:r>
              <a:rPr lang="en-US" dirty="0"/>
              <a:t>: </a:t>
            </a:r>
            <a:r>
              <a:rPr lang="el-GR" dirty="0"/>
              <a:t>παχυσαρκία, ΑΥ, ΣΔ, ΣΝ </a:t>
            </a:r>
          </a:p>
          <a:p>
            <a:r>
              <a:rPr lang="el-GR" dirty="0"/>
              <a:t>Πλακώδες</a:t>
            </a:r>
            <a:r>
              <a:rPr lang="en-US" dirty="0"/>
              <a:t>: </a:t>
            </a:r>
            <a:r>
              <a:rPr lang="el-GR" dirty="0"/>
              <a:t>Κάπνισμα, Αλκοόλ, έλλειψη βιταμινών/διατροφικών παραγόντων, </a:t>
            </a:r>
            <a:r>
              <a:rPr lang="en-US" dirty="0"/>
              <a:t>HPV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&gt; συχνές </a:t>
            </a:r>
            <a:r>
              <a:rPr lang="el-GR" dirty="0" err="1"/>
              <a:t>συνοσηρότητες</a:t>
            </a:r>
            <a:r>
              <a:rPr lang="en-US" dirty="0"/>
              <a:t>: </a:t>
            </a:r>
            <a:r>
              <a:rPr lang="el-GR" dirty="0"/>
              <a:t>ΧΑΠ, κίρρωση ήπατος, υποσιτισμός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A2BEB2-3549-49CE-842C-F79A57DE3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5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4FD7-DEB1-4DE2-AEDB-C18135A72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οισοφάγου- Συμπτώματα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13D81-AA00-4F82-AB93-DB08B6BEC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Δυσφαγία (στερεές τροφές &gt; υγρά &gt; πλήρη αδυναμία προώθησης τροφής και σιέλου)</a:t>
            </a:r>
          </a:p>
          <a:p>
            <a:r>
              <a:rPr lang="el-GR" dirty="0"/>
              <a:t>Πόνος, </a:t>
            </a:r>
            <a:r>
              <a:rPr lang="el-GR" dirty="0" err="1"/>
              <a:t>οπισθοστερνική</a:t>
            </a:r>
            <a:r>
              <a:rPr lang="el-GR" dirty="0"/>
              <a:t> δυσφορία</a:t>
            </a:r>
          </a:p>
          <a:p>
            <a:r>
              <a:rPr lang="el-GR" dirty="0"/>
              <a:t>Έμετοι, παλινδρόμηση φαγητού &gt; </a:t>
            </a:r>
            <a:r>
              <a:rPr lang="el-GR" dirty="0" err="1"/>
              <a:t>εισρόφηση</a:t>
            </a:r>
            <a:r>
              <a:rPr lang="el-GR" dirty="0"/>
              <a:t> &gt; πνευμονίες</a:t>
            </a:r>
          </a:p>
          <a:p>
            <a:r>
              <a:rPr lang="el-GR" dirty="0"/>
              <a:t>Αδυναμία/καταβολή</a:t>
            </a:r>
          </a:p>
          <a:p>
            <a:r>
              <a:rPr lang="el-GR" dirty="0"/>
              <a:t>Απώλεια βάρους</a:t>
            </a:r>
          </a:p>
          <a:p>
            <a:r>
              <a:rPr lang="el-GR" dirty="0" err="1"/>
              <a:t>Βράγχος</a:t>
            </a:r>
            <a:r>
              <a:rPr lang="el-GR" dirty="0"/>
              <a:t> φωνής λόγω διήθησης κάτω λαρυγγικού νεύρου (μη εξαιρέσιμη νόσος)</a:t>
            </a:r>
          </a:p>
          <a:p>
            <a:r>
              <a:rPr lang="el-GR" dirty="0"/>
              <a:t>Πόνος στα οστά λόγω μεταστατικής νόσου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33B5A1-CFF9-4C6E-BBCF-EB3B8FE35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0118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248C-3984-4A02-9DD7-235197D5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 - Διάγνωση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E284D-0E7C-4085-A08F-3EFE36691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Διάβαση οισοφάγου με βάριο</a:t>
            </a:r>
          </a:p>
          <a:p>
            <a:r>
              <a:rPr lang="el-GR" dirty="0" err="1"/>
              <a:t>Οισοφαγογαστροσκόπηση</a:t>
            </a:r>
            <a:r>
              <a:rPr lang="el-GR" dirty="0"/>
              <a:t> – λήψη βιοψιών</a:t>
            </a:r>
          </a:p>
          <a:p>
            <a:r>
              <a:rPr lang="el-GR" dirty="0"/>
              <a:t>Ενδοσκοπικό </a:t>
            </a:r>
            <a:r>
              <a:rPr lang="en-US" dirty="0"/>
              <a:t>US </a:t>
            </a:r>
            <a:r>
              <a:rPr lang="el-GR" dirty="0"/>
              <a:t>– πληροφορίες για ανατομική εντόπιση, βάθος διήθησης (στάδιο Τ) και λεμφαδένες </a:t>
            </a:r>
            <a:r>
              <a:rPr lang="el-GR" dirty="0" err="1"/>
              <a:t>μεσοθωρακίου</a:t>
            </a:r>
            <a:endParaRPr lang="el-GR" dirty="0"/>
          </a:p>
          <a:p>
            <a:r>
              <a:rPr lang="en-US" dirty="0"/>
              <a:t>CT – </a:t>
            </a:r>
            <a:r>
              <a:rPr lang="el-GR" dirty="0"/>
              <a:t>επέκταση βλάβης, διογκωμένοι λεμφαδένες, απομακρυσμένες μεταστάσεις</a:t>
            </a:r>
          </a:p>
          <a:p>
            <a:r>
              <a:rPr lang="en-US" dirty="0"/>
              <a:t>PET CT – </a:t>
            </a:r>
            <a:r>
              <a:rPr lang="el-GR" dirty="0"/>
              <a:t>πρόσθετες πληροφορίες για παρουσία απομακρυσμένων μεταστάσεων &gt; αποφυγή μάταιων χειρουργείων</a:t>
            </a:r>
          </a:p>
          <a:p>
            <a:r>
              <a:rPr lang="el-GR" dirty="0"/>
              <a:t>Λαπαροσκόπηση – ιδίως για όγκους </a:t>
            </a:r>
            <a:r>
              <a:rPr lang="el-GR" dirty="0" err="1"/>
              <a:t>γαστροοισοφαγικής</a:t>
            </a:r>
            <a:r>
              <a:rPr lang="el-GR" dirty="0"/>
              <a:t> συμβολής εάν υπάρχει υποψία </a:t>
            </a:r>
            <a:r>
              <a:rPr lang="el-GR" dirty="0" err="1"/>
              <a:t>ενδοκοιλιακής</a:t>
            </a:r>
            <a:r>
              <a:rPr lang="el-GR" dirty="0"/>
              <a:t> νόσου.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989FCF-CED5-487A-8735-B052D0B9F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405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63671-98DF-4645-A8B7-21C55057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Κολοορθικός</a:t>
            </a:r>
            <a:r>
              <a:rPr lang="el-GR" dirty="0"/>
              <a:t> καρκίνος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319C4-7FE7-4C55-AB78-EA1CEEDCA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2</a:t>
            </a:r>
            <a:r>
              <a:rPr lang="el-GR" baseline="30000" dirty="0"/>
              <a:t>ος</a:t>
            </a:r>
            <a:r>
              <a:rPr lang="el-GR" dirty="0"/>
              <a:t> πιο συχνός καρκίνος στην Ευρώπη</a:t>
            </a:r>
          </a:p>
          <a:p>
            <a:r>
              <a:rPr lang="el-GR" dirty="0"/>
              <a:t>80% στο </a:t>
            </a:r>
            <a:r>
              <a:rPr lang="el-GR" dirty="0" err="1"/>
              <a:t>κόλον</a:t>
            </a:r>
            <a:endParaRPr lang="el-GR" dirty="0"/>
          </a:p>
          <a:p>
            <a:r>
              <a:rPr lang="el-GR" dirty="0"/>
              <a:t>20% στο ορθό</a:t>
            </a:r>
          </a:p>
          <a:p>
            <a:endParaRPr lang="el-GR" dirty="0"/>
          </a:p>
          <a:p>
            <a:r>
              <a:rPr lang="el-GR" dirty="0"/>
              <a:t>Υψηλή συχνότητα στις ανεπτυγμένες χώρες &amp; ηλικία &gt; 50 έτη</a:t>
            </a:r>
          </a:p>
          <a:p>
            <a:r>
              <a:rPr lang="el-GR" dirty="0"/>
              <a:t>5ετής επιβίωση</a:t>
            </a:r>
            <a:r>
              <a:rPr lang="en-US" dirty="0"/>
              <a:t>: </a:t>
            </a:r>
            <a:r>
              <a:rPr lang="el-GR" dirty="0"/>
              <a:t>~40-60%</a:t>
            </a:r>
          </a:p>
          <a:p>
            <a:r>
              <a:rPr lang="el-GR" dirty="0"/>
              <a:t>~95% </a:t>
            </a:r>
            <a:r>
              <a:rPr lang="el-GR" dirty="0" err="1"/>
              <a:t>αδενοκαρκινώματα</a:t>
            </a:r>
            <a:endParaRPr lang="el-GR" dirty="0"/>
          </a:p>
          <a:p>
            <a:r>
              <a:rPr lang="el-GR" dirty="0"/>
              <a:t>Συχνότερα σποραδικός, 5-10% κληρονομικός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l-GR" dirty="0"/>
              <a:t>σύνδρομο </a:t>
            </a:r>
            <a:r>
              <a:rPr lang="el-GR" dirty="0" err="1"/>
              <a:t>οικογενούς</a:t>
            </a:r>
            <a:r>
              <a:rPr lang="el-GR" dirty="0"/>
              <a:t> </a:t>
            </a:r>
            <a:r>
              <a:rPr lang="el-GR" dirty="0" err="1"/>
              <a:t>αδενοματώδους</a:t>
            </a:r>
            <a:r>
              <a:rPr lang="el-GR" dirty="0"/>
              <a:t> </a:t>
            </a:r>
            <a:r>
              <a:rPr lang="el-GR" dirty="0" err="1"/>
              <a:t>πολυποδίασης</a:t>
            </a:r>
            <a:r>
              <a:rPr lang="el-GR" dirty="0"/>
              <a:t> (</a:t>
            </a:r>
            <a:r>
              <a:rPr lang="en-US" dirty="0"/>
              <a:t>FAP) </a:t>
            </a:r>
          </a:p>
          <a:p>
            <a:pPr marL="365125" indent="-365125">
              <a:buNone/>
            </a:pPr>
            <a:r>
              <a:rPr lang="en-US" dirty="0"/>
              <a:t>   - </a:t>
            </a:r>
            <a:r>
              <a:rPr lang="el-GR" dirty="0"/>
              <a:t>σύνδρομο </a:t>
            </a:r>
            <a:r>
              <a:rPr lang="en-US" dirty="0"/>
              <a:t>Lynch </a:t>
            </a:r>
            <a:r>
              <a:rPr lang="el-GR" dirty="0"/>
              <a:t>γνωστό και ως κληρονομικός μη </a:t>
            </a:r>
            <a:r>
              <a:rPr lang="el-GR" dirty="0" err="1"/>
              <a:t>πολυποδιασικός</a:t>
            </a:r>
            <a:r>
              <a:rPr lang="el-GR" dirty="0"/>
              <a:t> </a:t>
            </a:r>
            <a:r>
              <a:rPr lang="el-GR" dirty="0" err="1"/>
              <a:t>κολοορθικός</a:t>
            </a:r>
            <a:r>
              <a:rPr lang="el-GR" dirty="0"/>
              <a:t>     καρκίνος (</a:t>
            </a:r>
            <a:r>
              <a:rPr lang="en-US" dirty="0"/>
              <a:t>HNPCC</a:t>
            </a:r>
            <a:r>
              <a:rPr lang="el-GR" dirty="0"/>
              <a:t>)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D79842-72A6-40F6-AF0B-1D6EB19BD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668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85BD-3B2C-4136-B447-195DE83A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</a:t>
            </a:r>
            <a:r>
              <a:rPr lang="en-US" dirty="0"/>
              <a:t> – </a:t>
            </a:r>
            <a:r>
              <a:rPr lang="el-GR" dirty="0"/>
              <a:t>Ταξινόμηση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4AFD5-648C-437B-AB89-53E3CADF0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57638"/>
            <a:ext cx="6396789" cy="4754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765A2-7D28-480B-A0F9-78FBA4F33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378" y="1921543"/>
            <a:ext cx="35718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682D9-1F11-4606-A4D0-FE58DF8DFDD0}"/>
              </a:ext>
            </a:extLst>
          </p:cNvPr>
          <p:cNvSpPr txBox="1"/>
          <p:nvPr/>
        </p:nvSpPr>
        <p:spPr>
          <a:xfrm>
            <a:off x="8357937" y="1611675"/>
            <a:ext cx="34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Siewert Types I-III</a:t>
            </a:r>
            <a:endParaRPr lang="el-GR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8FFAEA-E198-4A6D-915E-DB2CB969A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051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8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F93F-9025-4E6F-9AD2-FC38BE67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 -θεραπεία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77945-9A22-4573-9586-C3F7FC823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Εντοπισμένη νόσος – χειρουργική επέμβαση, σε κατάλληλους ασθενείς, επαρκής θρεπτική κατάσταση</a:t>
            </a:r>
          </a:p>
          <a:p>
            <a:pPr marL="534988" indent="-534988">
              <a:buNone/>
            </a:pPr>
            <a:r>
              <a:rPr lang="el-GR" dirty="0"/>
              <a:t>   &gt; </a:t>
            </a:r>
            <a:r>
              <a:rPr lang="el-GR" dirty="0" err="1"/>
              <a:t>διαθωρακική</a:t>
            </a:r>
            <a:r>
              <a:rPr lang="el-GR" dirty="0"/>
              <a:t> </a:t>
            </a:r>
            <a:r>
              <a:rPr lang="el-GR" dirty="0" err="1"/>
              <a:t>οισοφαγεκτομή</a:t>
            </a:r>
            <a:r>
              <a:rPr lang="el-GR" dirty="0"/>
              <a:t>–δυνατότητα </a:t>
            </a:r>
            <a:r>
              <a:rPr lang="el-GR" dirty="0" err="1"/>
              <a:t>λεμφαδενικού</a:t>
            </a:r>
            <a:r>
              <a:rPr lang="el-GR" dirty="0"/>
              <a:t> </a:t>
            </a:r>
            <a:r>
              <a:rPr lang="el-GR" dirty="0" err="1"/>
              <a:t>καθαρισμου</a:t>
            </a:r>
            <a:r>
              <a:rPr lang="el-GR" dirty="0"/>
              <a:t> (τεχνική </a:t>
            </a:r>
            <a:r>
              <a:rPr lang="en-US" dirty="0"/>
              <a:t>Ivor Lewis)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&gt; δια-</a:t>
            </a:r>
            <a:r>
              <a:rPr lang="el-GR" dirty="0" err="1"/>
              <a:t>διαφραγματικη</a:t>
            </a:r>
            <a:r>
              <a:rPr lang="el-GR" dirty="0"/>
              <a:t> </a:t>
            </a:r>
            <a:r>
              <a:rPr lang="el-GR" dirty="0" err="1"/>
              <a:t>οισοφαγεκτομή</a:t>
            </a:r>
            <a:endParaRPr lang="el-GR" dirty="0"/>
          </a:p>
          <a:p>
            <a:r>
              <a:rPr lang="el-GR" dirty="0"/>
              <a:t>Πρώιμο στάδιο</a:t>
            </a:r>
            <a:r>
              <a:rPr lang="en-US" dirty="0"/>
              <a:t>:</a:t>
            </a:r>
            <a:r>
              <a:rPr lang="el-GR" dirty="0"/>
              <a:t> η ενδοσκοπική </a:t>
            </a:r>
            <a:r>
              <a:rPr lang="el-GR" dirty="0" err="1"/>
              <a:t>εκτομή</a:t>
            </a:r>
            <a:r>
              <a:rPr lang="el-GR" dirty="0"/>
              <a:t> βλεννογόνου είναι μια επιλογή στη θεραπεία του </a:t>
            </a:r>
            <a:r>
              <a:rPr lang="el-GR" dirty="0" err="1"/>
              <a:t>επιπολής</a:t>
            </a:r>
            <a:r>
              <a:rPr lang="el-GR" dirty="0"/>
              <a:t> καρκίνου του οισοφάγου όπου ο  κίνδυνος </a:t>
            </a:r>
            <a:r>
              <a:rPr lang="el-GR" dirty="0" err="1"/>
              <a:t>λεμφαδενικών</a:t>
            </a:r>
            <a:r>
              <a:rPr lang="el-GR" dirty="0"/>
              <a:t> μεταστάσεων είναι μικρός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C69585-FC85-4F30-9DD7-BA4F289A0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6635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E930-87DF-4069-8E75-161E1F9F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οισοφάγου -θεραπεία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CA38-69A1-4B8B-BCEB-B9F7AB8E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9511" cy="4351338"/>
          </a:xfrm>
        </p:spPr>
        <p:txBody>
          <a:bodyPr/>
          <a:lstStyle/>
          <a:p>
            <a:r>
              <a:rPr lang="el-GR" dirty="0"/>
              <a:t>ΧΜΘ – </a:t>
            </a:r>
            <a:r>
              <a:rPr lang="el-GR" dirty="0" err="1"/>
              <a:t>προεγχειρητικά</a:t>
            </a:r>
            <a:r>
              <a:rPr lang="el-GR" dirty="0"/>
              <a:t>, μόνη ή σε συνδυασμό με ΑΚΘ</a:t>
            </a:r>
          </a:p>
          <a:p>
            <a:pPr marL="0" indent="0">
              <a:buNone/>
            </a:pPr>
            <a:r>
              <a:rPr lang="el-GR" dirty="0"/>
              <a:t>  &gt; Όφελος σε τοπικά προχωρημένη νόσο, Τ3 &amp; εξαιρέσιμους Τ4 όγκους</a:t>
            </a:r>
          </a:p>
          <a:p>
            <a:r>
              <a:rPr lang="el-GR" dirty="0"/>
              <a:t>ΧΜΘ – </a:t>
            </a:r>
            <a:r>
              <a:rPr lang="el-GR" dirty="0" err="1"/>
              <a:t>παρηγορική</a:t>
            </a:r>
            <a:r>
              <a:rPr lang="el-GR" dirty="0"/>
              <a:t> για ανακούφιση συμπτωμάτων</a:t>
            </a:r>
          </a:p>
          <a:p>
            <a:r>
              <a:rPr lang="el-GR" dirty="0"/>
              <a:t>Συχνότερα χρησιμοποιούμενα φάρμακα </a:t>
            </a:r>
            <a:r>
              <a:rPr lang="el-GR" dirty="0" err="1"/>
              <a:t>σισπλατίνη</a:t>
            </a:r>
            <a:r>
              <a:rPr lang="en-US" dirty="0"/>
              <a:t>, 5FU, </a:t>
            </a:r>
            <a:r>
              <a:rPr lang="el-GR" dirty="0" err="1"/>
              <a:t>πακλιταξέλη</a:t>
            </a:r>
            <a:endParaRPr lang="el-GR" dirty="0"/>
          </a:p>
          <a:p>
            <a:r>
              <a:rPr lang="el-GR" dirty="0" err="1"/>
              <a:t>Στοχευμένες</a:t>
            </a:r>
            <a:r>
              <a:rPr lang="el-GR" dirty="0"/>
              <a:t> θεραπείες</a:t>
            </a:r>
            <a:r>
              <a:rPr lang="en-US" dirty="0"/>
              <a:t>: ~20% </a:t>
            </a:r>
            <a:r>
              <a:rPr lang="el-GR" dirty="0" err="1"/>
              <a:t>αδενοκαρκινώματα</a:t>
            </a:r>
            <a:r>
              <a:rPr lang="el-GR" dirty="0"/>
              <a:t> </a:t>
            </a:r>
            <a:r>
              <a:rPr lang="el-GR" dirty="0" err="1"/>
              <a:t>γαστροοισοφαγικής</a:t>
            </a:r>
            <a:r>
              <a:rPr lang="el-GR" dirty="0"/>
              <a:t> συμβολής εκφράζουν </a:t>
            </a:r>
            <a:r>
              <a:rPr lang="en-US" dirty="0"/>
              <a:t>HER2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</a:t>
            </a:r>
            <a:r>
              <a:rPr lang="en-US" dirty="0"/>
              <a:t> &gt; Trastuzumab (Herceptin) </a:t>
            </a:r>
            <a:r>
              <a:rPr lang="el-GR" dirty="0" err="1"/>
              <a:t>αντι</a:t>
            </a:r>
            <a:r>
              <a:rPr lang="el-GR" dirty="0"/>
              <a:t>-</a:t>
            </a:r>
            <a:r>
              <a:rPr lang="en-US" dirty="0"/>
              <a:t>HER2 </a:t>
            </a:r>
            <a:r>
              <a:rPr lang="el-GR" dirty="0" err="1"/>
              <a:t>μονοκλωνικό</a:t>
            </a:r>
            <a:r>
              <a:rPr lang="el-GR" dirty="0"/>
              <a:t> αντίσωμα </a:t>
            </a:r>
            <a:r>
              <a:rPr lang="en-US" dirty="0"/>
              <a:t> </a:t>
            </a:r>
            <a:endParaRPr lang="el-GR" dirty="0"/>
          </a:p>
          <a:p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17E305-2C47-4425-BD13-00311DDCD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1882" y="5325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DD0C7-F000-47CC-A373-EE44E2C3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στομάχου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1C71E-A125-446B-93DA-CE23BF47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84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2</a:t>
            </a:r>
            <a:r>
              <a:rPr lang="el-GR" baseline="30000" dirty="0"/>
              <a:t>ος</a:t>
            </a:r>
            <a:r>
              <a:rPr lang="el-GR" dirty="0"/>
              <a:t> καρκίνος παγκοσμίως</a:t>
            </a:r>
          </a:p>
          <a:p>
            <a:r>
              <a:rPr lang="el-GR" dirty="0"/>
              <a:t>90% </a:t>
            </a:r>
            <a:r>
              <a:rPr lang="el-GR" dirty="0" err="1"/>
              <a:t>Αδενοκαρκινώματα</a:t>
            </a:r>
            <a:endParaRPr lang="el-GR" dirty="0"/>
          </a:p>
          <a:p>
            <a:r>
              <a:rPr lang="el-GR" dirty="0"/>
              <a:t>Κυρίαρχο ρόλο παίζει η λοίμωξη με </a:t>
            </a:r>
            <a:r>
              <a:rPr lang="en-US" dirty="0" err="1"/>
              <a:t>Helicobater</a:t>
            </a:r>
            <a:r>
              <a:rPr lang="en-US" dirty="0"/>
              <a:t> pylori</a:t>
            </a:r>
            <a:endParaRPr lang="el-GR" dirty="0"/>
          </a:p>
          <a:p>
            <a:pPr marL="182563" indent="-182563">
              <a:buNone/>
            </a:pPr>
            <a:r>
              <a:rPr lang="el-GR" dirty="0"/>
              <a:t>   &gt; χρόνια φλεγμονή &gt; ατροφική γαστρίτιδα &gt; εντερική </a:t>
            </a:r>
            <a:r>
              <a:rPr lang="el-GR" dirty="0" err="1"/>
              <a:t>μεταπλασία</a:t>
            </a:r>
            <a:r>
              <a:rPr lang="el-GR" dirty="0"/>
              <a:t> &gt;  δυσπλασία &gt; καρκίνωμα</a:t>
            </a:r>
          </a:p>
          <a:p>
            <a:r>
              <a:rPr lang="el-GR" dirty="0"/>
              <a:t>Αύξηση της συχνότητας όγκων με εντόπιση κοντά στη </a:t>
            </a:r>
            <a:r>
              <a:rPr lang="el-GR" dirty="0" err="1"/>
              <a:t>γαστροοισοφαγική</a:t>
            </a:r>
            <a:r>
              <a:rPr lang="el-GR" dirty="0"/>
              <a:t> συμβολή στις Δυτικές χώρες. Ιδίως σε άντρες, καπνιστές, παχύσαρκους.</a:t>
            </a:r>
          </a:p>
          <a:p>
            <a:r>
              <a:rPr lang="el-GR" dirty="0"/>
              <a:t>Διατροφή</a:t>
            </a:r>
            <a:r>
              <a:rPr lang="en-US" dirty="0"/>
              <a:t>: ↑</a:t>
            </a:r>
            <a:r>
              <a:rPr lang="el-GR" dirty="0"/>
              <a:t>κίνδυνος με κατανάλωση παστών, καπνιστών ή σε άλμη φαγητών, ↓ κίνδυνος κατανάλωση φρούτων και λαχανικών</a:t>
            </a:r>
          </a:p>
          <a:p>
            <a:r>
              <a:rPr lang="el-GR" dirty="0"/>
              <a:t>&lt;10%  </a:t>
            </a:r>
            <a:r>
              <a:rPr lang="el-GR" dirty="0" err="1"/>
              <a:t>κληρονομικοι</a:t>
            </a:r>
            <a:r>
              <a:rPr lang="en-US" dirty="0"/>
              <a:t>: </a:t>
            </a:r>
            <a:r>
              <a:rPr lang="el-GR" dirty="0"/>
              <a:t>μεταλλάξεις </a:t>
            </a:r>
            <a:r>
              <a:rPr lang="en-US" dirty="0"/>
              <a:t>p53 (Li-Fraumeni), STK1 (</a:t>
            </a:r>
            <a:r>
              <a:rPr lang="en-US" dirty="0" err="1"/>
              <a:t>Peutz-Jeghers</a:t>
            </a:r>
            <a:r>
              <a:rPr lang="en-US" dirty="0"/>
              <a:t>), APC (FAP), MMR genes (</a:t>
            </a:r>
            <a:r>
              <a:rPr lang="el-GR" dirty="0"/>
              <a:t>σύνδρομο </a:t>
            </a:r>
            <a:r>
              <a:rPr lang="en-US" dirty="0"/>
              <a:t>Lynch), </a:t>
            </a:r>
            <a:r>
              <a:rPr lang="el-GR" dirty="0"/>
              <a:t>μεταλλάξεις </a:t>
            </a:r>
            <a:r>
              <a:rPr lang="en-US" dirty="0"/>
              <a:t>CDH1</a:t>
            </a:r>
            <a:r>
              <a:rPr lang="el-GR" dirty="0"/>
              <a:t> (κληρονομικός διάχυτος καρκίνος στομάχου)</a:t>
            </a:r>
          </a:p>
          <a:p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9865D3-23C1-4882-AB7C-6A11805A7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3553" y="614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CCC9-7F8B-44C7-87B8-16AD49C39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στομάχου -Συμπτώματα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8F1FE-1E4D-45EE-B0D4-26282BA5C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Συχνά άτυπα συμπτώματα</a:t>
            </a:r>
          </a:p>
          <a:p>
            <a:r>
              <a:rPr lang="el-GR" dirty="0"/>
              <a:t>Δυσπεψία, Ανορεξία, Ναυτία, πρώιμο αίσθημα κορεσμού, </a:t>
            </a:r>
            <a:r>
              <a:rPr lang="el-GR" dirty="0" err="1"/>
              <a:t>οπισθοστερνική</a:t>
            </a:r>
            <a:r>
              <a:rPr lang="el-GR" dirty="0"/>
              <a:t> δυσφορία</a:t>
            </a:r>
          </a:p>
          <a:p>
            <a:r>
              <a:rPr lang="el-GR" dirty="0"/>
              <a:t>Σε προχωρημένο στάδιο</a:t>
            </a:r>
            <a:r>
              <a:rPr lang="en-US" dirty="0"/>
              <a:t>: </a:t>
            </a:r>
            <a:r>
              <a:rPr lang="el-GR" dirty="0"/>
              <a:t>κοιλιακό άλγος, απώλεια βάρους, αποφρακτικά συμπτώματα, δυσφαγία, έμετοι με πρόσμιξη αίματος, αιμορραγία με μέλαινες κενώσεις, αδυναμία λόγω αναιμίας, ίκτερος</a:t>
            </a:r>
          </a:p>
          <a:p>
            <a:r>
              <a:rPr lang="el-GR" dirty="0"/>
              <a:t>80-90% των ασθενών έχει τοπικά προχωρημένη ή και μεταστατική νόσο τη στιγμή της διάγνωσης.</a:t>
            </a:r>
            <a:endParaRPr lang="en-US" dirty="0"/>
          </a:p>
          <a:p>
            <a:r>
              <a:rPr lang="el-GR" dirty="0"/>
              <a:t>Κλινική εξέταση</a:t>
            </a:r>
            <a:r>
              <a:rPr lang="en-US" dirty="0"/>
              <a:t>: </a:t>
            </a:r>
            <a:r>
              <a:rPr lang="el-GR" dirty="0"/>
              <a:t> ψηλαφητό κοιλιακό μόρφωμα, </a:t>
            </a:r>
            <a:r>
              <a:rPr lang="el-GR" dirty="0" err="1"/>
              <a:t>λεμφαδενοπάθεια</a:t>
            </a:r>
            <a:r>
              <a:rPr lang="el-GR" dirty="0"/>
              <a:t> αριστερού </a:t>
            </a:r>
            <a:r>
              <a:rPr lang="el-GR" dirty="0" err="1"/>
              <a:t>υπερκλείδιου</a:t>
            </a:r>
            <a:r>
              <a:rPr lang="el-GR" dirty="0"/>
              <a:t> βόθρου (λεμφαδένας του </a:t>
            </a:r>
            <a:r>
              <a:rPr lang="el-GR" dirty="0" err="1"/>
              <a:t>Virchow</a:t>
            </a:r>
            <a:r>
              <a:rPr lang="el-GR" dirty="0"/>
              <a:t>), </a:t>
            </a:r>
            <a:r>
              <a:rPr lang="el-GR" dirty="0" err="1"/>
              <a:t>περιομφαλική</a:t>
            </a:r>
            <a:r>
              <a:rPr lang="el-GR" dirty="0"/>
              <a:t> </a:t>
            </a:r>
            <a:r>
              <a:rPr lang="el-GR" dirty="0" err="1"/>
              <a:t>λεμφαδενοπάθεια</a:t>
            </a:r>
            <a:r>
              <a:rPr lang="el-GR" dirty="0"/>
              <a:t> (</a:t>
            </a:r>
            <a:r>
              <a:rPr lang="en-US" dirty="0"/>
              <a:t>Sister Mary Joseph's node)</a:t>
            </a:r>
            <a:r>
              <a:rPr lang="el-GR" dirty="0"/>
              <a:t>, </a:t>
            </a:r>
            <a:r>
              <a:rPr lang="el-GR" dirty="0" err="1"/>
              <a:t>ασκίτης</a:t>
            </a:r>
            <a:r>
              <a:rPr lang="el-GR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73EB37-5ECB-49AD-99E9-B0B72B9EB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0470" y="68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F2D7-369B-4726-96E5-B72E88DE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στομάχου- Διάγνωση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DB987-409E-40D0-91B8-056D065DD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Γαστροσκόπηση</a:t>
            </a:r>
            <a:r>
              <a:rPr lang="el-GR" dirty="0"/>
              <a:t>- λήψη βιοψίας</a:t>
            </a:r>
          </a:p>
          <a:p>
            <a:r>
              <a:rPr lang="el-GR" dirty="0"/>
              <a:t>Ενδοσκοπική </a:t>
            </a:r>
            <a:r>
              <a:rPr lang="el-GR" dirty="0" err="1"/>
              <a:t>υπερηχοτομογραφία</a:t>
            </a:r>
            <a:r>
              <a:rPr lang="el-GR" dirty="0"/>
              <a:t> (</a:t>
            </a:r>
            <a:r>
              <a:rPr lang="en-US" dirty="0"/>
              <a:t>EUS</a:t>
            </a:r>
            <a:r>
              <a:rPr lang="el-GR" dirty="0"/>
              <a:t>)</a:t>
            </a:r>
            <a:r>
              <a:rPr lang="en-US" dirty="0"/>
              <a:t> –</a:t>
            </a:r>
            <a:r>
              <a:rPr lang="el-GR" dirty="0"/>
              <a:t>εκτίμηση βάθους διήθησης </a:t>
            </a:r>
          </a:p>
          <a:p>
            <a:r>
              <a:rPr lang="el-GR" dirty="0"/>
              <a:t>Απεικονιστικές εξετάσεις</a:t>
            </a:r>
            <a:r>
              <a:rPr lang="en-US" dirty="0"/>
              <a:t>: CT, MRI, PET</a:t>
            </a:r>
            <a:r>
              <a:rPr lang="el-GR" dirty="0"/>
              <a:t> –αναζήτηση μεταστάσεων</a:t>
            </a:r>
          </a:p>
          <a:p>
            <a:r>
              <a:rPr lang="el-GR" dirty="0"/>
              <a:t>Διαγνωστική λαπαροσκόπηση –</a:t>
            </a:r>
            <a:r>
              <a:rPr lang="el-GR" dirty="0" err="1"/>
              <a:t>σταδιοποίηση</a:t>
            </a:r>
            <a:r>
              <a:rPr lang="el-GR" dirty="0"/>
              <a:t> και κυτταρολογική εξέταση περιτοναϊκού υγρού από </a:t>
            </a:r>
            <a:r>
              <a:rPr lang="el-GR" dirty="0" err="1"/>
              <a:t>εκπλύσεις</a:t>
            </a:r>
            <a:r>
              <a:rPr lang="el-GR" dirty="0"/>
              <a:t> &gt; καθορίζει τη </a:t>
            </a:r>
            <a:r>
              <a:rPr lang="el-GR" dirty="0" err="1"/>
              <a:t>ριζικότητα</a:t>
            </a:r>
            <a:r>
              <a:rPr lang="el-GR" dirty="0"/>
              <a:t> της χειρουργικής επέμβασης. </a:t>
            </a:r>
            <a:endParaRPr lang="en-US" dirty="0"/>
          </a:p>
          <a:p>
            <a:r>
              <a:rPr lang="el-GR" dirty="0"/>
              <a:t>Εργαστηριακός έλεγχος και καρκινικοί δείκτες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FB266B-FAE3-47AC-98B5-73F668F59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6282" y="649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8D58-8052-41A5-B5DD-E785A19C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στομάχου- </a:t>
            </a:r>
            <a:r>
              <a:rPr lang="el-GR" sz="3200" dirty="0" err="1"/>
              <a:t>Ιστοπαθολογικά</a:t>
            </a:r>
            <a:r>
              <a:rPr lang="el-GR" sz="3200" dirty="0"/>
              <a:t> χαρακτηριστικά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3C913-E254-4C6F-8D2C-012D0DE22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Ταξινόμηση WHO-</a:t>
            </a:r>
            <a:r>
              <a:rPr lang="en-US" dirty="0"/>
              <a:t> </a:t>
            </a:r>
            <a:r>
              <a:rPr lang="el-GR" dirty="0"/>
              <a:t>τα καρκινώματα του στομάχου διαιρούνται σε</a:t>
            </a:r>
            <a:r>
              <a:rPr lang="en-US" dirty="0"/>
              <a:t>:</a:t>
            </a:r>
          </a:p>
          <a:p>
            <a:r>
              <a:rPr lang="el-GR" dirty="0" err="1"/>
              <a:t>αδενοκαρκίνωμα</a:t>
            </a:r>
            <a:r>
              <a:rPr lang="el-GR" dirty="0"/>
              <a:t> εντερικού και διάχυτου τύπου</a:t>
            </a:r>
            <a:endParaRPr lang="en-US" dirty="0"/>
          </a:p>
          <a:p>
            <a:r>
              <a:rPr lang="el-GR" dirty="0" err="1"/>
              <a:t>θηλώδες</a:t>
            </a:r>
            <a:endParaRPr lang="en-US" dirty="0"/>
          </a:p>
          <a:p>
            <a:r>
              <a:rPr lang="el-GR" dirty="0"/>
              <a:t>σωληνώδες</a:t>
            </a:r>
            <a:endParaRPr lang="en-US" dirty="0"/>
          </a:p>
          <a:p>
            <a:r>
              <a:rPr lang="el-GR" dirty="0"/>
              <a:t>βλεννώδες </a:t>
            </a:r>
            <a:r>
              <a:rPr lang="el-GR" dirty="0" err="1"/>
              <a:t>αδενοκαρκίνωμα</a:t>
            </a:r>
            <a:endParaRPr lang="en-US" dirty="0"/>
          </a:p>
          <a:p>
            <a:r>
              <a:rPr lang="el-GR" dirty="0"/>
              <a:t>καρκίνωμα με κύτταρα δίκην </a:t>
            </a:r>
            <a:r>
              <a:rPr lang="el-GR" dirty="0" err="1"/>
              <a:t>σφραγιστήρος</a:t>
            </a:r>
            <a:r>
              <a:rPr lang="el-GR" dirty="0"/>
              <a:t> δακτυλίου (</a:t>
            </a:r>
            <a:r>
              <a:rPr lang="el-GR" dirty="0" err="1"/>
              <a:t>signet</a:t>
            </a:r>
            <a:r>
              <a:rPr lang="el-GR" dirty="0"/>
              <a:t> </a:t>
            </a:r>
            <a:r>
              <a:rPr lang="el-GR" dirty="0" err="1"/>
              <a:t>ring</a:t>
            </a:r>
            <a:r>
              <a:rPr lang="el-GR" dirty="0"/>
              <a:t> </a:t>
            </a:r>
            <a:r>
              <a:rPr lang="el-GR" dirty="0" err="1"/>
              <a:t>carcinoma</a:t>
            </a:r>
            <a:r>
              <a:rPr lang="el-GR" dirty="0"/>
              <a:t>)</a:t>
            </a:r>
            <a:endParaRPr lang="en-US" dirty="0"/>
          </a:p>
          <a:p>
            <a:r>
              <a:rPr lang="el-GR" sz="2400" dirty="0" err="1"/>
              <a:t>αδενοπλακώδες</a:t>
            </a:r>
            <a:r>
              <a:rPr lang="el-GR" sz="2400" dirty="0"/>
              <a:t> καρκίνωμα, πλακώδες (</a:t>
            </a:r>
            <a:r>
              <a:rPr lang="el-GR" sz="2400" dirty="0" err="1"/>
              <a:t>ακανθοκυτταρικό</a:t>
            </a:r>
            <a:r>
              <a:rPr lang="el-GR" sz="2400" dirty="0"/>
              <a:t>) καρκίνωμα, </a:t>
            </a:r>
            <a:r>
              <a:rPr lang="el-GR" sz="2400" dirty="0" err="1"/>
              <a:t>μικροκυτταρικό</a:t>
            </a:r>
            <a:r>
              <a:rPr lang="el-GR" sz="2400" dirty="0"/>
              <a:t> καρκίνωμα, αδιαφοροποίητο καρκίνωμα και λοιπά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5CFF8C-06E0-4C5B-92E2-4BE63A98E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7341" y="145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F550D-1CFC-4031-8FEF-0AFB373F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στομάχου- </a:t>
            </a:r>
            <a:r>
              <a:rPr lang="el-GR" dirty="0" err="1"/>
              <a:t>Ιστοπαθολογική</a:t>
            </a:r>
            <a:r>
              <a:rPr lang="el-GR" dirty="0"/>
              <a:t> έκθεση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42A6-1342-4455-9AEC-FACEB1149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Μέγιστη διάμετρος του όγκου</a:t>
            </a:r>
          </a:p>
          <a:p>
            <a:r>
              <a:rPr lang="el-GR" dirty="0"/>
              <a:t>Θέση του όγκου </a:t>
            </a:r>
          </a:p>
          <a:p>
            <a:r>
              <a:rPr lang="el-GR" dirty="0"/>
              <a:t>Μακροσκοπική εικόνα του όγκου </a:t>
            </a:r>
          </a:p>
          <a:p>
            <a:r>
              <a:rPr lang="el-GR" dirty="0"/>
              <a:t>Βάθος διήθησης (ανατομική στιβάδα) </a:t>
            </a:r>
          </a:p>
          <a:p>
            <a:r>
              <a:rPr lang="el-GR" dirty="0"/>
              <a:t>Ιστολογικός τύπος  </a:t>
            </a:r>
          </a:p>
          <a:p>
            <a:r>
              <a:rPr lang="el-GR" dirty="0"/>
              <a:t>Ιστολογικός βαθμός  </a:t>
            </a:r>
          </a:p>
          <a:p>
            <a:r>
              <a:rPr lang="el-GR" dirty="0"/>
              <a:t>Όρια </a:t>
            </a:r>
            <a:r>
              <a:rPr lang="el-GR" dirty="0" err="1"/>
              <a:t>εκτομής</a:t>
            </a:r>
            <a:r>
              <a:rPr lang="el-GR" dirty="0"/>
              <a:t> (εγγύς, άπω και περιφερικά) </a:t>
            </a:r>
          </a:p>
          <a:p>
            <a:r>
              <a:rPr lang="el-GR" dirty="0"/>
              <a:t>Αγγειακή, </a:t>
            </a:r>
            <a:r>
              <a:rPr lang="el-GR" dirty="0" err="1"/>
              <a:t>περινευρική</a:t>
            </a:r>
            <a:r>
              <a:rPr lang="el-GR" dirty="0"/>
              <a:t> διήθηση </a:t>
            </a:r>
          </a:p>
          <a:p>
            <a:r>
              <a:rPr lang="el-GR" dirty="0"/>
              <a:t>Κατάσταση λεμφαδένων </a:t>
            </a:r>
          </a:p>
          <a:p>
            <a:r>
              <a:rPr lang="el-GR" dirty="0"/>
              <a:t>HER-2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245ABB-C865-402F-9D5C-444E23A5D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4706" y="5329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C290-02F2-4774-ABDC-D71EED42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στομάχου -Αντιμετώπιση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33B70-8F22-4E6B-85E2-BB2AD61A9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05272" cy="435133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Χειρουργική επέμβαση</a:t>
            </a:r>
          </a:p>
          <a:p>
            <a:pPr marL="0" indent="0">
              <a:buNone/>
            </a:pPr>
            <a:r>
              <a:rPr lang="el-GR" dirty="0"/>
              <a:t>   &gt; ενδοσκοπική </a:t>
            </a:r>
            <a:r>
              <a:rPr lang="el-GR" dirty="0" err="1"/>
              <a:t>εκτομή</a:t>
            </a:r>
            <a:r>
              <a:rPr lang="el-GR" dirty="0"/>
              <a:t> βλεννογόνου</a:t>
            </a:r>
          </a:p>
          <a:p>
            <a:pPr marL="0" indent="0">
              <a:buNone/>
            </a:pPr>
            <a:r>
              <a:rPr lang="el-GR" dirty="0"/>
              <a:t>   &gt; </a:t>
            </a:r>
            <a:r>
              <a:rPr lang="el-GR" dirty="0" err="1"/>
              <a:t>υφολική</a:t>
            </a:r>
            <a:r>
              <a:rPr lang="el-GR" dirty="0"/>
              <a:t> γαστρεκτομή</a:t>
            </a:r>
          </a:p>
          <a:p>
            <a:pPr marL="0" indent="0">
              <a:buNone/>
            </a:pPr>
            <a:r>
              <a:rPr lang="el-GR" dirty="0"/>
              <a:t>   &gt; ολική γαστρεκτομή</a:t>
            </a:r>
          </a:p>
          <a:p>
            <a:pPr marL="0" indent="0">
              <a:buNone/>
            </a:pPr>
            <a:r>
              <a:rPr lang="el-GR" dirty="0"/>
              <a:t>   &gt; </a:t>
            </a:r>
            <a:r>
              <a:rPr lang="el-GR" dirty="0" err="1"/>
              <a:t>συναφαίρεση</a:t>
            </a:r>
            <a:r>
              <a:rPr lang="el-GR" dirty="0"/>
              <a:t> λεμφαδένων –επιχώριος </a:t>
            </a:r>
            <a:r>
              <a:rPr lang="el-GR" dirty="0" err="1"/>
              <a:t>λεμφαδενικός</a:t>
            </a:r>
            <a:r>
              <a:rPr lang="el-GR" dirty="0"/>
              <a:t> καθαρισμός </a:t>
            </a:r>
            <a:r>
              <a:rPr lang="en-US" dirty="0"/>
              <a:t>D1</a:t>
            </a:r>
            <a:r>
              <a:rPr lang="el-GR" dirty="0"/>
              <a:t> ή </a:t>
            </a:r>
          </a:p>
          <a:p>
            <a:pPr marL="0" indent="0">
              <a:buNone/>
            </a:pPr>
            <a:r>
              <a:rPr lang="el-GR" dirty="0"/>
              <a:t>      εκτεταμένος </a:t>
            </a:r>
            <a:r>
              <a:rPr lang="el-GR" dirty="0" err="1"/>
              <a:t>λεμφαδενικός</a:t>
            </a:r>
            <a:r>
              <a:rPr lang="el-GR" dirty="0"/>
              <a:t> καθαρισμός </a:t>
            </a:r>
            <a:r>
              <a:rPr lang="en-US" dirty="0"/>
              <a:t>D</a:t>
            </a:r>
            <a:r>
              <a:rPr lang="el-GR" dirty="0"/>
              <a:t>2</a:t>
            </a:r>
          </a:p>
          <a:p>
            <a:pPr marL="0" indent="0">
              <a:buNone/>
            </a:pPr>
            <a:r>
              <a:rPr lang="el-GR" dirty="0"/>
              <a:t>   *αφαίρεση τουλάχιστον 15 λεμφαδένων για σωστή ΤΝΜ </a:t>
            </a:r>
            <a:r>
              <a:rPr lang="el-GR" dirty="0" err="1"/>
              <a:t>σταδιοποίηση</a:t>
            </a:r>
            <a:r>
              <a:rPr lang="el-GR" dirty="0"/>
              <a:t>*</a:t>
            </a:r>
          </a:p>
          <a:p>
            <a:r>
              <a:rPr lang="el-GR" dirty="0"/>
              <a:t>ΧΜΘ</a:t>
            </a:r>
          </a:p>
          <a:p>
            <a:r>
              <a:rPr lang="el-GR" dirty="0"/>
              <a:t>ΑΚΘ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8BEAA6-DF13-4B10-8277-6C9664E5B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12B6E6-873C-429C-960D-F2BDC3A5A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75" y="595312"/>
            <a:ext cx="8020050" cy="56673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8E843A-D899-41EE-8B53-60E20ABC6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5977" y="847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7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A927-91EF-415F-989B-3D3CAD91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Κολοορθικός</a:t>
            </a:r>
            <a:r>
              <a:rPr lang="el-GR" dirty="0"/>
              <a:t> καρκίνος – </a:t>
            </a:r>
            <a:r>
              <a:rPr lang="el-GR" dirty="0" err="1"/>
              <a:t>προδιαθεσικοί</a:t>
            </a:r>
            <a:r>
              <a:rPr lang="el-GR" dirty="0"/>
              <a:t> παράγοντες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2154-15FB-4989-997B-DD297D4E7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Παράγοντες κινδύνου</a:t>
            </a:r>
            <a:r>
              <a:rPr lang="en-US" dirty="0"/>
              <a:t>: </a:t>
            </a:r>
            <a:r>
              <a:rPr lang="el-GR" dirty="0"/>
              <a:t>γενετικοί και περιβαλλοντικοί</a:t>
            </a:r>
          </a:p>
          <a:p>
            <a:r>
              <a:rPr lang="el-GR" dirty="0"/>
              <a:t>Δίαιτα πλούσια σε θερμίδες, λίπος, κόκκινο και επεξεργασμένο κρέας</a:t>
            </a:r>
          </a:p>
          <a:p>
            <a:r>
              <a:rPr lang="el-GR" dirty="0"/>
              <a:t>Δίαιτα χαμηλή σε φυτικές ίνες</a:t>
            </a:r>
          </a:p>
          <a:p>
            <a:r>
              <a:rPr lang="el-GR" dirty="0"/>
              <a:t>Παχυσαρκία </a:t>
            </a:r>
          </a:p>
          <a:p>
            <a:r>
              <a:rPr lang="el-GR" dirty="0"/>
              <a:t>Κάπνισμα</a:t>
            </a:r>
          </a:p>
          <a:p>
            <a:r>
              <a:rPr lang="el-GR" dirty="0"/>
              <a:t>Αλκοόλ</a:t>
            </a:r>
          </a:p>
          <a:p>
            <a:r>
              <a:rPr lang="el-GR" dirty="0"/>
              <a:t>Παθήσεις του παχέος εντέρου (νόσος </a:t>
            </a:r>
            <a:r>
              <a:rPr lang="en-US" dirty="0"/>
              <a:t>Crohn, </a:t>
            </a:r>
            <a:r>
              <a:rPr lang="el-GR" dirty="0"/>
              <a:t>ελκώδης κολίτιδα)</a:t>
            </a:r>
          </a:p>
          <a:p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2D266E-F4FD-48F6-A128-047ABFC98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5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65AE9-016B-4CB9-AE26-13BF50C1D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75" y="590550"/>
            <a:ext cx="8020050" cy="567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E60E81-CEB9-4CC1-95E7-87C04F19C8EE}"/>
              </a:ext>
            </a:extLst>
          </p:cNvPr>
          <p:cNvSpPr txBox="1"/>
          <p:nvPr/>
        </p:nvSpPr>
        <p:spPr>
          <a:xfrm>
            <a:off x="647114" y="4262513"/>
            <a:ext cx="1561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N0</a:t>
            </a:r>
          </a:p>
          <a:p>
            <a:r>
              <a:rPr lang="en-US" dirty="0"/>
              <a:t>N1: 1-2</a:t>
            </a:r>
          </a:p>
          <a:p>
            <a:r>
              <a:rPr lang="en-US" dirty="0"/>
              <a:t>N2: 3-4</a:t>
            </a:r>
          </a:p>
          <a:p>
            <a:r>
              <a:rPr lang="en-US" dirty="0"/>
              <a:t>N3: 7+</a:t>
            </a:r>
            <a:endParaRPr lang="el-GR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B96FED-4AD7-420A-BB67-EB5D53A35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427" y="59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4DDB6-7FF8-4C35-8DBB-FF1C0DF4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12" y="590550"/>
            <a:ext cx="8029575" cy="5676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BB2D60-924C-4EBE-97D9-33AA31FDC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7247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E8A923-6D7B-45CC-9D87-9A32631A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7" y="600075"/>
            <a:ext cx="8048625" cy="56578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51FFF4-8DC7-4BB7-A034-26E5D51BD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518" y="1098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2A0EB-615E-4B96-A34A-6E2B46DE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στομάχου –Συστηματική θεραπεία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759FA-272C-470C-8A65-22C7461B2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err="1"/>
              <a:t>Περιεγχειρητική</a:t>
            </a:r>
            <a:r>
              <a:rPr lang="el-GR" dirty="0"/>
              <a:t> ΧΜΘ – συνδυασμοί με βάση την πλατίνα πχ </a:t>
            </a:r>
            <a:r>
              <a:rPr lang="en-US" dirty="0"/>
              <a:t> Cisplatin + 5FU (CF)</a:t>
            </a:r>
            <a:r>
              <a:rPr lang="el-GR" dirty="0"/>
              <a:t> &gt; όφελος στην 5ετή επιβίωση</a:t>
            </a:r>
          </a:p>
          <a:p>
            <a:r>
              <a:rPr lang="el-GR" dirty="0" err="1"/>
              <a:t>Προεγχειρητική</a:t>
            </a:r>
            <a:r>
              <a:rPr lang="el-GR" dirty="0"/>
              <a:t> </a:t>
            </a:r>
            <a:r>
              <a:rPr lang="el-GR" dirty="0" err="1"/>
              <a:t>χημειοακτινοθεραπεία</a:t>
            </a:r>
            <a:r>
              <a:rPr lang="el-GR" dirty="0"/>
              <a:t> μπορεί να ληφθεί υπ’ </a:t>
            </a:r>
            <a:r>
              <a:rPr lang="el-GR" dirty="0" err="1"/>
              <a:t>όψιν</a:t>
            </a:r>
            <a:r>
              <a:rPr lang="el-GR" dirty="0"/>
              <a:t> για ασθενείς με εξαιρέσιμη T3-4, LN+ νόσο</a:t>
            </a:r>
          </a:p>
          <a:p>
            <a:r>
              <a:rPr lang="el-GR" dirty="0" err="1"/>
              <a:t>Παρηγορική</a:t>
            </a:r>
            <a:r>
              <a:rPr lang="el-GR" dirty="0"/>
              <a:t> ΧΜΘ σε ασθενείς με μεταστατική νόσο</a:t>
            </a:r>
            <a:r>
              <a:rPr lang="en-US" dirty="0"/>
              <a:t>: CF, DCF, </a:t>
            </a:r>
            <a:r>
              <a:rPr lang="el-GR" dirty="0"/>
              <a:t>συνδυασμοί με </a:t>
            </a:r>
            <a:r>
              <a:rPr lang="el-GR" dirty="0" err="1"/>
              <a:t>ιρινοτεκάνη</a:t>
            </a:r>
            <a:r>
              <a:rPr lang="el-GR" dirty="0"/>
              <a:t>. </a:t>
            </a:r>
          </a:p>
          <a:p>
            <a:r>
              <a:rPr lang="el-GR" dirty="0"/>
              <a:t>Σε ασθενείς με </a:t>
            </a:r>
            <a:r>
              <a:rPr lang="el-GR" dirty="0" err="1"/>
              <a:t>υπερέκφραση</a:t>
            </a:r>
            <a:r>
              <a:rPr lang="el-GR" dirty="0"/>
              <a:t> </a:t>
            </a:r>
            <a:r>
              <a:rPr lang="en-US" dirty="0"/>
              <a:t>HER2 (~19%) &gt; </a:t>
            </a:r>
            <a:r>
              <a:rPr lang="el-GR" dirty="0"/>
              <a:t>προσθήκη </a:t>
            </a:r>
            <a:r>
              <a:rPr lang="en-US" dirty="0"/>
              <a:t>Trastuzumab </a:t>
            </a:r>
            <a:r>
              <a:rPr lang="el-GR" dirty="0"/>
              <a:t>στο θεραπευτικό σχήμα </a:t>
            </a:r>
            <a:r>
              <a:rPr lang="en-US" dirty="0"/>
              <a:t>CF – </a:t>
            </a:r>
            <a:r>
              <a:rPr lang="el-GR" dirty="0"/>
              <a:t>σημαντική βελτίωση στην ανταπόκριση, </a:t>
            </a:r>
            <a:r>
              <a:rPr lang="en-US" dirty="0"/>
              <a:t>PFS </a:t>
            </a:r>
            <a:r>
              <a:rPr lang="el-GR" dirty="0"/>
              <a:t>και </a:t>
            </a:r>
            <a:r>
              <a:rPr lang="en-US" dirty="0"/>
              <a:t>OS.</a:t>
            </a:r>
          </a:p>
          <a:p>
            <a:r>
              <a:rPr lang="el-GR" dirty="0" err="1"/>
              <a:t>Αντιαγγειογενετικοί</a:t>
            </a:r>
            <a:r>
              <a:rPr lang="el-GR" dirty="0"/>
              <a:t> παράγοντες έχουν θέση στη 2</a:t>
            </a:r>
            <a:r>
              <a:rPr lang="el-GR" baseline="30000" dirty="0"/>
              <a:t>η</a:t>
            </a:r>
            <a:r>
              <a:rPr lang="el-GR" dirty="0"/>
              <a:t> γραμμή σε συνδυασμό με ΧΜΘ πχ </a:t>
            </a:r>
            <a:r>
              <a:rPr lang="en-US" dirty="0"/>
              <a:t>ramucirumab + paclitaxel.</a:t>
            </a:r>
            <a:r>
              <a:rPr lang="el-GR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9C3194-0FED-4C3F-AA29-DA4D9EAD6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5883" y="33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7069-179D-4C19-980E-26FF7EF3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Παγκρέατος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5195-C1D5-462F-B3C2-399C5706A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85% </a:t>
            </a:r>
            <a:r>
              <a:rPr lang="el-GR" dirty="0" err="1"/>
              <a:t>Αδενοκαρκινώματα</a:t>
            </a:r>
            <a:r>
              <a:rPr lang="el-GR" dirty="0"/>
              <a:t> Παγκρέατος</a:t>
            </a:r>
          </a:p>
          <a:p>
            <a:r>
              <a:rPr lang="el-GR" dirty="0"/>
              <a:t>Από τους πλέον θανατηφόρους καρκίνους</a:t>
            </a:r>
          </a:p>
          <a:p>
            <a:r>
              <a:rPr lang="el-GR" dirty="0"/>
              <a:t>Εκτιμάται ότι μέχρι το 2030 θα είναι η 2</a:t>
            </a:r>
            <a:r>
              <a:rPr lang="el-GR" baseline="30000" dirty="0"/>
              <a:t>η</a:t>
            </a:r>
            <a:r>
              <a:rPr lang="el-GR" dirty="0"/>
              <a:t> αιτία θανάτου λόγω αύξησης της επίπτωσης και έλλειψης αποτελεσματικών θεραπειών </a:t>
            </a:r>
          </a:p>
          <a:p>
            <a:r>
              <a:rPr lang="el-GR" dirty="0"/>
              <a:t>Στην πλειοψηφία των ασθενών εντοπίζεται σε προχωρημένο στάδιο</a:t>
            </a:r>
          </a:p>
          <a:p>
            <a:r>
              <a:rPr lang="el-GR" dirty="0"/>
              <a:t>Ακόμα και σε ασθενείς με εξαιρέσιμη νόσο, χειρουργείο με </a:t>
            </a:r>
            <a:r>
              <a:rPr lang="en-US" dirty="0"/>
              <a:t>R0 </a:t>
            </a:r>
            <a:r>
              <a:rPr lang="el-GR" dirty="0" err="1"/>
              <a:t>εκτομή</a:t>
            </a:r>
            <a:r>
              <a:rPr lang="el-GR" dirty="0"/>
              <a:t> και επικουρική ΧΜΘ, το ποσοστό 5ετούς επιβίωσης δεν ξεπερνάει το 20%.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C17243-5976-4B13-9CA7-C91227B35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4553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A980-0BEE-47DF-9A0D-BDB5A31D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Παγκρέατος</a:t>
            </a:r>
            <a:r>
              <a:rPr lang="en-US" dirty="0"/>
              <a:t> – </a:t>
            </a:r>
            <a:r>
              <a:rPr lang="el-GR" dirty="0"/>
              <a:t>Παράγοντες κινδύνου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C5742-A43B-4F98-BB72-093C24488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Κάπνισμα</a:t>
            </a:r>
          </a:p>
          <a:p>
            <a:r>
              <a:rPr lang="el-GR" dirty="0"/>
              <a:t>Παχύσαρκοι, ηλικιωμένοι, άνδρες</a:t>
            </a:r>
          </a:p>
          <a:p>
            <a:r>
              <a:rPr lang="el-GR" dirty="0"/>
              <a:t>Οικογενειακό Ιστορικό </a:t>
            </a:r>
            <a:r>
              <a:rPr lang="en-US" dirty="0"/>
              <a:t>ca </a:t>
            </a:r>
            <a:r>
              <a:rPr lang="el-GR" dirty="0"/>
              <a:t>παγκρέατος, παγκρεατίτιδας</a:t>
            </a:r>
          </a:p>
          <a:p>
            <a:r>
              <a:rPr lang="el-GR" dirty="0"/>
              <a:t>Ιστορικό ΣΔ, χρόνια/κληρονομική παγκρεατίτιδα</a:t>
            </a:r>
          </a:p>
          <a:p>
            <a:r>
              <a:rPr lang="el-GR" dirty="0"/>
              <a:t>Κληρονομούμενα σύνδρομα</a:t>
            </a:r>
            <a:r>
              <a:rPr lang="en-US" dirty="0"/>
              <a:t>: HNPCC, </a:t>
            </a:r>
            <a:r>
              <a:rPr lang="en-US" dirty="0" err="1"/>
              <a:t>Peutz-Jeghers</a:t>
            </a:r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78AF1D-E57E-4491-BCD1-7F3A0E37A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0118" y="52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4E92-3D06-4C1F-AC69-2308E73A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Παγκρέατος</a:t>
            </a:r>
            <a:r>
              <a:rPr lang="en-US" dirty="0"/>
              <a:t> –</a:t>
            </a:r>
            <a:r>
              <a:rPr lang="el-GR" dirty="0"/>
              <a:t> Συμπτώματα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D89EE-F9F7-44E9-805C-198123A78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διαφορετική συμπτωματολογία ανάλογα με την εντόπιση της νόσου -κεφαλή, σώμα, ουρά</a:t>
            </a:r>
          </a:p>
          <a:p>
            <a:r>
              <a:rPr lang="el-GR" b="1" dirty="0"/>
              <a:t>απώλεια βάρους</a:t>
            </a:r>
            <a:r>
              <a:rPr lang="el-GR" dirty="0"/>
              <a:t>, </a:t>
            </a:r>
            <a:r>
              <a:rPr lang="el-GR" b="1" dirty="0"/>
              <a:t>ίκτερο</a:t>
            </a:r>
            <a:r>
              <a:rPr lang="el-GR" dirty="0"/>
              <a:t> (κεφαλή παγκρέατος)</a:t>
            </a:r>
          </a:p>
          <a:p>
            <a:r>
              <a:rPr lang="el-GR" b="1" dirty="0" err="1"/>
              <a:t>στεατόρροια</a:t>
            </a:r>
            <a:r>
              <a:rPr lang="el-GR" dirty="0"/>
              <a:t>, </a:t>
            </a:r>
            <a:r>
              <a:rPr lang="el-GR" b="1" dirty="0"/>
              <a:t>κοιλιακό</a:t>
            </a:r>
            <a:r>
              <a:rPr lang="el-GR" dirty="0"/>
              <a:t> ή </a:t>
            </a:r>
            <a:r>
              <a:rPr lang="el-GR" b="1" dirty="0"/>
              <a:t>οσφυϊκό</a:t>
            </a:r>
            <a:r>
              <a:rPr lang="el-GR" dirty="0"/>
              <a:t> </a:t>
            </a:r>
            <a:r>
              <a:rPr lang="el-GR" b="1" dirty="0"/>
              <a:t>άλγος</a:t>
            </a:r>
            <a:r>
              <a:rPr lang="el-GR" dirty="0"/>
              <a:t> (σώμα ή ουρά παγκρέατος)</a:t>
            </a:r>
          </a:p>
          <a:p>
            <a:r>
              <a:rPr lang="el-GR" b="1" dirty="0"/>
              <a:t>δυσπεψία</a:t>
            </a:r>
            <a:r>
              <a:rPr lang="el-GR" dirty="0"/>
              <a:t>, </a:t>
            </a:r>
            <a:r>
              <a:rPr lang="el-GR" b="1" dirty="0"/>
              <a:t>ναυτία</a:t>
            </a:r>
            <a:r>
              <a:rPr lang="el-GR" dirty="0"/>
              <a:t> </a:t>
            </a:r>
          </a:p>
          <a:p>
            <a:r>
              <a:rPr lang="el-GR" b="1" dirty="0"/>
              <a:t>οξεία παγκρεατίτιδα</a:t>
            </a:r>
            <a:r>
              <a:rPr lang="el-GR" dirty="0"/>
              <a:t>, χωρίς εμφανή αιτία</a:t>
            </a:r>
          </a:p>
          <a:p>
            <a:r>
              <a:rPr lang="el-GR" b="1" dirty="0"/>
              <a:t>αιφνίδια εμφάνιση σακχαρώδους διαβήτη</a:t>
            </a:r>
            <a:r>
              <a:rPr lang="el-GR" dirty="0"/>
              <a:t>, σε ασθενείς άνω των 50 ετών, χωρίς οικογενειακό ιστορικό &gt; ισχυρή υποψία νόσου</a:t>
            </a:r>
          </a:p>
          <a:p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F146B9-7EC3-42DD-85B5-B01C03B40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2189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BCBE1A-0BDC-44C3-84EA-6E4BAAC76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12" y="571500"/>
            <a:ext cx="8029575" cy="5715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1B1F3E-0413-4D03-ABF9-A2FE647DF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389" y="522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2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6011CC-390E-4DC3-A1BC-8308BB84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75" y="595312"/>
            <a:ext cx="8020050" cy="56673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943DAA-D5B8-4DC3-940D-4B6F0F82B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741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1ED4-B514-4771-805C-2FCE7EF7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3" y="342713"/>
            <a:ext cx="11546541" cy="1325563"/>
          </a:xfrm>
        </p:spPr>
        <p:txBody>
          <a:bodyPr/>
          <a:lstStyle/>
          <a:p>
            <a:r>
              <a:rPr lang="el-GR" dirty="0"/>
              <a:t>Καρκίνος Παγκρέατος –Χειρουργική αντιμετώπιση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0A4B6-0D11-4A76-8EC3-F21E78319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Πλήρης εξαίρεση του νεοπλάσματος και σε καθαρά όρια = πιθανότητα ίασης </a:t>
            </a:r>
          </a:p>
          <a:p>
            <a:r>
              <a:rPr lang="el-GR" dirty="0" err="1"/>
              <a:t>Συνοδά</a:t>
            </a:r>
            <a:r>
              <a:rPr lang="el-GR" dirty="0"/>
              <a:t> νοσήματα και φυσική κατάσταση.</a:t>
            </a:r>
          </a:p>
          <a:p>
            <a:r>
              <a:rPr lang="en-US" dirty="0"/>
              <a:t>X</a:t>
            </a:r>
            <a:r>
              <a:rPr lang="el-GR" dirty="0" err="1"/>
              <a:t>ειρουργικές</a:t>
            </a:r>
            <a:r>
              <a:rPr lang="el-GR" dirty="0"/>
              <a:t> επεμβάσεις για τον καρκίνο του παγκρέατος</a:t>
            </a:r>
            <a:r>
              <a:rPr lang="en-US" dirty="0"/>
              <a:t>:    </a:t>
            </a:r>
            <a:r>
              <a:rPr lang="el-GR" dirty="0"/>
              <a:t> </a:t>
            </a:r>
            <a:r>
              <a:rPr lang="en-US" dirty="0"/>
              <a:t>             &gt; </a:t>
            </a:r>
            <a:r>
              <a:rPr lang="el-GR" dirty="0"/>
              <a:t>κλασική </a:t>
            </a:r>
            <a:r>
              <a:rPr lang="el-GR" b="1" dirty="0" err="1"/>
              <a:t>παγκρεατοδωδεκαδακτυλεκτομή</a:t>
            </a:r>
            <a:r>
              <a:rPr lang="el-GR" dirty="0"/>
              <a:t> (</a:t>
            </a:r>
            <a:r>
              <a:rPr lang="el-GR" b="1" dirty="0" err="1"/>
              <a:t>Whipple</a:t>
            </a:r>
            <a:r>
              <a:rPr lang="el-GR" dirty="0"/>
              <a:t>) για τους όγκους της κεφαλής του παγκρέατος και του </a:t>
            </a:r>
            <a:r>
              <a:rPr lang="el-GR" b="1" dirty="0"/>
              <a:t>φύματος του </a:t>
            </a:r>
            <a:r>
              <a:rPr lang="el-GR" b="1" dirty="0" err="1"/>
              <a:t>vater</a:t>
            </a:r>
            <a:r>
              <a:rPr lang="el-GR" dirty="0"/>
              <a:t>, </a:t>
            </a:r>
            <a:r>
              <a:rPr lang="en-US" dirty="0"/>
              <a:t>      &gt; </a:t>
            </a:r>
            <a:r>
              <a:rPr lang="el-GR" b="1" dirty="0"/>
              <a:t>περιφερική</a:t>
            </a:r>
            <a:r>
              <a:rPr lang="en-US" b="1" dirty="0"/>
              <a:t>/</a:t>
            </a:r>
            <a:r>
              <a:rPr lang="el-GR" b="1" dirty="0"/>
              <a:t>ολική </a:t>
            </a:r>
            <a:r>
              <a:rPr lang="el-GR" b="1" dirty="0" err="1"/>
              <a:t>παγκρεατεκτομή</a:t>
            </a:r>
            <a:r>
              <a:rPr lang="el-GR" dirty="0"/>
              <a:t>, ανάλογα με την εντόπιση και το μέγεθος του νεοπλάσματος.</a:t>
            </a:r>
          </a:p>
          <a:p>
            <a:endParaRPr lang="el-G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2F829B-BA06-4F12-B5AB-DCBA9D90B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4212" y="5905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0460-574A-4F56-BED0-F2647FD27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Μοριακή Βιολογία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E03C6-80F3-443B-AB60-7773C14B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3578" cy="435133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Ενεργοποίηση </a:t>
            </a:r>
            <a:r>
              <a:rPr lang="el-GR" dirty="0" err="1"/>
              <a:t>πρωτοογκογονιδίων</a:t>
            </a:r>
            <a:r>
              <a:rPr lang="el-GR" dirty="0"/>
              <a:t> (</a:t>
            </a:r>
            <a:r>
              <a:rPr lang="en-US" dirty="0"/>
              <a:t>K/N-RAS)</a:t>
            </a:r>
          </a:p>
          <a:p>
            <a:r>
              <a:rPr lang="el-GR" dirty="0"/>
              <a:t>Απενεργοποίηση των κατασταλτικών γονιδίων (</a:t>
            </a:r>
            <a:r>
              <a:rPr lang="en-US" dirty="0"/>
              <a:t>p53</a:t>
            </a:r>
            <a:r>
              <a:rPr lang="el-GR" dirty="0"/>
              <a:t>)</a:t>
            </a:r>
            <a:endParaRPr lang="en-US" dirty="0"/>
          </a:p>
          <a:p>
            <a:r>
              <a:rPr lang="el-GR" dirty="0"/>
              <a:t>Μεταλλάξεις στα γονίδια επιδιόρθωσης του </a:t>
            </a:r>
            <a:r>
              <a:rPr lang="en-US" dirty="0"/>
              <a:t>DNA (MMR genes)</a:t>
            </a:r>
            <a:endParaRPr lang="el-GR" dirty="0"/>
          </a:p>
          <a:p>
            <a:r>
              <a:rPr lang="el-GR" dirty="0"/>
              <a:t>Αστάθεια </a:t>
            </a:r>
            <a:r>
              <a:rPr lang="el-GR" dirty="0" err="1"/>
              <a:t>γονιδιώματος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n-US" dirty="0"/>
              <a:t>  </a:t>
            </a:r>
            <a:r>
              <a:rPr lang="el-GR" dirty="0"/>
              <a:t>&gt; </a:t>
            </a:r>
            <a:r>
              <a:rPr lang="el-GR" dirty="0" err="1"/>
              <a:t>χρωμοσωμική</a:t>
            </a:r>
            <a:r>
              <a:rPr lang="el-GR" dirty="0"/>
              <a:t> αστάθεια (</a:t>
            </a:r>
            <a:r>
              <a:rPr lang="en-US" dirty="0"/>
              <a:t>CIN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l-GR" dirty="0"/>
              <a:t>απώλεια </a:t>
            </a:r>
            <a:r>
              <a:rPr lang="el-GR" dirty="0" err="1"/>
              <a:t>αλληλόμορφων</a:t>
            </a:r>
            <a:r>
              <a:rPr lang="el-GR" dirty="0"/>
              <a:t> γονιδίων, γονιδιακοί πολλαπλασιασμοί-</a:t>
            </a:r>
          </a:p>
          <a:p>
            <a:pPr marL="0" indent="0">
              <a:buNone/>
            </a:pPr>
            <a:r>
              <a:rPr lang="el-GR" dirty="0"/>
              <a:t>      μεταθέσεις</a:t>
            </a:r>
          </a:p>
          <a:p>
            <a:pPr marL="0" indent="0">
              <a:buNone/>
            </a:pPr>
            <a:r>
              <a:rPr lang="en-US" dirty="0"/>
              <a:t>   &gt; </a:t>
            </a:r>
            <a:r>
              <a:rPr lang="el-GR" dirty="0"/>
              <a:t>μεταλλάξεις σε διαδοχικά επαναλαμβανόμενες αλληλουχίες </a:t>
            </a:r>
            <a:r>
              <a:rPr lang="en-US" dirty="0"/>
              <a:t>DNA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l-GR" dirty="0"/>
              <a:t>   </a:t>
            </a:r>
            <a:r>
              <a:rPr lang="en-US" dirty="0"/>
              <a:t>(</a:t>
            </a:r>
            <a:r>
              <a:rPr lang="el-GR" dirty="0" err="1"/>
              <a:t>μικροδορυφορική</a:t>
            </a:r>
            <a:r>
              <a:rPr lang="el-GR" dirty="0"/>
              <a:t> αστάθεια- </a:t>
            </a:r>
            <a:r>
              <a:rPr lang="en-US" dirty="0"/>
              <a:t>MSI)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B16271-0655-49FA-AAE7-B328D59E0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2188" y="365125"/>
            <a:ext cx="925512" cy="9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4A9150-CEF2-498F-827D-5E30FADD4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12" y="595312"/>
            <a:ext cx="8029575" cy="56673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AAB359-67E5-45DE-B82A-FE2B45A90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659" y="595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2945C0-828F-45BC-95A1-845E37DB1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212" y="595312"/>
            <a:ext cx="8029575" cy="56673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9DF204-9F4D-435C-8D72-D70BBD0A1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812" y="91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8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D05F1-AB33-41DF-B408-CD81A864F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694" y="764124"/>
            <a:ext cx="8058150" cy="5667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8D618-B246-4354-A5C9-51EBCF591D47}"/>
              </a:ext>
            </a:extLst>
          </p:cNvPr>
          <p:cNvSpPr txBox="1"/>
          <p:nvPr/>
        </p:nvSpPr>
        <p:spPr>
          <a:xfrm>
            <a:off x="784128" y="2054502"/>
            <a:ext cx="2011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FOLFIRINOX</a:t>
            </a:r>
            <a:r>
              <a:rPr lang="en-US" dirty="0"/>
              <a:t>:</a:t>
            </a:r>
          </a:p>
          <a:p>
            <a:r>
              <a:rPr lang="en-US" dirty="0"/>
              <a:t>5FU+Leucovorin</a:t>
            </a:r>
          </a:p>
          <a:p>
            <a:r>
              <a:rPr lang="en-US" dirty="0"/>
              <a:t>+ Irinotecan</a:t>
            </a:r>
          </a:p>
          <a:p>
            <a:r>
              <a:rPr lang="en-US" dirty="0"/>
              <a:t>+ Oxaliplatin</a:t>
            </a:r>
          </a:p>
          <a:p>
            <a:endParaRPr lang="en-US" dirty="0"/>
          </a:p>
          <a:p>
            <a:r>
              <a:rPr lang="en-US" dirty="0"/>
              <a:t>vs gemcitabine</a:t>
            </a:r>
          </a:p>
          <a:p>
            <a:endParaRPr lang="en-US" dirty="0"/>
          </a:p>
          <a:p>
            <a:r>
              <a:rPr lang="en-US" dirty="0"/>
              <a:t>↑</a:t>
            </a:r>
            <a:r>
              <a:rPr lang="en-US" dirty="0" err="1"/>
              <a:t>mOS</a:t>
            </a:r>
            <a:r>
              <a:rPr lang="en-US" dirty="0"/>
              <a:t>  6.8 &gt; 11m</a:t>
            </a:r>
          </a:p>
          <a:p>
            <a:r>
              <a:rPr lang="en-US" dirty="0"/>
              <a:t>↑</a:t>
            </a:r>
            <a:r>
              <a:rPr lang="en-US" dirty="0" err="1"/>
              <a:t>mPFS</a:t>
            </a:r>
            <a:r>
              <a:rPr lang="en-US" dirty="0"/>
              <a:t> 3.3 &gt; 6.4m</a:t>
            </a:r>
            <a:endParaRPr lang="el-GR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48605C-03B9-4161-83D3-08C394CD3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328" y="459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6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2A5C-8FFF-444F-8962-4C9CB0FC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‘</a:t>
            </a:r>
            <a:r>
              <a:rPr lang="el-GR" dirty="0" err="1"/>
              <a:t>Ηπατος</a:t>
            </a:r>
            <a:r>
              <a:rPr lang="el-GR" dirty="0"/>
              <a:t>-Χοληφόρων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2ADE6-4DA0-493C-A436-42D1521B9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527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ΗΚΚ</a:t>
            </a:r>
            <a:r>
              <a:rPr lang="en-US" dirty="0"/>
              <a:t>: </a:t>
            </a:r>
            <a:r>
              <a:rPr lang="el-GR" dirty="0"/>
              <a:t>συχνά μια νόσος </a:t>
            </a:r>
            <a:r>
              <a:rPr lang="el-GR" dirty="0" err="1"/>
              <a:t>ασυμπτωματική</a:t>
            </a:r>
            <a:endParaRPr lang="en-US" dirty="0"/>
          </a:p>
          <a:p>
            <a:r>
              <a:rPr lang="el-GR" dirty="0"/>
              <a:t>Υποκείμενη χρόνια ηπατική νόσος ή/και κίρρωση</a:t>
            </a:r>
          </a:p>
          <a:p>
            <a:pPr marL="0" indent="0">
              <a:buNone/>
            </a:pPr>
            <a:r>
              <a:rPr lang="el-GR" dirty="0"/>
              <a:t>   (ιογενής/</a:t>
            </a:r>
            <a:r>
              <a:rPr lang="el-GR" dirty="0" err="1"/>
              <a:t>αυτοάνοση</a:t>
            </a:r>
            <a:r>
              <a:rPr lang="el-GR" dirty="0"/>
              <a:t> ηπατίτιδα, </a:t>
            </a:r>
            <a:r>
              <a:rPr lang="el-GR" dirty="0" err="1"/>
              <a:t>στεατοηπατίτιδα</a:t>
            </a:r>
            <a:r>
              <a:rPr lang="el-GR" dirty="0"/>
              <a:t>, αλκοόλ )</a:t>
            </a:r>
          </a:p>
          <a:p>
            <a:r>
              <a:rPr lang="el-GR" dirty="0"/>
              <a:t>Η διάγνωση του ΗΚΚ βασίζεται στην απεικόνιση, τη βιοψία                          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εξέταση της άλφα-</a:t>
            </a:r>
            <a:r>
              <a:rPr lang="el-G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φετοπρωτεΐνης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(υψηλά επίπεδα AFP &gt;200 </a:t>
            </a:r>
            <a:r>
              <a:rPr lang="el-G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l-G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mL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l-GR" dirty="0"/>
              <a:t>δυναμική CT ή MRI με τυπικά ειδικά απεικονιστικά </a:t>
            </a:r>
            <a:r>
              <a:rPr lang="el-GR" dirty="0" err="1"/>
              <a:t>χαρακτηριστικα</a:t>
            </a:r>
            <a:r>
              <a:rPr lang="en-US" dirty="0"/>
              <a:t>:</a:t>
            </a:r>
            <a:r>
              <a:rPr lang="el-GR" dirty="0"/>
              <a:t>  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η παρουσία αρτηριακής πρόσληψης ακολουθούμενης από ταχεία </a:t>
            </a:r>
            <a:r>
              <a:rPr lang="el-G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έκπλυση</a:t>
            </a:r>
            <a:r>
              <a:rPr lang="el-G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του σκιαγραφικού στη φλεβική και την καθυστερημένη φάση έχει υψηλή ειδικότητα για ΗΚΚ </a:t>
            </a:r>
          </a:p>
          <a:p>
            <a:r>
              <a:rPr lang="el-GR" dirty="0"/>
              <a:t>Το σύστημα </a:t>
            </a:r>
            <a:r>
              <a:rPr lang="el-GR" dirty="0" err="1"/>
              <a:t>σταδιοποίησης</a:t>
            </a:r>
            <a:r>
              <a:rPr lang="el-GR" dirty="0"/>
              <a:t> BCLC (</a:t>
            </a:r>
            <a:r>
              <a:rPr lang="en-US" dirty="0"/>
              <a:t>Barcelona Clinic Liver Cancer) </a:t>
            </a:r>
            <a:r>
              <a:rPr lang="el-GR" dirty="0"/>
              <a:t>για ΗΚΚ</a:t>
            </a:r>
            <a:r>
              <a:rPr lang="en-US" dirty="0"/>
              <a:t> </a:t>
            </a:r>
            <a:r>
              <a:rPr lang="el-GR" dirty="0"/>
              <a:t>λαμβάνει </a:t>
            </a:r>
            <a:r>
              <a:rPr lang="el-GR" dirty="0" err="1"/>
              <a:t>υπ’όψιν</a:t>
            </a:r>
            <a:r>
              <a:rPr lang="en-US" dirty="0"/>
              <a:t> </a:t>
            </a:r>
            <a:r>
              <a:rPr lang="el-GR" dirty="0"/>
              <a:t>όλες τις σημαντικές παραμέτρους</a:t>
            </a:r>
            <a:r>
              <a:rPr lang="en-US" dirty="0"/>
              <a:t>: </a:t>
            </a:r>
            <a:r>
              <a:rPr lang="el-GR" dirty="0"/>
              <a:t>μέγεθος όγκου, αγγειακή επέκταση, ηπατική επάρκεια και συμπτώματα.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103199-79FC-44DE-862B-EF67EF44D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C620-6C7B-4C0A-B08B-C558D1E1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ΗΚΚ -Θεραπεία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455CF-BC11-431A-81FC-84F8B6B47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32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Οι θεραπευτικές επιλογές για το ΗΚΚ γίνονται με βάση την κλινική </a:t>
            </a:r>
            <a:r>
              <a:rPr lang="el-GR" dirty="0" err="1"/>
              <a:t>σταδιοποίηση</a:t>
            </a:r>
            <a:r>
              <a:rPr lang="el-GR" dirty="0"/>
              <a:t> κατά BCLC.</a:t>
            </a:r>
          </a:p>
          <a:p>
            <a:pPr marL="0" indent="0">
              <a:buNone/>
            </a:pPr>
            <a:endParaRPr lang="el-GR" dirty="0"/>
          </a:p>
          <a:p>
            <a:r>
              <a:rPr lang="en-US" dirty="0"/>
              <a:t>M</a:t>
            </a:r>
            <a:r>
              <a:rPr lang="el-GR" dirty="0" err="1"/>
              <a:t>εταμόσχευση</a:t>
            </a:r>
            <a:r>
              <a:rPr lang="el-GR" dirty="0"/>
              <a:t> ήπατος</a:t>
            </a:r>
            <a:r>
              <a:rPr lang="en-US" dirty="0"/>
              <a:t>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σε ασθενείς που πληρούν τα κριτήρια του Μιλάνου   (1 ΗΚΚ ≤ 5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cm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ή 3 όγκοι ≤3 </a:t>
            </a:r>
            <a:r>
              <a:rPr lang="el-G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cm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χωρίς </a:t>
            </a:r>
            <a:r>
              <a:rPr lang="el-G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μακροαγγειακή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διήθηση ή </a:t>
            </a:r>
            <a:r>
              <a:rPr lang="el-GR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εξωηπατική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νόσο)</a:t>
            </a:r>
          </a:p>
          <a:p>
            <a:r>
              <a:rPr lang="el-GR" dirty="0"/>
              <a:t>Ηπατεκτομή</a:t>
            </a:r>
          </a:p>
          <a:p>
            <a:r>
              <a:rPr lang="el-GR" dirty="0"/>
              <a:t>Τοπικός καυτηριασμός</a:t>
            </a:r>
            <a:r>
              <a:rPr lang="en-US" dirty="0"/>
              <a:t>: </a:t>
            </a:r>
            <a:r>
              <a:rPr lang="el-GR" dirty="0"/>
              <a:t>ραδιοσυχνότητες (</a:t>
            </a:r>
            <a:r>
              <a:rPr lang="en-US" dirty="0"/>
              <a:t>RFA</a:t>
            </a:r>
            <a:r>
              <a:rPr lang="el-GR" dirty="0"/>
              <a:t>), μικροκύματα</a:t>
            </a:r>
            <a:r>
              <a:rPr lang="en-US" dirty="0"/>
              <a:t> (MWA)</a:t>
            </a:r>
            <a:endParaRPr lang="el-GR" dirty="0"/>
          </a:p>
          <a:p>
            <a:r>
              <a:rPr lang="el-GR" dirty="0" err="1"/>
              <a:t>Χημειοεμβολισμός</a:t>
            </a:r>
            <a:r>
              <a:rPr lang="el-GR" dirty="0"/>
              <a:t> </a:t>
            </a:r>
          </a:p>
          <a:p>
            <a:r>
              <a:rPr lang="el-GR" dirty="0"/>
              <a:t>Συστηματική θεραπεία πχ </a:t>
            </a:r>
            <a:r>
              <a:rPr lang="en-US" b="1" dirty="0"/>
              <a:t>Sorafenib</a:t>
            </a:r>
            <a:r>
              <a:rPr lang="el-GR" dirty="0"/>
              <a:t> –</a:t>
            </a:r>
            <a:r>
              <a:rPr lang="el-GR" sz="2400" dirty="0"/>
              <a:t>αναστολέας πολλαπλών </a:t>
            </a:r>
            <a:r>
              <a:rPr lang="el-GR" sz="2400" dirty="0" err="1"/>
              <a:t>κινασών</a:t>
            </a:r>
            <a:r>
              <a:rPr lang="el-GR" sz="2400" dirty="0"/>
              <a:t> με </a:t>
            </a:r>
            <a:r>
              <a:rPr lang="el-GR" sz="2400" dirty="0" err="1"/>
              <a:t>αντιπολλαπλασιαστικές</a:t>
            </a:r>
            <a:r>
              <a:rPr lang="el-GR" sz="2400" dirty="0"/>
              <a:t> και </a:t>
            </a:r>
            <a:r>
              <a:rPr lang="el-GR" sz="2400" dirty="0" err="1"/>
              <a:t>αντιαγγειογενετικές</a:t>
            </a:r>
            <a:r>
              <a:rPr lang="el-GR" sz="2400" dirty="0"/>
              <a:t> ιδιότητες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534892-E662-40AC-9BFF-C29868BF5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624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3F231-76F0-40BA-B863-7947EFC56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29" y="1558955"/>
            <a:ext cx="8096250" cy="47529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21267B-F0D7-4150-B213-FF1D7379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1"/>
            <a:ext cx="10515600" cy="1325563"/>
          </a:xfrm>
        </p:spPr>
        <p:txBody>
          <a:bodyPr/>
          <a:lstStyle/>
          <a:p>
            <a:r>
              <a:rPr lang="en-US" dirty="0"/>
              <a:t>Barcelona Clinic Liver Cancer Staging System</a:t>
            </a:r>
            <a:endParaRPr lang="el-GR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2A37BC-018F-4380-9487-CC6ED7DD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376" y="6007130"/>
            <a:ext cx="73062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1E3DB-82B3-4E6F-B676-DC0B29A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l-GR" dirty="0" err="1"/>
              <a:t>ολαγγειοκαρκίνωμα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A1F4A-ED17-4CD2-9BF0-64ABB67C3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Τα </a:t>
            </a:r>
            <a:r>
              <a:rPr lang="el-GR" dirty="0" err="1"/>
              <a:t>χολαγγειοκαρκινώματα</a:t>
            </a:r>
            <a:r>
              <a:rPr lang="el-GR" dirty="0"/>
              <a:t> είναι όγκοι αναπτυσσόμενοι στους χοληφόρους πόρους. </a:t>
            </a:r>
            <a:endParaRPr lang="en-US" dirty="0"/>
          </a:p>
          <a:p>
            <a:r>
              <a:rPr lang="el-GR" dirty="0"/>
              <a:t>Ταξινομούνται ως </a:t>
            </a:r>
            <a:r>
              <a:rPr lang="el-GR" dirty="0" err="1"/>
              <a:t>εξωηπατικοί</a:t>
            </a:r>
            <a:r>
              <a:rPr lang="el-GR" dirty="0"/>
              <a:t> όγκοι (</a:t>
            </a:r>
            <a:r>
              <a:rPr lang="en-US" dirty="0"/>
              <a:t>~</a:t>
            </a:r>
            <a:r>
              <a:rPr lang="el-GR" dirty="0"/>
              <a:t>9</a:t>
            </a:r>
            <a:r>
              <a:rPr lang="en-US" dirty="0"/>
              <a:t>0</a:t>
            </a:r>
            <a:r>
              <a:rPr lang="el-GR" dirty="0"/>
              <a:t>%) ή ως ενδοηπατικοί όγκοι (</a:t>
            </a:r>
            <a:r>
              <a:rPr lang="en-US" dirty="0"/>
              <a:t>~</a:t>
            </a:r>
            <a:r>
              <a:rPr lang="el-GR" dirty="0"/>
              <a:t>1</a:t>
            </a:r>
            <a:r>
              <a:rPr lang="en-US" dirty="0"/>
              <a:t>0</a:t>
            </a:r>
            <a:r>
              <a:rPr lang="el-GR" dirty="0"/>
              <a:t>%).</a:t>
            </a:r>
          </a:p>
          <a:p>
            <a:r>
              <a:rPr lang="el-GR" dirty="0"/>
              <a:t>Όγκοι εντοπιζόμενοι στη συμβολή του δεξιού και του αριστερού ηπατικού πόρου, στο σημείο σχηματισμού του κοινού ηπατικού πόρου, ονομάζονται όγκοι </a:t>
            </a:r>
            <a:r>
              <a:rPr lang="el-GR" dirty="0" err="1"/>
              <a:t>Klatskin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Ταξινόμηση με βάση το στάδιο ΤΝΜ</a:t>
            </a:r>
          </a:p>
          <a:p>
            <a:r>
              <a:rPr lang="el-GR" dirty="0"/>
              <a:t>Για </a:t>
            </a:r>
            <a:r>
              <a:rPr lang="el-GR" dirty="0" err="1"/>
              <a:t>περιπυλαία</a:t>
            </a:r>
            <a:r>
              <a:rPr lang="el-GR" dirty="0"/>
              <a:t> </a:t>
            </a:r>
            <a:r>
              <a:rPr lang="el-GR" dirty="0" err="1"/>
              <a:t>χολαγγειοκαρκινώματα</a:t>
            </a:r>
            <a:r>
              <a:rPr lang="el-GR" dirty="0"/>
              <a:t> γίνεται χρήση της ταξινόμησης κατά </a:t>
            </a:r>
            <a:r>
              <a:rPr lang="el-GR" dirty="0" err="1"/>
              <a:t>Bismuth</a:t>
            </a:r>
            <a:endParaRPr lang="el-G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8B3A53-8E11-4237-A7F6-444A48B67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2AE4B-697A-44FA-A6A9-22A94D5C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l-GR" dirty="0" err="1"/>
              <a:t>ολαγγειοκαρκίνωμα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52903-9D62-45B9-96B5-52045602E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προτιμώμενη αρχική εξέταση ασθενούς με ίκτερο ή άλγος στο δεξιό άνω τεταρτημόριο είναι το </a:t>
            </a:r>
            <a:r>
              <a:rPr lang="en-US" dirty="0"/>
              <a:t>US</a:t>
            </a:r>
            <a:endParaRPr lang="el-GR" dirty="0"/>
          </a:p>
          <a:p>
            <a:r>
              <a:rPr lang="el-GR" dirty="0"/>
              <a:t>MRI</a:t>
            </a:r>
            <a:r>
              <a:rPr lang="en-US" dirty="0"/>
              <a:t>, </a:t>
            </a:r>
            <a:r>
              <a:rPr lang="el-GR" dirty="0"/>
              <a:t>MRCP και MRA είναι οι βέλτιστες αρχικές εξετάσεις επί υποψίας </a:t>
            </a:r>
            <a:r>
              <a:rPr lang="el-GR" dirty="0" err="1"/>
              <a:t>χολαγγειοκαρκινώματος</a:t>
            </a:r>
            <a:endParaRPr lang="el-GR" dirty="0"/>
          </a:p>
          <a:p>
            <a:r>
              <a:rPr lang="el-GR" dirty="0"/>
              <a:t>ERCP και η PTC για την τοποθέτηση </a:t>
            </a:r>
            <a:r>
              <a:rPr lang="en-US" dirty="0"/>
              <a:t>stent </a:t>
            </a:r>
            <a:r>
              <a:rPr lang="el-GR" dirty="0"/>
              <a:t>με παρηγορητικό σκοπό σε μη χειρουργικά εξαιρέσιμους όγκους, και για δειγματοληψία</a:t>
            </a:r>
          </a:p>
          <a:p>
            <a:r>
              <a:rPr lang="el-GR" dirty="0"/>
              <a:t>EUS-FNA μπορεί να διενεργείται σε δυνητικά εγχειρήσιμους ασθενείς με αρνητικά ευρήματα από κυτταρολογική εξέταση ή με αμφίσημα απεικονιστικά ευρήματα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A931EB-2F9A-4A3D-9BF3-80FDB107A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8353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6D901-7D8B-4CBE-9B18-9235EBB3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l-GR" dirty="0" err="1"/>
              <a:t>ολαγγειοκαρκίνωμα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4715C-AF70-402D-87F6-3A825AC65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χειρουργική εξαίρεση είναι η μοναδική μέθοδος ριζικής θεραπείας</a:t>
            </a:r>
          </a:p>
          <a:p>
            <a:r>
              <a:rPr lang="el-GR" dirty="0"/>
              <a:t>Ριζικές </a:t>
            </a:r>
            <a:r>
              <a:rPr lang="el-GR" dirty="0" err="1"/>
              <a:t>εκτομές</a:t>
            </a:r>
            <a:r>
              <a:rPr lang="el-GR" dirty="0"/>
              <a:t> με ελεύθερα χειρουργικά όρια (R0 </a:t>
            </a:r>
            <a:r>
              <a:rPr lang="el-GR" dirty="0" err="1"/>
              <a:t>εκτομή</a:t>
            </a:r>
            <a:r>
              <a:rPr lang="el-GR" dirty="0"/>
              <a:t>) ευνοούν τη μακροπρόθεσμη επιβίωση</a:t>
            </a:r>
          </a:p>
          <a:p>
            <a:r>
              <a:rPr lang="el-GR" dirty="0"/>
              <a:t>Για ασθενείς με θετικά όρια </a:t>
            </a:r>
            <a:r>
              <a:rPr lang="el-GR" dirty="0" err="1"/>
              <a:t>εκτομής</a:t>
            </a:r>
            <a:r>
              <a:rPr lang="el-GR" dirty="0"/>
              <a:t> (R1, R2) &gt; επικουρική ΧΜΘ ή ΧΜΘ-ΑΚΘ αποτελούν αποδεκτές επιλογές.</a:t>
            </a:r>
          </a:p>
          <a:p>
            <a:r>
              <a:rPr lang="el-GR" dirty="0"/>
              <a:t>Σε προχωρημένη νόσο &gt; </a:t>
            </a:r>
            <a:r>
              <a:rPr lang="el-GR" dirty="0" err="1"/>
              <a:t>παρηγορική</a:t>
            </a:r>
            <a:r>
              <a:rPr lang="el-GR" dirty="0"/>
              <a:t> ΧΜΘ (</a:t>
            </a:r>
            <a:r>
              <a:rPr lang="en-US" dirty="0" err="1"/>
              <a:t>Gemitabine</a:t>
            </a:r>
            <a:r>
              <a:rPr lang="en-US" dirty="0"/>
              <a:t>-Cisplatin</a:t>
            </a:r>
            <a:r>
              <a:rPr lang="el-GR" dirty="0"/>
              <a:t>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69C89E-0CE7-409C-A393-308F0036D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1835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D67AD8-B8F8-4FC9-AFB3-C26014CF1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C5F6C6-2818-4E81-BA26-10C700A38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377" y="542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F4BF-4587-4970-801E-B2458E43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Κολοορθικός</a:t>
            </a:r>
            <a:r>
              <a:rPr lang="el-GR" dirty="0"/>
              <a:t> καρκίνος – Κλινική εικόνα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4B918-DD9C-47BF-9835-68265CB3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61637"/>
          </a:xfrm>
        </p:spPr>
        <p:txBody>
          <a:bodyPr/>
          <a:lstStyle/>
          <a:p>
            <a:r>
              <a:rPr lang="el-GR" dirty="0"/>
              <a:t>Συμπτώματα</a:t>
            </a:r>
            <a:r>
              <a:rPr lang="en-US" dirty="0"/>
              <a:t>:</a:t>
            </a:r>
            <a:r>
              <a:rPr lang="el-GR" dirty="0"/>
              <a:t> αλλαγή στις συνήθειες</a:t>
            </a:r>
            <a:r>
              <a:rPr lang="en-US" dirty="0"/>
              <a:t> </a:t>
            </a:r>
            <a:r>
              <a:rPr lang="el-GR" dirty="0"/>
              <a:t>εντέρου, κοιλιακό άλγος, αίμα στα κόπρανα ή μαύρα κόπρανα, κόπωση λόγω σιδηροπενικής αναιμίας, ανορεξία &amp; απώλεια βάρους</a:t>
            </a:r>
          </a:p>
          <a:p>
            <a:r>
              <a:rPr lang="el-GR" dirty="0"/>
              <a:t>Επείγοντα</a:t>
            </a:r>
            <a:r>
              <a:rPr lang="en-US" dirty="0"/>
              <a:t>: </a:t>
            </a:r>
            <a:r>
              <a:rPr lang="el-GR" dirty="0"/>
              <a:t>απόφραξη ή διάτρηση εντέρου</a:t>
            </a:r>
          </a:p>
          <a:p>
            <a:endParaRPr lang="el-G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0CD31A-737C-42BA-852C-00ED4C250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6682" y="5042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3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846C-14DD-4097-94D8-4F8720A7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Εξετάσεις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7C0FFC-F81C-4CDF-97B1-E2E27EFA6C6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3944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Εξετάσεις στα κόπρανα</a:t>
            </a:r>
          </a:p>
          <a:p>
            <a:pPr marL="0" indent="0">
              <a:buNone/>
            </a:pPr>
            <a:r>
              <a:rPr lang="el-GR" dirty="0"/>
              <a:t>   &gt; ανίχνευση μικροσκοπικής αιμορραγίας (</a:t>
            </a:r>
            <a:r>
              <a:rPr lang="en-US" dirty="0"/>
              <a:t>FOB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&gt;</a:t>
            </a:r>
            <a:r>
              <a:rPr lang="el-GR" dirty="0"/>
              <a:t> ανίχνευση μεταλλάξεων του </a:t>
            </a:r>
            <a:r>
              <a:rPr lang="en-US" dirty="0"/>
              <a:t>DNA (stool DNA)</a:t>
            </a:r>
            <a:endParaRPr lang="el-GR" dirty="0"/>
          </a:p>
          <a:p>
            <a:r>
              <a:rPr lang="el-GR" dirty="0"/>
              <a:t>Εργαστηριακός έλεγχος</a:t>
            </a:r>
            <a:r>
              <a:rPr lang="en-US" dirty="0"/>
              <a:t>: </a:t>
            </a:r>
            <a:r>
              <a:rPr lang="el-GR" dirty="0"/>
              <a:t>γενική αίματος, βιοχημικές εξετάσεις, </a:t>
            </a:r>
            <a:r>
              <a:rPr lang="en-US" dirty="0"/>
              <a:t>CEA</a:t>
            </a:r>
            <a:endParaRPr lang="el-GR" dirty="0"/>
          </a:p>
          <a:p>
            <a:r>
              <a:rPr lang="el-GR" dirty="0" err="1"/>
              <a:t>Κολονοσκόπηση</a:t>
            </a:r>
            <a:endParaRPr lang="el-GR" dirty="0"/>
          </a:p>
          <a:p>
            <a:r>
              <a:rPr lang="el-GR" dirty="0"/>
              <a:t>Απεικονιστικές </a:t>
            </a:r>
          </a:p>
          <a:p>
            <a:pPr marL="0" indent="0">
              <a:buNone/>
            </a:pPr>
            <a:r>
              <a:rPr lang="el-GR" dirty="0"/>
              <a:t>   &gt; Βαριούχος υποκλυσμός (διπλής αντίθεσης)</a:t>
            </a:r>
          </a:p>
          <a:p>
            <a:pPr marL="0" indent="0">
              <a:buNone/>
            </a:pPr>
            <a:r>
              <a:rPr lang="el-GR" dirty="0"/>
              <a:t>   &gt; </a:t>
            </a:r>
            <a:r>
              <a:rPr lang="en-US" dirty="0"/>
              <a:t>CT</a:t>
            </a:r>
            <a:r>
              <a:rPr lang="el-GR" dirty="0"/>
              <a:t> </a:t>
            </a:r>
            <a:r>
              <a:rPr lang="el-GR" dirty="0" err="1"/>
              <a:t>κολονογραφία</a:t>
            </a:r>
            <a:r>
              <a:rPr lang="el-GR" dirty="0"/>
              <a:t> – εικονική </a:t>
            </a:r>
            <a:r>
              <a:rPr lang="el-GR" dirty="0" err="1"/>
              <a:t>κολονοσκόπηση</a:t>
            </a:r>
            <a:r>
              <a:rPr lang="el-GR" dirty="0"/>
              <a:t> (</a:t>
            </a:r>
            <a:r>
              <a:rPr lang="en-US" dirty="0"/>
              <a:t>CT colonoscopy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&gt; CT </a:t>
            </a:r>
            <a:r>
              <a:rPr lang="el-GR" dirty="0"/>
              <a:t>Θ-ΑΚΚ για πλήρη </a:t>
            </a:r>
            <a:r>
              <a:rPr lang="el-GR" dirty="0" err="1"/>
              <a:t>σταδιοποίηση</a:t>
            </a:r>
            <a:r>
              <a:rPr lang="el-GR" dirty="0"/>
              <a:t> της νόσου</a:t>
            </a:r>
          </a:p>
          <a:p>
            <a:pPr marL="0" indent="0">
              <a:buNone/>
            </a:pPr>
            <a:r>
              <a:rPr lang="el-GR" dirty="0"/>
              <a:t>   &gt; </a:t>
            </a:r>
            <a:r>
              <a:rPr lang="en-US" dirty="0"/>
              <a:t>MRI </a:t>
            </a:r>
            <a:r>
              <a:rPr lang="el-GR" dirty="0"/>
              <a:t>πυέλου στον καρκίνο ορθού για τον καθορισμό της τοπικής </a:t>
            </a:r>
          </a:p>
          <a:p>
            <a:pPr marL="0" indent="0">
              <a:buNone/>
            </a:pPr>
            <a:r>
              <a:rPr lang="el-GR" dirty="0"/>
              <a:t>      επέκτασης του όγκου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318FA6-0C7D-4DC4-AA5C-8D633F26F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2847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959F-634A-421F-A7DE-328A938DC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Κολοορθικός</a:t>
            </a:r>
            <a:r>
              <a:rPr lang="el-GR" dirty="0"/>
              <a:t> καρκίνος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EEBB6-2506-4AA2-A299-4466781B1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διεπιστημονική αντιμετώπιση της νόσου βασίζεται σε</a:t>
            </a:r>
          </a:p>
          <a:p>
            <a:pPr marL="0" indent="0">
              <a:buNone/>
            </a:pPr>
            <a:endParaRPr lang="el-GR" dirty="0"/>
          </a:p>
          <a:p>
            <a:pPr marL="514350" indent="-514350">
              <a:buAutoNum type="arabicParenR"/>
            </a:pPr>
            <a:r>
              <a:rPr lang="el-GR" dirty="0" err="1"/>
              <a:t>Κολονοσκόπηση</a:t>
            </a:r>
            <a:endParaRPr lang="el-GR" dirty="0"/>
          </a:p>
          <a:p>
            <a:pPr marL="514350" indent="-514350">
              <a:buAutoNum type="arabicParenR"/>
            </a:pPr>
            <a:r>
              <a:rPr lang="el-GR" dirty="0"/>
              <a:t>Ιστολογική επιβεβαίωση της διάγνωσης/ μοριακό προφίλ</a:t>
            </a:r>
          </a:p>
          <a:p>
            <a:pPr marL="514350" indent="-514350">
              <a:buAutoNum type="arabicParenR"/>
            </a:pPr>
            <a:r>
              <a:rPr lang="en-US" dirty="0"/>
              <a:t>CT </a:t>
            </a:r>
            <a:r>
              <a:rPr lang="el-GR" dirty="0"/>
              <a:t>Θ-</a:t>
            </a:r>
            <a:r>
              <a:rPr lang="en-US" dirty="0"/>
              <a:t>AKK </a:t>
            </a:r>
            <a:r>
              <a:rPr lang="el-GR" dirty="0"/>
              <a:t>προς αποκλεισμό απομακρυσμένων μεταστάσεων</a:t>
            </a:r>
          </a:p>
          <a:p>
            <a:pPr marL="514350" indent="-514350">
              <a:buAutoNum type="arabicParenR"/>
            </a:pPr>
            <a:endParaRPr lang="el-GR" dirty="0"/>
          </a:p>
          <a:p>
            <a:pPr marL="0" indent="0">
              <a:buNone/>
            </a:pPr>
            <a:r>
              <a:rPr lang="el-GR" dirty="0"/>
              <a:t>Η βέλτιστη θεραπευτική προσέγγιση αποφασίζεται στα πλαίσια ογκολογικού συμβουλίου (γαστρεντερολόγο, χειρουργό, παθολόγο-</a:t>
            </a:r>
            <a:r>
              <a:rPr lang="el-GR" dirty="0" err="1"/>
              <a:t>ογκολόγο</a:t>
            </a:r>
            <a:r>
              <a:rPr lang="el-GR" dirty="0"/>
              <a:t>, παθολογοανατόμο)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D52D8B-B624-438D-977B-F7031B1FB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3953" y="512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0EC6-9B8C-4621-8837-16D2A2B3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Κολοορθικός</a:t>
            </a:r>
            <a:r>
              <a:rPr lang="el-GR" dirty="0"/>
              <a:t> καρκίνος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AF6F-45B7-4D3E-ACA7-61C502908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Εντοπισμένη νόσος &gt; χειρουργική αντιμετώπιση</a:t>
            </a:r>
          </a:p>
          <a:p>
            <a:r>
              <a:rPr lang="el-GR" dirty="0"/>
              <a:t>Ιστολογική έκθεση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-</a:t>
            </a:r>
            <a:r>
              <a:rPr lang="el-GR" dirty="0"/>
              <a:t>βαθμό διαφοροποίησης</a:t>
            </a:r>
          </a:p>
          <a:p>
            <a:pPr marL="0" indent="0">
              <a:buNone/>
            </a:pPr>
            <a:r>
              <a:rPr lang="el-GR" dirty="0"/>
              <a:t>   -βάθος διήθησης του εντερικού τοιχώματος (</a:t>
            </a:r>
            <a:r>
              <a:rPr lang="en-US" dirty="0" err="1"/>
              <a:t>pT</a:t>
            </a:r>
            <a:r>
              <a:rPr lang="en-US" dirty="0"/>
              <a:t>-status)</a:t>
            </a:r>
          </a:p>
          <a:p>
            <a:pPr marL="0" indent="0">
              <a:buNone/>
            </a:pPr>
            <a:r>
              <a:rPr lang="en-US" dirty="0"/>
              <a:t>   -</a:t>
            </a:r>
            <a:r>
              <a:rPr lang="el-GR" dirty="0"/>
              <a:t>παρουσία </a:t>
            </a:r>
            <a:r>
              <a:rPr lang="el-GR" dirty="0" err="1"/>
              <a:t>λεμφαγγειακής</a:t>
            </a:r>
            <a:r>
              <a:rPr lang="el-GR" dirty="0"/>
              <a:t>/</a:t>
            </a:r>
            <a:r>
              <a:rPr lang="el-GR" dirty="0" err="1"/>
              <a:t>περινευρικής</a:t>
            </a:r>
            <a:r>
              <a:rPr lang="el-GR" dirty="0"/>
              <a:t> διήθησης</a:t>
            </a:r>
          </a:p>
          <a:p>
            <a:pPr marL="0" indent="0">
              <a:buNone/>
            </a:pPr>
            <a:r>
              <a:rPr lang="el-GR" dirty="0"/>
              <a:t>   -αριθμό διηθημένων λεμφαδένων (</a:t>
            </a:r>
            <a:r>
              <a:rPr lang="en-US" dirty="0" err="1"/>
              <a:t>pN</a:t>
            </a:r>
            <a:r>
              <a:rPr lang="en-US" dirty="0"/>
              <a:t>-status) *</a:t>
            </a:r>
            <a:r>
              <a:rPr lang="el-GR" dirty="0"/>
              <a:t>τουλάχιστον 12*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n-US" dirty="0"/>
              <a:t>To </a:t>
            </a:r>
            <a:r>
              <a:rPr lang="en-US" dirty="0" err="1"/>
              <a:t>pTNM</a:t>
            </a:r>
            <a:r>
              <a:rPr lang="en-US" dirty="0"/>
              <a:t> status </a:t>
            </a:r>
            <a:r>
              <a:rPr lang="el-GR" dirty="0" err="1"/>
              <a:t>εχει</a:t>
            </a:r>
            <a:r>
              <a:rPr lang="el-GR" dirty="0"/>
              <a:t> μεγάλη προγνωστική σημασία </a:t>
            </a:r>
            <a:r>
              <a:rPr lang="el-GR" dirty="0" err="1"/>
              <a:t>οσον</a:t>
            </a:r>
            <a:r>
              <a:rPr lang="el-GR" dirty="0"/>
              <a:t> αφορά την επιβίωση και καθοδηγεί την μετεγχειρητική αντιμετώπιση!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42262F-059C-4A2B-8ABF-41A28DE96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376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006F92-55AE-4CC6-8C5A-FAE650E4B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267" y="2233612"/>
            <a:ext cx="3333750" cy="239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D62C8-1EB1-440B-9307-1B749C877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886" y="854743"/>
            <a:ext cx="5586847" cy="47599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BC3878-63CD-42C8-A4AA-1EA7CFB47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6376" y="5437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2146</Words>
  <Application>Microsoft Office PowerPoint</Application>
  <PresentationFormat>Widescreen</PresentationFormat>
  <Paragraphs>284</Paragraphs>
  <Slides>49</Slides>
  <Notes>27</Notes>
  <HiddenSlides>0</HiddenSlides>
  <MMClips>49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Καρκίνοι Πεπτικού</vt:lpstr>
      <vt:lpstr>Κολοορθικός καρκίνος</vt:lpstr>
      <vt:lpstr>Κολοορθικός καρκίνος – προδιαθεσικοί παράγοντες</vt:lpstr>
      <vt:lpstr>Μοριακή Βιολογία</vt:lpstr>
      <vt:lpstr>Κολοορθικός καρκίνος – Κλινική εικόνα</vt:lpstr>
      <vt:lpstr>Εξετάσεις</vt:lpstr>
      <vt:lpstr>Κολοορθικός καρκίνος</vt:lpstr>
      <vt:lpstr>Κολοορθικός καρκίνος</vt:lpstr>
      <vt:lpstr>PowerPoint Presentation</vt:lpstr>
      <vt:lpstr>PowerPoint Presentation</vt:lpstr>
      <vt:lpstr>Κολοορθικός καρκίνος</vt:lpstr>
      <vt:lpstr>PowerPoint Presentation</vt:lpstr>
      <vt:lpstr>Μεταστατικός κολοορθικός καρκίνος</vt:lpstr>
      <vt:lpstr>Κολοορθικός καρκίνος</vt:lpstr>
      <vt:lpstr>Καρκίνος οισοφάγου</vt:lpstr>
      <vt:lpstr>Καρκίνος οισοφάγου</vt:lpstr>
      <vt:lpstr>Καρκίνος οισοφάγου- Παράγοντες κινδύνου</vt:lpstr>
      <vt:lpstr>Καρκίνος οισοφάγου- Συμπτώματα</vt:lpstr>
      <vt:lpstr>Καρκίνος οισοφάγου - Διάγνωση</vt:lpstr>
      <vt:lpstr>Καρκίνος οισοφάγου – Ταξινόμηση</vt:lpstr>
      <vt:lpstr>Καρκίνος οισοφάγου -θεραπεία</vt:lpstr>
      <vt:lpstr>Καρκίνος οισοφάγου -θεραπεία</vt:lpstr>
      <vt:lpstr>Καρκίνος στομάχου</vt:lpstr>
      <vt:lpstr>Καρκίνος στομάχου -Συμπτώματα</vt:lpstr>
      <vt:lpstr>Καρκίνος στομάχου- Διάγνωση</vt:lpstr>
      <vt:lpstr>Καρκίνος στομάχου- Ιστοπαθολογικά χαρακτηριστικά</vt:lpstr>
      <vt:lpstr>Καρκίνος στομάχου- Ιστοπαθολογική έκθεση</vt:lpstr>
      <vt:lpstr>Καρκίνος στομάχου -Αντιμετώπιση</vt:lpstr>
      <vt:lpstr>PowerPoint Presentation</vt:lpstr>
      <vt:lpstr>PowerPoint Presentation</vt:lpstr>
      <vt:lpstr>PowerPoint Presentation</vt:lpstr>
      <vt:lpstr>PowerPoint Presentation</vt:lpstr>
      <vt:lpstr>Καρκίνος στομάχου –Συστηματική θεραπεία</vt:lpstr>
      <vt:lpstr>Καρκίνος Παγκρέατος </vt:lpstr>
      <vt:lpstr>Καρκίνος Παγκρέατος – Παράγοντες κινδύνου</vt:lpstr>
      <vt:lpstr>Καρκίνος Παγκρέατος – Συμπτώματα</vt:lpstr>
      <vt:lpstr>PowerPoint Presentation</vt:lpstr>
      <vt:lpstr>PowerPoint Presentation</vt:lpstr>
      <vt:lpstr>Καρκίνος Παγκρέατος –Χειρουργική αντιμετώπιση</vt:lpstr>
      <vt:lpstr>PowerPoint Presentation</vt:lpstr>
      <vt:lpstr>PowerPoint Presentation</vt:lpstr>
      <vt:lpstr>PowerPoint Presentation</vt:lpstr>
      <vt:lpstr>Καρκίνος ‘Ηπατος-Χοληφόρων</vt:lpstr>
      <vt:lpstr>ΗΚΚ -Θεραπεία</vt:lpstr>
      <vt:lpstr>Barcelona Clinic Liver Cancer Staging System</vt:lpstr>
      <vt:lpstr>Xολαγγειοκαρκίνωμα</vt:lpstr>
      <vt:lpstr>Xολαγγειοκαρκίνωμα</vt:lpstr>
      <vt:lpstr>Xολαγγειοκαρκίνωμα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Καρκίνοι Πεπτικού</dc:title>
  <dc:creator>Anastasia Papafili</dc:creator>
  <cp:lastModifiedBy>Anastasia Papafili</cp:lastModifiedBy>
  <cp:revision>198</cp:revision>
  <dcterms:created xsi:type="dcterms:W3CDTF">2020-04-15T16:55:19Z</dcterms:created>
  <dcterms:modified xsi:type="dcterms:W3CDTF">2020-04-18T22:01:51Z</dcterms:modified>
</cp:coreProperties>
</file>