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Default Extension="tiff" ContentType="image/tiff"/>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552" r:id="rId2"/>
    <p:sldId id="553" r:id="rId3"/>
    <p:sldId id="554" r:id="rId4"/>
    <p:sldId id="295" r:id="rId5"/>
    <p:sldId id="294" r:id="rId6"/>
    <p:sldId id="430" r:id="rId7"/>
    <p:sldId id="316" r:id="rId8"/>
    <p:sldId id="431" r:id="rId9"/>
    <p:sldId id="432" r:id="rId10"/>
    <p:sldId id="433" r:id="rId11"/>
    <p:sldId id="428" r:id="rId12"/>
    <p:sldId id="436" r:id="rId13"/>
    <p:sldId id="437" r:id="rId14"/>
    <p:sldId id="438" r:id="rId15"/>
    <p:sldId id="435" r:id="rId16"/>
    <p:sldId id="439" r:id="rId17"/>
    <p:sldId id="317" r:id="rId18"/>
    <p:sldId id="441" r:id="rId19"/>
    <p:sldId id="445" r:id="rId20"/>
    <p:sldId id="318" r:id="rId21"/>
    <p:sldId id="446" r:id="rId22"/>
    <p:sldId id="298" r:id="rId23"/>
    <p:sldId id="297" r:id="rId24"/>
    <p:sldId id="299" r:id="rId25"/>
    <p:sldId id="302" r:id="rId26"/>
    <p:sldId id="304" r:id="rId27"/>
    <p:sldId id="443" r:id="rId28"/>
    <p:sldId id="525" r:id="rId29"/>
    <p:sldId id="526" r:id="rId30"/>
    <p:sldId id="307" r:id="rId31"/>
    <p:sldId id="447" r:id="rId32"/>
    <p:sldId id="310" r:id="rId33"/>
    <p:sldId id="442" r:id="rId34"/>
    <p:sldId id="449" r:id="rId35"/>
    <p:sldId id="450" r:id="rId36"/>
    <p:sldId id="547" r:id="rId37"/>
    <p:sldId id="451" r:id="rId38"/>
    <p:sldId id="452" r:id="rId39"/>
    <p:sldId id="453" r:id="rId40"/>
    <p:sldId id="548" r:id="rId41"/>
    <p:sldId id="456" r:id="rId42"/>
    <p:sldId id="454" r:id="rId43"/>
    <p:sldId id="527" r:id="rId44"/>
    <p:sldId id="300" r:id="rId45"/>
    <p:sldId id="257" r:id="rId46"/>
    <p:sldId id="528" r:id="rId47"/>
    <p:sldId id="463" r:id="rId48"/>
    <p:sldId id="279" r:id="rId49"/>
    <p:sldId id="530" r:id="rId50"/>
    <p:sldId id="532" r:id="rId51"/>
    <p:sldId id="534" r:id="rId52"/>
    <p:sldId id="535" r:id="rId53"/>
    <p:sldId id="536" r:id="rId54"/>
    <p:sldId id="537" r:id="rId55"/>
    <p:sldId id="260" r:id="rId56"/>
    <p:sldId id="280" r:id="rId57"/>
    <p:sldId id="462" r:id="rId58"/>
    <p:sldId id="269" r:id="rId59"/>
    <p:sldId id="486" r:id="rId60"/>
    <p:sldId id="475" r:id="rId61"/>
    <p:sldId id="538" r:id="rId62"/>
    <p:sldId id="539" r:id="rId63"/>
    <p:sldId id="469" r:id="rId64"/>
    <p:sldId id="467" r:id="rId65"/>
    <p:sldId id="476" r:id="rId66"/>
    <p:sldId id="484" r:id="rId67"/>
    <p:sldId id="550" r:id="rId68"/>
    <p:sldId id="556" r:id="rId69"/>
    <p:sldId id="555" r:id="rId70"/>
    <p:sldId id="482" r:id="rId71"/>
    <p:sldId id="471" r:id="rId72"/>
    <p:sldId id="481" r:id="rId73"/>
    <p:sldId id="474" r:id="rId74"/>
    <p:sldId id="377" r:id="rId75"/>
    <p:sldId id="540" r:id="rId76"/>
    <p:sldId id="542" r:id="rId77"/>
    <p:sldId id="541" r:id="rId78"/>
    <p:sldId id="381" r:id="rId79"/>
    <p:sldId id="385" r:id="rId80"/>
    <p:sldId id="387" r:id="rId81"/>
    <p:sldId id="388" r:id="rId82"/>
    <p:sldId id="390" r:id="rId83"/>
    <p:sldId id="391" r:id="rId84"/>
    <p:sldId id="393" r:id="rId85"/>
    <p:sldId id="389" r:id="rId86"/>
    <p:sldId id="392" r:id="rId87"/>
    <p:sldId id="396" r:id="rId88"/>
    <p:sldId id="398" r:id="rId89"/>
    <p:sldId id="405" r:id="rId90"/>
    <p:sldId id="406" r:id="rId91"/>
    <p:sldId id="487" r:id="rId92"/>
    <p:sldId id="408" r:id="rId93"/>
    <p:sldId id="410" r:id="rId94"/>
    <p:sldId id="411" r:id="rId95"/>
    <p:sldId id="488" r:id="rId96"/>
    <p:sldId id="413" r:id="rId97"/>
    <p:sldId id="414" r:id="rId98"/>
    <p:sldId id="490" r:id="rId99"/>
    <p:sldId id="491" r:id="rId100"/>
    <p:sldId id="418" r:id="rId101"/>
    <p:sldId id="421" r:id="rId102"/>
    <p:sldId id="492" r:id="rId103"/>
    <p:sldId id="494" r:id="rId104"/>
    <p:sldId id="501" r:id="rId105"/>
    <p:sldId id="493" r:id="rId106"/>
    <p:sldId id="495" r:id="rId107"/>
    <p:sldId id="496" r:id="rId108"/>
    <p:sldId id="497" r:id="rId109"/>
    <p:sldId id="499" r:id="rId110"/>
    <p:sldId id="505" r:id="rId111"/>
    <p:sldId id="498" r:id="rId112"/>
    <p:sldId id="500" r:id="rId113"/>
    <p:sldId id="504" r:id="rId114"/>
    <p:sldId id="549" r:id="rId115"/>
    <p:sldId id="503" r:id="rId116"/>
    <p:sldId id="543" r:id="rId117"/>
    <p:sldId id="319" r:id="rId118"/>
    <p:sldId id="321" r:id="rId119"/>
    <p:sldId id="551" r:id="rId120"/>
    <p:sldId id="507" r:id="rId121"/>
    <p:sldId id="508" r:id="rId122"/>
    <p:sldId id="322" r:id="rId123"/>
    <p:sldId id="323" r:id="rId124"/>
    <p:sldId id="324" r:id="rId125"/>
    <p:sldId id="544" r:id="rId126"/>
    <p:sldId id="330" r:id="rId127"/>
    <p:sldId id="329" r:id="rId128"/>
    <p:sldId id="327" r:id="rId129"/>
    <p:sldId id="331" r:id="rId130"/>
    <p:sldId id="332" r:id="rId131"/>
    <p:sldId id="333" r:id="rId132"/>
    <p:sldId id="334" r:id="rId133"/>
    <p:sldId id="335" r:id="rId134"/>
    <p:sldId id="336" r:id="rId135"/>
    <p:sldId id="337" r:id="rId136"/>
    <p:sldId id="338" r:id="rId137"/>
    <p:sldId id="339" r:id="rId138"/>
    <p:sldId id="512" r:id="rId139"/>
    <p:sldId id="513" r:id="rId140"/>
    <p:sldId id="346" r:id="rId141"/>
    <p:sldId id="515" r:id="rId142"/>
    <p:sldId id="516" r:id="rId143"/>
    <p:sldId id="348" r:id="rId144"/>
    <p:sldId id="349" r:id="rId145"/>
    <p:sldId id="518" r:id="rId146"/>
    <p:sldId id="355" r:id="rId147"/>
    <p:sldId id="517" r:id="rId148"/>
    <p:sldId id="356" r:id="rId149"/>
    <p:sldId id="357" r:id="rId150"/>
    <p:sldId id="520" r:id="rId151"/>
    <p:sldId id="521" r:id="rId152"/>
    <p:sldId id="360" r:id="rId153"/>
    <p:sldId id="361" r:id="rId154"/>
    <p:sldId id="370" r:id="rId155"/>
    <p:sldId id="371" r:id="rId156"/>
    <p:sldId id="373" r:id="rId157"/>
    <p:sldId id="374" r:id="rId158"/>
    <p:sldId id="546" r:id="rId1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6239" autoAdjust="0"/>
    <p:restoredTop sz="94660"/>
  </p:normalViewPr>
  <p:slideViewPr>
    <p:cSldViewPr>
      <p:cViewPr>
        <p:scale>
          <a:sx n="50" d="100"/>
          <a:sy n="50" d="100"/>
        </p:scale>
        <p:origin x="-1842" y="-3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1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_________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_____________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pieChart>
        <c:varyColors val="1"/>
        <c:ser>
          <c:idx val="0"/>
          <c:order val="0"/>
          <c:dPt>
            <c:idx val="0"/>
            <c:spPr>
              <a:solidFill>
                <a:srgbClr val="3E1F7E"/>
              </a:solidFill>
            </c:spPr>
            <c:extLst xmlns:c16r2="http://schemas.microsoft.com/office/drawing/2015/06/chart">
              <c:ext xmlns:c16="http://schemas.microsoft.com/office/drawing/2014/chart" uri="{C3380CC4-5D6E-409C-BE32-E72D297353CC}">
                <c16:uniqueId val="{00000001-39C7-4550-8407-2881C880B587}"/>
              </c:ext>
            </c:extLst>
          </c:dPt>
          <c:dPt>
            <c:idx val="1"/>
            <c:spPr>
              <a:solidFill>
                <a:schemeClr val="bg1">
                  <a:lumMod val="75000"/>
                </a:schemeClr>
              </a:solidFill>
            </c:spPr>
            <c:extLst xmlns:c16r2="http://schemas.microsoft.com/office/drawing/2015/06/chart">
              <c:ext xmlns:c16="http://schemas.microsoft.com/office/drawing/2014/chart" uri="{C3380CC4-5D6E-409C-BE32-E72D297353CC}">
                <c16:uniqueId val="{00000003-39C7-4550-8407-2881C880B587}"/>
              </c:ext>
            </c:extLst>
          </c:dPt>
          <c:dPt>
            <c:idx val="2"/>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5-39C7-4550-8407-2881C880B587}"/>
              </c:ext>
            </c:extLst>
          </c:dPt>
          <c:dPt>
            <c:idx val="3"/>
            <c:spPr>
              <a:solidFill>
                <a:schemeClr val="accent2"/>
              </a:solidFill>
            </c:spPr>
            <c:extLst xmlns:c16r2="http://schemas.microsoft.com/office/drawing/2015/06/chart">
              <c:ext xmlns:c16="http://schemas.microsoft.com/office/drawing/2014/chart" uri="{C3380CC4-5D6E-409C-BE32-E72D297353CC}">
                <c16:uniqueId val="{00000007-39C7-4550-8407-2881C880B587}"/>
              </c:ext>
            </c:extLst>
          </c:dPt>
          <c:cat>
            <c:strRef>
              <c:f>Sheet1!$A$2:$A$5</c:f>
              <c:strCache>
                <c:ptCount val="4"/>
                <c:pt idx="0">
                  <c:v>NMIBC</c:v>
                </c:pt>
                <c:pt idx="1">
                  <c:v>Non-urothelial</c:v>
                </c:pt>
                <c:pt idx="2">
                  <c:v>MIBC</c:v>
                </c:pt>
                <c:pt idx="3">
                  <c:v>MIBC + mets</c:v>
                </c:pt>
              </c:strCache>
            </c:strRef>
          </c:cat>
          <c:val>
            <c:numRef>
              <c:f>Sheet1!$B$2:$B$5</c:f>
              <c:numCache>
                <c:formatCode>General</c:formatCode>
                <c:ptCount val="4"/>
                <c:pt idx="0">
                  <c:v>63</c:v>
                </c:pt>
                <c:pt idx="1">
                  <c:v>10</c:v>
                </c:pt>
                <c:pt idx="2">
                  <c:v>4</c:v>
                </c:pt>
                <c:pt idx="3">
                  <c:v>23</c:v>
                </c:pt>
              </c:numCache>
            </c:numRef>
          </c:val>
          <c:extLst xmlns:c16r2="http://schemas.microsoft.com/office/drawing/2015/06/chart">
            <c:ext xmlns:c16="http://schemas.microsoft.com/office/drawing/2014/chart" uri="{C3380CC4-5D6E-409C-BE32-E72D297353CC}">
              <c16:uniqueId val="{00000008-39C7-4550-8407-2881C880B587}"/>
            </c:ext>
          </c:extLst>
        </c:ser>
        <c:firstSliceAng val="0"/>
      </c:pieChart>
      <c:spPr>
        <a:noFill/>
        <a:ln>
          <a:noFill/>
        </a:ln>
        <a:effectLst/>
      </c:spPr>
    </c:plotArea>
    <c:plotVisOnly val="1"/>
    <c:dispBlanksAs val="zero"/>
  </c:chart>
  <c:spPr>
    <a:noFill/>
    <a:ln>
      <a:noFill/>
    </a:ln>
    <a:effectLst/>
  </c:spPr>
  <c:txPr>
    <a:bodyPr/>
    <a:lstStyle/>
    <a:p>
      <a:pPr>
        <a:defRPr/>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stacked"/>
        <c:ser>
          <c:idx val="0"/>
          <c:order val="0"/>
          <c:tx>
            <c:strRef>
              <c:f>Sheet1!$B$1</c:f>
              <c:strCache>
                <c:ptCount val="1"/>
                <c:pt idx="0">
                  <c:v>Male</c:v>
                </c:pt>
              </c:strCache>
            </c:strRef>
          </c:tx>
          <c:spPr>
            <a:solidFill>
              <a:schemeClr val="accent1"/>
            </a:solidFill>
            <a:ln>
              <a:noFill/>
            </a:ln>
            <a:effectLst/>
          </c:spPr>
          <c:cat>
            <c:strRef>
              <c:f>Sheet1!$A$2:$A$4</c:f>
              <c:strCache>
                <c:ptCount val="3"/>
                <c:pt idx="0">
                  <c:v>Worldwide</c:v>
                </c:pt>
                <c:pt idx="1">
                  <c:v>More developed regions*</c:v>
                </c:pt>
                <c:pt idx="2">
                  <c:v>Less developed regions</c:v>
                </c:pt>
              </c:strCache>
            </c:strRef>
          </c:cat>
          <c:val>
            <c:numRef>
              <c:f>Sheet1!$B$2:$B$4</c:f>
              <c:numCache>
                <c:formatCode>General</c:formatCode>
                <c:ptCount val="3"/>
                <c:pt idx="0">
                  <c:v>330400</c:v>
                </c:pt>
                <c:pt idx="1">
                  <c:v>196100</c:v>
                </c:pt>
                <c:pt idx="2">
                  <c:v>134300</c:v>
                </c:pt>
              </c:numCache>
            </c:numRef>
          </c:val>
          <c:extLst xmlns:c16r2="http://schemas.microsoft.com/office/drawing/2015/06/chart">
            <c:ext xmlns:c16="http://schemas.microsoft.com/office/drawing/2014/chart" uri="{C3380CC4-5D6E-409C-BE32-E72D297353CC}">
              <c16:uniqueId val="{00000000-2510-4C88-8D59-D2ADCA330147}"/>
            </c:ext>
          </c:extLst>
        </c:ser>
        <c:ser>
          <c:idx val="1"/>
          <c:order val="1"/>
          <c:tx>
            <c:strRef>
              <c:f>Sheet1!$C$1</c:f>
              <c:strCache>
                <c:ptCount val="1"/>
                <c:pt idx="0">
                  <c:v>Female</c:v>
                </c:pt>
              </c:strCache>
            </c:strRef>
          </c:tx>
          <c:spPr>
            <a:solidFill>
              <a:schemeClr val="accent2"/>
            </a:solidFill>
            <a:ln>
              <a:noFill/>
            </a:ln>
            <a:effectLst/>
          </c:spPr>
          <c:cat>
            <c:strRef>
              <c:f>Sheet1!$A$2:$A$4</c:f>
              <c:strCache>
                <c:ptCount val="3"/>
                <c:pt idx="0">
                  <c:v>Worldwide</c:v>
                </c:pt>
                <c:pt idx="1">
                  <c:v>More developed regions*</c:v>
                </c:pt>
                <c:pt idx="2">
                  <c:v>Less developed regions</c:v>
                </c:pt>
              </c:strCache>
            </c:strRef>
          </c:cat>
          <c:val>
            <c:numRef>
              <c:f>Sheet1!$C$2:$C$4</c:f>
              <c:numCache>
                <c:formatCode>General</c:formatCode>
                <c:ptCount val="3"/>
                <c:pt idx="0">
                  <c:v>99400</c:v>
                </c:pt>
                <c:pt idx="1">
                  <c:v>57800</c:v>
                </c:pt>
                <c:pt idx="2">
                  <c:v>41600</c:v>
                </c:pt>
              </c:numCache>
            </c:numRef>
          </c:val>
          <c:extLst xmlns:c16r2="http://schemas.microsoft.com/office/drawing/2015/06/chart">
            <c:ext xmlns:c16="http://schemas.microsoft.com/office/drawing/2014/chart" uri="{C3380CC4-5D6E-409C-BE32-E72D297353CC}">
              <c16:uniqueId val="{00000001-2510-4C88-8D59-D2ADCA330147}"/>
            </c:ext>
          </c:extLst>
        </c:ser>
        <c:overlap val="100"/>
        <c:axId val="144433920"/>
        <c:axId val="144435456"/>
      </c:barChart>
      <c:catAx>
        <c:axId val="144433920"/>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44435456"/>
        <c:crosses val="autoZero"/>
        <c:auto val="1"/>
        <c:lblAlgn val="ctr"/>
        <c:lblOffset val="100"/>
      </c:catAx>
      <c:valAx>
        <c:axId val="144435456"/>
        <c:scaling>
          <c:orientation val="minMax"/>
          <c:max val="500000"/>
        </c:scaling>
        <c:axPos val="l"/>
        <c:majorGridlines>
          <c:spPr>
            <a:ln w="9525" cap="flat" cmpd="sng" algn="ctr">
              <a:noFill/>
              <a:round/>
            </a:ln>
            <a:effectLst/>
          </c:spPr>
        </c:majorGridlines>
        <c:numFmt formatCode="#,##0" sourceLinked="0"/>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44433920"/>
        <c:crosses val="autoZero"/>
        <c:crossBetween val="between"/>
        <c:majorUnit val="100000"/>
      </c:valAx>
      <c:spPr>
        <a:noFill/>
        <a:ln>
          <a:noFill/>
        </a:ln>
        <a:effectLst/>
      </c:spPr>
    </c:plotArea>
    <c:legend>
      <c:legendPos val="t"/>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l-GR"/>
        </a:p>
      </c:txPr>
    </c:legend>
    <c:plotVisOnly val="1"/>
    <c:dispBlanksAs val="gap"/>
  </c:chart>
  <c:spPr>
    <a:noFill/>
    <a:ln>
      <a:noFill/>
    </a:ln>
    <a:effectLst/>
  </c:spPr>
  <c:txPr>
    <a:bodyPr/>
    <a:lstStyle/>
    <a:p>
      <a:pPr>
        <a:defRPr/>
      </a:pPr>
      <a:endParaRPr lang="el-G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stacked"/>
        <c:ser>
          <c:idx val="0"/>
          <c:order val="0"/>
          <c:tx>
            <c:strRef>
              <c:f>Sheet1!$B$1</c:f>
              <c:strCache>
                <c:ptCount val="1"/>
                <c:pt idx="0">
                  <c:v>Male</c:v>
                </c:pt>
              </c:strCache>
            </c:strRef>
          </c:tx>
          <c:spPr>
            <a:solidFill>
              <a:schemeClr val="accent1"/>
            </a:solidFill>
            <a:ln>
              <a:noFill/>
            </a:ln>
            <a:effectLst/>
          </c:spPr>
          <c:cat>
            <c:strRef>
              <c:f>Sheet1!$A$2:$A$4</c:f>
              <c:strCache>
                <c:ptCount val="3"/>
                <c:pt idx="0">
                  <c:v>Worldwide</c:v>
                </c:pt>
                <c:pt idx="1">
                  <c:v>More developed regions*</c:v>
                </c:pt>
                <c:pt idx="2">
                  <c:v>Less developed regions</c:v>
                </c:pt>
              </c:strCache>
            </c:strRef>
          </c:cat>
          <c:val>
            <c:numRef>
              <c:f>Sheet1!$B$2:$B$4</c:f>
              <c:numCache>
                <c:formatCode>General</c:formatCode>
                <c:ptCount val="3"/>
                <c:pt idx="0">
                  <c:v>123000</c:v>
                </c:pt>
                <c:pt idx="1">
                  <c:v>58900</c:v>
                </c:pt>
                <c:pt idx="2">
                  <c:v>64100</c:v>
                </c:pt>
              </c:numCache>
            </c:numRef>
          </c:val>
          <c:extLst xmlns:c16r2="http://schemas.microsoft.com/office/drawing/2015/06/chart">
            <c:ext xmlns:c16="http://schemas.microsoft.com/office/drawing/2014/chart" uri="{C3380CC4-5D6E-409C-BE32-E72D297353CC}">
              <c16:uniqueId val="{00000000-741C-41D1-BDB0-B81E9CAD61A2}"/>
            </c:ext>
          </c:extLst>
        </c:ser>
        <c:ser>
          <c:idx val="1"/>
          <c:order val="1"/>
          <c:tx>
            <c:strRef>
              <c:f>Sheet1!$C$1</c:f>
              <c:strCache>
                <c:ptCount val="1"/>
                <c:pt idx="0">
                  <c:v>Female</c:v>
                </c:pt>
              </c:strCache>
            </c:strRef>
          </c:tx>
          <c:spPr>
            <a:solidFill>
              <a:schemeClr val="accent2"/>
            </a:solidFill>
            <a:ln>
              <a:noFill/>
            </a:ln>
            <a:effectLst/>
          </c:spPr>
          <c:cat>
            <c:strRef>
              <c:f>Sheet1!$A$2:$A$4</c:f>
              <c:strCache>
                <c:ptCount val="3"/>
                <c:pt idx="0">
                  <c:v>Worldwide</c:v>
                </c:pt>
                <c:pt idx="1">
                  <c:v>More developed regions*</c:v>
                </c:pt>
                <c:pt idx="2">
                  <c:v>Less developed regions</c:v>
                </c:pt>
              </c:strCache>
            </c:strRef>
          </c:cat>
          <c:val>
            <c:numRef>
              <c:f>Sheet1!$C$2:$C$4</c:f>
              <c:numCache>
                <c:formatCode>General</c:formatCode>
                <c:ptCount val="3"/>
                <c:pt idx="0">
                  <c:v>42000</c:v>
                </c:pt>
                <c:pt idx="1">
                  <c:v>21000</c:v>
                </c:pt>
                <c:pt idx="2">
                  <c:v>21000</c:v>
                </c:pt>
              </c:numCache>
            </c:numRef>
          </c:val>
          <c:extLst xmlns:c16r2="http://schemas.microsoft.com/office/drawing/2015/06/chart">
            <c:ext xmlns:c16="http://schemas.microsoft.com/office/drawing/2014/chart" uri="{C3380CC4-5D6E-409C-BE32-E72D297353CC}">
              <c16:uniqueId val="{00000001-741C-41D1-BDB0-B81E9CAD61A2}"/>
            </c:ext>
          </c:extLst>
        </c:ser>
        <c:overlap val="100"/>
        <c:axId val="146143488"/>
        <c:axId val="146149376"/>
      </c:barChart>
      <c:catAx>
        <c:axId val="146143488"/>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46149376"/>
        <c:crosses val="autoZero"/>
        <c:auto val="1"/>
        <c:lblAlgn val="ctr"/>
        <c:lblOffset val="100"/>
      </c:catAx>
      <c:valAx>
        <c:axId val="146149376"/>
        <c:scaling>
          <c:orientation val="minMax"/>
          <c:max val="500000"/>
        </c:scaling>
        <c:axPos val="l"/>
        <c:majorGridlines>
          <c:spPr>
            <a:ln w="9525" cap="flat" cmpd="sng" algn="ctr">
              <a:noFill/>
              <a:round/>
            </a:ln>
            <a:effectLst/>
          </c:spPr>
        </c:majorGridlines>
        <c:numFmt formatCode="#,##0" sourceLinked="0"/>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46143488"/>
        <c:crosses val="autoZero"/>
        <c:crossBetween val="between"/>
        <c:majorUnit val="100000"/>
      </c:valAx>
      <c:spPr>
        <a:noFill/>
        <a:ln>
          <a:noFill/>
        </a:ln>
        <a:effectLst/>
      </c:spPr>
    </c:plotArea>
    <c:legend>
      <c:legendPos val="t"/>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l-GR"/>
        </a:p>
      </c:txPr>
    </c:legend>
    <c:plotVisOnly val="1"/>
    <c:dispBlanksAs val="gap"/>
  </c:chart>
  <c:spPr>
    <a:noFill/>
    <a:ln>
      <a:noFill/>
    </a:ln>
    <a:effectLst/>
  </c:spPr>
  <c:txPr>
    <a:bodyPr/>
    <a:lstStyle/>
    <a:p>
      <a:pPr>
        <a:defRPr/>
      </a:pPr>
      <a:endParaRPr lang="el-G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chart>
    <c:title>
      <c:tx>
        <c:rich>
          <a:bodyPr rot="0" spcFirstLastPara="1" vertOverflow="ellipsis" vert="horz" wrap="square" anchor="ctr" anchorCtr="1"/>
          <a:lstStyle/>
          <a:p>
            <a:pPr>
              <a:defRPr lang="en-US"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GB" b="1" dirty="0"/>
              <a:t>Males</a:t>
            </a:r>
          </a:p>
        </c:rich>
      </c:tx>
      <c:layout>
        <c:manualLayout>
          <c:xMode val="edge"/>
          <c:yMode val="edge"/>
          <c:x val="0.53747341894504297"/>
          <c:y val="3.2007379339110652E-2"/>
        </c:manualLayout>
      </c:layout>
      <c:spPr>
        <a:noFill/>
        <a:ln>
          <a:noFill/>
        </a:ln>
        <a:effectLst/>
      </c:spPr>
    </c:title>
    <c:plotArea>
      <c:layout/>
      <c:barChart>
        <c:barDir val="bar"/>
        <c:grouping val="clustered"/>
        <c:ser>
          <c:idx val="0"/>
          <c:order val="0"/>
          <c:tx>
            <c:strRef>
              <c:f>Sheet1!$B$1</c:f>
              <c:strCache>
                <c:ptCount val="1"/>
                <c:pt idx="0">
                  <c:v>Incidence</c:v>
                </c:pt>
              </c:strCache>
            </c:strRef>
          </c:tx>
          <c:spPr>
            <a:solidFill>
              <a:schemeClr val="accent1"/>
            </a:solidFill>
            <a:ln>
              <a:noFill/>
            </a:ln>
            <a:effectLst/>
          </c:spPr>
          <c:cat>
            <c:strRef>
              <c:f>Sheet1!$A$2:$A$4</c:f>
              <c:strCache>
                <c:ptCount val="3"/>
                <c:pt idx="0">
                  <c:v>World</c:v>
                </c:pt>
                <c:pt idx="1">
                  <c:v>Developed</c:v>
                </c:pt>
                <c:pt idx="2">
                  <c:v>Undeveloped</c:v>
                </c:pt>
              </c:strCache>
            </c:strRef>
          </c:cat>
          <c:val>
            <c:numRef>
              <c:f>Sheet1!$B$2:$B$4</c:f>
              <c:numCache>
                <c:formatCode>General</c:formatCode>
                <c:ptCount val="3"/>
                <c:pt idx="0">
                  <c:v>9</c:v>
                </c:pt>
                <c:pt idx="1">
                  <c:v>16.899999999999999</c:v>
                </c:pt>
                <c:pt idx="2">
                  <c:v>5.3</c:v>
                </c:pt>
              </c:numCache>
            </c:numRef>
          </c:val>
          <c:extLst xmlns:c16r2="http://schemas.microsoft.com/office/drawing/2015/06/chart">
            <c:ext xmlns:c16="http://schemas.microsoft.com/office/drawing/2014/chart" uri="{C3380CC4-5D6E-409C-BE32-E72D297353CC}">
              <c16:uniqueId val="{00000000-F77B-4A9C-9DDD-CD9BC653AF70}"/>
            </c:ext>
          </c:extLst>
        </c:ser>
        <c:ser>
          <c:idx val="1"/>
          <c:order val="1"/>
          <c:tx>
            <c:strRef>
              <c:f>Sheet1!$C$1</c:f>
              <c:strCache>
                <c:ptCount val="1"/>
                <c:pt idx="0">
                  <c:v>Mortality</c:v>
                </c:pt>
              </c:strCache>
            </c:strRef>
          </c:tx>
          <c:spPr>
            <a:solidFill>
              <a:schemeClr val="accent2"/>
            </a:solidFill>
            <a:ln>
              <a:noFill/>
            </a:ln>
            <a:effectLst/>
          </c:spPr>
          <c:cat>
            <c:strRef>
              <c:f>Sheet1!$A$2:$A$4</c:f>
              <c:strCache>
                <c:ptCount val="3"/>
                <c:pt idx="0">
                  <c:v>World</c:v>
                </c:pt>
                <c:pt idx="1">
                  <c:v>Developed</c:v>
                </c:pt>
                <c:pt idx="2">
                  <c:v>Undeveloped</c:v>
                </c:pt>
              </c:strCache>
            </c:strRef>
          </c:cat>
          <c:val>
            <c:numRef>
              <c:f>Sheet1!$C$2:$C$4</c:f>
              <c:numCache>
                <c:formatCode>General</c:formatCode>
                <c:ptCount val="3"/>
                <c:pt idx="0">
                  <c:v>3.2</c:v>
                </c:pt>
                <c:pt idx="1">
                  <c:v>4.5</c:v>
                </c:pt>
                <c:pt idx="2">
                  <c:v>2.6</c:v>
                </c:pt>
              </c:numCache>
            </c:numRef>
          </c:val>
          <c:extLst xmlns:c16r2="http://schemas.microsoft.com/office/drawing/2015/06/chart">
            <c:ext xmlns:c16="http://schemas.microsoft.com/office/drawing/2014/chart" uri="{C3380CC4-5D6E-409C-BE32-E72D297353CC}">
              <c16:uniqueId val="{00000001-F77B-4A9C-9DDD-CD9BC653AF70}"/>
            </c:ext>
          </c:extLst>
        </c:ser>
        <c:gapWidth val="182"/>
        <c:axId val="146153856"/>
        <c:axId val="146155392"/>
      </c:barChart>
      <c:catAx>
        <c:axId val="146153856"/>
        <c:scaling>
          <c:orientation val="minMax"/>
        </c:scaling>
        <c:axPos val="l"/>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46155392"/>
        <c:crosses val="autoZero"/>
        <c:auto val="1"/>
        <c:lblAlgn val="ctr"/>
        <c:lblOffset val="100"/>
      </c:catAx>
      <c:valAx>
        <c:axId val="146155392"/>
        <c:scaling>
          <c:orientation val="minMax"/>
        </c:scaling>
        <c:axPos val="b"/>
        <c:majorGridlines>
          <c:spPr>
            <a:ln w="6350" cap="flat" cmpd="sng" algn="ctr">
              <a:solidFill>
                <a:schemeClr val="tx1"/>
              </a:solidFill>
              <a:round/>
            </a:ln>
            <a:effectLst/>
          </c:spPr>
        </c:majorGridlines>
        <c:numFmt formatCode="General" sourceLinked="1"/>
        <c:tickLblPos val="nextTo"/>
        <c:spPr>
          <a:noFill/>
          <a:ln w="12700">
            <a:solidFill>
              <a:schemeClr val="tx1"/>
            </a:solidFill>
          </a:ln>
          <a:effectLst/>
        </c:spPr>
        <c:txPr>
          <a:bodyPr rot="-6000000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4615385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l-G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chart>
    <c:title>
      <c:tx>
        <c:rich>
          <a:bodyPr rot="0" spcFirstLastPara="1" vertOverflow="ellipsis" vert="horz" wrap="square" anchor="ctr" anchorCtr="1"/>
          <a:lstStyle/>
          <a:p>
            <a:pPr>
              <a:defRPr lang="en-US"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GB" b="1" dirty="0"/>
              <a:t>Females</a:t>
            </a:r>
          </a:p>
        </c:rich>
      </c:tx>
      <c:layout>
        <c:manualLayout>
          <c:xMode val="edge"/>
          <c:yMode val="edge"/>
          <c:x val="0.49993348192519332"/>
          <c:y val="3.2007379339110652E-2"/>
        </c:manualLayout>
      </c:layout>
      <c:spPr>
        <a:noFill/>
        <a:ln>
          <a:noFill/>
        </a:ln>
        <a:effectLst/>
      </c:spPr>
    </c:title>
    <c:plotArea>
      <c:layout/>
      <c:barChart>
        <c:barDir val="bar"/>
        <c:grouping val="clustered"/>
        <c:ser>
          <c:idx val="0"/>
          <c:order val="0"/>
          <c:tx>
            <c:strRef>
              <c:f>Sheet1!$B$1</c:f>
              <c:strCache>
                <c:ptCount val="1"/>
                <c:pt idx="0">
                  <c:v>Incidence</c:v>
                </c:pt>
              </c:strCache>
            </c:strRef>
          </c:tx>
          <c:spPr>
            <a:solidFill>
              <a:schemeClr val="accent1"/>
            </a:solidFill>
            <a:ln>
              <a:noFill/>
            </a:ln>
            <a:effectLst/>
          </c:spPr>
          <c:cat>
            <c:strRef>
              <c:f>Sheet1!$A$2:$A$4</c:f>
              <c:strCache>
                <c:ptCount val="3"/>
                <c:pt idx="0">
                  <c:v>World</c:v>
                </c:pt>
                <c:pt idx="1">
                  <c:v>Developed</c:v>
                </c:pt>
                <c:pt idx="2">
                  <c:v>Undeveloped</c:v>
                </c:pt>
              </c:strCache>
            </c:strRef>
          </c:cat>
          <c:val>
            <c:numRef>
              <c:f>Sheet1!$B$2:$B$4</c:f>
              <c:numCache>
                <c:formatCode>General</c:formatCode>
                <c:ptCount val="3"/>
                <c:pt idx="0">
                  <c:v>2.2000000000000002</c:v>
                </c:pt>
                <c:pt idx="1">
                  <c:v>3.7</c:v>
                </c:pt>
                <c:pt idx="2">
                  <c:v>1.5</c:v>
                </c:pt>
              </c:numCache>
            </c:numRef>
          </c:val>
          <c:extLst xmlns:c16r2="http://schemas.microsoft.com/office/drawing/2015/06/chart">
            <c:ext xmlns:c16="http://schemas.microsoft.com/office/drawing/2014/chart" uri="{C3380CC4-5D6E-409C-BE32-E72D297353CC}">
              <c16:uniqueId val="{00000000-6833-4375-80E5-0AE1F7E72268}"/>
            </c:ext>
          </c:extLst>
        </c:ser>
        <c:ser>
          <c:idx val="1"/>
          <c:order val="1"/>
          <c:tx>
            <c:strRef>
              <c:f>Sheet1!$C$1</c:f>
              <c:strCache>
                <c:ptCount val="1"/>
                <c:pt idx="0">
                  <c:v>Mortality</c:v>
                </c:pt>
              </c:strCache>
            </c:strRef>
          </c:tx>
          <c:spPr>
            <a:solidFill>
              <a:schemeClr val="accent2"/>
            </a:solidFill>
            <a:ln>
              <a:noFill/>
            </a:ln>
            <a:effectLst/>
          </c:spPr>
          <c:cat>
            <c:strRef>
              <c:f>Sheet1!$A$2:$A$4</c:f>
              <c:strCache>
                <c:ptCount val="3"/>
                <c:pt idx="0">
                  <c:v>World</c:v>
                </c:pt>
                <c:pt idx="1">
                  <c:v>Developed</c:v>
                </c:pt>
                <c:pt idx="2">
                  <c:v>Undeveloped</c:v>
                </c:pt>
              </c:strCache>
            </c:strRef>
          </c:cat>
          <c:val>
            <c:numRef>
              <c:f>Sheet1!$C$2:$C$4</c:f>
              <c:numCache>
                <c:formatCode>General</c:formatCode>
                <c:ptCount val="3"/>
                <c:pt idx="0">
                  <c:v>0.9</c:v>
                </c:pt>
                <c:pt idx="1">
                  <c:v>1.1000000000000001</c:v>
                </c:pt>
                <c:pt idx="2">
                  <c:v>0.70000000000000062</c:v>
                </c:pt>
              </c:numCache>
            </c:numRef>
          </c:val>
          <c:extLst xmlns:c16r2="http://schemas.microsoft.com/office/drawing/2015/06/chart">
            <c:ext xmlns:c16="http://schemas.microsoft.com/office/drawing/2014/chart" uri="{C3380CC4-5D6E-409C-BE32-E72D297353CC}">
              <c16:uniqueId val="{00000001-6833-4375-80E5-0AE1F7E72268}"/>
            </c:ext>
          </c:extLst>
        </c:ser>
        <c:gapWidth val="182"/>
        <c:axId val="146233600"/>
        <c:axId val="146239488"/>
      </c:barChart>
      <c:catAx>
        <c:axId val="146233600"/>
        <c:scaling>
          <c:orientation val="minMax"/>
        </c:scaling>
        <c:axPos val="l"/>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46239488"/>
        <c:crosses val="autoZero"/>
        <c:auto val="1"/>
        <c:lblAlgn val="ctr"/>
        <c:lblOffset val="100"/>
      </c:catAx>
      <c:valAx>
        <c:axId val="146239488"/>
        <c:scaling>
          <c:orientation val="minMax"/>
          <c:max val="20"/>
        </c:scaling>
        <c:axPos val="b"/>
        <c:majorGridlines>
          <c:spPr>
            <a:ln w="6350" cap="flat" cmpd="sng" algn="ctr">
              <a:solidFill>
                <a:schemeClr val="tx1"/>
              </a:solidFill>
              <a:round/>
            </a:ln>
            <a:effectLst/>
          </c:spPr>
        </c:majorGridlines>
        <c:numFmt formatCode="General" sourceLinked="1"/>
        <c:tickLblPos val="nextTo"/>
        <c:spPr>
          <a:noFill/>
          <a:ln w="12700">
            <a:solidFill>
              <a:schemeClr val="tx1"/>
            </a:solidFill>
          </a:ln>
          <a:effectLst/>
        </c:spPr>
        <c:txPr>
          <a:bodyPr rot="-6000000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46233600"/>
        <c:crosses val="autoZero"/>
        <c:crossBetween val="between"/>
        <c:majorUnit val="5"/>
      </c:valAx>
      <c:spPr>
        <a:noFill/>
        <a:ln>
          <a:noFill/>
        </a:ln>
        <a:effectLst/>
      </c:spPr>
    </c:plotArea>
    <c:legend>
      <c:legendPos val="b"/>
      <c:layout/>
      <c:spPr>
        <a:noFill/>
        <a:ln>
          <a:noFill/>
        </a:ln>
        <a:effectLst/>
      </c:spPr>
      <c:txPr>
        <a:bodyPr rot="0" spcFirstLastPara="1" vertOverflow="ellipsis" vert="horz" wrap="square" anchor="ctr" anchorCtr="1"/>
        <a:lstStyle/>
        <a:p>
          <a:pPr>
            <a:defRPr lang="en-US"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l-G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pieChart>
        <c:varyColors val="1"/>
        <c:ser>
          <c:idx val="0"/>
          <c:order val="0"/>
          <c:tx>
            <c:strRef>
              <c:f>Sheet1!$B$1</c:f>
              <c:strCache>
                <c:ptCount val="1"/>
                <c:pt idx="0">
                  <c:v>Sales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E69-4C0F-826B-EDED2E3593FC}"/>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0E69-4C0F-826B-EDED2E3593FC}"/>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E69-4C0F-826B-EDED2E3593FC}"/>
              </c:ext>
            </c:extLst>
          </c:dPt>
          <c:dPt>
            <c:idx val="3"/>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4-0E69-4C0F-826B-EDED2E3593FC}"/>
              </c:ext>
            </c:extLst>
          </c:dPt>
          <c:dPt>
            <c:idx val="4"/>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0E69-4C0F-826B-EDED2E3593FC}"/>
              </c:ext>
            </c:extLst>
          </c:dPt>
          <c:dLbls>
            <c:dLbl>
              <c:idx val="0"/>
              <c:layout>
                <c:manualLayout>
                  <c:x val="-0.237336921219296"/>
                  <c:y val="8.6838771042609796E-3"/>
                </c:manualLayout>
              </c:layout>
              <c:numFmt formatCode="General\%" sourceLinked="0"/>
              <c:spPr>
                <a:noFill/>
                <a:ln>
                  <a:noFill/>
                </a:ln>
                <a:effectLst/>
              </c:spPr>
              <c:txPr>
                <a:bodyPr rot="0" spcFirstLastPara="1" vertOverflow="ellipsis" vert="horz" wrap="square" anchor="ctr" anchorCtr="1"/>
                <a:lstStyle/>
                <a:p>
                  <a:pPr>
                    <a:defRPr lang="en-US"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E69-4C0F-826B-EDED2E3593FC}"/>
                </c:ext>
              </c:extLst>
            </c:dLbl>
            <c:dLbl>
              <c:idx val="1"/>
              <c:layout>
                <c:manualLayout>
                  <c:x val="0.21136774674300801"/>
                  <c:y val="-0.1119592090120637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E69-4C0F-826B-EDED2E3593FC}"/>
                </c:ext>
              </c:extLst>
            </c:dLbl>
            <c:numFmt formatCode="General\%" sourceLinked="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Sheet1!$A$2:$A$6</c:f>
              <c:strCache>
                <c:ptCount val="4"/>
                <c:pt idx="0">
                  <c:v>1st Qtr</c:v>
                </c:pt>
                <c:pt idx="1">
                  <c:v>2nd Qtr</c:v>
                </c:pt>
                <c:pt idx="2">
                  <c:v>3rd Qtr</c:v>
                </c:pt>
                <c:pt idx="3">
                  <c:v>4th Qtr</c:v>
                </c:pt>
              </c:strCache>
            </c:strRef>
          </c:cat>
          <c:val>
            <c:numRef>
              <c:f>Sheet1!$B$2:$B$6</c:f>
              <c:numCache>
                <c:formatCode>General</c:formatCode>
                <c:ptCount val="5"/>
                <c:pt idx="0">
                  <c:v>51</c:v>
                </c:pt>
                <c:pt idx="1">
                  <c:v>34</c:v>
                </c:pt>
                <c:pt idx="2">
                  <c:v>7</c:v>
                </c:pt>
                <c:pt idx="3">
                  <c:v>4</c:v>
                </c:pt>
                <c:pt idx="4">
                  <c:v>3</c:v>
                </c:pt>
              </c:numCache>
            </c:numRef>
          </c:val>
          <c:extLst xmlns:c16r2="http://schemas.microsoft.com/office/drawing/2015/06/chart">
            <c:ext xmlns:c16="http://schemas.microsoft.com/office/drawing/2014/chart" uri="{C3380CC4-5D6E-409C-BE32-E72D297353CC}">
              <c16:uniqueId val="{00000000-0E69-4C0F-826B-EDED2E3593FC}"/>
            </c:ext>
          </c:extLst>
        </c:ser>
        <c:firstSliceAng val="0"/>
      </c:pieChart>
      <c:spPr>
        <a:noFill/>
        <a:ln>
          <a:noFill/>
        </a:ln>
        <a:effectLst/>
      </c:spPr>
    </c:plotArea>
    <c:plotVisOnly val="1"/>
    <c:dispBlanksAs val="zero"/>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l-G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clustered"/>
        <c:ser>
          <c:idx val="0"/>
          <c:order val="0"/>
          <c:tx>
            <c:strRef>
              <c:f>Sheet1!$B$1</c:f>
              <c:strCache>
                <c:ptCount val="1"/>
                <c:pt idx="0">
                  <c:v>Series 1</c:v>
                </c:pt>
              </c:strCache>
            </c:strRef>
          </c:tx>
          <c:spPr>
            <a:solidFill>
              <a:schemeClr val="accent1"/>
            </a:solidFill>
            <a:ln>
              <a:noFill/>
            </a:ln>
            <a:effectLst/>
          </c:spPr>
          <c:dPt>
            <c:idx val="1"/>
            <c:spPr>
              <a:solidFill>
                <a:schemeClr val="accent2"/>
              </a:solidFill>
              <a:ln>
                <a:noFill/>
              </a:ln>
              <a:effectLst/>
            </c:spPr>
            <c:extLst xmlns:c16r2="http://schemas.microsoft.com/office/drawing/2015/06/chart">
              <c:ext xmlns:c16="http://schemas.microsoft.com/office/drawing/2014/chart" uri="{C3380CC4-5D6E-409C-BE32-E72D297353CC}">
                <c16:uniqueId val="{00000003-ACE4-46AF-BE3A-F6A73CD74CE8}"/>
              </c:ext>
            </c:extLst>
          </c:dPt>
          <c:dPt>
            <c:idx val="2"/>
            <c:spPr>
              <a:solidFill>
                <a:schemeClr val="accent3"/>
              </a:solidFill>
              <a:ln>
                <a:noFill/>
              </a:ln>
              <a:effectLst/>
            </c:spPr>
            <c:extLst xmlns:c16r2="http://schemas.microsoft.com/office/drawing/2015/06/chart">
              <c:ext xmlns:c16="http://schemas.microsoft.com/office/drawing/2014/chart" uri="{C3380CC4-5D6E-409C-BE32-E72D297353CC}">
                <c16:uniqueId val="{00000004-ACE4-46AF-BE3A-F6A73CD74CE8}"/>
              </c:ext>
            </c:extLst>
          </c:dPt>
          <c:dPt>
            <c:idx val="3"/>
            <c:spPr>
              <a:solidFill>
                <a:schemeClr val="accent5"/>
              </a:solidFill>
              <a:ln>
                <a:noFill/>
              </a:ln>
              <a:effectLst/>
            </c:spPr>
            <c:extLst xmlns:c16r2="http://schemas.microsoft.com/office/drawing/2015/06/chart">
              <c:ext xmlns:c16="http://schemas.microsoft.com/office/drawing/2014/chart" uri="{C3380CC4-5D6E-409C-BE32-E72D297353CC}">
                <c16:uniqueId val="{00000005-ACE4-46AF-BE3A-F6A73CD74CE8}"/>
              </c:ext>
            </c:extLst>
          </c:dPt>
          <c:dPt>
            <c:idx val="4"/>
            <c:spPr>
              <a:solidFill>
                <a:schemeClr val="accent4"/>
              </a:solidFill>
              <a:ln>
                <a:noFill/>
              </a:ln>
              <a:effectLst/>
            </c:spPr>
            <c:extLst xmlns:c16r2="http://schemas.microsoft.com/office/drawing/2015/06/chart">
              <c:ext xmlns:c16="http://schemas.microsoft.com/office/drawing/2014/chart" uri="{C3380CC4-5D6E-409C-BE32-E72D297353CC}">
                <c16:uniqueId val="{00000006-ACE4-46AF-BE3A-F6A73CD74CE8}"/>
              </c:ext>
            </c:extLst>
          </c:dPt>
          <c:dLbls>
            <c:dLbl>
              <c:idx val="0"/>
              <c:layout>
                <c:manualLayout>
                  <c:x val="-3.077318333299928E-17"/>
                  <c:y val="2.6735362614520194E-2"/>
                </c:manualLayout>
              </c:layout>
              <c:tx>
                <c:rich>
                  <a:bodyPr/>
                  <a:lstStyle/>
                  <a:p>
                    <a:r>
                      <a:rPr lang="en-US" dirty="0">
                        <a:solidFill>
                          <a:schemeClr val="tx1"/>
                        </a:solidFill>
                      </a:rPr>
                      <a:t>95.7%</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5C5-4F29-9613-99C2ADD3D642}"/>
                </c:ext>
              </c:extLst>
            </c:dLbl>
            <c:dLbl>
              <c:idx val="1"/>
              <c:layout>
                <c:manualLayout>
                  <c:x val="0"/>
                  <c:y val="2.2916025098160001E-2"/>
                </c:manualLayout>
              </c:layout>
              <c:tx>
                <c:rich>
                  <a:bodyPr/>
                  <a:lstStyle/>
                  <a:p>
                    <a:r>
                      <a:rPr lang="en-US" dirty="0">
                        <a:solidFill>
                          <a:schemeClr val="tx1"/>
                        </a:solidFill>
                      </a:rPr>
                      <a:t>70.1%</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CE4-46AF-BE3A-F6A73CD74CE8}"/>
                </c:ext>
              </c:extLst>
            </c:dLbl>
            <c:dLbl>
              <c:idx val="2"/>
              <c:layout>
                <c:manualLayout>
                  <c:x val="6.7142266532593123E-3"/>
                  <c:y val="2.2916025098160001E-2"/>
                </c:manualLayout>
              </c:layout>
              <c:tx>
                <c:rich>
                  <a:bodyPr/>
                  <a:lstStyle/>
                  <a:p>
                    <a:r>
                      <a:rPr lang="en-US" dirty="0">
                        <a:solidFill>
                          <a:schemeClr val="tx1"/>
                        </a:solidFill>
                      </a:rPr>
                      <a:t>35.2%</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CE4-46AF-BE3A-F6A73CD74CE8}"/>
                </c:ext>
              </c:extLst>
            </c:dLbl>
            <c:dLbl>
              <c:idx val="3"/>
              <c:layout>
                <c:manualLayout>
                  <c:x val="-3.3571133266296852E-3"/>
                  <c:y val="1.5277350065440001E-2"/>
                </c:manualLayout>
              </c:layout>
              <c:tx>
                <c:rich>
                  <a:bodyPr/>
                  <a:lstStyle/>
                  <a:p>
                    <a:r>
                      <a:rPr lang="en-US" dirty="0">
                        <a:solidFill>
                          <a:schemeClr val="tx1"/>
                        </a:solidFill>
                      </a:rPr>
                      <a:t>5%</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CE4-46AF-BE3A-F6A73CD74CE8}"/>
                </c:ext>
              </c:extLst>
            </c:dLbl>
            <c:dLbl>
              <c:idx val="4"/>
              <c:layout>
                <c:manualLayout>
                  <c:x val="-1.2309273333199732E-16"/>
                  <c:y val="7.6386750327200039E-3"/>
                </c:manualLayout>
              </c:layout>
              <c:tx>
                <c:rich>
                  <a:bodyPr/>
                  <a:lstStyle/>
                  <a:p>
                    <a:r>
                      <a:rPr lang="en-US" dirty="0">
                        <a:solidFill>
                          <a:schemeClr val="tx1"/>
                        </a:solidFill>
                      </a:rPr>
                      <a:t>45.7%</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CE4-46AF-BE3A-F6A73CD74CE8}"/>
                </c:ext>
              </c:extLst>
            </c:dLbl>
            <c:numFmt formatCode="General\%" sourceLinked="0"/>
            <c:spPr>
              <a:solidFill>
                <a:schemeClr val="bg1"/>
              </a:solidFill>
              <a:ln>
                <a:noFill/>
              </a:ln>
              <a:effectLst/>
            </c:spPr>
            <c:txPr>
              <a:bodyPr rot="0" spcFirstLastPara="1" vertOverflow="ellipsis" vert="horz" wrap="square" anchor="ctr" anchorCtr="1"/>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 situ</c:v>
                </c:pt>
                <c:pt idx="1">
                  <c:v>Localized</c:v>
                </c:pt>
                <c:pt idx="2">
                  <c:v>Regional</c:v>
                </c:pt>
                <c:pt idx="3">
                  <c:v>Distant</c:v>
                </c:pt>
                <c:pt idx="4">
                  <c:v>Unstaged</c:v>
                </c:pt>
              </c:strCache>
            </c:strRef>
          </c:cat>
          <c:val>
            <c:numRef>
              <c:f>Sheet1!$B$2:$B$6</c:f>
              <c:numCache>
                <c:formatCode>General</c:formatCode>
                <c:ptCount val="5"/>
                <c:pt idx="0">
                  <c:v>95.9</c:v>
                </c:pt>
                <c:pt idx="1">
                  <c:v>70.2</c:v>
                </c:pt>
                <c:pt idx="2">
                  <c:v>34.5</c:v>
                </c:pt>
                <c:pt idx="3">
                  <c:v>5.2</c:v>
                </c:pt>
                <c:pt idx="4">
                  <c:v>45.9</c:v>
                </c:pt>
              </c:numCache>
            </c:numRef>
          </c:val>
          <c:extLst xmlns:c16r2="http://schemas.microsoft.com/office/drawing/2015/06/chart">
            <c:ext xmlns:c16="http://schemas.microsoft.com/office/drawing/2014/chart" uri="{C3380CC4-5D6E-409C-BE32-E72D297353CC}">
              <c16:uniqueId val="{00000000-ACE4-46AF-BE3A-F6A73CD74CE8}"/>
            </c:ext>
          </c:extLst>
        </c:ser>
        <c:gapWidth val="55"/>
        <c:overlap val="-27"/>
        <c:axId val="151636608"/>
        <c:axId val="151642496"/>
      </c:barChart>
      <c:catAx>
        <c:axId val="151636608"/>
        <c:scaling>
          <c:orientation val="minMax"/>
        </c:scaling>
        <c:axPos val="b"/>
        <c:numFmt formatCode="General" sourceLinked="1"/>
        <c:maj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51642496"/>
        <c:crosses val="autoZero"/>
        <c:auto val="1"/>
        <c:lblAlgn val="ctr"/>
        <c:lblOffset val="100"/>
      </c:catAx>
      <c:valAx>
        <c:axId val="151642496"/>
        <c:scaling>
          <c:orientation val="minMax"/>
          <c:max val="100"/>
        </c:scaling>
        <c:axPos val="l"/>
        <c:majorGridlines>
          <c:spPr>
            <a:ln w="6350" cap="flat" cmpd="sng" algn="ctr">
              <a:solidFill>
                <a:schemeClr val="tx1"/>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l-GR"/>
          </a:p>
        </c:txPr>
        <c:crossAx val="151636608"/>
        <c:crosses val="autoZero"/>
        <c:crossBetween val="between"/>
        <c:majorUnit val="20"/>
      </c:valAx>
      <c:spPr>
        <a:noFill/>
        <a:ln>
          <a:noFill/>
        </a:ln>
        <a:effectLst/>
      </c:spPr>
    </c:plotArea>
    <c:plotVisOnly val="1"/>
    <c:dispBlanksAs val="gap"/>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l-GR"/>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EF933-88DB-4313-B9B9-3712F4061CB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ED4E934C-864C-4167-9E48-DEC75526A441}">
      <dgm:prSet phldrT="[Κείμενο]" custT="1"/>
      <dgm:spPr/>
      <dgm:t>
        <a:bodyPr/>
        <a:lstStyle/>
        <a:p>
          <a:r>
            <a:rPr lang="en-US" sz="2400" b="1" dirty="0" smtClean="0"/>
            <a:t>370</a:t>
          </a:r>
          <a:r>
            <a:rPr lang="el-GR" sz="2400" b="1" dirty="0" smtClean="0"/>
            <a:t> ασθενείς</a:t>
          </a:r>
          <a:endParaRPr lang="el-GR" sz="2400" b="1" dirty="0"/>
        </a:p>
      </dgm:t>
    </dgm:pt>
    <dgm:pt modelId="{699EBB68-A090-4882-AFF6-E06BEC4E8060}" type="parTrans" cxnId="{40611189-8690-4423-AD67-68C97C9BAB10}">
      <dgm:prSet/>
      <dgm:spPr/>
      <dgm:t>
        <a:bodyPr/>
        <a:lstStyle/>
        <a:p>
          <a:endParaRPr lang="el-GR" sz="2400" b="1"/>
        </a:p>
      </dgm:t>
    </dgm:pt>
    <dgm:pt modelId="{AA00D87A-361C-4423-AEDD-59470336A571}" type="sibTrans" cxnId="{40611189-8690-4423-AD67-68C97C9BAB10}">
      <dgm:prSet/>
      <dgm:spPr/>
      <dgm:t>
        <a:bodyPr/>
        <a:lstStyle/>
        <a:p>
          <a:endParaRPr lang="el-GR" sz="2400" b="1"/>
        </a:p>
      </dgm:t>
    </dgm:pt>
    <dgm:pt modelId="{9403B684-6AB1-4CCA-83BC-D75CD2BC2932}">
      <dgm:prSet phldrT="[Κείμενο]" custT="1"/>
      <dgm:spPr/>
      <dgm:t>
        <a:bodyPr/>
        <a:lstStyle/>
        <a:p>
          <a:r>
            <a:rPr lang="en-US" sz="2400" b="1" dirty="0" smtClean="0"/>
            <a:t>253</a:t>
          </a:r>
          <a:r>
            <a:rPr lang="el-GR" sz="2400" b="1" dirty="0" smtClean="0"/>
            <a:t> </a:t>
          </a:r>
          <a:r>
            <a:rPr lang="en-US" sz="2400" b="1" dirty="0" err="1" smtClean="0"/>
            <a:t>Vinflunine</a:t>
          </a:r>
          <a:endParaRPr lang="el-GR" sz="2400" b="1" dirty="0"/>
        </a:p>
      </dgm:t>
    </dgm:pt>
    <dgm:pt modelId="{FB078B44-4AD1-4B7B-A605-0868C6FA35AF}" type="parTrans" cxnId="{2318DF7B-25CF-4B70-9767-A1D1F3D33E1D}">
      <dgm:prSet/>
      <dgm:spPr/>
      <dgm:t>
        <a:bodyPr/>
        <a:lstStyle/>
        <a:p>
          <a:endParaRPr lang="el-GR" sz="2400" b="1"/>
        </a:p>
      </dgm:t>
    </dgm:pt>
    <dgm:pt modelId="{F26FF303-D97E-4955-8396-F2BB0EABB06B}" type="sibTrans" cxnId="{2318DF7B-25CF-4B70-9767-A1D1F3D33E1D}">
      <dgm:prSet/>
      <dgm:spPr/>
      <dgm:t>
        <a:bodyPr/>
        <a:lstStyle/>
        <a:p>
          <a:endParaRPr lang="el-GR" sz="2400" b="1"/>
        </a:p>
      </dgm:t>
    </dgm:pt>
    <dgm:pt modelId="{F68E5BAC-D6D2-4516-AF17-64397D633CBF}">
      <dgm:prSet phldrT="[Κείμενο]" custT="1"/>
      <dgm:spPr/>
      <dgm:t>
        <a:bodyPr/>
        <a:lstStyle/>
        <a:p>
          <a:r>
            <a:rPr lang="en-US" sz="2400" b="1" dirty="0" smtClean="0"/>
            <a:t>117 BSC</a:t>
          </a:r>
          <a:endParaRPr lang="el-GR" sz="2400" b="1" dirty="0"/>
        </a:p>
      </dgm:t>
    </dgm:pt>
    <dgm:pt modelId="{733D4E73-EAF9-4739-8544-1D6CC534261E}" type="parTrans" cxnId="{BF0073CC-B2A2-4707-989B-B08F3150E891}">
      <dgm:prSet/>
      <dgm:spPr/>
      <dgm:t>
        <a:bodyPr/>
        <a:lstStyle/>
        <a:p>
          <a:endParaRPr lang="el-GR" sz="2400" b="1"/>
        </a:p>
      </dgm:t>
    </dgm:pt>
    <dgm:pt modelId="{F706D27D-889C-4B03-B117-7518DD9EFAF9}" type="sibTrans" cxnId="{BF0073CC-B2A2-4707-989B-B08F3150E891}">
      <dgm:prSet/>
      <dgm:spPr/>
      <dgm:t>
        <a:bodyPr/>
        <a:lstStyle/>
        <a:p>
          <a:endParaRPr lang="el-GR" sz="2400" b="1"/>
        </a:p>
      </dgm:t>
    </dgm:pt>
    <dgm:pt modelId="{34486AF4-436F-4D96-9A42-410C6B9CB36E}" type="pres">
      <dgm:prSet presAssocID="{766EF933-88DB-4313-B9B9-3712F4061CB8}" presName="hierChild1" presStyleCnt="0">
        <dgm:presLayoutVars>
          <dgm:orgChart val="1"/>
          <dgm:chPref val="1"/>
          <dgm:dir/>
          <dgm:animOne val="branch"/>
          <dgm:animLvl val="lvl"/>
          <dgm:resizeHandles/>
        </dgm:presLayoutVars>
      </dgm:prSet>
      <dgm:spPr/>
      <dgm:t>
        <a:bodyPr/>
        <a:lstStyle/>
        <a:p>
          <a:endParaRPr lang="el-GR"/>
        </a:p>
      </dgm:t>
    </dgm:pt>
    <dgm:pt modelId="{D07C13F3-DA5D-48A2-B52E-85A7B1875082}" type="pres">
      <dgm:prSet presAssocID="{ED4E934C-864C-4167-9E48-DEC75526A441}" presName="hierRoot1" presStyleCnt="0">
        <dgm:presLayoutVars>
          <dgm:hierBranch val="init"/>
        </dgm:presLayoutVars>
      </dgm:prSet>
      <dgm:spPr/>
    </dgm:pt>
    <dgm:pt modelId="{6C1B0EDE-4C08-4447-8E27-00E600D32D55}" type="pres">
      <dgm:prSet presAssocID="{ED4E934C-864C-4167-9E48-DEC75526A441}" presName="rootComposite1" presStyleCnt="0"/>
      <dgm:spPr/>
    </dgm:pt>
    <dgm:pt modelId="{C7EBA008-2894-4044-BCB3-33BE2184BAF2}" type="pres">
      <dgm:prSet presAssocID="{ED4E934C-864C-4167-9E48-DEC75526A441}" presName="rootText1" presStyleLbl="node0" presStyleIdx="0" presStyleCnt="1">
        <dgm:presLayoutVars>
          <dgm:chPref val="3"/>
        </dgm:presLayoutVars>
      </dgm:prSet>
      <dgm:spPr/>
      <dgm:t>
        <a:bodyPr/>
        <a:lstStyle/>
        <a:p>
          <a:endParaRPr lang="el-GR"/>
        </a:p>
      </dgm:t>
    </dgm:pt>
    <dgm:pt modelId="{C1C0420E-6128-46DE-9005-6B66E131985B}" type="pres">
      <dgm:prSet presAssocID="{ED4E934C-864C-4167-9E48-DEC75526A441}" presName="rootConnector1" presStyleLbl="node1" presStyleIdx="0" presStyleCnt="0"/>
      <dgm:spPr/>
      <dgm:t>
        <a:bodyPr/>
        <a:lstStyle/>
        <a:p>
          <a:endParaRPr lang="el-GR"/>
        </a:p>
      </dgm:t>
    </dgm:pt>
    <dgm:pt modelId="{D8CA6124-B345-4757-AE73-08C602F0465F}" type="pres">
      <dgm:prSet presAssocID="{ED4E934C-864C-4167-9E48-DEC75526A441}" presName="hierChild2" presStyleCnt="0"/>
      <dgm:spPr/>
    </dgm:pt>
    <dgm:pt modelId="{9720AD08-E93B-415A-8779-793A737343EC}" type="pres">
      <dgm:prSet presAssocID="{FB078B44-4AD1-4B7B-A605-0868C6FA35AF}" presName="Name37" presStyleLbl="parChTrans1D2" presStyleIdx="0" presStyleCnt="2"/>
      <dgm:spPr/>
      <dgm:t>
        <a:bodyPr/>
        <a:lstStyle/>
        <a:p>
          <a:endParaRPr lang="el-GR"/>
        </a:p>
      </dgm:t>
    </dgm:pt>
    <dgm:pt modelId="{7B1BB052-C105-4095-9656-8D6ACC7DFD14}" type="pres">
      <dgm:prSet presAssocID="{9403B684-6AB1-4CCA-83BC-D75CD2BC2932}" presName="hierRoot2" presStyleCnt="0">
        <dgm:presLayoutVars>
          <dgm:hierBranch val="init"/>
        </dgm:presLayoutVars>
      </dgm:prSet>
      <dgm:spPr/>
    </dgm:pt>
    <dgm:pt modelId="{54906D83-805C-45D1-8846-13D50FD046CC}" type="pres">
      <dgm:prSet presAssocID="{9403B684-6AB1-4CCA-83BC-D75CD2BC2932}" presName="rootComposite" presStyleCnt="0"/>
      <dgm:spPr/>
    </dgm:pt>
    <dgm:pt modelId="{A4B8F417-5A20-4C4C-8560-3C306F8905DB}" type="pres">
      <dgm:prSet presAssocID="{9403B684-6AB1-4CCA-83BC-D75CD2BC2932}" presName="rootText" presStyleLbl="node2" presStyleIdx="0" presStyleCnt="2" custScaleX="116310">
        <dgm:presLayoutVars>
          <dgm:chPref val="3"/>
        </dgm:presLayoutVars>
      </dgm:prSet>
      <dgm:spPr/>
      <dgm:t>
        <a:bodyPr/>
        <a:lstStyle/>
        <a:p>
          <a:endParaRPr lang="el-GR"/>
        </a:p>
      </dgm:t>
    </dgm:pt>
    <dgm:pt modelId="{07F558E4-0494-49E0-85DD-CEB1E90460AD}" type="pres">
      <dgm:prSet presAssocID="{9403B684-6AB1-4CCA-83BC-D75CD2BC2932}" presName="rootConnector" presStyleLbl="node2" presStyleIdx="0" presStyleCnt="2"/>
      <dgm:spPr/>
      <dgm:t>
        <a:bodyPr/>
        <a:lstStyle/>
        <a:p>
          <a:endParaRPr lang="el-GR"/>
        </a:p>
      </dgm:t>
    </dgm:pt>
    <dgm:pt modelId="{5B3706BE-8041-4004-849E-3FAA949977CC}" type="pres">
      <dgm:prSet presAssocID="{9403B684-6AB1-4CCA-83BC-D75CD2BC2932}" presName="hierChild4" presStyleCnt="0"/>
      <dgm:spPr/>
    </dgm:pt>
    <dgm:pt modelId="{68E67840-24DA-4C6B-B645-29EB156D08A9}" type="pres">
      <dgm:prSet presAssocID="{9403B684-6AB1-4CCA-83BC-D75CD2BC2932}" presName="hierChild5" presStyleCnt="0"/>
      <dgm:spPr/>
    </dgm:pt>
    <dgm:pt modelId="{F196C697-DAEB-4C8F-A51D-01DC0192FE9D}" type="pres">
      <dgm:prSet presAssocID="{733D4E73-EAF9-4739-8544-1D6CC534261E}" presName="Name37" presStyleLbl="parChTrans1D2" presStyleIdx="1" presStyleCnt="2"/>
      <dgm:spPr/>
      <dgm:t>
        <a:bodyPr/>
        <a:lstStyle/>
        <a:p>
          <a:endParaRPr lang="el-GR"/>
        </a:p>
      </dgm:t>
    </dgm:pt>
    <dgm:pt modelId="{005A985A-0427-46B1-B18C-87170F148EA3}" type="pres">
      <dgm:prSet presAssocID="{F68E5BAC-D6D2-4516-AF17-64397D633CBF}" presName="hierRoot2" presStyleCnt="0">
        <dgm:presLayoutVars>
          <dgm:hierBranch val="init"/>
        </dgm:presLayoutVars>
      </dgm:prSet>
      <dgm:spPr/>
    </dgm:pt>
    <dgm:pt modelId="{A77081E2-3236-4343-A396-E810180F880F}" type="pres">
      <dgm:prSet presAssocID="{F68E5BAC-D6D2-4516-AF17-64397D633CBF}" presName="rootComposite" presStyleCnt="0"/>
      <dgm:spPr/>
    </dgm:pt>
    <dgm:pt modelId="{989B2F7F-7D02-4584-A102-A977BEE10725}" type="pres">
      <dgm:prSet presAssocID="{F68E5BAC-D6D2-4516-AF17-64397D633CBF}" presName="rootText" presStyleLbl="node2" presStyleIdx="1" presStyleCnt="2">
        <dgm:presLayoutVars>
          <dgm:chPref val="3"/>
        </dgm:presLayoutVars>
      </dgm:prSet>
      <dgm:spPr/>
      <dgm:t>
        <a:bodyPr/>
        <a:lstStyle/>
        <a:p>
          <a:endParaRPr lang="el-GR"/>
        </a:p>
      </dgm:t>
    </dgm:pt>
    <dgm:pt modelId="{D3673175-6017-4259-A3B1-3E0479670884}" type="pres">
      <dgm:prSet presAssocID="{F68E5BAC-D6D2-4516-AF17-64397D633CBF}" presName="rootConnector" presStyleLbl="node2" presStyleIdx="1" presStyleCnt="2"/>
      <dgm:spPr/>
      <dgm:t>
        <a:bodyPr/>
        <a:lstStyle/>
        <a:p>
          <a:endParaRPr lang="el-GR"/>
        </a:p>
      </dgm:t>
    </dgm:pt>
    <dgm:pt modelId="{BB62940D-FCED-4271-945A-BFA043AC5305}" type="pres">
      <dgm:prSet presAssocID="{F68E5BAC-D6D2-4516-AF17-64397D633CBF}" presName="hierChild4" presStyleCnt="0"/>
      <dgm:spPr/>
    </dgm:pt>
    <dgm:pt modelId="{7596F0A0-B116-4648-A5CC-759AD291E4CD}" type="pres">
      <dgm:prSet presAssocID="{F68E5BAC-D6D2-4516-AF17-64397D633CBF}" presName="hierChild5" presStyleCnt="0"/>
      <dgm:spPr/>
    </dgm:pt>
    <dgm:pt modelId="{593E5E41-861B-422F-9269-E4D9CA3A973C}" type="pres">
      <dgm:prSet presAssocID="{ED4E934C-864C-4167-9E48-DEC75526A441}" presName="hierChild3" presStyleCnt="0"/>
      <dgm:spPr/>
    </dgm:pt>
  </dgm:ptLst>
  <dgm:cxnLst>
    <dgm:cxn modelId="{40611189-8690-4423-AD67-68C97C9BAB10}" srcId="{766EF933-88DB-4313-B9B9-3712F4061CB8}" destId="{ED4E934C-864C-4167-9E48-DEC75526A441}" srcOrd="0" destOrd="0" parTransId="{699EBB68-A090-4882-AFF6-E06BEC4E8060}" sibTransId="{AA00D87A-361C-4423-AEDD-59470336A571}"/>
    <dgm:cxn modelId="{9E2AF7A1-BF73-4962-B85B-2E6BF61FE010}" type="presOf" srcId="{F68E5BAC-D6D2-4516-AF17-64397D633CBF}" destId="{989B2F7F-7D02-4584-A102-A977BEE10725}" srcOrd="0" destOrd="0" presId="urn:microsoft.com/office/officeart/2005/8/layout/orgChart1"/>
    <dgm:cxn modelId="{E2A8EB82-A903-4D65-AABF-752B0467689E}" type="presOf" srcId="{ED4E934C-864C-4167-9E48-DEC75526A441}" destId="{C7EBA008-2894-4044-BCB3-33BE2184BAF2}" srcOrd="0" destOrd="0" presId="urn:microsoft.com/office/officeart/2005/8/layout/orgChart1"/>
    <dgm:cxn modelId="{096E330A-9995-438C-A4BD-540CCF93AEF7}" type="presOf" srcId="{766EF933-88DB-4313-B9B9-3712F4061CB8}" destId="{34486AF4-436F-4D96-9A42-410C6B9CB36E}" srcOrd="0" destOrd="0" presId="urn:microsoft.com/office/officeart/2005/8/layout/orgChart1"/>
    <dgm:cxn modelId="{B4FFF25F-BD45-4048-B4FC-43E7FBAEFAB3}" type="presOf" srcId="{FB078B44-4AD1-4B7B-A605-0868C6FA35AF}" destId="{9720AD08-E93B-415A-8779-793A737343EC}" srcOrd="0" destOrd="0" presId="urn:microsoft.com/office/officeart/2005/8/layout/orgChart1"/>
    <dgm:cxn modelId="{8C67216C-A016-46C8-9842-313068928218}" type="presOf" srcId="{F68E5BAC-D6D2-4516-AF17-64397D633CBF}" destId="{D3673175-6017-4259-A3B1-3E0479670884}" srcOrd="1" destOrd="0" presId="urn:microsoft.com/office/officeart/2005/8/layout/orgChart1"/>
    <dgm:cxn modelId="{BF0073CC-B2A2-4707-989B-B08F3150E891}" srcId="{ED4E934C-864C-4167-9E48-DEC75526A441}" destId="{F68E5BAC-D6D2-4516-AF17-64397D633CBF}" srcOrd="1" destOrd="0" parTransId="{733D4E73-EAF9-4739-8544-1D6CC534261E}" sibTransId="{F706D27D-889C-4B03-B117-7518DD9EFAF9}"/>
    <dgm:cxn modelId="{2318DF7B-25CF-4B70-9767-A1D1F3D33E1D}" srcId="{ED4E934C-864C-4167-9E48-DEC75526A441}" destId="{9403B684-6AB1-4CCA-83BC-D75CD2BC2932}" srcOrd="0" destOrd="0" parTransId="{FB078B44-4AD1-4B7B-A605-0868C6FA35AF}" sibTransId="{F26FF303-D97E-4955-8396-F2BB0EABB06B}"/>
    <dgm:cxn modelId="{C5BEBACB-791A-48BE-B48B-929483B99AC7}" type="presOf" srcId="{ED4E934C-864C-4167-9E48-DEC75526A441}" destId="{C1C0420E-6128-46DE-9005-6B66E131985B}" srcOrd="1" destOrd="0" presId="urn:microsoft.com/office/officeart/2005/8/layout/orgChart1"/>
    <dgm:cxn modelId="{D4103B41-4322-4ECD-ABEE-B61F66578611}" type="presOf" srcId="{9403B684-6AB1-4CCA-83BC-D75CD2BC2932}" destId="{07F558E4-0494-49E0-85DD-CEB1E90460AD}" srcOrd="1" destOrd="0" presId="urn:microsoft.com/office/officeart/2005/8/layout/orgChart1"/>
    <dgm:cxn modelId="{3F8E020E-9C36-4F5E-9D51-6762D8A6E71D}" type="presOf" srcId="{733D4E73-EAF9-4739-8544-1D6CC534261E}" destId="{F196C697-DAEB-4C8F-A51D-01DC0192FE9D}" srcOrd="0" destOrd="0" presId="urn:microsoft.com/office/officeart/2005/8/layout/orgChart1"/>
    <dgm:cxn modelId="{4199AB95-42BB-4B79-B16F-0D051FCFE87B}" type="presOf" srcId="{9403B684-6AB1-4CCA-83BC-D75CD2BC2932}" destId="{A4B8F417-5A20-4C4C-8560-3C306F8905DB}" srcOrd="0" destOrd="0" presId="urn:microsoft.com/office/officeart/2005/8/layout/orgChart1"/>
    <dgm:cxn modelId="{235B281F-58FF-4401-80C9-86166CEC0692}" type="presParOf" srcId="{34486AF4-436F-4D96-9A42-410C6B9CB36E}" destId="{D07C13F3-DA5D-48A2-B52E-85A7B1875082}" srcOrd="0" destOrd="0" presId="urn:microsoft.com/office/officeart/2005/8/layout/orgChart1"/>
    <dgm:cxn modelId="{92EF6881-EF04-4FDE-A823-378413759B9B}" type="presParOf" srcId="{D07C13F3-DA5D-48A2-B52E-85A7B1875082}" destId="{6C1B0EDE-4C08-4447-8E27-00E600D32D55}" srcOrd="0" destOrd="0" presId="urn:microsoft.com/office/officeart/2005/8/layout/orgChart1"/>
    <dgm:cxn modelId="{7B356D2D-89AF-40AE-AB59-F7339C6C3110}" type="presParOf" srcId="{6C1B0EDE-4C08-4447-8E27-00E600D32D55}" destId="{C7EBA008-2894-4044-BCB3-33BE2184BAF2}" srcOrd="0" destOrd="0" presId="urn:microsoft.com/office/officeart/2005/8/layout/orgChart1"/>
    <dgm:cxn modelId="{8E1D9F40-E259-4BE0-811D-060E5AB69C9D}" type="presParOf" srcId="{6C1B0EDE-4C08-4447-8E27-00E600D32D55}" destId="{C1C0420E-6128-46DE-9005-6B66E131985B}" srcOrd="1" destOrd="0" presId="urn:microsoft.com/office/officeart/2005/8/layout/orgChart1"/>
    <dgm:cxn modelId="{E52F0625-5A87-45C2-B37A-45A699747CF3}" type="presParOf" srcId="{D07C13F3-DA5D-48A2-B52E-85A7B1875082}" destId="{D8CA6124-B345-4757-AE73-08C602F0465F}" srcOrd="1" destOrd="0" presId="urn:microsoft.com/office/officeart/2005/8/layout/orgChart1"/>
    <dgm:cxn modelId="{5FAB2A3F-1758-468E-A69A-0AE85AFA5377}" type="presParOf" srcId="{D8CA6124-B345-4757-AE73-08C602F0465F}" destId="{9720AD08-E93B-415A-8779-793A737343EC}" srcOrd="0" destOrd="0" presId="urn:microsoft.com/office/officeart/2005/8/layout/orgChart1"/>
    <dgm:cxn modelId="{642D8135-A898-49B9-8ABE-D6196533FA44}" type="presParOf" srcId="{D8CA6124-B345-4757-AE73-08C602F0465F}" destId="{7B1BB052-C105-4095-9656-8D6ACC7DFD14}" srcOrd="1" destOrd="0" presId="urn:microsoft.com/office/officeart/2005/8/layout/orgChart1"/>
    <dgm:cxn modelId="{E2936B53-8807-4FB1-BD62-948FB883183D}" type="presParOf" srcId="{7B1BB052-C105-4095-9656-8D6ACC7DFD14}" destId="{54906D83-805C-45D1-8846-13D50FD046CC}" srcOrd="0" destOrd="0" presId="urn:microsoft.com/office/officeart/2005/8/layout/orgChart1"/>
    <dgm:cxn modelId="{EE1D2F1F-AEA1-4145-94E1-570C2413839C}" type="presParOf" srcId="{54906D83-805C-45D1-8846-13D50FD046CC}" destId="{A4B8F417-5A20-4C4C-8560-3C306F8905DB}" srcOrd="0" destOrd="0" presId="urn:microsoft.com/office/officeart/2005/8/layout/orgChart1"/>
    <dgm:cxn modelId="{23CC5C73-9B9F-419E-A029-7C6D963313B6}" type="presParOf" srcId="{54906D83-805C-45D1-8846-13D50FD046CC}" destId="{07F558E4-0494-49E0-85DD-CEB1E90460AD}" srcOrd="1" destOrd="0" presId="urn:microsoft.com/office/officeart/2005/8/layout/orgChart1"/>
    <dgm:cxn modelId="{C0CA6CA4-F323-4970-8682-1AC93196DDD5}" type="presParOf" srcId="{7B1BB052-C105-4095-9656-8D6ACC7DFD14}" destId="{5B3706BE-8041-4004-849E-3FAA949977CC}" srcOrd="1" destOrd="0" presId="urn:microsoft.com/office/officeart/2005/8/layout/orgChart1"/>
    <dgm:cxn modelId="{2770BE66-A466-46A4-BC81-288F2D279CD5}" type="presParOf" srcId="{7B1BB052-C105-4095-9656-8D6ACC7DFD14}" destId="{68E67840-24DA-4C6B-B645-29EB156D08A9}" srcOrd="2" destOrd="0" presId="urn:microsoft.com/office/officeart/2005/8/layout/orgChart1"/>
    <dgm:cxn modelId="{D7DA34E7-33DE-4613-8470-F981C719E924}" type="presParOf" srcId="{D8CA6124-B345-4757-AE73-08C602F0465F}" destId="{F196C697-DAEB-4C8F-A51D-01DC0192FE9D}" srcOrd="2" destOrd="0" presId="urn:microsoft.com/office/officeart/2005/8/layout/orgChart1"/>
    <dgm:cxn modelId="{A593C20D-01B9-48E2-B5AA-D25CFAACC10F}" type="presParOf" srcId="{D8CA6124-B345-4757-AE73-08C602F0465F}" destId="{005A985A-0427-46B1-B18C-87170F148EA3}" srcOrd="3" destOrd="0" presId="urn:microsoft.com/office/officeart/2005/8/layout/orgChart1"/>
    <dgm:cxn modelId="{96CD6210-6531-47EE-BA5D-B82255C08B6E}" type="presParOf" srcId="{005A985A-0427-46B1-B18C-87170F148EA3}" destId="{A77081E2-3236-4343-A396-E810180F880F}" srcOrd="0" destOrd="0" presId="urn:microsoft.com/office/officeart/2005/8/layout/orgChart1"/>
    <dgm:cxn modelId="{015819CF-D502-4001-92C9-5A6B5ADB1C99}" type="presParOf" srcId="{A77081E2-3236-4343-A396-E810180F880F}" destId="{989B2F7F-7D02-4584-A102-A977BEE10725}" srcOrd="0" destOrd="0" presId="urn:microsoft.com/office/officeart/2005/8/layout/orgChart1"/>
    <dgm:cxn modelId="{F1009296-6117-440B-97F2-34134F33095C}" type="presParOf" srcId="{A77081E2-3236-4343-A396-E810180F880F}" destId="{D3673175-6017-4259-A3B1-3E0479670884}" srcOrd="1" destOrd="0" presId="urn:microsoft.com/office/officeart/2005/8/layout/orgChart1"/>
    <dgm:cxn modelId="{D329E1DC-ACF5-4AE4-93E4-7D792518A20D}" type="presParOf" srcId="{005A985A-0427-46B1-B18C-87170F148EA3}" destId="{BB62940D-FCED-4271-945A-BFA043AC5305}" srcOrd="1" destOrd="0" presId="urn:microsoft.com/office/officeart/2005/8/layout/orgChart1"/>
    <dgm:cxn modelId="{88535BF6-C795-49C4-87B9-3A795D0EC77D}" type="presParOf" srcId="{005A985A-0427-46B1-B18C-87170F148EA3}" destId="{7596F0A0-B116-4648-A5CC-759AD291E4CD}" srcOrd="2" destOrd="0" presId="urn:microsoft.com/office/officeart/2005/8/layout/orgChart1"/>
    <dgm:cxn modelId="{E0FE7B64-0825-40A7-90D2-CCE0E683DF5F}" type="presParOf" srcId="{D07C13F3-DA5D-48A2-B52E-85A7B1875082}" destId="{593E5E41-861B-422F-9269-E4D9CA3A973C}"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76703C-1B29-4FDB-8FCA-8DB864EC2689}" type="datetimeFigureOut">
              <a:rPr lang="el-GR" smtClean="0"/>
              <a:pPr/>
              <a:t>25/4/2020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F21AD7-E0B5-47F3-8D26-B8C9EB58A66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uptodate.com/contents/active-surveillance-for-men-with-early-prostate-cancer/abstract/1,2"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www.uptodate.com/contents/active-surveillance-for-men-with-early-prostate-cancer/abstract/3"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66788">
              <a:spcBef>
                <a:spcPct val="30000"/>
              </a:spcBef>
              <a:defRPr sz="1200">
                <a:solidFill>
                  <a:schemeClr val="tx1"/>
                </a:solidFill>
                <a:latin typeface="Arial" pitchFamily="34" charset="0"/>
                <a:ea typeface="MS PGothic" pitchFamily="34" charset="-128"/>
              </a:defRPr>
            </a:lvl1pPr>
            <a:lvl2pPr marL="742950" indent="-285750" defTabSz="966788">
              <a:spcBef>
                <a:spcPct val="30000"/>
              </a:spcBef>
              <a:defRPr sz="1200">
                <a:solidFill>
                  <a:schemeClr val="tx1"/>
                </a:solidFill>
                <a:latin typeface="Arial" pitchFamily="34" charset="0"/>
                <a:ea typeface="MS PGothic" pitchFamily="34" charset="-128"/>
              </a:defRPr>
            </a:lvl2pPr>
            <a:lvl3pPr marL="1143000" indent="-228600" defTabSz="966788">
              <a:spcBef>
                <a:spcPct val="30000"/>
              </a:spcBef>
              <a:defRPr sz="1200">
                <a:solidFill>
                  <a:schemeClr val="tx1"/>
                </a:solidFill>
                <a:latin typeface="Arial" pitchFamily="34" charset="0"/>
                <a:ea typeface="MS PGothic" pitchFamily="34" charset="-128"/>
              </a:defRPr>
            </a:lvl3pPr>
            <a:lvl4pPr marL="1600200" indent="-228600" defTabSz="966788">
              <a:spcBef>
                <a:spcPct val="30000"/>
              </a:spcBef>
              <a:defRPr sz="1200">
                <a:solidFill>
                  <a:schemeClr val="tx1"/>
                </a:solidFill>
                <a:latin typeface="Arial" pitchFamily="34" charset="0"/>
                <a:ea typeface="MS PGothic" pitchFamily="34" charset="-128"/>
              </a:defRPr>
            </a:lvl4pPr>
            <a:lvl5pPr marL="2057400" indent="-228600" defTabSz="966788">
              <a:spcBef>
                <a:spcPct val="30000"/>
              </a:spcBef>
              <a:defRPr sz="1200">
                <a:solidFill>
                  <a:schemeClr val="tx1"/>
                </a:solidFill>
                <a:latin typeface="Arial" pitchFamily="34" charset="0"/>
                <a:ea typeface="MS PGothic"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defTabSz="966788" eaLnBrk="1" fontAlgn="auto" latinLnBrk="0" hangingPunct="1">
              <a:lnSpc>
                <a:spcPct val="100000"/>
              </a:lnSpc>
              <a:spcBef>
                <a:spcPct val="0"/>
              </a:spcBef>
              <a:spcAft>
                <a:spcPts val="0"/>
              </a:spcAft>
              <a:buClrTx/>
              <a:buSzTx/>
              <a:buFontTx/>
              <a:buNone/>
              <a:tabLst/>
              <a:defRPr/>
            </a:pPr>
            <a:fld id="{470C9BA3-C545-49F4-9BA1-DCF8A5A78D90}" type="slidenum">
              <a:rPr kumimoji="0" lang="ja-JP"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defTabSz="966788" eaLnBrk="1" fontAlgn="auto" latinLnBrk="0" hangingPunct="1">
                <a:lnSpc>
                  <a:spcPct val="100000"/>
                </a:lnSpc>
                <a:spcBef>
                  <a:spcPct val="0"/>
                </a:spcBef>
                <a:spcAft>
                  <a:spcPts val="0"/>
                </a:spcAft>
                <a:buClrTx/>
                <a:buSzTx/>
                <a:buFontTx/>
                <a:buNone/>
                <a:tabLst/>
                <a:defRPr/>
              </a:pPr>
              <a:t>4</a:t>
            </a:fld>
            <a:endParaRPr kumimoji="0" lang="en-US" altLang="ja-JP"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
        <p:nvSpPr>
          <p:cNvPr id="17410" name="Rectangle 2"/>
          <p:cNvSpPr>
            <a:spLocks noGrp="1" noRot="1" noChangeAspect="1" noChangeArrowheads="1" noTextEdit="1"/>
          </p:cNvSpPr>
          <p:nvPr>
            <p:ph type="sldImg"/>
          </p:nvPr>
        </p:nvSpPr>
        <p:spPr>
          <a:ln/>
          <a:extLst>
            <a:ext uri="{909E8E84-426E-40DD-AFC4-6F175D3DCCD1}">
              <a14:hiddenFill xmlns="" xmlns:a14="http://schemas.microsoft.com/office/drawing/2010/main">
                <a:noFill/>
              </a14:hiddenFill>
            </a:ext>
          </a:extLst>
        </p:spPr>
      </p:sp>
      <p:sp>
        <p:nvSpPr>
          <p:cNvPr id="49156" name="Rectangle 3"/>
          <p:cNvSpPr>
            <a:spLocks noGrp="1" noChangeArrowheads="1"/>
          </p:cNvSpPr>
          <p:nvPr>
            <p:ph type="body" idx="1"/>
          </p:nvPr>
        </p:nvSpPr>
        <p:spPr>
          <a:xfrm>
            <a:off x="935844" y="4415309"/>
            <a:ext cx="5149561" cy="4185789"/>
          </a:xfr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6729" tIns="48365" rIns="96729" bIns="48365"/>
          <a:lstStyle/>
          <a:p>
            <a:pPr eaLnBrk="1" hangingPunct="1">
              <a:spcBef>
                <a:spcPct val="0"/>
              </a:spcBef>
              <a:defRPr/>
            </a:pPr>
            <a:endParaRPr lang="pt-BR">
              <a:ea typeface="ヒラギノ角ゴ Pro W3" charset="0"/>
              <a:cs typeface="ヒラギノ角ゴ Pro W3" charset="0"/>
            </a:endParaRPr>
          </a:p>
        </p:txBody>
      </p:sp>
    </p:spTree>
    <p:extLst>
      <p:ext uri="{BB962C8B-B14F-4D97-AF65-F5344CB8AC3E}">
        <p14:creationId xmlns="" xmlns:p14="http://schemas.microsoft.com/office/powerpoint/2010/main" val="80007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171450" indent="-171450">
              <a:buSzPct val="100000"/>
              <a:buFont typeface="Arial"/>
              <a:buChar char="•"/>
            </a:pPr>
            <a:r>
              <a:t>In RCC, MET and AXL are thought to function as escape pathways potentially contributing to resistance to more selective VEGFR-targeted therapy</a:t>
            </a:r>
          </a:p>
          <a:p>
            <a:pPr marL="171450" indent="-171450">
              <a:buSzPct val="100000"/>
              <a:buFont typeface="Arial"/>
              <a:buChar char="•"/>
            </a:pPr>
            <a:endParaRPr/>
          </a:p>
          <a:p>
            <a:r>
              <a:t>Reference</a:t>
            </a:r>
          </a:p>
          <a:p>
            <a:pPr marL="228600" indent="-228600">
              <a:buSzPct val="100000"/>
              <a:buAutoNum type="arabicPeriod"/>
            </a:pPr>
            <a:r>
              <a:t>Zhou L, et al. Oncogene </a:t>
            </a:r>
            <a:r>
              <a:rPr>
                <a:solidFill>
                  <a:srgbClr val="0B4055"/>
                </a:solidFill>
              </a:rPr>
              <a:t>2016;35:2687–97.</a:t>
            </a:r>
          </a:p>
          <a:p>
            <a:pPr>
              <a:defRPr b="1">
                <a:solidFill>
                  <a:srgbClr val="0B4055"/>
                </a:solidFill>
              </a:defRPr>
            </a:pPr>
            <a:endParaRPr>
              <a:solidFill>
                <a:srgbClr val="0B4055"/>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42%-49</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10A79-6534-4559-B5DB-BA7BCB5FF79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795133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45</a:t>
            </a:fld>
            <a:endParaRPr lang="en-US" dirty="0">
              <a:solidFill>
                <a:prstClr val="black"/>
              </a:solidFill>
            </a:endParaRPr>
          </a:p>
        </p:txBody>
      </p:sp>
      <p:sp>
        <p:nvSpPr>
          <p:cNvPr id="5" name="Right Bracket 4"/>
          <p:cNvSpPr/>
          <p:nvPr/>
        </p:nvSpPr>
        <p:spPr>
          <a:xfrm flipH="1">
            <a:off x="547917" y="1361044"/>
            <a:ext cx="87507" cy="91554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cxnSpLocks/>
            <a:stCxn id="7" idx="3"/>
            <a:endCxn id="5" idx="2"/>
          </p:cNvCxnSpPr>
          <p:nvPr/>
        </p:nvCxnSpPr>
        <p:spPr>
          <a:xfrm>
            <a:off x="248739" y="1758380"/>
            <a:ext cx="299177" cy="60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53073" y="1476380"/>
            <a:ext cx="1401812" cy="564001"/>
          </a:xfrm>
          <a:prstGeom prst="rect">
            <a:avLst/>
          </a:prstGeom>
          <a:solidFill>
            <a:schemeClr val="bg1"/>
          </a:solidFill>
          <a:ln>
            <a:solidFill>
              <a:schemeClr val="tx1"/>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Bladder Cancer Treatment, 2017/ pg1, 2</a:t>
            </a:r>
          </a:p>
        </p:txBody>
      </p:sp>
      <p:sp>
        <p:nvSpPr>
          <p:cNvPr id="10" name="Right Bracket 9"/>
          <p:cNvSpPr/>
          <p:nvPr/>
        </p:nvSpPr>
        <p:spPr>
          <a:xfrm rot="10800000" flipH="1">
            <a:off x="6146055" y="1222442"/>
            <a:ext cx="294933" cy="210038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1" name="Straight Connector 10"/>
          <p:cNvCxnSpPr>
            <a:stCxn id="10" idx="2"/>
            <a:endCxn id="14" idx="1"/>
          </p:cNvCxnSpPr>
          <p:nvPr/>
        </p:nvCxnSpPr>
        <p:spPr>
          <a:xfrm>
            <a:off x="6440989" y="2272637"/>
            <a:ext cx="298814" cy="13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39802" y="2129051"/>
            <a:ext cx="1401812" cy="564001"/>
          </a:xfrm>
          <a:prstGeom prst="rect">
            <a:avLst/>
          </a:prstGeom>
          <a:solidFill>
            <a:schemeClr val="bg1"/>
          </a:solidFill>
          <a:ln>
            <a:solidFill>
              <a:schemeClr val="tx1"/>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Bladder Cancer Treatment, 2017/ pg1, 2</a:t>
            </a:r>
          </a:p>
        </p:txBody>
      </p:sp>
      <p:sp>
        <p:nvSpPr>
          <p:cNvPr id="18" name="Right Bracket 17"/>
          <p:cNvSpPr/>
          <p:nvPr/>
        </p:nvSpPr>
        <p:spPr>
          <a:xfrm flipH="1">
            <a:off x="547917" y="2306588"/>
            <a:ext cx="87507" cy="122880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9" name="Straight Connector 18"/>
          <p:cNvCxnSpPr>
            <a:cxnSpLocks/>
            <a:stCxn id="20" idx="3"/>
            <a:endCxn id="18" idx="2"/>
          </p:cNvCxnSpPr>
          <p:nvPr/>
        </p:nvCxnSpPr>
        <p:spPr>
          <a:xfrm>
            <a:off x="248739" y="2762729"/>
            <a:ext cx="299177" cy="158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53073" y="2637395"/>
            <a:ext cx="1401812" cy="250667"/>
          </a:xfrm>
          <a:prstGeom prst="rect">
            <a:avLst/>
          </a:prstGeom>
          <a:solidFill>
            <a:schemeClr val="bg1"/>
          </a:solidFill>
          <a:ln>
            <a:solidFill>
              <a:schemeClr val="tx1"/>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Hurwitz, 2016/pg1</a:t>
            </a:r>
          </a:p>
        </p:txBody>
      </p:sp>
      <p:sp>
        <p:nvSpPr>
          <p:cNvPr id="16" name="TextBox 15"/>
          <p:cNvSpPr txBox="1"/>
          <p:nvPr/>
        </p:nvSpPr>
        <p:spPr>
          <a:xfrm>
            <a:off x="6739802" y="3322831"/>
            <a:ext cx="1401812" cy="1171453"/>
          </a:xfrm>
          <a:prstGeom prst="rect">
            <a:avLst/>
          </a:prstGeom>
          <a:solidFill>
            <a:schemeClr val="bg1"/>
          </a:solidFill>
          <a:ln>
            <a:solidFill>
              <a:schemeClr val="tx1"/>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Image adapted from: https://www.saintlukeshealthsystem.org/health-library/anatomy-pediatric-urinary-tract. Accessed March 1, 2017.</a:t>
            </a:r>
          </a:p>
        </p:txBody>
      </p:sp>
    </p:spTree>
    <p:extLst>
      <p:ext uri="{BB962C8B-B14F-4D97-AF65-F5344CB8AC3E}">
        <p14:creationId xmlns:p14="http://schemas.microsoft.com/office/powerpoint/2010/main" xmlns="" val="93182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Callout: Line 3"/>
          <p:cNvSpPr/>
          <p:nvPr/>
        </p:nvSpPr>
        <p:spPr>
          <a:xfrm>
            <a:off x="82960" y="1759903"/>
            <a:ext cx="958645" cy="202092"/>
          </a:xfrm>
          <a:prstGeom prst="borderCallout1">
            <a:avLst>
              <a:gd name="adj1" fmla="val 36250"/>
              <a:gd name="adj2" fmla="val 99742"/>
              <a:gd name="adj3" fmla="val 59239"/>
              <a:gd name="adj4" fmla="val 13309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Gandhi, 2015 – A</a:t>
            </a:r>
          </a:p>
        </p:txBody>
      </p:sp>
      <p:sp>
        <p:nvSpPr>
          <p:cNvPr id="5" name="Callout: Line 4"/>
          <p:cNvSpPr/>
          <p:nvPr/>
        </p:nvSpPr>
        <p:spPr>
          <a:xfrm>
            <a:off x="82960" y="2035098"/>
            <a:ext cx="958645" cy="213732"/>
          </a:xfrm>
          <a:prstGeom prst="borderCallout1">
            <a:avLst>
              <a:gd name="adj1" fmla="val 36250"/>
              <a:gd name="adj2" fmla="val 99742"/>
              <a:gd name="adj3" fmla="val 30978"/>
              <a:gd name="adj4" fmla="val 13117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A</a:t>
            </a:r>
          </a:p>
        </p:txBody>
      </p:sp>
      <p:sp>
        <p:nvSpPr>
          <p:cNvPr id="6" name="Callout: Line 5"/>
          <p:cNvSpPr/>
          <p:nvPr/>
        </p:nvSpPr>
        <p:spPr>
          <a:xfrm>
            <a:off x="82960" y="2687444"/>
            <a:ext cx="958645" cy="213732"/>
          </a:xfrm>
          <a:prstGeom prst="borderCallout1">
            <a:avLst>
              <a:gd name="adj1" fmla="val 36250"/>
              <a:gd name="adj2" fmla="val 99742"/>
              <a:gd name="adj3" fmla="val 30978"/>
              <a:gd name="adj4" fmla="val 13117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A</a:t>
            </a:r>
          </a:p>
        </p:txBody>
      </p:sp>
      <p:sp>
        <p:nvSpPr>
          <p:cNvPr id="7" name="Callout: Line 6"/>
          <p:cNvSpPr/>
          <p:nvPr/>
        </p:nvSpPr>
        <p:spPr>
          <a:xfrm>
            <a:off x="82960" y="2400610"/>
            <a:ext cx="958645" cy="213732"/>
          </a:xfrm>
          <a:prstGeom prst="borderCallout1">
            <a:avLst>
              <a:gd name="adj1" fmla="val 36250"/>
              <a:gd name="adj2" fmla="val 99742"/>
              <a:gd name="adj3" fmla="val 61808"/>
              <a:gd name="adj4" fmla="val 13379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Gandhi, 2015 – A</a:t>
            </a:r>
          </a:p>
        </p:txBody>
      </p:sp>
      <p:sp>
        <p:nvSpPr>
          <p:cNvPr id="8" name="Callout: Line 7"/>
          <p:cNvSpPr/>
          <p:nvPr/>
        </p:nvSpPr>
        <p:spPr>
          <a:xfrm>
            <a:off x="4989564" y="1378415"/>
            <a:ext cx="1202916" cy="181208"/>
          </a:xfrm>
          <a:prstGeom prst="borderCallout1">
            <a:avLst>
              <a:gd name="adj1" fmla="val 34448"/>
              <a:gd name="adj2" fmla="val -1407"/>
              <a:gd name="adj3" fmla="val 147138"/>
              <a:gd name="adj4" fmla="val -2220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Gandhi, 2015 – A, B</a:t>
            </a:r>
          </a:p>
        </p:txBody>
      </p:sp>
      <p:sp>
        <p:nvSpPr>
          <p:cNvPr id="9" name="Callout: Line 8"/>
          <p:cNvSpPr/>
          <p:nvPr/>
        </p:nvSpPr>
        <p:spPr>
          <a:xfrm>
            <a:off x="5273778" y="2980194"/>
            <a:ext cx="1532603" cy="243869"/>
          </a:xfrm>
          <a:prstGeom prst="borderCallout1">
            <a:avLst>
              <a:gd name="adj1" fmla="val 34448"/>
              <a:gd name="adj2" fmla="val -1407"/>
              <a:gd name="adj3" fmla="val -34686"/>
              <a:gd name="adj4" fmla="val -5742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err="1">
                <a:solidFill>
                  <a:srgbClr val="FF0000"/>
                </a:solidFill>
              </a:rPr>
              <a:t>SEERStatFact</a:t>
            </a:r>
            <a:r>
              <a:rPr lang="en-US" sz="900" dirty="0">
                <a:solidFill>
                  <a:srgbClr val="FF0000"/>
                </a:solidFill>
              </a:rPr>
              <a:t> Sheet-B</a:t>
            </a:r>
          </a:p>
        </p:txBody>
      </p:sp>
      <p:sp>
        <p:nvSpPr>
          <p:cNvPr id="11" name="Rectangle 10"/>
          <p:cNvSpPr/>
          <p:nvPr/>
        </p:nvSpPr>
        <p:spPr>
          <a:xfrm>
            <a:off x="1305452" y="1566436"/>
            <a:ext cx="1991056" cy="1413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Tree>
    <p:extLst>
      <p:ext uri="{BB962C8B-B14F-4D97-AF65-F5344CB8AC3E}">
        <p14:creationId xmlns:p14="http://schemas.microsoft.com/office/powerpoint/2010/main" xmlns="" val="1128266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dirty="0"/>
          </a:p>
        </p:txBody>
      </p:sp>
      <p:sp>
        <p:nvSpPr>
          <p:cNvPr id="4" name="Callout: Line 3"/>
          <p:cNvSpPr/>
          <p:nvPr/>
        </p:nvSpPr>
        <p:spPr>
          <a:xfrm>
            <a:off x="61391" y="3304745"/>
            <a:ext cx="958645" cy="213732"/>
          </a:xfrm>
          <a:prstGeom prst="borderCallout1">
            <a:avLst>
              <a:gd name="adj1" fmla="val 38603"/>
              <a:gd name="adj2" fmla="val 99514"/>
              <a:gd name="adj3" fmla="val 54253"/>
              <a:gd name="adj4" fmla="val 13129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Ferlay</a:t>
            </a:r>
            <a:r>
              <a:rPr lang="en-US" sz="1000" dirty="0">
                <a:solidFill>
                  <a:srgbClr val="FF0000"/>
                </a:solidFill>
              </a:rPr>
              <a:t>, 2015 - A</a:t>
            </a:r>
          </a:p>
        </p:txBody>
      </p:sp>
      <p:sp>
        <p:nvSpPr>
          <p:cNvPr id="5" name="Callout: Line 4"/>
          <p:cNvSpPr/>
          <p:nvPr/>
        </p:nvSpPr>
        <p:spPr>
          <a:xfrm>
            <a:off x="101395" y="1822738"/>
            <a:ext cx="958645" cy="368963"/>
          </a:xfrm>
          <a:prstGeom prst="borderCallout1">
            <a:avLst>
              <a:gd name="adj1" fmla="val 38603"/>
              <a:gd name="adj2" fmla="val 99514"/>
              <a:gd name="adj3" fmla="val 64831"/>
              <a:gd name="adj4" fmla="val 13273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Ferlay</a:t>
            </a:r>
            <a:r>
              <a:rPr lang="en-US" sz="1000" dirty="0">
                <a:solidFill>
                  <a:srgbClr val="FF0000"/>
                </a:solidFill>
              </a:rPr>
              <a:t>, 2015 – </a:t>
            </a:r>
            <a:br>
              <a:rPr lang="en-US" sz="1000" dirty="0">
                <a:solidFill>
                  <a:srgbClr val="FF0000"/>
                </a:solidFill>
              </a:rPr>
            </a:br>
            <a:r>
              <a:rPr lang="en-US" sz="1000" dirty="0">
                <a:solidFill>
                  <a:srgbClr val="FF0000"/>
                </a:solidFill>
              </a:rPr>
              <a:t>B, C, D, I</a:t>
            </a:r>
          </a:p>
        </p:txBody>
      </p:sp>
      <p:sp>
        <p:nvSpPr>
          <p:cNvPr id="6" name="Rectangle 5"/>
          <p:cNvSpPr/>
          <p:nvPr/>
        </p:nvSpPr>
        <p:spPr>
          <a:xfrm>
            <a:off x="1364226" y="1570463"/>
            <a:ext cx="2046339" cy="1734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7" name="Rectangle 6"/>
          <p:cNvSpPr/>
          <p:nvPr/>
        </p:nvSpPr>
        <p:spPr>
          <a:xfrm>
            <a:off x="3415173" y="1570463"/>
            <a:ext cx="2046339" cy="1734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8" name="Callout: Line 7"/>
          <p:cNvSpPr/>
          <p:nvPr/>
        </p:nvSpPr>
        <p:spPr>
          <a:xfrm>
            <a:off x="5558298" y="1786939"/>
            <a:ext cx="958645" cy="368963"/>
          </a:xfrm>
          <a:prstGeom prst="borderCallout1">
            <a:avLst>
              <a:gd name="adj1" fmla="val 54974"/>
              <a:gd name="adj2" fmla="val -5"/>
              <a:gd name="adj3" fmla="val 87498"/>
              <a:gd name="adj4" fmla="val -1101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Ferlay</a:t>
            </a:r>
            <a:r>
              <a:rPr lang="en-US" sz="1000" dirty="0">
                <a:solidFill>
                  <a:srgbClr val="FF0000"/>
                </a:solidFill>
              </a:rPr>
              <a:t>, 2015 – </a:t>
            </a:r>
            <a:br>
              <a:rPr lang="en-US" sz="1000" dirty="0">
                <a:solidFill>
                  <a:srgbClr val="FF0000"/>
                </a:solidFill>
              </a:rPr>
            </a:br>
            <a:r>
              <a:rPr lang="en-US" sz="1000" dirty="0">
                <a:solidFill>
                  <a:srgbClr val="FF0000"/>
                </a:solidFill>
              </a:rPr>
              <a:t>E, F, G, I</a:t>
            </a:r>
          </a:p>
        </p:txBody>
      </p:sp>
      <p:sp>
        <p:nvSpPr>
          <p:cNvPr id="9" name="Callout: Line 8"/>
          <p:cNvSpPr/>
          <p:nvPr/>
        </p:nvSpPr>
        <p:spPr>
          <a:xfrm>
            <a:off x="266392" y="1179288"/>
            <a:ext cx="959567" cy="148151"/>
          </a:xfrm>
          <a:prstGeom prst="borderCallout1">
            <a:avLst>
              <a:gd name="adj1" fmla="val 61247"/>
              <a:gd name="adj2" fmla="val 99288"/>
              <a:gd name="adj3" fmla="val 87497"/>
              <a:gd name="adj4" fmla="val 18576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Ferlay</a:t>
            </a:r>
            <a:r>
              <a:rPr lang="en-US" sz="1000" dirty="0">
                <a:solidFill>
                  <a:srgbClr val="FF0000"/>
                </a:solidFill>
              </a:rPr>
              <a:t>, 2015 – H</a:t>
            </a:r>
          </a:p>
        </p:txBody>
      </p:sp>
      <p:sp>
        <p:nvSpPr>
          <p:cNvPr id="10" name="Callout: Line 9"/>
          <p:cNvSpPr/>
          <p:nvPr/>
        </p:nvSpPr>
        <p:spPr>
          <a:xfrm>
            <a:off x="5044409" y="1090676"/>
            <a:ext cx="1304311" cy="148151"/>
          </a:xfrm>
          <a:prstGeom prst="borderCallout1">
            <a:avLst>
              <a:gd name="adj1" fmla="val 107245"/>
              <a:gd name="adj2" fmla="val 34607"/>
              <a:gd name="adj3" fmla="val 225491"/>
              <a:gd name="adj4" fmla="val -458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SEER Fact Sheet– A</a:t>
            </a:r>
          </a:p>
        </p:txBody>
      </p:sp>
    </p:spTree>
    <p:extLst>
      <p:ext uri="{BB962C8B-B14F-4D97-AF65-F5344CB8AC3E}">
        <p14:creationId xmlns:p14="http://schemas.microsoft.com/office/powerpoint/2010/main" xmlns="" val="267723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50</a:t>
            </a:fld>
            <a:endParaRPr lang="en-US" dirty="0">
              <a:solidFill>
                <a:prstClr val="black"/>
              </a:solidFill>
            </a:endParaRPr>
          </a:p>
        </p:txBody>
      </p:sp>
      <p:sp>
        <p:nvSpPr>
          <p:cNvPr id="5" name="Right Bracket 4"/>
          <p:cNvSpPr/>
          <p:nvPr/>
        </p:nvSpPr>
        <p:spPr>
          <a:xfrm flipH="1">
            <a:off x="1047845" y="1215356"/>
            <a:ext cx="296305" cy="1652074"/>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stCxn id="7" idx="3"/>
            <a:endCxn id="5" idx="2"/>
          </p:cNvCxnSpPr>
          <p:nvPr/>
        </p:nvCxnSpPr>
        <p:spPr>
          <a:xfrm>
            <a:off x="800422" y="1782442"/>
            <a:ext cx="247423" cy="25895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1391" y="1500442"/>
            <a:ext cx="1401812" cy="564001"/>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GLOBOCAN 2012 online analysis of bladder cancer: p1A </a:t>
            </a:r>
          </a:p>
        </p:txBody>
      </p:sp>
      <p:sp>
        <p:nvSpPr>
          <p:cNvPr id="8" name="Right Bracket 7"/>
          <p:cNvSpPr/>
          <p:nvPr/>
        </p:nvSpPr>
        <p:spPr>
          <a:xfrm flipH="1">
            <a:off x="503557" y="2867429"/>
            <a:ext cx="198193" cy="250667"/>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9" name="Straight Connector 8"/>
          <p:cNvCxnSpPr>
            <a:cxnSpLocks/>
            <a:stCxn id="10" idx="3"/>
            <a:endCxn id="8" idx="2"/>
          </p:cNvCxnSpPr>
          <p:nvPr/>
        </p:nvCxnSpPr>
        <p:spPr>
          <a:xfrm>
            <a:off x="353550" y="2867429"/>
            <a:ext cx="150006" cy="125334"/>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8262" y="2663762"/>
            <a:ext cx="1401812" cy="407334"/>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SEER data: p5 top </a:t>
            </a:r>
          </a:p>
        </p:txBody>
      </p:sp>
      <p:sp>
        <p:nvSpPr>
          <p:cNvPr id="14" name="Right Bracket 13"/>
          <p:cNvSpPr/>
          <p:nvPr/>
        </p:nvSpPr>
        <p:spPr>
          <a:xfrm flipH="1">
            <a:off x="504117" y="3126119"/>
            <a:ext cx="198193" cy="313077"/>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5" name="Straight Connector 14"/>
          <p:cNvCxnSpPr>
            <a:cxnSpLocks/>
            <a:stCxn id="16" idx="3"/>
            <a:endCxn id="14" idx="2"/>
          </p:cNvCxnSpPr>
          <p:nvPr/>
        </p:nvCxnSpPr>
        <p:spPr>
          <a:xfrm flipV="1">
            <a:off x="353551" y="3282658"/>
            <a:ext cx="150567" cy="60058"/>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48262" y="3139048"/>
            <a:ext cx="1401812" cy="407334"/>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SEER data: p5 bottom </a:t>
            </a:r>
          </a:p>
        </p:txBody>
      </p:sp>
    </p:spTree>
    <p:extLst>
      <p:ext uri="{BB962C8B-B14F-4D97-AF65-F5344CB8AC3E}">
        <p14:creationId xmlns:p14="http://schemas.microsoft.com/office/powerpoint/2010/main" xmlns="" val="3833373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Callout: Line 3"/>
          <p:cNvSpPr/>
          <p:nvPr/>
        </p:nvSpPr>
        <p:spPr>
          <a:xfrm>
            <a:off x="76815" y="571965"/>
            <a:ext cx="1416460" cy="228290"/>
          </a:xfrm>
          <a:prstGeom prst="borderCallout1">
            <a:avLst>
              <a:gd name="adj1" fmla="val 103732"/>
              <a:gd name="adj2" fmla="val 33137"/>
              <a:gd name="adj3" fmla="val 366053"/>
              <a:gd name="adj4" fmla="val 9108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Bladder Risk… – A -E</a:t>
            </a:r>
          </a:p>
        </p:txBody>
      </p:sp>
      <p:sp>
        <p:nvSpPr>
          <p:cNvPr id="5" name="Rectangle 4"/>
          <p:cNvSpPr/>
          <p:nvPr/>
        </p:nvSpPr>
        <p:spPr>
          <a:xfrm>
            <a:off x="1364226" y="1074854"/>
            <a:ext cx="1247468" cy="1328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6" name="Rectangle 5"/>
          <p:cNvSpPr/>
          <p:nvPr/>
        </p:nvSpPr>
        <p:spPr>
          <a:xfrm>
            <a:off x="2697726" y="1081049"/>
            <a:ext cx="2820629" cy="1328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7" name="Callout: Line 6"/>
          <p:cNvSpPr/>
          <p:nvPr/>
        </p:nvSpPr>
        <p:spPr>
          <a:xfrm>
            <a:off x="5441541" y="807534"/>
            <a:ext cx="1416460" cy="228290"/>
          </a:xfrm>
          <a:prstGeom prst="borderCallout1">
            <a:avLst>
              <a:gd name="adj1" fmla="val 103732"/>
              <a:gd name="adj2" fmla="val 33137"/>
              <a:gd name="adj3" fmla="val 444751"/>
              <a:gd name="adj4" fmla="val 475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Bladder Risk… – F-N</a:t>
            </a:r>
          </a:p>
        </p:txBody>
      </p:sp>
      <p:sp>
        <p:nvSpPr>
          <p:cNvPr id="8" name="Callout: Line 7"/>
          <p:cNvSpPr/>
          <p:nvPr/>
        </p:nvSpPr>
        <p:spPr>
          <a:xfrm>
            <a:off x="1161436" y="2916974"/>
            <a:ext cx="1416460" cy="228290"/>
          </a:xfrm>
          <a:prstGeom prst="borderCallout1">
            <a:avLst>
              <a:gd name="adj1" fmla="val 103732"/>
              <a:gd name="adj2" fmla="val 33137"/>
              <a:gd name="adj3" fmla="val 146243"/>
              <a:gd name="adj4" fmla="val 10670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Bladder Risk… – I, J</a:t>
            </a:r>
          </a:p>
        </p:txBody>
      </p:sp>
      <p:sp>
        <p:nvSpPr>
          <p:cNvPr id="9" name="Callout: Line 8"/>
          <p:cNvSpPr/>
          <p:nvPr/>
        </p:nvSpPr>
        <p:spPr>
          <a:xfrm>
            <a:off x="5601315" y="2105415"/>
            <a:ext cx="1179871" cy="349713"/>
          </a:xfrm>
          <a:prstGeom prst="borderCallout1">
            <a:avLst>
              <a:gd name="adj1" fmla="val 103732"/>
              <a:gd name="adj2" fmla="val 33137"/>
              <a:gd name="adj3" fmla="val 265831"/>
              <a:gd name="adj4" fmla="val -3170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Capellen</a:t>
            </a:r>
            <a:r>
              <a:rPr lang="en-US" sz="1000" dirty="0">
                <a:solidFill>
                  <a:srgbClr val="FF0000"/>
                </a:solidFill>
              </a:rPr>
              <a:t>, 1999 – A</a:t>
            </a:r>
          </a:p>
          <a:p>
            <a:pPr algn="ctr"/>
            <a:r>
              <a:rPr lang="en-US" sz="1000" dirty="0">
                <a:solidFill>
                  <a:srgbClr val="FF0000"/>
                </a:solidFill>
              </a:rPr>
              <a:t>Hernandez, 2006 - A</a:t>
            </a:r>
          </a:p>
        </p:txBody>
      </p:sp>
      <p:sp>
        <p:nvSpPr>
          <p:cNvPr id="10" name="Callout: Line 9"/>
          <p:cNvSpPr/>
          <p:nvPr/>
        </p:nvSpPr>
        <p:spPr>
          <a:xfrm>
            <a:off x="5601315" y="3186464"/>
            <a:ext cx="1179871" cy="225503"/>
          </a:xfrm>
          <a:prstGeom prst="borderCallout1">
            <a:avLst>
              <a:gd name="adj1" fmla="val 103732"/>
              <a:gd name="adj2" fmla="val 33137"/>
              <a:gd name="adj3" fmla="val 113217"/>
              <a:gd name="adj4" fmla="val -1712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Fujimoto, 1992 – A, B</a:t>
            </a:r>
          </a:p>
        </p:txBody>
      </p:sp>
      <p:sp>
        <p:nvSpPr>
          <p:cNvPr id="11" name="Rectangle 10"/>
          <p:cNvSpPr/>
          <p:nvPr/>
        </p:nvSpPr>
        <p:spPr>
          <a:xfrm>
            <a:off x="2673145" y="2699219"/>
            <a:ext cx="1370371" cy="908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12" name="Callout: Line 11"/>
          <p:cNvSpPr/>
          <p:nvPr/>
        </p:nvSpPr>
        <p:spPr>
          <a:xfrm>
            <a:off x="76815" y="3220995"/>
            <a:ext cx="1339645" cy="228290"/>
          </a:xfrm>
          <a:prstGeom prst="borderCallout1">
            <a:avLst>
              <a:gd name="adj1" fmla="val 103732"/>
              <a:gd name="adj2" fmla="val 33137"/>
              <a:gd name="adj3" fmla="val 211372"/>
              <a:gd name="adj4" fmla="val 8935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Bladder Risk… – A</a:t>
            </a:r>
          </a:p>
        </p:txBody>
      </p:sp>
    </p:spTree>
    <p:extLst>
      <p:ext uri="{BB962C8B-B14F-4D97-AF65-F5344CB8AC3E}">
        <p14:creationId xmlns:p14="http://schemas.microsoft.com/office/powerpoint/2010/main" xmlns="" val="429378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55</a:t>
            </a:fld>
            <a:endParaRPr lang="en-US" dirty="0">
              <a:solidFill>
                <a:prstClr val="black"/>
              </a:solidFill>
            </a:endParaRPr>
          </a:p>
        </p:txBody>
      </p:sp>
      <p:sp>
        <p:nvSpPr>
          <p:cNvPr id="5" name="Right Bracket 4"/>
          <p:cNvSpPr/>
          <p:nvPr/>
        </p:nvSpPr>
        <p:spPr>
          <a:xfrm flipH="1">
            <a:off x="1080263" y="1247264"/>
            <a:ext cx="296305" cy="2224255"/>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stCxn id="7" idx="3"/>
            <a:endCxn id="5" idx="2"/>
          </p:cNvCxnSpPr>
          <p:nvPr/>
        </p:nvCxnSpPr>
        <p:spPr>
          <a:xfrm>
            <a:off x="884179" y="2152711"/>
            <a:ext cx="196085" cy="20668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17634" y="1949044"/>
            <a:ext cx="1401812" cy="407334"/>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Knowles MA 2015: p1A</a:t>
            </a:r>
          </a:p>
        </p:txBody>
      </p:sp>
    </p:spTree>
    <p:extLst>
      <p:ext uri="{BB962C8B-B14F-4D97-AF65-F5344CB8AC3E}">
        <p14:creationId xmlns:p14="http://schemas.microsoft.com/office/powerpoint/2010/main" xmlns="" val="2313512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Callout: Line 3"/>
          <p:cNvSpPr/>
          <p:nvPr/>
        </p:nvSpPr>
        <p:spPr>
          <a:xfrm>
            <a:off x="5373670" y="1441562"/>
            <a:ext cx="958645" cy="213732"/>
          </a:xfrm>
          <a:prstGeom prst="borderCallout1">
            <a:avLst>
              <a:gd name="adj1" fmla="val 102371"/>
              <a:gd name="adj2" fmla="val 30283"/>
              <a:gd name="adj3" fmla="val 221077"/>
              <a:gd name="adj4" fmla="val 96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B</a:t>
            </a:r>
          </a:p>
        </p:txBody>
      </p:sp>
      <p:sp>
        <p:nvSpPr>
          <p:cNvPr id="5" name="Callout: Line 4"/>
          <p:cNvSpPr/>
          <p:nvPr/>
        </p:nvSpPr>
        <p:spPr>
          <a:xfrm>
            <a:off x="5521154" y="2093707"/>
            <a:ext cx="958645" cy="213732"/>
          </a:xfrm>
          <a:prstGeom prst="borderCallout1">
            <a:avLst>
              <a:gd name="adj1" fmla="val 102371"/>
              <a:gd name="adj2" fmla="val 30283"/>
              <a:gd name="adj3" fmla="val 150823"/>
              <a:gd name="adj4" fmla="val -168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C</a:t>
            </a:r>
          </a:p>
        </p:txBody>
      </p:sp>
      <p:sp>
        <p:nvSpPr>
          <p:cNvPr id="6" name="Callout: Line 5"/>
          <p:cNvSpPr/>
          <p:nvPr/>
        </p:nvSpPr>
        <p:spPr>
          <a:xfrm>
            <a:off x="5309419" y="2997542"/>
            <a:ext cx="958645" cy="213732"/>
          </a:xfrm>
          <a:prstGeom prst="borderCallout1">
            <a:avLst>
              <a:gd name="adj1" fmla="val 40382"/>
              <a:gd name="adj2" fmla="val 1037"/>
              <a:gd name="adj3" fmla="val -26878"/>
              <a:gd name="adj4" fmla="val -3973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D</a:t>
            </a:r>
          </a:p>
        </p:txBody>
      </p:sp>
      <p:sp>
        <p:nvSpPr>
          <p:cNvPr id="7" name="Callout: Line 6"/>
          <p:cNvSpPr/>
          <p:nvPr/>
        </p:nvSpPr>
        <p:spPr>
          <a:xfrm>
            <a:off x="178149" y="1483379"/>
            <a:ext cx="958645" cy="213732"/>
          </a:xfrm>
          <a:prstGeom prst="borderCallout1">
            <a:avLst>
              <a:gd name="adj1" fmla="val 102371"/>
              <a:gd name="adj2" fmla="val 30283"/>
              <a:gd name="adj3" fmla="val 196282"/>
              <a:gd name="adj4" fmla="val 11655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ACS, What is… - E</a:t>
            </a:r>
          </a:p>
        </p:txBody>
      </p:sp>
      <p:sp>
        <p:nvSpPr>
          <p:cNvPr id="8" name="Rectangle 7"/>
          <p:cNvSpPr/>
          <p:nvPr/>
        </p:nvSpPr>
        <p:spPr>
          <a:xfrm>
            <a:off x="1305451" y="1360229"/>
            <a:ext cx="2199116" cy="2058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Tree>
    <p:extLst>
      <p:ext uri="{BB962C8B-B14F-4D97-AF65-F5344CB8AC3E}">
        <p14:creationId xmlns:p14="http://schemas.microsoft.com/office/powerpoint/2010/main" xmlns="" val="233039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58</a:t>
            </a:fld>
            <a:endParaRPr lang="en-US" dirty="0">
              <a:solidFill>
                <a:prstClr val="black"/>
              </a:solidFill>
            </a:endParaRPr>
          </a:p>
        </p:txBody>
      </p:sp>
      <p:sp>
        <p:nvSpPr>
          <p:cNvPr id="5" name="Right Bracket 4"/>
          <p:cNvSpPr/>
          <p:nvPr/>
        </p:nvSpPr>
        <p:spPr>
          <a:xfrm flipH="1">
            <a:off x="702309" y="1315472"/>
            <a:ext cx="296305" cy="2181230"/>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stCxn id="7" idx="3"/>
            <a:endCxn id="5" idx="2"/>
          </p:cNvCxnSpPr>
          <p:nvPr/>
        </p:nvCxnSpPr>
        <p:spPr>
          <a:xfrm>
            <a:off x="487841" y="2375676"/>
            <a:ext cx="214468" cy="3041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3971" y="2250342"/>
            <a:ext cx="1401812" cy="250667"/>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SEER pg 3</a:t>
            </a:r>
          </a:p>
        </p:txBody>
      </p:sp>
    </p:spTree>
    <p:extLst>
      <p:ext uri="{BB962C8B-B14F-4D97-AF65-F5344CB8AC3E}">
        <p14:creationId xmlns:p14="http://schemas.microsoft.com/office/powerpoint/2010/main" xmlns="" val="319501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kern="1200" dirty="0" smtClean="0">
                <a:solidFill>
                  <a:schemeClr val="tx1"/>
                </a:solidFill>
                <a:effectLst/>
                <a:latin typeface="+mn-lt"/>
                <a:ea typeface="+mn-ea"/>
                <a:cs typeface="+mn-cs"/>
              </a:rPr>
              <a:t>Although the prognosis for patients with</a:t>
            </a:r>
            <a:r>
              <a:rPr lang="el-GR"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metastatic renal-cell carcinoma has improved in</a:t>
            </a:r>
            <a:r>
              <a:rPr lang="el-GR"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past decade, no curative treatment is currently available. Several adjuvant strategies, including cytokine therapy, radiotherapy, and hormone therapy, have been explored to decrease</a:t>
            </a:r>
            <a:r>
              <a:rPr lang="el-GR"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rate of relapse, but none were successful.6</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proven efficacy of </a:t>
            </a:r>
            <a:r>
              <a:rPr lang="en-US" sz="1200" b="0" i="0" kern="1200" dirty="0" err="1" smtClean="0">
                <a:solidFill>
                  <a:schemeClr val="tx1"/>
                </a:solidFill>
                <a:effectLst/>
                <a:latin typeface="+mn-lt"/>
                <a:ea typeface="+mn-ea"/>
                <a:cs typeface="+mn-cs"/>
              </a:rPr>
              <a:t>antiangiogenic</a:t>
            </a:r>
            <a:r>
              <a:rPr lang="en-US" sz="1200" b="0" i="0" kern="1200" dirty="0" smtClean="0">
                <a:solidFill>
                  <a:schemeClr val="tx1"/>
                </a:solidFill>
                <a:effectLst/>
                <a:latin typeface="+mn-lt"/>
                <a:ea typeface="+mn-ea"/>
                <a:cs typeface="+mn-cs"/>
              </a:rPr>
              <a:t> therapies,</a:t>
            </a:r>
            <a:r>
              <a:rPr lang="el-GR"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including the vascular endothelial growth factor</a:t>
            </a:r>
            <a:r>
              <a:rPr lang="el-GR"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(VEGF) pathway inhibitors sunitinib10 and</a:t>
            </a:r>
            <a:r>
              <a:rPr lang="el-GR"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sorafenib</a:t>
            </a:r>
            <a:r>
              <a:rPr lang="en-US" dirty="0" smtClean="0"/>
              <a:t/>
            </a:r>
            <a:br>
              <a:rPr lang="en-US" dirty="0" smtClean="0"/>
            </a:br>
            <a:endParaRPr lang="el-GR" dirty="0"/>
          </a:p>
        </p:txBody>
      </p:sp>
      <p:sp>
        <p:nvSpPr>
          <p:cNvPr id="4" name="Θέση αριθμού διαφάνειας 3"/>
          <p:cNvSpPr>
            <a:spLocks noGrp="1"/>
          </p:cNvSpPr>
          <p:nvPr>
            <p:ph type="sldNum" sz="quarter" idx="10"/>
          </p:nvPr>
        </p:nvSpPr>
        <p:spPr/>
        <p:txBody>
          <a:bodyPr/>
          <a:lstStyle/>
          <a:p>
            <a:fld id="{BDCCCE69-3423-4BBD-8842-95DC042DDC6F}" type="slidenum">
              <a:rPr lang="el-GR" smtClean="0"/>
              <a:pPr/>
              <a:t>7</a:t>
            </a:fld>
            <a:endParaRPr lang="el-GR"/>
          </a:p>
        </p:txBody>
      </p:sp>
    </p:spTree>
    <p:extLst>
      <p:ext uri="{BB962C8B-B14F-4D97-AF65-F5344CB8AC3E}">
        <p14:creationId xmlns:p14="http://schemas.microsoft.com/office/powerpoint/2010/main" xmlns="" val="2120140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60</a:t>
            </a:fld>
            <a:endParaRPr lang="en-US" dirty="0">
              <a:solidFill>
                <a:prstClr val="black"/>
              </a:solidFill>
            </a:endParaRPr>
          </a:p>
        </p:txBody>
      </p:sp>
      <p:sp>
        <p:nvSpPr>
          <p:cNvPr id="5" name="Right Bracket 4"/>
          <p:cNvSpPr/>
          <p:nvPr/>
        </p:nvSpPr>
        <p:spPr>
          <a:xfrm flipH="1">
            <a:off x="1495451" y="1203799"/>
            <a:ext cx="296305" cy="2418993"/>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stCxn id="7" idx="3"/>
            <a:endCxn id="5" idx="2"/>
          </p:cNvCxnSpPr>
          <p:nvPr/>
        </p:nvCxnSpPr>
        <p:spPr>
          <a:xfrm>
            <a:off x="1327612" y="2408820"/>
            <a:ext cx="167839" cy="4475"/>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5870" y="2205153"/>
            <a:ext cx="1593482" cy="407334"/>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srgbClr val="FF0000"/>
                </a:solidFill>
                <a:latin typeface="Arial" panose="020B0604020202020204" pitchFamily="34" charset="0"/>
              </a:rPr>
              <a:t>EAU MIBC guidelines: slide 1-4</a:t>
            </a:r>
          </a:p>
        </p:txBody>
      </p:sp>
      <p:sp>
        <p:nvSpPr>
          <p:cNvPr id="10" name="Notes Placeholder 9"/>
          <p:cNvSpPr>
            <a:spLocks noGrp="1"/>
          </p:cNvSpPr>
          <p:nvPr>
            <p:ph type="body" idx="1"/>
          </p:nvPr>
        </p:nvSpPr>
        <p:spPr/>
        <p:txBody>
          <a:bodyPr/>
          <a:lstStyle/>
          <a:p>
            <a:endParaRPr lang="en-GB" dirty="0"/>
          </a:p>
        </p:txBody>
      </p:sp>
    </p:spTree>
    <p:extLst>
      <p:ext uri="{BB962C8B-B14F-4D97-AF65-F5344CB8AC3E}">
        <p14:creationId xmlns:p14="http://schemas.microsoft.com/office/powerpoint/2010/main" xmlns="" val="278718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p:cNvSpPr>
            <a:spLocks noGrp="1" noRot="1" noChangeAspect="1"/>
          </p:cNvSpPr>
          <p:nvPr>
            <p:ph type="sldImg"/>
          </p:nvPr>
        </p:nvSpPr>
        <p:spPr>
          <a:xfrm>
            <a:off x="1184275" y="698500"/>
            <a:ext cx="4654550" cy="3490913"/>
          </a:xfrm>
        </p:spPr>
      </p:sp>
      <p:sp>
        <p:nvSpPr>
          <p:cNvPr id="4" name="Slide Number Placeholder 3"/>
          <p:cNvSpPr>
            <a:spLocks noGrp="1"/>
          </p:cNvSpPr>
          <p:nvPr>
            <p:ph type="sldNum" sz="quarter" idx="10"/>
          </p:nvPr>
        </p:nvSpPr>
        <p:spPr/>
        <p:txBody>
          <a:bodyPr/>
          <a:lstStyle/>
          <a:p>
            <a:pPr defTabSz="466618">
              <a:defRPr/>
            </a:pPr>
            <a:fld id="{D4EA5213-3170-42FF-B369-C2AB5DD71C54}" type="slidenum">
              <a:rPr lang="en-US">
                <a:solidFill>
                  <a:prstClr val="black"/>
                </a:solidFill>
              </a:rPr>
              <a:pPr defTabSz="466618">
                <a:defRPr/>
              </a:pPr>
              <a:t>61</a:t>
            </a:fld>
            <a:endParaRPr lang="en-US" dirty="0">
              <a:solidFill>
                <a:prstClr val="black"/>
              </a:solidFill>
            </a:endParaRPr>
          </a:p>
        </p:txBody>
      </p:sp>
      <p:sp>
        <p:nvSpPr>
          <p:cNvPr id="5" name="Right Bracket 4"/>
          <p:cNvSpPr/>
          <p:nvPr/>
        </p:nvSpPr>
        <p:spPr>
          <a:xfrm flipH="1">
            <a:off x="560084" y="1364156"/>
            <a:ext cx="296305" cy="304591"/>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6" name="Straight Connector 5"/>
          <p:cNvCxnSpPr>
            <a:stCxn id="7" idx="3"/>
            <a:endCxn id="5" idx="2"/>
          </p:cNvCxnSpPr>
          <p:nvPr/>
        </p:nvCxnSpPr>
        <p:spPr>
          <a:xfrm>
            <a:off x="328882" y="1321252"/>
            <a:ext cx="231201" cy="19520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64599" y="1195918"/>
            <a:ext cx="1593482" cy="250667"/>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Afonso, 2015/p57</a:t>
            </a:r>
          </a:p>
        </p:txBody>
      </p:sp>
      <p:sp>
        <p:nvSpPr>
          <p:cNvPr id="10" name="Right Bracket 9"/>
          <p:cNvSpPr/>
          <p:nvPr/>
        </p:nvSpPr>
        <p:spPr>
          <a:xfrm flipH="1">
            <a:off x="556133" y="1711651"/>
            <a:ext cx="296305" cy="460473"/>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1" name="Straight Connector 10"/>
          <p:cNvCxnSpPr>
            <a:stCxn id="12" idx="3"/>
            <a:endCxn id="10" idx="2"/>
          </p:cNvCxnSpPr>
          <p:nvPr/>
        </p:nvCxnSpPr>
        <p:spPr>
          <a:xfrm>
            <a:off x="324933" y="1737382"/>
            <a:ext cx="231200" cy="204505"/>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68549" y="1533715"/>
            <a:ext cx="1593482" cy="407334"/>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srgbClr val="FF0000"/>
                </a:solidFill>
                <a:latin typeface="Arial" panose="020B0604020202020204" pitchFamily="34" charset="0"/>
              </a:rPr>
              <a:t>NCI Bladder Cancer Treatment 2017/p5</a:t>
            </a:r>
          </a:p>
        </p:txBody>
      </p:sp>
      <p:sp>
        <p:nvSpPr>
          <p:cNvPr id="13" name="Right Bracket 12"/>
          <p:cNvSpPr/>
          <p:nvPr/>
        </p:nvSpPr>
        <p:spPr>
          <a:xfrm flipH="1">
            <a:off x="558107" y="2196883"/>
            <a:ext cx="296305" cy="610394"/>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4" name="Straight Connector 13"/>
          <p:cNvCxnSpPr>
            <a:stCxn id="15" idx="3"/>
            <a:endCxn id="13" idx="2"/>
          </p:cNvCxnSpPr>
          <p:nvPr/>
        </p:nvCxnSpPr>
        <p:spPr>
          <a:xfrm>
            <a:off x="326910" y="2322218"/>
            <a:ext cx="231197" cy="179863"/>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66572" y="2196884"/>
            <a:ext cx="1593482" cy="250667"/>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Afonso, 2015/p57</a:t>
            </a:r>
          </a:p>
        </p:txBody>
      </p:sp>
      <p:sp>
        <p:nvSpPr>
          <p:cNvPr id="18" name="Right Bracket 17"/>
          <p:cNvSpPr/>
          <p:nvPr/>
        </p:nvSpPr>
        <p:spPr>
          <a:xfrm flipH="1">
            <a:off x="554156" y="2835934"/>
            <a:ext cx="296305" cy="459075"/>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19" name="Straight Connector 18"/>
          <p:cNvCxnSpPr>
            <a:stCxn id="20" idx="3"/>
            <a:endCxn id="18" idx="2"/>
          </p:cNvCxnSpPr>
          <p:nvPr/>
        </p:nvCxnSpPr>
        <p:spPr>
          <a:xfrm flipV="1">
            <a:off x="322961" y="3065471"/>
            <a:ext cx="231195" cy="8115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70521" y="2864622"/>
            <a:ext cx="1593482" cy="564001"/>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Afonso, 2015/p57</a:t>
            </a:r>
          </a:p>
          <a:p>
            <a:pPr defTabSz="466618">
              <a:defRPr/>
            </a:pPr>
            <a:r>
              <a:rPr lang="en-US" sz="1000" dirty="0">
                <a:solidFill>
                  <a:srgbClr val="FF0000"/>
                </a:solidFill>
                <a:latin typeface="Calibri"/>
              </a:rPr>
              <a:t>EAU MIBC guidelines- Annotated/ slide 1</a:t>
            </a:r>
          </a:p>
        </p:txBody>
      </p:sp>
      <p:sp>
        <p:nvSpPr>
          <p:cNvPr id="21" name="Right Bracket 20"/>
          <p:cNvSpPr/>
          <p:nvPr/>
        </p:nvSpPr>
        <p:spPr>
          <a:xfrm rot="10800000" flipH="1">
            <a:off x="6270304" y="1310073"/>
            <a:ext cx="296305" cy="2119097"/>
          </a:xfrm>
          <a:prstGeom prst="rightBracket">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lIns="93324" tIns="46662" rIns="93324" bIns="46662" rtlCol="0" anchor="ctr"/>
          <a:lstStyle/>
          <a:p>
            <a:pPr algn="ctr" defTabSz="466618">
              <a:defRPr/>
            </a:pPr>
            <a:endParaRPr lang="en-US" dirty="0">
              <a:solidFill>
                <a:prstClr val="black"/>
              </a:solidFill>
              <a:latin typeface="Arial" panose="020B0604020202020204" pitchFamily="34" charset="0"/>
            </a:endParaRPr>
          </a:p>
        </p:txBody>
      </p:sp>
      <p:cxnSp>
        <p:nvCxnSpPr>
          <p:cNvPr id="22" name="Straight Connector 21"/>
          <p:cNvCxnSpPr>
            <a:stCxn id="23" idx="1"/>
            <a:endCxn id="21" idx="2"/>
          </p:cNvCxnSpPr>
          <p:nvPr/>
        </p:nvCxnSpPr>
        <p:spPr>
          <a:xfrm flipH="1">
            <a:off x="6566609" y="1974167"/>
            <a:ext cx="101514" cy="395455"/>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68123" y="1848833"/>
            <a:ext cx="1593482" cy="250667"/>
          </a:xfrm>
          <a:prstGeom prst="rect">
            <a:avLst/>
          </a:prstGeom>
          <a:solidFill>
            <a:schemeClr val="bg1"/>
          </a:solidFill>
          <a:ln>
            <a:solidFill>
              <a:prstClr val="black"/>
            </a:solidFill>
          </a:ln>
        </p:spPr>
        <p:txBody>
          <a:bodyPr wrap="square" lIns="93324" tIns="46662" rIns="93324" bIns="46662" rtlCol="0">
            <a:spAutoFit/>
          </a:bodyPr>
          <a:lstStyle/>
          <a:p>
            <a:pPr defTabSz="466618">
              <a:defRPr/>
            </a:pPr>
            <a:r>
              <a:rPr lang="en-US" sz="1000" dirty="0">
                <a:solidFill>
                  <a:prstClr val="black"/>
                </a:solidFill>
                <a:latin typeface="Arial" panose="020B0604020202020204" pitchFamily="34" charset="0"/>
              </a:rPr>
              <a:t>NCI, 2017/p13 (Figure)</a:t>
            </a:r>
          </a:p>
        </p:txBody>
      </p:sp>
      <p:sp>
        <p:nvSpPr>
          <p:cNvPr id="16" name="Notes Placeholder 15"/>
          <p:cNvSpPr>
            <a:spLocks noGrp="1"/>
          </p:cNvSpPr>
          <p:nvPr>
            <p:ph type="body" idx="1"/>
          </p:nvPr>
        </p:nvSpPr>
        <p:spPr/>
        <p:txBody>
          <a:bodyPr/>
          <a:lstStyle/>
          <a:p>
            <a:endParaRPr lang="en-GB" dirty="0"/>
          </a:p>
        </p:txBody>
      </p:sp>
    </p:spTree>
    <p:extLst>
      <p:ext uri="{BB962C8B-B14F-4D97-AF65-F5344CB8AC3E}">
        <p14:creationId xmlns:p14="http://schemas.microsoft.com/office/powerpoint/2010/main" xmlns="" val="3308262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980">
              <a:defRPr/>
            </a:pPr>
            <a:endParaRPr lang="en-GB" dirty="0"/>
          </a:p>
        </p:txBody>
      </p:sp>
      <p:sp>
        <p:nvSpPr>
          <p:cNvPr id="4" name="Callout: Line 3"/>
          <p:cNvSpPr/>
          <p:nvPr/>
        </p:nvSpPr>
        <p:spPr>
          <a:xfrm>
            <a:off x="1245867" y="1413543"/>
            <a:ext cx="1285939" cy="293601"/>
          </a:xfrm>
          <a:prstGeom prst="borderCallout1">
            <a:avLst>
              <a:gd name="adj1" fmla="val 97353"/>
              <a:gd name="adj2" fmla="val 67421"/>
              <a:gd name="adj3" fmla="val 233424"/>
              <a:gd name="adj4" fmla="val 11006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Sternberg, 2006 – A,B,C</a:t>
            </a:r>
          </a:p>
        </p:txBody>
      </p:sp>
      <p:sp>
        <p:nvSpPr>
          <p:cNvPr id="5" name="Rectangle 4"/>
          <p:cNvSpPr/>
          <p:nvPr/>
        </p:nvSpPr>
        <p:spPr>
          <a:xfrm>
            <a:off x="2660855" y="1898806"/>
            <a:ext cx="405581" cy="501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6" name="Rectangle 5"/>
          <p:cNvSpPr/>
          <p:nvPr/>
        </p:nvSpPr>
        <p:spPr>
          <a:xfrm>
            <a:off x="2378178" y="2910947"/>
            <a:ext cx="970935" cy="233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7" name="Callout: Line 6"/>
          <p:cNvSpPr/>
          <p:nvPr/>
        </p:nvSpPr>
        <p:spPr>
          <a:xfrm>
            <a:off x="602898" y="3086226"/>
            <a:ext cx="1285939" cy="293601"/>
          </a:xfrm>
          <a:prstGeom prst="borderCallout1">
            <a:avLst>
              <a:gd name="adj1" fmla="val 36162"/>
              <a:gd name="adj2" fmla="val 101350"/>
              <a:gd name="adj3" fmla="val -55652"/>
              <a:gd name="adj4" fmla="val 14017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Sternberg, 2006 – D, E</a:t>
            </a:r>
          </a:p>
        </p:txBody>
      </p:sp>
      <p:sp>
        <p:nvSpPr>
          <p:cNvPr id="9" name="Rectangle 8"/>
          <p:cNvSpPr/>
          <p:nvPr/>
        </p:nvSpPr>
        <p:spPr>
          <a:xfrm>
            <a:off x="3674806" y="1901904"/>
            <a:ext cx="405581" cy="346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10" name="Callout: Line 9"/>
          <p:cNvSpPr/>
          <p:nvPr/>
        </p:nvSpPr>
        <p:spPr>
          <a:xfrm>
            <a:off x="3471215" y="1169821"/>
            <a:ext cx="1506365" cy="174521"/>
          </a:xfrm>
          <a:prstGeom prst="borderCallout1">
            <a:avLst>
              <a:gd name="adj1" fmla="val 97353"/>
              <a:gd name="adj2" fmla="val 67421"/>
              <a:gd name="adj3" fmla="val 424245"/>
              <a:gd name="adj4" fmla="val 3424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Von der </a:t>
            </a:r>
            <a:r>
              <a:rPr lang="en-US" sz="1000" dirty="0" err="1">
                <a:solidFill>
                  <a:srgbClr val="FF0000"/>
                </a:solidFill>
              </a:rPr>
              <a:t>Maase</a:t>
            </a:r>
            <a:r>
              <a:rPr lang="en-US" sz="1000" dirty="0">
                <a:solidFill>
                  <a:srgbClr val="FF0000"/>
                </a:solidFill>
              </a:rPr>
              <a:t>, 2005 – A,B</a:t>
            </a:r>
          </a:p>
        </p:txBody>
      </p:sp>
      <p:sp>
        <p:nvSpPr>
          <p:cNvPr id="11" name="Callout: Line 10"/>
          <p:cNvSpPr/>
          <p:nvPr/>
        </p:nvSpPr>
        <p:spPr>
          <a:xfrm>
            <a:off x="5081248" y="1082561"/>
            <a:ext cx="1506365" cy="174521"/>
          </a:xfrm>
          <a:prstGeom prst="borderCallout1">
            <a:avLst>
              <a:gd name="adj1" fmla="val 97353"/>
              <a:gd name="adj2" fmla="val 67421"/>
              <a:gd name="adj3" fmla="val 488141"/>
              <a:gd name="adj4" fmla="val 52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A</a:t>
            </a:r>
          </a:p>
        </p:txBody>
      </p:sp>
      <p:sp>
        <p:nvSpPr>
          <p:cNvPr id="12" name="Callout: Line 11"/>
          <p:cNvSpPr/>
          <p:nvPr/>
        </p:nvSpPr>
        <p:spPr>
          <a:xfrm>
            <a:off x="5735837" y="1975186"/>
            <a:ext cx="1038531" cy="174521"/>
          </a:xfrm>
          <a:prstGeom prst="borderCallout1">
            <a:avLst>
              <a:gd name="adj1" fmla="val 58305"/>
              <a:gd name="adj2" fmla="val 1149"/>
              <a:gd name="adj3" fmla="val 111864"/>
              <a:gd name="adj4" fmla="val -544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B</a:t>
            </a:r>
          </a:p>
        </p:txBody>
      </p:sp>
      <p:sp>
        <p:nvSpPr>
          <p:cNvPr id="13" name="Callout: Line 12"/>
          <p:cNvSpPr/>
          <p:nvPr/>
        </p:nvSpPr>
        <p:spPr>
          <a:xfrm>
            <a:off x="5776639" y="2359412"/>
            <a:ext cx="1038531" cy="174521"/>
          </a:xfrm>
          <a:prstGeom prst="borderCallout1">
            <a:avLst>
              <a:gd name="adj1" fmla="val 58305"/>
              <a:gd name="adj2" fmla="val 1149"/>
              <a:gd name="adj3" fmla="val -5279"/>
              <a:gd name="adj4" fmla="val -5566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C, D</a:t>
            </a:r>
          </a:p>
        </p:txBody>
      </p:sp>
      <p:sp>
        <p:nvSpPr>
          <p:cNvPr id="14" name="Callout: Line 13"/>
          <p:cNvSpPr/>
          <p:nvPr/>
        </p:nvSpPr>
        <p:spPr>
          <a:xfrm>
            <a:off x="82868" y="3476325"/>
            <a:ext cx="1038531" cy="174521"/>
          </a:xfrm>
          <a:prstGeom prst="borderCallout1">
            <a:avLst>
              <a:gd name="adj1" fmla="val 44106"/>
              <a:gd name="adj2" fmla="val 99374"/>
              <a:gd name="adj3" fmla="val 33769"/>
              <a:gd name="adj4" fmla="val 11416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C</a:t>
            </a:r>
          </a:p>
        </p:txBody>
      </p:sp>
      <p:sp>
        <p:nvSpPr>
          <p:cNvPr id="15" name="Callout: Line 14"/>
          <p:cNvSpPr/>
          <p:nvPr/>
        </p:nvSpPr>
        <p:spPr>
          <a:xfrm>
            <a:off x="5879575" y="2625720"/>
            <a:ext cx="894793" cy="174521"/>
          </a:xfrm>
          <a:prstGeom prst="borderCallout1">
            <a:avLst>
              <a:gd name="adj1" fmla="val 58305"/>
              <a:gd name="adj2" fmla="val 1149"/>
              <a:gd name="adj3" fmla="val 111864"/>
              <a:gd name="adj4" fmla="val -544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F</a:t>
            </a:r>
          </a:p>
        </p:txBody>
      </p:sp>
      <p:sp>
        <p:nvSpPr>
          <p:cNvPr id="16" name="Callout: Line 15"/>
          <p:cNvSpPr/>
          <p:nvPr/>
        </p:nvSpPr>
        <p:spPr>
          <a:xfrm>
            <a:off x="5879574" y="2861422"/>
            <a:ext cx="894793" cy="174521"/>
          </a:xfrm>
          <a:prstGeom prst="borderCallout1">
            <a:avLst>
              <a:gd name="adj1" fmla="val 58305"/>
              <a:gd name="adj2" fmla="val 1149"/>
              <a:gd name="adj3" fmla="val 55068"/>
              <a:gd name="adj4" fmla="val -6546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E</a:t>
            </a:r>
          </a:p>
        </p:txBody>
      </p:sp>
      <p:sp>
        <p:nvSpPr>
          <p:cNvPr id="17" name="Callout: Line 16"/>
          <p:cNvSpPr/>
          <p:nvPr/>
        </p:nvSpPr>
        <p:spPr>
          <a:xfrm>
            <a:off x="3031500" y="3267188"/>
            <a:ext cx="894793" cy="174521"/>
          </a:xfrm>
          <a:prstGeom prst="borderCallout1">
            <a:avLst>
              <a:gd name="adj1" fmla="val 58305"/>
              <a:gd name="adj2" fmla="val 1149"/>
              <a:gd name="adj3" fmla="val 122514"/>
              <a:gd name="adj4" fmla="val -6958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err="1">
                <a:solidFill>
                  <a:srgbClr val="FF0000"/>
                </a:solidFill>
              </a:rPr>
              <a:t>Raggi</a:t>
            </a:r>
            <a:r>
              <a:rPr lang="en-US" sz="1000" dirty="0">
                <a:solidFill>
                  <a:srgbClr val="FF0000"/>
                </a:solidFill>
              </a:rPr>
              <a:t>, 2016 – F</a:t>
            </a:r>
          </a:p>
        </p:txBody>
      </p:sp>
      <p:sp>
        <p:nvSpPr>
          <p:cNvPr id="18" name="Rectangle 17"/>
          <p:cNvSpPr/>
          <p:nvPr/>
        </p:nvSpPr>
        <p:spPr>
          <a:xfrm>
            <a:off x="3373693" y="2624097"/>
            <a:ext cx="1013952" cy="643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19" name="Callout: Line 18"/>
          <p:cNvSpPr/>
          <p:nvPr/>
        </p:nvSpPr>
        <p:spPr>
          <a:xfrm>
            <a:off x="4652957" y="3140702"/>
            <a:ext cx="1381591" cy="293601"/>
          </a:xfrm>
          <a:prstGeom prst="borderCallout1">
            <a:avLst>
              <a:gd name="adj1" fmla="val 40382"/>
              <a:gd name="adj2" fmla="val 258"/>
              <a:gd name="adj3" fmla="val -21892"/>
              <a:gd name="adj4" fmla="val -2692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Von der </a:t>
            </a:r>
            <a:r>
              <a:rPr lang="en-US" sz="1000" dirty="0" err="1">
                <a:solidFill>
                  <a:srgbClr val="FF0000"/>
                </a:solidFill>
              </a:rPr>
              <a:t>Maase</a:t>
            </a:r>
            <a:r>
              <a:rPr lang="en-US" sz="1000" dirty="0">
                <a:solidFill>
                  <a:srgbClr val="FF0000"/>
                </a:solidFill>
              </a:rPr>
              <a:t>, 2000 – A-D</a:t>
            </a:r>
          </a:p>
        </p:txBody>
      </p:sp>
      <p:sp>
        <p:nvSpPr>
          <p:cNvPr id="20" name="Callout: Line 19"/>
          <p:cNvSpPr/>
          <p:nvPr/>
        </p:nvSpPr>
        <p:spPr>
          <a:xfrm>
            <a:off x="4652156" y="3489912"/>
            <a:ext cx="1285939" cy="489300"/>
          </a:xfrm>
          <a:prstGeom prst="borderCallout1">
            <a:avLst>
              <a:gd name="adj1" fmla="val 37428"/>
              <a:gd name="adj2" fmla="val 41"/>
              <a:gd name="adj3" fmla="val -37102"/>
              <a:gd name="adj4" fmla="val -4997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Von der </a:t>
            </a:r>
            <a:r>
              <a:rPr lang="en-US" sz="1000" dirty="0" err="1">
                <a:solidFill>
                  <a:srgbClr val="FF0000"/>
                </a:solidFill>
              </a:rPr>
              <a:t>Maase</a:t>
            </a:r>
            <a:r>
              <a:rPr lang="en-US" sz="1000" dirty="0">
                <a:solidFill>
                  <a:srgbClr val="FF0000"/>
                </a:solidFill>
              </a:rPr>
              <a:t>, 2000 – E</a:t>
            </a:r>
          </a:p>
        </p:txBody>
      </p:sp>
      <p:sp>
        <p:nvSpPr>
          <p:cNvPr id="21" name="Callout: Line 20"/>
          <p:cNvSpPr/>
          <p:nvPr/>
        </p:nvSpPr>
        <p:spPr>
          <a:xfrm>
            <a:off x="1245867" y="1142716"/>
            <a:ext cx="1381591" cy="214086"/>
          </a:xfrm>
          <a:prstGeom prst="borderCallout1">
            <a:avLst>
              <a:gd name="adj1" fmla="val 57744"/>
              <a:gd name="adj2" fmla="val 99446"/>
              <a:gd name="adj3" fmla="val 551072"/>
              <a:gd name="adj4" fmla="val 17723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Von der </a:t>
            </a:r>
            <a:r>
              <a:rPr lang="en-US" sz="1000" dirty="0" err="1">
                <a:solidFill>
                  <a:srgbClr val="FF0000"/>
                </a:solidFill>
              </a:rPr>
              <a:t>Maase</a:t>
            </a:r>
            <a:r>
              <a:rPr lang="en-US" sz="1000" dirty="0">
                <a:solidFill>
                  <a:srgbClr val="FF0000"/>
                </a:solidFill>
              </a:rPr>
              <a:t>, 2000 – F</a:t>
            </a:r>
          </a:p>
        </p:txBody>
      </p:sp>
      <p:sp>
        <p:nvSpPr>
          <p:cNvPr id="22" name="Callout: Line 21"/>
          <p:cNvSpPr/>
          <p:nvPr/>
        </p:nvSpPr>
        <p:spPr>
          <a:xfrm>
            <a:off x="82868" y="2359412"/>
            <a:ext cx="1144785" cy="322001"/>
          </a:xfrm>
          <a:prstGeom prst="borderCallout1">
            <a:avLst>
              <a:gd name="adj1" fmla="val 36162"/>
              <a:gd name="adj2" fmla="val 101350"/>
              <a:gd name="adj3" fmla="val 73007"/>
              <a:gd name="adj4" fmla="val 24638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0000"/>
                </a:solidFill>
              </a:rPr>
              <a:t>Von der </a:t>
            </a:r>
            <a:r>
              <a:rPr lang="en-US" sz="800" dirty="0" err="1">
                <a:solidFill>
                  <a:srgbClr val="FF0000"/>
                </a:solidFill>
              </a:rPr>
              <a:t>Maase</a:t>
            </a:r>
            <a:r>
              <a:rPr lang="en-US" sz="800" dirty="0">
                <a:solidFill>
                  <a:srgbClr val="FF0000"/>
                </a:solidFill>
              </a:rPr>
              <a:t>, 2000 – Z</a:t>
            </a:r>
          </a:p>
          <a:p>
            <a:pPr algn="ctr"/>
            <a:r>
              <a:rPr lang="en-US" sz="800" dirty="0">
                <a:solidFill>
                  <a:srgbClr val="FF0000"/>
                </a:solidFill>
              </a:rPr>
              <a:t>Sternberg, 2006 – Z</a:t>
            </a:r>
          </a:p>
          <a:p>
            <a:pPr algn="ctr"/>
            <a:endParaRPr lang="en-US" sz="600" dirty="0">
              <a:solidFill>
                <a:srgbClr val="FF0000"/>
              </a:solidFill>
            </a:endParaRPr>
          </a:p>
        </p:txBody>
      </p:sp>
    </p:spTree>
    <p:extLst>
      <p:ext uri="{BB962C8B-B14F-4D97-AF65-F5344CB8AC3E}">
        <p14:creationId xmlns:p14="http://schemas.microsoft.com/office/powerpoint/2010/main" xmlns="" val="66212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M </a:t>
            </a:r>
            <a:r>
              <a:rPr lang="en-US" dirty="0" err="1" smtClean="0"/>
              <a:t>carbo</a:t>
            </a:r>
            <a:r>
              <a:rPr lang="en-US" dirty="0" smtClean="0"/>
              <a:t> </a:t>
            </a:r>
            <a:r>
              <a:rPr lang="en-US" dirty="0" err="1" smtClean="0"/>
              <a:t>Vimblastine</a:t>
            </a:r>
            <a:r>
              <a:rPr lang="en-US" dirty="0" smtClean="0"/>
              <a:t> anti toy MVAC</a:t>
            </a:r>
          </a:p>
          <a:p>
            <a:r>
              <a:rPr lang="en-US" dirty="0" smtClean="0"/>
              <a:t> Multiple </a:t>
            </a:r>
            <a:r>
              <a:rPr lang="en-US" b="1" dirty="0" smtClean="0"/>
              <a:t>mechanisms</a:t>
            </a:r>
            <a:r>
              <a:rPr lang="en-US" dirty="0" smtClean="0"/>
              <a:t> have been attributed to explain this mechanism of </a:t>
            </a:r>
            <a:r>
              <a:rPr lang="en-US" b="1" dirty="0" err="1" smtClean="0"/>
              <a:t>nephrotoxicity</a:t>
            </a:r>
            <a:r>
              <a:rPr lang="en-US" dirty="0" smtClean="0"/>
              <a:t> including cellular toxicity, vasoconstriction in the renal microvasculature and pro-</a:t>
            </a:r>
            <a:r>
              <a:rPr lang="en-US" dirty="0" err="1" smtClean="0"/>
              <a:t>inﬂammatory</a:t>
            </a:r>
            <a:r>
              <a:rPr lang="en-US" dirty="0" smtClean="0"/>
              <a:t> effects.12 There are no consensus guidelines as to what degree of renal impairment that </a:t>
            </a:r>
            <a:r>
              <a:rPr lang="en-US" dirty="0" err="1" smtClean="0"/>
              <a:t>cisplatin</a:t>
            </a:r>
            <a:r>
              <a:rPr lang="en-US" dirty="0" smtClean="0"/>
              <a:t> is contraindicated. Many physicians believe that a serum </a:t>
            </a:r>
            <a:r>
              <a:rPr lang="en-US" dirty="0" err="1" smtClean="0"/>
              <a:t>creatinine</a:t>
            </a:r>
            <a:r>
              <a:rPr lang="en-US" dirty="0" smtClean="0"/>
              <a:t> of 1.5 mg/</a:t>
            </a:r>
            <a:r>
              <a:rPr lang="en-US" dirty="0" err="1" smtClean="0"/>
              <a:t>dL</a:t>
            </a:r>
            <a:r>
              <a:rPr lang="en-US" dirty="0" smtClean="0"/>
              <a:t> or a </a:t>
            </a:r>
            <a:r>
              <a:rPr lang="en-US" dirty="0" err="1" smtClean="0"/>
              <a:t>creatinine</a:t>
            </a:r>
            <a:r>
              <a:rPr lang="en-US" dirty="0" smtClean="0"/>
              <a:t> clearance of &lt;50– 60 </a:t>
            </a:r>
            <a:r>
              <a:rPr lang="en-US" dirty="0" err="1" smtClean="0"/>
              <a:t>mL</a:t>
            </a:r>
            <a:r>
              <a:rPr lang="en-US" dirty="0" smtClean="0"/>
              <a:t>/min as calculated by the Cockcroft–</a:t>
            </a:r>
            <a:r>
              <a:rPr lang="en-US" dirty="0" err="1" smtClean="0"/>
              <a:t>Gault</a:t>
            </a:r>
            <a:r>
              <a:rPr lang="en-US" dirty="0" smtClean="0"/>
              <a:t> formula contraindicate the use of </a:t>
            </a:r>
            <a:r>
              <a:rPr lang="en-US" dirty="0" err="1" smtClean="0"/>
              <a:t>cisplatin</a:t>
            </a:r>
            <a:r>
              <a:rPr lang="en-US" dirty="0" smtClean="0"/>
              <a:t>.</a:t>
            </a:r>
            <a:endParaRPr lang="el-GR" dirty="0"/>
          </a:p>
        </p:txBody>
      </p:sp>
      <p:sp>
        <p:nvSpPr>
          <p:cNvPr id="4" name="Θέση αριθμού διαφάνειας 3"/>
          <p:cNvSpPr>
            <a:spLocks noGrp="1"/>
          </p:cNvSpPr>
          <p:nvPr>
            <p:ph type="sldNum" sz="quarter" idx="10"/>
          </p:nvPr>
        </p:nvSpPr>
        <p:spPr/>
        <p:txBody>
          <a:bodyPr/>
          <a:lstStyle/>
          <a:p>
            <a:pPr>
              <a:defRPr/>
            </a:pPr>
            <a:fld id="{17750AC8-A269-45A1-9EBC-83C7E1C553DA}" type="slidenum">
              <a:rPr lang="en-US" smtClean="0"/>
              <a:pPr>
                <a:defRPr/>
              </a:pPr>
              <a:t>66</a:t>
            </a:fld>
            <a:endParaRPr lang="en-US" dirty="0"/>
          </a:p>
        </p:txBody>
      </p:sp>
    </p:spTree>
    <p:extLst>
      <p:ext uri="{BB962C8B-B14F-4D97-AF65-F5344CB8AC3E}">
        <p14:creationId xmlns="" xmlns:p14="http://schemas.microsoft.com/office/powerpoint/2010/main" val="2867490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17750AC8-A269-45A1-9EBC-83C7E1C553DA}" type="slidenum">
              <a:rPr lang="en-US" smtClean="0"/>
              <a:pPr>
                <a:defRPr/>
              </a:pPr>
              <a:t>68</a:t>
            </a:fld>
            <a:endParaRPr lang="en-US" dirty="0"/>
          </a:p>
        </p:txBody>
      </p:sp>
    </p:spTree>
    <p:extLst>
      <p:ext uri="{BB962C8B-B14F-4D97-AF65-F5344CB8AC3E}">
        <p14:creationId xmlns:p14="http://schemas.microsoft.com/office/powerpoint/2010/main" xmlns="" val="83404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83"/>
              </a:spcAft>
            </a:pPr>
            <a:endParaRPr lang="en-GB" dirty="0"/>
          </a:p>
        </p:txBody>
      </p:sp>
      <p:sp>
        <p:nvSpPr>
          <p:cNvPr id="4" name="Rectangle 3"/>
          <p:cNvSpPr/>
          <p:nvPr/>
        </p:nvSpPr>
        <p:spPr>
          <a:xfrm>
            <a:off x="1328584" y="1281075"/>
            <a:ext cx="4172565" cy="2138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000" dirty="0">
              <a:solidFill>
                <a:srgbClr val="FF0000"/>
              </a:solidFill>
            </a:endParaRPr>
          </a:p>
        </p:txBody>
      </p:sp>
      <p:sp>
        <p:nvSpPr>
          <p:cNvPr id="5" name="Callout: Line 4"/>
          <p:cNvSpPr/>
          <p:nvPr/>
        </p:nvSpPr>
        <p:spPr>
          <a:xfrm>
            <a:off x="14748" y="1206626"/>
            <a:ext cx="1168810" cy="250467"/>
          </a:xfrm>
          <a:prstGeom prst="borderCallout1">
            <a:avLst>
              <a:gd name="adj1" fmla="val 36162"/>
              <a:gd name="adj2" fmla="val 101350"/>
              <a:gd name="adj3" fmla="val 79478"/>
              <a:gd name="adj4" fmla="val 11358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rgbClr val="FF0000"/>
                </a:solidFill>
              </a:rPr>
              <a:t>Lawrence, 2013 – A, B</a:t>
            </a:r>
          </a:p>
        </p:txBody>
      </p:sp>
    </p:spTree>
    <p:extLst>
      <p:ext uri="{BB962C8B-B14F-4D97-AF65-F5344CB8AC3E}">
        <p14:creationId xmlns="" xmlns:p14="http://schemas.microsoft.com/office/powerpoint/2010/main" val="3209538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6241" marR="0" indent="-226241" algn="l" defTabSz="914400" rtl="0" eaLnBrk="1" fontAlgn="auto" latinLnBrk="0" hangingPunct="1">
              <a:lnSpc>
                <a:spcPct val="100000"/>
              </a:lnSpc>
              <a:spcBef>
                <a:spcPts val="0"/>
              </a:spcBef>
              <a:spcAft>
                <a:spcPts val="0"/>
              </a:spcAft>
              <a:buClrTx/>
              <a:buSzTx/>
              <a:buFontTx/>
              <a:buNone/>
              <a:tabLst/>
              <a:defRPr/>
            </a:pPr>
            <a:r>
              <a:rPr lang="en-US" sz="600" b="0" dirty="0" smtClean="0"/>
              <a:t>In addition to blocking the PD-L1 and PD-1 interaction, which can reinvigorate suppressed immune cells to eliminate cancer cells, </a:t>
            </a:r>
            <a:r>
              <a:rPr lang="en-US" sz="600" b="0" dirty="0" err="1" smtClean="0"/>
              <a:t>atezolizumab</a:t>
            </a:r>
            <a:r>
              <a:rPr lang="en-US" sz="600" b="0" dirty="0" smtClean="0"/>
              <a:t> blocks PD-L1 and B7-1 binding, which might further enhance immune </a:t>
            </a:r>
            <a:r>
              <a:rPr lang="en-US" sz="600" b="0" dirty="0" err="1" smtClean="0"/>
              <a:t>responses.Furthermore</a:t>
            </a:r>
            <a:r>
              <a:rPr lang="en-US" sz="600" b="0" dirty="0" smtClean="0"/>
              <a:t>, direct targeting of PD-L1 leaves the PD-L2 and PD-1 interaction intact and might </a:t>
            </a:r>
            <a:r>
              <a:rPr lang="en-US" sz="600" b="0" dirty="0" err="1" smtClean="0"/>
              <a:t>minimise</a:t>
            </a:r>
            <a:r>
              <a:rPr lang="en-US" sz="600" b="0" dirty="0" smtClean="0"/>
              <a:t> autoimmunity.</a:t>
            </a:r>
            <a:endParaRPr lang="el-GR" sz="600" b="0" dirty="0" smtClean="0"/>
          </a:p>
          <a:p>
            <a:pPr marL="226241" indent="-226241">
              <a:buNone/>
            </a:pPr>
            <a:endParaRPr lang="el-GR" dirty="0" smtClean="0"/>
          </a:p>
          <a:p>
            <a:pPr marL="226241" indent="-226241">
              <a:buAutoNum type="arabicPeriod"/>
            </a:pPr>
            <a:r>
              <a:rPr lang="en-GB" dirty="0" smtClean="0"/>
              <a:t>Chen DS, Irving BA and Hodi FS. Clin Cancer Res 2012;18:6580–7</a:t>
            </a:r>
          </a:p>
          <a:p>
            <a:pPr marL="226241" indent="-226241">
              <a:buAutoNum type="arabicPeriod"/>
            </a:pPr>
            <a:r>
              <a:rPr lang="en-GB" dirty="0" smtClean="0"/>
              <a:t>Paterson AM, Brown KE, Keir ME, et al. J Immunol 2011;187:1097–105</a:t>
            </a:r>
          </a:p>
          <a:p>
            <a:pPr marL="226241" indent="-226241">
              <a:buAutoNum type="arabicPeriod"/>
            </a:pPr>
            <a:r>
              <a:rPr lang="en-GB" dirty="0" smtClean="0"/>
              <a:t>Yang J, Riella LV, Chock S, et al. J Immunol 2011;187:1113–9</a:t>
            </a:r>
          </a:p>
          <a:p>
            <a:pPr marL="226241" indent="-226241">
              <a:buAutoNum type="arabicPeriod"/>
            </a:pPr>
            <a:r>
              <a:rPr lang="en-GB" dirty="0" smtClean="0"/>
              <a:t>Brahmer JR, Tykodi SS, Chow LQM, et al. N Engl J Med 2012;366:2455–65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6BDBA-AE30-4810-96A8-00F1CA9C15C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782275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PD-1/PD-L1</a:t>
            </a:r>
            <a:r>
              <a:rPr lang="en-US" baseline="0" dirty="0" smtClean="0"/>
              <a:t> inhibitors act in late stages of T-cell activation, in contrast to CTLA-4 inhibitors that act in early stages of T-cell activation</a:t>
            </a:r>
            <a:endParaRPr lang="el-GR" dirty="0"/>
          </a:p>
        </p:txBody>
      </p:sp>
      <p:sp>
        <p:nvSpPr>
          <p:cNvPr id="4" name="3 - Θέση αριθμού διαφάνειας"/>
          <p:cNvSpPr>
            <a:spLocks noGrp="1"/>
          </p:cNvSpPr>
          <p:nvPr>
            <p:ph type="sldNum" sz="quarter" idx="10"/>
          </p:nvPr>
        </p:nvSpPr>
        <p:spPr/>
        <p:txBody>
          <a:bodyPr/>
          <a:lstStyle/>
          <a:p>
            <a:fld id="{DADAF5E8-0FBB-4732-9959-59093CC67D52}" type="slidenum">
              <a:rPr lang="el-GR" smtClean="0"/>
              <a:pPr/>
              <a:t>71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FDA Approvals http://www.accessdata.fda.gov/scripts/cder/drugsatfda/index.cfm; last accessed 20 December 2017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EMA Approvals http://www.ema.europa.eu/ema/; last accessed 20 December 2017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2E2C8259-8BF2-4D32-B6C5-AC28BD84C28A}" type="slidenum">
              <a:rPr kumimoji="0" lang="en-GB" sz="1800" b="0" i="0" u="none" strike="noStrike" kern="1200" cap="none" spc="0" normalizeH="0" baseline="0" noProof="0" smtClean="0">
                <a:ln>
                  <a:noFill/>
                </a:ln>
                <a:solidFill>
                  <a:prstClr val="black"/>
                </a:solidFill>
                <a:effectLst/>
                <a:uLnTx/>
                <a:uFillTx/>
                <a:latin typeface="Imago" pitchFamily="2"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72</a:t>
            </a:fld>
            <a:endParaRPr kumimoji="0" lang="en-GB" sz="1800" b="0" i="0" u="none" strike="noStrike" kern="1200" cap="none" spc="0" normalizeH="0" baseline="0" noProof="0" dirty="0">
              <a:ln>
                <a:noFill/>
              </a:ln>
              <a:solidFill>
                <a:prstClr val="black"/>
              </a:solidFill>
              <a:effectLst/>
              <a:uLnTx/>
              <a:uFillTx/>
              <a:latin typeface="Imago" pitchFamily="2" charset="0"/>
              <a:ea typeface="+mn-ea"/>
              <a:cs typeface="+mn-cs"/>
            </a:endParaRPr>
          </a:p>
        </p:txBody>
      </p:sp>
    </p:spTree>
    <p:extLst>
      <p:ext uri="{BB962C8B-B14F-4D97-AF65-F5344CB8AC3E}">
        <p14:creationId xmlns:p14="http://schemas.microsoft.com/office/powerpoint/2010/main" xmlns="" val="3063767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b="1" dirty="0" smtClean="0">
                <a:latin typeface="Calibri"/>
              </a:rPr>
              <a:t>Προέλευση εικόνας: </a:t>
            </a:r>
            <a:r>
              <a:rPr lang="el-GR" dirty="0" smtClean="0">
                <a:latin typeface="Calibri"/>
              </a:rPr>
              <a:t>http://visuals.nci.nih.gov/details.cfm?imageid=4280. Δεν απαιτείται άδεια για την αναπαραγωγή.</a:t>
            </a:r>
          </a:p>
          <a:p>
            <a:pPr defTabSz="439735"/>
            <a:endParaRPr lang="el-GR" noProof="0" dirty="0" smtClean="0"/>
          </a:p>
          <a:p>
            <a:pPr defTabSz="439735"/>
            <a:r>
              <a:rPr lang="el-GR" b="1" dirty="0" smtClean="0">
                <a:latin typeface="Calibri"/>
              </a:rPr>
              <a:t>Κείμενο για αναδυόμενο πλαίσιο</a:t>
            </a:r>
          </a:p>
          <a:p>
            <a:pPr defTabSz="914649"/>
            <a:r>
              <a:rPr lang="el-GR" dirty="0" smtClean="0">
                <a:latin typeface="Calibri"/>
              </a:rPr>
              <a:t>Το ειδικό προστατικό αντιγόνο (PSA) περιέχεται στο προστατικό υγρό αλλά επίσης διαρρέει στην κυκλοφορία του αίματος όπου μπορεί να ανιχνευθεί μέσω εξέτασης PSA.</a:t>
            </a:r>
          </a:p>
          <a:p>
            <a:pPr defTabSz="914649"/>
            <a:endParaRPr lang="el-GR" noProof="0" dirty="0" smtClean="0"/>
          </a:p>
          <a:p>
            <a:pPr defTabSz="914649"/>
            <a:r>
              <a:rPr lang="el-GR" b="1" dirty="0" smtClean="0">
                <a:latin typeface="Calibri"/>
              </a:rPr>
              <a:t>Παραπομπή</a:t>
            </a:r>
          </a:p>
          <a:p>
            <a:pPr defTabSz="439735"/>
            <a:r>
              <a:rPr lang="el-GR" dirty="0" smtClean="0">
                <a:latin typeface="Calibri"/>
              </a:rPr>
              <a:t>PCCNC. Prostate Function. Διατίθεται στη σελίδα:</a:t>
            </a:r>
            <a:r>
              <a:rPr lang="el-GR" u="sng" dirty="0" smtClean="0">
                <a:latin typeface="Calibri"/>
              </a:rPr>
              <a:t> </a:t>
            </a:r>
            <a:r>
              <a:rPr lang="el-GR" dirty="0" smtClean="0">
                <a:latin typeface="Calibri"/>
              </a:rPr>
              <a:t>http://www.pccnc.org/public_awareness/prostate_function.shtml. Τελευταία πρόσβαση τον Ιανουάριο 2013.</a:t>
            </a:r>
          </a:p>
          <a:p>
            <a:pPr defTabSz="439735"/>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67914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a:p>
            <a:pPr>
              <a:defRPr/>
            </a:pPr>
            <a:r>
              <a:rPr lang="en-US" sz="1300" dirty="0">
                <a:latin typeface="+mn-lt"/>
                <a:ea typeface="+mn-ea"/>
                <a:cs typeface="+mn-cs"/>
              </a:rPr>
              <a:t>Defective VHL-mediated proteolysis was a common feature of </a:t>
            </a:r>
            <a:r>
              <a:rPr lang="en-US" sz="1300" dirty="0" err="1">
                <a:latin typeface="+mn-lt"/>
                <a:ea typeface="+mn-ea"/>
                <a:cs typeface="+mn-cs"/>
              </a:rPr>
              <a:t>ccRCC</a:t>
            </a:r>
            <a:r>
              <a:rPr lang="en-US" sz="1300" dirty="0">
                <a:latin typeface="+mn-lt"/>
                <a:ea typeface="+mn-ea"/>
                <a:cs typeface="+mn-cs"/>
              </a:rPr>
              <a:t>, which was caused not only by </a:t>
            </a:r>
            <a:r>
              <a:rPr lang="en-US" sz="1300" i="1" dirty="0">
                <a:latin typeface="+mn-lt"/>
                <a:ea typeface="+mn-ea"/>
                <a:cs typeface="+mn-cs"/>
              </a:rPr>
              <a:t>VHL</a:t>
            </a:r>
            <a:r>
              <a:rPr lang="en-US" sz="1300" dirty="0">
                <a:latin typeface="+mn-lt"/>
                <a:ea typeface="+mn-ea"/>
                <a:cs typeface="+mn-cs"/>
              </a:rPr>
              <a:t> inactivation but also by new hotspot </a:t>
            </a:r>
            <a:r>
              <a:rPr lang="en-US" sz="1300" i="1" dirty="0">
                <a:latin typeface="+mn-lt"/>
                <a:ea typeface="+mn-ea"/>
                <a:cs typeface="+mn-cs"/>
              </a:rPr>
              <a:t>TCEB1</a:t>
            </a:r>
            <a:r>
              <a:rPr lang="en-US" sz="1300" dirty="0">
                <a:latin typeface="+mn-lt"/>
                <a:ea typeface="+mn-ea"/>
                <a:cs typeface="+mn-cs"/>
              </a:rPr>
              <a:t> mutations, which abolished </a:t>
            </a:r>
            <a:r>
              <a:rPr lang="en-US" sz="1300" dirty="0" err="1">
                <a:latin typeface="+mn-lt"/>
                <a:ea typeface="+mn-ea"/>
                <a:cs typeface="+mn-cs"/>
              </a:rPr>
              <a:t>Elongin</a:t>
            </a:r>
            <a:r>
              <a:rPr lang="en-US" sz="1300" dirty="0">
                <a:latin typeface="+mn-lt"/>
                <a:ea typeface="+mn-ea"/>
                <a:cs typeface="+mn-cs"/>
              </a:rPr>
              <a:t> C–VHL binding, leading to HIF accumulation. Other newly identified pathways and components recurrently mutated in </a:t>
            </a:r>
            <a:r>
              <a:rPr lang="en-US" sz="1300" dirty="0" err="1">
                <a:latin typeface="+mn-lt"/>
                <a:ea typeface="+mn-ea"/>
                <a:cs typeface="+mn-cs"/>
              </a:rPr>
              <a:t>ccRCC</a:t>
            </a:r>
            <a:r>
              <a:rPr lang="en-US" sz="1300" dirty="0">
                <a:latin typeface="+mn-lt"/>
                <a:ea typeface="+mn-ea"/>
                <a:cs typeface="+mn-cs"/>
              </a:rPr>
              <a:t> included PI3K-AKT-mTOR signaling, the KEAP1-NRF2-CUL3 apparatus, DNA methylation, p53-related pathways and mRNA processing.</a:t>
            </a:r>
            <a:endParaRPr lang="en-US" dirty="0">
              <a:ea typeface="ＭＳ Ｐゴシック" charset="0"/>
            </a:endParaRPr>
          </a:p>
          <a:p>
            <a:pPr>
              <a:defRPr/>
            </a:pPr>
            <a:endParaRPr lang="en-US" dirty="0">
              <a:ea typeface="ＭＳ Ｐゴシック" charset="0"/>
            </a:endParaRPr>
          </a:p>
        </p:txBody>
      </p:sp>
      <p:sp>
        <p:nvSpPr>
          <p:cNvPr id="43012"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pitchFamily="34" charset="0"/>
                <a:ea typeface="MS PGothic" pitchFamily="34" charset="-128"/>
              </a:defRPr>
            </a:lvl1pPr>
            <a:lvl2pPr marL="742950" indent="-285750" defTabSz="966788">
              <a:spcBef>
                <a:spcPct val="30000"/>
              </a:spcBef>
              <a:defRPr sz="1200">
                <a:solidFill>
                  <a:schemeClr val="tx1"/>
                </a:solidFill>
                <a:latin typeface="Arial" pitchFamily="34" charset="0"/>
                <a:ea typeface="MS PGothic" pitchFamily="34" charset="-128"/>
              </a:defRPr>
            </a:lvl2pPr>
            <a:lvl3pPr marL="1143000" indent="-228600" defTabSz="966788">
              <a:spcBef>
                <a:spcPct val="30000"/>
              </a:spcBef>
              <a:defRPr sz="1200">
                <a:solidFill>
                  <a:schemeClr val="tx1"/>
                </a:solidFill>
                <a:latin typeface="Arial" pitchFamily="34" charset="0"/>
                <a:ea typeface="MS PGothic" pitchFamily="34" charset="-128"/>
              </a:defRPr>
            </a:lvl3pPr>
            <a:lvl4pPr marL="1600200" indent="-228600" defTabSz="966788">
              <a:spcBef>
                <a:spcPct val="30000"/>
              </a:spcBef>
              <a:defRPr sz="1200">
                <a:solidFill>
                  <a:schemeClr val="tx1"/>
                </a:solidFill>
                <a:latin typeface="Arial" pitchFamily="34" charset="0"/>
                <a:ea typeface="MS PGothic" pitchFamily="34" charset="-128"/>
              </a:defRPr>
            </a:lvl4pPr>
            <a:lvl5pPr marL="2057400" indent="-228600" defTabSz="966788">
              <a:spcBef>
                <a:spcPct val="30000"/>
              </a:spcBef>
              <a:defRPr sz="1200">
                <a:solidFill>
                  <a:schemeClr val="tx1"/>
                </a:solidFill>
                <a:latin typeface="Arial" pitchFamily="34" charset="0"/>
                <a:ea typeface="MS PGothic"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defTabSz="966788" eaLnBrk="1" fontAlgn="auto" latinLnBrk="0" hangingPunct="1">
              <a:lnSpc>
                <a:spcPct val="100000"/>
              </a:lnSpc>
              <a:spcBef>
                <a:spcPct val="0"/>
              </a:spcBef>
              <a:spcAft>
                <a:spcPts val="0"/>
              </a:spcAft>
              <a:buClrTx/>
              <a:buSzTx/>
              <a:buFontTx/>
              <a:buNone/>
              <a:tabLst/>
              <a:defRPr/>
            </a:pPr>
            <a:fld id="{086D69D2-D5F6-4DBD-B0A6-B5ADB93ADF0B}" type="slidenum">
              <a:rPr kumimoji="0" lang="en-US"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defTabSz="966788" eaLnBrk="1" fontAlgn="auto" latinLnBrk="0" hangingPunct="1">
                <a:lnSpc>
                  <a:spcPct val="100000"/>
                </a:lnSpc>
                <a:spcBef>
                  <a:spcPct val="0"/>
                </a:spcBef>
                <a:spcAft>
                  <a:spcPts val="0"/>
                </a:spcAft>
                <a:buClrTx/>
                <a:buSzTx/>
                <a:buFontTx/>
                <a:buNone/>
                <a:tabLst/>
                <a:defRPr/>
              </a:pPr>
              <a:t>22</a:t>
            </a:fld>
            <a:endParaRPr kumimoji="0" lang="en-US"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Tree>
    <p:extLst>
      <p:ext uri="{BB962C8B-B14F-4D97-AF65-F5344CB8AC3E}">
        <p14:creationId xmlns="" xmlns:p14="http://schemas.microsoft.com/office/powerpoint/2010/main" val="276276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649"/>
            <a:r>
              <a:rPr lang="el-GR" b="1" dirty="0" smtClean="0">
                <a:latin typeface="Calibri"/>
              </a:rPr>
              <a:t>Προέλευση εικόνας: </a:t>
            </a:r>
            <a:r>
              <a:rPr lang="el-GR" dirty="0" smtClean="0">
                <a:latin typeface="Calibri"/>
              </a:rPr>
              <a:t>De Marzo AM, </a:t>
            </a:r>
            <a:r>
              <a:rPr lang="el-GR" i="1" dirty="0" smtClean="0">
                <a:latin typeface="Calibri"/>
              </a:rPr>
              <a:t>et al. Nat Rev Cancer</a:t>
            </a:r>
            <a:r>
              <a:rPr lang="el-GR" dirty="0" smtClean="0">
                <a:latin typeface="Calibri"/>
              </a:rPr>
              <a:t> 2007;7:256–69 (Σχήμα 1). Να ζητηθεί άδεια για την αναπαραγωγή.</a:t>
            </a:r>
          </a:p>
          <a:p>
            <a:pPr defTabSz="439735"/>
            <a:endParaRPr lang="el-GR" noProof="0" dirty="0" smtClean="0"/>
          </a:p>
          <a:p>
            <a:pPr defTabSz="439735"/>
            <a:r>
              <a:rPr lang="el-GR" b="1" dirty="0" smtClean="0">
                <a:latin typeface="Calibri"/>
              </a:rPr>
              <a:t>Σημειώσεις</a:t>
            </a:r>
          </a:p>
          <a:p>
            <a:pPr defTabSz="439735"/>
            <a:r>
              <a:rPr lang="el-GR" dirty="0" smtClean="0">
                <a:latin typeface="Calibri"/>
              </a:rPr>
              <a:t>Η περιφερική ζώνη είναι η περιοχή η οποία ψηλαφάται κατά τη δακτυλική εξέταση του ορθού (DRE).</a:t>
            </a:r>
          </a:p>
          <a:p>
            <a:pPr defTabSz="439735"/>
            <a:endParaRPr lang="el-GR" noProof="0" dirty="0" smtClean="0"/>
          </a:p>
          <a:p>
            <a:pPr defTabSz="439735"/>
            <a:r>
              <a:rPr lang="el-GR" b="1" dirty="0" smtClean="0">
                <a:latin typeface="Calibri"/>
              </a:rPr>
              <a:t>Παραπομπή</a:t>
            </a:r>
          </a:p>
          <a:p>
            <a:pPr defTabSz="439735"/>
            <a:r>
              <a:rPr lang="el-GR" dirty="0" smtClean="0">
                <a:latin typeface="Calibri"/>
              </a:rPr>
              <a:t>Muruve NA. Prostate Anatomy. Medscape emedicine. Διατίθεται στη σελίδα http://emedicine.medscape.com/article/1923122-overview. Τελευταία πρόσβαση τον Ιανουάριο 2013.</a:t>
            </a:r>
          </a:p>
          <a:p>
            <a:pPr defTabSz="439735"/>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21435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Μείωση της συχνότητας</a:t>
            </a:r>
            <a:r>
              <a:rPr lang="el-GR" baseline="0" dirty="0" smtClean="0"/>
              <a:t> νέων διαγνώσεων αλλά αύξηση της συχνότητας διάγνωσης </a:t>
            </a:r>
            <a:r>
              <a:rPr lang="en-US" baseline="0" dirty="0" err="1" smtClean="0"/>
              <a:t>denovo</a:t>
            </a:r>
            <a:r>
              <a:rPr lang="en-US" baseline="0" dirty="0" smtClean="0"/>
              <a:t> </a:t>
            </a:r>
            <a:r>
              <a:rPr lang="el-GR" baseline="0" dirty="0" smtClean="0"/>
              <a:t>μεταστατικών καρκίνου προστάτη-</a:t>
            </a:r>
            <a:r>
              <a:rPr lang="en-US" dirty="0" smtClean="0"/>
              <a:t>72% higher incidence of </a:t>
            </a:r>
            <a:r>
              <a:rPr lang="en-US" dirty="0" err="1" smtClean="0"/>
              <a:t>mCSPC</a:t>
            </a:r>
            <a:r>
              <a:rPr lang="en-US" dirty="0" smtClean="0"/>
              <a:t> cases in 2013 than in 2004</a:t>
            </a:r>
            <a:endParaRPr lang="el-GR" dirty="0"/>
          </a:p>
        </p:txBody>
      </p:sp>
      <p:sp>
        <p:nvSpPr>
          <p:cNvPr id="4" name="3 - Θέση αριθμού διαφάνειας"/>
          <p:cNvSpPr>
            <a:spLocks noGrp="1"/>
          </p:cNvSpPr>
          <p:nvPr>
            <p:ph type="sldNum" sz="quarter" idx="10"/>
          </p:nvPr>
        </p:nvSpPr>
        <p:spPr/>
        <p:txBody>
          <a:bodyPr/>
          <a:lstStyle/>
          <a:p>
            <a:fld id="{E3E1DA47-A9CE-4538-812B-3A7DCBA0BA45}" type="slidenum">
              <a:rPr lang="el-GR" smtClean="0"/>
              <a:pPr/>
              <a:t>77</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928305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b="1" dirty="0" smtClean="0">
                <a:latin typeface="Calibri"/>
              </a:rPr>
              <a:t>Προέλευση εικόνας: </a:t>
            </a:r>
            <a:r>
              <a:rPr lang="el-GR" dirty="0" smtClean="0">
                <a:latin typeface="Calibri"/>
              </a:rPr>
              <a:t>Astellas US Prostate Cancer Εκπαιδευτικό Σύστημα: Εκπαιδευτική Ενότητα 1 Επισκόπηση (Σχήμα 4A)</a:t>
            </a:r>
          </a:p>
          <a:p>
            <a:pPr defTabSz="439735"/>
            <a:r>
              <a:rPr lang="el-GR" b="1" dirty="0" smtClean="0">
                <a:latin typeface="Calibri"/>
              </a:rPr>
              <a:t>Κείμενο για αναδυόμενο πλαίσιο</a:t>
            </a:r>
          </a:p>
          <a:p>
            <a:pPr defTabSz="439735"/>
            <a:r>
              <a:rPr lang="el-GR" i="1" dirty="0" smtClean="0">
                <a:latin typeface="Calibri"/>
              </a:rPr>
              <a:t>Το κείμενο θα εμφανίζεται μαζί με την εικόνα (η οποία θα μπορούσε να σκιτσάρεται).</a:t>
            </a:r>
          </a:p>
          <a:p>
            <a:pPr defTabSz="439735"/>
            <a:r>
              <a:rPr lang="el-GR" dirty="0" smtClean="0">
                <a:latin typeface="Calibri"/>
              </a:rPr>
              <a:t>Η ενεργοποίηση της μεταγωγής σημάτων μέσω ανδρογόνων αρχίζει με την έκκριση εκλυτικής ορμόνης της ωχρινοτρόπου ορμόνης (LHRH) από τον υποθάλαμο, η οποία (1) προκαλεί την έκκριση LH από την υπόφυση, η οποία με τη σειρά της κινητοποιεί κύτταρα των όρχεων να εκκρίνουν τεστοστερόνη και (2) προκαλεί την απελευθέρωση ACTH από την υπόφυση, η οποία κινητοποιεί την παραγωγή μικρών ποσοτήτων τεστοστερόνης και άλλων ανδρογόνων από τα επινεφρίδια. Στα προστατικά κύτταρα, ορισμένα ανδρογόνα μετατρέπονται από το ένζυμο 5-α-ρεδουκτάση σε διϋδροτεστοστερόνη, η οποία πιστεύεται ότι είναι το δραστικότερο ανδρογόνο στους άνδρες. Η διϋδροτεστοστερόνη, η τεστοστερόνη και άλλα ανδρογόνα συνδέονται σε πυρηνικούς υποδοχείς ανδρογόνων ενεργοποιώντας γονίδια-στόχος που διευκολύνουν την αύξηση των προστατικών κυττάρων.</a:t>
            </a:r>
          </a:p>
          <a:p>
            <a:pPr defTabSz="439735"/>
            <a:endParaRPr lang="el-GR" noProof="0" dirty="0" smtClean="0"/>
          </a:p>
          <a:p>
            <a:pPr defTabSz="914649"/>
            <a:endParaRPr lang="el-GR" noProof="0" dirty="0" smtClean="0"/>
          </a:p>
          <a:p>
            <a:pPr defTabSz="439735"/>
            <a:endParaRPr lang="el-GR" noProof="0" dirty="0" smtClean="0"/>
          </a:p>
          <a:p>
            <a:pPr defTabSz="439735"/>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488929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94007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n-GB" b="1" dirty="0">
                <a:latin typeface="Calibri"/>
              </a:rPr>
              <a:t>Παραπομπή</a:t>
            </a:r>
          </a:p>
          <a:p>
            <a:pPr marL="228662" indent="-228662" defTabSz="439735">
              <a:buFont typeface="Calibri"/>
              <a:buAutoNum type="arabicPeriod"/>
            </a:pPr>
            <a:r>
              <a:rPr lang="en-GB" dirty="0">
                <a:latin typeface="Calibri"/>
              </a:rPr>
              <a:t>NIDDK Medical tests for prostate problems. Διατίθεται στη σελίδα: http://kidney.niddk.nih.gov/kudiseases/pubs/medtestprostate/MedicalTestProstProb_508.pdf. Τελευταία πρόσβαση τον Ιανουάριο 2013.</a:t>
            </a:r>
          </a:p>
          <a:p>
            <a:pPr defTabSz="439735"/>
            <a:endParaRPr lang="en-US"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92468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b="1" dirty="0" smtClean="0">
                <a:latin typeface="Calibri"/>
              </a:rPr>
              <a:t>Σημειώσεις</a:t>
            </a:r>
          </a:p>
          <a:p>
            <a:pPr marL="167099" indent="-167099" defTabSz="439735">
              <a:buClr>
                <a:schemeClr val="tx1"/>
              </a:buClr>
              <a:buFont typeface="Arial"/>
              <a:buChar char="•"/>
            </a:pPr>
            <a:r>
              <a:rPr lang="el-GR" dirty="0" smtClean="0">
                <a:latin typeface="Calibri"/>
              </a:rPr>
              <a:t>Πλεονεκτήματα της εξέτασης PSA: σχετικά ανώδυνη, μη χρονοβόρα, οικονομική</a:t>
            </a:r>
          </a:p>
          <a:p>
            <a:pPr marL="167099" indent="-167099" defTabSz="439735">
              <a:buClr>
                <a:schemeClr val="tx1"/>
              </a:buClr>
              <a:buFont typeface="Arial"/>
              <a:buChar char="•"/>
            </a:pPr>
            <a:r>
              <a:rPr lang="el-GR" dirty="0" smtClean="0">
                <a:latin typeface="Calibri"/>
              </a:rPr>
              <a:t>Μειονεκτήματα: Το επίπεδο του PSA μπορεί να είναι αυξημένο και σε άλλες καταστάσεις, μπορεί να μην είναι αυξημένο στον προστατικό καρκίνο, διατίθενται πολλά κιτ εξέτασης PSA και όχι κάποιο αναγνωρισμένο πρότυπο</a:t>
            </a:r>
          </a:p>
          <a:p>
            <a:pPr defTabSz="439735"/>
            <a:endParaRPr lang="el-GR" noProof="0" dirty="0" smtClean="0"/>
          </a:p>
          <a:p>
            <a:pPr defTabSz="439735"/>
            <a:r>
              <a:rPr lang="el-GR" b="1" dirty="0" smtClean="0">
                <a:latin typeface="Calibri"/>
              </a:rPr>
              <a:t>Παραπομπή</a:t>
            </a:r>
          </a:p>
          <a:p>
            <a:pPr defTabSz="439735"/>
            <a:r>
              <a:rPr lang="el-GR" dirty="0" smtClean="0">
                <a:latin typeface="Calibri"/>
                <a:cs typeface="Arial"/>
              </a:rPr>
              <a:t>NCI. PSA Test Fact Sheet. Διατίθεται στη σελίδα: http://www.cancer.gov/cancertopics/factsheet/Detection/PSA. Τελευταία πρόσβαση τον Ιανουάριο 2013.</a:t>
            </a:r>
          </a:p>
          <a:p>
            <a:pPr defTabSz="439735"/>
            <a:endParaRPr lang="el-GR" noProof="0" dirty="0" smtClean="0"/>
          </a:p>
          <a:p>
            <a:pPr defTabSz="439735"/>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08686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5D748F85-FF3F-D248-9BDB-97E2035674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60394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b="1" dirty="0" smtClean="0">
                <a:latin typeface="Calibri"/>
              </a:rPr>
              <a:t>Σημειώσεις</a:t>
            </a:r>
          </a:p>
          <a:p>
            <a:pPr marL="167099" indent="-167099" defTabSz="914649">
              <a:buClr>
                <a:schemeClr val="tx1"/>
              </a:buClr>
              <a:buFont typeface="Arial"/>
              <a:buChar char="•"/>
            </a:pPr>
            <a:r>
              <a:rPr lang="el-GR" dirty="0" smtClean="0">
                <a:latin typeface="Calibri"/>
              </a:rPr>
              <a:t>Η μελέτη προληπτικού ελέγχου για καρκίνο PLCO διεξήχθη σε 76.693 άνδρες, οι οποίοι τυχαιοποιήθηκαν σε ετήσιο προληπτικό έλεγχο βάσει PSA και δακτυλικής εξέτασης του ορθού (DRE) ή σε καθιερωμένη φροντίδα (οριακό επίπεδο PSA &gt;4,0 ng/mL). Μετά από 7 χρόνια παρακολούθησης, η σχετιζόμενη με καρκίνο θνητότητα ήταν πολύ χαμηλή και στις δύο ομάδες και δεν διέφερε σημαντικά μεταξύ των ομάδων.</a:t>
            </a:r>
            <a:r>
              <a:rPr lang="el-GR" baseline="30000" dirty="0" smtClean="0">
                <a:latin typeface="Calibri"/>
              </a:rPr>
              <a:t>1</a:t>
            </a:r>
          </a:p>
          <a:p>
            <a:pPr marL="167099" indent="-167099" defTabSz="914649">
              <a:buClr>
                <a:schemeClr val="tx1"/>
              </a:buClr>
              <a:buFont typeface="Arial"/>
              <a:buChar char="•"/>
            </a:pPr>
            <a:r>
              <a:rPr lang="el-GR" dirty="0" smtClean="0">
                <a:latin typeface="Calibri"/>
              </a:rPr>
              <a:t>Η ευρωπαϊκή μελέτη ERSPC διεξήχθη σε 162.388 άνδρες ηλικίας 55–69 ετών, οι οποίοι τυχαιοποιήθηκαν σε προληπτικό έλεγχο βάσει PSA κάθε 4 έτη ή σε ομάδα μαρτύρων. Η οριακή τιμή για περαιτέρω διερεύνηση ήταν ένα επίπεδο PSA ≥3,0 ng/mL</a:t>
            </a:r>
            <a:r>
              <a:rPr lang="el-GR" baseline="30000" dirty="0" smtClean="0">
                <a:latin typeface="Calibri"/>
              </a:rPr>
              <a:t>2</a:t>
            </a:r>
          </a:p>
          <a:p>
            <a:pPr marL="167099" indent="-167099" defTabSz="914649">
              <a:buClr>
                <a:schemeClr val="tx1"/>
              </a:buClr>
              <a:buFont typeface="Arial"/>
              <a:buChar char="•"/>
            </a:pPr>
            <a:r>
              <a:rPr lang="el-GR" dirty="0" smtClean="0">
                <a:latin typeface="Calibri"/>
              </a:rPr>
              <a:t>Άλλα ευρήματα της ERSPC: Για την πρόληψη ενός θανάτου από καρκίνο του προστάτη: Αριθμός ασθενών που έπρεπε να </a:t>
            </a:r>
            <a:r>
              <a:rPr lang="el-GR" dirty="0" smtClean="0">
                <a:solidFill>
                  <a:srgbClr val="00B050"/>
                </a:solidFill>
                <a:latin typeface="Calibri"/>
              </a:rPr>
              <a:t>εξεταστούν</a:t>
            </a:r>
            <a:r>
              <a:rPr lang="el-GR" dirty="0" smtClean="0">
                <a:latin typeface="Calibri"/>
              </a:rPr>
              <a:t>=936. Αριθμός περιπτώσεων που έπρεπε να εντοπιστούν=33.</a:t>
            </a:r>
            <a:r>
              <a:rPr lang="el-GR" baseline="30000" dirty="0" smtClean="0">
                <a:latin typeface="Calibri"/>
              </a:rPr>
              <a:t>2</a:t>
            </a:r>
          </a:p>
          <a:p>
            <a:pPr marL="105536" indent="-255046" defTabSz="914649">
              <a:buFont typeface="Wingdings"/>
              <a:buChar char="§"/>
            </a:pPr>
            <a:endParaRPr lang="el-GR" noProof="0" dirty="0" smtClean="0">
              <a:solidFill>
                <a:srgbClr val="00B050"/>
              </a:solidFill>
            </a:endParaRPr>
          </a:p>
          <a:p>
            <a:pPr marL="105536" indent="-255046" defTabSz="914649"/>
            <a:r>
              <a:rPr lang="el-GR" b="1" dirty="0" smtClean="0">
                <a:solidFill>
                  <a:srgbClr val="00B050"/>
                </a:solidFill>
                <a:latin typeface="Calibri"/>
              </a:rPr>
              <a:t>Παραπομπές</a:t>
            </a:r>
          </a:p>
          <a:p>
            <a:pPr marL="105536" indent="-255046" defTabSz="914649">
              <a:buFont typeface="Calibri"/>
              <a:buAutoNum type="arabicPeriod"/>
            </a:pPr>
            <a:r>
              <a:rPr lang="el-GR" dirty="0" smtClean="0">
                <a:latin typeface="Calibri"/>
              </a:rPr>
              <a:t>Andriole GL, </a:t>
            </a:r>
            <a:r>
              <a:rPr lang="el-GR" i="1" dirty="0" smtClean="0">
                <a:latin typeface="Calibri"/>
              </a:rPr>
              <a:t>et al. N Engl J Med </a:t>
            </a:r>
            <a:r>
              <a:rPr lang="el-GR" dirty="0" smtClean="0">
                <a:latin typeface="Calibri"/>
              </a:rPr>
              <a:t>2009;360:1310–19.</a:t>
            </a:r>
          </a:p>
          <a:p>
            <a:pPr marL="105536" indent="-255046" defTabSz="914649">
              <a:buFont typeface="Calibri"/>
              <a:buAutoNum type="arabicPeriod"/>
            </a:pPr>
            <a:r>
              <a:rPr lang="el-GR" dirty="0" smtClean="0">
                <a:latin typeface="Calibri"/>
              </a:rPr>
              <a:t>Schroder FH, </a:t>
            </a:r>
            <a:r>
              <a:rPr lang="el-GR" i="1" dirty="0" smtClean="0">
                <a:latin typeface="Calibri"/>
              </a:rPr>
              <a:t>et al. N Engl J Med </a:t>
            </a:r>
            <a:r>
              <a:rPr lang="el-GR" dirty="0" smtClean="0">
                <a:latin typeface="Calibri"/>
              </a:rPr>
              <a:t>2012;366:981–90.</a:t>
            </a:r>
          </a:p>
          <a:p>
            <a:pPr marL="105536" indent="-255046" defTabSz="914649">
              <a:buFont typeface="Wingdings"/>
              <a:buChar char="§"/>
            </a:pPr>
            <a:endParaRPr lang="el-GR" noProof="0" dirty="0" smtClean="0"/>
          </a:p>
          <a:p>
            <a:pPr defTabSz="914649"/>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79075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b="1" dirty="0" smtClean="0">
                <a:latin typeface="Calibri"/>
              </a:rPr>
              <a:t>Πηγές εικόνας:</a:t>
            </a:r>
          </a:p>
          <a:p>
            <a:pPr defTabSz="439735"/>
            <a:r>
              <a:rPr lang="el-GR" dirty="0" smtClean="0">
                <a:latin typeface="Calibri"/>
              </a:rPr>
              <a:t>DRE: http://visuals.nci.nih.gov/details.cfm?imageid=7136. Δεν απαιτείται άδεια για την αναπαραγωγή.</a:t>
            </a:r>
          </a:p>
          <a:p>
            <a:pPr defTabSz="439735"/>
            <a:r>
              <a:rPr lang="el-GR" dirty="0" smtClean="0">
                <a:latin typeface="Calibri"/>
              </a:rPr>
              <a:t>Βιοψία καθοδηγούμενη με TRUS: http://www.auanet.org/eforms/hpbrief/view.cfm?i=1088&amp;a=2618. Να ζητηθεί άδεια για την αναπαραγωγή.</a:t>
            </a:r>
          </a:p>
          <a:p>
            <a:pPr defTabSz="914649"/>
            <a:r>
              <a:rPr lang="el-GR" dirty="0" smtClean="0">
                <a:latin typeface="Calibri"/>
              </a:rPr>
              <a:t>Ενισχυμένη CT: Nudell D, </a:t>
            </a:r>
            <a:r>
              <a:rPr lang="el-GR" i="1" dirty="0" smtClean="0">
                <a:latin typeface="Calibri"/>
              </a:rPr>
              <a:t>et al. Radiologic Clinics of North America </a:t>
            </a:r>
            <a:r>
              <a:rPr lang="el-GR" dirty="0" smtClean="0">
                <a:latin typeface="Calibri"/>
              </a:rPr>
              <a:t>2000;38:213–229 (Σχήματα 6 και 14)</a:t>
            </a:r>
          </a:p>
          <a:p>
            <a:pPr defTabSz="914649"/>
            <a:r>
              <a:rPr lang="el-GR" dirty="0" smtClean="0">
                <a:latin typeface="Calibri"/>
              </a:rPr>
              <a:t>Διατίθεται στη σελίδα: http://www.sciencedirect.com/science/article/pii/S0033838905701573. Απαιτείται άδεια για την αναπαραγωγή.</a:t>
            </a:r>
          </a:p>
          <a:p>
            <a:pPr defTabSz="439735"/>
            <a:endParaRPr lang="el-GR" noProof="0"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5507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65200">
              <a:spcBef>
                <a:spcPct val="30000"/>
              </a:spcBef>
              <a:defRPr sz="1200">
                <a:solidFill>
                  <a:schemeClr val="tx1"/>
                </a:solidFill>
                <a:latin typeface="Arial" pitchFamily="34" charset="0"/>
                <a:ea typeface="MS PGothic" pitchFamily="34" charset="-128"/>
              </a:defRPr>
            </a:lvl1pPr>
            <a:lvl2pPr marL="742950" indent="-285750" defTabSz="965200">
              <a:spcBef>
                <a:spcPct val="30000"/>
              </a:spcBef>
              <a:defRPr sz="1200">
                <a:solidFill>
                  <a:schemeClr val="tx1"/>
                </a:solidFill>
                <a:latin typeface="Arial" pitchFamily="34" charset="0"/>
                <a:ea typeface="MS PGothic" pitchFamily="34" charset="-128"/>
              </a:defRPr>
            </a:lvl2pPr>
            <a:lvl3pPr marL="1143000" indent="-228600" defTabSz="965200">
              <a:spcBef>
                <a:spcPct val="30000"/>
              </a:spcBef>
              <a:defRPr sz="1200">
                <a:solidFill>
                  <a:schemeClr val="tx1"/>
                </a:solidFill>
                <a:latin typeface="Arial" pitchFamily="34" charset="0"/>
                <a:ea typeface="MS PGothic" pitchFamily="34" charset="-128"/>
              </a:defRPr>
            </a:lvl3pPr>
            <a:lvl4pPr marL="1600200" indent="-228600" defTabSz="965200">
              <a:spcBef>
                <a:spcPct val="30000"/>
              </a:spcBef>
              <a:defRPr sz="1200">
                <a:solidFill>
                  <a:schemeClr val="tx1"/>
                </a:solidFill>
                <a:latin typeface="Arial" pitchFamily="34" charset="0"/>
                <a:ea typeface="MS PGothic" pitchFamily="34" charset="-128"/>
              </a:defRPr>
            </a:lvl4pPr>
            <a:lvl5pPr marL="2057400" indent="-228600" defTabSz="965200">
              <a:spcBef>
                <a:spcPct val="30000"/>
              </a:spcBef>
              <a:defRPr sz="1200">
                <a:solidFill>
                  <a:schemeClr val="tx1"/>
                </a:solidFill>
                <a:latin typeface="Arial" pitchFamily="34" charset="0"/>
                <a:ea typeface="MS PGothic" pitchFamily="34" charset="-128"/>
              </a:defRPr>
            </a:lvl5pPr>
            <a:lvl6pPr marL="25146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defTabSz="965200" eaLnBrk="1" fontAlgn="auto" latinLnBrk="0" hangingPunct="1">
              <a:lnSpc>
                <a:spcPct val="100000"/>
              </a:lnSpc>
              <a:spcBef>
                <a:spcPct val="0"/>
              </a:spcBef>
              <a:spcAft>
                <a:spcPts val="0"/>
              </a:spcAft>
              <a:buClrTx/>
              <a:buSzTx/>
              <a:buFontTx/>
              <a:buNone/>
              <a:tabLst/>
              <a:defRPr/>
            </a:pPr>
            <a:fld id="{6D4DE25F-4DCC-428C-8D05-35267EADFE66}" type="slidenum">
              <a:rPr kumimoji="0" lang="ja-JP"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defTabSz="965200" eaLnBrk="1" fontAlgn="auto" latinLnBrk="0" hangingPunct="1">
                <a:lnSpc>
                  <a:spcPct val="100000"/>
                </a:lnSpc>
                <a:spcBef>
                  <a:spcPct val="0"/>
                </a:spcBef>
                <a:spcAft>
                  <a:spcPts val="0"/>
                </a:spcAft>
                <a:buClrTx/>
                <a:buSzTx/>
                <a:buFontTx/>
                <a:buNone/>
                <a:tabLst/>
                <a:defRPr/>
              </a:pPr>
              <a:t>24</a:t>
            </a:fld>
            <a:endParaRPr kumimoji="0" lang="en-US" altLang="ja-JP"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
        <p:nvSpPr>
          <p:cNvPr id="45059" name="Rectangle 7"/>
          <p:cNvSpPr txBox="1">
            <a:spLocks noGrp="1" noChangeArrowheads="1"/>
          </p:cNvSpPr>
          <p:nvPr/>
        </p:nvSpPr>
        <p:spPr bwMode="auto">
          <a:xfrm>
            <a:off x="3976121" y="8832089"/>
            <a:ext cx="3043511" cy="464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727" tIns="48363" rIns="96727" bIns="48363" anchor="b"/>
          <a:lstStyle>
            <a:lvl1pPr defTabSz="966788">
              <a:spcBef>
                <a:spcPct val="30000"/>
              </a:spcBef>
              <a:defRPr sz="1200">
                <a:solidFill>
                  <a:schemeClr val="tx1"/>
                </a:solidFill>
                <a:latin typeface="Arial" pitchFamily="34" charset="0"/>
                <a:ea typeface="MS PGothic" pitchFamily="34" charset="-128"/>
              </a:defRPr>
            </a:lvl1pPr>
            <a:lvl2pPr marL="742950" indent="-285750" defTabSz="966788">
              <a:spcBef>
                <a:spcPct val="30000"/>
              </a:spcBef>
              <a:defRPr sz="1200">
                <a:solidFill>
                  <a:schemeClr val="tx1"/>
                </a:solidFill>
                <a:latin typeface="Arial" pitchFamily="34" charset="0"/>
                <a:ea typeface="MS PGothic" pitchFamily="34" charset="-128"/>
              </a:defRPr>
            </a:lvl2pPr>
            <a:lvl3pPr marL="1143000" indent="-228600" defTabSz="966788">
              <a:spcBef>
                <a:spcPct val="30000"/>
              </a:spcBef>
              <a:defRPr sz="1200">
                <a:solidFill>
                  <a:schemeClr val="tx1"/>
                </a:solidFill>
                <a:latin typeface="Arial" pitchFamily="34" charset="0"/>
                <a:ea typeface="MS PGothic" pitchFamily="34" charset="-128"/>
              </a:defRPr>
            </a:lvl3pPr>
            <a:lvl4pPr marL="1600200" indent="-228600" defTabSz="966788">
              <a:spcBef>
                <a:spcPct val="30000"/>
              </a:spcBef>
              <a:defRPr sz="1200">
                <a:solidFill>
                  <a:schemeClr val="tx1"/>
                </a:solidFill>
                <a:latin typeface="Arial" pitchFamily="34" charset="0"/>
                <a:ea typeface="MS PGothic" pitchFamily="34" charset="-128"/>
              </a:defRPr>
            </a:lvl4pPr>
            <a:lvl5pPr marL="2057400" indent="-228600" defTabSz="966788">
              <a:spcBef>
                <a:spcPct val="30000"/>
              </a:spcBef>
              <a:defRPr sz="1200">
                <a:solidFill>
                  <a:schemeClr val="tx1"/>
                </a:solidFill>
                <a:latin typeface="Arial" pitchFamily="34" charset="0"/>
                <a:ea typeface="MS PGothic"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algn="r" defTabSz="966788" eaLnBrk="1" fontAlgn="auto" latinLnBrk="0" hangingPunct="1">
              <a:lnSpc>
                <a:spcPct val="100000"/>
              </a:lnSpc>
              <a:spcBef>
                <a:spcPct val="0"/>
              </a:spcBef>
              <a:spcAft>
                <a:spcPts val="0"/>
              </a:spcAft>
              <a:buClrTx/>
              <a:buSzTx/>
              <a:buFontTx/>
              <a:buNone/>
              <a:tabLst/>
              <a:defRPr/>
            </a:pPr>
            <a:fld id="{3B827F82-76BC-4FAB-871A-C8B063450858}" type="slidenum">
              <a:rPr kumimoji="0" lang="en-GB"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algn="r" defTabSz="966788" eaLnBrk="1" fontAlgn="auto" latinLnBrk="0" hangingPunct="1">
                <a:lnSpc>
                  <a:spcPct val="100000"/>
                </a:lnSpc>
                <a:spcBef>
                  <a:spcPct val="0"/>
                </a:spcBef>
                <a:spcAft>
                  <a:spcPts val="0"/>
                </a:spcAft>
                <a:buClrTx/>
                <a:buSzTx/>
                <a:buFontTx/>
                <a:buNone/>
                <a:tabLst/>
                <a:defRPr/>
              </a:pPr>
              <a:t>24</a:t>
            </a:fld>
            <a:endParaRPr kumimoji="0" lang="en-GB"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
        <p:nvSpPr>
          <p:cNvPr id="63491" name="Rectangle 2"/>
          <p:cNvSpPr>
            <a:spLocks noGrp="1" noRot="1" noChangeAspect="1" noChangeArrowheads="1" noTextEdit="1"/>
          </p:cNvSpPr>
          <p:nvPr>
            <p:ph type="sldImg"/>
          </p:nvPr>
        </p:nvSpPr>
        <p:spPr>
          <a:xfrm>
            <a:off x="1187450" y="698500"/>
            <a:ext cx="4648200" cy="3486150"/>
          </a:xfrm>
          <a:ln/>
        </p:spPr>
      </p:sp>
      <p:sp>
        <p:nvSpPr>
          <p:cNvPr id="63492" name="Rectangle 3"/>
          <p:cNvSpPr>
            <a:spLocks noGrp="1" noChangeArrowheads="1"/>
          </p:cNvSpPr>
          <p:nvPr>
            <p:ph type="body" idx="1"/>
          </p:nvPr>
        </p:nvSpPr>
        <p:spPr>
          <a:xfrm>
            <a:off x="701478" y="4415309"/>
            <a:ext cx="5618290" cy="4184318"/>
          </a:xfrm>
        </p:spPr>
        <p:txBody>
          <a:bodyPr/>
          <a:lstStyle/>
          <a:p>
            <a:pPr eaLnBrk="1" hangingPunct="1">
              <a:defRPr/>
            </a:pPr>
            <a:r>
              <a:rPr lang="en-US" dirty="0">
                <a:ea typeface="ＭＳ Ｐゴシック" charset="0"/>
                <a:cs typeface="+mn-cs"/>
              </a:rPr>
              <a:t>Clear-cell RCC biology has been fairly well established. Biomarkers exploiting this biology would be of relevance!</a:t>
            </a:r>
          </a:p>
          <a:p>
            <a:pPr eaLnBrk="1" hangingPunct="1">
              <a:defRPr/>
            </a:pPr>
            <a:endParaRPr lang="en-US" dirty="0">
              <a:ea typeface="ＭＳ Ｐゴシック" charset="0"/>
              <a:cs typeface="+mn-cs"/>
            </a:endParaRPr>
          </a:p>
          <a:p>
            <a:pPr eaLnBrk="1" hangingPunct="1">
              <a:defRPr/>
            </a:pPr>
            <a:r>
              <a:rPr lang="en-US" dirty="0">
                <a:ea typeface="ＭＳ Ｐゴシック" charset="0"/>
                <a:cs typeface="+mn-cs"/>
              </a:rPr>
              <a:t>We know that the majority of clear cell kidney cancers is characterized by disruption of the Von </a:t>
            </a:r>
            <a:r>
              <a:rPr lang="en-US" dirty="0" err="1">
                <a:ea typeface="ＭＳ Ｐゴシック" charset="0"/>
                <a:cs typeface="+mn-cs"/>
              </a:rPr>
              <a:t>Hippel</a:t>
            </a:r>
            <a:r>
              <a:rPr lang="en-US" dirty="0">
                <a:ea typeface="ＭＳ Ｐゴシック" charset="0"/>
                <a:cs typeface="+mn-cs"/>
              </a:rPr>
              <a:t> </a:t>
            </a:r>
            <a:r>
              <a:rPr lang="en-US" dirty="0" err="1">
                <a:ea typeface="ＭＳ Ｐゴシック" charset="0"/>
                <a:cs typeface="+mn-cs"/>
              </a:rPr>
              <a:t>Lindau</a:t>
            </a:r>
            <a:r>
              <a:rPr lang="en-US" dirty="0">
                <a:ea typeface="ＭＳ Ｐゴシック" charset="0"/>
                <a:cs typeface="+mn-cs"/>
              </a:rPr>
              <a:t> gene, either by mutation or silencing. </a:t>
            </a:r>
          </a:p>
          <a:p>
            <a:pPr eaLnBrk="1" hangingPunct="1">
              <a:defRPr/>
            </a:pPr>
            <a:endParaRPr lang="en-US" dirty="0">
              <a:ea typeface="ＭＳ Ｐゴシック" charset="0"/>
              <a:cs typeface="+mn-cs"/>
            </a:endParaRPr>
          </a:p>
          <a:p>
            <a:pPr eaLnBrk="1" hangingPunct="1">
              <a:defRPr/>
            </a:pPr>
            <a:r>
              <a:rPr lang="en-US" dirty="0">
                <a:ea typeface="ＭＳ Ｐゴシック" charset="0"/>
                <a:cs typeface="+mn-cs"/>
              </a:rPr>
              <a:t>The consequences of VHL disruption include accumulation of HIF, subsequently resulting in increased expression of Vascular Endothelial Growth factor or VEGF, among others.</a:t>
            </a:r>
          </a:p>
          <a:p>
            <a:pPr eaLnBrk="1" hangingPunct="1">
              <a:defRPr/>
            </a:pPr>
            <a:endParaRPr lang="en-US" dirty="0">
              <a:ea typeface="ＭＳ Ｐゴシック" charset="0"/>
              <a:cs typeface="+mn-cs"/>
            </a:endParaRPr>
          </a:p>
          <a:p>
            <a:pPr eaLnBrk="1" hangingPunct="1">
              <a:defRPr/>
            </a:pPr>
            <a:r>
              <a:rPr lang="en-US" dirty="0">
                <a:ea typeface="ＭＳ Ｐゴシック" charset="0"/>
                <a:cs typeface="+mn-cs"/>
              </a:rPr>
              <a:t>VEGF or VHL status appear to be good biomarker candidates for clear-cell RCC.</a:t>
            </a:r>
          </a:p>
        </p:txBody>
      </p:sp>
    </p:spTree>
    <p:extLst>
      <p:ext uri="{BB962C8B-B14F-4D97-AF65-F5344CB8AC3E}">
        <p14:creationId xmlns="" xmlns:p14="http://schemas.microsoft.com/office/powerpoint/2010/main" val="1965178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9735"/>
            <a:r>
              <a:rPr lang="el-GR" dirty="0" smtClean="0">
                <a:latin typeface="Calibri"/>
              </a:rPr>
              <a:t>Προέλευση εικόνας: http://visuals.nci.nih.gov/details.cfm?imageid=7232 [απαιτείται δικαίωμα αναπαραγωγής]</a:t>
            </a:r>
          </a:p>
          <a:p>
            <a:pPr defTabSz="439735"/>
            <a:endParaRPr lang="el-GR" dirty="0" smtClean="0">
              <a:latin typeface="Calibri"/>
            </a:endParaRPr>
          </a:p>
          <a:p>
            <a:pPr defTabSz="439735">
              <a:defRPr/>
            </a:pPr>
            <a:r>
              <a:rPr lang="el-GR" b="1" dirty="0" smtClean="0"/>
              <a:t>Τί κάνουμε όταν τουλάχιστον μια συμβατική βιοψία προστάτη (καθοδηγούμενη με TRUS) είναι αρνητική για καρκίνο, αλλά το υψηλό PSA παραμένει; Η </a:t>
            </a:r>
            <a:r>
              <a:rPr lang="el-GR" b="1" dirty="0" err="1" smtClean="0"/>
              <a:t>περινεϊκή</a:t>
            </a:r>
            <a:r>
              <a:rPr lang="el-GR" b="1" dirty="0" smtClean="0"/>
              <a:t> βιοψία κορεσμού (</a:t>
            </a:r>
            <a:r>
              <a:rPr lang="el-GR" b="1" dirty="0" err="1" smtClean="0"/>
              <a:t>saturation</a:t>
            </a:r>
            <a:r>
              <a:rPr lang="el-GR" b="1" dirty="0" smtClean="0"/>
              <a:t> </a:t>
            </a:r>
            <a:r>
              <a:rPr lang="el-GR" b="1" dirty="0" err="1" smtClean="0"/>
              <a:t>or</a:t>
            </a:r>
            <a:r>
              <a:rPr lang="el-GR" b="1" dirty="0" smtClean="0"/>
              <a:t> </a:t>
            </a:r>
            <a:r>
              <a:rPr lang="el-GR" b="1" dirty="0" err="1" smtClean="0"/>
              <a:t>template</a:t>
            </a:r>
            <a:r>
              <a:rPr lang="el-GR" b="1" dirty="0" smtClean="0"/>
              <a:t> </a:t>
            </a:r>
            <a:r>
              <a:rPr lang="el-GR" b="1" dirty="0" err="1" smtClean="0"/>
              <a:t>biopsy</a:t>
            </a:r>
            <a:r>
              <a:rPr lang="el-GR" b="1" dirty="0" smtClean="0"/>
              <a:t>) λαμβάνει πολλαπλά (άνω των 20) </a:t>
            </a:r>
            <a:r>
              <a:rPr lang="el-GR" b="1" dirty="0" err="1" smtClean="0"/>
              <a:t>ιστοτεμάχια</a:t>
            </a:r>
            <a:r>
              <a:rPr lang="el-GR" b="1" dirty="0" smtClean="0"/>
              <a:t> με τη βοήθεια εξοπλισμού </a:t>
            </a:r>
            <a:r>
              <a:rPr lang="el-GR" b="1" dirty="0" err="1" smtClean="0"/>
              <a:t>βραχυθεραπείας</a:t>
            </a:r>
            <a:r>
              <a:rPr lang="el-GR" b="1" dirty="0" smtClean="0"/>
              <a:t>, δηλαδή </a:t>
            </a:r>
            <a:r>
              <a:rPr lang="el-GR" b="1" dirty="0" err="1" smtClean="0"/>
              <a:t>διορθικής</a:t>
            </a:r>
            <a:r>
              <a:rPr lang="el-GR" b="1" dirty="0" smtClean="0"/>
              <a:t> </a:t>
            </a:r>
            <a:r>
              <a:rPr lang="el-GR" b="1" dirty="0" err="1" smtClean="0"/>
              <a:t>ηχοβόλου</a:t>
            </a:r>
            <a:r>
              <a:rPr lang="el-GR" b="1" dirty="0" smtClean="0"/>
              <a:t> κεφαλής ευθείας εκπομπής τοποθετημένης σε βραχίονα με σταθερό βήμα κίνησης και ειδικό πλέγμα με οπές από όπου εισάγεται η βελόνη βιοψίας. Η βιοψία γίνεται υπό γενική αναισθησία στο χώρο του χειρουργείου, μετά από τοποθέτηση </a:t>
            </a:r>
            <a:r>
              <a:rPr lang="el-GR" b="1" dirty="0" err="1" smtClean="0"/>
              <a:t>ουροκαθετήρα</a:t>
            </a:r>
            <a:r>
              <a:rPr lang="el-GR" b="1" dirty="0" smtClean="0"/>
              <a:t>, σε θέση </a:t>
            </a:r>
            <a:r>
              <a:rPr lang="el-GR" b="1" dirty="0" err="1" smtClean="0"/>
              <a:t>λιθοτομής</a:t>
            </a:r>
            <a:r>
              <a:rPr lang="el-GR" b="1" dirty="0" smtClean="0"/>
              <a:t> και διαρκεί 30-40 λεπτά. Η βιοψία κορεσμού μπορεί να αυξήσει στο διπλάσιο τη διαγνωστική ακρίβεια της συμβατικής </a:t>
            </a:r>
            <a:r>
              <a:rPr lang="el-GR" b="1" dirty="0" err="1" smtClean="0"/>
              <a:t>διορθικής</a:t>
            </a:r>
            <a:r>
              <a:rPr lang="el-GR" b="1" dirty="0" smtClean="0"/>
              <a:t> βιοψίας και να βοηθήσει στη διάγνωση καρκίνων της πρόσθιας ζώνης του προστάτη με χαμηλή συχνότητα επιπλοκών (αιμορραγία, λοιμώξεις). Επιπλέον, η μαγνητική τομογραφία του προστάτη, είτε με εξωσωματικό, είτε με </a:t>
            </a:r>
            <a:r>
              <a:rPr lang="el-GR" b="1" dirty="0" err="1" smtClean="0"/>
              <a:t>ενδοσωματικό</a:t>
            </a:r>
            <a:r>
              <a:rPr lang="el-GR" b="1" dirty="0" smtClean="0"/>
              <a:t> (</a:t>
            </a:r>
            <a:r>
              <a:rPr lang="el-GR" b="1" dirty="0" err="1" smtClean="0"/>
              <a:t>διορθικό</a:t>
            </a:r>
            <a:r>
              <a:rPr lang="el-GR" b="1" dirty="0" smtClean="0"/>
              <a:t>) πηνίο, αποτελεί το μέλλον στη διαγνωστική απεικόνιση του καρκίνου του προστάτη παρέχοντας εικόνες υψηλής ευκρίνειας, και δυνατότητα διάκρισης μικρών (5mm) και ενεργών όγκων. Για να μάθετε περισσότερο, δείτε το πολύ ενδιαφέρον βίντεο.</a:t>
            </a:r>
          </a:p>
          <a:p>
            <a:pPr defTabSz="439735"/>
            <a:endParaRPr lang="el-GR" dirty="0">
              <a:latin typeface="Calibri"/>
            </a:endParaRPr>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834536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48F85-FF3F-D248-9BDB-97E2035674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555592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688998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Notes</a:t>
            </a:r>
          </a:p>
          <a:p>
            <a:pPr marL="184254" indent="-184254">
              <a:buFont typeface="Arial" pitchFamily="34" charset="0"/>
              <a:buChar char="•"/>
            </a:pPr>
            <a:r>
              <a:rPr lang="en-GB" dirty="0" smtClean="0"/>
              <a:t>Low-risk patients may be followed up with active surveillance</a:t>
            </a:r>
            <a:r>
              <a:rPr lang="en-GB" baseline="30000" dirty="0" smtClean="0"/>
              <a:t>1</a:t>
            </a:r>
            <a:endParaRPr lang="en-GB" dirty="0" smtClean="0"/>
          </a:p>
          <a:p>
            <a:pPr marL="184254" indent="-184254">
              <a:buFont typeface="Arial" pitchFamily="34" charset="0"/>
              <a:buChar char="•"/>
            </a:pPr>
            <a:r>
              <a:rPr lang="en-GB" dirty="0" smtClean="0"/>
              <a:t>Patients with any level of risk may be followed up with watchful waiting with delayed hormone therapy if they are not suitable for, or unwilling to have, radical treatment</a:t>
            </a:r>
            <a:r>
              <a:rPr lang="en-GB" baseline="30000" dirty="0" smtClean="0"/>
              <a:t>1</a:t>
            </a:r>
            <a:endParaRPr lang="en-GB" dirty="0" smtClean="0"/>
          </a:p>
          <a:p>
            <a:pPr marL="184254" indent="-184254">
              <a:buFont typeface="Arial" pitchFamily="34" charset="0"/>
              <a:buChar char="•"/>
            </a:pPr>
            <a:r>
              <a:rPr lang="en-GB" dirty="0" smtClean="0"/>
              <a:t>Patients</a:t>
            </a:r>
            <a:r>
              <a:rPr lang="en-GB" baseline="0" dirty="0" smtClean="0"/>
              <a:t> who undergo local treatment with curative intent are usually followed for at least 10 years; a disease-specific history, serum PSA and DRE are recommended for routine follow-up performed at 3, 6 and 12 months after treatment then every 6 months until 3 years and then annually</a:t>
            </a:r>
            <a:r>
              <a:rPr lang="en-GB" baseline="30000" dirty="0" smtClean="0"/>
              <a:t>2</a:t>
            </a:r>
          </a:p>
          <a:p>
            <a:endParaRPr lang="en-GB" baseline="0" dirty="0" smtClean="0"/>
          </a:p>
          <a:p>
            <a:r>
              <a:rPr lang="en-GB" b="1" baseline="0" dirty="0" smtClean="0"/>
              <a:t>References</a:t>
            </a:r>
          </a:p>
          <a:p>
            <a:pPr marL="236898" indent="-236898">
              <a:buFont typeface="+mj-lt"/>
              <a:buAutoNum type="arabicPeriod"/>
            </a:pPr>
            <a:r>
              <a:rPr lang="en-GB" dirty="0" err="1"/>
              <a:t>Horwich</a:t>
            </a:r>
            <a:r>
              <a:rPr lang="en-GB" dirty="0"/>
              <a:t> A, </a:t>
            </a:r>
            <a:r>
              <a:rPr lang="en-GB" i="1" dirty="0"/>
              <a:t>et al. Ann </a:t>
            </a:r>
            <a:r>
              <a:rPr lang="en-GB" i="1" dirty="0" err="1"/>
              <a:t>Oncol</a:t>
            </a:r>
            <a:r>
              <a:rPr lang="en-GB" i="1" dirty="0"/>
              <a:t> </a:t>
            </a:r>
            <a:r>
              <a:rPr lang="en-GB" dirty="0"/>
              <a:t>2010:21(Suppl. 5);v129–33.</a:t>
            </a:r>
          </a:p>
          <a:p>
            <a:pPr marL="236898" indent="-236898">
              <a:buFont typeface="+mj-lt"/>
              <a:buAutoNum type="arabicPeriod"/>
            </a:pPr>
            <a:r>
              <a:rPr lang="en-GB" dirty="0"/>
              <a:t>Heidenreich A, </a:t>
            </a:r>
            <a:r>
              <a:rPr lang="en-GB" i="1" dirty="0"/>
              <a:t>et al. </a:t>
            </a:r>
            <a:r>
              <a:rPr lang="en-GB" i="1" dirty="0" err="1"/>
              <a:t>Eur</a:t>
            </a:r>
            <a:r>
              <a:rPr lang="en-GB" i="1" dirty="0"/>
              <a:t> </a:t>
            </a:r>
            <a:r>
              <a:rPr lang="en-GB" i="1" dirty="0" err="1"/>
              <a:t>Urol</a:t>
            </a:r>
            <a:r>
              <a:rPr lang="en-GB" i="1" dirty="0"/>
              <a:t> </a:t>
            </a:r>
            <a:r>
              <a:rPr lang="en-GB" dirty="0"/>
              <a:t>2011:59;61–71.</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9DCCA-67AD-427D-A0C0-21D17DC5374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768316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Active surveillance (expectant management) for men with prostate cancer involves the postponement of immediate therapy, with definitive treatment used if there is evidence that the patient is at increased risk for disease progression. Active surveillance is an accepted option for the initial management of carefully selected men with localized, well-differentiated prostate cancer thought to be at low-risk for progression [</a:t>
            </a:r>
            <a:r>
              <a:rPr lang="en-US" dirty="0" smtClean="0">
                <a:hlinkClick r:id="rId3" action="ppaction://hlinkfile"/>
              </a:rPr>
              <a:t>1,2</a:t>
            </a:r>
            <a:r>
              <a:rPr lang="en-US" dirty="0" smtClean="0"/>
              <a:t>].</a:t>
            </a:r>
          </a:p>
          <a:p>
            <a:r>
              <a:rPr lang="en-US" dirty="0" smtClean="0"/>
              <a:t>Active surveillance differs from the older concept of "watchful waiting", which was based upon the premise that some men would not benefit from definitive treatment of apparently localized prostate cancer because of the prolonged natural history of the disease [</a:t>
            </a:r>
            <a:r>
              <a:rPr lang="en-US" dirty="0" smtClean="0">
                <a:hlinkClick r:id="rId4" action="ppaction://hlinkfile"/>
              </a:rPr>
              <a:t>3</a:t>
            </a:r>
            <a:r>
              <a:rPr lang="en-US" dirty="0" smtClean="0"/>
              <a:t>]. For patients managed with watchful waiting, the decision was made at the outset to forego definitive treatment and to provide symptomatic treatment (either androgen deprivation therapy or local palliative maneuvers) if disease progressed locally or at distant metastatic sites. Watchful waiting was largely seen as an alternative to definitive local therapy for elderly men with a limited life expectancy and for those with substantial </a:t>
            </a:r>
            <a:r>
              <a:rPr lang="en-US" dirty="0" err="1" smtClean="0"/>
              <a:t>comorbidity</a:t>
            </a:r>
            <a:r>
              <a:rPr lang="en-US" dirty="0" smtClean="0"/>
              <a:t>.</a:t>
            </a:r>
          </a:p>
          <a:p>
            <a:r>
              <a:rPr lang="en-US" dirty="0" smtClean="0"/>
              <a:t>The key considerations in choosing active surveillance for the initial patient management include:</a:t>
            </a:r>
          </a:p>
          <a:p>
            <a:r>
              <a:rPr lang="en-US" dirty="0" smtClean="0"/>
              <a:t>●Selection of patients who are at low-risk of progression</a:t>
            </a:r>
          </a:p>
          <a:p>
            <a:r>
              <a:rPr lang="en-US" dirty="0" smtClean="0"/>
              <a:t>●Frequency and type of monitoring during active surveillance</a:t>
            </a:r>
          </a:p>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694660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53231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853231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10040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70AEFEF5-B9A2-40C9-B49D-70BC3CC636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410938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t>Κύρια δράση</a:t>
            </a:r>
            <a:r>
              <a:rPr lang="en-US" b="1" dirty="0" smtClean="0"/>
              <a:t>: </a:t>
            </a:r>
            <a:r>
              <a:rPr lang="el-GR" b="1" dirty="0" smtClean="0"/>
              <a:t>μείωση της </a:t>
            </a:r>
            <a:r>
              <a:rPr lang="el-GR" b="1" dirty="0" err="1" smtClean="0"/>
              <a:t>ενδοπροστατικής</a:t>
            </a:r>
            <a:r>
              <a:rPr lang="el-GR" b="1" baseline="0" dirty="0" smtClean="0"/>
              <a:t> συγκέντρωσης </a:t>
            </a:r>
            <a:r>
              <a:rPr lang="en-US" b="1" baseline="0" dirty="0" smtClean="0"/>
              <a:t>DHT</a:t>
            </a:r>
            <a:endParaRPr lang="el-GR" b="1" dirty="0" smtClean="0"/>
          </a:p>
          <a:p>
            <a:r>
              <a:rPr lang="en-US" dirty="0" err="1" smtClean="0"/>
              <a:t>Gn</a:t>
            </a:r>
            <a:r>
              <a:rPr lang="en-US" baseline="0" dirty="0" err="1" smtClean="0"/>
              <a:t>RH</a:t>
            </a:r>
            <a:r>
              <a:rPr lang="en-US" baseline="0" dirty="0" smtClean="0"/>
              <a:t> antagonists: </a:t>
            </a:r>
            <a:r>
              <a:rPr lang="el-GR" baseline="0" dirty="0" smtClean="0"/>
              <a:t>χρήση κυρίως όταν οι ασθενείς είναι </a:t>
            </a:r>
            <a:r>
              <a:rPr lang="en-US" baseline="0" dirty="0" smtClean="0"/>
              <a:t>symptomatic-locally advanced and metastatic disease and high risk of symptoms associated with testosterone flare</a:t>
            </a:r>
          </a:p>
          <a:p>
            <a:r>
              <a:rPr lang="en-US" baseline="0" dirty="0" err="1" smtClean="0"/>
              <a:t>Bicalutamide</a:t>
            </a:r>
            <a:r>
              <a:rPr lang="en-US" baseline="0" dirty="0" smtClean="0"/>
              <a:t> and other AR inhibitors are less effective than LHRH agonists or </a:t>
            </a:r>
            <a:r>
              <a:rPr lang="en-US" baseline="0" dirty="0" err="1" smtClean="0"/>
              <a:t>orchiectomy</a:t>
            </a:r>
            <a:endParaRPr lang="en-US" baseline="0" dirty="0" smtClean="0"/>
          </a:p>
          <a:p>
            <a:pPr algn="ctr"/>
            <a:r>
              <a:rPr lang="en-US" dirty="0" smtClean="0"/>
              <a:t>Ph II </a:t>
            </a:r>
            <a:r>
              <a:rPr lang="en-US" dirty="0" err="1" smtClean="0"/>
              <a:t>randomised</a:t>
            </a:r>
            <a:r>
              <a:rPr lang="en-US" dirty="0" smtClean="0"/>
              <a:t> trials: </a:t>
            </a:r>
            <a:endParaRPr lang="el-GR" dirty="0" smtClean="0"/>
          </a:p>
          <a:p>
            <a:pPr algn="ctr"/>
            <a:r>
              <a:rPr lang="en-US" dirty="0" smtClean="0"/>
              <a:t>Longer PFS with </a:t>
            </a:r>
            <a:r>
              <a:rPr lang="en-US" dirty="0" err="1" smtClean="0"/>
              <a:t>Enza</a:t>
            </a:r>
            <a:r>
              <a:rPr lang="en-US" dirty="0" smtClean="0"/>
              <a:t> </a:t>
            </a:r>
            <a:r>
              <a:rPr lang="en-US" dirty="0" err="1" smtClean="0"/>
              <a:t>vs</a:t>
            </a:r>
            <a:r>
              <a:rPr lang="en-US" dirty="0" smtClean="0"/>
              <a:t> </a:t>
            </a:r>
            <a:r>
              <a:rPr lang="en-US" dirty="0" err="1" smtClean="0"/>
              <a:t>Bicalutamide</a:t>
            </a:r>
            <a:r>
              <a:rPr lang="en-US" dirty="0" smtClean="0"/>
              <a:t> in </a:t>
            </a:r>
            <a:r>
              <a:rPr lang="en-US" dirty="0" err="1" smtClean="0"/>
              <a:t>CRPCa</a:t>
            </a:r>
            <a:r>
              <a:rPr lang="en-US" dirty="0" smtClean="0"/>
              <a:t> </a:t>
            </a:r>
          </a:p>
          <a:p>
            <a:pPr algn="ctr"/>
            <a:endParaRPr lang="en-US" dirty="0" smtClean="0"/>
          </a:p>
          <a:p>
            <a:pPr algn="ctr"/>
            <a:endParaRPr lang="en-US" dirty="0" smtClean="0"/>
          </a:p>
          <a:p>
            <a:pPr algn="ctr"/>
            <a:r>
              <a:rPr lang="en-US" sz="1000" dirty="0" smtClean="0"/>
              <a:t>Shore et al Lancet </a:t>
            </a:r>
            <a:r>
              <a:rPr lang="en-US" sz="1000" dirty="0" err="1" smtClean="0"/>
              <a:t>Oncol</a:t>
            </a:r>
            <a:r>
              <a:rPr lang="en-US" sz="1000" dirty="0" smtClean="0"/>
              <a:t> 2016 ;17:153-63</a:t>
            </a:r>
            <a:endParaRPr lang="el-GR" sz="1000" dirty="0" smtClean="0"/>
          </a:p>
          <a:p>
            <a:endParaRPr lang="el-GR" dirty="0"/>
          </a:p>
        </p:txBody>
      </p:sp>
      <p:sp>
        <p:nvSpPr>
          <p:cNvPr id="4" name="3 - Θέση αριθμού διαφάνειας"/>
          <p:cNvSpPr>
            <a:spLocks noGrp="1"/>
          </p:cNvSpPr>
          <p:nvPr>
            <p:ph type="sldNum" sz="quarter" idx="10"/>
          </p:nvPr>
        </p:nvSpPr>
        <p:spPr/>
        <p:txBody>
          <a:bodyPr/>
          <a:lstStyle/>
          <a:p>
            <a:fld id="{DADAF5E8-0FBB-4732-9959-59093CC67D52}" type="slidenum">
              <a:rPr lang="el-GR" smtClean="0"/>
              <a:pPr/>
              <a:t>99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65200">
              <a:spcBef>
                <a:spcPct val="30000"/>
              </a:spcBef>
              <a:defRPr sz="1200">
                <a:solidFill>
                  <a:schemeClr val="tx1"/>
                </a:solidFill>
                <a:latin typeface="Arial" pitchFamily="34" charset="0"/>
                <a:ea typeface="MS PGothic" pitchFamily="34" charset="-128"/>
              </a:defRPr>
            </a:lvl1pPr>
            <a:lvl2pPr marL="742950" indent="-285750" defTabSz="965200">
              <a:spcBef>
                <a:spcPct val="30000"/>
              </a:spcBef>
              <a:defRPr sz="1200">
                <a:solidFill>
                  <a:schemeClr val="tx1"/>
                </a:solidFill>
                <a:latin typeface="Arial" pitchFamily="34" charset="0"/>
                <a:ea typeface="MS PGothic" pitchFamily="34" charset="-128"/>
              </a:defRPr>
            </a:lvl2pPr>
            <a:lvl3pPr marL="1143000" indent="-228600" defTabSz="965200">
              <a:spcBef>
                <a:spcPct val="30000"/>
              </a:spcBef>
              <a:defRPr sz="1200">
                <a:solidFill>
                  <a:schemeClr val="tx1"/>
                </a:solidFill>
                <a:latin typeface="Arial" pitchFamily="34" charset="0"/>
                <a:ea typeface="MS PGothic" pitchFamily="34" charset="-128"/>
              </a:defRPr>
            </a:lvl3pPr>
            <a:lvl4pPr marL="1600200" indent="-228600" defTabSz="965200">
              <a:spcBef>
                <a:spcPct val="30000"/>
              </a:spcBef>
              <a:defRPr sz="1200">
                <a:solidFill>
                  <a:schemeClr val="tx1"/>
                </a:solidFill>
                <a:latin typeface="Arial" pitchFamily="34" charset="0"/>
                <a:ea typeface="MS PGothic" pitchFamily="34" charset="-128"/>
              </a:defRPr>
            </a:lvl4pPr>
            <a:lvl5pPr marL="2057400" indent="-228600" defTabSz="965200">
              <a:spcBef>
                <a:spcPct val="30000"/>
              </a:spcBef>
              <a:defRPr sz="1200">
                <a:solidFill>
                  <a:schemeClr val="tx1"/>
                </a:solidFill>
                <a:latin typeface="Arial" pitchFamily="34" charset="0"/>
                <a:ea typeface="MS PGothic" pitchFamily="34" charset="-128"/>
              </a:defRPr>
            </a:lvl5pPr>
            <a:lvl6pPr marL="25146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52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defTabSz="965200" eaLnBrk="1" fontAlgn="auto" latinLnBrk="0" hangingPunct="1">
              <a:lnSpc>
                <a:spcPct val="100000"/>
              </a:lnSpc>
              <a:spcBef>
                <a:spcPct val="0"/>
              </a:spcBef>
              <a:spcAft>
                <a:spcPts val="0"/>
              </a:spcAft>
              <a:buClrTx/>
              <a:buSzTx/>
              <a:buFontTx/>
              <a:buNone/>
              <a:tabLst/>
              <a:defRPr/>
            </a:pPr>
            <a:fld id="{7F8F79FF-892E-40C7-9902-3904260AE5CF}" type="slidenum">
              <a:rPr kumimoji="0" lang="ja-JP"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defTabSz="965200" eaLnBrk="1" fontAlgn="auto" latinLnBrk="0" hangingPunct="1">
                <a:lnSpc>
                  <a:spcPct val="100000"/>
                </a:lnSpc>
                <a:spcBef>
                  <a:spcPct val="0"/>
                </a:spcBef>
                <a:spcAft>
                  <a:spcPts val="0"/>
                </a:spcAft>
                <a:buClrTx/>
                <a:buSzTx/>
                <a:buFontTx/>
                <a:buNone/>
                <a:tabLst/>
                <a:defRPr/>
              </a:pPr>
              <a:t>26</a:t>
            </a:fld>
            <a:endParaRPr kumimoji="0" lang="en-US" altLang="ja-JP"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
        <p:nvSpPr>
          <p:cNvPr id="66562"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ja-JP" dirty="0">
                <a:latin typeface="Arial" pitchFamily="34" charset="0"/>
                <a:ea typeface="ＭＳ Ｐゴシック" pitchFamily="34" charset="-128"/>
              </a:rPr>
              <a:t>mTOR signaling pathways are also relevant in RCC. This is a simplified diagram of the mTOR </a:t>
            </a:r>
            <a:r>
              <a:rPr lang="en-US" altLang="ja-JP" dirty="0" err="1">
                <a:latin typeface="Arial" pitchFamily="34" charset="0"/>
                <a:ea typeface="ＭＳ Ｐゴシック" pitchFamily="34" charset="-128"/>
              </a:rPr>
              <a:t>signalling</a:t>
            </a:r>
            <a:r>
              <a:rPr lang="en-US" altLang="ja-JP" dirty="0">
                <a:latin typeface="Arial" pitchFamily="34" charset="0"/>
                <a:ea typeface="ＭＳ Ｐゴシック" pitchFamily="34" charset="-128"/>
              </a:rPr>
              <a:t> pathways. Many of these effectors can be measured either in the serum or in patient </a:t>
            </a:r>
            <a:r>
              <a:rPr lang="en-US" altLang="ja-JP" dirty="0" err="1">
                <a:latin typeface="Arial" pitchFamily="34" charset="0"/>
                <a:ea typeface="ＭＳ Ｐゴシック" pitchFamily="34" charset="-128"/>
              </a:rPr>
              <a:t>tumour</a:t>
            </a:r>
            <a:r>
              <a:rPr lang="en-US" altLang="ja-JP" dirty="0">
                <a:latin typeface="Arial" pitchFamily="34" charset="0"/>
                <a:ea typeface="ＭＳ Ｐゴシック" pitchFamily="34" charset="-128"/>
              </a:rPr>
              <a:t> specimens and thus are candidate biomarkers for mTOR inhibitor therapy.</a:t>
            </a:r>
          </a:p>
        </p:txBody>
      </p:sp>
    </p:spTree>
    <p:extLst>
      <p:ext uri="{BB962C8B-B14F-4D97-AF65-F5344CB8AC3E}">
        <p14:creationId xmlns="" xmlns:p14="http://schemas.microsoft.com/office/powerpoint/2010/main" val="916536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5D748F85-FF3F-D248-9BDB-97E2035674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789618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79470" rtl="0" eaLnBrk="1" fontAlgn="auto" latinLnBrk="0" hangingPunct="1">
              <a:lnSpc>
                <a:spcPct val="100000"/>
              </a:lnSpc>
              <a:spcBef>
                <a:spcPts val="0"/>
              </a:spcBef>
              <a:spcAft>
                <a:spcPts val="0"/>
              </a:spcAft>
              <a:buClrTx/>
              <a:buSzTx/>
              <a:buFontTx/>
              <a:buNone/>
              <a:tabLst/>
              <a:defRPr/>
            </a:pPr>
            <a:fld id="{5D748F85-FF3F-D248-9BDB-97E2035674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47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10817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AR amplification:</a:t>
            </a:r>
            <a:r>
              <a:rPr lang="en-US" baseline="0" dirty="0" smtClean="0"/>
              <a:t> 85% CRPC</a:t>
            </a:r>
          </a:p>
          <a:p>
            <a:r>
              <a:rPr lang="en-US" baseline="0" dirty="0" smtClean="0"/>
              <a:t>AR gene mutations: 10% - usually point mutation at the </a:t>
            </a:r>
            <a:r>
              <a:rPr lang="en-US" baseline="0" dirty="0" err="1" smtClean="0"/>
              <a:t>ligand</a:t>
            </a:r>
            <a:r>
              <a:rPr lang="en-US" baseline="0" dirty="0" smtClean="0"/>
              <a:t> binding domain</a:t>
            </a:r>
          </a:p>
          <a:p>
            <a:r>
              <a:rPr lang="en-US" baseline="0" dirty="0" smtClean="0"/>
              <a:t>AR gene amplification: 30%</a:t>
            </a:r>
          </a:p>
          <a:p>
            <a:r>
              <a:rPr lang="en-US" baseline="0" dirty="0" smtClean="0"/>
              <a:t>Changes in Growth Factors (</a:t>
            </a:r>
            <a:r>
              <a:rPr lang="en-US" baseline="0" dirty="0" err="1" smtClean="0"/>
              <a:t>overexpression</a:t>
            </a:r>
            <a:r>
              <a:rPr lang="en-US" baseline="0" dirty="0" smtClean="0"/>
              <a:t> of Growth factors long with their receptors)– usually associated with aggressive phenotype</a:t>
            </a:r>
          </a:p>
          <a:p>
            <a:r>
              <a:rPr lang="en-US" baseline="0" dirty="0" smtClean="0"/>
              <a:t>High levels of IL (</a:t>
            </a:r>
            <a:r>
              <a:rPr lang="en-US" baseline="0" dirty="0" err="1" smtClean="0"/>
              <a:t>eg</a:t>
            </a:r>
            <a:r>
              <a:rPr lang="en-US" baseline="0" dirty="0" smtClean="0"/>
              <a:t> IL-6)</a:t>
            </a:r>
            <a:endParaRPr lang="el-GR" dirty="0"/>
          </a:p>
        </p:txBody>
      </p:sp>
      <p:sp>
        <p:nvSpPr>
          <p:cNvPr id="4" name="3 - Θέση αριθμού διαφάνειας"/>
          <p:cNvSpPr>
            <a:spLocks noGrp="1"/>
          </p:cNvSpPr>
          <p:nvPr>
            <p:ph type="sldNum" sz="quarter" idx="10"/>
          </p:nvPr>
        </p:nvSpPr>
        <p:spPr/>
        <p:txBody>
          <a:bodyPr/>
          <a:lstStyle/>
          <a:p>
            <a:fld id="{12DDD307-9B3B-4BA0-8B4F-BFEEA332124B}" type="slidenum">
              <a:rPr lang="el-GR" smtClean="0"/>
              <a:pPr/>
              <a:t>103</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55FD6CD-CA9F-42A4-9DA6-FA9BAF72A7D7}" type="slidenum">
              <a:rPr lang="en-US" smtClean="0"/>
              <a:pPr>
                <a:defRPr/>
              </a:pPr>
              <a:t>105</a:t>
            </a:fld>
            <a:endParaRPr lang="en-US" dirty="0"/>
          </a:p>
        </p:txBody>
      </p:sp>
    </p:spTree>
    <p:extLst>
      <p:ext uri="{BB962C8B-B14F-4D97-AF65-F5344CB8AC3E}">
        <p14:creationId xmlns:p14="http://schemas.microsoft.com/office/powerpoint/2010/main" xmlns="" val="2704210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SWOG</a:t>
            </a:r>
            <a:r>
              <a:rPr lang="en-US" baseline="0" dirty="0" smtClean="0"/>
              <a:t> 99-16: </a:t>
            </a:r>
            <a:r>
              <a:rPr lang="en-US" baseline="0" dirty="0" err="1" smtClean="0"/>
              <a:t>Doc+Prednisone+estramustine</a:t>
            </a:r>
            <a:r>
              <a:rPr lang="en-US" baseline="0" dirty="0" smtClean="0"/>
              <a:t> </a:t>
            </a:r>
            <a:r>
              <a:rPr lang="en-US" baseline="0" dirty="0" err="1" smtClean="0"/>
              <a:t>vs</a:t>
            </a:r>
            <a:r>
              <a:rPr lang="en-US" baseline="0" dirty="0" smtClean="0"/>
              <a:t> </a:t>
            </a:r>
            <a:r>
              <a:rPr lang="en-US" baseline="0" dirty="0" err="1" smtClean="0"/>
              <a:t>mitoxantrone</a:t>
            </a:r>
            <a:r>
              <a:rPr lang="en-US" baseline="0" dirty="0" smtClean="0"/>
              <a:t> + prednisone</a:t>
            </a:r>
            <a:r>
              <a:rPr lang="en-US" baseline="0" dirty="0" smtClean="0">
                <a:sym typeface="Wingdings" pitchFamily="2" charset="2"/>
              </a:rPr>
              <a:t> 770 pts OS: 17,5 VS 15,6 m- no difference in pain improvement – higher rate of grade3-4 toxicities and </a:t>
            </a:r>
            <a:r>
              <a:rPr lang="en-US" baseline="0" dirty="0" err="1" smtClean="0">
                <a:sym typeface="Wingdings" pitchFamily="2" charset="2"/>
              </a:rPr>
              <a:t>Aes</a:t>
            </a:r>
            <a:endParaRPr lang="en-US" baseline="0" dirty="0" smtClean="0">
              <a:sym typeface="Wingdings" pitchFamily="2" charset="2"/>
            </a:endParaRPr>
          </a:p>
          <a:p>
            <a:r>
              <a:rPr lang="el-GR" baseline="0" dirty="0" smtClean="0">
                <a:sym typeface="Wingdings" pitchFamily="2" charset="2"/>
              </a:rPr>
              <a:t>Αναδυόμενο παράθυρο</a:t>
            </a:r>
            <a:r>
              <a:rPr lang="en-US" baseline="0" dirty="0" smtClean="0">
                <a:sym typeface="Wingdings" pitchFamily="2" charset="2"/>
              </a:rPr>
              <a:t>: Chemotherapy and the current treatment landscape in </a:t>
            </a:r>
            <a:r>
              <a:rPr lang="en-US" baseline="0" dirty="0" err="1" smtClean="0">
                <a:sym typeface="Wingdings" pitchFamily="2" charset="2"/>
              </a:rPr>
              <a:t>PrCa</a:t>
            </a:r>
            <a:endParaRPr lang="el-GR" dirty="0"/>
          </a:p>
        </p:txBody>
      </p:sp>
      <p:sp>
        <p:nvSpPr>
          <p:cNvPr id="4" name="3 - Θέση αριθμού διαφάνειας"/>
          <p:cNvSpPr>
            <a:spLocks noGrp="1"/>
          </p:cNvSpPr>
          <p:nvPr>
            <p:ph type="sldNum" sz="quarter" idx="10"/>
          </p:nvPr>
        </p:nvSpPr>
        <p:spPr/>
        <p:txBody>
          <a:bodyPr/>
          <a:lstStyle/>
          <a:p>
            <a:fld id="{12DDD307-9B3B-4BA0-8B4F-BFEEA332124B}" type="slidenum">
              <a:rPr lang="el-GR" smtClean="0"/>
              <a:pPr/>
              <a:t>106</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AR binds to cellular microtubules via microtubule associated protein </a:t>
            </a:r>
            <a:r>
              <a:rPr lang="en-US" dirty="0" err="1" smtClean="0"/>
              <a:t>dynein</a:t>
            </a:r>
            <a:r>
              <a:rPr lang="en-US" dirty="0" smtClean="0"/>
              <a:t> to facilitate its nuclear translocation</a:t>
            </a:r>
            <a:endParaRPr lang="el-GR" dirty="0"/>
          </a:p>
        </p:txBody>
      </p:sp>
      <p:sp>
        <p:nvSpPr>
          <p:cNvPr id="4" name="3 - Θέση αριθμού διαφάνειας"/>
          <p:cNvSpPr>
            <a:spLocks noGrp="1"/>
          </p:cNvSpPr>
          <p:nvPr>
            <p:ph type="sldNum" sz="quarter" idx="10"/>
          </p:nvPr>
        </p:nvSpPr>
        <p:spPr/>
        <p:txBody>
          <a:bodyPr/>
          <a:lstStyle/>
          <a:p>
            <a:fld id="{17B7D1FE-E3FD-47D5-BDE5-D824DBA54904}" type="slidenum">
              <a:rPr lang="el-GR" smtClean="0"/>
              <a:pPr/>
              <a:t>107</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Binds to the Ligand</a:t>
            </a:r>
            <a:r>
              <a:rPr lang="pt-PT" baseline="0" dirty="0" smtClean="0"/>
              <a:t> Binding Domain of AR</a:t>
            </a:r>
            <a:r>
              <a:rPr lang="el-GR" baseline="0" dirty="0" smtClean="0"/>
              <a:t>- Μη </a:t>
            </a:r>
            <a:r>
              <a:rPr lang="el-GR" baseline="0" dirty="0" err="1" smtClean="0"/>
              <a:t>στεροειδικό</a:t>
            </a:r>
            <a:r>
              <a:rPr lang="el-GR" baseline="0" dirty="0" smtClean="0"/>
              <a:t> </a:t>
            </a:r>
            <a:r>
              <a:rPr lang="el-GR" baseline="0" dirty="0" err="1" smtClean="0"/>
              <a:t>αντιανδρογόνο</a:t>
            </a:r>
            <a:endParaRPr lang="el-GR" baseline="0" dirty="0" smtClean="0"/>
          </a:p>
          <a:p>
            <a:r>
              <a:rPr lang="el-GR" baseline="0" dirty="0" smtClean="0"/>
              <a:t>Ανακαλύφθηκε με στόχο την εύρεση παράγοντα που να έχει </a:t>
            </a:r>
            <a:r>
              <a:rPr lang="en-US" baseline="0" dirty="0" smtClean="0"/>
              <a:t>full- antagonistic effect </a:t>
            </a:r>
            <a:r>
              <a:rPr lang="el-GR" baseline="0" dirty="0" smtClean="0"/>
              <a:t> στον </a:t>
            </a:r>
            <a:r>
              <a:rPr lang="en-US" baseline="0" dirty="0" smtClean="0"/>
              <a:t>AR </a:t>
            </a:r>
            <a:r>
              <a:rPr lang="el-GR" baseline="0" dirty="0" smtClean="0"/>
              <a:t>παρά την αυξημένη έκφρασή του (</a:t>
            </a:r>
            <a:r>
              <a:rPr lang="en-US" baseline="0" dirty="0" smtClean="0"/>
              <a:t>structure–activity relationship (SAR)-guided medicinal chemistry </a:t>
            </a:r>
            <a:r>
              <a:rPr lang="el-GR" baseline="0" dirty="0" smtClean="0"/>
              <a:t>)</a:t>
            </a:r>
            <a:endParaRPr lang="en-US" baseline="0" dirty="0" smtClean="0"/>
          </a:p>
          <a:p>
            <a:r>
              <a:rPr lang="en-US" baseline="0" dirty="0" err="1" smtClean="0"/>
              <a:t>Aes</a:t>
            </a:r>
            <a:r>
              <a:rPr lang="en-US" baseline="0" dirty="0" smtClean="0"/>
              <a:t>: fatigue, rash , nausea</a:t>
            </a:r>
            <a:endParaRPr lang="pt-PT" baseline="0" dirty="0" smtClean="0"/>
          </a:p>
          <a:p>
            <a:r>
              <a:rPr lang="pt-PT" baseline="0" dirty="0" smtClean="0"/>
              <a:t>Unknown data for end stage renal disease- - severe renal impairment- severe hepatic impairment/ CYP3A strong inducer</a:t>
            </a:r>
          </a:p>
          <a:p>
            <a:r>
              <a:rPr lang="pt-PT" baseline="0" dirty="0" smtClean="0"/>
              <a:t>Maximal antitumor effects occured in animals bearing CRPC tumors, at a 4-fold lower concentrations in CNS, 3-fold lower doses and about 9-fold lower plasma levels of apalutamide relative to enzalutamide </a:t>
            </a:r>
            <a:r>
              <a:rPr lang="pt-PT" b="1" baseline="0" dirty="0" smtClean="0">
                <a:sym typeface="Wingdings" pitchFamily="2" charset="2"/>
              </a:rPr>
              <a:t> indication for higher tumor-to-plasma penetration.</a:t>
            </a:r>
            <a:endParaRPr lang="pt-PT" b="1" dirty="0"/>
          </a:p>
        </p:txBody>
      </p:sp>
      <p:sp>
        <p:nvSpPr>
          <p:cNvPr id="4" name="Slide Number Placeholder 3"/>
          <p:cNvSpPr>
            <a:spLocks noGrp="1"/>
          </p:cNvSpPr>
          <p:nvPr>
            <p:ph type="sldNum" sz="quarter" idx="10"/>
          </p:nvPr>
        </p:nvSpPr>
        <p:spPr/>
        <p:txBody>
          <a:bodyPr/>
          <a:lstStyle/>
          <a:p>
            <a:pPr defTabSz="897194">
              <a:defRPr/>
            </a:pPr>
            <a:fld id="{65BB8463-FF47-4AB8-A37C-6B473AF28FBD}" type="slidenum">
              <a:rPr lang="en-US" smtClean="0">
                <a:solidFill>
                  <a:prstClr val="black"/>
                </a:solidFill>
                <a:latin typeface="Verdana"/>
              </a:rPr>
              <a:pPr defTabSz="897194">
                <a:defRPr/>
              </a:pPr>
              <a:t>109</a:t>
            </a:fld>
            <a:endParaRPr lang="en-US" dirty="0">
              <a:solidFill>
                <a:prstClr val="black"/>
              </a:solidFill>
              <a:latin typeface="Verdana"/>
            </a:endParaRPr>
          </a:p>
        </p:txBody>
      </p:sp>
    </p:spTree>
    <p:extLst>
      <p:ext uri="{BB962C8B-B14F-4D97-AF65-F5344CB8AC3E}">
        <p14:creationId xmlns="" xmlns:p14="http://schemas.microsoft.com/office/powerpoint/2010/main" val="261004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Exclusion of pts ever</a:t>
            </a:r>
            <a:r>
              <a:rPr lang="en-US" baseline="0" dirty="0" smtClean="0"/>
              <a:t> having visceral meta and/or </a:t>
            </a:r>
            <a:r>
              <a:rPr lang="en-US" baseline="0" dirty="0" err="1" smtClean="0"/>
              <a:t>lymphadenopathy</a:t>
            </a:r>
            <a:r>
              <a:rPr lang="en-US" baseline="0" dirty="0" smtClean="0"/>
              <a:t> &gt; 3cm, men who needed blood transfusions or EPO</a:t>
            </a:r>
          </a:p>
          <a:p>
            <a:r>
              <a:rPr lang="en-US" baseline="0" dirty="0" smtClean="0"/>
              <a:t>40% of men had not received prior chemotherapy</a:t>
            </a:r>
            <a:endParaRPr lang="el-GR" baseline="0" dirty="0" smtClean="0"/>
          </a:p>
          <a:p>
            <a:r>
              <a:rPr lang="el-GR" baseline="0" dirty="0" smtClean="0"/>
              <a:t>Μείωση του κινδύνου θανάτου κατά 30%- Παράταση του </a:t>
            </a:r>
            <a:r>
              <a:rPr lang="el-GR" baseline="0" dirty="0" err="1" smtClean="0"/>
              <a:t>χρόνουμέχρι</a:t>
            </a:r>
            <a:r>
              <a:rPr lang="el-GR" baseline="0" dirty="0" smtClean="0"/>
              <a:t> την εμφάνιση του πρώτου σκελετικού </a:t>
            </a:r>
            <a:r>
              <a:rPr lang="el-GR" baseline="0" dirty="0" err="1" smtClean="0"/>
              <a:t>συμβάματος</a:t>
            </a:r>
            <a:r>
              <a:rPr lang="el-GR" baseline="0" dirty="0" smtClean="0"/>
              <a:t>-βελτίωση της ποιότητας ζωής</a:t>
            </a:r>
            <a:endParaRPr lang="en-US" baseline="0" dirty="0" smtClean="0"/>
          </a:p>
          <a:p>
            <a:endParaRPr lang="el-GR" baseline="0" dirty="0" smtClean="0"/>
          </a:p>
          <a:p>
            <a:endParaRPr lang="el-GR" dirty="0"/>
          </a:p>
        </p:txBody>
      </p:sp>
      <p:sp>
        <p:nvSpPr>
          <p:cNvPr id="4" name="3 - Θέση αριθμού διαφάνειας"/>
          <p:cNvSpPr>
            <a:spLocks noGrp="1"/>
          </p:cNvSpPr>
          <p:nvPr>
            <p:ph type="sldNum" sz="quarter" idx="10"/>
          </p:nvPr>
        </p:nvSpPr>
        <p:spPr/>
        <p:txBody>
          <a:bodyPr/>
          <a:lstStyle/>
          <a:p>
            <a:fld id="{DADAF5E8-0FBB-4732-9959-59093CC67D52}" type="slidenum">
              <a:rPr lang="el-GR" smtClean="0"/>
              <a:pPr/>
              <a:t>110</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p:spPr>
        <p:txBody>
          <a:bodyPr/>
          <a:lstStyle/>
          <a:p>
            <a:r>
              <a:rPr lang="en-US" altLang="el-GR" dirty="0" smtClean="0"/>
              <a:t>AFFIRM: 37% reduction in</a:t>
            </a:r>
            <a:r>
              <a:rPr lang="en-US" altLang="el-GR" baseline="0" dirty="0" smtClean="0"/>
              <a:t> the risk of death</a:t>
            </a:r>
          </a:p>
          <a:p>
            <a:r>
              <a:rPr lang="en-US" altLang="el-GR" baseline="0" dirty="0" err="1" smtClean="0"/>
              <a:t>Cabazitaxel</a:t>
            </a:r>
            <a:r>
              <a:rPr lang="en-US" altLang="el-GR" baseline="0" dirty="0" smtClean="0"/>
              <a:t>: 30% reduction in the risk of death</a:t>
            </a:r>
          </a:p>
          <a:p>
            <a:r>
              <a:rPr lang="en-US" altLang="el-GR" b="1" baseline="0" dirty="0" err="1" smtClean="0"/>
              <a:t>Enzalutamide</a:t>
            </a:r>
            <a:r>
              <a:rPr lang="en-US" altLang="el-GR" b="1" baseline="0" dirty="0" smtClean="0"/>
              <a:t>: Time to first skeletal related event (16,7 m </a:t>
            </a:r>
            <a:r>
              <a:rPr lang="en-US" altLang="el-GR" b="1" baseline="0" dirty="0" err="1" smtClean="0"/>
              <a:t>vs</a:t>
            </a:r>
            <a:r>
              <a:rPr lang="en-US" altLang="el-GR" b="1" baseline="0" dirty="0" smtClean="0"/>
              <a:t> 13,3 m)</a:t>
            </a:r>
            <a:endParaRPr lang="el-GR" altLang="el-GR" b="1" dirty="0" smtClean="0"/>
          </a:p>
        </p:txBody>
      </p:sp>
      <p:sp>
        <p:nvSpPr>
          <p:cNvPr id="105476" name="Espace réservé du numéro de diapositive 3"/>
          <p:cNvSpPr>
            <a:spLocks noGrp="1"/>
          </p:cNvSpPr>
          <p:nvPr>
            <p:ph type="sldNum" sz="quarter" idx="5"/>
          </p:nvPr>
        </p:nvSpPr>
        <p:spPr>
          <a:noFill/>
          <a:ln>
            <a:miter lim="800000"/>
            <a:headEnd/>
            <a:tailEnd/>
          </a:ln>
        </p:spPr>
        <p:txBody>
          <a:bodyPr/>
          <a:lstStyle/>
          <a:p>
            <a:fld id="{AF2EDD9A-8E2E-4221-BBDF-5A469C07A9DD}" type="slidenum">
              <a:rPr lang="fr-FR" altLang="el-GR" smtClean="0"/>
              <a:pPr/>
              <a:t>111</a:t>
            </a:fld>
            <a:endParaRPr lang="fr-FR" altLang="el-G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COUAA302: r</a:t>
            </a:r>
            <a:r>
              <a:rPr lang="en-US" baseline="0" dirty="0" smtClean="0"/>
              <a:t> PFS (16,5m </a:t>
            </a:r>
            <a:r>
              <a:rPr lang="en-US" baseline="0" dirty="0" err="1" smtClean="0"/>
              <a:t>vs</a:t>
            </a:r>
            <a:r>
              <a:rPr lang="en-US" baseline="0" dirty="0" smtClean="0"/>
              <a:t> 8,3 m)- mildly symptomatic or asymptomatic (</a:t>
            </a:r>
            <a:r>
              <a:rPr lang="en-US" baseline="0" dirty="0" err="1" smtClean="0"/>
              <a:t>coprimary</a:t>
            </a:r>
            <a:r>
              <a:rPr lang="en-US" baseline="0" dirty="0" smtClean="0"/>
              <a:t> endpoints: Radiographic PFS and OS)- </a:t>
            </a:r>
            <a:r>
              <a:rPr lang="en-US" baseline="0" dirty="0" err="1" smtClean="0"/>
              <a:t>Followup</a:t>
            </a:r>
            <a:r>
              <a:rPr lang="en-US" baseline="0" dirty="0" smtClean="0"/>
              <a:t>: 4 years-1088 pts- Stratification by PS</a:t>
            </a:r>
          </a:p>
          <a:p>
            <a:r>
              <a:rPr lang="en-US" baseline="0" dirty="0" smtClean="0"/>
              <a:t>Subsequent therapy: placebo </a:t>
            </a:r>
            <a:r>
              <a:rPr lang="en-US" baseline="0" dirty="0" err="1" smtClean="0"/>
              <a:t>vs</a:t>
            </a:r>
            <a:r>
              <a:rPr lang="en-US" baseline="0" dirty="0" smtClean="0"/>
              <a:t> AA (80% </a:t>
            </a:r>
            <a:r>
              <a:rPr lang="en-US" baseline="0" dirty="0" err="1" smtClean="0"/>
              <a:t>vs</a:t>
            </a:r>
            <a:r>
              <a:rPr lang="en-US" baseline="0" dirty="0" smtClean="0"/>
              <a:t> 67%)</a:t>
            </a:r>
          </a:p>
          <a:p>
            <a:r>
              <a:rPr lang="en-US" baseline="0" dirty="0" smtClean="0"/>
              <a:t>Benefit irrespective of </a:t>
            </a:r>
            <a:r>
              <a:rPr lang="en-US" b="1" baseline="0" dirty="0" smtClean="0"/>
              <a:t>Gleason Score,</a:t>
            </a:r>
            <a:r>
              <a:rPr lang="en-US" baseline="0" dirty="0" smtClean="0"/>
              <a:t> </a:t>
            </a:r>
            <a:r>
              <a:rPr lang="en-US" b="1" baseline="0" dirty="0" smtClean="0"/>
              <a:t>duration of previous ADT, ERG status, age- </a:t>
            </a:r>
            <a:r>
              <a:rPr lang="el-GR" b="1" baseline="0" dirty="0" smtClean="0"/>
              <a:t>Στατιστικά σημαντική συσχέτιση σε </a:t>
            </a:r>
            <a:r>
              <a:rPr lang="en-US" b="1" baseline="0" dirty="0" smtClean="0"/>
              <a:t>post hoc </a:t>
            </a:r>
            <a:r>
              <a:rPr lang="el-GR" b="1" baseline="0" dirty="0" smtClean="0"/>
              <a:t>αναλύσεις του </a:t>
            </a:r>
            <a:r>
              <a:rPr lang="en-US" b="1" baseline="0" dirty="0" smtClean="0"/>
              <a:t>OS </a:t>
            </a:r>
            <a:r>
              <a:rPr lang="el-GR" b="1" baseline="0" dirty="0" smtClean="0"/>
              <a:t>με τη κινητική </a:t>
            </a:r>
            <a:r>
              <a:rPr lang="en-US" b="1" baseline="0" dirty="0" smtClean="0"/>
              <a:t>PSA</a:t>
            </a:r>
          </a:p>
          <a:p>
            <a:r>
              <a:rPr lang="en-US" b="1" baseline="0" dirty="0" smtClean="0"/>
              <a:t>43% of pts &gt; 75 y/o received no subsequent therapy (patient preference? PS deterioration?)</a:t>
            </a:r>
          </a:p>
          <a:p>
            <a:endParaRPr lang="en-US" b="1" baseline="0" dirty="0" smtClean="0"/>
          </a:p>
          <a:p>
            <a:r>
              <a:rPr lang="en-US" b="1" baseline="0" dirty="0" smtClean="0"/>
              <a:t>PREVAIL: </a:t>
            </a:r>
            <a:r>
              <a:rPr lang="el-GR" b="1" baseline="0" dirty="0" smtClean="0"/>
              <a:t>όταν οι ασθενείς είχαν </a:t>
            </a:r>
            <a:r>
              <a:rPr lang="el-GR" b="1" baseline="0" dirty="0" err="1" smtClean="0"/>
              <a:t>ηπατικέςμεταστάσεις</a:t>
            </a:r>
            <a:r>
              <a:rPr lang="el-GR" b="1" baseline="0" dirty="0" smtClean="0"/>
              <a:t> +&gt;4 οστικές </a:t>
            </a:r>
            <a:r>
              <a:rPr lang="el-GR" b="1" baseline="0" dirty="0" err="1" smtClean="0"/>
              <a:t>μεταστασεις</a:t>
            </a:r>
            <a:r>
              <a:rPr lang="el-GR" b="1" baseline="0" dirty="0" smtClean="0"/>
              <a:t> είχαν </a:t>
            </a:r>
            <a:r>
              <a:rPr lang="el-GR" b="1" baseline="0" dirty="0" err="1" smtClean="0"/>
              <a:t>στατιστικάσημαντικό</a:t>
            </a:r>
            <a:r>
              <a:rPr lang="el-GR" b="1" baseline="0" dirty="0" smtClean="0"/>
              <a:t> όφελος μόνο στο </a:t>
            </a:r>
            <a:r>
              <a:rPr lang="en-US" b="1" baseline="0" dirty="0" smtClean="0"/>
              <a:t>PFS </a:t>
            </a:r>
            <a:r>
              <a:rPr lang="el-GR" b="1" baseline="0" dirty="0" smtClean="0"/>
              <a:t>και όχι στο </a:t>
            </a:r>
            <a:r>
              <a:rPr lang="en-US" b="1" baseline="0" dirty="0" smtClean="0"/>
              <a:t>OS</a:t>
            </a:r>
            <a:endParaRPr lang="en-US" b="1" dirty="0" smtClean="0"/>
          </a:p>
          <a:p>
            <a:endParaRPr lang="en-US" dirty="0" smtClean="0"/>
          </a:p>
          <a:p>
            <a:r>
              <a:rPr lang="en-US" dirty="0" smtClean="0"/>
              <a:t>PREVAIL:</a:t>
            </a:r>
            <a:r>
              <a:rPr lang="en-US" baseline="0" dirty="0" smtClean="0"/>
              <a:t> 1717 pts- 12% with visceral meta</a:t>
            </a:r>
          </a:p>
          <a:p>
            <a:r>
              <a:rPr lang="en-US" baseline="0" dirty="0" smtClean="0"/>
              <a:t>                29% reduction in the risk of death</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Predictive for response PREVAIL: PS, Anemia, High PSA</a:t>
            </a:r>
            <a:endParaRPr lang="en-US" baseline="0" dirty="0" smtClean="0"/>
          </a:p>
          <a:p>
            <a:r>
              <a:rPr lang="en-US" baseline="0" dirty="0" smtClean="0"/>
              <a:t>             81% reduction in the risk of Radiographic progression</a:t>
            </a:r>
          </a:p>
          <a:p>
            <a:r>
              <a:rPr lang="en-US" b="1" baseline="0" dirty="0" smtClean="0"/>
              <a:t>Time until the first skeletal related event: HR 0,72</a:t>
            </a:r>
          </a:p>
        </p:txBody>
      </p:sp>
      <p:sp>
        <p:nvSpPr>
          <p:cNvPr id="4" name="3 - Θέση αριθμού διαφάνειας"/>
          <p:cNvSpPr>
            <a:spLocks noGrp="1"/>
          </p:cNvSpPr>
          <p:nvPr>
            <p:ph type="sldNum" sz="quarter" idx="10"/>
          </p:nvPr>
        </p:nvSpPr>
        <p:spPr/>
        <p:txBody>
          <a:bodyPr/>
          <a:lstStyle/>
          <a:p>
            <a:fld id="{DADAF5E8-0FBB-4732-9959-59093CC67D52}" type="slidenum">
              <a:rPr lang="el-GR" smtClean="0"/>
              <a:pPr/>
              <a:t>112</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xmlns="" val="16696216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smtClean="0"/>
              <a:t>PCWG3: + a minimum PSA level of 1 ng/mL</a:t>
            </a:r>
            <a:endParaRPr lang="pt-PT"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114</a:t>
            </a:fld>
            <a:endParaRPr lang="en-US" dirty="0"/>
          </a:p>
        </p:txBody>
      </p:sp>
    </p:spTree>
    <p:extLst>
      <p:ext uri="{BB962C8B-B14F-4D97-AF65-F5344CB8AC3E}">
        <p14:creationId xmlns:p14="http://schemas.microsoft.com/office/powerpoint/2010/main" xmlns="" val="4073417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355FD6CD-CA9F-42A4-9DA6-FA9BAF72A7D7}" type="slidenum">
              <a:rPr lang="en-US" smtClean="0"/>
              <a:pPr>
                <a:defRPr/>
              </a:pPr>
              <a:t>116</a:t>
            </a:fld>
            <a:endParaRPr lang="en-US" dirty="0"/>
          </a:p>
        </p:txBody>
      </p:sp>
    </p:spTree>
    <p:extLst>
      <p:ext uri="{BB962C8B-B14F-4D97-AF65-F5344CB8AC3E}">
        <p14:creationId xmlns:p14="http://schemas.microsoft.com/office/powerpoint/2010/main" xmlns="" val="2704210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l-GR" smtClean="0"/>
          </a:p>
        </p:txBody>
      </p:sp>
      <p:sp>
        <p:nvSpPr>
          <p:cNvPr id="67588" name="Slide Number Placeholder 3"/>
          <p:cNvSpPr>
            <a:spLocks noGrp="1"/>
          </p:cNvSpPr>
          <p:nvPr>
            <p:ph type="sldNum" sz="quarter" idx="5"/>
          </p:nvPr>
        </p:nvSpPr>
        <p:spPr>
          <a:noFill/>
        </p:spPr>
        <p:txBody>
          <a:bodyPr/>
          <a:lstStyle/>
          <a:p>
            <a:fld id="{65B6C685-18CB-48E3-975C-C1737519A1C2}" type="slidenum">
              <a:rPr lang="el-GR" smtClean="0"/>
              <a:pPr/>
              <a:t>127</a:t>
            </a:fld>
            <a:endParaRPr lang="el-G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l-GR" smtClean="0"/>
          </a:p>
        </p:txBody>
      </p:sp>
      <p:sp>
        <p:nvSpPr>
          <p:cNvPr id="68612" name="Slide Number Placeholder 3"/>
          <p:cNvSpPr>
            <a:spLocks noGrp="1"/>
          </p:cNvSpPr>
          <p:nvPr>
            <p:ph type="sldNum" sz="quarter" idx="5"/>
          </p:nvPr>
        </p:nvSpPr>
        <p:spPr>
          <a:noFill/>
        </p:spPr>
        <p:txBody>
          <a:bodyPr/>
          <a:lstStyle/>
          <a:p>
            <a:fld id="{FB460A67-728A-461D-AA1F-F6DC79A6C26A}" type="slidenum">
              <a:rPr lang="el-GR" smtClean="0"/>
              <a:pPr/>
              <a:t>129</a:t>
            </a:fld>
            <a:endParaRPr lang="el-G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2C34622-8145-4281-8A5F-F21A43375CB9}" type="slidenum">
              <a:rPr lang="el-GR" smtClean="0"/>
              <a:pPr/>
              <a:t>144</a:t>
            </a:fld>
            <a:endParaRPr lang="el-GR" smtClean="0"/>
          </a:p>
        </p:txBody>
      </p:sp>
      <p:sp>
        <p:nvSpPr>
          <p:cNvPr id="696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2FEB43B-A063-4B68-BF96-2846682399D4}" type="slidenum">
              <a:rPr lang="en-US" sz="1200">
                <a:latin typeface="Times New Roman" pitchFamily="18" charset="0"/>
              </a:rPr>
              <a:pPr algn="r" eaLnBrk="0" hangingPunct="0"/>
              <a:t>144</a:t>
            </a:fld>
            <a:endParaRPr lang="en-US" sz="1200">
              <a:latin typeface="Times New Roman" pitchFamily="18" charset="0"/>
            </a:endParaRPr>
          </a:p>
        </p:txBody>
      </p:sp>
      <p:sp>
        <p:nvSpPr>
          <p:cNvPr id="69636" name="Rectangle 2"/>
          <p:cNvSpPr>
            <a:spLocks noGrp="1" noRot="1" noChangeAspect="1" noChangeArrowheads="1" noTextEdit="1"/>
          </p:cNvSpPr>
          <p:nvPr>
            <p:ph type="sldImg"/>
          </p:nvPr>
        </p:nvSpPr>
        <p:spPr>
          <a:solidFill>
            <a:srgbClr val="FFFFFF"/>
          </a:solidFill>
          <a:ln/>
        </p:spPr>
      </p:sp>
      <p:sp>
        <p:nvSpPr>
          <p:cNvPr id="6963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66788">
              <a:spcBef>
                <a:spcPct val="30000"/>
              </a:spcBef>
              <a:defRPr sz="1200">
                <a:solidFill>
                  <a:schemeClr val="tx1"/>
                </a:solidFill>
                <a:latin typeface="Arial" pitchFamily="34" charset="0"/>
                <a:ea typeface="MS PGothic" pitchFamily="34" charset="-128"/>
              </a:defRPr>
            </a:lvl1pPr>
            <a:lvl2pPr marL="742950" indent="-285750" defTabSz="966788">
              <a:spcBef>
                <a:spcPct val="30000"/>
              </a:spcBef>
              <a:defRPr sz="1200">
                <a:solidFill>
                  <a:schemeClr val="tx1"/>
                </a:solidFill>
                <a:latin typeface="Arial" pitchFamily="34" charset="0"/>
                <a:ea typeface="MS PGothic" pitchFamily="34" charset="-128"/>
              </a:defRPr>
            </a:lvl2pPr>
            <a:lvl3pPr marL="1143000" indent="-228600" defTabSz="966788">
              <a:spcBef>
                <a:spcPct val="30000"/>
              </a:spcBef>
              <a:defRPr sz="1200">
                <a:solidFill>
                  <a:schemeClr val="tx1"/>
                </a:solidFill>
                <a:latin typeface="Arial" pitchFamily="34" charset="0"/>
                <a:ea typeface="MS PGothic" pitchFamily="34" charset="-128"/>
              </a:defRPr>
            </a:lvl3pPr>
            <a:lvl4pPr marL="1600200" indent="-228600" defTabSz="966788">
              <a:spcBef>
                <a:spcPct val="30000"/>
              </a:spcBef>
              <a:defRPr sz="1200">
                <a:solidFill>
                  <a:schemeClr val="tx1"/>
                </a:solidFill>
                <a:latin typeface="Arial" pitchFamily="34" charset="0"/>
                <a:ea typeface="MS PGothic" pitchFamily="34" charset="-128"/>
              </a:defRPr>
            </a:lvl4pPr>
            <a:lvl5pPr marL="2057400" indent="-228600" defTabSz="966788">
              <a:spcBef>
                <a:spcPct val="30000"/>
              </a:spcBef>
              <a:defRPr sz="1200">
                <a:solidFill>
                  <a:schemeClr val="tx1"/>
                </a:solidFill>
                <a:latin typeface="Arial" pitchFamily="34" charset="0"/>
                <a:ea typeface="MS PGothic"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marL="0" marR="0" lvl="0" indent="0" defTabSz="966788" eaLnBrk="1" fontAlgn="auto" latinLnBrk="0" hangingPunct="1">
              <a:lnSpc>
                <a:spcPct val="100000"/>
              </a:lnSpc>
              <a:spcBef>
                <a:spcPct val="0"/>
              </a:spcBef>
              <a:spcAft>
                <a:spcPts val="0"/>
              </a:spcAft>
              <a:buClrTx/>
              <a:buSzTx/>
              <a:buFontTx/>
              <a:buNone/>
              <a:tabLst/>
              <a:defRPr/>
            </a:pPr>
            <a:fld id="{6E1D68E6-7437-4D9B-B4BE-79D9E2C087E1}" type="slidenum">
              <a:rPr kumimoji="0" lang="ja-JP" altLang="en-US"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rPr>
              <a:pPr marL="0" marR="0" lvl="0" indent="0" defTabSz="966788" eaLnBrk="1" fontAlgn="auto" latinLnBrk="0" hangingPunct="1">
                <a:lnSpc>
                  <a:spcPct val="100000"/>
                </a:lnSpc>
                <a:spcBef>
                  <a:spcPct val="0"/>
                </a:spcBef>
                <a:spcAft>
                  <a:spcPts val="0"/>
                </a:spcAft>
                <a:buClrTx/>
                <a:buSzTx/>
                <a:buFontTx/>
                <a:buNone/>
                <a:tabLst/>
                <a:defRPr/>
              </a:pPr>
              <a:t>29</a:t>
            </a:fld>
            <a:endParaRPr kumimoji="0" lang="en-US" altLang="ja-JP" sz="1300" b="0" i="0" u="none" strike="noStrike" kern="0" cap="none" spc="0" normalizeH="0" baseline="0" noProof="0">
              <a:ln>
                <a:noFill/>
              </a:ln>
              <a:solidFill>
                <a:schemeClr val="tx1"/>
              </a:solidFill>
              <a:effectLst/>
              <a:uLnTx/>
              <a:uFillTx/>
              <a:latin typeface="Arial" pitchFamily="34" charset="0"/>
              <a:ea typeface="MS PGothic" pitchFamily="34" charset="-128"/>
              <a:cs typeface="Arial" pitchFamily="34" charset="0"/>
            </a:endParaRPr>
          </a:p>
        </p:txBody>
      </p:sp>
      <p:sp>
        <p:nvSpPr>
          <p:cNvPr id="91138"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ja-JP">
                <a:latin typeface="Arial" pitchFamily="34" charset="0"/>
                <a:ea typeface="ＭＳ Ｐゴシック" pitchFamily="34" charset="-128"/>
              </a:rPr>
              <a:t>In at least one study that aimed to redefine prognostic groupings in the targeted therapies era, four of the five original MSKCC clinical criteria remained strongly prognostic. In addition, a couple of new prognostic variables (neutrophils and platelets) were identified. As before, the increasing number of risk factors resulted in worsening outcomes, although the numerical survival figures for this highly selected group appear better than in the cytokine era. </a:t>
            </a:r>
          </a:p>
        </p:txBody>
      </p:sp>
    </p:spTree>
    <p:extLst>
      <p:ext uri="{BB962C8B-B14F-4D97-AF65-F5344CB8AC3E}">
        <p14:creationId xmlns="" xmlns:p14="http://schemas.microsoft.com/office/powerpoint/2010/main" val="335862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50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85967" indent="-302295">
              <a:defRPr>
                <a:solidFill>
                  <a:schemeClr val="tx1"/>
                </a:solidFill>
                <a:latin typeface="Arial" charset="0"/>
                <a:ea typeface="MS PGothic" pitchFamily="34" charset="-128"/>
              </a:defRPr>
            </a:lvl2pPr>
            <a:lvl3pPr marL="1209180" indent="-241836">
              <a:defRPr>
                <a:solidFill>
                  <a:schemeClr val="tx1"/>
                </a:solidFill>
                <a:latin typeface="Arial" charset="0"/>
                <a:ea typeface="MS PGothic" pitchFamily="34" charset="-128"/>
              </a:defRPr>
            </a:lvl3pPr>
            <a:lvl4pPr marL="1692852" indent="-241836">
              <a:defRPr>
                <a:solidFill>
                  <a:schemeClr val="tx1"/>
                </a:solidFill>
                <a:latin typeface="Arial" charset="0"/>
                <a:ea typeface="MS PGothic" pitchFamily="34" charset="-128"/>
              </a:defRPr>
            </a:lvl4pPr>
            <a:lvl5pPr marL="2176523" indent="-241836">
              <a:defRPr>
                <a:solidFill>
                  <a:schemeClr val="tx1"/>
                </a:solidFill>
                <a:latin typeface="Arial" charset="0"/>
                <a:ea typeface="MS PGothic" pitchFamily="34" charset="-128"/>
              </a:defRPr>
            </a:lvl5pPr>
            <a:lvl6pPr marL="2660195" indent="-241836" defTabSz="483672" eaLnBrk="0" fontAlgn="base" hangingPunct="0">
              <a:spcBef>
                <a:spcPct val="0"/>
              </a:spcBef>
              <a:spcAft>
                <a:spcPct val="0"/>
              </a:spcAft>
              <a:defRPr>
                <a:solidFill>
                  <a:schemeClr val="tx1"/>
                </a:solidFill>
                <a:latin typeface="Arial" charset="0"/>
                <a:ea typeface="MS PGothic" pitchFamily="34" charset="-128"/>
              </a:defRPr>
            </a:lvl6pPr>
            <a:lvl7pPr marL="3143867" indent="-241836" defTabSz="483672" eaLnBrk="0" fontAlgn="base" hangingPunct="0">
              <a:spcBef>
                <a:spcPct val="0"/>
              </a:spcBef>
              <a:spcAft>
                <a:spcPct val="0"/>
              </a:spcAft>
              <a:defRPr>
                <a:solidFill>
                  <a:schemeClr val="tx1"/>
                </a:solidFill>
                <a:latin typeface="Arial" charset="0"/>
                <a:ea typeface="MS PGothic" pitchFamily="34" charset="-128"/>
              </a:defRPr>
            </a:lvl7pPr>
            <a:lvl8pPr marL="3627539" indent="-241836" defTabSz="483672" eaLnBrk="0" fontAlgn="base" hangingPunct="0">
              <a:spcBef>
                <a:spcPct val="0"/>
              </a:spcBef>
              <a:spcAft>
                <a:spcPct val="0"/>
              </a:spcAft>
              <a:defRPr>
                <a:solidFill>
                  <a:schemeClr val="tx1"/>
                </a:solidFill>
                <a:latin typeface="Arial" charset="0"/>
                <a:ea typeface="MS PGothic" pitchFamily="34" charset="-128"/>
              </a:defRPr>
            </a:lvl8pPr>
            <a:lvl9pPr marL="4111211" indent="-241836" defTabSz="483672"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93E2A49B-1563-4F13-A59C-1E1F49126040}" type="slidenum">
              <a:rPr kumimoji="0" lang="en-GB" altLang="en-US" sz="1800" b="0" i="0" u="none" strike="noStrike" kern="0" cap="none" spc="0" normalizeH="0" baseline="0" noProof="0">
                <a:ln>
                  <a:noFill/>
                </a:ln>
                <a:solidFill>
                  <a:schemeClr val="tx1"/>
                </a:solidFill>
                <a:effectLst/>
                <a:uLnTx/>
                <a:uFillTx/>
                <a:latin typeface="Arial" charset="0"/>
                <a:ea typeface="MS PGothic" pitchFamily="34" charset="-128"/>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GB" altLang="en-US" sz="1800" b="0" i="0" u="none" strike="noStrike" kern="0" cap="none" spc="0" normalizeH="0" baseline="0" noProof="0">
              <a:ln>
                <a:noFill/>
              </a:ln>
              <a:solidFill>
                <a:schemeClr val="tx1"/>
              </a:solidFill>
              <a:effectLst/>
              <a:uLnTx/>
              <a:uFillTx/>
              <a:latin typeface="Arial" charset="0"/>
              <a:ea typeface="MS PGothic" pitchFamily="34" charset="-128"/>
            </a:endParaRPr>
          </a:p>
        </p:txBody>
      </p:sp>
    </p:spTree>
    <p:extLst>
      <p:ext uri="{BB962C8B-B14F-4D97-AF65-F5344CB8AC3E}">
        <p14:creationId xmlns="" xmlns:p14="http://schemas.microsoft.com/office/powerpoint/2010/main" val="224486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226245" indent="-226245">
              <a:buNone/>
            </a:pPr>
            <a:r>
              <a:rPr lang="en-US" dirty="0" smtClean="0"/>
              <a:t>Generally, cancer cells evade antitumor immunity by adopting active immune escape strategies as follows: </a:t>
            </a:r>
          </a:p>
          <a:p>
            <a:pPr marL="228600" indent="-228600">
              <a:buAutoNum type="arabicParenBoth"/>
            </a:pPr>
            <a:r>
              <a:rPr lang="en-US" dirty="0" smtClean="0"/>
              <a:t>diminishing MHC-I expression, and hence CD8+ T cell activity</a:t>
            </a:r>
          </a:p>
          <a:p>
            <a:pPr marL="228600" indent="-228600">
              <a:buAutoNum type="arabicParenBoth"/>
            </a:pPr>
            <a:r>
              <a:rPr lang="en-US" dirty="0" smtClean="0"/>
              <a:t> defective antigen processing and presentation, thereby causing reduced recognition by T cell</a:t>
            </a:r>
          </a:p>
          <a:p>
            <a:pPr marL="228600" indent="-228600">
              <a:buAutoNum type="arabicParenBoth"/>
            </a:pPr>
            <a:r>
              <a:rPr lang="en-US" dirty="0" smtClean="0"/>
              <a:t> increasing the expression of co-inhibitory (i.e., immune </a:t>
            </a:r>
            <a:r>
              <a:rPr lang="en-US" baseline="0" dirty="0" smtClean="0"/>
              <a:t> </a:t>
            </a:r>
            <a:r>
              <a:rPr lang="en-US" dirty="0" smtClean="0"/>
              <a:t>checkpoint) molecules</a:t>
            </a:r>
          </a:p>
          <a:p>
            <a:pPr marL="228600" indent="-228600">
              <a:buAutoNum type="arabicParenBoth"/>
            </a:pPr>
            <a:r>
              <a:rPr lang="en-US" dirty="0" smtClean="0"/>
              <a:t>-Since most cancers select the immune checkpoints to evade the immune </a:t>
            </a:r>
            <a:r>
              <a:rPr lang="en-US" dirty="0" err="1" smtClean="0"/>
              <a:t>systemattack</a:t>
            </a:r>
            <a:r>
              <a:rPr lang="en-US" dirty="0" smtClean="0"/>
              <a:t> by blocking the </a:t>
            </a:r>
            <a:r>
              <a:rPr lang="en-US" dirty="0" err="1" smtClean="0"/>
              <a:t>effector</a:t>
            </a:r>
            <a:r>
              <a:rPr lang="en-US" dirty="0" smtClean="0"/>
              <a:t> T-cell functions, antitumor immunity may be recovered by antibodies that inhibit the </a:t>
            </a:r>
            <a:r>
              <a:rPr lang="en-US" dirty="0" err="1" smtClean="0"/>
              <a:t>receptorligand</a:t>
            </a:r>
            <a:r>
              <a:rPr lang="en-US" dirty="0" smtClean="0"/>
              <a:t> interaction and deactivate the immune checkpoints</a:t>
            </a:r>
            <a:endParaRPr lang="de-DE" dirty="0" smtClean="0"/>
          </a:p>
        </p:txBody>
      </p:sp>
      <p:sp>
        <p:nvSpPr>
          <p:cNvPr id="4" name="Slide Number Placeholder 3"/>
          <p:cNvSpPr>
            <a:spLocks noGrp="1"/>
          </p:cNvSpPr>
          <p:nvPr>
            <p:ph type="sldNum" sz="quarter" idx="10"/>
          </p:nvPr>
        </p:nvSpPr>
        <p:spPr/>
        <p:txBody>
          <a:bodyPr/>
          <a:lstStyle/>
          <a:p>
            <a:pPr>
              <a:defRPr/>
            </a:pPr>
            <a:fld id="{F5C10ACC-796B-4F64-AF97-222A27E91DAA}" type="slidenum">
              <a:rPr lang="en-GB" smtClean="0">
                <a:solidFill>
                  <a:prstClr val="black"/>
                </a:solidFill>
              </a:rPr>
              <a:pPr>
                <a:defRPr/>
              </a:pPr>
              <a:t>36</a:t>
            </a:fld>
            <a:endParaRPr lang="en-GB" dirty="0">
              <a:solidFill>
                <a:prstClr val="black"/>
              </a:solidFill>
            </a:endParaRPr>
          </a:p>
        </p:txBody>
      </p:sp>
    </p:spTree>
    <p:extLst>
      <p:ext uri="{BB962C8B-B14F-4D97-AF65-F5344CB8AC3E}">
        <p14:creationId xmlns="" xmlns:p14="http://schemas.microsoft.com/office/powerpoint/2010/main" val="85769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Singl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287339" y="1267884"/>
            <a:ext cx="8569325" cy="3909424"/>
          </a:xfrm>
        </p:spPr>
        <p:txBody>
          <a:bodyPr lIns="0">
            <a:noAutofit/>
          </a:bodyPr>
          <a:lstStyle>
            <a:lvl1pPr marL="283626" indent="-283626">
              <a:spcBef>
                <a:spcPts val="0"/>
              </a:spcBef>
              <a:spcAft>
                <a:spcPts val="800"/>
              </a:spcAft>
              <a:defRPr/>
            </a:lvl1pPr>
            <a:lvl2pPr marL="721766" indent="-380990">
              <a:spcBef>
                <a:spcPts val="0"/>
              </a:spcBef>
              <a:spcAft>
                <a:spcPts val="800"/>
              </a:spcAft>
              <a:tabLst>
                <a:tab pos="309026" algn="l"/>
              </a:tabLst>
              <a:defRPr/>
            </a:lvl2pPr>
            <a:lvl3pPr marL="1081590" indent="-309026">
              <a:spcBef>
                <a:spcPts val="0"/>
              </a:spcBef>
              <a:spcAft>
                <a:spcPts val="800"/>
              </a:spcAft>
              <a:defRPr/>
            </a:lvl3pPr>
            <a:lvl4pPr marL="1432948" indent="-334425">
              <a:spcBef>
                <a:spcPts val="0"/>
              </a:spcBef>
              <a:spcAft>
                <a:spcPts val="800"/>
              </a:spcAft>
              <a:defRPr/>
            </a:lvl4pPr>
          </a:lstStyle>
          <a:p>
            <a:r>
              <a:rPr lang="en-US" altLang="en-US" dirty="0"/>
              <a:t>Bullet 1</a:t>
            </a:r>
          </a:p>
          <a:p>
            <a:pPr lvl="1"/>
            <a:r>
              <a:rPr lang="en-US" altLang="en-US" dirty="0"/>
              <a:t>Bullet 2</a:t>
            </a:r>
          </a:p>
          <a:p>
            <a:pPr lvl="2"/>
            <a:r>
              <a:rPr lang="en-US" altLang="en-US" dirty="0"/>
              <a:t>Bullet 3</a:t>
            </a:r>
          </a:p>
          <a:p>
            <a:pPr lvl="3"/>
            <a:r>
              <a:rPr lang="en-US" altLang="en-US" dirty="0"/>
              <a:t>Bullet 4</a:t>
            </a:r>
          </a:p>
        </p:txBody>
      </p:sp>
      <p:sp>
        <p:nvSpPr>
          <p:cNvPr id="6" name="Date Placeholder 3"/>
          <p:cNvSpPr>
            <a:spLocks noGrp="1"/>
          </p:cNvSpPr>
          <p:nvPr>
            <p:ph type="dt" sz="half" idx="2"/>
          </p:nvPr>
        </p:nvSpPr>
        <p:spPr>
          <a:xfrm>
            <a:off x="5996633" y="6310117"/>
            <a:ext cx="1112430"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dirty="0"/>
          </a:p>
        </p:txBody>
      </p:sp>
      <p:sp>
        <p:nvSpPr>
          <p:cNvPr id="8" name="Footer Placeholder 4"/>
          <p:cNvSpPr>
            <a:spLocks noGrp="1"/>
          </p:cNvSpPr>
          <p:nvPr>
            <p:ph type="ftr" sz="quarter" idx="3"/>
          </p:nvPr>
        </p:nvSpPr>
        <p:spPr>
          <a:xfrm>
            <a:off x="1468723" y="6325071"/>
            <a:ext cx="1733465"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b="1" dirty="0"/>
          </a:p>
        </p:txBody>
      </p:sp>
      <p:sp>
        <p:nvSpPr>
          <p:cNvPr id="9" name="Slide Number Placeholder 5"/>
          <p:cNvSpPr>
            <a:spLocks noGrp="1"/>
          </p:cNvSpPr>
          <p:nvPr>
            <p:ph type="sldNum" sz="quarter" idx="4"/>
          </p:nvPr>
        </p:nvSpPr>
        <p:spPr>
          <a:xfrm>
            <a:off x="3973620" y="6308469"/>
            <a:ext cx="1310909" cy="365125"/>
          </a:xfrm>
          <a:prstGeom prst="rect">
            <a:avLst/>
          </a:prstGeom>
        </p:spPr>
        <p:txBody>
          <a:bodyPr vert="horz" lIns="91440" tIns="45720" rIns="91440" bIns="45720" rtlCol="0" anchor="ctr"/>
          <a:lstStyle>
            <a:lvl1pPr algn="ctr">
              <a:defRPr sz="1333">
                <a:solidFill>
                  <a:srgbClr val="37424A"/>
                </a:solidFill>
                <a:latin typeface="Arial"/>
                <a:cs typeface="Arial"/>
              </a:defRPr>
            </a:lvl1pPr>
          </a:lstStyle>
          <a:p>
            <a:fld id="{E56DD509-9AB6-C341-BCEC-B0557E4C9977}" type="slidenum">
              <a:rPr lang="en-US" smtClean="0"/>
              <a:pPr/>
              <a:t>‹#›</a:t>
            </a:fld>
            <a:endParaRPr lang="en-US" dirty="0"/>
          </a:p>
        </p:txBody>
      </p:sp>
      <p:sp>
        <p:nvSpPr>
          <p:cNvPr id="3" name="Content Placeholder 2"/>
          <p:cNvSpPr>
            <a:spLocks noGrp="1"/>
          </p:cNvSpPr>
          <p:nvPr>
            <p:ph sz="quarter" idx="10" hasCustomPrompt="1"/>
          </p:nvPr>
        </p:nvSpPr>
        <p:spPr>
          <a:xfrm>
            <a:off x="287338" y="5529330"/>
            <a:ext cx="8569325" cy="492588"/>
          </a:xfrm>
        </p:spPr>
        <p:txBody>
          <a:bodyPr lIns="0" bIns="0" anchor="b">
            <a:noAutofit/>
          </a:bodyPr>
          <a:lstStyle>
            <a:lvl1pPr marL="0" indent="0" algn="l">
              <a:spcBef>
                <a:spcPts val="0"/>
              </a:spcBef>
              <a:buNone/>
              <a:defRPr sz="933" baseline="0"/>
            </a:lvl1pPr>
            <a:lvl2pPr marL="609585" indent="0" algn="l">
              <a:spcBef>
                <a:spcPts val="0"/>
              </a:spcBef>
              <a:buNone/>
              <a:defRPr sz="1200"/>
            </a:lvl2pPr>
            <a:lvl3pPr marL="1219170" indent="0" algn="l">
              <a:spcBef>
                <a:spcPts val="0"/>
              </a:spcBef>
              <a:buNone/>
              <a:defRPr sz="1200"/>
            </a:lvl3pPr>
            <a:lvl4pPr marL="1828754" indent="0" algn="l">
              <a:spcBef>
                <a:spcPts val="0"/>
              </a:spcBef>
              <a:buNone/>
              <a:defRPr sz="1200"/>
            </a:lvl4pPr>
            <a:lvl5pPr marL="2438339" indent="0" algn="l">
              <a:spcBef>
                <a:spcPts val="0"/>
              </a:spcBef>
              <a:buNone/>
              <a:defRPr sz="1200"/>
            </a:lvl5pPr>
          </a:lstStyle>
          <a:p>
            <a:pPr lvl="0"/>
            <a:r>
              <a:rPr lang="en-GB" dirty="0"/>
              <a:t>Insert reference here</a:t>
            </a:r>
          </a:p>
        </p:txBody>
      </p:sp>
      <p:sp>
        <p:nvSpPr>
          <p:cNvPr id="10" name="Title Placeholder 7"/>
          <p:cNvSpPr>
            <a:spLocks noGrp="1"/>
          </p:cNvSpPr>
          <p:nvPr>
            <p:ph type="title" hasCustomPrompt="1"/>
          </p:nvPr>
        </p:nvSpPr>
        <p:spPr>
          <a:xfrm>
            <a:off x="287340" y="0"/>
            <a:ext cx="8558212" cy="927952"/>
          </a:xfrm>
          <a:prstGeom prst="rect">
            <a:avLst/>
          </a:prstGeom>
        </p:spPr>
        <p:txBody>
          <a:bodyPr vert="horz" lIns="0" tIns="45720" rIns="91440" bIns="45720" rtlCol="0" anchor="ctr">
            <a:noAutofit/>
          </a:bodyPr>
          <a:lstStyle>
            <a:lvl1pPr>
              <a:defRPr sz="2667" baseline="0"/>
            </a:lvl1pPr>
          </a:lstStyle>
          <a:p>
            <a:r>
              <a:rPr lang="en-GB" altLang="en-US" dirty="0"/>
              <a:t>Content Slide Option 1b: Title Here</a:t>
            </a:r>
            <a:br>
              <a:rPr lang="en-GB" altLang="en-US" dirty="0"/>
            </a:br>
            <a:r>
              <a:rPr lang="en-GB" altLang="en-US" dirty="0"/>
              <a:t>Maximum Two Lines</a:t>
            </a:r>
            <a:endParaRPr lang="en-US" dirty="0"/>
          </a:p>
        </p:txBody>
      </p:sp>
    </p:spTree>
    <p:extLst>
      <p:ext uri="{BB962C8B-B14F-4D97-AF65-F5344CB8AC3E}">
        <p14:creationId xmlns:p14="http://schemas.microsoft.com/office/powerpoint/2010/main" xmlns="" val="276840537"/>
      </p:ext>
    </p:extLst>
  </p:cSld>
  <p:clrMapOvr>
    <a:masterClrMapping/>
  </p:clrMapOvr>
  <p:extLst mod="1">
    <p:ext uri="{DCECCB84-F9BA-43D5-87BE-67443E8EF086}">
      <p15:sldGuideLst xmlns:p15="http://schemas.microsoft.com/office/powerpoint/2012/main" xmlns="">
        <p15:guide id="1" orient="horz" pos="777">
          <p15:clr>
            <a:srgbClr val="FBAE40"/>
          </p15:clr>
        </p15:guide>
        <p15:guide id="2" orient="horz" pos="3696">
          <p15:clr>
            <a:srgbClr val="FBAE40"/>
          </p15:clr>
        </p15:guide>
        <p15:guide id="3"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5996633" y="6310117"/>
            <a:ext cx="1112430"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dirty="0"/>
          </a:p>
        </p:txBody>
      </p:sp>
      <p:sp>
        <p:nvSpPr>
          <p:cNvPr id="10" name="Footer Placeholder 4"/>
          <p:cNvSpPr>
            <a:spLocks noGrp="1"/>
          </p:cNvSpPr>
          <p:nvPr>
            <p:ph type="ftr" sz="quarter" idx="3"/>
          </p:nvPr>
        </p:nvSpPr>
        <p:spPr>
          <a:xfrm>
            <a:off x="1468723" y="6325071"/>
            <a:ext cx="1733465"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b="1" dirty="0"/>
          </a:p>
        </p:txBody>
      </p:sp>
      <p:sp>
        <p:nvSpPr>
          <p:cNvPr id="11" name="Slide Number Placeholder 5"/>
          <p:cNvSpPr>
            <a:spLocks noGrp="1"/>
          </p:cNvSpPr>
          <p:nvPr>
            <p:ph type="sldNum" sz="quarter" idx="4"/>
          </p:nvPr>
        </p:nvSpPr>
        <p:spPr>
          <a:xfrm>
            <a:off x="3973620" y="6308469"/>
            <a:ext cx="1310909" cy="365125"/>
          </a:xfrm>
          <a:prstGeom prst="rect">
            <a:avLst/>
          </a:prstGeom>
        </p:spPr>
        <p:txBody>
          <a:bodyPr vert="horz" lIns="91440" tIns="45720" rIns="91440" bIns="45720" rtlCol="0" anchor="ctr"/>
          <a:lstStyle>
            <a:lvl1pPr algn="ctr">
              <a:defRPr sz="1333">
                <a:solidFill>
                  <a:srgbClr val="37424A"/>
                </a:solidFill>
                <a:latin typeface="Arial"/>
                <a:cs typeface="Arial"/>
              </a:defRPr>
            </a:lvl1pPr>
          </a:lstStyle>
          <a:p>
            <a:fld id="{E56DD509-9AB6-C341-BCEC-B0557E4C9977}" type="slidenum">
              <a:rPr lang="en-US" smtClean="0"/>
              <a:pPr/>
              <a:t>‹#›</a:t>
            </a:fld>
            <a:endParaRPr lang="en-US" dirty="0"/>
          </a:p>
        </p:txBody>
      </p:sp>
      <p:sp>
        <p:nvSpPr>
          <p:cNvPr id="12" name="Title Placeholder 7"/>
          <p:cNvSpPr>
            <a:spLocks noGrp="1"/>
          </p:cNvSpPr>
          <p:nvPr>
            <p:ph type="title" hasCustomPrompt="1"/>
          </p:nvPr>
        </p:nvSpPr>
        <p:spPr>
          <a:xfrm>
            <a:off x="287340" y="0"/>
            <a:ext cx="8558212" cy="927952"/>
          </a:xfrm>
          <a:prstGeom prst="rect">
            <a:avLst/>
          </a:prstGeom>
        </p:spPr>
        <p:txBody>
          <a:bodyPr vert="horz" lIns="0" tIns="45720" rIns="91440" bIns="45720" rtlCol="0" anchor="ctr">
            <a:noAutofit/>
          </a:bodyPr>
          <a:lstStyle>
            <a:lvl1pPr>
              <a:defRPr sz="2667" baseline="0"/>
            </a:lvl1pPr>
          </a:lstStyle>
          <a:p>
            <a:r>
              <a:rPr lang="en-GB" altLang="en-US" dirty="0"/>
              <a:t>Content Slide Option 1b: Title Here</a:t>
            </a:r>
            <a:br>
              <a:rPr lang="en-GB" altLang="en-US" dirty="0"/>
            </a:br>
            <a:r>
              <a:rPr lang="en-GB" altLang="en-US" dirty="0"/>
              <a:t>Maximum Two Lines</a:t>
            </a:r>
            <a:endParaRPr lang="en-US" dirty="0"/>
          </a:p>
        </p:txBody>
      </p:sp>
      <p:sp>
        <p:nvSpPr>
          <p:cNvPr id="13" name="Content Placeholder 2"/>
          <p:cNvSpPr>
            <a:spLocks noGrp="1"/>
          </p:cNvSpPr>
          <p:nvPr>
            <p:ph sz="quarter" idx="10" hasCustomPrompt="1"/>
          </p:nvPr>
        </p:nvSpPr>
        <p:spPr>
          <a:xfrm>
            <a:off x="287338" y="5529330"/>
            <a:ext cx="8569325" cy="492588"/>
          </a:xfrm>
        </p:spPr>
        <p:txBody>
          <a:bodyPr lIns="0" bIns="0" anchor="b">
            <a:noAutofit/>
          </a:bodyPr>
          <a:lstStyle>
            <a:lvl1pPr marL="0" indent="0" algn="l">
              <a:spcBef>
                <a:spcPts val="0"/>
              </a:spcBef>
              <a:buNone/>
              <a:defRPr sz="933" baseline="0"/>
            </a:lvl1pPr>
            <a:lvl2pPr marL="609585" indent="0" algn="l">
              <a:spcBef>
                <a:spcPts val="0"/>
              </a:spcBef>
              <a:buNone/>
              <a:defRPr sz="1200"/>
            </a:lvl2pPr>
            <a:lvl3pPr marL="1219170" indent="0" algn="l">
              <a:spcBef>
                <a:spcPts val="0"/>
              </a:spcBef>
              <a:buNone/>
              <a:defRPr sz="1200"/>
            </a:lvl3pPr>
            <a:lvl4pPr marL="1828754" indent="0" algn="l">
              <a:spcBef>
                <a:spcPts val="0"/>
              </a:spcBef>
              <a:buNone/>
              <a:defRPr sz="1200"/>
            </a:lvl4pPr>
            <a:lvl5pPr marL="2438339" indent="0" algn="l">
              <a:spcBef>
                <a:spcPts val="0"/>
              </a:spcBef>
              <a:buNone/>
              <a:defRPr sz="1200"/>
            </a:lvl5pPr>
          </a:lstStyle>
          <a:p>
            <a:pPr lvl="0"/>
            <a:r>
              <a:rPr lang="en-GB" dirty="0"/>
              <a:t>Insert reference here</a:t>
            </a:r>
          </a:p>
        </p:txBody>
      </p:sp>
    </p:spTree>
    <p:extLst>
      <p:ext uri="{BB962C8B-B14F-4D97-AF65-F5344CB8AC3E}">
        <p14:creationId xmlns:p14="http://schemas.microsoft.com/office/powerpoint/2010/main" xmlns="" val="3268047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5996633" y="6310117"/>
            <a:ext cx="1112430"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dirty="0"/>
          </a:p>
        </p:txBody>
      </p:sp>
      <p:sp>
        <p:nvSpPr>
          <p:cNvPr id="10" name="Footer Placeholder 4"/>
          <p:cNvSpPr>
            <a:spLocks noGrp="1"/>
          </p:cNvSpPr>
          <p:nvPr>
            <p:ph type="ftr" sz="quarter" idx="3"/>
          </p:nvPr>
        </p:nvSpPr>
        <p:spPr>
          <a:xfrm>
            <a:off x="1468723" y="6325071"/>
            <a:ext cx="1733465"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b="1" dirty="0"/>
          </a:p>
        </p:txBody>
      </p:sp>
      <p:sp>
        <p:nvSpPr>
          <p:cNvPr id="11" name="Slide Number Placeholder 5"/>
          <p:cNvSpPr>
            <a:spLocks noGrp="1"/>
          </p:cNvSpPr>
          <p:nvPr>
            <p:ph type="sldNum" sz="quarter" idx="4"/>
          </p:nvPr>
        </p:nvSpPr>
        <p:spPr>
          <a:xfrm>
            <a:off x="3973620" y="6308469"/>
            <a:ext cx="1310909" cy="365125"/>
          </a:xfrm>
          <a:prstGeom prst="rect">
            <a:avLst/>
          </a:prstGeom>
        </p:spPr>
        <p:txBody>
          <a:bodyPr vert="horz" lIns="91440" tIns="45720" rIns="91440" bIns="45720" rtlCol="0" anchor="ctr"/>
          <a:lstStyle>
            <a:lvl1pPr algn="ctr">
              <a:defRPr sz="1333">
                <a:solidFill>
                  <a:srgbClr val="37424A"/>
                </a:solidFill>
                <a:latin typeface="Arial"/>
                <a:cs typeface="Arial"/>
              </a:defRPr>
            </a:lvl1pPr>
          </a:lstStyle>
          <a:p>
            <a:fld id="{E56DD509-9AB6-C341-BCEC-B0557E4C9977}" type="slidenum">
              <a:rPr lang="en-US" smtClean="0"/>
              <a:pPr/>
              <a:t>‹#›</a:t>
            </a:fld>
            <a:endParaRPr lang="en-US" dirty="0"/>
          </a:p>
        </p:txBody>
      </p:sp>
      <p:sp>
        <p:nvSpPr>
          <p:cNvPr id="12" name="Title Placeholder 7"/>
          <p:cNvSpPr>
            <a:spLocks noGrp="1"/>
          </p:cNvSpPr>
          <p:nvPr>
            <p:ph type="title" hasCustomPrompt="1"/>
          </p:nvPr>
        </p:nvSpPr>
        <p:spPr>
          <a:xfrm>
            <a:off x="287340" y="0"/>
            <a:ext cx="8558212" cy="927952"/>
          </a:xfrm>
          <a:prstGeom prst="rect">
            <a:avLst/>
          </a:prstGeom>
        </p:spPr>
        <p:txBody>
          <a:bodyPr vert="horz" lIns="0" tIns="45720" rIns="91440" bIns="45720" rtlCol="0" anchor="ctr">
            <a:noAutofit/>
          </a:bodyPr>
          <a:lstStyle>
            <a:lvl1pPr>
              <a:defRPr sz="2667" baseline="0"/>
            </a:lvl1pPr>
          </a:lstStyle>
          <a:p>
            <a:r>
              <a:rPr lang="en-GB" altLang="en-US" dirty="0"/>
              <a:t>Content Slide Option 1b: Title Here</a:t>
            </a:r>
            <a:br>
              <a:rPr lang="en-GB" altLang="en-US" dirty="0"/>
            </a:br>
            <a:r>
              <a:rPr lang="en-GB" altLang="en-US" dirty="0"/>
              <a:t>Maximum Two Lines</a:t>
            </a:r>
            <a:endParaRPr lang="en-US" dirty="0"/>
          </a:p>
        </p:txBody>
      </p:sp>
      <p:sp>
        <p:nvSpPr>
          <p:cNvPr id="13" name="Content Placeholder 2"/>
          <p:cNvSpPr>
            <a:spLocks noGrp="1"/>
          </p:cNvSpPr>
          <p:nvPr>
            <p:ph sz="quarter" idx="10" hasCustomPrompt="1"/>
          </p:nvPr>
        </p:nvSpPr>
        <p:spPr>
          <a:xfrm>
            <a:off x="287338" y="5529330"/>
            <a:ext cx="8569325" cy="492588"/>
          </a:xfrm>
        </p:spPr>
        <p:txBody>
          <a:bodyPr lIns="0" bIns="0" anchor="b">
            <a:noAutofit/>
          </a:bodyPr>
          <a:lstStyle>
            <a:lvl1pPr marL="0" indent="0" algn="l">
              <a:spcBef>
                <a:spcPts val="0"/>
              </a:spcBef>
              <a:buNone/>
              <a:defRPr sz="933" baseline="0"/>
            </a:lvl1pPr>
            <a:lvl2pPr marL="609585" indent="0" algn="l">
              <a:spcBef>
                <a:spcPts val="0"/>
              </a:spcBef>
              <a:buNone/>
              <a:defRPr sz="1200"/>
            </a:lvl2pPr>
            <a:lvl3pPr marL="1219170" indent="0" algn="l">
              <a:spcBef>
                <a:spcPts val="0"/>
              </a:spcBef>
              <a:buNone/>
              <a:defRPr sz="1200"/>
            </a:lvl3pPr>
            <a:lvl4pPr marL="1828754" indent="0" algn="l">
              <a:spcBef>
                <a:spcPts val="0"/>
              </a:spcBef>
              <a:buNone/>
              <a:defRPr sz="1200"/>
            </a:lvl4pPr>
            <a:lvl5pPr marL="2438339" indent="0" algn="l">
              <a:spcBef>
                <a:spcPts val="0"/>
              </a:spcBef>
              <a:buNone/>
              <a:defRPr sz="1200"/>
            </a:lvl5pPr>
          </a:lstStyle>
          <a:p>
            <a:pPr lvl="0"/>
            <a:r>
              <a:rPr lang="en-GB" dirty="0"/>
              <a:t>Insert reference here</a:t>
            </a:r>
          </a:p>
        </p:txBody>
      </p:sp>
    </p:spTree>
    <p:extLst>
      <p:ext uri="{BB962C8B-B14F-4D97-AF65-F5344CB8AC3E}">
        <p14:creationId xmlns:p14="http://schemas.microsoft.com/office/powerpoint/2010/main" xmlns="" val="385325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5996633" y="6310117"/>
            <a:ext cx="1112430"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dirty="0"/>
          </a:p>
        </p:txBody>
      </p:sp>
      <p:sp>
        <p:nvSpPr>
          <p:cNvPr id="10" name="Footer Placeholder 4"/>
          <p:cNvSpPr>
            <a:spLocks noGrp="1"/>
          </p:cNvSpPr>
          <p:nvPr>
            <p:ph type="ftr" sz="quarter" idx="3"/>
          </p:nvPr>
        </p:nvSpPr>
        <p:spPr>
          <a:xfrm>
            <a:off x="1468723" y="6325071"/>
            <a:ext cx="1733465" cy="365125"/>
          </a:xfrm>
          <a:prstGeom prst="rect">
            <a:avLst/>
          </a:prstGeom>
        </p:spPr>
        <p:txBody>
          <a:bodyPr vert="horz" lIns="91440" tIns="45720" rIns="91440" bIns="45720" rtlCol="0" anchor="ctr"/>
          <a:lstStyle>
            <a:lvl1pPr algn="l">
              <a:defRPr sz="1333">
                <a:solidFill>
                  <a:srgbClr val="37424A"/>
                </a:solidFill>
                <a:latin typeface="Arial"/>
                <a:cs typeface="Arial"/>
              </a:defRPr>
            </a:lvl1pPr>
          </a:lstStyle>
          <a:p>
            <a:endParaRPr lang="en-US" b="1" dirty="0"/>
          </a:p>
        </p:txBody>
      </p:sp>
      <p:sp>
        <p:nvSpPr>
          <p:cNvPr id="11" name="Slide Number Placeholder 5"/>
          <p:cNvSpPr>
            <a:spLocks noGrp="1"/>
          </p:cNvSpPr>
          <p:nvPr>
            <p:ph type="sldNum" sz="quarter" idx="4"/>
          </p:nvPr>
        </p:nvSpPr>
        <p:spPr>
          <a:xfrm>
            <a:off x="3973620" y="6308469"/>
            <a:ext cx="1310909" cy="365125"/>
          </a:xfrm>
          <a:prstGeom prst="rect">
            <a:avLst/>
          </a:prstGeom>
        </p:spPr>
        <p:txBody>
          <a:bodyPr vert="horz" lIns="91440" tIns="45720" rIns="91440" bIns="45720" rtlCol="0" anchor="ctr"/>
          <a:lstStyle>
            <a:lvl1pPr algn="ctr">
              <a:defRPr sz="1333">
                <a:solidFill>
                  <a:srgbClr val="37424A"/>
                </a:solidFill>
                <a:latin typeface="Arial"/>
                <a:cs typeface="Arial"/>
              </a:defRPr>
            </a:lvl1pPr>
          </a:lstStyle>
          <a:p>
            <a:fld id="{E56DD509-9AB6-C341-BCEC-B0557E4C9977}" type="slidenum">
              <a:rPr lang="en-US" smtClean="0"/>
              <a:pPr/>
              <a:t>‹#›</a:t>
            </a:fld>
            <a:endParaRPr lang="en-US" dirty="0"/>
          </a:p>
        </p:txBody>
      </p:sp>
      <p:sp>
        <p:nvSpPr>
          <p:cNvPr id="12" name="Title Placeholder 7"/>
          <p:cNvSpPr>
            <a:spLocks noGrp="1"/>
          </p:cNvSpPr>
          <p:nvPr>
            <p:ph type="title" hasCustomPrompt="1"/>
          </p:nvPr>
        </p:nvSpPr>
        <p:spPr>
          <a:xfrm>
            <a:off x="287340" y="0"/>
            <a:ext cx="8558212" cy="927952"/>
          </a:xfrm>
          <a:prstGeom prst="rect">
            <a:avLst/>
          </a:prstGeom>
        </p:spPr>
        <p:txBody>
          <a:bodyPr vert="horz" lIns="0" tIns="45720" rIns="91440" bIns="45720" rtlCol="0" anchor="ctr">
            <a:noAutofit/>
          </a:bodyPr>
          <a:lstStyle>
            <a:lvl1pPr>
              <a:defRPr sz="2667" baseline="0"/>
            </a:lvl1pPr>
          </a:lstStyle>
          <a:p>
            <a:r>
              <a:rPr lang="en-GB" altLang="en-US" dirty="0"/>
              <a:t>Content Slide Option 1b: Title Here</a:t>
            </a:r>
            <a:br>
              <a:rPr lang="en-GB" altLang="en-US" dirty="0"/>
            </a:br>
            <a:r>
              <a:rPr lang="en-GB" altLang="en-US" dirty="0"/>
              <a:t>Maximum Two Lines</a:t>
            </a:r>
            <a:endParaRPr lang="en-US" dirty="0"/>
          </a:p>
        </p:txBody>
      </p:sp>
      <p:sp>
        <p:nvSpPr>
          <p:cNvPr id="13" name="Content Placeholder 2"/>
          <p:cNvSpPr>
            <a:spLocks noGrp="1"/>
          </p:cNvSpPr>
          <p:nvPr>
            <p:ph sz="quarter" idx="10" hasCustomPrompt="1"/>
          </p:nvPr>
        </p:nvSpPr>
        <p:spPr>
          <a:xfrm>
            <a:off x="287338" y="5529330"/>
            <a:ext cx="8569325" cy="492588"/>
          </a:xfrm>
        </p:spPr>
        <p:txBody>
          <a:bodyPr lIns="0" bIns="0" anchor="b">
            <a:noAutofit/>
          </a:bodyPr>
          <a:lstStyle>
            <a:lvl1pPr marL="0" indent="0" algn="l">
              <a:spcBef>
                <a:spcPts val="0"/>
              </a:spcBef>
              <a:buNone/>
              <a:defRPr sz="933" baseline="0"/>
            </a:lvl1pPr>
            <a:lvl2pPr marL="609585" indent="0" algn="l">
              <a:spcBef>
                <a:spcPts val="0"/>
              </a:spcBef>
              <a:buNone/>
              <a:defRPr sz="1200"/>
            </a:lvl2pPr>
            <a:lvl3pPr marL="1219170" indent="0" algn="l">
              <a:spcBef>
                <a:spcPts val="0"/>
              </a:spcBef>
              <a:buNone/>
              <a:defRPr sz="1200"/>
            </a:lvl3pPr>
            <a:lvl4pPr marL="1828754" indent="0" algn="l">
              <a:spcBef>
                <a:spcPts val="0"/>
              </a:spcBef>
              <a:buNone/>
              <a:defRPr sz="1200"/>
            </a:lvl4pPr>
            <a:lvl5pPr marL="2438339" indent="0" algn="l">
              <a:spcBef>
                <a:spcPts val="0"/>
              </a:spcBef>
              <a:buNone/>
              <a:defRPr sz="1200"/>
            </a:lvl5pPr>
          </a:lstStyle>
          <a:p>
            <a:pPr lvl="0"/>
            <a:r>
              <a:rPr lang="en-GB" dirty="0"/>
              <a:t>Insert reference here</a:t>
            </a:r>
          </a:p>
        </p:txBody>
      </p:sp>
    </p:spTree>
    <p:extLst>
      <p:ext uri="{BB962C8B-B14F-4D97-AF65-F5344CB8AC3E}">
        <p14:creationId xmlns:p14="http://schemas.microsoft.com/office/powerpoint/2010/main" xmlns="" val="2327351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fizer Oncology – Title, Content">
    <p:spTree>
      <p:nvGrpSpPr>
        <p:cNvPr id="1" name=""/>
        <p:cNvGrpSpPr/>
        <p:nvPr/>
      </p:nvGrpSpPr>
      <p:grpSpPr>
        <a:xfrm>
          <a:off x="0" y="0"/>
          <a:ext cx="0" cy="0"/>
          <a:chOff x="0" y="0"/>
          <a:chExt cx="0" cy="0"/>
        </a:xfrm>
      </p:grpSpPr>
      <p:sp>
        <p:nvSpPr>
          <p:cNvPr id="10" name="Title 9"/>
          <p:cNvSpPr>
            <a:spLocks noGrp="1"/>
          </p:cNvSpPr>
          <p:nvPr>
            <p:ph type="title"/>
          </p:nvPr>
        </p:nvSpPr>
        <p:spPr>
          <a:xfrm>
            <a:off x="319088" y="262416"/>
            <a:ext cx="8445500" cy="621792"/>
          </a:xfrm>
        </p:spPr>
        <p:txBody>
          <a:bodyPr/>
          <a:lstStyle/>
          <a:p>
            <a:r>
              <a:rPr lang="en-US" dirty="0"/>
              <a:t>Click to edit Master title style</a:t>
            </a:r>
          </a:p>
        </p:txBody>
      </p:sp>
      <p:sp>
        <p:nvSpPr>
          <p:cNvPr id="14" name="Content Placeholder 13"/>
          <p:cNvSpPr>
            <a:spLocks noGrp="1"/>
          </p:cNvSpPr>
          <p:nvPr>
            <p:ph sz="quarter" idx="14"/>
          </p:nvPr>
        </p:nvSpPr>
        <p:spPr>
          <a:xfrm>
            <a:off x="319088" y="1435608"/>
            <a:ext cx="8445500" cy="4207955"/>
          </a:xfrm>
        </p:spPr>
        <p:txBody>
          <a:bodyPr/>
          <a:lstStyle>
            <a:lvl4pPr marL="1309688" indent="-228600">
              <a:buSzPct val="80000"/>
              <a:buFont typeface="Courier New" panose="02070309020205020404"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p:cNvSpPr>
            <a:spLocks noGrp="1"/>
          </p:cNvSpPr>
          <p:nvPr>
            <p:ph type="body" sz="quarter" idx="12" hasCustomPrompt="1"/>
          </p:nvPr>
        </p:nvSpPr>
        <p:spPr>
          <a:xfrm>
            <a:off x="319088" y="929595"/>
            <a:ext cx="8445500" cy="391205"/>
          </a:xfrm>
        </p:spPr>
        <p:txBody>
          <a:bodyPr lIns="45720" rIns="45720"/>
          <a:lstStyle>
            <a:lvl1pPr marL="0" indent="0" algn="l">
              <a:spcBef>
                <a:spcPts val="300"/>
              </a:spcBef>
              <a:buNone/>
              <a:defRPr sz="2000" b="1">
                <a:solidFill>
                  <a:schemeClr val="accent2">
                    <a:lumMod val="75000"/>
                  </a:schemeClr>
                </a:solidFill>
              </a:defRPr>
            </a:lvl1pPr>
            <a:lvl2pPr algn="l">
              <a:buNone/>
              <a:defRPr sz="2000" b="1"/>
            </a:lvl2pPr>
            <a:lvl3pPr algn="l">
              <a:buNone/>
              <a:defRPr sz="2000" b="1"/>
            </a:lvl3pPr>
            <a:lvl4pPr algn="l">
              <a:buNone/>
              <a:defRPr sz="2000" b="1"/>
            </a:lvl4pPr>
            <a:lvl5pPr algn="l">
              <a:buNone/>
              <a:defRPr sz="2000" b="1"/>
            </a:lvl5pPr>
          </a:lstStyle>
          <a:p>
            <a:pPr lvl="0"/>
            <a:r>
              <a:rPr lang="en-US" dirty="0"/>
              <a:t>Click to Add Slide Subtitle</a:t>
            </a:r>
          </a:p>
        </p:txBody>
      </p:sp>
      <p:sp>
        <p:nvSpPr>
          <p:cNvPr id="15" name="TextBox 14"/>
          <p:cNvSpPr txBox="1"/>
          <p:nvPr userDrawn="1"/>
        </p:nvSpPr>
        <p:spPr>
          <a:xfrm>
            <a:off x="8724173" y="6412975"/>
            <a:ext cx="224105" cy="153888"/>
          </a:xfrm>
          <a:prstGeom prst="rect">
            <a:avLst/>
          </a:prstGeom>
        </p:spPr>
        <p:txBody>
          <a:bodyPr vert="horz" wrap="square" lIns="0" tIns="0" rIns="0" bIns="0" rtlCol="0" anchor="ctr">
            <a:spAutoFit/>
          </a:bodyPr>
          <a:lstStyle/>
          <a:p>
            <a:pPr algn="ctr"/>
            <a:fld id="{CF984224-3D4F-4CBF-903D-AFCEE1FB1257}" type="slidenum">
              <a:rPr lang="en-US" sz="1000">
                <a:solidFill>
                  <a:srgbClr val="0033AB"/>
                </a:solidFill>
                <a:cs typeface="Arial" pitchFamily="34" charset="0"/>
              </a:rPr>
              <a:pPr algn="ctr"/>
              <a:t>‹#›</a:t>
            </a:fld>
            <a:endParaRPr lang="en-US" sz="1000" dirty="0">
              <a:solidFill>
                <a:srgbClr val="0033AB"/>
              </a:solidFill>
              <a:cs typeface="Arial" pitchFamily="34" charset="0"/>
            </a:endParaRPr>
          </a:p>
        </p:txBody>
      </p:sp>
      <p:sp>
        <p:nvSpPr>
          <p:cNvPr id="11" name="Text Placeholder 11"/>
          <p:cNvSpPr>
            <a:spLocks noGrp="1"/>
          </p:cNvSpPr>
          <p:nvPr>
            <p:ph type="body" sz="quarter" idx="13" hasCustomPrompt="1"/>
          </p:nvPr>
        </p:nvSpPr>
        <p:spPr>
          <a:xfrm>
            <a:off x="319088" y="5675851"/>
            <a:ext cx="8445500" cy="442230"/>
          </a:xfrm>
        </p:spPr>
        <p:txBody>
          <a:bodyPr lIns="45720" rIns="45720" anchor="b" anchorCtr="0"/>
          <a:lstStyle>
            <a:lvl1pPr marL="0" indent="0">
              <a:spcBef>
                <a:spcPts val="250"/>
              </a:spcBef>
              <a:buNone/>
              <a:defRPr sz="1000"/>
            </a:lvl1pPr>
            <a:lvl2pPr>
              <a:buNone/>
              <a:defRPr/>
            </a:lvl2pPr>
            <a:lvl3pPr>
              <a:buNone/>
              <a:defRPr/>
            </a:lvl3pPr>
            <a:lvl4pPr>
              <a:buNone/>
              <a:defRPr/>
            </a:lvl4pPr>
            <a:lvl5pPr>
              <a:buNone/>
              <a:defRPr/>
            </a:lvl5pPr>
          </a:lstStyle>
          <a:p>
            <a:pPr lvl="0"/>
            <a:r>
              <a:rPr lang="en-US" dirty="0"/>
              <a:t>Click to Add Sources or Footnotes</a:t>
            </a:r>
          </a:p>
        </p:txBody>
      </p:sp>
    </p:spTree>
    <p:extLst>
      <p:ext uri="{BB962C8B-B14F-4D97-AF65-F5344CB8AC3E}">
        <p14:creationId xmlns:p14="http://schemas.microsoft.com/office/powerpoint/2010/main" xmlns="" val="708714004"/>
      </p:ext>
    </p:extLst>
  </p:cSld>
  <p:clrMapOvr>
    <a:masterClrMapping/>
  </p:clrMapOvr>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fizer Oncology – Title, Heading Box">
    <p:spTree>
      <p:nvGrpSpPr>
        <p:cNvPr id="1" name=""/>
        <p:cNvGrpSpPr/>
        <p:nvPr/>
      </p:nvGrpSpPr>
      <p:grpSpPr>
        <a:xfrm>
          <a:off x="0" y="0"/>
          <a:ext cx="0" cy="0"/>
          <a:chOff x="0" y="0"/>
          <a:chExt cx="0" cy="0"/>
        </a:xfrm>
      </p:grpSpPr>
      <p:sp>
        <p:nvSpPr>
          <p:cNvPr id="2" name="Title 1"/>
          <p:cNvSpPr>
            <a:spLocks noGrp="1"/>
          </p:cNvSpPr>
          <p:nvPr>
            <p:ph type="title"/>
          </p:nvPr>
        </p:nvSpPr>
        <p:spPr>
          <a:xfrm>
            <a:off x="319088" y="262416"/>
            <a:ext cx="8445600" cy="621792"/>
          </a:xfrm>
        </p:spPr>
        <p:txBody>
          <a:bodyPr/>
          <a:lstStyle/>
          <a:p>
            <a:r>
              <a:rPr lang="en-US"/>
              <a:t>Click to edit Master title style</a:t>
            </a:r>
          </a:p>
        </p:txBody>
      </p:sp>
      <p:sp>
        <p:nvSpPr>
          <p:cNvPr id="11" name="Text Placeholder 10"/>
          <p:cNvSpPr>
            <a:spLocks noGrp="1"/>
          </p:cNvSpPr>
          <p:nvPr>
            <p:ph type="body" sz="quarter" idx="15"/>
          </p:nvPr>
        </p:nvSpPr>
        <p:spPr bwMode="gray">
          <a:xfrm>
            <a:off x="319088" y="1342803"/>
            <a:ext cx="8445600" cy="475200"/>
          </a:xfrm>
          <a:solidFill>
            <a:srgbClr val="3E1F7E"/>
          </a:solidFill>
          <a:ln>
            <a:solidFill>
              <a:srgbClr val="3E1F7E"/>
            </a:solidFill>
          </a:ln>
        </p:spPr>
        <p:txBody>
          <a:bodyPr wrap="none" anchor="ctr" anchorCtr="0"/>
          <a:lstStyle>
            <a:lvl1pPr marL="0" indent="0" algn="ctr">
              <a:spcBef>
                <a:spcPts val="300"/>
              </a:spcBef>
              <a:buNone/>
              <a:defRPr sz="2000" b="1">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Content Placeholder 12"/>
          <p:cNvSpPr>
            <a:spLocks noGrp="1"/>
          </p:cNvSpPr>
          <p:nvPr>
            <p:ph sz="quarter" idx="16"/>
          </p:nvPr>
        </p:nvSpPr>
        <p:spPr>
          <a:xfrm>
            <a:off x="319088" y="1897811"/>
            <a:ext cx="8445600" cy="3778039"/>
          </a:xfrm>
        </p:spPr>
        <p:txBody>
          <a:bodyPr/>
          <a:lstStyle>
            <a:lvl1pPr marL="203200" indent="-203200">
              <a:spcBef>
                <a:spcPts val="1600"/>
              </a:spcBef>
              <a:defRPr sz="2000"/>
            </a:lvl1pPr>
            <a:lvl2pPr>
              <a:spcBef>
                <a:spcPts val="800"/>
              </a:spcBef>
              <a:defRPr sz="1800"/>
            </a:lvl2pPr>
            <a:lvl3pPr marL="922338" indent="-180975">
              <a:spcBef>
                <a:spcPts val="400"/>
              </a:spcBef>
              <a:defRPr sz="1600"/>
            </a:lvl3pPr>
            <a:lvl4pPr marL="1247775" indent="-195263">
              <a:spcBef>
                <a:spcPts val="200"/>
              </a:spcBef>
              <a:defRPr sz="1400"/>
            </a:lvl4pPr>
            <a:lvl5pPr marL="1487488" indent="-153988">
              <a:spcBef>
                <a:spcPts val="1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2" hasCustomPrompt="1"/>
          </p:nvPr>
        </p:nvSpPr>
        <p:spPr>
          <a:xfrm>
            <a:off x="319088" y="929595"/>
            <a:ext cx="8445600" cy="391205"/>
          </a:xfrm>
        </p:spPr>
        <p:txBody>
          <a:bodyPr lIns="45720" rIns="45720"/>
          <a:lstStyle>
            <a:lvl1pPr marL="0" indent="0" algn="l">
              <a:spcBef>
                <a:spcPts val="300"/>
              </a:spcBef>
              <a:buNone/>
              <a:defRPr sz="2000" b="1">
                <a:solidFill>
                  <a:schemeClr val="accent2">
                    <a:lumMod val="75000"/>
                  </a:schemeClr>
                </a:solidFill>
              </a:defRPr>
            </a:lvl1pPr>
            <a:lvl2pPr algn="l">
              <a:buNone/>
              <a:defRPr sz="2000" b="1"/>
            </a:lvl2pPr>
            <a:lvl3pPr algn="l">
              <a:buNone/>
              <a:defRPr sz="2000" b="1"/>
            </a:lvl3pPr>
            <a:lvl4pPr algn="l">
              <a:buNone/>
              <a:defRPr sz="2000" b="1"/>
            </a:lvl4pPr>
            <a:lvl5pPr algn="l">
              <a:buNone/>
              <a:defRPr sz="2000" b="1"/>
            </a:lvl5pPr>
          </a:lstStyle>
          <a:p>
            <a:pPr lvl="0"/>
            <a:r>
              <a:rPr lang="en-US" dirty="0"/>
              <a:t>Click to Add Slide Subtitle</a:t>
            </a:r>
          </a:p>
        </p:txBody>
      </p:sp>
      <p:sp>
        <p:nvSpPr>
          <p:cNvPr id="14" name="TextBox 13"/>
          <p:cNvSpPr txBox="1"/>
          <p:nvPr userDrawn="1"/>
        </p:nvSpPr>
        <p:spPr>
          <a:xfrm>
            <a:off x="8724173" y="6412975"/>
            <a:ext cx="224105" cy="153888"/>
          </a:xfrm>
          <a:prstGeom prst="rect">
            <a:avLst/>
          </a:prstGeom>
        </p:spPr>
        <p:txBody>
          <a:bodyPr vert="horz" wrap="square" lIns="0" tIns="0" rIns="0" bIns="0" rtlCol="0" anchor="ctr">
            <a:spAutoFit/>
          </a:bodyPr>
          <a:lstStyle/>
          <a:p>
            <a:pPr algn="ctr"/>
            <a:fld id="{CF984224-3D4F-4CBF-903D-AFCEE1FB1257}" type="slidenum">
              <a:rPr lang="en-US" sz="1000">
                <a:solidFill>
                  <a:srgbClr val="0033AB"/>
                </a:solidFill>
                <a:cs typeface="Arial" pitchFamily="34" charset="0"/>
              </a:rPr>
              <a:pPr algn="ctr"/>
              <a:t>‹#›</a:t>
            </a:fld>
            <a:endParaRPr lang="en-US" sz="1000" dirty="0">
              <a:solidFill>
                <a:srgbClr val="0033AB"/>
              </a:solidFill>
              <a:cs typeface="Arial" pitchFamily="34" charset="0"/>
            </a:endParaRPr>
          </a:p>
        </p:txBody>
      </p:sp>
      <p:sp>
        <p:nvSpPr>
          <p:cNvPr id="12" name="Text Placeholder 11"/>
          <p:cNvSpPr>
            <a:spLocks noGrp="1"/>
          </p:cNvSpPr>
          <p:nvPr>
            <p:ph type="body" sz="quarter" idx="13" hasCustomPrompt="1"/>
          </p:nvPr>
        </p:nvSpPr>
        <p:spPr>
          <a:xfrm>
            <a:off x="326568" y="5675851"/>
            <a:ext cx="8445600" cy="442230"/>
          </a:xfrm>
        </p:spPr>
        <p:txBody>
          <a:bodyPr lIns="45720" rIns="45720" anchor="b" anchorCtr="0"/>
          <a:lstStyle>
            <a:lvl1pPr marL="0" indent="0">
              <a:spcBef>
                <a:spcPts val="250"/>
              </a:spcBef>
              <a:buNone/>
              <a:defRPr sz="1000"/>
            </a:lvl1pPr>
            <a:lvl2pPr>
              <a:buNone/>
              <a:defRPr/>
            </a:lvl2pPr>
            <a:lvl3pPr>
              <a:buNone/>
              <a:defRPr/>
            </a:lvl3pPr>
            <a:lvl4pPr>
              <a:buNone/>
              <a:defRPr/>
            </a:lvl4pPr>
            <a:lvl5pPr>
              <a:buNone/>
              <a:defRPr/>
            </a:lvl5pPr>
          </a:lstStyle>
          <a:p>
            <a:pPr lvl="0"/>
            <a:r>
              <a:rPr lang="en-US" dirty="0"/>
              <a:t>Click to Add Sources or Footnotes</a:t>
            </a:r>
          </a:p>
        </p:txBody>
      </p:sp>
    </p:spTree>
    <p:extLst>
      <p:ext uri="{BB962C8B-B14F-4D97-AF65-F5344CB8AC3E}">
        <p14:creationId xmlns:p14="http://schemas.microsoft.com/office/powerpoint/2010/main" xmlns="" val="93047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 xmlns:p14="http://schemas.microsoft.com/office/powerpoint/2010/main" val="1267709039"/>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602297"/>
            <a:ext cx="8229600" cy="4194494"/>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 xmlns:p14="http://schemas.microsoft.com/office/powerpoint/2010/main" val="250026394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8229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57200" y="3941763"/>
            <a:ext cx="8229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4"/>
          <p:cNvSpPr>
            <a:spLocks noGrp="1" noChangeArrowheads="1"/>
          </p:cNvSpPr>
          <p:nvPr>
            <p:ph type="dt" sz="half" idx="10"/>
          </p:nvPr>
        </p:nvSpPr>
        <p:spPr>
          <a:ln/>
        </p:spPr>
        <p:txBody>
          <a:bodyPr/>
          <a:lstStyle>
            <a:lvl1pPr>
              <a:defRPr/>
            </a:lvl1pPr>
          </a:lstStyle>
          <a:p>
            <a:pPr>
              <a:defRPr/>
            </a:pPr>
            <a:endParaRPr lang="el-GR"/>
          </a:p>
        </p:txBody>
      </p:sp>
      <p:sp>
        <p:nvSpPr>
          <p:cNvPr id="6" name="Rectangle 45"/>
          <p:cNvSpPr>
            <a:spLocks noGrp="1" noChangeArrowheads="1"/>
          </p:cNvSpPr>
          <p:nvPr>
            <p:ph type="ftr" sz="quarter" idx="11"/>
          </p:nvPr>
        </p:nvSpPr>
        <p:spPr>
          <a:ln/>
        </p:spPr>
        <p:txBody>
          <a:bodyPr/>
          <a:lstStyle>
            <a:lvl1pPr>
              <a:defRPr/>
            </a:lvl1pPr>
          </a:lstStyle>
          <a:p>
            <a:pPr>
              <a:defRPr/>
            </a:pPr>
            <a:endParaRPr lang="el-GR"/>
          </a:p>
        </p:txBody>
      </p:sp>
      <p:sp>
        <p:nvSpPr>
          <p:cNvPr id="7" name="Rectangle 46"/>
          <p:cNvSpPr>
            <a:spLocks noGrp="1" noChangeArrowheads="1"/>
          </p:cNvSpPr>
          <p:nvPr>
            <p:ph type="sldNum" sz="quarter" idx="12"/>
          </p:nvPr>
        </p:nvSpPr>
        <p:spPr>
          <a:ln/>
        </p:spPr>
        <p:txBody>
          <a:bodyPr/>
          <a:lstStyle>
            <a:lvl1pPr>
              <a:defRPr/>
            </a:lvl1pPr>
          </a:lstStyle>
          <a:p>
            <a:pPr>
              <a:defRPr/>
            </a:pPr>
            <a:fld id="{2A364670-364F-4D20-A50A-5D315FD05582}"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7"/>
          <p:cNvSpPr>
            <a:spLocks noGrp="1"/>
          </p:cNvSpPr>
          <p:nvPr>
            <p:ph type="body" sz="quarter" idx="13"/>
          </p:nvPr>
        </p:nvSpPr>
        <p:spPr>
          <a:xfrm>
            <a:off x="-16626" y="6573667"/>
            <a:ext cx="7372769"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 xmlns:p14="http://schemas.microsoft.com/office/powerpoint/2010/main" val="39949487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7"/>
          <p:cNvSpPr>
            <a:spLocks noGrp="1"/>
          </p:cNvSpPr>
          <p:nvPr>
            <p:ph type="body" sz="quarter" idx="13"/>
          </p:nvPr>
        </p:nvSpPr>
        <p:spPr>
          <a:xfrm>
            <a:off x="-16626" y="6573667"/>
            <a:ext cx="7372769"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 xmlns:p14="http://schemas.microsoft.com/office/powerpoint/2010/main" val="615675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5" y="1398589"/>
            <a:ext cx="8228013" cy="4858373"/>
          </a:xfrm>
        </p:spPr>
        <p:txBody>
          <a:bodyPr/>
          <a:lstStyle>
            <a:lvl1pPr>
              <a:lnSpc>
                <a:spcPct val="100000"/>
              </a:lnSpc>
              <a:buClr>
                <a:schemeClr val="accent1"/>
              </a:buClr>
              <a:defRPr lang="en-GB" sz="2000" b="1" dirty="0" smtClean="0">
                <a:solidFill>
                  <a:schemeClr val="bg2"/>
                </a:solidFill>
                <a:effectLst/>
                <a:latin typeface="Arial" pitchFamily="34" charset="0"/>
              </a:defRPr>
            </a:lvl1pPr>
            <a:lvl2pPr>
              <a:lnSpc>
                <a:spcPct val="100000"/>
              </a:lnSpc>
              <a:buClr>
                <a:schemeClr val="accent1"/>
              </a:buClr>
              <a:defRPr sz="1600">
                <a:solidFill>
                  <a:schemeClr val="bg2"/>
                </a:solidFill>
                <a:effectLst/>
              </a:defRPr>
            </a:lvl2pPr>
            <a:lvl3pPr>
              <a:lnSpc>
                <a:spcPct val="100000"/>
              </a:lnSpc>
              <a:buClr>
                <a:schemeClr val="accent1"/>
              </a:buClr>
              <a:defRPr sz="1400">
                <a:solidFill>
                  <a:schemeClr val="bg2"/>
                </a:solidFill>
                <a:effectLst/>
              </a:defRPr>
            </a:lvl3pPr>
            <a:lvl4pPr>
              <a:lnSpc>
                <a:spcPct val="100000"/>
              </a:lnSpc>
              <a:buClr>
                <a:schemeClr val="accent1"/>
              </a:buClr>
              <a:defRPr sz="1200">
                <a:solidFill>
                  <a:schemeClr val="bg2"/>
                </a:solidFill>
                <a:effectLst/>
              </a:defRPr>
            </a:lvl4pPr>
            <a:lvl5pPr>
              <a:lnSpc>
                <a:spcPct val="100000"/>
              </a:lnSpc>
              <a:buClr>
                <a:schemeClr val="accent1"/>
              </a:buClr>
              <a:defRPr sz="1800">
                <a:solidFill>
                  <a:schemeClr val="bg2"/>
                </a:solidFill>
                <a:effectLs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hasCustomPrompt="1"/>
          </p:nvPr>
        </p:nvSpPr>
        <p:spPr/>
        <p:txBody>
          <a:bodyPr/>
          <a:lstStyle>
            <a:lvl1pPr>
              <a:defRPr>
                <a:solidFill>
                  <a:schemeClr val="accent1"/>
                </a:solidFill>
              </a:defRPr>
            </a:lvl1pPr>
          </a:lstStyle>
          <a:p>
            <a:r>
              <a:rPr lang="en-GB" dirty="0"/>
              <a:t>Click to Edit Master Title Style</a:t>
            </a:r>
            <a:endParaRPr lang="en-US" dirty="0"/>
          </a:p>
        </p:txBody>
      </p:sp>
    </p:spTree>
    <p:custDataLst>
      <p:tags r:id="rId1"/>
    </p:custDataLst>
    <p:extLst>
      <p:ext uri="{BB962C8B-B14F-4D97-AF65-F5344CB8AC3E}">
        <p14:creationId xmlns:p14="http://schemas.microsoft.com/office/powerpoint/2010/main" xmlns="" val="86119281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 column">
    <p:spTree>
      <p:nvGrpSpPr>
        <p:cNvPr id="1" name=""/>
        <p:cNvGrpSpPr/>
        <p:nvPr/>
      </p:nvGrpSpPr>
      <p:grpSpPr>
        <a:xfrm>
          <a:off x="0" y="0"/>
          <a:ext cx="0" cy="0"/>
          <a:chOff x="0" y="0"/>
          <a:chExt cx="0" cy="0"/>
        </a:xfrm>
      </p:grpSpPr>
      <p:sp>
        <p:nvSpPr>
          <p:cNvPr id="2" name="Titre 1"/>
          <p:cNvSpPr>
            <a:spLocks noGrp="1"/>
          </p:cNvSpPr>
          <p:nvPr>
            <p:ph type="ctrTitle"/>
          </p:nvPr>
        </p:nvSpPr>
        <p:spPr>
          <a:xfrm>
            <a:off x="385222" y="188641"/>
            <a:ext cx="7534814" cy="787051"/>
          </a:xfrm>
          <a:prstGeom prst="rect">
            <a:avLst/>
          </a:prstGeom>
        </p:spPr>
        <p:txBody>
          <a:bodyPr lIns="0" tIns="0" rIns="0" bIns="0" anchor="b">
            <a:noAutofit/>
          </a:bodyPr>
          <a:lstStyle>
            <a:lvl1pPr>
              <a:defRPr sz="4000" baseline="0">
                <a:solidFill>
                  <a:srgbClr val="003C68"/>
                </a:solidFill>
              </a:defRPr>
            </a:lvl1pPr>
          </a:lstStyle>
          <a:p>
            <a:r>
              <a:rPr lang="en-US"/>
              <a:t>Click to edit Master title style</a:t>
            </a:r>
            <a:endParaRPr lang="en-US" dirty="0"/>
          </a:p>
        </p:txBody>
      </p:sp>
      <p:sp>
        <p:nvSpPr>
          <p:cNvPr id="3" name="Text Placeholder 2"/>
          <p:cNvSpPr>
            <a:spLocks noGrp="1"/>
          </p:cNvSpPr>
          <p:nvPr>
            <p:ph type="body" sz="quarter" idx="14"/>
          </p:nvPr>
        </p:nvSpPr>
        <p:spPr>
          <a:xfrm>
            <a:off x="385223" y="975693"/>
            <a:ext cx="7534815" cy="454105"/>
          </a:xfrm>
          <a:prstGeom prst="rect">
            <a:avLst/>
          </a:prstGeom>
        </p:spPr>
        <p:txBody>
          <a:bodyPr lIns="0" tIns="0" rIns="0" bIns="0" anchor="ctr"/>
          <a:lstStyle>
            <a:lvl1pPr marL="0" indent="0" algn="l">
              <a:buNone/>
              <a:defRPr baseline="0">
                <a:solidFill>
                  <a:srgbClr val="2898D4"/>
                </a:solidFill>
              </a:defRPr>
            </a:lvl1pPr>
            <a:lvl2pPr marL="457200" indent="0">
              <a:buNone/>
              <a:defRPr>
                <a:solidFill>
                  <a:srgbClr val="2898D4"/>
                </a:solidFill>
              </a:defRPr>
            </a:lvl2pPr>
            <a:lvl3pPr marL="914400" indent="0">
              <a:buNone/>
              <a:defRPr>
                <a:solidFill>
                  <a:srgbClr val="2898D4"/>
                </a:solidFill>
              </a:defRPr>
            </a:lvl3pPr>
            <a:lvl4pPr marL="1371600" indent="0">
              <a:buNone/>
              <a:defRPr>
                <a:solidFill>
                  <a:srgbClr val="2898D4"/>
                </a:solidFill>
              </a:defRPr>
            </a:lvl4pPr>
            <a:lvl5pPr marL="1828800" indent="0">
              <a:buNone/>
              <a:defRPr>
                <a:solidFill>
                  <a:srgbClr val="2898D4"/>
                </a:solidFill>
              </a:defRPr>
            </a:lvl5pPr>
          </a:lstStyle>
          <a:p>
            <a:pPr lvl="0"/>
            <a:r>
              <a:rPr lang="en-US"/>
              <a:t>Click to edit Master text styles</a:t>
            </a:r>
          </a:p>
        </p:txBody>
      </p:sp>
      <p:sp>
        <p:nvSpPr>
          <p:cNvPr id="6" name="Google Shape;26;p3"/>
          <p:cNvSpPr txBox="1">
            <a:spLocks noGrp="1"/>
          </p:cNvSpPr>
          <p:nvPr>
            <p:ph type="body" idx="1"/>
          </p:nvPr>
        </p:nvSpPr>
        <p:spPr>
          <a:xfrm>
            <a:off x="1223962" y="1700809"/>
            <a:ext cx="6696074" cy="4104456"/>
          </a:xfrm>
          <a:prstGeom prst="rect">
            <a:avLst/>
          </a:prstGeom>
          <a:noFill/>
          <a:ln>
            <a:noFill/>
          </a:ln>
        </p:spPr>
        <p:txBody>
          <a:bodyPr spcFirstLastPara="1" wrap="square" lIns="0" tIns="0" rIns="0" bIns="0" anchor="t" anchorCtr="0"/>
          <a:lstStyle>
            <a:lvl1pPr marL="0" marR="0" lvl="0" indent="0" algn="l" rtl="0">
              <a:lnSpc>
                <a:spcPct val="100000"/>
              </a:lnSpc>
              <a:spcBef>
                <a:spcPts val="0"/>
              </a:spcBef>
              <a:spcAft>
                <a:spcPts val="0"/>
              </a:spcAft>
              <a:buClr>
                <a:schemeClr val="dk1"/>
              </a:buClr>
              <a:buSzPts val="1400"/>
              <a:buFont typeface="Arial"/>
              <a:buNone/>
              <a:defRPr sz="1600" b="0" i="0" u="none" strike="noStrike" cap="none" baseline="0">
                <a:solidFill>
                  <a:srgbClr val="003C68"/>
                </a:solidFill>
                <a:latin typeface="PF Highway Sans Pro" charset="0"/>
                <a:ea typeface="PF Highway Sans Pro" charset="0"/>
                <a:cs typeface="PF Highway Sans Pro" charset="0"/>
                <a:sym typeface="Arial"/>
              </a:defRPr>
            </a:lvl1pPr>
            <a:lvl2pPr marL="914400" marR="0" lvl="1"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5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a:p>
            <a:pPr lvl="1"/>
            <a:r>
              <a:rPr lang="en-US"/>
              <a:t>Second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0" name="Επίπεδο κύριου τμήματος ένα…"/>
          <p:cNvSpPr txBox="1">
            <a:spLocks noGrp="1"/>
          </p:cNvSpPr>
          <p:nvPr>
            <p:ph type="body" idx="1"/>
          </p:nvPr>
        </p:nvSpPr>
        <p:spPr>
          <a:prstGeom prst="rect">
            <a:avLst/>
          </a:prstGeom>
        </p:spPr>
        <p:txBody>
          <a:body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31" name="Κείμενο τίτλου"/>
          <p:cNvSpPr txBox="1">
            <a:spLocks noGrp="1"/>
          </p:cNvSpPr>
          <p:nvPr>
            <p:ph type="title"/>
          </p:nvPr>
        </p:nvSpPr>
        <p:spPr>
          <a:prstGeom prst="rect">
            <a:avLst/>
          </a:prstGeom>
        </p:spPr>
        <p:txBody>
          <a:bodyPr/>
          <a:lstStyle/>
          <a:p>
            <a:r>
              <a:t>Κείμενο τίτλου</a:t>
            </a:r>
          </a:p>
        </p:txBody>
      </p:sp>
      <p:sp>
        <p:nvSpPr>
          <p:cNvPr id="32" name="Αριθμός σλάιντ"/>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13621360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l-PL"/>
          </a:p>
        </p:txBody>
      </p:sp>
      <p:sp>
        <p:nvSpPr>
          <p:cNvPr id="3" name="Content Placeholder 2"/>
          <p:cNvSpPr>
            <a:spLocks noGrp="1"/>
          </p:cNvSpPr>
          <p:nvPr>
            <p:ph idx="1"/>
          </p:nvPr>
        </p:nvSpPr>
        <p:spPr>
          <a:xfrm>
            <a:off x="384176" y="1806577"/>
            <a:ext cx="8367102" cy="41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Text Placeholder 6"/>
          <p:cNvSpPr>
            <a:spLocks noGrp="1"/>
          </p:cNvSpPr>
          <p:nvPr>
            <p:ph type="body" sz="quarter" idx="10" hasCustomPrompt="1"/>
          </p:nvPr>
        </p:nvSpPr>
        <p:spPr>
          <a:xfrm>
            <a:off x="377826" y="6014620"/>
            <a:ext cx="7202395" cy="551281"/>
          </a:xfrm>
        </p:spPr>
        <p:txBody>
          <a:bodyPr anchor="b"/>
          <a:lstStyle>
            <a:lvl1pPr marL="0" indent="0">
              <a:spcAft>
                <a:spcPts val="0"/>
              </a:spcAft>
              <a:buNone/>
              <a:defRPr sz="1000"/>
            </a:lvl1pPr>
            <a:lvl2pPr marL="233362" indent="0">
              <a:spcAft>
                <a:spcPts val="0"/>
              </a:spcAft>
              <a:buNone/>
              <a:defRPr sz="1200"/>
            </a:lvl2pPr>
            <a:lvl3pPr marL="542925" indent="0">
              <a:spcAft>
                <a:spcPts val="0"/>
              </a:spcAft>
              <a:buNone/>
              <a:defRPr sz="1200"/>
            </a:lvl3pPr>
            <a:lvl4pPr marL="814388" indent="0">
              <a:spcAft>
                <a:spcPts val="0"/>
              </a:spcAft>
              <a:buNone/>
              <a:defRPr sz="1200"/>
            </a:lvl4pPr>
            <a:lvl5pPr marL="1152525" indent="0">
              <a:spcAft>
                <a:spcPts val="0"/>
              </a:spcAft>
              <a:buNone/>
              <a:defRPr sz="1200"/>
            </a:lvl5pPr>
          </a:lstStyle>
          <a:p>
            <a:pPr lvl="0"/>
            <a:r>
              <a:rPr lang="en-US" dirty="0"/>
              <a:t>Footnotes</a:t>
            </a:r>
            <a:endParaRPr lang="en-GB" dirty="0"/>
          </a:p>
        </p:txBody>
      </p:sp>
    </p:spTree>
    <p:extLst>
      <p:ext uri="{BB962C8B-B14F-4D97-AF65-F5344CB8AC3E}">
        <p14:creationId xmlns:p14="http://schemas.microsoft.com/office/powerpoint/2010/main" xmlns="" val="4097324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with ribbon">
    <p:spTree>
      <p:nvGrpSpPr>
        <p:cNvPr id="1" name=""/>
        <p:cNvGrpSpPr/>
        <p:nvPr/>
      </p:nvGrpSpPr>
      <p:grpSpPr>
        <a:xfrm>
          <a:off x="0" y="0"/>
          <a:ext cx="0" cy="0"/>
          <a:chOff x="0" y="0"/>
          <a:chExt cx="0" cy="0"/>
        </a:xfrm>
      </p:grpSpPr>
      <p:sp>
        <p:nvSpPr>
          <p:cNvPr id="5" name="Text Placeholder 3"/>
          <p:cNvSpPr>
            <a:spLocks noGrp="1"/>
          </p:cNvSpPr>
          <p:nvPr>
            <p:ph type="body" sz="quarter" idx="19" hasCustomPrompt="1"/>
          </p:nvPr>
        </p:nvSpPr>
        <p:spPr>
          <a:xfrm>
            <a:off x="3438269" y="6117038"/>
            <a:ext cx="4856225" cy="717367"/>
          </a:xfrm>
        </p:spPr>
        <p:txBody>
          <a:bodyPr wrap="square" lIns="0" tIns="0" rIns="0" bIns="0" anchor="b" anchorCtr="0">
            <a:noAutofit/>
          </a:bodyPr>
          <a:lstStyle>
            <a:lvl1pPr marL="0" indent="0">
              <a:lnSpc>
                <a:spcPct val="85000"/>
              </a:lnSpc>
              <a:spcBef>
                <a:spcPts val="0"/>
              </a:spcBef>
              <a:buNone/>
              <a:defRPr sz="1000"/>
            </a:lvl1pPr>
            <a:lvl2pPr marL="266700" indent="0">
              <a:lnSpc>
                <a:spcPct val="85000"/>
              </a:lnSpc>
              <a:spcBef>
                <a:spcPts val="0"/>
              </a:spcBef>
              <a:buNone/>
              <a:defRPr sz="1000"/>
            </a:lvl2pPr>
            <a:lvl3pPr marL="534988" indent="0">
              <a:lnSpc>
                <a:spcPct val="85000"/>
              </a:lnSpc>
              <a:spcBef>
                <a:spcPts val="0"/>
              </a:spcBef>
              <a:buNone/>
              <a:defRPr sz="1000"/>
            </a:lvl3pPr>
            <a:lvl4pPr marL="715963" indent="0">
              <a:lnSpc>
                <a:spcPct val="85000"/>
              </a:lnSpc>
              <a:spcBef>
                <a:spcPts val="0"/>
              </a:spcBef>
              <a:buNone/>
              <a:defRPr sz="1000"/>
            </a:lvl4pPr>
            <a:lvl5pPr marL="1828800" indent="0">
              <a:lnSpc>
                <a:spcPct val="85000"/>
              </a:lnSpc>
              <a:spcBef>
                <a:spcPts val="0"/>
              </a:spcBef>
              <a:buNone/>
              <a:defRPr sz="1000"/>
            </a:lvl5pPr>
          </a:lstStyle>
          <a:p>
            <a:pPr lvl="0"/>
            <a:r>
              <a:rPr lang="en-US" dirty="0"/>
              <a:t>Click to add footnote</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bwMode="auto">
          <a:xfrm>
            <a:off x="0" y="5373070"/>
            <a:ext cx="9144000" cy="627864"/>
          </a:xfrm>
          <a:prstGeom prst="rect">
            <a:avLst/>
          </a:prstGeom>
          <a:solidFill>
            <a:schemeClr val="tx2"/>
          </a:solidFill>
          <a:ln w="6350">
            <a:solidFill>
              <a:srgbClr val="000000"/>
            </a:solidFill>
            <a:miter lim="800000"/>
            <a:headEnd/>
            <a:tailEnd/>
          </a:ln>
        </p:spPr>
        <p:txBody>
          <a:bodyPr wrap="square" lIns="0" tIns="100584" rIns="0" bIns="82296"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lang="en-GB" sz="1600" kern="0" dirty="0">
              <a:solidFill>
                <a:srgbClr val="FFFFFF"/>
              </a:solidFill>
              <a:latin typeface="+mn-lt"/>
            </a:endParaRPr>
          </a:p>
        </p:txBody>
      </p:sp>
      <p:sp>
        <p:nvSpPr>
          <p:cNvPr id="4" name="Text Placeholder 3"/>
          <p:cNvSpPr>
            <a:spLocks noGrp="1"/>
          </p:cNvSpPr>
          <p:nvPr>
            <p:ph type="body" sz="quarter" idx="20"/>
          </p:nvPr>
        </p:nvSpPr>
        <p:spPr>
          <a:xfrm>
            <a:off x="627064" y="5459414"/>
            <a:ext cx="7858124" cy="439363"/>
          </a:xfrm>
        </p:spPr>
        <p:txBody>
          <a:bodyPr anchor="ctr"/>
          <a:lstStyle>
            <a:lvl1pPr marL="0" indent="0" algn="ctr">
              <a:buNone/>
              <a:defRPr sz="1600">
                <a:solidFill>
                  <a:schemeClr val="bg1"/>
                </a:solidFill>
              </a:defRPr>
            </a:lvl1pPr>
            <a:lvl2pPr marL="266700" indent="0">
              <a:buNone/>
              <a:defRPr sz="1600">
                <a:solidFill>
                  <a:schemeClr val="bg1"/>
                </a:solidFill>
              </a:defRPr>
            </a:lvl2pPr>
            <a:lvl3pPr marL="534988" indent="0">
              <a:buNone/>
              <a:defRPr sz="1600">
                <a:solidFill>
                  <a:schemeClr val="bg1"/>
                </a:solidFill>
              </a:defRPr>
            </a:lvl3pPr>
            <a:lvl4pPr marL="715963" indent="0">
              <a:buNone/>
              <a:defRPr sz="1600">
                <a:solidFill>
                  <a:schemeClr val="bg1"/>
                </a:solidFill>
              </a:defRPr>
            </a:lvl4pPr>
            <a:lvl5pPr marL="1828800" indent="0">
              <a:buNone/>
              <a:defRPr sz="1600">
                <a:solidFill>
                  <a:schemeClr val="bg1"/>
                </a:solidFill>
              </a:defRPr>
            </a:lvl5pPr>
          </a:lstStyle>
          <a:p>
            <a:pPr lvl="0"/>
            <a:r>
              <a:rPr lang="en-US" dirty="0"/>
              <a:t>Edit Master text styles</a:t>
            </a:r>
            <a:endParaRPr lang="en-GB" dirty="0"/>
          </a:p>
        </p:txBody>
      </p:sp>
    </p:spTree>
    <p:extLst>
      <p:ext uri="{BB962C8B-B14F-4D97-AF65-F5344CB8AC3E}">
        <p14:creationId xmlns:p14="http://schemas.microsoft.com/office/powerpoint/2010/main" xmlns="" val="183027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3716675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50" y="6365829"/>
            <a:ext cx="450328"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8" y="1229456"/>
            <a:ext cx="8242857"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xmlns="" val="219180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935163"/>
            <a:ext cx="8229600" cy="4389437"/>
          </a:xfrm>
        </p:spPr>
        <p:txBody>
          <a:bodyPr/>
          <a:lstStyle/>
          <a:p>
            <a:pPr lvl="0"/>
            <a:endParaRPr lang="el-GR" noProof="0"/>
          </a:p>
        </p:txBody>
      </p:sp>
      <p:sp>
        <p:nvSpPr>
          <p:cNvPr id="4" name="Date Placeholder 9"/>
          <p:cNvSpPr>
            <a:spLocks noGrp="1"/>
          </p:cNvSpPr>
          <p:nvPr>
            <p:ph type="dt" sz="half" idx="10"/>
          </p:nvPr>
        </p:nvSpPr>
        <p:spPr/>
        <p:txBody>
          <a:bodyPr/>
          <a:lstStyle>
            <a:lvl1pPr>
              <a:defRPr/>
            </a:lvl1pPr>
          </a:lstStyle>
          <a:p>
            <a:pPr>
              <a:defRPr/>
            </a:pPr>
            <a:fld id="{A60C28E5-A281-4BCA-9FD5-6B1FA6FBCF39}" type="datetime1">
              <a:rPr lang="en-US" smtClean="0"/>
              <a:pPr>
                <a:defRPr/>
              </a:pPr>
              <a:t>4/25/2020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AFD08E4-4FCF-4383-A7AF-3375C39E5548}" type="slidenum">
              <a:rPr lang="ar-SA"/>
              <a:pPr>
                <a:defRPr/>
              </a:pPr>
              <a:t>‹#›</a:t>
            </a:fld>
            <a:endParaRPr lang="en-US"/>
          </a:p>
        </p:txBody>
      </p:sp>
    </p:spTree>
    <p:extLst>
      <p:ext uri="{BB962C8B-B14F-4D97-AF65-F5344CB8AC3E}">
        <p14:creationId xmlns:p14="http://schemas.microsoft.com/office/powerpoint/2010/main" xmlns="" val="341929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25/4/2020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6" r:id="rId14"/>
    <p:sldLayoutId id="2147483669" r:id="rId15"/>
    <p:sldLayoutId id="2147483674" r:id="rId16"/>
    <p:sldLayoutId id="2147483675" r:id="rId17"/>
    <p:sldLayoutId id="2147483676" r:id="rId18"/>
    <p:sldLayoutId id="2147483677" r:id="rId19"/>
    <p:sldLayoutId id="2147483678" r:id="rId20"/>
    <p:sldLayoutId id="2147483681" r:id="rId21"/>
    <p:sldLayoutId id="2147483682" r:id="rId22"/>
    <p:sldLayoutId id="2147483683" r:id="rId23"/>
    <p:sldLayoutId id="2147483684" r:id="rId24"/>
    <p:sldLayoutId id="2147483685" r:id="rId25"/>
    <p:sldLayoutId id="2147483687" r:id="rId26"/>
    <p:sldLayoutId id="2147483688" r:id="rId27"/>
    <p:sldLayoutId id="2147483689" r:id="rId28"/>
    <p:sldLayoutId id="2147483690" r:id="rId29"/>
    <p:sldLayoutId id="2147483691"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100.wav"/><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101.wav"/><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102.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103.wav"/><Relationship Id="rId5" Type="http://schemas.openxmlformats.org/officeDocument/2006/relationships/image" Target="../media/image111.png"/><Relationship Id="rId4" Type="http://schemas.openxmlformats.org/officeDocument/2006/relationships/image" Target="../media/image145.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104.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7.xml"/><Relationship Id="rId1" Type="http://schemas.openxmlformats.org/officeDocument/2006/relationships/audio" Target="../media/audio105.wav"/><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106.wav"/><Relationship Id="rId6" Type="http://schemas.openxmlformats.org/officeDocument/2006/relationships/image" Target="../media/image111.png"/><Relationship Id="rId5" Type="http://schemas.openxmlformats.org/officeDocument/2006/relationships/image" Target="../media/image147.png"/><Relationship Id="rId4" Type="http://schemas.openxmlformats.org/officeDocument/2006/relationships/image" Target="../media/image14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107.wav"/><Relationship Id="rId6" Type="http://schemas.openxmlformats.org/officeDocument/2006/relationships/image" Target="../media/image111.png"/><Relationship Id="rId5" Type="http://schemas.openxmlformats.org/officeDocument/2006/relationships/image" Target="../media/image149.png"/><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audio" Target="../media/audio108.wav"/><Relationship Id="rId6" Type="http://schemas.openxmlformats.org/officeDocument/2006/relationships/image" Target="../media/image111.png"/><Relationship Id="rId5" Type="http://schemas.openxmlformats.org/officeDocument/2006/relationships/image" Target="../media/image152.png"/><Relationship Id="rId4" Type="http://schemas.openxmlformats.org/officeDocument/2006/relationships/image" Target="../media/image15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audio" Target="../media/audio109.wav"/><Relationship Id="rId5" Type="http://schemas.openxmlformats.org/officeDocument/2006/relationships/image" Target="../media/image111.png"/><Relationship Id="rId4" Type="http://schemas.openxmlformats.org/officeDocument/2006/relationships/image" Target="../media/image15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110.wav"/><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audio" Target="../media/audio111.wav"/><Relationship Id="rId4" Type="http://schemas.openxmlformats.org/officeDocument/2006/relationships/image" Target="../media/image111.png"/></Relationships>
</file>

<file path=ppt/slides/_rels/slide11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59.xml"/><Relationship Id="rId7" Type="http://schemas.openxmlformats.org/officeDocument/2006/relationships/image" Target="../media/image160.png"/><Relationship Id="rId2" Type="http://schemas.openxmlformats.org/officeDocument/2006/relationships/slideLayout" Target="../slideLayouts/slideLayout6.xml"/><Relationship Id="rId1" Type="http://schemas.openxmlformats.org/officeDocument/2006/relationships/audio" Target="../media/audio112.wav"/><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6.xml"/><Relationship Id="rId1" Type="http://schemas.openxmlformats.org/officeDocument/2006/relationships/audio" Target="../media/audio113.wav"/><Relationship Id="rId5" Type="http://schemas.openxmlformats.org/officeDocument/2006/relationships/image" Target="../media/image111.png"/><Relationship Id="rId4" Type="http://schemas.openxmlformats.org/officeDocument/2006/relationships/image" Target="../media/image162.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9.xml"/><Relationship Id="rId1" Type="http://schemas.openxmlformats.org/officeDocument/2006/relationships/audio" Target="../media/audio114.wav"/><Relationship Id="rId5" Type="http://schemas.openxmlformats.org/officeDocument/2006/relationships/image" Target="../media/image164.png"/><Relationship Id="rId4" Type="http://schemas.openxmlformats.org/officeDocument/2006/relationships/image" Target="../media/image163.png"/></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5.xml"/><Relationship Id="rId1" Type="http://schemas.openxmlformats.org/officeDocument/2006/relationships/audio" Target="../media/audio115.wav"/><Relationship Id="rId5" Type="http://schemas.openxmlformats.org/officeDocument/2006/relationships/image" Target="../media/image167.png"/><Relationship Id="rId4" Type="http://schemas.openxmlformats.org/officeDocument/2006/relationships/image" Target="../media/image16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7.xml"/><Relationship Id="rId1" Type="http://schemas.openxmlformats.org/officeDocument/2006/relationships/audio" Target="../media/audio116.wav"/><Relationship Id="rId4" Type="http://schemas.openxmlformats.org/officeDocument/2006/relationships/image" Target="../media/image168.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7.wav"/><Relationship Id="rId1" Type="http://schemas.openxmlformats.org/officeDocument/2006/relationships/tags" Target="../tags/tag16.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jpe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18.wav"/><Relationship Id="rId1" Type="http://schemas.openxmlformats.org/officeDocument/2006/relationships/vmlDrawing" Target="../drawings/vmlDrawing2.vml"/><Relationship Id="rId5" Type="http://schemas.openxmlformats.org/officeDocument/2006/relationships/image" Target="../media/image173.png"/><Relationship Id="rId4" Type="http://schemas.openxmlformats.org/officeDocument/2006/relationships/oleObject" Target="../embeddings/___________________Microsoft_Office_Excel_97-20031.xls"/></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19.wav"/></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7.xml"/><Relationship Id="rId1" Type="http://schemas.openxmlformats.org/officeDocument/2006/relationships/audio" Target="../media/audio120.wav"/><Relationship Id="rId6" Type="http://schemas.openxmlformats.org/officeDocument/2006/relationships/image" Target="../media/image171.png"/><Relationship Id="rId5" Type="http://schemas.openxmlformats.org/officeDocument/2006/relationships/image" Target="../media/image176.png"/><Relationship Id="rId4" Type="http://schemas.openxmlformats.org/officeDocument/2006/relationships/image" Target="../media/image175.png"/></Relationships>
</file>

<file path=ppt/slides/_rels/slide1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7.xml"/><Relationship Id="rId1" Type="http://schemas.openxmlformats.org/officeDocument/2006/relationships/audio" Target="../media/audio121.wav"/><Relationship Id="rId5" Type="http://schemas.openxmlformats.org/officeDocument/2006/relationships/image" Target="../media/image171.png"/><Relationship Id="rId4" Type="http://schemas.openxmlformats.org/officeDocument/2006/relationships/image" Target="../media/image178.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22.wav"/><Relationship Id="rId1" Type="http://schemas.openxmlformats.org/officeDocument/2006/relationships/tags" Target="../tags/tag17.xml"/><Relationship Id="rId5" Type="http://schemas.openxmlformats.org/officeDocument/2006/relationships/image" Target="../media/image171.png"/><Relationship Id="rId4" Type="http://schemas.openxmlformats.org/officeDocument/2006/relationships/image" Target="../media/image179.png"/></Relationships>
</file>

<file path=ppt/slides/_rels/slide1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7.xml"/><Relationship Id="rId1" Type="http://schemas.openxmlformats.org/officeDocument/2006/relationships/audio" Target="../media/audio123.wav"/><Relationship Id="rId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24.wav"/></Relationships>
</file>

<file path=ppt/slides/_rels/slide12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7.xml"/><Relationship Id="rId1" Type="http://schemas.openxmlformats.org/officeDocument/2006/relationships/audio" Target="../media/audio125.wav"/><Relationship Id="rId4" Type="http://schemas.openxmlformats.org/officeDocument/2006/relationships/image" Target="../media/image171.png"/></Relationships>
</file>

<file path=ppt/slides/_rels/slide1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26.wav"/></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audio" Target="../media/audio127.wav"/><Relationship Id="rId5" Type="http://schemas.openxmlformats.org/officeDocument/2006/relationships/image" Target="../media/image171.png"/><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0.xml"/><Relationship Id="rId1" Type="http://schemas.openxmlformats.org/officeDocument/2006/relationships/audio" Target="../media/audio128.wav"/><Relationship Id="rId4" Type="http://schemas.openxmlformats.org/officeDocument/2006/relationships/image" Target="../media/image171.png"/></Relationships>
</file>

<file path=ppt/slides/_rels/slide12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slideLayout" Target="../slideLayouts/slideLayout7.xml"/><Relationship Id="rId7" Type="http://schemas.openxmlformats.org/officeDocument/2006/relationships/image" Target="../media/image186.png"/><Relationship Id="rId2" Type="http://schemas.openxmlformats.org/officeDocument/2006/relationships/audio" Target="../media/audio129.wav"/><Relationship Id="rId1" Type="http://schemas.openxmlformats.org/officeDocument/2006/relationships/tags" Target="../tags/tag18.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notesSlide" Target="../notesSlides/notesSlide63.xml"/><Relationship Id="rId9" Type="http://schemas.openxmlformats.org/officeDocument/2006/relationships/image" Target="../media/image171.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30.wav"/><Relationship Id="rId1" Type="http://schemas.openxmlformats.org/officeDocument/2006/relationships/tags" Target="../tags/tag19.xml"/><Relationship Id="rId5" Type="http://schemas.openxmlformats.org/officeDocument/2006/relationships/image" Target="../media/image171.png"/><Relationship Id="rId4" Type="http://schemas.openxmlformats.org/officeDocument/2006/relationships/image" Target="../media/image188.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31.wav"/></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32.wav"/></Relationships>
</file>

<file path=ppt/slides/_rels/slide13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7.xml"/><Relationship Id="rId1" Type="http://schemas.openxmlformats.org/officeDocument/2006/relationships/audio" Target="../media/audio133.wav"/><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7.xml"/><Relationship Id="rId1" Type="http://schemas.openxmlformats.org/officeDocument/2006/relationships/audio" Target="../media/audio134.wav"/><Relationship Id="rId5" Type="http://schemas.openxmlformats.org/officeDocument/2006/relationships/image" Target="../media/image171.png"/><Relationship Id="rId4" Type="http://schemas.openxmlformats.org/officeDocument/2006/relationships/image" Target="../media/image191.png"/></Relationships>
</file>

<file path=ppt/slides/_rels/slide13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7.xml"/><Relationship Id="rId1" Type="http://schemas.openxmlformats.org/officeDocument/2006/relationships/audio" Target="../media/audio135.wav"/><Relationship Id="rId4" Type="http://schemas.openxmlformats.org/officeDocument/2006/relationships/image" Target="../media/image171.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36.wav"/><Relationship Id="rId1" Type="http://schemas.openxmlformats.org/officeDocument/2006/relationships/tags" Target="../tags/tag20.xml"/><Relationship Id="rId6" Type="http://schemas.openxmlformats.org/officeDocument/2006/relationships/image" Target="../media/image171.png"/><Relationship Id="rId5" Type="http://schemas.openxmlformats.org/officeDocument/2006/relationships/image" Target="../media/image194.jpeg"/><Relationship Id="rId4" Type="http://schemas.openxmlformats.org/officeDocument/2006/relationships/image" Target="../media/image193.png"/></Relationships>
</file>

<file path=ppt/slides/_rels/slide13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7.xml"/><Relationship Id="rId1" Type="http://schemas.openxmlformats.org/officeDocument/2006/relationships/audio" Target="../media/audio137.wav"/><Relationship Id="rId5" Type="http://schemas.openxmlformats.org/officeDocument/2006/relationships/image" Target="../media/image171.png"/><Relationship Id="rId4" Type="http://schemas.openxmlformats.org/officeDocument/2006/relationships/image" Target="../media/image196.jpe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38.wav"/><Relationship Id="rId1" Type="http://schemas.openxmlformats.org/officeDocument/2006/relationships/tags" Target="../tags/tag21.xml"/><Relationship Id="rId6" Type="http://schemas.openxmlformats.org/officeDocument/2006/relationships/image" Target="../media/image171.png"/><Relationship Id="rId5" Type="http://schemas.openxmlformats.org/officeDocument/2006/relationships/image" Target="../media/image198.png"/><Relationship Id="rId4" Type="http://schemas.openxmlformats.org/officeDocument/2006/relationships/image" Target="../media/image197.png"/></Relationships>
</file>

<file path=ppt/slides/_rels/slide1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7.xml"/><Relationship Id="rId1" Type="http://schemas.openxmlformats.org/officeDocument/2006/relationships/audio" Target="../media/audio139.wav"/><Relationship Id="rId5" Type="http://schemas.openxmlformats.org/officeDocument/2006/relationships/image" Target="../media/image171.png"/><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3.pn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7.xml"/><Relationship Id="rId1" Type="http://schemas.openxmlformats.org/officeDocument/2006/relationships/audio" Target="../media/audio140.wav"/><Relationship Id="rId4" Type="http://schemas.openxmlformats.org/officeDocument/2006/relationships/image" Target="../media/image171.png"/></Relationships>
</file>

<file path=ppt/slides/_rels/slide14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7.xml"/><Relationship Id="rId1" Type="http://schemas.openxmlformats.org/officeDocument/2006/relationships/audio" Target="../media/audio141.wav"/><Relationship Id="rId4" Type="http://schemas.openxmlformats.org/officeDocument/2006/relationships/image" Target="../media/image171.png"/></Relationships>
</file>

<file path=ppt/slides/_rels/slide14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7.xml"/><Relationship Id="rId1" Type="http://schemas.openxmlformats.org/officeDocument/2006/relationships/audio" Target="../media/audio142.wav"/><Relationship Id="rId5" Type="http://schemas.openxmlformats.org/officeDocument/2006/relationships/image" Target="../media/image171.png"/><Relationship Id="rId4" Type="http://schemas.openxmlformats.org/officeDocument/2006/relationships/image" Target="../media/image204.png"/></Relationships>
</file>

<file path=ppt/slides/_rels/slide143.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slideLayout" Target="../slideLayouts/slideLayout2.xml"/><Relationship Id="rId1" Type="http://schemas.openxmlformats.org/officeDocument/2006/relationships/audio" Target="../media/audio143.wav"/><Relationship Id="rId4" Type="http://schemas.openxmlformats.org/officeDocument/2006/relationships/image" Target="../media/image17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audio" Target="../media/audio144.wav"/><Relationship Id="rId5" Type="http://schemas.openxmlformats.org/officeDocument/2006/relationships/image" Target="../media/image171.png"/><Relationship Id="rId4" Type="http://schemas.openxmlformats.org/officeDocument/2006/relationships/image" Target="../media/image20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audio" Target="../media/audio145.wav"/><Relationship Id="rId4" Type="http://schemas.openxmlformats.org/officeDocument/2006/relationships/image" Target="../media/image171.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1.png"/><Relationship Id="rId2" Type="http://schemas.openxmlformats.org/officeDocument/2006/relationships/audio" Target="../media/audio146.wav"/><Relationship Id="rId1" Type="http://schemas.openxmlformats.org/officeDocument/2006/relationships/tags" Target="../tags/tag2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4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7.xml"/><Relationship Id="rId1" Type="http://schemas.openxmlformats.org/officeDocument/2006/relationships/audio" Target="../media/audio147.wav"/><Relationship Id="rId4" Type="http://schemas.openxmlformats.org/officeDocument/2006/relationships/image" Target="../media/image171.png"/></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48.wav"/></Relationships>
</file>

<file path=ppt/slides/_rels/slide1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49.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5.wav"/><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xml"/><Relationship Id="rId1" Type="http://schemas.openxmlformats.org/officeDocument/2006/relationships/audio" Target="../media/audio150.wav"/><Relationship Id="rId5" Type="http://schemas.openxmlformats.org/officeDocument/2006/relationships/image" Target="../media/image171.png"/><Relationship Id="rId4" Type="http://schemas.openxmlformats.org/officeDocument/2006/relationships/image" Target="../media/image213.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1.png"/><Relationship Id="rId2" Type="http://schemas.openxmlformats.org/officeDocument/2006/relationships/audio" Target="../media/audio151.wav"/><Relationship Id="rId1" Type="http://schemas.openxmlformats.org/officeDocument/2006/relationships/tags" Target="../tags/tag2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audio" Target="../media/audio152.wav"/><Relationship Id="rId4" Type="http://schemas.openxmlformats.org/officeDocument/2006/relationships/image" Target="../media/image171.png"/></Relationships>
</file>

<file path=ppt/slides/_rels/slide153.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slideLayout" Target="../slideLayouts/slideLayout2.xml"/><Relationship Id="rId1" Type="http://schemas.openxmlformats.org/officeDocument/2006/relationships/audio" Target="../media/audio153.wav"/><Relationship Id="rId4" Type="http://schemas.openxmlformats.org/officeDocument/2006/relationships/image" Target="../media/image171.png"/></Relationships>
</file>

<file path=ppt/slides/_rels/slide1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54.wav"/></Relationships>
</file>

<file path=ppt/slides/_rels/slide1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55.wav"/></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56.wav"/></Relationships>
</file>

<file path=ppt/slides/_rels/slide1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audio" Target="../media/audio157.wav"/></Relationships>
</file>

<file path=ppt/slides/_rels/slide15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6.xml"/><Relationship Id="rId1" Type="http://schemas.openxmlformats.org/officeDocument/2006/relationships/audio" Target="../media/audio158.wav"/><Relationship Id="rId4" Type="http://schemas.openxmlformats.org/officeDocument/2006/relationships/image" Target="../media/image17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17.wav"/><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audio" Target="../media/audio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audio" Target="../media/audio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4.xml"/><Relationship Id="rId1" Type="http://schemas.openxmlformats.org/officeDocument/2006/relationships/audio" Target="../media/audio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1.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s://www.uptodate.com/contents/sunitinib-drug-information?search=kidney+cancer&amp;topicRef=15719&amp;source=see_link"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audio" Target="../media/audio22.wav"/><Relationship Id="rId6" Type="http://schemas.openxmlformats.org/officeDocument/2006/relationships/image" Target="../media/image31.jpeg"/><Relationship Id="rId5" Type="http://schemas.openxmlformats.org/officeDocument/2006/relationships/image" Target="../media/image1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9.xml"/><Relationship Id="rId1" Type="http://schemas.openxmlformats.org/officeDocument/2006/relationships/audio" Target="../media/audio23.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audio" Target="../media/audio24.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audio" Target="../media/audio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audio" Target="../media/audio26.wav"/><Relationship Id="rId5" Type="http://schemas.openxmlformats.org/officeDocument/2006/relationships/image" Target="../media/image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audio27.wav"/><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audio" Target="../media/audio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audio" Target="../media/audio29.wav"/><Relationship Id="rId6" Type="http://schemas.openxmlformats.org/officeDocument/2006/relationships/image" Target="../media/image31.jpeg"/><Relationship Id="rId5" Type="http://schemas.openxmlformats.org/officeDocument/2006/relationships/image" Target="../media/image11.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slideLayout" Target="../slideLayouts/slideLayout18.xml"/><Relationship Id="rId1" Type="http://schemas.openxmlformats.org/officeDocument/2006/relationships/audio" Target="../media/audio30.wav"/><Relationship Id="rId5" Type="http://schemas.openxmlformats.org/officeDocument/2006/relationships/image" Target="../media/image3.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3.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audio" Target="../media/audio32.wav"/><Relationship Id="rId5" Type="http://schemas.openxmlformats.org/officeDocument/2006/relationships/image" Target="../media/image3.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audio" Target="../media/audio33.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audio" Target="../media/audio34.wav"/><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audio" Target="../media/audio35.wav"/><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9.xml"/><Relationship Id="rId7" Type="http://schemas.openxmlformats.org/officeDocument/2006/relationships/hyperlink" Target="http://pubcenter.roche.com/pubcenter/details.action?id=3714581&amp;fltkey=true&amp;product=2799501&amp;num=10&amp;simple=true&amp;products.search=Search&amp;startPage=true" TargetMode="External"/><Relationship Id="rId2" Type="http://schemas.openxmlformats.org/officeDocument/2006/relationships/slideLayout" Target="../slideLayouts/slideLayout13.xml"/><Relationship Id="rId1" Type="http://schemas.openxmlformats.org/officeDocument/2006/relationships/audio" Target="../media/audio36.wav"/><Relationship Id="rId6" Type="http://schemas.openxmlformats.org/officeDocument/2006/relationships/hyperlink" Target="https://oneportal.roche.com/irj/servlet/prt/portal/prtroot/pcd!3aportal_content!2fRoche!2fAreas!2fhr!2flso_direct_link!2fcom.roche.hr.ess.lso.zz.iv.lso_direct_link_course_program?plvar=01&amp;otype=EK&amp;objid=30935088&amp;core=coursepgm.htm" TargetMode="External"/><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4.xml"/><Relationship Id="rId1" Type="http://schemas.openxmlformats.org/officeDocument/2006/relationships/audio" Target="../media/audio37.wav"/><Relationship Id="rId5" Type="http://schemas.openxmlformats.org/officeDocument/2006/relationships/image" Target="../media/image3.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4.xml"/><Relationship Id="rId1" Type="http://schemas.openxmlformats.org/officeDocument/2006/relationships/audio" Target="../media/audio38.wav"/><Relationship Id="rId5" Type="http://schemas.openxmlformats.org/officeDocument/2006/relationships/image" Target="../media/image3.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4.xml"/><Relationship Id="rId1" Type="http://schemas.openxmlformats.org/officeDocument/2006/relationships/audio" Target="../media/audio39.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audio" Target="../media/audio4.wav"/><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audio" Target="../media/audio40.wav"/><Relationship Id="rId5" Type="http://schemas.openxmlformats.org/officeDocument/2006/relationships/image" Target="../media/image3.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audio" Target="../media/audio41.wav"/><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audio" Target="../media/audio42.wav"/><Relationship Id="rId1" Type="http://schemas.openxmlformats.org/officeDocument/2006/relationships/tags" Target="../tags/tag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audio" Target="../media/audio43.wav"/><Relationship Id="rId5" Type="http://schemas.openxmlformats.org/officeDocument/2006/relationships/image" Target="../media/image3.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9.xml"/><Relationship Id="rId1" Type="http://schemas.openxmlformats.org/officeDocument/2006/relationships/audio" Target="../media/audio44.wav"/><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audio" Target="../media/audio45.wav"/><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46.wav"/><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audio" Target="../media/audio48.wav"/><Relationship Id="rId5" Type="http://schemas.openxmlformats.org/officeDocument/2006/relationships/image" Target="../media/image3.png"/><Relationship Id="rId4" Type="http://schemas.openxmlformats.org/officeDocument/2006/relationships/chart" Target="../charts/char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audio" Target="../media/audio49.wav"/><Relationship Id="rId6" Type="http://schemas.openxmlformats.org/officeDocument/2006/relationships/image" Target="../media/image3.png"/><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audio" Target="../media/audio50.wav"/><Relationship Id="rId6" Type="http://schemas.openxmlformats.org/officeDocument/2006/relationships/image" Target="../media/image3.png"/><Relationship Id="rId5" Type="http://schemas.openxmlformats.org/officeDocument/2006/relationships/chart" Target="../charts/chart5.xml"/><Relationship Id="rId4" Type="http://schemas.openxmlformats.org/officeDocument/2006/relationships/chart" Target="../charts/char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audio" Target="../media/audio51.wav"/><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audio" Target="../media/audio54.wav"/><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55.wav"/><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audio" Target="../media/audio56.wav"/><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audio" Target="../media/audio57.wav"/><Relationship Id="rId5" Type="http://schemas.openxmlformats.org/officeDocument/2006/relationships/image" Target="../media/image3.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audio" Target="../media/audio58.wav"/><Relationship Id="rId6" Type="http://schemas.openxmlformats.org/officeDocument/2006/relationships/image" Target="../media/image3.png"/><Relationship Id="rId5" Type="http://schemas.openxmlformats.org/officeDocument/2006/relationships/chart" Target="../charts/chart7.xml"/><Relationship Id="rId4" Type="http://schemas.openxmlformats.org/officeDocument/2006/relationships/chart" Target="../charts/chart6.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audio" Target="../media/audio59.wav"/><Relationship Id="rId5" Type="http://schemas.openxmlformats.org/officeDocument/2006/relationships/image" Target="../media/image3.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60.wav"/><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84.png"/><Relationship Id="rId4"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audio" Target="../media/audio61.wav"/><Relationship Id="rId5" Type="http://schemas.openxmlformats.org/officeDocument/2006/relationships/image" Target="../media/image3.png"/><Relationship Id="rId4" Type="http://schemas.openxmlformats.org/officeDocument/2006/relationships/image" Target="../media/image85.tiff"/></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audio" Target="../media/audio62.wav"/><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3.wav"/><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87.wmf"/></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audio" Target="../media/audio64.wav"/><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audio" Target="../media/audio65.wav"/><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66.wav"/><Relationship Id="rId5" Type="http://schemas.openxmlformats.org/officeDocument/2006/relationships/image" Target="../media/image3.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7.wav"/><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92.wmf"/></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4.xml"/><Relationship Id="rId7" Type="http://schemas.openxmlformats.org/officeDocument/2006/relationships/diagramLayout" Target="../diagrams/layout1.xml"/><Relationship Id="rId2" Type="http://schemas.openxmlformats.org/officeDocument/2006/relationships/slideLayout" Target="../slideLayouts/slideLayout30.xml"/><Relationship Id="rId1" Type="http://schemas.openxmlformats.org/officeDocument/2006/relationships/audio" Target="../media/audio68.wav"/><Relationship Id="rId6" Type="http://schemas.openxmlformats.org/officeDocument/2006/relationships/diagramData" Target="../diagrams/data1.xml"/><Relationship Id="rId5" Type="http://schemas.openxmlformats.org/officeDocument/2006/relationships/image" Target="../media/image94.wmf"/><Relationship Id="rId10"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diagramColors" Target="../diagrams/colors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audio" Target="../media/audio69.wav"/><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7.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6.xml"/><Relationship Id="rId7" Type="http://schemas.openxmlformats.org/officeDocument/2006/relationships/image" Target="../media/image101.png"/><Relationship Id="rId2" Type="http://schemas.openxmlformats.org/officeDocument/2006/relationships/slideLayout" Target="../slideLayouts/slideLayout13.xml"/><Relationship Id="rId1" Type="http://schemas.openxmlformats.org/officeDocument/2006/relationships/audio" Target="../media/audio70.wav"/><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8.png"/><Relationship Id="rId2" Type="http://schemas.openxmlformats.org/officeDocument/2006/relationships/audio" Target="../media/audio71.wav"/><Relationship Id="rId1" Type="http://schemas.openxmlformats.org/officeDocument/2006/relationships/tags" Target="../tags/tag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audio" Target="../media/audio72.wav"/><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audio" Target="../media/audio73.wav"/><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audio" Target="../media/audio74.wav"/><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audio" Target="../media/audio75.wav"/><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audio76.wav"/><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audio" Target="../media/audio77.wav"/><Relationship Id="rId1" Type="http://schemas.openxmlformats.org/officeDocument/2006/relationships/tags" Target="../tags/tag14.xml"/><Relationship Id="rId6" Type="http://schemas.openxmlformats.org/officeDocument/2006/relationships/image" Target="../media/image120.png"/><Relationship Id="rId5" Type="http://schemas.openxmlformats.org/officeDocument/2006/relationships/image" Target="../media/image119.emf"/><Relationship Id="rId4" Type="http://schemas.openxmlformats.org/officeDocument/2006/relationships/notesSlide" Target="../notesSlides/notesSlide3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33.xml"/><Relationship Id="rId7"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audio" Target="../media/audio79.wav"/><Relationship Id="rId6" Type="http://schemas.openxmlformats.org/officeDocument/2006/relationships/image" Target="../media/image126.png"/><Relationship Id="rId11" Type="http://schemas.openxmlformats.org/officeDocument/2006/relationships/image" Target="../media/image11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80.wav"/><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81.wav"/><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82.wav"/><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83.wav"/><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84.wav"/><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85.wav"/><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audio" Target="../media/audio86.wav"/><Relationship Id="rId6" Type="http://schemas.openxmlformats.org/officeDocument/2006/relationships/image" Target="../media/image111.png"/><Relationship Id="rId5" Type="http://schemas.openxmlformats.org/officeDocument/2006/relationships/image" Target="../media/image135.png"/><Relationship Id="rId4" Type="http://schemas.openxmlformats.org/officeDocument/2006/relationships/image" Target="../media/image13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audio" Target="../media/audio87.wav"/><Relationship Id="rId5" Type="http://schemas.openxmlformats.org/officeDocument/2006/relationships/image" Target="../media/image111.png"/><Relationship Id="rId4"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1.xml"/><Relationship Id="rId1" Type="http://schemas.openxmlformats.org/officeDocument/2006/relationships/audio" Target="../media/audio88.wa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audio89.wav"/><Relationship Id="rId1" Type="http://schemas.openxmlformats.org/officeDocument/2006/relationships/tags" Target="../tags/tag15.xml"/><Relationship Id="rId6" Type="http://schemas.openxmlformats.org/officeDocument/2006/relationships/image" Target="../media/image111.png"/><Relationship Id="rId5" Type="http://schemas.openxmlformats.org/officeDocument/2006/relationships/image" Target="../media/image137.png"/><Relationship Id="rId4"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1.xml"/><Relationship Id="rId1" Type="http://schemas.openxmlformats.org/officeDocument/2006/relationships/audio" Target="../media/audio90.wav"/><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1.xml"/><Relationship Id="rId1" Type="http://schemas.openxmlformats.org/officeDocument/2006/relationships/audio" Target="../media/audio91.wav"/><Relationship Id="rId5" Type="http://schemas.openxmlformats.org/officeDocument/2006/relationships/image" Target="../media/image111.pn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92.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93.wav"/><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94.wav"/><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95.wav"/><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96.wav"/><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97.wav"/><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4.xml"/><Relationship Id="rId1" Type="http://schemas.openxmlformats.org/officeDocument/2006/relationships/audio" Target="../media/audio98.wav"/><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49.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audio" Target="../media/audio99.wav"/><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571736" y="857232"/>
            <a:ext cx="3857652" cy="1470025"/>
          </a:xfrm>
        </p:spPr>
        <p:txBody>
          <a:bodyPr>
            <a:normAutofit fontScale="90000"/>
          </a:bodyPr>
          <a:lstStyle/>
          <a:p>
            <a:r>
              <a:rPr lang="el-GR" b="1" dirty="0" smtClean="0"/>
              <a:t>Καρκίνος Ουροποιητικού Συστήματος</a:t>
            </a:r>
            <a:endParaRPr lang="el-GR" b="1" dirty="0"/>
          </a:p>
        </p:txBody>
      </p:sp>
      <p:sp>
        <p:nvSpPr>
          <p:cNvPr id="3" name="2 - Υπότιτλος"/>
          <p:cNvSpPr>
            <a:spLocks noGrp="1"/>
          </p:cNvSpPr>
          <p:nvPr>
            <p:ph type="subTitle" idx="1"/>
          </p:nvPr>
        </p:nvSpPr>
        <p:spPr>
          <a:xfrm>
            <a:off x="642910" y="4071942"/>
            <a:ext cx="8215370" cy="1752600"/>
          </a:xfrm>
        </p:spPr>
        <p:txBody>
          <a:bodyPr>
            <a:normAutofit fontScale="70000" lnSpcReduction="20000"/>
          </a:bodyPr>
          <a:lstStyle/>
          <a:p>
            <a:r>
              <a:rPr lang="el-GR" dirty="0" smtClean="0"/>
              <a:t>Δέσποινα </a:t>
            </a:r>
            <a:r>
              <a:rPr lang="el-GR" dirty="0" err="1" smtClean="0"/>
              <a:t>Νάση</a:t>
            </a:r>
            <a:endParaRPr lang="el-GR" dirty="0" smtClean="0"/>
          </a:p>
          <a:p>
            <a:r>
              <a:rPr lang="el-GR" dirty="0" smtClean="0"/>
              <a:t>Παθολόγος </a:t>
            </a:r>
            <a:r>
              <a:rPr lang="el-GR" dirty="0" err="1" smtClean="0"/>
              <a:t>Ογκολόγος</a:t>
            </a:r>
            <a:endParaRPr lang="el-GR" dirty="0" smtClean="0"/>
          </a:p>
          <a:p>
            <a:r>
              <a:rPr lang="el-GR" dirty="0" smtClean="0"/>
              <a:t>Συνεργάτης Ιατρικού Κέντρου Αθηνών</a:t>
            </a:r>
          </a:p>
          <a:p>
            <a:r>
              <a:rPr lang="el-GR" dirty="0" smtClean="0"/>
              <a:t>Επιστημονικός Συνεργάτης Ογκολογικής Μονάδας Γ΄ Παθολογικής Κλινικής, Γ.Ν.Θ.Α. «Η ΣΩΤΗΡΙΑ»- Ιατρική Σχολή Αθηνών</a:t>
            </a:r>
            <a:endParaRPr lang="el-GR" dirty="0"/>
          </a:p>
        </p:txBody>
      </p:sp>
      <p:pic>
        <p:nvPicPr>
          <p:cNvPr id="1026" name="Picture 2"/>
          <p:cNvPicPr>
            <a:picLocks noChangeAspect="1" noChangeArrowheads="1"/>
          </p:cNvPicPr>
          <p:nvPr/>
        </p:nvPicPr>
        <p:blipFill>
          <a:blip r:embed="rId3"/>
          <a:srcRect/>
          <a:stretch>
            <a:fillRect/>
          </a:stretch>
        </p:blipFill>
        <p:spPr bwMode="auto">
          <a:xfrm>
            <a:off x="0" y="0"/>
            <a:ext cx="2371725" cy="35337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643702" y="0"/>
            <a:ext cx="2276475" cy="3357562"/>
          </a:xfrm>
          <a:prstGeom prst="rect">
            <a:avLst/>
          </a:prstGeom>
          <a:noFill/>
          <a:ln w="9525">
            <a:noFill/>
            <a:miter lim="800000"/>
            <a:headEnd/>
            <a:tailEnd/>
          </a:ln>
          <a:effectLst/>
        </p:spPr>
      </p:pic>
      <p:pic>
        <p:nvPicPr>
          <p:cNvPr id="6" name="~PP2303.WAV">
            <a:hlinkClick r:id="" action="ppaction://media"/>
          </p:cNvPr>
          <p:cNvPicPr>
            <a:picLocks noRot="1" noChangeAspect="1"/>
          </p:cNvPicPr>
          <p:nvPr>
            <a:wavAudioFile r:embed="rId1" name="~PP2303.WAV"/>
          </p:nvPr>
        </p:nvPicPr>
        <p:blipFill>
          <a:blip r:embed="rId5"/>
          <a:stretch>
            <a:fillRect/>
          </a:stretch>
        </p:blipFill>
        <p:spPr>
          <a:xfrm>
            <a:off x="8632825" y="6346825"/>
            <a:ext cx="304800" cy="304800"/>
          </a:xfrm>
          <a:prstGeom prst="rect">
            <a:avLst/>
          </a:prstGeom>
        </p:spPr>
      </p:pic>
    </p:spTree>
  </p:cSld>
  <p:clrMapOvr>
    <a:masterClrMapping/>
  </p:clrMapOvr>
  <p:transition advTm="2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7215206" cy="1143000"/>
          </a:xfrm>
        </p:spPr>
        <p:txBody>
          <a:bodyPr>
            <a:normAutofit fontScale="90000"/>
          </a:bodyPr>
          <a:lstStyle/>
          <a:p>
            <a:r>
              <a:rPr lang="el-GR" b="1" dirty="0" smtClean="0"/>
              <a:t>Τροποποιήσιμοι παράγοντες κινδύνου</a:t>
            </a:r>
            <a:endParaRPr lang="el-GR" b="1" dirty="0"/>
          </a:p>
        </p:txBody>
      </p:sp>
      <p:sp>
        <p:nvSpPr>
          <p:cNvPr id="3" name="2 - Θέση περιεχομένου"/>
          <p:cNvSpPr>
            <a:spLocks noGrp="1"/>
          </p:cNvSpPr>
          <p:nvPr>
            <p:ph idx="1"/>
          </p:nvPr>
        </p:nvSpPr>
        <p:spPr/>
        <p:txBody>
          <a:bodyPr/>
          <a:lstStyle/>
          <a:p>
            <a:r>
              <a:rPr lang="el-GR" dirty="0" smtClean="0"/>
              <a:t>Σακχαρώδης Διαβήτης</a:t>
            </a:r>
          </a:p>
          <a:p>
            <a:r>
              <a:rPr lang="el-GR" dirty="0" err="1" smtClean="0"/>
              <a:t>Πολυκυστική</a:t>
            </a:r>
            <a:r>
              <a:rPr lang="el-GR" dirty="0" smtClean="0"/>
              <a:t> Νόσος των Νεφρών</a:t>
            </a:r>
          </a:p>
          <a:p>
            <a:r>
              <a:rPr lang="el-GR" dirty="0" smtClean="0"/>
              <a:t>Νιτρώδη από κατανάλωση κρέατος</a:t>
            </a:r>
          </a:p>
          <a:p>
            <a:r>
              <a:rPr lang="el-GR" dirty="0" smtClean="0"/>
              <a:t>Αναπαραγωγικοί παράγοντες (πολλαπλές κυήσεις αυξάνουν τον κίνδυνο- αντισυλληπτικά πιθανόν να τον μειώνουν)</a:t>
            </a:r>
          </a:p>
          <a:p>
            <a:r>
              <a:rPr lang="el-GR" dirty="0" smtClean="0"/>
              <a:t>Προηγηθείσα Ακτινοθεραπεία</a:t>
            </a:r>
            <a:endParaRPr lang="el-GR" dirty="0"/>
          </a:p>
        </p:txBody>
      </p:sp>
      <p:pic>
        <p:nvPicPr>
          <p:cNvPr id="4" name="Picture 1"/>
          <p:cNvPicPr>
            <a:picLocks noChangeAspect="1" noChangeArrowheads="1"/>
          </p:cNvPicPr>
          <p:nvPr/>
        </p:nvPicPr>
        <p:blipFill>
          <a:blip r:embed="rId3"/>
          <a:srcRect/>
          <a:stretch>
            <a:fillRect/>
          </a:stretch>
        </p:blipFill>
        <p:spPr bwMode="auto">
          <a:xfrm>
            <a:off x="7286644" y="0"/>
            <a:ext cx="1857356" cy="1647803"/>
          </a:xfrm>
          <a:prstGeom prst="rect">
            <a:avLst/>
          </a:prstGeom>
          <a:noFill/>
          <a:ln w="9525">
            <a:noFill/>
            <a:miter lim="800000"/>
            <a:headEnd/>
            <a:tailEnd/>
          </a:ln>
          <a:effectLst/>
        </p:spPr>
      </p:pic>
      <p:pic>
        <p:nvPicPr>
          <p:cNvPr id="5" name="~PP3554.WAV">
            <a:hlinkClick r:id="" action="ppaction://media"/>
          </p:cNvPr>
          <p:cNvPicPr>
            <a:picLocks noRot="1" noChangeAspect="1"/>
          </p:cNvPicPr>
          <p:nvPr>
            <a:wavAudioFile r:embed="rId1" name="~PP3554.WAV"/>
          </p:nvPr>
        </p:nvPicPr>
        <p:blipFill>
          <a:blip r:embed="rId4"/>
          <a:stretch>
            <a:fillRect/>
          </a:stretch>
        </p:blipFill>
        <p:spPr>
          <a:xfrm>
            <a:off x="8632825" y="6346825"/>
            <a:ext cx="304800" cy="304800"/>
          </a:xfrm>
          <a:prstGeom prst="rect">
            <a:avLst/>
          </a:prstGeom>
        </p:spPr>
      </p:pic>
    </p:spTree>
  </p:cSld>
  <p:clrMapOvr>
    <a:masterClrMapping/>
  </p:clrMapOvr>
  <p:transition advTm="13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Χημικός ευνουχισμός: Τρέχοντες παράγοντες</a:t>
            </a:r>
            <a:endParaRPr lang="el-GR" sz="3200" b="1" i="0" dirty="0">
              <a:solidFill>
                <a:srgbClr val="C0311A"/>
              </a:solidFill>
              <a:latin typeface="Arial"/>
              <a:ea typeface="+mj-ea"/>
              <a:cs typeface="+mj-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graphicFrame>
        <p:nvGraphicFramePr>
          <p:cNvPr id="7" name="Table 6"/>
          <p:cNvGraphicFramePr>
            <a:graphicFrameLocks noGrp="1"/>
          </p:cNvGraphicFramePr>
          <p:nvPr>
            <p:extLst/>
          </p:nvPr>
        </p:nvGraphicFramePr>
        <p:xfrm>
          <a:off x="757238" y="1341438"/>
          <a:ext cx="8004175" cy="2953448"/>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3393977">
                  <a:extLst>
                    <a:ext uri="{9D8B030D-6E8A-4147-A177-3AD203B41FA5}">
                      <a16:colId xmlns="" xmlns:a16="http://schemas.microsoft.com/office/drawing/2014/main" val="20000"/>
                    </a:ext>
                  </a:extLst>
                </a:gridCol>
                <a:gridCol w="4610198">
                  <a:extLst>
                    <a:ext uri="{9D8B030D-6E8A-4147-A177-3AD203B41FA5}">
                      <a16:colId xmlns="" xmlns:a16="http://schemas.microsoft.com/office/drawing/2014/main" val="20001"/>
                    </a:ext>
                  </a:extLst>
                </a:gridCol>
              </a:tblGrid>
              <a:tr h="555482">
                <a:tc>
                  <a:txBody>
                    <a:bodyPr/>
                    <a:lstStyle/>
                    <a:p>
                      <a:pPr marL="0" algn="l" defTabSz="914400">
                        <a:buNone/>
                      </a:pPr>
                      <a:r>
                        <a:rPr lang="el-GR" sz="1400" b="1" i="0" noProof="0" dirty="0" smtClean="0">
                          <a:solidFill>
                            <a:srgbClr val="333333"/>
                          </a:solidFill>
                          <a:latin typeface="Arial"/>
                          <a:ea typeface="+mn-ea"/>
                          <a:cs typeface="+mn-cs"/>
                        </a:rPr>
                        <a:t>Κατηγορία</a:t>
                      </a:r>
                      <a:endParaRPr lang="el-GR" sz="1400" b="1" i="0" noProof="0" dirty="0">
                        <a:solidFill>
                          <a:srgbClr val="333333"/>
                        </a:solidFill>
                        <a:latin typeface="Arial"/>
                        <a:ea typeface="+mn-ea"/>
                        <a:cs typeface="+mn-cs"/>
                      </a:endParaRPr>
                    </a:p>
                  </a:txBody>
                  <a:tcPr anchor="ct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marL="0" algn="ctr" defTabSz="914400">
                        <a:buNone/>
                      </a:pPr>
                      <a:r>
                        <a:rPr lang="el-GR" sz="1400" b="1" i="0" noProof="0" dirty="0" smtClean="0">
                          <a:solidFill>
                            <a:srgbClr val="333333"/>
                          </a:solidFill>
                          <a:latin typeface="Arial"/>
                          <a:ea typeface="+mn-ea"/>
                          <a:cs typeface="+mn-cs"/>
                        </a:rPr>
                        <a:t>Διαθέσιμοι παράγοντες</a:t>
                      </a:r>
                      <a:endParaRPr lang="el-GR" sz="1400" b="1" i="0" noProof="0" dirty="0">
                        <a:solidFill>
                          <a:srgbClr val="333333"/>
                        </a:solidFill>
                        <a:latin typeface="Arial"/>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 xmlns:a16="http://schemas.microsoft.com/office/drawing/2014/main" val="10000"/>
                  </a:ext>
                </a:extLst>
              </a:tr>
              <a:tr h="555482">
                <a:tc>
                  <a:txBody>
                    <a:bodyPr/>
                    <a:lstStyle/>
                    <a:p>
                      <a:pPr marL="0" algn="l" defTabSz="914400">
                        <a:buNone/>
                      </a:pPr>
                      <a:r>
                        <a:rPr lang="el-GR" sz="1400" b="0" i="0" noProof="0" dirty="0" smtClean="0">
                          <a:solidFill>
                            <a:schemeClr val="dk1"/>
                          </a:solidFill>
                          <a:latin typeface="Arial"/>
                          <a:ea typeface="+mn-ea"/>
                          <a:cs typeface="+mn-cs"/>
                        </a:rPr>
                        <a:t>Αγωνιστές LHRH</a:t>
                      </a:r>
                      <a:endParaRPr lang="el-GR" sz="1400" b="0" i="0" noProof="0" dirty="0">
                        <a:solidFill>
                          <a:schemeClr val="dk1"/>
                        </a:solidFill>
                        <a:latin typeface="Arial"/>
                        <a:ea typeface="+mn-ea"/>
                        <a:cs typeface="+mn-cs"/>
                      </a:endParaRPr>
                    </a:p>
                  </a:txBody>
                  <a:tcPr anchor="ct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a:buNone/>
                      </a:pPr>
                      <a:r>
                        <a:rPr lang="el-GR" sz="1400" b="0" i="0" noProof="0" dirty="0" err="1" smtClean="0">
                          <a:solidFill>
                            <a:srgbClr val="333333"/>
                          </a:solidFill>
                          <a:latin typeface="Arial"/>
                          <a:ea typeface="+mn-ea"/>
                          <a:cs typeface="+mn-cs"/>
                        </a:rPr>
                        <a:t>Βουσερελίνη</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Suprefact</a:t>
                      </a:r>
                      <a:r>
                        <a:rPr lang="en-US" sz="1400" b="0" i="0" noProof="0" dirty="0" smtClean="0">
                          <a:solidFill>
                            <a:srgbClr val="333333"/>
                          </a:solidFill>
                          <a:latin typeface="Arial"/>
                          <a:ea typeface="+mn-ea"/>
                          <a:cs typeface="+mn-cs"/>
                        </a:rPr>
                        <a:t>)</a:t>
                      </a:r>
                      <a:r>
                        <a:rPr lang="el-GR" sz="1400" b="0" i="0" noProof="0" dirty="0" smtClean="0">
                          <a:solidFill>
                            <a:srgbClr val="333333"/>
                          </a:solidFill>
                          <a:latin typeface="Arial"/>
                          <a:ea typeface="+mn-ea"/>
                          <a:cs typeface="+mn-cs"/>
                        </a:rPr>
                        <a:t>, </a:t>
                      </a:r>
                      <a:r>
                        <a:rPr lang="el-GR" sz="1400" b="0" i="0" noProof="0" dirty="0" err="1" smtClean="0">
                          <a:solidFill>
                            <a:srgbClr val="333333"/>
                          </a:solidFill>
                          <a:latin typeface="Arial"/>
                          <a:ea typeface="+mn-ea"/>
                          <a:cs typeface="+mn-cs"/>
                        </a:rPr>
                        <a:t>γοσερελίνη</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Zoladex</a:t>
                      </a:r>
                      <a:r>
                        <a:rPr lang="en-US" sz="1400" b="0" i="0" noProof="0" dirty="0" smtClean="0">
                          <a:solidFill>
                            <a:srgbClr val="333333"/>
                          </a:solidFill>
                          <a:latin typeface="Arial"/>
                          <a:ea typeface="+mn-ea"/>
                          <a:cs typeface="+mn-cs"/>
                        </a:rPr>
                        <a:t>) </a:t>
                      </a:r>
                      <a:r>
                        <a:rPr lang="el-GR" sz="1400" b="0" i="0" noProof="0" dirty="0" smtClean="0">
                          <a:solidFill>
                            <a:srgbClr val="333333"/>
                          </a:solidFill>
                          <a:latin typeface="Arial"/>
                          <a:ea typeface="+mn-ea"/>
                          <a:cs typeface="+mn-cs"/>
                        </a:rPr>
                        <a:t>, </a:t>
                      </a:r>
                      <a:r>
                        <a:rPr lang="el-GR" sz="1400" b="0" i="0" noProof="0" dirty="0" err="1" smtClean="0">
                          <a:solidFill>
                            <a:srgbClr val="333333"/>
                          </a:solidFill>
                          <a:latin typeface="Arial"/>
                          <a:ea typeface="+mn-ea"/>
                          <a:cs typeface="+mn-cs"/>
                        </a:rPr>
                        <a:t>λευπρορελίνη</a:t>
                      </a:r>
                      <a:r>
                        <a:rPr lang="en-US" sz="1400" b="0" i="0" noProof="0" dirty="0" smtClean="0">
                          <a:solidFill>
                            <a:srgbClr val="333333"/>
                          </a:solidFill>
                          <a:latin typeface="Arial"/>
                          <a:ea typeface="+mn-ea"/>
                          <a:cs typeface="+mn-cs"/>
                        </a:rPr>
                        <a:t> – </a:t>
                      </a:r>
                      <a:r>
                        <a:rPr lang="el-GR" sz="1400" b="0" i="0" noProof="0" dirty="0" err="1" smtClean="0">
                          <a:solidFill>
                            <a:srgbClr val="333333"/>
                          </a:solidFill>
                          <a:latin typeface="Arial"/>
                          <a:ea typeface="+mn-ea"/>
                          <a:cs typeface="+mn-cs"/>
                        </a:rPr>
                        <a:t>λευπρολίδη</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Daronda</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Leuprol</a:t>
                      </a:r>
                      <a:r>
                        <a:rPr lang="en-US" sz="1400" b="0" i="0" noProof="0" dirty="0" smtClean="0">
                          <a:solidFill>
                            <a:srgbClr val="333333"/>
                          </a:solidFill>
                          <a:latin typeface="Arial"/>
                          <a:ea typeface="+mn-ea"/>
                          <a:cs typeface="+mn-cs"/>
                        </a:rPr>
                        <a:t>, </a:t>
                      </a:r>
                      <a:r>
                        <a:rPr lang="en-US" sz="1400" b="1" i="0" noProof="0" dirty="0" err="1" smtClean="0">
                          <a:solidFill>
                            <a:schemeClr val="tx2">
                              <a:lumMod val="75000"/>
                            </a:schemeClr>
                          </a:solidFill>
                          <a:latin typeface="Arial"/>
                          <a:ea typeface="+mn-ea"/>
                          <a:cs typeface="+mn-cs"/>
                        </a:rPr>
                        <a:t>Eligard</a:t>
                      </a:r>
                      <a:r>
                        <a:rPr lang="en-US" sz="1400" b="0" i="0" noProof="0" dirty="0" smtClean="0">
                          <a:solidFill>
                            <a:srgbClr val="333333"/>
                          </a:solidFill>
                          <a:latin typeface="Arial"/>
                          <a:ea typeface="+mn-ea"/>
                          <a:cs typeface="+mn-cs"/>
                        </a:rPr>
                        <a:t>)</a:t>
                      </a:r>
                      <a:r>
                        <a:rPr lang="el-GR" sz="1400" b="0" i="0" noProof="0" dirty="0" smtClean="0">
                          <a:solidFill>
                            <a:srgbClr val="333333"/>
                          </a:solidFill>
                          <a:latin typeface="Arial"/>
                          <a:ea typeface="+mn-ea"/>
                          <a:cs typeface="+mn-cs"/>
                        </a:rPr>
                        <a:t>, </a:t>
                      </a:r>
                      <a:r>
                        <a:rPr lang="el-GR" sz="1400" b="0" i="0" noProof="0" dirty="0" err="1" smtClean="0">
                          <a:solidFill>
                            <a:srgbClr val="333333"/>
                          </a:solidFill>
                          <a:latin typeface="Arial"/>
                          <a:ea typeface="+mn-ea"/>
                          <a:cs typeface="+mn-cs"/>
                        </a:rPr>
                        <a:t>τριπτορελίνη</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Arvecap</a:t>
                      </a:r>
                      <a:r>
                        <a:rPr lang="en-US" sz="1400" b="0" i="0" noProof="0" dirty="0" smtClean="0">
                          <a:solidFill>
                            <a:srgbClr val="333333"/>
                          </a:solidFill>
                          <a:latin typeface="Arial"/>
                          <a:ea typeface="+mn-ea"/>
                          <a:cs typeface="+mn-cs"/>
                        </a:rPr>
                        <a:t>)</a:t>
                      </a:r>
                      <a:endParaRPr lang="el-GR" sz="1400" b="0" i="0" noProof="0" dirty="0">
                        <a:solidFill>
                          <a:srgbClr val="333333"/>
                        </a:solidFill>
                        <a:latin typeface="Arial"/>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1"/>
                  </a:ext>
                </a:extLst>
              </a:tr>
              <a:tr h="555482">
                <a:tc>
                  <a:txBody>
                    <a:bodyPr/>
                    <a:lstStyle/>
                    <a:p>
                      <a:pPr marL="0" algn="l" defTabSz="914400">
                        <a:buNone/>
                      </a:pPr>
                      <a:r>
                        <a:rPr lang="el-GR" sz="1400" b="0" i="0" noProof="0" dirty="0" smtClean="0">
                          <a:solidFill>
                            <a:schemeClr val="dk1"/>
                          </a:solidFill>
                          <a:latin typeface="Arial"/>
                          <a:ea typeface="+mn-ea"/>
                          <a:cs typeface="+mn-cs"/>
                        </a:rPr>
                        <a:t>Ανταγωνιστές LHRH</a:t>
                      </a:r>
                      <a:endParaRPr lang="el-GR" sz="1400" b="0" i="0" noProof="0" dirty="0">
                        <a:solidFill>
                          <a:schemeClr val="dk1"/>
                        </a:solidFill>
                        <a:latin typeface="Arial"/>
                        <a:ea typeface="+mn-ea"/>
                        <a:cs typeface="+mn-cs"/>
                      </a:endParaRPr>
                    </a:p>
                  </a:txBody>
                  <a:tcPr anchor="ct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a:buNone/>
                      </a:pPr>
                      <a:r>
                        <a:rPr lang="el-GR" sz="1400" b="0" i="0" noProof="0" dirty="0" err="1" smtClean="0">
                          <a:solidFill>
                            <a:srgbClr val="333333"/>
                          </a:solidFill>
                          <a:latin typeface="Arial"/>
                          <a:ea typeface="+mn-ea"/>
                          <a:cs typeface="+mn-cs"/>
                        </a:rPr>
                        <a:t>Δεγαρελίξη</a:t>
                      </a:r>
                      <a:r>
                        <a:rPr lang="el-GR" sz="1400" b="0" i="0" noProof="0" dirty="0" smtClean="0">
                          <a:solidFill>
                            <a:srgbClr val="333333"/>
                          </a:solidFill>
                          <a:latin typeface="Arial"/>
                          <a:ea typeface="+mn-ea"/>
                          <a:cs typeface="+mn-cs"/>
                        </a:rPr>
                        <a:t> </a:t>
                      </a:r>
                      <a:r>
                        <a:rPr lang="el-GR" sz="1400" b="0" i="0" noProof="0" dirty="0" err="1" smtClean="0">
                          <a:solidFill>
                            <a:srgbClr val="333333"/>
                          </a:solidFill>
                          <a:latin typeface="Arial"/>
                          <a:ea typeface="+mn-ea"/>
                          <a:cs typeface="+mn-cs"/>
                        </a:rPr>
                        <a:t>Degarelix</a:t>
                      </a:r>
                      <a:r>
                        <a:rPr lang="el-GR" sz="1400" b="0" i="0" noProof="0" dirty="0" smtClean="0">
                          <a:solidFill>
                            <a:srgbClr val="333333"/>
                          </a:solidFill>
                          <a:latin typeface="Arial"/>
                          <a:ea typeface="+mn-ea"/>
                          <a:cs typeface="+mn-cs"/>
                        </a:rPr>
                        <a:t> </a:t>
                      </a:r>
                      <a:r>
                        <a:rPr lang="en-US" sz="1400" b="0" i="0" noProof="0" dirty="0" smtClean="0">
                          <a:solidFill>
                            <a:srgbClr val="333333"/>
                          </a:solidFill>
                          <a:latin typeface="Arial"/>
                          <a:ea typeface="+mn-ea"/>
                          <a:cs typeface="+mn-cs"/>
                        </a:rPr>
                        <a:t>(</a:t>
                      </a:r>
                      <a:r>
                        <a:rPr lang="en-US" sz="1400" b="0" i="0" noProof="0" dirty="0" err="1" smtClean="0">
                          <a:solidFill>
                            <a:srgbClr val="333333"/>
                          </a:solidFill>
                          <a:latin typeface="Arial"/>
                          <a:ea typeface="+mn-ea"/>
                          <a:cs typeface="+mn-cs"/>
                        </a:rPr>
                        <a:t>Firmagon</a:t>
                      </a:r>
                      <a:r>
                        <a:rPr lang="el-GR" sz="1400" b="0" i="0" noProof="0" dirty="0" smtClean="0">
                          <a:solidFill>
                            <a:srgbClr val="333333"/>
                          </a:solidFill>
                          <a:latin typeface="Arial"/>
                          <a:ea typeface="+mn-ea"/>
                          <a:cs typeface="+mn-cs"/>
                        </a:rPr>
                        <a:t>,</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Ferring</a:t>
                      </a:r>
                      <a:r>
                        <a:rPr lang="en-US" sz="1400" b="0" i="0" noProof="0" dirty="0" smtClean="0">
                          <a:solidFill>
                            <a:srgbClr val="333333"/>
                          </a:solidFill>
                          <a:latin typeface="Arial"/>
                          <a:ea typeface="+mn-ea"/>
                          <a:cs typeface="+mn-cs"/>
                        </a:rPr>
                        <a:t>)</a:t>
                      </a:r>
                      <a:endParaRPr lang="el-GR" sz="1400" b="0" i="0" noProof="0" dirty="0">
                        <a:solidFill>
                          <a:srgbClr val="333333"/>
                        </a:solidFill>
                        <a:latin typeface="Arial"/>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555482">
                <a:tc>
                  <a:txBody>
                    <a:bodyPr/>
                    <a:lstStyle/>
                    <a:p>
                      <a:pPr marL="0" algn="l" defTabSz="914400">
                        <a:buNone/>
                      </a:pPr>
                      <a:r>
                        <a:rPr lang="el-GR" sz="1400" b="0" i="0" noProof="0" dirty="0" smtClean="0">
                          <a:solidFill>
                            <a:schemeClr val="dk1"/>
                          </a:solidFill>
                          <a:latin typeface="Arial"/>
                          <a:ea typeface="+mn-ea"/>
                          <a:cs typeface="+mn-cs"/>
                        </a:rPr>
                        <a:t>Αντι-ανδρογόνα</a:t>
                      </a:r>
                      <a:endParaRPr lang="el-GR" sz="1400" b="0" i="0" noProof="0" dirty="0">
                        <a:solidFill>
                          <a:schemeClr val="dk1"/>
                        </a:solidFill>
                        <a:latin typeface="Arial"/>
                        <a:ea typeface="+mn-ea"/>
                        <a:cs typeface="+mn-cs"/>
                      </a:endParaRPr>
                    </a:p>
                  </a:txBody>
                  <a:tcPr anchor="ct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a:buNone/>
                      </a:pPr>
                      <a:r>
                        <a:rPr lang="el-GR" sz="1400" b="0" i="0" noProof="0" dirty="0" err="1" smtClean="0">
                          <a:solidFill>
                            <a:srgbClr val="333333"/>
                          </a:solidFill>
                          <a:latin typeface="Arial"/>
                          <a:ea typeface="+mn-ea"/>
                          <a:cs typeface="+mn-cs"/>
                        </a:rPr>
                        <a:t>Βικαλουταμίδη</a:t>
                      </a:r>
                      <a:r>
                        <a:rPr lang="en-US" sz="1400" b="0" i="0" noProof="0" dirty="0" smtClean="0">
                          <a:solidFill>
                            <a:srgbClr val="333333"/>
                          </a:solidFill>
                          <a:latin typeface="Arial"/>
                          <a:ea typeface="+mn-ea"/>
                          <a:cs typeface="+mn-cs"/>
                        </a:rPr>
                        <a:t> (</a:t>
                      </a:r>
                      <a:r>
                        <a:rPr lang="en-US" sz="1400" b="0" i="0" noProof="0" dirty="0" err="1" smtClean="0">
                          <a:solidFill>
                            <a:srgbClr val="333333"/>
                          </a:solidFill>
                          <a:latin typeface="Arial"/>
                          <a:ea typeface="+mn-ea"/>
                          <a:cs typeface="+mn-cs"/>
                        </a:rPr>
                        <a:t>Casodex</a:t>
                      </a:r>
                      <a:r>
                        <a:rPr lang="en-US" sz="1400" b="0" i="0" noProof="0" dirty="0" smtClean="0">
                          <a:solidFill>
                            <a:srgbClr val="333333"/>
                          </a:solidFill>
                          <a:latin typeface="Arial"/>
                          <a:ea typeface="+mn-ea"/>
                          <a:cs typeface="+mn-cs"/>
                        </a:rPr>
                        <a:t>)</a:t>
                      </a:r>
                      <a:r>
                        <a:rPr lang="el-GR" sz="1400" b="0" i="0" noProof="0" dirty="0" smtClean="0">
                          <a:solidFill>
                            <a:srgbClr val="333333"/>
                          </a:solidFill>
                          <a:latin typeface="Arial"/>
                          <a:ea typeface="+mn-ea"/>
                          <a:cs typeface="+mn-cs"/>
                        </a:rPr>
                        <a:t>,</a:t>
                      </a:r>
                      <a:r>
                        <a:rPr lang="el-GR" sz="1400" b="0" i="0" baseline="0" noProof="0" dirty="0" smtClean="0">
                          <a:solidFill>
                            <a:srgbClr val="333333"/>
                          </a:solidFill>
                          <a:latin typeface="Arial"/>
                          <a:ea typeface="+mn-ea"/>
                          <a:cs typeface="+mn-cs"/>
                        </a:rPr>
                        <a:t> </a:t>
                      </a:r>
                      <a:r>
                        <a:rPr lang="el-GR" sz="1400" b="0" i="0" baseline="0" noProof="0" dirty="0" err="1" smtClean="0">
                          <a:solidFill>
                            <a:srgbClr val="333333"/>
                          </a:solidFill>
                          <a:latin typeface="Arial"/>
                          <a:ea typeface="+mn-ea"/>
                          <a:cs typeface="+mn-cs"/>
                        </a:rPr>
                        <a:t>νιλουταμίδη</a:t>
                      </a:r>
                      <a:r>
                        <a:rPr lang="en-US" sz="1400" b="0" i="0" baseline="0" noProof="0" dirty="0" smtClean="0">
                          <a:solidFill>
                            <a:srgbClr val="333333"/>
                          </a:solidFill>
                          <a:latin typeface="Arial"/>
                          <a:ea typeface="+mn-ea"/>
                          <a:cs typeface="+mn-cs"/>
                        </a:rPr>
                        <a:t> (</a:t>
                      </a:r>
                      <a:r>
                        <a:rPr lang="en-US" sz="1400" b="0" i="0" baseline="0" noProof="0" dirty="0" err="1" smtClean="0">
                          <a:solidFill>
                            <a:srgbClr val="333333"/>
                          </a:solidFill>
                          <a:latin typeface="Arial"/>
                          <a:ea typeface="+mn-ea"/>
                          <a:cs typeface="+mn-cs"/>
                        </a:rPr>
                        <a:t>Anandron</a:t>
                      </a:r>
                      <a:r>
                        <a:rPr lang="en-US" sz="1400" b="0" i="0" baseline="0" noProof="0" dirty="0" smtClean="0">
                          <a:solidFill>
                            <a:srgbClr val="333333"/>
                          </a:solidFill>
                          <a:latin typeface="Arial"/>
                          <a:ea typeface="+mn-ea"/>
                          <a:cs typeface="+mn-cs"/>
                        </a:rPr>
                        <a:t>)</a:t>
                      </a:r>
                      <a:r>
                        <a:rPr lang="el-GR" sz="1400" b="0" i="0" baseline="0" noProof="0" dirty="0" smtClean="0">
                          <a:solidFill>
                            <a:srgbClr val="333333"/>
                          </a:solidFill>
                          <a:latin typeface="Arial"/>
                          <a:ea typeface="+mn-ea"/>
                          <a:cs typeface="+mn-cs"/>
                        </a:rPr>
                        <a:t>, </a:t>
                      </a:r>
                      <a:r>
                        <a:rPr lang="el-GR" sz="1400" b="0" i="0" baseline="0" noProof="0" dirty="0" err="1" smtClean="0">
                          <a:solidFill>
                            <a:srgbClr val="333333"/>
                          </a:solidFill>
                          <a:latin typeface="Arial"/>
                          <a:ea typeface="+mn-ea"/>
                          <a:cs typeface="+mn-cs"/>
                        </a:rPr>
                        <a:t>φλουταμίδη</a:t>
                      </a:r>
                      <a:r>
                        <a:rPr lang="en-US" sz="1400" b="0" i="0" baseline="0" noProof="0" dirty="0" smtClean="0">
                          <a:solidFill>
                            <a:srgbClr val="333333"/>
                          </a:solidFill>
                          <a:latin typeface="Arial"/>
                          <a:ea typeface="+mn-ea"/>
                          <a:cs typeface="+mn-cs"/>
                        </a:rPr>
                        <a:t> (</a:t>
                      </a:r>
                      <a:r>
                        <a:rPr lang="en-US" sz="1400" b="0" i="0" baseline="0" noProof="0" dirty="0" err="1" smtClean="0">
                          <a:solidFill>
                            <a:srgbClr val="333333"/>
                          </a:solidFill>
                          <a:latin typeface="Arial"/>
                          <a:ea typeface="+mn-ea"/>
                          <a:cs typeface="+mn-cs"/>
                        </a:rPr>
                        <a:t>Flucinom</a:t>
                      </a:r>
                      <a:r>
                        <a:rPr lang="en-US" sz="1400" b="0" i="0" baseline="0" noProof="0" dirty="0" smtClean="0">
                          <a:solidFill>
                            <a:srgbClr val="333333"/>
                          </a:solidFill>
                          <a:latin typeface="Arial"/>
                          <a:ea typeface="+mn-ea"/>
                          <a:cs typeface="+mn-cs"/>
                        </a:rPr>
                        <a:t>)</a:t>
                      </a:r>
                      <a:endParaRPr lang="el-GR" sz="1400" b="0" i="0" baseline="0" noProof="0" dirty="0">
                        <a:solidFill>
                          <a:srgbClr val="333333"/>
                        </a:solidFill>
                        <a:latin typeface="Arial"/>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3"/>
                  </a:ext>
                </a:extLst>
              </a:tr>
              <a:tr h="555482">
                <a:tc>
                  <a:txBody>
                    <a:bodyPr/>
                    <a:lstStyle/>
                    <a:p>
                      <a:pPr marL="0" algn="l" defTabSz="914400">
                        <a:buNone/>
                      </a:pPr>
                      <a:r>
                        <a:rPr lang="el-GR" sz="1400" b="0" i="0" noProof="0" dirty="0" smtClean="0">
                          <a:solidFill>
                            <a:schemeClr val="dk1"/>
                          </a:solidFill>
                          <a:latin typeface="Arial"/>
                          <a:ea typeface="+mn-ea"/>
                          <a:cs typeface="+mn-cs"/>
                        </a:rPr>
                        <a:t>Οιστρογόνα</a:t>
                      </a:r>
                      <a:endParaRPr lang="el-GR" sz="1400" b="0" i="0" noProof="0" dirty="0">
                        <a:solidFill>
                          <a:schemeClr val="dk1"/>
                        </a:solidFill>
                        <a:latin typeface="Arial"/>
                        <a:ea typeface="+mn-ea"/>
                        <a:cs typeface="+mn-cs"/>
                      </a:endParaRPr>
                    </a:p>
                  </a:txBody>
                  <a:tcPr anchor="ct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algn="ctr" defTabSz="914400">
                        <a:buNone/>
                      </a:pPr>
                      <a:r>
                        <a:rPr lang="el-GR" sz="1400" b="0" i="0" noProof="0" dirty="0" smtClean="0">
                          <a:solidFill>
                            <a:srgbClr val="333333"/>
                          </a:solidFill>
                          <a:latin typeface="Arial"/>
                          <a:ea typeface="+mn-ea"/>
                          <a:cs typeface="+mn-cs"/>
                        </a:rPr>
                        <a:t>Διαιθυλοστιλβεστρόλη</a:t>
                      </a:r>
                      <a:r>
                        <a:rPr lang="el-GR" sz="1400" b="0" i="0" baseline="0" noProof="0" dirty="0" smtClean="0">
                          <a:solidFill>
                            <a:srgbClr val="333333"/>
                          </a:solidFill>
                          <a:latin typeface="Arial"/>
                          <a:ea typeface="+mn-ea"/>
                          <a:cs typeface="+mn-cs"/>
                        </a:rPr>
                        <a:t> (DES)</a:t>
                      </a:r>
                      <a:endParaRPr lang="el-GR" sz="1400" b="0" i="0" baseline="0" noProof="0" dirty="0">
                        <a:solidFill>
                          <a:srgbClr val="333333"/>
                        </a:solidFill>
                        <a:latin typeface="Arial"/>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8" name="Rectangle 20"/>
          <p:cNvSpPr>
            <a:spLocks noChangeArrowheads="1"/>
          </p:cNvSpPr>
          <p:nvPr/>
        </p:nvSpPr>
        <p:spPr bwMode="auto">
          <a:xfrm>
            <a:off x="6849374" y="-1492"/>
            <a:ext cx="2286173"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Θεραπεία στέρησης ανδρογόνων</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 name="Rectangle 8"/>
          <p:cNvSpPr/>
          <p:nvPr/>
        </p:nvSpPr>
        <p:spPr>
          <a:xfrm>
            <a:off x="19049" y="6304940"/>
            <a:ext cx="6934201" cy="553998"/>
          </a:xfrm>
          <a:prstGeom prst="rect">
            <a:avLst/>
          </a:prstGeom>
        </p:spPr>
        <p:txBody>
          <a:bodyPr wrap="square" anchor="b" anchorCtr="0">
            <a:spAutoFit/>
          </a:bodyPr>
          <a:lstStyle/>
          <a:p>
            <a:pPr lvl="0">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Guidelines on Prostate Cancer. </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Διατίθεται στη σελίδα: http://www.uroweb.org/gls/pdf/08%20Prostate%20Cancer_LR%20March%2013th%202012.pdf. Τελευταία πρόσβαση τον </a:t>
            </a:r>
            <a:r>
              <a:rPr lang="el-GR" sz="1000" dirty="0">
                <a:solidFill>
                  <a:srgbClr val="333333"/>
                </a:solidFill>
              </a:rPr>
              <a:t>Αύγουστο 2018.</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10" name="9 - Ορθογώνιο"/>
          <p:cNvSpPr/>
          <p:nvPr/>
        </p:nvSpPr>
        <p:spPr>
          <a:xfrm>
            <a:off x="714348" y="3143248"/>
            <a:ext cx="8143932" cy="1285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P554.WAV">
            <a:hlinkClick r:id="" action="ppaction://media"/>
          </p:cNvPr>
          <p:cNvPicPr>
            <a:picLocks noRot="1" noChangeAspect="1"/>
          </p:cNvPicPr>
          <p:nvPr>
            <a:wavAudioFile r:embed="rId1" name="~PP554.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96857727"/>
      </p:ext>
    </p:extLst>
  </p:cSld>
  <p:clrMapOvr>
    <a:masterClrMapping/>
  </p:clrMapOvr>
  <p:transition advTm="11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Ανεπιθύμητες ενέργειες της θεραπείας στέρησης ανδρογόνων</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755424" y="1370013"/>
            <a:ext cx="8005988" cy="4841875"/>
          </a:xfrm>
        </p:spPr>
        <p:txBody>
          <a:bodyPr>
            <a:normAutofit fontScale="85000" lnSpcReduction="10000"/>
          </a:bodyPr>
          <a:lstStyle/>
          <a:p>
            <a:pPr marL="347472" indent="-347472" algn="l" defTabSz="914400">
              <a:spcBef>
                <a:spcPts val="480"/>
              </a:spcBef>
              <a:buClr>
                <a:srgbClr val="333333"/>
              </a:buClr>
              <a:buFont typeface="Arial"/>
              <a:buChar char="•"/>
            </a:pPr>
            <a:r>
              <a:rPr lang="el-GR" sz="2000" b="0" i="0" dirty="0" smtClean="0">
                <a:solidFill>
                  <a:srgbClr val="333333"/>
                </a:solidFill>
                <a:latin typeface="Arial"/>
                <a:ea typeface="+mn-ea"/>
                <a:cs typeface="+mn-cs"/>
              </a:rPr>
              <a:t>Όλες οι μορφές θεραπείας στέρησης ανδρογόνων προκαλούν παρόμοιες ανεπιθύμητες ενέργειες που προκύπτουν από τις μεταβολές στα επίπεδα ορμονών, συμπεριλαμβανομένης της τεστοστερόνης και των οιστρογόνων.</a:t>
            </a:r>
          </a:p>
          <a:p>
            <a:pPr marL="347472" indent="-347472" algn="l" defTabSz="914400">
              <a:spcBef>
                <a:spcPts val="480"/>
              </a:spcBef>
              <a:buClr>
                <a:srgbClr val="333333"/>
              </a:buClr>
              <a:buFont typeface="Arial"/>
              <a:buChar char="•"/>
            </a:pPr>
            <a:r>
              <a:rPr lang="el-GR" sz="2000" b="0" i="0" dirty="0" smtClean="0">
                <a:solidFill>
                  <a:srgbClr val="333333"/>
                </a:solidFill>
                <a:latin typeface="Arial"/>
                <a:ea typeface="+mn-ea"/>
                <a:cs typeface="+mn-cs"/>
              </a:rPr>
              <a:t>Στις ανεπιθύμητες ενέργειες της θεραπείας στέρησης ανδρογόνων περιλαμβάνονται:</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Αναιμία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Εξάψεις</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Απώλεια σεξουαλικής επιθυμίας</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Ανικανότητα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Διαταραχές του γαστρεντερικού</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Οστεοπόρωση</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Απώλεια μυϊκού ιστού</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Εν τω βάθει φλεβική θρόμβωση</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Πνευμονικό οίδημα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Αυξημένος κίνδυνος για καρδιαγγειακή νόσο, καρδιακή ανεπάρκεια, έμφραγμα του μυοκαρδίου</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Ευαισθησία μαστών και ανάπτυξη μαστικού ιστού (γυναικομαστία)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Ψυχολογικές αλλαγές: Διαταραχή της διάθεσης και της πνευματικής λειτουργίας</a:t>
            </a:r>
            <a:endParaRPr lang="el-GR" sz="1800" b="0" i="0" dirty="0">
              <a:solidFill>
                <a:srgbClr val="333333"/>
              </a:solidFill>
              <a:latin typeface="Arial"/>
              <a:ea typeface="+mn-ea"/>
              <a:cs typeface="+mn-cs"/>
            </a:endParaRPr>
          </a:p>
        </p:txBody>
      </p:sp>
      <p:sp>
        <p:nvSpPr>
          <p:cNvPr id="5"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4" name="Rectangle 3"/>
          <p:cNvSpPr/>
          <p:nvPr/>
        </p:nvSpPr>
        <p:spPr>
          <a:xfrm>
            <a:off x="12617" y="6295199"/>
            <a:ext cx="818270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ADT=θεραπεία στέρησης ανδρογόνων.</a:t>
            </a:r>
          </a:p>
          <a:p>
            <a:pPr lvl="0">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Chodak GW. Prostate Cancer Treatment and Management 2013 Available at: http://emedicine.medscape.com/article/1967731-treatment.  </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Τελευταία πρόσβαση τον </a:t>
            </a:r>
            <a:r>
              <a:rPr lang="el-GR" sz="1000" dirty="0">
                <a:solidFill>
                  <a:srgbClr val="333333"/>
                </a:solidFill>
              </a:rPr>
              <a:t>Αύγουστο 2018.</a:t>
            </a:r>
            <a:r>
              <a:rPr kumimoji="0" lang="el-GR" sz="1000" b="0" i="0" u="none" strike="noStrike" kern="1200" cap="none" spc="0" normalizeH="0" baseline="0" noProof="0" dirty="0" smtClean="0">
                <a:ln>
                  <a:noFill/>
                </a:ln>
                <a:solidFill>
                  <a:srgbClr val="CDCDCF"/>
                </a:solidFill>
                <a:effectLst/>
                <a:uLnTx/>
                <a:uFillTx/>
                <a:latin typeface="Arial"/>
                <a:ea typeface="+mn-ea"/>
                <a:cs typeface="+mn-cs"/>
              </a:rPr>
              <a:t>.</a:t>
            </a:r>
            <a:endParaRPr kumimoji="0" lang="el-GR" sz="1000" b="0" i="0" u="none" strike="noStrike" kern="1200" cap="none" spc="0" normalizeH="0" baseline="0" noProof="0" dirty="0">
              <a:ln>
                <a:noFill/>
              </a:ln>
              <a:solidFill>
                <a:srgbClr val="CDCDCF"/>
              </a:solidFill>
              <a:effectLst/>
              <a:uLnTx/>
              <a:uFillTx/>
              <a:latin typeface="Arial"/>
              <a:ea typeface="+mn-ea"/>
              <a:cs typeface="+mn-cs"/>
            </a:endParaRPr>
          </a:p>
        </p:txBody>
      </p:sp>
      <p:sp>
        <p:nvSpPr>
          <p:cNvPr id="6" name="Rectangle 20"/>
          <p:cNvSpPr>
            <a:spLocks noChangeArrowheads="1"/>
          </p:cNvSpPr>
          <p:nvPr/>
        </p:nvSpPr>
        <p:spPr bwMode="auto">
          <a:xfrm>
            <a:off x="6849374" y="-1492"/>
            <a:ext cx="2286173"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Θεραπεία στέρησης ανδρογόνων</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2141.WAV">
            <a:hlinkClick r:id="" action="ppaction://media"/>
          </p:cNvPr>
          <p:cNvPicPr>
            <a:picLocks noRot="1" noChangeAspect="1"/>
          </p:cNvPicPr>
          <p:nvPr>
            <a:wavAudioFile r:embed="rId1" name="~PP2141.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4209454381"/>
      </p:ext>
    </p:extLst>
  </p:cSld>
  <p:clrMapOvr>
    <a:masterClrMapping/>
  </p:clrMapOvr>
  <p:transition advTm="13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9081" y="49983"/>
            <a:ext cx="8020905" cy="1291073"/>
          </a:xfrm>
          <a:solidFill>
            <a:srgbClr val="FF0000"/>
          </a:solidFill>
        </p:spPr>
        <p:txBody>
          <a:bodyPr>
            <a:normAutofit/>
          </a:bodyPr>
          <a:lstStyle/>
          <a:p>
            <a:pPr algn="ctr"/>
            <a:r>
              <a:rPr lang="el-GR" sz="2800" b="1" kern="0" cap="none" dirty="0">
                <a:solidFill>
                  <a:schemeClr val="tx1"/>
                </a:solidFill>
                <a:latin typeface="+mn-lt"/>
                <a:cs typeface="+mj-cs"/>
              </a:rPr>
              <a:t>Η </a:t>
            </a:r>
            <a:r>
              <a:rPr lang="el-GR" sz="2800" b="1" kern="0" cap="none" dirty="0" smtClean="0">
                <a:solidFill>
                  <a:schemeClr val="tx1"/>
                </a:solidFill>
                <a:latin typeface="+mn-lt"/>
                <a:cs typeface="+mj-cs"/>
              </a:rPr>
              <a:t>πορεία εξέλιξης του καρκίνου του προστάτη</a:t>
            </a:r>
            <a:endParaRPr lang="el-GR" dirty="0"/>
          </a:p>
        </p:txBody>
      </p:sp>
      <p:sp>
        <p:nvSpPr>
          <p:cNvPr id="7" name="Στρογγυλεμένο ορθογώνιο 6"/>
          <p:cNvSpPr/>
          <p:nvPr/>
        </p:nvSpPr>
        <p:spPr>
          <a:xfrm>
            <a:off x="1428049" y="3276145"/>
            <a:ext cx="1099021" cy="777239"/>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Τοπικός ή Τοπικά προχωρημένος </a:t>
            </a:r>
            <a:r>
              <a:rPr kumimoji="0" lang="en-US" sz="825" b="1" i="0" u="none" strike="noStrike" kern="1200" cap="none" spc="0" normalizeH="0" baseline="0" noProof="0" dirty="0">
                <a:ln>
                  <a:noFill/>
                </a:ln>
                <a:solidFill>
                  <a:prstClr val="white"/>
                </a:solidFill>
                <a:effectLst/>
                <a:uLnTx/>
                <a:uFillTx/>
                <a:latin typeface="Arial"/>
                <a:ea typeface="+mn-ea"/>
                <a:cs typeface="+mn-cs"/>
              </a:rPr>
              <a:t>PCa</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Στρογγυλεμένο ορθογώνιο 7"/>
          <p:cNvSpPr/>
          <p:nvPr/>
        </p:nvSpPr>
        <p:spPr>
          <a:xfrm>
            <a:off x="2891195" y="3388366"/>
            <a:ext cx="895469" cy="45720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Βιοχημική Υποτροπή</a:t>
            </a:r>
          </a:p>
        </p:txBody>
      </p:sp>
      <p:sp>
        <p:nvSpPr>
          <p:cNvPr id="9" name="Στρογγυλεμένο ορθογώνιο 8"/>
          <p:cNvSpPr/>
          <p:nvPr/>
        </p:nvSpPr>
        <p:spPr>
          <a:xfrm>
            <a:off x="5386876" y="3388367"/>
            <a:ext cx="895469" cy="4572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mCRPC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Στρογγυλεμένο ορθογώνιο 9"/>
          <p:cNvSpPr/>
          <p:nvPr/>
        </p:nvSpPr>
        <p:spPr>
          <a:xfrm>
            <a:off x="6640475" y="3386289"/>
            <a:ext cx="895469" cy="4572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Τελικά </a:t>
            </a:r>
            <a:r>
              <a:rPr kumimoji="0" lang="el-GR" sz="825" b="1" i="0" u="none" strike="noStrike" kern="1200" cap="none" spc="0" normalizeH="0" baseline="0" noProof="0" dirty="0" smtClean="0">
                <a:ln>
                  <a:noFill/>
                </a:ln>
                <a:solidFill>
                  <a:prstClr val="white"/>
                </a:solidFill>
                <a:effectLst/>
                <a:uLnTx/>
                <a:uFillTx/>
                <a:latin typeface="Arial"/>
                <a:ea typeface="+mn-ea"/>
                <a:cs typeface="+mn-cs"/>
              </a:rPr>
              <a:t>Στάδια</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Στρογγυλεμένο ορθογώνιο 10"/>
          <p:cNvSpPr/>
          <p:nvPr/>
        </p:nvSpPr>
        <p:spPr>
          <a:xfrm>
            <a:off x="4106387" y="4003509"/>
            <a:ext cx="895469" cy="45720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nmCRPC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2" name="Στρογγυλεμένο ορθογώνιο 11"/>
          <p:cNvSpPr/>
          <p:nvPr/>
        </p:nvSpPr>
        <p:spPr>
          <a:xfrm>
            <a:off x="3915357" y="2775303"/>
            <a:ext cx="1086499" cy="4572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mHSPC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(Από υποτροπή)</a:t>
            </a:r>
          </a:p>
        </p:txBody>
      </p:sp>
      <p:sp>
        <p:nvSpPr>
          <p:cNvPr id="13" name="Στρογγυλεμένο ορθογώνιο 12"/>
          <p:cNvSpPr/>
          <p:nvPr/>
        </p:nvSpPr>
        <p:spPr>
          <a:xfrm>
            <a:off x="3896549" y="2175152"/>
            <a:ext cx="1105307" cy="4572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mHSPC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(Νέα Διάγνωση)</a:t>
            </a:r>
          </a:p>
        </p:txBody>
      </p:sp>
      <p:sp>
        <p:nvSpPr>
          <p:cNvPr id="14" name="Δεξί βέλος 13"/>
          <p:cNvSpPr/>
          <p:nvPr/>
        </p:nvSpPr>
        <p:spPr>
          <a:xfrm>
            <a:off x="2550575" y="3608132"/>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6" name="Δεξί βέλος 15"/>
          <p:cNvSpPr/>
          <p:nvPr/>
        </p:nvSpPr>
        <p:spPr>
          <a:xfrm rot="19673578">
            <a:off x="3780845" y="3280263"/>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7" name="Δεξί βέλος 16"/>
          <p:cNvSpPr/>
          <p:nvPr/>
        </p:nvSpPr>
        <p:spPr>
          <a:xfrm>
            <a:off x="3822640" y="3616443"/>
            <a:ext cx="1452218" cy="50918"/>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8" name="Δεξί βέλος 17"/>
          <p:cNvSpPr/>
          <p:nvPr/>
        </p:nvSpPr>
        <p:spPr>
          <a:xfrm rot="2061455">
            <a:off x="3769654" y="3902450"/>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9" name="Δεξί βέλος 18"/>
          <p:cNvSpPr/>
          <p:nvPr/>
        </p:nvSpPr>
        <p:spPr>
          <a:xfrm rot="2024610">
            <a:off x="5020240" y="3301533"/>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0" name="Δεξί βέλος 19"/>
          <p:cNvSpPr/>
          <p:nvPr/>
        </p:nvSpPr>
        <p:spPr>
          <a:xfrm rot="19785765">
            <a:off x="5023450" y="3912455"/>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2" name="Δεξί βέλος 21"/>
          <p:cNvSpPr/>
          <p:nvPr/>
        </p:nvSpPr>
        <p:spPr>
          <a:xfrm>
            <a:off x="6297335" y="3607610"/>
            <a:ext cx="328149" cy="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solidFill>
              <a:effectLst/>
              <a:uLnTx/>
              <a:uFillTx/>
              <a:latin typeface="Arial"/>
              <a:ea typeface="+mn-ea"/>
              <a:cs typeface="+mn-cs"/>
            </a:endParaRPr>
          </a:p>
        </p:txBody>
      </p:sp>
      <p:sp>
        <p:nvSpPr>
          <p:cNvPr id="28" name="Βέλος λυγισμένο προς τα επάνω 27"/>
          <p:cNvSpPr/>
          <p:nvPr/>
        </p:nvSpPr>
        <p:spPr>
          <a:xfrm rot="10800000" flipH="1">
            <a:off x="5020101" y="2384530"/>
            <a:ext cx="861155" cy="957205"/>
          </a:xfrm>
          <a:prstGeom prst="bentUpArrow">
            <a:avLst>
              <a:gd name="adj1" fmla="val 4512"/>
              <a:gd name="adj2" fmla="val 5418"/>
              <a:gd name="adj3" fmla="val 8338"/>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9" name="Οβάλ 28"/>
          <p:cNvSpPr/>
          <p:nvPr/>
        </p:nvSpPr>
        <p:spPr>
          <a:xfrm>
            <a:off x="1532880" y="4639132"/>
            <a:ext cx="128608" cy="14295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Οβάλ 29"/>
          <p:cNvSpPr/>
          <p:nvPr/>
        </p:nvSpPr>
        <p:spPr>
          <a:xfrm>
            <a:off x="1538394" y="4859162"/>
            <a:ext cx="128608" cy="1429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1" name="Οβάλ 30"/>
          <p:cNvSpPr/>
          <p:nvPr/>
        </p:nvSpPr>
        <p:spPr>
          <a:xfrm>
            <a:off x="1536412" y="5084050"/>
            <a:ext cx="128608" cy="14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p:cNvSpPr txBox="1"/>
          <p:nvPr/>
        </p:nvSpPr>
        <p:spPr>
          <a:xfrm>
            <a:off x="1762902" y="4601876"/>
            <a:ext cx="1483822"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Μη μεταστατικός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3" name="TextBox 32"/>
          <p:cNvSpPr txBox="1"/>
          <p:nvPr/>
        </p:nvSpPr>
        <p:spPr>
          <a:xfrm>
            <a:off x="1762902" y="4826763"/>
            <a:ext cx="2281300"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Ορμονοευαίσθητος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4" name="TextBox 33"/>
          <p:cNvSpPr txBox="1"/>
          <p:nvPr/>
        </p:nvSpPr>
        <p:spPr>
          <a:xfrm>
            <a:off x="1762902" y="5057138"/>
            <a:ext cx="224790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Ευνουχοάντοχος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5" name="TextBox 34"/>
          <p:cNvSpPr txBox="1"/>
          <p:nvPr/>
        </p:nvSpPr>
        <p:spPr>
          <a:xfrm>
            <a:off x="230183" y="6127049"/>
            <a:ext cx="8626649"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C4D4F"/>
                </a:solidFill>
                <a:effectLst/>
                <a:uLnTx/>
                <a:uFillTx/>
                <a:latin typeface="Arial"/>
                <a:ea typeface="+mn-ea"/>
                <a:cs typeface="+mn-cs"/>
              </a:rPr>
              <a:t>Adapted</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from </a:t>
            </a:r>
            <a:r>
              <a:rPr kumimoji="0" lang="en-US" sz="1000" b="0" i="0" u="none" strike="noStrike" kern="1200" cap="none" spc="0" normalizeH="0" baseline="0" noProof="0" dirty="0" err="1">
                <a:ln>
                  <a:noFill/>
                </a:ln>
                <a:solidFill>
                  <a:srgbClr val="4C4D4F"/>
                </a:solidFill>
                <a:effectLst/>
                <a:uLnTx/>
                <a:uFillTx/>
                <a:latin typeface="Arial"/>
                <a:ea typeface="+mn-ea"/>
                <a:cs typeface="+mn-cs"/>
              </a:rPr>
              <a:t>Scher</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HI, et</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al J </a:t>
            </a:r>
            <a:r>
              <a:rPr kumimoji="0" lang="en-US" sz="1000" b="0" i="0" u="none" strike="noStrike" kern="1200" cap="none" spc="0" normalizeH="0" baseline="0" noProof="0" dirty="0" err="1">
                <a:ln>
                  <a:noFill/>
                </a:ln>
                <a:solidFill>
                  <a:srgbClr val="4C4D4F"/>
                </a:solidFill>
                <a:effectLst/>
                <a:uLnTx/>
                <a:uFillTx/>
                <a:latin typeface="Arial"/>
                <a:ea typeface="+mn-ea"/>
                <a:cs typeface="+mn-cs"/>
              </a:rPr>
              <a:t>Clin</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Oncol 2016 34 </a:t>
            </a:r>
            <a:r>
              <a:rPr kumimoji="0" lang="en-US" sz="1000" b="0" i="0" u="none" strike="noStrike" kern="1200" cap="none" spc="0" normalizeH="0" baseline="0" noProof="0" dirty="0" smtClean="0">
                <a:ln>
                  <a:noFill/>
                </a:ln>
                <a:solidFill>
                  <a:srgbClr val="4C4D4F"/>
                </a:solidFill>
                <a:effectLst/>
                <a:uLnTx/>
                <a:uFillTx/>
                <a:latin typeface="Arial"/>
                <a:ea typeface="+mn-ea"/>
                <a:cs typeface="+mn-cs"/>
              </a:rPr>
              <a:t>1402-18 </a:t>
            </a:r>
            <a:r>
              <a:rPr kumimoji="0" lang="en-US" sz="1000" b="0" i="0" u="none" strike="noStrike" kern="1200" cap="none" spc="0" normalizeH="0" baseline="0" noProof="0" dirty="0" err="1" smtClean="0">
                <a:ln>
                  <a:noFill/>
                </a:ln>
                <a:solidFill>
                  <a:srgbClr val="4C4D4F"/>
                </a:solidFill>
                <a:effectLst/>
                <a:uLnTx/>
                <a:uFillTx/>
                <a:latin typeface="Arial"/>
                <a:ea typeface="+mn-ea"/>
                <a:cs typeface="+mn-cs"/>
              </a:rPr>
              <a:t>Mottet</a:t>
            </a:r>
            <a:r>
              <a:rPr kumimoji="0" lang="en-US" sz="1000" b="0" i="0" u="none" strike="noStrike" kern="1200" cap="none" spc="0" normalizeH="0" baseline="0" noProof="0" dirty="0" smtClean="0">
                <a:ln>
                  <a:noFill/>
                </a:ln>
                <a:solidFill>
                  <a:srgbClr val="4C4D4F"/>
                </a:solidFill>
                <a:effectLst/>
                <a:uLnTx/>
                <a:uFillTx/>
                <a:latin typeface="Arial"/>
                <a:ea typeface="+mn-ea"/>
                <a:cs typeface="+mn-cs"/>
              </a:rPr>
              <a:t> </a:t>
            </a:r>
            <a:r>
              <a:rPr kumimoji="0" lang="el-GR" sz="1000" b="0" i="0" u="none" strike="noStrike" kern="1200" cap="none" spc="0" normalizeH="0" baseline="0" noProof="0" dirty="0">
                <a:ln>
                  <a:noFill/>
                </a:ln>
                <a:solidFill>
                  <a:srgbClr val="4C4D4F"/>
                </a:solidFill>
                <a:effectLst/>
                <a:uLnTx/>
                <a:uFillTx/>
                <a:latin typeface="Arial"/>
                <a:ea typeface="+mn-ea"/>
                <a:cs typeface="+mn-cs"/>
              </a:rPr>
              <a:t>Ν </a:t>
            </a:r>
            <a:r>
              <a:rPr kumimoji="0" lang="en-US" sz="1000" b="0" i="0" u="none" strike="noStrike" kern="1200" cap="none" spc="0" normalizeH="0" baseline="0" noProof="0" dirty="0">
                <a:ln>
                  <a:noFill/>
                </a:ln>
                <a:solidFill>
                  <a:srgbClr val="4C4D4F"/>
                </a:solidFill>
                <a:effectLst/>
                <a:uLnTx/>
                <a:uFillTx/>
                <a:latin typeface="Arial"/>
                <a:ea typeface="+mn-ea"/>
                <a:cs typeface="+mn-cs"/>
              </a:rPr>
              <a:t>et al EAU/ESTRO/ESUR/SIOG Guidelines on Prostate Cancer 2017. Available from http://uroweb org/guideline/prostate-cancer, Accessed February 2018</a:t>
            </a:r>
            <a:endParaRPr kumimoji="0" lang="el-GR" sz="1000" b="0" i="0" u="none" strike="noStrike" kern="1200" cap="none" spc="0" normalizeH="0" baseline="0" noProof="0" dirty="0">
              <a:ln>
                <a:noFill/>
              </a:ln>
              <a:solidFill>
                <a:srgbClr val="4C4D4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C4D4F"/>
                </a:solidFill>
                <a:effectLst/>
                <a:uLnTx/>
                <a:uFillTx/>
                <a:latin typeface="Arial"/>
                <a:ea typeface="+mn-ea"/>
                <a:cs typeface="+mn-cs"/>
              </a:rPr>
              <a:t>Honq</a:t>
            </a:r>
            <a:r>
              <a:rPr kumimoji="0" lang="en-US" sz="1000" b="0" i="0" u="none" strike="noStrike" kern="1200" cap="none" spc="0" normalizeH="0" baseline="0" noProof="0" dirty="0">
                <a:ln>
                  <a:noFill/>
                </a:ln>
                <a:solidFill>
                  <a:srgbClr val="4C4D4F"/>
                </a:solidFill>
                <a:effectLst/>
                <a:uLnTx/>
                <a:uFillTx/>
                <a:latin typeface="Arial"/>
                <a:ea typeface="+mn-ea"/>
                <a:cs typeface="+mn-cs"/>
              </a:rPr>
              <a:t> JH, Kim </a:t>
            </a:r>
            <a:r>
              <a:rPr kumimoji="0" lang="el-GR" sz="1000" b="0" i="0" u="none" strike="noStrike" kern="1200" cap="none" spc="0" normalizeH="0" baseline="0" noProof="0" dirty="0">
                <a:ln>
                  <a:noFill/>
                </a:ln>
                <a:solidFill>
                  <a:srgbClr val="4C4D4F"/>
                </a:solidFill>
                <a:effectLst/>
                <a:uLnTx/>
                <a:uFillTx/>
                <a:latin typeface="Arial"/>
                <a:ea typeface="+mn-ea"/>
                <a:cs typeface="+mn-cs"/>
              </a:rPr>
              <a:t>ΙΥ </a:t>
            </a:r>
            <a:r>
              <a:rPr kumimoji="0" lang="en-US" sz="1000" b="0" i="0" u="none" strike="noStrike" kern="1200" cap="none" spc="0" normalizeH="0" baseline="0" noProof="0" dirty="0" err="1">
                <a:ln>
                  <a:noFill/>
                </a:ln>
                <a:solidFill>
                  <a:srgbClr val="4C4D4F"/>
                </a:solidFill>
                <a:effectLst/>
                <a:uLnTx/>
                <a:uFillTx/>
                <a:latin typeface="Arial"/>
                <a:ea typeface="+mn-ea"/>
                <a:cs typeface="+mn-cs"/>
              </a:rPr>
              <a:t>Korean.J.Urol</a:t>
            </a:r>
            <a:r>
              <a:rPr kumimoji="0" lang="en-US" sz="1000" b="0" i="0" u="none" strike="noStrike" kern="1200" cap="none" spc="0" normalizeH="0" baseline="0" noProof="0" dirty="0">
                <a:ln>
                  <a:noFill/>
                </a:ln>
                <a:solidFill>
                  <a:srgbClr val="4C4D4F"/>
                </a:solidFill>
                <a:effectLst/>
                <a:uLnTx/>
                <a:uFillTx/>
                <a:latin typeface="Arial"/>
                <a:ea typeface="+mn-ea"/>
                <a:cs typeface="+mn-cs"/>
              </a:rPr>
              <a:t>. 1014, 55: 153-60</a:t>
            </a:r>
            <a:endParaRPr kumimoji="0" lang="el-GR" sz="1000" b="0" i="0" u="none" strike="noStrike" kern="1200" cap="none" spc="0" normalizeH="0" baseline="0" noProof="0" dirty="0">
              <a:ln>
                <a:noFill/>
              </a:ln>
              <a:solidFill>
                <a:srgbClr val="4C4D4F"/>
              </a:solidFill>
              <a:effectLst/>
              <a:uLnTx/>
              <a:uFillTx/>
              <a:latin typeface="Arial"/>
              <a:ea typeface="+mn-ea"/>
              <a:cs typeface="+mn-cs"/>
            </a:endParaRPr>
          </a:p>
        </p:txBody>
      </p:sp>
      <p:sp>
        <p:nvSpPr>
          <p:cNvPr id="36" name="TextBox 35"/>
          <p:cNvSpPr txBox="1"/>
          <p:nvPr/>
        </p:nvSpPr>
        <p:spPr>
          <a:xfrm>
            <a:off x="3614548" y="3895122"/>
            <a:ext cx="396262"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4C4D4F"/>
                </a:solidFill>
                <a:effectLst/>
                <a:uLnTx/>
                <a:uFillTx/>
                <a:latin typeface="Arial"/>
                <a:ea typeface="+mn-ea"/>
                <a:cs typeface="+mn-cs"/>
              </a:rPr>
              <a:t>ADT</a:t>
            </a:r>
            <a:endParaRPr kumimoji="0" lang="el-GR" sz="825" b="0" i="0" u="none" strike="noStrike" kern="1200" cap="none" spc="0" normalizeH="0" baseline="0" noProof="0" dirty="0">
              <a:ln>
                <a:noFill/>
              </a:ln>
              <a:solidFill>
                <a:srgbClr val="4C4D4F"/>
              </a:solidFill>
              <a:effectLst/>
              <a:uLnTx/>
              <a:uFillTx/>
              <a:latin typeface="Arial"/>
              <a:ea typeface="+mn-ea"/>
              <a:cs typeface="+mn-cs"/>
            </a:endParaRPr>
          </a:p>
        </p:txBody>
      </p:sp>
      <p:sp>
        <p:nvSpPr>
          <p:cNvPr id="38" name="Ορθογώνιο 37"/>
          <p:cNvSpPr/>
          <p:nvPr/>
        </p:nvSpPr>
        <p:spPr>
          <a:xfrm>
            <a:off x="4372265" y="3456299"/>
            <a:ext cx="396262" cy="21929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4C4D4F"/>
                </a:solidFill>
                <a:effectLst/>
                <a:uLnTx/>
                <a:uFillTx/>
                <a:latin typeface="Arial"/>
                <a:ea typeface="+mn-ea"/>
                <a:cs typeface="+mn-cs"/>
              </a:rPr>
              <a:t>ADT</a:t>
            </a:r>
          </a:p>
        </p:txBody>
      </p:sp>
      <p:sp>
        <p:nvSpPr>
          <p:cNvPr id="40" name="TextBox 39"/>
          <p:cNvSpPr txBox="1"/>
          <p:nvPr/>
        </p:nvSpPr>
        <p:spPr>
          <a:xfrm>
            <a:off x="3923928" y="2126752"/>
            <a:ext cx="3097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N</a:t>
            </a:r>
            <a:endParaRPr kumimoji="0" lang="el-GR" sz="1350" b="1" i="0" u="none" strike="noStrike" kern="1200" cap="none" spc="0" normalizeH="0" baseline="0" noProof="0" dirty="0">
              <a:ln>
                <a:noFill/>
              </a:ln>
              <a:solidFill>
                <a:srgbClr val="A62B4D">
                  <a:lumMod val="75000"/>
                </a:srgbClr>
              </a:solidFill>
              <a:effectLst/>
              <a:uLnTx/>
              <a:uFillTx/>
              <a:latin typeface="Arial"/>
              <a:ea typeface="+mn-ea"/>
              <a:cs typeface="+mn-cs"/>
            </a:endParaRPr>
          </a:p>
        </p:txBody>
      </p:sp>
      <p:sp>
        <p:nvSpPr>
          <p:cNvPr id="41" name="Ορθογώνιο 40"/>
          <p:cNvSpPr/>
          <p:nvPr/>
        </p:nvSpPr>
        <p:spPr>
          <a:xfrm>
            <a:off x="1428049" y="5246406"/>
            <a:ext cx="3082895" cy="5078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N    </a:t>
            </a:r>
            <a:r>
              <a:rPr kumimoji="0" lang="en-US" sz="900" b="1" i="0" u="none" strike="noStrike" kern="1200" cap="none" spc="0" normalizeH="0" baseline="0" noProof="0" dirty="0">
                <a:ln>
                  <a:noFill/>
                </a:ln>
                <a:solidFill>
                  <a:srgbClr val="4C4D4F"/>
                </a:solidFill>
                <a:effectLst/>
                <a:uLnTx/>
                <a:uFillTx/>
                <a:latin typeface="Arial"/>
                <a:ea typeface="+mn-ea"/>
                <a:cs typeface="+mn-cs"/>
              </a:rPr>
              <a:t>De novo </a:t>
            </a: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Ορμονοευαίσθητος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    </a:t>
            </a:r>
            <a:endParaRPr kumimoji="0" lang="el-GR" sz="1350" b="1" i="0" u="none" strike="noStrike" kern="1200" cap="none" spc="0" normalizeH="0" baseline="0" noProof="0" dirty="0">
              <a:ln>
                <a:noFill/>
              </a:ln>
              <a:solidFill>
                <a:srgbClr val="A62B4D">
                  <a:lumMod val="75000"/>
                </a:srgbClr>
              </a:solidFill>
              <a:effectLst/>
              <a:uLnTx/>
              <a:uFillTx/>
              <a:latin typeface="Arial"/>
              <a:ea typeface="+mn-ea"/>
              <a:cs typeface="+mn-cs"/>
            </a:endParaRPr>
          </a:p>
        </p:txBody>
      </p:sp>
      <p:sp>
        <p:nvSpPr>
          <p:cNvPr id="3" name="Επεξήγηση με κάτω βέλος 2"/>
          <p:cNvSpPr/>
          <p:nvPr/>
        </p:nvSpPr>
        <p:spPr>
          <a:xfrm>
            <a:off x="2348509" y="2621428"/>
            <a:ext cx="728189" cy="953450"/>
          </a:xfrm>
          <a:prstGeom prst="downArrowCallout">
            <a:avLst>
              <a:gd name="adj1" fmla="val 3683"/>
              <a:gd name="adj2" fmla="val 5963"/>
              <a:gd name="adj3" fmla="val 5525"/>
              <a:gd name="adj4" fmla="val 41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p:nvSpPr>
        <p:spPr>
          <a:xfrm>
            <a:off x="2274664" y="2645867"/>
            <a:ext cx="81776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srgbClr val="4C4D4F"/>
                </a:solidFill>
                <a:effectLst/>
                <a:uLnTx/>
                <a:uFillTx/>
                <a:latin typeface="Arial"/>
                <a:ea typeface="+mn-ea"/>
                <a:cs typeface="+mn-cs"/>
              </a:rPr>
              <a:t>ΡΙΖΙΚΗ ΘΕΡΑΠΕΙΑ</a:t>
            </a:r>
          </a:p>
        </p:txBody>
      </p:sp>
      <p:sp>
        <p:nvSpPr>
          <p:cNvPr id="37" name="36 - Ορθογώνιο"/>
          <p:cNvSpPr/>
          <p:nvPr/>
        </p:nvSpPr>
        <p:spPr>
          <a:xfrm>
            <a:off x="2928926" y="1571612"/>
            <a:ext cx="4857784" cy="3071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9" name="~PP2784.WAV">
            <a:hlinkClick r:id="" action="ppaction://media"/>
          </p:cNvPr>
          <p:cNvPicPr>
            <a:picLocks noRot="1" noChangeAspect="1"/>
          </p:cNvPicPr>
          <p:nvPr>
            <a:wavAudioFile r:embed="rId1" name="~PP2784.WAV"/>
          </p:nvPr>
        </p:nvPicPr>
        <p:blipFill>
          <a:blip r:embed="rId3"/>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485128565"/>
      </p:ext>
    </p:extLst>
  </p:cSld>
  <p:clrMapOvr>
    <a:masterClrMapping/>
  </p:clrMapOvr>
  <p:transition advTm="53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Mechanisms of evolution to Castration Resistance</a:t>
            </a:r>
            <a:endParaRPr lang="el-GR" dirty="0"/>
          </a:p>
        </p:txBody>
      </p:sp>
      <p:pic>
        <p:nvPicPr>
          <p:cNvPr id="2050" name="Picture 2"/>
          <p:cNvPicPr>
            <a:picLocks noGrp="1" noChangeAspect="1" noChangeArrowheads="1"/>
          </p:cNvPicPr>
          <p:nvPr>
            <p:ph idx="1"/>
          </p:nvPr>
        </p:nvPicPr>
        <p:blipFill>
          <a:blip r:embed="rId4"/>
          <a:srcRect/>
          <a:stretch>
            <a:fillRect/>
          </a:stretch>
        </p:blipFill>
        <p:spPr bwMode="auto">
          <a:xfrm>
            <a:off x="605279" y="1600200"/>
            <a:ext cx="7933441" cy="4525963"/>
          </a:xfrm>
          <a:prstGeom prst="rect">
            <a:avLst/>
          </a:prstGeom>
          <a:noFill/>
          <a:ln w="9525">
            <a:noFill/>
            <a:miter lim="800000"/>
            <a:headEnd/>
            <a:tailEnd/>
          </a:ln>
          <a:effectLst/>
        </p:spPr>
      </p:pic>
      <p:pic>
        <p:nvPicPr>
          <p:cNvPr id="4" name="~PP2094.WAV">
            <a:hlinkClick r:id="" action="ppaction://media"/>
          </p:cNvPr>
          <p:cNvPicPr>
            <a:picLocks noRot="1" noChangeAspect="1"/>
          </p:cNvPicPr>
          <p:nvPr>
            <a:wavAudioFile r:embed="rId1" name="~PP2094.WAV"/>
          </p:nvPr>
        </p:nvPicPr>
        <p:blipFill>
          <a:blip r:embed="rId5"/>
          <a:stretch>
            <a:fillRect/>
          </a:stretch>
        </p:blipFill>
        <p:spPr>
          <a:xfrm>
            <a:off x="8632825" y="6346825"/>
            <a:ext cx="304800" cy="304800"/>
          </a:xfrm>
          <a:prstGeom prst="rect">
            <a:avLst/>
          </a:prstGeom>
        </p:spPr>
      </p:pic>
    </p:spTree>
  </p:cSld>
  <p:clrMapOvr>
    <a:masterClrMapping/>
  </p:clrMapOvr>
  <p:transition advTm="31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81" y="451456"/>
            <a:ext cx="8773319" cy="685802"/>
          </a:xfrm>
          <a:solidFill>
            <a:schemeClr val="bg1"/>
          </a:solidFill>
        </p:spPr>
        <p:txBody>
          <a:bodyPr>
            <a:noAutofit/>
          </a:bodyPr>
          <a:lstStyle/>
          <a:p>
            <a:pPr algn="ctr">
              <a:defRPr/>
            </a:pPr>
            <a:r>
              <a:rPr lang="el-GR" sz="2500" cap="none" dirty="0" smtClean="0">
                <a:latin typeface="+mj-lt"/>
                <a:cs typeface="+mj-cs"/>
              </a:rPr>
              <a:t>Ορισμός </a:t>
            </a:r>
            <a:r>
              <a:rPr lang="el-GR" sz="2500" cap="none" dirty="0">
                <a:latin typeface="+mj-lt"/>
                <a:cs typeface="+mj-cs"/>
              </a:rPr>
              <a:t>του </a:t>
            </a:r>
            <a:r>
              <a:rPr lang="el-GR" sz="2500" cap="none" dirty="0" smtClean="0">
                <a:latin typeface="+mj-lt"/>
                <a:cs typeface="+mj-cs"/>
              </a:rPr>
              <a:t>ευνουχοάντοχου καρκίνου </a:t>
            </a:r>
            <a:r>
              <a:rPr lang="el-GR" sz="2500" cap="none" dirty="0">
                <a:latin typeface="+mj-lt"/>
                <a:cs typeface="+mj-cs"/>
              </a:rPr>
              <a:t>του </a:t>
            </a:r>
            <a:r>
              <a:rPr lang="el-GR" sz="2500" cap="none" dirty="0" smtClean="0">
                <a:latin typeface="+mj-lt"/>
                <a:cs typeface="+mj-cs"/>
              </a:rPr>
              <a:t>προστάτη</a:t>
            </a:r>
            <a:endParaRPr lang="en-US" sz="2500" cap="none" dirty="0">
              <a:latin typeface="+mj-lt"/>
              <a:cs typeface="+mj-cs"/>
            </a:endParaRPr>
          </a:p>
        </p:txBody>
      </p:sp>
      <p:graphicFrame>
        <p:nvGraphicFramePr>
          <p:cNvPr id="4" name="Content Placeholder 3"/>
          <p:cNvGraphicFramePr>
            <a:graphicFrameLocks noGrp="1"/>
          </p:cNvGraphicFramePr>
          <p:nvPr>
            <p:ph idx="1"/>
            <p:extLst/>
          </p:nvPr>
        </p:nvGraphicFramePr>
        <p:xfrm>
          <a:off x="269875" y="1371600"/>
          <a:ext cx="8188946" cy="3505200"/>
        </p:xfrm>
        <a:graphic>
          <a:graphicData uri="http://schemas.openxmlformats.org/drawingml/2006/table">
            <a:tbl>
              <a:tblPr firstRow="1" bandRow="1">
                <a:effectLst>
                  <a:outerShdw blurRad="63500" sx="102000" sy="102000" algn="ctr" rotWithShape="0">
                    <a:prstClr val="black">
                      <a:alpha val="40000"/>
                    </a:prstClr>
                  </a:outerShdw>
                </a:effectLst>
                <a:tableStyleId>{793D81CF-94F2-401A-BA57-92F5A7B2D0C5}</a:tableStyleId>
              </a:tblPr>
              <a:tblGrid>
                <a:gridCol w="4094473">
                  <a:extLst>
                    <a:ext uri="{9D8B030D-6E8A-4147-A177-3AD203B41FA5}">
                      <a16:colId xmlns="" xmlns:a16="http://schemas.microsoft.com/office/drawing/2014/main" val="20000"/>
                    </a:ext>
                  </a:extLst>
                </a:gridCol>
                <a:gridCol w="4094473">
                  <a:extLst>
                    <a:ext uri="{9D8B030D-6E8A-4147-A177-3AD203B41FA5}">
                      <a16:colId xmlns="" xmlns:a16="http://schemas.microsoft.com/office/drawing/2014/main" val="20001"/>
                    </a:ext>
                  </a:extLst>
                </a:gridCol>
              </a:tblGrid>
              <a:tr h="370840">
                <a:tc gridSpan="2">
                  <a:txBody>
                    <a:bodyPr/>
                    <a:lstStyle/>
                    <a:p>
                      <a:pPr algn="ctr"/>
                      <a:r>
                        <a:rPr lang="el-GR" sz="2400" b="1" dirty="0" smtClean="0">
                          <a:solidFill>
                            <a:schemeClr val="tx1"/>
                          </a:solidFill>
                          <a:effectLst/>
                          <a:latin typeface="Calibri" pitchFamily="34" charset="0"/>
                          <a:cs typeface="Calibri" pitchFamily="34" charset="0"/>
                        </a:rPr>
                        <a:t>Τεστοστερόνη ορού σε επίπεδα</a:t>
                      </a:r>
                      <a:r>
                        <a:rPr lang="el-GR" sz="2400" b="1" baseline="0" dirty="0" smtClean="0">
                          <a:solidFill>
                            <a:schemeClr val="tx1"/>
                          </a:solidFill>
                          <a:effectLst/>
                          <a:latin typeface="Calibri" pitchFamily="34" charset="0"/>
                          <a:cs typeface="Calibri" pitchFamily="34" charset="0"/>
                        </a:rPr>
                        <a:t> ευνουχισμού</a:t>
                      </a:r>
                      <a:endParaRPr lang="en-US" sz="2400" b="1" baseline="0" dirty="0" smtClean="0">
                        <a:solidFill>
                          <a:schemeClr val="tx1"/>
                        </a:solidFill>
                        <a:effectLst/>
                        <a:latin typeface="Calibri" pitchFamily="34" charset="0"/>
                        <a:cs typeface="Calibri" pitchFamily="34" charset="0"/>
                      </a:endParaRPr>
                    </a:p>
                    <a:p>
                      <a:pPr algn="ctr"/>
                      <a:r>
                        <a:rPr lang="el-GR" sz="2400" b="1" baseline="0" dirty="0" smtClean="0">
                          <a:solidFill>
                            <a:schemeClr val="tx1"/>
                          </a:solidFill>
                          <a:effectLst/>
                          <a:latin typeface="Calibri" pitchFamily="34" charset="0"/>
                          <a:cs typeface="Calibri" pitchFamily="34" charset="0"/>
                        </a:rPr>
                        <a:t> </a:t>
                      </a:r>
                      <a:r>
                        <a:rPr lang="en-US" sz="2400" b="1" dirty="0" smtClean="0">
                          <a:solidFill>
                            <a:schemeClr val="tx1"/>
                          </a:solidFill>
                          <a:effectLst/>
                          <a:latin typeface="Calibri" pitchFamily="34" charset="0"/>
                          <a:cs typeface="Calibri" pitchFamily="34" charset="0"/>
                        </a:rPr>
                        <a:t>(&lt; </a:t>
                      </a:r>
                      <a:r>
                        <a:rPr lang="en-US" sz="2400" b="1" dirty="0">
                          <a:solidFill>
                            <a:schemeClr val="tx1"/>
                          </a:solidFill>
                          <a:effectLst/>
                          <a:latin typeface="Calibri" pitchFamily="34" charset="0"/>
                          <a:cs typeface="Calibri" pitchFamily="34" charset="0"/>
                        </a:rPr>
                        <a:t>50 ng/dL </a:t>
                      </a:r>
                      <a:r>
                        <a:rPr lang="el-GR" sz="2400" b="1" dirty="0" smtClean="0">
                          <a:solidFill>
                            <a:schemeClr val="tx1"/>
                          </a:solidFill>
                          <a:effectLst/>
                          <a:latin typeface="Calibri" pitchFamily="34" charset="0"/>
                          <a:cs typeface="Calibri" pitchFamily="34" charset="0"/>
                        </a:rPr>
                        <a:t>ή</a:t>
                      </a:r>
                      <a:r>
                        <a:rPr lang="en-US" sz="2400" b="1" dirty="0" smtClean="0">
                          <a:solidFill>
                            <a:schemeClr val="tx1"/>
                          </a:solidFill>
                          <a:effectLst/>
                          <a:latin typeface="Calibri" pitchFamily="34" charset="0"/>
                          <a:cs typeface="Calibri" pitchFamily="34" charset="0"/>
                        </a:rPr>
                        <a:t> </a:t>
                      </a:r>
                      <a:r>
                        <a:rPr lang="en-US" sz="2400" b="1" dirty="0">
                          <a:solidFill>
                            <a:schemeClr val="tx1"/>
                          </a:solidFill>
                          <a:effectLst/>
                          <a:latin typeface="Calibri" pitchFamily="34" charset="0"/>
                          <a:cs typeface="Calibri" pitchFamily="34" charset="0"/>
                        </a:rPr>
                        <a:t>&lt; 1.7 nmol/L)</a:t>
                      </a: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l-GR"/>
                    </a:p>
                  </a:txBody>
                  <a:tcPr/>
                </a:tc>
                <a:extLst>
                  <a:ext uri="{0D108BD9-81ED-4DB2-BD59-A6C34878D82A}">
                    <a16:rowId xmlns="" xmlns:a16="http://schemas.microsoft.com/office/drawing/2014/main" val="10000"/>
                  </a:ext>
                </a:extLst>
              </a:tr>
              <a:tr h="370840">
                <a:tc gridSpan="2">
                  <a:txBody>
                    <a:bodyPr/>
                    <a:lstStyle/>
                    <a:p>
                      <a:pPr algn="ctr"/>
                      <a:r>
                        <a:rPr lang="el-GR" sz="2400" b="1" dirty="0" smtClean="0">
                          <a:solidFill>
                            <a:srgbClr val="C00000"/>
                          </a:solidFill>
                          <a:effectLst/>
                          <a:latin typeface="Calibri" pitchFamily="34" charset="0"/>
                          <a:cs typeface="Calibri" pitchFamily="34" charset="0"/>
                        </a:rPr>
                        <a:t>και</a:t>
                      </a:r>
                      <a:r>
                        <a:rPr lang="el-GR" sz="2400" b="1" baseline="0" dirty="0" smtClean="0">
                          <a:solidFill>
                            <a:srgbClr val="C00000"/>
                          </a:solidFill>
                          <a:effectLst/>
                          <a:latin typeface="Calibri" pitchFamily="34" charset="0"/>
                          <a:cs typeface="Calibri" pitchFamily="34" charset="0"/>
                        </a:rPr>
                        <a:t> ένα από τα κάτωθι:</a:t>
                      </a:r>
                      <a:endParaRPr lang="en-US" sz="2400" b="1" dirty="0">
                        <a:solidFill>
                          <a:srgbClr val="C00000"/>
                        </a:solidFill>
                        <a:effectLst/>
                        <a:latin typeface="Calibri" pitchFamily="34" charset="0"/>
                        <a:cs typeface="Calibri" pitchFamily="34" charset="0"/>
                      </a:endParaRP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l-GR"/>
                    </a:p>
                  </a:txBody>
                  <a:tcPr/>
                </a:tc>
                <a:extLst>
                  <a:ext uri="{0D108BD9-81ED-4DB2-BD59-A6C34878D82A}">
                    <a16:rowId xmlns="" xmlns:a16="http://schemas.microsoft.com/office/drawing/2014/main" val="10001"/>
                  </a:ext>
                </a:extLst>
              </a:tr>
              <a:tr h="370840">
                <a:tc>
                  <a:txBody>
                    <a:bodyPr/>
                    <a:lstStyle/>
                    <a:p>
                      <a:pPr algn="ctr"/>
                      <a:r>
                        <a:rPr lang="el-GR" sz="2000" b="1" dirty="0" smtClean="0">
                          <a:effectLst/>
                          <a:latin typeface="Calibri" pitchFamily="34" charset="0"/>
                          <a:cs typeface="Calibri" pitchFamily="34" charset="0"/>
                        </a:rPr>
                        <a:t>3</a:t>
                      </a:r>
                      <a:r>
                        <a:rPr lang="el-GR" sz="2000" b="1" baseline="0" dirty="0" smtClean="0">
                          <a:effectLst/>
                          <a:latin typeface="Calibri" pitchFamily="34" charset="0"/>
                          <a:cs typeface="Calibri" pitchFamily="34" charset="0"/>
                        </a:rPr>
                        <a:t> διαδοχικές αυξήσεις του </a:t>
                      </a:r>
                      <a:r>
                        <a:rPr lang="en-US" sz="2000" b="1" dirty="0" smtClean="0">
                          <a:effectLst/>
                          <a:latin typeface="Calibri" pitchFamily="34" charset="0"/>
                          <a:cs typeface="Calibri" pitchFamily="34" charset="0"/>
                        </a:rPr>
                        <a:t>PSA</a:t>
                      </a:r>
                      <a:r>
                        <a:rPr lang="el-GR" sz="2000" b="1" dirty="0" smtClean="0">
                          <a:effectLst/>
                          <a:latin typeface="Calibri" pitchFamily="34" charset="0"/>
                          <a:cs typeface="Calibri" pitchFamily="34" charset="0"/>
                        </a:rPr>
                        <a:t> με μεσοδιάστημα τουλάχιστον 1 εβδομάδας</a:t>
                      </a:r>
                      <a:r>
                        <a:rPr lang="en-US" sz="2000" b="1" dirty="0" smtClean="0">
                          <a:effectLst/>
                          <a:latin typeface="Calibri" pitchFamily="34" charset="0"/>
                          <a:cs typeface="Calibri" pitchFamily="34" charset="0"/>
                        </a:rPr>
                        <a:t>,</a:t>
                      </a:r>
                      <a:r>
                        <a:rPr lang="el-GR" sz="2000" b="1" dirty="0" smtClean="0">
                          <a:effectLst/>
                          <a:latin typeface="Calibri" pitchFamily="34" charset="0"/>
                          <a:cs typeface="Calibri" pitchFamily="34" charset="0"/>
                        </a:rPr>
                        <a:t> οι</a:t>
                      </a:r>
                      <a:r>
                        <a:rPr lang="el-GR" sz="2000" b="1" baseline="0" dirty="0" smtClean="0">
                          <a:effectLst/>
                          <a:latin typeface="Calibri" pitchFamily="34" charset="0"/>
                          <a:cs typeface="Calibri" pitchFamily="34" charset="0"/>
                        </a:rPr>
                        <a:t> οποίες </a:t>
                      </a:r>
                      <a:r>
                        <a:rPr lang="el-GR" sz="2000" b="1" dirty="0" smtClean="0">
                          <a:effectLst/>
                          <a:latin typeface="Calibri" pitchFamily="34" charset="0"/>
                          <a:cs typeface="Calibri" pitchFamily="34" charset="0"/>
                        </a:rPr>
                        <a:t> να δείχνουν 2 αυξήσεις κατά 50% πάνω από τη χαμηλότερη τιμή (ναδίρ) και το </a:t>
                      </a:r>
                      <a:r>
                        <a:rPr lang="en-US" sz="2000" b="1" dirty="0" smtClean="0">
                          <a:effectLst/>
                          <a:latin typeface="Calibri" pitchFamily="34" charset="0"/>
                          <a:cs typeface="Calibri" pitchFamily="34" charset="0"/>
                        </a:rPr>
                        <a:t>PSA</a:t>
                      </a:r>
                      <a:r>
                        <a:rPr lang="el-GR" sz="2000" b="1" dirty="0" smtClean="0">
                          <a:effectLst/>
                          <a:latin typeface="Calibri" pitchFamily="34" charset="0"/>
                          <a:cs typeface="Calibri" pitchFamily="34" charset="0"/>
                        </a:rPr>
                        <a:t> να είναι </a:t>
                      </a:r>
                      <a:r>
                        <a:rPr lang="en-US" sz="2000" b="1" dirty="0" smtClean="0">
                          <a:effectLst/>
                          <a:latin typeface="Calibri" pitchFamily="34" charset="0"/>
                          <a:cs typeface="Calibri" pitchFamily="34" charset="0"/>
                        </a:rPr>
                        <a:t>&gt; </a:t>
                      </a:r>
                      <a:r>
                        <a:rPr lang="en-US" sz="2000" b="1" dirty="0">
                          <a:effectLst/>
                          <a:latin typeface="Calibri" pitchFamily="34" charset="0"/>
                          <a:cs typeface="Calibri" pitchFamily="34" charset="0"/>
                        </a:rPr>
                        <a:t>2 ng/mL</a:t>
                      </a: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2000" b="1" i="0" u="none" strike="noStrike" kern="1200" baseline="0" dirty="0" smtClean="0">
                          <a:solidFill>
                            <a:schemeClr val="tx1"/>
                          </a:solidFill>
                          <a:latin typeface="Calibri" panose="020F0502020204030204" pitchFamily="34" charset="0"/>
                          <a:ea typeface="+mn-ea"/>
                          <a:cs typeface="+mn-cs"/>
                        </a:rPr>
                        <a:t>Απεικονιστική εξέλιξη: Εμφάνιση δύο ή περισσότερων οστικών βλαβών στο σπινθηρογράφημα οστών ή αύξηση του μεγέθους μάζας μαλακών ιστών (κριτήρια </a:t>
                      </a:r>
                      <a:r>
                        <a:rPr lang="en-US" sz="2000" b="1" i="0" u="none" strike="noStrike" kern="1200" baseline="0" dirty="0" smtClean="0">
                          <a:solidFill>
                            <a:schemeClr val="tx1"/>
                          </a:solidFill>
                          <a:latin typeface="Calibri" panose="020F0502020204030204" pitchFamily="34" charset="0"/>
                          <a:ea typeface="+mn-ea"/>
                          <a:cs typeface="+mn-cs"/>
                        </a:rPr>
                        <a:t>RECIST)</a:t>
                      </a:r>
                      <a:endParaRPr lang="en-US" sz="2800" b="1" dirty="0">
                        <a:solidFill>
                          <a:schemeClr val="tx1"/>
                        </a:solidFill>
                        <a:effectLst/>
                        <a:latin typeface="Calibri" pitchFamily="34" charset="0"/>
                        <a:cs typeface="Calibri" pitchFamily="34" charset="0"/>
                      </a:endParaRP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pPr algn="ctr"/>
                      <a:endParaRPr lang="en-US" sz="2000" b="1" dirty="0">
                        <a:effectLst/>
                        <a:latin typeface="Calibri" pitchFamily="34" charset="0"/>
                        <a:cs typeface="Calibri" pitchFamily="34" charset="0"/>
                      </a:endParaRP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b="1" dirty="0">
                        <a:solidFill>
                          <a:schemeClr val="tx1"/>
                        </a:solidFill>
                        <a:effectLst/>
                        <a:latin typeface="Calibri" pitchFamily="34" charset="0"/>
                        <a:cs typeface="Calibri" pitchFamily="34" charset="0"/>
                      </a:endParaRPr>
                    </a:p>
                  </a:txBody>
                  <a:tcPr marL="18359" marR="18359"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535939816"/>
                  </a:ext>
                </a:extLst>
              </a:tr>
            </a:tbl>
          </a:graphicData>
        </a:graphic>
      </p:graphicFrame>
      <p:sp>
        <p:nvSpPr>
          <p:cNvPr id="3" name="Rectangle 2"/>
          <p:cNvSpPr/>
          <p:nvPr/>
        </p:nvSpPr>
        <p:spPr>
          <a:xfrm>
            <a:off x="550708" y="4966347"/>
            <a:ext cx="773927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srgbClr val="4C4D4F"/>
                </a:solidFill>
                <a:effectLst/>
                <a:uLnTx/>
                <a:uFillTx/>
                <a:latin typeface="Arial"/>
                <a:ea typeface="+mn-ea"/>
                <a:cs typeface="+mn-cs"/>
              </a:rPr>
              <a:t>Η συμπτωματική πρόοδος της νόσου από μόνη της πρέπει να τίθεται σε αμφισβήτηση και δεν είναι ικανή για τη διάγνωση του ευνουχοάντοχου καρκίνου του προστάτη</a:t>
            </a:r>
            <a:endParaRPr kumimoji="0" lang="el-GR" sz="1800" b="0" i="0" u="none" strike="noStrike" kern="1200" cap="none" spc="0" normalizeH="0" baseline="0" noProof="0" dirty="0">
              <a:ln>
                <a:noFill/>
              </a:ln>
              <a:solidFill>
                <a:srgbClr val="4C4D4F"/>
              </a:solidFill>
              <a:effectLst/>
              <a:uLnTx/>
              <a:uFillTx/>
              <a:latin typeface="Arial"/>
              <a:ea typeface="+mn-ea"/>
              <a:cs typeface="+mn-cs"/>
            </a:endParaRPr>
          </a:p>
        </p:txBody>
      </p:sp>
      <p:sp>
        <p:nvSpPr>
          <p:cNvPr id="6" name="object 5"/>
          <p:cNvSpPr txBox="1"/>
          <p:nvPr/>
        </p:nvSpPr>
        <p:spPr>
          <a:xfrm>
            <a:off x="245198" y="6527071"/>
            <a:ext cx="8213623" cy="12311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10" normalizeH="0" baseline="0" noProof="0" dirty="0" err="1" smtClean="0">
                <a:ln>
                  <a:noFill/>
                </a:ln>
                <a:solidFill>
                  <a:srgbClr val="4C4D4F"/>
                </a:solidFill>
                <a:effectLst/>
                <a:uLnTx/>
                <a:uFillTx/>
                <a:latin typeface="Arial"/>
                <a:ea typeface="+mn-ea"/>
                <a:cs typeface="Arial"/>
              </a:rPr>
              <a:t>M</a:t>
            </a:r>
            <a:r>
              <a:rPr kumimoji="0" sz="800" b="0" i="0" u="none" strike="noStrike" kern="1200" cap="none" spc="-5" normalizeH="0" baseline="0" noProof="0" dirty="0" err="1" smtClean="0">
                <a:ln>
                  <a:noFill/>
                </a:ln>
                <a:solidFill>
                  <a:srgbClr val="4C4D4F"/>
                </a:solidFill>
                <a:effectLst/>
                <a:uLnTx/>
                <a:uFillTx/>
                <a:latin typeface="Arial"/>
                <a:ea typeface="+mn-ea"/>
                <a:cs typeface="Arial"/>
              </a:rPr>
              <a:t>o</a:t>
            </a:r>
            <a:r>
              <a:rPr kumimoji="0" sz="800" b="0" i="0" u="none" strike="noStrike" kern="1200" cap="none" spc="0" normalizeH="0" baseline="0" noProof="0" dirty="0" err="1" smtClean="0">
                <a:ln>
                  <a:noFill/>
                </a:ln>
                <a:solidFill>
                  <a:srgbClr val="4C4D4F"/>
                </a:solidFill>
                <a:effectLst/>
                <a:uLnTx/>
                <a:uFillTx/>
                <a:latin typeface="Arial"/>
                <a:ea typeface="+mn-ea"/>
                <a:cs typeface="Arial"/>
              </a:rPr>
              <a:t>tt</a:t>
            </a:r>
            <a:r>
              <a:rPr kumimoji="0" sz="800" b="0" i="0" u="none" strike="noStrike" kern="1200" cap="none" spc="-5" normalizeH="0" baseline="0" noProof="0" dirty="0" err="1" smtClean="0">
                <a:ln>
                  <a:noFill/>
                </a:ln>
                <a:solidFill>
                  <a:srgbClr val="4C4D4F"/>
                </a:solidFill>
                <a:effectLst/>
                <a:uLnTx/>
                <a:uFillTx/>
                <a:latin typeface="Arial"/>
                <a:ea typeface="+mn-ea"/>
                <a:cs typeface="Arial"/>
              </a:rPr>
              <a:t>e</a:t>
            </a:r>
            <a:r>
              <a:rPr kumimoji="0" sz="800" b="0" i="0" u="none" strike="noStrike" kern="1200" cap="none" spc="0" normalizeH="0" baseline="0" noProof="0" dirty="0" err="1" smtClean="0">
                <a:ln>
                  <a:noFill/>
                </a:ln>
                <a:solidFill>
                  <a:srgbClr val="4C4D4F"/>
                </a:solidFill>
                <a:effectLst/>
                <a:uLnTx/>
                <a:uFillTx/>
                <a:latin typeface="Arial"/>
                <a:ea typeface="+mn-ea"/>
                <a:cs typeface="Arial"/>
              </a:rPr>
              <a:t>t</a:t>
            </a:r>
            <a:r>
              <a:rPr kumimoji="0" sz="800" b="0" i="0" u="none" strike="noStrike" kern="1200" cap="none" spc="10" normalizeH="0" baseline="0" noProof="0" dirty="0" smtClean="0">
                <a:ln>
                  <a:noFill/>
                </a:ln>
                <a:solidFill>
                  <a:srgbClr val="4C4D4F"/>
                </a:solidFill>
                <a:effectLst/>
                <a:uLnTx/>
                <a:uFillTx/>
                <a:latin typeface="Arial"/>
                <a:ea typeface="+mn-ea"/>
                <a:cs typeface="Arial"/>
              </a:rPr>
              <a:t> </a:t>
            </a:r>
            <a:r>
              <a:rPr kumimoji="0" sz="800" b="0" i="0" u="none" strike="noStrike" kern="1200" cap="none" spc="-5" normalizeH="0" baseline="0" noProof="0" dirty="0">
                <a:ln>
                  <a:noFill/>
                </a:ln>
                <a:solidFill>
                  <a:srgbClr val="4C4D4F"/>
                </a:solidFill>
                <a:effectLst/>
                <a:uLnTx/>
                <a:uFillTx/>
                <a:latin typeface="Arial"/>
                <a:ea typeface="+mn-ea"/>
                <a:cs typeface="Arial"/>
              </a:rPr>
              <a:t>N</a:t>
            </a:r>
            <a:r>
              <a:rPr kumimoji="0" sz="800" b="0" i="0" u="none" strike="noStrike" kern="1200" cap="none" spc="0" normalizeH="0" baseline="0" noProof="0" dirty="0">
                <a:ln>
                  <a:noFill/>
                </a:ln>
                <a:solidFill>
                  <a:srgbClr val="4C4D4F"/>
                </a:solidFill>
                <a:effectLst/>
                <a:uLnTx/>
                <a:uFillTx/>
                <a:latin typeface="Arial"/>
                <a:ea typeface="+mn-ea"/>
                <a:cs typeface="Arial"/>
              </a:rPr>
              <a:t>,</a:t>
            </a:r>
            <a:r>
              <a:rPr kumimoji="0" sz="800" b="0" i="0" u="none" strike="noStrike" kern="1200" cap="none" spc="10" normalizeH="0" baseline="0" noProof="0" dirty="0">
                <a:ln>
                  <a:noFill/>
                </a:ln>
                <a:solidFill>
                  <a:srgbClr val="4C4D4F"/>
                </a:solidFill>
                <a:effectLst/>
                <a:uLnTx/>
                <a:uFillTx/>
                <a:latin typeface="Arial"/>
                <a:ea typeface="+mn-ea"/>
                <a:cs typeface="Arial"/>
              </a:rPr>
              <a:t> </a:t>
            </a:r>
            <a:r>
              <a:rPr kumimoji="0" sz="800" b="0" i="1" u="none" strike="noStrike" kern="1200" cap="none" spc="-5" normalizeH="0" baseline="0" noProof="0" dirty="0">
                <a:ln>
                  <a:noFill/>
                </a:ln>
                <a:solidFill>
                  <a:srgbClr val="4C4D4F"/>
                </a:solidFill>
                <a:effectLst/>
                <a:uLnTx/>
                <a:uFillTx/>
                <a:latin typeface="Arial"/>
                <a:ea typeface="+mn-ea"/>
                <a:cs typeface="Arial"/>
              </a:rPr>
              <a:t>e</a:t>
            </a:r>
            <a:r>
              <a:rPr kumimoji="0" sz="800" b="0" i="1" u="none" strike="noStrike" kern="1200" cap="none" spc="0" normalizeH="0" baseline="0" noProof="0" dirty="0">
                <a:ln>
                  <a:noFill/>
                </a:ln>
                <a:solidFill>
                  <a:srgbClr val="4C4D4F"/>
                </a:solidFill>
                <a:effectLst/>
                <a:uLnTx/>
                <a:uFillTx/>
                <a:latin typeface="Arial"/>
                <a:ea typeface="+mn-ea"/>
                <a:cs typeface="Arial"/>
              </a:rPr>
              <a:t>t</a:t>
            </a:r>
            <a:r>
              <a:rPr kumimoji="0" sz="800" b="0" i="1" u="none" strike="noStrike" kern="1200" cap="none" spc="5" normalizeH="0" baseline="0" noProof="0" dirty="0">
                <a:ln>
                  <a:noFill/>
                </a:ln>
                <a:solidFill>
                  <a:srgbClr val="4C4D4F"/>
                </a:solidFill>
                <a:effectLst/>
                <a:uLnTx/>
                <a:uFillTx/>
                <a:latin typeface="Arial"/>
                <a:ea typeface="+mn-ea"/>
                <a:cs typeface="Arial"/>
              </a:rPr>
              <a:t> </a:t>
            </a:r>
            <a:r>
              <a:rPr kumimoji="0" sz="800" b="0" i="1" u="none" strike="noStrike" kern="1200" cap="none" spc="-5" normalizeH="0" baseline="0" noProof="0" dirty="0">
                <a:ln>
                  <a:noFill/>
                </a:ln>
                <a:solidFill>
                  <a:srgbClr val="4C4D4F"/>
                </a:solidFill>
                <a:effectLst/>
                <a:uLnTx/>
                <a:uFillTx/>
                <a:latin typeface="Arial"/>
                <a:ea typeface="+mn-ea"/>
                <a:cs typeface="Arial"/>
              </a:rPr>
              <a:t>a</a:t>
            </a:r>
            <a:r>
              <a:rPr kumimoji="0" sz="800" b="0" i="1" u="none" strike="noStrike" kern="1200" cap="none" spc="0" normalizeH="0" baseline="0" noProof="0" dirty="0">
                <a:ln>
                  <a:noFill/>
                </a:ln>
                <a:solidFill>
                  <a:srgbClr val="4C4D4F"/>
                </a:solidFill>
                <a:effectLst/>
                <a:uLnTx/>
                <a:uFillTx/>
                <a:latin typeface="Arial"/>
                <a:ea typeface="+mn-ea"/>
                <a:cs typeface="Arial"/>
              </a:rPr>
              <a:t>l. </a:t>
            </a:r>
            <a:r>
              <a:rPr kumimoji="0" sz="800" b="0" i="0" u="none" strike="noStrike" kern="1200" cap="none" spc="0" normalizeH="0" baseline="0" noProof="0" dirty="0">
                <a:ln>
                  <a:noFill/>
                </a:ln>
                <a:solidFill>
                  <a:srgbClr val="4C4D4F"/>
                </a:solidFill>
                <a:effectLst/>
                <a:uLnTx/>
                <a:uFillTx/>
                <a:latin typeface="Arial"/>
                <a:ea typeface="+mn-ea"/>
                <a:cs typeface="Arial"/>
              </a:rPr>
              <a:t>EAU</a:t>
            </a:r>
            <a:r>
              <a:rPr kumimoji="0" sz="800" b="0" i="0" u="none" strike="noStrike" kern="1200" cap="none" spc="-15" normalizeH="0" baseline="0" noProof="0" dirty="0">
                <a:ln>
                  <a:noFill/>
                </a:ln>
                <a:solidFill>
                  <a:srgbClr val="4C4D4F"/>
                </a:solidFill>
                <a:effectLst/>
                <a:uLnTx/>
                <a:uFillTx/>
                <a:latin typeface="Arial"/>
                <a:ea typeface="+mn-ea"/>
                <a:cs typeface="Arial"/>
              </a:rPr>
              <a:t> </a:t>
            </a:r>
            <a:r>
              <a:rPr kumimoji="0" sz="800" b="0" i="0" u="none" strike="noStrike" kern="1200" cap="none" spc="0" normalizeH="0" baseline="0" noProof="0" dirty="0">
                <a:ln>
                  <a:noFill/>
                </a:ln>
                <a:solidFill>
                  <a:srgbClr val="4C4D4F"/>
                </a:solidFill>
                <a:effectLst/>
                <a:uLnTx/>
                <a:uFillTx/>
                <a:latin typeface="Arial"/>
                <a:ea typeface="+mn-ea"/>
                <a:cs typeface="Arial"/>
              </a:rPr>
              <a:t>G</a:t>
            </a:r>
            <a:r>
              <a:rPr kumimoji="0" sz="800" b="0" i="0" u="none" strike="noStrike" kern="1200" cap="none" spc="-5" normalizeH="0" baseline="0" noProof="0" dirty="0">
                <a:ln>
                  <a:noFill/>
                </a:ln>
                <a:solidFill>
                  <a:srgbClr val="4C4D4F"/>
                </a:solidFill>
                <a:effectLst/>
                <a:uLnTx/>
                <a:uFillTx/>
                <a:latin typeface="Arial"/>
                <a:ea typeface="+mn-ea"/>
                <a:cs typeface="Arial"/>
              </a:rPr>
              <a:t>u</a:t>
            </a:r>
            <a:r>
              <a:rPr kumimoji="0" sz="800" b="0" i="0" u="none" strike="noStrike" kern="1200" cap="none" spc="0" normalizeH="0" baseline="0" noProof="0" dirty="0">
                <a:ln>
                  <a:noFill/>
                </a:ln>
                <a:solidFill>
                  <a:srgbClr val="4C4D4F"/>
                </a:solidFill>
                <a:effectLst/>
                <a:uLnTx/>
                <a:uFillTx/>
                <a:latin typeface="Arial"/>
                <a:ea typeface="+mn-ea"/>
                <a:cs typeface="Arial"/>
              </a:rPr>
              <a:t>id</a:t>
            </a:r>
            <a:r>
              <a:rPr kumimoji="0" sz="800" b="0" i="0" u="none" strike="noStrike" kern="1200" cap="none" spc="-5" normalizeH="0" baseline="0" noProof="0" dirty="0">
                <a:ln>
                  <a:noFill/>
                </a:ln>
                <a:solidFill>
                  <a:srgbClr val="4C4D4F"/>
                </a:solidFill>
                <a:effectLst/>
                <a:uLnTx/>
                <a:uFillTx/>
                <a:latin typeface="Arial"/>
                <a:ea typeface="+mn-ea"/>
                <a:cs typeface="Arial"/>
              </a:rPr>
              <a:t>e</a:t>
            </a:r>
            <a:r>
              <a:rPr kumimoji="0" sz="800" b="0" i="0" u="none" strike="noStrike" kern="1200" cap="none" spc="0" normalizeH="0" baseline="0" noProof="0" dirty="0">
                <a:ln>
                  <a:noFill/>
                </a:ln>
                <a:solidFill>
                  <a:srgbClr val="4C4D4F"/>
                </a:solidFill>
                <a:effectLst/>
                <a:uLnTx/>
                <a:uFillTx/>
                <a:latin typeface="Arial"/>
                <a:ea typeface="+mn-ea"/>
                <a:cs typeface="Arial"/>
              </a:rPr>
              <a:t>li</a:t>
            </a:r>
            <a:r>
              <a:rPr kumimoji="0" sz="800" b="0" i="0" u="none" strike="noStrike" kern="1200" cap="none" spc="-5" normalizeH="0" baseline="0" noProof="0" dirty="0">
                <a:ln>
                  <a:noFill/>
                </a:ln>
                <a:solidFill>
                  <a:srgbClr val="4C4D4F"/>
                </a:solidFill>
                <a:effectLst/>
                <a:uLnTx/>
                <a:uFillTx/>
                <a:latin typeface="Arial"/>
                <a:ea typeface="+mn-ea"/>
                <a:cs typeface="Arial"/>
              </a:rPr>
              <a:t>ne</a:t>
            </a:r>
            <a:r>
              <a:rPr kumimoji="0" sz="800" b="0" i="0" u="none" strike="noStrike" kern="1200" cap="none" spc="0" normalizeH="0" baseline="0" noProof="0" dirty="0">
                <a:ln>
                  <a:noFill/>
                </a:ln>
                <a:solidFill>
                  <a:srgbClr val="4C4D4F"/>
                </a:solidFill>
                <a:effectLst/>
                <a:uLnTx/>
                <a:uFillTx/>
                <a:latin typeface="Arial"/>
                <a:ea typeface="+mn-ea"/>
                <a:cs typeface="Arial"/>
              </a:rPr>
              <a:t>s</a:t>
            </a:r>
            <a:r>
              <a:rPr kumimoji="0" sz="800" b="0" i="0" u="none" strike="noStrike" kern="1200" cap="none" spc="20" normalizeH="0" baseline="0" noProof="0" dirty="0">
                <a:ln>
                  <a:noFill/>
                </a:ln>
                <a:solidFill>
                  <a:srgbClr val="4C4D4F"/>
                </a:solidFill>
                <a:effectLst/>
                <a:uLnTx/>
                <a:uFillTx/>
                <a:latin typeface="Arial"/>
                <a:ea typeface="+mn-ea"/>
                <a:cs typeface="Arial"/>
              </a:rPr>
              <a:t> </a:t>
            </a:r>
            <a:r>
              <a:rPr kumimoji="0" sz="800" b="0" i="0" u="none" strike="noStrike" kern="1200" cap="none" spc="-5" normalizeH="0" baseline="0" noProof="0" dirty="0">
                <a:ln>
                  <a:noFill/>
                </a:ln>
                <a:solidFill>
                  <a:srgbClr val="4C4D4F"/>
                </a:solidFill>
                <a:effectLst/>
                <a:uLnTx/>
                <a:uFillTx/>
                <a:latin typeface="Arial"/>
                <a:ea typeface="+mn-ea"/>
                <a:cs typeface="Arial"/>
              </a:rPr>
              <a:t>o</a:t>
            </a:r>
            <a:r>
              <a:rPr kumimoji="0" sz="800" b="0" i="0" u="none" strike="noStrike" kern="1200" cap="none" spc="0" normalizeH="0" baseline="0" noProof="0" dirty="0">
                <a:ln>
                  <a:noFill/>
                </a:ln>
                <a:solidFill>
                  <a:srgbClr val="4C4D4F"/>
                </a:solidFill>
                <a:effectLst/>
                <a:uLnTx/>
                <a:uFillTx/>
                <a:latin typeface="Arial"/>
                <a:ea typeface="+mn-ea"/>
                <a:cs typeface="Arial"/>
              </a:rPr>
              <a:t>n</a:t>
            </a:r>
            <a:r>
              <a:rPr kumimoji="0" sz="800" b="0" i="0" u="none" strike="noStrike" kern="1200" cap="none" spc="10" normalizeH="0" baseline="0" noProof="0" dirty="0">
                <a:ln>
                  <a:noFill/>
                </a:ln>
                <a:solidFill>
                  <a:srgbClr val="4C4D4F"/>
                </a:solidFill>
                <a:effectLst/>
                <a:uLnTx/>
                <a:uFillTx/>
                <a:latin typeface="Arial"/>
                <a:ea typeface="+mn-ea"/>
                <a:cs typeface="Arial"/>
              </a:rPr>
              <a:t> </a:t>
            </a:r>
            <a:r>
              <a:rPr kumimoji="0" sz="800" b="0" i="0" u="none" strike="noStrike" kern="1200" cap="none" spc="0" normalizeH="0" baseline="0" noProof="0" dirty="0">
                <a:ln>
                  <a:noFill/>
                </a:ln>
                <a:solidFill>
                  <a:srgbClr val="4C4D4F"/>
                </a:solidFill>
                <a:effectLst/>
                <a:uLnTx/>
                <a:uFillTx/>
                <a:latin typeface="Arial"/>
                <a:ea typeface="+mn-ea"/>
                <a:cs typeface="Arial"/>
              </a:rPr>
              <a:t>P</a:t>
            </a:r>
            <a:r>
              <a:rPr kumimoji="0" sz="800" b="0" i="0" u="none" strike="noStrike" kern="1200" cap="none" spc="-5" normalizeH="0" baseline="0" noProof="0" dirty="0">
                <a:ln>
                  <a:noFill/>
                </a:ln>
                <a:solidFill>
                  <a:srgbClr val="4C4D4F"/>
                </a:solidFill>
                <a:effectLst/>
                <a:uLnTx/>
                <a:uFillTx/>
                <a:latin typeface="Arial"/>
                <a:ea typeface="+mn-ea"/>
                <a:cs typeface="Arial"/>
              </a:rPr>
              <a:t>ro</a:t>
            </a:r>
            <a:r>
              <a:rPr kumimoji="0" sz="800" b="0" i="0" u="none" strike="noStrike" kern="1200" cap="none" spc="0" normalizeH="0" baseline="0" noProof="0" dirty="0">
                <a:ln>
                  <a:noFill/>
                </a:ln>
                <a:solidFill>
                  <a:srgbClr val="4C4D4F"/>
                </a:solidFill>
                <a:effectLst/>
                <a:uLnTx/>
                <a:uFillTx/>
                <a:latin typeface="Arial"/>
                <a:ea typeface="+mn-ea"/>
                <a:cs typeface="Arial"/>
              </a:rPr>
              <a:t>st</a:t>
            </a:r>
            <a:r>
              <a:rPr kumimoji="0" sz="800" b="0" i="0" u="none" strike="noStrike" kern="1200" cap="none" spc="-5" normalizeH="0" baseline="0" noProof="0" dirty="0">
                <a:ln>
                  <a:noFill/>
                </a:ln>
                <a:solidFill>
                  <a:srgbClr val="4C4D4F"/>
                </a:solidFill>
                <a:effectLst/>
                <a:uLnTx/>
                <a:uFillTx/>
                <a:latin typeface="Arial"/>
                <a:ea typeface="+mn-ea"/>
                <a:cs typeface="Arial"/>
              </a:rPr>
              <a:t>a</a:t>
            </a:r>
            <a:r>
              <a:rPr kumimoji="0" sz="800" b="0" i="0" u="none" strike="noStrike" kern="1200" cap="none" spc="0" normalizeH="0" baseline="0" noProof="0" dirty="0">
                <a:ln>
                  <a:noFill/>
                </a:ln>
                <a:solidFill>
                  <a:srgbClr val="4C4D4F"/>
                </a:solidFill>
                <a:effectLst/>
                <a:uLnTx/>
                <a:uFillTx/>
                <a:latin typeface="Arial"/>
                <a:ea typeface="+mn-ea"/>
                <a:cs typeface="Arial"/>
              </a:rPr>
              <a:t>te</a:t>
            </a:r>
            <a:r>
              <a:rPr kumimoji="0" sz="800" b="0" i="0" u="none" strike="noStrike" kern="1200" cap="none" spc="-10" normalizeH="0" baseline="0" noProof="0" dirty="0">
                <a:ln>
                  <a:noFill/>
                </a:ln>
                <a:solidFill>
                  <a:srgbClr val="4C4D4F"/>
                </a:solidFill>
                <a:effectLst/>
                <a:uLnTx/>
                <a:uFillTx/>
                <a:latin typeface="Arial"/>
                <a:ea typeface="+mn-ea"/>
                <a:cs typeface="Arial"/>
              </a:rPr>
              <a:t> </a:t>
            </a:r>
            <a:r>
              <a:rPr kumimoji="0" sz="800" b="0" i="0" u="none" strike="noStrike" kern="1200" cap="none" spc="-5" normalizeH="0" baseline="0" noProof="0" dirty="0">
                <a:ln>
                  <a:noFill/>
                </a:ln>
                <a:solidFill>
                  <a:srgbClr val="4C4D4F"/>
                </a:solidFill>
                <a:effectLst/>
                <a:uLnTx/>
                <a:uFillTx/>
                <a:latin typeface="Arial"/>
                <a:ea typeface="+mn-ea"/>
                <a:cs typeface="Arial"/>
              </a:rPr>
              <a:t>Can</a:t>
            </a:r>
            <a:r>
              <a:rPr kumimoji="0" sz="800" b="0" i="0" u="none" strike="noStrike" kern="1200" cap="none" spc="0" normalizeH="0" baseline="0" noProof="0" dirty="0">
                <a:ln>
                  <a:noFill/>
                </a:ln>
                <a:solidFill>
                  <a:srgbClr val="4C4D4F"/>
                </a:solidFill>
                <a:effectLst/>
                <a:uLnTx/>
                <a:uFillTx/>
                <a:latin typeface="Arial"/>
                <a:ea typeface="+mn-ea"/>
                <a:cs typeface="Arial"/>
              </a:rPr>
              <a:t>c</a:t>
            </a:r>
            <a:r>
              <a:rPr kumimoji="0" sz="800" b="0" i="0" u="none" strike="noStrike" kern="1200" cap="none" spc="-5" normalizeH="0" baseline="0" noProof="0" dirty="0">
                <a:ln>
                  <a:noFill/>
                </a:ln>
                <a:solidFill>
                  <a:srgbClr val="4C4D4F"/>
                </a:solidFill>
                <a:effectLst/>
                <a:uLnTx/>
                <a:uFillTx/>
                <a:latin typeface="Arial"/>
                <a:ea typeface="+mn-ea"/>
                <a:cs typeface="Arial"/>
              </a:rPr>
              <a:t>e</a:t>
            </a:r>
            <a:r>
              <a:rPr kumimoji="0" sz="800" b="0" i="0" u="none" strike="noStrike" kern="1200" cap="none" spc="0" normalizeH="0" baseline="0" noProof="0" dirty="0">
                <a:ln>
                  <a:noFill/>
                </a:ln>
                <a:solidFill>
                  <a:srgbClr val="4C4D4F"/>
                </a:solidFill>
                <a:effectLst/>
                <a:uLnTx/>
                <a:uFillTx/>
                <a:latin typeface="Arial"/>
                <a:ea typeface="+mn-ea"/>
                <a:cs typeface="Arial"/>
              </a:rPr>
              <a:t>r</a:t>
            </a:r>
            <a:r>
              <a:rPr kumimoji="0" sz="800" b="0" i="0" u="none" strike="noStrike" kern="1200" cap="none" spc="10" normalizeH="0" baseline="0" noProof="0" dirty="0">
                <a:ln>
                  <a:noFill/>
                </a:ln>
                <a:solidFill>
                  <a:srgbClr val="4C4D4F"/>
                </a:solidFill>
                <a:effectLst/>
                <a:uLnTx/>
                <a:uFillTx/>
                <a:latin typeface="Arial"/>
                <a:ea typeface="+mn-ea"/>
                <a:cs typeface="Arial"/>
              </a:rPr>
              <a:t> </a:t>
            </a:r>
            <a:r>
              <a:rPr kumimoji="0" sz="800" b="0" i="0" u="none" strike="noStrike" kern="1200" cap="none" spc="-5" normalizeH="0" baseline="0" noProof="0" dirty="0" smtClean="0">
                <a:ln>
                  <a:noFill/>
                </a:ln>
                <a:solidFill>
                  <a:srgbClr val="4C4D4F"/>
                </a:solidFill>
                <a:effectLst/>
                <a:uLnTx/>
                <a:uFillTx/>
                <a:latin typeface="Arial"/>
                <a:ea typeface="+mn-ea"/>
                <a:cs typeface="Arial"/>
              </a:rPr>
              <a:t>201</a:t>
            </a:r>
            <a:r>
              <a:rPr kumimoji="0" lang="en-US" sz="800" b="0" i="0" u="none" strike="noStrike" kern="1200" cap="none" spc="-5" normalizeH="0" baseline="0" noProof="0" dirty="0" smtClean="0">
                <a:ln>
                  <a:noFill/>
                </a:ln>
                <a:solidFill>
                  <a:srgbClr val="4C4D4F"/>
                </a:solidFill>
                <a:effectLst/>
                <a:uLnTx/>
                <a:uFillTx/>
                <a:latin typeface="Arial"/>
                <a:ea typeface="+mn-ea"/>
                <a:cs typeface="Arial"/>
              </a:rPr>
              <a:t>8</a:t>
            </a:r>
            <a:r>
              <a:rPr kumimoji="0" sz="800" b="0" i="0" u="none" strike="noStrike" kern="1200" cap="none" spc="0" normalizeH="0" baseline="0" noProof="0" dirty="0" smtClean="0">
                <a:ln>
                  <a:noFill/>
                </a:ln>
                <a:solidFill>
                  <a:srgbClr val="4C4D4F"/>
                </a:solidFill>
                <a:effectLst/>
                <a:uLnTx/>
                <a:uFillTx/>
                <a:latin typeface="Arial"/>
                <a:ea typeface="+mn-ea"/>
                <a:cs typeface="Arial"/>
              </a:rPr>
              <a:t>.</a:t>
            </a:r>
            <a:r>
              <a:rPr kumimoji="0" sz="800" b="0" i="0" u="none" strike="noStrike" kern="1200" cap="none" spc="20" normalizeH="0" baseline="0" noProof="0" dirty="0" smtClean="0">
                <a:ln>
                  <a:noFill/>
                </a:ln>
                <a:solidFill>
                  <a:srgbClr val="4C4D4F"/>
                </a:solidFill>
                <a:effectLst/>
                <a:uLnTx/>
                <a:uFillTx/>
                <a:latin typeface="Arial"/>
                <a:ea typeface="+mn-ea"/>
                <a:cs typeface="Arial"/>
              </a:rPr>
              <a:t> </a:t>
            </a:r>
            <a:r>
              <a:rPr kumimoji="0" sz="800" b="0" i="0" u="none" strike="noStrike" kern="1200" cap="none" spc="0" normalizeH="0" baseline="0" noProof="0" dirty="0">
                <a:ln>
                  <a:noFill/>
                </a:ln>
                <a:solidFill>
                  <a:srgbClr val="4C4D4F"/>
                </a:solidFill>
                <a:effectLst/>
                <a:uLnTx/>
                <a:uFillTx/>
                <a:latin typeface="Arial"/>
                <a:ea typeface="+mn-ea"/>
                <a:cs typeface="Arial"/>
              </a:rPr>
              <a:t>A</a:t>
            </a:r>
            <a:r>
              <a:rPr kumimoji="0" sz="800" b="0" i="0" u="none" strike="noStrike" kern="1200" cap="none" spc="-10" normalizeH="0" baseline="0" noProof="0" dirty="0">
                <a:ln>
                  <a:noFill/>
                </a:ln>
                <a:solidFill>
                  <a:srgbClr val="4C4D4F"/>
                </a:solidFill>
                <a:effectLst/>
                <a:uLnTx/>
                <a:uFillTx/>
                <a:latin typeface="Arial"/>
                <a:ea typeface="+mn-ea"/>
                <a:cs typeface="Arial"/>
              </a:rPr>
              <a:t>v</a:t>
            </a:r>
            <a:r>
              <a:rPr kumimoji="0" sz="800" b="0" i="0" u="none" strike="noStrike" kern="1200" cap="none" spc="-5" normalizeH="0" baseline="0" noProof="0" dirty="0">
                <a:ln>
                  <a:noFill/>
                </a:ln>
                <a:solidFill>
                  <a:srgbClr val="4C4D4F"/>
                </a:solidFill>
                <a:effectLst/>
                <a:uLnTx/>
                <a:uFillTx/>
                <a:latin typeface="Arial"/>
                <a:ea typeface="+mn-ea"/>
                <a:cs typeface="Arial"/>
              </a:rPr>
              <a:t>a</a:t>
            </a:r>
            <a:r>
              <a:rPr kumimoji="0" sz="800" b="0" i="0" u="none" strike="noStrike" kern="1200" cap="none" spc="0" normalizeH="0" baseline="0" noProof="0" dirty="0">
                <a:ln>
                  <a:noFill/>
                </a:ln>
                <a:solidFill>
                  <a:srgbClr val="4C4D4F"/>
                </a:solidFill>
                <a:effectLst/>
                <a:uLnTx/>
                <a:uFillTx/>
                <a:latin typeface="Arial"/>
                <a:ea typeface="+mn-ea"/>
                <a:cs typeface="Arial"/>
              </a:rPr>
              <a:t>il</a:t>
            </a:r>
            <a:r>
              <a:rPr kumimoji="0" sz="800" b="0" i="0" u="none" strike="noStrike" kern="1200" cap="none" spc="-5" normalizeH="0" baseline="0" noProof="0" dirty="0">
                <a:ln>
                  <a:noFill/>
                </a:ln>
                <a:solidFill>
                  <a:srgbClr val="4C4D4F"/>
                </a:solidFill>
                <a:effectLst/>
                <a:uLnTx/>
                <a:uFillTx/>
                <a:latin typeface="Arial"/>
                <a:ea typeface="+mn-ea"/>
                <a:cs typeface="Arial"/>
              </a:rPr>
              <a:t>ab</a:t>
            </a:r>
            <a:r>
              <a:rPr kumimoji="0" sz="800" b="0" i="0" u="none" strike="noStrike" kern="1200" cap="none" spc="0" normalizeH="0" baseline="0" noProof="0" dirty="0">
                <a:ln>
                  <a:noFill/>
                </a:ln>
                <a:solidFill>
                  <a:srgbClr val="4C4D4F"/>
                </a:solidFill>
                <a:effectLst/>
                <a:uLnTx/>
                <a:uFillTx/>
                <a:latin typeface="Arial"/>
                <a:ea typeface="+mn-ea"/>
                <a:cs typeface="Arial"/>
              </a:rPr>
              <a:t>le</a:t>
            </a:r>
            <a:r>
              <a:rPr kumimoji="0" sz="800" b="0" i="0" u="none" strike="noStrike" kern="1200" cap="none" spc="15" normalizeH="0" baseline="0" noProof="0" dirty="0">
                <a:ln>
                  <a:noFill/>
                </a:ln>
                <a:solidFill>
                  <a:srgbClr val="4C4D4F"/>
                </a:solidFill>
                <a:effectLst/>
                <a:uLnTx/>
                <a:uFillTx/>
                <a:latin typeface="Arial"/>
                <a:ea typeface="+mn-ea"/>
                <a:cs typeface="Arial"/>
              </a:rPr>
              <a:t> </a:t>
            </a:r>
            <a:r>
              <a:rPr kumimoji="0" sz="800" b="0" i="0" u="none" strike="noStrike" kern="1200" cap="none" spc="0" normalizeH="0" baseline="0" noProof="0" dirty="0">
                <a:ln>
                  <a:noFill/>
                </a:ln>
                <a:solidFill>
                  <a:srgbClr val="4C4D4F"/>
                </a:solidFill>
                <a:effectLst/>
                <a:uLnTx/>
                <a:uFillTx/>
                <a:latin typeface="Arial"/>
                <a:ea typeface="+mn-ea"/>
                <a:cs typeface="Arial"/>
              </a:rPr>
              <a:t>f</a:t>
            </a:r>
            <a:r>
              <a:rPr kumimoji="0" sz="800" b="0" i="0" u="none" strike="noStrike" kern="1200" cap="none" spc="-5" normalizeH="0" baseline="0" noProof="0" dirty="0">
                <a:ln>
                  <a:noFill/>
                </a:ln>
                <a:solidFill>
                  <a:srgbClr val="4C4D4F"/>
                </a:solidFill>
                <a:effectLst/>
                <a:uLnTx/>
                <a:uFillTx/>
                <a:latin typeface="Arial"/>
                <a:ea typeface="+mn-ea"/>
                <a:cs typeface="Arial"/>
              </a:rPr>
              <a:t>ro</a:t>
            </a:r>
            <a:r>
              <a:rPr kumimoji="0" sz="800" b="0" i="0" u="none" strike="noStrike" kern="1200" cap="none" spc="0" normalizeH="0" baseline="0" noProof="0" dirty="0">
                <a:ln>
                  <a:noFill/>
                </a:ln>
                <a:solidFill>
                  <a:srgbClr val="4C4D4F"/>
                </a:solidFill>
                <a:effectLst/>
                <a:uLnTx/>
                <a:uFillTx/>
                <a:latin typeface="Arial"/>
                <a:ea typeface="+mn-ea"/>
                <a:cs typeface="Arial"/>
              </a:rPr>
              <a:t>m</a:t>
            </a:r>
            <a:r>
              <a:rPr kumimoji="0" sz="800" b="0" i="0" u="none" strike="noStrike" kern="1200" cap="none" spc="-5" normalizeH="0" baseline="0" noProof="0" dirty="0">
                <a:ln>
                  <a:noFill/>
                </a:ln>
                <a:solidFill>
                  <a:srgbClr val="4C4D4F"/>
                </a:solidFill>
                <a:effectLst/>
                <a:uLnTx/>
                <a:uFillTx/>
                <a:latin typeface="Arial"/>
                <a:ea typeface="+mn-ea"/>
                <a:cs typeface="Arial"/>
              </a:rPr>
              <a:t> h</a:t>
            </a:r>
            <a:r>
              <a:rPr kumimoji="0" sz="800" b="0" i="0" u="none" strike="noStrike" kern="1200" cap="none" spc="0" normalizeH="0" baseline="0" noProof="0" dirty="0">
                <a:ln>
                  <a:noFill/>
                </a:ln>
                <a:solidFill>
                  <a:srgbClr val="4C4D4F"/>
                </a:solidFill>
                <a:effectLst/>
                <a:uLnTx/>
                <a:uFillTx/>
                <a:latin typeface="Arial"/>
                <a:ea typeface="+mn-ea"/>
                <a:cs typeface="Arial"/>
              </a:rPr>
              <a:t>tt</a:t>
            </a:r>
            <a:r>
              <a:rPr kumimoji="0" sz="800" b="0" i="0" u="none" strike="noStrike" kern="1200" cap="none" spc="-5" normalizeH="0" baseline="0" noProof="0" dirty="0">
                <a:ln>
                  <a:noFill/>
                </a:ln>
                <a:solidFill>
                  <a:srgbClr val="4C4D4F"/>
                </a:solidFill>
                <a:effectLst/>
                <a:uLnTx/>
                <a:uFillTx/>
                <a:latin typeface="Arial"/>
                <a:ea typeface="+mn-ea"/>
                <a:cs typeface="Arial"/>
              </a:rPr>
              <a:t>p</a:t>
            </a:r>
            <a:r>
              <a:rPr kumimoji="0" sz="800" b="0" i="0" u="none" strike="noStrike" kern="1200" cap="none" spc="0" normalizeH="0" baseline="0" noProof="0" dirty="0">
                <a:ln>
                  <a:noFill/>
                </a:ln>
                <a:solidFill>
                  <a:srgbClr val="4C4D4F"/>
                </a:solidFill>
                <a:effectLst/>
                <a:uLnTx/>
                <a:uFillTx/>
                <a:latin typeface="Arial"/>
                <a:ea typeface="+mn-ea"/>
                <a:cs typeface="Arial"/>
              </a:rPr>
              <a:t>s://</a:t>
            </a:r>
            <a:r>
              <a:rPr kumimoji="0" sz="800" b="0" i="0" u="none" strike="noStrike" kern="1200" cap="none" spc="-5" normalizeH="0" baseline="0" noProof="0" dirty="0" smtClean="0">
                <a:ln>
                  <a:noFill/>
                </a:ln>
                <a:solidFill>
                  <a:srgbClr val="4C4D4F"/>
                </a:solidFill>
                <a:effectLst/>
                <a:uLnTx/>
                <a:uFillTx/>
                <a:latin typeface="Arial"/>
                <a:ea typeface="+mn-ea"/>
                <a:cs typeface="Arial"/>
              </a:rPr>
              <a:t>uro</a:t>
            </a:r>
            <a:r>
              <a:rPr kumimoji="0" sz="800" b="0" i="0" u="none" strike="noStrike" kern="1200" cap="none" spc="-20" normalizeH="0" baseline="0" noProof="0" dirty="0" smtClean="0">
                <a:ln>
                  <a:noFill/>
                </a:ln>
                <a:solidFill>
                  <a:srgbClr val="4C4D4F"/>
                </a:solidFill>
                <a:effectLst/>
                <a:uLnTx/>
                <a:uFillTx/>
                <a:latin typeface="Arial"/>
                <a:ea typeface="+mn-ea"/>
                <a:cs typeface="Arial"/>
              </a:rPr>
              <a:t>w</a:t>
            </a:r>
            <a:r>
              <a:rPr kumimoji="0" sz="800" b="0" i="0" u="none" strike="noStrike" kern="1200" cap="none" spc="-5" normalizeH="0" baseline="0" noProof="0" dirty="0" smtClean="0">
                <a:ln>
                  <a:noFill/>
                </a:ln>
                <a:solidFill>
                  <a:srgbClr val="4C4D4F"/>
                </a:solidFill>
                <a:effectLst/>
                <a:uLnTx/>
                <a:uFillTx/>
                <a:latin typeface="Arial"/>
                <a:ea typeface="+mn-ea"/>
                <a:cs typeface="Arial"/>
              </a:rPr>
              <a:t>eb</a:t>
            </a:r>
            <a:r>
              <a:rPr kumimoji="0" sz="800" b="0" i="0" u="none" strike="noStrike" kern="1200" cap="none" spc="0" normalizeH="0" baseline="0" noProof="0" dirty="0" smtClean="0">
                <a:ln>
                  <a:noFill/>
                </a:ln>
                <a:solidFill>
                  <a:srgbClr val="4C4D4F"/>
                </a:solidFill>
                <a:effectLst/>
                <a:uLnTx/>
                <a:uFillTx/>
                <a:latin typeface="Arial"/>
                <a:ea typeface="+mn-ea"/>
                <a:cs typeface="Arial"/>
              </a:rPr>
              <a:t>.</a:t>
            </a:r>
            <a:r>
              <a:rPr kumimoji="0" sz="800" b="0" i="0" u="none" strike="noStrike" kern="1200" cap="none" spc="-5" normalizeH="0" baseline="0" noProof="0" dirty="0" smtClean="0">
                <a:ln>
                  <a:noFill/>
                </a:ln>
                <a:solidFill>
                  <a:srgbClr val="4C4D4F"/>
                </a:solidFill>
                <a:effectLst/>
                <a:uLnTx/>
                <a:uFillTx/>
                <a:latin typeface="Arial"/>
                <a:ea typeface="+mn-ea"/>
                <a:cs typeface="Arial"/>
              </a:rPr>
              <a:t>org</a:t>
            </a:r>
            <a:r>
              <a:rPr kumimoji="0" sz="800" b="0" i="0" u="none" strike="noStrike" kern="1200" cap="none" spc="0" normalizeH="0" baseline="0" noProof="0" dirty="0" smtClean="0">
                <a:ln>
                  <a:noFill/>
                </a:ln>
                <a:solidFill>
                  <a:srgbClr val="4C4D4F"/>
                </a:solidFill>
                <a:effectLst/>
                <a:uLnTx/>
                <a:uFillTx/>
                <a:latin typeface="Arial"/>
                <a:ea typeface="+mn-ea"/>
                <a:cs typeface="Arial"/>
              </a:rPr>
              <a:t>/</a:t>
            </a:r>
            <a:r>
              <a:rPr kumimoji="0" sz="800" b="0" i="0" u="none" strike="noStrike" kern="1200" cap="none" spc="-20" normalizeH="0" baseline="0" noProof="0" dirty="0" smtClean="0">
                <a:ln>
                  <a:noFill/>
                </a:ln>
                <a:solidFill>
                  <a:srgbClr val="4C4D4F"/>
                </a:solidFill>
                <a:effectLst/>
                <a:uLnTx/>
                <a:uFillTx/>
                <a:latin typeface="Arial"/>
                <a:ea typeface="+mn-ea"/>
                <a:cs typeface="Arial"/>
              </a:rPr>
              <a:t>w</a:t>
            </a:r>
            <a:r>
              <a:rPr kumimoji="0" sz="800" b="0" i="0" u="none" strike="noStrike" kern="1200" cap="none" spc="25" normalizeH="0" baseline="0" noProof="0" dirty="0" smtClean="0">
                <a:ln>
                  <a:noFill/>
                </a:ln>
                <a:solidFill>
                  <a:srgbClr val="4C4D4F"/>
                </a:solidFill>
                <a:effectLst/>
                <a:uLnTx/>
                <a:uFillTx/>
                <a:latin typeface="Arial"/>
                <a:ea typeface="+mn-ea"/>
                <a:cs typeface="Arial"/>
              </a:rPr>
              <a:t>p</a:t>
            </a:r>
            <a:r>
              <a:rPr kumimoji="0" sz="800" b="0" i="0" u="none" strike="noStrike" kern="1200" cap="none" spc="-5" normalizeH="0" baseline="0" noProof="0" dirty="0" smtClean="0">
                <a:ln>
                  <a:noFill/>
                </a:ln>
                <a:solidFill>
                  <a:srgbClr val="4C4D4F"/>
                </a:solidFill>
                <a:effectLst/>
                <a:uLnTx/>
                <a:uFillTx/>
                <a:latin typeface="Arial"/>
                <a:ea typeface="+mn-ea"/>
                <a:cs typeface="Arial"/>
              </a:rPr>
              <a:t>-</a:t>
            </a:r>
            <a:r>
              <a:rPr kumimoji="0" sz="800" b="0" i="0" u="none" strike="noStrike" kern="1200" cap="none" spc="0" normalizeH="0" baseline="0" noProof="0" dirty="0" smtClean="0">
                <a:ln>
                  <a:noFill/>
                </a:ln>
                <a:solidFill>
                  <a:srgbClr val="4C4D4F"/>
                </a:solidFill>
                <a:effectLst/>
                <a:uLnTx/>
                <a:uFillTx/>
                <a:latin typeface="Arial"/>
                <a:ea typeface="+mn-ea"/>
                <a:cs typeface="Arial"/>
              </a:rPr>
              <a:t>c</a:t>
            </a:r>
            <a:r>
              <a:rPr kumimoji="0" sz="800" b="0" i="0" u="none" strike="noStrike" kern="1200" cap="none" spc="-5" normalizeH="0" baseline="0" noProof="0" dirty="0" smtClean="0">
                <a:ln>
                  <a:noFill/>
                </a:ln>
                <a:solidFill>
                  <a:srgbClr val="4C4D4F"/>
                </a:solidFill>
                <a:effectLst/>
                <a:uLnTx/>
                <a:uFillTx/>
                <a:latin typeface="Arial"/>
                <a:ea typeface="+mn-ea"/>
                <a:cs typeface="Arial"/>
              </a:rPr>
              <a:t>on</a:t>
            </a:r>
            <a:r>
              <a:rPr kumimoji="0" sz="800" b="0" i="0" u="none" strike="noStrike" kern="1200" cap="none" spc="0" normalizeH="0" baseline="0" noProof="0" dirty="0" smtClean="0">
                <a:ln>
                  <a:noFill/>
                </a:ln>
                <a:solidFill>
                  <a:srgbClr val="4C4D4F"/>
                </a:solidFill>
                <a:effectLst/>
                <a:uLnTx/>
                <a:uFillTx/>
                <a:latin typeface="Arial"/>
                <a:ea typeface="+mn-ea"/>
                <a:cs typeface="Arial"/>
              </a:rPr>
              <a:t>t</a:t>
            </a:r>
            <a:r>
              <a:rPr kumimoji="0" sz="800" b="0" i="0" u="none" strike="noStrike" kern="1200" cap="none" spc="-5" normalizeH="0" baseline="0" noProof="0" dirty="0" smtClean="0">
                <a:ln>
                  <a:noFill/>
                </a:ln>
                <a:solidFill>
                  <a:srgbClr val="4C4D4F"/>
                </a:solidFill>
                <a:effectLst/>
                <a:uLnTx/>
                <a:uFillTx/>
                <a:latin typeface="Arial"/>
                <a:ea typeface="+mn-ea"/>
                <a:cs typeface="Arial"/>
              </a:rPr>
              <a:t>en</a:t>
            </a:r>
            <a:r>
              <a:rPr kumimoji="0" sz="800" b="0" i="0" u="none" strike="noStrike" kern="1200" cap="none" spc="0" normalizeH="0" baseline="0" noProof="0" dirty="0" smtClean="0">
                <a:ln>
                  <a:noFill/>
                </a:ln>
                <a:solidFill>
                  <a:srgbClr val="4C4D4F"/>
                </a:solidFill>
                <a:effectLst/>
                <a:uLnTx/>
                <a:uFillTx/>
                <a:latin typeface="Arial"/>
                <a:ea typeface="+mn-ea"/>
                <a:cs typeface="Arial"/>
              </a:rPr>
              <a:t>t/</a:t>
            </a:r>
            <a:r>
              <a:rPr kumimoji="0" sz="800" b="0" i="0" u="none" strike="noStrike" kern="1200" cap="none" spc="-5" normalizeH="0" baseline="0" noProof="0" dirty="0" smtClean="0">
                <a:ln>
                  <a:noFill/>
                </a:ln>
                <a:solidFill>
                  <a:srgbClr val="4C4D4F"/>
                </a:solidFill>
                <a:effectLst/>
                <a:uLnTx/>
                <a:uFillTx/>
                <a:latin typeface="Arial"/>
                <a:ea typeface="+mn-ea"/>
                <a:cs typeface="Arial"/>
              </a:rPr>
              <a:t>up</a:t>
            </a:r>
            <a:r>
              <a:rPr kumimoji="0" sz="800" b="0" i="0" u="none" strike="noStrike" kern="1200" cap="none" spc="0" normalizeH="0" baseline="0" noProof="0" dirty="0" smtClean="0">
                <a:ln>
                  <a:noFill/>
                </a:ln>
                <a:solidFill>
                  <a:srgbClr val="4C4D4F"/>
                </a:solidFill>
                <a:effectLst/>
                <a:uLnTx/>
                <a:uFillTx/>
                <a:latin typeface="Arial"/>
                <a:ea typeface="+mn-ea"/>
                <a:cs typeface="Arial"/>
              </a:rPr>
              <a:t>l</a:t>
            </a:r>
            <a:r>
              <a:rPr kumimoji="0" sz="800" b="0" i="0" u="none" strike="noStrike" kern="1200" cap="none" spc="5" normalizeH="0" baseline="0" noProof="0" dirty="0" smtClean="0">
                <a:ln>
                  <a:noFill/>
                </a:ln>
                <a:solidFill>
                  <a:srgbClr val="4C4D4F"/>
                </a:solidFill>
                <a:effectLst/>
                <a:uLnTx/>
                <a:uFillTx/>
                <a:latin typeface="Arial"/>
                <a:ea typeface="+mn-ea"/>
                <a:cs typeface="Arial"/>
              </a:rPr>
              <a:t>o</a:t>
            </a:r>
            <a:r>
              <a:rPr kumimoji="0" sz="800" b="0" i="0" u="none" strike="noStrike" kern="1200" cap="none" spc="-5" normalizeH="0" baseline="0" noProof="0" dirty="0" smtClean="0">
                <a:ln>
                  <a:noFill/>
                </a:ln>
                <a:solidFill>
                  <a:srgbClr val="4C4D4F"/>
                </a:solidFill>
                <a:effectLst/>
                <a:uLnTx/>
                <a:uFillTx/>
                <a:latin typeface="Arial"/>
                <a:ea typeface="+mn-ea"/>
                <a:cs typeface="Arial"/>
              </a:rPr>
              <a:t>ad</a:t>
            </a:r>
            <a:r>
              <a:rPr kumimoji="0" sz="800" b="0" i="0" u="none" strike="noStrike" kern="1200" cap="none" spc="0" normalizeH="0" baseline="0" noProof="0" dirty="0" smtClean="0">
                <a:ln>
                  <a:noFill/>
                </a:ln>
                <a:solidFill>
                  <a:srgbClr val="4C4D4F"/>
                </a:solidFill>
                <a:effectLst/>
                <a:uLnTx/>
                <a:uFillTx/>
                <a:latin typeface="Arial"/>
                <a:ea typeface="+mn-ea"/>
                <a:cs typeface="Arial"/>
              </a:rPr>
              <a:t>s/</a:t>
            </a:r>
            <a:r>
              <a:rPr kumimoji="0" sz="800" b="0" i="0" u="none" strike="noStrike" kern="1200" cap="none" spc="-5" normalizeH="0" baseline="0" noProof="0" dirty="0" smtClean="0">
                <a:ln>
                  <a:noFill/>
                </a:ln>
                <a:solidFill>
                  <a:srgbClr val="4C4D4F"/>
                </a:solidFill>
                <a:effectLst/>
                <a:uLnTx/>
                <a:uFillTx/>
                <a:latin typeface="Arial"/>
                <a:ea typeface="+mn-ea"/>
                <a:cs typeface="Arial"/>
              </a:rPr>
              <a:t>0</a:t>
            </a:r>
            <a:r>
              <a:rPr kumimoji="0" sz="800" b="0" i="0" u="none" strike="noStrike" kern="1200" cap="none" spc="5" normalizeH="0" baseline="0" noProof="0" dirty="0" smtClean="0">
                <a:ln>
                  <a:noFill/>
                </a:ln>
                <a:solidFill>
                  <a:srgbClr val="4C4D4F"/>
                </a:solidFill>
                <a:effectLst/>
                <a:uLnTx/>
                <a:uFillTx/>
                <a:latin typeface="Arial"/>
                <a:ea typeface="+mn-ea"/>
                <a:cs typeface="Arial"/>
              </a:rPr>
              <a:t>9</a:t>
            </a:r>
            <a:r>
              <a:rPr kumimoji="0" sz="800" b="0" i="0" u="none" strike="noStrike" kern="1200" cap="none" spc="-5" normalizeH="0" baseline="0" noProof="0" dirty="0" smtClean="0">
                <a:ln>
                  <a:noFill/>
                </a:ln>
                <a:solidFill>
                  <a:srgbClr val="4C4D4F"/>
                </a:solidFill>
                <a:effectLst/>
                <a:uLnTx/>
                <a:uFillTx/>
                <a:latin typeface="Arial"/>
                <a:ea typeface="+mn-ea"/>
                <a:cs typeface="Arial"/>
              </a:rPr>
              <a:t>-</a:t>
            </a:r>
            <a:r>
              <a:rPr kumimoji="0" sz="800" b="0" i="0" u="none" strike="noStrike" kern="1200" cap="none" spc="0" normalizeH="0" baseline="0" noProof="0" dirty="0" smtClean="0">
                <a:ln>
                  <a:noFill/>
                </a:ln>
                <a:solidFill>
                  <a:srgbClr val="4C4D4F"/>
                </a:solidFill>
                <a:effectLst/>
                <a:uLnTx/>
                <a:uFillTx/>
                <a:latin typeface="Arial"/>
                <a:ea typeface="+mn-ea"/>
                <a:cs typeface="Arial"/>
              </a:rPr>
              <a:t>P</a:t>
            </a:r>
            <a:r>
              <a:rPr kumimoji="0" sz="800" b="0" i="0" u="none" strike="noStrike" kern="1200" cap="none" spc="-5" normalizeH="0" baseline="0" noProof="0" dirty="0" smtClean="0">
                <a:ln>
                  <a:noFill/>
                </a:ln>
                <a:solidFill>
                  <a:srgbClr val="4C4D4F"/>
                </a:solidFill>
                <a:effectLst/>
                <a:uLnTx/>
                <a:uFillTx/>
                <a:latin typeface="Arial"/>
                <a:ea typeface="+mn-ea"/>
                <a:cs typeface="Arial"/>
              </a:rPr>
              <a:t>ro</a:t>
            </a:r>
            <a:r>
              <a:rPr kumimoji="0" sz="800" b="0" i="0" u="none" strike="noStrike" kern="1200" cap="none" spc="0" normalizeH="0" baseline="0" noProof="0" dirty="0" smtClean="0">
                <a:ln>
                  <a:noFill/>
                </a:ln>
                <a:solidFill>
                  <a:srgbClr val="4C4D4F"/>
                </a:solidFill>
                <a:effectLst/>
                <a:uLnTx/>
                <a:uFillTx/>
                <a:latin typeface="Arial"/>
                <a:ea typeface="+mn-ea"/>
                <a:cs typeface="Arial"/>
              </a:rPr>
              <a:t>st</a:t>
            </a:r>
            <a:r>
              <a:rPr kumimoji="0" sz="800" b="0" i="0" u="none" strike="noStrike" kern="1200" cap="none" spc="-5" normalizeH="0" baseline="0" noProof="0" dirty="0" smtClean="0">
                <a:ln>
                  <a:noFill/>
                </a:ln>
                <a:solidFill>
                  <a:srgbClr val="4C4D4F"/>
                </a:solidFill>
                <a:effectLst/>
                <a:uLnTx/>
                <a:uFillTx/>
                <a:latin typeface="Arial"/>
                <a:ea typeface="+mn-ea"/>
                <a:cs typeface="Arial"/>
              </a:rPr>
              <a:t>a</a:t>
            </a:r>
            <a:r>
              <a:rPr kumimoji="0" sz="800" b="0" i="0" u="none" strike="noStrike" kern="1200" cap="none" spc="0" normalizeH="0" baseline="0" noProof="0" dirty="0" smtClean="0">
                <a:ln>
                  <a:noFill/>
                </a:ln>
                <a:solidFill>
                  <a:srgbClr val="4C4D4F"/>
                </a:solidFill>
                <a:effectLst/>
                <a:uLnTx/>
                <a:uFillTx/>
                <a:latin typeface="Arial"/>
                <a:ea typeface="+mn-ea"/>
                <a:cs typeface="Arial"/>
              </a:rPr>
              <a:t>te</a:t>
            </a:r>
            <a:r>
              <a:rPr kumimoji="0" sz="800" b="0" i="0" u="none" strike="noStrike" kern="1200" cap="none" spc="-5" normalizeH="0" baseline="0" noProof="0" dirty="0" smtClean="0">
                <a:ln>
                  <a:noFill/>
                </a:ln>
                <a:solidFill>
                  <a:srgbClr val="4C4D4F"/>
                </a:solidFill>
                <a:effectLst/>
                <a:uLnTx/>
                <a:uFillTx/>
                <a:latin typeface="Arial"/>
                <a:ea typeface="+mn-ea"/>
                <a:cs typeface="Arial"/>
              </a:rPr>
              <a:t>-C</a:t>
            </a:r>
            <a:r>
              <a:rPr kumimoji="0" sz="800" b="0" i="0" u="none" strike="noStrike" kern="1200" cap="none" spc="5" normalizeH="0" baseline="0" noProof="0" dirty="0" smtClean="0">
                <a:ln>
                  <a:noFill/>
                </a:ln>
                <a:solidFill>
                  <a:srgbClr val="4C4D4F"/>
                </a:solidFill>
                <a:effectLst/>
                <a:uLnTx/>
                <a:uFillTx/>
                <a:latin typeface="Arial"/>
                <a:ea typeface="+mn-ea"/>
                <a:cs typeface="Arial"/>
              </a:rPr>
              <a:t>a</a:t>
            </a:r>
            <a:r>
              <a:rPr kumimoji="0" sz="800" b="0" i="0" u="none" strike="noStrike" kern="1200" cap="none" spc="-5" normalizeH="0" baseline="0" noProof="0" dirty="0" smtClean="0">
                <a:ln>
                  <a:noFill/>
                </a:ln>
                <a:solidFill>
                  <a:srgbClr val="4C4D4F"/>
                </a:solidFill>
                <a:effectLst/>
                <a:uLnTx/>
                <a:uFillTx/>
                <a:latin typeface="Arial"/>
                <a:ea typeface="+mn-ea"/>
                <a:cs typeface="Arial"/>
              </a:rPr>
              <a:t>n</a:t>
            </a:r>
            <a:r>
              <a:rPr kumimoji="0" sz="800" b="0" i="0" u="none" strike="noStrike" kern="1200" cap="none" spc="0" normalizeH="0" baseline="0" noProof="0" dirty="0" smtClean="0">
                <a:ln>
                  <a:noFill/>
                </a:ln>
                <a:solidFill>
                  <a:srgbClr val="4C4D4F"/>
                </a:solidFill>
                <a:effectLst/>
                <a:uLnTx/>
                <a:uFillTx/>
                <a:latin typeface="Arial"/>
                <a:ea typeface="+mn-ea"/>
                <a:cs typeface="Arial"/>
              </a:rPr>
              <a:t>c</a:t>
            </a:r>
            <a:r>
              <a:rPr kumimoji="0" sz="800" b="0" i="0" u="none" strike="noStrike" kern="1200" cap="none" spc="-5" normalizeH="0" baseline="0" noProof="0" dirty="0" smtClean="0">
                <a:ln>
                  <a:noFill/>
                </a:ln>
                <a:solidFill>
                  <a:srgbClr val="4C4D4F"/>
                </a:solidFill>
                <a:effectLst/>
                <a:uLnTx/>
                <a:uFillTx/>
                <a:latin typeface="Arial"/>
                <a:ea typeface="+mn-ea"/>
                <a:cs typeface="Arial"/>
              </a:rPr>
              <a:t>er</a:t>
            </a:r>
            <a:r>
              <a:rPr kumimoji="0" sz="800" b="0" i="0" u="none" strike="noStrike" kern="1200" cap="none" spc="5" normalizeH="0" baseline="0" noProof="0" dirty="0" smtClean="0">
                <a:ln>
                  <a:noFill/>
                </a:ln>
                <a:solidFill>
                  <a:srgbClr val="4C4D4F"/>
                </a:solidFill>
                <a:effectLst/>
                <a:uLnTx/>
                <a:uFillTx/>
                <a:latin typeface="Arial"/>
                <a:ea typeface="+mn-ea"/>
                <a:cs typeface="Arial"/>
              </a:rPr>
              <a:t>_</a:t>
            </a:r>
            <a:r>
              <a:rPr kumimoji="0" sz="800" b="0" i="0" u="none" strike="noStrike" kern="1200" cap="none" spc="-5" normalizeH="0" baseline="0" noProof="0" dirty="0" smtClean="0">
                <a:ln>
                  <a:noFill/>
                </a:ln>
                <a:solidFill>
                  <a:srgbClr val="4C4D4F"/>
                </a:solidFill>
                <a:effectLst/>
                <a:uLnTx/>
                <a:uFillTx/>
                <a:latin typeface="Arial"/>
                <a:ea typeface="+mn-ea"/>
                <a:cs typeface="Arial"/>
              </a:rPr>
              <a:t>2</a:t>
            </a:r>
            <a:r>
              <a:rPr kumimoji="0" sz="800" b="0" i="0" u="none" strike="noStrike" kern="1200" cap="none" spc="5" normalizeH="0" baseline="0" noProof="0" dirty="0" smtClean="0">
                <a:ln>
                  <a:noFill/>
                </a:ln>
                <a:solidFill>
                  <a:srgbClr val="4C4D4F"/>
                </a:solidFill>
                <a:effectLst/>
                <a:uLnTx/>
                <a:uFillTx/>
                <a:latin typeface="Arial"/>
                <a:ea typeface="+mn-ea"/>
                <a:cs typeface="Arial"/>
              </a:rPr>
              <a:t>0</a:t>
            </a:r>
            <a:r>
              <a:rPr kumimoji="0" sz="800" b="0" i="0" u="none" strike="noStrike" kern="1200" cap="none" spc="-5" normalizeH="0" baseline="0" noProof="0" dirty="0" smtClean="0">
                <a:ln>
                  <a:noFill/>
                </a:ln>
                <a:solidFill>
                  <a:srgbClr val="4C4D4F"/>
                </a:solidFill>
                <a:effectLst/>
                <a:uLnTx/>
                <a:uFillTx/>
                <a:latin typeface="Arial"/>
                <a:ea typeface="+mn-ea"/>
                <a:cs typeface="Arial"/>
              </a:rPr>
              <a:t>1</a:t>
            </a:r>
            <a:r>
              <a:rPr kumimoji="0" lang="en-US" sz="800" b="0" i="0" u="none" strike="noStrike" kern="1200" cap="none" spc="-5" normalizeH="0" baseline="0" noProof="0" dirty="0" smtClean="0">
                <a:ln>
                  <a:noFill/>
                </a:ln>
                <a:solidFill>
                  <a:srgbClr val="4C4D4F"/>
                </a:solidFill>
                <a:effectLst/>
                <a:uLnTx/>
                <a:uFillTx/>
                <a:latin typeface="Arial"/>
                <a:ea typeface="+mn-ea"/>
                <a:cs typeface="Arial"/>
              </a:rPr>
              <a:t>8</a:t>
            </a:r>
            <a:r>
              <a:rPr kumimoji="0" sz="800" b="0" i="0" u="none" strike="noStrike" kern="1200" cap="none" spc="5" normalizeH="0" baseline="0" noProof="0" dirty="0" smtClean="0">
                <a:ln>
                  <a:noFill/>
                </a:ln>
                <a:solidFill>
                  <a:srgbClr val="4C4D4F"/>
                </a:solidFill>
                <a:effectLst/>
                <a:uLnTx/>
                <a:uFillTx/>
                <a:latin typeface="Arial"/>
                <a:ea typeface="+mn-ea"/>
                <a:cs typeface="Arial"/>
              </a:rPr>
              <a:t>_</a:t>
            </a:r>
            <a:r>
              <a:rPr kumimoji="0" sz="800" b="0" i="0" u="none" strike="noStrike" kern="1200" cap="none" spc="-20" normalizeH="0" baseline="0" noProof="0" dirty="0" smtClean="0">
                <a:ln>
                  <a:noFill/>
                </a:ln>
                <a:solidFill>
                  <a:srgbClr val="4C4D4F"/>
                </a:solidFill>
                <a:effectLst/>
                <a:uLnTx/>
                <a:uFillTx/>
                <a:latin typeface="Arial"/>
                <a:ea typeface="+mn-ea"/>
                <a:cs typeface="Arial"/>
              </a:rPr>
              <a:t>w</a:t>
            </a:r>
            <a:r>
              <a:rPr kumimoji="0" sz="800" b="0" i="0" u="none" strike="noStrike" kern="1200" cap="none" spc="5" normalizeH="0" baseline="0" noProof="0" dirty="0" smtClean="0">
                <a:ln>
                  <a:noFill/>
                </a:ln>
                <a:solidFill>
                  <a:srgbClr val="4C4D4F"/>
                </a:solidFill>
                <a:effectLst/>
                <a:uLnTx/>
                <a:uFillTx/>
                <a:latin typeface="Arial"/>
                <a:ea typeface="+mn-ea"/>
                <a:cs typeface="Arial"/>
              </a:rPr>
              <a:t>e</a:t>
            </a:r>
            <a:r>
              <a:rPr kumimoji="0" sz="800" b="0" i="0" u="none" strike="noStrike" kern="1200" cap="none" spc="-5" normalizeH="0" baseline="0" noProof="0" dirty="0" smtClean="0">
                <a:ln>
                  <a:noFill/>
                </a:ln>
                <a:solidFill>
                  <a:srgbClr val="4C4D4F"/>
                </a:solidFill>
                <a:effectLst/>
                <a:uLnTx/>
                <a:uFillTx/>
                <a:latin typeface="Arial"/>
                <a:ea typeface="+mn-ea"/>
                <a:cs typeface="Arial"/>
              </a:rPr>
              <a:t>b</a:t>
            </a:r>
            <a:r>
              <a:rPr kumimoji="0" sz="800" b="0" i="0" u="none" strike="noStrike" kern="1200" cap="none" spc="0" normalizeH="0" baseline="0" noProof="0" dirty="0" smtClean="0">
                <a:ln>
                  <a:noFill/>
                </a:ln>
                <a:solidFill>
                  <a:srgbClr val="4C4D4F"/>
                </a:solidFill>
                <a:effectLst/>
                <a:uLnTx/>
                <a:uFillTx/>
                <a:latin typeface="Arial"/>
                <a:ea typeface="+mn-ea"/>
                <a:cs typeface="Arial"/>
              </a:rPr>
              <a:t>.</a:t>
            </a:r>
            <a:r>
              <a:rPr kumimoji="0" sz="800" b="0" i="0" u="none" strike="noStrike" kern="1200" cap="none" spc="-5" normalizeH="0" baseline="0" noProof="0" dirty="0" smtClean="0">
                <a:ln>
                  <a:noFill/>
                </a:ln>
                <a:solidFill>
                  <a:srgbClr val="4C4D4F"/>
                </a:solidFill>
                <a:effectLst/>
                <a:uLnTx/>
                <a:uFillTx/>
                <a:latin typeface="Arial"/>
                <a:ea typeface="+mn-ea"/>
                <a:cs typeface="Arial"/>
              </a:rPr>
              <a:t>pd</a:t>
            </a:r>
            <a:r>
              <a:rPr kumimoji="0" sz="800" b="0" i="0" u="none" strike="noStrike" kern="1200" cap="none" spc="0" normalizeH="0" baseline="0" noProof="0" dirty="0" smtClean="0">
                <a:ln>
                  <a:noFill/>
                </a:ln>
                <a:solidFill>
                  <a:srgbClr val="4C4D4F"/>
                </a:solidFill>
                <a:effectLst/>
                <a:uLnTx/>
                <a:uFillTx/>
                <a:latin typeface="Arial"/>
                <a:ea typeface="+mn-ea"/>
                <a:cs typeface="Arial"/>
              </a:rPr>
              <a:t>f</a:t>
            </a:r>
            <a:r>
              <a:rPr kumimoji="0" sz="800" b="0" i="0" u="none" strike="noStrike" kern="1200" cap="none" spc="65" normalizeH="0" baseline="0" noProof="0" dirty="0" smtClean="0">
                <a:ln>
                  <a:noFill/>
                </a:ln>
                <a:solidFill>
                  <a:srgbClr val="4C4D4F"/>
                </a:solidFill>
                <a:effectLst/>
                <a:uLnTx/>
                <a:uFillTx/>
                <a:latin typeface="Arial"/>
                <a:ea typeface="+mn-ea"/>
                <a:cs typeface="Arial"/>
              </a:rPr>
              <a:t> </a:t>
            </a:r>
            <a:r>
              <a:rPr kumimoji="0" sz="800" b="0" i="0" u="none" strike="noStrike" kern="1200" cap="none" spc="-5" normalizeH="0" baseline="0" noProof="0" dirty="0">
                <a:ln>
                  <a:noFill/>
                </a:ln>
                <a:solidFill>
                  <a:srgbClr val="4C4D4F"/>
                </a:solidFill>
                <a:effectLst/>
                <a:uLnTx/>
                <a:uFillTx/>
                <a:latin typeface="Arial"/>
                <a:ea typeface="+mn-ea"/>
                <a:cs typeface="Arial"/>
              </a:rPr>
              <a:t>La</a:t>
            </a:r>
            <a:r>
              <a:rPr kumimoji="0" sz="800" b="0" i="0" u="none" strike="noStrike" kern="1200" cap="none" spc="15" normalizeH="0" baseline="0" noProof="0" dirty="0">
                <a:ln>
                  <a:noFill/>
                </a:ln>
                <a:solidFill>
                  <a:srgbClr val="4C4D4F"/>
                </a:solidFill>
                <a:effectLst/>
                <a:uLnTx/>
                <a:uFillTx/>
                <a:latin typeface="Arial"/>
                <a:ea typeface="+mn-ea"/>
                <a:cs typeface="Arial"/>
              </a:rPr>
              <a:t>s</a:t>
            </a:r>
            <a:r>
              <a:rPr kumimoji="0" sz="800" b="0" i="0" u="none" strike="noStrike" kern="1200" cap="none" spc="0" normalizeH="0" baseline="0" noProof="0" dirty="0">
                <a:ln>
                  <a:noFill/>
                </a:ln>
                <a:solidFill>
                  <a:srgbClr val="4C4D4F"/>
                </a:solidFill>
                <a:effectLst/>
                <a:uLnTx/>
                <a:uFillTx/>
                <a:latin typeface="Arial"/>
                <a:ea typeface="+mn-ea"/>
                <a:cs typeface="Arial"/>
              </a:rPr>
              <a:t>t</a:t>
            </a:r>
            <a:r>
              <a:rPr kumimoji="0" sz="800" b="0" i="0" u="none" strike="noStrike" kern="1200" cap="none" spc="5" normalizeH="0" baseline="0" noProof="0" dirty="0">
                <a:ln>
                  <a:noFill/>
                </a:ln>
                <a:solidFill>
                  <a:srgbClr val="4C4D4F"/>
                </a:solidFill>
                <a:effectLst/>
                <a:uLnTx/>
                <a:uFillTx/>
                <a:latin typeface="Arial"/>
                <a:ea typeface="+mn-ea"/>
                <a:cs typeface="Arial"/>
              </a:rPr>
              <a:t> </a:t>
            </a:r>
            <a:r>
              <a:rPr kumimoji="0" sz="800" b="0" i="0" u="none" strike="noStrike" kern="1200" cap="none" spc="-5" normalizeH="0" baseline="0" noProof="0" dirty="0">
                <a:ln>
                  <a:noFill/>
                </a:ln>
                <a:solidFill>
                  <a:srgbClr val="4C4D4F"/>
                </a:solidFill>
                <a:effectLst/>
                <a:uLnTx/>
                <a:uFillTx/>
                <a:latin typeface="Arial"/>
                <a:ea typeface="+mn-ea"/>
                <a:cs typeface="Arial"/>
              </a:rPr>
              <a:t>a</a:t>
            </a:r>
            <a:r>
              <a:rPr kumimoji="0" sz="800" b="0" i="0" u="none" strike="noStrike" kern="1200" cap="none" spc="0" normalizeH="0" baseline="0" noProof="0" dirty="0">
                <a:ln>
                  <a:noFill/>
                </a:ln>
                <a:solidFill>
                  <a:srgbClr val="4C4D4F"/>
                </a:solidFill>
                <a:effectLst/>
                <a:uLnTx/>
                <a:uFillTx/>
                <a:latin typeface="Arial"/>
                <a:ea typeface="+mn-ea"/>
                <a:cs typeface="Arial"/>
              </a:rPr>
              <a:t>cc</a:t>
            </a:r>
            <a:r>
              <a:rPr kumimoji="0" sz="800" b="0" i="0" u="none" strike="noStrike" kern="1200" cap="none" spc="-5" normalizeH="0" baseline="0" noProof="0" dirty="0">
                <a:ln>
                  <a:noFill/>
                </a:ln>
                <a:solidFill>
                  <a:srgbClr val="4C4D4F"/>
                </a:solidFill>
                <a:effectLst/>
                <a:uLnTx/>
                <a:uFillTx/>
                <a:latin typeface="Arial"/>
                <a:ea typeface="+mn-ea"/>
                <a:cs typeface="Arial"/>
              </a:rPr>
              <a:t>e</a:t>
            </a:r>
            <a:r>
              <a:rPr kumimoji="0" sz="800" b="0" i="0" u="none" strike="noStrike" kern="1200" cap="none" spc="0" normalizeH="0" baseline="0" noProof="0" dirty="0">
                <a:ln>
                  <a:noFill/>
                </a:ln>
                <a:solidFill>
                  <a:srgbClr val="4C4D4F"/>
                </a:solidFill>
                <a:effectLst/>
                <a:uLnTx/>
                <a:uFillTx/>
                <a:latin typeface="Arial"/>
                <a:ea typeface="+mn-ea"/>
                <a:cs typeface="Arial"/>
              </a:rPr>
              <a:t>ss</a:t>
            </a:r>
            <a:r>
              <a:rPr kumimoji="0" sz="800" b="0" i="0" u="none" strike="noStrike" kern="1200" cap="none" spc="-5" normalizeH="0" baseline="0" noProof="0" dirty="0">
                <a:ln>
                  <a:noFill/>
                </a:ln>
                <a:solidFill>
                  <a:srgbClr val="4C4D4F"/>
                </a:solidFill>
                <a:effectLst/>
                <a:uLnTx/>
                <a:uFillTx/>
                <a:latin typeface="Arial"/>
                <a:ea typeface="+mn-ea"/>
                <a:cs typeface="Arial"/>
              </a:rPr>
              <a:t>ed</a:t>
            </a:r>
            <a:r>
              <a:rPr kumimoji="0" sz="800" b="0" i="0" u="none" strike="noStrike" kern="1200" cap="none" spc="0" normalizeH="0" baseline="0" noProof="0" dirty="0">
                <a:ln>
                  <a:noFill/>
                </a:ln>
                <a:solidFill>
                  <a:srgbClr val="4C4D4F"/>
                </a:solidFill>
                <a:effectLst/>
                <a:uLnTx/>
                <a:uFillTx/>
                <a:latin typeface="Arial"/>
                <a:ea typeface="+mn-ea"/>
                <a:cs typeface="Arial"/>
              </a:rPr>
              <a:t>:</a:t>
            </a:r>
            <a:r>
              <a:rPr kumimoji="0" sz="800" b="0" i="0" u="none" strike="noStrike" kern="1200" cap="none" spc="-15" normalizeH="0" baseline="0" noProof="0" dirty="0">
                <a:ln>
                  <a:noFill/>
                </a:ln>
                <a:solidFill>
                  <a:srgbClr val="4C4D4F"/>
                </a:solidFill>
                <a:effectLst/>
                <a:uLnTx/>
                <a:uFillTx/>
                <a:latin typeface="Arial"/>
                <a:ea typeface="+mn-ea"/>
                <a:cs typeface="Arial"/>
              </a:rPr>
              <a:t> </a:t>
            </a:r>
            <a:r>
              <a:rPr kumimoji="0" lang="en-US" sz="800" b="0" i="0" u="none" strike="noStrike" kern="1200" cap="none" spc="0" normalizeH="0" baseline="0" noProof="0" dirty="0" smtClean="0">
                <a:ln>
                  <a:noFill/>
                </a:ln>
                <a:solidFill>
                  <a:srgbClr val="4C4D4F"/>
                </a:solidFill>
                <a:effectLst/>
                <a:uLnTx/>
                <a:uFillTx/>
                <a:latin typeface="Arial"/>
                <a:ea typeface="+mn-ea"/>
                <a:cs typeface="Arial"/>
              </a:rPr>
              <a:t>March </a:t>
            </a:r>
            <a:r>
              <a:rPr kumimoji="0" sz="800" b="0" i="0" u="none" strike="noStrike" kern="1200" cap="none" spc="-5" normalizeH="0" baseline="0" noProof="0" dirty="0" smtClean="0">
                <a:ln>
                  <a:noFill/>
                </a:ln>
                <a:solidFill>
                  <a:srgbClr val="4C4D4F"/>
                </a:solidFill>
                <a:effectLst/>
                <a:uLnTx/>
                <a:uFillTx/>
                <a:latin typeface="Arial"/>
                <a:ea typeface="+mn-ea"/>
                <a:cs typeface="Arial"/>
              </a:rPr>
              <a:t>201</a:t>
            </a:r>
            <a:r>
              <a:rPr kumimoji="0" lang="en-US" sz="800" b="0" i="0" u="none" strike="noStrike" kern="1200" cap="none" spc="-5" normalizeH="0" baseline="0" noProof="0" dirty="0" smtClean="0">
                <a:ln>
                  <a:noFill/>
                </a:ln>
                <a:solidFill>
                  <a:srgbClr val="4C4D4F"/>
                </a:solidFill>
                <a:effectLst/>
                <a:uLnTx/>
                <a:uFillTx/>
                <a:latin typeface="Arial"/>
                <a:ea typeface="+mn-ea"/>
                <a:cs typeface="Arial"/>
              </a:rPr>
              <a:t>8</a:t>
            </a:r>
            <a:r>
              <a:rPr kumimoji="0" sz="800" b="0" i="0" u="none" strike="noStrike" kern="1200" cap="none" spc="0" normalizeH="0" baseline="0" noProof="0" dirty="0" smtClean="0">
                <a:ln>
                  <a:noFill/>
                </a:ln>
                <a:solidFill>
                  <a:srgbClr val="4C4D4F"/>
                </a:solidFill>
                <a:effectLst/>
                <a:uLnTx/>
                <a:uFillTx/>
                <a:latin typeface="Arial"/>
                <a:ea typeface="+mn-ea"/>
                <a:cs typeface="Arial"/>
              </a:rPr>
              <a:t>.</a:t>
            </a:r>
            <a:endParaRPr kumimoji="0" sz="800" b="0" i="0" u="none" strike="noStrike" kern="1200" cap="none" spc="0" normalizeH="0" baseline="0" noProof="0" dirty="0">
              <a:ln>
                <a:noFill/>
              </a:ln>
              <a:solidFill>
                <a:srgbClr val="4C4D4F"/>
              </a:solidFill>
              <a:effectLst/>
              <a:uLnTx/>
              <a:uFillTx/>
              <a:latin typeface="Arial"/>
              <a:ea typeface="+mn-ea"/>
              <a:cs typeface="Arial"/>
            </a:endParaRPr>
          </a:p>
        </p:txBody>
      </p:sp>
      <p:pic>
        <p:nvPicPr>
          <p:cNvPr id="7" name="~PP2830.WAV">
            <a:hlinkClick r:id="" action="ppaction://media"/>
          </p:cNvPr>
          <p:cNvPicPr>
            <a:picLocks noRot="1" noChangeAspect="1"/>
          </p:cNvPicPr>
          <p:nvPr>
            <a:wavAudioFile r:embed="rId1" name="~PP2830.WAV"/>
          </p:nvPr>
        </p:nvPicPr>
        <p:blipFill>
          <a:blip r:embed="rId3"/>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612069755"/>
      </p:ext>
    </p:extLst>
  </p:cSld>
  <p:clrMapOvr>
    <a:masterClrMapping/>
  </p:clrMapOvr>
  <p:transition advTm="2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F76E0A99-86D9-4337-B2F6-384CD29BBD5B}"/>
              </a:ext>
            </a:extLst>
          </p:cNvPr>
          <p:cNvSpPr>
            <a:spLocks noGrp="1"/>
          </p:cNvSpPr>
          <p:nvPr>
            <p:ph type="body" sz="quarter" idx="19"/>
          </p:nvPr>
        </p:nvSpPr>
        <p:spPr>
          <a:xfrm>
            <a:off x="3721701" y="6117038"/>
            <a:ext cx="3689598" cy="717367"/>
          </a:xfrm>
        </p:spPr>
        <p:txBody>
          <a:bodyPr/>
          <a:lstStyle/>
          <a:p>
            <a:r>
              <a:rPr lang="en-US" sz="900" dirty="0" smtClean="0"/>
              <a:t> </a:t>
            </a:r>
            <a:r>
              <a:rPr lang="en-GB" sz="900" dirty="0"/>
              <a:t>Heidenreich A, et al. Eur Urol. 2013;64:260–265; US prescribing information (FDA) and EU Summary of Product Characteristics (EMA). </a:t>
            </a:r>
            <a:endParaRPr lang="en-US" sz="900" dirty="0"/>
          </a:p>
        </p:txBody>
      </p:sp>
      <p:sp>
        <p:nvSpPr>
          <p:cNvPr id="2" name="Titre 1"/>
          <p:cNvSpPr>
            <a:spLocks noGrp="1"/>
          </p:cNvSpPr>
          <p:nvPr>
            <p:ph type="title"/>
          </p:nvPr>
        </p:nvSpPr>
        <p:spPr>
          <a:xfrm>
            <a:off x="628650" y="365126"/>
            <a:ext cx="7886700" cy="369294"/>
          </a:xfrm>
        </p:spPr>
        <p:txBody>
          <a:bodyPr>
            <a:noAutofit/>
          </a:bodyPr>
          <a:lstStyle/>
          <a:p>
            <a:r>
              <a:rPr lang="en-US" sz="2600" dirty="0">
                <a:solidFill>
                  <a:srgbClr val="002060"/>
                </a:solidFill>
              </a:rPr>
              <a:t>Prostate cancer: Treatment landscape</a:t>
            </a:r>
          </a:p>
        </p:txBody>
      </p:sp>
      <p:sp>
        <p:nvSpPr>
          <p:cNvPr id="13" name="Text Placeholder 12">
            <a:extLst>
              <a:ext uri="{FF2B5EF4-FFF2-40B4-BE49-F238E27FC236}">
                <a16:creationId xmlns:a16="http://schemas.microsoft.com/office/drawing/2014/main" xmlns="" id="{3590A9C1-F142-4396-B22F-A179148EEA52}"/>
              </a:ext>
            </a:extLst>
          </p:cNvPr>
          <p:cNvSpPr>
            <a:spLocks noGrp="1"/>
          </p:cNvSpPr>
          <p:nvPr>
            <p:ph type="body" sz="quarter" idx="20"/>
          </p:nvPr>
        </p:nvSpPr>
        <p:spPr>
          <a:xfrm>
            <a:off x="1613298" y="5459414"/>
            <a:ext cx="5893593" cy="439363"/>
          </a:xfrm>
        </p:spPr>
        <p:txBody>
          <a:bodyPr>
            <a:normAutofit fontScale="85000" lnSpcReduction="20000"/>
          </a:bodyPr>
          <a:lstStyle/>
          <a:p>
            <a:r>
              <a:rPr lang="en-GB" dirty="0"/>
              <a:t>There are several treatment options for patients with prostate cancer depending on the stage of disease</a:t>
            </a:r>
          </a:p>
        </p:txBody>
      </p:sp>
      <p:sp>
        <p:nvSpPr>
          <p:cNvPr id="39" name="Rounded Rectangle 26"/>
          <p:cNvSpPr/>
          <p:nvPr/>
        </p:nvSpPr>
        <p:spPr>
          <a:xfrm>
            <a:off x="2807996" y="3520220"/>
            <a:ext cx="1169100"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Docetaxel</a:t>
            </a:r>
            <a:r>
              <a:rPr lang="en-GB" sz="1400" b="1" kern="0" baseline="30000" dirty="0">
                <a:solidFill>
                  <a:prstClr val="white"/>
                </a:solidFill>
                <a:ea typeface="ＭＳ Ｐゴシック" pitchFamily="34" charset="-128"/>
              </a:rPr>
              <a:t>a</a:t>
            </a:r>
            <a:endParaRPr lang="en-GB" sz="1400" b="1" kern="0" dirty="0">
              <a:solidFill>
                <a:prstClr val="white"/>
              </a:solidFill>
              <a:ea typeface="ＭＳ Ｐゴシック" pitchFamily="34" charset="-128"/>
            </a:endParaRPr>
          </a:p>
        </p:txBody>
      </p:sp>
      <p:sp>
        <p:nvSpPr>
          <p:cNvPr id="40" name="Rounded Rectangle 30"/>
          <p:cNvSpPr/>
          <p:nvPr/>
        </p:nvSpPr>
        <p:spPr>
          <a:xfrm>
            <a:off x="5304814" y="3887621"/>
            <a:ext cx="2420037"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Abiraterone</a:t>
            </a:r>
          </a:p>
        </p:txBody>
      </p:sp>
      <p:sp>
        <p:nvSpPr>
          <p:cNvPr id="51" name="Rounded Rectangle 30"/>
          <p:cNvSpPr/>
          <p:nvPr/>
        </p:nvSpPr>
        <p:spPr>
          <a:xfrm>
            <a:off x="6555751" y="4989823"/>
            <a:ext cx="1169100"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Radium-223</a:t>
            </a:r>
          </a:p>
        </p:txBody>
      </p:sp>
      <p:sp>
        <p:nvSpPr>
          <p:cNvPr id="52" name="Rounded Rectangle 30"/>
          <p:cNvSpPr/>
          <p:nvPr/>
        </p:nvSpPr>
        <p:spPr>
          <a:xfrm>
            <a:off x="5304816" y="3520220"/>
            <a:ext cx="2420036"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Cabazitaxel, Docetaxel</a:t>
            </a:r>
          </a:p>
        </p:txBody>
      </p:sp>
      <p:sp>
        <p:nvSpPr>
          <p:cNvPr id="53" name="Rounded Rectangle 30"/>
          <p:cNvSpPr/>
          <p:nvPr/>
        </p:nvSpPr>
        <p:spPr>
          <a:xfrm>
            <a:off x="5304814" y="4622423"/>
            <a:ext cx="2420038" cy="302400"/>
          </a:xfrm>
          <a:prstGeom prst="roundRect">
            <a:avLst/>
          </a:prstGeom>
          <a:solidFill>
            <a:schemeClr val="accent2"/>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defTabSz="711200">
              <a:defRPr/>
            </a:pPr>
            <a:r>
              <a:rPr lang="en-US" sz="1400" b="1" kern="0" dirty="0">
                <a:solidFill>
                  <a:schemeClr val="bg1"/>
                </a:solidFill>
                <a:ea typeface="ＭＳ Ｐゴシック" pitchFamily="34" charset="-128"/>
              </a:rPr>
              <a:t>Sipuleucel-T</a:t>
            </a:r>
          </a:p>
        </p:txBody>
      </p:sp>
      <p:sp>
        <p:nvSpPr>
          <p:cNvPr id="54" name="Rounded Rectangle 30"/>
          <p:cNvSpPr/>
          <p:nvPr/>
        </p:nvSpPr>
        <p:spPr>
          <a:xfrm>
            <a:off x="2786050" y="5143512"/>
            <a:ext cx="1169100" cy="174110"/>
          </a:xfrm>
          <a:prstGeom prst="roundRect">
            <a:avLst/>
          </a:prstGeom>
          <a:solidFill>
            <a:srgbClr val="FFC000"/>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 ADT</a:t>
            </a:r>
          </a:p>
        </p:txBody>
      </p:sp>
      <p:sp>
        <p:nvSpPr>
          <p:cNvPr id="3" name="Freeform: Shape 2">
            <a:extLst>
              <a:ext uri="{FF2B5EF4-FFF2-40B4-BE49-F238E27FC236}">
                <a16:creationId xmlns:a16="http://schemas.microsoft.com/office/drawing/2014/main" xmlns="" id="{403E9BF3-D43F-47B4-A77E-F31F04C4E3E3}"/>
              </a:ext>
            </a:extLst>
          </p:cNvPr>
          <p:cNvSpPr/>
          <p:nvPr/>
        </p:nvSpPr>
        <p:spPr>
          <a:xfrm>
            <a:off x="1614883" y="1592764"/>
            <a:ext cx="6109967" cy="957652"/>
          </a:xfrm>
          <a:custGeom>
            <a:avLst/>
            <a:gdLst>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743200 w 9178506"/>
              <a:gd name="connsiteY8" fmla="*/ 1147313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58996 w 9178506"/>
              <a:gd name="connsiteY15" fmla="*/ 431321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849126 w 9178506"/>
              <a:gd name="connsiteY14" fmla="*/ 619870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907183 w 9178506"/>
              <a:gd name="connsiteY14" fmla="*/ 634384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752365 w 9178506"/>
              <a:gd name="connsiteY14" fmla="*/ 648899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8333117 w 9178506"/>
              <a:gd name="connsiteY14" fmla="*/ 405442 h 1225136"/>
              <a:gd name="connsiteX15" fmla="*/ 9178506 w 9178506"/>
              <a:gd name="connsiteY15"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514566 w 9178506"/>
              <a:gd name="connsiteY13" fmla="*/ 716404 h 1225136"/>
              <a:gd name="connsiteX14" fmla="*/ 8333117 w 9178506"/>
              <a:gd name="connsiteY14" fmla="*/ 405442 h 1225136"/>
              <a:gd name="connsiteX15" fmla="*/ 9178506 w 9178506"/>
              <a:gd name="connsiteY15"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7514566 w 9178506"/>
              <a:gd name="connsiteY12" fmla="*/ 716404 h 1225136"/>
              <a:gd name="connsiteX13" fmla="*/ 8333117 w 9178506"/>
              <a:gd name="connsiteY13" fmla="*/ 405442 h 1225136"/>
              <a:gd name="connsiteX14" fmla="*/ 9178506 w 9178506"/>
              <a:gd name="connsiteY14" fmla="*/ 0 h 1225136"/>
              <a:gd name="connsiteX0" fmla="*/ 0 w 10320297"/>
              <a:gd name="connsiteY0" fmla="*/ 842513 h 1225136"/>
              <a:gd name="connsiteX1" fmla="*/ 1521353 w 10320297"/>
              <a:gd name="connsiteY1" fmla="*/ 1181819 h 1225136"/>
              <a:gd name="connsiteX2" fmla="*/ 1642123 w 10320297"/>
              <a:gd name="connsiteY2" fmla="*/ 931653 h 1225136"/>
              <a:gd name="connsiteX3" fmla="*/ 2271851 w 10320297"/>
              <a:gd name="connsiteY3" fmla="*/ 1224951 h 1225136"/>
              <a:gd name="connsiteX4" fmla="*/ 2677293 w 10320297"/>
              <a:gd name="connsiteY4" fmla="*/ 879894 h 1225136"/>
              <a:gd name="connsiteX5" fmla="*/ 3125866 w 10320297"/>
              <a:gd name="connsiteY5" fmla="*/ 267419 h 1225136"/>
              <a:gd name="connsiteX6" fmla="*/ 3384659 w 10320297"/>
              <a:gd name="connsiteY6" fmla="*/ 336430 h 1225136"/>
              <a:gd name="connsiteX7" fmla="*/ 3652078 w 10320297"/>
              <a:gd name="connsiteY7" fmla="*/ 914400 h 1225136"/>
              <a:gd name="connsiteX8" fmla="*/ 3954002 w 10320297"/>
              <a:gd name="connsiteY8" fmla="*/ 1164566 h 1225136"/>
              <a:gd name="connsiteX9" fmla="*/ 4713127 w 10320297"/>
              <a:gd name="connsiteY9" fmla="*/ 1155940 h 1225136"/>
              <a:gd name="connsiteX10" fmla="*/ 5834561 w 10320297"/>
              <a:gd name="connsiteY10" fmla="*/ 914400 h 1225136"/>
              <a:gd name="connsiteX11" fmla="*/ 7352810 w 10320297"/>
              <a:gd name="connsiteY11" fmla="*/ 310551 h 1225136"/>
              <a:gd name="connsiteX12" fmla="*/ 8656357 w 10320297"/>
              <a:gd name="connsiteY12" fmla="*/ 716404 h 1225136"/>
              <a:gd name="connsiteX13" fmla="*/ 9474908 w 10320297"/>
              <a:gd name="connsiteY13" fmla="*/ 405442 h 1225136"/>
              <a:gd name="connsiteX14" fmla="*/ 10320297 w 10320297"/>
              <a:gd name="connsiteY14" fmla="*/ 0 h 1225136"/>
              <a:gd name="connsiteX0" fmla="*/ 0 w 10320297"/>
              <a:gd name="connsiteY0" fmla="*/ 842513 h 1240376"/>
              <a:gd name="connsiteX1" fmla="*/ 1153659 w 10320297"/>
              <a:gd name="connsiteY1" fmla="*/ 1239876 h 1240376"/>
              <a:gd name="connsiteX2" fmla="*/ 1642123 w 10320297"/>
              <a:gd name="connsiteY2" fmla="*/ 931653 h 1240376"/>
              <a:gd name="connsiteX3" fmla="*/ 2271851 w 10320297"/>
              <a:gd name="connsiteY3" fmla="*/ 1224951 h 1240376"/>
              <a:gd name="connsiteX4" fmla="*/ 2677293 w 10320297"/>
              <a:gd name="connsiteY4" fmla="*/ 879894 h 1240376"/>
              <a:gd name="connsiteX5" fmla="*/ 3125866 w 10320297"/>
              <a:gd name="connsiteY5" fmla="*/ 267419 h 1240376"/>
              <a:gd name="connsiteX6" fmla="*/ 3384659 w 10320297"/>
              <a:gd name="connsiteY6" fmla="*/ 336430 h 1240376"/>
              <a:gd name="connsiteX7" fmla="*/ 3652078 w 10320297"/>
              <a:gd name="connsiteY7" fmla="*/ 914400 h 1240376"/>
              <a:gd name="connsiteX8" fmla="*/ 3954002 w 10320297"/>
              <a:gd name="connsiteY8" fmla="*/ 1164566 h 1240376"/>
              <a:gd name="connsiteX9" fmla="*/ 4713127 w 10320297"/>
              <a:gd name="connsiteY9" fmla="*/ 1155940 h 1240376"/>
              <a:gd name="connsiteX10" fmla="*/ 5834561 w 10320297"/>
              <a:gd name="connsiteY10" fmla="*/ 914400 h 1240376"/>
              <a:gd name="connsiteX11" fmla="*/ 7352810 w 10320297"/>
              <a:gd name="connsiteY11" fmla="*/ 310551 h 1240376"/>
              <a:gd name="connsiteX12" fmla="*/ 8656357 w 10320297"/>
              <a:gd name="connsiteY12" fmla="*/ 716404 h 1240376"/>
              <a:gd name="connsiteX13" fmla="*/ 9474908 w 10320297"/>
              <a:gd name="connsiteY13" fmla="*/ 405442 h 1240376"/>
              <a:gd name="connsiteX14" fmla="*/ 10320297 w 10320297"/>
              <a:gd name="connsiteY14" fmla="*/ 0 h 1240376"/>
              <a:gd name="connsiteX0" fmla="*/ 0 w 10320297"/>
              <a:gd name="connsiteY0" fmla="*/ 842513 h 1254874"/>
              <a:gd name="connsiteX1" fmla="*/ 1192363 w 10320297"/>
              <a:gd name="connsiteY1" fmla="*/ 1254391 h 1254874"/>
              <a:gd name="connsiteX2" fmla="*/ 1642123 w 10320297"/>
              <a:gd name="connsiteY2" fmla="*/ 931653 h 1254874"/>
              <a:gd name="connsiteX3" fmla="*/ 2271851 w 10320297"/>
              <a:gd name="connsiteY3" fmla="*/ 1224951 h 1254874"/>
              <a:gd name="connsiteX4" fmla="*/ 2677293 w 10320297"/>
              <a:gd name="connsiteY4" fmla="*/ 879894 h 1254874"/>
              <a:gd name="connsiteX5" fmla="*/ 3125866 w 10320297"/>
              <a:gd name="connsiteY5" fmla="*/ 267419 h 1254874"/>
              <a:gd name="connsiteX6" fmla="*/ 3384659 w 10320297"/>
              <a:gd name="connsiteY6" fmla="*/ 336430 h 1254874"/>
              <a:gd name="connsiteX7" fmla="*/ 3652078 w 10320297"/>
              <a:gd name="connsiteY7" fmla="*/ 914400 h 1254874"/>
              <a:gd name="connsiteX8" fmla="*/ 3954002 w 10320297"/>
              <a:gd name="connsiteY8" fmla="*/ 1164566 h 1254874"/>
              <a:gd name="connsiteX9" fmla="*/ 4713127 w 10320297"/>
              <a:gd name="connsiteY9" fmla="*/ 1155940 h 1254874"/>
              <a:gd name="connsiteX10" fmla="*/ 5834561 w 10320297"/>
              <a:gd name="connsiteY10" fmla="*/ 914400 h 1254874"/>
              <a:gd name="connsiteX11" fmla="*/ 7352810 w 10320297"/>
              <a:gd name="connsiteY11" fmla="*/ 310551 h 1254874"/>
              <a:gd name="connsiteX12" fmla="*/ 8656357 w 10320297"/>
              <a:gd name="connsiteY12" fmla="*/ 716404 h 1254874"/>
              <a:gd name="connsiteX13" fmla="*/ 9474908 w 10320297"/>
              <a:gd name="connsiteY13" fmla="*/ 405442 h 1254874"/>
              <a:gd name="connsiteX14" fmla="*/ 10320297 w 10320297"/>
              <a:gd name="connsiteY14" fmla="*/ 0 h 1254874"/>
              <a:gd name="connsiteX0" fmla="*/ 0 w 10320297"/>
              <a:gd name="connsiteY0" fmla="*/ 842513 h 1254874"/>
              <a:gd name="connsiteX1" fmla="*/ 1192363 w 10320297"/>
              <a:gd name="connsiteY1" fmla="*/ 1254391 h 1254874"/>
              <a:gd name="connsiteX2" fmla="*/ 1642123 w 10320297"/>
              <a:gd name="connsiteY2" fmla="*/ 931653 h 1254874"/>
              <a:gd name="connsiteX3" fmla="*/ 2271851 w 10320297"/>
              <a:gd name="connsiteY3" fmla="*/ 1224951 h 1254874"/>
              <a:gd name="connsiteX4" fmla="*/ 2677293 w 10320297"/>
              <a:gd name="connsiteY4" fmla="*/ 879894 h 1254874"/>
              <a:gd name="connsiteX5" fmla="*/ 3125866 w 10320297"/>
              <a:gd name="connsiteY5" fmla="*/ 267419 h 1254874"/>
              <a:gd name="connsiteX6" fmla="*/ 3384659 w 10320297"/>
              <a:gd name="connsiteY6" fmla="*/ 336430 h 1254874"/>
              <a:gd name="connsiteX7" fmla="*/ 3652078 w 10320297"/>
              <a:gd name="connsiteY7" fmla="*/ 914400 h 1254874"/>
              <a:gd name="connsiteX8" fmla="*/ 3954002 w 10320297"/>
              <a:gd name="connsiteY8" fmla="*/ 1164566 h 1254874"/>
              <a:gd name="connsiteX9" fmla="*/ 4713127 w 10320297"/>
              <a:gd name="connsiteY9" fmla="*/ 1155940 h 1254874"/>
              <a:gd name="connsiteX10" fmla="*/ 5834561 w 10320297"/>
              <a:gd name="connsiteY10" fmla="*/ 914400 h 1254874"/>
              <a:gd name="connsiteX11" fmla="*/ 7352810 w 10320297"/>
              <a:gd name="connsiteY11" fmla="*/ 310551 h 1254874"/>
              <a:gd name="connsiteX12" fmla="*/ 8656357 w 10320297"/>
              <a:gd name="connsiteY12" fmla="*/ 716404 h 1254874"/>
              <a:gd name="connsiteX13" fmla="*/ 10320297 w 10320297"/>
              <a:gd name="connsiteY13" fmla="*/ 0 h 1254874"/>
              <a:gd name="connsiteX0" fmla="*/ 0 w 10339649"/>
              <a:gd name="connsiteY0" fmla="*/ 1161827 h 1263306"/>
              <a:gd name="connsiteX1" fmla="*/ 1211715 w 10339649"/>
              <a:gd name="connsiteY1" fmla="*/ 1254391 h 1263306"/>
              <a:gd name="connsiteX2" fmla="*/ 1661475 w 10339649"/>
              <a:gd name="connsiteY2" fmla="*/ 931653 h 1263306"/>
              <a:gd name="connsiteX3" fmla="*/ 2291203 w 10339649"/>
              <a:gd name="connsiteY3" fmla="*/ 1224951 h 1263306"/>
              <a:gd name="connsiteX4" fmla="*/ 2696645 w 10339649"/>
              <a:gd name="connsiteY4" fmla="*/ 879894 h 1263306"/>
              <a:gd name="connsiteX5" fmla="*/ 3145218 w 10339649"/>
              <a:gd name="connsiteY5" fmla="*/ 267419 h 1263306"/>
              <a:gd name="connsiteX6" fmla="*/ 3404011 w 10339649"/>
              <a:gd name="connsiteY6" fmla="*/ 336430 h 1263306"/>
              <a:gd name="connsiteX7" fmla="*/ 3671430 w 10339649"/>
              <a:gd name="connsiteY7" fmla="*/ 914400 h 1263306"/>
              <a:gd name="connsiteX8" fmla="*/ 3973354 w 10339649"/>
              <a:gd name="connsiteY8" fmla="*/ 1164566 h 1263306"/>
              <a:gd name="connsiteX9" fmla="*/ 4732479 w 10339649"/>
              <a:gd name="connsiteY9" fmla="*/ 1155940 h 1263306"/>
              <a:gd name="connsiteX10" fmla="*/ 5853913 w 10339649"/>
              <a:gd name="connsiteY10" fmla="*/ 914400 h 1263306"/>
              <a:gd name="connsiteX11" fmla="*/ 7372162 w 10339649"/>
              <a:gd name="connsiteY11" fmla="*/ 310551 h 1263306"/>
              <a:gd name="connsiteX12" fmla="*/ 8675709 w 10339649"/>
              <a:gd name="connsiteY12" fmla="*/ 716404 h 1263306"/>
              <a:gd name="connsiteX13" fmla="*/ 10339649 w 10339649"/>
              <a:gd name="connsiteY13" fmla="*/ 0 h 1263306"/>
              <a:gd name="connsiteX0" fmla="*/ 0 w 10339649"/>
              <a:gd name="connsiteY0" fmla="*/ 1161827 h 1265667"/>
              <a:gd name="connsiteX1" fmla="*/ 1211715 w 10339649"/>
              <a:gd name="connsiteY1" fmla="*/ 1254391 h 1265667"/>
              <a:gd name="connsiteX2" fmla="*/ 1661475 w 10339649"/>
              <a:gd name="connsiteY2" fmla="*/ 931653 h 1265667"/>
              <a:gd name="connsiteX3" fmla="*/ 2291203 w 10339649"/>
              <a:gd name="connsiteY3" fmla="*/ 1224951 h 1265667"/>
              <a:gd name="connsiteX4" fmla="*/ 2696645 w 10339649"/>
              <a:gd name="connsiteY4" fmla="*/ 879894 h 1265667"/>
              <a:gd name="connsiteX5" fmla="*/ 3145218 w 10339649"/>
              <a:gd name="connsiteY5" fmla="*/ 267419 h 1265667"/>
              <a:gd name="connsiteX6" fmla="*/ 3404011 w 10339649"/>
              <a:gd name="connsiteY6" fmla="*/ 336430 h 1265667"/>
              <a:gd name="connsiteX7" fmla="*/ 3671430 w 10339649"/>
              <a:gd name="connsiteY7" fmla="*/ 914400 h 1265667"/>
              <a:gd name="connsiteX8" fmla="*/ 3973354 w 10339649"/>
              <a:gd name="connsiteY8" fmla="*/ 1164566 h 1265667"/>
              <a:gd name="connsiteX9" fmla="*/ 4732479 w 10339649"/>
              <a:gd name="connsiteY9" fmla="*/ 1155940 h 1265667"/>
              <a:gd name="connsiteX10" fmla="*/ 5853913 w 10339649"/>
              <a:gd name="connsiteY10" fmla="*/ 914400 h 1265667"/>
              <a:gd name="connsiteX11" fmla="*/ 7372162 w 10339649"/>
              <a:gd name="connsiteY11" fmla="*/ 310551 h 1265667"/>
              <a:gd name="connsiteX12" fmla="*/ 8675709 w 10339649"/>
              <a:gd name="connsiteY12" fmla="*/ 716404 h 1265667"/>
              <a:gd name="connsiteX13" fmla="*/ 10339649 w 10339649"/>
              <a:gd name="connsiteY13" fmla="*/ 0 h 1265667"/>
              <a:gd name="connsiteX0" fmla="*/ 0 w 10339649"/>
              <a:gd name="connsiteY0" fmla="*/ 1161827 h 1225141"/>
              <a:gd name="connsiteX1" fmla="*/ 1192363 w 10339649"/>
              <a:gd name="connsiteY1" fmla="*/ 1138277 h 1225141"/>
              <a:gd name="connsiteX2" fmla="*/ 1661475 w 10339649"/>
              <a:gd name="connsiteY2" fmla="*/ 931653 h 1225141"/>
              <a:gd name="connsiteX3" fmla="*/ 2291203 w 10339649"/>
              <a:gd name="connsiteY3" fmla="*/ 1224951 h 1225141"/>
              <a:gd name="connsiteX4" fmla="*/ 2696645 w 10339649"/>
              <a:gd name="connsiteY4" fmla="*/ 879894 h 1225141"/>
              <a:gd name="connsiteX5" fmla="*/ 3145218 w 10339649"/>
              <a:gd name="connsiteY5" fmla="*/ 267419 h 1225141"/>
              <a:gd name="connsiteX6" fmla="*/ 3404011 w 10339649"/>
              <a:gd name="connsiteY6" fmla="*/ 336430 h 1225141"/>
              <a:gd name="connsiteX7" fmla="*/ 3671430 w 10339649"/>
              <a:gd name="connsiteY7" fmla="*/ 914400 h 1225141"/>
              <a:gd name="connsiteX8" fmla="*/ 3973354 w 10339649"/>
              <a:gd name="connsiteY8" fmla="*/ 1164566 h 1225141"/>
              <a:gd name="connsiteX9" fmla="*/ 4732479 w 10339649"/>
              <a:gd name="connsiteY9" fmla="*/ 1155940 h 1225141"/>
              <a:gd name="connsiteX10" fmla="*/ 5853913 w 10339649"/>
              <a:gd name="connsiteY10" fmla="*/ 914400 h 1225141"/>
              <a:gd name="connsiteX11" fmla="*/ 7372162 w 10339649"/>
              <a:gd name="connsiteY11" fmla="*/ 310551 h 1225141"/>
              <a:gd name="connsiteX12" fmla="*/ 8675709 w 10339649"/>
              <a:gd name="connsiteY12" fmla="*/ 716404 h 1225141"/>
              <a:gd name="connsiteX13" fmla="*/ 10339649 w 10339649"/>
              <a:gd name="connsiteY13" fmla="*/ 0 h 1225141"/>
              <a:gd name="connsiteX0" fmla="*/ 0 w 10146125"/>
              <a:gd name="connsiteY0" fmla="*/ 1219884 h 1241080"/>
              <a:gd name="connsiteX1" fmla="*/ 998839 w 10146125"/>
              <a:gd name="connsiteY1" fmla="*/ 1138277 h 1241080"/>
              <a:gd name="connsiteX2" fmla="*/ 1467951 w 10146125"/>
              <a:gd name="connsiteY2" fmla="*/ 931653 h 1241080"/>
              <a:gd name="connsiteX3" fmla="*/ 2097679 w 10146125"/>
              <a:gd name="connsiteY3" fmla="*/ 1224951 h 1241080"/>
              <a:gd name="connsiteX4" fmla="*/ 2503121 w 10146125"/>
              <a:gd name="connsiteY4" fmla="*/ 879894 h 1241080"/>
              <a:gd name="connsiteX5" fmla="*/ 2951694 w 10146125"/>
              <a:gd name="connsiteY5" fmla="*/ 267419 h 1241080"/>
              <a:gd name="connsiteX6" fmla="*/ 3210487 w 10146125"/>
              <a:gd name="connsiteY6" fmla="*/ 336430 h 1241080"/>
              <a:gd name="connsiteX7" fmla="*/ 3477906 w 10146125"/>
              <a:gd name="connsiteY7" fmla="*/ 914400 h 1241080"/>
              <a:gd name="connsiteX8" fmla="*/ 3779830 w 10146125"/>
              <a:gd name="connsiteY8" fmla="*/ 1164566 h 1241080"/>
              <a:gd name="connsiteX9" fmla="*/ 4538955 w 10146125"/>
              <a:gd name="connsiteY9" fmla="*/ 1155940 h 1241080"/>
              <a:gd name="connsiteX10" fmla="*/ 5660389 w 10146125"/>
              <a:gd name="connsiteY10" fmla="*/ 914400 h 1241080"/>
              <a:gd name="connsiteX11" fmla="*/ 7178638 w 10146125"/>
              <a:gd name="connsiteY11" fmla="*/ 310551 h 1241080"/>
              <a:gd name="connsiteX12" fmla="*/ 8482185 w 10146125"/>
              <a:gd name="connsiteY12" fmla="*/ 716404 h 1241080"/>
              <a:gd name="connsiteX13" fmla="*/ 10146125 w 10146125"/>
              <a:gd name="connsiteY13" fmla="*/ 0 h 1241080"/>
              <a:gd name="connsiteX0" fmla="*/ 0 w 10146125"/>
              <a:gd name="connsiteY0" fmla="*/ 1219884 h 1235740"/>
              <a:gd name="connsiteX1" fmla="*/ 873049 w 10146125"/>
              <a:gd name="connsiteY1" fmla="*/ 1087477 h 1235740"/>
              <a:gd name="connsiteX2" fmla="*/ 1467951 w 10146125"/>
              <a:gd name="connsiteY2" fmla="*/ 931653 h 1235740"/>
              <a:gd name="connsiteX3" fmla="*/ 2097679 w 10146125"/>
              <a:gd name="connsiteY3" fmla="*/ 1224951 h 1235740"/>
              <a:gd name="connsiteX4" fmla="*/ 2503121 w 10146125"/>
              <a:gd name="connsiteY4" fmla="*/ 879894 h 1235740"/>
              <a:gd name="connsiteX5" fmla="*/ 2951694 w 10146125"/>
              <a:gd name="connsiteY5" fmla="*/ 267419 h 1235740"/>
              <a:gd name="connsiteX6" fmla="*/ 3210487 w 10146125"/>
              <a:gd name="connsiteY6" fmla="*/ 336430 h 1235740"/>
              <a:gd name="connsiteX7" fmla="*/ 3477906 w 10146125"/>
              <a:gd name="connsiteY7" fmla="*/ 914400 h 1235740"/>
              <a:gd name="connsiteX8" fmla="*/ 3779830 w 10146125"/>
              <a:gd name="connsiteY8" fmla="*/ 1164566 h 1235740"/>
              <a:gd name="connsiteX9" fmla="*/ 4538955 w 10146125"/>
              <a:gd name="connsiteY9" fmla="*/ 1155940 h 1235740"/>
              <a:gd name="connsiteX10" fmla="*/ 5660389 w 10146125"/>
              <a:gd name="connsiteY10" fmla="*/ 914400 h 1235740"/>
              <a:gd name="connsiteX11" fmla="*/ 7178638 w 10146125"/>
              <a:gd name="connsiteY11" fmla="*/ 310551 h 1235740"/>
              <a:gd name="connsiteX12" fmla="*/ 8482185 w 10146125"/>
              <a:gd name="connsiteY12" fmla="*/ 716404 h 1235740"/>
              <a:gd name="connsiteX13" fmla="*/ 10146125 w 10146125"/>
              <a:gd name="connsiteY13" fmla="*/ 0 h 1235740"/>
              <a:gd name="connsiteX0" fmla="*/ 0 w 10146125"/>
              <a:gd name="connsiteY0" fmla="*/ 1219884 h 1247524"/>
              <a:gd name="connsiteX1" fmla="*/ 1085925 w 10146125"/>
              <a:gd name="connsiteY1" fmla="*/ 1174562 h 1247524"/>
              <a:gd name="connsiteX2" fmla="*/ 1467951 w 10146125"/>
              <a:gd name="connsiteY2" fmla="*/ 931653 h 1247524"/>
              <a:gd name="connsiteX3" fmla="*/ 2097679 w 10146125"/>
              <a:gd name="connsiteY3" fmla="*/ 1224951 h 1247524"/>
              <a:gd name="connsiteX4" fmla="*/ 2503121 w 10146125"/>
              <a:gd name="connsiteY4" fmla="*/ 879894 h 1247524"/>
              <a:gd name="connsiteX5" fmla="*/ 2951694 w 10146125"/>
              <a:gd name="connsiteY5" fmla="*/ 267419 h 1247524"/>
              <a:gd name="connsiteX6" fmla="*/ 3210487 w 10146125"/>
              <a:gd name="connsiteY6" fmla="*/ 336430 h 1247524"/>
              <a:gd name="connsiteX7" fmla="*/ 3477906 w 10146125"/>
              <a:gd name="connsiteY7" fmla="*/ 914400 h 1247524"/>
              <a:gd name="connsiteX8" fmla="*/ 3779830 w 10146125"/>
              <a:gd name="connsiteY8" fmla="*/ 1164566 h 1247524"/>
              <a:gd name="connsiteX9" fmla="*/ 4538955 w 10146125"/>
              <a:gd name="connsiteY9" fmla="*/ 1155940 h 1247524"/>
              <a:gd name="connsiteX10" fmla="*/ 5660389 w 10146125"/>
              <a:gd name="connsiteY10" fmla="*/ 914400 h 1247524"/>
              <a:gd name="connsiteX11" fmla="*/ 7178638 w 10146125"/>
              <a:gd name="connsiteY11" fmla="*/ 310551 h 1247524"/>
              <a:gd name="connsiteX12" fmla="*/ 8482185 w 10146125"/>
              <a:gd name="connsiteY12" fmla="*/ 716404 h 1247524"/>
              <a:gd name="connsiteX13" fmla="*/ 10146125 w 10146125"/>
              <a:gd name="connsiteY13" fmla="*/ 0 h 1247524"/>
              <a:gd name="connsiteX0" fmla="*/ 0 w 10300944"/>
              <a:gd name="connsiteY0" fmla="*/ 1198112 h 1225752"/>
              <a:gd name="connsiteX1" fmla="*/ 1085925 w 10300944"/>
              <a:gd name="connsiteY1" fmla="*/ 1152790 h 1225752"/>
              <a:gd name="connsiteX2" fmla="*/ 1467951 w 10300944"/>
              <a:gd name="connsiteY2" fmla="*/ 909881 h 1225752"/>
              <a:gd name="connsiteX3" fmla="*/ 2097679 w 10300944"/>
              <a:gd name="connsiteY3" fmla="*/ 1203179 h 1225752"/>
              <a:gd name="connsiteX4" fmla="*/ 2503121 w 10300944"/>
              <a:gd name="connsiteY4" fmla="*/ 858122 h 1225752"/>
              <a:gd name="connsiteX5" fmla="*/ 2951694 w 10300944"/>
              <a:gd name="connsiteY5" fmla="*/ 245647 h 1225752"/>
              <a:gd name="connsiteX6" fmla="*/ 3210487 w 10300944"/>
              <a:gd name="connsiteY6" fmla="*/ 314658 h 1225752"/>
              <a:gd name="connsiteX7" fmla="*/ 3477906 w 10300944"/>
              <a:gd name="connsiteY7" fmla="*/ 892628 h 1225752"/>
              <a:gd name="connsiteX8" fmla="*/ 3779830 w 10300944"/>
              <a:gd name="connsiteY8" fmla="*/ 1142794 h 1225752"/>
              <a:gd name="connsiteX9" fmla="*/ 4538955 w 10300944"/>
              <a:gd name="connsiteY9" fmla="*/ 1134168 h 1225752"/>
              <a:gd name="connsiteX10" fmla="*/ 5660389 w 10300944"/>
              <a:gd name="connsiteY10" fmla="*/ 892628 h 1225752"/>
              <a:gd name="connsiteX11" fmla="*/ 7178638 w 10300944"/>
              <a:gd name="connsiteY11" fmla="*/ 288779 h 1225752"/>
              <a:gd name="connsiteX12" fmla="*/ 8482185 w 10300944"/>
              <a:gd name="connsiteY12" fmla="*/ 694632 h 1225752"/>
              <a:gd name="connsiteX13" fmla="*/ 10300944 w 10300944"/>
              <a:gd name="connsiteY13" fmla="*/ 0 h 1225752"/>
              <a:gd name="connsiteX0" fmla="*/ 0 w 10300944"/>
              <a:gd name="connsiteY0" fmla="*/ 1198112 h 1225752"/>
              <a:gd name="connsiteX1" fmla="*/ 1085925 w 10300944"/>
              <a:gd name="connsiteY1" fmla="*/ 1152790 h 1225752"/>
              <a:gd name="connsiteX2" fmla="*/ 1467951 w 10300944"/>
              <a:gd name="connsiteY2" fmla="*/ 909881 h 1225752"/>
              <a:gd name="connsiteX3" fmla="*/ 2097679 w 10300944"/>
              <a:gd name="connsiteY3" fmla="*/ 1203179 h 1225752"/>
              <a:gd name="connsiteX4" fmla="*/ 2503121 w 10300944"/>
              <a:gd name="connsiteY4" fmla="*/ 858122 h 1225752"/>
              <a:gd name="connsiteX5" fmla="*/ 2951694 w 10300944"/>
              <a:gd name="connsiteY5" fmla="*/ 245647 h 1225752"/>
              <a:gd name="connsiteX6" fmla="*/ 3210487 w 10300944"/>
              <a:gd name="connsiteY6" fmla="*/ 314658 h 1225752"/>
              <a:gd name="connsiteX7" fmla="*/ 3477906 w 10300944"/>
              <a:gd name="connsiteY7" fmla="*/ 892628 h 1225752"/>
              <a:gd name="connsiteX8" fmla="*/ 3779830 w 10300944"/>
              <a:gd name="connsiteY8" fmla="*/ 1142794 h 1225752"/>
              <a:gd name="connsiteX9" fmla="*/ 4538955 w 10300944"/>
              <a:gd name="connsiteY9" fmla="*/ 1134168 h 1225752"/>
              <a:gd name="connsiteX10" fmla="*/ 5660389 w 10300944"/>
              <a:gd name="connsiteY10" fmla="*/ 892628 h 1225752"/>
              <a:gd name="connsiteX11" fmla="*/ 7178638 w 10300944"/>
              <a:gd name="connsiteY11" fmla="*/ 288779 h 1225752"/>
              <a:gd name="connsiteX12" fmla="*/ 8482185 w 10300944"/>
              <a:gd name="connsiteY12" fmla="*/ 694632 h 1225752"/>
              <a:gd name="connsiteX13" fmla="*/ 10300944 w 10300944"/>
              <a:gd name="connsiteY13" fmla="*/ 0 h 1225752"/>
              <a:gd name="connsiteX0" fmla="*/ 0 w 10862163"/>
              <a:gd name="connsiteY0" fmla="*/ 1198112 h 1225752"/>
              <a:gd name="connsiteX1" fmla="*/ 1085925 w 10862163"/>
              <a:gd name="connsiteY1" fmla="*/ 1152790 h 1225752"/>
              <a:gd name="connsiteX2" fmla="*/ 1467951 w 10862163"/>
              <a:gd name="connsiteY2" fmla="*/ 909881 h 1225752"/>
              <a:gd name="connsiteX3" fmla="*/ 2097679 w 10862163"/>
              <a:gd name="connsiteY3" fmla="*/ 1203179 h 1225752"/>
              <a:gd name="connsiteX4" fmla="*/ 2503121 w 10862163"/>
              <a:gd name="connsiteY4" fmla="*/ 858122 h 1225752"/>
              <a:gd name="connsiteX5" fmla="*/ 2951694 w 10862163"/>
              <a:gd name="connsiteY5" fmla="*/ 245647 h 1225752"/>
              <a:gd name="connsiteX6" fmla="*/ 3210487 w 10862163"/>
              <a:gd name="connsiteY6" fmla="*/ 314658 h 1225752"/>
              <a:gd name="connsiteX7" fmla="*/ 3477906 w 10862163"/>
              <a:gd name="connsiteY7" fmla="*/ 892628 h 1225752"/>
              <a:gd name="connsiteX8" fmla="*/ 3779830 w 10862163"/>
              <a:gd name="connsiteY8" fmla="*/ 1142794 h 1225752"/>
              <a:gd name="connsiteX9" fmla="*/ 4538955 w 10862163"/>
              <a:gd name="connsiteY9" fmla="*/ 1134168 h 1225752"/>
              <a:gd name="connsiteX10" fmla="*/ 5660389 w 10862163"/>
              <a:gd name="connsiteY10" fmla="*/ 892628 h 1225752"/>
              <a:gd name="connsiteX11" fmla="*/ 7178638 w 10862163"/>
              <a:gd name="connsiteY11" fmla="*/ 288779 h 1225752"/>
              <a:gd name="connsiteX12" fmla="*/ 8482185 w 10862163"/>
              <a:gd name="connsiteY12" fmla="*/ 694632 h 1225752"/>
              <a:gd name="connsiteX13" fmla="*/ 10862163 w 10862163"/>
              <a:gd name="connsiteY13" fmla="*/ 0 h 1225752"/>
              <a:gd name="connsiteX0" fmla="*/ 0 w 10862163"/>
              <a:gd name="connsiteY0" fmla="*/ 1198112 h 1225752"/>
              <a:gd name="connsiteX1" fmla="*/ 1085925 w 10862163"/>
              <a:gd name="connsiteY1" fmla="*/ 1152790 h 1225752"/>
              <a:gd name="connsiteX2" fmla="*/ 1467951 w 10862163"/>
              <a:gd name="connsiteY2" fmla="*/ 909881 h 1225752"/>
              <a:gd name="connsiteX3" fmla="*/ 2097679 w 10862163"/>
              <a:gd name="connsiteY3" fmla="*/ 1203179 h 1225752"/>
              <a:gd name="connsiteX4" fmla="*/ 2503121 w 10862163"/>
              <a:gd name="connsiteY4" fmla="*/ 858122 h 1225752"/>
              <a:gd name="connsiteX5" fmla="*/ 2951694 w 10862163"/>
              <a:gd name="connsiteY5" fmla="*/ 245647 h 1225752"/>
              <a:gd name="connsiteX6" fmla="*/ 3210487 w 10862163"/>
              <a:gd name="connsiteY6" fmla="*/ 314658 h 1225752"/>
              <a:gd name="connsiteX7" fmla="*/ 3477906 w 10862163"/>
              <a:gd name="connsiteY7" fmla="*/ 892628 h 1225752"/>
              <a:gd name="connsiteX8" fmla="*/ 3779830 w 10862163"/>
              <a:gd name="connsiteY8" fmla="*/ 1142794 h 1225752"/>
              <a:gd name="connsiteX9" fmla="*/ 4538955 w 10862163"/>
              <a:gd name="connsiteY9" fmla="*/ 1134168 h 1225752"/>
              <a:gd name="connsiteX10" fmla="*/ 5660389 w 10862163"/>
              <a:gd name="connsiteY10" fmla="*/ 892628 h 1225752"/>
              <a:gd name="connsiteX11" fmla="*/ 7178638 w 10862163"/>
              <a:gd name="connsiteY11" fmla="*/ 288779 h 1225752"/>
              <a:gd name="connsiteX12" fmla="*/ 8482185 w 10862163"/>
              <a:gd name="connsiteY12" fmla="*/ 694632 h 1225752"/>
              <a:gd name="connsiteX13" fmla="*/ 10862163 w 10862163"/>
              <a:gd name="connsiteY13" fmla="*/ 0 h 122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62163" h="1225752">
                <a:moveTo>
                  <a:pt x="0" y="1198112"/>
                </a:moveTo>
                <a:cubicBezTo>
                  <a:pt x="109381" y="1262365"/>
                  <a:pt x="841267" y="1200829"/>
                  <a:pt x="1085925" y="1152790"/>
                </a:cubicBezTo>
                <a:cubicBezTo>
                  <a:pt x="1330584" y="1104752"/>
                  <a:pt x="1299325" y="901483"/>
                  <a:pt x="1467951" y="909881"/>
                </a:cubicBezTo>
                <a:cubicBezTo>
                  <a:pt x="1636577" y="918279"/>
                  <a:pt x="1925151" y="1211806"/>
                  <a:pt x="2097679" y="1203179"/>
                </a:cubicBezTo>
                <a:cubicBezTo>
                  <a:pt x="2270207" y="1194552"/>
                  <a:pt x="2360785" y="1017711"/>
                  <a:pt x="2503121" y="858122"/>
                </a:cubicBezTo>
                <a:cubicBezTo>
                  <a:pt x="2645457" y="698533"/>
                  <a:pt x="2833800" y="336224"/>
                  <a:pt x="2951694" y="245647"/>
                </a:cubicBezTo>
                <a:cubicBezTo>
                  <a:pt x="3069588" y="155070"/>
                  <a:pt x="3122785" y="206828"/>
                  <a:pt x="3210487" y="314658"/>
                </a:cubicBezTo>
                <a:cubicBezTo>
                  <a:pt x="3298189" y="422488"/>
                  <a:pt x="3383016" y="754605"/>
                  <a:pt x="3477906" y="892628"/>
                </a:cubicBezTo>
                <a:cubicBezTo>
                  <a:pt x="3572796" y="1030651"/>
                  <a:pt x="3602989" y="1102537"/>
                  <a:pt x="3779830" y="1142794"/>
                </a:cubicBezTo>
                <a:cubicBezTo>
                  <a:pt x="3956672" y="1183051"/>
                  <a:pt x="4225529" y="1175862"/>
                  <a:pt x="4538955" y="1134168"/>
                </a:cubicBezTo>
                <a:cubicBezTo>
                  <a:pt x="4852381" y="1092474"/>
                  <a:pt x="5220442" y="1033526"/>
                  <a:pt x="5660389" y="892628"/>
                </a:cubicBezTo>
                <a:cubicBezTo>
                  <a:pt x="6100336" y="751730"/>
                  <a:pt x="6708339" y="321778"/>
                  <a:pt x="7178638" y="288779"/>
                </a:cubicBezTo>
                <a:cubicBezTo>
                  <a:pt x="7648937" y="255780"/>
                  <a:pt x="7868264" y="742762"/>
                  <a:pt x="8482185" y="694632"/>
                </a:cubicBezTo>
                <a:cubicBezTo>
                  <a:pt x="9096106" y="646502"/>
                  <a:pt x="10573567" y="207308"/>
                  <a:pt x="10862163" y="0"/>
                </a:cubicBezTo>
              </a:path>
            </a:pathLst>
          </a:custGeom>
          <a:noFill/>
          <a:ln w="57150">
            <a:solidFill>
              <a:schemeClr val="accent4"/>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ZoneTexte 2">
            <a:extLst>
              <a:ext uri="{FF2B5EF4-FFF2-40B4-BE49-F238E27FC236}">
                <a16:creationId xmlns:a16="http://schemas.microsoft.com/office/drawing/2014/main" xmlns="" id="{FC70778B-EAAB-4804-8482-B95AD61F8E45}"/>
              </a:ext>
            </a:extLst>
          </p:cNvPr>
          <p:cNvSpPr txBox="1"/>
          <p:nvPr/>
        </p:nvSpPr>
        <p:spPr>
          <a:xfrm>
            <a:off x="2101075" y="1656198"/>
            <a:ext cx="880370" cy="553998"/>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Local</a:t>
            </a:r>
            <a:br>
              <a:rPr lang="en-US" sz="1500" b="1" kern="0" dirty="0">
                <a:solidFill>
                  <a:srgbClr val="002060"/>
                </a:solidFill>
                <a:latin typeface="Arial" panose="020B0604020202020204" pitchFamily="34" charset="0"/>
                <a:cs typeface="Arial" panose="020B0604020202020204" pitchFamily="34" charset="0"/>
              </a:rPr>
            </a:br>
            <a:r>
              <a:rPr lang="en-US" sz="1500" b="1" kern="0" dirty="0">
                <a:solidFill>
                  <a:srgbClr val="002060"/>
                </a:solidFill>
                <a:latin typeface="Arial" panose="020B0604020202020204" pitchFamily="34" charset="0"/>
                <a:cs typeface="Arial" panose="020B0604020202020204" pitchFamily="34" charset="0"/>
              </a:rPr>
              <a:t>therapy</a:t>
            </a:r>
          </a:p>
        </p:txBody>
      </p:sp>
      <p:sp>
        <p:nvSpPr>
          <p:cNvPr id="28" name="ZoneTexte 2">
            <a:extLst>
              <a:ext uri="{FF2B5EF4-FFF2-40B4-BE49-F238E27FC236}">
                <a16:creationId xmlns:a16="http://schemas.microsoft.com/office/drawing/2014/main" xmlns="" id="{5E2AE7B8-2C9B-4431-AD94-3D21C9E907A9}"/>
              </a:ext>
            </a:extLst>
          </p:cNvPr>
          <p:cNvSpPr txBox="1"/>
          <p:nvPr/>
        </p:nvSpPr>
        <p:spPr>
          <a:xfrm>
            <a:off x="3128557" y="1341218"/>
            <a:ext cx="580608" cy="323165"/>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ADT</a:t>
            </a:r>
          </a:p>
        </p:txBody>
      </p:sp>
      <p:sp>
        <p:nvSpPr>
          <p:cNvPr id="31" name="ZoneTexte 2">
            <a:extLst>
              <a:ext uri="{FF2B5EF4-FFF2-40B4-BE49-F238E27FC236}">
                <a16:creationId xmlns:a16="http://schemas.microsoft.com/office/drawing/2014/main" xmlns="" id="{9E1E22AD-3317-4BCD-8A01-E0139E99FBF0}"/>
              </a:ext>
            </a:extLst>
          </p:cNvPr>
          <p:cNvSpPr txBox="1"/>
          <p:nvPr/>
        </p:nvSpPr>
        <p:spPr>
          <a:xfrm>
            <a:off x="3675229" y="1796501"/>
            <a:ext cx="1093569" cy="553998"/>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Therapies</a:t>
            </a:r>
            <a:br>
              <a:rPr lang="en-US" sz="1500" b="1" kern="0" dirty="0">
                <a:solidFill>
                  <a:srgbClr val="002060"/>
                </a:solidFill>
                <a:latin typeface="Arial" panose="020B0604020202020204" pitchFamily="34" charset="0"/>
                <a:cs typeface="Arial" panose="020B0604020202020204" pitchFamily="34" charset="0"/>
              </a:rPr>
            </a:br>
            <a:r>
              <a:rPr lang="en-US" sz="1500" b="1" kern="0" dirty="0">
                <a:solidFill>
                  <a:srgbClr val="002060"/>
                </a:solidFill>
                <a:latin typeface="Arial" panose="020B0604020202020204" pitchFamily="34" charset="0"/>
                <a:cs typeface="Arial" panose="020B0604020202020204" pitchFamily="34" charset="0"/>
              </a:rPr>
              <a:t>after ADT</a:t>
            </a:r>
          </a:p>
        </p:txBody>
      </p:sp>
      <p:sp>
        <p:nvSpPr>
          <p:cNvPr id="32" name="ZoneTexte 2">
            <a:extLst>
              <a:ext uri="{FF2B5EF4-FFF2-40B4-BE49-F238E27FC236}">
                <a16:creationId xmlns:a16="http://schemas.microsoft.com/office/drawing/2014/main" xmlns="" id="{7339695A-02DE-4443-A731-2D91D894A977}"/>
              </a:ext>
            </a:extLst>
          </p:cNvPr>
          <p:cNvSpPr txBox="1"/>
          <p:nvPr/>
        </p:nvSpPr>
        <p:spPr>
          <a:xfrm>
            <a:off x="7413577" y="1171725"/>
            <a:ext cx="720070" cy="323165"/>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Death</a:t>
            </a:r>
          </a:p>
        </p:txBody>
      </p:sp>
      <p:sp>
        <p:nvSpPr>
          <p:cNvPr id="12" name="Rectangle: Rounded Corners 11">
            <a:extLst>
              <a:ext uri="{FF2B5EF4-FFF2-40B4-BE49-F238E27FC236}">
                <a16:creationId xmlns:a16="http://schemas.microsoft.com/office/drawing/2014/main" xmlns="" id="{FAB451D3-DCA4-441F-AD3D-E8EA05B214F3}"/>
              </a:ext>
            </a:extLst>
          </p:cNvPr>
          <p:cNvSpPr/>
          <p:nvPr/>
        </p:nvSpPr>
        <p:spPr>
          <a:xfrm>
            <a:off x="655575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68400">
              <a:lnSpc>
                <a:spcPct val="90000"/>
              </a:lnSpc>
              <a:spcBef>
                <a:spcPct val="0"/>
              </a:spcBef>
              <a:spcAft>
                <a:spcPct val="35000"/>
              </a:spcAft>
            </a:pPr>
            <a:r>
              <a:rPr lang="en-US" sz="1400" b="1" dirty="0">
                <a:solidFill>
                  <a:prstClr val="black"/>
                </a:solidFill>
                <a:ea typeface="ＭＳ Ｐゴシック" pitchFamily="34" charset="-128"/>
              </a:rPr>
              <a:t>Symptomatic mCRPC</a:t>
            </a:r>
            <a:endParaRPr lang="en-US" sz="1400" dirty="0"/>
          </a:p>
        </p:txBody>
      </p:sp>
      <p:sp>
        <p:nvSpPr>
          <p:cNvPr id="11" name="Rectangle: Rounded Corners 10">
            <a:extLst>
              <a:ext uri="{FF2B5EF4-FFF2-40B4-BE49-F238E27FC236}">
                <a16:creationId xmlns:a16="http://schemas.microsoft.com/office/drawing/2014/main" xmlns="" id="{2FBE1D10-A694-4CB4-B852-8FEEC235913E}"/>
              </a:ext>
            </a:extLst>
          </p:cNvPr>
          <p:cNvSpPr/>
          <p:nvPr/>
        </p:nvSpPr>
        <p:spPr>
          <a:xfrm>
            <a:off x="530348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Aft>
                <a:spcPct val="35000"/>
              </a:spcAft>
            </a:pPr>
            <a:r>
              <a:rPr lang="en-US" sz="1400" b="1" dirty="0">
                <a:solidFill>
                  <a:prstClr val="black"/>
                </a:solidFill>
                <a:ea typeface="ＭＳ Ｐゴシック" pitchFamily="34" charset="-128"/>
              </a:rPr>
              <a:t>Asymptomatic </a:t>
            </a:r>
            <a:br>
              <a:rPr lang="en-US" sz="1400" b="1" dirty="0">
                <a:solidFill>
                  <a:prstClr val="black"/>
                </a:solidFill>
                <a:ea typeface="ＭＳ Ｐゴシック" pitchFamily="34" charset="-128"/>
              </a:rPr>
            </a:br>
            <a:r>
              <a:rPr lang="en-US" sz="1400" b="1" dirty="0">
                <a:solidFill>
                  <a:prstClr val="black"/>
                </a:solidFill>
                <a:ea typeface="ＭＳ Ｐゴシック" pitchFamily="34" charset="-128"/>
              </a:rPr>
              <a:t>mCRPC</a:t>
            </a:r>
            <a:endParaRPr lang="en-US" sz="1400" dirty="0"/>
          </a:p>
        </p:txBody>
      </p:sp>
      <p:sp>
        <p:nvSpPr>
          <p:cNvPr id="10" name="Rectangle: Rounded Corners 9">
            <a:extLst>
              <a:ext uri="{FF2B5EF4-FFF2-40B4-BE49-F238E27FC236}">
                <a16:creationId xmlns:a16="http://schemas.microsoft.com/office/drawing/2014/main" xmlns="" id="{D11C6176-9193-4645-999D-210C19E86EF9}"/>
              </a:ext>
            </a:extLst>
          </p:cNvPr>
          <p:cNvSpPr/>
          <p:nvPr/>
        </p:nvSpPr>
        <p:spPr>
          <a:xfrm>
            <a:off x="405121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nmCRPC</a:t>
            </a:r>
            <a:endParaRPr lang="en-US" sz="1400" dirty="0"/>
          </a:p>
        </p:txBody>
      </p:sp>
      <p:sp>
        <p:nvSpPr>
          <p:cNvPr id="9" name="Rectangle: Rounded Corners 8">
            <a:extLst>
              <a:ext uri="{FF2B5EF4-FFF2-40B4-BE49-F238E27FC236}">
                <a16:creationId xmlns:a16="http://schemas.microsoft.com/office/drawing/2014/main" xmlns="" id="{BBE90AE4-E657-4A3C-9352-D8E0FB5CA693}"/>
              </a:ext>
            </a:extLst>
          </p:cNvPr>
          <p:cNvSpPr/>
          <p:nvPr/>
        </p:nvSpPr>
        <p:spPr>
          <a:xfrm>
            <a:off x="2798942"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mHSPC</a:t>
            </a:r>
            <a:endParaRPr lang="en-US" sz="1400" dirty="0"/>
          </a:p>
        </p:txBody>
      </p:sp>
      <p:sp>
        <p:nvSpPr>
          <p:cNvPr id="7" name="Rectangle: Rounded Corners 6">
            <a:extLst>
              <a:ext uri="{FF2B5EF4-FFF2-40B4-BE49-F238E27FC236}">
                <a16:creationId xmlns:a16="http://schemas.microsoft.com/office/drawing/2014/main" xmlns="" id="{C7B1BD58-5942-42B8-A7EE-7ABED21B9EE8}"/>
              </a:ext>
            </a:extLst>
          </p:cNvPr>
          <p:cNvSpPr/>
          <p:nvPr/>
        </p:nvSpPr>
        <p:spPr>
          <a:xfrm>
            <a:off x="1548059" y="2980024"/>
            <a:ext cx="1167713"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nmHSPC</a:t>
            </a:r>
            <a:endParaRPr lang="en-US" sz="1400" dirty="0"/>
          </a:p>
        </p:txBody>
      </p:sp>
      <p:sp>
        <p:nvSpPr>
          <p:cNvPr id="25" name="Text Placeholder 7">
            <a:extLst>
              <a:ext uri="{FF2B5EF4-FFF2-40B4-BE49-F238E27FC236}">
                <a16:creationId xmlns:a16="http://schemas.microsoft.com/office/drawing/2014/main" xmlns="" id="{92765A8B-B94D-40E6-81DD-C694F6E485CF}"/>
              </a:ext>
            </a:extLst>
          </p:cNvPr>
          <p:cNvSpPr txBox="1">
            <a:spLocks/>
          </p:cNvSpPr>
          <p:nvPr/>
        </p:nvSpPr>
        <p:spPr bwMode="auto">
          <a:xfrm rot="5400000" flipH="1" flipV="1">
            <a:off x="801777" y="1928788"/>
            <a:ext cx="975889" cy="186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400" b="1" kern="0" dirty="0">
                <a:solidFill>
                  <a:srgbClr val="002060"/>
                </a:solidFill>
              </a:rPr>
              <a:t>PSA levels</a:t>
            </a:r>
          </a:p>
        </p:txBody>
      </p:sp>
      <p:cxnSp>
        <p:nvCxnSpPr>
          <p:cNvPr id="5" name="Straight Arrow Connector 4">
            <a:extLst>
              <a:ext uri="{FF2B5EF4-FFF2-40B4-BE49-F238E27FC236}">
                <a16:creationId xmlns:a16="http://schemas.microsoft.com/office/drawing/2014/main" xmlns="" id="{D4C8846B-1775-4908-92FC-5EFE5D2C2C9E}"/>
              </a:ext>
            </a:extLst>
          </p:cNvPr>
          <p:cNvCxnSpPr>
            <a:cxnSpLocks/>
          </p:cNvCxnSpPr>
          <p:nvPr/>
        </p:nvCxnSpPr>
        <p:spPr>
          <a:xfrm flipH="1" flipV="1">
            <a:off x="1455836" y="1324857"/>
            <a:ext cx="975" cy="149599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xmlns="" id="{BCF079E8-C551-494E-92A8-C96804E88AE1}"/>
              </a:ext>
            </a:extLst>
          </p:cNvPr>
          <p:cNvCxnSpPr>
            <a:cxnSpLocks/>
          </p:cNvCxnSpPr>
          <p:nvPr/>
        </p:nvCxnSpPr>
        <p:spPr>
          <a:xfrm>
            <a:off x="3408971" y="2820847"/>
            <a:ext cx="568125" cy="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sp>
        <p:nvSpPr>
          <p:cNvPr id="33" name="Text Placeholder 7">
            <a:extLst>
              <a:ext uri="{FF2B5EF4-FFF2-40B4-BE49-F238E27FC236}">
                <a16:creationId xmlns:a16="http://schemas.microsoft.com/office/drawing/2014/main" xmlns="" id="{E3285D2F-F348-4204-A838-D85D8B5308C4}"/>
              </a:ext>
            </a:extLst>
          </p:cNvPr>
          <p:cNvSpPr txBox="1">
            <a:spLocks/>
          </p:cNvSpPr>
          <p:nvPr/>
        </p:nvSpPr>
        <p:spPr bwMode="auto">
          <a:xfrm rot="10800000" flipV="1">
            <a:off x="1666637" y="2660464"/>
            <a:ext cx="2241857"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200" b="1" kern="0" dirty="0">
                <a:solidFill>
                  <a:srgbClr val="002060"/>
                </a:solidFill>
              </a:rPr>
              <a:t>Hormone-sensitive disease </a:t>
            </a:r>
          </a:p>
        </p:txBody>
      </p:sp>
      <p:sp>
        <p:nvSpPr>
          <p:cNvPr id="35" name="Text Placeholder 7">
            <a:extLst>
              <a:ext uri="{FF2B5EF4-FFF2-40B4-BE49-F238E27FC236}">
                <a16:creationId xmlns:a16="http://schemas.microsoft.com/office/drawing/2014/main" xmlns="" id="{7B5D7805-365E-4C0E-97D2-B4500D17E97F}"/>
              </a:ext>
            </a:extLst>
          </p:cNvPr>
          <p:cNvSpPr txBox="1">
            <a:spLocks/>
          </p:cNvSpPr>
          <p:nvPr/>
        </p:nvSpPr>
        <p:spPr bwMode="auto">
          <a:xfrm rot="10800000" flipV="1">
            <a:off x="4023905" y="2678374"/>
            <a:ext cx="2241857"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200" b="1" kern="0" dirty="0">
                <a:solidFill>
                  <a:srgbClr val="002060"/>
                </a:solidFill>
              </a:rPr>
              <a:t>Castration-resistant disease </a:t>
            </a:r>
          </a:p>
        </p:txBody>
      </p:sp>
      <p:cxnSp>
        <p:nvCxnSpPr>
          <p:cNvPr id="37" name="Straight Arrow Connector 36">
            <a:extLst>
              <a:ext uri="{FF2B5EF4-FFF2-40B4-BE49-F238E27FC236}">
                <a16:creationId xmlns:a16="http://schemas.microsoft.com/office/drawing/2014/main" xmlns="" id="{D64F44F2-5075-4AC0-9FD6-EED9D5C2B9E7}"/>
              </a:ext>
            </a:extLst>
          </p:cNvPr>
          <p:cNvCxnSpPr>
            <a:cxnSpLocks/>
          </p:cNvCxnSpPr>
          <p:nvPr/>
        </p:nvCxnSpPr>
        <p:spPr>
          <a:xfrm>
            <a:off x="5885783" y="2820847"/>
            <a:ext cx="1839068" cy="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xmlns="" id="{01F77CCB-5363-4F44-BB85-2EFC5B75B2F2}"/>
              </a:ext>
            </a:extLst>
          </p:cNvPr>
          <p:cNvCxnSpPr>
            <a:cxnSpLocks/>
          </p:cNvCxnSpPr>
          <p:nvPr/>
        </p:nvCxnSpPr>
        <p:spPr>
          <a:xfrm>
            <a:off x="1456811" y="2794789"/>
            <a:ext cx="189000" cy="0"/>
          </a:xfrm>
          <a:prstGeom prst="straightConnector1">
            <a:avLst/>
          </a:prstGeom>
          <a:ln>
            <a:solidFill>
              <a:schemeClr val="tx1"/>
            </a:solidFill>
            <a:tailEnd type="none"/>
          </a:ln>
          <a:effectLst/>
        </p:spPr>
        <p:style>
          <a:lnRef idx="3">
            <a:schemeClr val="dk1"/>
          </a:lnRef>
          <a:fillRef idx="0">
            <a:schemeClr val="dk1"/>
          </a:fillRef>
          <a:effectRef idx="2">
            <a:schemeClr val="dk1"/>
          </a:effectRef>
          <a:fontRef idx="minor">
            <a:schemeClr val="tx1"/>
          </a:fontRef>
        </p:style>
      </p:cxnSp>
      <p:sp>
        <p:nvSpPr>
          <p:cNvPr id="30" name="Rounded Rectangle 30">
            <a:extLst>
              <a:ext uri="{FF2B5EF4-FFF2-40B4-BE49-F238E27FC236}">
                <a16:creationId xmlns:a16="http://schemas.microsoft.com/office/drawing/2014/main" xmlns="" id="{161511CD-0D9A-4CA0-B85D-76948C8BCC42}"/>
              </a:ext>
            </a:extLst>
          </p:cNvPr>
          <p:cNvSpPr/>
          <p:nvPr/>
        </p:nvSpPr>
        <p:spPr>
          <a:xfrm>
            <a:off x="2807996" y="3887621"/>
            <a:ext cx="1169100"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Abiraterone</a:t>
            </a:r>
          </a:p>
        </p:txBody>
      </p:sp>
      <p:sp>
        <p:nvSpPr>
          <p:cNvPr id="34" name="Rounded Rectangle 26">
            <a:extLst>
              <a:ext uri="{FF2B5EF4-FFF2-40B4-BE49-F238E27FC236}">
                <a16:creationId xmlns:a16="http://schemas.microsoft.com/office/drawing/2014/main" xmlns="" id="{EAAD4FB8-D183-4A52-B6D3-5C39085C33D7}"/>
              </a:ext>
            </a:extLst>
          </p:cNvPr>
          <p:cNvSpPr/>
          <p:nvPr/>
        </p:nvSpPr>
        <p:spPr>
          <a:xfrm>
            <a:off x="4051213" y="3887621"/>
            <a:ext cx="1169099"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Apalutamide</a:t>
            </a:r>
          </a:p>
        </p:txBody>
      </p:sp>
      <p:sp>
        <p:nvSpPr>
          <p:cNvPr id="38" name="Rounded Rectangle 30">
            <a:extLst>
              <a:ext uri="{FF2B5EF4-FFF2-40B4-BE49-F238E27FC236}">
                <a16:creationId xmlns:a16="http://schemas.microsoft.com/office/drawing/2014/main" xmlns="" id="{1245CC69-B5B2-4487-B0D7-CBEE4AC90A58}"/>
              </a:ext>
            </a:extLst>
          </p:cNvPr>
          <p:cNvSpPr/>
          <p:nvPr/>
        </p:nvSpPr>
        <p:spPr>
          <a:xfrm>
            <a:off x="4051211" y="4255022"/>
            <a:ext cx="3664536" cy="302400"/>
          </a:xfrm>
          <a:prstGeom prst="roundRect">
            <a:avLst/>
          </a:prstGeom>
          <a:solidFill>
            <a:schemeClr val="accent2">
              <a:lumMod val="60000"/>
              <a:lumOff val="4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Enzalutamide</a:t>
            </a:r>
          </a:p>
        </p:txBody>
      </p:sp>
      <p:sp>
        <p:nvSpPr>
          <p:cNvPr id="36" name="Rectangle 35"/>
          <p:cNvSpPr/>
          <p:nvPr/>
        </p:nvSpPr>
        <p:spPr>
          <a:xfrm>
            <a:off x="1143000" y="6643688"/>
            <a:ext cx="1125141"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41 - Ορθογώνιο"/>
          <p:cNvSpPr/>
          <p:nvPr/>
        </p:nvSpPr>
        <p:spPr>
          <a:xfrm>
            <a:off x="2285984" y="4286256"/>
            <a:ext cx="1714512" cy="28575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Enzalutamide</a:t>
            </a:r>
            <a:r>
              <a:rPr lang="en-US" sz="1400" b="1" dirty="0" smtClean="0"/>
              <a:t> (FDA)</a:t>
            </a:r>
            <a:endParaRPr lang="el-GR" sz="1400" b="1" dirty="0"/>
          </a:p>
        </p:txBody>
      </p:sp>
      <p:sp>
        <p:nvSpPr>
          <p:cNvPr id="43" name="Rounded Rectangle 26">
            <a:extLst>
              <a:ext uri="{FF2B5EF4-FFF2-40B4-BE49-F238E27FC236}">
                <a16:creationId xmlns:a16="http://schemas.microsoft.com/office/drawing/2014/main" xmlns="" id="{EAAD4FB8-D183-4A52-B6D3-5C39085C33D7}"/>
              </a:ext>
            </a:extLst>
          </p:cNvPr>
          <p:cNvSpPr/>
          <p:nvPr/>
        </p:nvSpPr>
        <p:spPr>
          <a:xfrm>
            <a:off x="2571736" y="4643446"/>
            <a:ext cx="1500198" cy="428628"/>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err="1" smtClean="0">
                <a:solidFill>
                  <a:prstClr val="white"/>
                </a:solidFill>
                <a:ea typeface="ＭＳ Ｐゴシック" pitchFamily="34" charset="-128"/>
              </a:rPr>
              <a:t>Apalutamide</a:t>
            </a:r>
            <a:r>
              <a:rPr lang="en-GB" sz="1400" b="1" kern="0" dirty="0" smtClean="0">
                <a:solidFill>
                  <a:prstClr val="white"/>
                </a:solidFill>
                <a:ea typeface="ＭＳ Ｐゴシック" pitchFamily="34" charset="-128"/>
              </a:rPr>
              <a:t> (FDA)</a:t>
            </a:r>
            <a:endParaRPr lang="en-GB" sz="1400" b="1" kern="0" dirty="0">
              <a:solidFill>
                <a:prstClr val="white"/>
              </a:solidFill>
              <a:ea typeface="ＭＳ Ｐゴシック" pitchFamily="34" charset="-128"/>
            </a:endParaRPr>
          </a:p>
        </p:txBody>
      </p:sp>
      <p:pic>
        <p:nvPicPr>
          <p:cNvPr id="44" name="~PP1453.WAV">
            <a:hlinkClick r:id="" action="ppaction://media"/>
          </p:cNvPr>
          <p:cNvPicPr>
            <a:picLocks noRot="1" noChangeAspect="1"/>
          </p:cNvPicPr>
          <p:nvPr>
            <a:wavAudioFile r:embed="rId1" name="~PP1453.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3194790482"/>
      </p:ext>
    </p:extLst>
  </p:cSld>
  <p:clrMapOvr>
    <a:masterClrMapping/>
  </p:clrMapOvr>
  <p:transition spd="med" advTm="311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500042"/>
            <a:ext cx="7300906" cy="1143000"/>
          </a:xfrm>
        </p:spPr>
        <p:txBody>
          <a:bodyPr/>
          <a:lstStyle/>
          <a:p>
            <a:r>
              <a:rPr lang="en-US" dirty="0" smtClean="0"/>
              <a:t>Chemotherapy in </a:t>
            </a:r>
            <a:r>
              <a:rPr lang="en-US" dirty="0" err="1" smtClean="0"/>
              <a:t>CRPrCa</a:t>
            </a:r>
            <a:endParaRPr lang="el-GR" dirty="0"/>
          </a:p>
        </p:txBody>
      </p:sp>
      <p:pic>
        <p:nvPicPr>
          <p:cNvPr id="1026" name="Picture 2"/>
          <p:cNvPicPr>
            <a:picLocks noGrp="1" noChangeAspect="1" noChangeArrowheads="1"/>
          </p:cNvPicPr>
          <p:nvPr>
            <p:ph idx="1"/>
          </p:nvPr>
        </p:nvPicPr>
        <p:blipFill>
          <a:blip r:embed="rId4"/>
          <a:srcRect/>
          <a:stretch>
            <a:fillRect/>
          </a:stretch>
        </p:blipFill>
        <p:spPr bwMode="auto">
          <a:xfrm>
            <a:off x="357158" y="2214554"/>
            <a:ext cx="8229600" cy="4000528"/>
          </a:xfrm>
          <a:prstGeom prst="rect">
            <a:avLst/>
          </a:prstGeom>
          <a:noFill/>
          <a:ln w="9525">
            <a:solidFill>
              <a:schemeClr val="accent1"/>
            </a:solid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7429520" y="285728"/>
            <a:ext cx="1533525" cy="1981200"/>
          </a:xfrm>
          <a:prstGeom prst="rect">
            <a:avLst/>
          </a:prstGeom>
          <a:noFill/>
          <a:ln w="9525">
            <a:noFill/>
            <a:miter lim="800000"/>
            <a:headEnd/>
            <a:tailEnd/>
          </a:ln>
          <a:effectLst/>
        </p:spPr>
      </p:pic>
      <p:sp>
        <p:nvSpPr>
          <p:cNvPr id="6" name="5 - TextBox"/>
          <p:cNvSpPr txBox="1"/>
          <p:nvPr/>
        </p:nvSpPr>
        <p:spPr>
          <a:xfrm>
            <a:off x="5500694" y="6357958"/>
            <a:ext cx="3643306" cy="261610"/>
          </a:xfrm>
          <a:prstGeom prst="rect">
            <a:avLst/>
          </a:prstGeom>
          <a:noFill/>
        </p:spPr>
        <p:txBody>
          <a:bodyPr wrap="square" rtlCol="0">
            <a:spAutoFit/>
          </a:bodyPr>
          <a:lstStyle/>
          <a:p>
            <a:r>
              <a:rPr lang="en-US" sz="1100" dirty="0" err="1" smtClean="0"/>
              <a:t>Lorente</a:t>
            </a:r>
            <a:r>
              <a:rPr lang="en-US" sz="1100" dirty="0" smtClean="0"/>
              <a:t> D et al, European Urology Focus 2016</a:t>
            </a:r>
          </a:p>
        </p:txBody>
      </p:sp>
      <p:pic>
        <p:nvPicPr>
          <p:cNvPr id="7" name="~PP790.WAV">
            <a:hlinkClick r:id="" action="ppaction://media"/>
          </p:cNvPr>
          <p:cNvPicPr>
            <a:picLocks noRot="1" noChangeAspect="1"/>
          </p:cNvPicPr>
          <p:nvPr>
            <a:wavAudioFile r:embed="rId1" name="~PP790.WAV"/>
          </p:nvPr>
        </p:nvPicPr>
        <p:blipFill>
          <a:blip r:embed="rId6"/>
          <a:stretch>
            <a:fillRect/>
          </a:stretch>
        </p:blipFill>
        <p:spPr>
          <a:xfrm>
            <a:off x="8632825" y="6346825"/>
            <a:ext cx="304800" cy="304800"/>
          </a:xfrm>
          <a:prstGeom prst="rect">
            <a:avLst/>
          </a:prstGeom>
        </p:spPr>
      </p:pic>
    </p:spTree>
  </p:cSld>
  <p:clrMapOvr>
    <a:masterClrMapping/>
  </p:clrMapOvr>
  <p:transition advTm="11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Docetaxel</a:t>
            </a:r>
            <a:r>
              <a:rPr lang="en-US" dirty="0" smtClean="0"/>
              <a:t> </a:t>
            </a:r>
            <a:r>
              <a:rPr lang="el-GR" dirty="0" smtClean="0"/>
              <a:t>μηχανισμός δράσης…</a:t>
            </a:r>
            <a:endParaRPr lang="el-GR" dirty="0"/>
          </a:p>
        </p:txBody>
      </p:sp>
      <p:sp>
        <p:nvSpPr>
          <p:cNvPr id="4" name="Rectangle 6"/>
          <p:cNvSpPr txBox="1">
            <a:spLocks noGrp="1" noChangeArrowheads="1"/>
          </p:cNvSpPr>
          <p:nvPr>
            <p:ph idx="1"/>
          </p:nvPr>
        </p:nvSpPr>
        <p:spPr bwMode="auto">
          <a:xfrm>
            <a:off x="457200" y="1600201"/>
            <a:ext cx="8229600" cy="27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fr-FR" altLang="el-GR" sz="1600" b="1" dirty="0">
                <a:cs typeface="Arial" panose="020B0604020202020204" pitchFamily="34" charset="0"/>
              </a:rPr>
              <a:t>Microtubules are </a:t>
            </a:r>
            <a:r>
              <a:rPr lang="fr-FR" altLang="el-GR" sz="1600" b="1" dirty="0" err="1">
                <a:cs typeface="Arial" panose="020B0604020202020204" pitchFamily="34" charset="0"/>
              </a:rPr>
              <a:t>dynamic</a:t>
            </a:r>
            <a:r>
              <a:rPr lang="fr-FR" altLang="el-GR" sz="1600" b="1" dirty="0">
                <a:cs typeface="Arial" panose="020B0604020202020204" pitchFamily="34" charset="0"/>
              </a:rPr>
              <a:t> structures </a:t>
            </a:r>
            <a:r>
              <a:rPr lang="fr-FR" altLang="el-GR" sz="1600" b="1" dirty="0" err="1">
                <a:cs typeface="Arial" panose="020B0604020202020204" pitchFamily="34" charset="0"/>
              </a:rPr>
              <a:t>responsible</a:t>
            </a:r>
            <a:r>
              <a:rPr lang="fr-FR" altLang="el-GR" sz="1600" b="1" dirty="0">
                <a:cs typeface="Arial" panose="020B0604020202020204" pitchFamily="34" charset="0"/>
              </a:rPr>
              <a:t> for</a:t>
            </a:r>
          </a:p>
          <a:p>
            <a:pPr lvl="1" eaLnBrk="1" hangingPunct="1">
              <a:spcBef>
                <a:spcPts val="600"/>
              </a:spcBef>
            </a:pPr>
            <a:r>
              <a:rPr lang="fr-FR" altLang="el-GR" sz="1600" dirty="0" err="1">
                <a:solidFill>
                  <a:schemeClr val="tx1"/>
                </a:solidFill>
                <a:cs typeface="Arial" panose="020B0604020202020204" pitchFamily="34" charset="0"/>
              </a:rPr>
              <a:t>Development</a:t>
            </a:r>
            <a:r>
              <a:rPr lang="fr-FR" altLang="el-GR" sz="1600" dirty="0">
                <a:solidFill>
                  <a:schemeClr val="tx1"/>
                </a:solidFill>
                <a:cs typeface="Arial" panose="020B0604020202020204" pitchFamily="34" charset="0"/>
              </a:rPr>
              <a:t> and maintenance of </a:t>
            </a:r>
            <a:r>
              <a:rPr lang="fr-FR" altLang="el-GR" sz="1600" dirty="0" err="1">
                <a:solidFill>
                  <a:schemeClr val="tx1"/>
                </a:solidFill>
                <a:cs typeface="Arial" panose="020B0604020202020204" pitchFamily="34" charset="0"/>
              </a:rPr>
              <a:t>cell</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shape</a:t>
            </a:r>
            <a:endParaRPr lang="fr-FR" altLang="el-GR" sz="1600" dirty="0">
              <a:solidFill>
                <a:schemeClr val="tx1"/>
              </a:solidFill>
              <a:cs typeface="Arial" panose="020B0604020202020204" pitchFamily="34" charset="0"/>
            </a:endParaRPr>
          </a:p>
          <a:p>
            <a:pPr lvl="1" eaLnBrk="1" hangingPunct="1">
              <a:spcBef>
                <a:spcPts val="600"/>
              </a:spcBef>
            </a:pPr>
            <a:r>
              <a:rPr lang="fr-FR" altLang="el-GR" sz="1600" dirty="0" err="1">
                <a:solidFill>
                  <a:schemeClr val="tx1"/>
                </a:solidFill>
                <a:cs typeface="Arial" panose="020B0604020202020204" pitchFamily="34" charset="0"/>
              </a:rPr>
              <a:t>Intracellular</a:t>
            </a:r>
            <a:r>
              <a:rPr lang="fr-FR" altLang="el-GR" sz="1600" dirty="0">
                <a:solidFill>
                  <a:schemeClr val="tx1"/>
                </a:solidFill>
                <a:cs typeface="Arial" panose="020B0604020202020204" pitchFamily="34" charset="0"/>
              </a:rPr>
              <a:t> transport</a:t>
            </a:r>
          </a:p>
          <a:p>
            <a:pPr lvl="1" eaLnBrk="1" hangingPunct="1">
              <a:spcBef>
                <a:spcPts val="600"/>
              </a:spcBef>
            </a:pPr>
            <a:r>
              <a:rPr lang="fr-FR" altLang="el-GR" sz="1600" dirty="0" err="1">
                <a:solidFill>
                  <a:schemeClr val="tx1"/>
                </a:solidFill>
                <a:cs typeface="Arial" panose="020B0604020202020204" pitchFamily="34" charset="0"/>
              </a:rPr>
              <a:t>Cell</a:t>
            </a:r>
            <a:r>
              <a:rPr lang="fr-FR" altLang="el-GR" sz="1600" dirty="0">
                <a:solidFill>
                  <a:schemeClr val="tx1"/>
                </a:solidFill>
                <a:cs typeface="Arial" panose="020B0604020202020204" pitchFamily="34" charset="0"/>
              </a:rPr>
              <a:t> division</a:t>
            </a:r>
          </a:p>
          <a:p>
            <a:pPr eaLnBrk="1" hangingPunct="1"/>
            <a:r>
              <a:rPr lang="fr-FR" altLang="el-GR" sz="1600" b="1" dirty="0" err="1">
                <a:cs typeface="Arial" panose="020B0604020202020204" pitchFamily="34" charset="0"/>
              </a:rPr>
              <a:t>Taxanes</a:t>
            </a:r>
            <a:r>
              <a:rPr lang="fr-FR" altLang="el-GR" sz="1600" b="1" dirty="0">
                <a:cs typeface="Arial" panose="020B0604020202020204" pitchFamily="34" charset="0"/>
              </a:rPr>
              <a:t> (</a:t>
            </a:r>
            <a:r>
              <a:rPr lang="fr-FR" altLang="el-GR" sz="1600" b="1" dirty="0" err="1">
                <a:cs typeface="Arial" panose="020B0604020202020204" pitchFamily="34" charset="0"/>
              </a:rPr>
              <a:t>eg</a:t>
            </a:r>
            <a:r>
              <a:rPr lang="fr-FR" altLang="el-GR" sz="1600" b="1" dirty="0">
                <a:cs typeface="Arial" panose="020B0604020202020204" pitchFamily="34" charset="0"/>
              </a:rPr>
              <a:t>, </a:t>
            </a:r>
            <a:r>
              <a:rPr lang="fr-FR" altLang="el-GR" sz="1600" b="1" dirty="0" err="1">
                <a:cs typeface="Arial" panose="020B0604020202020204" pitchFamily="34" charset="0"/>
              </a:rPr>
              <a:t>docetaxel</a:t>
            </a:r>
            <a:r>
              <a:rPr lang="fr-FR" altLang="el-GR" sz="1600" b="1" dirty="0">
                <a:cs typeface="Arial" panose="020B0604020202020204" pitchFamily="34" charset="0"/>
              </a:rPr>
              <a:t>, </a:t>
            </a:r>
            <a:r>
              <a:rPr lang="fr-FR" altLang="el-GR" sz="1600" b="1" dirty="0" err="1">
                <a:cs typeface="Arial" panose="020B0604020202020204" pitchFamily="34" charset="0"/>
              </a:rPr>
              <a:t>paclitaxel</a:t>
            </a:r>
            <a:r>
              <a:rPr lang="fr-FR" altLang="el-GR" sz="1600" b="1" dirty="0">
                <a:cs typeface="Arial" panose="020B0604020202020204" pitchFamily="34" charset="0"/>
              </a:rPr>
              <a:t>)</a:t>
            </a:r>
          </a:p>
          <a:p>
            <a:pPr lvl="1" eaLnBrk="1" hangingPunct="1">
              <a:spcBef>
                <a:spcPts val="600"/>
              </a:spcBef>
            </a:pPr>
            <a:r>
              <a:rPr lang="fr-FR" altLang="el-GR" sz="1600" dirty="0" err="1">
                <a:solidFill>
                  <a:schemeClr val="tx1"/>
                </a:solidFill>
                <a:cs typeface="Arial" panose="020B0604020202020204" pitchFamily="34" charset="0"/>
              </a:rPr>
              <a:t>Binds</a:t>
            </a:r>
            <a:r>
              <a:rPr lang="fr-FR" altLang="el-GR" sz="1600" dirty="0">
                <a:solidFill>
                  <a:schemeClr val="tx1"/>
                </a:solidFill>
                <a:cs typeface="Arial" panose="020B0604020202020204" pitchFamily="34" charset="0"/>
              </a:rPr>
              <a:t> to b-</a:t>
            </a:r>
            <a:r>
              <a:rPr lang="fr-FR" altLang="el-GR" sz="1600" dirty="0" err="1">
                <a:solidFill>
                  <a:schemeClr val="tx1"/>
                </a:solidFill>
                <a:cs typeface="Arial" panose="020B0604020202020204" pitchFamily="34" charset="0"/>
              </a:rPr>
              <a:t>tubulin</a:t>
            </a:r>
            <a:r>
              <a:rPr lang="fr-FR" altLang="el-GR" sz="1600" dirty="0">
                <a:solidFill>
                  <a:schemeClr val="tx1"/>
                </a:solidFill>
                <a:cs typeface="Arial" panose="020B0604020202020204" pitchFamily="34" charset="0"/>
              </a:rPr>
              <a:t> (basic building block of microtubules) to </a:t>
            </a:r>
            <a:r>
              <a:rPr lang="fr-FR" altLang="el-GR" sz="1600" dirty="0" err="1">
                <a:solidFill>
                  <a:schemeClr val="tx1"/>
                </a:solidFill>
                <a:cs typeface="Arial" panose="020B0604020202020204" pitchFamily="34" charset="0"/>
              </a:rPr>
              <a:t>inhibit</a:t>
            </a:r>
            <a:r>
              <a:rPr lang="fr-FR" altLang="el-GR" sz="1600" dirty="0">
                <a:solidFill>
                  <a:schemeClr val="tx1"/>
                </a:solidFill>
                <a:cs typeface="Arial" panose="020B0604020202020204" pitchFamily="34" charset="0"/>
              </a:rPr>
              <a:t> the </a:t>
            </a:r>
            <a:r>
              <a:rPr lang="fr-FR" altLang="el-GR" sz="1600" dirty="0" err="1">
                <a:solidFill>
                  <a:schemeClr val="tx1"/>
                </a:solidFill>
                <a:cs typeface="Arial" panose="020B0604020202020204" pitchFamily="34" charset="0"/>
              </a:rPr>
              <a:t>intrinsic</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dynamic</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instability</a:t>
            </a:r>
            <a:r>
              <a:rPr lang="fr-FR" altLang="el-GR" sz="1600" dirty="0">
                <a:solidFill>
                  <a:schemeClr val="tx1"/>
                </a:solidFill>
                <a:cs typeface="Arial" panose="020B0604020202020204" pitchFamily="34" charset="0"/>
              </a:rPr>
              <a:t> of microtubules</a:t>
            </a:r>
          </a:p>
          <a:p>
            <a:pPr lvl="1" eaLnBrk="1" hangingPunct="1">
              <a:spcBef>
                <a:spcPts val="600"/>
              </a:spcBef>
            </a:pPr>
            <a:r>
              <a:rPr lang="fr-FR" altLang="el-GR" sz="1600" dirty="0" err="1">
                <a:solidFill>
                  <a:schemeClr val="tx1"/>
                </a:solidFill>
                <a:cs typeface="Arial" panose="020B0604020202020204" pitchFamily="34" charset="0"/>
              </a:rPr>
              <a:t>Provide</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potent</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tumor</a:t>
            </a:r>
            <a:r>
              <a:rPr lang="fr-FR" altLang="el-GR" sz="1600" dirty="0">
                <a:solidFill>
                  <a:schemeClr val="tx1"/>
                </a:solidFill>
                <a:cs typeface="Arial" panose="020B0604020202020204" pitchFamily="34" charset="0"/>
              </a:rPr>
              <a:t> </a:t>
            </a:r>
            <a:r>
              <a:rPr lang="fr-FR" altLang="el-GR" sz="1600" dirty="0" err="1">
                <a:solidFill>
                  <a:schemeClr val="tx1"/>
                </a:solidFill>
                <a:cs typeface="Arial" panose="020B0604020202020204" pitchFamily="34" charset="0"/>
              </a:rPr>
              <a:t>cytotoxicity</a:t>
            </a:r>
            <a:endParaRPr lang="fr-FR" altLang="el-GR" sz="1600" dirty="0">
              <a:solidFill>
                <a:schemeClr val="tx1"/>
              </a:solidFill>
              <a:cs typeface="Arial" panose="020B0604020202020204" pitchFamily="34" charset="0"/>
            </a:endParaRPr>
          </a:p>
          <a:p>
            <a:pPr lvl="1" eaLnBrk="1" hangingPunct="1"/>
            <a:endParaRPr lang="fr-FR" altLang="el-GR" sz="2100" dirty="0"/>
          </a:p>
        </p:txBody>
      </p:sp>
      <p:pic>
        <p:nvPicPr>
          <p:cNvPr id="1026" name="Picture 2"/>
          <p:cNvPicPr>
            <a:picLocks noChangeAspect="1" noChangeArrowheads="1"/>
          </p:cNvPicPr>
          <p:nvPr/>
        </p:nvPicPr>
        <p:blipFill>
          <a:blip r:embed="rId4"/>
          <a:srcRect/>
          <a:stretch>
            <a:fillRect/>
          </a:stretch>
        </p:blipFill>
        <p:spPr bwMode="auto">
          <a:xfrm>
            <a:off x="0" y="4286256"/>
            <a:ext cx="9144000" cy="2381250"/>
          </a:xfrm>
          <a:prstGeom prst="rect">
            <a:avLst/>
          </a:prstGeom>
          <a:noFill/>
          <a:ln w="9525">
            <a:noFill/>
            <a:miter lim="800000"/>
            <a:headEnd/>
            <a:tailEnd/>
          </a:ln>
          <a:effectLst/>
        </p:spPr>
      </p:pic>
      <p:pic>
        <p:nvPicPr>
          <p:cNvPr id="6" name="Picture 4" descr="http://upload.wikimedia.org/wikipedia/commons/thumb/8/8f/Docetaxel3D.png/250px-Docetaxel3D.png"/>
          <p:cNvPicPr>
            <a:picLocks noChangeAspect="1" noChangeArrowheads="1"/>
          </p:cNvPicPr>
          <p:nvPr/>
        </p:nvPicPr>
        <p:blipFill>
          <a:blip r:embed="rId5"/>
          <a:srcRect/>
          <a:stretch>
            <a:fillRect/>
          </a:stretch>
        </p:blipFill>
        <p:spPr bwMode="auto">
          <a:xfrm>
            <a:off x="6500826" y="1285860"/>
            <a:ext cx="2381250" cy="1733550"/>
          </a:xfrm>
          <a:prstGeom prst="rect">
            <a:avLst/>
          </a:prstGeom>
          <a:noFill/>
          <a:ln w="9525">
            <a:noFill/>
            <a:miter lim="800000"/>
            <a:headEnd/>
            <a:tailEnd/>
          </a:ln>
        </p:spPr>
      </p:pic>
      <p:pic>
        <p:nvPicPr>
          <p:cNvPr id="7" name="~PP3518.WAV">
            <a:hlinkClick r:id="" action="ppaction://media"/>
          </p:cNvPr>
          <p:cNvPicPr>
            <a:picLocks noRot="1" noChangeAspect="1"/>
          </p:cNvPicPr>
          <p:nvPr>
            <a:wavAudioFile r:embed="rId1" name="~PP3518.WAV"/>
          </p:nvPr>
        </p:nvPicPr>
        <p:blipFill>
          <a:blip r:embed="rId6"/>
          <a:stretch>
            <a:fillRect/>
          </a:stretch>
        </p:blipFill>
        <p:spPr>
          <a:xfrm>
            <a:off x="8632825" y="6346825"/>
            <a:ext cx="304800" cy="304800"/>
          </a:xfrm>
          <a:prstGeom prst="rect">
            <a:avLst/>
          </a:prstGeom>
        </p:spPr>
      </p:pic>
    </p:spTree>
  </p:cSld>
  <p:clrMapOvr>
    <a:masterClrMapping/>
  </p:clrMapOvr>
  <p:transition advTm="14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3"/>
          <a:srcRect/>
          <a:stretch>
            <a:fillRect/>
          </a:stretch>
        </p:blipFill>
        <p:spPr bwMode="auto">
          <a:xfrm>
            <a:off x="0" y="214290"/>
            <a:ext cx="4429124" cy="311467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643438" y="285728"/>
            <a:ext cx="4071966" cy="3071834"/>
          </a:xfrm>
          <a:prstGeom prst="rect">
            <a:avLst/>
          </a:prstGeom>
          <a:noFill/>
          <a:ln w="9525">
            <a:solidFill>
              <a:srgbClr val="BFBFBF"/>
            </a:solidFill>
            <a:miter lim="800000"/>
            <a:headEnd/>
            <a:tailEnd/>
          </a:ln>
          <a:effectLst/>
        </p:spPr>
      </p:pic>
      <p:sp>
        <p:nvSpPr>
          <p:cNvPr id="7" name="6 - TextBox"/>
          <p:cNvSpPr txBox="1"/>
          <p:nvPr/>
        </p:nvSpPr>
        <p:spPr>
          <a:xfrm>
            <a:off x="571472" y="3571876"/>
            <a:ext cx="1982722" cy="461665"/>
          </a:xfrm>
          <a:prstGeom prst="rect">
            <a:avLst/>
          </a:prstGeom>
          <a:noFill/>
        </p:spPr>
        <p:txBody>
          <a:bodyPr wrap="none" rtlCol="0">
            <a:spAutoFit/>
          </a:bodyPr>
          <a:lstStyle/>
          <a:p>
            <a:r>
              <a:rPr lang="en-US" sz="2400" b="1" dirty="0" err="1" smtClean="0">
                <a:solidFill>
                  <a:srgbClr val="FF0000"/>
                </a:solidFill>
              </a:rPr>
              <a:t>Enzalutamide</a:t>
            </a:r>
            <a:r>
              <a:rPr lang="en-US" sz="2400" b="1" dirty="0" smtClean="0">
                <a:solidFill>
                  <a:srgbClr val="FF0000"/>
                </a:solidFill>
              </a:rPr>
              <a:t> </a:t>
            </a:r>
            <a:endParaRPr lang="el-GR" sz="2400" b="1" dirty="0">
              <a:solidFill>
                <a:srgbClr val="FF0000"/>
              </a:solidFill>
            </a:endParaRPr>
          </a:p>
        </p:txBody>
      </p:sp>
      <p:sp>
        <p:nvSpPr>
          <p:cNvPr id="9" name="8 - Θέση περιεχομένου"/>
          <p:cNvSpPr txBox="1">
            <a:spLocks noGrp="1"/>
          </p:cNvSpPr>
          <p:nvPr>
            <p:ph idx="1"/>
          </p:nvPr>
        </p:nvSpPr>
        <p:spPr>
          <a:xfrm>
            <a:off x="457200" y="1600200"/>
            <a:ext cx="253596" cy="461665"/>
          </a:xfrm>
          <a:prstGeom prst="rect">
            <a:avLst/>
          </a:prstGeom>
          <a:noFill/>
        </p:spPr>
        <p:txBody>
          <a:bodyPr wrap="none" rtlCol="0">
            <a:spAutoFit/>
          </a:bodyPr>
          <a:lstStyle/>
          <a:p>
            <a:pPr>
              <a:buNone/>
            </a:pPr>
            <a:r>
              <a:rPr lang="en-US" sz="2400" b="1" dirty="0" smtClean="0">
                <a:solidFill>
                  <a:srgbClr val="FF0000"/>
                </a:solidFill>
              </a:rPr>
              <a:t> </a:t>
            </a:r>
            <a:endParaRPr lang="el-GR" sz="2400" b="1" dirty="0">
              <a:solidFill>
                <a:srgbClr val="FF0000"/>
              </a:solidFill>
            </a:endParaRPr>
          </a:p>
        </p:txBody>
      </p:sp>
      <p:sp>
        <p:nvSpPr>
          <p:cNvPr id="10" name="9 - TextBox"/>
          <p:cNvSpPr txBox="1"/>
          <p:nvPr/>
        </p:nvSpPr>
        <p:spPr>
          <a:xfrm>
            <a:off x="5429256" y="3571876"/>
            <a:ext cx="1781706" cy="461665"/>
          </a:xfrm>
          <a:prstGeom prst="rect">
            <a:avLst/>
          </a:prstGeom>
          <a:noFill/>
        </p:spPr>
        <p:txBody>
          <a:bodyPr wrap="none" rtlCol="0">
            <a:spAutoFit/>
          </a:bodyPr>
          <a:lstStyle/>
          <a:p>
            <a:r>
              <a:rPr lang="en-US" sz="2400" b="1" dirty="0" err="1" smtClean="0">
                <a:solidFill>
                  <a:srgbClr val="FF0000"/>
                </a:solidFill>
              </a:rPr>
              <a:t>Abiraterone</a:t>
            </a:r>
            <a:r>
              <a:rPr lang="en-US" sz="2400" b="1" dirty="0" smtClean="0">
                <a:solidFill>
                  <a:srgbClr val="FF0000"/>
                </a:solidFill>
              </a:rPr>
              <a:t> </a:t>
            </a:r>
            <a:endParaRPr lang="el-GR" sz="2400" b="1" dirty="0">
              <a:solidFill>
                <a:srgbClr val="FF0000"/>
              </a:solidFill>
            </a:endParaRPr>
          </a:p>
        </p:txBody>
      </p:sp>
      <p:grpSp>
        <p:nvGrpSpPr>
          <p:cNvPr id="3" name="Group 11"/>
          <p:cNvGrpSpPr>
            <a:grpSpLocks/>
          </p:cNvGrpSpPr>
          <p:nvPr/>
        </p:nvGrpSpPr>
        <p:grpSpPr bwMode="auto">
          <a:xfrm>
            <a:off x="2285984" y="4000504"/>
            <a:ext cx="4643438" cy="2357454"/>
            <a:chOff x="3924300" y="1576388"/>
            <a:chExt cx="4459288" cy="3946525"/>
          </a:xfrm>
        </p:grpSpPr>
        <p:pic>
          <p:nvPicPr>
            <p:cNvPr id="12" name="Picture 9" descr="CBZ"/>
            <p:cNvPicPr>
              <a:picLocks noChangeAspect="1" noChangeArrowheads="1"/>
            </p:cNvPicPr>
            <p:nvPr/>
          </p:nvPicPr>
          <p:blipFill>
            <a:blip r:embed="rId5"/>
            <a:srcRect/>
            <a:stretch>
              <a:fillRect/>
            </a:stretch>
          </p:blipFill>
          <p:spPr bwMode="auto">
            <a:xfrm>
              <a:off x="3924300" y="1576388"/>
              <a:ext cx="4459288" cy="3589337"/>
            </a:xfrm>
            <a:prstGeom prst="rect">
              <a:avLst/>
            </a:prstGeom>
            <a:noFill/>
            <a:ln w="9525">
              <a:noFill/>
              <a:miter lim="800000"/>
              <a:headEnd/>
              <a:tailEnd/>
            </a:ln>
          </p:spPr>
        </p:pic>
        <p:sp>
          <p:nvSpPr>
            <p:cNvPr id="13" name="Line 10"/>
            <p:cNvSpPr>
              <a:spLocks noChangeShapeType="1"/>
            </p:cNvSpPr>
            <p:nvPr/>
          </p:nvSpPr>
          <p:spPr bwMode="auto">
            <a:xfrm flipV="1">
              <a:off x="7307263" y="2284413"/>
              <a:ext cx="177800" cy="942975"/>
            </a:xfrm>
            <a:prstGeom prst="line">
              <a:avLst/>
            </a:prstGeom>
            <a:noFill/>
            <a:ln w="19050">
              <a:solidFill>
                <a:srgbClr val="006699"/>
              </a:solidFill>
              <a:round/>
              <a:headEnd/>
              <a:tailEnd/>
            </a:ln>
            <a:effectLst/>
          </p:spPr>
          <p:txBody>
            <a:bodyPr>
              <a:spAutoFit/>
            </a:bodyPr>
            <a:lstStyle/>
            <a:p>
              <a:pPr>
                <a:defRPr/>
              </a:pPr>
              <a:endParaRPr lang="en-US" sz="2400">
                <a:ln>
                  <a:solidFill>
                    <a:srgbClr val="33CCCC"/>
                  </a:solidFill>
                </a:ln>
                <a:solidFill>
                  <a:prstClr val="black"/>
                </a:solidFill>
                <a:ea typeface="ＭＳ Ｐゴシック" charset="-128"/>
                <a:cs typeface="MS PGothic"/>
              </a:endParaRPr>
            </a:p>
          </p:txBody>
        </p:sp>
        <p:sp>
          <p:nvSpPr>
            <p:cNvPr id="14" name="Line 11"/>
            <p:cNvSpPr>
              <a:spLocks noChangeShapeType="1"/>
            </p:cNvSpPr>
            <p:nvPr/>
          </p:nvSpPr>
          <p:spPr bwMode="auto">
            <a:xfrm flipH="1" flipV="1">
              <a:off x="7596188" y="2254250"/>
              <a:ext cx="431800" cy="1800225"/>
            </a:xfrm>
            <a:prstGeom prst="line">
              <a:avLst/>
            </a:prstGeom>
            <a:noFill/>
            <a:ln w="19050">
              <a:solidFill>
                <a:srgbClr val="006699"/>
              </a:solidFill>
              <a:round/>
              <a:headEnd/>
              <a:tailEnd/>
            </a:ln>
            <a:effectLst/>
          </p:spPr>
          <p:txBody>
            <a:bodyPr>
              <a:spAutoFit/>
            </a:bodyPr>
            <a:lstStyle/>
            <a:p>
              <a:pPr>
                <a:defRPr/>
              </a:pPr>
              <a:endParaRPr lang="en-US" sz="2400">
                <a:ln>
                  <a:solidFill>
                    <a:srgbClr val="F79646"/>
                  </a:solidFill>
                </a:ln>
                <a:solidFill>
                  <a:prstClr val="black"/>
                </a:solidFill>
                <a:ea typeface="ＭＳ Ｐゴシック" charset="-128"/>
                <a:cs typeface="MS PGothic"/>
              </a:endParaRPr>
            </a:p>
          </p:txBody>
        </p:sp>
        <p:sp>
          <p:nvSpPr>
            <p:cNvPr id="15" name="Text Box 12"/>
            <p:cNvSpPr txBox="1">
              <a:spLocks noChangeArrowheads="1"/>
            </p:cNvSpPr>
            <p:nvPr/>
          </p:nvSpPr>
          <p:spPr bwMode="auto">
            <a:xfrm>
              <a:off x="7073900" y="1893888"/>
              <a:ext cx="1158875" cy="304800"/>
            </a:xfrm>
            <a:prstGeom prst="rect">
              <a:avLst/>
            </a:prstGeom>
            <a:noFill/>
            <a:ln w="9525" algn="ctr">
              <a:noFill/>
              <a:miter lim="800000"/>
              <a:headEnd/>
              <a:tailEnd/>
            </a:ln>
          </p:spPr>
          <p:txBody>
            <a:bodyPr wrap="none">
              <a:spAutoFit/>
            </a:bodyPr>
            <a:lstStyle/>
            <a:p>
              <a:pPr algn="ctr" defTabSz="457200"/>
              <a:r>
                <a:rPr lang="en-GB" altLang="el-GR" b="1">
                  <a:solidFill>
                    <a:srgbClr val="006699"/>
                  </a:solidFill>
                  <a:ea typeface="MS PGothic" pitchFamily="34" charset="-128"/>
                </a:rPr>
                <a:t>Cabazitaxel</a:t>
              </a:r>
            </a:p>
          </p:txBody>
        </p:sp>
        <p:sp>
          <p:nvSpPr>
            <p:cNvPr id="16" name="Text Box 13"/>
            <p:cNvSpPr txBox="1">
              <a:spLocks noChangeArrowheads="1"/>
            </p:cNvSpPr>
            <p:nvPr/>
          </p:nvSpPr>
          <p:spPr bwMode="auto">
            <a:xfrm>
              <a:off x="5651500" y="4999038"/>
              <a:ext cx="1416050" cy="523875"/>
            </a:xfrm>
            <a:prstGeom prst="rect">
              <a:avLst/>
            </a:prstGeom>
            <a:noFill/>
            <a:ln w="9525" algn="ctr">
              <a:noFill/>
              <a:miter lim="800000"/>
              <a:headEnd/>
              <a:tailEnd/>
            </a:ln>
          </p:spPr>
          <p:txBody>
            <a:bodyPr>
              <a:spAutoFit/>
            </a:bodyPr>
            <a:lstStyle/>
            <a:p>
              <a:pPr algn="ctr" defTabSz="457200"/>
              <a:r>
                <a:rPr lang="en-GB" altLang="el-GR" b="1">
                  <a:solidFill>
                    <a:srgbClr val="C00000"/>
                  </a:solidFill>
                  <a:ea typeface="MS PGothic" pitchFamily="34" charset="-128"/>
                </a:rPr>
                <a:t>Microtubule stabilization</a:t>
              </a:r>
            </a:p>
          </p:txBody>
        </p:sp>
        <p:sp>
          <p:nvSpPr>
            <p:cNvPr id="17" name="Line 14"/>
            <p:cNvSpPr>
              <a:spLocks noChangeShapeType="1"/>
            </p:cNvSpPr>
            <p:nvPr/>
          </p:nvSpPr>
          <p:spPr bwMode="auto">
            <a:xfrm flipH="1">
              <a:off x="6973888" y="4414838"/>
              <a:ext cx="406400" cy="806450"/>
            </a:xfrm>
            <a:prstGeom prst="line">
              <a:avLst/>
            </a:prstGeom>
            <a:noFill/>
            <a:ln w="19050">
              <a:solidFill>
                <a:srgbClr val="C00000"/>
              </a:solidFill>
              <a:round/>
              <a:headEnd/>
              <a:tailEnd/>
            </a:ln>
            <a:effectLst/>
          </p:spPr>
          <p:txBody>
            <a:bodyPr>
              <a:spAutoFit/>
            </a:bodyPr>
            <a:lstStyle/>
            <a:p>
              <a:pPr>
                <a:defRPr/>
              </a:pPr>
              <a:endParaRPr lang="en-US" sz="2400">
                <a:ln>
                  <a:solidFill>
                    <a:srgbClr val="F79646"/>
                  </a:solidFill>
                </a:ln>
                <a:solidFill>
                  <a:prstClr val="black"/>
                </a:solidFill>
                <a:ea typeface="ＭＳ Ｐゴシック" charset="-128"/>
                <a:cs typeface="MS PGothic"/>
              </a:endParaRPr>
            </a:p>
          </p:txBody>
        </p:sp>
      </p:grpSp>
      <p:pic>
        <p:nvPicPr>
          <p:cNvPr id="18" name="~PP4051.WAV">
            <a:hlinkClick r:id="" action="ppaction://media"/>
          </p:cNvPr>
          <p:cNvPicPr>
            <a:picLocks noRot="1" noChangeAspect="1"/>
          </p:cNvPicPr>
          <p:nvPr>
            <a:wavAudioFile r:embed="rId1" name="~PP4051.WAV"/>
          </p:nvPr>
        </p:nvPicPr>
        <p:blipFill>
          <a:blip r:embed="rId6"/>
          <a:stretch>
            <a:fillRect/>
          </a:stretch>
        </p:blipFill>
        <p:spPr>
          <a:xfrm>
            <a:off x="8632825" y="6346825"/>
            <a:ext cx="304800" cy="304800"/>
          </a:xfrm>
          <a:prstGeom prst="rect">
            <a:avLst/>
          </a:prstGeom>
        </p:spPr>
      </p:pic>
    </p:spTree>
  </p:cSld>
  <p:clrMapOvr>
    <a:masterClrMapping/>
  </p:clrMapOvr>
  <p:transition advTm="53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0">
            <a:extLst>
              <a:ext uri="{FF2B5EF4-FFF2-40B4-BE49-F238E27FC236}">
                <a16:creationId xmlns="" xmlns:a16="http://schemas.microsoft.com/office/drawing/2014/main" id="{BE95B0F4-CBAA-4CE2-BD96-4E91E2944059}"/>
              </a:ext>
            </a:extLst>
          </p:cNvPr>
          <p:cNvSpPr>
            <a:spLocks noGrp="1"/>
          </p:cNvSpPr>
          <p:nvPr>
            <p:ph type="title"/>
          </p:nvPr>
        </p:nvSpPr>
        <p:spPr>
          <a:xfrm>
            <a:off x="104920" y="0"/>
            <a:ext cx="8242300" cy="990600"/>
          </a:xfrm>
        </p:spPr>
        <p:txBody>
          <a:bodyPr>
            <a:normAutofit/>
          </a:bodyPr>
          <a:lstStyle>
            <a:lvl1pPr>
              <a:defRPr sz="2800"/>
            </a:lvl1pPr>
          </a:lstStyle>
          <a:p>
            <a:pPr lvl="0"/>
            <a:r>
              <a:rPr lang="en-US" altLang="en-US" dirty="0"/>
              <a:t>Apalutamide: </a:t>
            </a:r>
            <a:r>
              <a:rPr lang="el-GR" altLang="en-US" dirty="0"/>
              <a:t>Μηχανισμός Δράσης</a:t>
            </a:r>
            <a:endParaRPr lang="en-GB" dirty="0"/>
          </a:p>
        </p:txBody>
      </p:sp>
      <p:sp>
        <p:nvSpPr>
          <p:cNvPr id="8" name="Rectangle 7">
            <a:extLst>
              <a:ext uri="{FF2B5EF4-FFF2-40B4-BE49-F238E27FC236}">
                <a16:creationId xmlns="" xmlns:a16="http://schemas.microsoft.com/office/drawing/2014/main" id="{799E9836-2D44-49FF-808C-7C2B7995D517}"/>
              </a:ext>
            </a:extLst>
          </p:cNvPr>
          <p:cNvSpPr/>
          <p:nvPr/>
        </p:nvSpPr>
        <p:spPr bwMode="auto">
          <a:xfrm>
            <a:off x="1008507" y="719628"/>
            <a:ext cx="7110484" cy="762000"/>
          </a:xfrm>
          <a:prstGeom prst="rect">
            <a:avLst/>
          </a:prstGeom>
          <a:solidFill>
            <a:schemeClr val="bg1"/>
          </a:solidFill>
          <a:ln w="12700" cap="flat" cmpd="sng" algn="ctr">
            <a:noFill/>
            <a:prstDash val="solid"/>
            <a:round/>
            <a:headEnd type="none" w="med" len="med"/>
            <a:tailEnd type="none" w="med" len="med"/>
          </a:ln>
          <a:effectLst/>
        </p:spPr>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Calibri"/>
              <a:ea typeface="+mn-ea"/>
              <a:cs typeface="+mn-cs"/>
            </a:endParaRPr>
          </a:p>
        </p:txBody>
      </p:sp>
      <p:pic>
        <p:nvPicPr>
          <p:cNvPr id="9" name="Picture 2">
            <a:extLst>
              <a:ext uri="{FF2B5EF4-FFF2-40B4-BE49-F238E27FC236}">
                <a16:creationId xmlns="" xmlns:a16="http://schemas.microsoft.com/office/drawing/2014/main" id="{4F1DF3F6-258C-4CA7-B367-EF5893C71132}"/>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9733" t="15123" r="18697" b="4956"/>
          <a:stretch/>
        </p:blipFill>
        <p:spPr bwMode="auto">
          <a:xfrm>
            <a:off x="44689" y="826651"/>
            <a:ext cx="6027509" cy="3245291"/>
          </a:xfrm>
          <a:prstGeom prst="rect">
            <a:avLst/>
          </a:prstGeom>
          <a:solidFill>
            <a:schemeClr val="bg1"/>
          </a:solidFill>
          <a:ln>
            <a:noFill/>
          </a:ln>
          <a:extLst/>
        </p:spPr>
      </p:pic>
      <p:sp>
        <p:nvSpPr>
          <p:cNvPr id="4" name="TextBox 3">
            <a:extLst>
              <a:ext uri="{FF2B5EF4-FFF2-40B4-BE49-F238E27FC236}">
                <a16:creationId xmlns="" xmlns:a16="http://schemas.microsoft.com/office/drawing/2014/main" id="{813788A8-A5F8-407D-B68D-6DD3347B1597}"/>
              </a:ext>
            </a:extLst>
          </p:cNvPr>
          <p:cNvSpPr txBox="1"/>
          <p:nvPr/>
        </p:nvSpPr>
        <p:spPr>
          <a:xfrm>
            <a:off x="6607069" y="1142985"/>
            <a:ext cx="2305704" cy="3108543"/>
          </a:xfrm>
          <a:prstGeom prst="rect">
            <a:avLst/>
          </a:prstGeom>
          <a:noFill/>
        </p:spPr>
        <p:txBody>
          <a:bodyPr wrap="square" rtlCol="0">
            <a:spAutoFit/>
          </a:bodyPr>
          <a:lstStyle/>
          <a:p>
            <a:pPr marL="342900" marR="0" lvl="0" indent="-342900" algn="l" defTabSz="914291" rtl="0" eaLnBrk="1" fontAlgn="auto" latinLnBrk="0" hangingPunct="1">
              <a:lnSpc>
                <a:spcPct val="100000"/>
              </a:lnSpc>
              <a:spcBef>
                <a:spcPts val="1200"/>
              </a:spcBef>
              <a:spcAft>
                <a:spcPts val="0"/>
              </a:spcAft>
              <a:buClrTx/>
              <a:buSzTx/>
              <a:buFontTx/>
              <a:buAutoNum type="arabicPeriod"/>
              <a:tabLst/>
              <a:defRPr/>
            </a:pPr>
            <a:r>
              <a:rPr kumimoji="0" lang="el-GR"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Αναστέλει την πρόσδεση των ανδρογόνων στον</a:t>
            </a:r>
            <a:r>
              <a:rPr kumimoji="0" lang="pt-PT"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 AR</a:t>
            </a:r>
          </a:p>
          <a:p>
            <a:pPr marL="342900" marR="0" lvl="0" indent="-342900" algn="l" defTabSz="914291" rtl="0" eaLnBrk="1" fontAlgn="auto" latinLnBrk="0" hangingPunct="1">
              <a:lnSpc>
                <a:spcPct val="100000"/>
              </a:lnSpc>
              <a:spcBef>
                <a:spcPts val="1200"/>
              </a:spcBef>
              <a:spcAft>
                <a:spcPts val="0"/>
              </a:spcAft>
              <a:buClrTx/>
              <a:buSzTx/>
              <a:buFontTx/>
              <a:buAutoNum type="arabicPeriod"/>
              <a:tabLst/>
              <a:defRPr/>
            </a:pPr>
            <a:r>
              <a:rPr lang="el-GR" sz="1600" dirty="0">
                <a:solidFill>
                  <a:srgbClr val="505050"/>
                </a:solidFill>
                <a:latin typeface="Verdana" panose="020B0604030504040204" pitchFamily="34" charset="0"/>
                <a:ea typeface="Verdana" panose="020B0604030504040204" pitchFamily="34" charset="0"/>
                <a:cs typeface="Verdana" panose="020B0604030504040204" pitchFamily="34" charset="0"/>
              </a:rPr>
              <a:t>Αναστέλει την μετατόπιση του </a:t>
            </a:r>
            <a:r>
              <a:rPr kumimoji="0" lang="pt-PT"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 AR </a:t>
            </a:r>
            <a:r>
              <a:rPr lang="el-GR" sz="1600" dirty="0">
                <a:solidFill>
                  <a:srgbClr val="505050"/>
                </a:solidFill>
                <a:latin typeface="Verdana" panose="020B0604030504040204" pitchFamily="34" charset="0"/>
                <a:ea typeface="Verdana" panose="020B0604030504040204" pitchFamily="34" charset="0"/>
                <a:cs typeface="Verdana" panose="020B0604030504040204" pitchFamily="34" charset="0"/>
              </a:rPr>
              <a:t>στον πυρήνα</a:t>
            </a:r>
            <a:endParaRPr kumimoji="0" lang="pt-PT"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291" rtl="0" eaLnBrk="1" fontAlgn="auto" latinLnBrk="0" hangingPunct="1">
              <a:lnSpc>
                <a:spcPct val="100000"/>
              </a:lnSpc>
              <a:spcBef>
                <a:spcPts val="1200"/>
              </a:spcBef>
              <a:spcAft>
                <a:spcPts val="0"/>
              </a:spcAft>
              <a:buClrTx/>
              <a:buSzTx/>
              <a:buFontTx/>
              <a:buAutoNum type="arabicPeriod"/>
              <a:tabLst/>
              <a:defRPr/>
            </a:pPr>
            <a:r>
              <a:rPr lang="el-GR" sz="1600" dirty="0">
                <a:solidFill>
                  <a:srgbClr val="505050"/>
                </a:solidFill>
                <a:latin typeface="Verdana" panose="020B0604030504040204" pitchFamily="34" charset="0"/>
                <a:ea typeface="Verdana" panose="020B0604030504040204" pitchFamily="34" charset="0"/>
                <a:cs typeface="Verdana" panose="020B0604030504040204" pitchFamily="34" charset="0"/>
              </a:rPr>
              <a:t>Αναστέλει το</a:t>
            </a:r>
            <a:r>
              <a:rPr kumimoji="0" lang="pt-PT"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 DNA</a:t>
            </a:r>
            <a:r>
              <a:rPr kumimoji="0" lang="el-GR"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binding </a:t>
            </a:r>
            <a:r>
              <a:rPr kumimoji="0" lang="el-GR"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που διαμεσολαβείται απο τον </a:t>
            </a:r>
            <a:r>
              <a:rPr kumimoji="0" lang="en-US"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rPr>
              <a:t>AR</a:t>
            </a:r>
            <a:endParaRPr kumimoji="0" lang="pt-PT" sz="1600" b="0" i="0" u="none" strike="noStrike" kern="1200" cap="none" spc="0" normalizeH="0" baseline="0" noProof="0" dirty="0">
              <a:ln>
                <a:noFill/>
              </a:ln>
              <a:solidFill>
                <a:srgbClr val="5050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6">
            <a:extLst>
              <a:ext uri="{FF2B5EF4-FFF2-40B4-BE49-F238E27FC236}">
                <a16:creationId xmlns="" xmlns:a16="http://schemas.microsoft.com/office/drawing/2014/main" id="{815F93F8-F14D-4385-B170-6E72037D2055}"/>
              </a:ext>
            </a:extLst>
          </p:cNvPr>
          <p:cNvSpPr txBox="1">
            <a:spLocks noChangeArrowheads="1"/>
          </p:cNvSpPr>
          <p:nvPr/>
        </p:nvSpPr>
        <p:spPr bwMode="auto">
          <a:xfrm>
            <a:off x="4143372" y="6429396"/>
            <a:ext cx="58502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ct val="25000"/>
              </a:spcBef>
              <a:buClr>
                <a:srgbClr val="33CCFF"/>
              </a:buClr>
              <a:buFont typeface="Symbol" pitchFamily="18" charset="2"/>
              <a:buChar char="·"/>
              <a:defRPr sz="2400">
                <a:solidFill>
                  <a:schemeClr val="tx1"/>
                </a:solidFill>
                <a:latin typeface="Arial" pitchFamily="34" charset="0"/>
                <a:ea typeface="ＭＳ Ｐゴシック" pitchFamily="34" charset="-128"/>
              </a:defRPr>
            </a:lvl1pPr>
            <a:lvl2pPr marL="742950" indent="-285750" eaLnBrk="0" hangingPunct="0">
              <a:lnSpc>
                <a:spcPct val="95000"/>
              </a:lnSpc>
              <a:spcBef>
                <a:spcPct val="25000"/>
              </a:spcBef>
              <a:buClr>
                <a:srgbClr val="FFFF00"/>
              </a:buClr>
              <a:buChar char="–"/>
              <a:defRPr sz="2000">
                <a:solidFill>
                  <a:schemeClr val="tx1"/>
                </a:solidFill>
                <a:latin typeface="Arial" pitchFamily="34" charset="0"/>
                <a:ea typeface="ＭＳ Ｐゴシック" pitchFamily="34" charset="-128"/>
              </a:defRPr>
            </a:lvl2pPr>
            <a:lvl3pPr marL="1143000" indent="-228600" eaLnBrk="0" hangingPunct="0">
              <a:lnSpc>
                <a:spcPct val="95000"/>
              </a:lnSpc>
              <a:spcBef>
                <a:spcPct val="25000"/>
              </a:spcBef>
              <a:buClr>
                <a:schemeClr val="tx1"/>
              </a:buClr>
              <a:buFont typeface="Symbol" pitchFamily="18" charset="2"/>
              <a:buChar char="·"/>
              <a:defRPr>
                <a:solidFill>
                  <a:schemeClr val="tx1"/>
                </a:solidFill>
                <a:latin typeface="Arial" pitchFamily="34" charset="0"/>
                <a:ea typeface="ＭＳ Ｐゴシック" pitchFamily="34" charset="-128"/>
              </a:defRPr>
            </a:lvl3pPr>
            <a:lvl4pPr marL="1600200" indent="-228600" eaLnBrk="0" hangingPunct="0">
              <a:lnSpc>
                <a:spcPct val="95000"/>
              </a:lnSpc>
              <a:spcBef>
                <a:spcPct val="25000"/>
              </a:spcBef>
              <a:buClr>
                <a:schemeClr val="tx1"/>
              </a:buClr>
              <a:buFont typeface="Symbol" pitchFamily="18" charset="2"/>
              <a:buChar char="·"/>
              <a:defRPr sz="1600">
                <a:solidFill>
                  <a:schemeClr val="tx1"/>
                </a:solidFill>
                <a:latin typeface="Arial" pitchFamily="34" charset="0"/>
                <a:ea typeface="ＭＳ Ｐゴシック" pitchFamily="34" charset="-128"/>
              </a:defRPr>
            </a:lvl4pPr>
            <a:lvl5pPr marL="2057400" indent="-228600" eaLnBrk="0"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ea typeface="ＭＳ Ｐゴシック" pitchFamily="34" charset="-128"/>
              </a:defRPr>
            </a:lvl5pPr>
            <a:lvl6pPr marL="2514600" indent="-22860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ea typeface="ＭＳ Ｐゴシック" pitchFamily="34" charset="-128"/>
              </a:defRPr>
            </a:lvl6pPr>
            <a:lvl7pPr marL="2971800" indent="-22860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ea typeface="ＭＳ Ｐゴシック" pitchFamily="34" charset="-128"/>
              </a:defRPr>
            </a:lvl7pPr>
            <a:lvl8pPr marL="3429000" indent="-22860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ea typeface="ＭＳ Ｐゴシック" pitchFamily="34" charset="-128"/>
              </a:defRPr>
            </a:lvl8pPr>
            <a:lvl9pPr marL="3886200" indent="-22860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ea typeface="ＭＳ Ｐゴシック" pitchFamily="34" charset="-128"/>
              </a:defRPr>
            </a:lvl9pPr>
          </a:lstStyle>
          <a:p>
            <a:pPr marL="0" marR="0" lvl="0" indent="0" algn="l" defTabSz="914291"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Clegg NJ, et al. Cancer Res. 2012;</a:t>
            </a:r>
            <a:r>
              <a:rPr kumimoji="0" lang="en-US" sz="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72:1494-1503</a:t>
            </a:r>
            <a:r>
              <a:rPr kumimoji="0" lang="en-US" sz="800" b="0"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l-GR" sz="800" b="0"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a:p>
            <a:pPr lvl="0" defTabSz="914291" eaLnBrk="1" fontAlgn="base" hangingPunct="1">
              <a:lnSpc>
                <a:spcPct val="100000"/>
              </a:lnSpc>
              <a:spcBef>
                <a:spcPct val="0"/>
              </a:spcBef>
              <a:spcAft>
                <a:spcPct val="0"/>
              </a:spcAft>
              <a:buClrTx/>
              <a:buNone/>
              <a:defRPr/>
            </a:pPr>
            <a:r>
              <a:rPr kumimoji="0" lang="en-US" altLang="en-US" sz="800" b="0" i="0" u="none" strike="noStrike" kern="1200" cap="none" spc="0" normalizeH="0" baseline="0" noProof="0" dirty="0" err="1" smtClean="0">
                <a:ln>
                  <a:noFill/>
                </a:ln>
                <a:effectLst/>
                <a:uLnTx/>
                <a:uFillTx/>
                <a:latin typeface="Verdana" panose="020B0604030504040204" pitchFamily="34" charset="0"/>
                <a:ea typeface="Verdana" panose="020B0604030504040204" pitchFamily="34" charset="0"/>
                <a:cs typeface="Verdana" panose="020B0604030504040204" pitchFamily="34" charset="0"/>
              </a:rPr>
              <a:t>Papatsoris</a:t>
            </a:r>
            <a:r>
              <a:rPr kumimoji="0" lang="en-US" altLang="en-US" sz="800" b="0" i="0" u="none" strike="noStrike" kern="1200" cap="none" spc="0" normalizeH="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 A. &amp; </a:t>
            </a:r>
            <a:r>
              <a:rPr kumimoji="0" lang="en-US" altLang="en-US" sz="800" b="0" i="0" u="none" strike="noStrike" kern="1200" cap="none" spc="0" normalizeH="0" noProof="0" dirty="0" err="1" smtClean="0">
                <a:ln>
                  <a:noFill/>
                </a:ln>
                <a:effectLst/>
                <a:uLnTx/>
                <a:uFillTx/>
                <a:latin typeface="Verdana" panose="020B0604030504040204" pitchFamily="34" charset="0"/>
                <a:ea typeface="Verdana" panose="020B0604030504040204" pitchFamily="34" charset="0"/>
                <a:cs typeface="Verdana" panose="020B0604030504040204" pitchFamily="34" charset="0"/>
              </a:rPr>
              <a:t>Dellis</a:t>
            </a:r>
            <a:r>
              <a:rPr lang="en-US" altLang="en-US" sz="800" dirty="0" smtClean="0">
                <a:latin typeface="Verdana" panose="020B0604030504040204" pitchFamily="34" charset="0"/>
                <a:ea typeface="Verdana" panose="020B0604030504040204" pitchFamily="34" charset="0"/>
                <a:cs typeface="Verdana" panose="020B0604030504040204" pitchFamily="34" charset="0"/>
              </a:rPr>
              <a:t> A., Expert Opinion on Investigational Drugs</a:t>
            </a:r>
          </a:p>
          <a:p>
            <a:pPr marL="0" marR="0" lvl="0" indent="0" algn="l" defTabSz="914291"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9 - Ορθογώνιο"/>
          <p:cNvSpPr/>
          <p:nvPr/>
        </p:nvSpPr>
        <p:spPr>
          <a:xfrm>
            <a:off x="357158" y="5214950"/>
            <a:ext cx="8572560"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Σε αντίθεση με τα </a:t>
            </a:r>
            <a:r>
              <a:rPr lang="el-GR" sz="15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αντιανδρογόνα</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πρώτης</a:t>
            </a: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γενιάς </a:t>
            </a: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πχ</a:t>
            </a: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5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bicalutamide</a:t>
            </a: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η </a:t>
            </a:r>
            <a:r>
              <a:rPr lang="el-GR" sz="15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απαλουταμίδη</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προσδένεται </a:t>
            </a:r>
            <a:r>
              <a:rPr lang="el-GR" sz="15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εκλεκτικά</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και </a:t>
            </a:r>
            <a:r>
              <a:rPr lang="el-GR" sz="15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μη αναστρέψιμα </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με τον</a:t>
            </a:r>
            <a:r>
              <a:rPr lang="en-US"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t>
            </a:r>
            <a:r>
              <a:rPr lang="el-GR" sz="1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με μεγάλη συνάφεια και επιδεικνύει </a:t>
            </a:r>
            <a:r>
              <a:rPr lang="el-GR" sz="15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ελάχιστη πρόσδεση σε άλλους ορμονικούς και </a:t>
            </a:r>
            <a:r>
              <a:rPr lang="el-GR" sz="1500" b="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νευροδιαβιβαστικούς</a:t>
            </a:r>
            <a:r>
              <a:rPr lang="el-GR" sz="15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υποδοχείς</a:t>
            </a:r>
            <a:endParaRPr lang="el-GR" sz="1500" b="1" dirty="0">
              <a:solidFill>
                <a:srgbClr val="FFFF00"/>
              </a:solidFill>
            </a:endParaRPr>
          </a:p>
        </p:txBody>
      </p:sp>
      <p:sp>
        <p:nvSpPr>
          <p:cNvPr id="12" name="11 - Ορθογώνιο"/>
          <p:cNvSpPr/>
          <p:nvPr/>
        </p:nvSpPr>
        <p:spPr>
          <a:xfrm>
            <a:off x="285720" y="4286256"/>
            <a:ext cx="8643998" cy="78581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l-GR" dirty="0" smtClean="0"/>
              <a:t>Μόριο δομικά παρόμοιο με την </a:t>
            </a:r>
            <a:r>
              <a:rPr lang="en-US" dirty="0" err="1" smtClean="0"/>
              <a:t>Enzalutamide</a:t>
            </a:r>
            <a:r>
              <a:rPr lang="el-GR" dirty="0" smtClean="0"/>
              <a:t>, με παρόμοια </a:t>
            </a:r>
            <a:r>
              <a:rPr lang="en-US" dirty="0" smtClean="0"/>
              <a:t>in vitro </a:t>
            </a:r>
            <a:r>
              <a:rPr lang="el-GR" dirty="0" smtClean="0"/>
              <a:t>αλλά μεγαλύτερη </a:t>
            </a:r>
            <a:r>
              <a:rPr lang="en-US" dirty="0" smtClean="0"/>
              <a:t>in vivo activity/ unit </a:t>
            </a:r>
            <a:r>
              <a:rPr lang="el-GR" dirty="0" smtClean="0"/>
              <a:t>και </a:t>
            </a:r>
            <a:r>
              <a:rPr lang="en-US" dirty="0" smtClean="0"/>
              <a:t> per unit steady-state plasma level  </a:t>
            </a:r>
            <a:r>
              <a:rPr lang="el-GR" dirty="0" smtClean="0"/>
              <a:t>σε </a:t>
            </a:r>
            <a:r>
              <a:rPr lang="en-US" dirty="0" err="1" smtClean="0"/>
              <a:t>xenografts</a:t>
            </a:r>
            <a:endParaRPr lang="el-GR" dirty="0"/>
          </a:p>
        </p:txBody>
      </p:sp>
      <p:pic>
        <p:nvPicPr>
          <p:cNvPr id="13" name="~PP1932.WAV">
            <a:hlinkClick r:id="" action="ppaction://media"/>
          </p:cNvPr>
          <p:cNvPicPr>
            <a:picLocks noRot="1" noChangeAspect="1"/>
          </p:cNvPicPr>
          <p:nvPr>
            <a:wavAudioFile r:embed="rId1" name="~PP1932.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4235685272"/>
      </p:ext>
    </p:extLst>
  </p:cSld>
  <p:clrMapOvr>
    <a:masterClrMapping/>
  </p:clrMapOvr>
  <p:transition advTm="14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Συμπτώματα</a:t>
            </a:r>
            <a:endParaRPr lang="el-GR" dirty="0"/>
          </a:p>
        </p:txBody>
      </p:sp>
      <p:sp>
        <p:nvSpPr>
          <p:cNvPr id="4" name="3 - Θέση περιεχομένου"/>
          <p:cNvSpPr>
            <a:spLocks noGrp="1"/>
          </p:cNvSpPr>
          <p:nvPr>
            <p:ph idx="1"/>
          </p:nvPr>
        </p:nvSpPr>
        <p:spPr/>
        <p:txBody>
          <a:bodyPr>
            <a:normAutofit fontScale="85000" lnSpcReduction="20000"/>
          </a:bodyPr>
          <a:lstStyle/>
          <a:p>
            <a:pPr>
              <a:buFont typeface="Wingdings" pitchFamily="2" charset="2"/>
              <a:buChar char="Ø"/>
            </a:pPr>
            <a:r>
              <a:rPr lang="el-GR" dirty="0" smtClean="0"/>
              <a:t>«</a:t>
            </a:r>
            <a:r>
              <a:rPr lang="el-GR" b="1" dirty="0" smtClean="0"/>
              <a:t>Κλασσική Τριάδα</a:t>
            </a:r>
            <a:r>
              <a:rPr lang="el-GR" dirty="0" smtClean="0"/>
              <a:t>» (9%)</a:t>
            </a:r>
          </a:p>
          <a:p>
            <a:r>
              <a:rPr lang="el-GR" dirty="0" smtClean="0"/>
              <a:t>Αιματουρία (40%)</a:t>
            </a:r>
          </a:p>
          <a:p>
            <a:r>
              <a:rPr lang="el-GR" dirty="0" smtClean="0"/>
              <a:t>Ψηλαφητή Μάζα οσφύος/ νεφρική μάζα (κάτω πόλος νεφρού)</a:t>
            </a:r>
          </a:p>
          <a:p>
            <a:r>
              <a:rPr lang="el-GR" dirty="0" smtClean="0"/>
              <a:t>Άλγος οσφύος</a:t>
            </a:r>
          </a:p>
          <a:p>
            <a:pPr>
              <a:buFont typeface="Wingdings" pitchFamily="2" charset="2"/>
              <a:buChar char="Ø"/>
            </a:pPr>
            <a:r>
              <a:rPr lang="el-GR" dirty="0" smtClean="0"/>
              <a:t>Οστικά </a:t>
            </a:r>
            <a:r>
              <a:rPr lang="el-GR" dirty="0" err="1" smtClean="0"/>
              <a:t>άλγη,Υπερασβεστιαιμία</a:t>
            </a:r>
            <a:r>
              <a:rPr lang="el-GR" dirty="0" smtClean="0"/>
              <a:t>, βήχας, ψηλαφητή </a:t>
            </a:r>
            <a:r>
              <a:rPr lang="el-GR" dirty="0" err="1" smtClean="0"/>
              <a:t>λεμφαδενοπάθεια</a:t>
            </a:r>
            <a:r>
              <a:rPr lang="el-GR" dirty="0" smtClean="0"/>
              <a:t> (</a:t>
            </a:r>
            <a:r>
              <a:rPr lang="el-GR" b="1" dirty="0" smtClean="0"/>
              <a:t>μεταστατική νόσος</a:t>
            </a:r>
            <a:r>
              <a:rPr lang="el-GR" dirty="0" smtClean="0"/>
              <a:t>)</a:t>
            </a:r>
          </a:p>
          <a:p>
            <a:pPr>
              <a:buFont typeface="Wingdings" pitchFamily="2" charset="2"/>
              <a:buChar char="Ø"/>
            </a:pPr>
            <a:r>
              <a:rPr lang="el-GR" b="1" dirty="0" smtClean="0"/>
              <a:t>Πυρετός, απώλεια βάρους, αναιμία</a:t>
            </a:r>
            <a:r>
              <a:rPr lang="el-GR" dirty="0" smtClean="0"/>
              <a:t> (29-88% των ασθενών με προχωρημένη νόσο)</a:t>
            </a:r>
          </a:p>
          <a:p>
            <a:pPr>
              <a:buFont typeface="Wingdings" pitchFamily="2" charset="2"/>
              <a:buChar char="Ø"/>
            </a:pPr>
            <a:r>
              <a:rPr lang="el-GR" dirty="0" smtClean="0"/>
              <a:t>Διήθηση κάτω κοίλης φλέβας</a:t>
            </a:r>
            <a:r>
              <a:rPr lang="en-US" dirty="0" smtClean="0"/>
              <a:t>: </a:t>
            </a:r>
            <a:r>
              <a:rPr lang="el-GR" b="1" dirty="0" smtClean="0"/>
              <a:t>Οιδήματα κάτω άκρων, </a:t>
            </a:r>
            <a:r>
              <a:rPr lang="el-GR" b="1" dirty="0" err="1" smtClean="0"/>
              <a:t>ασκίτης</a:t>
            </a:r>
            <a:r>
              <a:rPr lang="el-GR" b="1" dirty="0" smtClean="0"/>
              <a:t>, ηπατική δυσλειτουργία, πνευμονική εμβολή</a:t>
            </a:r>
          </a:p>
        </p:txBody>
      </p:sp>
      <p:pic>
        <p:nvPicPr>
          <p:cNvPr id="79874" name="Picture 2"/>
          <p:cNvPicPr>
            <a:picLocks noChangeAspect="1" noChangeArrowheads="1"/>
          </p:cNvPicPr>
          <p:nvPr/>
        </p:nvPicPr>
        <p:blipFill>
          <a:blip r:embed="rId3"/>
          <a:srcRect/>
          <a:stretch>
            <a:fillRect/>
          </a:stretch>
        </p:blipFill>
        <p:spPr bwMode="auto">
          <a:xfrm>
            <a:off x="6648450" y="0"/>
            <a:ext cx="2495550" cy="2476500"/>
          </a:xfrm>
          <a:prstGeom prst="rect">
            <a:avLst/>
          </a:prstGeom>
          <a:noFill/>
          <a:ln w="9525">
            <a:noFill/>
            <a:miter lim="800000"/>
            <a:headEnd/>
            <a:tailEnd/>
          </a:ln>
          <a:effectLst/>
        </p:spPr>
      </p:pic>
      <p:pic>
        <p:nvPicPr>
          <p:cNvPr id="5" name="~PP3596.WAV">
            <a:hlinkClick r:id="" action="ppaction://media"/>
          </p:cNvPr>
          <p:cNvPicPr>
            <a:picLocks noRot="1" noChangeAspect="1"/>
          </p:cNvPicPr>
          <p:nvPr>
            <a:wavAudioFile r:embed="rId1" name="~PP3596.WAV"/>
          </p:nvPr>
        </p:nvPicPr>
        <p:blipFill>
          <a:blip r:embed="rId4"/>
          <a:stretch>
            <a:fillRect/>
          </a:stretch>
        </p:blipFill>
        <p:spPr>
          <a:xfrm>
            <a:off x="8632825" y="6346825"/>
            <a:ext cx="304800" cy="304800"/>
          </a:xfrm>
          <a:prstGeom prst="rect">
            <a:avLst/>
          </a:prstGeom>
        </p:spPr>
      </p:pic>
    </p:spTree>
  </p:cSld>
  <p:clrMapOvr>
    <a:masterClrMapping/>
  </p:clrMapOvr>
  <p:transition advTm="36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                      Radium-223</a:t>
            </a:r>
            <a:endParaRPr lang="el-GR" dirty="0"/>
          </a:p>
        </p:txBody>
      </p:sp>
      <p:pic>
        <p:nvPicPr>
          <p:cNvPr id="124930" name="Picture 2"/>
          <p:cNvPicPr>
            <a:picLocks noGrp="1" noChangeAspect="1" noChangeArrowheads="1"/>
          </p:cNvPicPr>
          <p:nvPr>
            <p:ph idx="1"/>
          </p:nvPr>
        </p:nvPicPr>
        <p:blipFill>
          <a:blip r:embed="rId4"/>
          <a:srcRect/>
          <a:stretch>
            <a:fillRect/>
          </a:stretch>
        </p:blipFill>
        <p:spPr bwMode="auto">
          <a:xfrm>
            <a:off x="857224" y="1785926"/>
            <a:ext cx="7715304" cy="4762502"/>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5"/>
          <a:srcRect/>
          <a:stretch>
            <a:fillRect/>
          </a:stretch>
        </p:blipFill>
        <p:spPr bwMode="auto">
          <a:xfrm>
            <a:off x="857224" y="1785926"/>
            <a:ext cx="7643866" cy="4714908"/>
          </a:xfrm>
          <a:prstGeom prst="rect">
            <a:avLst/>
          </a:prstGeom>
          <a:noFill/>
          <a:ln w="9525">
            <a:noFill/>
            <a:miter lim="800000"/>
            <a:headEnd/>
            <a:tailEnd/>
          </a:ln>
          <a:effectLst/>
        </p:spPr>
      </p:pic>
      <p:sp>
        <p:nvSpPr>
          <p:cNvPr id="5" name="4 - Ορθογώνιο"/>
          <p:cNvSpPr/>
          <p:nvPr/>
        </p:nvSpPr>
        <p:spPr>
          <a:xfrm>
            <a:off x="0" y="428604"/>
            <a:ext cx="4071934"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dirty="0" smtClean="0"/>
              <a:t>Exclusion of patients with visceral meta</a:t>
            </a:r>
          </a:p>
          <a:p>
            <a:pPr algn="ctr"/>
            <a:r>
              <a:rPr lang="en-US" dirty="0" smtClean="0"/>
              <a:t>And </a:t>
            </a:r>
            <a:r>
              <a:rPr lang="en-US" dirty="0" err="1" smtClean="0"/>
              <a:t>Lymphadenopathy</a:t>
            </a:r>
            <a:r>
              <a:rPr lang="en-US" dirty="0" smtClean="0"/>
              <a:t>&gt; 3 cm</a:t>
            </a:r>
          </a:p>
          <a:p>
            <a:pPr algn="ctr"/>
            <a:r>
              <a:rPr lang="en-US" dirty="0" smtClean="0"/>
              <a:t>40%: no prior chemotherapy</a:t>
            </a:r>
            <a:endParaRPr lang="el-GR" dirty="0"/>
          </a:p>
        </p:txBody>
      </p:sp>
      <p:pic>
        <p:nvPicPr>
          <p:cNvPr id="1026" name="Picture 2"/>
          <p:cNvPicPr>
            <a:picLocks noChangeAspect="1" noChangeArrowheads="1"/>
          </p:cNvPicPr>
          <p:nvPr/>
        </p:nvPicPr>
        <p:blipFill>
          <a:blip r:embed="rId6"/>
          <a:srcRect/>
          <a:stretch>
            <a:fillRect/>
          </a:stretch>
        </p:blipFill>
        <p:spPr bwMode="auto">
          <a:xfrm>
            <a:off x="4572000" y="0"/>
            <a:ext cx="4362450" cy="1643050"/>
          </a:xfrm>
          <a:prstGeom prst="rect">
            <a:avLst/>
          </a:prstGeom>
          <a:noFill/>
          <a:ln w="9525">
            <a:noFill/>
            <a:miter lim="800000"/>
            <a:headEnd/>
            <a:tailEnd/>
          </a:ln>
          <a:effectLst/>
        </p:spPr>
      </p:pic>
      <p:pic>
        <p:nvPicPr>
          <p:cNvPr id="7" name="~PP408.WAV">
            <a:hlinkClick r:id="" action="ppaction://media"/>
          </p:cNvPr>
          <p:cNvPicPr>
            <a:picLocks noRot="1" noChangeAspect="1"/>
          </p:cNvPicPr>
          <p:nvPr>
            <a:wavAudioFile r:embed="rId1" name="~PP408.WAV"/>
          </p:nvPr>
        </p:nvPicPr>
        <p:blipFill>
          <a:blip r:embed="rId7"/>
          <a:stretch>
            <a:fillRect/>
          </a:stretch>
        </p:blipFill>
        <p:spPr>
          <a:xfrm>
            <a:off x="8632825" y="6346825"/>
            <a:ext cx="304800" cy="304800"/>
          </a:xfrm>
          <a:prstGeom prst="rect">
            <a:avLst/>
          </a:prstGeom>
        </p:spPr>
      </p:pic>
    </p:spTree>
  </p:cSld>
  <p:clrMapOvr>
    <a:masterClrMapping/>
  </p:clrMapOvr>
  <p:transition advTm="14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itre 300"/>
          <p:cNvSpPr>
            <a:spLocks noGrp="1"/>
          </p:cNvSpPr>
          <p:nvPr>
            <p:ph type="title"/>
          </p:nvPr>
        </p:nvSpPr>
        <p:spPr>
          <a:xfrm>
            <a:off x="457200" y="381000"/>
            <a:ext cx="8229600" cy="782638"/>
          </a:xfrm>
        </p:spPr>
        <p:txBody>
          <a:bodyPr/>
          <a:lstStyle/>
          <a:p>
            <a:pPr>
              <a:defRPr/>
            </a:pPr>
            <a:r>
              <a:rPr lang="en-US" sz="2400" b="1" kern="0" dirty="0" smtClean="0">
                <a:cs typeface="Arial"/>
              </a:rPr>
              <a:t>Choices</a:t>
            </a:r>
            <a:r>
              <a:rPr lang="fr-FR" sz="2400" b="1" kern="0" dirty="0" smtClean="0">
                <a:cs typeface="Arial"/>
              </a:rPr>
              <a:t> </a:t>
            </a:r>
            <a:r>
              <a:rPr lang="fr-FR" sz="2400" b="1" kern="0" dirty="0">
                <a:cs typeface="Arial"/>
              </a:rPr>
              <a:t>in </a:t>
            </a:r>
            <a:r>
              <a:rPr lang="fr-FR" sz="2400" b="1" kern="0" dirty="0" smtClean="0">
                <a:cs typeface="Arial"/>
              </a:rPr>
              <a:t>post-</a:t>
            </a:r>
            <a:r>
              <a:rPr lang="fr-FR" sz="2400" b="1" kern="0" dirty="0" err="1" smtClean="0">
                <a:cs typeface="Arial"/>
              </a:rPr>
              <a:t>Docetaxel</a:t>
            </a:r>
            <a:r>
              <a:rPr lang="el-GR" sz="2400" b="1" kern="0" dirty="0" smtClean="0">
                <a:cs typeface="Arial"/>
              </a:rPr>
              <a:t> </a:t>
            </a:r>
            <a:r>
              <a:rPr lang="en-US" sz="2400" b="1" kern="0" dirty="0" err="1" smtClean="0">
                <a:cs typeface="Arial"/>
              </a:rPr>
              <a:t>mCRPC</a:t>
            </a:r>
            <a:endParaRPr lang="fr-FR" sz="2400" b="1" kern="0" dirty="0">
              <a:cs typeface="Arial"/>
            </a:endParaRPr>
          </a:p>
        </p:txBody>
      </p:sp>
      <p:sp>
        <p:nvSpPr>
          <p:cNvPr id="3" name="Espace réservé du pied de page 2"/>
          <p:cNvSpPr>
            <a:spLocks noGrp="1"/>
          </p:cNvSpPr>
          <p:nvPr>
            <p:ph type="ftr" sz="quarter" idx="11"/>
          </p:nvPr>
        </p:nvSpPr>
        <p:spPr>
          <a:xfrm>
            <a:off x="2343150" y="6264275"/>
            <a:ext cx="6457950" cy="576263"/>
          </a:xfrm>
        </p:spPr>
        <p:txBody>
          <a:bodyPr/>
          <a:lstStyle/>
          <a:p>
            <a:pPr fontAlgn="auto">
              <a:spcBef>
                <a:spcPts val="0"/>
              </a:spcBef>
              <a:spcAft>
                <a:spcPts val="0"/>
              </a:spcAft>
              <a:defRPr/>
            </a:pPr>
            <a:r>
              <a:rPr lang="fr-FR" sz="1050" dirty="0" smtClean="0">
                <a:solidFill>
                  <a:schemeClr val="accent4">
                    <a:lumMod val="75000"/>
                  </a:schemeClr>
                </a:solidFill>
                <a:latin typeface="Calibri"/>
                <a:cs typeface="+mn-cs"/>
              </a:rPr>
              <a:t>1. </a:t>
            </a:r>
            <a:r>
              <a:rPr lang="fr-FR" sz="1050" dirty="0" err="1" smtClean="0">
                <a:solidFill>
                  <a:schemeClr val="accent4">
                    <a:lumMod val="75000"/>
                  </a:schemeClr>
                </a:solidFill>
                <a:latin typeface="Calibri"/>
                <a:cs typeface="+mn-cs"/>
              </a:rPr>
              <a:t>Bahl</a:t>
            </a:r>
            <a:r>
              <a:rPr lang="fr-FR" sz="1050" dirty="0" smtClean="0">
                <a:solidFill>
                  <a:schemeClr val="accent4">
                    <a:lumMod val="75000"/>
                  </a:schemeClr>
                </a:solidFill>
                <a:latin typeface="Calibri"/>
                <a:cs typeface="+mn-cs"/>
              </a:rPr>
              <a:t> </a:t>
            </a:r>
            <a:r>
              <a:rPr lang="fr-FR" sz="1050" dirty="0">
                <a:solidFill>
                  <a:schemeClr val="accent4">
                    <a:lumMod val="75000"/>
                  </a:schemeClr>
                </a:solidFill>
                <a:latin typeface="Calibri"/>
                <a:cs typeface="+mn-cs"/>
              </a:rPr>
              <a:t>A </a:t>
            </a:r>
            <a:r>
              <a:rPr lang="fr-FR" sz="1050" dirty="0" err="1">
                <a:solidFill>
                  <a:schemeClr val="accent4">
                    <a:lumMod val="75000"/>
                  </a:schemeClr>
                </a:solidFill>
                <a:latin typeface="Calibri"/>
                <a:cs typeface="+mn-cs"/>
              </a:rPr>
              <a:t>Annals</a:t>
            </a:r>
            <a:r>
              <a:rPr lang="fr-FR" sz="1050" dirty="0">
                <a:solidFill>
                  <a:schemeClr val="accent4">
                    <a:lumMod val="75000"/>
                  </a:schemeClr>
                </a:solidFill>
                <a:latin typeface="Calibri"/>
                <a:cs typeface="+mn-cs"/>
              </a:rPr>
              <a:t> of </a:t>
            </a:r>
            <a:r>
              <a:rPr lang="fr-FR" sz="1050" dirty="0" err="1">
                <a:solidFill>
                  <a:schemeClr val="accent4">
                    <a:lumMod val="75000"/>
                  </a:schemeClr>
                </a:solidFill>
                <a:latin typeface="Calibri"/>
                <a:cs typeface="+mn-cs"/>
              </a:rPr>
              <a:t>Oncol</a:t>
            </a:r>
            <a:r>
              <a:rPr lang="fr-FR" sz="1050" dirty="0">
                <a:solidFill>
                  <a:schemeClr val="accent4">
                    <a:lumMod val="75000"/>
                  </a:schemeClr>
                </a:solidFill>
                <a:latin typeface="Calibri"/>
                <a:cs typeface="+mn-cs"/>
              </a:rPr>
              <a:t> 2013; 24: </a:t>
            </a:r>
            <a:r>
              <a:rPr lang="fr-FR" sz="1050" dirty="0" smtClean="0">
                <a:solidFill>
                  <a:schemeClr val="accent4">
                    <a:lumMod val="75000"/>
                  </a:schemeClr>
                </a:solidFill>
                <a:latin typeface="Calibri"/>
                <a:cs typeface="+mn-cs"/>
              </a:rPr>
              <a:t>2402-2408; 2. </a:t>
            </a:r>
            <a:r>
              <a:rPr lang="en-US" sz="1050" dirty="0" err="1" smtClean="0">
                <a:solidFill>
                  <a:schemeClr val="accent4">
                    <a:lumMod val="75000"/>
                  </a:schemeClr>
                </a:solidFill>
                <a:latin typeface="Calibri"/>
                <a:cs typeface="+mn-cs"/>
              </a:rPr>
              <a:t>Fizazi</a:t>
            </a:r>
            <a:r>
              <a:rPr lang="en-US" sz="1050" dirty="0" smtClean="0">
                <a:solidFill>
                  <a:schemeClr val="accent4">
                    <a:lumMod val="75000"/>
                  </a:schemeClr>
                </a:solidFill>
                <a:latin typeface="Calibri"/>
                <a:cs typeface="+mn-cs"/>
              </a:rPr>
              <a:t> </a:t>
            </a:r>
            <a:r>
              <a:rPr lang="en-US" sz="1050" dirty="0">
                <a:solidFill>
                  <a:schemeClr val="accent4">
                    <a:lumMod val="75000"/>
                  </a:schemeClr>
                </a:solidFill>
                <a:latin typeface="Calibri"/>
                <a:cs typeface="+mn-cs"/>
              </a:rPr>
              <a:t>K et al. Lancet </a:t>
            </a:r>
            <a:r>
              <a:rPr lang="en-US" sz="1050" dirty="0" err="1">
                <a:solidFill>
                  <a:schemeClr val="accent4">
                    <a:lumMod val="75000"/>
                  </a:schemeClr>
                </a:solidFill>
                <a:latin typeface="Calibri"/>
                <a:cs typeface="+mn-cs"/>
              </a:rPr>
              <a:t>Oncol</a:t>
            </a:r>
            <a:r>
              <a:rPr lang="en-US" sz="1050" dirty="0">
                <a:solidFill>
                  <a:schemeClr val="accent4">
                    <a:lumMod val="75000"/>
                  </a:schemeClr>
                </a:solidFill>
                <a:latin typeface="Calibri"/>
                <a:cs typeface="+mn-cs"/>
              </a:rPr>
              <a:t> 2012;13:983-92 </a:t>
            </a:r>
            <a:r>
              <a:rPr lang="en-US" sz="1050" dirty="0" smtClean="0">
                <a:solidFill>
                  <a:schemeClr val="accent4">
                    <a:lumMod val="75000"/>
                  </a:schemeClr>
                </a:solidFill>
                <a:latin typeface="Calibri"/>
                <a:cs typeface="+mn-cs"/>
              </a:rPr>
              <a:t>; </a:t>
            </a:r>
          </a:p>
          <a:p>
            <a:pPr fontAlgn="auto">
              <a:spcBef>
                <a:spcPts val="0"/>
              </a:spcBef>
              <a:spcAft>
                <a:spcPts val="0"/>
              </a:spcAft>
              <a:defRPr/>
            </a:pPr>
            <a:r>
              <a:rPr lang="en-US" sz="1050" dirty="0" smtClean="0">
                <a:solidFill>
                  <a:schemeClr val="accent4">
                    <a:lumMod val="75000"/>
                  </a:schemeClr>
                </a:solidFill>
                <a:latin typeface="Calibri"/>
                <a:cs typeface="+mn-cs"/>
              </a:rPr>
              <a:t>3. </a:t>
            </a:r>
            <a:r>
              <a:rPr lang="en-US" sz="1050" dirty="0" err="1" smtClean="0">
                <a:solidFill>
                  <a:schemeClr val="accent4">
                    <a:lumMod val="75000"/>
                  </a:schemeClr>
                </a:solidFill>
                <a:latin typeface="Calibri"/>
                <a:cs typeface="+mn-cs"/>
              </a:rPr>
              <a:t>Scher</a:t>
            </a:r>
            <a:r>
              <a:rPr lang="en-US" sz="1050" dirty="0" smtClean="0">
                <a:solidFill>
                  <a:schemeClr val="accent4">
                    <a:lumMod val="75000"/>
                  </a:schemeClr>
                </a:solidFill>
                <a:latin typeface="Calibri"/>
                <a:cs typeface="+mn-cs"/>
              </a:rPr>
              <a:t> </a:t>
            </a:r>
            <a:r>
              <a:rPr lang="en-US" sz="1050" dirty="0">
                <a:solidFill>
                  <a:schemeClr val="accent4">
                    <a:lumMod val="75000"/>
                  </a:schemeClr>
                </a:solidFill>
                <a:latin typeface="Calibri"/>
                <a:cs typeface="+mn-cs"/>
              </a:rPr>
              <a:t>H et al. N </a:t>
            </a:r>
            <a:r>
              <a:rPr lang="en-US" sz="1050" dirty="0" err="1">
                <a:solidFill>
                  <a:schemeClr val="accent4">
                    <a:lumMod val="75000"/>
                  </a:schemeClr>
                </a:solidFill>
                <a:latin typeface="Calibri"/>
                <a:cs typeface="+mn-cs"/>
              </a:rPr>
              <a:t>Engl</a:t>
            </a:r>
            <a:r>
              <a:rPr lang="en-US" sz="1050" dirty="0">
                <a:solidFill>
                  <a:schemeClr val="accent4">
                    <a:lumMod val="75000"/>
                  </a:schemeClr>
                </a:solidFill>
                <a:latin typeface="Calibri"/>
                <a:cs typeface="+mn-cs"/>
              </a:rPr>
              <a:t> J Med 2012;367:1187-97; </a:t>
            </a:r>
            <a:endParaRPr lang="en-US" sz="1050" dirty="0" smtClean="0">
              <a:solidFill>
                <a:schemeClr val="accent4">
                  <a:lumMod val="75000"/>
                </a:schemeClr>
              </a:solidFill>
              <a:latin typeface="Calibri"/>
              <a:cs typeface="+mn-cs"/>
            </a:endParaRPr>
          </a:p>
          <a:p>
            <a:pPr fontAlgn="auto">
              <a:spcBef>
                <a:spcPts val="0"/>
              </a:spcBef>
              <a:spcAft>
                <a:spcPts val="0"/>
              </a:spcAft>
              <a:defRPr/>
            </a:pPr>
            <a:r>
              <a:rPr lang="en-US" sz="1050" dirty="0" smtClean="0">
                <a:solidFill>
                  <a:schemeClr val="accent4">
                    <a:lumMod val="75000"/>
                  </a:schemeClr>
                </a:solidFill>
                <a:latin typeface="Calibri"/>
                <a:cs typeface="+mn-cs"/>
              </a:rPr>
              <a:t>4. Parker </a:t>
            </a:r>
            <a:r>
              <a:rPr lang="en-US" sz="1050" dirty="0">
                <a:solidFill>
                  <a:schemeClr val="accent4">
                    <a:lumMod val="75000"/>
                  </a:schemeClr>
                </a:solidFill>
                <a:latin typeface="Calibri"/>
                <a:cs typeface="+mn-cs"/>
              </a:rPr>
              <a:t>C et al N </a:t>
            </a:r>
            <a:r>
              <a:rPr lang="en-US" sz="1050" dirty="0" err="1">
                <a:solidFill>
                  <a:schemeClr val="accent4">
                    <a:lumMod val="75000"/>
                  </a:schemeClr>
                </a:solidFill>
                <a:latin typeface="Calibri"/>
                <a:cs typeface="+mn-cs"/>
              </a:rPr>
              <a:t>Engl</a:t>
            </a:r>
            <a:r>
              <a:rPr lang="en-US" sz="1050" dirty="0">
                <a:solidFill>
                  <a:schemeClr val="accent4">
                    <a:lumMod val="75000"/>
                  </a:schemeClr>
                </a:solidFill>
                <a:latin typeface="Calibri"/>
                <a:cs typeface="+mn-cs"/>
              </a:rPr>
              <a:t> J Med </a:t>
            </a:r>
            <a:r>
              <a:rPr lang="en-US" sz="1050" dirty="0" smtClean="0">
                <a:solidFill>
                  <a:schemeClr val="accent4">
                    <a:lumMod val="75000"/>
                  </a:schemeClr>
                </a:solidFill>
                <a:latin typeface="Calibri"/>
                <a:cs typeface="+mn-cs"/>
              </a:rPr>
              <a:t>2013;369:213-23</a:t>
            </a:r>
            <a:r>
              <a:rPr lang="en-US" sz="1050" dirty="0">
                <a:solidFill>
                  <a:schemeClr val="accent4">
                    <a:lumMod val="75000"/>
                  </a:schemeClr>
                </a:solidFill>
                <a:latin typeface="Calibri"/>
                <a:cs typeface="+mn-cs"/>
              </a:rPr>
              <a:t> </a:t>
            </a:r>
            <a:r>
              <a:rPr lang="en-US" sz="1050" i="1" dirty="0" smtClean="0">
                <a:solidFill>
                  <a:schemeClr val="accent4">
                    <a:lumMod val="75000"/>
                  </a:schemeClr>
                </a:solidFill>
                <a:latin typeface="Calibri"/>
                <a:cs typeface="+mn-cs"/>
              </a:rPr>
              <a:t>P</a:t>
            </a:r>
            <a:r>
              <a:rPr lang="en-US" sz="1050" i="1" dirty="0">
                <a:solidFill>
                  <a:schemeClr val="accent4">
                    <a:lumMod val="75000"/>
                  </a:schemeClr>
                </a:solidFill>
                <a:latin typeface="Calibri"/>
                <a:cs typeface="+mn-cs"/>
              </a:rPr>
              <a:t>: prednisone; CI: confidence interval; </a:t>
            </a:r>
            <a:r>
              <a:rPr lang="en-US" sz="1050" i="1" dirty="0" err="1">
                <a:solidFill>
                  <a:schemeClr val="accent4">
                    <a:lumMod val="75000"/>
                  </a:schemeClr>
                </a:solidFill>
                <a:latin typeface="Calibri"/>
                <a:cs typeface="+mn-cs"/>
              </a:rPr>
              <a:t>mths</a:t>
            </a:r>
            <a:r>
              <a:rPr lang="en-US" sz="1050" i="1" dirty="0">
                <a:solidFill>
                  <a:schemeClr val="accent4">
                    <a:lumMod val="75000"/>
                  </a:schemeClr>
                </a:solidFill>
                <a:latin typeface="Calibri"/>
                <a:cs typeface="+mn-cs"/>
              </a:rPr>
              <a:t>: </a:t>
            </a:r>
            <a:r>
              <a:rPr lang="en-US" sz="1050" i="1" dirty="0" smtClean="0">
                <a:solidFill>
                  <a:schemeClr val="accent4">
                    <a:lumMod val="75000"/>
                  </a:schemeClr>
                </a:solidFill>
                <a:latin typeface="Calibri"/>
                <a:cs typeface="+mn-cs"/>
              </a:rPr>
              <a:t>months</a:t>
            </a:r>
            <a:endParaRPr lang="nl-BE" sz="1050" i="1" dirty="0">
              <a:solidFill>
                <a:schemeClr val="accent4">
                  <a:lumMod val="75000"/>
                </a:schemeClr>
              </a:solidFill>
              <a:latin typeface="Calibri"/>
              <a:cs typeface="+mn-cs"/>
            </a:endParaRPr>
          </a:p>
        </p:txBody>
      </p:sp>
      <p:sp>
        <p:nvSpPr>
          <p:cNvPr id="59396" name="AutoShape 3"/>
          <p:cNvSpPr>
            <a:spLocks noChangeAspect="1" noChangeArrowheads="1" noTextEdit="1"/>
          </p:cNvSpPr>
          <p:nvPr/>
        </p:nvSpPr>
        <p:spPr bwMode="auto">
          <a:xfrm>
            <a:off x="34925" y="1689100"/>
            <a:ext cx="3951288" cy="2570163"/>
          </a:xfrm>
          <a:prstGeom prst="rect">
            <a:avLst/>
          </a:prstGeom>
          <a:noFill/>
          <a:ln w="9525">
            <a:noFill/>
            <a:miter lim="800000"/>
            <a:headEnd/>
            <a:tailEnd/>
          </a:ln>
        </p:spPr>
        <p:txBody>
          <a:bodyPr/>
          <a:lstStyle/>
          <a:p>
            <a:endParaRPr lang="el-GR"/>
          </a:p>
        </p:txBody>
      </p:sp>
      <p:sp>
        <p:nvSpPr>
          <p:cNvPr id="59397" name="Rectangle 113"/>
          <p:cNvSpPr>
            <a:spLocks noChangeArrowheads="1"/>
          </p:cNvSpPr>
          <p:nvPr/>
        </p:nvSpPr>
        <p:spPr bwMode="auto">
          <a:xfrm>
            <a:off x="763588" y="1536700"/>
            <a:ext cx="236537" cy="185738"/>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100</a:t>
            </a:r>
            <a:endParaRPr lang="nl-BE" altLang="el-GR" sz="1200"/>
          </a:p>
        </p:txBody>
      </p:sp>
      <p:sp>
        <p:nvSpPr>
          <p:cNvPr id="59398" name="Rectangle 116"/>
          <p:cNvSpPr>
            <a:spLocks noChangeArrowheads="1"/>
          </p:cNvSpPr>
          <p:nvPr/>
        </p:nvSpPr>
        <p:spPr bwMode="auto">
          <a:xfrm>
            <a:off x="809625" y="1930400"/>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80</a:t>
            </a:r>
            <a:endParaRPr lang="nl-BE" altLang="el-GR" sz="1200"/>
          </a:p>
        </p:txBody>
      </p:sp>
      <p:sp>
        <p:nvSpPr>
          <p:cNvPr id="59399" name="Rectangle 118"/>
          <p:cNvSpPr>
            <a:spLocks noChangeArrowheads="1"/>
          </p:cNvSpPr>
          <p:nvPr/>
        </p:nvSpPr>
        <p:spPr bwMode="auto">
          <a:xfrm>
            <a:off x="809625" y="2243138"/>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60</a:t>
            </a:r>
            <a:endParaRPr lang="nl-BE" altLang="el-GR" sz="1200"/>
          </a:p>
        </p:txBody>
      </p:sp>
      <p:sp>
        <p:nvSpPr>
          <p:cNvPr id="59400" name="Rectangle 120"/>
          <p:cNvSpPr>
            <a:spLocks noChangeArrowheads="1"/>
          </p:cNvSpPr>
          <p:nvPr/>
        </p:nvSpPr>
        <p:spPr bwMode="auto">
          <a:xfrm>
            <a:off x="809625" y="2592388"/>
            <a:ext cx="157163" cy="18573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40</a:t>
            </a:r>
            <a:endParaRPr lang="nl-BE" altLang="el-GR" sz="1200"/>
          </a:p>
        </p:txBody>
      </p:sp>
      <p:sp>
        <p:nvSpPr>
          <p:cNvPr id="59401" name="Rectangle 122"/>
          <p:cNvSpPr>
            <a:spLocks noChangeArrowheads="1"/>
          </p:cNvSpPr>
          <p:nvPr/>
        </p:nvSpPr>
        <p:spPr bwMode="auto">
          <a:xfrm>
            <a:off x="809625" y="2938463"/>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20</a:t>
            </a:r>
            <a:endParaRPr lang="nl-BE" altLang="el-GR" sz="1200"/>
          </a:p>
        </p:txBody>
      </p:sp>
      <p:sp>
        <p:nvSpPr>
          <p:cNvPr id="59402" name="Rectangle 124"/>
          <p:cNvSpPr>
            <a:spLocks noChangeArrowheads="1"/>
          </p:cNvSpPr>
          <p:nvPr/>
        </p:nvSpPr>
        <p:spPr bwMode="auto">
          <a:xfrm>
            <a:off x="850900" y="3273425"/>
            <a:ext cx="77788" cy="184150"/>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0</a:t>
            </a:r>
            <a:endParaRPr lang="nl-BE" altLang="el-GR" sz="1200"/>
          </a:p>
        </p:txBody>
      </p:sp>
      <p:grpSp>
        <p:nvGrpSpPr>
          <p:cNvPr id="2" name="Groupe 16"/>
          <p:cNvGrpSpPr>
            <a:grpSpLocks/>
          </p:cNvGrpSpPr>
          <p:nvPr/>
        </p:nvGrpSpPr>
        <p:grpSpPr bwMode="auto">
          <a:xfrm>
            <a:off x="1069975" y="3429000"/>
            <a:ext cx="3068638" cy="184150"/>
            <a:chOff x="2154240" y="5266932"/>
            <a:chExt cx="5188390" cy="287247"/>
          </a:xfrm>
        </p:grpSpPr>
        <p:sp>
          <p:nvSpPr>
            <p:cNvPr id="59653" name="Rectangle 125"/>
            <p:cNvSpPr>
              <a:spLocks noChangeArrowheads="1"/>
            </p:cNvSpPr>
            <p:nvPr/>
          </p:nvSpPr>
          <p:spPr bwMode="auto">
            <a:xfrm>
              <a:off x="2154240" y="5266932"/>
              <a:ext cx="132777"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0</a:t>
              </a:r>
              <a:endParaRPr lang="nl-BE" altLang="el-GR" sz="1200"/>
            </a:p>
          </p:txBody>
        </p:sp>
        <p:sp>
          <p:nvSpPr>
            <p:cNvPr id="59654" name="Rectangle 138"/>
            <p:cNvSpPr>
              <a:spLocks noChangeArrowheads="1"/>
            </p:cNvSpPr>
            <p:nvPr/>
          </p:nvSpPr>
          <p:spPr bwMode="auto">
            <a:xfrm>
              <a:off x="3121028" y="5266932"/>
              <a:ext cx="132777"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6</a:t>
              </a:r>
              <a:endParaRPr lang="nl-BE" altLang="el-GR" sz="1200"/>
            </a:p>
          </p:txBody>
        </p:sp>
        <p:sp>
          <p:nvSpPr>
            <p:cNvPr id="59655" name="Rectangle 139"/>
            <p:cNvSpPr>
              <a:spLocks noChangeArrowheads="1"/>
            </p:cNvSpPr>
            <p:nvPr/>
          </p:nvSpPr>
          <p:spPr bwMode="auto">
            <a:xfrm>
              <a:off x="4097340" y="5266932"/>
              <a:ext cx="265550"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12</a:t>
              </a:r>
              <a:endParaRPr lang="nl-BE" altLang="el-GR" sz="1200"/>
            </a:p>
          </p:txBody>
        </p:sp>
        <p:sp>
          <p:nvSpPr>
            <p:cNvPr id="59656" name="Rectangle 140"/>
            <p:cNvSpPr>
              <a:spLocks noChangeArrowheads="1"/>
            </p:cNvSpPr>
            <p:nvPr/>
          </p:nvSpPr>
          <p:spPr bwMode="auto">
            <a:xfrm>
              <a:off x="5080002" y="5266932"/>
              <a:ext cx="265550"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18</a:t>
              </a:r>
              <a:endParaRPr lang="nl-BE" altLang="el-GR" sz="1200"/>
            </a:p>
          </p:txBody>
        </p:sp>
        <p:sp>
          <p:nvSpPr>
            <p:cNvPr id="59657" name="Rectangle 141"/>
            <p:cNvSpPr>
              <a:spLocks noChangeArrowheads="1"/>
            </p:cNvSpPr>
            <p:nvPr/>
          </p:nvSpPr>
          <p:spPr bwMode="auto">
            <a:xfrm>
              <a:off x="6094415" y="5266932"/>
              <a:ext cx="265550"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24</a:t>
              </a:r>
              <a:endParaRPr lang="nl-BE" altLang="el-GR" sz="1200"/>
            </a:p>
          </p:txBody>
        </p:sp>
        <p:sp>
          <p:nvSpPr>
            <p:cNvPr id="59658" name="Rectangle 142"/>
            <p:cNvSpPr>
              <a:spLocks noChangeArrowheads="1"/>
            </p:cNvSpPr>
            <p:nvPr/>
          </p:nvSpPr>
          <p:spPr bwMode="auto">
            <a:xfrm>
              <a:off x="7077080" y="5266932"/>
              <a:ext cx="265550" cy="287247"/>
            </a:xfrm>
            <a:prstGeom prst="rect">
              <a:avLst/>
            </a:prstGeom>
            <a:noFill/>
            <a:ln w="9525">
              <a:noFill/>
              <a:miter lim="800000"/>
              <a:headEnd/>
              <a:tailEnd/>
            </a:ln>
          </p:spPr>
          <p:txBody>
            <a:bodyPr wrap="none" lIns="0" tIns="0" rIns="0" bIns="0">
              <a:spAutoFit/>
            </a:bodyPr>
            <a:lstStyle/>
            <a:p>
              <a:pPr algn="l"/>
              <a:r>
                <a:rPr lang="nl-BE" altLang="el-GR" sz="1200">
                  <a:solidFill>
                    <a:srgbClr val="010101"/>
                  </a:solidFill>
                </a:rPr>
                <a:t>30</a:t>
              </a:r>
              <a:endParaRPr lang="nl-BE" altLang="el-GR" sz="1200"/>
            </a:p>
          </p:txBody>
        </p:sp>
      </p:grpSp>
      <p:sp>
        <p:nvSpPr>
          <p:cNvPr id="59404" name="TextBox 227"/>
          <p:cNvSpPr txBox="1">
            <a:spLocks noChangeArrowheads="1"/>
          </p:cNvSpPr>
          <p:nvPr/>
        </p:nvSpPr>
        <p:spPr bwMode="auto">
          <a:xfrm rot="-5400000">
            <a:off x="-143668" y="2326481"/>
            <a:ext cx="1481138" cy="276225"/>
          </a:xfrm>
          <a:prstGeom prst="rect">
            <a:avLst/>
          </a:prstGeom>
          <a:noFill/>
          <a:ln w="9525">
            <a:noFill/>
            <a:miter lim="800000"/>
            <a:headEnd/>
            <a:tailEnd/>
          </a:ln>
        </p:spPr>
        <p:txBody>
          <a:bodyPr>
            <a:spAutoFit/>
          </a:bodyPr>
          <a:lstStyle/>
          <a:p>
            <a:r>
              <a:rPr lang="en-GB" altLang="el-GR" sz="1200"/>
              <a:t>Overall survival, %</a:t>
            </a:r>
          </a:p>
        </p:txBody>
      </p:sp>
      <p:grpSp>
        <p:nvGrpSpPr>
          <p:cNvPr id="4" name="Groupe 25"/>
          <p:cNvGrpSpPr>
            <a:grpSpLocks/>
          </p:cNvGrpSpPr>
          <p:nvPr/>
        </p:nvGrpSpPr>
        <p:grpSpPr bwMode="auto">
          <a:xfrm>
            <a:off x="1092200" y="1630363"/>
            <a:ext cx="2974975" cy="1784350"/>
            <a:chOff x="2124077" y="2126259"/>
            <a:chExt cx="5029202" cy="3115094"/>
          </a:xfrm>
        </p:grpSpPr>
        <p:sp>
          <p:nvSpPr>
            <p:cNvPr id="59550" name="Line 18"/>
            <p:cNvSpPr>
              <a:spLocks noChangeShapeType="1"/>
            </p:cNvSpPr>
            <p:nvPr/>
          </p:nvSpPr>
          <p:spPr bwMode="auto">
            <a:xfrm>
              <a:off x="6161091" y="4319493"/>
              <a:ext cx="1588" cy="23805"/>
            </a:xfrm>
            <a:prstGeom prst="line">
              <a:avLst/>
            </a:prstGeom>
            <a:noFill/>
            <a:ln w="7938">
              <a:solidFill>
                <a:srgbClr val="000000"/>
              </a:solidFill>
              <a:round/>
              <a:headEnd/>
              <a:tailEnd/>
            </a:ln>
          </p:spPr>
          <p:txBody>
            <a:bodyPr/>
            <a:lstStyle/>
            <a:p>
              <a:endParaRPr lang="el-GR"/>
            </a:p>
          </p:txBody>
        </p:sp>
        <p:sp>
          <p:nvSpPr>
            <p:cNvPr id="59551" name="Line 26"/>
            <p:cNvSpPr>
              <a:spLocks noChangeShapeType="1"/>
            </p:cNvSpPr>
            <p:nvPr/>
          </p:nvSpPr>
          <p:spPr bwMode="auto">
            <a:xfrm>
              <a:off x="6161091" y="4714656"/>
              <a:ext cx="1588" cy="25392"/>
            </a:xfrm>
            <a:prstGeom prst="line">
              <a:avLst/>
            </a:prstGeom>
            <a:noFill/>
            <a:ln w="7938">
              <a:solidFill>
                <a:srgbClr val="000000"/>
              </a:solidFill>
              <a:round/>
              <a:headEnd/>
              <a:tailEnd/>
            </a:ln>
          </p:spPr>
          <p:txBody>
            <a:bodyPr/>
            <a:lstStyle/>
            <a:p>
              <a:endParaRPr lang="el-GR"/>
            </a:p>
          </p:txBody>
        </p:sp>
        <p:sp>
          <p:nvSpPr>
            <p:cNvPr id="59552" name="Freeform 36"/>
            <p:cNvSpPr>
              <a:spLocks/>
            </p:cNvSpPr>
            <p:nvPr/>
          </p:nvSpPr>
          <p:spPr bwMode="auto">
            <a:xfrm>
              <a:off x="2249490" y="2156412"/>
              <a:ext cx="4902202" cy="2431284"/>
            </a:xfrm>
            <a:custGeom>
              <a:avLst/>
              <a:gdLst>
                <a:gd name="T0" fmla="*/ 2147483647 w 3088"/>
                <a:gd name="T1" fmla="*/ 2147483647 h 1532"/>
                <a:gd name="T2" fmla="*/ 2147483647 w 3088"/>
                <a:gd name="T3" fmla="*/ 2147483647 h 1532"/>
                <a:gd name="T4" fmla="*/ 2147483647 w 3088"/>
                <a:gd name="T5" fmla="*/ 2147483647 h 1532"/>
                <a:gd name="T6" fmla="*/ 2147483647 w 3088"/>
                <a:gd name="T7" fmla="*/ 2147483647 h 1532"/>
                <a:gd name="T8" fmla="*/ 2147483647 w 3088"/>
                <a:gd name="T9" fmla="*/ 2147483647 h 1532"/>
                <a:gd name="T10" fmla="*/ 2147483647 w 3088"/>
                <a:gd name="T11" fmla="*/ 2147483647 h 1532"/>
                <a:gd name="T12" fmla="*/ 2147483647 w 3088"/>
                <a:gd name="T13" fmla="*/ 2147483647 h 1532"/>
                <a:gd name="T14" fmla="*/ 2147483647 w 3088"/>
                <a:gd name="T15" fmla="*/ 2147483647 h 1532"/>
                <a:gd name="T16" fmla="*/ 2147483647 w 3088"/>
                <a:gd name="T17" fmla="*/ 2147483647 h 1532"/>
                <a:gd name="T18" fmla="*/ 2147483647 w 3088"/>
                <a:gd name="T19" fmla="*/ 2147483647 h 1532"/>
                <a:gd name="T20" fmla="*/ 2147483647 w 3088"/>
                <a:gd name="T21" fmla="*/ 2147483647 h 1532"/>
                <a:gd name="T22" fmla="*/ 2147483647 w 3088"/>
                <a:gd name="T23" fmla="*/ 2147483647 h 1532"/>
                <a:gd name="T24" fmla="*/ 2147483647 w 3088"/>
                <a:gd name="T25" fmla="*/ 2147483647 h 1532"/>
                <a:gd name="T26" fmla="*/ 2147483647 w 3088"/>
                <a:gd name="T27" fmla="*/ 2147483647 h 1532"/>
                <a:gd name="T28" fmla="*/ 2147483647 w 3088"/>
                <a:gd name="T29" fmla="*/ 2147483647 h 1532"/>
                <a:gd name="T30" fmla="*/ 2147483647 w 3088"/>
                <a:gd name="T31" fmla="*/ 2147483647 h 1532"/>
                <a:gd name="T32" fmla="*/ 2147483647 w 3088"/>
                <a:gd name="T33" fmla="*/ 2147483647 h 1532"/>
                <a:gd name="T34" fmla="*/ 2147483647 w 3088"/>
                <a:gd name="T35" fmla="*/ 2147483647 h 1532"/>
                <a:gd name="T36" fmla="*/ 2147483647 w 3088"/>
                <a:gd name="T37" fmla="*/ 2147483647 h 1532"/>
                <a:gd name="T38" fmla="*/ 2147483647 w 3088"/>
                <a:gd name="T39" fmla="*/ 2147483647 h 1532"/>
                <a:gd name="T40" fmla="*/ 2147483647 w 3088"/>
                <a:gd name="T41" fmla="*/ 2147483647 h 1532"/>
                <a:gd name="T42" fmla="*/ 2147483647 w 3088"/>
                <a:gd name="T43" fmla="*/ 2147483647 h 1532"/>
                <a:gd name="T44" fmla="*/ 2147483647 w 3088"/>
                <a:gd name="T45" fmla="*/ 2147483647 h 1532"/>
                <a:gd name="T46" fmla="*/ 2147483647 w 3088"/>
                <a:gd name="T47" fmla="*/ 2147483647 h 1532"/>
                <a:gd name="T48" fmla="*/ 2147483647 w 3088"/>
                <a:gd name="T49" fmla="*/ 2147483647 h 1532"/>
                <a:gd name="T50" fmla="*/ 2147483647 w 3088"/>
                <a:gd name="T51" fmla="*/ 2147483647 h 1532"/>
                <a:gd name="T52" fmla="*/ 2147483647 w 3088"/>
                <a:gd name="T53" fmla="*/ 2147483647 h 1532"/>
                <a:gd name="T54" fmla="*/ 2147483647 w 3088"/>
                <a:gd name="T55" fmla="*/ 2147483647 h 1532"/>
                <a:gd name="T56" fmla="*/ 2147483647 w 3088"/>
                <a:gd name="T57" fmla="*/ 2147483647 h 1532"/>
                <a:gd name="T58" fmla="*/ 2147483647 w 3088"/>
                <a:gd name="T59" fmla="*/ 2147483647 h 1532"/>
                <a:gd name="T60" fmla="*/ 2147483647 w 3088"/>
                <a:gd name="T61" fmla="*/ 2147483647 h 1532"/>
                <a:gd name="T62" fmla="*/ 2147483647 w 3088"/>
                <a:gd name="T63" fmla="*/ 2147483647 h 1532"/>
                <a:gd name="T64" fmla="*/ 2147483647 w 3088"/>
                <a:gd name="T65" fmla="*/ 2147483647 h 1532"/>
                <a:gd name="T66" fmla="*/ 2147483647 w 3088"/>
                <a:gd name="T67" fmla="*/ 2147483647 h 1532"/>
                <a:gd name="T68" fmla="*/ 2147483647 w 3088"/>
                <a:gd name="T69" fmla="*/ 2147483647 h 1532"/>
                <a:gd name="T70" fmla="*/ 2147483647 w 3088"/>
                <a:gd name="T71" fmla="*/ 2147483647 h 1532"/>
                <a:gd name="T72" fmla="*/ 2147483647 w 3088"/>
                <a:gd name="T73" fmla="*/ 2147483647 h 1532"/>
                <a:gd name="T74" fmla="*/ 2147483647 w 3088"/>
                <a:gd name="T75" fmla="*/ 2147483647 h 1532"/>
                <a:gd name="T76" fmla="*/ 2147483647 w 3088"/>
                <a:gd name="T77" fmla="*/ 2147483647 h 1532"/>
                <a:gd name="T78" fmla="*/ 2147483647 w 3088"/>
                <a:gd name="T79" fmla="*/ 2147483647 h 1532"/>
                <a:gd name="T80" fmla="*/ 2147483647 w 3088"/>
                <a:gd name="T81" fmla="*/ 2147483647 h 1532"/>
                <a:gd name="T82" fmla="*/ 2147483647 w 3088"/>
                <a:gd name="T83" fmla="*/ 2147483647 h 1532"/>
                <a:gd name="T84" fmla="*/ 2147483647 w 3088"/>
                <a:gd name="T85" fmla="*/ 2147483647 h 1532"/>
                <a:gd name="T86" fmla="*/ 2147483647 w 3088"/>
                <a:gd name="T87" fmla="*/ 2147483647 h 1532"/>
                <a:gd name="T88" fmla="*/ 2147483647 w 3088"/>
                <a:gd name="T89" fmla="*/ 2147483647 h 1532"/>
                <a:gd name="T90" fmla="*/ 2147483647 w 3088"/>
                <a:gd name="T91" fmla="*/ 2147483647 h 1532"/>
                <a:gd name="T92" fmla="*/ 2147483647 w 3088"/>
                <a:gd name="T93" fmla="*/ 2147483647 h 1532"/>
                <a:gd name="T94" fmla="*/ 2147483647 w 3088"/>
                <a:gd name="T95" fmla="*/ 2147483647 h 1532"/>
                <a:gd name="T96" fmla="*/ 2147483647 w 3088"/>
                <a:gd name="T97" fmla="*/ 2147483647 h 1532"/>
                <a:gd name="T98" fmla="*/ 2147483647 w 3088"/>
                <a:gd name="T99" fmla="*/ 2147483647 h 1532"/>
                <a:gd name="T100" fmla="*/ 2147483647 w 3088"/>
                <a:gd name="T101" fmla="*/ 2147483647 h 1532"/>
                <a:gd name="T102" fmla="*/ 2147483647 w 3088"/>
                <a:gd name="T103" fmla="*/ 2147483647 h 1532"/>
                <a:gd name="T104" fmla="*/ 2147483647 w 3088"/>
                <a:gd name="T105" fmla="*/ 2147483647 h 1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8" h="1532">
                  <a:moveTo>
                    <a:pt x="0" y="0"/>
                  </a:moveTo>
                  <a:lnTo>
                    <a:pt x="69" y="0"/>
                  </a:lnTo>
                  <a:lnTo>
                    <a:pt x="69" y="31"/>
                  </a:lnTo>
                  <a:lnTo>
                    <a:pt x="183" y="31"/>
                  </a:lnTo>
                  <a:lnTo>
                    <a:pt x="183" y="37"/>
                  </a:lnTo>
                  <a:lnTo>
                    <a:pt x="204" y="37"/>
                  </a:lnTo>
                  <a:lnTo>
                    <a:pt x="204" y="47"/>
                  </a:lnTo>
                  <a:lnTo>
                    <a:pt x="218" y="47"/>
                  </a:lnTo>
                  <a:lnTo>
                    <a:pt x="218" y="73"/>
                  </a:lnTo>
                  <a:lnTo>
                    <a:pt x="303" y="73"/>
                  </a:lnTo>
                  <a:lnTo>
                    <a:pt x="303" y="107"/>
                  </a:lnTo>
                  <a:lnTo>
                    <a:pt x="380" y="107"/>
                  </a:lnTo>
                  <a:lnTo>
                    <a:pt x="380" y="137"/>
                  </a:lnTo>
                  <a:lnTo>
                    <a:pt x="407" y="137"/>
                  </a:lnTo>
                  <a:lnTo>
                    <a:pt x="407" y="158"/>
                  </a:lnTo>
                  <a:lnTo>
                    <a:pt x="429" y="158"/>
                  </a:lnTo>
                  <a:lnTo>
                    <a:pt x="429" y="172"/>
                  </a:lnTo>
                  <a:lnTo>
                    <a:pt x="462" y="172"/>
                  </a:lnTo>
                  <a:lnTo>
                    <a:pt x="462" y="182"/>
                  </a:lnTo>
                  <a:lnTo>
                    <a:pt x="495" y="182"/>
                  </a:lnTo>
                  <a:lnTo>
                    <a:pt x="495" y="194"/>
                  </a:lnTo>
                  <a:lnTo>
                    <a:pt x="511" y="194"/>
                  </a:lnTo>
                  <a:lnTo>
                    <a:pt x="511" y="211"/>
                  </a:lnTo>
                  <a:lnTo>
                    <a:pt x="528" y="211"/>
                  </a:lnTo>
                  <a:lnTo>
                    <a:pt x="528" y="223"/>
                  </a:lnTo>
                  <a:lnTo>
                    <a:pt x="545" y="223"/>
                  </a:lnTo>
                  <a:lnTo>
                    <a:pt x="545" y="233"/>
                  </a:lnTo>
                  <a:lnTo>
                    <a:pt x="575" y="233"/>
                  </a:lnTo>
                  <a:lnTo>
                    <a:pt x="575" y="255"/>
                  </a:lnTo>
                  <a:lnTo>
                    <a:pt x="588" y="255"/>
                  </a:lnTo>
                  <a:lnTo>
                    <a:pt x="588" y="269"/>
                  </a:lnTo>
                  <a:lnTo>
                    <a:pt x="622" y="269"/>
                  </a:lnTo>
                  <a:lnTo>
                    <a:pt x="622" y="294"/>
                  </a:lnTo>
                  <a:lnTo>
                    <a:pt x="649" y="294"/>
                  </a:lnTo>
                  <a:lnTo>
                    <a:pt x="649" y="311"/>
                  </a:lnTo>
                  <a:lnTo>
                    <a:pt x="690" y="311"/>
                  </a:lnTo>
                  <a:lnTo>
                    <a:pt x="690" y="321"/>
                  </a:lnTo>
                  <a:lnTo>
                    <a:pt x="728" y="321"/>
                  </a:lnTo>
                  <a:lnTo>
                    <a:pt x="728" y="355"/>
                  </a:lnTo>
                  <a:lnTo>
                    <a:pt x="772" y="355"/>
                  </a:lnTo>
                  <a:lnTo>
                    <a:pt x="772" y="370"/>
                  </a:lnTo>
                  <a:lnTo>
                    <a:pt x="804" y="370"/>
                  </a:lnTo>
                  <a:lnTo>
                    <a:pt x="804" y="384"/>
                  </a:lnTo>
                  <a:lnTo>
                    <a:pt x="811" y="384"/>
                  </a:lnTo>
                  <a:lnTo>
                    <a:pt x="811" y="399"/>
                  </a:lnTo>
                  <a:lnTo>
                    <a:pt x="824" y="399"/>
                  </a:lnTo>
                  <a:lnTo>
                    <a:pt x="824" y="427"/>
                  </a:lnTo>
                  <a:lnTo>
                    <a:pt x="865" y="427"/>
                  </a:lnTo>
                  <a:lnTo>
                    <a:pt x="865" y="442"/>
                  </a:lnTo>
                  <a:lnTo>
                    <a:pt x="891" y="442"/>
                  </a:lnTo>
                  <a:lnTo>
                    <a:pt x="891" y="451"/>
                  </a:lnTo>
                  <a:lnTo>
                    <a:pt x="923" y="451"/>
                  </a:lnTo>
                  <a:lnTo>
                    <a:pt x="923" y="458"/>
                  </a:lnTo>
                  <a:lnTo>
                    <a:pt x="950" y="458"/>
                  </a:lnTo>
                  <a:lnTo>
                    <a:pt x="950" y="490"/>
                  </a:lnTo>
                  <a:lnTo>
                    <a:pt x="966" y="490"/>
                  </a:lnTo>
                  <a:lnTo>
                    <a:pt x="966" y="513"/>
                  </a:lnTo>
                  <a:lnTo>
                    <a:pt x="993" y="513"/>
                  </a:lnTo>
                  <a:lnTo>
                    <a:pt x="993" y="522"/>
                  </a:lnTo>
                  <a:lnTo>
                    <a:pt x="993" y="526"/>
                  </a:lnTo>
                  <a:lnTo>
                    <a:pt x="1025" y="526"/>
                  </a:lnTo>
                  <a:lnTo>
                    <a:pt x="1025" y="544"/>
                  </a:lnTo>
                  <a:lnTo>
                    <a:pt x="1053" y="544"/>
                  </a:lnTo>
                  <a:lnTo>
                    <a:pt x="1053" y="561"/>
                  </a:lnTo>
                  <a:lnTo>
                    <a:pt x="1075" y="561"/>
                  </a:lnTo>
                  <a:lnTo>
                    <a:pt x="1075" y="585"/>
                  </a:lnTo>
                  <a:lnTo>
                    <a:pt x="1144" y="585"/>
                  </a:lnTo>
                  <a:lnTo>
                    <a:pt x="1144" y="610"/>
                  </a:lnTo>
                  <a:lnTo>
                    <a:pt x="1161" y="610"/>
                  </a:lnTo>
                  <a:lnTo>
                    <a:pt x="1161" y="635"/>
                  </a:lnTo>
                  <a:lnTo>
                    <a:pt x="1205" y="635"/>
                  </a:lnTo>
                  <a:lnTo>
                    <a:pt x="1205" y="673"/>
                  </a:lnTo>
                  <a:lnTo>
                    <a:pt x="1220" y="673"/>
                  </a:lnTo>
                  <a:lnTo>
                    <a:pt x="1220" y="686"/>
                  </a:lnTo>
                  <a:lnTo>
                    <a:pt x="1247" y="686"/>
                  </a:lnTo>
                  <a:lnTo>
                    <a:pt x="1247" y="704"/>
                  </a:lnTo>
                  <a:lnTo>
                    <a:pt x="1272" y="704"/>
                  </a:lnTo>
                  <a:lnTo>
                    <a:pt x="1272" y="718"/>
                  </a:lnTo>
                  <a:lnTo>
                    <a:pt x="1290" y="718"/>
                  </a:lnTo>
                  <a:lnTo>
                    <a:pt x="1290" y="736"/>
                  </a:lnTo>
                  <a:lnTo>
                    <a:pt x="1309" y="736"/>
                  </a:lnTo>
                  <a:lnTo>
                    <a:pt x="1309" y="745"/>
                  </a:lnTo>
                  <a:lnTo>
                    <a:pt x="1334" y="745"/>
                  </a:lnTo>
                  <a:lnTo>
                    <a:pt x="1334" y="761"/>
                  </a:lnTo>
                  <a:lnTo>
                    <a:pt x="1360" y="761"/>
                  </a:lnTo>
                  <a:lnTo>
                    <a:pt x="1360" y="795"/>
                  </a:lnTo>
                  <a:lnTo>
                    <a:pt x="1376" y="795"/>
                  </a:lnTo>
                  <a:lnTo>
                    <a:pt x="1376" y="801"/>
                  </a:lnTo>
                  <a:lnTo>
                    <a:pt x="1389" y="801"/>
                  </a:lnTo>
                  <a:lnTo>
                    <a:pt x="1389" y="810"/>
                  </a:lnTo>
                  <a:lnTo>
                    <a:pt x="1403" y="810"/>
                  </a:lnTo>
                  <a:lnTo>
                    <a:pt x="1403" y="833"/>
                  </a:lnTo>
                  <a:lnTo>
                    <a:pt x="1425" y="833"/>
                  </a:lnTo>
                  <a:lnTo>
                    <a:pt x="1425" y="846"/>
                  </a:lnTo>
                  <a:lnTo>
                    <a:pt x="1438" y="846"/>
                  </a:lnTo>
                  <a:lnTo>
                    <a:pt x="1438" y="855"/>
                  </a:lnTo>
                  <a:lnTo>
                    <a:pt x="1446" y="855"/>
                  </a:lnTo>
                  <a:lnTo>
                    <a:pt x="1446" y="874"/>
                  </a:lnTo>
                  <a:lnTo>
                    <a:pt x="1464" y="874"/>
                  </a:lnTo>
                  <a:lnTo>
                    <a:pt x="1464" y="890"/>
                  </a:lnTo>
                  <a:lnTo>
                    <a:pt x="1472" y="890"/>
                  </a:lnTo>
                  <a:lnTo>
                    <a:pt x="1472" y="909"/>
                  </a:lnTo>
                  <a:lnTo>
                    <a:pt x="1481" y="909"/>
                  </a:lnTo>
                  <a:lnTo>
                    <a:pt x="1481" y="917"/>
                  </a:lnTo>
                  <a:lnTo>
                    <a:pt x="1503" y="917"/>
                  </a:lnTo>
                  <a:lnTo>
                    <a:pt x="1503" y="929"/>
                  </a:lnTo>
                  <a:lnTo>
                    <a:pt x="1516" y="929"/>
                  </a:lnTo>
                  <a:lnTo>
                    <a:pt x="1516" y="938"/>
                  </a:lnTo>
                  <a:lnTo>
                    <a:pt x="1545" y="938"/>
                  </a:lnTo>
                  <a:lnTo>
                    <a:pt x="1545" y="959"/>
                  </a:lnTo>
                  <a:lnTo>
                    <a:pt x="1559" y="959"/>
                  </a:lnTo>
                  <a:lnTo>
                    <a:pt x="1559" y="972"/>
                  </a:lnTo>
                  <a:lnTo>
                    <a:pt x="1590" y="972"/>
                  </a:lnTo>
                  <a:lnTo>
                    <a:pt x="1590" y="979"/>
                  </a:lnTo>
                  <a:lnTo>
                    <a:pt x="1601" y="979"/>
                  </a:lnTo>
                  <a:lnTo>
                    <a:pt x="1601" y="998"/>
                  </a:lnTo>
                  <a:lnTo>
                    <a:pt x="1624" y="998"/>
                  </a:lnTo>
                  <a:lnTo>
                    <a:pt x="1619" y="1003"/>
                  </a:lnTo>
                  <a:lnTo>
                    <a:pt x="1633" y="1003"/>
                  </a:lnTo>
                  <a:lnTo>
                    <a:pt x="1633" y="1017"/>
                  </a:lnTo>
                  <a:lnTo>
                    <a:pt x="1663" y="1017"/>
                  </a:lnTo>
                  <a:lnTo>
                    <a:pt x="1663" y="1028"/>
                  </a:lnTo>
                  <a:lnTo>
                    <a:pt x="1690" y="1028"/>
                  </a:lnTo>
                  <a:lnTo>
                    <a:pt x="1690" y="1063"/>
                  </a:lnTo>
                  <a:lnTo>
                    <a:pt x="1688" y="1070"/>
                  </a:lnTo>
                  <a:lnTo>
                    <a:pt x="1725" y="1073"/>
                  </a:lnTo>
                  <a:lnTo>
                    <a:pt x="1747" y="1102"/>
                  </a:lnTo>
                  <a:lnTo>
                    <a:pt x="1793" y="1107"/>
                  </a:lnTo>
                  <a:lnTo>
                    <a:pt x="1849" y="1139"/>
                  </a:lnTo>
                  <a:lnTo>
                    <a:pt x="1883" y="1165"/>
                  </a:lnTo>
                  <a:lnTo>
                    <a:pt x="1930" y="1190"/>
                  </a:lnTo>
                  <a:lnTo>
                    <a:pt x="2008" y="1202"/>
                  </a:lnTo>
                  <a:lnTo>
                    <a:pt x="2166" y="1290"/>
                  </a:lnTo>
                  <a:lnTo>
                    <a:pt x="2244" y="1298"/>
                  </a:lnTo>
                  <a:lnTo>
                    <a:pt x="2274" y="1312"/>
                  </a:lnTo>
                  <a:lnTo>
                    <a:pt x="2320" y="1316"/>
                  </a:lnTo>
                  <a:lnTo>
                    <a:pt x="2329" y="1320"/>
                  </a:lnTo>
                  <a:lnTo>
                    <a:pt x="2357" y="1320"/>
                  </a:lnTo>
                  <a:lnTo>
                    <a:pt x="2357" y="1345"/>
                  </a:lnTo>
                  <a:lnTo>
                    <a:pt x="2357" y="1351"/>
                  </a:lnTo>
                  <a:lnTo>
                    <a:pt x="2408" y="1351"/>
                  </a:lnTo>
                  <a:lnTo>
                    <a:pt x="2408" y="1367"/>
                  </a:lnTo>
                  <a:lnTo>
                    <a:pt x="2466" y="1367"/>
                  </a:lnTo>
                  <a:lnTo>
                    <a:pt x="2466" y="1396"/>
                  </a:lnTo>
                  <a:lnTo>
                    <a:pt x="2538" y="1396"/>
                  </a:lnTo>
                  <a:lnTo>
                    <a:pt x="2538" y="1409"/>
                  </a:lnTo>
                  <a:lnTo>
                    <a:pt x="2590" y="1409"/>
                  </a:lnTo>
                  <a:lnTo>
                    <a:pt x="2590" y="1426"/>
                  </a:lnTo>
                  <a:lnTo>
                    <a:pt x="2784" y="1426"/>
                  </a:lnTo>
                  <a:lnTo>
                    <a:pt x="2784" y="1433"/>
                  </a:lnTo>
                  <a:lnTo>
                    <a:pt x="2806" y="1433"/>
                  </a:lnTo>
                  <a:lnTo>
                    <a:pt x="2806" y="1444"/>
                  </a:lnTo>
                  <a:lnTo>
                    <a:pt x="2894" y="1444"/>
                  </a:lnTo>
                  <a:lnTo>
                    <a:pt x="2894" y="1453"/>
                  </a:lnTo>
                  <a:lnTo>
                    <a:pt x="2941" y="1453"/>
                  </a:lnTo>
                  <a:lnTo>
                    <a:pt x="2941" y="1468"/>
                  </a:lnTo>
                  <a:lnTo>
                    <a:pt x="2980" y="1468"/>
                  </a:lnTo>
                  <a:lnTo>
                    <a:pt x="2980" y="1501"/>
                  </a:lnTo>
                  <a:lnTo>
                    <a:pt x="3052" y="1501"/>
                  </a:lnTo>
                  <a:lnTo>
                    <a:pt x="3052" y="1532"/>
                  </a:lnTo>
                  <a:lnTo>
                    <a:pt x="3088" y="1532"/>
                  </a:lnTo>
                </a:path>
              </a:pathLst>
            </a:custGeom>
            <a:noFill/>
            <a:ln w="28575">
              <a:solidFill>
                <a:schemeClr val="tx2"/>
              </a:solidFill>
              <a:prstDash val="solid"/>
              <a:round/>
              <a:headEnd/>
              <a:tailEnd/>
            </a:ln>
          </p:spPr>
          <p:txBody>
            <a:bodyPr/>
            <a:lstStyle/>
            <a:p>
              <a:endParaRPr lang="el-GR"/>
            </a:p>
          </p:txBody>
        </p:sp>
        <p:sp>
          <p:nvSpPr>
            <p:cNvPr id="59553" name="Freeform 37"/>
            <p:cNvSpPr>
              <a:spLocks/>
            </p:cNvSpPr>
            <p:nvPr/>
          </p:nvSpPr>
          <p:spPr bwMode="auto">
            <a:xfrm>
              <a:off x="2227265" y="2129433"/>
              <a:ext cx="68263" cy="71415"/>
            </a:xfrm>
            <a:custGeom>
              <a:avLst/>
              <a:gdLst>
                <a:gd name="T0" fmla="*/ 2147483647 w 43"/>
                <a:gd name="T1" fmla="*/ 2147483647 h 45"/>
                <a:gd name="T2" fmla="*/ 2147483647 w 43"/>
                <a:gd name="T3" fmla="*/ 2147483647 h 45"/>
                <a:gd name="T4" fmla="*/ 2147483647 w 43"/>
                <a:gd name="T5" fmla="*/ 2147483647 h 45"/>
                <a:gd name="T6" fmla="*/ 2147483647 w 43"/>
                <a:gd name="T7" fmla="*/ 2147483647 h 45"/>
                <a:gd name="T8" fmla="*/ 2147483647 w 43"/>
                <a:gd name="T9" fmla="*/ 2147483647 h 45"/>
                <a:gd name="T10" fmla="*/ 2147483647 w 43"/>
                <a:gd name="T11" fmla="*/ 2147483647 h 45"/>
                <a:gd name="T12" fmla="*/ 2147483647 w 43"/>
                <a:gd name="T13" fmla="*/ 2147483647 h 45"/>
                <a:gd name="T14" fmla="*/ 2147483647 w 43"/>
                <a:gd name="T15" fmla="*/ 2147483647 h 45"/>
                <a:gd name="T16" fmla="*/ 2147483647 w 43"/>
                <a:gd name="T17" fmla="*/ 2147483647 h 45"/>
                <a:gd name="T18" fmla="*/ 2147483647 w 43"/>
                <a:gd name="T19" fmla="*/ 2147483647 h 45"/>
                <a:gd name="T20" fmla="*/ 2147483647 w 43"/>
                <a:gd name="T21" fmla="*/ 2147483647 h 45"/>
                <a:gd name="T22" fmla="*/ 2147483647 w 43"/>
                <a:gd name="T23" fmla="*/ 2147483647 h 45"/>
                <a:gd name="T24" fmla="*/ 2147483647 w 43"/>
                <a:gd name="T25" fmla="*/ 2147483647 h 45"/>
                <a:gd name="T26" fmla="*/ 2147483647 w 43"/>
                <a:gd name="T27" fmla="*/ 2147483647 h 45"/>
                <a:gd name="T28" fmla="*/ 2147483647 w 43"/>
                <a:gd name="T29" fmla="*/ 2147483647 h 45"/>
                <a:gd name="T30" fmla="*/ 2147483647 w 43"/>
                <a:gd name="T31" fmla="*/ 2147483647 h 45"/>
                <a:gd name="T32" fmla="*/ 2147483647 w 43"/>
                <a:gd name="T33" fmla="*/ 2147483647 h 45"/>
                <a:gd name="T34" fmla="*/ 0 w 43"/>
                <a:gd name="T35" fmla="*/ 2147483647 h 45"/>
                <a:gd name="T36" fmla="*/ 0 w 43"/>
                <a:gd name="T37" fmla="*/ 2147483647 h 45"/>
                <a:gd name="T38" fmla="*/ 0 w 43"/>
                <a:gd name="T39" fmla="*/ 2147483647 h 45"/>
                <a:gd name="T40" fmla="*/ 0 w 43"/>
                <a:gd name="T41" fmla="*/ 2147483647 h 45"/>
                <a:gd name="T42" fmla="*/ 2147483647 w 43"/>
                <a:gd name="T43" fmla="*/ 2147483647 h 45"/>
                <a:gd name="T44" fmla="*/ 2147483647 w 43"/>
                <a:gd name="T45" fmla="*/ 2147483647 h 45"/>
                <a:gd name="T46" fmla="*/ 2147483647 w 43"/>
                <a:gd name="T47" fmla="*/ 2147483647 h 45"/>
                <a:gd name="T48" fmla="*/ 2147483647 w 43"/>
                <a:gd name="T49" fmla="*/ 2147483647 h 45"/>
                <a:gd name="T50" fmla="*/ 2147483647 w 43"/>
                <a:gd name="T51" fmla="*/ 2147483647 h 45"/>
                <a:gd name="T52" fmla="*/ 2147483647 w 43"/>
                <a:gd name="T53" fmla="*/ 2147483647 h 45"/>
                <a:gd name="T54" fmla="*/ 2147483647 w 43"/>
                <a:gd name="T55" fmla="*/ 0 h 45"/>
                <a:gd name="T56" fmla="*/ 2147483647 w 43"/>
                <a:gd name="T57" fmla="*/ 0 h 45"/>
                <a:gd name="T58" fmla="*/ 2147483647 w 43"/>
                <a:gd name="T59" fmla="*/ 2147483647 h 45"/>
                <a:gd name="T60" fmla="*/ 2147483647 w 43"/>
                <a:gd name="T61" fmla="*/ 2147483647 h 45"/>
                <a:gd name="T62" fmla="*/ 2147483647 w 43"/>
                <a:gd name="T63" fmla="*/ 2147483647 h 45"/>
                <a:gd name="T64" fmla="*/ 2147483647 w 43"/>
                <a:gd name="T65" fmla="*/ 2147483647 h 45"/>
                <a:gd name="T66" fmla="*/ 2147483647 w 43"/>
                <a:gd name="T67" fmla="*/ 2147483647 h 45"/>
                <a:gd name="T68" fmla="*/ 2147483647 w 43"/>
                <a:gd name="T69" fmla="*/ 2147483647 h 45"/>
                <a:gd name="T70" fmla="*/ 2147483647 w 43"/>
                <a:gd name="T71" fmla="*/ 2147483647 h 45"/>
                <a:gd name="T72" fmla="*/ 2147483647 w 43"/>
                <a:gd name="T73" fmla="*/ 2147483647 h 45"/>
                <a:gd name="T74" fmla="*/ 2147483647 w 43"/>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5">
                  <a:moveTo>
                    <a:pt x="43" y="22"/>
                  </a:moveTo>
                  <a:lnTo>
                    <a:pt x="43" y="22"/>
                  </a:lnTo>
                  <a:lnTo>
                    <a:pt x="43" y="26"/>
                  </a:lnTo>
                  <a:lnTo>
                    <a:pt x="41" y="30"/>
                  </a:lnTo>
                  <a:lnTo>
                    <a:pt x="39" y="34"/>
                  </a:lnTo>
                  <a:lnTo>
                    <a:pt x="36" y="38"/>
                  </a:lnTo>
                  <a:lnTo>
                    <a:pt x="34" y="41"/>
                  </a:lnTo>
                  <a:lnTo>
                    <a:pt x="30" y="42"/>
                  </a:lnTo>
                  <a:lnTo>
                    <a:pt x="26" y="43"/>
                  </a:lnTo>
                  <a:lnTo>
                    <a:pt x="21" y="45"/>
                  </a:lnTo>
                  <a:lnTo>
                    <a:pt x="17" y="43"/>
                  </a:lnTo>
                  <a:lnTo>
                    <a:pt x="13" y="42"/>
                  </a:lnTo>
                  <a:lnTo>
                    <a:pt x="9" y="41"/>
                  </a:lnTo>
                  <a:lnTo>
                    <a:pt x="5" y="38"/>
                  </a:lnTo>
                  <a:lnTo>
                    <a:pt x="2" y="34"/>
                  </a:lnTo>
                  <a:lnTo>
                    <a:pt x="1" y="30"/>
                  </a:lnTo>
                  <a:lnTo>
                    <a:pt x="0" y="26"/>
                  </a:lnTo>
                  <a:lnTo>
                    <a:pt x="0" y="22"/>
                  </a:lnTo>
                  <a:lnTo>
                    <a:pt x="0" y="19"/>
                  </a:lnTo>
                  <a:lnTo>
                    <a:pt x="1" y="13"/>
                  </a:lnTo>
                  <a:lnTo>
                    <a:pt x="2" y="11"/>
                  </a:lnTo>
                  <a:lnTo>
                    <a:pt x="5" y="7"/>
                  </a:lnTo>
                  <a:lnTo>
                    <a:pt x="9" y="4"/>
                  </a:lnTo>
                  <a:lnTo>
                    <a:pt x="13" y="3"/>
                  </a:lnTo>
                  <a:lnTo>
                    <a:pt x="17" y="2"/>
                  </a:lnTo>
                  <a:lnTo>
                    <a:pt x="21" y="0"/>
                  </a:lnTo>
                  <a:lnTo>
                    <a:pt x="26" y="2"/>
                  </a:lnTo>
                  <a:lnTo>
                    <a:pt x="30" y="3"/>
                  </a:lnTo>
                  <a:lnTo>
                    <a:pt x="34" y="4"/>
                  </a:lnTo>
                  <a:lnTo>
                    <a:pt x="36" y="7"/>
                  </a:lnTo>
                  <a:lnTo>
                    <a:pt x="39" y="11"/>
                  </a:lnTo>
                  <a:lnTo>
                    <a:pt x="41" y="13"/>
                  </a:lnTo>
                  <a:lnTo>
                    <a:pt x="43" y="19"/>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554" name="Freeform 38"/>
            <p:cNvSpPr>
              <a:spLocks/>
            </p:cNvSpPr>
            <p:nvPr/>
          </p:nvSpPr>
          <p:spPr bwMode="auto">
            <a:xfrm>
              <a:off x="2327277" y="2161173"/>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41" y="34"/>
                  </a:lnTo>
                  <a:lnTo>
                    <a:pt x="37" y="36"/>
                  </a:lnTo>
                  <a:lnTo>
                    <a:pt x="34" y="40"/>
                  </a:lnTo>
                  <a:lnTo>
                    <a:pt x="30" y="41"/>
                  </a:lnTo>
                  <a:lnTo>
                    <a:pt x="26" y="43"/>
                  </a:lnTo>
                  <a:lnTo>
                    <a:pt x="23" y="43"/>
                  </a:lnTo>
                  <a:lnTo>
                    <a:pt x="17" y="43"/>
                  </a:lnTo>
                  <a:lnTo>
                    <a:pt x="13" y="41"/>
                  </a:lnTo>
                  <a:lnTo>
                    <a:pt x="10" y="40"/>
                  </a:lnTo>
                  <a:lnTo>
                    <a:pt x="7" y="36"/>
                  </a:lnTo>
                  <a:lnTo>
                    <a:pt x="4" y="34"/>
                  </a:lnTo>
                  <a:lnTo>
                    <a:pt x="2" y="30"/>
                  </a:lnTo>
                  <a:lnTo>
                    <a:pt x="0" y="26"/>
                  </a:lnTo>
                  <a:lnTo>
                    <a:pt x="0" y="22"/>
                  </a:lnTo>
                  <a:lnTo>
                    <a:pt x="0" y="17"/>
                  </a:lnTo>
                  <a:lnTo>
                    <a:pt x="2" y="13"/>
                  </a:lnTo>
                  <a:lnTo>
                    <a:pt x="4" y="9"/>
                  </a:lnTo>
                  <a:lnTo>
                    <a:pt x="7" y="6"/>
                  </a:lnTo>
                  <a:lnTo>
                    <a:pt x="10" y="4"/>
                  </a:lnTo>
                  <a:lnTo>
                    <a:pt x="13" y="1"/>
                  </a:lnTo>
                  <a:lnTo>
                    <a:pt x="17" y="0"/>
                  </a:lnTo>
                  <a:lnTo>
                    <a:pt x="23" y="0"/>
                  </a:lnTo>
                  <a:lnTo>
                    <a:pt x="26" y="0"/>
                  </a:lnTo>
                  <a:lnTo>
                    <a:pt x="30" y="1"/>
                  </a:lnTo>
                  <a:lnTo>
                    <a:pt x="34" y="4"/>
                  </a:lnTo>
                  <a:lnTo>
                    <a:pt x="37" y="6"/>
                  </a:lnTo>
                  <a:lnTo>
                    <a:pt x="41" y="9"/>
                  </a:lnTo>
                  <a:lnTo>
                    <a:pt x="42"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55" name="Freeform 39"/>
            <p:cNvSpPr>
              <a:spLocks/>
            </p:cNvSpPr>
            <p:nvPr/>
          </p:nvSpPr>
          <p:spPr bwMode="auto">
            <a:xfrm>
              <a:off x="2381252" y="2204022"/>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0"/>
                  </a:lnTo>
                  <a:lnTo>
                    <a:pt x="41" y="34"/>
                  </a:lnTo>
                  <a:lnTo>
                    <a:pt x="37" y="38"/>
                  </a:lnTo>
                  <a:lnTo>
                    <a:pt x="34" y="40"/>
                  </a:lnTo>
                  <a:lnTo>
                    <a:pt x="30" y="42"/>
                  </a:lnTo>
                  <a:lnTo>
                    <a:pt x="26" y="43"/>
                  </a:lnTo>
                  <a:lnTo>
                    <a:pt x="22" y="44"/>
                  </a:lnTo>
                  <a:lnTo>
                    <a:pt x="17" y="43"/>
                  </a:lnTo>
                  <a:lnTo>
                    <a:pt x="13" y="42"/>
                  </a:lnTo>
                  <a:lnTo>
                    <a:pt x="9" y="40"/>
                  </a:lnTo>
                  <a:lnTo>
                    <a:pt x="7" y="38"/>
                  </a:lnTo>
                  <a:lnTo>
                    <a:pt x="4" y="34"/>
                  </a:lnTo>
                  <a:lnTo>
                    <a:pt x="2" y="30"/>
                  </a:lnTo>
                  <a:lnTo>
                    <a:pt x="0" y="26"/>
                  </a:lnTo>
                  <a:lnTo>
                    <a:pt x="0" y="22"/>
                  </a:lnTo>
                  <a:lnTo>
                    <a:pt x="0" y="18"/>
                  </a:lnTo>
                  <a:lnTo>
                    <a:pt x="2" y="13"/>
                  </a:lnTo>
                  <a:lnTo>
                    <a:pt x="4" y="11"/>
                  </a:lnTo>
                  <a:lnTo>
                    <a:pt x="7" y="7"/>
                  </a:lnTo>
                  <a:lnTo>
                    <a:pt x="9" y="4"/>
                  </a:lnTo>
                  <a:lnTo>
                    <a:pt x="13" y="3"/>
                  </a:lnTo>
                  <a:lnTo>
                    <a:pt x="17" y="1"/>
                  </a:lnTo>
                  <a:lnTo>
                    <a:pt x="22" y="0"/>
                  </a:lnTo>
                  <a:lnTo>
                    <a:pt x="26" y="1"/>
                  </a:lnTo>
                  <a:lnTo>
                    <a:pt x="30" y="3"/>
                  </a:lnTo>
                  <a:lnTo>
                    <a:pt x="34" y="4"/>
                  </a:lnTo>
                  <a:lnTo>
                    <a:pt x="37" y="7"/>
                  </a:lnTo>
                  <a:lnTo>
                    <a:pt x="41" y="11"/>
                  </a:lnTo>
                  <a:lnTo>
                    <a:pt x="42" y="13"/>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56" name="Freeform 40"/>
            <p:cNvSpPr>
              <a:spLocks/>
            </p:cNvSpPr>
            <p:nvPr/>
          </p:nvSpPr>
          <p:spPr bwMode="auto">
            <a:xfrm>
              <a:off x="2441577" y="2215131"/>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3" y="26"/>
                  </a:lnTo>
                  <a:lnTo>
                    <a:pt x="42" y="30"/>
                  </a:lnTo>
                  <a:lnTo>
                    <a:pt x="40" y="33"/>
                  </a:lnTo>
                  <a:lnTo>
                    <a:pt x="38" y="36"/>
                  </a:lnTo>
                  <a:lnTo>
                    <a:pt x="34" y="40"/>
                  </a:lnTo>
                  <a:lnTo>
                    <a:pt x="30" y="41"/>
                  </a:lnTo>
                  <a:lnTo>
                    <a:pt x="26" y="43"/>
                  </a:lnTo>
                  <a:lnTo>
                    <a:pt x="22" y="43"/>
                  </a:lnTo>
                  <a:lnTo>
                    <a:pt x="18" y="43"/>
                  </a:lnTo>
                  <a:lnTo>
                    <a:pt x="13" y="41"/>
                  </a:lnTo>
                  <a:lnTo>
                    <a:pt x="10" y="40"/>
                  </a:lnTo>
                  <a:lnTo>
                    <a:pt x="6" y="36"/>
                  </a:lnTo>
                  <a:lnTo>
                    <a:pt x="4" y="33"/>
                  </a:lnTo>
                  <a:lnTo>
                    <a:pt x="1" y="30"/>
                  </a:lnTo>
                  <a:lnTo>
                    <a:pt x="1" y="26"/>
                  </a:lnTo>
                  <a:lnTo>
                    <a:pt x="0" y="22"/>
                  </a:lnTo>
                  <a:lnTo>
                    <a:pt x="1" y="17"/>
                  </a:lnTo>
                  <a:lnTo>
                    <a:pt x="1" y="13"/>
                  </a:lnTo>
                  <a:lnTo>
                    <a:pt x="4" y="9"/>
                  </a:lnTo>
                  <a:lnTo>
                    <a:pt x="6" y="6"/>
                  </a:lnTo>
                  <a:lnTo>
                    <a:pt x="10" y="4"/>
                  </a:lnTo>
                  <a:lnTo>
                    <a:pt x="13" y="1"/>
                  </a:lnTo>
                  <a:lnTo>
                    <a:pt x="18" y="0"/>
                  </a:lnTo>
                  <a:lnTo>
                    <a:pt x="22" y="0"/>
                  </a:lnTo>
                  <a:lnTo>
                    <a:pt x="26" y="0"/>
                  </a:lnTo>
                  <a:lnTo>
                    <a:pt x="30" y="1"/>
                  </a:lnTo>
                  <a:lnTo>
                    <a:pt x="34" y="4"/>
                  </a:lnTo>
                  <a:lnTo>
                    <a:pt x="38" y="6"/>
                  </a:lnTo>
                  <a:lnTo>
                    <a:pt x="40" y="9"/>
                  </a:lnTo>
                  <a:lnTo>
                    <a:pt x="42" y="13"/>
                  </a:lnTo>
                  <a:lnTo>
                    <a:pt x="43" y="17"/>
                  </a:lnTo>
                  <a:lnTo>
                    <a:pt x="44" y="22"/>
                  </a:lnTo>
                  <a:close/>
                </a:path>
              </a:pathLst>
            </a:custGeom>
            <a:solidFill>
              <a:srgbClr val="C00000"/>
            </a:solidFill>
            <a:ln w="9525">
              <a:solidFill>
                <a:srgbClr val="C00000"/>
              </a:solidFill>
              <a:round/>
              <a:headEnd/>
              <a:tailEnd/>
            </a:ln>
          </p:spPr>
          <p:txBody>
            <a:bodyPr/>
            <a:lstStyle/>
            <a:p>
              <a:endParaRPr lang="el-GR"/>
            </a:p>
          </p:txBody>
        </p:sp>
        <p:sp>
          <p:nvSpPr>
            <p:cNvPr id="59557" name="Freeform 41"/>
            <p:cNvSpPr>
              <a:spLocks/>
            </p:cNvSpPr>
            <p:nvPr/>
          </p:nvSpPr>
          <p:spPr bwMode="auto">
            <a:xfrm>
              <a:off x="3244853" y="2757885"/>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1" y="30"/>
                  </a:lnTo>
                  <a:lnTo>
                    <a:pt x="40" y="33"/>
                  </a:lnTo>
                  <a:lnTo>
                    <a:pt x="36" y="37"/>
                  </a:lnTo>
                  <a:lnTo>
                    <a:pt x="34" y="40"/>
                  </a:lnTo>
                  <a:lnTo>
                    <a:pt x="30" y="41"/>
                  </a:lnTo>
                  <a:lnTo>
                    <a:pt x="26" y="43"/>
                  </a:lnTo>
                  <a:lnTo>
                    <a:pt x="22" y="44"/>
                  </a:lnTo>
                  <a:lnTo>
                    <a:pt x="17" y="43"/>
                  </a:lnTo>
                  <a:lnTo>
                    <a:pt x="13" y="41"/>
                  </a:lnTo>
                  <a:lnTo>
                    <a:pt x="9" y="40"/>
                  </a:lnTo>
                  <a:lnTo>
                    <a:pt x="6" y="37"/>
                  </a:lnTo>
                  <a:lnTo>
                    <a:pt x="4" y="33"/>
                  </a:lnTo>
                  <a:lnTo>
                    <a:pt x="1" y="30"/>
                  </a:lnTo>
                  <a:lnTo>
                    <a:pt x="0" y="26"/>
                  </a:lnTo>
                  <a:lnTo>
                    <a:pt x="0" y="22"/>
                  </a:lnTo>
                  <a:lnTo>
                    <a:pt x="0" y="18"/>
                  </a:lnTo>
                  <a:lnTo>
                    <a:pt x="1" y="13"/>
                  </a:lnTo>
                  <a:lnTo>
                    <a:pt x="4" y="10"/>
                  </a:lnTo>
                  <a:lnTo>
                    <a:pt x="6" y="6"/>
                  </a:lnTo>
                  <a:lnTo>
                    <a:pt x="9" y="4"/>
                  </a:lnTo>
                  <a:lnTo>
                    <a:pt x="13" y="2"/>
                  </a:lnTo>
                  <a:lnTo>
                    <a:pt x="17" y="1"/>
                  </a:lnTo>
                  <a:lnTo>
                    <a:pt x="22" y="0"/>
                  </a:lnTo>
                  <a:lnTo>
                    <a:pt x="26" y="1"/>
                  </a:lnTo>
                  <a:lnTo>
                    <a:pt x="30" y="2"/>
                  </a:lnTo>
                  <a:lnTo>
                    <a:pt x="34" y="4"/>
                  </a:lnTo>
                  <a:lnTo>
                    <a:pt x="36" y="6"/>
                  </a:lnTo>
                  <a:lnTo>
                    <a:pt x="40" y="10"/>
                  </a:lnTo>
                  <a:lnTo>
                    <a:pt x="41" y="13"/>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58" name="Freeform 42"/>
            <p:cNvSpPr>
              <a:spLocks/>
            </p:cNvSpPr>
            <p:nvPr/>
          </p:nvSpPr>
          <p:spPr bwMode="auto">
            <a:xfrm>
              <a:off x="3321053" y="2827713"/>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1" y="30"/>
                  </a:lnTo>
                  <a:lnTo>
                    <a:pt x="39" y="34"/>
                  </a:lnTo>
                  <a:lnTo>
                    <a:pt x="36" y="36"/>
                  </a:lnTo>
                  <a:lnTo>
                    <a:pt x="34" y="39"/>
                  </a:lnTo>
                  <a:lnTo>
                    <a:pt x="30" y="41"/>
                  </a:lnTo>
                  <a:lnTo>
                    <a:pt x="26" y="43"/>
                  </a:lnTo>
                  <a:lnTo>
                    <a:pt x="21" y="43"/>
                  </a:lnTo>
                  <a:lnTo>
                    <a:pt x="17" y="43"/>
                  </a:lnTo>
                  <a:lnTo>
                    <a:pt x="13" y="41"/>
                  </a:lnTo>
                  <a:lnTo>
                    <a:pt x="9" y="39"/>
                  </a:lnTo>
                  <a:lnTo>
                    <a:pt x="5" y="36"/>
                  </a:lnTo>
                  <a:lnTo>
                    <a:pt x="2" y="34"/>
                  </a:lnTo>
                  <a:lnTo>
                    <a:pt x="1" y="30"/>
                  </a:lnTo>
                  <a:lnTo>
                    <a:pt x="0" y="26"/>
                  </a:lnTo>
                  <a:lnTo>
                    <a:pt x="0" y="21"/>
                  </a:lnTo>
                  <a:lnTo>
                    <a:pt x="0" y="17"/>
                  </a:lnTo>
                  <a:lnTo>
                    <a:pt x="1" y="13"/>
                  </a:lnTo>
                  <a:lnTo>
                    <a:pt x="2" y="9"/>
                  </a:lnTo>
                  <a:lnTo>
                    <a:pt x="5" y="5"/>
                  </a:lnTo>
                  <a:lnTo>
                    <a:pt x="9" y="2"/>
                  </a:lnTo>
                  <a:lnTo>
                    <a:pt x="13" y="1"/>
                  </a:lnTo>
                  <a:lnTo>
                    <a:pt x="17" y="0"/>
                  </a:lnTo>
                  <a:lnTo>
                    <a:pt x="21" y="0"/>
                  </a:lnTo>
                  <a:lnTo>
                    <a:pt x="26" y="0"/>
                  </a:lnTo>
                  <a:lnTo>
                    <a:pt x="30" y="1"/>
                  </a:lnTo>
                  <a:lnTo>
                    <a:pt x="34" y="2"/>
                  </a:lnTo>
                  <a:lnTo>
                    <a:pt x="36" y="5"/>
                  </a:lnTo>
                  <a:lnTo>
                    <a:pt x="39" y="9"/>
                  </a:lnTo>
                  <a:lnTo>
                    <a:pt x="41"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59" name="Freeform 43"/>
            <p:cNvSpPr>
              <a:spLocks/>
            </p:cNvSpPr>
            <p:nvPr/>
          </p:nvSpPr>
          <p:spPr bwMode="auto">
            <a:xfrm>
              <a:off x="3798890" y="3287943"/>
              <a:ext cx="71438" cy="66654"/>
            </a:xfrm>
            <a:custGeom>
              <a:avLst/>
              <a:gdLst>
                <a:gd name="T0" fmla="*/ 2147483647 w 45"/>
                <a:gd name="T1" fmla="*/ 2147483647 h 42"/>
                <a:gd name="T2" fmla="*/ 2147483647 w 45"/>
                <a:gd name="T3" fmla="*/ 2147483647 h 42"/>
                <a:gd name="T4" fmla="*/ 2147483647 w 45"/>
                <a:gd name="T5" fmla="*/ 2147483647 h 42"/>
                <a:gd name="T6" fmla="*/ 2147483647 w 45"/>
                <a:gd name="T7" fmla="*/ 2147483647 h 42"/>
                <a:gd name="T8" fmla="*/ 2147483647 w 45"/>
                <a:gd name="T9" fmla="*/ 2147483647 h 42"/>
                <a:gd name="T10" fmla="*/ 2147483647 w 45"/>
                <a:gd name="T11" fmla="*/ 2147483647 h 42"/>
                <a:gd name="T12" fmla="*/ 2147483647 w 45"/>
                <a:gd name="T13" fmla="*/ 2147483647 h 42"/>
                <a:gd name="T14" fmla="*/ 2147483647 w 45"/>
                <a:gd name="T15" fmla="*/ 2147483647 h 42"/>
                <a:gd name="T16" fmla="*/ 2147483647 w 45"/>
                <a:gd name="T17" fmla="*/ 2147483647 h 42"/>
                <a:gd name="T18" fmla="*/ 2147483647 w 45"/>
                <a:gd name="T19" fmla="*/ 2147483647 h 42"/>
                <a:gd name="T20" fmla="*/ 2147483647 w 45"/>
                <a:gd name="T21" fmla="*/ 2147483647 h 42"/>
                <a:gd name="T22" fmla="*/ 2147483647 w 45"/>
                <a:gd name="T23" fmla="*/ 2147483647 h 42"/>
                <a:gd name="T24" fmla="*/ 2147483647 w 45"/>
                <a:gd name="T25" fmla="*/ 2147483647 h 42"/>
                <a:gd name="T26" fmla="*/ 2147483647 w 45"/>
                <a:gd name="T27" fmla="*/ 2147483647 h 42"/>
                <a:gd name="T28" fmla="*/ 2147483647 w 45"/>
                <a:gd name="T29" fmla="*/ 2147483647 h 42"/>
                <a:gd name="T30" fmla="*/ 2147483647 w 45"/>
                <a:gd name="T31" fmla="*/ 2147483647 h 42"/>
                <a:gd name="T32" fmla="*/ 2147483647 w 45"/>
                <a:gd name="T33" fmla="*/ 2147483647 h 42"/>
                <a:gd name="T34" fmla="*/ 2147483647 w 45"/>
                <a:gd name="T35" fmla="*/ 2147483647 h 42"/>
                <a:gd name="T36" fmla="*/ 0 w 45"/>
                <a:gd name="T37" fmla="*/ 2147483647 h 42"/>
                <a:gd name="T38" fmla="*/ 0 w 45"/>
                <a:gd name="T39" fmla="*/ 2147483647 h 42"/>
                <a:gd name="T40" fmla="*/ 2147483647 w 45"/>
                <a:gd name="T41" fmla="*/ 2147483647 h 42"/>
                <a:gd name="T42" fmla="*/ 2147483647 w 45"/>
                <a:gd name="T43" fmla="*/ 2147483647 h 42"/>
                <a:gd name="T44" fmla="*/ 2147483647 w 45"/>
                <a:gd name="T45" fmla="*/ 2147483647 h 42"/>
                <a:gd name="T46" fmla="*/ 2147483647 w 45"/>
                <a:gd name="T47" fmla="*/ 2147483647 h 42"/>
                <a:gd name="T48" fmla="*/ 2147483647 w 45"/>
                <a:gd name="T49" fmla="*/ 2147483647 h 42"/>
                <a:gd name="T50" fmla="*/ 2147483647 w 45"/>
                <a:gd name="T51" fmla="*/ 2147483647 h 42"/>
                <a:gd name="T52" fmla="*/ 2147483647 w 45"/>
                <a:gd name="T53" fmla="*/ 0 h 42"/>
                <a:gd name="T54" fmla="*/ 2147483647 w 45"/>
                <a:gd name="T55" fmla="*/ 0 h 42"/>
                <a:gd name="T56" fmla="*/ 2147483647 w 45"/>
                <a:gd name="T57" fmla="*/ 0 h 42"/>
                <a:gd name="T58" fmla="*/ 2147483647 w 45"/>
                <a:gd name="T59" fmla="*/ 0 h 42"/>
                <a:gd name="T60" fmla="*/ 2147483647 w 45"/>
                <a:gd name="T61" fmla="*/ 2147483647 h 42"/>
                <a:gd name="T62" fmla="*/ 2147483647 w 45"/>
                <a:gd name="T63" fmla="*/ 2147483647 h 42"/>
                <a:gd name="T64" fmla="*/ 2147483647 w 45"/>
                <a:gd name="T65" fmla="*/ 2147483647 h 42"/>
                <a:gd name="T66" fmla="*/ 2147483647 w 45"/>
                <a:gd name="T67" fmla="*/ 2147483647 h 42"/>
                <a:gd name="T68" fmla="*/ 2147483647 w 45"/>
                <a:gd name="T69" fmla="*/ 2147483647 h 42"/>
                <a:gd name="T70" fmla="*/ 2147483647 w 45"/>
                <a:gd name="T71" fmla="*/ 2147483647 h 42"/>
                <a:gd name="T72" fmla="*/ 2147483647 w 45"/>
                <a:gd name="T73" fmla="*/ 2147483647 h 42"/>
                <a:gd name="T74" fmla="*/ 2147483647 w 45"/>
                <a:gd name="T75" fmla="*/ 2147483647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2">
                  <a:moveTo>
                    <a:pt x="45" y="20"/>
                  </a:moveTo>
                  <a:lnTo>
                    <a:pt x="45" y="20"/>
                  </a:lnTo>
                  <a:lnTo>
                    <a:pt x="43" y="26"/>
                  </a:lnTo>
                  <a:lnTo>
                    <a:pt x="42" y="29"/>
                  </a:lnTo>
                  <a:lnTo>
                    <a:pt x="41" y="33"/>
                  </a:lnTo>
                  <a:lnTo>
                    <a:pt x="38" y="36"/>
                  </a:lnTo>
                  <a:lnTo>
                    <a:pt x="34" y="39"/>
                  </a:lnTo>
                  <a:lnTo>
                    <a:pt x="32" y="41"/>
                  </a:lnTo>
                  <a:lnTo>
                    <a:pt x="26" y="42"/>
                  </a:lnTo>
                  <a:lnTo>
                    <a:pt x="23" y="42"/>
                  </a:lnTo>
                  <a:lnTo>
                    <a:pt x="19" y="42"/>
                  </a:lnTo>
                  <a:lnTo>
                    <a:pt x="13" y="41"/>
                  </a:lnTo>
                  <a:lnTo>
                    <a:pt x="11" y="39"/>
                  </a:lnTo>
                  <a:lnTo>
                    <a:pt x="7" y="36"/>
                  </a:lnTo>
                  <a:lnTo>
                    <a:pt x="4" y="33"/>
                  </a:lnTo>
                  <a:lnTo>
                    <a:pt x="3" y="29"/>
                  </a:lnTo>
                  <a:lnTo>
                    <a:pt x="2" y="26"/>
                  </a:lnTo>
                  <a:lnTo>
                    <a:pt x="0" y="20"/>
                  </a:lnTo>
                  <a:lnTo>
                    <a:pt x="2" y="16"/>
                  </a:lnTo>
                  <a:lnTo>
                    <a:pt x="3" y="13"/>
                  </a:lnTo>
                  <a:lnTo>
                    <a:pt x="4" y="9"/>
                  </a:lnTo>
                  <a:lnTo>
                    <a:pt x="7" y="5"/>
                  </a:lnTo>
                  <a:lnTo>
                    <a:pt x="11" y="2"/>
                  </a:lnTo>
                  <a:lnTo>
                    <a:pt x="13" y="1"/>
                  </a:lnTo>
                  <a:lnTo>
                    <a:pt x="19" y="0"/>
                  </a:lnTo>
                  <a:lnTo>
                    <a:pt x="23" y="0"/>
                  </a:lnTo>
                  <a:lnTo>
                    <a:pt x="26" y="0"/>
                  </a:lnTo>
                  <a:lnTo>
                    <a:pt x="32" y="1"/>
                  </a:lnTo>
                  <a:lnTo>
                    <a:pt x="34" y="2"/>
                  </a:lnTo>
                  <a:lnTo>
                    <a:pt x="38" y="5"/>
                  </a:lnTo>
                  <a:lnTo>
                    <a:pt x="41" y="9"/>
                  </a:lnTo>
                  <a:lnTo>
                    <a:pt x="42" y="13"/>
                  </a:lnTo>
                  <a:lnTo>
                    <a:pt x="43" y="16"/>
                  </a:lnTo>
                  <a:lnTo>
                    <a:pt x="45" y="20"/>
                  </a:lnTo>
                  <a:close/>
                </a:path>
              </a:pathLst>
            </a:custGeom>
            <a:solidFill>
              <a:srgbClr val="C00000"/>
            </a:solidFill>
            <a:ln w="9525">
              <a:solidFill>
                <a:srgbClr val="C00000"/>
              </a:solidFill>
              <a:round/>
              <a:headEnd/>
              <a:tailEnd/>
            </a:ln>
          </p:spPr>
          <p:txBody>
            <a:bodyPr/>
            <a:lstStyle/>
            <a:p>
              <a:endParaRPr lang="el-GR"/>
            </a:p>
          </p:txBody>
        </p:sp>
        <p:sp>
          <p:nvSpPr>
            <p:cNvPr id="59560" name="Freeform 44"/>
            <p:cNvSpPr>
              <a:spLocks/>
            </p:cNvSpPr>
            <p:nvPr/>
          </p:nvSpPr>
          <p:spPr bwMode="auto">
            <a:xfrm>
              <a:off x="4635503" y="3937026"/>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1"/>
                  </a:lnTo>
                  <a:lnTo>
                    <a:pt x="39" y="34"/>
                  </a:lnTo>
                  <a:lnTo>
                    <a:pt x="36" y="38"/>
                  </a:lnTo>
                  <a:lnTo>
                    <a:pt x="34" y="41"/>
                  </a:lnTo>
                  <a:lnTo>
                    <a:pt x="30" y="42"/>
                  </a:lnTo>
                  <a:lnTo>
                    <a:pt x="26" y="43"/>
                  </a:lnTo>
                  <a:lnTo>
                    <a:pt x="21" y="44"/>
                  </a:lnTo>
                  <a:lnTo>
                    <a:pt x="17" y="43"/>
                  </a:lnTo>
                  <a:lnTo>
                    <a:pt x="13" y="42"/>
                  </a:lnTo>
                  <a:lnTo>
                    <a:pt x="9" y="41"/>
                  </a:lnTo>
                  <a:lnTo>
                    <a:pt x="5" y="38"/>
                  </a:lnTo>
                  <a:lnTo>
                    <a:pt x="3" y="34"/>
                  </a:lnTo>
                  <a:lnTo>
                    <a:pt x="1" y="31"/>
                  </a:lnTo>
                  <a:lnTo>
                    <a:pt x="0" y="26"/>
                  </a:lnTo>
                  <a:lnTo>
                    <a:pt x="0" y="22"/>
                  </a:lnTo>
                  <a:lnTo>
                    <a:pt x="0" y="18"/>
                  </a:lnTo>
                  <a:lnTo>
                    <a:pt x="1" y="15"/>
                  </a:lnTo>
                  <a:lnTo>
                    <a:pt x="3" y="11"/>
                  </a:lnTo>
                  <a:lnTo>
                    <a:pt x="5" y="7"/>
                  </a:lnTo>
                  <a:lnTo>
                    <a:pt x="9" y="4"/>
                  </a:lnTo>
                  <a:lnTo>
                    <a:pt x="13" y="3"/>
                  </a:lnTo>
                  <a:lnTo>
                    <a:pt x="17" y="2"/>
                  </a:lnTo>
                  <a:lnTo>
                    <a:pt x="21" y="0"/>
                  </a:lnTo>
                  <a:lnTo>
                    <a:pt x="26" y="2"/>
                  </a:lnTo>
                  <a:lnTo>
                    <a:pt x="30" y="3"/>
                  </a:lnTo>
                  <a:lnTo>
                    <a:pt x="34" y="4"/>
                  </a:lnTo>
                  <a:lnTo>
                    <a:pt x="36" y="7"/>
                  </a:lnTo>
                  <a:lnTo>
                    <a:pt x="39" y="11"/>
                  </a:lnTo>
                  <a:lnTo>
                    <a:pt x="42" y="15"/>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61" name="Freeform 45"/>
            <p:cNvSpPr>
              <a:spLocks/>
            </p:cNvSpPr>
            <p:nvPr/>
          </p:nvSpPr>
          <p:spPr bwMode="auto">
            <a:xfrm>
              <a:off x="4681541" y="3976701"/>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3" y="26"/>
                  </a:lnTo>
                  <a:lnTo>
                    <a:pt x="41" y="30"/>
                  </a:lnTo>
                  <a:lnTo>
                    <a:pt x="40" y="34"/>
                  </a:lnTo>
                  <a:lnTo>
                    <a:pt x="37" y="38"/>
                  </a:lnTo>
                  <a:lnTo>
                    <a:pt x="33" y="40"/>
                  </a:lnTo>
                  <a:lnTo>
                    <a:pt x="31" y="42"/>
                  </a:lnTo>
                  <a:lnTo>
                    <a:pt x="26" y="43"/>
                  </a:lnTo>
                  <a:lnTo>
                    <a:pt x="22" y="43"/>
                  </a:lnTo>
                  <a:lnTo>
                    <a:pt x="18" y="43"/>
                  </a:lnTo>
                  <a:lnTo>
                    <a:pt x="13" y="42"/>
                  </a:lnTo>
                  <a:lnTo>
                    <a:pt x="10" y="40"/>
                  </a:lnTo>
                  <a:lnTo>
                    <a:pt x="6" y="38"/>
                  </a:lnTo>
                  <a:lnTo>
                    <a:pt x="4" y="34"/>
                  </a:lnTo>
                  <a:lnTo>
                    <a:pt x="2" y="30"/>
                  </a:lnTo>
                  <a:lnTo>
                    <a:pt x="1" y="26"/>
                  </a:lnTo>
                  <a:lnTo>
                    <a:pt x="0" y="22"/>
                  </a:lnTo>
                  <a:lnTo>
                    <a:pt x="1" y="17"/>
                  </a:lnTo>
                  <a:lnTo>
                    <a:pt x="2" y="13"/>
                  </a:lnTo>
                  <a:lnTo>
                    <a:pt x="4" y="9"/>
                  </a:lnTo>
                  <a:lnTo>
                    <a:pt x="6" y="6"/>
                  </a:lnTo>
                  <a:lnTo>
                    <a:pt x="10" y="4"/>
                  </a:lnTo>
                  <a:lnTo>
                    <a:pt x="13" y="1"/>
                  </a:lnTo>
                  <a:lnTo>
                    <a:pt x="18" y="0"/>
                  </a:lnTo>
                  <a:lnTo>
                    <a:pt x="22" y="0"/>
                  </a:lnTo>
                  <a:lnTo>
                    <a:pt x="26" y="0"/>
                  </a:lnTo>
                  <a:lnTo>
                    <a:pt x="31" y="1"/>
                  </a:lnTo>
                  <a:lnTo>
                    <a:pt x="33" y="4"/>
                  </a:lnTo>
                  <a:lnTo>
                    <a:pt x="37" y="6"/>
                  </a:lnTo>
                  <a:lnTo>
                    <a:pt x="40" y="9"/>
                  </a:lnTo>
                  <a:lnTo>
                    <a:pt x="41" y="13"/>
                  </a:lnTo>
                  <a:lnTo>
                    <a:pt x="43" y="17"/>
                  </a:lnTo>
                  <a:lnTo>
                    <a:pt x="44" y="22"/>
                  </a:lnTo>
                  <a:close/>
                </a:path>
              </a:pathLst>
            </a:custGeom>
            <a:solidFill>
              <a:srgbClr val="C00000"/>
            </a:solidFill>
            <a:ln w="9525">
              <a:solidFill>
                <a:srgbClr val="C00000"/>
              </a:solidFill>
              <a:round/>
              <a:headEnd/>
              <a:tailEnd/>
            </a:ln>
          </p:spPr>
          <p:txBody>
            <a:bodyPr/>
            <a:lstStyle/>
            <a:p>
              <a:endParaRPr lang="el-GR"/>
            </a:p>
          </p:txBody>
        </p:sp>
        <p:sp>
          <p:nvSpPr>
            <p:cNvPr id="59562" name="Freeform 46"/>
            <p:cNvSpPr>
              <a:spLocks/>
            </p:cNvSpPr>
            <p:nvPr/>
          </p:nvSpPr>
          <p:spPr bwMode="auto">
            <a:xfrm>
              <a:off x="4929191" y="4202055"/>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1" y="31"/>
                  </a:lnTo>
                  <a:lnTo>
                    <a:pt x="39" y="33"/>
                  </a:lnTo>
                  <a:lnTo>
                    <a:pt x="36" y="37"/>
                  </a:lnTo>
                  <a:lnTo>
                    <a:pt x="33" y="40"/>
                  </a:lnTo>
                  <a:lnTo>
                    <a:pt x="30" y="41"/>
                  </a:lnTo>
                  <a:lnTo>
                    <a:pt x="26" y="43"/>
                  </a:lnTo>
                  <a:lnTo>
                    <a:pt x="20" y="44"/>
                  </a:lnTo>
                  <a:lnTo>
                    <a:pt x="17" y="43"/>
                  </a:lnTo>
                  <a:lnTo>
                    <a:pt x="13" y="41"/>
                  </a:lnTo>
                  <a:lnTo>
                    <a:pt x="9" y="40"/>
                  </a:lnTo>
                  <a:lnTo>
                    <a:pt x="5" y="37"/>
                  </a:lnTo>
                  <a:lnTo>
                    <a:pt x="2" y="33"/>
                  </a:lnTo>
                  <a:lnTo>
                    <a:pt x="1" y="31"/>
                  </a:lnTo>
                  <a:lnTo>
                    <a:pt x="0" y="26"/>
                  </a:lnTo>
                  <a:lnTo>
                    <a:pt x="0" y="22"/>
                  </a:lnTo>
                  <a:lnTo>
                    <a:pt x="0" y="18"/>
                  </a:lnTo>
                  <a:lnTo>
                    <a:pt x="1" y="14"/>
                  </a:lnTo>
                  <a:lnTo>
                    <a:pt x="2" y="10"/>
                  </a:lnTo>
                  <a:lnTo>
                    <a:pt x="5" y="6"/>
                  </a:lnTo>
                  <a:lnTo>
                    <a:pt x="9" y="4"/>
                  </a:lnTo>
                  <a:lnTo>
                    <a:pt x="13" y="2"/>
                  </a:lnTo>
                  <a:lnTo>
                    <a:pt x="17" y="1"/>
                  </a:lnTo>
                  <a:lnTo>
                    <a:pt x="20" y="0"/>
                  </a:lnTo>
                  <a:lnTo>
                    <a:pt x="26" y="1"/>
                  </a:lnTo>
                  <a:lnTo>
                    <a:pt x="30" y="2"/>
                  </a:lnTo>
                  <a:lnTo>
                    <a:pt x="33" y="4"/>
                  </a:lnTo>
                  <a:lnTo>
                    <a:pt x="36" y="6"/>
                  </a:lnTo>
                  <a:lnTo>
                    <a:pt x="39" y="10"/>
                  </a:lnTo>
                  <a:lnTo>
                    <a:pt x="41" y="14"/>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63" name="Freeform 47"/>
            <p:cNvSpPr>
              <a:spLocks/>
            </p:cNvSpPr>
            <p:nvPr/>
          </p:nvSpPr>
          <p:spPr bwMode="auto">
            <a:xfrm>
              <a:off x="4994278" y="4233795"/>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1"/>
                  </a:moveTo>
                  <a:lnTo>
                    <a:pt x="44" y="21"/>
                  </a:lnTo>
                  <a:lnTo>
                    <a:pt x="43" y="26"/>
                  </a:lnTo>
                  <a:lnTo>
                    <a:pt x="42" y="30"/>
                  </a:lnTo>
                  <a:lnTo>
                    <a:pt x="41" y="34"/>
                  </a:lnTo>
                  <a:lnTo>
                    <a:pt x="38" y="37"/>
                  </a:lnTo>
                  <a:lnTo>
                    <a:pt x="34" y="39"/>
                  </a:lnTo>
                  <a:lnTo>
                    <a:pt x="31" y="42"/>
                  </a:lnTo>
                  <a:lnTo>
                    <a:pt x="26" y="43"/>
                  </a:lnTo>
                  <a:lnTo>
                    <a:pt x="22" y="43"/>
                  </a:lnTo>
                  <a:lnTo>
                    <a:pt x="18" y="43"/>
                  </a:lnTo>
                  <a:lnTo>
                    <a:pt x="13" y="42"/>
                  </a:lnTo>
                  <a:lnTo>
                    <a:pt x="11" y="39"/>
                  </a:lnTo>
                  <a:lnTo>
                    <a:pt x="7" y="37"/>
                  </a:lnTo>
                  <a:lnTo>
                    <a:pt x="4" y="34"/>
                  </a:lnTo>
                  <a:lnTo>
                    <a:pt x="3" y="30"/>
                  </a:lnTo>
                  <a:lnTo>
                    <a:pt x="2" y="26"/>
                  </a:lnTo>
                  <a:lnTo>
                    <a:pt x="0" y="21"/>
                  </a:lnTo>
                  <a:lnTo>
                    <a:pt x="2" y="17"/>
                  </a:lnTo>
                  <a:lnTo>
                    <a:pt x="3" y="13"/>
                  </a:lnTo>
                  <a:lnTo>
                    <a:pt x="4" y="10"/>
                  </a:lnTo>
                  <a:lnTo>
                    <a:pt x="7" y="7"/>
                  </a:lnTo>
                  <a:lnTo>
                    <a:pt x="11" y="3"/>
                  </a:lnTo>
                  <a:lnTo>
                    <a:pt x="13" y="2"/>
                  </a:lnTo>
                  <a:lnTo>
                    <a:pt x="18" y="0"/>
                  </a:lnTo>
                  <a:lnTo>
                    <a:pt x="22" y="0"/>
                  </a:lnTo>
                  <a:lnTo>
                    <a:pt x="26" y="0"/>
                  </a:lnTo>
                  <a:lnTo>
                    <a:pt x="31" y="2"/>
                  </a:lnTo>
                  <a:lnTo>
                    <a:pt x="34" y="3"/>
                  </a:lnTo>
                  <a:lnTo>
                    <a:pt x="38" y="7"/>
                  </a:lnTo>
                  <a:lnTo>
                    <a:pt x="41" y="10"/>
                  </a:lnTo>
                  <a:lnTo>
                    <a:pt x="42" y="13"/>
                  </a:lnTo>
                  <a:lnTo>
                    <a:pt x="43" y="17"/>
                  </a:lnTo>
                  <a:lnTo>
                    <a:pt x="44" y="21"/>
                  </a:lnTo>
                  <a:close/>
                </a:path>
              </a:pathLst>
            </a:custGeom>
            <a:solidFill>
              <a:srgbClr val="C00000"/>
            </a:solidFill>
            <a:ln w="9525">
              <a:solidFill>
                <a:srgbClr val="C00000"/>
              </a:solidFill>
              <a:round/>
              <a:headEnd/>
              <a:tailEnd/>
            </a:ln>
          </p:spPr>
          <p:txBody>
            <a:bodyPr/>
            <a:lstStyle/>
            <a:p>
              <a:endParaRPr lang="el-GR"/>
            </a:p>
          </p:txBody>
        </p:sp>
        <p:sp>
          <p:nvSpPr>
            <p:cNvPr id="59564" name="Freeform 48"/>
            <p:cNvSpPr>
              <a:spLocks/>
            </p:cNvSpPr>
            <p:nvPr/>
          </p:nvSpPr>
          <p:spPr bwMode="auto">
            <a:xfrm>
              <a:off x="5046666" y="4254426"/>
              <a:ext cx="68263" cy="71415"/>
            </a:xfrm>
            <a:custGeom>
              <a:avLst/>
              <a:gdLst>
                <a:gd name="T0" fmla="*/ 2147483647 w 43"/>
                <a:gd name="T1" fmla="*/ 2147483647 h 45"/>
                <a:gd name="T2" fmla="*/ 2147483647 w 43"/>
                <a:gd name="T3" fmla="*/ 2147483647 h 45"/>
                <a:gd name="T4" fmla="*/ 2147483647 w 43"/>
                <a:gd name="T5" fmla="*/ 2147483647 h 45"/>
                <a:gd name="T6" fmla="*/ 2147483647 w 43"/>
                <a:gd name="T7" fmla="*/ 2147483647 h 45"/>
                <a:gd name="T8" fmla="*/ 2147483647 w 43"/>
                <a:gd name="T9" fmla="*/ 2147483647 h 45"/>
                <a:gd name="T10" fmla="*/ 2147483647 w 43"/>
                <a:gd name="T11" fmla="*/ 2147483647 h 45"/>
                <a:gd name="T12" fmla="*/ 2147483647 w 43"/>
                <a:gd name="T13" fmla="*/ 2147483647 h 45"/>
                <a:gd name="T14" fmla="*/ 2147483647 w 43"/>
                <a:gd name="T15" fmla="*/ 2147483647 h 45"/>
                <a:gd name="T16" fmla="*/ 2147483647 w 43"/>
                <a:gd name="T17" fmla="*/ 2147483647 h 45"/>
                <a:gd name="T18" fmla="*/ 2147483647 w 43"/>
                <a:gd name="T19" fmla="*/ 2147483647 h 45"/>
                <a:gd name="T20" fmla="*/ 2147483647 w 43"/>
                <a:gd name="T21" fmla="*/ 2147483647 h 45"/>
                <a:gd name="T22" fmla="*/ 2147483647 w 43"/>
                <a:gd name="T23" fmla="*/ 2147483647 h 45"/>
                <a:gd name="T24" fmla="*/ 2147483647 w 43"/>
                <a:gd name="T25" fmla="*/ 2147483647 h 45"/>
                <a:gd name="T26" fmla="*/ 2147483647 w 43"/>
                <a:gd name="T27" fmla="*/ 2147483647 h 45"/>
                <a:gd name="T28" fmla="*/ 2147483647 w 43"/>
                <a:gd name="T29" fmla="*/ 2147483647 h 45"/>
                <a:gd name="T30" fmla="*/ 2147483647 w 43"/>
                <a:gd name="T31" fmla="*/ 2147483647 h 45"/>
                <a:gd name="T32" fmla="*/ 2147483647 w 43"/>
                <a:gd name="T33" fmla="*/ 2147483647 h 45"/>
                <a:gd name="T34" fmla="*/ 0 w 43"/>
                <a:gd name="T35" fmla="*/ 2147483647 h 45"/>
                <a:gd name="T36" fmla="*/ 0 w 43"/>
                <a:gd name="T37" fmla="*/ 2147483647 h 45"/>
                <a:gd name="T38" fmla="*/ 0 w 43"/>
                <a:gd name="T39" fmla="*/ 2147483647 h 45"/>
                <a:gd name="T40" fmla="*/ 0 w 43"/>
                <a:gd name="T41" fmla="*/ 2147483647 h 45"/>
                <a:gd name="T42" fmla="*/ 2147483647 w 43"/>
                <a:gd name="T43" fmla="*/ 2147483647 h 45"/>
                <a:gd name="T44" fmla="*/ 2147483647 w 43"/>
                <a:gd name="T45" fmla="*/ 2147483647 h 45"/>
                <a:gd name="T46" fmla="*/ 2147483647 w 43"/>
                <a:gd name="T47" fmla="*/ 2147483647 h 45"/>
                <a:gd name="T48" fmla="*/ 2147483647 w 43"/>
                <a:gd name="T49" fmla="*/ 2147483647 h 45"/>
                <a:gd name="T50" fmla="*/ 2147483647 w 43"/>
                <a:gd name="T51" fmla="*/ 2147483647 h 45"/>
                <a:gd name="T52" fmla="*/ 2147483647 w 43"/>
                <a:gd name="T53" fmla="*/ 2147483647 h 45"/>
                <a:gd name="T54" fmla="*/ 2147483647 w 43"/>
                <a:gd name="T55" fmla="*/ 0 h 45"/>
                <a:gd name="T56" fmla="*/ 2147483647 w 43"/>
                <a:gd name="T57" fmla="*/ 0 h 45"/>
                <a:gd name="T58" fmla="*/ 2147483647 w 43"/>
                <a:gd name="T59" fmla="*/ 2147483647 h 45"/>
                <a:gd name="T60" fmla="*/ 2147483647 w 43"/>
                <a:gd name="T61" fmla="*/ 2147483647 h 45"/>
                <a:gd name="T62" fmla="*/ 2147483647 w 43"/>
                <a:gd name="T63" fmla="*/ 2147483647 h 45"/>
                <a:gd name="T64" fmla="*/ 2147483647 w 43"/>
                <a:gd name="T65" fmla="*/ 2147483647 h 45"/>
                <a:gd name="T66" fmla="*/ 2147483647 w 43"/>
                <a:gd name="T67" fmla="*/ 2147483647 h 45"/>
                <a:gd name="T68" fmla="*/ 2147483647 w 43"/>
                <a:gd name="T69" fmla="*/ 2147483647 h 45"/>
                <a:gd name="T70" fmla="*/ 2147483647 w 43"/>
                <a:gd name="T71" fmla="*/ 2147483647 h 45"/>
                <a:gd name="T72" fmla="*/ 2147483647 w 43"/>
                <a:gd name="T73" fmla="*/ 2147483647 h 45"/>
                <a:gd name="T74" fmla="*/ 2147483647 w 43"/>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5">
                  <a:moveTo>
                    <a:pt x="43" y="23"/>
                  </a:moveTo>
                  <a:lnTo>
                    <a:pt x="43" y="23"/>
                  </a:lnTo>
                  <a:lnTo>
                    <a:pt x="43" y="26"/>
                  </a:lnTo>
                  <a:lnTo>
                    <a:pt x="41" y="32"/>
                  </a:lnTo>
                  <a:lnTo>
                    <a:pt x="40" y="34"/>
                  </a:lnTo>
                  <a:lnTo>
                    <a:pt x="37" y="38"/>
                  </a:lnTo>
                  <a:lnTo>
                    <a:pt x="34" y="41"/>
                  </a:lnTo>
                  <a:lnTo>
                    <a:pt x="30" y="42"/>
                  </a:lnTo>
                  <a:lnTo>
                    <a:pt x="26" y="43"/>
                  </a:lnTo>
                  <a:lnTo>
                    <a:pt x="22" y="45"/>
                  </a:lnTo>
                  <a:lnTo>
                    <a:pt x="17" y="43"/>
                  </a:lnTo>
                  <a:lnTo>
                    <a:pt x="13" y="42"/>
                  </a:lnTo>
                  <a:lnTo>
                    <a:pt x="9" y="41"/>
                  </a:lnTo>
                  <a:lnTo>
                    <a:pt x="6" y="38"/>
                  </a:lnTo>
                  <a:lnTo>
                    <a:pt x="4" y="34"/>
                  </a:lnTo>
                  <a:lnTo>
                    <a:pt x="1" y="32"/>
                  </a:lnTo>
                  <a:lnTo>
                    <a:pt x="0" y="26"/>
                  </a:lnTo>
                  <a:lnTo>
                    <a:pt x="0" y="23"/>
                  </a:lnTo>
                  <a:lnTo>
                    <a:pt x="0" y="19"/>
                  </a:lnTo>
                  <a:lnTo>
                    <a:pt x="1" y="15"/>
                  </a:lnTo>
                  <a:lnTo>
                    <a:pt x="4" y="11"/>
                  </a:lnTo>
                  <a:lnTo>
                    <a:pt x="6" y="7"/>
                  </a:lnTo>
                  <a:lnTo>
                    <a:pt x="9" y="4"/>
                  </a:lnTo>
                  <a:lnTo>
                    <a:pt x="13" y="3"/>
                  </a:lnTo>
                  <a:lnTo>
                    <a:pt x="17" y="2"/>
                  </a:lnTo>
                  <a:lnTo>
                    <a:pt x="22" y="0"/>
                  </a:lnTo>
                  <a:lnTo>
                    <a:pt x="26" y="2"/>
                  </a:lnTo>
                  <a:lnTo>
                    <a:pt x="30" y="3"/>
                  </a:lnTo>
                  <a:lnTo>
                    <a:pt x="34" y="4"/>
                  </a:lnTo>
                  <a:lnTo>
                    <a:pt x="37" y="7"/>
                  </a:lnTo>
                  <a:lnTo>
                    <a:pt x="40" y="11"/>
                  </a:lnTo>
                  <a:lnTo>
                    <a:pt x="41" y="15"/>
                  </a:lnTo>
                  <a:lnTo>
                    <a:pt x="43" y="19"/>
                  </a:lnTo>
                  <a:lnTo>
                    <a:pt x="43" y="23"/>
                  </a:lnTo>
                  <a:close/>
                </a:path>
              </a:pathLst>
            </a:custGeom>
            <a:solidFill>
              <a:srgbClr val="C00000"/>
            </a:solidFill>
            <a:ln w="9525">
              <a:solidFill>
                <a:srgbClr val="C00000"/>
              </a:solidFill>
              <a:round/>
              <a:headEnd/>
              <a:tailEnd/>
            </a:ln>
          </p:spPr>
          <p:txBody>
            <a:bodyPr/>
            <a:lstStyle/>
            <a:p>
              <a:endParaRPr lang="el-GR"/>
            </a:p>
          </p:txBody>
        </p:sp>
        <p:sp>
          <p:nvSpPr>
            <p:cNvPr id="59565" name="Freeform 49"/>
            <p:cNvSpPr>
              <a:spLocks/>
            </p:cNvSpPr>
            <p:nvPr/>
          </p:nvSpPr>
          <p:spPr bwMode="auto">
            <a:xfrm>
              <a:off x="5095878" y="4254426"/>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2" y="30"/>
                  </a:lnTo>
                  <a:lnTo>
                    <a:pt x="40" y="34"/>
                  </a:lnTo>
                  <a:lnTo>
                    <a:pt x="38" y="37"/>
                  </a:lnTo>
                  <a:lnTo>
                    <a:pt x="34" y="40"/>
                  </a:lnTo>
                  <a:lnTo>
                    <a:pt x="30" y="42"/>
                  </a:lnTo>
                  <a:lnTo>
                    <a:pt x="26" y="43"/>
                  </a:lnTo>
                  <a:lnTo>
                    <a:pt x="22" y="43"/>
                  </a:lnTo>
                  <a:lnTo>
                    <a:pt x="17" y="43"/>
                  </a:lnTo>
                  <a:lnTo>
                    <a:pt x="13" y="42"/>
                  </a:lnTo>
                  <a:lnTo>
                    <a:pt x="9" y="40"/>
                  </a:lnTo>
                  <a:lnTo>
                    <a:pt x="6" y="37"/>
                  </a:lnTo>
                  <a:lnTo>
                    <a:pt x="4" y="34"/>
                  </a:lnTo>
                  <a:lnTo>
                    <a:pt x="1" y="30"/>
                  </a:lnTo>
                  <a:lnTo>
                    <a:pt x="0" y="26"/>
                  </a:lnTo>
                  <a:lnTo>
                    <a:pt x="0" y="21"/>
                  </a:lnTo>
                  <a:lnTo>
                    <a:pt x="0" y="17"/>
                  </a:lnTo>
                  <a:lnTo>
                    <a:pt x="1" y="13"/>
                  </a:lnTo>
                  <a:lnTo>
                    <a:pt x="4" y="10"/>
                  </a:lnTo>
                  <a:lnTo>
                    <a:pt x="6" y="7"/>
                  </a:lnTo>
                  <a:lnTo>
                    <a:pt x="9" y="3"/>
                  </a:lnTo>
                  <a:lnTo>
                    <a:pt x="13" y="2"/>
                  </a:lnTo>
                  <a:lnTo>
                    <a:pt x="17" y="0"/>
                  </a:lnTo>
                  <a:lnTo>
                    <a:pt x="22" y="0"/>
                  </a:lnTo>
                  <a:lnTo>
                    <a:pt x="26" y="0"/>
                  </a:lnTo>
                  <a:lnTo>
                    <a:pt x="30" y="2"/>
                  </a:lnTo>
                  <a:lnTo>
                    <a:pt x="34" y="3"/>
                  </a:lnTo>
                  <a:lnTo>
                    <a:pt x="38" y="7"/>
                  </a:lnTo>
                  <a:lnTo>
                    <a:pt x="40" y="10"/>
                  </a:lnTo>
                  <a:lnTo>
                    <a:pt x="42"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66" name="Freeform 50"/>
            <p:cNvSpPr>
              <a:spLocks/>
            </p:cNvSpPr>
            <p:nvPr/>
          </p:nvSpPr>
          <p:spPr bwMode="auto">
            <a:xfrm>
              <a:off x="5130803" y="4294101"/>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39" y="34"/>
                  </a:lnTo>
                  <a:lnTo>
                    <a:pt x="37" y="38"/>
                  </a:lnTo>
                  <a:lnTo>
                    <a:pt x="34" y="41"/>
                  </a:lnTo>
                  <a:lnTo>
                    <a:pt x="30" y="42"/>
                  </a:lnTo>
                  <a:lnTo>
                    <a:pt x="26" y="43"/>
                  </a:lnTo>
                  <a:lnTo>
                    <a:pt x="21" y="43"/>
                  </a:lnTo>
                  <a:lnTo>
                    <a:pt x="17" y="43"/>
                  </a:lnTo>
                  <a:lnTo>
                    <a:pt x="13" y="42"/>
                  </a:lnTo>
                  <a:lnTo>
                    <a:pt x="9" y="41"/>
                  </a:lnTo>
                  <a:lnTo>
                    <a:pt x="5" y="38"/>
                  </a:lnTo>
                  <a:lnTo>
                    <a:pt x="3" y="34"/>
                  </a:lnTo>
                  <a:lnTo>
                    <a:pt x="1" y="30"/>
                  </a:lnTo>
                  <a:lnTo>
                    <a:pt x="0" y="26"/>
                  </a:lnTo>
                  <a:lnTo>
                    <a:pt x="0" y="22"/>
                  </a:lnTo>
                  <a:lnTo>
                    <a:pt x="0" y="17"/>
                  </a:lnTo>
                  <a:lnTo>
                    <a:pt x="1" y="13"/>
                  </a:lnTo>
                  <a:lnTo>
                    <a:pt x="3" y="9"/>
                  </a:lnTo>
                  <a:lnTo>
                    <a:pt x="5" y="7"/>
                  </a:lnTo>
                  <a:lnTo>
                    <a:pt x="9" y="4"/>
                  </a:lnTo>
                  <a:lnTo>
                    <a:pt x="13" y="1"/>
                  </a:lnTo>
                  <a:lnTo>
                    <a:pt x="17" y="0"/>
                  </a:lnTo>
                  <a:lnTo>
                    <a:pt x="21" y="0"/>
                  </a:lnTo>
                  <a:lnTo>
                    <a:pt x="26" y="0"/>
                  </a:lnTo>
                  <a:lnTo>
                    <a:pt x="30" y="1"/>
                  </a:lnTo>
                  <a:lnTo>
                    <a:pt x="34" y="4"/>
                  </a:lnTo>
                  <a:lnTo>
                    <a:pt x="37" y="7"/>
                  </a:lnTo>
                  <a:lnTo>
                    <a:pt x="39" y="9"/>
                  </a:lnTo>
                  <a:lnTo>
                    <a:pt x="42"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67" name="Freeform 51"/>
            <p:cNvSpPr>
              <a:spLocks/>
            </p:cNvSpPr>
            <p:nvPr/>
          </p:nvSpPr>
          <p:spPr bwMode="auto">
            <a:xfrm>
              <a:off x="5197478" y="4300449"/>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0 h 44"/>
                <a:gd name="T56" fmla="*/ 2147483647 w 44"/>
                <a:gd name="T57" fmla="*/ 0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3" y="26"/>
                  </a:lnTo>
                  <a:lnTo>
                    <a:pt x="41" y="31"/>
                  </a:lnTo>
                  <a:lnTo>
                    <a:pt x="40" y="34"/>
                  </a:lnTo>
                  <a:lnTo>
                    <a:pt x="37" y="38"/>
                  </a:lnTo>
                  <a:lnTo>
                    <a:pt x="34" y="40"/>
                  </a:lnTo>
                  <a:lnTo>
                    <a:pt x="31" y="42"/>
                  </a:lnTo>
                  <a:lnTo>
                    <a:pt x="26" y="43"/>
                  </a:lnTo>
                  <a:lnTo>
                    <a:pt x="22" y="44"/>
                  </a:lnTo>
                  <a:lnTo>
                    <a:pt x="18" y="43"/>
                  </a:lnTo>
                  <a:lnTo>
                    <a:pt x="13" y="42"/>
                  </a:lnTo>
                  <a:lnTo>
                    <a:pt x="10" y="40"/>
                  </a:lnTo>
                  <a:lnTo>
                    <a:pt x="6" y="38"/>
                  </a:lnTo>
                  <a:lnTo>
                    <a:pt x="4" y="34"/>
                  </a:lnTo>
                  <a:lnTo>
                    <a:pt x="2" y="31"/>
                  </a:lnTo>
                  <a:lnTo>
                    <a:pt x="1" y="26"/>
                  </a:lnTo>
                  <a:lnTo>
                    <a:pt x="0" y="22"/>
                  </a:lnTo>
                  <a:lnTo>
                    <a:pt x="1" y="18"/>
                  </a:lnTo>
                  <a:lnTo>
                    <a:pt x="2" y="14"/>
                  </a:lnTo>
                  <a:lnTo>
                    <a:pt x="4" y="11"/>
                  </a:lnTo>
                  <a:lnTo>
                    <a:pt x="6" y="7"/>
                  </a:lnTo>
                  <a:lnTo>
                    <a:pt x="10" y="4"/>
                  </a:lnTo>
                  <a:lnTo>
                    <a:pt x="13" y="3"/>
                  </a:lnTo>
                  <a:lnTo>
                    <a:pt x="18" y="1"/>
                  </a:lnTo>
                  <a:lnTo>
                    <a:pt x="22" y="0"/>
                  </a:lnTo>
                  <a:lnTo>
                    <a:pt x="26" y="1"/>
                  </a:lnTo>
                  <a:lnTo>
                    <a:pt x="31" y="3"/>
                  </a:lnTo>
                  <a:lnTo>
                    <a:pt x="34" y="4"/>
                  </a:lnTo>
                  <a:lnTo>
                    <a:pt x="37" y="7"/>
                  </a:lnTo>
                  <a:lnTo>
                    <a:pt x="40" y="11"/>
                  </a:lnTo>
                  <a:lnTo>
                    <a:pt x="41" y="14"/>
                  </a:lnTo>
                  <a:lnTo>
                    <a:pt x="43" y="18"/>
                  </a:lnTo>
                  <a:lnTo>
                    <a:pt x="44" y="22"/>
                  </a:lnTo>
                  <a:close/>
                </a:path>
              </a:pathLst>
            </a:custGeom>
            <a:solidFill>
              <a:srgbClr val="C00000"/>
            </a:solidFill>
            <a:ln w="9525">
              <a:solidFill>
                <a:srgbClr val="C00000"/>
              </a:solidFill>
              <a:round/>
              <a:headEnd/>
              <a:tailEnd/>
            </a:ln>
          </p:spPr>
          <p:txBody>
            <a:bodyPr/>
            <a:lstStyle/>
            <a:p>
              <a:endParaRPr lang="el-GR"/>
            </a:p>
          </p:txBody>
        </p:sp>
        <p:sp>
          <p:nvSpPr>
            <p:cNvPr id="59568" name="Freeform 52"/>
            <p:cNvSpPr>
              <a:spLocks/>
            </p:cNvSpPr>
            <p:nvPr/>
          </p:nvSpPr>
          <p:spPr bwMode="auto">
            <a:xfrm>
              <a:off x="5259391" y="4340124"/>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1" y="30"/>
                  </a:lnTo>
                  <a:lnTo>
                    <a:pt x="39" y="34"/>
                  </a:lnTo>
                  <a:lnTo>
                    <a:pt x="36" y="38"/>
                  </a:lnTo>
                  <a:lnTo>
                    <a:pt x="34" y="40"/>
                  </a:lnTo>
                  <a:lnTo>
                    <a:pt x="30" y="41"/>
                  </a:lnTo>
                  <a:lnTo>
                    <a:pt x="26" y="43"/>
                  </a:lnTo>
                  <a:lnTo>
                    <a:pt x="21" y="43"/>
                  </a:lnTo>
                  <a:lnTo>
                    <a:pt x="17" y="43"/>
                  </a:lnTo>
                  <a:lnTo>
                    <a:pt x="13" y="41"/>
                  </a:lnTo>
                  <a:lnTo>
                    <a:pt x="9" y="40"/>
                  </a:lnTo>
                  <a:lnTo>
                    <a:pt x="5" y="38"/>
                  </a:lnTo>
                  <a:lnTo>
                    <a:pt x="2" y="34"/>
                  </a:lnTo>
                  <a:lnTo>
                    <a:pt x="1" y="30"/>
                  </a:lnTo>
                  <a:lnTo>
                    <a:pt x="0" y="26"/>
                  </a:lnTo>
                  <a:lnTo>
                    <a:pt x="0" y="22"/>
                  </a:lnTo>
                  <a:lnTo>
                    <a:pt x="0" y="17"/>
                  </a:lnTo>
                  <a:lnTo>
                    <a:pt x="1" y="13"/>
                  </a:lnTo>
                  <a:lnTo>
                    <a:pt x="2" y="9"/>
                  </a:lnTo>
                  <a:lnTo>
                    <a:pt x="5" y="6"/>
                  </a:lnTo>
                  <a:lnTo>
                    <a:pt x="9" y="4"/>
                  </a:lnTo>
                  <a:lnTo>
                    <a:pt x="13" y="1"/>
                  </a:lnTo>
                  <a:lnTo>
                    <a:pt x="17" y="0"/>
                  </a:lnTo>
                  <a:lnTo>
                    <a:pt x="21" y="0"/>
                  </a:lnTo>
                  <a:lnTo>
                    <a:pt x="26" y="0"/>
                  </a:lnTo>
                  <a:lnTo>
                    <a:pt x="30" y="1"/>
                  </a:lnTo>
                  <a:lnTo>
                    <a:pt x="34" y="4"/>
                  </a:lnTo>
                  <a:lnTo>
                    <a:pt x="36" y="6"/>
                  </a:lnTo>
                  <a:lnTo>
                    <a:pt x="39" y="9"/>
                  </a:lnTo>
                  <a:lnTo>
                    <a:pt x="41"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69" name="Freeform 53"/>
            <p:cNvSpPr>
              <a:spLocks/>
            </p:cNvSpPr>
            <p:nvPr/>
          </p:nvSpPr>
          <p:spPr bwMode="auto">
            <a:xfrm>
              <a:off x="5300666" y="4403604"/>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0 h 44"/>
                <a:gd name="T56" fmla="*/ 2147483647 w 44"/>
                <a:gd name="T57" fmla="*/ 0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3" y="26"/>
                  </a:lnTo>
                  <a:lnTo>
                    <a:pt x="41" y="31"/>
                  </a:lnTo>
                  <a:lnTo>
                    <a:pt x="40" y="34"/>
                  </a:lnTo>
                  <a:lnTo>
                    <a:pt x="37" y="38"/>
                  </a:lnTo>
                  <a:lnTo>
                    <a:pt x="34" y="40"/>
                  </a:lnTo>
                  <a:lnTo>
                    <a:pt x="31" y="42"/>
                  </a:lnTo>
                  <a:lnTo>
                    <a:pt x="26" y="43"/>
                  </a:lnTo>
                  <a:lnTo>
                    <a:pt x="22" y="44"/>
                  </a:lnTo>
                  <a:lnTo>
                    <a:pt x="18" y="43"/>
                  </a:lnTo>
                  <a:lnTo>
                    <a:pt x="13" y="42"/>
                  </a:lnTo>
                  <a:lnTo>
                    <a:pt x="10" y="40"/>
                  </a:lnTo>
                  <a:lnTo>
                    <a:pt x="6" y="38"/>
                  </a:lnTo>
                  <a:lnTo>
                    <a:pt x="4" y="34"/>
                  </a:lnTo>
                  <a:lnTo>
                    <a:pt x="2" y="31"/>
                  </a:lnTo>
                  <a:lnTo>
                    <a:pt x="1" y="26"/>
                  </a:lnTo>
                  <a:lnTo>
                    <a:pt x="0" y="22"/>
                  </a:lnTo>
                  <a:lnTo>
                    <a:pt x="1" y="18"/>
                  </a:lnTo>
                  <a:lnTo>
                    <a:pt x="2" y="14"/>
                  </a:lnTo>
                  <a:lnTo>
                    <a:pt x="4" y="11"/>
                  </a:lnTo>
                  <a:lnTo>
                    <a:pt x="6" y="7"/>
                  </a:lnTo>
                  <a:lnTo>
                    <a:pt x="10" y="4"/>
                  </a:lnTo>
                  <a:lnTo>
                    <a:pt x="13" y="3"/>
                  </a:lnTo>
                  <a:lnTo>
                    <a:pt x="18" y="1"/>
                  </a:lnTo>
                  <a:lnTo>
                    <a:pt x="22" y="0"/>
                  </a:lnTo>
                  <a:lnTo>
                    <a:pt x="26" y="1"/>
                  </a:lnTo>
                  <a:lnTo>
                    <a:pt x="31" y="3"/>
                  </a:lnTo>
                  <a:lnTo>
                    <a:pt x="34" y="4"/>
                  </a:lnTo>
                  <a:lnTo>
                    <a:pt x="37" y="7"/>
                  </a:lnTo>
                  <a:lnTo>
                    <a:pt x="40" y="11"/>
                  </a:lnTo>
                  <a:lnTo>
                    <a:pt x="41" y="14"/>
                  </a:lnTo>
                  <a:lnTo>
                    <a:pt x="43" y="18"/>
                  </a:lnTo>
                  <a:lnTo>
                    <a:pt x="44" y="22"/>
                  </a:lnTo>
                  <a:close/>
                </a:path>
              </a:pathLst>
            </a:custGeom>
            <a:solidFill>
              <a:srgbClr val="C00000"/>
            </a:solidFill>
            <a:ln w="9525">
              <a:solidFill>
                <a:srgbClr val="C00000"/>
              </a:solidFill>
              <a:round/>
              <a:headEnd/>
              <a:tailEnd/>
            </a:ln>
          </p:spPr>
          <p:txBody>
            <a:bodyPr/>
            <a:lstStyle/>
            <a:p>
              <a:endParaRPr lang="el-GR"/>
            </a:p>
          </p:txBody>
        </p:sp>
        <p:sp>
          <p:nvSpPr>
            <p:cNvPr id="59570" name="Freeform 54"/>
            <p:cNvSpPr>
              <a:spLocks/>
            </p:cNvSpPr>
            <p:nvPr/>
          </p:nvSpPr>
          <p:spPr bwMode="auto">
            <a:xfrm>
              <a:off x="5375278" y="4405191"/>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3"/>
                  </a:moveTo>
                  <a:lnTo>
                    <a:pt x="44" y="23"/>
                  </a:lnTo>
                  <a:lnTo>
                    <a:pt x="42" y="26"/>
                  </a:lnTo>
                  <a:lnTo>
                    <a:pt x="41" y="30"/>
                  </a:lnTo>
                  <a:lnTo>
                    <a:pt x="40" y="34"/>
                  </a:lnTo>
                  <a:lnTo>
                    <a:pt x="37" y="38"/>
                  </a:lnTo>
                  <a:lnTo>
                    <a:pt x="33" y="41"/>
                  </a:lnTo>
                  <a:lnTo>
                    <a:pt x="31" y="42"/>
                  </a:lnTo>
                  <a:lnTo>
                    <a:pt x="26" y="43"/>
                  </a:lnTo>
                  <a:lnTo>
                    <a:pt x="22" y="43"/>
                  </a:lnTo>
                  <a:lnTo>
                    <a:pt x="18" y="43"/>
                  </a:lnTo>
                  <a:lnTo>
                    <a:pt x="13" y="42"/>
                  </a:lnTo>
                  <a:lnTo>
                    <a:pt x="10" y="41"/>
                  </a:lnTo>
                  <a:lnTo>
                    <a:pt x="6" y="38"/>
                  </a:lnTo>
                  <a:lnTo>
                    <a:pt x="3" y="34"/>
                  </a:lnTo>
                  <a:lnTo>
                    <a:pt x="2" y="30"/>
                  </a:lnTo>
                  <a:lnTo>
                    <a:pt x="1" y="26"/>
                  </a:lnTo>
                  <a:lnTo>
                    <a:pt x="0" y="23"/>
                  </a:lnTo>
                  <a:lnTo>
                    <a:pt x="1" y="17"/>
                  </a:lnTo>
                  <a:lnTo>
                    <a:pt x="2" y="13"/>
                  </a:lnTo>
                  <a:lnTo>
                    <a:pt x="3" y="10"/>
                  </a:lnTo>
                  <a:lnTo>
                    <a:pt x="6" y="7"/>
                  </a:lnTo>
                  <a:lnTo>
                    <a:pt x="10" y="4"/>
                  </a:lnTo>
                  <a:lnTo>
                    <a:pt x="13" y="2"/>
                  </a:lnTo>
                  <a:lnTo>
                    <a:pt x="18" y="0"/>
                  </a:lnTo>
                  <a:lnTo>
                    <a:pt x="22" y="0"/>
                  </a:lnTo>
                  <a:lnTo>
                    <a:pt x="26" y="0"/>
                  </a:lnTo>
                  <a:lnTo>
                    <a:pt x="31" y="2"/>
                  </a:lnTo>
                  <a:lnTo>
                    <a:pt x="33" y="4"/>
                  </a:lnTo>
                  <a:lnTo>
                    <a:pt x="37" y="7"/>
                  </a:lnTo>
                  <a:lnTo>
                    <a:pt x="40" y="10"/>
                  </a:lnTo>
                  <a:lnTo>
                    <a:pt x="41" y="13"/>
                  </a:lnTo>
                  <a:lnTo>
                    <a:pt x="42" y="17"/>
                  </a:lnTo>
                  <a:lnTo>
                    <a:pt x="44" y="23"/>
                  </a:lnTo>
                  <a:close/>
                </a:path>
              </a:pathLst>
            </a:custGeom>
            <a:solidFill>
              <a:srgbClr val="C00000"/>
            </a:solidFill>
            <a:ln w="9525">
              <a:solidFill>
                <a:srgbClr val="C00000"/>
              </a:solidFill>
              <a:round/>
              <a:headEnd/>
              <a:tailEnd/>
            </a:ln>
          </p:spPr>
          <p:txBody>
            <a:bodyPr/>
            <a:lstStyle/>
            <a:p>
              <a:endParaRPr lang="el-GR"/>
            </a:p>
          </p:txBody>
        </p:sp>
        <p:sp>
          <p:nvSpPr>
            <p:cNvPr id="59571" name="Freeform 55"/>
            <p:cNvSpPr>
              <a:spLocks/>
            </p:cNvSpPr>
            <p:nvPr/>
          </p:nvSpPr>
          <p:spPr bwMode="auto">
            <a:xfrm>
              <a:off x="5432428" y="4443279"/>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39" y="34"/>
                  </a:lnTo>
                  <a:lnTo>
                    <a:pt x="36" y="38"/>
                  </a:lnTo>
                  <a:lnTo>
                    <a:pt x="34" y="40"/>
                  </a:lnTo>
                  <a:lnTo>
                    <a:pt x="30" y="41"/>
                  </a:lnTo>
                  <a:lnTo>
                    <a:pt x="26" y="43"/>
                  </a:lnTo>
                  <a:lnTo>
                    <a:pt x="21" y="43"/>
                  </a:lnTo>
                  <a:lnTo>
                    <a:pt x="17" y="43"/>
                  </a:lnTo>
                  <a:lnTo>
                    <a:pt x="13" y="41"/>
                  </a:lnTo>
                  <a:lnTo>
                    <a:pt x="9" y="40"/>
                  </a:lnTo>
                  <a:lnTo>
                    <a:pt x="5" y="38"/>
                  </a:lnTo>
                  <a:lnTo>
                    <a:pt x="3" y="34"/>
                  </a:lnTo>
                  <a:lnTo>
                    <a:pt x="1" y="30"/>
                  </a:lnTo>
                  <a:lnTo>
                    <a:pt x="0" y="26"/>
                  </a:lnTo>
                  <a:lnTo>
                    <a:pt x="0" y="22"/>
                  </a:lnTo>
                  <a:lnTo>
                    <a:pt x="0" y="17"/>
                  </a:lnTo>
                  <a:lnTo>
                    <a:pt x="1" y="13"/>
                  </a:lnTo>
                  <a:lnTo>
                    <a:pt x="3" y="9"/>
                  </a:lnTo>
                  <a:lnTo>
                    <a:pt x="5" y="6"/>
                  </a:lnTo>
                  <a:lnTo>
                    <a:pt x="9" y="4"/>
                  </a:lnTo>
                  <a:lnTo>
                    <a:pt x="13" y="1"/>
                  </a:lnTo>
                  <a:lnTo>
                    <a:pt x="17" y="0"/>
                  </a:lnTo>
                  <a:lnTo>
                    <a:pt x="21" y="0"/>
                  </a:lnTo>
                  <a:lnTo>
                    <a:pt x="26" y="0"/>
                  </a:lnTo>
                  <a:lnTo>
                    <a:pt x="30" y="1"/>
                  </a:lnTo>
                  <a:lnTo>
                    <a:pt x="34" y="4"/>
                  </a:lnTo>
                  <a:lnTo>
                    <a:pt x="36" y="6"/>
                  </a:lnTo>
                  <a:lnTo>
                    <a:pt x="39" y="9"/>
                  </a:lnTo>
                  <a:lnTo>
                    <a:pt x="42"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72" name="Freeform 56"/>
            <p:cNvSpPr>
              <a:spLocks/>
            </p:cNvSpPr>
            <p:nvPr/>
          </p:nvSpPr>
          <p:spPr bwMode="auto">
            <a:xfrm>
              <a:off x="5495928" y="4463910"/>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41" y="34"/>
                  </a:lnTo>
                  <a:lnTo>
                    <a:pt x="38" y="38"/>
                  </a:lnTo>
                  <a:lnTo>
                    <a:pt x="34" y="40"/>
                  </a:lnTo>
                  <a:lnTo>
                    <a:pt x="30" y="41"/>
                  </a:lnTo>
                  <a:lnTo>
                    <a:pt x="26" y="43"/>
                  </a:lnTo>
                  <a:lnTo>
                    <a:pt x="22" y="43"/>
                  </a:lnTo>
                  <a:lnTo>
                    <a:pt x="17" y="43"/>
                  </a:lnTo>
                  <a:lnTo>
                    <a:pt x="13" y="41"/>
                  </a:lnTo>
                  <a:lnTo>
                    <a:pt x="9" y="40"/>
                  </a:lnTo>
                  <a:lnTo>
                    <a:pt x="7" y="38"/>
                  </a:lnTo>
                  <a:lnTo>
                    <a:pt x="4" y="34"/>
                  </a:lnTo>
                  <a:lnTo>
                    <a:pt x="2" y="30"/>
                  </a:lnTo>
                  <a:lnTo>
                    <a:pt x="0" y="26"/>
                  </a:lnTo>
                  <a:lnTo>
                    <a:pt x="0" y="22"/>
                  </a:lnTo>
                  <a:lnTo>
                    <a:pt x="0" y="17"/>
                  </a:lnTo>
                  <a:lnTo>
                    <a:pt x="2" y="13"/>
                  </a:lnTo>
                  <a:lnTo>
                    <a:pt x="4" y="9"/>
                  </a:lnTo>
                  <a:lnTo>
                    <a:pt x="7" y="6"/>
                  </a:lnTo>
                  <a:lnTo>
                    <a:pt x="9" y="4"/>
                  </a:lnTo>
                  <a:lnTo>
                    <a:pt x="13" y="1"/>
                  </a:lnTo>
                  <a:lnTo>
                    <a:pt x="17" y="0"/>
                  </a:lnTo>
                  <a:lnTo>
                    <a:pt x="22" y="0"/>
                  </a:lnTo>
                  <a:lnTo>
                    <a:pt x="26" y="0"/>
                  </a:lnTo>
                  <a:lnTo>
                    <a:pt x="30" y="1"/>
                  </a:lnTo>
                  <a:lnTo>
                    <a:pt x="34" y="4"/>
                  </a:lnTo>
                  <a:lnTo>
                    <a:pt x="38" y="6"/>
                  </a:lnTo>
                  <a:lnTo>
                    <a:pt x="41" y="9"/>
                  </a:lnTo>
                  <a:lnTo>
                    <a:pt x="42"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73" name="Freeform 57"/>
            <p:cNvSpPr>
              <a:spLocks/>
            </p:cNvSpPr>
            <p:nvPr/>
          </p:nvSpPr>
          <p:spPr bwMode="auto">
            <a:xfrm>
              <a:off x="5549903" y="4498824"/>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2" y="30"/>
                  </a:lnTo>
                  <a:lnTo>
                    <a:pt x="40" y="34"/>
                  </a:lnTo>
                  <a:lnTo>
                    <a:pt x="38" y="36"/>
                  </a:lnTo>
                  <a:lnTo>
                    <a:pt x="34" y="39"/>
                  </a:lnTo>
                  <a:lnTo>
                    <a:pt x="30" y="42"/>
                  </a:lnTo>
                  <a:lnTo>
                    <a:pt x="26" y="43"/>
                  </a:lnTo>
                  <a:lnTo>
                    <a:pt x="22" y="43"/>
                  </a:lnTo>
                  <a:lnTo>
                    <a:pt x="17" y="43"/>
                  </a:lnTo>
                  <a:lnTo>
                    <a:pt x="13" y="42"/>
                  </a:lnTo>
                  <a:lnTo>
                    <a:pt x="9" y="39"/>
                  </a:lnTo>
                  <a:lnTo>
                    <a:pt x="7" y="36"/>
                  </a:lnTo>
                  <a:lnTo>
                    <a:pt x="4" y="34"/>
                  </a:lnTo>
                  <a:lnTo>
                    <a:pt x="1" y="30"/>
                  </a:lnTo>
                  <a:lnTo>
                    <a:pt x="0" y="26"/>
                  </a:lnTo>
                  <a:lnTo>
                    <a:pt x="0" y="21"/>
                  </a:lnTo>
                  <a:lnTo>
                    <a:pt x="0" y="17"/>
                  </a:lnTo>
                  <a:lnTo>
                    <a:pt x="1" y="13"/>
                  </a:lnTo>
                  <a:lnTo>
                    <a:pt x="4" y="9"/>
                  </a:lnTo>
                  <a:lnTo>
                    <a:pt x="7" y="6"/>
                  </a:lnTo>
                  <a:lnTo>
                    <a:pt x="9" y="3"/>
                  </a:lnTo>
                  <a:lnTo>
                    <a:pt x="13" y="1"/>
                  </a:lnTo>
                  <a:lnTo>
                    <a:pt x="17" y="0"/>
                  </a:lnTo>
                  <a:lnTo>
                    <a:pt x="22" y="0"/>
                  </a:lnTo>
                  <a:lnTo>
                    <a:pt x="26" y="0"/>
                  </a:lnTo>
                  <a:lnTo>
                    <a:pt x="30" y="1"/>
                  </a:lnTo>
                  <a:lnTo>
                    <a:pt x="34" y="3"/>
                  </a:lnTo>
                  <a:lnTo>
                    <a:pt x="38" y="6"/>
                  </a:lnTo>
                  <a:lnTo>
                    <a:pt x="40" y="9"/>
                  </a:lnTo>
                  <a:lnTo>
                    <a:pt x="42"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74" name="Freeform 58"/>
            <p:cNvSpPr>
              <a:spLocks/>
            </p:cNvSpPr>
            <p:nvPr/>
          </p:nvSpPr>
          <p:spPr bwMode="auto">
            <a:xfrm>
              <a:off x="5622928" y="4508346"/>
              <a:ext cx="66675" cy="68241"/>
            </a:xfrm>
            <a:custGeom>
              <a:avLst/>
              <a:gdLst>
                <a:gd name="T0" fmla="*/ 2147483647 w 42"/>
                <a:gd name="T1" fmla="*/ 2147483647 h 43"/>
                <a:gd name="T2" fmla="*/ 2147483647 w 42"/>
                <a:gd name="T3" fmla="*/ 2147483647 h 43"/>
                <a:gd name="T4" fmla="*/ 2147483647 w 42"/>
                <a:gd name="T5" fmla="*/ 2147483647 h 43"/>
                <a:gd name="T6" fmla="*/ 2147483647 w 42"/>
                <a:gd name="T7" fmla="*/ 2147483647 h 43"/>
                <a:gd name="T8" fmla="*/ 2147483647 w 42"/>
                <a:gd name="T9" fmla="*/ 2147483647 h 43"/>
                <a:gd name="T10" fmla="*/ 2147483647 w 42"/>
                <a:gd name="T11" fmla="*/ 2147483647 h 43"/>
                <a:gd name="T12" fmla="*/ 2147483647 w 42"/>
                <a:gd name="T13" fmla="*/ 2147483647 h 43"/>
                <a:gd name="T14" fmla="*/ 2147483647 w 42"/>
                <a:gd name="T15" fmla="*/ 2147483647 h 43"/>
                <a:gd name="T16" fmla="*/ 2147483647 w 42"/>
                <a:gd name="T17" fmla="*/ 2147483647 h 43"/>
                <a:gd name="T18" fmla="*/ 2147483647 w 42"/>
                <a:gd name="T19" fmla="*/ 2147483647 h 43"/>
                <a:gd name="T20" fmla="*/ 2147483647 w 42"/>
                <a:gd name="T21" fmla="*/ 2147483647 h 43"/>
                <a:gd name="T22" fmla="*/ 2147483647 w 42"/>
                <a:gd name="T23" fmla="*/ 2147483647 h 43"/>
                <a:gd name="T24" fmla="*/ 2147483647 w 42"/>
                <a:gd name="T25" fmla="*/ 2147483647 h 43"/>
                <a:gd name="T26" fmla="*/ 2147483647 w 42"/>
                <a:gd name="T27" fmla="*/ 2147483647 h 43"/>
                <a:gd name="T28" fmla="*/ 2147483647 w 42"/>
                <a:gd name="T29" fmla="*/ 2147483647 h 43"/>
                <a:gd name="T30" fmla="*/ 2147483647 w 42"/>
                <a:gd name="T31" fmla="*/ 2147483647 h 43"/>
                <a:gd name="T32" fmla="*/ 2147483647 w 42"/>
                <a:gd name="T33" fmla="*/ 2147483647 h 43"/>
                <a:gd name="T34" fmla="*/ 0 w 42"/>
                <a:gd name="T35" fmla="*/ 2147483647 h 43"/>
                <a:gd name="T36" fmla="*/ 0 w 42"/>
                <a:gd name="T37" fmla="*/ 2147483647 h 43"/>
                <a:gd name="T38" fmla="*/ 0 w 42"/>
                <a:gd name="T39" fmla="*/ 2147483647 h 43"/>
                <a:gd name="T40" fmla="*/ 0 w 42"/>
                <a:gd name="T41" fmla="*/ 2147483647 h 43"/>
                <a:gd name="T42" fmla="*/ 2147483647 w 42"/>
                <a:gd name="T43" fmla="*/ 2147483647 h 43"/>
                <a:gd name="T44" fmla="*/ 2147483647 w 42"/>
                <a:gd name="T45" fmla="*/ 2147483647 h 43"/>
                <a:gd name="T46" fmla="*/ 2147483647 w 42"/>
                <a:gd name="T47" fmla="*/ 2147483647 h 43"/>
                <a:gd name="T48" fmla="*/ 2147483647 w 42"/>
                <a:gd name="T49" fmla="*/ 2147483647 h 43"/>
                <a:gd name="T50" fmla="*/ 2147483647 w 42"/>
                <a:gd name="T51" fmla="*/ 2147483647 h 43"/>
                <a:gd name="T52" fmla="*/ 2147483647 w 42"/>
                <a:gd name="T53" fmla="*/ 0 h 43"/>
                <a:gd name="T54" fmla="*/ 2147483647 w 42"/>
                <a:gd name="T55" fmla="*/ 0 h 43"/>
                <a:gd name="T56" fmla="*/ 2147483647 w 42"/>
                <a:gd name="T57" fmla="*/ 0 h 43"/>
                <a:gd name="T58" fmla="*/ 2147483647 w 42"/>
                <a:gd name="T59" fmla="*/ 0 h 43"/>
                <a:gd name="T60" fmla="*/ 2147483647 w 42"/>
                <a:gd name="T61" fmla="*/ 2147483647 h 43"/>
                <a:gd name="T62" fmla="*/ 2147483647 w 42"/>
                <a:gd name="T63" fmla="*/ 2147483647 h 43"/>
                <a:gd name="T64" fmla="*/ 2147483647 w 42"/>
                <a:gd name="T65" fmla="*/ 2147483647 h 43"/>
                <a:gd name="T66" fmla="*/ 2147483647 w 42"/>
                <a:gd name="T67" fmla="*/ 2147483647 h 43"/>
                <a:gd name="T68" fmla="*/ 2147483647 w 42"/>
                <a:gd name="T69" fmla="*/ 2147483647 h 43"/>
                <a:gd name="T70" fmla="*/ 2147483647 w 42"/>
                <a:gd name="T71" fmla="*/ 2147483647 h 43"/>
                <a:gd name="T72" fmla="*/ 2147483647 w 42"/>
                <a:gd name="T73" fmla="*/ 2147483647 h 43"/>
                <a:gd name="T74" fmla="*/ 2147483647 w 4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3">
                  <a:moveTo>
                    <a:pt x="42" y="23"/>
                  </a:moveTo>
                  <a:lnTo>
                    <a:pt x="42" y="23"/>
                  </a:lnTo>
                  <a:lnTo>
                    <a:pt x="42" y="26"/>
                  </a:lnTo>
                  <a:lnTo>
                    <a:pt x="41" y="30"/>
                  </a:lnTo>
                  <a:lnTo>
                    <a:pt x="39" y="34"/>
                  </a:lnTo>
                  <a:lnTo>
                    <a:pt x="36" y="38"/>
                  </a:lnTo>
                  <a:lnTo>
                    <a:pt x="33" y="41"/>
                  </a:lnTo>
                  <a:lnTo>
                    <a:pt x="29" y="42"/>
                  </a:lnTo>
                  <a:lnTo>
                    <a:pt x="26" y="43"/>
                  </a:lnTo>
                  <a:lnTo>
                    <a:pt x="20" y="43"/>
                  </a:lnTo>
                  <a:lnTo>
                    <a:pt x="16" y="43"/>
                  </a:lnTo>
                  <a:lnTo>
                    <a:pt x="13" y="42"/>
                  </a:lnTo>
                  <a:lnTo>
                    <a:pt x="9" y="41"/>
                  </a:lnTo>
                  <a:lnTo>
                    <a:pt x="5" y="38"/>
                  </a:lnTo>
                  <a:lnTo>
                    <a:pt x="2" y="34"/>
                  </a:lnTo>
                  <a:lnTo>
                    <a:pt x="1" y="30"/>
                  </a:lnTo>
                  <a:lnTo>
                    <a:pt x="0" y="26"/>
                  </a:lnTo>
                  <a:lnTo>
                    <a:pt x="0" y="23"/>
                  </a:lnTo>
                  <a:lnTo>
                    <a:pt x="0" y="17"/>
                  </a:lnTo>
                  <a:lnTo>
                    <a:pt x="1" y="13"/>
                  </a:lnTo>
                  <a:lnTo>
                    <a:pt x="2" y="10"/>
                  </a:lnTo>
                  <a:lnTo>
                    <a:pt x="5" y="7"/>
                  </a:lnTo>
                  <a:lnTo>
                    <a:pt x="9" y="4"/>
                  </a:lnTo>
                  <a:lnTo>
                    <a:pt x="13" y="2"/>
                  </a:lnTo>
                  <a:lnTo>
                    <a:pt x="16" y="0"/>
                  </a:lnTo>
                  <a:lnTo>
                    <a:pt x="20" y="0"/>
                  </a:lnTo>
                  <a:lnTo>
                    <a:pt x="26" y="0"/>
                  </a:lnTo>
                  <a:lnTo>
                    <a:pt x="29" y="2"/>
                  </a:lnTo>
                  <a:lnTo>
                    <a:pt x="33" y="4"/>
                  </a:lnTo>
                  <a:lnTo>
                    <a:pt x="36" y="7"/>
                  </a:lnTo>
                  <a:lnTo>
                    <a:pt x="39" y="10"/>
                  </a:lnTo>
                  <a:lnTo>
                    <a:pt x="41" y="13"/>
                  </a:lnTo>
                  <a:lnTo>
                    <a:pt x="42" y="17"/>
                  </a:lnTo>
                  <a:lnTo>
                    <a:pt x="42" y="23"/>
                  </a:lnTo>
                  <a:close/>
                </a:path>
              </a:pathLst>
            </a:custGeom>
            <a:solidFill>
              <a:srgbClr val="C00000"/>
            </a:solidFill>
            <a:ln w="9525">
              <a:solidFill>
                <a:srgbClr val="C00000"/>
              </a:solidFill>
              <a:round/>
              <a:headEnd/>
              <a:tailEnd/>
            </a:ln>
          </p:spPr>
          <p:txBody>
            <a:bodyPr/>
            <a:lstStyle/>
            <a:p>
              <a:endParaRPr lang="el-GR"/>
            </a:p>
          </p:txBody>
        </p:sp>
        <p:sp>
          <p:nvSpPr>
            <p:cNvPr id="59575" name="Freeform 59"/>
            <p:cNvSpPr>
              <a:spLocks/>
            </p:cNvSpPr>
            <p:nvPr/>
          </p:nvSpPr>
          <p:spPr bwMode="auto">
            <a:xfrm>
              <a:off x="5667378" y="4511520"/>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1"/>
                  </a:lnTo>
                  <a:lnTo>
                    <a:pt x="39" y="34"/>
                  </a:lnTo>
                  <a:lnTo>
                    <a:pt x="37" y="37"/>
                  </a:lnTo>
                  <a:lnTo>
                    <a:pt x="34" y="40"/>
                  </a:lnTo>
                  <a:lnTo>
                    <a:pt x="30" y="41"/>
                  </a:lnTo>
                  <a:lnTo>
                    <a:pt x="26" y="43"/>
                  </a:lnTo>
                  <a:lnTo>
                    <a:pt x="21" y="44"/>
                  </a:lnTo>
                  <a:lnTo>
                    <a:pt x="17" y="43"/>
                  </a:lnTo>
                  <a:lnTo>
                    <a:pt x="13" y="41"/>
                  </a:lnTo>
                  <a:lnTo>
                    <a:pt x="9" y="40"/>
                  </a:lnTo>
                  <a:lnTo>
                    <a:pt x="5" y="37"/>
                  </a:lnTo>
                  <a:lnTo>
                    <a:pt x="3" y="34"/>
                  </a:lnTo>
                  <a:lnTo>
                    <a:pt x="1" y="31"/>
                  </a:lnTo>
                  <a:lnTo>
                    <a:pt x="0" y="26"/>
                  </a:lnTo>
                  <a:lnTo>
                    <a:pt x="0" y="22"/>
                  </a:lnTo>
                  <a:lnTo>
                    <a:pt x="0" y="18"/>
                  </a:lnTo>
                  <a:lnTo>
                    <a:pt x="1" y="14"/>
                  </a:lnTo>
                  <a:lnTo>
                    <a:pt x="3" y="10"/>
                  </a:lnTo>
                  <a:lnTo>
                    <a:pt x="5" y="6"/>
                  </a:lnTo>
                  <a:lnTo>
                    <a:pt x="9" y="4"/>
                  </a:lnTo>
                  <a:lnTo>
                    <a:pt x="13" y="2"/>
                  </a:lnTo>
                  <a:lnTo>
                    <a:pt x="17" y="1"/>
                  </a:lnTo>
                  <a:lnTo>
                    <a:pt x="21" y="0"/>
                  </a:lnTo>
                  <a:lnTo>
                    <a:pt x="26" y="1"/>
                  </a:lnTo>
                  <a:lnTo>
                    <a:pt x="30" y="2"/>
                  </a:lnTo>
                  <a:lnTo>
                    <a:pt x="34" y="4"/>
                  </a:lnTo>
                  <a:lnTo>
                    <a:pt x="37" y="6"/>
                  </a:lnTo>
                  <a:lnTo>
                    <a:pt x="39" y="10"/>
                  </a:lnTo>
                  <a:lnTo>
                    <a:pt x="42" y="14"/>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76" name="Freeform 60"/>
            <p:cNvSpPr>
              <a:spLocks/>
            </p:cNvSpPr>
            <p:nvPr/>
          </p:nvSpPr>
          <p:spPr bwMode="auto">
            <a:xfrm>
              <a:off x="5715003" y="4538499"/>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40" y="33"/>
                  </a:lnTo>
                  <a:lnTo>
                    <a:pt x="38" y="37"/>
                  </a:lnTo>
                  <a:lnTo>
                    <a:pt x="34" y="40"/>
                  </a:lnTo>
                  <a:lnTo>
                    <a:pt x="30" y="41"/>
                  </a:lnTo>
                  <a:lnTo>
                    <a:pt x="26" y="43"/>
                  </a:lnTo>
                  <a:lnTo>
                    <a:pt x="22" y="43"/>
                  </a:lnTo>
                  <a:lnTo>
                    <a:pt x="17" y="43"/>
                  </a:lnTo>
                  <a:lnTo>
                    <a:pt x="13" y="41"/>
                  </a:lnTo>
                  <a:lnTo>
                    <a:pt x="9" y="40"/>
                  </a:lnTo>
                  <a:lnTo>
                    <a:pt x="7" y="37"/>
                  </a:lnTo>
                  <a:lnTo>
                    <a:pt x="4" y="33"/>
                  </a:lnTo>
                  <a:lnTo>
                    <a:pt x="1" y="30"/>
                  </a:lnTo>
                  <a:lnTo>
                    <a:pt x="0" y="26"/>
                  </a:lnTo>
                  <a:lnTo>
                    <a:pt x="0" y="22"/>
                  </a:lnTo>
                  <a:lnTo>
                    <a:pt x="0" y="17"/>
                  </a:lnTo>
                  <a:lnTo>
                    <a:pt x="1" y="13"/>
                  </a:lnTo>
                  <a:lnTo>
                    <a:pt x="4" y="9"/>
                  </a:lnTo>
                  <a:lnTo>
                    <a:pt x="7" y="6"/>
                  </a:lnTo>
                  <a:lnTo>
                    <a:pt x="9" y="4"/>
                  </a:lnTo>
                  <a:lnTo>
                    <a:pt x="13" y="1"/>
                  </a:lnTo>
                  <a:lnTo>
                    <a:pt x="17" y="0"/>
                  </a:lnTo>
                  <a:lnTo>
                    <a:pt x="22" y="0"/>
                  </a:lnTo>
                  <a:lnTo>
                    <a:pt x="26" y="0"/>
                  </a:lnTo>
                  <a:lnTo>
                    <a:pt x="30" y="1"/>
                  </a:lnTo>
                  <a:lnTo>
                    <a:pt x="34" y="4"/>
                  </a:lnTo>
                  <a:lnTo>
                    <a:pt x="38" y="6"/>
                  </a:lnTo>
                  <a:lnTo>
                    <a:pt x="40" y="9"/>
                  </a:lnTo>
                  <a:lnTo>
                    <a:pt x="42" y="13"/>
                  </a:lnTo>
                  <a:lnTo>
                    <a:pt x="43" y="17"/>
                  </a:lnTo>
                  <a:lnTo>
                    <a:pt x="43" y="22"/>
                  </a:lnTo>
                  <a:close/>
                </a:path>
              </a:pathLst>
            </a:custGeom>
            <a:solidFill>
              <a:srgbClr val="C00000"/>
            </a:solidFill>
            <a:ln w="9525">
              <a:solidFill>
                <a:srgbClr val="C00000"/>
              </a:solidFill>
              <a:round/>
              <a:headEnd/>
              <a:tailEnd/>
            </a:ln>
          </p:spPr>
          <p:txBody>
            <a:bodyPr/>
            <a:lstStyle/>
            <a:p>
              <a:endParaRPr lang="el-GR"/>
            </a:p>
          </p:txBody>
        </p:sp>
        <p:sp>
          <p:nvSpPr>
            <p:cNvPr id="59577" name="Freeform 61"/>
            <p:cNvSpPr>
              <a:spLocks/>
            </p:cNvSpPr>
            <p:nvPr/>
          </p:nvSpPr>
          <p:spPr bwMode="auto">
            <a:xfrm>
              <a:off x="5778504" y="4555956"/>
              <a:ext cx="71438" cy="71415"/>
            </a:xfrm>
            <a:custGeom>
              <a:avLst/>
              <a:gdLst>
                <a:gd name="T0" fmla="*/ 2147483647 w 45"/>
                <a:gd name="T1" fmla="*/ 2147483647 h 45"/>
                <a:gd name="T2" fmla="*/ 2147483647 w 45"/>
                <a:gd name="T3" fmla="*/ 2147483647 h 45"/>
                <a:gd name="T4" fmla="*/ 2147483647 w 45"/>
                <a:gd name="T5" fmla="*/ 2147483647 h 45"/>
                <a:gd name="T6" fmla="*/ 2147483647 w 45"/>
                <a:gd name="T7" fmla="*/ 2147483647 h 45"/>
                <a:gd name="T8" fmla="*/ 2147483647 w 45"/>
                <a:gd name="T9" fmla="*/ 2147483647 h 45"/>
                <a:gd name="T10" fmla="*/ 2147483647 w 45"/>
                <a:gd name="T11" fmla="*/ 2147483647 h 45"/>
                <a:gd name="T12" fmla="*/ 2147483647 w 45"/>
                <a:gd name="T13" fmla="*/ 2147483647 h 45"/>
                <a:gd name="T14" fmla="*/ 2147483647 w 45"/>
                <a:gd name="T15" fmla="*/ 2147483647 h 45"/>
                <a:gd name="T16" fmla="*/ 2147483647 w 45"/>
                <a:gd name="T17" fmla="*/ 2147483647 h 45"/>
                <a:gd name="T18" fmla="*/ 2147483647 w 45"/>
                <a:gd name="T19" fmla="*/ 2147483647 h 45"/>
                <a:gd name="T20" fmla="*/ 2147483647 w 45"/>
                <a:gd name="T21" fmla="*/ 2147483647 h 45"/>
                <a:gd name="T22" fmla="*/ 2147483647 w 45"/>
                <a:gd name="T23" fmla="*/ 2147483647 h 45"/>
                <a:gd name="T24" fmla="*/ 2147483647 w 45"/>
                <a:gd name="T25" fmla="*/ 2147483647 h 45"/>
                <a:gd name="T26" fmla="*/ 2147483647 w 45"/>
                <a:gd name="T27" fmla="*/ 2147483647 h 45"/>
                <a:gd name="T28" fmla="*/ 2147483647 w 45"/>
                <a:gd name="T29" fmla="*/ 2147483647 h 45"/>
                <a:gd name="T30" fmla="*/ 2147483647 w 45"/>
                <a:gd name="T31" fmla="*/ 2147483647 h 45"/>
                <a:gd name="T32" fmla="*/ 2147483647 w 45"/>
                <a:gd name="T33" fmla="*/ 2147483647 h 45"/>
                <a:gd name="T34" fmla="*/ 2147483647 w 45"/>
                <a:gd name="T35" fmla="*/ 2147483647 h 45"/>
                <a:gd name="T36" fmla="*/ 0 w 45"/>
                <a:gd name="T37" fmla="*/ 2147483647 h 45"/>
                <a:gd name="T38" fmla="*/ 0 w 45"/>
                <a:gd name="T39" fmla="*/ 2147483647 h 45"/>
                <a:gd name="T40" fmla="*/ 2147483647 w 45"/>
                <a:gd name="T41" fmla="*/ 2147483647 h 45"/>
                <a:gd name="T42" fmla="*/ 2147483647 w 45"/>
                <a:gd name="T43" fmla="*/ 2147483647 h 45"/>
                <a:gd name="T44" fmla="*/ 2147483647 w 45"/>
                <a:gd name="T45" fmla="*/ 2147483647 h 45"/>
                <a:gd name="T46" fmla="*/ 2147483647 w 45"/>
                <a:gd name="T47" fmla="*/ 2147483647 h 45"/>
                <a:gd name="T48" fmla="*/ 2147483647 w 45"/>
                <a:gd name="T49" fmla="*/ 2147483647 h 45"/>
                <a:gd name="T50" fmla="*/ 2147483647 w 45"/>
                <a:gd name="T51" fmla="*/ 2147483647 h 45"/>
                <a:gd name="T52" fmla="*/ 2147483647 w 45"/>
                <a:gd name="T53" fmla="*/ 2147483647 h 45"/>
                <a:gd name="T54" fmla="*/ 2147483647 w 45"/>
                <a:gd name="T55" fmla="*/ 0 h 45"/>
                <a:gd name="T56" fmla="*/ 2147483647 w 45"/>
                <a:gd name="T57" fmla="*/ 0 h 45"/>
                <a:gd name="T58" fmla="*/ 2147483647 w 45"/>
                <a:gd name="T59" fmla="*/ 2147483647 h 45"/>
                <a:gd name="T60" fmla="*/ 2147483647 w 45"/>
                <a:gd name="T61" fmla="*/ 2147483647 h 45"/>
                <a:gd name="T62" fmla="*/ 2147483647 w 45"/>
                <a:gd name="T63" fmla="*/ 2147483647 h 45"/>
                <a:gd name="T64" fmla="*/ 2147483647 w 45"/>
                <a:gd name="T65" fmla="*/ 2147483647 h 45"/>
                <a:gd name="T66" fmla="*/ 2147483647 w 45"/>
                <a:gd name="T67" fmla="*/ 2147483647 h 45"/>
                <a:gd name="T68" fmla="*/ 2147483647 w 45"/>
                <a:gd name="T69" fmla="*/ 2147483647 h 45"/>
                <a:gd name="T70" fmla="*/ 2147483647 w 45"/>
                <a:gd name="T71" fmla="*/ 2147483647 h 45"/>
                <a:gd name="T72" fmla="*/ 2147483647 w 45"/>
                <a:gd name="T73" fmla="*/ 2147483647 h 45"/>
                <a:gd name="T74" fmla="*/ 2147483647 w 45"/>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5">
                  <a:moveTo>
                    <a:pt x="45" y="22"/>
                  </a:moveTo>
                  <a:lnTo>
                    <a:pt x="45" y="22"/>
                  </a:lnTo>
                  <a:lnTo>
                    <a:pt x="43" y="26"/>
                  </a:lnTo>
                  <a:lnTo>
                    <a:pt x="42" y="32"/>
                  </a:lnTo>
                  <a:lnTo>
                    <a:pt x="41" y="34"/>
                  </a:lnTo>
                  <a:lnTo>
                    <a:pt x="38" y="38"/>
                  </a:lnTo>
                  <a:lnTo>
                    <a:pt x="34" y="41"/>
                  </a:lnTo>
                  <a:lnTo>
                    <a:pt x="32" y="42"/>
                  </a:lnTo>
                  <a:lnTo>
                    <a:pt x="26" y="43"/>
                  </a:lnTo>
                  <a:lnTo>
                    <a:pt x="22" y="45"/>
                  </a:lnTo>
                  <a:lnTo>
                    <a:pt x="19" y="43"/>
                  </a:lnTo>
                  <a:lnTo>
                    <a:pt x="13" y="42"/>
                  </a:lnTo>
                  <a:lnTo>
                    <a:pt x="11" y="41"/>
                  </a:lnTo>
                  <a:lnTo>
                    <a:pt x="7" y="38"/>
                  </a:lnTo>
                  <a:lnTo>
                    <a:pt x="4" y="34"/>
                  </a:lnTo>
                  <a:lnTo>
                    <a:pt x="3" y="32"/>
                  </a:lnTo>
                  <a:lnTo>
                    <a:pt x="2" y="26"/>
                  </a:lnTo>
                  <a:lnTo>
                    <a:pt x="0" y="22"/>
                  </a:lnTo>
                  <a:lnTo>
                    <a:pt x="2" y="19"/>
                  </a:lnTo>
                  <a:lnTo>
                    <a:pt x="3" y="15"/>
                  </a:lnTo>
                  <a:lnTo>
                    <a:pt x="4" y="11"/>
                  </a:lnTo>
                  <a:lnTo>
                    <a:pt x="7" y="7"/>
                  </a:lnTo>
                  <a:lnTo>
                    <a:pt x="11" y="4"/>
                  </a:lnTo>
                  <a:lnTo>
                    <a:pt x="13" y="3"/>
                  </a:lnTo>
                  <a:lnTo>
                    <a:pt x="19" y="2"/>
                  </a:lnTo>
                  <a:lnTo>
                    <a:pt x="22" y="0"/>
                  </a:lnTo>
                  <a:lnTo>
                    <a:pt x="26" y="2"/>
                  </a:lnTo>
                  <a:lnTo>
                    <a:pt x="32" y="3"/>
                  </a:lnTo>
                  <a:lnTo>
                    <a:pt x="34" y="4"/>
                  </a:lnTo>
                  <a:lnTo>
                    <a:pt x="38" y="7"/>
                  </a:lnTo>
                  <a:lnTo>
                    <a:pt x="41" y="11"/>
                  </a:lnTo>
                  <a:lnTo>
                    <a:pt x="42" y="15"/>
                  </a:lnTo>
                  <a:lnTo>
                    <a:pt x="43" y="19"/>
                  </a:lnTo>
                  <a:lnTo>
                    <a:pt x="45" y="22"/>
                  </a:lnTo>
                  <a:close/>
                </a:path>
              </a:pathLst>
            </a:custGeom>
            <a:solidFill>
              <a:srgbClr val="C00000"/>
            </a:solidFill>
            <a:ln w="9525">
              <a:solidFill>
                <a:srgbClr val="C00000"/>
              </a:solidFill>
              <a:round/>
              <a:headEnd/>
              <a:tailEnd/>
            </a:ln>
          </p:spPr>
          <p:txBody>
            <a:bodyPr/>
            <a:lstStyle/>
            <a:p>
              <a:endParaRPr lang="el-GR"/>
            </a:p>
          </p:txBody>
        </p:sp>
        <p:sp>
          <p:nvSpPr>
            <p:cNvPr id="59578" name="Freeform 62"/>
            <p:cNvSpPr>
              <a:spLocks/>
            </p:cNvSpPr>
            <p:nvPr/>
          </p:nvSpPr>
          <p:spPr bwMode="auto">
            <a:xfrm>
              <a:off x="5824541" y="4565478"/>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0 h 44"/>
                <a:gd name="T56" fmla="*/ 2147483647 w 44"/>
                <a:gd name="T57" fmla="*/ 0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3" y="26"/>
                  </a:lnTo>
                  <a:lnTo>
                    <a:pt x="42" y="31"/>
                  </a:lnTo>
                  <a:lnTo>
                    <a:pt x="40" y="33"/>
                  </a:lnTo>
                  <a:lnTo>
                    <a:pt x="38" y="37"/>
                  </a:lnTo>
                  <a:lnTo>
                    <a:pt x="34" y="40"/>
                  </a:lnTo>
                  <a:lnTo>
                    <a:pt x="31" y="41"/>
                  </a:lnTo>
                  <a:lnTo>
                    <a:pt x="26" y="42"/>
                  </a:lnTo>
                  <a:lnTo>
                    <a:pt x="22" y="44"/>
                  </a:lnTo>
                  <a:lnTo>
                    <a:pt x="18" y="42"/>
                  </a:lnTo>
                  <a:lnTo>
                    <a:pt x="13" y="41"/>
                  </a:lnTo>
                  <a:lnTo>
                    <a:pt x="10" y="40"/>
                  </a:lnTo>
                  <a:lnTo>
                    <a:pt x="6" y="37"/>
                  </a:lnTo>
                  <a:lnTo>
                    <a:pt x="4" y="33"/>
                  </a:lnTo>
                  <a:lnTo>
                    <a:pt x="3" y="31"/>
                  </a:lnTo>
                  <a:lnTo>
                    <a:pt x="1" y="26"/>
                  </a:lnTo>
                  <a:lnTo>
                    <a:pt x="0" y="22"/>
                  </a:lnTo>
                  <a:lnTo>
                    <a:pt x="1" y="18"/>
                  </a:lnTo>
                  <a:lnTo>
                    <a:pt x="3" y="14"/>
                  </a:lnTo>
                  <a:lnTo>
                    <a:pt x="4" y="10"/>
                  </a:lnTo>
                  <a:lnTo>
                    <a:pt x="6" y="6"/>
                  </a:lnTo>
                  <a:lnTo>
                    <a:pt x="10" y="3"/>
                  </a:lnTo>
                  <a:lnTo>
                    <a:pt x="13" y="2"/>
                  </a:lnTo>
                  <a:lnTo>
                    <a:pt x="18" y="1"/>
                  </a:lnTo>
                  <a:lnTo>
                    <a:pt x="22" y="0"/>
                  </a:lnTo>
                  <a:lnTo>
                    <a:pt x="26" y="1"/>
                  </a:lnTo>
                  <a:lnTo>
                    <a:pt x="31" y="2"/>
                  </a:lnTo>
                  <a:lnTo>
                    <a:pt x="34" y="3"/>
                  </a:lnTo>
                  <a:lnTo>
                    <a:pt x="38" y="6"/>
                  </a:lnTo>
                  <a:lnTo>
                    <a:pt x="40" y="10"/>
                  </a:lnTo>
                  <a:lnTo>
                    <a:pt x="42" y="14"/>
                  </a:lnTo>
                  <a:lnTo>
                    <a:pt x="43" y="18"/>
                  </a:lnTo>
                  <a:lnTo>
                    <a:pt x="44" y="22"/>
                  </a:lnTo>
                  <a:close/>
                </a:path>
              </a:pathLst>
            </a:custGeom>
            <a:solidFill>
              <a:srgbClr val="C00000"/>
            </a:solidFill>
            <a:ln w="9525">
              <a:solidFill>
                <a:srgbClr val="C00000"/>
              </a:solidFill>
              <a:round/>
              <a:headEnd/>
              <a:tailEnd/>
            </a:ln>
          </p:spPr>
          <p:txBody>
            <a:bodyPr/>
            <a:lstStyle/>
            <a:p>
              <a:endParaRPr lang="el-GR"/>
            </a:p>
          </p:txBody>
        </p:sp>
        <p:sp>
          <p:nvSpPr>
            <p:cNvPr id="59579" name="Freeform 63"/>
            <p:cNvSpPr>
              <a:spLocks/>
            </p:cNvSpPr>
            <p:nvPr/>
          </p:nvSpPr>
          <p:spPr bwMode="auto">
            <a:xfrm>
              <a:off x="5900741" y="4594044"/>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1"/>
                  </a:lnTo>
                  <a:lnTo>
                    <a:pt x="40" y="34"/>
                  </a:lnTo>
                  <a:lnTo>
                    <a:pt x="38" y="37"/>
                  </a:lnTo>
                  <a:lnTo>
                    <a:pt x="34" y="40"/>
                  </a:lnTo>
                  <a:lnTo>
                    <a:pt x="30" y="41"/>
                  </a:lnTo>
                  <a:lnTo>
                    <a:pt x="26" y="43"/>
                  </a:lnTo>
                  <a:lnTo>
                    <a:pt x="22" y="44"/>
                  </a:lnTo>
                  <a:lnTo>
                    <a:pt x="17" y="43"/>
                  </a:lnTo>
                  <a:lnTo>
                    <a:pt x="13" y="41"/>
                  </a:lnTo>
                  <a:lnTo>
                    <a:pt x="9" y="40"/>
                  </a:lnTo>
                  <a:lnTo>
                    <a:pt x="7" y="37"/>
                  </a:lnTo>
                  <a:lnTo>
                    <a:pt x="4" y="34"/>
                  </a:lnTo>
                  <a:lnTo>
                    <a:pt x="1" y="31"/>
                  </a:lnTo>
                  <a:lnTo>
                    <a:pt x="0" y="26"/>
                  </a:lnTo>
                  <a:lnTo>
                    <a:pt x="0" y="22"/>
                  </a:lnTo>
                  <a:lnTo>
                    <a:pt x="0" y="18"/>
                  </a:lnTo>
                  <a:lnTo>
                    <a:pt x="1" y="14"/>
                  </a:lnTo>
                  <a:lnTo>
                    <a:pt x="4" y="10"/>
                  </a:lnTo>
                  <a:lnTo>
                    <a:pt x="7" y="6"/>
                  </a:lnTo>
                  <a:lnTo>
                    <a:pt x="9" y="4"/>
                  </a:lnTo>
                  <a:lnTo>
                    <a:pt x="13" y="2"/>
                  </a:lnTo>
                  <a:lnTo>
                    <a:pt x="17" y="1"/>
                  </a:lnTo>
                  <a:lnTo>
                    <a:pt x="22" y="0"/>
                  </a:lnTo>
                  <a:lnTo>
                    <a:pt x="26" y="1"/>
                  </a:lnTo>
                  <a:lnTo>
                    <a:pt x="30" y="2"/>
                  </a:lnTo>
                  <a:lnTo>
                    <a:pt x="34" y="4"/>
                  </a:lnTo>
                  <a:lnTo>
                    <a:pt x="38" y="6"/>
                  </a:lnTo>
                  <a:lnTo>
                    <a:pt x="40" y="10"/>
                  </a:lnTo>
                  <a:lnTo>
                    <a:pt x="42" y="14"/>
                  </a:lnTo>
                  <a:lnTo>
                    <a:pt x="43" y="18"/>
                  </a:lnTo>
                  <a:lnTo>
                    <a:pt x="43" y="22"/>
                  </a:lnTo>
                  <a:close/>
                </a:path>
              </a:pathLst>
            </a:custGeom>
            <a:solidFill>
              <a:srgbClr val="C00000"/>
            </a:solidFill>
            <a:ln w="9525">
              <a:solidFill>
                <a:srgbClr val="C00000"/>
              </a:solidFill>
              <a:round/>
              <a:headEnd/>
              <a:tailEnd/>
            </a:ln>
          </p:spPr>
          <p:txBody>
            <a:bodyPr/>
            <a:lstStyle/>
            <a:p>
              <a:endParaRPr lang="el-GR"/>
            </a:p>
          </p:txBody>
        </p:sp>
        <p:sp>
          <p:nvSpPr>
            <p:cNvPr id="59580" name="Freeform 64"/>
            <p:cNvSpPr>
              <a:spLocks/>
            </p:cNvSpPr>
            <p:nvPr/>
          </p:nvSpPr>
          <p:spPr bwMode="auto">
            <a:xfrm>
              <a:off x="5964241" y="4597218"/>
              <a:ext cx="71438" cy="68241"/>
            </a:xfrm>
            <a:custGeom>
              <a:avLst/>
              <a:gdLst>
                <a:gd name="T0" fmla="*/ 2147483647 w 45"/>
                <a:gd name="T1" fmla="*/ 2147483647 h 43"/>
                <a:gd name="T2" fmla="*/ 2147483647 w 45"/>
                <a:gd name="T3" fmla="*/ 2147483647 h 43"/>
                <a:gd name="T4" fmla="*/ 2147483647 w 45"/>
                <a:gd name="T5" fmla="*/ 2147483647 h 43"/>
                <a:gd name="T6" fmla="*/ 2147483647 w 45"/>
                <a:gd name="T7" fmla="*/ 2147483647 h 43"/>
                <a:gd name="T8" fmla="*/ 2147483647 w 45"/>
                <a:gd name="T9" fmla="*/ 2147483647 h 43"/>
                <a:gd name="T10" fmla="*/ 2147483647 w 45"/>
                <a:gd name="T11" fmla="*/ 2147483647 h 43"/>
                <a:gd name="T12" fmla="*/ 2147483647 w 45"/>
                <a:gd name="T13" fmla="*/ 2147483647 h 43"/>
                <a:gd name="T14" fmla="*/ 2147483647 w 45"/>
                <a:gd name="T15" fmla="*/ 2147483647 h 43"/>
                <a:gd name="T16" fmla="*/ 2147483647 w 45"/>
                <a:gd name="T17" fmla="*/ 2147483647 h 43"/>
                <a:gd name="T18" fmla="*/ 2147483647 w 45"/>
                <a:gd name="T19" fmla="*/ 2147483647 h 43"/>
                <a:gd name="T20" fmla="*/ 2147483647 w 45"/>
                <a:gd name="T21" fmla="*/ 2147483647 h 43"/>
                <a:gd name="T22" fmla="*/ 2147483647 w 45"/>
                <a:gd name="T23" fmla="*/ 2147483647 h 43"/>
                <a:gd name="T24" fmla="*/ 2147483647 w 45"/>
                <a:gd name="T25" fmla="*/ 2147483647 h 43"/>
                <a:gd name="T26" fmla="*/ 2147483647 w 45"/>
                <a:gd name="T27" fmla="*/ 2147483647 h 43"/>
                <a:gd name="T28" fmla="*/ 2147483647 w 45"/>
                <a:gd name="T29" fmla="*/ 2147483647 h 43"/>
                <a:gd name="T30" fmla="*/ 2147483647 w 45"/>
                <a:gd name="T31" fmla="*/ 2147483647 h 43"/>
                <a:gd name="T32" fmla="*/ 2147483647 w 45"/>
                <a:gd name="T33" fmla="*/ 2147483647 h 43"/>
                <a:gd name="T34" fmla="*/ 2147483647 w 45"/>
                <a:gd name="T35" fmla="*/ 2147483647 h 43"/>
                <a:gd name="T36" fmla="*/ 0 w 45"/>
                <a:gd name="T37" fmla="*/ 2147483647 h 43"/>
                <a:gd name="T38" fmla="*/ 0 w 45"/>
                <a:gd name="T39" fmla="*/ 2147483647 h 43"/>
                <a:gd name="T40" fmla="*/ 2147483647 w 45"/>
                <a:gd name="T41" fmla="*/ 2147483647 h 43"/>
                <a:gd name="T42" fmla="*/ 2147483647 w 45"/>
                <a:gd name="T43" fmla="*/ 2147483647 h 43"/>
                <a:gd name="T44" fmla="*/ 2147483647 w 45"/>
                <a:gd name="T45" fmla="*/ 2147483647 h 43"/>
                <a:gd name="T46" fmla="*/ 2147483647 w 45"/>
                <a:gd name="T47" fmla="*/ 2147483647 h 43"/>
                <a:gd name="T48" fmla="*/ 2147483647 w 45"/>
                <a:gd name="T49" fmla="*/ 2147483647 h 43"/>
                <a:gd name="T50" fmla="*/ 2147483647 w 45"/>
                <a:gd name="T51" fmla="*/ 2147483647 h 43"/>
                <a:gd name="T52" fmla="*/ 2147483647 w 45"/>
                <a:gd name="T53" fmla="*/ 0 h 43"/>
                <a:gd name="T54" fmla="*/ 2147483647 w 45"/>
                <a:gd name="T55" fmla="*/ 0 h 43"/>
                <a:gd name="T56" fmla="*/ 2147483647 w 45"/>
                <a:gd name="T57" fmla="*/ 0 h 43"/>
                <a:gd name="T58" fmla="*/ 2147483647 w 45"/>
                <a:gd name="T59" fmla="*/ 0 h 43"/>
                <a:gd name="T60" fmla="*/ 2147483647 w 45"/>
                <a:gd name="T61" fmla="*/ 2147483647 h 43"/>
                <a:gd name="T62" fmla="*/ 2147483647 w 45"/>
                <a:gd name="T63" fmla="*/ 2147483647 h 43"/>
                <a:gd name="T64" fmla="*/ 2147483647 w 45"/>
                <a:gd name="T65" fmla="*/ 2147483647 h 43"/>
                <a:gd name="T66" fmla="*/ 2147483647 w 45"/>
                <a:gd name="T67" fmla="*/ 2147483647 h 43"/>
                <a:gd name="T68" fmla="*/ 2147483647 w 45"/>
                <a:gd name="T69" fmla="*/ 2147483647 h 43"/>
                <a:gd name="T70" fmla="*/ 2147483647 w 45"/>
                <a:gd name="T71" fmla="*/ 2147483647 h 43"/>
                <a:gd name="T72" fmla="*/ 2147483647 w 45"/>
                <a:gd name="T73" fmla="*/ 2147483647 h 43"/>
                <a:gd name="T74" fmla="*/ 2147483647 w 45"/>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5" y="21"/>
                  </a:moveTo>
                  <a:lnTo>
                    <a:pt x="45" y="21"/>
                  </a:lnTo>
                  <a:lnTo>
                    <a:pt x="43" y="26"/>
                  </a:lnTo>
                  <a:lnTo>
                    <a:pt x="42" y="30"/>
                  </a:lnTo>
                  <a:lnTo>
                    <a:pt x="41" y="34"/>
                  </a:lnTo>
                  <a:lnTo>
                    <a:pt x="38" y="37"/>
                  </a:lnTo>
                  <a:lnTo>
                    <a:pt x="34" y="39"/>
                  </a:lnTo>
                  <a:lnTo>
                    <a:pt x="32" y="42"/>
                  </a:lnTo>
                  <a:lnTo>
                    <a:pt x="26" y="43"/>
                  </a:lnTo>
                  <a:lnTo>
                    <a:pt x="22" y="43"/>
                  </a:lnTo>
                  <a:lnTo>
                    <a:pt x="19" y="43"/>
                  </a:lnTo>
                  <a:lnTo>
                    <a:pt x="13" y="42"/>
                  </a:lnTo>
                  <a:lnTo>
                    <a:pt x="11" y="39"/>
                  </a:lnTo>
                  <a:lnTo>
                    <a:pt x="7" y="37"/>
                  </a:lnTo>
                  <a:lnTo>
                    <a:pt x="4" y="34"/>
                  </a:lnTo>
                  <a:lnTo>
                    <a:pt x="3" y="30"/>
                  </a:lnTo>
                  <a:lnTo>
                    <a:pt x="2" y="26"/>
                  </a:lnTo>
                  <a:lnTo>
                    <a:pt x="0" y="21"/>
                  </a:lnTo>
                  <a:lnTo>
                    <a:pt x="2" y="17"/>
                  </a:lnTo>
                  <a:lnTo>
                    <a:pt x="3" y="13"/>
                  </a:lnTo>
                  <a:lnTo>
                    <a:pt x="4" y="9"/>
                  </a:lnTo>
                  <a:lnTo>
                    <a:pt x="7" y="7"/>
                  </a:lnTo>
                  <a:lnTo>
                    <a:pt x="11" y="3"/>
                  </a:lnTo>
                  <a:lnTo>
                    <a:pt x="13" y="2"/>
                  </a:lnTo>
                  <a:lnTo>
                    <a:pt x="19" y="0"/>
                  </a:lnTo>
                  <a:lnTo>
                    <a:pt x="22" y="0"/>
                  </a:lnTo>
                  <a:lnTo>
                    <a:pt x="26" y="0"/>
                  </a:lnTo>
                  <a:lnTo>
                    <a:pt x="32" y="2"/>
                  </a:lnTo>
                  <a:lnTo>
                    <a:pt x="34" y="3"/>
                  </a:lnTo>
                  <a:lnTo>
                    <a:pt x="38" y="7"/>
                  </a:lnTo>
                  <a:lnTo>
                    <a:pt x="41" y="9"/>
                  </a:lnTo>
                  <a:lnTo>
                    <a:pt x="42" y="13"/>
                  </a:lnTo>
                  <a:lnTo>
                    <a:pt x="43" y="17"/>
                  </a:lnTo>
                  <a:lnTo>
                    <a:pt x="45" y="21"/>
                  </a:lnTo>
                  <a:close/>
                </a:path>
              </a:pathLst>
            </a:custGeom>
            <a:solidFill>
              <a:srgbClr val="C00000"/>
            </a:solidFill>
            <a:ln w="9525">
              <a:solidFill>
                <a:srgbClr val="C00000"/>
              </a:solidFill>
              <a:round/>
              <a:headEnd/>
              <a:tailEnd/>
            </a:ln>
          </p:spPr>
          <p:txBody>
            <a:bodyPr/>
            <a:lstStyle/>
            <a:p>
              <a:endParaRPr lang="el-GR"/>
            </a:p>
          </p:txBody>
        </p:sp>
        <p:sp>
          <p:nvSpPr>
            <p:cNvPr id="59581" name="Freeform 65"/>
            <p:cNvSpPr>
              <a:spLocks/>
            </p:cNvSpPr>
            <p:nvPr/>
          </p:nvSpPr>
          <p:spPr bwMode="auto">
            <a:xfrm>
              <a:off x="6026154" y="4632132"/>
              <a:ext cx="71438" cy="68241"/>
            </a:xfrm>
            <a:custGeom>
              <a:avLst/>
              <a:gdLst>
                <a:gd name="T0" fmla="*/ 2147483647 w 45"/>
                <a:gd name="T1" fmla="*/ 2147483647 h 43"/>
                <a:gd name="T2" fmla="*/ 2147483647 w 45"/>
                <a:gd name="T3" fmla="*/ 2147483647 h 43"/>
                <a:gd name="T4" fmla="*/ 2147483647 w 45"/>
                <a:gd name="T5" fmla="*/ 2147483647 h 43"/>
                <a:gd name="T6" fmla="*/ 2147483647 w 45"/>
                <a:gd name="T7" fmla="*/ 2147483647 h 43"/>
                <a:gd name="T8" fmla="*/ 2147483647 w 45"/>
                <a:gd name="T9" fmla="*/ 2147483647 h 43"/>
                <a:gd name="T10" fmla="*/ 2147483647 w 45"/>
                <a:gd name="T11" fmla="*/ 2147483647 h 43"/>
                <a:gd name="T12" fmla="*/ 2147483647 w 45"/>
                <a:gd name="T13" fmla="*/ 2147483647 h 43"/>
                <a:gd name="T14" fmla="*/ 2147483647 w 45"/>
                <a:gd name="T15" fmla="*/ 2147483647 h 43"/>
                <a:gd name="T16" fmla="*/ 2147483647 w 45"/>
                <a:gd name="T17" fmla="*/ 2147483647 h 43"/>
                <a:gd name="T18" fmla="*/ 2147483647 w 45"/>
                <a:gd name="T19" fmla="*/ 2147483647 h 43"/>
                <a:gd name="T20" fmla="*/ 2147483647 w 45"/>
                <a:gd name="T21" fmla="*/ 2147483647 h 43"/>
                <a:gd name="T22" fmla="*/ 2147483647 w 45"/>
                <a:gd name="T23" fmla="*/ 2147483647 h 43"/>
                <a:gd name="T24" fmla="*/ 2147483647 w 45"/>
                <a:gd name="T25" fmla="*/ 2147483647 h 43"/>
                <a:gd name="T26" fmla="*/ 2147483647 w 45"/>
                <a:gd name="T27" fmla="*/ 2147483647 h 43"/>
                <a:gd name="T28" fmla="*/ 2147483647 w 45"/>
                <a:gd name="T29" fmla="*/ 2147483647 h 43"/>
                <a:gd name="T30" fmla="*/ 2147483647 w 45"/>
                <a:gd name="T31" fmla="*/ 2147483647 h 43"/>
                <a:gd name="T32" fmla="*/ 2147483647 w 45"/>
                <a:gd name="T33" fmla="*/ 2147483647 h 43"/>
                <a:gd name="T34" fmla="*/ 2147483647 w 45"/>
                <a:gd name="T35" fmla="*/ 2147483647 h 43"/>
                <a:gd name="T36" fmla="*/ 0 w 45"/>
                <a:gd name="T37" fmla="*/ 2147483647 h 43"/>
                <a:gd name="T38" fmla="*/ 0 w 45"/>
                <a:gd name="T39" fmla="*/ 2147483647 h 43"/>
                <a:gd name="T40" fmla="*/ 2147483647 w 45"/>
                <a:gd name="T41" fmla="*/ 2147483647 h 43"/>
                <a:gd name="T42" fmla="*/ 2147483647 w 45"/>
                <a:gd name="T43" fmla="*/ 2147483647 h 43"/>
                <a:gd name="T44" fmla="*/ 2147483647 w 45"/>
                <a:gd name="T45" fmla="*/ 2147483647 h 43"/>
                <a:gd name="T46" fmla="*/ 2147483647 w 45"/>
                <a:gd name="T47" fmla="*/ 2147483647 h 43"/>
                <a:gd name="T48" fmla="*/ 2147483647 w 45"/>
                <a:gd name="T49" fmla="*/ 2147483647 h 43"/>
                <a:gd name="T50" fmla="*/ 2147483647 w 45"/>
                <a:gd name="T51" fmla="*/ 2147483647 h 43"/>
                <a:gd name="T52" fmla="*/ 2147483647 w 45"/>
                <a:gd name="T53" fmla="*/ 0 h 43"/>
                <a:gd name="T54" fmla="*/ 2147483647 w 45"/>
                <a:gd name="T55" fmla="*/ 0 h 43"/>
                <a:gd name="T56" fmla="*/ 2147483647 w 45"/>
                <a:gd name="T57" fmla="*/ 0 h 43"/>
                <a:gd name="T58" fmla="*/ 2147483647 w 45"/>
                <a:gd name="T59" fmla="*/ 0 h 43"/>
                <a:gd name="T60" fmla="*/ 2147483647 w 45"/>
                <a:gd name="T61" fmla="*/ 2147483647 h 43"/>
                <a:gd name="T62" fmla="*/ 2147483647 w 45"/>
                <a:gd name="T63" fmla="*/ 2147483647 h 43"/>
                <a:gd name="T64" fmla="*/ 2147483647 w 45"/>
                <a:gd name="T65" fmla="*/ 2147483647 h 43"/>
                <a:gd name="T66" fmla="*/ 2147483647 w 45"/>
                <a:gd name="T67" fmla="*/ 2147483647 h 43"/>
                <a:gd name="T68" fmla="*/ 2147483647 w 45"/>
                <a:gd name="T69" fmla="*/ 2147483647 h 43"/>
                <a:gd name="T70" fmla="*/ 2147483647 w 45"/>
                <a:gd name="T71" fmla="*/ 2147483647 h 43"/>
                <a:gd name="T72" fmla="*/ 2147483647 w 45"/>
                <a:gd name="T73" fmla="*/ 2147483647 h 43"/>
                <a:gd name="T74" fmla="*/ 2147483647 w 45"/>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5" y="23"/>
                  </a:moveTo>
                  <a:lnTo>
                    <a:pt x="45" y="23"/>
                  </a:lnTo>
                  <a:lnTo>
                    <a:pt x="43" y="26"/>
                  </a:lnTo>
                  <a:lnTo>
                    <a:pt x="42" y="30"/>
                  </a:lnTo>
                  <a:lnTo>
                    <a:pt x="41" y="34"/>
                  </a:lnTo>
                  <a:lnTo>
                    <a:pt x="38" y="38"/>
                  </a:lnTo>
                  <a:lnTo>
                    <a:pt x="34" y="41"/>
                  </a:lnTo>
                  <a:lnTo>
                    <a:pt x="32" y="42"/>
                  </a:lnTo>
                  <a:lnTo>
                    <a:pt x="26" y="43"/>
                  </a:lnTo>
                  <a:lnTo>
                    <a:pt x="22" y="43"/>
                  </a:lnTo>
                  <a:lnTo>
                    <a:pt x="19" y="43"/>
                  </a:lnTo>
                  <a:lnTo>
                    <a:pt x="13" y="42"/>
                  </a:lnTo>
                  <a:lnTo>
                    <a:pt x="11" y="41"/>
                  </a:lnTo>
                  <a:lnTo>
                    <a:pt x="7" y="38"/>
                  </a:lnTo>
                  <a:lnTo>
                    <a:pt x="4" y="34"/>
                  </a:lnTo>
                  <a:lnTo>
                    <a:pt x="3" y="30"/>
                  </a:lnTo>
                  <a:lnTo>
                    <a:pt x="2" y="26"/>
                  </a:lnTo>
                  <a:lnTo>
                    <a:pt x="0" y="23"/>
                  </a:lnTo>
                  <a:lnTo>
                    <a:pt x="2" y="17"/>
                  </a:lnTo>
                  <a:lnTo>
                    <a:pt x="3" y="13"/>
                  </a:lnTo>
                  <a:lnTo>
                    <a:pt x="4" y="10"/>
                  </a:lnTo>
                  <a:lnTo>
                    <a:pt x="7" y="7"/>
                  </a:lnTo>
                  <a:lnTo>
                    <a:pt x="11" y="4"/>
                  </a:lnTo>
                  <a:lnTo>
                    <a:pt x="13" y="2"/>
                  </a:lnTo>
                  <a:lnTo>
                    <a:pt x="19" y="0"/>
                  </a:lnTo>
                  <a:lnTo>
                    <a:pt x="22" y="0"/>
                  </a:lnTo>
                  <a:lnTo>
                    <a:pt x="26" y="0"/>
                  </a:lnTo>
                  <a:lnTo>
                    <a:pt x="32" y="2"/>
                  </a:lnTo>
                  <a:lnTo>
                    <a:pt x="34" y="4"/>
                  </a:lnTo>
                  <a:lnTo>
                    <a:pt x="38" y="7"/>
                  </a:lnTo>
                  <a:lnTo>
                    <a:pt x="41" y="10"/>
                  </a:lnTo>
                  <a:lnTo>
                    <a:pt x="42" y="13"/>
                  </a:lnTo>
                  <a:lnTo>
                    <a:pt x="43" y="17"/>
                  </a:lnTo>
                  <a:lnTo>
                    <a:pt x="45" y="23"/>
                  </a:lnTo>
                  <a:close/>
                </a:path>
              </a:pathLst>
            </a:custGeom>
            <a:solidFill>
              <a:srgbClr val="C00000"/>
            </a:solidFill>
            <a:ln w="9525">
              <a:solidFill>
                <a:srgbClr val="C00000"/>
              </a:solidFill>
              <a:round/>
              <a:headEnd/>
              <a:tailEnd/>
            </a:ln>
          </p:spPr>
          <p:txBody>
            <a:bodyPr/>
            <a:lstStyle/>
            <a:p>
              <a:endParaRPr lang="el-GR"/>
            </a:p>
          </p:txBody>
        </p:sp>
        <p:sp>
          <p:nvSpPr>
            <p:cNvPr id="59582" name="Freeform 66"/>
            <p:cNvSpPr>
              <a:spLocks/>
            </p:cNvSpPr>
            <p:nvPr/>
          </p:nvSpPr>
          <p:spPr bwMode="auto">
            <a:xfrm>
              <a:off x="6076954" y="4635306"/>
              <a:ext cx="66675" cy="68241"/>
            </a:xfrm>
            <a:custGeom>
              <a:avLst/>
              <a:gdLst>
                <a:gd name="T0" fmla="*/ 2147483647 w 42"/>
                <a:gd name="T1" fmla="*/ 2147483647 h 43"/>
                <a:gd name="T2" fmla="*/ 2147483647 w 42"/>
                <a:gd name="T3" fmla="*/ 2147483647 h 43"/>
                <a:gd name="T4" fmla="*/ 2147483647 w 42"/>
                <a:gd name="T5" fmla="*/ 2147483647 h 43"/>
                <a:gd name="T6" fmla="*/ 2147483647 w 42"/>
                <a:gd name="T7" fmla="*/ 2147483647 h 43"/>
                <a:gd name="T8" fmla="*/ 2147483647 w 42"/>
                <a:gd name="T9" fmla="*/ 2147483647 h 43"/>
                <a:gd name="T10" fmla="*/ 2147483647 w 42"/>
                <a:gd name="T11" fmla="*/ 2147483647 h 43"/>
                <a:gd name="T12" fmla="*/ 2147483647 w 42"/>
                <a:gd name="T13" fmla="*/ 2147483647 h 43"/>
                <a:gd name="T14" fmla="*/ 2147483647 w 42"/>
                <a:gd name="T15" fmla="*/ 2147483647 h 43"/>
                <a:gd name="T16" fmla="*/ 2147483647 w 42"/>
                <a:gd name="T17" fmla="*/ 2147483647 h 43"/>
                <a:gd name="T18" fmla="*/ 2147483647 w 42"/>
                <a:gd name="T19" fmla="*/ 2147483647 h 43"/>
                <a:gd name="T20" fmla="*/ 2147483647 w 42"/>
                <a:gd name="T21" fmla="*/ 2147483647 h 43"/>
                <a:gd name="T22" fmla="*/ 2147483647 w 42"/>
                <a:gd name="T23" fmla="*/ 2147483647 h 43"/>
                <a:gd name="T24" fmla="*/ 2147483647 w 42"/>
                <a:gd name="T25" fmla="*/ 2147483647 h 43"/>
                <a:gd name="T26" fmla="*/ 2147483647 w 42"/>
                <a:gd name="T27" fmla="*/ 2147483647 h 43"/>
                <a:gd name="T28" fmla="*/ 2147483647 w 42"/>
                <a:gd name="T29" fmla="*/ 2147483647 h 43"/>
                <a:gd name="T30" fmla="*/ 2147483647 w 42"/>
                <a:gd name="T31" fmla="*/ 2147483647 h 43"/>
                <a:gd name="T32" fmla="*/ 2147483647 w 42"/>
                <a:gd name="T33" fmla="*/ 2147483647 h 43"/>
                <a:gd name="T34" fmla="*/ 0 w 42"/>
                <a:gd name="T35" fmla="*/ 2147483647 h 43"/>
                <a:gd name="T36" fmla="*/ 0 w 42"/>
                <a:gd name="T37" fmla="*/ 2147483647 h 43"/>
                <a:gd name="T38" fmla="*/ 0 w 42"/>
                <a:gd name="T39" fmla="*/ 2147483647 h 43"/>
                <a:gd name="T40" fmla="*/ 0 w 42"/>
                <a:gd name="T41" fmla="*/ 2147483647 h 43"/>
                <a:gd name="T42" fmla="*/ 2147483647 w 42"/>
                <a:gd name="T43" fmla="*/ 2147483647 h 43"/>
                <a:gd name="T44" fmla="*/ 2147483647 w 42"/>
                <a:gd name="T45" fmla="*/ 2147483647 h 43"/>
                <a:gd name="T46" fmla="*/ 2147483647 w 42"/>
                <a:gd name="T47" fmla="*/ 2147483647 h 43"/>
                <a:gd name="T48" fmla="*/ 2147483647 w 42"/>
                <a:gd name="T49" fmla="*/ 2147483647 h 43"/>
                <a:gd name="T50" fmla="*/ 2147483647 w 42"/>
                <a:gd name="T51" fmla="*/ 2147483647 h 43"/>
                <a:gd name="T52" fmla="*/ 2147483647 w 42"/>
                <a:gd name="T53" fmla="*/ 0 h 43"/>
                <a:gd name="T54" fmla="*/ 2147483647 w 42"/>
                <a:gd name="T55" fmla="*/ 0 h 43"/>
                <a:gd name="T56" fmla="*/ 2147483647 w 42"/>
                <a:gd name="T57" fmla="*/ 0 h 43"/>
                <a:gd name="T58" fmla="*/ 2147483647 w 42"/>
                <a:gd name="T59" fmla="*/ 0 h 43"/>
                <a:gd name="T60" fmla="*/ 2147483647 w 42"/>
                <a:gd name="T61" fmla="*/ 2147483647 h 43"/>
                <a:gd name="T62" fmla="*/ 2147483647 w 42"/>
                <a:gd name="T63" fmla="*/ 2147483647 h 43"/>
                <a:gd name="T64" fmla="*/ 2147483647 w 42"/>
                <a:gd name="T65" fmla="*/ 2147483647 h 43"/>
                <a:gd name="T66" fmla="*/ 2147483647 w 42"/>
                <a:gd name="T67" fmla="*/ 2147483647 h 43"/>
                <a:gd name="T68" fmla="*/ 2147483647 w 42"/>
                <a:gd name="T69" fmla="*/ 2147483647 h 43"/>
                <a:gd name="T70" fmla="*/ 2147483647 w 42"/>
                <a:gd name="T71" fmla="*/ 2147483647 h 43"/>
                <a:gd name="T72" fmla="*/ 2147483647 w 42"/>
                <a:gd name="T73" fmla="*/ 2147483647 h 43"/>
                <a:gd name="T74" fmla="*/ 2147483647 w 4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3">
                  <a:moveTo>
                    <a:pt x="42" y="21"/>
                  </a:moveTo>
                  <a:lnTo>
                    <a:pt x="42" y="21"/>
                  </a:lnTo>
                  <a:lnTo>
                    <a:pt x="42" y="26"/>
                  </a:lnTo>
                  <a:lnTo>
                    <a:pt x="41" y="30"/>
                  </a:lnTo>
                  <a:lnTo>
                    <a:pt x="39" y="34"/>
                  </a:lnTo>
                  <a:lnTo>
                    <a:pt x="36" y="36"/>
                  </a:lnTo>
                  <a:lnTo>
                    <a:pt x="33" y="39"/>
                  </a:lnTo>
                  <a:lnTo>
                    <a:pt x="29" y="41"/>
                  </a:lnTo>
                  <a:lnTo>
                    <a:pt x="26" y="43"/>
                  </a:lnTo>
                  <a:lnTo>
                    <a:pt x="20" y="43"/>
                  </a:lnTo>
                  <a:lnTo>
                    <a:pt x="16" y="43"/>
                  </a:lnTo>
                  <a:lnTo>
                    <a:pt x="13" y="41"/>
                  </a:lnTo>
                  <a:lnTo>
                    <a:pt x="9" y="39"/>
                  </a:lnTo>
                  <a:lnTo>
                    <a:pt x="5" y="36"/>
                  </a:lnTo>
                  <a:lnTo>
                    <a:pt x="2" y="34"/>
                  </a:lnTo>
                  <a:lnTo>
                    <a:pt x="1" y="30"/>
                  </a:lnTo>
                  <a:lnTo>
                    <a:pt x="0" y="26"/>
                  </a:lnTo>
                  <a:lnTo>
                    <a:pt x="0" y="21"/>
                  </a:lnTo>
                  <a:lnTo>
                    <a:pt x="0" y="17"/>
                  </a:lnTo>
                  <a:lnTo>
                    <a:pt x="1" y="13"/>
                  </a:lnTo>
                  <a:lnTo>
                    <a:pt x="2" y="9"/>
                  </a:lnTo>
                  <a:lnTo>
                    <a:pt x="5" y="6"/>
                  </a:lnTo>
                  <a:lnTo>
                    <a:pt x="9" y="2"/>
                  </a:lnTo>
                  <a:lnTo>
                    <a:pt x="13" y="1"/>
                  </a:lnTo>
                  <a:lnTo>
                    <a:pt x="16" y="0"/>
                  </a:lnTo>
                  <a:lnTo>
                    <a:pt x="20" y="0"/>
                  </a:lnTo>
                  <a:lnTo>
                    <a:pt x="26" y="0"/>
                  </a:lnTo>
                  <a:lnTo>
                    <a:pt x="29" y="1"/>
                  </a:lnTo>
                  <a:lnTo>
                    <a:pt x="33" y="2"/>
                  </a:lnTo>
                  <a:lnTo>
                    <a:pt x="36" y="6"/>
                  </a:lnTo>
                  <a:lnTo>
                    <a:pt x="39" y="9"/>
                  </a:lnTo>
                  <a:lnTo>
                    <a:pt x="41" y="13"/>
                  </a:lnTo>
                  <a:lnTo>
                    <a:pt x="42" y="17"/>
                  </a:lnTo>
                  <a:lnTo>
                    <a:pt x="42" y="21"/>
                  </a:lnTo>
                  <a:close/>
                </a:path>
              </a:pathLst>
            </a:custGeom>
            <a:solidFill>
              <a:srgbClr val="C00000"/>
            </a:solidFill>
            <a:ln w="9525">
              <a:solidFill>
                <a:srgbClr val="C00000"/>
              </a:solidFill>
              <a:round/>
              <a:headEnd/>
              <a:tailEnd/>
            </a:ln>
          </p:spPr>
          <p:txBody>
            <a:bodyPr/>
            <a:lstStyle/>
            <a:p>
              <a:endParaRPr lang="el-GR"/>
            </a:p>
          </p:txBody>
        </p:sp>
        <p:sp>
          <p:nvSpPr>
            <p:cNvPr id="59583" name="Freeform 67"/>
            <p:cNvSpPr>
              <a:spLocks/>
            </p:cNvSpPr>
            <p:nvPr/>
          </p:nvSpPr>
          <p:spPr bwMode="auto">
            <a:xfrm>
              <a:off x="6143629" y="4689264"/>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0"/>
                  </a:moveTo>
                  <a:lnTo>
                    <a:pt x="43" y="20"/>
                  </a:lnTo>
                  <a:lnTo>
                    <a:pt x="43" y="26"/>
                  </a:lnTo>
                  <a:lnTo>
                    <a:pt x="42" y="29"/>
                  </a:lnTo>
                  <a:lnTo>
                    <a:pt x="41" y="33"/>
                  </a:lnTo>
                  <a:lnTo>
                    <a:pt x="38" y="36"/>
                  </a:lnTo>
                  <a:lnTo>
                    <a:pt x="34" y="39"/>
                  </a:lnTo>
                  <a:lnTo>
                    <a:pt x="30" y="41"/>
                  </a:lnTo>
                  <a:lnTo>
                    <a:pt x="26" y="43"/>
                  </a:lnTo>
                  <a:lnTo>
                    <a:pt x="23" y="43"/>
                  </a:lnTo>
                  <a:lnTo>
                    <a:pt x="17" y="43"/>
                  </a:lnTo>
                  <a:lnTo>
                    <a:pt x="13" y="41"/>
                  </a:lnTo>
                  <a:lnTo>
                    <a:pt x="10" y="39"/>
                  </a:lnTo>
                  <a:lnTo>
                    <a:pt x="7" y="36"/>
                  </a:lnTo>
                  <a:lnTo>
                    <a:pt x="4" y="33"/>
                  </a:lnTo>
                  <a:lnTo>
                    <a:pt x="2" y="29"/>
                  </a:lnTo>
                  <a:lnTo>
                    <a:pt x="0" y="26"/>
                  </a:lnTo>
                  <a:lnTo>
                    <a:pt x="0" y="20"/>
                  </a:lnTo>
                  <a:lnTo>
                    <a:pt x="0" y="16"/>
                  </a:lnTo>
                  <a:lnTo>
                    <a:pt x="2" y="13"/>
                  </a:lnTo>
                  <a:lnTo>
                    <a:pt x="4" y="9"/>
                  </a:lnTo>
                  <a:lnTo>
                    <a:pt x="7" y="6"/>
                  </a:lnTo>
                  <a:lnTo>
                    <a:pt x="10" y="2"/>
                  </a:lnTo>
                  <a:lnTo>
                    <a:pt x="13" y="1"/>
                  </a:lnTo>
                  <a:lnTo>
                    <a:pt x="17" y="0"/>
                  </a:lnTo>
                  <a:lnTo>
                    <a:pt x="23" y="0"/>
                  </a:lnTo>
                  <a:lnTo>
                    <a:pt x="26" y="0"/>
                  </a:lnTo>
                  <a:lnTo>
                    <a:pt x="30" y="1"/>
                  </a:lnTo>
                  <a:lnTo>
                    <a:pt x="34" y="2"/>
                  </a:lnTo>
                  <a:lnTo>
                    <a:pt x="38" y="6"/>
                  </a:lnTo>
                  <a:lnTo>
                    <a:pt x="41" y="9"/>
                  </a:lnTo>
                  <a:lnTo>
                    <a:pt x="42" y="13"/>
                  </a:lnTo>
                  <a:lnTo>
                    <a:pt x="43" y="16"/>
                  </a:lnTo>
                  <a:lnTo>
                    <a:pt x="43" y="20"/>
                  </a:lnTo>
                  <a:close/>
                </a:path>
              </a:pathLst>
            </a:custGeom>
            <a:solidFill>
              <a:srgbClr val="C00000"/>
            </a:solidFill>
            <a:ln w="9525">
              <a:solidFill>
                <a:srgbClr val="C00000"/>
              </a:solidFill>
              <a:round/>
              <a:headEnd/>
              <a:tailEnd/>
            </a:ln>
          </p:spPr>
          <p:txBody>
            <a:bodyPr/>
            <a:lstStyle/>
            <a:p>
              <a:endParaRPr lang="el-GR"/>
            </a:p>
          </p:txBody>
        </p:sp>
        <p:sp>
          <p:nvSpPr>
            <p:cNvPr id="59584" name="Freeform 68"/>
            <p:cNvSpPr>
              <a:spLocks/>
            </p:cNvSpPr>
            <p:nvPr/>
          </p:nvSpPr>
          <p:spPr bwMode="auto">
            <a:xfrm>
              <a:off x="6224591" y="4690851"/>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3" y="26"/>
                  </a:lnTo>
                  <a:lnTo>
                    <a:pt x="42" y="30"/>
                  </a:lnTo>
                  <a:lnTo>
                    <a:pt x="41" y="34"/>
                  </a:lnTo>
                  <a:lnTo>
                    <a:pt x="38" y="38"/>
                  </a:lnTo>
                  <a:lnTo>
                    <a:pt x="34" y="40"/>
                  </a:lnTo>
                  <a:lnTo>
                    <a:pt x="31" y="42"/>
                  </a:lnTo>
                  <a:lnTo>
                    <a:pt x="26" y="43"/>
                  </a:lnTo>
                  <a:lnTo>
                    <a:pt x="22" y="43"/>
                  </a:lnTo>
                  <a:lnTo>
                    <a:pt x="18" y="43"/>
                  </a:lnTo>
                  <a:lnTo>
                    <a:pt x="13" y="42"/>
                  </a:lnTo>
                  <a:lnTo>
                    <a:pt x="11" y="40"/>
                  </a:lnTo>
                  <a:lnTo>
                    <a:pt x="7" y="38"/>
                  </a:lnTo>
                  <a:lnTo>
                    <a:pt x="4" y="34"/>
                  </a:lnTo>
                  <a:lnTo>
                    <a:pt x="3" y="30"/>
                  </a:lnTo>
                  <a:lnTo>
                    <a:pt x="2" y="26"/>
                  </a:lnTo>
                  <a:lnTo>
                    <a:pt x="0" y="22"/>
                  </a:lnTo>
                  <a:lnTo>
                    <a:pt x="2" y="17"/>
                  </a:lnTo>
                  <a:lnTo>
                    <a:pt x="3" y="13"/>
                  </a:lnTo>
                  <a:lnTo>
                    <a:pt x="4" y="9"/>
                  </a:lnTo>
                  <a:lnTo>
                    <a:pt x="7" y="6"/>
                  </a:lnTo>
                  <a:lnTo>
                    <a:pt x="11" y="4"/>
                  </a:lnTo>
                  <a:lnTo>
                    <a:pt x="13" y="1"/>
                  </a:lnTo>
                  <a:lnTo>
                    <a:pt x="18" y="0"/>
                  </a:lnTo>
                  <a:lnTo>
                    <a:pt x="22" y="0"/>
                  </a:lnTo>
                  <a:lnTo>
                    <a:pt x="26" y="0"/>
                  </a:lnTo>
                  <a:lnTo>
                    <a:pt x="31" y="1"/>
                  </a:lnTo>
                  <a:lnTo>
                    <a:pt x="34" y="4"/>
                  </a:lnTo>
                  <a:lnTo>
                    <a:pt x="38" y="6"/>
                  </a:lnTo>
                  <a:lnTo>
                    <a:pt x="41" y="9"/>
                  </a:lnTo>
                  <a:lnTo>
                    <a:pt x="42" y="13"/>
                  </a:lnTo>
                  <a:lnTo>
                    <a:pt x="43" y="17"/>
                  </a:lnTo>
                  <a:lnTo>
                    <a:pt x="44" y="22"/>
                  </a:lnTo>
                  <a:close/>
                </a:path>
              </a:pathLst>
            </a:custGeom>
            <a:solidFill>
              <a:srgbClr val="C00000"/>
            </a:solidFill>
            <a:ln w="9525">
              <a:solidFill>
                <a:srgbClr val="C00000"/>
              </a:solidFill>
              <a:round/>
              <a:headEnd/>
              <a:tailEnd/>
            </a:ln>
          </p:spPr>
          <p:txBody>
            <a:bodyPr/>
            <a:lstStyle/>
            <a:p>
              <a:endParaRPr lang="el-GR"/>
            </a:p>
          </p:txBody>
        </p:sp>
        <p:sp>
          <p:nvSpPr>
            <p:cNvPr id="59585" name="Freeform 69"/>
            <p:cNvSpPr>
              <a:spLocks/>
            </p:cNvSpPr>
            <p:nvPr/>
          </p:nvSpPr>
          <p:spPr bwMode="auto">
            <a:xfrm>
              <a:off x="6286504" y="4713069"/>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0 h 44"/>
                <a:gd name="T56" fmla="*/ 2147483647 w 44"/>
                <a:gd name="T57" fmla="*/ 0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3" y="26"/>
                  </a:lnTo>
                  <a:lnTo>
                    <a:pt x="42" y="31"/>
                  </a:lnTo>
                  <a:lnTo>
                    <a:pt x="41" y="34"/>
                  </a:lnTo>
                  <a:lnTo>
                    <a:pt x="38" y="38"/>
                  </a:lnTo>
                  <a:lnTo>
                    <a:pt x="34" y="41"/>
                  </a:lnTo>
                  <a:lnTo>
                    <a:pt x="31" y="42"/>
                  </a:lnTo>
                  <a:lnTo>
                    <a:pt x="26" y="43"/>
                  </a:lnTo>
                  <a:lnTo>
                    <a:pt x="22" y="44"/>
                  </a:lnTo>
                  <a:lnTo>
                    <a:pt x="18" y="43"/>
                  </a:lnTo>
                  <a:lnTo>
                    <a:pt x="13" y="42"/>
                  </a:lnTo>
                  <a:lnTo>
                    <a:pt x="11" y="41"/>
                  </a:lnTo>
                  <a:lnTo>
                    <a:pt x="7" y="38"/>
                  </a:lnTo>
                  <a:lnTo>
                    <a:pt x="4" y="34"/>
                  </a:lnTo>
                  <a:lnTo>
                    <a:pt x="3" y="31"/>
                  </a:lnTo>
                  <a:lnTo>
                    <a:pt x="2" y="26"/>
                  </a:lnTo>
                  <a:lnTo>
                    <a:pt x="0" y="22"/>
                  </a:lnTo>
                  <a:lnTo>
                    <a:pt x="2" y="18"/>
                  </a:lnTo>
                  <a:lnTo>
                    <a:pt x="3" y="14"/>
                  </a:lnTo>
                  <a:lnTo>
                    <a:pt x="4" y="11"/>
                  </a:lnTo>
                  <a:lnTo>
                    <a:pt x="7" y="7"/>
                  </a:lnTo>
                  <a:lnTo>
                    <a:pt x="11" y="4"/>
                  </a:lnTo>
                  <a:lnTo>
                    <a:pt x="13" y="3"/>
                  </a:lnTo>
                  <a:lnTo>
                    <a:pt x="18" y="1"/>
                  </a:lnTo>
                  <a:lnTo>
                    <a:pt x="22" y="0"/>
                  </a:lnTo>
                  <a:lnTo>
                    <a:pt x="26" y="1"/>
                  </a:lnTo>
                  <a:lnTo>
                    <a:pt x="31" y="3"/>
                  </a:lnTo>
                  <a:lnTo>
                    <a:pt x="34" y="4"/>
                  </a:lnTo>
                  <a:lnTo>
                    <a:pt x="38" y="7"/>
                  </a:lnTo>
                  <a:lnTo>
                    <a:pt x="41" y="11"/>
                  </a:lnTo>
                  <a:lnTo>
                    <a:pt x="42" y="14"/>
                  </a:lnTo>
                  <a:lnTo>
                    <a:pt x="43" y="18"/>
                  </a:lnTo>
                  <a:lnTo>
                    <a:pt x="44" y="22"/>
                  </a:lnTo>
                  <a:close/>
                </a:path>
              </a:pathLst>
            </a:custGeom>
            <a:solidFill>
              <a:srgbClr val="C00000"/>
            </a:solidFill>
            <a:ln w="9525">
              <a:solidFill>
                <a:srgbClr val="C00000"/>
              </a:solidFill>
              <a:round/>
              <a:headEnd/>
              <a:tailEnd/>
            </a:ln>
          </p:spPr>
          <p:txBody>
            <a:bodyPr/>
            <a:lstStyle/>
            <a:p>
              <a:endParaRPr lang="el-GR"/>
            </a:p>
          </p:txBody>
        </p:sp>
        <p:sp>
          <p:nvSpPr>
            <p:cNvPr id="59586" name="Freeform 70"/>
            <p:cNvSpPr>
              <a:spLocks/>
            </p:cNvSpPr>
            <p:nvPr/>
          </p:nvSpPr>
          <p:spPr bwMode="auto">
            <a:xfrm>
              <a:off x="6407154" y="4730526"/>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0"/>
                  </a:moveTo>
                  <a:lnTo>
                    <a:pt x="43" y="20"/>
                  </a:lnTo>
                  <a:lnTo>
                    <a:pt x="43" y="26"/>
                  </a:lnTo>
                  <a:lnTo>
                    <a:pt x="41" y="30"/>
                  </a:lnTo>
                  <a:lnTo>
                    <a:pt x="39" y="33"/>
                  </a:lnTo>
                  <a:lnTo>
                    <a:pt x="36" y="36"/>
                  </a:lnTo>
                  <a:lnTo>
                    <a:pt x="33" y="39"/>
                  </a:lnTo>
                  <a:lnTo>
                    <a:pt x="30" y="41"/>
                  </a:lnTo>
                  <a:lnTo>
                    <a:pt x="26" y="43"/>
                  </a:lnTo>
                  <a:lnTo>
                    <a:pt x="20" y="43"/>
                  </a:lnTo>
                  <a:lnTo>
                    <a:pt x="17" y="43"/>
                  </a:lnTo>
                  <a:lnTo>
                    <a:pt x="13" y="41"/>
                  </a:lnTo>
                  <a:lnTo>
                    <a:pt x="9" y="39"/>
                  </a:lnTo>
                  <a:lnTo>
                    <a:pt x="5" y="36"/>
                  </a:lnTo>
                  <a:lnTo>
                    <a:pt x="2" y="33"/>
                  </a:lnTo>
                  <a:lnTo>
                    <a:pt x="1" y="30"/>
                  </a:lnTo>
                  <a:lnTo>
                    <a:pt x="0" y="26"/>
                  </a:lnTo>
                  <a:lnTo>
                    <a:pt x="0" y="20"/>
                  </a:lnTo>
                  <a:lnTo>
                    <a:pt x="0" y="17"/>
                  </a:lnTo>
                  <a:lnTo>
                    <a:pt x="1" y="13"/>
                  </a:lnTo>
                  <a:lnTo>
                    <a:pt x="2" y="9"/>
                  </a:lnTo>
                  <a:lnTo>
                    <a:pt x="5" y="6"/>
                  </a:lnTo>
                  <a:lnTo>
                    <a:pt x="9" y="2"/>
                  </a:lnTo>
                  <a:lnTo>
                    <a:pt x="13" y="1"/>
                  </a:lnTo>
                  <a:lnTo>
                    <a:pt x="17" y="0"/>
                  </a:lnTo>
                  <a:lnTo>
                    <a:pt x="20" y="0"/>
                  </a:lnTo>
                  <a:lnTo>
                    <a:pt x="26" y="0"/>
                  </a:lnTo>
                  <a:lnTo>
                    <a:pt x="30" y="1"/>
                  </a:lnTo>
                  <a:lnTo>
                    <a:pt x="33" y="2"/>
                  </a:lnTo>
                  <a:lnTo>
                    <a:pt x="36" y="6"/>
                  </a:lnTo>
                  <a:lnTo>
                    <a:pt x="39" y="9"/>
                  </a:lnTo>
                  <a:lnTo>
                    <a:pt x="41" y="13"/>
                  </a:lnTo>
                  <a:lnTo>
                    <a:pt x="43" y="17"/>
                  </a:lnTo>
                  <a:lnTo>
                    <a:pt x="43" y="20"/>
                  </a:lnTo>
                  <a:close/>
                </a:path>
              </a:pathLst>
            </a:custGeom>
            <a:solidFill>
              <a:srgbClr val="C00000"/>
            </a:solidFill>
            <a:ln w="9525">
              <a:solidFill>
                <a:srgbClr val="C00000"/>
              </a:solidFill>
              <a:round/>
              <a:headEnd/>
              <a:tailEnd/>
            </a:ln>
          </p:spPr>
          <p:txBody>
            <a:bodyPr/>
            <a:lstStyle/>
            <a:p>
              <a:endParaRPr lang="el-GR"/>
            </a:p>
          </p:txBody>
        </p:sp>
        <p:sp>
          <p:nvSpPr>
            <p:cNvPr id="59587" name="Freeform 71"/>
            <p:cNvSpPr>
              <a:spLocks/>
            </p:cNvSpPr>
            <p:nvPr/>
          </p:nvSpPr>
          <p:spPr bwMode="auto">
            <a:xfrm>
              <a:off x="6645279" y="4767027"/>
              <a:ext cx="71438" cy="68241"/>
            </a:xfrm>
            <a:custGeom>
              <a:avLst/>
              <a:gdLst>
                <a:gd name="T0" fmla="*/ 2147483647 w 45"/>
                <a:gd name="T1" fmla="*/ 2147483647 h 43"/>
                <a:gd name="T2" fmla="*/ 2147483647 w 45"/>
                <a:gd name="T3" fmla="*/ 2147483647 h 43"/>
                <a:gd name="T4" fmla="*/ 2147483647 w 45"/>
                <a:gd name="T5" fmla="*/ 2147483647 h 43"/>
                <a:gd name="T6" fmla="*/ 2147483647 w 45"/>
                <a:gd name="T7" fmla="*/ 2147483647 h 43"/>
                <a:gd name="T8" fmla="*/ 2147483647 w 45"/>
                <a:gd name="T9" fmla="*/ 2147483647 h 43"/>
                <a:gd name="T10" fmla="*/ 2147483647 w 45"/>
                <a:gd name="T11" fmla="*/ 2147483647 h 43"/>
                <a:gd name="T12" fmla="*/ 2147483647 w 45"/>
                <a:gd name="T13" fmla="*/ 2147483647 h 43"/>
                <a:gd name="T14" fmla="*/ 2147483647 w 45"/>
                <a:gd name="T15" fmla="*/ 2147483647 h 43"/>
                <a:gd name="T16" fmla="*/ 2147483647 w 45"/>
                <a:gd name="T17" fmla="*/ 2147483647 h 43"/>
                <a:gd name="T18" fmla="*/ 2147483647 w 45"/>
                <a:gd name="T19" fmla="*/ 2147483647 h 43"/>
                <a:gd name="T20" fmla="*/ 2147483647 w 45"/>
                <a:gd name="T21" fmla="*/ 2147483647 h 43"/>
                <a:gd name="T22" fmla="*/ 2147483647 w 45"/>
                <a:gd name="T23" fmla="*/ 2147483647 h 43"/>
                <a:gd name="T24" fmla="*/ 2147483647 w 45"/>
                <a:gd name="T25" fmla="*/ 2147483647 h 43"/>
                <a:gd name="T26" fmla="*/ 2147483647 w 45"/>
                <a:gd name="T27" fmla="*/ 2147483647 h 43"/>
                <a:gd name="T28" fmla="*/ 2147483647 w 45"/>
                <a:gd name="T29" fmla="*/ 2147483647 h 43"/>
                <a:gd name="T30" fmla="*/ 2147483647 w 45"/>
                <a:gd name="T31" fmla="*/ 2147483647 h 43"/>
                <a:gd name="T32" fmla="*/ 2147483647 w 45"/>
                <a:gd name="T33" fmla="*/ 2147483647 h 43"/>
                <a:gd name="T34" fmla="*/ 2147483647 w 45"/>
                <a:gd name="T35" fmla="*/ 2147483647 h 43"/>
                <a:gd name="T36" fmla="*/ 0 w 45"/>
                <a:gd name="T37" fmla="*/ 2147483647 h 43"/>
                <a:gd name="T38" fmla="*/ 0 w 45"/>
                <a:gd name="T39" fmla="*/ 2147483647 h 43"/>
                <a:gd name="T40" fmla="*/ 2147483647 w 45"/>
                <a:gd name="T41" fmla="*/ 2147483647 h 43"/>
                <a:gd name="T42" fmla="*/ 2147483647 w 45"/>
                <a:gd name="T43" fmla="*/ 2147483647 h 43"/>
                <a:gd name="T44" fmla="*/ 2147483647 w 45"/>
                <a:gd name="T45" fmla="*/ 2147483647 h 43"/>
                <a:gd name="T46" fmla="*/ 2147483647 w 45"/>
                <a:gd name="T47" fmla="*/ 2147483647 h 43"/>
                <a:gd name="T48" fmla="*/ 2147483647 w 45"/>
                <a:gd name="T49" fmla="*/ 2147483647 h 43"/>
                <a:gd name="T50" fmla="*/ 2147483647 w 45"/>
                <a:gd name="T51" fmla="*/ 2147483647 h 43"/>
                <a:gd name="T52" fmla="*/ 2147483647 w 45"/>
                <a:gd name="T53" fmla="*/ 0 h 43"/>
                <a:gd name="T54" fmla="*/ 2147483647 w 45"/>
                <a:gd name="T55" fmla="*/ 0 h 43"/>
                <a:gd name="T56" fmla="*/ 2147483647 w 45"/>
                <a:gd name="T57" fmla="*/ 0 h 43"/>
                <a:gd name="T58" fmla="*/ 2147483647 w 45"/>
                <a:gd name="T59" fmla="*/ 0 h 43"/>
                <a:gd name="T60" fmla="*/ 2147483647 w 45"/>
                <a:gd name="T61" fmla="*/ 2147483647 h 43"/>
                <a:gd name="T62" fmla="*/ 2147483647 w 45"/>
                <a:gd name="T63" fmla="*/ 2147483647 h 43"/>
                <a:gd name="T64" fmla="*/ 2147483647 w 45"/>
                <a:gd name="T65" fmla="*/ 2147483647 h 43"/>
                <a:gd name="T66" fmla="*/ 2147483647 w 45"/>
                <a:gd name="T67" fmla="*/ 2147483647 h 43"/>
                <a:gd name="T68" fmla="*/ 2147483647 w 45"/>
                <a:gd name="T69" fmla="*/ 2147483647 h 43"/>
                <a:gd name="T70" fmla="*/ 2147483647 w 45"/>
                <a:gd name="T71" fmla="*/ 2147483647 h 43"/>
                <a:gd name="T72" fmla="*/ 2147483647 w 45"/>
                <a:gd name="T73" fmla="*/ 2147483647 h 43"/>
                <a:gd name="T74" fmla="*/ 2147483647 w 45"/>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5" y="21"/>
                  </a:moveTo>
                  <a:lnTo>
                    <a:pt x="45" y="21"/>
                  </a:lnTo>
                  <a:lnTo>
                    <a:pt x="43" y="26"/>
                  </a:lnTo>
                  <a:lnTo>
                    <a:pt x="42" y="30"/>
                  </a:lnTo>
                  <a:lnTo>
                    <a:pt x="41" y="34"/>
                  </a:lnTo>
                  <a:lnTo>
                    <a:pt x="38" y="36"/>
                  </a:lnTo>
                  <a:lnTo>
                    <a:pt x="34" y="39"/>
                  </a:lnTo>
                  <a:lnTo>
                    <a:pt x="32" y="42"/>
                  </a:lnTo>
                  <a:lnTo>
                    <a:pt x="26" y="43"/>
                  </a:lnTo>
                  <a:lnTo>
                    <a:pt x="23" y="43"/>
                  </a:lnTo>
                  <a:lnTo>
                    <a:pt x="19" y="43"/>
                  </a:lnTo>
                  <a:lnTo>
                    <a:pt x="13" y="42"/>
                  </a:lnTo>
                  <a:lnTo>
                    <a:pt x="11" y="39"/>
                  </a:lnTo>
                  <a:lnTo>
                    <a:pt x="7" y="36"/>
                  </a:lnTo>
                  <a:lnTo>
                    <a:pt x="4" y="34"/>
                  </a:lnTo>
                  <a:lnTo>
                    <a:pt x="3" y="30"/>
                  </a:lnTo>
                  <a:lnTo>
                    <a:pt x="2" y="26"/>
                  </a:lnTo>
                  <a:lnTo>
                    <a:pt x="0" y="21"/>
                  </a:lnTo>
                  <a:lnTo>
                    <a:pt x="2" y="17"/>
                  </a:lnTo>
                  <a:lnTo>
                    <a:pt x="3" y="13"/>
                  </a:lnTo>
                  <a:lnTo>
                    <a:pt x="4" y="9"/>
                  </a:lnTo>
                  <a:lnTo>
                    <a:pt x="7" y="7"/>
                  </a:lnTo>
                  <a:lnTo>
                    <a:pt x="11" y="3"/>
                  </a:lnTo>
                  <a:lnTo>
                    <a:pt x="13" y="1"/>
                  </a:lnTo>
                  <a:lnTo>
                    <a:pt x="19" y="0"/>
                  </a:lnTo>
                  <a:lnTo>
                    <a:pt x="23" y="0"/>
                  </a:lnTo>
                  <a:lnTo>
                    <a:pt x="26" y="0"/>
                  </a:lnTo>
                  <a:lnTo>
                    <a:pt x="32" y="1"/>
                  </a:lnTo>
                  <a:lnTo>
                    <a:pt x="34" y="3"/>
                  </a:lnTo>
                  <a:lnTo>
                    <a:pt x="38" y="7"/>
                  </a:lnTo>
                  <a:lnTo>
                    <a:pt x="41" y="9"/>
                  </a:lnTo>
                  <a:lnTo>
                    <a:pt x="42" y="13"/>
                  </a:lnTo>
                  <a:lnTo>
                    <a:pt x="43" y="17"/>
                  </a:lnTo>
                  <a:lnTo>
                    <a:pt x="45" y="21"/>
                  </a:lnTo>
                  <a:close/>
                </a:path>
              </a:pathLst>
            </a:custGeom>
            <a:solidFill>
              <a:srgbClr val="C00000"/>
            </a:solidFill>
            <a:ln w="9525">
              <a:solidFill>
                <a:srgbClr val="C00000"/>
              </a:solidFill>
              <a:round/>
              <a:headEnd/>
              <a:tailEnd/>
            </a:ln>
          </p:spPr>
          <p:txBody>
            <a:bodyPr/>
            <a:lstStyle/>
            <a:p>
              <a:endParaRPr lang="el-GR"/>
            </a:p>
          </p:txBody>
        </p:sp>
        <p:sp>
          <p:nvSpPr>
            <p:cNvPr id="59588" name="Freeform 72"/>
            <p:cNvSpPr>
              <a:spLocks/>
            </p:cNvSpPr>
            <p:nvPr/>
          </p:nvSpPr>
          <p:spPr bwMode="auto">
            <a:xfrm>
              <a:off x="6718304" y="4767027"/>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2" y="30"/>
                  </a:lnTo>
                  <a:lnTo>
                    <a:pt x="40" y="34"/>
                  </a:lnTo>
                  <a:lnTo>
                    <a:pt x="38" y="36"/>
                  </a:lnTo>
                  <a:lnTo>
                    <a:pt x="34" y="39"/>
                  </a:lnTo>
                  <a:lnTo>
                    <a:pt x="30" y="42"/>
                  </a:lnTo>
                  <a:lnTo>
                    <a:pt x="26" y="43"/>
                  </a:lnTo>
                  <a:lnTo>
                    <a:pt x="22" y="43"/>
                  </a:lnTo>
                  <a:lnTo>
                    <a:pt x="17" y="43"/>
                  </a:lnTo>
                  <a:lnTo>
                    <a:pt x="13" y="42"/>
                  </a:lnTo>
                  <a:lnTo>
                    <a:pt x="9" y="39"/>
                  </a:lnTo>
                  <a:lnTo>
                    <a:pt x="6" y="36"/>
                  </a:lnTo>
                  <a:lnTo>
                    <a:pt x="4" y="34"/>
                  </a:lnTo>
                  <a:lnTo>
                    <a:pt x="1" y="30"/>
                  </a:lnTo>
                  <a:lnTo>
                    <a:pt x="0" y="26"/>
                  </a:lnTo>
                  <a:lnTo>
                    <a:pt x="0" y="21"/>
                  </a:lnTo>
                  <a:lnTo>
                    <a:pt x="0" y="17"/>
                  </a:lnTo>
                  <a:lnTo>
                    <a:pt x="1" y="13"/>
                  </a:lnTo>
                  <a:lnTo>
                    <a:pt x="4" y="9"/>
                  </a:lnTo>
                  <a:lnTo>
                    <a:pt x="6" y="7"/>
                  </a:lnTo>
                  <a:lnTo>
                    <a:pt x="9" y="3"/>
                  </a:lnTo>
                  <a:lnTo>
                    <a:pt x="13" y="1"/>
                  </a:lnTo>
                  <a:lnTo>
                    <a:pt x="17" y="0"/>
                  </a:lnTo>
                  <a:lnTo>
                    <a:pt x="22" y="0"/>
                  </a:lnTo>
                  <a:lnTo>
                    <a:pt x="26" y="0"/>
                  </a:lnTo>
                  <a:lnTo>
                    <a:pt x="30" y="1"/>
                  </a:lnTo>
                  <a:lnTo>
                    <a:pt x="34" y="3"/>
                  </a:lnTo>
                  <a:lnTo>
                    <a:pt x="38" y="7"/>
                  </a:lnTo>
                  <a:lnTo>
                    <a:pt x="40" y="9"/>
                  </a:lnTo>
                  <a:lnTo>
                    <a:pt x="42"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89" name="Freeform 73"/>
            <p:cNvSpPr>
              <a:spLocks/>
            </p:cNvSpPr>
            <p:nvPr/>
          </p:nvSpPr>
          <p:spPr bwMode="auto">
            <a:xfrm>
              <a:off x="6786566" y="4767027"/>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1"/>
                  </a:moveTo>
                  <a:lnTo>
                    <a:pt x="44" y="21"/>
                  </a:lnTo>
                  <a:lnTo>
                    <a:pt x="43" y="26"/>
                  </a:lnTo>
                  <a:lnTo>
                    <a:pt x="41" y="30"/>
                  </a:lnTo>
                  <a:lnTo>
                    <a:pt x="40" y="34"/>
                  </a:lnTo>
                  <a:lnTo>
                    <a:pt x="38" y="36"/>
                  </a:lnTo>
                  <a:lnTo>
                    <a:pt x="34" y="39"/>
                  </a:lnTo>
                  <a:lnTo>
                    <a:pt x="31" y="42"/>
                  </a:lnTo>
                  <a:lnTo>
                    <a:pt x="26" y="43"/>
                  </a:lnTo>
                  <a:lnTo>
                    <a:pt x="22" y="43"/>
                  </a:lnTo>
                  <a:lnTo>
                    <a:pt x="18" y="43"/>
                  </a:lnTo>
                  <a:lnTo>
                    <a:pt x="13" y="42"/>
                  </a:lnTo>
                  <a:lnTo>
                    <a:pt x="10" y="39"/>
                  </a:lnTo>
                  <a:lnTo>
                    <a:pt x="6" y="36"/>
                  </a:lnTo>
                  <a:lnTo>
                    <a:pt x="4" y="34"/>
                  </a:lnTo>
                  <a:lnTo>
                    <a:pt x="2" y="30"/>
                  </a:lnTo>
                  <a:lnTo>
                    <a:pt x="1" y="26"/>
                  </a:lnTo>
                  <a:lnTo>
                    <a:pt x="0" y="21"/>
                  </a:lnTo>
                  <a:lnTo>
                    <a:pt x="1" y="17"/>
                  </a:lnTo>
                  <a:lnTo>
                    <a:pt x="2" y="13"/>
                  </a:lnTo>
                  <a:lnTo>
                    <a:pt x="4" y="9"/>
                  </a:lnTo>
                  <a:lnTo>
                    <a:pt x="6" y="7"/>
                  </a:lnTo>
                  <a:lnTo>
                    <a:pt x="10" y="3"/>
                  </a:lnTo>
                  <a:lnTo>
                    <a:pt x="13" y="1"/>
                  </a:lnTo>
                  <a:lnTo>
                    <a:pt x="18" y="0"/>
                  </a:lnTo>
                  <a:lnTo>
                    <a:pt x="22" y="0"/>
                  </a:lnTo>
                  <a:lnTo>
                    <a:pt x="26" y="0"/>
                  </a:lnTo>
                  <a:lnTo>
                    <a:pt x="31" y="1"/>
                  </a:lnTo>
                  <a:lnTo>
                    <a:pt x="34" y="3"/>
                  </a:lnTo>
                  <a:lnTo>
                    <a:pt x="38" y="7"/>
                  </a:lnTo>
                  <a:lnTo>
                    <a:pt x="40" y="9"/>
                  </a:lnTo>
                  <a:lnTo>
                    <a:pt x="41" y="13"/>
                  </a:lnTo>
                  <a:lnTo>
                    <a:pt x="43" y="17"/>
                  </a:lnTo>
                  <a:lnTo>
                    <a:pt x="44" y="21"/>
                  </a:lnTo>
                  <a:close/>
                </a:path>
              </a:pathLst>
            </a:custGeom>
            <a:solidFill>
              <a:srgbClr val="C00000"/>
            </a:solidFill>
            <a:ln w="9525">
              <a:solidFill>
                <a:srgbClr val="C00000"/>
              </a:solidFill>
              <a:round/>
              <a:headEnd/>
              <a:tailEnd/>
            </a:ln>
          </p:spPr>
          <p:txBody>
            <a:bodyPr/>
            <a:lstStyle/>
            <a:p>
              <a:endParaRPr lang="el-GR"/>
            </a:p>
          </p:txBody>
        </p:sp>
        <p:sp>
          <p:nvSpPr>
            <p:cNvPr id="59590" name="Freeform 74"/>
            <p:cNvSpPr>
              <a:spLocks/>
            </p:cNvSpPr>
            <p:nvPr/>
          </p:nvSpPr>
          <p:spPr bwMode="auto">
            <a:xfrm>
              <a:off x="6851654" y="4767027"/>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2" y="30"/>
                  </a:lnTo>
                  <a:lnTo>
                    <a:pt x="39" y="34"/>
                  </a:lnTo>
                  <a:lnTo>
                    <a:pt x="37" y="36"/>
                  </a:lnTo>
                  <a:lnTo>
                    <a:pt x="34" y="39"/>
                  </a:lnTo>
                  <a:lnTo>
                    <a:pt x="30" y="42"/>
                  </a:lnTo>
                  <a:lnTo>
                    <a:pt x="26" y="43"/>
                  </a:lnTo>
                  <a:lnTo>
                    <a:pt x="21" y="43"/>
                  </a:lnTo>
                  <a:lnTo>
                    <a:pt x="17" y="43"/>
                  </a:lnTo>
                  <a:lnTo>
                    <a:pt x="13" y="42"/>
                  </a:lnTo>
                  <a:lnTo>
                    <a:pt x="10" y="39"/>
                  </a:lnTo>
                  <a:lnTo>
                    <a:pt x="6" y="36"/>
                  </a:lnTo>
                  <a:lnTo>
                    <a:pt x="3" y="34"/>
                  </a:lnTo>
                  <a:lnTo>
                    <a:pt x="2" y="30"/>
                  </a:lnTo>
                  <a:lnTo>
                    <a:pt x="0" y="26"/>
                  </a:lnTo>
                  <a:lnTo>
                    <a:pt x="0" y="21"/>
                  </a:lnTo>
                  <a:lnTo>
                    <a:pt x="0" y="17"/>
                  </a:lnTo>
                  <a:lnTo>
                    <a:pt x="2" y="13"/>
                  </a:lnTo>
                  <a:lnTo>
                    <a:pt x="3" y="9"/>
                  </a:lnTo>
                  <a:lnTo>
                    <a:pt x="6" y="7"/>
                  </a:lnTo>
                  <a:lnTo>
                    <a:pt x="10" y="3"/>
                  </a:lnTo>
                  <a:lnTo>
                    <a:pt x="13" y="1"/>
                  </a:lnTo>
                  <a:lnTo>
                    <a:pt x="17" y="0"/>
                  </a:lnTo>
                  <a:lnTo>
                    <a:pt x="21" y="0"/>
                  </a:lnTo>
                  <a:lnTo>
                    <a:pt x="26" y="0"/>
                  </a:lnTo>
                  <a:lnTo>
                    <a:pt x="30" y="1"/>
                  </a:lnTo>
                  <a:lnTo>
                    <a:pt x="34" y="3"/>
                  </a:lnTo>
                  <a:lnTo>
                    <a:pt x="37" y="7"/>
                  </a:lnTo>
                  <a:lnTo>
                    <a:pt x="39" y="9"/>
                  </a:lnTo>
                  <a:lnTo>
                    <a:pt x="42"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91" name="Freeform 75"/>
            <p:cNvSpPr>
              <a:spLocks/>
            </p:cNvSpPr>
            <p:nvPr/>
          </p:nvSpPr>
          <p:spPr bwMode="auto">
            <a:xfrm>
              <a:off x="6905629" y="4767027"/>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2" y="30"/>
                  </a:lnTo>
                  <a:lnTo>
                    <a:pt x="39" y="34"/>
                  </a:lnTo>
                  <a:lnTo>
                    <a:pt x="37" y="36"/>
                  </a:lnTo>
                  <a:lnTo>
                    <a:pt x="34" y="39"/>
                  </a:lnTo>
                  <a:lnTo>
                    <a:pt x="30" y="42"/>
                  </a:lnTo>
                  <a:lnTo>
                    <a:pt x="26" y="43"/>
                  </a:lnTo>
                  <a:lnTo>
                    <a:pt x="21" y="43"/>
                  </a:lnTo>
                  <a:lnTo>
                    <a:pt x="17" y="43"/>
                  </a:lnTo>
                  <a:lnTo>
                    <a:pt x="13" y="42"/>
                  </a:lnTo>
                  <a:lnTo>
                    <a:pt x="9" y="39"/>
                  </a:lnTo>
                  <a:lnTo>
                    <a:pt x="5" y="36"/>
                  </a:lnTo>
                  <a:lnTo>
                    <a:pt x="3" y="34"/>
                  </a:lnTo>
                  <a:lnTo>
                    <a:pt x="2" y="30"/>
                  </a:lnTo>
                  <a:lnTo>
                    <a:pt x="0" y="26"/>
                  </a:lnTo>
                  <a:lnTo>
                    <a:pt x="0" y="21"/>
                  </a:lnTo>
                  <a:lnTo>
                    <a:pt x="0" y="17"/>
                  </a:lnTo>
                  <a:lnTo>
                    <a:pt x="2" y="13"/>
                  </a:lnTo>
                  <a:lnTo>
                    <a:pt x="3" y="9"/>
                  </a:lnTo>
                  <a:lnTo>
                    <a:pt x="5" y="7"/>
                  </a:lnTo>
                  <a:lnTo>
                    <a:pt x="9" y="3"/>
                  </a:lnTo>
                  <a:lnTo>
                    <a:pt x="13" y="1"/>
                  </a:lnTo>
                  <a:lnTo>
                    <a:pt x="17" y="0"/>
                  </a:lnTo>
                  <a:lnTo>
                    <a:pt x="21" y="0"/>
                  </a:lnTo>
                  <a:lnTo>
                    <a:pt x="26" y="0"/>
                  </a:lnTo>
                  <a:lnTo>
                    <a:pt x="30" y="1"/>
                  </a:lnTo>
                  <a:lnTo>
                    <a:pt x="34" y="3"/>
                  </a:lnTo>
                  <a:lnTo>
                    <a:pt x="37" y="7"/>
                  </a:lnTo>
                  <a:lnTo>
                    <a:pt x="39" y="9"/>
                  </a:lnTo>
                  <a:lnTo>
                    <a:pt x="42"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92" name="Freeform 76"/>
            <p:cNvSpPr>
              <a:spLocks/>
            </p:cNvSpPr>
            <p:nvPr/>
          </p:nvSpPr>
          <p:spPr bwMode="auto">
            <a:xfrm>
              <a:off x="7040566" y="4767027"/>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1"/>
                  </a:moveTo>
                  <a:lnTo>
                    <a:pt x="43" y="21"/>
                  </a:lnTo>
                  <a:lnTo>
                    <a:pt x="43" y="26"/>
                  </a:lnTo>
                  <a:lnTo>
                    <a:pt x="41" y="30"/>
                  </a:lnTo>
                  <a:lnTo>
                    <a:pt x="40" y="34"/>
                  </a:lnTo>
                  <a:lnTo>
                    <a:pt x="37" y="36"/>
                  </a:lnTo>
                  <a:lnTo>
                    <a:pt x="34" y="39"/>
                  </a:lnTo>
                  <a:lnTo>
                    <a:pt x="30" y="42"/>
                  </a:lnTo>
                  <a:lnTo>
                    <a:pt x="26" y="43"/>
                  </a:lnTo>
                  <a:lnTo>
                    <a:pt x="22" y="43"/>
                  </a:lnTo>
                  <a:lnTo>
                    <a:pt x="17" y="43"/>
                  </a:lnTo>
                  <a:lnTo>
                    <a:pt x="13" y="42"/>
                  </a:lnTo>
                  <a:lnTo>
                    <a:pt x="9" y="39"/>
                  </a:lnTo>
                  <a:lnTo>
                    <a:pt x="6" y="36"/>
                  </a:lnTo>
                  <a:lnTo>
                    <a:pt x="4" y="34"/>
                  </a:lnTo>
                  <a:lnTo>
                    <a:pt x="1" y="30"/>
                  </a:lnTo>
                  <a:lnTo>
                    <a:pt x="0" y="26"/>
                  </a:lnTo>
                  <a:lnTo>
                    <a:pt x="0" y="21"/>
                  </a:lnTo>
                  <a:lnTo>
                    <a:pt x="0" y="17"/>
                  </a:lnTo>
                  <a:lnTo>
                    <a:pt x="1" y="13"/>
                  </a:lnTo>
                  <a:lnTo>
                    <a:pt x="4" y="9"/>
                  </a:lnTo>
                  <a:lnTo>
                    <a:pt x="6" y="7"/>
                  </a:lnTo>
                  <a:lnTo>
                    <a:pt x="9" y="3"/>
                  </a:lnTo>
                  <a:lnTo>
                    <a:pt x="13" y="1"/>
                  </a:lnTo>
                  <a:lnTo>
                    <a:pt x="17" y="0"/>
                  </a:lnTo>
                  <a:lnTo>
                    <a:pt x="22" y="0"/>
                  </a:lnTo>
                  <a:lnTo>
                    <a:pt x="26" y="0"/>
                  </a:lnTo>
                  <a:lnTo>
                    <a:pt x="30" y="1"/>
                  </a:lnTo>
                  <a:lnTo>
                    <a:pt x="34" y="3"/>
                  </a:lnTo>
                  <a:lnTo>
                    <a:pt x="37" y="7"/>
                  </a:lnTo>
                  <a:lnTo>
                    <a:pt x="40" y="9"/>
                  </a:lnTo>
                  <a:lnTo>
                    <a:pt x="41" y="13"/>
                  </a:lnTo>
                  <a:lnTo>
                    <a:pt x="43" y="17"/>
                  </a:lnTo>
                  <a:lnTo>
                    <a:pt x="43" y="21"/>
                  </a:lnTo>
                  <a:close/>
                </a:path>
              </a:pathLst>
            </a:custGeom>
            <a:solidFill>
              <a:srgbClr val="C00000"/>
            </a:solidFill>
            <a:ln w="9525">
              <a:solidFill>
                <a:srgbClr val="C00000"/>
              </a:solidFill>
              <a:round/>
              <a:headEnd/>
              <a:tailEnd/>
            </a:ln>
          </p:spPr>
          <p:txBody>
            <a:bodyPr/>
            <a:lstStyle/>
            <a:p>
              <a:endParaRPr lang="el-GR"/>
            </a:p>
          </p:txBody>
        </p:sp>
        <p:sp>
          <p:nvSpPr>
            <p:cNvPr id="59593" name="Freeform 77"/>
            <p:cNvSpPr>
              <a:spLocks/>
            </p:cNvSpPr>
            <p:nvPr/>
          </p:nvSpPr>
          <p:spPr bwMode="auto">
            <a:xfrm>
              <a:off x="4884741" y="3811653"/>
              <a:ext cx="71438" cy="68241"/>
            </a:xfrm>
            <a:custGeom>
              <a:avLst/>
              <a:gdLst>
                <a:gd name="T0" fmla="*/ 2147483647 w 45"/>
                <a:gd name="T1" fmla="*/ 2147483647 h 43"/>
                <a:gd name="T2" fmla="*/ 2147483647 w 45"/>
                <a:gd name="T3" fmla="*/ 2147483647 h 43"/>
                <a:gd name="T4" fmla="*/ 2147483647 w 45"/>
                <a:gd name="T5" fmla="*/ 2147483647 h 43"/>
                <a:gd name="T6" fmla="*/ 2147483647 w 45"/>
                <a:gd name="T7" fmla="*/ 2147483647 h 43"/>
                <a:gd name="T8" fmla="*/ 2147483647 w 45"/>
                <a:gd name="T9" fmla="*/ 2147483647 h 43"/>
                <a:gd name="T10" fmla="*/ 2147483647 w 45"/>
                <a:gd name="T11" fmla="*/ 2147483647 h 43"/>
                <a:gd name="T12" fmla="*/ 2147483647 w 45"/>
                <a:gd name="T13" fmla="*/ 2147483647 h 43"/>
                <a:gd name="T14" fmla="*/ 2147483647 w 45"/>
                <a:gd name="T15" fmla="*/ 2147483647 h 43"/>
                <a:gd name="T16" fmla="*/ 2147483647 w 45"/>
                <a:gd name="T17" fmla="*/ 2147483647 h 43"/>
                <a:gd name="T18" fmla="*/ 2147483647 w 45"/>
                <a:gd name="T19" fmla="*/ 2147483647 h 43"/>
                <a:gd name="T20" fmla="*/ 2147483647 w 45"/>
                <a:gd name="T21" fmla="*/ 2147483647 h 43"/>
                <a:gd name="T22" fmla="*/ 2147483647 w 45"/>
                <a:gd name="T23" fmla="*/ 2147483647 h 43"/>
                <a:gd name="T24" fmla="*/ 2147483647 w 45"/>
                <a:gd name="T25" fmla="*/ 2147483647 h 43"/>
                <a:gd name="T26" fmla="*/ 2147483647 w 45"/>
                <a:gd name="T27" fmla="*/ 2147483647 h 43"/>
                <a:gd name="T28" fmla="*/ 2147483647 w 45"/>
                <a:gd name="T29" fmla="*/ 2147483647 h 43"/>
                <a:gd name="T30" fmla="*/ 2147483647 w 45"/>
                <a:gd name="T31" fmla="*/ 2147483647 h 43"/>
                <a:gd name="T32" fmla="*/ 2147483647 w 45"/>
                <a:gd name="T33" fmla="*/ 2147483647 h 43"/>
                <a:gd name="T34" fmla="*/ 2147483647 w 45"/>
                <a:gd name="T35" fmla="*/ 2147483647 h 43"/>
                <a:gd name="T36" fmla="*/ 0 w 45"/>
                <a:gd name="T37" fmla="*/ 2147483647 h 43"/>
                <a:gd name="T38" fmla="*/ 0 w 45"/>
                <a:gd name="T39" fmla="*/ 2147483647 h 43"/>
                <a:gd name="T40" fmla="*/ 2147483647 w 45"/>
                <a:gd name="T41" fmla="*/ 2147483647 h 43"/>
                <a:gd name="T42" fmla="*/ 2147483647 w 45"/>
                <a:gd name="T43" fmla="*/ 2147483647 h 43"/>
                <a:gd name="T44" fmla="*/ 2147483647 w 45"/>
                <a:gd name="T45" fmla="*/ 2147483647 h 43"/>
                <a:gd name="T46" fmla="*/ 2147483647 w 45"/>
                <a:gd name="T47" fmla="*/ 2147483647 h 43"/>
                <a:gd name="T48" fmla="*/ 2147483647 w 45"/>
                <a:gd name="T49" fmla="*/ 2147483647 h 43"/>
                <a:gd name="T50" fmla="*/ 2147483647 w 45"/>
                <a:gd name="T51" fmla="*/ 2147483647 h 43"/>
                <a:gd name="T52" fmla="*/ 2147483647 w 45"/>
                <a:gd name="T53" fmla="*/ 0 h 43"/>
                <a:gd name="T54" fmla="*/ 2147483647 w 45"/>
                <a:gd name="T55" fmla="*/ 0 h 43"/>
                <a:gd name="T56" fmla="*/ 2147483647 w 45"/>
                <a:gd name="T57" fmla="*/ 0 h 43"/>
                <a:gd name="T58" fmla="*/ 2147483647 w 45"/>
                <a:gd name="T59" fmla="*/ 0 h 43"/>
                <a:gd name="T60" fmla="*/ 2147483647 w 45"/>
                <a:gd name="T61" fmla="*/ 2147483647 h 43"/>
                <a:gd name="T62" fmla="*/ 2147483647 w 45"/>
                <a:gd name="T63" fmla="*/ 2147483647 h 43"/>
                <a:gd name="T64" fmla="*/ 2147483647 w 45"/>
                <a:gd name="T65" fmla="*/ 2147483647 h 43"/>
                <a:gd name="T66" fmla="*/ 2147483647 w 45"/>
                <a:gd name="T67" fmla="*/ 2147483647 h 43"/>
                <a:gd name="T68" fmla="*/ 2147483647 w 45"/>
                <a:gd name="T69" fmla="*/ 2147483647 h 43"/>
                <a:gd name="T70" fmla="*/ 2147483647 w 45"/>
                <a:gd name="T71" fmla="*/ 2147483647 h 43"/>
                <a:gd name="T72" fmla="*/ 2147483647 w 45"/>
                <a:gd name="T73" fmla="*/ 2147483647 h 43"/>
                <a:gd name="T74" fmla="*/ 2147483647 w 45"/>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5" y="22"/>
                  </a:moveTo>
                  <a:lnTo>
                    <a:pt x="45" y="22"/>
                  </a:lnTo>
                  <a:lnTo>
                    <a:pt x="43" y="26"/>
                  </a:lnTo>
                  <a:lnTo>
                    <a:pt x="42" y="30"/>
                  </a:lnTo>
                  <a:lnTo>
                    <a:pt x="41" y="34"/>
                  </a:lnTo>
                  <a:lnTo>
                    <a:pt x="38" y="38"/>
                  </a:lnTo>
                  <a:lnTo>
                    <a:pt x="34" y="40"/>
                  </a:lnTo>
                  <a:lnTo>
                    <a:pt x="32" y="42"/>
                  </a:lnTo>
                  <a:lnTo>
                    <a:pt x="26" y="43"/>
                  </a:lnTo>
                  <a:lnTo>
                    <a:pt x="22" y="43"/>
                  </a:lnTo>
                  <a:lnTo>
                    <a:pt x="19" y="43"/>
                  </a:lnTo>
                  <a:lnTo>
                    <a:pt x="13" y="42"/>
                  </a:lnTo>
                  <a:lnTo>
                    <a:pt x="11" y="40"/>
                  </a:lnTo>
                  <a:lnTo>
                    <a:pt x="7" y="38"/>
                  </a:lnTo>
                  <a:lnTo>
                    <a:pt x="4" y="34"/>
                  </a:lnTo>
                  <a:lnTo>
                    <a:pt x="3" y="30"/>
                  </a:lnTo>
                  <a:lnTo>
                    <a:pt x="2" y="26"/>
                  </a:lnTo>
                  <a:lnTo>
                    <a:pt x="0" y="22"/>
                  </a:lnTo>
                  <a:lnTo>
                    <a:pt x="2" y="17"/>
                  </a:lnTo>
                  <a:lnTo>
                    <a:pt x="3" y="13"/>
                  </a:lnTo>
                  <a:lnTo>
                    <a:pt x="4" y="9"/>
                  </a:lnTo>
                  <a:lnTo>
                    <a:pt x="7" y="6"/>
                  </a:lnTo>
                  <a:lnTo>
                    <a:pt x="11" y="4"/>
                  </a:lnTo>
                  <a:lnTo>
                    <a:pt x="13" y="1"/>
                  </a:lnTo>
                  <a:lnTo>
                    <a:pt x="19" y="0"/>
                  </a:lnTo>
                  <a:lnTo>
                    <a:pt x="22" y="0"/>
                  </a:lnTo>
                  <a:lnTo>
                    <a:pt x="26" y="0"/>
                  </a:lnTo>
                  <a:lnTo>
                    <a:pt x="32" y="1"/>
                  </a:lnTo>
                  <a:lnTo>
                    <a:pt x="34" y="4"/>
                  </a:lnTo>
                  <a:lnTo>
                    <a:pt x="38" y="6"/>
                  </a:lnTo>
                  <a:lnTo>
                    <a:pt x="41" y="9"/>
                  </a:lnTo>
                  <a:lnTo>
                    <a:pt x="42" y="13"/>
                  </a:lnTo>
                  <a:lnTo>
                    <a:pt x="43" y="17"/>
                  </a:lnTo>
                  <a:lnTo>
                    <a:pt x="45" y="22"/>
                  </a:lnTo>
                  <a:close/>
                </a:path>
              </a:pathLst>
            </a:custGeom>
            <a:solidFill>
              <a:schemeClr val="accent2"/>
            </a:solidFill>
            <a:ln w="9525">
              <a:solidFill>
                <a:schemeClr val="tx2"/>
              </a:solidFill>
              <a:round/>
              <a:headEnd/>
              <a:tailEnd/>
            </a:ln>
          </p:spPr>
          <p:txBody>
            <a:bodyPr/>
            <a:lstStyle/>
            <a:p>
              <a:endParaRPr lang="el-GR"/>
            </a:p>
          </p:txBody>
        </p:sp>
        <p:sp>
          <p:nvSpPr>
            <p:cNvPr id="59594" name="Freeform 78"/>
            <p:cNvSpPr>
              <a:spLocks/>
            </p:cNvSpPr>
            <p:nvPr/>
          </p:nvSpPr>
          <p:spPr bwMode="auto">
            <a:xfrm>
              <a:off x="4951416" y="3835458"/>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1"/>
                  </a:moveTo>
                  <a:lnTo>
                    <a:pt x="44" y="21"/>
                  </a:lnTo>
                  <a:lnTo>
                    <a:pt x="44" y="27"/>
                  </a:lnTo>
                  <a:lnTo>
                    <a:pt x="43" y="30"/>
                  </a:lnTo>
                  <a:lnTo>
                    <a:pt x="40" y="34"/>
                  </a:lnTo>
                  <a:lnTo>
                    <a:pt x="38" y="37"/>
                  </a:lnTo>
                  <a:lnTo>
                    <a:pt x="35" y="40"/>
                  </a:lnTo>
                  <a:lnTo>
                    <a:pt x="31" y="42"/>
                  </a:lnTo>
                  <a:lnTo>
                    <a:pt x="27" y="43"/>
                  </a:lnTo>
                  <a:lnTo>
                    <a:pt x="22" y="43"/>
                  </a:lnTo>
                  <a:lnTo>
                    <a:pt x="18" y="43"/>
                  </a:lnTo>
                  <a:lnTo>
                    <a:pt x="14" y="42"/>
                  </a:lnTo>
                  <a:lnTo>
                    <a:pt x="10" y="40"/>
                  </a:lnTo>
                  <a:lnTo>
                    <a:pt x="6" y="37"/>
                  </a:lnTo>
                  <a:lnTo>
                    <a:pt x="4" y="34"/>
                  </a:lnTo>
                  <a:lnTo>
                    <a:pt x="3" y="30"/>
                  </a:lnTo>
                  <a:lnTo>
                    <a:pt x="1" y="27"/>
                  </a:lnTo>
                  <a:lnTo>
                    <a:pt x="0" y="21"/>
                  </a:lnTo>
                  <a:lnTo>
                    <a:pt x="1" y="17"/>
                  </a:lnTo>
                  <a:lnTo>
                    <a:pt x="3" y="13"/>
                  </a:lnTo>
                  <a:lnTo>
                    <a:pt x="4" y="10"/>
                  </a:lnTo>
                  <a:lnTo>
                    <a:pt x="6" y="6"/>
                  </a:lnTo>
                  <a:lnTo>
                    <a:pt x="10" y="3"/>
                  </a:lnTo>
                  <a:lnTo>
                    <a:pt x="14" y="2"/>
                  </a:lnTo>
                  <a:lnTo>
                    <a:pt x="18" y="0"/>
                  </a:lnTo>
                  <a:lnTo>
                    <a:pt x="22" y="0"/>
                  </a:lnTo>
                  <a:lnTo>
                    <a:pt x="27" y="0"/>
                  </a:lnTo>
                  <a:lnTo>
                    <a:pt x="31" y="2"/>
                  </a:lnTo>
                  <a:lnTo>
                    <a:pt x="35" y="3"/>
                  </a:lnTo>
                  <a:lnTo>
                    <a:pt x="38" y="6"/>
                  </a:lnTo>
                  <a:lnTo>
                    <a:pt x="40" y="10"/>
                  </a:lnTo>
                  <a:lnTo>
                    <a:pt x="43" y="13"/>
                  </a:lnTo>
                  <a:lnTo>
                    <a:pt x="44" y="17"/>
                  </a:lnTo>
                  <a:lnTo>
                    <a:pt x="44" y="21"/>
                  </a:lnTo>
                  <a:close/>
                </a:path>
              </a:pathLst>
            </a:custGeom>
            <a:solidFill>
              <a:schemeClr val="accent2"/>
            </a:solidFill>
            <a:ln w="9525">
              <a:solidFill>
                <a:schemeClr val="tx2"/>
              </a:solidFill>
              <a:round/>
              <a:headEnd/>
              <a:tailEnd/>
            </a:ln>
          </p:spPr>
          <p:txBody>
            <a:bodyPr/>
            <a:lstStyle/>
            <a:p>
              <a:endParaRPr lang="el-GR"/>
            </a:p>
          </p:txBody>
        </p:sp>
        <p:sp>
          <p:nvSpPr>
            <p:cNvPr id="59595" name="Freeform 79"/>
            <p:cNvSpPr>
              <a:spLocks/>
            </p:cNvSpPr>
            <p:nvPr/>
          </p:nvSpPr>
          <p:spPr bwMode="auto">
            <a:xfrm>
              <a:off x="4994278" y="3878307"/>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0 w 44"/>
                <a:gd name="T35" fmla="*/ 2147483647 h 44"/>
                <a:gd name="T36" fmla="*/ 0 w 44"/>
                <a:gd name="T37" fmla="*/ 2147483647 h 44"/>
                <a:gd name="T38" fmla="*/ 0 w 44"/>
                <a:gd name="T39" fmla="*/ 2147483647 h 44"/>
                <a:gd name="T40" fmla="*/ 0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0 h 44"/>
                <a:gd name="T56" fmla="*/ 2147483647 w 44"/>
                <a:gd name="T57" fmla="*/ 0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3" y="27"/>
                  </a:lnTo>
                  <a:lnTo>
                    <a:pt x="42" y="31"/>
                  </a:lnTo>
                  <a:lnTo>
                    <a:pt x="41" y="35"/>
                  </a:lnTo>
                  <a:lnTo>
                    <a:pt x="38" y="37"/>
                  </a:lnTo>
                  <a:lnTo>
                    <a:pt x="34" y="40"/>
                  </a:lnTo>
                  <a:lnTo>
                    <a:pt x="30" y="42"/>
                  </a:lnTo>
                  <a:lnTo>
                    <a:pt x="26" y="44"/>
                  </a:lnTo>
                  <a:lnTo>
                    <a:pt x="22" y="44"/>
                  </a:lnTo>
                  <a:lnTo>
                    <a:pt x="17" y="44"/>
                  </a:lnTo>
                  <a:lnTo>
                    <a:pt x="13" y="42"/>
                  </a:lnTo>
                  <a:lnTo>
                    <a:pt x="9" y="40"/>
                  </a:lnTo>
                  <a:lnTo>
                    <a:pt x="7" y="37"/>
                  </a:lnTo>
                  <a:lnTo>
                    <a:pt x="4" y="35"/>
                  </a:lnTo>
                  <a:lnTo>
                    <a:pt x="2" y="31"/>
                  </a:lnTo>
                  <a:lnTo>
                    <a:pt x="0" y="27"/>
                  </a:lnTo>
                  <a:lnTo>
                    <a:pt x="0" y="22"/>
                  </a:lnTo>
                  <a:lnTo>
                    <a:pt x="0" y="18"/>
                  </a:lnTo>
                  <a:lnTo>
                    <a:pt x="2" y="14"/>
                  </a:lnTo>
                  <a:lnTo>
                    <a:pt x="4" y="10"/>
                  </a:lnTo>
                  <a:lnTo>
                    <a:pt x="7" y="6"/>
                  </a:lnTo>
                  <a:lnTo>
                    <a:pt x="9" y="3"/>
                  </a:lnTo>
                  <a:lnTo>
                    <a:pt x="13" y="2"/>
                  </a:lnTo>
                  <a:lnTo>
                    <a:pt x="17" y="1"/>
                  </a:lnTo>
                  <a:lnTo>
                    <a:pt x="22" y="0"/>
                  </a:lnTo>
                  <a:lnTo>
                    <a:pt x="26" y="1"/>
                  </a:lnTo>
                  <a:lnTo>
                    <a:pt x="30" y="2"/>
                  </a:lnTo>
                  <a:lnTo>
                    <a:pt x="34" y="3"/>
                  </a:lnTo>
                  <a:lnTo>
                    <a:pt x="38" y="6"/>
                  </a:lnTo>
                  <a:lnTo>
                    <a:pt x="41" y="10"/>
                  </a:lnTo>
                  <a:lnTo>
                    <a:pt x="42" y="14"/>
                  </a:lnTo>
                  <a:lnTo>
                    <a:pt x="43" y="18"/>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596" name="Freeform 80"/>
            <p:cNvSpPr>
              <a:spLocks/>
            </p:cNvSpPr>
            <p:nvPr/>
          </p:nvSpPr>
          <p:spPr bwMode="auto">
            <a:xfrm>
              <a:off x="5059366" y="3886242"/>
              <a:ext cx="66675" cy="68241"/>
            </a:xfrm>
            <a:custGeom>
              <a:avLst/>
              <a:gdLst>
                <a:gd name="T0" fmla="*/ 2147483647 w 42"/>
                <a:gd name="T1" fmla="*/ 2147483647 h 43"/>
                <a:gd name="T2" fmla="*/ 2147483647 w 42"/>
                <a:gd name="T3" fmla="*/ 2147483647 h 43"/>
                <a:gd name="T4" fmla="*/ 2147483647 w 42"/>
                <a:gd name="T5" fmla="*/ 2147483647 h 43"/>
                <a:gd name="T6" fmla="*/ 2147483647 w 42"/>
                <a:gd name="T7" fmla="*/ 2147483647 h 43"/>
                <a:gd name="T8" fmla="*/ 2147483647 w 42"/>
                <a:gd name="T9" fmla="*/ 2147483647 h 43"/>
                <a:gd name="T10" fmla="*/ 2147483647 w 42"/>
                <a:gd name="T11" fmla="*/ 2147483647 h 43"/>
                <a:gd name="T12" fmla="*/ 2147483647 w 42"/>
                <a:gd name="T13" fmla="*/ 2147483647 h 43"/>
                <a:gd name="T14" fmla="*/ 2147483647 w 42"/>
                <a:gd name="T15" fmla="*/ 2147483647 h 43"/>
                <a:gd name="T16" fmla="*/ 2147483647 w 42"/>
                <a:gd name="T17" fmla="*/ 2147483647 h 43"/>
                <a:gd name="T18" fmla="*/ 2147483647 w 42"/>
                <a:gd name="T19" fmla="*/ 2147483647 h 43"/>
                <a:gd name="T20" fmla="*/ 2147483647 w 42"/>
                <a:gd name="T21" fmla="*/ 2147483647 h 43"/>
                <a:gd name="T22" fmla="*/ 2147483647 w 42"/>
                <a:gd name="T23" fmla="*/ 2147483647 h 43"/>
                <a:gd name="T24" fmla="*/ 2147483647 w 42"/>
                <a:gd name="T25" fmla="*/ 2147483647 h 43"/>
                <a:gd name="T26" fmla="*/ 2147483647 w 42"/>
                <a:gd name="T27" fmla="*/ 2147483647 h 43"/>
                <a:gd name="T28" fmla="*/ 2147483647 w 42"/>
                <a:gd name="T29" fmla="*/ 2147483647 h 43"/>
                <a:gd name="T30" fmla="*/ 2147483647 w 42"/>
                <a:gd name="T31" fmla="*/ 2147483647 h 43"/>
                <a:gd name="T32" fmla="*/ 2147483647 w 42"/>
                <a:gd name="T33" fmla="*/ 2147483647 h 43"/>
                <a:gd name="T34" fmla="*/ 0 w 42"/>
                <a:gd name="T35" fmla="*/ 2147483647 h 43"/>
                <a:gd name="T36" fmla="*/ 0 w 42"/>
                <a:gd name="T37" fmla="*/ 2147483647 h 43"/>
                <a:gd name="T38" fmla="*/ 0 w 42"/>
                <a:gd name="T39" fmla="*/ 2147483647 h 43"/>
                <a:gd name="T40" fmla="*/ 0 w 42"/>
                <a:gd name="T41" fmla="*/ 2147483647 h 43"/>
                <a:gd name="T42" fmla="*/ 2147483647 w 42"/>
                <a:gd name="T43" fmla="*/ 2147483647 h 43"/>
                <a:gd name="T44" fmla="*/ 2147483647 w 42"/>
                <a:gd name="T45" fmla="*/ 2147483647 h 43"/>
                <a:gd name="T46" fmla="*/ 2147483647 w 42"/>
                <a:gd name="T47" fmla="*/ 2147483647 h 43"/>
                <a:gd name="T48" fmla="*/ 2147483647 w 42"/>
                <a:gd name="T49" fmla="*/ 2147483647 h 43"/>
                <a:gd name="T50" fmla="*/ 2147483647 w 42"/>
                <a:gd name="T51" fmla="*/ 2147483647 h 43"/>
                <a:gd name="T52" fmla="*/ 2147483647 w 42"/>
                <a:gd name="T53" fmla="*/ 0 h 43"/>
                <a:gd name="T54" fmla="*/ 2147483647 w 42"/>
                <a:gd name="T55" fmla="*/ 0 h 43"/>
                <a:gd name="T56" fmla="*/ 2147483647 w 42"/>
                <a:gd name="T57" fmla="*/ 0 h 43"/>
                <a:gd name="T58" fmla="*/ 2147483647 w 42"/>
                <a:gd name="T59" fmla="*/ 0 h 43"/>
                <a:gd name="T60" fmla="*/ 2147483647 w 42"/>
                <a:gd name="T61" fmla="*/ 2147483647 h 43"/>
                <a:gd name="T62" fmla="*/ 2147483647 w 42"/>
                <a:gd name="T63" fmla="*/ 2147483647 h 43"/>
                <a:gd name="T64" fmla="*/ 2147483647 w 42"/>
                <a:gd name="T65" fmla="*/ 2147483647 h 43"/>
                <a:gd name="T66" fmla="*/ 2147483647 w 42"/>
                <a:gd name="T67" fmla="*/ 2147483647 h 43"/>
                <a:gd name="T68" fmla="*/ 2147483647 w 42"/>
                <a:gd name="T69" fmla="*/ 2147483647 h 43"/>
                <a:gd name="T70" fmla="*/ 2147483647 w 42"/>
                <a:gd name="T71" fmla="*/ 2147483647 h 43"/>
                <a:gd name="T72" fmla="*/ 2147483647 w 42"/>
                <a:gd name="T73" fmla="*/ 2147483647 h 43"/>
                <a:gd name="T74" fmla="*/ 2147483647 w 42"/>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3">
                  <a:moveTo>
                    <a:pt x="42" y="21"/>
                  </a:moveTo>
                  <a:lnTo>
                    <a:pt x="42" y="21"/>
                  </a:lnTo>
                  <a:lnTo>
                    <a:pt x="42" y="26"/>
                  </a:lnTo>
                  <a:lnTo>
                    <a:pt x="41" y="30"/>
                  </a:lnTo>
                  <a:lnTo>
                    <a:pt x="39" y="34"/>
                  </a:lnTo>
                  <a:lnTo>
                    <a:pt x="36" y="36"/>
                  </a:lnTo>
                  <a:lnTo>
                    <a:pt x="33" y="39"/>
                  </a:lnTo>
                  <a:lnTo>
                    <a:pt x="29" y="41"/>
                  </a:lnTo>
                  <a:lnTo>
                    <a:pt x="26" y="43"/>
                  </a:lnTo>
                  <a:lnTo>
                    <a:pt x="22" y="43"/>
                  </a:lnTo>
                  <a:lnTo>
                    <a:pt x="16" y="43"/>
                  </a:lnTo>
                  <a:lnTo>
                    <a:pt x="13" y="41"/>
                  </a:lnTo>
                  <a:lnTo>
                    <a:pt x="9" y="39"/>
                  </a:lnTo>
                  <a:lnTo>
                    <a:pt x="6" y="36"/>
                  </a:lnTo>
                  <a:lnTo>
                    <a:pt x="3" y="34"/>
                  </a:lnTo>
                  <a:lnTo>
                    <a:pt x="1" y="30"/>
                  </a:lnTo>
                  <a:lnTo>
                    <a:pt x="0" y="26"/>
                  </a:lnTo>
                  <a:lnTo>
                    <a:pt x="0" y="21"/>
                  </a:lnTo>
                  <a:lnTo>
                    <a:pt x="0" y="17"/>
                  </a:lnTo>
                  <a:lnTo>
                    <a:pt x="1" y="13"/>
                  </a:lnTo>
                  <a:lnTo>
                    <a:pt x="3" y="9"/>
                  </a:lnTo>
                  <a:lnTo>
                    <a:pt x="6" y="6"/>
                  </a:lnTo>
                  <a:lnTo>
                    <a:pt x="9" y="4"/>
                  </a:lnTo>
                  <a:lnTo>
                    <a:pt x="13" y="1"/>
                  </a:lnTo>
                  <a:lnTo>
                    <a:pt x="16" y="0"/>
                  </a:lnTo>
                  <a:lnTo>
                    <a:pt x="22" y="0"/>
                  </a:lnTo>
                  <a:lnTo>
                    <a:pt x="26" y="0"/>
                  </a:lnTo>
                  <a:lnTo>
                    <a:pt x="29" y="1"/>
                  </a:lnTo>
                  <a:lnTo>
                    <a:pt x="33" y="4"/>
                  </a:lnTo>
                  <a:lnTo>
                    <a:pt x="36" y="6"/>
                  </a:lnTo>
                  <a:lnTo>
                    <a:pt x="39" y="9"/>
                  </a:lnTo>
                  <a:lnTo>
                    <a:pt x="41" y="13"/>
                  </a:lnTo>
                  <a:lnTo>
                    <a:pt x="42" y="17"/>
                  </a:lnTo>
                  <a:lnTo>
                    <a:pt x="42" y="21"/>
                  </a:lnTo>
                  <a:close/>
                </a:path>
              </a:pathLst>
            </a:custGeom>
            <a:solidFill>
              <a:schemeClr val="accent2"/>
            </a:solidFill>
            <a:ln w="9525">
              <a:solidFill>
                <a:schemeClr val="tx2"/>
              </a:solidFill>
              <a:round/>
              <a:headEnd/>
              <a:tailEnd/>
            </a:ln>
          </p:spPr>
          <p:txBody>
            <a:bodyPr/>
            <a:lstStyle/>
            <a:p>
              <a:endParaRPr lang="el-GR"/>
            </a:p>
          </p:txBody>
        </p:sp>
        <p:sp>
          <p:nvSpPr>
            <p:cNvPr id="59597" name="Freeform 81"/>
            <p:cNvSpPr>
              <a:spLocks/>
            </p:cNvSpPr>
            <p:nvPr/>
          </p:nvSpPr>
          <p:spPr bwMode="auto">
            <a:xfrm>
              <a:off x="5102228" y="3903699"/>
              <a:ext cx="69850" cy="71415"/>
            </a:xfrm>
            <a:custGeom>
              <a:avLst/>
              <a:gdLst>
                <a:gd name="T0" fmla="*/ 2147483647 w 44"/>
                <a:gd name="T1" fmla="*/ 2147483647 h 45"/>
                <a:gd name="T2" fmla="*/ 2147483647 w 44"/>
                <a:gd name="T3" fmla="*/ 2147483647 h 45"/>
                <a:gd name="T4" fmla="*/ 2147483647 w 44"/>
                <a:gd name="T5" fmla="*/ 2147483647 h 45"/>
                <a:gd name="T6" fmla="*/ 2147483647 w 44"/>
                <a:gd name="T7" fmla="*/ 2147483647 h 45"/>
                <a:gd name="T8" fmla="*/ 2147483647 w 44"/>
                <a:gd name="T9" fmla="*/ 2147483647 h 45"/>
                <a:gd name="T10" fmla="*/ 2147483647 w 44"/>
                <a:gd name="T11" fmla="*/ 2147483647 h 45"/>
                <a:gd name="T12" fmla="*/ 2147483647 w 44"/>
                <a:gd name="T13" fmla="*/ 2147483647 h 45"/>
                <a:gd name="T14" fmla="*/ 2147483647 w 44"/>
                <a:gd name="T15" fmla="*/ 2147483647 h 45"/>
                <a:gd name="T16" fmla="*/ 2147483647 w 44"/>
                <a:gd name="T17" fmla="*/ 2147483647 h 45"/>
                <a:gd name="T18" fmla="*/ 2147483647 w 44"/>
                <a:gd name="T19" fmla="*/ 2147483647 h 45"/>
                <a:gd name="T20" fmla="*/ 2147483647 w 44"/>
                <a:gd name="T21" fmla="*/ 2147483647 h 45"/>
                <a:gd name="T22" fmla="*/ 2147483647 w 44"/>
                <a:gd name="T23" fmla="*/ 2147483647 h 45"/>
                <a:gd name="T24" fmla="*/ 2147483647 w 44"/>
                <a:gd name="T25" fmla="*/ 2147483647 h 45"/>
                <a:gd name="T26" fmla="*/ 2147483647 w 44"/>
                <a:gd name="T27" fmla="*/ 2147483647 h 45"/>
                <a:gd name="T28" fmla="*/ 2147483647 w 44"/>
                <a:gd name="T29" fmla="*/ 2147483647 h 45"/>
                <a:gd name="T30" fmla="*/ 2147483647 w 44"/>
                <a:gd name="T31" fmla="*/ 2147483647 h 45"/>
                <a:gd name="T32" fmla="*/ 2147483647 w 44"/>
                <a:gd name="T33" fmla="*/ 2147483647 h 45"/>
                <a:gd name="T34" fmla="*/ 2147483647 w 44"/>
                <a:gd name="T35" fmla="*/ 2147483647 h 45"/>
                <a:gd name="T36" fmla="*/ 0 w 44"/>
                <a:gd name="T37" fmla="*/ 2147483647 h 45"/>
                <a:gd name="T38" fmla="*/ 0 w 44"/>
                <a:gd name="T39" fmla="*/ 2147483647 h 45"/>
                <a:gd name="T40" fmla="*/ 2147483647 w 44"/>
                <a:gd name="T41" fmla="*/ 2147483647 h 45"/>
                <a:gd name="T42" fmla="*/ 2147483647 w 44"/>
                <a:gd name="T43" fmla="*/ 2147483647 h 45"/>
                <a:gd name="T44" fmla="*/ 2147483647 w 44"/>
                <a:gd name="T45" fmla="*/ 2147483647 h 45"/>
                <a:gd name="T46" fmla="*/ 2147483647 w 44"/>
                <a:gd name="T47" fmla="*/ 2147483647 h 45"/>
                <a:gd name="T48" fmla="*/ 2147483647 w 44"/>
                <a:gd name="T49" fmla="*/ 2147483647 h 45"/>
                <a:gd name="T50" fmla="*/ 2147483647 w 44"/>
                <a:gd name="T51" fmla="*/ 2147483647 h 45"/>
                <a:gd name="T52" fmla="*/ 2147483647 w 44"/>
                <a:gd name="T53" fmla="*/ 2147483647 h 45"/>
                <a:gd name="T54" fmla="*/ 2147483647 w 44"/>
                <a:gd name="T55" fmla="*/ 0 h 45"/>
                <a:gd name="T56" fmla="*/ 2147483647 w 44"/>
                <a:gd name="T57" fmla="*/ 0 h 45"/>
                <a:gd name="T58" fmla="*/ 2147483647 w 44"/>
                <a:gd name="T59" fmla="*/ 2147483647 h 45"/>
                <a:gd name="T60" fmla="*/ 2147483647 w 44"/>
                <a:gd name="T61" fmla="*/ 2147483647 h 45"/>
                <a:gd name="T62" fmla="*/ 2147483647 w 44"/>
                <a:gd name="T63" fmla="*/ 2147483647 h 45"/>
                <a:gd name="T64" fmla="*/ 2147483647 w 44"/>
                <a:gd name="T65" fmla="*/ 2147483647 h 45"/>
                <a:gd name="T66" fmla="*/ 2147483647 w 44"/>
                <a:gd name="T67" fmla="*/ 2147483647 h 45"/>
                <a:gd name="T68" fmla="*/ 2147483647 w 44"/>
                <a:gd name="T69" fmla="*/ 2147483647 h 45"/>
                <a:gd name="T70" fmla="*/ 2147483647 w 44"/>
                <a:gd name="T71" fmla="*/ 2147483647 h 45"/>
                <a:gd name="T72" fmla="*/ 2147483647 w 44"/>
                <a:gd name="T73" fmla="*/ 2147483647 h 45"/>
                <a:gd name="T74" fmla="*/ 2147483647 w 44"/>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5">
                  <a:moveTo>
                    <a:pt x="44" y="23"/>
                  </a:moveTo>
                  <a:lnTo>
                    <a:pt x="44" y="23"/>
                  </a:lnTo>
                  <a:lnTo>
                    <a:pt x="44" y="26"/>
                  </a:lnTo>
                  <a:lnTo>
                    <a:pt x="43" y="32"/>
                  </a:lnTo>
                  <a:lnTo>
                    <a:pt x="40" y="34"/>
                  </a:lnTo>
                  <a:lnTo>
                    <a:pt x="38" y="38"/>
                  </a:lnTo>
                  <a:lnTo>
                    <a:pt x="35" y="41"/>
                  </a:lnTo>
                  <a:lnTo>
                    <a:pt x="31" y="42"/>
                  </a:lnTo>
                  <a:lnTo>
                    <a:pt x="27" y="43"/>
                  </a:lnTo>
                  <a:lnTo>
                    <a:pt x="22" y="45"/>
                  </a:lnTo>
                  <a:lnTo>
                    <a:pt x="18" y="43"/>
                  </a:lnTo>
                  <a:lnTo>
                    <a:pt x="14" y="42"/>
                  </a:lnTo>
                  <a:lnTo>
                    <a:pt x="10" y="41"/>
                  </a:lnTo>
                  <a:lnTo>
                    <a:pt x="6" y="38"/>
                  </a:lnTo>
                  <a:lnTo>
                    <a:pt x="4" y="34"/>
                  </a:lnTo>
                  <a:lnTo>
                    <a:pt x="2" y="32"/>
                  </a:lnTo>
                  <a:lnTo>
                    <a:pt x="1" y="26"/>
                  </a:lnTo>
                  <a:lnTo>
                    <a:pt x="0" y="23"/>
                  </a:lnTo>
                  <a:lnTo>
                    <a:pt x="1" y="19"/>
                  </a:lnTo>
                  <a:lnTo>
                    <a:pt x="2" y="13"/>
                  </a:lnTo>
                  <a:lnTo>
                    <a:pt x="4" y="11"/>
                  </a:lnTo>
                  <a:lnTo>
                    <a:pt x="6" y="7"/>
                  </a:lnTo>
                  <a:lnTo>
                    <a:pt x="10" y="4"/>
                  </a:lnTo>
                  <a:lnTo>
                    <a:pt x="14" y="3"/>
                  </a:lnTo>
                  <a:lnTo>
                    <a:pt x="18" y="2"/>
                  </a:lnTo>
                  <a:lnTo>
                    <a:pt x="22" y="0"/>
                  </a:lnTo>
                  <a:lnTo>
                    <a:pt x="27" y="2"/>
                  </a:lnTo>
                  <a:lnTo>
                    <a:pt x="31" y="3"/>
                  </a:lnTo>
                  <a:lnTo>
                    <a:pt x="35" y="4"/>
                  </a:lnTo>
                  <a:lnTo>
                    <a:pt x="38" y="7"/>
                  </a:lnTo>
                  <a:lnTo>
                    <a:pt x="40" y="11"/>
                  </a:lnTo>
                  <a:lnTo>
                    <a:pt x="43" y="13"/>
                  </a:lnTo>
                  <a:lnTo>
                    <a:pt x="44" y="19"/>
                  </a:lnTo>
                  <a:lnTo>
                    <a:pt x="44" y="23"/>
                  </a:lnTo>
                  <a:close/>
                </a:path>
              </a:pathLst>
            </a:custGeom>
            <a:solidFill>
              <a:schemeClr val="accent2"/>
            </a:solidFill>
            <a:ln w="9525">
              <a:solidFill>
                <a:schemeClr val="tx2"/>
              </a:solidFill>
              <a:round/>
              <a:headEnd/>
              <a:tailEnd/>
            </a:ln>
          </p:spPr>
          <p:txBody>
            <a:bodyPr/>
            <a:lstStyle/>
            <a:p>
              <a:endParaRPr lang="el-GR"/>
            </a:p>
          </p:txBody>
        </p:sp>
        <p:sp>
          <p:nvSpPr>
            <p:cNvPr id="59598" name="Freeform 82"/>
            <p:cNvSpPr>
              <a:spLocks/>
            </p:cNvSpPr>
            <p:nvPr/>
          </p:nvSpPr>
          <p:spPr bwMode="auto">
            <a:xfrm>
              <a:off x="5145091" y="3933852"/>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w 44"/>
                <a:gd name="T35" fmla="*/ 2147483647 h 43"/>
                <a:gd name="T36" fmla="*/ 0 w 44"/>
                <a:gd name="T37" fmla="*/ 2147483647 h 43"/>
                <a:gd name="T38" fmla="*/ 0 w 44"/>
                <a:gd name="T39" fmla="*/ 2147483647 h 43"/>
                <a:gd name="T40" fmla="*/ 0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3" y="26"/>
                  </a:lnTo>
                  <a:lnTo>
                    <a:pt x="42" y="30"/>
                  </a:lnTo>
                  <a:lnTo>
                    <a:pt x="41" y="33"/>
                  </a:lnTo>
                  <a:lnTo>
                    <a:pt x="38" y="36"/>
                  </a:lnTo>
                  <a:lnTo>
                    <a:pt x="34" y="39"/>
                  </a:lnTo>
                  <a:lnTo>
                    <a:pt x="30" y="41"/>
                  </a:lnTo>
                  <a:lnTo>
                    <a:pt x="26" y="43"/>
                  </a:lnTo>
                  <a:lnTo>
                    <a:pt x="22" y="43"/>
                  </a:lnTo>
                  <a:lnTo>
                    <a:pt x="17" y="43"/>
                  </a:lnTo>
                  <a:lnTo>
                    <a:pt x="13" y="41"/>
                  </a:lnTo>
                  <a:lnTo>
                    <a:pt x="9" y="39"/>
                  </a:lnTo>
                  <a:lnTo>
                    <a:pt x="7" y="36"/>
                  </a:lnTo>
                  <a:lnTo>
                    <a:pt x="4" y="33"/>
                  </a:lnTo>
                  <a:lnTo>
                    <a:pt x="1" y="30"/>
                  </a:lnTo>
                  <a:lnTo>
                    <a:pt x="0" y="26"/>
                  </a:lnTo>
                  <a:lnTo>
                    <a:pt x="0" y="22"/>
                  </a:lnTo>
                  <a:lnTo>
                    <a:pt x="0" y="17"/>
                  </a:lnTo>
                  <a:lnTo>
                    <a:pt x="1" y="13"/>
                  </a:lnTo>
                  <a:lnTo>
                    <a:pt x="4" y="9"/>
                  </a:lnTo>
                  <a:lnTo>
                    <a:pt x="7" y="6"/>
                  </a:lnTo>
                  <a:lnTo>
                    <a:pt x="9" y="4"/>
                  </a:lnTo>
                  <a:lnTo>
                    <a:pt x="13" y="1"/>
                  </a:lnTo>
                  <a:lnTo>
                    <a:pt x="17" y="0"/>
                  </a:lnTo>
                  <a:lnTo>
                    <a:pt x="22" y="0"/>
                  </a:lnTo>
                  <a:lnTo>
                    <a:pt x="26" y="0"/>
                  </a:lnTo>
                  <a:lnTo>
                    <a:pt x="30" y="1"/>
                  </a:lnTo>
                  <a:lnTo>
                    <a:pt x="34" y="4"/>
                  </a:lnTo>
                  <a:lnTo>
                    <a:pt x="38" y="6"/>
                  </a:lnTo>
                  <a:lnTo>
                    <a:pt x="41" y="9"/>
                  </a:lnTo>
                  <a:lnTo>
                    <a:pt x="42" y="13"/>
                  </a:lnTo>
                  <a:lnTo>
                    <a:pt x="43"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599" name="Freeform 83"/>
            <p:cNvSpPr>
              <a:spLocks/>
            </p:cNvSpPr>
            <p:nvPr/>
          </p:nvSpPr>
          <p:spPr bwMode="auto">
            <a:xfrm>
              <a:off x="5205416" y="3975114"/>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7"/>
                  </a:lnTo>
                  <a:lnTo>
                    <a:pt x="42" y="31"/>
                  </a:lnTo>
                  <a:lnTo>
                    <a:pt x="39" y="35"/>
                  </a:lnTo>
                  <a:lnTo>
                    <a:pt x="36" y="37"/>
                  </a:lnTo>
                  <a:lnTo>
                    <a:pt x="34" y="40"/>
                  </a:lnTo>
                  <a:lnTo>
                    <a:pt x="30" y="43"/>
                  </a:lnTo>
                  <a:lnTo>
                    <a:pt x="26" y="44"/>
                  </a:lnTo>
                  <a:lnTo>
                    <a:pt x="21" y="44"/>
                  </a:lnTo>
                  <a:lnTo>
                    <a:pt x="17" y="44"/>
                  </a:lnTo>
                  <a:lnTo>
                    <a:pt x="13" y="43"/>
                  </a:lnTo>
                  <a:lnTo>
                    <a:pt x="9" y="40"/>
                  </a:lnTo>
                  <a:lnTo>
                    <a:pt x="6" y="37"/>
                  </a:lnTo>
                  <a:lnTo>
                    <a:pt x="4" y="35"/>
                  </a:lnTo>
                  <a:lnTo>
                    <a:pt x="1" y="31"/>
                  </a:lnTo>
                  <a:lnTo>
                    <a:pt x="0" y="27"/>
                  </a:lnTo>
                  <a:lnTo>
                    <a:pt x="0" y="22"/>
                  </a:lnTo>
                  <a:lnTo>
                    <a:pt x="0" y="18"/>
                  </a:lnTo>
                  <a:lnTo>
                    <a:pt x="1" y="14"/>
                  </a:lnTo>
                  <a:lnTo>
                    <a:pt x="4" y="10"/>
                  </a:lnTo>
                  <a:lnTo>
                    <a:pt x="6" y="6"/>
                  </a:lnTo>
                  <a:lnTo>
                    <a:pt x="9" y="4"/>
                  </a:lnTo>
                  <a:lnTo>
                    <a:pt x="13" y="2"/>
                  </a:lnTo>
                  <a:lnTo>
                    <a:pt x="17" y="1"/>
                  </a:lnTo>
                  <a:lnTo>
                    <a:pt x="21" y="0"/>
                  </a:lnTo>
                  <a:lnTo>
                    <a:pt x="26" y="1"/>
                  </a:lnTo>
                  <a:lnTo>
                    <a:pt x="30" y="2"/>
                  </a:lnTo>
                  <a:lnTo>
                    <a:pt x="34" y="4"/>
                  </a:lnTo>
                  <a:lnTo>
                    <a:pt x="36" y="6"/>
                  </a:lnTo>
                  <a:lnTo>
                    <a:pt x="39" y="10"/>
                  </a:lnTo>
                  <a:lnTo>
                    <a:pt x="42" y="14"/>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0" name="Freeform 84"/>
            <p:cNvSpPr>
              <a:spLocks/>
            </p:cNvSpPr>
            <p:nvPr/>
          </p:nvSpPr>
          <p:spPr bwMode="auto">
            <a:xfrm>
              <a:off x="5268916" y="4013202"/>
              <a:ext cx="69850" cy="71415"/>
            </a:xfrm>
            <a:custGeom>
              <a:avLst/>
              <a:gdLst>
                <a:gd name="T0" fmla="*/ 2147483647 w 44"/>
                <a:gd name="T1" fmla="*/ 2147483647 h 45"/>
                <a:gd name="T2" fmla="*/ 2147483647 w 44"/>
                <a:gd name="T3" fmla="*/ 2147483647 h 45"/>
                <a:gd name="T4" fmla="*/ 2147483647 w 44"/>
                <a:gd name="T5" fmla="*/ 2147483647 h 45"/>
                <a:gd name="T6" fmla="*/ 2147483647 w 44"/>
                <a:gd name="T7" fmla="*/ 2147483647 h 45"/>
                <a:gd name="T8" fmla="*/ 2147483647 w 44"/>
                <a:gd name="T9" fmla="*/ 2147483647 h 45"/>
                <a:gd name="T10" fmla="*/ 2147483647 w 44"/>
                <a:gd name="T11" fmla="*/ 2147483647 h 45"/>
                <a:gd name="T12" fmla="*/ 2147483647 w 44"/>
                <a:gd name="T13" fmla="*/ 2147483647 h 45"/>
                <a:gd name="T14" fmla="*/ 2147483647 w 44"/>
                <a:gd name="T15" fmla="*/ 2147483647 h 45"/>
                <a:gd name="T16" fmla="*/ 2147483647 w 44"/>
                <a:gd name="T17" fmla="*/ 2147483647 h 45"/>
                <a:gd name="T18" fmla="*/ 2147483647 w 44"/>
                <a:gd name="T19" fmla="*/ 2147483647 h 45"/>
                <a:gd name="T20" fmla="*/ 2147483647 w 44"/>
                <a:gd name="T21" fmla="*/ 2147483647 h 45"/>
                <a:gd name="T22" fmla="*/ 2147483647 w 44"/>
                <a:gd name="T23" fmla="*/ 2147483647 h 45"/>
                <a:gd name="T24" fmla="*/ 2147483647 w 44"/>
                <a:gd name="T25" fmla="*/ 2147483647 h 45"/>
                <a:gd name="T26" fmla="*/ 2147483647 w 44"/>
                <a:gd name="T27" fmla="*/ 2147483647 h 45"/>
                <a:gd name="T28" fmla="*/ 2147483647 w 44"/>
                <a:gd name="T29" fmla="*/ 2147483647 h 45"/>
                <a:gd name="T30" fmla="*/ 2147483647 w 44"/>
                <a:gd name="T31" fmla="*/ 2147483647 h 45"/>
                <a:gd name="T32" fmla="*/ 2147483647 w 44"/>
                <a:gd name="T33" fmla="*/ 2147483647 h 45"/>
                <a:gd name="T34" fmla="*/ 2147483647 w 44"/>
                <a:gd name="T35" fmla="*/ 2147483647 h 45"/>
                <a:gd name="T36" fmla="*/ 0 w 44"/>
                <a:gd name="T37" fmla="*/ 2147483647 h 45"/>
                <a:gd name="T38" fmla="*/ 0 w 44"/>
                <a:gd name="T39" fmla="*/ 2147483647 h 45"/>
                <a:gd name="T40" fmla="*/ 2147483647 w 44"/>
                <a:gd name="T41" fmla="*/ 2147483647 h 45"/>
                <a:gd name="T42" fmla="*/ 2147483647 w 44"/>
                <a:gd name="T43" fmla="*/ 2147483647 h 45"/>
                <a:gd name="T44" fmla="*/ 2147483647 w 44"/>
                <a:gd name="T45" fmla="*/ 2147483647 h 45"/>
                <a:gd name="T46" fmla="*/ 2147483647 w 44"/>
                <a:gd name="T47" fmla="*/ 2147483647 h 45"/>
                <a:gd name="T48" fmla="*/ 2147483647 w 44"/>
                <a:gd name="T49" fmla="*/ 2147483647 h 45"/>
                <a:gd name="T50" fmla="*/ 2147483647 w 44"/>
                <a:gd name="T51" fmla="*/ 2147483647 h 45"/>
                <a:gd name="T52" fmla="*/ 2147483647 w 44"/>
                <a:gd name="T53" fmla="*/ 0 h 45"/>
                <a:gd name="T54" fmla="*/ 2147483647 w 44"/>
                <a:gd name="T55" fmla="*/ 0 h 45"/>
                <a:gd name="T56" fmla="*/ 2147483647 w 44"/>
                <a:gd name="T57" fmla="*/ 0 h 45"/>
                <a:gd name="T58" fmla="*/ 2147483647 w 44"/>
                <a:gd name="T59" fmla="*/ 0 h 45"/>
                <a:gd name="T60" fmla="*/ 2147483647 w 44"/>
                <a:gd name="T61" fmla="*/ 2147483647 h 45"/>
                <a:gd name="T62" fmla="*/ 2147483647 w 44"/>
                <a:gd name="T63" fmla="*/ 2147483647 h 45"/>
                <a:gd name="T64" fmla="*/ 2147483647 w 44"/>
                <a:gd name="T65" fmla="*/ 2147483647 h 45"/>
                <a:gd name="T66" fmla="*/ 2147483647 w 44"/>
                <a:gd name="T67" fmla="*/ 2147483647 h 45"/>
                <a:gd name="T68" fmla="*/ 2147483647 w 44"/>
                <a:gd name="T69" fmla="*/ 2147483647 h 45"/>
                <a:gd name="T70" fmla="*/ 2147483647 w 44"/>
                <a:gd name="T71" fmla="*/ 2147483647 h 45"/>
                <a:gd name="T72" fmla="*/ 2147483647 w 44"/>
                <a:gd name="T73" fmla="*/ 2147483647 h 45"/>
                <a:gd name="T74" fmla="*/ 2147483647 w 44"/>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5">
                  <a:moveTo>
                    <a:pt x="44" y="22"/>
                  </a:moveTo>
                  <a:lnTo>
                    <a:pt x="44" y="22"/>
                  </a:lnTo>
                  <a:lnTo>
                    <a:pt x="44" y="26"/>
                  </a:lnTo>
                  <a:lnTo>
                    <a:pt x="43" y="30"/>
                  </a:lnTo>
                  <a:lnTo>
                    <a:pt x="41" y="34"/>
                  </a:lnTo>
                  <a:lnTo>
                    <a:pt x="38" y="38"/>
                  </a:lnTo>
                  <a:lnTo>
                    <a:pt x="35" y="41"/>
                  </a:lnTo>
                  <a:lnTo>
                    <a:pt x="31" y="42"/>
                  </a:lnTo>
                  <a:lnTo>
                    <a:pt x="28" y="43"/>
                  </a:lnTo>
                  <a:lnTo>
                    <a:pt x="22" y="45"/>
                  </a:lnTo>
                  <a:lnTo>
                    <a:pt x="18" y="43"/>
                  </a:lnTo>
                  <a:lnTo>
                    <a:pt x="15" y="42"/>
                  </a:lnTo>
                  <a:lnTo>
                    <a:pt x="11" y="41"/>
                  </a:lnTo>
                  <a:lnTo>
                    <a:pt x="7" y="38"/>
                  </a:lnTo>
                  <a:lnTo>
                    <a:pt x="4" y="34"/>
                  </a:lnTo>
                  <a:lnTo>
                    <a:pt x="3" y="30"/>
                  </a:lnTo>
                  <a:lnTo>
                    <a:pt x="2" y="26"/>
                  </a:lnTo>
                  <a:lnTo>
                    <a:pt x="0" y="22"/>
                  </a:lnTo>
                  <a:lnTo>
                    <a:pt x="2" y="17"/>
                  </a:lnTo>
                  <a:lnTo>
                    <a:pt x="3" y="13"/>
                  </a:lnTo>
                  <a:lnTo>
                    <a:pt x="4" y="9"/>
                  </a:lnTo>
                  <a:lnTo>
                    <a:pt x="7" y="7"/>
                  </a:lnTo>
                  <a:lnTo>
                    <a:pt x="11" y="4"/>
                  </a:lnTo>
                  <a:lnTo>
                    <a:pt x="15" y="2"/>
                  </a:lnTo>
                  <a:lnTo>
                    <a:pt x="18" y="0"/>
                  </a:lnTo>
                  <a:lnTo>
                    <a:pt x="22" y="0"/>
                  </a:lnTo>
                  <a:lnTo>
                    <a:pt x="28" y="0"/>
                  </a:lnTo>
                  <a:lnTo>
                    <a:pt x="31" y="2"/>
                  </a:lnTo>
                  <a:lnTo>
                    <a:pt x="35" y="4"/>
                  </a:lnTo>
                  <a:lnTo>
                    <a:pt x="38" y="7"/>
                  </a:lnTo>
                  <a:lnTo>
                    <a:pt x="41" y="9"/>
                  </a:lnTo>
                  <a:lnTo>
                    <a:pt x="43" y="13"/>
                  </a:lnTo>
                  <a:lnTo>
                    <a:pt x="44"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601" name="Freeform 85"/>
            <p:cNvSpPr>
              <a:spLocks/>
            </p:cNvSpPr>
            <p:nvPr/>
          </p:nvSpPr>
          <p:spPr bwMode="auto">
            <a:xfrm>
              <a:off x="5337178" y="4022724"/>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0 h 44"/>
                <a:gd name="T54" fmla="*/ 2147483647 w 43"/>
                <a:gd name="T55" fmla="*/ 0 h 44"/>
                <a:gd name="T56" fmla="*/ 2147483647 w 43"/>
                <a:gd name="T57" fmla="*/ 0 h 44"/>
                <a:gd name="T58" fmla="*/ 2147483647 w 43"/>
                <a:gd name="T59" fmla="*/ 0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29"/>
                  </a:lnTo>
                  <a:lnTo>
                    <a:pt x="39" y="33"/>
                  </a:lnTo>
                  <a:lnTo>
                    <a:pt x="37" y="37"/>
                  </a:lnTo>
                  <a:lnTo>
                    <a:pt x="34" y="40"/>
                  </a:lnTo>
                  <a:lnTo>
                    <a:pt x="30" y="41"/>
                  </a:lnTo>
                  <a:lnTo>
                    <a:pt x="26" y="42"/>
                  </a:lnTo>
                  <a:lnTo>
                    <a:pt x="21" y="44"/>
                  </a:lnTo>
                  <a:lnTo>
                    <a:pt x="17" y="42"/>
                  </a:lnTo>
                  <a:lnTo>
                    <a:pt x="13" y="41"/>
                  </a:lnTo>
                  <a:lnTo>
                    <a:pt x="9" y="40"/>
                  </a:lnTo>
                  <a:lnTo>
                    <a:pt x="7" y="37"/>
                  </a:lnTo>
                  <a:lnTo>
                    <a:pt x="3" y="33"/>
                  </a:lnTo>
                  <a:lnTo>
                    <a:pt x="1" y="29"/>
                  </a:lnTo>
                  <a:lnTo>
                    <a:pt x="0" y="26"/>
                  </a:lnTo>
                  <a:lnTo>
                    <a:pt x="0" y="22"/>
                  </a:lnTo>
                  <a:lnTo>
                    <a:pt x="0" y="16"/>
                  </a:lnTo>
                  <a:lnTo>
                    <a:pt x="1" y="13"/>
                  </a:lnTo>
                  <a:lnTo>
                    <a:pt x="3" y="9"/>
                  </a:lnTo>
                  <a:lnTo>
                    <a:pt x="7" y="6"/>
                  </a:lnTo>
                  <a:lnTo>
                    <a:pt x="9" y="3"/>
                  </a:lnTo>
                  <a:lnTo>
                    <a:pt x="13" y="1"/>
                  </a:lnTo>
                  <a:lnTo>
                    <a:pt x="17" y="0"/>
                  </a:lnTo>
                  <a:lnTo>
                    <a:pt x="21" y="0"/>
                  </a:lnTo>
                  <a:lnTo>
                    <a:pt x="26" y="0"/>
                  </a:lnTo>
                  <a:lnTo>
                    <a:pt x="30" y="1"/>
                  </a:lnTo>
                  <a:lnTo>
                    <a:pt x="34" y="3"/>
                  </a:lnTo>
                  <a:lnTo>
                    <a:pt x="37" y="6"/>
                  </a:lnTo>
                  <a:lnTo>
                    <a:pt x="39" y="9"/>
                  </a:lnTo>
                  <a:lnTo>
                    <a:pt x="42" y="13"/>
                  </a:lnTo>
                  <a:lnTo>
                    <a:pt x="43" y="16"/>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2" name="Freeform 86"/>
            <p:cNvSpPr>
              <a:spLocks/>
            </p:cNvSpPr>
            <p:nvPr/>
          </p:nvSpPr>
          <p:spPr bwMode="auto">
            <a:xfrm>
              <a:off x="5397503" y="4032246"/>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0 h 44"/>
                <a:gd name="T54" fmla="*/ 2147483647 w 43"/>
                <a:gd name="T55" fmla="*/ 0 h 44"/>
                <a:gd name="T56" fmla="*/ 2147483647 w 43"/>
                <a:gd name="T57" fmla="*/ 0 h 44"/>
                <a:gd name="T58" fmla="*/ 2147483647 w 43"/>
                <a:gd name="T59" fmla="*/ 0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1" y="30"/>
                  </a:lnTo>
                  <a:lnTo>
                    <a:pt x="39" y="34"/>
                  </a:lnTo>
                  <a:lnTo>
                    <a:pt x="36" y="38"/>
                  </a:lnTo>
                  <a:lnTo>
                    <a:pt x="34" y="40"/>
                  </a:lnTo>
                  <a:lnTo>
                    <a:pt x="30" y="42"/>
                  </a:lnTo>
                  <a:lnTo>
                    <a:pt x="26" y="43"/>
                  </a:lnTo>
                  <a:lnTo>
                    <a:pt x="22" y="44"/>
                  </a:lnTo>
                  <a:lnTo>
                    <a:pt x="17" y="43"/>
                  </a:lnTo>
                  <a:lnTo>
                    <a:pt x="13" y="42"/>
                  </a:lnTo>
                  <a:lnTo>
                    <a:pt x="9" y="40"/>
                  </a:lnTo>
                  <a:lnTo>
                    <a:pt x="6" y="38"/>
                  </a:lnTo>
                  <a:lnTo>
                    <a:pt x="4" y="34"/>
                  </a:lnTo>
                  <a:lnTo>
                    <a:pt x="1" y="30"/>
                  </a:lnTo>
                  <a:lnTo>
                    <a:pt x="0" y="26"/>
                  </a:lnTo>
                  <a:lnTo>
                    <a:pt x="0" y="22"/>
                  </a:lnTo>
                  <a:lnTo>
                    <a:pt x="0" y="18"/>
                  </a:lnTo>
                  <a:lnTo>
                    <a:pt x="1" y="13"/>
                  </a:lnTo>
                  <a:lnTo>
                    <a:pt x="4" y="10"/>
                  </a:lnTo>
                  <a:lnTo>
                    <a:pt x="6" y="7"/>
                  </a:lnTo>
                  <a:lnTo>
                    <a:pt x="9" y="4"/>
                  </a:lnTo>
                  <a:lnTo>
                    <a:pt x="13" y="1"/>
                  </a:lnTo>
                  <a:lnTo>
                    <a:pt x="17" y="0"/>
                  </a:lnTo>
                  <a:lnTo>
                    <a:pt x="22" y="0"/>
                  </a:lnTo>
                  <a:lnTo>
                    <a:pt x="26" y="0"/>
                  </a:lnTo>
                  <a:lnTo>
                    <a:pt x="30" y="1"/>
                  </a:lnTo>
                  <a:lnTo>
                    <a:pt x="34" y="4"/>
                  </a:lnTo>
                  <a:lnTo>
                    <a:pt x="36" y="7"/>
                  </a:lnTo>
                  <a:lnTo>
                    <a:pt x="39" y="10"/>
                  </a:lnTo>
                  <a:lnTo>
                    <a:pt x="41" y="13"/>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3" name="Freeform 87"/>
            <p:cNvSpPr>
              <a:spLocks/>
            </p:cNvSpPr>
            <p:nvPr/>
          </p:nvSpPr>
          <p:spPr bwMode="auto">
            <a:xfrm>
              <a:off x="5462591" y="4067160"/>
              <a:ext cx="71438" cy="69828"/>
            </a:xfrm>
            <a:custGeom>
              <a:avLst/>
              <a:gdLst>
                <a:gd name="T0" fmla="*/ 2147483647 w 45"/>
                <a:gd name="T1" fmla="*/ 2147483647 h 44"/>
                <a:gd name="T2" fmla="*/ 2147483647 w 45"/>
                <a:gd name="T3" fmla="*/ 2147483647 h 44"/>
                <a:gd name="T4" fmla="*/ 2147483647 w 45"/>
                <a:gd name="T5" fmla="*/ 2147483647 h 44"/>
                <a:gd name="T6" fmla="*/ 2147483647 w 45"/>
                <a:gd name="T7" fmla="*/ 2147483647 h 44"/>
                <a:gd name="T8" fmla="*/ 2147483647 w 45"/>
                <a:gd name="T9" fmla="*/ 2147483647 h 44"/>
                <a:gd name="T10" fmla="*/ 2147483647 w 45"/>
                <a:gd name="T11" fmla="*/ 2147483647 h 44"/>
                <a:gd name="T12" fmla="*/ 2147483647 w 45"/>
                <a:gd name="T13" fmla="*/ 2147483647 h 44"/>
                <a:gd name="T14" fmla="*/ 2147483647 w 45"/>
                <a:gd name="T15" fmla="*/ 2147483647 h 44"/>
                <a:gd name="T16" fmla="*/ 2147483647 w 45"/>
                <a:gd name="T17" fmla="*/ 2147483647 h 44"/>
                <a:gd name="T18" fmla="*/ 2147483647 w 45"/>
                <a:gd name="T19" fmla="*/ 2147483647 h 44"/>
                <a:gd name="T20" fmla="*/ 2147483647 w 45"/>
                <a:gd name="T21" fmla="*/ 2147483647 h 44"/>
                <a:gd name="T22" fmla="*/ 2147483647 w 45"/>
                <a:gd name="T23" fmla="*/ 2147483647 h 44"/>
                <a:gd name="T24" fmla="*/ 2147483647 w 45"/>
                <a:gd name="T25" fmla="*/ 2147483647 h 44"/>
                <a:gd name="T26" fmla="*/ 2147483647 w 45"/>
                <a:gd name="T27" fmla="*/ 2147483647 h 44"/>
                <a:gd name="T28" fmla="*/ 2147483647 w 45"/>
                <a:gd name="T29" fmla="*/ 2147483647 h 44"/>
                <a:gd name="T30" fmla="*/ 2147483647 w 45"/>
                <a:gd name="T31" fmla="*/ 2147483647 h 44"/>
                <a:gd name="T32" fmla="*/ 2147483647 w 45"/>
                <a:gd name="T33" fmla="*/ 2147483647 h 44"/>
                <a:gd name="T34" fmla="*/ 0 w 45"/>
                <a:gd name="T35" fmla="*/ 2147483647 h 44"/>
                <a:gd name="T36" fmla="*/ 0 w 45"/>
                <a:gd name="T37" fmla="*/ 2147483647 h 44"/>
                <a:gd name="T38" fmla="*/ 0 w 45"/>
                <a:gd name="T39" fmla="*/ 2147483647 h 44"/>
                <a:gd name="T40" fmla="*/ 0 w 45"/>
                <a:gd name="T41" fmla="*/ 2147483647 h 44"/>
                <a:gd name="T42" fmla="*/ 2147483647 w 45"/>
                <a:gd name="T43" fmla="*/ 2147483647 h 44"/>
                <a:gd name="T44" fmla="*/ 2147483647 w 45"/>
                <a:gd name="T45" fmla="*/ 2147483647 h 44"/>
                <a:gd name="T46" fmla="*/ 2147483647 w 45"/>
                <a:gd name="T47" fmla="*/ 2147483647 h 44"/>
                <a:gd name="T48" fmla="*/ 2147483647 w 45"/>
                <a:gd name="T49" fmla="*/ 2147483647 h 44"/>
                <a:gd name="T50" fmla="*/ 2147483647 w 45"/>
                <a:gd name="T51" fmla="*/ 2147483647 h 44"/>
                <a:gd name="T52" fmla="*/ 2147483647 w 45"/>
                <a:gd name="T53" fmla="*/ 2147483647 h 44"/>
                <a:gd name="T54" fmla="*/ 2147483647 w 45"/>
                <a:gd name="T55" fmla="*/ 0 h 44"/>
                <a:gd name="T56" fmla="*/ 2147483647 w 45"/>
                <a:gd name="T57" fmla="*/ 0 h 44"/>
                <a:gd name="T58" fmla="*/ 2147483647 w 45"/>
                <a:gd name="T59" fmla="*/ 2147483647 h 44"/>
                <a:gd name="T60" fmla="*/ 2147483647 w 45"/>
                <a:gd name="T61" fmla="*/ 2147483647 h 44"/>
                <a:gd name="T62" fmla="*/ 2147483647 w 45"/>
                <a:gd name="T63" fmla="*/ 2147483647 h 44"/>
                <a:gd name="T64" fmla="*/ 2147483647 w 45"/>
                <a:gd name="T65" fmla="*/ 2147483647 h 44"/>
                <a:gd name="T66" fmla="*/ 2147483647 w 45"/>
                <a:gd name="T67" fmla="*/ 2147483647 h 44"/>
                <a:gd name="T68" fmla="*/ 2147483647 w 45"/>
                <a:gd name="T69" fmla="*/ 2147483647 h 44"/>
                <a:gd name="T70" fmla="*/ 2147483647 w 45"/>
                <a:gd name="T71" fmla="*/ 2147483647 h 44"/>
                <a:gd name="T72" fmla="*/ 2147483647 w 45"/>
                <a:gd name="T73" fmla="*/ 2147483647 h 44"/>
                <a:gd name="T74" fmla="*/ 2147483647 w 45"/>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4">
                  <a:moveTo>
                    <a:pt x="45" y="22"/>
                  </a:moveTo>
                  <a:lnTo>
                    <a:pt x="45" y="22"/>
                  </a:lnTo>
                  <a:lnTo>
                    <a:pt x="43" y="27"/>
                  </a:lnTo>
                  <a:lnTo>
                    <a:pt x="42" y="31"/>
                  </a:lnTo>
                  <a:lnTo>
                    <a:pt x="41" y="35"/>
                  </a:lnTo>
                  <a:lnTo>
                    <a:pt x="38" y="38"/>
                  </a:lnTo>
                  <a:lnTo>
                    <a:pt x="34" y="40"/>
                  </a:lnTo>
                  <a:lnTo>
                    <a:pt x="30" y="43"/>
                  </a:lnTo>
                  <a:lnTo>
                    <a:pt x="26" y="44"/>
                  </a:lnTo>
                  <a:lnTo>
                    <a:pt x="23" y="44"/>
                  </a:lnTo>
                  <a:lnTo>
                    <a:pt x="17" y="44"/>
                  </a:lnTo>
                  <a:lnTo>
                    <a:pt x="13" y="43"/>
                  </a:lnTo>
                  <a:lnTo>
                    <a:pt x="10" y="40"/>
                  </a:lnTo>
                  <a:lnTo>
                    <a:pt x="7" y="38"/>
                  </a:lnTo>
                  <a:lnTo>
                    <a:pt x="4" y="35"/>
                  </a:lnTo>
                  <a:lnTo>
                    <a:pt x="2" y="31"/>
                  </a:lnTo>
                  <a:lnTo>
                    <a:pt x="0" y="27"/>
                  </a:lnTo>
                  <a:lnTo>
                    <a:pt x="0" y="22"/>
                  </a:lnTo>
                  <a:lnTo>
                    <a:pt x="0" y="18"/>
                  </a:lnTo>
                  <a:lnTo>
                    <a:pt x="2" y="14"/>
                  </a:lnTo>
                  <a:lnTo>
                    <a:pt x="4" y="11"/>
                  </a:lnTo>
                  <a:lnTo>
                    <a:pt x="7" y="7"/>
                  </a:lnTo>
                  <a:lnTo>
                    <a:pt x="10" y="4"/>
                  </a:lnTo>
                  <a:lnTo>
                    <a:pt x="13" y="3"/>
                  </a:lnTo>
                  <a:lnTo>
                    <a:pt x="17" y="1"/>
                  </a:lnTo>
                  <a:lnTo>
                    <a:pt x="23" y="0"/>
                  </a:lnTo>
                  <a:lnTo>
                    <a:pt x="26" y="1"/>
                  </a:lnTo>
                  <a:lnTo>
                    <a:pt x="30" y="3"/>
                  </a:lnTo>
                  <a:lnTo>
                    <a:pt x="34" y="4"/>
                  </a:lnTo>
                  <a:lnTo>
                    <a:pt x="38" y="7"/>
                  </a:lnTo>
                  <a:lnTo>
                    <a:pt x="41" y="11"/>
                  </a:lnTo>
                  <a:lnTo>
                    <a:pt x="42" y="14"/>
                  </a:lnTo>
                  <a:lnTo>
                    <a:pt x="43" y="18"/>
                  </a:lnTo>
                  <a:lnTo>
                    <a:pt x="45" y="22"/>
                  </a:lnTo>
                  <a:close/>
                </a:path>
              </a:pathLst>
            </a:custGeom>
            <a:solidFill>
              <a:schemeClr val="accent2"/>
            </a:solidFill>
            <a:ln w="9525">
              <a:solidFill>
                <a:schemeClr val="tx2"/>
              </a:solidFill>
              <a:round/>
              <a:headEnd/>
              <a:tailEnd/>
            </a:ln>
          </p:spPr>
          <p:txBody>
            <a:bodyPr/>
            <a:lstStyle/>
            <a:p>
              <a:endParaRPr lang="el-GR"/>
            </a:p>
          </p:txBody>
        </p:sp>
        <p:sp>
          <p:nvSpPr>
            <p:cNvPr id="59604" name="Freeform 88"/>
            <p:cNvSpPr>
              <a:spLocks/>
            </p:cNvSpPr>
            <p:nvPr/>
          </p:nvSpPr>
          <p:spPr bwMode="auto">
            <a:xfrm>
              <a:off x="5527678" y="4098900"/>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0 h 44"/>
                <a:gd name="T54" fmla="*/ 2147483647 w 43"/>
                <a:gd name="T55" fmla="*/ 0 h 44"/>
                <a:gd name="T56" fmla="*/ 2147483647 w 43"/>
                <a:gd name="T57" fmla="*/ 0 h 44"/>
                <a:gd name="T58" fmla="*/ 2147483647 w 43"/>
                <a:gd name="T59" fmla="*/ 0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1" y="30"/>
                  </a:lnTo>
                  <a:lnTo>
                    <a:pt x="39" y="33"/>
                  </a:lnTo>
                  <a:lnTo>
                    <a:pt x="36" y="37"/>
                  </a:lnTo>
                  <a:lnTo>
                    <a:pt x="34" y="40"/>
                  </a:lnTo>
                  <a:lnTo>
                    <a:pt x="30" y="41"/>
                  </a:lnTo>
                  <a:lnTo>
                    <a:pt x="26" y="43"/>
                  </a:lnTo>
                  <a:lnTo>
                    <a:pt x="21" y="44"/>
                  </a:lnTo>
                  <a:lnTo>
                    <a:pt x="17" y="43"/>
                  </a:lnTo>
                  <a:lnTo>
                    <a:pt x="13" y="41"/>
                  </a:lnTo>
                  <a:lnTo>
                    <a:pt x="9" y="40"/>
                  </a:lnTo>
                  <a:lnTo>
                    <a:pt x="6" y="37"/>
                  </a:lnTo>
                  <a:lnTo>
                    <a:pt x="4" y="33"/>
                  </a:lnTo>
                  <a:lnTo>
                    <a:pt x="1" y="30"/>
                  </a:lnTo>
                  <a:lnTo>
                    <a:pt x="0" y="26"/>
                  </a:lnTo>
                  <a:lnTo>
                    <a:pt x="0" y="22"/>
                  </a:lnTo>
                  <a:lnTo>
                    <a:pt x="0" y="17"/>
                  </a:lnTo>
                  <a:lnTo>
                    <a:pt x="1" y="13"/>
                  </a:lnTo>
                  <a:lnTo>
                    <a:pt x="4" y="9"/>
                  </a:lnTo>
                  <a:lnTo>
                    <a:pt x="6" y="6"/>
                  </a:lnTo>
                  <a:lnTo>
                    <a:pt x="9" y="4"/>
                  </a:lnTo>
                  <a:lnTo>
                    <a:pt x="13" y="1"/>
                  </a:lnTo>
                  <a:lnTo>
                    <a:pt x="17" y="0"/>
                  </a:lnTo>
                  <a:lnTo>
                    <a:pt x="21" y="0"/>
                  </a:lnTo>
                  <a:lnTo>
                    <a:pt x="26" y="0"/>
                  </a:lnTo>
                  <a:lnTo>
                    <a:pt x="30" y="1"/>
                  </a:lnTo>
                  <a:lnTo>
                    <a:pt x="34" y="4"/>
                  </a:lnTo>
                  <a:lnTo>
                    <a:pt x="36" y="6"/>
                  </a:lnTo>
                  <a:lnTo>
                    <a:pt x="39" y="9"/>
                  </a:lnTo>
                  <a:lnTo>
                    <a:pt x="41" y="13"/>
                  </a:lnTo>
                  <a:lnTo>
                    <a:pt x="43" y="17"/>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5" name="Freeform 89"/>
            <p:cNvSpPr>
              <a:spLocks/>
            </p:cNvSpPr>
            <p:nvPr/>
          </p:nvSpPr>
          <p:spPr bwMode="auto">
            <a:xfrm>
              <a:off x="5591178" y="4141749"/>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0 h 44"/>
                <a:gd name="T54" fmla="*/ 2147483647 w 43"/>
                <a:gd name="T55" fmla="*/ 0 h 44"/>
                <a:gd name="T56" fmla="*/ 2147483647 w 43"/>
                <a:gd name="T57" fmla="*/ 0 h 44"/>
                <a:gd name="T58" fmla="*/ 2147483647 w 43"/>
                <a:gd name="T59" fmla="*/ 0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0"/>
                  </a:lnTo>
                  <a:lnTo>
                    <a:pt x="39" y="34"/>
                  </a:lnTo>
                  <a:lnTo>
                    <a:pt x="36" y="38"/>
                  </a:lnTo>
                  <a:lnTo>
                    <a:pt x="34" y="40"/>
                  </a:lnTo>
                  <a:lnTo>
                    <a:pt x="30" y="42"/>
                  </a:lnTo>
                  <a:lnTo>
                    <a:pt x="26" y="43"/>
                  </a:lnTo>
                  <a:lnTo>
                    <a:pt x="21" y="44"/>
                  </a:lnTo>
                  <a:lnTo>
                    <a:pt x="17" y="43"/>
                  </a:lnTo>
                  <a:lnTo>
                    <a:pt x="13" y="42"/>
                  </a:lnTo>
                  <a:lnTo>
                    <a:pt x="9" y="40"/>
                  </a:lnTo>
                  <a:lnTo>
                    <a:pt x="7" y="38"/>
                  </a:lnTo>
                  <a:lnTo>
                    <a:pt x="4" y="34"/>
                  </a:lnTo>
                  <a:lnTo>
                    <a:pt x="1" y="30"/>
                  </a:lnTo>
                  <a:lnTo>
                    <a:pt x="0" y="26"/>
                  </a:lnTo>
                  <a:lnTo>
                    <a:pt x="0" y="22"/>
                  </a:lnTo>
                  <a:lnTo>
                    <a:pt x="0" y="17"/>
                  </a:lnTo>
                  <a:lnTo>
                    <a:pt x="1" y="13"/>
                  </a:lnTo>
                  <a:lnTo>
                    <a:pt x="4" y="9"/>
                  </a:lnTo>
                  <a:lnTo>
                    <a:pt x="7" y="6"/>
                  </a:lnTo>
                  <a:lnTo>
                    <a:pt x="9" y="4"/>
                  </a:lnTo>
                  <a:lnTo>
                    <a:pt x="13" y="1"/>
                  </a:lnTo>
                  <a:lnTo>
                    <a:pt x="17" y="0"/>
                  </a:lnTo>
                  <a:lnTo>
                    <a:pt x="21" y="0"/>
                  </a:lnTo>
                  <a:lnTo>
                    <a:pt x="26" y="0"/>
                  </a:lnTo>
                  <a:lnTo>
                    <a:pt x="30" y="1"/>
                  </a:lnTo>
                  <a:lnTo>
                    <a:pt x="34" y="4"/>
                  </a:lnTo>
                  <a:lnTo>
                    <a:pt x="36" y="6"/>
                  </a:lnTo>
                  <a:lnTo>
                    <a:pt x="39" y="9"/>
                  </a:lnTo>
                  <a:lnTo>
                    <a:pt x="42" y="13"/>
                  </a:lnTo>
                  <a:lnTo>
                    <a:pt x="43" y="17"/>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6" name="Freeform 90"/>
            <p:cNvSpPr>
              <a:spLocks/>
            </p:cNvSpPr>
            <p:nvPr/>
          </p:nvSpPr>
          <p:spPr bwMode="auto">
            <a:xfrm>
              <a:off x="5648328" y="4171902"/>
              <a:ext cx="71438" cy="71415"/>
            </a:xfrm>
            <a:custGeom>
              <a:avLst/>
              <a:gdLst>
                <a:gd name="T0" fmla="*/ 2147483647 w 45"/>
                <a:gd name="T1" fmla="*/ 2147483647 h 45"/>
                <a:gd name="T2" fmla="*/ 2147483647 w 45"/>
                <a:gd name="T3" fmla="*/ 2147483647 h 45"/>
                <a:gd name="T4" fmla="*/ 2147483647 w 45"/>
                <a:gd name="T5" fmla="*/ 2147483647 h 45"/>
                <a:gd name="T6" fmla="*/ 2147483647 w 45"/>
                <a:gd name="T7" fmla="*/ 2147483647 h 45"/>
                <a:gd name="T8" fmla="*/ 2147483647 w 45"/>
                <a:gd name="T9" fmla="*/ 2147483647 h 45"/>
                <a:gd name="T10" fmla="*/ 2147483647 w 45"/>
                <a:gd name="T11" fmla="*/ 2147483647 h 45"/>
                <a:gd name="T12" fmla="*/ 2147483647 w 45"/>
                <a:gd name="T13" fmla="*/ 2147483647 h 45"/>
                <a:gd name="T14" fmla="*/ 2147483647 w 45"/>
                <a:gd name="T15" fmla="*/ 2147483647 h 45"/>
                <a:gd name="T16" fmla="*/ 2147483647 w 45"/>
                <a:gd name="T17" fmla="*/ 2147483647 h 45"/>
                <a:gd name="T18" fmla="*/ 2147483647 w 45"/>
                <a:gd name="T19" fmla="*/ 2147483647 h 45"/>
                <a:gd name="T20" fmla="*/ 2147483647 w 45"/>
                <a:gd name="T21" fmla="*/ 2147483647 h 45"/>
                <a:gd name="T22" fmla="*/ 2147483647 w 45"/>
                <a:gd name="T23" fmla="*/ 2147483647 h 45"/>
                <a:gd name="T24" fmla="*/ 2147483647 w 45"/>
                <a:gd name="T25" fmla="*/ 2147483647 h 45"/>
                <a:gd name="T26" fmla="*/ 2147483647 w 45"/>
                <a:gd name="T27" fmla="*/ 2147483647 h 45"/>
                <a:gd name="T28" fmla="*/ 2147483647 w 45"/>
                <a:gd name="T29" fmla="*/ 2147483647 h 45"/>
                <a:gd name="T30" fmla="*/ 2147483647 w 45"/>
                <a:gd name="T31" fmla="*/ 2147483647 h 45"/>
                <a:gd name="T32" fmla="*/ 2147483647 w 45"/>
                <a:gd name="T33" fmla="*/ 2147483647 h 45"/>
                <a:gd name="T34" fmla="*/ 0 w 45"/>
                <a:gd name="T35" fmla="*/ 2147483647 h 45"/>
                <a:gd name="T36" fmla="*/ 0 w 45"/>
                <a:gd name="T37" fmla="*/ 2147483647 h 45"/>
                <a:gd name="T38" fmla="*/ 0 w 45"/>
                <a:gd name="T39" fmla="*/ 2147483647 h 45"/>
                <a:gd name="T40" fmla="*/ 0 w 45"/>
                <a:gd name="T41" fmla="*/ 2147483647 h 45"/>
                <a:gd name="T42" fmla="*/ 2147483647 w 45"/>
                <a:gd name="T43" fmla="*/ 2147483647 h 45"/>
                <a:gd name="T44" fmla="*/ 2147483647 w 45"/>
                <a:gd name="T45" fmla="*/ 2147483647 h 45"/>
                <a:gd name="T46" fmla="*/ 2147483647 w 45"/>
                <a:gd name="T47" fmla="*/ 2147483647 h 45"/>
                <a:gd name="T48" fmla="*/ 2147483647 w 45"/>
                <a:gd name="T49" fmla="*/ 2147483647 h 45"/>
                <a:gd name="T50" fmla="*/ 2147483647 w 45"/>
                <a:gd name="T51" fmla="*/ 2147483647 h 45"/>
                <a:gd name="T52" fmla="*/ 2147483647 w 45"/>
                <a:gd name="T53" fmla="*/ 0 h 45"/>
                <a:gd name="T54" fmla="*/ 2147483647 w 45"/>
                <a:gd name="T55" fmla="*/ 0 h 45"/>
                <a:gd name="T56" fmla="*/ 2147483647 w 45"/>
                <a:gd name="T57" fmla="*/ 0 h 45"/>
                <a:gd name="T58" fmla="*/ 2147483647 w 45"/>
                <a:gd name="T59" fmla="*/ 0 h 45"/>
                <a:gd name="T60" fmla="*/ 2147483647 w 45"/>
                <a:gd name="T61" fmla="*/ 2147483647 h 45"/>
                <a:gd name="T62" fmla="*/ 2147483647 w 45"/>
                <a:gd name="T63" fmla="*/ 2147483647 h 45"/>
                <a:gd name="T64" fmla="*/ 2147483647 w 45"/>
                <a:gd name="T65" fmla="*/ 2147483647 h 45"/>
                <a:gd name="T66" fmla="*/ 2147483647 w 45"/>
                <a:gd name="T67" fmla="*/ 2147483647 h 45"/>
                <a:gd name="T68" fmla="*/ 2147483647 w 45"/>
                <a:gd name="T69" fmla="*/ 2147483647 h 45"/>
                <a:gd name="T70" fmla="*/ 2147483647 w 45"/>
                <a:gd name="T71" fmla="*/ 2147483647 h 45"/>
                <a:gd name="T72" fmla="*/ 2147483647 w 45"/>
                <a:gd name="T73" fmla="*/ 2147483647 h 45"/>
                <a:gd name="T74" fmla="*/ 2147483647 w 45"/>
                <a:gd name="T75" fmla="*/ 2147483647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5">
                  <a:moveTo>
                    <a:pt x="45" y="23"/>
                  </a:moveTo>
                  <a:lnTo>
                    <a:pt x="45" y="23"/>
                  </a:lnTo>
                  <a:lnTo>
                    <a:pt x="43" y="26"/>
                  </a:lnTo>
                  <a:lnTo>
                    <a:pt x="42" y="30"/>
                  </a:lnTo>
                  <a:lnTo>
                    <a:pt x="41" y="34"/>
                  </a:lnTo>
                  <a:lnTo>
                    <a:pt x="38" y="38"/>
                  </a:lnTo>
                  <a:lnTo>
                    <a:pt x="34" y="41"/>
                  </a:lnTo>
                  <a:lnTo>
                    <a:pt x="30" y="42"/>
                  </a:lnTo>
                  <a:lnTo>
                    <a:pt x="26" y="43"/>
                  </a:lnTo>
                  <a:lnTo>
                    <a:pt x="23" y="45"/>
                  </a:lnTo>
                  <a:lnTo>
                    <a:pt x="17" y="43"/>
                  </a:lnTo>
                  <a:lnTo>
                    <a:pt x="13" y="42"/>
                  </a:lnTo>
                  <a:lnTo>
                    <a:pt x="10" y="41"/>
                  </a:lnTo>
                  <a:lnTo>
                    <a:pt x="7" y="38"/>
                  </a:lnTo>
                  <a:lnTo>
                    <a:pt x="4" y="34"/>
                  </a:lnTo>
                  <a:lnTo>
                    <a:pt x="2" y="30"/>
                  </a:lnTo>
                  <a:lnTo>
                    <a:pt x="0" y="26"/>
                  </a:lnTo>
                  <a:lnTo>
                    <a:pt x="0" y="23"/>
                  </a:lnTo>
                  <a:lnTo>
                    <a:pt x="0" y="17"/>
                  </a:lnTo>
                  <a:lnTo>
                    <a:pt x="2" y="13"/>
                  </a:lnTo>
                  <a:lnTo>
                    <a:pt x="4" y="10"/>
                  </a:lnTo>
                  <a:lnTo>
                    <a:pt x="7" y="7"/>
                  </a:lnTo>
                  <a:lnTo>
                    <a:pt x="10" y="4"/>
                  </a:lnTo>
                  <a:lnTo>
                    <a:pt x="13" y="2"/>
                  </a:lnTo>
                  <a:lnTo>
                    <a:pt x="17" y="0"/>
                  </a:lnTo>
                  <a:lnTo>
                    <a:pt x="23" y="0"/>
                  </a:lnTo>
                  <a:lnTo>
                    <a:pt x="26" y="0"/>
                  </a:lnTo>
                  <a:lnTo>
                    <a:pt x="30" y="2"/>
                  </a:lnTo>
                  <a:lnTo>
                    <a:pt x="34" y="4"/>
                  </a:lnTo>
                  <a:lnTo>
                    <a:pt x="38" y="7"/>
                  </a:lnTo>
                  <a:lnTo>
                    <a:pt x="41" y="10"/>
                  </a:lnTo>
                  <a:lnTo>
                    <a:pt x="42" y="13"/>
                  </a:lnTo>
                  <a:lnTo>
                    <a:pt x="43" y="17"/>
                  </a:lnTo>
                  <a:lnTo>
                    <a:pt x="45" y="23"/>
                  </a:lnTo>
                  <a:close/>
                </a:path>
              </a:pathLst>
            </a:custGeom>
            <a:solidFill>
              <a:schemeClr val="accent2"/>
            </a:solidFill>
            <a:ln w="9525">
              <a:solidFill>
                <a:schemeClr val="tx2"/>
              </a:solidFill>
              <a:round/>
              <a:headEnd/>
              <a:tailEnd/>
            </a:ln>
          </p:spPr>
          <p:txBody>
            <a:bodyPr/>
            <a:lstStyle/>
            <a:p>
              <a:endParaRPr lang="el-GR"/>
            </a:p>
          </p:txBody>
        </p:sp>
        <p:sp>
          <p:nvSpPr>
            <p:cNvPr id="59607" name="Freeform 91"/>
            <p:cNvSpPr>
              <a:spLocks/>
            </p:cNvSpPr>
            <p:nvPr/>
          </p:nvSpPr>
          <p:spPr bwMode="auto">
            <a:xfrm>
              <a:off x="5713416" y="4176663"/>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0 h 44"/>
                <a:gd name="T54" fmla="*/ 2147483647 w 43"/>
                <a:gd name="T55" fmla="*/ 0 h 44"/>
                <a:gd name="T56" fmla="*/ 2147483647 w 43"/>
                <a:gd name="T57" fmla="*/ 0 h 44"/>
                <a:gd name="T58" fmla="*/ 2147483647 w 43"/>
                <a:gd name="T59" fmla="*/ 0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1" y="30"/>
                  </a:lnTo>
                  <a:lnTo>
                    <a:pt x="39" y="34"/>
                  </a:lnTo>
                  <a:lnTo>
                    <a:pt x="36" y="38"/>
                  </a:lnTo>
                  <a:lnTo>
                    <a:pt x="34" y="40"/>
                  </a:lnTo>
                  <a:lnTo>
                    <a:pt x="30" y="42"/>
                  </a:lnTo>
                  <a:lnTo>
                    <a:pt x="26" y="43"/>
                  </a:lnTo>
                  <a:lnTo>
                    <a:pt x="21" y="44"/>
                  </a:lnTo>
                  <a:lnTo>
                    <a:pt x="17" y="43"/>
                  </a:lnTo>
                  <a:lnTo>
                    <a:pt x="13" y="42"/>
                  </a:lnTo>
                  <a:lnTo>
                    <a:pt x="9" y="40"/>
                  </a:lnTo>
                  <a:lnTo>
                    <a:pt x="5" y="38"/>
                  </a:lnTo>
                  <a:lnTo>
                    <a:pt x="2" y="34"/>
                  </a:lnTo>
                  <a:lnTo>
                    <a:pt x="1" y="30"/>
                  </a:lnTo>
                  <a:lnTo>
                    <a:pt x="0" y="26"/>
                  </a:lnTo>
                  <a:lnTo>
                    <a:pt x="0" y="22"/>
                  </a:lnTo>
                  <a:lnTo>
                    <a:pt x="0" y="17"/>
                  </a:lnTo>
                  <a:lnTo>
                    <a:pt x="1" y="13"/>
                  </a:lnTo>
                  <a:lnTo>
                    <a:pt x="2" y="9"/>
                  </a:lnTo>
                  <a:lnTo>
                    <a:pt x="5" y="7"/>
                  </a:lnTo>
                  <a:lnTo>
                    <a:pt x="9" y="4"/>
                  </a:lnTo>
                  <a:lnTo>
                    <a:pt x="13" y="1"/>
                  </a:lnTo>
                  <a:lnTo>
                    <a:pt x="17" y="0"/>
                  </a:lnTo>
                  <a:lnTo>
                    <a:pt x="21" y="0"/>
                  </a:lnTo>
                  <a:lnTo>
                    <a:pt x="26" y="0"/>
                  </a:lnTo>
                  <a:lnTo>
                    <a:pt x="30" y="1"/>
                  </a:lnTo>
                  <a:lnTo>
                    <a:pt x="34" y="4"/>
                  </a:lnTo>
                  <a:lnTo>
                    <a:pt x="36" y="7"/>
                  </a:lnTo>
                  <a:lnTo>
                    <a:pt x="39" y="9"/>
                  </a:lnTo>
                  <a:lnTo>
                    <a:pt x="41" y="13"/>
                  </a:lnTo>
                  <a:lnTo>
                    <a:pt x="43" y="17"/>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8" name="Freeform 92"/>
            <p:cNvSpPr>
              <a:spLocks/>
            </p:cNvSpPr>
            <p:nvPr/>
          </p:nvSpPr>
          <p:spPr bwMode="auto">
            <a:xfrm>
              <a:off x="5770566" y="4181424"/>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39" y="33"/>
                  </a:lnTo>
                  <a:lnTo>
                    <a:pt x="37" y="36"/>
                  </a:lnTo>
                  <a:lnTo>
                    <a:pt x="34" y="40"/>
                  </a:lnTo>
                  <a:lnTo>
                    <a:pt x="30" y="41"/>
                  </a:lnTo>
                  <a:lnTo>
                    <a:pt x="26" y="43"/>
                  </a:lnTo>
                  <a:lnTo>
                    <a:pt x="21" y="43"/>
                  </a:lnTo>
                  <a:lnTo>
                    <a:pt x="17" y="43"/>
                  </a:lnTo>
                  <a:lnTo>
                    <a:pt x="13" y="41"/>
                  </a:lnTo>
                  <a:lnTo>
                    <a:pt x="9" y="40"/>
                  </a:lnTo>
                  <a:lnTo>
                    <a:pt x="7" y="36"/>
                  </a:lnTo>
                  <a:lnTo>
                    <a:pt x="4" y="33"/>
                  </a:lnTo>
                  <a:lnTo>
                    <a:pt x="1" y="30"/>
                  </a:lnTo>
                  <a:lnTo>
                    <a:pt x="0" y="26"/>
                  </a:lnTo>
                  <a:lnTo>
                    <a:pt x="0" y="22"/>
                  </a:lnTo>
                  <a:lnTo>
                    <a:pt x="0" y="17"/>
                  </a:lnTo>
                  <a:lnTo>
                    <a:pt x="1" y="13"/>
                  </a:lnTo>
                  <a:lnTo>
                    <a:pt x="4" y="9"/>
                  </a:lnTo>
                  <a:lnTo>
                    <a:pt x="7" y="6"/>
                  </a:lnTo>
                  <a:lnTo>
                    <a:pt x="9" y="4"/>
                  </a:lnTo>
                  <a:lnTo>
                    <a:pt x="13" y="1"/>
                  </a:lnTo>
                  <a:lnTo>
                    <a:pt x="17" y="0"/>
                  </a:lnTo>
                  <a:lnTo>
                    <a:pt x="21" y="0"/>
                  </a:lnTo>
                  <a:lnTo>
                    <a:pt x="26" y="0"/>
                  </a:lnTo>
                  <a:lnTo>
                    <a:pt x="30" y="1"/>
                  </a:lnTo>
                  <a:lnTo>
                    <a:pt x="34" y="4"/>
                  </a:lnTo>
                  <a:lnTo>
                    <a:pt x="37" y="6"/>
                  </a:lnTo>
                  <a:lnTo>
                    <a:pt x="39" y="9"/>
                  </a:lnTo>
                  <a:lnTo>
                    <a:pt x="42" y="13"/>
                  </a:lnTo>
                  <a:lnTo>
                    <a:pt x="43" y="17"/>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09" name="Freeform 93"/>
            <p:cNvSpPr>
              <a:spLocks/>
            </p:cNvSpPr>
            <p:nvPr/>
          </p:nvSpPr>
          <p:spPr bwMode="auto">
            <a:xfrm>
              <a:off x="5824541" y="4202055"/>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0"/>
                  </a:lnTo>
                  <a:lnTo>
                    <a:pt x="39" y="33"/>
                  </a:lnTo>
                  <a:lnTo>
                    <a:pt x="36" y="37"/>
                  </a:lnTo>
                  <a:lnTo>
                    <a:pt x="34" y="40"/>
                  </a:lnTo>
                  <a:lnTo>
                    <a:pt x="30" y="41"/>
                  </a:lnTo>
                  <a:lnTo>
                    <a:pt x="26" y="43"/>
                  </a:lnTo>
                  <a:lnTo>
                    <a:pt x="21" y="44"/>
                  </a:lnTo>
                  <a:lnTo>
                    <a:pt x="17" y="43"/>
                  </a:lnTo>
                  <a:lnTo>
                    <a:pt x="13" y="41"/>
                  </a:lnTo>
                  <a:lnTo>
                    <a:pt x="9" y="40"/>
                  </a:lnTo>
                  <a:lnTo>
                    <a:pt x="6" y="37"/>
                  </a:lnTo>
                  <a:lnTo>
                    <a:pt x="3" y="33"/>
                  </a:lnTo>
                  <a:lnTo>
                    <a:pt x="1" y="30"/>
                  </a:lnTo>
                  <a:lnTo>
                    <a:pt x="0" y="26"/>
                  </a:lnTo>
                  <a:lnTo>
                    <a:pt x="0" y="22"/>
                  </a:lnTo>
                  <a:lnTo>
                    <a:pt x="0" y="18"/>
                  </a:lnTo>
                  <a:lnTo>
                    <a:pt x="1" y="13"/>
                  </a:lnTo>
                  <a:lnTo>
                    <a:pt x="3" y="10"/>
                  </a:lnTo>
                  <a:lnTo>
                    <a:pt x="6" y="6"/>
                  </a:lnTo>
                  <a:lnTo>
                    <a:pt x="9" y="4"/>
                  </a:lnTo>
                  <a:lnTo>
                    <a:pt x="13" y="1"/>
                  </a:lnTo>
                  <a:lnTo>
                    <a:pt x="17" y="1"/>
                  </a:lnTo>
                  <a:lnTo>
                    <a:pt x="21" y="0"/>
                  </a:lnTo>
                  <a:lnTo>
                    <a:pt x="26" y="1"/>
                  </a:lnTo>
                  <a:lnTo>
                    <a:pt x="30" y="1"/>
                  </a:lnTo>
                  <a:lnTo>
                    <a:pt x="34" y="4"/>
                  </a:lnTo>
                  <a:lnTo>
                    <a:pt x="36" y="6"/>
                  </a:lnTo>
                  <a:lnTo>
                    <a:pt x="39" y="10"/>
                  </a:lnTo>
                  <a:lnTo>
                    <a:pt x="42" y="13"/>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10" name="Freeform 94"/>
            <p:cNvSpPr>
              <a:spLocks/>
            </p:cNvSpPr>
            <p:nvPr/>
          </p:nvSpPr>
          <p:spPr bwMode="auto">
            <a:xfrm>
              <a:off x="5888041" y="4205229"/>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4" y="26"/>
                  </a:lnTo>
                  <a:lnTo>
                    <a:pt x="43" y="30"/>
                  </a:lnTo>
                  <a:lnTo>
                    <a:pt x="41" y="34"/>
                  </a:lnTo>
                  <a:lnTo>
                    <a:pt x="38" y="38"/>
                  </a:lnTo>
                  <a:lnTo>
                    <a:pt x="34" y="41"/>
                  </a:lnTo>
                  <a:lnTo>
                    <a:pt x="31" y="42"/>
                  </a:lnTo>
                  <a:lnTo>
                    <a:pt x="26" y="43"/>
                  </a:lnTo>
                  <a:lnTo>
                    <a:pt x="22" y="43"/>
                  </a:lnTo>
                  <a:lnTo>
                    <a:pt x="18" y="43"/>
                  </a:lnTo>
                  <a:lnTo>
                    <a:pt x="15" y="42"/>
                  </a:lnTo>
                  <a:lnTo>
                    <a:pt x="11" y="41"/>
                  </a:lnTo>
                  <a:lnTo>
                    <a:pt x="7" y="38"/>
                  </a:lnTo>
                  <a:lnTo>
                    <a:pt x="4" y="34"/>
                  </a:lnTo>
                  <a:lnTo>
                    <a:pt x="3" y="30"/>
                  </a:lnTo>
                  <a:lnTo>
                    <a:pt x="2" y="26"/>
                  </a:lnTo>
                  <a:lnTo>
                    <a:pt x="0" y="22"/>
                  </a:lnTo>
                  <a:lnTo>
                    <a:pt x="2" y="17"/>
                  </a:lnTo>
                  <a:lnTo>
                    <a:pt x="3" y="13"/>
                  </a:lnTo>
                  <a:lnTo>
                    <a:pt x="4" y="9"/>
                  </a:lnTo>
                  <a:lnTo>
                    <a:pt x="7" y="7"/>
                  </a:lnTo>
                  <a:lnTo>
                    <a:pt x="11" y="4"/>
                  </a:lnTo>
                  <a:lnTo>
                    <a:pt x="15" y="2"/>
                  </a:lnTo>
                  <a:lnTo>
                    <a:pt x="18" y="0"/>
                  </a:lnTo>
                  <a:lnTo>
                    <a:pt x="22" y="0"/>
                  </a:lnTo>
                  <a:lnTo>
                    <a:pt x="26" y="0"/>
                  </a:lnTo>
                  <a:lnTo>
                    <a:pt x="31" y="2"/>
                  </a:lnTo>
                  <a:lnTo>
                    <a:pt x="34" y="4"/>
                  </a:lnTo>
                  <a:lnTo>
                    <a:pt x="38" y="7"/>
                  </a:lnTo>
                  <a:lnTo>
                    <a:pt x="41" y="9"/>
                  </a:lnTo>
                  <a:lnTo>
                    <a:pt x="43" y="13"/>
                  </a:lnTo>
                  <a:lnTo>
                    <a:pt x="44"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611" name="Freeform 95"/>
            <p:cNvSpPr>
              <a:spLocks/>
            </p:cNvSpPr>
            <p:nvPr/>
          </p:nvSpPr>
          <p:spPr bwMode="auto">
            <a:xfrm>
              <a:off x="5962654" y="4251252"/>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w 44"/>
                <a:gd name="T35" fmla="*/ 2147483647 h 43"/>
                <a:gd name="T36" fmla="*/ 0 w 44"/>
                <a:gd name="T37" fmla="*/ 2147483647 h 43"/>
                <a:gd name="T38" fmla="*/ 0 w 44"/>
                <a:gd name="T39" fmla="*/ 2147483647 h 43"/>
                <a:gd name="T40" fmla="*/ 0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2"/>
                  </a:moveTo>
                  <a:lnTo>
                    <a:pt x="44" y="22"/>
                  </a:lnTo>
                  <a:lnTo>
                    <a:pt x="43" y="26"/>
                  </a:lnTo>
                  <a:lnTo>
                    <a:pt x="42" y="30"/>
                  </a:lnTo>
                  <a:lnTo>
                    <a:pt x="40" y="34"/>
                  </a:lnTo>
                  <a:lnTo>
                    <a:pt x="38" y="36"/>
                  </a:lnTo>
                  <a:lnTo>
                    <a:pt x="34" y="39"/>
                  </a:lnTo>
                  <a:lnTo>
                    <a:pt x="30" y="42"/>
                  </a:lnTo>
                  <a:lnTo>
                    <a:pt x="26" y="43"/>
                  </a:lnTo>
                  <a:lnTo>
                    <a:pt x="22" y="43"/>
                  </a:lnTo>
                  <a:lnTo>
                    <a:pt x="17" y="43"/>
                  </a:lnTo>
                  <a:lnTo>
                    <a:pt x="13" y="42"/>
                  </a:lnTo>
                  <a:lnTo>
                    <a:pt x="9" y="39"/>
                  </a:lnTo>
                  <a:lnTo>
                    <a:pt x="7" y="36"/>
                  </a:lnTo>
                  <a:lnTo>
                    <a:pt x="4" y="34"/>
                  </a:lnTo>
                  <a:lnTo>
                    <a:pt x="1" y="30"/>
                  </a:lnTo>
                  <a:lnTo>
                    <a:pt x="0" y="26"/>
                  </a:lnTo>
                  <a:lnTo>
                    <a:pt x="0" y="22"/>
                  </a:lnTo>
                  <a:lnTo>
                    <a:pt x="0" y="17"/>
                  </a:lnTo>
                  <a:lnTo>
                    <a:pt x="1" y="13"/>
                  </a:lnTo>
                  <a:lnTo>
                    <a:pt x="4" y="9"/>
                  </a:lnTo>
                  <a:lnTo>
                    <a:pt x="7" y="6"/>
                  </a:lnTo>
                  <a:lnTo>
                    <a:pt x="9" y="4"/>
                  </a:lnTo>
                  <a:lnTo>
                    <a:pt x="13" y="1"/>
                  </a:lnTo>
                  <a:lnTo>
                    <a:pt x="17" y="0"/>
                  </a:lnTo>
                  <a:lnTo>
                    <a:pt x="22" y="0"/>
                  </a:lnTo>
                  <a:lnTo>
                    <a:pt x="26" y="0"/>
                  </a:lnTo>
                  <a:lnTo>
                    <a:pt x="30" y="1"/>
                  </a:lnTo>
                  <a:lnTo>
                    <a:pt x="34" y="4"/>
                  </a:lnTo>
                  <a:lnTo>
                    <a:pt x="38" y="6"/>
                  </a:lnTo>
                  <a:lnTo>
                    <a:pt x="40" y="9"/>
                  </a:lnTo>
                  <a:lnTo>
                    <a:pt x="42" y="13"/>
                  </a:lnTo>
                  <a:lnTo>
                    <a:pt x="43"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612" name="Freeform 96"/>
            <p:cNvSpPr>
              <a:spLocks/>
            </p:cNvSpPr>
            <p:nvPr/>
          </p:nvSpPr>
          <p:spPr bwMode="auto">
            <a:xfrm>
              <a:off x="6040441" y="4279818"/>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7"/>
                  </a:lnTo>
                  <a:lnTo>
                    <a:pt x="42" y="31"/>
                  </a:lnTo>
                  <a:lnTo>
                    <a:pt x="39" y="35"/>
                  </a:lnTo>
                  <a:lnTo>
                    <a:pt x="37" y="38"/>
                  </a:lnTo>
                  <a:lnTo>
                    <a:pt x="34" y="40"/>
                  </a:lnTo>
                  <a:lnTo>
                    <a:pt x="30" y="43"/>
                  </a:lnTo>
                  <a:lnTo>
                    <a:pt x="26" y="44"/>
                  </a:lnTo>
                  <a:lnTo>
                    <a:pt x="23" y="44"/>
                  </a:lnTo>
                  <a:lnTo>
                    <a:pt x="17" y="44"/>
                  </a:lnTo>
                  <a:lnTo>
                    <a:pt x="13" y="43"/>
                  </a:lnTo>
                  <a:lnTo>
                    <a:pt x="10" y="40"/>
                  </a:lnTo>
                  <a:lnTo>
                    <a:pt x="7" y="38"/>
                  </a:lnTo>
                  <a:lnTo>
                    <a:pt x="4" y="35"/>
                  </a:lnTo>
                  <a:lnTo>
                    <a:pt x="2" y="31"/>
                  </a:lnTo>
                  <a:lnTo>
                    <a:pt x="0" y="27"/>
                  </a:lnTo>
                  <a:lnTo>
                    <a:pt x="0" y="22"/>
                  </a:lnTo>
                  <a:lnTo>
                    <a:pt x="0" y="18"/>
                  </a:lnTo>
                  <a:lnTo>
                    <a:pt x="2" y="14"/>
                  </a:lnTo>
                  <a:lnTo>
                    <a:pt x="4" y="10"/>
                  </a:lnTo>
                  <a:lnTo>
                    <a:pt x="7" y="7"/>
                  </a:lnTo>
                  <a:lnTo>
                    <a:pt x="10" y="4"/>
                  </a:lnTo>
                  <a:lnTo>
                    <a:pt x="13" y="3"/>
                  </a:lnTo>
                  <a:lnTo>
                    <a:pt x="17" y="1"/>
                  </a:lnTo>
                  <a:lnTo>
                    <a:pt x="23" y="0"/>
                  </a:lnTo>
                  <a:lnTo>
                    <a:pt x="26" y="1"/>
                  </a:lnTo>
                  <a:lnTo>
                    <a:pt x="30" y="3"/>
                  </a:lnTo>
                  <a:lnTo>
                    <a:pt x="34" y="4"/>
                  </a:lnTo>
                  <a:lnTo>
                    <a:pt x="37" y="7"/>
                  </a:lnTo>
                  <a:lnTo>
                    <a:pt x="39" y="10"/>
                  </a:lnTo>
                  <a:lnTo>
                    <a:pt x="42" y="14"/>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13" name="Freeform 97"/>
            <p:cNvSpPr>
              <a:spLocks/>
            </p:cNvSpPr>
            <p:nvPr/>
          </p:nvSpPr>
          <p:spPr bwMode="auto">
            <a:xfrm>
              <a:off x="6134104" y="4314732"/>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2"/>
                  </a:moveTo>
                  <a:lnTo>
                    <a:pt x="43" y="22"/>
                  </a:lnTo>
                  <a:lnTo>
                    <a:pt x="43" y="26"/>
                  </a:lnTo>
                  <a:lnTo>
                    <a:pt x="42" y="30"/>
                  </a:lnTo>
                  <a:lnTo>
                    <a:pt x="39" y="34"/>
                  </a:lnTo>
                  <a:lnTo>
                    <a:pt x="36" y="37"/>
                  </a:lnTo>
                  <a:lnTo>
                    <a:pt x="34" y="39"/>
                  </a:lnTo>
                  <a:lnTo>
                    <a:pt x="30" y="42"/>
                  </a:lnTo>
                  <a:lnTo>
                    <a:pt x="26" y="43"/>
                  </a:lnTo>
                  <a:lnTo>
                    <a:pt x="21" y="43"/>
                  </a:lnTo>
                  <a:lnTo>
                    <a:pt x="17" y="43"/>
                  </a:lnTo>
                  <a:lnTo>
                    <a:pt x="13" y="42"/>
                  </a:lnTo>
                  <a:lnTo>
                    <a:pt x="9" y="39"/>
                  </a:lnTo>
                  <a:lnTo>
                    <a:pt x="5" y="37"/>
                  </a:lnTo>
                  <a:lnTo>
                    <a:pt x="3" y="34"/>
                  </a:lnTo>
                  <a:lnTo>
                    <a:pt x="1" y="30"/>
                  </a:lnTo>
                  <a:lnTo>
                    <a:pt x="0" y="26"/>
                  </a:lnTo>
                  <a:lnTo>
                    <a:pt x="0" y="22"/>
                  </a:lnTo>
                  <a:lnTo>
                    <a:pt x="0" y="17"/>
                  </a:lnTo>
                  <a:lnTo>
                    <a:pt x="1" y="13"/>
                  </a:lnTo>
                  <a:lnTo>
                    <a:pt x="3" y="9"/>
                  </a:lnTo>
                  <a:lnTo>
                    <a:pt x="5" y="7"/>
                  </a:lnTo>
                  <a:lnTo>
                    <a:pt x="9" y="4"/>
                  </a:lnTo>
                  <a:lnTo>
                    <a:pt x="13" y="2"/>
                  </a:lnTo>
                  <a:lnTo>
                    <a:pt x="17" y="0"/>
                  </a:lnTo>
                  <a:lnTo>
                    <a:pt x="21" y="0"/>
                  </a:lnTo>
                  <a:lnTo>
                    <a:pt x="26" y="0"/>
                  </a:lnTo>
                  <a:lnTo>
                    <a:pt x="30" y="2"/>
                  </a:lnTo>
                  <a:lnTo>
                    <a:pt x="34" y="4"/>
                  </a:lnTo>
                  <a:lnTo>
                    <a:pt x="36" y="7"/>
                  </a:lnTo>
                  <a:lnTo>
                    <a:pt x="39" y="9"/>
                  </a:lnTo>
                  <a:lnTo>
                    <a:pt x="42" y="13"/>
                  </a:lnTo>
                  <a:lnTo>
                    <a:pt x="43" y="17"/>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14" name="Freeform 98"/>
            <p:cNvSpPr>
              <a:spLocks/>
            </p:cNvSpPr>
            <p:nvPr/>
          </p:nvSpPr>
          <p:spPr bwMode="auto">
            <a:xfrm>
              <a:off x="6238879" y="4333776"/>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6"/>
                  </a:lnTo>
                  <a:lnTo>
                    <a:pt x="42" y="31"/>
                  </a:lnTo>
                  <a:lnTo>
                    <a:pt x="41" y="34"/>
                  </a:lnTo>
                  <a:lnTo>
                    <a:pt x="37" y="38"/>
                  </a:lnTo>
                  <a:lnTo>
                    <a:pt x="34" y="40"/>
                  </a:lnTo>
                  <a:lnTo>
                    <a:pt x="30" y="43"/>
                  </a:lnTo>
                  <a:lnTo>
                    <a:pt x="26" y="44"/>
                  </a:lnTo>
                  <a:lnTo>
                    <a:pt x="22" y="44"/>
                  </a:lnTo>
                  <a:lnTo>
                    <a:pt x="17" y="44"/>
                  </a:lnTo>
                  <a:lnTo>
                    <a:pt x="13" y="43"/>
                  </a:lnTo>
                  <a:lnTo>
                    <a:pt x="9" y="40"/>
                  </a:lnTo>
                  <a:lnTo>
                    <a:pt x="7" y="38"/>
                  </a:lnTo>
                  <a:lnTo>
                    <a:pt x="4" y="34"/>
                  </a:lnTo>
                  <a:lnTo>
                    <a:pt x="2" y="31"/>
                  </a:lnTo>
                  <a:lnTo>
                    <a:pt x="0" y="26"/>
                  </a:lnTo>
                  <a:lnTo>
                    <a:pt x="0" y="22"/>
                  </a:lnTo>
                  <a:lnTo>
                    <a:pt x="0" y="18"/>
                  </a:lnTo>
                  <a:lnTo>
                    <a:pt x="2" y="14"/>
                  </a:lnTo>
                  <a:lnTo>
                    <a:pt x="4" y="10"/>
                  </a:lnTo>
                  <a:lnTo>
                    <a:pt x="7" y="6"/>
                  </a:lnTo>
                  <a:lnTo>
                    <a:pt x="9" y="4"/>
                  </a:lnTo>
                  <a:lnTo>
                    <a:pt x="13" y="3"/>
                  </a:lnTo>
                  <a:lnTo>
                    <a:pt x="17" y="1"/>
                  </a:lnTo>
                  <a:lnTo>
                    <a:pt x="22" y="0"/>
                  </a:lnTo>
                  <a:lnTo>
                    <a:pt x="26" y="1"/>
                  </a:lnTo>
                  <a:lnTo>
                    <a:pt x="30" y="3"/>
                  </a:lnTo>
                  <a:lnTo>
                    <a:pt x="34" y="4"/>
                  </a:lnTo>
                  <a:lnTo>
                    <a:pt x="37" y="6"/>
                  </a:lnTo>
                  <a:lnTo>
                    <a:pt x="41" y="10"/>
                  </a:lnTo>
                  <a:lnTo>
                    <a:pt x="42" y="14"/>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15" name="Freeform 99"/>
            <p:cNvSpPr>
              <a:spLocks/>
            </p:cNvSpPr>
            <p:nvPr/>
          </p:nvSpPr>
          <p:spPr bwMode="auto">
            <a:xfrm>
              <a:off x="6354766" y="4394082"/>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0"/>
                  </a:moveTo>
                  <a:lnTo>
                    <a:pt x="43" y="20"/>
                  </a:lnTo>
                  <a:lnTo>
                    <a:pt x="43" y="26"/>
                  </a:lnTo>
                  <a:lnTo>
                    <a:pt x="42" y="30"/>
                  </a:lnTo>
                  <a:lnTo>
                    <a:pt x="40" y="33"/>
                  </a:lnTo>
                  <a:lnTo>
                    <a:pt x="38" y="36"/>
                  </a:lnTo>
                  <a:lnTo>
                    <a:pt x="34" y="39"/>
                  </a:lnTo>
                  <a:lnTo>
                    <a:pt x="30" y="41"/>
                  </a:lnTo>
                  <a:lnTo>
                    <a:pt x="26" y="43"/>
                  </a:lnTo>
                  <a:lnTo>
                    <a:pt x="22" y="43"/>
                  </a:lnTo>
                  <a:lnTo>
                    <a:pt x="17" y="43"/>
                  </a:lnTo>
                  <a:lnTo>
                    <a:pt x="13" y="41"/>
                  </a:lnTo>
                  <a:lnTo>
                    <a:pt x="9" y="39"/>
                  </a:lnTo>
                  <a:lnTo>
                    <a:pt x="7" y="36"/>
                  </a:lnTo>
                  <a:lnTo>
                    <a:pt x="4" y="33"/>
                  </a:lnTo>
                  <a:lnTo>
                    <a:pt x="1" y="30"/>
                  </a:lnTo>
                  <a:lnTo>
                    <a:pt x="0" y="26"/>
                  </a:lnTo>
                  <a:lnTo>
                    <a:pt x="0" y="20"/>
                  </a:lnTo>
                  <a:lnTo>
                    <a:pt x="0" y="17"/>
                  </a:lnTo>
                  <a:lnTo>
                    <a:pt x="1" y="13"/>
                  </a:lnTo>
                  <a:lnTo>
                    <a:pt x="4" y="9"/>
                  </a:lnTo>
                  <a:lnTo>
                    <a:pt x="7" y="5"/>
                  </a:lnTo>
                  <a:lnTo>
                    <a:pt x="9" y="2"/>
                  </a:lnTo>
                  <a:lnTo>
                    <a:pt x="13" y="1"/>
                  </a:lnTo>
                  <a:lnTo>
                    <a:pt x="17" y="0"/>
                  </a:lnTo>
                  <a:lnTo>
                    <a:pt x="22" y="0"/>
                  </a:lnTo>
                  <a:lnTo>
                    <a:pt x="26" y="0"/>
                  </a:lnTo>
                  <a:lnTo>
                    <a:pt x="30" y="1"/>
                  </a:lnTo>
                  <a:lnTo>
                    <a:pt x="34" y="2"/>
                  </a:lnTo>
                  <a:lnTo>
                    <a:pt x="38" y="5"/>
                  </a:lnTo>
                  <a:lnTo>
                    <a:pt x="40" y="9"/>
                  </a:lnTo>
                  <a:lnTo>
                    <a:pt x="42" y="13"/>
                  </a:lnTo>
                  <a:lnTo>
                    <a:pt x="43" y="17"/>
                  </a:lnTo>
                  <a:lnTo>
                    <a:pt x="43" y="20"/>
                  </a:lnTo>
                  <a:close/>
                </a:path>
              </a:pathLst>
            </a:custGeom>
            <a:solidFill>
              <a:schemeClr val="accent2"/>
            </a:solidFill>
            <a:ln w="9525">
              <a:solidFill>
                <a:schemeClr val="tx2"/>
              </a:solidFill>
              <a:round/>
              <a:headEnd/>
              <a:tailEnd/>
            </a:ln>
          </p:spPr>
          <p:txBody>
            <a:bodyPr/>
            <a:lstStyle/>
            <a:p>
              <a:endParaRPr lang="el-GR"/>
            </a:p>
          </p:txBody>
        </p:sp>
        <p:sp>
          <p:nvSpPr>
            <p:cNvPr id="59616" name="Freeform 100"/>
            <p:cNvSpPr>
              <a:spLocks/>
            </p:cNvSpPr>
            <p:nvPr/>
          </p:nvSpPr>
          <p:spPr bwMode="auto">
            <a:xfrm>
              <a:off x="6415091" y="4394082"/>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w 44"/>
                <a:gd name="T35" fmla="*/ 2147483647 h 43"/>
                <a:gd name="T36" fmla="*/ 0 w 44"/>
                <a:gd name="T37" fmla="*/ 2147483647 h 43"/>
                <a:gd name="T38" fmla="*/ 0 w 44"/>
                <a:gd name="T39" fmla="*/ 2147483647 h 43"/>
                <a:gd name="T40" fmla="*/ 0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0"/>
                  </a:moveTo>
                  <a:lnTo>
                    <a:pt x="44" y="20"/>
                  </a:lnTo>
                  <a:lnTo>
                    <a:pt x="43" y="26"/>
                  </a:lnTo>
                  <a:lnTo>
                    <a:pt x="41" y="30"/>
                  </a:lnTo>
                  <a:lnTo>
                    <a:pt x="40" y="33"/>
                  </a:lnTo>
                  <a:lnTo>
                    <a:pt x="38" y="36"/>
                  </a:lnTo>
                  <a:lnTo>
                    <a:pt x="34" y="39"/>
                  </a:lnTo>
                  <a:lnTo>
                    <a:pt x="30" y="41"/>
                  </a:lnTo>
                  <a:lnTo>
                    <a:pt x="26" y="43"/>
                  </a:lnTo>
                  <a:lnTo>
                    <a:pt x="22" y="43"/>
                  </a:lnTo>
                  <a:lnTo>
                    <a:pt x="18" y="43"/>
                  </a:lnTo>
                  <a:lnTo>
                    <a:pt x="13" y="41"/>
                  </a:lnTo>
                  <a:lnTo>
                    <a:pt x="10" y="39"/>
                  </a:lnTo>
                  <a:lnTo>
                    <a:pt x="6" y="36"/>
                  </a:lnTo>
                  <a:lnTo>
                    <a:pt x="4" y="33"/>
                  </a:lnTo>
                  <a:lnTo>
                    <a:pt x="1" y="30"/>
                  </a:lnTo>
                  <a:lnTo>
                    <a:pt x="0" y="26"/>
                  </a:lnTo>
                  <a:lnTo>
                    <a:pt x="0" y="20"/>
                  </a:lnTo>
                  <a:lnTo>
                    <a:pt x="0" y="17"/>
                  </a:lnTo>
                  <a:lnTo>
                    <a:pt x="1" y="13"/>
                  </a:lnTo>
                  <a:lnTo>
                    <a:pt x="4" y="9"/>
                  </a:lnTo>
                  <a:lnTo>
                    <a:pt x="6" y="5"/>
                  </a:lnTo>
                  <a:lnTo>
                    <a:pt x="10" y="2"/>
                  </a:lnTo>
                  <a:lnTo>
                    <a:pt x="13" y="1"/>
                  </a:lnTo>
                  <a:lnTo>
                    <a:pt x="18" y="0"/>
                  </a:lnTo>
                  <a:lnTo>
                    <a:pt x="22" y="0"/>
                  </a:lnTo>
                  <a:lnTo>
                    <a:pt x="26" y="0"/>
                  </a:lnTo>
                  <a:lnTo>
                    <a:pt x="30" y="1"/>
                  </a:lnTo>
                  <a:lnTo>
                    <a:pt x="34" y="2"/>
                  </a:lnTo>
                  <a:lnTo>
                    <a:pt x="38" y="5"/>
                  </a:lnTo>
                  <a:lnTo>
                    <a:pt x="40" y="9"/>
                  </a:lnTo>
                  <a:lnTo>
                    <a:pt x="41" y="13"/>
                  </a:lnTo>
                  <a:lnTo>
                    <a:pt x="43" y="17"/>
                  </a:lnTo>
                  <a:lnTo>
                    <a:pt x="44" y="20"/>
                  </a:lnTo>
                  <a:close/>
                </a:path>
              </a:pathLst>
            </a:custGeom>
            <a:solidFill>
              <a:schemeClr val="accent2"/>
            </a:solidFill>
            <a:ln w="9525">
              <a:solidFill>
                <a:schemeClr val="tx2"/>
              </a:solidFill>
              <a:round/>
              <a:headEnd/>
              <a:tailEnd/>
            </a:ln>
          </p:spPr>
          <p:txBody>
            <a:bodyPr/>
            <a:lstStyle/>
            <a:p>
              <a:endParaRPr lang="el-GR"/>
            </a:p>
          </p:txBody>
        </p:sp>
        <p:sp>
          <p:nvSpPr>
            <p:cNvPr id="59617" name="Freeform 101"/>
            <p:cNvSpPr>
              <a:spLocks/>
            </p:cNvSpPr>
            <p:nvPr/>
          </p:nvSpPr>
          <p:spPr bwMode="auto">
            <a:xfrm>
              <a:off x="6478591" y="4394082"/>
              <a:ext cx="68263" cy="68241"/>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w 43"/>
                <a:gd name="T35" fmla="*/ 2147483647 h 43"/>
                <a:gd name="T36" fmla="*/ 0 w 43"/>
                <a:gd name="T37" fmla="*/ 2147483647 h 43"/>
                <a:gd name="T38" fmla="*/ 0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2147483647 w 43"/>
                <a:gd name="T53" fmla="*/ 0 h 43"/>
                <a:gd name="T54" fmla="*/ 2147483647 w 43"/>
                <a:gd name="T55" fmla="*/ 0 h 43"/>
                <a:gd name="T56" fmla="*/ 2147483647 w 43"/>
                <a:gd name="T57" fmla="*/ 0 h 43"/>
                <a:gd name="T58" fmla="*/ 2147483647 w 43"/>
                <a:gd name="T59" fmla="*/ 0 h 43"/>
                <a:gd name="T60" fmla="*/ 2147483647 w 43"/>
                <a:gd name="T61" fmla="*/ 2147483647 h 43"/>
                <a:gd name="T62" fmla="*/ 2147483647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3">
                  <a:moveTo>
                    <a:pt x="43" y="20"/>
                  </a:moveTo>
                  <a:lnTo>
                    <a:pt x="43" y="20"/>
                  </a:lnTo>
                  <a:lnTo>
                    <a:pt x="43" y="26"/>
                  </a:lnTo>
                  <a:lnTo>
                    <a:pt x="42" y="30"/>
                  </a:lnTo>
                  <a:lnTo>
                    <a:pt x="40" y="33"/>
                  </a:lnTo>
                  <a:lnTo>
                    <a:pt x="37" y="36"/>
                  </a:lnTo>
                  <a:lnTo>
                    <a:pt x="34" y="39"/>
                  </a:lnTo>
                  <a:lnTo>
                    <a:pt x="30" y="41"/>
                  </a:lnTo>
                  <a:lnTo>
                    <a:pt x="26" y="43"/>
                  </a:lnTo>
                  <a:lnTo>
                    <a:pt x="22" y="43"/>
                  </a:lnTo>
                  <a:lnTo>
                    <a:pt x="17" y="43"/>
                  </a:lnTo>
                  <a:lnTo>
                    <a:pt x="13" y="41"/>
                  </a:lnTo>
                  <a:lnTo>
                    <a:pt x="9" y="39"/>
                  </a:lnTo>
                  <a:lnTo>
                    <a:pt x="7" y="36"/>
                  </a:lnTo>
                  <a:lnTo>
                    <a:pt x="4" y="33"/>
                  </a:lnTo>
                  <a:lnTo>
                    <a:pt x="1" y="30"/>
                  </a:lnTo>
                  <a:lnTo>
                    <a:pt x="0" y="26"/>
                  </a:lnTo>
                  <a:lnTo>
                    <a:pt x="0" y="20"/>
                  </a:lnTo>
                  <a:lnTo>
                    <a:pt x="0" y="17"/>
                  </a:lnTo>
                  <a:lnTo>
                    <a:pt x="1" y="13"/>
                  </a:lnTo>
                  <a:lnTo>
                    <a:pt x="4" y="9"/>
                  </a:lnTo>
                  <a:lnTo>
                    <a:pt x="7" y="5"/>
                  </a:lnTo>
                  <a:lnTo>
                    <a:pt x="9" y="2"/>
                  </a:lnTo>
                  <a:lnTo>
                    <a:pt x="13" y="1"/>
                  </a:lnTo>
                  <a:lnTo>
                    <a:pt x="17" y="0"/>
                  </a:lnTo>
                  <a:lnTo>
                    <a:pt x="22" y="0"/>
                  </a:lnTo>
                  <a:lnTo>
                    <a:pt x="26" y="0"/>
                  </a:lnTo>
                  <a:lnTo>
                    <a:pt x="30" y="1"/>
                  </a:lnTo>
                  <a:lnTo>
                    <a:pt x="34" y="2"/>
                  </a:lnTo>
                  <a:lnTo>
                    <a:pt x="37" y="5"/>
                  </a:lnTo>
                  <a:lnTo>
                    <a:pt x="40" y="9"/>
                  </a:lnTo>
                  <a:lnTo>
                    <a:pt x="42" y="13"/>
                  </a:lnTo>
                  <a:lnTo>
                    <a:pt x="43" y="17"/>
                  </a:lnTo>
                  <a:lnTo>
                    <a:pt x="43" y="20"/>
                  </a:lnTo>
                  <a:close/>
                </a:path>
              </a:pathLst>
            </a:custGeom>
            <a:solidFill>
              <a:schemeClr val="accent2"/>
            </a:solidFill>
            <a:ln w="9525">
              <a:solidFill>
                <a:schemeClr val="tx2"/>
              </a:solidFill>
              <a:round/>
              <a:headEnd/>
              <a:tailEnd/>
            </a:ln>
          </p:spPr>
          <p:txBody>
            <a:bodyPr/>
            <a:lstStyle/>
            <a:p>
              <a:endParaRPr lang="el-GR"/>
            </a:p>
          </p:txBody>
        </p:sp>
        <p:sp>
          <p:nvSpPr>
            <p:cNvPr id="59618" name="Freeform 102"/>
            <p:cNvSpPr>
              <a:spLocks/>
            </p:cNvSpPr>
            <p:nvPr/>
          </p:nvSpPr>
          <p:spPr bwMode="auto">
            <a:xfrm>
              <a:off x="6553204" y="4394082"/>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w 44"/>
                <a:gd name="T35" fmla="*/ 2147483647 h 43"/>
                <a:gd name="T36" fmla="*/ 0 w 44"/>
                <a:gd name="T37" fmla="*/ 2147483647 h 43"/>
                <a:gd name="T38" fmla="*/ 0 w 44"/>
                <a:gd name="T39" fmla="*/ 2147483647 h 43"/>
                <a:gd name="T40" fmla="*/ 0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0"/>
                  </a:moveTo>
                  <a:lnTo>
                    <a:pt x="44" y="20"/>
                  </a:lnTo>
                  <a:lnTo>
                    <a:pt x="43" y="26"/>
                  </a:lnTo>
                  <a:lnTo>
                    <a:pt x="42" y="30"/>
                  </a:lnTo>
                  <a:lnTo>
                    <a:pt x="40" y="33"/>
                  </a:lnTo>
                  <a:lnTo>
                    <a:pt x="38" y="36"/>
                  </a:lnTo>
                  <a:lnTo>
                    <a:pt x="34" y="39"/>
                  </a:lnTo>
                  <a:lnTo>
                    <a:pt x="30" y="41"/>
                  </a:lnTo>
                  <a:lnTo>
                    <a:pt x="26" y="43"/>
                  </a:lnTo>
                  <a:lnTo>
                    <a:pt x="22" y="43"/>
                  </a:lnTo>
                  <a:lnTo>
                    <a:pt x="17" y="43"/>
                  </a:lnTo>
                  <a:lnTo>
                    <a:pt x="13" y="41"/>
                  </a:lnTo>
                  <a:lnTo>
                    <a:pt x="9" y="39"/>
                  </a:lnTo>
                  <a:lnTo>
                    <a:pt x="6" y="36"/>
                  </a:lnTo>
                  <a:lnTo>
                    <a:pt x="4" y="33"/>
                  </a:lnTo>
                  <a:lnTo>
                    <a:pt x="1" y="30"/>
                  </a:lnTo>
                  <a:lnTo>
                    <a:pt x="0" y="26"/>
                  </a:lnTo>
                  <a:lnTo>
                    <a:pt x="0" y="20"/>
                  </a:lnTo>
                  <a:lnTo>
                    <a:pt x="0" y="17"/>
                  </a:lnTo>
                  <a:lnTo>
                    <a:pt x="1" y="13"/>
                  </a:lnTo>
                  <a:lnTo>
                    <a:pt x="4" y="9"/>
                  </a:lnTo>
                  <a:lnTo>
                    <a:pt x="6" y="5"/>
                  </a:lnTo>
                  <a:lnTo>
                    <a:pt x="9" y="2"/>
                  </a:lnTo>
                  <a:lnTo>
                    <a:pt x="13" y="1"/>
                  </a:lnTo>
                  <a:lnTo>
                    <a:pt x="17" y="0"/>
                  </a:lnTo>
                  <a:lnTo>
                    <a:pt x="22" y="0"/>
                  </a:lnTo>
                  <a:lnTo>
                    <a:pt x="26" y="0"/>
                  </a:lnTo>
                  <a:lnTo>
                    <a:pt x="30" y="1"/>
                  </a:lnTo>
                  <a:lnTo>
                    <a:pt x="34" y="2"/>
                  </a:lnTo>
                  <a:lnTo>
                    <a:pt x="38" y="5"/>
                  </a:lnTo>
                  <a:lnTo>
                    <a:pt x="40" y="9"/>
                  </a:lnTo>
                  <a:lnTo>
                    <a:pt x="42" y="13"/>
                  </a:lnTo>
                  <a:lnTo>
                    <a:pt x="43" y="17"/>
                  </a:lnTo>
                  <a:lnTo>
                    <a:pt x="44" y="20"/>
                  </a:lnTo>
                  <a:close/>
                </a:path>
              </a:pathLst>
            </a:custGeom>
            <a:solidFill>
              <a:schemeClr val="accent2"/>
            </a:solidFill>
            <a:ln w="9525">
              <a:solidFill>
                <a:schemeClr val="tx2"/>
              </a:solidFill>
              <a:round/>
              <a:headEnd/>
              <a:tailEnd/>
            </a:ln>
          </p:spPr>
          <p:txBody>
            <a:bodyPr/>
            <a:lstStyle/>
            <a:p>
              <a:endParaRPr lang="el-GR"/>
            </a:p>
          </p:txBody>
        </p:sp>
        <p:sp>
          <p:nvSpPr>
            <p:cNvPr id="59619" name="Freeform 103"/>
            <p:cNvSpPr>
              <a:spLocks/>
            </p:cNvSpPr>
            <p:nvPr/>
          </p:nvSpPr>
          <p:spPr bwMode="auto">
            <a:xfrm>
              <a:off x="6600829" y="4394082"/>
              <a:ext cx="69850" cy="68241"/>
            </a:xfrm>
            <a:custGeom>
              <a:avLst/>
              <a:gdLst>
                <a:gd name="T0" fmla="*/ 2147483647 w 44"/>
                <a:gd name="T1" fmla="*/ 2147483647 h 43"/>
                <a:gd name="T2" fmla="*/ 2147483647 w 44"/>
                <a:gd name="T3" fmla="*/ 2147483647 h 43"/>
                <a:gd name="T4" fmla="*/ 2147483647 w 44"/>
                <a:gd name="T5" fmla="*/ 2147483647 h 43"/>
                <a:gd name="T6" fmla="*/ 2147483647 w 44"/>
                <a:gd name="T7" fmla="*/ 2147483647 h 43"/>
                <a:gd name="T8" fmla="*/ 2147483647 w 44"/>
                <a:gd name="T9" fmla="*/ 2147483647 h 43"/>
                <a:gd name="T10" fmla="*/ 2147483647 w 44"/>
                <a:gd name="T11" fmla="*/ 2147483647 h 43"/>
                <a:gd name="T12" fmla="*/ 2147483647 w 44"/>
                <a:gd name="T13" fmla="*/ 2147483647 h 43"/>
                <a:gd name="T14" fmla="*/ 2147483647 w 44"/>
                <a:gd name="T15" fmla="*/ 2147483647 h 43"/>
                <a:gd name="T16" fmla="*/ 2147483647 w 44"/>
                <a:gd name="T17" fmla="*/ 2147483647 h 43"/>
                <a:gd name="T18" fmla="*/ 2147483647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2147483647 w 44"/>
                <a:gd name="T35" fmla="*/ 2147483647 h 43"/>
                <a:gd name="T36" fmla="*/ 0 w 44"/>
                <a:gd name="T37" fmla="*/ 2147483647 h 43"/>
                <a:gd name="T38" fmla="*/ 0 w 44"/>
                <a:gd name="T39" fmla="*/ 2147483647 h 43"/>
                <a:gd name="T40" fmla="*/ 2147483647 w 44"/>
                <a:gd name="T41" fmla="*/ 2147483647 h 43"/>
                <a:gd name="T42" fmla="*/ 2147483647 w 44"/>
                <a:gd name="T43" fmla="*/ 2147483647 h 43"/>
                <a:gd name="T44" fmla="*/ 2147483647 w 44"/>
                <a:gd name="T45" fmla="*/ 2147483647 h 43"/>
                <a:gd name="T46" fmla="*/ 2147483647 w 44"/>
                <a:gd name="T47" fmla="*/ 2147483647 h 43"/>
                <a:gd name="T48" fmla="*/ 2147483647 w 44"/>
                <a:gd name="T49" fmla="*/ 2147483647 h 43"/>
                <a:gd name="T50" fmla="*/ 2147483647 w 44"/>
                <a:gd name="T51" fmla="*/ 2147483647 h 43"/>
                <a:gd name="T52" fmla="*/ 2147483647 w 44"/>
                <a:gd name="T53" fmla="*/ 0 h 43"/>
                <a:gd name="T54" fmla="*/ 2147483647 w 44"/>
                <a:gd name="T55" fmla="*/ 0 h 43"/>
                <a:gd name="T56" fmla="*/ 2147483647 w 44"/>
                <a:gd name="T57" fmla="*/ 0 h 43"/>
                <a:gd name="T58" fmla="*/ 2147483647 w 44"/>
                <a:gd name="T59" fmla="*/ 0 h 43"/>
                <a:gd name="T60" fmla="*/ 2147483647 w 44"/>
                <a:gd name="T61" fmla="*/ 2147483647 h 43"/>
                <a:gd name="T62" fmla="*/ 2147483647 w 44"/>
                <a:gd name="T63" fmla="*/ 2147483647 h 43"/>
                <a:gd name="T64" fmla="*/ 2147483647 w 44"/>
                <a:gd name="T65" fmla="*/ 2147483647 h 43"/>
                <a:gd name="T66" fmla="*/ 2147483647 w 44"/>
                <a:gd name="T67" fmla="*/ 2147483647 h 43"/>
                <a:gd name="T68" fmla="*/ 2147483647 w 44"/>
                <a:gd name="T69" fmla="*/ 2147483647 h 43"/>
                <a:gd name="T70" fmla="*/ 2147483647 w 44"/>
                <a:gd name="T71" fmla="*/ 2147483647 h 43"/>
                <a:gd name="T72" fmla="*/ 2147483647 w 44"/>
                <a:gd name="T73" fmla="*/ 2147483647 h 43"/>
                <a:gd name="T74" fmla="*/ 2147483647 w 44"/>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3">
                  <a:moveTo>
                    <a:pt x="44" y="20"/>
                  </a:moveTo>
                  <a:lnTo>
                    <a:pt x="44" y="20"/>
                  </a:lnTo>
                  <a:lnTo>
                    <a:pt x="43" y="26"/>
                  </a:lnTo>
                  <a:lnTo>
                    <a:pt x="41" y="30"/>
                  </a:lnTo>
                  <a:lnTo>
                    <a:pt x="40" y="33"/>
                  </a:lnTo>
                  <a:lnTo>
                    <a:pt x="38" y="36"/>
                  </a:lnTo>
                  <a:lnTo>
                    <a:pt x="34" y="39"/>
                  </a:lnTo>
                  <a:lnTo>
                    <a:pt x="31" y="41"/>
                  </a:lnTo>
                  <a:lnTo>
                    <a:pt x="26" y="43"/>
                  </a:lnTo>
                  <a:lnTo>
                    <a:pt x="22" y="43"/>
                  </a:lnTo>
                  <a:lnTo>
                    <a:pt x="18" y="43"/>
                  </a:lnTo>
                  <a:lnTo>
                    <a:pt x="13" y="41"/>
                  </a:lnTo>
                  <a:lnTo>
                    <a:pt x="10" y="39"/>
                  </a:lnTo>
                  <a:lnTo>
                    <a:pt x="6" y="36"/>
                  </a:lnTo>
                  <a:lnTo>
                    <a:pt x="4" y="33"/>
                  </a:lnTo>
                  <a:lnTo>
                    <a:pt x="2" y="30"/>
                  </a:lnTo>
                  <a:lnTo>
                    <a:pt x="1" y="26"/>
                  </a:lnTo>
                  <a:lnTo>
                    <a:pt x="0" y="20"/>
                  </a:lnTo>
                  <a:lnTo>
                    <a:pt x="1" y="17"/>
                  </a:lnTo>
                  <a:lnTo>
                    <a:pt x="2" y="13"/>
                  </a:lnTo>
                  <a:lnTo>
                    <a:pt x="4" y="9"/>
                  </a:lnTo>
                  <a:lnTo>
                    <a:pt x="6" y="5"/>
                  </a:lnTo>
                  <a:lnTo>
                    <a:pt x="10" y="2"/>
                  </a:lnTo>
                  <a:lnTo>
                    <a:pt x="13" y="1"/>
                  </a:lnTo>
                  <a:lnTo>
                    <a:pt x="18" y="0"/>
                  </a:lnTo>
                  <a:lnTo>
                    <a:pt x="22" y="0"/>
                  </a:lnTo>
                  <a:lnTo>
                    <a:pt x="26" y="0"/>
                  </a:lnTo>
                  <a:lnTo>
                    <a:pt x="31" y="1"/>
                  </a:lnTo>
                  <a:lnTo>
                    <a:pt x="34" y="2"/>
                  </a:lnTo>
                  <a:lnTo>
                    <a:pt x="38" y="5"/>
                  </a:lnTo>
                  <a:lnTo>
                    <a:pt x="40" y="9"/>
                  </a:lnTo>
                  <a:lnTo>
                    <a:pt x="41" y="13"/>
                  </a:lnTo>
                  <a:lnTo>
                    <a:pt x="43" y="17"/>
                  </a:lnTo>
                  <a:lnTo>
                    <a:pt x="44" y="20"/>
                  </a:lnTo>
                  <a:close/>
                </a:path>
              </a:pathLst>
            </a:custGeom>
            <a:solidFill>
              <a:schemeClr val="accent2"/>
            </a:solidFill>
            <a:ln w="9525">
              <a:solidFill>
                <a:schemeClr val="tx2"/>
              </a:solidFill>
              <a:round/>
              <a:headEnd/>
              <a:tailEnd/>
            </a:ln>
          </p:spPr>
          <p:txBody>
            <a:bodyPr/>
            <a:lstStyle/>
            <a:p>
              <a:endParaRPr lang="el-GR"/>
            </a:p>
          </p:txBody>
        </p:sp>
        <p:sp>
          <p:nvSpPr>
            <p:cNvPr id="59620" name="Freeform 104"/>
            <p:cNvSpPr>
              <a:spLocks/>
            </p:cNvSpPr>
            <p:nvPr/>
          </p:nvSpPr>
          <p:spPr bwMode="auto">
            <a:xfrm>
              <a:off x="6678616" y="4408365"/>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0 h 44"/>
                <a:gd name="T54" fmla="*/ 2147483647 w 44"/>
                <a:gd name="T55" fmla="*/ 0 h 44"/>
                <a:gd name="T56" fmla="*/ 2147483647 w 44"/>
                <a:gd name="T57" fmla="*/ 0 h 44"/>
                <a:gd name="T58" fmla="*/ 2147483647 w 44"/>
                <a:gd name="T59" fmla="*/ 0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4" y="26"/>
                  </a:lnTo>
                  <a:lnTo>
                    <a:pt x="43" y="30"/>
                  </a:lnTo>
                  <a:lnTo>
                    <a:pt x="41" y="34"/>
                  </a:lnTo>
                  <a:lnTo>
                    <a:pt x="38" y="37"/>
                  </a:lnTo>
                  <a:lnTo>
                    <a:pt x="35" y="40"/>
                  </a:lnTo>
                  <a:lnTo>
                    <a:pt x="31" y="41"/>
                  </a:lnTo>
                  <a:lnTo>
                    <a:pt x="28" y="43"/>
                  </a:lnTo>
                  <a:lnTo>
                    <a:pt x="22" y="44"/>
                  </a:lnTo>
                  <a:lnTo>
                    <a:pt x="18" y="43"/>
                  </a:lnTo>
                  <a:lnTo>
                    <a:pt x="15" y="41"/>
                  </a:lnTo>
                  <a:lnTo>
                    <a:pt x="11" y="40"/>
                  </a:lnTo>
                  <a:lnTo>
                    <a:pt x="7" y="37"/>
                  </a:lnTo>
                  <a:lnTo>
                    <a:pt x="4" y="34"/>
                  </a:lnTo>
                  <a:lnTo>
                    <a:pt x="3" y="30"/>
                  </a:lnTo>
                  <a:lnTo>
                    <a:pt x="2" y="26"/>
                  </a:lnTo>
                  <a:lnTo>
                    <a:pt x="0" y="22"/>
                  </a:lnTo>
                  <a:lnTo>
                    <a:pt x="2" y="17"/>
                  </a:lnTo>
                  <a:lnTo>
                    <a:pt x="3" y="13"/>
                  </a:lnTo>
                  <a:lnTo>
                    <a:pt x="4" y="9"/>
                  </a:lnTo>
                  <a:lnTo>
                    <a:pt x="7" y="6"/>
                  </a:lnTo>
                  <a:lnTo>
                    <a:pt x="11" y="4"/>
                  </a:lnTo>
                  <a:lnTo>
                    <a:pt x="15" y="1"/>
                  </a:lnTo>
                  <a:lnTo>
                    <a:pt x="18" y="0"/>
                  </a:lnTo>
                  <a:lnTo>
                    <a:pt x="22" y="0"/>
                  </a:lnTo>
                  <a:lnTo>
                    <a:pt x="28" y="0"/>
                  </a:lnTo>
                  <a:lnTo>
                    <a:pt x="31" y="1"/>
                  </a:lnTo>
                  <a:lnTo>
                    <a:pt x="35" y="4"/>
                  </a:lnTo>
                  <a:lnTo>
                    <a:pt x="38" y="6"/>
                  </a:lnTo>
                  <a:lnTo>
                    <a:pt x="41" y="9"/>
                  </a:lnTo>
                  <a:lnTo>
                    <a:pt x="43" y="13"/>
                  </a:lnTo>
                  <a:lnTo>
                    <a:pt x="44"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621" name="Freeform 105"/>
            <p:cNvSpPr>
              <a:spLocks/>
            </p:cNvSpPr>
            <p:nvPr/>
          </p:nvSpPr>
          <p:spPr bwMode="auto">
            <a:xfrm>
              <a:off x="6743704" y="4408365"/>
              <a:ext cx="69850" cy="69828"/>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2147483647 w 44"/>
                <a:gd name="T31" fmla="*/ 2147483647 h 44"/>
                <a:gd name="T32" fmla="*/ 2147483647 w 44"/>
                <a:gd name="T33" fmla="*/ 2147483647 h 44"/>
                <a:gd name="T34" fmla="*/ 2147483647 w 44"/>
                <a:gd name="T35" fmla="*/ 2147483647 h 44"/>
                <a:gd name="T36" fmla="*/ 0 w 44"/>
                <a:gd name="T37" fmla="*/ 2147483647 h 44"/>
                <a:gd name="T38" fmla="*/ 0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0 h 44"/>
                <a:gd name="T54" fmla="*/ 2147483647 w 44"/>
                <a:gd name="T55" fmla="*/ 0 h 44"/>
                <a:gd name="T56" fmla="*/ 2147483647 w 44"/>
                <a:gd name="T57" fmla="*/ 0 h 44"/>
                <a:gd name="T58" fmla="*/ 2147483647 w 44"/>
                <a:gd name="T59" fmla="*/ 0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4" y="22"/>
                  </a:moveTo>
                  <a:lnTo>
                    <a:pt x="44" y="22"/>
                  </a:lnTo>
                  <a:lnTo>
                    <a:pt x="42" y="26"/>
                  </a:lnTo>
                  <a:lnTo>
                    <a:pt x="41" y="30"/>
                  </a:lnTo>
                  <a:lnTo>
                    <a:pt x="40" y="34"/>
                  </a:lnTo>
                  <a:lnTo>
                    <a:pt x="37" y="37"/>
                  </a:lnTo>
                  <a:lnTo>
                    <a:pt x="33" y="40"/>
                  </a:lnTo>
                  <a:lnTo>
                    <a:pt x="29" y="41"/>
                  </a:lnTo>
                  <a:lnTo>
                    <a:pt x="26" y="43"/>
                  </a:lnTo>
                  <a:lnTo>
                    <a:pt x="22" y="44"/>
                  </a:lnTo>
                  <a:lnTo>
                    <a:pt x="18" y="43"/>
                  </a:lnTo>
                  <a:lnTo>
                    <a:pt x="13" y="41"/>
                  </a:lnTo>
                  <a:lnTo>
                    <a:pt x="10" y="40"/>
                  </a:lnTo>
                  <a:lnTo>
                    <a:pt x="6" y="37"/>
                  </a:lnTo>
                  <a:lnTo>
                    <a:pt x="3" y="34"/>
                  </a:lnTo>
                  <a:lnTo>
                    <a:pt x="1" y="30"/>
                  </a:lnTo>
                  <a:lnTo>
                    <a:pt x="1" y="26"/>
                  </a:lnTo>
                  <a:lnTo>
                    <a:pt x="0" y="22"/>
                  </a:lnTo>
                  <a:lnTo>
                    <a:pt x="1" y="17"/>
                  </a:lnTo>
                  <a:lnTo>
                    <a:pt x="1" y="13"/>
                  </a:lnTo>
                  <a:lnTo>
                    <a:pt x="3" y="9"/>
                  </a:lnTo>
                  <a:lnTo>
                    <a:pt x="6" y="6"/>
                  </a:lnTo>
                  <a:lnTo>
                    <a:pt x="10" y="4"/>
                  </a:lnTo>
                  <a:lnTo>
                    <a:pt x="13" y="1"/>
                  </a:lnTo>
                  <a:lnTo>
                    <a:pt x="18" y="0"/>
                  </a:lnTo>
                  <a:lnTo>
                    <a:pt x="22" y="0"/>
                  </a:lnTo>
                  <a:lnTo>
                    <a:pt x="26" y="0"/>
                  </a:lnTo>
                  <a:lnTo>
                    <a:pt x="29" y="1"/>
                  </a:lnTo>
                  <a:lnTo>
                    <a:pt x="33" y="4"/>
                  </a:lnTo>
                  <a:lnTo>
                    <a:pt x="37" y="6"/>
                  </a:lnTo>
                  <a:lnTo>
                    <a:pt x="40" y="9"/>
                  </a:lnTo>
                  <a:lnTo>
                    <a:pt x="41" y="13"/>
                  </a:lnTo>
                  <a:lnTo>
                    <a:pt x="42" y="17"/>
                  </a:lnTo>
                  <a:lnTo>
                    <a:pt x="44" y="22"/>
                  </a:lnTo>
                  <a:close/>
                </a:path>
              </a:pathLst>
            </a:custGeom>
            <a:solidFill>
              <a:schemeClr val="accent2"/>
            </a:solidFill>
            <a:ln w="9525">
              <a:solidFill>
                <a:schemeClr val="tx2"/>
              </a:solidFill>
              <a:round/>
              <a:headEnd/>
              <a:tailEnd/>
            </a:ln>
          </p:spPr>
          <p:txBody>
            <a:bodyPr/>
            <a:lstStyle/>
            <a:p>
              <a:endParaRPr lang="el-GR"/>
            </a:p>
          </p:txBody>
        </p:sp>
        <p:sp>
          <p:nvSpPr>
            <p:cNvPr id="59622" name="Freeform 106"/>
            <p:cNvSpPr>
              <a:spLocks/>
            </p:cNvSpPr>
            <p:nvPr/>
          </p:nvSpPr>
          <p:spPr bwMode="auto">
            <a:xfrm>
              <a:off x="6805616" y="4408365"/>
              <a:ext cx="66675" cy="69828"/>
            </a:xfrm>
            <a:custGeom>
              <a:avLst/>
              <a:gdLst>
                <a:gd name="T0" fmla="*/ 2147483647 w 42"/>
                <a:gd name="T1" fmla="*/ 2147483647 h 44"/>
                <a:gd name="T2" fmla="*/ 2147483647 w 42"/>
                <a:gd name="T3" fmla="*/ 2147483647 h 44"/>
                <a:gd name="T4" fmla="*/ 2147483647 w 42"/>
                <a:gd name="T5" fmla="*/ 2147483647 h 44"/>
                <a:gd name="T6" fmla="*/ 2147483647 w 42"/>
                <a:gd name="T7" fmla="*/ 2147483647 h 44"/>
                <a:gd name="T8" fmla="*/ 2147483647 w 42"/>
                <a:gd name="T9" fmla="*/ 2147483647 h 44"/>
                <a:gd name="T10" fmla="*/ 2147483647 w 42"/>
                <a:gd name="T11" fmla="*/ 2147483647 h 44"/>
                <a:gd name="T12" fmla="*/ 2147483647 w 42"/>
                <a:gd name="T13" fmla="*/ 2147483647 h 44"/>
                <a:gd name="T14" fmla="*/ 2147483647 w 42"/>
                <a:gd name="T15" fmla="*/ 2147483647 h 44"/>
                <a:gd name="T16" fmla="*/ 2147483647 w 42"/>
                <a:gd name="T17" fmla="*/ 2147483647 h 44"/>
                <a:gd name="T18" fmla="*/ 2147483647 w 42"/>
                <a:gd name="T19" fmla="*/ 2147483647 h 44"/>
                <a:gd name="T20" fmla="*/ 2147483647 w 42"/>
                <a:gd name="T21" fmla="*/ 2147483647 h 44"/>
                <a:gd name="T22" fmla="*/ 2147483647 w 42"/>
                <a:gd name="T23" fmla="*/ 2147483647 h 44"/>
                <a:gd name="T24" fmla="*/ 2147483647 w 42"/>
                <a:gd name="T25" fmla="*/ 2147483647 h 44"/>
                <a:gd name="T26" fmla="*/ 2147483647 w 42"/>
                <a:gd name="T27" fmla="*/ 2147483647 h 44"/>
                <a:gd name="T28" fmla="*/ 2147483647 w 42"/>
                <a:gd name="T29" fmla="*/ 2147483647 h 44"/>
                <a:gd name="T30" fmla="*/ 2147483647 w 42"/>
                <a:gd name="T31" fmla="*/ 2147483647 h 44"/>
                <a:gd name="T32" fmla="*/ 2147483647 w 42"/>
                <a:gd name="T33" fmla="*/ 2147483647 h 44"/>
                <a:gd name="T34" fmla="*/ 0 w 42"/>
                <a:gd name="T35" fmla="*/ 2147483647 h 44"/>
                <a:gd name="T36" fmla="*/ 0 w 42"/>
                <a:gd name="T37" fmla="*/ 2147483647 h 44"/>
                <a:gd name="T38" fmla="*/ 0 w 42"/>
                <a:gd name="T39" fmla="*/ 2147483647 h 44"/>
                <a:gd name="T40" fmla="*/ 0 w 42"/>
                <a:gd name="T41" fmla="*/ 2147483647 h 44"/>
                <a:gd name="T42" fmla="*/ 2147483647 w 42"/>
                <a:gd name="T43" fmla="*/ 2147483647 h 44"/>
                <a:gd name="T44" fmla="*/ 2147483647 w 42"/>
                <a:gd name="T45" fmla="*/ 2147483647 h 44"/>
                <a:gd name="T46" fmla="*/ 2147483647 w 42"/>
                <a:gd name="T47" fmla="*/ 2147483647 h 44"/>
                <a:gd name="T48" fmla="*/ 2147483647 w 42"/>
                <a:gd name="T49" fmla="*/ 2147483647 h 44"/>
                <a:gd name="T50" fmla="*/ 2147483647 w 42"/>
                <a:gd name="T51" fmla="*/ 2147483647 h 44"/>
                <a:gd name="T52" fmla="*/ 2147483647 w 42"/>
                <a:gd name="T53" fmla="*/ 0 h 44"/>
                <a:gd name="T54" fmla="*/ 2147483647 w 42"/>
                <a:gd name="T55" fmla="*/ 0 h 44"/>
                <a:gd name="T56" fmla="*/ 2147483647 w 42"/>
                <a:gd name="T57" fmla="*/ 0 h 44"/>
                <a:gd name="T58" fmla="*/ 2147483647 w 42"/>
                <a:gd name="T59" fmla="*/ 0 h 44"/>
                <a:gd name="T60" fmla="*/ 2147483647 w 42"/>
                <a:gd name="T61" fmla="*/ 2147483647 h 44"/>
                <a:gd name="T62" fmla="*/ 2147483647 w 42"/>
                <a:gd name="T63" fmla="*/ 2147483647 h 44"/>
                <a:gd name="T64" fmla="*/ 2147483647 w 42"/>
                <a:gd name="T65" fmla="*/ 2147483647 h 44"/>
                <a:gd name="T66" fmla="*/ 2147483647 w 42"/>
                <a:gd name="T67" fmla="*/ 2147483647 h 44"/>
                <a:gd name="T68" fmla="*/ 2147483647 w 42"/>
                <a:gd name="T69" fmla="*/ 2147483647 h 44"/>
                <a:gd name="T70" fmla="*/ 2147483647 w 42"/>
                <a:gd name="T71" fmla="*/ 2147483647 h 44"/>
                <a:gd name="T72" fmla="*/ 2147483647 w 42"/>
                <a:gd name="T73" fmla="*/ 2147483647 h 44"/>
                <a:gd name="T74" fmla="*/ 2147483647 w 42"/>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4">
                  <a:moveTo>
                    <a:pt x="42" y="22"/>
                  </a:moveTo>
                  <a:lnTo>
                    <a:pt x="42" y="22"/>
                  </a:lnTo>
                  <a:lnTo>
                    <a:pt x="42" y="26"/>
                  </a:lnTo>
                  <a:lnTo>
                    <a:pt x="41" y="30"/>
                  </a:lnTo>
                  <a:lnTo>
                    <a:pt x="40" y="34"/>
                  </a:lnTo>
                  <a:lnTo>
                    <a:pt x="36" y="37"/>
                  </a:lnTo>
                  <a:lnTo>
                    <a:pt x="33" y="40"/>
                  </a:lnTo>
                  <a:lnTo>
                    <a:pt x="29" y="41"/>
                  </a:lnTo>
                  <a:lnTo>
                    <a:pt x="26" y="43"/>
                  </a:lnTo>
                  <a:lnTo>
                    <a:pt x="22" y="44"/>
                  </a:lnTo>
                  <a:lnTo>
                    <a:pt x="16" y="43"/>
                  </a:lnTo>
                  <a:lnTo>
                    <a:pt x="13" y="41"/>
                  </a:lnTo>
                  <a:lnTo>
                    <a:pt x="9" y="40"/>
                  </a:lnTo>
                  <a:lnTo>
                    <a:pt x="6" y="37"/>
                  </a:lnTo>
                  <a:lnTo>
                    <a:pt x="3" y="34"/>
                  </a:lnTo>
                  <a:lnTo>
                    <a:pt x="1" y="30"/>
                  </a:lnTo>
                  <a:lnTo>
                    <a:pt x="0" y="26"/>
                  </a:lnTo>
                  <a:lnTo>
                    <a:pt x="0" y="22"/>
                  </a:lnTo>
                  <a:lnTo>
                    <a:pt x="0" y="17"/>
                  </a:lnTo>
                  <a:lnTo>
                    <a:pt x="1" y="13"/>
                  </a:lnTo>
                  <a:lnTo>
                    <a:pt x="3" y="9"/>
                  </a:lnTo>
                  <a:lnTo>
                    <a:pt x="6" y="6"/>
                  </a:lnTo>
                  <a:lnTo>
                    <a:pt x="9" y="4"/>
                  </a:lnTo>
                  <a:lnTo>
                    <a:pt x="13" y="1"/>
                  </a:lnTo>
                  <a:lnTo>
                    <a:pt x="16" y="0"/>
                  </a:lnTo>
                  <a:lnTo>
                    <a:pt x="22" y="0"/>
                  </a:lnTo>
                  <a:lnTo>
                    <a:pt x="26" y="0"/>
                  </a:lnTo>
                  <a:lnTo>
                    <a:pt x="29" y="1"/>
                  </a:lnTo>
                  <a:lnTo>
                    <a:pt x="33" y="4"/>
                  </a:lnTo>
                  <a:lnTo>
                    <a:pt x="36" y="6"/>
                  </a:lnTo>
                  <a:lnTo>
                    <a:pt x="40" y="9"/>
                  </a:lnTo>
                  <a:lnTo>
                    <a:pt x="41" y="13"/>
                  </a:lnTo>
                  <a:lnTo>
                    <a:pt x="42" y="17"/>
                  </a:lnTo>
                  <a:lnTo>
                    <a:pt x="42" y="22"/>
                  </a:lnTo>
                  <a:close/>
                </a:path>
              </a:pathLst>
            </a:custGeom>
            <a:solidFill>
              <a:schemeClr val="accent2"/>
            </a:solidFill>
            <a:ln w="9525">
              <a:solidFill>
                <a:schemeClr val="tx2"/>
              </a:solidFill>
              <a:round/>
              <a:headEnd/>
              <a:tailEnd/>
            </a:ln>
          </p:spPr>
          <p:txBody>
            <a:bodyPr/>
            <a:lstStyle/>
            <a:p>
              <a:endParaRPr lang="el-GR"/>
            </a:p>
          </p:txBody>
        </p:sp>
        <p:sp>
          <p:nvSpPr>
            <p:cNvPr id="59623" name="Freeform 107"/>
            <p:cNvSpPr>
              <a:spLocks/>
            </p:cNvSpPr>
            <p:nvPr/>
          </p:nvSpPr>
          <p:spPr bwMode="auto">
            <a:xfrm>
              <a:off x="6884991" y="4449627"/>
              <a:ext cx="68263" cy="69828"/>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w 43"/>
                <a:gd name="T35" fmla="*/ 2147483647 h 44"/>
                <a:gd name="T36" fmla="*/ 0 w 43"/>
                <a:gd name="T37" fmla="*/ 2147483647 h 44"/>
                <a:gd name="T38" fmla="*/ 0 w 43"/>
                <a:gd name="T39" fmla="*/ 2147483647 h 44"/>
                <a:gd name="T40" fmla="*/ 0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0 h 44"/>
                <a:gd name="T56" fmla="*/ 2147483647 w 43"/>
                <a:gd name="T57" fmla="*/ 0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 h="44">
                  <a:moveTo>
                    <a:pt x="43" y="22"/>
                  </a:moveTo>
                  <a:lnTo>
                    <a:pt x="43" y="22"/>
                  </a:lnTo>
                  <a:lnTo>
                    <a:pt x="43" y="27"/>
                  </a:lnTo>
                  <a:lnTo>
                    <a:pt x="42" y="31"/>
                  </a:lnTo>
                  <a:lnTo>
                    <a:pt x="39" y="35"/>
                  </a:lnTo>
                  <a:lnTo>
                    <a:pt x="37" y="37"/>
                  </a:lnTo>
                  <a:lnTo>
                    <a:pt x="34" y="40"/>
                  </a:lnTo>
                  <a:lnTo>
                    <a:pt x="30" y="43"/>
                  </a:lnTo>
                  <a:lnTo>
                    <a:pt x="26" y="44"/>
                  </a:lnTo>
                  <a:lnTo>
                    <a:pt x="21" y="44"/>
                  </a:lnTo>
                  <a:lnTo>
                    <a:pt x="17" y="44"/>
                  </a:lnTo>
                  <a:lnTo>
                    <a:pt x="13" y="43"/>
                  </a:lnTo>
                  <a:lnTo>
                    <a:pt x="9" y="40"/>
                  </a:lnTo>
                  <a:lnTo>
                    <a:pt x="7" y="37"/>
                  </a:lnTo>
                  <a:lnTo>
                    <a:pt x="3" y="35"/>
                  </a:lnTo>
                  <a:lnTo>
                    <a:pt x="2" y="31"/>
                  </a:lnTo>
                  <a:lnTo>
                    <a:pt x="0" y="27"/>
                  </a:lnTo>
                  <a:lnTo>
                    <a:pt x="0" y="22"/>
                  </a:lnTo>
                  <a:lnTo>
                    <a:pt x="0" y="18"/>
                  </a:lnTo>
                  <a:lnTo>
                    <a:pt x="2" y="14"/>
                  </a:lnTo>
                  <a:lnTo>
                    <a:pt x="3" y="10"/>
                  </a:lnTo>
                  <a:lnTo>
                    <a:pt x="7" y="6"/>
                  </a:lnTo>
                  <a:lnTo>
                    <a:pt x="9" y="4"/>
                  </a:lnTo>
                  <a:lnTo>
                    <a:pt x="13" y="2"/>
                  </a:lnTo>
                  <a:lnTo>
                    <a:pt x="17" y="1"/>
                  </a:lnTo>
                  <a:lnTo>
                    <a:pt x="21" y="0"/>
                  </a:lnTo>
                  <a:lnTo>
                    <a:pt x="26" y="1"/>
                  </a:lnTo>
                  <a:lnTo>
                    <a:pt x="30" y="2"/>
                  </a:lnTo>
                  <a:lnTo>
                    <a:pt x="34" y="4"/>
                  </a:lnTo>
                  <a:lnTo>
                    <a:pt x="37" y="6"/>
                  </a:lnTo>
                  <a:lnTo>
                    <a:pt x="39" y="10"/>
                  </a:lnTo>
                  <a:lnTo>
                    <a:pt x="42" y="14"/>
                  </a:lnTo>
                  <a:lnTo>
                    <a:pt x="43" y="18"/>
                  </a:lnTo>
                  <a:lnTo>
                    <a:pt x="43" y="22"/>
                  </a:lnTo>
                  <a:close/>
                </a:path>
              </a:pathLst>
            </a:custGeom>
            <a:solidFill>
              <a:schemeClr val="accent2"/>
            </a:solidFill>
            <a:ln w="9525">
              <a:solidFill>
                <a:schemeClr val="tx2"/>
              </a:solidFill>
              <a:round/>
              <a:headEnd/>
              <a:tailEnd/>
            </a:ln>
          </p:spPr>
          <p:txBody>
            <a:bodyPr/>
            <a:lstStyle/>
            <a:p>
              <a:endParaRPr lang="el-GR"/>
            </a:p>
          </p:txBody>
        </p:sp>
        <p:sp>
          <p:nvSpPr>
            <p:cNvPr id="59624" name="Freeform 108"/>
            <p:cNvSpPr>
              <a:spLocks/>
            </p:cNvSpPr>
            <p:nvPr/>
          </p:nvSpPr>
          <p:spPr bwMode="auto">
            <a:xfrm>
              <a:off x="6950079" y="4449627"/>
              <a:ext cx="66675" cy="69828"/>
            </a:xfrm>
            <a:custGeom>
              <a:avLst/>
              <a:gdLst>
                <a:gd name="T0" fmla="*/ 2147483647 w 42"/>
                <a:gd name="T1" fmla="*/ 2147483647 h 44"/>
                <a:gd name="T2" fmla="*/ 2147483647 w 42"/>
                <a:gd name="T3" fmla="*/ 2147483647 h 44"/>
                <a:gd name="T4" fmla="*/ 2147483647 w 42"/>
                <a:gd name="T5" fmla="*/ 2147483647 h 44"/>
                <a:gd name="T6" fmla="*/ 2147483647 w 42"/>
                <a:gd name="T7" fmla="*/ 2147483647 h 44"/>
                <a:gd name="T8" fmla="*/ 2147483647 w 42"/>
                <a:gd name="T9" fmla="*/ 2147483647 h 44"/>
                <a:gd name="T10" fmla="*/ 2147483647 w 42"/>
                <a:gd name="T11" fmla="*/ 2147483647 h 44"/>
                <a:gd name="T12" fmla="*/ 2147483647 w 42"/>
                <a:gd name="T13" fmla="*/ 2147483647 h 44"/>
                <a:gd name="T14" fmla="*/ 2147483647 w 42"/>
                <a:gd name="T15" fmla="*/ 2147483647 h 44"/>
                <a:gd name="T16" fmla="*/ 2147483647 w 42"/>
                <a:gd name="T17" fmla="*/ 2147483647 h 44"/>
                <a:gd name="T18" fmla="*/ 2147483647 w 42"/>
                <a:gd name="T19" fmla="*/ 2147483647 h 44"/>
                <a:gd name="T20" fmla="*/ 2147483647 w 42"/>
                <a:gd name="T21" fmla="*/ 2147483647 h 44"/>
                <a:gd name="T22" fmla="*/ 2147483647 w 42"/>
                <a:gd name="T23" fmla="*/ 2147483647 h 44"/>
                <a:gd name="T24" fmla="*/ 2147483647 w 42"/>
                <a:gd name="T25" fmla="*/ 2147483647 h 44"/>
                <a:gd name="T26" fmla="*/ 2147483647 w 42"/>
                <a:gd name="T27" fmla="*/ 2147483647 h 44"/>
                <a:gd name="T28" fmla="*/ 2147483647 w 42"/>
                <a:gd name="T29" fmla="*/ 2147483647 h 44"/>
                <a:gd name="T30" fmla="*/ 2147483647 w 42"/>
                <a:gd name="T31" fmla="*/ 2147483647 h 44"/>
                <a:gd name="T32" fmla="*/ 2147483647 w 42"/>
                <a:gd name="T33" fmla="*/ 2147483647 h 44"/>
                <a:gd name="T34" fmla="*/ 0 w 42"/>
                <a:gd name="T35" fmla="*/ 2147483647 h 44"/>
                <a:gd name="T36" fmla="*/ 0 w 42"/>
                <a:gd name="T37" fmla="*/ 2147483647 h 44"/>
                <a:gd name="T38" fmla="*/ 0 w 42"/>
                <a:gd name="T39" fmla="*/ 2147483647 h 44"/>
                <a:gd name="T40" fmla="*/ 0 w 42"/>
                <a:gd name="T41" fmla="*/ 2147483647 h 44"/>
                <a:gd name="T42" fmla="*/ 2147483647 w 42"/>
                <a:gd name="T43" fmla="*/ 2147483647 h 44"/>
                <a:gd name="T44" fmla="*/ 2147483647 w 42"/>
                <a:gd name="T45" fmla="*/ 2147483647 h 44"/>
                <a:gd name="T46" fmla="*/ 2147483647 w 42"/>
                <a:gd name="T47" fmla="*/ 2147483647 h 44"/>
                <a:gd name="T48" fmla="*/ 2147483647 w 42"/>
                <a:gd name="T49" fmla="*/ 2147483647 h 44"/>
                <a:gd name="T50" fmla="*/ 2147483647 w 42"/>
                <a:gd name="T51" fmla="*/ 2147483647 h 44"/>
                <a:gd name="T52" fmla="*/ 2147483647 w 42"/>
                <a:gd name="T53" fmla="*/ 2147483647 h 44"/>
                <a:gd name="T54" fmla="*/ 2147483647 w 42"/>
                <a:gd name="T55" fmla="*/ 0 h 44"/>
                <a:gd name="T56" fmla="*/ 2147483647 w 42"/>
                <a:gd name="T57" fmla="*/ 0 h 44"/>
                <a:gd name="T58" fmla="*/ 2147483647 w 42"/>
                <a:gd name="T59" fmla="*/ 2147483647 h 44"/>
                <a:gd name="T60" fmla="*/ 2147483647 w 42"/>
                <a:gd name="T61" fmla="*/ 2147483647 h 44"/>
                <a:gd name="T62" fmla="*/ 2147483647 w 42"/>
                <a:gd name="T63" fmla="*/ 2147483647 h 44"/>
                <a:gd name="T64" fmla="*/ 2147483647 w 42"/>
                <a:gd name="T65" fmla="*/ 2147483647 h 44"/>
                <a:gd name="T66" fmla="*/ 2147483647 w 42"/>
                <a:gd name="T67" fmla="*/ 2147483647 h 44"/>
                <a:gd name="T68" fmla="*/ 2147483647 w 42"/>
                <a:gd name="T69" fmla="*/ 2147483647 h 44"/>
                <a:gd name="T70" fmla="*/ 2147483647 w 42"/>
                <a:gd name="T71" fmla="*/ 2147483647 h 44"/>
                <a:gd name="T72" fmla="*/ 2147483647 w 42"/>
                <a:gd name="T73" fmla="*/ 2147483647 h 44"/>
                <a:gd name="T74" fmla="*/ 2147483647 w 42"/>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4">
                  <a:moveTo>
                    <a:pt x="42" y="22"/>
                  </a:moveTo>
                  <a:lnTo>
                    <a:pt x="42" y="22"/>
                  </a:lnTo>
                  <a:lnTo>
                    <a:pt x="42" y="27"/>
                  </a:lnTo>
                  <a:lnTo>
                    <a:pt x="41" y="31"/>
                  </a:lnTo>
                  <a:lnTo>
                    <a:pt x="39" y="35"/>
                  </a:lnTo>
                  <a:lnTo>
                    <a:pt x="36" y="37"/>
                  </a:lnTo>
                  <a:lnTo>
                    <a:pt x="33" y="40"/>
                  </a:lnTo>
                  <a:lnTo>
                    <a:pt x="29" y="43"/>
                  </a:lnTo>
                  <a:lnTo>
                    <a:pt x="26" y="44"/>
                  </a:lnTo>
                  <a:lnTo>
                    <a:pt x="22" y="44"/>
                  </a:lnTo>
                  <a:lnTo>
                    <a:pt x="16" y="44"/>
                  </a:lnTo>
                  <a:lnTo>
                    <a:pt x="13" y="43"/>
                  </a:lnTo>
                  <a:lnTo>
                    <a:pt x="9" y="40"/>
                  </a:lnTo>
                  <a:lnTo>
                    <a:pt x="6" y="37"/>
                  </a:lnTo>
                  <a:lnTo>
                    <a:pt x="3" y="35"/>
                  </a:lnTo>
                  <a:lnTo>
                    <a:pt x="1" y="31"/>
                  </a:lnTo>
                  <a:lnTo>
                    <a:pt x="0" y="27"/>
                  </a:lnTo>
                  <a:lnTo>
                    <a:pt x="0" y="22"/>
                  </a:lnTo>
                  <a:lnTo>
                    <a:pt x="0" y="18"/>
                  </a:lnTo>
                  <a:lnTo>
                    <a:pt x="1" y="14"/>
                  </a:lnTo>
                  <a:lnTo>
                    <a:pt x="3" y="10"/>
                  </a:lnTo>
                  <a:lnTo>
                    <a:pt x="6" y="6"/>
                  </a:lnTo>
                  <a:lnTo>
                    <a:pt x="9" y="4"/>
                  </a:lnTo>
                  <a:lnTo>
                    <a:pt x="13" y="2"/>
                  </a:lnTo>
                  <a:lnTo>
                    <a:pt x="16" y="1"/>
                  </a:lnTo>
                  <a:lnTo>
                    <a:pt x="22" y="0"/>
                  </a:lnTo>
                  <a:lnTo>
                    <a:pt x="26" y="1"/>
                  </a:lnTo>
                  <a:lnTo>
                    <a:pt x="29" y="2"/>
                  </a:lnTo>
                  <a:lnTo>
                    <a:pt x="33" y="4"/>
                  </a:lnTo>
                  <a:lnTo>
                    <a:pt x="36" y="6"/>
                  </a:lnTo>
                  <a:lnTo>
                    <a:pt x="39" y="10"/>
                  </a:lnTo>
                  <a:lnTo>
                    <a:pt x="41" y="14"/>
                  </a:lnTo>
                  <a:lnTo>
                    <a:pt x="42" y="18"/>
                  </a:lnTo>
                  <a:lnTo>
                    <a:pt x="42" y="22"/>
                  </a:lnTo>
                  <a:close/>
                </a:path>
              </a:pathLst>
            </a:custGeom>
            <a:solidFill>
              <a:schemeClr val="accent2"/>
            </a:solidFill>
            <a:ln w="9525">
              <a:solidFill>
                <a:schemeClr val="tx2"/>
              </a:solidFill>
              <a:round/>
              <a:headEnd/>
              <a:tailEnd/>
            </a:ln>
          </p:spPr>
          <p:txBody>
            <a:bodyPr/>
            <a:lstStyle/>
            <a:p>
              <a:endParaRPr lang="el-GR"/>
            </a:p>
          </p:txBody>
        </p:sp>
        <p:sp>
          <p:nvSpPr>
            <p:cNvPr id="59625" name="Freeform 109"/>
            <p:cNvSpPr>
              <a:spLocks/>
            </p:cNvSpPr>
            <p:nvPr/>
          </p:nvSpPr>
          <p:spPr bwMode="auto">
            <a:xfrm>
              <a:off x="6950079" y="4497237"/>
              <a:ext cx="66675" cy="69828"/>
            </a:xfrm>
            <a:custGeom>
              <a:avLst/>
              <a:gdLst>
                <a:gd name="T0" fmla="*/ 2147483647 w 42"/>
                <a:gd name="T1" fmla="*/ 2147483647 h 44"/>
                <a:gd name="T2" fmla="*/ 2147483647 w 42"/>
                <a:gd name="T3" fmla="*/ 2147483647 h 44"/>
                <a:gd name="T4" fmla="*/ 2147483647 w 42"/>
                <a:gd name="T5" fmla="*/ 2147483647 h 44"/>
                <a:gd name="T6" fmla="*/ 2147483647 w 42"/>
                <a:gd name="T7" fmla="*/ 2147483647 h 44"/>
                <a:gd name="T8" fmla="*/ 2147483647 w 42"/>
                <a:gd name="T9" fmla="*/ 2147483647 h 44"/>
                <a:gd name="T10" fmla="*/ 2147483647 w 42"/>
                <a:gd name="T11" fmla="*/ 2147483647 h 44"/>
                <a:gd name="T12" fmla="*/ 2147483647 w 42"/>
                <a:gd name="T13" fmla="*/ 2147483647 h 44"/>
                <a:gd name="T14" fmla="*/ 2147483647 w 42"/>
                <a:gd name="T15" fmla="*/ 2147483647 h 44"/>
                <a:gd name="T16" fmla="*/ 2147483647 w 42"/>
                <a:gd name="T17" fmla="*/ 2147483647 h 44"/>
                <a:gd name="T18" fmla="*/ 2147483647 w 42"/>
                <a:gd name="T19" fmla="*/ 2147483647 h 44"/>
                <a:gd name="T20" fmla="*/ 2147483647 w 42"/>
                <a:gd name="T21" fmla="*/ 2147483647 h 44"/>
                <a:gd name="T22" fmla="*/ 2147483647 w 42"/>
                <a:gd name="T23" fmla="*/ 2147483647 h 44"/>
                <a:gd name="T24" fmla="*/ 2147483647 w 42"/>
                <a:gd name="T25" fmla="*/ 2147483647 h 44"/>
                <a:gd name="T26" fmla="*/ 2147483647 w 42"/>
                <a:gd name="T27" fmla="*/ 2147483647 h 44"/>
                <a:gd name="T28" fmla="*/ 2147483647 w 42"/>
                <a:gd name="T29" fmla="*/ 2147483647 h 44"/>
                <a:gd name="T30" fmla="*/ 2147483647 w 42"/>
                <a:gd name="T31" fmla="*/ 2147483647 h 44"/>
                <a:gd name="T32" fmla="*/ 2147483647 w 42"/>
                <a:gd name="T33" fmla="*/ 2147483647 h 44"/>
                <a:gd name="T34" fmla="*/ 0 w 42"/>
                <a:gd name="T35" fmla="*/ 2147483647 h 44"/>
                <a:gd name="T36" fmla="*/ 0 w 42"/>
                <a:gd name="T37" fmla="*/ 2147483647 h 44"/>
                <a:gd name="T38" fmla="*/ 0 w 42"/>
                <a:gd name="T39" fmla="*/ 2147483647 h 44"/>
                <a:gd name="T40" fmla="*/ 0 w 42"/>
                <a:gd name="T41" fmla="*/ 2147483647 h 44"/>
                <a:gd name="T42" fmla="*/ 2147483647 w 42"/>
                <a:gd name="T43" fmla="*/ 2147483647 h 44"/>
                <a:gd name="T44" fmla="*/ 2147483647 w 42"/>
                <a:gd name="T45" fmla="*/ 2147483647 h 44"/>
                <a:gd name="T46" fmla="*/ 2147483647 w 42"/>
                <a:gd name="T47" fmla="*/ 2147483647 h 44"/>
                <a:gd name="T48" fmla="*/ 2147483647 w 42"/>
                <a:gd name="T49" fmla="*/ 2147483647 h 44"/>
                <a:gd name="T50" fmla="*/ 2147483647 w 42"/>
                <a:gd name="T51" fmla="*/ 2147483647 h 44"/>
                <a:gd name="T52" fmla="*/ 2147483647 w 42"/>
                <a:gd name="T53" fmla="*/ 2147483647 h 44"/>
                <a:gd name="T54" fmla="*/ 2147483647 w 42"/>
                <a:gd name="T55" fmla="*/ 0 h 44"/>
                <a:gd name="T56" fmla="*/ 2147483647 w 42"/>
                <a:gd name="T57" fmla="*/ 0 h 44"/>
                <a:gd name="T58" fmla="*/ 2147483647 w 42"/>
                <a:gd name="T59" fmla="*/ 2147483647 h 44"/>
                <a:gd name="T60" fmla="*/ 2147483647 w 42"/>
                <a:gd name="T61" fmla="*/ 2147483647 h 44"/>
                <a:gd name="T62" fmla="*/ 2147483647 w 42"/>
                <a:gd name="T63" fmla="*/ 2147483647 h 44"/>
                <a:gd name="T64" fmla="*/ 2147483647 w 42"/>
                <a:gd name="T65" fmla="*/ 2147483647 h 44"/>
                <a:gd name="T66" fmla="*/ 2147483647 w 42"/>
                <a:gd name="T67" fmla="*/ 2147483647 h 44"/>
                <a:gd name="T68" fmla="*/ 2147483647 w 42"/>
                <a:gd name="T69" fmla="*/ 2147483647 h 44"/>
                <a:gd name="T70" fmla="*/ 2147483647 w 42"/>
                <a:gd name="T71" fmla="*/ 2147483647 h 44"/>
                <a:gd name="T72" fmla="*/ 2147483647 w 42"/>
                <a:gd name="T73" fmla="*/ 2147483647 h 44"/>
                <a:gd name="T74" fmla="*/ 2147483647 w 42"/>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 h="44">
                  <a:moveTo>
                    <a:pt x="42" y="22"/>
                  </a:moveTo>
                  <a:lnTo>
                    <a:pt x="42" y="22"/>
                  </a:lnTo>
                  <a:lnTo>
                    <a:pt x="42" y="26"/>
                  </a:lnTo>
                  <a:lnTo>
                    <a:pt x="41" y="31"/>
                  </a:lnTo>
                  <a:lnTo>
                    <a:pt x="39" y="33"/>
                  </a:lnTo>
                  <a:lnTo>
                    <a:pt x="36" y="37"/>
                  </a:lnTo>
                  <a:lnTo>
                    <a:pt x="33" y="40"/>
                  </a:lnTo>
                  <a:lnTo>
                    <a:pt x="29" y="43"/>
                  </a:lnTo>
                  <a:lnTo>
                    <a:pt x="26" y="44"/>
                  </a:lnTo>
                  <a:lnTo>
                    <a:pt x="22" y="44"/>
                  </a:lnTo>
                  <a:lnTo>
                    <a:pt x="16" y="44"/>
                  </a:lnTo>
                  <a:lnTo>
                    <a:pt x="13" y="43"/>
                  </a:lnTo>
                  <a:lnTo>
                    <a:pt x="9" y="40"/>
                  </a:lnTo>
                  <a:lnTo>
                    <a:pt x="6" y="37"/>
                  </a:lnTo>
                  <a:lnTo>
                    <a:pt x="3" y="33"/>
                  </a:lnTo>
                  <a:lnTo>
                    <a:pt x="1" y="31"/>
                  </a:lnTo>
                  <a:lnTo>
                    <a:pt x="0" y="26"/>
                  </a:lnTo>
                  <a:lnTo>
                    <a:pt x="0" y="22"/>
                  </a:lnTo>
                  <a:lnTo>
                    <a:pt x="0" y="18"/>
                  </a:lnTo>
                  <a:lnTo>
                    <a:pt x="1" y="14"/>
                  </a:lnTo>
                  <a:lnTo>
                    <a:pt x="3" y="10"/>
                  </a:lnTo>
                  <a:lnTo>
                    <a:pt x="6" y="6"/>
                  </a:lnTo>
                  <a:lnTo>
                    <a:pt x="9" y="4"/>
                  </a:lnTo>
                  <a:lnTo>
                    <a:pt x="13" y="2"/>
                  </a:lnTo>
                  <a:lnTo>
                    <a:pt x="16" y="1"/>
                  </a:lnTo>
                  <a:lnTo>
                    <a:pt x="22" y="0"/>
                  </a:lnTo>
                  <a:lnTo>
                    <a:pt x="26" y="1"/>
                  </a:lnTo>
                  <a:lnTo>
                    <a:pt x="29" y="2"/>
                  </a:lnTo>
                  <a:lnTo>
                    <a:pt x="33" y="4"/>
                  </a:lnTo>
                  <a:lnTo>
                    <a:pt x="36" y="6"/>
                  </a:lnTo>
                  <a:lnTo>
                    <a:pt x="39" y="10"/>
                  </a:lnTo>
                  <a:lnTo>
                    <a:pt x="41" y="14"/>
                  </a:lnTo>
                  <a:lnTo>
                    <a:pt x="42" y="18"/>
                  </a:lnTo>
                  <a:lnTo>
                    <a:pt x="42" y="22"/>
                  </a:lnTo>
                  <a:close/>
                </a:path>
              </a:pathLst>
            </a:custGeom>
            <a:solidFill>
              <a:schemeClr val="accent2"/>
            </a:solidFill>
            <a:ln w="9525">
              <a:solidFill>
                <a:schemeClr val="tx2"/>
              </a:solidFill>
              <a:round/>
              <a:headEnd/>
              <a:tailEnd/>
            </a:ln>
          </p:spPr>
          <p:txBody>
            <a:bodyPr/>
            <a:lstStyle/>
            <a:p>
              <a:endParaRPr lang="el-GR"/>
            </a:p>
          </p:txBody>
        </p:sp>
        <p:sp>
          <p:nvSpPr>
            <p:cNvPr id="59626" name="Freeform 110"/>
            <p:cNvSpPr>
              <a:spLocks/>
            </p:cNvSpPr>
            <p:nvPr/>
          </p:nvSpPr>
          <p:spPr bwMode="auto">
            <a:xfrm>
              <a:off x="7064379" y="4552782"/>
              <a:ext cx="71438" cy="68241"/>
            </a:xfrm>
            <a:custGeom>
              <a:avLst/>
              <a:gdLst>
                <a:gd name="T0" fmla="*/ 2147483647 w 45"/>
                <a:gd name="T1" fmla="*/ 2147483647 h 43"/>
                <a:gd name="T2" fmla="*/ 2147483647 w 45"/>
                <a:gd name="T3" fmla="*/ 2147483647 h 43"/>
                <a:gd name="T4" fmla="*/ 2147483647 w 45"/>
                <a:gd name="T5" fmla="*/ 2147483647 h 43"/>
                <a:gd name="T6" fmla="*/ 2147483647 w 45"/>
                <a:gd name="T7" fmla="*/ 2147483647 h 43"/>
                <a:gd name="T8" fmla="*/ 2147483647 w 45"/>
                <a:gd name="T9" fmla="*/ 2147483647 h 43"/>
                <a:gd name="T10" fmla="*/ 2147483647 w 45"/>
                <a:gd name="T11" fmla="*/ 2147483647 h 43"/>
                <a:gd name="T12" fmla="*/ 2147483647 w 45"/>
                <a:gd name="T13" fmla="*/ 2147483647 h 43"/>
                <a:gd name="T14" fmla="*/ 2147483647 w 45"/>
                <a:gd name="T15" fmla="*/ 2147483647 h 43"/>
                <a:gd name="T16" fmla="*/ 2147483647 w 45"/>
                <a:gd name="T17" fmla="*/ 2147483647 h 43"/>
                <a:gd name="T18" fmla="*/ 2147483647 w 45"/>
                <a:gd name="T19" fmla="*/ 2147483647 h 43"/>
                <a:gd name="T20" fmla="*/ 2147483647 w 45"/>
                <a:gd name="T21" fmla="*/ 2147483647 h 43"/>
                <a:gd name="T22" fmla="*/ 2147483647 w 45"/>
                <a:gd name="T23" fmla="*/ 2147483647 h 43"/>
                <a:gd name="T24" fmla="*/ 2147483647 w 45"/>
                <a:gd name="T25" fmla="*/ 2147483647 h 43"/>
                <a:gd name="T26" fmla="*/ 2147483647 w 45"/>
                <a:gd name="T27" fmla="*/ 2147483647 h 43"/>
                <a:gd name="T28" fmla="*/ 2147483647 w 45"/>
                <a:gd name="T29" fmla="*/ 2147483647 h 43"/>
                <a:gd name="T30" fmla="*/ 2147483647 w 45"/>
                <a:gd name="T31" fmla="*/ 2147483647 h 43"/>
                <a:gd name="T32" fmla="*/ 2147483647 w 45"/>
                <a:gd name="T33" fmla="*/ 2147483647 h 43"/>
                <a:gd name="T34" fmla="*/ 2147483647 w 45"/>
                <a:gd name="T35" fmla="*/ 2147483647 h 43"/>
                <a:gd name="T36" fmla="*/ 0 w 45"/>
                <a:gd name="T37" fmla="*/ 2147483647 h 43"/>
                <a:gd name="T38" fmla="*/ 0 w 45"/>
                <a:gd name="T39" fmla="*/ 2147483647 h 43"/>
                <a:gd name="T40" fmla="*/ 2147483647 w 45"/>
                <a:gd name="T41" fmla="*/ 2147483647 h 43"/>
                <a:gd name="T42" fmla="*/ 2147483647 w 45"/>
                <a:gd name="T43" fmla="*/ 2147483647 h 43"/>
                <a:gd name="T44" fmla="*/ 2147483647 w 45"/>
                <a:gd name="T45" fmla="*/ 2147483647 h 43"/>
                <a:gd name="T46" fmla="*/ 2147483647 w 45"/>
                <a:gd name="T47" fmla="*/ 2147483647 h 43"/>
                <a:gd name="T48" fmla="*/ 2147483647 w 45"/>
                <a:gd name="T49" fmla="*/ 2147483647 h 43"/>
                <a:gd name="T50" fmla="*/ 2147483647 w 45"/>
                <a:gd name="T51" fmla="*/ 2147483647 h 43"/>
                <a:gd name="T52" fmla="*/ 2147483647 w 45"/>
                <a:gd name="T53" fmla="*/ 0 h 43"/>
                <a:gd name="T54" fmla="*/ 2147483647 w 45"/>
                <a:gd name="T55" fmla="*/ 0 h 43"/>
                <a:gd name="T56" fmla="*/ 2147483647 w 45"/>
                <a:gd name="T57" fmla="*/ 0 h 43"/>
                <a:gd name="T58" fmla="*/ 2147483647 w 45"/>
                <a:gd name="T59" fmla="*/ 0 h 43"/>
                <a:gd name="T60" fmla="*/ 2147483647 w 45"/>
                <a:gd name="T61" fmla="*/ 2147483647 h 43"/>
                <a:gd name="T62" fmla="*/ 2147483647 w 45"/>
                <a:gd name="T63" fmla="*/ 2147483647 h 43"/>
                <a:gd name="T64" fmla="*/ 2147483647 w 45"/>
                <a:gd name="T65" fmla="*/ 2147483647 h 43"/>
                <a:gd name="T66" fmla="*/ 2147483647 w 45"/>
                <a:gd name="T67" fmla="*/ 2147483647 h 43"/>
                <a:gd name="T68" fmla="*/ 2147483647 w 45"/>
                <a:gd name="T69" fmla="*/ 2147483647 h 43"/>
                <a:gd name="T70" fmla="*/ 2147483647 w 45"/>
                <a:gd name="T71" fmla="*/ 2147483647 h 43"/>
                <a:gd name="T72" fmla="*/ 2147483647 w 45"/>
                <a:gd name="T73" fmla="*/ 2147483647 h 43"/>
                <a:gd name="T74" fmla="*/ 2147483647 w 45"/>
                <a:gd name="T75" fmla="*/ 2147483647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43">
                  <a:moveTo>
                    <a:pt x="45" y="21"/>
                  </a:moveTo>
                  <a:lnTo>
                    <a:pt x="45" y="21"/>
                  </a:lnTo>
                  <a:lnTo>
                    <a:pt x="43" y="26"/>
                  </a:lnTo>
                  <a:lnTo>
                    <a:pt x="42" y="30"/>
                  </a:lnTo>
                  <a:lnTo>
                    <a:pt x="41" y="34"/>
                  </a:lnTo>
                  <a:lnTo>
                    <a:pt x="38" y="36"/>
                  </a:lnTo>
                  <a:lnTo>
                    <a:pt x="34" y="39"/>
                  </a:lnTo>
                  <a:lnTo>
                    <a:pt x="30" y="41"/>
                  </a:lnTo>
                  <a:lnTo>
                    <a:pt x="26" y="43"/>
                  </a:lnTo>
                  <a:lnTo>
                    <a:pt x="22" y="43"/>
                  </a:lnTo>
                  <a:lnTo>
                    <a:pt x="19" y="43"/>
                  </a:lnTo>
                  <a:lnTo>
                    <a:pt x="13" y="41"/>
                  </a:lnTo>
                  <a:lnTo>
                    <a:pt x="11" y="39"/>
                  </a:lnTo>
                  <a:lnTo>
                    <a:pt x="7" y="36"/>
                  </a:lnTo>
                  <a:lnTo>
                    <a:pt x="4" y="34"/>
                  </a:lnTo>
                  <a:lnTo>
                    <a:pt x="2" y="30"/>
                  </a:lnTo>
                  <a:lnTo>
                    <a:pt x="2" y="26"/>
                  </a:lnTo>
                  <a:lnTo>
                    <a:pt x="0" y="21"/>
                  </a:lnTo>
                  <a:lnTo>
                    <a:pt x="2" y="17"/>
                  </a:lnTo>
                  <a:lnTo>
                    <a:pt x="2" y="13"/>
                  </a:lnTo>
                  <a:lnTo>
                    <a:pt x="4" y="9"/>
                  </a:lnTo>
                  <a:lnTo>
                    <a:pt x="7" y="5"/>
                  </a:lnTo>
                  <a:lnTo>
                    <a:pt x="11" y="2"/>
                  </a:lnTo>
                  <a:lnTo>
                    <a:pt x="13" y="1"/>
                  </a:lnTo>
                  <a:lnTo>
                    <a:pt x="19" y="0"/>
                  </a:lnTo>
                  <a:lnTo>
                    <a:pt x="22" y="0"/>
                  </a:lnTo>
                  <a:lnTo>
                    <a:pt x="26" y="0"/>
                  </a:lnTo>
                  <a:lnTo>
                    <a:pt x="30" y="1"/>
                  </a:lnTo>
                  <a:lnTo>
                    <a:pt x="34" y="2"/>
                  </a:lnTo>
                  <a:lnTo>
                    <a:pt x="38" y="5"/>
                  </a:lnTo>
                  <a:lnTo>
                    <a:pt x="41" y="9"/>
                  </a:lnTo>
                  <a:lnTo>
                    <a:pt x="42" y="13"/>
                  </a:lnTo>
                  <a:lnTo>
                    <a:pt x="43" y="17"/>
                  </a:lnTo>
                  <a:lnTo>
                    <a:pt x="45" y="21"/>
                  </a:lnTo>
                  <a:close/>
                </a:path>
              </a:pathLst>
            </a:custGeom>
            <a:solidFill>
              <a:schemeClr val="accent2"/>
            </a:solidFill>
            <a:ln w="9525">
              <a:solidFill>
                <a:schemeClr val="tx2"/>
              </a:solidFill>
              <a:round/>
              <a:headEnd/>
              <a:tailEnd/>
            </a:ln>
          </p:spPr>
          <p:txBody>
            <a:bodyPr/>
            <a:lstStyle/>
            <a:p>
              <a:endParaRPr lang="el-GR"/>
            </a:p>
          </p:txBody>
        </p:sp>
        <p:sp>
          <p:nvSpPr>
            <p:cNvPr id="59627" name="Line 111"/>
            <p:cNvSpPr>
              <a:spLocks noChangeShapeType="1"/>
            </p:cNvSpPr>
            <p:nvPr/>
          </p:nvSpPr>
          <p:spPr bwMode="auto">
            <a:xfrm>
              <a:off x="2182815" y="2170695"/>
              <a:ext cx="1588" cy="3067671"/>
            </a:xfrm>
            <a:prstGeom prst="line">
              <a:avLst/>
            </a:prstGeom>
            <a:noFill/>
            <a:ln w="7938">
              <a:solidFill>
                <a:srgbClr val="000000"/>
              </a:solidFill>
              <a:round/>
              <a:headEnd/>
              <a:tailEnd/>
            </a:ln>
          </p:spPr>
          <p:txBody>
            <a:bodyPr/>
            <a:lstStyle/>
            <a:p>
              <a:endParaRPr lang="el-GR"/>
            </a:p>
          </p:txBody>
        </p:sp>
        <p:sp>
          <p:nvSpPr>
            <p:cNvPr id="59628" name="Line 112"/>
            <p:cNvSpPr>
              <a:spLocks noChangeShapeType="1"/>
            </p:cNvSpPr>
            <p:nvPr/>
          </p:nvSpPr>
          <p:spPr bwMode="auto">
            <a:xfrm>
              <a:off x="2124077" y="5187582"/>
              <a:ext cx="5029202" cy="1587"/>
            </a:xfrm>
            <a:prstGeom prst="line">
              <a:avLst/>
            </a:prstGeom>
            <a:noFill/>
            <a:ln w="7938">
              <a:solidFill>
                <a:srgbClr val="000000"/>
              </a:solidFill>
              <a:round/>
              <a:headEnd/>
              <a:tailEnd/>
            </a:ln>
          </p:spPr>
          <p:txBody>
            <a:bodyPr/>
            <a:lstStyle/>
            <a:p>
              <a:endParaRPr lang="el-GR"/>
            </a:p>
          </p:txBody>
        </p:sp>
        <p:sp>
          <p:nvSpPr>
            <p:cNvPr id="59629" name="Freeform 196"/>
            <p:cNvSpPr>
              <a:spLocks/>
            </p:cNvSpPr>
            <p:nvPr/>
          </p:nvSpPr>
          <p:spPr bwMode="auto">
            <a:xfrm>
              <a:off x="2244727" y="2177043"/>
              <a:ext cx="4906964" cy="2626485"/>
            </a:xfrm>
            <a:custGeom>
              <a:avLst/>
              <a:gdLst>
                <a:gd name="T0" fmla="*/ 2147483647 w 3091"/>
                <a:gd name="T1" fmla="*/ 2147483647 h 1654"/>
                <a:gd name="T2" fmla="*/ 2147483647 w 3091"/>
                <a:gd name="T3" fmla="*/ 2147483647 h 1654"/>
                <a:gd name="T4" fmla="*/ 2147483647 w 3091"/>
                <a:gd name="T5" fmla="*/ 2147483647 h 1654"/>
                <a:gd name="T6" fmla="*/ 2147483647 w 3091"/>
                <a:gd name="T7" fmla="*/ 2147483647 h 1654"/>
                <a:gd name="T8" fmla="*/ 2147483647 w 3091"/>
                <a:gd name="T9" fmla="*/ 2147483647 h 1654"/>
                <a:gd name="T10" fmla="*/ 2147483647 w 3091"/>
                <a:gd name="T11" fmla="*/ 2147483647 h 1654"/>
                <a:gd name="T12" fmla="*/ 2147483647 w 3091"/>
                <a:gd name="T13" fmla="*/ 2147483647 h 1654"/>
                <a:gd name="T14" fmla="*/ 2147483647 w 3091"/>
                <a:gd name="T15" fmla="*/ 2147483647 h 1654"/>
                <a:gd name="T16" fmla="*/ 2147483647 w 3091"/>
                <a:gd name="T17" fmla="*/ 2147483647 h 1654"/>
                <a:gd name="T18" fmla="*/ 2147483647 w 3091"/>
                <a:gd name="T19" fmla="*/ 2147483647 h 1654"/>
                <a:gd name="T20" fmla="*/ 2147483647 w 3091"/>
                <a:gd name="T21" fmla="*/ 2147483647 h 1654"/>
                <a:gd name="T22" fmla="*/ 2147483647 w 3091"/>
                <a:gd name="T23" fmla="*/ 2147483647 h 1654"/>
                <a:gd name="T24" fmla="*/ 2147483647 w 3091"/>
                <a:gd name="T25" fmla="*/ 2147483647 h 1654"/>
                <a:gd name="T26" fmla="*/ 2147483647 w 3091"/>
                <a:gd name="T27" fmla="*/ 2147483647 h 1654"/>
                <a:gd name="T28" fmla="*/ 2147483647 w 3091"/>
                <a:gd name="T29" fmla="*/ 2147483647 h 1654"/>
                <a:gd name="T30" fmla="*/ 2147483647 w 3091"/>
                <a:gd name="T31" fmla="*/ 2147483647 h 1654"/>
                <a:gd name="T32" fmla="*/ 2147483647 w 3091"/>
                <a:gd name="T33" fmla="*/ 2147483647 h 1654"/>
                <a:gd name="T34" fmla="*/ 2147483647 w 3091"/>
                <a:gd name="T35" fmla="*/ 2147483647 h 1654"/>
                <a:gd name="T36" fmla="*/ 2147483647 w 3091"/>
                <a:gd name="T37" fmla="*/ 2147483647 h 1654"/>
                <a:gd name="T38" fmla="*/ 2147483647 w 3091"/>
                <a:gd name="T39" fmla="*/ 2147483647 h 1654"/>
                <a:gd name="T40" fmla="*/ 2147483647 w 3091"/>
                <a:gd name="T41" fmla="*/ 2147483647 h 1654"/>
                <a:gd name="T42" fmla="*/ 2147483647 w 3091"/>
                <a:gd name="T43" fmla="*/ 2147483647 h 1654"/>
                <a:gd name="T44" fmla="*/ 2147483647 w 3091"/>
                <a:gd name="T45" fmla="*/ 2147483647 h 1654"/>
                <a:gd name="T46" fmla="*/ 2147483647 w 3091"/>
                <a:gd name="T47" fmla="*/ 2147483647 h 1654"/>
                <a:gd name="T48" fmla="*/ 2147483647 w 3091"/>
                <a:gd name="T49" fmla="*/ 2147483647 h 1654"/>
                <a:gd name="T50" fmla="*/ 2147483647 w 3091"/>
                <a:gd name="T51" fmla="*/ 2147483647 h 1654"/>
                <a:gd name="T52" fmla="*/ 2147483647 w 3091"/>
                <a:gd name="T53" fmla="*/ 2147483647 h 1654"/>
                <a:gd name="T54" fmla="*/ 2147483647 w 3091"/>
                <a:gd name="T55" fmla="*/ 2147483647 h 1654"/>
                <a:gd name="T56" fmla="*/ 2147483647 w 3091"/>
                <a:gd name="T57" fmla="*/ 2147483647 h 1654"/>
                <a:gd name="T58" fmla="*/ 2147483647 w 3091"/>
                <a:gd name="T59" fmla="*/ 2147483647 h 1654"/>
                <a:gd name="T60" fmla="*/ 2147483647 w 3091"/>
                <a:gd name="T61" fmla="*/ 2147483647 h 1654"/>
                <a:gd name="T62" fmla="*/ 2147483647 w 3091"/>
                <a:gd name="T63" fmla="*/ 2147483647 h 1654"/>
                <a:gd name="T64" fmla="*/ 2147483647 w 3091"/>
                <a:gd name="T65" fmla="*/ 2147483647 h 1654"/>
                <a:gd name="T66" fmla="*/ 2147483647 w 3091"/>
                <a:gd name="T67" fmla="*/ 2147483647 h 1654"/>
                <a:gd name="T68" fmla="*/ 2147483647 w 3091"/>
                <a:gd name="T69" fmla="*/ 2147483647 h 1654"/>
                <a:gd name="T70" fmla="*/ 2147483647 w 3091"/>
                <a:gd name="T71" fmla="*/ 2147483647 h 1654"/>
                <a:gd name="T72" fmla="*/ 2147483647 w 3091"/>
                <a:gd name="T73" fmla="*/ 2147483647 h 1654"/>
                <a:gd name="T74" fmla="*/ 2147483647 w 3091"/>
                <a:gd name="T75" fmla="*/ 2147483647 h 1654"/>
                <a:gd name="T76" fmla="*/ 2147483647 w 3091"/>
                <a:gd name="T77" fmla="*/ 2147483647 h 1654"/>
                <a:gd name="T78" fmla="*/ 2147483647 w 3091"/>
                <a:gd name="T79" fmla="*/ 2147483647 h 1654"/>
                <a:gd name="T80" fmla="*/ 2147483647 w 3091"/>
                <a:gd name="T81" fmla="*/ 2147483647 h 1654"/>
                <a:gd name="T82" fmla="*/ 2147483647 w 3091"/>
                <a:gd name="T83" fmla="*/ 2147483647 h 1654"/>
                <a:gd name="T84" fmla="*/ 2147483647 w 3091"/>
                <a:gd name="T85" fmla="*/ 2147483647 h 1654"/>
                <a:gd name="T86" fmla="*/ 2147483647 w 3091"/>
                <a:gd name="T87" fmla="*/ 2147483647 h 1654"/>
                <a:gd name="T88" fmla="*/ 2147483647 w 3091"/>
                <a:gd name="T89" fmla="*/ 2147483647 h 1654"/>
                <a:gd name="T90" fmla="*/ 2147483647 w 3091"/>
                <a:gd name="T91" fmla="*/ 2147483647 h 1654"/>
                <a:gd name="T92" fmla="*/ 2147483647 w 3091"/>
                <a:gd name="T93" fmla="*/ 2147483647 h 1654"/>
                <a:gd name="T94" fmla="*/ 2147483647 w 3091"/>
                <a:gd name="T95" fmla="*/ 2147483647 h 1654"/>
                <a:gd name="T96" fmla="*/ 2147483647 w 3091"/>
                <a:gd name="T97" fmla="*/ 2147483647 h 16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91" h="1654">
                  <a:moveTo>
                    <a:pt x="0" y="0"/>
                  </a:moveTo>
                  <a:lnTo>
                    <a:pt x="71" y="0"/>
                  </a:lnTo>
                  <a:lnTo>
                    <a:pt x="71" y="22"/>
                  </a:lnTo>
                  <a:lnTo>
                    <a:pt x="110" y="22"/>
                  </a:lnTo>
                  <a:lnTo>
                    <a:pt x="110" y="47"/>
                  </a:lnTo>
                  <a:lnTo>
                    <a:pt x="147" y="47"/>
                  </a:lnTo>
                  <a:lnTo>
                    <a:pt x="182" y="47"/>
                  </a:lnTo>
                  <a:lnTo>
                    <a:pt x="182" y="55"/>
                  </a:lnTo>
                  <a:lnTo>
                    <a:pt x="192" y="55"/>
                  </a:lnTo>
                  <a:lnTo>
                    <a:pt x="192" y="60"/>
                  </a:lnTo>
                  <a:lnTo>
                    <a:pt x="263" y="60"/>
                  </a:lnTo>
                  <a:lnTo>
                    <a:pt x="263" y="73"/>
                  </a:lnTo>
                  <a:lnTo>
                    <a:pt x="309" y="73"/>
                  </a:lnTo>
                  <a:lnTo>
                    <a:pt x="309" y="94"/>
                  </a:lnTo>
                  <a:lnTo>
                    <a:pt x="336" y="94"/>
                  </a:lnTo>
                  <a:lnTo>
                    <a:pt x="336" y="121"/>
                  </a:lnTo>
                  <a:lnTo>
                    <a:pt x="366" y="121"/>
                  </a:lnTo>
                  <a:lnTo>
                    <a:pt x="366" y="139"/>
                  </a:lnTo>
                  <a:lnTo>
                    <a:pt x="387" y="139"/>
                  </a:lnTo>
                  <a:lnTo>
                    <a:pt x="387" y="161"/>
                  </a:lnTo>
                  <a:lnTo>
                    <a:pt x="410" y="161"/>
                  </a:lnTo>
                  <a:lnTo>
                    <a:pt x="410" y="172"/>
                  </a:lnTo>
                  <a:lnTo>
                    <a:pt x="433" y="172"/>
                  </a:lnTo>
                  <a:lnTo>
                    <a:pt x="433" y="184"/>
                  </a:lnTo>
                  <a:lnTo>
                    <a:pt x="440" y="184"/>
                  </a:lnTo>
                  <a:lnTo>
                    <a:pt x="440" y="198"/>
                  </a:lnTo>
                  <a:lnTo>
                    <a:pt x="454" y="198"/>
                  </a:lnTo>
                  <a:lnTo>
                    <a:pt x="454" y="215"/>
                  </a:lnTo>
                  <a:lnTo>
                    <a:pt x="466" y="215"/>
                  </a:lnTo>
                  <a:lnTo>
                    <a:pt x="466" y="224"/>
                  </a:lnTo>
                  <a:lnTo>
                    <a:pt x="474" y="224"/>
                  </a:lnTo>
                  <a:lnTo>
                    <a:pt x="474" y="236"/>
                  </a:lnTo>
                  <a:lnTo>
                    <a:pt x="504" y="236"/>
                  </a:lnTo>
                  <a:lnTo>
                    <a:pt x="504" y="243"/>
                  </a:lnTo>
                  <a:lnTo>
                    <a:pt x="514" y="243"/>
                  </a:lnTo>
                  <a:lnTo>
                    <a:pt x="514" y="256"/>
                  </a:lnTo>
                  <a:lnTo>
                    <a:pt x="531" y="256"/>
                  </a:lnTo>
                  <a:lnTo>
                    <a:pt x="531" y="282"/>
                  </a:lnTo>
                  <a:lnTo>
                    <a:pt x="543" y="282"/>
                  </a:lnTo>
                  <a:lnTo>
                    <a:pt x="543" y="293"/>
                  </a:lnTo>
                  <a:lnTo>
                    <a:pt x="563" y="293"/>
                  </a:lnTo>
                  <a:lnTo>
                    <a:pt x="563" y="303"/>
                  </a:lnTo>
                  <a:lnTo>
                    <a:pt x="573" y="303"/>
                  </a:lnTo>
                  <a:lnTo>
                    <a:pt x="573" y="308"/>
                  </a:lnTo>
                  <a:lnTo>
                    <a:pt x="591" y="308"/>
                  </a:lnTo>
                  <a:lnTo>
                    <a:pt x="591" y="327"/>
                  </a:lnTo>
                  <a:lnTo>
                    <a:pt x="609" y="327"/>
                  </a:lnTo>
                  <a:lnTo>
                    <a:pt x="609" y="347"/>
                  </a:lnTo>
                  <a:lnTo>
                    <a:pt x="623" y="347"/>
                  </a:lnTo>
                  <a:lnTo>
                    <a:pt x="623" y="377"/>
                  </a:lnTo>
                  <a:lnTo>
                    <a:pt x="653" y="377"/>
                  </a:lnTo>
                  <a:lnTo>
                    <a:pt x="653" y="396"/>
                  </a:lnTo>
                  <a:lnTo>
                    <a:pt x="684" y="396"/>
                  </a:lnTo>
                  <a:lnTo>
                    <a:pt x="684" y="427"/>
                  </a:lnTo>
                  <a:lnTo>
                    <a:pt x="714" y="427"/>
                  </a:lnTo>
                  <a:lnTo>
                    <a:pt x="714" y="454"/>
                  </a:lnTo>
                  <a:lnTo>
                    <a:pt x="747" y="454"/>
                  </a:lnTo>
                  <a:lnTo>
                    <a:pt x="747" y="483"/>
                  </a:lnTo>
                  <a:lnTo>
                    <a:pt x="761" y="483"/>
                  </a:lnTo>
                  <a:lnTo>
                    <a:pt x="761" y="496"/>
                  </a:lnTo>
                  <a:lnTo>
                    <a:pt x="775" y="496"/>
                  </a:lnTo>
                  <a:lnTo>
                    <a:pt x="775" y="507"/>
                  </a:lnTo>
                  <a:lnTo>
                    <a:pt x="786" y="507"/>
                  </a:lnTo>
                  <a:lnTo>
                    <a:pt x="786" y="515"/>
                  </a:lnTo>
                  <a:lnTo>
                    <a:pt x="790" y="515"/>
                  </a:lnTo>
                  <a:lnTo>
                    <a:pt x="790" y="526"/>
                  </a:lnTo>
                  <a:lnTo>
                    <a:pt x="809" y="526"/>
                  </a:lnTo>
                  <a:lnTo>
                    <a:pt x="809" y="533"/>
                  </a:lnTo>
                  <a:lnTo>
                    <a:pt x="830" y="533"/>
                  </a:lnTo>
                  <a:lnTo>
                    <a:pt x="830" y="553"/>
                  </a:lnTo>
                  <a:lnTo>
                    <a:pt x="870" y="553"/>
                  </a:lnTo>
                  <a:lnTo>
                    <a:pt x="870" y="574"/>
                  </a:lnTo>
                  <a:lnTo>
                    <a:pt x="888" y="574"/>
                  </a:lnTo>
                  <a:lnTo>
                    <a:pt x="888" y="591"/>
                  </a:lnTo>
                  <a:lnTo>
                    <a:pt x="896" y="591"/>
                  </a:lnTo>
                  <a:lnTo>
                    <a:pt x="896" y="596"/>
                  </a:lnTo>
                  <a:lnTo>
                    <a:pt x="912" y="596"/>
                  </a:lnTo>
                  <a:lnTo>
                    <a:pt x="912" y="601"/>
                  </a:lnTo>
                  <a:lnTo>
                    <a:pt x="918" y="601"/>
                  </a:lnTo>
                  <a:lnTo>
                    <a:pt x="918" y="617"/>
                  </a:lnTo>
                  <a:lnTo>
                    <a:pt x="935" y="617"/>
                  </a:lnTo>
                  <a:lnTo>
                    <a:pt x="935" y="626"/>
                  </a:lnTo>
                  <a:lnTo>
                    <a:pt x="943" y="626"/>
                  </a:lnTo>
                  <a:lnTo>
                    <a:pt x="943" y="635"/>
                  </a:lnTo>
                  <a:lnTo>
                    <a:pt x="960" y="635"/>
                  </a:lnTo>
                  <a:lnTo>
                    <a:pt x="960" y="706"/>
                  </a:lnTo>
                  <a:lnTo>
                    <a:pt x="1003" y="706"/>
                  </a:lnTo>
                  <a:lnTo>
                    <a:pt x="1003" y="728"/>
                  </a:lnTo>
                  <a:lnTo>
                    <a:pt x="1033" y="728"/>
                  </a:lnTo>
                  <a:lnTo>
                    <a:pt x="1033" y="735"/>
                  </a:lnTo>
                  <a:lnTo>
                    <a:pt x="1046" y="735"/>
                  </a:lnTo>
                  <a:lnTo>
                    <a:pt x="1046" y="765"/>
                  </a:lnTo>
                  <a:lnTo>
                    <a:pt x="1068" y="765"/>
                  </a:lnTo>
                  <a:lnTo>
                    <a:pt x="1068" y="791"/>
                  </a:lnTo>
                  <a:lnTo>
                    <a:pt x="1134" y="791"/>
                  </a:lnTo>
                  <a:lnTo>
                    <a:pt x="1134" y="812"/>
                  </a:lnTo>
                  <a:lnTo>
                    <a:pt x="1165" y="812"/>
                  </a:lnTo>
                  <a:lnTo>
                    <a:pt x="1165" y="826"/>
                  </a:lnTo>
                  <a:lnTo>
                    <a:pt x="1184" y="826"/>
                  </a:lnTo>
                  <a:lnTo>
                    <a:pt x="1184" y="834"/>
                  </a:lnTo>
                  <a:lnTo>
                    <a:pt x="1187" y="834"/>
                  </a:lnTo>
                  <a:lnTo>
                    <a:pt x="1187" y="844"/>
                  </a:lnTo>
                  <a:lnTo>
                    <a:pt x="1211" y="844"/>
                  </a:lnTo>
                  <a:lnTo>
                    <a:pt x="1211" y="852"/>
                  </a:lnTo>
                  <a:lnTo>
                    <a:pt x="1220" y="852"/>
                  </a:lnTo>
                  <a:lnTo>
                    <a:pt x="1220" y="857"/>
                  </a:lnTo>
                  <a:lnTo>
                    <a:pt x="1247" y="857"/>
                  </a:lnTo>
                  <a:lnTo>
                    <a:pt x="1247" y="892"/>
                  </a:lnTo>
                  <a:lnTo>
                    <a:pt x="1269" y="892"/>
                  </a:lnTo>
                  <a:lnTo>
                    <a:pt x="1269" y="914"/>
                  </a:lnTo>
                  <a:lnTo>
                    <a:pt x="1319" y="914"/>
                  </a:lnTo>
                  <a:lnTo>
                    <a:pt x="1319" y="948"/>
                  </a:lnTo>
                  <a:lnTo>
                    <a:pt x="1341" y="948"/>
                  </a:lnTo>
                  <a:lnTo>
                    <a:pt x="1341" y="985"/>
                  </a:lnTo>
                  <a:lnTo>
                    <a:pt x="1381" y="985"/>
                  </a:lnTo>
                  <a:lnTo>
                    <a:pt x="1381" y="1012"/>
                  </a:lnTo>
                  <a:lnTo>
                    <a:pt x="1390" y="1012"/>
                  </a:lnTo>
                  <a:lnTo>
                    <a:pt x="1390" y="1020"/>
                  </a:lnTo>
                  <a:lnTo>
                    <a:pt x="1399" y="1020"/>
                  </a:lnTo>
                  <a:lnTo>
                    <a:pt x="1399" y="1033"/>
                  </a:lnTo>
                  <a:lnTo>
                    <a:pt x="1415" y="1033"/>
                  </a:lnTo>
                  <a:lnTo>
                    <a:pt x="1415" y="1041"/>
                  </a:lnTo>
                  <a:lnTo>
                    <a:pt x="1420" y="1041"/>
                  </a:lnTo>
                  <a:lnTo>
                    <a:pt x="1420" y="1046"/>
                  </a:lnTo>
                  <a:lnTo>
                    <a:pt x="1441" y="1046"/>
                  </a:lnTo>
                  <a:lnTo>
                    <a:pt x="1441" y="1057"/>
                  </a:lnTo>
                  <a:lnTo>
                    <a:pt x="1466" y="1057"/>
                  </a:lnTo>
                  <a:lnTo>
                    <a:pt x="1466" y="1065"/>
                  </a:lnTo>
                  <a:lnTo>
                    <a:pt x="1480" y="1065"/>
                  </a:lnTo>
                  <a:lnTo>
                    <a:pt x="1480" y="1082"/>
                  </a:lnTo>
                  <a:lnTo>
                    <a:pt x="1497" y="1082"/>
                  </a:lnTo>
                  <a:lnTo>
                    <a:pt x="1497" y="1094"/>
                  </a:lnTo>
                  <a:lnTo>
                    <a:pt x="1526" y="1094"/>
                  </a:lnTo>
                  <a:lnTo>
                    <a:pt x="1526" y="1137"/>
                  </a:lnTo>
                  <a:lnTo>
                    <a:pt x="1540" y="1137"/>
                  </a:lnTo>
                  <a:lnTo>
                    <a:pt x="1540" y="1146"/>
                  </a:lnTo>
                  <a:lnTo>
                    <a:pt x="1562" y="1146"/>
                  </a:lnTo>
                  <a:lnTo>
                    <a:pt x="1562" y="1158"/>
                  </a:lnTo>
                  <a:lnTo>
                    <a:pt x="1593" y="1158"/>
                  </a:lnTo>
                  <a:lnTo>
                    <a:pt x="1593" y="1167"/>
                  </a:lnTo>
                  <a:lnTo>
                    <a:pt x="1597" y="1167"/>
                  </a:lnTo>
                  <a:lnTo>
                    <a:pt x="1597" y="1176"/>
                  </a:lnTo>
                  <a:lnTo>
                    <a:pt x="1622" y="1176"/>
                  </a:lnTo>
                  <a:lnTo>
                    <a:pt x="1622" y="1228"/>
                  </a:lnTo>
                  <a:lnTo>
                    <a:pt x="1657" y="1228"/>
                  </a:lnTo>
                  <a:lnTo>
                    <a:pt x="1657" y="1241"/>
                  </a:lnTo>
                  <a:lnTo>
                    <a:pt x="1678" y="1241"/>
                  </a:lnTo>
                  <a:lnTo>
                    <a:pt x="1678" y="1263"/>
                  </a:lnTo>
                  <a:lnTo>
                    <a:pt x="1692" y="1263"/>
                  </a:lnTo>
                  <a:lnTo>
                    <a:pt x="1692" y="1277"/>
                  </a:lnTo>
                  <a:lnTo>
                    <a:pt x="1713" y="1277"/>
                  </a:lnTo>
                  <a:lnTo>
                    <a:pt x="1713" y="1299"/>
                  </a:lnTo>
                  <a:lnTo>
                    <a:pt x="1753" y="1318"/>
                  </a:lnTo>
                  <a:lnTo>
                    <a:pt x="1787" y="1332"/>
                  </a:lnTo>
                  <a:lnTo>
                    <a:pt x="1827" y="1333"/>
                  </a:lnTo>
                  <a:lnTo>
                    <a:pt x="1836" y="1355"/>
                  </a:lnTo>
                  <a:lnTo>
                    <a:pt x="1884" y="1358"/>
                  </a:lnTo>
                  <a:lnTo>
                    <a:pt x="1920" y="1384"/>
                  </a:lnTo>
                  <a:lnTo>
                    <a:pt x="1935" y="1384"/>
                  </a:lnTo>
                  <a:lnTo>
                    <a:pt x="1935" y="1422"/>
                  </a:lnTo>
                  <a:lnTo>
                    <a:pt x="1998" y="1422"/>
                  </a:lnTo>
                  <a:lnTo>
                    <a:pt x="1998" y="1436"/>
                  </a:lnTo>
                  <a:lnTo>
                    <a:pt x="2024" y="1436"/>
                  </a:lnTo>
                  <a:lnTo>
                    <a:pt x="2035" y="1436"/>
                  </a:lnTo>
                  <a:lnTo>
                    <a:pt x="2035" y="1452"/>
                  </a:lnTo>
                  <a:lnTo>
                    <a:pt x="2046" y="1452"/>
                  </a:lnTo>
                  <a:lnTo>
                    <a:pt x="2046" y="1457"/>
                  </a:lnTo>
                  <a:lnTo>
                    <a:pt x="2072" y="1457"/>
                  </a:lnTo>
                  <a:lnTo>
                    <a:pt x="2072" y="1471"/>
                  </a:lnTo>
                  <a:lnTo>
                    <a:pt x="2094" y="1471"/>
                  </a:lnTo>
                  <a:lnTo>
                    <a:pt x="2094" y="1487"/>
                  </a:lnTo>
                  <a:lnTo>
                    <a:pt x="2185" y="1487"/>
                  </a:lnTo>
                  <a:lnTo>
                    <a:pt x="2185" y="1497"/>
                  </a:lnTo>
                  <a:lnTo>
                    <a:pt x="2209" y="1497"/>
                  </a:lnTo>
                  <a:lnTo>
                    <a:pt x="2209" y="1514"/>
                  </a:lnTo>
                  <a:lnTo>
                    <a:pt x="2247" y="1514"/>
                  </a:lnTo>
                  <a:lnTo>
                    <a:pt x="2247" y="1526"/>
                  </a:lnTo>
                  <a:lnTo>
                    <a:pt x="2284" y="1526"/>
                  </a:lnTo>
                  <a:lnTo>
                    <a:pt x="2278" y="1531"/>
                  </a:lnTo>
                  <a:lnTo>
                    <a:pt x="2326" y="1531"/>
                  </a:lnTo>
                  <a:lnTo>
                    <a:pt x="2326" y="1553"/>
                  </a:lnTo>
                  <a:lnTo>
                    <a:pt x="2380" y="1553"/>
                  </a:lnTo>
                  <a:lnTo>
                    <a:pt x="2380" y="1570"/>
                  </a:lnTo>
                  <a:lnTo>
                    <a:pt x="2440" y="1570"/>
                  </a:lnTo>
                  <a:lnTo>
                    <a:pt x="2440" y="1580"/>
                  </a:lnTo>
                  <a:lnTo>
                    <a:pt x="2449" y="1580"/>
                  </a:lnTo>
                  <a:lnTo>
                    <a:pt x="2449" y="1596"/>
                  </a:lnTo>
                  <a:lnTo>
                    <a:pt x="2536" y="1596"/>
                  </a:lnTo>
                  <a:lnTo>
                    <a:pt x="2536" y="1614"/>
                  </a:lnTo>
                  <a:lnTo>
                    <a:pt x="2574" y="1614"/>
                  </a:lnTo>
                  <a:lnTo>
                    <a:pt x="2574" y="1626"/>
                  </a:lnTo>
                  <a:lnTo>
                    <a:pt x="2645" y="1626"/>
                  </a:lnTo>
                  <a:lnTo>
                    <a:pt x="2645" y="1640"/>
                  </a:lnTo>
                  <a:lnTo>
                    <a:pt x="2730" y="1640"/>
                  </a:lnTo>
                  <a:lnTo>
                    <a:pt x="2730" y="1648"/>
                  </a:lnTo>
                  <a:lnTo>
                    <a:pt x="2750" y="1648"/>
                  </a:lnTo>
                  <a:lnTo>
                    <a:pt x="2750" y="1654"/>
                  </a:lnTo>
                  <a:lnTo>
                    <a:pt x="3091" y="1654"/>
                  </a:lnTo>
                </a:path>
              </a:pathLst>
            </a:custGeom>
            <a:noFill/>
            <a:ln w="28575">
              <a:solidFill>
                <a:srgbClr val="C00000"/>
              </a:solidFill>
              <a:prstDash val="solid"/>
              <a:round/>
              <a:headEnd/>
              <a:tailEnd/>
            </a:ln>
          </p:spPr>
          <p:txBody>
            <a:bodyPr/>
            <a:lstStyle/>
            <a:p>
              <a:endParaRPr lang="el-GR"/>
            </a:p>
          </p:txBody>
        </p:sp>
        <p:sp>
          <p:nvSpPr>
            <p:cNvPr id="59630" name="Rectangle 182"/>
            <p:cNvSpPr>
              <a:spLocks noChangeArrowheads="1"/>
            </p:cNvSpPr>
            <p:nvPr/>
          </p:nvSpPr>
          <p:spPr bwMode="auto">
            <a:xfrm>
              <a:off x="6596066" y="2126259"/>
              <a:ext cx="65" cy="276999"/>
            </a:xfrm>
            <a:prstGeom prst="rect">
              <a:avLst/>
            </a:prstGeom>
            <a:noFill/>
            <a:ln w="9525">
              <a:noFill/>
              <a:miter lim="800000"/>
              <a:headEnd/>
              <a:tailEnd/>
            </a:ln>
          </p:spPr>
          <p:txBody>
            <a:bodyPr wrap="none" lIns="0" tIns="0" rIns="0" bIns="0">
              <a:spAutoFit/>
            </a:bodyPr>
            <a:lstStyle/>
            <a:p>
              <a:pPr algn="l"/>
              <a:endParaRPr lang="nl-BE" altLang="el-GR" sz="1800"/>
            </a:p>
          </p:txBody>
        </p:sp>
        <p:sp>
          <p:nvSpPr>
            <p:cNvPr id="59631" name="Rectangle 184"/>
            <p:cNvSpPr>
              <a:spLocks noChangeArrowheads="1"/>
            </p:cNvSpPr>
            <p:nvPr/>
          </p:nvSpPr>
          <p:spPr bwMode="auto">
            <a:xfrm>
              <a:off x="6792916" y="2126259"/>
              <a:ext cx="65" cy="276999"/>
            </a:xfrm>
            <a:prstGeom prst="rect">
              <a:avLst/>
            </a:prstGeom>
            <a:noFill/>
            <a:ln w="9525">
              <a:noFill/>
              <a:miter lim="800000"/>
              <a:headEnd/>
              <a:tailEnd/>
            </a:ln>
          </p:spPr>
          <p:txBody>
            <a:bodyPr wrap="none" lIns="0" tIns="0" rIns="0" bIns="0">
              <a:spAutoFit/>
            </a:bodyPr>
            <a:lstStyle/>
            <a:p>
              <a:pPr algn="l"/>
              <a:endParaRPr lang="nl-BE" altLang="el-GR" sz="1800"/>
            </a:p>
          </p:txBody>
        </p:sp>
        <p:sp>
          <p:nvSpPr>
            <p:cNvPr id="59632" name="Rectangle 192"/>
            <p:cNvSpPr>
              <a:spLocks noChangeArrowheads="1"/>
            </p:cNvSpPr>
            <p:nvPr/>
          </p:nvSpPr>
          <p:spPr bwMode="auto">
            <a:xfrm>
              <a:off x="6430966" y="2291307"/>
              <a:ext cx="65" cy="276999"/>
            </a:xfrm>
            <a:prstGeom prst="rect">
              <a:avLst/>
            </a:prstGeom>
            <a:noFill/>
            <a:ln w="9525">
              <a:noFill/>
              <a:miter lim="800000"/>
              <a:headEnd/>
              <a:tailEnd/>
            </a:ln>
          </p:spPr>
          <p:txBody>
            <a:bodyPr wrap="none" lIns="0" tIns="0" rIns="0" bIns="0">
              <a:spAutoFit/>
            </a:bodyPr>
            <a:lstStyle/>
            <a:p>
              <a:pPr algn="l"/>
              <a:endParaRPr lang="nl-BE" altLang="el-GR" sz="1800"/>
            </a:p>
          </p:txBody>
        </p:sp>
        <p:grpSp>
          <p:nvGrpSpPr>
            <p:cNvPr id="5" name="Groep 204"/>
            <p:cNvGrpSpPr>
              <a:grpSpLocks/>
            </p:cNvGrpSpPr>
            <p:nvPr/>
          </p:nvGrpSpPr>
          <p:grpSpPr bwMode="auto">
            <a:xfrm rot="5400000">
              <a:off x="812271" y="3498930"/>
              <a:ext cx="2688383" cy="61259"/>
              <a:chOff x="1586182" y="5256425"/>
              <a:chExt cx="3581400" cy="61259"/>
            </a:xfrm>
          </p:grpSpPr>
          <p:cxnSp>
            <p:nvCxnSpPr>
              <p:cNvPr id="120" name="Rechte verbindingslijn 205"/>
              <p:cNvCxnSpPr/>
              <p:nvPr/>
            </p:nvCxnSpPr>
            <p:spPr>
              <a:xfrm rot="5400000">
                <a:off x="1560817" y="5303337"/>
                <a:ext cx="4830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Rechte verbindingslijn 206"/>
              <p:cNvCxnSpPr/>
              <p:nvPr/>
            </p:nvCxnSpPr>
            <p:spPr>
              <a:xfrm rot="5400000">
                <a:off x="1960567" y="5287236"/>
                <a:ext cx="536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Rechte verbindingslijn 207"/>
              <p:cNvCxnSpPr/>
              <p:nvPr/>
            </p:nvCxnSpPr>
            <p:spPr>
              <a:xfrm rot="5400000">
                <a:off x="2361991" y="5303337"/>
                <a:ext cx="4830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Rechte verbindingslijn 208"/>
              <p:cNvCxnSpPr/>
              <p:nvPr/>
            </p:nvCxnSpPr>
            <p:spPr>
              <a:xfrm rot="5400000">
                <a:off x="2761739" y="5287236"/>
                <a:ext cx="536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Rechte verbindingslijn 209"/>
              <p:cNvCxnSpPr/>
              <p:nvPr/>
            </p:nvCxnSpPr>
            <p:spPr>
              <a:xfrm rot="5400000">
                <a:off x="3167863" y="5287236"/>
                <a:ext cx="536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Rechte verbindingslijn 210"/>
              <p:cNvCxnSpPr/>
              <p:nvPr/>
            </p:nvCxnSpPr>
            <p:spPr>
              <a:xfrm rot="5400000">
                <a:off x="3571638" y="5299312"/>
                <a:ext cx="50991"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Rechte verbindingslijn 211"/>
              <p:cNvCxnSpPr/>
              <p:nvPr/>
            </p:nvCxnSpPr>
            <p:spPr>
              <a:xfrm rot="5400000">
                <a:off x="3972728" y="5287236"/>
                <a:ext cx="536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Rechte verbindingslijn 212"/>
              <p:cNvCxnSpPr/>
              <p:nvPr/>
            </p:nvCxnSpPr>
            <p:spPr>
              <a:xfrm rot="5400000">
                <a:off x="4376503" y="5299312"/>
                <a:ext cx="50991"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Rechte verbindingslijn 213"/>
              <p:cNvCxnSpPr/>
              <p:nvPr/>
            </p:nvCxnSpPr>
            <p:spPr>
              <a:xfrm rot="5400000">
                <a:off x="4736981" y="5287236"/>
                <a:ext cx="536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Rechte verbindingslijn 214"/>
              <p:cNvCxnSpPr/>
              <p:nvPr/>
            </p:nvCxnSpPr>
            <p:spPr>
              <a:xfrm rot="5400000">
                <a:off x="5140754" y="5299312"/>
                <a:ext cx="50991"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ep 215"/>
            <p:cNvGrpSpPr>
              <a:grpSpLocks/>
            </p:cNvGrpSpPr>
            <p:nvPr/>
          </p:nvGrpSpPr>
          <p:grpSpPr bwMode="auto">
            <a:xfrm rot="10800000">
              <a:off x="4160264" y="5183722"/>
              <a:ext cx="2991630" cy="57630"/>
              <a:chOff x="3999182" y="5256425"/>
              <a:chExt cx="1229049" cy="57630"/>
            </a:xfrm>
          </p:grpSpPr>
          <p:cxnSp>
            <p:nvCxnSpPr>
              <p:cNvPr id="116" name="Rechte verbindingslijn 222"/>
              <p:cNvCxnSpPr/>
              <p:nvPr/>
            </p:nvCxnSpPr>
            <p:spPr>
              <a:xfrm rot="5400000">
                <a:off x="3978616" y="5270283"/>
                <a:ext cx="5542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Rechte verbindingslijn 223"/>
              <p:cNvCxnSpPr/>
              <p:nvPr/>
            </p:nvCxnSpPr>
            <p:spPr>
              <a:xfrm rot="5400000">
                <a:off x="4381040" y="5267511"/>
                <a:ext cx="5542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Rechte verbindingslijn 224"/>
              <p:cNvCxnSpPr/>
              <p:nvPr/>
            </p:nvCxnSpPr>
            <p:spPr>
              <a:xfrm rot="5400000">
                <a:off x="4800002" y="5270283"/>
                <a:ext cx="5542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Rechte verbindingslijn 225"/>
              <p:cNvCxnSpPr/>
              <p:nvPr/>
            </p:nvCxnSpPr>
            <p:spPr>
              <a:xfrm rot="5400000">
                <a:off x="5206835" y="5267511"/>
                <a:ext cx="5542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12" name="Rechte verbindingslijn 226"/>
            <p:cNvCxnSpPr/>
            <p:nvPr/>
          </p:nvCxnSpPr>
          <p:spPr>
            <a:xfrm rot="16200000">
              <a:off x="3133645" y="5215025"/>
              <a:ext cx="5265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13" name="TextBox 219"/>
            <p:cNvSpPr txBox="1"/>
            <p:nvPr/>
          </p:nvSpPr>
          <p:spPr>
            <a:xfrm>
              <a:off x="2481006" y="3930463"/>
              <a:ext cx="2270387" cy="803716"/>
            </a:xfrm>
            <a:prstGeom prst="rect">
              <a:avLst/>
            </a:prstGeom>
            <a:noFill/>
          </p:spPr>
          <p:txBody>
            <a:bodyPr wrap="none">
              <a:spAutoFit/>
            </a:bodyPr>
            <a:lstStyle/>
            <a:p>
              <a:pPr>
                <a:defRPr/>
              </a:pPr>
              <a:r>
                <a:rPr lang="fr-FR" sz="1200" b="1" dirty="0" err="1"/>
                <a:t>Mitoxantrone+P</a:t>
              </a:r>
              <a:endParaRPr lang="fr-FR" sz="1200" b="1" dirty="0"/>
            </a:p>
            <a:p>
              <a:pPr algn="ctr">
                <a:defRPr/>
              </a:pPr>
              <a:r>
                <a:rPr lang="en-GB" sz="1200" b="1" dirty="0">
                  <a:uFill>
                    <a:solidFill>
                      <a:schemeClr val="accent1"/>
                    </a:solidFill>
                  </a:uFill>
                  <a:ea typeface="ヒラギノ角ゴ Pro W3" charset="-128"/>
                </a:rPr>
                <a:t>12.7 </a:t>
              </a:r>
              <a:r>
                <a:rPr lang="en-US" sz="1200" b="1" dirty="0" err="1"/>
                <a:t>mo</a:t>
              </a:r>
              <a:endParaRPr lang="en-GB" sz="1200" b="1" dirty="0">
                <a:uFill>
                  <a:solidFill>
                    <a:schemeClr val="accent1"/>
                  </a:solidFill>
                </a:uFill>
                <a:ea typeface="ヒラギノ角ゴ Pro W3" charset="-128"/>
              </a:endParaRPr>
            </a:p>
          </p:txBody>
        </p:sp>
        <p:sp>
          <p:nvSpPr>
            <p:cNvPr id="114" name="TextBox 230"/>
            <p:cNvSpPr txBox="1"/>
            <p:nvPr/>
          </p:nvSpPr>
          <p:spPr>
            <a:xfrm>
              <a:off x="4754076" y="3334605"/>
              <a:ext cx="2066428" cy="1127974"/>
            </a:xfrm>
            <a:prstGeom prst="rect">
              <a:avLst/>
            </a:prstGeom>
            <a:noFill/>
          </p:spPr>
          <p:txBody>
            <a:bodyPr wrap="none">
              <a:spAutoFit/>
            </a:bodyPr>
            <a:lstStyle/>
            <a:p>
              <a:pPr>
                <a:defRPr/>
              </a:pPr>
              <a:r>
                <a:rPr lang="fr-FR" sz="1200" b="1" dirty="0" err="1"/>
                <a:t>Cabazitaxel+P</a:t>
              </a:r>
              <a:endParaRPr lang="fr-FR" sz="1200" b="1" dirty="0"/>
            </a:p>
            <a:p>
              <a:pPr algn="ctr">
                <a:defRPr/>
              </a:pPr>
              <a:r>
                <a:rPr lang="en-GB" sz="1200" b="1" dirty="0">
                  <a:uFill>
                    <a:solidFill>
                      <a:schemeClr val="accent1"/>
                    </a:solidFill>
                  </a:uFill>
                  <a:ea typeface="ヒラギノ角ゴ Pro W3" charset="-128"/>
                </a:rPr>
                <a:t>15.1 </a:t>
              </a:r>
              <a:r>
                <a:rPr lang="en-US" sz="1200" b="1" dirty="0" err="1"/>
                <a:t>mo</a:t>
              </a:r>
              <a:endParaRPr lang="en-GB" sz="1200" b="1" dirty="0">
                <a:uFill>
                  <a:solidFill>
                    <a:schemeClr val="accent1"/>
                  </a:solidFill>
                </a:uFill>
                <a:ea typeface="ヒラギノ角ゴ Pro W3" charset="-128"/>
              </a:endParaRPr>
            </a:p>
            <a:p>
              <a:pPr>
                <a:defRPr/>
              </a:pPr>
              <a:endParaRPr lang="fr-FR" sz="1200" b="1" dirty="0"/>
            </a:p>
          </p:txBody>
        </p:sp>
        <p:cxnSp>
          <p:nvCxnSpPr>
            <p:cNvPr id="115" name="Connecteur droit 40"/>
            <p:cNvCxnSpPr>
              <a:cxnSpLocks noChangeShapeType="1"/>
            </p:cNvCxnSpPr>
            <p:nvPr/>
          </p:nvCxnSpPr>
          <p:spPr bwMode="auto">
            <a:xfrm>
              <a:off x="2193852" y="3697662"/>
              <a:ext cx="4943324" cy="0"/>
            </a:xfrm>
            <a:prstGeom prst="line">
              <a:avLst/>
            </a:prstGeom>
            <a:noFill/>
            <a:ln w="9525">
              <a:solidFill>
                <a:schemeClr val="bg1">
                  <a:lumMod val="50000"/>
                </a:schemeClr>
              </a:solidFill>
              <a:prstDash val="dash"/>
              <a:round/>
              <a:headEnd/>
              <a:tailEnd/>
            </a:ln>
          </p:spPr>
        </p:cxnSp>
      </p:grpSp>
      <p:grpSp>
        <p:nvGrpSpPr>
          <p:cNvPr id="7" name="Groupe 130"/>
          <p:cNvGrpSpPr>
            <a:grpSpLocks/>
          </p:cNvGrpSpPr>
          <p:nvPr/>
        </p:nvGrpSpPr>
        <p:grpSpPr bwMode="auto">
          <a:xfrm>
            <a:off x="4900613" y="1506538"/>
            <a:ext cx="584200" cy="1893887"/>
            <a:chOff x="1019843" y="1645859"/>
            <a:chExt cx="590719" cy="3387641"/>
          </a:xfrm>
        </p:grpSpPr>
        <p:sp>
          <p:nvSpPr>
            <p:cNvPr id="132" name="TextBox 31"/>
            <p:cNvSpPr txBox="1"/>
            <p:nvPr/>
          </p:nvSpPr>
          <p:spPr>
            <a:xfrm>
              <a:off x="1019843" y="1645859"/>
              <a:ext cx="590719" cy="1155716"/>
            </a:xfrm>
            <a:prstGeom prst="rect">
              <a:avLst/>
            </a:prstGeom>
            <a:noFill/>
          </p:spPr>
          <p:txBody>
            <a:bodyPr>
              <a:spAutoFit/>
            </a:bodyPr>
            <a:lstStyle/>
            <a:p>
              <a:pPr algn="ctr">
                <a:defRPr/>
              </a:pPr>
              <a:r>
                <a:rPr lang="fr-FR" sz="1200" dirty="0">
                  <a:latin typeface="+mn-lt"/>
                </a:rPr>
                <a:t>100</a:t>
              </a:r>
            </a:p>
          </p:txBody>
        </p:sp>
        <p:sp>
          <p:nvSpPr>
            <p:cNvPr id="133" name="TextBox 32"/>
            <p:cNvSpPr txBox="1"/>
            <p:nvPr/>
          </p:nvSpPr>
          <p:spPr>
            <a:xfrm>
              <a:off x="1019843" y="2917999"/>
              <a:ext cx="590719" cy="826322"/>
            </a:xfrm>
            <a:prstGeom prst="rect">
              <a:avLst/>
            </a:prstGeom>
            <a:noFill/>
          </p:spPr>
          <p:txBody>
            <a:bodyPr>
              <a:spAutoFit/>
            </a:bodyPr>
            <a:lstStyle/>
            <a:p>
              <a:pPr algn="ctr">
                <a:defRPr/>
              </a:pPr>
              <a:r>
                <a:rPr lang="fr-FR" sz="1200" dirty="0">
                  <a:latin typeface="+mn-lt"/>
                </a:rPr>
                <a:t>60</a:t>
              </a:r>
            </a:p>
          </p:txBody>
        </p:sp>
        <p:sp>
          <p:nvSpPr>
            <p:cNvPr id="134" name="TextBox 33"/>
            <p:cNvSpPr txBox="1"/>
            <p:nvPr/>
          </p:nvSpPr>
          <p:spPr>
            <a:xfrm>
              <a:off x="1019843" y="3548390"/>
              <a:ext cx="590719" cy="823484"/>
            </a:xfrm>
            <a:prstGeom prst="rect">
              <a:avLst/>
            </a:prstGeom>
            <a:noFill/>
          </p:spPr>
          <p:txBody>
            <a:bodyPr>
              <a:spAutoFit/>
            </a:bodyPr>
            <a:lstStyle/>
            <a:p>
              <a:pPr algn="ctr">
                <a:defRPr/>
              </a:pPr>
              <a:r>
                <a:rPr lang="fr-FR" sz="1200" dirty="0">
                  <a:latin typeface="+mn-lt"/>
                </a:rPr>
                <a:t>40</a:t>
              </a:r>
            </a:p>
          </p:txBody>
        </p:sp>
        <p:sp>
          <p:nvSpPr>
            <p:cNvPr id="135" name="TextBox 34"/>
            <p:cNvSpPr txBox="1"/>
            <p:nvPr/>
          </p:nvSpPr>
          <p:spPr>
            <a:xfrm>
              <a:off x="1019843" y="4207178"/>
              <a:ext cx="590719" cy="826322"/>
            </a:xfrm>
            <a:prstGeom prst="rect">
              <a:avLst/>
            </a:prstGeom>
            <a:noFill/>
          </p:spPr>
          <p:txBody>
            <a:bodyPr>
              <a:spAutoFit/>
            </a:bodyPr>
            <a:lstStyle/>
            <a:p>
              <a:pPr algn="ctr">
                <a:defRPr/>
              </a:pPr>
              <a:r>
                <a:rPr lang="fr-FR" sz="1200" dirty="0">
                  <a:latin typeface="+mn-lt"/>
                </a:rPr>
                <a:t>20</a:t>
              </a:r>
            </a:p>
          </p:txBody>
        </p:sp>
        <p:sp>
          <p:nvSpPr>
            <p:cNvPr id="136" name="TextBox 35"/>
            <p:cNvSpPr txBox="1"/>
            <p:nvPr/>
          </p:nvSpPr>
          <p:spPr>
            <a:xfrm>
              <a:off x="1047131" y="2256372"/>
              <a:ext cx="536142" cy="826324"/>
            </a:xfrm>
            <a:prstGeom prst="rect">
              <a:avLst/>
            </a:prstGeom>
            <a:noFill/>
          </p:spPr>
          <p:txBody>
            <a:bodyPr>
              <a:spAutoFit/>
            </a:bodyPr>
            <a:lstStyle/>
            <a:p>
              <a:pPr algn="ctr">
                <a:defRPr/>
              </a:pPr>
              <a:r>
                <a:rPr lang="fr-FR" sz="1200" dirty="0">
                  <a:latin typeface="+mn-lt"/>
                </a:rPr>
                <a:t>80</a:t>
              </a:r>
            </a:p>
          </p:txBody>
        </p:sp>
      </p:grpSp>
      <p:grpSp>
        <p:nvGrpSpPr>
          <p:cNvPr id="8" name="Group 46"/>
          <p:cNvGrpSpPr>
            <a:grpSpLocks/>
          </p:cNvGrpSpPr>
          <p:nvPr/>
        </p:nvGrpSpPr>
        <p:grpSpPr bwMode="auto">
          <a:xfrm>
            <a:off x="5332413" y="3454400"/>
            <a:ext cx="3468687" cy="352425"/>
            <a:chOff x="1339292" y="5498648"/>
            <a:chExt cx="6405445" cy="525040"/>
          </a:xfrm>
        </p:grpSpPr>
        <p:sp>
          <p:nvSpPr>
            <p:cNvPr id="138" name="TextBox 38"/>
            <p:cNvSpPr txBox="1"/>
            <p:nvPr/>
          </p:nvSpPr>
          <p:spPr>
            <a:xfrm>
              <a:off x="1339292" y="5498648"/>
              <a:ext cx="442664" cy="525040"/>
            </a:xfrm>
            <a:prstGeom prst="rect">
              <a:avLst/>
            </a:prstGeom>
            <a:noFill/>
          </p:spPr>
          <p:txBody>
            <a:bodyPr wrap="none">
              <a:spAutoFit/>
            </a:bodyPr>
            <a:lstStyle/>
            <a:p>
              <a:pPr algn="ctr">
                <a:defRPr/>
              </a:pPr>
              <a:r>
                <a:rPr lang="fr-FR" sz="1200" dirty="0">
                  <a:latin typeface="+mn-lt"/>
                </a:rPr>
                <a:t>0</a:t>
              </a:r>
            </a:p>
          </p:txBody>
        </p:sp>
        <p:sp>
          <p:nvSpPr>
            <p:cNvPr id="139" name="TextBox 39"/>
            <p:cNvSpPr txBox="1"/>
            <p:nvPr/>
          </p:nvSpPr>
          <p:spPr>
            <a:xfrm>
              <a:off x="2529503" y="5498648"/>
              <a:ext cx="442664" cy="525040"/>
            </a:xfrm>
            <a:prstGeom prst="rect">
              <a:avLst/>
            </a:prstGeom>
            <a:noFill/>
          </p:spPr>
          <p:txBody>
            <a:bodyPr wrap="none">
              <a:spAutoFit/>
            </a:bodyPr>
            <a:lstStyle/>
            <a:p>
              <a:pPr algn="ctr">
                <a:defRPr/>
              </a:pPr>
              <a:r>
                <a:rPr lang="fr-FR" sz="1200" dirty="0">
                  <a:latin typeface="+mn-lt"/>
                </a:rPr>
                <a:t>6</a:t>
              </a:r>
            </a:p>
          </p:txBody>
        </p:sp>
        <p:sp>
          <p:nvSpPr>
            <p:cNvPr id="140" name="TextBox 40"/>
            <p:cNvSpPr txBox="1"/>
            <p:nvPr/>
          </p:nvSpPr>
          <p:spPr>
            <a:xfrm>
              <a:off x="3725577" y="5498648"/>
              <a:ext cx="633216" cy="413884"/>
            </a:xfrm>
            <a:prstGeom prst="rect">
              <a:avLst/>
            </a:prstGeom>
            <a:noFill/>
          </p:spPr>
          <p:txBody>
            <a:bodyPr wrap="none">
              <a:spAutoFit/>
            </a:bodyPr>
            <a:lstStyle/>
            <a:p>
              <a:pPr algn="ctr">
                <a:defRPr/>
              </a:pPr>
              <a:r>
                <a:rPr lang="fr-FR" sz="1200" dirty="0">
                  <a:latin typeface="+mn-lt"/>
                </a:rPr>
                <a:t>12</a:t>
              </a:r>
            </a:p>
          </p:txBody>
        </p:sp>
        <p:sp>
          <p:nvSpPr>
            <p:cNvPr id="141" name="TextBox 41"/>
            <p:cNvSpPr txBox="1"/>
            <p:nvPr/>
          </p:nvSpPr>
          <p:spPr>
            <a:xfrm>
              <a:off x="4977350" y="5498648"/>
              <a:ext cx="630285" cy="413884"/>
            </a:xfrm>
            <a:prstGeom prst="rect">
              <a:avLst/>
            </a:prstGeom>
            <a:noFill/>
          </p:spPr>
          <p:txBody>
            <a:bodyPr wrap="none">
              <a:spAutoFit/>
            </a:bodyPr>
            <a:lstStyle/>
            <a:p>
              <a:pPr algn="ctr">
                <a:defRPr/>
              </a:pPr>
              <a:r>
                <a:rPr lang="fr-FR" sz="1200" dirty="0">
                  <a:latin typeface="+mn-lt"/>
                </a:rPr>
                <a:t>18</a:t>
              </a:r>
            </a:p>
          </p:txBody>
        </p:sp>
        <p:sp>
          <p:nvSpPr>
            <p:cNvPr id="142" name="TextBox 42"/>
            <p:cNvSpPr txBox="1"/>
            <p:nvPr/>
          </p:nvSpPr>
          <p:spPr>
            <a:xfrm>
              <a:off x="6149972" y="5498648"/>
              <a:ext cx="574585" cy="525040"/>
            </a:xfrm>
            <a:prstGeom prst="rect">
              <a:avLst/>
            </a:prstGeom>
            <a:noFill/>
          </p:spPr>
          <p:txBody>
            <a:bodyPr wrap="none">
              <a:spAutoFit/>
            </a:bodyPr>
            <a:lstStyle/>
            <a:p>
              <a:pPr algn="ctr">
                <a:defRPr/>
              </a:pPr>
              <a:r>
                <a:rPr lang="fr-FR" sz="1200" dirty="0">
                  <a:latin typeface="+mn-lt"/>
                </a:rPr>
                <a:t>24</a:t>
              </a:r>
            </a:p>
          </p:txBody>
        </p:sp>
        <p:sp>
          <p:nvSpPr>
            <p:cNvPr id="143" name="TextBox 43"/>
            <p:cNvSpPr txBox="1"/>
            <p:nvPr/>
          </p:nvSpPr>
          <p:spPr>
            <a:xfrm>
              <a:off x="7170152" y="5498648"/>
              <a:ext cx="574585" cy="525040"/>
            </a:xfrm>
            <a:prstGeom prst="rect">
              <a:avLst/>
            </a:prstGeom>
            <a:noFill/>
          </p:spPr>
          <p:txBody>
            <a:bodyPr wrap="none">
              <a:spAutoFit/>
            </a:bodyPr>
            <a:lstStyle/>
            <a:p>
              <a:pPr algn="ctr">
                <a:defRPr/>
              </a:pPr>
              <a:r>
                <a:rPr lang="fr-FR" sz="1200" dirty="0">
                  <a:latin typeface="+mn-lt"/>
                </a:rPr>
                <a:t>30</a:t>
              </a:r>
            </a:p>
          </p:txBody>
        </p:sp>
      </p:grpSp>
      <p:sp>
        <p:nvSpPr>
          <p:cNvPr id="145" name="Rectangle 182"/>
          <p:cNvSpPr>
            <a:spLocks noChangeArrowheads="1"/>
          </p:cNvSpPr>
          <p:nvPr/>
        </p:nvSpPr>
        <p:spPr bwMode="auto">
          <a:xfrm>
            <a:off x="5938838" y="2641600"/>
            <a:ext cx="779462" cy="368300"/>
          </a:xfrm>
          <a:prstGeom prst="rect">
            <a:avLst/>
          </a:prstGeom>
          <a:noFill/>
          <a:ln w="9525">
            <a:noFill/>
            <a:miter lim="800000"/>
            <a:headEnd/>
            <a:tailEnd/>
          </a:ln>
        </p:spPr>
        <p:txBody>
          <a:bodyPr lIns="0" tIns="0" rIns="0" bIns="0">
            <a:spAutoFit/>
          </a:bodyPr>
          <a:lstStyle/>
          <a:p>
            <a:pPr algn="ctr">
              <a:defRPr/>
            </a:pPr>
            <a:r>
              <a:rPr lang="en-GB" sz="1200" b="1" dirty="0" err="1">
                <a:uFill>
                  <a:solidFill>
                    <a:schemeClr val="bg2">
                      <a:lumMod val="75000"/>
                    </a:schemeClr>
                  </a:solidFill>
                </a:uFill>
                <a:ea typeface="ヒラギノ角ゴ Pro W3" charset="-128"/>
              </a:rPr>
              <a:t>Placebo+P</a:t>
            </a:r>
            <a:endParaRPr lang="en-GB" sz="1200" b="1" dirty="0">
              <a:uFill>
                <a:solidFill>
                  <a:schemeClr val="bg2">
                    <a:lumMod val="75000"/>
                  </a:schemeClr>
                </a:solidFill>
              </a:uFill>
              <a:ea typeface="ヒラギノ角ゴ Pro W3" charset="-128"/>
            </a:endParaRPr>
          </a:p>
          <a:p>
            <a:pPr algn="ctr">
              <a:defRPr/>
            </a:pPr>
            <a:r>
              <a:rPr lang="en-GB" sz="1200" b="1" dirty="0">
                <a:uFill>
                  <a:solidFill>
                    <a:schemeClr val="bg2">
                      <a:lumMod val="75000"/>
                    </a:schemeClr>
                  </a:solidFill>
                </a:uFill>
                <a:ea typeface="ヒラギノ角ゴ Pro W3" charset="-128"/>
              </a:rPr>
              <a:t>11.2 </a:t>
            </a:r>
            <a:r>
              <a:rPr lang="en-US" sz="1200" b="1" dirty="0" err="1"/>
              <a:t>mo</a:t>
            </a:r>
            <a:endParaRPr lang="en-GB" sz="1200" b="1" dirty="0">
              <a:uFill>
                <a:solidFill>
                  <a:schemeClr val="bg2">
                    <a:lumMod val="75000"/>
                  </a:schemeClr>
                </a:solidFill>
              </a:uFill>
              <a:ea typeface="ヒラギノ角ゴ Pro W3" charset="-128"/>
            </a:endParaRPr>
          </a:p>
        </p:txBody>
      </p:sp>
      <p:sp>
        <p:nvSpPr>
          <p:cNvPr id="59409" name="Freeform 5"/>
          <p:cNvSpPr>
            <a:spLocks/>
          </p:cNvSpPr>
          <p:nvPr/>
        </p:nvSpPr>
        <p:spPr bwMode="auto">
          <a:xfrm>
            <a:off x="7934325" y="2955925"/>
            <a:ext cx="414338" cy="82550"/>
          </a:xfrm>
          <a:custGeom>
            <a:avLst/>
            <a:gdLst>
              <a:gd name="T0" fmla="*/ 2147483647 w 386"/>
              <a:gd name="T1" fmla="*/ 2147483647 h 76"/>
              <a:gd name="T2" fmla="*/ 2147483647 w 386"/>
              <a:gd name="T3" fmla="*/ 2147483647 h 76"/>
              <a:gd name="T4" fmla="*/ 2147483647 w 386"/>
              <a:gd name="T5" fmla="*/ 2147483647 h 76"/>
              <a:gd name="T6" fmla="*/ 2147483647 w 386"/>
              <a:gd name="T7" fmla="*/ 2147483647 h 76"/>
              <a:gd name="T8" fmla="*/ 2147483647 w 386"/>
              <a:gd name="T9" fmla="*/ 2147483647 h 76"/>
              <a:gd name="T10" fmla="*/ 2147483647 w 386"/>
              <a:gd name="T11" fmla="*/ 2147483647 h 76"/>
              <a:gd name="T12" fmla="*/ 2147483647 w 386"/>
              <a:gd name="T13" fmla="*/ 2147483647 h 76"/>
              <a:gd name="T14" fmla="*/ 2147483647 w 386"/>
              <a:gd name="T15" fmla="*/ 2147483647 h 76"/>
              <a:gd name="T16" fmla="*/ 2147483647 w 386"/>
              <a:gd name="T17" fmla="*/ 2147483647 h 76"/>
              <a:gd name="T18" fmla="*/ 2147483647 w 386"/>
              <a:gd name="T19" fmla="*/ 2147483647 h 76"/>
              <a:gd name="T20" fmla="*/ 2147483647 w 386"/>
              <a:gd name="T21" fmla="*/ 2147483647 h 76"/>
              <a:gd name="T22" fmla="*/ 2147483647 w 386"/>
              <a:gd name="T23" fmla="*/ 2147483647 h 76"/>
              <a:gd name="T24" fmla="*/ 2147483647 w 386"/>
              <a:gd name="T25" fmla="*/ 2147483647 h 76"/>
              <a:gd name="T26" fmla="*/ 0 w 386"/>
              <a:gd name="T27" fmla="*/ 2147483647 h 76"/>
              <a:gd name="T28" fmla="*/ 0 w 386"/>
              <a:gd name="T29" fmla="*/ 0 h 76"/>
              <a:gd name="T30" fmla="*/ 2147483647 w 386"/>
              <a:gd name="T31" fmla="*/ 0 h 76"/>
              <a:gd name="T32" fmla="*/ 2147483647 w 386"/>
              <a:gd name="T33" fmla="*/ 0 h 76"/>
              <a:gd name="T34" fmla="*/ 2147483647 w 386"/>
              <a:gd name="T35" fmla="*/ 0 h 76"/>
              <a:gd name="T36" fmla="*/ 2147483647 w 386"/>
              <a:gd name="T37" fmla="*/ 2147483647 h 76"/>
              <a:gd name="T38" fmla="*/ 2147483647 w 386"/>
              <a:gd name="T39" fmla="*/ 2147483647 h 76"/>
              <a:gd name="T40" fmla="*/ 2147483647 w 386"/>
              <a:gd name="T41" fmla="*/ 2147483647 h 76"/>
              <a:gd name="T42" fmla="*/ 2147483647 w 386"/>
              <a:gd name="T43" fmla="*/ 2147483647 h 76"/>
              <a:gd name="T44" fmla="*/ 2147483647 w 386"/>
              <a:gd name="T45" fmla="*/ 2147483647 h 76"/>
              <a:gd name="T46" fmla="*/ 2147483647 w 386"/>
              <a:gd name="T47" fmla="*/ 2147483647 h 76"/>
              <a:gd name="T48" fmla="*/ 2147483647 w 386"/>
              <a:gd name="T49" fmla="*/ 2147483647 h 76"/>
              <a:gd name="T50" fmla="*/ 2147483647 w 386"/>
              <a:gd name="T51" fmla="*/ 2147483647 h 76"/>
              <a:gd name="T52" fmla="*/ 2147483647 w 386"/>
              <a:gd name="T53" fmla="*/ 2147483647 h 76"/>
              <a:gd name="T54" fmla="*/ 2147483647 w 386"/>
              <a:gd name="T55" fmla="*/ 2147483647 h 76"/>
              <a:gd name="T56" fmla="*/ 2147483647 w 386"/>
              <a:gd name="T57" fmla="*/ 214748364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6" h="76">
                <a:moveTo>
                  <a:pt x="386" y="76"/>
                </a:moveTo>
                <a:lnTo>
                  <a:pt x="84" y="76"/>
                </a:lnTo>
                <a:lnTo>
                  <a:pt x="80" y="73"/>
                </a:lnTo>
                <a:lnTo>
                  <a:pt x="77" y="69"/>
                </a:lnTo>
                <a:lnTo>
                  <a:pt x="77" y="17"/>
                </a:lnTo>
                <a:lnTo>
                  <a:pt x="84" y="24"/>
                </a:lnTo>
                <a:lnTo>
                  <a:pt x="52" y="24"/>
                </a:lnTo>
                <a:lnTo>
                  <a:pt x="45" y="20"/>
                </a:lnTo>
                <a:lnTo>
                  <a:pt x="45" y="17"/>
                </a:lnTo>
                <a:lnTo>
                  <a:pt x="45" y="7"/>
                </a:lnTo>
                <a:lnTo>
                  <a:pt x="52" y="13"/>
                </a:lnTo>
                <a:lnTo>
                  <a:pt x="0" y="13"/>
                </a:lnTo>
                <a:lnTo>
                  <a:pt x="0" y="0"/>
                </a:lnTo>
                <a:lnTo>
                  <a:pt x="52" y="0"/>
                </a:lnTo>
                <a:lnTo>
                  <a:pt x="56" y="0"/>
                </a:lnTo>
                <a:lnTo>
                  <a:pt x="59" y="7"/>
                </a:lnTo>
                <a:lnTo>
                  <a:pt x="59" y="17"/>
                </a:lnTo>
                <a:lnTo>
                  <a:pt x="52" y="10"/>
                </a:lnTo>
                <a:lnTo>
                  <a:pt x="84" y="10"/>
                </a:lnTo>
                <a:lnTo>
                  <a:pt x="87" y="13"/>
                </a:lnTo>
                <a:lnTo>
                  <a:pt x="91" y="17"/>
                </a:lnTo>
                <a:lnTo>
                  <a:pt x="91" y="69"/>
                </a:lnTo>
                <a:lnTo>
                  <a:pt x="84" y="62"/>
                </a:lnTo>
                <a:lnTo>
                  <a:pt x="386" y="62"/>
                </a:lnTo>
                <a:lnTo>
                  <a:pt x="386" y="76"/>
                </a:lnTo>
                <a:close/>
              </a:path>
            </a:pathLst>
          </a:custGeom>
          <a:solidFill>
            <a:srgbClr val="6DB23F"/>
          </a:solidFill>
          <a:ln w="9525">
            <a:noFill/>
            <a:round/>
            <a:headEnd/>
            <a:tailEnd/>
          </a:ln>
        </p:spPr>
        <p:txBody>
          <a:bodyPr/>
          <a:lstStyle/>
          <a:p>
            <a:endParaRPr lang="el-GR"/>
          </a:p>
        </p:txBody>
      </p:sp>
      <p:sp>
        <p:nvSpPr>
          <p:cNvPr id="59410" name="Freeform 6"/>
          <p:cNvSpPr>
            <a:spLocks/>
          </p:cNvSpPr>
          <p:nvPr/>
        </p:nvSpPr>
        <p:spPr bwMode="auto">
          <a:xfrm>
            <a:off x="7934325" y="2955925"/>
            <a:ext cx="414338" cy="82550"/>
          </a:xfrm>
          <a:custGeom>
            <a:avLst/>
            <a:gdLst>
              <a:gd name="T0" fmla="*/ 2147483647 w 386"/>
              <a:gd name="T1" fmla="*/ 2147483647 h 76"/>
              <a:gd name="T2" fmla="*/ 2147483647 w 386"/>
              <a:gd name="T3" fmla="*/ 2147483647 h 76"/>
              <a:gd name="T4" fmla="*/ 2147483647 w 386"/>
              <a:gd name="T5" fmla="*/ 2147483647 h 76"/>
              <a:gd name="T6" fmla="*/ 2147483647 w 386"/>
              <a:gd name="T7" fmla="*/ 2147483647 h 76"/>
              <a:gd name="T8" fmla="*/ 2147483647 w 386"/>
              <a:gd name="T9" fmla="*/ 2147483647 h 76"/>
              <a:gd name="T10" fmla="*/ 2147483647 w 386"/>
              <a:gd name="T11" fmla="*/ 2147483647 h 76"/>
              <a:gd name="T12" fmla="*/ 2147483647 w 386"/>
              <a:gd name="T13" fmla="*/ 2147483647 h 76"/>
              <a:gd name="T14" fmla="*/ 2147483647 w 386"/>
              <a:gd name="T15" fmla="*/ 2147483647 h 76"/>
              <a:gd name="T16" fmla="*/ 2147483647 w 386"/>
              <a:gd name="T17" fmla="*/ 2147483647 h 76"/>
              <a:gd name="T18" fmla="*/ 2147483647 w 386"/>
              <a:gd name="T19" fmla="*/ 2147483647 h 76"/>
              <a:gd name="T20" fmla="*/ 2147483647 w 386"/>
              <a:gd name="T21" fmla="*/ 2147483647 h 76"/>
              <a:gd name="T22" fmla="*/ 2147483647 w 386"/>
              <a:gd name="T23" fmla="*/ 2147483647 h 76"/>
              <a:gd name="T24" fmla="*/ 2147483647 w 386"/>
              <a:gd name="T25" fmla="*/ 2147483647 h 76"/>
              <a:gd name="T26" fmla="*/ 0 w 386"/>
              <a:gd name="T27" fmla="*/ 2147483647 h 76"/>
              <a:gd name="T28" fmla="*/ 0 w 386"/>
              <a:gd name="T29" fmla="*/ 0 h 76"/>
              <a:gd name="T30" fmla="*/ 2147483647 w 386"/>
              <a:gd name="T31" fmla="*/ 0 h 76"/>
              <a:gd name="T32" fmla="*/ 2147483647 w 386"/>
              <a:gd name="T33" fmla="*/ 0 h 76"/>
              <a:gd name="T34" fmla="*/ 2147483647 w 386"/>
              <a:gd name="T35" fmla="*/ 0 h 76"/>
              <a:gd name="T36" fmla="*/ 2147483647 w 386"/>
              <a:gd name="T37" fmla="*/ 2147483647 h 76"/>
              <a:gd name="T38" fmla="*/ 2147483647 w 386"/>
              <a:gd name="T39" fmla="*/ 2147483647 h 76"/>
              <a:gd name="T40" fmla="*/ 2147483647 w 386"/>
              <a:gd name="T41" fmla="*/ 2147483647 h 76"/>
              <a:gd name="T42" fmla="*/ 2147483647 w 386"/>
              <a:gd name="T43" fmla="*/ 2147483647 h 76"/>
              <a:gd name="T44" fmla="*/ 2147483647 w 386"/>
              <a:gd name="T45" fmla="*/ 2147483647 h 76"/>
              <a:gd name="T46" fmla="*/ 2147483647 w 386"/>
              <a:gd name="T47" fmla="*/ 2147483647 h 76"/>
              <a:gd name="T48" fmla="*/ 2147483647 w 386"/>
              <a:gd name="T49" fmla="*/ 2147483647 h 76"/>
              <a:gd name="T50" fmla="*/ 2147483647 w 386"/>
              <a:gd name="T51" fmla="*/ 2147483647 h 76"/>
              <a:gd name="T52" fmla="*/ 2147483647 w 386"/>
              <a:gd name="T53" fmla="*/ 2147483647 h 76"/>
              <a:gd name="T54" fmla="*/ 2147483647 w 386"/>
              <a:gd name="T55" fmla="*/ 2147483647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6" h="76">
                <a:moveTo>
                  <a:pt x="386" y="76"/>
                </a:moveTo>
                <a:lnTo>
                  <a:pt x="84" y="76"/>
                </a:lnTo>
                <a:lnTo>
                  <a:pt x="80" y="73"/>
                </a:lnTo>
                <a:lnTo>
                  <a:pt x="77" y="69"/>
                </a:lnTo>
                <a:lnTo>
                  <a:pt x="77" y="17"/>
                </a:lnTo>
                <a:lnTo>
                  <a:pt x="84" y="24"/>
                </a:lnTo>
                <a:lnTo>
                  <a:pt x="52" y="24"/>
                </a:lnTo>
                <a:lnTo>
                  <a:pt x="45" y="20"/>
                </a:lnTo>
                <a:lnTo>
                  <a:pt x="45" y="17"/>
                </a:lnTo>
                <a:lnTo>
                  <a:pt x="45" y="7"/>
                </a:lnTo>
                <a:lnTo>
                  <a:pt x="52" y="13"/>
                </a:lnTo>
                <a:lnTo>
                  <a:pt x="0" y="13"/>
                </a:lnTo>
                <a:lnTo>
                  <a:pt x="0" y="0"/>
                </a:lnTo>
                <a:lnTo>
                  <a:pt x="52" y="0"/>
                </a:lnTo>
                <a:lnTo>
                  <a:pt x="56" y="0"/>
                </a:lnTo>
                <a:lnTo>
                  <a:pt x="59" y="7"/>
                </a:lnTo>
                <a:lnTo>
                  <a:pt x="59" y="17"/>
                </a:lnTo>
                <a:lnTo>
                  <a:pt x="52" y="10"/>
                </a:lnTo>
                <a:lnTo>
                  <a:pt x="84" y="10"/>
                </a:lnTo>
                <a:lnTo>
                  <a:pt x="87" y="13"/>
                </a:lnTo>
                <a:lnTo>
                  <a:pt x="91" y="17"/>
                </a:lnTo>
                <a:lnTo>
                  <a:pt x="91" y="69"/>
                </a:lnTo>
                <a:lnTo>
                  <a:pt x="84" y="62"/>
                </a:lnTo>
                <a:lnTo>
                  <a:pt x="386" y="62"/>
                </a:lnTo>
              </a:path>
            </a:pathLst>
          </a:custGeom>
          <a:solidFill>
            <a:schemeClr val="tx2"/>
          </a:solidFill>
          <a:ln w="9525">
            <a:solidFill>
              <a:schemeClr val="tx2"/>
            </a:solidFill>
            <a:round/>
            <a:headEnd/>
            <a:tailEnd/>
          </a:ln>
        </p:spPr>
        <p:txBody>
          <a:bodyPr/>
          <a:lstStyle/>
          <a:p>
            <a:endParaRPr lang="el-GR"/>
          </a:p>
        </p:txBody>
      </p:sp>
      <p:sp>
        <p:nvSpPr>
          <p:cNvPr id="59411" name="Freeform 7"/>
          <p:cNvSpPr>
            <a:spLocks/>
          </p:cNvSpPr>
          <p:nvPr/>
        </p:nvSpPr>
        <p:spPr bwMode="auto">
          <a:xfrm>
            <a:off x="5378450" y="1636713"/>
            <a:ext cx="2551113" cy="1323975"/>
          </a:xfrm>
          <a:custGeom>
            <a:avLst/>
            <a:gdLst>
              <a:gd name="T0" fmla="*/ 2147483647 w 2374"/>
              <a:gd name="T1" fmla="*/ 2147483647 h 1229"/>
              <a:gd name="T2" fmla="*/ 2147483647 w 2374"/>
              <a:gd name="T3" fmla="*/ 2147483647 h 1229"/>
              <a:gd name="T4" fmla="*/ 2147483647 w 2374"/>
              <a:gd name="T5" fmla="*/ 2147483647 h 1229"/>
              <a:gd name="T6" fmla="*/ 2147483647 w 2374"/>
              <a:gd name="T7" fmla="*/ 2147483647 h 1229"/>
              <a:gd name="T8" fmla="*/ 2147483647 w 2374"/>
              <a:gd name="T9" fmla="*/ 2147483647 h 1229"/>
              <a:gd name="T10" fmla="*/ 2147483647 w 2374"/>
              <a:gd name="T11" fmla="*/ 2147483647 h 1229"/>
              <a:gd name="T12" fmla="*/ 2147483647 w 2374"/>
              <a:gd name="T13" fmla="*/ 2147483647 h 1229"/>
              <a:gd name="T14" fmla="*/ 2147483647 w 2374"/>
              <a:gd name="T15" fmla="*/ 2147483647 h 1229"/>
              <a:gd name="T16" fmla="*/ 2147483647 w 2374"/>
              <a:gd name="T17" fmla="*/ 2147483647 h 1229"/>
              <a:gd name="T18" fmla="*/ 2147483647 w 2374"/>
              <a:gd name="T19" fmla="*/ 2147483647 h 1229"/>
              <a:gd name="T20" fmla="*/ 2147483647 w 2374"/>
              <a:gd name="T21" fmla="*/ 2147483647 h 1229"/>
              <a:gd name="T22" fmla="*/ 2147483647 w 2374"/>
              <a:gd name="T23" fmla="*/ 2147483647 h 1229"/>
              <a:gd name="T24" fmla="*/ 2147483647 w 2374"/>
              <a:gd name="T25" fmla="*/ 2147483647 h 1229"/>
              <a:gd name="T26" fmla="*/ 2147483647 w 2374"/>
              <a:gd name="T27" fmla="*/ 2147483647 h 1229"/>
              <a:gd name="T28" fmla="*/ 2147483647 w 2374"/>
              <a:gd name="T29" fmla="*/ 2147483647 h 1229"/>
              <a:gd name="T30" fmla="*/ 2147483647 w 2374"/>
              <a:gd name="T31" fmla="*/ 2147483647 h 1229"/>
              <a:gd name="T32" fmla="*/ 2147483647 w 2374"/>
              <a:gd name="T33" fmla="*/ 2147483647 h 1229"/>
              <a:gd name="T34" fmla="*/ 2147483647 w 2374"/>
              <a:gd name="T35" fmla="*/ 2147483647 h 1229"/>
              <a:gd name="T36" fmla="*/ 2147483647 w 2374"/>
              <a:gd name="T37" fmla="*/ 2147483647 h 1229"/>
              <a:gd name="T38" fmla="*/ 2147483647 w 2374"/>
              <a:gd name="T39" fmla="*/ 2147483647 h 1229"/>
              <a:gd name="T40" fmla="*/ 2147483647 w 2374"/>
              <a:gd name="T41" fmla="*/ 2147483647 h 1229"/>
              <a:gd name="T42" fmla="*/ 2147483647 w 2374"/>
              <a:gd name="T43" fmla="*/ 2147483647 h 1229"/>
              <a:gd name="T44" fmla="*/ 2147483647 w 2374"/>
              <a:gd name="T45" fmla="*/ 2147483647 h 1229"/>
              <a:gd name="T46" fmla="*/ 2147483647 w 2374"/>
              <a:gd name="T47" fmla="*/ 2147483647 h 1229"/>
              <a:gd name="T48" fmla="*/ 2147483647 w 2374"/>
              <a:gd name="T49" fmla="*/ 2147483647 h 1229"/>
              <a:gd name="T50" fmla="*/ 2147483647 w 2374"/>
              <a:gd name="T51" fmla="*/ 2147483647 h 1229"/>
              <a:gd name="T52" fmla="*/ 2147483647 w 2374"/>
              <a:gd name="T53" fmla="*/ 2147483647 h 1229"/>
              <a:gd name="T54" fmla="*/ 2147483647 w 2374"/>
              <a:gd name="T55" fmla="*/ 2147483647 h 1229"/>
              <a:gd name="T56" fmla="*/ 2147483647 w 2374"/>
              <a:gd name="T57" fmla="*/ 2147483647 h 1229"/>
              <a:gd name="T58" fmla="*/ 2147483647 w 2374"/>
              <a:gd name="T59" fmla="*/ 2147483647 h 1229"/>
              <a:gd name="T60" fmla="*/ 2147483647 w 2374"/>
              <a:gd name="T61" fmla="*/ 2147483647 h 1229"/>
              <a:gd name="T62" fmla="*/ 2147483647 w 2374"/>
              <a:gd name="T63" fmla="*/ 2147483647 h 1229"/>
              <a:gd name="T64" fmla="*/ 2147483647 w 2374"/>
              <a:gd name="T65" fmla="*/ 2147483647 h 1229"/>
              <a:gd name="T66" fmla="*/ 2147483647 w 2374"/>
              <a:gd name="T67" fmla="*/ 2147483647 h 1229"/>
              <a:gd name="T68" fmla="*/ 2147483647 w 2374"/>
              <a:gd name="T69" fmla="*/ 2147483647 h 1229"/>
              <a:gd name="T70" fmla="*/ 2147483647 w 2374"/>
              <a:gd name="T71" fmla="*/ 2147483647 h 1229"/>
              <a:gd name="T72" fmla="*/ 2147483647 w 2374"/>
              <a:gd name="T73" fmla="*/ 2147483647 h 1229"/>
              <a:gd name="T74" fmla="*/ 2147483647 w 2374"/>
              <a:gd name="T75" fmla="*/ 2147483647 h 1229"/>
              <a:gd name="T76" fmla="*/ 2147483647 w 2374"/>
              <a:gd name="T77" fmla="*/ 2147483647 h 1229"/>
              <a:gd name="T78" fmla="*/ 2147483647 w 2374"/>
              <a:gd name="T79" fmla="*/ 2147483647 h 1229"/>
              <a:gd name="T80" fmla="*/ 2147483647 w 2374"/>
              <a:gd name="T81" fmla="*/ 2147483647 h 1229"/>
              <a:gd name="T82" fmla="*/ 2147483647 w 2374"/>
              <a:gd name="T83" fmla="*/ 2147483647 h 1229"/>
              <a:gd name="T84" fmla="*/ 2147483647 w 2374"/>
              <a:gd name="T85" fmla="*/ 2147483647 h 1229"/>
              <a:gd name="T86" fmla="*/ 2147483647 w 2374"/>
              <a:gd name="T87" fmla="*/ 2147483647 h 1229"/>
              <a:gd name="T88" fmla="*/ 2147483647 w 2374"/>
              <a:gd name="T89" fmla="*/ 2147483647 h 1229"/>
              <a:gd name="T90" fmla="*/ 2147483647 w 2374"/>
              <a:gd name="T91" fmla="*/ 2147483647 h 1229"/>
              <a:gd name="T92" fmla="*/ 2147483647 w 2374"/>
              <a:gd name="T93" fmla="*/ 2147483647 h 1229"/>
              <a:gd name="T94" fmla="*/ 2147483647 w 2374"/>
              <a:gd name="T95" fmla="*/ 2147483647 h 1229"/>
              <a:gd name="T96" fmla="*/ 2147483647 w 2374"/>
              <a:gd name="T97" fmla="*/ 2147483647 h 1229"/>
              <a:gd name="T98" fmla="*/ 2147483647 w 2374"/>
              <a:gd name="T99" fmla="*/ 2147483647 h 1229"/>
              <a:gd name="T100" fmla="*/ 2147483647 w 2374"/>
              <a:gd name="T101" fmla="*/ 2147483647 h 1229"/>
              <a:gd name="T102" fmla="*/ 2147483647 w 2374"/>
              <a:gd name="T103" fmla="*/ 2147483647 h 1229"/>
              <a:gd name="T104" fmla="*/ 2147483647 w 2374"/>
              <a:gd name="T105" fmla="*/ 2147483647 h 1229"/>
              <a:gd name="T106" fmla="*/ 2147483647 w 2374"/>
              <a:gd name="T107" fmla="*/ 2147483647 h 1229"/>
              <a:gd name="T108" fmla="*/ 2147483647 w 2374"/>
              <a:gd name="T109" fmla="*/ 2147483647 h 1229"/>
              <a:gd name="T110" fmla="*/ 2147483647 w 2374"/>
              <a:gd name="T111" fmla="*/ 2147483647 h 1229"/>
              <a:gd name="T112" fmla="*/ 2147483647 w 2374"/>
              <a:gd name="T113" fmla="*/ 2147483647 h 1229"/>
              <a:gd name="T114" fmla="*/ 2147483647 w 2374"/>
              <a:gd name="T115" fmla="*/ 2147483647 h 1229"/>
              <a:gd name="T116" fmla="*/ 2147483647 w 2374"/>
              <a:gd name="T117" fmla="*/ 2147483647 h 1229"/>
              <a:gd name="T118" fmla="*/ 2147483647 w 2374"/>
              <a:gd name="T119" fmla="*/ 2147483647 h 1229"/>
              <a:gd name="T120" fmla="*/ 2147483647 w 2374"/>
              <a:gd name="T121" fmla="*/ 2147483647 h 1229"/>
              <a:gd name="T122" fmla="*/ 2147483647 w 2374"/>
              <a:gd name="T123" fmla="*/ 2147483647 h 1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4" h="1229">
                <a:moveTo>
                  <a:pt x="2360" y="1229"/>
                </a:moveTo>
                <a:lnTo>
                  <a:pt x="2360" y="1222"/>
                </a:lnTo>
                <a:lnTo>
                  <a:pt x="2367" y="1226"/>
                </a:lnTo>
                <a:lnTo>
                  <a:pt x="2353" y="1226"/>
                </a:lnTo>
                <a:lnTo>
                  <a:pt x="2350" y="1226"/>
                </a:lnTo>
                <a:lnTo>
                  <a:pt x="2347" y="1222"/>
                </a:lnTo>
                <a:lnTo>
                  <a:pt x="2347" y="1205"/>
                </a:lnTo>
                <a:lnTo>
                  <a:pt x="2353" y="1212"/>
                </a:lnTo>
                <a:lnTo>
                  <a:pt x="2343" y="1212"/>
                </a:lnTo>
                <a:lnTo>
                  <a:pt x="2340" y="1212"/>
                </a:lnTo>
                <a:lnTo>
                  <a:pt x="2336" y="1205"/>
                </a:lnTo>
                <a:lnTo>
                  <a:pt x="2336" y="1187"/>
                </a:lnTo>
                <a:lnTo>
                  <a:pt x="2343" y="1194"/>
                </a:lnTo>
                <a:lnTo>
                  <a:pt x="2298" y="1194"/>
                </a:lnTo>
                <a:lnTo>
                  <a:pt x="2294" y="1194"/>
                </a:lnTo>
                <a:lnTo>
                  <a:pt x="2291" y="1187"/>
                </a:lnTo>
                <a:lnTo>
                  <a:pt x="2291" y="1177"/>
                </a:lnTo>
                <a:lnTo>
                  <a:pt x="2298" y="1184"/>
                </a:lnTo>
                <a:lnTo>
                  <a:pt x="2256" y="1184"/>
                </a:lnTo>
                <a:lnTo>
                  <a:pt x="2253" y="1180"/>
                </a:lnTo>
                <a:lnTo>
                  <a:pt x="2249" y="1177"/>
                </a:lnTo>
                <a:lnTo>
                  <a:pt x="2249" y="1170"/>
                </a:lnTo>
                <a:lnTo>
                  <a:pt x="2256" y="1177"/>
                </a:lnTo>
                <a:lnTo>
                  <a:pt x="2253" y="1177"/>
                </a:lnTo>
                <a:lnTo>
                  <a:pt x="2249" y="1177"/>
                </a:lnTo>
                <a:lnTo>
                  <a:pt x="2246" y="1170"/>
                </a:lnTo>
                <a:lnTo>
                  <a:pt x="2246" y="1160"/>
                </a:lnTo>
                <a:lnTo>
                  <a:pt x="2253" y="1167"/>
                </a:lnTo>
                <a:lnTo>
                  <a:pt x="2246" y="1167"/>
                </a:lnTo>
                <a:lnTo>
                  <a:pt x="2242" y="1167"/>
                </a:lnTo>
                <a:lnTo>
                  <a:pt x="2239" y="1160"/>
                </a:lnTo>
                <a:lnTo>
                  <a:pt x="2239" y="1149"/>
                </a:lnTo>
                <a:lnTo>
                  <a:pt x="2246" y="1156"/>
                </a:lnTo>
                <a:lnTo>
                  <a:pt x="2232" y="1156"/>
                </a:lnTo>
                <a:lnTo>
                  <a:pt x="2229" y="1156"/>
                </a:lnTo>
                <a:lnTo>
                  <a:pt x="2225" y="1149"/>
                </a:lnTo>
                <a:lnTo>
                  <a:pt x="2225" y="1142"/>
                </a:lnTo>
                <a:lnTo>
                  <a:pt x="2232" y="1149"/>
                </a:lnTo>
                <a:lnTo>
                  <a:pt x="2183" y="1149"/>
                </a:lnTo>
                <a:lnTo>
                  <a:pt x="2176" y="1149"/>
                </a:lnTo>
                <a:lnTo>
                  <a:pt x="2176" y="1142"/>
                </a:lnTo>
                <a:lnTo>
                  <a:pt x="2176" y="1135"/>
                </a:lnTo>
                <a:lnTo>
                  <a:pt x="2183" y="1142"/>
                </a:lnTo>
                <a:lnTo>
                  <a:pt x="2163" y="1142"/>
                </a:lnTo>
                <a:lnTo>
                  <a:pt x="2159" y="1142"/>
                </a:lnTo>
                <a:lnTo>
                  <a:pt x="2156" y="1135"/>
                </a:lnTo>
                <a:lnTo>
                  <a:pt x="2156" y="1128"/>
                </a:lnTo>
                <a:lnTo>
                  <a:pt x="2163" y="1132"/>
                </a:lnTo>
                <a:lnTo>
                  <a:pt x="2145" y="1132"/>
                </a:lnTo>
                <a:lnTo>
                  <a:pt x="2142" y="1132"/>
                </a:lnTo>
                <a:lnTo>
                  <a:pt x="2138" y="1128"/>
                </a:lnTo>
                <a:lnTo>
                  <a:pt x="2138" y="1121"/>
                </a:lnTo>
                <a:lnTo>
                  <a:pt x="2145" y="1128"/>
                </a:lnTo>
                <a:lnTo>
                  <a:pt x="2117" y="1128"/>
                </a:lnTo>
                <a:lnTo>
                  <a:pt x="2114" y="1125"/>
                </a:lnTo>
                <a:lnTo>
                  <a:pt x="2110" y="1121"/>
                </a:lnTo>
                <a:lnTo>
                  <a:pt x="2110" y="1111"/>
                </a:lnTo>
                <a:lnTo>
                  <a:pt x="2117" y="1118"/>
                </a:lnTo>
                <a:lnTo>
                  <a:pt x="2110" y="1118"/>
                </a:lnTo>
                <a:lnTo>
                  <a:pt x="2107" y="1118"/>
                </a:lnTo>
                <a:lnTo>
                  <a:pt x="2104" y="1111"/>
                </a:lnTo>
                <a:lnTo>
                  <a:pt x="2104" y="1101"/>
                </a:lnTo>
                <a:lnTo>
                  <a:pt x="2110" y="1108"/>
                </a:lnTo>
                <a:lnTo>
                  <a:pt x="2079" y="1108"/>
                </a:lnTo>
                <a:lnTo>
                  <a:pt x="2076" y="1104"/>
                </a:lnTo>
                <a:lnTo>
                  <a:pt x="2076" y="1101"/>
                </a:lnTo>
                <a:lnTo>
                  <a:pt x="2076" y="1090"/>
                </a:lnTo>
                <a:lnTo>
                  <a:pt x="2079" y="1097"/>
                </a:lnTo>
                <a:lnTo>
                  <a:pt x="2072" y="1097"/>
                </a:lnTo>
                <a:lnTo>
                  <a:pt x="2069" y="1094"/>
                </a:lnTo>
                <a:lnTo>
                  <a:pt x="2065" y="1090"/>
                </a:lnTo>
                <a:lnTo>
                  <a:pt x="2065" y="1080"/>
                </a:lnTo>
                <a:lnTo>
                  <a:pt x="2072" y="1083"/>
                </a:lnTo>
                <a:lnTo>
                  <a:pt x="2055" y="1083"/>
                </a:lnTo>
                <a:lnTo>
                  <a:pt x="2048" y="1083"/>
                </a:lnTo>
                <a:lnTo>
                  <a:pt x="2048" y="1080"/>
                </a:lnTo>
                <a:lnTo>
                  <a:pt x="2048" y="1073"/>
                </a:lnTo>
                <a:lnTo>
                  <a:pt x="2055" y="1080"/>
                </a:lnTo>
                <a:lnTo>
                  <a:pt x="2045" y="1080"/>
                </a:lnTo>
                <a:lnTo>
                  <a:pt x="2041" y="1076"/>
                </a:lnTo>
                <a:lnTo>
                  <a:pt x="2038" y="1073"/>
                </a:lnTo>
                <a:lnTo>
                  <a:pt x="2038" y="1066"/>
                </a:lnTo>
                <a:lnTo>
                  <a:pt x="2045" y="1073"/>
                </a:lnTo>
                <a:lnTo>
                  <a:pt x="2031" y="1073"/>
                </a:lnTo>
                <a:lnTo>
                  <a:pt x="2027" y="1073"/>
                </a:lnTo>
                <a:lnTo>
                  <a:pt x="2024" y="1066"/>
                </a:lnTo>
                <a:lnTo>
                  <a:pt x="2024" y="1062"/>
                </a:lnTo>
                <a:lnTo>
                  <a:pt x="2031" y="1069"/>
                </a:lnTo>
                <a:lnTo>
                  <a:pt x="2020" y="1069"/>
                </a:lnTo>
                <a:lnTo>
                  <a:pt x="2017" y="1066"/>
                </a:lnTo>
                <a:lnTo>
                  <a:pt x="2013" y="1062"/>
                </a:lnTo>
                <a:lnTo>
                  <a:pt x="2013" y="1056"/>
                </a:lnTo>
                <a:lnTo>
                  <a:pt x="2020" y="1062"/>
                </a:lnTo>
                <a:lnTo>
                  <a:pt x="1999" y="1062"/>
                </a:lnTo>
                <a:lnTo>
                  <a:pt x="1996" y="1059"/>
                </a:lnTo>
                <a:lnTo>
                  <a:pt x="1992" y="1056"/>
                </a:lnTo>
                <a:lnTo>
                  <a:pt x="1992" y="1052"/>
                </a:lnTo>
                <a:lnTo>
                  <a:pt x="1999" y="1059"/>
                </a:lnTo>
                <a:lnTo>
                  <a:pt x="1992" y="1059"/>
                </a:lnTo>
                <a:lnTo>
                  <a:pt x="1986" y="1056"/>
                </a:lnTo>
                <a:lnTo>
                  <a:pt x="1986" y="1052"/>
                </a:lnTo>
                <a:lnTo>
                  <a:pt x="1986" y="1045"/>
                </a:lnTo>
                <a:lnTo>
                  <a:pt x="1992" y="1049"/>
                </a:lnTo>
                <a:lnTo>
                  <a:pt x="1986" y="1049"/>
                </a:lnTo>
                <a:lnTo>
                  <a:pt x="1979" y="1049"/>
                </a:lnTo>
                <a:lnTo>
                  <a:pt x="1979" y="1045"/>
                </a:lnTo>
                <a:lnTo>
                  <a:pt x="1979" y="1038"/>
                </a:lnTo>
                <a:lnTo>
                  <a:pt x="1986" y="1042"/>
                </a:lnTo>
                <a:lnTo>
                  <a:pt x="1975" y="1042"/>
                </a:lnTo>
                <a:lnTo>
                  <a:pt x="1972" y="1042"/>
                </a:lnTo>
                <a:lnTo>
                  <a:pt x="1968" y="1038"/>
                </a:lnTo>
                <a:lnTo>
                  <a:pt x="1968" y="1031"/>
                </a:lnTo>
                <a:lnTo>
                  <a:pt x="1975" y="1035"/>
                </a:lnTo>
                <a:lnTo>
                  <a:pt x="1972" y="1035"/>
                </a:lnTo>
                <a:lnTo>
                  <a:pt x="1965" y="1035"/>
                </a:lnTo>
                <a:lnTo>
                  <a:pt x="1965" y="1031"/>
                </a:lnTo>
                <a:lnTo>
                  <a:pt x="1965" y="1017"/>
                </a:lnTo>
                <a:lnTo>
                  <a:pt x="1972" y="1024"/>
                </a:lnTo>
                <a:lnTo>
                  <a:pt x="1947" y="1024"/>
                </a:lnTo>
                <a:lnTo>
                  <a:pt x="1944" y="1024"/>
                </a:lnTo>
                <a:lnTo>
                  <a:pt x="1940" y="1017"/>
                </a:lnTo>
                <a:lnTo>
                  <a:pt x="1940" y="1014"/>
                </a:lnTo>
                <a:lnTo>
                  <a:pt x="1947" y="1021"/>
                </a:lnTo>
                <a:lnTo>
                  <a:pt x="1926" y="1021"/>
                </a:lnTo>
                <a:lnTo>
                  <a:pt x="1923" y="1017"/>
                </a:lnTo>
                <a:lnTo>
                  <a:pt x="1920" y="1014"/>
                </a:lnTo>
                <a:lnTo>
                  <a:pt x="1920" y="1003"/>
                </a:lnTo>
                <a:lnTo>
                  <a:pt x="1926" y="1010"/>
                </a:lnTo>
                <a:lnTo>
                  <a:pt x="1920" y="1010"/>
                </a:lnTo>
                <a:lnTo>
                  <a:pt x="1913" y="1010"/>
                </a:lnTo>
                <a:lnTo>
                  <a:pt x="1913" y="1003"/>
                </a:lnTo>
                <a:lnTo>
                  <a:pt x="1913" y="996"/>
                </a:lnTo>
                <a:lnTo>
                  <a:pt x="1920" y="1003"/>
                </a:lnTo>
                <a:lnTo>
                  <a:pt x="1902" y="1003"/>
                </a:lnTo>
                <a:lnTo>
                  <a:pt x="1899" y="1003"/>
                </a:lnTo>
                <a:lnTo>
                  <a:pt x="1895" y="996"/>
                </a:lnTo>
                <a:lnTo>
                  <a:pt x="1895" y="990"/>
                </a:lnTo>
                <a:lnTo>
                  <a:pt x="1902" y="996"/>
                </a:lnTo>
                <a:lnTo>
                  <a:pt x="1874" y="996"/>
                </a:lnTo>
                <a:lnTo>
                  <a:pt x="1867" y="993"/>
                </a:lnTo>
                <a:lnTo>
                  <a:pt x="1867" y="990"/>
                </a:lnTo>
                <a:lnTo>
                  <a:pt x="1867" y="986"/>
                </a:lnTo>
                <a:lnTo>
                  <a:pt x="1874" y="993"/>
                </a:lnTo>
                <a:lnTo>
                  <a:pt x="1864" y="993"/>
                </a:lnTo>
                <a:lnTo>
                  <a:pt x="1857" y="990"/>
                </a:lnTo>
                <a:lnTo>
                  <a:pt x="1857" y="986"/>
                </a:lnTo>
                <a:lnTo>
                  <a:pt x="1857" y="983"/>
                </a:lnTo>
                <a:lnTo>
                  <a:pt x="1864" y="990"/>
                </a:lnTo>
                <a:lnTo>
                  <a:pt x="1857" y="990"/>
                </a:lnTo>
                <a:lnTo>
                  <a:pt x="1850" y="986"/>
                </a:lnTo>
                <a:lnTo>
                  <a:pt x="1850" y="983"/>
                </a:lnTo>
                <a:lnTo>
                  <a:pt x="1850" y="976"/>
                </a:lnTo>
                <a:lnTo>
                  <a:pt x="1857" y="983"/>
                </a:lnTo>
                <a:lnTo>
                  <a:pt x="1850" y="983"/>
                </a:lnTo>
                <a:lnTo>
                  <a:pt x="1847" y="983"/>
                </a:lnTo>
                <a:lnTo>
                  <a:pt x="1843" y="976"/>
                </a:lnTo>
                <a:lnTo>
                  <a:pt x="1843" y="972"/>
                </a:lnTo>
                <a:lnTo>
                  <a:pt x="1850" y="979"/>
                </a:lnTo>
                <a:lnTo>
                  <a:pt x="1829" y="979"/>
                </a:lnTo>
                <a:lnTo>
                  <a:pt x="1822" y="976"/>
                </a:lnTo>
                <a:lnTo>
                  <a:pt x="1822" y="972"/>
                </a:lnTo>
                <a:lnTo>
                  <a:pt x="1822" y="965"/>
                </a:lnTo>
                <a:lnTo>
                  <a:pt x="1829" y="972"/>
                </a:lnTo>
                <a:lnTo>
                  <a:pt x="1822" y="972"/>
                </a:lnTo>
                <a:lnTo>
                  <a:pt x="1815" y="969"/>
                </a:lnTo>
                <a:lnTo>
                  <a:pt x="1815" y="965"/>
                </a:lnTo>
                <a:lnTo>
                  <a:pt x="1815" y="962"/>
                </a:lnTo>
                <a:lnTo>
                  <a:pt x="1822" y="969"/>
                </a:lnTo>
                <a:lnTo>
                  <a:pt x="1812" y="969"/>
                </a:lnTo>
                <a:lnTo>
                  <a:pt x="1805" y="965"/>
                </a:lnTo>
                <a:lnTo>
                  <a:pt x="1805" y="962"/>
                </a:lnTo>
                <a:lnTo>
                  <a:pt x="1805" y="955"/>
                </a:lnTo>
                <a:lnTo>
                  <a:pt x="1812" y="962"/>
                </a:lnTo>
                <a:lnTo>
                  <a:pt x="1798" y="962"/>
                </a:lnTo>
                <a:lnTo>
                  <a:pt x="1791" y="958"/>
                </a:lnTo>
                <a:lnTo>
                  <a:pt x="1791" y="955"/>
                </a:lnTo>
                <a:lnTo>
                  <a:pt x="1791" y="948"/>
                </a:lnTo>
                <a:lnTo>
                  <a:pt x="1798" y="951"/>
                </a:lnTo>
                <a:lnTo>
                  <a:pt x="1784" y="951"/>
                </a:lnTo>
                <a:lnTo>
                  <a:pt x="1777" y="951"/>
                </a:lnTo>
                <a:lnTo>
                  <a:pt x="1777" y="948"/>
                </a:lnTo>
                <a:lnTo>
                  <a:pt x="1777" y="937"/>
                </a:lnTo>
                <a:lnTo>
                  <a:pt x="1784" y="944"/>
                </a:lnTo>
                <a:lnTo>
                  <a:pt x="1774" y="944"/>
                </a:lnTo>
                <a:lnTo>
                  <a:pt x="1770" y="941"/>
                </a:lnTo>
                <a:lnTo>
                  <a:pt x="1767" y="937"/>
                </a:lnTo>
                <a:lnTo>
                  <a:pt x="1767" y="934"/>
                </a:lnTo>
                <a:lnTo>
                  <a:pt x="1774" y="937"/>
                </a:lnTo>
                <a:lnTo>
                  <a:pt x="1770" y="937"/>
                </a:lnTo>
                <a:lnTo>
                  <a:pt x="1767" y="937"/>
                </a:lnTo>
                <a:lnTo>
                  <a:pt x="1763" y="934"/>
                </a:lnTo>
                <a:lnTo>
                  <a:pt x="1763" y="927"/>
                </a:lnTo>
                <a:lnTo>
                  <a:pt x="1770" y="934"/>
                </a:lnTo>
                <a:lnTo>
                  <a:pt x="1760" y="934"/>
                </a:lnTo>
                <a:lnTo>
                  <a:pt x="1756" y="931"/>
                </a:lnTo>
                <a:lnTo>
                  <a:pt x="1756" y="927"/>
                </a:lnTo>
                <a:lnTo>
                  <a:pt x="1756" y="924"/>
                </a:lnTo>
                <a:lnTo>
                  <a:pt x="1760" y="931"/>
                </a:lnTo>
                <a:lnTo>
                  <a:pt x="1749" y="931"/>
                </a:lnTo>
                <a:lnTo>
                  <a:pt x="1743" y="927"/>
                </a:lnTo>
                <a:lnTo>
                  <a:pt x="1743" y="924"/>
                </a:lnTo>
                <a:lnTo>
                  <a:pt x="1743" y="917"/>
                </a:lnTo>
                <a:lnTo>
                  <a:pt x="1749" y="924"/>
                </a:lnTo>
                <a:lnTo>
                  <a:pt x="1732" y="924"/>
                </a:lnTo>
                <a:lnTo>
                  <a:pt x="1729" y="920"/>
                </a:lnTo>
                <a:lnTo>
                  <a:pt x="1729" y="917"/>
                </a:lnTo>
                <a:lnTo>
                  <a:pt x="1729" y="906"/>
                </a:lnTo>
                <a:lnTo>
                  <a:pt x="1732" y="913"/>
                </a:lnTo>
                <a:lnTo>
                  <a:pt x="1729" y="913"/>
                </a:lnTo>
                <a:lnTo>
                  <a:pt x="1725" y="910"/>
                </a:lnTo>
                <a:lnTo>
                  <a:pt x="1722" y="906"/>
                </a:lnTo>
                <a:lnTo>
                  <a:pt x="1722" y="899"/>
                </a:lnTo>
                <a:lnTo>
                  <a:pt x="1729" y="906"/>
                </a:lnTo>
                <a:lnTo>
                  <a:pt x="1725" y="906"/>
                </a:lnTo>
                <a:lnTo>
                  <a:pt x="1718" y="903"/>
                </a:lnTo>
                <a:lnTo>
                  <a:pt x="1718" y="899"/>
                </a:lnTo>
                <a:lnTo>
                  <a:pt x="1718" y="896"/>
                </a:lnTo>
                <a:lnTo>
                  <a:pt x="1725" y="903"/>
                </a:lnTo>
                <a:lnTo>
                  <a:pt x="1715" y="903"/>
                </a:lnTo>
                <a:lnTo>
                  <a:pt x="1711" y="899"/>
                </a:lnTo>
                <a:lnTo>
                  <a:pt x="1708" y="896"/>
                </a:lnTo>
                <a:lnTo>
                  <a:pt x="1708" y="889"/>
                </a:lnTo>
                <a:lnTo>
                  <a:pt x="1715" y="896"/>
                </a:lnTo>
                <a:lnTo>
                  <a:pt x="1708" y="896"/>
                </a:lnTo>
                <a:lnTo>
                  <a:pt x="1701" y="892"/>
                </a:lnTo>
                <a:lnTo>
                  <a:pt x="1701" y="889"/>
                </a:lnTo>
                <a:lnTo>
                  <a:pt x="1701" y="882"/>
                </a:lnTo>
                <a:lnTo>
                  <a:pt x="1708" y="889"/>
                </a:lnTo>
                <a:lnTo>
                  <a:pt x="1697" y="889"/>
                </a:lnTo>
                <a:lnTo>
                  <a:pt x="1690" y="889"/>
                </a:lnTo>
                <a:lnTo>
                  <a:pt x="1690" y="882"/>
                </a:lnTo>
                <a:lnTo>
                  <a:pt x="1690" y="878"/>
                </a:lnTo>
                <a:lnTo>
                  <a:pt x="1697" y="885"/>
                </a:lnTo>
                <a:lnTo>
                  <a:pt x="1687" y="885"/>
                </a:lnTo>
                <a:lnTo>
                  <a:pt x="1683" y="885"/>
                </a:lnTo>
                <a:lnTo>
                  <a:pt x="1680" y="878"/>
                </a:lnTo>
                <a:lnTo>
                  <a:pt x="1680" y="872"/>
                </a:lnTo>
                <a:lnTo>
                  <a:pt x="1687" y="878"/>
                </a:lnTo>
                <a:lnTo>
                  <a:pt x="1683" y="878"/>
                </a:lnTo>
                <a:lnTo>
                  <a:pt x="1680" y="878"/>
                </a:lnTo>
                <a:lnTo>
                  <a:pt x="1677" y="872"/>
                </a:lnTo>
                <a:lnTo>
                  <a:pt x="1677" y="868"/>
                </a:lnTo>
                <a:lnTo>
                  <a:pt x="1683" y="875"/>
                </a:lnTo>
                <a:lnTo>
                  <a:pt x="1659" y="875"/>
                </a:lnTo>
                <a:lnTo>
                  <a:pt x="1656" y="872"/>
                </a:lnTo>
                <a:lnTo>
                  <a:pt x="1652" y="868"/>
                </a:lnTo>
                <a:lnTo>
                  <a:pt x="1652" y="865"/>
                </a:lnTo>
                <a:lnTo>
                  <a:pt x="1659" y="868"/>
                </a:lnTo>
                <a:lnTo>
                  <a:pt x="1652" y="868"/>
                </a:lnTo>
                <a:lnTo>
                  <a:pt x="1649" y="868"/>
                </a:lnTo>
                <a:lnTo>
                  <a:pt x="1645" y="865"/>
                </a:lnTo>
                <a:lnTo>
                  <a:pt x="1645" y="858"/>
                </a:lnTo>
                <a:lnTo>
                  <a:pt x="1652" y="865"/>
                </a:lnTo>
                <a:lnTo>
                  <a:pt x="1642" y="865"/>
                </a:lnTo>
                <a:lnTo>
                  <a:pt x="1638" y="861"/>
                </a:lnTo>
                <a:lnTo>
                  <a:pt x="1638" y="858"/>
                </a:lnTo>
                <a:lnTo>
                  <a:pt x="1638" y="854"/>
                </a:lnTo>
                <a:lnTo>
                  <a:pt x="1642" y="861"/>
                </a:lnTo>
                <a:lnTo>
                  <a:pt x="1624" y="861"/>
                </a:lnTo>
                <a:lnTo>
                  <a:pt x="1621" y="858"/>
                </a:lnTo>
                <a:lnTo>
                  <a:pt x="1618" y="854"/>
                </a:lnTo>
                <a:lnTo>
                  <a:pt x="1618" y="847"/>
                </a:lnTo>
                <a:lnTo>
                  <a:pt x="1624" y="854"/>
                </a:lnTo>
                <a:lnTo>
                  <a:pt x="1611" y="854"/>
                </a:lnTo>
                <a:lnTo>
                  <a:pt x="1607" y="851"/>
                </a:lnTo>
                <a:lnTo>
                  <a:pt x="1604" y="847"/>
                </a:lnTo>
                <a:lnTo>
                  <a:pt x="1604" y="840"/>
                </a:lnTo>
                <a:lnTo>
                  <a:pt x="1611" y="847"/>
                </a:lnTo>
                <a:lnTo>
                  <a:pt x="1600" y="847"/>
                </a:lnTo>
                <a:lnTo>
                  <a:pt x="1597" y="847"/>
                </a:lnTo>
                <a:lnTo>
                  <a:pt x="1597" y="840"/>
                </a:lnTo>
                <a:lnTo>
                  <a:pt x="1597" y="837"/>
                </a:lnTo>
                <a:lnTo>
                  <a:pt x="1600" y="840"/>
                </a:lnTo>
                <a:lnTo>
                  <a:pt x="1583" y="840"/>
                </a:lnTo>
                <a:lnTo>
                  <a:pt x="1579" y="840"/>
                </a:lnTo>
                <a:lnTo>
                  <a:pt x="1576" y="837"/>
                </a:lnTo>
                <a:lnTo>
                  <a:pt x="1576" y="830"/>
                </a:lnTo>
                <a:lnTo>
                  <a:pt x="1583" y="837"/>
                </a:lnTo>
                <a:lnTo>
                  <a:pt x="1572" y="837"/>
                </a:lnTo>
                <a:lnTo>
                  <a:pt x="1569" y="837"/>
                </a:lnTo>
                <a:lnTo>
                  <a:pt x="1565" y="830"/>
                </a:lnTo>
                <a:lnTo>
                  <a:pt x="1565" y="823"/>
                </a:lnTo>
                <a:lnTo>
                  <a:pt x="1572" y="830"/>
                </a:lnTo>
                <a:lnTo>
                  <a:pt x="1565" y="830"/>
                </a:lnTo>
                <a:lnTo>
                  <a:pt x="1562" y="830"/>
                </a:lnTo>
                <a:lnTo>
                  <a:pt x="1559" y="823"/>
                </a:lnTo>
                <a:lnTo>
                  <a:pt x="1559" y="819"/>
                </a:lnTo>
                <a:lnTo>
                  <a:pt x="1565" y="823"/>
                </a:lnTo>
                <a:lnTo>
                  <a:pt x="1559" y="823"/>
                </a:lnTo>
                <a:lnTo>
                  <a:pt x="1552" y="823"/>
                </a:lnTo>
                <a:lnTo>
                  <a:pt x="1552" y="819"/>
                </a:lnTo>
                <a:lnTo>
                  <a:pt x="1552" y="813"/>
                </a:lnTo>
                <a:lnTo>
                  <a:pt x="1559" y="819"/>
                </a:lnTo>
                <a:lnTo>
                  <a:pt x="1545" y="819"/>
                </a:lnTo>
                <a:lnTo>
                  <a:pt x="1538" y="816"/>
                </a:lnTo>
                <a:lnTo>
                  <a:pt x="1538" y="813"/>
                </a:lnTo>
                <a:lnTo>
                  <a:pt x="1538" y="809"/>
                </a:lnTo>
                <a:lnTo>
                  <a:pt x="1545" y="816"/>
                </a:lnTo>
                <a:lnTo>
                  <a:pt x="1534" y="816"/>
                </a:lnTo>
                <a:lnTo>
                  <a:pt x="1527" y="813"/>
                </a:lnTo>
                <a:lnTo>
                  <a:pt x="1527" y="809"/>
                </a:lnTo>
                <a:lnTo>
                  <a:pt x="1527" y="802"/>
                </a:lnTo>
                <a:lnTo>
                  <a:pt x="1534" y="809"/>
                </a:lnTo>
                <a:lnTo>
                  <a:pt x="1520" y="809"/>
                </a:lnTo>
                <a:lnTo>
                  <a:pt x="1517" y="809"/>
                </a:lnTo>
                <a:lnTo>
                  <a:pt x="1513" y="802"/>
                </a:lnTo>
                <a:lnTo>
                  <a:pt x="1513" y="799"/>
                </a:lnTo>
                <a:lnTo>
                  <a:pt x="1520" y="806"/>
                </a:lnTo>
                <a:lnTo>
                  <a:pt x="1513" y="806"/>
                </a:lnTo>
                <a:lnTo>
                  <a:pt x="1510" y="802"/>
                </a:lnTo>
                <a:lnTo>
                  <a:pt x="1506" y="799"/>
                </a:lnTo>
                <a:lnTo>
                  <a:pt x="1506" y="795"/>
                </a:lnTo>
                <a:lnTo>
                  <a:pt x="1513" y="799"/>
                </a:lnTo>
                <a:lnTo>
                  <a:pt x="1506" y="799"/>
                </a:lnTo>
                <a:lnTo>
                  <a:pt x="1503" y="799"/>
                </a:lnTo>
                <a:lnTo>
                  <a:pt x="1503" y="795"/>
                </a:lnTo>
                <a:lnTo>
                  <a:pt x="1503" y="788"/>
                </a:lnTo>
                <a:lnTo>
                  <a:pt x="1506" y="795"/>
                </a:lnTo>
                <a:lnTo>
                  <a:pt x="1503" y="795"/>
                </a:lnTo>
                <a:lnTo>
                  <a:pt x="1500" y="792"/>
                </a:lnTo>
                <a:lnTo>
                  <a:pt x="1496" y="788"/>
                </a:lnTo>
                <a:lnTo>
                  <a:pt x="1496" y="781"/>
                </a:lnTo>
                <a:lnTo>
                  <a:pt x="1503" y="788"/>
                </a:lnTo>
                <a:lnTo>
                  <a:pt x="1500" y="788"/>
                </a:lnTo>
                <a:lnTo>
                  <a:pt x="1496" y="788"/>
                </a:lnTo>
                <a:lnTo>
                  <a:pt x="1493" y="781"/>
                </a:lnTo>
                <a:lnTo>
                  <a:pt x="1493" y="778"/>
                </a:lnTo>
                <a:lnTo>
                  <a:pt x="1500" y="781"/>
                </a:lnTo>
                <a:lnTo>
                  <a:pt x="1493" y="781"/>
                </a:lnTo>
                <a:lnTo>
                  <a:pt x="1489" y="781"/>
                </a:lnTo>
                <a:lnTo>
                  <a:pt x="1486" y="778"/>
                </a:lnTo>
                <a:lnTo>
                  <a:pt x="1486" y="771"/>
                </a:lnTo>
                <a:lnTo>
                  <a:pt x="1493" y="778"/>
                </a:lnTo>
                <a:lnTo>
                  <a:pt x="1482" y="778"/>
                </a:lnTo>
                <a:lnTo>
                  <a:pt x="1479" y="774"/>
                </a:lnTo>
                <a:lnTo>
                  <a:pt x="1475" y="771"/>
                </a:lnTo>
                <a:lnTo>
                  <a:pt x="1475" y="767"/>
                </a:lnTo>
                <a:lnTo>
                  <a:pt x="1482" y="774"/>
                </a:lnTo>
                <a:lnTo>
                  <a:pt x="1475" y="774"/>
                </a:lnTo>
                <a:lnTo>
                  <a:pt x="1472" y="771"/>
                </a:lnTo>
                <a:lnTo>
                  <a:pt x="1468" y="767"/>
                </a:lnTo>
                <a:lnTo>
                  <a:pt x="1468" y="760"/>
                </a:lnTo>
                <a:lnTo>
                  <a:pt x="1475" y="767"/>
                </a:lnTo>
                <a:lnTo>
                  <a:pt x="1468" y="767"/>
                </a:lnTo>
                <a:lnTo>
                  <a:pt x="1465" y="767"/>
                </a:lnTo>
                <a:lnTo>
                  <a:pt x="1461" y="760"/>
                </a:lnTo>
                <a:lnTo>
                  <a:pt x="1461" y="757"/>
                </a:lnTo>
                <a:lnTo>
                  <a:pt x="1468" y="760"/>
                </a:lnTo>
                <a:lnTo>
                  <a:pt x="1458" y="760"/>
                </a:lnTo>
                <a:lnTo>
                  <a:pt x="1454" y="760"/>
                </a:lnTo>
                <a:lnTo>
                  <a:pt x="1451" y="757"/>
                </a:lnTo>
                <a:lnTo>
                  <a:pt x="1451" y="750"/>
                </a:lnTo>
                <a:lnTo>
                  <a:pt x="1458" y="753"/>
                </a:lnTo>
                <a:lnTo>
                  <a:pt x="1454" y="753"/>
                </a:lnTo>
                <a:lnTo>
                  <a:pt x="1451" y="753"/>
                </a:lnTo>
                <a:lnTo>
                  <a:pt x="1447" y="750"/>
                </a:lnTo>
                <a:lnTo>
                  <a:pt x="1447" y="743"/>
                </a:lnTo>
                <a:lnTo>
                  <a:pt x="1454" y="750"/>
                </a:lnTo>
                <a:lnTo>
                  <a:pt x="1444" y="750"/>
                </a:lnTo>
                <a:lnTo>
                  <a:pt x="1440" y="747"/>
                </a:lnTo>
                <a:lnTo>
                  <a:pt x="1440" y="743"/>
                </a:lnTo>
                <a:lnTo>
                  <a:pt x="1440" y="733"/>
                </a:lnTo>
                <a:lnTo>
                  <a:pt x="1444" y="740"/>
                </a:lnTo>
                <a:lnTo>
                  <a:pt x="1440" y="740"/>
                </a:lnTo>
                <a:lnTo>
                  <a:pt x="1434" y="740"/>
                </a:lnTo>
                <a:lnTo>
                  <a:pt x="1434" y="733"/>
                </a:lnTo>
                <a:lnTo>
                  <a:pt x="1434" y="726"/>
                </a:lnTo>
                <a:lnTo>
                  <a:pt x="1440" y="733"/>
                </a:lnTo>
                <a:lnTo>
                  <a:pt x="1423" y="733"/>
                </a:lnTo>
                <a:lnTo>
                  <a:pt x="1420" y="729"/>
                </a:lnTo>
                <a:lnTo>
                  <a:pt x="1416" y="726"/>
                </a:lnTo>
                <a:lnTo>
                  <a:pt x="1416" y="719"/>
                </a:lnTo>
                <a:lnTo>
                  <a:pt x="1423" y="726"/>
                </a:lnTo>
                <a:lnTo>
                  <a:pt x="1409" y="726"/>
                </a:lnTo>
                <a:lnTo>
                  <a:pt x="1406" y="722"/>
                </a:lnTo>
                <a:lnTo>
                  <a:pt x="1402" y="719"/>
                </a:lnTo>
                <a:lnTo>
                  <a:pt x="1402" y="712"/>
                </a:lnTo>
                <a:lnTo>
                  <a:pt x="1409" y="719"/>
                </a:lnTo>
                <a:lnTo>
                  <a:pt x="1399" y="719"/>
                </a:lnTo>
                <a:lnTo>
                  <a:pt x="1395" y="719"/>
                </a:lnTo>
                <a:lnTo>
                  <a:pt x="1392" y="712"/>
                </a:lnTo>
                <a:lnTo>
                  <a:pt x="1392" y="708"/>
                </a:lnTo>
                <a:lnTo>
                  <a:pt x="1399" y="712"/>
                </a:lnTo>
                <a:lnTo>
                  <a:pt x="1385" y="712"/>
                </a:lnTo>
                <a:lnTo>
                  <a:pt x="1381" y="712"/>
                </a:lnTo>
                <a:lnTo>
                  <a:pt x="1378" y="708"/>
                </a:lnTo>
                <a:lnTo>
                  <a:pt x="1378" y="701"/>
                </a:lnTo>
                <a:lnTo>
                  <a:pt x="1385" y="708"/>
                </a:lnTo>
                <a:lnTo>
                  <a:pt x="1364" y="708"/>
                </a:lnTo>
                <a:lnTo>
                  <a:pt x="1361" y="705"/>
                </a:lnTo>
                <a:lnTo>
                  <a:pt x="1357" y="701"/>
                </a:lnTo>
                <a:lnTo>
                  <a:pt x="1357" y="694"/>
                </a:lnTo>
                <a:lnTo>
                  <a:pt x="1364" y="701"/>
                </a:lnTo>
                <a:lnTo>
                  <a:pt x="1354" y="701"/>
                </a:lnTo>
                <a:lnTo>
                  <a:pt x="1350" y="698"/>
                </a:lnTo>
                <a:lnTo>
                  <a:pt x="1347" y="694"/>
                </a:lnTo>
                <a:lnTo>
                  <a:pt x="1347" y="691"/>
                </a:lnTo>
                <a:lnTo>
                  <a:pt x="1354" y="698"/>
                </a:lnTo>
                <a:lnTo>
                  <a:pt x="1312" y="698"/>
                </a:lnTo>
                <a:lnTo>
                  <a:pt x="1309" y="694"/>
                </a:lnTo>
                <a:lnTo>
                  <a:pt x="1305" y="691"/>
                </a:lnTo>
                <a:lnTo>
                  <a:pt x="1305" y="688"/>
                </a:lnTo>
                <a:lnTo>
                  <a:pt x="1312" y="691"/>
                </a:lnTo>
                <a:lnTo>
                  <a:pt x="1305" y="691"/>
                </a:lnTo>
                <a:lnTo>
                  <a:pt x="1298" y="691"/>
                </a:lnTo>
                <a:lnTo>
                  <a:pt x="1298" y="688"/>
                </a:lnTo>
                <a:lnTo>
                  <a:pt x="1298" y="681"/>
                </a:lnTo>
                <a:lnTo>
                  <a:pt x="1305" y="684"/>
                </a:lnTo>
                <a:lnTo>
                  <a:pt x="1288" y="684"/>
                </a:lnTo>
                <a:lnTo>
                  <a:pt x="1281" y="684"/>
                </a:lnTo>
                <a:lnTo>
                  <a:pt x="1281" y="681"/>
                </a:lnTo>
                <a:lnTo>
                  <a:pt x="1281" y="674"/>
                </a:lnTo>
                <a:lnTo>
                  <a:pt x="1288" y="681"/>
                </a:lnTo>
                <a:lnTo>
                  <a:pt x="1267" y="681"/>
                </a:lnTo>
                <a:lnTo>
                  <a:pt x="1263" y="677"/>
                </a:lnTo>
                <a:lnTo>
                  <a:pt x="1260" y="674"/>
                </a:lnTo>
                <a:lnTo>
                  <a:pt x="1260" y="667"/>
                </a:lnTo>
                <a:lnTo>
                  <a:pt x="1267" y="674"/>
                </a:lnTo>
                <a:lnTo>
                  <a:pt x="1260" y="674"/>
                </a:lnTo>
                <a:lnTo>
                  <a:pt x="1253" y="674"/>
                </a:lnTo>
                <a:lnTo>
                  <a:pt x="1253" y="667"/>
                </a:lnTo>
                <a:lnTo>
                  <a:pt x="1253" y="663"/>
                </a:lnTo>
                <a:lnTo>
                  <a:pt x="1260" y="670"/>
                </a:lnTo>
                <a:lnTo>
                  <a:pt x="1243" y="670"/>
                </a:lnTo>
                <a:lnTo>
                  <a:pt x="1239" y="667"/>
                </a:lnTo>
                <a:lnTo>
                  <a:pt x="1236" y="663"/>
                </a:lnTo>
                <a:lnTo>
                  <a:pt x="1236" y="660"/>
                </a:lnTo>
                <a:lnTo>
                  <a:pt x="1243" y="663"/>
                </a:lnTo>
                <a:lnTo>
                  <a:pt x="1222" y="663"/>
                </a:lnTo>
                <a:lnTo>
                  <a:pt x="1215" y="663"/>
                </a:lnTo>
                <a:lnTo>
                  <a:pt x="1215" y="660"/>
                </a:lnTo>
                <a:lnTo>
                  <a:pt x="1215" y="653"/>
                </a:lnTo>
                <a:lnTo>
                  <a:pt x="1222" y="660"/>
                </a:lnTo>
                <a:lnTo>
                  <a:pt x="1208" y="660"/>
                </a:lnTo>
                <a:lnTo>
                  <a:pt x="1204" y="656"/>
                </a:lnTo>
                <a:lnTo>
                  <a:pt x="1201" y="653"/>
                </a:lnTo>
                <a:lnTo>
                  <a:pt x="1201" y="642"/>
                </a:lnTo>
                <a:lnTo>
                  <a:pt x="1208" y="649"/>
                </a:lnTo>
                <a:lnTo>
                  <a:pt x="1197" y="649"/>
                </a:lnTo>
                <a:lnTo>
                  <a:pt x="1194" y="646"/>
                </a:lnTo>
                <a:lnTo>
                  <a:pt x="1191" y="642"/>
                </a:lnTo>
                <a:lnTo>
                  <a:pt x="1191" y="635"/>
                </a:lnTo>
                <a:lnTo>
                  <a:pt x="1197" y="642"/>
                </a:lnTo>
                <a:lnTo>
                  <a:pt x="1187" y="642"/>
                </a:lnTo>
                <a:lnTo>
                  <a:pt x="1184" y="639"/>
                </a:lnTo>
                <a:lnTo>
                  <a:pt x="1184" y="635"/>
                </a:lnTo>
                <a:lnTo>
                  <a:pt x="1184" y="632"/>
                </a:lnTo>
                <a:lnTo>
                  <a:pt x="1187" y="635"/>
                </a:lnTo>
                <a:lnTo>
                  <a:pt x="1177" y="635"/>
                </a:lnTo>
                <a:lnTo>
                  <a:pt x="1173" y="635"/>
                </a:lnTo>
                <a:lnTo>
                  <a:pt x="1170" y="632"/>
                </a:lnTo>
                <a:lnTo>
                  <a:pt x="1170" y="625"/>
                </a:lnTo>
                <a:lnTo>
                  <a:pt x="1177" y="632"/>
                </a:lnTo>
                <a:lnTo>
                  <a:pt x="1170" y="632"/>
                </a:lnTo>
                <a:lnTo>
                  <a:pt x="1166" y="629"/>
                </a:lnTo>
                <a:lnTo>
                  <a:pt x="1163" y="625"/>
                </a:lnTo>
                <a:lnTo>
                  <a:pt x="1163" y="622"/>
                </a:lnTo>
                <a:lnTo>
                  <a:pt x="1170" y="629"/>
                </a:lnTo>
                <a:lnTo>
                  <a:pt x="1166" y="629"/>
                </a:lnTo>
                <a:lnTo>
                  <a:pt x="1159" y="625"/>
                </a:lnTo>
                <a:lnTo>
                  <a:pt x="1159" y="622"/>
                </a:lnTo>
                <a:lnTo>
                  <a:pt x="1159" y="615"/>
                </a:lnTo>
                <a:lnTo>
                  <a:pt x="1166" y="622"/>
                </a:lnTo>
                <a:lnTo>
                  <a:pt x="1156" y="622"/>
                </a:lnTo>
                <a:lnTo>
                  <a:pt x="1152" y="618"/>
                </a:lnTo>
                <a:lnTo>
                  <a:pt x="1152" y="615"/>
                </a:lnTo>
                <a:lnTo>
                  <a:pt x="1152" y="611"/>
                </a:lnTo>
                <a:lnTo>
                  <a:pt x="1156" y="615"/>
                </a:lnTo>
                <a:lnTo>
                  <a:pt x="1145" y="615"/>
                </a:lnTo>
                <a:lnTo>
                  <a:pt x="1142" y="615"/>
                </a:lnTo>
                <a:lnTo>
                  <a:pt x="1142" y="611"/>
                </a:lnTo>
                <a:lnTo>
                  <a:pt x="1142" y="604"/>
                </a:lnTo>
                <a:lnTo>
                  <a:pt x="1145" y="611"/>
                </a:lnTo>
                <a:lnTo>
                  <a:pt x="1138" y="611"/>
                </a:lnTo>
                <a:lnTo>
                  <a:pt x="1135" y="608"/>
                </a:lnTo>
                <a:lnTo>
                  <a:pt x="1132" y="604"/>
                </a:lnTo>
                <a:lnTo>
                  <a:pt x="1132" y="597"/>
                </a:lnTo>
                <a:lnTo>
                  <a:pt x="1138" y="601"/>
                </a:lnTo>
                <a:lnTo>
                  <a:pt x="1128" y="601"/>
                </a:lnTo>
                <a:lnTo>
                  <a:pt x="1125" y="601"/>
                </a:lnTo>
                <a:lnTo>
                  <a:pt x="1121" y="597"/>
                </a:lnTo>
                <a:lnTo>
                  <a:pt x="1121" y="590"/>
                </a:lnTo>
                <a:lnTo>
                  <a:pt x="1128" y="594"/>
                </a:lnTo>
                <a:lnTo>
                  <a:pt x="1121" y="594"/>
                </a:lnTo>
                <a:lnTo>
                  <a:pt x="1114" y="594"/>
                </a:lnTo>
                <a:lnTo>
                  <a:pt x="1114" y="590"/>
                </a:lnTo>
                <a:lnTo>
                  <a:pt x="1114" y="583"/>
                </a:lnTo>
                <a:lnTo>
                  <a:pt x="1121" y="587"/>
                </a:lnTo>
                <a:lnTo>
                  <a:pt x="1114" y="587"/>
                </a:lnTo>
                <a:lnTo>
                  <a:pt x="1107" y="587"/>
                </a:lnTo>
                <a:lnTo>
                  <a:pt x="1107" y="583"/>
                </a:lnTo>
                <a:lnTo>
                  <a:pt x="1107" y="576"/>
                </a:lnTo>
                <a:lnTo>
                  <a:pt x="1114" y="583"/>
                </a:lnTo>
                <a:lnTo>
                  <a:pt x="1104" y="583"/>
                </a:lnTo>
                <a:lnTo>
                  <a:pt x="1097" y="580"/>
                </a:lnTo>
                <a:lnTo>
                  <a:pt x="1097" y="576"/>
                </a:lnTo>
                <a:lnTo>
                  <a:pt x="1097" y="570"/>
                </a:lnTo>
                <a:lnTo>
                  <a:pt x="1104" y="576"/>
                </a:lnTo>
                <a:lnTo>
                  <a:pt x="1093" y="576"/>
                </a:lnTo>
                <a:lnTo>
                  <a:pt x="1086" y="576"/>
                </a:lnTo>
                <a:lnTo>
                  <a:pt x="1086" y="570"/>
                </a:lnTo>
                <a:lnTo>
                  <a:pt x="1086" y="566"/>
                </a:lnTo>
                <a:lnTo>
                  <a:pt x="1093" y="573"/>
                </a:lnTo>
                <a:lnTo>
                  <a:pt x="1083" y="573"/>
                </a:lnTo>
                <a:lnTo>
                  <a:pt x="1076" y="570"/>
                </a:lnTo>
                <a:lnTo>
                  <a:pt x="1076" y="566"/>
                </a:lnTo>
                <a:lnTo>
                  <a:pt x="1076" y="563"/>
                </a:lnTo>
                <a:lnTo>
                  <a:pt x="1083" y="566"/>
                </a:lnTo>
                <a:lnTo>
                  <a:pt x="1069" y="566"/>
                </a:lnTo>
                <a:lnTo>
                  <a:pt x="1062" y="566"/>
                </a:lnTo>
                <a:lnTo>
                  <a:pt x="1062" y="563"/>
                </a:lnTo>
                <a:lnTo>
                  <a:pt x="1062" y="556"/>
                </a:lnTo>
                <a:lnTo>
                  <a:pt x="1069" y="563"/>
                </a:lnTo>
                <a:lnTo>
                  <a:pt x="1059" y="563"/>
                </a:lnTo>
                <a:lnTo>
                  <a:pt x="1055" y="563"/>
                </a:lnTo>
                <a:lnTo>
                  <a:pt x="1052" y="556"/>
                </a:lnTo>
                <a:lnTo>
                  <a:pt x="1052" y="549"/>
                </a:lnTo>
                <a:lnTo>
                  <a:pt x="1059" y="556"/>
                </a:lnTo>
                <a:lnTo>
                  <a:pt x="1041" y="556"/>
                </a:lnTo>
                <a:lnTo>
                  <a:pt x="1038" y="556"/>
                </a:lnTo>
                <a:lnTo>
                  <a:pt x="1038" y="549"/>
                </a:lnTo>
                <a:lnTo>
                  <a:pt x="1038" y="545"/>
                </a:lnTo>
                <a:lnTo>
                  <a:pt x="1041" y="552"/>
                </a:lnTo>
                <a:lnTo>
                  <a:pt x="1034" y="552"/>
                </a:lnTo>
                <a:lnTo>
                  <a:pt x="1031" y="549"/>
                </a:lnTo>
                <a:lnTo>
                  <a:pt x="1027" y="545"/>
                </a:lnTo>
                <a:lnTo>
                  <a:pt x="1027" y="538"/>
                </a:lnTo>
                <a:lnTo>
                  <a:pt x="1034" y="545"/>
                </a:lnTo>
                <a:lnTo>
                  <a:pt x="1027" y="545"/>
                </a:lnTo>
                <a:lnTo>
                  <a:pt x="1024" y="542"/>
                </a:lnTo>
                <a:lnTo>
                  <a:pt x="1020" y="538"/>
                </a:lnTo>
                <a:lnTo>
                  <a:pt x="1020" y="531"/>
                </a:lnTo>
                <a:lnTo>
                  <a:pt x="1027" y="538"/>
                </a:lnTo>
                <a:lnTo>
                  <a:pt x="1017" y="538"/>
                </a:lnTo>
                <a:lnTo>
                  <a:pt x="1014" y="535"/>
                </a:lnTo>
                <a:lnTo>
                  <a:pt x="1010" y="531"/>
                </a:lnTo>
                <a:lnTo>
                  <a:pt x="1010" y="524"/>
                </a:lnTo>
                <a:lnTo>
                  <a:pt x="1017" y="531"/>
                </a:lnTo>
                <a:lnTo>
                  <a:pt x="1014" y="531"/>
                </a:lnTo>
                <a:lnTo>
                  <a:pt x="1010" y="528"/>
                </a:lnTo>
                <a:lnTo>
                  <a:pt x="1007" y="524"/>
                </a:lnTo>
                <a:lnTo>
                  <a:pt x="1007" y="517"/>
                </a:lnTo>
                <a:lnTo>
                  <a:pt x="1014" y="524"/>
                </a:lnTo>
                <a:lnTo>
                  <a:pt x="1010" y="524"/>
                </a:lnTo>
                <a:lnTo>
                  <a:pt x="1003" y="521"/>
                </a:lnTo>
                <a:lnTo>
                  <a:pt x="1003" y="517"/>
                </a:lnTo>
                <a:lnTo>
                  <a:pt x="1003" y="510"/>
                </a:lnTo>
                <a:lnTo>
                  <a:pt x="1010" y="517"/>
                </a:lnTo>
                <a:lnTo>
                  <a:pt x="993" y="517"/>
                </a:lnTo>
                <a:lnTo>
                  <a:pt x="989" y="514"/>
                </a:lnTo>
                <a:lnTo>
                  <a:pt x="986" y="510"/>
                </a:lnTo>
                <a:lnTo>
                  <a:pt x="986" y="507"/>
                </a:lnTo>
                <a:lnTo>
                  <a:pt x="993" y="514"/>
                </a:lnTo>
                <a:lnTo>
                  <a:pt x="979" y="514"/>
                </a:lnTo>
                <a:lnTo>
                  <a:pt x="975" y="510"/>
                </a:lnTo>
                <a:lnTo>
                  <a:pt x="972" y="507"/>
                </a:lnTo>
                <a:lnTo>
                  <a:pt x="972" y="500"/>
                </a:lnTo>
                <a:lnTo>
                  <a:pt x="979" y="507"/>
                </a:lnTo>
                <a:lnTo>
                  <a:pt x="961" y="507"/>
                </a:lnTo>
                <a:lnTo>
                  <a:pt x="958" y="507"/>
                </a:lnTo>
                <a:lnTo>
                  <a:pt x="954" y="500"/>
                </a:lnTo>
                <a:lnTo>
                  <a:pt x="954" y="493"/>
                </a:lnTo>
                <a:lnTo>
                  <a:pt x="961" y="500"/>
                </a:lnTo>
                <a:lnTo>
                  <a:pt x="951" y="500"/>
                </a:lnTo>
                <a:lnTo>
                  <a:pt x="948" y="500"/>
                </a:lnTo>
                <a:lnTo>
                  <a:pt x="944" y="493"/>
                </a:lnTo>
                <a:lnTo>
                  <a:pt x="944" y="490"/>
                </a:lnTo>
                <a:lnTo>
                  <a:pt x="951" y="497"/>
                </a:lnTo>
                <a:lnTo>
                  <a:pt x="937" y="497"/>
                </a:lnTo>
                <a:lnTo>
                  <a:pt x="934" y="493"/>
                </a:lnTo>
                <a:lnTo>
                  <a:pt x="934" y="490"/>
                </a:lnTo>
                <a:lnTo>
                  <a:pt x="934" y="486"/>
                </a:lnTo>
                <a:lnTo>
                  <a:pt x="937" y="493"/>
                </a:lnTo>
                <a:lnTo>
                  <a:pt x="934" y="493"/>
                </a:lnTo>
                <a:lnTo>
                  <a:pt x="927" y="490"/>
                </a:lnTo>
                <a:lnTo>
                  <a:pt x="927" y="486"/>
                </a:lnTo>
                <a:lnTo>
                  <a:pt x="927" y="479"/>
                </a:lnTo>
                <a:lnTo>
                  <a:pt x="934" y="486"/>
                </a:lnTo>
                <a:lnTo>
                  <a:pt x="923" y="486"/>
                </a:lnTo>
                <a:lnTo>
                  <a:pt x="916" y="486"/>
                </a:lnTo>
                <a:lnTo>
                  <a:pt x="916" y="479"/>
                </a:lnTo>
                <a:lnTo>
                  <a:pt x="916" y="476"/>
                </a:lnTo>
                <a:lnTo>
                  <a:pt x="923" y="483"/>
                </a:lnTo>
                <a:lnTo>
                  <a:pt x="909" y="483"/>
                </a:lnTo>
                <a:lnTo>
                  <a:pt x="906" y="479"/>
                </a:lnTo>
                <a:lnTo>
                  <a:pt x="902" y="476"/>
                </a:lnTo>
                <a:lnTo>
                  <a:pt x="902" y="469"/>
                </a:lnTo>
                <a:lnTo>
                  <a:pt x="909" y="476"/>
                </a:lnTo>
                <a:lnTo>
                  <a:pt x="895" y="476"/>
                </a:lnTo>
                <a:lnTo>
                  <a:pt x="892" y="472"/>
                </a:lnTo>
                <a:lnTo>
                  <a:pt x="889" y="469"/>
                </a:lnTo>
                <a:lnTo>
                  <a:pt x="889" y="465"/>
                </a:lnTo>
                <a:lnTo>
                  <a:pt x="895" y="469"/>
                </a:lnTo>
                <a:lnTo>
                  <a:pt x="889" y="469"/>
                </a:lnTo>
                <a:lnTo>
                  <a:pt x="885" y="469"/>
                </a:lnTo>
                <a:lnTo>
                  <a:pt x="882" y="465"/>
                </a:lnTo>
                <a:lnTo>
                  <a:pt x="882" y="458"/>
                </a:lnTo>
                <a:lnTo>
                  <a:pt x="889" y="465"/>
                </a:lnTo>
                <a:lnTo>
                  <a:pt x="882" y="465"/>
                </a:lnTo>
                <a:lnTo>
                  <a:pt x="875" y="462"/>
                </a:lnTo>
                <a:lnTo>
                  <a:pt x="875" y="458"/>
                </a:lnTo>
                <a:lnTo>
                  <a:pt x="875" y="451"/>
                </a:lnTo>
                <a:lnTo>
                  <a:pt x="882" y="458"/>
                </a:lnTo>
                <a:lnTo>
                  <a:pt x="871" y="458"/>
                </a:lnTo>
                <a:lnTo>
                  <a:pt x="864" y="455"/>
                </a:lnTo>
                <a:lnTo>
                  <a:pt x="864" y="451"/>
                </a:lnTo>
                <a:lnTo>
                  <a:pt x="864" y="445"/>
                </a:lnTo>
                <a:lnTo>
                  <a:pt x="871" y="448"/>
                </a:lnTo>
                <a:lnTo>
                  <a:pt x="864" y="448"/>
                </a:lnTo>
                <a:lnTo>
                  <a:pt x="857" y="448"/>
                </a:lnTo>
                <a:lnTo>
                  <a:pt x="857" y="445"/>
                </a:lnTo>
                <a:lnTo>
                  <a:pt x="857" y="434"/>
                </a:lnTo>
                <a:lnTo>
                  <a:pt x="864" y="441"/>
                </a:lnTo>
                <a:lnTo>
                  <a:pt x="854" y="441"/>
                </a:lnTo>
                <a:lnTo>
                  <a:pt x="850" y="438"/>
                </a:lnTo>
                <a:lnTo>
                  <a:pt x="847" y="434"/>
                </a:lnTo>
                <a:lnTo>
                  <a:pt x="847" y="427"/>
                </a:lnTo>
                <a:lnTo>
                  <a:pt x="854" y="434"/>
                </a:lnTo>
                <a:lnTo>
                  <a:pt x="847" y="434"/>
                </a:lnTo>
                <a:lnTo>
                  <a:pt x="843" y="434"/>
                </a:lnTo>
                <a:lnTo>
                  <a:pt x="840" y="427"/>
                </a:lnTo>
                <a:lnTo>
                  <a:pt x="840" y="420"/>
                </a:lnTo>
                <a:lnTo>
                  <a:pt x="847" y="427"/>
                </a:lnTo>
                <a:lnTo>
                  <a:pt x="823" y="427"/>
                </a:lnTo>
                <a:lnTo>
                  <a:pt x="819" y="427"/>
                </a:lnTo>
                <a:lnTo>
                  <a:pt x="816" y="420"/>
                </a:lnTo>
                <a:lnTo>
                  <a:pt x="816" y="413"/>
                </a:lnTo>
                <a:lnTo>
                  <a:pt x="823" y="420"/>
                </a:lnTo>
                <a:lnTo>
                  <a:pt x="802" y="420"/>
                </a:lnTo>
                <a:lnTo>
                  <a:pt x="798" y="420"/>
                </a:lnTo>
                <a:lnTo>
                  <a:pt x="795" y="413"/>
                </a:lnTo>
                <a:lnTo>
                  <a:pt x="795" y="410"/>
                </a:lnTo>
                <a:lnTo>
                  <a:pt x="802" y="417"/>
                </a:lnTo>
                <a:lnTo>
                  <a:pt x="795" y="417"/>
                </a:lnTo>
                <a:lnTo>
                  <a:pt x="791" y="417"/>
                </a:lnTo>
                <a:lnTo>
                  <a:pt x="788" y="410"/>
                </a:lnTo>
                <a:lnTo>
                  <a:pt x="788" y="403"/>
                </a:lnTo>
                <a:lnTo>
                  <a:pt x="795" y="410"/>
                </a:lnTo>
                <a:lnTo>
                  <a:pt x="777" y="410"/>
                </a:lnTo>
                <a:lnTo>
                  <a:pt x="771" y="410"/>
                </a:lnTo>
                <a:lnTo>
                  <a:pt x="771" y="403"/>
                </a:lnTo>
                <a:lnTo>
                  <a:pt x="771" y="392"/>
                </a:lnTo>
                <a:lnTo>
                  <a:pt x="777" y="399"/>
                </a:lnTo>
                <a:lnTo>
                  <a:pt x="767" y="399"/>
                </a:lnTo>
                <a:lnTo>
                  <a:pt x="764" y="396"/>
                </a:lnTo>
                <a:lnTo>
                  <a:pt x="760" y="392"/>
                </a:lnTo>
                <a:lnTo>
                  <a:pt x="760" y="386"/>
                </a:lnTo>
                <a:lnTo>
                  <a:pt x="767" y="389"/>
                </a:lnTo>
                <a:lnTo>
                  <a:pt x="760" y="389"/>
                </a:lnTo>
                <a:lnTo>
                  <a:pt x="753" y="389"/>
                </a:lnTo>
                <a:lnTo>
                  <a:pt x="753" y="386"/>
                </a:lnTo>
                <a:lnTo>
                  <a:pt x="753" y="372"/>
                </a:lnTo>
                <a:lnTo>
                  <a:pt x="760" y="379"/>
                </a:lnTo>
                <a:lnTo>
                  <a:pt x="750" y="379"/>
                </a:lnTo>
                <a:lnTo>
                  <a:pt x="746" y="379"/>
                </a:lnTo>
                <a:lnTo>
                  <a:pt x="743" y="372"/>
                </a:lnTo>
                <a:lnTo>
                  <a:pt x="743" y="365"/>
                </a:lnTo>
                <a:lnTo>
                  <a:pt x="750" y="372"/>
                </a:lnTo>
                <a:lnTo>
                  <a:pt x="743" y="372"/>
                </a:lnTo>
                <a:lnTo>
                  <a:pt x="736" y="368"/>
                </a:lnTo>
                <a:lnTo>
                  <a:pt x="736" y="365"/>
                </a:lnTo>
                <a:lnTo>
                  <a:pt x="736" y="361"/>
                </a:lnTo>
                <a:lnTo>
                  <a:pt x="743" y="368"/>
                </a:lnTo>
                <a:lnTo>
                  <a:pt x="736" y="368"/>
                </a:lnTo>
                <a:lnTo>
                  <a:pt x="729" y="365"/>
                </a:lnTo>
                <a:lnTo>
                  <a:pt x="729" y="361"/>
                </a:lnTo>
                <a:lnTo>
                  <a:pt x="729" y="354"/>
                </a:lnTo>
                <a:lnTo>
                  <a:pt x="736" y="361"/>
                </a:lnTo>
                <a:lnTo>
                  <a:pt x="715" y="361"/>
                </a:lnTo>
                <a:lnTo>
                  <a:pt x="711" y="361"/>
                </a:lnTo>
                <a:lnTo>
                  <a:pt x="708" y="354"/>
                </a:lnTo>
                <a:lnTo>
                  <a:pt x="708" y="351"/>
                </a:lnTo>
                <a:lnTo>
                  <a:pt x="715" y="354"/>
                </a:lnTo>
                <a:lnTo>
                  <a:pt x="694" y="354"/>
                </a:lnTo>
                <a:lnTo>
                  <a:pt x="687" y="354"/>
                </a:lnTo>
                <a:lnTo>
                  <a:pt x="687" y="351"/>
                </a:lnTo>
                <a:lnTo>
                  <a:pt x="687" y="340"/>
                </a:lnTo>
                <a:lnTo>
                  <a:pt x="694" y="347"/>
                </a:lnTo>
                <a:lnTo>
                  <a:pt x="687" y="347"/>
                </a:lnTo>
                <a:lnTo>
                  <a:pt x="680" y="347"/>
                </a:lnTo>
                <a:lnTo>
                  <a:pt x="680" y="340"/>
                </a:lnTo>
                <a:lnTo>
                  <a:pt x="680" y="333"/>
                </a:lnTo>
                <a:lnTo>
                  <a:pt x="687" y="340"/>
                </a:lnTo>
                <a:lnTo>
                  <a:pt x="677" y="340"/>
                </a:lnTo>
                <a:lnTo>
                  <a:pt x="673" y="340"/>
                </a:lnTo>
                <a:lnTo>
                  <a:pt x="670" y="333"/>
                </a:lnTo>
                <a:lnTo>
                  <a:pt x="670" y="327"/>
                </a:lnTo>
                <a:lnTo>
                  <a:pt x="677" y="333"/>
                </a:lnTo>
                <a:lnTo>
                  <a:pt x="673" y="333"/>
                </a:lnTo>
                <a:lnTo>
                  <a:pt x="666" y="333"/>
                </a:lnTo>
                <a:lnTo>
                  <a:pt x="666" y="327"/>
                </a:lnTo>
                <a:lnTo>
                  <a:pt x="666" y="323"/>
                </a:lnTo>
                <a:lnTo>
                  <a:pt x="673" y="330"/>
                </a:lnTo>
                <a:lnTo>
                  <a:pt x="666" y="330"/>
                </a:lnTo>
                <a:lnTo>
                  <a:pt x="663" y="327"/>
                </a:lnTo>
                <a:lnTo>
                  <a:pt x="659" y="323"/>
                </a:lnTo>
                <a:lnTo>
                  <a:pt x="659" y="316"/>
                </a:lnTo>
                <a:lnTo>
                  <a:pt x="666" y="323"/>
                </a:lnTo>
                <a:lnTo>
                  <a:pt x="663" y="323"/>
                </a:lnTo>
                <a:lnTo>
                  <a:pt x="656" y="323"/>
                </a:lnTo>
                <a:lnTo>
                  <a:pt x="656" y="316"/>
                </a:lnTo>
                <a:lnTo>
                  <a:pt x="656" y="313"/>
                </a:lnTo>
                <a:lnTo>
                  <a:pt x="663" y="320"/>
                </a:lnTo>
                <a:lnTo>
                  <a:pt x="649" y="320"/>
                </a:lnTo>
                <a:lnTo>
                  <a:pt x="642" y="316"/>
                </a:lnTo>
                <a:lnTo>
                  <a:pt x="642" y="313"/>
                </a:lnTo>
                <a:lnTo>
                  <a:pt x="642" y="306"/>
                </a:lnTo>
                <a:lnTo>
                  <a:pt x="649" y="313"/>
                </a:lnTo>
                <a:lnTo>
                  <a:pt x="642" y="313"/>
                </a:lnTo>
                <a:lnTo>
                  <a:pt x="635" y="309"/>
                </a:lnTo>
                <a:lnTo>
                  <a:pt x="635" y="306"/>
                </a:lnTo>
                <a:lnTo>
                  <a:pt x="635" y="295"/>
                </a:lnTo>
                <a:lnTo>
                  <a:pt x="642" y="302"/>
                </a:lnTo>
                <a:lnTo>
                  <a:pt x="628" y="302"/>
                </a:lnTo>
                <a:lnTo>
                  <a:pt x="625" y="302"/>
                </a:lnTo>
                <a:lnTo>
                  <a:pt x="621" y="295"/>
                </a:lnTo>
                <a:lnTo>
                  <a:pt x="621" y="288"/>
                </a:lnTo>
                <a:lnTo>
                  <a:pt x="628" y="295"/>
                </a:lnTo>
                <a:lnTo>
                  <a:pt x="625" y="295"/>
                </a:lnTo>
                <a:lnTo>
                  <a:pt x="621" y="295"/>
                </a:lnTo>
                <a:lnTo>
                  <a:pt x="618" y="288"/>
                </a:lnTo>
                <a:lnTo>
                  <a:pt x="618" y="285"/>
                </a:lnTo>
                <a:lnTo>
                  <a:pt x="625" y="292"/>
                </a:lnTo>
                <a:lnTo>
                  <a:pt x="614" y="292"/>
                </a:lnTo>
                <a:lnTo>
                  <a:pt x="611" y="288"/>
                </a:lnTo>
                <a:lnTo>
                  <a:pt x="607" y="285"/>
                </a:lnTo>
                <a:lnTo>
                  <a:pt x="607" y="278"/>
                </a:lnTo>
                <a:lnTo>
                  <a:pt x="614" y="285"/>
                </a:lnTo>
                <a:lnTo>
                  <a:pt x="607" y="285"/>
                </a:lnTo>
                <a:lnTo>
                  <a:pt x="604" y="281"/>
                </a:lnTo>
                <a:lnTo>
                  <a:pt x="600" y="278"/>
                </a:lnTo>
                <a:lnTo>
                  <a:pt x="600" y="267"/>
                </a:lnTo>
                <a:lnTo>
                  <a:pt x="607" y="274"/>
                </a:lnTo>
                <a:lnTo>
                  <a:pt x="593" y="274"/>
                </a:lnTo>
                <a:lnTo>
                  <a:pt x="590" y="274"/>
                </a:lnTo>
                <a:lnTo>
                  <a:pt x="587" y="267"/>
                </a:lnTo>
                <a:lnTo>
                  <a:pt x="587" y="261"/>
                </a:lnTo>
                <a:lnTo>
                  <a:pt x="593" y="267"/>
                </a:lnTo>
                <a:lnTo>
                  <a:pt x="583" y="267"/>
                </a:lnTo>
                <a:lnTo>
                  <a:pt x="580" y="267"/>
                </a:lnTo>
                <a:lnTo>
                  <a:pt x="576" y="261"/>
                </a:lnTo>
                <a:lnTo>
                  <a:pt x="576" y="254"/>
                </a:lnTo>
                <a:lnTo>
                  <a:pt x="583" y="261"/>
                </a:lnTo>
                <a:lnTo>
                  <a:pt x="566" y="261"/>
                </a:lnTo>
                <a:lnTo>
                  <a:pt x="562" y="257"/>
                </a:lnTo>
                <a:lnTo>
                  <a:pt x="559" y="254"/>
                </a:lnTo>
                <a:lnTo>
                  <a:pt x="559" y="247"/>
                </a:lnTo>
                <a:lnTo>
                  <a:pt x="566" y="254"/>
                </a:lnTo>
                <a:lnTo>
                  <a:pt x="559" y="254"/>
                </a:lnTo>
                <a:lnTo>
                  <a:pt x="552" y="254"/>
                </a:lnTo>
                <a:lnTo>
                  <a:pt x="552" y="247"/>
                </a:lnTo>
                <a:lnTo>
                  <a:pt x="552" y="243"/>
                </a:lnTo>
                <a:lnTo>
                  <a:pt x="559" y="250"/>
                </a:lnTo>
                <a:lnTo>
                  <a:pt x="552" y="250"/>
                </a:lnTo>
                <a:lnTo>
                  <a:pt x="545" y="250"/>
                </a:lnTo>
                <a:lnTo>
                  <a:pt x="545" y="243"/>
                </a:lnTo>
                <a:lnTo>
                  <a:pt x="545" y="236"/>
                </a:lnTo>
                <a:lnTo>
                  <a:pt x="552" y="243"/>
                </a:lnTo>
                <a:lnTo>
                  <a:pt x="541" y="243"/>
                </a:lnTo>
                <a:lnTo>
                  <a:pt x="534" y="240"/>
                </a:lnTo>
                <a:lnTo>
                  <a:pt x="534" y="236"/>
                </a:lnTo>
                <a:lnTo>
                  <a:pt x="534" y="229"/>
                </a:lnTo>
                <a:lnTo>
                  <a:pt x="541" y="236"/>
                </a:lnTo>
                <a:lnTo>
                  <a:pt x="528" y="236"/>
                </a:lnTo>
                <a:lnTo>
                  <a:pt x="524" y="233"/>
                </a:lnTo>
                <a:lnTo>
                  <a:pt x="521" y="229"/>
                </a:lnTo>
                <a:lnTo>
                  <a:pt x="521" y="226"/>
                </a:lnTo>
                <a:lnTo>
                  <a:pt x="528" y="229"/>
                </a:lnTo>
                <a:lnTo>
                  <a:pt x="521" y="229"/>
                </a:lnTo>
                <a:lnTo>
                  <a:pt x="517" y="229"/>
                </a:lnTo>
                <a:lnTo>
                  <a:pt x="514" y="226"/>
                </a:lnTo>
                <a:lnTo>
                  <a:pt x="514" y="219"/>
                </a:lnTo>
                <a:lnTo>
                  <a:pt x="521" y="226"/>
                </a:lnTo>
                <a:lnTo>
                  <a:pt x="510" y="226"/>
                </a:lnTo>
                <a:lnTo>
                  <a:pt x="507" y="222"/>
                </a:lnTo>
                <a:lnTo>
                  <a:pt x="507" y="219"/>
                </a:lnTo>
                <a:lnTo>
                  <a:pt x="507" y="212"/>
                </a:lnTo>
                <a:lnTo>
                  <a:pt x="510" y="215"/>
                </a:lnTo>
                <a:lnTo>
                  <a:pt x="503" y="215"/>
                </a:lnTo>
                <a:lnTo>
                  <a:pt x="500" y="215"/>
                </a:lnTo>
                <a:lnTo>
                  <a:pt x="496" y="212"/>
                </a:lnTo>
                <a:lnTo>
                  <a:pt x="496" y="205"/>
                </a:lnTo>
                <a:lnTo>
                  <a:pt x="503" y="208"/>
                </a:lnTo>
                <a:lnTo>
                  <a:pt x="489" y="208"/>
                </a:lnTo>
                <a:lnTo>
                  <a:pt x="486" y="208"/>
                </a:lnTo>
                <a:lnTo>
                  <a:pt x="486" y="205"/>
                </a:lnTo>
                <a:lnTo>
                  <a:pt x="486" y="198"/>
                </a:lnTo>
                <a:lnTo>
                  <a:pt x="489" y="205"/>
                </a:lnTo>
                <a:lnTo>
                  <a:pt x="486" y="205"/>
                </a:lnTo>
                <a:lnTo>
                  <a:pt x="479" y="202"/>
                </a:lnTo>
                <a:lnTo>
                  <a:pt x="479" y="198"/>
                </a:lnTo>
                <a:lnTo>
                  <a:pt x="479" y="191"/>
                </a:lnTo>
                <a:lnTo>
                  <a:pt x="486" y="198"/>
                </a:lnTo>
                <a:lnTo>
                  <a:pt x="479" y="198"/>
                </a:lnTo>
                <a:lnTo>
                  <a:pt x="475" y="198"/>
                </a:lnTo>
                <a:lnTo>
                  <a:pt x="472" y="191"/>
                </a:lnTo>
                <a:lnTo>
                  <a:pt x="472" y="188"/>
                </a:lnTo>
                <a:lnTo>
                  <a:pt x="479" y="195"/>
                </a:lnTo>
                <a:lnTo>
                  <a:pt x="468" y="195"/>
                </a:lnTo>
                <a:lnTo>
                  <a:pt x="462" y="191"/>
                </a:lnTo>
                <a:lnTo>
                  <a:pt x="462" y="188"/>
                </a:lnTo>
                <a:lnTo>
                  <a:pt x="462" y="184"/>
                </a:lnTo>
                <a:lnTo>
                  <a:pt x="468" y="188"/>
                </a:lnTo>
                <a:lnTo>
                  <a:pt x="458" y="188"/>
                </a:lnTo>
                <a:lnTo>
                  <a:pt x="451" y="188"/>
                </a:lnTo>
                <a:lnTo>
                  <a:pt x="451" y="184"/>
                </a:lnTo>
                <a:lnTo>
                  <a:pt x="451" y="177"/>
                </a:lnTo>
                <a:lnTo>
                  <a:pt x="458" y="184"/>
                </a:lnTo>
                <a:lnTo>
                  <a:pt x="448" y="184"/>
                </a:lnTo>
                <a:lnTo>
                  <a:pt x="444" y="181"/>
                </a:lnTo>
                <a:lnTo>
                  <a:pt x="441" y="177"/>
                </a:lnTo>
                <a:lnTo>
                  <a:pt x="441" y="174"/>
                </a:lnTo>
                <a:lnTo>
                  <a:pt x="448" y="181"/>
                </a:lnTo>
                <a:lnTo>
                  <a:pt x="430" y="181"/>
                </a:lnTo>
                <a:lnTo>
                  <a:pt x="427" y="177"/>
                </a:lnTo>
                <a:lnTo>
                  <a:pt x="423" y="174"/>
                </a:lnTo>
                <a:lnTo>
                  <a:pt x="423" y="163"/>
                </a:lnTo>
                <a:lnTo>
                  <a:pt x="430" y="167"/>
                </a:lnTo>
                <a:lnTo>
                  <a:pt x="420" y="167"/>
                </a:lnTo>
                <a:lnTo>
                  <a:pt x="413" y="167"/>
                </a:lnTo>
                <a:lnTo>
                  <a:pt x="413" y="163"/>
                </a:lnTo>
                <a:lnTo>
                  <a:pt x="413" y="156"/>
                </a:lnTo>
                <a:lnTo>
                  <a:pt x="420" y="163"/>
                </a:lnTo>
                <a:lnTo>
                  <a:pt x="392" y="163"/>
                </a:lnTo>
                <a:lnTo>
                  <a:pt x="389" y="163"/>
                </a:lnTo>
                <a:lnTo>
                  <a:pt x="385" y="156"/>
                </a:lnTo>
                <a:lnTo>
                  <a:pt x="385" y="153"/>
                </a:lnTo>
                <a:lnTo>
                  <a:pt x="392" y="160"/>
                </a:lnTo>
                <a:lnTo>
                  <a:pt x="375" y="160"/>
                </a:lnTo>
                <a:lnTo>
                  <a:pt x="371" y="156"/>
                </a:lnTo>
                <a:lnTo>
                  <a:pt x="368" y="153"/>
                </a:lnTo>
                <a:lnTo>
                  <a:pt x="368" y="146"/>
                </a:lnTo>
                <a:lnTo>
                  <a:pt x="375" y="153"/>
                </a:lnTo>
                <a:lnTo>
                  <a:pt x="354" y="153"/>
                </a:lnTo>
                <a:lnTo>
                  <a:pt x="350" y="149"/>
                </a:lnTo>
                <a:lnTo>
                  <a:pt x="347" y="146"/>
                </a:lnTo>
                <a:lnTo>
                  <a:pt x="347" y="143"/>
                </a:lnTo>
                <a:lnTo>
                  <a:pt x="354" y="146"/>
                </a:lnTo>
                <a:lnTo>
                  <a:pt x="347" y="146"/>
                </a:lnTo>
                <a:lnTo>
                  <a:pt x="340" y="146"/>
                </a:lnTo>
                <a:lnTo>
                  <a:pt x="340" y="143"/>
                </a:lnTo>
                <a:lnTo>
                  <a:pt x="340" y="136"/>
                </a:lnTo>
                <a:lnTo>
                  <a:pt x="347" y="143"/>
                </a:lnTo>
                <a:lnTo>
                  <a:pt x="337" y="143"/>
                </a:lnTo>
                <a:lnTo>
                  <a:pt x="333" y="139"/>
                </a:lnTo>
                <a:lnTo>
                  <a:pt x="330" y="136"/>
                </a:lnTo>
                <a:lnTo>
                  <a:pt x="330" y="129"/>
                </a:lnTo>
                <a:lnTo>
                  <a:pt x="337" y="136"/>
                </a:lnTo>
                <a:lnTo>
                  <a:pt x="330" y="136"/>
                </a:lnTo>
                <a:lnTo>
                  <a:pt x="326" y="132"/>
                </a:lnTo>
                <a:lnTo>
                  <a:pt x="323" y="129"/>
                </a:lnTo>
                <a:lnTo>
                  <a:pt x="326" y="132"/>
                </a:lnTo>
                <a:lnTo>
                  <a:pt x="312" y="132"/>
                </a:lnTo>
                <a:lnTo>
                  <a:pt x="305" y="129"/>
                </a:lnTo>
                <a:lnTo>
                  <a:pt x="305" y="125"/>
                </a:lnTo>
                <a:lnTo>
                  <a:pt x="305" y="118"/>
                </a:lnTo>
                <a:lnTo>
                  <a:pt x="312" y="125"/>
                </a:lnTo>
                <a:lnTo>
                  <a:pt x="305" y="125"/>
                </a:lnTo>
                <a:lnTo>
                  <a:pt x="298" y="122"/>
                </a:lnTo>
                <a:lnTo>
                  <a:pt x="298" y="118"/>
                </a:lnTo>
                <a:lnTo>
                  <a:pt x="298" y="115"/>
                </a:lnTo>
                <a:lnTo>
                  <a:pt x="305" y="118"/>
                </a:lnTo>
                <a:lnTo>
                  <a:pt x="295" y="118"/>
                </a:lnTo>
                <a:lnTo>
                  <a:pt x="288" y="118"/>
                </a:lnTo>
                <a:lnTo>
                  <a:pt x="288" y="115"/>
                </a:lnTo>
                <a:lnTo>
                  <a:pt x="288" y="108"/>
                </a:lnTo>
                <a:lnTo>
                  <a:pt x="295" y="115"/>
                </a:lnTo>
                <a:lnTo>
                  <a:pt x="281" y="115"/>
                </a:lnTo>
                <a:lnTo>
                  <a:pt x="274" y="111"/>
                </a:lnTo>
                <a:lnTo>
                  <a:pt x="274" y="108"/>
                </a:lnTo>
                <a:lnTo>
                  <a:pt x="274" y="101"/>
                </a:lnTo>
                <a:lnTo>
                  <a:pt x="281" y="108"/>
                </a:lnTo>
                <a:lnTo>
                  <a:pt x="264" y="108"/>
                </a:lnTo>
                <a:lnTo>
                  <a:pt x="260" y="104"/>
                </a:lnTo>
                <a:lnTo>
                  <a:pt x="257" y="101"/>
                </a:lnTo>
                <a:lnTo>
                  <a:pt x="257" y="94"/>
                </a:lnTo>
                <a:lnTo>
                  <a:pt x="264" y="97"/>
                </a:lnTo>
                <a:lnTo>
                  <a:pt x="253" y="97"/>
                </a:lnTo>
                <a:lnTo>
                  <a:pt x="250" y="97"/>
                </a:lnTo>
                <a:lnTo>
                  <a:pt x="250" y="94"/>
                </a:lnTo>
                <a:lnTo>
                  <a:pt x="250" y="87"/>
                </a:lnTo>
                <a:lnTo>
                  <a:pt x="253" y="90"/>
                </a:lnTo>
                <a:lnTo>
                  <a:pt x="243" y="90"/>
                </a:lnTo>
                <a:lnTo>
                  <a:pt x="239" y="90"/>
                </a:lnTo>
                <a:lnTo>
                  <a:pt x="239" y="87"/>
                </a:lnTo>
                <a:lnTo>
                  <a:pt x="239" y="80"/>
                </a:lnTo>
                <a:lnTo>
                  <a:pt x="243" y="87"/>
                </a:lnTo>
                <a:lnTo>
                  <a:pt x="229" y="87"/>
                </a:lnTo>
                <a:lnTo>
                  <a:pt x="222" y="84"/>
                </a:lnTo>
                <a:lnTo>
                  <a:pt x="222" y="80"/>
                </a:lnTo>
                <a:lnTo>
                  <a:pt x="222" y="73"/>
                </a:lnTo>
                <a:lnTo>
                  <a:pt x="229" y="80"/>
                </a:lnTo>
                <a:lnTo>
                  <a:pt x="219" y="80"/>
                </a:lnTo>
                <a:lnTo>
                  <a:pt x="212" y="80"/>
                </a:lnTo>
                <a:lnTo>
                  <a:pt x="212" y="73"/>
                </a:lnTo>
                <a:lnTo>
                  <a:pt x="212" y="70"/>
                </a:lnTo>
                <a:lnTo>
                  <a:pt x="219" y="77"/>
                </a:lnTo>
                <a:lnTo>
                  <a:pt x="208" y="77"/>
                </a:lnTo>
                <a:lnTo>
                  <a:pt x="201" y="73"/>
                </a:lnTo>
                <a:lnTo>
                  <a:pt x="201" y="70"/>
                </a:lnTo>
                <a:lnTo>
                  <a:pt x="201" y="63"/>
                </a:lnTo>
                <a:lnTo>
                  <a:pt x="208" y="70"/>
                </a:lnTo>
                <a:lnTo>
                  <a:pt x="194" y="70"/>
                </a:lnTo>
                <a:lnTo>
                  <a:pt x="191" y="66"/>
                </a:lnTo>
                <a:lnTo>
                  <a:pt x="187" y="63"/>
                </a:lnTo>
                <a:lnTo>
                  <a:pt x="187" y="56"/>
                </a:lnTo>
                <a:lnTo>
                  <a:pt x="194" y="63"/>
                </a:lnTo>
                <a:lnTo>
                  <a:pt x="187" y="63"/>
                </a:lnTo>
                <a:lnTo>
                  <a:pt x="180" y="59"/>
                </a:lnTo>
                <a:lnTo>
                  <a:pt x="180" y="56"/>
                </a:lnTo>
                <a:lnTo>
                  <a:pt x="180" y="49"/>
                </a:lnTo>
                <a:lnTo>
                  <a:pt x="187" y="56"/>
                </a:lnTo>
                <a:lnTo>
                  <a:pt x="156" y="56"/>
                </a:lnTo>
                <a:lnTo>
                  <a:pt x="153" y="52"/>
                </a:lnTo>
                <a:lnTo>
                  <a:pt x="149" y="49"/>
                </a:lnTo>
                <a:lnTo>
                  <a:pt x="149" y="42"/>
                </a:lnTo>
                <a:lnTo>
                  <a:pt x="156" y="49"/>
                </a:lnTo>
                <a:lnTo>
                  <a:pt x="135" y="49"/>
                </a:lnTo>
                <a:lnTo>
                  <a:pt x="132" y="45"/>
                </a:lnTo>
                <a:lnTo>
                  <a:pt x="128" y="42"/>
                </a:lnTo>
                <a:lnTo>
                  <a:pt x="128" y="35"/>
                </a:lnTo>
                <a:lnTo>
                  <a:pt x="135" y="42"/>
                </a:lnTo>
                <a:lnTo>
                  <a:pt x="114" y="42"/>
                </a:lnTo>
                <a:lnTo>
                  <a:pt x="111" y="38"/>
                </a:lnTo>
                <a:lnTo>
                  <a:pt x="107" y="35"/>
                </a:lnTo>
                <a:lnTo>
                  <a:pt x="107" y="21"/>
                </a:lnTo>
                <a:lnTo>
                  <a:pt x="114" y="28"/>
                </a:lnTo>
                <a:lnTo>
                  <a:pt x="90" y="28"/>
                </a:lnTo>
                <a:lnTo>
                  <a:pt x="87" y="28"/>
                </a:lnTo>
                <a:lnTo>
                  <a:pt x="83" y="21"/>
                </a:lnTo>
                <a:lnTo>
                  <a:pt x="83" y="14"/>
                </a:lnTo>
                <a:lnTo>
                  <a:pt x="90" y="21"/>
                </a:lnTo>
                <a:lnTo>
                  <a:pt x="83" y="21"/>
                </a:lnTo>
                <a:lnTo>
                  <a:pt x="80" y="21"/>
                </a:lnTo>
                <a:lnTo>
                  <a:pt x="76" y="14"/>
                </a:lnTo>
                <a:lnTo>
                  <a:pt x="76" y="7"/>
                </a:lnTo>
                <a:lnTo>
                  <a:pt x="83" y="14"/>
                </a:lnTo>
                <a:lnTo>
                  <a:pt x="0" y="14"/>
                </a:lnTo>
                <a:lnTo>
                  <a:pt x="0" y="0"/>
                </a:lnTo>
                <a:lnTo>
                  <a:pt x="83" y="0"/>
                </a:lnTo>
                <a:lnTo>
                  <a:pt x="90" y="4"/>
                </a:lnTo>
                <a:lnTo>
                  <a:pt x="90" y="7"/>
                </a:lnTo>
                <a:lnTo>
                  <a:pt x="90" y="14"/>
                </a:lnTo>
                <a:lnTo>
                  <a:pt x="83" y="11"/>
                </a:lnTo>
                <a:lnTo>
                  <a:pt x="90" y="11"/>
                </a:lnTo>
                <a:lnTo>
                  <a:pt x="97" y="11"/>
                </a:lnTo>
                <a:lnTo>
                  <a:pt x="97" y="14"/>
                </a:lnTo>
                <a:lnTo>
                  <a:pt x="97" y="21"/>
                </a:lnTo>
                <a:lnTo>
                  <a:pt x="90" y="18"/>
                </a:lnTo>
                <a:lnTo>
                  <a:pt x="114" y="18"/>
                </a:lnTo>
                <a:lnTo>
                  <a:pt x="121" y="18"/>
                </a:lnTo>
                <a:lnTo>
                  <a:pt x="121" y="21"/>
                </a:lnTo>
                <a:lnTo>
                  <a:pt x="121" y="35"/>
                </a:lnTo>
                <a:lnTo>
                  <a:pt x="114" y="28"/>
                </a:lnTo>
                <a:lnTo>
                  <a:pt x="135" y="28"/>
                </a:lnTo>
                <a:lnTo>
                  <a:pt x="142" y="31"/>
                </a:lnTo>
                <a:lnTo>
                  <a:pt x="142" y="35"/>
                </a:lnTo>
                <a:lnTo>
                  <a:pt x="142" y="42"/>
                </a:lnTo>
                <a:lnTo>
                  <a:pt x="135" y="35"/>
                </a:lnTo>
                <a:lnTo>
                  <a:pt x="156" y="35"/>
                </a:lnTo>
                <a:lnTo>
                  <a:pt x="163" y="38"/>
                </a:lnTo>
                <a:lnTo>
                  <a:pt x="163" y="42"/>
                </a:lnTo>
                <a:lnTo>
                  <a:pt x="163" y="49"/>
                </a:lnTo>
                <a:lnTo>
                  <a:pt x="156" y="42"/>
                </a:lnTo>
                <a:lnTo>
                  <a:pt x="187" y="42"/>
                </a:lnTo>
                <a:lnTo>
                  <a:pt x="191" y="42"/>
                </a:lnTo>
                <a:lnTo>
                  <a:pt x="194" y="49"/>
                </a:lnTo>
                <a:lnTo>
                  <a:pt x="194" y="56"/>
                </a:lnTo>
                <a:lnTo>
                  <a:pt x="187" y="49"/>
                </a:lnTo>
                <a:lnTo>
                  <a:pt x="194" y="49"/>
                </a:lnTo>
                <a:lnTo>
                  <a:pt x="201" y="52"/>
                </a:lnTo>
                <a:lnTo>
                  <a:pt x="201" y="56"/>
                </a:lnTo>
                <a:lnTo>
                  <a:pt x="201" y="63"/>
                </a:lnTo>
                <a:lnTo>
                  <a:pt x="194" y="56"/>
                </a:lnTo>
                <a:lnTo>
                  <a:pt x="208" y="56"/>
                </a:lnTo>
                <a:lnTo>
                  <a:pt x="212" y="59"/>
                </a:lnTo>
                <a:lnTo>
                  <a:pt x="215" y="63"/>
                </a:lnTo>
                <a:lnTo>
                  <a:pt x="215" y="70"/>
                </a:lnTo>
                <a:lnTo>
                  <a:pt x="208" y="63"/>
                </a:lnTo>
                <a:lnTo>
                  <a:pt x="219" y="63"/>
                </a:lnTo>
                <a:lnTo>
                  <a:pt x="222" y="66"/>
                </a:lnTo>
                <a:lnTo>
                  <a:pt x="225" y="70"/>
                </a:lnTo>
                <a:lnTo>
                  <a:pt x="225" y="73"/>
                </a:lnTo>
                <a:lnTo>
                  <a:pt x="219" y="70"/>
                </a:lnTo>
                <a:lnTo>
                  <a:pt x="229" y="70"/>
                </a:lnTo>
                <a:lnTo>
                  <a:pt x="232" y="70"/>
                </a:lnTo>
                <a:lnTo>
                  <a:pt x="236" y="73"/>
                </a:lnTo>
                <a:lnTo>
                  <a:pt x="236" y="80"/>
                </a:lnTo>
                <a:lnTo>
                  <a:pt x="229" y="73"/>
                </a:lnTo>
                <a:lnTo>
                  <a:pt x="243" y="73"/>
                </a:lnTo>
                <a:lnTo>
                  <a:pt x="250" y="77"/>
                </a:lnTo>
                <a:lnTo>
                  <a:pt x="250" y="80"/>
                </a:lnTo>
                <a:lnTo>
                  <a:pt x="250" y="87"/>
                </a:lnTo>
                <a:lnTo>
                  <a:pt x="243" y="80"/>
                </a:lnTo>
                <a:lnTo>
                  <a:pt x="253" y="80"/>
                </a:lnTo>
                <a:lnTo>
                  <a:pt x="260" y="80"/>
                </a:lnTo>
                <a:lnTo>
                  <a:pt x="260" y="87"/>
                </a:lnTo>
                <a:lnTo>
                  <a:pt x="260" y="94"/>
                </a:lnTo>
                <a:lnTo>
                  <a:pt x="253" y="87"/>
                </a:lnTo>
                <a:lnTo>
                  <a:pt x="264" y="87"/>
                </a:lnTo>
                <a:lnTo>
                  <a:pt x="267" y="87"/>
                </a:lnTo>
                <a:lnTo>
                  <a:pt x="271" y="94"/>
                </a:lnTo>
                <a:lnTo>
                  <a:pt x="271" y="101"/>
                </a:lnTo>
                <a:lnTo>
                  <a:pt x="264" y="94"/>
                </a:lnTo>
                <a:lnTo>
                  <a:pt x="281" y="94"/>
                </a:lnTo>
                <a:lnTo>
                  <a:pt x="285" y="97"/>
                </a:lnTo>
                <a:lnTo>
                  <a:pt x="288" y="101"/>
                </a:lnTo>
                <a:lnTo>
                  <a:pt x="288" y="108"/>
                </a:lnTo>
                <a:lnTo>
                  <a:pt x="281" y="101"/>
                </a:lnTo>
                <a:lnTo>
                  <a:pt x="295" y="101"/>
                </a:lnTo>
                <a:lnTo>
                  <a:pt x="298" y="104"/>
                </a:lnTo>
                <a:lnTo>
                  <a:pt x="302" y="108"/>
                </a:lnTo>
                <a:lnTo>
                  <a:pt x="302" y="115"/>
                </a:lnTo>
                <a:lnTo>
                  <a:pt x="295" y="108"/>
                </a:lnTo>
                <a:lnTo>
                  <a:pt x="305" y="108"/>
                </a:lnTo>
                <a:lnTo>
                  <a:pt x="309" y="108"/>
                </a:lnTo>
                <a:lnTo>
                  <a:pt x="309" y="115"/>
                </a:lnTo>
                <a:lnTo>
                  <a:pt x="309" y="118"/>
                </a:lnTo>
                <a:lnTo>
                  <a:pt x="305" y="111"/>
                </a:lnTo>
                <a:lnTo>
                  <a:pt x="312" y="111"/>
                </a:lnTo>
                <a:lnTo>
                  <a:pt x="316" y="115"/>
                </a:lnTo>
                <a:lnTo>
                  <a:pt x="319" y="118"/>
                </a:lnTo>
                <a:lnTo>
                  <a:pt x="319" y="125"/>
                </a:lnTo>
                <a:lnTo>
                  <a:pt x="312" y="118"/>
                </a:lnTo>
                <a:lnTo>
                  <a:pt x="326" y="118"/>
                </a:lnTo>
                <a:lnTo>
                  <a:pt x="333" y="122"/>
                </a:lnTo>
                <a:lnTo>
                  <a:pt x="337" y="125"/>
                </a:lnTo>
                <a:lnTo>
                  <a:pt x="330" y="122"/>
                </a:lnTo>
                <a:lnTo>
                  <a:pt x="337" y="122"/>
                </a:lnTo>
                <a:lnTo>
                  <a:pt x="344" y="125"/>
                </a:lnTo>
                <a:lnTo>
                  <a:pt x="344" y="129"/>
                </a:lnTo>
                <a:lnTo>
                  <a:pt x="344" y="136"/>
                </a:lnTo>
                <a:lnTo>
                  <a:pt x="337" y="129"/>
                </a:lnTo>
                <a:lnTo>
                  <a:pt x="347" y="129"/>
                </a:lnTo>
                <a:lnTo>
                  <a:pt x="350" y="132"/>
                </a:lnTo>
                <a:lnTo>
                  <a:pt x="350" y="136"/>
                </a:lnTo>
                <a:lnTo>
                  <a:pt x="350" y="143"/>
                </a:lnTo>
                <a:lnTo>
                  <a:pt x="347" y="136"/>
                </a:lnTo>
                <a:lnTo>
                  <a:pt x="354" y="136"/>
                </a:lnTo>
                <a:lnTo>
                  <a:pt x="357" y="136"/>
                </a:lnTo>
                <a:lnTo>
                  <a:pt x="361" y="143"/>
                </a:lnTo>
                <a:lnTo>
                  <a:pt x="361" y="146"/>
                </a:lnTo>
                <a:lnTo>
                  <a:pt x="354" y="139"/>
                </a:lnTo>
                <a:lnTo>
                  <a:pt x="375" y="139"/>
                </a:lnTo>
                <a:lnTo>
                  <a:pt x="378" y="143"/>
                </a:lnTo>
                <a:lnTo>
                  <a:pt x="382" y="146"/>
                </a:lnTo>
                <a:lnTo>
                  <a:pt x="382" y="153"/>
                </a:lnTo>
                <a:lnTo>
                  <a:pt x="375" y="146"/>
                </a:lnTo>
                <a:lnTo>
                  <a:pt x="392" y="146"/>
                </a:lnTo>
                <a:lnTo>
                  <a:pt x="399" y="146"/>
                </a:lnTo>
                <a:lnTo>
                  <a:pt x="399" y="153"/>
                </a:lnTo>
                <a:lnTo>
                  <a:pt x="399" y="156"/>
                </a:lnTo>
                <a:lnTo>
                  <a:pt x="392" y="153"/>
                </a:lnTo>
                <a:lnTo>
                  <a:pt x="420" y="153"/>
                </a:lnTo>
                <a:lnTo>
                  <a:pt x="423" y="153"/>
                </a:lnTo>
                <a:lnTo>
                  <a:pt x="423" y="156"/>
                </a:lnTo>
                <a:lnTo>
                  <a:pt x="423" y="163"/>
                </a:lnTo>
                <a:lnTo>
                  <a:pt x="420" y="156"/>
                </a:lnTo>
                <a:lnTo>
                  <a:pt x="430" y="156"/>
                </a:lnTo>
                <a:lnTo>
                  <a:pt x="434" y="156"/>
                </a:lnTo>
                <a:lnTo>
                  <a:pt x="437" y="163"/>
                </a:lnTo>
                <a:lnTo>
                  <a:pt x="437" y="174"/>
                </a:lnTo>
                <a:lnTo>
                  <a:pt x="430" y="167"/>
                </a:lnTo>
                <a:lnTo>
                  <a:pt x="448" y="167"/>
                </a:lnTo>
                <a:lnTo>
                  <a:pt x="451" y="170"/>
                </a:lnTo>
                <a:lnTo>
                  <a:pt x="455" y="174"/>
                </a:lnTo>
                <a:lnTo>
                  <a:pt x="455" y="177"/>
                </a:lnTo>
                <a:lnTo>
                  <a:pt x="448" y="170"/>
                </a:lnTo>
                <a:lnTo>
                  <a:pt x="458" y="170"/>
                </a:lnTo>
                <a:lnTo>
                  <a:pt x="462" y="174"/>
                </a:lnTo>
                <a:lnTo>
                  <a:pt x="465" y="177"/>
                </a:lnTo>
                <a:lnTo>
                  <a:pt x="465" y="184"/>
                </a:lnTo>
                <a:lnTo>
                  <a:pt x="458" y="177"/>
                </a:lnTo>
                <a:lnTo>
                  <a:pt x="468" y="177"/>
                </a:lnTo>
                <a:lnTo>
                  <a:pt x="472" y="177"/>
                </a:lnTo>
                <a:lnTo>
                  <a:pt x="475" y="184"/>
                </a:lnTo>
                <a:lnTo>
                  <a:pt x="475" y="188"/>
                </a:lnTo>
                <a:lnTo>
                  <a:pt x="468" y="181"/>
                </a:lnTo>
                <a:lnTo>
                  <a:pt x="479" y="181"/>
                </a:lnTo>
                <a:lnTo>
                  <a:pt x="482" y="184"/>
                </a:lnTo>
                <a:lnTo>
                  <a:pt x="486" y="188"/>
                </a:lnTo>
                <a:lnTo>
                  <a:pt x="486" y="191"/>
                </a:lnTo>
                <a:lnTo>
                  <a:pt x="479" y="188"/>
                </a:lnTo>
                <a:lnTo>
                  <a:pt x="486" y="188"/>
                </a:lnTo>
                <a:lnTo>
                  <a:pt x="489" y="188"/>
                </a:lnTo>
                <a:lnTo>
                  <a:pt x="493" y="191"/>
                </a:lnTo>
                <a:lnTo>
                  <a:pt x="493" y="198"/>
                </a:lnTo>
                <a:lnTo>
                  <a:pt x="486" y="191"/>
                </a:lnTo>
                <a:lnTo>
                  <a:pt x="489" y="191"/>
                </a:lnTo>
                <a:lnTo>
                  <a:pt x="496" y="195"/>
                </a:lnTo>
                <a:lnTo>
                  <a:pt x="496" y="198"/>
                </a:lnTo>
                <a:lnTo>
                  <a:pt x="496" y="205"/>
                </a:lnTo>
                <a:lnTo>
                  <a:pt x="489" y="198"/>
                </a:lnTo>
                <a:lnTo>
                  <a:pt x="503" y="198"/>
                </a:lnTo>
                <a:lnTo>
                  <a:pt x="510" y="198"/>
                </a:lnTo>
                <a:lnTo>
                  <a:pt x="510" y="205"/>
                </a:lnTo>
                <a:lnTo>
                  <a:pt x="510" y="212"/>
                </a:lnTo>
                <a:lnTo>
                  <a:pt x="503" y="205"/>
                </a:lnTo>
                <a:lnTo>
                  <a:pt x="510" y="205"/>
                </a:lnTo>
                <a:lnTo>
                  <a:pt x="517" y="205"/>
                </a:lnTo>
                <a:lnTo>
                  <a:pt x="517" y="212"/>
                </a:lnTo>
                <a:lnTo>
                  <a:pt x="517" y="219"/>
                </a:lnTo>
                <a:lnTo>
                  <a:pt x="510" y="212"/>
                </a:lnTo>
                <a:lnTo>
                  <a:pt x="521" y="212"/>
                </a:lnTo>
                <a:lnTo>
                  <a:pt x="524" y="215"/>
                </a:lnTo>
                <a:lnTo>
                  <a:pt x="528" y="219"/>
                </a:lnTo>
                <a:lnTo>
                  <a:pt x="528" y="226"/>
                </a:lnTo>
                <a:lnTo>
                  <a:pt x="521" y="219"/>
                </a:lnTo>
                <a:lnTo>
                  <a:pt x="528" y="219"/>
                </a:lnTo>
                <a:lnTo>
                  <a:pt x="534" y="219"/>
                </a:lnTo>
                <a:lnTo>
                  <a:pt x="534" y="226"/>
                </a:lnTo>
                <a:lnTo>
                  <a:pt x="534" y="229"/>
                </a:lnTo>
                <a:lnTo>
                  <a:pt x="528" y="222"/>
                </a:lnTo>
                <a:lnTo>
                  <a:pt x="541" y="222"/>
                </a:lnTo>
                <a:lnTo>
                  <a:pt x="545" y="226"/>
                </a:lnTo>
                <a:lnTo>
                  <a:pt x="545" y="229"/>
                </a:lnTo>
                <a:lnTo>
                  <a:pt x="545" y="236"/>
                </a:lnTo>
                <a:lnTo>
                  <a:pt x="541" y="229"/>
                </a:lnTo>
                <a:lnTo>
                  <a:pt x="552" y="229"/>
                </a:lnTo>
                <a:lnTo>
                  <a:pt x="555" y="233"/>
                </a:lnTo>
                <a:lnTo>
                  <a:pt x="555" y="236"/>
                </a:lnTo>
                <a:lnTo>
                  <a:pt x="555" y="243"/>
                </a:lnTo>
                <a:lnTo>
                  <a:pt x="552" y="236"/>
                </a:lnTo>
                <a:lnTo>
                  <a:pt x="559" y="236"/>
                </a:lnTo>
                <a:lnTo>
                  <a:pt x="562" y="240"/>
                </a:lnTo>
                <a:lnTo>
                  <a:pt x="566" y="243"/>
                </a:lnTo>
                <a:lnTo>
                  <a:pt x="566" y="247"/>
                </a:lnTo>
                <a:lnTo>
                  <a:pt x="559" y="243"/>
                </a:lnTo>
                <a:lnTo>
                  <a:pt x="566" y="243"/>
                </a:lnTo>
                <a:lnTo>
                  <a:pt x="573" y="243"/>
                </a:lnTo>
                <a:lnTo>
                  <a:pt x="573" y="247"/>
                </a:lnTo>
                <a:lnTo>
                  <a:pt x="573" y="254"/>
                </a:lnTo>
                <a:lnTo>
                  <a:pt x="566" y="247"/>
                </a:lnTo>
                <a:lnTo>
                  <a:pt x="583" y="247"/>
                </a:lnTo>
                <a:lnTo>
                  <a:pt x="587" y="250"/>
                </a:lnTo>
                <a:lnTo>
                  <a:pt x="590" y="254"/>
                </a:lnTo>
                <a:lnTo>
                  <a:pt x="590" y="261"/>
                </a:lnTo>
                <a:lnTo>
                  <a:pt x="583" y="257"/>
                </a:lnTo>
                <a:lnTo>
                  <a:pt x="593" y="257"/>
                </a:lnTo>
                <a:lnTo>
                  <a:pt x="597" y="257"/>
                </a:lnTo>
                <a:lnTo>
                  <a:pt x="600" y="261"/>
                </a:lnTo>
                <a:lnTo>
                  <a:pt x="600" y="267"/>
                </a:lnTo>
                <a:lnTo>
                  <a:pt x="593" y="264"/>
                </a:lnTo>
                <a:lnTo>
                  <a:pt x="607" y="264"/>
                </a:lnTo>
                <a:lnTo>
                  <a:pt x="614" y="264"/>
                </a:lnTo>
                <a:lnTo>
                  <a:pt x="614" y="267"/>
                </a:lnTo>
                <a:lnTo>
                  <a:pt x="614" y="278"/>
                </a:lnTo>
                <a:lnTo>
                  <a:pt x="607" y="271"/>
                </a:lnTo>
                <a:lnTo>
                  <a:pt x="614" y="271"/>
                </a:lnTo>
                <a:lnTo>
                  <a:pt x="618" y="274"/>
                </a:lnTo>
                <a:lnTo>
                  <a:pt x="621" y="278"/>
                </a:lnTo>
                <a:lnTo>
                  <a:pt x="621" y="285"/>
                </a:lnTo>
                <a:lnTo>
                  <a:pt x="614" y="278"/>
                </a:lnTo>
                <a:lnTo>
                  <a:pt x="625" y="278"/>
                </a:lnTo>
                <a:lnTo>
                  <a:pt x="628" y="281"/>
                </a:lnTo>
                <a:lnTo>
                  <a:pt x="632" y="285"/>
                </a:lnTo>
                <a:lnTo>
                  <a:pt x="632" y="288"/>
                </a:lnTo>
                <a:lnTo>
                  <a:pt x="625" y="285"/>
                </a:lnTo>
                <a:lnTo>
                  <a:pt x="628" y="285"/>
                </a:lnTo>
                <a:lnTo>
                  <a:pt x="635" y="285"/>
                </a:lnTo>
                <a:lnTo>
                  <a:pt x="635" y="288"/>
                </a:lnTo>
                <a:lnTo>
                  <a:pt x="635" y="295"/>
                </a:lnTo>
                <a:lnTo>
                  <a:pt x="628" y="292"/>
                </a:lnTo>
                <a:lnTo>
                  <a:pt x="642" y="292"/>
                </a:lnTo>
                <a:lnTo>
                  <a:pt x="646" y="292"/>
                </a:lnTo>
                <a:lnTo>
                  <a:pt x="649" y="295"/>
                </a:lnTo>
                <a:lnTo>
                  <a:pt x="649" y="306"/>
                </a:lnTo>
                <a:lnTo>
                  <a:pt x="642" y="299"/>
                </a:lnTo>
                <a:lnTo>
                  <a:pt x="649" y="299"/>
                </a:lnTo>
                <a:lnTo>
                  <a:pt x="652" y="302"/>
                </a:lnTo>
                <a:lnTo>
                  <a:pt x="656" y="306"/>
                </a:lnTo>
                <a:lnTo>
                  <a:pt x="656" y="313"/>
                </a:lnTo>
                <a:lnTo>
                  <a:pt x="649" y="306"/>
                </a:lnTo>
                <a:lnTo>
                  <a:pt x="663" y="306"/>
                </a:lnTo>
                <a:lnTo>
                  <a:pt x="666" y="309"/>
                </a:lnTo>
                <a:lnTo>
                  <a:pt x="670" y="313"/>
                </a:lnTo>
                <a:lnTo>
                  <a:pt x="670" y="316"/>
                </a:lnTo>
                <a:lnTo>
                  <a:pt x="663" y="313"/>
                </a:lnTo>
                <a:lnTo>
                  <a:pt x="666" y="313"/>
                </a:lnTo>
                <a:lnTo>
                  <a:pt x="670" y="313"/>
                </a:lnTo>
                <a:lnTo>
                  <a:pt x="673" y="316"/>
                </a:lnTo>
                <a:lnTo>
                  <a:pt x="673" y="323"/>
                </a:lnTo>
                <a:lnTo>
                  <a:pt x="666" y="316"/>
                </a:lnTo>
                <a:lnTo>
                  <a:pt x="673" y="316"/>
                </a:lnTo>
                <a:lnTo>
                  <a:pt x="677" y="320"/>
                </a:lnTo>
                <a:lnTo>
                  <a:pt x="680" y="323"/>
                </a:lnTo>
                <a:lnTo>
                  <a:pt x="680" y="327"/>
                </a:lnTo>
                <a:lnTo>
                  <a:pt x="673" y="320"/>
                </a:lnTo>
                <a:lnTo>
                  <a:pt x="677" y="320"/>
                </a:lnTo>
                <a:lnTo>
                  <a:pt x="684" y="323"/>
                </a:lnTo>
                <a:lnTo>
                  <a:pt x="684" y="327"/>
                </a:lnTo>
                <a:lnTo>
                  <a:pt x="684" y="333"/>
                </a:lnTo>
                <a:lnTo>
                  <a:pt x="677" y="327"/>
                </a:lnTo>
                <a:lnTo>
                  <a:pt x="687" y="327"/>
                </a:lnTo>
                <a:lnTo>
                  <a:pt x="691" y="330"/>
                </a:lnTo>
                <a:lnTo>
                  <a:pt x="694" y="333"/>
                </a:lnTo>
                <a:lnTo>
                  <a:pt x="694" y="340"/>
                </a:lnTo>
                <a:lnTo>
                  <a:pt x="687" y="333"/>
                </a:lnTo>
                <a:lnTo>
                  <a:pt x="694" y="333"/>
                </a:lnTo>
                <a:lnTo>
                  <a:pt x="698" y="337"/>
                </a:lnTo>
                <a:lnTo>
                  <a:pt x="701" y="340"/>
                </a:lnTo>
                <a:lnTo>
                  <a:pt x="701" y="351"/>
                </a:lnTo>
                <a:lnTo>
                  <a:pt x="694" y="344"/>
                </a:lnTo>
                <a:lnTo>
                  <a:pt x="715" y="344"/>
                </a:lnTo>
                <a:lnTo>
                  <a:pt x="718" y="344"/>
                </a:lnTo>
                <a:lnTo>
                  <a:pt x="722" y="351"/>
                </a:lnTo>
                <a:lnTo>
                  <a:pt x="722" y="354"/>
                </a:lnTo>
                <a:lnTo>
                  <a:pt x="715" y="347"/>
                </a:lnTo>
                <a:lnTo>
                  <a:pt x="736" y="347"/>
                </a:lnTo>
                <a:lnTo>
                  <a:pt x="739" y="351"/>
                </a:lnTo>
                <a:lnTo>
                  <a:pt x="743" y="354"/>
                </a:lnTo>
                <a:lnTo>
                  <a:pt x="743" y="361"/>
                </a:lnTo>
                <a:lnTo>
                  <a:pt x="736" y="354"/>
                </a:lnTo>
                <a:lnTo>
                  <a:pt x="743" y="354"/>
                </a:lnTo>
                <a:lnTo>
                  <a:pt x="746" y="358"/>
                </a:lnTo>
                <a:lnTo>
                  <a:pt x="750" y="361"/>
                </a:lnTo>
                <a:lnTo>
                  <a:pt x="750" y="365"/>
                </a:lnTo>
                <a:lnTo>
                  <a:pt x="743" y="358"/>
                </a:lnTo>
                <a:lnTo>
                  <a:pt x="750" y="358"/>
                </a:lnTo>
                <a:lnTo>
                  <a:pt x="753" y="361"/>
                </a:lnTo>
                <a:lnTo>
                  <a:pt x="757" y="365"/>
                </a:lnTo>
                <a:lnTo>
                  <a:pt x="757" y="372"/>
                </a:lnTo>
                <a:lnTo>
                  <a:pt x="750" y="368"/>
                </a:lnTo>
                <a:lnTo>
                  <a:pt x="760" y="368"/>
                </a:lnTo>
                <a:lnTo>
                  <a:pt x="764" y="368"/>
                </a:lnTo>
                <a:lnTo>
                  <a:pt x="764" y="372"/>
                </a:lnTo>
                <a:lnTo>
                  <a:pt x="764" y="386"/>
                </a:lnTo>
                <a:lnTo>
                  <a:pt x="760" y="379"/>
                </a:lnTo>
                <a:lnTo>
                  <a:pt x="767" y="379"/>
                </a:lnTo>
                <a:lnTo>
                  <a:pt x="771" y="379"/>
                </a:lnTo>
                <a:lnTo>
                  <a:pt x="774" y="386"/>
                </a:lnTo>
                <a:lnTo>
                  <a:pt x="774" y="392"/>
                </a:lnTo>
                <a:lnTo>
                  <a:pt x="767" y="386"/>
                </a:lnTo>
                <a:lnTo>
                  <a:pt x="777" y="386"/>
                </a:lnTo>
                <a:lnTo>
                  <a:pt x="781" y="389"/>
                </a:lnTo>
                <a:lnTo>
                  <a:pt x="784" y="392"/>
                </a:lnTo>
                <a:lnTo>
                  <a:pt x="784" y="403"/>
                </a:lnTo>
                <a:lnTo>
                  <a:pt x="777" y="396"/>
                </a:lnTo>
                <a:lnTo>
                  <a:pt x="795" y="396"/>
                </a:lnTo>
                <a:lnTo>
                  <a:pt x="802" y="399"/>
                </a:lnTo>
                <a:lnTo>
                  <a:pt x="802" y="403"/>
                </a:lnTo>
                <a:lnTo>
                  <a:pt x="802" y="410"/>
                </a:lnTo>
                <a:lnTo>
                  <a:pt x="795" y="403"/>
                </a:lnTo>
                <a:lnTo>
                  <a:pt x="802" y="403"/>
                </a:lnTo>
                <a:lnTo>
                  <a:pt x="809" y="406"/>
                </a:lnTo>
                <a:lnTo>
                  <a:pt x="809" y="410"/>
                </a:lnTo>
                <a:lnTo>
                  <a:pt x="809" y="413"/>
                </a:lnTo>
                <a:lnTo>
                  <a:pt x="802" y="410"/>
                </a:lnTo>
                <a:lnTo>
                  <a:pt x="823" y="410"/>
                </a:lnTo>
                <a:lnTo>
                  <a:pt x="826" y="410"/>
                </a:lnTo>
                <a:lnTo>
                  <a:pt x="830" y="413"/>
                </a:lnTo>
                <a:lnTo>
                  <a:pt x="830" y="420"/>
                </a:lnTo>
                <a:lnTo>
                  <a:pt x="823" y="417"/>
                </a:lnTo>
                <a:lnTo>
                  <a:pt x="847" y="417"/>
                </a:lnTo>
                <a:lnTo>
                  <a:pt x="850" y="417"/>
                </a:lnTo>
                <a:lnTo>
                  <a:pt x="854" y="420"/>
                </a:lnTo>
                <a:lnTo>
                  <a:pt x="854" y="427"/>
                </a:lnTo>
                <a:lnTo>
                  <a:pt x="847" y="424"/>
                </a:lnTo>
                <a:lnTo>
                  <a:pt x="854" y="424"/>
                </a:lnTo>
                <a:lnTo>
                  <a:pt x="861" y="424"/>
                </a:lnTo>
                <a:lnTo>
                  <a:pt x="861" y="427"/>
                </a:lnTo>
                <a:lnTo>
                  <a:pt x="861" y="434"/>
                </a:lnTo>
                <a:lnTo>
                  <a:pt x="854" y="427"/>
                </a:lnTo>
                <a:lnTo>
                  <a:pt x="864" y="427"/>
                </a:lnTo>
                <a:lnTo>
                  <a:pt x="868" y="431"/>
                </a:lnTo>
                <a:lnTo>
                  <a:pt x="871" y="434"/>
                </a:lnTo>
                <a:lnTo>
                  <a:pt x="871" y="445"/>
                </a:lnTo>
                <a:lnTo>
                  <a:pt x="864" y="438"/>
                </a:lnTo>
                <a:lnTo>
                  <a:pt x="871" y="438"/>
                </a:lnTo>
                <a:lnTo>
                  <a:pt x="875" y="438"/>
                </a:lnTo>
                <a:lnTo>
                  <a:pt x="878" y="445"/>
                </a:lnTo>
                <a:lnTo>
                  <a:pt x="878" y="451"/>
                </a:lnTo>
                <a:lnTo>
                  <a:pt x="871" y="445"/>
                </a:lnTo>
                <a:lnTo>
                  <a:pt x="882" y="445"/>
                </a:lnTo>
                <a:lnTo>
                  <a:pt x="885" y="448"/>
                </a:lnTo>
                <a:lnTo>
                  <a:pt x="889" y="451"/>
                </a:lnTo>
                <a:lnTo>
                  <a:pt x="889" y="458"/>
                </a:lnTo>
                <a:lnTo>
                  <a:pt x="882" y="451"/>
                </a:lnTo>
                <a:lnTo>
                  <a:pt x="889" y="451"/>
                </a:lnTo>
                <a:lnTo>
                  <a:pt x="895" y="455"/>
                </a:lnTo>
                <a:lnTo>
                  <a:pt x="895" y="458"/>
                </a:lnTo>
                <a:lnTo>
                  <a:pt x="895" y="465"/>
                </a:lnTo>
                <a:lnTo>
                  <a:pt x="889" y="458"/>
                </a:lnTo>
                <a:lnTo>
                  <a:pt x="895" y="458"/>
                </a:lnTo>
                <a:lnTo>
                  <a:pt x="899" y="458"/>
                </a:lnTo>
                <a:lnTo>
                  <a:pt x="902" y="465"/>
                </a:lnTo>
                <a:lnTo>
                  <a:pt x="902" y="469"/>
                </a:lnTo>
                <a:lnTo>
                  <a:pt x="895" y="462"/>
                </a:lnTo>
                <a:lnTo>
                  <a:pt x="909" y="462"/>
                </a:lnTo>
                <a:lnTo>
                  <a:pt x="916" y="465"/>
                </a:lnTo>
                <a:lnTo>
                  <a:pt x="916" y="469"/>
                </a:lnTo>
                <a:lnTo>
                  <a:pt x="916" y="476"/>
                </a:lnTo>
                <a:lnTo>
                  <a:pt x="909" y="469"/>
                </a:lnTo>
                <a:lnTo>
                  <a:pt x="923" y="469"/>
                </a:lnTo>
                <a:lnTo>
                  <a:pt x="927" y="469"/>
                </a:lnTo>
                <a:lnTo>
                  <a:pt x="930" y="476"/>
                </a:lnTo>
                <a:lnTo>
                  <a:pt x="930" y="479"/>
                </a:lnTo>
                <a:lnTo>
                  <a:pt x="923" y="472"/>
                </a:lnTo>
                <a:lnTo>
                  <a:pt x="934" y="472"/>
                </a:lnTo>
                <a:lnTo>
                  <a:pt x="937" y="476"/>
                </a:lnTo>
                <a:lnTo>
                  <a:pt x="941" y="479"/>
                </a:lnTo>
                <a:lnTo>
                  <a:pt x="941" y="486"/>
                </a:lnTo>
                <a:lnTo>
                  <a:pt x="934" y="479"/>
                </a:lnTo>
                <a:lnTo>
                  <a:pt x="937" y="479"/>
                </a:lnTo>
                <a:lnTo>
                  <a:pt x="944" y="483"/>
                </a:lnTo>
                <a:lnTo>
                  <a:pt x="944" y="486"/>
                </a:lnTo>
                <a:lnTo>
                  <a:pt x="944" y="490"/>
                </a:lnTo>
                <a:lnTo>
                  <a:pt x="937" y="483"/>
                </a:lnTo>
                <a:lnTo>
                  <a:pt x="951" y="483"/>
                </a:lnTo>
                <a:lnTo>
                  <a:pt x="954" y="486"/>
                </a:lnTo>
                <a:lnTo>
                  <a:pt x="958" y="490"/>
                </a:lnTo>
                <a:lnTo>
                  <a:pt x="958" y="493"/>
                </a:lnTo>
                <a:lnTo>
                  <a:pt x="951" y="490"/>
                </a:lnTo>
                <a:lnTo>
                  <a:pt x="961" y="490"/>
                </a:lnTo>
                <a:lnTo>
                  <a:pt x="965" y="490"/>
                </a:lnTo>
                <a:lnTo>
                  <a:pt x="968" y="493"/>
                </a:lnTo>
                <a:lnTo>
                  <a:pt x="968" y="500"/>
                </a:lnTo>
                <a:lnTo>
                  <a:pt x="961" y="497"/>
                </a:lnTo>
                <a:lnTo>
                  <a:pt x="979" y="497"/>
                </a:lnTo>
                <a:lnTo>
                  <a:pt x="982" y="497"/>
                </a:lnTo>
                <a:lnTo>
                  <a:pt x="986" y="500"/>
                </a:lnTo>
                <a:lnTo>
                  <a:pt x="986" y="507"/>
                </a:lnTo>
                <a:lnTo>
                  <a:pt x="979" y="500"/>
                </a:lnTo>
                <a:lnTo>
                  <a:pt x="993" y="500"/>
                </a:lnTo>
                <a:lnTo>
                  <a:pt x="996" y="504"/>
                </a:lnTo>
                <a:lnTo>
                  <a:pt x="1000" y="507"/>
                </a:lnTo>
                <a:lnTo>
                  <a:pt x="1000" y="510"/>
                </a:lnTo>
                <a:lnTo>
                  <a:pt x="993" y="504"/>
                </a:lnTo>
                <a:lnTo>
                  <a:pt x="1010" y="504"/>
                </a:lnTo>
                <a:lnTo>
                  <a:pt x="1014" y="507"/>
                </a:lnTo>
                <a:lnTo>
                  <a:pt x="1017" y="510"/>
                </a:lnTo>
                <a:lnTo>
                  <a:pt x="1017" y="517"/>
                </a:lnTo>
                <a:lnTo>
                  <a:pt x="1010" y="510"/>
                </a:lnTo>
                <a:lnTo>
                  <a:pt x="1014" y="510"/>
                </a:lnTo>
                <a:lnTo>
                  <a:pt x="1017" y="510"/>
                </a:lnTo>
                <a:lnTo>
                  <a:pt x="1020" y="517"/>
                </a:lnTo>
                <a:lnTo>
                  <a:pt x="1020" y="524"/>
                </a:lnTo>
                <a:lnTo>
                  <a:pt x="1014" y="517"/>
                </a:lnTo>
                <a:lnTo>
                  <a:pt x="1017" y="517"/>
                </a:lnTo>
                <a:lnTo>
                  <a:pt x="1024" y="517"/>
                </a:lnTo>
                <a:lnTo>
                  <a:pt x="1024" y="524"/>
                </a:lnTo>
                <a:lnTo>
                  <a:pt x="1024" y="531"/>
                </a:lnTo>
                <a:lnTo>
                  <a:pt x="1017" y="524"/>
                </a:lnTo>
                <a:lnTo>
                  <a:pt x="1027" y="524"/>
                </a:lnTo>
                <a:lnTo>
                  <a:pt x="1034" y="524"/>
                </a:lnTo>
                <a:lnTo>
                  <a:pt x="1034" y="531"/>
                </a:lnTo>
                <a:lnTo>
                  <a:pt x="1034" y="538"/>
                </a:lnTo>
                <a:lnTo>
                  <a:pt x="1027" y="531"/>
                </a:lnTo>
                <a:lnTo>
                  <a:pt x="1034" y="531"/>
                </a:lnTo>
                <a:lnTo>
                  <a:pt x="1041" y="531"/>
                </a:lnTo>
                <a:lnTo>
                  <a:pt x="1041" y="538"/>
                </a:lnTo>
                <a:lnTo>
                  <a:pt x="1041" y="545"/>
                </a:lnTo>
                <a:lnTo>
                  <a:pt x="1034" y="538"/>
                </a:lnTo>
                <a:lnTo>
                  <a:pt x="1041" y="538"/>
                </a:lnTo>
                <a:lnTo>
                  <a:pt x="1048" y="538"/>
                </a:lnTo>
                <a:lnTo>
                  <a:pt x="1048" y="545"/>
                </a:lnTo>
                <a:lnTo>
                  <a:pt x="1048" y="549"/>
                </a:lnTo>
                <a:lnTo>
                  <a:pt x="1041" y="545"/>
                </a:lnTo>
                <a:lnTo>
                  <a:pt x="1059" y="545"/>
                </a:lnTo>
                <a:lnTo>
                  <a:pt x="1066" y="545"/>
                </a:lnTo>
                <a:lnTo>
                  <a:pt x="1066" y="549"/>
                </a:lnTo>
                <a:lnTo>
                  <a:pt x="1066" y="556"/>
                </a:lnTo>
                <a:lnTo>
                  <a:pt x="1059" y="552"/>
                </a:lnTo>
                <a:lnTo>
                  <a:pt x="1069" y="552"/>
                </a:lnTo>
                <a:lnTo>
                  <a:pt x="1073" y="552"/>
                </a:lnTo>
                <a:lnTo>
                  <a:pt x="1076" y="556"/>
                </a:lnTo>
                <a:lnTo>
                  <a:pt x="1076" y="563"/>
                </a:lnTo>
                <a:lnTo>
                  <a:pt x="1069" y="556"/>
                </a:lnTo>
                <a:lnTo>
                  <a:pt x="1083" y="556"/>
                </a:lnTo>
                <a:lnTo>
                  <a:pt x="1086" y="556"/>
                </a:lnTo>
                <a:lnTo>
                  <a:pt x="1090" y="563"/>
                </a:lnTo>
                <a:lnTo>
                  <a:pt x="1090" y="566"/>
                </a:lnTo>
                <a:lnTo>
                  <a:pt x="1083" y="559"/>
                </a:lnTo>
                <a:lnTo>
                  <a:pt x="1093" y="559"/>
                </a:lnTo>
                <a:lnTo>
                  <a:pt x="1097" y="563"/>
                </a:lnTo>
                <a:lnTo>
                  <a:pt x="1100" y="566"/>
                </a:lnTo>
                <a:lnTo>
                  <a:pt x="1100" y="570"/>
                </a:lnTo>
                <a:lnTo>
                  <a:pt x="1093" y="566"/>
                </a:lnTo>
                <a:lnTo>
                  <a:pt x="1104" y="566"/>
                </a:lnTo>
                <a:lnTo>
                  <a:pt x="1107" y="566"/>
                </a:lnTo>
                <a:lnTo>
                  <a:pt x="1107" y="570"/>
                </a:lnTo>
                <a:lnTo>
                  <a:pt x="1107" y="576"/>
                </a:lnTo>
                <a:lnTo>
                  <a:pt x="1104" y="570"/>
                </a:lnTo>
                <a:lnTo>
                  <a:pt x="1114" y="570"/>
                </a:lnTo>
                <a:lnTo>
                  <a:pt x="1118" y="573"/>
                </a:lnTo>
                <a:lnTo>
                  <a:pt x="1121" y="576"/>
                </a:lnTo>
                <a:lnTo>
                  <a:pt x="1121" y="583"/>
                </a:lnTo>
                <a:lnTo>
                  <a:pt x="1114" y="576"/>
                </a:lnTo>
                <a:lnTo>
                  <a:pt x="1121" y="576"/>
                </a:lnTo>
                <a:lnTo>
                  <a:pt x="1125" y="576"/>
                </a:lnTo>
                <a:lnTo>
                  <a:pt x="1128" y="583"/>
                </a:lnTo>
                <a:lnTo>
                  <a:pt x="1128" y="590"/>
                </a:lnTo>
                <a:lnTo>
                  <a:pt x="1121" y="583"/>
                </a:lnTo>
                <a:lnTo>
                  <a:pt x="1128" y="583"/>
                </a:lnTo>
                <a:lnTo>
                  <a:pt x="1132" y="583"/>
                </a:lnTo>
                <a:lnTo>
                  <a:pt x="1135" y="590"/>
                </a:lnTo>
                <a:lnTo>
                  <a:pt x="1135" y="597"/>
                </a:lnTo>
                <a:lnTo>
                  <a:pt x="1128" y="590"/>
                </a:lnTo>
                <a:lnTo>
                  <a:pt x="1138" y="590"/>
                </a:lnTo>
                <a:lnTo>
                  <a:pt x="1145" y="590"/>
                </a:lnTo>
                <a:lnTo>
                  <a:pt x="1145" y="597"/>
                </a:lnTo>
                <a:lnTo>
                  <a:pt x="1145" y="604"/>
                </a:lnTo>
                <a:lnTo>
                  <a:pt x="1138" y="597"/>
                </a:lnTo>
                <a:lnTo>
                  <a:pt x="1145" y="597"/>
                </a:lnTo>
                <a:lnTo>
                  <a:pt x="1152" y="601"/>
                </a:lnTo>
                <a:lnTo>
                  <a:pt x="1152" y="604"/>
                </a:lnTo>
                <a:lnTo>
                  <a:pt x="1152" y="611"/>
                </a:lnTo>
                <a:lnTo>
                  <a:pt x="1145" y="604"/>
                </a:lnTo>
                <a:lnTo>
                  <a:pt x="1156" y="604"/>
                </a:lnTo>
                <a:lnTo>
                  <a:pt x="1163" y="604"/>
                </a:lnTo>
                <a:lnTo>
                  <a:pt x="1163" y="611"/>
                </a:lnTo>
                <a:lnTo>
                  <a:pt x="1163" y="615"/>
                </a:lnTo>
                <a:lnTo>
                  <a:pt x="1156" y="608"/>
                </a:lnTo>
                <a:lnTo>
                  <a:pt x="1166" y="608"/>
                </a:lnTo>
                <a:lnTo>
                  <a:pt x="1170" y="611"/>
                </a:lnTo>
                <a:lnTo>
                  <a:pt x="1170" y="615"/>
                </a:lnTo>
                <a:lnTo>
                  <a:pt x="1170" y="622"/>
                </a:lnTo>
                <a:lnTo>
                  <a:pt x="1166" y="615"/>
                </a:lnTo>
                <a:lnTo>
                  <a:pt x="1170" y="615"/>
                </a:lnTo>
                <a:lnTo>
                  <a:pt x="1177" y="618"/>
                </a:lnTo>
                <a:lnTo>
                  <a:pt x="1177" y="622"/>
                </a:lnTo>
                <a:lnTo>
                  <a:pt x="1177" y="625"/>
                </a:lnTo>
                <a:lnTo>
                  <a:pt x="1170" y="618"/>
                </a:lnTo>
                <a:lnTo>
                  <a:pt x="1177" y="618"/>
                </a:lnTo>
                <a:lnTo>
                  <a:pt x="1184" y="622"/>
                </a:lnTo>
                <a:lnTo>
                  <a:pt x="1184" y="625"/>
                </a:lnTo>
                <a:lnTo>
                  <a:pt x="1184" y="632"/>
                </a:lnTo>
                <a:lnTo>
                  <a:pt x="1177" y="625"/>
                </a:lnTo>
                <a:lnTo>
                  <a:pt x="1187" y="625"/>
                </a:lnTo>
                <a:lnTo>
                  <a:pt x="1194" y="625"/>
                </a:lnTo>
                <a:lnTo>
                  <a:pt x="1194" y="632"/>
                </a:lnTo>
                <a:lnTo>
                  <a:pt x="1194" y="635"/>
                </a:lnTo>
                <a:lnTo>
                  <a:pt x="1187" y="629"/>
                </a:lnTo>
                <a:lnTo>
                  <a:pt x="1197" y="629"/>
                </a:lnTo>
                <a:lnTo>
                  <a:pt x="1201" y="632"/>
                </a:lnTo>
                <a:lnTo>
                  <a:pt x="1204" y="635"/>
                </a:lnTo>
                <a:lnTo>
                  <a:pt x="1204" y="642"/>
                </a:lnTo>
                <a:lnTo>
                  <a:pt x="1197" y="635"/>
                </a:lnTo>
                <a:lnTo>
                  <a:pt x="1208" y="635"/>
                </a:lnTo>
                <a:lnTo>
                  <a:pt x="1211" y="639"/>
                </a:lnTo>
                <a:lnTo>
                  <a:pt x="1215" y="642"/>
                </a:lnTo>
                <a:lnTo>
                  <a:pt x="1215" y="653"/>
                </a:lnTo>
                <a:lnTo>
                  <a:pt x="1208" y="646"/>
                </a:lnTo>
                <a:lnTo>
                  <a:pt x="1222" y="646"/>
                </a:lnTo>
                <a:lnTo>
                  <a:pt x="1225" y="649"/>
                </a:lnTo>
                <a:lnTo>
                  <a:pt x="1229" y="653"/>
                </a:lnTo>
                <a:lnTo>
                  <a:pt x="1229" y="660"/>
                </a:lnTo>
                <a:lnTo>
                  <a:pt x="1222" y="653"/>
                </a:lnTo>
                <a:lnTo>
                  <a:pt x="1243" y="653"/>
                </a:lnTo>
                <a:lnTo>
                  <a:pt x="1250" y="653"/>
                </a:lnTo>
                <a:lnTo>
                  <a:pt x="1250" y="660"/>
                </a:lnTo>
                <a:lnTo>
                  <a:pt x="1250" y="663"/>
                </a:lnTo>
                <a:lnTo>
                  <a:pt x="1243" y="656"/>
                </a:lnTo>
                <a:lnTo>
                  <a:pt x="1260" y="656"/>
                </a:lnTo>
                <a:lnTo>
                  <a:pt x="1263" y="660"/>
                </a:lnTo>
                <a:lnTo>
                  <a:pt x="1263" y="663"/>
                </a:lnTo>
                <a:lnTo>
                  <a:pt x="1263" y="667"/>
                </a:lnTo>
                <a:lnTo>
                  <a:pt x="1260" y="663"/>
                </a:lnTo>
                <a:lnTo>
                  <a:pt x="1267" y="663"/>
                </a:lnTo>
                <a:lnTo>
                  <a:pt x="1270" y="663"/>
                </a:lnTo>
                <a:lnTo>
                  <a:pt x="1274" y="667"/>
                </a:lnTo>
                <a:lnTo>
                  <a:pt x="1274" y="674"/>
                </a:lnTo>
                <a:lnTo>
                  <a:pt x="1267" y="667"/>
                </a:lnTo>
                <a:lnTo>
                  <a:pt x="1288" y="667"/>
                </a:lnTo>
                <a:lnTo>
                  <a:pt x="1291" y="670"/>
                </a:lnTo>
                <a:lnTo>
                  <a:pt x="1295" y="674"/>
                </a:lnTo>
                <a:lnTo>
                  <a:pt x="1295" y="681"/>
                </a:lnTo>
                <a:lnTo>
                  <a:pt x="1288" y="674"/>
                </a:lnTo>
                <a:lnTo>
                  <a:pt x="1305" y="674"/>
                </a:lnTo>
                <a:lnTo>
                  <a:pt x="1309" y="674"/>
                </a:lnTo>
                <a:lnTo>
                  <a:pt x="1312" y="681"/>
                </a:lnTo>
                <a:lnTo>
                  <a:pt x="1312" y="688"/>
                </a:lnTo>
                <a:lnTo>
                  <a:pt x="1305" y="681"/>
                </a:lnTo>
                <a:lnTo>
                  <a:pt x="1312" y="681"/>
                </a:lnTo>
                <a:lnTo>
                  <a:pt x="1316" y="681"/>
                </a:lnTo>
                <a:lnTo>
                  <a:pt x="1319" y="688"/>
                </a:lnTo>
                <a:lnTo>
                  <a:pt x="1319" y="691"/>
                </a:lnTo>
                <a:lnTo>
                  <a:pt x="1312" y="684"/>
                </a:lnTo>
                <a:lnTo>
                  <a:pt x="1354" y="684"/>
                </a:lnTo>
                <a:lnTo>
                  <a:pt x="1357" y="688"/>
                </a:lnTo>
                <a:lnTo>
                  <a:pt x="1361" y="691"/>
                </a:lnTo>
                <a:lnTo>
                  <a:pt x="1361" y="694"/>
                </a:lnTo>
                <a:lnTo>
                  <a:pt x="1354" y="688"/>
                </a:lnTo>
                <a:lnTo>
                  <a:pt x="1364" y="688"/>
                </a:lnTo>
                <a:lnTo>
                  <a:pt x="1368" y="691"/>
                </a:lnTo>
                <a:lnTo>
                  <a:pt x="1371" y="694"/>
                </a:lnTo>
                <a:lnTo>
                  <a:pt x="1371" y="701"/>
                </a:lnTo>
                <a:lnTo>
                  <a:pt x="1364" y="694"/>
                </a:lnTo>
                <a:lnTo>
                  <a:pt x="1385" y="694"/>
                </a:lnTo>
                <a:lnTo>
                  <a:pt x="1388" y="698"/>
                </a:lnTo>
                <a:lnTo>
                  <a:pt x="1392" y="701"/>
                </a:lnTo>
                <a:lnTo>
                  <a:pt x="1392" y="708"/>
                </a:lnTo>
                <a:lnTo>
                  <a:pt x="1385" y="701"/>
                </a:lnTo>
                <a:lnTo>
                  <a:pt x="1399" y="701"/>
                </a:lnTo>
                <a:lnTo>
                  <a:pt x="1406" y="701"/>
                </a:lnTo>
                <a:lnTo>
                  <a:pt x="1406" y="708"/>
                </a:lnTo>
                <a:lnTo>
                  <a:pt x="1406" y="712"/>
                </a:lnTo>
                <a:lnTo>
                  <a:pt x="1399" y="705"/>
                </a:lnTo>
                <a:lnTo>
                  <a:pt x="1409" y="705"/>
                </a:lnTo>
                <a:lnTo>
                  <a:pt x="1416" y="708"/>
                </a:lnTo>
                <a:lnTo>
                  <a:pt x="1416" y="712"/>
                </a:lnTo>
                <a:lnTo>
                  <a:pt x="1416" y="719"/>
                </a:lnTo>
                <a:lnTo>
                  <a:pt x="1409" y="712"/>
                </a:lnTo>
                <a:lnTo>
                  <a:pt x="1423" y="712"/>
                </a:lnTo>
                <a:lnTo>
                  <a:pt x="1427" y="715"/>
                </a:lnTo>
                <a:lnTo>
                  <a:pt x="1430" y="719"/>
                </a:lnTo>
                <a:lnTo>
                  <a:pt x="1430" y="726"/>
                </a:lnTo>
                <a:lnTo>
                  <a:pt x="1423" y="719"/>
                </a:lnTo>
                <a:lnTo>
                  <a:pt x="1440" y="719"/>
                </a:lnTo>
                <a:lnTo>
                  <a:pt x="1444" y="722"/>
                </a:lnTo>
                <a:lnTo>
                  <a:pt x="1447" y="726"/>
                </a:lnTo>
                <a:lnTo>
                  <a:pt x="1447" y="733"/>
                </a:lnTo>
                <a:lnTo>
                  <a:pt x="1440" y="726"/>
                </a:lnTo>
                <a:lnTo>
                  <a:pt x="1444" y="726"/>
                </a:lnTo>
                <a:lnTo>
                  <a:pt x="1451" y="729"/>
                </a:lnTo>
                <a:lnTo>
                  <a:pt x="1451" y="733"/>
                </a:lnTo>
                <a:lnTo>
                  <a:pt x="1451" y="743"/>
                </a:lnTo>
                <a:lnTo>
                  <a:pt x="1444" y="736"/>
                </a:lnTo>
                <a:lnTo>
                  <a:pt x="1454" y="736"/>
                </a:lnTo>
                <a:lnTo>
                  <a:pt x="1458" y="740"/>
                </a:lnTo>
                <a:lnTo>
                  <a:pt x="1461" y="743"/>
                </a:lnTo>
                <a:lnTo>
                  <a:pt x="1461" y="750"/>
                </a:lnTo>
                <a:lnTo>
                  <a:pt x="1454" y="743"/>
                </a:lnTo>
                <a:lnTo>
                  <a:pt x="1458" y="743"/>
                </a:lnTo>
                <a:lnTo>
                  <a:pt x="1465" y="743"/>
                </a:lnTo>
                <a:lnTo>
                  <a:pt x="1465" y="750"/>
                </a:lnTo>
                <a:lnTo>
                  <a:pt x="1465" y="757"/>
                </a:lnTo>
                <a:lnTo>
                  <a:pt x="1458" y="750"/>
                </a:lnTo>
                <a:lnTo>
                  <a:pt x="1468" y="750"/>
                </a:lnTo>
                <a:lnTo>
                  <a:pt x="1472" y="750"/>
                </a:lnTo>
                <a:lnTo>
                  <a:pt x="1475" y="757"/>
                </a:lnTo>
                <a:lnTo>
                  <a:pt x="1475" y="760"/>
                </a:lnTo>
                <a:lnTo>
                  <a:pt x="1468" y="753"/>
                </a:lnTo>
                <a:lnTo>
                  <a:pt x="1475" y="753"/>
                </a:lnTo>
                <a:lnTo>
                  <a:pt x="1479" y="757"/>
                </a:lnTo>
                <a:lnTo>
                  <a:pt x="1482" y="760"/>
                </a:lnTo>
                <a:lnTo>
                  <a:pt x="1482" y="767"/>
                </a:lnTo>
                <a:lnTo>
                  <a:pt x="1475" y="760"/>
                </a:lnTo>
                <a:lnTo>
                  <a:pt x="1482" y="760"/>
                </a:lnTo>
                <a:lnTo>
                  <a:pt x="1489" y="764"/>
                </a:lnTo>
                <a:lnTo>
                  <a:pt x="1489" y="767"/>
                </a:lnTo>
                <a:lnTo>
                  <a:pt x="1489" y="771"/>
                </a:lnTo>
                <a:lnTo>
                  <a:pt x="1482" y="764"/>
                </a:lnTo>
                <a:lnTo>
                  <a:pt x="1493" y="764"/>
                </a:lnTo>
                <a:lnTo>
                  <a:pt x="1500" y="767"/>
                </a:lnTo>
                <a:lnTo>
                  <a:pt x="1500" y="771"/>
                </a:lnTo>
                <a:lnTo>
                  <a:pt x="1500" y="778"/>
                </a:lnTo>
                <a:lnTo>
                  <a:pt x="1493" y="771"/>
                </a:lnTo>
                <a:lnTo>
                  <a:pt x="1500" y="771"/>
                </a:lnTo>
                <a:lnTo>
                  <a:pt x="1503" y="771"/>
                </a:lnTo>
                <a:lnTo>
                  <a:pt x="1506" y="778"/>
                </a:lnTo>
                <a:lnTo>
                  <a:pt x="1506" y="781"/>
                </a:lnTo>
                <a:lnTo>
                  <a:pt x="1500" y="778"/>
                </a:lnTo>
                <a:lnTo>
                  <a:pt x="1503" y="778"/>
                </a:lnTo>
                <a:lnTo>
                  <a:pt x="1510" y="778"/>
                </a:lnTo>
                <a:lnTo>
                  <a:pt x="1510" y="781"/>
                </a:lnTo>
                <a:lnTo>
                  <a:pt x="1510" y="788"/>
                </a:lnTo>
                <a:lnTo>
                  <a:pt x="1503" y="781"/>
                </a:lnTo>
                <a:lnTo>
                  <a:pt x="1506" y="781"/>
                </a:lnTo>
                <a:lnTo>
                  <a:pt x="1513" y="785"/>
                </a:lnTo>
                <a:lnTo>
                  <a:pt x="1513" y="788"/>
                </a:lnTo>
                <a:lnTo>
                  <a:pt x="1513" y="795"/>
                </a:lnTo>
                <a:lnTo>
                  <a:pt x="1506" y="788"/>
                </a:lnTo>
                <a:lnTo>
                  <a:pt x="1513" y="788"/>
                </a:lnTo>
                <a:lnTo>
                  <a:pt x="1520" y="788"/>
                </a:lnTo>
                <a:lnTo>
                  <a:pt x="1520" y="795"/>
                </a:lnTo>
                <a:lnTo>
                  <a:pt x="1520" y="799"/>
                </a:lnTo>
                <a:lnTo>
                  <a:pt x="1513" y="792"/>
                </a:lnTo>
                <a:lnTo>
                  <a:pt x="1520" y="792"/>
                </a:lnTo>
                <a:lnTo>
                  <a:pt x="1527" y="795"/>
                </a:lnTo>
                <a:lnTo>
                  <a:pt x="1527" y="799"/>
                </a:lnTo>
                <a:lnTo>
                  <a:pt x="1527" y="802"/>
                </a:lnTo>
                <a:lnTo>
                  <a:pt x="1520" y="795"/>
                </a:lnTo>
                <a:lnTo>
                  <a:pt x="1534" y="795"/>
                </a:lnTo>
                <a:lnTo>
                  <a:pt x="1538" y="799"/>
                </a:lnTo>
                <a:lnTo>
                  <a:pt x="1541" y="802"/>
                </a:lnTo>
                <a:lnTo>
                  <a:pt x="1541" y="809"/>
                </a:lnTo>
                <a:lnTo>
                  <a:pt x="1534" y="802"/>
                </a:lnTo>
                <a:lnTo>
                  <a:pt x="1545" y="802"/>
                </a:lnTo>
                <a:lnTo>
                  <a:pt x="1548" y="806"/>
                </a:lnTo>
                <a:lnTo>
                  <a:pt x="1552" y="809"/>
                </a:lnTo>
                <a:lnTo>
                  <a:pt x="1552" y="813"/>
                </a:lnTo>
                <a:lnTo>
                  <a:pt x="1545" y="806"/>
                </a:lnTo>
                <a:lnTo>
                  <a:pt x="1559" y="806"/>
                </a:lnTo>
                <a:lnTo>
                  <a:pt x="1562" y="809"/>
                </a:lnTo>
                <a:lnTo>
                  <a:pt x="1562" y="813"/>
                </a:lnTo>
                <a:lnTo>
                  <a:pt x="1562" y="819"/>
                </a:lnTo>
                <a:lnTo>
                  <a:pt x="1559" y="813"/>
                </a:lnTo>
                <a:lnTo>
                  <a:pt x="1565" y="813"/>
                </a:lnTo>
                <a:lnTo>
                  <a:pt x="1572" y="813"/>
                </a:lnTo>
                <a:lnTo>
                  <a:pt x="1572" y="819"/>
                </a:lnTo>
                <a:lnTo>
                  <a:pt x="1572" y="823"/>
                </a:lnTo>
                <a:lnTo>
                  <a:pt x="1565" y="819"/>
                </a:lnTo>
                <a:lnTo>
                  <a:pt x="1572" y="819"/>
                </a:lnTo>
                <a:lnTo>
                  <a:pt x="1579" y="819"/>
                </a:lnTo>
                <a:lnTo>
                  <a:pt x="1579" y="823"/>
                </a:lnTo>
                <a:lnTo>
                  <a:pt x="1579" y="830"/>
                </a:lnTo>
                <a:lnTo>
                  <a:pt x="1572" y="823"/>
                </a:lnTo>
                <a:lnTo>
                  <a:pt x="1583" y="823"/>
                </a:lnTo>
                <a:lnTo>
                  <a:pt x="1590" y="826"/>
                </a:lnTo>
                <a:lnTo>
                  <a:pt x="1590" y="830"/>
                </a:lnTo>
                <a:lnTo>
                  <a:pt x="1590" y="837"/>
                </a:lnTo>
                <a:lnTo>
                  <a:pt x="1583" y="830"/>
                </a:lnTo>
                <a:lnTo>
                  <a:pt x="1600" y="830"/>
                </a:lnTo>
                <a:lnTo>
                  <a:pt x="1607" y="830"/>
                </a:lnTo>
                <a:lnTo>
                  <a:pt x="1607" y="837"/>
                </a:lnTo>
                <a:lnTo>
                  <a:pt x="1607" y="840"/>
                </a:lnTo>
                <a:lnTo>
                  <a:pt x="1600" y="837"/>
                </a:lnTo>
                <a:lnTo>
                  <a:pt x="1611" y="837"/>
                </a:lnTo>
                <a:lnTo>
                  <a:pt x="1618" y="837"/>
                </a:lnTo>
                <a:lnTo>
                  <a:pt x="1618" y="840"/>
                </a:lnTo>
                <a:lnTo>
                  <a:pt x="1618" y="847"/>
                </a:lnTo>
                <a:lnTo>
                  <a:pt x="1611" y="840"/>
                </a:lnTo>
                <a:lnTo>
                  <a:pt x="1624" y="840"/>
                </a:lnTo>
                <a:lnTo>
                  <a:pt x="1631" y="844"/>
                </a:lnTo>
                <a:lnTo>
                  <a:pt x="1631" y="847"/>
                </a:lnTo>
                <a:lnTo>
                  <a:pt x="1631" y="854"/>
                </a:lnTo>
                <a:lnTo>
                  <a:pt x="1624" y="847"/>
                </a:lnTo>
                <a:lnTo>
                  <a:pt x="1642" y="847"/>
                </a:lnTo>
                <a:lnTo>
                  <a:pt x="1649" y="847"/>
                </a:lnTo>
                <a:lnTo>
                  <a:pt x="1649" y="854"/>
                </a:lnTo>
                <a:lnTo>
                  <a:pt x="1649" y="858"/>
                </a:lnTo>
                <a:lnTo>
                  <a:pt x="1642" y="851"/>
                </a:lnTo>
                <a:lnTo>
                  <a:pt x="1652" y="851"/>
                </a:lnTo>
                <a:lnTo>
                  <a:pt x="1656" y="854"/>
                </a:lnTo>
                <a:lnTo>
                  <a:pt x="1659" y="858"/>
                </a:lnTo>
                <a:lnTo>
                  <a:pt x="1659" y="865"/>
                </a:lnTo>
                <a:lnTo>
                  <a:pt x="1652" y="858"/>
                </a:lnTo>
                <a:lnTo>
                  <a:pt x="1659" y="858"/>
                </a:lnTo>
                <a:lnTo>
                  <a:pt x="1663" y="858"/>
                </a:lnTo>
                <a:lnTo>
                  <a:pt x="1666" y="865"/>
                </a:lnTo>
                <a:lnTo>
                  <a:pt x="1666" y="868"/>
                </a:lnTo>
                <a:lnTo>
                  <a:pt x="1659" y="861"/>
                </a:lnTo>
                <a:lnTo>
                  <a:pt x="1683" y="861"/>
                </a:lnTo>
                <a:lnTo>
                  <a:pt x="1687" y="865"/>
                </a:lnTo>
                <a:lnTo>
                  <a:pt x="1690" y="868"/>
                </a:lnTo>
                <a:lnTo>
                  <a:pt x="1690" y="872"/>
                </a:lnTo>
                <a:lnTo>
                  <a:pt x="1683" y="865"/>
                </a:lnTo>
                <a:lnTo>
                  <a:pt x="1687" y="865"/>
                </a:lnTo>
                <a:lnTo>
                  <a:pt x="1694" y="868"/>
                </a:lnTo>
                <a:lnTo>
                  <a:pt x="1694" y="872"/>
                </a:lnTo>
                <a:lnTo>
                  <a:pt x="1694" y="878"/>
                </a:lnTo>
                <a:lnTo>
                  <a:pt x="1687" y="872"/>
                </a:lnTo>
                <a:lnTo>
                  <a:pt x="1697" y="872"/>
                </a:lnTo>
                <a:lnTo>
                  <a:pt x="1701" y="875"/>
                </a:lnTo>
                <a:lnTo>
                  <a:pt x="1704" y="878"/>
                </a:lnTo>
                <a:lnTo>
                  <a:pt x="1704" y="882"/>
                </a:lnTo>
                <a:lnTo>
                  <a:pt x="1697" y="878"/>
                </a:lnTo>
                <a:lnTo>
                  <a:pt x="1708" y="878"/>
                </a:lnTo>
                <a:lnTo>
                  <a:pt x="1711" y="878"/>
                </a:lnTo>
                <a:lnTo>
                  <a:pt x="1715" y="882"/>
                </a:lnTo>
                <a:lnTo>
                  <a:pt x="1715" y="889"/>
                </a:lnTo>
                <a:lnTo>
                  <a:pt x="1708" y="882"/>
                </a:lnTo>
                <a:lnTo>
                  <a:pt x="1715" y="882"/>
                </a:lnTo>
                <a:lnTo>
                  <a:pt x="1722" y="882"/>
                </a:lnTo>
                <a:lnTo>
                  <a:pt x="1722" y="889"/>
                </a:lnTo>
                <a:lnTo>
                  <a:pt x="1722" y="896"/>
                </a:lnTo>
                <a:lnTo>
                  <a:pt x="1715" y="889"/>
                </a:lnTo>
                <a:lnTo>
                  <a:pt x="1725" y="889"/>
                </a:lnTo>
                <a:lnTo>
                  <a:pt x="1729" y="889"/>
                </a:lnTo>
                <a:lnTo>
                  <a:pt x="1729" y="896"/>
                </a:lnTo>
                <a:lnTo>
                  <a:pt x="1729" y="899"/>
                </a:lnTo>
                <a:lnTo>
                  <a:pt x="1725" y="892"/>
                </a:lnTo>
                <a:lnTo>
                  <a:pt x="1729" y="892"/>
                </a:lnTo>
                <a:lnTo>
                  <a:pt x="1736" y="896"/>
                </a:lnTo>
                <a:lnTo>
                  <a:pt x="1736" y="899"/>
                </a:lnTo>
                <a:lnTo>
                  <a:pt x="1736" y="906"/>
                </a:lnTo>
                <a:lnTo>
                  <a:pt x="1729" y="899"/>
                </a:lnTo>
                <a:lnTo>
                  <a:pt x="1732" y="899"/>
                </a:lnTo>
                <a:lnTo>
                  <a:pt x="1739" y="903"/>
                </a:lnTo>
                <a:lnTo>
                  <a:pt x="1739" y="906"/>
                </a:lnTo>
                <a:lnTo>
                  <a:pt x="1739" y="917"/>
                </a:lnTo>
                <a:lnTo>
                  <a:pt x="1732" y="910"/>
                </a:lnTo>
                <a:lnTo>
                  <a:pt x="1749" y="910"/>
                </a:lnTo>
                <a:lnTo>
                  <a:pt x="1753" y="910"/>
                </a:lnTo>
                <a:lnTo>
                  <a:pt x="1756" y="917"/>
                </a:lnTo>
                <a:lnTo>
                  <a:pt x="1756" y="924"/>
                </a:lnTo>
                <a:lnTo>
                  <a:pt x="1749" y="917"/>
                </a:lnTo>
                <a:lnTo>
                  <a:pt x="1760" y="917"/>
                </a:lnTo>
                <a:lnTo>
                  <a:pt x="1767" y="917"/>
                </a:lnTo>
                <a:lnTo>
                  <a:pt x="1767" y="924"/>
                </a:lnTo>
                <a:lnTo>
                  <a:pt x="1767" y="927"/>
                </a:lnTo>
                <a:lnTo>
                  <a:pt x="1760" y="920"/>
                </a:lnTo>
                <a:lnTo>
                  <a:pt x="1770" y="920"/>
                </a:lnTo>
                <a:lnTo>
                  <a:pt x="1774" y="924"/>
                </a:lnTo>
                <a:lnTo>
                  <a:pt x="1777" y="927"/>
                </a:lnTo>
                <a:lnTo>
                  <a:pt x="1777" y="934"/>
                </a:lnTo>
                <a:lnTo>
                  <a:pt x="1770" y="927"/>
                </a:lnTo>
                <a:lnTo>
                  <a:pt x="1774" y="927"/>
                </a:lnTo>
                <a:lnTo>
                  <a:pt x="1781" y="927"/>
                </a:lnTo>
                <a:lnTo>
                  <a:pt x="1781" y="934"/>
                </a:lnTo>
                <a:lnTo>
                  <a:pt x="1781" y="937"/>
                </a:lnTo>
                <a:lnTo>
                  <a:pt x="1774" y="931"/>
                </a:lnTo>
                <a:lnTo>
                  <a:pt x="1784" y="931"/>
                </a:lnTo>
                <a:lnTo>
                  <a:pt x="1788" y="934"/>
                </a:lnTo>
                <a:lnTo>
                  <a:pt x="1791" y="937"/>
                </a:lnTo>
                <a:lnTo>
                  <a:pt x="1791" y="948"/>
                </a:lnTo>
                <a:lnTo>
                  <a:pt x="1784" y="941"/>
                </a:lnTo>
                <a:lnTo>
                  <a:pt x="1798" y="941"/>
                </a:lnTo>
                <a:lnTo>
                  <a:pt x="1802" y="941"/>
                </a:lnTo>
                <a:lnTo>
                  <a:pt x="1805" y="948"/>
                </a:lnTo>
                <a:lnTo>
                  <a:pt x="1805" y="955"/>
                </a:lnTo>
                <a:lnTo>
                  <a:pt x="1798" y="948"/>
                </a:lnTo>
                <a:lnTo>
                  <a:pt x="1812" y="948"/>
                </a:lnTo>
                <a:lnTo>
                  <a:pt x="1815" y="951"/>
                </a:lnTo>
                <a:lnTo>
                  <a:pt x="1819" y="955"/>
                </a:lnTo>
                <a:lnTo>
                  <a:pt x="1819" y="962"/>
                </a:lnTo>
                <a:lnTo>
                  <a:pt x="1812" y="955"/>
                </a:lnTo>
                <a:lnTo>
                  <a:pt x="1822" y="955"/>
                </a:lnTo>
                <a:lnTo>
                  <a:pt x="1826" y="958"/>
                </a:lnTo>
                <a:lnTo>
                  <a:pt x="1826" y="962"/>
                </a:lnTo>
                <a:lnTo>
                  <a:pt x="1826" y="965"/>
                </a:lnTo>
                <a:lnTo>
                  <a:pt x="1822" y="958"/>
                </a:lnTo>
                <a:lnTo>
                  <a:pt x="1829" y="958"/>
                </a:lnTo>
                <a:lnTo>
                  <a:pt x="1833" y="962"/>
                </a:lnTo>
                <a:lnTo>
                  <a:pt x="1836" y="965"/>
                </a:lnTo>
                <a:lnTo>
                  <a:pt x="1836" y="972"/>
                </a:lnTo>
                <a:lnTo>
                  <a:pt x="1829" y="965"/>
                </a:lnTo>
                <a:lnTo>
                  <a:pt x="1850" y="965"/>
                </a:lnTo>
                <a:lnTo>
                  <a:pt x="1854" y="969"/>
                </a:lnTo>
                <a:lnTo>
                  <a:pt x="1857" y="972"/>
                </a:lnTo>
                <a:lnTo>
                  <a:pt x="1857" y="976"/>
                </a:lnTo>
                <a:lnTo>
                  <a:pt x="1850" y="972"/>
                </a:lnTo>
                <a:lnTo>
                  <a:pt x="1857" y="972"/>
                </a:lnTo>
                <a:lnTo>
                  <a:pt x="1861" y="972"/>
                </a:lnTo>
                <a:lnTo>
                  <a:pt x="1864" y="976"/>
                </a:lnTo>
                <a:lnTo>
                  <a:pt x="1864" y="983"/>
                </a:lnTo>
                <a:lnTo>
                  <a:pt x="1857" y="976"/>
                </a:lnTo>
                <a:lnTo>
                  <a:pt x="1864" y="976"/>
                </a:lnTo>
                <a:lnTo>
                  <a:pt x="1867" y="979"/>
                </a:lnTo>
                <a:lnTo>
                  <a:pt x="1871" y="983"/>
                </a:lnTo>
                <a:lnTo>
                  <a:pt x="1871" y="986"/>
                </a:lnTo>
                <a:lnTo>
                  <a:pt x="1864" y="979"/>
                </a:lnTo>
                <a:lnTo>
                  <a:pt x="1874" y="979"/>
                </a:lnTo>
                <a:lnTo>
                  <a:pt x="1878" y="983"/>
                </a:lnTo>
                <a:lnTo>
                  <a:pt x="1878" y="986"/>
                </a:lnTo>
                <a:lnTo>
                  <a:pt x="1878" y="990"/>
                </a:lnTo>
                <a:lnTo>
                  <a:pt x="1874" y="983"/>
                </a:lnTo>
                <a:lnTo>
                  <a:pt x="1902" y="983"/>
                </a:lnTo>
                <a:lnTo>
                  <a:pt x="1906" y="986"/>
                </a:lnTo>
                <a:lnTo>
                  <a:pt x="1909" y="990"/>
                </a:lnTo>
                <a:lnTo>
                  <a:pt x="1909" y="996"/>
                </a:lnTo>
                <a:lnTo>
                  <a:pt x="1902" y="993"/>
                </a:lnTo>
                <a:lnTo>
                  <a:pt x="1920" y="993"/>
                </a:lnTo>
                <a:lnTo>
                  <a:pt x="1923" y="993"/>
                </a:lnTo>
                <a:lnTo>
                  <a:pt x="1926" y="996"/>
                </a:lnTo>
                <a:lnTo>
                  <a:pt x="1926" y="1003"/>
                </a:lnTo>
                <a:lnTo>
                  <a:pt x="1920" y="1000"/>
                </a:lnTo>
                <a:lnTo>
                  <a:pt x="1926" y="1000"/>
                </a:lnTo>
                <a:lnTo>
                  <a:pt x="1930" y="1000"/>
                </a:lnTo>
                <a:lnTo>
                  <a:pt x="1933" y="1003"/>
                </a:lnTo>
                <a:lnTo>
                  <a:pt x="1933" y="1014"/>
                </a:lnTo>
                <a:lnTo>
                  <a:pt x="1926" y="1007"/>
                </a:lnTo>
                <a:lnTo>
                  <a:pt x="1947" y="1007"/>
                </a:lnTo>
                <a:lnTo>
                  <a:pt x="1954" y="1010"/>
                </a:lnTo>
                <a:lnTo>
                  <a:pt x="1954" y="1014"/>
                </a:lnTo>
                <a:lnTo>
                  <a:pt x="1954" y="1017"/>
                </a:lnTo>
                <a:lnTo>
                  <a:pt x="1947" y="1014"/>
                </a:lnTo>
                <a:lnTo>
                  <a:pt x="1972" y="1014"/>
                </a:lnTo>
                <a:lnTo>
                  <a:pt x="1975" y="1014"/>
                </a:lnTo>
                <a:lnTo>
                  <a:pt x="1979" y="1017"/>
                </a:lnTo>
                <a:lnTo>
                  <a:pt x="1979" y="1031"/>
                </a:lnTo>
                <a:lnTo>
                  <a:pt x="1972" y="1024"/>
                </a:lnTo>
                <a:lnTo>
                  <a:pt x="1975" y="1024"/>
                </a:lnTo>
                <a:lnTo>
                  <a:pt x="1979" y="1024"/>
                </a:lnTo>
                <a:lnTo>
                  <a:pt x="1982" y="1031"/>
                </a:lnTo>
                <a:lnTo>
                  <a:pt x="1982" y="1038"/>
                </a:lnTo>
                <a:lnTo>
                  <a:pt x="1975" y="1031"/>
                </a:lnTo>
                <a:lnTo>
                  <a:pt x="1986" y="1031"/>
                </a:lnTo>
                <a:lnTo>
                  <a:pt x="1989" y="1031"/>
                </a:lnTo>
                <a:lnTo>
                  <a:pt x="1992" y="1038"/>
                </a:lnTo>
                <a:lnTo>
                  <a:pt x="1992" y="1045"/>
                </a:lnTo>
                <a:lnTo>
                  <a:pt x="1986" y="1038"/>
                </a:lnTo>
                <a:lnTo>
                  <a:pt x="1992" y="1038"/>
                </a:lnTo>
                <a:lnTo>
                  <a:pt x="1996" y="1038"/>
                </a:lnTo>
                <a:lnTo>
                  <a:pt x="1999" y="1045"/>
                </a:lnTo>
                <a:lnTo>
                  <a:pt x="1999" y="1052"/>
                </a:lnTo>
                <a:lnTo>
                  <a:pt x="1992" y="1045"/>
                </a:lnTo>
                <a:lnTo>
                  <a:pt x="1999" y="1045"/>
                </a:lnTo>
                <a:lnTo>
                  <a:pt x="2003" y="1049"/>
                </a:lnTo>
                <a:lnTo>
                  <a:pt x="2006" y="1052"/>
                </a:lnTo>
                <a:lnTo>
                  <a:pt x="2006" y="1056"/>
                </a:lnTo>
                <a:lnTo>
                  <a:pt x="1999" y="1049"/>
                </a:lnTo>
                <a:lnTo>
                  <a:pt x="2020" y="1049"/>
                </a:lnTo>
                <a:lnTo>
                  <a:pt x="2027" y="1052"/>
                </a:lnTo>
                <a:lnTo>
                  <a:pt x="2027" y="1056"/>
                </a:lnTo>
                <a:lnTo>
                  <a:pt x="2027" y="1062"/>
                </a:lnTo>
                <a:lnTo>
                  <a:pt x="2020" y="1056"/>
                </a:lnTo>
                <a:lnTo>
                  <a:pt x="2031" y="1056"/>
                </a:lnTo>
                <a:lnTo>
                  <a:pt x="2038" y="1059"/>
                </a:lnTo>
                <a:lnTo>
                  <a:pt x="2038" y="1062"/>
                </a:lnTo>
                <a:lnTo>
                  <a:pt x="2038" y="1066"/>
                </a:lnTo>
                <a:lnTo>
                  <a:pt x="2031" y="1062"/>
                </a:lnTo>
                <a:lnTo>
                  <a:pt x="2045" y="1062"/>
                </a:lnTo>
                <a:lnTo>
                  <a:pt x="2051" y="1062"/>
                </a:lnTo>
                <a:lnTo>
                  <a:pt x="2051" y="1066"/>
                </a:lnTo>
                <a:lnTo>
                  <a:pt x="2051" y="1073"/>
                </a:lnTo>
                <a:lnTo>
                  <a:pt x="2045" y="1066"/>
                </a:lnTo>
                <a:lnTo>
                  <a:pt x="2055" y="1066"/>
                </a:lnTo>
                <a:lnTo>
                  <a:pt x="2058" y="1069"/>
                </a:lnTo>
                <a:lnTo>
                  <a:pt x="2062" y="1073"/>
                </a:lnTo>
                <a:lnTo>
                  <a:pt x="2062" y="1080"/>
                </a:lnTo>
                <a:lnTo>
                  <a:pt x="2055" y="1073"/>
                </a:lnTo>
                <a:lnTo>
                  <a:pt x="2072" y="1073"/>
                </a:lnTo>
                <a:lnTo>
                  <a:pt x="2076" y="1073"/>
                </a:lnTo>
                <a:lnTo>
                  <a:pt x="2079" y="1080"/>
                </a:lnTo>
                <a:lnTo>
                  <a:pt x="2079" y="1090"/>
                </a:lnTo>
                <a:lnTo>
                  <a:pt x="2072" y="1083"/>
                </a:lnTo>
                <a:lnTo>
                  <a:pt x="2079" y="1083"/>
                </a:lnTo>
                <a:lnTo>
                  <a:pt x="2086" y="1087"/>
                </a:lnTo>
                <a:lnTo>
                  <a:pt x="2086" y="1090"/>
                </a:lnTo>
                <a:lnTo>
                  <a:pt x="2086" y="1101"/>
                </a:lnTo>
                <a:lnTo>
                  <a:pt x="2079" y="1094"/>
                </a:lnTo>
                <a:lnTo>
                  <a:pt x="2110" y="1094"/>
                </a:lnTo>
                <a:lnTo>
                  <a:pt x="2117" y="1097"/>
                </a:lnTo>
                <a:lnTo>
                  <a:pt x="2117" y="1101"/>
                </a:lnTo>
                <a:lnTo>
                  <a:pt x="2117" y="1111"/>
                </a:lnTo>
                <a:lnTo>
                  <a:pt x="2110" y="1104"/>
                </a:lnTo>
                <a:lnTo>
                  <a:pt x="2117" y="1104"/>
                </a:lnTo>
                <a:lnTo>
                  <a:pt x="2124" y="1108"/>
                </a:lnTo>
                <a:lnTo>
                  <a:pt x="2124" y="1111"/>
                </a:lnTo>
                <a:lnTo>
                  <a:pt x="2124" y="1121"/>
                </a:lnTo>
                <a:lnTo>
                  <a:pt x="2117" y="1115"/>
                </a:lnTo>
                <a:lnTo>
                  <a:pt x="2145" y="1115"/>
                </a:lnTo>
                <a:lnTo>
                  <a:pt x="2152" y="1118"/>
                </a:lnTo>
                <a:lnTo>
                  <a:pt x="2152" y="1121"/>
                </a:lnTo>
                <a:lnTo>
                  <a:pt x="2152" y="1128"/>
                </a:lnTo>
                <a:lnTo>
                  <a:pt x="2145" y="1121"/>
                </a:lnTo>
                <a:lnTo>
                  <a:pt x="2163" y="1121"/>
                </a:lnTo>
                <a:lnTo>
                  <a:pt x="2169" y="1121"/>
                </a:lnTo>
                <a:lnTo>
                  <a:pt x="2169" y="1128"/>
                </a:lnTo>
                <a:lnTo>
                  <a:pt x="2169" y="1135"/>
                </a:lnTo>
                <a:lnTo>
                  <a:pt x="2163" y="1132"/>
                </a:lnTo>
                <a:lnTo>
                  <a:pt x="2183" y="1132"/>
                </a:lnTo>
                <a:lnTo>
                  <a:pt x="2187" y="1132"/>
                </a:lnTo>
                <a:lnTo>
                  <a:pt x="2187" y="1135"/>
                </a:lnTo>
                <a:lnTo>
                  <a:pt x="2187" y="1142"/>
                </a:lnTo>
                <a:lnTo>
                  <a:pt x="2183" y="1139"/>
                </a:lnTo>
                <a:lnTo>
                  <a:pt x="2232" y="1139"/>
                </a:lnTo>
                <a:lnTo>
                  <a:pt x="2235" y="1139"/>
                </a:lnTo>
                <a:lnTo>
                  <a:pt x="2239" y="1142"/>
                </a:lnTo>
                <a:lnTo>
                  <a:pt x="2239" y="1149"/>
                </a:lnTo>
                <a:lnTo>
                  <a:pt x="2232" y="1146"/>
                </a:lnTo>
                <a:lnTo>
                  <a:pt x="2246" y="1146"/>
                </a:lnTo>
                <a:lnTo>
                  <a:pt x="2249" y="1146"/>
                </a:lnTo>
                <a:lnTo>
                  <a:pt x="2253" y="1149"/>
                </a:lnTo>
                <a:lnTo>
                  <a:pt x="2253" y="1160"/>
                </a:lnTo>
                <a:lnTo>
                  <a:pt x="2246" y="1153"/>
                </a:lnTo>
                <a:lnTo>
                  <a:pt x="2253" y="1153"/>
                </a:lnTo>
                <a:lnTo>
                  <a:pt x="2256" y="1156"/>
                </a:lnTo>
                <a:lnTo>
                  <a:pt x="2260" y="1160"/>
                </a:lnTo>
                <a:lnTo>
                  <a:pt x="2260" y="1170"/>
                </a:lnTo>
                <a:lnTo>
                  <a:pt x="2253" y="1167"/>
                </a:lnTo>
                <a:lnTo>
                  <a:pt x="2256" y="1167"/>
                </a:lnTo>
                <a:lnTo>
                  <a:pt x="2263" y="1167"/>
                </a:lnTo>
                <a:lnTo>
                  <a:pt x="2263" y="1170"/>
                </a:lnTo>
                <a:lnTo>
                  <a:pt x="2263" y="1177"/>
                </a:lnTo>
                <a:lnTo>
                  <a:pt x="2256" y="1170"/>
                </a:lnTo>
                <a:lnTo>
                  <a:pt x="2298" y="1170"/>
                </a:lnTo>
                <a:lnTo>
                  <a:pt x="2305" y="1174"/>
                </a:lnTo>
                <a:lnTo>
                  <a:pt x="2305" y="1177"/>
                </a:lnTo>
                <a:lnTo>
                  <a:pt x="2305" y="1187"/>
                </a:lnTo>
                <a:lnTo>
                  <a:pt x="2298" y="1180"/>
                </a:lnTo>
                <a:lnTo>
                  <a:pt x="2343" y="1180"/>
                </a:lnTo>
                <a:lnTo>
                  <a:pt x="2350" y="1184"/>
                </a:lnTo>
                <a:lnTo>
                  <a:pt x="2350" y="1187"/>
                </a:lnTo>
                <a:lnTo>
                  <a:pt x="2350" y="1205"/>
                </a:lnTo>
                <a:lnTo>
                  <a:pt x="2343" y="1201"/>
                </a:lnTo>
                <a:lnTo>
                  <a:pt x="2353" y="1201"/>
                </a:lnTo>
                <a:lnTo>
                  <a:pt x="2360" y="1201"/>
                </a:lnTo>
                <a:lnTo>
                  <a:pt x="2360" y="1205"/>
                </a:lnTo>
                <a:lnTo>
                  <a:pt x="2360" y="1222"/>
                </a:lnTo>
                <a:lnTo>
                  <a:pt x="2353" y="1215"/>
                </a:lnTo>
                <a:lnTo>
                  <a:pt x="2367" y="1215"/>
                </a:lnTo>
                <a:lnTo>
                  <a:pt x="2371" y="1215"/>
                </a:lnTo>
                <a:lnTo>
                  <a:pt x="2374" y="1222"/>
                </a:lnTo>
                <a:lnTo>
                  <a:pt x="2374" y="1229"/>
                </a:lnTo>
                <a:lnTo>
                  <a:pt x="2360" y="1229"/>
                </a:lnTo>
                <a:close/>
              </a:path>
            </a:pathLst>
          </a:custGeom>
          <a:solidFill>
            <a:srgbClr val="6DB23F"/>
          </a:solidFill>
          <a:ln w="9525">
            <a:noFill/>
            <a:round/>
            <a:headEnd/>
            <a:tailEnd/>
          </a:ln>
        </p:spPr>
        <p:txBody>
          <a:bodyPr/>
          <a:lstStyle/>
          <a:p>
            <a:endParaRPr lang="el-GR"/>
          </a:p>
        </p:txBody>
      </p:sp>
      <p:sp>
        <p:nvSpPr>
          <p:cNvPr id="59412" name="Freeform 8"/>
          <p:cNvSpPr>
            <a:spLocks/>
          </p:cNvSpPr>
          <p:nvPr/>
        </p:nvSpPr>
        <p:spPr bwMode="auto">
          <a:xfrm>
            <a:off x="5378450" y="1636713"/>
            <a:ext cx="2551113" cy="1323975"/>
          </a:xfrm>
          <a:custGeom>
            <a:avLst/>
            <a:gdLst>
              <a:gd name="T0" fmla="*/ 2147483647 w 2374"/>
              <a:gd name="T1" fmla="*/ 2147483647 h 1229"/>
              <a:gd name="T2" fmla="*/ 2147483647 w 2374"/>
              <a:gd name="T3" fmla="*/ 2147483647 h 1229"/>
              <a:gd name="T4" fmla="*/ 2147483647 w 2374"/>
              <a:gd name="T5" fmla="*/ 2147483647 h 1229"/>
              <a:gd name="T6" fmla="*/ 2147483647 w 2374"/>
              <a:gd name="T7" fmla="*/ 2147483647 h 1229"/>
              <a:gd name="T8" fmla="*/ 2147483647 w 2374"/>
              <a:gd name="T9" fmla="*/ 2147483647 h 1229"/>
              <a:gd name="T10" fmla="*/ 2147483647 w 2374"/>
              <a:gd name="T11" fmla="*/ 2147483647 h 1229"/>
              <a:gd name="T12" fmla="*/ 2147483647 w 2374"/>
              <a:gd name="T13" fmla="*/ 2147483647 h 1229"/>
              <a:gd name="T14" fmla="*/ 2147483647 w 2374"/>
              <a:gd name="T15" fmla="*/ 2147483647 h 1229"/>
              <a:gd name="T16" fmla="*/ 2147483647 w 2374"/>
              <a:gd name="T17" fmla="*/ 2147483647 h 1229"/>
              <a:gd name="T18" fmla="*/ 2147483647 w 2374"/>
              <a:gd name="T19" fmla="*/ 2147483647 h 1229"/>
              <a:gd name="T20" fmla="*/ 2147483647 w 2374"/>
              <a:gd name="T21" fmla="*/ 2147483647 h 1229"/>
              <a:gd name="T22" fmla="*/ 2147483647 w 2374"/>
              <a:gd name="T23" fmla="*/ 2147483647 h 1229"/>
              <a:gd name="T24" fmla="*/ 2147483647 w 2374"/>
              <a:gd name="T25" fmla="*/ 2147483647 h 1229"/>
              <a:gd name="T26" fmla="*/ 2147483647 w 2374"/>
              <a:gd name="T27" fmla="*/ 2147483647 h 1229"/>
              <a:gd name="T28" fmla="*/ 2147483647 w 2374"/>
              <a:gd name="T29" fmla="*/ 2147483647 h 1229"/>
              <a:gd name="T30" fmla="*/ 2147483647 w 2374"/>
              <a:gd name="T31" fmla="*/ 2147483647 h 1229"/>
              <a:gd name="T32" fmla="*/ 2147483647 w 2374"/>
              <a:gd name="T33" fmla="*/ 2147483647 h 1229"/>
              <a:gd name="T34" fmla="*/ 2147483647 w 2374"/>
              <a:gd name="T35" fmla="*/ 2147483647 h 1229"/>
              <a:gd name="T36" fmla="*/ 2147483647 w 2374"/>
              <a:gd name="T37" fmla="*/ 2147483647 h 1229"/>
              <a:gd name="T38" fmla="*/ 2147483647 w 2374"/>
              <a:gd name="T39" fmla="*/ 2147483647 h 1229"/>
              <a:gd name="T40" fmla="*/ 2147483647 w 2374"/>
              <a:gd name="T41" fmla="*/ 2147483647 h 1229"/>
              <a:gd name="T42" fmla="*/ 2147483647 w 2374"/>
              <a:gd name="T43" fmla="*/ 2147483647 h 1229"/>
              <a:gd name="T44" fmla="*/ 2147483647 w 2374"/>
              <a:gd name="T45" fmla="*/ 2147483647 h 1229"/>
              <a:gd name="T46" fmla="*/ 2147483647 w 2374"/>
              <a:gd name="T47" fmla="*/ 2147483647 h 1229"/>
              <a:gd name="T48" fmla="*/ 2147483647 w 2374"/>
              <a:gd name="T49" fmla="*/ 2147483647 h 1229"/>
              <a:gd name="T50" fmla="*/ 2147483647 w 2374"/>
              <a:gd name="T51" fmla="*/ 2147483647 h 1229"/>
              <a:gd name="T52" fmla="*/ 2147483647 w 2374"/>
              <a:gd name="T53" fmla="*/ 2147483647 h 1229"/>
              <a:gd name="T54" fmla="*/ 2147483647 w 2374"/>
              <a:gd name="T55" fmla="*/ 2147483647 h 1229"/>
              <a:gd name="T56" fmla="*/ 2147483647 w 2374"/>
              <a:gd name="T57" fmla="*/ 2147483647 h 1229"/>
              <a:gd name="T58" fmla="*/ 2147483647 w 2374"/>
              <a:gd name="T59" fmla="*/ 2147483647 h 1229"/>
              <a:gd name="T60" fmla="*/ 2147483647 w 2374"/>
              <a:gd name="T61" fmla="*/ 2147483647 h 1229"/>
              <a:gd name="T62" fmla="*/ 2147483647 w 2374"/>
              <a:gd name="T63" fmla="*/ 2147483647 h 1229"/>
              <a:gd name="T64" fmla="*/ 2147483647 w 2374"/>
              <a:gd name="T65" fmla="*/ 2147483647 h 1229"/>
              <a:gd name="T66" fmla="*/ 2147483647 w 2374"/>
              <a:gd name="T67" fmla="*/ 2147483647 h 1229"/>
              <a:gd name="T68" fmla="*/ 2147483647 w 2374"/>
              <a:gd name="T69" fmla="*/ 2147483647 h 1229"/>
              <a:gd name="T70" fmla="*/ 2147483647 w 2374"/>
              <a:gd name="T71" fmla="*/ 2147483647 h 1229"/>
              <a:gd name="T72" fmla="*/ 2147483647 w 2374"/>
              <a:gd name="T73" fmla="*/ 2147483647 h 1229"/>
              <a:gd name="T74" fmla="*/ 2147483647 w 2374"/>
              <a:gd name="T75" fmla="*/ 2147483647 h 1229"/>
              <a:gd name="T76" fmla="*/ 2147483647 w 2374"/>
              <a:gd name="T77" fmla="*/ 2147483647 h 1229"/>
              <a:gd name="T78" fmla="*/ 2147483647 w 2374"/>
              <a:gd name="T79" fmla="*/ 2147483647 h 1229"/>
              <a:gd name="T80" fmla="*/ 2147483647 w 2374"/>
              <a:gd name="T81" fmla="*/ 2147483647 h 1229"/>
              <a:gd name="T82" fmla="*/ 2147483647 w 2374"/>
              <a:gd name="T83" fmla="*/ 2147483647 h 1229"/>
              <a:gd name="T84" fmla="*/ 2147483647 w 2374"/>
              <a:gd name="T85" fmla="*/ 2147483647 h 1229"/>
              <a:gd name="T86" fmla="*/ 2147483647 w 2374"/>
              <a:gd name="T87" fmla="*/ 2147483647 h 1229"/>
              <a:gd name="T88" fmla="*/ 2147483647 w 2374"/>
              <a:gd name="T89" fmla="*/ 2147483647 h 1229"/>
              <a:gd name="T90" fmla="*/ 2147483647 w 2374"/>
              <a:gd name="T91" fmla="*/ 2147483647 h 1229"/>
              <a:gd name="T92" fmla="*/ 2147483647 w 2374"/>
              <a:gd name="T93" fmla="*/ 2147483647 h 1229"/>
              <a:gd name="T94" fmla="*/ 2147483647 w 2374"/>
              <a:gd name="T95" fmla="*/ 2147483647 h 1229"/>
              <a:gd name="T96" fmla="*/ 2147483647 w 2374"/>
              <a:gd name="T97" fmla="*/ 2147483647 h 1229"/>
              <a:gd name="T98" fmla="*/ 2147483647 w 2374"/>
              <a:gd name="T99" fmla="*/ 2147483647 h 1229"/>
              <a:gd name="T100" fmla="*/ 2147483647 w 2374"/>
              <a:gd name="T101" fmla="*/ 2147483647 h 1229"/>
              <a:gd name="T102" fmla="*/ 2147483647 w 2374"/>
              <a:gd name="T103" fmla="*/ 2147483647 h 1229"/>
              <a:gd name="T104" fmla="*/ 2147483647 w 2374"/>
              <a:gd name="T105" fmla="*/ 2147483647 h 1229"/>
              <a:gd name="T106" fmla="*/ 2147483647 w 2374"/>
              <a:gd name="T107" fmla="*/ 2147483647 h 1229"/>
              <a:gd name="T108" fmla="*/ 2147483647 w 2374"/>
              <a:gd name="T109" fmla="*/ 2147483647 h 1229"/>
              <a:gd name="T110" fmla="*/ 2147483647 w 2374"/>
              <a:gd name="T111" fmla="*/ 2147483647 h 1229"/>
              <a:gd name="T112" fmla="*/ 2147483647 w 2374"/>
              <a:gd name="T113" fmla="*/ 2147483647 h 1229"/>
              <a:gd name="T114" fmla="*/ 2147483647 w 2374"/>
              <a:gd name="T115" fmla="*/ 2147483647 h 1229"/>
              <a:gd name="T116" fmla="*/ 2147483647 w 2374"/>
              <a:gd name="T117" fmla="*/ 2147483647 h 1229"/>
              <a:gd name="T118" fmla="*/ 2147483647 w 2374"/>
              <a:gd name="T119" fmla="*/ 2147483647 h 1229"/>
              <a:gd name="T120" fmla="*/ 2147483647 w 2374"/>
              <a:gd name="T121" fmla="*/ 2147483647 h 1229"/>
              <a:gd name="T122" fmla="*/ 2147483647 w 2374"/>
              <a:gd name="T123" fmla="*/ 2147483647 h 1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4" h="1229">
                <a:moveTo>
                  <a:pt x="2360" y="1229"/>
                </a:moveTo>
                <a:lnTo>
                  <a:pt x="2360" y="1222"/>
                </a:lnTo>
                <a:lnTo>
                  <a:pt x="2367" y="1226"/>
                </a:lnTo>
                <a:lnTo>
                  <a:pt x="2353" y="1226"/>
                </a:lnTo>
                <a:lnTo>
                  <a:pt x="2350" y="1226"/>
                </a:lnTo>
                <a:lnTo>
                  <a:pt x="2347" y="1222"/>
                </a:lnTo>
                <a:lnTo>
                  <a:pt x="2347" y="1205"/>
                </a:lnTo>
                <a:lnTo>
                  <a:pt x="2353" y="1212"/>
                </a:lnTo>
                <a:lnTo>
                  <a:pt x="2343" y="1212"/>
                </a:lnTo>
                <a:lnTo>
                  <a:pt x="2340" y="1212"/>
                </a:lnTo>
                <a:lnTo>
                  <a:pt x="2336" y="1205"/>
                </a:lnTo>
                <a:lnTo>
                  <a:pt x="2336" y="1187"/>
                </a:lnTo>
                <a:lnTo>
                  <a:pt x="2343" y="1194"/>
                </a:lnTo>
                <a:lnTo>
                  <a:pt x="2298" y="1194"/>
                </a:lnTo>
                <a:lnTo>
                  <a:pt x="2294" y="1194"/>
                </a:lnTo>
                <a:lnTo>
                  <a:pt x="2291" y="1187"/>
                </a:lnTo>
                <a:lnTo>
                  <a:pt x="2291" y="1177"/>
                </a:lnTo>
                <a:lnTo>
                  <a:pt x="2298" y="1184"/>
                </a:lnTo>
                <a:lnTo>
                  <a:pt x="2256" y="1184"/>
                </a:lnTo>
                <a:lnTo>
                  <a:pt x="2253" y="1180"/>
                </a:lnTo>
                <a:lnTo>
                  <a:pt x="2249" y="1177"/>
                </a:lnTo>
                <a:lnTo>
                  <a:pt x="2249" y="1170"/>
                </a:lnTo>
                <a:lnTo>
                  <a:pt x="2256" y="1177"/>
                </a:lnTo>
                <a:lnTo>
                  <a:pt x="2253" y="1177"/>
                </a:lnTo>
                <a:lnTo>
                  <a:pt x="2249" y="1177"/>
                </a:lnTo>
                <a:lnTo>
                  <a:pt x="2246" y="1170"/>
                </a:lnTo>
                <a:lnTo>
                  <a:pt x="2246" y="1160"/>
                </a:lnTo>
                <a:lnTo>
                  <a:pt x="2253" y="1167"/>
                </a:lnTo>
                <a:lnTo>
                  <a:pt x="2246" y="1167"/>
                </a:lnTo>
                <a:lnTo>
                  <a:pt x="2242" y="1167"/>
                </a:lnTo>
                <a:lnTo>
                  <a:pt x="2239" y="1160"/>
                </a:lnTo>
                <a:lnTo>
                  <a:pt x="2239" y="1149"/>
                </a:lnTo>
                <a:lnTo>
                  <a:pt x="2246" y="1156"/>
                </a:lnTo>
                <a:lnTo>
                  <a:pt x="2232" y="1156"/>
                </a:lnTo>
                <a:lnTo>
                  <a:pt x="2229" y="1156"/>
                </a:lnTo>
                <a:lnTo>
                  <a:pt x="2225" y="1149"/>
                </a:lnTo>
                <a:lnTo>
                  <a:pt x="2225" y="1142"/>
                </a:lnTo>
                <a:lnTo>
                  <a:pt x="2232" y="1149"/>
                </a:lnTo>
                <a:lnTo>
                  <a:pt x="2183" y="1149"/>
                </a:lnTo>
                <a:lnTo>
                  <a:pt x="2176" y="1149"/>
                </a:lnTo>
                <a:lnTo>
                  <a:pt x="2176" y="1142"/>
                </a:lnTo>
                <a:lnTo>
                  <a:pt x="2176" y="1135"/>
                </a:lnTo>
                <a:lnTo>
                  <a:pt x="2183" y="1142"/>
                </a:lnTo>
                <a:lnTo>
                  <a:pt x="2163" y="1142"/>
                </a:lnTo>
                <a:lnTo>
                  <a:pt x="2159" y="1142"/>
                </a:lnTo>
                <a:lnTo>
                  <a:pt x="2156" y="1135"/>
                </a:lnTo>
                <a:lnTo>
                  <a:pt x="2156" y="1128"/>
                </a:lnTo>
                <a:lnTo>
                  <a:pt x="2163" y="1132"/>
                </a:lnTo>
                <a:lnTo>
                  <a:pt x="2145" y="1132"/>
                </a:lnTo>
                <a:lnTo>
                  <a:pt x="2142" y="1132"/>
                </a:lnTo>
                <a:lnTo>
                  <a:pt x="2138" y="1128"/>
                </a:lnTo>
                <a:lnTo>
                  <a:pt x="2138" y="1121"/>
                </a:lnTo>
                <a:lnTo>
                  <a:pt x="2145" y="1128"/>
                </a:lnTo>
                <a:lnTo>
                  <a:pt x="2117" y="1128"/>
                </a:lnTo>
                <a:lnTo>
                  <a:pt x="2114" y="1125"/>
                </a:lnTo>
                <a:lnTo>
                  <a:pt x="2110" y="1121"/>
                </a:lnTo>
                <a:lnTo>
                  <a:pt x="2110" y="1111"/>
                </a:lnTo>
                <a:lnTo>
                  <a:pt x="2117" y="1118"/>
                </a:lnTo>
                <a:lnTo>
                  <a:pt x="2110" y="1118"/>
                </a:lnTo>
                <a:lnTo>
                  <a:pt x="2107" y="1118"/>
                </a:lnTo>
                <a:lnTo>
                  <a:pt x="2104" y="1111"/>
                </a:lnTo>
                <a:lnTo>
                  <a:pt x="2104" y="1101"/>
                </a:lnTo>
                <a:lnTo>
                  <a:pt x="2110" y="1108"/>
                </a:lnTo>
                <a:lnTo>
                  <a:pt x="2079" y="1108"/>
                </a:lnTo>
                <a:lnTo>
                  <a:pt x="2076" y="1104"/>
                </a:lnTo>
                <a:lnTo>
                  <a:pt x="2076" y="1101"/>
                </a:lnTo>
                <a:lnTo>
                  <a:pt x="2076" y="1090"/>
                </a:lnTo>
                <a:lnTo>
                  <a:pt x="2079" y="1097"/>
                </a:lnTo>
                <a:lnTo>
                  <a:pt x="2072" y="1097"/>
                </a:lnTo>
                <a:lnTo>
                  <a:pt x="2069" y="1094"/>
                </a:lnTo>
                <a:lnTo>
                  <a:pt x="2065" y="1090"/>
                </a:lnTo>
                <a:lnTo>
                  <a:pt x="2065" y="1080"/>
                </a:lnTo>
                <a:lnTo>
                  <a:pt x="2072" y="1083"/>
                </a:lnTo>
                <a:lnTo>
                  <a:pt x="2055" y="1083"/>
                </a:lnTo>
                <a:lnTo>
                  <a:pt x="2048" y="1083"/>
                </a:lnTo>
                <a:lnTo>
                  <a:pt x="2048" y="1080"/>
                </a:lnTo>
                <a:lnTo>
                  <a:pt x="2048" y="1073"/>
                </a:lnTo>
                <a:lnTo>
                  <a:pt x="2055" y="1080"/>
                </a:lnTo>
                <a:lnTo>
                  <a:pt x="2045" y="1080"/>
                </a:lnTo>
                <a:lnTo>
                  <a:pt x="2041" y="1076"/>
                </a:lnTo>
                <a:lnTo>
                  <a:pt x="2038" y="1073"/>
                </a:lnTo>
                <a:lnTo>
                  <a:pt x="2038" y="1066"/>
                </a:lnTo>
                <a:lnTo>
                  <a:pt x="2045" y="1073"/>
                </a:lnTo>
                <a:lnTo>
                  <a:pt x="2031" y="1073"/>
                </a:lnTo>
                <a:lnTo>
                  <a:pt x="2027" y="1073"/>
                </a:lnTo>
                <a:lnTo>
                  <a:pt x="2024" y="1066"/>
                </a:lnTo>
                <a:lnTo>
                  <a:pt x="2024" y="1062"/>
                </a:lnTo>
                <a:lnTo>
                  <a:pt x="2031" y="1069"/>
                </a:lnTo>
                <a:lnTo>
                  <a:pt x="2020" y="1069"/>
                </a:lnTo>
                <a:lnTo>
                  <a:pt x="2017" y="1066"/>
                </a:lnTo>
                <a:lnTo>
                  <a:pt x="2013" y="1062"/>
                </a:lnTo>
                <a:lnTo>
                  <a:pt x="2013" y="1056"/>
                </a:lnTo>
                <a:lnTo>
                  <a:pt x="2020" y="1062"/>
                </a:lnTo>
                <a:lnTo>
                  <a:pt x="1999" y="1062"/>
                </a:lnTo>
                <a:lnTo>
                  <a:pt x="1996" y="1059"/>
                </a:lnTo>
                <a:lnTo>
                  <a:pt x="1992" y="1056"/>
                </a:lnTo>
                <a:lnTo>
                  <a:pt x="1992" y="1052"/>
                </a:lnTo>
                <a:lnTo>
                  <a:pt x="1999" y="1059"/>
                </a:lnTo>
                <a:lnTo>
                  <a:pt x="1992" y="1059"/>
                </a:lnTo>
                <a:lnTo>
                  <a:pt x="1986" y="1056"/>
                </a:lnTo>
                <a:lnTo>
                  <a:pt x="1986" y="1052"/>
                </a:lnTo>
                <a:lnTo>
                  <a:pt x="1986" y="1045"/>
                </a:lnTo>
                <a:lnTo>
                  <a:pt x="1992" y="1049"/>
                </a:lnTo>
                <a:lnTo>
                  <a:pt x="1986" y="1049"/>
                </a:lnTo>
                <a:lnTo>
                  <a:pt x="1979" y="1049"/>
                </a:lnTo>
                <a:lnTo>
                  <a:pt x="1979" y="1045"/>
                </a:lnTo>
                <a:lnTo>
                  <a:pt x="1979" y="1038"/>
                </a:lnTo>
                <a:lnTo>
                  <a:pt x="1986" y="1042"/>
                </a:lnTo>
                <a:lnTo>
                  <a:pt x="1975" y="1042"/>
                </a:lnTo>
                <a:lnTo>
                  <a:pt x="1972" y="1042"/>
                </a:lnTo>
                <a:lnTo>
                  <a:pt x="1968" y="1038"/>
                </a:lnTo>
                <a:lnTo>
                  <a:pt x="1968" y="1031"/>
                </a:lnTo>
                <a:lnTo>
                  <a:pt x="1975" y="1035"/>
                </a:lnTo>
                <a:lnTo>
                  <a:pt x="1972" y="1035"/>
                </a:lnTo>
                <a:lnTo>
                  <a:pt x="1965" y="1035"/>
                </a:lnTo>
                <a:lnTo>
                  <a:pt x="1965" y="1031"/>
                </a:lnTo>
                <a:lnTo>
                  <a:pt x="1965" y="1017"/>
                </a:lnTo>
                <a:lnTo>
                  <a:pt x="1972" y="1024"/>
                </a:lnTo>
                <a:lnTo>
                  <a:pt x="1947" y="1024"/>
                </a:lnTo>
                <a:lnTo>
                  <a:pt x="1944" y="1024"/>
                </a:lnTo>
                <a:lnTo>
                  <a:pt x="1940" y="1017"/>
                </a:lnTo>
                <a:lnTo>
                  <a:pt x="1940" y="1014"/>
                </a:lnTo>
                <a:lnTo>
                  <a:pt x="1947" y="1021"/>
                </a:lnTo>
                <a:lnTo>
                  <a:pt x="1926" y="1021"/>
                </a:lnTo>
                <a:lnTo>
                  <a:pt x="1923" y="1017"/>
                </a:lnTo>
                <a:lnTo>
                  <a:pt x="1920" y="1014"/>
                </a:lnTo>
                <a:lnTo>
                  <a:pt x="1920" y="1003"/>
                </a:lnTo>
                <a:lnTo>
                  <a:pt x="1926" y="1010"/>
                </a:lnTo>
                <a:lnTo>
                  <a:pt x="1920" y="1010"/>
                </a:lnTo>
                <a:lnTo>
                  <a:pt x="1913" y="1010"/>
                </a:lnTo>
                <a:lnTo>
                  <a:pt x="1913" y="1003"/>
                </a:lnTo>
                <a:lnTo>
                  <a:pt x="1913" y="996"/>
                </a:lnTo>
                <a:lnTo>
                  <a:pt x="1920" y="1003"/>
                </a:lnTo>
                <a:lnTo>
                  <a:pt x="1902" y="1003"/>
                </a:lnTo>
                <a:lnTo>
                  <a:pt x="1899" y="1003"/>
                </a:lnTo>
                <a:lnTo>
                  <a:pt x="1895" y="996"/>
                </a:lnTo>
                <a:lnTo>
                  <a:pt x="1895" y="990"/>
                </a:lnTo>
                <a:lnTo>
                  <a:pt x="1902" y="996"/>
                </a:lnTo>
                <a:lnTo>
                  <a:pt x="1874" y="996"/>
                </a:lnTo>
                <a:lnTo>
                  <a:pt x="1867" y="993"/>
                </a:lnTo>
                <a:lnTo>
                  <a:pt x="1867" y="990"/>
                </a:lnTo>
                <a:lnTo>
                  <a:pt x="1867" y="986"/>
                </a:lnTo>
                <a:lnTo>
                  <a:pt x="1874" y="993"/>
                </a:lnTo>
                <a:lnTo>
                  <a:pt x="1864" y="993"/>
                </a:lnTo>
                <a:lnTo>
                  <a:pt x="1857" y="990"/>
                </a:lnTo>
                <a:lnTo>
                  <a:pt x="1857" y="986"/>
                </a:lnTo>
                <a:lnTo>
                  <a:pt x="1857" y="983"/>
                </a:lnTo>
                <a:lnTo>
                  <a:pt x="1864" y="990"/>
                </a:lnTo>
                <a:lnTo>
                  <a:pt x="1857" y="990"/>
                </a:lnTo>
                <a:lnTo>
                  <a:pt x="1850" y="986"/>
                </a:lnTo>
                <a:lnTo>
                  <a:pt x="1850" y="983"/>
                </a:lnTo>
                <a:lnTo>
                  <a:pt x="1850" y="976"/>
                </a:lnTo>
                <a:lnTo>
                  <a:pt x="1857" y="983"/>
                </a:lnTo>
                <a:lnTo>
                  <a:pt x="1850" y="983"/>
                </a:lnTo>
                <a:lnTo>
                  <a:pt x="1847" y="983"/>
                </a:lnTo>
                <a:lnTo>
                  <a:pt x="1843" y="976"/>
                </a:lnTo>
                <a:lnTo>
                  <a:pt x="1843" y="972"/>
                </a:lnTo>
                <a:lnTo>
                  <a:pt x="1850" y="979"/>
                </a:lnTo>
                <a:lnTo>
                  <a:pt x="1829" y="979"/>
                </a:lnTo>
                <a:lnTo>
                  <a:pt x="1822" y="976"/>
                </a:lnTo>
                <a:lnTo>
                  <a:pt x="1822" y="972"/>
                </a:lnTo>
                <a:lnTo>
                  <a:pt x="1822" y="965"/>
                </a:lnTo>
                <a:lnTo>
                  <a:pt x="1829" y="972"/>
                </a:lnTo>
                <a:lnTo>
                  <a:pt x="1822" y="972"/>
                </a:lnTo>
                <a:lnTo>
                  <a:pt x="1815" y="969"/>
                </a:lnTo>
                <a:lnTo>
                  <a:pt x="1815" y="965"/>
                </a:lnTo>
                <a:lnTo>
                  <a:pt x="1815" y="962"/>
                </a:lnTo>
                <a:lnTo>
                  <a:pt x="1822" y="969"/>
                </a:lnTo>
                <a:lnTo>
                  <a:pt x="1812" y="969"/>
                </a:lnTo>
                <a:lnTo>
                  <a:pt x="1805" y="965"/>
                </a:lnTo>
                <a:lnTo>
                  <a:pt x="1805" y="962"/>
                </a:lnTo>
                <a:lnTo>
                  <a:pt x="1805" y="955"/>
                </a:lnTo>
                <a:lnTo>
                  <a:pt x="1812" y="962"/>
                </a:lnTo>
                <a:lnTo>
                  <a:pt x="1798" y="962"/>
                </a:lnTo>
                <a:lnTo>
                  <a:pt x="1791" y="958"/>
                </a:lnTo>
                <a:lnTo>
                  <a:pt x="1791" y="955"/>
                </a:lnTo>
                <a:lnTo>
                  <a:pt x="1791" y="948"/>
                </a:lnTo>
                <a:lnTo>
                  <a:pt x="1798" y="951"/>
                </a:lnTo>
                <a:lnTo>
                  <a:pt x="1784" y="951"/>
                </a:lnTo>
                <a:lnTo>
                  <a:pt x="1777" y="951"/>
                </a:lnTo>
                <a:lnTo>
                  <a:pt x="1777" y="948"/>
                </a:lnTo>
                <a:lnTo>
                  <a:pt x="1777" y="937"/>
                </a:lnTo>
                <a:lnTo>
                  <a:pt x="1784" y="944"/>
                </a:lnTo>
                <a:lnTo>
                  <a:pt x="1774" y="944"/>
                </a:lnTo>
                <a:lnTo>
                  <a:pt x="1770" y="941"/>
                </a:lnTo>
                <a:lnTo>
                  <a:pt x="1767" y="937"/>
                </a:lnTo>
                <a:lnTo>
                  <a:pt x="1767" y="934"/>
                </a:lnTo>
                <a:lnTo>
                  <a:pt x="1774" y="937"/>
                </a:lnTo>
                <a:lnTo>
                  <a:pt x="1770" y="937"/>
                </a:lnTo>
                <a:lnTo>
                  <a:pt x="1767" y="937"/>
                </a:lnTo>
                <a:lnTo>
                  <a:pt x="1763" y="934"/>
                </a:lnTo>
                <a:lnTo>
                  <a:pt x="1763" y="927"/>
                </a:lnTo>
                <a:lnTo>
                  <a:pt x="1770" y="934"/>
                </a:lnTo>
                <a:lnTo>
                  <a:pt x="1760" y="934"/>
                </a:lnTo>
                <a:lnTo>
                  <a:pt x="1756" y="931"/>
                </a:lnTo>
                <a:lnTo>
                  <a:pt x="1756" y="927"/>
                </a:lnTo>
                <a:lnTo>
                  <a:pt x="1756" y="924"/>
                </a:lnTo>
                <a:lnTo>
                  <a:pt x="1760" y="931"/>
                </a:lnTo>
                <a:lnTo>
                  <a:pt x="1749" y="931"/>
                </a:lnTo>
                <a:lnTo>
                  <a:pt x="1743" y="927"/>
                </a:lnTo>
                <a:lnTo>
                  <a:pt x="1743" y="924"/>
                </a:lnTo>
                <a:lnTo>
                  <a:pt x="1743" y="917"/>
                </a:lnTo>
                <a:lnTo>
                  <a:pt x="1749" y="924"/>
                </a:lnTo>
                <a:lnTo>
                  <a:pt x="1732" y="924"/>
                </a:lnTo>
                <a:lnTo>
                  <a:pt x="1729" y="920"/>
                </a:lnTo>
                <a:lnTo>
                  <a:pt x="1729" y="917"/>
                </a:lnTo>
                <a:lnTo>
                  <a:pt x="1729" y="906"/>
                </a:lnTo>
                <a:lnTo>
                  <a:pt x="1732" y="913"/>
                </a:lnTo>
                <a:lnTo>
                  <a:pt x="1729" y="913"/>
                </a:lnTo>
                <a:lnTo>
                  <a:pt x="1725" y="910"/>
                </a:lnTo>
                <a:lnTo>
                  <a:pt x="1722" y="906"/>
                </a:lnTo>
                <a:lnTo>
                  <a:pt x="1722" y="899"/>
                </a:lnTo>
                <a:lnTo>
                  <a:pt x="1729" y="906"/>
                </a:lnTo>
                <a:lnTo>
                  <a:pt x="1725" y="906"/>
                </a:lnTo>
                <a:lnTo>
                  <a:pt x="1718" y="903"/>
                </a:lnTo>
                <a:lnTo>
                  <a:pt x="1718" y="899"/>
                </a:lnTo>
                <a:lnTo>
                  <a:pt x="1718" y="896"/>
                </a:lnTo>
                <a:lnTo>
                  <a:pt x="1725" y="903"/>
                </a:lnTo>
                <a:lnTo>
                  <a:pt x="1715" y="903"/>
                </a:lnTo>
                <a:lnTo>
                  <a:pt x="1711" y="899"/>
                </a:lnTo>
                <a:lnTo>
                  <a:pt x="1708" y="896"/>
                </a:lnTo>
                <a:lnTo>
                  <a:pt x="1708" y="889"/>
                </a:lnTo>
                <a:lnTo>
                  <a:pt x="1715" y="896"/>
                </a:lnTo>
                <a:lnTo>
                  <a:pt x="1708" y="896"/>
                </a:lnTo>
                <a:lnTo>
                  <a:pt x="1701" y="892"/>
                </a:lnTo>
                <a:lnTo>
                  <a:pt x="1701" y="889"/>
                </a:lnTo>
                <a:lnTo>
                  <a:pt x="1701" y="882"/>
                </a:lnTo>
                <a:lnTo>
                  <a:pt x="1708" y="889"/>
                </a:lnTo>
                <a:lnTo>
                  <a:pt x="1697" y="889"/>
                </a:lnTo>
                <a:lnTo>
                  <a:pt x="1690" y="889"/>
                </a:lnTo>
                <a:lnTo>
                  <a:pt x="1690" y="882"/>
                </a:lnTo>
                <a:lnTo>
                  <a:pt x="1690" y="878"/>
                </a:lnTo>
                <a:lnTo>
                  <a:pt x="1697" y="885"/>
                </a:lnTo>
                <a:lnTo>
                  <a:pt x="1687" y="885"/>
                </a:lnTo>
                <a:lnTo>
                  <a:pt x="1683" y="885"/>
                </a:lnTo>
                <a:lnTo>
                  <a:pt x="1680" y="878"/>
                </a:lnTo>
                <a:lnTo>
                  <a:pt x="1680" y="872"/>
                </a:lnTo>
                <a:lnTo>
                  <a:pt x="1687" y="878"/>
                </a:lnTo>
                <a:lnTo>
                  <a:pt x="1683" y="878"/>
                </a:lnTo>
                <a:lnTo>
                  <a:pt x="1680" y="878"/>
                </a:lnTo>
                <a:lnTo>
                  <a:pt x="1677" y="872"/>
                </a:lnTo>
                <a:lnTo>
                  <a:pt x="1677" y="868"/>
                </a:lnTo>
                <a:lnTo>
                  <a:pt x="1683" y="875"/>
                </a:lnTo>
                <a:lnTo>
                  <a:pt x="1659" y="875"/>
                </a:lnTo>
                <a:lnTo>
                  <a:pt x="1656" y="872"/>
                </a:lnTo>
                <a:lnTo>
                  <a:pt x="1652" y="868"/>
                </a:lnTo>
                <a:lnTo>
                  <a:pt x="1652" y="865"/>
                </a:lnTo>
                <a:lnTo>
                  <a:pt x="1659" y="868"/>
                </a:lnTo>
                <a:lnTo>
                  <a:pt x="1652" y="868"/>
                </a:lnTo>
                <a:lnTo>
                  <a:pt x="1649" y="868"/>
                </a:lnTo>
                <a:lnTo>
                  <a:pt x="1645" y="865"/>
                </a:lnTo>
                <a:lnTo>
                  <a:pt x="1645" y="858"/>
                </a:lnTo>
                <a:lnTo>
                  <a:pt x="1652" y="865"/>
                </a:lnTo>
                <a:lnTo>
                  <a:pt x="1642" y="865"/>
                </a:lnTo>
                <a:lnTo>
                  <a:pt x="1638" y="861"/>
                </a:lnTo>
                <a:lnTo>
                  <a:pt x="1638" y="858"/>
                </a:lnTo>
                <a:lnTo>
                  <a:pt x="1638" y="854"/>
                </a:lnTo>
                <a:lnTo>
                  <a:pt x="1642" y="861"/>
                </a:lnTo>
                <a:lnTo>
                  <a:pt x="1624" y="861"/>
                </a:lnTo>
                <a:lnTo>
                  <a:pt x="1621" y="858"/>
                </a:lnTo>
                <a:lnTo>
                  <a:pt x="1618" y="854"/>
                </a:lnTo>
                <a:lnTo>
                  <a:pt x="1618" y="847"/>
                </a:lnTo>
                <a:lnTo>
                  <a:pt x="1624" y="854"/>
                </a:lnTo>
                <a:lnTo>
                  <a:pt x="1611" y="854"/>
                </a:lnTo>
                <a:lnTo>
                  <a:pt x="1607" y="851"/>
                </a:lnTo>
                <a:lnTo>
                  <a:pt x="1604" y="847"/>
                </a:lnTo>
                <a:lnTo>
                  <a:pt x="1604" y="840"/>
                </a:lnTo>
                <a:lnTo>
                  <a:pt x="1611" y="847"/>
                </a:lnTo>
                <a:lnTo>
                  <a:pt x="1600" y="847"/>
                </a:lnTo>
                <a:lnTo>
                  <a:pt x="1597" y="847"/>
                </a:lnTo>
                <a:lnTo>
                  <a:pt x="1597" y="840"/>
                </a:lnTo>
                <a:lnTo>
                  <a:pt x="1597" y="837"/>
                </a:lnTo>
                <a:lnTo>
                  <a:pt x="1600" y="840"/>
                </a:lnTo>
                <a:lnTo>
                  <a:pt x="1583" y="840"/>
                </a:lnTo>
                <a:lnTo>
                  <a:pt x="1579" y="840"/>
                </a:lnTo>
                <a:lnTo>
                  <a:pt x="1576" y="837"/>
                </a:lnTo>
                <a:lnTo>
                  <a:pt x="1576" y="830"/>
                </a:lnTo>
                <a:lnTo>
                  <a:pt x="1583" y="837"/>
                </a:lnTo>
                <a:lnTo>
                  <a:pt x="1572" y="837"/>
                </a:lnTo>
                <a:lnTo>
                  <a:pt x="1569" y="837"/>
                </a:lnTo>
                <a:lnTo>
                  <a:pt x="1565" y="830"/>
                </a:lnTo>
                <a:lnTo>
                  <a:pt x="1565" y="823"/>
                </a:lnTo>
                <a:lnTo>
                  <a:pt x="1572" y="830"/>
                </a:lnTo>
                <a:lnTo>
                  <a:pt x="1565" y="830"/>
                </a:lnTo>
                <a:lnTo>
                  <a:pt x="1562" y="830"/>
                </a:lnTo>
                <a:lnTo>
                  <a:pt x="1559" y="823"/>
                </a:lnTo>
                <a:lnTo>
                  <a:pt x="1559" y="819"/>
                </a:lnTo>
                <a:lnTo>
                  <a:pt x="1565" y="823"/>
                </a:lnTo>
                <a:lnTo>
                  <a:pt x="1559" y="823"/>
                </a:lnTo>
                <a:lnTo>
                  <a:pt x="1552" y="823"/>
                </a:lnTo>
                <a:lnTo>
                  <a:pt x="1552" y="819"/>
                </a:lnTo>
                <a:lnTo>
                  <a:pt x="1552" y="813"/>
                </a:lnTo>
                <a:lnTo>
                  <a:pt x="1559" y="819"/>
                </a:lnTo>
                <a:lnTo>
                  <a:pt x="1545" y="819"/>
                </a:lnTo>
                <a:lnTo>
                  <a:pt x="1538" y="816"/>
                </a:lnTo>
                <a:lnTo>
                  <a:pt x="1538" y="813"/>
                </a:lnTo>
                <a:lnTo>
                  <a:pt x="1538" y="809"/>
                </a:lnTo>
                <a:lnTo>
                  <a:pt x="1545" y="816"/>
                </a:lnTo>
                <a:lnTo>
                  <a:pt x="1534" y="816"/>
                </a:lnTo>
                <a:lnTo>
                  <a:pt x="1527" y="813"/>
                </a:lnTo>
                <a:lnTo>
                  <a:pt x="1527" y="809"/>
                </a:lnTo>
                <a:lnTo>
                  <a:pt x="1527" y="802"/>
                </a:lnTo>
                <a:lnTo>
                  <a:pt x="1534" y="809"/>
                </a:lnTo>
                <a:lnTo>
                  <a:pt x="1520" y="809"/>
                </a:lnTo>
                <a:lnTo>
                  <a:pt x="1517" y="809"/>
                </a:lnTo>
                <a:lnTo>
                  <a:pt x="1513" y="802"/>
                </a:lnTo>
                <a:lnTo>
                  <a:pt x="1513" y="799"/>
                </a:lnTo>
                <a:lnTo>
                  <a:pt x="1520" y="806"/>
                </a:lnTo>
                <a:lnTo>
                  <a:pt x="1513" y="806"/>
                </a:lnTo>
                <a:lnTo>
                  <a:pt x="1510" y="802"/>
                </a:lnTo>
                <a:lnTo>
                  <a:pt x="1506" y="799"/>
                </a:lnTo>
                <a:lnTo>
                  <a:pt x="1506" y="795"/>
                </a:lnTo>
                <a:lnTo>
                  <a:pt x="1513" y="799"/>
                </a:lnTo>
                <a:lnTo>
                  <a:pt x="1506" y="799"/>
                </a:lnTo>
                <a:lnTo>
                  <a:pt x="1503" y="799"/>
                </a:lnTo>
                <a:lnTo>
                  <a:pt x="1503" y="795"/>
                </a:lnTo>
                <a:lnTo>
                  <a:pt x="1503" y="788"/>
                </a:lnTo>
                <a:lnTo>
                  <a:pt x="1506" y="795"/>
                </a:lnTo>
                <a:lnTo>
                  <a:pt x="1503" y="795"/>
                </a:lnTo>
                <a:lnTo>
                  <a:pt x="1500" y="792"/>
                </a:lnTo>
                <a:lnTo>
                  <a:pt x="1496" y="788"/>
                </a:lnTo>
                <a:lnTo>
                  <a:pt x="1496" y="781"/>
                </a:lnTo>
                <a:lnTo>
                  <a:pt x="1503" y="788"/>
                </a:lnTo>
                <a:lnTo>
                  <a:pt x="1500" y="788"/>
                </a:lnTo>
                <a:lnTo>
                  <a:pt x="1496" y="788"/>
                </a:lnTo>
                <a:lnTo>
                  <a:pt x="1493" y="781"/>
                </a:lnTo>
                <a:lnTo>
                  <a:pt x="1493" y="778"/>
                </a:lnTo>
                <a:lnTo>
                  <a:pt x="1500" y="781"/>
                </a:lnTo>
                <a:lnTo>
                  <a:pt x="1493" y="781"/>
                </a:lnTo>
                <a:lnTo>
                  <a:pt x="1489" y="781"/>
                </a:lnTo>
                <a:lnTo>
                  <a:pt x="1486" y="778"/>
                </a:lnTo>
                <a:lnTo>
                  <a:pt x="1486" y="771"/>
                </a:lnTo>
                <a:lnTo>
                  <a:pt x="1493" y="778"/>
                </a:lnTo>
                <a:lnTo>
                  <a:pt x="1482" y="778"/>
                </a:lnTo>
                <a:lnTo>
                  <a:pt x="1479" y="774"/>
                </a:lnTo>
                <a:lnTo>
                  <a:pt x="1475" y="771"/>
                </a:lnTo>
                <a:lnTo>
                  <a:pt x="1475" y="767"/>
                </a:lnTo>
                <a:lnTo>
                  <a:pt x="1482" y="774"/>
                </a:lnTo>
                <a:lnTo>
                  <a:pt x="1475" y="774"/>
                </a:lnTo>
                <a:lnTo>
                  <a:pt x="1472" y="771"/>
                </a:lnTo>
                <a:lnTo>
                  <a:pt x="1468" y="767"/>
                </a:lnTo>
                <a:lnTo>
                  <a:pt x="1468" y="760"/>
                </a:lnTo>
                <a:lnTo>
                  <a:pt x="1475" y="767"/>
                </a:lnTo>
                <a:lnTo>
                  <a:pt x="1468" y="767"/>
                </a:lnTo>
                <a:lnTo>
                  <a:pt x="1465" y="767"/>
                </a:lnTo>
                <a:lnTo>
                  <a:pt x="1461" y="760"/>
                </a:lnTo>
                <a:lnTo>
                  <a:pt x="1461" y="757"/>
                </a:lnTo>
                <a:lnTo>
                  <a:pt x="1468" y="760"/>
                </a:lnTo>
                <a:lnTo>
                  <a:pt x="1458" y="760"/>
                </a:lnTo>
                <a:lnTo>
                  <a:pt x="1454" y="760"/>
                </a:lnTo>
                <a:lnTo>
                  <a:pt x="1451" y="757"/>
                </a:lnTo>
                <a:lnTo>
                  <a:pt x="1451" y="750"/>
                </a:lnTo>
                <a:lnTo>
                  <a:pt x="1458" y="753"/>
                </a:lnTo>
                <a:lnTo>
                  <a:pt x="1454" y="753"/>
                </a:lnTo>
                <a:lnTo>
                  <a:pt x="1451" y="753"/>
                </a:lnTo>
                <a:lnTo>
                  <a:pt x="1447" y="750"/>
                </a:lnTo>
                <a:lnTo>
                  <a:pt x="1447" y="743"/>
                </a:lnTo>
                <a:lnTo>
                  <a:pt x="1454" y="750"/>
                </a:lnTo>
                <a:lnTo>
                  <a:pt x="1444" y="750"/>
                </a:lnTo>
                <a:lnTo>
                  <a:pt x="1440" y="747"/>
                </a:lnTo>
                <a:lnTo>
                  <a:pt x="1440" y="743"/>
                </a:lnTo>
                <a:lnTo>
                  <a:pt x="1440" y="733"/>
                </a:lnTo>
                <a:lnTo>
                  <a:pt x="1444" y="740"/>
                </a:lnTo>
                <a:lnTo>
                  <a:pt x="1440" y="740"/>
                </a:lnTo>
                <a:lnTo>
                  <a:pt x="1434" y="740"/>
                </a:lnTo>
                <a:lnTo>
                  <a:pt x="1434" y="733"/>
                </a:lnTo>
                <a:lnTo>
                  <a:pt x="1434" y="726"/>
                </a:lnTo>
                <a:lnTo>
                  <a:pt x="1440" y="733"/>
                </a:lnTo>
                <a:lnTo>
                  <a:pt x="1423" y="733"/>
                </a:lnTo>
                <a:lnTo>
                  <a:pt x="1420" y="729"/>
                </a:lnTo>
                <a:lnTo>
                  <a:pt x="1416" y="726"/>
                </a:lnTo>
                <a:lnTo>
                  <a:pt x="1416" y="719"/>
                </a:lnTo>
                <a:lnTo>
                  <a:pt x="1423" y="726"/>
                </a:lnTo>
                <a:lnTo>
                  <a:pt x="1409" y="726"/>
                </a:lnTo>
                <a:lnTo>
                  <a:pt x="1406" y="722"/>
                </a:lnTo>
                <a:lnTo>
                  <a:pt x="1402" y="719"/>
                </a:lnTo>
                <a:lnTo>
                  <a:pt x="1402" y="712"/>
                </a:lnTo>
                <a:lnTo>
                  <a:pt x="1409" y="719"/>
                </a:lnTo>
                <a:lnTo>
                  <a:pt x="1399" y="719"/>
                </a:lnTo>
                <a:lnTo>
                  <a:pt x="1395" y="719"/>
                </a:lnTo>
                <a:lnTo>
                  <a:pt x="1392" y="712"/>
                </a:lnTo>
                <a:lnTo>
                  <a:pt x="1392" y="708"/>
                </a:lnTo>
                <a:lnTo>
                  <a:pt x="1399" y="712"/>
                </a:lnTo>
                <a:lnTo>
                  <a:pt x="1385" y="712"/>
                </a:lnTo>
                <a:lnTo>
                  <a:pt x="1381" y="712"/>
                </a:lnTo>
                <a:lnTo>
                  <a:pt x="1378" y="708"/>
                </a:lnTo>
                <a:lnTo>
                  <a:pt x="1378" y="701"/>
                </a:lnTo>
                <a:lnTo>
                  <a:pt x="1385" y="708"/>
                </a:lnTo>
                <a:lnTo>
                  <a:pt x="1364" y="708"/>
                </a:lnTo>
                <a:lnTo>
                  <a:pt x="1361" y="705"/>
                </a:lnTo>
                <a:lnTo>
                  <a:pt x="1357" y="701"/>
                </a:lnTo>
                <a:lnTo>
                  <a:pt x="1357" y="694"/>
                </a:lnTo>
                <a:lnTo>
                  <a:pt x="1364" y="701"/>
                </a:lnTo>
                <a:lnTo>
                  <a:pt x="1354" y="701"/>
                </a:lnTo>
                <a:lnTo>
                  <a:pt x="1350" y="698"/>
                </a:lnTo>
                <a:lnTo>
                  <a:pt x="1347" y="694"/>
                </a:lnTo>
                <a:lnTo>
                  <a:pt x="1347" y="691"/>
                </a:lnTo>
                <a:lnTo>
                  <a:pt x="1354" y="698"/>
                </a:lnTo>
                <a:lnTo>
                  <a:pt x="1312" y="698"/>
                </a:lnTo>
                <a:lnTo>
                  <a:pt x="1309" y="694"/>
                </a:lnTo>
                <a:lnTo>
                  <a:pt x="1305" y="691"/>
                </a:lnTo>
                <a:lnTo>
                  <a:pt x="1305" y="688"/>
                </a:lnTo>
                <a:lnTo>
                  <a:pt x="1312" y="691"/>
                </a:lnTo>
                <a:lnTo>
                  <a:pt x="1305" y="691"/>
                </a:lnTo>
                <a:lnTo>
                  <a:pt x="1298" y="691"/>
                </a:lnTo>
                <a:lnTo>
                  <a:pt x="1298" y="688"/>
                </a:lnTo>
                <a:lnTo>
                  <a:pt x="1298" y="681"/>
                </a:lnTo>
                <a:lnTo>
                  <a:pt x="1305" y="684"/>
                </a:lnTo>
                <a:lnTo>
                  <a:pt x="1288" y="684"/>
                </a:lnTo>
                <a:lnTo>
                  <a:pt x="1281" y="684"/>
                </a:lnTo>
                <a:lnTo>
                  <a:pt x="1281" y="681"/>
                </a:lnTo>
                <a:lnTo>
                  <a:pt x="1281" y="674"/>
                </a:lnTo>
                <a:lnTo>
                  <a:pt x="1288" y="681"/>
                </a:lnTo>
                <a:lnTo>
                  <a:pt x="1267" y="681"/>
                </a:lnTo>
                <a:lnTo>
                  <a:pt x="1263" y="677"/>
                </a:lnTo>
                <a:lnTo>
                  <a:pt x="1260" y="674"/>
                </a:lnTo>
                <a:lnTo>
                  <a:pt x="1260" y="667"/>
                </a:lnTo>
                <a:lnTo>
                  <a:pt x="1267" y="674"/>
                </a:lnTo>
                <a:lnTo>
                  <a:pt x="1260" y="674"/>
                </a:lnTo>
                <a:lnTo>
                  <a:pt x="1253" y="674"/>
                </a:lnTo>
                <a:lnTo>
                  <a:pt x="1253" y="667"/>
                </a:lnTo>
                <a:lnTo>
                  <a:pt x="1253" y="663"/>
                </a:lnTo>
                <a:lnTo>
                  <a:pt x="1260" y="670"/>
                </a:lnTo>
                <a:lnTo>
                  <a:pt x="1243" y="670"/>
                </a:lnTo>
                <a:lnTo>
                  <a:pt x="1239" y="667"/>
                </a:lnTo>
                <a:lnTo>
                  <a:pt x="1236" y="663"/>
                </a:lnTo>
                <a:lnTo>
                  <a:pt x="1236" y="660"/>
                </a:lnTo>
                <a:lnTo>
                  <a:pt x="1243" y="663"/>
                </a:lnTo>
                <a:lnTo>
                  <a:pt x="1222" y="663"/>
                </a:lnTo>
                <a:lnTo>
                  <a:pt x="1215" y="663"/>
                </a:lnTo>
                <a:lnTo>
                  <a:pt x="1215" y="660"/>
                </a:lnTo>
                <a:lnTo>
                  <a:pt x="1215" y="653"/>
                </a:lnTo>
                <a:lnTo>
                  <a:pt x="1222" y="660"/>
                </a:lnTo>
                <a:lnTo>
                  <a:pt x="1208" y="660"/>
                </a:lnTo>
                <a:lnTo>
                  <a:pt x="1204" y="656"/>
                </a:lnTo>
                <a:lnTo>
                  <a:pt x="1201" y="653"/>
                </a:lnTo>
                <a:lnTo>
                  <a:pt x="1201" y="642"/>
                </a:lnTo>
                <a:lnTo>
                  <a:pt x="1208" y="649"/>
                </a:lnTo>
                <a:lnTo>
                  <a:pt x="1197" y="649"/>
                </a:lnTo>
                <a:lnTo>
                  <a:pt x="1194" y="646"/>
                </a:lnTo>
                <a:lnTo>
                  <a:pt x="1191" y="642"/>
                </a:lnTo>
                <a:lnTo>
                  <a:pt x="1191" y="635"/>
                </a:lnTo>
                <a:lnTo>
                  <a:pt x="1197" y="642"/>
                </a:lnTo>
                <a:lnTo>
                  <a:pt x="1187" y="642"/>
                </a:lnTo>
                <a:lnTo>
                  <a:pt x="1184" y="639"/>
                </a:lnTo>
                <a:lnTo>
                  <a:pt x="1184" y="635"/>
                </a:lnTo>
                <a:lnTo>
                  <a:pt x="1184" y="632"/>
                </a:lnTo>
                <a:lnTo>
                  <a:pt x="1187" y="635"/>
                </a:lnTo>
                <a:lnTo>
                  <a:pt x="1177" y="635"/>
                </a:lnTo>
                <a:lnTo>
                  <a:pt x="1173" y="635"/>
                </a:lnTo>
                <a:lnTo>
                  <a:pt x="1170" y="632"/>
                </a:lnTo>
                <a:lnTo>
                  <a:pt x="1170" y="625"/>
                </a:lnTo>
                <a:lnTo>
                  <a:pt x="1177" y="632"/>
                </a:lnTo>
                <a:lnTo>
                  <a:pt x="1170" y="632"/>
                </a:lnTo>
                <a:lnTo>
                  <a:pt x="1166" y="629"/>
                </a:lnTo>
                <a:lnTo>
                  <a:pt x="1163" y="625"/>
                </a:lnTo>
                <a:lnTo>
                  <a:pt x="1163" y="622"/>
                </a:lnTo>
                <a:lnTo>
                  <a:pt x="1170" y="629"/>
                </a:lnTo>
                <a:lnTo>
                  <a:pt x="1166" y="629"/>
                </a:lnTo>
                <a:lnTo>
                  <a:pt x="1159" y="625"/>
                </a:lnTo>
                <a:lnTo>
                  <a:pt x="1159" y="622"/>
                </a:lnTo>
                <a:lnTo>
                  <a:pt x="1159" y="615"/>
                </a:lnTo>
                <a:lnTo>
                  <a:pt x="1166" y="622"/>
                </a:lnTo>
                <a:lnTo>
                  <a:pt x="1156" y="622"/>
                </a:lnTo>
                <a:lnTo>
                  <a:pt x="1152" y="618"/>
                </a:lnTo>
                <a:lnTo>
                  <a:pt x="1152" y="615"/>
                </a:lnTo>
                <a:lnTo>
                  <a:pt x="1152" y="611"/>
                </a:lnTo>
                <a:lnTo>
                  <a:pt x="1156" y="615"/>
                </a:lnTo>
                <a:lnTo>
                  <a:pt x="1145" y="615"/>
                </a:lnTo>
                <a:lnTo>
                  <a:pt x="1142" y="615"/>
                </a:lnTo>
                <a:lnTo>
                  <a:pt x="1142" y="611"/>
                </a:lnTo>
                <a:lnTo>
                  <a:pt x="1142" y="604"/>
                </a:lnTo>
                <a:lnTo>
                  <a:pt x="1145" y="611"/>
                </a:lnTo>
                <a:lnTo>
                  <a:pt x="1138" y="611"/>
                </a:lnTo>
                <a:lnTo>
                  <a:pt x="1135" y="608"/>
                </a:lnTo>
                <a:lnTo>
                  <a:pt x="1132" y="604"/>
                </a:lnTo>
                <a:lnTo>
                  <a:pt x="1132" y="597"/>
                </a:lnTo>
                <a:lnTo>
                  <a:pt x="1138" y="601"/>
                </a:lnTo>
                <a:lnTo>
                  <a:pt x="1128" y="601"/>
                </a:lnTo>
                <a:lnTo>
                  <a:pt x="1125" y="601"/>
                </a:lnTo>
                <a:lnTo>
                  <a:pt x="1121" y="597"/>
                </a:lnTo>
                <a:lnTo>
                  <a:pt x="1121" y="590"/>
                </a:lnTo>
                <a:lnTo>
                  <a:pt x="1128" y="594"/>
                </a:lnTo>
                <a:lnTo>
                  <a:pt x="1121" y="594"/>
                </a:lnTo>
                <a:lnTo>
                  <a:pt x="1114" y="594"/>
                </a:lnTo>
                <a:lnTo>
                  <a:pt x="1114" y="590"/>
                </a:lnTo>
                <a:lnTo>
                  <a:pt x="1114" y="583"/>
                </a:lnTo>
                <a:lnTo>
                  <a:pt x="1121" y="587"/>
                </a:lnTo>
                <a:lnTo>
                  <a:pt x="1114" y="587"/>
                </a:lnTo>
                <a:lnTo>
                  <a:pt x="1107" y="587"/>
                </a:lnTo>
                <a:lnTo>
                  <a:pt x="1107" y="583"/>
                </a:lnTo>
                <a:lnTo>
                  <a:pt x="1107" y="576"/>
                </a:lnTo>
                <a:lnTo>
                  <a:pt x="1114" y="583"/>
                </a:lnTo>
                <a:lnTo>
                  <a:pt x="1104" y="583"/>
                </a:lnTo>
                <a:lnTo>
                  <a:pt x="1097" y="580"/>
                </a:lnTo>
                <a:lnTo>
                  <a:pt x="1097" y="576"/>
                </a:lnTo>
                <a:lnTo>
                  <a:pt x="1097" y="570"/>
                </a:lnTo>
                <a:lnTo>
                  <a:pt x="1104" y="576"/>
                </a:lnTo>
                <a:lnTo>
                  <a:pt x="1093" y="576"/>
                </a:lnTo>
                <a:lnTo>
                  <a:pt x="1086" y="576"/>
                </a:lnTo>
                <a:lnTo>
                  <a:pt x="1086" y="570"/>
                </a:lnTo>
                <a:lnTo>
                  <a:pt x="1086" y="566"/>
                </a:lnTo>
                <a:lnTo>
                  <a:pt x="1093" y="573"/>
                </a:lnTo>
                <a:lnTo>
                  <a:pt x="1083" y="573"/>
                </a:lnTo>
                <a:lnTo>
                  <a:pt x="1076" y="570"/>
                </a:lnTo>
                <a:lnTo>
                  <a:pt x="1076" y="566"/>
                </a:lnTo>
                <a:lnTo>
                  <a:pt x="1076" y="563"/>
                </a:lnTo>
                <a:lnTo>
                  <a:pt x="1083" y="566"/>
                </a:lnTo>
                <a:lnTo>
                  <a:pt x="1069" y="566"/>
                </a:lnTo>
                <a:lnTo>
                  <a:pt x="1062" y="566"/>
                </a:lnTo>
                <a:lnTo>
                  <a:pt x="1062" y="563"/>
                </a:lnTo>
                <a:lnTo>
                  <a:pt x="1062" y="556"/>
                </a:lnTo>
                <a:lnTo>
                  <a:pt x="1069" y="563"/>
                </a:lnTo>
                <a:lnTo>
                  <a:pt x="1059" y="563"/>
                </a:lnTo>
                <a:lnTo>
                  <a:pt x="1055" y="563"/>
                </a:lnTo>
                <a:lnTo>
                  <a:pt x="1052" y="556"/>
                </a:lnTo>
                <a:lnTo>
                  <a:pt x="1052" y="549"/>
                </a:lnTo>
                <a:lnTo>
                  <a:pt x="1059" y="556"/>
                </a:lnTo>
                <a:lnTo>
                  <a:pt x="1041" y="556"/>
                </a:lnTo>
                <a:lnTo>
                  <a:pt x="1038" y="556"/>
                </a:lnTo>
                <a:lnTo>
                  <a:pt x="1038" y="549"/>
                </a:lnTo>
                <a:lnTo>
                  <a:pt x="1038" y="545"/>
                </a:lnTo>
                <a:lnTo>
                  <a:pt x="1041" y="552"/>
                </a:lnTo>
                <a:lnTo>
                  <a:pt x="1034" y="552"/>
                </a:lnTo>
                <a:lnTo>
                  <a:pt x="1031" y="549"/>
                </a:lnTo>
                <a:lnTo>
                  <a:pt x="1027" y="545"/>
                </a:lnTo>
                <a:lnTo>
                  <a:pt x="1027" y="538"/>
                </a:lnTo>
                <a:lnTo>
                  <a:pt x="1034" y="545"/>
                </a:lnTo>
                <a:lnTo>
                  <a:pt x="1027" y="545"/>
                </a:lnTo>
                <a:lnTo>
                  <a:pt x="1024" y="542"/>
                </a:lnTo>
                <a:lnTo>
                  <a:pt x="1020" y="538"/>
                </a:lnTo>
                <a:lnTo>
                  <a:pt x="1020" y="531"/>
                </a:lnTo>
                <a:lnTo>
                  <a:pt x="1027" y="538"/>
                </a:lnTo>
                <a:lnTo>
                  <a:pt x="1017" y="538"/>
                </a:lnTo>
                <a:lnTo>
                  <a:pt x="1014" y="535"/>
                </a:lnTo>
                <a:lnTo>
                  <a:pt x="1010" y="531"/>
                </a:lnTo>
                <a:lnTo>
                  <a:pt x="1010" y="524"/>
                </a:lnTo>
                <a:lnTo>
                  <a:pt x="1017" y="531"/>
                </a:lnTo>
                <a:lnTo>
                  <a:pt x="1014" y="531"/>
                </a:lnTo>
                <a:lnTo>
                  <a:pt x="1010" y="528"/>
                </a:lnTo>
                <a:lnTo>
                  <a:pt x="1007" y="524"/>
                </a:lnTo>
                <a:lnTo>
                  <a:pt x="1007" y="517"/>
                </a:lnTo>
                <a:lnTo>
                  <a:pt x="1014" y="524"/>
                </a:lnTo>
                <a:lnTo>
                  <a:pt x="1010" y="524"/>
                </a:lnTo>
                <a:lnTo>
                  <a:pt x="1003" y="521"/>
                </a:lnTo>
                <a:lnTo>
                  <a:pt x="1003" y="517"/>
                </a:lnTo>
                <a:lnTo>
                  <a:pt x="1003" y="510"/>
                </a:lnTo>
                <a:lnTo>
                  <a:pt x="1010" y="517"/>
                </a:lnTo>
                <a:lnTo>
                  <a:pt x="993" y="517"/>
                </a:lnTo>
                <a:lnTo>
                  <a:pt x="989" y="514"/>
                </a:lnTo>
                <a:lnTo>
                  <a:pt x="986" y="510"/>
                </a:lnTo>
                <a:lnTo>
                  <a:pt x="986" y="507"/>
                </a:lnTo>
                <a:lnTo>
                  <a:pt x="993" y="514"/>
                </a:lnTo>
                <a:lnTo>
                  <a:pt x="979" y="514"/>
                </a:lnTo>
                <a:lnTo>
                  <a:pt x="975" y="510"/>
                </a:lnTo>
                <a:lnTo>
                  <a:pt x="972" y="507"/>
                </a:lnTo>
                <a:lnTo>
                  <a:pt x="972" y="500"/>
                </a:lnTo>
                <a:lnTo>
                  <a:pt x="979" y="507"/>
                </a:lnTo>
                <a:lnTo>
                  <a:pt x="961" y="507"/>
                </a:lnTo>
                <a:lnTo>
                  <a:pt x="958" y="507"/>
                </a:lnTo>
                <a:lnTo>
                  <a:pt x="954" y="500"/>
                </a:lnTo>
                <a:lnTo>
                  <a:pt x="954" y="493"/>
                </a:lnTo>
                <a:lnTo>
                  <a:pt x="961" y="500"/>
                </a:lnTo>
                <a:lnTo>
                  <a:pt x="951" y="500"/>
                </a:lnTo>
                <a:lnTo>
                  <a:pt x="948" y="500"/>
                </a:lnTo>
                <a:lnTo>
                  <a:pt x="944" y="493"/>
                </a:lnTo>
                <a:lnTo>
                  <a:pt x="944" y="490"/>
                </a:lnTo>
                <a:lnTo>
                  <a:pt x="951" y="497"/>
                </a:lnTo>
                <a:lnTo>
                  <a:pt x="937" y="497"/>
                </a:lnTo>
                <a:lnTo>
                  <a:pt x="934" y="493"/>
                </a:lnTo>
                <a:lnTo>
                  <a:pt x="934" y="490"/>
                </a:lnTo>
                <a:lnTo>
                  <a:pt x="934" y="486"/>
                </a:lnTo>
                <a:lnTo>
                  <a:pt x="937" y="493"/>
                </a:lnTo>
                <a:lnTo>
                  <a:pt x="934" y="493"/>
                </a:lnTo>
                <a:lnTo>
                  <a:pt x="927" y="490"/>
                </a:lnTo>
                <a:lnTo>
                  <a:pt x="927" y="486"/>
                </a:lnTo>
                <a:lnTo>
                  <a:pt x="927" y="479"/>
                </a:lnTo>
                <a:lnTo>
                  <a:pt x="934" y="486"/>
                </a:lnTo>
                <a:lnTo>
                  <a:pt x="923" y="486"/>
                </a:lnTo>
                <a:lnTo>
                  <a:pt x="916" y="486"/>
                </a:lnTo>
                <a:lnTo>
                  <a:pt x="916" y="479"/>
                </a:lnTo>
                <a:lnTo>
                  <a:pt x="916" y="476"/>
                </a:lnTo>
                <a:lnTo>
                  <a:pt x="923" y="483"/>
                </a:lnTo>
                <a:lnTo>
                  <a:pt x="909" y="483"/>
                </a:lnTo>
                <a:lnTo>
                  <a:pt x="906" y="479"/>
                </a:lnTo>
                <a:lnTo>
                  <a:pt x="902" y="476"/>
                </a:lnTo>
                <a:lnTo>
                  <a:pt x="902" y="469"/>
                </a:lnTo>
                <a:lnTo>
                  <a:pt x="909" y="476"/>
                </a:lnTo>
                <a:lnTo>
                  <a:pt x="895" y="476"/>
                </a:lnTo>
                <a:lnTo>
                  <a:pt x="892" y="472"/>
                </a:lnTo>
                <a:lnTo>
                  <a:pt x="889" y="469"/>
                </a:lnTo>
                <a:lnTo>
                  <a:pt x="889" y="465"/>
                </a:lnTo>
                <a:lnTo>
                  <a:pt x="895" y="469"/>
                </a:lnTo>
                <a:lnTo>
                  <a:pt x="889" y="469"/>
                </a:lnTo>
                <a:lnTo>
                  <a:pt x="885" y="469"/>
                </a:lnTo>
                <a:lnTo>
                  <a:pt x="882" y="465"/>
                </a:lnTo>
                <a:lnTo>
                  <a:pt x="882" y="458"/>
                </a:lnTo>
                <a:lnTo>
                  <a:pt x="889" y="465"/>
                </a:lnTo>
                <a:lnTo>
                  <a:pt x="882" y="465"/>
                </a:lnTo>
                <a:lnTo>
                  <a:pt x="875" y="462"/>
                </a:lnTo>
                <a:lnTo>
                  <a:pt x="875" y="458"/>
                </a:lnTo>
                <a:lnTo>
                  <a:pt x="875" y="451"/>
                </a:lnTo>
                <a:lnTo>
                  <a:pt x="882" y="458"/>
                </a:lnTo>
                <a:lnTo>
                  <a:pt x="871" y="458"/>
                </a:lnTo>
                <a:lnTo>
                  <a:pt x="864" y="455"/>
                </a:lnTo>
                <a:lnTo>
                  <a:pt x="864" y="451"/>
                </a:lnTo>
                <a:lnTo>
                  <a:pt x="864" y="445"/>
                </a:lnTo>
                <a:lnTo>
                  <a:pt x="871" y="448"/>
                </a:lnTo>
                <a:lnTo>
                  <a:pt x="864" y="448"/>
                </a:lnTo>
                <a:lnTo>
                  <a:pt x="857" y="448"/>
                </a:lnTo>
                <a:lnTo>
                  <a:pt x="857" y="445"/>
                </a:lnTo>
                <a:lnTo>
                  <a:pt x="857" y="434"/>
                </a:lnTo>
                <a:lnTo>
                  <a:pt x="864" y="441"/>
                </a:lnTo>
                <a:lnTo>
                  <a:pt x="854" y="441"/>
                </a:lnTo>
                <a:lnTo>
                  <a:pt x="850" y="438"/>
                </a:lnTo>
                <a:lnTo>
                  <a:pt x="847" y="434"/>
                </a:lnTo>
                <a:lnTo>
                  <a:pt x="847" y="427"/>
                </a:lnTo>
                <a:lnTo>
                  <a:pt x="854" y="434"/>
                </a:lnTo>
                <a:lnTo>
                  <a:pt x="847" y="434"/>
                </a:lnTo>
                <a:lnTo>
                  <a:pt x="843" y="434"/>
                </a:lnTo>
                <a:lnTo>
                  <a:pt x="840" y="427"/>
                </a:lnTo>
                <a:lnTo>
                  <a:pt x="840" y="420"/>
                </a:lnTo>
                <a:lnTo>
                  <a:pt x="847" y="427"/>
                </a:lnTo>
                <a:lnTo>
                  <a:pt x="823" y="427"/>
                </a:lnTo>
                <a:lnTo>
                  <a:pt x="819" y="427"/>
                </a:lnTo>
                <a:lnTo>
                  <a:pt x="816" y="420"/>
                </a:lnTo>
                <a:lnTo>
                  <a:pt x="816" y="413"/>
                </a:lnTo>
                <a:lnTo>
                  <a:pt x="823" y="420"/>
                </a:lnTo>
                <a:lnTo>
                  <a:pt x="802" y="420"/>
                </a:lnTo>
                <a:lnTo>
                  <a:pt x="798" y="420"/>
                </a:lnTo>
                <a:lnTo>
                  <a:pt x="795" y="413"/>
                </a:lnTo>
                <a:lnTo>
                  <a:pt x="795" y="410"/>
                </a:lnTo>
                <a:lnTo>
                  <a:pt x="802" y="417"/>
                </a:lnTo>
                <a:lnTo>
                  <a:pt x="795" y="417"/>
                </a:lnTo>
                <a:lnTo>
                  <a:pt x="791" y="417"/>
                </a:lnTo>
                <a:lnTo>
                  <a:pt x="788" y="410"/>
                </a:lnTo>
                <a:lnTo>
                  <a:pt x="788" y="403"/>
                </a:lnTo>
                <a:lnTo>
                  <a:pt x="795" y="410"/>
                </a:lnTo>
                <a:lnTo>
                  <a:pt x="777" y="410"/>
                </a:lnTo>
                <a:lnTo>
                  <a:pt x="771" y="410"/>
                </a:lnTo>
                <a:lnTo>
                  <a:pt x="771" y="403"/>
                </a:lnTo>
                <a:lnTo>
                  <a:pt x="771" y="392"/>
                </a:lnTo>
                <a:lnTo>
                  <a:pt x="777" y="399"/>
                </a:lnTo>
                <a:lnTo>
                  <a:pt x="767" y="399"/>
                </a:lnTo>
                <a:lnTo>
                  <a:pt x="764" y="396"/>
                </a:lnTo>
                <a:lnTo>
                  <a:pt x="760" y="392"/>
                </a:lnTo>
                <a:lnTo>
                  <a:pt x="760" y="386"/>
                </a:lnTo>
                <a:lnTo>
                  <a:pt x="767" y="389"/>
                </a:lnTo>
                <a:lnTo>
                  <a:pt x="760" y="389"/>
                </a:lnTo>
                <a:lnTo>
                  <a:pt x="753" y="389"/>
                </a:lnTo>
                <a:lnTo>
                  <a:pt x="753" y="386"/>
                </a:lnTo>
                <a:lnTo>
                  <a:pt x="753" y="372"/>
                </a:lnTo>
                <a:lnTo>
                  <a:pt x="760" y="379"/>
                </a:lnTo>
                <a:lnTo>
                  <a:pt x="750" y="379"/>
                </a:lnTo>
                <a:lnTo>
                  <a:pt x="746" y="379"/>
                </a:lnTo>
                <a:lnTo>
                  <a:pt x="743" y="372"/>
                </a:lnTo>
                <a:lnTo>
                  <a:pt x="743" y="365"/>
                </a:lnTo>
                <a:lnTo>
                  <a:pt x="750" y="372"/>
                </a:lnTo>
                <a:lnTo>
                  <a:pt x="743" y="372"/>
                </a:lnTo>
                <a:lnTo>
                  <a:pt x="736" y="368"/>
                </a:lnTo>
                <a:lnTo>
                  <a:pt x="736" y="365"/>
                </a:lnTo>
                <a:lnTo>
                  <a:pt x="736" y="361"/>
                </a:lnTo>
                <a:lnTo>
                  <a:pt x="743" y="368"/>
                </a:lnTo>
                <a:lnTo>
                  <a:pt x="736" y="368"/>
                </a:lnTo>
                <a:lnTo>
                  <a:pt x="729" y="365"/>
                </a:lnTo>
                <a:lnTo>
                  <a:pt x="729" y="361"/>
                </a:lnTo>
                <a:lnTo>
                  <a:pt x="729" y="354"/>
                </a:lnTo>
                <a:lnTo>
                  <a:pt x="736" y="361"/>
                </a:lnTo>
                <a:lnTo>
                  <a:pt x="715" y="361"/>
                </a:lnTo>
                <a:lnTo>
                  <a:pt x="711" y="361"/>
                </a:lnTo>
                <a:lnTo>
                  <a:pt x="708" y="354"/>
                </a:lnTo>
                <a:lnTo>
                  <a:pt x="708" y="351"/>
                </a:lnTo>
                <a:lnTo>
                  <a:pt x="715" y="354"/>
                </a:lnTo>
                <a:lnTo>
                  <a:pt x="694" y="354"/>
                </a:lnTo>
                <a:lnTo>
                  <a:pt x="687" y="354"/>
                </a:lnTo>
                <a:lnTo>
                  <a:pt x="687" y="351"/>
                </a:lnTo>
                <a:lnTo>
                  <a:pt x="687" y="340"/>
                </a:lnTo>
                <a:lnTo>
                  <a:pt x="694" y="347"/>
                </a:lnTo>
                <a:lnTo>
                  <a:pt x="687" y="347"/>
                </a:lnTo>
                <a:lnTo>
                  <a:pt x="680" y="347"/>
                </a:lnTo>
                <a:lnTo>
                  <a:pt x="680" y="340"/>
                </a:lnTo>
                <a:lnTo>
                  <a:pt x="680" y="333"/>
                </a:lnTo>
                <a:lnTo>
                  <a:pt x="687" y="340"/>
                </a:lnTo>
                <a:lnTo>
                  <a:pt x="677" y="340"/>
                </a:lnTo>
                <a:lnTo>
                  <a:pt x="673" y="340"/>
                </a:lnTo>
                <a:lnTo>
                  <a:pt x="670" y="333"/>
                </a:lnTo>
                <a:lnTo>
                  <a:pt x="670" y="327"/>
                </a:lnTo>
                <a:lnTo>
                  <a:pt x="677" y="333"/>
                </a:lnTo>
                <a:lnTo>
                  <a:pt x="673" y="333"/>
                </a:lnTo>
                <a:lnTo>
                  <a:pt x="666" y="333"/>
                </a:lnTo>
                <a:lnTo>
                  <a:pt x="666" y="327"/>
                </a:lnTo>
                <a:lnTo>
                  <a:pt x="666" y="323"/>
                </a:lnTo>
                <a:lnTo>
                  <a:pt x="673" y="330"/>
                </a:lnTo>
                <a:lnTo>
                  <a:pt x="666" y="330"/>
                </a:lnTo>
                <a:lnTo>
                  <a:pt x="663" y="327"/>
                </a:lnTo>
                <a:lnTo>
                  <a:pt x="659" y="323"/>
                </a:lnTo>
                <a:lnTo>
                  <a:pt x="659" y="316"/>
                </a:lnTo>
                <a:lnTo>
                  <a:pt x="666" y="323"/>
                </a:lnTo>
                <a:lnTo>
                  <a:pt x="663" y="323"/>
                </a:lnTo>
                <a:lnTo>
                  <a:pt x="656" y="323"/>
                </a:lnTo>
                <a:lnTo>
                  <a:pt x="656" y="316"/>
                </a:lnTo>
                <a:lnTo>
                  <a:pt x="656" y="313"/>
                </a:lnTo>
                <a:lnTo>
                  <a:pt x="663" y="320"/>
                </a:lnTo>
                <a:lnTo>
                  <a:pt x="649" y="320"/>
                </a:lnTo>
                <a:lnTo>
                  <a:pt x="642" y="316"/>
                </a:lnTo>
                <a:lnTo>
                  <a:pt x="642" y="313"/>
                </a:lnTo>
                <a:lnTo>
                  <a:pt x="642" y="306"/>
                </a:lnTo>
                <a:lnTo>
                  <a:pt x="649" y="313"/>
                </a:lnTo>
                <a:lnTo>
                  <a:pt x="642" y="313"/>
                </a:lnTo>
                <a:lnTo>
                  <a:pt x="635" y="309"/>
                </a:lnTo>
                <a:lnTo>
                  <a:pt x="635" y="306"/>
                </a:lnTo>
                <a:lnTo>
                  <a:pt x="635" y="295"/>
                </a:lnTo>
                <a:lnTo>
                  <a:pt x="642" y="302"/>
                </a:lnTo>
                <a:lnTo>
                  <a:pt x="628" y="302"/>
                </a:lnTo>
                <a:lnTo>
                  <a:pt x="625" y="302"/>
                </a:lnTo>
                <a:lnTo>
                  <a:pt x="621" y="295"/>
                </a:lnTo>
                <a:lnTo>
                  <a:pt x="621" y="288"/>
                </a:lnTo>
                <a:lnTo>
                  <a:pt x="628" y="295"/>
                </a:lnTo>
                <a:lnTo>
                  <a:pt x="625" y="295"/>
                </a:lnTo>
                <a:lnTo>
                  <a:pt x="621" y="295"/>
                </a:lnTo>
                <a:lnTo>
                  <a:pt x="618" y="288"/>
                </a:lnTo>
                <a:lnTo>
                  <a:pt x="618" y="285"/>
                </a:lnTo>
                <a:lnTo>
                  <a:pt x="625" y="292"/>
                </a:lnTo>
                <a:lnTo>
                  <a:pt x="614" y="292"/>
                </a:lnTo>
                <a:lnTo>
                  <a:pt x="611" y="288"/>
                </a:lnTo>
                <a:lnTo>
                  <a:pt x="607" y="285"/>
                </a:lnTo>
                <a:lnTo>
                  <a:pt x="607" y="278"/>
                </a:lnTo>
                <a:lnTo>
                  <a:pt x="614" y="285"/>
                </a:lnTo>
                <a:lnTo>
                  <a:pt x="607" y="285"/>
                </a:lnTo>
                <a:lnTo>
                  <a:pt x="604" y="281"/>
                </a:lnTo>
                <a:lnTo>
                  <a:pt x="600" y="278"/>
                </a:lnTo>
                <a:lnTo>
                  <a:pt x="600" y="267"/>
                </a:lnTo>
                <a:lnTo>
                  <a:pt x="607" y="274"/>
                </a:lnTo>
                <a:lnTo>
                  <a:pt x="593" y="274"/>
                </a:lnTo>
                <a:lnTo>
                  <a:pt x="590" y="274"/>
                </a:lnTo>
                <a:lnTo>
                  <a:pt x="587" y="267"/>
                </a:lnTo>
                <a:lnTo>
                  <a:pt x="587" y="261"/>
                </a:lnTo>
                <a:lnTo>
                  <a:pt x="593" y="267"/>
                </a:lnTo>
                <a:lnTo>
                  <a:pt x="583" y="267"/>
                </a:lnTo>
                <a:lnTo>
                  <a:pt x="580" y="267"/>
                </a:lnTo>
                <a:lnTo>
                  <a:pt x="576" y="261"/>
                </a:lnTo>
                <a:lnTo>
                  <a:pt x="576" y="254"/>
                </a:lnTo>
                <a:lnTo>
                  <a:pt x="583" y="261"/>
                </a:lnTo>
                <a:lnTo>
                  <a:pt x="566" y="261"/>
                </a:lnTo>
                <a:lnTo>
                  <a:pt x="562" y="257"/>
                </a:lnTo>
                <a:lnTo>
                  <a:pt x="559" y="254"/>
                </a:lnTo>
                <a:lnTo>
                  <a:pt x="559" y="247"/>
                </a:lnTo>
                <a:lnTo>
                  <a:pt x="566" y="254"/>
                </a:lnTo>
                <a:lnTo>
                  <a:pt x="559" y="254"/>
                </a:lnTo>
                <a:lnTo>
                  <a:pt x="552" y="254"/>
                </a:lnTo>
                <a:lnTo>
                  <a:pt x="552" y="247"/>
                </a:lnTo>
                <a:lnTo>
                  <a:pt x="552" y="243"/>
                </a:lnTo>
                <a:lnTo>
                  <a:pt x="559" y="250"/>
                </a:lnTo>
                <a:lnTo>
                  <a:pt x="552" y="250"/>
                </a:lnTo>
                <a:lnTo>
                  <a:pt x="545" y="250"/>
                </a:lnTo>
                <a:lnTo>
                  <a:pt x="545" y="243"/>
                </a:lnTo>
                <a:lnTo>
                  <a:pt x="545" y="236"/>
                </a:lnTo>
                <a:lnTo>
                  <a:pt x="552" y="243"/>
                </a:lnTo>
                <a:lnTo>
                  <a:pt x="541" y="243"/>
                </a:lnTo>
                <a:lnTo>
                  <a:pt x="534" y="240"/>
                </a:lnTo>
                <a:lnTo>
                  <a:pt x="534" y="236"/>
                </a:lnTo>
                <a:lnTo>
                  <a:pt x="534" y="229"/>
                </a:lnTo>
                <a:lnTo>
                  <a:pt x="541" y="236"/>
                </a:lnTo>
                <a:lnTo>
                  <a:pt x="528" y="236"/>
                </a:lnTo>
                <a:lnTo>
                  <a:pt x="524" y="233"/>
                </a:lnTo>
                <a:lnTo>
                  <a:pt x="521" y="229"/>
                </a:lnTo>
                <a:lnTo>
                  <a:pt x="521" y="226"/>
                </a:lnTo>
                <a:lnTo>
                  <a:pt x="528" y="229"/>
                </a:lnTo>
                <a:lnTo>
                  <a:pt x="521" y="229"/>
                </a:lnTo>
                <a:lnTo>
                  <a:pt x="517" y="229"/>
                </a:lnTo>
                <a:lnTo>
                  <a:pt x="514" y="226"/>
                </a:lnTo>
                <a:lnTo>
                  <a:pt x="514" y="219"/>
                </a:lnTo>
                <a:lnTo>
                  <a:pt x="521" y="226"/>
                </a:lnTo>
                <a:lnTo>
                  <a:pt x="510" y="226"/>
                </a:lnTo>
                <a:lnTo>
                  <a:pt x="507" y="222"/>
                </a:lnTo>
                <a:lnTo>
                  <a:pt x="507" y="219"/>
                </a:lnTo>
                <a:lnTo>
                  <a:pt x="507" y="212"/>
                </a:lnTo>
                <a:lnTo>
                  <a:pt x="510" y="215"/>
                </a:lnTo>
                <a:lnTo>
                  <a:pt x="503" y="215"/>
                </a:lnTo>
                <a:lnTo>
                  <a:pt x="500" y="215"/>
                </a:lnTo>
                <a:lnTo>
                  <a:pt x="496" y="212"/>
                </a:lnTo>
                <a:lnTo>
                  <a:pt x="496" y="205"/>
                </a:lnTo>
                <a:lnTo>
                  <a:pt x="503" y="208"/>
                </a:lnTo>
                <a:lnTo>
                  <a:pt x="489" y="208"/>
                </a:lnTo>
                <a:lnTo>
                  <a:pt x="486" y="208"/>
                </a:lnTo>
                <a:lnTo>
                  <a:pt x="486" y="205"/>
                </a:lnTo>
                <a:lnTo>
                  <a:pt x="486" y="198"/>
                </a:lnTo>
                <a:lnTo>
                  <a:pt x="489" y="205"/>
                </a:lnTo>
                <a:lnTo>
                  <a:pt x="486" y="205"/>
                </a:lnTo>
                <a:lnTo>
                  <a:pt x="479" y="202"/>
                </a:lnTo>
                <a:lnTo>
                  <a:pt x="479" y="198"/>
                </a:lnTo>
                <a:lnTo>
                  <a:pt x="479" y="191"/>
                </a:lnTo>
                <a:lnTo>
                  <a:pt x="486" y="198"/>
                </a:lnTo>
                <a:lnTo>
                  <a:pt x="479" y="198"/>
                </a:lnTo>
                <a:lnTo>
                  <a:pt x="475" y="198"/>
                </a:lnTo>
                <a:lnTo>
                  <a:pt x="472" y="191"/>
                </a:lnTo>
                <a:lnTo>
                  <a:pt x="472" y="188"/>
                </a:lnTo>
                <a:lnTo>
                  <a:pt x="479" y="195"/>
                </a:lnTo>
                <a:lnTo>
                  <a:pt x="468" y="195"/>
                </a:lnTo>
                <a:lnTo>
                  <a:pt x="462" y="191"/>
                </a:lnTo>
                <a:lnTo>
                  <a:pt x="462" y="188"/>
                </a:lnTo>
                <a:lnTo>
                  <a:pt x="462" y="184"/>
                </a:lnTo>
                <a:lnTo>
                  <a:pt x="468" y="188"/>
                </a:lnTo>
                <a:lnTo>
                  <a:pt x="458" y="188"/>
                </a:lnTo>
                <a:lnTo>
                  <a:pt x="451" y="188"/>
                </a:lnTo>
                <a:lnTo>
                  <a:pt x="451" y="184"/>
                </a:lnTo>
                <a:lnTo>
                  <a:pt x="451" y="177"/>
                </a:lnTo>
                <a:lnTo>
                  <a:pt x="458" y="184"/>
                </a:lnTo>
                <a:lnTo>
                  <a:pt x="448" y="184"/>
                </a:lnTo>
                <a:lnTo>
                  <a:pt x="444" y="181"/>
                </a:lnTo>
                <a:lnTo>
                  <a:pt x="441" y="177"/>
                </a:lnTo>
                <a:lnTo>
                  <a:pt x="441" y="174"/>
                </a:lnTo>
                <a:lnTo>
                  <a:pt x="448" y="181"/>
                </a:lnTo>
                <a:lnTo>
                  <a:pt x="430" y="181"/>
                </a:lnTo>
                <a:lnTo>
                  <a:pt x="427" y="177"/>
                </a:lnTo>
                <a:lnTo>
                  <a:pt x="423" y="174"/>
                </a:lnTo>
                <a:lnTo>
                  <a:pt x="423" y="163"/>
                </a:lnTo>
                <a:lnTo>
                  <a:pt x="430" y="167"/>
                </a:lnTo>
                <a:lnTo>
                  <a:pt x="420" y="167"/>
                </a:lnTo>
                <a:lnTo>
                  <a:pt x="413" y="167"/>
                </a:lnTo>
                <a:lnTo>
                  <a:pt x="413" y="163"/>
                </a:lnTo>
                <a:lnTo>
                  <a:pt x="413" y="156"/>
                </a:lnTo>
                <a:lnTo>
                  <a:pt x="420" y="163"/>
                </a:lnTo>
                <a:lnTo>
                  <a:pt x="392" y="163"/>
                </a:lnTo>
                <a:lnTo>
                  <a:pt x="389" y="163"/>
                </a:lnTo>
                <a:lnTo>
                  <a:pt x="385" y="156"/>
                </a:lnTo>
                <a:lnTo>
                  <a:pt x="385" y="153"/>
                </a:lnTo>
                <a:lnTo>
                  <a:pt x="392" y="160"/>
                </a:lnTo>
                <a:lnTo>
                  <a:pt x="375" y="160"/>
                </a:lnTo>
                <a:lnTo>
                  <a:pt x="371" y="156"/>
                </a:lnTo>
                <a:lnTo>
                  <a:pt x="368" y="153"/>
                </a:lnTo>
                <a:lnTo>
                  <a:pt x="368" y="146"/>
                </a:lnTo>
                <a:lnTo>
                  <a:pt x="375" y="153"/>
                </a:lnTo>
                <a:lnTo>
                  <a:pt x="354" y="153"/>
                </a:lnTo>
                <a:lnTo>
                  <a:pt x="350" y="149"/>
                </a:lnTo>
                <a:lnTo>
                  <a:pt x="347" y="146"/>
                </a:lnTo>
                <a:lnTo>
                  <a:pt x="347" y="143"/>
                </a:lnTo>
                <a:lnTo>
                  <a:pt x="354" y="146"/>
                </a:lnTo>
                <a:lnTo>
                  <a:pt x="347" y="146"/>
                </a:lnTo>
                <a:lnTo>
                  <a:pt x="340" y="146"/>
                </a:lnTo>
                <a:lnTo>
                  <a:pt x="340" y="143"/>
                </a:lnTo>
                <a:lnTo>
                  <a:pt x="340" y="136"/>
                </a:lnTo>
                <a:lnTo>
                  <a:pt x="347" y="143"/>
                </a:lnTo>
                <a:lnTo>
                  <a:pt x="337" y="143"/>
                </a:lnTo>
                <a:lnTo>
                  <a:pt x="333" y="139"/>
                </a:lnTo>
                <a:lnTo>
                  <a:pt x="330" y="136"/>
                </a:lnTo>
                <a:lnTo>
                  <a:pt x="330" y="129"/>
                </a:lnTo>
                <a:lnTo>
                  <a:pt x="337" y="136"/>
                </a:lnTo>
                <a:lnTo>
                  <a:pt x="330" y="136"/>
                </a:lnTo>
                <a:lnTo>
                  <a:pt x="326" y="132"/>
                </a:lnTo>
                <a:lnTo>
                  <a:pt x="323" y="129"/>
                </a:lnTo>
                <a:lnTo>
                  <a:pt x="326" y="132"/>
                </a:lnTo>
                <a:lnTo>
                  <a:pt x="312" y="132"/>
                </a:lnTo>
                <a:lnTo>
                  <a:pt x="305" y="129"/>
                </a:lnTo>
                <a:lnTo>
                  <a:pt x="305" y="125"/>
                </a:lnTo>
                <a:lnTo>
                  <a:pt x="305" y="118"/>
                </a:lnTo>
                <a:lnTo>
                  <a:pt x="312" y="125"/>
                </a:lnTo>
                <a:lnTo>
                  <a:pt x="305" y="125"/>
                </a:lnTo>
                <a:lnTo>
                  <a:pt x="298" y="122"/>
                </a:lnTo>
                <a:lnTo>
                  <a:pt x="298" y="118"/>
                </a:lnTo>
                <a:lnTo>
                  <a:pt x="298" y="115"/>
                </a:lnTo>
                <a:lnTo>
                  <a:pt x="305" y="118"/>
                </a:lnTo>
                <a:lnTo>
                  <a:pt x="295" y="118"/>
                </a:lnTo>
                <a:lnTo>
                  <a:pt x="288" y="118"/>
                </a:lnTo>
                <a:lnTo>
                  <a:pt x="288" y="115"/>
                </a:lnTo>
                <a:lnTo>
                  <a:pt x="288" y="108"/>
                </a:lnTo>
                <a:lnTo>
                  <a:pt x="295" y="115"/>
                </a:lnTo>
                <a:lnTo>
                  <a:pt x="281" y="115"/>
                </a:lnTo>
                <a:lnTo>
                  <a:pt x="274" y="111"/>
                </a:lnTo>
                <a:lnTo>
                  <a:pt x="274" y="108"/>
                </a:lnTo>
                <a:lnTo>
                  <a:pt x="274" y="101"/>
                </a:lnTo>
                <a:lnTo>
                  <a:pt x="281" y="108"/>
                </a:lnTo>
                <a:lnTo>
                  <a:pt x="264" y="108"/>
                </a:lnTo>
                <a:lnTo>
                  <a:pt x="260" y="104"/>
                </a:lnTo>
                <a:lnTo>
                  <a:pt x="257" y="101"/>
                </a:lnTo>
                <a:lnTo>
                  <a:pt x="257" y="94"/>
                </a:lnTo>
                <a:lnTo>
                  <a:pt x="264" y="97"/>
                </a:lnTo>
                <a:lnTo>
                  <a:pt x="253" y="97"/>
                </a:lnTo>
                <a:lnTo>
                  <a:pt x="250" y="97"/>
                </a:lnTo>
                <a:lnTo>
                  <a:pt x="250" y="94"/>
                </a:lnTo>
                <a:lnTo>
                  <a:pt x="250" y="87"/>
                </a:lnTo>
                <a:lnTo>
                  <a:pt x="253" y="90"/>
                </a:lnTo>
                <a:lnTo>
                  <a:pt x="243" y="90"/>
                </a:lnTo>
                <a:lnTo>
                  <a:pt x="239" y="90"/>
                </a:lnTo>
                <a:lnTo>
                  <a:pt x="239" y="87"/>
                </a:lnTo>
                <a:lnTo>
                  <a:pt x="239" y="80"/>
                </a:lnTo>
                <a:lnTo>
                  <a:pt x="243" y="87"/>
                </a:lnTo>
                <a:lnTo>
                  <a:pt x="229" y="87"/>
                </a:lnTo>
                <a:lnTo>
                  <a:pt x="222" y="84"/>
                </a:lnTo>
                <a:lnTo>
                  <a:pt x="222" y="80"/>
                </a:lnTo>
                <a:lnTo>
                  <a:pt x="222" y="73"/>
                </a:lnTo>
                <a:lnTo>
                  <a:pt x="229" y="80"/>
                </a:lnTo>
                <a:lnTo>
                  <a:pt x="219" y="80"/>
                </a:lnTo>
                <a:lnTo>
                  <a:pt x="212" y="80"/>
                </a:lnTo>
                <a:lnTo>
                  <a:pt x="212" y="73"/>
                </a:lnTo>
                <a:lnTo>
                  <a:pt x="212" y="70"/>
                </a:lnTo>
                <a:lnTo>
                  <a:pt x="219" y="77"/>
                </a:lnTo>
                <a:lnTo>
                  <a:pt x="208" y="77"/>
                </a:lnTo>
                <a:lnTo>
                  <a:pt x="201" y="73"/>
                </a:lnTo>
                <a:lnTo>
                  <a:pt x="201" y="70"/>
                </a:lnTo>
                <a:lnTo>
                  <a:pt x="201" y="63"/>
                </a:lnTo>
                <a:lnTo>
                  <a:pt x="208" y="70"/>
                </a:lnTo>
                <a:lnTo>
                  <a:pt x="194" y="70"/>
                </a:lnTo>
                <a:lnTo>
                  <a:pt x="191" y="66"/>
                </a:lnTo>
                <a:lnTo>
                  <a:pt x="187" y="63"/>
                </a:lnTo>
                <a:lnTo>
                  <a:pt x="187" y="56"/>
                </a:lnTo>
                <a:lnTo>
                  <a:pt x="194" y="63"/>
                </a:lnTo>
                <a:lnTo>
                  <a:pt x="187" y="63"/>
                </a:lnTo>
                <a:lnTo>
                  <a:pt x="180" y="59"/>
                </a:lnTo>
                <a:lnTo>
                  <a:pt x="180" y="56"/>
                </a:lnTo>
                <a:lnTo>
                  <a:pt x="180" y="49"/>
                </a:lnTo>
                <a:lnTo>
                  <a:pt x="187" y="56"/>
                </a:lnTo>
                <a:lnTo>
                  <a:pt x="156" y="56"/>
                </a:lnTo>
                <a:lnTo>
                  <a:pt x="153" y="52"/>
                </a:lnTo>
                <a:lnTo>
                  <a:pt x="149" y="49"/>
                </a:lnTo>
                <a:lnTo>
                  <a:pt x="149" y="42"/>
                </a:lnTo>
                <a:lnTo>
                  <a:pt x="156" y="49"/>
                </a:lnTo>
                <a:lnTo>
                  <a:pt x="135" y="49"/>
                </a:lnTo>
                <a:lnTo>
                  <a:pt x="132" y="45"/>
                </a:lnTo>
                <a:lnTo>
                  <a:pt x="128" y="42"/>
                </a:lnTo>
                <a:lnTo>
                  <a:pt x="128" y="35"/>
                </a:lnTo>
                <a:lnTo>
                  <a:pt x="135" y="42"/>
                </a:lnTo>
                <a:lnTo>
                  <a:pt x="114" y="42"/>
                </a:lnTo>
                <a:lnTo>
                  <a:pt x="111" y="38"/>
                </a:lnTo>
                <a:lnTo>
                  <a:pt x="107" y="35"/>
                </a:lnTo>
                <a:lnTo>
                  <a:pt x="107" y="21"/>
                </a:lnTo>
                <a:lnTo>
                  <a:pt x="114" y="28"/>
                </a:lnTo>
                <a:lnTo>
                  <a:pt x="90" y="28"/>
                </a:lnTo>
                <a:lnTo>
                  <a:pt x="87" y="28"/>
                </a:lnTo>
                <a:lnTo>
                  <a:pt x="83" y="21"/>
                </a:lnTo>
                <a:lnTo>
                  <a:pt x="83" y="14"/>
                </a:lnTo>
                <a:lnTo>
                  <a:pt x="90" y="21"/>
                </a:lnTo>
                <a:lnTo>
                  <a:pt x="83" y="21"/>
                </a:lnTo>
                <a:lnTo>
                  <a:pt x="80" y="21"/>
                </a:lnTo>
                <a:lnTo>
                  <a:pt x="76" y="14"/>
                </a:lnTo>
                <a:lnTo>
                  <a:pt x="76" y="7"/>
                </a:lnTo>
                <a:lnTo>
                  <a:pt x="83" y="14"/>
                </a:lnTo>
                <a:lnTo>
                  <a:pt x="0" y="14"/>
                </a:lnTo>
                <a:lnTo>
                  <a:pt x="0" y="0"/>
                </a:lnTo>
                <a:lnTo>
                  <a:pt x="83" y="0"/>
                </a:lnTo>
                <a:lnTo>
                  <a:pt x="90" y="4"/>
                </a:lnTo>
                <a:lnTo>
                  <a:pt x="90" y="7"/>
                </a:lnTo>
                <a:lnTo>
                  <a:pt x="90" y="14"/>
                </a:lnTo>
                <a:lnTo>
                  <a:pt x="83" y="11"/>
                </a:lnTo>
                <a:lnTo>
                  <a:pt x="90" y="11"/>
                </a:lnTo>
                <a:lnTo>
                  <a:pt x="97" y="11"/>
                </a:lnTo>
                <a:lnTo>
                  <a:pt x="97" y="14"/>
                </a:lnTo>
                <a:lnTo>
                  <a:pt x="97" y="21"/>
                </a:lnTo>
                <a:lnTo>
                  <a:pt x="90" y="18"/>
                </a:lnTo>
                <a:lnTo>
                  <a:pt x="114" y="18"/>
                </a:lnTo>
                <a:lnTo>
                  <a:pt x="121" y="18"/>
                </a:lnTo>
                <a:lnTo>
                  <a:pt x="121" y="21"/>
                </a:lnTo>
                <a:lnTo>
                  <a:pt x="121" y="35"/>
                </a:lnTo>
                <a:lnTo>
                  <a:pt x="114" y="28"/>
                </a:lnTo>
                <a:lnTo>
                  <a:pt x="135" y="28"/>
                </a:lnTo>
                <a:lnTo>
                  <a:pt x="142" y="31"/>
                </a:lnTo>
                <a:lnTo>
                  <a:pt x="142" y="35"/>
                </a:lnTo>
                <a:lnTo>
                  <a:pt x="142" y="42"/>
                </a:lnTo>
                <a:lnTo>
                  <a:pt x="135" y="35"/>
                </a:lnTo>
                <a:lnTo>
                  <a:pt x="156" y="35"/>
                </a:lnTo>
                <a:lnTo>
                  <a:pt x="163" y="38"/>
                </a:lnTo>
                <a:lnTo>
                  <a:pt x="163" y="42"/>
                </a:lnTo>
                <a:lnTo>
                  <a:pt x="163" y="49"/>
                </a:lnTo>
                <a:lnTo>
                  <a:pt x="156" y="42"/>
                </a:lnTo>
                <a:lnTo>
                  <a:pt x="187" y="42"/>
                </a:lnTo>
                <a:lnTo>
                  <a:pt x="191" y="42"/>
                </a:lnTo>
                <a:lnTo>
                  <a:pt x="194" y="49"/>
                </a:lnTo>
                <a:lnTo>
                  <a:pt x="194" y="56"/>
                </a:lnTo>
                <a:lnTo>
                  <a:pt x="187" y="49"/>
                </a:lnTo>
                <a:lnTo>
                  <a:pt x="194" y="49"/>
                </a:lnTo>
                <a:lnTo>
                  <a:pt x="201" y="52"/>
                </a:lnTo>
                <a:lnTo>
                  <a:pt x="201" y="56"/>
                </a:lnTo>
                <a:lnTo>
                  <a:pt x="201" y="63"/>
                </a:lnTo>
                <a:lnTo>
                  <a:pt x="194" y="56"/>
                </a:lnTo>
                <a:lnTo>
                  <a:pt x="208" y="56"/>
                </a:lnTo>
                <a:lnTo>
                  <a:pt x="212" y="59"/>
                </a:lnTo>
                <a:lnTo>
                  <a:pt x="215" y="63"/>
                </a:lnTo>
                <a:lnTo>
                  <a:pt x="215" y="70"/>
                </a:lnTo>
                <a:lnTo>
                  <a:pt x="208" y="63"/>
                </a:lnTo>
                <a:lnTo>
                  <a:pt x="219" y="63"/>
                </a:lnTo>
                <a:lnTo>
                  <a:pt x="222" y="66"/>
                </a:lnTo>
                <a:lnTo>
                  <a:pt x="225" y="70"/>
                </a:lnTo>
                <a:lnTo>
                  <a:pt x="225" y="73"/>
                </a:lnTo>
                <a:lnTo>
                  <a:pt x="219" y="70"/>
                </a:lnTo>
                <a:lnTo>
                  <a:pt x="229" y="70"/>
                </a:lnTo>
                <a:lnTo>
                  <a:pt x="232" y="70"/>
                </a:lnTo>
                <a:lnTo>
                  <a:pt x="236" y="73"/>
                </a:lnTo>
                <a:lnTo>
                  <a:pt x="236" y="80"/>
                </a:lnTo>
                <a:lnTo>
                  <a:pt x="229" y="73"/>
                </a:lnTo>
                <a:lnTo>
                  <a:pt x="243" y="73"/>
                </a:lnTo>
                <a:lnTo>
                  <a:pt x="250" y="77"/>
                </a:lnTo>
                <a:lnTo>
                  <a:pt x="250" y="80"/>
                </a:lnTo>
                <a:lnTo>
                  <a:pt x="250" y="87"/>
                </a:lnTo>
                <a:lnTo>
                  <a:pt x="243" y="80"/>
                </a:lnTo>
                <a:lnTo>
                  <a:pt x="253" y="80"/>
                </a:lnTo>
                <a:lnTo>
                  <a:pt x="260" y="80"/>
                </a:lnTo>
                <a:lnTo>
                  <a:pt x="260" y="87"/>
                </a:lnTo>
                <a:lnTo>
                  <a:pt x="260" y="94"/>
                </a:lnTo>
                <a:lnTo>
                  <a:pt x="253" y="87"/>
                </a:lnTo>
                <a:lnTo>
                  <a:pt x="264" y="87"/>
                </a:lnTo>
                <a:lnTo>
                  <a:pt x="267" y="87"/>
                </a:lnTo>
                <a:lnTo>
                  <a:pt x="271" y="94"/>
                </a:lnTo>
                <a:lnTo>
                  <a:pt x="271" y="101"/>
                </a:lnTo>
                <a:lnTo>
                  <a:pt x="264" y="94"/>
                </a:lnTo>
                <a:lnTo>
                  <a:pt x="281" y="94"/>
                </a:lnTo>
                <a:lnTo>
                  <a:pt x="285" y="97"/>
                </a:lnTo>
                <a:lnTo>
                  <a:pt x="288" y="101"/>
                </a:lnTo>
                <a:lnTo>
                  <a:pt x="288" y="108"/>
                </a:lnTo>
                <a:lnTo>
                  <a:pt x="281" y="101"/>
                </a:lnTo>
                <a:lnTo>
                  <a:pt x="295" y="101"/>
                </a:lnTo>
                <a:lnTo>
                  <a:pt x="298" y="104"/>
                </a:lnTo>
                <a:lnTo>
                  <a:pt x="302" y="108"/>
                </a:lnTo>
                <a:lnTo>
                  <a:pt x="302" y="115"/>
                </a:lnTo>
                <a:lnTo>
                  <a:pt x="295" y="108"/>
                </a:lnTo>
                <a:lnTo>
                  <a:pt x="305" y="108"/>
                </a:lnTo>
                <a:lnTo>
                  <a:pt x="309" y="108"/>
                </a:lnTo>
                <a:lnTo>
                  <a:pt x="309" y="115"/>
                </a:lnTo>
                <a:lnTo>
                  <a:pt x="309" y="118"/>
                </a:lnTo>
                <a:lnTo>
                  <a:pt x="305" y="111"/>
                </a:lnTo>
                <a:lnTo>
                  <a:pt x="312" y="111"/>
                </a:lnTo>
                <a:lnTo>
                  <a:pt x="316" y="115"/>
                </a:lnTo>
                <a:lnTo>
                  <a:pt x="319" y="118"/>
                </a:lnTo>
                <a:lnTo>
                  <a:pt x="319" y="125"/>
                </a:lnTo>
                <a:lnTo>
                  <a:pt x="312" y="118"/>
                </a:lnTo>
                <a:lnTo>
                  <a:pt x="326" y="118"/>
                </a:lnTo>
                <a:lnTo>
                  <a:pt x="333" y="122"/>
                </a:lnTo>
                <a:lnTo>
                  <a:pt x="337" y="125"/>
                </a:lnTo>
                <a:lnTo>
                  <a:pt x="330" y="122"/>
                </a:lnTo>
                <a:lnTo>
                  <a:pt x="337" y="122"/>
                </a:lnTo>
                <a:lnTo>
                  <a:pt x="344" y="125"/>
                </a:lnTo>
                <a:lnTo>
                  <a:pt x="344" y="129"/>
                </a:lnTo>
                <a:lnTo>
                  <a:pt x="344" y="136"/>
                </a:lnTo>
                <a:lnTo>
                  <a:pt x="337" y="129"/>
                </a:lnTo>
                <a:lnTo>
                  <a:pt x="347" y="129"/>
                </a:lnTo>
                <a:lnTo>
                  <a:pt x="350" y="132"/>
                </a:lnTo>
                <a:lnTo>
                  <a:pt x="350" y="136"/>
                </a:lnTo>
                <a:lnTo>
                  <a:pt x="350" y="143"/>
                </a:lnTo>
                <a:lnTo>
                  <a:pt x="347" y="136"/>
                </a:lnTo>
                <a:lnTo>
                  <a:pt x="354" y="136"/>
                </a:lnTo>
                <a:lnTo>
                  <a:pt x="357" y="136"/>
                </a:lnTo>
                <a:lnTo>
                  <a:pt x="361" y="143"/>
                </a:lnTo>
                <a:lnTo>
                  <a:pt x="361" y="146"/>
                </a:lnTo>
                <a:lnTo>
                  <a:pt x="354" y="139"/>
                </a:lnTo>
                <a:lnTo>
                  <a:pt x="375" y="139"/>
                </a:lnTo>
                <a:lnTo>
                  <a:pt x="378" y="143"/>
                </a:lnTo>
                <a:lnTo>
                  <a:pt x="382" y="146"/>
                </a:lnTo>
                <a:lnTo>
                  <a:pt x="382" y="153"/>
                </a:lnTo>
                <a:lnTo>
                  <a:pt x="375" y="146"/>
                </a:lnTo>
                <a:lnTo>
                  <a:pt x="392" y="146"/>
                </a:lnTo>
                <a:lnTo>
                  <a:pt x="399" y="146"/>
                </a:lnTo>
                <a:lnTo>
                  <a:pt x="399" y="153"/>
                </a:lnTo>
                <a:lnTo>
                  <a:pt x="399" y="156"/>
                </a:lnTo>
                <a:lnTo>
                  <a:pt x="392" y="153"/>
                </a:lnTo>
                <a:lnTo>
                  <a:pt x="420" y="153"/>
                </a:lnTo>
                <a:lnTo>
                  <a:pt x="423" y="153"/>
                </a:lnTo>
                <a:lnTo>
                  <a:pt x="423" y="156"/>
                </a:lnTo>
                <a:lnTo>
                  <a:pt x="423" y="163"/>
                </a:lnTo>
                <a:lnTo>
                  <a:pt x="420" y="156"/>
                </a:lnTo>
                <a:lnTo>
                  <a:pt x="430" y="156"/>
                </a:lnTo>
                <a:lnTo>
                  <a:pt x="434" y="156"/>
                </a:lnTo>
                <a:lnTo>
                  <a:pt x="437" y="163"/>
                </a:lnTo>
                <a:lnTo>
                  <a:pt x="437" y="174"/>
                </a:lnTo>
                <a:lnTo>
                  <a:pt x="430" y="167"/>
                </a:lnTo>
                <a:lnTo>
                  <a:pt x="448" y="167"/>
                </a:lnTo>
                <a:lnTo>
                  <a:pt x="451" y="170"/>
                </a:lnTo>
                <a:lnTo>
                  <a:pt x="455" y="174"/>
                </a:lnTo>
                <a:lnTo>
                  <a:pt x="455" y="177"/>
                </a:lnTo>
                <a:lnTo>
                  <a:pt x="448" y="170"/>
                </a:lnTo>
                <a:lnTo>
                  <a:pt x="458" y="170"/>
                </a:lnTo>
                <a:lnTo>
                  <a:pt x="462" y="174"/>
                </a:lnTo>
                <a:lnTo>
                  <a:pt x="465" y="177"/>
                </a:lnTo>
                <a:lnTo>
                  <a:pt x="465" y="184"/>
                </a:lnTo>
                <a:lnTo>
                  <a:pt x="458" y="177"/>
                </a:lnTo>
                <a:lnTo>
                  <a:pt x="468" y="177"/>
                </a:lnTo>
                <a:lnTo>
                  <a:pt x="472" y="177"/>
                </a:lnTo>
                <a:lnTo>
                  <a:pt x="475" y="184"/>
                </a:lnTo>
                <a:lnTo>
                  <a:pt x="475" y="188"/>
                </a:lnTo>
                <a:lnTo>
                  <a:pt x="468" y="181"/>
                </a:lnTo>
                <a:lnTo>
                  <a:pt x="479" y="181"/>
                </a:lnTo>
                <a:lnTo>
                  <a:pt x="482" y="184"/>
                </a:lnTo>
                <a:lnTo>
                  <a:pt x="486" y="188"/>
                </a:lnTo>
                <a:lnTo>
                  <a:pt x="486" y="191"/>
                </a:lnTo>
                <a:lnTo>
                  <a:pt x="479" y="188"/>
                </a:lnTo>
                <a:lnTo>
                  <a:pt x="486" y="188"/>
                </a:lnTo>
                <a:lnTo>
                  <a:pt x="489" y="188"/>
                </a:lnTo>
                <a:lnTo>
                  <a:pt x="493" y="191"/>
                </a:lnTo>
                <a:lnTo>
                  <a:pt x="493" y="198"/>
                </a:lnTo>
                <a:lnTo>
                  <a:pt x="486" y="191"/>
                </a:lnTo>
                <a:lnTo>
                  <a:pt x="489" y="191"/>
                </a:lnTo>
                <a:lnTo>
                  <a:pt x="496" y="195"/>
                </a:lnTo>
                <a:lnTo>
                  <a:pt x="496" y="198"/>
                </a:lnTo>
                <a:lnTo>
                  <a:pt x="496" y="205"/>
                </a:lnTo>
                <a:lnTo>
                  <a:pt x="489" y="198"/>
                </a:lnTo>
                <a:lnTo>
                  <a:pt x="503" y="198"/>
                </a:lnTo>
                <a:lnTo>
                  <a:pt x="510" y="198"/>
                </a:lnTo>
                <a:lnTo>
                  <a:pt x="510" y="205"/>
                </a:lnTo>
                <a:lnTo>
                  <a:pt x="510" y="212"/>
                </a:lnTo>
                <a:lnTo>
                  <a:pt x="503" y="205"/>
                </a:lnTo>
                <a:lnTo>
                  <a:pt x="510" y="205"/>
                </a:lnTo>
                <a:lnTo>
                  <a:pt x="517" y="205"/>
                </a:lnTo>
                <a:lnTo>
                  <a:pt x="517" y="212"/>
                </a:lnTo>
                <a:lnTo>
                  <a:pt x="517" y="219"/>
                </a:lnTo>
                <a:lnTo>
                  <a:pt x="510" y="212"/>
                </a:lnTo>
                <a:lnTo>
                  <a:pt x="521" y="212"/>
                </a:lnTo>
                <a:lnTo>
                  <a:pt x="524" y="215"/>
                </a:lnTo>
                <a:lnTo>
                  <a:pt x="528" y="219"/>
                </a:lnTo>
                <a:lnTo>
                  <a:pt x="528" y="226"/>
                </a:lnTo>
                <a:lnTo>
                  <a:pt x="521" y="219"/>
                </a:lnTo>
                <a:lnTo>
                  <a:pt x="528" y="219"/>
                </a:lnTo>
                <a:lnTo>
                  <a:pt x="534" y="219"/>
                </a:lnTo>
                <a:lnTo>
                  <a:pt x="534" y="226"/>
                </a:lnTo>
                <a:lnTo>
                  <a:pt x="534" y="229"/>
                </a:lnTo>
                <a:lnTo>
                  <a:pt x="528" y="222"/>
                </a:lnTo>
                <a:lnTo>
                  <a:pt x="541" y="222"/>
                </a:lnTo>
                <a:lnTo>
                  <a:pt x="545" y="226"/>
                </a:lnTo>
                <a:lnTo>
                  <a:pt x="545" y="229"/>
                </a:lnTo>
                <a:lnTo>
                  <a:pt x="545" y="236"/>
                </a:lnTo>
                <a:lnTo>
                  <a:pt x="541" y="229"/>
                </a:lnTo>
                <a:lnTo>
                  <a:pt x="552" y="229"/>
                </a:lnTo>
                <a:lnTo>
                  <a:pt x="555" y="233"/>
                </a:lnTo>
                <a:lnTo>
                  <a:pt x="555" y="236"/>
                </a:lnTo>
                <a:lnTo>
                  <a:pt x="555" y="243"/>
                </a:lnTo>
                <a:lnTo>
                  <a:pt x="552" y="236"/>
                </a:lnTo>
                <a:lnTo>
                  <a:pt x="559" y="236"/>
                </a:lnTo>
                <a:lnTo>
                  <a:pt x="562" y="240"/>
                </a:lnTo>
                <a:lnTo>
                  <a:pt x="566" y="243"/>
                </a:lnTo>
                <a:lnTo>
                  <a:pt x="566" y="247"/>
                </a:lnTo>
                <a:lnTo>
                  <a:pt x="559" y="243"/>
                </a:lnTo>
                <a:lnTo>
                  <a:pt x="566" y="243"/>
                </a:lnTo>
                <a:lnTo>
                  <a:pt x="573" y="243"/>
                </a:lnTo>
                <a:lnTo>
                  <a:pt x="573" y="247"/>
                </a:lnTo>
                <a:lnTo>
                  <a:pt x="573" y="254"/>
                </a:lnTo>
                <a:lnTo>
                  <a:pt x="566" y="247"/>
                </a:lnTo>
                <a:lnTo>
                  <a:pt x="583" y="247"/>
                </a:lnTo>
                <a:lnTo>
                  <a:pt x="587" y="250"/>
                </a:lnTo>
                <a:lnTo>
                  <a:pt x="590" y="254"/>
                </a:lnTo>
                <a:lnTo>
                  <a:pt x="590" y="261"/>
                </a:lnTo>
                <a:lnTo>
                  <a:pt x="583" y="257"/>
                </a:lnTo>
                <a:lnTo>
                  <a:pt x="593" y="257"/>
                </a:lnTo>
                <a:lnTo>
                  <a:pt x="597" y="257"/>
                </a:lnTo>
                <a:lnTo>
                  <a:pt x="600" y="261"/>
                </a:lnTo>
                <a:lnTo>
                  <a:pt x="600" y="267"/>
                </a:lnTo>
                <a:lnTo>
                  <a:pt x="593" y="264"/>
                </a:lnTo>
                <a:lnTo>
                  <a:pt x="607" y="264"/>
                </a:lnTo>
                <a:lnTo>
                  <a:pt x="614" y="264"/>
                </a:lnTo>
                <a:lnTo>
                  <a:pt x="614" y="267"/>
                </a:lnTo>
                <a:lnTo>
                  <a:pt x="614" y="278"/>
                </a:lnTo>
                <a:lnTo>
                  <a:pt x="607" y="271"/>
                </a:lnTo>
                <a:lnTo>
                  <a:pt x="614" y="271"/>
                </a:lnTo>
                <a:lnTo>
                  <a:pt x="618" y="274"/>
                </a:lnTo>
                <a:lnTo>
                  <a:pt x="621" y="278"/>
                </a:lnTo>
                <a:lnTo>
                  <a:pt x="621" y="285"/>
                </a:lnTo>
                <a:lnTo>
                  <a:pt x="614" y="278"/>
                </a:lnTo>
                <a:lnTo>
                  <a:pt x="625" y="278"/>
                </a:lnTo>
                <a:lnTo>
                  <a:pt x="628" y="281"/>
                </a:lnTo>
                <a:lnTo>
                  <a:pt x="632" y="285"/>
                </a:lnTo>
                <a:lnTo>
                  <a:pt x="632" y="288"/>
                </a:lnTo>
                <a:lnTo>
                  <a:pt x="625" y="285"/>
                </a:lnTo>
                <a:lnTo>
                  <a:pt x="628" y="285"/>
                </a:lnTo>
                <a:lnTo>
                  <a:pt x="635" y="285"/>
                </a:lnTo>
                <a:lnTo>
                  <a:pt x="635" y="288"/>
                </a:lnTo>
                <a:lnTo>
                  <a:pt x="635" y="295"/>
                </a:lnTo>
                <a:lnTo>
                  <a:pt x="628" y="292"/>
                </a:lnTo>
                <a:lnTo>
                  <a:pt x="642" y="292"/>
                </a:lnTo>
                <a:lnTo>
                  <a:pt x="646" y="292"/>
                </a:lnTo>
                <a:lnTo>
                  <a:pt x="649" y="295"/>
                </a:lnTo>
                <a:lnTo>
                  <a:pt x="649" y="306"/>
                </a:lnTo>
                <a:lnTo>
                  <a:pt x="642" y="299"/>
                </a:lnTo>
                <a:lnTo>
                  <a:pt x="649" y="299"/>
                </a:lnTo>
                <a:lnTo>
                  <a:pt x="652" y="302"/>
                </a:lnTo>
                <a:lnTo>
                  <a:pt x="656" y="306"/>
                </a:lnTo>
                <a:lnTo>
                  <a:pt x="656" y="313"/>
                </a:lnTo>
                <a:lnTo>
                  <a:pt x="649" y="306"/>
                </a:lnTo>
                <a:lnTo>
                  <a:pt x="663" y="306"/>
                </a:lnTo>
                <a:lnTo>
                  <a:pt x="666" y="309"/>
                </a:lnTo>
                <a:lnTo>
                  <a:pt x="670" y="313"/>
                </a:lnTo>
                <a:lnTo>
                  <a:pt x="670" y="316"/>
                </a:lnTo>
                <a:lnTo>
                  <a:pt x="663" y="313"/>
                </a:lnTo>
                <a:lnTo>
                  <a:pt x="666" y="313"/>
                </a:lnTo>
                <a:lnTo>
                  <a:pt x="670" y="313"/>
                </a:lnTo>
                <a:lnTo>
                  <a:pt x="673" y="316"/>
                </a:lnTo>
                <a:lnTo>
                  <a:pt x="673" y="323"/>
                </a:lnTo>
                <a:lnTo>
                  <a:pt x="666" y="316"/>
                </a:lnTo>
                <a:lnTo>
                  <a:pt x="673" y="316"/>
                </a:lnTo>
                <a:lnTo>
                  <a:pt x="677" y="320"/>
                </a:lnTo>
                <a:lnTo>
                  <a:pt x="680" y="323"/>
                </a:lnTo>
                <a:lnTo>
                  <a:pt x="680" y="327"/>
                </a:lnTo>
                <a:lnTo>
                  <a:pt x="673" y="320"/>
                </a:lnTo>
                <a:lnTo>
                  <a:pt x="677" y="320"/>
                </a:lnTo>
                <a:lnTo>
                  <a:pt x="684" y="323"/>
                </a:lnTo>
                <a:lnTo>
                  <a:pt x="684" y="327"/>
                </a:lnTo>
                <a:lnTo>
                  <a:pt x="684" y="333"/>
                </a:lnTo>
                <a:lnTo>
                  <a:pt x="677" y="327"/>
                </a:lnTo>
                <a:lnTo>
                  <a:pt x="687" y="327"/>
                </a:lnTo>
                <a:lnTo>
                  <a:pt x="691" y="330"/>
                </a:lnTo>
                <a:lnTo>
                  <a:pt x="694" y="333"/>
                </a:lnTo>
                <a:lnTo>
                  <a:pt x="694" y="340"/>
                </a:lnTo>
                <a:lnTo>
                  <a:pt x="687" y="333"/>
                </a:lnTo>
                <a:lnTo>
                  <a:pt x="694" y="333"/>
                </a:lnTo>
                <a:lnTo>
                  <a:pt x="698" y="337"/>
                </a:lnTo>
                <a:lnTo>
                  <a:pt x="701" y="340"/>
                </a:lnTo>
                <a:lnTo>
                  <a:pt x="701" y="351"/>
                </a:lnTo>
                <a:lnTo>
                  <a:pt x="694" y="344"/>
                </a:lnTo>
                <a:lnTo>
                  <a:pt x="715" y="344"/>
                </a:lnTo>
                <a:lnTo>
                  <a:pt x="718" y="344"/>
                </a:lnTo>
                <a:lnTo>
                  <a:pt x="722" y="351"/>
                </a:lnTo>
                <a:lnTo>
                  <a:pt x="722" y="354"/>
                </a:lnTo>
                <a:lnTo>
                  <a:pt x="715" y="347"/>
                </a:lnTo>
                <a:lnTo>
                  <a:pt x="736" y="347"/>
                </a:lnTo>
                <a:lnTo>
                  <a:pt x="739" y="351"/>
                </a:lnTo>
                <a:lnTo>
                  <a:pt x="743" y="354"/>
                </a:lnTo>
                <a:lnTo>
                  <a:pt x="743" y="361"/>
                </a:lnTo>
                <a:lnTo>
                  <a:pt x="736" y="354"/>
                </a:lnTo>
                <a:lnTo>
                  <a:pt x="743" y="354"/>
                </a:lnTo>
                <a:lnTo>
                  <a:pt x="746" y="358"/>
                </a:lnTo>
                <a:lnTo>
                  <a:pt x="750" y="361"/>
                </a:lnTo>
                <a:lnTo>
                  <a:pt x="750" y="365"/>
                </a:lnTo>
                <a:lnTo>
                  <a:pt x="743" y="358"/>
                </a:lnTo>
                <a:lnTo>
                  <a:pt x="750" y="358"/>
                </a:lnTo>
                <a:lnTo>
                  <a:pt x="753" y="361"/>
                </a:lnTo>
                <a:lnTo>
                  <a:pt x="757" y="365"/>
                </a:lnTo>
                <a:lnTo>
                  <a:pt x="757" y="372"/>
                </a:lnTo>
                <a:lnTo>
                  <a:pt x="750" y="368"/>
                </a:lnTo>
                <a:lnTo>
                  <a:pt x="760" y="368"/>
                </a:lnTo>
                <a:lnTo>
                  <a:pt x="764" y="368"/>
                </a:lnTo>
                <a:lnTo>
                  <a:pt x="764" y="372"/>
                </a:lnTo>
                <a:lnTo>
                  <a:pt x="764" y="386"/>
                </a:lnTo>
                <a:lnTo>
                  <a:pt x="760" y="379"/>
                </a:lnTo>
                <a:lnTo>
                  <a:pt x="767" y="379"/>
                </a:lnTo>
                <a:lnTo>
                  <a:pt x="771" y="379"/>
                </a:lnTo>
                <a:lnTo>
                  <a:pt x="774" y="386"/>
                </a:lnTo>
                <a:lnTo>
                  <a:pt x="774" y="392"/>
                </a:lnTo>
                <a:lnTo>
                  <a:pt x="767" y="386"/>
                </a:lnTo>
                <a:lnTo>
                  <a:pt x="777" y="386"/>
                </a:lnTo>
                <a:lnTo>
                  <a:pt x="781" y="389"/>
                </a:lnTo>
                <a:lnTo>
                  <a:pt x="784" y="392"/>
                </a:lnTo>
                <a:lnTo>
                  <a:pt x="784" y="403"/>
                </a:lnTo>
                <a:lnTo>
                  <a:pt x="777" y="396"/>
                </a:lnTo>
                <a:lnTo>
                  <a:pt x="795" y="396"/>
                </a:lnTo>
                <a:lnTo>
                  <a:pt x="802" y="399"/>
                </a:lnTo>
                <a:lnTo>
                  <a:pt x="802" y="403"/>
                </a:lnTo>
                <a:lnTo>
                  <a:pt x="802" y="410"/>
                </a:lnTo>
                <a:lnTo>
                  <a:pt x="795" y="403"/>
                </a:lnTo>
                <a:lnTo>
                  <a:pt x="802" y="403"/>
                </a:lnTo>
                <a:lnTo>
                  <a:pt x="809" y="406"/>
                </a:lnTo>
                <a:lnTo>
                  <a:pt x="809" y="410"/>
                </a:lnTo>
                <a:lnTo>
                  <a:pt x="809" y="413"/>
                </a:lnTo>
                <a:lnTo>
                  <a:pt x="802" y="410"/>
                </a:lnTo>
                <a:lnTo>
                  <a:pt x="823" y="410"/>
                </a:lnTo>
                <a:lnTo>
                  <a:pt x="826" y="410"/>
                </a:lnTo>
                <a:lnTo>
                  <a:pt x="830" y="413"/>
                </a:lnTo>
                <a:lnTo>
                  <a:pt x="830" y="420"/>
                </a:lnTo>
                <a:lnTo>
                  <a:pt x="823" y="417"/>
                </a:lnTo>
                <a:lnTo>
                  <a:pt x="847" y="417"/>
                </a:lnTo>
                <a:lnTo>
                  <a:pt x="850" y="417"/>
                </a:lnTo>
                <a:lnTo>
                  <a:pt x="854" y="420"/>
                </a:lnTo>
                <a:lnTo>
                  <a:pt x="854" y="427"/>
                </a:lnTo>
                <a:lnTo>
                  <a:pt x="847" y="424"/>
                </a:lnTo>
                <a:lnTo>
                  <a:pt x="854" y="424"/>
                </a:lnTo>
                <a:lnTo>
                  <a:pt x="861" y="424"/>
                </a:lnTo>
                <a:lnTo>
                  <a:pt x="861" y="427"/>
                </a:lnTo>
                <a:lnTo>
                  <a:pt x="861" y="434"/>
                </a:lnTo>
                <a:lnTo>
                  <a:pt x="854" y="427"/>
                </a:lnTo>
                <a:lnTo>
                  <a:pt x="864" y="427"/>
                </a:lnTo>
                <a:lnTo>
                  <a:pt x="868" y="431"/>
                </a:lnTo>
                <a:lnTo>
                  <a:pt x="871" y="434"/>
                </a:lnTo>
                <a:lnTo>
                  <a:pt x="871" y="445"/>
                </a:lnTo>
                <a:lnTo>
                  <a:pt x="864" y="438"/>
                </a:lnTo>
                <a:lnTo>
                  <a:pt x="871" y="438"/>
                </a:lnTo>
                <a:lnTo>
                  <a:pt x="875" y="438"/>
                </a:lnTo>
                <a:lnTo>
                  <a:pt x="878" y="445"/>
                </a:lnTo>
                <a:lnTo>
                  <a:pt x="878" y="451"/>
                </a:lnTo>
                <a:lnTo>
                  <a:pt x="871" y="445"/>
                </a:lnTo>
                <a:lnTo>
                  <a:pt x="882" y="445"/>
                </a:lnTo>
                <a:lnTo>
                  <a:pt x="885" y="448"/>
                </a:lnTo>
                <a:lnTo>
                  <a:pt x="889" y="451"/>
                </a:lnTo>
                <a:lnTo>
                  <a:pt x="889" y="458"/>
                </a:lnTo>
                <a:lnTo>
                  <a:pt x="882" y="451"/>
                </a:lnTo>
                <a:lnTo>
                  <a:pt x="889" y="451"/>
                </a:lnTo>
                <a:lnTo>
                  <a:pt x="895" y="455"/>
                </a:lnTo>
                <a:lnTo>
                  <a:pt x="895" y="458"/>
                </a:lnTo>
                <a:lnTo>
                  <a:pt x="895" y="465"/>
                </a:lnTo>
                <a:lnTo>
                  <a:pt x="889" y="458"/>
                </a:lnTo>
                <a:lnTo>
                  <a:pt x="895" y="458"/>
                </a:lnTo>
                <a:lnTo>
                  <a:pt x="899" y="458"/>
                </a:lnTo>
                <a:lnTo>
                  <a:pt x="902" y="465"/>
                </a:lnTo>
                <a:lnTo>
                  <a:pt x="902" y="469"/>
                </a:lnTo>
                <a:lnTo>
                  <a:pt x="895" y="462"/>
                </a:lnTo>
                <a:lnTo>
                  <a:pt x="909" y="462"/>
                </a:lnTo>
                <a:lnTo>
                  <a:pt x="916" y="465"/>
                </a:lnTo>
                <a:lnTo>
                  <a:pt x="916" y="469"/>
                </a:lnTo>
                <a:lnTo>
                  <a:pt x="916" y="476"/>
                </a:lnTo>
                <a:lnTo>
                  <a:pt x="909" y="469"/>
                </a:lnTo>
                <a:lnTo>
                  <a:pt x="923" y="469"/>
                </a:lnTo>
                <a:lnTo>
                  <a:pt x="927" y="469"/>
                </a:lnTo>
                <a:lnTo>
                  <a:pt x="930" y="476"/>
                </a:lnTo>
                <a:lnTo>
                  <a:pt x="930" y="479"/>
                </a:lnTo>
                <a:lnTo>
                  <a:pt x="923" y="472"/>
                </a:lnTo>
                <a:lnTo>
                  <a:pt x="934" y="472"/>
                </a:lnTo>
                <a:lnTo>
                  <a:pt x="937" y="476"/>
                </a:lnTo>
                <a:lnTo>
                  <a:pt x="941" y="479"/>
                </a:lnTo>
                <a:lnTo>
                  <a:pt x="941" y="486"/>
                </a:lnTo>
                <a:lnTo>
                  <a:pt x="934" y="479"/>
                </a:lnTo>
                <a:lnTo>
                  <a:pt x="937" y="479"/>
                </a:lnTo>
                <a:lnTo>
                  <a:pt x="944" y="483"/>
                </a:lnTo>
                <a:lnTo>
                  <a:pt x="944" y="486"/>
                </a:lnTo>
                <a:lnTo>
                  <a:pt x="944" y="490"/>
                </a:lnTo>
                <a:lnTo>
                  <a:pt x="937" y="483"/>
                </a:lnTo>
                <a:lnTo>
                  <a:pt x="951" y="483"/>
                </a:lnTo>
                <a:lnTo>
                  <a:pt x="954" y="486"/>
                </a:lnTo>
                <a:lnTo>
                  <a:pt x="958" y="490"/>
                </a:lnTo>
                <a:lnTo>
                  <a:pt x="958" y="493"/>
                </a:lnTo>
                <a:lnTo>
                  <a:pt x="951" y="490"/>
                </a:lnTo>
                <a:lnTo>
                  <a:pt x="961" y="490"/>
                </a:lnTo>
                <a:lnTo>
                  <a:pt x="965" y="490"/>
                </a:lnTo>
                <a:lnTo>
                  <a:pt x="968" y="493"/>
                </a:lnTo>
                <a:lnTo>
                  <a:pt x="968" y="500"/>
                </a:lnTo>
                <a:lnTo>
                  <a:pt x="961" y="497"/>
                </a:lnTo>
                <a:lnTo>
                  <a:pt x="979" y="497"/>
                </a:lnTo>
                <a:lnTo>
                  <a:pt x="982" y="497"/>
                </a:lnTo>
                <a:lnTo>
                  <a:pt x="986" y="500"/>
                </a:lnTo>
                <a:lnTo>
                  <a:pt x="986" y="507"/>
                </a:lnTo>
                <a:lnTo>
                  <a:pt x="979" y="500"/>
                </a:lnTo>
                <a:lnTo>
                  <a:pt x="993" y="500"/>
                </a:lnTo>
                <a:lnTo>
                  <a:pt x="996" y="504"/>
                </a:lnTo>
                <a:lnTo>
                  <a:pt x="1000" y="507"/>
                </a:lnTo>
                <a:lnTo>
                  <a:pt x="1000" y="510"/>
                </a:lnTo>
                <a:lnTo>
                  <a:pt x="993" y="504"/>
                </a:lnTo>
                <a:lnTo>
                  <a:pt x="1010" y="504"/>
                </a:lnTo>
                <a:lnTo>
                  <a:pt x="1014" y="507"/>
                </a:lnTo>
                <a:lnTo>
                  <a:pt x="1017" y="510"/>
                </a:lnTo>
                <a:lnTo>
                  <a:pt x="1017" y="517"/>
                </a:lnTo>
                <a:lnTo>
                  <a:pt x="1010" y="510"/>
                </a:lnTo>
                <a:lnTo>
                  <a:pt x="1014" y="510"/>
                </a:lnTo>
                <a:lnTo>
                  <a:pt x="1017" y="510"/>
                </a:lnTo>
                <a:lnTo>
                  <a:pt x="1020" y="517"/>
                </a:lnTo>
                <a:lnTo>
                  <a:pt x="1020" y="524"/>
                </a:lnTo>
                <a:lnTo>
                  <a:pt x="1014" y="517"/>
                </a:lnTo>
                <a:lnTo>
                  <a:pt x="1017" y="517"/>
                </a:lnTo>
                <a:lnTo>
                  <a:pt x="1024" y="517"/>
                </a:lnTo>
                <a:lnTo>
                  <a:pt x="1024" y="524"/>
                </a:lnTo>
                <a:lnTo>
                  <a:pt x="1024" y="531"/>
                </a:lnTo>
                <a:lnTo>
                  <a:pt x="1017" y="524"/>
                </a:lnTo>
                <a:lnTo>
                  <a:pt x="1027" y="524"/>
                </a:lnTo>
                <a:lnTo>
                  <a:pt x="1034" y="524"/>
                </a:lnTo>
                <a:lnTo>
                  <a:pt x="1034" y="531"/>
                </a:lnTo>
                <a:lnTo>
                  <a:pt x="1034" y="538"/>
                </a:lnTo>
                <a:lnTo>
                  <a:pt x="1027" y="531"/>
                </a:lnTo>
                <a:lnTo>
                  <a:pt x="1034" y="531"/>
                </a:lnTo>
                <a:lnTo>
                  <a:pt x="1041" y="531"/>
                </a:lnTo>
                <a:lnTo>
                  <a:pt x="1041" y="538"/>
                </a:lnTo>
                <a:lnTo>
                  <a:pt x="1041" y="545"/>
                </a:lnTo>
                <a:lnTo>
                  <a:pt x="1034" y="538"/>
                </a:lnTo>
                <a:lnTo>
                  <a:pt x="1041" y="538"/>
                </a:lnTo>
                <a:lnTo>
                  <a:pt x="1048" y="538"/>
                </a:lnTo>
                <a:lnTo>
                  <a:pt x="1048" y="545"/>
                </a:lnTo>
                <a:lnTo>
                  <a:pt x="1048" y="549"/>
                </a:lnTo>
                <a:lnTo>
                  <a:pt x="1041" y="545"/>
                </a:lnTo>
                <a:lnTo>
                  <a:pt x="1059" y="545"/>
                </a:lnTo>
                <a:lnTo>
                  <a:pt x="1066" y="545"/>
                </a:lnTo>
                <a:lnTo>
                  <a:pt x="1066" y="549"/>
                </a:lnTo>
                <a:lnTo>
                  <a:pt x="1066" y="556"/>
                </a:lnTo>
                <a:lnTo>
                  <a:pt x="1059" y="552"/>
                </a:lnTo>
                <a:lnTo>
                  <a:pt x="1069" y="552"/>
                </a:lnTo>
                <a:lnTo>
                  <a:pt x="1073" y="552"/>
                </a:lnTo>
                <a:lnTo>
                  <a:pt x="1076" y="556"/>
                </a:lnTo>
                <a:lnTo>
                  <a:pt x="1076" y="563"/>
                </a:lnTo>
                <a:lnTo>
                  <a:pt x="1069" y="556"/>
                </a:lnTo>
                <a:lnTo>
                  <a:pt x="1083" y="556"/>
                </a:lnTo>
                <a:lnTo>
                  <a:pt x="1086" y="556"/>
                </a:lnTo>
                <a:lnTo>
                  <a:pt x="1090" y="563"/>
                </a:lnTo>
                <a:lnTo>
                  <a:pt x="1090" y="566"/>
                </a:lnTo>
                <a:lnTo>
                  <a:pt x="1083" y="559"/>
                </a:lnTo>
                <a:lnTo>
                  <a:pt x="1093" y="559"/>
                </a:lnTo>
                <a:lnTo>
                  <a:pt x="1097" y="563"/>
                </a:lnTo>
                <a:lnTo>
                  <a:pt x="1100" y="566"/>
                </a:lnTo>
                <a:lnTo>
                  <a:pt x="1100" y="570"/>
                </a:lnTo>
                <a:lnTo>
                  <a:pt x="1093" y="566"/>
                </a:lnTo>
                <a:lnTo>
                  <a:pt x="1104" y="566"/>
                </a:lnTo>
                <a:lnTo>
                  <a:pt x="1107" y="566"/>
                </a:lnTo>
                <a:lnTo>
                  <a:pt x="1107" y="570"/>
                </a:lnTo>
                <a:lnTo>
                  <a:pt x="1107" y="576"/>
                </a:lnTo>
                <a:lnTo>
                  <a:pt x="1104" y="570"/>
                </a:lnTo>
                <a:lnTo>
                  <a:pt x="1114" y="570"/>
                </a:lnTo>
                <a:lnTo>
                  <a:pt x="1118" y="573"/>
                </a:lnTo>
                <a:lnTo>
                  <a:pt x="1121" y="576"/>
                </a:lnTo>
                <a:lnTo>
                  <a:pt x="1121" y="583"/>
                </a:lnTo>
                <a:lnTo>
                  <a:pt x="1114" y="576"/>
                </a:lnTo>
                <a:lnTo>
                  <a:pt x="1121" y="576"/>
                </a:lnTo>
                <a:lnTo>
                  <a:pt x="1125" y="576"/>
                </a:lnTo>
                <a:lnTo>
                  <a:pt x="1128" y="583"/>
                </a:lnTo>
                <a:lnTo>
                  <a:pt x="1128" y="590"/>
                </a:lnTo>
                <a:lnTo>
                  <a:pt x="1121" y="583"/>
                </a:lnTo>
                <a:lnTo>
                  <a:pt x="1128" y="583"/>
                </a:lnTo>
                <a:lnTo>
                  <a:pt x="1132" y="583"/>
                </a:lnTo>
                <a:lnTo>
                  <a:pt x="1135" y="590"/>
                </a:lnTo>
                <a:lnTo>
                  <a:pt x="1135" y="597"/>
                </a:lnTo>
                <a:lnTo>
                  <a:pt x="1128" y="590"/>
                </a:lnTo>
                <a:lnTo>
                  <a:pt x="1138" y="590"/>
                </a:lnTo>
                <a:lnTo>
                  <a:pt x="1145" y="590"/>
                </a:lnTo>
                <a:lnTo>
                  <a:pt x="1145" y="597"/>
                </a:lnTo>
                <a:lnTo>
                  <a:pt x="1145" y="604"/>
                </a:lnTo>
                <a:lnTo>
                  <a:pt x="1138" y="597"/>
                </a:lnTo>
                <a:lnTo>
                  <a:pt x="1145" y="597"/>
                </a:lnTo>
                <a:lnTo>
                  <a:pt x="1152" y="601"/>
                </a:lnTo>
                <a:lnTo>
                  <a:pt x="1152" y="604"/>
                </a:lnTo>
                <a:lnTo>
                  <a:pt x="1152" y="611"/>
                </a:lnTo>
                <a:lnTo>
                  <a:pt x="1145" y="604"/>
                </a:lnTo>
                <a:lnTo>
                  <a:pt x="1156" y="604"/>
                </a:lnTo>
                <a:lnTo>
                  <a:pt x="1163" y="604"/>
                </a:lnTo>
                <a:lnTo>
                  <a:pt x="1163" y="611"/>
                </a:lnTo>
                <a:lnTo>
                  <a:pt x="1163" y="615"/>
                </a:lnTo>
                <a:lnTo>
                  <a:pt x="1156" y="608"/>
                </a:lnTo>
                <a:lnTo>
                  <a:pt x="1166" y="608"/>
                </a:lnTo>
                <a:lnTo>
                  <a:pt x="1170" y="611"/>
                </a:lnTo>
                <a:lnTo>
                  <a:pt x="1170" y="615"/>
                </a:lnTo>
                <a:lnTo>
                  <a:pt x="1170" y="622"/>
                </a:lnTo>
                <a:lnTo>
                  <a:pt x="1166" y="615"/>
                </a:lnTo>
                <a:lnTo>
                  <a:pt x="1170" y="615"/>
                </a:lnTo>
                <a:lnTo>
                  <a:pt x="1177" y="618"/>
                </a:lnTo>
                <a:lnTo>
                  <a:pt x="1177" y="622"/>
                </a:lnTo>
                <a:lnTo>
                  <a:pt x="1177" y="625"/>
                </a:lnTo>
                <a:lnTo>
                  <a:pt x="1170" y="618"/>
                </a:lnTo>
                <a:lnTo>
                  <a:pt x="1177" y="618"/>
                </a:lnTo>
                <a:lnTo>
                  <a:pt x="1184" y="622"/>
                </a:lnTo>
                <a:lnTo>
                  <a:pt x="1184" y="625"/>
                </a:lnTo>
                <a:lnTo>
                  <a:pt x="1184" y="632"/>
                </a:lnTo>
                <a:lnTo>
                  <a:pt x="1177" y="625"/>
                </a:lnTo>
                <a:lnTo>
                  <a:pt x="1187" y="625"/>
                </a:lnTo>
                <a:lnTo>
                  <a:pt x="1194" y="625"/>
                </a:lnTo>
                <a:lnTo>
                  <a:pt x="1194" y="632"/>
                </a:lnTo>
                <a:lnTo>
                  <a:pt x="1194" y="635"/>
                </a:lnTo>
                <a:lnTo>
                  <a:pt x="1187" y="629"/>
                </a:lnTo>
                <a:lnTo>
                  <a:pt x="1197" y="629"/>
                </a:lnTo>
                <a:lnTo>
                  <a:pt x="1201" y="632"/>
                </a:lnTo>
                <a:lnTo>
                  <a:pt x="1204" y="635"/>
                </a:lnTo>
                <a:lnTo>
                  <a:pt x="1204" y="642"/>
                </a:lnTo>
                <a:lnTo>
                  <a:pt x="1197" y="635"/>
                </a:lnTo>
                <a:lnTo>
                  <a:pt x="1208" y="635"/>
                </a:lnTo>
                <a:lnTo>
                  <a:pt x="1211" y="639"/>
                </a:lnTo>
                <a:lnTo>
                  <a:pt x="1215" y="642"/>
                </a:lnTo>
                <a:lnTo>
                  <a:pt x="1215" y="653"/>
                </a:lnTo>
                <a:lnTo>
                  <a:pt x="1208" y="646"/>
                </a:lnTo>
                <a:lnTo>
                  <a:pt x="1222" y="646"/>
                </a:lnTo>
                <a:lnTo>
                  <a:pt x="1225" y="649"/>
                </a:lnTo>
                <a:lnTo>
                  <a:pt x="1229" y="653"/>
                </a:lnTo>
                <a:lnTo>
                  <a:pt x="1229" y="660"/>
                </a:lnTo>
                <a:lnTo>
                  <a:pt x="1222" y="653"/>
                </a:lnTo>
                <a:lnTo>
                  <a:pt x="1243" y="653"/>
                </a:lnTo>
                <a:lnTo>
                  <a:pt x="1250" y="653"/>
                </a:lnTo>
                <a:lnTo>
                  <a:pt x="1250" y="660"/>
                </a:lnTo>
                <a:lnTo>
                  <a:pt x="1250" y="663"/>
                </a:lnTo>
                <a:lnTo>
                  <a:pt x="1243" y="656"/>
                </a:lnTo>
                <a:lnTo>
                  <a:pt x="1260" y="656"/>
                </a:lnTo>
                <a:lnTo>
                  <a:pt x="1263" y="660"/>
                </a:lnTo>
                <a:lnTo>
                  <a:pt x="1263" y="663"/>
                </a:lnTo>
                <a:lnTo>
                  <a:pt x="1263" y="667"/>
                </a:lnTo>
                <a:lnTo>
                  <a:pt x="1260" y="663"/>
                </a:lnTo>
                <a:lnTo>
                  <a:pt x="1267" y="663"/>
                </a:lnTo>
                <a:lnTo>
                  <a:pt x="1270" y="663"/>
                </a:lnTo>
                <a:lnTo>
                  <a:pt x="1274" y="667"/>
                </a:lnTo>
                <a:lnTo>
                  <a:pt x="1274" y="674"/>
                </a:lnTo>
                <a:lnTo>
                  <a:pt x="1267" y="667"/>
                </a:lnTo>
                <a:lnTo>
                  <a:pt x="1288" y="667"/>
                </a:lnTo>
                <a:lnTo>
                  <a:pt x="1291" y="670"/>
                </a:lnTo>
                <a:lnTo>
                  <a:pt x="1295" y="674"/>
                </a:lnTo>
                <a:lnTo>
                  <a:pt x="1295" y="681"/>
                </a:lnTo>
                <a:lnTo>
                  <a:pt x="1288" y="674"/>
                </a:lnTo>
                <a:lnTo>
                  <a:pt x="1305" y="674"/>
                </a:lnTo>
                <a:lnTo>
                  <a:pt x="1309" y="674"/>
                </a:lnTo>
                <a:lnTo>
                  <a:pt x="1312" y="681"/>
                </a:lnTo>
                <a:lnTo>
                  <a:pt x="1312" y="688"/>
                </a:lnTo>
                <a:lnTo>
                  <a:pt x="1305" y="681"/>
                </a:lnTo>
                <a:lnTo>
                  <a:pt x="1312" y="681"/>
                </a:lnTo>
                <a:lnTo>
                  <a:pt x="1316" y="681"/>
                </a:lnTo>
                <a:lnTo>
                  <a:pt x="1319" y="688"/>
                </a:lnTo>
                <a:lnTo>
                  <a:pt x="1319" y="691"/>
                </a:lnTo>
                <a:lnTo>
                  <a:pt x="1312" y="684"/>
                </a:lnTo>
                <a:lnTo>
                  <a:pt x="1354" y="684"/>
                </a:lnTo>
                <a:lnTo>
                  <a:pt x="1357" y="688"/>
                </a:lnTo>
                <a:lnTo>
                  <a:pt x="1361" y="691"/>
                </a:lnTo>
                <a:lnTo>
                  <a:pt x="1361" y="694"/>
                </a:lnTo>
                <a:lnTo>
                  <a:pt x="1354" y="688"/>
                </a:lnTo>
                <a:lnTo>
                  <a:pt x="1364" y="688"/>
                </a:lnTo>
                <a:lnTo>
                  <a:pt x="1368" y="691"/>
                </a:lnTo>
                <a:lnTo>
                  <a:pt x="1371" y="694"/>
                </a:lnTo>
                <a:lnTo>
                  <a:pt x="1371" y="701"/>
                </a:lnTo>
                <a:lnTo>
                  <a:pt x="1364" y="694"/>
                </a:lnTo>
                <a:lnTo>
                  <a:pt x="1385" y="694"/>
                </a:lnTo>
                <a:lnTo>
                  <a:pt x="1388" y="698"/>
                </a:lnTo>
                <a:lnTo>
                  <a:pt x="1392" y="701"/>
                </a:lnTo>
                <a:lnTo>
                  <a:pt x="1392" y="708"/>
                </a:lnTo>
                <a:lnTo>
                  <a:pt x="1385" y="701"/>
                </a:lnTo>
                <a:lnTo>
                  <a:pt x="1399" y="701"/>
                </a:lnTo>
                <a:lnTo>
                  <a:pt x="1406" y="701"/>
                </a:lnTo>
                <a:lnTo>
                  <a:pt x="1406" y="708"/>
                </a:lnTo>
                <a:lnTo>
                  <a:pt x="1406" y="712"/>
                </a:lnTo>
                <a:lnTo>
                  <a:pt x="1399" y="705"/>
                </a:lnTo>
                <a:lnTo>
                  <a:pt x="1409" y="705"/>
                </a:lnTo>
                <a:lnTo>
                  <a:pt x="1416" y="708"/>
                </a:lnTo>
                <a:lnTo>
                  <a:pt x="1416" y="712"/>
                </a:lnTo>
                <a:lnTo>
                  <a:pt x="1416" y="719"/>
                </a:lnTo>
                <a:lnTo>
                  <a:pt x="1409" y="712"/>
                </a:lnTo>
                <a:lnTo>
                  <a:pt x="1423" y="712"/>
                </a:lnTo>
                <a:lnTo>
                  <a:pt x="1427" y="715"/>
                </a:lnTo>
                <a:lnTo>
                  <a:pt x="1430" y="719"/>
                </a:lnTo>
                <a:lnTo>
                  <a:pt x="1430" y="726"/>
                </a:lnTo>
                <a:lnTo>
                  <a:pt x="1423" y="719"/>
                </a:lnTo>
                <a:lnTo>
                  <a:pt x="1440" y="719"/>
                </a:lnTo>
                <a:lnTo>
                  <a:pt x="1444" y="722"/>
                </a:lnTo>
                <a:lnTo>
                  <a:pt x="1447" y="726"/>
                </a:lnTo>
                <a:lnTo>
                  <a:pt x="1447" y="733"/>
                </a:lnTo>
                <a:lnTo>
                  <a:pt x="1440" y="726"/>
                </a:lnTo>
                <a:lnTo>
                  <a:pt x="1444" y="726"/>
                </a:lnTo>
                <a:lnTo>
                  <a:pt x="1451" y="729"/>
                </a:lnTo>
                <a:lnTo>
                  <a:pt x="1451" y="733"/>
                </a:lnTo>
                <a:lnTo>
                  <a:pt x="1451" y="743"/>
                </a:lnTo>
                <a:lnTo>
                  <a:pt x="1444" y="736"/>
                </a:lnTo>
                <a:lnTo>
                  <a:pt x="1454" y="736"/>
                </a:lnTo>
                <a:lnTo>
                  <a:pt x="1458" y="740"/>
                </a:lnTo>
                <a:lnTo>
                  <a:pt x="1461" y="743"/>
                </a:lnTo>
                <a:lnTo>
                  <a:pt x="1461" y="750"/>
                </a:lnTo>
                <a:lnTo>
                  <a:pt x="1454" y="743"/>
                </a:lnTo>
                <a:lnTo>
                  <a:pt x="1458" y="743"/>
                </a:lnTo>
                <a:lnTo>
                  <a:pt x="1465" y="743"/>
                </a:lnTo>
                <a:lnTo>
                  <a:pt x="1465" y="750"/>
                </a:lnTo>
                <a:lnTo>
                  <a:pt x="1465" y="757"/>
                </a:lnTo>
                <a:lnTo>
                  <a:pt x="1458" y="750"/>
                </a:lnTo>
                <a:lnTo>
                  <a:pt x="1468" y="750"/>
                </a:lnTo>
                <a:lnTo>
                  <a:pt x="1472" y="750"/>
                </a:lnTo>
                <a:lnTo>
                  <a:pt x="1475" y="757"/>
                </a:lnTo>
                <a:lnTo>
                  <a:pt x="1475" y="760"/>
                </a:lnTo>
                <a:lnTo>
                  <a:pt x="1468" y="753"/>
                </a:lnTo>
                <a:lnTo>
                  <a:pt x="1475" y="753"/>
                </a:lnTo>
                <a:lnTo>
                  <a:pt x="1479" y="757"/>
                </a:lnTo>
                <a:lnTo>
                  <a:pt x="1482" y="760"/>
                </a:lnTo>
                <a:lnTo>
                  <a:pt x="1482" y="767"/>
                </a:lnTo>
                <a:lnTo>
                  <a:pt x="1475" y="760"/>
                </a:lnTo>
                <a:lnTo>
                  <a:pt x="1482" y="760"/>
                </a:lnTo>
                <a:lnTo>
                  <a:pt x="1489" y="764"/>
                </a:lnTo>
                <a:lnTo>
                  <a:pt x="1489" y="767"/>
                </a:lnTo>
                <a:lnTo>
                  <a:pt x="1489" y="771"/>
                </a:lnTo>
                <a:lnTo>
                  <a:pt x="1482" y="764"/>
                </a:lnTo>
                <a:lnTo>
                  <a:pt x="1493" y="764"/>
                </a:lnTo>
                <a:lnTo>
                  <a:pt x="1500" y="767"/>
                </a:lnTo>
                <a:lnTo>
                  <a:pt x="1500" y="771"/>
                </a:lnTo>
                <a:lnTo>
                  <a:pt x="1500" y="778"/>
                </a:lnTo>
                <a:lnTo>
                  <a:pt x="1493" y="771"/>
                </a:lnTo>
                <a:lnTo>
                  <a:pt x="1500" y="771"/>
                </a:lnTo>
                <a:lnTo>
                  <a:pt x="1503" y="771"/>
                </a:lnTo>
                <a:lnTo>
                  <a:pt x="1506" y="778"/>
                </a:lnTo>
                <a:lnTo>
                  <a:pt x="1506" y="781"/>
                </a:lnTo>
                <a:lnTo>
                  <a:pt x="1500" y="778"/>
                </a:lnTo>
                <a:lnTo>
                  <a:pt x="1503" y="778"/>
                </a:lnTo>
                <a:lnTo>
                  <a:pt x="1510" y="778"/>
                </a:lnTo>
                <a:lnTo>
                  <a:pt x="1510" y="781"/>
                </a:lnTo>
                <a:lnTo>
                  <a:pt x="1510" y="788"/>
                </a:lnTo>
                <a:lnTo>
                  <a:pt x="1503" y="781"/>
                </a:lnTo>
                <a:lnTo>
                  <a:pt x="1506" y="781"/>
                </a:lnTo>
                <a:lnTo>
                  <a:pt x="1513" y="785"/>
                </a:lnTo>
                <a:lnTo>
                  <a:pt x="1513" y="788"/>
                </a:lnTo>
                <a:lnTo>
                  <a:pt x="1513" y="795"/>
                </a:lnTo>
                <a:lnTo>
                  <a:pt x="1506" y="788"/>
                </a:lnTo>
                <a:lnTo>
                  <a:pt x="1513" y="788"/>
                </a:lnTo>
                <a:lnTo>
                  <a:pt x="1520" y="788"/>
                </a:lnTo>
                <a:lnTo>
                  <a:pt x="1520" y="795"/>
                </a:lnTo>
                <a:lnTo>
                  <a:pt x="1520" y="799"/>
                </a:lnTo>
                <a:lnTo>
                  <a:pt x="1513" y="792"/>
                </a:lnTo>
                <a:lnTo>
                  <a:pt x="1520" y="792"/>
                </a:lnTo>
                <a:lnTo>
                  <a:pt x="1527" y="795"/>
                </a:lnTo>
                <a:lnTo>
                  <a:pt x="1527" y="799"/>
                </a:lnTo>
                <a:lnTo>
                  <a:pt x="1527" y="802"/>
                </a:lnTo>
                <a:lnTo>
                  <a:pt x="1520" y="795"/>
                </a:lnTo>
                <a:lnTo>
                  <a:pt x="1534" y="795"/>
                </a:lnTo>
                <a:lnTo>
                  <a:pt x="1538" y="799"/>
                </a:lnTo>
                <a:lnTo>
                  <a:pt x="1541" y="802"/>
                </a:lnTo>
                <a:lnTo>
                  <a:pt x="1541" y="809"/>
                </a:lnTo>
                <a:lnTo>
                  <a:pt x="1534" y="802"/>
                </a:lnTo>
                <a:lnTo>
                  <a:pt x="1545" y="802"/>
                </a:lnTo>
                <a:lnTo>
                  <a:pt x="1548" y="806"/>
                </a:lnTo>
                <a:lnTo>
                  <a:pt x="1552" y="809"/>
                </a:lnTo>
                <a:lnTo>
                  <a:pt x="1552" y="813"/>
                </a:lnTo>
                <a:lnTo>
                  <a:pt x="1545" y="806"/>
                </a:lnTo>
                <a:lnTo>
                  <a:pt x="1559" y="806"/>
                </a:lnTo>
                <a:lnTo>
                  <a:pt x="1562" y="809"/>
                </a:lnTo>
                <a:lnTo>
                  <a:pt x="1562" y="813"/>
                </a:lnTo>
                <a:lnTo>
                  <a:pt x="1562" y="819"/>
                </a:lnTo>
                <a:lnTo>
                  <a:pt x="1559" y="813"/>
                </a:lnTo>
                <a:lnTo>
                  <a:pt x="1565" y="813"/>
                </a:lnTo>
                <a:lnTo>
                  <a:pt x="1572" y="813"/>
                </a:lnTo>
                <a:lnTo>
                  <a:pt x="1572" y="819"/>
                </a:lnTo>
                <a:lnTo>
                  <a:pt x="1572" y="823"/>
                </a:lnTo>
                <a:lnTo>
                  <a:pt x="1565" y="819"/>
                </a:lnTo>
                <a:lnTo>
                  <a:pt x="1572" y="819"/>
                </a:lnTo>
                <a:lnTo>
                  <a:pt x="1579" y="819"/>
                </a:lnTo>
                <a:lnTo>
                  <a:pt x="1579" y="823"/>
                </a:lnTo>
                <a:lnTo>
                  <a:pt x="1579" y="830"/>
                </a:lnTo>
                <a:lnTo>
                  <a:pt x="1572" y="823"/>
                </a:lnTo>
                <a:lnTo>
                  <a:pt x="1583" y="823"/>
                </a:lnTo>
                <a:lnTo>
                  <a:pt x="1590" y="826"/>
                </a:lnTo>
                <a:lnTo>
                  <a:pt x="1590" y="830"/>
                </a:lnTo>
                <a:lnTo>
                  <a:pt x="1590" y="837"/>
                </a:lnTo>
                <a:lnTo>
                  <a:pt x="1583" y="830"/>
                </a:lnTo>
                <a:lnTo>
                  <a:pt x="1600" y="830"/>
                </a:lnTo>
                <a:lnTo>
                  <a:pt x="1607" y="830"/>
                </a:lnTo>
                <a:lnTo>
                  <a:pt x="1607" y="837"/>
                </a:lnTo>
                <a:lnTo>
                  <a:pt x="1607" y="840"/>
                </a:lnTo>
                <a:lnTo>
                  <a:pt x="1600" y="837"/>
                </a:lnTo>
                <a:lnTo>
                  <a:pt x="1611" y="837"/>
                </a:lnTo>
                <a:lnTo>
                  <a:pt x="1618" y="837"/>
                </a:lnTo>
                <a:lnTo>
                  <a:pt x="1618" y="840"/>
                </a:lnTo>
                <a:lnTo>
                  <a:pt x="1618" y="847"/>
                </a:lnTo>
                <a:lnTo>
                  <a:pt x="1611" y="840"/>
                </a:lnTo>
                <a:lnTo>
                  <a:pt x="1624" y="840"/>
                </a:lnTo>
                <a:lnTo>
                  <a:pt x="1631" y="844"/>
                </a:lnTo>
                <a:lnTo>
                  <a:pt x="1631" y="847"/>
                </a:lnTo>
                <a:lnTo>
                  <a:pt x="1631" y="854"/>
                </a:lnTo>
                <a:lnTo>
                  <a:pt x="1624" y="847"/>
                </a:lnTo>
                <a:lnTo>
                  <a:pt x="1642" y="847"/>
                </a:lnTo>
                <a:lnTo>
                  <a:pt x="1649" y="847"/>
                </a:lnTo>
                <a:lnTo>
                  <a:pt x="1649" y="854"/>
                </a:lnTo>
                <a:lnTo>
                  <a:pt x="1649" y="858"/>
                </a:lnTo>
                <a:lnTo>
                  <a:pt x="1642" y="851"/>
                </a:lnTo>
                <a:lnTo>
                  <a:pt x="1652" y="851"/>
                </a:lnTo>
                <a:lnTo>
                  <a:pt x="1656" y="854"/>
                </a:lnTo>
                <a:lnTo>
                  <a:pt x="1659" y="858"/>
                </a:lnTo>
                <a:lnTo>
                  <a:pt x="1659" y="865"/>
                </a:lnTo>
                <a:lnTo>
                  <a:pt x="1652" y="858"/>
                </a:lnTo>
                <a:lnTo>
                  <a:pt x="1659" y="858"/>
                </a:lnTo>
                <a:lnTo>
                  <a:pt x="1663" y="858"/>
                </a:lnTo>
                <a:lnTo>
                  <a:pt x="1666" y="865"/>
                </a:lnTo>
                <a:lnTo>
                  <a:pt x="1666" y="868"/>
                </a:lnTo>
                <a:lnTo>
                  <a:pt x="1659" y="861"/>
                </a:lnTo>
                <a:lnTo>
                  <a:pt x="1683" y="861"/>
                </a:lnTo>
                <a:lnTo>
                  <a:pt x="1687" y="865"/>
                </a:lnTo>
                <a:lnTo>
                  <a:pt x="1690" y="868"/>
                </a:lnTo>
                <a:lnTo>
                  <a:pt x="1690" y="872"/>
                </a:lnTo>
                <a:lnTo>
                  <a:pt x="1683" y="865"/>
                </a:lnTo>
                <a:lnTo>
                  <a:pt x="1687" y="865"/>
                </a:lnTo>
                <a:lnTo>
                  <a:pt x="1694" y="868"/>
                </a:lnTo>
                <a:lnTo>
                  <a:pt x="1694" y="872"/>
                </a:lnTo>
                <a:lnTo>
                  <a:pt x="1694" y="878"/>
                </a:lnTo>
                <a:lnTo>
                  <a:pt x="1687" y="872"/>
                </a:lnTo>
                <a:lnTo>
                  <a:pt x="1697" y="872"/>
                </a:lnTo>
                <a:lnTo>
                  <a:pt x="1701" y="875"/>
                </a:lnTo>
                <a:lnTo>
                  <a:pt x="1704" y="878"/>
                </a:lnTo>
                <a:lnTo>
                  <a:pt x="1704" y="882"/>
                </a:lnTo>
                <a:lnTo>
                  <a:pt x="1697" y="878"/>
                </a:lnTo>
                <a:lnTo>
                  <a:pt x="1708" y="878"/>
                </a:lnTo>
                <a:lnTo>
                  <a:pt x="1711" y="878"/>
                </a:lnTo>
                <a:lnTo>
                  <a:pt x="1715" y="882"/>
                </a:lnTo>
                <a:lnTo>
                  <a:pt x="1715" y="889"/>
                </a:lnTo>
                <a:lnTo>
                  <a:pt x="1708" y="882"/>
                </a:lnTo>
                <a:lnTo>
                  <a:pt x="1715" y="882"/>
                </a:lnTo>
                <a:lnTo>
                  <a:pt x="1722" y="882"/>
                </a:lnTo>
                <a:lnTo>
                  <a:pt x="1722" y="889"/>
                </a:lnTo>
                <a:lnTo>
                  <a:pt x="1722" y="896"/>
                </a:lnTo>
                <a:lnTo>
                  <a:pt x="1715" y="889"/>
                </a:lnTo>
                <a:lnTo>
                  <a:pt x="1725" y="889"/>
                </a:lnTo>
                <a:lnTo>
                  <a:pt x="1729" y="889"/>
                </a:lnTo>
                <a:lnTo>
                  <a:pt x="1729" y="896"/>
                </a:lnTo>
                <a:lnTo>
                  <a:pt x="1729" y="899"/>
                </a:lnTo>
                <a:lnTo>
                  <a:pt x="1725" y="892"/>
                </a:lnTo>
                <a:lnTo>
                  <a:pt x="1729" y="892"/>
                </a:lnTo>
                <a:lnTo>
                  <a:pt x="1736" y="896"/>
                </a:lnTo>
                <a:lnTo>
                  <a:pt x="1736" y="899"/>
                </a:lnTo>
                <a:lnTo>
                  <a:pt x="1736" y="906"/>
                </a:lnTo>
                <a:lnTo>
                  <a:pt x="1729" y="899"/>
                </a:lnTo>
                <a:lnTo>
                  <a:pt x="1732" y="899"/>
                </a:lnTo>
                <a:lnTo>
                  <a:pt x="1739" y="903"/>
                </a:lnTo>
                <a:lnTo>
                  <a:pt x="1739" y="906"/>
                </a:lnTo>
                <a:lnTo>
                  <a:pt x="1739" y="917"/>
                </a:lnTo>
                <a:lnTo>
                  <a:pt x="1732" y="910"/>
                </a:lnTo>
                <a:lnTo>
                  <a:pt x="1749" y="910"/>
                </a:lnTo>
                <a:lnTo>
                  <a:pt x="1753" y="910"/>
                </a:lnTo>
                <a:lnTo>
                  <a:pt x="1756" y="917"/>
                </a:lnTo>
                <a:lnTo>
                  <a:pt x="1756" y="924"/>
                </a:lnTo>
                <a:lnTo>
                  <a:pt x="1749" y="917"/>
                </a:lnTo>
                <a:lnTo>
                  <a:pt x="1760" y="917"/>
                </a:lnTo>
                <a:lnTo>
                  <a:pt x="1767" y="917"/>
                </a:lnTo>
                <a:lnTo>
                  <a:pt x="1767" y="924"/>
                </a:lnTo>
                <a:lnTo>
                  <a:pt x="1767" y="927"/>
                </a:lnTo>
                <a:lnTo>
                  <a:pt x="1760" y="920"/>
                </a:lnTo>
                <a:lnTo>
                  <a:pt x="1770" y="920"/>
                </a:lnTo>
                <a:lnTo>
                  <a:pt x="1774" y="924"/>
                </a:lnTo>
                <a:lnTo>
                  <a:pt x="1777" y="927"/>
                </a:lnTo>
                <a:lnTo>
                  <a:pt x="1777" y="934"/>
                </a:lnTo>
                <a:lnTo>
                  <a:pt x="1770" y="927"/>
                </a:lnTo>
                <a:lnTo>
                  <a:pt x="1774" y="927"/>
                </a:lnTo>
                <a:lnTo>
                  <a:pt x="1781" y="927"/>
                </a:lnTo>
                <a:lnTo>
                  <a:pt x="1781" y="934"/>
                </a:lnTo>
                <a:lnTo>
                  <a:pt x="1781" y="937"/>
                </a:lnTo>
                <a:lnTo>
                  <a:pt x="1774" y="931"/>
                </a:lnTo>
                <a:lnTo>
                  <a:pt x="1784" y="931"/>
                </a:lnTo>
                <a:lnTo>
                  <a:pt x="1788" y="934"/>
                </a:lnTo>
                <a:lnTo>
                  <a:pt x="1791" y="937"/>
                </a:lnTo>
                <a:lnTo>
                  <a:pt x="1791" y="948"/>
                </a:lnTo>
                <a:lnTo>
                  <a:pt x="1784" y="941"/>
                </a:lnTo>
                <a:lnTo>
                  <a:pt x="1798" y="941"/>
                </a:lnTo>
                <a:lnTo>
                  <a:pt x="1802" y="941"/>
                </a:lnTo>
                <a:lnTo>
                  <a:pt x="1805" y="948"/>
                </a:lnTo>
                <a:lnTo>
                  <a:pt x="1805" y="955"/>
                </a:lnTo>
                <a:lnTo>
                  <a:pt x="1798" y="948"/>
                </a:lnTo>
                <a:lnTo>
                  <a:pt x="1812" y="948"/>
                </a:lnTo>
                <a:lnTo>
                  <a:pt x="1815" y="951"/>
                </a:lnTo>
                <a:lnTo>
                  <a:pt x="1819" y="955"/>
                </a:lnTo>
                <a:lnTo>
                  <a:pt x="1819" y="962"/>
                </a:lnTo>
                <a:lnTo>
                  <a:pt x="1812" y="955"/>
                </a:lnTo>
                <a:lnTo>
                  <a:pt x="1822" y="955"/>
                </a:lnTo>
                <a:lnTo>
                  <a:pt x="1826" y="958"/>
                </a:lnTo>
                <a:lnTo>
                  <a:pt x="1826" y="962"/>
                </a:lnTo>
                <a:lnTo>
                  <a:pt x="1826" y="965"/>
                </a:lnTo>
                <a:lnTo>
                  <a:pt x="1822" y="958"/>
                </a:lnTo>
                <a:lnTo>
                  <a:pt x="1829" y="958"/>
                </a:lnTo>
                <a:lnTo>
                  <a:pt x="1833" y="962"/>
                </a:lnTo>
                <a:lnTo>
                  <a:pt x="1836" y="965"/>
                </a:lnTo>
                <a:lnTo>
                  <a:pt x="1836" y="972"/>
                </a:lnTo>
                <a:lnTo>
                  <a:pt x="1829" y="965"/>
                </a:lnTo>
                <a:lnTo>
                  <a:pt x="1850" y="965"/>
                </a:lnTo>
                <a:lnTo>
                  <a:pt x="1854" y="969"/>
                </a:lnTo>
                <a:lnTo>
                  <a:pt x="1857" y="972"/>
                </a:lnTo>
                <a:lnTo>
                  <a:pt x="1857" y="976"/>
                </a:lnTo>
                <a:lnTo>
                  <a:pt x="1850" y="972"/>
                </a:lnTo>
                <a:lnTo>
                  <a:pt x="1857" y="972"/>
                </a:lnTo>
                <a:lnTo>
                  <a:pt x="1861" y="972"/>
                </a:lnTo>
                <a:lnTo>
                  <a:pt x="1864" y="976"/>
                </a:lnTo>
                <a:lnTo>
                  <a:pt x="1864" y="983"/>
                </a:lnTo>
                <a:lnTo>
                  <a:pt x="1857" y="976"/>
                </a:lnTo>
                <a:lnTo>
                  <a:pt x="1864" y="976"/>
                </a:lnTo>
                <a:lnTo>
                  <a:pt x="1867" y="979"/>
                </a:lnTo>
                <a:lnTo>
                  <a:pt x="1871" y="983"/>
                </a:lnTo>
                <a:lnTo>
                  <a:pt x="1871" y="986"/>
                </a:lnTo>
                <a:lnTo>
                  <a:pt x="1864" y="979"/>
                </a:lnTo>
                <a:lnTo>
                  <a:pt x="1874" y="979"/>
                </a:lnTo>
                <a:lnTo>
                  <a:pt x="1878" y="983"/>
                </a:lnTo>
                <a:lnTo>
                  <a:pt x="1878" y="986"/>
                </a:lnTo>
                <a:lnTo>
                  <a:pt x="1878" y="990"/>
                </a:lnTo>
                <a:lnTo>
                  <a:pt x="1874" y="983"/>
                </a:lnTo>
                <a:lnTo>
                  <a:pt x="1902" y="983"/>
                </a:lnTo>
                <a:lnTo>
                  <a:pt x="1906" y="986"/>
                </a:lnTo>
                <a:lnTo>
                  <a:pt x="1909" y="990"/>
                </a:lnTo>
                <a:lnTo>
                  <a:pt x="1909" y="996"/>
                </a:lnTo>
                <a:lnTo>
                  <a:pt x="1902" y="993"/>
                </a:lnTo>
                <a:lnTo>
                  <a:pt x="1920" y="993"/>
                </a:lnTo>
                <a:lnTo>
                  <a:pt x="1923" y="993"/>
                </a:lnTo>
                <a:lnTo>
                  <a:pt x="1926" y="996"/>
                </a:lnTo>
                <a:lnTo>
                  <a:pt x="1926" y="1003"/>
                </a:lnTo>
                <a:lnTo>
                  <a:pt x="1920" y="1000"/>
                </a:lnTo>
                <a:lnTo>
                  <a:pt x="1926" y="1000"/>
                </a:lnTo>
                <a:lnTo>
                  <a:pt x="1930" y="1000"/>
                </a:lnTo>
                <a:lnTo>
                  <a:pt x="1933" y="1003"/>
                </a:lnTo>
                <a:lnTo>
                  <a:pt x="1933" y="1014"/>
                </a:lnTo>
                <a:lnTo>
                  <a:pt x="1926" y="1007"/>
                </a:lnTo>
                <a:lnTo>
                  <a:pt x="1947" y="1007"/>
                </a:lnTo>
                <a:lnTo>
                  <a:pt x="1954" y="1010"/>
                </a:lnTo>
                <a:lnTo>
                  <a:pt x="1954" y="1014"/>
                </a:lnTo>
                <a:lnTo>
                  <a:pt x="1954" y="1017"/>
                </a:lnTo>
                <a:lnTo>
                  <a:pt x="1947" y="1014"/>
                </a:lnTo>
                <a:lnTo>
                  <a:pt x="1972" y="1014"/>
                </a:lnTo>
                <a:lnTo>
                  <a:pt x="1975" y="1014"/>
                </a:lnTo>
                <a:lnTo>
                  <a:pt x="1979" y="1017"/>
                </a:lnTo>
                <a:lnTo>
                  <a:pt x="1979" y="1031"/>
                </a:lnTo>
                <a:lnTo>
                  <a:pt x="1972" y="1024"/>
                </a:lnTo>
                <a:lnTo>
                  <a:pt x="1975" y="1024"/>
                </a:lnTo>
                <a:lnTo>
                  <a:pt x="1979" y="1024"/>
                </a:lnTo>
                <a:lnTo>
                  <a:pt x="1982" y="1031"/>
                </a:lnTo>
                <a:lnTo>
                  <a:pt x="1982" y="1038"/>
                </a:lnTo>
                <a:lnTo>
                  <a:pt x="1975" y="1031"/>
                </a:lnTo>
                <a:lnTo>
                  <a:pt x="1986" y="1031"/>
                </a:lnTo>
                <a:lnTo>
                  <a:pt x="1989" y="1031"/>
                </a:lnTo>
                <a:lnTo>
                  <a:pt x="1992" y="1038"/>
                </a:lnTo>
                <a:lnTo>
                  <a:pt x="1992" y="1045"/>
                </a:lnTo>
                <a:lnTo>
                  <a:pt x="1986" y="1038"/>
                </a:lnTo>
                <a:lnTo>
                  <a:pt x="1992" y="1038"/>
                </a:lnTo>
                <a:lnTo>
                  <a:pt x="1996" y="1038"/>
                </a:lnTo>
                <a:lnTo>
                  <a:pt x="1999" y="1045"/>
                </a:lnTo>
                <a:lnTo>
                  <a:pt x="1999" y="1052"/>
                </a:lnTo>
                <a:lnTo>
                  <a:pt x="1992" y="1045"/>
                </a:lnTo>
                <a:lnTo>
                  <a:pt x="1999" y="1045"/>
                </a:lnTo>
                <a:lnTo>
                  <a:pt x="2003" y="1049"/>
                </a:lnTo>
                <a:lnTo>
                  <a:pt x="2006" y="1052"/>
                </a:lnTo>
                <a:lnTo>
                  <a:pt x="2006" y="1056"/>
                </a:lnTo>
                <a:lnTo>
                  <a:pt x="1999" y="1049"/>
                </a:lnTo>
                <a:lnTo>
                  <a:pt x="2020" y="1049"/>
                </a:lnTo>
                <a:lnTo>
                  <a:pt x="2027" y="1052"/>
                </a:lnTo>
                <a:lnTo>
                  <a:pt x="2027" y="1056"/>
                </a:lnTo>
                <a:lnTo>
                  <a:pt x="2027" y="1062"/>
                </a:lnTo>
                <a:lnTo>
                  <a:pt x="2020" y="1056"/>
                </a:lnTo>
                <a:lnTo>
                  <a:pt x="2031" y="1056"/>
                </a:lnTo>
                <a:lnTo>
                  <a:pt x="2038" y="1059"/>
                </a:lnTo>
                <a:lnTo>
                  <a:pt x="2038" y="1062"/>
                </a:lnTo>
                <a:lnTo>
                  <a:pt x="2038" y="1066"/>
                </a:lnTo>
                <a:lnTo>
                  <a:pt x="2031" y="1062"/>
                </a:lnTo>
                <a:lnTo>
                  <a:pt x="2045" y="1062"/>
                </a:lnTo>
                <a:lnTo>
                  <a:pt x="2051" y="1062"/>
                </a:lnTo>
                <a:lnTo>
                  <a:pt x="2051" y="1066"/>
                </a:lnTo>
                <a:lnTo>
                  <a:pt x="2051" y="1073"/>
                </a:lnTo>
                <a:lnTo>
                  <a:pt x="2045" y="1066"/>
                </a:lnTo>
                <a:lnTo>
                  <a:pt x="2055" y="1066"/>
                </a:lnTo>
                <a:lnTo>
                  <a:pt x="2058" y="1069"/>
                </a:lnTo>
                <a:lnTo>
                  <a:pt x="2062" y="1073"/>
                </a:lnTo>
                <a:lnTo>
                  <a:pt x="2062" y="1080"/>
                </a:lnTo>
                <a:lnTo>
                  <a:pt x="2055" y="1073"/>
                </a:lnTo>
                <a:lnTo>
                  <a:pt x="2072" y="1073"/>
                </a:lnTo>
                <a:lnTo>
                  <a:pt x="2076" y="1073"/>
                </a:lnTo>
                <a:lnTo>
                  <a:pt x="2079" y="1080"/>
                </a:lnTo>
                <a:lnTo>
                  <a:pt x="2079" y="1090"/>
                </a:lnTo>
                <a:lnTo>
                  <a:pt x="2072" y="1083"/>
                </a:lnTo>
                <a:lnTo>
                  <a:pt x="2079" y="1083"/>
                </a:lnTo>
                <a:lnTo>
                  <a:pt x="2086" y="1087"/>
                </a:lnTo>
                <a:lnTo>
                  <a:pt x="2086" y="1090"/>
                </a:lnTo>
                <a:lnTo>
                  <a:pt x="2086" y="1101"/>
                </a:lnTo>
                <a:lnTo>
                  <a:pt x="2079" y="1094"/>
                </a:lnTo>
                <a:lnTo>
                  <a:pt x="2110" y="1094"/>
                </a:lnTo>
                <a:lnTo>
                  <a:pt x="2117" y="1097"/>
                </a:lnTo>
                <a:lnTo>
                  <a:pt x="2117" y="1101"/>
                </a:lnTo>
                <a:lnTo>
                  <a:pt x="2117" y="1111"/>
                </a:lnTo>
                <a:lnTo>
                  <a:pt x="2110" y="1104"/>
                </a:lnTo>
                <a:lnTo>
                  <a:pt x="2117" y="1104"/>
                </a:lnTo>
                <a:lnTo>
                  <a:pt x="2124" y="1108"/>
                </a:lnTo>
                <a:lnTo>
                  <a:pt x="2124" y="1111"/>
                </a:lnTo>
                <a:lnTo>
                  <a:pt x="2124" y="1121"/>
                </a:lnTo>
                <a:lnTo>
                  <a:pt x="2117" y="1115"/>
                </a:lnTo>
                <a:lnTo>
                  <a:pt x="2145" y="1115"/>
                </a:lnTo>
                <a:lnTo>
                  <a:pt x="2152" y="1118"/>
                </a:lnTo>
                <a:lnTo>
                  <a:pt x="2152" y="1121"/>
                </a:lnTo>
                <a:lnTo>
                  <a:pt x="2152" y="1128"/>
                </a:lnTo>
                <a:lnTo>
                  <a:pt x="2145" y="1121"/>
                </a:lnTo>
                <a:lnTo>
                  <a:pt x="2163" y="1121"/>
                </a:lnTo>
                <a:lnTo>
                  <a:pt x="2169" y="1121"/>
                </a:lnTo>
                <a:lnTo>
                  <a:pt x="2169" y="1128"/>
                </a:lnTo>
                <a:lnTo>
                  <a:pt x="2169" y="1135"/>
                </a:lnTo>
                <a:lnTo>
                  <a:pt x="2163" y="1132"/>
                </a:lnTo>
                <a:lnTo>
                  <a:pt x="2183" y="1132"/>
                </a:lnTo>
                <a:lnTo>
                  <a:pt x="2187" y="1132"/>
                </a:lnTo>
                <a:lnTo>
                  <a:pt x="2187" y="1135"/>
                </a:lnTo>
                <a:lnTo>
                  <a:pt x="2187" y="1142"/>
                </a:lnTo>
                <a:lnTo>
                  <a:pt x="2183" y="1139"/>
                </a:lnTo>
                <a:lnTo>
                  <a:pt x="2232" y="1139"/>
                </a:lnTo>
                <a:lnTo>
                  <a:pt x="2235" y="1139"/>
                </a:lnTo>
                <a:lnTo>
                  <a:pt x="2239" y="1142"/>
                </a:lnTo>
                <a:lnTo>
                  <a:pt x="2239" y="1149"/>
                </a:lnTo>
                <a:lnTo>
                  <a:pt x="2232" y="1146"/>
                </a:lnTo>
                <a:lnTo>
                  <a:pt x="2246" y="1146"/>
                </a:lnTo>
                <a:lnTo>
                  <a:pt x="2249" y="1146"/>
                </a:lnTo>
                <a:lnTo>
                  <a:pt x="2253" y="1149"/>
                </a:lnTo>
                <a:lnTo>
                  <a:pt x="2253" y="1160"/>
                </a:lnTo>
                <a:lnTo>
                  <a:pt x="2246" y="1153"/>
                </a:lnTo>
                <a:lnTo>
                  <a:pt x="2253" y="1153"/>
                </a:lnTo>
                <a:lnTo>
                  <a:pt x="2256" y="1156"/>
                </a:lnTo>
                <a:lnTo>
                  <a:pt x="2260" y="1160"/>
                </a:lnTo>
                <a:lnTo>
                  <a:pt x="2260" y="1170"/>
                </a:lnTo>
                <a:lnTo>
                  <a:pt x="2253" y="1167"/>
                </a:lnTo>
                <a:lnTo>
                  <a:pt x="2256" y="1167"/>
                </a:lnTo>
                <a:lnTo>
                  <a:pt x="2263" y="1167"/>
                </a:lnTo>
                <a:lnTo>
                  <a:pt x="2263" y="1170"/>
                </a:lnTo>
                <a:lnTo>
                  <a:pt x="2263" y="1177"/>
                </a:lnTo>
                <a:lnTo>
                  <a:pt x="2256" y="1170"/>
                </a:lnTo>
                <a:lnTo>
                  <a:pt x="2298" y="1170"/>
                </a:lnTo>
                <a:lnTo>
                  <a:pt x="2305" y="1174"/>
                </a:lnTo>
                <a:lnTo>
                  <a:pt x="2305" y="1177"/>
                </a:lnTo>
                <a:lnTo>
                  <a:pt x="2305" y="1187"/>
                </a:lnTo>
                <a:lnTo>
                  <a:pt x="2298" y="1180"/>
                </a:lnTo>
                <a:lnTo>
                  <a:pt x="2343" y="1180"/>
                </a:lnTo>
                <a:lnTo>
                  <a:pt x="2350" y="1184"/>
                </a:lnTo>
                <a:lnTo>
                  <a:pt x="2350" y="1187"/>
                </a:lnTo>
                <a:lnTo>
                  <a:pt x="2350" y="1205"/>
                </a:lnTo>
                <a:lnTo>
                  <a:pt x="2343" y="1201"/>
                </a:lnTo>
                <a:lnTo>
                  <a:pt x="2353" y="1201"/>
                </a:lnTo>
                <a:lnTo>
                  <a:pt x="2360" y="1201"/>
                </a:lnTo>
                <a:lnTo>
                  <a:pt x="2360" y="1205"/>
                </a:lnTo>
                <a:lnTo>
                  <a:pt x="2360" y="1222"/>
                </a:lnTo>
                <a:lnTo>
                  <a:pt x="2353" y="1215"/>
                </a:lnTo>
                <a:lnTo>
                  <a:pt x="2367" y="1215"/>
                </a:lnTo>
                <a:lnTo>
                  <a:pt x="2371" y="1215"/>
                </a:lnTo>
                <a:lnTo>
                  <a:pt x="2374" y="1222"/>
                </a:lnTo>
                <a:lnTo>
                  <a:pt x="2374" y="1229"/>
                </a:lnTo>
              </a:path>
            </a:pathLst>
          </a:custGeom>
          <a:solidFill>
            <a:schemeClr val="tx2"/>
          </a:solidFill>
          <a:ln w="9525">
            <a:solidFill>
              <a:schemeClr val="tx2"/>
            </a:solidFill>
            <a:round/>
            <a:headEnd/>
            <a:tailEnd/>
          </a:ln>
        </p:spPr>
        <p:txBody>
          <a:bodyPr/>
          <a:lstStyle/>
          <a:p>
            <a:endParaRPr lang="el-GR"/>
          </a:p>
        </p:txBody>
      </p:sp>
      <p:sp>
        <p:nvSpPr>
          <p:cNvPr id="59413" name="Freeform 9"/>
          <p:cNvSpPr>
            <a:spLocks/>
          </p:cNvSpPr>
          <p:nvPr/>
        </p:nvSpPr>
        <p:spPr bwMode="auto">
          <a:xfrm>
            <a:off x="5386388" y="1636713"/>
            <a:ext cx="2727325" cy="1360487"/>
          </a:xfrm>
          <a:custGeom>
            <a:avLst/>
            <a:gdLst>
              <a:gd name="T0" fmla="*/ 2147483647 w 2537"/>
              <a:gd name="T1" fmla="*/ 2147483647 h 1264"/>
              <a:gd name="T2" fmla="*/ 2147483647 w 2537"/>
              <a:gd name="T3" fmla="*/ 2147483647 h 1264"/>
              <a:gd name="T4" fmla="*/ 2147483647 w 2537"/>
              <a:gd name="T5" fmla="*/ 2147483647 h 1264"/>
              <a:gd name="T6" fmla="*/ 2147483647 w 2537"/>
              <a:gd name="T7" fmla="*/ 2147483647 h 1264"/>
              <a:gd name="T8" fmla="*/ 2147483647 w 2537"/>
              <a:gd name="T9" fmla="*/ 2147483647 h 1264"/>
              <a:gd name="T10" fmla="*/ 2147483647 w 2537"/>
              <a:gd name="T11" fmla="*/ 2147483647 h 1264"/>
              <a:gd name="T12" fmla="*/ 2147483647 w 2537"/>
              <a:gd name="T13" fmla="*/ 2147483647 h 1264"/>
              <a:gd name="T14" fmla="*/ 2147483647 w 2537"/>
              <a:gd name="T15" fmla="*/ 2147483647 h 1264"/>
              <a:gd name="T16" fmla="*/ 2147483647 w 2537"/>
              <a:gd name="T17" fmla="*/ 2147483647 h 1264"/>
              <a:gd name="T18" fmla="*/ 2147483647 w 2537"/>
              <a:gd name="T19" fmla="*/ 2147483647 h 1264"/>
              <a:gd name="T20" fmla="*/ 2147483647 w 2537"/>
              <a:gd name="T21" fmla="*/ 2147483647 h 1264"/>
              <a:gd name="T22" fmla="*/ 2147483647 w 2537"/>
              <a:gd name="T23" fmla="*/ 2147483647 h 1264"/>
              <a:gd name="T24" fmla="*/ 2147483647 w 2537"/>
              <a:gd name="T25" fmla="*/ 2147483647 h 1264"/>
              <a:gd name="T26" fmla="*/ 2147483647 w 2537"/>
              <a:gd name="T27" fmla="*/ 2147483647 h 1264"/>
              <a:gd name="T28" fmla="*/ 2147483647 w 2537"/>
              <a:gd name="T29" fmla="*/ 2147483647 h 1264"/>
              <a:gd name="T30" fmla="*/ 2147483647 w 2537"/>
              <a:gd name="T31" fmla="*/ 2147483647 h 1264"/>
              <a:gd name="T32" fmla="*/ 2147483647 w 2537"/>
              <a:gd name="T33" fmla="*/ 2147483647 h 1264"/>
              <a:gd name="T34" fmla="*/ 2147483647 w 2537"/>
              <a:gd name="T35" fmla="*/ 2147483647 h 1264"/>
              <a:gd name="T36" fmla="*/ 2147483647 w 2537"/>
              <a:gd name="T37" fmla="*/ 2147483647 h 1264"/>
              <a:gd name="T38" fmla="*/ 2147483647 w 2537"/>
              <a:gd name="T39" fmla="*/ 2147483647 h 1264"/>
              <a:gd name="T40" fmla="*/ 2147483647 w 2537"/>
              <a:gd name="T41" fmla="*/ 2147483647 h 1264"/>
              <a:gd name="T42" fmla="*/ 2147483647 w 2537"/>
              <a:gd name="T43" fmla="*/ 2147483647 h 1264"/>
              <a:gd name="T44" fmla="*/ 2147483647 w 2537"/>
              <a:gd name="T45" fmla="*/ 2147483647 h 1264"/>
              <a:gd name="T46" fmla="*/ 2147483647 w 2537"/>
              <a:gd name="T47" fmla="*/ 2147483647 h 1264"/>
              <a:gd name="T48" fmla="*/ 2147483647 w 2537"/>
              <a:gd name="T49" fmla="*/ 2147483647 h 1264"/>
              <a:gd name="T50" fmla="*/ 2147483647 w 2537"/>
              <a:gd name="T51" fmla="*/ 2147483647 h 1264"/>
              <a:gd name="T52" fmla="*/ 2147483647 w 2537"/>
              <a:gd name="T53" fmla="*/ 2147483647 h 1264"/>
              <a:gd name="T54" fmla="*/ 2147483647 w 2537"/>
              <a:gd name="T55" fmla="*/ 2147483647 h 1264"/>
              <a:gd name="T56" fmla="*/ 2147483647 w 2537"/>
              <a:gd name="T57" fmla="*/ 2147483647 h 1264"/>
              <a:gd name="T58" fmla="*/ 2147483647 w 2537"/>
              <a:gd name="T59" fmla="*/ 2147483647 h 1264"/>
              <a:gd name="T60" fmla="*/ 2147483647 w 2537"/>
              <a:gd name="T61" fmla="*/ 2147483647 h 1264"/>
              <a:gd name="T62" fmla="*/ 2147483647 w 2537"/>
              <a:gd name="T63" fmla="*/ 2147483647 h 1264"/>
              <a:gd name="T64" fmla="*/ 2147483647 w 2537"/>
              <a:gd name="T65" fmla="*/ 2147483647 h 1264"/>
              <a:gd name="T66" fmla="*/ 2147483647 w 2537"/>
              <a:gd name="T67" fmla="*/ 2147483647 h 1264"/>
              <a:gd name="T68" fmla="*/ 2147483647 w 2537"/>
              <a:gd name="T69" fmla="*/ 2147483647 h 1264"/>
              <a:gd name="T70" fmla="*/ 2147483647 w 2537"/>
              <a:gd name="T71" fmla="*/ 2147483647 h 1264"/>
              <a:gd name="T72" fmla="*/ 2147483647 w 2537"/>
              <a:gd name="T73" fmla="*/ 2147483647 h 1264"/>
              <a:gd name="T74" fmla="*/ 2147483647 w 2537"/>
              <a:gd name="T75" fmla="*/ 2147483647 h 1264"/>
              <a:gd name="T76" fmla="*/ 2147483647 w 2537"/>
              <a:gd name="T77" fmla="*/ 2147483647 h 1264"/>
              <a:gd name="T78" fmla="*/ 2147483647 w 2537"/>
              <a:gd name="T79" fmla="*/ 2147483647 h 1264"/>
              <a:gd name="T80" fmla="*/ 2147483647 w 2537"/>
              <a:gd name="T81" fmla="*/ 2147483647 h 1264"/>
              <a:gd name="T82" fmla="*/ 2147483647 w 2537"/>
              <a:gd name="T83" fmla="*/ 2147483647 h 1264"/>
              <a:gd name="T84" fmla="*/ 2147483647 w 2537"/>
              <a:gd name="T85" fmla="*/ 2147483647 h 1264"/>
              <a:gd name="T86" fmla="*/ 2147483647 w 2537"/>
              <a:gd name="T87" fmla="*/ 2147483647 h 1264"/>
              <a:gd name="T88" fmla="*/ 2147483647 w 2537"/>
              <a:gd name="T89" fmla="*/ 2147483647 h 1264"/>
              <a:gd name="T90" fmla="*/ 2147483647 w 2537"/>
              <a:gd name="T91" fmla="*/ 2147483647 h 1264"/>
              <a:gd name="T92" fmla="*/ 2147483647 w 2537"/>
              <a:gd name="T93" fmla="*/ 2147483647 h 1264"/>
              <a:gd name="T94" fmla="*/ 2147483647 w 2537"/>
              <a:gd name="T95" fmla="*/ 2147483647 h 1264"/>
              <a:gd name="T96" fmla="*/ 2147483647 w 2537"/>
              <a:gd name="T97" fmla="*/ 2147483647 h 1264"/>
              <a:gd name="T98" fmla="*/ 2147483647 w 2537"/>
              <a:gd name="T99" fmla="*/ 2147483647 h 1264"/>
              <a:gd name="T100" fmla="*/ 2147483647 w 2537"/>
              <a:gd name="T101" fmla="*/ 2147483647 h 1264"/>
              <a:gd name="T102" fmla="*/ 2147483647 w 2537"/>
              <a:gd name="T103" fmla="*/ 2147483647 h 1264"/>
              <a:gd name="T104" fmla="*/ 2147483647 w 2537"/>
              <a:gd name="T105" fmla="*/ 2147483647 h 1264"/>
              <a:gd name="T106" fmla="*/ 2147483647 w 2537"/>
              <a:gd name="T107" fmla="*/ 2147483647 h 1264"/>
              <a:gd name="T108" fmla="*/ 2147483647 w 2537"/>
              <a:gd name="T109" fmla="*/ 2147483647 h 1264"/>
              <a:gd name="T110" fmla="*/ 2147483647 w 2537"/>
              <a:gd name="T111" fmla="*/ 2147483647 h 1264"/>
              <a:gd name="T112" fmla="*/ 2147483647 w 2537"/>
              <a:gd name="T113" fmla="*/ 2147483647 h 1264"/>
              <a:gd name="T114" fmla="*/ 2147483647 w 2537"/>
              <a:gd name="T115" fmla="*/ 2147483647 h 1264"/>
              <a:gd name="T116" fmla="*/ 2147483647 w 2537"/>
              <a:gd name="T117" fmla="*/ 2147483647 h 1264"/>
              <a:gd name="T118" fmla="*/ 2147483647 w 2537"/>
              <a:gd name="T119" fmla="*/ 2147483647 h 1264"/>
              <a:gd name="T120" fmla="*/ 2147483647 w 2537"/>
              <a:gd name="T121" fmla="*/ 2147483647 h 1264"/>
              <a:gd name="T122" fmla="*/ 2147483647 w 2537"/>
              <a:gd name="T123" fmla="*/ 2147483647 h 1264"/>
              <a:gd name="T124" fmla="*/ 2147483647 w 2537"/>
              <a:gd name="T125" fmla="*/ 2147483647 h 1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37" h="1264">
                <a:moveTo>
                  <a:pt x="2537" y="1264"/>
                </a:moveTo>
                <a:lnTo>
                  <a:pt x="2194" y="1264"/>
                </a:lnTo>
                <a:lnTo>
                  <a:pt x="2190" y="1264"/>
                </a:lnTo>
                <a:lnTo>
                  <a:pt x="2187" y="1257"/>
                </a:lnTo>
                <a:lnTo>
                  <a:pt x="2187" y="1236"/>
                </a:lnTo>
                <a:lnTo>
                  <a:pt x="2194" y="1243"/>
                </a:lnTo>
                <a:lnTo>
                  <a:pt x="2180" y="1243"/>
                </a:lnTo>
                <a:lnTo>
                  <a:pt x="2176" y="1239"/>
                </a:lnTo>
                <a:lnTo>
                  <a:pt x="2173" y="1236"/>
                </a:lnTo>
                <a:lnTo>
                  <a:pt x="2173" y="1215"/>
                </a:lnTo>
                <a:lnTo>
                  <a:pt x="2180" y="1222"/>
                </a:lnTo>
                <a:lnTo>
                  <a:pt x="2103" y="1222"/>
                </a:lnTo>
                <a:lnTo>
                  <a:pt x="2100" y="1219"/>
                </a:lnTo>
                <a:lnTo>
                  <a:pt x="2097" y="1215"/>
                </a:lnTo>
                <a:lnTo>
                  <a:pt x="2097" y="1201"/>
                </a:lnTo>
                <a:lnTo>
                  <a:pt x="2103" y="1208"/>
                </a:lnTo>
                <a:lnTo>
                  <a:pt x="2013" y="1208"/>
                </a:lnTo>
                <a:lnTo>
                  <a:pt x="2010" y="1208"/>
                </a:lnTo>
                <a:lnTo>
                  <a:pt x="2006" y="1201"/>
                </a:lnTo>
                <a:lnTo>
                  <a:pt x="2006" y="1191"/>
                </a:lnTo>
                <a:lnTo>
                  <a:pt x="2013" y="1198"/>
                </a:lnTo>
                <a:lnTo>
                  <a:pt x="1985" y="1198"/>
                </a:lnTo>
                <a:lnTo>
                  <a:pt x="1982" y="1194"/>
                </a:lnTo>
                <a:lnTo>
                  <a:pt x="1979" y="1191"/>
                </a:lnTo>
                <a:lnTo>
                  <a:pt x="1979" y="1167"/>
                </a:lnTo>
                <a:lnTo>
                  <a:pt x="1985" y="1174"/>
                </a:lnTo>
                <a:lnTo>
                  <a:pt x="1961" y="1174"/>
                </a:lnTo>
                <a:lnTo>
                  <a:pt x="1958" y="1170"/>
                </a:lnTo>
                <a:lnTo>
                  <a:pt x="1954" y="1167"/>
                </a:lnTo>
                <a:lnTo>
                  <a:pt x="1954" y="1156"/>
                </a:lnTo>
                <a:lnTo>
                  <a:pt x="1961" y="1160"/>
                </a:lnTo>
                <a:lnTo>
                  <a:pt x="1933" y="1160"/>
                </a:lnTo>
                <a:lnTo>
                  <a:pt x="1930" y="1160"/>
                </a:lnTo>
                <a:lnTo>
                  <a:pt x="1926" y="1156"/>
                </a:lnTo>
                <a:lnTo>
                  <a:pt x="1926" y="1142"/>
                </a:lnTo>
                <a:lnTo>
                  <a:pt x="1933" y="1149"/>
                </a:lnTo>
                <a:lnTo>
                  <a:pt x="1899" y="1149"/>
                </a:lnTo>
                <a:lnTo>
                  <a:pt x="1892" y="1146"/>
                </a:lnTo>
                <a:lnTo>
                  <a:pt x="1892" y="1142"/>
                </a:lnTo>
                <a:lnTo>
                  <a:pt x="1892" y="1132"/>
                </a:lnTo>
                <a:lnTo>
                  <a:pt x="1899" y="1139"/>
                </a:lnTo>
                <a:lnTo>
                  <a:pt x="1857" y="1139"/>
                </a:lnTo>
                <a:lnTo>
                  <a:pt x="1850" y="1139"/>
                </a:lnTo>
                <a:lnTo>
                  <a:pt x="1850" y="1132"/>
                </a:lnTo>
                <a:lnTo>
                  <a:pt x="1850" y="1125"/>
                </a:lnTo>
                <a:lnTo>
                  <a:pt x="1857" y="1132"/>
                </a:lnTo>
                <a:lnTo>
                  <a:pt x="1829" y="1132"/>
                </a:lnTo>
                <a:lnTo>
                  <a:pt x="1822" y="1128"/>
                </a:lnTo>
                <a:lnTo>
                  <a:pt x="1822" y="1125"/>
                </a:lnTo>
                <a:lnTo>
                  <a:pt x="1822" y="1115"/>
                </a:lnTo>
                <a:lnTo>
                  <a:pt x="1829" y="1121"/>
                </a:lnTo>
                <a:lnTo>
                  <a:pt x="1784" y="1121"/>
                </a:lnTo>
                <a:lnTo>
                  <a:pt x="1777" y="1121"/>
                </a:lnTo>
                <a:lnTo>
                  <a:pt x="1777" y="1115"/>
                </a:lnTo>
                <a:lnTo>
                  <a:pt x="1777" y="1108"/>
                </a:lnTo>
                <a:lnTo>
                  <a:pt x="1784" y="1115"/>
                </a:lnTo>
                <a:lnTo>
                  <a:pt x="1736" y="1115"/>
                </a:lnTo>
                <a:lnTo>
                  <a:pt x="1732" y="1111"/>
                </a:lnTo>
                <a:lnTo>
                  <a:pt x="1729" y="1108"/>
                </a:lnTo>
                <a:lnTo>
                  <a:pt x="1729" y="1094"/>
                </a:lnTo>
                <a:lnTo>
                  <a:pt x="1736" y="1101"/>
                </a:lnTo>
                <a:lnTo>
                  <a:pt x="1697" y="1101"/>
                </a:lnTo>
                <a:lnTo>
                  <a:pt x="1694" y="1101"/>
                </a:lnTo>
                <a:lnTo>
                  <a:pt x="1690" y="1094"/>
                </a:lnTo>
                <a:lnTo>
                  <a:pt x="1690" y="1087"/>
                </a:lnTo>
                <a:lnTo>
                  <a:pt x="1697" y="1090"/>
                </a:lnTo>
                <a:lnTo>
                  <a:pt x="1656" y="1090"/>
                </a:lnTo>
                <a:lnTo>
                  <a:pt x="1649" y="1090"/>
                </a:lnTo>
                <a:lnTo>
                  <a:pt x="1649" y="1087"/>
                </a:lnTo>
                <a:lnTo>
                  <a:pt x="1649" y="1073"/>
                </a:lnTo>
                <a:lnTo>
                  <a:pt x="1656" y="1080"/>
                </a:lnTo>
                <a:lnTo>
                  <a:pt x="1635" y="1080"/>
                </a:lnTo>
                <a:lnTo>
                  <a:pt x="1631" y="1080"/>
                </a:lnTo>
                <a:lnTo>
                  <a:pt x="1628" y="1073"/>
                </a:lnTo>
                <a:lnTo>
                  <a:pt x="1628" y="1066"/>
                </a:lnTo>
                <a:lnTo>
                  <a:pt x="1635" y="1069"/>
                </a:lnTo>
                <a:lnTo>
                  <a:pt x="1621" y="1069"/>
                </a:lnTo>
                <a:lnTo>
                  <a:pt x="1614" y="1069"/>
                </a:lnTo>
                <a:lnTo>
                  <a:pt x="1614" y="1066"/>
                </a:lnTo>
                <a:lnTo>
                  <a:pt x="1614" y="1056"/>
                </a:lnTo>
                <a:lnTo>
                  <a:pt x="1621" y="1062"/>
                </a:lnTo>
                <a:lnTo>
                  <a:pt x="1611" y="1062"/>
                </a:lnTo>
                <a:lnTo>
                  <a:pt x="1604" y="1059"/>
                </a:lnTo>
                <a:lnTo>
                  <a:pt x="1604" y="1056"/>
                </a:lnTo>
                <a:lnTo>
                  <a:pt x="1604" y="1045"/>
                </a:lnTo>
                <a:lnTo>
                  <a:pt x="1611" y="1049"/>
                </a:lnTo>
                <a:lnTo>
                  <a:pt x="1597" y="1049"/>
                </a:lnTo>
                <a:lnTo>
                  <a:pt x="1590" y="1049"/>
                </a:lnTo>
                <a:lnTo>
                  <a:pt x="1590" y="1045"/>
                </a:lnTo>
                <a:lnTo>
                  <a:pt x="1590" y="1035"/>
                </a:lnTo>
                <a:lnTo>
                  <a:pt x="1597" y="1042"/>
                </a:lnTo>
                <a:lnTo>
                  <a:pt x="1579" y="1042"/>
                </a:lnTo>
                <a:lnTo>
                  <a:pt x="1576" y="1038"/>
                </a:lnTo>
                <a:lnTo>
                  <a:pt x="1572" y="1035"/>
                </a:lnTo>
                <a:lnTo>
                  <a:pt x="1572" y="1024"/>
                </a:lnTo>
                <a:lnTo>
                  <a:pt x="1579" y="1031"/>
                </a:lnTo>
                <a:lnTo>
                  <a:pt x="1552" y="1031"/>
                </a:lnTo>
                <a:lnTo>
                  <a:pt x="1548" y="1031"/>
                </a:lnTo>
                <a:lnTo>
                  <a:pt x="1545" y="1024"/>
                </a:lnTo>
                <a:lnTo>
                  <a:pt x="1545" y="1017"/>
                </a:lnTo>
                <a:lnTo>
                  <a:pt x="1552" y="1021"/>
                </a:lnTo>
                <a:lnTo>
                  <a:pt x="1538" y="1021"/>
                </a:lnTo>
                <a:lnTo>
                  <a:pt x="1531" y="1021"/>
                </a:lnTo>
                <a:lnTo>
                  <a:pt x="1531" y="1017"/>
                </a:lnTo>
                <a:lnTo>
                  <a:pt x="1531" y="1007"/>
                </a:lnTo>
                <a:lnTo>
                  <a:pt x="1538" y="1014"/>
                </a:lnTo>
                <a:lnTo>
                  <a:pt x="1517" y="1014"/>
                </a:lnTo>
                <a:lnTo>
                  <a:pt x="1510" y="1010"/>
                </a:lnTo>
                <a:lnTo>
                  <a:pt x="1510" y="1007"/>
                </a:lnTo>
                <a:lnTo>
                  <a:pt x="1510" y="990"/>
                </a:lnTo>
                <a:lnTo>
                  <a:pt x="1517" y="993"/>
                </a:lnTo>
                <a:lnTo>
                  <a:pt x="1479" y="993"/>
                </a:lnTo>
                <a:lnTo>
                  <a:pt x="1472" y="993"/>
                </a:lnTo>
                <a:lnTo>
                  <a:pt x="1472" y="990"/>
                </a:lnTo>
                <a:lnTo>
                  <a:pt x="1472" y="976"/>
                </a:lnTo>
                <a:lnTo>
                  <a:pt x="1479" y="983"/>
                </a:lnTo>
                <a:lnTo>
                  <a:pt x="1430" y="983"/>
                </a:lnTo>
                <a:lnTo>
                  <a:pt x="1427" y="979"/>
                </a:lnTo>
                <a:lnTo>
                  <a:pt x="1423" y="976"/>
                </a:lnTo>
                <a:lnTo>
                  <a:pt x="1423" y="969"/>
                </a:lnTo>
                <a:lnTo>
                  <a:pt x="1430" y="972"/>
                </a:lnTo>
                <a:lnTo>
                  <a:pt x="1409" y="972"/>
                </a:lnTo>
                <a:lnTo>
                  <a:pt x="1406" y="972"/>
                </a:lnTo>
                <a:lnTo>
                  <a:pt x="1402" y="969"/>
                </a:lnTo>
                <a:lnTo>
                  <a:pt x="1402" y="958"/>
                </a:lnTo>
                <a:lnTo>
                  <a:pt x="1409" y="965"/>
                </a:lnTo>
                <a:lnTo>
                  <a:pt x="1395" y="965"/>
                </a:lnTo>
                <a:lnTo>
                  <a:pt x="1388" y="962"/>
                </a:lnTo>
                <a:lnTo>
                  <a:pt x="1388" y="958"/>
                </a:lnTo>
                <a:lnTo>
                  <a:pt x="1388" y="948"/>
                </a:lnTo>
                <a:lnTo>
                  <a:pt x="1395" y="955"/>
                </a:lnTo>
                <a:lnTo>
                  <a:pt x="1371" y="955"/>
                </a:lnTo>
                <a:lnTo>
                  <a:pt x="1364" y="955"/>
                </a:lnTo>
                <a:lnTo>
                  <a:pt x="1364" y="948"/>
                </a:lnTo>
                <a:lnTo>
                  <a:pt x="1364" y="941"/>
                </a:lnTo>
                <a:lnTo>
                  <a:pt x="1371" y="948"/>
                </a:lnTo>
                <a:lnTo>
                  <a:pt x="1354" y="948"/>
                </a:lnTo>
                <a:lnTo>
                  <a:pt x="1350" y="944"/>
                </a:lnTo>
                <a:lnTo>
                  <a:pt x="1347" y="941"/>
                </a:lnTo>
                <a:lnTo>
                  <a:pt x="1347" y="931"/>
                </a:lnTo>
                <a:lnTo>
                  <a:pt x="1354" y="937"/>
                </a:lnTo>
                <a:lnTo>
                  <a:pt x="1333" y="937"/>
                </a:lnTo>
                <a:lnTo>
                  <a:pt x="1329" y="934"/>
                </a:lnTo>
                <a:lnTo>
                  <a:pt x="1329" y="931"/>
                </a:lnTo>
                <a:lnTo>
                  <a:pt x="1329" y="920"/>
                </a:lnTo>
                <a:lnTo>
                  <a:pt x="1333" y="927"/>
                </a:lnTo>
                <a:lnTo>
                  <a:pt x="1298" y="927"/>
                </a:lnTo>
                <a:lnTo>
                  <a:pt x="1291" y="924"/>
                </a:lnTo>
                <a:lnTo>
                  <a:pt x="1291" y="920"/>
                </a:lnTo>
                <a:lnTo>
                  <a:pt x="1291" y="910"/>
                </a:lnTo>
                <a:lnTo>
                  <a:pt x="1298" y="917"/>
                </a:lnTo>
                <a:lnTo>
                  <a:pt x="1277" y="917"/>
                </a:lnTo>
                <a:lnTo>
                  <a:pt x="1270" y="913"/>
                </a:lnTo>
                <a:lnTo>
                  <a:pt x="1270" y="910"/>
                </a:lnTo>
                <a:lnTo>
                  <a:pt x="1270" y="899"/>
                </a:lnTo>
                <a:lnTo>
                  <a:pt x="1277" y="906"/>
                </a:lnTo>
                <a:lnTo>
                  <a:pt x="1232" y="906"/>
                </a:lnTo>
                <a:lnTo>
                  <a:pt x="1229" y="906"/>
                </a:lnTo>
                <a:lnTo>
                  <a:pt x="1225" y="899"/>
                </a:lnTo>
                <a:lnTo>
                  <a:pt x="1225" y="885"/>
                </a:lnTo>
                <a:lnTo>
                  <a:pt x="1232" y="892"/>
                </a:lnTo>
                <a:lnTo>
                  <a:pt x="1215" y="892"/>
                </a:lnTo>
                <a:lnTo>
                  <a:pt x="1208" y="892"/>
                </a:lnTo>
                <a:lnTo>
                  <a:pt x="1208" y="885"/>
                </a:lnTo>
                <a:lnTo>
                  <a:pt x="1208" y="875"/>
                </a:lnTo>
                <a:lnTo>
                  <a:pt x="1215" y="882"/>
                </a:lnTo>
                <a:lnTo>
                  <a:pt x="1190" y="882"/>
                </a:lnTo>
                <a:lnTo>
                  <a:pt x="1187" y="878"/>
                </a:lnTo>
                <a:lnTo>
                  <a:pt x="1187" y="875"/>
                </a:lnTo>
                <a:lnTo>
                  <a:pt x="1187" y="865"/>
                </a:lnTo>
                <a:lnTo>
                  <a:pt x="1190" y="872"/>
                </a:lnTo>
                <a:lnTo>
                  <a:pt x="1142" y="872"/>
                </a:lnTo>
                <a:lnTo>
                  <a:pt x="1138" y="868"/>
                </a:lnTo>
                <a:lnTo>
                  <a:pt x="1135" y="865"/>
                </a:lnTo>
                <a:lnTo>
                  <a:pt x="1135" y="844"/>
                </a:lnTo>
                <a:lnTo>
                  <a:pt x="1142" y="851"/>
                </a:lnTo>
                <a:lnTo>
                  <a:pt x="1135" y="851"/>
                </a:lnTo>
                <a:lnTo>
                  <a:pt x="1128" y="847"/>
                </a:lnTo>
                <a:lnTo>
                  <a:pt x="1128" y="844"/>
                </a:lnTo>
                <a:lnTo>
                  <a:pt x="1128" y="823"/>
                </a:lnTo>
                <a:lnTo>
                  <a:pt x="1135" y="830"/>
                </a:lnTo>
                <a:lnTo>
                  <a:pt x="1104" y="830"/>
                </a:lnTo>
                <a:lnTo>
                  <a:pt x="1097" y="830"/>
                </a:lnTo>
                <a:lnTo>
                  <a:pt x="1097" y="823"/>
                </a:lnTo>
                <a:lnTo>
                  <a:pt x="1097" y="813"/>
                </a:lnTo>
                <a:lnTo>
                  <a:pt x="1104" y="819"/>
                </a:lnTo>
                <a:lnTo>
                  <a:pt x="1093" y="819"/>
                </a:lnTo>
                <a:lnTo>
                  <a:pt x="1086" y="816"/>
                </a:lnTo>
                <a:lnTo>
                  <a:pt x="1086" y="813"/>
                </a:lnTo>
                <a:lnTo>
                  <a:pt x="1086" y="799"/>
                </a:lnTo>
                <a:lnTo>
                  <a:pt x="1093" y="806"/>
                </a:lnTo>
                <a:lnTo>
                  <a:pt x="1079" y="806"/>
                </a:lnTo>
                <a:lnTo>
                  <a:pt x="1076" y="806"/>
                </a:lnTo>
                <a:lnTo>
                  <a:pt x="1072" y="799"/>
                </a:lnTo>
                <a:lnTo>
                  <a:pt x="1072" y="781"/>
                </a:lnTo>
                <a:lnTo>
                  <a:pt x="1079" y="788"/>
                </a:lnTo>
                <a:lnTo>
                  <a:pt x="1066" y="788"/>
                </a:lnTo>
                <a:lnTo>
                  <a:pt x="1062" y="788"/>
                </a:lnTo>
                <a:lnTo>
                  <a:pt x="1062" y="781"/>
                </a:lnTo>
                <a:lnTo>
                  <a:pt x="1062" y="764"/>
                </a:lnTo>
                <a:lnTo>
                  <a:pt x="1066" y="771"/>
                </a:lnTo>
                <a:lnTo>
                  <a:pt x="1048" y="771"/>
                </a:lnTo>
                <a:lnTo>
                  <a:pt x="1045" y="771"/>
                </a:lnTo>
                <a:lnTo>
                  <a:pt x="1041" y="764"/>
                </a:lnTo>
                <a:lnTo>
                  <a:pt x="1041" y="750"/>
                </a:lnTo>
                <a:lnTo>
                  <a:pt x="1048" y="757"/>
                </a:lnTo>
                <a:lnTo>
                  <a:pt x="1013" y="757"/>
                </a:lnTo>
                <a:lnTo>
                  <a:pt x="1007" y="757"/>
                </a:lnTo>
                <a:lnTo>
                  <a:pt x="1007" y="750"/>
                </a:lnTo>
                <a:lnTo>
                  <a:pt x="1007" y="740"/>
                </a:lnTo>
                <a:lnTo>
                  <a:pt x="1013" y="747"/>
                </a:lnTo>
                <a:lnTo>
                  <a:pt x="993" y="747"/>
                </a:lnTo>
                <a:lnTo>
                  <a:pt x="989" y="747"/>
                </a:lnTo>
                <a:lnTo>
                  <a:pt x="989" y="740"/>
                </a:lnTo>
                <a:lnTo>
                  <a:pt x="989" y="729"/>
                </a:lnTo>
                <a:lnTo>
                  <a:pt x="993" y="736"/>
                </a:lnTo>
                <a:lnTo>
                  <a:pt x="979" y="736"/>
                </a:lnTo>
                <a:lnTo>
                  <a:pt x="972" y="736"/>
                </a:lnTo>
                <a:lnTo>
                  <a:pt x="972" y="729"/>
                </a:lnTo>
                <a:lnTo>
                  <a:pt x="972" y="715"/>
                </a:lnTo>
                <a:lnTo>
                  <a:pt x="979" y="722"/>
                </a:lnTo>
                <a:lnTo>
                  <a:pt x="965" y="722"/>
                </a:lnTo>
                <a:lnTo>
                  <a:pt x="961" y="722"/>
                </a:lnTo>
                <a:lnTo>
                  <a:pt x="958" y="715"/>
                </a:lnTo>
                <a:lnTo>
                  <a:pt x="958" y="708"/>
                </a:lnTo>
                <a:lnTo>
                  <a:pt x="965" y="715"/>
                </a:lnTo>
                <a:lnTo>
                  <a:pt x="947" y="715"/>
                </a:lnTo>
                <a:lnTo>
                  <a:pt x="944" y="712"/>
                </a:lnTo>
                <a:lnTo>
                  <a:pt x="941" y="708"/>
                </a:lnTo>
                <a:lnTo>
                  <a:pt x="941" y="694"/>
                </a:lnTo>
                <a:lnTo>
                  <a:pt x="947" y="701"/>
                </a:lnTo>
                <a:lnTo>
                  <a:pt x="930" y="701"/>
                </a:lnTo>
                <a:lnTo>
                  <a:pt x="923" y="701"/>
                </a:lnTo>
                <a:lnTo>
                  <a:pt x="923" y="694"/>
                </a:lnTo>
                <a:lnTo>
                  <a:pt x="923" y="684"/>
                </a:lnTo>
                <a:lnTo>
                  <a:pt x="930" y="691"/>
                </a:lnTo>
                <a:lnTo>
                  <a:pt x="902" y="691"/>
                </a:lnTo>
                <a:lnTo>
                  <a:pt x="895" y="688"/>
                </a:lnTo>
                <a:lnTo>
                  <a:pt x="895" y="684"/>
                </a:lnTo>
                <a:lnTo>
                  <a:pt x="895" y="667"/>
                </a:lnTo>
                <a:lnTo>
                  <a:pt x="902" y="674"/>
                </a:lnTo>
                <a:lnTo>
                  <a:pt x="888" y="674"/>
                </a:lnTo>
                <a:lnTo>
                  <a:pt x="885" y="674"/>
                </a:lnTo>
                <a:lnTo>
                  <a:pt x="882" y="667"/>
                </a:lnTo>
                <a:lnTo>
                  <a:pt x="882" y="653"/>
                </a:lnTo>
                <a:lnTo>
                  <a:pt x="888" y="660"/>
                </a:lnTo>
                <a:lnTo>
                  <a:pt x="882" y="660"/>
                </a:lnTo>
                <a:lnTo>
                  <a:pt x="878" y="656"/>
                </a:lnTo>
                <a:lnTo>
                  <a:pt x="875" y="653"/>
                </a:lnTo>
                <a:lnTo>
                  <a:pt x="875" y="639"/>
                </a:lnTo>
                <a:lnTo>
                  <a:pt x="882" y="646"/>
                </a:lnTo>
                <a:lnTo>
                  <a:pt x="868" y="646"/>
                </a:lnTo>
                <a:lnTo>
                  <a:pt x="861" y="642"/>
                </a:lnTo>
                <a:lnTo>
                  <a:pt x="861" y="639"/>
                </a:lnTo>
                <a:lnTo>
                  <a:pt x="861" y="622"/>
                </a:lnTo>
                <a:lnTo>
                  <a:pt x="868" y="629"/>
                </a:lnTo>
                <a:lnTo>
                  <a:pt x="854" y="629"/>
                </a:lnTo>
                <a:lnTo>
                  <a:pt x="850" y="625"/>
                </a:lnTo>
                <a:lnTo>
                  <a:pt x="847" y="622"/>
                </a:lnTo>
                <a:lnTo>
                  <a:pt x="847" y="604"/>
                </a:lnTo>
                <a:lnTo>
                  <a:pt x="854" y="608"/>
                </a:lnTo>
                <a:lnTo>
                  <a:pt x="836" y="608"/>
                </a:lnTo>
                <a:lnTo>
                  <a:pt x="833" y="608"/>
                </a:lnTo>
                <a:lnTo>
                  <a:pt x="829" y="604"/>
                </a:lnTo>
                <a:lnTo>
                  <a:pt x="829" y="594"/>
                </a:lnTo>
                <a:lnTo>
                  <a:pt x="836" y="601"/>
                </a:lnTo>
                <a:lnTo>
                  <a:pt x="819" y="601"/>
                </a:lnTo>
                <a:lnTo>
                  <a:pt x="812" y="597"/>
                </a:lnTo>
                <a:lnTo>
                  <a:pt x="812" y="594"/>
                </a:lnTo>
                <a:lnTo>
                  <a:pt x="812" y="576"/>
                </a:lnTo>
                <a:lnTo>
                  <a:pt x="819" y="583"/>
                </a:lnTo>
                <a:lnTo>
                  <a:pt x="809" y="583"/>
                </a:lnTo>
                <a:lnTo>
                  <a:pt x="802" y="583"/>
                </a:lnTo>
                <a:lnTo>
                  <a:pt x="802" y="576"/>
                </a:lnTo>
                <a:lnTo>
                  <a:pt x="802" y="570"/>
                </a:lnTo>
                <a:lnTo>
                  <a:pt x="809" y="573"/>
                </a:lnTo>
                <a:lnTo>
                  <a:pt x="798" y="573"/>
                </a:lnTo>
                <a:lnTo>
                  <a:pt x="795" y="573"/>
                </a:lnTo>
                <a:lnTo>
                  <a:pt x="791" y="570"/>
                </a:lnTo>
                <a:lnTo>
                  <a:pt x="791" y="552"/>
                </a:lnTo>
                <a:lnTo>
                  <a:pt x="798" y="559"/>
                </a:lnTo>
                <a:lnTo>
                  <a:pt x="784" y="559"/>
                </a:lnTo>
                <a:lnTo>
                  <a:pt x="781" y="556"/>
                </a:lnTo>
                <a:lnTo>
                  <a:pt x="777" y="552"/>
                </a:lnTo>
                <a:lnTo>
                  <a:pt x="777" y="535"/>
                </a:lnTo>
                <a:lnTo>
                  <a:pt x="784" y="542"/>
                </a:lnTo>
                <a:lnTo>
                  <a:pt x="777" y="542"/>
                </a:lnTo>
                <a:lnTo>
                  <a:pt x="770" y="538"/>
                </a:lnTo>
                <a:lnTo>
                  <a:pt x="770" y="535"/>
                </a:lnTo>
                <a:lnTo>
                  <a:pt x="770" y="521"/>
                </a:lnTo>
                <a:lnTo>
                  <a:pt x="777" y="528"/>
                </a:lnTo>
                <a:lnTo>
                  <a:pt x="764" y="528"/>
                </a:lnTo>
                <a:lnTo>
                  <a:pt x="760" y="524"/>
                </a:lnTo>
                <a:lnTo>
                  <a:pt x="757" y="521"/>
                </a:lnTo>
                <a:lnTo>
                  <a:pt x="757" y="507"/>
                </a:lnTo>
                <a:lnTo>
                  <a:pt x="764" y="514"/>
                </a:lnTo>
                <a:lnTo>
                  <a:pt x="746" y="514"/>
                </a:lnTo>
                <a:lnTo>
                  <a:pt x="743" y="510"/>
                </a:lnTo>
                <a:lnTo>
                  <a:pt x="739" y="507"/>
                </a:lnTo>
                <a:lnTo>
                  <a:pt x="739" y="490"/>
                </a:lnTo>
                <a:lnTo>
                  <a:pt x="746" y="497"/>
                </a:lnTo>
                <a:lnTo>
                  <a:pt x="739" y="497"/>
                </a:lnTo>
                <a:lnTo>
                  <a:pt x="736" y="497"/>
                </a:lnTo>
                <a:lnTo>
                  <a:pt x="732" y="490"/>
                </a:lnTo>
                <a:lnTo>
                  <a:pt x="732" y="479"/>
                </a:lnTo>
                <a:lnTo>
                  <a:pt x="739" y="486"/>
                </a:lnTo>
                <a:lnTo>
                  <a:pt x="722" y="486"/>
                </a:lnTo>
                <a:lnTo>
                  <a:pt x="718" y="483"/>
                </a:lnTo>
                <a:lnTo>
                  <a:pt x="715" y="479"/>
                </a:lnTo>
                <a:lnTo>
                  <a:pt x="715" y="469"/>
                </a:lnTo>
                <a:lnTo>
                  <a:pt x="722" y="472"/>
                </a:lnTo>
                <a:lnTo>
                  <a:pt x="704" y="472"/>
                </a:lnTo>
                <a:lnTo>
                  <a:pt x="701" y="472"/>
                </a:lnTo>
                <a:lnTo>
                  <a:pt x="698" y="469"/>
                </a:lnTo>
                <a:lnTo>
                  <a:pt x="698" y="448"/>
                </a:lnTo>
                <a:lnTo>
                  <a:pt x="704" y="455"/>
                </a:lnTo>
                <a:lnTo>
                  <a:pt x="680" y="455"/>
                </a:lnTo>
                <a:lnTo>
                  <a:pt x="677" y="451"/>
                </a:lnTo>
                <a:lnTo>
                  <a:pt x="673" y="448"/>
                </a:lnTo>
                <a:lnTo>
                  <a:pt x="673" y="431"/>
                </a:lnTo>
                <a:lnTo>
                  <a:pt x="680" y="438"/>
                </a:lnTo>
                <a:lnTo>
                  <a:pt x="670" y="438"/>
                </a:lnTo>
                <a:lnTo>
                  <a:pt x="666" y="434"/>
                </a:lnTo>
                <a:lnTo>
                  <a:pt x="663" y="431"/>
                </a:lnTo>
                <a:lnTo>
                  <a:pt x="663" y="413"/>
                </a:lnTo>
                <a:lnTo>
                  <a:pt x="670" y="420"/>
                </a:lnTo>
                <a:lnTo>
                  <a:pt x="659" y="420"/>
                </a:lnTo>
                <a:lnTo>
                  <a:pt x="652" y="417"/>
                </a:lnTo>
                <a:lnTo>
                  <a:pt x="652" y="413"/>
                </a:lnTo>
                <a:lnTo>
                  <a:pt x="652" y="403"/>
                </a:lnTo>
                <a:lnTo>
                  <a:pt x="659" y="410"/>
                </a:lnTo>
                <a:lnTo>
                  <a:pt x="639" y="410"/>
                </a:lnTo>
                <a:lnTo>
                  <a:pt x="635" y="406"/>
                </a:lnTo>
                <a:lnTo>
                  <a:pt x="635" y="403"/>
                </a:lnTo>
                <a:lnTo>
                  <a:pt x="635" y="392"/>
                </a:lnTo>
                <a:lnTo>
                  <a:pt x="639" y="396"/>
                </a:lnTo>
                <a:lnTo>
                  <a:pt x="621" y="396"/>
                </a:lnTo>
                <a:lnTo>
                  <a:pt x="618" y="396"/>
                </a:lnTo>
                <a:lnTo>
                  <a:pt x="614" y="392"/>
                </a:lnTo>
                <a:lnTo>
                  <a:pt x="614" y="372"/>
                </a:lnTo>
                <a:lnTo>
                  <a:pt x="621" y="379"/>
                </a:lnTo>
                <a:lnTo>
                  <a:pt x="604" y="379"/>
                </a:lnTo>
                <a:lnTo>
                  <a:pt x="600" y="375"/>
                </a:lnTo>
                <a:lnTo>
                  <a:pt x="597" y="372"/>
                </a:lnTo>
                <a:lnTo>
                  <a:pt x="597" y="354"/>
                </a:lnTo>
                <a:lnTo>
                  <a:pt x="604" y="361"/>
                </a:lnTo>
                <a:lnTo>
                  <a:pt x="566" y="361"/>
                </a:lnTo>
                <a:lnTo>
                  <a:pt x="562" y="358"/>
                </a:lnTo>
                <a:lnTo>
                  <a:pt x="562" y="354"/>
                </a:lnTo>
                <a:lnTo>
                  <a:pt x="562" y="344"/>
                </a:lnTo>
                <a:lnTo>
                  <a:pt x="566" y="351"/>
                </a:lnTo>
                <a:lnTo>
                  <a:pt x="541" y="351"/>
                </a:lnTo>
                <a:lnTo>
                  <a:pt x="538" y="351"/>
                </a:lnTo>
                <a:lnTo>
                  <a:pt x="534" y="344"/>
                </a:lnTo>
                <a:lnTo>
                  <a:pt x="534" y="333"/>
                </a:lnTo>
                <a:lnTo>
                  <a:pt x="541" y="340"/>
                </a:lnTo>
                <a:lnTo>
                  <a:pt x="514" y="340"/>
                </a:lnTo>
                <a:lnTo>
                  <a:pt x="510" y="337"/>
                </a:lnTo>
                <a:lnTo>
                  <a:pt x="507" y="333"/>
                </a:lnTo>
                <a:lnTo>
                  <a:pt x="507" y="316"/>
                </a:lnTo>
                <a:lnTo>
                  <a:pt x="514" y="323"/>
                </a:lnTo>
                <a:lnTo>
                  <a:pt x="496" y="323"/>
                </a:lnTo>
                <a:lnTo>
                  <a:pt x="493" y="323"/>
                </a:lnTo>
                <a:lnTo>
                  <a:pt x="489" y="316"/>
                </a:lnTo>
                <a:lnTo>
                  <a:pt x="489" y="306"/>
                </a:lnTo>
                <a:lnTo>
                  <a:pt x="496" y="313"/>
                </a:lnTo>
                <a:lnTo>
                  <a:pt x="444" y="313"/>
                </a:lnTo>
                <a:lnTo>
                  <a:pt x="441" y="313"/>
                </a:lnTo>
                <a:lnTo>
                  <a:pt x="437" y="306"/>
                </a:lnTo>
                <a:lnTo>
                  <a:pt x="437" y="292"/>
                </a:lnTo>
                <a:lnTo>
                  <a:pt x="444" y="299"/>
                </a:lnTo>
                <a:lnTo>
                  <a:pt x="430" y="299"/>
                </a:lnTo>
                <a:lnTo>
                  <a:pt x="427" y="295"/>
                </a:lnTo>
                <a:lnTo>
                  <a:pt x="423" y="292"/>
                </a:lnTo>
                <a:lnTo>
                  <a:pt x="423" y="281"/>
                </a:lnTo>
                <a:lnTo>
                  <a:pt x="430" y="285"/>
                </a:lnTo>
                <a:lnTo>
                  <a:pt x="420" y="285"/>
                </a:lnTo>
                <a:lnTo>
                  <a:pt x="416" y="285"/>
                </a:lnTo>
                <a:lnTo>
                  <a:pt x="413" y="281"/>
                </a:lnTo>
                <a:lnTo>
                  <a:pt x="413" y="261"/>
                </a:lnTo>
                <a:lnTo>
                  <a:pt x="420" y="267"/>
                </a:lnTo>
                <a:lnTo>
                  <a:pt x="399" y="267"/>
                </a:lnTo>
                <a:lnTo>
                  <a:pt x="396" y="264"/>
                </a:lnTo>
                <a:lnTo>
                  <a:pt x="392" y="261"/>
                </a:lnTo>
                <a:lnTo>
                  <a:pt x="392" y="247"/>
                </a:lnTo>
                <a:lnTo>
                  <a:pt x="399" y="254"/>
                </a:lnTo>
                <a:lnTo>
                  <a:pt x="385" y="254"/>
                </a:lnTo>
                <a:lnTo>
                  <a:pt x="382" y="254"/>
                </a:lnTo>
                <a:lnTo>
                  <a:pt x="378" y="247"/>
                </a:lnTo>
                <a:lnTo>
                  <a:pt x="378" y="233"/>
                </a:lnTo>
                <a:lnTo>
                  <a:pt x="385" y="240"/>
                </a:lnTo>
                <a:lnTo>
                  <a:pt x="375" y="240"/>
                </a:lnTo>
                <a:lnTo>
                  <a:pt x="371" y="240"/>
                </a:lnTo>
                <a:lnTo>
                  <a:pt x="368" y="233"/>
                </a:lnTo>
                <a:lnTo>
                  <a:pt x="368" y="222"/>
                </a:lnTo>
                <a:lnTo>
                  <a:pt x="375" y="229"/>
                </a:lnTo>
                <a:lnTo>
                  <a:pt x="364" y="229"/>
                </a:lnTo>
                <a:lnTo>
                  <a:pt x="361" y="226"/>
                </a:lnTo>
                <a:lnTo>
                  <a:pt x="357" y="222"/>
                </a:lnTo>
                <a:lnTo>
                  <a:pt x="357" y="208"/>
                </a:lnTo>
                <a:lnTo>
                  <a:pt x="364" y="215"/>
                </a:lnTo>
                <a:lnTo>
                  <a:pt x="350" y="215"/>
                </a:lnTo>
                <a:lnTo>
                  <a:pt x="347" y="212"/>
                </a:lnTo>
                <a:lnTo>
                  <a:pt x="343" y="208"/>
                </a:lnTo>
                <a:lnTo>
                  <a:pt x="343" y="195"/>
                </a:lnTo>
                <a:lnTo>
                  <a:pt x="350" y="202"/>
                </a:lnTo>
                <a:lnTo>
                  <a:pt x="340" y="202"/>
                </a:lnTo>
                <a:lnTo>
                  <a:pt x="337" y="198"/>
                </a:lnTo>
                <a:lnTo>
                  <a:pt x="333" y="195"/>
                </a:lnTo>
                <a:lnTo>
                  <a:pt x="333" y="181"/>
                </a:lnTo>
                <a:lnTo>
                  <a:pt x="340" y="188"/>
                </a:lnTo>
                <a:lnTo>
                  <a:pt x="330" y="188"/>
                </a:lnTo>
                <a:lnTo>
                  <a:pt x="323" y="184"/>
                </a:lnTo>
                <a:lnTo>
                  <a:pt x="323" y="181"/>
                </a:lnTo>
                <a:lnTo>
                  <a:pt x="323" y="167"/>
                </a:lnTo>
                <a:lnTo>
                  <a:pt x="330" y="174"/>
                </a:lnTo>
                <a:lnTo>
                  <a:pt x="295" y="174"/>
                </a:lnTo>
                <a:lnTo>
                  <a:pt x="291" y="170"/>
                </a:lnTo>
                <a:lnTo>
                  <a:pt x="288" y="167"/>
                </a:lnTo>
                <a:lnTo>
                  <a:pt x="288" y="153"/>
                </a:lnTo>
                <a:lnTo>
                  <a:pt x="295" y="160"/>
                </a:lnTo>
                <a:lnTo>
                  <a:pt x="278" y="160"/>
                </a:lnTo>
                <a:lnTo>
                  <a:pt x="274" y="156"/>
                </a:lnTo>
                <a:lnTo>
                  <a:pt x="271" y="153"/>
                </a:lnTo>
                <a:lnTo>
                  <a:pt x="271" y="143"/>
                </a:lnTo>
                <a:lnTo>
                  <a:pt x="278" y="146"/>
                </a:lnTo>
                <a:lnTo>
                  <a:pt x="260" y="146"/>
                </a:lnTo>
                <a:lnTo>
                  <a:pt x="253" y="146"/>
                </a:lnTo>
                <a:lnTo>
                  <a:pt x="253" y="143"/>
                </a:lnTo>
                <a:lnTo>
                  <a:pt x="253" y="129"/>
                </a:lnTo>
                <a:lnTo>
                  <a:pt x="260" y="132"/>
                </a:lnTo>
                <a:lnTo>
                  <a:pt x="239" y="132"/>
                </a:lnTo>
                <a:lnTo>
                  <a:pt x="236" y="132"/>
                </a:lnTo>
                <a:lnTo>
                  <a:pt x="232" y="129"/>
                </a:lnTo>
                <a:lnTo>
                  <a:pt x="232" y="115"/>
                </a:lnTo>
                <a:lnTo>
                  <a:pt x="239" y="122"/>
                </a:lnTo>
                <a:lnTo>
                  <a:pt x="222" y="122"/>
                </a:lnTo>
                <a:lnTo>
                  <a:pt x="215" y="118"/>
                </a:lnTo>
                <a:lnTo>
                  <a:pt x="215" y="115"/>
                </a:lnTo>
                <a:lnTo>
                  <a:pt x="215" y="94"/>
                </a:lnTo>
                <a:lnTo>
                  <a:pt x="222" y="97"/>
                </a:lnTo>
                <a:lnTo>
                  <a:pt x="201" y="97"/>
                </a:lnTo>
                <a:lnTo>
                  <a:pt x="198" y="97"/>
                </a:lnTo>
                <a:lnTo>
                  <a:pt x="194" y="94"/>
                </a:lnTo>
                <a:lnTo>
                  <a:pt x="194" y="80"/>
                </a:lnTo>
                <a:lnTo>
                  <a:pt x="201" y="84"/>
                </a:lnTo>
                <a:lnTo>
                  <a:pt x="187" y="84"/>
                </a:lnTo>
                <a:lnTo>
                  <a:pt x="180" y="84"/>
                </a:lnTo>
                <a:lnTo>
                  <a:pt x="180" y="80"/>
                </a:lnTo>
                <a:lnTo>
                  <a:pt x="180" y="63"/>
                </a:lnTo>
                <a:lnTo>
                  <a:pt x="187" y="70"/>
                </a:lnTo>
                <a:lnTo>
                  <a:pt x="170" y="70"/>
                </a:lnTo>
                <a:lnTo>
                  <a:pt x="163" y="66"/>
                </a:lnTo>
                <a:lnTo>
                  <a:pt x="163" y="63"/>
                </a:lnTo>
                <a:lnTo>
                  <a:pt x="163" y="52"/>
                </a:lnTo>
                <a:lnTo>
                  <a:pt x="170" y="59"/>
                </a:lnTo>
                <a:lnTo>
                  <a:pt x="135" y="59"/>
                </a:lnTo>
                <a:lnTo>
                  <a:pt x="132" y="59"/>
                </a:lnTo>
                <a:lnTo>
                  <a:pt x="128" y="52"/>
                </a:lnTo>
                <a:lnTo>
                  <a:pt x="128" y="42"/>
                </a:lnTo>
                <a:lnTo>
                  <a:pt x="135" y="45"/>
                </a:lnTo>
                <a:lnTo>
                  <a:pt x="121" y="45"/>
                </a:lnTo>
                <a:lnTo>
                  <a:pt x="118" y="45"/>
                </a:lnTo>
                <a:lnTo>
                  <a:pt x="114" y="42"/>
                </a:lnTo>
                <a:lnTo>
                  <a:pt x="114" y="28"/>
                </a:lnTo>
                <a:lnTo>
                  <a:pt x="121" y="35"/>
                </a:lnTo>
                <a:lnTo>
                  <a:pt x="104" y="35"/>
                </a:lnTo>
                <a:lnTo>
                  <a:pt x="100" y="35"/>
                </a:lnTo>
                <a:lnTo>
                  <a:pt x="97" y="28"/>
                </a:lnTo>
                <a:lnTo>
                  <a:pt x="97" y="18"/>
                </a:lnTo>
                <a:lnTo>
                  <a:pt x="104" y="24"/>
                </a:lnTo>
                <a:lnTo>
                  <a:pt x="90" y="24"/>
                </a:lnTo>
                <a:lnTo>
                  <a:pt x="87" y="24"/>
                </a:lnTo>
                <a:lnTo>
                  <a:pt x="83" y="18"/>
                </a:lnTo>
                <a:lnTo>
                  <a:pt x="83" y="7"/>
                </a:lnTo>
                <a:lnTo>
                  <a:pt x="90" y="14"/>
                </a:lnTo>
                <a:lnTo>
                  <a:pt x="0" y="14"/>
                </a:lnTo>
                <a:lnTo>
                  <a:pt x="0" y="0"/>
                </a:lnTo>
                <a:lnTo>
                  <a:pt x="90" y="0"/>
                </a:lnTo>
                <a:lnTo>
                  <a:pt x="94" y="4"/>
                </a:lnTo>
                <a:lnTo>
                  <a:pt x="97" y="7"/>
                </a:lnTo>
                <a:lnTo>
                  <a:pt x="97" y="18"/>
                </a:lnTo>
                <a:lnTo>
                  <a:pt x="90" y="11"/>
                </a:lnTo>
                <a:lnTo>
                  <a:pt x="104" y="11"/>
                </a:lnTo>
                <a:lnTo>
                  <a:pt x="111" y="14"/>
                </a:lnTo>
                <a:lnTo>
                  <a:pt x="111" y="18"/>
                </a:lnTo>
                <a:lnTo>
                  <a:pt x="111" y="28"/>
                </a:lnTo>
                <a:lnTo>
                  <a:pt x="104" y="24"/>
                </a:lnTo>
                <a:lnTo>
                  <a:pt x="121" y="24"/>
                </a:lnTo>
                <a:lnTo>
                  <a:pt x="125" y="24"/>
                </a:lnTo>
                <a:lnTo>
                  <a:pt x="128" y="28"/>
                </a:lnTo>
                <a:lnTo>
                  <a:pt x="128" y="42"/>
                </a:lnTo>
                <a:lnTo>
                  <a:pt x="121" y="35"/>
                </a:lnTo>
                <a:lnTo>
                  <a:pt x="135" y="35"/>
                </a:lnTo>
                <a:lnTo>
                  <a:pt x="142" y="35"/>
                </a:lnTo>
                <a:lnTo>
                  <a:pt x="142" y="42"/>
                </a:lnTo>
                <a:lnTo>
                  <a:pt x="142" y="52"/>
                </a:lnTo>
                <a:lnTo>
                  <a:pt x="135" y="45"/>
                </a:lnTo>
                <a:lnTo>
                  <a:pt x="170" y="45"/>
                </a:lnTo>
                <a:lnTo>
                  <a:pt x="173" y="49"/>
                </a:lnTo>
                <a:lnTo>
                  <a:pt x="177" y="52"/>
                </a:lnTo>
                <a:lnTo>
                  <a:pt x="177" y="63"/>
                </a:lnTo>
                <a:lnTo>
                  <a:pt x="170" y="56"/>
                </a:lnTo>
                <a:lnTo>
                  <a:pt x="187" y="56"/>
                </a:lnTo>
                <a:lnTo>
                  <a:pt x="191" y="56"/>
                </a:lnTo>
                <a:lnTo>
                  <a:pt x="194" y="63"/>
                </a:lnTo>
                <a:lnTo>
                  <a:pt x="194" y="80"/>
                </a:lnTo>
                <a:lnTo>
                  <a:pt x="187" y="73"/>
                </a:lnTo>
                <a:lnTo>
                  <a:pt x="201" y="73"/>
                </a:lnTo>
                <a:lnTo>
                  <a:pt x="208" y="73"/>
                </a:lnTo>
                <a:lnTo>
                  <a:pt x="208" y="80"/>
                </a:lnTo>
                <a:lnTo>
                  <a:pt x="208" y="94"/>
                </a:lnTo>
                <a:lnTo>
                  <a:pt x="201" y="87"/>
                </a:lnTo>
                <a:lnTo>
                  <a:pt x="222" y="87"/>
                </a:lnTo>
                <a:lnTo>
                  <a:pt x="225" y="87"/>
                </a:lnTo>
                <a:lnTo>
                  <a:pt x="229" y="94"/>
                </a:lnTo>
                <a:lnTo>
                  <a:pt x="229" y="115"/>
                </a:lnTo>
                <a:lnTo>
                  <a:pt x="222" y="108"/>
                </a:lnTo>
                <a:lnTo>
                  <a:pt x="239" y="108"/>
                </a:lnTo>
                <a:lnTo>
                  <a:pt x="246" y="111"/>
                </a:lnTo>
                <a:lnTo>
                  <a:pt x="246" y="115"/>
                </a:lnTo>
                <a:lnTo>
                  <a:pt x="246" y="129"/>
                </a:lnTo>
                <a:lnTo>
                  <a:pt x="239" y="122"/>
                </a:lnTo>
                <a:lnTo>
                  <a:pt x="260" y="122"/>
                </a:lnTo>
                <a:lnTo>
                  <a:pt x="264" y="122"/>
                </a:lnTo>
                <a:lnTo>
                  <a:pt x="267" y="129"/>
                </a:lnTo>
                <a:lnTo>
                  <a:pt x="267" y="143"/>
                </a:lnTo>
                <a:lnTo>
                  <a:pt x="260" y="136"/>
                </a:lnTo>
                <a:lnTo>
                  <a:pt x="278" y="136"/>
                </a:lnTo>
                <a:lnTo>
                  <a:pt x="284" y="136"/>
                </a:lnTo>
                <a:lnTo>
                  <a:pt x="284" y="143"/>
                </a:lnTo>
                <a:lnTo>
                  <a:pt x="284" y="153"/>
                </a:lnTo>
                <a:lnTo>
                  <a:pt x="278" y="146"/>
                </a:lnTo>
                <a:lnTo>
                  <a:pt x="295" y="146"/>
                </a:lnTo>
                <a:lnTo>
                  <a:pt x="298" y="146"/>
                </a:lnTo>
                <a:lnTo>
                  <a:pt x="302" y="153"/>
                </a:lnTo>
                <a:lnTo>
                  <a:pt x="302" y="167"/>
                </a:lnTo>
                <a:lnTo>
                  <a:pt x="295" y="160"/>
                </a:lnTo>
                <a:lnTo>
                  <a:pt x="330" y="160"/>
                </a:lnTo>
                <a:lnTo>
                  <a:pt x="333" y="163"/>
                </a:lnTo>
                <a:lnTo>
                  <a:pt x="333" y="167"/>
                </a:lnTo>
                <a:lnTo>
                  <a:pt x="333" y="181"/>
                </a:lnTo>
                <a:lnTo>
                  <a:pt x="330" y="174"/>
                </a:lnTo>
                <a:lnTo>
                  <a:pt x="340" y="174"/>
                </a:lnTo>
                <a:lnTo>
                  <a:pt x="347" y="177"/>
                </a:lnTo>
                <a:lnTo>
                  <a:pt x="347" y="181"/>
                </a:lnTo>
                <a:lnTo>
                  <a:pt x="347" y="195"/>
                </a:lnTo>
                <a:lnTo>
                  <a:pt x="340" y="188"/>
                </a:lnTo>
                <a:lnTo>
                  <a:pt x="350" y="188"/>
                </a:lnTo>
                <a:lnTo>
                  <a:pt x="357" y="191"/>
                </a:lnTo>
                <a:lnTo>
                  <a:pt x="357" y="195"/>
                </a:lnTo>
                <a:lnTo>
                  <a:pt x="357" y="208"/>
                </a:lnTo>
                <a:lnTo>
                  <a:pt x="350" y="202"/>
                </a:lnTo>
                <a:lnTo>
                  <a:pt x="364" y="202"/>
                </a:lnTo>
                <a:lnTo>
                  <a:pt x="371" y="205"/>
                </a:lnTo>
                <a:lnTo>
                  <a:pt x="371" y="208"/>
                </a:lnTo>
                <a:lnTo>
                  <a:pt x="371" y="222"/>
                </a:lnTo>
                <a:lnTo>
                  <a:pt x="364" y="215"/>
                </a:lnTo>
                <a:lnTo>
                  <a:pt x="375" y="215"/>
                </a:lnTo>
                <a:lnTo>
                  <a:pt x="382" y="219"/>
                </a:lnTo>
                <a:lnTo>
                  <a:pt x="382" y="222"/>
                </a:lnTo>
                <a:lnTo>
                  <a:pt x="382" y="233"/>
                </a:lnTo>
                <a:lnTo>
                  <a:pt x="375" y="229"/>
                </a:lnTo>
                <a:lnTo>
                  <a:pt x="385" y="229"/>
                </a:lnTo>
                <a:lnTo>
                  <a:pt x="392" y="229"/>
                </a:lnTo>
                <a:lnTo>
                  <a:pt x="392" y="233"/>
                </a:lnTo>
                <a:lnTo>
                  <a:pt x="392" y="247"/>
                </a:lnTo>
                <a:lnTo>
                  <a:pt x="385" y="243"/>
                </a:lnTo>
                <a:lnTo>
                  <a:pt x="399" y="243"/>
                </a:lnTo>
                <a:lnTo>
                  <a:pt x="402" y="243"/>
                </a:lnTo>
                <a:lnTo>
                  <a:pt x="406" y="247"/>
                </a:lnTo>
                <a:lnTo>
                  <a:pt x="406" y="261"/>
                </a:lnTo>
                <a:lnTo>
                  <a:pt x="399" y="254"/>
                </a:lnTo>
                <a:lnTo>
                  <a:pt x="420" y="254"/>
                </a:lnTo>
                <a:lnTo>
                  <a:pt x="423" y="257"/>
                </a:lnTo>
                <a:lnTo>
                  <a:pt x="427" y="261"/>
                </a:lnTo>
                <a:lnTo>
                  <a:pt x="427" y="281"/>
                </a:lnTo>
                <a:lnTo>
                  <a:pt x="420" y="274"/>
                </a:lnTo>
                <a:lnTo>
                  <a:pt x="430" y="274"/>
                </a:lnTo>
                <a:lnTo>
                  <a:pt x="434" y="274"/>
                </a:lnTo>
                <a:lnTo>
                  <a:pt x="437" y="281"/>
                </a:lnTo>
                <a:lnTo>
                  <a:pt x="437" y="292"/>
                </a:lnTo>
                <a:lnTo>
                  <a:pt x="430" y="285"/>
                </a:lnTo>
                <a:lnTo>
                  <a:pt x="444" y="285"/>
                </a:lnTo>
                <a:lnTo>
                  <a:pt x="451" y="288"/>
                </a:lnTo>
                <a:lnTo>
                  <a:pt x="451" y="292"/>
                </a:lnTo>
                <a:lnTo>
                  <a:pt x="451" y="306"/>
                </a:lnTo>
                <a:lnTo>
                  <a:pt x="444" y="299"/>
                </a:lnTo>
                <a:lnTo>
                  <a:pt x="496" y="299"/>
                </a:lnTo>
                <a:lnTo>
                  <a:pt x="500" y="302"/>
                </a:lnTo>
                <a:lnTo>
                  <a:pt x="503" y="306"/>
                </a:lnTo>
                <a:lnTo>
                  <a:pt x="503" y="316"/>
                </a:lnTo>
                <a:lnTo>
                  <a:pt x="496" y="313"/>
                </a:lnTo>
                <a:lnTo>
                  <a:pt x="514" y="313"/>
                </a:lnTo>
                <a:lnTo>
                  <a:pt x="517" y="313"/>
                </a:lnTo>
                <a:lnTo>
                  <a:pt x="521" y="316"/>
                </a:lnTo>
                <a:lnTo>
                  <a:pt x="521" y="333"/>
                </a:lnTo>
                <a:lnTo>
                  <a:pt x="514" y="327"/>
                </a:lnTo>
                <a:lnTo>
                  <a:pt x="541" y="327"/>
                </a:lnTo>
                <a:lnTo>
                  <a:pt x="548" y="330"/>
                </a:lnTo>
                <a:lnTo>
                  <a:pt x="548" y="333"/>
                </a:lnTo>
                <a:lnTo>
                  <a:pt x="548" y="344"/>
                </a:lnTo>
                <a:lnTo>
                  <a:pt x="541" y="340"/>
                </a:lnTo>
                <a:lnTo>
                  <a:pt x="566" y="340"/>
                </a:lnTo>
                <a:lnTo>
                  <a:pt x="573" y="340"/>
                </a:lnTo>
                <a:lnTo>
                  <a:pt x="573" y="344"/>
                </a:lnTo>
                <a:lnTo>
                  <a:pt x="573" y="354"/>
                </a:lnTo>
                <a:lnTo>
                  <a:pt x="566" y="347"/>
                </a:lnTo>
                <a:lnTo>
                  <a:pt x="604" y="347"/>
                </a:lnTo>
                <a:lnTo>
                  <a:pt x="607" y="351"/>
                </a:lnTo>
                <a:lnTo>
                  <a:pt x="611" y="354"/>
                </a:lnTo>
                <a:lnTo>
                  <a:pt x="611" y="372"/>
                </a:lnTo>
                <a:lnTo>
                  <a:pt x="604" y="365"/>
                </a:lnTo>
                <a:lnTo>
                  <a:pt x="621" y="365"/>
                </a:lnTo>
                <a:lnTo>
                  <a:pt x="628" y="368"/>
                </a:lnTo>
                <a:lnTo>
                  <a:pt x="628" y="372"/>
                </a:lnTo>
                <a:lnTo>
                  <a:pt x="628" y="392"/>
                </a:lnTo>
                <a:lnTo>
                  <a:pt x="621" y="386"/>
                </a:lnTo>
                <a:lnTo>
                  <a:pt x="639" y="386"/>
                </a:lnTo>
                <a:lnTo>
                  <a:pt x="645" y="386"/>
                </a:lnTo>
                <a:lnTo>
                  <a:pt x="645" y="392"/>
                </a:lnTo>
                <a:lnTo>
                  <a:pt x="645" y="403"/>
                </a:lnTo>
                <a:lnTo>
                  <a:pt x="639" y="396"/>
                </a:lnTo>
                <a:lnTo>
                  <a:pt x="659" y="396"/>
                </a:lnTo>
                <a:lnTo>
                  <a:pt x="663" y="399"/>
                </a:lnTo>
                <a:lnTo>
                  <a:pt x="663" y="403"/>
                </a:lnTo>
                <a:lnTo>
                  <a:pt x="663" y="413"/>
                </a:lnTo>
                <a:lnTo>
                  <a:pt x="659" y="406"/>
                </a:lnTo>
                <a:lnTo>
                  <a:pt x="670" y="406"/>
                </a:lnTo>
                <a:lnTo>
                  <a:pt x="673" y="410"/>
                </a:lnTo>
                <a:lnTo>
                  <a:pt x="677" y="413"/>
                </a:lnTo>
                <a:lnTo>
                  <a:pt x="677" y="431"/>
                </a:lnTo>
                <a:lnTo>
                  <a:pt x="670" y="424"/>
                </a:lnTo>
                <a:lnTo>
                  <a:pt x="680" y="424"/>
                </a:lnTo>
                <a:lnTo>
                  <a:pt x="687" y="427"/>
                </a:lnTo>
                <a:lnTo>
                  <a:pt x="687" y="431"/>
                </a:lnTo>
                <a:lnTo>
                  <a:pt x="687" y="448"/>
                </a:lnTo>
                <a:lnTo>
                  <a:pt x="680" y="441"/>
                </a:lnTo>
                <a:lnTo>
                  <a:pt x="704" y="441"/>
                </a:lnTo>
                <a:lnTo>
                  <a:pt x="711" y="441"/>
                </a:lnTo>
                <a:lnTo>
                  <a:pt x="711" y="448"/>
                </a:lnTo>
                <a:lnTo>
                  <a:pt x="711" y="469"/>
                </a:lnTo>
                <a:lnTo>
                  <a:pt x="704" y="462"/>
                </a:lnTo>
                <a:lnTo>
                  <a:pt x="722" y="462"/>
                </a:lnTo>
                <a:lnTo>
                  <a:pt x="729" y="462"/>
                </a:lnTo>
                <a:lnTo>
                  <a:pt x="729" y="469"/>
                </a:lnTo>
                <a:lnTo>
                  <a:pt x="729" y="479"/>
                </a:lnTo>
                <a:lnTo>
                  <a:pt x="722" y="472"/>
                </a:lnTo>
                <a:lnTo>
                  <a:pt x="739" y="472"/>
                </a:lnTo>
                <a:lnTo>
                  <a:pt x="743" y="476"/>
                </a:lnTo>
                <a:lnTo>
                  <a:pt x="746" y="479"/>
                </a:lnTo>
                <a:lnTo>
                  <a:pt x="746" y="490"/>
                </a:lnTo>
                <a:lnTo>
                  <a:pt x="739" y="486"/>
                </a:lnTo>
                <a:lnTo>
                  <a:pt x="746" y="486"/>
                </a:lnTo>
                <a:lnTo>
                  <a:pt x="753" y="486"/>
                </a:lnTo>
                <a:lnTo>
                  <a:pt x="753" y="490"/>
                </a:lnTo>
                <a:lnTo>
                  <a:pt x="753" y="507"/>
                </a:lnTo>
                <a:lnTo>
                  <a:pt x="746" y="500"/>
                </a:lnTo>
                <a:lnTo>
                  <a:pt x="764" y="500"/>
                </a:lnTo>
                <a:lnTo>
                  <a:pt x="767" y="504"/>
                </a:lnTo>
                <a:lnTo>
                  <a:pt x="770" y="507"/>
                </a:lnTo>
                <a:lnTo>
                  <a:pt x="770" y="521"/>
                </a:lnTo>
                <a:lnTo>
                  <a:pt x="764" y="514"/>
                </a:lnTo>
                <a:lnTo>
                  <a:pt x="777" y="514"/>
                </a:lnTo>
                <a:lnTo>
                  <a:pt x="781" y="517"/>
                </a:lnTo>
                <a:lnTo>
                  <a:pt x="784" y="521"/>
                </a:lnTo>
                <a:lnTo>
                  <a:pt x="784" y="535"/>
                </a:lnTo>
                <a:lnTo>
                  <a:pt x="777" y="528"/>
                </a:lnTo>
                <a:lnTo>
                  <a:pt x="784" y="528"/>
                </a:lnTo>
                <a:lnTo>
                  <a:pt x="791" y="531"/>
                </a:lnTo>
                <a:lnTo>
                  <a:pt x="791" y="535"/>
                </a:lnTo>
                <a:lnTo>
                  <a:pt x="791" y="552"/>
                </a:lnTo>
                <a:lnTo>
                  <a:pt x="784" y="545"/>
                </a:lnTo>
                <a:lnTo>
                  <a:pt x="798" y="545"/>
                </a:lnTo>
                <a:lnTo>
                  <a:pt x="805" y="545"/>
                </a:lnTo>
                <a:lnTo>
                  <a:pt x="805" y="552"/>
                </a:lnTo>
                <a:lnTo>
                  <a:pt x="805" y="570"/>
                </a:lnTo>
                <a:lnTo>
                  <a:pt x="798" y="563"/>
                </a:lnTo>
                <a:lnTo>
                  <a:pt x="809" y="563"/>
                </a:lnTo>
                <a:lnTo>
                  <a:pt x="812" y="563"/>
                </a:lnTo>
                <a:lnTo>
                  <a:pt x="816" y="570"/>
                </a:lnTo>
                <a:lnTo>
                  <a:pt x="816" y="576"/>
                </a:lnTo>
                <a:lnTo>
                  <a:pt x="809" y="573"/>
                </a:lnTo>
                <a:lnTo>
                  <a:pt x="819" y="573"/>
                </a:lnTo>
                <a:lnTo>
                  <a:pt x="823" y="573"/>
                </a:lnTo>
                <a:lnTo>
                  <a:pt x="826" y="576"/>
                </a:lnTo>
                <a:lnTo>
                  <a:pt x="826" y="594"/>
                </a:lnTo>
                <a:lnTo>
                  <a:pt x="819" y="587"/>
                </a:lnTo>
                <a:lnTo>
                  <a:pt x="836" y="587"/>
                </a:lnTo>
                <a:lnTo>
                  <a:pt x="840" y="590"/>
                </a:lnTo>
                <a:lnTo>
                  <a:pt x="843" y="594"/>
                </a:lnTo>
                <a:lnTo>
                  <a:pt x="843" y="604"/>
                </a:lnTo>
                <a:lnTo>
                  <a:pt x="836" y="597"/>
                </a:lnTo>
                <a:lnTo>
                  <a:pt x="854" y="597"/>
                </a:lnTo>
                <a:lnTo>
                  <a:pt x="861" y="597"/>
                </a:lnTo>
                <a:lnTo>
                  <a:pt x="861" y="604"/>
                </a:lnTo>
                <a:lnTo>
                  <a:pt x="861" y="622"/>
                </a:lnTo>
                <a:lnTo>
                  <a:pt x="854" y="615"/>
                </a:lnTo>
                <a:lnTo>
                  <a:pt x="868" y="615"/>
                </a:lnTo>
                <a:lnTo>
                  <a:pt x="871" y="618"/>
                </a:lnTo>
                <a:lnTo>
                  <a:pt x="875" y="622"/>
                </a:lnTo>
                <a:lnTo>
                  <a:pt x="875" y="639"/>
                </a:lnTo>
                <a:lnTo>
                  <a:pt x="868" y="632"/>
                </a:lnTo>
                <a:lnTo>
                  <a:pt x="882" y="632"/>
                </a:lnTo>
                <a:lnTo>
                  <a:pt x="885" y="635"/>
                </a:lnTo>
                <a:lnTo>
                  <a:pt x="888" y="639"/>
                </a:lnTo>
                <a:lnTo>
                  <a:pt x="888" y="653"/>
                </a:lnTo>
                <a:lnTo>
                  <a:pt x="882" y="646"/>
                </a:lnTo>
                <a:lnTo>
                  <a:pt x="888" y="646"/>
                </a:lnTo>
                <a:lnTo>
                  <a:pt x="892" y="649"/>
                </a:lnTo>
                <a:lnTo>
                  <a:pt x="895" y="653"/>
                </a:lnTo>
                <a:lnTo>
                  <a:pt x="895" y="667"/>
                </a:lnTo>
                <a:lnTo>
                  <a:pt x="888" y="663"/>
                </a:lnTo>
                <a:lnTo>
                  <a:pt x="902" y="663"/>
                </a:lnTo>
                <a:lnTo>
                  <a:pt x="906" y="663"/>
                </a:lnTo>
                <a:lnTo>
                  <a:pt x="909" y="667"/>
                </a:lnTo>
                <a:lnTo>
                  <a:pt x="909" y="684"/>
                </a:lnTo>
                <a:lnTo>
                  <a:pt x="902" y="677"/>
                </a:lnTo>
                <a:lnTo>
                  <a:pt x="930" y="677"/>
                </a:lnTo>
                <a:lnTo>
                  <a:pt x="934" y="681"/>
                </a:lnTo>
                <a:lnTo>
                  <a:pt x="937" y="684"/>
                </a:lnTo>
                <a:lnTo>
                  <a:pt x="937" y="694"/>
                </a:lnTo>
                <a:lnTo>
                  <a:pt x="930" y="691"/>
                </a:lnTo>
                <a:lnTo>
                  <a:pt x="947" y="691"/>
                </a:lnTo>
                <a:lnTo>
                  <a:pt x="954" y="691"/>
                </a:lnTo>
                <a:lnTo>
                  <a:pt x="954" y="694"/>
                </a:lnTo>
                <a:lnTo>
                  <a:pt x="954" y="708"/>
                </a:lnTo>
                <a:lnTo>
                  <a:pt x="947" y="701"/>
                </a:lnTo>
                <a:lnTo>
                  <a:pt x="965" y="701"/>
                </a:lnTo>
                <a:lnTo>
                  <a:pt x="972" y="705"/>
                </a:lnTo>
                <a:lnTo>
                  <a:pt x="972" y="708"/>
                </a:lnTo>
                <a:lnTo>
                  <a:pt x="972" y="715"/>
                </a:lnTo>
                <a:lnTo>
                  <a:pt x="965" y="712"/>
                </a:lnTo>
                <a:lnTo>
                  <a:pt x="979" y="712"/>
                </a:lnTo>
                <a:lnTo>
                  <a:pt x="982" y="712"/>
                </a:lnTo>
                <a:lnTo>
                  <a:pt x="986" y="715"/>
                </a:lnTo>
                <a:lnTo>
                  <a:pt x="986" y="729"/>
                </a:lnTo>
                <a:lnTo>
                  <a:pt x="979" y="726"/>
                </a:lnTo>
                <a:lnTo>
                  <a:pt x="993" y="726"/>
                </a:lnTo>
                <a:lnTo>
                  <a:pt x="1000" y="726"/>
                </a:lnTo>
                <a:lnTo>
                  <a:pt x="1000" y="729"/>
                </a:lnTo>
                <a:lnTo>
                  <a:pt x="1000" y="740"/>
                </a:lnTo>
                <a:lnTo>
                  <a:pt x="993" y="733"/>
                </a:lnTo>
                <a:lnTo>
                  <a:pt x="1013" y="733"/>
                </a:lnTo>
                <a:lnTo>
                  <a:pt x="1017" y="736"/>
                </a:lnTo>
                <a:lnTo>
                  <a:pt x="1020" y="740"/>
                </a:lnTo>
                <a:lnTo>
                  <a:pt x="1020" y="750"/>
                </a:lnTo>
                <a:lnTo>
                  <a:pt x="1013" y="747"/>
                </a:lnTo>
                <a:lnTo>
                  <a:pt x="1048" y="747"/>
                </a:lnTo>
                <a:lnTo>
                  <a:pt x="1055" y="747"/>
                </a:lnTo>
                <a:lnTo>
                  <a:pt x="1055" y="750"/>
                </a:lnTo>
                <a:lnTo>
                  <a:pt x="1055" y="764"/>
                </a:lnTo>
                <a:lnTo>
                  <a:pt x="1048" y="760"/>
                </a:lnTo>
                <a:lnTo>
                  <a:pt x="1066" y="760"/>
                </a:lnTo>
                <a:lnTo>
                  <a:pt x="1072" y="760"/>
                </a:lnTo>
                <a:lnTo>
                  <a:pt x="1072" y="764"/>
                </a:lnTo>
                <a:lnTo>
                  <a:pt x="1072" y="781"/>
                </a:lnTo>
                <a:lnTo>
                  <a:pt x="1066" y="778"/>
                </a:lnTo>
                <a:lnTo>
                  <a:pt x="1079" y="778"/>
                </a:lnTo>
                <a:lnTo>
                  <a:pt x="1083" y="778"/>
                </a:lnTo>
                <a:lnTo>
                  <a:pt x="1086" y="781"/>
                </a:lnTo>
                <a:lnTo>
                  <a:pt x="1086" y="799"/>
                </a:lnTo>
                <a:lnTo>
                  <a:pt x="1079" y="795"/>
                </a:lnTo>
                <a:lnTo>
                  <a:pt x="1093" y="795"/>
                </a:lnTo>
                <a:lnTo>
                  <a:pt x="1097" y="795"/>
                </a:lnTo>
                <a:lnTo>
                  <a:pt x="1100" y="799"/>
                </a:lnTo>
                <a:lnTo>
                  <a:pt x="1100" y="813"/>
                </a:lnTo>
                <a:lnTo>
                  <a:pt x="1093" y="806"/>
                </a:lnTo>
                <a:lnTo>
                  <a:pt x="1104" y="806"/>
                </a:lnTo>
                <a:lnTo>
                  <a:pt x="1107" y="806"/>
                </a:lnTo>
                <a:lnTo>
                  <a:pt x="1111" y="813"/>
                </a:lnTo>
                <a:lnTo>
                  <a:pt x="1111" y="823"/>
                </a:lnTo>
                <a:lnTo>
                  <a:pt x="1104" y="819"/>
                </a:lnTo>
                <a:lnTo>
                  <a:pt x="1135" y="819"/>
                </a:lnTo>
                <a:lnTo>
                  <a:pt x="1138" y="819"/>
                </a:lnTo>
                <a:lnTo>
                  <a:pt x="1142" y="823"/>
                </a:lnTo>
                <a:lnTo>
                  <a:pt x="1142" y="844"/>
                </a:lnTo>
                <a:lnTo>
                  <a:pt x="1135" y="837"/>
                </a:lnTo>
                <a:lnTo>
                  <a:pt x="1142" y="837"/>
                </a:lnTo>
                <a:lnTo>
                  <a:pt x="1149" y="840"/>
                </a:lnTo>
                <a:lnTo>
                  <a:pt x="1149" y="844"/>
                </a:lnTo>
                <a:lnTo>
                  <a:pt x="1149" y="865"/>
                </a:lnTo>
                <a:lnTo>
                  <a:pt x="1142" y="858"/>
                </a:lnTo>
                <a:lnTo>
                  <a:pt x="1190" y="858"/>
                </a:lnTo>
                <a:lnTo>
                  <a:pt x="1197" y="861"/>
                </a:lnTo>
                <a:lnTo>
                  <a:pt x="1197" y="865"/>
                </a:lnTo>
                <a:lnTo>
                  <a:pt x="1197" y="875"/>
                </a:lnTo>
                <a:lnTo>
                  <a:pt x="1190" y="868"/>
                </a:lnTo>
                <a:lnTo>
                  <a:pt x="1215" y="868"/>
                </a:lnTo>
                <a:lnTo>
                  <a:pt x="1218" y="868"/>
                </a:lnTo>
                <a:lnTo>
                  <a:pt x="1222" y="875"/>
                </a:lnTo>
                <a:lnTo>
                  <a:pt x="1222" y="885"/>
                </a:lnTo>
                <a:lnTo>
                  <a:pt x="1215" y="882"/>
                </a:lnTo>
                <a:lnTo>
                  <a:pt x="1232" y="882"/>
                </a:lnTo>
                <a:lnTo>
                  <a:pt x="1239" y="882"/>
                </a:lnTo>
                <a:lnTo>
                  <a:pt x="1239" y="885"/>
                </a:lnTo>
                <a:lnTo>
                  <a:pt x="1239" y="899"/>
                </a:lnTo>
                <a:lnTo>
                  <a:pt x="1232" y="896"/>
                </a:lnTo>
                <a:lnTo>
                  <a:pt x="1277" y="896"/>
                </a:lnTo>
                <a:lnTo>
                  <a:pt x="1281" y="896"/>
                </a:lnTo>
                <a:lnTo>
                  <a:pt x="1284" y="899"/>
                </a:lnTo>
                <a:lnTo>
                  <a:pt x="1284" y="910"/>
                </a:lnTo>
                <a:lnTo>
                  <a:pt x="1277" y="903"/>
                </a:lnTo>
                <a:lnTo>
                  <a:pt x="1298" y="903"/>
                </a:lnTo>
                <a:lnTo>
                  <a:pt x="1302" y="906"/>
                </a:lnTo>
                <a:lnTo>
                  <a:pt x="1305" y="910"/>
                </a:lnTo>
                <a:lnTo>
                  <a:pt x="1305" y="920"/>
                </a:lnTo>
                <a:lnTo>
                  <a:pt x="1298" y="913"/>
                </a:lnTo>
                <a:lnTo>
                  <a:pt x="1333" y="913"/>
                </a:lnTo>
                <a:lnTo>
                  <a:pt x="1340" y="917"/>
                </a:lnTo>
                <a:lnTo>
                  <a:pt x="1340" y="920"/>
                </a:lnTo>
                <a:lnTo>
                  <a:pt x="1340" y="931"/>
                </a:lnTo>
                <a:lnTo>
                  <a:pt x="1333" y="924"/>
                </a:lnTo>
                <a:lnTo>
                  <a:pt x="1354" y="924"/>
                </a:lnTo>
                <a:lnTo>
                  <a:pt x="1357" y="927"/>
                </a:lnTo>
                <a:lnTo>
                  <a:pt x="1361" y="931"/>
                </a:lnTo>
                <a:lnTo>
                  <a:pt x="1361" y="941"/>
                </a:lnTo>
                <a:lnTo>
                  <a:pt x="1354" y="934"/>
                </a:lnTo>
                <a:lnTo>
                  <a:pt x="1371" y="934"/>
                </a:lnTo>
                <a:lnTo>
                  <a:pt x="1374" y="937"/>
                </a:lnTo>
                <a:lnTo>
                  <a:pt x="1378" y="941"/>
                </a:lnTo>
                <a:lnTo>
                  <a:pt x="1378" y="948"/>
                </a:lnTo>
                <a:lnTo>
                  <a:pt x="1371" y="944"/>
                </a:lnTo>
                <a:lnTo>
                  <a:pt x="1395" y="944"/>
                </a:lnTo>
                <a:lnTo>
                  <a:pt x="1399" y="944"/>
                </a:lnTo>
                <a:lnTo>
                  <a:pt x="1402" y="948"/>
                </a:lnTo>
                <a:lnTo>
                  <a:pt x="1402" y="958"/>
                </a:lnTo>
                <a:lnTo>
                  <a:pt x="1395" y="951"/>
                </a:lnTo>
                <a:lnTo>
                  <a:pt x="1409" y="951"/>
                </a:lnTo>
                <a:lnTo>
                  <a:pt x="1413" y="955"/>
                </a:lnTo>
                <a:lnTo>
                  <a:pt x="1416" y="958"/>
                </a:lnTo>
                <a:lnTo>
                  <a:pt x="1416" y="969"/>
                </a:lnTo>
                <a:lnTo>
                  <a:pt x="1409" y="962"/>
                </a:lnTo>
                <a:lnTo>
                  <a:pt x="1430" y="962"/>
                </a:lnTo>
                <a:lnTo>
                  <a:pt x="1433" y="962"/>
                </a:lnTo>
                <a:lnTo>
                  <a:pt x="1437" y="969"/>
                </a:lnTo>
                <a:lnTo>
                  <a:pt x="1437" y="976"/>
                </a:lnTo>
                <a:lnTo>
                  <a:pt x="1430" y="969"/>
                </a:lnTo>
                <a:lnTo>
                  <a:pt x="1479" y="969"/>
                </a:lnTo>
                <a:lnTo>
                  <a:pt x="1482" y="972"/>
                </a:lnTo>
                <a:lnTo>
                  <a:pt x="1486" y="976"/>
                </a:lnTo>
                <a:lnTo>
                  <a:pt x="1486" y="990"/>
                </a:lnTo>
                <a:lnTo>
                  <a:pt x="1479" y="983"/>
                </a:lnTo>
                <a:lnTo>
                  <a:pt x="1517" y="983"/>
                </a:lnTo>
                <a:lnTo>
                  <a:pt x="1520" y="983"/>
                </a:lnTo>
                <a:lnTo>
                  <a:pt x="1524" y="990"/>
                </a:lnTo>
                <a:lnTo>
                  <a:pt x="1524" y="1007"/>
                </a:lnTo>
                <a:lnTo>
                  <a:pt x="1517" y="1000"/>
                </a:lnTo>
                <a:lnTo>
                  <a:pt x="1538" y="1000"/>
                </a:lnTo>
                <a:lnTo>
                  <a:pt x="1541" y="1003"/>
                </a:lnTo>
                <a:lnTo>
                  <a:pt x="1545" y="1007"/>
                </a:lnTo>
                <a:lnTo>
                  <a:pt x="1545" y="1017"/>
                </a:lnTo>
                <a:lnTo>
                  <a:pt x="1538" y="1010"/>
                </a:lnTo>
                <a:lnTo>
                  <a:pt x="1552" y="1010"/>
                </a:lnTo>
                <a:lnTo>
                  <a:pt x="1558" y="1010"/>
                </a:lnTo>
                <a:lnTo>
                  <a:pt x="1558" y="1017"/>
                </a:lnTo>
                <a:lnTo>
                  <a:pt x="1558" y="1024"/>
                </a:lnTo>
                <a:lnTo>
                  <a:pt x="1552" y="1021"/>
                </a:lnTo>
                <a:lnTo>
                  <a:pt x="1579" y="1021"/>
                </a:lnTo>
                <a:lnTo>
                  <a:pt x="1586" y="1021"/>
                </a:lnTo>
                <a:lnTo>
                  <a:pt x="1586" y="1024"/>
                </a:lnTo>
                <a:lnTo>
                  <a:pt x="1586" y="1035"/>
                </a:lnTo>
                <a:lnTo>
                  <a:pt x="1579" y="1028"/>
                </a:lnTo>
                <a:lnTo>
                  <a:pt x="1597" y="1028"/>
                </a:lnTo>
                <a:lnTo>
                  <a:pt x="1600" y="1031"/>
                </a:lnTo>
                <a:lnTo>
                  <a:pt x="1604" y="1035"/>
                </a:lnTo>
                <a:lnTo>
                  <a:pt x="1604" y="1045"/>
                </a:lnTo>
                <a:lnTo>
                  <a:pt x="1597" y="1038"/>
                </a:lnTo>
                <a:lnTo>
                  <a:pt x="1611" y="1038"/>
                </a:lnTo>
                <a:lnTo>
                  <a:pt x="1614" y="1038"/>
                </a:lnTo>
                <a:lnTo>
                  <a:pt x="1617" y="1045"/>
                </a:lnTo>
                <a:lnTo>
                  <a:pt x="1617" y="1056"/>
                </a:lnTo>
                <a:lnTo>
                  <a:pt x="1611" y="1049"/>
                </a:lnTo>
                <a:lnTo>
                  <a:pt x="1621" y="1049"/>
                </a:lnTo>
                <a:lnTo>
                  <a:pt x="1624" y="1052"/>
                </a:lnTo>
                <a:lnTo>
                  <a:pt x="1628" y="1056"/>
                </a:lnTo>
                <a:lnTo>
                  <a:pt x="1628" y="1066"/>
                </a:lnTo>
                <a:lnTo>
                  <a:pt x="1621" y="1059"/>
                </a:lnTo>
                <a:lnTo>
                  <a:pt x="1635" y="1059"/>
                </a:lnTo>
                <a:lnTo>
                  <a:pt x="1638" y="1059"/>
                </a:lnTo>
                <a:lnTo>
                  <a:pt x="1642" y="1066"/>
                </a:lnTo>
                <a:lnTo>
                  <a:pt x="1642" y="1073"/>
                </a:lnTo>
                <a:lnTo>
                  <a:pt x="1635" y="1069"/>
                </a:lnTo>
                <a:lnTo>
                  <a:pt x="1656" y="1069"/>
                </a:lnTo>
                <a:lnTo>
                  <a:pt x="1659" y="1069"/>
                </a:lnTo>
                <a:lnTo>
                  <a:pt x="1659" y="1073"/>
                </a:lnTo>
                <a:lnTo>
                  <a:pt x="1659" y="1087"/>
                </a:lnTo>
                <a:lnTo>
                  <a:pt x="1656" y="1080"/>
                </a:lnTo>
                <a:lnTo>
                  <a:pt x="1697" y="1080"/>
                </a:lnTo>
                <a:lnTo>
                  <a:pt x="1701" y="1080"/>
                </a:lnTo>
                <a:lnTo>
                  <a:pt x="1704" y="1087"/>
                </a:lnTo>
                <a:lnTo>
                  <a:pt x="1704" y="1094"/>
                </a:lnTo>
                <a:lnTo>
                  <a:pt x="1697" y="1090"/>
                </a:lnTo>
                <a:lnTo>
                  <a:pt x="1736" y="1090"/>
                </a:lnTo>
                <a:lnTo>
                  <a:pt x="1739" y="1090"/>
                </a:lnTo>
                <a:lnTo>
                  <a:pt x="1742" y="1094"/>
                </a:lnTo>
                <a:lnTo>
                  <a:pt x="1742" y="1108"/>
                </a:lnTo>
                <a:lnTo>
                  <a:pt x="1736" y="1101"/>
                </a:lnTo>
                <a:lnTo>
                  <a:pt x="1784" y="1101"/>
                </a:lnTo>
                <a:lnTo>
                  <a:pt x="1788" y="1104"/>
                </a:lnTo>
                <a:lnTo>
                  <a:pt x="1788" y="1108"/>
                </a:lnTo>
                <a:lnTo>
                  <a:pt x="1788" y="1115"/>
                </a:lnTo>
                <a:lnTo>
                  <a:pt x="1784" y="1111"/>
                </a:lnTo>
                <a:lnTo>
                  <a:pt x="1829" y="1111"/>
                </a:lnTo>
                <a:lnTo>
                  <a:pt x="1833" y="1111"/>
                </a:lnTo>
                <a:lnTo>
                  <a:pt x="1836" y="1115"/>
                </a:lnTo>
                <a:lnTo>
                  <a:pt x="1836" y="1125"/>
                </a:lnTo>
                <a:lnTo>
                  <a:pt x="1829" y="1118"/>
                </a:lnTo>
                <a:lnTo>
                  <a:pt x="1857" y="1118"/>
                </a:lnTo>
                <a:lnTo>
                  <a:pt x="1860" y="1121"/>
                </a:lnTo>
                <a:lnTo>
                  <a:pt x="1864" y="1125"/>
                </a:lnTo>
                <a:lnTo>
                  <a:pt x="1864" y="1132"/>
                </a:lnTo>
                <a:lnTo>
                  <a:pt x="1857" y="1125"/>
                </a:lnTo>
                <a:lnTo>
                  <a:pt x="1899" y="1125"/>
                </a:lnTo>
                <a:lnTo>
                  <a:pt x="1902" y="1128"/>
                </a:lnTo>
                <a:lnTo>
                  <a:pt x="1902" y="1132"/>
                </a:lnTo>
                <a:lnTo>
                  <a:pt x="1902" y="1142"/>
                </a:lnTo>
                <a:lnTo>
                  <a:pt x="1899" y="1135"/>
                </a:lnTo>
                <a:lnTo>
                  <a:pt x="1933" y="1135"/>
                </a:lnTo>
                <a:lnTo>
                  <a:pt x="1940" y="1139"/>
                </a:lnTo>
                <a:lnTo>
                  <a:pt x="1940" y="1142"/>
                </a:lnTo>
                <a:lnTo>
                  <a:pt x="1940" y="1156"/>
                </a:lnTo>
                <a:lnTo>
                  <a:pt x="1933" y="1149"/>
                </a:lnTo>
                <a:lnTo>
                  <a:pt x="1961" y="1149"/>
                </a:lnTo>
                <a:lnTo>
                  <a:pt x="1968" y="1149"/>
                </a:lnTo>
                <a:lnTo>
                  <a:pt x="1968" y="1156"/>
                </a:lnTo>
                <a:lnTo>
                  <a:pt x="1968" y="1167"/>
                </a:lnTo>
                <a:lnTo>
                  <a:pt x="1961" y="1160"/>
                </a:lnTo>
                <a:lnTo>
                  <a:pt x="1985" y="1160"/>
                </a:lnTo>
                <a:lnTo>
                  <a:pt x="1992" y="1163"/>
                </a:lnTo>
                <a:lnTo>
                  <a:pt x="1992" y="1167"/>
                </a:lnTo>
                <a:lnTo>
                  <a:pt x="1992" y="1191"/>
                </a:lnTo>
                <a:lnTo>
                  <a:pt x="1985" y="1184"/>
                </a:lnTo>
                <a:lnTo>
                  <a:pt x="2013" y="1184"/>
                </a:lnTo>
                <a:lnTo>
                  <a:pt x="2017" y="1187"/>
                </a:lnTo>
                <a:lnTo>
                  <a:pt x="2020" y="1191"/>
                </a:lnTo>
                <a:lnTo>
                  <a:pt x="2020" y="1201"/>
                </a:lnTo>
                <a:lnTo>
                  <a:pt x="2013" y="1194"/>
                </a:lnTo>
                <a:lnTo>
                  <a:pt x="2103" y="1194"/>
                </a:lnTo>
                <a:lnTo>
                  <a:pt x="2110" y="1198"/>
                </a:lnTo>
                <a:lnTo>
                  <a:pt x="2110" y="1201"/>
                </a:lnTo>
                <a:lnTo>
                  <a:pt x="2110" y="1215"/>
                </a:lnTo>
                <a:lnTo>
                  <a:pt x="2103" y="1208"/>
                </a:lnTo>
                <a:lnTo>
                  <a:pt x="2180" y="1208"/>
                </a:lnTo>
                <a:lnTo>
                  <a:pt x="2187" y="1212"/>
                </a:lnTo>
                <a:lnTo>
                  <a:pt x="2187" y="1215"/>
                </a:lnTo>
                <a:lnTo>
                  <a:pt x="2187" y="1236"/>
                </a:lnTo>
                <a:lnTo>
                  <a:pt x="2180" y="1229"/>
                </a:lnTo>
                <a:lnTo>
                  <a:pt x="2194" y="1229"/>
                </a:lnTo>
                <a:lnTo>
                  <a:pt x="2201" y="1233"/>
                </a:lnTo>
                <a:lnTo>
                  <a:pt x="2201" y="1236"/>
                </a:lnTo>
                <a:lnTo>
                  <a:pt x="2201" y="1257"/>
                </a:lnTo>
                <a:lnTo>
                  <a:pt x="2194" y="1253"/>
                </a:lnTo>
                <a:lnTo>
                  <a:pt x="2537" y="1253"/>
                </a:lnTo>
                <a:lnTo>
                  <a:pt x="2537" y="1264"/>
                </a:lnTo>
                <a:close/>
              </a:path>
            </a:pathLst>
          </a:custGeom>
          <a:solidFill>
            <a:srgbClr val="00569E"/>
          </a:solidFill>
          <a:ln w="9525">
            <a:noFill/>
            <a:round/>
            <a:headEnd/>
            <a:tailEnd/>
          </a:ln>
        </p:spPr>
        <p:txBody>
          <a:bodyPr/>
          <a:lstStyle/>
          <a:p>
            <a:endParaRPr lang="el-GR"/>
          </a:p>
        </p:txBody>
      </p:sp>
      <p:sp>
        <p:nvSpPr>
          <p:cNvPr id="59414" name="Freeform 10"/>
          <p:cNvSpPr>
            <a:spLocks/>
          </p:cNvSpPr>
          <p:nvPr/>
        </p:nvSpPr>
        <p:spPr bwMode="auto">
          <a:xfrm>
            <a:off x="5386388" y="1636713"/>
            <a:ext cx="2727325" cy="1360487"/>
          </a:xfrm>
          <a:custGeom>
            <a:avLst/>
            <a:gdLst>
              <a:gd name="T0" fmla="*/ 2147483647 w 2537"/>
              <a:gd name="T1" fmla="*/ 2147483647 h 1264"/>
              <a:gd name="T2" fmla="*/ 2147483647 w 2537"/>
              <a:gd name="T3" fmla="*/ 2147483647 h 1264"/>
              <a:gd name="T4" fmla="*/ 2147483647 w 2537"/>
              <a:gd name="T5" fmla="*/ 2147483647 h 1264"/>
              <a:gd name="T6" fmla="*/ 2147483647 w 2537"/>
              <a:gd name="T7" fmla="*/ 2147483647 h 1264"/>
              <a:gd name="T8" fmla="*/ 2147483647 w 2537"/>
              <a:gd name="T9" fmla="*/ 2147483647 h 1264"/>
              <a:gd name="T10" fmla="*/ 2147483647 w 2537"/>
              <a:gd name="T11" fmla="*/ 2147483647 h 1264"/>
              <a:gd name="T12" fmla="*/ 2147483647 w 2537"/>
              <a:gd name="T13" fmla="*/ 2147483647 h 1264"/>
              <a:gd name="T14" fmla="*/ 2147483647 w 2537"/>
              <a:gd name="T15" fmla="*/ 2147483647 h 1264"/>
              <a:gd name="T16" fmla="*/ 2147483647 w 2537"/>
              <a:gd name="T17" fmla="*/ 2147483647 h 1264"/>
              <a:gd name="T18" fmla="*/ 2147483647 w 2537"/>
              <a:gd name="T19" fmla="*/ 2147483647 h 1264"/>
              <a:gd name="T20" fmla="*/ 2147483647 w 2537"/>
              <a:gd name="T21" fmla="*/ 2147483647 h 1264"/>
              <a:gd name="T22" fmla="*/ 2147483647 w 2537"/>
              <a:gd name="T23" fmla="*/ 2147483647 h 1264"/>
              <a:gd name="T24" fmla="*/ 2147483647 w 2537"/>
              <a:gd name="T25" fmla="*/ 2147483647 h 1264"/>
              <a:gd name="T26" fmla="*/ 2147483647 w 2537"/>
              <a:gd name="T27" fmla="*/ 2147483647 h 1264"/>
              <a:gd name="T28" fmla="*/ 2147483647 w 2537"/>
              <a:gd name="T29" fmla="*/ 2147483647 h 1264"/>
              <a:gd name="T30" fmla="*/ 2147483647 w 2537"/>
              <a:gd name="T31" fmla="*/ 2147483647 h 1264"/>
              <a:gd name="T32" fmla="*/ 2147483647 w 2537"/>
              <a:gd name="T33" fmla="*/ 2147483647 h 1264"/>
              <a:gd name="T34" fmla="*/ 2147483647 w 2537"/>
              <a:gd name="T35" fmla="*/ 2147483647 h 1264"/>
              <a:gd name="T36" fmla="*/ 2147483647 w 2537"/>
              <a:gd name="T37" fmla="*/ 2147483647 h 1264"/>
              <a:gd name="T38" fmla="*/ 2147483647 w 2537"/>
              <a:gd name="T39" fmla="*/ 2147483647 h 1264"/>
              <a:gd name="T40" fmla="*/ 2147483647 w 2537"/>
              <a:gd name="T41" fmla="*/ 2147483647 h 1264"/>
              <a:gd name="T42" fmla="*/ 2147483647 w 2537"/>
              <a:gd name="T43" fmla="*/ 2147483647 h 1264"/>
              <a:gd name="T44" fmla="*/ 2147483647 w 2537"/>
              <a:gd name="T45" fmla="*/ 2147483647 h 1264"/>
              <a:gd name="T46" fmla="*/ 2147483647 w 2537"/>
              <a:gd name="T47" fmla="*/ 2147483647 h 1264"/>
              <a:gd name="T48" fmla="*/ 2147483647 w 2537"/>
              <a:gd name="T49" fmla="*/ 2147483647 h 1264"/>
              <a:gd name="T50" fmla="*/ 2147483647 w 2537"/>
              <a:gd name="T51" fmla="*/ 2147483647 h 1264"/>
              <a:gd name="T52" fmla="*/ 2147483647 w 2537"/>
              <a:gd name="T53" fmla="*/ 2147483647 h 1264"/>
              <a:gd name="T54" fmla="*/ 2147483647 w 2537"/>
              <a:gd name="T55" fmla="*/ 2147483647 h 1264"/>
              <a:gd name="T56" fmla="*/ 2147483647 w 2537"/>
              <a:gd name="T57" fmla="*/ 2147483647 h 1264"/>
              <a:gd name="T58" fmla="*/ 2147483647 w 2537"/>
              <a:gd name="T59" fmla="*/ 2147483647 h 1264"/>
              <a:gd name="T60" fmla="*/ 2147483647 w 2537"/>
              <a:gd name="T61" fmla="*/ 2147483647 h 1264"/>
              <a:gd name="T62" fmla="*/ 2147483647 w 2537"/>
              <a:gd name="T63" fmla="*/ 2147483647 h 1264"/>
              <a:gd name="T64" fmla="*/ 2147483647 w 2537"/>
              <a:gd name="T65" fmla="*/ 2147483647 h 1264"/>
              <a:gd name="T66" fmla="*/ 2147483647 w 2537"/>
              <a:gd name="T67" fmla="*/ 2147483647 h 1264"/>
              <a:gd name="T68" fmla="*/ 2147483647 w 2537"/>
              <a:gd name="T69" fmla="*/ 2147483647 h 1264"/>
              <a:gd name="T70" fmla="*/ 2147483647 w 2537"/>
              <a:gd name="T71" fmla="*/ 2147483647 h 1264"/>
              <a:gd name="T72" fmla="*/ 2147483647 w 2537"/>
              <a:gd name="T73" fmla="*/ 2147483647 h 1264"/>
              <a:gd name="T74" fmla="*/ 2147483647 w 2537"/>
              <a:gd name="T75" fmla="*/ 2147483647 h 1264"/>
              <a:gd name="T76" fmla="*/ 2147483647 w 2537"/>
              <a:gd name="T77" fmla="*/ 2147483647 h 1264"/>
              <a:gd name="T78" fmla="*/ 2147483647 w 2537"/>
              <a:gd name="T79" fmla="*/ 2147483647 h 1264"/>
              <a:gd name="T80" fmla="*/ 2147483647 w 2537"/>
              <a:gd name="T81" fmla="*/ 2147483647 h 1264"/>
              <a:gd name="T82" fmla="*/ 2147483647 w 2537"/>
              <a:gd name="T83" fmla="*/ 2147483647 h 1264"/>
              <a:gd name="T84" fmla="*/ 2147483647 w 2537"/>
              <a:gd name="T85" fmla="*/ 2147483647 h 1264"/>
              <a:gd name="T86" fmla="*/ 2147483647 w 2537"/>
              <a:gd name="T87" fmla="*/ 2147483647 h 1264"/>
              <a:gd name="T88" fmla="*/ 2147483647 w 2537"/>
              <a:gd name="T89" fmla="*/ 2147483647 h 1264"/>
              <a:gd name="T90" fmla="*/ 2147483647 w 2537"/>
              <a:gd name="T91" fmla="*/ 2147483647 h 1264"/>
              <a:gd name="T92" fmla="*/ 2147483647 w 2537"/>
              <a:gd name="T93" fmla="*/ 2147483647 h 1264"/>
              <a:gd name="T94" fmla="*/ 2147483647 w 2537"/>
              <a:gd name="T95" fmla="*/ 2147483647 h 1264"/>
              <a:gd name="T96" fmla="*/ 2147483647 w 2537"/>
              <a:gd name="T97" fmla="*/ 2147483647 h 1264"/>
              <a:gd name="T98" fmla="*/ 2147483647 w 2537"/>
              <a:gd name="T99" fmla="*/ 2147483647 h 1264"/>
              <a:gd name="T100" fmla="*/ 2147483647 w 2537"/>
              <a:gd name="T101" fmla="*/ 2147483647 h 1264"/>
              <a:gd name="T102" fmla="*/ 2147483647 w 2537"/>
              <a:gd name="T103" fmla="*/ 2147483647 h 1264"/>
              <a:gd name="T104" fmla="*/ 2147483647 w 2537"/>
              <a:gd name="T105" fmla="*/ 2147483647 h 1264"/>
              <a:gd name="T106" fmla="*/ 2147483647 w 2537"/>
              <a:gd name="T107" fmla="*/ 2147483647 h 1264"/>
              <a:gd name="T108" fmla="*/ 2147483647 w 2537"/>
              <a:gd name="T109" fmla="*/ 2147483647 h 1264"/>
              <a:gd name="T110" fmla="*/ 2147483647 w 2537"/>
              <a:gd name="T111" fmla="*/ 2147483647 h 1264"/>
              <a:gd name="T112" fmla="*/ 2147483647 w 2537"/>
              <a:gd name="T113" fmla="*/ 2147483647 h 1264"/>
              <a:gd name="T114" fmla="*/ 2147483647 w 2537"/>
              <a:gd name="T115" fmla="*/ 2147483647 h 1264"/>
              <a:gd name="T116" fmla="*/ 2147483647 w 2537"/>
              <a:gd name="T117" fmla="*/ 2147483647 h 1264"/>
              <a:gd name="T118" fmla="*/ 2147483647 w 2537"/>
              <a:gd name="T119" fmla="*/ 2147483647 h 1264"/>
              <a:gd name="T120" fmla="*/ 2147483647 w 2537"/>
              <a:gd name="T121" fmla="*/ 2147483647 h 1264"/>
              <a:gd name="T122" fmla="*/ 2147483647 w 2537"/>
              <a:gd name="T123" fmla="*/ 2147483647 h 1264"/>
              <a:gd name="T124" fmla="*/ 2147483647 w 2537"/>
              <a:gd name="T125" fmla="*/ 2147483647 h 1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37" h="1264">
                <a:moveTo>
                  <a:pt x="2537" y="1264"/>
                </a:moveTo>
                <a:lnTo>
                  <a:pt x="2194" y="1264"/>
                </a:lnTo>
                <a:lnTo>
                  <a:pt x="2190" y="1264"/>
                </a:lnTo>
                <a:lnTo>
                  <a:pt x="2187" y="1257"/>
                </a:lnTo>
                <a:lnTo>
                  <a:pt x="2187" y="1236"/>
                </a:lnTo>
                <a:lnTo>
                  <a:pt x="2194" y="1243"/>
                </a:lnTo>
                <a:lnTo>
                  <a:pt x="2180" y="1243"/>
                </a:lnTo>
                <a:lnTo>
                  <a:pt x="2176" y="1239"/>
                </a:lnTo>
                <a:lnTo>
                  <a:pt x="2173" y="1236"/>
                </a:lnTo>
                <a:lnTo>
                  <a:pt x="2173" y="1215"/>
                </a:lnTo>
                <a:lnTo>
                  <a:pt x="2180" y="1222"/>
                </a:lnTo>
                <a:lnTo>
                  <a:pt x="2103" y="1222"/>
                </a:lnTo>
                <a:lnTo>
                  <a:pt x="2100" y="1219"/>
                </a:lnTo>
                <a:lnTo>
                  <a:pt x="2097" y="1215"/>
                </a:lnTo>
                <a:lnTo>
                  <a:pt x="2097" y="1201"/>
                </a:lnTo>
                <a:lnTo>
                  <a:pt x="2103" y="1208"/>
                </a:lnTo>
                <a:lnTo>
                  <a:pt x="2013" y="1208"/>
                </a:lnTo>
                <a:lnTo>
                  <a:pt x="2010" y="1208"/>
                </a:lnTo>
                <a:lnTo>
                  <a:pt x="2006" y="1201"/>
                </a:lnTo>
                <a:lnTo>
                  <a:pt x="2006" y="1191"/>
                </a:lnTo>
                <a:lnTo>
                  <a:pt x="2013" y="1198"/>
                </a:lnTo>
                <a:lnTo>
                  <a:pt x="1985" y="1198"/>
                </a:lnTo>
                <a:lnTo>
                  <a:pt x="1982" y="1194"/>
                </a:lnTo>
                <a:lnTo>
                  <a:pt x="1979" y="1191"/>
                </a:lnTo>
                <a:lnTo>
                  <a:pt x="1979" y="1167"/>
                </a:lnTo>
                <a:lnTo>
                  <a:pt x="1985" y="1174"/>
                </a:lnTo>
                <a:lnTo>
                  <a:pt x="1961" y="1174"/>
                </a:lnTo>
                <a:lnTo>
                  <a:pt x="1958" y="1170"/>
                </a:lnTo>
                <a:lnTo>
                  <a:pt x="1954" y="1167"/>
                </a:lnTo>
                <a:lnTo>
                  <a:pt x="1954" y="1156"/>
                </a:lnTo>
                <a:lnTo>
                  <a:pt x="1961" y="1160"/>
                </a:lnTo>
                <a:lnTo>
                  <a:pt x="1933" y="1160"/>
                </a:lnTo>
                <a:lnTo>
                  <a:pt x="1930" y="1160"/>
                </a:lnTo>
                <a:lnTo>
                  <a:pt x="1926" y="1156"/>
                </a:lnTo>
                <a:lnTo>
                  <a:pt x="1926" y="1142"/>
                </a:lnTo>
                <a:lnTo>
                  <a:pt x="1933" y="1149"/>
                </a:lnTo>
                <a:lnTo>
                  <a:pt x="1899" y="1149"/>
                </a:lnTo>
                <a:lnTo>
                  <a:pt x="1892" y="1146"/>
                </a:lnTo>
                <a:lnTo>
                  <a:pt x="1892" y="1142"/>
                </a:lnTo>
                <a:lnTo>
                  <a:pt x="1892" y="1132"/>
                </a:lnTo>
                <a:lnTo>
                  <a:pt x="1899" y="1139"/>
                </a:lnTo>
                <a:lnTo>
                  <a:pt x="1857" y="1139"/>
                </a:lnTo>
                <a:lnTo>
                  <a:pt x="1850" y="1139"/>
                </a:lnTo>
                <a:lnTo>
                  <a:pt x="1850" y="1132"/>
                </a:lnTo>
                <a:lnTo>
                  <a:pt x="1850" y="1125"/>
                </a:lnTo>
                <a:lnTo>
                  <a:pt x="1857" y="1132"/>
                </a:lnTo>
                <a:lnTo>
                  <a:pt x="1829" y="1132"/>
                </a:lnTo>
                <a:lnTo>
                  <a:pt x="1822" y="1128"/>
                </a:lnTo>
                <a:lnTo>
                  <a:pt x="1822" y="1125"/>
                </a:lnTo>
                <a:lnTo>
                  <a:pt x="1822" y="1115"/>
                </a:lnTo>
                <a:lnTo>
                  <a:pt x="1829" y="1121"/>
                </a:lnTo>
                <a:lnTo>
                  <a:pt x="1784" y="1121"/>
                </a:lnTo>
                <a:lnTo>
                  <a:pt x="1777" y="1121"/>
                </a:lnTo>
                <a:lnTo>
                  <a:pt x="1777" y="1115"/>
                </a:lnTo>
                <a:lnTo>
                  <a:pt x="1777" y="1108"/>
                </a:lnTo>
                <a:lnTo>
                  <a:pt x="1784" y="1115"/>
                </a:lnTo>
                <a:lnTo>
                  <a:pt x="1736" y="1115"/>
                </a:lnTo>
                <a:lnTo>
                  <a:pt x="1732" y="1111"/>
                </a:lnTo>
                <a:lnTo>
                  <a:pt x="1729" y="1108"/>
                </a:lnTo>
                <a:lnTo>
                  <a:pt x="1729" y="1094"/>
                </a:lnTo>
                <a:lnTo>
                  <a:pt x="1736" y="1101"/>
                </a:lnTo>
                <a:lnTo>
                  <a:pt x="1697" y="1101"/>
                </a:lnTo>
                <a:lnTo>
                  <a:pt x="1694" y="1101"/>
                </a:lnTo>
                <a:lnTo>
                  <a:pt x="1690" y="1094"/>
                </a:lnTo>
                <a:lnTo>
                  <a:pt x="1690" y="1087"/>
                </a:lnTo>
                <a:lnTo>
                  <a:pt x="1697" y="1090"/>
                </a:lnTo>
                <a:lnTo>
                  <a:pt x="1656" y="1090"/>
                </a:lnTo>
                <a:lnTo>
                  <a:pt x="1649" y="1090"/>
                </a:lnTo>
                <a:lnTo>
                  <a:pt x="1649" y="1087"/>
                </a:lnTo>
                <a:lnTo>
                  <a:pt x="1649" y="1073"/>
                </a:lnTo>
                <a:lnTo>
                  <a:pt x="1656" y="1080"/>
                </a:lnTo>
                <a:lnTo>
                  <a:pt x="1635" y="1080"/>
                </a:lnTo>
                <a:lnTo>
                  <a:pt x="1631" y="1080"/>
                </a:lnTo>
                <a:lnTo>
                  <a:pt x="1628" y="1073"/>
                </a:lnTo>
                <a:lnTo>
                  <a:pt x="1628" y="1066"/>
                </a:lnTo>
                <a:lnTo>
                  <a:pt x="1635" y="1069"/>
                </a:lnTo>
                <a:lnTo>
                  <a:pt x="1621" y="1069"/>
                </a:lnTo>
                <a:lnTo>
                  <a:pt x="1614" y="1069"/>
                </a:lnTo>
                <a:lnTo>
                  <a:pt x="1614" y="1066"/>
                </a:lnTo>
                <a:lnTo>
                  <a:pt x="1614" y="1056"/>
                </a:lnTo>
                <a:lnTo>
                  <a:pt x="1621" y="1062"/>
                </a:lnTo>
                <a:lnTo>
                  <a:pt x="1611" y="1062"/>
                </a:lnTo>
                <a:lnTo>
                  <a:pt x="1604" y="1059"/>
                </a:lnTo>
                <a:lnTo>
                  <a:pt x="1604" y="1056"/>
                </a:lnTo>
                <a:lnTo>
                  <a:pt x="1604" y="1045"/>
                </a:lnTo>
                <a:lnTo>
                  <a:pt x="1611" y="1049"/>
                </a:lnTo>
                <a:lnTo>
                  <a:pt x="1597" y="1049"/>
                </a:lnTo>
                <a:lnTo>
                  <a:pt x="1590" y="1049"/>
                </a:lnTo>
                <a:lnTo>
                  <a:pt x="1590" y="1045"/>
                </a:lnTo>
                <a:lnTo>
                  <a:pt x="1590" y="1035"/>
                </a:lnTo>
                <a:lnTo>
                  <a:pt x="1597" y="1042"/>
                </a:lnTo>
                <a:lnTo>
                  <a:pt x="1579" y="1042"/>
                </a:lnTo>
                <a:lnTo>
                  <a:pt x="1576" y="1038"/>
                </a:lnTo>
                <a:lnTo>
                  <a:pt x="1572" y="1035"/>
                </a:lnTo>
                <a:lnTo>
                  <a:pt x="1572" y="1024"/>
                </a:lnTo>
                <a:lnTo>
                  <a:pt x="1579" y="1031"/>
                </a:lnTo>
                <a:lnTo>
                  <a:pt x="1552" y="1031"/>
                </a:lnTo>
                <a:lnTo>
                  <a:pt x="1548" y="1031"/>
                </a:lnTo>
                <a:lnTo>
                  <a:pt x="1545" y="1024"/>
                </a:lnTo>
                <a:lnTo>
                  <a:pt x="1545" y="1017"/>
                </a:lnTo>
                <a:lnTo>
                  <a:pt x="1552" y="1021"/>
                </a:lnTo>
                <a:lnTo>
                  <a:pt x="1538" y="1021"/>
                </a:lnTo>
                <a:lnTo>
                  <a:pt x="1531" y="1021"/>
                </a:lnTo>
                <a:lnTo>
                  <a:pt x="1531" y="1017"/>
                </a:lnTo>
                <a:lnTo>
                  <a:pt x="1531" y="1007"/>
                </a:lnTo>
                <a:lnTo>
                  <a:pt x="1538" y="1014"/>
                </a:lnTo>
                <a:lnTo>
                  <a:pt x="1517" y="1014"/>
                </a:lnTo>
                <a:lnTo>
                  <a:pt x="1510" y="1010"/>
                </a:lnTo>
                <a:lnTo>
                  <a:pt x="1510" y="1007"/>
                </a:lnTo>
                <a:lnTo>
                  <a:pt x="1510" y="990"/>
                </a:lnTo>
                <a:lnTo>
                  <a:pt x="1517" y="993"/>
                </a:lnTo>
                <a:lnTo>
                  <a:pt x="1479" y="993"/>
                </a:lnTo>
                <a:lnTo>
                  <a:pt x="1472" y="993"/>
                </a:lnTo>
                <a:lnTo>
                  <a:pt x="1472" y="990"/>
                </a:lnTo>
                <a:lnTo>
                  <a:pt x="1472" y="976"/>
                </a:lnTo>
                <a:lnTo>
                  <a:pt x="1479" y="983"/>
                </a:lnTo>
                <a:lnTo>
                  <a:pt x="1430" y="983"/>
                </a:lnTo>
                <a:lnTo>
                  <a:pt x="1427" y="979"/>
                </a:lnTo>
                <a:lnTo>
                  <a:pt x="1423" y="976"/>
                </a:lnTo>
                <a:lnTo>
                  <a:pt x="1423" y="969"/>
                </a:lnTo>
                <a:lnTo>
                  <a:pt x="1430" y="972"/>
                </a:lnTo>
                <a:lnTo>
                  <a:pt x="1409" y="972"/>
                </a:lnTo>
                <a:lnTo>
                  <a:pt x="1406" y="972"/>
                </a:lnTo>
                <a:lnTo>
                  <a:pt x="1402" y="969"/>
                </a:lnTo>
                <a:lnTo>
                  <a:pt x="1402" y="958"/>
                </a:lnTo>
                <a:lnTo>
                  <a:pt x="1409" y="965"/>
                </a:lnTo>
                <a:lnTo>
                  <a:pt x="1395" y="965"/>
                </a:lnTo>
                <a:lnTo>
                  <a:pt x="1388" y="962"/>
                </a:lnTo>
                <a:lnTo>
                  <a:pt x="1388" y="958"/>
                </a:lnTo>
                <a:lnTo>
                  <a:pt x="1388" y="948"/>
                </a:lnTo>
                <a:lnTo>
                  <a:pt x="1395" y="955"/>
                </a:lnTo>
                <a:lnTo>
                  <a:pt x="1371" y="955"/>
                </a:lnTo>
                <a:lnTo>
                  <a:pt x="1364" y="955"/>
                </a:lnTo>
                <a:lnTo>
                  <a:pt x="1364" y="948"/>
                </a:lnTo>
                <a:lnTo>
                  <a:pt x="1364" y="941"/>
                </a:lnTo>
                <a:lnTo>
                  <a:pt x="1371" y="948"/>
                </a:lnTo>
                <a:lnTo>
                  <a:pt x="1354" y="948"/>
                </a:lnTo>
                <a:lnTo>
                  <a:pt x="1350" y="944"/>
                </a:lnTo>
                <a:lnTo>
                  <a:pt x="1347" y="941"/>
                </a:lnTo>
                <a:lnTo>
                  <a:pt x="1347" y="931"/>
                </a:lnTo>
                <a:lnTo>
                  <a:pt x="1354" y="937"/>
                </a:lnTo>
                <a:lnTo>
                  <a:pt x="1333" y="937"/>
                </a:lnTo>
                <a:lnTo>
                  <a:pt x="1329" y="934"/>
                </a:lnTo>
                <a:lnTo>
                  <a:pt x="1329" y="931"/>
                </a:lnTo>
                <a:lnTo>
                  <a:pt x="1329" y="920"/>
                </a:lnTo>
                <a:lnTo>
                  <a:pt x="1333" y="927"/>
                </a:lnTo>
                <a:lnTo>
                  <a:pt x="1298" y="927"/>
                </a:lnTo>
                <a:lnTo>
                  <a:pt x="1291" y="924"/>
                </a:lnTo>
                <a:lnTo>
                  <a:pt x="1291" y="920"/>
                </a:lnTo>
                <a:lnTo>
                  <a:pt x="1291" y="910"/>
                </a:lnTo>
                <a:lnTo>
                  <a:pt x="1298" y="917"/>
                </a:lnTo>
                <a:lnTo>
                  <a:pt x="1277" y="917"/>
                </a:lnTo>
                <a:lnTo>
                  <a:pt x="1270" y="913"/>
                </a:lnTo>
                <a:lnTo>
                  <a:pt x="1270" y="910"/>
                </a:lnTo>
                <a:lnTo>
                  <a:pt x="1270" y="899"/>
                </a:lnTo>
                <a:lnTo>
                  <a:pt x="1277" y="906"/>
                </a:lnTo>
                <a:lnTo>
                  <a:pt x="1232" y="906"/>
                </a:lnTo>
                <a:lnTo>
                  <a:pt x="1229" y="906"/>
                </a:lnTo>
                <a:lnTo>
                  <a:pt x="1225" y="899"/>
                </a:lnTo>
                <a:lnTo>
                  <a:pt x="1225" y="885"/>
                </a:lnTo>
                <a:lnTo>
                  <a:pt x="1232" y="892"/>
                </a:lnTo>
                <a:lnTo>
                  <a:pt x="1215" y="892"/>
                </a:lnTo>
                <a:lnTo>
                  <a:pt x="1208" y="892"/>
                </a:lnTo>
                <a:lnTo>
                  <a:pt x="1208" y="885"/>
                </a:lnTo>
                <a:lnTo>
                  <a:pt x="1208" y="875"/>
                </a:lnTo>
                <a:lnTo>
                  <a:pt x="1215" y="882"/>
                </a:lnTo>
                <a:lnTo>
                  <a:pt x="1190" y="882"/>
                </a:lnTo>
                <a:lnTo>
                  <a:pt x="1187" y="878"/>
                </a:lnTo>
                <a:lnTo>
                  <a:pt x="1187" y="875"/>
                </a:lnTo>
                <a:lnTo>
                  <a:pt x="1187" y="865"/>
                </a:lnTo>
                <a:lnTo>
                  <a:pt x="1190" y="872"/>
                </a:lnTo>
                <a:lnTo>
                  <a:pt x="1142" y="872"/>
                </a:lnTo>
                <a:lnTo>
                  <a:pt x="1138" y="868"/>
                </a:lnTo>
                <a:lnTo>
                  <a:pt x="1135" y="865"/>
                </a:lnTo>
                <a:lnTo>
                  <a:pt x="1135" y="844"/>
                </a:lnTo>
                <a:lnTo>
                  <a:pt x="1142" y="851"/>
                </a:lnTo>
                <a:lnTo>
                  <a:pt x="1135" y="851"/>
                </a:lnTo>
                <a:lnTo>
                  <a:pt x="1128" y="847"/>
                </a:lnTo>
                <a:lnTo>
                  <a:pt x="1128" y="844"/>
                </a:lnTo>
                <a:lnTo>
                  <a:pt x="1128" y="823"/>
                </a:lnTo>
                <a:lnTo>
                  <a:pt x="1135" y="830"/>
                </a:lnTo>
                <a:lnTo>
                  <a:pt x="1104" y="830"/>
                </a:lnTo>
                <a:lnTo>
                  <a:pt x="1097" y="830"/>
                </a:lnTo>
                <a:lnTo>
                  <a:pt x="1097" y="823"/>
                </a:lnTo>
                <a:lnTo>
                  <a:pt x="1097" y="813"/>
                </a:lnTo>
                <a:lnTo>
                  <a:pt x="1104" y="819"/>
                </a:lnTo>
                <a:lnTo>
                  <a:pt x="1093" y="819"/>
                </a:lnTo>
                <a:lnTo>
                  <a:pt x="1086" y="816"/>
                </a:lnTo>
                <a:lnTo>
                  <a:pt x="1086" y="813"/>
                </a:lnTo>
                <a:lnTo>
                  <a:pt x="1086" y="799"/>
                </a:lnTo>
                <a:lnTo>
                  <a:pt x="1093" y="806"/>
                </a:lnTo>
                <a:lnTo>
                  <a:pt x="1079" y="806"/>
                </a:lnTo>
                <a:lnTo>
                  <a:pt x="1076" y="806"/>
                </a:lnTo>
                <a:lnTo>
                  <a:pt x="1072" y="799"/>
                </a:lnTo>
                <a:lnTo>
                  <a:pt x="1072" y="781"/>
                </a:lnTo>
                <a:lnTo>
                  <a:pt x="1079" y="788"/>
                </a:lnTo>
                <a:lnTo>
                  <a:pt x="1066" y="788"/>
                </a:lnTo>
                <a:lnTo>
                  <a:pt x="1062" y="788"/>
                </a:lnTo>
                <a:lnTo>
                  <a:pt x="1062" y="781"/>
                </a:lnTo>
                <a:lnTo>
                  <a:pt x="1062" y="764"/>
                </a:lnTo>
                <a:lnTo>
                  <a:pt x="1066" y="771"/>
                </a:lnTo>
                <a:lnTo>
                  <a:pt x="1048" y="771"/>
                </a:lnTo>
                <a:lnTo>
                  <a:pt x="1045" y="771"/>
                </a:lnTo>
                <a:lnTo>
                  <a:pt x="1041" y="764"/>
                </a:lnTo>
                <a:lnTo>
                  <a:pt x="1041" y="750"/>
                </a:lnTo>
                <a:lnTo>
                  <a:pt x="1048" y="757"/>
                </a:lnTo>
                <a:lnTo>
                  <a:pt x="1013" y="757"/>
                </a:lnTo>
                <a:lnTo>
                  <a:pt x="1007" y="757"/>
                </a:lnTo>
                <a:lnTo>
                  <a:pt x="1007" y="750"/>
                </a:lnTo>
                <a:lnTo>
                  <a:pt x="1007" y="740"/>
                </a:lnTo>
                <a:lnTo>
                  <a:pt x="1013" y="747"/>
                </a:lnTo>
                <a:lnTo>
                  <a:pt x="993" y="747"/>
                </a:lnTo>
                <a:lnTo>
                  <a:pt x="989" y="747"/>
                </a:lnTo>
                <a:lnTo>
                  <a:pt x="989" y="740"/>
                </a:lnTo>
                <a:lnTo>
                  <a:pt x="989" y="729"/>
                </a:lnTo>
                <a:lnTo>
                  <a:pt x="993" y="736"/>
                </a:lnTo>
                <a:lnTo>
                  <a:pt x="979" y="736"/>
                </a:lnTo>
                <a:lnTo>
                  <a:pt x="972" y="736"/>
                </a:lnTo>
                <a:lnTo>
                  <a:pt x="972" y="729"/>
                </a:lnTo>
                <a:lnTo>
                  <a:pt x="972" y="715"/>
                </a:lnTo>
                <a:lnTo>
                  <a:pt x="979" y="722"/>
                </a:lnTo>
                <a:lnTo>
                  <a:pt x="965" y="722"/>
                </a:lnTo>
                <a:lnTo>
                  <a:pt x="961" y="722"/>
                </a:lnTo>
                <a:lnTo>
                  <a:pt x="958" y="715"/>
                </a:lnTo>
                <a:lnTo>
                  <a:pt x="958" y="708"/>
                </a:lnTo>
                <a:lnTo>
                  <a:pt x="965" y="715"/>
                </a:lnTo>
                <a:lnTo>
                  <a:pt x="947" y="715"/>
                </a:lnTo>
                <a:lnTo>
                  <a:pt x="944" y="712"/>
                </a:lnTo>
                <a:lnTo>
                  <a:pt x="941" y="708"/>
                </a:lnTo>
                <a:lnTo>
                  <a:pt x="941" y="694"/>
                </a:lnTo>
                <a:lnTo>
                  <a:pt x="947" y="701"/>
                </a:lnTo>
                <a:lnTo>
                  <a:pt x="930" y="701"/>
                </a:lnTo>
                <a:lnTo>
                  <a:pt x="923" y="701"/>
                </a:lnTo>
                <a:lnTo>
                  <a:pt x="923" y="694"/>
                </a:lnTo>
                <a:lnTo>
                  <a:pt x="923" y="684"/>
                </a:lnTo>
                <a:lnTo>
                  <a:pt x="930" y="691"/>
                </a:lnTo>
                <a:lnTo>
                  <a:pt x="902" y="691"/>
                </a:lnTo>
                <a:lnTo>
                  <a:pt x="895" y="688"/>
                </a:lnTo>
                <a:lnTo>
                  <a:pt x="895" y="684"/>
                </a:lnTo>
                <a:lnTo>
                  <a:pt x="895" y="667"/>
                </a:lnTo>
                <a:lnTo>
                  <a:pt x="902" y="674"/>
                </a:lnTo>
                <a:lnTo>
                  <a:pt x="888" y="674"/>
                </a:lnTo>
                <a:lnTo>
                  <a:pt x="885" y="674"/>
                </a:lnTo>
                <a:lnTo>
                  <a:pt x="882" y="667"/>
                </a:lnTo>
                <a:lnTo>
                  <a:pt x="882" y="653"/>
                </a:lnTo>
                <a:lnTo>
                  <a:pt x="888" y="660"/>
                </a:lnTo>
                <a:lnTo>
                  <a:pt x="882" y="660"/>
                </a:lnTo>
                <a:lnTo>
                  <a:pt x="878" y="656"/>
                </a:lnTo>
                <a:lnTo>
                  <a:pt x="875" y="653"/>
                </a:lnTo>
                <a:lnTo>
                  <a:pt x="875" y="639"/>
                </a:lnTo>
                <a:lnTo>
                  <a:pt x="882" y="646"/>
                </a:lnTo>
                <a:lnTo>
                  <a:pt x="868" y="646"/>
                </a:lnTo>
                <a:lnTo>
                  <a:pt x="861" y="642"/>
                </a:lnTo>
                <a:lnTo>
                  <a:pt x="861" y="639"/>
                </a:lnTo>
                <a:lnTo>
                  <a:pt x="861" y="622"/>
                </a:lnTo>
                <a:lnTo>
                  <a:pt x="868" y="629"/>
                </a:lnTo>
                <a:lnTo>
                  <a:pt x="854" y="629"/>
                </a:lnTo>
                <a:lnTo>
                  <a:pt x="850" y="625"/>
                </a:lnTo>
                <a:lnTo>
                  <a:pt x="847" y="622"/>
                </a:lnTo>
                <a:lnTo>
                  <a:pt x="847" y="604"/>
                </a:lnTo>
                <a:lnTo>
                  <a:pt x="854" y="608"/>
                </a:lnTo>
                <a:lnTo>
                  <a:pt x="836" y="608"/>
                </a:lnTo>
                <a:lnTo>
                  <a:pt x="833" y="608"/>
                </a:lnTo>
                <a:lnTo>
                  <a:pt x="829" y="604"/>
                </a:lnTo>
                <a:lnTo>
                  <a:pt x="829" y="594"/>
                </a:lnTo>
                <a:lnTo>
                  <a:pt x="836" y="601"/>
                </a:lnTo>
                <a:lnTo>
                  <a:pt x="819" y="601"/>
                </a:lnTo>
                <a:lnTo>
                  <a:pt x="812" y="597"/>
                </a:lnTo>
                <a:lnTo>
                  <a:pt x="812" y="594"/>
                </a:lnTo>
                <a:lnTo>
                  <a:pt x="812" y="576"/>
                </a:lnTo>
                <a:lnTo>
                  <a:pt x="819" y="583"/>
                </a:lnTo>
                <a:lnTo>
                  <a:pt x="809" y="583"/>
                </a:lnTo>
                <a:lnTo>
                  <a:pt x="802" y="583"/>
                </a:lnTo>
                <a:lnTo>
                  <a:pt x="802" y="576"/>
                </a:lnTo>
                <a:lnTo>
                  <a:pt x="802" y="570"/>
                </a:lnTo>
                <a:lnTo>
                  <a:pt x="809" y="573"/>
                </a:lnTo>
                <a:lnTo>
                  <a:pt x="798" y="573"/>
                </a:lnTo>
                <a:lnTo>
                  <a:pt x="795" y="573"/>
                </a:lnTo>
                <a:lnTo>
                  <a:pt x="791" y="570"/>
                </a:lnTo>
                <a:lnTo>
                  <a:pt x="791" y="552"/>
                </a:lnTo>
                <a:lnTo>
                  <a:pt x="798" y="559"/>
                </a:lnTo>
                <a:lnTo>
                  <a:pt x="784" y="559"/>
                </a:lnTo>
                <a:lnTo>
                  <a:pt x="781" y="556"/>
                </a:lnTo>
                <a:lnTo>
                  <a:pt x="777" y="552"/>
                </a:lnTo>
                <a:lnTo>
                  <a:pt x="777" y="535"/>
                </a:lnTo>
                <a:lnTo>
                  <a:pt x="784" y="542"/>
                </a:lnTo>
                <a:lnTo>
                  <a:pt x="777" y="542"/>
                </a:lnTo>
                <a:lnTo>
                  <a:pt x="770" y="538"/>
                </a:lnTo>
                <a:lnTo>
                  <a:pt x="770" y="535"/>
                </a:lnTo>
                <a:lnTo>
                  <a:pt x="770" y="521"/>
                </a:lnTo>
                <a:lnTo>
                  <a:pt x="777" y="528"/>
                </a:lnTo>
                <a:lnTo>
                  <a:pt x="764" y="528"/>
                </a:lnTo>
                <a:lnTo>
                  <a:pt x="760" y="524"/>
                </a:lnTo>
                <a:lnTo>
                  <a:pt x="757" y="521"/>
                </a:lnTo>
                <a:lnTo>
                  <a:pt x="757" y="507"/>
                </a:lnTo>
                <a:lnTo>
                  <a:pt x="764" y="514"/>
                </a:lnTo>
                <a:lnTo>
                  <a:pt x="746" y="514"/>
                </a:lnTo>
                <a:lnTo>
                  <a:pt x="743" y="510"/>
                </a:lnTo>
                <a:lnTo>
                  <a:pt x="739" y="507"/>
                </a:lnTo>
                <a:lnTo>
                  <a:pt x="739" y="490"/>
                </a:lnTo>
                <a:lnTo>
                  <a:pt x="746" y="497"/>
                </a:lnTo>
                <a:lnTo>
                  <a:pt x="739" y="497"/>
                </a:lnTo>
                <a:lnTo>
                  <a:pt x="736" y="497"/>
                </a:lnTo>
                <a:lnTo>
                  <a:pt x="732" y="490"/>
                </a:lnTo>
                <a:lnTo>
                  <a:pt x="732" y="479"/>
                </a:lnTo>
                <a:lnTo>
                  <a:pt x="739" y="486"/>
                </a:lnTo>
                <a:lnTo>
                  <a:pt x="722" y="486"/>
                </a:lnTo>
                <a:lnTo>
                  <a:pt x="718" y="483"/>
                </a:lnTo>
                <a:lnTo>
                  <a:pt x="715" y="479"/>
                </a:lnTo>
                <a:lnTo>
                  <a:pt x="715" y="469"/>
                </a:lnTo>
                <a:lnTo>
                  <a:pt x="722" y="472"/>
                </a:lnTo>
                <a:lnTo>
                  <a:pt x="704" y="472"/>
                </a:lnTo>
                <a:lnTo>
                  <a:pt x="701" y="472"/>
                </a:lnTo>
                <a:lnTo>
                  <a:pt x="698" y="469"/>
                </a:lnTo>
                <a:lnTo>
                  <a:pt x="698" y="448"/>
                </a:lnTo>
                <a:lnTo>
                  <a:pt x="704" y="455"/>
                </a:lnTo>
                <a:lnTo>
                  <a:pt x="680" y="455"/>
                </a:lnTo>
                <a:lnTo>
                  <a:pt x="677" y="451"/>
                </a:lnTo>
                <a:lnTo>
                  <a:pt x="673" y="448"/>
                </a:lnTo>
                <a:lnTo>
                  <a:pt x="673" y="431"/>
                </a:lnTo>
                <a:lnTo>
                  <a:pt x="680" y="438"/>
                </a:lnTo>
                <a:lnTo>
                  <a:pt x="670" y="438"/>
                </a:lnTo>
                <a:lnTo>
                  <a:pt x="666" y="434"/>
                </a:lnTo>
                <a:lnTo>
                  <a:pt x="663" y="431"/>
                </a:lnTo>
                <a:lnTo>
                  <a:pt x="663" y="413"/>
                </a:lnTo>
                <a:lnTo>
                  <a:pt x="670" y="420"/>
                </a:lnTo>
                <a:lnTo>
                  <a:pt x="659" y="420"/>
                </a:lnTo>
                <a:lnTo>
                  <a:pt x="652" y="417"/>
                </a:lnTo>
                <a:lnTo>
                  <a:pt x="652" y="413"/>
                </a:lnTo>
                <a:lnTo>
                  <a:pt x="652" y="403"/>
                </a:lnTo>
                <a:lnTo>
                  <a:pt x="659" y="410"/>
                </a:lnTo>
                <a:lnTo>
                  <a:pt x="639" y="410"/>
                </a:lnTo>
                <a:lnTo>
                  <a:pt x="635" y="406"/>
                </a:lnTo>
                <a:lnTo>
                  <a:pt x="635" y="403"/>
                </a:lnTo>
                <a:lnTo>
                  <a:pt x="635" y="392"/>
                </a:lnTo>
                <a:lnTo>
                  <a:pt x="639" y="396"/>
                </a:lnTo>
                <a:lnTo>
                  <a:pt x="621" y="396"/>
                </a:lnTo>
                <a:lnTo>
                  <a:pt x="618" y="396"/>
                </a:lnTo>
                <a:lnTo>
                  <a:pt x="614" y="392"/>
                </a:lnTo>
                <a:lnTo>
                  <a:pt x="614" y="372"/>
                </a:lnTo>
                <a:lnTo>
                  <a:pt x="621" y="379"/>
                </a:lnTo>
                <a:lnTo>
                  <a:pt x="604" y="379"/>
                </a:lnTo>
                <a:lnTo>
                  <a:pt x="600" y="375"/>
                </a:lnTo>
                <a:lnTo>
                  <a:pt x="597" y="372"/>
                </a:lnTo>
                <a:lnTo>
                  <a:pt x="597" y="354"/>
                </a:lnTo>
                <a:lnTo>
                  <a:pt x="604" y="361"/>
                </a:lnTo>
                <a:lnTo>
                  <a:pt x="566" y="361"/>
                </a:lnTo>
                <a:lnTo>
                  <a:pt x="562" y="358"/>
                </a:lnTo>
                <a:lnTo>
                  <a:pt x="562" y="354"/>
                </a:lnTo>
                <a:lnTo>
                  <a:pt x="562" y="344"/>
                </a:lnTo>
                <a:lnTo>
                  <a:pt x="566" y="351"/>
                </a:lnTo>
                <a:lnTo>
                  <a:pt x="541" y="351"/>
                </a:lnTo>
                <a:lnTo>
                  <a:pt x="538" y="351"/>
                </a:lnTo>
                <a:lnTo>
                  <a:pt x="534" y="344"/>
                </a:lnTo>
                <a:lnTo>
                  <a:pt x="534" y="333"/>
                </a:lnTo>
                <a:lnTo>
                  <a:pt x="541" y="340"/>
                </a:lnTo>
                <a:lnTo>
                  <a:pt x="514" y="340"/>
                </a:lnTo>
                <a:lnTo>
                  <a:pt x="510" y="337"/>
                </a:lnTo>
                <a:lnTo>
                  <a:pt x="507" y="333"/>
                </a:lnTo>
                <a:lnTo>
                  <a:pt x="507" y="316"/>
                </a:lnTo>
                <a:lnTo>
                  <a:pt x="514" y="323"/>
                </a:lnTo>
                <a:lnTo>
                  <a:pt x="496" y="323"/>
                </a:lnTo>
                <a:lnTo>
                  <a:pt x="493" y="323"/>
                </a:lnTo>
                <a:lnTo>
                  <a:pt x="489" y="316"/>
                </a:lnTo>
                <a:lnTo>
                  <a:pt x="489" y="306"/>
                </a:lnTo>
                <a:lnTo>
                  <a:pt x="496" y="313"/>
                </a:lnTo>
                <a:lnTo>
                  <a:pt x="444" y="313"/>
                </a:lnTo>
                <a:lnTo>
                  <a:pt x="441" y="313"/>
                </a:lnTo>
                <a:lnTo>
                  <a:pt x="437" y="306"/>
                </a:lnTo>
                <a:lnTo>
                  <a:pt x="437" y="292"/>
                </a:lnTo>
                <a:lnTo>
                  <a:pt x="444" y="299"/>
                </a:lnTo>
                <a:lnTo>
                  <a:pt x="430" y="299"/>
                </a:lnTo>
                <a:lnTo>
                  <a:pt x="427" y="295"/>
                </a:lnTo>
                <a:lnTo>
                  <a:pt x="423" y="292"/>
                </a:lnTo>
                <a:lnTo>
                  <a:pt x="423" y="281"/>
                </a:lnTo>
                <a:lnTo>
                  <a:pt x="430" y="285"/>
                </a:lnTo>
                <a:lnTo>
                  <a:pt x="420" y="285"/>
                </a:lnTo>
                <a:lnTo>
                  <a:pt x="416" y="285"/>
                </a:lnTo>
                <a:lnTo>
                  <a:pt x="413" y="281"/>
                </a:lnTo>
                <a:lnTo>
                  <a:pt x="413" y="261"/>
                </a:lnTo>
                <a:lnTo>
                  <a:pt x="420" y="267"/>
                </a:lnTo>
                <a:lnTo>
                  <a:pt x="399" y="267"/>
                </a:lnTo>
                <a:lnTo>
                  <a:pt x="396" y="264"/>
                </a:lnTo>
                <a:lnTo>
                  <a:pt x="392" y="261"/>
                </a:lnTo>
                <a:lnTo>
                  <a:pt x="392" y="247"/>
                </a:lnTo>
                <a:lnTo>
                  <a:pt x="399" y="254"/>
                </a:lnTo>
                <a:lnTo>
                  <a:pt x="385" y="254"/>
                </a:lnTo>
                <a:lnTo>
                  <a:pt x="382" y="254"/>
                </a:lnTo>
                <a:lnTo>
                  <a:pt x="378" y="247"/>
                </a:lnTo>
                <a:lnTo>
                  <a:pt x="378" y="233"/>
                </a:lnTo>
                <a:lnTo>
                  <a:pt x="385" y="240"/>
                </a:lnTo>
                <a:lnTo>
                  <a:pt x="375" y="240"/>
                </a:lnTo>
                <a:lnTo>
                  <a:pt x="371" y="240"/>
                </a:lnTo>
                <a:lnTo>
                  <a:pt x="368" y="233"/>
                </a:lnTo>
                <a:lnTo>
                  <a:pt x="368" y="222"/>
                </a:lnTo>
                <a:lnTo>
                  <a:pt x="375" y="229"/>
                </a:lnTo>
                <a:lnTo>
                  <a:pt x="364" y="229"/>
                </a:lnTo>
                <a:lnTo>
                  <a:pt x="361" y="226"/>
                </a:lnTo>
                <a:lnTo>
                  <a:pt x="357" y="222"/>
                </a:lnTo>
                <a:lnTo>
                  <a:pt x="357" y="208"/>
                </a:lnTo>
                <a:lnTo>
                  <a:pt x="364" y="215"/>
                </a:lnTo>
                <a:lnTo>
                  <a:pt x="350" y="215"/>
                </a:lnTo>
                <a:lnTo>
                  <a:pt x="347" y="212"/>
                </a:lnTo>
                <a:lnTo>
                  <a:pt x="343" y="208"/>
                </a:lnTo>
                <a:lnTo>
                  <a:pt x="343" y="195"/>
                </a:lnTo>
                <a:lnTo>
                  <a:pt x="350" y="202"/>
                </a:lnTo>
                <a:lnTo>
                  <a:pt x="340" y="202"/>
                </a:lnTo>
                <a:lnTo>
                  <a:pt x="337" y="198"/>
                </a:lnTo>
                <a:lnTo>
                  <a:pt x="333" y="195"/>
                </a:lnTo>
                <a:lnTo>
                  <a:pt x="333" y="181"/>
                </a:lnTo>
                <a:lnTo>
                  <a:pt x="340" y="188"/>
                </a:lnTo>
                <a:lnTo>
                  <a:pt x="330" y="188"/>
                </a:lnTo>
                <a:lnTo>
                  <a:pt x="323" y="184"/>
                </a:lnTo>
                <a:lnTo>
                  <a:pt x="323" y="181"/>
                </a:lnTo>
                <a:lnTo>
                  <a:pt x="323" y="167"/>
                </a:lnTo>
                <a:lnTo>
                  <a:pt x="330" y="174"/>
                </a:lnTo>
                <a:lnTo>
                  <a:pt x="295" y="174"/>
                </a:lnTo>
                <a:lnTo>
                  <a:pt x="291" y="170"/>
                </a:lnTo>
                <a:lnTo>
                  <a:pt x="288" y="167"/>
                </a:lnTo>
                <a:lnTo>
                  <a:pt x="288" y="153"/>
                </a:lnTo>
                <a:lnTo>
                  <a:pt x="295" y="160"/>
                </a:lnTo>
                <a:lnTo>
                  <a:pt x="278" y="160"/>
                </a:lnTo>
                <a:lnTo>
                  <a:pt x="274" y="156"/>
                </a:lnTo>
                <a:lnTo>
                  <a:pt x="271" y="153"/>
                </a:lnTo>
                <a:lnTo>
                  <a:pt x="271" y="143"/>
                </a:lnTo>
                <a:lnTo>
                  <a:pt x="278" y="146"/>
                </a:lnTo>
                <a:lnTo>
                  <a:pt x="260" y="146"/>
                </a:lnTo>
                <a:lnTo>
                  <a:pt x="253" y="146"/>
                </a:lnTo>
                <a:lnTo>
                  <a:pt x="253" y="143"/>
                </a:lnTo>
                <a:lnTo>
                  <a:pt x="253" y="129"/>
                </a:lnTo>
                <a:lnTo>
                  <a:pt x="260" y="132"/>
                </a:lnTo>
                <a:lnTo>
                  <a:pt x="239" y="132"/>
                </a:lnTo>
                <a:lnTo>
                  <a:pt x="236" y="132"/>
                </a:lnTo>
                <a:lnTo>
                  <a:pt x="232" y="129"/>
                </a:lnTo>
                <a:lnTo>
                  <a:pt x="232" y="115"/>
                </a:lnTo>
                <a:lnTo>
                  <a:pt x="239" y="122"/>
                </a:lnTo>
                <a:lnTo>
                  <a:pt x="222" y="122"/>
                </a:lnTo>
                <a:lnTo>
                  <a:pt x="215" y="118"/>
                </a:lnTo>
                <a:lnTo>
                  <a:pt x="215" y="115"/>
                </a:lnTo>
                <a:lnTo>
                  <a:pt x="215" y="94"/>
                </a:lnTo>
                <a:lnTo>
                  <a:pt x="222" y="97"/>
                </a:lnTo>
                <a:lnTo>
                  <a:pt x="201" y="97"/>
                </a:lnTo>
                <a:lnTo>
                  <a:pt x="198" y="97"/>
                </a:lnTo>
                <a:lnTo>
                  <a:pt x="194" y="94"/>
                </a:lnTo>
                <a:lnTo>
                  <a:pt x="194" y="80"/>
                </a:lnTo>
                <a:lnTo>
                  <a:pt x="201" y="84"/>
                </a:lnTo>
                <a:lnTo>
                  <a:pt x="187" y="84"/>
                </a:lnTo>
                <a:lnTo>
                  <a:pt x="180" y="84"/>
                </a:lnTo>
                <a:lnTo>
                  <a:pt x="180" y="80"/>
                </a:lnTo>
                <a:lnTo>
                  <a:pt x="180" y="63"/>
                </a:lnTo>
                <a:lnTo>
                  <a:pt x="187" y="70"/>
                </a:lnTo>
                <a:lnTo>
                  <a:pt x="170" y="70"/>
                </a:lnTo>
                <a:lnTo>
                  <a:pt x="163" y="66"/>
                </a:lnTo>
                <a:lnTo>
                  <a:pt x="163" y="63"/>
                </a:lnTo>
                <a:lnTo>
                  <a:pt x="163" y="52"/>
                </a:lnTo>
                <a:lnTo>
                  <a:pt x="170" y="59"/>
                </a:lnTo>
                <a:lnTo>
                  <a:pt x="135" y="59"/>
                </a:lnTo>
                <a:lnTo>
                  <a:pt x="132" y="59"/>
                </a:lnTo>
                <a:lnTo>
                  <a:pt x="128" y="52"/>
                </a:lnTo>
                <a:lnTo>
                  <a:pt x="128" y="42"/>
                </a:lnTo>
                <a:lnTo>
                  <a:pt x="135" y="45"/>
                </a:lnTo>
                <a:lnTo>
                  <a:pt x="121" y="45"/>
                </a:lnTo>
                <a:lnTo>
                  <a:pt x="118" y="45"/>
                </a:lnTo>
                <a:lnTo>
                  <a:pt x="114" y="42"/>
                </a:lnTo>
                <a:lnTo>
                  <a:pt x="114" y="28"/>
                </a:lnTo>
                <a:lnTo>
                  <a:pt x="121" y="35"/>
                </a:lnTo>
                <a:lnTo>
                  <a:pt x="104" y="35"/>
                </a:lnTo>
                <a:lnTo>
                  <a:pt x="100" y="35"/>
                </a:lnTo>
                <a:lnTo>
                  <a:pt x="97" y="28"/>
                </a:lnTo>
                <a:lnTo>
                  <a:pt x="97" y="18"/>
                </a:lnTo>
                <a:lnTo>
                  <a:pt x="104" y="24"/>
                </a:lnTo>
                <a:lnTo>
                  <a:pt x="90" y="24"/>
                </a:lnTo>
                <a:lnTo>
                  <a:pt x="87" y="24"/>
                </a:lnTo>
                <a:lnTo>
                  <a:pt x="83" y="18"/>
                </a:lnTo>
                <a:lnTo>
                  <a:pt x="83" y="7"/>
                </a:lnTo>
                <a:lnTo>
                  <a:pt x="90" y="14"/>
                </a:lnTo>
                <a:lnTo>
                  <a:pt x="0" y="14"/>
                </a:lnTo>
                <a:lnTo>
                  <a:pt x="0" y="0"/>
                </a:lnTo>
                <a:lnTo>
                  <a:pt x="90" y="0"/>
                </a:lnTo>
                <a:lnTo>
                  <a:pt x="94" y="4"/>
                </a:lnTo>
                <a:lnTo>
                  <a:pt x="97" y="7"/>
                </a:lnTo>
                <a:lnTo>
                  <a:pt x="97" y="18"/>
                </a:lnTo>
                <a:lnTo>
                  <a:pt x="90" y="11"/>
                </a:lnTo>
                <a:lnTo>
                  <a:pt x="104" y="11"/>
                </a:lnTo>
                <a:lnTo>
                  <a:pt x="111" y="14"/>
                </a:lnTo>
                <a:lnTo>
                  <a:pt x="111" y="18"/>
                </a:lnTo>
                <a:lnTo>
                  <a:pt x="111" y="28"/>
                </a:lnTo>
                <a:lnTo>
                  <a:pt x="104" y="24"/>
                </a:lnTo>
                <a:lnTo>
                  <a:pt x="121" y="24"/>
                </a:lnTo>
                <a:lnTo>
                  <a:pt x="125" y="24"/>
                </a:lnTo>
                <a:lnTo>
                  <a:pt x="128" y="28"/>
                </a:lnTo>
                <a:lnTo>
                  <a:pt x="128" y="42"/>
                </a:lnTo>
                <a:lnTo>
                  <a:pt x="121" y="35"/>
                </a:lnTo>
                <a:lnTo>
                  <a:pt x="135" y="35"/>
                </a:lnTo>
                <a:lnTo>
                  <a:pt x="142" y="35"/>
                </a:lnTo>
                <a:lnTo>
                  <a:pt x="142" y="42"/>
                </a:lnTo>
                <a:lnTo>
                  <a:pt x="142" y="52"/>
                </a:lnTo>
                <a:lnTo>
                  <a:pt x="135" y="45"/>
                </a:lnTo>
                <a:lnTo>
                  <a:pt x="170" y="45"/>
                </a:lnTo>
                <a:lnTo>
                  <a:pt x="173" y="49"/>
                </a:lnTo>
                <a:lnTo>
                  <a:pt x="177" y="52"/>
                </a:lnTo>
                <a:lnTo>
                  <a:pt x="177" y="63"/>
                </a:lnTo>
                <a:lnTo>
                  <a:pt x="170" y="56"/>
                </a:lnTo>
                <a:lnTo>
                  <a:pt x="187" y="56"/>
                </a:lnTo>
                <a:lnTo>
                  <a:pt x="191" y="56"/>
                </a:lnTo>
                <a:lnTo>
                  <a:pt x="194" y="63"/>
                </a:lnTo>
                <a:lnTo>
                  <a:pt x="194" y="80"/>
                </a:lnTo>
                <a:lnTo>
                  <a:pt x="187" y="73"/>
                </a:lnTo>
                <a:lnTo>
                  <a:pt x="201" y="73"/>
                </a:lnTo>
                <a:lnTo>
                  <a:pt x="208" y="73"/>
                </a:lnTo>
                <a:lnTo>
                  <a:pt x="208" y="80"/>
                </a:lnTo>
                <a:lnTo>
                  <a:pt x="208" y="94"/>
                </a:lnTo>
                <a:lnTo>
                  <a:pt x="201" y="87"/>
                </a:lnTo>
                <a:lnTo>
                  <a:pt x="222" y="87"/>
                </a:lnTo>
                <a:lnTo>
                  <a:pt x="225" y="87"/>
                </a:lnTo>
                <a:lnTo>
                  <a:pt x="229" y="94"/>
                </a:lnTo>
                <a:lnTo>
                  <a:pt x="229" y="115"/>
                </a:lnTo>
                <a:lnTo>
                  <a:pt x="222" y="108"/>
                </a:lnTo>
                <a:lnTo>
                  <a:pt x="239" y="108"/>
                </a:lnTo>
                <a:lnTo>
                  <a:pt x="246" y="111"/>
                </a:lnTo>
                <a:lnTo>
                  <a:pt x="246" y="115"/>
                </a:lnTo>
                <a:lnTo>
                  <a:pt x="246" y="129"/>
                </a:lnTo>
                <a:lnTo>
                  <a:pt x="239" y="122"/>
                </a:lnTo>
                <a:lnTo>
                  <a:pt x="260" y="122"/>
                </a:lnTo>
                <a:lnTo>
                  <a:pt x="264" y="122"/>
                </a:lnTo>
                <a:lnTo>
                  <a:pt x="267" y="129"/>
                </a:lnTo>
                <a:lnTo>
                  <a:pt x="267" y="143"/>
                </a:lnTo>
                <a:lnTo>
                  <a:pt x="260" y="136"/>
                </a:lnTo>
                <a:lnTo>
                  <a:pt x="278" y="136"/>
                </a:lnTo>
                <a:lnTo>
                  <a:pt x="284" y="136"/>
                </a:lnTo>
                <a:lnTo>
                  <a:pt x="284" y="143"/>
                </a:lnTo>
                <a:lnTo>
                  <a:pt x="284" y="153"/>
                </a:lnTo>
                <a:lnTo>
                  <a:pt x="278" y="146"/>
                </a:lnTo>
                <a:lnTo>
                  <a:pt x="295" y="146"/>
                </a:lnTo>
                <a:lnTo>
                  <a:pt x="298" y="146"/>
                </a:lnTo>
                <a:lnTo>
                  <a:pt x="302" y="153"/>
                </a:lnTo>
                <a:lnTo>
                  <a:pt x="302" y="167"/>
                </a:lnTo>
                <a:lnTo>
                  <a:pt x="295" y="160"/>
                </a:lnTo>
                <a:lnTo>
                  <a:pt x="330" y="160"/>
                </a:lnTo>
                <a:lnTo>
                  <a:pt x="333" y="163"/>
                </a:lnTo>
                <a:lnTo>
                  <a:pt x="333" y="167"/>
                </a:lnTo>
                <a:lnTo>
                  <a:pt x="333" y="181"/>
                </a:lnTo>
                <a:lnTo>
                  <a:pt x="330" y="174"/>
                </a:lnTo>
                <a:lnTo>
                  <a:pt x="340" y="174"/>
                </a:lnTo>
                <a:lnTo>
                  <a:pt x="347" y="177"/>
                </a:lnTo>
                <a:lnTo>
                  <a:pt x="347" y="181"/>
                </a:lnTo>
                <a:lnTo>
                  <a:pt x="347" y="195"/>
                </a:lnTo>
                <a:lnTo>
                  <a:pt x="340" y="188"/>
                </a:lnTo>
                <a:lnTo>
                  <a:pt x="350" y="188"/>
                </a:lnTo>
                <a:lnTo>
                  <a:pt x="357" y="191"/>
                </a:lnTo>
                <a:lnTo>
                  <a:pt x="357" y="195"/>
                </a:lnTo>
                <a:lnTo>
                  <a:pt x="357" y="208"/>
                </a:lnTo>
                <a:lnTo>
                  <a:pt x="350" y="202"/>
                </a:lnTo>
                <a:lnTo>
                  <a:pt x="364" y="202"/>
                </a:lnTo>
                <a:lnTo>
                  <a:pt x="371" y="205"/>
                </a:lnTo>
                <a:lnTo>
                  <a:pt x="371" y="208"/>
                </a:lnTo>
                <a:lnTo>
                  <a:pt x="371" y="222"/>
                </a:lnTo>
                <a:lnTo>
                  <a:pt x="364" y="215"/>
                </a:lnTo>
                <a:lnTo>
                  <a:pt x="375" y="215"/>
                </a:lnTo>
                <a:lnTo>
                  <a:pt x="382" y="219"/>
                </a:lnTo>
                <a:lnTo>
                  <a:pt x="382" y="222"/>
                </a:lnTo>
                <a:lnTo>
                  <a:pt x="382" y="233"/>
                </a:lnTo>
                <a:lnTo>
                  <a:pt x="375" y="229"/>
                </a:lnTo>
                <a:lnTo>
                  <a:pt x="385" y="229"/>
                </a:lnTo>
                <a:lnTo>
                  <a:pt x="392" y="229"/>
                </a:lnTo>
                <a:lnTo>
                  <a:pt x="392" y="233"/>
                </a:lnTo>
                <a:lnTo>
                  <a:pt x="392" y="247"/>
                </a:lnTo>
                <a:lnTo>
                  <a:pt x="385" y="243"/>
                </a:lnTo>
                <a:lnTo>
                  <a:pt x="399" y="243"/>
                </a:lnTo>
                <a:lnTo>
                  <a:pt x="402" y="243"/>
                </a:lnTo>
                <a:lnTo>
                  <a:pt x="406" y="247"/>
                </a:lnTo>
                <a:lnTo>
                  <a:pt x="406" y="261"/>
                </a:lnTo>
                <a:lnTo>
                  <a:pt x="399" y="254"/>
                </a:lnTo>
                <a:lnTo>
                  <a:pt x="420" y="254"/>
                </a:lnTo>
                <a:lnTo>
                  <a:pt x="423" y="257"/>
                </a:lnTo>
                <a:lnTo>
                  <a:pt x="427" y="261"/>
                </a:lnTo>
                <a:lnTo>
                  <a:pt x="427" y="281"/>
                </a:lnTo>
                <a:lnTo>
                  <a:pt x="420" y="274"/>
                </a:lnTo>
                <a:lnTo>
                  <a:pt x="430" y="274"/>
                </a:lnTo>
                <a:lnTo>
                  <a:pt x="434" y="274"/>
                </a:lnTo>
                <a:lnTo>
                  <a:pt x="437" y="281"/>
                </a:lnTo>
                <a:lnTo>
                  <a:pt x="437" y="292"/>
                </a:lnTo>
                <a:lnTo>
                  <a:pt x="430" y="285"/>
                </a:lnTo>
                <a:lnTo>
                  <a:pt x="444" y="285"/>
                </a:lnTo>
                <a:lnTo>
                  <a:pt x="451" y="288"/>
                </a:lnTo>
                <a:lnTo>
                  <a:pt x="451" y="292"/>
                </a:lnTo>
                <a:lnTo>
                  <a:pt x="451" y="306"/>
                </a:lnTo>
                <a:lnTo>
                  <a:pt x="444" y="299"/>
                </a:lnTo>
                <a:lnTo>
                  <a:pt x="496" y="299"/>
                </a:lnTo>
                <a:lnTo>
                  <a:pt x="500" y="302"/>
                </a:lnTo>
                <a:lnTo>
                  <a:pt x="503" y="306"/>
                </a:lnTo>
                <a:lnTo>
                  <a:pt x="503" y="316"/>
                </a:lnTo>
                <a:lnTo>
                  <a:pt x="496" y="313"/>
                </a:lnTo>
                <a:lnTo>
                  <a:pt x="514" y="313"/>
                </a:lnTo>
                <a:lnTo>
                  <a:pt x="517" y="313"/>
                </a:lnTo>
                <a:lnTo>
                  <a:pt x="521" y="316"/>
                </a:lnTo>
                <a:lnTo>
                  <a:pt x="521" y="333"/>
                </a:lnTo>
                <a:lnTo>
                  <a:pt x="514" y="327"/>
                </a:lnTo>
                <a:lnTo>
                  <a:pt x="541" y="327"/>
                </a:lnTo>
                <a:lnTo>
                  <a:pt x="548" y="330"/>
                </a:lnTo>
                <a:lnTo>
                  <a:pt x="548" y="333"/>
                </a:lnTo>
                <a:lnTo>
                  <a:pt x="548" y="344"/>
                </a:lnTo>
                <a:lnTo>
                  <a:pt x="541" y="340"/>
                </a:lnTo>
                <a:lnTo>
                  <a:pt x="566" y="340"/>
                </a:lnTo>
                <a:lnTo>
                  <a:pt x="573" y="340"/>
                </a:lnTo>
                <a:lnTo>
                  <a:pt x="573" y="344"/>
                </a:lnTo>
                <a:lnTo>
                  <a:pt x="573" y="354"/>
                </a:lnTo>
                <a:lnTo>
                  <a:pt x="566" y="347"/>
                </a:lnTo>
                <a:lnTo>
                  <a:pt x="604" y="347"/>
                </a:lnTo>
                <a:lnTo>
                  <a:pt x="607" y="351"/>
                </a:lnTo>
                <a:lnTo>
                  <a:pt x="611" y="354"/>
                </a:lnTo>
                <a:lnTo>
                  <a:pt x="611" y="372"/>
                </a:lnTo>
                <a:lnTo>
                  <a:pt x="604" y="365"/>
                </a:lnTo>
                <a:lnTo>
                  <a:pt x="621" y="365"/>
                </a:lnTo>
                <a:lnTo>
                  <a:pt x="628" y="368"/>
                </a:lnTo>
                <a:lnTo>
                  <a:pt x="628" y="372"/>
                </a:lnTo>
                <a:lnTo>
                  <a:pt x="628" y="392"/>
                </a:lnTo>
                <a:lnTo>
                  <a:pt x="621" y="386"/>
                </a:lnTo>
                <a:lnTo>
                  <a:pt x="639" y="386"/>
                </a:lnTo>
                <a:lnTo>
                  <a:pt x="645" y="386"/>
                </a:lnTo>
                <a:lnTo>
                  <a:pt x="645" y="392"/>
                </a:lnTo>
                <a:lnTo>
                  <a:pt x="645" y="403"/>
                </a:lnTo>
                <a:lnTo>
                  <a:pt x="639" y="396"/>
                </a:lnTo>
                <a:lnTo>
                  <a:pt x="659" y="396"/>
                </a:lnTo>
                <a:lnTo>
                  <a:pt x="663" y="399"/>
                </a:lnTo>
                <a:lnTo>
                  <a:pt x="663" y="403"/>
                </a:lnTo>
                <a:lnTo>
                  <a:pt x="663" y="413"/>
                </a:lnTo>
                <a:lnTo>
                  <a:pt x="659" y="406"/>
                </a:lnTo>
                <a:lnTo>
                  <a:pt x="670" y="406"/>
                </a:lnTo>
                <a:lnTo>
                  <a:pt x="673" y="410"/>
                </a:lnTo>
                <a:lnTo>
                  <a:pt x="677" y="413"/>
                </a:lnTo>
                <a:lnTo>
                  <a:pt x="677" y="431"/>
                </a:lnTo>
                <a:lnTo>
                  <a:pt x="670" y="424"/>
                </a:lnTo>
                <a:lnTo>
                  <a:pt x="680" y="424"/>
                </a:lnTo>
                <a:lnTo>
                  <a:pt x="687" y="427"/>
                </a:lnTo>
                <a:lnTo>
                  <a:pt x="687" y="431"/>
                </a:lnTo>
                <a:lnTo>
                  <a:pt x="687" y="448"/>
                </a:lnTo>
                <a:lnTo>
                  <a:pt x="680" y="441"/>
                </a:lnTo>
                <a:lnTo>
                  <a:pt x="704" y="441"/>
                </a:lnTo>
                <a:lnTo>
                  <a:pt x="711" y="441"/>
                </a:lnTo>
                <a:lnTo>
                  <a:pt x="711" y="448"/>
                </a:lnTo>
                <a:lnTo>
                  <a:pt x="711" y="469"/>
                </a:lnTo>
                <a:lnTo>
                  <a:pt x="704" y="462"/>
                </a:lnTo>
                <a:lnTo>
                  <a:pt x="722" y="462"/>
                </a:lnTo>
                <a:lnTo>
                  <a:pt x="729" y="462"/>
                </a:lnTo>
                <a:lnTo>
                  <a:pt x="729" y="469"/>
                </a:lnTo>
                <a:lnTo>
                  <a:pt x="729" y="479"/>
                </a:lnTo>
                <a:lnTo>
                  <a:pt x="722" y="472"/>
                </a:lnTo>
                <a:lnTo>
                  <a:pt x="739" y="472"/>
                </a:lnTo>
                <a:lnTo>
                  <a:pt x="743" y="476"/>
                </a:lnTo>
                <a:lnTo>
                  <a:pt x="746" y="479"/>
                </a:lnTo>
                <a:lnTo>
                  <a:pt x="746" y="490"/>
                </a:lnTo>
                <a:lnTo>
                  <a:pt x="739" y="486"/>
                </a:lnTo>
                <a:lnTo>
                  <a:pt x="746" y="486"/>
                </a:lnTo>
                <a:lnTo>
                  <a:pt x="753" y="486"/>
                </a:lnTo>
                <a:lnTo>
                  <a:pt x="753" y="490"/>
                </a:lnTo>
                <a:lnTo>
                  <a:pt x="753" y="507"/>
                </a:lnTo>
                <a:lnTo>
                  <a:pt x="746" y="500"/>
                </a:lnTo>
                <a:lnTo>
                  <a:pt x="764" y="500"/>
                </a:lnTo>
                <a:lnTo>
                  <a:pt x="767" y="504"/>
                </a:lnTo>
                <a:lnTo>
                  <a:pt x="770" y="507"/>
                </a:lnTo>
                <a:lnTo>
                  <a:pt x="770" y="521"/>
                </a:lnTo>
                <a:lnTo>
                  <a:pt x="764" y="514"/>
                </a:lnTo>
                <a:lnTo>
                  <a:pt x="777" y="514"/>
                </a:lnTo>
                <a:lnTo>
                  <a:pt x="781" y="517"/>
                </a:lnTo>
                <a:lnTo>
                  <a:pt x="784" y="521"/>
                </a:lnTo>
                <a:lnTo>
                  <a:pt x="784" y="535"/>
                </a:lnTo>
                <a:lnTo>
                  <a:pt x="777" y="528"/>
                </a:lnTo>
                <a:lnTo>
                  <a:pt x="784" y="528"/>
                </a:lnTo>
                <a:lnTo>
                  <a:pt x="791" y="531"/>
                </a:lnTo>
                <a:lnTo>
                  <a:pt x="791" y="535"/>
                </a:lnTo>
                <a:lnTo>
                  <a:pt x="791" y="552"/>
                </a:lnTo>
                <a:lnTo>
                  <a:pt x="784" y="545"/>
                </a:lnTo>
                <a:lnTo>
                  <a:pt x="798" y="545"/>
                </a:lnTo>
                <a:lnTo>
                  <a:pt x="805" y="545"/>
                </a:lnTo>
                <a:lnTo>
                  <a:pt x="805" y="552"/>
                </a:lnTo>
                <a:lnTo>
                  <a:pt x="805" y="570"/>
                </a:lnTo>
                <a:lnTo>
                  <a:pt x="798" y="563"/>
                </a:lnTo>
                <a:lnTo>
                  <a:pt x="809" y="563"/>
                </a:lnTo>
                <a:lnTo>
                  <a:pt x="812" y="563"/>
                </a:lnTo>
                <a:lnTo>
                  <a:pt x="816" y="570"/>
                </a:lnTo>
                <a:lnTo>
                  <a:pt x="816" y="576"/>
                </a:lnTo>
                <a:lnTo>
                  <a:pt x="809" y="573"/>
                </a:lnTo>
                <a:lnTo>
                  <a:pt x="819" y="573"/>
                </a:lnTo>
                <a:lnTo>
                  <a:pt x="823" y="573"/>
                </a:lnTo>
                <a:lnTo>
                  <a:pt x="826" y="576"/>
                </a:lnTo>
                <a:lnTo>
                  <a:pt x="826" y="594"/>
                </a:lnTo>
                <a:lnTo>
                  <a:pt x="819" y="587"/>
                </a:lnTo>
                <a:lnTo>
                  <a:pt x="836" y="587"/>
                </a:lnTo>
                <a:lnTo>
                  <a:pt x="840" y="590"/>
                </a:lnTo>
                <a:lnTo>
                  <a:pt x="843" y="594"/>
                </a:lnTo>
                <a:lnTo>
                  <a:pt x="843" y="604"/>
                </a:lnTo>
                <a:lnTo>
                  <a:pt x="836" y="597"/>
                </a:lnTo>
                <a:lnTo>
                  <a:pt x="854" y="597"/>
                </a:lnTo>
                <a:lnTo>
                  <a:pt x="861" y="597"/>
                </a:lnTo>
                <a:lnTo>
                  <a:pt x="861" y="604"/>
                </a:lnTo>
                <a:lnTo>
                  <a:pt x="861" y="622"/>
                </a:lnTo>
                <a:lnTo>
                  <a:pt x="854" y="615"/>
                </a:lnTo>
                <a:lnTo>
                  <a:pt x="868" y="615"/>
                </a:lnTo>
                <a:lnTo>
                  <a:pt x="871" y="618"/>
                </a:lnTo>
                <a:lnTo>
                  <a:pt x="875" y="622"/>
                </a:lnTo>
                <a:lnTo>
                  <a:pt x="875" y="639"/>
                </a:lnTo>
                <a:lnTo>
                  <a:pt x="868" y="632"/>
                </a:lnTo>
                <a:lnTo>
                  <a:pt x="882" y="632"/>
                </a:lnTo>
                <a:lnTo>
                  <a:pt x="885" y="635"/>
                </a:lnTo>
                <a:lnTo>
                  <a:pt x="888" y="639"/>
                </a:lnTo>
                <a:lnTo>
                  <a:pt x="888" y="653"/>
                </a:lnTo>
                <a:lnTo>
                  <a:pt x="882" y="646"/>
                </a:lnTo>
                <a:lnTo>
                  <a:pt x="888" y="646"/>
                </a:lnTo>
                <a:lnTo>
                  <a:pt x="892" y="649"/>
                </a:lnTo>
                <a:lnTo>
                  <a:pt x="895" y="653"/>
                </a:lnTo>
                <a:lnTo>
                  <a:pt x="895" y="667"/>
                </a:lnTo>
                <a:lnTo>
                  <a:pt x="888" y="663"/>
                </a:lnTo>
                <a:lnTo>
                  <a:pt x="902" y="663"/>
                </a:lnTo>
                <a:lnTo>
                  <a:pt x="906" y="663"/>
                </a:lnTo>
                <a:lnTo>
                  <a:pt x="909" y="667"/>
                </a:lnTo>
                <a:lnTo>
                  <a:pt x="909" y="684"/>
                </a:lnTo>
                <a:lnTo>
                  <a:pt x="902" y="677"/>
                </a:lnTo>
                <a:lnTo>
                  <a:pt x="930" y="677"/>
                </a:lnTo>
                <a:lnTo>
                  <a:pt x="934" y="681"/>
                </a:lnTo>
                <a:lnTo>
                  <a:pt x="937" y="684"/>
                </a:lnTo>
                <a:lnTo>
                  <a:pt x="937" y="694"/>
                </a:lnTo>
                <a:lnTo>
                  <a:pt x="930" y="691"/>
                </a:lnTo>
                <a:lnTo>
                  <a:pt x="947" y="691"/>
                </a:lnTo>
                <a:lnTo>
                  <a:pt x="954" y="691"/>
                </a:lnTo>
                <a:lnTo>
                  <a:pt x="954" y="694"/>
                </a:lnTo>
                <a:lnTo>
                  <a:pt x="954" y="708"/>
                </a:lnTo>
                <a:lnTo>
                  <a:pt x="947" y="701"/>
                </a:lnTo>
                <a:lnTo>
                  <a:pt x="965" y="701"/>
                </a:lnTo>
                <a:lnTo>
                  <a:pt x="972" y="705"/>
                </a:lnTo>
                <a:lnTo>
                  <a:pt x="972" y="708"/>
                </a:lnTo>
                <a:lnTo>
                  <a:pt x="972" y="715"/>
                </a:lnTo>
                <a:lnTo>
                  <a:pt x="965" y="712"/>
                </a:lnTo>
                <a:lnTo>
                  <a:pt x="979" y="712"/>
                </a:lnTo>
                <a:lnTo>
                  <a:pt x="982" y="712"/>
                </a:lnTo>
                <a:lnTo>
                  <a:pt x="986" y="715"/>
                </a:lnTo>
                <a:lnTo>
                  <a:pt x="986" y="729"/>
                </a:lnTo>
                <a:lnTo>
                  <a:pt x="979" y="726"/>
                </a:lnTo>
                <a:lnTo>
                  <a:pt x="993" y="726"/>
                </a:lnTo>
                <a:lnTo>
                  <a:pt x="1000" y="726"/>
                </a:lnTo>
                <a:lnTo>
                  <a:pt x="1000" y="729"/>
                </a:lnTo>
                <a:lnTo>
                  <a:pt x="1000" y="740"/>
                </a:lnTo>
                <a:lnTo>
                  <a:pt x="993" y="733"/>
                </a:lnTo>
                <a:lnTo>
                  <a:pt x="1013" y="733"/>
                </a:lnTo>
                <a:lnTo>
                  <a:pt x="1017" y="736"/>
                </a:lnTo>
                <a:lnTo>
                  <a:pt x="1020" y="740"/>
                </a:lnTo>
                <a:lnTo>
                  <a:pt x="1020" y="750"/>
                </a:lnTo>
                <a:lnTo>
                  <a:pt x="1013" y="747"/>
                </a:lnTo>
                <a:lnTo>
                  <a:pt x="1048" y="747"/>
                </a:lnTo>
                <a:lnTo>
                  <a:pt x="1055" y="747"/>
                </a:lnTo>
                <a:lnTo>
                  <a:pt x="1055" y="750"/>
                </a:lnTo>
                <a:lnTo>
                  <a:pt x="1055" y="764"/>
                </a:lnTo>
                <a:lnTo>
                  <a:pt x="1048" y="760"/>
                </a:lnTo>
                <a:lnTo>
                  <a:pt x="1066" y="760"/>
                </a:lnTo>
                <a:lnTo>
                  <a:pt x="1072" y="760"/>
                </a:lnTo>
                <a:lnTo>
                  <a:pt x="1072" y="764"/>
                </a:lnTo>
                <a:lnTo>
                  <a:pt x="1072" y="781"/>
                </a:lnTo>
                <a:lnTo>
                  <a:pt x="1066" y="778"/>
                </a:lnTo>
                <a:lnTo>
                  <a:pt x="1079" y="778"/>
                </a:lnTo>
                <a:lnTo>
                  <a:pt x="1083" y="778"/>
                </a:lnTo>
                <a:lnTo>
                  <a:pt x="1086" y="781"/>
                </a:lnTo>
                <a:lnTo>
                  <a:pt x="1086" y="799"/>
                </a:lnTo>
                <a:lnTo>
                  <a:pt x="1079" y="795"/>
                </a:lnTo>
                <a:lnTo>
                  <a:pt x="1093" y="795"/>
                </a:lnTo>
                <a:lnTo>
                  <a:pt x="1097" y="795"/>
                </a:lnTo>
                <a:lnTo>
                  <a:pt x="1100" y="799"/>
                </a:lnTo>
                <a:lnTo>
                  <a:pt x="1100" y="813"/>
                </a:lnTo>
                <a:lnTo>
                  <a:pt x="1093" y="806"/>
                </a:lnTo>
                <a:lnTo>
                  <a:pt x="1104" y="806"/>
                </a:lnTo>
                <a:lnTo>
                  <a:pt x="1107" y="806"/>
                </a:lnTo>
                <a:lnTo>
                  <a:pt x="1111" y="813"/>
                </a:lnTo>
                <a:lnTo>
                  <a:pt x="1111" y="823"/>
                </a:lnTo>
                <a:lnTo>
                  <a:pt x="1104" y="819"/>
                </a:lnTo>
                <a:lnTo>
                  <a:pt x="1135" y="819"/>
                </a:lnTo>
                <a:lnTo>
                  <a:pt x="1138" y="819"/>
                </a:lnTo>
                <a:lnTo>
                  <a:pt x="1142" y="823"/>
                </a:lnTo>
                <a:lnTo>
                  <a:pt x="1142" y="844"/>
                </a:lnTo>
                <a:lnTo>
                  <a:pt x="1135" y="837"/>
                </a:lnTo>
                <a:lnTo>
                  <a:pt x="1142" y="837"/>
                </a:lnTo>
                <a:lnTo>
                  <a:pt x="1149" y="840"/>
                </a:lnTo>
                <a:lnTo>
                  <a:pt x="1149" y="844"/>
                </a:lnTo>
                <a:lnTo>
                  <a:pt x="1149" y="865"/>
                </a:lnTo>
                <a:lnTo>
                  <a:pt x="1142" y="858"/>
                </a:lnTo>
                <a:lnTo>
                  <a:pt x="1190" y="858"/>
                </a:lnTo>
                <a:lnTo>
                  <a:pt x="1197" y="861"/>
                </a:lnTo>
                <a:lnTo>
                  <a:pt x="1197" y="865"/>
                </a:lnTo>
                <a:lnTo>
                  <a:pt x="1197" y="875"/>
                </a:lnTo>
                <a:lnTo>
                  <a:pt x="1190" y="868"/>
                </a:lnTo>
                <a:lnTo>
                  <a:pt x="1215" y="868"/>
                </a:lnTo>
                <a:lnTo>
                  <a:pt x="1218" y="868"/>
                </a:lnTo>
                <a:lnTo>
                  <a:pt x="1222" y="875"/>
                </a:lnTo>
                <a:lnTo>
                  <a:pt x="1222" y="885"/>
                </a:lnTo>
                <a:lnTo>
                  <a:pt x="1215" y="882"/>
                </a:lnTo>
                <a:lnTo>
                  <a:pt x="1232" y="882"/>
                </a:lnTo>
                <a:lnTo>
                  <a:pt x="1239" y="882"/>
                </a:lnTo>
                <a:lnTo>
                  <a:pt x="1239" y="885"/>
                </a:lnTo>
                <a:lnTo>
                  <a:pt x="1239" y="899"/>
                </a:lnTo>
                <a:lnTo>
                  <a:pt x="1232" y="896"/>
                </a:lnTo>
                <a:lnTo>
                  <a:pt x="1277" y="896"/>
                </a:lnTo>
                <a:lnTo>
                  <a:pt x="1281" y="896"/>
                </a:lnTo>
                <a:lnTo>
                  <a:pt x="1284" y="899"/>
                </a:lnTo>
                <a:lnTo>
                  <a:pt x="1284" y="910"/>
                </a:lnTo>
                <a:lnTo>
                  <a:pt x="1277" y="903"/>
                </a:lnTo>
                <a:lnTo>
                  <a:pt x="1298" y="903"/>
                </a:lnTo>
                <a:lnTo>
                  <a:pt x="1302" y="906"/>
                </a:lnTo>
                <a:lnTo>
                  <a:pt x="1305" y="910"/>
                </a:lnTo>
                <a:lnTo>
                  <a:pt x="1305" y="920"/>
                </a:lnTo>
                <a:lnTo>
                  <a:pt x="1298" y="913"/>
                </a:lnTo>
                <a:lnTo>
                  <a:pt x="1333" y="913"/>
                </a:lnTo>
                <a:lnTo>
                  <a:pt x="1340" y="917"/>
                </a:lnTo>
                <a:lnTo>
                  <a:pt x="1340" y="920"/>
                </a:lnTo>
                <a:lnTo>
                  <a:pt x="1340" y="931"/>
                </a:lnTo>
                <a:lnTo>
                  <a:pt x="1333" y="924"/>
                </a:lnTo>
                <a:lnTo>
                  <a:pt x="1354" y="924"/>
                </a:lnTo>
                <a:lnTo>
                  <a:pt x="1357" y="927"/>
                </a:lnTo>
                <a:lnTo>
                  <a:pt x="1361" y="931"/>
                </a:lnTo>
                <a:lnTo>
                  <a:pt x="1361" y="941"/>
                </a:lnTo>
                <a:lnTo>
                  <a:pt x="1354" y="934"/>
                </a:lnTo>
                <a:lnTo>
                  <a:pt x="1371" y="934"/>
                </a:lnTo>
                <a:lnTo>
                  <a:pt x="1374" y="937"/>
                </a:lnTo>
                <a:lnTo>
                  <a:pt x="1378" y="941"/>
                </a:lnTo>
                <a:lnTo>
                  <a:pt x="1378" y="948"/>
                </a:lnTo>
                <a:lnTo>
                  <a:pt x="1371" y="944"/>
                </a:lnTo>
                <a:lnTo>
                  <a:pt x="1395" y="944"/>
                </a:lnTo>
                <a:lnTo>
                  <a:pt x="1399" y="944"/>
                </a:lnTo>
                <a:lnTo>
                  <a:pt x="1402" y="948"/>
                </a:lnTo>
                <a:lnTo>
                  <a:pt x="1402" y="958"/>
                </a:lnTo>
                <a:lnTo>
                  <a:pt x="1395" y="951"/>
                </a:lnTo>
                <a:lnTo>
                  <a:pt x="1409" y="951"/>
                </a:lnTo>
                <a:lnTo>
                  <a:pt x="1413" y="955"/>
                </a:lnTo>
                <a:lnTo>
                  <a:pt x="1416" y="958"/>
                </a:lnTo>
                <a:lnTo>
                  <a:pt x="1416" y="969"/>
                </a:lnTo>
                <a:lnTo>
                  <a:pt x="1409" y="962"/>
                </a:lnTo>
                <a:lnTo>
                  <a:pt x="1430" y="962"/>
                </a:lnTo>
                <a:lnTo>
                  <a:pt x="1433" y="962"/>
                </a:lnTo>
                <a:lnTo>
                  <a:pt x="1437" y="969"/>
                </a:lnTo>
                <a:lnTo>
                  <a:pt x="1437" y="976"/>
                </a:lnTo>
                <a:lnTo>
                  <a:pt x="1430" y="969"/>
                </a:lnTo>
                <a:lnTo>
                  <a:pt x="1479" y="969"/>
                </a:lnTo>
                <a:lnTo>
                  <a:pt x="1482" y="972"/>
                </a:lnTo>
                <a:lnTo>
                  <a:pt x="1486" y="976"/>
                </a:lnTo>
                <a:lnTo>
                  <a:pt x="1486" y="990"/>
                </a:lnTo>
                <a:lnTo>
                  <a:pt x="1479" y="983"/>
                </a:lnTo>
                <a:lnTo>
                  <a:pt x="1517" y="983"/>
                </a:lnTo>
                <a:lnTo>
                  <a:pt x="1520" y="983"/>
                </a:lnTo>
                <a:lnTo>
                  <a:pt x="1524" y="990"/>
                </a:lnTo>
                <a:lnTo>
                  <a:pt x="1524" y="1007"/>
                </a:lnTo>
                <a:lnTo>
                  <a:pt x="1517" y="1000"/>
                </a:lnTo>
                <a:lnTo>
                  <a:pt x="1538" y="1000"/>
                </a:lnTo>
                <a:lnTo>
                  <a:pt x="1541" y="1003"/>
                </a:lnTo>
                <a:lnTo>
                  <a:pt x="1545" y="1007"/>
                </a:lnTo>
                <a:lnTo>
                  <a:pt x="1545" y="1017"/>
                </a:lnTo>
                <a:lnTo>
                  <a:pt x="1538" y="1010"/>
                </a:lnTo>
                <a:lnTo>
                  <a:pt x="1552" y="1010"/>
                </a:lnTo>
                <a:lnTo>
                  <a:pt x="1558" y="1010"/>
                </a:lnTo>
                <a:lnTo>
                  <a:pt x="1558" y="1017"/>
                </a:lnTo>
                <a:lnTo>
                  <a:pt x="1558" y="1024"/>
                </a:lnTo>
                <a:lnTo>
                  <a:pt x="1552" y="1021"/>
                </a:lnTo>
                <a:lnTo>
                  <a:pt x="1579" y="1021"/>
                </a:lnTo>
                <a:lnTo>
                  <a:pt x="1586" y="1021"/>
                </a:lnTo>
                <a:lnTo>
                  <a:pt x="1586" y="1024"/>
                </a:lnTo>
                <a:lnTo>
                  <a:pt x="1586" y="1035"/>
                </a:lnTo>
                <a:lnTo>
                  <a:pt x="1579" y="1028"/>
                </a:lnTo>
                <a:lnTo>
                  <a:pt x="1597" y="1028"/>
                </a:lnTo>
                <a:lnTo>
                  <a:pt x="1600" y="1031"/>
                </a:lnTo>
                <a:lnTo>
                  <a:pt x="1604" y="1035"/>
                </a:lnTo>
                <a:lnTo>
                  <a:pt x="1604" y="1045"/>
                </a:lnTo>
                <a:lnTo>
                  <a:pt x="1597" y="1038"/>
                </a:lnTo>
                <a:lnTo>
                  <a:pt x="1611" y="1038"/>
                </a:lnTo>
                <a:lnTo>
                  <a:pt x="1614" y="1038"/>
                </a:lnTo>
                <a:lnTo>
                  <a:pt x="1617" y="1045"/>
                </a:lnTo>
                <a:lnTo>
                  <a:pt x="1617" y="1056"/>
                </a:lnTo>
                <a:lnTo>
                  <a:pt x="1611" y="1049"/>
                </a:lnTo>
                <a:lnTo>
                  <a:pt x="1621" y="1049"/>
                </a:lnTo>
                <a:lnTo>
                  <a:pt x="1624" y="1052"/>
                </a:lnTo>
                <a:lnTo>
                  <a:pt x="1628" y="1056"/>
                </a:lnTo>
                <a:lnTo>
                  <a:pt x="1628" y="1066"/>
                </a:lnTo>
                <a:lnTo>
                  <a:pt x="1621" y="1059"/>
                </a:lnTo>
                <a:lnTo>
                  <a:pt x="1635" y="1059"/>
                </a:lnTo>
                <a:lnTo>
                  <a:pt x="1638" y="1059"/>
                </a:lnTo>
                <a:lnTo>
                  <a:pt x="1642" y="1066"/>
                </a:lnTo>
                <a:lnTo>
                  <a:pt x="1642" y="1073"/>
                </a:lnTo>
                <a:lnTo>
                  <a:pt x="1635" y="1069"/>
                </a:lnTo>
                <a:lnTo>
                  <a:pt x="1656" y="1069"/>
                </a:lnTo>
                <a:lnTo>
                  <a:pt x="1659" y="1069"/>
                </a:lnTo>
                <a:lnTo>
                  <a:pt x="1659" y="1073"/>
                </a:lnTo>
                <a:lnTo>
                  <a:pt x="1659" y="1087"/>
                </a:lnTo>
                <a:lnTo>
                  <a:pt x="1656" y="1080"/>
                </a:lnTo>
                <a:lnTo>
                  <a:pt x="1697" y="1080"/>
                </a:lnTo>
                <a:lnTo>
                  <a:pt x="1701" y="1080"/>
                </a:lnTo>
                <a:lnTo>
                  <a:pt x="1704" y="1087"/>
                </a:lnTo>
                <a:lnTo>
                  <a:pt x="1704" y="1094"/>
                </a:lnTo>
                <a:lnTo>
                  <a:pt x="1697" y="1090"/>
                </a:lnTo>
                <a:lnTo>
                  <a:pt x="1736" y="1090"/>
                </a:lnTo>
                <a:lnTo>
                  <a:pt x="1739" y="1090"/>
                </a:lnTo>
                <a:lnTo>
                  <a:pt x="1742" y="1094"/>
                </a:lnTo>
                <a:lnTo>
                  <a:pt x="1742" y="1108"/>
                </a:lnTo>
                <a:lnTo>
                  <a:pt x="1736" y="1101"/>
                </a:lnTo>
                <a:lnTo>
                  <a:pt x="1784" y="1101"/>
                </a:lnTo>
                <a:lnTo>
                  <a:pt x="1788" y="1104"/>
                </a:lnTo>
                <a:lnTo>
                  <a:pt x="1788" y="1108"/>
                </a:lnTo>
                <a:lnTo>
                  <a:pt x="1788" y="1115"/>
                </a:lnTo>
                <a:lnTo>
                  <a:pt x="1784" y="1111"/>
                </a:lnTo>
                <a:lnTo>
                  <a:pt x="1829" y="1111"/>
                </a:lnTo>
                <a:lnTo>
                  <a:pt x="1833" y="1111"/>
                </a:lnTo>
                <a:lnTo>
                  <a:pt x="1836" y="1115"/>
                </a:lnTo>
                <a:lnTo>
                  <a:pt x="1836" y="1125"/>
                </a:lnTo>
                <a:lnTo>
                  <a:pt x="1829" y="1118"/>
                </a:lnTo>
                <a:lnTo>
                  <a:pt x="1857" y="1118"/>
                </a:lnTo>
                <a:lnTo>
                  <a:pt x="1860" y="1121"/>
                </a:lnTo>
                <a:lnTo>
                  <a:pt x="1864" y="1125"/>
                </a:lnTo>
                <a:lnTo>
                  <a:pt x="1864" y="1132"/>
                </a:lnTo>
                <a:lnTo>
                  <a:pt x="1857" y="1125"/>
                </a:lnTo>
                <a:lnTo>
                  <a:pt x="1899" y="1125"/>
                </a:lnTo>
                <a:lnTo>
                  <a:pt x="1902" y="1128"/>
                </a:lnTo>
                <a:lnTo>
                  <a:pt x="1902" y="1132"/>
                </a:lnTo>
                <a:lnTo>
                  <a:pt x="1902" y="1142"/>
                </a:lnTo>
                <a:lnTo>
                  <a:pt x="1899" y="1135"/>
                </a:lnTo>
                <a:lnTo>
                  <a:pt x="1933" y="1135"/>
                </a:lnTo>
                <a:lnTo>
                  <a:pt x="1940" y="1139"/>
                </a:lnTo>
                <a:lnTo>
                  <a:pt x="1940" y="1142"/>
                </a:lnTo>
                <a:lnTo>
                  <a:pt x="1940" y="1156"/>
                </a:lnTo>
                <a:lnTo>
                  <a:pt x="1933" y="1149"/>
                </a:lnTo>
                <a:lnTo>
                  <a:pt x="1961" y="1149"/>
                </a:lnTo>
                <a:lnTo>
                  <a:pt x="1968" y="1149"/>
                </a:lnTo>
                <a:lnTo>
                  <a:pt x="1968" y="1156"/>
                </a:lnTo>
                <a:lnTo>
                  <a:pt x="1968" y="1167"/>
                </a:lnTo>
                <a:lnTo>
                  <a:pt x="1961" y="1160"/>
                </a:lnTo>
                <a:lnTo>
                  <a:pt x="1985" y="1160"/>
                </a:lnTo>
                <a:lnTo>
                  <a:pt x="1992" y="1163"/>
                </a:lnTo>
                <a:lnTo>
                  <a:pt x="1992" y="1167"/>
                </a:lnTo>
                <a:lnTo>
                  <a:pt x="1992" y="1191"/>
                </a:lnTo>
                <a:lnTo>
                  <a:pt x="1985" y="1184"/>
                </a:lnTo>
                <a:lnTo>
                  <a:pt x="2013" y="1184"/>
                </a:lnTo>
                <a:lnTo>
                  <a:pt x="2017" y="1187"/>
                </a:lnTo>
                <a:lnTo>
                  <a:pt x="2020" y="1191"/>
                </a:lnTo>
                <a:lnTo>
                  <a:pt x="2020" y="1201"/>
                </a:lnTo>
                <a:lnTo>
                  <a:pt x="2013" y="1194"/>
                </a:lnTo>
                <a:lnTo>
                  <a:pt x="2103" y="1194"/>
                </a:lnTo>
                <a:lnTo>
                  <a:pt x="2110" y="1198"/>
                </a:lnTo>
                <a:lnTo>
                  <a:pt x="2110" y="1201"/>
                </a:lnTo>
                <a:lnTo>
                  <a:pt x="2110" y="1215"/>
                </a:lnTo>
                <a:lnTo>
                  <a:pt x="2103" y="1208"/>
                </a:lnTo>
                <a:lnTo>
                  <a:pt x="2180" y="1208"/>
                </a:lnTo>
                <a:lnTo>
                  <a:pt x="2187" y="1212"/>
                </a:lnTo>
                <a:lnTo>
                  <a:pt x="2187" y="1215"/>
                </a:lnTo>
                <a:lnTo>
                  <a:pt x="2187" y="1236"/>
                </a:lnTo>
                <a:lnTo>
                  <a:pt x="2180" y="1229"/>
                </a:lnTo>
                <a:lnTo>
                  <a:pt x="2194" y="1229"/>
                </a:lnTo>
                <a:lnTo>
                  <a:pt x="2201" y="1233"/>
                </a:lnTo>
                <a:lnTo>
                  <a:pt x="2201" y="1236"/>
                </a:lnTo>
                <a:lnTo>
                  <a:pt x="2201" y="1257"/>
                </a:lnTo>
                <a:lnTo>
                  <a:pt x="2194" y="1253"/>
                </a:lnTo>
                <a:lnTo>
                  <a:pt x="2537" y="1253"/>
                </a:lnTo>
              </a:path>
            </a:pathLst>
          </a:custGeom>
          <a:solidFill>
            <a:schemeClr val="accent1"/>
          </a:solidFill>
          <a:ln w="9525">
            <a:solidFill>
              <a:schemeClr val="accent1"/>
            </a:solidFill>
            <a:round/>
            <a:headEnd/>
            <a:tailEnd/>
          </a:ln>
        </p:spPr>
        <p:txBody>
          <a:bodyPr/>
          <a:lstStyle/>
          <a:p>
            <a:endParaRPr lang="el-GR"/>
          </a:p>
        </p:txBody>
      </p:sp>
      <p:sp>
        <p:nvSpPr>
          <p:cNvPr id="59415" name="Freeform 48"/>
          <p:cNvSpPr>
            <a:spLocks/>
          </p:cNvSpPr>
          <p:nvPr/>
        </p:nvSpPr>
        <p:spPr bwMode="auto">
          <a:xfrm>
            <a:off x="5389563" y="1612900"/>
            <a:ext cx="3249612" cy="1793875"/>
          </a:xfrm>
          <a:custGeom>
            <a:avLst/>
            <a:gdLst>
              <a:gd name="T0" fmla="*/ 0 w 3024"/>
              <a:gd name="T1" fmla="*/ 0 h 1666"/>
              <a:gd name="T2" fmla="*/ 0 w 3024"/>
              <a:gd name="T3" fmla="*/ 2147483647 h 1666"/>
              <a:gd name="T4" fmla="*/ 2147483647 w 3024"/>
              <a:gd name="T5" fmla="*/ 2147483647 h 1666"/>
              <a:gd name="T6" fmla="*/ 0 60000 65536"/>
              <a:gd name="T7" fmla="*/ 0 60000 65536"/>
              <a:gd name="T8" fmla="*/ 0 60000 65536"/>
            </a:gdLst>
            <a:ahLst/>
            <a:cxnLst>
              <a:cxn ang="T6">
                <a:pos x="T0" y="T1"/>
              </a:cxn>
              <a:cxn ang="T7">
                <a:pos x="T2" y="T3"/>
              </a:cxn>
              <a:cxn ang="T8">
                <a:pos x="T4" y="T5"/>
              </a:cxn>
            </a:cxnLst>
            <a:rect l="0" t="0" r="r" b="b"/>
            <a:pathLst>
              <a:path w="3024" h="1666">
                <a:moveTo>
                  <a:pt x="0" y="0"/>
                </a:moveTo>
                <a:lnTo>
                  <a:pt x="0" y="1666"/>
                </a:lnTo>
                <a:lnTo>
                  <a:pt x="3024" y="1666"/>
                </a:lnTo>
              </a:path>
            </a:pathLst>
          </a:custGeom>
          <a:noFill/>
          <a:ln w="11113">
            <a:solidFill>
              <a:srgbClr val="231F20"/>
            </a:solidFill>
            <a:prstDash val="solid"/>
            <a:round/>
            <a:headEnd/>
            <a:tailEnd/>
          </a:ln>
        </p:spPr>
        <p:txBody>
          <a:bodyPr/>
          <a:lstStyle/>
          <a:p>
            <a:endParaRPr lang="el-GR"/>
          </a:p>
        </p:txBody>
      </p:sp>
      <p:sp>
        <p:nvSpPr>
          <p:cNvPr id="59416" name="Line 49"/>
          <p:cNvSpPr>
            <a:spLocks noChangeShapeType="1"/>
          </p:cNvSpPr>
          <p:nvPr/>
        </p:nvSpPr>
        <p:spPr bwMode="auto">
          <a:xfrm>
            <a:off x="5386388" y="3409950"/>
            <a:ext cx="0" cy="57150"/>
          </a:xfrm>
          <a:prstGeom prst="line">
            <a:avLst/>
          </a:prstGeom>
          <a:noFill/>
          <a:ln w="11113">
            <a:solidFill>
              <a:srgbClr val="231F20"/>
            </a:solidFill>
            <a:round/>
            <a:headEnd/>
            <a:tailEnd/>
          </a:ln>
        </p:spPr>
        <p:txBody>
          <a:bodyPr/>
          <a:lstStyle/>
          <a:p>
            <a:endParaRPr lang="el-GR"/>
          </a:p>
        </p:txBody>
      </p:sp>
      <p:sp>
        <p:nvSpPr>
          <p:cNvPr id="59417" name="Line 50"/>
          <p:cNvSpPr>
            <a:spLocks noChangeShapeType="1"/>
          </p:cNvSpPr>
          <p:nvPr/>
        </p:nvSpPr>
        <p:spPr bwMode="auto">
          <a:xfrm flipH="1">
            <a:off x="5329238" y="3406775"/>
            <a:ext cx="52387" cy="0"/>
          </a:xfrm>
          <a:prstGeom prst="line">
            <a:avLst/>
          </a:prstGeom>
          <a:noFill/>
          <a:ln w="11113">
            <a:solidFill>
              <a:srgbClr val="231F20"/>
            </a:solidFill>
            <a:round/>
            <a:headEnd/>
            <a:tailEnd/>
          </a:ln>
        </p:spPr>
        <p:txBody>
          <a:bodyPr/>
          <a:lstStyle/>
          <a:p>
            <a:endParaRPr lang="el-GR"/>
          </a:p>
        </p:txBody>
      </p:sp>
      <p:sp>
        <p:nvSpPr>
          <p:cNvPr id="59418" name="Line 51"/>
          <p:cNvSpPr>
            <a:spLocks noChangeShapeType="1"/>
          </p:cNvSpPr>
          <p:nvPr/>
        </p:nvSpPr>
        <p:spPr bwMode="auto">
          <a:xfrm flipH="1">
            <a:off x="5329238" y="3071813"/>
            <a:ext cx="52387" cy="1587"/>
          </a:xfrm>
          <a:prstGeom prst="line">
            <a:avLst/>
          </a:prstGeom>
          <a:noFill/>
          <a:ln w="11113">
            <a:solidFill>
              <a:srgbClr val="231F20"/>
            </a:solidFill>
            <a:round/>
            <a:headEnd/>
            <a:tailEnd/>
          </a:ln>
        </p:spPr>
        <p:txBody>
          <a:bodyPr/>
          <a:lstStyle/>
          <a:p>
            <a:endParaRPr lang="el-GR"/>
          </a:p>
        </p:txBody>
      </p:sp>
      <p:sp>
        <p:nvSpPr>
          <p:cNvPr id="59419" name="Line 52"/>
          <p:cNvSpPr>
            <a:spLocks noChangeShapeType="1"/>
          </p:cNvSpPr>
          <p:nvPr/>
        </p:nvSpPr>
        <p:spPr bwMode="auto">
          <a:xfrm flipH="1">
            <a:off x="5329238" y="2716213"/>
            <a:ext cx="52387" cy="1587"/>
          </a:xfrm>
          <a:prstGeom prst="line">
            <a:avLst/>
          </a:prstGeom>
          <a:noFill/>
          <a:ln w="11113">
            <a:solidFill>
              <a:srgbClr val="231F20"/>
            </a:solidFill>
            <a:round/>
            <a:headEnd/>
            <a:tailEnd/>
          </a:ln>
        </p:spPr>
        <p:txBody>
          <a:bodyPr/>
          <a:lstStyle/>
          <a:p>
            <a:endParaRPr lang="el-GR"/>
          </a:p>
        </p:txBody>
      </p:sp>
      <p:sp>
        <p:nvSpPr>
          <p:cNvPr id="59420" name="Line 53"/>
          <p:cNvSpPr>
            <a:spLocks noChangeShapeType="1"/>
          </p:cNvSpPr>
          <p:nvPr/>
        </p:nvSpPr>
        <p:spPr bwMode="auto">
          <a:xfrm flipH="1">
            <a:off x="5329238" y="2359025"/>
            <a:ext cx="52387" cy="0"/>
          </a:xfrm>
          <a:prstGeom prst="line">
            <a:avLst/>
          </a:prstGeom>
          <a:noFill/>
          <a:ln w="11113">
            <a:solidFill>
              <a:srgbClr val="231F20"/>
            </a:solidFill>
            <a:round/>
            <a:headEnd/>
            <a:tailEnd/>
          </a:ln>
        </p:spPr>
        <p:txBody>
          <a:bodyPr/>
          <a:lstStyle/>
          <a:p>
            <a:endParaRPr lang="el-GR"/>
          </a:p>
        </p:txBody>
      </p:sp>
      <p:sp>
        <p:nvSpPr>
          <p:cNvPr id="59421" name="Line 54"/>
          <p:cNvSpPr>
            <a:spLocks noChangeShapeType="1"/>
          </p:cNvSpPr>
          <p:nvPr/>
        </p:nvSpPr>
        <p:spPr bwMode="auto">
          <a:xfrm flipH="1">
            <a:off x="5329238" y="2000250"/>
            <a:ext cx="52387" cy="1588"/>
          </a:xfrm>
          <a:prstGeom prst="line">
            <a:avLst/>
          </a:prstGeom>
          <a:noFill/>
          <a:ln w="11113">
            <a:solidFill>
              <a:srgbClr val="231F20"/>
            </a:solidFill>
            <a:round/>
            <a:headEnd/>
            <a:tailEnd/>
          </a:ln>
        </p:spPr>
        <p:txBody>
          <a:bodyPr/>
          <a:lstStyle/>
          <a:p>
            <a:endParaRPr lang="el-GR"/>
          </a:p>
        </p:txBody>
      </p:sp>
      <p:sp>
        <p:nvSpPr>
          <p:cNvPr id="59422" name="Line 55"/>
          <p:cNvSpPr>
            <a:spLocks noChangeShapeType="1"/>
          </p:cNvSpPr>
          <p:nvPr/>
        </p:nvSpPr>
        <p:spPr bwMode="auto">
          <a:xfrm flipV="1">
            <a:off x="6099175" y="3413125"/>
            <a:ext cx="1588" cy="53975"/>
          </a:xfrm>
          <a:prstGeom prst="line">
            <a:avLst/>
          </a:prstGeom>
          <a:noFill/>
          <a:ln w="11113">
            <a:solidFill>
              <a:srgbClr val="231F20"/>
            </a:solidFill>
            <a:round/>
            <a:headEnd/>
            <a:tailEnd/>
          </a:ln>
        </p:spPr>
        <p:txBody>
          <a:bodyPr/>
          <a:lstStyle/>
          <a:p>
            <a:endParaRPr lang="el-GR"/>
          </a:p>
        </p:txBody>
      </p:sp>
      <p:sp>
        <p:nvSpPr>
          <p:cNvPr id="59423" name="Line 56"/>
          <p:cNvSpPr>
            <a:spLocks noChangeShapeType="1"/>
          </p:cNvSpPr>
          <p:nvPr/>
        </p:nvSpPr>
        <p:spPr bwMode="auto">
          <a:xfrm flipV="1">
            <a:off x="6804025" y="3413125"/>
            <a:ext cx="0" cy="53975"/>
          </a:xfrm>
          <a:prstGeom prst="line">
            <a:avLst/>
          </a:prstGeom>
          <a:noFill/>
          <a:ln w="11113">
            <a:solidFill>
              <a:srgbClr val="231F20"/>
            </a:solidFill>
            <a:round/>
            <a:headEnd/>
            <a:tailEnd/>
          </a:ln>
        </p:spPr>
        <p:txBody>
          <a:bodyPr/>
          <a:lstStyle/>
          <a:p>
            <a:endParaRPr lang="el-GR"/>
          </a:p>
        </p:txBody>
      </p:sp>
      <p:sp>
        <p:nvSpPr>
          <p:cNvPr id="59424" name="Line 57"/>
          <p:cNvSpPr>
            <a:spLocks noChangeShapeType="1"/>
          </p:cNvSpPr>
          <p:nvPr/>
        </p:nvSpPr>
        <p:spPr bwMode="auto">
          <a:xfrm flipV="1">
            <a:off x="8080375" y="3413125"/>
            <a:ext cx="0" cy="53975"/>
          </a:xfrm>
          <a:prstGeom prst="line">
            <a:avLst/>
          </a:prstGeom>
          <a:noFill/>
          <a:ln w="11113">
            <a:solidFill>
              <a:srgbClr val="231F20"/>
            </a:solidFill>
            <a:round/>
            <a:headEnd/>
            <a:tailEnd/>
          </a:ln>
        </p:spPr>
        <p:txBody>
          <a:bodyPr/>
          <a:lstStyle/>
          <a:p>
            <a:endParaRPr lang="el-GR"/>
          </a:p>
        </p:txBody>
      </p:sp>
      <p:sp>
        <p:nvSpPr>
          <p:cNvPr id="59425" name="Line 58"/>
          <p:cNvSpPr>
            <a:spLocks noChangeShapeType="1"/>
          </p:cNvSpPr>
          <p:nvPr/>
        </p:nvSpPr>
        <p:spPr bwMode="auto">
          <a:xfrm flipV="1">
            <a:off x="8623300" y="3409950"/>
            <a:ext cx="1588" cy="52388"/>
          </a:xfrm>
          <a:prstGeom prst="line">
            <a:avLst/>
          </a:prstGeom>
          <a:noFill/>
          <a:ln w="11113">
            <a:solidFill>
              <a:srgbClr val="231F20"/>
            </a:solidFill>
            <a:round/>
            <a:headEnd/>
            <a:tailEnd/>
          </a:ln>
        </p:spPr>
        <p:txBody>
          <a:bodyPr/>
          <a:lstStyle/>
          <a:p>
            <a:endParaRPr lang="el-GR"/>
          </a:p>
        </p:txBody>
      </p:sp>
      <p:sp>
        <p:nvSpPr>
          <p:cNvPr id="59426" name="Line 59"/>
          <p:cNvSpPr>
            <a:spLocks noChangeShapeType="1"/>
          </p:cNvSpPr>
          <p:nvPr/>
        </p:nvSpPr>
        <p:spPr bwMode="auto">
          <a:xfrm flipV="1">
            <a:off x="7470775" y="3413125"/>
            <a:ext cx="0" cy="53975"/>
          </a:xfrm>
          <a:prstGeom prst="line">
            <a:avLst/>
          </a:prstGeom>
          <a:noFill/>
          <a:ln w="11113">
            <a:solidFill>
              <a:srgbClr val="231F20"/>
            </a:solidFill>
            <a:round/>
            <a:headEnd/>
            <a:tailEnd/>
          </a:ln>
        </p:spPr>
        <p:txBody>
          <a:bodyPr/>
          <a:lstStyle/>
          <a:p>
            <a:endParaRPr lang="el-GR"/>
          </a:p>
        </p:txBody>
      </p:sp>
      <p:sp>
        <p:nvSpPr>
          <p:cNvPr id="59427" name="Line 239"/>
          <p:cNvSpPr>
            <a:spLocks noChangeShapeType="1"/>
          </p:cNvSpPr>
          <p:nvPr/>
        </p:nvSpPr>
        <p:spPr bwMode="auto">
          <a:xfrm flipH="1">
            <a:off x="5329238" y="1652588"/>
            <a:ext cx="52387" cy="1587"/>
          </a:xfrm>
          <a:prstGeom prst="line">
            <a:avLst/>
          </a:prstGeom>
          <a:noFill/>
          <a:ln w="11113">
            <a:solidFill>
              <a:srgbClr val="231F20"/>
            </a:solidFill>
            <a:round/>
            <a:headEnd/>
            <a:tailEnd/>
          </a:ln>
        </p:spPr>
        <p:txBody>
          <a:bodyPr/>
          <a:lstStyle/>
          <a:p>
            <a:endParaRPr lang="el-GR"/>
          </a:p>
        </p:txBody>
      </p:sp>
      <p:sp>
        <p:nvSpPr>
          <p:cNvPr id="165" name="Rectangle 182"/>
          <p:cNvSpPr>
            <a:spLocks noChangeArrowheads="1"/>
          </p:cNvSpPr>
          <p:nvPr/>
        </p:nvSpPr>
        <p:spPr bwMode="auto">
          <a:xfrm>
            <a:off x="7140575" y="2263775"/>
            <a:ext cx="1482725" cy="368300"/>
          </a:xfrm>
          <a:prstGeom prst="rect">
            <a:avLst/>
          </a:prstGeom>
          <a:noFill/>
          <a:ln w="9525">
            <a:noFill/>
            <a:miter lim="800000"/>
            <a:headEnd/>
            <a:tailEnd/>
          </a:ln>
        </p:spPr>
        <p:txBody>
          <a:bodyPr lIns="0" tIns="0" rIns="0" bIns="0">
            <a:spAutoFit/>
          </a:bodyPr>
          <a:lstStyle/>
          <a:p>
            <a:pPr algn="ctr">
              <a:defRPr/>
            </a:pPr>
            <a:r>
              <a:rPr lang="en-GB" sz="1200" b="1" dirty="0">
                <a:uFill>
                  <a:solidFill>
                    <a:schemeClr val="accent1"/>
                  </a:solidFill>
                </a:uFill>
                <a:ea typeface="ヒラギノ角ゴ Pro W3" charset="-128"/>
              </a:rPr>
              <a:t>ABI + P</a:t>
            </a:r>
          </a:p>
          <a:p>
            <a:pPr algn="ctr">
              <a:defRPr/>
            </a:pPr>
            <a:r>
              <a:rPr lang="en-GB" sz="1200" b="1" dirty="0">
                <a:uFill>
                  <a:solidFill>
                    <a:schemeClr val="accent1"/>
                  </a:solidFill>
                </a:uFill>
                <a:ea typeface="ヒラギノ角ゴ Pro W3" charset="-128"/>
              </a:rPr>
              <a:t>15.8 </a:t>
            </a:r>
            <a:r>
              <a:rPr lang="en-US" sz="1200" b="1" dirty="0" err="1"/>
              <a:t>mo</a:t>
            </a:r>
            <a:endParaRPr lang="en-GB" sz="1200" b="1" dirty="0">
              <a:uFill>
                <a:solidFill>
                  <a:schemeClr val="accent1"/>
                </a:solidFill>
              </a:uFill>
              <a:ea typeface="ヒラギノ角ゴ Pro W3" charset="-128"/>
            </a:endParaRPr>
          </a:p>
        </p:txBody>
      </p:sp>
      <p:cxnSp>
        <p:nvCxnSpPr>
          <p:cNvPr id="168" name="Connecteur droit 40"/>
          <p:cNvCxnSpPr>
            <a:cxnSpLocks noChangeShapeType="1"/>
          </p:cNvCxnSpPr>
          <p:nvPr/>
        </p:nvCxnSpPr>
        <p:spPr bwMode="auto">
          <a:xfrm>
            <a:off x="5421313" y="2525713"/>
            <a:ext cx="2693987" cy="0"/>
          </a:xfrm>
          <a:prstGeom prst="line">
            <a:avLst/>
          </a:prstGeom>
          <a:noFill/>
          <a:ln w="9525">
            <a:solidFill>
              <a:schemeClr val="bg1">
                <a:lumMod val="50000"/>
              </a:schemeClr>
            </a:solidFill>
            <a:prstDash val="dash"/>
            <a:round/>
            <a:headEnd/>
            <a:tailEnd/>
          </a:ln>
        </p:spPr>
      </p:cxnSp>
      <p:sp>
        <p:nvSpPr>
          <p:cNvPr id="169" name="Text Box 53"/>
          <p:cNvSpPr txBox="1">
            <a:spLocks noChangeArrowheads="1"/>
          </p:cNvSpPr>
          <p:nvPr/>
        </p:nvSpPr>
        <p:spPr bwMode="auto">
          <a:xfrm rot="16200000">
            <a:off x="-184944" y="4629945"/>
            <a:ext cx="1692275" cy="277812"/>
          </a:xfrm>
          <a:prstGeom prst="rect">
            <a:avLst/>
          </a:prstGeom>
          <a:noFill/>
          <a:ln w="9525">
            <a:noFill/>
            <a:miter lim="800000"/>
            <a:headEnd/>
            <a:tailEnd/>
          </a:ln>
        </p:spPr>
        <p:txBody>
          <a:bodyPr>
            <a:spAutoFit/>
          </a:bodyPr>
          <a:lstStyle/>
          <a:p>
            <a:pPr algn="ctr" defTabSz="457200">
              <a:spcBef>
                <a:spcPct val="50000"/>
              </a:spcBef>
              <a:defRPr/>
            </a:pPr>
            <a:r>
              <a:rPr lang="en-GB" sz="1200" dirty="0">
                <a:latin typeface="+mn-lt"/>
              </a:rPr>
              <a:t>Overall survival, %</a:t>
            </a:r>
          </a:p>
        </p:txBody>
      </p:sp>
      <p:sp>
        <p:nvSpPr>
          <p:cNvPr id="170" name="Text Box 54"/>
          <p:cNvSpPr txBox="1">
            <a:spLocks noChangeArrowheads="1"/>
          </p:cNvSpPr>
          <p:nvPr/>
        </p:nvSpPr>
        <p:spPr bwMode="auto">
          <a:xfrm>
            <a:off x="1476375" y="5964238"/>
            <a:ext cx="2044700" cy="276225"/>
          </a:xfrm>
          <a:prstGeom prst="rect">
            <a:avLst/>
          </a:prstGeom>
          <a:noFill/>
          <a:ln w="9525">
            <a:noFill/>
            <a:miter lim="800000"/>
            <a:headEnd/>
            <a:tailEnd/>
          </a:ln>
        </p:spPr>
        <p:txBody>
          <a:bodyPr>
            <a:spAutoFit/>
          </a:bodyPr>
          <a:lstStyle/>
          <a:p>
            <a:pPr algn="ctr" defTabSz="457200">
              <a:spcBef>
                <a:spcPct val="50000"/>
              </a:spcBef>
              <a:defRPr/>
            </a:pPr>
            <a:r>
              <a:rPr lang="en-GB" sz="1200" dirty="0">
                <a:latin typeface="+mn-lt"/>
              </a:rPr>
              <a:t>Time (months)</a:t>
            </a:r>
          </a:p>
        </p:txBody>
      </p:sp>
      <p:sp>
        <p:nvSpPr>
          <p:cNvPr id="172" name="TextBox 48"/>
          <p:cNvSpPr txBox="1"/>
          <p:nvPr/>
        </p:nvSpPr>
        <p:spPr>
          <a:xfrm>
            <a:off x="1039813" y="5789613"/>
            <a:ext cx="127000" cy="201612"/>
          </a:xfrm>
          <a:prstGeom prst="rect">
            <a:avLst/>
          </a:prstGeom>
          <a:noFill/>
        </p:spPr>
        <p:txBody>
          <a:bodyPr>
            <a:spAutoFit/>
          </a:bodyPr>
          <a:lstStyle/>
          <a:p>
            <a:pPr>
              <a:defRPr/>
            </a:pPr>
            <a:r>
              <a:rPr lang="en-US" sz="1200" dirty="0">
                <a:latin typeface="+mn-lt"/>
              </a:rPr>
              <a:t>0</a:t>
            </a:r>
          </a:p>
        </p:txBody>
      </p:sp>
      <p:sp>
        <p:nvSpPr>
          <p:cNvPr id="173" name="TextBox 49"/>
          <p:cNvSpPr txBox="1"/>
          <p:nvPr/>
        </p:nvSpPr>
        <p:spPr>
          <a:xfrm>
            <a:off x="1419225" y="5789613"/>
            <a:ext cx="127000" cy="201612"/>
          </a:xfrm>
          <a:prstGeom prst="rect">
            <a:avLst/>
          </a:prstGeom>
          <a:noFill/>
        </p:spPr>
        <p:txBody>
          <a:bodyPr>
            <a:spAutoFit/>
          </a:bodyPr>
          <a:lstStyle/>
          <a:p>
            <a:pPr>
              <a:defRPr/>
            </a:pPr>
            <a:r>
              <a:rPr lang="en-US" sz="1200" dirty="0">
                <a:latin typeface="+mn-lt"/>
              </a:rPr>
              <a:t>3</a:t>
            </a:r>
          </a:p>
        </p:txBody>
      </p:sp>
      <p:sp>
        <p:nvSpPr>
          <p:cNvPr id="174" name="TextBox 50"/>
          <p:cNvSpPr txBox="1"/>
          <p:nvPr/>
        </p:nvSpPr>
        <p:spPr>
          <a:xfrm>
            <a:off x="1825625" y="5789613"/>
            <a:ext cx="127000" cy="201612"/>
          </a:xfrm>
          <a:prstGeom prst="rect">
            <a:avLst/>
          </a:prstGeom>
          <a:noFill/>
        </p:spPr>
        <p:txBody>
          <a:bodyPr>
            <a:spAutoFit/>
          </a:bodyPr>
          <a:lstStyle/>
          <a:p>
            <a:pPr>
              <a:defRPr/>
            </a:pPr>
            <a:r>
              <a:rPr lang="en-US" sz="1200" dirty="0">
                <a:latin typeface="+mn-lt"/>
              </a:rPr>
              <a:t>6</a:t>
            </a:r>
          </a:p>
        </p:txBody>
      </p:sp>
      <p:sp>
        <p:nvSpPr>
          <p:cNvPr id="175" name="TextBox 51"/>
          <p:cNvSpPr txBox="1"/>
          <p:nvPr/>
        </p:nvSpPr>
        <p:spPr>
          <a:xfrm>
            <a:off x="2205038" y="5789613"/>
            <a:ext cx="127000" cy="201612"/>
          </a:xfrm>
          <a:prstGeom prst="rect">
            <a:avLst/>
          </a:prstGeom>
          <a:noFill/>
        </p:spPr>
        <p:txBody>
          <a:bodyPr>
            <a:spAutoFit/>
          </a:bodyPr>
          <a:lstStyle/>
          <a:p>
            <a:pPr>
              <a:defRPr/>
            </a:pPr>
            <a:r>
              <a:rPr lang="en-US" sz="1200" dirty="0">
                <a:latin typeface="+mn-lt"/>
              </a:rPr>
              <a:t>9</a:t>
            </a:r>
          </a:p>
        </p:txBody>
      </p:sp>
      <p:sp>
        <p:nvSpPr>
          <p:cNvPr id="176" name="TextBox 52"/>
          <p:cNvSpPr txBox="1"/>
          <p:nvPr/>
        </p:nvSpPr>
        <p:spPr>
          <a:xfrm>
            <a:off x="2460625" y="5789613"/>
            <a:ext cx="509588" cy="276225"/>
          </a:xfrm>
          <a:prstGeom prst="rect">
            <a:avLst/>
          </a:prstGeom>
          <a:noFill/>
        </p:spPr>
        <p:txBody>
          <a:bodyPr>
            <a:spAutoFit/>
          </a:bodyPr>
          <a:lstStyle/>
          <a:p>
            <a:pPr>
              <a:defRPr/>
            </a:pPr>
            <a:r>
              <a:rPr lang="en-US" sz="1200" dirty="0">
                <a:latin typeface="+mn-lt"/>
              </a:rPr>
              <a:t>12</a:t>
            </a:r>
          </a:p>
        </p:txBody>
      </p:sp>
      <p:sp>
        <p:nvSpPr>
          <p:cNvPr id="177" name="TextBox 53"/>
          <p:cNvSpPr txBox="1"/>
          <p:nvPr/>
        </p:nvSpPr>
        <p:spPr>
          <a:xfrm>
            <a:off x="2973388" y="5789613"/>
            <a:ext cx="385762" cy="276225"/>
          </a:xfrm>
          <a:prstGeom prst="rect">
            <a:avLst/>
          </a:prstGeom>
          <a:noFill/>
        </p:spPr>
        <p:txBody>
          <a:bodyPr>
            <a:spAutoFit/>
          </a:bodyPr>
          <a:lstStyle/>
          <a:p>
            <a:pPr>
              <a:defRPr/>
            </a:pPr>
            <a:r>
              <a:rPr lang="en-US" sz="1200" dirty="0">
                <a:latin typeface="+mn-lt"/>
              </a:rPr>
              <a:t>15</a:t>
            </a:r>
          </a:p>
        </p:txBody>
      </p:sp>
      <p:sp>
        <p:nvSpPr>
          <p:cNvPr id="178" name="TextBox 54"/>
          <p:cNvSpPr txBox="1"/>
          <p:nvPr/>
        </p:nvSpPr>
        <p:spPr>
          <a:xfrm>
            <a:off x="3371850" y="5789613"/>
            <a:ext cx="381000" cy="276225"/>
          </a:xfrm>
          <a:prstGeom prst="rect">
            <a:avLst/>
          </a:prstGeom>
          <a:noFill/>
        </p:spPr>
        <p:txBody>
          <a:bodyPr>
            <a:spAutoFit/>
          </a:bodyPr>
          <a:lstStyle/>
          <a:p>
            <a:pPr>
              <a:defRPr/>
            </a:pPr>
            <a:r>
              <a:rPr lang="en-US" sz="1200" dirty="0">
                <a:latin typeface="+mn-lt"/>
              </a:rPr>
              <a:t>18</a:t>
            </a:r>
          </a:p>
        </p:txBody>
      </p:sp>
      <p:sp>
        <p:nvSpPr>
          <p:cNvPr id="179" name="TextBox 55"/>
          <p:cNvSpPr txBox="1"/>
          <p:nvPr/>
        </p:nvSpPr>
        <p:spPr>
          <a:xfrm>
            <a:off x="3771900" y="5789613"/>
            <a:ext cx="381000" cy="276225"/>
          </a:xfrm>
          <a:prstGeom prst="rect">
            <a:avLst/>
          </a:prstGeom>
          <a:noFill/>
        </p:spPr>
        <p:txBody>
          <a:bodyPr>
            <a:spAutoFit/>
          </a:bodyPr>
          <a:lstStyle/>
          <a:p>
            <a:pPr>
              <a:defRPr/>
            </a:pPr>
            <a:r>
              <a:rPr lang="en-US" sz="1200" dirty="0">
                <a:latin typeface="+mn-lt"/>
              </a:rPr>
              <a:t>21</a:t>
            </a:r>
          </a:p>
        </p:txBody>
      </p:sp>
      <p:sp>
        <p:nvSpPr>
          <p:cNvPr id="182" name="TextBox 57"/>
          <p:cNvSpPr txBox="1"/>
          <p:nvPr/>
        </p:nvSpPr>
        <p:spPr>
          <a:xfrm>
            <a:off x="663575" y="5602288"/>
            <a:ext cx="400050" cy="130175"/>
          </a:xfrm>
          <a:prstGeom prst="rect">
            <a:avLst/>
          </a:prstGeom>
          <a:noFill/>
        </p:spPr>
        <p:txBody>
          <a:bodyPr>
            <a:spAutoFit/>
          </a:bodyPr>
          <a:lstStyle/>
          <a:p>
            <a:pPr>
              <a:defRPr/>
            </a:pPr>
            <a:r>
              <a:rPr lang="en-US" sz="1200" dirty="0">
                <a:latin typeface="+mn-lt"/>
              </a:rPr>
              <a:t>0</a:t>
            </a:r>
          </a:p>
        </p:txBody>
      </p:sp>
      <p:sp>
        <p:nvSpPr>
          <p:cNvPr id="184" name="TextBox 59"/>
          <p:cNvSpPr txBox="1"/>
          <p:nvPr/>
        </p:nvSpPr>
        <p:spPr>
          <a:xfrm>
            <a:off x="663575" y="5257800"/>
            <a:ext cx="400050" cy="130175"/>
          </a:xfrm>
          <a:prstGeom prst="rect">
            <a:avLst/>
          </a:prstGeom>
          <a:noFill/>
        </p:spPr>
        <p:txBody>
          <a:bodyPr>
            <a:spAutoFit/>
          </a:bodyPr>
          <a:lstStyle/>
          <a:p>
            <a:pPr>
              <a:defRPr/>
            </a:pPr>
            <a:r>
              <a:rPr lang="en-US" sz="1200" dirty="0">
                <a:latin typeface="+mn-lt"/>
              </a:rPr>
              <a:t>20</a:t>
            </a:r>
          </a:p>
        </p:txBody>
      </p:sp>
      <p:sp>
        <p:nvSpPr>
          <p:cNvPr id="186" name="TextBox 61"/>
          <p:cNvSpPr txBox="1"/>
          <p:nvPr/>
        </p:nvSpPr>
        <p:spPr>
          <a:xfrm>
            <a:off x="663575" y="4916488"/>
            <a:ext cx="400050" cy="130175"/>
          </a:xfrm>
          <a:prstGeom prst="rect">
            <a:avLst/>
          </a:prstGeom>
          <a:noFill/>
        </p:spPr>
        <p:txBody>
          <a:bodyPr>
            <a:spAutoFit/>
          </a:bodyPr>
          <a:lstStyle/>
          <a:p>
            <a:pPr>
              <a:defRPr/>
            </a:pPr>
            <a:r>
              <a:rPr lang="en-US" sz="1200" dirty="0">
                <a:latin typeface="+mn-lt"/>
              </a:rPr>
              <a:t>40</a:t>
            </a:r>
          </a:p>
        </p:txBody>
      </p:sp>
      <p:sp>
        <p:nvSpPr>
          <p:cNvPr id="188" name="TextBox 63"/>
          <p:cNvSpPr txBox="1"/>
          <p:nvPr/>
        </p:nvSpPr>
        <p:spPr>
          <a:xfrm>
            <a:off x="663575" y="4583113"/>
            <a:ext cx="400050" cy="130175"/>
          </a:xfrm>
          <a:prstGeom prst="rect">
            <a:avLst/>
          </a:prstGeom>
          <a:noFill/>
        </p:spPr>
        <p:txBody>
          <a:bodyPr>
            <a:spAutoFit/>
          </a:bodyPr>
          <a:lstStyle/>
          <a:p>
            <a:pPr>
              <a:defRPr/>
            </a:pPr>
            <a:r>
              <a:rPr lang="en-US" sz="1200" dirty="0">
                <a:latin typeface="+mn-lt"/>
              </a:rPr>
              <a:t>60</a:t>
            </a:r>
          </a:p>
        </p:txBody>
      </p:sp>
      <p:sp>
        <p:nvSpPr>
          <p:cNvPr id="190" name="TextBox 65"/>
          <p:cNvSpPr txBox="1"/>
          <p:nvPr/>
        </p:nvSpPr>
        <p:spPr>
          <a:xfrm>
            <a:off x="663575" y="4243388"/>
            <a:ext cx="400050" cy="130175"/>
          </a:xfrm>
          <a:prstGeom prst="rect">
            <a:avLst/>
          </a:prstGeom>
          <a:noFill/>
        </p:spPr>
        <p:txBody>
          <a:bodyPr>
            <a:spAutoFit/>
          </a:bodyPr>
          <a:lstStyle/>
          <a:p>
            <a:pPr>
              <a:defRPr/>
            </a:pPr>
            <a:r>
              <a:rPr lang="en-US" sz="1200" dirty="0">
                <a:latin typeface="+mn-lt"/>
              </a:rPr>
              <a:t>80</a:t>
            </a:r>
          </a:p>
        </p:txBody>
      </p:sp>
      <p:sp>
        <p:nvSpPr>
          <p:cNvPr id="192" name="TextBox 67"/>
          <p:cNvSpPr txBox="1"/>
          <p:nvPr/>
        </p:nvSpPr>
        <p:spPr>
          <a:xfrm>
            <a:off x="582613" y="3898900"/>
            <a:ext cx="481012" cy="131763"/>
          </a:xfrm>
          <a:prstGeom prst="rect">
            <a:avLst/>
          </a:prstGeom>
          <a:noFill/>
        </p:spPr>
        <p:txBody>
          <a:bodyPr>
            <a:spAutoFit/>
          </a:bodyPr>
          <a:lstStyle/>
          <a:p>
            <a:pPr>
              <a:defRPr/>
            </a:pPr>
            <a:r>
              <a:rPr lang="en-US" sz="1200" dirty="0">
                <a:latin typeface="+mn-lt"/>
              </a:rPr>
              <a:t>100</a:t>
            </a:r>
          </a:p>
        </p:txBody>
      </p:sp>
      <p:grpSp>
        <p:nvGrpSpPr>
          <p:cNvPr id="9" name="Groupe 192"/>
          <p:cNvGrpSpPr>
            <a:grpSpLocks/>
          </p:cNvGrpSpPr>
          <p:nvPr/>
        </p:nvGrpSpPr>
        <p:grpSpPr bwMode="auto">
          <a:xfrm>
            <a:off x="1096963" y="3995738"/>
            <a:ext cx="3243262" cy="1736725"/>
            <a:chOff x="1737364" y="1602784"/>
            <a:chExt cx="6177209" cy="3541225"/>
          </a:xfrm>
        </p:grpSpPr>
        <p:sp>
          <p:nvSpPr>
            <p:cNvPr id="194" name="Rectangle 193"/>
            <p:cNvSpPr/>
            <p:nvPr/>
          </p:nvSpPr>
          <p:spPr bwMode="auto">
            <a:xfrm>
              <a:off x="4518742" y="2171025"/>
              <a:ext cx="2892375" cy="646681"/>
            </a:xfrm>
            <a:prstGeom prst="rect">
              <a:avLst/>
            </a:prstGeom>
            <a:no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600" dirty="0">
                <a:solidFill>
                  <a:schemeClr val="accent1"/>
                </a:solidFill>
                <a:ea typeface="ＭＳ Ｐゴシック" pitchFamily="34" charset="-128"/>
                <a:cs typeface="Arial" pitchFamily="34" charset="0"/>
              </a:endParaRPr>
            </a:p>
          </p:txBody>
        </p:sp>
        <p:sp>
          <p:nvSpPr>
            <p:cNvPr id="59499" name="Freeform 19"/>
            <p:cNvSpPr>
              <a:spLocks/>
            </p:cNvSpPr>
            <p:nvPr/>
          </p:nvSpPr>
          <p:spPr bwMode="auto">
            <a:xfrm>
              <a:off x="1799599" y="5069247"/>
              <a:ext cx="1638"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00" name="Freeform 20"/>
            <p:cNvSpPr>
              <a:spLocks/>
            </p:cNvSpPr>
            <p:nvPr/>
          </p:nvSpPr>
          <p:spPr bwMode="auto">
            <a:xfrm>
              <a:off x="2028888"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1" name="Freeform 21"/>
            <p:cNvSpPr>
              <a:spLocks/>
            </p:cNvSpPr>
            <p:nvPr/>
          </p:nvSpPr>
          <p:spPr bwMode="auto">
            <a:xfrm>
              <a:off x="2261454"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2" name="Freeform 22"/>
            <p:cNvSpPr>
              <a:spLocks/>
            </p:cNvSpPr>
            <p:nvPr/>
          </p:nvSpPr>
          <p:spPr bwMode="auto">
            <a:xfrm>
              <a:off x="2492381" y="5069247"/>
              <a:ext cx="1637"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03" name="Freeform 23"/>
            <p:cNvSpPr>
              <a:spLocks/>
            </p:cNvSpPr>
            <p:nvPr/>
          </p:nvSpPr>
          <p:spPr bwMode="auto">
            <a:xfrm>
              <a:off x="2724946"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4" name="Freeform 24"/>
            <p:cNvSpPr>
              <a:spLocks/>
            </p:cNvSpPr>
            <p:nvPr/>
          </p:nvSpPr>
          <p:spPr bwMode="auto">
            <a:xfrm>
              <a:off x="2954235"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5" name="Freeform 25"/>
            <p:cNvSpPr>
              <a:spLocks/>
            </p:cNvSpPr>
            <p:nvPr/>
          </p:nvSpPr>
          <p:spPr bwMode="auto">
            <a:xfrm>
              <a:off x="3185162" y="5069247"/>
              <a:ext cx="1638"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06" name="Freeform 26"/>
            <p:cNvSpPr>
              <a:spLocks/>
            </p:cNvSpPr>
            <p:nvPr/>
          </p:nvSpPr>
          <p:spPr bwMode="auto">
            <a:xfrm>
              <a:off x="3416090"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7" name="Freeform 27"/>
            <p:cNvSpPr>
              <a:spLocks/>
            </p:cNvSpPr>
            <p:nvPr/>
          </p:nvSpPr>
          <p:spPr bwMode="auto">
            <a:xfrm>
              <a:off x="3647015"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08" name="Freeform 28"/>
            <p:cNvSpPr>
              <a:spLocks/>
            </p:cNvSpPr>
            <p:nvPr/>
          </p:nvSpPr>
          <p:spPr bwMode="auto">
            <a:xfrm>
              <a:off x="3877944" y="5069247"/>
              <a:ext cx="1637"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09" name="Freeform 29"/>
            <p:cNvSpPr>
              <a:spLocks/>
            </p:cNvSpPr>
            <p:nvPr/>
          </p:nvSpPr>
          <p:spPr bwMode="auto">
            <a:xfrm>
              <a:off x="4108870"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0" name="Freeform 30"/>
            <p:cNvSpPr>
              <a:spLocks/>
            </p:cNvSpPr>
            <p:nvPr/>
          </p:nvSpPr>
          <p:spPr bwMode="auto">
            <a:xfrm>
              <a:off x="4339797"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1" name="Freeform 31"/>
            <p:cNvSpPr>
              <a:spLocks/>
            </p:cNvSpPr>
            <p:nvPr/>
          </p:nvSpPr>
          <p:spPr bwMode="auto">
            <a:xfrm>
              <a:off x="4572363" y="5069247"/>
              <a:ext cx="1637"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12" name="Freeform 32"/>
            <p:cNvSpPr>
              <a:spLocks/>
            </p:cNvSpPr>
            <p:nvPr/>
          </p:nvSpPr>
          <p:spPr bwMode="auto">
            <a:xfrm>
              <a:off x="4801651"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3" name="Freeform 33"/>
            <p:cNvSpPr>
              <a:spLocks/>
            </p:cNvSpPr>
            <p:nvPr/>
          </p:nvSpPr>
          <p:spPr bwMode="auto">
            <a:xfrm>
              <a:off x="5034217"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4" name="Freeform 34"/>
            <p:cNvSpPr>
              <a:spLocks/>
            </p:cNvSpPr>
            <p:nvPr/>
          </p:nvSpPr>
          <p:spPr bwMode="auto">
            <a:xfrm>
              <a:off x="5265143" y="5069247"/>
              <a:ext cx="1638"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15" name="Freeform 35"/>
            <p:cNvSpPr>
              <a:spLocks/>
            </p:cNvSpPr>
            <p:nvPr/>
          </p:nvSpPr>
          <p:spPr bwMode="auto">
            <a:xfrm>
              <a:off x="5496071"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6" name="Freeform 36"/>
            <p:cNvSpPr>
              <a:spLocks/>
            </p:cNvSpPr>
            <p:nvPr/>
          </p:nvSpPr>
          <p:spPr bwMode="auto">
            <a:xfrm>
              <a:off x="5726997"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7" name="Freeform 37"/>
            <p:cNvSpPr>
              <a:spLocks/>
            </p:cNvSpPr>
            <p:nvPr/>
          </p:nvSpPr>
          <p:spPr bwMode="auto">
            <a:xfrm>
              <a:off x="5957925" y="5069247"/>
              <a:ext cx="1637"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18" name="Freeform 38"/>
            <p:cNvSpPr>
              <a:spLocks/>
            </p:cNvSpPr>
            <p:nvPr/>
          </p:nvSpPr>
          <p:spPr bwMode="auto">
            <a:xfrm>
              <a:off x="6188851"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19" name="Freeform 39"/>
            <p:cNvSpPr>
              <a:spLocks/>
            </p:cNvSpPr>
            <p:nvPr/>
          </p:nvSpPr>
          <p:spPr bwMode="auto">
            <a:xfrm>
              <a:off x="6421417" y="5067722"/>
              <a:ext cx="0"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0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20" name="Freeform 40"/>
            <p:cNvSpPr>
              <a:spLocks/>
            </p:cNvSpPr>
            <p:nvPr/>
          </p:nvSpPr>
          <p:spPr bwMode="auto">
            <a:xfrm>
              <a:off x="6650705" y="5069247"/>
              <a:ext cx="1638" cy="74762"/>
            </a:xfrm>
            <a:custGeom>
              <a:avLst/>
              <a:gdLst>
                <a:gd name="T0" fmla="*/ 0 w 1588"/>
                <a:gd name="T1" fmla="*/ 0 h 64"/>
                <a:gd name="T2" fmla="*/ 0 w 1588"/>
                <a:gd name="T3" fmla="*/ 0 h 64"/>
                <a:gd name="T4" fmla="*/ 0 w 1588"/>
                <a:gd name="T5" fmla="*/ 2147483647 h 64"/>
                <a:gd name="T6" fmla="*/ 0 60000 65536"/>
                <a:gd name="T7" fmla="*/ 0 60000 65536"/>
                <a:gd name="T8" fmla="*/ 0 60000 65536"/>
                <a:gd name="T9" fmla="*/ 0 w 1588"/>
                <a:gd name="T10" fmla="*/ 0 h 64"/>
                <a:gd name="T11" fmla="*/ 1588 w 1588"/>
                <a:gd name="T12" fmla="*/ 64 h 64"/>
              </a:gdLst>
              <a:ahLst/>
              <a:cxnLst>
                <a:cxn ang="T6">
                  <a:pos x="T0" y="T1"/>
                </a:cxn>
                <a:cxn ang="T7">
                  <a:pos x="T2" y="T3"/>
                </a:cxn>
                <a:cxn ang="T8">
                  <a:pos x="T4" y="T5"/>
                </a:cxn>
              </a:cxnLst>
              <a:rect l="T9" t="T10" r="T11" b="T12"/>
              <a:pathLst>
                <a:path w="1588" h="64">
                  <a:moveTo>
                    <a:pt x="0" y="0"/>
                  </a:moveTo>
                  <a:lnTo>
                    <a:pt x="0" y="0"/>
                  </a:lnTo>
                  <a:lnTo>
                    <a:pt x="0" y="64"/>
                  </a:lnTo>
                </a:path>
              </a:pathLst>
            </a:custGeom>
            <a:noFill/>
            <a:ln w="14288" cap="flat">
              <a:solidFill>
                <a:srgbClr val="1E1E1E"/>
              </a:solidFill>
              <a:prstDash val="solid"/>
              <a:miter lim="800000"/>
              <a:headEnd/>
              <a:tailEnd/>
            </a:ln>
          </p:spPr>
          <p:txBody>
            <a:bodyPr/>
            <a:lstStyle/>
            <a:p>
              <a:endParaRPr lang="el-GR"/>
            </a:p>
          </p:txBody>
        </p:sp>
        <p:sp>
          <p:nvSpPr>
            <p:cNvPr id="59521" name="Freeform 41"/>
            <p:cNvSpPr>
              <a:spLocks/>
            </p:cNvSpPr>
            <p:nvPr/>
          </p:nvSpPr>
          <p:spPr bwMode="auto">
            <a:xfrm>
              <a:off x="6883271" y="5067722"/>
              <a:ext cx="1638"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22" name="Freeform 42"/>
            <p:cNvSpPr>
              <a:spLocks/>
            </p:cNvSpPr>
            <p:nvPr/>
          </p:nvSpPr>
          <p:spPr bwMode="auto">
            <a:xfrm>
              <a:off x="7114199" y="5067722"/>
              <a:ext cx="1637" cy="39669"/>
            </a:xfrm>
            <a:custGeom>
              <a:avLst/>
              <a:gdLst>
                <a:gd name="T0" fmla="*/ 0 w 1588"/>
                <a:gd name="T1" fmla="*/ 0 h 35"/>
                <a:gd name="T2" fmla="*/ 0 w 1588"/>
                <a:gd name="T3" fmla="*/ 0 h 35"/>
                <a:gd name="T4" fmla="*/ 0 w 1588"/>
                <a:gd name="T5" fmla="*/ 2147483647 h 35"/>
                <a:gd name="T6" fmla="*/ 0 60000 65536"/>
                <a:gd name="T7" fmla="*/ 0 60000 65536"/>
                <a:gd name="T8" fmla="*/ 0 60000 65536"/>
                <a:gd name="T9" fmla="*/ 0 w 1588"/>
                <a:gd name="T10" fmla="*/ 0 h 35"/>
                <a:gd name="T11" fmla="*/ 1588 w 1588"/>
                <a:gd name="T12" fmla="*/ 35 h 35"/>
              </a:gdLst>
              <a:ahLst/>
              <a:cxnLst>
                <a:cxn ang="T6">
                  <a:pos x="T0" y="T1"/>
                </a:cxn>
                <a:cxn ang="T7">
                  <a:pos x="T2" y="T3"/>
                </a:cxn>
                <a:cxn ang="T8">
                  <a:pos x="T4" y="T5"/>
                </a:cxn>
              </a:cxnLst>
              <a:rect l="T9" t="T10" r="T11" b="T12"/>
              <a:pathLst>
                <a:path w="1588" h="35">
                  <a:moveTo>
                    <a:pt x="0" y="0"/>
                  </a:moveTo>
                  <a:lnTo>
                    <a:pt x="0" y="0"/>
                  </a:lnTo>
                  <a:lnTo>
                    <a:pt x="0" y="35"/>
                  </a:lnTo>
                </a:path>
              </a:pathLst>
            </a:custGeom>
            <a:noFill/>
            <a:ln w="14288" cap="flat">
              <a:solidFill>
                <a:srgbClr val="1E1E1E"/>
              </a:solidFill>
              <a:prstDash val="solid"/>
              <a:miter lim="800000"/>
              <a:headEnd/>
              <a:tailEnd/>
            </a:ln>
          </p:spPr>
          <p:txBody>
            <a:bodyPr/>
            <a:lstStyle/>
            <a:p>
              <a:endParaRPr lang="el-GR"/>
            </a:p>
          </p:txBody>
        </p:sp>
        <p:sp>
          <p:nvSpPr>
            <p:cNvPr id="59523" name="Freeform 43"/>
            <p:cNvSpPr>
              <a:spLocks/>
            </p:cNvSpPr>
            <p:nvPr/>
          </p:nvSpPr>
          <p:spPr bwMode="auto">
            <a:xfrm>
              <a:off x="1737364" y="5069247"/>
              <a:ext cx="62236" cy="3051"/>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4" name="Freeform 44"/>
            <p:cNvSpPr>
              <a:spLocks/>
            </p:cNvSpPr>
            <p:nvPr/>
          </p:nvSpPr>
          <p:spPr bwMode="auto">
            <a:xfrm>
              <a:off x="1737364" y="4722906"/>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5" name="Freeform 45"/>
            <p:cNvSpPr>
              <a:spLocks/>
            </p:cNvSpPr>
            <p:nvPr/>
          </p:nvSpPr>
          <p:spPr bwMode="auto">
            <a:xfrm>
              <a:off x="1737364" y="4375039"/>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6" name="Freeform 46"/>
            <p:cNvSpPr>
              <a:spLocks/>
            </p:cNvSpPr>
            <p:nvPr/>
          </p:nvSpPr>
          <p:spPr bwMode="auto">
            <a:xfrm>
              <a:off x="1737364" y="4030224"/>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7" name="Freeform 47"/>
            <p:cNvSpPr>
              <a:spLocks/>
            </p:cNvSpPr>
            <p:nvPr/>
          </p:nvSpPr>
          <p:spPr bwMode="auto">
            <a:xfrm>
              <a:off x="1737364" y="3682357"/>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8" name="Freeform 48"/>
            <p:cNvSpPr>
              <a:spLocks/>
            </p:cNvSpPr>
            <p:nvPr/>
          </p:nvSpPr>
          <p:spPr bwMode="auto">
            <a:xfrm>
              <a:off x="1737364" y="3336015"/>
              <a:ext cx="62236" cy="1526"/>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29" name="Freeform 49"/>
            <p:cNvSpPr>
              <a:spLocks/>
            </p:cNvSpPr>
            <p:nvPr/>
          </p:nvSpPr>
          <p:spPr bwMode="auto">
            <a:xfrm>
              <a:off x="1737364" y="2989675"/>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30" name="Freeform 50"/>
            <p:cNvSpPr>
              <a:spLocks/>
            </p:cNvSpPr>
            <p:nvPr/>
          </p:nvSpPr>
          <p:spPr bwMode="auto">
            <a:xfrm>
              <a:off x="1737364" y="2643333"/>
              <a:ext cx="62236" cy="1526"/>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31" name="Freeform 51"/>
            <p:cNvSpPr>
              <a:spLocks/>
            </p:cNvSpPr>
            <p:nvPr/>
          </p:nvSpPr>
          <p:spPr bwMode="auto">
            <a:xfrm>
              <a:off x="1737364" y="2295466"/>
              <a:ext cx="62236" cy="1526"/>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32" name="Freeform 52"/>
            <p:cNvSpPr>
              <a:spLocks/>
            </p:cNvSpPr>
            <p:nvPr/>
          </p:nvSpPr>
          <p:spPr bwMode="auto">
            <a:xfrm>
              <a:off x="1737364" y="1949126"/>
              <a:ext cx="62236" cy="1525"/>
            </a:xfrm>
            <a:custGeom>
              <a:avLst/>
              <a:gdLst>
                <a:gd name="T0" fmla="*/ 2147483647 w 58"/>
                <a:gd name="T1" fmla="*/ 0 h 1588"/>
                <a:gd name="T2" fmla="*/ 2147483647 w 58"/>
                <a:gd name="T3" fmla="*/ 0 h 1588"/>
                <a:gd name="T4" fmla="*/ 0 w 58"/>
                <a:gd name="T5" fmla="*/ 0 h 1588"/>
                <a:gd name="T6" fmla="*/ 0 60000 65536"/>
                <a:gd name="T7" fmla="*/ 0 60000 65536"/>
                <a:gd name="T8" fmla="*/ 0 60000 65536"/>
                <a:gd name="T9" fmla="*/ 0 w 58"/>
                <a:gd name="T10" fmla="*/ 0 h 1588"/>
                <a:gd name="T11" fmla="*/ 58 w 58"/>
                <a:gd name="T12" fmla="*/ 1588 h 1588"/>
              </a:gdLst>
              <a:ahLst/>
              <a:cxnLst>
                <a:cxn ang="T6">
                  <a:pos x="T0" y="T1"/>
                </a:cxn>
                <a:cxn ang="T7">
                  <a:pos x="T2" y="T3"/>
                </a:cxn>
                <a:cxn ang="T8">
                  <a:pos x="T4" y="T5"/>
                </a:cxn>
              </a:cxnLst>
              <a:rect l="T9" t="T10" r="T11" b="T12"/>
              <a:pathLst>
                <a:path w="58" h="1588">
                  <a:moveTo>
                    <a:pt x="58" y="0"/>
                  </a:moveTo>
                  <a:lnTo>
                    <a:pt x="58" y="0"/>
                  </a:lnTo>
                  <a:lnTo>
                    <a:pt x="0" y="0"/>
                  </a:lnTo>
                </a:path>
              </a:pathLst>
            </a:custGeom>
            <a:noFill/>
            <a:ln w="14288" cap="flat">
              <a:solidFill>
                <a:srgbClr val="1E1E1E"/>
              </a:solidFill>
              <a:prstDash val="solid"/>
              <a:miter lim="800000"/>
              <a:headEnd/>
              <a:tailEnd/>
            </a:ln>
          </p:spPr>
          <p:txBody>
            <a:bodyPr/>
            <a:lstStyle/>
            <a:p>
              <a:endParaRPr lang="el-GR"/>
            </a:p>
          </p:txBody>
        </p:sp>
        <p:sp>
          <p:nvSpPr>
            <p:cNvPr id="59533" name="Freeform 53"/>
            <p:cNvSpPr>
              <a:spLocks/>
            </p:cNvSpPr>
            <p:nvPr/>
          </p:nvSpPr>
          <p:spPr bwMode="auto">
            <a:xfrm>
              <a:off x="1737364" y="1602784"/>
              <a:ext cx="5607761" cy="3541225"/>
            </a:xfrm>
            <a:custGeom>
              <a:avLst/>
              <a:gdLst>
                <a:gd name="T0" fmla="*/ 0 w 5289"/>
                <a:gd name="T1" fmla="*/ 0 h 3087"/>
                <a:gd name="T2" fmla="*/ 0 w 5289"/>
                <a:gd name="T3" fmla="*/ 0 h 3087"/>
                <a:gd name="T4" fmla="*/ 2147483647 w 5289"/>
                <a:gd name="T5" fmla="*/ 0 h 3087"/>
                <a:gd name="T6" fmla="*/ 2147483647 w 5289"/>
                <a:gd name="T7" fmla="*/ 2147483647 h 3087"/>
                <a:gd name="T8" fmla="*/ 2147483647 w 5289"/>
                <a:gd name="T9" fmla="*/ 2147483647 h 3087"/>
                <a:gd name="T10" fmla="*/ 2147483647 w 5289"/>
                <a:gd name="T11" fmla="*/ 2147483647 h 3087"/>
                <a:gd name="T12" fmla="*/ 0 60000 65536"/>
                <a:gd name="T13" fmla="*/ 0 60000 65536"/>
                <a:gd name="T14" fmla="*/ 0 60000 65536"/>
                <a:gd name="T15" fmla="*/ 0 60000 65536"/>
                <a:gd name="T16" fmla="*/ 0 60000 65536"/>
                <a:gd name="T17" fmla="*/ 0 60000 65536"/>
                <a:gd name="T18" fmla="*/ 0 w 5289"/>
                <a:gd name="T19" fmla="*/ 0 h 3087"/>
                <a:gd name="T20" fmla="*/ 5289 w 5289"/>
                <a:gd name="T21" fmla="*/ 3087 h 3087"/>
              </a:gdLst>
              <a:ahLst/>
              <a:cxnLst>
                <a:cxn ang="T12">
                  <a:pos x="T0" y="T1"/>
                </a:cxn>
                <a:cxn ang="T13">
                  <a:pos x="T2" y="T3"/>
                </a:cxn>
                <a:cxn ang="T14">
                  <a:pos x="T4" y="T5"/>
                </a:cxn>
                <a:cxn ang="T15">
                  <a:pos x="T6" y="T7"/>
                </a:cxn>
                <a:cxn ang="T16">
                  <a:pos x="T8" y="T9"/>
                </a:cxn>
                <a:cxn ang="T17">
                  <a:pos x="T10" y="T11"/>
                </a:cxn>
              </a:cxnLst>
              <a:rect l="T18" t="T19" r="T20" b="T21"/>
              <a:pathLst>
                <a:path w="5289" h="3087">
                  <a:moveTo>
                    <a:pt x="0" y="0"/>
                  </a:moveTo>
                  <a:lnTo>
                    <a:pt x="0" y="0"/>
                  </a:lnTo>
                  <a:lnTo>
                    <a:pt x="58" y="0"/>
                  </a:lnTo>
                  <a:lnTo>
                    <a:pt x="58" y="3023"/>
                  </a:lnTo>
                  <a:lnTo>
                    <a:pt x="5289" y="3023"/>
                  </a:lnTo>
                  <a:lnTo>
                    <a:pt x="5289" y="3087"/>
                  </a:lnTo>
                </a:path>
              </a:pathLst>
            </a:custGeom>
            <a:noFill/>
            <a:ln w="14288" cap="flat">
              <a:solidFill>
                <a:srgbClr val="1E1E1E"/>
              </a:solidFill>
              <a:prstDash val="solid"/>
              <a:miter lim="800000"/>
              <a:headEnd/>
              <a:tailEnd/>
            </a:ln>
          </p:spPr>
          <p:txBody>
            <a:bodyPr/>
            <a:lstStyle/>
            <a:p>
              <a:endParaRPr lang="el-GR"/>
            </a:p>
          </p:txBody>
        </p:sp>
        <p:sp>
          <p:nvSpPr>
            <p:cNvPr id="59534" name="Freeform 93"/>
            <p:cNvSpPr>
              <a:spLocks/>
            </p:cNvSpPr>
            <p:nvPr/>
          </p:nvSpPr>
          <p:spPr bwMode="auto">
            <a:xfrm>
              <a:off x="1822528" y="1605835"/>
              <a:ext cx="5532423" cy="1786632"/>
            </a:xfrm>
            <a:custGeom>
              <a:avLst/>
              <a:gdLst>
                <a:gd name="T0" fmla="*/ 0 w 5217"/>
                <a:gd name="T1" fmla="*/ 0 h 1557"/>
                <a:gd name="T2" fmla="*/ 2147483647 w 5217"/>
                <a:gd name="T3" fmla="*/ 2147483647 h 1557"/>
                <a:gd name="T4" fmla="*/ 2147483647 w 5217"/>
                <a:gd name="T5" fmla="*/ 2147483647 h 1557"/>
                <a:gd name="T6" fmla="*/ 2147483647 w 5217"/>
                <a:gd name="T7" fmla="*/ 2147483647 h 1557"/>
                <a:gd name="T8" fmla="*/ 2147483647 w 5217"/>
                <a:gd name="T9" fmla="*/ 2147483647 h 1557"/>
                <a:gd name="T10" fmla="*/ 2147483647 w 5217"/>
                <a:gd name="T11" fmla="*/ 2147483647 h 1557"/>
                <a:gd name="T12" fmla="*/ 2147483647 w 5217"/>
                <a:gd name="T13" fmla="*/ 2147483647 h 1557"/>
                <a:gd name="T14" fmla="*/ 2147483647 w 5217"/>
                <a:gd name="T15" fmla="*/ 2147483647 h 1557"/>
                <a:gd name="T16" fmla="*/ 2147483647 w 5217"/>
                <a:gd name="T17" fmla="*/ 2147483647 h 1557"/>
                <a:gd name="T18" fmla="*/ 2147483647 w 5217"/>
                <a:gd name="T19" fmla="*/ 2147483647 h 1557"/>
                <a:gd name="T20" fmla="*/ 2147483647 w 5217"/>
                <a:gd name="T21" fmla="*/ 2147483647 h 1557"/>
                <a:gd name="T22" fmla="*/ 2147483647 w 5217"/>
                <a:gd name="T23" fmla="*/ 2147483647 h 1557"/>
                <a:gd name="T24" fmla="*/ 2147483647 w 5217"/>
                <a:gd name="T25" fmla="*/ 2147483647 h 1557"/>
                <a:gd name="T26" fmla="*/ 2147483647 w 5217"/>
                <a:gd name="T27" fmla="*/ 2147483647 h 1557"/>
                <a:gd name="T28" fmla="*/ 2147483647 w 5217"/>
                <a:gd name="T29" fmla="*/ 2147483647 h 1557"/>
                <a:gd name="T30" fmla="*/ 2147483647 w 5217"/>
                <a:gd name="T31" fmla="*/ 2147483647 h 1557"/>
                <a:gd name="T32" fmla="*/ 2147483647 w 5217"/>
                <a:gd name="T33" fmla="*/ 2147483647 h 1557"/>
                <a:gd name="T34" fmla="*/ 2147483647 w 5217"/>
                <a:gd name="T35" fmla="*/ 2147483647 h 1557"/>
                <a:gd name="T36" fmla="*/ 2147483647 w 5217"/>
                <a:gd name="T37" fmla="*/ 2147483647 h 1557"/>
                <a:gd name="T38" fmla="*/ 2147483647 w 5217"/>
                <a:gd name="T39" fmla="*/ 2147483647 h 1557"/>
                <a:gd name="T40" fmla="*/ 2147483647 w 5217"/>
                <a:gd name="T41" fmla="*/ 2147483647 h 1557"/>
                <a:gd name="T42" fmla="*/ 2147483647 w 5217"/>
                <a:gd name="T43" fmla="*/ 2147483647 h 1557"/>
                <a:gd name="T44" fmla="*/ 2147483647 w 5217"/>
                <a:gd name="T45" fmla="*/ 2147483647 h 1557"/>
                <a:gd name="T46" fmla="*/ 2147483647 w 5217"/>
                <a:gd name="T47" fmla="*/ 2147483647 h 1557"/>
                <a:gd name="T48" fmla="*/ 2147483647 w 5217"/>
                <a:gd name="T49" fmla="*/ 2147483647 h 1557"/>
                <a:gd name="T50" fmla="*/ 2147483647 w 5217"/>
                <a:gd name="T51" fmla="*/ 2147483647 h 1557"/>
                <a:gd name="T52" fmla="*/ 2147483647 w 5217"/>
                <a:gd name="T53" fmla="*/ 2147483647 h 1557"/>
                <a:gd name="T54" fmla="*/ 2147483647 w 5217"/>
                <a:gd name="T55" fmla="*/ 2147483647 h 1557"/>
                <a:gd name="T56" fmla="*/ 2147483647 w 5217"/>
                <a:gd name="T57" fmla="*/ 2147483647 h 1557"/>
                <a:gd name="T58" fmla="*/ 2147483647 w 5217"/>
                <a:gd name="T59" fmla="*/ 2147483647 h 1557"/>
                <a:gd name="T60" fmla="*/ 2147483647 w 5217"/>
                <a:gd name="T61" fmla="*/ 2147483647 h 1557"/>
                <a:gd name="T62" fmla="*/ 2147483647 w 5217"/>
                <a:gd name="T63" fmla="*/ 2147483647 h 1557"/>
                <a:gd name="T64" fmla="*/ 2147483647 w 5217"/>
                <a:gd name="T65" fmla="*/ 2147483647 h 1557"/>
                <a:gd name="T66" fmla="*/ 2147483647 w 5217"/>
                <a:gd name="T67" fmla="*/ 2147483647 h 1557"/>
                <a:gd name="T68" fmla="*/ 2147483647 w 5217"/>
                <a:gd name="T69" fmla="*/ 2147483647 h 1557"/>
                <a:gd name="T70" fmla="*/ 2147483647 w 5217"/>
                <a:gd name="T71" fmla="*/ 2147483647 h 1557"/>
                <a:gd name="T72" fmla="*/ 2147483647 w 5217"/>
                <a:gd name="T73" fmla="*/ 2147483647 h 15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17"/>
                <a:gd name="T112" fmla="*/ 0 h 1557"/>
                <a:gd name="T113" fmla="*/ 5217 w 5217"/>
                <a:gd name="T114" fmla="*/ 1557 h 15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17" h="1557">
                  <a:moveTo>
                    <a:pt x="0" y="0"/>
                  </a:moveTo>
                  <a:lnTo>
                    <a:pt x="0" y="0"/>
                  </a:lnTo>
                  <a:lnTo>
                    <a:pt x="224" y="4"/>
                  </a:lnTo>
                  <a:lnTo>
                    <a:pt x="277" y="27"/>
                  </a:lnTo>
                  <a:lnTo>
                    <a:pt x="370" y="27"/>
                  </a:lnTo>
                  <a:lnTo>
                    <a:pt x="467" y="64"/>
                  </a:lnTo>
                  <a:lnTo>
                    <a:pt x="547" y="57"/>
                  </a:lnTo>
                  <a:lnTo>
                    <a:pt x="590" y="77"/>
                  </a:lnTo>
                  <a:lnTo>
                    <a:pt x="660" y="114"/>
                  </a:lnTo>
                  <a:lnTo>
                    <a:pt x="757" y="110"/>
                  </a:lnTo>
                  <a:lnTo>
                    <a:pt x="827" y="157"/>
                  </a:lnTo>
                  <a:lnTo>
                    <a:pt x="860" y="157"/>
                  </a:lnTo>
                  <a:lnTo>
                    <a:pt x="890" y="174"/>
                  </a:lnTo>
                  <a:lnTo>
                    <a:pt x="914" y="180"/>
                  </a:lnTo>
                  <a:lnTo>
                    <a:pt x="940" y="200"/>
                  </a:lnTo>
                  <a:lnTo>
                    <a:pt x="957" y="217"/>
                  </a:lnTo>
                  <a:lnTo>
                    <a:pt x="1017" y="210"/>
                  </a:lnTo>
                  <a:lnTo>
                    <a:pt x="1084" y="260"/>
                  </a:lnTo>
                  <a:lnTo>
                    <a:pt x="1207" y="314"/>
                  </a:lnTo>
                  <a:lnTo>
                    <a:pt x="1267" y="350"/>
                  </a:lnTo>
                  <a:lnTo>
                    <a:pt x="1320" y="374"/>
                  </a:lnTo>
                  <a:lnTo>
                    <a:pt x="1394" y="414"/>
                  </a:lnTo>
                  <a:lnTo>
                    <a:pt x="1424" y="437"/>
                  </a:lnTo>
                  <a:lnTo>
                    <a:pt x="1474" y="457"/>
                  </a:lnTo>
                  <a:lnTo>
                    <a:pt x="1527" y="460"/>
                  </a:lnTo>
                  <a:lnTo>
                    <a:pt x="1570" y="484"/>
                  </a:lnTo>
                  <a:lnTo>
                    <a:pt x="1614" y="490"/>
                  </a:lnTo>
                  <a:lnTo>
                    <a:pt x="1644" y="510"/>
                  </a:lnTo>
                  <a:lnTo>
                    <a:pt x="1677" y="530"/>
                  </a:lnTo>
                  <a:lnTo>
                    <a:pt x="1724" y="554"/>
                  </a:lnTo>
                  <a:lnTo>
                    <a:pt x="1767" y="567"/>
                  </a:lnTo>
                  <a:lnTo>
                    <a:pt x="1797" y="600"/>
                  </a:lnTo>
                  <a:lnTo>
                    <a:pt x="1887" y="607"/>
                  </a:lnTo>
                  <a:lnTo>
                    <a:pt x="1980" y="677"/>
                  </a:lnTo>
                  <a:lnTo>
                    <a:pt x="2007" y="670"/>
                  </a:lnTo>
                  <a:lnTo>
                    <a:pt x="2050" y="700"/>
                  </a:lnTo>
                  <a:lnTo>
                    <a:pt x="2127" y="727"/>
                  </a:lnTo>
                  <a:lnTo>
                    <a:pt x="2167" y="754"/>
                  </a:lnTo>
                  <a:lnTo>
                    <a:pt x="2200" y="780"/>
                  </a:lnTo>
                  <a:lnTo>
                    <a:pt x="2234" y="787"/>
                  </a:lnTo>
                  <a:lnTo>
                    <a:pt x="2257" y="794"/>
                  </a:lnTo>
                  <a:lnTo>
                    <a:pt x="2314" y="847"/>
                  </a:lnTo>
                  <a:lnTo>
                    <a:pt x="2367" y="877"/>
                  </a:lnTo>
                  <a:lnTo>
                    <a:pt x="2390" y="874"/>
                  </a:lnTo>
                  <a:lnTo>
                    <a:pt x="2414" y="904"/>
                  </a:lnTo>
                  <a:lnTo>
                    <a:pt x="2450" y="904"/>
                  </a:lnTo>
                  <a:lnTo>
                    <a:pt x="2467" y="917"/>
                  </a:lnTo>
                  <a:lnTo>
                    <a:pt x="2494" y="917"/>
                  </a:lnTo>
                  <a:lnTo>
                    <a:pt x="2647" y="977"/>
                  </a:lnTo>
                  <a:lnTo>
                    <a:pt x="2684" y="1004"/>
                  </a:lnTo>
                  <a:lnTo>
                    <a:pt x="2744" y="1027"/>
                  </a:lnTo>
                  <a:lnTo>
                    <a:pt x="2797" y="1057"/>
                  </a:lnTo>
                  <a:lnTo>
                    <a:pt x="2904" y="1084"/>
                  </a:lnTo>
                  <a:lnTo>
                    <a:pt x="2944" y="1100"/>
                  </a:lnTo>
                  <a:lnTo>
                    <a:pt x="2977" y="1127"/>
                  </a:lnTo>
                  <a:lnTo>
                    <a:pt x="3164" y="1137"/>
                  </a:lnTo>
                  <a:lnTo>
                    <a:pt x="3200" y="1160"/>
                  </a:lnTo>
                  <a:lnTo>
                    <a:pt x="3277" y="1194"/>
                  </a:lnTo>
                  <a:lnTo>
                    <a:pt x="3330" y="1227"/>
                  </a:lnTo>
                  <a:lnTo>
                    <a:pt x="3364" y="1250"/>
                  </a:lnTo>
                  <a:lnTo>
                    <a:pt x="3400" y="1250"/>
                  </a:lnTo>
                  <a:lnTo>
                    <a:pt x="3430" y="1290"/>
                  </a:lnTo>
                  <a:lnTo>
                    <a:pt x="3484" y="1294"/>
                  </a:lnTo>
                  <a:lnTo>
                    <a:pt x="3517" y="1310"/>
                  </a:lnTo>
                  <a:lnTo>
                    <a:pt x="3650" y="1327"/>
                  </a:lnTo>
                  <a:lnTo>
                    <a:pt x="3687" y="1364"/>
                  </a:lnTo>
                  <a:lnTo>
                    <a:pt x="3730" y="1364"/>
                  </a:lnTo>
                  <a:lnTo>
                    <a:pt x="3770" y="1417"/>
                  </a:lnTo>
                  <a:lnTo>
                    <a:pt x="3914" y="1424"/>
                  </a:lnTo>
                  <a:lnTo>
                    <a:pt x="3950" y="1474"/>
                  </a:lnTo>
                  <a:lnTo>
                    <a:pt x="3984" y="1524"/>
                  </a:lnTo>
                  <a:lnTo>
                    <a:pt x="4064" y="1524"/>
                  </a:lnTo>
                  <a:lnTo>
                    <a:pt x="4077" y="1557"/>
                  </a:lnTo>
                  <a:lnTo>
                    <a:pt x="5217" y="1557"/>
                  </a:lnTo>
                </a:path>
              </a:pathLst>
            </a:custGeom>
            <a:noFill/>
            <a:ln w="28575" cap="flat">
              <a:solidFill>
                <a:schemeClr val="tx2"/>
              </a:solidFill>
              <a:prstDash val="solid"/>
              <a:miter lim="800000"/>
              <a:headEnd/>
              <a:tailEnd/>
            </a:ln>
          </p:spPr>
          <p:txBody>
            <a:bodyPr/>
            <a:lstStyle/>
            <a:p>
              <a:endParaRPr lang="el-GR"/>
            </a:p>
          </p:txBody>
        </p:sp>
        <p:sp>
          <p:nvSpPr>
            <p:cNvPr id="59535" name="Freeform 94"/>
            <p:cNvSpPr>
              <a:spLocks/>
            </p:cNvSpPr>
            <p:nvPr/>
          </p:nvSpPr>
          <p:spPr bwMode="auto">
            <a:xfrm>
              <a:off x="1827442" y="1602784"/>
              <a:ext cx="5517682" cy="2407605"/>
            </a:xfrm>
            <a:custGeom>
              <a:avLst/>
              <a:gdLst>
                <a:gd name="T0" fmla="*/ 0 w 5205"/>
                <a:gd name="T1" fmla="*/ 0 h 2098"/>
                <a:gd name="T2" fmla="*/ 2147483647 w 5205"/>
                <a:gd name="T3" fmla="*/ 2147483647 h 2098"/>
                <a:gd name="T4" fmla="*/ 2147483647 w 5205"/>
                <a:gd name="T5" fmla="*/ 2147483647 h 2098"/>
                <a:gd name="T6" fmla="*/ 2147483647 w 5205"/>
                <a:gd name="T7" fmla="*/ 2147483647 h 2098"/>
                <a:gd name="T8" fmla="*/ 2147483647 w 5205"/>
                <a:gd name="T9" fmla="*/ 2147483647 h 2098"/>
                <a:gd name="T10" fmla="*/ 2147483647 w 5205"/>
                <a:gd name="T11" fmla="*/ 2147483647 h 2098"/>
                <a:gd name="T12" fmla="*/ 2147483647 w 5205"/>
                <a:gd name="T13" fmla="*/ 2147483647 h 2098"/>
                <a:gd name="T14" fmla="*/ 2147483647 w 5205"/>
                <a:gd name="T15" fmla="*/ 2147483647 h 2098"/>
                <a:gd name="T16" fmla="*/ 2147483647 w 5205"/>
                <a:gd name="T17" fmla="*/ 2147483647 h 2098"/>
                <a:gd name="T18" fmla="*/ 2147483647 w 5205"/>
                <a:gd name="T19" fmla="*/ 2147483647 h 2098"/>
                <a:gd name="T20" fmla="*/ 2147483647 w 5205"/>
                <a:gd name="T21" fmla="*/ 2147483647 h 2098"/>
                <a:gd name="T22" fmla="*/ 2147483647 w 5205"/>
                <a:gd name="T23" fmla="*/ 2147483647 h 2098"/>
                <a:gd name="T24" fmla="*/ 2147483647 w 5205"/>
                <a:gd name="T25" fmla="*/ 2147483647 h 2098"/>
                <a:gd name="T26" fmla="*/ 2147483647 w 5205"/>
                <a:gd name="T27" fmla="*/ 2147483647 h 2098"/>
                <a:gd name="T28" fmla="*/ 2147483647 w 5205"/>
                <a:gd name="T29" fmla="*/ 2147483647 h 2098"/>
                <a:gd name="T30" fmla="*/ 2147483647 w 5205"/>
                <a:gd name="T31" fmla="*/ 2147483647 h 2098"/>
                <a:gd name="T32" fmla="*/ 2147483647 w 5205"/>
                <a:gd name="T33" fmla="*/ 2147483647 h 2098"/>
                <a:gd name="T34" fmla="*/ 2147483647 w 5205"/>
                <a:gd name="T35" fmla="*/ 2147483647 h 2098"/>
                <a:gd name="T36" fmla="*/ 2147483647 w 5205"/>
                <a:gd name="T37" fmla="*/ 2147483647 h 2098"/>
                <a:gd name="T38" fmla="*/ 2147483647 w 5205"/>
                <a:gd name="T39" fmla="*/ 2147483647 h 2098"/>
                <a:gd name="T40" fmla="*/ 2147483647 w 5205"/>
                <a:gd name="T41" fmla="*/ 2147483647 h 2098"/>
                <a:gd name="T42" fmla="*/ 2147483647 w 5205"/>
                <a:gd name="T43" fmla="*/ 2147483647 h 2098"/>
                <a:gd name="T44" fmla="*/ 2147483647 w 5205"/>
                <a:gd name="T45" fmla="*/ 2147483647 h 2098"/>
                <a:gd name="T46" fmla="*/ 2147483647 w 5205"/>
                <a:gd name="T47" fmla="*/ 2147483647 h 2098"/>
                <a:gd name="T48" fmla="*/ 2147483647 w 5205"/>
                <a:gd name="T49" fmla="*/ 2147483647 h 2098"/>
                <a:gd name="T50" fmla="*/ 2147483647 w 5205"/>
                <a:gd name="T51" fmla="*/ 2147483647 h 2098"/>
                <a:gd name="T52" fmla="*/ 2147483647 w 5205"/>
                <a:gd name="T53" fmla="*/ 2147483647 h 2098"/>
                <a:gd name="T54" fmla="*/ 2147483647 w 5205"/>
                <a:gd name="T55" fmla="*/ 2147483647 h 2098"/>
                <a:gd name="T56" fmla="*/ 2147483647 w 5205"/>
                <a:gd name="T57" fmla="*/ 2147483647 h 2098"/>
                <a:gd name="T58" fmla="*/ 2147483647 w 5205"/>
                <a:gd name="T59" fmla="*/ 2147483647 h 2098"/>
                <a:gd name="T60" fmla="*/ 2147483647 w 5205"/>
                <a:gd name="T61" fmla="*/ 2147483647 h 2098"/>
                <a:gd name="T62" fmla="*/ 2147483647 w 5205"/>
                <a:gd name="T63" fmla="*/ 2147483647 h 2098"/>
                <a:gd name="T64" fmla="*/ 2147483647 w 5205"/>
                <a:gd name="T65" fmla="*/ 2147483647 h 2098"/>
                <a:gd name="T66" fmla="*/ 2147483647 w 5205"/>
                <a:gd name="T67" fmla="*/ 2147483647 h 2098"/>
                <a:gd name="T68" fmla="*/ 2147483647 w 5205"/>
                <a:gd name="T69" fmla="*/ 2147483647 h 2098"/>
                <a:gd name="T70" fmla="*/ 2147483647 w 5205"/>
                <a:gd name="T71" fmla="*/ 2147483647 h 2098"/>
                <a:gd name="T72" fmla="*/ 2147483647 w 5205"/>
                <a:gd name="T73" fmla="*/ 2147483647 h 2098"/>
                <a:gd name="T74" fmla="*/ 2147483647 w 5205"/>
                <a:gd name="T75" fmla="*/ 2147483647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05" h="2098">
                  <a:moveTo>
                    <a:pt x="0" y="0"/>
                  </a:moveTo>
                  <a:lnTo>
                    <a:pt x="0" y="0"/>
                  </a:lnTo>
                  <a:lnTo>
                    <a:pt x="207" y="5"/>
                  </a:lnTo>
                  <a:lnTo>
                    <a:pt x="269" y="32"/>
                  </a:lnTo>
                  <a:lnTo>
                    <a:pt x="364" y="41"/>
                  </a:lnTo>
                  <a:cubicBezTo>
                    <a:pt x="364" y="41"/>
                    <a:pt x="414" y="63"/>
                    <a:pt x="421" y="67"/>
                  </a:cubicBezTo>
                  <a:cubicBezTo>
                    <a:pt x="427" y="71"/>
                    <a:pt x="448" y="88"/>
                    <a:pt x="456" y="89"/>
                  </a:cubicBezTo>
                  <a:cubicBezTo>
                    <a:pt x="464" y="91"/>
                    <a:pt x="540" y="96"/>
                    <a:pt x="545" y="96"/>
                  </a:cubicBezTo>
                  <a:cubicBezTo>
                    <a:pt x="551" y="96"/>
                    <a:pt x="585" y="162"/>
                    <a:pt x="589" y="163"/>
                  </a:cubicBezTo>
                  <a:cubicBezTo>
                    <a:pt x="593" y="164"/>
                    <a:pt x="660" y="175"/>
                    <a:pt x="660" y="175"/>
                  </a:cubicBezTo>
                  <a:lnTo>
                    <a:pt x="707" y="193"/>
                  </a:lnTo>
                  <a:cubicBezTo>
                    <a:pt x="707" y="193"/>
                    <a:pt x="753" y="211"/>
                    <a:pt x="757" y="218"/>
                  </a:cubicBezTo>
                  <a:cubicBezTo>
                    <a:pt x="761" y="224"/>
                    <a:pt x="776" y="243"/>
                    <a:pt x="782" y="243"/>
                  </a:cubicBezTo>
                  <a:cubicBezTo>
                    <a:pt x="787" y="243"/>
                    <a:pt x="843" y="252"/>
                    <a:pt x="843" y="252"/>
                  </a:cubicBezTo>
                  <a:lnTo>
                    <a:pt x="888" y="301"/>
                  </a:lnTo>
                  <a:lnTo>
                    <a:pt x="906" y="325"/>
                  </a:lnTo>
                  <a:lnTo>
                    <a:pt x="968" y="341"/>
                  </a:lnTo>
                  <a:lnTo>
                    <a:pt x="997" y="365"/>
                  </a:lnTo>
                  <a:lnTo>
                    <a:pt x="1035" y="419"/>
                  </a:lnTo>
                  <a:lnTo>
                    <a:pt x="1129" y="485"/>
                  </a:lnTo>
                  <a:lnTo>
                    <a:pt x="1200" y="496"/>
                  </a:lnTo>
                  <a:lnTo>
                    <a:pt x="1276" y="593"/>
                  </a:lnTo>
                  <a:cubicBezTo>
                    <a:pt x="1276" y="593"/>
                    <a:pt x="1307" y="643"/>
                    <a:pt x="1311" y="652"/>
                  </a:cubicBezTo>
                  <a:cubicBezTo>
                    <a:pt x="1315" y="661"/>
                    <a:pt x="1437" y="711"/>
                    <a:pt x="1437" y="711"/>
                  </a:cubicBezTo>
                  <a:lnTo>
                    <a:pt x="1436" y="744"/>
                  </a:lnTo>
                  <a:lnTo>
                    <a:pt x="1519" y="801"/>
                  </a:lnTo>
                  <a:lnTo>
                    <a:pt x="1540" y="805"/>
                  </a:lnTo>
                  <a:lnTo>
                    <a:pt x="1546" y="829"/>
                  </a:lnTo>
                  <a:lnTo>
                    <a:pt x="1604" y="841"/>
                  </a:lnTo>
                  <a:cubicBezTo>
                    <a:pt x="1604" y="841"/>
                    <a:pt x="1602" y="878"/>
                    <a:pt x="1610" y="878"/>
                  </a:cubicBezTo>
                  <a:cubicBezTo>
                    <a:pt x="1618" y="878"/>
                    <a:pt x="1673" y="884"/>
                    <a:pt x="1673" y="884"/>
                  </a:cubicBezTo>
                  <a:lnTo>
                    <a:pt x="1736" y="923"/>
                  </a:lnTo>
                  <a:lnTo>
                    <a:pt x="1837" y="971"/>
                  </a:lnTo>
                  <a:lnTo>
                    <a:pt x="1865" y="1001"/>
                  </a:lnTo>
                  <a:lnTo>
                    <a:pt x="1905" y="1018"/>
                  </a:lnTo>
                  <a:lnTo>
                    <a:pt x="1941" y="1022"/>
                  </a:lnTo>
                  <a:lnTo>
                    <a:pt x="1967" y="1060"/>
                  </a:lnTo>
                  <a:lnTo>
                    <a:pt x="2006" y="1077"/>
                  </a:lnTo>
                  <a:lnTo>
                    <a:pt x="2079" y="1135"/>
                  </a:lnTo>
                  <a:lnTo>
                    <a:pt x="2139" y="1177"/>
                  </a:lnTo>
                  <a:lnTo>
                    <a:pt x="2236" y="1237"/>
                  </a:lnTo>
                  <a:lnTo>
                    <a:pt x="2288" y="1292"/>
                  </a:lnTo>
                  <a:cubicBezTo>
                    <a:pt x="2288" y="1292"/>
                    <a:pt x="2321" y="1312"/>
                    <a:pt x="2328" y="1312"/>
                  </a:cubicBezTo>
                  <a:cubicBezTo>
                    <a:pt x="2334" y="1312"/>
                    <a:pt x="2395" y="1342"/>
                    <a:pt x="2395" y="1342"/>
                  </a:cubicBezTo>
                  <a:lnTo>
                    <a:pt x="2524" y="1396"/>
                  </a:lnTo>
                  <a:lnTo>
                    <a:pt x="2621" y="1403"/>
                  </a:lnTo>
                  <a:lnTo>
                    <a:pt x="2658" y="1435"/>
                  </a:lnTo>
                  <a:lnTo>
                    <a:pt x="2819" y="1447"/>
                  </a:lnTo>
                  <a:lnTo>
                    <a:pt x="2886" y="1483"/>
                  </a:lnTo>
                  <a:lnTo>
                    <a:pt x="2974" y="1540"/>
                  </a:lnTo>
                  <a:cubicBezTo>
                    <a:pt x="2974" y="1540"/>
                    <a:pt x="3036" y="1549"/>
                    <a:pt x="3041" y="1549"/>
                  </a:cubicBezTo>
                  <a:lnTo>
                    <a:pt x="3066" y="1549"/>
                  </a:lnTo>
                  <a:lnTo>
                    <a:pt x="3066" y="1584"/>
                  </a:lnTo>
                  <a:lnTo>
                    <a:pt x="3116" y="1584"/>
                  </a:lnTo>
                  <a:cubicBezTo>
                    <a:pt x="3116" y="1584"/>
                    <a:pt x="3099" y="1608"/>
                    <a:pt x="3116" y="1608"/>
                  </a:cubicBezTo>
                  <a:lnTo>
                    <a:pt x="3176" y="1608"/>
                  </a:lnTo>
                  <a:lnTo>
                    <a:pt x="3210" y="1641"/>
                  </a:lnTo>
                  <a:lnTo>
                    <a:pt x="3345" y="1641"/>
                  </a:lnTo>
                  <a:lnTo>
                    <a:pt x="3345" y="1680"/>
                  </a:lnTo>
                  <a:lnTo>
                    <a:pt x="3404" y="1680"/>
                  </a:lnTo>
                  <a:lnTo>
                    <a:pt x="3404" y="1705"/>
                  </a:lnTo>
                  <a:lnTo>
                    <a:pt x="3486" y="1705"/>
                  </a:lnTo>
                  <a:lnTo>
                    <a:pt x="3486" y="1747"/>
                  </a:lnTo>
                  <a:lnTo>
                    <a:pt x="3538" y="1747"/>
                  </a:lnTo>
                  <a:lnTo>
                    <a:pt x="3553" y="1762"/>
                  </a:lnTo>
                  <a:lnTo>
                    <a:pt x="3799" y="1762"/>
                  </a:lnTo>
                  <a:lnTo>
                    <a:pt x="3826" y="1789"/>
                  </a:lnTo>
                  <a:lnTo>
                    <a:pt x="3835" y="1826"/>
                  </a:lnTo>
                  <a:lnTo>
                    <a:pt x="4057" y="1826"/>
                  </a:lnTo>
                  <a:lnTo>
                    <a:pt x="4057" y="1882"/>
                  </a:lnTo>
                  <a:lnTo>
                    <a:pt x="4131" y="1882"/>
                  </a:lnTo>
                  <a:lnTo>
                    <a:pt x="4131" y="1950"/>
                  </a:lnTo>
                  <a:lnTo>
                    <a:pt x="4155" y="1950"/>
                  </a:lnTo>
                  <a:lnTo>
                    <a:pt x="4155" y="2021"/>
                  </a:lnTo>
                  <a:lnTo>
                    <a:pt x="4220" y="2021"/>
                  </a:lnTo>
                  <a:lnTo>
                    <a:pt x="4220" y="2098"/>
                  </a:lnTo>
                  <a:lnTo>
                    <a:pt x="5205" y="2098"/>
                  </a:lnTo>
                </a:path>
              </a:pathLst>
            </a:custGeom>
            <a:noFill/>
            <a:ln w="28575" cap="flat">
              <a:solidFill>
                <a:schemeClr val="accent1"/>
              </a:solidFill>
              <a:prstDash val="solid"/>
              <a:miter lim="800000"/>
              <a:headEnd/>
              <a:tailEnd/>
            </a:ln>
          </p:spPr>
          <p:txBody>
            <a:bodyPr/>
            <a:lstStyle/>
            <a:p>
              <a:endParaRPr lang="el-GR"/>
            </a:p>
          </p:txBody>
        </p:sp>
        <p:sp>
          <p:nvSpPr>
            <p:cNvPr id="232" name="Rectangle 231"/>
            <p:cNvSpPr/>
            <p:nvPr/>
          </p:nvSpPr>
          <p:spPr>
            <a:xfrm>
              <a:off x="2236257" y="2916986"/>
              <a:ext cx="1786947" cy="941952"/>
            </a:xfrm>
            <a:prstGeom prst="rect">
              <a:avLst/>
            </a:prstGeom>
          </p:spPr>
          <p:txBody>
            <a:bodyPr>
              <a:spAutoFit/>
            </a:bodyPr>
            <a:lstStyle/>
            <a:p>
              <a:pPr algn="ctr" defTabSz="457200">
                <a:defRPr/>
              </a:pPr>
              <a:r>
                <a:rPr lang="en-GB" sz="1200" b="1" dirty="0">
                  <a:uFill>
                    <a:solidFill>
                      <a:schemeClr val="bg2">
                        <a:lumMod val="75000"/>
                      </a:schemeClr>
                    </a:solidFill>
                  </a:uFill>
                </a:rPr>
                <a:t>Placebo</a:t>
              </a:r>
            </a:p>
            <a:p>
              <a:pPr algn="ctr" defTabSz="457200">
                <a:defRPr/>
              </a:pPr>
              <a:r>
                <a:rPr lang="en-GB" sz="1200" b="1" dirty="0">
                  <a:uFill>
                    <a:solidFill>
                      <a:schemeClr val="bg2">
                        <a:lumMod val="75000"/>
                      </a:schemeClr>
                    </a:solidFill>
                  </a:uFill>
                </a:rPr>
                <a:t>13.6 </a:t>
              </a:r>
              <a:r>
                <a:rPr lang="en-US" sz="1200" b="1" dirty="0" err="1"/>
                <a:t>mo</a:t>
              </a:r>
              <a:endParaRPr lang="en-GB" sz="1200" b="1" dirty="0"/>
            </a:p>
          </p:txBody>
        </p:sp>
        <p:sp>
          <p:nvSpPr>
            <p:cNvPr id="233" name="Rectangle 232"/>
            <p:cNvSpPr/>
            <p:nvPr/>
          </p:nvSpPr>
          <p:spPr>
            <a:xfrm>
              <a:off x="5229618" y="2360231"/>
              <a:ext cx="1977433" cy="938716"/>
            </a:xfrm>
            <a:prstGeom prst="rect">
              <a:avLst/>
            </a:prstGeom>
          </p:spPr>
          <p:txBody>
            <a:bodyPr>
              <a:spAutoFit/>
            </a:bodyPr>
            <a:lstStyle/>
            <a:p>
              <a:pPr algn="ctr">
                <a:defRPr/>
              </a:pPr>
              <a:r>
                <a:rPr lang="pt-BR" sz="1200" b="1" dirty="0">
                  <a:uFill>
                    <a:solidFill>
                      <a:schemeClr val="accent1"/>
                    </a:solidFill>
                  </a:uFill>
                </a:rPr>
                <a:t>ENZA</a:t>
              </a:r>
            </a:p>
            <a:p>
              <a:pPr algn="ctr">
                <a:defRPr/>
              </a:pPr>
              <a:r>
                <a:rPr lang="pt-BR" sz="1200" b="1" dirty="0">
                  <a:uFill>
                    <a:solidFill>
                      <a:schemeClr val="accent1"/>
                    </a:solidFill>
                  </a:uFill>
                </a:rPr>
                <a:t>18.4 </a:t>
              </a:r>
              <a:r>
                <a:rPr lang="en-US" sz="1200" b="1" dirty="0" err="1"/>
                <a:t>mo</a:t>
              </a:r>
              <a:endParaRPr lang="pt-BR" sz="1200" b="1" dirty="0">
                <a:uFill>
                  <a:solidFill>
                    <a:schemeClr val="accent1"/>
                  </a:solidFill>
                </a:uFill>
              </a:endParaRPr>
            </a:p>
          </p:txBody>
        </p:sp>
        <p:cxnSp>
          <p:nvCxnSpPr>
            <p:cNvPr id="234" name="Connecteur droit 40"/>
            <p:cNvCxnSpPr>
              <a:cxnSpLocks noChangeShapeType="1"/>
            </p:cNvCxnSpPr>
            <p:nvPr/>
          </p:nvCxnSpPr>
          <p:spPr bwMode="auto">
            <a:xfrm>
              <a:off x="1840166" y="3331316"/>
              <a:ext cx="6074407" cy="0"/>
            </a:xfrm>
            <a:prstGeom prst="line">
              <a:avLst/>
            </a:prstGeom>
            <a:noFill/>
            <a:ln w="9525">
              <a:solidFill>
                <a:schemeClr val="bg1">
                  <a:lumMod val="50000"/>
                </a:schemeClr>
              </a:solidFill>
              <a:prstDash val="dash"/>
              <a:round/>
              <a:headEnd/>
              <a:tailEnd/>
            </a:ln>
          </p:spPr>
        </p:cxnSp>
      </p:grpSp>
      <p:sp>
        <p:nvSpPr>
          <p:cNvPr id="59447" name="Freeform 5"/>
          <p:cNvSpPr>
            <a:spLocks/>
          </p:cNvSpPr>
          <p:nvPr/>
        </p:nvSpPr>
        <p:spPr bwMode="auto">
          <a:xfrm>
            <a:off x="5395913" y="4054475"/>
            <a:ext cx="2943225" cy="1449388"/>
          </a:xfrm>
          <a:custGeom>
            <a:avLst/>
            <a:gdLst>
              <a:gd name="T0" fmla="*/ 2147483647 w 3061"/>
              <a:gd name="T1" fmla="*/ 2147483647 h 1757"/>
              <a:gd name="T2" fmla="*/ 2147483647 w 3061"/>
              <a:gd name="T3" fmla="*/ 2147483647 h 1757"/>
              <a:gd name="T4" fmla="*/ 2147483647 w 3061"/>
              <a:gd name="T5" fmla="*/ 2147483647 h 1757"/>
              <a:gd name="T6" fmla="*/ 2147483647 w 3061"/>
              <a:gd name="T7" fmla="*/ 2147483647 h 1757"/>
              <a:gd name="T8" fmla="*/ 2147483647 w 3061"/>
              <a:gd name="T9" fmla="*/ 2147483647 h 1757"/>
              <a:gd name="T10" fmla="*/ 2147483647 w 3061"/>
              <a:gd name="T11" fmla="*/ 2147483647 h 1757"/>
              <a:gd name="T12" fmla="*/ 2147483647 w 3061"/>
              <a:gd name="T13" fmla="*/ 2147483647 h 1757"/>
              <a:gd name="T14" fmla="*/ 2147483647 w 3061"/>
              <a:gd name="T15" fmla="*/ 2147483647 h 1757"/>
              <a:gd name="T16" fmla="*/ 2147483647 w 3061"/>
              <a:gd name="T17" fmla="*/ 2147483647 h 1757"/>
              <a:gd name="T18" fmla="*/ 2147483647 w 3061"/>
              <a:gd name="T19" fmla="*/ 2147483647 h 1757"/>
              <a:gd name="T20" fmla="*/ 2147483647 w 3061"/>
              <a:gd name="T21" fmla="*/ 2147483647 h 1757"/>
              <a:gd name="T22" fmla="*/ 2147483647 w 3061"/>
              <a:gd name="T23" fmla="*/ 2147483647 h 1757"/>
              <a:gd name="T24" fmla="*/ 2147483647 w 3061"/>
              <a:gd name="T25" fmla="*/ 2147483647 h 1757"/>
              <a:gd name="T26" fmla="*/ 2147483647 w 3061"/>
              <a:gd name="T27" fmla="*/ 2147483647 h 1757"/>
              <a:gd name="T28" fmla="*/ 2147483647 w 3061"/>
              <a:gd name="T29" fmla="*/ 2147483647 h 1757"/>
              <a:gd name="T30" fmla="*/ 2147483647 w 3061"/>
              <a:gd name="T31" fmla="*/ 2147483647 h 1757"/>
              <a:gd name="T32" fmla="*/ 2147483647 w 3061"/>
              <a:gd name="T33" fmla="*/ 2147483647 h 1757"/>
              <a:gd name="T34" fmla="*/ 2147483647 w 3061"/>
              <a:gd name="T35" fmla="*/ 2147483647 h 1757"/>
              <a:gd name="T36" fmla="*/ 2147483647 w 3061"/>
              <a:gd name="T37" fmla="*/ 2147483647 h 1757"/>
              <a:gd name="T38" fmla="*/ 2147483647 w 3061"/>
              <a:gd name="T39" fmla="*/ 2147483647 h 1757"/>
              <a:gd name="T40" fmla="*/ 2147483647 w 3061"/>
              <a:gd name="T41" fmla="*/ 2147483647 h 1757"/>
              <a:gd name="T42" fmla="*/ 2147483647 w 3061"/>
              <a:gd name="T43" fmla="*/ 2147483647 h 1757"/>
              <a:gd name="T44" fmla="*/ 2147483647 w 3061"/>
              <a:gd name="T45" fmla="*/ 2147483647 h 1757"/>
              <a:gd name="T46" fmla="*/ 2147483647 w 3061"/>
              <a:gd name="T47" fmla="*/ 2147483647 h 1757"/>
              <a:gd name="T48" fmla="*/ 2147483647 w 3061"/>
              <a:gd name="T49" fmla="*/ 2147483647 h 1757"/>
              <a:gd name="T50" fmla="*/ 2147483647 w 3061"/>
              <a:gd name="T51" fmla="*/ 2147483647 h 1757"/>
              <a:gd name="T52" fmla="*/ 2147483647 w 3061"/>
              <a:gd name="T53" fmla="*/ 2147483647 h 1757"/>
              <a:gd name="T54" fmla="*/ 2147483647 w 3061"/>
              <a:gd name="T55" fmla="*/ 2147483647 h 1757"/>
              <a:gd name="T56" fmla="*/ 2147483647 w 3061"/>
              <a:gd name="T57" fmla="*/ 2147483647 h 1757"/>
              <a:gd name="T58" fmla="*/ 2147483647 w 3061"/>
              <a:gd name="T59" fmla="*/ 2147483647 h 1757"/>
              <a:gd name="T60" fmla="*/ 2147483647 w 3061"/>
              <a:gd name="T61" fmla="*/ 2147483647 h 1757"/>
              <a:gd name="T62" fmla="*/ 2147483647 w 3061"/>
              <a:gd name="T63" fmla="*/ 2147483647 h 1757"/>
              <a:gd name="T64" fmla="*/ 2147483647 w 3061"/>
              <a:gd name="T65" fmla="*/ 2147483647 h 1757"/>
              <a:gd name="T66" fmla="*/ 2147483647 w 3061"/>
              <a:gd name="T67" fmla="*/ 2147483647 h 1757"/>
              <a:gd name="T68" fmla="*/ 2147483647 w 3061"/>
              <a:gd name="T69" fmla="*/ 2147483647 h 1757"/>
              <a:gd name="T70" fmla="*/ 2147483647 w 3061"/>
              <a:gd name="T71" fmla="*/ 2147483647 h 1757"/>
              <a:gd name="T72" fmla="*/ 2147483647 w 3061"/>
              <a:gd name="T73" fmla="*/ 2147483647 h 1757"/>
              <a:gd name="T74" fmla="*/ 2147483647 w 3061"/>
              <a:gd name="T75" fmla="*/ 2147483647 h 1757"/>
              <a:gd name="T76" fmla="*/ 2147483647 w 3061"/>
              <a:gd name="T77" fmla="*/ 2147483647 h 1757"/>
              <a:gd name="T78" fmla="*/ 2147483647 w 3061"/>
              <a:gd name="T79" fmla="*/ 2147483647 h 1757"/>
              <a:gd name="T80" fmla="*/ 2147483647 w 3061"/>
              <a:gd name="T81" fmla="*/ 2147483647 h 1757"/>
              <a:gd name="T82" fmla="*/ 2147483647 w 3061"/>
              <a:gd name="T83" fmla="*/ 2147483647 h 1757"/>
              <a:gd name="T84" fmla="*/ 2147483647 w 3061"/>
              <a:gd name="T85" fmla="*/ 2147483647 h 1757"/>
              <a:gd name="T86" fmla="*/ 2147483647 w 3061"/>
              <a:gd name="T87" fmla="*/ 2147483647 h 1757"/>
              <a:gd name="T88" fmla="*/ 2147483647 w 3061"/>
              <a:gd name="T89" fmla="*/ 2147483647 h 17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61" h="1757">
                <a:moveTo>
                  <a:pt x="0" y="0"/>
                </a:moveTo>
                <a:lnTo>
                  <a:pt x="82" y="0"/>
                </a:lnTo>
                <a:lnTo>
                  <a:pt x="82" y="21"/>
                </a:lnTo>
                <a:lnTo>
                  <a:pt x="112" y="21"/>
                </a:lnTo>
                <a:lnTo>
                  <a:pt x="112" y="46"/>
                </a:lnTo>
                <a:lnTo>
                  <a:pt x="127" y="46"/>
                </a:lnTo>
                <a:lnTo>
                  <a:pt x="127" y="62"/>
                </a:lnTo>
                <a:lnTo>
                  <a:pt x="183" y="62"/>
                </a:lnTo>
                <a:lnTo>
                  <a:pt x="183" y="87"/>
                </a:lnTo>
                <a:lnTo>
                  <a:pt x="219" y="87"/>
                </a:lnTo>
                <a:lnTo>
                  <a:pt x="219" y="104"/>
                </a:lnTo>
                <a:lnTo>
                  <a:pt x="219" y="114"/>
                </a:lnTo>
                <a:lnTo>
                  <a:pt x="241" y="114"/>
                </a:lnTo>
                <a:lnTo>
                  <a:pt x="241" y="140"/>
                </a:lnTo>
                <a:lnTo>
                  <a:pt x="265" y="140"/>
                </a:lnTo>
                <a:lnTo>
                  <a:pt x="265" y="172"/>
                </a:lnTo>
                <a:lnTo>
                  <a:pt x="285" y="172"/>
                </a:lnTo>
                <a:lnTo>
                  <a:pt x="285" y="199"/>
                </a:lnTo>
                <a:lnTo>
                  <a:pt x="321" y="199"/>
                </a:lnTo>
                <a:lnTo>
                  <a:pt x="321" y="262"/>
                </a:lnTo>
                <a:lnTo>
                  <a:pt x="345" y="262"/>
                </a:lnTo>
                <a:lnTo>
                  <a:pt x="345" y="286"/>
                </a:lnTo>
                <a:lnTo>
                  <a:pt x="358" y="286"/>
                </a:lnTo>
                <a:lnTo>
                  <a:pt x="358" y="316"/>
                </a:lnTo>
                <a:lnTo>
                  <a:pt x="384" y="316"/>
                </a:lnTo>
                <a:lnTo>
                  <a:pt x="384" y="336"/>
                </a:lnTo>
                <a:lnTo>
                  <a:pt x="384" y="358"/>
                </a:lnTo>
                <a:lnTo>
                  <a:pt x="411" y="358"/>
                </a:lnTo>
                <a:lnTo>
                  <a:pt x="411" y="389"/>
                </a:lnTo>
                <a:lnTo>
                  <a:pt x="423" y="389"/>
                </a:lnTo>
                <a:lnTo>
                  <a:pt x="423" y="423"/>
                </a:lnTo>
                <a:lnTo>
                  <a:pt x="474" y="423"/>
                </a:lnTo>
                <a:lnTo>
                  <a:pt x="474" y="465"/>
                </a:lnTo>
                <a:lnTo>
                  <a:pt x="502" y="465"/>
                </a:lnTo>
                <a:lnTo>
                  <a:pt x="502" y="501"/>
                </a:lnTo>
                <a:lnTo>
                  <a:pt x="531" y="501"/>
                </a:lnTo>
                <a:lnTo>
                  <a:pt x="531" y="525"/>
                </a:lnTo>
                <a:lnTo>
                  <a:pt x="538" y="525"/>
                </a:lnTo>
                <a:lnTo>
                  <a:pt x="538" y="564"/>
                </a:lnTo>
                <a:lnTo>
                  <a:pt x="552" y="564"/>
                </a:lnTo>
                <a:lnTo>
                  <a:pt x="552" y="581"/>
                </a:lnTo>
                <a:lnTo>
                  <a:pt x="574" y="581"/>
                </a:lnTo>
                <a:lnTo>
                  <a:pt x="574" y="599"/>
                </a:lnTo>
                <a:lnTo>
                  <a:pt x="592" y="599"/>
                </a:lnTo>
                <a:lnTo>
                  <a:pt x="592" y="621"/>
                </a:lnTo>
                <a:lnTo>
                  <a:pt x="592" y="638"/>
                </a:lnTo>
                <a:lnTo>
                  <a:pt x="621" y="638"/>
                </a:lnTo>
                <a:lnTo>
                  <a:pt x="621" y="659"/>
                </a:lnTo>
                <a:lnTo>
                  <a:pt x="653" y="659"/>
                </a:lnTo>
                <a:lnTo>
                  <a:pt x="653" y="683"/>
                </a:lnTo>
                <a:lnTo>
                  <a:pt x="662" y="683"/>
                </a:lnTo>
                <a:lnTo>
                  <a:pt x="662" y="708"/>
                </a:lnTo>
                <a:lnTo>
                  <a:pt x="691" y="708"/>
                </a:lnTo>
                <a:lnTo>
                  <a:pt x="691" y="728"/>
                </a:lnTo>
                <a:lnTo>
                  <a:pt x="699" y="728"/>
                </a:lnTo>
                <a:lnTo>
                  <a:pt x="699" y="740"/>
                </a:lnTo>
                <a:lnTo>
                  <a:pt x="723" y="740"/>
                </a:lnTo>
                <a:lnTo>
                  <a:pt x="723" y="771"/>
                </a:lnTo>
                <a:lnTo>
                  <a:pt x="733" y="771"/>
                </a:lnTo>
                <a:lnTo>
                  <a:pt x="733" y="786"/>
                </a:lnTo>
                <a:lnTo>
                  <a:pt x="759" y="786"/>
                </a:lnTo>
                <a:lnTo>
                  <a:pt x="759" y="818"/>
                </a:lnTo>
                <a:lnTo>
                  <a:pt x="796" y="818"/>
                </a:lnTo>
                <a:lnTo>
                  <a:pt x="796" y="857"/>
                </a:lnTo>
                <a:lnTo>
                  <a:pt x="833" y="857"/>
                </a:lnTo>
                <a:lnTo>
                  <a:pt x="833" y="883"/>
                </a:lnTo>
                <a:lnTo>
                  <a:pt x="865" y="883"/>
                </a:lnTo>
                <a:lnTo>
                  <a:pt x="865" y="912"/>
                </a:lnTo>
                <a:lnTo>
                  <a:pt x="872" y="912"/>
                </a:lnTo>
                <a:lnTo>
                  <a:pt x="872" y="923"/>
                </a:lnTo>
                <a:lnTo>
                  <a:pt x="896" y="923"/>
                </a:lnTo>
                <a:lnTo>
                  <a:pt x="896" y="942"/>
                </a:lnTo>
                <a:lnTo>
                  <a:pt x="908" y="942"/>
                </a:lnTo>
                <a:lnTo>
                  <a:pt x="908" y="964"/>
                </a:lnTo>
                <a:lnTo>
                  <a:pt x="913" y="964"/>
                </a:lnTo>
                <a:lnTo>
                  <a:pt x="913" y="981"/>
                </a:lnTo>
                <a:lnTo>
                  <a:pt x="932" y="981"/>
                </a:lnTo>
                <a:lnTo>
                  <a:pt x="932" y="1002"/>
                </a:lnTo>
                <a:lnTo>
                  <a:pt x="955" y="1002"/>
                </a:lnTo>
                <a:lnTo>
                  <a:pt x="955" y="1022"/>
                </a:lnTo>
                <a:lnTo>
                  <a:pt x="966" y="1022"/>
                </a:lnTo>
                <a:lnTo>
                  <a:pt x="966" y="1037"/>
                </a:lnTo>
                <a:lnTo>
                  <a:pt x="989" y="1037"/>
                </a:lnTo>
                <a:lnTo>
                  <a:pt x="989" y="1061"/>
                </a:lnTo>
                <a:lnTo>
                  <a:pt x="1035" y="1061"/>
                </a:lnTo>
                <a:lnTo>
                  <a:pt x="1035" y="1083"/>
                </a:lnTo>
                <a:lnTo>
                  <a:pt x="1047" y="1083"/>
                </a:lnTo>
                <a:lnTo>
                  <a:pt x="1047" y="1098"/>
                </a:lnTo>
                <a:lnTo>
                  <a:pt x="1069" y="1098"/>
                </a:lnTo>
                <a:lnTo>
                  <a:pt x="1069" y="1159"/>
                </a:lnTo>
                <a:lnTo>
                  <a:pt x="1106" y="1159"/>
                </a:lnTo>
                <a:lnTo>
                  <a:pt x="1106" y="1178"/>
                </a:lnTo>
                <a:lnTo>
                  <a:pt x="1117" y="1178"/>
                </a:lnTo>
                <a:lnTo>
                  <a:pt x="1117" y="1192"/>
                </a:lnTo>
                <a:lnTo>
                  <a:pt x="1151" y="1192"/>
                </a:lnTo>
                <a:lnTo>
                  <a:pt x="1151" y="1229"/>
                </a:lnTo>
                <a:lnTo>
                  <a:pt x="1186" y="1229"/>
                </a:lnTo>
                <a:lnTo>
                  <a:pt x="1186" y="1248"/>
                </a:lnTo>
                <a:lnTo>
                  <a:pt x="1229" y="1248"/>
                </a:lnTo>
                <a:lnTo>
                  <a:pt x="1229" y="1263"/>
                </a:lnTo>
                <a:lnTo>
                  <a:pt x="1319" y="1263"/>
                </a:lnTo>
                <a:lnTo>
                  <a:pt x="1319" y="1302"/>
                </a:lnTo>
                <a:lnTo>
                  <a:pt x="1337" y="1302"/>
                </a:lnTo>
                <a:lnTo>
                  <a:pt x="1337" y="1346"/>
                </a:lnTo>
                <a:lnTo>
                  <a:pt x="1369" y="1346"/>
                </a:lnTo>
                <a:lnTo>
                  <a:pt x="1369" y="1371"/>
                </a:lnTo>
                <a:lnTo>
                  <a:pt x="1425" y="1371"/>
                </a:lnTo>
                <a:lnTo>
                  <a:pt x="1425" y="1405"/>
                </a:lnTo>
                <a:lnTo>
                  <a:pt x="1485" y="1405"/>
                </a:lnTo>
                <a:lnTo>
                  <a:pt x="1485" y="1424"/>
                </a:lnTo>
                <a:lnTo>
                  <a:pt x="1519" y="1424"/>
                </a:lnTo>
                <a:lnTo>
                  <a:pt x="1519" y="1444"/>
                </a:lnTo>
                <a:lnTo>
                  <a:pt x="1573" y="1444"/>
                </a:lnTo>
                <a:lnTo>
                  <a:pt x="1573" y="1471"/>
                </a:lnTo>
                <a:lnTo>
                  <a:pt x="1580" y="1471"/>
                </a:lnTo>
                <a:lnTo>
                  <a:pt x="1580" y="1487"/>
                </a:lnTo>
                <a:lnTo>
                  <a:pt x="1612" y="1487"/>
                </a:lnTo>
                <a:lnTo>
                  <a:pt x="1612" y="1505"/>
                </a:lnTo>
                <a:lnTo>
                  <a:pt x="1668" y="1505"/>
                </a:lnTo>
                <a:lnTo>
                  <a:pt x="1668" y="1524"/>
                </a:lnTo>
                <a:lnTo>
                  <a:pt x="1797" y="1524"/>
                </a:lnTo>
                <a:lnTo>
                  <a:pt x="1797" y="1543"/>
                </a:lnTo>
                <a:lnTo>
                  <a:pt x="1807" y="1543"/>
                </a:lnTo>
                <a:lnTo>
                  <a:pt x="1807" y="1558"/>
                </a:lnTo>
                <a:lnTo>
                  <a:pt x="1816" y="1558"/>
                </a:lnTo>
                <a:lnTo>
                  <a:pt x="1816" y="1570"/>
                </a:lnTo>
                <a:lnTo>
                  <a:pt x="1972" y="1570"/>
                </a:lnTo>
                <a:lnTo>
                  <a:pt x="1972" y="1645"/>
                </a:lnTo>
                <a:lnTo>
                  <a:pt x="2055" y="1645"/>
                </a:lnTo>
                <a:lnTo>
                  <a:pt x="2055" y="1701"/>
                </a:lnTo>
                <a:lnTo>
                  <a:pt x="2413" y="1701"/>
                </a:lnTo>
                <a:lnTo>
                  <a:pt x="2413" y="1718"/>
                </a:lnTo>
                <a:lnTo>
                  <a:pt x="2432" y="1718"/>
                </a:lnTo>
                <a:lnTo>
                  <a:pt x="2432" y="1757"/>
                </a:lnTo>
                <a:lnTo>
                  <a:pt x="3061" y="1757"/>
                </a:lnTo>
              </a:path>
            </a:pathLst>
          </a:custGeom>
          <a:noFill/>
          <a:ln w="28575">
            <a:solidFill>
              <a:schemeClr val="accent1"/>
            </a:solidFill>
            <a:prstDash val="solid"/>
            <a:round/>
            <a:headEnd/>
            <a:tailEnd/>
          </a:ln>
        </p:spPr>
        <p:txBody>
          <a:bodyPr/>
          <a:lstStyle/>
          <a:p>
            <a:endParaRPr lang="el-GR"/>
          </a:p>
        </p:txBody>
      </p:sp>
      <p:sp>
        <p:nvSpPr>
          <p:cNvPr id="59448" name="Freeform 6"/>
          <p:cNvSpPr>
            <a:spLocks/>
          </p:cNvSpPr>
          <p:nvPr/>
        </p:nvSpPr>
        <p:spPr bwMode="auto">
          <a:xfrm>
            <a:off x="5394325" y="4049713"/>
            <a:ext cx="2725738" cy="1646237"/>
          </a:xfrm>
          <a:custGeom>
            <a:avLst/>
            <a:gdLst>
              <a:gd name="T0" fmla="*/ 2147483647 w 2836"/>
              <a:gd name="T1" fmla="*/ 2147483647 h 1994"/>
              <a:gd name="T2" fmla="*/ 2147483647 w 2836"/>
              <a:gd name="T3" fmla="*/ 2147483647 h 1994"/>
              <a:gd name="T4" fmla="*/ 2147483647 w 2836"/>
              <a:gd name="T5" fmla="*/ 2147483647 h 1994"/>
              <a:gd name="T6" fmla="*/ 2147483647 w 2836"/>
              <a:gd name="T7" fmla="*/ 2147483647 h 1994"/>
              <a:gd name="T8" fmla="*/ 2147483647 w 2836"/>
              <a:gd name="T9" fmla="*/ 2147483647 h 1994"/>
              <a:gd name="T10" fmla="*/ 2147483647 w 2836"/>
              <a:gd name="T11" fmla="*/ 2147483647 h 1994"/>
              <a:gd name="T12" fmla="*/ 2147483647 w 2836"/>
              <a:gd name="T13" fmla="*/ 2147483647 h 1994"/>
              <a:gd name="T14" fmla="*/ 2147483647 w 2836"/>
              <a:gd name="T15" fmla="*/ 2147483647 h 1994"/>
              <a:gd name="T16" fmla="*/ 2147483647 w 2836"/>
              <a:gd name="T17" fmla="*/ 2147483647 h 1994"/>
              <a:gd name="T18" fmla="*/ 2147483647 w 2836"/>
              <a:gd name="T19" fmla="*/ 2147483647 h 1994"/>
              <a:gd name="T20" fmla="*/ 2147483647 w 2836"/>
              <a:gd name="T21" fmla="*/ 2147483647 h 1994"/>
              <a:gd name="T22" fmla="*/ 2147483647 w 2836"/>
              <a:gd name="T23" fmla="*/ 2147483647 h 1994"/>
              <a:gd name="T24" fmla="*/ 2147483647 w 2836"/>
              <a:gd name="T25" fmla="*/ 2147483647 h 1994"/>
              <a:gd name="T26" fmla="*/ 2147483647 w 2836"/>
              <a:gd name="T27" fmla="*/ 2147483647 h 1994"/>
              <a:gd name="T28" fmla="*/ 2147483647 w 2836"/>
              <a:gd name="T29" fmla="*/ 2147483647 h 1994"/>
              <a:gd name="T30" fmla="*/ 2147483647 w 2836"/>
              <a:gd name="T31" fmla="*/ 2147483647 h 1994"/>
              <a:gd name="T32" fmla="*/ 2147483647 w 2836"/>
              <a:gd name="T33" fmla="*/ 2147483647 h 1994"/>
              <a:gd name="T34" fmla="*/ 2147483647 w 2836"/>
              <a:gd name="T35" fmla="*/ 2147483647 h 1994"/>
              <a:gd name="T36" fmla="*/ 2147483647 w 2836"/>
              <a:gd name="T37" fmla="*/ 2147483647 h 1994"/>
              <a:gd name="T38" fmla="*/ 2147483647 w 2836"/>
              <a:gd name="T39" fmla="*/ 2147483647 h 1994"/>
              <a:gd name="T40" fmla="*/ 2147483647 w 2836"/>
              <a:gd name="T41" fmla="*/ 2147483647 h 1994"/>
              <a:gd name="T42" fmla="*/ 2147483647 w 2836"/>
              <a:gd name="T43" fmla="*/ 2147483647 h 1994"/>
              <a:gd name="T44" fmla="*/ 2147483647 w 2836"/>
              <a:gd name="T45" fmla="*/ 2147483647 h 1994"/>
              <a:gd name="T46" fmla="*/ 2147483647 w 2836"/>
              <a:gd name="T47" fmla="*/ 2147483647 h 1994"/>
              <a:gd name="T48" fmla="*/ 2147483647 w 2836"/>
              <a:gd name="T49" fmla="*/ 2147483647 h 1994"/>
              <a:gd name="T50" fmla="*/ 2147483647 w 2836"/>
              <a:gd name="T51" fmla="*/ 2147483647 h 1994"/>
              <a:gd name="T52" fmla="*/ 2147483647 w 2836"/>
              <a:gd name="T53" fmla="*/ 2147483647 h 1994"/>
              <a:gd name="T54" fmla="*/ 2147483647 w 2836"/>
              <a:gd name="T55" fmla="*/ 2147483647 h 1994"/>
              <a:gd name="T56" fmla="*/ 2147483647 w 2836"/>
              <a:gd name="T57" fmla="*/ 2147483647 h 1994"/>
              <a:gd name="T58" fmla="*/ 2147483647 w 2836"/>
              <a:gd name="T59" fmla="*/ 2147483647 h 1994"/>
              <a:gd name="T60" fmla="*/ 2147483647 w 2836"/>
              <a:gd name="T61" fmla="*/ 2147483647 h 1994"/>
              <a:gd name="T62" fmla="*/ 2147483647 w 2836"/>
              <a:gd name="T63" fmla="*/ 2147483647 h 1994"/>
              <a:gd name="T64" fmla="*/ 2147483647 w 2836"/>
              <a:gd name="T65" fmla="*/ 2147483647 h 1994"/>
              <a:gd name="T66" fmla="*/ 2147483647 w 2836"/>
              <a:gd name="T67" fmla="*/ 2147483647 h 1994"/>
              <a:gd name="T68" fmla="*/ 2147483647 w 2836"/>
              <a:gd name="T69" fmla="*/ 2147483647 h 1994"/>
              <a:gd name="T70" fmla="*/ 2147483647 w 2836"/>
              <a:gd name="T71" fmla="*/ 2147483647 h 1994"/>
              <a:gd name="T72" fmla="*/ 2147483647 w 2836"/>
              <a:gd name="T73" fmla="*/ 2147483647 h 1994"/>
              <a:gd name="T74" fmla="*/ 2147483647 w 2836"/>
              <a:gd name="T75" fmla="*/ 2147483647 h 1994"/>
              <a:gd name="T76" fmla="*/ 2147483647 w 2836"/>
              <a:gd name="T77" fmla="*/ 2147483647 h 1994"/>
              <a:gd name="T78" fmla="*/ 2147483647 w 2836"/>
              <a:gd name="T79" fmla="*/ 2147483647 h 1994"/>
              <a:gd name="T80" fmla="*/ 2147483647 w 2836"/>
              <a:gd name="T81" fmla="*/ 2147483647 h 1994"/>
              <a:gd name="T82" fmla="*/ 2147483647 w 2836"/>
              <a:gd name="T83" fmla="*/ 2147483647 h 1994"/>
              <a:gd name="T84" fmla="*/ 2147483647 w 2836"/>
              <a:gd name="T85" fmla="*/ 2147483647 h 1994"/>
              <a:gd name="T86" fmla="*/ 2147483647 w 2836"/>
              <a:gd name="T87" fmla="*/ 2147483647 h 1994"/>
              <a:gd name="T88" fmla="*/ 2147483647 w 2836"/>
              <a:gd name="T89" fmla="*/ 2147483647 h 1994"/>
              <a:gd name="T90" fmla="*/ 2147483647 w 2836"/>
              <a:gd name="T91" fmla="*/ 2147483647 h 1994"/>
              <a:gd name="T92" fmla="*/ 2147483647 w 2836"/>
              <a:gd name="T93" fmla="*/ 2147483647 h 1994"/>
              <a:gd name="T94" fmla="*/ 2147483647 w 2836"/>
              <a:gd name="T95" fmla="*/ 2147483647 h 1994"/>
              <a:gd name="T96" fmla="*/ 2147483647 w 2836"/>
              <a:gd name="T97" fmla="*/ 2147483647 h 19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36" h="1994">
                <a:moveTo>
                  <a:pt x="0" y="0"/>
                </a:moveTo>
                <a:lnTo>
                  <a:pt x="95" y="0"/>
                </a:lnTo>
                <a:lnTo>
                  <a:pt x="95" y="28"/>
                </a:lnTo>
                <a:lnTo>
                  <a:pt x="133" y="28"/>
                </a:lnTo>
                <a:lnTo>
                  <a:pt x="133" y="44"/>
                </a:lnTo>
                <a:lnTo>
                  <a:pt x="177" y="44"/>
                </a:lnTo>
                <a:lnTo>
                  <a:pt x="177" y="68"/>
                </a:lnTo>
                <a:lnTo>
                  <a:pt x="219" y="68"/>
                </a:lnTo>
                <a:lnTo>
                  <a:pt x="219" y="82"/>
                </a:lnTo>
                <a:lnTo>
                  <a:pt x="231" y="82"/>
                </a:lnTo>
                <a:lnTo>
                  <a:pt x="231" y="106"/>
                </a:lnTo>
                <a:lnTo>
                  <a:pt x="270" y="106"/>
                </a:lnTo>
                <a:lnTo>
                  <a:pt x="270" y="124"/>
                </a:lnTo>
                <a:lnTo>
                  <a:pt x="306" y="124"/>
                </a:lnTo>
                <a:lnTo>
                  <a:pt x="306" y="143"/>
                </a:lnTo>
                <a:lnTo>
                  <a:pt x="331" y="143"/>
                </a:lnTo>
                <a:lnTo>
                  <a:pt x="331" y="165"/>
                </a:lnTo>
                <a:lnTo>
                  <a:pt x="352" y="165"/>
                </a:lnTo>
                <a:lnTo>
                  <a:pt x="352" y="180"/>
                </a:lnTo>
                <a:lnTo>
                  <a:pt x="372" y="180"/>
                </a:lnTo>
                <a:lnTo>
                  <a:pt x="372" y="201"/>
                </a:lnTo>
                <a:lnTo>
                  <a:pt x="403" y="201"/>
                </a:lnTo>
                <a:lnTo>
                  <a:pt x="403" y="224"/>
                </a:lnTo>
                <a:lnTo>
                  <a:pt x="426" y="224"/>
                </a:lnTo>
                <a:lnTo>
                  <a:pt x="426" y="241"/>
                </a:lnTo>
                <a:lnTo>
                  <a:pt x="452" y="241"/>
                </a:lnTo>
                <a:lnTo>
                  <a:pt x="452" y="265"/>
                </a:lnTo>
                <a:lnTo>
                  <a:pt x="477" y="265"/>
                </a:lnTo>
                <a:lnTo>
                  <a:pt x="477" y="301"/>
                </a:lnTo>
                <a:lnTo>
                  <a:pt x="494" y="301"/>
                </a:lnTo>
                <a:lnTo>
                  <a:pt x="494" y="328"/>
                </a:lnTo>
                <a:lnTo>
                  <a:pt x="520" y="328"/>
                </a:lnTo>
                <a:lnTo>
                  <a:pt x="520" y="348"/>
                </a:lnTo>
                <a:lnTo>
                  <a:pt x="532" y="348"/>
                </a:lnTo>
                <a:lnTo>
                  <a:pt x="532" y="367"/>
                </a:lnTo>
                <a:lnTo>
                  <a:pt x="550" y="367"/>
                </a:lnTo>
                <a:lnTo>
                  <a:pt x="550" y="380"/>
                </a:lnTo>
                <a:lnTo>
                  <a:pt x="601" y="380"/>
                </a:lnTo>
                <a:lnTo>
                  <a:pt x="601" y="423"/>
                </a:lnTo>
                <a:lnTo>
                  <a:pt x="627" y="423"/>
                </a:lnTo>
                <a:lnTo>
                  <a:pt x="627" y="465"/>
                </a:lnTo>
                <a:lnTo>
                  <a:pt x="640" y="465"/>
                </a:lnTo>
                <a:lnTo>
                  <a:pt x="640" y="482"/>
                </a:lnTo>
                <a:lnTo>
                  <a:pt x="657" y="482"/>
                </a:lnTo>
                <a:lnTo>
                  <a:pt x="657" y="501"/>
                </a:lnTo>
                <a:lnTo>
                  <a:pt x="667" y="501"/>
                </a:lnTo>
                <a:lnTo>
                  <a:pt x="667" y="533"/>
                </a:lnTo>
                <a:lnTo>
                  <a:pt x="689" y="533"/>
                </a:lnTo>
                <a:lnTo>
                  <a:pt x="689" y="548"/>
                </a:lnTo>
                <a:lnTo>
                  <a:pt x="705" y="548"/>
                </a:lnTo>
                <a:lnTo>
                  <a:pt x="705" y="562"/>
                </a:lnTo>
                <a:lnTo>
                  <a:pt x="744" y="562"/>
                </a:lnTo>
                <a:lnTo>
                  <a:pt x="744" y="582"/>
                </a:lnTo>
                <a:lnTo>
                  <a:pt x="762" y="582"/>
                </a:lnTo>
                <a:lnTo>
                  <a:pt x="762" y="609"/>
                </a:lnTo>
                <a:lnTo>
                  <a:pt x="776" y="609"/>
                </a:lnTo>
                <a:lnTo>
                  <a:pt x="776" y="626"/>
                </a:lnTo>
                <a:lnTo>
                  <a:pt x="786" y="626"/>
                </a:lnTo>
                <a:lnTo>
                  <a:pt x="786" y="650"/>
                </a:lnTo>
                <a:lnTo>
                  <a:pt x="805" y="650"/>
                </a:lnTo>
                <a:lnTo>
                  <a:pt x="805" y="669"/>
                </a:lnTo>
                <a:lnTo>
                  <a:pt x="845" y="669"/>
                </a:lnTo>
                <a:lnTo>
                  <a:pt x="845" y="688"/>
                </a:lnTo>
                <a:lnTo>
                  <a:pt x="852" y="688"/>
                </a:lnTo>
                <a:lnTo>
                  <a:pt x="852" y="711"/>
                </a:lnTo>
                <a:lnTo>
                  <a:pt x="890" y="711"/>
                </a:lnTo>
                <a:lnTo>
                  <a:pt x="890" y="730"/>
                </a:lnTo>
                <a:lnTo>
                  <a:pt x="939" y="730"/>
                </a:lnTo>
                <a:lnTo>
                  <a:pt x="939" y="745"/>
                </a:lnTo>
                <a:lnTo>
                  <a:pt x="964" y="745"/>
                </a:lnTo>
                <a:lnTo>
                  <a:pt x="964" y="772"/>
                </a:lnTo>
                <a:lnTo>
                  <a:pt x="974" y="772"/>
                </a:lnTo>
                <a:lnTo>
                  <a:pt x="974" y="805"/>
                </a:lnTo>
                <a:lnTo>
                  <a:pt x="1008" y="805"/>
                </a:lnTo>
                <a:lnTo>
                  <a:pt x="1008" y="828"/>
                </a:lnTo>
                <a:lnTo>
                  <a:pt x="1047" y="828"/>
                </a:lnTo>
                <a:lnTo>
                  <a:pt x="1047" y="847"/>
                </a:lnTo>
                <a:lnTo>
                  <a:pt x="1071" y="847"/>
                </a:lnTo>
                <a:lnTo>
                  <a:pt x="1071" y="864"/>
                </a:lnTo>
                <a:lnTo>
                  <a:pt x="1102" y="864"/>
                </a:lnTo>
                <a:lnTo>
                  <a:pt x="1102" y="884"/>
                </a:lnTo>
                <a:lnTo>
                  <a:pt x="1147" y="884"/>
                </a:lnTo>
                <a:lnTo>
                  <a:pt x="1147" y="925"/>
                </a:lnTo>
                <a:lnTo>
                  <a:pt x="1183" y="925"/>
                </a:lnTo>
                <a:lnTo>
                  <a:pt x="1183" y="962"/>
                </a:lnTo>
                <a:lnTo>
                  <a:pt x="1214" y="962"/>
                </a:lnTo>
                <a:lnTo>
                  <a:pt x="1214" y="986"/>
                </a:lnTo>
                <a:lnTo>
                  <a:pt x="1236" y="986"/>
                </a:lnTo>
                <a:lnTo>
                  <a:pt x="1236" y="1017"/>
                </a:lnTo>
                <a:lnTo>
                  <a:pt x="1270" y="1017"/>
                </a:lnTo>
                <a:lnTo>
                  <a:pt x="1270" y="1054"/>
                </a:lnTo>
                <a:lnTo>
                  <a:pt x="1297" y="1054"/>
                </a:lnTo>
                <a:lnTo>
                  <a:pt x="1297" y="1064"/>
                </a:lnTo>
                <a:lnTo>
                  <a:pt x="1324" y="1064"/>
                </a:lnTo>
                <a:lnTo>
                  <a:pt x="1324" y="1086"/>
                </a:lnTo>
                <a:lnTo>
                  <a:pt x="1346" y="1086"/>
                </a:lnTo>
                <a:lnTo>
                  <a:pt x="1346" y="1124"/>
                </a:lnTo>
                <a:lnTo>
                  <a:pt x="1380" y="1124"/>
                </a:lnTo>
                <a:lnTo>
                  <a:pt x="1380" y="1147"/>
                </a:lnTo>
                <a:lnTo>
                  <a:pt x="1414" y="1147"/>
                </a:lnTo>
                <a:lnTo>
                  <a:pt x="1414" y="1174"/>
                </a:lnTo>
                <a:lnTo>
                  <a:pt x="1450" y="1174"/>
                </a:lnTo>
                <a:lnTo>
                  <a:pt x="1450" y="1190"/>
                </a:lnTo>
                <a:lnTo>
                  <a:pt x="1461" y="1190"/>
                </a:lnTo>
                <a:lnTo>
                  <a:pt x="1461" y="1208"/>
                </a:lnTo>
                <a:lnTo>
                  <a:pt x="1499" y="1208"/>
                </a:lnTo>
                <a:lnTo>
                  <a:pt x="1499" y="1244"/>
                </a:lnTo>
                <a:lnTo>
                  <a:pt x="1553" y="1244"/>
                </a:lnTo>
                <a:lnTo>
                  <a:pt x="1553" y="1269"/>
                </a:lnTo>
                <a:lnTo>
                  <a:pt x="1618" y="1269"/>
                </a:lnTo>
                <a:lnTo>
                  <a:pt x="1618" y="1283"/>
                </a:lnTo>
                <a:lnTo>
                  <a:pt x="1633" y="1283"/>
                </a:lnTo>
                <a:lnTo>
                  <a:pt x="1633" y="1307"/>
                </a:lnTo>
                <a:lnTo>
                  <a:pt x="1731" y="1307"/>
                </a:lnTo>
                <a:lnTo>
                  <a:pt x="1731" y="1331"/>
                </a:lnTo>
                <a:lnTo>
                  <a:pt x="1816" y="1331"/>
                </a:lnTo>
                <a:lnTo>
                  <a:pt x="1816" y="1353"/>
                </a:lnTo>
                <a:lnTo>
                  <a:pt x="1923" y="1353"/>
                </a:lnTo>
                <a:lnTo>
                  <a:pt x="1923" y="1368"/>
                </a:lnTo>
                <a:lnTo>
                  <a:pt x="1953" y="1368"/>
                </a:lnTo>
                <a:lnTo>
                  <a:pt x="1953" y="1388"/>
                </a:lnTo>
                <a:lnTo>
                  <a:pt x="2003" y="1388"/>
                </a:lnTo>
                <a:lnTo>
                  <a:pt x="2003" y="1407"/>
                </a:lnTo>
                <a:lnTo>
                  <a:pt x="2038" y="1407"/>
                </a:lnTo>
                <a:lnTo>
                  <a:pt x="2038" y="1454"/>
                </a:lnTo>
                <a:lnTo>
                  <a:pt x="2047" y="1454"/>
                </a:lnTo>
                <a:lnTo>
                  <a:pt x="2047" y="1466"/>
                </a:lnTo>
                <a:lnTo>
                  <a:pt x="2086" y="1466"/>
                </a:lnTo>
                <a:lnTo>
                  <a:pt x="2086" y="1487"/>
                </a:lnTo>
                <a:lnTo>
                  <a:pt x="2167" y="1487"/>
                </a:lnTo>
                <a:lnTo>
                  <a:pt x="2167" y="1507"/>
                </a:lnTo>
                <a:lnTo>
                  <a:pt x="2249" y="1507"/>
                </a:lnTo>
                <a:lnTo>
                  <a:pt x="2249" y="1529"/>
                </a:lnTo>
                <a:lnTo>
                  <a:pt x="2257" y="1529"/>
                </a:lnTo>
                <a:lnTo>
                  <a:pt x="2257" y="1556"/>
                </a:lnTo>
                <a:lnTo>
                  <a:pt x="2295" y="1556"/>
                </a:lnTo>
                <a:lnTo>
                  <a:pt x="2295" y="1583"/>
                </a:lnTo>
                <a:lnTo>
                  <a:pt x="2305" y="1583"/>
                </a:lnTo>
                <a:lnTo>
                  <a:pt x="2305" y="1611"/>
                </a:lnTo>
                <a:lnTo>
                  <a:pt x="2373" y="1611"/>
                </a:lnTo>
                <a:lnTo>
                  <a:pt x="2373" y="1644"/>
                </a:lnTo>
                <a:lnTo>
                  <a:pt x="2446" y="1644"/>
                </a:lnTo>
                <a:lnTo>
                  <a:pt x="2446" y="1685"/>
                </a:lnTo>
                <a:lnTo>
                  <a:pt x="2532" y="1685"/>
                </a:lnTo>
                <a:lnTo>
                  <a:pt x="2532" y="1733"/>
                </a:lnTo>
                <a:lnTo>
                  <a:pt x="2732" y="1733"/>
                </a:lnTo>
                <a:lnTo>
                  <a:pt x="2732" y="1862"/>
                </a:lnTo>
                <a:lnTo>
                  <a:pt x="2836" y="1862"/>
                </a:lnTo>
                <a:lnTo>
                  <a:pt x="2836" y="1994"/>
                </a:lnTo>
              </a:path>
            </a:pathLst>
          </a:custGeom>
          <a:noFill/>
          <a:ln w="28575">
            <a:solidFill>
              <a:schemeClr val="tx2"/>
            </a:solidFill>
            <a:prstDash val="solid"/>
            <a:round/>
            <a:headEnd/>
            <a:tailEnd/>
          </a:ln>
        </p:spPr>
        <p:txBody>
          <a:bodyPr/>
          <a:lstStyle/>
          <a:p>
            <a:endParaRPr lang="el-GR"/>
          </a:p>
        </p:txBody>
      </p:sp>
      <p:sp>
        <p:nvSpPr>
          <p:cNvPr id="59449" name="Line 7"/>
          <p:cNvSpPr>
            <a:spLocks noChangeShapeType="1"/>
          </p:cNvSpPr>
          <p:nvPr/>
        </p:nvSpPr>
        <p:spPr bwMode="auto">
          <a:xfrm flipH="1">
            <a:off x="5346700" y="5711825"/>
            <a:ext cx="3192463" cy="1588"/>
          </a:xfrm>
          <a:prstGeom prst="line">
            <a:avLst/>
          </a:prstGeom>
          <a:noFill/>
          <a:ln w="11113">
            <a:solidFill>
              <a:srgbClr val="000000"/>
            </a:solidFill>
            <a:round/>
            <a:headEnd/>
            <a:tailEnd/>
          </a:ln>
        </p:spPr>
        <p:txBody>
          <a:bodyPr/>
          <a:lstStyle/>
          <a:p>
            <a:endParaRPr lang="el-GR"/>
          </a:p>
        </p:txBody>
      </p:sp>
      <p:sp>
        <p:nvSpPr>
          <p:cNvPr id="59450" name="Line 8"/>
          <p:cNvSpPr>
            <a:spLocks noChangeShapeType="1"/>
          </p:cNvSpPr>
          <p:nvPr/>
        </p:nvSpPr>
        <p:spPr bwMode="auto">
          <a:xfrm flipV="1">
            <a:off x="5389563" y="4040188"/>
            <a:ext cx="1587" cy="1704975"/>
          </a:xfrm>
          <a:prstGeom prst="line">
            <a:avLst/>
          </a:prstGeom>
          <a:noFill/>
          <a:ln w="11113">
            <a:solidFill>
              <a:srgbClr val="000000"/>
            </a:solidFill>
            <a:round/>
            <a:headEnd/>
            <a:tailEnd/>
          </a:ln>
        </p:spPr>
        <p:txBody>
          <a:bodyPr/>
          <a:lstStyle/>
          <a:p>
            <a:endParaRPr lang="el-GR"/>
          </a:p>
        </p:txBody>
      </p:sp>
      <p:sp>
        <p:nvSpPr>
          <p:cNvPr id="59451" name="Rectangle 9"/>
          <p:cNvSpPr>
            <a:spLocks noChangeArrowheads="1"/>
          </p:cNvSpPr>
          <p:nvPr/>
        </p:nvSpPr>
        <p:spPr bwMode="auto">
          <a:xfrm>
            <a:off x="5076825" y="3990975"/>
            <a:ext cx="234950"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100</a:t>
            </a:r>
            <a:endParaRPr lang="nl-BE" altLang="el-GR" sz="1200"/>
          </a:p>
        </p:txBody>
      </p:sp>
      <p:sp>
        <p:nvSpPr>
          <p:cNvPr id="59452" name="Rectangle 11"/>
          <p:cNvSpPr>
            <a:spLocks noChangeArrowheads="1"/>
          </p:cNvSpPr>
          <p:nvPr/>
        </p:nvSpPr>
        <p:spPr bwMode="auto">
          <a:xfrm>
            <a:off x="5141913" y="4321175"/>
            <a:ext cx="155575"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80</a:t>
            </a:r>
            <a:endParaRPr lang="nl-BE" altLang="el-GR" sz="1200"/>
          </a:p>
        </p:txBody>
      </p:sp>
      <p:sp>
        <p:nvSpPr>
          <p:cNvPr id="59453" name="Rectangle 13"/>
          <p:cNvSpPr>
            <a:spLocks noChangeArrowheads="1"/>
          </p:cNvSpPr>
          <p:nvPr/>
        </p:nvSpPr>
        <p:spPr bwMode="auto">
          <a:xfrm>
            <a:off x="5141913" y="4651375"/>
            <a:ext cx="155575"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60</a:t>
            </a:r>
            <a:endParaRPr lang="nl-BE" altLang="el-GR" sz="1200"/>
          </a:p>
        </p:txBody>
      </p:sp>
      <p:sp>
        <p:nvSpPr>
          <p:cNvPr id="59454" name="Rectangle 15"/>
          <p:cNvSpPr>
            <a:spLocks noChangeArrowheads="1"/>
          </p:cNvSpPr>
          <p:nvPr/>
        </p:nvSpPr>
        <p:spPr bwMode="auto">
          <a:xfrm>
            <a:off x="5141913" y="4981575"/>
            <a:ext cx="155575" cy="185738"/>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40</a:t>
            </a:r>
            <a:endParaRPr lang="nl-BE" altLang="el-GR" sz="1200"/>
          </a:p>
        </p:txBody>
      </p:sp>
      <p:sp>
        <p:nvSpPr>
          <p:cNvPr id="59455" name="Rectangle 17"/>
          <p:cNvSpPr>
            <a:spLocks noChangeArrowheads="1"/>
          </p:cNvSpPr>
          <p:nvPr/>
        </p:nvSpPr>
        <p:spPr bwMode="auto">
          <a:xfrm>
            <a:off x="5141913" y="5311775"/>
            <a:ext cx="155575"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20</a:t>
            </a:r>
            <a:endParaRPr lang="nl-BE" altLang="el-GR" sz="1200"/>
          </a:p>
        </p:txBody>
      </p:sp>
      <p:sp>
        <p:nvSpPr>
          <p:cNvPr id="59456" name="Rectangle 19"/>
          <p:cNvSpPr>
            <a:spLocks noChangeArrowheads="1"/>
          </p:cNvSpPr>
          <p:nvPr/>
        </p:nvSpPr>
        <p:spPr bwMode="auto">
          <a:xfrm>
            <a:off x="5205413" y="5643563"/>
            <a:ext cx="77787"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0</a:t>
            </a:r>
            <a:endParaRPr lang="nl-BE" altLang="el-GR" sz="1200"/>
          </a:p>
        </p:txBody>
      </p:sp>
      <p:sp>
        <p:nvSpPr>
          <p:cNvPr id="59457" name="Rectangle 20"/>
          <p:cNvSpPr>
            <a:spLocks noChangeArrowheads="1"/>
          </p:cNvSpPr>
          <p:nvPr/>
        </p:nvSpPr>
        <p:spPr bwMode="auto">
          <a:xfrm>
            <a:off x="5359400" y="5738813"/>
            <a:ext cx="77788"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0</a:t>
            </a:r>
            <a:endParaRPr lang="nl-BE" altLang="el-GR" sz="1200"/>
          </a:p>
        </p:txBody>
      </p:sp>
      <p:sp>
        <p:nvSpPr>
          <p:cNvPr id="59458" name="Rectangle 21"/>
          <p:cNvSpPr>
            <a:spLocks noChangeArrowheads="1"/>
          </p:cNvSpPr>
          <p:nvPr/>
        </p:nvSpPr>
        <p:spPr bwMode="auto">
          <a:xfrm>
            <a:off x="5842000" y="5743575"/>
            <a:ext cx="77788"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6</a:t>
            </a:r>
            <a:endParaRPr lang="nl-BE" altLang="el-GR" sz="1200"/>
          </a:p>
        </p:txBody>
      </p:sp>
      <p:sp>
        <p:nvSpPr>
          <p:cNvPr id="59459" name="Rectangle 22"/>
          <p:cNvSpPr>
            <a:spLocks noChangeArrowheads="1"/>
          </p:cNvSpPr>
          <p:nvPr/>
        </p:nvSpPr>
        <p:spPr bwMode="auto">
          <a:xfrm>
            <a:off x="6292850" y="5743575"/>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12</a:t>
            </a:r>
            <a:endParaRPr lang="nl-BE" altLang="el-GR" sz="1200"/>
          </a:p>
        </p:txBody>
      </p:sp>
      <p:sp>
        <p:nvSpPr>
          <p:cNvPr id="59460" name="Rectangle 23"/>
          <p:cNvSpPr>
            <a:spLocks noChangeArrowheads="1"/>
          </p:cNvSpPr>
          <p:nvPr/>
        </p:nvSpPr>
        <p:spPr bwMode="auto">
          <a:xfrm>
            <a:off x="6784975" y="5743575"/>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18</a:t>
            </a:r>
            <a:endParaRPr lang="nl-BE" altLang="el-GR" sz="1200"/>
          </a:p>
        </p:txBody>
      </p:sp>
      <p:sp>
        <p:nvSpPr>
          <p:cNvPr id="59461" name="Rectangle 24"/>
          <p:cNvSpPr>
            <a:spLocks noChangeArrowheads="1"/>
          </p:cNvSpPr>
          <p:nvPr/>
        </p:nvSpPr>
        <p:spPr bwMode="auto">
          <a:xfrm>
            <a:off x="7254875" y="5743575"/>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24</a:t>
            </a:r>
            <a:endParaRPr lang="nl-BE" altLang="el-GR" sz="1200"/>
          </a:p>
        </p:txBody>
      </p:sp>
      <p:sp>
        <p:nvSpPr>
          <p:cNvPr id="59462" name="Rectangle 26"/>
          <p:cNvSpPr>
            <a:spLocks noChangeArrowheads="1"/>
          </p:cNvSpPr>
          <p:nvPr/>
        </p:nvSpPr>
        <p:spPr bwMode="auto">
          <a:xfrm>
            <a:off x="7745413" y="5743575"/>
            <a:ext cx="157162"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30</a:t>
            </a:r>
            <a:endParaRPr lang="nl-BE" altLang="el-GR" sz="1200"/>
          </a:p>
        </p:txBody>
      </p:sp>
      <p:sp>
        <p:nvSpPr>
          <p:cNvPr id="59463" name="Rectangle 28"/>
          <p:cNvSpPr>
            <a:spLocks noChangeArrowheads="1"/>
          </p:cNvSpPr>
          <p:nvPr/>
        </p:nvSpPr>
        <p:spPr bwMode="auto">
          <a:xfrm>
            <a:off x="8239125" y="5743575"/>
            <a:ext cx="157163" cy="184150"/>
          </a:xfrm>
          <a:prstGeom prst="rect">
            <a:avLst/>
          </a:prstGeom>
          <a:noFill/>
          <a:ln w="9525">
            <a:noFill/>
            <a:miter lim="800000"/>
            <a:headEnd/>
            <a:tailEnd/>
          </a:ln>
        </p:spPr>
        <p:txBody>
          <a:bodyPr wrap="none" lIns="0" tIns="0" rIns="0" bIns="0">
            <a:spAutoFit/>
          </a:bodyPr>
          <a:lstStyle/>
          <a:p>
            <a:pPr algn="l"/>
            <a:r>
              <a:rPr lang="nl-BE" altLang="el-GR" sz="1200">
                <a:solidFill>
                  <a:srgbClr val="000000"/>
                </a:solidFill>
              </a:rPr>
              <a:t>36</a:t>
            </a:r>
            <a:endParaRPr lang="nl-BE" altLang="el-GR" sz="1200"/>
          </a:p>
        </p:txBody>
      </p:sp>
      <p:grpSp>
        <p:nvGrpSpPr>
          <p:cNvPr id="10" name="Groep 43"/>
          <p:cNvGrpSpPr>
            <a:grpSpLocks/>
          </p:cNvGrpSpPr>
          <p:nvPr/>
        </p:nvGrpSpPr>
        <p:grpSpPr bwMode="auto">
          <a:xfrm rot="5400000">
            <a:off x="4624387" y="4784726"/>
            <a:ext cx="1497013" cy="36512"/>
            <a:chOff x="1586182" y="5256425"/>
            <a:chExt cx="3581400" cy="61259"/>
          </a:xfrm>
        </p:grpSpPr>
        <p:cxnSp>
          <p:nvCxnSpPr>
            <p:cNvPr id="256" name="Rechte verbindingslijn 44"/>
            <p:cNvCxnSpPr/>
            <p:nvPr/>
          </p:nvCxnSpPr>
          <p:spPr>
            <a:xfrm rot="5400000">
              <a:off x="1559546" y="5275068"/>
              <a:ext cx="5326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7" name="Rechte verbindingslijn 45"/>
            <p:cNvCxnSpPr/>
            <p:nvPr/>
          </p:nvCxnSpPr>
          <p:spPr>
            <a:xfrm rot="5400000">
              <a:off x="1960789" y="5287054"/>
              <a:ext cx="5593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Rechte verbindingslijn 46"/>
            <p:cNvCxnSpPr/>
            <p:nvPr/>
          </p:nvCxnSpPr>
          <p:spPr>
            <a:xfrm rot="5400000">
              <a:off x="2360900" y="5275068"/>
              <a:ext cx="5326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9" name="Rechte verbindingslijn 47"/>
            <p:cNvCxnSpPr/>
            <p:nvPr/>
          </p:nvCxnSpPr>
          <p:spPr>
            <a:xfrm rot="5400000">
              <a:off x="2762142" y="5287054"/>
              <a:ext cx="5593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0" name="Rechte verbindingslijn 48"/>
            <p:cNvCxnSpPr/>
            <p:nvPr/>
          </p:nvCxnSpPr>
          <p:spPr>
            <a:xfrm rot="5400000">
              <a:off x="3168514" y="5287054"/>
              <a:ext cx="5593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1" name="Rechte verbindingslijn 49"/>
            <p:cNvCxnSpPr/>
            <p:nvPr/>
          </p:nvCxnSpPr>
          <p:spPr>
            <a:xfrm rot="5400000">
              <a:off x="3572421" y="5267078"/>
              <a:ext cx="5326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2" name="Rechte verbindingslijn 50"/>
            <p:cNvCxnSpPr/>
            <p:nvPr/>
          </p:nvCxnSpPr>
          <p:spPr>
            <a:xfrm rot="5400000">
              <a:off x="3969868" y="5287054"/>
              <a:ext cx="5593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3" name="Rechte verbindingslijn 51"/>
            <p:cNvCxnSpPr/>
            <p:nvPr/>
          </p:nvCxnSpPr>
          <p:spPr>
            <a:xfrm rot="5400000">
              <a:off x="4373775" y="5267078"/>
              <a:ext cx="5326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Rechte verbindingslijn 52"/>
            <p:cNvCxnSpPr/>
            <p:nvPr/>
          </p:nvCxnSpPr>
          <p:spPr>
            <a:xfrm rot="5400000">
              <a:off x="4737039" y="5287054"/>
              <a:ext cx="5593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Rechte verbindingslijn 53"/>
            <p:cNvCxnSpPr/>
            <p:nvPr/>
          </p:nvCxnSpPr>
          <p:spPr>
            <a:xfrm rot="5400000">
              <a:off x="5140946" y="5267078"/>
              <a:ext cx="5326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ep 28"/>
          <p:cNvGrpSpPr>
            <a:grpSpLocks/>
          </p:cNvGrpSpPr>
          <p:nvPr/>
        </p:nvGrpSpPr>
        <p:grpSpPr bwMode="auto">
          <a:xfrm rot="10800000">
            <a:off x="6357938" y="5713413"/>
            <a:ext cx="1971675" cy="30162"/>
            <a:chOff x="1988953" y="5256425"/>
            <a:chExt cx="3178629" cy="57630"/>
          </a:xfrm>
        </p:grpSpPr>
        <p:cxnSp>
          <p:nvCxnSpPr>
            <p:cNvPr id="247" name="Rechte verbindingslijn 60"/>
            <p:cNvCxnSpPr/>
            <p:nvPr/>
          </p:nvCxnSpPr>
          <p:spPr>
            <a:xfrm rot="5400000">
              <a:off x="1961655" y="5268556"/>
              <a:ext cx="5459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Rechte verbindingslijn 62"/>
            <p:cNvCxnSpPr/>
            <p:nvPr/>
          </p:nvCxnSpPr>
          <p:spPr>
            <a:xfrm rot="5400000">
              <a:off x="2762711" y="5268556"/>
              <a:ext cx="5459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1" name="Rechte verbindingslijn 64"/>
            <p:cNvCxnSpPr/>
            <p:nvPr/>
          </p:nvCxnSpPr>
          <p:spPr>
            <a:xfrm rot="5400000">
              <a:off x="3574003" y="5265524"/>
              <a:ext cx="5459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3" name="Rechte verbindingslijn 66"/>
            <p:cNvCxnSpPr/>
            <p:nvPr/>
          </p:nvCxnSpPr>
          <p:spPr>
            <a:xfrm rot="5400000">
              <a:off x="4375059" y="5265524"/>
              <a:ext cx="5459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5" name="Rechte verbindingslijn 68"/>
            <p:cNvCxnSpPr/>
            <p:nvPr/>
          </p:nvCxnSpPr>
          <p:spPr>
            <a:xfrm rot="5400000">
              <a:off x="5155640" y="5265524"/>
              <a:ext cx="5459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40" name="Rechte verbindingslijn 57"/>
          <p:cNvCxnSpPr/>
          <p:nvPr/>
        </p:nvCxnSpPr>
        <p:spPr>
          <a:xfrm rot="16200000">
            <a:off x="5867400" y="5724526"/>
            <a:ext cx="2857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9467" name="TextBox 71"/>
          <p:cNvSpPr txBox="1">
            <a:spLocks noChangeArrowheads="1"/>
          </p:cNvSpPr>
          <p:nvPr/>
        </p:nvSpPr>
        <p:spPr bwMode="auto">
          <a:xfrm>
            <a:off x="6659563" y="4489450"/>
            <a:ext cx="1457325" cy="461963"/>
          </a:xfrm>
          <a:prstGeom prst="rect">
            <a:avLst/>
          </a:prstGeom>
          <a:noFill/>
          <a:ln w="9525">
            <a:noFill/>
            <a:miter lim="800000"/>
            <a:headEnd/>
            <a:tailEnd/>
          </a:ln>
        </p:spPr>
        <p:txBody>
          <a:bodyPr>
            <a:spAutoFit/>
          </a:bodyPr>
          <a:lstStyle/>
          <a:p>
            <a:pPr algn="ctr"/>
            <a:r>
              <a:rPr lang="fr-FR" altLang="el-GR" sz="1200" b="1"/>
              <a:t>Radium-223</a:t>
            </a:r>
          </a:p>
          <a:p>
            <a:pPr algn="ctr"/>
            <a:r>
              <a:rPr lang="fr-FR" altLang="el-GR" sz="1200" b="1"/>
              <a:t>14.9 </a:t>
            </a:r>
            <a:r>
              <a:rPr lang="en-US" altLang="el-GR" sz="1200" b="1"/>
              <a:t>mo</a:t>
            </a:r>
            <a:endParaRPr lang="fr-FR" altLang="el-GR" sz="1200" b="1"/>
          </a:p>
        </p:txBody>
      </p:sp>
      <p:sp>
        <p:nvSpPr>
          <p:cNvPr id="59468" name="TextBox 72"/>
          <p:cNvSpPr txBox="1">
            <a:spLocks noChangeArrowheads="1"/>
          </p:cNvSpPr>
          <p:nvPr/>
        </p:nvSpPr>
        <p:spPr bwMode="auto">
          <a:xfrm>
            <a:off x="5589588" y="4895850"/>
            <a:ext cx="1050925" cy="461963"/>
          </a:xfrm>
          <a:prstGeom prst="rect">
            <a:avLst/>
          </a:prstGeom>
          <a:noFill/>
          <a:ln w="9525">
            <a:noFill/>
            <a:miter lim="800000"/>
            <a:headEnd/>
            <a:tailEnd/>
          </a:ln>
        </p:spPr>
        <p:txBody>
          <a:bodyPr>
            <a:spAutoFit/>
          </a:bodyPr>
          <a:lstStyle/>
          <a:p>
            <a:pPr algn="ctr"/>
            <a:r>
              <a:rPr lang="fr-FR" altLang="el-GR" sz="1200" b="1"/>
              <a:t>Placebo</a:t>
            </a:r>
          </a:p>
          <a:p>
            <a:pPr algn="ctr"/>
            <a:r>
              <a:rPr lang="fr-FR" altLang="el-GR" sz="1200" b="1"/>
              <a:t>11.3 </a:t>
            </a:r>
            <a:r>
              <a:rPr lang="en-US" altLang="el-GR" sz="1200" b="1"/>
              <a:t>mo</a:t>
            </a:r>
            <a:endParaRPr lang="fr-FR" altLang="el-GR" sz="1200" b="1"/>
          </a:p>
        </p:txBody>
      </p:sp>
      <p:cxnSp>
        <p:nvCxnSpPr>
          <p:cNvPr id="245" name="Connecteur droit 40"/>
          <p:cNvCxnSpPr>
            <a:cxnSpLocks noChangeShapeType="1"/>
          </p:cNvCxnSpPr>
          <p:nvPr/>
        </p:nvCxnSpPr>
        <p:spPr bwMode="auto">
          <a:xfrm>
            <a:off x="5391150" y="4899025"/>
            <a:ext cx="3679825" cy="0"/>
          </a:xfrm>
          <a:prstGeom prst="line">
            <a:avLst/>
          </a:prstGeom>
          <a:noFill/>
          <a:ln w="9525">
            <a:solidFill>
              <a:schemeClr val="bg1">
                <a:lumMod val="50000"/>
              </a:schemeClr>
            </a:solidFill>
            <a:prstDash val="dash"/>
            <a:round/>
            <a:headEnd/>
            <a:tailEnd/>
          </a:ln>
        </p:spPr>
      </p:cxnSp>
      <p:sp>
        <p:nvSpPr>
          <p:cNvPr id="297" name="Rectangle à coins arrondis 296"/>
          <p:cNvSpPr/>
          <p:nvPr/>
        </p:nvSpPr>
        <p:spPr>
          <a:xfrm>
            <a:off x="2281238" y="1568450"/>
            <a:ext cx="2178050" cy="4381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bg1"/>
                </a:solidFill>
              </a:rPr>
              <a:t>Hazard Ratio 0.72</a:t>
            </a:r>
          </a:p>
          <a:p>
            <a:pPr algn="ctr">
              <a:defRPr/>
            </a:pPr>
            <a:r>
              <a:rPr lang="en-US" sz="1100" dirty="0">
                <a:solidFill>
                  <a:schemeClr val="bg1"/>
                </a:solidFill>
              </a:rPr>
              <a:t>(95% CI, 0.61-0.84), </a:t>
            </a:r>
            <a:r>
              <a:rPr lang="en-US" sz="1100" i="1" dirty="0">
                <a:solidFill>
                  <a:schemeClr val="bg1"/>
                </a:solidFill>
              </a:rPr>
              <a:t>P</a:t>
            </a:r>
            <a:r>
              <a:rPr lang="en-US" sz="1100" dirty="0">
                <a:solidFill>
                  <a:schemeClr val="bg1"/>
                </a:solidFill>
              </a:rPr>
              <a:t>&lt;0.0001</a:t>
            </a:r>
          </a:p>
        </p:txBody>
      </p:sp>
      <p:sp>
        <p:nvSpPr>
          <p:cNvPr id="298" name="Rectangle à coins arrondis 297"/>
          <p:cNvSpPr/>
          <p:nvPr/>
        </p:nvSpPr>
        <p:spPr>
          <a:xfrm>
            <a:off x="2286000" y="3937000"/>
            <a:ext cx="2178050" cy="4365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bg1"/>
                </a:solidFill>
              </a:rPr>
              <a:t>Hazard Ratio 0.63 </a:t>
            </a:r>
          </a:p>
          <a:p>
            <a:pPr algn="ctr">
              <a:defRPr/>
            </a:pPr>
            <a:r>
              <a:rPr lang="en-US" sz="1100" dirty="0">
                <a:solidFill>
                  <a:schemeClr val="bg1"/>
                </a:solidFill>
              </a:rPr>
              <a:t>(95% CI, 0.53-0.75), P&lt;0.001</a:t>
            </a:r>
          </a:p>
        </p:txBody>
      </p:sp>
      <p:sp>
        <p:nvSpPr>
          <p:cNvPr id="299" name="Rectangle à coins arrondis 298"/>
          <p:cNvSpPr/>
          <p:nvPr/>
        </p:nvSpPr>
        <p:spPr>
          <a:xfrm>
            <a:off x="6519863" y="1568450"/>
            <a:ext cx="2178050" cy="4381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bg1"/>
                </a:solidFill>
              </a:rPr>
              <a:t>Hazard Ratio 0.74 </a:t>
            </a:r>
          </a:p>
          <a:p>
            <a:pPr algn="ctr">
              <a:defRPr/>
            </a:pPr>
            <a:r>
              <a:rPr lang="en-US" sz="1100" dirty="0">
                <a:solidFill>
                  <a:schemeClr val="bg1"/>
                </a:solidFill>
              </a:rPr>
              <a:t>(95% CI, 0.64-0.86), P&lt;0.0001</a:t>
            </a:r>
          </a:p>
        </p:txBody>
      </p:sp>
      <p:sp>
        <p:nvSpPr>
          <p:cNvPr id="300" name="Rectangle à coins arrondis 299"/>
          <p:cNvSpPr/>
          <p:nvPr/>
        </p:nvSpPr>
        <p:spPr>
          <a:xfrm>
            <a:off x="6480175" y="3995738"/>
            <a:ext cx="2178050" cy="4365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bg1"/>
                </a:solidFill>
              </a:rPr>
              <a:t>Hazard Ratio 0.70</a:t>
            </a:r>
          </a:p>
          <a:p>
            <a:pPr algn="ctr">
              <a:defRPr/>
            </a:pPr>
            <a:r>
              <a:rPr lang="en-US" sz="1100" dirty="0">
                <a:solidFill>
                  <a:schemeClr val="bg1"/>
                </a:solidFill>
              </a:rPr>
              <a:t>(95% CI, 0.58-0.83),</a:t>
            </a:r>
            <a:r>
              <a:rPr lang="en-US" sz="1100" i="1" dirty="0">
                <a:solidFill>
                  <a:schemeClr val="bg1"/>
                </a:solidFill>
              </a:rPr>
              <a:t> P&lt;0.001</a:t>
            </a:r>
          </a:p>
        </p:txBody>
      </p:sp>
      <p:sp>
        <p:nvSpPr>
          <p:cNvPr id="302" name="ZoneTexte 301"/>
          <p:cNvSpPr txBox="1"/>
          <p:nvPr/>
        </p:nvSpPr>
        <p:spPr>
          <a:xfrm>
            <a:off x="561975" y="1241425"/>
            <a:ext cx="2455863" cy="368300"/>
          </a:xfrm>
          <a:prstGeom prst="rect">
            <a:avLst/>
          </a:prstGeom>
          <a:noFill/>
        </p:spPr>
        <p:txBody>
          <a:bodyPr wrap="none">
            <a:spAutoFit/>
          </a:bodyPr>
          <a:lstStyle/>
          <a:p>
            <a:pPr>
              <a:defRPr/>
            </a:pPr>
            <a:r>
              <a:rPr lang="fr-FR" b="1" i="1" dirty="0">
                <a:solidFill>
                  <a:schemeClr val="accent4">
                    <a:lumMod val="75000"/>
                  </a:schemeClr>
                </a:solidFill>
              </a:rPr>
              <a:t>Cabazitaxel</a:t>
            </a:r>
            <a:r>
              <a:rPr lang="fr-FR" b="1" i="1" baseline="30000" dirty="0">
                <a:solidFill>
                  <a:schemeClr val="accent4">
                    <a:lumMod val="75000"/>
                  </a:schemeClr>
                </a:solidFill>
              </a:rPr>
              <a:t>1 </a:t>
            </a:r>
            <a:r>
              <a:rPr lang="fr-FR" b="1" i="1" dirty="0">
                <a:solidFill>
                  <a:srgbClr val="C00000"/>
                </a:solidFill>
              </a:rPr>
              <a:t>TROPIC</a:t>
            </a:r>
            <a:endParaRPr lang="fr-FR" b="1" i="1" baseline="30000" dirty="0">
              <a:solidFill>
                <a:srgbClr val="C00000"/>
              </a:solidFill>
            </a:endParaRPr>
          </a:p>
        </p:txBody>
      </p:sp>
      <p:sp>
        <p:nvSpPr>
          <p:cNvPr id="303" name="ZoneTexte 302"/>
          <p:cNvSpPr txBox="1"/>
          <p:nvPr/>
        </p:nvSpPr>
        <p:spPr>
          <a:xfrm>
            <a:off x="4791075" y="3695700"/>
            <a:ext cx="2911475" cy="369888"/>
          </a:xfrm>
          <a:prstGeom prst="rect">
            <a:avLst/>
          </a:prstGeom>
          <a:noFill/>
        </p:spPr>
        <p:txBody>
          <a:bodyPr wrap="none">
            <a:spAutoFit/>
          </a:bodyPr>
          <a:lstStyle/>
          <a:p>
            <a:pPr>
              <a:defRPr/>
            </a:pPr>
            <a:r>
              <a:rPr lang="fr-FR" b="1" i="1" dirty="0">
                <a:solidFill>
                  <a:schemeClr val="accent4">
                    <a:lumMod val="75000"/>
                  </a:schemeClr>
                </a:solidFill>
              </a:rPr>
              <a:t>Radium-223</a:t>
            </a:r>
            <a:r>
              <a:rPr lang="fr-FR" b="1" i="1" baseline="30000" dirty="0">
                <a:solidFill>
                  <a:schemeClr val="accent4">
                    <a:lumMod val="75000"/>
                  </a:schemeClr>
                </a:solidFill>
              </a:rPr>
              <a:t>4 </a:t>
            </a:r>
            <a:r>
              <a:rPr lang="fr-FR" b="1" i="1" dirty="0">
                <a:solidFill>
                  <a:srgbClr val="C00000"/>
                </a:solidFill>
              </a:rPr>
              <a:t>ALSYMPCA</a:t>
            </a:r>
            <a:endParaRPr lang="fr-FR" b="1" i="1" baseline="30000" dirty="0">
              <a:solidFill>
                <a:srgbClr val="C00000"/>
              </a:solidFill>
            </a:endParaRPr>
          </a:p>
        </p:txBody>
      </p:sp>
      <p:sp>
        <p:nvSpPr>
          <p:cNvPr id="304" name="ZoneTexte 303"/>
          <p:cNvSpPr txBox="1"/>
          <p:nvPr/>
        </p:nvSpPr>
        <p:spPr>
          <a:xfrm>
            <a:off x="533400" y="3635375"/>
            <a:ext cx="2667000" cy="369888"/>
          </a:xfrm>
          <a:prstGeom prst="rect">
            <a:avLst/>
          </a:prstGeom>
          <a:noFill/>
        </p:spPr>
        <p:txBody>
          <a:bodyPr wrap="none">
            <a:spAutoFit/>
          </a:bodyPr>
          <a:lstStyle/>
          <a:p>
            <a:pPr>
              <a:defRPr/>
            </a:pPr>
            <a:r>
              <a:rPr lang="fr-FR" b="1" i="1" dirty="0">
                <a:solidFill>
                  <a:schemeClr val="accent4">
                    <a:lumMod val="75000"/>
                  </a:schemeClr>
                </a:solidFill>
              </a:rPr>
              <a:t>Enzalutamide</a:t>
            </a:r>
            <a:r>
              <a:rPr lang="fr-FR" b="1" i="1" baseline="30000" dirty="0">
                <a:solidFill>
                  <a:schemeClr val="accent4">
                    <a:lumMod val="75000"/>
                  </a:schemeClr>
                </a:solidFill>
              </a:rPr>
              <a:t>3 </a:t>
            </a:r>
            <a:r>
              <a:rPr lang="fr-FR" b="1" i="1" dirty="0">
                <a:solidFill>
                  <a:srgbClr val="C00000"/>
                </a:solidFill>
              </a:rPr>
              <a:t>AFFIRM</a:t>
            </a:r>
            <a:endParaRPr lang="fr-FR" b="1" i="1" baseline="30000" dirty="0">
              <a:solidFill>
                <a:srgbClr val="C00000"/>
              </a:solidFill>
            </a:endParaRPr>
          </a:p>
        </p:txBody>
      </p:sp>
      <p:sp>
        <p:nvSpPr>
          <p:cNvPr id="305" name="ZoneTexte 304"/>
          <p:cNvSpPr txBox="1"/>
          <p:nvPr/>
        </p:nvSpPr>
        <p:spPr>
          <a:xfrm>
            <a:off x="4743450" y="1220788"/>
            <a:ext cx="2582863" cy="369887"/>
          </a:xfrm>
          <a:prstGeom prst="rect">
            <a:avLst/>
          </a:prstGeom>
          <a:noFill/>
        </p:spPr>
        <p:txBody>
          <a:bodyPr wrap="none">
            <a:spAutoFit/>
          </a:bodyPr>
          <a:lstStyle/>
          <a:p>
            <a:pPr>
              <a:defRPr/>
            </a:pPr>
            <a:r>
              <a:rPr lang="fr-FR" b="1" i="1" dirty="0">
                <a:solidFill>
                  <a:schemeClr val="accent4">
                    <a:lumMod val="75000"/>
                  </a:schemeClr>
                </a:solidFill>
              </a:rPr>
              <a:t>Abiraterone</a:t>
            </a:r>
            <a:r>
              <a:rPr lang="fr-FR" b="1" i="1" baseline="30000" dirty="0">
                <a:solidFill>
                  <a:schemeClr val="accent4">
                    <a:lumMod val="75000"/>
                  </a:schemeClr>
                </a:solidFill>
              </a:rPr>
              <a:t>2 </a:t>
            </a:r>
            <a:r>
              <a:rPr lang="fr-FR" b="1" i="1" dirty="0">
                <a:solidFill>
                  <a:srgbClr val="C00000"/>
                </a:solidFill>
              </a:rPr>
              <a:t>COU-301</a:t>
            </a:r>
            <a:endParaRPr lang="fr-FR" b="1" i="1" baseline="30000" dirty="0">
              <a:solidFill>
                <a:srgbClr val="C00000"/>
              </a:solidFill>
            </a:endParaRPr>
          </a:p>
        </p:txBody>
      </p:sp>
      <p:sp>
        <p:nvSpPr>
          <p:cNvPr id="278" name="Text Box 54"/>
          <p:cNvSpPr txBox="1">
            <a:spLocks noChangeArrowheads="1"/>
          </p:cNvSpPr>
          <p:nvPr/>
        </p:nvSpPr>
        <p:spPr bwMode="auto">
          <a:xfrm>
            <a:off x="5997575" y="5934075"/>
            <a:ext cx="2044700" cy="277813"/>
          </a:xfrm>
          <a:prstGeom prst="rect">
            <a:avLst/>
          </a:prstGeom>
          <a:noFill/>
          <a:ln w="9525">
            <a:noFill/>
            <a:miter lim="800000"/>
            <a:headEnd/>
            <a:tailEnd/>
          </a:ln>
        </p:spPr>
        <p:txBody>
          <a:bodyPr>
            <a:spAutoFit/>
          </a:bodyPr>
          <a:lstStyle/>
          <a:p>
            <a:pPr algn="ctr" defTabSz="457200">
              <a:spcBef>
                <a:spcPct val="50000"/>
              </a:spcBef>
              <a:defRPr/>
            </a:pPr>
            <a:r>
              <a:rPr lang="en-GB" sz="1200" dirty="0">
                <a:latin typeface="+mn-lt"/>
              </a:rPr>
              <a:t>Time (months)</a:t>
            </a:r>
          </a:p>
        </p:txBody>
      </p:sp>
      <p:sp>
        <p:nvSpPr>
          <p:cNvPr id="59479" name="TextBox 227"/>
          <p:cNvSpPr txBox="1">
            <a:spLocks noChangeArrowheads="1"/>
          </p:cNvSpPr>
          <p:nvPr/>
        </p:nvSpPr>
        <p:spPr bwMode="auto">
          <a:xfrm rot="-5400000">
            <a:off x="4163220" y="2326481"/>
            <a:ext cx="1382712" cy="276225"/>
          </a:xfrm>
          <a:prstGeom prst="rect">
            <a:avLst/>
          </a:prstGeom>
          <a:noFill/>
          <a:ln w="9525">
            <a:noFill/>
            <a:miter lim="800000"/>
            <a:headEnd/>
            <a:tailEnd/>
          </a:ln>
        </p:spPr>
        <p:txBody>
          <a:bodyPr>
            <a:spAutoFit/>
          </a:bodyPr>
          <a:lstStyle/>
          <a:p>
            <a:r>
              <a:rPr lang="en-GB" altLang="el-GR" sz="1200"/>
              <a:t>Overall Survival, %</a:t>
            </a:r>
          </a:p>
        </p:txBody>
      </p:sp>
      <p:sp>
        <p:nvSpPr>
          <p:cNvPr id="296" name="Text Box 53"/>
          <p:cNvSpPr txBox="1">
            <a:spLocks noChangeArrowheads="1"/>
          </p:cNvSpPr>
          <p:nvPr/>
        </p:nvSpPr>
        <p:spPr bwMode="auto">
          <a:xfrm rot="16200000">
            <a:off x="4136231" y="4756945"/>
            <a:ext cx="1603375" cy="277812"/>
          </a:xfrm>
          <a:prstGeom prst="rect">
            <a:avLst/>
          </a:prstGeom>
          <a:noFill/>
          <a:ln w="9525">
            <a:noFill/>
            <a:miter lim="800000"/>
            <a:headEnd/>
            <a:tailEnd/>
          </a:ln>
        </p:spPr>
        <p:txBody>
          <a:bodyPr>
            <a:spAutoFit/>
          </a:bodyPr>
          <a:lstStyle/>
          <a:p>
            <a:pPr algn="ctr" defTabSz="457200">
              <a:spcBef>
                <a:spcPct val="50000"/>
              </a:spcBef>
              <a:defRPr/>
            </a:pPr>
            <a:r>
              <a:rPr lang="en-GB" sz="1200" dirty="0">
                <a:latin typeface="+mn-lt"/>
              </a:rPr>
              <a:t>Overall survival, %</a:t>
            </a:r>
          </a:p>
        </p:txBody>
      </p:sp>
      <p:pic>
        <p:nvPicPr>
          <p:cNvPr id="266" name="~PP2651.WAV">
            <a:hlinkClick r:id="" action="ppaction://media"/>
          </p:cNvPr>
          <p:cNvPicPr>
            <a:picLocks noRot="1" noChangeAspect="1"/>
          </p:cNvPicPr>
          <p:nvPr>
            <a:wavAudioFile r:embed="rId1" name="~PP2651.WAV"/>
          </p:nvPr>
        </p:nvPicPr>
        <p:blipFill>
          <a:blip r:embed="rId4"/>
          <a:stretch>
            <a:fillRect/>
          </a:stretch>
        </p:blipFill>
        <p:spPr>
          <a:xfrm>
            <a:off x="8632825" y="6346825"/>
            <a:ext cx="304800" cy="304800"/>
          </a:xfrm>
          <a:prstGeom prst="rect">
            <a:avLst/>
          </a:prstGeom>
        </p:spPr>
      </p:pic>
    </p:spTree>
  </p:cSld>
  <p:clrMapOvr>
    <a:masterClrMapping/>
  </p:clrMapOvr>
  <p:transition advTm="14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6"/>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300"/>
          <p:cNvSpPr>
            <a:spLocks noGrp="1"/>
          </p:cNvSpPr>
          <p:nvPr>
            <p:ph type="title"/>
          </p:nvPr>
        </p:nvSpPr>
        <p:spPr>
          <a:xfrm>
            <a:off x="457200" y="0"/>
            <a:ext cx="8472518" cy="1071546"/>
          </a:xfrm>
        </p:spPr>
        <p:txBody>
          <a:bodyPr>
            <a:noAutofit/>
          </a:bodyPr>
          <a:lstStyle/>
          <a:p>
            <a:pPr>
              <a:defRPr/>
            </a:pPr>
            <a:r>
              <a:rPr lang="el-GR" sz="3600" kern="0" dirty="0" smtClean="0">
                <a:cs typeface="Arial"/>
              </a:rPr>
              <a:t>Αλλά αποδεδειγμένη αποτελεσματικότητα και πριν από </a:t>
            </a:r>
            <a:r>
              <a:rPr lang="en-US" sz="3600" kern="0" dirty="0" err="1" smtClean="0">
                <a:cs typeface="Arial"/>
              </a:rPr>
              <a:t>Docetaxel</a:t>
            </a:r>
            <a:r>
              <a:rPr lang="en-US" sz="3600" kern="0" dirty="0" smtClean="0">
                <a:cs typeface="Arial"/>
              </a:rPr>
              <a:t> </a:t>
            </a:r>
            <a:r>
              <a:rPr lang="el-GR" sz="3600" kern="0" dirty="0" smtClean="0">
                <a:cs typeface="Arial"/>
              </a:rPr>
              <a:t>στον </a:t>
            </a:r>
            <a:r>
              <a:rPr lang="en-US" sz="3600" kern="0" dirty="0" err="1" smtClean="0">
                <a:cs typeface="Arial"/>
              </a:rPr>
              <a:t>mCRPC</a:t>
            </a:r>
            <a:endParaRPr lang="fr-FR" sz="3600" kern="0" dirty="0">
              <a:cs typeface="Arial"/>
            </a:endParaRPr>
          </a:p>
        </p:txBody>
      </p:sp>
      <p:sp>
        <p:nvSpPr>
          <p:cNvPr id="5" name="4 - TextBox"/>
          <p:cNvSpPr txBox="1"/>
          <p:nvPr/>
        </p:nvSpPr>
        <p:spPr>
          <a:xfrm>
            <a:off x="357158" y="1071546"/>
            <a:ext cx="1382045" cy="369332"/>
          </a:xfrm>
          <a:prstGeom prst="rect">
            <a:avLst/>
          </a:prstGeom>
          <a:noFill/>
        </p:spPr>
        <p:txBody>
          <a:bodyPr wrap="none" rtlCol="0">
            <a:spAutoFit/>
          </a:bodyPr>
          <a:lstStyle/>
          <a:p>
            <a:r>
              <a:rPr lang="en-US" b="1" dirty="0" smtClean="0">
                <a:solidFill>
                  <a:srgbClr val="0070C0"/>
                </a:solidFill>
              </a:rPr>
              <a:t>COU-AA-302</a:t>
            </a:r>
            <a:endParaRPr lang="el-GR" b="1" dirty="0">
              <a:solidFill>
                <a:srgbClr val="0070C0"/>
              </a:solidFill>
            </a:endParaRPr>
          </a:p>
        </p:txBody>
      </p:sp>
      <p:pic>
        <p:nvPicPr>
          <p:cNvPr id="80899" name="Picture 3"/>
          <p:cNvPicPr>
            <a:picLocks noChangeAspect="1" noChangeArrowheads="1"/>
          </p:cNvPicPr>
          <p:nvPr/>
        </p:nvPicPr>
        <p:blipFill>
          <a:blip r:embed="rId4"/>
          <a:srcRect/>
          <a:stretch>
            <a:fillRect/>
          </a:stretch>
        </p:blipFill>
        <p:spPr bwMode="auto">
          <a:xfrm>
            <a:off x="4500562" y="1428737"/>
            <a:ext cx="4643438" cy="3429024"/>
          </a:xfrm>
          <a:prstGeom prst="rect">
            <a:avLst/>
          </a:prstGeom>
          <a:noFill/>
          <a:ln w="9525">
            <a:solidFill>
              <a:srgbClr val="0070C0"/>
            </a:solidFill>
            <a:miter lim="800000"/>
            <a:headEnd/>
            <a:tailEnd/>
          </a:ln>
          <a:effectLst/>
        </p:spPr>
      </p:pic>
      <p:sp>
        <p:nvSpPr>
          <p:cNvPr id="7" name="6 - TextBox"/>
          <p:cNvSpPr txBox="1"/>
          <p:nvPr/>
        </p:nvSpPr>
        <p:spPr>
          <a:xfrm>
            <a:off x="5143504" y="1071546"/>
            <a:ext cx="972254" cy="369332"/>
          </a:xfrm>
          <a:prstGeom prst="rect">
            <a:avLst/>
          </a:prstGeom>
          <a:noFill/>
        </p:spPr>
        <p:txBody>
          <a:bodyPr wrap="none" rtlCol="0">
            <a:spAutoFit/>
          </a:bodyPr>
          <a:lstStyle/>
          <a:p>
            <a:r>
              <a:rPr lang="en-US" b="1" dirty="0" smtClean="0">
                <a:solidFill>
                  <a:srgbClr val="0070C0"/>
                </a:solidFill>
              </a:rPr>
              <a:t>PREVAIL</a:t>
            </a:r>
            <a:endParaRPr lang="el-GR" b="1" dirty="0">
              <a:solidFill>
                <a:srgbClr val="0070C0"/>
              </a:solidFill>
            </a:endParaRPr>
          </a:p>
        </p:txBody>
      </p:sp>
      <p:pic>
        <p:nvPicPr>
          <p:cNvPr id="8" name="Θέση περιεχομένου 6"/>
          <p:cNvPicPr>
            <a:picLocks noChangeAspect="1"/>
          </p:cNvPicPr>
          <p:nvPr/>
        </p:nvPicPr>
        <p:blipFill rotWithShape="1">
          <a:blip r:embed="rId5" cstate="print"/>
          <a:srcRect t="510" r="1262" b="1"/>
          <a:stretch/>
        </p:blipFill>
        <p:spPr>
          <a:xfrm>
            <a:off x="0" y="1428736"/>
            <a:ext cx="4444621" cy="3500462"/>
          </a:xfrm>
          <a:prstGeom prst="rect">
            <a:avLst/>
          </a:prstGeom>
          <a:ln>
            <a:solidFill>
              <a:srgbClr val="00B0F0"/>
            </a:solidFill>
          </a:ln>
        </p:spPr>
      </p:pic>
      <p:sp>
        <p:nvSpPr>
          <p:cNvPr id="9" name="Ορθογώνιο 9"/>
          <p:cNvSpPr/>
          <p:nvPr/>
        </p:nvSpPr>
        <p:spPr>
          <a:xfrm>
            <a:off x="2786050" y="2071678"/>
            <a:ext cx="1623232" cy="4471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err="1" smtClean="0"/>
              <a:t>mOS</a:t>
            </a:r>
            <a:r>
              <a:rPr lang="en-US" sz="1100" dirty="0" smtClean="0"/>
              <a:t>: 34,7 </a:t>
            </a:r>
            <a:r>
              <a:rPr lang="en-US" sz="1100" dirty="0" err="1" smtClean="0"/>
              <a:t>vs</a:t>
            </a:r>
            <a:r>
              <a:rPr lang="en-US" sz="1100" dirty="0" smtClean="0"/>
              <a:t> 30,5 mo</a:t>
            </a:r>
            <a:endParaRPr lang="el-GR" sz="1100" dirty="0"/>
          </a:p>
        </p:txBody>
      </p:sp>
      <p:pic>
        <p:nvPicPr>
          <p:cNvPr id="11" name="Picture 6"/>
          <p:cNvPicPr>
            <a:picLocks noChangeAspect="1" noChangeArrowheads="1"/>
          </p:cNvPicPr>
          <p:nvPr/>
        </p:nvPicPr>
        <p:blipFill>
          <a:blip r:embed="rId6"/>
          <a:srcRect/>
          <a:stretch>
            <a:fillRect/>
          </a:stretch>
        </p:blipFill>
        <p:spPr bwMode="auto">
          <a:xfrm>
            <a:off x="0" y="5000636"/>
            <a:ext cx="3409950" cy="1857364"/>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a:srcRect/>
          <a:stretch>
            <a:fillRect/>
          </a:stretch>
        </p:blipFill>
        <p:spPr bwMode="auto">
          <a:xfrm>
            <a:off x="4786314" y="4929198"/>
            <a:ext cx="3571900" cy="1928802"/>
          </a:xfrm>
          <a:prstGeom prst="rect">
            <a:avLst/>
          </a:prstGeom>
          <a:noFill/>
          <a:ln w="9525">
            <a:noFill/>
            <a:miter lim="800000"/>
            <a:headEnd/>
            <a:tailEnd/>
          </a:ln>
          <a:effectLst/>
        </p:spPr>
      </p:pic>
      <p:sp>
        <p:nvSpPr>
          <p:cNvPr id="12" name="Ορθογώνιο 9"/>
          <p:cNvSpPr/>
          <p:nvPr/>
        </p:nvSpPr>
        <p:spPr>
          <a:xfrm>
            <a:off x="5286380" y="2071678"/>
            <a:ext cx="1500198" cy="4471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err="1" smtClean="0"/>
              <a:t>mOS</a:t>
            </a:r>
            <a:r>
              <a:rPr lang="en-US" sz="1100" dirty="0" smtClean="0"/>
              <a:t>: 35,3 </a:t>
            </a:r>
            <a:r>
              <a:rPr lang="en-US" sz="1100" dirty="0" err="1" smtClean="0"/>
              <a:t>vs</a:t>
            </a:r>
            <a:r>
              <a:rPr lang="en-US" sz="1100" dirty="0" smtClean="0"/>
              <a:t> 31,</a:t>
            </a:r>
            <a:r>
              <a:rPr lang="el-GR" sz="1100" dirty="0" smtClean="0"/>
              <a:t>3</a:t>
            </a:r>
            <a:r>
              <a:rPr lang="en-US" sz="1100" dirty="0" smtClean="0"/>
              <a:t> mo</a:t>
            </a:r>
            <a:endParaRPr lang="el-GR" sz="1100" dirty="0"/>
          </a:p>
        </p:txBody>
      </p:sp>
      <p:pic>
        <p:nvPicPr>
          <p:cNvPr id="13" name="~PP2642.WAV">
            <a:hlinkClick r:id="" action="ppaction://media"/>
          </p:cNvPr>
          <p:cNvPicPr>
            <a:picLocks noRot="1" noChangeAspect="1"/>
          </p:cNvPicPr>
          <p:nvPr>
            <a:wavAudioFile r:embed="rId1" name="~PP2642.WAV"/>
          </p:nvPr>
        </p:nvPicPr>
        <p:blipFill>
          <a:blip r:embed="rId8"/>
          <a:stretch>
            <a:fillRect/>
          </a:stretch>
        </p:blipFill>
        <p:spPr>
          <a:xfrm>
            <a:off x="8632825" y="6346825"/>
            <a:ext cx="304800" cy="304800"/>
          </a:xfrm>
          <a:prstGeom prst="rect">
            <a:avLst/>
          </a:prstGeom>
        </p:spPr>
      </p:pic>
    </p:spTree>
  </p:cSld>
  <p:clrMapOvr>
    <a:masterClrMapping/>
  </p:clrMapOvr>
  <p:transition advTm="16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Metastatic </a:t>
            </a:r>
            <a:r>
              <a:rPr lang="en-US" dirty="0" err="1" smtClean="0"/>
              <a:t>HSPCa</a:t>
            </a:r>
            <a:endParaRPr lang="el-GR" dirty="0"/>
          </a:p>
        </p:txBody>
      </p:sp>
      <p:pic>
        <p:nvPicPr>
          <p:cNvPr id="271362" name="Picture 2"/>
          <p:cNvPicPr>
            <a:picLocks noChangeAspect="1" noChangeArrowheads="1"/>
          </p:cNvPicPr>
          <p:nvPr/>
        </p:nvPicPr>
        <p:blipFill>
          <a:blip r:embed="rId3"/>
          <a:srcRect/>
          <a:stretch>
            <a:fillRect/>
          </a:stretch>
        </p:blipFill>
        <p:spPr bwMode="auto">
          <a:xfrm>
            <a:off x="214282" y="1571612"/>
            <a:ext cx="3748085" cy="4743459"/>
          </a:xfrm>
          <a:prstGeom prst="rect">
            <a:avLst/>
          </a:prstGeom>
          <a:noFill/>
          <a:ln w="9525">
            <a:solidFill>
              <a:schemeClr val="bg1"/>
            </a:solidFill>
            <a:miter lim="800000"/>
            <a:headEnd/>
            <a:tailEnd/>
          </a:ln>
          <a:effectLst>
            <a:outerShdw blurRad="50800" dist="38100" dir="16200000" rotWithShape="0">
              <a:prstClr val="black">
                <a:alpha val="40000"/>
              </a:prstClr>
            </a:outerShdw>
          </a:effectLst>
        </p:spPr>
      </p:pic>
      <p:pic>
        <p:nvPicPr>
          <p:cNvPr id="271363" name="Picture 3"/>
          <p:cNvPicPr>
            <a:picLocks noChangeAspect="1" noChangeArrowheads="1"/>
          </p:cNvPicPr>
          <p:nvPr/>
        </p:nvPicPr>
        <p:blipFill>
          <a:blip r:embed="rId4"/>
          <a:srcRect/>
          <a:stretch>
            <a:fillRect/>
          </a:stretch>
        </p:blipFill>
        <p:spPr bwMode="auto">
          <a:xfrm>
            <a:off x="4857752" y="1571612"/>
            <a:ext cx="3786214" cy="4714908"/>
          </a:xfrm>
          <a:prstGeom prst="rect">
            <a:avLst/>
          </a:prstGeom>
          <a:noFill/>
          <a:ln w="9525">
            <a:solidFill>
              <a:schemeClr val="bg1"/>
            </a:solidFill>
            <a:miter lim="800000"/>
            <a:headEnd/>
            <a:tailEnd/>
          </a:ln>
          <a:effectLst>
            <a:outerShdw blurRad="50800" dist="38100" dir="16200000" rotWithShape="0">
              <a:prstClr val="black">
                <a:alpha val="40000"/>
              </a:prstClr>
            </a:outerShdw>
          </a:effectLst>
        </p:spPr>
      </p:pic>
      <p:pic>
        <p:nvPicPr>
          <p:cNvPr id="5" name="~PP184.WAV">
            <a:hlinkClick r:id="" action="ppaction://media"/>
          </p:cNvPr>
          <p:cNvPicPr>
            <a:picLocks noRot="1" noChangeAspect="1"/>
          </p:cNvPicPr>
          <p:nvPr>
            <a:wavAudioFile r:embed="rId1" name="~PP184.WAV"/>
          </p:nvPr>
        </p:nvPicPr>
        <p:blipFill>
          <a:blip r:embed="rId5"/>
          <a:stretch>
            <a:fillRect/>
          </a:stretch>
        </p:blipFill>
        <p:spPr>
          <a:xfrm>
            <a:off x="8632825" y="6346825"/>
            <a:ext cx="304800" cy="304800"/>
          </a:xfrm>
          <a:prstGeom prst="rect">
            <a:avLst/>
          </a:prstGeom>
        </p:spPr>
      </p:pic>
    </p:spTree>
  </p:cSld>
  <p:clrMapOvr>
    <a:masterClrMapping/>
  </p:clrMapOvr>
  <p:transition advTm="34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81846A-32DB-44F3-9AB7-0ED1E93161EE}"/>
              </a:ext>
            </a:extLst>
          </p:cNvPr>
          <p:cNvSpPr>
            <a:spLocks noGrp="1"/>
          </p:cNvSpPr>
          <p:nvPr>
            <p:ph type="title"/>
          </p:nvPr>
        </p:nvSpPr>
        <p:spPr>
          <a:xfrm>
            <a:off x="628650" y="-129728"/>
            <a:ext cx="7886700" cy="1325563"/>
          </a:xfrm>
        </p:spPr>
        <p:txBody>
          <a:bodyPr>
            <a:normAutofit/>
          </a:bodyPr>
          <a:lstStyle/>
          <a:p>
            <a:r>
              <a:rPr lang="pt-PT" sz="3600" b="1" dirty="0" smtClean="0"/>
              <a:t>Non-metastatic Castration Resistant Prostate Cancer (nmCRPC)</a:t>
            </a:r>
            <a:r>
              <a:rPr lang="el-GR" sz="3600" b="1" dirty="0" smtClean="0"/>
              <a:t> </a:t>
            </a:r>
            <a:r>
              <a:rPr lang="en-US" sz="3600" b="1" dirty="0" smtClean="0"/>
              <a:t>Definition</a:t>
            </a:r>
            <a:endParaRPr lang="pt-PT" sz="3600" b="1" dirty="0"/>
          </a:p>
        </p:txBody>
      </p:sp>
      <p:sp>
        <p:nvSpPr>
          <p:cNvPr id="3" name="Content Placeholder 2">
            <a:extLst>
              <a:ext uri="{FF2B5EF4-FFF2-40B4-BE49-F238E27FC236}">
                <a16:creationId xmlns:a16="http://schemas.microsoft.com/office/drawing/2014/main" xmlns="" id="{6BFF50FC-9D86-4BC8-BAAE-1D8636193647}"/>
              </a:ext>
            </a:extLst>
          </p:cNvPr>
          <p:cNvSpPr>
            <a:spLocks noGrp="1"/>
          </p:cNvSpPr>
          <p:nvPr>
            <p:ph idx="1"/>
          </p:nvPr>
        </p:nvSpPr>
        <p:spPr>
          <a:xfrm>
            <a:off x="428596" y="1171959"/>
            <a:ext cx="7858180" cy="756844"/>
          </a:xfrm>
          <a:solidFill>
            <a:schemeClr val="accent2">
              <a:lumMod val="20000"/>
              <a:lumOff val="80000"/>
            </a:schemeClr>
          </a:solidFill>
          <a:ln>
            <a:solidFill>
              <a:schemeClr val="accent1"/>
            </a:solidFill>
          </a:ln>
        </p:spPr>
        <p:txBody>
          <a:bodyPr>
            <a:normAutofit fontScale="77500" lnSpcReduction="20000"/>
          </a:bodyPr>
          <a:lstStyle/>
          <a:p>
            <a:pPr>
              <a:spcBef>
                <a:spcPts val="1200"/>
              </a:spcBef>
              <a:buNone/>
            </a:pPr>
            <a:r>
              <a:rPr lang="el-GR" sz="2400" dirty="0" smtClean="0"/>
              <a:t>       </a:t>
            </a:r>
            <a:r>
              <a:rPr lang="en-US" sz="2400" dirty="0" err="1" smtClean="0"/>
              <a:t>nmCRPC</a:t>
            </a:r>
            <a:r>
              <a:rPr lang="en-US" sz="2400" dirty="0" smtClean="0"/>
              <a:t> </a:t>
            </a:r>
            <a:r>
              <a:rPr lang="en-US" sz="2400" dirty="0"/>
              <a:t>refers to a rising PSA level under ADT with a castration level of testosterone in the absence of clinically detectable metastatic disease</a:t>
            </a:r>
            <a:r>
              <a:rPr lang="en-US" sz="2400" baseline="30000" dirty="0"/>
              <a:t>1</a:t>
            </a:r>
          </a:p>
        </p:txBody>
      </p:sp>
      <p:sp>
        <p:nvSpPr>
          <p:cNvPr id="4" name="Rectangle 3">
            <a:extLst>
              <a:ext uri="{FF2B5EF4-FFF2-40B4-BE49-F238E27FC236}">
                <a16:creationId xmlns:a16="http://schemas.microsoft.com/office/drawing/2014/main" xmlns="" id="{531202C9-129E-428D-B5D7-98EFE42C339F}"/>
              </a:ext>
            </a:extLst>
          </p:cNvPr>
          <p:cNvSpPr>
            <a:spLocks noChangeArrowheads="1"/>
          </p:cNvSpPr>
          <p:nvPr/>
        </p:nvSpPr>
        <p:spPr bwMode="auto">
          <a:xfrm>
            <a:off x="4331971" y="6378963"/>
            <a:ext cx="4812029" cy="479037"/>
          </a:xfrm>
          <a:prstGeom prst="rect">
            <a:avLst/>
          </a:prstGeom>
          <a:noFill/>
          <a:ln w="9525">
            <a:noFill/>
            <a:miter lim="800000"/>
            <a:headEnd/>
            <a:tailEnd/>
          </a:ln>
        </p:spPr>
        <p:txBody>
          <a:bodyPr anchor="b"/>
          <a:lstStyle/>
          <a:p>
            <a:pPr eaLnBrk="0" fontAlgn="base" hangingPunct="0">
              <a:spcBef>
                <a:spcPct val="0"/>
              </a:spcBef>
              <a:spcAft>
                <a:spcPct val="0"/>
              </a:spcAft>
              <a:defRPr/>
            </a:pPr>
            <a:r>
              <a:rPr lang="es-ES" sz="800" dirty="0">
                <a:latin typeface="Verdana" panose="020B0604030504040204" pitchFamily="34" charset="0"/>
                <a:ea typeface="Verdana" panose="020B0604030504040204" pitchFamily="34" charset="0"/>
                <a:cs typeface="Verdana" panose="020B0604030504040204" pitchFamily="34" charset="0"/>
              </a:rPr>
              <a:t>1, Hong JH, Kim IY. </a:t>
            </a:r>
            <a:r>
              <a:rPr lang="es-ES" sz="800" dirty="0" err="1">
                <a:latin typeface="Verdana" panose="020B0604030504040204" pitchFamily="34" charset="0"/>
                <a:ea typeface="Verdana" panose="020B0604030504040204" pitchFamily="34" charset="0"/>
                <a:cs typeface="Verdana" panose="020B0604030504040204" pitchFamily="34" charset="0"/>
              </a:rPr>
              <a:t>Korean</a:t>
            </a:r>
            <a:r>
              <a:rPr lang="es-ES" sz="800" dirty="0">
                <a:latin typeface="Verdana" panose="020B0604030504040204" pitchFamily="34" charset="0"/>
                <a:ea typeface="Verdana" panose="020B0604030504040204" pitchFamily="34" charset="0"/>
                <a:cs typeface="Verdana" panose="020B0604030504040204" pitchFamily="34" charset="0"/>
              </a:rPr>
              <a:t> J </a:t>
            </a:r>
            <a:r>
              <a:rPr lang="es-ES" sz="800" dirty="0" err="1">
                <a:latin typeface="Verdana" panose="020B0604030504040204" pitchFamily="34" charset="0"/>
                <a:ea typeface="Verdana" panose="020B0604030504040204" pitchFamily="34" charset="0"/>
                <a:cs typeface="Verdana" panose="020B0604030504040204" pitchFamily="34" charset="0"/>
              </a:rPr>
              <a:t>Urol</a:t>
            </a:r>
            <a:r>
              <a:rPr lang="es-ES" sz="800" dirty="0">
                <a:latin typeface="Verdana" panose="020B0604030504040204" pitchFamily="34" charset="0"/>
                <a:ea typeface="Verdana" panose="020B0604030504040204" pitchFamily="34" charset="0"/>
                <a:cs typeface="Verdana" panose="020B0604030504040204" pitchFamily="34" charset="0"/>
              </a:rPr>
              <a:t>. 2014 Mar;55(3):153-60; 2. </a:t>
            </a:r>
            <a:r>
              <a:rPr lang="es-ES" sz="800" dirty="0" err="1">
                <a:latin typeface="Verdana" panose="020B0604030504040204" pitchFamily="34" charset="0"/>
                <a:ea typeface="Verdana" panose="020B0604030504040204" pitchFamily="34" charset="0"/>
                <a:cs typeface="Verdana" panose="020B0604030504040204" pitchFamily="34" charset="0"/>
              </a:rPr>
              <a:t>Scher</a:t>
            </a:r>
            <a:r>
              <a:rPr lang="es-ES" sz="800" dirty="0">
                <a:latin typeface="Verdana" panose="020B0604030504040204" pitchFamily="34" charset="0"/>
                <a:ea typeface="Verdana" panose="020B0604030504040204" pitchFamily="34" charset="0"/>
                <a:cs typeface="Verdana" panose="020B0604030504040204" pitchFamily="34" charset="0"/>
              </a:rPr>
              <a:t> HI, et al. J Clin </a:t>
            </a:r>
            <a:r>
              <a:rPr lang="es-ES" sz="800" dirty="0" err="1">
                <a:latin typeface="Verdana" panose="020B0604030504040204" pitchFamily="34" charset="0"/>
                <a:ea typeface="Verdana" panose="020B0604030504040204" pitchFamily="34" charset="0"/>
                <a:cs typeface="Verdana" panose="020B0604030504040204" pitchFamily="34" charset="0"/>
              </a:rPr>
              <a:t>Oncol</a:t>
            </a:r>
            <a:r>
              <a:rPr lang="es-ES" sz="800" dirty="0">
                <a:latin typeface="Verdana" panose="020B0604030504040204" pitchFamily="34" charset="0"/>
                <a:ea typeface="Verdana" panose="020B0604030504040204" pitchFamily="34" charset="0"/>
                <a:cs typeface="Verdana" panose="020B0604030504040204" pitchFamily="34" charset="0"/>
              </a:rPr>
              <a:t> 2008;26:1148-59; 3. </a:t>
            </a:r>
            <a:r>
              <a:rPr lang="en-US" sz="800" dirty="0" err="1">
                <a:latin typeface="Verdana" panose="020B0604030504040204" pitchFamily="34" charset="0"/>
                <a:ea typeface="Verdana" panose="020B0604030504040204" pitchFamily="34" charset="0"/>
                <a:cs typeface="Verdana" panose="020B0604030504040204" pitchFamily="34" charset="0"/>
              </a:rPr>
              <a:t>Mottet</a:t>
            </a:r>
            <a:r>
              <a:rPr lang="en-US" sz="800" dirty="0">
                <a:latin typeface="Verdana" panose="020B0604030504040204" pitchFamily="34" charset="0"/>
                <a:ea typeface="Verdana" panose="020B0604030504040204" pitchFamily="34" charset="0"/>
                <a:cs typeface="Verdana" panose="020B0604030504040204" pitchFamily="34" charset="0"/>
              </a:rPr>
              <a:t>, N, et al. (2017). EAU - ESTRO - ESUR - SIOG Guidelines on Prostate Cancer. Available from: http://uroweb.org/guideline/prostate-cancer/ (Access Date: August 2017).</a:t>
            </a:r>
            <a:endParaRPr lang="es-ES" sz="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a:extLst>
              <a:ext uri="{FF2B5EF4-FFF2-40B4-BE49-F238E27FC236}">
                <a16:creationId xmlns:a16="http://schemas.microsoft.com/office/drawing/2014/main" xmlns="" id="{369F08B6-7C71-42A7-9B85-BF2CCCC35BB4}"/>
              </a:ext>
            </a:extLst>
          </p:cNvPr>
          <p:cNvSpPr txBox="1">
            <a:spLocks/>
          </p:cNvSpPr>
          <p:nvPr/>
        </p:nvSpPr>
        <p:spPr>
          <a:xfrm>
            <a:off x="1428728" y="2428868"/>
            <a:ext cx="6247292" cy="180339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1600" dirty="0"/>
              <a:t>The </a:t>
            </a:r>
            <a:r>
              <a:rPr lang="en-US" sz="1600" b="1" dirty="0" smtClean="0"/>
              <a:t>PCWG3 </a:t>
            </a:r>
            <a:r>
              <a:rPr lang="en-US" sz="1600" b="1" dirty="0"/>
              <a:t>defines PSA-only failure </a:t>
            </a:r>
            <a:r>
              <a:rPr lang="en-US" sz="1600" dirty="0"/>
              <a:t>as follows:</a:t>
            </a:r>
            <a:r>
              <a:rPr lang="en-US" sz="1600" baseline="30000" dirty="0"/>
              <a:t>1,2</a:t>
            </a:r>
            <a:endParaRPr lang="en-US" sz="1600" dirty="0"/>
          </a:p>
          <a:p>
            <a:pPr marL="685800" lvl="1">
              <a:spcBef>
                <a:spcPts val="0"/>
              </a:spcBef>
              <a:buFont typeface="Wingdings" panose="05000000000000000000" pitchFamily="2" charset="2"/>
              <a:buChar char="Ø"/>
            </a:pPr>
            <a:r>
              <a:rPr lang="en-US" i="1" u="sng" dirty="0" smtClean="0"/>
              <a:t>Starting value of PSA level of &gt;1.0</a:t>
            </a:r>
            <a:r>
              <a:rPr lang="el-GR" i="1" u="sng" dirty="0" smtClean="0"/>
              <a:t> </a:t>
            </a:r>
            <a:r>
              <a:rPr lang="en-US" i="1" u="sng" dirty="0" err="1" smtClean="0"/>
              <a:t>ng</a:t>
            </a:r>
            <a:r>
              <a:rPr lang="en-US" i="1" u="sng" dirty="0" smtClean="0"/>
              <a:t>/ </a:t>
            </a:r>
            <a:r>
              <a:rPr lang="en-US" i="1" u="sng" dirty="0" err="1" smtClean="0"/>
              <a:t>mL</a:t>
            </a:r>
            <a:endParaRPr lang="en-US" i="1" u="sng" dirty="0" smtClean="0"/>
          </a:p>
          <a:p>
            <a:pPr marL="685800" lvl="1">
              <a:spcBef>
                <a:spcPts val="0"/>
              </a:spcBef>
              <a:buFont typeface="Wingdings" panose="05000000000000000000" pitchFamily="2" charset="2"/>
              <a:buChar char="Ø"/>
            </a:pPr>
            <a:r>
              <a:rPr lang="en-US" dirty="0" smtClean="0"/>
              <a:t>A </a:t>
            </a:r>
            <a:r>
              <a:rPr lang="en-US" dirty="0"/>
              <a:t>rising PSA that is 2 ng/mL higher than the nadir with a rise of at least 25% over nadir.</a:t>
            </a:r>
          </a:p>
          <a:p>
            <a:pPr marL="685800" lvl="1">
              <a:spcBef>
                <a:spcPts val="0"/>
              </a:spcBef>
              <a:buFont typeface="Wingdings" panose="05000000000000000000" pitchFamily="2" charset="2"/>
              <a:buChar char="Ø"/>
            </a:pPr>
            <a:r>
              <a:rPr lang="en-US" dirty="0"/>
              <a:t>The rise must be confirmed by a second PSA at least 3 weeks later.</a:t>
            </a:r>
          </a:p>
          <a:p>
            <a:pPr marL="685800" lvl="1">
              <a:spcBef>
                <a:spcPts val="0"/>
              </a:spcBef>
              <a:buFont typeface="Wingdings" panose="05000000000000000000" pitchFamily="2" charset="2"/>
              <a:buChar char="Ø"/>
            </a:pPr>
            <a:r>
              <a:rPr lang="en-US" dirty="0"/>
              <a:t>The patient must have castration levels of testosterone (＜50 ng/</a:t>
            </a:r>
            <a:r>
              <a:rPr lang="en-US" dirty="0" err="1"/>
              <a:t>dL</a:t>
            </a:r>
            <a:r>
              <a:rPr lang="en-US" dirty="0"/>
              <a:t>).</a:t>
            </a:r>
          </a:p>
          <a:p>
            <a:pPr marL="685800" lvl="1">
              <a:spcBef>
                <a:spcPts val="0"/>
              </a:spcBef>
              <a:buFont typeface="Wingdings" panose="05000000000000000000" pitchFamily="2" charset="2"/>
              <a:buChar char="Ø"/>
            </a:pPr>
            <a:r>
              <a:rPr lang="en-US" dirty="0"/>
              <a:t>No radiographic evidence of metastatic disease.</a:t>
            </a:r>
            <a:endParaRPr lang="pt-PT" dirty="0"/>
          </a:p>
        </p:txBody>
      </p:sp>
      <p:sp>
        <p:nvSpPr>
          <p:cNvPr id="6" name="Content Placeholder 2">
            <a:extLst>
              <a:ext uri="{FF2B5EF4-FFF2-40B4-BE49-F238E27FC236}">
                <a16:creationId xmlns:a16="http://schemas.microsoft.com/office/drawing/2014/main" xmlns="" id="{D1518616-6D17-4899-A3C7-996C5C2BFB3C}"/>
              </a:ext>
            </a:extLst>
          </p:cNvPr>
          <p:cNvSpPr txBox="1">
            <a:spLocks/>
          </p:cNvSpPr>
          <p:nvPr/>
        </p:nvSpPr>
        <p:spPr>
          <a:xfrm>
            <a:off x="1357290" y="4429132"/>
            <a:ext cx="6509426" cy="39380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1600" b="1" dirty="0"/>
              <a:t>EAU Guidelines define biochemical progression </a:t>
            </a:r>
            <a:r>
              <a:rPr lang="en-US" sz="1600" dirty="0"/>
              <a:t>(within CRPC definition):</a:t>
            </a:r>
            <a:r>
              <a:rPr lang="en-US" sz="1600" baseline="30000" dirty="0"/>
              <a:t>3</a:t>
            </a:r>
          </a:p>
        </p:txBody>
      </p:sp>
      <p:pic>
        <p:nvPicPr>
          <p:cNvPr id="7" name="Picture 6">
            <a:extLst>
              <a:ext uri="{FF2B5EF4-FFF2-40B4-BE49-F238E27FC236}">
                <a16:creationId xmlns:a16="http://schemas.microsoft.com/office/drawing/2014/main" xmlns="" id="{856168B8-30FC-4702-BEEB-6C5594CBB150}"/>
              </a:ext>
            </a:extLst>
          </p:cNvPr>
          <p:cNvPicPr>
            <a:picLocks noChangeAspect="1"/>
          </p:cNvPicPr>
          <p:nvPr/>
        </p:nvPicPr>
        <p:blipFill>
          <a:blip r:embed="rId4"/>
          <a:stretch>
            <a:fillRect/>
          </a:stretch>
        </p:blipFill>
        <p:spPr>
          <a:xfrm>
            <a:off x="1357290" y="4857760"/>
            <a:ext cx="6561017" cy="1428760"/>
          </a:xfrm>
          <a:prstGeom prst="rect">
            <a:avLst/>
          </a:prstGeom>
        </p:spPr>
      </p:pic>
      <p:sp>
        <p:nvSpPr>
          <p:cNvPr id="8" name="Rectangle: Rounded Corners 7">
            <a:extLst>
              <a:ext uri="{FF2B5EF4-FFF2-40B4-BE49-F238E27FC236}">
                <a16:creationId xmlns:a16="http://schemas.microsoft.com/office/drawing/2014/main" xmlns="" id="{31DD2B4E-CBB1-4474-A655-CAE9F9EBB9E1}"/>
              </a:ext>
            </a:extLst>
          </p:cNvPr>
          <p:cNvSpPr/>
          <p:nvPr/>
        </p:nvSpPr>
        <p:spPr>
          <a:xfrm>
            <a:off x="1428728" y="4929198"/>
            <a:ext cx="6642231" cy="536156"/>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p:pic>
        <p:nvPicPr>
          <p:cNvPr id="9" name="~PP2592.WAV">
            <a:hlinkClick r:id="" action="ppaction://media"/>
          </p:cNvPr>
          <p:cNvPicPr>
            <a:picLocks noRot="1" noChangeAspect="1"/>
          </p:cNvPicPr>
          <p:nvPr>
            <a:wavAudioFile r:embed="rId1" name="~PP2592.WAV"/>
          </p:nvPr>
        </p:nvPicPr>
        <p:blipFill>
          <a:blip r:embed="rId5"/>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684072036"/>
      </p:ext>
    </p:extLst>
  </p:cSld>
  <p:clrMapOvr>
    <a:masterClrMapping/>
  </p:clrMapOvr>
  <p:transition advTm="18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n-US" b="1" dirty="0" smtClean="0"/>
              <a:t>Non Metastatic CRPC</a:t>
            </a:r>
            <a:endParaRPr lang="el-GR" b="1" dirty="0"/>
          </a:p>
        </p:txBody>
      </p:sp>
      <p:sp>
        <p:nvSpPr>
          <p:cNvPr id="5" name="4 - Θέση κειμένου"/>
          <p:cNvSpPr>
            <a:spLocks noGrp="1"/>
          </p:cNvSpPr>
          <p:nvPr>
            <p:ph type="body" idx="1"/>
          </p:nvPr>
        </p:nvSpPr>
        <p:spPr/>
        <p:txBody>
          <a:bodyPr>
            <a:normAutofit fontScale="92500"/>
          </a:bodyPr>
          <a:lstStyle/>
          <a:p>
            <a:r>
              <a:rPr lang="en-US" dirty="0" smtClean="0"/>
              <a:t>PROSPER TRIAL- ENZALUTAMIDE</a:t>
            </a:r>
            <a:endParaRPr lang="el-GR" dirty="0"/>
          </a:p>
        </p:txBody>
      </p:sp>
      <p:sp>
        <p:nvSpPr>
          <p:cNvPr id="6" name="5 - Θέση περιεχομένου"/>
          <p:cNvSpPr>
            <a:spLocks noGrp="1"/>
          </p:cNvSpPr>
          <p:nvPr>
            <p:ph sz="half" idx="2"/>
          </p:nvPr>
        </p:nvSpPr>
        <p:spPr/>
        <p:txBody>
          <a:bodyPr/>
          <a:lstStyle/>
          <a:p>
            <a:endParaRPr lang="el-GR"/>
          </a:p>
        </p:txBody>
      </p:sp>
      <p:sp>
        <p:nvSpPr>
          <p:cNvPr id="7" name="6 - Θέση κειμένου"/>
          <p:cNvSpPr>
            <a:spLocks noGrp="1"/>
          </p:cNvSpPr>
          <p:nvPr>
            <p:ph type="body" sz="quarter" idx="3"/>
          </p:nvPr>
        </p:nvSpPr>
        <p:spPr/>
        <p:txBody>
          <a:bodyPr>
            <a:normAutofit fontScale="92500"/>
          </a:bodyPr>
          <a:lstStyle/>
          <a:p>
            <a:r>
              <a:rPr lang="en-US" dirty="0" smtClean="0"/>
              <a:t>SPARTAN TRIAL- APALUTAMIDE</a:t>
            </a:r>
            <a:endParaRPr lang="el-GR" dirty="0"/>
          </a:p>
        </p:txBody>
      </p:sp>
      <p:pic>
        <p:nvPicPr>
          <p:cNvPr id="3" name="Εικόνα 2"/>
          <p:cNvPicPr>
            <a:picLocks noChangeAspect="1"/>
          </p:cNvPicPr>
          <p:nvPr/>
        </p:nvPicPr>
        <p:blipFill>
          <a:blip r:embed="rId3"/>
          <a:stretch>
            <a:fillRect/>
          </a:stretch>
        </p:blipFill>
        <p:spPr>
          <a:xfrm>
            <a:off x="1" y="2285992"/>
            <a:ext cx="4286248" cy="3862846"/>
          </a:xfrm>
          <a:prstGeom prst="rect">
            <a:avLst/>
          </a:prstGeom>
          <a:ln>
            <a:solidFill>
              <a:schemeClr val="bg1"/>
            </a:solidFill>
          </a:ln>
          <a:effectLst>
            <a:outerShdw blurRad="63500" sx="102000" sy="102000" algn="ctr" rotWithShape="0">
              <a:prstClr val="black">
                <a:alpha val="40000"/>
              </a:prstClr>
            </a:outerShdw>
          </a:effectLst>
        </p:spPr>
      </p:pic>
      <p:pic>
        <p:nvPicPr>
          <p:cNvPr id="9" name="Picture 4"/>
          <p:cNvPicPr>
            <a:picLocks noGrp="1" noChangeAspect="1"/>
          </p:cNvPicPr>
          <p:nvPr>
            <p:ph sz="quarter" idx="4"/>
          </p:nvPr>
        </p:nvPicPr>
        <p:blipFill>
          <a:blip r:embed="rId4"/>
          <a:stretch>
            <a:fillRect/>
          </a:stretch>
        </p:blipFill>
        <p:spPr>
          <a:xfrm>
            <a:off x="4645025" y="2285992"/>
            <a:ext cx="4041775" cy="3857652"/>
          </a:xfrm>
          <a:prstGeom prst="rect">
            <a:avLst/>
          </a:prstGeom>
          <a:effectLst>
            <a:outerShdw blurRad="63500" sx="102000" sy="102000" algn="ctr" rotWithShape="0">
              <a:prstClr val="black">
                <a:alpha val="40000"/>
              </a:prstClr>
            </a:outerShdw>
          </a:effectLst>
        </p:spPr>
      </p:pic>
      <p:pic>
        <p:nvPicPr>
          <p:cNvPr id="8" name="~PP3740.WAV">
            <a:hlinkClick r:id="" action="ppaction://media"/>
          </p:cNvPr>
          <p:cNvPicPr>
            <a:picLocks noRot="1" noChangeAspect="1"/>
          </p:cNvPicPr>
          <p:nvPr>
            <a:wavAudioFile r:embed="rId1" name="~PP3740.WAV"/>
          </p:nvPr>
        </p:nvPicPr>
        <p:blipFill>
          <a:blip r:embed="rId5"/>
          <a:stretch>
            <a:fillRect/>
          </a:stretch>
        </p:blipFill>
        <p:spPr>
          <a:xfrm>
            <a:off x="8632825" y="6346825"/>
            <a:ext cx="304800" cy="304800"/>
          </a:xfrm>
          <a:prstGeom prst="rect">
            <a:avLst/>
          </a:prstGeom>
        </p:spPr>
      </p:pic>
    </p:spTree>
  </p:cSld>
  <p:clrMapOvr>
    <a:masterClrMapping/>
  </p:clrMapOvr>
  <p:transition advTm="17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F76E0A99-86D9-4337-B2F6-384CD29BBD5B}"/>
              </a:ext>
            </a:extLst>
          </p:cNvPr>
          <p:cNvSpPr>
            <a:spLocks noGrp="1"/>
          </p:cNvSpPr>
          <p:nvPr>
            <p:ph type="body" sz="quarter" idx="19"/>
          </p:nvPr>
        </p:nvSpPr>
        <p:spPr>
          <a:xfrm>
            <a:off x="3721701" y="6117038"/>
            <a:ext cx="3689598" cy="717367"/>
          </a:xfrm>
        </p:spPr>
        <p:txBody>
          <a:bodyPr/>
          <a:lstStyle/>
          <a:p>
            <a:r>
              <a:rPr lang="en-US" sz="900" dirty="0" smtClean="0"/>
              <a:t> </a:t>
            </a:r>
            <a:r>
              <a:rPr lang="en-GB" sz="900" dirty="0"/>
              <a:t>Heidenreich A, et al. Eur Urol. 2013;64:260–265; US prescribing information (FDA) and EU Summary of Product Characteristics (EMA). </a:t>
            </a:r>
            <a:endParaRPr lang="en-US" sz="900" dirty="0"/>
          </a:p>
        </p:txBody>
      </p:sp>
      <p:sp>
        <p:nvSpPr>
          <p:cNvPr id="2" name="Titre 1"/>
          <p:cNvSpPr>
            <a:spLocks noGrp="1"/>
          </p:cNvSpPr>
          <p:nvPr>
            <p:ph type="title"/>
          </p:nvPr>
        </p:nvSpPr>
        <p:spPr>
          <a:xfrm>
            <a:off x="628650" y="365126"/>
            <a:ext cx="7886700" cy="369294"/>
          </a:xfrm>
        </p:spPr>
        <p:txBody>
          <a:bodyPr>
            <a:noAutofit/>
          </a:bodyPr>
          <a:lstStyle/>
          <a:p>
            <a:r>
              <a:rPr lang="en-US" sz="2600" dirty="0">
                <a:solidFill>
                  <a:srgbClr val="002060"/>
                </a:solidFill>
              </a:rPr>
              <a:t>Prostate cancer: Treatment landscape</a:t>
            </a:r>
          </a:p>
        </p:txBody>
      </p:sp>
      <p:sp>
        <p:nvSpPr>
          <p:cNvPr id="13" name="Text Placeholder 12">
            <a:extLst>
              <a:ext uri="{FF2B5EF4-FFF2-40B4-BE49-F238E27FC236}">
                <a16:creationId xmlns:a16="http://schemas.microsoft.com/office/drawing/2014/main" xmlns="" id="{3590A9C1-F142-4396-B22F-A179148EEA52}"/>
              </a:ext>
            </a:extLst>
          </p:cNvPr>
          <p:cNvSpPr>
            <a:spLocks noGrp="1"/>
          </p:cNvSpPr>
          <p:nvPr>
            <p:ph type="body" sz="quarter" idx="20"/>
          </p:nvPr>
        </p:nvSpPr>
        <p:spPr>
          <a:xfrm>
            <a:off x="1613298" y="5459414"/>
            <a:ext cx="5893593" cy="439363"/>
          </a:xfrm>
        </p:spPr>
        <p:txBody>
          <a:bodyPr>
            <a:normAutofit fontScale="85000" lnSpcReduction="20000"/>
          </a:bodyPr>
          <a:lstStyle/>
          <a:p>
            <a:r>
              <a:rPr lang="en-GB" dirty="0"/>
              <a:t>There are several treatment options for patients with prostate cancer depending on the stage of disease</a:t>
            </a:r>
          </a:p>
        </p:txBody>
      </p:sp>
      <p:sp>
        <p:nvSpPr>
          <p:cNvPr id="39" name="Rounded Rectangle 26"/>
          <p:cNvSpPr/>
          <p:nvPr/>
        </p:nvSpPr>
        <p:spPr>
          <a:xfrm>
            <a:off x="2807996" y="3520220"/>
            <a:ext cx="1169100"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Docetaxel</a:t>
            </a:r>
            <a:r>
              <a:rPr lang="en-GB" sz="1400" b="1" kern="0" baseline="30000" dirty="0">
                <a:solidFill>
                  <a:prstClr val="white"/>
                </a:solidFill>
                <a:ea typeface="ＭＳ Ｐゴシック" pitchFamily="34" charset="-128"/>
              </a:rPr>
              <a:t>a</a:t>
            </a:r>
            <a:endParaRPr lang="en-GB" sz="1400" b="1" kern="0" dirty="0">
              <a:solidFill>
                <a:prstClr val="white"/>
              </a:solidFill>
              <a:ea typeface="ＭＳ Ｐゴシック" pitchFamily="34" charset="-128"/>
            </a:endParaRPr>
          </a:p>
        </p:txBody>
      </p:sp>
      <p:sp>
        <p:nvSpPr>
          <p:cNvPr id="40" name="Rounded Rectangle 30"/>
          <p:cNvSpPr/>
          <p:nvPr/>
        </p:nvSpPr>
        <p:spPr>
          <a:xfrm>
            <a:off x="5304814" y="3887621"/>
            <a:ext cx="2420037"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Abiraterone</a:t>
            </a:r>
          </a:p>
        </p:txBody>
      </p:sp>
      <p:sp>
        <p:nvSpPr>
          <p:cNvPr id="51" name="Rounded Rectangle 30"/>
          <p:cNvSpPr/>
          <p:nvPr/>
        </p:nvSpPr>
        <p:spPr>
          <a:xfrm>
            <a:off x="6555751" y="4989823"/>
            <a:ext cx="1169100"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Radium-223</a:t>
            </a:r>
          </a:p>
        </p:txBody>
      </p:sp>
      <p:sp>
        <p:nvSpPr>
          <p:cNvPr id="52" name="Rounded Rectangle 30"/>
          <p:cNvSpPr/>
          <p:nvPr/>
        </p:nvSpPr>
        <p:spPr>
          <a:xfrm>
            <a:off x="5304816" y="3520220"/>
            <a:ext cx="2420036" cy="302400"/>
          </a:xfrm>
          <a:prstGeom prst="roundRect">
            <a:avLst/>
          </a:prstGeom>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Cabazitaxel, Docetaxel</a:t>
            </a:r>
          </a:p>
        </p:txBody>
      </p:sp>
      <p:sp>
        <p:nvSpPr>
          <p:cNvPr id="53" name="Rounded Rectangle 30"/>
          <p:cNvSpPr/>
          <p:nvPr/>
        </p:nvSpPr>
        <p:spPr>
          <a:xfrm>
            <a:off x="5304814" y="4622423"/>
            <a:ext cx="2420038" cy="302400"/>
          </a:xfrm>
          <a:prstGeom prst="roundRect">
            <a:avLst/>
          </a:prstGeom>
          <a:solidFill>
            <a:schemeClr val="accent2"/>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defTabSz="711200">
              <a:defRPr/>
            </a:pPr>
            <a:r>
              <a:rPr lang="en-US" sz="1400" b="1" kern="0" dirty="0">
                <a:solidFill>
                  <a:schemeClr val="bg1"/>
                </a:solidFill>
                <a:ea typeface="ＭＳ Ｐゴシック" pitchFamily="34" charset="-128"/>
              </a:rPr>
              <a:t>Sipuleucel-T</a:t>
            </a:r>
          </a:p>
        </p:txBody>
      </p:sp>
      <p:sp>
        <p:nvSpPr>
          <p:cNvPr id="54" name="Rounded Rectangle 30"/>
          <p:cNvSpPr/>
          <p:nvPr/>
        </p:nvSpPr>
        <p:spPr>
          <a:xfrm>
            <a:off x="2786050" y="5143512"/>
            <a:ext cx="1169100" cy="174110"/>
          </a:xfrm>
          <a:prstGeom prst="roundRect">
            <a:avLst/>
          </a:prstGeom>
          <a:solidFill>
            <a:srgbClr val="FFC000"/>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 ADT</a:t>
            </a:r>
          </a:p>
        </p:txBody>
      </p:sp>
      <p:sp>
        <p:nvSpPr>
          <p:cNvPr id="3" name="Freeform: Shape 2">
            <a:extLst>
              <a:ext uri="{FF2B5EF4-FFF2-40B4-BE49-F238E27FC236}">
                <a16:creationId xmlns:a16="http://schemas.microsoft.com/office/drawing/2014/main" xmlns="" id="{403E9BF3-D43F-47B4-A77E-F31F04C4E3E3}"/>
              </a:ext>
            </a:extLst>
          </p:cNvPr>
          <p:cNvSpPr/>
          <p:nvPr/>
        </p:nvSpPr>
        <p:spPr>
          <a:xfrm>
            <a:off x="1614883" y="1592764"/>
            <a:ext cx="6109967" cy="957652"/>
          </a:xfrm>
          <a:custGeom>
            <a:avLst/>
            <a:gdLst>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743200 w 9178506"/>
              <a:gd name="connsiteY8" fmla="*/ 1147313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126083 w 9178506"/>
              <a:gd name="connsiteY15" fmla="*/ 508959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58996 w 9178506"/>
              <a:gd name="connsiteY15" fmla="*/ 431321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97215 w 9178506"/>
              <a:gd name="connsiteY9" fmla="*/ 1138687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539487 w 9178506"/>
              <a:gd name="connsiteY14" fmla="*/ 750498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849126 w 9178506"/>
              <a:gd name="connsiteY14" fmla="*/ 619870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907183 w 9178506"/>
              <a:gd name="connsiteY14" fmla="*/ 634384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7752365 w 9178506"/>
              <a:gd name="connsiteY14" fmla="*/ 648899 h 1225136"/>
              <a:gd name="connsiteX15" fmla="*/ 8333117 w 9178506"/>
              <a:gd name="connsiteY15" fmla="*/ 405442 h 1225136"/>
              <a:gd name="connsiteX16" fmla="*/ 9178506 w 9178506"/>
              <a:gd name="connsiteY16"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108166 w 9178506"/>
              <a:gd name="connsiteY13" fmla="*/ 672861 h 1225136"/>
              <a:gd name="connsiteX14" fmla="*/ 8333117 w 9178506"/>
              <a:gd name="connsiteY14" fmla="*/ 405442 h 1225136"/>
              <a:gd name="connsiteX15" fmla="*/ 9178506 w 9178506"/>
              <a:gd name="connsiteY15"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6763109 w 9178506"/>
              <a:gd name="connsiteY12" fmla="*/ 414068 h 1225136"/>
              <a:gd name="connsiteX13" fmla="*/ 7514566 w 9178506"/>
              <a:gd name="connsiteY13" fmla="*/ 716404 h 1225136"/>
              <a:gd name="connsiteX14" fmla="*/ 8333117 w 9178506"/>
              <a:gd name="connsiteY14" fmla="*/ 405442 h 1225136"/>
              <a:gd name="connsiteX15" fmla="*/ 9178506 w 9178506"/>
              <a:gd name="connsiteY15" fmla="*/ 0 h 1225136"/>
              <a:gd name="connsiteX0" fmla="*/ 0 w 9178506"/>
              <a:gd name="connsiteY0" fmla="*/ 1147313 h 1225136"/>
              <a:gd name="connsiteX1" fmla="*/ 379562 w 9178506"/>
              <a:gd name="connsiteY1" fmla="*/ 1181819 h 1225136"/>
              <a:gd name="connsiteX2" fmla="*/ 500332 w 9178506"/>
              <a:gd name="connsiteY2" fmla="*/ 931653 h 1225136"/>
              <a:gd name="connsiteX3" fmla="*/ 1130060 w 9178506"/>
              <a:gd name="connsiteY3" fmla="*/ 1224951 h 1225136"/>
              <a:gd name="connsiteX4" fmla="*/ 1535502 w 9178506"/>
              <a:gd name="connsiteY4" fmla="*/ 879894 h 1225136"/>
              <a:gd name="connsiteX5" fmla="*/ 1984075 w 9178506"/>
              <a:gd name="connsiteY5" fmla="*/ 267419 h 1225136"/>
              <a:gd name="connsiteX6" fmla="*/ 2242868 w 9178506"/>
              <a:gd name="connsiteY6" fmla="*/ 336430 h 1225136"/>
              <a:gd name="connsiteX7" fmla="*/ 2510287 w 9178506"/>
              <a:gd name="connsiteY7" fmla="*/ 914400 h 1225136"/>
              <a:gd name="connsiteX8" fmla="*/ 2812211 w 9178506"/>
              <a:gd name="connsiteY8" fmla="*/ 1164566 h 1225136"/>
              <a:gd name="connsiteX9" fmla="*/ 3571336 w 9178506"/>
              <a:gd name="connsiteY9" fmla="*/ 1155940 h 1225136"/>
              <a:gd name="connsiteX10" fmla="*/ 4692770 w 9178506"/>
              <a:gd name="connsiteY10" fmla="*/ 914400 h 1225136"/>
              <a:gd name="connsiteX11" fmla="*/ 6211019 w 9178506"/>
              <a:gd name="connsiteY11" fmla="*/ 310551 h 1225136"/>
              <a:gd name="connsiteX12" fmla="*/ 7514566 w 9178506"/>
              <a:gd name="connsiteY12" fmla="*/ 716404 h 1225136"/>
              <a:gd name="connsiteX13" fmla="*/ 8333117 w 9178506"/>
              <a:gd name="connsiteY13" fmla="*/ 405442 h 1225136"/>
              <a:gd name="connsiteX14" fmla="*/ 9178506 w 9178506"/>
              <a:gd name="connsiteY14" fmla="*/ 0 h 1225136"/>
              <a:gd name="connsiteX0" fmla="*/ 0 w 10320297"/>
              <a:gd name="connsiteY0" fmla="*/ 842513 h 1225136"/>
              <a:gd name="connsiteX1" fmla="*/ 1521353 w 10320297"/>
              <a:gd name="connsiteY1" fmla="*/ 1181819 h 1225136"/>
              <a:gd name="connsiteX2" fmla="*/ 1642123 w 10320297"/>
              <a:gd name="connsiteY2" fmla="*/ 931653 h 1225136"/>
              <a:gd name="connsiteX3" fmla="*/ 2271851 w 10320297"/>
              <a:gd name="connsiteY3" fmla="*/ 1224951 h 1225136"/>
              <a:gd name="connsiteX4" fmla="*/ 2677293 w 10320297"/>
              <a:gd name="connsiteY4" fmla="*/ 879894 h 1225136"/>
              <a:gd name="connsiteX5" fmla="*/ 3125866 w 10320297"/>
              <a:gd name="connsiteY5" fmla="*/ 267419 h 1225136"/>
              <a:gd name="connsiteX6" fmla="*/ 3384659 w 10320297"/>
              <a:gd name="connsiteY6" fmla="*/ 336430 h 1225136"/>
              <a:gd name="connsiteX7" fmla="*/ 3652078 w 10320297"/>
              <a:gd name="connsiteY7" fmla="*/ 914400 h 1225136"/>
              <a:gd name="connsiteX8" fmla="*/ 3954002 w 10320297"/>
              <a:gd name="connsiteY8" fmla="*/ 1164566 h 1225136"/>
              <a:gd name="connsiteX9" fmla="*/ 4713127 w 10320297"/>
              <a:gd name="connsiteY9" fmla="*/ 1155940 h 1225136"/>
              <a:gd name="connsiteX10" fmla="*/ 5834561 w 10320297"/>
              <a:gd name="connsiteY10" fmla="*/ 914400 h 1225136"/>
              <a:gd name="connsiteX11" fmla="*/ 7352810 w 10320297"/>
              <a:gd name="connsiteY11" fmla="*/ 310551 h 1225136"/>
              <a:gd name="connsiteX12" fmla="*/ 8656357 w 10320297"/>
              <a:gd name="connsiteY12" fmla="*/ 716404 h 1225136"/>
              <a:gd name="connsiteX13" fmla="*/ 9474908 w 10320297"/>
              <a:gd name="connsiteY13" fmla="*/ 405442 h 1225136"/>
              <a:gd name="connsiteX14" fmla="*/ 10320297 w 10320297"/>
              <a:gd name="connsiteY14" fmla="*/ 0 h 1225136"/>
              <a:gd name="connsiteX0" fmla="*/ 0 w 10320297"/>
              <a:gd name="connsiteY0" fmla="*/ 842513 h 1240376"/>
              <a:gd name="connsiteX1" fmla="*/ 1153659 w 10320297"/>
              <a:gd name="connsiteY1" fmla="*/ 1239876 h 1240376"/>
              <a:gd name="connsiteX2" fmla="*/ 1642123 w 10320297"/>
              <a:gd name="connsiteY2" fmla="*/ 931653 h 1240376"/>
              <a:gd name="connsiteX3" fmla="*/ 2271851 w 10320297"/>
              <a:gd name="connsiteY3" fmla="*/ 1224951 h 1240376"/>
              <a:gd name="connsiteX4" fmla="*/ 2677293 w 10320297"/>
              <a:gd name="connsiteY4" fmla="*/ 879894 h 1240376"/>
              <a:gd name="connsiteX5" fmla="*/ 3125866 w 10320297"/>
              <a:gd name="connsiteY5" fmla="*/ 267419 h 1240376"/>
              <a:gd name="connsiteX6" fmla="*/ 3384659 w 10320297"/>
              <a:gd name="connsiteY6" fmla="*/ 336430 h 1240376"/>
              <a:gd name="connsiteX7" fmla="*/ 3652078 w 10320297"/>
              <a:gd name="connsiteY7" fmla="*/ 914400 h 1240376"/>
              <a:gd name="connsiteX8" fmla="*/ 3954002 w 10320297"/>
              <a:gd name="connsiteY8" fmla="*/ 1164566 h 1240376"/>
              <a:gd name="connsiteX9" fmla="*/ 4713127 w 10320297"/>
              <a:gd name="connsiteY9" fmla="*/ 1155940 h 1240376"/>
              <a:gd name="connsiteX10" fmla="*/ 5834561 w 10320297"/>
              <a:gd name="connsiteY10" fmla="*/ 914400 h 1240376"/>
              <a:gd name="connsiteX11" fmla="*/ 7352810 w 10320297"/>
              <a:gd name="connsiteY11" fmla="*/ 310551 h 1240376"/>
              <a:gd name="connsiteX12" fmla="*/ 8656357 w 10320297"/>
              <a:gd name="connsiteY12" fmla="*/ 716404 h 1240376"/>
              <a:gd name="connsiteX13" fmla="*/ 9474908 w 10320297"/>
              <a:gd name="connsiteY13" fmla="*/ 405442 h 1240376"/>
              <a:gd name="connsiteX14" fmla="*/ 10320297 w 10320297"/>
              <a:gd name="connsiteY14" fmla="*/ 0 h 1240376"/>
              <a:gd name="connsiteX0" fmla="*/ 0 w 10320297"/>
              <a:gd name="connsiteY0" fmla="*/ 842513 h 1254874"/>
              <a:gd name="connsiteX1" fmla="*/ 1192363 w 10320297"/>
              <a:gd name="connsiteY1" fmla="*/ 1254391 h 1254874"/>
              <a:gd name="connsiteX2" fmla="*/ 1642123 w 10320297"/>
              <a:gd name="connsiteY2" fmla="*/ 931653 h 1254874"/>
              <a:gd name="connsiteX3" fmla="*/ 2271851 w 10320297"/>
              <a:gd name="connsiteY3" fmla="*/ 1224951 h 1254874"/>
              <a:gd name="connsiteX4" fmla="*/ 2677293 w 10320297"/>
              <a:gd name="connsiteY4" fmla="*/ 879894 h 1254874"/>
              <a:gd name="connsiteX5" fmla="*/ 3125866 w 10320297"/>
              <a:gd name="connsiteY5" fmla="*/ 267419 h 1254874"/>
              <a:gd name="connsiteX6" fmla="*/ 3384659 w 10320297"/>
              <a:gd name="connsiteY6" fmla="*/ 336430 h 1254874"/>
              <a:gd name="connsiteX7" fmla="*/ 3652078 w 10320297"/>
              <a:gd name="connsiteY7" fmla="*/ 914400 h 1254874"/>
              <a:gd name="connsiteX8" fmla="*/ 3954002 w 10320297"/>
              <a:gd name="connsiteY8" fmla="*/ 1164566 h 1254874"/>
              <a:gd name="connsiteX9" fmla="*/ 4713127 w 10320297"/>
              <a:gd name="connsiteY9" fmla="*/ 1155940 h 1254874"/>
              <a:gd name="connsiteX10" fmla="*/ 5834561 w 10320297"/>
              <a:gd name="connsiteY10" fmla="*/ 914400 h 1254874"/>
              <a:gd name="connsiteX11" fmla="*/ 7352810 w 10320297"/>
              <a:gd name="connsiteY11" fmla="*/ 310551 h 1254874"/>
              <a:gd name="connsiteX12" fmla="*/ 8656357 w 10320297"/>
              <a:gd name="connsiteY12" fmla="*/ 716404 h 1254874"/>
              <a:gd name="connsiteX13" fmla="*/ 9474908 w 10320297"/>
              <a:gd name="connsiteY13" fmla="*/ 405442 h 1254874"/>
              <a:gd name="connsiteX14" fmla="*/ 10320297 w 10320297"/>
              <a:gd name="connsiteY14" fmla="*/ 0 h 1254874"/>
              <a:gd name="connsiteX0" fmla="*/ 0 w 10320297"/>
              <a:gd name="connsiteY0" fmla="*/ 842513 h 1254874"/>
              <a:gd name="connsiteX1" fmla="*/ 1192363 w 10320297"/>
              <a:gd name="connsiteY1" fmla="*/ 1254391 h 1254874"/>
              <a:gd name="connsiteX2" fmla="*/ 1642123 w 10320297"/>
              <a:gd name="connsiteY2" fmla="*/ 931653 h 1254874"/>
              <a:gd name="connsiteX3" fmla="*/ 2271851 w 10320297"/>
              <a:gd name="connsiteY3" fmla="*/ 1224951 h 1254874"/>
              <a:gd name="connsiteX4" fmla="*/ 2677293 w 10320297"/>
              <a:gd name="connsiteY4" fmla="*/ 879894 h 1254874"/>
              <a:gd name="connsiteX5" fmla="*/ 3125866 w 10320297"/>
              <a:gd name="connsiteY5" fmla="*/ 267419 h 1254874"/>
              <a:gd name="connsiteX6" fmla="*/ 3384659 w 10320297"/>
              <a:gd name="connsiteY6" fmla="*/ 336430 h 1254874"/>
              <a:gd name="connsiteX7" fmla="*/ 3652078 w 10320297"/>
              <a:gd name="connsiteY7" fmla="*/ 914400 h 1254874"/>
              <a:gd name="connsiteX8" fmla="*/ 3954002 w 10320297"/>
              <a:gd name="connsiteY8" fmla="*/ 1164566 h 1254874"/>
              <a:gd name="connsiteX9" fmla="*/ 4713127 w 10320297"/>
              <a:gd name="connsiteY9" fmla="*/ 1155940 h 1254874"/>
              <a:gd name="connsiteX10" fmla="*/ 5834561 w 10320297"/>
              <a:gd name="connsiteY10" fmla="*/ 914400 h 1254874"/>
              <a:gd name="connsiteX11" fmla="*/ 7352810 w 10320297"/>
              <a:gd name="connsiteY11" fmla="*/ 310551 h 1254874"/>
              <a:gd name="connsiteX12" fmla="*/ 8656357 w 10320297"/>
              <a:gd name="connsiteY12" fmla="*/ 716404 h 1254874"/>
              <a:gd name="connsiteX13" fmla="*/ 10320297 w 10320297"/>
              <a:gd name="connsiteY13" fmla="*/ 0 h 1254874"/>
              <a:gd name="connsiteX0" fmla="*/ 0 w 10339649"/>
              <a:gd name="connsiteY0" fmla="*/ 1161827 h 1263306"/>
              <a:gd name="connsiteX1" fmla="*/ 1211715 w 10339649"/>
              <a:gd name="connsiteY1" fmla="*/ 1254391 h 1263306"/>
              <a:gd name="connsiteX2" fmla="*/ 1661475 w 10339649"/>
              <a:gd name="connsiteY2" fmla="*/ 931653 h 1263306"/>
              <a:gd name="connsiteX3" fmla="*/ 2291203 w 10339649"/>
              <a:gd name="connsiteY3" fmla="*/ 1224951 h 1263306"/>
              <a:gd name="connsiteX4" fmla="*/ 2696645 w 10339649"/>
              <a:gd name="connsiteY4" fmla="*/ 879894 h 1263306"/>
              <a:gd name="connsiteX5" fmla="*/ 3145218 w 10339649"/>
              <a:gd name="connsiteY5" fmla="*/ 267419 h 1263306"/>
              <a:gd name="connsiteX6" fmla="*/ 3404011 w 10339649"/>
              <a:gd name="connsiteY6" fmla="*/ 336430 h 1263306"/>
              <a:gd name="connsiteX7" fmla="*/ 3671430 w 10339649"/>
              <a:gd name="connsiteY7" fmla="*/ 914400 h 1263306"/>
              <a:gd name="connsiteX8" fmla="*/ 3973354 w 10339649"/>
              <a:gd name="connsiteY8" fmla="*/ 1164566 h 1263306"/>
              <a:gd name="connsiteX9" fmla="*/ 4732479 w 10339649"/>
              <a:gd name="connsiteY9" fmla="*/ 1155940 h 1263306"/>
              <a:gd name="connsiteX10" fmla="*/ 5853913 w 10339649"/>
              <a:gd name="connsiteY10" fmla="*/ 914400 h 1263306"/>
              <a:gd name="connsiteX11" fmla="*/ 7372162 w 10339649"/>
              <a:gd name="connsiteY11" fmla="*/ 310551 h 1263306"/>
              <a:gd name="connsiteX12" fmla="*/ 8675709 w 10339649"/>
              <a:gd name="connsiteY12" fmla="*/ 716404 h 1263306"/>
              <a:gd name="connsiteX13" fmla="*/ 10339649 w 10339649"/>
              <a:gd name="connsiteY13" fmla="*/ 0 h 1263306"/>
              <a:gd name="connsiteX0" fmla="*/ 0 w 10339649"/>
              <a:gd name="connsiteY0" fmla="*/ 1161827 h 1265667"/>
              <a:gd name="connsiteX1" fmla="*/ 1211715 w 10339649"/>
              <a:gd name="connsiteY1" fmla="*/ 1254391 h 1265667"/>
              <a:gd name="connsiteX2" fmla="*/ 1661475 w 10339649"/>
              <a:gd name="connsiteY2" fmla="*/ 931653 h 1265667"/>
              <a:gd name="connsiteX3" fmla="*/ 2291203 w 10339649"/>
              <a:gd name="connsiteY3" fmla="*/ 1224951 h 1265667"/>
              <a:gd name="connsiteX4" fmla="*/ 2696645 w 10339649"/>
              <a:gd name="connsiteY4" fmla="*/ 879894 h 1265667"/>
              <a:gd name="connsiteX5" fmla="*/ 3145218 w 10339649"/>
              <a:gd name="connsiteY5" fmla="*/ 267419 h 1265667"/>
              <a:gd name="connsiteX6" fmla="*/ 3404011 w 10339649"/>
              <a:gd name="connsiteY6" fmla="*/ 336430 h 1265667"/>
              <a:gd name="connsiteX7" fmla="*/ 3671430 w 10339649"/>
              <a:gd name="connsiteY7" fmla="*/ 914400 h 1265667"/>
              <a:gd name="connsiteX8" fmla="*/ 3973354 w 10339649"/>
              <a:gd name="connsiteY8" fmla="*/ 1164566 h 1265667"/>
              <a:gd name="connsiteX9" fmla="*/ 4732479 w 10339649"/>
              <a:gd name="connsiteY9" fmla="*/ 1155940 h 1265667"/>
              <a:gd name="connsiteX10" fmla="*/ 5853913 w 10339649"/>
              <a:gd name="connsiteY10" fmla="*/ 914400 h 1265667"/>
              <a:gd name="connsiteX11" fmla="*/ 7372162 w 10339649"/>
              <a:gd name="connsiteY11" fmla="*/ 310551 h 1265667"/>
              <a:gd name="connsiteX12" fmla="*/ 8675709 w 10339649"/>
              <a:gd name="connsiteY12" fmla="*/ 716404 h 1265667"/>
              <a:gd name="connsiteX13" fmla="*/ 10339649 w 10339649"/>
              <a:gd name="connsiteY13" fmla="*/ 0 h 1265667"/>
              <a:gd name="connsiteX0" fmla="*/ 0 w 10339649"/>
              <a:gd name="connsiteY0" fmla="*/ 1161827 h 1225141"/>
              <a:gd name="connsiteX1" fmla="*/ 1192363 w 10339649"/>
              <a:gd name="connsiteY1" fmla="*/ 1138277 h 1225141"/>
              <a:gd name="connsiteX2" fmla="*/ 1661475 w 10339649"/>
              <a:gd name="connsiteY2" fmla="*/ 931653 h 1225141"/>
              <a:gd name="connsiteX3" fmla="*/ 2291203 w 10339649"/>
              <a:gd name="connsiteY3" fmla="*/ 1224951 h 1225141"/>
              <a:gd name="connsiteX4" fmla="*/ 2696645 w 10339649"/>
              <a:gd name="connsiteY4" fmla="*/ 879894 h 1225141"/>
              <a:gd name="connsiteX5" fmla="*/ 3145218 w 10339649"/>
              <a:gd name="connsiteY5" fmla="*/ 267419 h 1225141"/>
              <a:gd name="connsiteX6" fmla="*/ 3404011 w 10339649"/>
              <a:gd name="connsiteY6" fmla="*/ 336430 h 1225141"/>
              <a:gd name="connsiteX7" fmla="*/ 3671430 w 10339649"/>
              <a:gd name="connsiteY7" fmla="*/ 914400 h 1225141"/>
              <a:gd name="connsiteX8" fmla="*/ 3973354 w 10339649"/>
              <a:gd name="connsiteY8" fmla="*/ 1164566 h 1225141"/>
              <a:gd name="connsiteX9" fmla="*/ 4732479 w 10339649"/>
              <a:gd name="connsiteY9" fmla="*/ 1155940 h 1225141"/>
              <a:gd name="connsiteX10" fmla="*/ 5853913 w 10339649"/>
              <a:gd name="connsiteY10" fmla="*/ 914400 h 1225141"/>
              <a:gd name="connsiteX11" fmla="*/ 7372162 w 10339649"/>
              <a:gd name="connsiteY11" fmla="*/ 310551 h 1225141"/>
              <a:gd name="connsiteX12" fmla="*/ 8675709 w 10339649"/>
              <a:gd name="connsiteY12" fmla="*/ 716404 h 1225141"/>
              <a:gd name="connsiteX13" fmla="*/ 10339649 w 10339649"/>
              <a:gd name="connsiteY13" fmla="*/ 0 h 1225141"/>
              <a:gd name="connsiteX0" fmla="*/ 0 w 10146125"/>
              <a:gd name="connsiteY0" fmla="*/ 1219884 h 1241080"/>
              <a:gd name="connsiteX1" fmla="*/ 998839 w 10146125"/>
              <a:gd name="connsiteY1" fmla="*/ 1138277 h 1241080"/>
              <a:gd name="connsiteX2" fmla="*/ 1467951 w 10146125"/>
              <a:gd name="connsiteY2" fmla="*/ 931653 h 1241080"/>
              <a:gd name="connsiteX3" fmla="*/ 2097679 w 10146125"/>
              <a:gd name="connsiteY3" fmla="*/ 1224951 h 1241080"/>
              <a:gd name="connsiteX4" fmla="*/ 2503121 w 10146125"/>
              <a:gd name="connsiteY4" fmla="*/ 879894 h 1241080"/>
              <a:gd name="connsiteX5" fmla="*/ 2951694 w 10146125"/>
              <a:gd name="connsiteY5" fmla="*/ 267419 h 1241080"/>
              <a:gd name="connsiteX6" fmla="*/ 3210487 w 10146125"/>
              <a:gd name="connsiteY6" fmla="*/ 336430 h 1241080"/>
              <a:gd name="connsiteX7" fmla="*/ 3477906 w 10146125"/>
              <a:gd name="connsiteY7" fmla="*/ 914400 h 1241080"/>
              <a:gd name="connsiteX8" fmla="*/ 3779830 w 10146125"/>
              <a:gd name="connsiteY8" fmla="*/ 1164566 h 1241080"/>
              <a:gd name="connsiteX9" fmla="*/ 4538955 w 10146125"/>
              <a:gd name="connsiteY9" fmla="*/ 1155940 h 1241080"/>
              <a:gd name="connsiteX10" fmla="*/ 5660389 w 10146125"/>
              <a:gd name="connsiteY10" fmla="*/ 914400 h 1241080"/>
              <a:gd name="connsiteX11" fmla="*/ 7178638 w 10146125"/>
              <a:gd name="connsiteY11" fmla="*/ 310551 h 1241080"/>
              <a:gd name="connsiteX12" fmla="*/ 8482185 w 10146125"/>
              <a:gd name="connsiteY12" fmla="*/ 716404 h 1241080"/>
              <a:gd name="connsiteX13" fmla="*/ 10146125 w 10146125"/>
              <a:gd name="connsiteY13" fmla="*/ 0 h 1241080"/>
              <a:gd name="connsiteX0" fmla="*/ 0 w 10146125"/>
              <a:gd name="connsiteY0" fmla="*/ 1219884 h 1235740"/>
              <a:gd name="connsiteX1" fmla="*/ 873049 w 10146125"/>
              <a:gd name="connsiteY1" fmla="*/ 1087477 h 1235740"/>
              <a:gd name="connsiteX2" fmla="*/ 1467951 w 10146125"/>
              <a:gd name="connsiteY2" fmla="*/ 931653 h 1235740"/>
              <a:gd name="connsiteX3" fmla="*/ 2097679 w 10146125"/>
              <a:gd name="connsiteY3" fmla="*/ 1224951 h 1235740"/>
              <a:gd name="connsiteX4" fmla="*/ 2503121 w 10146125"/>
              <a:gd name="connsiteY4" fmla="*/ 879894 h 1235740"/>
              <a:gd name="connsiteX5" fmla="*/ 2951694 w 10146125"/>
              <a:gd name="connsiteY5" fmla="*/ 267419 h 1235740"/>
              <a:gd name="connsiteX6" fmla="*/ 3210487 w 10146125"/>
              <a:gd name="connsiteY6" fmla="*/ 336430 h 1235740"/>
              <a:gd name="connsiteX7" fmla="*/ 3477906 w 10146125"/>
              <a:gd name="connsiteY7" fmla="*/ 914400 h 1235740"/>
              <a:gd name="connsiteX8" fmla="*/ 3779830 w 10146125"/>
              <a:gd name="connsiteY8" fmla="*/ 1164566 h 1235740"/>
              <a:gd name="connsiteX9" fmla="*/ 4538955 w 10146125"/>
              <a:gd name="connsiteY9" fmla="*/ 1155940 h 1235740"/>
              <a:gd name="connsiteX10" fmla="*/ 5660389 w 10146125"/>
              <a:gd name="connsiteY10" fmla="*/ 914400 h 1235740"/>
              <a:gd name="connsiteX11" fmla="*/ 7178638 w 10146125"/>
              <a:gd name="connsiteY11" fmla="*/ 310551 h 1235740"/>
              <a:gd name="connsiteX12" fmla="*/ 8482185 w 10146125"/>
              <a:gd name="connsiteY12" fmla="*/ 716404 h 1235740"/>
              <a:gd name="connsiteX13" fmla="*/ 10146125 w 10146125"/>
              <a:gd name="connsiteY13" fmla="*/ 0 h 1235740"/>
              <a:gd name="connsiteX0" fmla="*/ 0 w 10146125"/>
              <a:gd name="connsiteY0" fmla="*/ 1219884 h 1247524"/>
              <a:gd name="connsiteX1" fmla="*/ 1085925 w 10146125"/>
              <a:gd name="connsiteY1" fmla="*/ 1174562 h 1247524"/>
              <a:gd name="connsiteX2" fmla="*/ 1467951 w 10146125"/>
              <a:gd name="connsiteY2" fmla="*/ 931653 h 1247524"/>
              <a:gd name="connsiteX3" fmla="*/ 2097679 w 10146125"/>
              <a:gd name="connsiteY3" fmla="*/ 1224951 h 1247524"/>
              <a:gd name="connsiteX4" fmla="*/ 2503121 w 10146125"/>
              <a:gd name="connsiteY4" fmla="*/ 879894 h 1247524"/>
              <a:gd name="connsiteX5" fmla="*/ 2951694 w 10146125"/>
              <a:gd name="connsiteY5" fmla="*/ 267419 h 1247524"/>
              <a:gd name="connsiteX6" fmla="*/ 3210487 w 10146125"/>
              <a:gd name="connsiteY6" fmla="*/ 336430 h 1247524"/>
              <a:gd name="connsiteX7" fmla="*/ 3477906 w 10146125"/>
              <a:gd name="connsiteY7" fmla="*/ 914400 h 1247524"/>
              <a:gd name="connsiteX8" fmla="*/ 3779830 w 10146125"/>
              <a:gd name="connsiteY8" fmla="*/ 1164566 h 1247524"/>
              <a:gd name="connsiteX9" fmla="*/ 4538955 w 10146125"/>
              <a:gd name="connsiteY9" fmla="*/ 1155940 h 1247524"/>
              <a:gd name="connsiteX10" fmla="*/ 5660389 w 10146125"/>
              <a:gd name="connsiteY10" fmla="*/ 914400 h 1247524"/>
              <a:gd name="connsiteX11" fmla="*/ 7178638 w 10146125"/>
              <a:gd name="connsiteY11" fmla="*/ 310551 h 1247524"/>
              <a:gd name="connsiteX12" fmla="*/ 8482185 w 10146125"/>
              <a:gd name="connsiteY12" fmla="*/ 716404 h 1247524"/>
              <a:gd name="connsiteX13" fmla="*/ 10146125 w 10146125"/>
              <a:gd name="connsiteY13" fmla="*/ 0 h 1247524"/>
              <a:gd name="connsiteX0" fmla="*/ 0 w 10300944"/>
              <a:gd name="connsiteY0" fmla="*/ 1198112 h 1225752"/>
              <a:gd name="connsiteX1" fmla="*/ 1085925 w 10300944"/>
              <a:gd name="connsiteY1" fmla="*/ 1152790 h 1225752"/>
              <a:gd name="connsiteX2" fmla="*/ 1467951 w 10300944"/>
              <a:gd name="connsiteY2" fmla="*/ 909881 h 1225752"/>
              <a:gd name="connsiteX3" fmla="*/ 2097679 w 10300944"/>
              <a:gd name="connsiteY3" fmla="*/ 1203179 h 1225752"/>
              <a:gd name="connsiteX4" fmla="*/ 2503121 w 10300944"/>
              <a:gd name="connsiteY4" fmla="*/ 858122 h 1225752"/>
              <a:gd name="connsiteX5" fmla="*/ 2951694 w 10300944"/>
              <a:gd name="connsiteY5" fmla="*/ 245647 h 1225752"/>
              <a:gd name="connsiteX6" fmla="*/ 3210487 w 10300944"/>
              <a:gd name="connsiteY6" fmla="*/ 314658 h 1225752"/>
              <a:gd name="connsiteX7" fmla="*/ 3477906 w 10300944"/>
              <a:gd name="connsiteY7" fmla="*/ 892628 h 1225752"/>
              <a:gd name="connsiteX8" fmla="*/ 3779830 w 10300944"/>
              <a:gd name="connsiteY8" fmla="*/ 1142794 h 1225752"/>
              <a:gd name="connsiteX9" fmla="*/ 4538955 w 10300944"/>
              <a:gd name="connsiteY9" fmla="*/ 1134168 h 1225752"/>
              <a:gd name="connsiteX10" fmla="*/ 5660389 w 10300944"/>
              <a:gd name="connsiteY10" fmla="*/ 892628 h 1225752"/>
              <a:gd name="connsiteX11" fmla="*/ 7178638 w 10300944"/>
              <a:gd name="connsiteY11" fmla="*/ 288779 h 1225752"/>
              <a:gd name="connsiteX12" fmla="*/ 8482185 w 10300944"/>
              <a:gd name="connsiteY12" fmla="*/ 694632 h 1225752"/>
              <a:gd name="connsiteX13" fmla="*/ 10300944 w 10300944"/>
              <a:gd name="connsiteY13" fmla="*/ 0 h 1225752"/>
              <a:gd name="connsiteX0" fmla="*/ 0 w 10300944"/>
              <a:gd name="connsiteY0" fmla="*/ 1198112 h 1225752"/>
              <a:gd name="connsiteX1" fmla="*/ 1085925 w 10300944"/>
              <a:gd name="connsiteY1" fmla="*/ 1152790 h 1225752"/>
              <a:gd name="connsiteX2" fmla="*/ 1467951 w 10300944"/>
              <a:gd name="connsiteY2" fmla="*/ 909881 h 1225752"/>
              <a:gd name="connsiteX3" fmla="*/ 2097679 w 10300944"/>
              <a:gd name="connsiteY3" fmla="*/ 1203179 h 1225752"/>
              <a:gd name="connsiteX4" fmla="*/ 2503121 w 10300944"/>
              <a:gd name="connsiteY4" fmla="*/ 858122 h 1225752"/>
              <a:gd name="connsiteX5" fmla="*/ 2951694 w 10300944"/>
              <a:gd name="connsiteY5" fmla="*/ 245647 h 1225752"/>
              <a:gd name="connsiteX6" fmla="*/ 3210487 w 10300944"/>
              <a:gd name="connsiteY6" fmla="*/ 314658 h 1225752"/>
              <a:gd name="connsiteX7" fmla="*/ 3477906 w 10300944"/>
              <a:gd name="connsiteY7" fmla="*/ 892628 h 1225752"/>
              <a:gd name="connsiteX8" fmla="*/ 3779830 w 10300944"/>
              <a:gd name="connsiteY8" fmla="*/ 1142794 h 1225752"/>
              <a:gd name="connsiteX9" fmla="*/ 4538955 w 10300944"/>
              <a:gd name="connsiteY9" fmla="*/ 1134168 h 1225752"/>
              <a:gd name="connsiteX10" fmla="*/ 5660389 w 10300944"/>
              <a:gd name="connsiteY10" fmla="*/ 892628 h 1225752"/>
              <a:gd name="connsiteX11" fmla="*/ 7178638 w 10300944"/>
              <a:gd name="connsiteY11" fmla="*/ 288779 h 1225752"/>
              <a:gd name="connsiteX12" fmla="*/ 8482185 w 10300944"/>
              <a:gd name="connsiteY12" fmla="*/ 694632 h 1225752"/>
              <a:gd name="connsiteX13" fmla="*/ 10300944 w 10300944"/>
              <a:gd name="connsiteY13" fmla="*/ 0 h 1225752"/>
              <a:gd name="connsiteX0" fmla="*/ 0 w 10862163"/>
              <a:gd name="connsiteY0" fmla="*/ 1198112 h 1225752"/>
              <a:gd name="connsiteX1" fmla="*/ 1085925 w 10862163"/>
              <a:gd name="connsiteY1" fmla="*/ 1152790 h 1225752"/>
              <a:gd name="connsiteX2" fmla="*/ 1467951 w 10862163"/>
              <a:gd name="connsiteY2" fmla="*/ 909881 h 1225752"/>
              <a:gd name="connsiteX3" fmla="*/ 2097679 w 10862163"/>
              <a:gd name="connsiteY3" fmla="*/ 1203179 h 1225752"/>
              <a:gd name="connsiteX4" fmla="*/ 2503121 w 10862163"/>
              <a:gd name="connsiteY4" fmla="*/ 858122 h 1225752"/>
              <a:gd name="connsiteX5" fmla="*/ 2951694 w 10862163"/>
              <a:gd name="connsiteY5" fmla="*/ 245647 h 1225752"/>
              <a:gd name="connsiteX6" fmla="*/ 3210487 w 10862163"/>
              <a:gd name="connsiteY6" fmla="*/ 314658 h 1225752"/>
              <a:gd name="connsiteX7" fmla="*/ 3477906 w 10862163"/>
              <a:gd name="connsiteY7" fmla="*/ 892628 h 1225752"/>
              <a:gd name="connsiteX8" fmla="*/ 3779830 w 10862163"/>
              <a:gd name="connsiteY8" fmla="*/ 1142794 h 1225752"/>
              <a:gd name="connsiteX9" fmla="*/ 4538955 w 10862163"/>
              <a:gd name="connsiteY9" fmla="*/ 1134168 h 1225752"/>
              <a:gd name="connsiteX10" fmla="*/ 5660389 w 10862163"/>
              <a:gd name="connsiteY10" fmla="*/ 892628 h 1225752"/>
              <a:gd name="connsiteX11" fmla="*/ 7178638 w 10862163"/>
              <a:gd name="connsiteY11" fmla="*/ 288779 h 1225752"/>
              <a:gd name="connsiteX12" fmla="*/ 8482185 w 10862163"/>
              <a:gd name="connsiteY12" fmla="*/ 694632 h 1225752"/>
              <a:gd name="connsiteX13" fmla="*/ 10862163 w 10862163"/>
              <a:gd name="connsiteY13" fmla="*/ 0 h 1225752"/>
              <a:gd name="connsiteX0" fmla="*/ 0 w 10862163"/>
              <a:gd name="connsiteY0" fmla="*/ 1198112 h 1225752"/>
              <a:gd name="connsiteX1" fmla="*/ 1085925 w 10862163"/>
              <a:gd name="connsiteY1" fmla="*/ 1152790 h 1225752"/>
              <a:gd name="connsiteX2" fmla="*/ 1467951 w 10862163"/>
              <a:gd name="connsiteY2" fmla="*/ 909881 h 1225752"/>
              <a:gd name="connsiteX3" fmla="*/ 2097679 w 10862163"/>
              <a:gd name="connsiteY3" fmla="*/ 1203179 h 1225752"/>
              <a:gd name="connsiteX4" fmla="*/ 2503121 w 10862163"/>
              <a:gd name="connsiteY4" fmla="*/ 858122 h 1225752"/>
              <a:gd name="connsiteX5" fmla="*/ 2951694 w 10862163"/>
              <a:gd name="connsiteY5" fmla="*/ 245647 h 1225752"/>
              <a:gd name="connsiteX6" fmla="*/ 3210487 w 10862163"/>
              <a:gd name="connsiteY6" fmla="*/ 314658 h 1225752"/>
              <a:gd name="connsiteX7" fmla="*/ 3477906 w 10862163"/>
              <a:gd name="connsiteY7" fmla="*/ 892628 h 1225752"/>
              <a:gd name="connsiteX8" fmla="*/ 3779830 w 10862163"/>
              <a:gd name="connsiteY8" fmla="*/ 1142794 h 1225752"/>
              <a:gd name="connsiteX9" fmla="*/ 4538955 w 10862163"/>
              <a:gd name="connsiteY9" fmla="*/ 1134168 h 1225752"/>
              <a:gd name="connsiteX10" fmla="*/ 5660389 w 10862163"/>
              <a:gd name="connsiteY10" fmla="*/ 892628 h 1225752"/>
              <a:gd name="connsiteX11" fmla="*/ 7178638 w 10862163"/>
              <a:gd name="connsiteY11" fmla="*/ 288779 h 1225752"/>
              <a:gd name="connsiteX12" fmla="*/ 8482185 w 10862163"/>
              <a:gd name="connsiteY12" fmla="*/ 694632 h 1225752"/>
              <a:gd name="connsiteX13" fmla="*/ 10862163 w 10862163"/>
              <a:gd name="connsiteY13" fmla="*/ 0 h 122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62163" h="1225752">
                <a:moveTo>
                  <a:pt x="0" y="1198112"/>
                </a:moveTo>
                <a:cubicBezTo>
                  <a:pt x="109381" y="1262365"/>
                  <a:pt x="841267" y="1200829"/>
                  <a:pt x="1085925" y="1152790"/>
                </a:cubicBezTo>
                <a:cubicBezTo>
                  <a:pt x="1330584" y="1104752"/>
                  <a:pt x="1299325" y="901483"/>
                  <a:pt x="1467951" y="909881"/>
                </a:cubicBezTo>
                <a:cubicBezTo>
                  <a:pt x="1636577" y="918279"/>
                  <a:pt x="1925151" y="1211806"/>
                  <a:pt x="2097679" y="1203179"/>
                </a:cubicBezTo>
                <a:cubicBezTo>
                  <a:pt x="2270207" y="1194552"/>
                  <a:pt x="2360785" y="1017711"/>
                  <a:pt x="2503121" y="858122"/>
                </a:cubicBezTo>
                <a:cubicBezTo>
                  <a:pt x="2645457" y="698533"/>
                  <a:pt x="2833800" y="336224"/>
                  <a:pt x="2951694" y="245647"/>
                </a:cubicBezTo>
                <a:cubicBezTo>
                  <a:pt x="3069588" y="155070"/>
                  <a:pt x="3122785" y="206828"/>
                  <a:pt x="3210487" y="314658"/>
                </a:cubicBezTo>
                <a:cubicBezTo>
                  <a:pt x="3298189" y="422488"/>
                  <a:pt x="3383016" y="754605"/>
                  <a:pt x="3477906" y="892628"/>
                </a:cubicBezTo>
                <a:cubicBezTo>
                  <a:pt x="3572796" y="1030651"/>
                  <a:pt x="3602989" y="1102537"/>
                  <a:pt x="3779830" y="1142794"/>
                </a:cubicBezTo>
                <a:cubicBezTo>
                  <a:pt x="3956672" y="1183051"/>
                  <a:pt x="4225529" y="1175862"/>
                  <a:pt x="4538955" y="1134168"/>
                </a:cubicBezTo>
                <a:cubicBezTo>
                  <a:pt x="4852381" y="1092474"/>
                  <a:pt x="5220442" y="1033526"/>
                  <a:pt x="5660389" y="892628"/>
                </a:cubicBezTo>
                <a:cubicBezTo>
                  <a:pt x="6100336" y="751730"/>
                  <a:pt x="6708339" y="321778"/>
                  <a:pt x="7178638" y="288779"/>
                </a:cubicBezTo>
                <a:cubicBezTo>
                  <a:pt x="7648937" y="255780"/>
                  <a:pt x="7868264" y="742762"/>
                  <a:pt x="8482185" y="694632"/>
                </a:cubicBezTo>
                <a:cubicBezTo>
                  <a:pt x="9096106" y="646502"/>
                  <a:pt x="10573567" y="207308"/>
                  <a:pt x="10862163" y="0"/>
                </a:cubicBezTo>
              </a:path>
            </a:pathLst>
          </a:custGeom>
          <a:noFill/>
          <a:ln w="57150">
            <a:solidFill>
              <a:schemeClr val="accent4"/>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ZoneTexte 2">
            <a:extLst>
              <a:ext uri="{FF2B5EF4-FFF2-40B4-BE49-F238E27FC236}">
                <a16:creationId xmlns:a16="http://schemas.microsoft.com/office/drawing/2014/main" xmlns="" id="{FC70778B-EAAB-4804-8482-B95AD61F8E45}"/>
              </a:ext>
            </a:extLst>
          </p:cNvPr>
          <p:cNvSpPr txBox="1"/>
          <p:nvPr/>
        </p:nvSpPr>
        <p:spPr>
          <a:xfrm>
            <a:off x="2101075" y="1656198"/>
            <a:ext cx="880370" cy="553998"/>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Local</a:t>
            </a:r>
            <a:br>
              <a:rPr lang="en-US" sz="1500" b="1" kern="0" dirty="0">
                <a:solidFill>
                  <a:srgbClr val="002060"/>
                </a:solidFill>
                <a:latin typeface="Arial" panose="020B0604020202020204" pitchFamily="34" charset="0"/>
                <a:cs typeface="Arial" panose="020B0604020202020204" pitchFamily="34" charset="0"/>
              </a:rPr>
            </a:br>
            <a:r>
              <a:rPr lang="en-US" sz="1500" b="1" kern="0" dirty="0">
                <a:solidFill>
                  <a:srgbClr val="002060"/>
                </a:solidFill>
                <a:latin typeface="Arial" panose="020B0604020202020204" pitchFamily="34" charset="0"/>
                <a:cs typeface="Arial" panose="020B0604020202020204" pitchFamily="34" charset="0"/>
              </a:rPr>
              <a:t>therapy</a:t>
            </a:r>
          </a:p>
        </p:txBody>
      </p:sp>
      <p:sp>
        <p:nvSpPr>
          <p:cNvPr id="28" name="ZoneTexte 2">
            <a:extLst>
              <a:ext uri="{FF2B5EF4-FFF2-40B4-BE49-F238E27FC236}">
                <a16:creationId xmlns:a16="http://schemas.microsoft.com/office/drawing/2014/main" xmlns="" id="{5E2AE7B8-2C9B-4431-AD94-3D21C9E907A9}"/>
              </a:ext>
            </a:extLst>
          </p:cNvPr>
          <p:cNvSpPr txBox="1"/>
          <p:nvPr/>
        </p:nvSpPr>
        <p:spPr>
          <a:xfrm>
            <a:off x="3128557" y="1341218"/>
            <a:ext cx="580608" cy="323165"/>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ADT</a:t>
            </a:r>
          </a:p>
        </p:txBody>
      </p:sp>
      <p:sp>
        <p:nvSpPr>
          <p:cNvPr id="31" name="ZoneTexte 2">
            <a:extLst>
              <a:ext uri="{FF2B5EF4-FFF2-40B4-BE49-F238E27FC236}">
                <a16:creationId xmlns:a16="http://schemas.microsoft.com/office/drawing/2014/main" xmlns="" id="{9E1E22AD-3317-4BCD-8A01-E0139E99FBF0}"/>
              </a:ext>
            </a:extLst>
          </p:cNvPr>
          <p:cNvSpPr txBox="1"/>
          <p:nvPr/>
        </p:nvSpPr>
        <p:spPr>
          <a:xfrm>
            <a:off x="3675229" y="1796501"/>
            <a:ext cx="1093569" cy="553998"/>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Therapies</a:t>
            </a:r>
            <a:br>
              <a:rPr lang="en-US" sz="1500" b="1" kern="0" dirty="0">
                <a:solidFill>
                  <a:srgbClr val="002060"/>
                </a:solidFill>
                <a:latin typeface="Arial" panose="020B0604020202020204" pitchFamily="34" charset="0"/>
                <a:cs typeface="Arial" panose="020B0604020202020204" pitchFamily="34" charset="0"/>
              </a:rPr>
            </a:br>
            <a:r>
              <a:rPr lang="en-US" sz="1500" b="1" kern="0" dirty="0">
                <a:solidFill>
                  <a:srgbClr val="002060"/>
                </a:solidFill>
                <a:latin typeface="Arial" panose="020B0604020202020204" pitchFamily="34" charset="0"/>
                <a:cs typeface="Arial" panose="020B0604020202020204" pitchFamily="34" charset="0"/>
              </a:rPr>
              <a:t>after ADT</a:t>
            </a:r>
          </a:p>
        </p:txBody>
      </p:sp>
      <p:sp>
        <p:nvSpPr>
          <p:cNvPr id="32" name="ZoneTexte 2">
            <a:extLst>
              <a:ext uri="{FF2B5EF4-FFF2-40B4-BE49-F238E27FC236}">
                <a16:creationId xmlns:a16="http://schemas.microsoft.com/office/drawing/2014/main" xmlns="" id="{7339695A-02DE-4443-A731-2D91D894A977}"/>
              </a:ext>
            </a:extLst>
          </p:cNvPr>
          <p:cNvSpPr txBox="1"/>
          <p:nvPr/>
        </p:nvSpPr>
        <p:spPr>
          <a:xfrm>
            <a:off x="7413577" y="1171725"/>
            <a:ext cx="720070" cy="323165"/>
          </a:xfrm>
          <a:prstGeom prst="rect">
            <a:avLst/>
          </a:prstGeom>
          <a:noFill/>
        </p:spPr>
        <p:txBody>
          <a:bodyPr wrap="none" rtlCol="0">
            <a:spAutoFit/>
          </a:bodyPr>
          <a:lstStyle/>
          <a:p>
            <a:pPr algn="ctr"/>
            <a:r>
              <a:rPr lang="en-US" sz="1500" b="1" kern="0" dirty="0">
                <a:solidFill>
                  <a:srgbClr val="002060"/>
                </a:solidFill>
                <a:latin typeface="Arial" panose="020B0604020202020204" pitchFamily="34" charset="0"/>
                <a:cs typeface="Arial" panose="020B0604020202020204" pitchFamily="34" charset="0"/>
              </a:rPr>
              <a:t>Death</a:t>
            </a:r>
          </a:p>
        </p:txBody>
      </p:sp>
      <p:sp>
        <p:nvSpPr>
          <p:cNvPr id="12" name="Rectangle: Rounded Corners 11">
            <a:extLst>
              <a:ext uri="{FF2B5EF4-FFF2-40B4-BE49-F238E27FC236}">
                <a16:creationId xmlns:a16="http://schemas.microsoft.com/office/drawing/2014/main" xmlns="" id="{FAB451D3-DCA4-441F-AD3D-E8EA05B214F3}"/>
              </a:ext>
            </a:extLst>
          </p:cNvPr>
          <p:cNvSpPr/>
          <p:nvPr/>
        </p:nvSpPr>
        <p:spPr>
          <a:xfrm>
            <a:off x="655575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68400">
              <a:lnSpc>
                <a:spcPct val="90000"/>
              </a:lnSpc>
              <a:spcBef>
                <a:spcPct val="0"/>
              </a:spcBef>
              <a:spcAft>
                <a:spcPct val="35000"/>
              </a:spcAft>
            </a:pPr>
            <a:r>
              <a:rPr lang="en-US" sz="1400" b="1" dirty="0">
                <a:solidFill>
                  <a:prstClr val="black"/>
                </a:solidFill>
                <a:ea typeface="ＭＳ Ｐゴシック" pitchFamily="34" charset="-128"/>
              </a:rPr>
              <a:t>Symptomatic mCRPC</a:t>
            </a:r>
            <a:endParaRPr lang="en-US" sz="1400" dirty="0"/>
          </a:p>
        </p:txBody>
      </p:sp>
      <p:sp>
        <p:nvSpPr>
          <p:cNvPr id="11" name="Rectangle: Rounded Corners 10">
            <a:extLst>
              <a:ext uri="{FF2B5EF4-FFF2-40B4-BE49-F238E27FC236}">
                <a16:creationId xmlns:a16="http://schemas.microsoft.com/office/drawing/2014/main" xmlns="" id="{2FBE1D10-A694-4CB4-B852-8FEEC235913E}"/>
              </a:ext>
            </a:extLst>
          </p:cNvPr>
          <p:cNvSpPr/>
          <p:nvPr/>
        </p:nvSpPr>
        <p:spPr>
          <a:xfrm>
            <a:off x="530348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Aft>
                <a:spcPct val="35000"/>
              </a:spcAft>
            </a:pPr>
            <a:r>
              <a:rPr lang="en-US" sz="1400" b="1" dirty="0">
                <a:solidFill>
                  <a:prstClr val="black"/>
                </a:solidFill>
                <a:ea typeface="ＭＳ Ｐゴシック" pitchFamily="34" charset="-128"/>
              </a:rPr>
              <a:t>Asymptomatic </a:t>
            </a:r>
            <a:br>
              <a:rPr lang="en-US" sz="1400" b="1" dirty="0">
                <a:solidFill>
                  <a:prstClr val="black"/>
                </a:solidFill>
                <a:ea typeface="ＭＳ Ｐゴシック" pitchFamily="34" charset="-128"/>
              </a:rPr>
            </a:br>
            <a:r>
              <a:rPr lang="en-US" sz="1400" b="1" dirty="0">
                <a:solidFill>
                  <a:prstClr val="black"/>
                </a:solidFill>
                <a:ea typeface="ＭＳ Ｐゴシック" pitchFamily="34" charset="-128"/>
              </a:rPr>
              <a:t>mCRPC</a:t>
            </a:r>
            <a:endParaRPr lang="en-US" sz="1400" dirty="0"/>
          </a:p>
        </p:txBody>
      </p:sp>
      <p:sp>
        <p:nvSpPr>
          <p:cNvPr id="10" name="Rectangle: Rounded Corners 9">
            <a:extLst>
              <a:ext uri="{FF2B5EF4-FFF2-40B4-BE49-F238E27FC236}">
                <a16:creationId xmlns:a16="http://schemas.microsoft.com/office/drawing/2014/main" xmlns="" id="{D11C6176-9193-4645-999D-210C19E86EF9}"/>
              </a:ext>
            </a:extLst>
          </p:cNvPr>
          <p:cNvSpPr/>
          <p:nvPr/>
        </p:nvSpPr>
        <p:spPr>
          <a:xfrm>
            <a:off x="4051211"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nmCRPC</a:t>
            </a:r>
            <a:endParaRPr lang="en-US" sz="1400" dirty="0"/>
          </a:p>
        </p:txBody>
      </p:sp>
      <p:sp>
        <p:nvSpPr>
          <p:cNvPr id="9" name="Rectangle: Rounded Corners 8">
            <a:extLst>
              <a:ext uri="{FF2B5EF4-FFF2-40B4-BE49-F238E27FC236}">
                <a16:creationId xmlns:a16="http://schemas.microsoft.com/office/drawing/2014/main" xmlns="" id="{BBE90AE4-E657-4A3C-9352-D8E0FB5CA693}"/>
              </a:ext>
            </a:extLst>
          </p:cNvPr>
          <p:cNvSpPr/>
          <p:nvPr/>
        </p:nvSpPr>
        <p:spPr>
          <a:xfrm>
            <a:off x="2798942" y="2980024"/>
            <a:ext cx="1169100"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mHSPC</a:t>
            </a:r>
            <a:endParaRPr lang="en-US" sz="1400" dirty="0"/>
          </a:p>
        </p:txBody>
      </p:sp>
      <p:sp>
        <p:nvSpPr>
          <p:cNvPr id="7" name="Rectangle: Rounded Corners 6">
            <a:extLst>
              <a:ext uri="{FF2B5EF4-FFF2-40B4-BE49-F238E27FC236}">
                <a16:creationId xmlns:a16="http://schemas.microsoft.com/office/drawing/2014/main" xmlns="" id="{C7B1BD58-5942-42B8-A7EE-7ABED21B9EE8}"/>
              </a:ext>
            </a:extLst>
          </p:cNvPr>
          <p:cNvSpPr/>
          <p:nvPr/>
        </p:nvSpPr>
        <p:spPr>
          <a:xfrm>
            <a:off x="1548059" y="2980024"/>
            <a:ext cx="1167713" cy="482684"/>
          </a:xfrm>
          <a:prstGeom prst="roundRect">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US" sz="1400" b="1" dirty="0">
                <a:solidFill>
                  <a:prstClr val="black"/>
                </a:solidFill>
                <a:ea typeface="ＭＳ Ｐゴシック" pitchFamily="34" charset="-128"/>
              </a:rPr>
              <a:t>nmHSPC</a:t>
            </a:r>
            <a:endParaRPr lang="en-US" sz="1400" dirty="0"/>
          </a:p>
        </p:txBody>
      </p:sp>
      <p:sp>
        <p:nvSpPr>
          <p:cNvPr id="25" name="Text Placeholder 7">
            <a:extLst>
              <a:ext uri="{FF2B5EF4-FFF2-40B4-BE49-F238E27FC236}">
                <a16:creationId xmlns:a16="http://schemas.microsoft.com/office/drawing/2014/main" xmlns="" id="{92765A8B-B94D-40E6-81DD-C694F6E485CF}"/>
              </a:ext>
            </a:extLst>
          </p:cNvPr>
          <p:cNvSpPr txBox="1">
            <a:spLocks/>
          </p:cNvSpPr>
          <p:nvPr/>
        </p:nvSpPr>
        <p:spPr bwMode="auto">
          <a:xfrm rot="5400000" flipH="1" flipV="1">
            <a:off x="801777" y="1928788"/>
            <a:ext cx="975889" cy="186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400" b="1" kern="0" dirty="0">
                <a:solidFill>
                  <a:srgbClr val="002060"/>
                </a:solidFill>
              </a:rPr>
              <a:t>PSA levels</a:t>
            </a:r>
          </a:p>
        </p:txBody>
      </p:sp>
      <p:cxnSp>
        <p:nvCxnSpPr>
          <p:cNvPr id="5" name="Straight Arrow Connector 4">
            <a:extLst>
              <a:ext uri="{FF2B5EF4-FFF2-40B4-BE49-F238E27FC236}">
                <a16:creationId xmlns:a16="http://schemas.microsoft.com/office/drawing/2014/main" xmlns="" id="{D4C8846B-1775-4908-92FC-5EFE5D2C2C9E}"/>
              </a:ext>
            </a:extLst>
          </p:cNvPr>
          <p:cNvCxnSpPr>
            <a:cxnSpLocks/>
          </p:cNvCxnSpPr>
          <p:nvPr/>
        </p:nvCxnSpPr>
        <p:spPr>
          <a:xfrm flipH="1" flipV="1">
            <a:off x="1455836" y="1324857"/>
            <a:ext cx="975" cy="149599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xmlns="" id="{BCF079E8-C551-494E-92A8-C96804E88AE1}"/>
              </a:ext>
            </a:extLst>
          </p:cNvPr>
          <p:cNvCxnSpPr>
            <a:cxnSpLocks/>
          </p:cNvCxnSpPr>
          <p:nvPr/>
        </p:nvCxnSpPr>
        <p:spPr>
          <a:xfrm>
            <a:off x="3408971" y="2820847"/>
            <a:ext cx="568125" cy="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sp>
        <p:nvSpPr>
          <p:cNvPr id="33" name="Text Placeholder 7">
            <a:extLst>
              <a:ext uri="{FF2B5EF4-FFF2-40B4-BE49-F238E27FC236}">
                <a16:creationId xmlns:a16="http://schemas.microsoft.com/office/drawing/2014/main" xmlns="" id="{E3285D2F-F348-4204-A838-D85D8B5308C4}"/>
              </a:ext>
            </a:extLst>
          </p:cNvPr>
          <p:cNvSpPr txBox="1">
            <a:spLocks/>
          </p:cNvSpPr>
          <p:nvPr/>
        </p:nvSpPr>
        <p:spPr bwMode="auto">
          <a:xfrm rot="10800000" flipV="1">
            <a:off x="1666637" y="2660464"/>
            <a:ext cx="2241857"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200" b="1" kern="0" dirty="0">
                <a:solidFill>
                  <a:srgbClr val="002060"/>
                </a:solidFill>
              </a:rPr>
              <a:t>Hormone-sensitive disease </a:t>
            </a:r>
          </a:p>
        </p:txBody>
      </p:sp>
      <p:sp>
        <p:nvSpPr>
          <p:cNvPr id="35" name="Text Placeholder 7">
            <a:extLst>
              <a:ext uri="{FF2B5EF4-FFF2-40B4-BE49-F238E27FC236}">
                <a16:creationId xmlns:a16="http://schemas.microsoft.com/office/drawing/2014/main" xmlns="" id="{7B5D7805-365E-4C0E-97D2-B4500D17E97F}"/>
              </a:ext>
            </a:extLst>
          </p:cNvPr>
          <p:cNvSpPr txBox="1">
            <a:spLocks/>
          </p:cNvSpPr>
          <p:nvPr/>
        </p:nvSpPr>
        <p:spPr bwMode="auto">
          <a:xfrm rot="10800000" flipV="1">
            <a:off x="4023905" y="2678374"/>
            <a:ext cx="2241857"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0" indent="0" algn="l" rtl="0" eaLnBrk="0" fontAlgn="base" hangingPunct="0">
              <a:lnSpc>
                <a:spcPct val="85000"/>
              </a:lnSpc>
              <a:spcBef>
                <a:spcPts val="0"/>
              </a:spcBef>
              <a:spcAft>
                <a:spcPct val="0"/>
              </a:spcAft>
              <a:buClr>
                <a:schemeClr val="bg2"/>
              </a:buClr>
              <a:buSzPct val="100000"/>
              <a:buFont typeface="Verdana" pitchFamily="34" charset="0"/>
              <a:buNone/>
              <a:defRPr sz="1000">
                <a:solidFill>
                  <a:schemeClr val="tx1">
                    <a:lumMod val="50000"/>
                  </a:schemeClr>
                </a:solidFill>
                <a:latin typeface="+mn-lt"/>
                <a:ea typeface="+mn-ea"/>
                <a:cs typeface="+mn-cs"/>
              </a:defRPr>
            </a:lvl1pPr>
            <a:lvl2pPr marL="266700" indent="0" algn="l" rtl="0" eaLnBrk="0" fontAlgn="base" hangingPunct="0">
              <a:lnSpc>
                <a:spcPct val="85000"/>
              </a:lnSpc>
              <a:spcBef>
                <a:spcPts val="0"/>
              </a:spcBef>
              <a:spcAft>
                <a:spcPct val="0"/>
              </a:spcAft>
              <a:buClr>
                <a:schemeClr val="tx1"/>
              </a:buClr>
              <a:buSzPct val="90000"/>
              <a:buFont typeface="Verdana" pitchFamily="34" charset="0"/>
              <a:buNone/>
              <a:defRPr sz="1000">
                <a:solidFill>
                  <a:schemeClr val="tx1">
                    <a:lumMod val="50000"/>
                  </a:schemeClr>
                </a:solidFill>
                <a:latin typeface="+mn-lt"/>
                <a:cs typeface="+mn-cs"/>
              </a:defRPr>
            </a:lvl2pPr>
            <a:lvl3pPr marL="534988" indent="0" algn="l" rtl="0" eaLnBrk="0" fontAlgn="base" hangingPunct="0">
              <a:lnSpc>
                <a:spcPct val="85000"/>
              </a:lnSpc>
              <a:spcBef>
                <a:spcPts val="0"/>
              </a:spcBef>
              <a:spcAft>
                <a:spcPct val="0"/>
              </a:spcAft>
              <a:buClr>
                <a:schemeClr val="hlink"/>
              </a:buClr>
              <a:buNone/>
              <a:defRPr sz="1000">
                <a:solidFill>
                  <a:schemeClr val="tx1">
                    <a:lumMod val="50000"/>
                  </a:schemeClr>
                </a:solidFill>
                <a:latin typeface="+mn-lt"/>
                <a:cs typeface="+mn-cs"/>
              </a:defRPr>
            </a:lvl3pPr>
            <a:lvl4pPr marL="715963" indent="0" algn="l" rtl="0" eaLnBrk="0" fontAlgn="base" hangingPunct="0">
              <a:lnSpc>
                <a:spcPct val="85000"/>
              </a:lnSpc>
              <a:spcBef>
                <a:spcPts val="0"/>
              </a:spcBef>
              <a:spcAft>
                <a:spcPct val="0"/>
              </a:spcAft>
              <a:buClr>
                <a:schemeClr val="accent2"/>
              </a:buClr>
              <a:buNone/>
              <a:defRPr sz="1000">
                <a:solidFill>
                  <a:schemeClr val="tx1">
                    <a:lumMod val="50000"/>
                  </a:schemeClr>
                </a:solidFill>
                <a:latin typeface="+mn-lt"/>
                <a:cs typeface="+mn-cs"/>
              </a:defRPr>
            </a:lvl4pPr>
            <a:lvl5pPr marL="1828800" indent="0" algn="l" rtl="0" eaLnBrk="0" fontAlgn="base" hangingPunct="0">
              <a:lnSpc>
                <a:spcPct val="85000"/>
              </a:lnSpc>
              <a:spcBef>
                <a:spcPts val="0"/>
              </a:spcBef>
              <a:spcAft>
                <a:spcPct val="0"/>
              </a:spcAft>
              <a:buClr>
                <a:schemeClr val="accent2"/>
              </a:buClr>
              <a:buNone/>
              <a:defRPr sz="1000">
                <a:solidFill>
                  <a:srgbClr val="000000"/>
                </a:solidFill>
                <a:latin typeface="+mn-lt"/>
                <a:cs typeface="+mn-cs"/>
              </a:defRPr>
            </a:lvl5pPr>
            <a:lvl6pPr marL="2514600" indent="-228600" algn="l" rtl="0" eaLnBrk="1" fontAlgn="base" hangingPunct="1">
              <a:spcBef>
                <a:spcPct val="20000"/>
              </a:spcBef>
              <a:spcAft>
                <a:spcPct val="0"/>
              </a:spcAft>
              <a:buClr>
                <a:schemeClr val="accent2"/>
              </a:buClr>
              <a:buChar char="•"/>
              <a:defRPr sz="1600">
                <a:solidFill>
                  <a:srgbClr val="596169"/>
                </a:solidFill>
                <a:latin typeface="+mn-lt"/>
                <a:cs typeface="+mn-cs"/>
              </a:defRPr>
            </a:lvl6pPr>
            <a:lvl7pPr marL="2971800" indent="-228600" algn="l" rtl="0" eaLnBrk="1" fontAlgn="base" hangingPunct="1">
              <a:spcBef>
                <a:spcPct val="20000"/>
              </a:spcBef>
              <a:spcAft>
                <a:spcPct val="0"/>
              </a:spcAft>
              <a:buClr>
                <a:schemeClr val="accent2"/>
              </a:buClr>
              <a:buChar char="•"/>
              <a:defRPr sz="1600">
                <a:solidFill>
                  <a:srgbClr val="596169"/>
                </a:solidFill>
                <a:latin typeface="+mn-lt"/>
                <a:cs typeface="+mn-cs"/>
              </a:defRPr>
            </a:lvl7pPr>
            <a:lvl8pPr marL="3429000" indent="-228600" algn="l" rtl="0" eaLnBrk="1" fontAlgn="base" hangingPunct="1">
              <a:spcBef>
                <a:spcPct val="20000"/>
              </a:spcBef>
              <a:spcAft>
                <a:spcPct val="0"/>
              </a:spcAft>
              <a:buClr>
                <a:schemeClr val="accent2"/>
              </a:buClr>
              <a:buChar char="•"/>
              <a:defRPr sz="1600">
                <a:solidFill>
                  <a:srgbClr val="596169"/>
                </a:solidFill>
                <a:latin typeface="+mn-lt"/>
                <a:cs typeface="+mn-cs"/>
              </a:defRPr>
            </a:lvl8pPr>
            <a:lvl9pPr marL="3886200" indent="-228600" algn="l" rtl="0" eaLnBrk="1" fontAlgn="base" hangingPunct="1">
              <a:spcBef>
                <a:spcPct val="20000"/>
              </a:spcBef>
              <a:spcAft>
                <a:spcPct val="0"/>
              </a:spcAft>
              <a:buClr>
                <a:schemeClr val="accent2"/>
              </a:buClr>
              <a:buChar char="•"/>
              <a:defRPr sz="1600">
                <a:solidFill>
                  <a:srgbClr val="596169"/>
                </a:solidFill>
                <a:latin typeface="+mn-lt"/>
                <a:cs typeface="+mn-cs"/>
              </a:defRPr>
            </a:lvl9pPr>
          </a:lstStyle>
          <a:p>
            <a:r>
              <a:rPr lang="en-US" sz="1200" b="1" kern="0" dirty="0">
                <a:solidFill>
                  <a:srgbClr val="002060"/>
                </a:solidFill>
              </a:rPr>
              <a:t>Castration-resistant disease </a:t>
            </a:r>
          </a:p>
        </p:txBody>
      </p:sp>
      <p:cxnSp>
        <p:nvCxnSpPr>
          <p:cNvPr id="37" name="Straight Arrow Connector 36">
            <a:extLst>
              <a:ext uri="{FF2B5EF4-FFF2-40B4-BE49-F238E27FC236}">
                <a16:creationId xmlns:a16="http://schemas.microsoft.com/office/drawing/2014/main" xmlns="" id="{D64F44F2-5075-4AC0-9FD6-EED9D5C2B9E7}"/>
              </a:ext>
            </a:extLst>
          </p:cNvPr>
          <p:cNvCxnSpPr>
            <a:cxnSpLocks/>
          </p:cNvCxnSpPr>
          <p:nvPr/>
        </p:nvCxnSpPr>
        <p:spPr>
          <a:xfrm>
            <a:off x="5885783" y="2820847"/>
            <a:ext cx="1839068" cy="0"/>
          </a:xfrm>
          <a:prstGeom prst="straightConnector1">
            <a:avLst/>
          </a:prstGeom>
          <a:ln>
            <a:solidFill>
              <a:schemeClr val="tx1"/>
            </a:solidFill>
            <a:tailEnd type="triangle"/>
          </a:ln>
          <a:effectLst/>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xmlns="" id="{01F77CCB-5363-4F44-BB85-2EFC5B75B2F2}"/>
              </a:ext>
            </a:extLst>
          </p:cNvPr>
          <p:cNvCxnSpPr>
            <a:cxnSpLocks/>
          </p:cNvCxnSpPr>
          <p:nvPr/>
        </p:nvCxnSpPr>
        <p:spPr>
          <a:xfrm>
            <a:off x="1456811" y="2794789"/>
            <a:ext cx="189000" cy="0"/>
          </a:xfrm>
          <a:prstGeom prst="straightConnector1">
            <a:avLst/>
          </a:prstGeom>
          <a:ln>
            <a:solidFill>
              <a:schemeClr val="tx1"/>
            </a:solidFill>
            <a:tailEnd type="none"/>
          </a:ln>
          <a:effectLst/>
        </p:spPr>
        <p:style>
          <a:lnRef idx="3">
            <a:schemeClr val="dk1"/>
          </a:lnRef>
          <a:fillRef idx="0">
            <a:schemeClr val="dk1"/>
          </a:fillRef>
          <a:effectRef idx="2">
            <a:schemeClr val="dk1"/>
          </a:effectRef>
          <a:fontRef idx="minor">
            <a:schemeClr val="tx1"/>
          </a:fontRef>
        </p:style>
      </p:cxnSp>
      <p:sp>
        <p:nvSpPr>
          <p:cNvPr id="30" name="Rounded Rectangle 30">
            <a:extLst>
              <a:ext uri="{FF2B5EF4-FFF2-40B4-BE49-F238E27FC236}">
                <a16:creationId xmlns:a16="http://schemas.microsoft.com/office/drawing/2014/main" xmlns="" id="{161511CD-0D9A-4CA0-B85D-76948C8BCC42}"/>
              </a:ext>
            </a:extLst>
          </p:cNvPr>
          <p:cNvSpPr/>
          <p:nvPr/>
        </p:nvSpPr>
        <p:spPr>
          <a:xfrm>
            <a:off x="2807996" y="3887621"/>
            <a:ext cx="1169100"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Abiraterone</a:t>
            </a:r>
          </a:p>
        </p:txBody>
      </p:sp>
      <p:sp>
        <p:nvSpPr>
          <p:cNvPr id="34" name="Rounded Rectangle 26">
            <a:extLst>
              <a:ext uri="{FF2B5EF4-FFF2-40B4-BE49-F238E27FC236}">
                <a16:creationId xmlns:a16="http://schemas.microsoft.com/office/drawing/2014/main" xmlns="" id="{EAAD4FB8-D183-4A52-B6D3-5C39085C33D7}"/>
              </a:ext>
            </a:extLst>
          </p:cNvPr>
          <p:cNvSpPr/>
          <p:nvPr/>
        </p:nvSpPr>
        <p:spPr>
          <a:xfrm>
            <a:off x="4051213" y="3887621"/>
            <a:ext cx="1169099" cy="302400"/>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a:solidFill>
                  <a:prstClr val="white"/>
                </a:solidFill>
                <a:ea typeface="ＭＳ Ｐゴシック" pitchFamily="34" charset="-128"/>
              </a:rPr>
              <a:t>Apalutamide</a:t>
            </a:r>
          </a:p>
        </p:txBody>
      </p:sp>
      <p:sp>
        <p:nvSpPr>
          <p:cNvPr id="38" name="Rounded Rectangle 30">
            <a:extLst>
              <a:ext uri="{FF2B5EF4-FFF2-40B4-BE49-F238E27FC236}">
                <a16:creationId xmlns:a16="http://schemas.microsoft.com/office/drawing/2014/main" xmlns="" id="{1245CC69-B5B2-4487-B0D7-CBEE4AC90A58}"/>
              </a:ext>
            </a:extLst>
          </p:cNvPr>
          <p:cNvSpPr/>
          <p:nvPr/>
        </p:nvSpPr>
        <p:spPr>
          <a:xfrm>
            <a:off x="4051211" y="4255022"/>
            <a:ext cx="3664536" cy="302400"/>
          </a:xfrm>
          <a:prstGeom prst="roundRect">
            <a:avLst/>
          </a:prstGeom>
          <a:solidFill>
            <a:schemeClr val="accent2">
              <a:lumMod val="60000"/>
              <a:lumOff val="4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defTabSz="711200">
              <a:defRPr/>
            </a:pPr>
            <a:r>
              <a:rPr lang="en-GB" sz="1400" b="1" kern="0" dirty="0">
                <a:solidFill>
                  <a:schemeClr val="bg1"/>
                </a:solidFill>
                <a:ea typeface="ＭＳ Ｐゴシック" pitchFamily="34" charset="-128"/>
              </a:rPr>
              <a:t>Enzalutamide</a:t>
            </a:r>
          </a:p>
        </p:txBody>
      </p:sp>
      <p:sp>
        <p:nvSpPr>
          <p:cNvPr id="36" name="Rectangle 35"/>
          <p:cNvSpPr/>
          <p:nvPr/>
        </p:nvSpPr>
        <p:spPr>
          <a:xfrm>
            <a:off x="1143000" y="6643688"/>
            <a:ext cx="1125141"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41 - Ορθογώνιο"/>
          <p:cNvSpPr/>
          <p:nvPr/>
        </p:nvSpPr>
        <p:spPr>
          <a:xfrm>
            <a:off x="2285984" y="4286256"/>
            <a:ext cx="1714512" cy="28575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Enzalutamide</a:t>
            </a:r>
            <a:r>
              <a:rPr lang="en-US" sz="1400" b="1" dirty="0" smtClean="0"/>
              <a:t> (FDA)</a:t>
            </a:r>
            <a:endParaRPr lang="el-GR" sz="1400" b="1" dirty="0"/>
          </a:p>
        </p:txBody>
      </p:sp>
      <p:sp>
        <p:nvSpPr>
          <p:cNvPr id="43" name="Rounded Rectangle 26">
            <a:extLst>
              <a:ext uri="{FF2B5EF4-FFF2-40B4-BE49-F238E27FC236}">
                <a16:creationId xmlns:a16="http://schemas.microsoft.com/office/drawing/2014/main" xmlns="" id="{EAAD4FB8-D183-4A52-B6D3-5C39085C33D7}"/>
              </a:ext>
            </a:extLst>
          </p:cNvPr>
          <p:cNvSpPr/>
          <p:nvPr/>
        </p:nvSpPr>
        <p:spPr>
          <a:xfrm>
            <a:off x="2571736" y="4643446"/>
            <a:ext cx="1500198" cy="428628"/>
          </a:xfrm>
          <a:prstGeom prst="roundRect">
            <a:avLst/>
          </a:prstGeom>
          <a:solidFill>
            <a:schemeClr val="accent4">
              <a:lumMod val="75000"/>
            </a:schemeClr>
          </a:solid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711200">
              <a:defRPr/>
            </a:pPr>
            <a:r>
              <a:rPr lang="en-GB" sz="1400" b="1" kern="0" dirty="0" err="1" smtClean="0">
                <a:solidFill>
                  <a:prstClr val="white"/>
                </a:solidFill>
                <a:ea typeface="ＭＳ Ｐゴシック" pitchFamily="34" charset="-128"/>
              </a:rPr>
              <a:t>Apalutamide</a:t>
            </a:r>
            <a:r>
              <a:rPr lang="en-GB" sz="1400" b="1" kern="0" dirty="0" smtClean="0">
                <a:solidFill>
                  <a:prstClr val="white"/>
                </a:solidFill>
                <a:ea typeface="ＭＳ Ｐゴシック" pitchFamily="34" charset="-128"/>
              </a:rPr>
              <a:t> (FDA)</a:t>
            </a:r>
            <a:endParaRPr lang="en-GB" sz="1400" b="1" kern="0" dirty="0">
              <a:solidFill>
                <a:prstClr val="white"/>
              </a:solidFill>
              <a:ea typeface="ＭＳ Ｐゴシック" pitchFamily="34" charset="-128"/>
            </a:endParaRPr>
          </a:p>
        </p:txBody>
      </p:sp>
      <p:pic>
        <p:nvPicPr>
          <p:cNvPr id="44" name="~PP3478.WAV">
            <a:hlinkClick r:id="" action="ppaction://media"/>
          </p:cNvPr>
          <p:cNvPicPr>
            <a:picLocks noRot="1" noChangeAspect="1"/>
          </p:cNvPicPr>
          <p:nvPr>
            <a:wavAudioFile r:embed="rId1" name="~PP3478.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3194790482"/>
      </p:ext>
    </p:extLst>
  </p:cSld>
  <p:clrMapOvr>
    <a:masterClrMapping/>
  </p:clrMapOvr>
  <p:transition spd="med" advTm="200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6" name="5 - Θέση περιεχομένου"/>
          <p:cNvSpPr>
            <a:spLocks noGrp="1"/>
          </p:cNvSpPr>
          <p:nvPr>
            <p:ph idx="1"/>
          </p:nvPr>
        </p:nvSpPr>
        <p:spPr/>
        <p:txBody>
          <a:bodyPr/>
          <a:lstStyle/>
          <a:p>
            <a:pPr>
              <a:buNone/>
            </a:pPr>
            <a:r>
              <a:rPr lang="el-GR" dirty="0" smtClean="0"/>
              <a:t>Καρκίνος </a:t>
            </a:r>
            <a:r>
              <a:rPr lang="el-GR" dirty="0" err="1" smtClean="0"/>
              <a:t>όρχεος</a:t>
            </a:r>
            <a:endParaRPr lang="el-GR" dirty="0"/>
          </a:p>
        </p:txBody>
      </p:sp>
      <p:pic>
        <p:nvPicPr>
          <p:cNvPr id="7" name="Picture 3" descr="C:\Users\despoina\Desktop\1033581241574734[1].jpg"/>
          <p:cNvPicPr>
            <a:picLocks noChangeAspect="1" noChangeArrowheads="1"/>
          </p:cNvPicPr>
          <p:nvPr/>
        </p:nvPicPr>
        <p:blipFill>
          <a:blip r:embed="rId4"/>
          <a:srcRect/>
          <a:stretch>
            <a:fillRect/>
          </a:stretch>
        </p:blipFill>
        <p:spPr bwMode="auto">
          <a:xfrm>
            <a:off x="4500562" y="404813"/>
            <a:ext cx="4643438" cy="6453187"/>
          </a:xfrm>
          <a:prstGeom prst="rect">
            <a:avLst/>
          </a:prstGeom>
          <a:noFill/>
          <a:ln w="9525">
            <a:noFill/>
            <a:miter lim="800000"/>
            <a:headEnd/>
            <a:tailEnd/>
          </a:ln>
        </p:spPr>
      </p:pic>
      <p:pic>
        <p:nvPicPr>
          <p:cNvPr id="8" name="Picture 2" descr="C:\Users\despoina\Desktop\isCAL5QY3J.jpg"/>
          <p:cNvPicPr>
            <a:picLocks noChangeAspect="1" noChangeArrowheads="1"/>
          </p:cNvPicPr>
          <p:nvPr/>
        </p:nvPicPr>
        <p:blipFill>
          <a:blip r:embed="rId5"/>
          <a:srcRect/>
          <a:stretch>
            <a:fillRect/>
          </a:stretch>
        </p:blipFill>
        <p:spPr bwMode="auto">
          <a:xfrm>
            <a:off x="285720" y="3714752"/>
            <a:ext cx="3384550" cy="2663825"/>
          </a:xfrm>
          <a:prstGeom prst="rect">
            <a:avLst/>
          </a:prstGeom>
          <a:noFill/>
          <a:ln w="9525">
            <a:noFill/>
            <a:miter lim="800000"/>
            <a:headEnd/>
            <a:tailEnd/>
          </a:ln>
        </p:spPr>
      </p:pic>
      <p:pic>
        <p:nvPicPr>
          <p:cNvPr id="9" name="~PP909.WAV">
            <a:hlinkClick r:id="" action="ppaction://media"/>
          </p:cNvPr>
          <p:cNvPicPr>
            <a:picLocks noRot="1" noChangeAspect="1"/>
          </p:cNvPicPr>
          <p:nvPr>
            <a:wavAudioFile r:embed="rId2" name="~PP909.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advTm="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84213" y="188913"/>
            <a:ext cx="7772400" cy="647700"/>
          </a:xfrm>
        </p:spPr>
        <p:txBody>
          <a:bodyPr/>
          <a:lstStyle/>
          <a:p>
            <a:pPr eaLnBrk="1" hangingPunct="1">
              <a:defRPr/>
            </a:pPr>
            <a:r>
              <a:rPr lang="el-GR" sz="3200" b="1" smtClean="0">
                <a:latin typeface="Tahoma" pitchFamily="34" charset="0"/>
              </a:rPr>
              <a:t>Καρκίνος όρχεος</a:t>
            </a:r>
            <a:endParaRPr lang="en-US" sz="3200" b="1" smtClean="0">
              <a:latin typeface="Tahoma" pitchFamily="34" charset="0"/>
            </a:endParaRPr>
          </a:p>
        </p:txBody>
      </p:sp>
      <p:sp>
        <p:nvSpPr>
          <p:cNvPr id="4099" name="Rectangle 3"/>
          <p:cNvSpPr>
            <a:spLocks noGrp="1" noChangeArrowheads="1"/>
          </p:cNvSpPr>
          <p:nvPr>
            <p:ph type="body" sz="half" idx="4294967295"/>
          </p:nvPr>
        </p:nvSpPr>
        <p:spPr>
          <a:xfrm>
            <a:off x="250825" y="908050"/>
            <a:ext cx="8893175" cy="5616575"/>
          </a:xfrm>
        </p:spPr>
        <p:txBody>
          <a:bodyPr>
            <a:normAutofit lnSpcReduction="10000"/>
          </a:bodyPr>
          <a:lstStyle/>
          <a:p>
            <a:pPr eaLnBrk="1" hangingPunct="1">
              <a:lnSpc>
                <a:spcPct val="90000"/>
              </a:lnSpc>
              <a:defRPr/>
            </a:pPr>
            <a:r>
              <a:rPr lang="el-GR" sz="2400" dirty="0" smtClean="0">
                <a:latin typeface="Tahoma" pitchFamily="34" charset="0"/>
              </a:rPr>
              <a:t>Μόνο το 1% των νεοπλασιών σε άνδρες, αλλά </a:t>
            </a:r>
            <a:r>
              <a:rPr lang="el-GR" sz="2400" dirty="0" smtClean="0">
                <a:solidFill>
                  <a:schemeClr val="tx2"/>
                </a:solidFill>
                <a:latin typeface="Tahoma" pitchFamily="34" charset="0"/>
              </a:rPr>
              <a:t>η πιό συχνή κακοήθεια σε άνδρες 20-35 ετών </a:t>
            </a:r>
            <a:r>
              <a:rPr lang="el-GR" sz="2400" dirty="0" smtClean="0">
                <a:solidFill>
                  <a:srgbClr val="FF9933"/>
                </a:solidFill>
                <a:latin typeface="Tahoma" pitchFamily="34" charset="0"/>
              </a:rPr>
              <a:t>(</a:t>
            </a:r>
            <a:r>
              <a:rPr lang="el-GR" sz="2400" b="1" u="sng" dirty="0" smtClean="0">
                <a:solidFill>
                  <a:srgbClr val="FF9933"/>
                </a:solidFill>
                <a:latin typeface="Tahoma" pitchFamily="34" charset="0"/>
              </a:rPr>
              <a:t>ιάσιμη</a:t>
            </a:r>
            <a:r>
              <a:rPr lang="el-GR" sz="2400" b="1" dirty="0" smtClean="0">
                <a:solidFill>
                  <a:srgbClr val="FF9933"/>
                </a:solidFill>
                <a:latin typeface="Tahoma" pitchFamily="34" charset="0"/>
              </a:rPr>
              <a:t> σε </a:t>
            </a:r>
            <a:r>
              <a:rPr lang="en-US" sz="2400" b="1" dirty="0" smtClean="0">
                <a:solidFill>
                  <a:srgbClr val="FF9933"/>
                </a:solidFill>
                <a:latin typeface="Tahoma" pitchFamily="34" charset="0"/>
              </a:rPr>
              <a:t>~ </a:t>
            </a:r>
            <a:r>
              <a:rPr lang="el-GR" sz="2400" b="1" dirty="0" smtClean="0">
                <a:solidFill>
                  <a:srgbClr val="FF9933"/>
                </a:solidFill>
                <a:latin typeface="Tahoma" pitchFamily="34" charset="0"/>
              </a:rPr>
              <a:t>85% ασθενών</a:t>
            </a:r>
            <a:r>
              <a:rPr lang="el-GR" sz="2400" dirty="0" smtClean="0">
                <a:solidFill>
                  <a:srgbClr val="FF9933"/>
                </a:solidFill>
                <a:latin typeface="Tahoma" pitchFamily="34" charset="0"/>
              </a:rPr>
              <a:t>)</a:t>
            </a:r>
          </a:p>
          <a:p>
            <a:pPr lvl="1" eaLnBrk="1" hangingPunct="1">
              <a:lnSpc>
                <a:spcPct val="90000"/>
              </a:lnSpc>
              <a:buFontTx/>
              <a:buNone/>
              <a:defRPr/>
            </a:pPr>
            <a:endParaRPr lang="el-GR" sz="2400" dirty="0" smtClean="0">
              <a:solidFill>
                <a:srgbClr val="FF9933"/>
              </a:solidFill>
              <a:latin typeface="Tahoma" pitchFamily="34" charset="0"/>
            </a:endParaRPr>
          </a:p>
          <a:p>
            <a:pPr eaLnBrk="1" hangingPunct="1">
              <a:lnSpc>
                <a:spcPct val="90000"/>
              </a:lnSpc>
              <a:defRPr/>
            </a:pPr>
            <a:r>
              <a:rPr lang="el-GR" sz="2400" dirty="0" smtClean="0">
                <a:latin typeface="Tahoma" pitchFamily="34" charset="0"/>
              </a:rPr>
              <a:t>ΗΠΑ </a:t>
            </a:r>
            <a:r>
              <a:rPr lang="en-US" sz="2400" dirty="0" smtClean="0">
                <a:latin typeface="Tahoma" pitchFamily="34" charset="0"/>
              </a:rPr>
              <a:t>:  </a:t>
            </a:r>
            <a:r>
              <a:rPr lang="el-GR" sz="2400" dirty="0" smtClean="0">
                <a:latin typeface="Tahoma" pitchFamily="34" charset="0"/>
              </a:rPr>
              <a:t>7.600 νέα περιστατικά / χρόνο</a:t>
            </a:r>
            <a:endParaRPr lang="en-US" sz="2400" dirty="0" smtClean="0">
              <a:latin typeface="Tahoma" pitchFamily="34" charset="0"/>
            </a:endParaRPr>
          </a:p>
          <a:p>
            <a:pPr eaLnBrk="1" hangingPunct="1">
              <a:lnSpc>
                <a:spcPct val="90000"/>
              </a:lnSpc>
              <a:buFont typeface="Wingdings" pitchFamily="2" charset="2"/>
              <a:buNone/>
              <a:defRPr/>
            </a:pPr>
            <a:r>
              <a:rPr lang="en-US" sz="2400" dirty="0" smtClean="0">
                <a:latin typeface="Tahoma" pitchFamily="34" charset="0"/>
              </a:rPr>
              <a:t>	            ~ 350 </a:t>
            </a:r>
            <a:r>
              <a:rPr lang="el-GR" sz="2400" dirty="0" smtClean="0">
                <a:latin typeface="Tahoma" pitchFamily="34" charset="0"/>
              </a:rPr>
              <a:t>θάνατοι / χρόνο </a:t>
            </a:r>
          </a:p>
          <a:p>
            <a:pPr eaLnBrk="1" hangingPunct="1">
              <a:lnSpc>
                <a:spcPct val="90000"/>
              </a:lnSpc>
              <a:buFont typeface="Wingdings" pitchFamily="2" charset="2"/>
              <a:buNone/>
              <a:defRPr/>
            </a:pPr>
            <a:r>
              <a:rPr lang="en-US" sz="2400" dirty="0" smtClean="0">
                <a:latin typeface="Tahoma" pitchFamily="34" charset="0"/>
              </a:rPr>
              <a:t>		      ~ 3/100.000/</a:t>
            </a:r>
            <a:r>
              <a:rPr lang="el-GR" sz="2400" dirty="0" smtClean="0">
                <a:latin typeface="Tahoma" pitchFamily="34" charset="0"/>
              </a:rPr>
              <a:t> χρόνο</a:t>
            </a:r>
            <a:endParaRPr lang="en-US" sz="2400" dirty="0" smtClean="0">
              <a:latin typeface="Tahoma" pitchFamily="34" charset="0"/>
            </a:endParaRPr>
          </a:p>
          <a:p>
            <a:pPr eaLnBrk="1" hangingPunct="1">
              <a:lnSpc>
                <a:spcPct val="90000"/>
              </a:lnSpc>
              <a:defRPr/>
            </a:pPr>
            <a:r>
              <a:rPr lang="el-GR" sz="2400" dirty="0" smtClean="0">
                <a:latin typeface="Tahoma" pitchFamily="34" charset="0"/>
              </a:rPr>
              <a:t>Λευκή / μαύρη φυλή</a:t>
            </a:r>
            <a:r>
              <a:rPr lang="en-US" sz="2400" dirty="0" smtClean="0">
                <a:latin typeface="Tahoma" pitchFamily="34" charset="0"/>
              </a:rPr>
              <a:t>: </a:t>
            </a:r>
            <a:r>
              <a:rPr lang="el-GR" sz="2400" dirty="0" smtClean="0">
                <a:latin typeface="Tahoma" pitchFamily="34" charset="0"/>
              </a:rPr>
              <a:t>4-5</a:t>
            </a:r>
            <a:r>
              <a:rPr lang="en-US" sz="2400" dirty="0" smtClean="0">
                <a:latin typeface="Tahoma" pitchFamily="34" charset="0"/>
              </a:rPr>
              <a:t> </a:t>
            </a:r>
            <a:r>
              <a:rPr lang="el-GR" sz="2400" dirty="0" smtClean="0">
                <a:latin typeface="Tahoma" pitchFamily="34" charset="0"/>
              </a:rPr>
              <a:t>/</a:t>
            </a:r>
            <a:r>
              <a:rPr lang="en-US" sz="2400" dirty="0" smtClean="0">
                <a:latin typeface="Tahoma" pitchFamily="34" charset="0"/>
              </a:rPr>
              <a:t> </a:t>
            </a:r>
            <a:r>
              <a:rPr lang="el-GR" sz="2400" dirty="0" smtClean="0">
                <a:latin typeface="Tahoma" pitchFamily="34" charset="0"/>
              </a:rPr>
              <a:t>1</a:t>
            </a:r>
            <a:endParaRPr lang="en-US" sz="2400" dirty="0" smtClean="0">
              <a:latin typeface="Tahoma" pitchFamily="34" charset="0"/>
            </a:endParaRPr>
          </a:p>
          <a:p>
            <a:pPr eaLnBrk="1" hangingPunct="1">
              <a:lnSpc>
                <a:spcPct val="90000"/>
              </a:lnSpc>
              <a:defRPr/>
            </a:pPr>
            <a:endParaRPr lang="en-US" sz="2400" dirty="0" smtClean="0">
              <a:latin typeface="Tahoma" pitchFamily="34" charset="0"/>
            </a:endParaRPr>
          </a:p>
          <a:p>
            <a:pPr eaLnBrk="1" hangingPunct="1">
              <a:lnSpc>
                <a:spcPct val="90000"/>
              </a:lnSpc>
              <a:defRPr/>
            </a:pPr>
            <a:r>
              <a:rPr lang="el-GR" sz="2400" dirty="0" smtClean="0">
                <a:latin typeface="Tahoma" pitchFamily="34" charset="0"/>
              </a:rPr>
              <a:t>(νεογνά),  25-40 και &gt;60 ετών</a:t>
            </a:r>
            <a:r>
              <a:rPr lang="en-US" sz="2400" dirty="0" smtClean="0">
                <a:latin typeface="Tahoma" pitchFamily="34" charset="0"/>
              </a:rPr>
              <a:t>    </a:t>
            </a:r>
          </a:p>
          <a:p>
            <a:pPr eaLnBrk="1" hangingPunct="1">
              <a:lnSpc>
                <a:spcPct val="90000"/>
              </a:lnSpc>
              <a:buFont typeface="Wingdings" pitchFamily="2" charset="2"/>
              <a:buNone/>
              <a:defRPr/>
            </a:pPr>
            <a:r>
              <a:rPr lang="en-US" sz="2400" dirty="0" smtClean="0">
                <a:latin typeface="Tahoma" pitchFamily="34" charset="0"/>
              </a:rPr>
              <a:t>	</a:t>
            </a:r>
            <a:r>
              <a:rPr lang="el-GR" sz="2400" dirty="0" smtClean="0">
                <a:latin typeface="Tahoma" pitchFamily="34" charset="0"/>
              </a:rPr>
              <a:t>Σεμίνωμα</a:t>
            </a:r>
            <a:r>
              <a:rPr lang="en-US" sz="2400" dirty="0" smtClean="0">
                <a:latin typeface="Tahoma" pitchFamily="34" charset="0"/>
              </a:rPr>
              <a:t>: 4</a:t>
            </a:r>
            <a:r>
              <a:rPr lang="el-GR" sz="2400" dirty="0" smtClean="0">
                <a:latin typeface="Tahoma" pitchFamily="34" charset="0"/>
              </a:rPr>
              <a:t>η δεκαετία</a:t>
            </a:r>
            <a:endParaRPr lang="en-US" sz="2400" dirty="0" smtClean="0">
              <a:latin typeface="Tahoma" pitchFamily="34" charset="0"/>
            </a:endParaRPr>
          </a:p>
          <a:p>
            <a:pPr eaLnBrk="1" hangingPunct="1">
              <a:lnSpc>
                <a:spcPct val="90000"/>
              </a:lnSpc>
              <a:buFont typeface="Wingdings" pitchFamily="2" charset="2"/>
              <a:buNone/>
              <a:defRPr/>
            </a:pPr>
            <a:r>
              <a:rPr lang="en-US" sz="2400" dirty="0" smtClean="0">
                <a:latin typeface="Tahoma" pitchFamily="34" charset="0"/>
              </a:rPr>
              <a:t>	</a:t>
            </a:r>
            <a:r>
              <a:rPr lang="el-GR" sz="2400" dirty="0" smtClean="0">
                <a:latin typeface="Tahoma" pitchFamily="34" charset="0"/>
              </a:rPr>
              <a:t>Μή-σεμίνωμα</a:t>
            </a:r>
            <a:r>
              <a:rPr lang="en-US" sz="2400" dirty="0" smtClean="0">
                <a:latin typeface="Tahoma" pitchFamily="34" charset="0"/>
              </a:rPr>
              <a:t>: 3</a:t>
            </a:r>
            <a:r>
              <a:rPr lang="el-GR" sz="2400" dirty="0" smtClean="0">
                <a:latin typeface="Tahoma" pitchFamily="34" charset="0"/>
              </a:rPr>
              <a:t>η δεκαετία</a:t>
            </a:r>
            <a:endParaRPr lang="en-US" sz="2400" dirty="0" smtClean="0">
              <a:latin typeface="Tahoma" pitchFamily="34" charset="0"/>
            </a:endParaRPr>
          </a:p>
          <a:p>
            <a:pPr eaLnBrk="1" hangingPunct="1">
              <a:lnSpc>
                <a:spcPct val="170000"/>
              </a:lnSpc>
              <a:defRPr/>
            </a:pPr>
            <a:r>
              <a:rPr lang="el-GR" sz="2400" dirty="0" smtClean="0">
                <a:latin typeface="Tahoma" pitchFamily="34" charset="0"/>
              </a:rPr>
              <a:t>Αμφοτερόπλευρο</a:t>
            </a:r>
            <a:r>
              <a:rPr lang="en-US" sz="2400" dirty="0" smtClean="0">
                <a:latin typeface="Tahoma" pitchFamily="34" charset="0"/>
              </a:rPr>
              <a:t>:  3%</a:t>
            </a:r>
          </a:p>
          <a:p>
            <a:pPr eaLnBrk="1" hangingPunct="1">
              <a:lnSpc>
                <a:spcPct val="170000"/>
              </a:lnSpc>
              <a:defRPr/>
            </a:pPr>
            <a:r>
              <a:rPr lang="en-US" sz="2400" dirty="0" smtClean="0">
                <a:latin typeface="Tahoma" pitchFamily="34" charset="0"/>
              </a:rPr>
              <a:t>Lifetime risk: 0,5-1/200</a:t>
            </a:r>
          </a:p>
          <a:p>
            <a:pPr eaLnBrk="1" hangingPunct="1">
              <a:lnSpc>
                <a:spcPct val="90000"/>
              </a:lnSpc>
              <a:defRPr/>
            </a:pPr>
            <a:endParaRPr lang="en-US" sz="2400" dirty="0" smtClean="0">
              <a:latin typeface="Tahoma" pitchFamily="34" charset="0"/>
            </a:endParaRPr>
          </a:p>
        </p:txBody>
      </p:sp>
      <p:graphicFrame>
        <p:nvGraphicFramePr>
          <p:cNvPr id="1026" name="Object 4"/>
          <p:cNvGraphicFramePr>
            <a:graphicFrameLocks noChangeAspect="1"/>
          </p:cNvGraphicFramePr>
          <p:nvPr>
            <p:ph sz="half" idx="4294967295"/>
          </p:nvPr>
        </p:nvGraphicFramePr>
        <p:xfrm>
          <a:off x="4829175" y="3001963"/>
          <a:ext cx="4113213" cy="3246437"/>
        </p:xfrm>
        <a:graphic>
          <a:graphicData uri="http://schemas.openxmlformats.org/presentationml/2006/ole">
            <p:oleObj spid="_x0000_s76802" name="Chart" r:id="rId4" imgW="2964600" imgH="1869840" progId="Excel.Sheet.8">
              <p:embed/>
            </p:oleObj>
          </a:graphicData>
        </a:graphic>
      </p:graphicFrame>
      <p:pic>
        <p:nvPicPr>
          <p:cNvPr id="5" name="~PP1449.WAV">
            <a:hlinkClick r:id="" action="ppaction://media"/>
          </p:cNvPr>
          <p:cNvPicPr>
            <a:picLocks noRot="1" noChangeAspect="1"/>
          </p:cNvPicPr>
          <p:nvPr>
            <a:wavAudioFile r:embed="rId2" name="~PP1449.WAV"/>
          </p:nvPr>
        </p:nvPicPr>
        <p:blipFill>
          <a:blip r:embed="rId5"/>
          <a:stretch>
            <a:fillRect/>
          </a:stretch>
        </p:blipFill>
        <p:spPr>
          <a:xfrm>
            <a:off x="8632825" y="6346825"/>
            <a:ext cx="304800" cy="304800"/>
          </a:xfrm>
          <a:prstGeom prst="rect">
            <a:avLst/>
          </a:prstGeom>
        </p:spPr>
      </p:pic>
    </p:spTree>
  </p:cSld>
  <p:clrMapOvr>
    <a:masterClrMapping/>
  </p:clrMapOvr>
  <p:transition advTm="41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381000"/>
            <a:ext cx="8686800" cy="1066800"/>
          </a:xfrm>
        </p:spPr>
        <p:txBody>
          <a:bodyPr/>
          <a:lstStyle/>
          <a:p>
            <a:pPr eaLnBrk="1" hangingPunct="1">
              <a:defRPr/>
            </a:pPr>
            <a:r>
              <a:rPr lang="el-GR" sz="3200" b="1" smtClean="0">
                <a:latin typeface="Tahoma" pitchFamily="34" charset="0"/>
              </a:rPr>
              <a:t>Νεοπλάσματα Όρχεων</a:t>
            </a:r>
            <a:br>
              <a:rPr lang="el-GR" sz="3200" b="1" smtClean="0">
                <a:latin typeface="Tahoma" pitchFamily="34" charset="0"/>
              </a:rPr>
            </a:br>
            <a:r>
              <a:rPr lang="el-GR" sz="3200" b="1" smtClean="0">
                <a:latin typeface="Tahoma" pitchFamily="34" charset="0"/>
              </a:rPr>
              <a:t>Παθολογοανατομία</a:t>
            </a:r>
            <a:r>
              <a:rPr lang="en-US" sz="3200" b="1" smtClean="0">
                <a:latin typeface="Tahoma" pitchFamily="34" charset="0"/>
              </a:rPr>
              <a:t>  </a:t>
            </a:r>
          </a:p>
        </p:txBody>
      </p:sp>
      <p:sp>
        <p:nvSpPr>
          <p:cNvPr id="8195" name="Rectangle 3"/>
          <p:cNvSpPr>
            <a:spLocks noGrp="1" noChangeArrowheads="1"/>
          </p:cNvSpPr>
          <p:nvPr>
            <p:ph type="body" sz="half" idx="4294967295"/>
          </p:nvPr>
        </p:nvSpPr>
        <p:spPr>
          <a:xfrm>
            <a:off x="539750" y="1844675"/>
            <a:ext cx="3810000" cy="4108450"/>
          </a:xfrm>
        </p:spPr>
        <p:txBody>
          <a:bodyPr/>
          <a:lstStyle/>
          <a:p>
            <a:pPr eaLnBrk="1" hangingPunct="1">
              <a:lnSpc>
                <a:spcPct val="90000"/>
              </a:lnSpc>
              <a:defRPr/>
            </a:pPr>
            <a:r>
              <a:rPr lang="el-GR" sz="2000" b="1" smtClean="0">
                <a:solidFill>
                  <a:srgbClr val="FFCC00"/>
                </a:solidFill>
                <a:latin typeface="Tahoma" pitchFamily="34" charset="0"/>
              </a:rPr>
              <a:t>Καρκίνος όρχεος</a:t>
            </a:r>
            <a:r>
              <a:rPr lang="el-GR" sz="2000" b="1" smtClean="0">
                <a:solidFill>
                  <a:srgbClr val="FAF40C"/>
                </a:solidFill>
                <a:latin typeface="Tahoma" pitchFamily="34" charset="0"/>
              </a:rPr>
              <a:t> </a:t>
            </a:r>
            <a:endParaRPr lang="en-US" sz="2000" smtClean="0">
              <a:latin typeface="Tahoma" pitchFamily="34" charset="0"/>
            </a:endParaRPr>
          </a:p>
          <a:p>
            <a:pPr eaLnBrk="1" hangingPunct="1">
              <a:lnSpc>
                <a:spcPct val="90000"/>
              </a:lnSpc>
              <a:defRPr/>
            </a:pPr>
            <a:endParaRPr lang="en-US" sz="2000" smtClean="0">
              <a:latin typeface="Tahoma" pitchFamily="34" charset="0"/>
            </a:endParaRPr>
          </a:p>
          <a:p>
            <a:pPr eaLnBrk="1" hangingPunct="1">
              <a:lnSpc>
                <a:spcPct val="90000"/>
              </a:lnSpc>
              <a:defRPr/>
            </a:pPr>
            <a:r>
              <a:rPr lang="el-GR" sz="2000" b="1" smtClean="0">
                <a:solidFill>
                  <a:srgbClr val="FAF40C"/>
                </a:solidFill>
                <a:latin typeface="Tahoma" pitchFamily="34" charset="0"/>
              </a:rPr>
              <a:t>Όγκοι στρώματος σπερματικής χορδής</a:t>
            </a:r>
          </a:p>
          <a:p>
            <a:pPr lvl="1" eaLnBrk="1" hangingPunct="1">
              <a:lnSpc>
                <a:spcPct val="90000"/>
              </a:lnSpc>
              <a:defRPr/>
            </a:pPr>
            <a:r>
              <a:rPr lang="en-US" sz="2000" smtClean="0">
                <a:latin typeface="Tahoma" pitchFamily="34" charset="0"/>
              </a:rPr>
              <a:t>Leydig cell tumor</a:t>
            </a:r>
          </a:p>
          <a:p>
            <a:pPr lvl="1" eaLnBrk="1" hangingPunct="1">
              <a:lnSpc>
                <a:spcPct val="90000"/>
              </a:lnSpc>
              <a:defRPr/>
            </a:pPr>
            <a:r>
              <a:rPr lang="en-US" sz="2000" smtClean="0">
                <a:latin typeface="Tahoma" pitchFamily="34" charset="0"/>
              </a:rPr>
              <a:t>Sertoli cell tumor</a:t>
            </a:r>
          </a:p>
          <a:p>
            <a:pPr lvl="1" eaLnBrk="1" hangingPunct="1">
              <a:lnSpc>
                <a:spcPct val="90000"/>
              </a:lnSpc>
              <a:defRPr/>
            </a:pPr>
            <a:r>
              <a:rPr lang="en-US" sz="2000" smtClean="0">
                <a:latin typeface="Tahoma" pitchFamily="34" charset="0"/>
              </a:rPr>
              <a:t>granulosa cell tumor (adult/juvenile)</a:t>
            </a:r>
          </a:p>
          <a:p>
            <a:pPr lvl="1" eaLnBrk="1" hangingPunct="1">
              <a:lnSpc>
                <a:spcPct val="90000"/>
              </a:lnSpc>
              <a:defRPr/>
            </a:pPr>
            <a:endParaRPr lang="en-US" sz="2000" smtClean="0">
              <a:latin typeface="Tahoma" pitchFamily="34" charset="0"/>
            </a:endParaRPr>
          </a:p>
          <a:p>
            <a:pPr eaLnBrk="1" hangingPunct="1">
              <a:lnSpc>
                <a:spcPct val="90000"/>
              </a:lnSpc>
              <a:defRPr/>
            </a:pPr>
            <a:r>
              <a:rPr lang="el-GR" sz="2000" b="1" smtClean="0">
                <a:solidFill>
                  <a:srgbClr val="FAF40C"/>
                </a:solidFill>
                <a:latin typeface="Tahoma" pitchFamily="34" charset="0"/>
              </a:rPr>
              <a:t>Μεικτοί όγκοι </a:t>
            </a:r>
            <a:endParaRPr lang="en-US" sz="2000" smtClean="0">
              <a:latin typeface="Tahoma" pitchFamily="34" charset="0"/>
            </a:endParaRPr>
          </a:p>
          <a:p>
            <a:pPr lvl="1" eaLnBrk="1" hangingPunct="1">
              <a:lnSpc>
                <a:spcPct val="90000"/>
              </a:lnSpc>
              <a:defRPr/>
            </a:pPr>
            <a:r>
              <a:rPr lang="el-GR" sz="2000" smtClean="0">
                <a:latin typeface="Tahoma" pitchFamily="34" charset="0"/>
              </a:rPr>
              <a:t>Γοναδοβλάστωμα</a:t>
            </a:r>
            <a:endParaRPr lang="en-US" sz="2000" smtClean="0">
              <a:latin typeface="Tahoma" pitchFamily="34" charset="0"/>
            </a:endParaRPr>
          </a:p>
          <a:p>
            <a:pPr lvl="1" eaLnBrk="1" hangingPunct="1">
              <a:lnSpc>
                <a:spcPct val="90000"/>
              </a:lnSpc>
              <a:defRPr/>
            </a:pPr>
            <a:endParaRPr lang="en-US" sz="2000" smtClean="0">
              <a:latin typeface="Tahoma" pitchFamily="34" charset="0"/>
            </a:endParaRPr>
          </a:p>
        </p:txBody>
      </p:sp>
      <p:sp>
        <p:nvSpPr>
          <p:cNvPr id="8196" name="Rectangle 4"/>
          <p:cNvSpPr>
            <a:spLocks noGrp="1" noChangeArrowheads="1"/>
          </p:cNvSpPr>
          <p:nvPr>
            <p:ph type="body" sz="half" idx="4294967295"/>
          </p:nvPr>
        </p:nvSpPr>
        <p:spPr>
          <a:xfrm>
            <a:off x="4572000" y="1844675"/>
            <a:ext cx="3810000" cy="4419600"/>
          </a:xfrm>
        </p:spPr>
        <p:txBody>
          <a:bodyPr/>
          <a:lstStyle/>
          <a:p>
            <a:pPr eaLnBrk="1" hangingPunct="1">
              <a:lnSpc>
                <a:spcPct val="90000"/>
              </a:lnSpc>
              <a:defRPr/>
            </a:pPr>
            <a:r>
              <a:rPr lang="el-GR" sz="2000" b="1" smtClean="0">
                <a:solidFill>
                  <a:srgbClr val="FAF40C"/>
                </a:solidFill>
                <a:latin typeface="Tahoma" pitchFamily="34" charset="0"/>
              </a:rPr>
              <a:t>Παρα-ορχικοί όγκοι</a:t>
            </a:r>
            <a:endParaRPr lang="en-US" sz="2000" b="1" smtClean="0">
              <a:latin typeface="Tahoma" pitchFamily="34" charset="0"/>
            </a:endParaRPr>
          </a:p>
          <a:p>
            <a:pPr lvl="1" eaLnBrk="1" hangingPunct="1">
              <a:lnSpc>
                <a:spcPct val="90000"/>
              </a:lnSpc>
              <a:defRPr/>
            </a:pPr>
            <a:r>
              <a:rPr lang="el-GR" sz="2000" smtClean="0">
                <a:latin typeface="Tahoma" pitchFamily="34" charset="0"/>
              </a:rPr>
              <a:t>Μεσοθηλίωμα</a:t>
            </a:r>
            <a:endParaRPr lang="en-US" sz="2000" smtClean="0">
              <a:latin typeface="Tahoma" pitchFamily="34" charset="0"/>
            </a:endParaRPr>
          </a:p>
          <a:p>
            <a:pPr lvl="1" eaLnBrk="1" hangingPunct="1">
              <a:lnSpc>
                <a:spcPct val="90000"/>
              </a:lnSpc>
              <a:defRPr/>
            </a:pPr>
            <a:r>
              <a:rPr lang="el-GR" sz="2000" smtClean="0">
                <a:latin typeface="Tahoma" pitchFamily="34" charset="0"/>
              </a:rPr>
              <a:t>Όγκοι μαλακών μορίων (π.χ. σάρκωμα)</a:t>
            </a:r>
            <a:endParaRPr lang="en-US" sz="2000" smtClean="0">
              <a:latin typeface="Tahoma" pitchFamily="34" charset="0"/>
            </a:endParaRPr>
          </a:p>
          <a:p>
            <a:pPr lvl="1" eaLnBrk="1" hangingPunct="1">
              <a:lnSpc>
                <a:spcPct val="90000"/>
              </a:lnSpc>
              <a:defRPr/>
            </a:pPr>
            <a:endParaRPr lang="en-US" sz="2000" smtClean="0">
              <a:latin typeface="Tahoma" pitchFamily="34" charset="0"/>
            </a:endParaRPr>
          </a:p>
          <a:p>
            <a:pPr eaLnBrk="1" hangingPunct="1">
              <a:lnSpc>
                <a:spcPct val="90000"/>
              </a:lnSpc>
              <a:defRPr/>
            </a:pPr>
            <a:r>
              <a:rPr lang="el-GR" sz="2000" b="1" smtClean="0">
                <a:solidFill>
                  <a:srgbClr val="FAF40C"/>
                </a:solidFill>
                <a:latin typeface="Tahoma" pitchFamily="34" charset="0"/>
              </a:rPr>
              <a:t>Άλλοι</a:t>
            </a:r>
            <a:endParaRPr lang="en-US" sz="2000" smtClean="0">
              <a:solidFill>
                <a:srgbClr val="FAF40C"/>
              </a:solidFill>
              <a:latin typeface="Tahoma" pitchFamily="34" charset="0"/>
            </a:endParaRPr>
          </a:p>
          <a:p>
            <a:pPr lvl="1" eaLnBrk="1" hangingPunct="1">
              <a:lnSpc>
                <a:spcPct val="90000"/>
              </a:lnSpc>
              <a:defRPr/>
            </a:pPr>
            <a:r>
              <a:rPr lang="el-GR" sz="2000" smtClean="0">
                <a:latin typeface="Tahoma" pitchFamily="34" charset="0"/>
              </a:rPr>
              <a:t>Καρκινοειδές</a:t>
            </a:r>
            <a:endParaRPr lang="en-US" sz="2000" smtClean="0">
              <a:latin typeface="Tahoma" pitchFamily="34" charset="0"/>
            </a:endParaRPr>
          </a:p>
          <a:p>
            <a:pPr lvl="1" eaLnBrk="1" hangingPunct="1">
              <a:lnSpc>
                <a:spcPct val="90000"/>
              </a:lnSpc>
              <a:defRPr/>
            </a:pPr>
            <a:r>
              <a:rPr lang="el-GR" sz="2000" smtClean="0">
                <a:latin typeface="Tahoma" pitchFamily="34" charset="0"/>
              </a:rPr>
              <a:t>Λέμφωμα</a:t>
            </a:r>
            <a:endParaRPr lang="en-US" sz="2000" smtClean="0">
              <a:latin typeface="Tahoma" pitchFamily="34" charset="0"/>
            </a:endParaRPr>
          </a:p>
          <a:p>
            <a:pPr lvl="1" eaLnBrk="1" hangingPunct="1">
              <a:lnSpc>
                <a:spcPct val="90000"/>
              </a:lnSpc>
              <a:defRPr/>
            </a:pPr>
            <a:r>
              <a:rPr lang="el-GR" sz="2000" smtClean="0">
                <a:latin typeface="Tahoma" pitchFamily="34" charset="0"/>
              </a:rPr>
              <a:t>Μεταστατικοί όγκοι (νεφρός, προστάτης, </a:t>
            </a:r>
            <a:r>
              <a:rPr lang="en-US" sz="2000" smtClean="0">
                <a:latin typeface="Tahoma" pitchFamily="34" charset="0"/>
              </a:rPr>
              <a:t>SCLC, </a:t>
            </a:r>
            <a:r>
              <a:rPr lang="el-GR" sz="2000" smtClean="0">
                <a:latin typeface="Tahoma" pitchFamily="34" charset="0"/>
              </a:rPr>
              <a:t>μελάν</a:t>
            </a:r>
            <a:r>
              <a:rPr lang="el-GR" sz="2000" smtClean="0"/>
              <a:t>ω</a:t>
            </a:r>
            <a:r>
              <a:rPr lang="el-GR" sz="2000" smtClean="0">
                <a:latin typeface="Tahoma" pitchFamily="34" charset="0"/>
              </a:rPr>
              <a:t>μα, λευχαιμίες)</a:t>
            </a:r>
          </a:p>
          <a:p>
            <a:pPr lvl="1" eaLnBrk="1" hangingPunct="1">
              <a:lnSpc>
                <a:spcPct val="90000"/>
              </a:lnSpc>
              <a:defRPr/>
            </a:pPr>
            <a:r>
              <a:rPr lang="el-GR" sz="2000" smtClean="0">
                <a:latin typeface="Tahoma" pitchFamily="34" charset="0"/>
              </a:rPr>
              <a:t>Κύστεις</a:t>
            </a:r>
            <a:endParaRPr lang="en-US" sz="2000" smtClean="0">
              <a:latin typeface="Tahoma" pitchFamily="34" charset="0"/>
            </a:endParaRPr>
          </a:p>
          <a:p>
            <a:pPr eaLnBrk="1" hangingPunct="1">
              <a:lnSpc>
                <a:spcPct val="90000"/>
              </a:lnSpc>
              <a:defRPr/>
            </a:pPr>
            <a:endParaRPr lang="en-US" sz="2000" smtClean="0">
              <a:latin typeface="Tahoma" pitchFamily="34" charset="0"/>
            </a:endParaRPr>
          </a:p>
        </p:txBody>
      </p:sp>
      <p:sp>
        <p:nvSpPr>
          <p:cNvPr id="5" name="4 - Ορθογώνιο"/>
          <p:cNvSpPr/>
          <p:nvPr/>
        </p:nvSpPr>
        <p:spPr>
          <a:xfrm>
            <a:off x="500034" y="1571612"/>
            <a:ext cx="2928958"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P1648.WAV">
            <a:hlinkClick r:id="" action="ppaction://media"/>
          </p:cNvPr>
          <p:cNvPicPr>
            <a:picLocks noRot="1" noChangeAspect="1"/>
          </p:cNvPicPr>
          <p:nvPr>
            <a:wavAudioFile r:embed="rId1" name="~PP1648.WAV"/>
          </p:nvPr>
        </p:nvPicPr>
        <p:blipFill>
          <a:blip r:embed="rId3"/>
          <a:stretch>
            <a:fillRect/>
          </a:stretch>
        </p:blipFill>
        <p:spPr>
          <a:xfrm>
            <a:off x="8632825" y="6346825"/>
            <a:ext cx="304800" cy="304800"/>
          </a:xfrm>
          <a:prstGeom prst="rect">
            <a:avLst/>
          </a:prstGeom>
        </p:spPr>
      </p:pic>
    </p:spTree>
  </p:cSld>
  <p:clrMapOvr>
    <a:masterClrMapping/>
  </p:clrMapOvr>
  <p:transition advTm="8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Συμπτώματα</a:t>
            </a:r>
            <a:endParaRPr lang="el-GR" dirty="0"/>
          </a:p>
        </p:txBody>
      </p:sp>
      <p:sp>
        <p:nvSpPr>
          <p:cNvPr id="4" name="3 - Θέση περιεχομένου"/>
          <p:cNvSpPr>
            <a:spLocks noGrp="1"/>
          </p:cNvSpPr>
          <p:nvPr>
            <p:ph idx="1"/>
          </p:nvPr>
        </p:nvSpPr>
        <p:spPr/>
        <p:txBody>
          <a:bodyPr>
            <a:normAutofit fontScale="92500" lnSpcReduction="20000"/>
          </a:bodyPr>
          <a:lstStyle/>
          <a:p>
            <a:pPr>
              <a:buFont typeface="Wingdings" pitchFamily="2" charset="2"/>
              <a:buChar char="Ø"/>
            </a:pPr>
            <a:r>
              <a:rPr lang="el-GR" b="1" dirty="0" err="1" smtClean="0"/>
              <a:t>Παρανεοπλασματικά</a:t>
            </a:r>
            <a:r>
              <a:rPr lang="el-GR" b="1" dirty="0" smtClean="0"/>
              <a:t> Σύνδρομα</a:t>
            </a:r>
            <a:r>
              <a:rPr lang="en-US" dirty="0" smtClean="0"/>
              <a:t>: </a:t>
            </a:r>
            <a:r>
              <a:rPr lang="el-GR" dirty="0" smtClean="0"/>
              <a:t>Κυρίως σχετιζόμενα με παραγωγή ορμονών (</a:t>
            </a:r>
            <a:r>
              <a:rPr lang="en-US" dirty="0" smtClean="0"/>
              <a:t>erythropoietin, parathyroid hormone-related protein [</a:t>
            </a:r>
            <a:r>
              <a:rPr lang="en-US" dirty="0" err="1" smtClean="0"/>
              <a:t>PTHrP</a:t>
            </a:r>
            <a:r>
              <a:rPr lang="en-US" dirty="0" smtClean="0"/>
              <a:t>], </a:t>
            </a:r>
            <a:r>
              <a:rPr lang="en-US" dirty="0" err="1" smtClean="0"/>
              <a:t>gonadotropins</a:t>
            </a:r>
            <a:r>
              <a:rPr lang="en-US" dirty="0" smtClean="0"/>
              <a:t>, human chorionic </a:t>
            </a:r>
            <a:r>
              <a:rPr lang="en-US" dirty="0" err="1" smtClean="0"/>
              <a:t>somatomammotropin</a:t>
            </a:r>
            <a:r>
              <a:rPr lang="en-US" dirty="0" smtClean="0"/>
              <a:t>, an </a:t>
            </a:r>
            <a:r>
              <a:rPr lang="en-US" dirty="0" err="1" smtClean="0"/>
              <a:t>adrenocorticotropic</a:t>
            </a:r>
            <a:r>
              <a:rPr lang="en-US" dirty="0" smtClean="0"/>
              <a:t> hormone [ACTH]-like substance, </a:t>
            </a:r>
            <a:r>
              <a:rPr lang="en-US" dirty="0" err="1" smtClean="0"/>
              <a:t>renin</a:t>
            </a:r>
            <a:r>
              <a:rPr lang="en-US" dirty="0" smtClean="0"/>
              <a:t>, glucagon, insulin</a:t>
            </a:r>
            <a:r>
              <a:rPr lang="el-GR" dirty="0" smtClean="0"/>
              <a:t>)</a:t>
            </a:r>
          </a:p>
          <a:p>
            <a:pPr>
              <a:buFont typeface="Wingdings" pitchFamily="2" charset="2"/>
              <a:buChar char="Ø"/>
            </a:pPr>
            <a:r>
              <a:rPr lang="el-GR" b="1" dirty="0" smtClean="0"/>
              <a:t>Ηπατική δυσλειτουργία- Σύνδρομο </a:t>
            </a:r>
            <a:r>
              <a:rPr lang="en-US" b="1" dirty="0" smtClean="0"/>
              <a:t>Stauffer </a:t>
            </a:r>
            <a:r>
              <a:rPr lang="en-US" dirty="0" smtClean="0"/>
              <a:t>(</a:t>
            </a:r>
            <a:r>
              <a:rPr lang="el-GR" dirty="0" smtClean="0"/>
              <a:t>απουσία ηπατικών μεταστάσεων)[</a:t>
            </a:r>
            <a:r>
              <a:rPr lang="en-US" dirty="0" smtClean="0"/>
              <a:t>GM-CSF?, IL-6?]</a:t>
            </a:r>
            <a:endParaRPr lang="el-GR" dirty="0" smtClean="0"/>
          </a:p>
          <a:p>
            <a:pPr>
              <a:buFont typeface="Wingdings" pitchFamily="2" charset="2"/>
              <a:buChar char="Ø"/>
            </a:pPr>
            <a:r>
              <a:rPr lang="el-GR" b="1" dirty="0" err="1" smtClean="0"/>
              <a:t>Ερυθροκυττάρωση</a:t>
            </a:r>
            <a:r>
              <a:rPr lang="el-GR" b="1" dirty="0" smtClean="0"/>
              <a:t>, </a:t>
            </a:r>
            <a:r>
              <a:rPr lang="el-GR" b="1" dirty="0" err="1" smtClean="0"/>
              <a:t>Θρομβοκυττάρωση</a:t>
            </a:r>
            <a:endParaRPr lang="el-GR" b="1" dirty="0" smtClean="0"/>
          </a:p>
          <a:p>
            <a:pPr>
              <a:buFont typeface="Wingdings" pitchFamily="2" charset="2"/>
              <a:buChar char="Ø"/>
            </a:pPr>
            <a:endParaRPr lang="el-GR" dirty="0"/>
          </a:p>
        </p:txBody>
      </p:sp>
      <p:pic>
        <p:nvPicPr>
          <p:cNvPr id="79874" name="Picture 2"/>
          <p:cNvPicPr>
            <a:picLocks noChangeAspect="1" noChangeArrowheads="1"/>
          </p:cNvPicPr>
          <p:nvPr/>
        </p:nvPicPr>
        <p:blipFill>
          <a:blip r:embed="rId3"/>
          <a:srcRect/>
          <a:stretch>
            <a:fillRect/>
          </a:stretch>
        </p:blipFill>
        <p:spPr bwMode="auto">
          <a:xfrm>
            <a:off x="6648450" y="0"/>
            <a:ext cx="2495550" cy="1428736"/>
          </a:xfrm>
          <a:prstGeom prst="rect">
            <a:avLst/>
          </a:prstGeom>
          <a:noFill/>
          <a:ln w="9525">
            <a:noFill/>
            <a:miter lim="800000"/>
            <a:headEnd/>
            <a:tailEnd/>
          </a:ln>
          <a:effectLst/>
        </p:spPr>
      </p:pic>
      <p:pic>
        <p:nvPicPr>
          <p:cNvPr id="5" name="~PP3837.WAV">
            <a:hlinkClick r:id="" action="ppaction://media"/>
          </p:cNvPr>
          <p:cNvPicPr>
            <a:picLocks noRot="1" noChangeAspect="1"/>
          </p:cNvPicPr>
          <p:nvPr>
            <a:wavAudioFile r:embed="rId1" name="~PP3837.WAV"/>
          </p:nvPr>
        </p:nvPicPr>
        <p:blipFill>
          <a:blip r:embed="rId4"/>
          <a:stretch>
            <a:fillRect/>
          </a:stretch>
        </p:blipFill>
        <p:spPr>
          <a:xfrm>
            <a:off x="8632825" y="6346825"/>
            <a:ext cx="304800" cy="304800"/>
          </a:xfrm>
          <a:prstGeom prst="rect">
            <a:avLst/>
          </a:prstGeom>
        </p:spPr>
      </p:pic>
    </p:spTree>
  </p:cSld>
  <p:clrMapOvr>
    <a:masterClrMapping/>
  </p:clrMapOvr>
  <p:transition advTm="16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srcRect/>
          <a:stretch>
            <a:fillRect/>
          </a:stretch>
        </p:blipFill>
        <p:spPr bwMode="auto">
          <a:xfrm>
            <a:off x="428596" y="285729"/>
            <a:ext cx="3857651" cy="3500462"/>
          </a:xfrm>
          <a:prstGeom prst="rect">
            <a:avLst/>
          </a:prstGeom>
          <a:noFill/>
          <a:ln w="9525">
            <a:solidFill>
              <a:schemeClr val="accent1"/>
            </a:solidFill>
            <a:miter lim="800000"/>
            <a:headEnd/>
            <a:tailEnd/>
          </a:ln>
          <a:effectLst>
            <a:outerShdw blurRad="50800" dist="38100" dir="5400000" algn="t" rotWithShape="0">
              <a:prstClr val="black">
                <a:alpha val="40000"/>
              </a:prstClr>
            </a:outerShdw>
          </a:effectLst>
        </p:spPr>
      </p:pic>
      <p:pic>
        <p:nvPicPr>
          <p:cNvPr id="277507" name="Picture 3"/>
          <p:cNvPicPr>
            <a:picLocks noChangeAspect="1" noChangeArrowheads="1"/>
          </p:cNvPicPr>
          <p:nvPr/>
        </p:nvPicPr>
        <p:blipFill>
          <a:blip r:embed="rId4"/>
          <a:srcRect/>
          <a:stretch>
            <a:fillRect/>
          </a:stretch>
        </p:blipFill>
        <p:spPr bwMode="auto">
          <a:xfrm>
            <a:off x="4857752" y="285728"/>
            <a:ext cx="3929054" cy="3500462"/>
          </a:xfrm>
          <a:prstGeom prst="rect">
            <a:avLst/>
          </a:prstGeom>
          <a:noFill/>
          <a:ln w="9525">
            <a:solidFill>
              <a:schemeClr val="accent1"/>
            </a:solidFill>
            <a:miter lim="800000"/>
            <a:headEnd/>
            <a:tailEnd/>
          </a:ln>
          <a:effectLst>
            <a:outerShdw blurRad="50800" dist="38100" dir="5400000" algn="t" rotWithShape="0">
              <a:prstClr val="black">
                <a:alpha val="40000"/>
              </a:prstClr>
            </a:outerShdw>
          </a:effectLst>
        </p:spPr>
      </p:pic>
      <p:pic>
        <p:nvPicPr>
          <p:cNvPr id="277508" name="Picture 4"/>
          <p:cNvPicPr>
            <a:picLocks noChangeAspect="1" noChangeArrowheads="1"/>
          </p:cNvPicPr>
          <p:nvPr/>
        </p:nvPicPr>
        <p:blipFill>
          <a:blip r:embed="rId5"/>
          <a:srcRect/>
          <a:stretch>
            <a:fillRect/>
          </a:stretch>
        </p:blipFill>
        <p:spPr bwMode="auto">
          <a:xfrm>
            <a:off x="1357290" y="4071942"/>
            <a:ext cx="6057900" cy="2786058"/>
          </a:xfrm>
          <a:prstGeom prst="rect">
            <a:avLst/>
          </a:prstGeom>
          <a:noFill/>
          <a:ln w="9525">
            <a:solidFill>
              <a:schemeClr val="accent1"/>
            </a:solidFill>
            <a:miter lim="800000"/>
            <a:headEnd/>
            <a:tailEnd/>
          </a:ln>
          <a:effectLst>
            <a:outerShdw blurRad="63500" sx="102000" sy="102000" algn="ctr" rotWithShape="0">
              <a:prstClr val="black">
                <a:alpha val="40000"/>
              </a:prstClr>
            </a:outerShdw>
          </a:effectLst>
        </p:spPr>
      </p:pic>
      <p:pic>
        <p:nvPicPr>
          <p:cNvPr id="5" name="~PP607.WAV">
            <a:hlinkClick r:id="" action="ppaction://media"/>
          </p:cNvPr>
          <p:cNvPicPr>
            <a:picLocks noRot="1" noChangeAspect="1"/>
          </p:cNvPicPr>
          <p:nvPr>
            <a:wavAudioFile r:embed="rId1" name="~PP607.WAV"/>
          </p:nvPr>
        </p:nvPicPr>
        <p:blipFill>
          <a:blip r:embed="rId6"/>
          <a:stretch>
            <a:fillRect/>
          </a:stretch>
        </p:blipFill>
        <p:spPr>
          <a:xfrm>
            <a:off x="8632825" y="6346825"/>
            <a:ext cx="304800" cy="304800"/>
          </a:xfrm>
          <a:prstGeom prst="rect">
            <a:avLst/>
          </a:prstGeom>
        </p:spPr>
      </p:pic>
    </p:spTree>
  </p:cSld>
  <p:clrMapOvr>
    <a:masterClrMapping/>
  </p:clrMapOvr>
  <p:transition advTm="1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3"/>
          <a:srcRect/>
          <a:stretch>
            <a:fillRect/>
          </a:stretch>
        </p:blipFill>
        <p:spPr bwMode="auto">
          <a:xfrm>
            <a:off x="285720" y="214290"/>
            <a:ext cx="5534025" cy="3971925"/>
          </a:xfrm>
          <a:prstGeom prst="rect">
            <a:avLst/>
          </a:prstGeom>
          <a:noFill/>
          <a:ln w="9525">
            <a:noFill/>
            <a:miter lim="800000"/>
            <a:headEnd/>
            <a:tailEnd/>
          </a:ln>
          <a:effectLst/>
        </p:spPr>
      </p:pic>
      <p:pic>
        <p:nvPicPr>
          <p:cNvPr id="279555" name="Picture 3"/>
          <p:cNvPicPr>
            <a:picLocks noChangeAspect="1" noChangeArrowheads="1"/>
          </p:cNvPicPr>
          <p:nvPr/>
        </p:nvPicPr>
        <p:blipFill>
          <a:blip r:embed="rId4"/>
          <a:srcRect/>
          <a:stretch>
            <a:fillRect/>
          </a:stretch>
        </p:blipFill>
        <p:spPr bwMode="auto">
          <a:xfrm>
            <a:off x="3133725" y="4500570"/>
            <a:ext cx="6010275" cy="2357430"/>
          </a:xfrm>
          <a:prstGeom prst="rect">
            <a:avLst/>
          </a:prstGeom>
          <a:noFill/>
          <a:ln w="9525">
            <a:solidFill>
              <a:schemeClr val="accent1"/>
            </a:solidFill>
            <a:miter lim="800000"/>
            <a:headEnd/>
            <a:tailEnd/>
          </a:ln>
          <a:effectLst>
            <a:innerShdw blurRad="114300">
              <a:prstClr val="black"/>
            </a:innerShdw>
          </a:effectLst>
        </p:spPr>
      </p:pic>
      <p:pic>
        <p:nvPicPr>
          <p:cNvPr id="4" name="~PP3873.WAV">
            <a:hlinkClick r:id="" action="ppaction://media"/>
          </p:cNvPr>
          <p:cNvPicPr>
            <a:picLocks noRot="1" noChangeAspect="1"/>
          </p:cNvPicPr>
          <p:nvPr>
            <a:wavAudioFile r:embed="rId1" name="~PP3873.WAV"/>
          </p:nvPr>
        </p:nvPicPr>
        <p:blipFill>
          <a:blip r:embed="rId5"/>
          <a:stretch>
            <a:fillRect/>
          </a:stretch>
        </p:blipFill>
        <p:spPr>
          <a:xfrm>
            <a:off x="8632825" y="6346825"/>
            <a:ext cx="304800" cy="304800"/>
          </a:xfrm>
          <a:prstGeom prst="rect">
            <a:avLst/>
          </a:prstGeom>
        </p:spPr>
      </p:pic>
    </p:spTree>
  </p:cSld>
  <p:clrMapOvr>
    <a:masterClrMapping/>
  </p:clrMapOvr>
  <p:transition advTm="31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11188" y="0"/>
            <a:ext cx="7772400" cy="719138"/>
          </a:xfrm>
        </p:spPr>
        <p:txBody>
          <a:bodyPr/>
          <a:lstStyle/>
          <a:p>
            <a:pPr eaLnBrk="1" hangingPunct="1">
              <a:defRPr/>
            </a:pPr>
            <a:r>
              <a:rPr lang="el-GR" sz="2800" b="1" dirty="0" smtClean="0">
                <a:latin typeface="Tahoma" pitchFamily="34" charset="0"/>
              </a:rPr>
              <a:t>Παράγοντες Κινδύνου</a:t>
            </a:r>
            <a:endParaRPr lang="en-US" sz="2800" b="1" dirty="0" smtClean="0">
              <a:latin typeface="Tahoma" pitchFamily="34" charset="0"/>
            </a:endParaRPr>
          </a:p>
        </p:txBody>
      </p:sp>
      <p:sp>
        <p:nvSpPr>
          <p:cNvPr id="5123" name="Rectangle 3"/>
          <p:cNvSpPr>
            <a:spLocks noGrp="1" noChangeArrowheads="1"/>
          </p:cNvSpPr>
          <p:nvPr>
            <p:ph type="body" idx="4294967295"/>
          </p:nvPr>
        </p:nvSpPr>
        <p:spPr>
          <a:xfrm>
            <a:off x="468313" y="1196975"/>
            <a:ext cx="8296275" cy="5184775"/>
          </a:xfrm>
        </p:spPr>
        <p:txBody>
          <a:bodyPr/>
          <a:lstStyle/>
          <a:p>
            <a:pPr eaLnBrk="1" hangingPunct="1">
              <a:lnSpc>
                <a:spcPct val="80000"/>
              </a:lnSpc>
              <a:defRPr/>
            </a:pPr>
            <a:r>
              <a:rPr lang="el-GR" sz="2000" b="1" dirty="0" smtClean="0">
                <a:solidFill>
                  <a:srgbClr val="FAF40C"/>
                </a:solidFill>
                <a:latin typeface="Tahoma" pitchFamily="34" charset="0"/>
              </a:rPr>
              <a:t>Φυλή </a:t>
            </a:r>
            <a:r>
              <a:rPr lang="en-US" sz="1800" b="1" dirty="0" smtClean="0">
                <a:latin typeface="Tahoma" pitchFamily="34" charset="0"/>
              </a:rPr>
              <a:t>(</a:t>
            </a:r>
            <a:r>
              <a:rPr lang="el-GR" sz="1800" b="1" dirty="0" smtClean="0">
                <a:latin typeface="Tahoma" pitchFamily="34" charset="0"/>
              </a:rPr>
              <a:t>Λευκή</a:t>
            </a:r>
            <a:r>
              <a:rPr lang="en-US" sz="1800" b="1" dirty="0" smtClean="0">
                <a:latin typeface="Tahoma" pitchFamily="34" charset="0"/>
              </a:rPr>
              <a:t>) (</a:t>
            </a:r>
            <a:r>
              <a:rPr lang="el-GR" sz="1800" b="1" dirty="0" smtClean="0">
                <a:latin typeface="Tahoma" pitchFamily="34" charset="0"/>
              </a:rPr>
              <a:t>αύξηση </a:t>
            </a:r>
            <a:r>
              <a:rPr lang="en-US" sz="1800" b="1" dirty="0" err="1" smtClean="0">
                <a:latin typeface="Tahoma" pitchFamily="34" charset="0"/>
              </a:rPr>
              <a:t>Seminoma</a:t>
            </a:r>
            <a:r>
              <a:rPr lang="en-US" sz="1800" b="1" dirty="0" smtClean="0">
                <a:latin typeface="Tahoma" pitchFamily="34" charset="0"/>
              </a:rPr>
              <a:t> Tumors </a:t>
            </a:r>
            <a:r>
              <a:rPr lang="el-GR" sz="1800" b="1" dirty="0" smtClean="0">
                <a:latin typeface="Tahoma" pitchFamily="34" charset="0"/>
              </a:rPr>
              <a:t>σε </a:t>
            </a:r>
            <a:r>
              <a:rPr lang="en-US" sz="1800" b="1" dirty="0" smtClean="0">
                <a:latin typeface="Tahoma" pitchFamily="34" charset="0"/>
              </a:rPr>
              <a:t>African Americans)</a:t>
            </a:r>
          </a:p>
          <a:p>
            <a:pPr eaLnBrk="1" hangingPunct="1">
              <a:lnSpc>
                <a:spcPct val="160000"/>
              </a:lnSpc>
              <a:defRPr/>
            </a:pPr>
            <a:r>
              <a:rPr lang="el-GR" sz="2000" b="1" dirty="0" smtClean="0">
                <a:solidFill>
                  <a:srgbClr val="FAF40C"/>
                </a:solidFill>
                <a:latin typeface="Tahoma" pitchFamily="34" charset="0"/>
              </a:rPr>
              <a:t>Κρυψορχία</a:t>
            </a:r>
            <a:r>
              <a:rPr lang="en-US" sz="2000" b="1" dirty="0" smtClean="0">
                <a:solidFill>
                  <a:srgbClr val="FAF40C"/>
                </a:solidFill>
                <a:latin typeface="Tahoma" pitchFamily="34" charset="0"/>
              </a:rPr>
              <a:t> </a:t>
            </a:r>
            <a:r>
              <a:rPr lang="en-US" sz="1800" b="1" dirty="0" smtClean="0">
                <a:latin typeface="Tahoma" pitchFamily="34" charset="0"/>
              </a:rPr>
              <a:t>(</a:t>
            </a:r>
            <a:r>
              <a:rPr lang="el-GR" sz="1800" b="1" dirty="0" smtClean="0">
                <a:latin typeface="Tahoma" pitchFamily="34" charset="0"/>
              </a:rPr>
              <a:t>Κοιλιακή &gt; βουβωνική</a:t>
            </a:r>
            <a:r>
              <a:rPr lang="en-US" sz="1800" b="1" dirty="0" smtClean="0">
                <a:latin typeface="Tahoma" pitchFamily="34" charset="0"/>
              </a:rPr>
              <a:t>)</a:t>
            </a:r>
            <a:r>
              <a:rPr lang="en-US" sz="2000" b="1" dirty="0" smtClean="0">
                <a:latin typeface="Tahoma" pitchFamily="34" charset="0"/>
              </a:rPr>
              <a:t>    </a:t>
            </a:r>
            <a:endParaRPr lang="el-GR" sz="2000" b="1" dirty="0" smtClean="0">
              <a:latin typeface="Tahoma" pitchFamily="34" charset="0"/>
            </a:endParaRPr>
          </a:p>
          <a:p>
            <a:pPr lvl="1" eaLnBrk="1" hangingPunct="1">
              <a:lnSpc>
                <a:spcPct val="160000"/>
              </a:lnSpc>
              <a:defRPr/>
            </a:pPr>
            <a:r>
              <a:rPr lang="el-GR" sz="1800" b="1" dirty="0" smtClean="0">
                <a:latin typeface="Tahoma" pitchFamily="34" charset="0"/>
              </a:rPr>
              <a:t>Σχετικός κίνδυνος =</a:t>
            </a:r>
            <a:r>
              <a:rPr lang="en-US" sz="1800" b="1" dirty="0" smtClean="0">
                <a:latin typeface="Tahoma" pitchFamily="34" charset="0"/>
              </a:rPr>
              <a:t> 5-50</a:t>
            </a:r>
            <a:endParaRPr lang="el-GR" sz="1800" b="1" dirty="0" smtClean="0">
              <a:latin typeface="Tahoma" pitchFamily="34" charset="0"/>
            </a:endParaRPr>
          </a:p>
          <a:p>
            <a:pPr lvl="1" eaLnBrk="1" hangingPunct="1">
              <a:lnSpc>
                <a:spcPct val="160000"/>
              </a:lnSpc>
              <a:defRPr/>
            </a:pPr>
            <a:r>
              <a:rPr lang="en-US" sz="1800" b="1" dirty="0" smtClean="0">
                <a:latin typeface="Tahoma" pitchFamily="34" charset="0"/>
              </a:rPr>
              <a:t>5-20%   </a:t>
            </a:r>
            <a:r>
              <a:rPr lang="el-GR" sz="1800" b="1" dirty="0" smtClean="0">
                <a:latin typeface="Tahoma" pitchFamily="34" charset="0"/>
              </a:rPr>
              <a:t>περιπτώσεων στον «φυσιολογικό» όρχι</a:t>
            </a:r>
            <a:r>
              <a:rPr lang="en-US" sz="1800" b="1" dirty="0" smtClean="0">
                <a:latin typeface="Tahoma" pitchFamily="34" charset="0"/>
              </a:rPr>
              <a:t> ( one fourth of GCTs arising in patients with a history of </a:t>
            </a:r>
            <a:r>
              <a:rPr lang="en-US" sz="1800" b="1" dirty="0" err="1" smtClean="0">
                <a:latin typeface="Tahoma" pitchFamily="34" charset="0"/>
              </a:rPr>
              <a:t>cryptorchidism</a:t>
            </a:r>
            <a:r>
              <a:rPr lang="en-US" sz="1800" b="1" dirty="0" smtClean="0">
                <a:latin typeface="Tahoma" pitchFamily="34" charset="0"/>
              </a:rPr>
              <a:t> occur in the </a:t>
            </a:r>
            <a:r>
              <a:rPr lang="en-US" sz="1800" b="1" dirty="0" err="1" smtClean="0">
                <a:latin typeface="Tahoma" pitchFamily="34" charset="0"/>
              </a:rPr>
              <a:t>normal,descended</a:t>
            </a:r>
            <a:r>
              <a:rPr lang="en-US" sz="1800" b="1" dirty="0" smtClean="0">
                <a:latin typeface="Tahoma" pitchFamily="34" charset="0"/>
              </a:rPr>
              <a:t> testicle)</a:t>
            </a:r>
            <a:r>
              <a:rPr lang="en-US" sz="2000" b="1" dirty="0" smtClean="0">
                <a:latin typeface="Tahoma" pitchFamily="34" charset="0"/>
              </a:rPr>
              <a:t>         </a:t>
            </a:r>
          </a:p>
          <a:p>
            <a:pPr eaLnBrk="1" hangingPunct="1">
              <a:lnSpc>
                <a:spcPct val="160000"/>
              </a:lnSpc>
              <a:defRPr/>
            </a:pPr>
            <a:r>
              <a:rPr lang="el-GR" sz="2000" b="1" dirty="0" smtClean="0">
                <a:solidFill>
                  <a:srgbClr val="FAF40C"/>
                </a:solidFill>
                <a:latin typeface="Tahoma" pitchFamily="34" charset="0"/>
              </a:rPr>
              <a:t>Σύνδρομο </a:t>
            </a:r>
            <a:r>
              <a:rPr lang="en-US" sz="2000" b="1" dirty="0" err="1" smtClean="0">
                <a:solidFill>
                  <a:srgbClr val="FAF40C"/>
                </a:solidFill>
                <a:latin typeface="Tahoma" pitchFamily="34" charset="0"/>
              </a:rPr>
              <a:t>Klinefelter’s</a:t>
            </a:r>
            <a:r>
              <a:rPr lang="en-US" sz="2000" b="1" dirty="0" smtClean="0">
                <a:solidFill>
                  <a:srgbClr val="FAF40C"/>
                </a:solidFill>
                <a:latin typeface="Tahoma" pitchFamily="34" charset="0"/>
              </a:rPr>
              <a:t> </a:t>
            </a:r>
            <a:r>
              <a:rPr lang="en-US" sz="2000" b="1" dirty="0" smtClean="0">
                <a:latin typeface="Tahoma" pitchFamily="34" charset="0"/>
              </a:rPr>
              <a:t>(47, XXY)  </a:t>
            </a:r>
            <a:r>
              <a:rPr lang="en-US" sz="1800" b="1" dirty="0" smtClean="0">
                <a:latin typeface="Tahoma" pitchFamily="34" charset="0"/>
              </a:rPr>
              <a:t>(</a:t>
            </a:r>
            <a:r>
              <a:rPr lang="el-GR" sz="1800" b="1" dirty="0" smtClean="0">
                <a:latin typeface="Tahoma" pitchFamily="34" charset="0"/>
              </a:rPr>
              <a:t>αυξημένος κίνδυνος για 1ο-παθές μεσοθωρακίου, Μ7 λευχαιμία, μυελοδυσπλαστικό σύνδρομο</a:t>
            </a:r>
            <a:r>
              <a:rPr lang="en-US" sz="1800" b="1" dirty="0" smtClean="0">
                <a:latin typeface="Tahoma" pitchFamily="34" charset="0"/>
              </a:rPr>
              <a:t>)</a:t>
            </a:r>
            <a:endParaRPr lang="el-GR" sz="1800" b="1" dirty="0" smtClean="0">
              <a:latin typeface="Tahoma" pitchFamily="34" charset="0"/>
            </a:endParaRPr>
          </a:p>
          <a:p>
            <a:pPr eaLnBrk="1" hangingPunct="1">
              <a:lnSpc>
                <a:spcPct val="160000"/>
              </a:lnSpc>
              <a:defRPr/>
            </a:pPr>
            <a:r>
              <a:rPr lang="el-GR" sz="1800" b="1" dirty="0" smtClean="0">
                <a:latin typeface="Tahoma" pitchFamily="34" charset="0"/>
              </a:rPr>
              <a:t>Χρήση </a:t>
            </a:r>
            <a:r>
              <a:rPr lang="en-US" sz="1800" b="1" dirty="0" smtClean="0">
                <a:latin typeface="Tahoma" pitchFamily="34" charset="0"/>
              </a:rPr>
              <a:t>DES / </a:t>
            </a:r>
            <a:r>
              <a:rPr lang="el-GR" sz="1800" b="1" dirty="0" smtClean="0">
                <a:latin typeface="Tahoma" pitchFamily="34" charset="0"/>
              </a:rPr>
              <a:t>Αντισυλληπτικά από την μητέρα</a:t>
            </a:r>
            <a:r>
              <a:rPr lang="en-US" sz="1800" b="1" dirty="0" smtClean="0">
                <a:latin typeface="Tahoma" pitchFamily="34" charset="0"/>
              </a:rPr>
              <a:t> ?</a:t>
            </a:r>
          </a:p>
          <a:p>
            <a:pPr eaLnBrk="1" hangingPunct="1">
              <a:lnSpc>
                <a:spcPct val="170000"/>
              </a:lnSpc>
              <a:defRPr/>
            </a:pPr>
            <a:r>
              <a:rPr lang="el-GR" sz="1800" b="1" dirty="0" smtClean="0">
                <a:latin typeface="Tahoma" pitchFamily="34" charset="0"/>
              </a:rPr>
              <a:t>Τραύμα</a:t>
            </a:r>
            <a:r>
              <a:rPr lang="en-US" sz="1800" b="1" dirty="0" smtClean="0">
                <a:latin typeface="Tahoma" pitchFamily="34" charset="0"/>
              </a:rPr>
              <a:t>? </a:t>
            </a:r>
          </a:p>
          <a:p>
            <a:pPr eaLnBrk="1" hangingPunct="1">
              <a:lnSpc>
                <a:spcPct val="50000"/>
              </a:lnSpc>
              <a:buFont typeface="Wingdings" pitchFamily="2" charset="2"/>
              <a:buNone/>
              <a:defRPr/>
            </a:pPr>
            <a:r>
              <a:rPr lang="en-US" sz="1800" b="1" dirty="0" smtClean="0">
                <a:latin typeface="Tahoma" pitchFamily="34" charset="0"/>
              </a:rPr>
              <a:t>	</a:t>
            </a:r>
            <a:r>
              <a:rPr lang="el-GR" sz="1800" b="1" dirty="0" smtClean="0">
                <a:latin typeface="Tahoma" pitchFamily="34" charset="0"/>
              </a:rPr>
              <a:t>ατροφία</a:t>
            </a:r>
            <a:r>
              <a:rPr lang="en-US" sz="1800" b="1" dirty="0" smtClean="0">
                <a:latin typeface="Tahoma" pitchFamily="34" charset="0"/>
              </a:rPr>
              <a:t>?            </a:t>
            </a:r>
            <a:r>
              <a:rPr lang="el-GR" sz="1800" b="1" dirty="0" smtClean="0">
                <a:latin typeface="Tahoma" pitchFamily="34" charset="0"/>
              </a:rPr>
              <a:t>	</a:t>
            </a:r>
            <a:r>
              <a:rPr lang="en-US" sz="1800" b="1" dirty="0" smtClean="0">
                <a:latin typeface="Tahoma" pitchFamily="34" charset="0"/>
              </a:rPr>
              <a:t>T             </a:t>
            </a:r>
            <a:r>
              <a:rPr lang="el-GR" sz="1800" b="1" dirty="0" smtClean="0">
                <a:latin typeface="Tahoma" pitchFamily="34" charset="0"/>
              </a:rPr>
              <a:t>      </a:t>
            </a:r>
            <a:r>
              <a:rPr lang="en-US" sz="1800" b="1" dirty="0" smtClean="0">
                <a:latin typeface="Tahoma" pitchFamily="34" charset="0"/>
              </a:rPr>
              <a:t>FSH            </a:t>
            </a:r>
            <a:r>
              <a:rPr lang="el-GR" sz="1800" b="1" dirty="0" smtClean="0">
                <a:latin typeface="Tahoma" pitchFamily="34" charset="0"/>
              </a:rPr>
              <a:t>       πολλαπλασιασμός</a:t>
            </a:r>
            <a:endParaRPr lang="en-US" sz="1800" b="1" dirty="0" smtClean="0">
              <a:latin typeface="Tahoma" pitchFamily="34" charset="0"/>
            </a:endParaRPr>
          </a:p>
        </p:txBody>
      </p:sp>
      <p:sp>
        <p:nvSpPr>
          <p:cNvPr id="5124" name="AutoShape 4"/>
          <p:cNvSpPr>
            <a:spLocks noChangeArrowheads="1"/>
          </p:cNvSpPr>
          <p:nvPr/>
        </p:nvSpPr>
        <p:spPr bwMode="auto">
          <a:xfrm>
            <a:off x="2987675" y="5805488"/>
            <a:ext cx="144463" cy="465137"/>
          </a:xfrm>
          <a:prstGeom prst="downArrow">
            <a:avLst>
              <a:gd name="adj1" fmla="val 50000"/>
              <a:gd name="adj2" fmla="val 80494"/>
            </a:avLst>
          </a:prstGeom>
          <a:solidFill>
            <a:srgbClr val="FF9999"/>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sp>
        <p:nvSpPr>
          <p:cNvPr id="5125" name="AutoShape 5"/>
          <p:cNvSpPr>
            <a:spLocks noChangeArrowheads="1"/>
          </p:cNvSpPr>
          <p:nvPr/>
        </p:nvSpPr>
        <p:spPr bwMode="auto">
          <a:xfrm>
            <a:off x="4500563" y="5734050"/>
            <a:ext cx="144462" cy="465138"/>
          </a:xfrm>
          <a:prstGeom prst="upArrow">
            <a:avLst>
              <a:gd name="adj1" fmla="val 50000"/>
              <a:gd name="adj2" fmla="val 80495"/>
            </a:avLst>
          </a:prstGeom>
          <a:solidFill>
            <a:srgbClr val="FF9999"/>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sp>
        <p:nvSpPr>
          <p:cNvPr id="5126" name="AutoShape 6"/>
          <p:cNvSpPr>
            <a:spLocks noChangeArrowheads="1"/>
          </p:cNvSpPr>
          <p:nvPr/>
        </p:nvSpPr>
        <p:spPr bwMode="auto">
          <a:xfrm>
            <a:off x="5364163" y="5876925"/>
            <a:ext cx="519112" cy="228600"/>
          </a:xfrm>
          <a:prstGeom prst="rightArrow">
            <a:avLst>
              <a:gd name="adj1" fmla="val 50000"/>
              <a:gd name="adj2" fmla="val 56771"/>
            </a:avLst>
          </a:prstGeom>
          <a:solidFill>
            <a:schemeClr val="accent1"/>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sp>
        <p:nvSpPr>
          <p:cNvPr id="5127" name="AutoShape 7"/>
          <p:cNvSpPr>
            <a:spLocks noChangeArrowheads="1"/>
          </p:cNvSpPr>
          <p:nvPr/>
        </p:nvSpPr>
        <p:spPr bwMode="auto">
          <a:xfrm>
            <a:off x="2339975" y="5876925"/>
            <a:ext cx="442913" cy="228600"/>
          </a:xfrm>
          <a:prstGeom prst="rightArrow">
            <a:avLst>
              <a:gd name="adj1" fmla="val 50000"/>
              <a:gd name="adj2" fmla="val 48438"/>
            </a:avLst>
          </a:prstGeom>
          <a:solidFill>
            <a:schemeClr val="accent1"/>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sp>
        <p:nvSpPr>
          <p:cNvPr id="5128" name="AutoShape 8"/>
          <p:cNvSpPr>
            <a:spLocks noChangeArrowheads="1"/>
          </p:cNvSpPr>
          <p:nvPr/>
        </p:nvSpPr>
        <p:spPr bwMode="auto">
          <a:xfrm>
            <a:off x="3779838" y="5876925"/>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sp>
        <p:nvSpPr>
          <p:cNvPr id="5129" name="AutoShape 9"/>
          <p:cNvSpPr>
            <a:spLocks noChangeArrowheads="1"/>
          </p:cNvSpPr>
          <p:nvPr/>
        </p:nvSpPr>
        <p:spPr bwMode="auto">
          <a:xfrm>
            <a:off x="6084888" y="5734050"/>
            <a:ext cx="142875" cy="465138"/>
          </a:xfrm>
          <a:prstGeom prst="upArrow">
            <a:avLst>
              <a:gd name="adj1" fmla="val 50000"/>
              <a:gd name="adj2" fmla="val 81389"/>
            </a:avLst>
          </a:prstGeom>
          <a:solidFill>
            <a:srgbClr val="FF9999"/>
          </a:solidFill>
          <a:ln w="9525">
            <a:solidFill>
              <a:schemeClr val="tx1"/>
            </a:solidFill>
            <a:miter lim="800000"/>
            <a:headEnd/>
            <a:tailEnd/>
          </a:ln>
        </p:spPr>
        <p:txBody>
          <a:bodyPr wrap="none" anchor="ctr"/>
          <a:lstStyle/>
          <a:p>
            <a:pPr eaLnBrk="0" hangingPunct="0"/>
            <a:endParaRPr lang="el-GR" sz="2400">
              <a:latin typeface="Times New Roman" pitchFamily="18" charset="0"/>
            </a:endParaRPr>
          </a:p>
        </p:txBody>
      </p:sp>
      <p:pic>
        <p:nvPicPr>
          <p:cNvPr id="278530" name="Picture 2"/>
          <p:cNvPicPr>
            <a:picLocks noChangeAspect="1" noChangeArrowheads="1"/>
          </p:cNvPicPr>
          <p:nvPr/>
        </p:nvPicPr>
        <p:blipFill>
          <a:blip r:embed="rId4"/>
          <a:srcRect/>
          <a:stretch>
            <a:fillRect/>
          </a:stretch>
        </p:blipFill>
        <p:spPr bwMode="auto">
          <a:xfrm>
            <a:off x="4429124" y="1214423"/>
            <a:ext cx="4714876" cy="3786214"/>
          </a:xfrm>
          <a:prstGeom prst="rect">
            <a:avLst/>
          </a:prstGeom>
          <a:noFill/>
          <a:ln w="9525">
            <a:noFill/>
            <a:miter lim="800000"/>
            <a:headEnd/>
            <a:tailEnd/>
          </a:ln>
          <a:effectLst/>
        </p:spPr>
      </p:pic>
      <p:pic>
        <p:nvPicPr>
          <p:cNvPr id="11" name="~PP1844.WAV">
            <a:hlinkClick r:id="" action="ppaction://media"/>
          </p:cNvPr>
          <p:cNvPicPr>
            <a:picLocks noRot="1" noChangeAspect="1"/>
          </p:cNvPicPr>
          <p:nvPr>
            <a:wavAudioFile r:embed="rId2" name="~PP1844.WAV"/>
          </p:nvPr>
        </p:nvPicPr>
        <p:blipFill>
          <a:blip r:embed="rId5"/>
          <a:stretch>
            <a:fillRect/>
          </a:stretch>
        </p:blipFill>
        <p:spPr>
          <a:xfrm>
            <a:off x="8632825" y="6346825"/>
            <a:ext cx="304800" cy="304800"/>
          </a:xfrm>
          <a:prstGeom prst="rect">
            <a:avLst/>
          </a:prstGeom>
        </p:spPr>
      </p:pic>
    </p:spTree>
    <p:custDataLst>
      <p:tags r:id="rId1"/>
    </p:custDataLst>
  </p:cSld>
  <p:clrMapOvr>
    <a:masterClrMapping/>
  </p:clrMapOvr>
  <p:transition advTm="22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78530"/>
                                        </p:tgtEl>
                                        <p:attrNameLst>
                                          <p:attrName>style.visibility</p:attrName>
                                        </p:attrNameLst>
                                      </p:cBhvr>
                                      <p:to>
                                        <p:strVal val="visible"/>
                                      </p:to>
                                    </p:set>
                                    <p:animEffect transition="in" filter="dissolve">
                                      <p:cBhvr>
                                        <p:cTn id="11" dur="500"/>
                                        <p:tgtEl>
                                          <p:spTgt spid="2785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384175"/>
            <a:ext cx="5172084" cy="838200"/>
          </a:xfrm>
        </p:spPr>
        <p:txBody>
          <a:bodyPr/>
          <a:lstStyle/>
          <a:p>
            <a:pPr eaLnBrk="1" hangingPunct="1">
              <a:defRPr/>
            </a:pPr>
            <a:r>
              <a:rPr lang="el-GR" sz="2800" b="1" dirty="0" smtClean="0">
                <a:latin typeface="Tahoma" pitchFamily="34" charset="0"/>
              </a:rPr>
              <a:t>Κλινική Εικόνα</a:t>
            </a:r>
            <a:endParaRPr lang="en-US" sz="2800" b="1" dirty="0" smtClean="0">
              <a:latin typeface="Tahoma" pitchFamily="34" charset="0"/>
            </a:endParaRPr>
          </a:p>
        </p:txBody>
      </p:sp>
      <p:sp>
        <p:nvSpPr>
          <p:cNvPr id="6147" name="Rectangle 3"/>
          <p:cNvSpPr>
            <a:spLocks noGrp="1" noChangeArrowheads="1"/>
          </p:cNvSpPr>
          <p:nvPr>
            <p:ph type="body" idx="4294967295"/>
          </p:nvPr>
        </p:nvSpPr>
        <p:spPr>
          <a:xfrm>
            <a:off x="685800" y="1524000"/>
            <a:ext cx="5672150" cy="4572000"/>
          </a:xfrm>
        </p:spPr>
        <p:txBody>
          <a:bodyPr>
            <a:normAutofit fontScale="77500" lnSpcReduction="20000"/>
          </a:bodyPr>
          <a:lstStyle/>
          <a:p>
            <a:pPr eaLnBrk="1" hangingPunct="1">
              <a:defRPr/>
            </a:pPr>
            <a:r>
              <a:rPr lang="el-GR" sz="2000" b="1" dirty="0" smtClean="0">
                <a:latin typeface="Tahoma" pitchFamily="34" charset="0"/>
              </a:rPr>
              <a:t>Ανώδυνη μάζα όρχεος</a:t>
            </a:r>
            <a:endParaRPr lang="en-US" sz="2000" b="1" dirty="0" smtClean="0">
              <a:latin typeface="Tahoma" pitchFamily="34" charset="0"/>
            </a:endParaRPr>
          </a:p>
          <a:p>
            <a:pPr eaLnBrk="1" hangingPunct="1">
              <a:lnSpc>
                <a:spcPct val="160000"/>
              </a:lnSpc>
              <a:defRPr/>
            </a:pPr>
            <a:r>
              <a:rPr lang="el-GR" sz="2000" b="1" dirty="0" smtClean="0">
                <a:latin typeface="Tahoma" pitchFamily="34" charset="0"/>
              </a:rPr>
              <a:t>Διάχυτος πόνος όρχεος, οίδημα (αιμορραγία, έμφρακτο)</a:t>
            </a:r>
            <a:endParaRPr lang="en-US" sz="2000" b="1" dirty="0" smtClean="0">
              <a:latin typeface="Tahoma" pitchFamily="34" charset="0"/>
            </a:endParaRPr>
          </a:p>
          <a:p>
            <a:pPr eaLnBrk="1" hangingPunct="1">
              <a:lnSpc>
                <a:spcPct val="160000"/>
              </a:lnSpc>
              <a:defRPr/>
            </a:pPr>
            <a:r>
              <a:rPr lang="el-GR" sz="2000" b="1" dirty="0" smtClean="0">
                <a:latin typeface="Tahoma" pitchFamily="34" charset="0"/>
              </a:rPr>
              <a:t>Κοιλιακό άλγος, άλγος οσφύος, αίσθημα πληρώσεως στομάχου, απώλεια βάρους</a:t>
            </a:r>
          </a:p>
          <a:p>
            <a:pPr eaLnBrk="1" hangingPunct="1">
              <a:lnSpc>
                <a:spcPct val="160000"/>
              </a:lnSpc>
              <a:defRPr/>
            </a:pPr>
            <a:r>
              <a:rPr lang="el-GR" sz="2000" b="1" dirty="0" smtClean="0">
                <a:latin typeface="Tahoma" pitchFamily="34" charset="0"/>
              </a:rPr>
              <a:t>Υπογονιμότητα</a:t>
            </a:r>
            <a:endParaRPr lang="en-US" sz="2000" b="1" dirty="0" smtClean="0">
              <a:latin typeface="Tahoma" pitchFamily="34" charset="0"/>
            </a:endParaRPr>
          </a:p>
          <a:p>
            <a:pPr eaLnBrk="1" hangingPunct="1">
              <a:lnSpc>
                <a:spcPct val="160000"/>
              </a:lnSpc>
              <a:defRPr/>
            </a:pPr>
            <a:r>
              <a:rPr lang="el-GR" sz="2000" b="1" dirty="0" smtClean="0">
                <a:latin typeface="Tahoma" pitchFamily="34" charset="0"/>
              </a:rPr>
              <a:t>Βήχας, </a:t>
            </a:r>
            <a:r>
              <a:rPr lang="el-GR" sz="2000" b="1" u="sng" dirty="0" smtClean="0">
                <a:latin typeface="Tahoma" pitchFamily="34" charset="0"/>
              </a:rPr>
              <a:t>Αιμόπτυση</a:t>
            </a:r>
            <a:r>
              <a:rPr lang="el-GR" sz="2000" b="1" dirty="0" smtClean="0">
                <a:latin typeface="Tahoma" pitchFamily="34" charset="0"/>
              </a:rPr>
              <a:t>, Δύσπνοια (Χοριοκαρκίνωμα)</a:t>
            </a:r>
            <a:endParaRPr lang="en-US" sz="2000" b="1" dirty="0" smtClean="0">
              <a:latin typeface="Tahoma" pitchFamily="34" charset="0"/>
            </a:endParaRPr>
          </a:p>
          <a:p>
            <a:pPr eaLnBrk="1" hangingPunct="1">
              <a:lnSpc>
                <a:spcPct val="160000"/>
              </a:lnSpc>
              <a:defRPr/>
            </a:pPr>
            <a:r>
              <a:rPr lang="el-GR" sz="2000" b="1" dirty="0" smtClean="0">
                <a:latin typeface="Tahoma" pitchFamily="34" charset="0"/>
              </a:rPr>
              <a:t>Γυναικομαστία χωρίς γαλακτόρροια (Χοριοκαρκίνωμα)</a:t>
            </a:r>
            <a:endParaRPr lang="en-US" sz="2000" b="1" dirty="0" smtClean="0">
              <a:latin typeface="Tahoma" pitchFamily="34" charset="0"/>
            </a:endParaRPr>
          </a:p>
          <a:p>
            <a:pPr eaLnBrk="1" hangingPunct="1">
              <a:lnSpc>
                <a:spcPct val="160000"/>
              </a:lnSpc>
              <a:defRPr/>
            </a:pPr>
            <a:r>
              <a:rPr lang="el-GR" sz="2000" b="1" dirty="0" smtClean="0">
                <a:latin typeface="Tahoma" pitchFamily="34" charset="0"/>
              </a:rPr>
              <a:t>Εξόφθαλμος / δερματικές μεταστάσεις (Χοριοκαρκίνωμα)</a:t>
            </a:r>
            <a:endParaRPr lang="en-US" sz="2000" b="1" dirty="0" smtClean="0">
              <a:latin typeface="Tahoma" pitchFamily="34" charset="0"/>
            </a:endParaRPr>
          </a:p>
          <a:p>
            <a:pPr eaLnBrk="1" hangingPunct="1">
              <a:lnSpc>
                <a:spcPct val="160000"/>
              </a:lnSpc>
              <a:defRPr/>
            </a:pPr>
            <a:endParaRPr lang="en-US" sz="2000" b="1" dirty="0" smtClean="0">
              <a:latin typeface="Tahoma" pitchFamily="34" charset="0"/>
            </a:endParaRPr>
          </a:p>
        </p:txBody>
      </p:sp>
      <p:pic>
        <p:nvPicPr>
          <p:cNvPr id="278530" name="Picture 2"/>
          <p:cNvPicPr>
            <a:picLocks noChangeAspect="1" noChangeArrowheads="1"/>
          </p:cNvPicPr>
          <p:nvPr/>
        </p:nvPicPr>
        <p:blipFill>
          <a:blip r:embed="rId3"/>
          <a:srcRect/>
          <a:stretch>
            <a:fillRect/>
          </a:stretch>
        </p:blipFill>
        <p:spPr bwMode="auto">
          <a:xfrm>
            <a:off x="6753225" y="1428736"/>
            <a:ext cx="2390775" cy="3933825"/>
          </a:xfrm>
          <a:prstGeom prst="rect">
            <a:avLst/>
          </a:prstGeom>
          <a:noFill/>
          <a:ln w="9525">
            <a:noFill/>
            <a:miter lim="800000"/>
            <a:headEnd/>
            <a:tailEnd/>
          </a:ln>
          <a:effectLst/>
        </p:spPr>
      </p:pic>
      <p:pic>
        <p:nvPicPr>
          <p:cNvPr id="5" name="~PP821.WAV">
            <a:hlinkClick r:id="" action="ppaction://media"/>
          </p:cNvPr>
          <p:cNvPicPr>
            <a:picLocks noRot="1" noChangeAspect="1"/>
          </p:cNvPicPr>
          <p:nvPr>
            <a:wavAudioFile r:embed="rId1" name="~PP821.WAV"/>
          </p:nvPr>
        </p:nvPicPr>
        <p:blipFill>
          <a:blip r:embed="rId4"/>
          <a:stretch>
            <a:fillRect/>
          </a:stretch>
        </p:blipFill>
        <p:spPr>
          <a:xfrm>
            <a:off x="8632825" y="6346825"/>
            <a:ext cx="304800" cy="304800"/>
          </a:xfrm>
          <a:prstGeom prst="rect">
            <a:avLst/>
          </a:prstGeom>
        </p:spPr>
      </p:pic>
    </p:spTree>
  </p:cSld>
  <p:clrMapOvr>
    <a:masterClrMapping/>
  </p:clrMapOvr>
  <p:transition advTm="39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720725" y="290513"/>
            <a:ext cx="7704138" cy="504825"/>
          </a:xfrm>
        </p:spPr>
        <p:txBody>
          <a:bodyPr>
            <a:normAutofit fontScale="90000"/>
          </a:bodyPr>
          <a:lstStyle/>
          <a:p>
            <a:pPr eaLnBrk="1" hangingPunct="1">
              <a:defRPr/>
            </a:pPr>
            <a:r>
              <a:rPr lang="el-GR" sz="2800" b="1" dirty="0" smtClean="0">
                <a:latin typeface="Tahoma" pitchFamily="34" charset="0"/>
              </a:rPr>
              <a:t>Διάγνωση</a:t>
            </a:r>
            <a:endParaRPr lang="en-US" sz="2800" b="1" dirty="0" smtClean="0">
              <a:latin typeface="Tahoma" pitchFamily="34" charset="0"/>
            </a:endParaRPr>
          </a:p>
        </p:txBody>
      </p:sp>
      <p:sp>
        <p:nvSpPr>
          <p:cNvPr id="7171" name="Rectangle 3"/>
          <p:cNvSpPr>
            <a:spLocks noGrp="1" noChangeArrowheads="1"/>
          </p:cNvSpPr>
          <p:nvPr>
            <p:ph type="body" idx="4294967295"/>
          </p:nvPr>
        </p:nvSpPr>
        <p:spPr>
          <a:xfrm>
            <a:off x="381000" y="838200"/>
            <a:ext cx="8458200" cy="5791200"/>
          </a:xfrm>
        </p:spPr>
        <p:txBody>
          <a:bodyPr>
            <a:normAutofit lnSpcReduction="10000"/>
          </a:bodyPr>
          <a:lstStyle/>
          <a:p>
            <a:pPr eaLnBrk="1" hangingPunct="1">
              <a:lnSpc>
                <a:spcPct val="90000"/>
              </a:lnSpc>
              <a:defRPr/>
            </a:pPr>
            <a:r>
              <a:rPr lang="el-GR" sz="2000" dirty="0" smtClean="0">
                <a:latin typeface="Tahoma" pitchFamily="34" charset="0"/>
              </a:rPr>
              <a:t>ΙΣΤΟΡΙΚΟ</a:t>
            </a:r>
          </a:p>
          <a:p>
            <a:pPr eaLnBrk="1" hangingPunct="1">
              <a:lnSpc>
                <a:spcPct val="90000"/>
              </a:lnSpc>
              <a:defRPr/>
            </a:pPr>
            <a:endParaRPr lang="el-GR" sz="2000" dirty="0" smtClean="0">
              <a:latin typeface="Tahoma" pitchFamily="34" charset="0"/>
            </a:endParaRPr>
          </a:p>
          <a:p>
            <a:pPr eaLnBrk="1" hangingPunct="1">
              <a:lnSpc>
                <a:spcPct val="90000"/>
              </a:lnSpc>
              <a:defRPr/>
            </a:pPr>
            <a:r>
              <a:rPr lang="el-GR" sz="2000" dirty="0" smtClean="0">
                <a:latin typeface="Tahoma" pitchFamily="34" charset="0"/>
              </a:rPr>
              <a:t>Κλινική εξέταση, Υπερηχογράφημα όρχεων με </a:t>
            </a:r>
            <a:r>
              <a:rPr lang="en-US" sz="2000" dirty="0" smtClean="0">
                <a:latin typeface="Tahoma" pitchFamily="34" charset="0"/>
              </a:rPr>
              <a:t>color Doppler</a:t>
            </a:r>
          </a:p>
          <a:p>
            <a:pPr eaLnBrk="1" hangingPunct="1">
              <a:lnSpc>
                <a:spcPct val="90000"/>
              </a:lnSpc>
              <a:defRPr/>
            </a:pPr>
            <a:endParaRPr lang="en-US" sz="2000" dirty="0" smtClean="0">
              <a:latin typeface="Tahoma" pitchFamily="34" charset="0"/>
            </a:endParaRPr>
          </a:p>
          <a:p>
            <a:pPr eaLnBrk="1" hangingPunct="1">
              <a:lnSpc>
                <a:spcPct val="90000"/>
              </a:lnSpc>
              <a:defRPr/>
            </a:pPr>
            <a:r>
              <a:rPr lang="en-US" sz="2000" dirty="0" smtClean="0">
                <a:latin typeface="Tahoma" pitchFamily="34" charset="0"/>
              </a:rPr>
              <a:t>K</a:t>
            </a:r>
            <a:r>
              <a:rPr lang="el-GR" sz="2000" dirty="0" smtClean="0">
                <a:latin typeface="Tahoma" pitchFamily="34" charset="0"/>
              </a:rPr>
              <a:t>αρκινικοί δείκτες (β</a:t>
            </a:r>
            <a:r>
              <a:rPr lang="en-US" sz="2000" dirty="0" smtClean="0">
                <a:latin typeface="Tahoma" pitchFamily="34" charset="0"/>
              </a:rPr>
              <a:t>HCG, </a:t>
            </a:r>
            <a:r>
              <a:rPr lang="el-GR" sz="2000" dirty="0" smtClean="0">
                <a:latin typeface="Tahoma" pitchFamily="34" charset="0"/>
              </a:rPr>
              <a:t>α</a:t>
            </a:r>
            <a:r>
              <a:rPr lang="en-US" sz="2000" dirty="0" smtClean="0">
                <a:latin typeface="Tahoma" pitchFamily="34" charset="0"/>
              </a:rPr>
              <a:t>FP, LDH) </a:t>
            </a:r>
            <a:r>
              <a:rPr lang="el-GR" sz="2000" u="sng" dirty="0" smtClean="0">
                <a:solidFill>
                  <a:srgbClr val="FF0000"/>
                </a:solidFill>
                <a:latin typeface="Tahoma" pitchFamily="34" charset="0"/>
              </a:rPr>
              <a:t>ΠΡΙΝ ΑΛΛΑ ΚΑΙ ΜΕΤΑ </a:t>
            </a:r>
            <a:r>
              <a:rPr lang="el-GR" sz="2000" u="sng" dirty="0" smtClean="0">
                <a:latin typeface="Tahoma" pitchFamily="34" charset="0"/>
              </a:rPr>
              <a:t>το χειρουργείο </a:t>
            </a:r>
          </a:p>
          <a:p>
            <a:pPr eaLnBrk="1" hangingPunct="1">
              <a:lnSpc>
                <a:spcPct val="90000"/>
              </a:lnSpc>
              <a:defRPr/>
            </a:pPr>
            <a:endParaRPr lang="en-US" sz="2000" u="sng" dirty="0" smtClean="0">
              <a:latin typeface="Tahoma" pitchFamily="34" charset="0"/>
            </a:endParaRPr>
          </a:p>
          <a:p>
            <a:pPr eaLnBrk="1" hangingPunct="1">
              <a:lnSpc>
                <a:spcPct val="130000"/>
              </a:lnSpc>
              <a:defRPr/>
            </a:pPr>
            <a:r>
              <a:rPr lang="el-GR" sz="2000" dirty="0" smtClean="0">
                <a:latin typeface="Tahoma" pitchFamily="34" charset="0"/>
              </a:rPr>
              <a:t>Ριζική </a:t>
            </a:r>
            <a:r>
              <a:rPr lang="el-GR" sz="2000" dirty="0" smtClean="0">
                <a:solidFill>
                  <a:schemeClr val="tx2"/>
                </a:solidFill>
                <a:latin typeface="Tahoma" pitchFamily="34" charset="0"/>
              </a:rPr>
              <a:t>ΒΟΥΒΩΝΙΚΗ</a:t>
            </a:r>
            <a:r>
              <a:rPr lang="el-GR" sz="2000" dirty="0" smtClean="0">
                <a:latin typeface="Tahoma" pitchFamily="34" charset="0"/>
              </a:rPr>
              <a:t> ορχεκτομή για </a:t>
            </a:r>
            <a:r>
              <a:rPr lang="el-GR" sz="2000" dirty="0" smtClean="0">
                <a:solidFill>
                  <a:schemeClr val="tx2"/>
                </a:solidFill>
                <a:latin typeface="Tahoma" pitchFamily="34" charset="0"/>
              </a:rPr>
              <a:t>όλες τις συμπαγείς ενδο-ορχικές μάζες</a:t>
            </a:r>
            <a:endParaRPr lang="en-US" sz="2000" dirty="0" smtClean="0">
              <a:latin typeface="Tahoma" pitchFamily="34" charset="0"/>
            </a:endParaRPr>
          </a:p>
          <a:p>
            <a:pPr lvl="1" eaLnBrk="1" hangingPunct="1">
              <a:lnSpc>
                <a:spcPct val="90000"/>
              </a:lnSpc>
              <a:buFontTx/>
              <a:buNone/>
              <a:defRPr/>
            </a:pPr>
            <a:r>
              <a:rPr lang="el-GR" sz="2000" b="1" u="sng" dirty="0" smtClean="0">
                <a:solidFill>
                  <a:schemeClr val="tx2"/>
                </a:solidFill>
                <a:latin typeface="Tahoma" pitchFamily="34" charset="0"/>
              </a:rPr>
              <a:t>Ποτέ οσχεϊκή</a:t>
            </a:r>
            <a:r>
              <a:rPr lang="el-GR" sz="2000" dirty="0" smtClean="0">
                <a:latin typeface="Tahoma" pitchFamily="34" charset="0"/>
              </a:rPr>
              <a:t> ορχεκτομή </a:t>
            </a:r>
            <a:r>
              <a:rPr lang="en-US" sz="2000" dirty="0" smtClean="0">
                <a:latin typeface="Tahoma" pitchFamily="34" charset="0"/>
                <a:sym typeface="Wingdings" pitchFamily="2" charset="2"/>
              </a:rPr>
              <a:t></a:t>
            </a:r>
            <a:r>
              <a:rPr lang="el-GR" sz="2000" dirty="0" smtClean="0">
                <a:latin typeface="Tahoma" pitchFamily="34" charset="0"/>
              </a:rPr>
              <a:t> λεμφαγγειακή διασπορά στους βουβωνικούς και πυελικούς λεμφαδένες</a:t>
            </a:r>
          </a:p>
          <a:p>
            <a:pPr lvl="1" eaLnBrk="1" hangingPunct="1">
              <a:lnSpc>
                <a:spcPct val="90000"/>
              </a:lnSpc>
              <a:buFontTx/>
              <a:buNone/>
              <a:defRPr/>
            </a:pPr>
            <a:endParaRPr lang="el-GR" sz="2000" dirty="0" smtClean="0">
              <a:latin typeface="Tahoma" pitchFamily="34" charset="0"/>
            </a:endParaRPr>
          </a:p>
          <a:p>
            <a:pPr lvl="1" eaLnBrk="1" hangingPunct="1">
              <a:lnSpc>
                <a:spcPct val="90000"/>
              </a:lnSpc>
              <a:buFontTx/>
              <a:buNone/>
              <a:defRPr/>
            </a:pPr>
            <a:r>
              <a:rPr lang="el-GR" sz="2000" dirty="0" smtClean="0">
                <a:latin typeface="Tahoma" pitchFamily="34" charset="0"/>
              </a:rPr>
              <a:t>Προηγούμενο χειρουργείο οσχέου /βουβώνων μπορεί να αλλάξει την λεμφαδενική παροχέτευση </a:t>
            </a:r>
            <a:r>
              <a:rPr lang="el-GR" sz="2000" dirty="0" smtClean="0">
                <a:latin typeface="Tahoma" pitchFamily="34" charset="0"/>
                <a:sym typeface="Wingdings" pitchFamily="2" charset="2"/>
              </a:rPr>
              <a:t> τρόπο μεταστάσεων</a:t>
            </a:r>
            <a:endParaRPr lang="el-GR" sz="2000" dirty="0" smtClean="0">
              <a:latin typeface="Tahoma" pitchFamily="34" charset="0"/>
            </a:endParaRPr>
          </a:p>
          <a:p>
            <a:pPr lvl="1" eaLnBrk="1" hangingPunct="1">
              <a:lnSpc>
                <a:spcPct val="90000"/>
              </a:lnSpc>
              <a:buFontTx/>
              <a:buNone/>
              <a:defRPr/>
            </a:pPr>
            <a:endParaRPr lang="el-GR" sz="2000" dirty="0" smtClean="0">
              <a:latin typeface="Tahoma" pitchFamily="34" charset="0"/>
            </a:endParaRPr>
          </a:p>
          <a:p>
            <a:pPr eaLnBrk="1" hangingPunct="1">
              <a:lnSpc>
                <a:spcPct val="90000"/>
              </a:lnSpc>
              <a:defRPr/>
            </a:pPr>
            <a:r>
              <a:rPr lang="el-GR" sz="2000" dirty="0" smtClean="0">
                <a:latin typeface="Tahoma" pitchFamily="34" charset="0"/>
              </a:rPr>
              <a:t>Εξωγοναδική εντόπιση καρκίνου όρχεος</a:t>
            </a:r>
            <a:r>
              <a:rPr lang="en-US" sz="2000" dirty="0" smtClean="0">
                <a:latin typeface="Tahoma" pitchFamily="34" charset="0"/>
              </a:rPr>
              <a:t>: &lt; 10% </a:t>
            </a:r>
            <a:r>
              <a:rPr lang="el-GR" sz="2000" dirty="0" smtClean="0">
                <a:latin typeface="Tahoma" pitchFamily="34" charset="0"/>
              </a:rPr>
              <a:t>από όλα τα περιστατικά (μεσοθωράκιο η πιό συχνή εντόπιση,</a:t>
            </a:r>
            <a:r>
              <a:rPr lang="el-GR" sz="2000" dirty="0" smtClean="0"/>
              <a:t>οπισθοπεριτόναιο,</a:t>
            </a:r>
            <a:r>
              <a:rPr lang="en-US" sz="2000" dirty="0" smtClean="0">
                <a:latin typeface="Tahoma" pitchFamily="34" charset="0"/>
              </a:rPr>
              <a:t> </a:t>
            </a:r>
            <a:r>
              <a:rPr lang="el-GR" sz="2000" dirty="0" smtClean="0">
                <a:latin typeface="Tahoma" pitchFamily="34" charset="0"/>
              </a:rPr>
              <a:t>υπόφυση )</a:t>
            </a:r>
            <a:endParaRPr lang="en-US" sz="2000" dirty="0" smtClean="0">
              <a:latin typeface="Tahoma" pitchFamily="34" charset="0"/>
            </a:endParaRPr>
          </a:p>
        </p:txBody>
      </p:sp>
      <p:pic>
        <p:nvPicPr>
          <p:cNvPr id="4" name="~PP422.WAV">
            <a:hlinkClick r:id="" action="ppaction://media"/>
          </p:cNvPr>
          <p:cNvPicPr>
            <a:picLocks noRot="1" noChangeAspect="1"/>
          </p:cNvPicPr>
          <p:nvPr>
            <a:wavAudioFile r:embed="rId1" name="~PP422.WAV"/>
          </p:nvPr>
        </p:nvPicPr>
        <p:blipFill>
          <a:blip r:embed="rId3"/>
          <a:stretch>
            <a:fillRect/>
          </a:stretch>
        </p:blipFill>
        <p:spPr>
          <a:xfrm>
            <a:off x="8632825" y="6346825"/>
            <a:ext cx="304800" cy="304800"/>
          </a:xfrm>
          <a:prstGeom prst="rect">
            <a:avLst/>
          </a:prstGeom>
        </p:spPr>
      </p:pic>
    </p:spTree>
  </p:cSld>
  <p:clrMapOvr>
    <a:masterClrMapping/>
  </p:clrMapOvr>
  <p:transition advTm="44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85800" y="612775"/>
            <a:ext cx="7924800" cy="609600"/>
          </a:xfrm>
        </p:spPr>
        <p:txBody>
          <a:bodyPr/>
          <a:lstStyle/>
          <a:p>
            <a:pPr eaLnBrk="1" hangingPunct="1">
              <a:defRPr/>
            </a:pPr>
            <a:r>
              <a:rPr lang="el-GR" sz="2800" b="1" smtClean="0">
                <a:latin typeface="Tahoma" pitchFamily="34" charset="0"/>
              </a:rPr>
              <a:t>Διαγνωστική προσέγγιση - Σταδιοποίηση</a:t>
            </a:r>
            <a:endParaRPr lang="en-US" sz="2800" smtClean="0">
              <a:latin typeface="Tahoma" pitchFamily="34" charset="0"/>
            </a:endParaRPr>
          </a:p>
        </p:txBody>
      </p:sp>
      <p:pic>
        <p:nvPicPr>
          <p:cNvPr id="289795" name="Picture 3"/>
          <p:cNvPicPr>
            <a:picLocks noChangeAspect="1" noChangeArrowheads="1"/>
          </p:cNvPicPr>
          <p:nvPr/>
        </p:nvPicPr>
        <p:blipFill>
          <a:blip r:embed="rId3"/>
          <a:srcRect/>
          <a:stretch>
            <a:fillRect/>
          </a:stretch>
        </p:blipFill>
        <p:spPr bwMode="auto">
          <a:xfrm>
            <a:off x="3714744" y="1714489"/>
            <a:ext cx="5429256" cy="5143512"/>
          </a:xfrm>
          <a:prstGeom prst="rect">
            <a:avLst/>
          </a:prstGeom>
          <a:noFill/>
          <a:ln w="9525">
            <a:noFill/>
            <a:miter lim="800000"/>
            <a:headEnd/>
            <a:tailEnd/>
          </a:ln>
          <a:effectLst/>
        </p:spPr>
      </p:pic>
      <p:sp>
        <p:nvSpPr>
          <p:cNvPr id="6" name="5 - TextBox"/>
          <p:cNvSpPr txBox="1"/>
          <p:nvPr/>
        </p:nvSpPr>
        <p:spPr>
          <a:xfrm>
            <a:off x="285720" y="2857496"/>
            <a:ext cx="2926955" cy="584775"/>
          </a:xfrm>
          <a:prstGeom prst="rect">
            <a:avLst/>
          </a:prstGeom>
          <a:noFill/>
        </p:spPr>
        <p:txBody>
          <a:bodyPr wrap="none" rtlCol="0">
            <a:spAutoFit/>
          </a:bodyPr>
          <a:lstStyle/>
          <a:p>
            <a:r>
              <a:rPr lang="el-GR" sz="3200" b="1" dirty="0" smtClean="0"/>
              <a:t>Κλινική Εξέταση</a:t>
            </a:r>
            <a:endParaRPr lang="el-GR" sz="3200" b="1" dirty="0"/>
          </a:p>
        </p:txBody>
      </p:sp>
      <p:pic>
        <p:nvPicPr>
          <p:cNvPr id="5" name="~PP1328.WAV">
            <a:hlinkClick r:id="" action="ppaction://media"/>
          </p:cNvPr>
          <p:cNvPicPr>
            <a:picLocks noRot="1" noChangeAspect="1"/>
          </p:cNvPicPr>
          <p:nvPr>
            <a:wavAudioFile r:embed="rId1" name="~PP1328.WAV"/>
          </p:nvPr>
        </p:nvPicPr>
        <p:blipFill>
          <a:blip r:embed="rId4"/>
          <a:stretch>
            <a:fillRect/>
          </a:stretch>
        </p:blipFill>
        <p:spPr>
          <a:xfrm>
            <a:off x="8632825" y="6346825"/>
            <a:ext cx="304800" cy="304800"/>
          </a:xfrm>
          <a:prstGeom prst="rect">
            <a:avLst/>
          </a:prstGeom>
        </p:spPr>
      </p:pic>
    </p:spTree>
  </p:cSld>
  <p:clrMapOvr>
    <a:masterClrMapping/>
  </p:clrMapOvr>
  <p:transition advTm="293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685800" y="384175"/>
            <a:ext cx="7772400" cy="914400"/>
          </a:xfrm>
        </p:spPr>
        <p:txBody>
          <a:bodyPr/>
          <a:lstStyle/>
          <a:p>
            <a:pPr eaLnBrk="1" hangingPunct="1">
              <a:defRPr/>
            </a:pPr>
            <a:r>
              <a:rPr lang="el-GR" sz="3200" b="1" dirty="0" smtClean="0">
                <a:latin typeface="Tahoma" pitchFamily="34" charset="0"/>
              </a:rPr>
              <a:t>Καρκίνος όρχεος -Βιολογία</a:t>
            </a:r>
            <a:endParaRPr lang="en-US" sz="3200" b="1" dirty="0" smtClean="0">
              <a:latin typeface="Tahoma" pitchFamily="34" charset="0"/>
            </a:endParaRPr>
          </a:p>
        </p:txBody>
      </p:sp>
      <p:sp>
        <p:nvSpPr>
          <p:cNvPr id="10243" name="Rectangle 3"/>
          <p:cNvSpPr>
            <a:spLocks noGrp="1" noChangeArrowheads="1"/>
          </p:cNvSpPr>
          <p:nvPr>
            <p:ph type="body" idx="4294967295"/>
          </p:nvPr>
        </p:nvSpPr>
        <p:spPr>
          <a:xfrm>
            <a:off x="457200" y="1447800"/>
            <a:ext cx="8077200" cy="5410200"/>
          </a:xfrm>
        </p:spPr>
        <p:txBody>
          <a:bodyPr/>
          <a:lstStyle/>
          <a:p>
            <a:pPr eaLnBrk="1" hangingPunct="1">
              <a:defRPr/>
            </a:pPr>
            <a:r>
              <a:rPr lang="el-GR" sz="1800" dirty="0" smtClean="0"/>
              <a:t>Κύτταρα του σπερματικού (βλαστικού/ γεννητικού </a:t>
            </a:r>
            <a:r>
              <a:rPr lang="en-US" sz="1800" dirty="0" smtClean="0"/>
              <a:t>) </a:t>
            </a:r>
            <a:r>
              <a:rPr lang="el-GR" sz="1800" dirty="0" smtClean="0"/>
              <a:t>επιθηλίου των ορχικών σωληναρίων (95 %</a:t>
            </a:r>
            <a:r>
              <a:rPr lang="en-US" sz="1800" dirty="0" smtClean="0"/>
              <a:t> GCTs)</a:t>
            </a:r>
            <a:endParaRPr lang="el-GR" sz="1800" dirty="0" smtClean="0"/>
          </a:p>
          <a:p>
            <a:pPr eaLnBrk="1" hangingPunct="1">
              <a:defRPr/>
            </a:pPr>
            <a:r>
              <a:rPr lang="el-GR" sz="1800" dirty="0" smtClean="0"/>
              <a:t>Υπερδιπλοειδικός όγκος</a:t>
            </a:r>
            <a:r>
              <a:rPr lang="en-US" sz="1800" dirty="0" smtClean="0"/>
              <a:t> (</a:t>
            </a:r>
            <a:r>
              <a:rPr lang="el-GR" sz="1800" dirty="0" smtClean="0"/>
              <a:t>τρι-ή τετρα-πλοειδικός</a:t>
            </a:r>
            <a:r>
              <a:rPr lang="en-US" sz="1800" dirty="0" smtClean="0"/>
              <a:t>)</a:t>
            </a:r>
          </a:p>
          <a:p>
            <a:pPr eaLnBrk="1" hangingPunct="1">
              <a:buFont typeface="Wingdings" pitchFamily="2" charset="2"/>
              <a:buNone/>
              <a:defRPr/>
            </a:pPr>
            <a:endParaRPr lang="en-US" sz="1800" dirty="0" smtClean="0"/>
          </a:p>
          <a:p>
            <a:pPr eaLnBrk="1" hangingPunct="1">
              <a:defRPr/>
            </a:pPr>
            <a:r>
              <a:rPr lang="en-US" sz="1800" b="1" i="1" dirty="0" smtClean="0">
                <a:solidFill>
                  <a:srgbClr val="FF0000"/>
                </a:solidFill>
              </a:rPr>
              <a:t>Most frequent genetic abnormality: </a:t>
            </a:r>
            <a:r>
              <a:rPr lang="en-US" sz="1800" b="1" i="1" dirty="0" err="1" smtClean="0">
                <a:solidFill>
                  <a:srgbClr val="FF0000"/>
                </a:solidFill>
              </a:rPr>
              <a:t>i</a:t>
            </a:r>
            <a:r>
              <a:rPr lang="en-US" sz="1800" b="1" i="1" dirty="0" smtClean="0">
                <a:solidFill>
                  <a:srgbClr val="FF0000"/>
                </a:solidFill>
              </a:rPr>
              <a:t>(12)p</a:t>
            </a:r>
            <a:r>
              <a:rPr lang="en-US" sz="1800" dirty="0" smtClean="0"/>
              <a:t>-the </a:t>
            </a:r>
            <a:r>
              <a:rPr lang="en-US" sz="1800" dirty="0" err="1" smtClean="0"/>
              <a:t>isochromosome</a:t>
            </a:r>
            <a:r>
              <a:rPr lang="en-US" sz="1800" dirty="0" smtClean="0"/>
              <a:t> of the short arm of chromosome 12 has been reported in up to 90% of GCT patients, is nearly a </a:t>
            </a:r>
            <a:r>
              <a:rPr lang="en-US" sz="1800" dirty="0" err="1" smtClean="0"/>
              <a:t>pathognomonic</a:t>
            </a:r>
            <a:r>
              <a:rPr lang="en-US" sz="1800" dirty="0" smtClean="0"/>
              <a:t> feature of GCT of all </a:t>
            </a:r>
            <a:r>
              <a:rPr lang="en-US" sz="1800" dirty="0" err="1" smtClean="0"/>
              <a:t>histologic</a:t>
            </a:r>
            <a:r>
              <a:rPr lang="en-US" sz="1800" dirty="0" smtClean="0"/>
              <a:t> types</a:t>
            </a:r>
          </a:p>
          <a:p>
            <a:pPr eaLnBrk="1" hangingPunct="1">
              <a:buFont typeface="Wingdings" pitchFamily="2" charset="2"/>
              <a:buNone/>
              <a:defRPr/>
            </a:pPr>
            <a:r>
              <a:rPr lang="en-US" sz="1800" dirty="0" smtClean="0"/>
              <a:t>     This </a:t>
            </a:r>
            <a:r>
              <a:rPr lang="en-US" sz="1800" dirty="0" err="1" smtClean="0"/>
              <a:t>cytogenic</a:t>
            </a:r>
            <a:r>
              <a:rPr lang="en-US" sz="1800" dirty="0" smtClean="0"/>
              <a:t> abnormality has been reported in carcinoma in </a:t>
            </a:r>
            <a:r>
              <a:rPr lang="en-US" sz="1800" dirty="0" err="1" smtClean="0"/>
              <a:t>situ,suggesting</a:t>
            </a:r>
            <a:r>
              <a:rPr lang="en-US" sz="1800" dirty="0" smtClean="0"/>
              <a:t> : early </a:t>
            </a:r>
            <a:r>
              <a:rPr lang="en-US" sz="1800" dirty="0" err="1" smtClean="0"/>
              <a:t>marker,if</a:t>
            </a:r>
            <a:r>
              <a:rPr lang="en-US" sz="1800" dirty="0" smtClean="0"/>
              <a:t> not a </a:t>
            </a:r>
            <a:r>
              <a:rPr lang="en-US" sz="1800" dirty="0" err="1" smtClean="0"/>
              <a:t>cause,of</a:t>
            </a:r>
            <a:r>
              <a:rPr lang="en-US" sz="1800" dirty="0" smtClean="0"/>
              <a:t> germ cell </a:t>
            </a:r>
            <a:r>
              <a:rPr lang="en-US" sz="1800" dirty="0" err="1" smtClean="0"/>
              <a:t>tumorigenesis</a:t>
            </a:r>
            <a:r>
              <a:rPr lang="en-US" sz="1800" dirty="0" smtClean="0"/>
              <a:t>.   </a:t>
            </a:r>
            <a:endParaRPr lang="el-GR" sz="1800" dirty="0" smtClean="0"/>
          </a:p>
          <a:p>
            <a:pPr eaLnBrk="1" hangingPunct="1">
              <a:buFont typeface="Wingdings" pitchFamily="2" charset="2"/>
              <a:buNone/>
              <a:defRPr/>
            </a:pPr>
            <a:r>
              <a:rPr lang="en-US" sz="1800" dirty="0" smtClean="0"/>
              <a:t>     Retinoblastoma pathway: </a:t>
            </a:r>
            <a:r>
              <a:rPr lang="el-GR" sz="1800" dirty="0" smtClean="0"/>
              <a:t>υπερρύθμιση </a:t>
            </a:r>
            <a:r>
              <a:rPr lang="en-US" sz="1800" dirty="0" err="1" smtClean="0"/>
              <a:t>Cyclin</a:t>
            </a:r>
            <a:r>
              <a:rPr lang="en-US" sz="1800" dirty="0" smtClean="0"/>
              <a:t> D2, p27- </a:t>
            </a:r>
            <a:r>
              <a:rPr lang="el-GR" sz="1800" dirty="0" smtClean="0"/>
              <a:t>κατασταλτική ρύθμιση </a:t>
            </a:r>
            <a:r>
              <a:rPr lang="en-US" sz="1800" dirty="0" smtClean="0"/>
              <a:t> Rb1, CDKIs p16, p18, p19, p21</a:t>
            </a:r>
          </a:p>
          <a:p>
            <a:pPr eaLnBrk="1" hangingPunct="1">
              <a:buFont typeface="Wingdings" pitchFamily="2" charset="2"/>
              <a:buNone/>
              <a:defRPr/>
            </a:pPr>
            <a:r>
              <a:rPr lang="en-US" sz="1800" dirty="0" smtClean="0"/>
              <a:t>     </a:t>
            </a:r>
            <a:r>
              <a:rPr lang="el-GR" sz="1800" dirty="0" smtClean="0"/>
              <a:t>Υπερέκφραση </a:t>
            </a:r>
            <a:r>
              <a:rPr lang="en-US" sz="1800" dirty="0" smtClean="0"/>
              <a:t>K-</a:t>
            </a:r>
            <a:r>
              <a:rPr lang="en-US" sz="1800" dirty="0" err="1" smtClean="0"/>
              <a:t>ras</a:t>
            </a:r>
            <a:r>
              <a:rPr lang="en-US" sz="1800" dirty="0" smtClean="0"/>
              <a:t>, c- Kit</a:t>
            </a:r>
          </a:p>
          <a:p>
            <a:pPr eaLnBrk="1" hangingPunct="1">
              <a:buFont typeface="Wingdings" pitchFamily="2" charset="2"/>
              <a:buNone/>
              <a:defRPr/>
            </a:pPr>
            <a:r>
              <a:rPr lang="en-US" sz="1800" dirty="0" smtClean="0"/>
              <a:t>     </a:t>
            </a:r>
          </a:p>
          <a:p>
            <a:pPr eaLnBrk="1" hangingPunct="1">
              <a:defRPr/>
            </a:pPr>
            <a:r>
              <a:rPr lang="en-US" sz="2400" dirty="0" smtClean="0"/>
              <a:t> </a:t>
            </a:r>
            <a:r>
              <a:rPr lang="en-US" sz="1800" u="sng" dirty="0" smtClean="0"/>
              <a:t>Deletions of the terminal portion of 12q have been observed in up to 44% of patients with GCT</a:t>
            </a:r>
          </a:p>
        </p:txBody>
      </p:sp>
      <p:pic>
        <p:nvPicPr>
          <p:cNvPr id="4" name="~PP3531.WAV">
            <a:hlinkClick r:id="" action="ppaction://media"/>
          </p:cNvPr>
          <p:cNvPicPr>
            <a:picLocks noRot="1" noChangeAspect="1"/>
          </p:cNvPicPr>
          <p:nvPr>
            <a:wavAudioFile r:embed="rId1" name="~PP3531.WAV"/>
          </p:nvPr>
        </p:nvPicPr>
        <p:blipFill>
          <a:blip r:embed="rId3"/>
          <a:stretch>
            <a:fillRect/>
          </a:stretch>
        </p:blipFill>
        <p:spPr>
          <a:xfrm>
            <a:off x="8632825" y="6346825"/>
            <a:ext cx="304800" cy="304800"/>
          </a:xfrm>
          <a:prstGeom prst="rect">
            <a:avLst/>
          </a:prstGeom>
        </p:spPr>
      </p:pic>
    </p:spTree>
  </p:cSld>
  <p:clrMapOvr>
    <a:masterClrMapping/>
  </p:clrMapOvr>
  <p:transition advTm="30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srcRect/>
          <a:stretch>
            <a:fillRect/>
          </a:stretch>
        </p:blipFill>
        <p:spPr bwMode="auto">
          <a:xfrm>
            <a:off x="0" y="549275"/>
            <a:ext cx="6877050" cy="6308725"/>
          </a:xfrm>
          <a:prstGeom prst="rect">
            <a:avLst/>
          </a:prstGeom>
          <a:noFill/>
          <a:ln w="9525">
            <a:noFill/>
            <a:miter lim="800000"/>
            <a:headEnd/>
            <a:tailEnd/>
          </a:ln>
        </p:spPr>
      </p:pic>
      <p:sp>
        <p:nvSpPr>
          <p:cNvPr id="12291" name="Text Box 3"/>
          <p:cNvSpPr txBox="1">
            <a:spLocks noChangeArrowheads="1"/>
          </p:cNvSpPr>
          <p:nvPr/>
        </p:nvSpPr>
        <p:spPr bwMode="auto">
          <a:xfrm>
            <a:off x="179388" y="0"/>
            <a:ext cx="8640762" cy="457200"/>
          </a:xfrm>
          <a:prstGeom prst="rect">
            <a:avLst/>
          </a:prstGeom>
          <a:noFill/>
          <a:ln w="9525">
            <a:noFill/>
            <a:miter lim="800000"/>
            <a:headEnd/>
            <a:tailEnd/>
          </a:ln>
        </p:spPr>
        <p:txBody>
          <a:bodyPr>
            <a:spAutoFit/>
          </a:bodyPr>
          <a:lstStyle/>
          <a:p>
            <a:pPr>
              <a:spcBef>
                <a:spcPct val="50000"/>
              </a:spcBef>
            </a:pPr>
            <a:r>
              <a:rPr lang="el-GR" sz="2400">
                <a:solidFill>
                  <a:srgbClr val="FF0000"/>
                </a:solidFill>
                <a:latin typeface="Tahoma" pitchFamily="34" charset="0"/>
              </a:rPr>
              <a:t>Ιστογένεσις του καρκίνου όρχεος &amp; Κλινική συμπεριφορά</a:t>
            </a:r>
          </a:p>
        </p:txBody>
      </p:sp>
      <p:sp>
        <p:nvSpPr>
          <p:cNvPr id="12292" name="Text Box 4"/>
          <p:cNvSpPr txBox="1">
            <a:spLocks noChangeArrowheads="1"/>
          </p:cNvSpPr>
          <p:nvPr/>
        </p:nvSpPr>
        <p:spPr bwMode="auto">
          <a:xfrm>
            <a:off x="6732588" y="908050"/>
            <a:ext cx="1800225" cy="366713"/>
          </a:xfrm>
          <a:prstGeom prst="rect">
            <a:avLst/>
          </a:prstGeom>
          <a:noFill/>
          <a:ln w="9525">
            <a:noFill/>
            <a:miter lim="800000"/>
            <a:headEnd/>
            <a:tailEnd/>
          </a:ln>
        </p:spPr>
        <p:txBody>
          <a:bodyPr>
            <a:spAutoFit/>
          </a:bodyPr>
          <a:lstStyle/>
          <a:p>
            <a:pPr>
              <a:spcBef>
                <a:spcPct val="50000"/>
              </a:spcBef>
            </a:pPr>
            <a:endParaRPr lang="el-GR" sz="1800"/>
          </a:p>
        </p:txBody>
      </p:sp>
      <p:sp>
        <p:nvSpPr>
          <p:cNvPr id="12293" name="Text Box 5"/>
          <p:cNvSpPr txBox="1">
            <a:spLocks noChangeArrowheads="1"/>
          </p:cNvSpPr>
          <p:nvPr/>
        </p:nvSpPr>
        <p:spPr bwMode="auto">
          <a:xfrm>
            <a:off x="6443663" y="765175"/>
            <a:ext cx="2700337" cy="5493812"/>
          </a:xfrm>
          <a:prstGeom prst="rect">
            <a:avLst/>
          </a:prstGeom>
          <a:solidFill>
            <a:schemeClr val="tx1"/>
          </a:solidFill>
          <a:ln w="9525">
            <a:noFill/>
            <a:miter lim="800000"/>
            <a:headEnd/>
            <a:tailEnd/>
          </a:ln>
        </p:spPr>
        <p:txBody>
          <a:bodyPr>
            <a:spAutoFit/>
          </a:bodyPr>
          <a:lstStyle/>
          <a:p>
            <a:pPr>
              <a:spcBef>
                <a:spcPct val="50000"/>
              </a:spcBef>
            </a:pPr>
            <a:r>
              <a:rPr lang="el-GR" sz="1800" b="1" u="sng" dirty="0">
                <a:solidFill>
                  <a:schemeClr val="bg1"/>
                </a:solidFill>
              </a:rPr>
              <a:t>Κλινικά χαρακτηριστικά</a:t>
            </a:r>
          </a:p>
          <a:p>
            <a:pPr>
              <a:spcBef>
                <a:spcPct val="50000"/>
              </a:spcBef>
            </a:pPr>
            <a:r>
              <a:rPr lang="en-US" sz="1800" dirty="0">
                <a:solidFill>
                  <a:schemeClr val="bg1"/>
                </a:solidFill>
              </a:rPr>
              <a:t>S:  </a:t>
            </a:r>
            <a:r>
              <a:rPr lang="el-GR" sz="1800" dirty="0" err="1">
                <a:solidFill>
                  <a:schemeClr val="bg1"/>
                </a:solidFill>
              </a:rPr>
              <a:t>Λεμφαδενικές</a:t>
            </a:r>
            <a:r>
              <a:rPr lang="el-GR" sz="1800" dirty="0">
                <a:solidFill>
                  <a:schemeClr val="bg1"/>
                </a:solidFill>
              </a:rPr>
              <a:t> μεταστάσεις  </a:t>
            </a:r>
            <a:r>
              <a:rPr lang="el-GR" sz="1800" u="sng" dirty="0">
                <a:solidFill>
                  <a:schemeClr val="bg1"/>
                </a:solidFill>
              </a:rPr>
              <a:t>εν σειρά</a:t>
            </a:r>
            <a:r>
              <a:rPr lang="el-GR" sz="1800" dirty="0">
                <a:solidFill>
                  <a:schemeClr val="bg1"/>
                </a:solidFill>
              </a:rPr>
              <a:t> (πνευμονικές, οστικές αργά)</a:t>
            </a:r>
          </a:p>
          <a:p>
            <a:pPr>
              <a:spcBef>
                <a:spcPct val="50000"/>
              </a:spcBef>
            </a:pPr>
            <a:endParaRPr lang="el-GR" sz="1800" dirty="0">
              <a:solidFill>
                <a:schemeClr val="bg1"/>
              </a:solidFill>
            </a:endParaRPr>
          </a:p>
          <a:p>
            <a:pPr>
              <a:spcBef>
                <a:spcPct val="50000"/>
              </a:spcBef>
            </a:pPr>
            <a:r>
              <a:rPr lang="en-US" sz="1800" dirty="0">
                <a:solidFill>
                  <a:schemeClr val="bg1"/>
                </a:solidFill>
              </a:rPr>
              <a:t>E:  </a:t>
            </a:r>
            <a:r>
              <a:rPr lang="el-GR" sz="1800" dirty="0" err="1">
                <a:solidFill>
                  <a:schemeClr val="bg1"/>
                </a:solidFill>
              </a:rPr>
              <a:t>Μικρομεταστάσεις</a:t>
            </a:r>
            <a:r>
              <a:rPr lang="el-GR" sz="1800" dirty="0">
                <a:solidFill>
                  <a:schemeClr val="bg1"/>
                </a:solidFill>
              </a:rPr>
              <a:t> </a:t>
            </a:r>
            <a:r>
              <a:rPr lang="en-US" sz="1800" dirty="0">
                <a:solidFill>
                  <a:schemeClr val="bg1"/>
                </a:solidFill>
              </a:rPr>
              <a:t>+</a:t>
            </a:r>
            <a:endParaRPr lang="el-GR" sz="1800" dirty="0">
              <a:solidFill>
                <a:schemeClr val="bg1"/>
              </a:solidFill>
            </a:endParaRPr>
          </a:p>
          <a:p>
            <a:pPr>
              <a:spcBef>
                <a:spcPct val="50000"/>
              </a:spcBef>
            </a:pPr>
            <a:endParaRPr lang="el-GR" sz="1800" dirty="0">
              <a:solidFill>
                <a:schemeClr val="bg1"/>
              </a:solidFill>
            </a:endParaRPr>
          </a:p>
          <a:p>
            <a:pPr>
              <a:spcBef>
                <a:spcPct val="50000"/>
              </a:spcBef>
            </a:pPr>
            <a:r>
              <a:rPr lang="el-GR" sz="1800" dirty="0">
                <a:solidFill>
                  <a:schemeClr val="bg1"/>
                </a:solidFill>
              </a:rPr>
              <a:t>Τ</a:t>
            </a:r>
            <a:r>
              <a:rPr lang="en-US" sz="1800" dirty="0">
                <a:solidFill>
                  <a:schemeClr val="bg1"/>
                </a:solidFill>
              </a:rPr>
              <a:t>: </a:t>
            </a:r>
            <a:r>
              <a:rPr lang="el-GR" sz="1800" dirty="0" err="1">
                <a:solidFill>
                  <a:schemeClr val="bg1"/>
                </a:solidFill>
              </a:rPr>
              <a:t>Χημειοάντοχο</a:t>
            </a:r>
            <a:r>
              <a:rPr lang="el-GR" sz="1800" dirty="0">
                <a:solidFill>
                  <a:schemeClr val="bg1"/>
                </a:solidFill>
              </a:rPr>
              <a:t>, τοπική εξάπλωση</a:t>
            </a:r>
          </a:p>
          <a:p>
            <a:pPr>
              <a:spcBef>
                <a:spcPct val="50000"/>
              </a:spcBef>
            </a:pPr>
            <a:r>
              <a:rPr lang="en-US" sz="1800" dirty="0">
                <a:solidFill>
                  <a:schemeClr val="bg1"/>
                </a:solidFill>
              </a:rPr>
              <a:t>EST: </a:t>
            </a:r>
            <a:r>
              <a:rPr lang="el-GR" sz="1800" dirty="0">
                <a:solidFill>
                  <a:schemeClr val="bg1"/>
                </a:solidFill>
              </a:rPr>
              <a:t>μέτρια μεταστατική ικανότης, 1ο-παθές </a:t>
            </a:r>
            <a:r>
              <a:rPr lang="el-GR" sz="1800" dirty="0" err="1">
                <a:solidFill>
                  <a:schemeClr val="bg1"/>
                </a:solidFill>
              </a:rPr>
              <a:t>μεσοθωρακίου</a:t>
            </a:r>
            <a:endParaRPr lang="el-GR" sz="1800" dirty="0">
              <a:solidFill>
                <a:schemeClr val="bg1"/>
              </a:solidFill>
            </a:endParaRPr>
          </a:p>
          <a:p>
            <a:pPr>
              <a:spcBef>
                <a:spcPct val="50000"/>
              </a:spcBef>
            </a:pPr>
            <a:r>
              <a:rPr lang="en-US" sz="1800" dirty="0" err="1">
                <a:solidFill>
                  <a:schemeClr val="bg1"/>
                </a:solidFill>
              </a:rPr>
              <a:t>Chorio</a:t>
            </a:r>
            <a:r>
              <a:rPr lang="en-US" sz="1800" dirty="0">
                <a:solidFill>
                  <a:schemeClr val="bg1"/>
                </a:solidFill>
              </a:rPr>
              <a:t>: </a:t>
            </a:r>
            <a:r>
              <a:rPr lang="el-GR" sz="1800" dirty="0">
                <a:solidFill>
                  <a:schemeClr val="bg1"/>
                </a:solidFill>
              </a:rPr>
              <a:t>(&lt;0.5% αμιγώς), </a:t>
            </a:r>
            <a:r>
              <a:rPr lang="el-GR" sz="1800" dirty="0" err="1">
                <a:solidFill>
                  <a:schemeClr val="bg1"/>
                </a:solidFill>
              </a:rPr>
              <a:t>αιματογενής</a:t>
            </a:r>
            <a:r>
              <a:rPr lang="el-GR" sz="1800" dirty="0">
                <a:solidFill>
                  <a:schemeClr val="bg1"/>
                </a:solidFill>
              </a:rPr>
              <a:t> διασπορά νωρίς</a:t>
            </a:r>
          </a:p>
        </p:txBody>
      </p:sp>
      <p:pic>
        <p:nvPicPr>
          <p:cNvPr id="6" name="~PP2508.WAV">
            <a:hlinkClick r:id="" action="ppaction://media"/>
          </p:cNvPr>
          <p:cNvPicPr>
            <a:picLocks noRot="1" noChangeAspect="1"/>
          </p:cNvPicPr>
          <p:nvPr>
            <a:wavAudioFile r:embed="rId1" name="~PP2508.WAV"/>
          </p:nvPr>
        </p:nvPicPr>
        <p:blipFill>
          <a:blip r:embed="rId5"/>
          <a:stretch>
            <a:fillRect/>
          </a:stretch>
        </p:blipFill>
        <p:spPr>
          <a:xfrm>
            <a:off x="8632825" y="6346825"/>
            <a:ext cx="304800" cy="304800"/>
          </a:xfrm>
          <a:prstGeom prst="rect">
            <a:avLst/>
          </a:prstGeom>
        </p:spPr>
      </p:pic>
    </p:spTree>
  </p:cSld>
  <p:clrMapOvr>
    <a:masterClrMapping/>
  </p:clrMapOvr>
  <p:transition advTm="39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pPr eaLnBrk="1" hangingPunct="1">
              <a:defRPr/>
            </a:pPr>
            <a:r>
              <a:rPr lang="en-US" smtClean="0"/>
              <a:t>The natural history of GCT</a:t>
            </a:r>
            <a:endParaRPr lang="el-GR" smtClean="0"/>
          </a:p>
        </p:txBody>
      </p:sp>
      <p:sp>
        <p:nvSpPr>
          <p:cNvPr id="79877" name="Rectangle 5"/>
          <p:cNvSpPr>
            <a:spLocks noGrp="1" noChangeArrowheads="1"/>
          </p:cNvSpPr>
          <p:nvPr>
            <p:ph type="body" sz="half" idx="1"/>
          </p:nvPr>
        </p:nvSpPr>
        <p:spPr>
          <a:xfrm>
            <a:off x="468313" y="1196975"/>
            <a:ext cx="8229600" cy="2447925"/>
          </a:xfrm>
        </p:spPr>
        <p:txBody>
          <a:bodyPr>
            <a:normAutofit lnSpcReduction="10000"/>
          </a:bodyPr>
          <a:lstStyle/>
          <a:p>
            <a:pPr eaLnBrk="1" hangingPunct="1">
              <a:lnSpc>
                <a:spcPct val="90000"/>
              </a:lnSpc>
              <a:buFont typeface="Wingdings" pitchFamily="2" charset="2"/>
              <a:buNone/>
              <a:defRPr/>
            </a:pPr>
            <a:r>
              <a:rPr lang="en-US" sz="2000" dirty="0" smtClean="0"/>
              <a:t>Lymphatic spread to the retroperitoneal lymph nodes early in the </a:t>
            </a:r>
            <a:r>
              <a:rPr lang="en-US" sz="2000" dirty="0" err="1" smtClean="0"/>
              <a:t>disease,with</a:t>
            </a:r>
            <a:r>
              <a:rPr lang="en-US" sz="2000" dirty="0" smtClean="0"/>
              <a:t> </a:t>
            </a:r>
            <a:r>
              <a:rPr lang="en-US" sz="2000" dirty="0" err="1" smtClean="0"/>
              <a:t>hematogenous</a:t>
            </a:r>
            <a:r>
              <a:rPr lang="en-US" sz="2000" dirty="0" smtClean="0"/>
              <a:t> dissemination developing later</a:t>
            </a:r>
          </a:p>
          <a:p>
            <a:pPr eaLnBrk="1" hangingPunct="1">
              <a:lnSpc>
                <a:spcPct val="90000"/>
              </a:lnSpc>
              <a:buFont typeface="Wingdings" pitchFamily="2" charset="2"/>
              <a:buNone/>
              <a:defRPr/>
            </a:pPr>
            <a:r>
              <a:rPr lang="en-US" sz="2000" dirty="0" smtClean="0">
                <a:solidFill>
                  <a:srgbClr val="002060"/>
                </a:solidFill>
              </a:rPr>
              <a:t>Pure </a:t>
            </a:r>
            <a:r>
              <a:rPr lang="en-US" sz="2000" dirty="0" err="1" smtClean="0">
                <a:solidFill>
                  <a:srgbClr val="002060"/>
                </a:solidFill>
              </a:rPr>
              <a:t>choriocarcinoma</a:t>
            </a:r>
            <a:r>
              <a:rPr lang="en-US" sz="2000" dirty="0" smtClean="0">
                <a:solidFill>
                  <a:srgbClr val="002060"/>
                </a:solidFill>
              </a:rPr>
              <a:t> is an exception characterized by early dissemination to </a:t>
            </a:r>
            <a:r>
              <a:rPr lang="en-US" sz="2000" dirty="0" err="1" smtClean="0">
                <a:solidFill>
                  <a:srgbClr val="002060"/>
                </a:solidFill>
              </a:rPr>
              <a:t>lungs,brain</a:t>
            </a:r>
            <a:r>
              <a:rPr lang="en-US" sz="2000" dirty="0" smtClean="0">
                <a:solidFill>
                  <a:srgbClr val="002060"/>
                </a:solidFill>
              </a:rPr>
              <a:t> and viscera.</a:t>
            </a:r>
          </a:p>
          <a:p>
            <a:pPr eaLnBrk="1" hangingPunct="1">
              <a:lnSpc>
                <a:spcPct val="90000"/>
              </a:lnSpc>
              <a:buFont typeface="Wingdings" pitchFamily="2" charset="2"/>
              <a:buNone/>
              <a:defRPr/>
            </a:pPr>
            <a:r>
              <a:rPr lang="en-US" sz="2000" dirty="0" err="1" smtClean="0"/>
              <a:t>Seminoma</a:t>
            </a:r>
            <a:r>
              <a:rPr lang="en-US" sz="2000" dirty="0" smtClean="0"/>
              <a:t> usually spreads to first-station </a:t>
            </a:r>
            <a:r>
              <a:rPr lang="en-US" sz="2000" dirty="0" err="1" smtClean="0"/>
              <a:t>para</a:t>
            </a:r>
            <a:r>
              <a:rPr lang="en-US" sz="2000" dirty="0" smtClean="0"/>
              <a:t>-aortic nodes,</a:t>
            </a:r>
            <a:r>
              <a:rPr lang="el-GR" sz="2000" dirty="0" smtClean="0"/>
              <a:t> </a:t>
            </a:r>
            <a:r>
              <a:rPr lang="en-US" sz="2000" dirty="0" smtClean="0"/>
              <a:t>although (as with </a:t>
            </a:r>
            <a:r>
              <a:rPr lang="en-US" sz="2000" dirty="0" err="1" smtClean="0"/>
              <a:t>nonseminotatous</a:t>
            </a:r>
            <a:r>
              <a:rPr lang="en-US" sz="2000" dirty="0" smtClean="0"/>
              <a:t> GCT) pelvic nodes may be involved if the scrotal sac has been violated</a:t>
            </a:r>
            <a:endParaRPr lang="el-GR" sz="2000" dirty="0" smtClean="0"/>
          </a:p>
          <a:p>
            <a:pPr eaLnBrk="1" hangingPunct="1">
              <a:lnSpc>
                <a:spcPct val="90000"/>
              </a:lnSpc>
              <a:buFont typeface="Wingdings" pitchFamily="2" charset="2"/>
              <a:buNone/>
              <a:defRPr/>
            </a:pPr>
            <a:r>
              <a:rPr lang="en-US" sz="2000" dirty="0" err="1" smtClean="0"/>
              <a:t>Epididymal</a:t>
            </a:r>
            <a:r>
              <a:rPr lang="en-US" sz="2000" dirty="0" smtClean="0"/>
              <a:t> </a:t>
            </a:r>
            <a:r>
              <a:rPr lang="en-US" sz="2000" dirty="0" err="1" smtClean="0"/>
              <a:t>lymphatics</a:t>
            </a:r>
            <a:r>
              <a:rPr lang="en-US" sz="2000" dirty="0" smtClean="0"/>
              <a:t> drain via external iliac chain</a:t>
            </a:r>
          </a:p>
          <a:p>
            <a:pPr eaLnBrk="1" hangingPunct="1">
              <a:lnSpc>
                <a:spcPct val="90000"/>
              </a:lnSpc>
              <a:buFont typeface="Wingdings" pitchFamily="2" charset="2"/>
              <a:buNone/>
              <a:defRPr/>
            </a:pPr>
            <a:endParaRPr lang="el-GR" sz="2000" dirty="0" smtClean="0"/>
          </a:p>
        </p:txBody>
      </p:sp>
      <p:pic>
        <p:nvPicPr>
          <p:cNvPr id="10244" name="Picture 7" descr="bbmapAsset"/>
          <p:cNvPicPr>
            <a:picLocks noGrp="1" noChangeAspect="1" noChangeArrowheads="1"/>
          </p:cNvPicPr>
          <p:nvPr>
            <p:ph sz="half" idx="2"/>
          </p:nvPr>
        </p:nvPicPr>
        <p:blipFill>
          <a:blip r:embed="rId3"/>
          <a:srcRect/>
          <a:stretch>
            <a:fillRect/>
          </a:stretch>
        </p:blipFill>
        <p:spPr>
          <a:xfrm>
            <a:off x="539750" y="3789363"/>
            <a:ext cx="8135938" cy="2592387"/>
          </a:xfrm>
          <a:noFill/>
        </p:spPr>
      </p:pic>
      <p:sp>
        <p:nvSpPr>
          <p:cNvPr id="10245" name="Rectangle 8"/>
          <p:cNvSpPr>
            <a:spLocks noChangeArrowheads="1"/>
          </p:cNvSpPr>
          <p:nvPr/>
        </p:nvSpPr>
        <p:spPr bwMode="auto">
          <a:xfrm>
            <a:off x="179388" y="6521450"/>
            <a:ext cx="8785225" cy="336550"/>
          </a:xfrm>
          <a:prstGeom prst="rect">
            <a:avLst/>
          </a:prstGeom>
          <a:noFill/>
          <a:ln w="9525">
            <a:noFill/>
            <a:miter lim="800000"/>
            <a:headEnd/>
            <a:tailEnd/>
          </a:ln>
        </p:spPr>
        <p:txBody>
          <a:bodyPr anchor="ctr">
            <a:spAutoFit/>
          </a:bodyPr>
          <a:lstStyle/>
          <a:p>
            <a:r>
              <a:rPr lang="en-US" sz="1600"/>
              <a:t>   </a:t>
            </a:r>
            <a:r>
              <a:rPr lang="el-GR" sz="1600"/>
              <a:t>Distribution of retroperitoneal nodal metastases in early-stage nonseminoma germ cell tumor. </a:t>
            </a:r>
          </a:p>
        </p:txBody>
      </p:sp>
      <p:sp>
        <p:nvSpPr>
          <p:cNvPr id="6" name="Right Arrow 5"/>
          <p:cNvSpPr/>
          <p:nvPr/>
        </p:nvSpPr>
        <p:spPr>
          <a:xfrm>
            <a:off x="900113" y="5661025"/>
            <a:ext cx="503237" cy="144463"/>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Right Arrow 6"/>
          <p:cNvSpPr/>
          <p:nvPr/>
        </p:nvSpPr>
        <p:spPr>
          <a:xfrm>
            <a:off x="7092950" y="5732463"/>
            <a:ext cx="503238" cy="144462"/>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8" name="~PP2115.WAV">
            <a:hlinkClick r:id="" action="ppaction://media"/>
          </p:cNvPr>
          <p:cNvPicPr>
            <a:picLocks noRot="1" noChangeAspect="1"/>
          </p:cNvPicPr>
          <p:nvPr>
            <a:wavAudioFile r:embed="rId1" name="~PP2115.WAV"/>
          </p:nvPr>
        </p:nvPicPr>
        <p:blipFill>
          <a:blip r:embed="rId4"/>
          <a:stretch>
            <a:fillRect/>
          </a:stretch>
        </p:blipFill>
        <p:spPr>
          <a:xfrm>
            <a:off x="8632825" y="6346825"/>
            <a:ext cx="304800" cy="304800"/>
          </a:xfrm>
          <a:prstGeom prst="rect">
            <a:avLst/>
          </a:prstGeom>
        </p:spPr>
      </p:pic>
    </p:spTree>
  </p:cSld>
  <p:clrMapOvr>
    <a:masterClrMapping/>
  </p:clrMapOvr>
  <p:transition advTm="32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idx="4294967295"/>
          </p:nvPr>
        </p:nvSpPr>
        <p:spPr>
          <a:xfrm>
            <a:off x="684213" y="336550"/>
            <a:ext cx="7772400" cy="792163"/>
          </a:xfrm>
        </p:spPr>
        <p:txBody>
          <a:bodyPr/>
          <a:lstStyle/>
          <a:p>
            <a:pPr eaLnBrk="1" hangingPunct="1">
              <a:defRPr/>
            </a:pPr>
            <a:r>
              <a:rPr lang="el-GR" sz="3600" b="1" smtClean="0">
                <a:latin typeface="Tahoma" pitchFamily="34" charset="0"/>
              </a:rPr>
              <a:t>Σεμίνωμα</a:t>
            </a:r>
          </a:p>
        </p:txBody>
      </p:sp>
      <p:sp>
        <p:nvSpPr>
          <p:cNvPr id="11268" name="Rectangle 4"/>
          <p:cNvSpPr>
            <a:spLocks noGrp="1" noChangeArrowheads="1"/>
          </p:cNvSpPr>
          <p:nvPr>
            <p:ph type="body" sz="half" idx="4294967295"/>
          </p:nvPr>
        </p:nvSpPr>
        <p:spPr>
          <a:xfrm>
            <a:off x="214282" y="1268413"/>
            <a:ext cx="4464050" cy="5589587"/>
          </a:xfrm>
        </p:spPr>
        <p:txBody>
          <a:bodyPr/>
          <a:lstStyle/>
          <a:p>
            <a:pPr eaLnBrk="1" hangingPunct="1">
              <a:lnSpc>
                <a:spcPct val="80000"/>
              </a:lnSpc>
              <a:defRPr/>
            </a:pPr>
            <a:r>
              <a:rPr lang="el-GR" sz="2600" dirty="0" smtClean="0">
                <a:latin typeface="Tahoma" pitchFamily="34" charset="0"/>
              </a:rPr>
              <a:t>50% </a:t>
            </a:r>
            <a:r>
              <a:rPr lang="en-US" sz="2600" dirty="0" smtClean="0">
                <a:latin typeface="Tahoma" pitchFamily="34" charset="0"/>
              </a:rPr>
              <a:t>Ca</a:t>
            </a:r>
            <a:r>
              <a:rPr lang="el-GR" sz="2600" dirty="0" smtClean="0">
                <a:latin typeface="Tahoma" pitchFamily="34" charset="0"/>
              </a:rPr>
              <a:t> </a:t>
            </a:r>
            <a:r>
              <a:rPr lang="el-GR" sz="2600" dirty="0" err="1" smtClean="0">
                <a:latin typeface="Tahoma" pitchFamily="34" charset="0"/>
              </a:rPr>
              <a:t>όρχεος</a:t>
            </a:r>
            <a:endParaRPr lang="el-GR" sz="2600" dirty="0" smtClean="0">
              <a:latin typeface="Tahoma" pitchFamily="34" charset="0"/>
            </a:endParaRPr>
          </a:p>
          <a:p>
            <a:pPr eaLnBrk="1" hangingPunct="1">
              <a:lnSpc>
                <a:spcPct val="80000"/>
              </a:lnSpc>
              <a:buNone/>
              <a:defRPr/>
            </a:pPr>
            <a:endParaRPr lang="en-US" sz="1800" dirty="0" smtClean="0">
              <a:latin typeface="Tahoma" pitchFamily="34" charset="0"/>
            </a:endParaRPr>
          </a:p>
          <a:p>
            <a:pPr eaLnBrk="1" hangingPunct="1">
              <a:lnSpc>
                <a:spcPct val="80000"/>
              </a:lnSpc>
              <a:buFont typeface="Wingdings" pitchFamily="2" charset="2"/>
              <a:buNone/>
              <a:defRPr/>
            </a:pPr>
            <a:endParaRPr lang="el-GR" sz="1800" dirty="0" smtClean="0">
              <a:latin typeface="Tahoma" pitchFamily="34" charset="0"/>
            </a:endParaRPr>
          </a:p>
          <a:p>
            <a:pPr eaLnBrk="1" hangingPunct="1">
              <a:lnSpc>
                <a:spcPct val="80000"/>
              </a:lnSpc>
              <a:defRPr/>
            </a:pPr>
            <a:endParaRPr lang="el-GR" sz="1800" dirty="0" smtClean="0">
              <a:latin typeface="Tahoma" pitchFamily="34" charset="0"/>
            </a:endParaRPr>
          </a:p>
        </p:txBody>
      </p:sp>
      <p:sp>
        <p:nvSpPr>
          <p:cNvPr id="5" name="TextBox 4"/>
          <p:cNvSpPr txBox="1">
            <a:spLocks noChangeArrowheads="1"/>
          </p:cNvSpPr>
          <p:nvPr/>
        </p:nvSpPr>
        <p:spPr bwMode="auto">
          <a:xfrm>
            <a:off x="0" y="1484313"/>
            <a:ext cx="4572000" cy="3786187"/>
          </a:xfrm>
          <a:prstGeom prst="rect">
            <a:avLst/>
          </a:prstGeom>
          <a:noFill/>
          <a:ln w="9525">
            <a:noFill/>
            <a:miter lim="800000"/>
            <a:headEnd/>
            <a:tailEnd/>
          </a:ln>
        </p:spPr>
        <p:txBody>
          <a:bodyPr>
            <a:spAutoFit/>
          </a:bodyPr>
          <a:lstStyle/>
          <a:p>
            <a:r>
              <a:rPr lang="en-US" sz="2000" dirty="0"/>
              <a:t>Spread via </a:t>
            </a:r>
            <a:r>
              <a:rPr lang="en-US" sz="2000" dirty="0" err="1"/>
              <a:t>lymphatics</a:t>
            </a:r>
            <a:r>
              <a:rPr lang="en-US" sz="2000" dirty="0"/>
              <a:t> initially</a:t>
            </a:r>
          </a:p>
          <a:p>
            <a:endParaRPr lang="en-US" sz="2000" dirty="0"/>
          </a:p>
          <a:p>
            <a:r>
              <a:rPr lang="en-US" sz="2000" dirty="0"/>
              <a:t>Lung is the most common </a:t>
            </a:r>
          </a:p>
          <a:p>
            <a:r>
              <a:rPr lang="en-US" sz="2000" dirty="0" err="1"/>
              <a:t>Hematogenous</a:t>
            </a:r>
            <a:r>
              <a:rPr lang="en-US" sz="2000" dirty="0"/>
              <a:t> spread </a:t>
            </a:r>
          </a:p>
          <a:p>
            <a:endParaRPr lang="en-US" sz="2000" dirty="0"/>
          </a:p>
          <a:p>
            <a:r>
              <a:rPr lang="en-US" sz="2000" dirty="0"/>
              <a:t>Do not produce AFP – Modest elevation of </a:t>
            </a:r>
            <a:r>
              <a:rPr lang="el-GR" sz="2000" dirty="0"/>
              <a:t>β- </a:t>
            </a:r>
            <a:r>
              <a:rPr lang="en-US" sz="2000" dirty="0" err="1"/>
              <a:t>Hcg</a:t>
            </a:r>
            <a:endParaRPr lang="en-US" sz="2000" dirty="0"/>
          </a:p>
          <a:p>
            <a:r>
              <a:rPr lang="en-US" sz="2000" dirty="0"/>
              <a:t>Good or intermediate risk (presence or</a:t>
            </a:r>
          </a:p>
          <a:p>
            <a:r>
              <a:rPr lang="en-US" sz="2000" dirty="0"/>
              <a:t>Absence of non pulmonary visceral meta)</a:t>
            </a:r>
          </a:p>
          <a:p>
            <a:endParaRPr lang="en-US" sz="2000" dirty="0"/>
          </a:p>
          <a:p>
            <a:r>
              <a:rPr lang="en-US" sz="2000" dirty="0"/>
              <a:t>OS: 86%- 72%</a:t>
            </a:r>
            <a:endParaRPr lang="el-GR" sz="2000" dirty="0"/>
          </a:p>
        </p:txBody>
      </p:sp>
      <p:pic>
        <p:nvPicPr>
          <p:cNvPr id="14341" name="Picture 7" descr="http://library.med.utah.edu/WebPath/jpeg1/MALE096.jpg"/>
          <p:cNvPicPr>
            <a:picLocks noChangeAspect="1" noChangeArrowheads="1"/>
          </p:cNvPicPr>
          <p:nvPr/>
        </p:nvPicPr>
        <p:blipFill>
          <a:blip r:embed="rId5"/>
          <a:srcRect/>
          <a:stretch>
            <a:fillRect/>
          </a:stretch>
        </p:blipFill>
        <p:spPr bwMode="auto">
          <a:xfrm>
            <a:off x="4716463" y="1484313"/>
            <a:ext cx="4248150" cy="5040312"/>
          </a:xfrm>
          <a:prstGeom prst="rect">
            <a:avLst/>
          </a:prstGeom>
          <a:noFill/>
          <a:ln w="9525">
            <a:noFill/>
            <a:miter lim="800000"/>
            <a:headEnd/>
            <a:tailEnd/>
          </a:ln>
        </p:spPr>
      </p:pic>
      <p:pic>
        <p:nvPicPr>
          <p:cNvPr id="284674" name="Picture 2"/>
          <p:cNvPicPr>
            <a:picLocks noChangeAspect="1" noChangeArrowheads="1"/>
          </p:cNvPicPr>
          <p:nvPr/>
        </p:nvPicPr>
        <p:blipFill>
          <a:blip r:embed="rId6"/>
          <a:srcRect/>
          <a:stretch>
            <a:fillRect/>
          </a:stretch>
        </p:blipFill>
        <p:spPr bwMode="auto">
          <a:xfrm>
            <a:off x="0" y="1571612"/>
            <a:ext cx="4572000" cy="3148013"/>
          </a:xfrm>
          <a:prstGeom prst="rect">
            <a:avLst/>
          </a:prstGeom>
          <a:noFill/>
          <a:ln w="9525">
            <a:noFill/>
            <a:miter lim="800000"/>
            <a:headEnd/>
            <a:tailEnd/>
          </a:ln>
          <a:effectLst/>
        </p:spPr>
      </p:pic>
      <p:pic>
        <p:nvPicPr>
          <p:cNvPr id="284675" name="Picture 3"/>
          <p:cNvPicPr>
            <a:picLocks noChangeAspect="1" noChangeArrowheads="1"/>
          </p:cNvPicPr>
          <p:nvPr/>
        </p:nvPicPr>
        <p:blipFill>
          <a:blip r:embed="rId7"/>
          <a:srcRect/>
          <a:stretch>
            <a:fillRect/>
          </a:stretch>
        </p:blipFill>
        <p:spPr bwMode="auto">
          <a:xfrm>
            <a:off x="0" y="4714884"/>
            <a:ext cx="4000496" cy="1785926"/>
          </a:xfrm>
          <a:prstGeom prst="rect">
            <a:avLst/>
          </a:prstGeom>
          <a:noFill/>
          <a:ln w="9525">
            <a:noFill/>
            <a:miter lim="800000"/>
            <a:headEnd/>
            <a:tailEnd/>
          </a:ln>
          <a:effectLst/>
        </p:spPr>
      </p:pic>
      <p:pic>
        <p:nvPicPr>
          <p:cNvPr id="284677" name="Picture 5"/>
          <p:cNvPicPr>
            <a:picLocks noChangeAspect="1" noChangeArrowheads="1"/>
          </p:cNvPicPr>
          <p:nvPr/>
        </p:nvPicPr>
        <p:blipFill>
          <a:blip r:embed="rId8"/>
          <a:srcRect/>
          <a:stretch>
            <a:fillRect/>
          </a:stretch>
        </p:blipFill>
        <p:spPr bwMode="auto">
          <a:xfrm>
            <a:off x="4643438" y="1285860"/>
            <a:ext cx="4500562" cy="5286412"/>
          </a:xfrm>
          <a:prstGeom prst="rect">
            <a:avLst/>
          </a:prstGeom>
          <a:noFill/>
          <a:ln w="9525">
            <a:noFill/>
            <a:miter lim="800000"/>
            <a:headEnd/>
            <a:tailEnd/>
          </a:ln>
          <a:effectLst/>
        </p:spPr>
      </p:pic>
      <p:sp>
        <p:nvSpPr>
          <p:cNvPr id="10" name="9 - Έλλειψη"/>
          <p:cNvSpPr/>
          <p:nvPr/>
        </p:nvSpPr>
        <p:spPr>
          <a:xfrm>
            <a:off x="5429256" y="3929066"/>
            <a:ext cx="2857520"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P1869.WAV">
            <a:hlinkClick r:id="" action="ppaction://media"/>
          </p:cNvPr>
          <p:cNvPicPr>
            <a:picLocks noRot="1" noChangeAspect="1"/>
          </p:cNvPicPr>
          <p:nvPr>
            <a:wavAudioFile r:embed="rId2" name="~PP1869.WAV"/>
          </p:nvPr>
        </p:nvPicPr>
        <p:blipFill>
          <a:blip r:embed="rId9"/>
          <a:stretch>
            <a:fillRect/>
          </a:stretch>
        </p:blipFill>
        <p:spPr>
          <a:xfrm>
            <a:off x="8632825" y="6346825"/>
            <a:ext cx="304800" cy="304800"/>
          </a:xfrm>
          <a:prstGeom prst="rect">
            <a:avLst/>
          </a:prstGeom>
        </p:spPr>
      </p:pic>
    </p:spTree>
    <p:custDataLst>
      <p:tags r:id="rId1"/>
    </p:custDataLst>
  </p:cSld>
  <p:clrMapOvr>
    <a:masterClrMapping/>
  </p:clrMapOvr>
  <p:transition advTm="48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4677"/>
                                        </p:tgtEl>
                                        <p:attrNameLst>
                                          <p:attrName>style.visibility</p:attrName>
                                        </p:attrNameLst>
                                      </p:cBhvr>
                                      <p:to>
                                        <p:strVal val="visible"/>
                                      </p:to>
                                    </p:set>
                                    <p:anim calcmode="lin" valueType="num">
                                      <p:cBhvr additive="base">
                                        <p:cTn id="11" dur="500" fill="hold"/>
                                        <p:tgtEl>
                                          <p:spTgt spid="284677"/>
                                        </p:tgtEl>
                                        <p:attrNameLst>
                                          <p:attrName>ppt_x</p:attrName>
                                        </p:attrNameLst>
                                      </p:cBhvr>
                                      <p:tavLst>
                                        <p:tav tm="0">
                                          <p:val>
                                            <p:strVal val="#ppt_x"/>
                                          </p:val>
                                        </p:tav>
                                        <p:tav tm="100000">
                                          <p:val>
                                            <p:strVal val="#ppt_x"/>
                                          </p:val>
                                        </p:tav>
                                      </p:tavLst>
                                    </p:anim>
                                    <p:anim calcmode="lin" valueType="num">
                                      <p:cBhvr additive="base">
                                        <p:cTn id="12" dur="500" fill="hold"/>
                                        <p:tgtEl>
                                          <p:spTgt spid="28467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lstStyle/>
          <a:p>
            <a:r>
              <a:rPr lang="el-GR" dirty="0" smtClean="0"/>
              <a:t>Διάγνωση</a:t>
            </a:r>
            <a:endParaRPr lang="el-GR" dirty="0"/>
          </a:p>
        </p:txBody>
      </p:sp>
      <p:sp>
        <p:nvSpPr>
          <p:cNvPr id="3" name="2 - Θέση περιεχομένου"/>
          <p:cNvSpPr>
            <a:spLocks noGrp="1"/>
          </p:cNvSpPr>
          <p:nvPr>
            <p:ph idx="1"/>
          </p:nvPr>
        </p:nvSpPr>
        <p:spPr>
          <a:xfrm>
            <a:off x="457200" y="1000108"/>
            <a:ext cx="8229600" cy="5126055"/>
          </a:xfrm>
        </p:spPr>
        <p:txBody>
          <a:bodyPr/>
          <a:lstStyle/>
          <a:p>
            <a:r>
              <a:rPr lang="el-GR" dirty="0" smtClean="0"/>
              <a:t>Υπερηχογράφημα Νεφρών</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l-GR" dirty="0" smtClean="0"/>
              <a:t>Αξονική τομογραφία</a:t>
            </a:r>
            <a:endParaRPr lang="el-GR" dirty="0"/>
          </a:p>
        </p:txBody>
      </p:sp>
      <p:pic>
        <p:nvPicPr>
          <p:cNvPr id="244738" name="Picture 2"/>
          <p:cNvPicPr>
            <a:picLocks noChangeAspect="1" noChangeArrowheads="1"/>
          </p:cNvPicPr>
          <p:nvPr/>
        </p:nvPicPr>
        <p:blipFill>
          <a:blip r:embed="rId3"/>
          <a:srcRect/>
          <a:stretch>
            <a:fillRect/>
          </a:stretch>
        </p:blipFill>
        <p:spPr bwMode="auto">
          <a:xfrm>
            <a:off x="571472" y="1571613"/>
            <a:ext cx="8215338" cy="1071570"/>
          </a:xfrm>
          <a:prstGeom prst="rect">
            <a:avLst/>
          </a:prstGeom>
          <a:noFill/>
          <a:ln w="9525">
            <a:noFill/>
            <a:miter lim="800000"/>
            <a:headEnd/>
            <a:tailEnd/>
          </a:ln>
          <a:effectLst/>
        </p:spPr>
      </p:pic>
      <p:pic>
        <p:nvPicPr>
          <p:cNvPr id="244739" name="Picture 3"/>
          <p:cNvPicPr>
            <a:picLocks noChangeAspect="1" noChangeArrowheads="1"/>
          </p:cNvPicPr>
          <p:nvPr/>
        </p:nvPicPr>
        <p:blipFill>
          <a:blip r:embed="rId4"/>
          <a:srcRect/>
          <a:stretch>
            <a:fillRect/>
          </a:stretch>
        </p:blipFill>
        <p:spPr bwMode="auto">
          <a:xfrm>
            <a:off x="714348" y="2786059"/>
            <a:ext cx="2533650" cy="1285884"/>
          </a:xfrm>
          <a:prstGeom prst="rect">
            <a:avLst/>
          </a:prstGeom>
          <a:noFill/>
          <a:ln w="9525">
            <a:noFill/>
            <a:miter lim="800000"/>
            <a:headEnd/>
            <a:tailEnd/>
          </a:ln>
          <a:effectLst/>
        </p:spPr>
      </p:pic>
      <p:pic>
        <p:nvPicPr>
          <p:cNvPr id="244740" name="Picture 4"/>
          <p:cNvPicPr>
            <a:picLocks noChangeAspect="1" noChangeArrowheads="1"/>
          </p:cNvPicPr>
          <p:nvPr/>
        </p:nvPicPr>
        <p:blipFill>
          <a:blip r:embed="rId5"/>
          <a:srcRect/>
          <a:stretch>
            <a:fillRect/>
          </a:stretch>
        </p:blipFill>
        <p:spPr bwMode="auto">
          <a:xfrm>
            <a:off x="5286380" y="2786058"/>
            <a:ext cx="2600325" cy="1476375"/>
          </a:xfrm>
          <a:prstGeom prst="rect">
            <a:avLst/>
          </a:prstGeom>
          <a:noFill/>
          <a:ln w="9525">
            <a:noFill/>
            <a:miter lim="800000"/>
            <a:headEnd/>
            <a:tailEnd/>
          </a:ln>
          <a:effectLst/>
        </p:spPr>
      </p:pic>
      <p:pic>
        <p:nvPicPr>
          <p:cNvPr id="244741" name="Picture 5"/>
          <p:cNvPicPr>
            <a:picLocks noChangeAspect="1" noChangeArrowheads="1"/>
          </p:cNvPicPr>
          <p:nvPr/>
        </p:nvPicPr>
        <p:blipFill>
          <a:blip r:embed="rId6"/>
          <a:srcRect/>
          <a:stretch>
            <a:fillRect/>
          </a:stretch>
        </p:blipFill>
        <p:spPr bwMode="auto">
          <a:xfrm>
            <a:off x="928662" y="5000636"/>
            <a:ext cx="2352675" cy="1571636"/>
          </a:xfrm>
          <a:prstGeom prst="rect">
            <a:avLst/>
          </a:prstGeom>
          <a:noFill/>
          <a:ln w="9525">
            <a:noFill/>
            <a:miter lim="800000"/>
            <a:headEnd/>
            <a:tailEnd/>
          </a:ln>
          <a:effectLst/>
        </p:spPr>
      </p:pic>
      <p:pic>
        <p:nvPicPr>
          <p:cNvPr id="244743" name="Picture 7"/>
          <p:cNvPicPr>
            <a:picLocks noChangeAspect="1" noChangeArrowheads="1"/>
          </p:cNvPicPr>
          <p:nvPr/>
        </p:nvPicPr>
        <p:blipFill>
          <a:blip r:embed="rId7"/>
          <a:srcRect/>
          <a:stretch>
            <a:fillRect/>
          </a:stretch>
        </p:blipFill>
        <p:spPr bwMode="auto">
          <a:xfrm>
            <a:off x="3929058" y="5000636"/>
            <a:ext cx="2071702" cy="1685925"/>
          </a:xfrm>
          <a:prstGeom prst="rect">
            <a:avLst/>
          </a:prstGeom>
          <a:noFill/>
          <a:ln w="9525">
            <a:noFill/>
            <a:miter lim="800000"/>
            <a:headEnd/>
            <a:tailEnd/>
          </a:ln>
          <a:effectLst/>
        </p:spPr>
      </p:pic>
      <p:pic>
        <p:nvPicPr>
          <p:cNvPr id="244744" name="Picture 8"/>
          <p:cNvPicPr>
            <a:picLocks noChangeAspect="1" noChangeArrowheads="1"/>
          </p:cNvPicPr>
          <p:nvPr/>
        </p:nvPicPr>
        <p:blipFill>
          <a:blip r:embed="rId8"/>
          <a:srcRect/>
          <a:stretch>
            <a:fillRect/>
          </a:stretch>
        </p:blipFill>
        <p:spPr bwMode="auto">
          <a:xfrm>
            <a:off x="6858016" y="5000636"/>
            <a:ext cx="1762125" cy="1581150"/>
          </a:xfrm>
          <a:prstGeom prst="rect">
            <a:avLst/>
          </a:prstGeom>
          <a:noFill/>
          <a:ln w="9525">
            <a:noFill/>
            <a:miter lim="800000"/>
            <a:headEnd/>
            <a:tailEnd/>
          </a:ln>
          <a:effectLst/>
        </p:spPr>
      </p:pic>
      <p:sp>
        <p:nvSpPr>
          <p:cNvPr id="10" name="9 - Έλλειψη"/>
          <p:cNvSpPr/>
          <p:nvPr/>
        </p:nvSpPr>
        <p:spPr>
          <a:xfrm>
            <a:off x="5000628" y="5572140"/>
            <a:ext cx="1000132" cy="1000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Έλλειψη"/>
          <p:cNvSpPr/>
          <p:nvPr/>
        </p:nvSpPr>
        <p:spPr>
          <a:xfrm>
            <a:off x="1142976" y="5500702"/>
            <a:ext cx="1000132" cy="1000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Έλλειψη"/>
          <p:cNvSpPr/>
          <p:nvPr/>
        </p:nvSpPr>
        <p:spPr>
          <a:xfrm>
            <a:off x="7143768" y="5715016"/>
            <a:ext cx="642942" cy="6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P3025.WAV">
            <a:hlinkClick r:id="" action="ppaction://media"/>
          </p:cNvPr>
          <p:cNvPicPr>
            <a:picLocks noRot="1" noChangeAspect="1"/>
          </p:cNvPicPr>
          <p:nvPr>
            <a:wavAudioFile r:embed="rId1" name="~PP3025.WAV"/>
          </p:nvPr>
        </p:nvPicPr>
        <p:blipFill>
          <a:blip r:embed="rId9"/>
          <a:stretch>
            <a:fillRect/>
          </a:stretch>
        </p:blipFill>
        <p:spPr>
          <a:xfrm>
            <a:off x="8632825" y="6346825"/>
            <a:ext cx="304800" cy="304800"/>
          </a:xfrm>
          <a:prstGeom prst="rect">
            <a:avLst/>
          </a:prstGeom>
        </p:spPr>
      </p:pic>
    </p:spTree>
  </p:cSld>
  <p:clrMapOvr>
    <a:masterClrMapping/>
  </p:clrMapOvr>
  <p:transition advTm="27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720725" y="290513"/>
            <a:ext cx="7704138" cy="1081087"/>
          </a:xfrm>
        </p:spPr>
        <p:txBody>
          <a:bodyPr/>
          <a:lstStyle/>
          <a:p>
            <a:pPr eaLnBrk="1" hangingPunct="1">
              <a:defRPr/>
            </a:pPr>
            <a:r>
              <a:rPr lang="el-GR" sz="3200" b="1" smtClean="0">
                <a:latin typeface="Tahoma" pitchFamily="34" charset="0"/>
              </a:rPr>
              <a:t>Σεμίνωμα με συγκυτιοτροφοβλάστες</a:t>
            </a:r>
          </a:p>
        </p:txBody>
      </p:sp>
      <p:sp>
        <p:nvSpPr>
          <p:cNvPr id="4" name="Rounded Rectangle 3"/>
          <p:cNvSpPr/>
          <p:nvPr/>
        </p:nvSpPr>
        <p:spPr>
          <a:xfrm>
            <a:off x="1547813" y="5732463"/>
            <a:ext cx="6119812" cy="1125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000" dirty="0">
                <a:solidFill>
                  <a:srgbClr val="FF0000"/>
                </a:solidFill>
              </a:rPr>
              <a:t>Απαραίτητη η διαφοροδιάγνωση απο χοριοκαρκίνωμα</a:t>
            </a:r>
          </a:p>
        </p:txBody>
      </p:sp>
      <p:pic>
        <p:nvPicPr>
          <p:cNvPr id="15364" name="Picture 5" descr="http://www.webpathology.com/slides/slides/Testes_GCT_Seminoma6.jpg"/>
          <p:cNvPicPr>
            <a:picLocks noChangeAspect="1" noChangeArrowheads="1"/>
          </p:cNvPicPr>
          <p:nvPr/>
        </p:nvPicPr>
        <p:blipFill>
          <a:blip r:embed="rId4"/>
          <a:srcRect/>
          <a:stretch>
            <a:fillRect/>
          </a:stretch>
        </p:blipFill>
        <p:spPr bwMode="auto">
          <a:xfrm>
            <a:off x="468313" y="1557338"/>
            <a:ext cx="7991475" cy="3887787"/>
          </a:xfrm>
          <a:prstGeom prst="rect">
            <a:avLst/>
          </a:prstGeom>
          <a:noFill/>
          <a:ln w="9525">
            <a:noFill/>
            <a:miter lim="800000"/>
            <a:headEnd/>
            <a:tailEnd/>
          </a:ln>
        </p:spPr>
      </p:pic>
      <p:sp>
        <p:nvSpPr>
          <p:cNvPr id="8" name="Right Arrow 7"/>
          <p:cNvSpPr/>
          <p:nvPr/>
        </p:nvSpPr>
        <p:spPr>
          <a:xfrm>
            <a:off x="2268538" y="2420938"/>
            <a:ext cx="935037"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rgbClr val="00FF00"/>
              </a:solidFill>
            </a:endParaRPr>
          </a:p>
        </p:txBody>
      </p:sp>
      <p:sp>
        <p:nvSpPr>
          <p:cNvPr id="9" name="Right Arrow 8"/>
          <p:cNvSpPr/>
          <p:nvPr/>
        </p:nvSpPr>
        <p:spPr>
          <a:xfrm>
            <a:off x="3851275" y="4076700"/>
            <a:ext cx="936625" cy="21590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rgbClr val="00FF00"/>
              </a:solidFill>
            </a:endParaRPr>
          </a:p>
        </p:txBody>
      </p:sp>
      <p:pic>
        <p:nvPicPr>
          <p:cNvPr id="7" name="~PP3695.WAV">
            <a:hlinkClick r:id="" action="ppaction://media"/>
          </p:cNvPr>
          <p:cNvPicPr>
            <a:picLocks noRot="1" noChangeAspect="1"/>
          </p:cNvPicPr>
          <p:nvPr>
            <a:wavAudioFile r:embed="rId2" name="~PP3695.WAV"/>
          </p:nvPr>
        </p:nvPicPr>
        <p:blipFill>
          <a:blip r:embed="rId5"/>
          <a:stretch>
            <a:fillRect/>
          </a:stretch>
        </p:blipFill>
        <p:spPr>
          <a:xfrm>
            <a:off x="8632825" y="6346825"/>
            <a:ext cx="304800" cy="304800"/>
          </a:xfrm>
          <a:prstGeom prst="rect">
            <a:avLst/>
          </a:prstGeom>
        </p:spPr>
      </p:pic>
    </p:spTree>
    <p:custDataLst>
      <p:tags r:id="rId1"/>
    </p:custDataLst>
  </p:cSld>
  <p:clrMapOvr>
    <a:masterClrMapping/>
  </p:clrMapOvr>
  <p:transition advTm="5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5800" y="307975"/>
            <a:ext cx="7772400" cy="685800"/>
          </a:xfrm>
        </p:spPr>
        <p:txBody>
          <a:bodyPr/>
          <a:lstStyle/>
          <a:p>
            <a:pPr eaLnBrk="1" hangingPunct="1">
              <a:defRPr/>
            </a:pPr>
            <a:r>
              <a:rPr lang="el-GR" sz="3200" b="1" smtClean="0">
                <a:latin typeface="Tahoma" pitchFamily="34" charset="0"/>
              </a:rPr>
              <a:t>Άτυπο Σεμίνωμα</a:t>
            </a:r>
            <a:r>
              <a:rPr lang="el-GR" sz="3200" b="1" smtClean="0"/>
              <a:t> </a:t>
            </a:r>
            <a:endParaRPr lang="en-US" sz="3200" b="1" smtClean="0"/>
          </a:p>
        </p:txBody>
      </p:sp>
      <p:sp>
        <p:nvSpPr>
          <p:cNvPr id="13315" name="Rectangle 3"/>
          <p:cNvSpPr>
            <a:spLocks noGrp="1" noChangeArrowheads="1"/>
          </p:cNvSpPr>
          <p:nvPr>
            <p:ph type="body" idx="4294967295"/>
          </p:nvPr>
        </p:nvSpPr>
        <p:spPr>
          <a:xfrm>
            <a:off x="533400" y="1295400"/>
            <a:ext cx="8001000" cy="4800600"/>
          </a:xfrm>
        </p:spPr>
        <p:txBody>
          <a:bodyPr>
            <a:normAutofit lnSpcReduction="10000"/>
          </a:bodyPr>
          <a:lstStyle/>
          <a:p>
            <a:pPr eaLnBrk="1" hangingPunct="1">
              <a:lnSpc>
                <a:spcPct val="90000"/>
              </a:lnSpc>
              <a:defRPr/>
            </a:pPr>
            <a:r>
              <a:rPr lang="el-GR" sz="2800" b="1" u="sng" smtClean="0"/>
              <a:t>Δέν υπάρχει</a:t>
            </a:r>
            <a:r>
              <a:rPr lang="el-GR" sz="2800" b="1" smtClean="0"/>
              <a:t> </a:t>
            </a:r>
            <a:r>
              <a:rPr lang="el-GR" sz="2800" smtClean="0"/>
              <a:t>λεμφοκυτταρική  ή κοκκιωματώδης αντίδραση</a:t>
            </a:r>
          </a:p>
          <a:p>
            <a:pPr eaLnBrk="1" hangingPunct="1">
              <a:lnSpc>
                <a:spcPct val="90000"/>
              </a:lnSpc>
              <a:defRPr/>
            </a:pPr>
            <a:endParaRPr lang="en-US" sz="2800" smtClean="0"/>
          </a:p>
          <a:p>
            <a:pPr eaLnBrk="1" hangingPunct="1">
              <a:lnSpc>
                <a:spcPct val="90000"/>
              </a:lnSpc>
              <a:defRPr/>
            </a:pPr>
            <a:r>
              <a:rPr lang="el-GR" sz="2800" smtClean="0"/>
              <a:t>Ιστική Νέκρωση</a:t>
            </a:r>
            <a:r>
              <a:rPr lang="en-US" sz="2800" smtClean="0"/>
              <a:t>:  </a:t>
            </a:r>
            <a:r>
              <a:rPr lang="el-GR" sz="2800" smtClean="0"/>
              <a:t>Συχνή </a:t>
            </a:r>
            <a:endParaRPr lang="en-US" sz="2800" smtClean="0"/>
          </a:p>
          <a:p>
            <a:pPr eaLnBrk="1" hangingPunct="1">
              <a:lnSpc>
                <a:spcPct val="90000"/>
              </a:lnSpc>
              <a:defRPr/>
            </a:pPr>
            <a:endParaRPr lang="en-US" sz="2800" smtClean="0"/>
          </a:p>
          <a:p>
            <a:pPr eaLnBrk="1" hangingPunct="1">
              <a:lnSpc>
                <a:spcPct val="90000"/>
              </a:lnSpc>
              <a:defRPr/>
            </a:pPr>
            <a:r>
              <a:rPr lang="el-GR" sz="2800" smtClean="0"/>
              <a:t>Υψηλό πηλίκο πυρήνα / κυτταροπλάσματος</a:t>
            </a:r>
            <a:endParaRPr lang="en-US" sz="2800" smtClean="0"/>
          </a:p>
          <a:p>
            <a:pPr eaLnBrk="1" hangingPunct="1">
              <a:lnSpc>
                <a:spcPct val="90000"/>
              </a:lnSpc>
              <a:defRPr/>
            </a:pPr>
            <a:endParaRPr lang="en-US" sz="2800" smtClean="0"/>
          </a:p>
          <a:p>
            <a:pPr eaLnBrk="1" hangingPunct="1">
              <a:lnSpc>
                <a:spcPct val="90000"/>
              </a:lnSpc>
              <a:defRPr/>
            </a:pPr>
            <a:r>
              <a:rPr lang="el-GR" sz="2800" smtClean="0"/>
              <a:t>Κερατίνη χαμηλού μοριακού βάρους (</a:t>
            </a:r>
            <a:r>
              <a:rPr lang="en-US" sz="2800" b="1" smtClean="0"/>
              <a:t>LMW Keratin</a:t>
            </a:r>
            <a:r>
              <a:rPr lang="el-GR" sz="2800" smtClean="0"/>
              <a:t>) </a:t>
            </a:r>
            <a:r>
              <a:rPr lang="en-US" sz="2800" smtClean="0"/>
              <a:t>: </a:t>
            </a:r>
            <a:r>
              <a:rPr lang="el-GR" sz="2800" b="1" smtClean="0"/>
              <a:t>θετική </a:t>
            </a:r>
          </a:p>
          <a:p>
            <a:pPr eaLnBrk="1" hangingPunct="1">
              <a:lnSpc>
                <a:spcPct val="90000"/>
              </a:lnSpc>
              <a:defRPr/>
            </a:pPr>
            <a:endParaRPr lang="el-GR" sz="2800" smtClean="0"/>
          </a:p>
          <a:p>
            <a:pPr eaLnBrk="1" hangingPunct="1">
              <a:lnSpc>
                <a:spcPct val="90000"/>
              </a:lnSpc>
              <a:defRPr/>
            </a:pPr>
            <a:r>
              <a:rPr lang="el-GR" sz="2800" smtClean="0"/>
              <a:t>Πρόγνωση</a:t>
            </a:r>
            <a:r>
              <a:rPr lang="en-US" sz="2800" smtClean="0"/>
              <a:t>:  </a:t>
            </a:r>
            <a:r>
              <a:rPr lang="el-GR" sz="2800" smtClean="0"/>
              <a:t>Ίδια με το κλασσικό σεμίνωμα</a:t>
            </a:r>
            <a:endParaRPr lang="en-US" sz="2800" smtClean="0"/>
          </a:p>
        </p:txBody>
      </p:sp>
      <p:pic>
        <p:nvPicPr>
          <p:cNvPr id="4" name="~PP818.WAV">
            <a:hlinkClick r:id="" action="ppaction://media"/>
          </p:cNvPr>
          <p:cNvPicPr>
            <a:picLocks noRot="1" noChangeAspect="1"/>
          </p:cNvPicPr>
          <p:nvPr>
            <a:wavAudioFile r:embed="rId1" name="~PP818.WAV"/>
          </p:nvPr>
        </p:nvPicPr>
        <p:blipFill>
          <a:blip r:embed="rId3"/>
          <a:stretch>
            <a:fillRect/>
          </a:stretch>
        </p:blipFill>
        <p:spPr>
          <a:xfrm>
            <a:off x="8632825" y="6346825"/>
            <a:ext cx="304800" cy="304800"/>
          </a:xfrm>
          <a:prstGeom prst="rect">
            <a:avLst/>
          </a:prstGeom>
        </p:spPr>
      </p:pic>
    </p:spTree>
  </p:cSld>
  <p:clrMapOvr>
    <a:masterClrMapping/>
  </p:clrMapOvr>
  <p:transition advTm="1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277813"/>
            <a:ext cx="8229600" cy="838200"/>
          </a:xfrm>
        </p:spPr>
        <p:txBody>
          <a:bodyPr/>
          <a:lstStyle/>
          <a:p>
            <a:pPr eaLnBrk="1" hangingPunct="1">
              <a:defRPr/>
            </a:pPr>
            <a:r>
              <a:rPr lang="el-GR" sz="3200" b="1" smtClean="0">
                <a:latin typeface="Tahoma" pitchFamily="34" charset="0"/>
              </a:rPr>
              <a:t>Αναπλαστικό σεμίνωμα</a:t>
            </a:r>
            <a:endParaRPr lang="en-US" sz="3200" b="1" smtClean="0">
              <a:latin typeface="Tahoma" pitchFamily="34" charset="0"/>
            </a:endParaRPr>
          </a:p>
        </p:txBody>
      </p:sp>
      <p:sp>
        <p:nvSpPr>
          <p:cNvPr id="14339" name="Rectangle 3"/>
          <p:cNvSpPr>
            <a:spLocks noGrp="1" noChangeArrowheads="1"/>
          </p:cNvSpPr>
          <p:nvPr>
            <p:ph type="body" idx="4294967295"/>
          </p:nvPr>
        </p:nvSpPr>
        <p:spPr>
          <a:xfrm>
            <a:off x="685800" y="2133600"/>
            <a:ext cx="7772400" cy="4114800"/>
          </a:xfrm>
        </p:spPr>
        <p:txBody>
          <a:bodyPr/>
          <a:lstStyle/>
          <a:p>
            <a:pPr eaLnBrk="1" hangingPunct="1">
              <a:defRPr/>
            </a:pPr>
            <a:r>
              <a:rPr lang="en-US" sz="2800" u="sng" smtClean="0"/>
              <a:t>&gt;</a:t>
            </a:r>
            <a:r>
              <a:rPr lang="en-US" sz="2800" smtClean="0"/>
              <a:t> 3 </a:t>
            </a:r>
            <a:r>
              <a:rPr lang="el-GR" sz="2800" smtClean="0"/>
              <a:t>Μιτώσεις </a:t>
            </a:r>
            <a:r>
              <a:rPr lang="en-US" sz="2800" smtClean="0"/>
              <a:t>/</a:t>
            </a:r>
            <a:r>
              <a:rPr lang="el-GR" sz="2800" smtClean="0"/>
              <a:t> οπτικό πεδίο</a:t>
            </a:r>
            <a:endParaRPr lang="en-US" sz="2800" smtClean="0"/>
          </a:p>
          <a:p>
            <a:pPr eaLnBrk="1" hangingPunct="1">
              <a:defRPr/>
            </a:pPr>
            <a:endParaRPr lang="en-US" sz="2800" smtClean="0"/>
          </a:p>
          <a:p>
            <a:pPr eaLnBrk="1" hangingPunct="1">
              <a:defRPr/>
            </a:pPr>
            <a:r>
              <a:rPr lang="el-GR" sz="2800" smtClean="0"/>
              <a:t>Δέν υπάρχει διαφορά στην πρόγνωση με τις </a:t>
            </a:r>
            <a:r>
              <a:rPr lang="el-GR" sz="2800" u="sng" smtClean="0"/>
              <a:t>σύγχρονες</a:t>
            </a:r>
            <a:r>
              <a:rPr lang="el-GR" sz="2800" smtClean="0"/>
              <a:t> θεραπείες </a:t>
            </a:r>
            <a:endParaRPr lang="en-US" sz="2800" smtClean="0"/>
          </a:p>
        </p:txBody>
      </p:sp>
      <p:pic>
        <p:nvPicPr>
          <p:cNvPr id="4" name="~PP2427.WAV">
            <a:hlinkClick r:id="" action="ppaction://media"/>
          </p:cNvPr>
          <p:cNvPicPr>
            <a:picLocks noRot="1" noChangeAspect="1"/>
          </p:cNvPicPr>
          <p:nvPr>
            <a:wavAudioFile r:embed="rId1" name="~PP2427.WAV"/>
          </p:nvPr>
        </p:nvPicPr>
        <p:blipFill>
          <a:blip r:embed="rId3"/>
          <a:stretch>
            <a:fillRect/>
          </a:stretch>
        </p:blipFill>
        <p:spPr>
          <a:xfrm>
            <a:off x="8632825" y="6346825"/>
            <a:ext cx="304800" cy="304800"/>
          </a:xfrm>
          <a:prstGeom prst="rect">
            <a:avLst/>
          </a:prstGeom>
        </p:spPr>
      </p:pic>
    </p:spTree>
  </p:cSld>
  <p:clrMapOvr>
    <a:masterClrMapping/>
  </p:clrMapOvr>
  <p:transition advTm="1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4213" y="333375"/>
            <a:ext cx="7772400" cy="1143000"/>
          </a:xfrm>
        </p:spPr>
        <p:txBody>
          <a:bodyPr/>
          <a:lstStyle/>
          <a:p>
            <a:pPr eaLnBrk="1" hangingPunct="1">
              <a:defRPr/>
            </a:pPr>
            <a:r>
              <a:rPr lang="el-GR" sz="3600" b="1" smtClean="0">
                <a:latin typeface="Tahoma" pitchFamily="34" charset="0"/>
              </a:rPr>
              <a:t>Σπερματοκυτταρικό Σεμίνωμα</a:t>
            </a:r>
          </a:p>
        </p:txBody>
      </p:sp>
      <p:sp>
        <p:nvSpPr>
          <p:cNvPr id="15363" name="Rectangle 3"/>
          <p:cNvSpPr>
            <a:spLocks noGrp="1" noChangeArrowheads="1"/>
          </p:cNvSpPr>
          <p:nvPr>
            <p:ph type="body" sz="half" idx="4294967295"/>
          </p:nvPr>
        </p:nvSpPr>
        <p:spPr>
          <a:xfrm>
            <a:off x="179388" y="1341438"/>
            <a:ext cx="4248150" cy="5516562"/>
          </a:xfrm>
        </p:spPr>
        <p:txBody>
          <a:bodyPr/>
          <a:lstStyle/>
          <a:p>
            <a:pPr eaLnBrk="1" hangingPunct="1">
              <a:lnSpc>
                <a:spcPct val="80000"/>
              </a:lnSpc>
              <a:defRPr/>
            </a:pPr>
            <a:r>
              <a:rPr lang="en-US" sz="1800" b="1" dirty="0" smtClean="0">
                <a:latin typeface="Tahoma" pitchFamily="34" charset="0"/>
              </a:rPr>
              <a:t>5- 10% of all </a:t>
            </a:r>
            <a:r>
              <a:rPr lang="en-US" sz="1800" b="1" dirty="0" err="1" smtClean="0">
                <a:latin typeface="Tahoma" pitchFamily="34" charset="0"/>
              </a:rPr>
              <a:t>seminomas</a:t>
            </a:r>
            <a:endParaRPr lang="en-US" sz="1800" b="1" dirty="0" smtClean="0">
              <a:latin typeface="Tahoma" pitchFamily="34" charset="0"/>
            </a:endParaRPr>
          </a:p>
          <a:p>
            <a:pPr eaLnBrk="1" hangingPunct="1">
              <a:lnSpc>
                <a:spcPct val="80000"/>
              </a:lnSpc>
              <a:defRPr/>
            </a:pPr>
            <a:r>
              <a:rPr lang="en-US" sz="1800" b="1" u="sng" dirty="0" smtClean="0">
                <a:latin typeface="Tahoma" pitchFamily="34" charset="0"/>
              </a:rPr>
              <a:t>&gt;</a:t>
            </a:r>
            <a:r>
              <a:rPr lang="en-US" sz="1800" b="1" dirty="0" smtClean="0">
                <a:latin typeface="Tahoma" pitchFamily="34" charset="0"/>
              </a:rPr>
              <a:t> 45 </a:t>
            </a:r>
            <a:r>
              <a:rPr lang="el-GR" sz="1800" b="1" dirty="0" smtClean="0">
                <a:latin typeface="Tahoma" pitchFamily="34" charset="0"/>
              </a:rPr>
              <a:t>ετών</a:t>
            </a:r>
          </a:p>
          <a:p>
            <a:pPr eaLnBrk="1" hangingPunct="1">
              <a:lnSpc>
                <a:spcPct val="80000"/>
              </a:lnSpc>
              <a:defRPr/>
            </a:pPr>
            <a:endParaRPr lang="en-US" sz="1800" b="1" dirty="0" smtClean="0">
              <a:solidFill>
                <a:schemeClr val="tx2"/>
              </a:solidFill>
              <a:latin typeface="Tahoma" pitchFamily="34" charset="0"/>
            </a:endParaRPr>
          </a:p>
          <a:p>
            <a:pPr eaLnBrk="1" hangingPunct="1">
              <a:lnSpc>
                <a:spcPct val="80000"/>
              </a:lnSpc>
              <a:defRPr/>
            </a:pPr>
            <a:r>
              <a:rPr lang="en-US" sz="1800" b="1" dirty="0" smtClean="0">
                <a:latin typeface="Tahoma" pitchFamily="34" charset="0"/>
              </a:rPr>
              <a:t>Ca </a:t>
            </a:r>
            <a:r>
              <a:rPr lang="el-GR" sz="1800" b="1" dirty="0" smtClean="0">
                <a:latin typeface="Tahoma" pitchFamily="34" charset="0"/>
              </a:rPr>
              <a:t>κύτταρα </a:t>
            </a:r>
            <a:r>
              <a:rPr lang="el-GR" sz="1800" b="1" dirty="0" smtClean="0">
                <a:solidFill>
                  <a:schemeClr val="tx2"/>
                </a:solidFill>
                <a:latin typeface="Tahoma" pitchFamily="34" charset="0"/>
              </a:rPr>
              <a:t>ποικίλου μεγέθους</a:t>
            </a:r>
            <a:r>
              <a:rPr lang="el-GR" sz="1800" b="1" dirty="0" smtClean="0">
                <a:latin typeface="Tahoma" pitchFamily="34" charset="0"/>
              </a:rPr>
              <a:t>          (όχι ποικίλου σχήματος)</a:t>
            </a:r>
          </a:p>
          <a:p>
            <a:pPr eaLnBrk="1" hangingPunct="1">
              <a:lnSpc>
                <a:spcPct val="120000"/>
              </a:lnSpc>
              <a:defRPr/>
            </a:pPr>
            <a:r>
              <a:rPr lang="el-GR" sz="1800" b="1" dirty="0" smtClean="0">
                <a:latin typeface="Tahoma" pitchFamily="34" charset="0"/>
              </a:rPr>
              <a:t>Δεν συνυπάρχει </a:t>
            </a:r>
            <a:r>
              <a:rPr lang="en-US" sz="1800" b="1" dirty="0" smtClean="0">
                <a:latin typeface="Tahoma" pitchFamily="34" charset="0"/>
              </a:rPr>
              <a:t>CIS</a:t>
            </a:r>
            <a:r>
              <a:rPr lang="el-GR" sz="1800" b="1" dirty="0" smtClean="0">
                <a:latin typeface="Tahoma" pitchFamily="34" charset="0"/>
              </a:rPr>
              <a:t>- </a:t>
            </a:r>
            <a:r>
              <a:rPr lang="en-US" sz="1800" b="1" dirty="0" smtClean="0">
                <a:latin typeface="Tahoma" pitchFamily="34" charset="0"/>
              </a:rPr>
              <a:t>ITGCN </a:t>
            </a:r>
            <a:r>
              <a:rPr lang="el-GR" sz="1800" b="1" dirty="0" smtClean="0">
                <a:latin typeface="Tahoma" pitchFamily="34" charset="0"/>
              </a:rPr>
              <a:t>ή </a:t>
            </a:r>
            <a:endParaRPr lang="en-US" sz="1800" b="1" dirty="0" smtClean="0">
              <a:latin typeface="Tahoma" pitchFamily="34" charset="0"/>
            </a:endParaRPr>
          </a:p>
          <a:p>
            <a:pPr eaLnBrk="1" hangingPunct="1">
              <a:lnSpc>
                <a:spcPct val="120000"/>
              </a:lnSpc>
              <a:buFont typeface="Wingdings" pitchFamily="2" charset="2"/>
              <a:buNone/>
              <a:defRPr/>
            </a:pPr>
            <a:r>
              <a:rPr lang="en-US" sz="1800" b="1" dirty="0" smtClean="0">
                <a:latin typeface="Tahoma" pitchFamily="34" charset="0"/>
              </a:rPr>
              <a:t>      NSGCT</a:t>
            </a:r>
            <a:r>
              <a:rPr lang="el-GR" sz="1800" b="1" dirty="0" smtClean="0">
                <a:latin typeface="Tahoma" pitchFamily="34" charset="0"/>
              </a:rPr>
              <a:t>.</a:t>
            </a:r>
          </a:p>
          <a:p>
            <a:pPr eaLnBrk="1" hangingPunct="1">
              <a:lnSpc>
                <a:spcPct val="120000"/>
              </a:lnSpc>
              <a:defRPr/>
            </a:pPr>
            <a:r>
              <a:rPr lang="en-US" sz="1800" b="1" dirty="0" smtClean="0">
                <a:solidFill>
                  <a:schemeClr val="tx2"/>
                </a:solidFill>
                <a:latin typeface="Tahoma" pitchFamily="34" charset="0"/>
              </a:rPr>
              <a:t>More likely to be bilateral than typical </a:t>
            </a:r>
            <a:r>
              <a:rPr lang="en-US" sz="1800" b="1" dirty="0" err="1" smtClean="0">
                <a:solidFill>
                  <a:schemeClr val="tx2"/>
                </a:solidFill>
                <a:latin typeface="Tahoma" pitchFamily="34" charset="0"/>
              </a:rPr>
              <a:t>seminoma</a:t>
            </a:r>
            <a:r>
              <a:rPr lang="en-US" sz="1800" b="1" dirty="0" smtClean="0">
                <a:solidFill>
                  <a:schemeClr val="tx2"/>
                </a:solidFill>
                <a:latin typeface="Tahoma" pitchFamily="34" charset="0"/>
              </a:rPr>
              <a:t> (6% vs. 2%)</a:t>
            </a:r>
            <a:endParaRPr lang="el-GR" sz="1800" b="1" dirty="0" smtClean="0">
              <a:solidFill>
                <a:schemeClr val="tx2"/>
              </a:solidFill>
              <a:latin typeface="Tahoma" pitchFamily="34" charset="0"/>
            </a:endParaRPr>
          </a:p>
          <a:p>
            <a:pPr eaLnBrk="1" hangingPunct="1">
              <a:lnSpc>
                <a:spcPct val="130000"/>
              </a:lnSpc>
              <a:defRPr/>
            </a:pPr>
            <a:r>
              <a:rPr lang="el-GR" sz="1800" b="1" dirty="0" smtClean="0">
                <a:latin typeface="Tahoma" pitchFamily="34" charset="0"/>
              </a:rPr>
              <a:t>Δέν εκφράζει Ρ</a:t>
            </a:r>
            <a:r>
              <a:rPr lang="en-US" sz="1800" b="1" dirty="0" smtClean="0">
                <a:latin typeface="Tahoma" pitchFamily="34" charset="0"/>
              </a:rPr>
              <a:t>LAP (</a:t>
            </a:r>
            <a:r>
              <a:rPr lang="el-GR" sz="1800" b="1" dirty="0" smtClean="0"/>
              <a:t>placental alkaline phosphatase</a:t>
            </a:r>
            <a:r>
              <a:rPr lang="en-US" sz="1800" b="1" dirty="0" smtClean="0"/>
              <a:t>)</a:t>
            </a:r>
            <a:endParaRPr lang="el-GR" sz="1800" b="1" dirty="0" smtClean="0">
              <a:latin typeface="Tahoma" pitchFamily="34" charset="0"/>
            </a:endParaRPr>
          </a:p>
          <a:p>
            <a:pPr eaLnBrk="1" hangingPunct="1">
              <a:lnSpc>
                <a:spcPct val="130000"/>
              </a:lnSpc>
              <a:defRPr/>
            </a:pPr>
            <a:r>
              <a:rPr lang="el-GR" sz="1800" b="1" dirty="0" smtClean="0">
                <a:solidFill>
                  <a:schemeClr val="tx2"/>
                </a:solidFill>
                <a:latin typeface="Tahoma" pitchFamily="34" charset="0"/>
              </a:rPr>
              <a:t>Μεθίσταται </a:t>
            </a:r>
            <a:r>
              <a:rPr lang="el-GR" sz="1800" b="1" u="sng" dirty="0" smtClean="0">
                <a:solidFill>
                  <a:schemeClr val="tx2"/>
                </a:solidFill>
                <a:latin typeface="Tahoma" pitchFamily="34" charset="0"/>
              </a:rPr>
              <a:t>πολύ σπάνια</a:t>
            </a:r>
            <a:r>
              <a:rPr lang="el-GR" sz="1800" b="1" dirty="0" smtClean="0">
                <a:solidFill>
                  <a:schemeClr val="tx2"/>
                </a:solidFill>
                <a:latin typeface="Tahoma" pitchFamily="34" charset="0"/>
              </a:rPr>
              <a:t> </a:t>
            </a:r>
            <a:r>
              <a:rPr lang="el-GR" sz="1800" b="1" dirty="0" smtClean="0">
                <a:solidFill>
                  <a:schemeClr val="tx2"/>
                </a:solidFill>
                <a:latin typeface="Tahoma" pitchFamily="34" charset="0"/>
                <a:sym typeface="Wingdings" pitchFamily="2" charset="2"/>
              </a:rPr>
              <a:t> </a:t>
            </a:r>
            <a:r>
              <a:rPr lang="el-GR" sz="1800" b="1" dirty="0" smtClean="0">
                <a:solidFill>
                  <a:schemeClr val="tx2"/>
                </a:solidFill>
                <a:latin typeface="Tahoma" pitchFamily="34" charset="0"/>
              </a:rPr>
              <a:t>Δεν χρειάζεται συμπληρωματική θεραπεία σε στάδιο Ι.</a:t>
            </a:r>
          </a:p>
          <a:p>
            <a:pPr eaLnBrk="1" hangingPunct="1">
              <a:lnSpc>
                <a:spcPct val="130000"/>
              </a:lnSpc>
              <a:defRPr/>
            </a:pPr>
            <a:r>
              <a:rPr lang="el-GR" sz="1800" b="1" dirty="0" smtClean="0">
                <a:solidFill>
                  <a:schemeClr val="tx2"/>
                </a:solidFill>
                <a:latin typeface="Tahoma" pitchFamily="34" charset="0"/>
              </a:rPr>
              <a:t>Πιθανή σαρκωματώδης εξαλλαγή</a:t>
            </a:r>
            <a:endParaRPr lang="en-US" sz="1800" b="1" dirty="0" smtClean="0">
              <a:solidFill>
                <a:schemeClr val="tx2"/>
              </a:solidFill>
              <a:latin typeface="Tahoma" pitchFamily="34" charset="0"/>
            </a:endParaRPr>
          </a:p>
          <a:p>
            <a:pPr eaLnBrk="1" hangingPunct="1">
              <a:lnSpc>
                <a:spcPct val="130000"/>
              </a:lnSpc>
              <a:buFont typeface="Wingdings" pitchFamily="2" charset="2"/>
              <a:buNone/>
              <a:defRPr/>
            </a:pPr>
            <a:endParaRPr lang="el-GR" sz="1800" b="1" dirty="0" smtClean="0">
              <a:solidFill>
                <a:schemeClr val="tx2"/>
              </a:solidFill>
              <a:latin typeface="Tahoma" pitchFamily="34" charset="0"/>
            </a:endParaRPr>
          </a:p>
        </p:txBody>
      </p:sp>
      <p:pic>
        <p:nvPicPr>
          <p:cNvPr id="18436" name="Picture 6" descr="http://www.webpathology.com/slides/slides/Testes_SpermatocyticSeminoma14.jpg"/>
          <p:cNvPicPr>
            <a:picLocks noChangeAspect="1" noChangeArrowheads="1"/>
          </p:cNvPicPr>
          <p:nvPr/>
        </p:nvPicPr>
        <p:blipFill>
          <a:blip r:embed="rId3"/>
          <a:srcRect/>
          <a:stretch>
            <a:fillRect/>
          </a:stretch>
        </p:blipFill>
        <p:spPr bwMode="auto">
          <a:xfrm>
            <a:off x="4500563" y="1557338"/>
            <a:ext cx="4462462" cy="4824412"/>
          </a:xfrm>
          <a:prstGeom prst="rect">
            <a:avLst/>
          </a:prstGeom>
          <a:noFill/>
          <a:ln w="9525">
            <a:noFill/>
            <a:miter lim="800000"/>
            <a:headEnd/>
            <a:tailEnd/>
          </a:ln>
        </p:spPr>
      </p:pic>
      <p:pic>
        <p:nvPicPr>
          <p:cNvPr id="5" name="~PP363.WAV">
            <a:hlinkClick r:id="" action="ppaction://media"/>
          </p:cNvPr>
          <p:cNvPicPr>
            <a:picLocks noRot="1" noChangeAspect="1"/>
          </p:cNvPicPr>
          <p:nvPr>
            <a:wavAudioFile r:embed="rId1" name="~PP363.WAV"/>
          </p:nvPr>
        </p:nvPicPr>
        <p:blipFill>
          <a:blip r:embed="rId4"/>
          <a:stretch>
            <a:fillRect/>
          </a:stretch>
        </p:blipFill>
        <p:spPr>
          <a:xfrm>
            <a:off x="8632825" y="6346825"/>
            <a:ext cx="304800" cy="304800"/>
          </a:xfrm>
          <a:prstGeom prst="rect">
            <a:avLst/>
          </a:prstGeom>
        </p:spPr>
      </p:pic>
    </p:spTree>
  </p:cSld>
  <p:clrMapOvr>
    <a:masterClrMapping/>
  </p:clrMapOvr>
  <p:transition advTm="1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84213" y="333375"/>
            <a:ext cx="7772400" cy="1143000"/>
          </a:xfrm>
        </p:spPr>
        <p:txBody>
          <a:bodyPr/>
          <a:lstStyle/>
          <a:p>
            <a:pPr eaLnBrk="1" hangingPunct="1">
              <a:defRPr/>
            </a:pPr>
            <a:r>
              <a:rPr lang="el-GR" sz="3600" b="1" smtClean="0">
                <a:latin typeface="Tahoma" pitchFamily="34" charset="0"/>
              </a:rPr>
              <a:t>Εμβρυϊκό καρκίνωμα</a:t>
            </a:r>
          </a:p>
        </p:txBody>
      </p:sp>
      <p:sp>
        <p:nvSpPr>
          <p:cNvPr id="16387" name="Rectangle 3"/>
          <p:cNvSpPr>
            <a:spLocks noGrp="1" noChangeArrowheads="1"/>
          </p:cNvSpPr>
          <p:nvPr>
            <p:ph type="body" sz="half" idx="4294967295"/>
          </p:nvPr>
        </p:nvSpPr>
        <p:spPr>
          <a:xfrm>
            <a:off x="250825" y="1341438"/>
            <a:ext cx="4465638" cy="1373182"/>
          </a:xfrm>
        </p:spPr>
        <p:txBody>
          <a:bodyPr>
            <a:noAutofit/>
          </a:bodyPr>
          <a:lstStyle/>
          <a:p>
            <a:pPr eaLnBrk="1" hangingPunct="1">
              <a:defRPr/>
            </a:pPr>
            <a:r>
              <a:rPr lang="en-US" sz="2600" dirty="0" smtClean="0"/>
              <a:t>60% of NSGCTs are pure </a:t>
            </a:r>
            <a:r>
              <a:rPr lang="en-US" sz="2600" dirty="0" err="1" smtClean="0"/>
              <a:t>embryonal</a:t>
            </a:r>
            <a:r>
              <a:rPr lang="en-US" sz="2600" dirty="0" smtClean="0"/>
              <a:t> carcinomas</a:t>
            </a:r>
            <a:endParaRPr lang="el-GR" sz="2600" dirty="0" smtClean="0"/>
          </a:p>
          <a:p>
            <a:pPr eaLnBrk="1" hangingPunct="1">
              <a:defRPr/>
            </a:pPr>
            <a:r>
              <a:rPr lang="el-GR" sz="2600" dirty="0" smtClean="0"/>
              <a:t>Μπορεί να παράγει β</a:t>
            </a:r>
            <a:r>
              <a:rPr lang="en-US" sz="2600" dirty="0" smtClean="0"/>
              <a:t>HCG</a:t>
            </a:r>
            <a:r>
              <a:rPr lang="el-GR" sz="2600" dirty="0" smtClean="0"/>
              <a:t>  και </a:t>
            </a:r>
            <a:r>
              <a:rPr lang="en-US" sz="2600" dirty="0" err="1" smtClean="0">
                <a:latin typeface="Symbol" pitchFamily="18" charset="2"/>
              </a:rPr>
              <a:t>a</a:t>
            </a:r>
            <a:r>
              <a:rPr lang="en-US" sz="2600" dirty="0" err="1" smtClean="0"/>
              <a:t>FP</a:t>
            </a:r>
            <a:r>
              <a:rPr lang="en-US" sz="2600" dirty="0" smtClean="0"/>
              <a:t> </a:t>
            </a:r>
            <a:endParaRPr lang="el-GR" sz="2600" dirty="0" smtClean="0"/>
          </a:p>
          <a:p>
            <a:pPr eaLnBrk="1" hangingPunct="1">
              <a:buNone/>
              <a:defRPr/>
            </a:pPr>
            <a:endParaRPr lang="en-US" sz="2600" dirty="0" smtClean="0"/>
          </a:p>
          <a:p>
            <a:pPr eaLnBrk="1" hangingPunct="1">
              <a:defRPr/>
            </a:pPr>
            <a:endParaRPr lang="el-GR" sz="2600" dirty="0" smtClean="0"/>
          </a:p>
        </p:txBody>
      </p:sp>
      <p:pic>
        <p:nvPicPr>
          <p:cNvPr id="19460" name="Picture 6" descr="http://www.webpathology.com/slides/slides/Testis_GermCellTumor_EC3.jpg"/>
          <p:cNvPicPr>
            <a:picLocks noChangeAspect="1" noChangeArrowheads="1"/>
          </p:cNvPicPr>
          <p:nvPr/>
        </p:nvPicPr>
        <p:blipFill>
          <a:blip r:embed="rId3"/>
          <a:srcRect/>
          <a:stretch>
            <a:fillRect/>
          </a:stretch>
        </p:blipFill>
        <p:spPr bwMode="auto">
          <a:xfrm>
            <a:off x="4859338" y="1700213"/>
            <a:ext cx="4105275" cy="4648200"/>
          </a:xfrm>
          <a:prstGeom prst="rect">
            <a:avLst/>
          </a:prstGeom>
          <a:noFill/>
          <a:ln w="9525">
            <a:noFill/>
            <a:miter lim="800000"/>
            <a:headEnd/>
            <a:tailEnd/>
          </a:ln>
        </p:spPr>
      </p:pic>
      <p:pic>
        <p:nvPicPr>
          <p:cNvPr id="285698" name="Picture 2"/>
          <p:cNvPicPr>
            <a:picLocks noChangeAspect="1" noChangeArrowheads="1"/>
          </p:cNvPicPr>
          <p:nvPr/>
        </p:nvPicPr>
        <p:blipFill>
          <a:blip r:embed="rId4"/>
          <a:srcRect/>
          <a:stretch>
            <a:fillRect/>
          </a:stretch>
        </p:blipFill>
        <p:spPr bwMode="auto">
          <a:xfrm>
            <a:off x="214282" y="3267075"/>
            <a:ext cx="2905125" cy="3590925"/>
          </a:xfrm>
          <a:prstGeom prst="rect">
            <a:avLst/>
          </a:prstGeom>
          <a:noFill/>
          <a:ln w="9525">
            <a:noFill/>
            <a:miter lim="800000"/>
            <a:headEnd/>
            <a:tailEnd/>
          </a:ln>
          <a:effectLst/>
        </p:spPr>
      </p:pic>
      <p:pic>
        <p:nvPicPr>
          <p:cNvPr id="6" name="~PP1825.WAV">
            <a:hlinkClick r:id="" action="ppaction://media"/>
          </p:cNvPr>
          <p:cNvPicPr>
            <a:picLocks noRot="1" noChangeAspect="1"/>
          </p:cNvPicPr>
          <p:nvPr>
            <a:wavAudioFile r:embed="rId1" name="~PP1825.WAV"/>
          </p:nvPr>
        </p:nvPicPr>
        <p:blipFill>
          <a:blip r:embed="rId5"/>
          <a:stretch>
            <a:fillRect/>
          </a:stretch>
        </p:blipFill>
        <p:spPr>
          <a:xfrm>
            <a:off x="8632825" y="6346825"/>
            <a:ext cx="304800" cy="304800"/>
          </a:xfrm>
          <a:prstGeom prst="rect">
            <a:avLst/>
          </a:prstGeom>
        </p:spPr>
      </p:pic>
    </p:spTree>
  </p:cSld>
  <p:clrMapOvr>
    <a:masterClrMapping/>
  </p:clrMapOvr>
  <p:transition advTm="13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a:xfrm>
            <a:off x="395288" y="476250"/>
            <a:ext cx="8424862" cy="1276350"/>
          </a:xfrm>
        </p:spPr>
        <p:txBody>
          <a:bodyPr/>
          <a:lstStyle/>
          <a:p>
            <a:pPr eaLnBrk="1" hangingPunct="1">
              <a:defRPr/>
            </a:pPr>
            <a:r>
              <a:rPr lang="el-GR" sz="3200" b="1" smtClean="0">
                <a:latin typeface="Tahoma" pitchFamily="34" charset="0"/>
              </a:rPr>
              <a:t>Καρκίνωμα</a:t>
            </a:r>
            <a:r>
              <a:rPr lang="en-US" sz="3200" b="1" smtClean="0">
                <a:latin typeface="Tahoma" pitchFamily="34" charset="0"/>
              </a:rPr>
              <a:t> </a:t>
            </a:r>
            <a:r>
              <a:rPr lang="el-GR" sz="3200" b="1" smtClean="0">
                <a:latin typeface="Tahoma" pitchFamily="34" charset="0"/>
              </a:rPr>
              <a:t>από ενδοδερμικά κολποειδή (</a:t>
            </a:r>
            <a:r>
              <a:rPr lang="en-US" sz="3200" b="1" smtClean="0">
                <a:latin typeface="Tahoma" pitchFamily="34" charset="0"/>
              </a:rPr>
              <a:t>EST</a:t>
            </a:r>
            <a:r>
              <a:rPr lang="el-GR" sz="3200" b="1" smtClean="0">
                <a:latin typeface="Tahoma" pitchFamily="34" charset="0"/>
              </a:rPr>
              <a:t>)</a:t>
            </a:r>
            <a:r>
              <a:rPr lang="en-US" sz="3200" b="1" smtClean="0">
                <a:latin typeface="Tahoma" pitchFamily="34" charset="0"/>
              </a:rPr>
              <a:t> </a:t>
            </a:r>
            <a:r>
              <a:rPr lang="el-GR" sz="3200" b="1" smtClean="0">
                <a:latin typeface="Tahoma" pitchFamily="34" charset="0"/>
              </a:rPr>
              <a:t>ή λεκιθικού ασκού (</a:t>
            </a:r>
            <a:r>
              <a:rPr lang="en-US" sz="3200" b="1" smtClean="0">
                <a:latin typeface="Tahoma" pitchFamily="34" charset="0"/>
              </a:rPr>
              <a:t>Yolk sac</a:t>
            </a:r>
            <a:r>
              <a:rPr lang="el-GR" sz="3200" b="1" smtClean="0">
                <a:latin typeface="Tahoma" pitchFamily="34" charset="0"/>
              </a:rPr>
              <a:t>)</a:t>
            </a:r>
            <a:endParaRPr lang="en-US" sz="3200" b="1" smtClean="0">
              <a:latin typeface="Tahoma" pitchFamily="34" charset="0"/>
            </a:endParaRPr>
          </a:p>
        </p:txBody>
      </p:sp>
      <p:sp>
        <p:nvSpPr>
          <p:cNvPr id="20483" name="Text Box 4"/>
          <p:cNvSpPr txBox="1">
            <a:spLocks noChangeArrowheads="1"/>
          </p:cNvSpPr>
          <p:nvPr/>
        </p:nvSpPr>
        <p:spPr bwMode="auto">
          <a:xfrm>
            <a:off x="611188" y="1989138"/>
            <a:ext cx="3960812" cy="4246562"/>
          </a:xfrm>
          <a:prstGeom prst="rect">
            <a:avLst/>
          </a:prstGeom>
          <a:noFill/>
          <a:ln w="9525">
            <a:noFill/>
            <a:miter lim="800000"/>
            <a:headEnd/>
            <a:tailEnd/>
          </a:ln>
        </p:spPr>
        <p:txBody>
          <a:bodyPr>
            <a:spAutoFit/>
          </a:bodyPr>
          <a:lstStyle/>
          <a:p>
            <a:pPr>
              <a:buFont typeface="Wingdings" pitchFamily="2" charset="2"/>
              <a:buChar char="Ø"/>
            </a:pPr>
            <a:r>
              <a:rPr lang="en-US" sz="2000" dirty="0">
                <a:latin typeface="Tahoma" pitchFamily="34" charset="0"/>
              </a:rPr>
              <a:t>O </a:t>
            </a:r>
            <a:r>
              <a:rPr lang="el-GR" sz="2000" dirty="0" err="1">
                <a:latin typeface="Tahoma" pitchFamily="34" charset="0"/>
              </a:rPr>
              <a:t>πιό</a:t>
            </a:r>
            <a:r>
              <a:rPr lang="el-GR" sz="2000" dirty="0">
                <a:latin typeface="Tahoma" pitchFamily="34" charset="0"/>
              </a:rPr>
              <a:t> συχνός καρκίνος </a:t>
            </a:r>
            <a:r>
              <a:rPr lang="el-GR" sz="2000" dirty="0" err="1">
                <a:latin typeface="Tahoma" pitchFamily="34" charset="0"/>
              </a:rPr>
              <a:t>όρχεος</a:t>
            </a:r>
            <a:r>
              <a:rPr lang="el-GR" sz="2000" dirty="0">
                <a:latin typeface="Tahoma" pitchFamily="34" charset="0"/>
              </a:rPr>
              <a:t> σε βρέφη και νεαρούς ενήλικες  (καλύτερη πρόγνωση σε βρέφη)</a:t>
            </a:r>
          </a:p>
          <a:p>
            <a:pPr>
              <a:buFont typeface="Wingdings" pitchFamily="2" charset="2"/>
              <a:buChar char="Ø"/>
            </a:pPr>
            <a:r>
              <a:rPr lang="el-GR" sz="2000" dirty="0">
                <a:latin typeface="Tahoma" pitchFamily="34" charset="0"/>
              </a:rPr>
              <a:t>Μακροσκοπικά μικρές κύστεις κ</a:t>
            </a:r>
          </a:p>
          <a:p>
            <a:r>
              <a:rPr lang="el-GR" sz="2000" dirty="0">
                <a:latin typeface="Tahoma" pitchFamily="34" charset="0"/>
              </a:rPr>
              <a:t>αιμορραγίες</a:t>
            </a:r>
          </a:p>
          <a:p>
            <a:pPr>
              <a:buFont typeface="Wingdings" pitchFamily="2" charset="2"/>
              <a:buChar char="Ø"/>
            </a:pPr>
            <a:r>
              <a:rPr lang="el-GR" sz="2000" dirty="0">
                <a:latin typeface="Tahoma" pitchFamily="34" charset="0"/>
              </a:rPr>
              <a:t>Ποικίλη αρχιτεκτονική δομή</a:t>
            </a:r>
            <a:r>
              <a:rPr lang="en-US" sz="2000" dirty="0">
                <a:latin typeface="Tahoma" pitchFamily="34" charset="0"/>
              </a:rPr>
              <a:t> (</a:t>
            </a:r>
            <a:r>
              <a:rPr lang="en-US" sz="2000" dirty="0" err="1">
                <a:latin typeface="Tahoma" pitchFamily="34" charset="0"/>
              </a:rPr>
              <a:t>macrocystic</a:t>
            </a:r>
            <a:r>
              <a:rPr lang="en-US" sz="2000" dirty="0">
                <a:latin typeface="Tahoma" pitchFamily="34" charset="0"/>
              </a:rPr>
              <a:t>, papillary, solid, glandular/ alveolar)</a:t>
            </a:r>
            <a:endParaRPr lang="el-GR" sz="2000" dirty="0">
              <a:latin typeface="Tahoma" pitchFamily="34" charset="0"/>
            </a:endParaRPr>
          </a:p>
          <a:p>
            <a:pPr>
              <a:buFont typeface="Wingdings" pitchFamily="2" charset="2"/>
              <a:buChar char="Ø"/>
            </a:pPr>
            <a:r>
              <a:rPr lang="el-GR" sz="2000" dirty="0">
                <a:latin typeface="Tahoma" pitchFamily="34" charset="0"/>
              </a:rPr>
              <a:t>Ενδοκυττάρια κ </a:t>
            </a:r>
            <a:r>
              <a:rPr lang="el-GR" sz="2000" dirty="0" err="1">
                <a:latin typeface="Tahoma" pitchFamily="34" charset="0"/>
              </a:rPr>
              <a:t>εξωκυττάρια</a:t>
            </a:r>
            <a:r>
              <a:rPr lang="el-GR" sz="2000" dirty="0">
                <a:latin typeface="Tahoma" pitchFamily="34" charset="0"/>
              </a:rPr>
              <a:t> σωμάτια υαλίνης</a:t>
            </a:r>
          </a:p>
          <a:p>
            <a:pPr>
              <a:buFont typeface="Wingdings" pitchFamily="2" charset="2"/>
              <a:buChar char="Ø"/>
            </a:pPr>
            <a:r>
              <a:rPr lang="el-GR" sz="2000" dirty="0">
                <a:latin typeface="Tahoma" pitchFamily="34" charset="0"/>
              </a:rPr>
              <a:t>Παράγει </a:t>
            </a:r>
            <a:r>
              <a:rPr lang="el-GR" sz="2000" b="1" dirty="0">
                <a:latin typeface="Tahoma" pitchFamily="34" charset="0"/>
              </a:rPr>
              <a:t>α-</a:t>
            </a:r>
            <a:r>
              <a:rPr lang="en-US" sz="2000" b="1" dirty="0">
                <a:latin typeface="Tahoma" pitchFamily="34" charset="0"/>
              </a:rPr>
              <a:t>FP</a:t>
            </a:r>
            <a:endParaRPr lang="el-GR" sz="2000" b="1" dirty="0">
              <a:latin typeface="Tahoma" pitchFamily="34" charset="0"/>
            </a:endParaRPr>
          </a:p>
          <a:p>
            <a:endParaRPr lang="en-US" sz="2000" dirty="0">
              <a:latin typeface="Tahoma" pitchFamily="34" charset="0"/>
            </a:endParaRPr>
          </a:p>
          <a:p>
            <a:pPr>
              <a:spcBef>
                <a:spcPct val="50000"/>
              </a:spcBef>
            </a:pPr>
            <a:endParaRPr lang="el-GR" sz="2000" dirty="0">
              <a:latin typeface="Tahoma" pitchFamily="34" charset="0"/>
            </a:endParaRPr>
          </a:p>
        </p:txBody>
      </p:sp>
      <p:pic>
        <p:nvPicPr>
          <p:cNvPr id="20484" name="Picture 6" descr="http://www.webpathology.com/slides/slides/Testes_GCT_YST2_Microcystic.jpg"/>
          <p:cNvPicPr>
            <a:picLocks noChangeAspect="1" noChangeArrowheads="1"/>
          </p:cNvPicPr>
          <p:nvPr/>
        </p:nvPicPr>
        <p:blipFill>
          <a:blip r:embed="rId3"/>
          <a:srcRect/>
          <a:stretch>
            <a:fillRect/>
          </a:stretch>
        </p:blipFill>
        <p:spPr bwMode="auto">
          <a:xfrm>
            <a:off x="4500563" y="2276475"/>
            <a:ext cx="4392612" cy="4105275"/>
          </a:xfrm>
          <a:prstGeom prst="rect">
            <a:avLst/>
          </a:prstGeom>
          <a:noFill/>
          <a:ln w="9525">
            <a:noFill/>
            <a:miter lim="800000"/>
            <a:headEnd/>
            <a:tailEnd/>
          </a:ln>
        </p:spPr>
      </p:pic>
      <p:pic>
        <p:nvPicPr>
          <p:cNvPr id="5" name="~PP130.WAV">
            <a:hlinkClick r:id="" action="ppaction://media"/>
          </p:cNvPr>
          <p:cNvPicPr>
            <a:picLocks noRot="1" noChangeAspect="1"/>
          </p:cNvPicPr>
          <p:nvPr>
            <a:wavAudioFile r:embed="rId1" name="~PP130.WAV"/>
          </p:nvPr>
        </p:nvPicPr>
        <p:blipFill>
          <a:blip r:embed="rId4"/>
          <a:stretch>
            <a:fillRect/>
          </a:stretch>
        </p:blipFill>
        <p:spPr>
          <a:xfrm>
            <a:off x="8632825" y="6346825"/>
            <a:ext cx="304800" cy="304800"/>
          </a:xfrm>
          <a:prstGeom prst="rect">
            <a:avLst/>
          </a:prstGeom>
        </p:spPr>
      </p:pic>
    </p:spTree>
  </p:cSld>
  <p:clrMapOvr>
    <a:masterClrMapping/>
  </p:clrMapOvr>
  <p:transition advTm="10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20725" y="290513"/>
            <a:ext cx="7704138" cy="576262"/>
          </a:xfrm>
        </p:spPr>
        <p:txBody>
          <a:bodyPr>
            <a:normAutofit fontScale="90000"/>
          </a:bodyPr>
          <a:lstStyle/>
          <a:p>
            <a:pPr eaLnBrk="1" hangingPunct="1">
              <a:defRPr/>
            </a:pPr>
            <a:r>
              <a:rPr lang="el-GR" sz="3600" b="1" smtClean="0">
                <a:latin typeface="Tahoma" pitchFamily="34" charset="0"/>
              </a:rPr>
              <a:t>Χοριοκαρκίνωμα</a:t>
            </a:r>
          </a:p>
        </p:txBody>
      </p:sp>
      <p:sp>
        <p:nvSpPr>
          <p:cNvPr id="21507" name="Text Box 4"/>
          <p:cNvSpPr txBox="1">
            <a:spLocks noChangeArrowheads="1"/>
          </p:cNvSpPr>
          <p:nvPr/>
        </p:nvSpPr>
        <p:spPr bwMode="auto">
          <a:xfrm>
            <a:off x="179388" y="981075"/>
            <a:ext cx="4679950" cy="6235700"/>
          </a:xfrm>
          <a:prstGeom prst="rect">
            <a:avLst/>
          </a:prstGeom>
          <a:noFill/>
          <a:ln w="9525">
            <a:noFill/>
            <a:miter lim="800000"/>
            <a:headEnd/>
            <a:tailEnd/>
          </a:ln>
        </p:spPr>
        <p:txBody>
          <a:bodyPr>
            <a:spAutoFit/>
          </a:bodyPr>
          <a:lstStyle/>
          <a:p>
            <a:pPr eaLnBrk="0" hangingPunct="0">
              <a:spcBef>
                <a:spcPct val="20000"/>
              </a:spcBef>
            </a:pPr>
            <a:r>
              <a:rPr lang="el-GR" sz="1800" b="1" dirty="0" err="1"/>
              <a:t>Choriocarcinoma</a:t>
            </a:r>
            <a:r>
              <a:rPr lang="el-GR" sz="1800" b="1" dirty="0"/>
              <a:t> </a:t>
            </a:r>
            <a:r>
              <a:rPr lang="el-GR" sz="1800" b="1" dirty="0" err="1"/>
              <a:t>is</a:t>
            </a:r>
            <a:r>
              <a:rPr lang="el-GR" sz="1800" b="1" dirty="0"/>
              <a:t> </a:t>
            </a:r>
            <a:r>
              <a:rPr lang="el-GR" sz="1800" b="1" dirty="0" err="1"/>
              <a:t>the</a:t>
            </a:r>
            <a:r>
              <a:rPr lang="el-GR" sz="1800" b="1" dirty="0"/>
              <a:t> </a:t>
            </a:r>
            <a:r>
              <a:rPr lang="el-GR" sz="1800" b="1" dirty="0" err="1"/>
              <a:t>most</a:t>
            </a:r>
            <a:r>
              <a:rPr lang="el-GR" sz="1800" b="1" dirty="0"/>
              <a:t> </a:t>
            </a:r>
            <a:r>
              <a:rPr lang="el-GR" sz="1800" b="1" dirty="0" err="1"/>
              <a:t>aggressive</a:t>
            </a:r>
            <a:r>
              <a:rPr lang="el-GR" sz="1800" b="1" dirty="0"/>
              <a:t> </a:t>
            </a:r>
            <a:r>
              <a:rPr lang="en-US" sz="1800" b="1" dirty="0"/>
              <a:t>   </a:t>
            </a:r>
            <a:r>
              <a:rPr lang="el-GR" sz="1800" b="1" dirty="0" err="1"/>
              <a:t>of</a:t>
            </a:r>
            <a:r>
              <a:rPr lang="el-GR" sz="1800" b="1" dirty="0"/>
              <a:t> </a:t>
            </a:r>
            <a:r>
              <a:rPr lang="el-GR" sz="1800" b="1" dirty="0" err="1"/>
              <a:t>the</a:t>
            </a:r>
            <a:r>
              <a:rPr lang="el-GR" sz="1800" b="1" dirty="0"/>
              <a:t> </a:t>
            </a:r>
            <a:r>
              <a:rPr lang="el-GR" sz="1800" b="1" dirty="0" err="1"/>
              <a:t>nonseminoma</a:t>
            </a:r>
            <a:r>
              <a:rPr lang="el-GR" sz="1800" b="1" dirty="0"/>
              <a:t> </a:t>
            </a:r>
            <a:r>
              <a:rPr lang="el-GR" sz="1800" b="1" dirty="0" err="1"/>
              <a:t>GCTs</a:t>
            </a:r>
            <a:r>
              <a:rPr lang="el-GR" sz="1800" b="1" dirty="0"/>
              <a:t>, </a:t>
            </a:r>
            <a:r>
              <a:rPr lang="el-GR" sz="1800" b="1" dirty="0" err="1"/>
              <a:t>with</a:t>
            </a:r>
            <a:r>
              <a:rPr lang="el-GR" sz="1800" b="1" dirty="0"/>
              <a:t> </a:t>
            </a:r>
            <a:r>
              <a:rPr lang="el-GR" sz="1800" b="1" dirty="0" err="1"/>
              <a:t>early</a:t>
            </a:r>
            <a:r>
              <a:rPr lang="el-GR" sz="1800" b="1" dirty="0"/>
              <a:t> </a:t>
            </a:r>
            <a:r>
              <a:rPr lang="el-GR" sz="1800" b="1" dirty="0" err="1">
                <a:solidFill>
                  <a:srgbClr val="FF0000"/>
                </a:solidFill>
              </a:rPr>
              <a:t>hematogenous</a:t>
            </a:r>
            <a:r>
              <a:rPr lang="el-GR" sz="1800" b="1" dirty="0">
                <a:solidFill>
                  <a:srgbClr val="FF0000"/>
                </a:solidFill>
              </a:rPr>
              <a:t> </a:t>
            </a:r>
            <a:r>
              <a:rPr lang="el-GR" sz="1800" b="1" dirty="0" err="1">
                <a:solidFill>
                  <a:srgbClr val="FF0000"/>
                </a:solidFill>
              </a:rPr>
              <a:t>dissemination</a:t>
            </a:r>
            <a:r>
              <a:rPr lang="el-GR" sz="1800" b="1" dirty="0">
                <a:solidFill>
                  <a:srgbClr val="FF0000"/>
                </a:solidFill>
              </a:rPr>
              <a:t> </a:t>
            </a:r>
            <a:r>
              <a:rPr lang="el-GR" sz="1800" b="1" dirty="0" err="1">
                <a:solidFill>
                  <a:srgbClr val="FF0000"/>
                </a:solidFill>
              </a:rPr>
              <a:t>to</a:t>
            </a:r>
            <a:r>
              <a:rPr lang="el-GR" sz="1800" b="1" dirty="0">
                <a:solidFill>
                  <a:srgbClr val="FF0000"/>
                </a:solidFill>
              </a:rPr>
              <a:t> </a:t>
            </a:r>
            <a:r>
              <a:rPr lang="el-GR" sz="1800" b="1" dirty="0" err="1">
                <a:solidFill>
                  <a:srgbClr val="FF0000"/>
                </a:solidFill>
              </a:rPr>
              <a:t>lungs</a:t>
            </a:r>
            <a:r>
              <a:rPr lang="el-GR" sz="1800" b="1" dirty="0">
                <a:solidFill>
                  <a:srgbClr val="FF0000"/>
                </a:solidFill>
              </a:rPr>
              <a:t>, </a:t>
            </a:r>
            <a:r>
              <a:rPr lang="el-GR" sz="1800" b="1" dirty="0" err="1">
                <a:solidFill>
                  <a:srgbClr val="FF0000"/>
                </a:solidFill>
              </a:rPr>
              <a:t>liver</a:t>
            </a:r>
            <a:r>
              <a:rPr lang="el-GR" sz="1800" b="1" dirty="0">
                <a:solidFill>
                  <a:srgbClr val="FF0000"/>
                </a:solidFill>
              </a:rPr>
              <a:t>, </a:t>
            </a:r>
            <a:r>
              <a:rPr lang="el-GR" sz="1800" b="1" dirty="0" err="1">
                <a:solidFill>
                  <a:srgbClr val="FF0000"/>
                </a:solidFill>
              </a:rPr>
              <a:t>brain</a:t>
            </a:r>
            <a:r>
              <a:rPr lang="el-GR" sz="1800" b="1" dirty="0">
                <a:solidFill>
                  <a:srgbClr val="FF0000"/>
                </a:solidFill>
              </a:rPr>
              <a:t>, </a:t>
            </a:r>
            <a:r>
              <a:rPr lang="el-GR" sz="1800" b="1" dirty="0" err="1">
                <a:solidFill>
                  <a:srgbClr val="FF0000"/>
                </a:solidFill>
              </a:rPr>
              <a:t>and</a:t>
            </a:r>
            <a:r>
              <a:rPr lang="el-GR" sz="1800" b="1" dirty="0">
                <a:solidFill>
                  <a:srgbClr val="FF0000"/>
                </a:solidFill>
              </a:rPr>
              <a:t> </a:t>
            </a:r>
            <a:r>
              <a:rPr lang="el-GR" sz="1800" b="1" dirty="0" err="1">
                <a:solidFill>
                  <a:srgbClr val="FF0000"/>
                </a:solidFill>
              </a:rPr>
              <a:t>other</a:t>
            </a:r>
            <a:r>
              <a:rPr lang="el-GR" sz="1800" b="1" dirty="0">
                <a:solidFill>
                  <a:srgbClr val="FF0000"/>
                </a:solidFill>
              </a:rPr>
              <a:t> </a:t>
            </a:r>
            <a:r>
              <a:rPr lang="el-GR" sz="1800" b="1" dirty="0" err="1">
                <a:solidFill>
                  <a:srgbClr val="FF0000"/>
                </a:solidFill>
              </a:rPr>
              <a:t>visceral</a:t>
            </a:r>
            <a:r>
              <a:rPr lang="el-GR" sz="1800" b="1" dirty="0">
                <a:solidFill>
                  <a:srgbClr val="FF0000"/>
                </a:solidFill>
              </a:rPr>
              <a:t> </a:t>
            </a:r>
            <a:r>
              <a:rPr lang="el-GR" sz="1800" b="1" dirty="0" err="1">
                <a:solidFill>
                  <a:srgbClr val="FF0000"/>
                </a:solidFill>
              </a:rPr>
              <a:t>sites</a:t>
            </a:r>
            <a:r>
              <a:rPr lang="el-GR" sz="1800" dirty="0">
                <a:solidFill>
                  <a:srgbClr val="FF0000"/>
                </a:solidFill>
              </a:rPr>
              <a:t> </a:t>
            </a:r>
            <a:endParaRPr lang="en-US" sz="2000" b="1" dirty="0">
              <a:solidFill>
                <a:srgbClr val="FF0000"/>
              </a:solidFill>
              <a:latin typeface="Tahoma" pitchFamily="34" charset="0"/>
            </a:endParaRPr>
          </a:p>
          <a:p>
            <a:pPr eaLnBrk="0" hangingPunct="0">
              <a:spcBef>
                <a:spcPct val="20000"/>
              </a:spcBef>
            </a:pPr>
            <a:r>
              <a:rPr lang="el-GR" sz="1800" b="1" dirty="0">
                <a:solidFill>
                  <a:srgbClr val="FFFF00"/>
                </a:solidFill>
                <a:latin typeface="Tahoma" pitchFamily="34" charset="0"/>
              </a:rPr>
              <a:t>Η διάγνωση του </a:t>
            </a:r>
            <a:r>
              <a:rPr lang="el-GR" sz="1800" b="1" dirty="0" err="1">
                <a:solidFill>
                  <a:srgbClr val="FFFF00"/>
                </a:solidFill>
                <a:latin typeface="Tahoma" pitchFamily="34" charset="0"/>
              </a:rPr>
              <a:t>χοριοκαρκινώματος</a:t>
            </a:r>
            <a:r>
              <a:rPr lang="el-GR" sz="1800" b="1" dirty="0">
                <a:solidFill>
                  <a:srgbClr val="FFFF00"/>
                </a:solidFill>
                <a:latin typeface="Tahoma" pitchFamily="34" charset="0"/>
              </a:rPr>
              <a:t> απαιτεί 2 τύπους κυττάρων</a:t>
            </a:r>
            <a:r>
              <a:rPr lang="en-US" sz="1800" b="1" dirty="0">
                <a:solidFill>
                  <a:srgbClr val="FFFF00"/>
                </a:solidFill>
                <a:latin typeface="Tahoma" pitchFamily="34" charset="0"/>
              </a:rPr>
              <a:t>:</a:t>
            </a:r>
          </a:p>
          <a:p>
            <a:pPr eaLnBrk="0" hangingPunct="0">
              <a:spcBef>
                <a:spcPct val="20000"/>
              </a:spcBef>
            </a:pPr>
            <a:r>
              <a:rPr lang="en-US" sz="1800" b="1" dirty="0">
                <a:solidFill>
                  <a:srgbClr val="FFFF00"/>
                </a:solidFill>
                <a:latin typeface="Tahoma" pitchFamily="34" charset="0"/>
              </a:rPr>
              <a:t>-</a:t>
            </a:r>
            <a:r>
              <a:rPr lang="el-GR" sz="1800" b="1" dirty="0" err="1">
                <a:solidFill>
                  <a:srgbClr val="FF0066"/>
                </a:solidFill>
                <a:latin typeface="Tahoma" pitchFamily="34" charset="0"/>
              </a:rPr>
              <a:t>Κυτταροτροφοβλάστη</a:t>
            </a:r>
            <a:r>
              <a:rPr lang="el-GR" sz="1800" b="1" dirty="0">
                <a:solidFill>
                  <a:srgbClr val="FFFF00"/>
                </a:solidFill>
                <a:latin typeface="Tahoma" pitchFamily="34" charset="0"/>
              </a:rPr>
              <a:t> </a:t>
            </a:r>
            <a:r>
              <a:rPr lang="el-GR" sz="1800" dirty="0">
                <a:latin typeface="Tahoma" pitchFamily="34" charset="0"/>
              </a:rPr>
              <a:t>(1 πυρήνα &amp; άφθονο διαυγές κυτταρόπλασμα)  </a:t>
            </a:r>
            <a:endParaRPr lang="en-US" sz="1800" dirty="0">
              <a:latin typeface="Tahoma" pitchFamily="34" charset="0"/>
            </a:endParaRPr>
          </a:p>
          <a:p>
            <a:pPr eaLnBrk="0" hangingPunct="0">
              <a:spcBef>
                <a:spcPct val="20000"/>
              </a:spcBef>
            </a:pPr>
            <a:r>
              <a:rPr lang="en-US" sz="1800" b="1" dirty="0">
                <a:solidFill>
                  <a:srgbClr val="FFFF00"/>
                </a:solidFill>
                <a:latin typeface="Tahoma" pitchFamily="34" charset="0"/>
              </a:rPr>
              <a:t>-</a:t>
            </a:r>
            <a:r>
              <a:rPr lang="el-GR" sz="1800" b="1" dirty="0" err="1">
                <a:solidFill>
                  <a:srgbClr val="FF0066"/>
                </a:solidFill>
                <a:latin typeface="Tahoma" pitchFamily="34" charset="0"/>
              </a:rPr>
              <a:t>Συγκυτιοτροφοβλάστη</a:t>
            </a:r>
            <a:r>
              <a:rPr lang="el-GR" sz="1800" b="1" dirty="0">
                <a:solidFill>
                  <a:srgbClr val="FF0066"/>
                </a:solidFill>
                <a:latin typeface="Tahoma" pitchFamily="34" charset="0"/>
              </a:rPr>
              <a:t> </a:t>
            </a:r>
            <a:r>
              <a:rPr lang="el-GR" sz="1800" dirty="0">
                <a:latin typeface="Tahoma" pitchFamily="34" charset="0"/>
              </a:rPr>
              <a:t>(γιγάντια κύτταρα, </a:t>
            </a:r>
            <a:r>
              <a:rPr lang="el-GR" sz="1800" dirty="0" err="1">
                <a:latin typeface="Tahoma" pitchFamily="34" charset="0"/>
              </a:rPr>
              <a:t>υπερχρωματικοί</a:t>
            </a:r>
            <a:r>
              <a:rPr lang="el-GR" sz="1800" dirty="0">
                <a:latin typeface="Tahoma" pitchFamily="34" charset="0"/>
              </a:rPr>
              <a:t> πυρήνες &amp; άφθονο </a:t>
            </a:r>
            <a:r>
              <a:rPr lang="el-GR" sz="1800" dirty="0" err="1">
                <a:latin typeface="Tahoma" pitchFamily="34" charset="0"/>
              </a:rPr>
              <a:t>ηωσινοφιλικό</a:t>
            </a:r>
            <a:r>
              <a:rPr lang="el-GR" sz="1800" dirty="0">
                <a:latin typeface="Tahoma" pitchFamily="34" charset="0"/>
              </a:rPr>
              <a:t> κυτταρόπλασμα)</a:t>
            </a:r>
            <a:r>
              <a:rPr lang="el-GR" sz="2000" dirty="0">
                <a:latin typeface="Tahoma" pitchFamily="34" charset="0"/>
              </a:rPr>
              <a:t> </a:t>
            </a:r>
            <a:endParaRPr lang="en-US" sz="2000" dirty="0">
              <a:latin typeface="Tahoma" pitchFamily="34" charset="0"/>
            </a:endParaRPr>
          </a:p>
          <a:p>
            <a:pPr eaLnBrk="0" hangingPunct="0">
              <a:spcBef>
                <a:spcPct val="20000"/>
              </a:spcBef>
            </a:pPr>
            <a:r>
              <a:rPr lang="el-GR" sz="1800" dirty="0">
                <a:latin typeface="Tahoma" pitchFamily="34" charset="0"/>
              </a:rPr>
              <a:t>++ </a:t>
            </a:r>
            <a:r>
              <a:rPr lang="en-US" sz="1800" dirty="0">
                <a:latin typeface="Tahoma" pitchFamily="34" charset="0"/>
              </a:rPr>
              <a:t>HCG</a:t>
            </a:r>
            <a:r>
              <a:rPr lang="el-GR" sz="1800" dirty="0">
                <a:latin typeface="Tahoma" pitchFamily="34" charset="0"/>
              </a:rPr>
              <a:t> </a:t>
            </a:r>
            <a:r>
              <a:rPr lang="el-GR" sz="1800" dirty="0">
                <a:latin typeface="Tahoma" pitchFamily="34" charset="0"/>
                <a:sym typeface="Wingdings" pitchFamily="2" charset="2"/>
              </a:rPr>
              <a:t>  </a:t>
            </a:r>
            <a:r>
              <a:rPr lang="el-GR" sz="1800" dirty="0" err="1">
                <a:latin typeface="Tahoma" pitchFamily="34" charset="0"/>
                <a:sym typeface="Wingdings" pitchFamily="2" charset="2"/>
              </a:rPr>
              <a:t>συμπτ</a:t>
            </a:r>
            <a:r>
              <a:rPr lang="el-GR" sz="1800" dirty="0">
                <a:latin typeface="Tahoma" pitchFamily="34" charset="0"/>
                <a:sym typeface="Wingdings" pitchFamily="2" charset="2"/>
              </a:rPr>
              <a:t>. υπερθυρεοειδισμού (ταυτόσημη με </a:t>
            </a:r>
            <a:r>
              <a:rPr lang="en-US" sz="1800" dirty="0">
                <a:latin typeface="Tahoma" pitchFamily="34" charset="0"/>
                <a:sym typeface="Wingdings" pitchFamily="2" charset="2"/>
              </a:rPr>
              <a:t>TSH-</a:t>
            </a:r>
            <a:r>
              <a:rPr lang="el-GR" sz="1800" dirty="0">
                <a:latin typeface="Tahoma" pitchFamily="34" charset="0"/>
                <a:sym typeface="Wingdings" pitchFamily="2" charset="2"/>
              </a:rPr>
              <a:t>α </a:t>
            </a:r>
            <a:r>
              <a:rPr lang="en-US" sz="1800" dirty="0">
                <a:latin typeface="Tahoma" pitchFamily="34" charset="0"/>
                <a:sym typeface="Wingdings" pitchFamily="2" charset="2"/>
              </a:rPr>
              <a:t>subunit) </a:t>
            </a:r>
            <a:endParaRPr lang="el-GR" sz="1800" dirty="0">
              <a:latin typeface="Tahoma" pitchFamily="34" charset="0"/>
              <a:sym typeface="Wingdings" pitchFamily="2" charset="2"/>
            </a:endParaRPr>
          </a:p>
          <a:p>
            <a:pPr eaLnBrk="0" hangingPunct="0">
              <a:spcBef>
                <a:spcPct val="20000"/>
              </a:spcBef>
            </a:pPr>
            <a:r>
              <a:rPr lang="el-GR" sz="1800" dirty="0">
                <a:latin typeface="Tahoma" pitchFamily="34" charset="0"/>
                <a:sym typeface="Wingdings" pitchFamily="2" charset="2"/>
              </a:rPr>
              <a:t>Γυναικομαστία / </a:t>
            </a:r>
            <a:r>
              <a:rPr lang="el-GR" sz="1800" dirty="0" err="1">
                <a:latin typeface="Tahoma" pitchFamily="34" charset="0"/>
                <a:sym typeface="Wingdings" pitchFamily="2" charset="2"/>
              </a:rPr>
              <a:t>μαστοδυνία</a:t>
            </a:r>
            <a:r>
              <a:rPr lang="el-GR" sz="1800" dirty="0">
                <a:latin typeface="Tahoma" pitchFamily="34" charset="0"/>
                <a:sym typeface="Wingdings" pitchFamily="2" charset="2"/>
              </a:rPr>
              <a:t> </a:t>
            </a:r>
            <a:r>
              <a:rPr lang="el-GR" sz="1800" u="sng" dirty="0">
                <a:latin typeface="Tahoma" pitchFamily="34" charset="0"/>
                <a:sym typeface="Wingdings" pitchFamily="2" charset="2"/>
              </a:rPr>
              <a:t>χωρίς</a:t>
            </a:r>
            <a:r>
              <a:rPr lang="el-GR" sz="1800" dirty="0">
                <a:latin typeface="Tahoma" pitchFamily="34" charset="0"/>
                <a:sym typeface="Wingdings" pitchFamily="2" charset="2"/>
              </a:rPr>
              <a:t> γαλακτόρροια</a:t>
            </a:r>
          </a:p>
          <a:p>
            <a:pPr eaLnBrk="0" hangingPunct="0">
              <a:spcBef>
                <a:spcPct val="20000"/>
              </a:spcBef>
            </a:pPr>
            <a:r>
              <a:rPr lang="el-GR" sz="1800" b="1" dirty="0">
                <a:solidFill>
                  <a:srgbClr val="0070C0"/>
                </a:solidFill>
                <a:latin typeface="Tahoma" pitchFamily="34" charset="0"/>
                <a:sym typeface="Wingdings" pitchFamily="2" charset="2"/>
              </a:rPr>
              <a:t>Θετικό «</a:t>
            </a:r>
            <a:r>
              <a:rPr lang="el-GR" sz="1800" b="1" dirty="0" err="1">
                <a:solidFill>
                  <a:srgbClr val="0070C0"/>
                </a:solidFill>
                <a:latin typeface="Tahoma" pitchFamily="34" charset="0"/>
                <a:sym typeface="Wingdings" pitchFamily="2" charset="2"/>
              </a:rPr>
              <a:t>τέστ</a:t>
            </a:r>
            <a:r>
              <a:rPr lang="el-GR" sz="1800" b="1" dirty="0">
                <a:solidFill>
                  <a:srgbClr val="0070C0"/>
                </a:solidFill>
                <a:latin typeface="Tahoma" pitchFamily="34" charset="0"/>
                <a:sym typeface="Wingdings" pitchFamily="2" charset="2"/>
              </a:rPr>
              <a:t> εγκυμοσύνης» σε νεαρό άνδρα με μάζα </a:t>
            </a:r>
            <a:r>
              <a:rPr lang="el-GR" sz="1800" b="1" dirty="0" err="1">
                <a:solidFill>
                  <a:srgbClr val="0070C0"/>
                </a:solidFill>
                <a:latin typeface="Tahoma" pitchFamily="34" charset="0"/>
                <a:sym typeface="Wingdings" pitchFamily="2" charset="2"/>
              </a:rPr>
              <a:t>όρχεος</a:t>
            </a:r>
            <a:r>
              <a:rPr lang="el-GR" sz="1800" b="1" dirty="0">
                <a:solidFill>
                  <a:srgbClr val="0070C0"/>
                </a:solidFill>
                <a:latin typeface="Tahoma" pitchFamily="34" charset="0"/>
                <a:sym typeface="Wingdings" pitchFamily="2" charset="2"/>
              </a:rPr>
              <a:t> ή πνευμονικές εστίες / αιμόπτυση   </a:t>
            </a:r>
            <a:r>
              <a:rPr lang="el-GR" sz="1800" b="1" dirty="0" err="1">
                <a:solidFill>
                  <a:srgbClr val="0070C0"/>
                </a:solidFill>
                <a:latin typeface="Tahoma" pitchFamily="34" charset="0"/>
                <a:sym typeface="Wingdings" pitchFamily="2" charset="2"/>
              </a:rPr>
              <a:t>χοριοκαρκίνωμα</a:t>
            </a:r>
            <a:r>
              <a:rPr lang="el-GR" sz="1800" b="1" dirty="0">
                <a:solidFill>
                  <a:srgbClr val="0070C0"/>
                </a:solidFill>
                <a:latin typeface="Tahoma" pitchFamily="34" charset="0"/>
                <a:sym typeface="Wingdings" pitchFamily="2" charset="2"/>
              </a:rPr>
              <a:t> </a:t>
            </a:r>
          </a:p>
          <a:p>
            <a:pPr eaLnBrk="0" hangingPunct="0">
              <a:spcBef>
                <a:spcPct val="20000"/>
              </a:spcBef>
            </a:pPr>
            <a:endParaRPr lang="el-GR" sz="1800" b="1" dirty="0">
              <a:latin typeface="Tahoma" pitchFamily="34" charset="0"/>
            </a:endParaRPr>
          </a:p>
          <a:p>
            <a:pPr>
              <a:spcBef>
                <a:spcPct val="50000"/>
              </a:spcBef>
            </a:pPr>
            <a:endParaRPr lang="el-GR" sz="2000" b="1" dirty="0">
              <a:latin typeface="Tahoma" pitchFamily="34" charset="0"/>
            </a:endParaRPr>
          </a:p>
        </p:txBody>
      </p:sp>
      <p:pic>
        <p:nvPicPr>
          <p:cNvPr id="21508" name="Picture 6" descr="http://classconnection.s3.amazonaws.com/474/flashcards/538474/png/choriocarcinoma1305915912244.png"/>
          <p:cNvPicPr>
            <a:picLocks noGrp="1" noChangeAspect="1" noChangeArrowheads="1"/>
          </p:cNvPicPr>
          <p:nvPr>
            <p:ph idx="4294967295"/>
          </p:nvPr>
        </p:nvPicPr>
        <p:blipFill>
          <a:blip r:embed="rId4"/>
          <a:srcRect/>
          <a:stretch>
            <a:fillRect/>
          </a:stretch>
        </p:blipFill>
        <p:spPr>
          <a:xfrm>
            <a:off x="4967288" y="3789363"/>
            <a:ext cx="4176712" cy="2822575"/>
          </a:xfrm>
          <a:noFill/>
        </p:spPr>
      </p:pic>
      <p:pic>
        <p:nvPicPr>
          <p:cNvPr id="21509" name="Picture 8" descr="http://ars.els-cdn.com/content/image/1-s2.0-S1092913406000104-gr4.jpg"/>
          <p:cNvPicPr>
            <a:picLocks noChangeAspect="1" noChangeArrowheads="1"/>
          </p:cNvPicPr>
          <p:nvPr/>
        </p:nvPicPr>
        <p:blipFill>
          <a:blip r:embed="rId5"/>
          <a:srcRect/>
          <a:stretch>
            <a:fillRect/>
          </a:stretch>
        </p:blipFill>
        <p:spPr bwMode="auto">
          <a:xfrm>
            <a:off x="4859338" y="1196975"/>
            <a:ext cx="4284662" cy="2105025"/>
          </a:xfrm>
          <a:prstGeom prst="rect">
            <a:avLst/>
          </a:prstGeom>
          <a:noFill/>
          <a:ln w="9525">
            <a:noFill/>
            <a:miter lim="800000"/>
            <a:headEnd/>
            <a:tailEnd/>
          </a:ln>
        </p:spPr>
      </p:pic>
      <p:sp>
        <p:nvSpPr>
          <p:cNvPr id="7" name="6 - Ορθογώνιο"/>
          <p:cNvSpPr/>
          <p:nvPr/>
        </p:nvSpPr>
        <p:spPr>
          <a:xfrm>
            <a:off x="0" y="5500702"/>
            <a:ext cx="4857752" cy="1000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P3204.WAV">
            <a:hlinkClick r:id="" action="ppaction://media"/>
          </p:cNvPr>
          <p:cNvPicPr>
            <a:picLocks noRot="1" noChangeAspect="1"/>
          </p:cNvPicPr>
          <p:nvPr>
            <a:wavAudioFile r:embed="rId2" name="~PP3204.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advTm="39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21507">
                                            <p:txEl>
                                              <p:pRg st="0" end="0"/>
                                            </p:txEl>
                                          </p:spTgt>
                                        </p:tgtEl>
                                      </p:cBhvr>
                                    </p:animEffect>
                                    <p:animScale>
                                      <p:cBhvr>
                                        <p:cTn id="11" dur="250" autoRev="1" fill="hold"/>
                                        <p:tgtEl>
                                          <p:spTgt spid="2150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68313" y="260350"/>
            <a:ext cx="8229600" cy="720725"/>
          </a:xfrm>
        </p:spPr>
        <p:txBody>
          <a:bodyPr/>
          <a:lstStyle/>
          <a:p>
            <a:pPr eaLnBrk="1" hangingPunct="1">
              <a:defRPr/>
            </a:pPr>
            <a:r>
              <a:rPr lang="el-GR" sz="3600" b="1" dirty="0" smtClean="0">
                <a:latin typeface="Tahoma" pitchFamily="34" charset="0"/>
              </a:rPr>
              <a:t>Τεράτωμα</a:t>
            </a:r>
          </a:p>
        </p:txBody>
      </p:sp>
      <p:sp>
        <p:nvSpPr>
          <p:cNvPr id="22531" name="Text Box 4"/>
          <p:cNvSpPr txBox="1">
            <a:spLocks noChangeArrowheads="1"/>
          </p:cNvSpPr>
          <p:nvPr/>
        </p:nvSpPr>
        <p:spPr bwMode="auto">
          <a:xfrm>
            <a:off x="250825" y="1196975"/>
            <a:ext cx="4752975" cy="5601533"/>
          </a:xfrm>
          <a:prstGeom prst="rect">
            <a:avLst/>
          </a:prstGeom>
          <a:noFill/>
          <a:ln w="9525">
            <a:noFill/>
            <a:miter lim="800000"/>
            <a:headEnd/>
            <a:tailEnd/>
          </a:ln>
        </p:spPr>
        <p:txBody>
          <a:bodyPr>
            <a:spAutoFit/>
          </a:bodyPr>
          <a:lstStyle/>
          <a:p>
            <a:pPr eaLnBrk="0" hangingPunct="0">
              <a:spcBef>
                <a:spcPct val="20000"/>
              </a:spcBef>
              <a:buFontTx/>
              <a:buChar char="•"/>
            </a:pPr>
            <a:r>
              <a:rPr lang="el-GR" sz="2000" dirty="0">
                <a:latin typeface="Tahoma" pitchFamily="34" charset="0"/>
              </a:rPr>
              <a:t>Κυτταρικά στοιχεία και από τις 3 σειρές (</a:t>
            </a:r>
            <a:r>
              <a:rPr lang="el-GR" sz="2000" dirty="0" err="1">
                <a:latin typeface="Tahoma" pitchFamily="34" charset="0"/>
              </a:rPr>
              <a:t>εκτόδερμα</a:t>
            </a:r>
            <a:r>
              <a:rPr lang="el-GR" sz="2000" dirty="0">
                <a:latin typeface="Tahoma" pitchFamily="34" charset="0"/>
              </a:rPr>
              <a:t>, μεσόδερμα, </a:t>
            </a:r>
            <a:r>
              <a:rPr lang="el-GR" sz="2000" dirty="0" err="1">
                <a:latin typeface="Tahoma" pitchFamily="34" charset="0"/>
              </a:rPr>
              <a:t>ενδόδερμα</a:t>
            </a:r>
            <a:r>
              <a:rPr lang="el-GR" sz="2000" dirty="0">
                <a:latin typeface="Tahoma" pitchFamily="34" charset="0"/>
              </a:rPr>
              <a:t>)</a:t>
            </a:r>
          </a:p>
          <a:p>
            <a:pPr eaLnBrk="0" hangingPunct="0">
              <a:spcBef>
                <a:spcPct val="20000"/>
              </a:spcBef>
              <a:buFontTx/>
              <a:buChar char="•"/>
            </a:pPr>
            <a:r>
              <a:rPr lang="el-GR" sz="2000" dirty="0">
                <a:latin typeface="Tahoma" pitchFamily="34" charset="0"/>
              </a:rPr>
              <a:t>Συνήθως συνυπάρχει με άλλες μορφές</a:t>
            </a:r>
          </a:p>
          <a:p>
            <a:pPr eaLnBrk="0" hangingPunct="0">
              <a:spcBef>
                <a:spcPct val="20000"/>
              </a:spcBef>
            </a:pPr>
            <a:endParaRPr lang="el-GR" sz="2000" dirty="0">
              <a:latin typeface="Tahoma" pitchFamily="34" charset="0"/>
            </a:endParaRPr>
          </a:p>
          <a:p>
            <a:pPr eaLnBrk="0" hangingPunct="0">
              <a:spcBef>
                <a:spcPct val="20000"/>
              </a:spcBef>
              <a:buFontTx/>
              <a:buChar char="•"/>
            </a:pPr>
            <a:r>
              <a:rPr lang="el-GR" sz="2000" u="sng" dirty="0" err="1">
                <a:solidFill>
                  <a:srgbClr val="FF0000"/>
                </a:solidFill>
                <a:latin typeface="Tahoma" pitchFamily="34" charset="0"/>
              </a:rPr>
              <a:t>Χημειοάντοχη</a:t>
            </a:r>
            <a:r>
              <a:rPr lang="el-GR" sz="2000" u="sng" dirty="0">
                <a:solidFill>
                  <a:srgbClr val="FF0000"/>
                </a:solidFill>
                <a:latin typeface="Tahoma" pitchFamily="34" charset="0"/>
              </a:rPr>
              <a:t> νόσος</a:t>
            </a:r>
            <a:r>
              <a:rPr lang="el-GR" sz="2000" dirty="0">
                <a:latin typeface="Tahoma" pitchFamily="34" charset="0"/>
              </a:rPr>
              <a:t> </a:t>
            </a:r>
            <a:r>
              <a:rPr lang="el-GR" sz="2000" dirty="0">
                <a:latin typeface="Tahoma" pitchFamily="34" charset="0"/>
                <a:sym typeface="Wingdings" pitchFamily="2" charset="2"/>
              </a:rPr>
              <a:t> </a:t>
            </a:r>
            <a:r>
              <a:rPr lang="el-GR" sz="2000" u="sng" dirty="0">
                <a:latin typeface="Tahoma" pitchFamily="34" charset="0"/>
              </a:rPr>
              <a:t>Η μάζα μπορεί να μεγαλώνει ενώ οι δείκτες πέφτουν.</a:t>
            </a:r>
          </a:p>
          <a:p>
            <a:pPr eaLnBrk="0" hangingPunct="0">
              <a:spcBef>
                <a:spcPct val="20000"/>
              </a:spcBef>
              <a:buFontTx/>
              <a:buChar char="•"/>
            </a:pPr>
            <a:r>
              <a:rPr lang="el-GR" sz="2000" dirty="0">
                <a:latin typeface="Tahoma" pitchFamily="34" charset="0"/>
              </a:rPr>
              <a:t>Δεν παράγει β</a:t>
            </a:r>
            <a:r>
              <a:rPr lang="en-US" sz="2000" dirty="0">
                <a:latin typeface="Tahoma" pitchFamily="34" charset="0"/>
              </a:rPr>
              <a:t>HCG</a:t>
            </a:r>
            <a:r>
              <a:rPr lang="el-GR" sz="2000" dirty="0">
                <a:latin typeface="Tahoma" pitchFamily="34" charset="0"/>
              </a:rPr>
              <a:t>  ούτε α-</a:t>
            </a:r>
            <a:r>
              <a:rPr lang="en-US" sz="2000" dirty="0" smtClean="0">
                <a:latin typeface="Tahoma" pitchFamily="34" charset="0"/>
              </a:rPr>
              <a:t>FP</a:t>
            </a:r>
            <a:endParaRPr lang="el-GR" sz="2000" dirty="0" smtClean="0">
              <a:latin typeface="Tahoma" pitchFamily="34" charset="0"/>
            </a:endParaRPr>
          </a:p>
          <a:p>
            <a:pPr eaLnBrk="0" hangingPunct="0">
              <a:spcBef>
                <a:spcPct val="20000"/>
              </a:spcBef>
              <a:buFontTx/>
              <a:buChar char="•"/>
            </a:pPr>
            <a:endParaRPr lang="el-GR" sz="2000" dirty="0">
              <a:latin typeface="Tahoma" pitchFamily="34" charset="0"/>
            </a:endParaRPr>
          </a:p>
          <a:p>
            <a:pPr>
              <a:buFontTx/>
              <a:buChar char="•"/>
            </a:pPr>
            <a:r>
              <a:rPr lang="el-GR" sz="2000" dirty="0">
                <a:latin typeface="Tahoma" pitchFamily="34" charset="0"/>
              </a:rPr>
              <a:t>Εάν συνυπάρχουν στοιχεία </a:t>
            </a:r>
            <a:r>
              <a:rPr lang="el-GR" sz="2000" dirty="0" err="1">
                <a:latin typeface="Tahoma" pitchFamily="34" charset="0"/>
              </a:rPr>
              <a:t>μή</a:t>
            </a:r>
            <a:r>
              <a:rPr lang="el-GR" sz="2000" dirty="0">
                <a:latin typeface="Tahoma" pitchFamily="34" charset="0"/>
              </a:rPr>
              <a:t>-ορχικής προέλευσης (σάρκωμα, </a:t>
            </a:r>
            <a:r>
              <a:rPr lang="el-GR" sz="2000" dirty="0" err="1">
                <a:latin typeface="Tahoma" pitchFamily="34" charset="0"/>
              </a:rPr>
              <a:t>αδενο</a:t>
            </a:r>
            <a:r>
              <a:rPr lang="en-US" sz="2000" dirty="0">
                <a:latin typeface="Tahoma" pitchFamily="34" charset="0"/>
              </a:rPr>
              <a:t>Ca</a:t>
            </a:r>
            <a:r>
              <a:rPr lang="el-GR" sz="2000" dirty="0">
                <a:latin typeface="Tahoma" pitchFamily="34" charset="0"/>
              </a:rPr>
              <a:t>)  </a:t>
            </a:r>
            <a:r>
              <a:rPr lang="el-GR" sz="2000" dirty="0">
                <a:latin typeface="Tahoma" pitchFamily="34" charset="0"/>
                <a:sym typeface="Wingdings" pitchFamily="2" charset="2"/>
              </a:rPr>
              <a:t> χειρότερη </a:t>
            </a:r>
            <a:r>
              <a:rPr lang="el-GR" sz="2000" dirty="0" smtClean="0">
                <a:latin typeface="Tahoma" pitchFamily="34" charset="0"/>
                <a:sym typeface="Wingdings" pitchFamily="2" charset="2"/>
              </a:rPr>
              <a:t>πρόγνωση</a:t>
            </a:r>
          </a:p>
          <a:p>
            <a:pPr>
              <a:buFontTx/>
              <a:buChar char="•"/>
            </a:pPr>
            <a:endParaRPr lang="el-GR" sz="2000" dirty="0">
              <a:latin typeface="Tahoma" pitchFamily="34" charset="0"/>
              <a:sym typeface="Wingdings" pitchFamily="2" charset="2"/>
            </a:endParaRPr>
          </a:p>
          <a:p>
            <a:pPr eaLnBrk="0" hangingPunct="0">
              <a:spcBef>
                <a:spcPct val="20000"/>
              </a:spcBef>
              <a:buFontTx/>
              <a:buChar char="•"/>
            </a:pPr>
            <a:r>
              <a:rPr lang="el-GR" sz="2000" dirty="0">
                <a:latin typeface="Tahoma" pitchFamily="34" charset="0"/>
                <a:sym typeface="Wingdings" pitchFamily="2" charset="2"/>
              </a:rPr>
              <a:t>Μπορεί να υποτροπιάσουν πολύ αργά       </a:t>
            </a:r>
            <a:r>
              <a:rPr lang="el-GR" sz="2000" u="sng" dirty="0">
                <a:solidFill>
                  <a:srgbClr val="FFFF00"/>
                </a:solidFill>
                <a:latin typeface="Tahoma" pitchFamily="34" charset="0"/>
                <a:sym typeface="Wingdings" pitchFamily="2" charset="2"/>
              </a:rPr>
              <a:t>παρακολούθηση δια βίου</a:t>
            </a:r>
            <a:endParaRPr lang="en-US" sz="2000" u="sng" dirty="0">
              <a:solidFill>
                <a:srgbClr val="FFFF00"/>
              </a:solidFill>
              <a:latin typeface="Tahoma" pitchFamily="34" charset="0"/>
              <a:sym typeface="Wingdings" pitchFamily="2" charset="2"/>
            </a:endParaRPr>
          </a:p>
          <a:p>
            <a:pPr eaLnBrk="0" hangingPunct="0">
              <a:spcBef>
                <a:spcPct val="20000"/>
              </a:spcBef>
            </a:pPr>
            <a:endParaRPr lang="el-GR" sz="2000" dirty="0">
              <a:solidFill>
                <a:srgbClr val="FFFF00"/>
              </a:solidFill>
              <a:latin typeface="Tahoma" pitchFamily="34" charset="0"/>
            </a:endParaRPr>
          </a:p>
          <a:p>
            <a:pPr>
              <a:spcBef>
                <a:spcPct val="50000"/>
              </a:spcBef>
            </a:pPr>
            <a:endParaRPr lang="el-GR" sz="2000" dirty="0">
              <a:latin typeface="Tahoma" pitchFamily="34" charset="0"/>
            </a:endParaRPr>
          </a:p>
        </p:txBody>
      </p:sp>
      <p:pic>
        <p:nvPicPr>
          <p:cNvPr id="22532" name="Picture 6" descr="http://www.webpathology.com/slides/slides/Testes_GCT_MatureTeratoma1.jpg"/>
          <p:cNvPicPr>
            <a:picLocks noChangeAspect="1" noChangeArrowheads="1"/>
          </p:cNvPicPr>
          <p:nvPr/>
        </p:nvPicPr>
        <p:blipFill>
          <a:blip r:embed="rId3"/>
          <a:srcRect/>
          <a:stretch>
            <a:fillRect/>
          </a:stretch>
        </p:blipFill>
        <p:spPr bwMode="auto">
          <a:xfrm>
            <a:off x="5003800" y="1052513"/>
            <a:ext cx="3889375" cy="2881312"/>
          </a:xfrm>
          <a:prstGeom prst="rect">
            <a:avLst/>
          </a:prstGeom>
          <a:noFill/>
          <a:ln w="9525">
            <a:noFill/>
            <a:miter lim="800000"/>
            <a:headEnd/>
            <a:tailEnd/>
          </a:ln>
        </p:spPr>
      </p:pic>
      <p:pic>
        <p:nvPicPr>
          <p:cNvPr id="22533" name="Picture 8" descr="http://www.webpathology.com/slides/slides/Testes_GCT_MatureTeratoma2.jpg"/>
          <p:cNvPicPr>
            <a:picLocks noChangeAspect="1" noChangeArrowheads="1"/>
          </p:cNvPicPr>
          <p:nvPr/>
        </p:nvPicPr>
        <p:blipFill>
          <a:blip r:embed="rId4"/>
          <a:srcRect/>
          <a:stretch>
            <a:fillRect/>
          </a:stretch>
        </p:blipFill>
        <p:spPr bwMode="auto">
          <a:xfrm>
            <a:off x="4932363" y="4149725"/>
            <a:ext cx="3960812" cy="2519363"/>
          </a:xfrm>
          <a:prstGeom prst="rect">
            <a:avLst/>
          </a:prstGeom>
          <a:noFill/>
          <a:ln w="9525">
            <a:noFill/>
            <a:miter lim="800000"/>
            <a:headEnd/>
            <a:tailEnd/>
          </a:ln>
        </p:spPr>
      </p:pic>
      <p:sp>
        <p:nvSpPr>
          <p:cNvPr id="22534" name="TextBox 6"/>
          <p:cNvSpPr txBox="1">
            <a:spLocks noChangeArrowheads="1"/>
          </p:cNvSpPr>
          <p:nvPr/>
        </p:nvSpPr>
        <p:spPr bwMode="auto">
          <a:xfrm>
            <a:off x="7885113" y="1052513"/>
            <a:ext cx="1079500" cy="307975"/>
          </a:xfrm>
          <a:prstGeom prst="rect">
            <a:avLst/>
          </a:prstGeom>
          <a:noFill/>
          <a:ln w="9525">
            <a:noFill/>
            <a:miter lim="800000"/>
            <a:headEnd/>
            <a:tailEnd/>
          </a:ln>
        </p:spPr>
        <p:txBody>
          <a:bodyPr>
            <a:spAutoFit/>
          </a:bodyPr>
          <a:lstStyle/>
          <a:p>
            <a:r>
              <a:rPr lang="en-US" b="1">
                <a:solidFill>
                  <a:srgbClr val="FF0000"/>
                </a:solidFill>
              </a:rPr>
              <a:t>immature</a:t>
            </a:r>
            <a:endParaRPr lang="el-GR" b="1">
              <a:solidFill>
                <a:srgbClr val="FF0000"/>
              </a:solidFill>
            </a:endParaRPr>
          </a:p>
        </p:txBody>
      </p:sp>
      <p:sp>
        <p:nvSpPr>
          <p:cNvPr id="22535" name="TextBox 7"/>
          <p:cNvSpPr txBox="1">
            <a:spLocks noChangeArrowheads="1"/>
          </p:cNvSpPr>
          <p:nvPr/>
        </p:nvSpPr>
        <p:spPr bwMode="auto">
          <a:xfrm>
            <a:off x="7812088" y="4149725"/>
            <a:ext cx="1081087" cy="306388"/>
          </a:xfrm>
          <a:prstGeom prst="rect">
            <a:avLst/>
          </a:prstGeom>
          <a:noFill/>
          <a:ln w="9525">
            <a:noFill/>
            <a:miter lim="800000"/>
            <a:headEnd/>
            <a:tailEnd/>
          </a:ln>
        </p:spPr>
        <p:txBody>
          <a:bodyPr>
            <a:spAutoFit/>
          </a:bodyPr>
          <a:lstStyle/>
          <a:p>
            <a:r>
              <a:rPr lang="en-US" b="1">
                <a:solidFill>
                  <a:srgbClr val="FF0000"/>
                </a:solidFill>
              </a:rPr>
              <a:t>mature</a:t>
            </a:r>
            <a:endParaRPr lang="el-GR" b="1">
              <a:solidFill>
                <a:srgbClr val="FF0000"/>
              </a:solidFill>
            </a:endParaRPr>
          </a:p>
        </p:txBody>
      </p:sp>
      <p:pic>
        <p:nvPicPr>
          <p:cNvPr id="8" name="~PP1628.WAV">
            <a:hlinkClick r:id="" action="ppaction://media"/>
          </p:cNvPr>
          <p:cNvPicPr>
            <a:picLocks noRot="1" noChangeAspect="1"/>
          </p:cNvPicPr>
          <p:nvPr>
            <a:wavAudioFile r:embed="rId1" name="~PP1628.WAV"/>
          </p:nvPr>
        </p:nvPicPr>
        <p:blipFill>
          <a:blip r:embed="rId5"/>
          <a:stretch>
            <a:fillRect/>
          </a:stretch>
        </p:blipFill>
        <p:spPr>
          <a:xfrm>
            <a:off x="8632825" y="6346825"/>
            <a:ext cx="304800" cy="304800"/>
          </a:xfrm>
          <a:prstGeom prst="rect">
            <a:avLst/>
          </a:prstGeom>
        </p:spPr>
      </p:pic>
    </p:spTree>
  </p:cSld>
  <p:clrMapOvr>
    <a:masterClrMapping/>
  </p:clrMapOvr>
  <p:transition advTm="22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4"/>
          <a:srcRect/>
          <a:stretch>
            <a:fillRect/>
          </a:stretch>
        </p:blipFill>
        <p:spPr bwMode="auto">
          <a:xfrm>
            <a:off x="52388" y="233363"/>
            <a:ext cx="9039225" cy="6391275"/>
          </a:xfrm>
          <a:prstGeom prst="rect">
            <a:avLst/>
          </a:prstGeom>
          <a:noFill/>
          <a:ln w="9525">
            <a:noFill/>
            <a:miter lim="800000"/>
            <a:headEnd/>
            <a:tailEnd/>
          </a:ln>
          <a:effectLst/>
        </p:spPr>
      </p:pic>
      <p:pic>
        <p:nvPicPr>
          <p:cNvPr id="287747" name="Picture 3"/>
          <p:cNvPicPr>
            <a:picLocks noChangeAspect="1" noChangeArrowheads="1"/>
          </p:cNvPicPr>
          <p:nvPr/>
        </p:nvPicPr>
        <p:blipFill>
          <a:blip r:embed="rId5"/>
          <a:srcRect/>
          <a:stretch>
            <a:fillRect/>
          </a:stretch>
        </p:blipFill>
        <p:spPr bwMode="auto">
          <a:xfrm>
            <a:off x="1214414" y="2000240"/>
            <a:ext cx="7500990" cy="2500329"/>
          </a:xfrm>
          <a:prstGeom prst="rect">
            <a:avLst/>
          </a:prstGeom>
          <a:noFill/>
          <a:ln w="9525">
            <a:solidFill>
              <a:schemeClr val="accent1"/>
            </a:solidFill>
            <a:miter lim="800000"/>
            <a:headEnd/>
            <a:tailEnd/>
          </a:ln>
          <a:effectLst>
            <a:innerShdw blurRad="114300">
              <a:prstClr val="black"/>
            </a:innerShdw>
          </a:effectLst>
        </p:spPr>
      </p:pic>
      <p:pic>
        <p:nvPicPr>
          <p:cNvPr id="4" name="~PP3737.WAV">
            <a:hlinkClick r:id="" action="ppaction://media"/>
          </p:cNvPr>
          <p:cNvPicPr>
            <a:picLocks noRot="1" noChangeAspect="1"/>
          </p:cNvPicPr>
          <p:nvPr>
            <a:wavAudioFile r:embed="rId2" name="~PP3737.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advTm="30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7747"/>
                                        </p:tgtEl>
                                        <p:attrNameLst>
                                          <p:attrName>style.visibility</p:attrName>
                                        </p:attrNameLst>
                                      </p:cBhvr>
                                      <p:to>
                                        <p:strVal val="visible"/>
                                      </p:to>
                                    </p:set>
                                    <p:anim calcmode="lin" valueType="num">
                                      <p:cBhvr additive="base">
                                        <p:cTn id="11" dur="500" fill="hold"/>
                                        <p:tgtEl>
                                          <p:spTgt spid="287747"/>
                                        </p:tgtEl>
                                        <p:attrNameLst>
                                          <p:attrName>ppt_x</p:attrName>
                                        </p:attrNameLst>
                                      </p:cBhvr>
                                      <p:tavLst>
                                        <p:tav tm="0">
                                          <p:val>
                                            <p:strVal val="#ppt_x"/>
                                          </p:val>
                                        </p:tav>
                                        <p:tav tm="100000">
                                          <p:val>
                                            <p:strVal val="#ppt_x"/>
                                          </p:val>
                                        </p:tav>
                                      </p:tavLst>
                                    </p:anim>
                                    <p:anim calcmode="lin" valueType="num">
                                      <p:cBhvr additive="base">
                                        <p:cTn id="12" dur="500" fill="hold"/>
                                        <p:tgtEl>
                                          <p:spTgt spid="2877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xit" presetSubtype="4" fill="hold" nodeType="clickEffect">
                                  <p:stCondLst>
                                    <p:cond delay="0"/>
                                  </p:stCondLst>
                                  <p:childTnLst>
                                    <p:anim calcmode="lin" valueType="num">
                                      <p:cBhvr additive="base">
                                        <p:cTn id="16" dur="500"/>
                                        <p:tgtEl>
                                          <p:spTgt spid="287747"/>
                                        </p:tgtEl>
                                        <p:attrNameLst>
                                          <p:attrName>ppt_x</p:attrName>
                                        </p:attrNameLst>
                                      </p:cBhvr>
                                      <p:tavLst>
                                        <p:tav tm="0">
                                          <p:val>
                                            <p:strVal val="ppt_x"/>
                                          </p:val>
                                        </p:tav>
                                        <p:tav tm="100000">
                                          <p:val>
                                            <p:strVal val="ppt_x"/>
                                          </p:val>
                                        </p:tav>
                                      </p:tavLst>
                                    </p:anim>
                                    <p:anim calcmode="lin" valueType="num">
                                      <p:cBhvr additive="base">
                                        <p:cTn id="17" dur="500"/>
                                        <p:tgtEl>
                                          <p:spTgt spid="287747"/>
                                        </p:tgtEl>
                                        <p:attrNameLst>
                                          <p:attrName>ppt_y</p:attrName>
                                        </p:attrNameLst>
                                      </p:cBhvr>
                                      <p:tavLst>
                                        <p:tav tm="0">
                                          <p:val>
                                            <p:strVal val="ppt_y"/>
                                          </p:val>
                                        </p:tav>
                                        <p:tav tm="100000">
                                          <p:val>
                                            <p:strVal val="1+ppt_h/2"/>
                                          </p:val>
                                        </p:tav>
                                      </p:tavLst>
                                    </p:anim>
                                    <p:set>
                                      <p:cBhvr>
                                        <p:cTn id="18" dur="1" fill="hold">
                                          <p:stCondLst>
                                            <p:cond delay="499"/>
                                          </p:stCondLst>
                                        </p:cTn>
                                        <p:tgtEl>
                                          <p:spTgt spid="2877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a:srcRect/>
          <a:stretch>
            <a:fillRect/>
          </a:stretch>
        </p:blipFill>
        <p:spPr bwMode="auto">
          <a:xfrm>
            <a:off x="428596" y="214290"/>
            <a:ext cx="7715304" cy="3357586"/>
          </a:xfrm>
          <a:prstGeom prst="rect">
            <a:avLst/>
          </a:prstGeom>
          <a:noFill/>
          <a:ln w="9525">
            <a:solidFill>
              <a:schemeClr val="accent1"/>
            </a:solidFill>
            <a:miter lim="800000"/>
            <a:headEnd/>
            <a:tailEnd/>
          </a:ln>
          <a:effectLst>
            <a:outerShdw blurRad="50800" dist="38100" dir="16200000" rotWithShape="0">
              <a:prstClr val="black">
                <a:alpha val="40000"/>
              </a:prstClr>
            </a:outerShdw>
          </a:effectLst>
        </p:spPr>
      </p:pic>
      <p:pic>
        <p:nvPicPr>
          <p:cNvPr id="288771" name="Picture 3"/>
          <p:cNvPicPr>
            <a:picLocks noChangeAspect="1" noChangeArrowheads="1"/>
          </p:cNvPicPr>
          <p:nvPr/>
        </p:nvPicPr>
        <p:blipFill>
          <a:blip r:embed="rId4"/>
          <a:srcRect/>
          <a:stretch>
            <a:fillRect/>
          </a:stretch>
        </p:blipFill>
        <p:spPr bwMode="auto">
          <a:xfrm>
            <a:off x="428596" y="3714752"/>
            <a:ext cx="7786742" cy="3143248"/>
          </a:xfrm>
          <a:prstGeom prst="rect">
            <a:avLst/>
          </a:prstGeom>
          <a:noFill/>
          <a:ln w="9525">
            <a:noFill/>
            <a:miter lim="800000"/>
            <a:headEnd/>
            <a:tailEnd/>
          </a:ln>
          <a:effectLst/>
        </p:spPr>
      </p:pic>
      <p:pic>
        <p:nvPicPr>
          <p:cNvPr id="4" name="~PP3846.WAV">
            <a:hlinkClick r:id="" action="ppaction://media"/>
          </p:cNvPr>
          <p:cNvPicPr>
            <a:picLocks noRot="1" noChangeAspect="1"/>
          </p:cNvPicPr>
          <p:nvPr>
            <a:wavAudioFile r:embed="rId1" name="~PP3846.WAV"/>
          </p:nvPr>
        </p:nvPicPr>
        <p:blipFill>
          <a:blip r:embed="rId5"/>
          <a:stretch>
            <a:fillRect/>
          </a:stretch>
        </p:blipFill>
        <p:spPr>
          <a:xfrm>
            <a:off x="8632825" y="6346825"/>
            <a:ext cx="304800" cy="304800"/>
          </a:xfrm>
          <a:prstGeom prst="rect">
            <a:avLst/>
          </a:prstGeom>
        </p:spPr>
      </p:pic>
    </p:spTree>
  </p:cSld>
  <p:clrMapOvr>
    <a:masterClrMapping/>
  </p:clrMapOvr>
  <p:transition advTm="28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Διάγνωση</a:t>
            </a:r>
            <a:endParaRPr lang="el-GR" dirty="0"/>
          </a:p>
        </p:txBody>
      </p:sp>
      <p:sp>
        <p:nvSpPr>
          <p:cNvPr id="3" name="2 - Θέση περιεχομένου"/>
          <p:cNvSpPr>
            <a:spLocks noGrp="1"/>
          </p:cNvSpPr>
          <p:nvPr>
            <p:ph idx="1"/>
          </p:nvPr>
        </p:nvSpPr>
        <p:spPr/>
        <p:txBody>
          <a:bodyPr/>
          <a:lstStyle/>
          <a:p>
            <a:r>
              <a:rPr lang="el-GR" dirty="0" smtClean="0"/>
              <a:t>Μαγνητική Τομογραφία</a:t>
            </a:r>
            <a:endParaRPr lang="el-GR" dirty="0"/>
          </a:p>
        </p:txBody>
      </p:sp>
      <p:pic>
        <p:nvPicPr>
          <p:cNvPr id="245762" name="Picture 2"/>
          <p:cNvPicPr>
            <a:picLocks noChangeAspect="1" noChangeArrowheads="1"/>
          </p:cNvPicPr>
          <p:nvPr/>
        </p:nvPicPr>
        <p:blipFill>
          <a:blip r:embed="rId3"/>
          <a:srcRect/>
          <a:stretch>
            <a:fillRect/>
          </a:stretch>
        </p:blipFill>
        <p:spPr bwMode="auto">
          <a:xfrm>
            <a:off x="785786" y="2285992"/>
            <a:ext cx="3071834" cy="2252666"/>
          </a:xfrm>
          <a:prstGeom prst="rect">
            <a:avLst/>
          </a:prstGeom>
          <a:noFill/>
          <a:ln w="9525">
            <a:noFill/>
            <a:miter lim="800000"/>
            <a:headEnd/>
            <a:tailEnd/>
          </a:ln>
          <a:effectLst/>
        </p:spPr>
      </p:pic>
      <p:pic>
        <p:nvPicPr>
          <p:cNvPr id="245763" name="Picture 3"/>
          <p:cNvPicPr>
            <a:picLocks noChangeAspect="1" noChangeArrowheads="1"/>
          </p:cNvPicPr>
          <p:nvPr/>
        </p:nvPicPr>
        <p:blipFill>
          <a:blip r:embed="rId4"/>
          <a:srcRect/>
          <a:stretch>
            <a:fillRect/>
          </a:stretch>
        </p:blipFill>
        <p:spPr bwMode="auto">
          <a:xfrm>
            <a:off x="4714876" y="2643182"/>
            <a:ext cx="3100401" cy="1971683"/>
          </a:xfrm>
          <a:prstGeom prst="rect">
            <a:avLst/>
          </a:prstGeom>
          <a:noFill/>
          <a:ln w="9525">
            <a:noFill/>
            <a:miter lim="800000"/>
            <a:headEnd/>
            <a:tailEnd/>
          </a:ln>
          <a:effectLst/>
        </p:spPr>
      </p:pic>
      <p:sp>
        <p:nvSpPr>
          <p:cNvPr id="7" name="6 - Έλλειψη"/>
          <p:cNvSpPr/>
          <p:nvPr/>
        </p:nvSpPr>
        <p:spPr>
          <a:xfrm>
            <a:off x="6572264" y="2928934"/>
            <a:ext cx="857256" cy="785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P862.WAV">
            <a:hlinkClick r:id="" action="ppaction://media"/>
          </p:cNvPr>
          <p:cNvPicPr>
            <a:picLocks noRot="1" noChangeAspect="1"/>
          </p:cNvPicPr>
          <p:nvPr>
            <a:wavAudioFile r:embed="rId1" name="~PP862.WAV"/>
          </p:nvPr>
        </p:nvPicPr>
        <p:blipFill>
          <a:blip r:embed="rId5"/>
          <a:stretch>
            <a:fillRect/>
          </a:stretch>
        </p:blipFill>
        <p:spPr>
          <a:xfrm>
            <a:off x="8632825" y="6346825"/>
            <a:ext cx="304800" cy="304800"/>
          </a:xfrm>
          <a:prstGeom prst="rect">
            <a:avLst/>
          </a:prstGeom>
        </p:spPr>
      </p:pic>
    </p:spTree>
  </p:cSld>
  <p:clrMapOvr>
    <a:masterClrMapping/>
  </p:clrMapOvr>
  <p:transition advTm="9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460375"/>
            <a:ext cx="7772400" cy="533400"/>
          </a:xfrm>
        </p:spPr>
        <p:txBody>
          <a:bodyPr>
            <a:normAutofit fontScale="90000"/>
          </a:bodyPr>
          <a:lstStyle/>
          <a:p>
            <a:pPr eaLnBrk="1" hangingPunct="1">
              <a:defRPr/>
            </a:pPr>
            <a:r>
              <a:rPr lang="el-GR" sz="3200" b="1" dirty="0" smtClean="0">
                <a:latin typeface="Tahoma" pitchFamily="34" charset="0"/>
              </a:rPr>
              <a:t>Σταδιοποίηση</a:t>
            </a:r>
            <a:endParaRPr lang="en-US" sz="3200" b="1" dirty="0" smtClean="0">
              <a:latin typeface="Tahoma" pitchFamily="34" charset="0"/>
            </a:endParaRPr>
          </a:p>
        </p:txBody>
      </p:sp>
      <p:sp>
        <p:nvSpPr>
          <p:cNvPr id="25603" name="Rectangle 3"/>
          <p:cNvSpPr>
            <a:spLocks noGrp="1" noChangeArrowheads="1"/>
          </p:cNvSpPr>
          <p:nvPr>
            <p:ph type="body" sz="half" idx="4294967295"/>
          </p:nvPr>
        </p:nvSpPr>
        <p:spPr>
          <a:xfrm>
            <a:off x="304800" y="990600"/>
            <a:ext cx="5562600" cy="5334000"/>
          </a:xfrm>
        </p:spPr>
        <p:txBody>
          <a:bodyPr/>
          <a:lstStyle/>
          <a:p>
            <a:pPr eaLnBrk="1" hangingPunct="1">
              <a:lnSpc>
                <a:spcPct val="80000"/>
              </a:lnSpc>
              <a:defRPr/>
            </a:pPr>
            <a:r>
              <a:rPr lang="en-US" sz="1600" dirty="0" err="1" smtClean="0"/>
              <a:t>pTx</a:t>
            </a:r>
            <a:endParaRPr lang="en-US" sz="1600" dirty="0" smtClean="0"/>
          </a:p>
          <a:p>
            <a:pPr eaLnBrk="1" hangingPunct="1">
              <a:lnSpc>
                <a:spcPct val="80000"/>
              </a:lnSpc>
              <a:defRPr/>
            </a:pPr>
            <a:r>
              <a:rPr lang="en-US" sz="1600" dirty="0" smtClean="0"/>
              <a:t>pT0</a:t>
            </a:r>
          </a:p>
          <a:p>
            <a:pPr eaLnBrk="1" hangingPunct="1">
              <a:lnSpc>
                <a:spcPct val="80000"/>
              </a:lnSpc>
              <a:defRPr/>
            </a:pPr>
            <a:r>
              <a:rPr lang="en-US" sz="1600" dirty="0" err="1" smtClean="0"/>
              <a:t>pTis</a:t>
            </a:r>
            <a:endParaRPr lang="en-US" sz="1600" dirty="0" smtClean="0"/>
          </a:p>
          <a:p>
            <a:pPr eaLnBrk="1" hangingPunct="1">
              <a:lnSpc>
                <a:spcPct val="80000"/>
              </a:lnSpc>
              <a:defRPr/>
            </a:pPr>
            <a:r>
              <a:rPr lang="en-US" sz="1600" dirty="0" smtClean="0">
                <a:solidFill>
                  <a:srgbClr val="FAF40C"/>
                </a:solidFill>
                <a:latin typeface="Tahoma" pitchFamily="34" charset="0"/>
              </a:rPr>
              <a:t>pT1  </a:t>
            </a:r>
            <a:r>
              <a:rPr lang="el-GR" sz="1600" dirty="0" smtClean="0">
                <a:solidFill>
                  <a:srgbClr val="FAF40C"/>
                </a:solidFill>
                <a:latin typeface="Tahoma" pitchFamily="34" charset="0"/>
              </a:rPr>
              <a:t>όρχις, επιδιδυμίδα</a:t>
            </a:r>
            <a:r>
              <a:rPr lang="en-US" sz="1600" dirty="0" smtClean="0">
                <a:solidFill>
                  <a:srgbClr val="FAF40C"/>
                </a:solidFill>
                <a:latin typeface="Tahoma" pitchFamily="34" charset="0"/>
              </a:rPr>
              <a:t>, tunica </a:t>
            </a:r>
            <a:r>
              <a:rPr lang="en-US" sz="1600" dirty="0" err="1" smtClean="0">
                <a:solidFill>
                  <a:srgbClr val="FAF40C"/>
                </a:solidFill>
                <a:latin typeface="Tahoma" pitchFamily="34" charset="0"/>
              </a:rPr>
              <a:t>albuginea</a:t>
            </a:r>
            <a:r>
              <a:rPr lang="el-GR" sz="1600" dirty="0" smtClean="0">
                <a:solidFill>
                  <a:srgbClr val="FAF40C"/>
                </a:solidFill>
              </a:rPr>
              <a:t> </a:t>
            </a:r>
            <a:r>
              <a:rPr lang="en-US" sz="1600" dirty="0" smtClean="0">
                <a:solidFill>
                  <a:srgbClr val="FAF40C"/>
                </a:solidFill>
                <a:latin typeface="Tahoma" pitchFamily="34" charset="0"/>
              </a:rPr>
              <a:t>(</a:t>
            </a:r>
            <a:r>
              <a:rPr lang="el-GR" sz="1600" dirty="0" err="1" smtClean="0">
                <a:solidFill>
                  <a:srgbClr val="FAF40C"/>
                </a:solidFill>
              </a:rPr>
              <a:t>ινωδης</a:t>
            </a:r>
            <a:r>
              <a:rPr lang="el-GR" sz="1600" dirty="0" smtClean="0">
                <a:solidFill>
                  <a:srgbClr val="FAF40C"/>
                </a:solidFill>
              </a:rPr>
              <a:t> χιτώνας)</a:t>
            </a:r>
            <a:r>
              <a:rPr lang="en-US" sz="1600" dirty="0" smtClean="0">
                <a:solidFill>
                  <a:srgbClr val="FAF40C"/>
                </a:solidFill>
                <a:latin typeface="Tahoma" pitchFamily="34" charset="0"/>
              </a:rPr>
              <a:t> </a:t>
            </a:r>
          </a:p>
          <a:p>
            <a:pPr lvl="1" eaLnBrk="1" hangingPunct="1">
              <a:lnSpc>
                <a:spcPct val="80000"/>
              </a:lnSpc>
              <a:buFontTx/>
              <a:buNone/>
              <a:defRPr/>
            </a:pPr>
            <a:r>
              <a:rPr lang="el-GR" sz="1600" u="sng" dirty="0" smtClean="0"/>
              <a:t>ΟΧΙ</a:t>
            </a:r>
            <a:r>
              <a:rPr lang="en-US" sz="1600" u="sng" dirty="0" smtClean="0"/>
              <a:t> </a:t>
            </a:r>
            <a:r>
              <a:rPr lang="el-GR" sz="1600" dirty="0" err="1" smtClean="0"/>
              <a:t>λεμφαγγειακή</a:t>
            </a:r>
            <a:r>
              <a:rPr lang="el-GR" sz="1600" dirty="0" smtClean="0"/>
              <a:t>/αγγειακή διήθηση</a:t>
            </a:r>
            <a:r>
              <a:rPr lang="en-US" sz="1600" dirty="0" smtClean="0"/>
              <a:t>/tunica </a:t>
            </a:r>
            <a:r>
              <a:rPr lang="en-US" sz="1600" dirty="0" err="1" smtClean="0"/>
              <a:t>vaginalis</a:t>
            </a:r>
            <a:r>
              <a:rPr lang="el-GR" sz="1600" dirty="0" smtClean="0"/>
              <a:t> (ελυτροειδής χιτώνας)</a:t>
            </a:r>
            <a:endParaRPr lang="en-US" sz="1600" dirty="0" smtClean="0"/>
          </a:p>
          <a:p>
            <a:pPr eaLnBrk="1" hangingPunct="1">
              <a:lnSpc>
                <a:spcPct val="80000"/>
              </a:lnSpc>
              <a:defRPr/>
            </a:pPr>
            <a:r>
              <a:rPr lang="en-US" sz="1600" dirty="0" smtClean="0"/>
              <a:t>pT2  </a:t>
            </a:r>
            <a:r>
              <a:rPr lang="el-GR" sz="1600" dirty="0" smtClean="0"/>
              <a:t>Διήθηση αγγείων, λεμφαγγείων ή </a:t>
            </a:r>
            <a:r>
              <a:rPr lang="en-US" sz="1600" dirty="0" smtClean="0"/>
              <a:t>tunica </a:t>
            </a:r>
            <a:r>
              <a:rPr lang="el-GR" sz="1600" dirty="0" smtClean="0"/>
              <a:t>                       </a:t>
            </a:r>
            <a:r>
              <a:rPr lang="en-US" sz="1600" dirty="0" err="1" smtClean="0"/>
              <a:t>vaginalis</a:t>
            </a:r>
            <a:endParaRPr lang="en-US" sz="1600" dirty="0" smtClean="0"/>
          </a:p>
          <a:p>
            <a:pPr eaLnBrk="1" hangingPunct="1">
              <a:lnSpc>
                <a:spcPct val="80000"/>
              </a:lnSpc>
              <a:defRPr/>
            </a:pPr>
            <a:r>
              <a:rPr lang="en-US" sz="1600" dirty="0" smtClean="0"/>
              <a:t>pT3  </a:t>
            </a:r>
            <a:r>
              <a:rPr lang="el-GR" sz="1600" dirty="0" smtClean="0"/>
              <a:t>Διήθηση σπερματικού τόνου</a:t>
            </a:r>
            <a:endParaRPr lang="en-US" sz="1600" dirty="0" smtClean="0"/>
          </a:p>
          <a:p>
            <a:pPr eaLnBrk="1" hangingPunct="1">
              <a:lnSpc>
                <a:spcPct val="80000"/>
              </a:lnSpc>
              <a:defRPr/>
            </a:pPr>
            <a:r>
              <a:rPr lang="en-US" sz="1600" dirty="0" smtClean="0"/>
              <a:t>pT4  </a:t>
            </a:r>
            <a:r>
              <a:rPr lang="el-GR" sz="1600" dirty="0" smtClean="0"/>
              <a:t>Διήθηση οσχέου</a:t>
            </a:r>
          </a:p>
          <a:p>
            <a:pPr eaLnBrk="1" hangingPunct="1">
              <a:lnSpc>
                <a:spcPct val="80000"/>
              </a:lnSpc>
              <a:buFont typeface="Wingdings" pitchFamily="2" charset="2"/>
              <a:buNone/>
              <a:defRPr/>
            </a:pPr>
            <a:endParaRPr lang="en-US" sz="1600" dirty="0" smtClean="0"/>
          </a:p>
          <a:p>
            <a:pPr eaLnBrk="1" hangingPunct="1">
              <a:lnSpc>
                <a:spcPct val="80000"/>
              </a:lnSpc>
              <a:buFont typeface="Wingdings" pitchFamily="2" charset="2"/>
              <a:buNone/>
              <a:defRPr/>
            </a:pPr>
            <a:r>
              <a:rPr lang="en-US" sz="1600" dirty="0" smtClean="0"/>
              <a:t>	</a:t>
            </a:r>
            <a:r>
              <a:rPr lang="el-GR" sz="1200" b="1" dirty="0" smtClean="0"/>
              <a:t>SERUM TUMOR MARKERS</a:t>
            </a:r>
            <a:r>
              <a:rPr lang="el-GR" sz="800" b="1" dirty="0" smtClean="0"/>
              <a:t> (S)</a:t>
            </a:r>
          </a:p>
          <a:p>
            <a:pPr eaLnBrk="1" hangingPunct="1">
              <a:lnSpc>
                <a:spcPct val="80000"/>
              </a:lnSpc>
              <a:defRPr/>
            </a:pPr>
            <a:r>
              <a:rPr lang="el-GR" sz="1200" dirty="0" smtClean="0"/>
              <a:t>SX           </a:t>
            </a:r>
            <a:r>
              <a:rPr lang="el-GR" sz="1200" dirty="0" err="1" smtClean="0"/>
              <a:t>Marker</a:t>
            </a:r>
            <a:r>
              <a:rPr lang="el-GR" sz="1200" dirty="0" smtClean="0"/>
              <a:t> </a:t>
            </a:r>
            <a:r>
              <a:rPr lang="el-GR" sz="1200" dirty="0" err="1" smtClean="0"/>
              <a:t>studies</a:t>
            </a:r>
            <a:r>
              <a:rPr lang="el-GR" sz="1200" dirty="0" smtClean="0"/>
              <a:t> </a:t>
            </a:r>
            <a:r>
              <a:rPr lang="el-GR" sz="1200" dirty="0" err="1" smtClean="0"/>
              <a:t>not</a:t>
            </a:r>
            <a:r>
              <a:rPr lang="el-GR" sz="1200" dirty="0" smtClean="0"/>
              <a:t> </a:t>
            </a:r>
            <a:r>
              <a:rPr lang="el-GR" sz="1200" dirty="0" err="1" smtClean="0"/>
              <a:t>available</a:t>
            </a:r>
            <a:r>
              <a:rPr lang="el-GR" sz="1200" dirty="0" smtClean="0"/>
              <a:t> </a:t>
            </a:r>
            <a:r>
              <a:rPr lang="el-GR" sz="1200" dirty="0" err="1" smtClean="0"/>
              <a:t>or</a:t>
            </a:r>
            <a:r>
              <a:rPr lang="el-GR" sz="1200" dirty="0" smtClean="0"/>
              <a:t> </a:t>
            </a:r>
            <a:r>
              <a:rPr lang="el-GR" sz="1200" dirty="0" err="1" smtClean="0"/>
              <a:t>not</a:t>
            </a:r>
            <a:r>
              <a:rPr lang="el-GR" sz="1200" dirty="0" smtClean="0"/>
              <a:t> </a:t>
            </a:r>
            <a:r>
              <a:rPr lang="el-GR" sz="1200" dirty="0" err="1" smtClean="0"/>
              <a:t>performed</a:t>
            </a:r>
            <a:endParaRPr lang="el-GR" sz="1200" dirty="0" smtClean="0"/>
          </a:p>
          <a:p>
            <a:pPr eaLnBrk="1" hangingPunct="1">
              <a:lnSpc>
                <a:spcPct val="80000"/>
              </a:lnSpc>
              <a:defRPr/>
            </a:pPr>
            <a:r>
              <a:rPr lang="el-GR" sz="1200" dirty="0" smtClean="0"/>
              <a:t>S0           </a:t>
            </a:r>
            <a:r>
              <a:rPr lang="el-GR" sz="1200" dirty="0" err="1" smtClean="0"/>
              <a:t>Marker</a:t>
            </a:r>
            <a:r>
              <a:rPr lang="el-GR" sz="1200" dirty="0" smtClean="0"/>
              <a:t> </a:t>
            </a:r>
            <a:r>
              <a:rPr lang="el-GR" sz="1200" dirty="0" err="1" smtClean="0"/>
              <a:t>study</a:t>
            </a:r>
            <a:r>
              <a:rPr lang="el-GR" sz="1200" dirty="0" smtClean="0"/>
              <a:t> </a:t>
            </a:r>
            <a:r>
              <a:rPr lang="el-GR" sz="1200" dirty="0" err="1" smtClean="0"/>
              <a:t>levels</a:t>
            </a:r>
            <a:r>
              <a:rPr lang="el-GR" sz="1200" dirty="0" smtClean="0"/>
              <a:t> </a:t>
            </a:r>
            <a:r>
              <a:rPr lang="el-GR" sz="1200" dirty="0" err="1" smtClean="0"/>
              <a:t>within</a:t>
            </a:r>
            <a:r>
              <a:rPr lang="el-GR" sz="1200" dirty="0" smtClean="0"/>
              <a:t> </a:t>
            </a:r>
            <a:r>
              <a:rPr lang="el-GR" sz="1200" dirty="0" err="1" smtClean="0"/>
              <a:t>normal</a:t>
            </a:r>
            <a:r>
              <a:rPr lang="el-GR" sz="1200" dirty="0" smtClean="0"/>
              <a:t> </a:t>
            </a:r>
            <a:r>
              <a:rPr lang="el-GR" sz="1200" dirty="0" err="1" smtClean="0"/>
              <a:t>limits</a:t>
            </a:r>
            <a:endParaRPr lang="en-US" sz="1200" dirty="0" smtClean="0"/>
          </a:p>
          <a:p>
            <a:pPr eaLnBrk="1" hangingPunct="1">
              <a:lnSpc>
                <a:spcPct val="80000"/>
              </a:lnSpc>
              <a:defRPr/>
            </a:pPr>
            <a:endParaRPr lang="el-GR" sz="1200" dirty="0" smtClean="0"/>
          </a:p>
          <a:p>
            <a:pPr eaLnBrk="1" hangingPunct="1">
              <a:lnSpc>
                <a:spcPct val="80000"/>
              </a:lnSpc>
              <a:defRPr/>
            </a:pPr>
            <a:r>
              <a:rPr lang="el-GR" sz="1200" dirty="0" smtClean="0"/>
              <a:t>S1           LDH &lt; 1.5 × </a:t>
            </a:r>
            <a:r>
              <a:rPr lang="el-GR" sz="1200" dirty="0" err="1" smtClean="0"/>
              <a:t>normal</a:t>
            </a:r>
            <a:r>
              <a:rPr lang="el-GR" sz="1200" dirty="0" smtClean="0"/>
              <a:t> </a:t>
            </a:r>
            <a:r>
              <a:rPr lang="el-GR" sz="1200" dirty="0" err="1" smtClean="0"/>
              <a:t>and</a:t>
            </a:r>
            <a:r>
              <a:rPr lang="el-GR" sz="1200" dirty="0" smtClean="0"/>
              <a:t> HCG (</a:t>
            </a:r>
            <a:r>
              <a:rPr lang="el-GR" sz="1200" dirty="0" err="1" smtClean="0"/>
              <a:t>mIU</a:t>
            </a:r>
            <a:r>
              <a:rPr lang="el-GR" sz="1200" dirty="0" smtClean="0"/>
              <a:t>/</a:t>
            </a:r>
            <a:r>
              <a:rPr lang="el-GR" sz="1200" dirty="0" err="1" smtClean="0"/>
              <a:t>mL</a:t>
            </a:r>
            <a:r>
              <a:rPr lang="el-GR" sz="1200" dirty="0" smtClean="0"/>
              <a:t>) &lt; 5000 </a:t>
            </a:r>
            <a:r>
              <a:rPr lang="el-GR" sz="1200" dirty="0" err="1" smtClean="0"/>
              <a:t>and</a:t>
            </a:r>
            <a:r>
              <a:rPr lang="el-GR" sz="1200" dirty="0" smtClean="0"/>
              <a:t> AFP </a:t>
            </a:r>
            <a:r>
              <a:rPr lang="en-US" sz="1200" dirty="0" smtClean="0"/>
              <a:t>                   </a:t>
            </a:r>
            <a:r>
              <a:rPr lang="el-GR" sz="1200" dirty="0" smtClean="0"/>
              <a:t>(</a:t>
            </a:r>
            <a:r>
              <a:rPr lang="el-GR" sz="1200" dirty="0" err="1" smtClean="0"/>
              <a:t>ng</a:t>
            </a:r>
            <a:r>
              <a:rPr lang="el-GR" sz="1200" dirty="0" smtClean="0"/>
              <a:t>/</a:t>
            </a:r>
            <a:r>
              <a:rPr lang="el-GR" sz="1200" dirty="0" err="1" smtClean="0"/>
              <a:t>mL</a:t>
            </a:r>
            <a:r>
              <a:rPr lang="el-GR" sz="1200" dirty="0" smtClean="0"/>
              <a:t>) &lt; 1000</a:t>
            </a:r>
            <a:endParaRPr lang="en-US" sz="1200" dirty="0" smtClean="0"/>
          </a:p>
          <a:p>
            <a:pPr eaLnBrk="1" hangingPunct="1">
              <a:lnSpc>
                <a:spcPct val="80000"/>
              </a:lnSpc>
              <a:defRPr/>
            </a:pPr>
            <a:endParaRPr lang="el-GR" sz="1200" dirty="0" smtClean="0"/>
          </a:p>
          <a:p>
            <a:pPr eaLnBrk="1" hangingPunct="1">
              <a:lnSpc>
                <a:spcPct val="80000"/>
              </a:lnSpc>
              <a:defRPr/>
            </a:pPr>
            <a:r>
              <a:rPr lang="el-GR" sz="1200" dirty="0" smtClean="0"/>
              <a:t>S2           LDH 1.5–10 × </a:t>
            </a:r>
            <a:r>
              <a:rPr lang="el-GR" sz="1200" dirty="0" err="1" smtClean="0"/>
              <a:t>normal</a:t>
            </a:r>
            <a:r>
              <a:rPr lang="el-GR" sz="1200" dirty="0" smtClean="0"/>
              <a:t> </a:t>
            </a:r>
            <a:r>
              <a:rPr lang="el-GR" sz="1200" dirty="0" err="1" smtClean="0"/>
              <a:t>or</a:t>
            </a:r>
            <a:r>
              <a:rPr lang="el-GR" sz="1200" dirty="0" smtClean="0"/>
              <a:t> HCG (</a:t>
            </a:r>
            <a:r>
              <a:rPr lang="el-GR" sz="1200" dirty="0" err="1" smtClean="0"/>
              <a:t>mIU</a:t>
            </a:r>
            <a:r>
              <a:rPr lang="el-GR" sz="1200" dirty="0" smtClean="0"/>
              <a:t>/</a:t>
            </a:r>
            <a:r>
              <a:rPr lang="el-GR" sz="1200" dirty="0" err="1" smtClean="0"/>
              <a:t>mL</a:t>
            </a:r>
            <a:r>
              <a:rPr lang="el-GR" sz="1200" dirty="0" smtClean="0"/>
              <a:t>) 5000–50,000 </a:t>
            </a:r>
            <a:r>
              <a:rPr lang="el-GR" sz="1200" dirty="0" err="1" smtClean="0"/>
              <a:t>or</a:t>
            </a:r>
            <a:r>
              <a:rPr lang="el-GR" sz="1200" dirty="0" smtClean="0"/>
              <a:t> AFP (</a:t>
            </a:r>
            <a:r>
              <a:rPr lang="el-GR" sz="1200" dirty="0" err="1" smtClean="0"/>
              <a:t>ng</a:t>
            </a:r>
            <a:r>
              <a:rPr lang="el-GR" sz="1200" dirty="0" smtClean="0"/>
              <a:t>/</a:t>
            </a:r>
            <a:r>
              <a:rPr lang="el-GR" sz="1200" dirty="0" err="1" smtClean="0"/>
              <a:t>mL</a:t>
            </a:r>
            <a:r>
              <a:rPr lang="el-GR" sz="1200" dirty="0" smtClean="0"/>
              <a:t>) 1000–10,000</a:t>
            </a:r>
          </a:p>
          <a:p>
            <a:pPr eaLnBrk="1" hangingPunct="1">
              <a:lnSpc>
                <a:spcPct val="80000"/>
              </a:lnSpc>
              <a:defRPr/>
            </a:pPr>
            <a:r>
              <a:rPr lang="el-GR" sz="1200" dirty="0" smtClean="0"/>
              <a:t>S3         LDH &gt; 10 × </a:t>
            </a:r>
            <a:r>
              <a:rPr lang="el-GR" sz="1200" dirty="0" err="1" smtClean="0"/>
              <a:t>normal</a:t>
            </a:r>
            <a:r>
              <a:rPr lang="el-GR" sz="1200" dirty="0" smtClean="0"/>
              <a:t> </a:t>
            </a:r>
            <a:r>
              <a:rPr lang="el-GR" sz="1200" dirty="0" err="1" smtClean="0"/>
              <a:t>or</a:t>
            </a:r>
            <a:r>
              <a:rPr lang="el-GR" sz="1200" dirty="0" smtClean="0"/>
              <a:t> HCG (</a:t>
            </a:r>
            <a:r>
              <a:rPr lang="el-GR" sz="1200" dirty="0" err="1" smtClean="0"/>
              <a:t>mIU</a:t>
            </a:r>
            <a:r>
              <a:rPr lang="el-GR" sz="1200" dirty="0" smtClean="0"/>
              <a:t>/</a:t>
            </a:r>
            <a:r>
              <a:rPr lang="el-GR" sz="1200" dirty="0" err="1" smtClean="0"/>
              <a:t>mL</a:t>
            </a:r>
            <a:r>
              <a:rPr lang="el-GR" sz="1200" dirty="0" smtClean="0"/>
              <a:t>) &gt; 50,000 </a:t>
            </a:r>
            <a:r>
              <a:rPr lang="el-GR" sz="1200" dirty="0" err="1" smtClean="0"/>
              <a:t>or</a:t>
            </a:r>
            <a:r>
              <a:rPr lang="el-GR" sz="1200" dirty="0" smtClean="0"/>
              <a:t> AFP (</a:t>
            </a:r>
            <a:r>
              <a:rPr lang="el-GR" sz="1200" dirty="0" err="1" smtClean="0"/>
              <a:t>ng</a:t>
            </a:r>
            <a:r>
              <a:rPr lang="el-GR" sz="1200" dirty="0" smtClean="0"/>
              <a:t>/</a:t>
            </a:r>
            <a:r>
              <a:rPr lang="el-GR" sz="1200" dirty="0" err="1" smtClean="0"/>
              <a:t>mL</a:t>
            </a:r>
            <a:r>
              <a:rPr lang="el-GR" sz="1200" dirty="0" smtClean="0"/>
              <a:t>) &gt; 10,000</a:t>
            </a:r>
            <a:endParaRPr lang="en-US" sz="1200" dirty="0" smtClean="0"/>
          </a:p>
          <a:p>
            <a:pPr eaLnBrk="1" hangingPunct="1">
              <a:lnSpc>
                <a:spcPct val="80000"/>
              </a:lnSpc>
              <a:buFont typeface="Wingdings" pitchFamily="2" charset="2"/>
              <a:buNone/>
              <a:defRPr/>
            </a:pPr>
            <a:endParaRPr lang="en-US" sz="1200" dirty="0" smtClean="0">
              <a:sym typeface="Symbol" pitchFamily="18" charset="2"/>
            </a:endParaRPr>
          </a:p>
        </p:txBody>
      </p:sp>
      <p:sp>
        <p:nvSpPr>
          <p:cNvPr id="25604" name="Rectangle 4"/>
          <p:cNvSpPr>
            <a:spLocks noGrp="1" noChangeArrowheads="1"/>
          </p:cNvSpPr>
          <p:nvPr>
            <p:ph type="body" sz="half" idx="4294967295"/>
          </p:nvPr>
        </p:nvSpPr>
        <p:spPr>
          <a:xfrm>
            <a:off x="6019800" y="1219200"/>
            <a:ext cx="2819400" cy="4876800"/>
          </a:xfrm>
        </p:spPr>
        <p:txBody>
          <a:bodyPr/>
          <a:lstStyle/>
          <a:p>
            <a:pPr eaLnBrk="1" hangingPunct="1">
              <a:lnSpc>
                <a:spcPct val="90000"/>
              </a:lnSpc>
              <a:defRPr/>
            </a:pPr>
            <a:r>
              <a:rPr lang="en-US" sz="1800" smtClean="0"/>
              <a:t>Nx</a:t>
            </a:r>
          </a:p>
          <a:p>
            <a:pPr eaLnBrk="1" hangingPunct="1">
              <a:lnSpc>
                <a:spcPct val="90000"/>
              </a:lnSpc>
              <a:defRPr/>
            </a:pPr>
            <a:r>
              <a:rPr lang="en-US" sz="1800" smtClean="0"/>
              <a:t>N0</a:t>
            </a:r>
          </a:p>
          <a:p>
            <a:pPr eaLnBrk="1" hangingPunct="1">
              <a:lnSpc>
                <a:spcPct val="90000"/>
              </a:lnSpc>
              <a:defRPr/>
            </a:pPr>
            <a:r>
              <a:rPr lang="en-US" sz="1800" smtClean="0"/>
              <a:t>N1	</a:t>
            </a:r>
            <a:r>
              <a:rPr lang="en-US" sz="1800" u="sng" smtClean="0"/>
              <a:t>&lt;</a:t>
            </a:r>
            <a:r>
              <a:rPr lang="en-US" sz="1800" smtClean="0"/>
              <a:t> 2 cm</a:t>
            </a:r>
          </a:p>
          <a:p>
            <a:pPr eaLnBrk="1" hangingPunct="1">
              <a:lnSpc>
                <a:spcPct val="90000"/>
              </a:lnSpc>
              <a:defRPr/>
            </a:pPr>
            <a:r>
              <a:rPr lang="en-US" sz="1800" smtClean="0">
                <a:solidFill>
                  <a:srgbClr val="FAF40C"/>
                </a:solidFill>
                <a:latin typeface="Tahoma" pitchFamily="34" charset="0"/>
              </a:rPr>
              <a:t>N2	&gt; 2, </a:t>
            </a:r>
            <a:r>
              <a:rPr lang="en-US" sz="1800" u="sng" smtClean="0">
                <a:solidFill>
                  <a:srgbClr val="FAF40C"/>
                </a:solidFill>
                <a:latin typeface="Tahoma" pitchFamily="34" charset="0"/>
              </a:rPr>
              <a:t>&lt;</a:t>
            </a:r>
            <a:r>
              <a:rPr lang="en-US" sz="1800" smtClean="0">
                <a:solidFill>
                  <a:srgbClr val="FAF40C"/>
                </a:solidFill>
                <a:latin typeface="Tahoma" pitchFamily="34" charset="0"/>
              </a:rPr>
              <a:t> 5 cm </a:t>
            </a:r>
          </a:p>
          <a:p>
            <a:pPr eaLnBrk="1" hangingPunct="1">
              <a:lnSpc>
                <a:spcPct val="90000"/>
              </a:lnSpc>
              <a:defRPr/>
            </a:pPr>
            <a:r>
              <a:rPr lang="en-US" sz="1800" smtClean="0"/>
              <a:t>N3	&gt; 5 cm</a:t>
            </a:r>
          </a:p>
          <a:p>
            <a:pPr eaLnBrk="1" hangingPunct="1">
              <a:lnSpc>
                <a:spcPct val="90000"/>
              </a:lnSpc>
              <a:defRPr/>
            </a:pPr>
            <a:endParaRPr lang="en-US" sz="1800" smtClean="0"/>
          </a:p>
          <a:p>
            <a:pPr eaLnBrk="1" hangingPunct="1">
              <a:lnSpc>
                <a:spcPct val="90000"/>
              </a:lnSpc>
              <a:defRPr/>
            </a:pPr>
            <a:endParaRPr lang="en-US" sz="1800" smtClean="0"/>
          </a:p>
          <a:p>
            <a:pPr eaLnBrk="1" hangingPunct="1">
              <a:lnSpc>
                <a:spcPct val="90000"/>
              </a:lnSpc>
              <a:defRPr/>
            </a:pPr>
            <a:r>
              <a:rPr lang="en-US" sz="1800" smtClean="0"/>
              <a:t>Mx</a:t>
            </a:r>
          </a:p>
          <a:p>
            <a:pPr eaLnBrk="1" hangingPunct="1">
              <a:lnSpc>
                <a:spcPct val="90000"/>
              </a:lnSpc>
              <a:defRPr/>
            </a:pPr>
            <a:r>
              <a:rPr lang="en-US" sz="1800" smtClean="0"/>
              <a:t>M0</a:t>
            </a:r>
          </a:p>
          <a:p>
            <a:pPr eaLnBrk="1" hangingPunct="1">
              <a:lnSpc>
                <a:spcPct val="90000"/>
              </a:lnSpc>
              <a:defRPr/>
            </a:pPr>
            <a:r>
              <a:rPr lang="en-US" sz="1800" smtClean="0"/>
              <a:t>M1	</a:t>
            </a:r>
          </a:p>
          <a:p>
            <a:pPr eaLnBrk="1" hangingPunct="1">
              <a:lnSpc>
                <a:spcPct val="90000"/>
              </a:lnSpc>
              <a:buFont typeface="Wingdings" pitchFamily="2" charset="2"/>
              <a:buNone/>
              <a:defRPr/>
            </a:pPr>
            <a:r>
              <a:rPr lang="en-US" sz="1800" smtClean="0"/>
              <a:t>	</a:t>
            </a:r>
            <a:r>
              <a:rPr lang="en-US" sz="1800" smtClean="0">
                <a:solidFill>
                  <a:srgbClr val="FAF40C"/>
                </a:solidFill>
                <a:latin typeface="Tahoma" pitchFamily="34" charset="0"/>
              </a:rPr>
              <a:t>M1a  	</a:t>
            </a:r>
            <a:r>
              <a:rPr lang="el-GR" sz="1800" smtClean="0">
                <a:solidFill>
                  <a:srgbClr val="FAF40C"/>
                </a:solidFill>
                <a:latin typeface="Tahoma" pitchFamily="34" charset="0"/>
              </a:rPr>
              <a:t>Μή-περιοχικοί    	λεμφαδένες, 	Πνευμονικές 	μεταστάσεις</a:t>
            </a:r>
            <a:endParaRPr lang="en-US" sz="1800" smtClean="0">
              <a:latin typeface="Tahoma" pitchFamily="34" charset="0"/>
            </a:endParaRPr>
          </a:p>
          <a:p>
            <a:pPr eaLnBrk="1" hangingPunct="1">
              <a:lnSpc>
                <a:spcPct val="90000"/>
              </a:lnSpc>
              <a:buFont typeface="Wingdings" pitchFamily="2" charset="2"/>
              <a:buNone/>
              <a:defRPr/>
            </a:pPr>
            <a:r>
              <a:rPr lang="en-US" sz="1800" smtClean="0"/>
              <a:t>	M1b	</a:t>
            </a:r>
            <a:r>
              <a:rPr lang="el-GR" sz="1800" smtClean="0"/>
              <a:t>άλλες μεταστάσεις</a:t>
            </a:r>
            <a:r>
              <a:rPr lang="en-US" sz="1800" smtClean="0">
                <a:sym typeface="Symbol" pitchFamily="18" charset="2"/>
              </a:rPr>
              <a:t>	</a:t>
            </a:r>
            <a:endParaRPr lang="en-US" sz="1800" smtClean="0"/>
          </a:p>
          <a:p>
            <a:pPr eaLnBrk="1" hangingPunct="1">
              <a:lnSpc>
                <a:spcPct val="90000"/>
              </a:lnSpc>
              <a:defRPr/>
            </a:pPr>
            <a:endParaRPr lang="en-US" sz="1800" smtClean="0"/>
          </a:p>
        </p:txBody>
      </p:sp>
      <p:pic>
        <p:nvPicPr>
          <p:cNvPr id="290818" name="Picture 2"/>
          <p:cNvPicPr>
            <a:picLocks noChangeAspect="1" noChangeArrowheads="1"/>
          </p:cNvPicPr>
          <p:nvPr/>
        </p:nvPicPr>
        <p:blipFill>
          <a:blip r:embed="rId3"/>
          <a:srcRect/>
          <a:stretch>
            <a:fillRect/>
          </a:stretch>
        </p:blipFill>
        <p:spPr bwMode="auto">
          <a:xfrm>
            <a:off x="214282" y="4071942"/>
            <a:ext cx="5629275" cy="1714512"/>
          </a:xfrm>
          <a:prstGeom prst="rect">
            <a:avLst/>
          </a:prstGeom>
          <a:noFill/>
          <a:ln w="9525">
            <a:noFill/>
            <a:miter lim="800000"/>
            <a:headEnd/>
            <a:tailEnd/>
          </a:ln>
          <a:effectLst/>
        </p:spPr>
      </p:pic>
      <p:pic>
        <p:nvPicPr>
          <p:cNvPr id="6" name="~PP1766.WAV">
            <a:hlinkClick r:id="" action="ppaction://media"/>
          </p:cNvPr>
          <p:cNvPicPr>
            <a:picLocks noRot="1" noChangeAspect="1"/>
          </p:cNvPicPr>
          <p:nvPr>
            <a:wavAudioFile r:embed="rId1" name="~PP1766.WAV"/>
          </p:nvPr>
        </p:nvPicPr>
        <p:blipFill>
          <a:blip r:embed="rId4"/>
          <a:stretch>
            <a:fillRect/>
          </a:stretch>
        </p:blipFill>
        <p:spPr>
          <a:xfrm>
            <a:off x="8632825" y="6346825"/>
            <a:ext cx="304800" cy="304800"/>
          </a:xfrm>
          <a:prstGeom prst="rect">
            <a:avLst/>
          </a:prstGeom>
        </p:spPr>
      </p:pic>
    </p:spTree>
  </p:cSld>
  <p:clrMapOvr>
    <a:masterClrMapping/>
  </p:clrMapOvr>
  <p:transition advTm="30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80963" y="109538"/>
            <a:ext cx="8982075" cy="6638925"/>
          </a:xfrm>
          <a:prstGeom prst="rect">
            <a:avLst/>
          </a:prstGeom>
          <a:noFill/>
          <a:ln w="9525">
            <a:noFill/>
            <a:miter lim="800000"/>
            <a:headEnd/>
            <a:tailEnd/>
          </a:ln>
          <a:effectLst/>
        </p:spPr>
      </p:pic>
      <p:pic>
        <p:nvPicPr>
          <p:cNvPr id="3" name="~PP1891.WAV">
            <a:hlinkClick r:id="" action="ppaction://media"/>
          </p:cNvPr>
          <p:cNvPicPr>
            <a:picLocks noRot="1" noChangeAspect="1"/>
          </p:cNvPicPr>
          <p:nvPr>
            <a:wavAudioFile r:embed="rId1" name="~PP1891.WAV"/>
          </p:nvPr>
        </p:nvPicPr>
        <p:blipFill>
          <a:blip r:embed="rId4"/>
          <a:stretch>
            <a:fillRect/>
          </a:stretch>
        </p:blipFill>
        <p:spPr>
          <a:xfrm>
            <a:off x="8632825" y="6346825"/>
            <a:ext cx="304800" cy="304800"/>
          </a:xfrm>
          <a:prstGeom prst="rect">
            <a:avLst/>
          </a:prstGeom>
        </p:spPr>
      </p:pic>
    </p:spTree>
  </p:cSld>
  <p:clrMapOvr>
    <a:masterClrMapping/>
  </p:clrMapOvr>
  <p:transition advTm="28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3"/>
          <a:srcRect/>
          <a:stretch>
            <a:fillRect/>
          </a:stretch>
        </p:blipFill>
        <p:spPr bwMode="auto">
          <a:xfrm>
            <a:off x="0" y="1"/>
            <a:ext cx="9144000" cy="4000504"/>
          </a:xfrm>
          <a:prstGeom prst="rect">
            <a:avLst/>
          </a:prstGeom>
          <a:noFill/>
          <a:ln w="9525">
            <a:noFill/>
            <a:miter lim="800000"/>
            <a:headEnd/>
            <a:tailEnd/>
          </a:ln>
          <a:effectLst/>
        </p:spPr>
      </p:pic>
      <p:pic>
        <p:nvPicPr>
          <p:cNvPr id="292867" name="Picture 3"/>
          <p:cNvPicPr>
            <a:picLocks noChangeAspect="1" noChangeArrowheads="1"/>
          </p:cNvPicPr>
          <p:nvPr/>
        </p:nvPicPr>
        <p:blipFill>
          <a:blip r:embed="rId4"/>
          <a:srcRect/>
          <a:stretch>
            <a:fillRect/>
          </a:stretch>
        </p:blipFill>
        <p:spPr bwMode="auto">
          <a:xfrm>
            <a:off x="0" y="3643314"/>
            <a:ext cx="9144000" cy="3214686"/>
          </a:xfrm>
          <a:prstGeom prst="rect">
            <a:avLst/>
          </a:prstGeom>
          <a:noFill/>
          <a:ln w="9525">
            <a:noFill/>
            <a:miter lim="800000"/>
            <a:headEnd/>
            <a:tailEnd/>
          </a:ln>
          <a:effectLst/>
        </p:spPr>
      </p:pic>
      <p:pic>
        <p:nvPicPr>
          <p:cNvPr id="4" name="~PP2027.WAV">
            <a:hlinkClick r:id="" action="ppaction://media"/>
          </p:cNvPr>
          <p:cNvPicPr>
            <a:picLocks noRot="1" noChangeAspect="1"/>
          </p:cNvPicPr>
          <p:nvPr>
            <a:wavAudioFile r:embed="rId1" name="~PP2027.WAV"/>
          </p:nvPr>
        </p:nvPicPr>
        <p:blipFill>
          <a:blip r:embed="rId5"/>
          <a:stretch>
            <a:fillRect/>
          </a:stretch>
        </p:blipFill>
        <p:spPr>
          <a:xfrm>
            <a:off x="8632825" y="6346825"/>
            <a:ext cx="304800" cy="304800"/>
          </a:xfrm>
          <a:prstGeom prst="rect">
            <a:avLst/>
          </a:prstGeom>
        </p:spPr>
      </p:pic>
    </p:spTree>
  </p:cSld>
  <p:clrMapOvr>
    <a:masterClrMapping/>
  </p:clrMapOvr>
  <p:transition advTm="36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57158" y="0"/>
            <a:ext cx="8229600" cy="285728"/>
          </a:xfrm>
        </p:spPr>
        <p:txBody>
          <a:bodyPr>
            <a:noAutofit/>
          </a:bodyPr>
          <a:lstStyle/>
          <a:p>
            <a:pPr eaLnBrk="1" hangingPunct="1"/>
            <a:r>
              <a:rPr lang="el-GR" sz="2600" b="1" dirty="0" err="1" smtClean="0">
                <a:solidFill>
                  <a:srgbClr val="0070C0"/>
                </a:solidFill>
                <a:effectLst/>
              </a:rPr>
              <a:t>Treatment</a:t>
            </a:r>
            <a:r>
              <a:rPr lang="el-GR" sz="2600" b="1" dirty="0" smtClean="0">
                <a:solidFill>
                  <a:srgbClr val="0070C0"/>
                </a:solidFill>
                <a:effectLst/>
              </a:rPr>
              <a:t> </a:t>
            </a:r>
            <a:r>
              <a:rPr lang="el-GR" sz="2600" b="1" dirty="0" err="1" smtClean="0">
                <a:solidFill>
                  <a:srgbClr val="0070C0"/>
                </a:solidFill>
                <a:effectLst/>
              </a:rPr>
              <a:t>algorithm</a:t>
            </a:r>
            <a:r>
              <a:rPr lang="el-GR" sz="2600" b="1" dirty="0" smtClean="0">
                <a:solidFill>
                  <a:srgbClr val="0070C0"/>
                </a:solidFill>
                <a:effectLst/>
              </a:rPr>
              <a:t> </a:t>
            </a:r>
            <a:r>
              <a:rPr lang="el-GR" sz="2600" b="1" dirty="0" err="1" smtClean="0">
                <a:solidFill>
                  <a:srgbClr val="0070C0"/>
                </a:solidFill>
                <a:effectLst/>
              </a:rPr>
              <a:t>for</a:t>
            </a:r>
            <a:r>
              <a:rPr lang="el-GR" sz="2600" b="1" dirty="0" smtClean="0">
                <a:solidFill>
                  <a:srgbClr val="0070C0"/>
                </a:solidFill>
                <a:effectLst/>
              </a:rPr>
              <a:t> </a:t>
            </a:r>
            <a:r>
              <a:rPr lang="el-GR" sz="2600" b="1" dirty="0" err="1" smtClean="0">
                <a:solidFill>
                  <a:srgbClr val="0070C0"/>
                </a:solidFill>
                <a:effectLst/>
              </a:rPr>
              <a:t>seminoma</a:t>
            </a:r>
            <a:endParaRPr lang="el-GR" sz="2600" b="1" dirty="0" smtClean="0">
              <a:solidFill>
                <a:srgbClr val="0070C0"/>
              </a:solidFill>
              <a:effectLst/>
            </a:endParaRPr>
          </a:p>
        </p:txBody>
      </p:sp>
      <p:pic>
        <p:nvPicPr>
          <p:cNvPr id="32771" name="Picture 4"/>
          <p:cNvPicPr>
            <a:picLocks noGrp="1" noChangeAspect="1" noChangeArrowheads="1"/>
          </p:cNvPicPr>
          <p:nvPr>
            <p:ph type="body" idx="1"/>
          </p:nvPr>
        </p:nvPicPr>
        <p:blipFill>
          <a:blip r:embed="rId3"/>
          <a:srcRect/>
          <a:stretch>
            <a:fillRect/>
          </a:stretch>
        </p:blipFill>
        <p:spPr>
          <a:xfrm rot="5400000">
            <a:off x="1475581" y="-999331"/>
            <a:ext cx="6192838" cy="9144000"/>
          </a:xfrm>
          <a:noFill/>
        </p:spPr>
      </p:pic>
      <p:pic>
        <p:nvPicPr>
          <p:cNvPr id="4" name="~PP143.WAV">
            <a:hlinkClick r:id="" action="ppaction://media"/>
          </p:cNvPr>
          <p:cNvPicPr>
            <a:picLocks noRot="1" noChangeAspect="1"/>
          </p:cNvPicPr>
          <p:nvPr>
            <a:wavAudioFile r:embed="rId1" name="~PP143.WAV"/>
          </p:nvPr>
        </p:nvPicPr>
        <p:blipFill>
          <a:blip r:embed="rId4"/>
          <a:stretch>
            <a:fillRect/>
          </a:stretch>
        </p:blipFill>
        <p:spPr>
          <a:xfrm>
            <a:off x="8632825" y="6346825"/>
            <a:ext cx="304800" cy="304800"/>
          </a:xfrm>
          <a:prstGeom prst="rect">
            <a:avLst/>
          </a:prstGeom>
        </p:spPr>
      </p:pic>
    </p:spTree>
  </p:cSld>
  <p:clrMapOvr>
    <a:masterClrMapping/>
  </p:clrMapOvr>
  <p:transition advTm="14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sz="half" idx="4294967295"/>
          </p:nvPr>
        </p:nvSpPr>
        <p:spPr>
          <a:xfrm>
            <a:off x="323850" y="1125538"/>
            <a:ext cx="9144000" cy="5732462"/>
          </a:xfrm>
        </p:spPr>
        <p:txBody>
          <a:bodyPr>
            <a:normAutofit lnSpcReduction="10000"/>
          </a:bodyPr>
          <a:lstStyle/>
          <a:p>
            <a:pPr eaLnBrk="1" hangingPunct="1">
              <a:lnSpc>
                <a:spcPct val="90000"/>
              </a:lnSpc>
              <a:buFont typeface="Wingdings" pitchFamily="2" charset="2"/>
              <a:buNone/>
              <a:defRPr/>
            </a:pPr>
            <a:r>
              <a:rPr lang="el-GR" sz="1800" dirty="0" smtClean="0">
                <a:solidFill>
                  <a:schemeClr val="tx2"/>
                </a:solidFill>
                <a:latin typeface="Tahoma" pitchFamily="34" charset="0"/>
              </a:rPr>
              <a:t>Τ1-Τ4 (όγκος στον όρχι-όσχεο) </a:t>
            </a:r>
            <a:r>
              <a:rPr lang="el-GR" sz="1800" u="sng" dirty="0" smtClean="0">
                <a:solidFill>
                  <a:schemeClr val="tx2"/>
                </a:solidFill>
                <a:latin typeface="Tahoma" pitchFamily="34" charset="0"/>
              </a:rPr>
              <a:t>χωρίς</a:t>
            </a:r>
            <a:r>
              <a:rPr lang="el-GR" sz="1800" dirty="0" smtClean="0">
                <a:solidFill>
                  <a:schemeClr val="tx2"/>
                </a:solidFill>
                <a:latin typeface="Tahoma" pitchFamily="34" charset="0"/>
              </a:rPr>
              <a:t> λεμφαδένες ή άλλες μεταστάσεις</a:t>
            </a:r>
            <a:endParaRPr lang="en-US" sz="1800" dirty="0" smtClean="0">
              <a:solidFill>
                <a:schemeClr val="tx2"/>
              </a:solidFill>
              <a:latin typeface="Tahoma" pitchFamily="34" charset="0"/>
            </a:endParaRPr>
          </a:p>
          <a:p>
            <a:pPr eaLnBrk="1" hangingPunct="1">
              <a:lnSpc>
                <a:spcPct val="90000"/>
              </a:lnSpc>
              <a:buFont typeface="Wingdings" pitchFamily="2" charset="2"/>
              <a:buNone/>
              <a:defRPr/>
            </a:pPr>
            <a:endParaRPr lang="en-US" sz="1800" dirty="0" smtClean="0">
              <a:solidFill>
                <a:schemeClr val="tx2"/>
              </a:solidFill>
              <a:latin typeface="Tahoma" pitchFamily="34" charset="0"/>
            </a:endParaRPr>
          </a:p>
          <a:p>
            <a:pPr eaLnBrk="1" hangingPunct="1">
              <a:lnSpc>
                <a:spcPct val="90000"/>
              </a:lnSpc>
              <a:buFont typeface="Wingdings" pitchFamily="2" charset="2"/>
              <a:buNone/>
              <a:defRPr/>
            </a:pPr>
            <a:r>
              <a:rPr lang="en-US" sz="1800" dirty="0" smtClean="0">
                <a:solidFill>
                  <a:schemeClr val="tx2"/>
                </a:solidFill>
                <a:latin typeface="Tahoma" pitchFamily="34" charset="0"/>
              </a:rPr>
              <a:t>70% of patients at diagnosis</a:t>
            </a:r>
          </a:p>
          <a:p>
            <a:pPr eaLnBrk="1" hangingPunct="1">
              <a:lnSpc>
                <a:spcPct val="90000"/>
              </a:lnSpc>
              <a:buFont typeface="Wingdings" pitchFamily="2" charset="2"/>
              <a:buNone/>
              <a:defRPr/>
            </a:pPr>
            <a:endParaRPr lang="el-GR" sz="1800" dirty="0" smtClean="0">
              <a:solidFill>
                <a:schemeClr val="tx2"/>
              </a:solidFill>
              <a:latin typeface="Tahoma" pitchFamily="34" charset="0"/>
            </a:endParaRPr>
          </a:p>
          <a:p>
            <a:pPr eaLnBrk="1" hangingPunct="1">
              <a:lnSpc>
                <a:spcPct val="90000"/>
              </a:lnSpc>
              <a:defRPr/>
            </a:pPr>
            <a:r>
              <a:rPr lang="el-GR" sz="1800" dirty="0" smtClean="0"/>
              <a:t>Θεραπεία</a:t>
            </a:r>
            <a:r>
              <a:rPr lang="en-US" sz="1800" dirty="0" smtClean="0"/>
              <a:t>: </a:t>
            </a:r>
            <a:endParaRPr lang="el-GR" sz="1800" dirty="0" smtClean="0"/>
          </a:p>
          <a:p>
            <a:pPr eaLnBrk="1" hangingPunct="1">
              <a:lnSpc>
                <a:spcPct val="90000"/>
              </a:lnSpc>
              <a:buFont typeface="Wingdings" pitchFamily="2" charset="2"/>
              <a:buNone/>
              <a:defRPr/>
            </a:pPr>
            <a:r>
              <a:rPr lang="el-GR" sz="1800" dirty="0" smtClean="0"/>
              <a:t>       Βουβωνική ορχεκτομή +</a:t>
            </a:r>
          </a:p>
          <a:p>
            <a:pPr lvl="1">
              <a:lnSpc>
                <a:spcPct val="90000"/>
              </a:lnSpc>
              <a:defRPr/>
            </a:pPr>
            <a:r>
              <a:rPr lang="el-GR" sz="1800" b="1" dirty="0" smtClean="0">
                <a:solidFill>
                  <a:schemeClr val="accent2">
                    <a:lumMod val="75000"/>
                  </a:schemeClr>
                </a:solidFill>
              </a:rPr>
              <a:t>Παρακολούθηση</a:t>
            </a:r>
            <a:r>
              <a:rPr lang="el-GR" sz="1800" dirty="0" smtClean="0"/>
              <a:t> (Υποτροπή</a:t>
            </a:r>
            <a:r>
              <a:rPr lang="en-US" sz="1800" dirty="0" smtClean="0"/>
              <a:t> :  15 %</a:t>
            </a:r>
            <a:r>
              <a:rPr lang="el-GR" sz="1800" dirty="0" smtClean="0"/>
              <a:t>)</a:t>
            </a:r>
            <a:r>
              <a:rPr lang="en-US" sz="1800" dirty="0" smtClean="0"/>
              <a:t> </a:t>
            </a:r>
            <a:endParaRPr lang="el-GR" sz="1800" dirty="0" smtClean="0"/>
          </a:p>
          <a:p>
            <a:pPr lvl="1">
              <a:lnSpc>
                <a:spcPct val="90000"/>
              </a:lnSpc>
              <a:buNone/>
              <a:defRPr/>
            </a:pPr>
            <a:r>
              <a:rPr lang="el-GR" sz="1800" dirty="0" smtClean="0"/>
              <a:t>(</a:t>
            </a:r>
            <a:r>
              <a:rPr lang="en-US" sz="1800" dirty="0" smtClean="0"/>
              <a:t>Excellent outcomes for pts later treated for recurrent disease</a:t>
            </a:r>
            <a:r>
              <a:rPr lang="el-GR" sz="1800" dirty="0" smtClean="0"/>
              <a:t>)</a:t>
            </a:r>
            <a:endParaRPr lang="en-US" sz="1800" dirty="0" smtClean="0"/>
          </a:p>
          <a:p>
            <a:pPr lvl="1">
              <a:lnSpc>
                <a:spcPct val="90000"/>
              </a:lnSpc>
              <a:buNone/>
              <a:defRPr/>
            </a:pPr>
            <a:r>
              <a:rPr lang="el-GR" sz="1800" dirty="0" smtClean="0"/>
              <a:t>	ή</a:t>
            </a:r>
          </a:p>
          <a:p>
            <a:pPr lvl="1">
              <a:lnSpc>
                <a:spcPct val="90000"/>
              </a:lnSpc>
              <a:defRPr/>
            </a:pPr>
            <a:r>
              <a:rPr lang="el-GR" sz="1800" b="1" dirty="0" smtClean="0">
                <a:solidFill>
                  <a:schemeClr val="accent2">
                    <a:lumMod val="75000"/>
                  </a:schemeClr>
                </a:solidFill>
              </a:rPr>
              <a:t>Προληπτική ΑΚΘ?</a:t>
            </a:r>
            <a:r>
              <a:rPr lang="el-GR" sz="1800" dirty="0" smtClean="0">
                <a:solidFill>
                  <a:schemeClr val="accent2">
                    <a:lumMod val="75000"/>
                  </a:schemeClr>
                </a:solidFill>
              </a:rPr>
              <a:t> </a:t>
            </a:r>
            <a:r>
              <a:rPr lang="el-GR" sz="1800" dirty="0" smtClean="0"/>
              <a:t>[</a:t>
            </a:r>
            <a:r>
              <a:rPr lang="en-US" sz="1800" dirty="0" smtClean="0"/>
              <a:t>25-30 </a:t>
            </a:r>
            <a:r>
              <a:rPr lang="en-US" sz="1800" dirty="0" err="1" smtClean="0"/>
              <a:t>Gy</a:t>
            </a:r>
            <a:r>
              <a:rPr lang="en-US" sz="1800" dirty="0" smtClean="0"/>
              <a:t> (180 </a:t>
            </a:r>
            <a:r>
              <a:rPr lang="en-US" sz="1800" dirty="0" err="1" smtClean="0"/>
              <a:t>cGy</a:t>
            </a:r>
            <a:r>
              <a:rPr lang="en-US" sz="1800" dirty="0" smtClean="0"/>
              <a:t>/</a:t>
            </a:r>
            <a:r>
              <a:rPr lang="en-US" sz="1800" dirty="0" err="1" smtClean="0"/>
              <a:t>fx</a:t>
            </a:r>
            <a:r>
              <a:rPr lang="en-US" sz="1800" dirty="0" smtClean="0"/>
              <a:t>) </a:t>
            </a:r>
            <a:r>
              <a:rPr lang="el-GR" sz="1800" dirty="0" smtClean="0"/>
              <a:t>στους </a:t>
            </a:r>
            <a:r>
              <a:rPr lang="el-GR" sz="1800" dirty="0" err="1" smtClean="0"/>
              <a:t>παρα</a:t>
            </a:r>
            <a:r>
              <a:rPr lang="el-GR" sz="1800" dirty="0" smtClean="0"/>
              <a:t>-αορτικούς και </a:t>
            </a:r>
            <a:r>
              <a:rPr lang="el-GR" sz="1800" dirty="0" err="1" smtClean="0"/>
              <a:t>ομόπλευρους</a:t>
            </a:r>
            <a:r>
              <a:rPr lang="el-GR" sz="1800" dirty="0" smtClean="0"/>
              <a:t> πυελικούς λεμφαδένες</a:t>
            </a:r>
            <a:r>
              <a:rPr lang="en-US" sz="1800" dirty="0" smtClean="0"/>
              <a:t> (10 cm wide field T12- L5)</a:t>
            </a:r>
            <a:r>
              <a:rPr lang="el-GR" sz="1800" dirty="0" smtClean="0"/>
              <a:t>]</a:t>
            </a:r>
            <a:endParaRPr lang="en-US" sz="1800" dirty="0" smtClean="0"/>
          </a:p>
          <a:p>
            <a:pPr lvl="1" eaLnBrk="1" hangingPunct="1">
              <a:lnSpc>
                <a:spcPct val="90000"/>
              </a:lnSpc>
              <a:buNone/>
              <a:defRPr/>
            </a:pPr>
            <a:r>
              <a:rPr lang="el-GR" sz="1800" dirty="0" smtClean="0"/>
              <a:t>ή </a:t>
            </a:r>
            <a:r>
              <a:rPr lang="el-GR" sz="1800" b="1" dirty="0" smtClean="0">
                <a:solidFill>
                  <a:schemeClr val="accent2">
                    <a:lumMod val="75000"/>
                  </a:schemeClr>
                </a:solidFill>
              </a:rPr>
              <a:t>ΧΜΘ</a:t>
            </a:r>
            <a:endParaRPr lang="en-US" sz="1800" b="1" dirty="0" smtClean="0">
              <a:solidFill>
                <a:schemeClr val="accent2">
                  <a:lumMod val="75000"/>
                </a:schemeClr>
              </a:solidFill>
            </a:endParaRPr>
          </a:p>
          <a:p>
            <a:pPr lvl="1" eaLnBrk="1" hangingPunct="1">
              <a:lnSpc>
                <a:spcPct val="90000"/>
              </a:lnSpc>
              <a:defRPr/>
            </a:pPr>
            <a:endParaRPr lang="el-GR" sz="1800" dirty="0" smtClean="0"/>
          </a:p>
          <a:p>
            <a:pPr lvl="1" eaLnBrk="1" hangingPunct="1">
              <a:lnSpc>
                <a:spcPct val="90000"/>
              </a:lnSpc>
              <a:defRPr/>
            </a:pPr>
            <a:endParaRPr lang="el-GR" sz="1800" dirty="0" smtClean="0"/>
          </a:p>
          <a:p>
            <a:pPr lvl="1" eaLnBrk="1" hangingPunct="1">
              <a:lnSpc>
                <a:spcPct val="90000"/>
              </a:lnSpc>
              <a:defRPr/>
            </a:pPr>
            <a:endParaRPr lang="el-GR" sz="1800" dirty="0" smtClean="0"/>
          </a:p>
          <a:p>
            <a:pPr lvl="1" eaLnBrk="1" hangingPunct="1">
              <a:lnSpc>
                <a:spcPct val="90000"/>
              </a:lnSpc>
              <a:defRPr/>
            </a:pPr>
            <a:endParaRPr lang="el-GR" sz="1800" dirty="0" smtClean="0"/>
          </a:p>
          <a:p>
            <a:pPr lvl="1" eaLnBrk="1" hangingPunct="1">
              <a:lnSpc>
                <a:spcPct val="90000"/>
              </a:lnSpc>
              <a:defRPr/>
            </a:pPr>
            <a:endParaRPr lang="el-GR" sz="1800" dirty="0" smtClean="0"/>
          </a:p>
          <a:p>
            <a:pPr lvl="1" eaLnBrk="1" hangingPunct="1">
              <a:lnSpc>
                <a:spcPct val="90000"/>
              </a:lnSpc>
              <a:defRPr/>
            </a:pPr>
            <a:endParaRPr lang="en-US" sz="1800" dirty="0" smtClean="0"/>
          </a:p>
          <a:p>
            <a:pPr lvl="1" eaLnBrk="1" hangingPunct="1">
              <a:lnSpc>
                <a:spcPct val="90000"/>
              </a:lnSpc>
              <a:buFontTx/>
              <a:buNone/>
              <a:defRPr/>
            </a:pPr>
            <a:r>
              <a:rPr lang="en-US" sz="1800" dirty="0" smtClean="0">
                <a:solidFill>
                  <a:srgbClr val="FF0066"/>
                </a:solidFill>
                <a:latin typeface="Tahoma" pitchFamily="34" charset="0"/>
              </a:rPr>
              <a:t>12-32% will recur without other treatment</a:t>
            </a:r>
            <a:endParaRPr lang="el-GR" sz="1800" dirty="0" smtClean="0">
              <a:solidFill>
                <a:srgbClr val="FF0066"/>
              </a:solidFill>
            </a:endParaRPr>
          </a:p>
          <a:p>
            <a:pPr eaLnBrk="1" hangingPunct="1">
              <a:lnSpc>
                <a:spcPct val="90000"/>
              </a:lnSpc>
              <a:buFont typeface="Wingdings" pitchFamily="2" charset="2"/>
              <a:buNone/>
              <a:defRPr/>
            </a:pPr>
            <a:r>
              <a:rPr lang="en-US" sz="1800" dirty="0" smtClean="0"/>
              <a:t>					</a:t>
            </a:r>
            <a:endParaRPr lang="en-US" sz="1800" dirty="0" smtClean="0">
              <a:solidFill>
                <a:srgbClr val="00FFFF"/>
              </a:solidFill>
            </a:endParaRPr>
          </a:p>
        </p:txBody>
      </p:sp>
      <p:sp>
        <p:nvSpPr>
          <p:cNvPr id="30723" name="Rectangle 3"/>
          <p:cNvSpPr>
            <a:spLocks noGrp="1" noChangeArrowheads="1"/>
          </p:cNvSpPr>
          <p:nvPr>
            <p:ph type="title" idx="4294967295"/>
          </p:nvPr>
        </p:nvSpPr>
        <p:spPr>
          <a:xfrm>
            <a:off x="457200" y="277813"/>
            <a:ext cx="8229600" cy="838200"/>
          </a:xfrm>
        </p:spPr>
        <p:txBody>
          <a:bodyPr/>
          <a:lstStyle/>
          <a:p>
            <a:pPr eaLnBrk="1" hangingPunct="1">
              <a:defRPr/>
            </a:pPr>
            <a:r>
              <a:rPr lang="el-GR" sz="3200" b="1" dirty="0" err="1" smtClean="0">
                <a:solidFill>
                  <a:srgbClr val="0070C0"/>
                </a:solidFill>
                <a:latin typeface="Tahoma" pitchFamily="34" charset="0"/>
              </a:rPr>
              <a:t>Σεμίνωμα</a:t>
            </a:r>
            <a:r>
              <a:rPr lang="en-US" sz="3200" b="1" dirty="0" smtClean="0">
                <a:solidFill>
                  <a:srgbClr val="0070C0"/>
                </a:solidFill>
                <a:latin typeface="Tahoma" pitchFamily="34" charset="0"/>
              </a:rPr>
              <a:t>: </a:t>
            </a:r>
            <a:r>
              <a:rPr lang="el-GR" sz="3200" b="1" dirty="0" smtClean="0">
                <a:solidFill>
                  <a:srgbClr val="0070C0"/>
                </a:solidFill>
                <a:latin typeface="Tahoma" pitchFamily="34" charset="0"/>
              </a:rPr>
              <a:t>Στάδιο</a:t>
            </a:r>
            <a:r>
              <a:rPr lang="en-US" sz="3200" b="1" dirty="0" smtClean="0">
                <a:solidFill>
                  <a:srgbClr val="0070C0"/>
                </a:solidFill>
                <a:latin typeface="Tahoma" pitchFamily="34" charset="0"/>
              </a:rPr>
              <a:t> I</a:t>
            </a:r>
            <a:endParaRPr lang="en-US" dirty="0" smtClean="0">
              <a:solidFill>
                <a:srgbClr val="0070C0"/>
              </a:solidFill>
              <a:latin typeface="Tahoma" pitchFamily="34" charset="0"/>
            </a:endParaRPr>
          </a:p>
        </p:txBody>
      </p:sp>
      <p:pic>
        <p:nvPicPr>
          <p:cNvPr id="293890" name="Picture 2"/>
          <p:cNvPicPr>
            <a:picLocks noChangeAspect="1" noChangeArrowheads="1"/>
          </p:cNvPicPr>
          <p:nvPr/>
        </p:nvPicPr>
        <p:blipFill>
          <a:blip r:embed="rId4"/>
          <a:srcRect/>
          <a:stretch>
            <a:fillRect/>
          </a:stretch>
        </p:blipFill>
        <p:spPr bwMode="auto">
          <a:xfrm>
            <a:off x="571472" y="4357694"/>
            <a:ext cx="7929618" cy="1585899"/>
          </a:xfrm>
          <a:prstGeom prst="rect">
            <a:avLst/>
          </a:prstGeom>
          <a:noFill/>
          <a:ln w="9525">
            <a:solidFill>
              <a:schemeClr val="accent1"/>
            </a:solidFill>
            <a:miter lim="800000"/>
            <a:headEnd/>
            <a:tailEnd/>
          </a:ln>
          <a:effectLst/>
        </p:spPr>
      </p:pic>
      <p:pic>
        <p:nvPicPr>
          <p:cNvPr id="5" name="~PP2971.WAV">
            <a:hlinkClick r:id="" action="ppaction://media"/>
          </p:cNvPr>
          <p:cNvPicPr>
            <a:picLocks noRot="1" noChangeAspect="1"/>
          </p:cNvPicPr>
          <p:nvPr>
            <a:wavAudioFile r:embed="rId1" name="~PP2971.WAV"/>
          </p:nvPr>
        </p:nvPicPr>
        <p:blipFill>
          <a:blip r:embed="rId5"/>
          <a:stretch>
            <a:fillRect/>
          </a:stretch>
        </p:blipFill>
        <p:spPr>
          <a:xfrm>
            <a:off x="8632825" y="6346825"/>
            <a:ext cx="304800" cy="304800"/>
          </a:xfrm>
          <a:prstGeom prst="rect">
            <a:avLst/>
          </a:prstGeom>
        </p:spPr>
      </p:pic>
    </p:spTree>
  </p:cSld>
  <p:clrMapOvr>
    <a:masterClrMapping/>
  </p:clrMapOvr>
  <p:transition advTm="31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l-GR"/>
          </a:p>
        </p:txBody>
      </p:sp>
      <p:pic>
        <p:nvPicPr>
          <p:cNvPr id="297986" name="Picture 2"/>
          <p:cNvPicPr>
            <a:picLocks noChangeAspect="1" noChangeArrowheads="1"/>
          </p:cNvPicPr>
          <p:nvPr/>
        </p:nvPicPr>
        <p:blipFill>
          <a:blip r:embed="rId3"/>
          <a:srcRect/>
          <a:stretch>
            <a:fillRect/>
          </a:stretch>
        </p:blipFill>
        <p:spPr bwMode="auto">
          <a:xfrm>
            <a:off x="571472" y="1571612"/>
            <a:ext cx="7786742" cy="4957781"/>
          </a:xfrm>
          <a:prstGeom prst="rect">
            <a:avLst/>
          </a:prstGeom>
          <a:noFill/>
          <a:ln w="9525">
            <a:noFill/>
            <a:miter lim="800000"/>
            <a:headEnd/>
            <a:tailEnd/>
          </a:ln>
          <a:effectLst/>
        </p:spPr>
      </p:pic>
      <p:sp>
        <p:nvSpPr>
          <p:cNvPr id="5" name="Rectangle 2"/>
          <p:cNvSpPr>
            <a:spLocks noGrp="1" noChangeArrowheads="1"/>
          </p:cNvSpPr>
          <p:nvPr>
            <p:ph type="title"/>
          </p:nvPr>
        </p:nvSpPr>
        <p:spPr/>
        <p:txBody>
          <a:bodyPr>
            <a:normAutofit/>
          </a:bodyPr>
          <a:lstStyle/>
          <a:p>
            <a:pPr eaLnBrk="1" hangingPunct="1">
              <a:defRPr/>
            </a:pPr>
            <a:r>
              <a:rPr lang="el-GR" sz="3200" b="1" smtClean="0">
                <a:solidFill>
                  <a:srgbClr val="FF3300"/>
                </a:solidFill>
                <a:latin typeface="Tahoma" pitchFamily="34" charset="0"/>
              </a:rPr>
              <a:t>Σεμίνωμα Σταδίου ΙΙ</a:t>
            </a:r>
            <a:endParaRPr lang="en-US" sz="3600" b="1" smtClean="0">
              <a:solidFill>
                <a:srgbClr val="FF3300"/>
              </a:solidFill>
              <a:latin typeface="Tahoma" pitchFamily="34" charset="0"/>
            </a:endParaRPr>
          </a:p>
        </p:txBody>
      </p:sp>
      <p:sp>
        <p:nvSpPr>
          <p:cNvPr id="6" name="5 - Έλλειψη"/>
          <p:cNvSpPr/>
          <p:nvPr/>
        </p:nvSpPr>
        <p:spPr>
          <a:xfrm>
            <a:off x="1500166" y="4071942"/>
            <a:ext cx="500066"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7072330" y="4714884"/>
            <a:ext cx="500066"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Έλλειψη"/>
          <p:cNvSpPr/>
          <p:nvPr/>
        </p:nvSpPr>
        <p:spPr>
          <a:xfrm>
            <a:off x="6929454" y="3857628"/>
            <a:ext cx="500066"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P2870.WAV">
            <a:hlinkClick r:id="" action="ppaction://media"/>
          </p:cNvPr>
          <p:cNvPicPr>
            <a:picLocks noRot="1" noChangeAspect="1"/>
          </p:cNvPicPr>
          <p:nvPr>
            <a:wavAudioFile r:embed="rId1" name="~PP2870.WAV"/>
          </p:nvPr>
        </p:nvPicPr>
        <p:blipFill>
          <a:blip r:embed="rId4"/>
          <a:stretch>
            <a:fillRect/>
          </a:stretch>
        </p:blipFill>
        <p:spPr>
          <a:xfrm>
            <a:off x="8632825" y="6346825"/>
            <a:ext cx="304800" cy="304800"/>
          </a:xfrm>
          <a:prstGeom prst="rect">
            <a:avLst/>
          </a:prstGeom>
        </p:spPr>
      </p:pic>
    </p:spTree>
  </p:cSld>
  <p:clrMapOvr>
    <a:masterClrMapping/>
  </p:clrMapOvr>
  <p:transition advTm="11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460375"/>
            <a:ext cx="7772400" cy="533400"/>
          </a:xfrm>
        </p:spPr>
        <p:txBody>
          <a:bodyPr>
            <a:normAutofit fontScale="90000"/>
          </a:bodyPr>
          <a:lstStyle/>
          <a:p>
            <a:pPr eaLnBrk="1" hangingPunct="1">
              <a:defRPr/>
            </a:pPr>
            <a:r>
              <a:rPr lang="el-GR" sz="3200" b="1" smtClean="0">
                <a:solidFill>
                  <a:srgbClr val="FF3300"/>
                </a:solidFill>
                <a:latin typeface="Tahoma" pitchFamily="34" charset="0"/>
              </a:rPr>
              <a:t>Σεμίνωμα Σταδίου ΙΙ</a:t>
            </a:r>
            <a:endParaRPr lang="en-US" sz="3600" b="1" smtClean="0">
              <a:solidFill>
                <a:srgbClr val="FF3300"/>
              </a:solidFill>
              <a:latin typeface="Tahoma" pitchFamily="34" charset="0"/>
            </a:endParaRPr>
          </a:p>
        </p:txBody>
      </p:sp>
      <p:sp>
        <p:nvSpPr>
          <p:cNvPr id="46083" name="Rectangle 3"/>
          <p:cNvSpPr>
            <a:spLocks noGrp="1" noChangeArrowheads="1"/>
          </p:cNvSpPr>
          <p:nvPr>
            <p:ph type="body" idx="4294967295"/>
          </p:nvPr>
        </p:nvSpPr>
        <p:spPr>
          <a:xfrm>
            <a:off x="357159" y="1214423"/>
            <a:ext cx="7599392" cy="2286016"/>
          </a:xfrm>
        </p:spPr>
        <p:txBody>
          <a:bodyPr>
            <a:normAutofit fontScale="70000" lnSpcReduction="20000"/>
          </a:bodyPr>
          <a:lstStyle/>
          <a:p>
            <a:pPr eaLnBrk="1" hangingPunct="1">
              <a:buFont typeface="Wingdings" pitchFamily="2" charset="2"/>
              <a:buNone/>
              <a:defRPr/>
            </a:pPr>
            <a:r>
              <a:rPr lang="el-GR" sz="2400" b="1" dirty="0" smtClean="0">
                <a:solidFill>
                  <a:srgbClr val="95FE4E"/>
                </a:solidFill>
                <a:latin typeface="Tahoma" pitchFamily="34" charset="0"/>
              </a:rPr>
              <a:t>Στάδιο ΙΙ</a:t>
            </a:r>
            <a:r>
              <a:rPr lang="en-US" sz="2400" b="1" dirty="0" smtClean="0">
                <a:solidFill>
                  <a:srgbClr val="95FE4E"/>
                </a:solidFill>
                <a:latin typeface="Tahoma" pitchFamily="34" charset="0"/>
              </a:rPr>
              <a:t>:  </a:t>
            </a:r>
            <a:r>
              <a:rPr lang="el-GR" sz="2400" b="1" dirty="0" err="1" smtClean="0">
                <a:solidFill>
                  <a:srgbClr val="95FE4E"/>
                </a:solidFill>
                <a:latin typeface="Tahoma" pitchFamily="34" charset="0"/>
              </a:rPr>
              <a:t>οπισθοπεριτοναϊκοί</a:t>
            </a:r>
            <a:r>
              <a:rPr lang="el-GR" sz="2400" b="1" dirty="0" smtClean="0">
                <a:solidFill>
                  <a:srgbClr val="95FE4E"/>
                </a:solidFill>
                <a:latin typeface="Tahoma" pitchFamily="34" charset="0"/>
              </a:rPr>
              <a:t> λεμφαδένες</a:t>
            </a:r>
          </a:p>
          <a:p>
            <a:pPr eaLnBrk="1" hangingPunct="1">
              <a:buFont typeface="Wingdings" pitchFamily="2" charset="2"/>
              <a:buNone/>
              <a:defRPr/>
            </a:pPr>
            <a:r>
              <a:rPr lang="el-GR" sz="2400" b="1" dirty="0" smtClean="0">
                <a:solidFill>
                  <a:srgbClr val="95FE4E"/>
                </a:solidFill>
                <a:latin typeface="Tahoma" pitchFamily="34" charset="0"/>
              </a:rPr>
              <a:t>	ΙΙΑ	&lt; 2 εκ.,  	&lt; 6 λεμφαδένες</a:t>
            </a:r>
          </a:p>
          <a:p>
            <a:pPr eaLnBrk="1" hangingPunct="1">
              <a:buFont typeface="Wingdings" pitchFamily="2" charset="2"/>
              <a:buNone/>
              <a:defRPr/>
            </a:pPr>
            <a:r>
              <a:rPr lang="el-GR" sz="2400" b="1" dirty="0" smtClean="0">
                <a:solidFill>
                  <a:srgbClr val="95FE4E"/>
                </a:solidFill>
                <a:latin typeface="Tahoma" pitchFamily="34" charset="0"/>
              </a:rPr>
              <a:t>	ΙΙΒ	2-5 εκ., 	</a:t>
            </a:r>
            <a:r>
              <a:rPr lang="el-GR" sz="2400" b="1" u="sng" dirty="0" smtClean="0">
                <a:solidFill>
                  <a:srgbClr val="95FE4E"/>
                </a:solidFill>
                <a:latin typeface="Tahoma" pitchFamily="34" charset="0"/>
              </a:rPr>
              <a:t>&gt;</a:t>
            </a:r>
            <a:r>
              <a:rPr lang="el-GR" sz="2400" b="1" dirty="0" smtClean="0">
                <a:solidFill>
                  <a:srgbClr val="95FE4E"/>
                </a:solidFill>
                <a:latin typeface="Tahoma" pitchFamily="34" charset="0"/>
              </a:rPr>
              <a:t> 6 λεμφαδένες</a:t>
            </a:r>
          </a:p>
          <a:p>
            <a:pPr eaLnBrk="1" hangingPunct="1">
              <a:buFont typeface="Wingdings" pitchFamily="2" charset="2"/>
              <a:buNone/>
              <a:defRPr/>
            </a:pPr>
            <a:r>
              <a:rPr lang="el-GR" sz="2400" b="1" dirty="0" smtClean="0">
                <a:solidFill>
                  <a:srgbClr val="95FE4E"/>
                </a:solidFill>
                <a:latin typeface="Tahoma" pitchFamily="34" charset="0"/>
              </a:rPr>
              <a:t>	ΙΙ</a:t>
            </a:r>
            <a:r>
              <a:rPr lang="en-US" sz="2400" b="1" dirty="0" smtClean="0">
                <a:solidFill>
                  <a:srgbClr val="95FE4E"/>
                </a:solidFill>
                <a:latin typeface="Tahoma" pitchFamily="34" charset="0"/>
              </a:rPr>
              <a:t>C	</a:t>
            </a:r>
            <a:r>
              <a:rPr lang="el-GR" sz="2400" b="1" dirty="0" smtClean="0">
                <a:solidFill>
                  <a:srgbClr val="95FE4E"/>
                </a:solidFill>
                <a:latin typeface="Tahoma" pitchFamily="34" charset="0"/>
              </a:rPr>
              <a:t>&gt; 5 εκ. </a:t>
            </a:r>
          </a:p>
          <a:p>
            <a:pPr eaLnBrk="1" hangingPunct="1">
              <a:buFont typeface="Wingdings" pitchFamily="2" charset="2"/>
              <a:buNone/>
              <a:defRPr/>
            </a:pPr>
            <a:endParaRPr lang="el-GR" sz="2400" b="1" dirty="0" smtClean="0">
              <a:solidFill>
                <a:srgbClr val="95FE4E"/>
              </a:solidFill>
              <a:latin typeface="Tahoma" pitchFamily="34" charset="0"/>
            </a:endParaRPr>
          </a:p>
          <a:p>
            <a:pPr eaLnBrk="1" hangingPunct="1">
              <a:buFont typeface="Wingdings" pitchFamily="2" charset="2"/>
              <a:buNone/>
              <a:defRPr/>
            </a:pPr>
            <a:r>
              <a:rPr lang="el-GR" sz="2800" b="1" dirty="0" smtClean="0"/>
              <a:t>Θεραπεία</a:t>
            </a:r>
            <a:r>
              <a:rPr lang="en-US" sz="2800" b="1" dirty="0" smtClean="0"/>
              <a:t>:</a:t>
            </a:r>
            <a:endParaRPr lang="el-GR" sz="2800" b="1" dirty="0" smtClean="0"/>
          </a:p>
          <a:p>
            <a:pPr eaLnBrk="1" hangingPunct="1">
              <a:buFont typeface="Wingdings" pitchFamily="2" charset="2"/>
              <a:buNone/>
              <a:defRPr/>
            </a:pPr>
            <a:r>
              <a:rPr lang="el-GR" sz="2800" b="1" dirty="0" smtClean="0"/>
              <a:t>	&lt; 5 εκ. </a:t>
            </a:r>
            <a:r>
              <a:rPr lang="el-GR" sz="2800" b="1" dirty="0" smtClean="0">
                <a:sym typeface="Wingdings" pitchFamily="2" charset="2"/>
              </a:rPr>
              <a:t>  ΑΚΘ ή ΧΜΘ</a:t>
            </a:r>
          </a:p>
          <a:p>
            <a:pPr eaLnBrk="1" hangingPunct="1">
              <a:buFont typeface="Wingdings" pitchFamily="2" charset="2"/>
              <a:buNone/>
              <a:defRPr/>
            </a:pPr>
            <a:r>
              <a:rPr lang="el-GR" sz="2800" b="1" dirty="0" smtClean="0">
                <a:sym typeface="Wingdings" pitchFamily="2" charset="2"/>
              </a:rPr>
              <a:t>	&gt; 5 εκ.   ΧΜΘ </a:t>
            </a:r>
            <a:endParaRPr lang="en-US" sz="2800" b="1" dirty="0" smtClean="0"/>
          </a:p>
        </p:txBody>
      </p:sp>
      <p:pic>
        <p:nvPicPr>
          <p:cNvPr id="294914" name="Picture 2"/>
          <p:cNvPicPr>
            <a:picLocks noChangeAspect="1" noChangeArrowheads="1"/>
          </p:cNvPicPr>
          <p:nvPr/>
        </p:nvPicPr>
        <p:blipFill>
          <a:blip r:embed="rId4"/>
          <a:srcRect/>
          <a:stretch>
            <a:fillRect/>
          </a:stretch>
        </p:blipFill>
        <p:spPr bwMode="auto">
          <a:xfrm>
            <a:off x="1" y="3571876"/>
            <a:ext cx="4786313" cy="3100385"/>
          </a:xfrm>
          <a:prstGeom prst="rect">
            <a:avLst/>
          </a:prstGeom>
          <a:noFill/>
          <a:ln w="9525">
            <a:solidFill>
              <a:schemeClr val="accent1"/>
            </a:solidFill>
            <a:miter lim="800000"/>
            <a:headEnd/>
            <a:tailEnd/>
          </a:ln>
          <a:effectLst/>
        </p:spPr>
      </p:pic>
      <p:pic>
        <p:nvPicPr>
          <p:cNvPr id="294915" name="Picture 3"/>
          <p:cNvPicPr>
            <a:picLocks noChangeAspect="1" noChangeArrowheads="1"/>
          </p:cNvPicPr>
          <p:nvPr/>
        </p:nvPicPr>
        <p:blipFill>
          <a:blip r:embed="rId5"/>
          <a:srcRect/>
          <a:stretch>
            <a:fillRect/>
          </a:stretch>
        </p:blipFill>
        <p:spPr bwMode="auto">
          <a:xfrm>
            <a:off x="5072066" y="1214422"/>
            <a:ext cx="4071934" cy="5457837"/>
          </a:xfrm>
          <a:prstGeom prst="rect">
            <a:avLst/>
          </a:prstGeom>
          <a:noFill/>
          <a:ln w="9525">
            <a:noFill/>
            <a:miter lim="800000"/>
            <a:headEnd/>
            <a:tailEnd/>
          </a:ln>
          <a:effectLst/>
        </p:spPr>
      </p:pic>
      <p:pic>
        <p:nvPicPr>
          <p:cNvPr id="294916" name="Picture 4"/>
          <p:cNvPicPr>
            <a:picLocks noChangeAspect="1" noChangeArrowheads="1"/>
          </p:cNvPicPr>
          <p:nvPr/>
        </p:nvPicPr>
        <p:blipFill>
          <a:blip r:embed="rId6"/>
          <a:srcRect/>
          <a:stretch>
            <a:fillRect/>
          </a:stretch>
        </p:blipFill>
        <p:spPr bwMode="auto">
          <a:xfrm>
            <a:off x="5214942" y="1214422"/>
            <a:ext cx="3929058" cy="5286412"/>
          </a:xfrm>
          <a:prstGeom prst="rect">
            <a:avLst/>
          </a:prstGeom>
          <a:noFill/>
          <a:ln w="9525">
            <a:noFill/>
            <a:miter lim="800000"/>
            <a:headEnd/>
            <a:tailEnd/>
          </a:ln>
          <a:effectLst/>
        </p:spPr>
      </p:pic>
      <p:pic>
        <p:nvPicPr>
          <p:cNvPr id="7" name="~PP520.WAV">
            <a:hlinkClick r:id="" action="ppaction://media"/>
          </p:cNvPr>
          <p:cNvPicPr>
            <a:picLocks noRot="1" noChangeAspect="1"/>
          </p:cNvPicPr>
          <p:nvPr>
            <a:wavAudioFile r:embed="rId2" name="~PP520.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advTm="9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4915"/>
                                        </p:tgtEl>
                                        <p:attrNameLst>
                                          <p:attrName>style.visibility</p:attrName>
                                        </p:attrNameLst>
                                      </p:cBhvr>
                                      <p:to>
                                        <p:strVal val="visible"/>
                                      </p:to>
                                    </p:set>
                                    <p:anim calcmode="lin" valueType="num">
                                      <p:cBhvr additive="base">
                                        <p:cTn id="11" dur="500" fill="hold"/>
                                        <p:tgtEl>
                                          <p:spTgt spid="294915"/>
                                        </p:tgtEl>
                                        <p:attrNameLst>
                                          <p:attrName>ppt_x</p:attrName>
                                        </p:attrNameLst>
                                      </p:cBhvr>
                                      <p:tavLst>
                                        <p:tav tm="0">
                                          <p:val>
                                            <p:strVal val="#ppt_x"/>
                                          </p:val>
                                        </p:tav>
                                        <p:tav tm="100000">
                                          <p:val>
                                            <p:strVal val="#ppt_x"/>
                                          </p:val>
                                        </p:tav>
                                      </p:tavLst>
                                    </p:anim>
                                    <p:anim calcmode="lin" valueType="num">
                                      <p:cBhvr additive="base">
                                        <p:cTn id="12" dur="500" fill="hold"/>
                                        <p:tgtEl>
                                          <p:spTgt spid="2949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4916"/>
                                        </p:tgtEl>
                                        <p:attrNameLst>
                                          <p:attrName>style.visibility</p:attrName>
                                        </p:attrNameLst>
                                      </p:cBhvr>
                                      <p:to>
                                        <p:strVal val="visible"/>
                                      </p:to>
                                    </p:set>
                                    <p:animEffect transition="in" filter="dissolve">
                                      <p:cBhvr>
                                        <p:cTn id="17" dur="500"/>
                                        <p:tgtEl>
                                          <p:spTgt spid="2949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a:srcRect/>
          <a:stretch>
            <a:fillRect/>
          </a:stretch>
        </p:blipFill>
        <p:spPr bwMode="auto">
          <a:xfrm>
            <a:off x="714348" y="928670"/>
            <a:ext cx="7786742" cy="4505343"/>
          </a:xfrm>
          <a:prstGeom prst="rect">
            <a:avLst/>
          </a:prstGeom>
          <a:noFill/>
          <a:ln w="9525">
            <a:solidFill>
              <a:schemeClr val="accent1"/>
            </a:solidFill>
            <a:miter lim="800000"/>
            <a:headEnd/>
            <a:tailEnd/>
          </a:ln>
          <a:effectLst>
            <a:innerShdw blurRad="63500" dist="50800" dir="2700000">
              <a:prstClr val="black">
                <a:alpha val="50000"/>
              </a:prstClr>
            </a:innerShdw>
          </a:effectLst>
        </p:spPr>
      </p:pic>
      <p:pic>
        <p:nvPicPr>
          <p:cNvPr id="3" name="~PP3192.WAV">
            <a:hlinkClick r:id="" action="ppaction://media"/>
          </p:cNvPr>
          <p:cNvPicPr>
            <a:picLocks noRot="1" noChangeAspect="1"/>
          </p:cNvPicPr>
          <p:nvPr>
            <a:wavAudioFile r:embed="rId1" name="~PP3192.WAV"/>
          </p:nvPr>
        </p:nvPicPr>
        <p:blipFill>
          <a:blip r:embed="rId4"/>
          <a:stretch>
            <a:fillRect/>
          </a:stretch>
        </p:blipFill>
        <p:spPr>
          <a:xfrm>
            <a:off x="8632825" y="6346825"/>
            <a:ext cx="304800" cy="304800"/>
          </a:xfrm>
          <a:prstGeom prst="rect">
            <a:avLst/>
          </a:prstGeom>
        </p:spPr>
      </p:pic>
    </p:spTree>
  </p:cSld>
  <p:clrMapOvr>
    <a:masterClrMapping/>
  </p:clrMapOvr>
  <p:transition advTm="2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57200" y="277813"/>
            <a:ext cx="8229600" cy="914400"/>
          </a:xfrm>
        </p:spPr>
        <p:txBody>
          <a:bodyPr/>
          <a:lstStyle/>
          <a:p>
            <a:pPr eaLnBrk="1" hangingPunct="1">
              <a:defRPr/>
            </a:pPr>
            <a:r>
              <a:rPr lang="el-GR" sz="3200" b="1" smtClean="0">
                <a:solidFill>
                  <a:srgbClr val="FF3300"/>
                </a:solidFill>
                <a:latin typeface="Tahoma" pitchFamily="34" charset="0"/>
              </a:rPr>
              <a:t>Σεμίνωμα Σταδίου ΙΙ - ΑΚΘ</a:t>
            </a:r>
            <a:endParaRPr lang="en-US" sz="3600" b="1" smtClean="0">
              <a:solidFill>
                <a:srgbClr val="FF3300"/>
              </a:solidFill>
              <a:latin typeface="Tahoma" pitchFamily="34" charset="0"/>
            </a:endParaRPr>
          </a:p>
        </p:txBody>
      </p:sp>
      <p:sp>
        <p:nvSpPr>
          <p:cNvPr id="47107" name="Rectangle 3"/>
          <p:cNvSpPr>
            <a:spLocks noGrp="1" noChangeArrowheads="1"/>
          </p:cNvSpPr>
          <p:nvPr>
            <p:ph type="body" idx="4294967295"/>
          </p:nvPr>
        </p:nvSpPr>
        <p:spPr>
          <a:xfrm>
            <a:off x="539750" y="1989138"/>
            <a:ext cx="8001000" cy="3921125"/>
          </a:xfrm>
        </p:spPr>
        <p:txBody>
          <a:bodyPr/>
          <a:lstStyle/>
          <a:p>
            <a:pPr eaLnBrk="1" hangingPunct="1">
              <a:lnSpc>
                <a:spcPct val="90000"/>
              </a:lnSpc>
              <a:buFont typeface="Wingdings" pitchFamily="2" charset="2"/>
              <a:buNone/>
              <a:defRPr/>
            </a:pPr>
            <a:r>
              <a:rPr lang="el-GR" sz="2000" b="1" dirty="0" smtClean="0">
                <a:solidFill>
                  <a:srgbClr val="FAF40C"/>
                </a:solidFill>
                <a:latin typeface="Tahoma" pitchFamily="34" charset="0"/>
              </a:rPr>
              <a:t>Στάδιο</a:t>
            </a:r>
            <a:r>
              <a:rPr lang="en-US" sz="2000" b="1" dirty="0" smtClean="0">
                <a:solidFill>
                  <a:srgbClr val="FAF40C"/>
                </a:solidFill>
                <a:latin typeface="Tahoma" pitchFamily="34" charset="0"/>
              </a:rPr>
              <a:t>   </a:t>
            </a:r>
            <a:r>
              <a:rPr lang="el-GR" sz="2000" b="1" dirty="0" smtClean="0">
                <a:solidFill>
                  <a:srgbClr val="FAF40C"/>
                </a:solidFill>
                <a:latin typeface="Tahoma" pitchFamily="34" charset="0"/>
              </a:rPr>
              <a:t>% Υποτροπής</a:t>
            </a:r>
            <a:r>
              <a:rPr lang="en-US" sz="2000" b="1" dirty="0" smtClean="0">
                <a:solidFill>
                  <a:srgbClr val="FAF40C"/>
                </a:solidFill>
                <a:latin typeface="Tahoma" pitchFamily="34" charset="0"/>
              </a:rPr>
              <a:t>	       </a:t>
            </a:r>
            <a:r>
              <a:rPr lang="el-GR" sz="2000" b="1" dirty="0" smtClean="0">
                <a:solidFill>
                  <a:srgbClr val="FAF40C"/>
                </a:solidFill>
                <a:latin typeface="Tahoma" pitchFamily="34" charset="0"/>
              </a:rPr>
              <a:t>   Θέσεις υποτροπής</a:t>
            </a:r>
            <a:r>
              <a:rPr lang="en-US" sz="2000" dirty="0" smtClean="0">
                <a:solidFill>
                  <a:srgbClr val="FAF40C"/>
                </a:solidFill>
                <a:latin typeface="Tahoma" pitchFamily="34" charset="0"/>
              </a:rPr>
              <a:t>				         </a:t>
            </a:r>
            <a:r>
              <a:rPr lang="el-GR" sz="2000" dirty="0" smtClean="0">
                <a:solidFill>
                  <a:srgbClr val="FAF40C"/>
                </a:solidFill>
                <a:latin typeface="Tahoma" pitchFamily="34" charset="0"/>
              </a:rPr>
              <a:t>      </a:t>
            </a:r>
            <a:r>
              <a:rPr lang="el-GR" sz="2000" b="1" u="sng" dirty="0" smtClean="0">
                <a:solidFill>
                  <a:srgbClr val="FAF40C"/>
                </a:solidFill>
                <a:latin typeface="Tahoma" pitchFamily="34" charset="0"/>
              </a:rPr>
              <a:t>Μεσοθ/υπερκλ.</a:t>
            </a:r>
            <a:r>
              <a:rPr lang="en-US" sz="2000" b="1" u="sng" dirty="0" smtClean="0">
                <a:solidFill>
                  <a:srgbClr val="FAF40C"/>
                </a:solidFill>
                <a:latin typeface="Tahoma" pitchFamily="34" charset="0"/>
              </a:rPr>
              <a:t> </a:t>
            </a:r>
            <a:r>
              <a:rPr lang="en-US" sz="2000" b="1" dirty="0" smtClean="0">
                <a:solidFill>
                  <a:srgbClr val="FAF40C"/>
                </a:solidFill>
                <a:latin typeface="Tahoma" pitchFamily="34" charset="0"/>
              </a:rPr>
              <a:t> </a:t>
            </a:r>
            <a:r>
              <a:rPr lang="el-GR" sz="2000" b="1" dirty="0" smtClean="0">
                <a:solidFill>
                  <a:srgbClr val="FAF40C"/>
                </a:solidFill>
                <a:latin typeface="Tahoma" pitchFamily="34" charset="0"/>
              </a:rPr>
              <a:t>         </a:t>
            </a:r>
            <a:r>
              <a:rPr lang="el-GR" sz="2000" b="1" u="sng" dirty="0" smtClean="0">
                <a:solidFill>
                  <a:srgbClr val="FAF40C"/>
                </a:solidFill>
                <a:latin typeface="Tahoma" pitchFamily="34" charset="0"/>
              </a:rPr>
              <a:t>+άλλες </a:t>
            </a:r>
            <a:endParaRPr lang="en-US" sz="2000" u="sng" dirty="0" smtClean="0">
              <a:latin typeface="Tahoma" pitchFamily="34" charset="0"/>
            </a:endParaRPr>
          </a:p>
          <a:p>
            <a:pPr eaLnBrk="1" hangingPunct="1">
              <a:lnSpc>
                <a:spcPct val="90000"/>
              </a:lnSpc>
              <a:buFont typeface="Wingdings" pitchFamily="2" charset="2"/>
              <a:buNone/>
              <a:defRPr/>
            </a:pPr>
            <a:r>
              <a:rPr lang="en-US" sz="2000" b="1" dirty="0" smtClean="0">
                <a:solidFill>
                  <a:srgbClr val="FAF40C"/>
                </a:solidFill>
                <a:latin typeface="Tahoma" pitchFamily="34" charset="0"/>
              </a:rPr>
              <a:t>II A/B</a:t>
            </a:r>
            <a:r>
              <a:rPr lang="en-US" sz="2000" dirty="0" smtClean="0">
                <a:latin typeface="Tahoma" pitchFamily="34" charset="0"/>
              </a:rPr>
              <a:t>	</a:t>
            </a:r>
            <a:r>
              <a:rPr lang="en-US" sz="2400" dirty="0" smtClean="0"/>
              <a:t>         5-15%		~ 20%			</a:t>
            </a:r>
            <a:r>
              <a:rPr lang="el-GR" sz="2400" dirty="0" smtClean="0"/>
              <a:t>    </a:t>
            </a:r>
            <a:r>
              <a:rPr lang="en-US" sz="2400" dirty="0" smtClean="0"/>
              <a:t>80%</a:t>
            </a:r>
          </a:p>
          <a:p>
            <a:pPr eaLnBrk="1" hangingPunct="1">
              <a:lnSpc>
                <a:spcPct val="90000"/>
              </a:lnSpc>
              <a:buFont typeface="Wingdings" pitchFamily="2" charset="2"/>
              <a:buNone/>
              <a:defRPr/>
            </a:pPr>
            <a:r>
              <a:rPr lang="en-US" sz="2400" dirty="0" smtClean="0"/>
              <a:t>&gt;2, &lt;5 cm</a:t>
            </a:r>
          </a:p>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000" b="1" dirty="0" smtClean="0">
                <a:solidFill>
                  <a:srgbClr val="FAF40C"/>
                </a:solidFill>
                <a:latin typeface="Tahoma" pitchFamily="34" charset="0"/>
              </a:rPr>
              <a:t>II C</a:t>
            </a:r>
            <a:r>
              <a:rPr lang="en-US" sz="2400" dirty="0" smtClean="0"/>
              <a:t>	         ~ 45%	   	   27%			</a:t>
            </a:r>
            <a:r>
              <a:rPr lang="el-GR" sz="2400" dirty="0" smtClean="0"/>
              <a:t>     </a:t>
            </a:r>
            <a:r>
              <a:rPr lang="en-US" sz="2400" dirty="0" smtClean="0"/>
              <a:t>73%</a:t>
            </a:r>
          </a:p>
          <a:p>
            <a:pPr eaLnBrk="1" hangingPunct="1">
              <a:lnSpc>
                <a:spcPct val="90000"/>
              </a:lnSpc>
              <a:buFont typeface="Wingdings" pitchFamily="2" charset="2"/>
              <a:buNone/>
              <a:defRPr/>
            </a:pPr>
            <a:r>
              <a:rPr lang="en-US" sz="2400" dirty="0" smtClean="0"/>
              <a:t>&gt; 5 cm</a:t>
            </a:r>
          </a:p>
          <a:p>
            <a:pPr eaLnBrk="1" hangingPunct="1">
              <a:lnSpc>
                <a:spcPct val="90000"/>
              </a:lnSpc>
              <a:buFont typeface="Wingdings" pitchFamily="2" charset="2"/>
              <a:buNone/>
              <a:defRPr/>
            </a:pPr>
            <a:endParaRPr lang="en-US" sz="2800" dirty="0" smtClean="0"/>
          </a:p>
          <a:p>
            <a:pPr eaLnBrk="1" hangingPunct="1">
              <a:lnSpc>
                <a:spcPct val="90000"/>
              </a:lnSpc>
              <a:buFont typeface="Wingdings" pitchFamily="2" charset="2"/>
              <a:buNone/>
              <a:defRPr/>
            </a:pPr>
            <a:r>
              <a:rPr lang="el-GR" sz="2000" b="1" dirty="0" smtClean="0">
                <a:solidFill>
                  <a:srgbClr val="95FE4E"/>
                </a:solidFill>
                <a:latin typeface="Tahoma" pitchFamily="34" charset="0"/>
              </a:rPr>
              <a:t>Γι αυτό σε </a:t>
            </a:r>
            <a:r>
              <a:rPr lang="en-US" sz="2000" b="1" dirty="0" smtClean="0">
                <a:solidFill>
                  <a:srgbClr val="95FE4E"/>
                </a:solidFill>
                <a:latin typeface="Tahoma" pitchFamily="34" charset="0"/>
              </a:rPr>
              <a:t>IIC, </a:t>
            </a:r>
            <a:r>
              <a:rPr lang="el-GR" sz="2000" b="1" dirty="0" smtClean="0">
                <a:solidFill>
                  <a:srgbClr val="95FE4E"/>
                </a:solidFill>
                <a:latin typeface="Tahoma" pitchFamily="34" charset="0"/>
              </a:rPr>
              <a:t>εξωγοναδικό 1ο-παθές, ή έξωλεμφαδενική επέκταση </a:t>
            </a:r>
            <a:r>
              <a:rPr lang="el-GR" sz="2000" b="1" dirty="0" smtClean="0">
                <a:solidFill>
                  <a:srgbClr val="95FE4E"/>
                </a:solidFill>
                <a:latin typeface="Tahoma" pitchFamily="34" charset="0"/>
                <a:sym typeface="Wingdings" pitchFamily="2" charset="2"/>
              </a:rPr>
              <a:t> ΧΜΘ με Πλατίνα</a:t>
            </a:r>
            <a:endParaRPr lang="en-US" sz="2000" b="1" dirty="0" smtClean="0">
              <a:solidFill>
                <a:srgbClr val="95FE4E"/>
              </a:solidFill>
              <a:latin typeface="Tahoma" pitchFamily="34" charset="0"/>
              <a:sym typeface="Wingdings" pitchFamily="2" charset="2"/>
            </a:endParaRPr>
          </a:p>
        </p:txBody>
      </p:sp>
      <p:sp>
        <p:nvSpPr>
          <p:cNvPr id="4" name="3 - Ορθογώνιο"/>
          <p:cNvSpPr/>
          <p:nvPr/>
        </p:nvSpPr>
        <p:spPr>
          <a:xfrm>
            <a:off x="214282" y="3643314"/>
            <a:ext cx="8715436" cy="2500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P3529.WAV">
            <a:hlinkClick r:id="" action="ppaction://media"/>
          </p:cNvPr>
          <p:cNvPicPr>
            <a:picLocks noRot="1" noChangeAspect="1"/>
          </p:cNvPicPr>
          <p:nvPr>
            <a:wavAudioFile r:embed="rId1" name="~PP3529.WAV"/>
          </p:nvPr>
        </p:nvPicPr>
        <p:blipFill>
          <a:blip r:embed="rId3"/>
          <a:stretch>
            <a:fillRect/>
          </a:stretch>
        </p:blipFill>
        <p:spPr>
          <a:xfrm>
            <a:off x="8632825" y="6346825"/>
            <a:ext cx="304800" cy="304800"/>
          </a:xfrm>
          <a:prstGeom prst="rect">
            <a:avLst/>
          </a:prstGeom>
        </p:spPr>
      </p:pic>
    </p:spTree>
  </p:cSld>
  <p:clrMapOvr>
    <a:masterClrMapping/>
  </p:clrMapOvr>
  <p:transition advTm="12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684213" y="333375"/>
            <a:ext cx="7772400" cy="457200"/>
          </a:xfrm>
        </p:spPr>
        <p:txBody>
          <a:bodyPr>
            <a:normAutofit fontScale="90000"/>
          </a:bodyPr>
          <a:lstStyle/>
          <a:p>
            <a:pPr eaLnBrk="1" hangingPunct="1">
              <a:defRPr/>
            </a:pPr>
            <a:r>
              <a:rPr lang="el-GR" sz="2800" b="1" smtClean="0">
                <a:solidFill>
                  <a:srgbClr val="00FF00"/>
                </a:solidFill>
                <a:latin typeface="Tahoma" pitchFamily="34" charset="0"/>
              </a:rPr>
              <a:t>Θεραπεία σταδίου ΙΙΙ</a:t>
            </a:r>
            <a:r>
              <a:rPr lang="en-US" sz="2800" b="1" smtClean="0">
                <a:solidFill>
                  <a:srgbClr val="00FF00"/>
                </a:solidFill>
                <a:latin typeface="Tahoma" pitchFamily="34" charset="0"/>
              </a:rPr>
              <a:t>- </a:t>
            </a:r>
            <a:r>
              <a:rPr lang="el-GR" sz="2800" b="1" smtClean="0">
                <a:solidFill>
                  <a:srgbClr val="00FF00"/>
                </a:solidFill>
                <a:latin typeface="Tahoma" pitchFamily="34" charset="0"/>
              </a:rPr>
              <a:t>Σεμίνωμα</a:t>
            </a:r>
            <a:endParaRPr lang="en-US" sz="2800" b="1" smtClean="0">
              <a:solidFill>
                <a:srgbClr val="00FF00"/>
              </a:solidFill>
              <a:latin typeface="Tahoma" pitchFamily="34" charset="0"/>
            </a:endParaRPr>
          </a:p>
        </p:txBody>
      </p:sp>
      <p:sp>
        <p:nvSpPr>
          <p:cNvPr id="49155" name="Rectangle 3"/>
          <p:cNvSpPr>
            <a:spLocks noGrp="1" noChangeArrowheads="1"/>
          </p:cNvSpPr>
          <p:nvPr>
            <p:ph type="body" idx="4294967295"/>
          </p:nvPr>
        </p:nvSpPr>
        <p:spPr>
          <a:xfrm>
            <a:off x="381000" y="914400"/>
            <a:ext cx="8458200" cy="5486400"/>
          </a:xfrm>
        </p:spPr>
        <p:txBody>
          <a:bodyPr/>
          <a:lstStyle/>
          <a:p>
            <a:pPr eaLnBrk="1" hangingPunct="1">
              <a:defRPr/>
            </a:pPr>
            <a:r>
              <a:rPr lang="el-GR" sz="2400" b="1" smtClean="0">
                <a:latin typeface="Tahoma" pitchFamily="34" charset="0"/>
                <a:sym typeface="Wingdings" pitchFamily="2" charset="2"/>
              </a:rPr>
              <a:t>  </a:t>
            </a:r>
            <a:r>
              <a:rPr lang="el-GR" sz="2400" b="1" smtClean="0">
                <a:solidFill>
                  <a:schemeClr val="tx2"/>
                </a:solidFill>
                <a:latin typeface="Tahoma" pitchFamily="34" charset="0"/>
                <a:sym typeface="Wingdings" pitchFamily="2" charset="2"/>
              </a:rPr>
              <a:t>ΧΜΘ</a:t>
            </a:r>
            <a:r>
              <a:rPr lang="el-GR" sz="2400" b="1" smtClean="0">
                <a:latin typeface="Tahoma" pitchFamily="34" charset="0"/>
                <a:sym typeface="Wingdings" pitchFamily="2" charset="2"/>
              </a:rPr>
              <a:t> </a:t>
            </a:r>
            <a:r>
              <a:rPr lang="el-GR" sz="2400" b="1" smtClean="0">
                <a:solidFill>
                  <a:schemeClr val="tx2"/>
                </a:solidFill>
                <a:latin typeface="Tahoma" pitchFamily="34" charset="0"/>
                <a:sym typeface="Wingdings" pitchFamily="2" charset="2"/>
              </a:rPr>
              <a:t>με πλατίνα-ετοποσίδη</a:t>
            </a:r>
            <a:r>
              <a:rPr lang="el-GR" sz="2400" smtClean="0">
                <a:latin typeface="Tahoma" pitchFamily="34" charset="0"/>
                <a:sym typeface="Wingdings" pitchFamily="2" charset="2"/>
              </a:rPr>
              <a:t> </a:t>
            </a:r>
          </a:p>
          <a:p>
            <a:pPr lvl="1" eaLnBrk="1" hangingPunct="1">
              <a:defRPr/>
            </a:pPr>
            <a:r>
              <a:rPr lang="el-GR" sz="2400" smtClean="0">
                <a:sym typeface="Wingdings" pitchFamily="2" charset="2"/>
              </a:rPr>
              <a:t>Δεν χρειάζεται μπλεομυκίνη στους περισσότερους</a:t>
            </a:r>
            <a:r>
              <a:rPr lang="en-US" sz="2400" smtClean="0">
                <a:sym typeface="Wingdings" pitchFamily="2" charset="2"/>
              </a:rPr>
              <a:t>:  </a:t>
            </a:r>
            <a:endParaRPr lang="el-GR" sz="2400" smtClean="0">
              <a:sym typeface="Wingdings" pitchFamily="2" charset="2"/>
            </a:endParaRPr>
          </a:p>
          <a:p>
            <a:pPr lvl="2" eaLnBrk="1" hangingPunct="1">
              <a:defRPr/>
            </a:pPr>
            <a:r>
              <a:rPr lang="el-GR" sz="2000" smtClean="0">
                <a:sym typeface="Wingdings" pitchFamily="2" charset="2"/>
              </a:rPr>
              <a:t>δεν είναι ασθενείς υψηλού κινδύνου  </a:t>
            </a:r>
          </a:p>
          <a:p>
            <a:pPr lvl="2" eaLnBrk="1" hangingPunct="1">
              <a:defRPr/>
            </a:pPr>
            <a:r>
              <a:rPr lang="el-GR" sz="2000" smtClean="0">
                <a:sym typeface="Wingdings" pitchFamily="2" charset="2"/>
              </a:rPr>
              <a:t>Αυξημένος κίνδυνος πνευμονικής ίνωσης λόγω μεγαλύτερης ηλικίας</a:t>
            </a:r>
          </a:p>
          <a:p>
            <a:pPr lvl="2" eaLnBrk="1" hangingPunct="1">
              <a:defRPr/>
            </a:pPr>
            <a:endParaRPr lang="el-GR" sz="2000" smtClean="0">
              <a:sym typeface="Wingdings" pitchFamily="2" charset="2"/>
            </a:endParaRPr>
          </a:p>
          <a:p>
            <a:pPr lvl="1" eaLnBrk="1" hangingPunct="1">
              <a:defRPr/>
            </a:pPr>
            <a:r>
              <a:rPr lang="el-GR" sz="2400" smtClean="0">
                <a:sym typeface="Wingdings" pitchFamily="2" charset="2"/>
              </a:rPr>
              <a:t>Παρακολουθούμε στενά τους δείκτες (β</a:t>
            </a:r>
            <a:r>
              <a:rPr lang="en-US" sz="2400" smtClean="0">
                <a:sym typeface="Wingdings" pitchFamily="2" charset="2"/>
              </a:rPr>
              <a:t>HCG, LDH) </a:t>
            </a:r>
            <a:r>
              <a:rPr lang="el-GR" sz="2400" smtClean="0">
                <a:sym typeface="Wingdings" pitchFamily="2" charset="2"/>
              </a:rPr>
              <a:t>στον ορό (εάν είναι αυξημένοι).  </a:t>
            </a:r>
            <a:r>
              <a:rPr lang="el-GR" sz="2400" u="sng" smtClean="0">
                <a:sym typeface="Wingdings" pitchFamily="2" charset="2"/>
              </a:rPr>
              <a:t>Πρέπει να υποδιπλασιάζονται ανάλογα με το </a:t>
            </a:r>
            <a:r>
              <a:rPr lang="en-US" sz="2400" u="sng" smtClean="0">
                <a:sym typeface="Wingdings" pitchFamily="2" charset="2"/>
              </a:rPr>
              <a:t>t ½</a:t>
            </a:r>
            <a:endParaRPr lang="el-GR" sz="2400" u="sng" smtClean="0">
              <a:sym typeface="Wingdings" pitchFamily="2" charset="2"/>
            </a:endParaRPr>
          </a:p>
          <a:p>
            <a:pPr lvl="1" eaLnBrk="1" hangingPunct="1">
              <a:defRPr/>
            </a:pPr>
            <a:endParaRPr lang="el-GR" sz="2400" u="sng" smtClean="0"/>
          </a:p>
          <a:p>
            <a:pPr lvl="1" eaLnBrk="1" hangingPunct="1">
              <a:defRPr/>
            </a:pPr>
            <a:r>
              <a:rPr lang="en-US" sz="2400" smtClean="0"/>
              <a:t>Y</a:t>
            </a:r>
            <a:r>
              <a:rPr lang="el-GR" sz="2400" smtClean="0"/>
              <a:t>πολειπόμενη νόσος μετά την ΧΜΘ</a:t>
            </a:r>
          </a:p>
          <a:p>
            <a:pPr lvl="2" eaLnBrk="1" hangingPunct="1">
              <a:defRPr/>
            </a:pPr>
            <a:r>
              <a:rPr lang="el-GR" sz="2000" u="sng" smtClean="0"/>
              <a:t>&lt;</a:t>
            </a:r>
            <a:r>
              <a:rPr lang="el-GR" sz="2000" smtClean="0"/>
              <a:t> 3 εκ.  </a:t>
            </a:r>
            <a:r>
              <a:rPr lang="el-GR" sz="2000" smtClean="0">
                <a:sym typeface="Wingdings" pitchFamily="2" charset="2"/>
              </a:rPr>
              <a:t> παρακολούθηση (&lt; 2% τοπική υποτροπή)  εάν μικραίνει  είναι ίνωση</a:t>
            </a:r>
          </a:p>
          <a:p>
            <a:pPr lvl="2" eaLnBrk="1" hangingPunct="1">
              <a:defRPr/>
            </a:pPr>
            <a:r>
              <a:rPr lang="el-GR" sz="2000" smtClean="0">
                <a:sym typeface="Wingdings" pitchFamily="2" charset="2"/>
              </a:rPr>
              <a:t>&gt; 3 εκ.  ΑΚΘ ή Χειρουργείο (27% έχουν υπολειπόμενο καρκίνο)</a:t>
            </a:r>
            <a:endParaRPr lang="en-US" sz="2000" smtClean="0"/>
          </a:p>
        </p:txBody>
      </p:sp>
      <p:pic>
        <p:nvPicPr>
          <p:cNvPr id="4" name="~PP3156.WAV">
            <a:hlinkClick r:id="" action="ppaction://media"/>
          </p:cNvPr>
          <p:cNvPicPr>
            <a:picLocks noRot="1" noChangeAspect="1"/>
          </p:cNvPicPr>
          <p:nvPr>
            <a:wavAudioFile r:embed="rId1" name="~PP3156.WAV"/>
          </p:nvPr>
        </p:nvPicPr>
        <p:blipFill>
          <a:blip r:embed="rId3"/>
          <a:stretch>
            <a:fillRect/>
          </a:stretch>
        </p:blipFill>
        <p:spPr>
          <a:xfrm>
            <a:off x="8632825" y="6346825"/>
            <a:ext cx="304800" cy="304800"/>
          </a:xfrm>
          <a:prstGeom prst="rect">
            <a:avLst/>
          </a:prstGeom>
        </p:spPr>
      </p:pic>
    </p:spTree>
  </p:cSld>
  <p:clrMapOvr>
    <a:masterClrMapping/>
  </p:clrMapOvr>
  <p:transition advTm="23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Διάγνωση</a:t>
            </a:r>
            <a:endParaRPr lang="el-GR" dirty="0"/>
          </a:p>
        </p:txBody>
      </p:sp>
      <p:sp>
        <p:nvSpPr>
          <p:cNvPr id="3" name="2 - Θέση περιεχομένου"/>
          <p:cNvSpPr>
            <a:spLocks noGrp="1"/>
          </p:cNvSpPr>
          <p:nvPr>
            <p:ph idx="1"/>
          </p:nvPr>
        </p:nvSpPr>
        <p:spPr/>
        <p:txBody>
          <a:bodyPr/>
          <a:lstStyle/>
          <a:p>
            <a:endParaRPr lang="el-GR"/>
          </a:p>
        </p:txBody>
      </p:sp>
      <p:pic>
        <p:nvPicPr>
          <p:cNvPr id="238594" name="Picture 2"/>
          <p:cNvPicPr>
            <a:picLocks noChangeAspect="1" noChangeArrowheads="1"/>
          </p:cNvPicPr>
          <p:nvPr/>
        </p:nvPicPr>
        <p:blipFill>
          <a:blip r:embed="rId4"/>
          <a:srcRect/>
          <a:stretch>
            <a:fillRect/>
          </a:stretch>
        </p:blipFill>
        <p:spPr bwMode="auto">
          <a:xfrm>
            <a:off x="0" y="1571612"/>
            <a:ext cx="9144000" cy="4619625"/>
          </a:xfrm>
          <a:prstGeom prst="rect">
            <a:avLst/>
          </a:prstGeom>
          <a:noFill/>
          <a:ln w="9525">
            <a:noFill/>
            <a:miter lim="800000"/>
            <a:headEnd/>
            <a:tailEnd/>
          </a:ln>
          <a:effectLst/>
        </p:spPr>
      </p:pic>
      <p:sp>
        <p:nvSpPr>
          <p:cNvPr id="5" name="4 - Ορθογώνιο"/>
          <p:cNvSpPr/>
          <p:nvPr/>
        </p:nvSpPr>
        <p:spPr>
          <a:xfrm>
            <a:off x="928662" y="2214554"/>
            <a:ext cx="1571636" cy="42148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P507.WAV">
            <a:hlinkClick r:id="" action="ppaction://media"/>
          </p:cNvPr>
          <p:cNvPicPr>
            <a:picLocks noRot="1" noChangeAspect="1"/>
          </p:cNvPicPr>
          <p:nvPr>
            <a:wavAudioFile r:embed="rId2" name="~PP507.WAV"/>
          </p:nvPr>
        </p:nvPicPr>
        <p:blipFill>
          <a:blip r:embed="rId5"/>
          <a:stretch>
            <a:fillRect/>
          </a:stretch>
        </p:blipFill>
        <p:spPr>
          <a:xfrm>
            <a:off x="8632825" y="6346825"/>
            <a:ext cx="304800" cy="304800"/>
          </a:xfrm>
          <a:prstGeom prst="rect">
            <a:avLst/>
          </a:prstGeom>
        </p:spPr>
      </p:pic>
    </p:spTree>
    <p:custDataLst>
      <p:tags r:id="rId1"/>
    </p:custDataLst>
  </p:cSld>
  <p:clrMapOvr>
    <a:masterClrMapping/>
  </p:clrMapOvr>
  <p:transition advTm="48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0034" name="Picture 2"/>
          <p:cNvPicPr>
            <a:picLocks noGrp="1" noChangeAspect="1" noChangeArrowheads="1"/>
          </p:cNvPicPr>
          <p:nvPr>
            <p:ph idx="1"/>
          </p:nvPr>
        </p:nvPicPr>
        <p:blipFill>
          <a:blip r:embed="rId3"/>
          <a:srcRect/>
          <a:stretch>
            <a:fillRect/>
          </a:stretch>
        </p:blipFill>
        <p:spPr bwMode="auto">
          <a:xfrm>
            <a:off x="357158" y="285728"/>
            <a:ext cx="6572295" cy="3896532"/>
          </a:xfrm>
          <a:prstGeom prst="rect">
            <a:avLst/>
          </a:prstGeom>
          <a:noFill/>
          <a:ln w="9525">
            <a:noFill/>
            <a:miter lim="800000"/>
            <a:headEnd/>
            <a:tailEnd/>
          </a:ln>
          <a:effectLst/>
        </p:spPr>
      </p:pic>
      <p:pic>
        <p:nvPicPr>
          <p:cNvPr id="300035" name="Picture 3"/>
          <p:cNvPicPr>
            <a:picLocks noChangeAspect="1" noChangeArrowheads="1"/>
          </p:cNvPicPr>
          <p:nvPr/>
        </p:nvPicPr>
        <p:blipFill>
          <a:blip r:embed="rId4"/>
          <a:srcRect/>
          <a:stretch>
            <a:fillRect/>
          </a:stretch>
        </p:blipFill>
        <p:spPr bwMode="auto">
          <a:xfrm>
            <a:off x="285720" y="4214818"/>
            <a:ext cx="4791075" cy="2009775"/>
          </a:xfrm>
          <a:prstGeom prst="rect">
            <a:avLst/>
          </a:prstGeom>
          <a:noFill/>
          <a:ln w="9525">
            <a:noFill/>
            <a:miter lim="800000"/>
            <a:headEnd/>
            <a:tailEnd/>
          </a:ln>
          <a:effectLst/>
        </p:spPr>
      </p:pic>
      <p:sp>
        <p:nvSpPr>
          <p:cNvPr id="5" name="4 - Ορθογώνιο"/>
          <p:cNvSpPr/>
          <p:nvPr/>
        </p:nvSpPr>
        <p:spPr>
          <a:xfrm>
            <a:off x="4857752" y="4429132"/>
            <a:ext cx="4572000" cy="2031325"/>
          </a:xfrm>
          <a:prstGeom prst="rect">
            <a:avLst/>
          </a:prstGeom>
        </p:spPr>
        <p:txBody>
          <a:bodyPr>
            <a:spAutoFit/>
          </a:bodyPr>
          <a:lstStyle/>
          <a:p>
            <a:pPr>
              <a:lnSpc>
                <a:spcPct val="90000"/>
              </a:lnSpc>
              <a:defRPr/>
            </a:pPr>
            <a:r>
              <a:rPr lang="el-GR" sz="2000" b="1" dirty="0" smtClean="0"/>
              <a:t>Παρακολούθηση</a:t>
            </a:r>
            <a:r>
              <a:rPr lang="en-US" sz="2000" dirty="0" smtClean="0"/>
              <a:t>:  </a:t>
            </a:r>
            <a:r>
              <a:rPr lang="el-GR" sz="2000" dirty="0" smtClean="0"/>
              <a:t>Υποτροπή</a:t>
            </a:r>
            <a:r>
              <a:rPr lang="en-US" sz="2000" dirty="0" smtClean="0"/>
              <a:t>: 25-30% </a:t>
            </a:r>
            <a:endParaRPr lang="el-GR" sz="2000" dirty="0" smtClean="0"/>
          </a:p>
          <a:p>
            <a:pPr lvl="1">
              <a:lnSpc>
                <a:spcPct val="90000"/>
              </a:lnSpc>
              <a:defRPr/>
            </a:pPr>
            <a:r>
              <a:rPr lang="el-GR" sz="2000" dirty="0" smtClean="0"/>
              <a:t>Οι υποτροπές μπορεί να είναι μέσω </a:t>
            </a:r>
            <a:r>
              <a:rPr lang="el-GR" sz="2000" u="sng" dirty="0" err="1" smtClean="0"/>
              <a:t>λεμφαγγειακής</a:t>
            </a:r>
            <a:r>
              <a:rPr lang="el-GR" sz="2000" u="sng" dirty="0" smtClean="0"/>
              <a:t> ΚΑΙ </a:t>
            </a:r>
            <a:r>
              <a:rPr lang="el-GR" sz="2000" u="sng" dirty="0" err="1" smtClean="0"/>
              <a:t>αιματογενούς</a:t>
            </a:r>
            <a:r>
              <a:rPr lang="el-GR" sz="2000" u="sng" dirty="0" smtClean="0"/>
              <a:t> διασποράς</a:t>
            </a:r>
          </a:p>
          <a:p>
            <a:pPr lvl="1">
              <a:lnSpc>
                <a:spcPct val="90000"/>
              </a:lnSpc>
              <a:defRPr/>
            </a:pPr>
            <a:r>
              <a:rPr lang="el-GR" sz="2000" dirty="0" smtClean="0"/>
              <a:t>Αυξημένος κίνδυνος σε εμβρυϊκό καρκίνωμα, παρουσία </a:t>
            </a:r>
            <a:r>
              <a:rPr lang="el-GR" sz="2000" dirty="0" err="1" smtClean="0"/>
              <a:t>λεμφαγγειακής</a:t>
            </a:r>
            <a:r>
              <a:rPr lang="el-GR" sz="2000" dirty="0" smtClean="0"/>
              <a:t> διηθήσεως</a:t>
            </a:r>
            <a:endParaRPr lang="en-US" sz="2000" dirty="0" smtClean="0"/>
          </a:p>
        </p:txBody>
      </p:sp>
      <p:pic>
        <p:nvPicPr>
          <p:cNvPr id="6" name="~PP3649.WAV">
            <a:hlinkClick r:id="" action="ppaction://media"/>
          </p:cNvPr>
          <p:cNvPicPr>
            <a:picLocks noRot="1" noChangeAspect="1"/>
          </p:cNvPicPr>
          <p:nvPr>
            <a:wavAudioFile r:embed="rId1" name="~PP3649.WAV"/>
          </p:nvPr>
        </p:nvPicPr>
        <p:blipFill>
          <a:blip r:embed="rId5"/>
          <a:stretch>
            <a:fillRect/>
          </a:stretch>
        </p:blipFill>
        <p:spPr>
          <a:xfrm>
            <a:off x="8632825" y="6346825"/>
            <a:ext cx="304800" cy="304800"/>
          </a:xfrm>
          <a:prstGeom prst="rect">
            <a:avLst/>
          </a:prstGeom>
        </p:spPr>
      </p:pic>
    </p:spTree>
  </p:cSld>
  <p:clrMapOvr>
    <a:masterClrMapping/>
  </p:clrMapOvr>
  <p:transition advTm="41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1058" name="Picture 2"/>
          <p:cNvPicPr>
            <a:picLocks noChangeAspect="1" noChangeArrowheads="1"/>
          </p:cNvPicPr>
          <p:nvPr/>
        </p:nvPicPr>
        <p:blipFill>
          <a:blip r:embed="rId4"/>
          <a:srcRect/>
          <a:stretch>
            <a:fillRect/>
          </a:stretch>
        </p:blipFill>
        <p:spPr bwMode="auto">
          <a:xfrm>
            <a:off x="214282" y="285729"/>
            <a:ext cx="8715436" cy="2786082"/>
          </a:xfrm>
          <a:prstGeom prst="rect">
            <a:avLst/>
          </a:prstGeom>
          <a:noFill/>
          <a:ln w="9525">
            <a:noFill/>
            <a:miter lim="800000"/>
            <a:headEnd/>
            <a:tailEnd/>
          </a:ln>
          <a:effectLst/>
        </p:spPr>
      </p:pic>
      <p:pic>
        <p:nvPicPr>
          <p:cNvPr id="301059" name="Picture 3"/>
          <p:cNvPicPr>
            <a:picLocks noChangeAspect="1" noChangeArrowheads="1"/>
          </p:cNvPicPr>
          <p:nvPr/>
        </p:nvPicPr>
        <p:blipFill>
          <a:blip r:embed="rId5"/>
          <a:srcRect/>
          <a:stretch>
            <a:fillRect/>
          </a:stretch>
        </p:blipFill>
        <p:spPr bwMode="auto">
          <a:xfrm>
            <a:off x="285720" y="3071810"/>
            <a:ext cx="8643998" cy="3500462"/>
          </a:xfrm>
          <a:prstGeom prst="rect">
            <a:avLst/>
          </a:prstGeom>
          <a:noFill/>
          <a:ln w="9525">
            <a:noFill/>
            <a:miter lim="800000"/>
            <a:headEnd/>
            <a:tailEnd/>
          </a:ln>
          <a:effectLst/>
        </p:spPr>
      </p:pic>
      <p:sp>
        <p:nvSpPr>
          <p:cNvPr id="6" name="5 - Έλλειψη"/>
          <p:cNvSpPr/>
          <p:nvPr/>
        </p:nvSpPr>
        <p:spPr>
          <a:xfrm>
            <a:off x="2857488" y="3571876"/>
            <a:ext cx="5572164" cy="1214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1060" name="Picture 4"/>
          <p:cNvPicPr>
            <a:picLocks noChangeAspect="1" noChangeArrowheads="1"/>
          </p:cNvPicPr>
          <p:nvPr/>
        </p:nvPicPr>
        <p:blipFill>
          <a:blip r:embed="rId6"/>
          <a:srcRect/>
          <a:stretch>
            <a:fillRect/>
          </a:stretch>
        </p:blipFill>
        <p:spPr bwMode="auto">
          <a:xfrm>
            <a:off x="1643042" y="0"/>
            <a:ext cx="6010275" cy="3362325"/>
          </a:xfrm>
          <a:prstGeom prst="rect">
            <a:avLst/>
          </a:prstGeom>
          <a:noFill/>
          <a:ln w="9525">
            <a:noFill/>
            <a:miter lim="800000"/>
            <a:headEnd/>
            <a:tailEnd/>
          </a:ln>
          <a:effectLst/>
        </p:spPr>
      </p:pic>
      <p:pic>
        <p:nvPicPr>
          <p:cNvPr id="8" name="~PP2151.WAV">
            <a:hlinkClick r:id="" action="ppaction://media"/>
          </p:cNvPr>
          <p:cNvPicPr>
            <a:picLocks noRot="1" noChangeAspect="1"/>
          </p:cNvPicPr>
          <p:nvPr>
            <a:wavAudioFile r:embed="rId2" name="~PP2151.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advTm="22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1060"/>
                                        </p:tgtEl>
                                        <p:attrNameLst>
                                          <p:attrName>style.visibility</p:attrName>
                                        </p:attrNameLst>
                                      </p:cBhvr>
                                      <p:to>
                                        <p:strVal val="visible"/>
                                      </p:to>
                                    </p:set>
                                    <p:anim calcmode="lin" valueType="num">
                                      <p:cBhvr additive="base">
                                        <p:cTn id="11" dur="500" fill="hold"/>
                                        <p:tgtEl>
                                          <p:spTgt spid="301060"/>
                                        </p:tgtEl>
                                        <p:attrNameLst>
                                          <p:attrName>ppt_x</p:attrName>
                                        </p:attrNameLst>
                                      </p:cBhvr>
                                      <p:tavLst>
                                        <p:tav tm="0">
                                          <p:val>
                                            <p:strVal val="#ppt_x"/>
                                          </p:val>
                                        </p:tav>
                                        <p:tav tm="100000">
                                          <p:val>
                                            <p:strVal val="#ppt_x"/>
                                          </p:val>
                                        </p:tav>
                                      </p:tavLst>
                                    </p:anim>
                                    <p:anim calcmode="lin" valueType="num">
                                      <p:cBhvr additive="base">
                                        <p:cTn id="12" dur="500" fill="hold"/>
                                        <p:tgtEl>
                                          <p:spTgt spid="301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eaLnBrk="1" hangingPunct="1"/>
            <a:r>
              <a:rPr lang="el-GR" sz="2600" b="1" dirty="0" err="1" smtClean="0">
                <a:solidFill>
                  <a:srgbClr val="0070C0"/>
                </a:solidFill>
                <a:effectLst/>
              </a:rPr>
              <a:t>Treatment</a:t>
            </a:r>
            <a:r>
              <a:rPr lang="el-GR" sz="2600" b="1" dirty="0" smtClean="0">
                <a:solidFill>
                  <a:srgbClr val="0070C0"/>
                </a:solidFill>
                <a:effectLst/>
              </a:rPr>
              <a:t> </a:t>
            </a:r>
            <a:r>
              <a:rPr lang="el-GR" sz="2600" b="1" dirty="0" err="1" smtClean="0">
                <a:solidFill>
                  <a:srgbClr val="0070C0"/>
                </a:solidFill>
                <a:effectLst/>
              </a:rPr>
              <a:t>algorithm</a:t>
            </a:r>
            <a:r>
              <a:rPr lang="el-GR" sz="2600" b="1" dirty="0" smtClean="0">
                <a:solidFill>
                  <a:srgbClr val="0070C0"/>
                </a:solidFill>
                <a:effectLst/>
              </a:rPr>
              <a:t> </a:t>
            </a:r>
            <a:r>
              <a:rPr lang="el-GR" sz="2600" b="1" dirty="0" err="1" smtClean="0">
                <a:solidFill>
                  <a:srgbClr val="0070C0"/>
                </a:solidFill>
                <a:effectLst/>
              </a:rPr>
              <a:t>for</a:t>
            </a:r>
            <a:r>
              <a:rPr lang="el-GR" sz="2600" b="1" dirty="0" smtClean="0">
                <a:solidFill>
                  <a:srgbClr val="0070C0"/>
                </a:solidFill>
                <a:effectLst/>
              </a:rPr>
              <a:t> </a:t>
            </a:r>
            <a:r>
              <a:rPr lang="el-GR" sz="2600" b="1" dirty="0" err="1" smtClean="0">
                <a:solidFill>
                  <a:srgbClr val="0070C0"/>
                </a:solidFill>
                <a:effectLst/>
              </a:rPr>
              <a:t>non</a:t>
            </a:r>
            <a:r>
              <a:rPr lang="el-GR" sz="2600" b="1" dirty="0" smtClean="0">
                <a:solidFill>
                  <a:srgbClr val="0070C0"/>
                </a:solidFill>
                <a:effectLst/>
              </a:rPr>
              <a:t>-</a:t>
            </a:r>
            <a:r>
              <a:rPr lang="el-GR" sz="2600" b="1" dirty="0" err="1" smtClean="0">
                <a:solidFill>
                  <a:srgbClr val="0070C0"/>
                </a:solidFill>
                <a:effectLst/>
              </a:rPr>
              <a:t>seminoma</a:t>
            </a:r>
            <a:r>
              <a:rPr lang="el-GR" sz="2600" b="1" dirty="0" smtClean="0">
                <a:solidFill>
                  <a:srgbClr val="0070C0"/>
                </a:solidFill>
                <a:effectLst/>
              </a:rPr>
              <a:t> </a:t>
            </a:r>
            <a:r>
              <a:rPr lang="el-GR" sz="2600" b="1" dirty="0" err="1" smtClean="0">
                <a:solidFill>
                  <a:srgbClr val="0070C0"/>
                </a:solidFill>
                <a:effectLst/>
              </a:rPr>
              <a:t>stage</a:t>
            </a:r>
            <a:r>
              <a:rPr lang="el-GR" sz="2600" b="1" dirty="0" smtClean="0">
                <a:solidFill>
                  <a:srgbClr val="0070C0"/>
                </a:solidFill>
                <a:effectLst/>
              </a:rPr>
              <a:t> II A/B</a:t>
            </a:r>
          </a:p>
        </p:txBody>
      </p:sp>
      <p:pic>
        <p:nvPicPr>
          <p:cNvPr id="46083" name="Picture 4"/>
          <p:cNvPicPr>
            <a:picLocks noGrp="1" noChangeAspect="1" noChangeArrowheads="1"/>
          </p:cNvPicPr>
          <p:nvPr>
            <p:ph type="body" idx="1"/>
          </p:nvPr>
        </p:nvPicPr>
        <p:blipFill>
          <a:blip r:embed="rId3"/>
          <a:srcRect/>
          <a:stretch>
            <a:fillRect/>
          </a:stretch>
        </p:blipFill>
        <p:spPr>
          <a:xfrm>
            <a:off x="0" y="1125538"/>
            <a:ext cx="9144000" cy="5732462"/>
          </a:xfrm>
          <a:noFill/>
        </p:spPr>
      </p:pic>
      <p:pic>
        <p:nvPicPr>
          <p:cNvPr id="4" name="~PP1218.WAV">
            <a:hlinkClick r:id="" action="ppaction://media"/>
          </p:cNvPr>
          <p:cNvPicPr>
            <a:picLocks noRot="1" noChangeAspect="1"/>
          </p:cNvPicPr>
          <p:nvPr>
            <a:wavAudioFile r:embed="rId1" name="~PP1218.WAV"/>
          </p:nvPr>
        </p:nvPicPr>
        <p:blipFill>
          <a:blip r:embed="rId4"/>
          <a:stretch>
            <a:fillRect/>
          </a:stretch>
        </p:blipFill>
        <p:spPr>
          <a:xfrm>
            <a:off x="8632825" y="6346825"/>
            <a:ext cx="304800" cy="304800"/>
          </a:xfrm>
          <a:prstGeom prst="rect">
            <a:avLst/>
          </a:prstGeom>
        </p:spPr>
      </p:pic>
    </p:spTree>
  </p:cSld>
  <p:clrMapOvr>
    <a:masterClrMapping/>
  </p:clrMapOvr>
  <p:transition advTm="19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5288" y="188913"/>
            <a:ext cx="8229600" cy="503237"/>
          </a:xfrm>
        </p:spPr>
        <p:txBody>
          <a:bodyPr/>
          <a:lstStyle/>
          <a:p>
            <a:pPr eaLnBrk="1" hangingPunct="1"/>
            <a:r>
              <a:rPr lang="el-GR" sz="2000" b="1" dirty="0" err="1" smtClean="0">
                <a:solidFill>
                  <a:srgbClr val="0070C0"/>
                </a:solidFill>
                <a:effectLst/>
              </a:rPr>
              <a:t>Treatment</a:t>
            </a:r>
            <a:r>
              <a:rPr lang="el-GR" sz="2000" b="1" dirty="0" smtClean="0">
                <a:solidFill>
                  <a:srgbClr val="0070C0"/>
                </a:solidFill>
                <a:effectLst/>
              </a:rPr>
              <a:t> </a:t>
            </a:r>
            <a:r>
              <a:rPr lang="el-GR" sz="2000" b="1" dirty="0" err="1" smtClean="0">
                <a:solidFill>
                  <a:srgbClr val="0070C0"/>
                </a:solidFill>
                <a:effectLst/>
              </a:rPr>
              <a:t>algorithm</a:t>
            </a:r>
            <a:r>
              <a:rPr lang="el-GR" sz="2000" b="1" dirty="0" smtClean="0">
                <a:solidFill>
                  <a:srgbClr val="0070C0"/>
                </a:solidFill>
                <a:effectLst/>
              </a:rPr>
              <a:t> </a:t>
            </a:r>
            <a:r>
              <a:rPr lang="el-GR" sz="2000" b="1" dirty="0" err="1" smtClean="0">
                <a:solidFill>
                  <a:srgbClr val="0070C0"/>
                </a:solidFill>
                <a:effectLst/>
              </a:rPr>
              <a:t>for</a:t>
            </a:r>
            <a:r>
              <a:rPr lang="el-GR" sz="2000" b="1" dirty="0" smtClean="0">
                <a:solidFill>
                  <a:srgbClr val="0070C0"/>
                </a:solidFill>
                <a:effectLst/>
              </a:rPr>
              <a:t> </a:t>
            </a:r>
            <a:r>
              <a:rPr lang="el-GR" sz="2000" b="1" dirty="0" err="1" smtClean="0">
                <a:solidFill>
                  <a:srgbClr val="0070C0"/>
                </a:solidFill>
                <a:effectLst/>
              </a:rPr>
              <a:t>advanced</a:t>
            </a:r>
            <a:r>
              <a:rPr lang="el-GR" sz="2000" b="1" dirty="0" smtClean="0">
                <a:solidFill>
                  <a:srgbClr val="0070C0"/>
                </a:solidFill>
                <a:effectLst/>
              </a:rPr>
              <a:t> </a:t>
            </a:r>
            <a:r>
              <a:rPr lang="el-GR" sz="2000" b="1" dirty="0" err="1" smtClean="0">
                <a:solidFill>
                  <a:srgbClr val="0070C0"/>
                </a:solidFill>
                <a:effectLst/>
              </a:rPr>
              <a:t>non</a:t>
            </a:r>
            <a:r>
              <a:rPr lang="el-GR" sz="2000" b="1" dirty="0" smtClean="0">
                <a:solidFill>
                  <a:srgbClr val="0070C0"/>
                </a:solidFill>
                <a:effectLst/>
              </a:rPr>
              <a:t>-</a:t>
            </a:r>
            <a:r>
              <a:rPr lang="el-GR" sz="2000" b="1" dirty="0" err="1" smtClean="0">
                <a:solidFill>
                  <a:srgbClr val="0070C0"/>
                </a:solidFill>
                <a:effectLst/>
              </a:rPr>
              <a:t>seminoma</a:t>
            </a:r>
            <a:r>
              <a:rPr lang="el-GR" sz="2000" b="1" dirty="0" smtClean="0">
                <a:solidFill>
                  <a:srgbClr val="0070C0"/>
                </a:solidFill>
                <a:effectLst/>
              </a:rPr>
              <a:t> </a:t>
            </a:r>
            <a:r>
              <a:rPr lang="el-GR" sz="2000" b="1" dirty="0" err="1" smtClean="0">
                <a:solidFill>
                  <a:srgbClr val="0070C0"/>
                </a:solidFill>
                <a:effectLst/>
              </a:rPr>
              <a:t>stage</a:t>
            </a:r>
            <a:r>
              <a:rPr lang="el-GR" sz="2000" b="1" dirty="0" smtClean="0">
                <a:solidFill>
                  <a:srgbClr val="0070C0"/>
                </a:solidFill>
                <a:effectLst/>
              </a:rPr>
              <a:t> CS IIC–III</a:t>
            </a:r>
          </a:p>
        </p:txBody>
      </p:sp>
      <p:pic>
        <p:nvPicPr>
          <p:cNvPr id="47107" name="Picture 4"/>
          <p:cNvPicPr>
            <a:picLocks noGrp="1" noChangeAspect="1" noChangeArrowheads="1"/>
          </p:cNvPicPr>
          <p:nvPr>
            <p:ph type="body" idx="1"/>
          </p:nvPr>
        </p:nvPicPr>
        <p:blipFill>
          <a:blip r:embed="rId3"/>
          <a:srcRect/>
          <a:stretch>
            <a:fillRect/>
          </a:stretch>
        </p:blipFill>
        <p:spPr>
          <a:xfrm rot="5400000">
            <a:off x="1633537" y="-652462"/>
            <a:ext cx="5876925" cy="9144000"/>
          </a:xfrm>
          <a:noFill/>
        </p:spPr>
      </p:pic>
      <p:pic>
        <p:nvPicPr>
          <p:cNvPr id="4" name="~PP1713.WAV">
            <a:hlinkClick r:id="" action="ppaction://media"/>
          </p:cNvPr>
          <p:cNvPicPr>
            <a:picLocks noRot="1" noChangeAspect="1"/>
          </p:cNvPicPr>
          <p:nvPr>
            <a:wavAudioFile r:embed="rId1" name="~PP1713.WAV"/>
          </p:nvPr>
        </p:nvPicPr>
        <p:blipFill>
          <a:blip r:embed="rId4"/>
          <a:stretch>
            <a:fillRect/>
          </a:stretch>
        </p:blipFill>
        <p:spPr>
          <a:xfrm>
            <a:off x="8632825" y="6346825"/>
            <a:ext cx="304800" cy="304800"/>
          </a:xfrm>
          <a:prstGeom prst="rect">
            <a:avLst/>
          </a:prstGeom>
        </p:spPr>
      </p:pic>
    </p:spTree>
  </p:cSld>
  <p:clrMapOvr>
    <a:masterClrMapping/>
  </p:clrMapOvr>
  <p:transition advTm="8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685800" y="384175"/>
            <a:ext cx="7772400" cy="457200"/>
          </a:xfrm>
        </p:spPr>
        <p:txBody>
          <a:bodyPr>
            <a:normAutofit fontScale="90000"/>
          </a:bodyPr>
          <a:lstStyle/>
          <a:p>
            <a:pPr eaLnBrk="1" hangingPunct="1">
              <a:defRPr/>
            </a:pPr>
            <a:r>
              <a:rPr lang="el-GR" sz="2800" b="1" smtClean="0">
                <a:solidFill>
                  <a:srgbClr val="00FF00"/>
                </a:solidFill>
                <a:latin typeface="Tahoma" pitchFamily="34" charset="0"/>
              </a:rPr>
              <a:t>Θεραπεία σταδίου ΙΙΙ</a:t>
            </a:r>
            <a:r>
              <a:rPr lang="en-US" sz="2800" b="1" smtClean="0">
                <a:solidFill>
                  <a:srgbClr val="00FF00"/>
                </a:solidFill>
                <a:latin typeface="Tahoma" pitchFamily="34" charset="0"/>
              </a:rPr>
              <a:t>- </a:t>
            </a:r>
            <a:r>
              <a:rPr lang="el-GR" sz="2800" smtClean="0">
                <a:solidFill>
                  <a:srgbClr val="00FF00"/>
                </a:solidFill>
                <a:latin typeface="Tahoma" pitchFamily="34" charset="0"/>
              </a:rPr>
              <a:t>Μή-σεμίνωμα</a:t>
            </a:r>
            <a:endParaRPr lang="en-US" sz="2800" smtClean="0">
              <a:solidFill>
                <a:srgbClr val="00FF00"/>
              </a:solidFill>
              <a:latin typeface="Tahoma" pitchFamily="34" charset="0"/>
            </a:endParaRPr>
          </a:p>
        </p:txBody>
      </p:sp>
      <p:sp>
        <p:nvSpPr>
          <p:cNvPr id="50179" name="Rectangle 3"/>
          <p:cNvSpPr>
            <a:spLocks noGrp="1" noChangeArrowheads="1"/>
          </p:cNvSpPr>
          <p:nvPr>
            <p:ph type="body" idx="4294967295"/>
          </p:nvPr>
        </p:nvSpPr>
        <p:spPr>
          <a:xfrm>
            <a:off x="457200" y="1066800"/>
            <a:ext cx="8229600" cy="4724400"/>
          </a:xfrm>
        </p:spPr>
        <p:txBody>
          <a:bodyPr/>
          <a:lstStyle/>
          <a:p>
            <a:pPr eaLnBrk="1" hangingPunct="1">
              <a:lnSpc>
                <a:spcPct val="90000"/>
              </a:lnSpc>
              <a:defRPr/>
            </a:pPr>
            <a:r>
              <a:rPr lang="el-GR" sz="2800" smtClean="0">
                <a:solidFill>
                  <a:schemeClr val="tx2"/>
                </a:solidFill>
                <a:latin typeface="Tahoma" pitchFamily="34" charset="0"/>
                <a:sym typeface="Wingdings" pitchFamily="2" charset="2"/>
              </a:rPr>
              <a:t> ΧΜΘ ανάλογα με τον διεθνή δείκτη κινδύνου</a:t>
            </a:r>
            <a:r>
              <a:rPr lang="el-GR" sz="2800" smtClean="0">
                <a:latin typeface="Tahoma" pitchFamily="34" charset="0"/>
                <a:sym typeface="Wingdings" pitchFamily="2" charset="2"/>
              </a:rPr>
              <a:t> </a:t>
            </a:r>
          </a:p>
          <a:p>
            <a:pPr lvl="1" eaLnBrk="1" hangingPunct="1">
              <a:lnSpc>
                <a:spcPct val="90000"/>
              </a:lnSpc>
              <a:defRPr/>
            </a:pPr>
            <a:r>
              <a:rPr lang="el-GR" sz="2400" smtClean="0">
                <a:sym typeface="Wingdings" pitchFamily="2" charset="2"/>
              </a:rPr>
              <a:t>Συνήθως αρχική θεραπεία με πλατίνα-ετοποσίδη-μπλεομυκίνη (ΒΕΡ)</a:t>
            </a:r>
          </a:p>
          <a:p>
            <a:pPr lvl="1" eaLnBrk="1" hangingPunct="1">
              <a:lnSpc>
                <a:spcPct val="90000"/>
              </a:lnSpc>
              <a:defRPr/>
            </a:pPr>
            <a:endParaRPr lang="el-GR" sz="2400" smtClean="0">
              <a:sym typeface="Wingdings" pitchFamily="2" charset="2"/>
            </a:endParaRPr>
          </a:p>
          <a:p>
            <a:pPr lvl="1" eaLnBrk="1" hangingPunct="1">
              <a:lnSpc>
                <a:spcPct val="90000"/>
              </a:lnSpc>
              <a:defRPr/>
            </a:pPr>
            <a:r>
              <a:rPr lang="el-GR" sz="2400" smtClean="0">
                <a:sym typeface="Wingdings" pitchFamily="2" charset="2"/>
              </a:rPr>
              <a:t>Παρακολουθούμε στενά τους δείκτες (β</a:t>
            </a:r>
            <a:r>
              <a:rPr lang="en-US" sz="2400" smtClean="0">
                <a:sym typeface="Wingdings" pitchFamily="2" charset="2"/>
              </a:rPr>
              <a:t>HCG, </a:t>
            </a:r>
            <a:r>
              <a:rPr lang="el-GR" sz="2400" smtClean="0">
                <a:sym typeface="Wingdings" pitchFamily="2" charset="2"/>
              </a:rPr>
              <a:t>α</a:t>
            </a:r>
            <a:r>
              <a:rPr lang="en-US" sz="2400" smtClean="0">
                <a:sym typeface="Wingdings" pitchFamily="2" charset="2"/>
              </a:rPr>
              <a:t>FP, LDH) </a:t>
            </a:r>
            <a:r>
              <a:rPr lang="el-GR" sz="2400" smtClean="0">
                <a:sym typeface="Wingdings" pitchFamily="2" charset="2"/>
              </a:rPr>
              <a:t>στον ορό (εάν είναι αυξημένοι).  </a:t>
            </a:r>
            <a:r>
              <a:rPr lang="el-GR" sz="2400" u="sng" smtClean="0">
                <a:sym typeface="Wingdings" pitchFamily="2" charset="2"/>
              </a:rPr>
              <a:t>Πρέπει να υποδιπλασιά-ζονται ανάλογα με το </a:t>
            </a:r>
            <a:r>
              <a:rPr lang="en-US" sz="2400" u="sng" smtClean="0">
                <a:sym typeface="Wingdings" pitchFamily="2" charset="2"/>
              </a:rPr>
              <a:t>t ½ </a:t>
            </a:r>
            <a:r>
              <a:rPr lang="el-GR" sz="2400" u="sng" smtClean="0">
                <a:sym typeface="Wingdings" pitchFamily="2" charset="2"/>
              </a:rPr>
              <a:t>τους.  Αλλάζουμε ΧΜΘ εάν δεν υπάρχει επαρκής ανταπόκριση δεικτών.</a:t>
            </a:r>
          </a:p>
          <a:p>
            <a:pPr lvl="1" eaLnBrk="1" hangingPunct="1">
              <a:lnSpc>
                <a:spcPct val="90000"/>
              </a:lnSpc>
              <a:defRPr/>
            </a:pPr>
            <a:endParaRPr lang="el-GR" sz="2400" u="sng" smtClean="0"/>
          </a:p>
          <a:p>
            <a:pPr lvl="1" eaLnBrk="1" hangingPunct="1">
              <a:lnSpc>
                <a:spcPct val="90000"/>
              </a:lnSpc>
              <a:defRPr/>
            </a:pPr>
            <a:r>
              <a:rPr lang="en-US" sz="2400" smtClean="0"/>
              <a:t>Y</a:t>
            </a:r>
            <a:r>
              <a:rPr lang="el-GR" sz="2400" smtClean="0"/>
              <a:t>πολειπόμενη νόσος μετά την ΧΜΘ</a:t>
            </a:r>
            <a:r>
              <a:rPr lang="en-US" sz="2400" smtClean="0"/>
              <a:t> </a:t>
            </a:r>
            <a:r>
              <a:rPr lang="el-GR" sz="2400" smtClean="0">
                <a:sym typeface="Wingdings" pitchFamily="2" charset="2"/>
              </a:rPr>
              <a:t> Χειρουργείο (συχνά τεράτωμα, αλλά και υπολειπόμενος καρκίνος)</a:t>
            </a:r>
            <a:endParaRPr lang="en-US" sz="2400" smtClean="0"/>
          </a:p>
        </p:txBody>
      </p:sp>
      <p:pic>
        <p:nvPicPr>
          <p:cNvPr id="4" name="~PP3187.WAV">
            <a:hlinkClick r:id="" action="ppaction://media"/>
          </p:cNvPr>
          <p:cNvPicPr>
            <a:picLocks noRot="1" noChangeAspect="1"/>
          </p:cNvPicPr>
          <p:nvPr>
            <a:wavAudioFile r:embed="rId1" name="~PP3187.WAV"/>
          </p:nvPr>
        </p:nvPicPr>
        <p:blipFill>
          <a:blip r:embed="rId3"/>
          <a:stretch>
            <a:fillRect/>
          </a:stretch>
        </p:blipFill>
        <p:spPr>
          <a:xfrm>
            <a:off x="8632825" y="6346825"/>
            <a:ext cx="304800" cy="304800"/>
          </a:xfrm>
          <a:prstGeom prst="rect">
            <a:avLst/>
          </a:prstGeom>
        </p:spPr>
      </p:pic>
    </p:spTree>
  </p:cSld>
  <p:clrMapOvr>
    <a:masterClrMapping/>
  </p:clrMapOvr>
  <p:transition advTm="21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5800" y="381000"/>
            <a:ext cx="8001000" cy="1143000"/>
          </a:xfrm>
        </p:spPr>
        <p:txBody>
          <a:bodyPr/>
          <a:lstStyle/>
          <a:p>
            <a:pPr eaLnBrk="1" hangingPunct="1">
              <a:defRPr/>
            </a:pPr>
            <a:r>
              <a:rPr lang="el-GR" sz="2800" b="1" smtClean="0">
                <a:latin typeface="Tahoma" pitchFamily="34" charset="0"/>
              </a:rPr>
              <a:t>Λεμφαδενεκτομή μετά ΧΜΘ σε μή-σεμινωματώδεις όγκους</a:t>
            </a:r>
            <a:endParaRPr lang="en-US" sz="2800" b="1" smtClean="0">
              <a:latin typeface="Tahoma" pitchFamily="34" charset="0"/>
            </a:endParaRPr>
          </a:p>
        </p:txBody>
      </p:sp>
      <p:sp>
        <p:nvSpPr>
          <p:cNvPr id="52227" name="Rectangle 3"/>
          <p:cNvSpPr>
            <a:spLocks noGrp="1" noChangeArrowheads="1"/>
          </p:cNvSpPr>
          <p:nvPr>
            <p:ph type="body" idx="4294967295"/>
          </p:nvPr>
        </p:nvSpPr>
        <p:spPr>
          <a:xfrm>
            <a:off x="755650" y="2060575"/>
            <a:ext cx="7646988" cy="4114800"/>
          </a:xfrm>
        </p:spPr>
        <p:txBody>
          <a:bodyPr/>
          <a:lstStyle/>
          <a:p>
            <a:pPr eaLnBrk="1" hangingPunct="1">
              <a:defRPr/>
            </a:pPr>
            <a:r>
              <a:rPr lang="el-GR" sz="2800" dirty="0" smtClean="0"/>
              <a:t>Νέκρωση / </a:t>
            </a:r>
            <a:r>
              <a:rPr lang="el-GR" sz="2800" dirty="0" err="1" smtClean="0"/>
              <a:t>Ίνωση</a:t>
            </a:r>
            <a:r>
              <a:rPr lang="en-US" sz="2800" dirty="0" smtClean="0"/>
              <a:t> :  	45-50%</a:t>
            </a:r>
          </a:p>
          <a:p>
            <a:pPr eaLnBrk="1" hangingPunct="1">
              <a:defRPr/>
            </a:pPr>
            <a:r>
              <a:rPr lang="el-GR" sz="2800" dirty="0" err="1" smtClean="0"/>
              <a:t>Τεράτωμα</a:t>
            </a:r>
            <a:r>
              <a:rPr lang="en-US" sz="2800" dirty="0" smtClean="0"/>
              <a:t>:		    35%</a:t>
            </a:r>
          </a:p>
          <a:p>
            <a:pPr eaLnBrk="1" hangingPunct="1">
              <a:defRPr/>
            </a:pPr>
            <a:r>
              <a:rPr lang="el-GR" sz="2800" dirty="0" smtClean="0"/>
              <a:t>Καρκίνος</a:t>
            </a:r>
            <a:r>
              <a:rPr lang="en-US" sz="2800" dirty="0" smtClean="0"/>
              <a:t>:		    15%</a:t>
            </a:r>
          </a:p>
          <a:p>
            <a:pPr eaLnBrk="1" hangingPunct="1">
              <a:defRPr/>
            </a:pPr>
            <a:endParaRPr lang="en-US" sz="2800" dirty="0" smtClean="0"/>
          </a:p>
          <a:p>
            <a:pPr eaLnBrk="1" hangingPunct="1">
              <a:buFont typeface="Wingdings" pitchFamily="2" charset="2"/>
              <a:buNone/>
              <a:defRPr/>
            </a:pPr>
            <a:r>
              <a:rPr lang="el-GR" sz="2800" b="1" dirty="0" smtClean="0">
                <a:solidFill>
                  <a:srgbClr val="FAF40C"/>
                </a:solidFill>
              </a:rPr>
              <a:t> </a:t>
            </a:r>
            <a:r>
              <a:rPr lang="el-GR" sz="2400" b="1" dirty="0" smtClean="0">
                <a:solidFill>
                  <a:srgbClr val="0070C0"/>
                </a:solidFill>
                <a:latin typeface="Tahoma" pitchFamily="34" charset="0"/>
              </a:rPr>
              <a:t>Το μέγεθος της υπολειπόμενης νόσου ΔΕΝ είναι προγνωστικό για την ύπαρξη υπολειπόμενου καρκίνου </a:t>
            </a:r>
            <a:r>
              <a:rPr lang="el-GR" sz="2400" b="1" dirty="0" smtClean="0">
                <a:solidFill>
                  <a:srgbClr val="0070C0"/>
                </a:solidFill>
                <a:latin typeface="Tahoma" pitchFamily="34" charset="0"/>
                <a:sym typeface="Wingdings" pitchFamily="2" charset="2"/>
              </a:rPr>
              <a:t>  όλοι οι ασθενείς χρειάζονται χειρουργείο</a:t>
            </a:r>
            <a:endParaRPr lang="en-US" sz="2400" dirty="0" smtClean="0">
              <a:solidFill>
                <a:srgbClr val="0070C0"/>
              </a:solidFill>
              <a:latin typeface="Tahoma" pitchFamily="34" charset="0"/>
            </a:endParaRPr>
          </a:p>
        </p:txBody>
      </p:sp>
      <p:pic>
        <p:nvPicPr>
          <p:cNvPr id="4" name="~PP2367.WAV">
            <a:hlinkClick r:id="" action="ppaction://media"/>
          </p:cNvPr>
          <p:cNvPicPr>
            <a:picLocks noRot="1" noChangeAspect="1"/>
          </p:cNvPicPr>
          <p:nvPr>
            <a:wavAudioFile r:embed="rId1" name="~PP2367.WAV"/>
          </p:nvPr>
        </p:nvPicPr>
        <p:blipFill>
          <a:blip r:embed="rId3"/>
          <a:stretch>
            <a:fillRect/>
          </a:stretch>
        </p:blipFill>
        <p:spPr>
          <a:xfrm>
            <a:off x="8632825" y="6346825"/>
            <a:ext cx="304800" cy="304800"/>
          </a:xfrm>
          <a:prstGeom prst="rect">
            <a:avLst/>
          </a:prstGeom>
        </p:spPr>
      </p:pic>
    </p:spTree>
  </p:cSld>
  <p:clrMapOvr>
    <a:masterClrMapping/>
  </p:clrMapOvr>
  <p:transition advTm="39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57200" y="277813"/>
            <a:ext cx="8229600" cy="609600"/>
          </a:xfrm>
        </p:spPr>
        <p:txBody>
          <a:bodyPr>
            <a:normAutofit fontScale="90000"/>
          </a:bodyPr>
          <a:lstStyle/>
          <a:p>
            <a:pPr eaLnBrk="1" hangingPunct="1">
              <a:defRPr/>
            </a:pPr>
            <a:r>
              <a:rPr lang="el-GR" sz="3200" b="1" dirty="0" smtClean="0">
                <a:solidFill>
                  <a:srgbClr val="0070C0"/>
                </a:solidFill>
                <a:latin typeface="Tahoma" pitchFamily="34" charset="0"/>
              </a:rPr>
              <a:t>Παρατεταμένη τοξικότητα από θεραπεία </a:t>
            </a:r>
            <a:endParaRPr lang="en-US" sz="3200" b="1" dirty="0" smtClean="0">
              <a:solidFill>
                <a:srgbClr val="0070C0"/>
              </a:solidFill>
              <a:latin typeface="Tahoma" pitchFamily="34" charset="0"/>
            </a:endParaRPr>
          </a:p>
        </p:txBody>
      </p:sp>
      <p:sp>
        <p:nvSpPr>
          <p:cNvPr id="55299" name="Rectangle 3"/>
          <p:cNvSpPr>
            <a:spLocks noGrp="1" noChangeArrowheads="1"/>
          </p:cNvSpPr>
          <p:nvPr>
            <p:ph type="body" idx="4294967295"/>
          </p:nvPr>
        </p:nvSpPr>
        <p:spPr>
          <a:xfrm>
            <a:off x="684213" y="1052513"/>
            <a:ext cx="7772400" cy="5149850"/>
          </a:xfrm>
        </p:spPr>
        <p:txBody>
          <a:bodyPr>
            <a:normAutofit lnSpcReduction="10000"/>
          </a:bodyPr>
          <a:lstStyle/>
          <a:p>
            <a:pPr eaLnBrk="1" hangingPunct="1">
              <a:defRPr/>
            </a:pPr>
            <a:r>
              <a:rPr lang="el-GR" sz="2400" dirty="0" smtClean="0"/>
              <a:t>Στειρότητα συνήθως παροδική</a:t>
            </a:r>
          </a:p>
          <a:p>
            <a:pPr lvl="1" eaLnBrk="1" hangingPunct="1">
              <a:defRPr/>
            </a:pPr>
            <a:r>
              <a:rPr lang="el-GR" sz="2000" dirty="0" smtClean="0"/>
              <a:t>ολιγοσπερμία / αζωσπερμία πέραν των 2 ετών </a:t>
            </a:r>
            <a:r>
              <a:rPr lang="en-US" sz="2000" dirty="0" smtClean="0"/>
              <a:t>:  </a:t>
            </a:r>
            <a:r>
              <a:rPr lang="el-GR" sz="2000" dirty="0" smtClean="0"/>
              <a:t>45-55%</a:t>
            </a:r>
          </a:p>
          <a:p>
            <a:pPr lvl="1" eaLnBrk="1" hangingPunct="1">
              <a:defRPr/>
            </a:pPr>
            <a:r>
              <a:rPr lang="el-GR" sz="2000" dirty="0" smtClean="0"/>
              <a:t>Δεν υπάρχει αυξημένος κίνδυνος γενετικών ανωμαλιών στα παιδιά</a:t>
            </a:r>
          </a:p>
          <a:p>
            <a:pPr eaLnBrk="1" hangingPunct="1">
              <a:defRPr/>
            </a:pPr>
            <a:endParaRPr lang="el-GR" sz="2400" dirty="0" smtClean="0"/>
          </a:p>
          <a:p>
            <a:pPr eaLnBrk="1" hangingPunct="1">
              <a:defRPr/>
            </a:pPr>
            <a:r>
              <a:rPr lang="el-GR" sz="2400" dirty="0" smtClean="0"/>
              <a:t>Καρδιαγγειακή νόσος</a:t>
            </a:r>
          </a:p>
          <a:p>
            <a:pPr lvl="1" eaLnBrk="1" hangingPunct="1">
              <a:defRPr/>
            </a:pPr>
            <a:r>
              <a:rPr lang="el-GR" sz="2000" dirty="0" smtClean="0"/>
              <a:t>ΗΤΝ, Αθηρωματική νόσος </a:t>
            </a:r>
          </a:p>
          <a:p>
            <a:pPr lvl="1" eaLnBrk="1" hangingPunct="1">
              <a:defRPr/>
            </a:pPr>
            <a:r>
              <a:rPr lang="el-GR" sz="2000" dirty="0" smtClean="0"/>
              <a:t>Φαινόμενο </a:t>
            </a:r>
            <a:r>
              <a:rPr lang="en-US" sz="2000" dirty="0" err="1" smtClean="0"/>
              <a:t>Raynaud’s</a:t>
            </a:r>
            <a:r>
              <a:rPr lang="en-US" sz="2000" dirty="0" smtClean="0"/>
              <a:t> </a:t>
            </a:r>
            <a:r>
              <a:rPr lang="el-GR" sz="2000" dirty="0" smtClean="0"/>
              <a:t>(σισπλατίνα, μπλεομυκίνη)</a:t>
            </a:r>
          </a:p>
          <a:p>
            <a:pPr eaLnBrk="1" hangingPunct="1">
              <a:defRPr/>
            </a:pPr>
            <a:endParaRPr lang="el-GR" sz="2400" dirty="0" smtClean="0"/>
          </a:p>
          <a:p>
            <a:pPr eaLnBrk="1" hangingPunct="1">
              <a:defRPr/>
            </a:pPr>
            <a:r>
              <a:rPr lang="el-GR" sz="2400" dirty="0" smtClean="0"/>
              <a:t>Νεφρική &amp; Πνευμονική τοξικότητα</a:t>
            </a:r>
          </a:p>
          <a:p>
            <a:pPr lvl="1" eaLnBrk="1" hangingPunct="1">
              <a:defRPr/>
            </a:pPr>
            <a:r>
              <a:rPr lang="el-GR" sz="2000" dirty="0" smtClean="0"/>
              <a:t>Ανάλογη της συνολικής δόσης σισπλατίνας και μπλεομυκίνης </a:t>
            </a:r>
            <a:r>
              <a:rPr lang="en-US" sz="2000" dirty="0" smtClean="0"/>
              <a:t> (&gt;200 IU) </a:t>
            </a:r>
            <a:r>
              <a:rPr lang="el-GR" sz="2000" dirty="0" smtClean="0"/>
              <a:t>αντίστοιχα</a:t>
            </a:r>
          </a:p>
          <a:p>
            <a:pPr lvl="1" eaLnBrk="1" hangingPunct="1">
              <a:buFontTx/>
              <a:buNone/>
              <a:defRPr/>
            </a:pPr>
            <a:endParaRPr lang="en-US" sz="2000" dirty="0" smtClean="0"/>
          </a:p>
          <a:p>
            <a:pPr lvl="1" eaLnBrk="1" hangingPunct="1">
              <a:buFontTx/>
              <a:buNone/>
              <a:defRPr/>
            </a:pPr>
            <a:r>
              <a:rPr lang="en-US" sz="2400" dirty="0" smtClean="0">
                <a:solidFill>
                  <a:srgbClr val="FF0066"/>
                </a:solidFill>
              </a:rPr>
              <a:t>&gt; 25% </a:t>
            </a:r>
            <a:r>
              <a:rPr lang="el-GR" sz="2400" dirty="0" smtClean="0">
                <a:solidFill>
                  <a:srgbClr val="FF0066"/>
                </a:solidFill>
              </a:rPr>
              <a:t>Μεταβολικό σύνδρομο</a:t>
            </a:r>
            <a:endParaRPr lang="en-US" sz="2400" dirty="0" smtClean="0">
              <a:solidFill>
                <a:srgbClr val="FF0066"/>
              </a:solidFill>
            </a:endParaRPr>
          </a:p>
        </p:txBody>
      </p:sp>
      <p:pic>
        <p:nvPicPr>
          <p:cNvPr id="4" name="~PP2994.WAV">
            <a:hlinkClick r:id="" action="ppaction://media"/>
          </p:cNvPr>
          <p:cNvPicPr>
            <a:picLocks noRot="1" noChangeAspect="1"/>
          </p:cNvPicPr>
          <p:nvPr>
            <a:wavAudioFile r:embed="rId1" name="~PP2994.WAV"/>
          </p:nvPr>
        </p:nvPicPr>
        <p:blipFill>
          <a:blip r:embed="rId3"/>
          <a:stretch>
            <a:fillRect/>
          </a:stretch>
        </p:blipFill>
        <p:spPr>
          <a:xfrm>
            <a:off x="8632825" y="6346825"/>
            <a:ext cx="304800" cy="304800"/>
          </a:xfrm>
          <a:prstGeom prst="rect">
            <a:avLst/>
          </a:prstGeom>
        </p:spPr>
      </p:pic>
    </p:spTree>
  </p:cSld>
  <p:clrMapOvr>
    <a:masterClrMapping/>
  </p:clrMapOvr>
  <p:transition advTm="24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9750" y="404813"/>
            <a:ext cx="8283575" cy="1468437"/>
          </a:xfrm>
        </p:spPr>
        <p:txBody>
          <a:bodyPr/>
          <a:lstStyle/>
          <a:p>
            <a:pPr eaLnBrk="1" hangingPunct="1">
              <a:defRPr/>
            </a:pPr>
            <a:r>
              <a:rPr lang="el-GR" sz="2800" b="1" smtClean="0">
                <a:latin typeface="Tahoma" pitchFamily="34" charset="0"/>
              </a:rPr>
              <a:t>Παρατεταμένη τοξικότητα από θεραπεία</a:t>
            </a:r>
            <a:br>
              <a:rPr lang="el-GR" sz="2800" b="1" smtClean="0">
                <a:latin typeface="Tahoma" pitchFamily="34" charset="0"/>
              </a:rPr>
            </a:br>
            <a:r>
              <a:rPr lang="el-GR" sz="2800" b="1" smtClean="0">
                <a:latin typeface="Tahoma" pitchFamily="34" charset="0"/>
              </a:rPr>
              <a:t>Κακοήθειες</a:t>
            </a:r>
            <a:br>
              <a:rPr lang="el-GR" sz="2800" b="1" smtClean="0">
                <a:latin typeface="Tahoma" pitchFamily="34" charset="0"/>
              </a:rPr>
            </a:br>
            <a:endParaRPr lang="en-US" sz="2800" b="1" smtClean="0">
              <a:latin typeface="Tahoma" pitchFamily="34" charset="0"/>
            </a:endParaRPr>
          </a:p>
        </p:txBody>
      </p:sp>
      <p:sp>
        <p:nvSpPr>
          <p:cNvPr id="56323" name="Rectangle 3"/>
          <p:cNvSpPr>
            <a:spLocks noGrp="1" noChangeArrowheads="1"/>
          </p:cNvSpPr>
          <p:nvPr>
            <p:ph type="body" idx="4294967295"/>
          </p:nvPr>
        </p:nvSpPr>
        <p:spPr>
          <a:xfrm>
            <a:off x="971550" y="1557338"/>
            <a:ext cx="7199313" cy="4648200"/>
          </a:xfrm>
        </p:spPr>
        <p:txBody>
          <a:bodyPr>
            <a:normAutofit/>
          </a:bodyPr>
          <a:lstStyle/>
          <a:p>
            <a:pPr eaLnBrk="1" hangingPunct="1">
              <a:defRPr/>
            </a:pPr>
            <a:r>
              <a:rPr lang="el-GR" sz="2800" dirty="0" smtClean="0"/>
              <a:t>Καρκίνος όρχεος </a:t>
            </a:r>
          </a:p>
          <a:p>
            <a:pPr lvl="1" eaLnBrk="1" hangingPunct="1">
              <a:defRPr/>
            </a:pPr>
            <a:r>
              <a:rPr lang="el-GR" sz="2400" dirty="0" smtClean="0"/>
              <a:t>2ο πρωτοπαθές</a:t>
            </a:r>
            <a:r>
              <a:rPr lang="en-US" sz="2400" dirty="0" smtClean="0"/>
              <a:t>:    1-2%</a:t>
            </a:r>
          </a:p>
          <a:p>
            <a:pPr lvl="1" eaLnBrk="1" hangingPunct="1">
              <a:defRPr/>
            </a:pPr>
            <a:r>
              <a:rPr lang="el-GR" sz="2400" dirty="0" smtClean="0"/>
              <a:t>Άπω υποτροπή (&gt; 5 χρόνια) </a:t>
            </a:r>
            <a:r>
              <a:rPr lang="en-US" sz="2400" dirty="0" smtClean="0"/>
              <a:t>:</a:t>
            </a:r>
            <a:r>
              <a:rPr lang="el-GR" sz="2400" dirty="0" smtClean="0"/>
              <a:t>  1-2%</a:t>
            </a:r>
          </a:p>
          <a:p>
            <a:pPr lvl="1" eaLnBrk="1" hangingPunct="1">
              <a:defRPr/>
            </a:pPr>
            <a:endParaRPr lang="el-GR" sz="2400" dirty="0" smtClean="0"/>
          </a:p>
          <a:p>
            <a:pPr eaLnBrk="1" hangingPunct="1">
              <a:defRPr/>
            </a:pPr>
            <a:r>
              <a:rPr lang="el-GR" sz="2800" dirty="0" smtClean="0"/>
              <a:t>Δευτεροπαθείς κακοήθειες</a:t>
            </a:r>
          </a:p>
          <a:p>
            <a:pPr lvl="1" eaLnBrk="1" hangingPunct="1">
              <a:defRPr/>
            </a:pPr>
            <a:r>
              <a:rPr lang="el-GR" sz="2400" dirty="0" smtClean="0"/>
              <a:t>Λευχαιμία (ιδίως σε &gt; 2 γραμ. Ετοποσίδης, υψηλές δόσεις σισπλατίνας και ΑΚΘ)</a:t>
            </a:r>
            <a:r>
              <a:rPr lang="en-US" sz="2400" dirty="0" smtClean="0"/>
              <a:t> &lt;0,5%</a:t>
            </a:r>
            <a:endParaRPr lang="el-GR" sz="2400" dirty="0" smtClean="0"/>
          </a:p>
          <a:p>
            <a:pPr lvl="1" eaLnBrk="1" hangingPunct="1">
              <a:defRPr/>
            </a:pPr>
            <a:r>
              <a:rPr lang="el-GR" sz="2400" dirty="0" smtClean="0"/>
              <a:t>Μελάνωμα</a:t>
            </a:r>
          </a:p>
          <a:p>
            <a:pPr lvl="1" eaLnBrk="1" hangingPunct="1">
              <a:defRPr/>
            </a:pPr>
            <a:r>
              <a:rPr lang="el-GR" sz="2400" dirty="0" smtClean="0"/>
              <a:t>Γαστρεντερικού</a:t>
            </a:r>
          </a:p>
          <a:p>
            <a:pPr lvl="1" eaLnBrk="1" hangingPunct="1">
              <a:defRPr/>
            </a:pPr>
            <a:r>
              <a:rPr lang="el-GR" sz="2400" dirty="0" smtClean="0"/>
              <a:t>Ουροποιητικού</a:t>
            </a:r>
            <a:endParaRPr lang="en-US" sz="2400" dirty="0" smtClean="0"/>
          </a:p>
        </p:txBody>
      </p:sp>
      <p:pic>
        <p:nvPicPr>
          <p:cNvPr id="4" name="~PP2032.WAV">
            <a:hlinkClick r:id="" action="ppaction://media"/>
          </p:cNvPr>
          <p:cNvPicPr>
            <a:picLocks noRot="1" noChangeAspect="1"/>
          </p:cNvPicPr>
          <p:nvPr>
            <a:wavAudioFile r:embed="rId1" name="~PP2032.WAV"/>
          </p:nvPr>
        </p:nvPicPr>
        <p:blipFill>
          <a:blip r:embed="rId3"/>
          <a:stretch>
            <a:fillRect/>
          </a:stretch>
        </p:blipFill>
        <p:spPr>
          <a:xfrm>
            <a:off x="8632825" y="6346825"/>
            <a:ext cx="304800" cy="304800"/>
          </a:xfrm>
          <a:prstGeom prst="rect">
            <a:avLst/>
          </a:prstGeom>
        </p:spPr>
      </p:pic>
    </p:spTree>
  </p:cSld>
  <p:clrMapOvr>
    <a:masterClrMapping/>
  </p:clrMapOvr>
  <p:transition advTm="15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28600"/>
            <a:ext cx="8929718" cy="990600"/>
          </a:xfrm>
        </p:spPr>
        <p:txBody>
          <a:bodyPr/>
          <a:lstStyle/>
          <a:p>
            <a:r>
              <a:rPr lang="el-GR" b="1" dirty="0" smtClean="0"/>
              <a:t>Σας ευχαριστώ για την προσοχή σας</a:t>
            </a:r>
            <a:endParaRPr lang="el-GR" b="1" dirty="0"/>
          </a:p>
        </p:txBody>
      </p:sp>
      <p:pic>
        <p:nvPicPr>
          <p:cNvPr id="1026" name="Picture 2"/>
          <p:cNvPicPr>
            <a:picLocks noChangeAspect="1" noChangeArrowheads="1"/>
          </p:cNvPicPr>
          <p:nvPr/>
        </p:nvPicPr>
        <p:blipFill>
          <a:blip r:embed="rId3"/>
          <a:srcRect/>
          <a:stretch>
            <a:fillRect/>
          </a:stretch>
        </p:blipFill>
        <p:spPr bwMode="auto">
          <a:xfrm>
            <a:off x="1571604" y="1500174"/>
            <a:ext cx="5715039" cy="5072097"/>
          </a:xfrm>
          <a:prstGeom prst="rect">
            <a:avLst/>
          </a:prstGeom>
          <a:noFill/>
          <a:ln w="9525">
            <a:noFill/>
            <a:miter lim="800000"/>
            <a:headEnd/>
            <a:tailEnd/>
          </a:ln>
          <a:effectLst/>
        </p:spPr>
      </p:pic>
      <p:pic>
        <p:nvPicPr>
          <p:cNvPr id="4" name="~PP905.WAV">
            <a:hlinkClick r:id="" action="ppaction://media"/>
          </p:cNvPr>
          <p:cNvPicPr>
            <a:picLocks noRot="1" noChangeAspect="1"/>
          </p:cNvPicPr>
          <p:nvPr>
            <a:wavAudioFile r:embed="rId1" name="~PP905.WAV"/>
          </p:nvPr>
        </p:nvPicPr>
        <p:blipFill>
          <a:blip r:embed="rId4"/>
          <a:stretch>
            <a:fillRect/>
          </a:stretch>
        </p:blipFill>
        <p:spPr>
          <a:xfrm>
            <a:off x="8632825" y="6346825"/>
            <a:ext cx="304800" cy="304800"/>
          </a:xfrm>
          <a:prstGeom prst="rect">
            <a:avLst/>
          </a:prstGeom>
        </p:spPr>
      </p:pic>
    </p:spTree>
  </p:cSld>
  <p:clrMapOvr>
    <a:masterClrMapping/>
  </p:clrMapOvr>
  <p:transition advTm="2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Διάγνωση</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n-US" b="1" i="1" dirty="0" smtClean="0"/>
              <a:t>Bone scan </a:t>
            </a:r>
            <a:r>
              <a:rPr lang="en-US" dirty="0" smtClean="0"/>
              <a:t>is indicated only in patients with bone pain and/or an elevated serum alkaline </a:t>
            </a:r>
            <a:r>
              <a:rPr lang="en-US" dirty="0" err="1" smtClean="0"/>
              <a:t>phosphatase</a:t>
            </a:r>
            <a:r>
              <a:rPr lang="en-US" dirty="0" smtClean="0"/>
              <a:t>. Bone scan can be falsely negative since bone metastases are frequently </a:t>
            </a:r>
            <a:r>
              <a:rPr lang="en-US" dirty="0" err="1" smtClean="0"/>
              <a:t>lytic</a:t>
            </a:r>
            <a:r>
              <a:rPr lang="en-US" dirty="0" smtClean="0"/>
              <a:t> rather than </a:t>
            </a:r>
            <a:r>
              <a:rPr lang="en-US" dirty="0" err="1" smtClean="0"/>
              <a:t>blastic</a:t>
            </a:r>
            <a:r>
              <a:rPr lang="en-US" dirty="0" smtClean="0"/>
              <a:t>. </a:t>
            </a:r>
          </a:p>
          <a:p>
            <a:r>
              <a:rPr lang="en-US" b="1" i="1" dirty="0" smtClean="0"/>
              <a:t>CT of the chest </a:t>
            </a:r>
            <a:r>
              <a:rPr lang="en-US" dirty="0" smtClean="0"/>
              <a:t>is useful to evaluate for evidence of pulmonary or </a:t>
            </a:r>
            <a:r>
              <a:rPr lang="en-US" dirty="0" err="1" smtClean="0"/>
              <a:t>mediastinal</a:t>
            </a:r>
            <a:r>
              <a:rPr lang="en-US" dirty="0" smtClean="0"/>
              <a:t> lymph node metastases.</a:t>
            </a:r>
          </a:p>
          <a:p>
            <a:r>
              <a:rPr lang="en-US" b="1" i="1" dirty="0" smtClean="0"/>
              <a:t>MRI scanning with gadolinium </a:t>
            </a:r>
            <a:r>
              <a:rPr lang="en-US" dirty="0" smtClean="0"/>
              <a:t>is superior to CT for evaluation of the </a:t>
            </a:r>
            <a:r>
              <a:rPr lang="en-US" i="1" u="sng" dirty="0" smtClean="0"/>
              <a:t>inferior vena cava </a:t>
            </a:r>
            <a:r>
              <a:rPr lang="en-US" dirty="0" smtClean="0"/>
              <a:t>and right atrium when tumor involvement is suspected.</a:t>
            </a:r>
          </a:p>
          <a:p>
            <a:r>
              <a:rPr lang="en-US" b="1" i="1" dirty="0" smtClean="0"/>
              <a:t>PET scanning </a:t>
            </a:r>
            <a:r>
              <a:rPr lang="en-US" dirty="0" smtClean="0"/>
              <a:t>has high sensitivity and specificity for the primary lesion. Although PET or PET/CT may be more sensitive than radionuclide scanning for the detection of bone metastases, it is expensive and has limited use for routine staging.</a:t>
            </a:r>
          </a:p>
          <a:p>
            <a:endParaRPr lang="el-GR" dirty="0"/>
          </a:p>
        </p:txBody>
      </p:sp>
      <p:pic>
        <p:nvPicPr>
          <p:cNvPr id="4" name="~PP3399.WAV">
            <a:hlinkClick r:id="" action="ppaction://media"/>
          </p:cNvPr>
          <p:cNvPicPr>
            <a:picLocks noRot="1" noChangeAspect="1"/>
          </p:cNvPicPr>
          <p:nvPr>
            <a:wavAudioFile r:embed="rId1" name="~PP3399.WAV"/>
          </p:nvPr>
        </p:nvPicPr>
        <p:blipFill>
          <a:blip r:embed="rId3"/>
          <a:stretch>
            <a:fillRect/>
          </a:stretch>
        </p:blipFill>
        <p:spPr>
          <a:xfrm>
            <a:off x="8632825" y="6346825"/>
            <a:ext cx="304800" cy="304800"/>
          </a:xfrm>
          <a:prstGeom prst="rect">
            <a:avLst/>
          </a:prstGeom>
        </p:spPr>
      </p:pic>
    </p:spTree>
  </p:cSld>
  <p:clrMapOvr>
    <a:masterClrMapping/>
  </p:clrMapOvr>
  <p:transition advTm="27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sz="3200" dirty="0"/>
              <a:t>UCLA Integrated Staging System (UISS) for Renal Cell Carcinoma (RCC</a:t>
            </a:r>
            <a:r>
              <a:rPr lang="en-US" sz="3200" dirty="0" smtClean="0"/>
              <a:t>)</a:t>
            </a:r>
            <a:endParaRPr lang="el-GR" sz="3200" dirty="0"/>
          </a:p>
        </p:txBody>
      </p:sp>
      <p:graphicFrame>
        <p:nvGraphicFramePr>
          <p:cNvPr id="7" name="Θέση περιεχομένου 6"/>
          <p:cNvGraphicFramePr>
            <a:graphicFrameLocks noGrp="1"/>
          </p:cNvGraphicFramePr>
          <p:nvPr>
            <p:ph sz="half" idx="2"/>
            <p:extLst>
              <p:ext uri="{D42A27DB-BD31-4B8C-83A1-F6EECF244321}">
                <p14:modId xmlns:p14="http://schemas.microsoft.com/office/powerpoint/2010/main" xmlns="" val="2981472754"/>
              </p:ext>
            </p:extLst>
          </p:nvPr>
        </p:nvGraphicFramePr>
        <p:xfrm>
          <a:off x="4500562" y="3207663"/>
          <a:ext cx="4643439" cy="2565400"/>
        </p:xfrm>
        <a:graphic>
          <a:graphicData uri="http://schemas.openxmlformats.org/drawingml/2006/table">
            <a:tbl>
              <a:tblPr firstRow="1" bandRow="1">
                <a:tableStyleId>{5C22544A-7EE6-4342-B048-85BDC9FD1C3A}</a:tableStyleId>
              </a:tblPr>
              <a:tblGrid>
                <a:gridCol w="1547813"/>
                <a:gridCol w="1547813"/>
                <a:gridCol w="1547813"/>
              </a:tblGrid>
              <a:tr h="370840">
                <a:tc>
                  <a:txBody>
                    <a:bodyPr/>
                    <a:lstStyle/>
                    <a:p>
                      <a:pPr algn="ctr"/>
                      <a:r>
                        <a:rPr lang="en-US" dirty="0" smtClean="0"/>
                        <a:t>Classification UISS</a:t>
                      </a:r>
                      <a:endParaRPr lang="el-GR" dirty="0"/>
                    </a:p>
                  </a:txBody>
                  <a:tcPr marL="68580" marR="68580"/>
                </a:tc>
                <a:tc>
                  <a:txBody>
                    <a:bodyPr/>
                    <a:lstStyle/>
                    <a:p>
                      <a:pPr algn="ctr"/>
                      <a:r>
                        <a:rPr lang="en-US" dirty="0" smtClean="0"/>
                        <a:t>Percentage of Patients</a:t>
                      </a:r>
                      <a:endParaRPr lang="el-GR" dirty="0"/>
                    </a:p>
                  </a:txBody>
                  <a:tcPr marL="68580" marR="68580"/>
                </a:tc>
                <a:tc>
                  <a:txBody>
                    <a:bodyPr/>
                    <a:lstStyle/>
                    <a:p>
                      <a:pPr algn="ctr"/>
                      <a:r>
                        <a:rPr lang="en-US" dirty="0" smtClean="0"/>
                        <a:t>5 years RFS post nephrectomy</a:t>
                      </a:r>
                      <a:endParaRPr lang="el-GR" dirty="0"/>
                    </a:p>
                  </a:txBody>
                  <a:tcPr marL="68580" marR="68580"/>
                </a:tc>
              </a:tr>
              <a:tr h="370840">
                <a:tc>
                  <a:txBody>
                    <a:bodyPr/>
                    <a:lstStyle/>
                    <a:p>
                      <a:pPr algn="ctr"/>
                      <a:r>
                        <a:rPr lang="en-US" dirty="0" smtClean="0"/>
                        <a:t>Low risk</a:t>
                      </a:r>
                      <a:endParaRPr lang="el-GR" dirty="0"/>
                    </a:p>
                  </a:txBody>
                  <a:tcPr marL="68580" marR="68580"/>
                </a:tc>
                <a:tc>
                  <a:txBody>
                    <a:bodyPr/>
                    <a:lstStyle/>
                    <a:p>
                      <a:pPr algn="ctr"/>
                      <a:r>
                        <a:rPr lang="en-US" dirty="0" smtClean="0"/>
                        <a:t>20-36,6%</a:t>
                      </a:r>
                      <a:r>
                        <a:rPr lang="en-US" baseline="0" dirty="0" smtClean="0"/>
                        <a:t> =</a:t>
                      </a:r>
                      <a:r>
                        <a:rPr lang="en-US" b="1" baseline="0" dirty="0" smtClean="0"/>
                        <a:t>30%</a:t>
                      </a:r>
                      <a:endParaRPr lang="el-GR" b="1" dirty="0"/>
                    </a:p>
                  </a:txBody>
                  <a:tcPr marL="68580" marR="68580"/>
                </a:tc>
                <a:tc>
                  <a:txBody>
                    <a:bodyPr/>
                    <a:lstStyle/>
                    <a:p>
                      <a:pPr algn="ctr"/>
                      <a:r>
                        <a:rPr lang="en-US" dirty="0" smtClean="0"/>
                        <a:t>90,4%</a:t>
                      </a:r>
                      <a:endParaRPr lang="el-GR" dirty="0"/>
                    </a:p>
                  </a:txBody>
                  <a:tcPr marL="68580" marR="68580"/>
                </a:tc>
              </a:tr>
              <a:tr h="370840">
                <a:tc>
                  <a:txBody>
                    <a:bodyPr/>
                    <a:lstStyle/>
                    <a:p>
                      <a:pPr algn="ctr"/>
                      <a:r>
                        <a:rPr lang="en-US" dirty="0" smtClean="0"/>
                        <a:t>Intermediate risk</a:t>
                      </a:r>
                      <a:endParaRPr lang="el-GR" dirty="0"/>
                    </a:p>
                  </a:txBody>
                  <a:tcPr marL="68580" marR="68580"/>
                </a:tc>
                <a:tc>
                  <a:txBody>
                    <a:bodyPr/>
                    <a:lstStyle/>
                    <a:p>
                      <a:pPr algn="ctr"/>
                      <a:r>
                        <a:rPr lang="en-US" dirty="0" smtClean="0"/>
                        <a:t>52,5-70%=</a:t>
                      </a:r>
                      <a:r>
                        <a:rPr lang="en-US" b="1" dirty="0" smtClean="0"/>
                        <a:t>60%</a:t>
                      </a:r>
                      <a:endParaRPr lang="el-GR" b="1" dirty="0"/>
                    </a:p>
                  </a:txBody>
                  <a:tcPr marL="68580" marR="68580"/>
                </a:tc>
                <a:tc>
                  <a:txBody>
                    <a:bodyPr/>
                    <a:lstStyle/>
                    <a:p>
                      <a:pPr algn="ctr"/>
                      <a:r>
                        <a:rPr lang="en-US" dirty="0" smtClean="0"/>
                        <a:t>61,8%</a:t>
                      </a:r>
                      <a:endParaRPr lang="el-GR" dirty="0"/>
                    </a:p>
                  </a:txBody>
                  <a:tcPr marL="68580" marR="68580"/>
                </a:tc>
              </a:tr>
              <a:tr h="370840">
                <a:tc>
                  <a:txBody>
                    <a:bodyPr/>
                    <a:lstStyle/>
                    <a:p>
                      <a:pPr algn="ctr"/>
                      <a:r>
                        <a:rPr lang="en-US" dirty="0" smtClean="0"/>
                        <a:t>High risk</a:t>
                      </a:r>
                      <a:endParaRPr lang="el-GR" dirty="0"/>
                    </a:p>
                  </a:txBody>
                  <a:tcPr marL="68580" marR="68580"/>
                </a:tc>
                <a:tc>
                  <a:txBody>
                    <a:bodyPr/>
                    <a:lstStyle/>
                    <a:p>
                      <a:pPr algn="ctr"/>
                      <a:r>
                        <a:rPr lang="en-US" dirty="0" smtClean="0"/>
                        <a:t>6-14%=</a:t>
                      </a:r>
                      <a:r>
                        <a:rPr lang="en-US" b="1" dirty="0" smtClean="0"/>
                        <a:t>10%</a:t>
                      </a:r>
                      <a:endParaRPr lang="el-GR" b="1" dirty="0"/>
                    </a:p>
                  </a:txBody>
                  <a:tcPr marL="68580" marR="68580"/>
                </a:tc>
                <a:tc>
                  <a:txBody>
                    <a:bodyPr/>
                    <a:lstStyle/>
                    <a:p>
                      <a:pPr algn="ctr"/>
                      <a:r>
                        <a:rPr lang="en-US" dirty="0" smtClean="0"/>
                        <a:t>41,9%</a:t>
                      </a:r>
                      <a:endParaRPr lang="el-GR" dirty="0"/>
                    </a:p>
                  </a:txBody>
                  <a:tcPr marL="68580" marR="68580"/>
                </a:tc>
              </a:tr>
            </a:tbl>
          </a:graphicData>
        </a:graphic>
      </p:graphicFrame>
      <p:pic>
        <p:nvPicPr>
          <p:cNvPr id="5" name="Picture 1"/>
          <p:cNvPicPr>
            <a:picLocks noGrp="1" noChangeAspect="1"/>
          </p:cNvPicPr>
          <p:nvPr>
            <p:ph sz="half" idx="1"/>
          </p:nvPr>
        </p:nvPicPr>
        <p:blipFill rotWithShape="1">
          <a:blip r:embed="rId4"/>
          <a:srcRect l="12873" t="30450" r="12471" b="3624"/>
          <a:stretch/>
        </p:blipFill>
        <p:spPr>
          <a:xfrm>
            <a:off x="477612" y="2603500"/>
            <a:ext cx="3943349" cy="3416299"/>
          </a:xfrm>
          <a:prstGeom prst="rect">
            <a:avLst/>
          </a:prstGeom>
        </p:spPr>
      </p:pic>
      <p:sp>
        <p:nvSpPr>
          <p:cNvPr id="8" name="Ορθογώνιο 7"/>
          <p:cNvSpPr/>
          <p:nvPr/>
        </p:nvSpPr>
        <p:spPr>
          <a:xfrm>
            <a:off x="4049486" y="6019800"/>
            <a:ext cx="4572000" cy="461665"/>
          </a:xfrm>
          <a:prstGeom prst="rect">
            <a:avLst/>
          </a:prstGeom>
        </p:spPr>
        <p:txBody>
          <a:bodyPr>
            <a:spAutoFit/>
          </a:bodyPr>
          <a:lstStyle/>
          <a:p>
            <a:pPr algn="r"/>
            <a:r>
              <a:rPr lang="en-US" sz="1200" dirty="0">
                <a:solidFill>
                  <a:srgbClr val="231F20"/>
                </a:solidFill>
              </a:rPr>
              <a:t>J </a:t>
            </a:r>
            <a:r>
              <a:rPr lang="en-US" sz="1200" dirty="0" err="1">
                <a:solidFill>
                  <a:srgbClr val="231F20"/>
                </a:solidFill>
              </a:rPr>
              <a:t>Clin</a:t>
            </a:r>
            <a:r>
              <a:rPr lang="en-US" sz="1200" dirty="0">
                <a:solidFill>
                  <a:srgbClr val="231F20"/>
                </a:solidFill>
              </a:rPr>
              <a:t> </a:t>
            </a:r>
            <a:r>
              <a:rPr lang="en-US" sz="1200" dirty="0" err="1">
                <a:solidFill>
                  <a:srgbClr val="231F20"/>
                </a:solidFill>
              </a:rPr>
              <a:t>Oncol</a:t>
            </a:r>
            <a:r>
              <a:rPr lang="en-US" sz="1200" dirty="0">
                <a:solidFill>
                  <a:srgbClr val="231F20"/>
                </a:solidFill>
              </a:rPr>
              <a:t> 22:3316-3322</a:t>
            </a:r>
            <a:r>
              <a:rPr lang="en-US" sz="1200" dirty="0"/>
              <a:t> </a:t>
            </a:r>
            <a:br>
              <a:rPr lang="en-US" sz="1200" dirty="0"/>
            </a:br>
            <a:endParaRPr lang="el-GR" sz="1200" dirty="0"/>
          </a:p>
        </p:txBody>
      </p:sp>
      <p:sp>
        <p:nvSpPr>
          <p:cNvPr id="6" name="5 - Ορθογώνιο"/>
          <p:cNvSpPr/>
          <p:nvPr/>
        </p:nvSpPr>
        <p:spPr>
          <a:xfrm>
            <a:off x="357158" y="2857496"/>
            <a:ext cx="1071570" cy="26432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4500562" y="5357826"/>
            <a:ext cx="4643438" cy="571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P2741.WAV">
            <a:hlinkClick r:id="" action="ppaction://media"/>
          </p:cNvPr>
          <p:cNvPicPr>
            <a:picLocks noRot="1" noChangeAspect="1"/>
          </p:cNvPicPr>
          <p:nvPr>
            <a:wavAudioFile r:embed="rId2" name="~PP2741.WAV"/>
          </p:nvPr>
        </p:nvPicPr>
        <p:blipFill>
          <a:blip r:embed="rId5"/>
          <a:stretch>
            <a:fillRect/>
          </a:stretch>
        </p:blipFill>
        <p:spPr>
          <a:xfrm>
            <a:off x="8632825" y="6346825"/>
            <a:ext cx="304800" cy="304800"/>
          </a:xfrm>
          <a:prstGeom prst="rect">
            <a:avLst/>
          </a:prstGeom>
        </p:spPr>
      </p:pic>
    </p:spTree>
    <p:custDataLst>
      <p:tags r:id="rId1"/>
    </p:custDataLst>
    <p:extLst>
      <p:ext uri="{BB962C8B-B14F-4D97-AF65-F5344CB8AC3E}">
        <p14:creationId xmlns:p14="http://schemas.microsoft.com/office/powerpoint/2010/main" xmlns="" val="3322806027"/>
      </p:ext>
    </p:extLst>
  </p:cSld>
  <p:clrMapOvr>
    <a:masterClrMapping/>
  </p:clrMapOvr>
  <p:transition advTm="31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6500826" cy="1143000"/>
          </a:xfrm>
        </p:spPr>
        <p:txBody>
          <a:bodyPr/>
          <a:lstStyle/>
          <a:p>
            <a:r>
              <a:rPr lang="el-GR" dirty="0" smtClean="0"/>
              <a:t>Κριτήρια Νεφρεκτομής</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n-US" dirty="0" smtClean="0"/>
              <a:t>Stage I or II RCC (disease limited to the kidney).</a:t>
            </a:r>
          </a:p>
          <a:p>
            <a:r>
              <a:rPr lang="en-US" dirty="0" smtClean="0"/>
              <a:t>Stage III RCC, which includes patients with tumor extension into major veins or </a:t>
            </a:r>
            <a:r>
              <a:rPr lang="en-US" dirty="0" err="1" smtClean="0"/>
              <a:t>perinephric</a:t>
            </a:r>
            <a:r>
              <a:rPr lang="en-US" dirty="0" smtClean="0"/>
              <a:t> tissues and/or enlarged retroperitoneal lymph nodes.</a:t>
            </a:r>
          </a:p>
          <a:p>
            <a:r>
              <a:rPr lang="en-US" dirty="0" smtClean="0"/>
              <a:t>Involvement of the inferior vena cava (IVC) and/or the cardiac atrium (</a:t>
            </a:r>
            <a:r>
              <a:rPr lang="en-US" dirty="0" err="1" smtClean="0"/>
              <a:t>ie</a:t>
            </a:r>
            <a:r>
              <a:rPr lang="en-US" dirty="0" smtClean="0"/>
              <a:t>, </a:t>
            </a:r>
            <a:r>
              <a:rPr lang="en-US" dirty="0" err="1" smtClean="0"/>
              <a:t>cavoatrial</a:t>
            </a:r>
            <a:r>
              <a:rPr lang="en-US" dirty="0" smtClean="0"/>
              <a:t> tumor involvement). </a:t>
            </a:r>
          </a:p>
          <a:p>
            <a:r>
              <a:rPr lang="en-US" dirty="0" smtClean="0"/>
              <a:t>RCC with direct extension into the </a:t>
            </a:r>
            <a:r>
              <a:rPr lang="en-US" dirty="0" err="1" smtClean="0"/>
              <a:t>ipsilateral</a:t>
            </a:r>
            <a:r>
              <a:rPr lang="en-US" dirty="0" smtClean="0"/>
              <a:t> adrenal gland (a subset of stage IV RCC), especially if there is no other evidence of metastatic disease. </a:t>
            </a:r>
          </a:p>
          <a:p>
            <a:r>
              <a:rPr lang="en-US" dirty="0" smtClean="0"/>
              <a:t>The role of </a:t>
            </a:r>
            <a:r>
              <a:rPr lang="en-US" dirty="0" err="1" smtClean="0"/>
              <a:t>cytoreductive</a:t>
            </a:r>
            <a:r>
              <a:rPr lang="en-US" dirty="0" smtClean="0"/>
              <a:t> </a:t>
            </a:r>
            <a:r>
              <a:rPr lang="en-US" dirty="0" err="1" smtClean="0"/>
              <a:t>nephrectomy</a:t>
            </a:r>
            <a:r>
              <a:rPr lang="en-US" dirty="0" smtClean="0"/>
              <a:t> in other patients with stage IV RCC</a:t>
            </a:r>
          </a:p>
          <a:p>
            <a:endParaRPr lang="el-GR" dirty="0"/>
          </a:p>
        </p:txBody>
      </p:sp>
      <p:pic>
        <p:nvPicPr>
          <p:cNvPr id="247810" name="Picture 2"/>
          <p:cNvPicPr>
            <a:picLocks noChangeAspect="1" noChangeArrowheads="1"/>
          </p:cNvPicPr>
          <p:nvPr/>
        </p:nvPicPr>
        <p:blipFill>
          <a:blip r:embed="rId3"/>
          <a:srcRect/>
          <a:stretch>
            <a:fillRect/>
          </a:stretch>
        </p:blipFill>
        <p:spPr bwMode="auto">
          <a:xfrm>
            <a:off x="6867525" y="1"/>
            <a:ext cx="2276475" cy="1428736"/>
          </a:xfrm>
          <a:prstGeom prst="rect">
            <a:avLst/>
          </a:prstGeom>
          <a:noFill/>
          <a:ln w="9525">
            <a:noFill/>
            <a:miter lim="800000"/>
            <a:headEnd/>
            <a:tailEnd/>
          </a:ln>
          <a:effectLst/>
        </p:spPr>
      </p:pic>
      <p:pic>
        <p:nvPicPr>
          <p:cNvPr id="5" name="~PP2096.WAV">
            <a:hlinkClick r:id="" action="ppaction://media"/>
          </p:cNvPr>
          <p:cNvPicPr>
            <a:picLocks noRot="1" noChangeAspect="1"/>
          </p:cNvPicPr>
          <p:nvPr>
            <a:wavAudioFile r:embed="rId1" name="~PP2096.WAV"/>
          </p:nvPr>
        </p:nvPicPr>
        <p:blipFill>
          <a:blip r:embed="rId4"/>
          <a:stretch>
            <a:fillRect/>
          </a:stretch>
        </p:blipFill>
        <p:spPr>
          <a:xfrm>
            <a:off x="8632825" y="6346825"/>
            <a:ext cx="304800" cy="304800"/>
          </a:xfrm>
          <a:prstGeom prst="rect">
            <a:avLst/>
          </a:prstGeom>
        </p:spPr>
      </p:pic>
    </p:spTree>
  </p:cSld>
  <p:clrMapOvr>
    <a:masterClrMapping/>
  </p:clrMapOvr>
  <p:transition spd="slow" advTm="3599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6043626" cy="1143000"/>
          </a:xfrm>
        </p:spPr>
        <p:txBody>
          <a:bodyPr>
            <a:normAutofit fontScale="90000"/>
          </a:bodyPr>
          <a:lstStyle/>
          <a:p>
            <a:r>
              <a:rPr lang="el-GR" dirty="0" smtClean="0"/>
              <a:t>Νεφρεκτομή</a:t>
            </a:r>
            <a:r>
              <a:rPr lang="en-US" dirty="0" smtClean="0"/>
              <a:t>- </a:t>
            </a:r>
            <a:r>
              <a:rPr lang="el-GR" dirty="0" smtClean="0"/>
              <a:t>Ριζική ή μερική?</a:t>
            </a:r>
            <a:endParaRPr lang="el-GR" dirty="0"/>
          </a:p>
        </p:txBody>
      </p:sp>
      <p:sp>
        <p:nvSpPr>
          <p:cNvPr id="3" name="2 - Θέση περιεχομένου"/>
          <p:cNvSpPr>
            <a:spLocks noGrp="1"/>
          </p:cNvSpPr>
          <p:nvPr>
            <p:ph idx="1"/>
          </p:nvPr>
        </p:nvSpPr>
        <p:spPr/>
        <p:txBody>
          <a:bodyPr>
            <a:normAutofit fontScale="62500" lnSpcReduction="20000"/>
          </a:bodyPr>
          <a:lstStyle/>
          <a:p>
            <a:pPr>
              <a:buFont typeface="Wingdings" pitchFamily="2" charset="2"/>
              <a:buChar char="Ø"/>
            </a:pPr>
            <a:r>
              <a:rPr lang="en-US" b="1" i="1" u="sng" dirty="0" smtClean="0">
                <a:solidFill>
                  <a:srgbClr val="00B0F0"/>
                </a:solidFill>
              </a:rPr>
              <a:t>Radical </a:t>
            </a:r>
            <a:r>
              <a:rPr lang="en-US" b="1" i="1" u="sng" dirty="0" err="1" smtClean="0">
                <a:solidFill>
                  <a:srgbClr val="00B0F0"/>
                </a:solidFill>
              </a:rPr>
              <a:t>nephrectomy</a:t>
            </a:r>
            <a:r>
              <a:rPr lang="en-US" b="1" i="1" u="sng" dirty="0" smtClean="0">
                <a:solidFill>
                  <a:srgbClr val="00B0F0"/>
                </a:solidFill>
              </a:rPr>
              <a:t> </a:t>
            </a:r>
            <a:r>
              <a:rPr lang="en-US" dirty="0" smtClean="0"/>
              <a:t>in patients with tumors &gt;7 cm in size or those involving a more central position of the kidney</a:t>
            </a:r>
          </a:p>
          <a:p>
            <a:pPr>
              <a:buFont typeface="Wingdings" pitchFamily="2" charset="2"/>
              <a:buChar char="Ø"/>
            </a:pPr>
            <a:r>
              <a:rPr lang="en-US" dirty="0" smtClean="0"/>
              <a:t>In addition, a radical </a:t>
            </a:r>
            <a:r>
              <a:rPr lang="en-US" dirty="0" err="1" smtClean="0"/>
              <a:t>nephrectomy</a:t>
            </a:r>
            <a:r>
              <a:rPr lang="en-US" dirty="0" smtClean="0"/>
              <a:t> should be performed in patients with any of the following:</a:t>
            </a:r>
          </a:p>
          <a:p>
            <a:r>
              <a:rPr lang="en-US" dirty="0" smtClean="0"/>
              <a:t>Suspected lymph node involvement </a:t>
            </a:r>
          </a:p>
          <a:p>
            <a:r>
              <a:rPr lang="en-US" dirty="0" smtClean="0"/>
              <a:t>Tumor with associated renal vein or inferior vena cava (IVC) thrombus </a:t>
            </a:r>
          </a:p>
          <a:p>
            <a:r>
              <a:rPr lang="en-US" dirty="0" smtClean="0"/>
              <a:t>Direct extension into the </a:t>
            </a:r>
            <a:r>
              <a:rPr lang="en-US" dirty="0" err="1" smtClean="0"/>
              <a:t>ipsilateral</a:t>
            </a:r>
            <a:r>
              <a:rPr lang="en-US" dirty="0" smtClean="0"/>
              <a:t> adrenal gland </a:t>
            </a:r>
          </a:p>
          <a:p>
            <a:pPr>
              <a:buNone/>
            </a:pPr>
            <a:endParaRPr lang="en-US" dirty="0" smtClean="0"/>
          </a:p>
          <a:p>
            <a:pPr>
              <a:buFont typeface="Wingdings" pitchFamily="2" charset="2"/>
              <a:buChar char="Ø"/>
            </a:pPr>
            <a:r>
              <a:rPr lang="en-US" dirty="0" smtClean="0"/>
              <a:t>Patients with a tumor ≤7 cm should undergo a </a:t>
            </a:r>
            <a:r>
              <a:rPr lang="en-US" b="1" i="1" u="sng" dirty="0" smtClean="0">
                <a:solidFill>
                  <a:srgbClr val="00B0F0"/>
                </a:solidFill>
              </a:rPr>
              <a:t>partial </a:t>
            </a:r>
            <a:r>
              <a:rPr lang="en-US" b="1" i="1" u="sng" dirty="0" err="1" smtClean="0">
                <a:solidFill>
                  <a:srgbClr val="00B0F0"/>
                </a:solidFill>
              </a:rPr>
              <a:t>nephrectomy</a:t>
            </a:r>
            <a:r>
              <a:rPr lang="en-US" b="1" i="1" u="sng" dirty="0" smtClean="0">
                <a:solidFill>
                  <a:srgbClr val="00B0F0"/>
                </a:solidFill>
              </a:rPr>
              <a:t> </a:t>
            </a:r>
            <a:r>
              <a:rPr lang="en-US" dirty="0" smtClean="0"/>
              <a:t>when it is technically feasible in order to preserve renal function, especially in patients with any of the following :</a:t>
            </a:r>
          </a:p>
          <a:p>
            <a:r>
              <a:rPr lang="en-US" dirty="0" smtClean="0"/>
              <a:t>A solitary kidney </a:t>
            </a:r>
          </a:p>
          <a:p>
            <a:r>
              <a:rPr lang="en-US" dirty="0" smtClean="0"/>
              <a:t>Multiple, small, and/or bilateral tumors </a:t>
            </a:r>
          </a:p>
          <a:p>
            <a:r>
              <a:rPr lang="en-US" dirty="0" smtClean="0"/>
              <a:t>Patients with or at risk for chronic renal disease </a:t>
            </a:r>
          </a:p>
          <a:p>
            <a:endParaRPr lang="el-GR" dirty="0"/>
          </a:p>
        </p:txBody>
      </p:sp>
      <p:pic>
        <p:nvPicPr>
          <p:cNvPr id="4" name="Picture 2"/>
          <p:cNvPicPr>
            <a:picLocks noChangeAspect="1" noChangeArrowheads="1"/>
          </p:cNvPicPr>
          <p:nvPr/>
        </p:nvPicPr>
        <p:blipFill>
          <a:blip r:embed="rId3"/>
          <a:srcRect/>
          <a:stretch>
            <a:fillRect/>
          </a:stretch>
        </p:blipFill>
        <p:spPr bwMode="auto">
          <a:xfrm>
            <a:off x="6867525" y="1"/>
            <a:ext cx="2276475" cy="1428736"/>
          </a:xfrm>
          <a:prstGeom prst="rect">
            <a:avLst/>
          </a:prstGeom>
          <a:noFill/>
          <a:ln w="9525">
            <a:noFill/>
            <a:miter lim="800000"/>
            <a:headEnd/>
            <a:tailEnd/>
          </a:ln>
          <a:effectLst/>
        </p:spPr>
      </p:pic>
      <p:pic>
        <p:nvPicPr>
          <p:cNvPr id="5" name="~PP1086.WAV">
            <a:hlinkClick r:id="" action="ppaction://media"/>
          </p:cNvPr>
          <p:cNvPicPr>
            <a:picLocks noRot="1" noChangeAspect="1"/>
          </p:cNvPicPr>
          <p:nvPr>
            <a:wavAudioFile r:embed="rId1" name="~PP1086.WAV"/>
          </p:nvPr>
        </p:nvPicPr>
        <p:blipFill>
          <a:blip r:embed="rId4"/>
          <a:stretch>
            <a:fillRect/>
          </a:stretch>
        </p:blipFill>
        <p:spPr>
          <a:xfrm>
            <a:off x="8632825" y="6346825"/>
            <a:ext cx="304800" cy="304800"/>
          </a:xfrm>
          <a:prstGeom prst="rect">
            <a:avLst/>
          </a:prstGeom>
        </p:spPr>
      </p:pic>
    </p:spTree>
  </p:cSld>
  <p:clrMapOvr>
    <a:masterClrMapping/>
  </p:clrMapOvr>
  <p:transition spd="slow" advTm="438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buNone/>
            </a:pPr>
            <a:r>
              <a:rPr lang="el-GR" sz="3800" b="1" dirty="0" smtClean="0"/>
              <a:t>Καρκίνος Νεφρού</a:t>
            </a:r>
            <a:endParaRPr lang="el-GR" sz="3800" b="1" dirty="0"/>
          </a:p>
        </p:txBody>
      </p:sp>
      <p:pic>
        <p:nvPicPr>
          <p:cNvPr id="43009" name="Picture 1"/>
          <p:cNvPicPr>
            <a:picLocks noChangeAspect="1" noChangeArrowheads="1"/>
          </p:cNvPicPr>
          <p:nvPr/>
        </p:nvPicPr>
        <p:blipFill>
          <a:blip r:embed="rId3"/>
          <a:srcRect/>
          <a:stretch>
            <a:fillRect/>
          </a:stretch>
        </p:blipFill>
        <p:spPr bwMode="auto">
          <a:xfrm>
            <a:off x="4357686" y="1500174"/>
            <a:ext cx="4429156" cy="4786346"/>
          </a:xfrm>
          <a:prstGeom prst="rect">
            <a:avLst/>
          </a:prstGeom>
          <a:noFill/>
          <a:ln w="9525">
            <a:noFill/>
            <a:miter lim="800000"/>
            <a:headEnd/>
            <a:tailEnd/>
          </a:ln>
          <a:effectLst/>
        </p:spPr>
      </p:pic>
      <p:pic>
        <p:nvPicPr>
          <p:cNvPr id="5" name="~PP613.WAV">
            <a:hlinkClick r:id="" action="ppaction://media"/>
          </p:cNvPr>
          <p:cNvPicPr>
            <a:picLocks noRot="1" noChangeAspect="1"/>
          </p:cNvPicPr>
          <p:nvPr>
            <a:wavAudioFile r:embed="rId1" name="~PP613.WAV"/>
          </p:nvPr>
        </p:nvPicPr>
        <p:blipFill>
          <a:blip r:embed="rId4"/>
          <a:stretch>
            <a:fillRect/>
          </a:stretch>
        </p:blipFill>
        <p:spPr>
          <a:xfrm>
            <a:off x="8632825" y="6346825"/>
            <a:ext cx="304800" cy="304800"/>
          </a:xfrm>
          <a:prstGeom prst="rect">
            <a:avLst/>
          </a:prstGeom>
        </p:spPr>
      </p:pic>
    </p:spTree>
  </p:cSld>
  <p:clrMapOvr>
    <a:masterClrMapping/>
  </p:clrMapOvr>
  <p:transition advTm="2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42976" y="500042"/>
            <a:ext cx="6571060" cy="706964"/>
          </a:xfrm>
        </p:spPr>
        <p:txBody>
          <a:bodyPr>
            <a:normAutofit fontScale="90000"/>
          </a:bodyPr>
          <a:lstStyle/>
          <a:p>
            <a:pPr algn="ctr"/>
            <a:r>
              <a:rPr lang="el-GR" sz="3200" dirty="0" smtClean="0"/>
              <a:t>Ποιο το σκεπτικό εφαρμογής επικουρικής θεραπείας?</a:t>
            </a:r>
            <a:endParaRPr lang="el-GR" sz="3200" dirty="0"/>
          </a:p>
        </p:txBody>
      </p:sp>
      <p:pic>
        <p:nvPicPr>
          <p:cNvPr id="6" name="Θέση περιεχομένου 5"/>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1016454" y="2603500"/>
            <a:ext cx="2277836" cy="2315029"/>
          </a:xfrm>
        </p:spPr>
      </p:pic>
      <p:sp>
        <p:nvSpPr>
          <p:cNvPr id="4" name="Θέση περιεχομένου 3"/>
          <p:cNvSpPr>
            <a:spLocks noGrp="1"/>
          </p:cNvSpPr>
          <p:nvPr>
            <p:ph sz="half" idx="2"/>
          </p:nvPr>
        </p:nvSpPr>
        <p:spPr/>
        <p:txBody>
          <a:bodyPr>
            <a:normAutofit fontScale="70000" lnSpcReduction="20000"/>
          </a:bodyPr>
          <a:lstStyle/>
          <a:p>
            <a:r>
              <a:rPr lang="el-GR" dirty="0" smtClean="0"/>
              <a:t>Χειρουργική αφαίρεση μόνη θεραπεία ίασης</a:t>
            </a:r>
          </a:p>
          <a:p>
            <a:r>
              <a:rPr lang="el-GR" dirty="0"/>
              <a:t>Μ</a:t>
            </a:r>
            <a:r>
              <a:rPr lang="el-GR" dirty="0" smtClean="0"/>
              <a:t>εγάλο ποσοστό ασθενών έχουν υψηλό κίνδυνο υποτροπής</a:t>
            </a:r>
          </a:p>
          <a:p>
            <a:r>
              <a:rPr lang="el-GR" b="1" i="1" dirty="0" smtClean="0"/>
              <a:t>30-40% με υψηλού κινδύνου νόσο υποτροπιάζουν μετά από νεφρεκτομή</a:t>
            </a:r>
            <a:endParaRPr lang="el-GR" dirty="0" smtClean="0"/>
          </a:p>
          <a:p>
            <a:r>
              <a:rPr lang="el-GR" dirty="0" smtClean="0"/>
              <a:t>Στόχος της επικουρικής θεραπείας είναι</a:t>
            </a:r>
          </a:p>
          <a:p>
            <a:pPr marL="620713" indent="-261938">
              <a:buFont typeface="+mj-lt"/>
              <a:buAutoNum type="arabicPeriod"/>
            </a:pPr>
            <a:r>
              <a:rPr lang="el-GR" dirty="0" smtClean="0"/>
              <a:t>Μείωση υποτροπών (αύξηση </a:t>
            </a:r>
            <a:r>
              <a:rPr lang="en-US" dirty="0" smtClean="0"/>
              <a:t>DFS)</a:t>
            </a:r>
          </a:p>
          <a:p>
            <a:pPr marL="620713" indent="-261938">
              <a:buFont typeface="+mj-lt"/>
              <a:buAutoNum type="arabicPeriod"/>
            </a:pPr>
            <a:r>
              <a:rPr lang="el-GR" dirty="0" smtClean="0"/>
              <a:t>Βελτίωση </a:t>
            </a:r>
            <a:r>
              <a:rPr lang="en-US" dirty="0" smtClean="0"/>
              <a:t>OS</a:t>
            </a:r>
          </a:p>
          <a:p>
            <a:pPr marL="0" indent="0">
              <a:buNone/>
            </a:pPr>
            <a:endParaRPr lang="en-US" dirty="0" smtClean="0"/>
          </a:p>
          <a:p>
            <a:pPr marL="0" indent="0">
              <a:buNone/>
            </a:pPr>
            <a:r>
              <a:rPr lang="el-GR" dirty="0" smtClean="0"/>
              <a:t> </a:t>
            </a:r>
          </a:p>
          <a:p>
            <a:pPr lvl="1"/>
            <a:endParaRPr lang="el-GR" dirty="0"/>
          </a:p>
        </p:txBody>
      </p:sp>
      <p:sp>
        <p:nvSpPr>
          <p:cNvPr id="7" name="Ορθογώνιο 6"/>
          <p:cNvSpPr/>
          <p:nvPr/>
        </p:nvSpPr>
        <p:spPr>
          <a:xfrm>
            <a:off x="1285875" y="4490358"/>
            <a:ext cx="1836965"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P2622.WAV">
            <a:hlinkClick r:id="" action="ppaction://media"/>
          </p:cNvPr>
          <p:cNvPicPr>
            <a:picLocks noRot="1" noChangeAspect="1"/>
          </p:cNvPicPr>
          <p:nvPr>
            <a:wavAudioFile r:embed="rId1" name="~PP2622.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113606778"/>
      </p:ext>
    </p:extLst>
  </p:cSld>
  <p:clrMapOvr>
    <a:masterClrMapping/>
  </p:clrMapOvr>
  <p:transition advTm="21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Επικουρική θεραπεία</a:t>
            </a:r>
            <a:endParaRPr lang="el-GR" dirty="0"/>
          </a:p>
        </p:txBody>
      </p:sp>
      <p:sp>
        <p:nvSpPr>
          <p:cNvPr id="5" name="4 - Θέση περιεχομένου"/>
          <p:cNvSpPr>
            <a:spLocks noGrp="1"/>
          </p:cNvSpPr>
          <p:nvPr>
            <p:ph idx="1"/>
          </p:nvPr>
        </p:nvSpPr>
        <p:spPr/>
        <p:txBody>
          <a:bodyPr>
            <a:normAutofit fontScale="70000" lnSpcReduction="20000"/>
          </a:bodyPr>
          <a:lstStyle/>
          <a:p>
            <a:r>
              <a:rPr lang="en-US" dirty="0" smtClean="0"/>
              <a:t>There is no clear role for targeted systemic adjuvant therapy or immunotherapy after complete surgical resection</a:t>
            </a:r>
          </a:p>
          <a:p>
            <a:r>
              <a:rPr lang="en-US" b="1" dirty="0" err="1" smtClean="0">
                <a:solidFill>
                  <a:srgbClr val="0070C0"/>
                </a:solidFill>
              </a:rPr>
              <a:t>Sunitinib</a:t>
            </a:r>
            <a:r>
              <a:rPr lang="en-US" dirty="0" smtClean="0"/>
              <a:t> is approved after resection for </a:t>
            </a:r>
            <a:r>
              <a:rPr lang="en-US" dirty="0" err="1" smtClean="0"/>
              <a:t>nonmetastatic</a:t>
            </a:r>
            <a:r>
              <a:rPr lang="en-US" dirty="0" smtClean="0"/>
              <a:t> High Risk Disease </a:t>
            </a:r>
            <a:r>
              <a:rPr lang="en-US" b="1" i="1" dirty="0" smtClean="0"/>
              <a:t>only by FDA</a:t>
            </a:r>
          </a:p>
          <a:p>
            <a:pPr>
              <a:buFont typeface="Wingdings" pitchFamily="2" charset="2"/>
              <a:buChar char="Ø"/>
            </a:pPr>
            <a:r>
              <a:rPr lang="en-US" dirty="0" smtClean="0"/>
              <a:t>Phase III S-TRAC trial: 615 patients with high-risk clear cell RCC were randomly assigned to </a:t>
            </a:r>
            <a:r>
              <a:rPr lang="en-US" u="sng" dirty="0" err="1" smtClean="0">
                <a:hlinkClick r:id="rId4"/>
              </a:rPr>
              <a:t>sunitinib</a:t>
            </a:r>
            <a:r>
              <a:rPr lang="en-US" dirty="0" smtClean="0"/>
              <a:t> or placebo. </a:t>
            </a:r>
          </a:p>
          <a:p>
            <a:pPr>
              <a:buFont typeface="Wingdings" pitchFamily="2" charset="2"/>
              <a:buChar char="Ø"/>
            </a:pPr>
            <a:r>
              <a:rPr lang="en-US" dirty="0" smtClean="0"/>
              <a:t>Median follow-up:5.4 year</a:t>
            </a:r>
          </a:p>
          <a:p>
            <a:pPr>
              <a:buFont typeface="Wingdings" pitchFamily="2" charset="2"/>
              <a:buChar char="Ø"/>
            </a:pPr>
            <a:r>
              <a:rPr lang="en-US" b="1" dirty="0" smtClean="0"/>
              <a:t>DFS</a:t>
            </a:r>
            <a:r>
              <a:rPr lang="en-US" dirty="0" smtClean="0"/>
              <a:t> (the primary endpoint) </a:t>
            </a:r>
            <a:r>
              <a:rPr lang="en-US" b="1" dirty="0" smtClean="0"/>
              <a:t>was significantly increased </a:t>
            </a:r>
            <a:r>
              <a:rPr lang="en-US" dirty="0" smtClean="0"/>
              <a:t>in those receiving </a:t>
            </a:r>
            <a:r>
              <a:rPr lang="en-US" dirty="0" err="1" smtClean="0"/>
              <a:t>sunitinib</a:t>
            </a:r>
            <a:r>
              <a:rPr lang="en-US" dirty="0" smtClean="0"/>
              <a:t> (median 6.8 versus 5.6 years, 59.3% </a:t>
            </a:r>
            <a:r>
              <a:rPr lang="en-US" dirty="0" err="1" smtClean="0"/>
              <a:t>vs</a:t>
            </a:r>
            <a:r>
              <a:rPr lang="en-US" dirty="0" smtClean="0"/>
              <a:t> 51.3% 5-year DFS, HR 0.76, 95% CI 0.59-0.95)</a:t>
            </a:r>
          </a:p>
          <a:p>
            <a:pPr>
              <a:buFont typeface="Wingdings" pitchFamily="2" charset="2"/>
              <a:buChar char="Ø"/>
            </a:pPr>
            <a:r>
              <a:rPr lang="en-US" b="1" dirty="0" smtClean="0"/>
              <a:t>Overall survival </a:t>
            </a:r>
            <a:r>
              <a:rPr lang="en-US" dirty="0" smtClean="0"/>
              <a:t>data were immature, although the number of deaths was equal among the treatment arms</a:t>
            </a:r>
          </a:p>
          <a:p>
            <a:pPr>
              <a:buFont typeface="Wingdings" pitchFamily="2" charset="2"/>
              <a:buChar char="Ø"/>
            </a:pPr>
            <a:r>
              <a:rPr lang="en-US" b="1" dirty="0" smtClean="0"/>
              <a:t>Toxicity </a:t>
            </a:r>
            <a:r>
              <a:rPr lang="en-US" dirty="0" smtClean="0"/>
              <a:t>was increased significantly with </a:t>
            </a:r>
            <a:r>
              <a:rPr lang="en-US" dirty="0" err="1" smtClean="0"/>
              <a:t>sunitinib</a:t>
            </a:r>
            <a:r>
              <a:rPr lang="en-US" dirty="0" smtClean="0"/>
              <a:t> compared with placebo, including </a:t>
            </a:r>
            <a:r>
              <a:rPr lang="en-US" dirty="0" err="1" smtClean="0"/>
              <a:t>palmar</a:t>
            </a:r>
            <a:r>
              <a:rPr lang="en-US" dirty="0" smtClean="0"/>
              <a:t>-plantar </a:t>
            </a:r>
            <a:r>
              <a:rPr lang="en-US" dirty="0" err="1" smtClean="0"/>
              <a:t>erythrodysesthesia</a:t>
            </a:r>
            <a:r>
              <a:rPr lang="en-US" dirty="0" smtClean="0"/>
              <a:t> and hypertension.</a:t>
            </a:r>
            <a:endParaRPr lang="el-GR" b="1" i="1" dirty="0"/>
          </a:p>
        </p:txBody>
      </p:sp>
      <p:pic>
        <p:nvPicPr>
          <p:cNvPr id="258050" name="Picture 2"/>
          <p:cNvPicPr>
            <a:picLocks noChangeAspect="1" noChangeArrowheads="1"/>
          </p:cNvPicPr>
          <p:nvPr/>
        </p:nvPicPr>
        <p:blipFill>
          <a:blip r:embed="rId5"/>
          <a:srcRect/>
          <a:stretch>
            <a:fillRect/>
          </a:stretch>
        </p:blipFill>
        <p:spPr bwMode="auto">
          <a:xfrm>
            <a:off x="3857625" y="2786058"/>
            <a:ext cx="5286375" cy="3886200"/>
          </a:xfrm>
          <a:prstGeom prst="rect">
            <a:avLst/>
          </a:prstGeom>
          <a:noFill/>
          <a:ln w="9525">
            <a:noFill/>
            <a:miter lim="800000"/>
            <a:headEnd/>
            <a:tailEnd/>
          </a:ln>
          <a:effectLst/>
        </p:spPr>
      </p:pic>
      <p:pic>
        <p:nvPicPr>
          <p:cNvPr id="6" name="~PP2584.WAV">
            <a:hlinkClick r:id="" action="ppaction://media"/>
          </p:cNvPr>
          <p:cNvPicPr>
            <a:picLocks noRot="1" noChangeAspect="1"/>
          </p:cNvPicPr>
          <p:nvPr>
            <a:wavAudioFile r:embed="rId2" name="~PP2584.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advTm="40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8050"/>
                                        </p:tgtEl>
                                        <p:attrNameLst>
                                          <p:attrName>style.visibility</p:attrName>
                                        </p:attrNameLst>
                                      </p:cBhvr>
                                      <p:to>
                                        <p:strVal val="visible"/>
                                      </p:to>
                                    </p:set>
                                    <p:anim calcmode="lin" valueType="num">
                                      <p:cBhvr additive="base">
                                        <p:cTn id="11" dur="500" fill="hold"/>
                                        <p:tgtEl>
                                          <p:spTgt spid="258050"/>
                                        </p:tgtEl>
                                        <p:attrNameLst>
                                          <p:attrName>ppt_x</p:attrName>
                                        </p:attrNameLst>
                                      </p:cBhvr>
                                      <p:tavLst>
                                        <p:tav tm="0">
                                          <p:val>
                                            <p:strVal val="#ppt_x"/>
                                          </p:val>
                                        </p:tav>
                                        <p:tav tm="100000">
                                          <p:val>
                                            <p:strVal val="#ppt_x"/>
                                          </p:val>
                                        </p:tav>
                                      </p:tavLst>
                                    </p:anim>
                                    <p:anim calcmode="lin" valueType="num">
                                      <p:cBhvr additive="base">
                                        <p:cTn id="12" dur="500" fill="hold"/>
                                        <p:tgtEl>
                                          <p:spTgt spid="258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xit" presetSubtype="4" fill="hold" nodeType="clickEffect">
                                  <p:stCondLst>
                                    <p:cond delay="0"/>
                                  </p:stCondLst>
                                  <p:childTnLst>
                                    <p:anim calcmode="lin" valueType="num">
                                      <p:cBhvr additive="base">
                                        <p:cTn id="16" dur="500"/>
                                        <p:tgtEl>
                                          <p:spTgt spid="258050"/>
                                        </p:tgtEl>
                                        <p:attrNameLst>
                                          <p:attrName>ppt_x</p:attrName>
                                        </p:attrNameLst>
                                      </p:cBhvr>
                                      <p:tavLst>
                                        <p:tav tm="0">
                                          <p:val>
                                            <p:strVal val="ppt_x"/>
                                          </p:val>
                                        </p:tav>
                                        <p:tav tm="100000">
                                          <p:val>
                                            <p:strVal val="ppt_x"/>
                                          </p:val>
                                        </p:tav>
                                      </p:tavLst>
                                    </p:anim>
                                    <p:anim calcmode="lin" valueType="num">
                                      <p:cBhvr additive="base">
                                        <p:cTn id="17" dur="500"/>
                                        <p:tgtEl>
                                          <p:spTgt spid="258050"/>
                                        </p:tgtEl>
                                        <p:attrNameLst>
                                          <p:attrName>ppt_y</p:attrName>
                                        </p:attrNameLst>
                                      </p:cBhvr>
                                      <p:tavLst>
                                        <p:tav tm="0">
                                          <p:val>
                                            <p:strVal val="ppt_y"/>
                                          </p:val>
                                        </p:tav>
                                        <p:tav tm="100000">
                                          <p:val>
                                            <p:strVal val="1+ppt_h/2"/>
                                          </p:val>
                                        </p:tav>
                                      </p:tavLst>
                                    </p:anim>
                                    <p:set>
                                      <p:cBhvr>
                                        <p:cTn id="18" dur="1" fill="hold">
                                          <p:stCondLst>
                                            <p:cond delay="499"/>
                                          </p:stCondLst>
                                        </p:cTn>
                                        <p:tgtEl>
                                          <p:spTgt spid="258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198" y="1602297"/>
            <a:ext cx="6302190" cy="4194494"/>
          </a:xfrm>
          <a:prstGeom prst="roundRect">
            <a:avLst>
              <a:gd name="adj" fmla="val 2717"/>
            </a:avLst>
          </a:prstGeom>
          <a:no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6" name="Title 1"/>
          <p:cNvSpPr>
            <a:spLocks noGrp="1"/>
          </p:cNvSpPr>
          <p:nvPr>
            <p:ph type="title"/>
          </p:nvPr>
        </p:nvSpPr>
        <p:spPr/>
        <p:txBody>
          <a:bodyPr>
            <a:normAutofit fontScale="90000"/>
          </a:bodyPr>
          <a:lstStyle/>
          <a:p>
            <a:r>
              <a:rPr lang="en-US" altLang="en-US" dirty="0"/>
              <a:t>Genomic alterations in clear-cell RCC</a:t>
            </a:r>
          </a:p>
        </p:txBody>
      </p:sp>
      <p:grpSp>
        <p:nvGrpSpPr>
          <p:cNvPr id="2" name="Group 1"/>
          <p:cNvGrpSpPr/>
          <p:nvPr/>
        </p:nvGrpSpPr>
        <p:grpSpPr>
          <a:xfrm>
            <a:off x="603948" y="1622328"/>
            <a:ext cx="5832363" cy="3637950"/>
            <a:chOff x="185738" y="1579563"/>
            <a:chExt cx="6202362" cy="3868737"/>
          </a:xfrm>
        </p:grpSpPr>
        <p:grpSp>
          <p:nvGrpSpPr>
            <p:cNvPr id="4" name="Group 4"/>
            <p:cNvGrpSpPr>
              <a:grpSpLocks/>
            </p:cNvGrpSpPr>
            <p:nvPr/>
          </p:nvGrpSpPr>
          <p:grpSpPr bwMode="auto">
            <a:xfrm>
              <a:off x="185738" y="1579563"/>
              <a:ext cx="6202362" cy="3868737"/>
              <a:chOff x="83389" y="2074863"/>
              <a:chExt cx="6203491" cy="3868736"/>
            </a:xfrm>
          </p:grpSpPr>
          <p:pic>
            <p:nvPicPr>
              <p:cNvPr id="41995" name="Picture 2" descr="C:\Users\Clotilde\Desktop\RCC pic a.png"/>
              <p:cNvPicPr>
                <a:picLocks noChangeAspect="1" noChangeArrowheads="1"/>
              </p:cNvPicPr>
              <p:nvPr/>
            </p:nvPicPr>
            <p:blipFill rotWithShape="1">
              <a:blip r:embed="rId4" cstate="print">
                <a:extLst>
                  <a:ext uri="{28A0092B-C50C-407E-A947-70E740481C1C}">
                    <a14:useLocalDpi xmlns="" xmlns:a14="http://schemas.microsoft.com/office/drawing/2010/main"/>
                  </a:ext>
                </a:extLst>
              </a:blip>
              <a:srcRect/>
              <a:stretch/>
            </p:blipFill>
            <p:spPr bwMode="auto">
              <a:xfrm>
                <a:off x="83389" y="2189162"/>
                <a:ext cx="6203491" cy="375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100854" y="2074863"/>
                <a:ext cx="22864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grpSp>
        <p:sp>
          <p:nvSpPr>
            <p:cNvPr id="9" name="Rectangle 8"/>
            <p:cNvSpPr/>
            <p:nvPr/>
          </p:nvSpPr>
          <p:spPr>
            <a:xfrm>
              <a:off x="1092200" y="2857500"/>
              <a:ext cx="712788" cy="182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9"/>
            <p:cNvSpPr/>
            <p:nvPr/>
          </p:nvSpPr>
          <p:spPr>
            <a:xfrm>
              <a:off x="1092200" y="3190875"/>
              <a:ext cx="712788" cy="182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0"/>
            <p:cNvSpPr/>
            <p:nvPr/>
          </p:nvSpPr>
          <p:spPr>
            <a:xfrm>
              <a:off x="1092200" y="3521075"/>
              <a:ext cx="712788" cy="182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Rectangle 11"/>
            <p:cNvSpPr/>
            <p:nvPr/>
          </p:nvSpPr>
          <p:spPr>
            <a:xfrm>
              <a:off x="1092200" y="3852863"/>
              <a:ext cx="712788" cy="18256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12"/>
            <p:cNvSpPr/>
            <p:nvPr/>
          </p:nvSpPr>
          <p:spPr>
            <a:xfrm>
              <a:off x="1092200" y="4503738"/>
              <a:ext cx="712788" cy="18256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4" name="Content Placeholder 3"/>
          <p:cNvSpPr txBox="1">
            <a:spLocks/>
          </p:cNvSpPr>
          <p:nvPr/>
        </p:nvSpPr>
        <p:spPr bwMode="auto">
          <a:xfrm>
            <a:off x="1695635" y="6235149"/>
            <a:ext cx="7330670"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5"/>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41A4A6"/>
              </a:buClr>
              <a:buSzPct val="120000"/>
              <a:buFontTx/>
              <a:buNone/>
              <a:tabLst/>
              <a:defRPr/>
            </a:pP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Figure</a:t>
            </a:r>
            <a:r>
              <a:rPr kumimoji="0" lang="en-US" altLang="en-US" sz="1000" b="0" i="0" u="none" strike="noStrike" kern="1200" cap="none" spc="0" normalizeH="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adapted from: </a:t>
            </a:r>
            <a:r>
              <a:rPr kumimoji="0" lang="en-US" altLang="en-US" sz="1000" b="0" i="0" u="none" strike="noStrike" kern="1200" cap="none" spc="0" normalizeH="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Hakimi</a:t>
            </a:r>
            <a:r>
              <a:rPr kumimoji="0" lang="en-US" altLang="en-US" sz="1000" b="0" i="0" u="none" strike="noStrike" kern="1200" cap="none" spc="0" normalizeH="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AA, et al. Nat Genet 2013;45:849-50</a:t>
            </a:r>
            <a:endPar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endParaRPr>
          </a:p>
          <a:p>
            <a:pPr marL="0" marR="0" lvl="0" indent="0" algn="l" defTabSz="457200" rtl="0" eaLnBrk="0" fontAlgn="base" latinLnBrk="0" hangingPunct="0">
              <a:lnSpc>
                <a:spcPct val="100000"/>
              </a:lnSpc>
              <a:spcBef>
                <a:spcPts val="600"/>
              </a:spcBef>
              <a:spcAft>
                <a:spcPct val="0"/>
              </a:spcAft>
              <a:buClr>
                <a:srgbClr val="41A4A6"/>
              </a:buClr>
              <a:buSzPct val="120000"/>
              <a:buFontTx/>
              <a:buNone/>
              <a:tabLst/>
              <a:defRPr/>
            </a:pP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Sato Y, </a:t>
            </a:r>
            <a:r>
              <a:rPr kumimoji="0" lang="en-US"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Nature Genet</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2013;45:860–7. 2. TCGA. </a:t>
            </a:r>
            <a:r>
              <a:rPr kumimoji="0" lang="en-US"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Nature</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2013;499:supplementary information.</a:t>
            </a:r>
          </a:p>
        </p:txBody>
      </p:sp>
      <p:sp>
        <p:nvSpPr>
          <p:cNvPr id="8" name="Rectangle 7"/>
          <p:cNvSpPr/>
          <p:nvPr/>
        </p:nvSpPr>
        <p:spPr>
          <a:xfrm>
            <a:off x="7043596" y="2914714"/>
            <a:ext cx="1643204" cy="1569660"/>
          </a:xfrm>
          <a:prstGeom prst="rect">
            <a:avLst/>
          </a:prstGeom>
          <a:noFill/>
          <a:ln w="38100">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2">
                    <a:lumMod val="25000"/>
                  </a:schemeClr>
                </a:solidFill>
                <a:effectLst/>
                <a:uLnTx/>
                <a:uFillTx/>
                <a:ea typeface="ＭＳ Ｐゴシック" panose="020B0600070205080204" pitchFamily="34" charset="-128"/>
              </a:rPr>
              <a:t>Frequently mutated genes identified in studies by TCGA and Sato </a:t>
            </a:r>
            <a:r>
              <a:rPr kumimoji="0" lang="en-US" sz="1600" b="0" i="1" u="none" strike="noStrike" kern="0" cap="none" spc="0" normalizeH="0" baseline="0" noProof="0" dirty="0">
                <a:ln>
                  <a:noFill/>
                </a:ln>
                <a:solidFill>
                  <a:schemeClr val="bg2">
                    <a:lumMod val="25000"/>
                  </a:schemeClr>
                </a:solidFill>
                <a:effectLst/>
                <a:uLnTx/>
                <a:uFillTx/>
                <a:ea typeface="ＭＳ Ｐゴシック" panose="020B0600070205080204" pitchFamily="34" charset="-128"/>
              </a:rPr>
              <a:t>et al</a:t>
            </a:r>
            <a:r>
              <a:rPr kumimoji="0" lang="en-US" sz="1600" b="0" i="0" u="none" strike="noStrike" kern="0" cap="none" spc="0" normalizeH="0" baseline="0" noProof="0" dirty="0">
                <a:ln>
                  <a:noFill/>
                </a:ln>
                <a:solidFill>
                  <a:schemeClr val="bg2">
                    <a:lumMod val="25000"/>
                  </a:schemeClr>
                </a:solidFill>
                <a:effectLst/>
                <a:uLnTx/>
                <a:uFillTx/>
                <a:ea typeface="ＭＳ Ｐゴシック" panose="020B0600070205080204" pitchFamily="34" charset="-128"/>
              </a:rPr>
              <a:t>. </a:t>
            </a:r>
          </a:p>
        </p:txBody>
      </p:sp>
      <p:sp>
        <p:nvSpPr>
          <p:cNvPr id="19" name="TextBox 14"/>
          <p:cNvSpPr txBox="1">
            <a:spLocks noChangeArrowheads="1"/>
          </p:cNvSpPr>
          <p:nvPr/>
        </p:nvSpPr>
        <p:spPr bwMode="auto">
          <a:xfrm>
            <a:off x="596668" y="5238820"/>
            <a:ext cx="58396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Clr>
                <a:schemeClr val="accent1"/>
              </a:buClr>
              <a:buSzPct val="85000"/>
              <a:buBlip>
                <a:blip r:embed="rId6"/>
              </a:buBlip>
              <a:defRPr sz="2800">
                <a:solidFill>
                  <a:srgbClr val="333333"/>
                </a:solidFill>
                <a:latin typeface="Arial" pitchFamily="34" charset="0"/>
                <a:ea typeface="MS PGothic" pitchFamily="34" charset="-128"/>
                <a:cs typeface="Arial" pitchFamily="34" charset="0"/>
              </a:defRPr>
            </a:lvl1pPr>
            <a:lvl2pPr marL="742950" indent="-285750">
              <a:spcBef>
                <a:spcPct val="20000"/>
              </a:spcBef>
              <a:buClr>
                <a:schemeClr val="accent1"/>
              </a:buClr>
              <a:buSzPct val="85000"/>
              <a:buBlip>
                <a:blip r:embed="rId6"/>
              </a:buBlip>
              <a:defRPr sz="2400">
                <a:solidFill>
                  <a:srgbClr val="333333"/>
                </a:solidFill>
                <a:latin typeface="Arial" pitchFamily="34" charset="0"/>
                <a:ea typeface="MS PGothic" pitchFamily="34" charset="-128"/>
                <a:cs typeface="Arial" pitchFamily="34" charset="0"/>
              </a:defRPr>
            </a:lvl2pPr>
            <a:lvl3pPr marL="1143000" indent="-228600">
              <a:spcBef>
                <a:spcPct val="20000"/>
              </a:spcBef>
              <a:buClr>
                <a:schemeClr val="accent1"/>
              </a:buClr>
              <a:buSzPct val="85000"/>
              <a:buBlip>
                <a:blip r:embed="rId6"/>
              </a:buBlip>
              <a:defRPr sz="2000">
                <a:solidFill>
                  <a:srgbClr val="333333"/>
                </a:solidFill>
                <a:latin typeface="Arial" pitchFamily="34" charset="0"/>
                <a:ea typeface="MS PGothic" pitchFamily="34" charset="-128"/>
                <a:cs typeface="Arial" pitchFamily="34" charset="0"/>
              </a:defRPr>
            </a:lvl3pPr>
            <a:lvl4pPr marL="1600200" indent="-228600">
              <a:spcBef>
                <a:spcPct val="20000"/>
              </a:spcBef>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4pPr>
            <a:lvl5pPr marL="2057400" indent="-228600">
              <a:spcBef>
                <a:spcPct val="20000"/>
              </a:spcBef>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9pPr>
          </a:lstStyle>
          <a:p>
            <a:pPr marL="0" marR="0" lvl="0" indent="0" defTabSz="914400" eaLnBrk="1" fontAlgn="auto" latinLnBrk="0" hangingPunct="1">
              <a:lnSpc>
                <a:spcPct val="100000"/>
              </a:lnSpc>
              <a:spcBef>
                <a:spcPts val="0"/>
              </a:spcBef>
              <a:spcAft>
                <a:spcPts val="0"/>
              </a:spcAft>
              <a:buClr>
                <a:schemeClr val="accent1"/>
              </a:buClr>
              <a:buSzPct val="85000"/>
              <a:buFontTx/>
              <a:buNone/>
              <a:tabLst/>
              <a:defRPr/>
            </a:pPr>
            <a:r>
              <a:rPr kumimoji="0" lang="en-GB" altLang="ja-JP" sz="1200" b="0" i="0" u="none" strike="noStrike" kern="0" cap="none" spc="0" normalizeH="0" baseline="0" noProof="0" dirty="0">
                <a:ln>
                  <a:noFill/>
                </a:ln>
                <a:solidFill>
                  <a:srgbClr val="333333"/>
                </a:solidFill>
                <a:effectLst/>
                <a:uLnTx/>
                <a:uFillTx/>
                <a:latin typeface="Arial" pitchFamily="34" charset="0"/>
                <a:ea typeface="MS PGothic" pitchFamily="34" charset="-128"/>
                <a:cs typeface="Arial" pitchFamily="34" charset="0"/>
              </a:rPr>
              <a:t>*Selective deep sequencing of frequently mutated tumour suppressors in additional samples in the study by Sato </a:t>
            </a:r>
            <a:r>
              <a:rPr kumimoji="0" lang="en-GB" altLang="ja-JP" sz="1200" b="0" i="1" u="none" strike="noStrike" kern="0" cap="none" spc="0" normalizeH="0" baseline="0" noProof="0" dirty="0">
                <a:ln>
                  <a:noFill/>
                </a:ln>
                <a:solidFill>
                  <a:srgbClr val="333333"/>
                </a:solidFill>
                <a:effectLst/>
                <a:uLnTx/>
                <a:uFillTx/>
                <a:latin typeface="Arial" pitchFamily="34" charset="0"/>
                <a:ea typeface="MS PGothic" pitchFamily="34" charset="-128"/>
                <a:cs typeface="Arial" pitchFamily="34" charset="0"/>
              </a:rPr>
              <a:t>et al</a:t>
            </a:r>
            <a:r>
              <a:rPr kumimoji="0" lang="en-GB" altLang="ja-JP" sz="1200" b="0" i="0" u="none" strike="noStrike" kern="0" cap="none" spc="0" normalizeH="0" baseline="0" noProof="0" dirty="0">
                <a:ln>
                  <a:noFill/>
                </a:ln>
                <a:solidFill>
                  <a:srgbClr val="333333"/>
                </a:solidFill>
                <a:effectLst/>
                <a:uLnTx/>
                <a:uFillTx/>
                <a:latin typeface="Arial" pitchFamily="34" charset="0"/>
                <a:ea typeface="MS PGothic" pitchFamily="34" charset="-128"/>
                <a:cs typeface="Arial" pitchFamily="34" charset="0"/>
              </a:rPr>
              <a:t>. (n = 240). </a:t>
            </a:r>
          </a:p>
        </p:txBody>
      </p:sp>
      <p:pic>
        <p:nvPicPr>
          <p:cNvPr id="16" name="~PP1229.WAV">
            <a:hlinkClick r:id="" action="ppaction://media"/>
          </p:cNvPr>
          <p:cNvPicPr>
            <a:picLocks noRot="1" noChangeAspect="1"/>
          </p:cNvPicPr>
          <p:nvPr>
            <a:wavAudioFile r:embed="rId1" name="~PP1229.WAV"/>
          </p:nvPr>
        </p:nvPicPr>
        <p:blipFill>
          <a:blip r:embed="rId7"/>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46451328"/>
      </p:ext>
    </p:extLst>
  </p:cSld>
  <p:clrMapOvr>
    <a:masterClrMapping/>
  </p:clrMapOvr>
  <p:transition spd="med" advTm="189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altLang="en-US" dirty="0"/>
              <a:t>Molecular drivers of clear-cell RCC</a:t>
            </a:r>
            <a:br>
              <a:rPr lang="en-US" altLang="en-US" dirty="0"/>
            </a:br>
            <a:r>
              <a:rPr lang="en-US" altLang="en-US" dirty="0"/>
              <a:t>not yet “</a:t>
            </a:r>
            <a:r>
              <a:rPr lang="en-US" altLang="ja-JP" dirty="0" err="1"/>
              <a:t>druggable</a:t>
            </a:r>
            <a:r>
              <a:rPr lang="en-US" altLang="en-US" dirty="0"/>
              <a:t>”</a:t>
            </a:r>
          </a:p>
        </p:txBody>
      </p:sp>
      <p:sp>
        <p:nvSpPr>
          <p:cNvPr id="51203" name="Content Placeholder 2"/>
          <p:cNvSpPr>
            <a:spLocks noGrp="1"/>
          </p:cNvSpPr>
          <p:nvPr>
            <p:ph idx="1"/>
          </p:nvPr>
        </p:nvSpPr>
        <p:spPr>
          <a:xfrm>
            <a:off x="457201" y="1602297"/>
            <a:ext cx="8287304" cy="1826703"/>
          </a:xfrm>
        </p:spPr>
        <p:txBody>
          <a:bodyPr>
            <a:normAutofit fontScale="70000" lnSpcReduction="20000"/>
          </a:bodyPr>
          <a:lstStyle/>
          <a:p>
            <a:r>
              <a:rPr lang="en-US" altLang="en-US" dirty="0"/>
              <a:t>Phenotypic consequences of VHL disruption described in the early </a:t>
            </a:r>
            <a:br>
              <a:rPr lang="en-US" altLang="en-US" dirty="0"/>
            </a:br>
            <a:r>
              <a:rPr lang="en-US" altLang="en-US" dirty="0"/>
              <a:t>20</a:t>
            </a:r>
            <a:r>
              <a:rPr lang="en-US" altLang="en-US" baseline="30000" dirty="0"/>
              <a:t>th</a:t>
            </a:r>
            <a:r>
              <a:rPr lang="en-US" altLang="en-US" dirty="0"/>
              <a:t> century</a:t>
            </a:r>
            <a:r>
              <a:rPr lang="en-US" altLang="en-US" baseline="30000" dirty="0"/>
              <a:t>1</a:t>
            </a:r>
          </a:p>
          <a:p>
            <a:r>
              <a:rPr lang="en-US" altLang="en-US" dirty="0"/>
              <a:t>VHL gene mapped to chromosome 3 and associated with RCC in 1988</a:t>
            </a:r>
            <a:r>
              <a:rPr lang="en-US" altLang="en-US" baseline="30000" dirty="0"/>
              <a:t>1</a:t>
            </a:r>
          </a:p>
          <a:p>
            <a:r>
              <a:rPr lang="en-US" altLang="en-US" dirty="0"/>
              <a:t>Yet still no true VHL-targeted therapy!</a:t>
            </a:r>
            <a:r>
              <a:rPr lang="en-US" altLang="en-US" baseline="30000" dirty="0"/>
              <a:t>1</a:t>
            </a:r>
            <a:endParaRPr lang="en-US" altLang="en-US" dirty="0"/>
          </a:p>
        </p:txBody>
      </p:sp>
      <p:grpSp>
        <p:nvGrpSpPr>
          <p:cNvPr id="2" name="Group 6"/>
          <p:cNvGrpSpPr/>
          <p:nvPr/>
        </p:nvGrpSpPr>
        <p:grpSpPr>
          <a:xfrm>
            <a:off x="1857356" y="3714752"/>
            <a:ext cx="5745522" cy="2581092"/>
            <a:chOff x="2253265" y="3098627"/>
            <a:chExt cx="5745522" cy="2581092"/>
          </a:xfrm>
        </p:grpSpPr>
        <p:grpSp>
          <p:nvGrpSpPr>
            <p:cNvPr id="3" name="Group 4"/>
            <p:cNvGrpSpPr/>
            <p:nvPr/>
          </p:nvGrpSpPr>
          <p:grpSpPr>
            <a:xfrm>
              <a:off x="2253265" y="3098627"/>
              <a:ext cx="2171942" cy="2581092"/>
              <a:chOff x="4796510" y="1686050"/>
              <a:chExt cx="2171942" cy="2581092"/>
            </a:xfrm>
          </p:grpSpPr>
          <p:sp>
            <p:nvSpPr>
              <p:cNvPr id="209925" name="TextBox 5"/>
              <p:cNvSpPr txBox="1">
                <a:spLocks noChangeArrowheads="1"/>
              </p:cNvSpPr>
              <p:nvPr/>
            </p:nvSpPr>
            <p:spPr bwMode="auto">
              <a:xfrm>
                <a:off x="4796510" y="3528478"/>
                <a:ext cx="217194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Eugen Von </a:t>
                </a:r>
                <a:r>
                  <a:rPr kumimoji="0" lang="en-US" altLang="en-US" sz="1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Hippel</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b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circa 1922/3</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(retinal </a:t>
                </a:r>
                <a:r>
                  <a:rPr kumimoji="0" lang="en-US" altLang="en-US" sz="1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angiomas</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400" b="0" i="0" u="none" strike="noStrike" kern="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endPar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Picture 3"/>
              <p:cNvPicPr>
                <a:picLocks noChangeAspect="1"/>
              </p:cNvPicPr>
              <p:nvPr/>
            </p:nvPicPr>
            <p:blipFill rotWithShape="1">
              <a:blip r:embed="rId3">
                <a:extLst>
                  <a:ext uri="{28A0092B-C50C-407E-A947-70E740481C1C}">
                    <a14:useLocalDpi xmlns="" xmlns:a14="http://schemas.microsoft.com/office/drawing/2010/main"/>
                  </a:ext>
                </a:extLst>
              </a:blip>
              <a:srcRect/>
              <a:stretch/>
            </p:blipFill>
            <p:spPr bwMode="auto">
              <a:xfrm>
                <a:off x="5010096" y="1686050"/>
                <a:ext cx="1744772" cy="174477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w="57150">
                <a:gradFill>
                  <a:gsLst>
                    <a:gs pos="0">
                      <a:schemeClr val="bg2"/>
                    </a:gs>
                    <a:gs pos="50000">
                      <a:schemeClr val="tx2"/>
                    </a:gs>
                    <a:gs pos="100000">
                      <a:schemeClr val="accent1"/>
                    </a:gs>
                  </a:gsLst>
                </a:gradFill>
                <a:miter lim="800000"/>
                <a:headEnd/>
                <a:tailEnd/>
              </a:ln>
              <a:effectLst/>
            </p:spPr>
          </p:pic>
        </p:grpSp>
        <p:grpSp>
          <p:nvGrpSpPr>
            <p:cNvPr id="4" name="Group 5"/>
            <p:cNvGrpSpPr/>
            <p:nvPr/>
          </p:nvGrpSpPr>
          <p:grpSpPr>
            <a:xfrm>
              <a:off x="4922363" y="3098627"/>
              <a:ext cx="3076424" cy="2581092"/>
              <a:chOff x="6625560" y="1686050"/>
              <a:chExt cx="3076424" cy="2581092"/>
            </a:xfrm>
          </p:grpSpPr>
          <p:sp>
            <p:nvSpPr>
              <p:cNvPr id="209926" name="TextBox 6"/>
              <p:cNvSpPr txBox="1">
                <a:spLocks noChangeArrowheads="1"/>
              </p:cNvSpPr>
              <p:nvPr/>
            </p:nvSpPr>
            <p:spPr bwMode="auto">
              <a:xfrm>
                <a:off x="6625560" y="3528478"/>
                <a:ext cx="3076424"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Arvid</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Lindau</a:t>
                </a:r>
                <a:b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1904 </a:t>
                </a:r>
                <a:b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(cerebellar and cord </a:t>
                </a:r>
                <a:r>
                  <a:rPr kumimoji="0" lang="en-US" altLang="en-US" sz="1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angiomas</a:t>
                </a:r>
                <a:r>
                  <a:rPr kumimoji="0" lang="en-US" altLang="en-US" sz="1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400" b="0" i="0" u="none" strike="noStrike" kern="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3</a:t>
                </a:r>
              </a:p>
            </p:txBody>
          </p:sp>
          <p:pic>
            <p:nvPicPr>
              <p:cNvPr id="13" name="Picture 4"/>
              <p:cNvPicPr>
                <a:picLocks noChangeAspect="1"/>
              </p:cNvPicPr>
              <p:nvPr/>
            </p:nvPicPr>
            <p:blipFill rotWithShape="1">
              <a:blip r:embed="rId4" cstate="print">
                <a:extLst>
                  <a:ext uri="{28A0092B-C50C-407E-A947-70E740481C1C}">
                    <a14:useLocalDpi xmlns="" xmlns:a14="http://schemas.microsoft.com/office/drawing/2010/main"/>
                  </a:ext>
                </a:extLst>
              </a:blip>
              <a:srcRect l="-6317" r="-7061"/>
              <a:stretch/>
            </p:blipFill>
            <p:spPr bwMode="auto">
              <a:xfrm>
                <a:off x="7291388" y="1686050"/>
                <a:ext cx="1744770" cy="174477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w="57150">
                <a:gradFill>
                  <a:gsLst>
                    <a:gs pos="0">
                      <a:schemeClr val="bg2"/>
                    </a:gs>
                    <a:gs pos="50000">
                      <a:schemeClr val="tx2"/>
                    </a:gs>
                    <a:gs pos="100000">
                      <a:schemeClr val="accent1"/>
                    </a:gs>
                  </a:gsLst>
                </a:gradFill>
                <a:miter lim="800000"/>
                <a:headEnd/>
                <a:tailEnd/>
              </a:ln>
              <a:effectLst/>
            </p:spPr>
          </p:pic>
        </p:grpSp>
      </p:grpSp>
      <p:sp>
        <p:nvSpPr>
          <p:cNvPr id="17" name="Content Placeholder 3"/>
          <p:cNvSpPr txBox="1">
            <a:spLocks/>
          </p:cNvSpPr>
          <p:nvPr/>
        </p:nvSpPr>
        <p:spPr bwMode="auto">
          <a:xfrm>
            <a:off x="1695635" y="6196677"/>
            <a:ext cx="712244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5"/>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 Bankhead C. </a:t>
            </a:r>
            <a:r>
              <a:rPr kumimoji="0" lang="en-GB"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Medpage</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Today</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2014. Available at www.medpagetoday.com/meetingcoverage/mgucs/4414.</a:t>
            </a:r>
          </a:p>
          <a:p>
            <a:pPr marL="0" marR="0" lvl="0" indent="0" algn="l" defTabSz="457200" rtl="0" eaLnBrk="0" fontAlgn="base" latinLnBrk="0" hangingPunct="0">
              <a:lnSpc>
                <a:spcPct val="100000"/>
              </a:lnSpc>
              <a:spcBef>
                <a:spcPts val="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2. https://en.wikipedia.org/wiki/Eugen_von_Hippel#/media/File:Voit_206_Eugen_v._Hippel.jpg.</a:t>
            </a:r>
          </a:p>
          <a:p>
            <a:pPr marL="0" marR="0" lvl="0" indent="0" algn="l" defTabSz="457200" rtl="0" eaLnBrk="0" fontAlgn="base" latinLnBrk="0" hangingPunct="0">
              <a:lnSpc>
                <a:spcPct val="100000"/>
              </a:lnSpc>
              <a:spcBef>
                <a:spcPts val="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3. http://timerime.com/en/event/1311288/Life+of+Dr+Arvid+Lindau/. All Accessed February 2017.</a:t>
            </a:r>
          </a:p>
        </p:txBody>
      </p:sp>
      <p:pic>
        <p:nvPicPr>
          <p:cNvPr id="14" name="~PP3742.WAV">
            <a:hlinkClick r:id="" action="ppaction://media"/>
          </p:cNvPr>
          <p:cNvPicPr>
            <a:picLocks noRot="1" noChangeAspect="1"/>
          </p:cNvPicPr>
          <p:nvPr>
            <a:wavAudioFile r:embed="rId1" name="~PP3742.WAV"/>
          </p:nvPr>
        </p:nvPicPr>
        <p:blipFill>
          <a:blip r:embed="rId6"/>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533360424"/>
      </p:ext>
    </p:extLst>
  </p:cSld>
  <p:clrMapOvr>
    <a:masterClrMapping/>
  </p:clrMapOvr>
  <p:transition spd="med" advTm="63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 name="Rounded Rectangle 30"/>
          <p:cNvSpPr/>
          <p:nvPr/>
        </p:nvSpPr>
        <p:spPr>
          <a:xfrm>
            <a:off x="457198" y="1602297"/>
            <a:ext cx="8229602" cy="4194494"/>
          </a:xfrm>
          <a:prstGeom prst="roundRect">
            <a:avLst>
              <a:gd name="adj" fmla="val 2717"/>
            </a:avLst>
          </a:prstGeom>
          <a:solidFill>
            <a:schemeClr val="bg1"/>
          </a:solid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47" name="Title 4"/>
          <p:cNvSpPr>
            <a:spLocks noGrp="1"/>
          </p:cNvSpPr>
          <p:nvPr>
            <p:ph type="title"/>
          </p:nvPr>
        </p:nvSpPr>
        <p:spPr/>
        <p:txBody>
          <a:bodyPr/>
          <a:lstStyle/>
          <a:p>
            <a:r>
              <a:rPr lang="en-GB" altLang="en-US" dirty="0"/>
              <a:t>Clear-cell RCC: VHL gene disruption</a:t>
            </a:r>
            <a:endParaRPr lang="en-GB" altLang="en-US" baseline="30000" dirty="0"/>
          </a:p>
        </p:txBody>
      </p:sp>
      <p:sp>
        <p:nvSpPr>
          <p:cNvPr id="23" name="Content Placeholder 3"/>
          <p:cNvSpPr txBox="1">
            <a:spLocks/>
          </p:cNvSpPr>
          <p:nvPr/>
        </p:nvSpPr>
        <p:spPr bwMode="auto">
          <a:xfrm>
            <a:off x="1695635" y="6350565"/>
            <a:ext cx="712244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 </a:t>
            </a:r>
            <a:r>
              <a:rPr kumimoji="0" lang="en-GB" altLang="en-US"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Cowey</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CL, </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a:t>
            </a:r>
            <a:r>
              <a:rPr kumimoji="0" lang="en-GB"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Curr</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GB"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Oncol</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Rep</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2009;11(2):94</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101; 2. </a:t>
            </a:r>
            <a:r>
              <a:rPr kumimoji="0" lang="en-GB" altLang="en-US"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Gossage</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L, </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Nature Rev Cancer</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2015;15:55</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64.</a:t>
            </a:r>
          </a:p>
        </p:txBody>
      </p:sp>
      <p:grpSp>
        <p:nvGrpSpPr>
          <p:cNvPr id="2" name="Group 8"/>
          <p:cNvGrpSpPr/>
          <p:nvPr/>
        </p:nvGrpSpPr>
        <p:grpSpPr>
          <a:xfrm>
            <a:off x="797980" y="1734610"/>
            <a:ext cx="7548038" cy="3929868"/>
            <a:chOff x="457201" y="1602297"/>
            <a:chExt cx="8056303" cy="4194494"/>
          </a:xfrm>
        </p:grpSpPr>
        <p:sp>
          <p:nvSpPr>
            <p:cNvPr id="44034" name="Text Box 3"/>
            <p:cNvSpPr txBox="1">
              <a:spLocks noChangeArrowheads="1"/>
            </p:cNvSpPr>
            <p:nvPr/>
          </p:nvSpPr>
          <p:spPr bwMode="auto">
            <a:xfrm>
              <a:off x="1903118" y="3720973"/>
              <a:ext cx="1983327" cy="168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marL="360363" indent="-360363" defTabSz="457200">
                <a:spcBef>
                  <a:spcPts val="600"/>
                </a:spcBef>
                <a:buClr>
                  <a:schemeClr val="accent1"/>
                </a:buClr>
                <a:buSzPct val="120000"/>
                <a:buFontTx/>
                <a:buBlip>
                  <a:blip r:embed="rId4"/>
                </a:buBlip>
                <a:defRPr sz="1800">
                  <a:solidFill>
                    <a:srgbClr val="333333"/>
                  </a:solidFill>
                  <a:latin typeface="Arial"/>
                  <a:ea typeface="ＭＳ Ｐゴシック" panose="020B0600070205080204" pitchFamily="34" charset="-128"/>
                  <a:cs typeface="Arial"/>
                </a:defRPr>
              </a:lvl1pPr>
              <a:lvl2pPr marL="720725" indent="-263525" defTabSz="457200">
                <a:spcBef>
                  <a:spcPts val="600"/>
                </a:spcBef>
                <a:buClr>
                  <a:schemeClr val="tx2"/>
                </a:buClr>
                <a:buFont typeface="Arial" panose="020B0604020202020204" pitchFamily="34" charset="0"/>
                <a:buChar char="–"/>
                <a:defRPr sz="1600">
                  <a:solidFill>
                    <a:srgbClr val="333333"/>
                  </a:solidFill>
                  <a:latin typeface="Arial"/>
                  <a:ea typeface="ＭＳ Ｐゴシック" panose="020B0600070205080204" pitchFamily="34" charset="-128"/>
                  <a:cs typeface="Arial"/>
                </a:defRPr>
              </a:lvl2pPr>
              <a:lvl3pPr marL="1166813" indent="-252413" defTabSz="457200">
                <a:spcBef>
                  <a:spcPts val="600"/>
                </a:spcBef>
                <a:buClr>
                  <a:schemeClr val="tx2"/>
                </a:buClr>
                <a:buFont typeface="Arial" panose="020B0604020202020204" pitchFamily="34" charset="0"/>
                <a:buChar char="●"/>
                <a:defRPr sz="1400">
                  <a:solidFill>
                    <a:srgbClr val="333333"/>
                  </a:solidFill>
                  <a:latin typeface="Arial"/>
                  <a:ea typeface="ＭＳ Ｐゴシック" panose="020B0600070205080204" pitchFamily="34" charset="-128"/>
                  <a:cs typeface="Arial"/>
                </a:defRPr>
              </a:lvl3pPr>
              <a:lvl4pPr marL="1611313" indent="-239713" defTabSz="457200">
                <a:spcBef>
                  <a:spcPts val="600"/>
                </a:spcBef>
                <a:buClr>
                  <a:schemeClr val="tx2"/>
                </a:buClr>
                <a:buFont typeface="Arial" panose="020B0604020202020204" pitchFamily="34" charset="0"/>
                <a:buChar char="–"/>
                <a:defRPr sz="1200">
                  <a:solidFill>
                    <a:srgbClr val="333333"/>
                  </a:solidFill>
                  <a:latin typeface="Arial"/>
                  <a:ea typeface="ＭＳ Ｐゴシック" panose="020B0600070205080204" pitchFamily="34" charset="-128"/>
                  <a:cs typeface="Arial"/>
                </a:defRPr>
              </a:lvl4pPr>
              <a:lvl5pPr marL="2063750" indent="-234950" defTabSz="457200">
                <a:spcBef>
                  <a:spcPts val="600"/>
                </a:spcBef>
                <a:buClr>
                  <a:schemeClr val="tx2"/>
                </a:buClr>
                <a:buFont typeface="Arial" panose="020B0604020202020204" pitchFamily="34" charset="0"/>
                <a:buChar char="●"/>
                <a:defRPr sz="1200">
                  <a:solidFill>
                    <a:srgbClr val="333333"/>
                  </a:solidFill>
                  <a:latin typeface="Arial"/>
                  <a:ea typeface="ＭＳ Ｐゴシック" panose="020B0600070205080204" pitchFamily="34" charset="-128"/>
                  <a:cs typeface="Arial"/>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Ubiquitin</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Ligase</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Complex</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smtClean="0">
                  <a:ln>
                    <a:noFill/>
                  </a:ln>
                  <a:solidFill>
                    <a:srgbClr val="333333"/>
                  </a:solidFill>
                  <a:effectLst/>
                  <a:uLnTx/>
                  <a:uFillTx/>
                  <a:latin typeface="Arial"/>
                  <a:ea typeface="ＭＳ Ｐゴシック" panose="020B0600070205080204" pitchFamily="34" charset="-128"/>
                  <a:cs typeface="Arial"/>
                </a:rPr>
                <a:t>Disrupted-</a:t>
              </a:r>
              <a:endParaRPr kumimoji="0" lang="el-GR" altLang="ja-JP" sz="1400" b="0" i="0" u="none" strike="noStrike" kern="0" cap="none" spc="0" normalizeH="0" baseline="0" noProof="0" dirty="0" smtClean="0">
                <a:ln>
                  <a:noFill/>
                </a:ln>
                <a:solidFill>
                  <a:srgbClr val="333333"/>
                </a:solidFill>
                <a:effectLst/>
                <a:uLnTx/>
                <a:uFillTx/>
                <a:latin typeface="Arial"/>
                <a:ea typeface="ＭＳ Ｐゴシック" panose="020B0600070205080204" pitchFamily="34" charset="-128"/>
                <a:cs typeface="Arial"/>
              </a:endParaRP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smtClean="0">
                  <a:ln>
                    <a:noFill/>
                  </a:ln>
                  <a:solidFill>
                    <a:srgbClr val="333333"/>
                  </a:solidFill>
                  <a:effectLst/>
                  <a:uLnTx/>
                  <a:uFillTx/>
                  <a:latin typeface="Arial"/>
                  <a:ea typeface="ＭＳ Ｐゴシック" panose="020B0600070205080204" pitchFamily="34" charset="-128"/>
                  <a:cs typeface="Arial"/>
                </a:rPr>
                <a:t>Defective</a:t>
              </a:r>
              <a:r>
                <a:rPr kumimoji="0" lang="en-US" altLang="ja-JP" sz="1400" b="0" i="0" u="none" strike="noStrike" kern="0" cap="none" spc="0" normalizeH="0" noProof="0" dirty="0" smtClean="0">
                  <a:ln>
                    <a:noFill/>
                  </a:ln>
                  <a:solidFill>
                    <a:srgbClr val="333333"/>
                  </a:solidFill>
                  <a:effectLst/>
                  <a:uLnTx/>
                  <a:uFillTx/>
                  <a:latin typeface="Arial"/>
                  <a:ea typeface="ＭＳ Ｐゴシック" panose="020B0600070205080204" pitchFamily="34" charset="-128"/>
                  <a:cs typeface="Arial"/>
                </a:rPr>
                <a:t> Proteolysis</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lang="en-US" altLang="ja-JP" sz="1400" kern="0" baseline="0" dirty="0" smtClean="0"/>
                <a:t>Of</a:t>
              </a:r>
              <a:r>
                <a:rPr lang="en-US" altLang="ja-JP" sz="1400" kern="0" dirty="0" smtClean="0"/>
                <a:t> VHL</a:t>
              </a:r>
              <a:endPar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endParaRPr>
            </a:p>
          </p:txBody>
        </p:sp>
        <p:grpSp>
          <p:nvGrpSpPr>
            <p:cNvPr id="3" name="Group 6"/>
            <p:cNvGrpSpPr/>
            <p:nvPr/>
          </p:nvGrpSpPr>
          <p:grpSpPr>
            <a:xfrm>
              <a:off x="1749756" y="1781630"/>
              <a:ext cx="1368234" cy="1878970"/>
              <a:chOff x="1905000" y="1674674"/>
              <a:chExt cx="1524000" cy="2092881"/>
            </a:xfrm>
          </p:grpSpPr>
          <p:pic>
            <p:nvPicPr>
              <p:cNvPr id="44035" name="Picture 4"/>
              <p:cNvPicPr>
                <a:picLocks noChangeArrowheads="1"/>
              </p:cNvPicPr>
              <p:nvPr/>
            </p:nvPicPr>
            <p:blipFill>
              <a:blip r:embed="rId5">
                <a:extLst>
                  <a:ext uri="{28A0092B-C50C-407E-A947-70E740481C1C}">
                    <a14:useLocalDpi xmlns="" xmlns:a14="http://schemas.microsoft.com/office/drawing/2010/main"/>
                  </a:ext>
                </a:extLst>
              </a:blip>
              <a:srcRect/>
              <a:stretch>
                <a:fillRect/>
              </a:stretch>
            </p:blipFill>
            <p:spPr bwMode="auto">
              <a:xfrm>
                <a:off x="1905000" y="1706130"/>
                <a:ext cx="1524000" cy="202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Text Box 5"/>
              <p:cNvSpPr txBox="1">
                <a:spLocks noChangeArrowheads="1"/>
              </p:cNvSpPr>
              <p:nvPr/>
            </p:nvSpPr>
            <p:spPr bwMode="auto">
              <a:xfrm>
                <a:off x="1943100" y="1674674"/>
                <a:ext cx="1447800"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3000" b="0" i="0" u="none" strike="noStrike" kern="0" cap="none" spc="0" normalizeH="0" baseline="0" noProof="0" dirty="0">
                    <a:ln>
                      <a:solidFill>
                        <a:schemeClr val="bg1"/>
                      </a:solidFill>
                    </a:ln>
                    <a:solidFill>
                      <a:schemeClr val="accent2"/>
                    </a:solidFill>
                    <a:effectLst>
                      <a:glow rad="63500">
                        <a:schemeClr val="bg1"/>
                      </a:glow>
                    </a:effectLst>
                    <a:uLnTx/>
                    <a:uFillTx/>
                    <a:latin typeface="Arial" pitchFamily="34" charset="0"/>
                    <a:ea typeface="MS PGothic" pitchFamily="34" charset="-128"/>
                  </a:rPr>
                  <a:t>X</a:t>
                </a:r>
              </a:p>
            </p:txBody>
          </p:sp>
        </p:grpSp>
        <p:sp>
          <p:nvSpPr>
            <p:cNvPr id="44041" name="AutoShape 10"/>
            <p:cNvSpPr>
              <a:spLocks noChangeArrowheads="1"/>
            </p:cNvSpPr>
            <p:nvPr/>
          </p:nvSpPr>
          <p:spPr bwMode="auto">
            <a:xfrm>
              <a:off x="3263121" y="2530614"/>
              <a:ext cx="685800" cy="381000"/>
            </a:xfrm>
            <a:prstGeom prst="chevron">
              <a:avLst>
                <a:gd name="adj" fmla="val 45000"/>
              </a:avLst>
            </a:prstGeom>
            <a:solidFill>
              <a:schemeClr val="accent2"/>
            </a:solidFill>
            <a:ln>
              <a:no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5600" b="1" i="0" u="none" strike="noStrike" kern="0" cap="none" spc="0" normalizeH="0" baseline="0" noProof="0">
                <a:ln>
                  <a:solidFill>
                    <a:schemeClr val="bg1"/>
                  </a:solidFill>
                </a:ln>
                <a:solidFill>
                  <a:schemeClr val="accent2"/>
                </a:solidFill>
                <a:effectLst>
                  <a:glow rad="63500">
                    <a:schemeClr val="bg1"/>
                  </a:glow>
                </a:effectLst>
                <a:uLnTx/>
                <a:uFillTx/>
              </a:endParaRPr>
            </a:p>
          </p:txBody>
        </p:sp>
        <p:sp>
          <p:nvSpPr>
            <p:cNvPr id="44042" name="Text Box 11"/>
            <p:cNvSpPr txBox="1">
              <a:spLocks noChangeArrowheads="1"/>
            </p:cNvSpPr>
            <p:nvPr/>
          </p:nvSpPr>
          <p:spPr bwMode="auto">
            <a:xfrm>
              <a:off x="4299684" y="3720973"/>
              <a:ext cx="1260281" cy="1069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marL="360363" indent="-360363" defTabSz="457200">
                <a:spcBef>
                  <a:spcPts val="600"/>
                </a:spcBef>
                <a:buClr>
                  <a:schemeClr val="accent1"/>
                </a:buClr>
                <a:buSzPct val="120000"/>
                <a:buFontTx/>
                <a:buBlip>
                  <a:blip r:embed="rId4"/>
                </a:buBlip>
                <a:defRPr sz="1800">
                  <a:solidFill>
                    <a:srgbClr val="333333"/>
                  </a:solidFill>
                  <a:latin typeface="Arial"/>
                  <a:ea typeface="ＭＳ Ｐゴシック" panose="020B0600070205080204" pitchFamily="34" charset="-128"/>
                  <a:cs typeface="Arial"/>
                </a:defRPr>
              </a:lvl1pPr>
              <a:lvl2pPr marL="720725" indent="-263525" defTabSz="457200">
                <a:spcBef>
                  <a:spcPts val="600"/>
                </a:spcBef>
                <a:buClr>
                  <a:schemeClr val="tx2"/>
                </a:buClr>
                <a:buFont typeface="Arial" panose="020B0604020202020204" pitchFamily="34" charset="0"/>
                <a:buChar char="–"/>
                <a:defRPr sz="1600">
                  <a:solidFill>
                    <a:srgbClr val="333333"/>
                  </a:solidFill>
                  <a:latin typeface="Arial"/>
                  <a:ea typeface="ＭＳ Ｐゴシック" panose="020B0600070205080204" pitchFamily="34" charset="-128"/>
                  <a:cs typeface="Arial"/>
                </a:defRPr>
              </a:lvl2pPr>
              <a:lvl3pPr marL="1166813" indent="-252413" defTabSz="457200">
                <a:spcBef>
                  <a:spcPts val="600"/>
                </a:spcBef>
                <a:buClr>
                  <a:schemeClr val="tx2"/>
                </a:buClr>
                <a:buFont typeface="Arial" panose="020B0604020202020204" pitchFamily="34" charset="0"/>
                <a:buChar char="●"/>
                <a:defRPr sz="1400">
                  <a:solidFill>
                    <a:srgbClr val="333333"/>
                  </a:solidFill>
                  <a:latin typeface="Arial"/>
                  <a:ea typeface="ＭＳ Ｐゴシック" panose="020B0600070205080204" pitchFamily="34" charset="-128"/>
                  <a:cs typeface="Arial"/>
                </a:defRPr>
              </a:lvl3pPr>
              <a:lvl4pPr marL="1611313" indent="-239713" defTabSz="457200">
                <a:spcBef>
                  <a:spcPts val="600"/>
                </a:spcBef>
                <a:buClr>
                  <a:schemeClr val="tx2"/>
                </a:buClr>
                <a:buFont typeface="Arial" panose="020B0604020202020204" pitchFamily="34" charset="0"/>
                <a:buChar char="–"/>
                <a:defRPr sz="1200">
                  <a:solidFill>
                    <a:srgbClr val="333333"/>
                  </a:solidFill>
                  <a:latin typeface="Arial"/>
                  <a:ea typeface="ＭＳ Ｐゴシック" panose="020B0600070205080204" pitchFamily="34" charset="-128"/>
                  <a:cs typeface="Arial"/>
                </a:defRPr>
              </a:lvl4pPr>
              <a:lvl5pPr marL="2063750" indent="-234950" defTabSz="457200">
                <a:spcBef>
                  <a:spcPts val="600"/>
                </a:spcBef>
                <a:buClr>
                  <a:schemeClr val="tx2"/>
                </a:buClr>
                <a:buFont typeface="Arial" panose="020B0604020202020204" pitchFamily="34" charset="0"/>
                <a:buChar char="●"/>
                <a:defRPr sz="1200">
                  <a:solidFill>
                    <a:srgbClr val="333333"/>
                  </a:solidFill>
                  <a:latin typeface="Arial"/>
                  <a:ea typeface="ＭＳ Ｐゴシック" panose="020B0600070205080204" pitchFamily="34" charset="-128"/>
                  <a:cs typeface="Arial"/>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Hypoxia</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Inducible </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Factor (HIF) </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Accumulation</a:t>
              </a:r>
            </a:p>
          </p:txBody>
        </p:sp>
        <p:grpSp>
          <p:nvGrpSpPr>
            <p:cNvPr id="4" name="Group 12"/>
            <p:cNvGrpSpPr>
              <a:grpSpLocks/>
            </p:cNvGrpSpPr>
            <p:nvPr/>
          </p:nvGrpSpPr>
          <p:grpSpPr bwMode="auto">
            <a:xfrm>
              <a:off x="4086263" y="1934379"/>
              <a:ext cx="1231412" cy="1573470"/>
              <a:chOff x="2736" y="1344"/>
              <a:chExt cx="864" cy="768"/>
            </a:xfrm>
            <a:solidFill>
              <a:schemeClr val="bg1"/>
            </a:solidFill>
          </p:grpSpPr>
          <p:sp>
            <p:nvSpPr>
              <p:cNvPr id="44049" name="AutoShape 13"/>
              <p:cNvSpPr>
                <a:spLocks noChangeArrowheads="1"/>
              </p:cNvSpPr>
              <p:nvPr/>
            </p:nvSpPr>
            <p:spPr bwMode="auto">
              <a:xfrm>
                <a:off x="2736" y="1344"/>
                <a:ext cx="48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050" name="AutoShape 14"/>
              <p:cNvSpPr>
                <a:spLocks noChangeArrowheads="1"/>
              </p:cNvSpPr>
              <p:nvPr/>
            </p:nvSpPr>
            <p:spPr bwMode="auto">
              <a:xfrm>
                <a:off x="2832" y="1440"/>
                <a:ext cx="48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051" name="AutoShape 15"/>
              <p:cNvSpPr>
                <a:spLocks noChangeArrowheads="1"/>
              </p:cNvSpPr>
              <p:nvPr/>
            </p:nvSpPr>
            <p:spPr bwMode="auto">
              <a:xfrm>
                <a:off x="2928" y="1536"/>
                <a:ext cx="48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052" name="AutoShape 16"/>
              <p:cNvSpPr>
                <a:spLocks noChangeArrowheads="1"/>
              </p:cNvSpPr>
              <p:nvPr/>
            </p:nvSpPr>
            <p:spPr bwMode="auto">
              <a:xfrm>
                <a:off x="3024" y="1632"/>
                <a:ext cx="48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053" name="AutoShape 17"/>
              <p:cNvSpPr>
                <a:spLocks noChangeArrowheads="1"/>
              </p:cNvSpPr>
              <p:nvPr/>
            </p:nvSpPr>
            <p:spPr bwMode="auto">
              <a:xfrm>
                <a:off x="3120" y="1728"/>
                <a:ext cx="480"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p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054" name="Text Box 18"/>
              <p:cNvSpPr txBox="1">
                <a:spLocks noChangeArrowheads="1"/>
              </p:cNvSpPr>
              <p:nvPr/>
            </p:nvSpPr>
            <p:spPr bwMode="auto">
              <a:xfrm>
                <a:off x="3180" y="1776"/>
                <a:ext cx="384" cy="148"/>
              </a:xfrm>
              <a:prstGeom prst="rect">
                <a:avLst/>
              </a:prstGeom>
              <a:noFill/>
              <a:ln w="9525">
                <a:noFill/>
                <a:miter lim="800000"/>
                <a:headEnd/>
                <a:tailEnd/>
              </a:ln>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Arial" pitchFamily="34" charset="0"/>
                    <a:ea typeface="MS PGothic" pitchFamily="34" charset="-128"/>
                  </a:rPr>
                  <a:t>HIF</a:t>
                </a:r>
              </a:p>
            </p:txBody>
          </p:sp>
        </p:grpSp>
        <p:sp>
          <p:nvSpPr>
            <p:cNvPr id="44044" name="AutoShape 19"/>
            <p:cNvSpPr>
              <a:spLocks noChangeArrowheads="1"/>
            </p:cNvSpPr>
            <p:nvPr/>
          </p:nvSpPr>
          <p:spPr bwMode="auto">
            <a:xfrm>
              <a:off x="5455017" y="2530614"/>
              <a:ext cx="685800" cy="381000"/>
            </a:xfrm>
            <a:prstGeom prst="chevron">
              <a:avLst>
                <a:gd name="adj" fmla="val 45000"/>
              </a:avLst>
            </a:prstGeom>
            <a:solidFill>
              <a:schemeClr val="accent2"/>
            </a:solidFill>
            <a:ln>
              <a:noFill/>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5600" b="1" i="0" u="none" strike="noStrike" kern="0" cap="none" spc="0" normalizeH="0" baseline="0" noProof="0">
                <a:ln>
                  <a:solidFill>
                    <a:schemeClr val="bg1"/>
                  </a:solidFill>
                </a:ln>
                <a:solidFill>
                  <a:schemeClr val="accent2"/>
                </a:solidFill>
                <a:effectLst>
                  <a:glow rad="63500">
                    <a:schemeClr val="bg1"/>
                  </a:glow>
                </a:effectLst>
                <a:uLnTx/>
                <a:uFillTx/>
              </a:endParaRPr>
            </a:p>
          </p:txBody>
        </p:sp>
        <p:grpSp>
          <p:nvGrpSpPr>
            <p:cNvPr id="5" name="Group 7"/>
            <p:cNvGrpSpPr/>
            <p:nvPr/>
          </p:nvGrpSpPr>
          <p:grpSpPr>
            <a:xfrm>
              <a:off x="6309313" y="1946495"/>
              <a:ext cx="1778704" cy="1549240"/>
              <a:chOff x="6629400" y="1730375"/>
              <a:chExt cx="1981200" cy="1725613"/>
            </a:xfrm>
          </p:grpSpPr>
          <p:pic>
            <p:nvPicPr>
              <p:cNvPr id="44037" name="Picture 6" descr="Continued_Growth"/>
              <p:cNvPicPr>
                <a:picLocks noChangeAspect="1" noChangeArrowheads="1"/>
              </p:cNvPicPr>
              <p:nvPr/>
            </p:nvPicPr>
            <p:blipFill>
              <a:blip r:embed="rId6" cstate="print">
                <a:extLst>
                  <a:ext uri="{28A0092B-C50C-407E-A947-70E740481C1C}">
                    <a14:useLocalDpi xmlns="" xmlns:a14="http://schemas.microsoft.com/office/drawing/2010/main"/>
                  </a:ext>
                </a:extLst>
              </a:blip>
              <a:srcRect/>
              <a:stretch>
                <a:fillRect/>
              </a:stretch>
            </p:blipFill>
            <p:spPr bwMode="auto">
              <a:xfrm>
                <a:off x="6629400" y="1730375"/>
                <a:ext cx="1981200"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5" name="Text Box 20"/>
              <p:cNvSpPr txBox="1">
                <a:spLocks noChangeArrowheads="1"/>
              </p:cNvSpPr>
              <p:nvPr/>
            </p:nvSpPr>
            <p:spPr bwMode="auto">
              <a:xfrm>
                <a:off x="6629400" y="2362349"/>
                <a:ext cx="1981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solidFill>
                        <a:schemeClr val="bg1"/>
                      </a:solidFill>
                    </a:ln>
                    <a:solidFill>
                      <a:schemeClr val="accent2"/>
                    </a:solidFill>
                    <a:effectLst>
                      <a:glow rad="63500">
                        <a:schemeClr val="bg1"/>
                      </a:glow>
                    </a:effectLst>
                    <a:uLnTx/>
                    <a:uFillTx/>
                    <a:latin typeface="Arial" pitchFamily="34" charset="0"/>
                    <a:ea typeface="MS PGothic" pitchFamily="34" charset="-128"/>
                  </a:rPr>
                  <a:t>VEGF, etc.</a:t>
                </a:r>
              </a:p>
            </p:txBody>
          </p:sp>
        </p:grpSp>
        <p:sp>
          <p:nvSpPr>
            <p:cNvPr id="202767" name="Text Box 21"/>
            <p:cNvSpPr txBox="1">
              <a:spLocks noChangeArrowheads="1"/>
            </p:cNvSpPr>
            <p:nvPr/>
          </p:nvSpPr>
          <p:spPr bwMode="auto">
            <a:xfrm>
              <a:off x="6208065" y="3720973"/>
              <a:ext cx="2305439" cy="1831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60363" indent="-360363" defTabSz="457200">
                <a:spcBef>
                  <a:spcPts val="600"/>
                </a:spcBef>
                <a:buClr>
                  <a:schemeClr val="accent1"/>
                </a:buClr>
                <a:buSzPct val="120000"/>
                <a:buFontTx/>
                <a:buBlip>
                  <a:blip r:embed="rId4"/>
                </a:buBlip>
                <a:defRPr lang="en-GB" sz="1800" dirty="0">
                  <a:solidFill>
                    <a:srgbClr val="333333"/>
                  </a:solidFill>
                  <a:latin typeface="Arial"/>
                  <a:ea typeface="ＭＳ Ｐゴシック" panose="020B0600070205080204" pitchFamily="34" charset="-128"/>
                  <a:cs typeface="Arial"/>
                </a:defRPr>
              </a:lvl1pPr>
              <a:lvl2pPr marL="720725" indent="-263525" defTabSz="457200">
                <a:spcBef>
                  <a:spcPts val="600"/>
                </a:spcBef>
                <a:buClr>
                  <a:schemeClr val="tx2"/>
                </a:buClr>
                <a:buFont typeface="Arial" panose="020B0604020202020204" pitchFamily="34" charset="0"/>
                <a:buChar char="–"/>
                <a:defRPr lang="en-GB" sz="1600" dirty="0">
                  <a:solidFill>
                    <a:srgbClr val="333333"/>
                  </a:solidFill>
                  <a:latin typeface="Arial"/>
                  <a:ea typeface="ＭＳ Ｐゴシック" panose="020B0600070205080204" pitchFamily="34" charset="-128"/>
                  <a:cs typeface="Arial"/>
                </a:defRPr>
              </a:lvl2pPr>
              <a:lvl3pPr marL="1166813" indent="-252413" defTabSz="457200">
                <a:spcBef>
                  <a:spcPts val="600"/>
                </a:spcBef>
                <a:buClr>
                  <a:schemeClr val="tx2"/>
                </a:buClr>
                <a:buFont typeface="Arial" panose="020B0604020202020204" pitchFamily="34" charset="0"/>
                <a:buChar char="●"/>
                <a:defRPr lang="en-GB" sz="1400" dirty="0">
                  <a:solidFill>
                    <a:srgbClr val="333333"/>
                  </a:solidFill>
                  <a:latin typeface="Arial"/>
                  <a:ea typeface="ＭＳ Ｐゴシック" panose="020B0600070205080204" pitchFamily="34" charset="-128"/>
                  <a:cs typeface="Arial"/>
                </a:defRPr>
              </a:lvl3pPr>
              <a:lvl4pPr marL="1611313" indent="-239713" defTabSz="457200">
                <a:spcBef>
                  <a:spcPts val="600"/>
                </a:spcBef>
                <a:buClr>
                  <a:schemeClr val="tx2"/>
                </a:buClr>
                <a:buFont typeface="Arial" panose="020B0604020202020204" pitchFamily="34" charset="0"/>
                <a:buChar char="–"/>
                <a:defRPr lang="en-GB" sz="1200" dirty="0">
                  <a:solidFill>
                    <a:srgbClr val="333333"/>
                  </a:solidFill>
                  <a:latin typeface="Arial"/>
                  <a:ea typeface="ＭＳ Ｐゴシック" panose="020B0600070205080204" pitchFamily="34" charset="-128"/>
                  <a:cs typeface="Arial"/>
                </a:defRPr>
              </a:lvl4pPr>
              <a:lvl5pPr marL="2063750" indent="-234950" defTabSz="457200">
                <a:spcBef>
                  <a:spcPts val="600"/>
                </a:spcBef>
                <a:buClr>
                  <a:schemeClr val="tx2"/>
                </a:buClr>
                <a:buFont typeface="Arial" panose="020B0604020202020204" pitchFamily="34" charset="0"/>
                <a:buChar char="●"/>
                <a:defRPr lang="en-US" sz="1200" dirty="0">
                  <a:solidFill>
                    <a:srgbClr val="333333"/>
                  </a:solidFill>
                  <a:latin typeface="Arial"/>
                  <a:ea typeface="ＭＳ Ｐゴシック" panose="020B0600070205080204" pitchFamily="34" charset="-128"/>
                  <a:cs typeface="Arial"/>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Angiogenesis</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1"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Also…</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Erythropoiesis</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Cell proliferation &amp; survival</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Glucose metabolism</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pH regulation</a:t>
              </a:r>
            </a:p>
            <a:p>
              <a:pPr marL="0" marR="0" lvl="0" indent="0" defTabSz="457200" eaLnBrk="1" fontAlgn="auto" latinLnBrk="0" hangingPunct="1">
                <a:lnSpc>
                  <a:spcPct val="100000"/>
                </a:lnSpc>
                <a:spcBef>
                  <a:spcPts val="300"/>
                </a:spcBef>
                <a:spcAft>
                  <a:spcPts val="0"/>
                </a:spcAft>
                <a:buClr>
                  <a:schemeClr val="accent1"/>
                </a:buClr>
                <a:buSzPct val="120000"/>
                <a:buFontTx/>
                <a:buNone/>
                <a:tabLst/>
                <a:defRPr/>
              </a:pPr>
              <a:r>
                <a:rPr kumimoji="0" lang="en-US" altLang="ja-JP" sz="14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Proteolysis</a:t>
              </a:r>
            </a:p>
          </p:txBody>
        </p:sp>
        <p:grpSp>
          <p:nvGrpSpPr>
            <p:cNvPr id="6" name="Group 5"/>
            <p:cNvGrpSpPr/>
            <p:nvPr/>
          </p:nvGrpSpPr>
          <p:grpSpPr>
            <a:xfrm>
              <a:off x="457201" y="1602297"/>
              <a:ext cx="1124830" cy="4194494"/>
              <a:chOff x="228600" y="1273175"/>
              <a:chExt cx="1219200" cy="4546402"/>
            </a:xfrm>
          </p:grpSpPr>
          <p:pic>
            <p:nvPicPr>
              <p:cNvPr id="44038" name="Picture 7" descr="Chr3"/>
              <p:cNvPicPr preferRelativeResize="0">
                <a:picLocks noChangeArrowheads="1"/>
              </p:cNvPicPr>
              <p:nvPr/>
            </p:nvPicPr>
            <p:blipFill>
              <a:blip r:embed="rId7">
                <a:extLst>
                  <a:ext uri="{28A0092B-C50C-407E-A947-70E740481C1C}">
                    <a14:useLocalDpi xmlns="" xmlns:a14="http://schemas.microsoft.com/office/drawing/2010/main"/>
                  </a:ext>
                </a:extLst>
              </a:blip>
              <a:srcRect/>
              <a:stretch>
                <a:fillRect/>
              </a:stretch>
            </p:blipFill>
            <p:spPr bwMode="auto">
              <a:xfrm>
                <a:off x="381000" y="1273175"/>
                <a:ext cx="1066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Oval 8"/>
              <p:cNvSpPr>
                <a:spLocks noChangeArrowheads="1"/>
              </p:cNvSpPr>
              <p:nvPr/>
            </p:nvSpPr>
            <p:spPr bwMode="auto">
              <a:xfrm>
                <a:off x="237653" y="1273175"/>
                <a:ext cx="532800" cy="533400"/>
              </a:xfrm>
              <a:prstGeom prst="ellipse">
                <a:avLst/>
              </a:prstGeom>
              <a:noFill/>
              <a:ln w="38100">
                <a:solidFill>
                  <a:schemeClr val="accent2"/>
                </a:solidFill>
                <a:round/>
                <a:headEnd/>
                <a:tailEnd/>
              </a:ln>
              <a:effectLst>
                <a:glow rad="63500">
                  <a:schemeClr val="bg1"/>
                </a:glow>
              </a:effectLst>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tx1"/>
                  </a:solidFill>
                  <a:effectLst/>
                  <a:uLnTx/>
                  <a:uFillTx/>
                  <a:latin typeface="Arial" pitchFamily="34" charset="0"/>
                  <a:ea typeface="MS PGothic" pitchFamily="34" charset="-128"/>
                </a:endParaRPr>
              </a:p>
            </p:txBody>
          </p:sp>
          <p:sp>
            <p:nvSpPr>
              <p:cNvPr id="44040" name="Text Box 9"/>
              <p:cNvSpPr txBox="1">
                <a:spLocks noChangeArrowheads="1"/>
              </p:cNvSpPr>
              <p:nvPr/>
            </p:nvSpPr>
            <p:spPr bwMode="auto">
              <a:xfrm>
                <a:off x="228600" y="5511800"/>
                <a:ext cx="6431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ja-JP" sz="1200" b="1" i="0" u="none" strike="noStrike" kern="0" cap="none" spc="0" normalizeH="0" baseline="0" noProof="0" dirty="0" err="1">
                    <a:ln>
                      <a:noFill/>
                    </a:ln>
                    <a:solidFill>
                      <a:srgbClr val="2D2015"/>
                    </a:solidFill>
                    <a:effectLst/>
                    <a:uLnTx/>
                    <a:uFillTx/>
                    <a:latin typeface="Arial" pitchFamily="34" charset="0"/>
                    <a:ea typeface="MS PGothic" pitchFamily="34" charset="-128"/>
                  </a:rPr>
                  <a:t>Chr</a:t>
                </a:r>
                <a:r>
                  <a:rPr kumimoji="0" lang="en-US" altLang="ja-JP" sz="1200" b="1" i="0" u="none" strike="noStrike" kern="0" cap="none" spc="0" normalizeH="0" baseline="0" noProof="0" dirty="0">
                    <a:ln>
                      <a:noFill/>
                    </a:ln>
                    <a:solidFill>
                      <a:srgbClr val="2D2015"/>
                    </a:solidFill>
                    <a:effectLst/>
                    <a:uLnTx/>
                    <a:uFillTx/>
                    <a:latin typeface="Arial" pitchFamily="34" charset="0"/>
                    <a:ea typeface="MS PGothic" pitchFamily="34" charset="-128"/>
                  </a:rPr>
                  <a:t> 3</a:t>
                </a:r>
              </a:p>
            </p:txBody>
          </p:sp>
        </p:grpSp>
      </p:grpSp>
      <p:pic>
        <p:nvPicPr>
          <p:cNvPr id="28" name="~PP771.WAV">
            <a:hlinkClick r:id="" action="ppaction://media"/>
          </p:cNvPr>
          <p:cNvPicPr>
            <a:picLocks noRot="1" noChangeAspect="1"/>
          </p:cNvPicPr>
          <p:nvPr>
            <a:wavAudioFile r:embed="rId1" name="~PP771.WAV"/>
          </p:nvPr>
        </p:nvPicPr>
        <p:blipFill>
          <a:blip r:embed="rId8"/>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502109120"/>
      </p:ext>
    </p:extLst>
  </p:cSld>
  <p:clrMapOvr>
    <a:masterClrMapping/>
  </p:clrMapOvr>
  <p:transition spd="med" advTm="295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14282" y="285728"/>
            <a:ext cx="8929718" cy="1073150"/>
          </a:xfrm>
        </p:spPr>
        <p:txBody>
          <a:bodyPr>
            <a:normAutofit fontScale="90000"/>
          </a:bodyPr>
          <a:lstStyle/>
          <a:p>
            <a:r>
              <a:rPr lang="en-US" altLang="en-US" b="1" dirty="0"/>
              <a:t>Hypoxia is the main driver of RCC growth</a:t>
            </a:r>
            <a:br>
              <a:rPr lang="en-US" altLang="en-US" b="1" dirty="0"/>
            </a:br>
            <a:r>
              <a:rPr lang="en-US" altLang="en-US" b="1" dirty="0"/>
              <a:t>and metastasis</a:t>
            </a:r>
          </a:p>
        </p:txBody>
      </p:sp>
      <p:sp>
        <p:nvSpPr>
          <p:cNvPr id="8" name="Right Arrow 7"/>
          <p:cNvSpPr/>
          <p:nvPr/>
        </p:nvSpPr>
        <p:spPr>
          <a:xfrm>
            <a:off x="653556" y="1680244"/>
            <a:ext cx="7640699" cy="4038600"/>
          </a:xfrm>
          <a:prstGeom prst="rightArrow">
            <a:avLst>
              <a:gd name="adj1" fmla="val 50000"/>
              <a:gd name="adj2" fmla="val 44740"/>
            </a:avLst>
          </a:prstGeom>
          <a:gradFill>
            <a:gsLst>
              <a:gs pos="35000">
                <a:schemeClr val="bg2"/>
              </a:gs>
              <a:gs pos="3000">
                <a:schemeClr val="bg2">
                  <a:alpha val="0"/>
                </a:schemeClr>
              </a:gs>
              <a:gs pos="55000">
                <a:schemeClr val="tx2"/>
              </a:gs>
              <a:gs pos="80000">
                <a:schemeClr val="accent1"/>
              </a:gs>
            </a:gsLst>
            <a:lin ang="0" scaled="0"/>
          </a:gradFill>
          <a:ln w="152400">
            <a:solidFill>
              <a:schemeClr val="bg1">
                <a:alpha val="50000"/>
              </a:schemeClr>
            </a:solid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489669" y="2957186"/>
            <a:ext cx="1484718" cy="1484716"/>
          </a:xfrm>
          <a:prstGeom prst="ellipse">
            <a:avLst/>
          </a:prstGeom>
          <a:solidFill>
            <a:schemeClr val="accent5"/>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VHL</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disruption</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(mutation or</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silencing)</a:t>
            </a:r>
          </a:p>
        </p:txBody>
      </p:sp>
      <p:sp>
        <p:nvSpPr>
          <p:cNvPr id="10" name="Oval 9"/>
          <p:cNvSpPr/>
          <p:nvPr/>
        </p:nvSpPr>
        <p:spPr>
          <a:xfrm>
            <a:off x="1851913" y="2957186"/>
            <a:ext cx="1484718" cy="1484716"/>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Unregulated</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HIF expression</a:t>
            </a:r>
          </a:p>
        </p:txBody>
      </p:sp>
      <p:sp>
        <p:nvSpPr>
          <p:cNvPr id="11" name="Oval 10"/>
          <p:cNvSpPr/>
          <p:nvPr/>
        </p:nvSpPr>
        <p:spPr>
          <a:xfrm>
            <a:off x="3214157" y="2957186"/>
            <a:ext cx="1484718" cy="1484716"/>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Hypoxic stress</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response</a:t>
            </a:r>
          </a:p>
        </p:txBody>
      </p:sp>
      <p:sp>
        <p:nvSpPr>
          <p:cNvPr id="12" name="Oval 11"/>
          <p:cNvSpPr/>
          <p:nvPr/>
        </p:nvSpPr>
        <p:spPr>
          <a:xfrm>
            <a:off x="4576401" y="2957186"/>
            <a:ext cx="1484718" cy="1484716"/>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Glycolysis</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err="1">
                <a:ln>
                  <a:noFill/>
                </a:ln>
                <a:solidFill>
                  <a:sysClr val="windowText" lastClr="000000"/>
                </a:solidFill>
                <a:effectLst/>
                <a:uLnTx/>
                <a:uFillTx/>
                <a:latin typeface="Arial Narrow" panose="020B0606020202030204" pitchFamily="34" charset="0"/>
                <a:cs typeface="Arial" panose="020B0604020202020204" pitchFamily="34" charset="0"/>
              </a:rPr>
              <a:t>upregulated</a:t>
            </a: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(adaptation</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to hypoxic</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environment)</a:t>
            </a:r>
          </a:p>
        </p:txBody>
      </p:sp>
      <p:sp>
        <p:nvSpPr>
          <p:cNvPr id="13" name="Oval 12"/>
          <p:cNvSpPr/>
          <p:nvPr/>
        </p:nvSpPr>
        <p:spPr>
          <a:xfrm>
            <a:off x="5938646" y="2957186"/>
            <a:ext cx="1484718" cy="1484716"/>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rial Narrow" panose="020B0606020202030204" pitchFamily="34" charset="0"/>
                <a:cs typeface="Arial" panose="020B0604020202020204" pitchFamily="34" charset="0"/>
              </a:rPr>
              <a:t>Tumour</a:t>
            </a: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 cell</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proliferates</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under conditions</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of aerobic</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glycolysis</a:t>
            </a:r>
          </a:p>
        </p:txBody>
      </p:sp>
      <p:sp>
        <p:nvSpPr>
          <p:cNvPr id="14" name="Oval 13"/>
          <p:cNvSpPr/>
          <p:nvPr/>
        </p:nvSpPr>
        <p:spPr>
          <a:xfrm>
            <a:off x="7300889" y="2957186"/>
            <a:ext cx="1484718" cy="1484716"/>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Regional</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acidosis (toxic to</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local cell populations)</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facilitates invasion</a:t>
            </a:r>
            <a:b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br>
            <a:r>
              <a:rPr kumimoji="0" lang="en-US" sz="1400" b="0" i="0" u="none" strike="noStrike" kern="0" cap="none" spc="0" normalizeH="0" baseline="0" noProof="0" dirty="0">
                <a:ln>
                  <a:noFill/>
                </a:ln>
                <a:solidFill>
                  <a:sysClr val="windowText" lastClr="000000"/>
                </a:solidFill>
                <a:effectLst/>
                <a:uLnTx/>
                <a:uFillTx/>
                <a:latin typeface="Arial Narrow" panose="020B0606020202030204" pitchFamily="34" charset="0"/>
                <a:cs typeface="Arial" panose="020B0604020202020204" pitchFamily="34" charset="0"/>
              </a:rPr>
              <a:t>and metastasis</a:t>
            </a:r>
          </a:p>
        </p:txBody>
      </p:sp>
      <p:sp>
        <p:nvSpPr>
          <p:cNvPr id="6" name="Content Placeholder 3"/>
          <p:cNvSpPr txBox="1">
            <a:spLocks/>
          </p:cNvSpPr>
          <p:nvPr/>
        </p:nvSpPr>
        <p:spPr bwMode="auto">
          <a:xfrm>
            <a:off x="1695635" y="6350565"/>
            <a:ext cx="712244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3"/>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Adapted from Gillies RJ, </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Cancer Metastasis Rev</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2007;26:311.</a:t>
            </a:r>
          </a:p>
        </p:txBody>
      </p:sp>
      <p:pic>
        <p:nvPicPr>
          <p:cNvPr id="15" name="~PP3032.WAV">
            <a:hlinkClick r:id="" action="ppaction://media"/>
          </p:cNvPr>
          <p:cNvPicPr>
            <a:picLocks noRot="1" noChangeAspect="1"/>
          </p:cNvPicPr>
          <p:nvPr>
            <a:wavAudioFile r:embed="rId1" name="~PP3032.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019196145"/>
      </p:ext>
    </p:extLst>
  </p:cSld>
  <p:clrMapOvr>
    <a:masterClrMapping/>
  </p:clrMapOvr>
  <p:transition spd="med" advTm="102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Rounded Rectangle 533"/>
          <p:cNvSpPr/>
          <p:nvPr/>
        </p:nvSpPr>
        <p:spPr>
          <a:xfrm>
            <a:off x="457198" y="1602297"/>
            <a:ext cx="8229602" cy="4194494"/>
          </a:xfrm>
          <a:prstGeom prst="roundRect">
            <a:avLst>
              <a:gd name="adj" fmla="val 2717"/>
            </a:avLst>
          </a:prstGeom>
          <a:solidFill>
            <a:schemeClr val="bg1"/>
          </a:solid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7106" name="Title 1"/>
          <p:cNvSpPr>
            <a:spLocks noGrp="1"/>
          </p:cNvSpPr>
          <p:nvPr>
            <p:ph type="title"/>
          </p:nvPr>
        </p:nvSpPr>
        <p:spPr/>
        <p:txBody>
          <a:bodyPr>
            <a:normAutofit fontScale="90000"/>
          </a:bodyPr>
          <a:lstStyle/>
          <a:p>
            <a:r>
              <a:rPr lang="en-US" altLang="en-US" dirty="0"/>
              <a:t>RCC biology: Activation of mTOR</a:t>
            </a:r>
            <a:br>
              <a:rPr lang="en-US" altLang="en-US" dirty="0"/>
            </a:br>
            <a:r>
              <a:rPr lang="en-US" altLang="en-US" dirty="0"/>
              <a:t>signaling pathways</a:t>
            </a:r>
            <a:endParaRPr lang="en-GB" altLang="en-US" dirty="0"/>
          </a:p>
        </p:txBody>
      </p:sp>
      <p:sp>
        <p:nvSpPr>
          <p:cNvPr id="111" name="Content Placeholder 3"/>
          <p:cNvSpPr txBox="1">
            <a:spLocks/>
          </p:cNvSpPr>
          <p:nvPr/>
        </p:nvSpPr>
        <p:spPr bwMode="auto">
          <a:xfrm>
            <a:off x="1695635" y="6350565"/>
            <a:ext cx="712244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GB" altLang="en-US"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Meric-Bernstam</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F, </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J </a:t>
            </a:r>
            <a:r>
              <a:rPr kumimoji="0" lang="en-GB"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Clin</a:t>
            </a:r>
            <a:r>
              <a:rPr kumimoji="0" lang="en-GB"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GB"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Oncol</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2009;27:2278</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87.</a:t>
            </a:r>
          </a:p>
        </p:txBody>
      </p:sp>
      <p:grpSp>
        <p:nvGrpSpPr>
          <p:cNvPr id="2" name="Group 427"/>
          <p:cNvGrpSpPr/>
          <p:nvPr/>
        </p:nvGrpSpPr>
        <p:grpSpPr>
          <a:xfrm>
            <a:off x="1270818" y="1755709"/>
            <a:ext cx="6602362" cy="3887670"/>
            <a:chOff x="255559" y="734547"/>
            <a:chExt cx="8159091" cy="6018678"/>
          </a:xfrm>
        </p:grpSpPr>
        <p:sp>
          <p:nvSpPr>
            <p:cNvPr id="432" name="Line 71"/>
            <p:cNvSpPr>
              <a:spLocks noChangeShapeType="1"/>
            </p:cNvSpPr>
            <p:nvPr/>
          </p:nvSpPr>
          <p:spPr bwMode="auto">
            <a:xfrm>
              <a:off x="6400800" y="5241925"/>
              <a:ext cx="0" cy="457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Narrow" panose="020B0606020202030204" pitchFamily="34" charset="0"/>
                <a:ea typeface="ＭＳ Ｐゴシック" charset="0"/>
                <a:cs typeface="ＭＳ Ｐゴシック" charset="0"/>
              </a:endParaRPr>
            </a:p>
          </p:txBody>
        </p:sp>
        <p:sp>
          <p:nvSpPr>
            <p:cNvPr id="433" name="Line 111"/>
            <p:cNvSpPr>
              <a:spLocks noChangeShapeType="1"/>
            </p:cNvSpPr>
            <p:nvPr/>
          </p:nvSpPr>
          <p:spPr bwMode="auto">
            <a:xfrm>
              <a:off x="7239000" y="1143000"/>
              <a:ext cx="0" cy="838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34" name="Line 110"/>
            <p:cNvSpPr>
              <a:spLocks noChangeShapeType="1"/>
            </p:cNvSpPr>
            <p:nvPr/>
          </p:nvSpPr>
          <p:spPr bwMode="auto">
            <a:xfrm>
              <a:off x="8077200" y="1295400"/>
              <a:ext cx="0" cy="2209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36" name="Oval 3"/>
            <p:cNvSpPr>
              <a:spLocks noChangeArrowheads="1"/>
            </p:cNvSpPr>
            <p:nvPr/>
          </p:nvSpPr>
          <p:spPr bwMode="auto">
            <a:xfrm>
              <a:off x="1022350" y="1271588"/>
              <a:ext cx="152400" cy="609600"/>
            </a:xfrm>
            <a:prstGeom prst="ellipse">
              <a:avLst/>
            </a:prstGeom>
            <a:solidFill>
              <a:srgbClr val="0066FF"/>
            </a:solidFill>
            <a:ln w="19050">
              <a:solidFill>
                <a:schemeClr val="bg1">
                  <a:lumMod val="50000"/>
                </a:schemeClr>
              </a:solidFill>
              <a:round/>
              <a:headEnd/>
              <a:tailEnd/>
            </a:ln>
          </p:spPr>
          <p:txBody>
            <a:bodyPr wrap="none" anchor="ctr" anchorCtr="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ts val="1300"/>
                </a:lnSpc>
                <a:spcBef>
                  <a:spcPct val="0"/>
                </a:spcBef>
                <a:spcAft>
                  <a:spcPts val="0"/>
                </a:spcAft>
                <a:buClrTx/>
                <a:buSzTx/>
                <a:buFontTx/>
                <a:buNone/>
                <a:tabLst/>
                <a:defRPr/>
              </a:pPr>
              <a:endParaRPr kumimoji="0" lang="ja-JP" altLang="en-US" sz="1200" b="0" i="0" u="none" strike="noStrike" kern="0" cap="none" spc="0" normalizeH="0" baseline="0" noProof="0">
                <a:ln>
                  <a:noFill/>
                </a:ln>
                <a:solidFill>
                  <a:srgbClr val="0066FF"/>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sp>
          <p:nvSpPr>
            <p:cNvPr id="437" name="Oval 4"/>
            <p:cNvSpPr>
              <a:spLocks noChangeArrowheads="1"/>
            </p:cNvSpPr>
            <p:nvPr/>
          </p:nvSpPr>
          <p:spPr bwMode="auto">
            <a:xfrm>
              <a:off x="1174750" y="1271588"/>
              <a:ext cx="152400" cy="609600"/>
            </a:xfrm>
            <a:prstGeom prst="ellipse">
              <a:avLst/>
            </a:prstGeom>
            <a:solidFill>
              <a:srgbClr val="0066FF"/>
            </a:solidFill>
            <a:ln w="19050">
              <a:solidFill>
                <a:schemeClr val="bg1">
                  <a:lumMod val="50000"/>
                </a:schemeClr>
              </a:solidFill>
              <a:round/>
              <a:headEnd/>
              <a:tailEnd/>
            </a:ln>
          </p:spPr>
          <p:txBody>
            <a:bodyPr wrap="none" anchor="ctr" anchorCtr="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ts val="1300"/>
                </a:lnSpc>
                <a:spcBef>
                  <a:spcPct val="0"/>
                </a:spcBef>
                <a:spcAft>
                  <a:spcPts val="0"/>
                </a:spcAft>
                <a:buClrTx/>
                <a:buSzTx/>
                <a:buFontTx/>
                <a:buNone/>
                <a:tabLst/>
                <a:defRPr/>
              </a:pPr>
              <a:endParaRPr kumimoji="0" lang="ja-JP" altLang="en-US" sz="1200" b="0" i="0" u="none" strike="noStrike" kern="0" cap="none" spc="0" normalizeH="0" baseline="0" noProof="0">
                <a:ln>
                  <a:noFill/>
                </a:ln>
                <a:solidFill>
                  <a:srgbClr val="0066FF"/>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sp>
          <p:nvSpPr>
            <p:cNvPr id="438" name="Oval 9"/>
            <p:cNvSpPr>
              <a:spLocks noChangeArrowheads="1"/>
            </p:cNvSpPr>
            <p:nvPr/>
          </p:nvSpPr>
          <p:spPr bwMode="auto">
            <a:xfrm>
              <a:off x="2189163" y="1042988"/>
              <a:ext cx="152400" cy="609600"/>
            </a:xfrm>
            <a:prstGeom prst="ellipse">
              <a:avLst/>
            </a:prstGeom>
            <a:solidFill>
              <a:srgbClr val="0066FF"/>
            </a:solidFill>
            <a:ln w="19050">
              <a:solidFill>
                <a:schemeClr val="bg1">
                  <a:lumMod val="50000"/>
                </a:schemeClr>
              </a:solidFill>
              <a:round/>
              <a:headEnd/>
              <a:tailEnd/>
            </a:ln>
          </p:spPr>
          <p:txBody>
            <a:bodyPr wrap="none" anchor="ctr" anchorCtr="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ts val="1300"/>
                </a:lnSpc>
                <a:spcBef>
                  <a:spcPct val="0"/>
                </a:spcBef>
                <a:spcAft>
                  <a:spcPts val="0"/>
                </a:spcAft>
                <a:buClrTx/>
                <a:buSzTx/>
                <a:buFontTx/>
                <a:buNone/>
                <a:tabLst/>
                <a:defRPr/>
              </a:pPr>
              <a:endParaRPr kumimoji="0" lang="ja-JP" altLang="en-US" sz="1200" b="0" i="0" u="none" strike="noStrike" kern="0" cap="none" spc="0" normalizeH="0" baseline="0" noProof="0">
                <a:ln>
                  <a:noFill/>
                </a:ln>
                <a:solidFill>
                  <a:srgbClr val="0066FF"/>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sp>
          <p:nvSpPr>
            <p:cNvPr id="439" name="Oval 10"/>
            <p:cNvSpPr>
              <a:spLocks noChangeArrowheads="1"/>
            </p:cNvSpPr>
            <p:nvPr/>
          </p:nvSpPr>
          <p:spPr bwMode="auto">
            <a:xfrm>
              <a:off x="2341563" y="1042988"/>
              <a:ext cx="152400" cy="609600"/>
            </a:xfrm>
            <a:prstGeom prst="ellipse">
              <a:avLst/>
            </a:prstGeom>
            <a:solidFill>
              <a:srgbClr val="0066FF"/>
            </a:solidFill>
            <a:ln w="19050">
              <a:solidFill>
                <a:schemeClr val="bg1">
                  <a:lumMod val="50000"/>
                </a:schemeClr>
              </a:solidFill>
              <a:round/>
              <a:headEnd/>
              <a:tailEnd/>
            </a:ln>
          </p:spPr>
          <p:txBody>
            <a:bodyPr wrap="none" anchor="ctr" anchorCtr="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auto" latinLnBrk="0" hangingPunct="1">
                <a:lnSpc>
                  <a:spcPts val="1300"/>
                </a:lnSpc>
                <a:spcBef>
                  <a:spcPct val="0"/>
                </a:spcBef>
                <a:spcAft>
                  <a:spcPts val="0"/>
                </a:spcAft>
                <a:buClrTx/>
                <a:buSzTx/>
                <a:buFontTx/>
                <a:buNone/>
                <a:tabLst/>
                <a:defRPr/>
              </a:pPr>
              <a:endParaRPr kumimoji="0" lang="ja-JP" altLang="en-US" sz="1200" b="0" i="0" u="none" strike="noStrike" kern="0" cap="none" spc="0" normalizeH="0" baseline="0" noProof="0">
                <a:ln>
                  <a:noFill/>
                </a:ln>
                <a:solidFill>
                  <a:srgbClr val="0066FF"/>
                </a:solidFill>
                <a:effectLst/>
                <a:uLnTx/>
                <a:uFillTx/>
                <a:latin typeface="Arial Narrow" panose="020B0606020202030204" pitchFamily="34" charset="0"/>
                <a:ea typeface="ＭＳ Ｐゴシック" panose="020B0600070205080204" pitchFamily="34" charset="-128"/>
                <a:cs typeface="Arial" panose="020B0604020202020204" pitchFamily="34" charset="0"/>
              </a:endParaRPr>
            </a:p>
          </p:txBody>
        </p:sp>
        <p:sp>
          <p:nvSpPr>
            <p:cNvPr id="440" name="Oval 9"/>
            <p:cNvSpPr>
              <a:spLocks noChangeArrowheads="1"/>
            </p:cNvSpPr>
            <p:nvPr/>
          </p:nvSpPr>
          <p:spPr bwMode="auto">
            <a:xfrm>
              <a:off x="1981200" y="19812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Narrow" panose="020B0606020202030204" pitchFamily="34" charset="0"/>
                  <a:ea typeface="ＭＳ Ｐゴシック" charset="0"/>
                  <a:cs typeface="ＭＳ Ｐゴシック" charset="0"/>
                </a:rPr>
                <a:t>PI3K</a:t>
              </a:r>
            </a:p>
          </p:txBody>
        </p:sp>
        <p:sp>
          <p:nvSpPr>
            <p:cNvPr id="441" name="Oval 10"/>
            <p:cNvSpPr>
              <a:spLocks noChangeArrowheads="1"/>
            </p:cNvSpPr>
            <p:nvPr/>
          </p:nvSpPr>
          <p:spPr bwMode="auto">
            <a:xfrm>
              <a:off x="3276600" y="60706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charset="0"/>
                  <a:cs typeface="ＭＳ Ｐゴシック" charset="0"/>
                </a:rPr>
                <a:t>HIF1a</a:t>
              </a:r>
            </a:p>
          </p:txBody>
        </p:sp>
        <p:sp>
          <p:nvSpPr>
            <p:cNvPr id="442" name="Oval 11"/>
            <p:cNvSpPr>
              <a:spLocks noChangeArrowheads="1"/>
            </p:cNvSpPr>
            <p:nvPr/>
          </p:nvSpPr>
          <p:spPr bwMode="auto">
            <a:xfrm>
              <a:off x="6096000" y="50292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Narrow" panose="020B0606020202030204" pitchFamily="34" charset="0"/>
                  <a:ea typeface="ＭＳ Ｐゴシック" charset="0"/>
                  <a:cs typeface="ＭＳ Ｐゴシック" charset="0"/>
                </a:rPr>
                <a:t>S6K</a:t>
              </a:r>
            </a:p>
          </p:txBody>
        </p:sp>
        <p:sp>
          <p:nvSpPr>
            <p:cNvPr id="443" name="Oval 12"/>
            <p:cNvSpPr>
              <a:spLocks noChangeArrowheads="1"/>
            </p:cNvSpPr>
            <p:nvPr/>
          </p:nvSpPr>
          <p:spPr bwMode="auto">
            <a:xfrm>
              <a:off x="3886200" y="25146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Narrow" panose="020B0606020202030204" pitchFamily="34" charset="0"/>
                  <a:ea typeface="ＭＳ Ｐゴシック" charset="0"/>
                  <a:cs typeface="ＭＳ Ｐゴシック" charset="0"/>
                </a:rPr>
                <a:t>AKT</a:t>
              </a:r>
            </a:p>
          </p:txBody>
        </p:sp>
        <p:sp>
          <p:nvSpPr>
            <p:cNvPr id="444" name="Oval 13"/>
            <p:cNvSpPr>
              <a:spLocks noChangeArrowheads="1"/>
            </p:cNvSpPr>
            <p:nvPr/>
          </p:nvSpPr>
          <p:spPr bwMode="auto">
            <a:xfrm>
              <a:off x="3276600" y="64516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Narrow" panose="020B0606020202030204" pitchFamily="34" charset="0"/>
                  <a:ea typeface="ＭＳ Ｐゴシック" charset="0"/>
                  <a:cs typeface="ＭＳ Ｐゴシック" charset="0"/>
                </a:rPr>
                <a:t>HIF2a</a:t>
              </a:r>
            </a:p>
          </p:txBody>
        </p:sp>
        <p:sp>
          <p:nvSpPr>
            <p:cNvPr id="445" name="Rectangle 14"/>
            <p:cNvSpPr>
              <a:spLocks noChangeArrowheads="1"/>
            </p:cNvSpPr>
            <p:nvPr/>
          </p:nvSpPr>
          <p:spPr bwMode="auto">
            <a:xfrm>
              <a:off x="7467600" y="5257800"/>
              <a:ext cx="609600" cy="304800"/>
            </a:xfrm>
            <a:prstGeom prst="rect">
              <a:avLst/>
            </a:prstGeom>
            <a:solidFill>
              <a:srgbClr val="41A4A6"/>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pitchFamily="50" charset="-128"/>
                  <a:cs typeface="ＭＳ Ｐゴシック" charset="0"/>
                </a:rPr>
                <a:t> </a:t>
              </a:r>
              <a:r>
                <a:rPr kumimoji="0" lang="en-US" altLang="ja-JP"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pitchFamily="50" charset="-128"/>
                  <a:cs typeface="ＭＳ Ｐゴシック" charset="0"/>
                </a:rPr>
                <a:t>4EBP1</a:t>
              </a:r>
            </a:p>
          </p:txBody>
        </p:sp>
        <p:sp>
          <p:nvSpPr>
            <p:cNvPr id="446" name="Rectangle 15"/>
            <p:cNvSpPr>
              <a:spLocks noChangeArrowheads="1"/>
            </p:cNvSpPr>
            <p:nvPr/>
          </p:nvSpPr>
          <p:spPr bwMode="auto">
            <a:xfrm>
              <a:off x="2133600" y="6299200"/>
              <a:ext cx="609600" cy="304800"/>
            </a:xfrm>
            <a:prstGeom prst="rect">
              <a:avLst/>
            </a:prstGeom>
            <a:solidFill>
              <a:srgbClr val="41A4A6"/>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charset="0"/>
                  <a:cs typeface="ＭＳ Ｐゴシック" charset="0"/>
                </a:rPr>
                <a:t>VHL</a:t>
              </a:r>
            </a:p>
          </p:txBody>
        </p:sp>
        <p:sp>
          <p:nvSpPr>
            <p:cNvPr id="447" name="Rectangle 16"/>
            <p:cNvSpPr>
              <a:spLocks noChangeArrowheads="1"/>
            </p:cNvSpPr>
            <p:nvPr/>
          </p:nvSpPr>
          <p:spPr bwMode="auto">
            <a:xfrm>
              <a:off x="3276600" y="1295400"/>
              <a:ext cx="609600" cy="304800"/>
            </a:xfrm>
            <a:prstGeom prst="rect">
              <a:avLst/>
            </a:prstGeom>
            <a:solidFill>
              <a:srgbClr val="41A4A6"/>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charset="0"/>
                  <a:cs typeface="ＭＳ Ｐゴシック" charset="0"/>
                </a:rPr>
                <a:t>PTEN</a:t>
              </a:r>
            </a:p>
          </p:txBody>
        </p:sp>
        <p:sp>
          <p:nvSpPr>
            <p:cNvPr id="448" name="Oval 17"/>
            <p:cNvSpPr>
              <a:spLocks noChangeArrowheads="1"/>
            </p:cNvSpPr>
            <p:nvPr/>
          </p:nvSpPr>
          <p:spPr bwMode="auto">
            <a:xfrm>
              <a:off x="5791200" y="21336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charset="0"/>
                  <a:cs typeface="ＭＳ Ｐゴシック" charset="0"/>
                </a:rPr>
                <a:t>LKB1</a:t>
              </a:r>
            </a:p>
          </p:txBody>
        </p:sp>
        <p:sp>
          <p:nvSpPr>
            <p:cNvPr id="449" name="Oval 18"/>
            <p:cNvSpPr>
              <a:spLocks noChangeArrowheads="1"/>
            </p:cNvSpPr>
            <p:nvPr/>
          </p:nvSpPr>
          <p:spPr bwMode="auto">
            <a:xfrm>
              <a:off x="1828800" y="3508375"/>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Narrow" panose="020B0606020202030204" pitchFamily="34" charset="0"/>
                  <a:ea typeface="ＭＳ Ｐゴシック" charset="0"/>
                  <a:cs typeface="ＭＳ Ｐゴシック" charset="0"/>
                </a:rPr>
                <a:t>p53</a:t>
              </a:r>
            </a:p>
          </p:txBody>
        </p:sp>
        <p:sp>
          <p:nvSpPr>
            <p:cNvPr id="452" name="AutoShape 21"/>
            <p:cNvSpPr>
              <a:spLocks noChangeArrowheads="1"/>
            </p:cNvSpPr>
            <p:nvPr/>
          </p:nvSpPr>
          <p:spPr bwMode="auto">
            <a:xfrm>
              <a:off x="7162800" y="1143000"/>
              <a:ext cx="152400" cy="533400"/>
            </a:xfrm>
            <a:custGeom>
              <a:avLst/>
              <a:gdLst>
                <a:gd name="T0" fmla="*/ 2147483647 w 21600"/>
                <a:gd name="T1" fmla="*/ 2147483647 h 21600"/>
                <a:gd name="T2" fmla="*/ 1332327035 w 21600"/>
                <a:gd name="T3" fmla="*/ 2147483647 h 21600"/>
                <a:gd name="T4" fmla="*/ 333081073 w 21600"/>
                <a:gd name="T5" fmla="*/ 2147483647 h 21600"/>
                <a:gd name="T6" fmla="*/ 133232703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6699FF"/>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panose="020B0600070205080204" pitchFamily="34" charset="-128"/>
              </a:endParaRPr>
            </a:p>
          </p:txBody>
        </p:sp>
        <p:sp>
          <p:nvSpPr>
            <p:cNvPr id="453" name="AutoShape 22"/>
            <p:cNvSpPr>
              <a:spLocks noChangeArrowheads="1"/>
            </p:cNvSpPr>
            <p:nvPr/>
          </p:nvSpPr>
          <p:spPr bwMode="auto">
            <a:xfrm>
              <a:off x="8001000" y="1295400"/>
              <a:ext cx="152400" cy="533400"/>
            </a:xfrm>
            <a:custGeom>
              <a:avLst/>
              <a:gdLst>
                <a:gd name="T0" fmla="*/ 2147483647 w 21600"/>
                <a:gd name="T1" fmla="*/ 2147483647 h 21600"/>
                <a:gd name="T2" fmla="*/ 1332327035 w 21600"/>
                <a:gd name="T3" fmla="*/ 2147483647 h 21600"/>
                <a:gd name="T4" fmla="*/ 333081073 w 21600"/>
                <a:gd name="T5" fmla="*/ 2147483647 h 21600"/>
                <a:gd name="T6" fmla="*/ 133232703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6699FF"/>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panose="020B0600070205080204" pitchFamily="34" charset="-128"/>
              </a:endParaRPr>
            </a:p>
          </p:txBody>
        </p:sp>
        <p:sp>
          <p:nvSpPr>
            <p:cNvPr id="477" name="Line 54"/>
            <p:cNvSpPr>
              <a:spLocks noChangeShapeType="1"/>
            </p:cNvSpPr>
            <p:nvPr/>
          </p:nvSpPr>
          <p:spPr bwMode="auto">
            <a:xfrm>
              <a:off x="3505200" y="1852910"/>
              <a:ext cx="2286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78" name="Line 55"/>
            <p:cNvSpPr>
              <a:spLocks noChangeShapeType="1"/>
            </p:cNvSpPr>
            <p:nvPr/>
          </p:nvSpPr>
          <p:spPr bwMode="auto">
            <a:xfrm flipV="1">
              <a:off x="2667000" y="1905000"/>
              <a:ext cx="304800" cy="1524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79" name="Line 56"/>
            <p:cNvSpPr>
              <a:spLocks noChangeShapeType="1"/>
            </p:cNvSpPr>
            <p:nvPr/>
          </p:nvSpPr>
          <p:spPr bwMode="auto">
            <a:xfrm flipH="1">
              <a:off x="2286000" y="1676400"/>
              <a:ext cx="76200" cy="2286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0" name="Line 57"/>
            <p:cNvSpPr>
              <a:spLocks noChangeShapeType="1"/>
            </p:cNvSpPr>
            <p:nvPr/>
          </p:nvSpPr>
          <p:spPr bwMode="auto">
            <a:xfrm>
              <a:off x="1447800" y="1981200"/>
              <a:ext cx="457200" cy="76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1" name="Line 58"/>
            <p:cNvSpPr>
              <a:spLocks noChangeShapeType="1"/>
            </p:cNvSpPr>
            <p:nvPr/>
          </p:nvSpPr>
          <p:spPr bwMode="auto">
            <a:xfrm>
              <a:off x="4191000" y="1852910"/>
              <a:ext cx="3810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2" name="Line 59"/>
            <p:cNvSpPr>
              <a:spLocks noChangeShapeType="1"/>
            </p:cNvSpPr>
            <p:nvPr/>
          </p:nvSpPr>
          <p:spPr bwMode="auto">
            <a:xfrm>
              <a:off x="3962400" y="1981200"/>
              <a:ext cx="152400" cy="457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3" name="Line 60"/>
            <p:cNvSpPr>
              <a:spLocks noChangeShapeType="1"/>
            </p:cNvSpPr>
            <p:nvPr/>
          </p:nvSpPr>
          <p:spPr bwMode="auto">
            <a:xfrm flipH="1">
              <a:off x="4419600" y="1981200"/>
              <a:ext cx="381000" cy="457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4" name="Line 61"/>
            <p:cNvSpPr>
              <a:spLocks noChangeShapeType="1"/>
            </p:cNvSpPr>
            <p:nvPr/>
          </p:nvSpPr>
          <p:spPr bwMode="auto">
            <a:xfrm flipH="1">
              <a:off x="4572000" y="2590800"/>
              <a:ext cx="304800" cy="76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5" name="Line 62"/>
            <p:cNvSpPr>
              <a:spLocks noChangeShapeType="1"/>
            </p:cNvSpPr>
            <p:nvPr/>
          </p:nvSpPr>
          <p:spPr bwMode="auto">
            <a:xfrm flipH="1">
              <a:off x="3429000" y="2819400"/>
              <a:ext cx="457200" cy="304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6" name="Line 63"/>
            <p:cNvSpPr>
              <a:spLocks noChangeShapeType="1"/>
            </p:cNvSpPr>
            <p:nvPr/>
          </p:nvSpPr>
          <p:spPr bwMode="auto">
            <a:xfrm flipH="1">
              <a:off x="1371600" y="2286000"/>
              <a:ext cx="609600" cy="457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7" name="Line 64"/>
            <p:cNvSpPr>
              <a:spLocks noChangeShapeType="1"/>
            </p:cNvSpPr>
            <p:nvPr/>
          </p:nvSpPr>
          <p:spPr bwMode="auto">
            <a:xfrm>
              <a:off x="1295400" y="3048000"/>
              <a:ext cx="0" cy="6096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8" name="Line 65"/>
            <p:cNvSpPr>
              <a:spLocks noChangeShapeType="1"/>
            </p:cNvSpPr>
            <p:nvPr/>
          </p:nvSpPr>
          <p:spPr bwMode="auto">
            <a:xfrm>
              <a:off x="1447800" y="3962400"/>
              <a:ext cx="533400" cy="4572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89" name="Line 66"/>
            <p:cNvSpPr>
              <a:spLocks noChangeShapeType="1"/>
            </p:cNvSpPr>
            <p:nvPr/>
          </p:nvSpPr>
          <p:spPr bwMode="auto">
            <a:xfrm>
              <a:off x="2362200" y="4648200"/>
              <a:ext cx="609600" cy="2286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0" name="Line 67"/>
            <p:cNvSpPr>
              <a:spLocks noChangeShapeType="1"/>
            </p:cNvSpPr>
            <p:nvPr/>
          </p:nvSpPr>
          <p:spPr bwMode="auto">
            <a:xfrm>
              <a:off x="3657600" y="4876800"/>
              <a:ext cx="5334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1" name="Line 68"/>
            <p:cNvSpPr>
              <a:spLocks noChangeShapeType="1"/>
            </p:cNvSpPr>
            <p:nvPr/>
          </p:nvSpPr>
          <p:spPr bwMode="auto">
            <a:xfrm>
              <a:off x="6019800" y="4419600"/>
              <a:ext cx="5334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2" name="Line 69"/>
            <p:cNvSpPr>
              <a:spLocks noChangeShapeType="1"/>
            </p:cNvSpPr>
            <p:nvPr/>
          </p:nvSpPr>
          <p:spPr bwMode="auto">
            <a:xfrm flipH="1">
              <a:off x="7391400" y="3810000"/>
              <a:ext cx="457200" cy="304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3" name="Line 70"/>
            <p:cNvSpPr>
              <a:spLocks noChangeShapeType="1"/>
            </p:cNvSpPr>
            <p:nvPr/>
          </p:nvSpPr>
          <p:spPr bwMode="auto">
            <a:xfrm flipH="1">
              <a:off x="6477000" y="4648200"/>
              <a:ext cx="381000" cy="304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grpSp>
          <p:nvGrpSpPr>
            <p:cNvPr id="3" name="Group 72"/>
            <p:cNvGrpSpPr>
              <a:grpSpLocks/>
            </p:cNvGrpSpPr>
            <p:nvPr/>
          </p:nvGrpSpPr>
          <p:grpSpPr bwMode="auto">
            <a:xfrm>
              <a:off x="838200" y="2133600"/>
              <a:ext cx="5181600" cy="3048000"/>
              <a:chOff x="528" y="1200"/>
              <a:chExt cx="3264" cy="1920"/>
            </a:xfrm>
          </p:grpSpPr>
          <p:sp>
            <p:nvSpPr>
              <p:cNvPr id="530" name="Line 73"/>
              <p:cNvSpPr>
                <a:spLocks noChangeShapeType="1"/>
              </p:cNvSpPr>
              <p:nvPr/>
            </p:nvSpPr>
            <p:spPr bwMode="auto">
              <a:xfrm flipH="1">
                <a:off x="528" y="3120"/>
                <a:ext cx="3264"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31" name="Line 74"/>
              <p:cNvSpPr>
                <a:spLocks noChangeShapeType="1"/>
              </p:cNvSpPr>
              <p:nvPr/>
            </p:nvSpPr>
            <p:spPr bwMode="auto">
              <a:xfrm flipV="1">
                <a:off x="528" y="1392"/>
                <a:ext cx="0" cy="1728"/>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32" name="Line 75"/>
              <p:cNvSpPr>
                <a:spLocks noChangeShapeType="1"/>
              </p:cNvSpPr>
              <p:nvPr/>
            </p:nvSpPr>
            <p:spPr bwMode="auto">
              <a:xfrm flipV="1">
                <a:off x="528" y="1200"/>
                <a:ext cx="192" cy="192"/>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33" name="Line 76"/>
              <p:cNvSpPr>
                <a:spLocks noChangeShapeType="1"/>
              </p:cNvSpPr>
              <p:nvPr/>
            </p:nvSpPr>
            <p:spPr bwMode="auto">
              <a:xfrm>
                <a:off x="576" y="1200"/>
                <a:ext cx="24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grpSp>
        <p:sp>
          <p:nvSpPr>
            <p:cNvPr id="495" name="Line 77"/>
            <p:cNvSpPr>
              <a:spLocks noChangeShapeType="1"/>
            </p:cNvSpPr>
            <p:nvPr/>
          </p:nvSpPr>
          <p:spPr bwMode="auto">
            <a:xfrm flipH="1">
              <a:off x="3962400" y="6416675"/>
              <a:ext cx="35052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6" name="Line 78"/>
            <p:cNvSpPr>
              <a:spLocks noChangeShapeType="1"/>
            </p:cNvSpPr>
            <p:nvPr/>
          </p:nvSpPr>
          <p:spPr bwMode="auto">
            <a:xfrm>
              <a:off x="6400800" y="5959475"/>
              <a:ext cx="0" cy="457200"/>
            </a:xfrm>
            <a:prstGeom prst="line">
              <a:avLst/>
            </a:prstGeom>
            <a:noFill/>
            <a:ln w="1905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7" name="Line 79"/>
            <p:cNvSpPr>
              <a:spLocks noChangeShapeType="1"/>
            </p:cNvSpPr>
            <p:nvPr/>
          </p:nvSpPr>
          <p:spPr bwMode="auto">
            <a:xfrm flipH="1">
              <a:off x="2590800" y="2667000"/>
              <a:ext cx="1219200" cy="1524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8" name="Line 80"/>
            <p:cNvSpPr>
              <a:spLocks noChangeShapeType="1"/>
            </p:cNvSpPr>
            <p:nvPr/>
          </p:nvSpPr>
          <p:spPr bwMode="auto">
            <a:xfrm>
              <a:off x="2590800" y="2667000"/>
              <a:ext cx="0" cy="3048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99" name="Line 81"/>
            <p:cNvSpPr>
              <a:spLocks noChangeShapeType="1"/>
            </p:cNvSpPr>
            <p:nvPr/>
          </p:nvSpPr>
          <p:spPr bwMode="auto">
            <a:xfrm flipH="1">
              <a:off x="2514600" y="3352800"/>
              <a:ext cx="304800" cy="1524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0" name="Line 82"/>
            <p:cNvSpPr>
              <a:spLocks noChangeShapeType="1"/>
            </p:cNvSpPr>
            <p:nvPr/>
          </p:nvSpPr>
          <p:spPr bwMode="auto">
            <a:xfrm>
              <a:off x="2438400" y="3429000"/>
              <a:ext cx="152400" cy="1524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1" name="Line 83"/>
            <p:cNvSpPr>
              <a:spLocks noChangeShapeType="1"/>
            </p:cNvSpPr>
            <p:nvPr/>
          </p:nvSpPr>
          <p:spPr bwMode="auto">
            <a:xfrm>
              <a:off x="7315200" y="4648200"/>
              <a:ext cx="457200" cy="457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2" name="Line 84"/>
            <p:cNvSpPr>
              <a:spLocks noChangeShapeType="1"/>
            </p:cNvSpPr>
            <p:nvPr/>
          </p:nvSpPr>
          <p:spPr bwMode="auto">
            <a:xfrm>
              <a:off x="7543800" y="5105400"/>
              <a:ext cx="4572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3" name="Line 85"/>
            <p:cNvSpPr>
              <a:spLocks noChangeShapeType="1"/>
            </p:cNvSpPr>
            <p:nvPr/>
          </p:nvSpPr>
          <p:spPr bwMode="auto">
            <a:xfrm>
              <a:off x="7772400" y="5608638"/>
              <a:ext cx="0" cy="576262"/>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4" name="Line 87"/>
            <p:cNvSpPr>
              <a:spLocks noChangeShapeType="1"/>
            </p:cNvSpPr>
            <p:nvPr/>
          </p:nvSpPr>
          <p:spPr bwMode="auto">
            <a:xfrm>
              <a:off x="4419600" y="3962400"/>
              <a:ext cx="990600" cy="457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5" name="Line 88"/>
            <p:cNvSpPr>
              <a:spLocks noChangeShapeType="1"/>
            </p:cNvSpPr>
            <p:nvPr/>
          </p:nvSpPr>
          <p:spPr bwMode="auto">
            <a:xfrm>
              <a:off x="5410200" y="4267200"/>
              <a:ext cx="0" cy="3048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6" name="Line 89"/>
            <p:cNvSpPr>
              <a:spLocks noChangeShapeType="1"/>
            </p:cNvSpPr>
            <p:nvPr/>
          </p:nvSpPr>
          <p:spPr bwMode="auto">
            <a:xfrm flipH="1">
              <a:off x="4953000" y="3733800"/>
              <a:ext cx="304800" cy="457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7" name="Line 90"/>
            <p:cNvSpPr>
              <a:spLocks noChangeShapeType="1"/>
            </p:cNvSpPr>
            <p:nvPr/>
          </p:nvSpPr>
          <p:spPr bwMode="auto">
            <a:xfrm>
              <a:off x="4191000" y="2895600"/>
              <a:ext cx="0" cy="838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8" name="Line 91"/>
            <p:cNvSpPr>
              <a:spLocks noChangeShapeType="1"/>
            </p:cNvSpPr>
            <p:nvPr/>
          </p:nvSpPr>
          <p:spPr bwMode="auto">
            <a:xfrm>
              <a:off x="4038600" y="3733800"/>
              <a:ext cx="3048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09" name="Line 92"/>
            <p:cNvSpPr>
              <a:spLocks noChangeShapeType="1"/>
            </p:cNvSpPr>
            <p:nvPr/>
          </p:nvSpPr>
          <p:spPr bwMode="auto">
            <a:xfrm flipV="1">
              <a:off x="3276600" y="3886200"/>
              <a:ext cx="609600" cy="838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0" name="Line 93"/>
            <p:cNvSpPr>
              <a:spLocks noChangeShapeType="1"/>
            </p:cNvSpPr>
            <p:nvPr/>
          </p:nvSpPr>
          <p:spPr bwMode="auto">
            <a:xfrm flipV="1">
              <a:off x="3886200" y="3810000"/>
              <a:ext cx="0" cy="2286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1" name="Line 94"/>
            <p:cNvSpPr>
              <a:spLocks noChangeShapeType="1"/>
            </p:cNvSpPr>
            <p:nvPr/>
          </p:nvSpPr>
          <p:spPr bwMode="auto">
            <a:xfrm flipH="1" flipV="1">
              <a:off x="4191000" y="4038600"/>
              <a:ext cx="228600" cy="6858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2" name="Line 95"/>
            <p:cNvSpPr>
              <a:spLocks noChangeShapeType="1"/>
            </p:cNvSpPr>
            <p:nvPr/>
          </p:nvSpPr>
          <p:spPr bwMode="auto">
            <a:xfrm>
              <a:off x="4038600" y="4038600"/>
              <a:ext cx="3048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3" name="Line 96"/>
            <p:cNvSpPr>
              <a:spLocks noChangeShapeType="1"/>
            </p:cNvSpPr>
            <p:nvPr/>
          </p:nvSpPr>
          <p:spPr bwMode="auto">
            <a:xfrm>
              <a:off x="4495800" y="5029200"/>
              <a:ext cx="0" cy="990600"/>
            </a:xfrm>
            <a:prstGeom prst="line">
              <a:avLst/>
            </a:prstGeom>
            <a:noFill/>
            <a:ln w="1905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4" name="Line 97"/>
            <p:cNvSpPr>
              <a:spLocks noChangeShapeType="1"/>
            </p:cNvSpPr>
            <p:nvPr/>
          </p:nvSpPr>
          <p:spPr bwMode="auto">
            <a:xfrm>
              <a:off x="4495800" y="5837238"/>
              <a:ext cx="1600200" cy="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5" name="Line 98"/>
            <p:cNvSpPr>
              <a:spLocks noChangeShapeType="1"/>
            </p:cNvSpPr>
            <p:nvPr/>
          </p:nvSpPr>
          <p:spPr bwMode="auto">
            <a:xfrm>
              <a:off x="6019800" y="1828800"/>
              <a:ext cx="0" cy="2286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6" name="Line 99"/>
            <p:cNvSpPr>
              <a:spLocks noChangeShapeType="1"/>
            </p:cNvSpPr>
            <p:nvPr/>
          </p:nvSpPr>
          <p:spPr bwMode="auto">
            <a:xfrm>
              <a:off x="6324600" y="2514600"/>
              <a:ext cx="609600" cy="304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7" name="Line 100"/>
            <p:cNvSpPr>
              <a:spLocks noChangeShapeType="1"/>
            </p:cNvSpPr>
            <p:nvPr/>
          </p:nvSpPr>
          <p:spPr bwMode="auto">
            <a:xfrm>
              <a:off x="7239000" y="2286000"/>
              <a:ext cx="0" cy="4572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8" name="Line 101"/>
            <p:cNvSpPr>
              <a:spLocks noChangeShapeType="1"/>
            </p:cNvSpPr>
            <p:nvPr/>
          </p:nvSpPr>
          <p:spPr bwMode="auto">
            <a:xfrm>
              <a:off x="7086600" y="2743200"/>
              <a:ext cx="3048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19" name="Line 102"/>
            <p:cNvSpPr>
              <a:spLocks noChangeShapeType="1"/>
            </p:cNvSpPr>
            <p:nvPr/>
          </p:nvSpPr>
          <p:spPr bwMode="auto">
            <a:xfrm flipH="1">
              <a:off x="7086600" y="3048000"/>
              <a:ext cx="152400" cy="9144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0" name="Line 103"/>
            <p:cNvSpPr>
              <a:spLocks noChangeShapeType="1"/>
            </p:cNvSpPr>
            <p:nvPr/>
          </p:nvSpPr>
          <p:spPr bwMode="auto">
            <a:xfrm>
              <a:off x="6934200" y="3962400"/>
              <a:ext cx="3048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1" name="Line 104"/>
            <p:cNvSpPr>
              <a:spLocks noChangeShapeType="1"/>
            </p:cNvSpPr>
            <p:nvPr/>
          </p:nvSpPr>
          <p:spPr bwMode="auto">
            <a:xfrm flipH="1">
              <a:off x="5562600" y="2895600"/>
              <a:ext cx="1371600" cy="228600"/>
            </a:xfrm>
            <a:prstGeom prst="line">
              <a:avLst/>
            </a:prstGeom>
            <a:noFill/>
            <a:ln w="1905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2" name="Line 105"/>
            <p:cNvSpPr>
              <a:spLocks noChangeShapeType="1"/>
            </p:cNvSpPr>
            <p:nvPr/>
          </p:nvSpPr>
          <p:spPr bwMode="auto">
            <a:xfrm flipH="1">
              <a:off x="4419600" y="3124200"/>
              <a:ext cx="1143000" cy="685800"/>
            </a:xfrm>
            <a:prstGeom prst="line">
              <a:avLst/>
            </a:prstGeom>
            <a:noFill/>
            <a:ln w="19050">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3" name="Line 106"/>
            <p:cNvSpPr>
              <a:spLocks noChangeShapeType="1"/>
            </p:cNvSpPr>
            <p:nvPr/>
          </p:nvSpPr>
          <p:spPr bwMode="auto">
            <a:xfrm>
              <a:off x="6248400" y="3733800"/>
              <a:ext cx="457200" cy="3810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4" name="Line 107"/>
            <p:cNvSpPr>
              <a:spLocks noChangeShapeType="1"/>
            </p:cNvSpPr>
            <p:nvPr/>
          </p:nvSpPr>
          <p:spPr bwMode="auto">
            <a:xfrm flipV="1">
              <a:off x="6629400" y="4038600"/>
              <a:ext cx="152400" cy="1524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5" name="Line 108"/>
            <p:cNvSpPr>
              <a:spLocks noChangeShapeType="1"/>
            </p:cNvSpPr>
            <p:nvPr/>
          </p:nvSpPr>
          <p:spPr bwMode="auto">
            <a:xfrm>
              <a:off x="4495800" y="2819400"/>
              <a:ext cx="1600200" cy="6858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6" name="Line 109"/>
            <p:cNvSpPr>
              <a:spLocks noChangeShapeType="1"/>
            </p:cNvSpPr>
            <p:nvPr/>
          </p:nvSpPr>
          <p:spPr bwMode="auto">
            <a:xfrm>
              <a:off x="5867400" y="3505200"/>
              <a:ext cx="3810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7" name="Line 112"/>
            <p:cNvSpPr>
              <a:spLocks noChangeShapeType="1"/>
            </p:cNvSpPr>
            <p:nvPr/>
          </p:nvSpPr>
          <p:spPr bwMode="auto">
            <a:xfrm>
              <a:off x="2819400" y="6451600"/>
              <a:ext cx="3048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8" name="Line 113"/>
            <p:cNvSpPr>
              <a:spLocks noChangeShapeType="1"/>
            </p:cNvSpPr>
            <p:nvPr/>
          </p:nvSpPr>
          <p:spPr bwMode="auto">
            <a:xfrm flipV="1">
              <a:off x="3124200" y="6223000"/>
              <a:ext cx="0" cy="38100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529" name="Line 84"/>
            <p:cNvSpPr>
              <a:spLocks noChangeShapeType="1"/>
            </p:cNvSpPr>
            <p:nvPr/>
          </p:nvSpPr>
          <p:spPr bwMode="auto">
            <a:xfrm>
              <a:off x="7542213" y="6172200"/>
              <a:ext cx="457200" cy="0"/>
            </a:xfrm>
            <a:prstGeom prst="line">
              <a:avLst/>
            </a:prstGeom>
            <a:noFill/>
            <a:ln w="19050" cap="rnd">
              <a:solidFill>
                <a:schemeClr val="bg1">
                  <a:lumMod val="50000"/>
                </a:schemeClr>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endParaRPr kumimoji="0" lang="en-US" sz="1200" b="0" i="0" u="none" strike="noStrike" kern="0" cap="none" spc="0" normalizeH="0" baseline="0" noProof="0">
                <a:ln>
                  <a:noFill/>
                </a:ln>
                <a:solidFill>
                  <a:srgbClr val="3CC037"/>
                </a:solidFill>
                <a:effectLst/>
                <a:uLnTx/>
                <a:uFillTx/>
                <a:latin typeface="Arial Narrow" panose="020B0606020202030204" pitchFamily="34" charset="0"/>
                <a:ea typeface="ＭＳ Ｐゴシック" charset="0"/>
                <a:cs typeface="ＭＳ Ｐゴシック" charset="0"/>
              </a:endParaRPr>
            </a:p>
          </p:txBody>
        </p:sp>
        <p:sp>
          <p:nvSpPr>
            <p:cNvPr id="429" name="Text Box 7"/>
            <p:cNvSpPr txBox="1">
              <a:spLocks noChangeArrowheads="1"/>
            </p:cNvSpPr>
            <p:nvPr/>
          </p:nvSpPr>
          <p:spPr bwMode="auto">
            <a:xfrm>
              <a:off x="1578327" y="1086188"/>
              <a:ext cx="483483" cy="351749"/>
            </a:xfrm>
            <a:prstGeom prst="rect">
              <a:avLst/>
            </a:prstGeom>
            <a:solidFill>
              <a:schemeClr val="bg1"/>
            </a:solidFill>
            <a:ln w="19050">
              <a:solidFill>
                <a:schemeClr val="bg1">
                  <a:lumMod val="50000"/>
                </a:schemeClr>
              </a:solidFill>
              <a:miter lim="800000"/>
              <a:headEnd/>
              <a:tailEnd/>
            </a:ln>
            <a:effectLs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Arial Narrow" panose="020B0606020202030204" pitchFamily="34" charset="0"/>
                  <a:ea typeface="ＭＳ Ｐゴシック" charset="0"/>
                  <a:cs typeface="ＭＳ Ｐゴシック" charset="0"/>
                </a:rPr>
                <a:t>RTK</a:t>
              </a:r>
            </a:p>
          </p:txBody>
        </p:sp>
        <p:sp>
          <p:nvSpPr>
            <p:cNvPr id="430" name="Text Box 8"/>
            <p:cNvSpPr txBox="1">
              <a:spLocks noChangeArrowheads="1"/>
            </p:cNvSpPr>
            <p:nvPr/>
          </p:nvSpPr>
          <p:spPr bwMode="auto">
            <a:xfrm>
              <a:off x="255559" y="1163976"/>
              <a:ext cx="660456"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Arial Narrow" panose="020B0606020202030204" pitchFamily="34" charset="0"/>
                  <a:ea typeface="ＭＳ Ｐゴシック" charset="0"/>
                  <a:cs typeface="ＭＳ Ｐゴシック" charset="0"/>
                </a:rPr>
                <a:t>IGFR-1</a:t>
              </a:r>
            </a:p>
          </p:txBody>
        </p:sp>
        <p:sp>
          <p:nvSpPr>
            <p:cNvPr id="431" name="Text Box 38"/>
            <p:cNvSpPr txBox="1">
              <a:spLocks noChangeArrowheads="1"/>
            </p:cNvSpPr>
            <p:nvPr/>
          </p:nvSpPr>
          <p:spPr bwMode="auto">
            <a:xfrm>
              <a:off x="880580" y="1790246"/>
              <a:ext cx="561351"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IRS-1</a:t>
              </a:r>
            </a:p>
          </p:txBody>
        </p:sp>
        <p:sp>
          <p:nvSpPr>
            <p:cNvPr id="435" name="Text Box 50"/>
            <p:cNvSpPr txBox="1">
              <a:spLocks noChangeArrowheads="1"/>
            </p:cNvSpPr>
            <p:nvPr/>
          </p:nvSpPr>
          <p:spPr bwMode="auto">
            <a:xfrm>
              <a:off x="4953000" y="2614911"/>
              <a:ext cx="607364"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FFFF">
                      <a:lumMod val="50000"/>
                    </a:srgbClr>
                  </a:solidFill>
                  <a:effectLst/>
                  <a:uLnTx/>
                  <a:uFillTx/>
                  <a:latin typeface="Arial Narrow" panose="020B0606020202030204" pitchFamily="34" charset="0"/>
                  <a:ea typeface="ＭＳ Ｐゴシック" charset="0"/>
                  <a:cs typeface="ＭＳ Ｐゴシック" charset="0"/>
                </a:rPr>
                <a:t>Rictor</a:t>
              </a:r>
              <a:endParaRPr kumimoji="0" lang="en-US" sz="1200"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ＭＳ Ｐゴシック" charset="0"/>
                <a:cs typeface="ＭＳ Ｐゴシック" charset="0"/>
              </a:endParaRPr>
            </a:p>
          </p:txBody>
        </p:sp>
        <p:sp>
          <p:nvSpPr>
            <p:cNvPr id="450" name="Text Box 19"/>
            <p:cNvSpPr txBox="1">
              <a:spLocks noChangeArrowheads="1"/>
            </p:cNvSpPr>
            <p:nvPr/>
          </p:nvSpPr>
          <p:spPr bwMode="auto">
            <a:xfrm>
              <a:off x="2974846" y="1677036"/>
              <a:ext cx="508260"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969696"/>
                  </a:solidFill>
                  <a:effectLst/>
                  <a:uLnTx/>
                  <a:uFillTx/>
                  <a:latin typeface="Arial Narrow" panose="020B0606020202030204" pitchFamily="34" charset="0"/>
                  <a:ea typeface="ＭＳ Ｐゴシック" charset="0"/>
                  <a:cs typeface="ＭＳ Ｐゴシック" charset="0"/>
                </a:rPr>
                <a:t>PIP2</a:t>
              </a:r>
            </a:p>
          </p:txBody>
        </p:sp>
        <p:sp>
          <p:nvSpPr>
            <p:cNvPr id="451" name="Text Box 20"/>
            <p:cNvSpPr txBox="1">
              <a:spLocks noChangeArrowheads="1"/>
            </p:cNvSpPr>
            <p:nvPr/>
          </p:nvSpPr>
          <p:spPr bwMode="auto">
            <a:xfrm>
              <a:off x="3736844" y="1677036"/>
              <a:ext cx="508260"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PIP3</a:t>
              </a:r>
            </a:p>
          </p:txBody>
        </p:sp>
        <p:sp>
          <p:nvSpPr>
            <p:cNvPr id="454" name="Text Box 23"/>
            <p:cNvSpPr txBox="1">
              <a:spLocks noChangeArrowheads="1"/>
            </p:cNvSpPr>
            <p:nvPr/>
          </p:nvSpPr>
          <p:spPr bwMode="auto">
            <a:xfrm>
              <a:off x="6842539" y="789325"/>
              <a:ext cx="713546"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0" i="0" u="none" strike="noStrike" kern="0" cap="none" spc="0" normalizeH="0" baseline="0" noProof="0">
                  <a:ln>
                    <a:noFill/>
                  </a:ln>
                  <a:solidFill>
                    <a:schemeClr val="tx2"/>
                  </a:solidFill>
                  <a:effectLst/>
                  <a:uLnTx/>
                  <a:uFillTx/>
                  <a:latin typeface="Arial Narrow" panose="020B0606020202030204" pitchFamily="34" charset="0"/>
                  <a:ea typeface="ＭＳ Ｐゴシック" charset="0"/>
                  <a:cs typeface="ＭＳ Ｐゴシック" charset="0"/>
                </a:rPr>
                <a:t>Glucose</a:t>
              </a:r>
            </a:p>
          </p:txBody>
        </p:sp>
        <p:sp>
          <p:nvSpPr>
            <p:cNvPr id="455" name="Text Box 24"/>
            <p:cNvSpPr txBox="1">
              <a:spLocks noChangeArrowheads="1"/>
            </p:cNvSpPr>
            <p:nvPr/>
          </p:nvSpPr>
          <p:spPr bwMode="auto">
            <a:xfrm>
              <a:off x="7814365" y="734547"/>
              <a:ext cx="600285" cy="578124"/>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Arial Narrow" panose="020B0606020202030204" pitchFamily="34" charset="0"/>
                  <a:ea typeface="ＭＳ Ｐゴシック" charset="0"/>
                  <a:cs typeface="ＭＳ Ｐゴシック" charset="0"/>
                </a:rPr>
                <a:t>Amino</a:t>
              </a:r>
            </a:p>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Arial Narrow" panose="020B0606020202030204" pitchFamily="34" charset="0"/>
                  <a:ea typeface="ＭＳ Ｐゴシック" charset="0"/>
                  <a:cs typeface="ＭＳ Ｐゴシック" charset="0"/>
                </a:rPr>
                <a:t>Acids</a:t>
              </a:r>
            </a:p>
          </p:txBody>
        </p:sp>
        <p:sp>
          <p:nvSpPr>
            <p:cNvPr id="456" name="Text Box 25"/>
            <p:cNvSpPr txBox="1">
              <a:spLocks noChangeArrowheads="1"/>
            </p:cNvSpPr>
            <p:nvPr/>
          </p:nvSpPr>
          <p:spPr bwMode="auto">
            <a:xfrm>
              <a:off x="5035067" y="3466645"/>
              <a:ext cx="561351"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800000"/>
                  </a:solidFill>
                  <a:effectLst/>
                  <a:uLnTx/>
                  <a:uFillTx/>
                  <a:latin typeface="Arial Narrow" panose="020B0606020202030204" pitchFamily="34" charset="0"/>
                  <a:ea typeface="ＭＳ Ｐゴシック" charset="0"/>
                  <a:cs typeface="ＭＳ Ｐゴシック" charset="0"/>
                </a:rPr>
                <a:t>TSC1</a:t>
              </a:r>
            </a:p>
          </p:txBody>
        </p:sp>
        <p:sp>
          <p:nvSpPr>
            <p:cNvPr id="457" name="Text Box 26"/>
            <p:cNvSpPr txBox="1">
              <a:spLocks noChangeArrowheads="1"/>
            </p:cNvSpPr>
            <p:nvPr/>
          </p:nvSpPr>
          <p:spPr bwMode="auto">
            <a:xfrm>
              <a:off x="3892068" y="3695245"/>
              <a:ext cx="561351"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800000"/>
                  </a:solidFill>
                  <a:effectLst/>
                  <a:uLnTx/>
                  <a:uFillTx/>
                  <a:latin typeface="Arial Narrow" panose="020B0606020202030204" pitchFamily="34" charset="0"/>
                  <a:ea typeface="ＭＳ Ｐゴシック" charset="0"/>
                  <a:cs typeface="ＭＳ Ｐゴシック" charset="0"/>
                </a:rPr>
                <a:t>TSC2</a:t>
              </a:r>
            </a:p>
          </p:txBody>
        </p:sp>
        <p:sp>
          <p:nvSpPr>
            <p:cNvPr id="458" name="Text Box 27"/>
            <p:cNvSpPr txBox="1">
              <a:spLocks noChangeArrowheads="1"/>
            </p:cNvSpPr>
            <p:nvPr/>
          </p:nvSpPr>
          <p:spPr bwMode="auto">
            <a:xfrm>
              <a:off x="5417239" y="4228645"/>
              <a:ext cx="600285"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RHEB</a:t>
              </a:r>
            </a:p>
          </p:txBody>
        </p:sp>
        <p:sp>
          <p:nvSpPr>
            <p:cNvPr id="459" name="Text Box 28"/>
            <p:cNvSpPr txBox="1">
              <a:spLocks noChangeArrowheads="1"/>
            </p:cNvSpPr>
            <p:nvPr/>
          </p:nvSpPr>
          <p:spPr bwMode="auto">
            <a:xfrm>
              <a:off x="5804081" y="3466645"/>
              <a:ext cx="748940"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PRAS40</a:t>
              </a:r>
            </a:p>
          </p:txBody>
        </p:sp>
        <p:sp>
          <p:nvSpPr>
            <p:cNvPr id="460" name="Text Box 29"/>
            <p:cNvSpPr txBox="1">
              <a:spLocks noChangeArrowheads="1"/>
            </p:cNvSpPr>
            <p:nvPr/>
          </p:nvSpPr>
          <p:spPr bwMode="auto">
            <a:xfrm>
              <a:off x="1770712" y="2628445"/>
              <a:ext cx="786104"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GSK3a/b</a:t>
              </a:r>
            </a:p>
          </p:txBody>
        </p:sp>
        <p:sp>
          <p:nvSpPr>
            <p:cNvPr id="461" name="Text Box 30"/>
            <p:cNvSpPr txBox="1">
              <a:spLocks noChangeArrowheads="1"/>
            </p:cNvSpPr>
            <p:nvPr/>
          </p:nvSpPr>
          <p:spPr bwMode="auto">
            <a:xfrm>
              <a:off x="1069964" y="3619046"/>
              <a:ext cx="49056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RAF</a:t>
              </a:r>
            </a:p>
          </p:txBody>
        </p:sp>
        <p:sp>
          <p:nvSpPr>
            <p:cNvPr id="462" name="Text Box 31"/>
            <p:cNvSpPr txBox="1">
              <a:spLocks noChangeArrowheads="1"/>
            </p:cNvSpPr>
            <p:nvPr/>
          </p:nvSpPr>
          <p:spPr bwMode="auto">
            <a:xfrm>
              <a:off x="1832275" y="4381045"/>
              <a:ext cx="515339"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MEK</a:t>
              </a:r>
            </a:p>
          </p:txBody>
        </p:sp>
        <p:sp>
          <p:nvSpPr>
            <p:cNvPr id="463" name="Text Box 32"/>
            <p:cNvSpPr txBox="1">
              <a:spLocks noChangeArrowheads="1"/>
            </p:cNvSpPr>
            <p:nvPr/>
          </p:nvSpPr>
          <p:spPr bwMode="auto">
            <a:xfrm>
              <a:off x="4193707" y="4685845"/>
              <a:ext cx="49941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RSK</a:t>
              </a:r>
            </a:p>
          </p:txBody>
        </p:sp>
        <p:sp>
          <p:nvSpPr>
            <p:cNvPr id="464" name="Text Box 33"/>
            <p:cNvSpPr txBox="1">
              <a:spLocks noChangeArrowheads="1"/>
            </p:cNvSpPr>
            <p:nvPr/>
          </p:nvSpPr>
          <p:spPr bwMode="auto">
            <a:xfrm>
              <a:off x="2982743" y="4685845"/>
              <a:ext cx="694079"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ERK1/2</a:t>
              </a:r>
            </a:p>
          </p:txBody>
        </p:sp>
        <p:sp>
          <p:nvSpPr>
            <p:cNvPr id="465" name="Text Box 34"/>
            <p:cNvSpPr txBox="1">
              <a:spLocks noChangeArrowheads="1"/>
            </p:cNvSpPr>
            <p:nvPr/>
          </p:nvSpPr>
          <p:spPr bwMode="auto">
            <a:xfrm>
              <a:off x="1069507" y="2704646"/>
              <a:ext cx="49941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RAS</a:t>
              </a:r>
            </a:p>
          </p:txBody>
        </p:sp>
        <p:sp>
          <p:nvSpPr>
            <p:cNvPr id="466" name="Text Box 35"/>
            <p:cNvSpPr txBox="1">
              <a:spLocks noChangeArrowheads="1"/>
            </p:cNvSpPr>
            <p:nvPr/>
          </p:nvSpPr>
          <p:spPr bwMode="auto">
            <a:xfrm>
              <a:off x="2827208" y="3085645"/>
              <a:ext cx="61621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MDM2</a:t>
              </a:r>
            </a:p>
          </p:txBody>
        </p:sp>
        <p:sp>
          <p:nvSpPr>
            <p:cNvPr id="467" name="Text Box 36"/>
            <p:cNvSpPr txBox="1">
              <a:spLocks noChangeArrowheads="1"/>
            </p:cNvSpPr>
            <p:nvPr/>
          </p:nvSpPr>
          <p:spPr bwMode="auto">
            <a:xfrm>
              <a:off x="6919783" y="2704646"/>
              <a:ext cx="61621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AMPK</a:t>
              </a:r>
            </a:p>
          </p:txBody>
        </p:sp>
        <p:sp>
          <p:nvSpPr>
            <p:cNvPr id="468" name="Text Box 37"/>
            <p:cNvSpPr txBox="1">
              <a:spLocks noChangeArrowheads="1"/>
            </p:cNvSpPr>
            <p:nvPr/>
          </p:nvSpPr>
          <p:spPr bwMode="auto">
            <a:xfrm>
              <a:off x="4577842" y="1677036"/>
              <a:ext cx="577279"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PDK1</a:t>
              </a:r>
            </a:p>
          </p:txBody>
        </p:sp>
        <p:sp>
          <p:nvSpPr>
            <p:cNvPr id="469" name="Text Box 40"/>
            <p:cNvSpPr txBox="1">
              <a:spLocks noChangeArrowheads="1"/>
            </p:cNvSpPr>
            <p:nvPr/>
          </p:nvSpPr>
          <p:spPr bwMode="auto">
            <a:xfrm>
              <a:off x="5870133" y="1485445"/>
              <a:ext cx="483483"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Arial Narrow" panose="020B0606020202030204" pitchFamily="34" charset="0"/>
                  <a:ea typeface="ＭＳ Ｐゴシック" charset="0"/>
                  <a:cs typeface="ＭＳ Ｐゴシック" charset="0"/>
                </a:rPr>
                <a:t>ATP</a:t>
              </a:r>
            </a:p>
          </p:txBody>
        </p:sp>
        <p:sp>
          <p:nvSpPr>
            <p:cNvPr id="470" name="Text Box 43"/>
            <p:cNvSpPr txBox="1">
              <a:spLocks noChangeArrowheads="1"/>
            </p:cNvSpPr>
            <p:nvPr/>
          </p:nvSpPr>
          <p:spPr bwMode="auto">
            <a:xfrm>
              <a:off x="7013133" y="1942645"/>
              <a:ext cx="483483"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Arial Narrow" panose="020B0606020202030204" pitchFamily="34" charset="0"/>
                  <a:ea typeface="ＭＳ Ｐゴシック" charset="0"/>
                  <a:cs typeface="ＭＳ Ｐゴシック" charset="0"/>
                </a:rPr>
                <a:t>ATP</a:t>
              </a:r>
            </a:p>
          </p:txBody>
        </p:sp>
        <p:sp>
          <p:nvSpPr>
            <p:cNvPr id="471" name="Text Box 47"/>
            <p:cNvSpPr txBox="1">
              <a:spLocks noChangeArrowheads="1"/>
            </p:cNvSpPr>
            <p:nvPr/>
          </p:nvSpPr>
          <p:spPr bwMode="auto">
            <a:xfrm>
              <a:off x="6716255" y="4362293"/>
              <a:ext cx="653377"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ＭＳ Ｐゴシック" charset="0"/>
                  <a:cs typeface="ＭＳ Ｐゴシック" charset="0"/>
                </a:rPr>
                <a:t>Raptor</a:t>
              </a:r>
            </a:p>
          </p:txBody>
        </p:sp>
        <p:sp>
          <p:nvSpPr>
            <p:cNvPr id="474" name="Text Box 51"/>
            <p:cNvSpPr txBox="1">
              <a:spLocks noChangeArrowheads="1"/>
            </p:cNvSpPr>
            <p:nvPr/>
          </p:nvSpPr>
          <p:spPr bwMode="auto">
            <a:xfrm>
              <a:off x="7780208" y="3466645"/>
              <a:ext cx="616212"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Vps34</a:t>
              </a:r>
            </a:p>
          </p:txBody>
        </p:sp>
        <p:sp>
          <p:nvSpPr>
            <p:cNvPr id="475" name="Text Box 52"/>
            <p:cNvSpPr txBox="1">
              <a:spLocks noChangeArrowheads="1"/>
            </p:cNvSpPr>
            <p:nvPr/>
          </p:nvSpPr>
          <p:spPr bwMode="auto">
            <a:xfrm>
              <a:off x="7474237" y="6240007"/>
              <a:ext cx="577279"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969696"/>
                  </a:solidFill>
                  <a:effectLst/>
                  <a:uLnTx/>
                  <a:uFillTx/>
                  <a:latin typeface="Arial Narrow" panose="020B0606020202030204" pitchFamily="34" charset="0"/>
                  <a:ea typeface="ＭＳ Ｐゴシック" charset="0"/>
                  <a:cs typeface="ＭＳ Ｐゴシック" charset="0"/>
                </a:rPr>
                <a:t>eIF4E</a:t>
              </a:r>
            </a:p>
          </p:txBody>
        </p:sp>
        <p:sp>
          <p:nvSpPr>
            <p:cNvPr id="476" name="Text Box 53"/>
            <p:cNvSpPr txBox="1">
              <a:spLocks noChangeArrowheads="1"/>
            </p:cNvSpPr>
            <p:nvPr/>
          </p:nvSpPr>
          <p:spPr bwMode="auto">
            <a:xfrm>
              <a:off x="6103063" y="5660569"/>
              <a:ext cx="584358" cy="351749"/>
            </a:xfrm>
            <a:prstGeom prst="rect">
              <a:avLst/>
            </a:prstGeom>
            <a:solidFill>
              <a:schemeClr val="bg1"/>
            </a:solidFill>
            <a:ln w="19050">
              <a:solidFill>
                <a:schemeClr val="bg1">
                  <a:lumMod val="5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a:ln>
                    <a:noFill/>
                  </a:ln>
                  <a:solidFill>
                    <a:srgbClr val="969696"/>
                  </a:solidFill>
                  <a:effectLst/>
                  <a:uLnTx/>
                  <a:uFillTx/>
                  <a:latin typeface="Arial Narrow" panose="020B0606020202030204" pitchFamily="34" charset="0"/>
                  <a:ea typeface="ＭＳ Ｐゴシック" charset="0"/>
                  <a:cs typeface="ＭＳ Ｐゴシック" charset="0"/>
                </a:rPr>
                <a:t>eIF4B</a:t>
              </a:r>
            </a:p>
          </p:txBody>
        </p:sp>
        <p:sp>
          <p:nvSpPr>
            <p:cNvPr id="473" name="Oval 49"/>
            <p:cNvSpPr>
              <a:spLocks noChangeArrowheads="1"/>
            </p:cNvSpPr>
            <p:nvPr/>
          </p:nvSpPr>
          <p:spPr bwMode="auto">
            <a:xfrm>
              <a:off x="4953000" y="23622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charset="0"/>
                  <a:cs typeface="ＭＳ Ｐゴシック" charset="0"/>
                </a:rPr>
                <a:t>mTOR</a:t>
              </a:r>
            </a:p>
          </p:txBody>
        </p:sp>
        <p:sp>
          <p:nvSpPr>
            <p:cNvPr id="472" name="Oval 46"/>
            <p:cNvSpPr>
              <a:spLocks noChangeArrowheads="1"/>
            </p:cNvSpPr>
            <p:nvPr/>
          </p:nvSpPr>
          <p:spPr bwMode="auto">
            <a:xfrm>
              <a:off x="6735763" y="4114800"/>
              <a:ext cx="612775" cy="301625"/>
            </a:xfrm>
            <a:prstGeom prst="ellipse">
              <a:avLst/>
            </a:prstGeom>
            <a:solidFill>
              <a:srgbClr val="41A4A6"/>
            </a:solidFill>
            <a:ln w="19050">
              <a:solidFill>
                <a:schemeClr val="bg1">
                  <a:lumMod val="50000"/>
                </a:schemeClr>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nchorCtr="0"/>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Narrow" panose="020B0606020202030204" pitchFamily="34" charset="0"/>
                  <a:ea typeface="ＭＳ Ｐゴシック" charset="0"/>
                  <a:cs typeface="ＭＳ Ｐゴシック" charset="0"/>
                </a:rPr>
                <a:t>mTOR</a:t>
              </a:r>
            </a:p>
          </p:txBody>
        </p:sp>
      </p:grpSp>
      <p:sp>
        <p:nvSpPr>
          <p:cNvPr id="112" name="111 - Ορθογώνιο"/>
          <p:cNvSpPr/>
          <p:nvPr/>
        </p:nvSpPr>
        <p:spPr>
          <a:xfrm>
            <a:off x="4857752" y="2643182"/>
            <a:ext cx="928694"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3" name="~PP3086.WAV">
            <a:hlinkClick r:id="" action="ppaction://media"/>
          </p:cNvPr>
          <p:cNvPicPr>
            <a:picLocks noRot="1" noChangeAspect="1"/>
          </p:cNvPicPr>
          <p:nvPr>
            <a:wavAudioFile r:embed="rId1" name="~PP3086.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587037771"/>
      </p:ext>
    </p:extLst>
  </p:cSld>
  <p:clrMapOvr>
    <a:masterClrMapping/>
  </p:clrMapOvr>
  <p:transition spd="med" advTm="161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Autofit/>
          </a:bodyPr>
          <a:lstStyle/>
          <a:p>
            <a:r>
              <a:rPr lang="en-US" sz="3600" b="1" dirty="0"/>
              <a:t/>
            </a:r>
            <a:br>
              <a:rPr lang="en-US" sz="3600" b="1" dirty="0"/>
            </a:br>
            <a:r>
              <a:rPr lang="en-US" sz="3600" b="1" dirty="0"/>
              <a:t>Disease Burden of Metastatic RCC: </a:t>
            </a:r>
            <a:br>
              <a:rPr lang="en-US" sz="3600" b="1" dirty="0"/>
            </a:br>
            <a:r>
              <a:rPr lang="en-US" sz="3600" b="1" dirty="0"/>
              <a:t>Incidence at Diagnosis and Prognosis</a:t>
            </a:r>
          </a:p>
        </p:txBody>
      </p:sp>
      <p:sp>
        <p:nvSpPr>
          <p:cNvPr id="4" name="Right Arrow 3"/>
          <p:cNvSpPr/>
          <p:nvPr/>
        </p:nvSpPr>
        <p:spPr>
          <a:xfrm>
            <a:off x="1500189" y="4709508"/>
            <a:ext cx="5580370" cy="752475"/>
          </a:xfrm>
          <a:prstGeom prst="rightArrow">
            <a:avLst/>
          </a:prstGeom>
          <a:gradFill flip="none" rotWithShape="1">
            <a:gsLst>
              <a:gs pos="13000">
                <a:srgbClr val="008AD2"/>
              </a:gs>
              <a:gs pos="0">
                <a:srgbClr val="AAE2FF">
                  <a:lumMod val="50000"/>
                  <a:alpha val="0"/>
                </a:srgbClr>
              </a:gs>
              <a:gs pos="100000">
                <a:srgbClr val="AAE2FF">
                  <a:lumMod val="40000"/>
                </a:srgbClr>
              </a:gs>
            </a:gsLst>
            <a:lin ang="0" scaled="1"/>
            <a:tileRect/>
          </a:gradFill>
          <a:ln>
            <a:noFill/>
          </a:ln>
        </p:spPr>
        <p:txBody>
          <a:bodyPr wrap="square" rtlCol="0" anchor="ctr">
            <a:noAutofit/>
          </a:bodyPr>
          <a:lstStyle/>
          <a:p>
            <a:pPr algn="ctr"/>
            <a:endParaRPr lang="en-US" dirty="0">
              <a:solidFill>
                <a:srgbClr val="FFFFFF"/>
              </a:solidFill>
            </a:endParaRPr>
          </a:p>
        </p:txBody>
      </p:sp>
      <p:sp>
        <p:nvSpPr>
          <p:cNvPr id="5" name="TextBox 4"/>
          <p:cNvSpPr txBox="1"/>
          <p:nvPr/>
        </p:nvSpPr>
        <p:spPr>
          <a:xfrm>
            <a:off x="1660486" y="4931036"/>
            <a:ext cx="893424" cy="307777"/>
          </a:xfrm>
          <a:prstGeom prst="rect">
            <a:avLst/>
          </a:prstGeom>
          <a:noFill/>
        </p:spPr>
        <p:txBody>
          <a:bodyPr wrap="square" rtlCol="0">
            <a:spAutoFit/>
          </a:bodyPr>
          <a:lstStyle/>
          <a:p>
            <a:pPr algn="ctr"/>
            <a:r>
              <a:rPr lang="en-US" sz="1400" dirty="0">
                <a:solidFill>
                  <a:srgbClr val="FFFFFF"/>
                </a:solidFill>
              </a:rPr>
              <a:t>Diagnosis</a:t>
            </a:r>
          </a:p>
        </p:txBody>
      </p:sp>
      <p:sp>
        <p:nvSpPr>
          <p:cNvPr id="6" name="TextBox 5"/>
          <p:cNvSpPr txBox="1"/>
          <p:nvPr/>
        </p:nvSpPr>
        <p:spPr>
          <a:xfrm>
            <a:off x="2527547" y="4936427"/>
            <a:ext cx="685800" cy="307777"/>
          </a:xfrm>
          <a:prstGeom prst="rect">
            <a:avLst/>
          </a:prstGeom>
          <a:noFill/>
        </p:spPr>
        <p:txBody>
          <a:bodyPr wrap="square" rtlCol="0">
            <a:spAutoFit/>
          </a:bodyPr>
          <a:lstStyle/>
          <a:p>
            <a:pPr algn="ctr"/>
            <a:r>
              <a:rPr lang="en-US" sz="1400" dirty="0">
                <a:solidFill>
                  <a:srgbClr val="FFFFFF"/>
                </a:solidFill>
              </a:rPr>
              <a:t>Year 1</a:t>
            </a:r>
          </a:p>
        </p:txBody>
      </p:sp>
      <p:sp>
        <p:nvSpPr>
          <p:cNvPr id="7" name="TextBox 6"/>
          <p:cNvSpPr txBox="1"/>
          <p:nvPr/>
        </p:nvSpPr>
        <p:spPr>
          <a:xfrm>
            <a:off x="3686095" y="4924717"/>
            <a:ext cx="685800" cy="307777"/>
          </a:xfrm>
          <a:prstGeom prst="rect">
            <a:avLst/>
          </a:prstGeom>
          <a:noFill/>
        </p:spPr>
        <p:txBody>
          <a:bodyPr wrap="square" rtlCol="0">
            <a:spAutoFit/>
          </a:bodyPr>
          <a:lstStyle/>
          <a:p>
            <a:pPr algn="ctr"/>
            <a:r>
              <a:rPr lang="en-US" sz="1400" dirty="0">
                <a:solidFill>
                  <a:srgbClr val="FFFFFF"/>
                </a:solidFill>
              </a:rPr>
              <a:t>Year 2</a:t>
            </a:r>
          </a:p>
        </p:txBody>
      </p:sp>
      <p:sp>
        <p:nvSpPr>
          <p:cNvPr id="8" name="TextBox 7"/>
          <p:cNvSpPr txBox="1"/>
          <p:nvPr/>
        </p:nvSpPr>
        <p:spPr>
          <a:xfrm>
            <a:off x="4949717" y="4931856"/>
            <a:ext cx="685800" cy="307777"/>
          </a:xfrm>
          <a:prstGeom prst="rect">
            <a:avLst/>
          </a:prstGeom>
          <a:noFill/>
        </p:spPr>
        <p:txBody>
          <a:bodyPr wrap="square" rtlCol="0">
            <a:spAutoFit/>
          </a:bodyPr>
          <a:lstStyle/>
          <a:p>
            <a:pPr algn="ctr"/>
            <a:r>
              <a:rPr lang="en-US" sz="1400" dirty="0">
                <a:solidFill>
                  <a:srgbClr val="FFFFFF"/>
                </a:solidFill>
              </a:rPr>
              <a:t>Year 3</a:t>
            </a:r>
          </a:p>
        </p:txBody>
      </p:sp>
      <p:sp>
        <p:nvSpPr>
          <p:cNvPr id="9" name="TextBox 8"/>
          <p:cNvSpPr txBox="1"/>
          <p:nvPr/>
        </p:nvSpPr>
        <p:spPr>
          <a:xfrm>
            <a:off x="6066337" y="4947246"/>
            <a:ext cx="685800" cy="307777"/>
          </a:xfrm>
          <a:prstGeom prst="rect">
            <a:avLst/>
          </a:prstGeom>
          <a:noFill/>
        </p:spPr>
        <p:txBody>
          <a:bodyPr wrap="square" rtlCol="0">
            <a:spAutoFit/>
          </a:bodyPr>
          <a:lstStyle/>
          <a:p>
            <a:pPr algn="ctr"/>
            <a:r>
              <a:rPr lang="en-US" sz="1400" dirty="0">
                <a:solidFill>
                  <a:srgbClr val="FFFFFF"/>
                </a:solidFill>
              </a:rPr>
              <a:t>Year 5</a:t>
            </a:r>
          </a:p>
        </p:txBody>
      </p:sp>
      <p:sp>
        <p:nvSpPr>
          <p:cNvPr id="10" name="Oval 9"/>
          <p:cNvSpPr/>
          <p:nvPr/>
        </p:nvSpPr>
        <p:spPr>
          <a:xfrm>
            <a:off x="2038346" y="4859360"/>
            <a:ext cx="72390" cy="96520"/>
          </a:xfrm>
          <a:prstGeom prst="ellipse">
            <a:avLst/>
          </a:prstGeom>
          <a:solidFill>
            <a:schemeClr val="accent2"/>
          </a:solidFill>
          <a:ln w="9525">
            <a:solidFill>
              <a:schemeClr val="accent2"/>
            </a:solidFill>
            <a:headEnd/>
            <a:tailEnd/>
          </a:ln>
          <a:effectLst/>
        </p:spPr>
        <p:style>
          <a:lnRef idx="1">
            <a:schemeClr val="accent2"/>
          </a:lnRef>
          <a:fillRef idx="3">
            <a:schemeClr val="accent2"/>
          </a:fillRef>
          <a:effectRef idx="2">
            <a:schemeClr val="accent2"/>
          </a:effectRef>
          <a:fontRef idx="minor">
            <a:schemeClr val="lt1"/>
          </a:fontRef>
        </p:style>
        <p:txBody>
          <a:bodyPr lIns="0" tIns="73152" rIns="0" bIns="0"/>
          <a:lstStyle/>
          <a:p>
            <a:pPr algn="ctr" defTabSz="860425" eaLnBrk="0" hangingPunct="0">
              <a:lnSpc>
                <a:spcPct val="90000"/>
              </a:lnSpc>
              <a:spcBef>
                <a:spcPct val="30000"/>
              </a:spcBef>
              <a:buClr>
                <a:srgbClr val="000066"/>
              </a:buClr>
            </a:pPr>
            <a:endParaRPr lang="en-US" dirty="0">
              <a:solidFill>
                <a:srgbClr val="000066"/>
              </a:solidFill>
            </a:endParaRPr>
          </a:p>
        </p:txBody>
      </p:sp>
      <p:sp>
        <p:nvSpPr>
          <p:cNvPr id="11" name="Oval 10"/>
          <p:cNvSpPr/>
          <p:nvPr/>
        </p:nvSpPr>
        <p:spPr>
          <a:xfrm>
            <a:off x="2841077" y="4859360"/>
            <a:ext cx="72390" cy="96520"/>
          </a:xfrm>
          <a:prstGeom prst="ellipse">
            <a:avLst/>
          </a:prstGeom>
          <a:solidFill>
            <a:schemeClr val="accent2"/>
          </a:solidFill>
          <a:ln w="9525">
            <a:solidFill>
              <a:schemeClr val="accent2"/>
            </a:solidFill>
            <a:headEnd/>
            <a:tailEnd/>
          </a:ln>
          <a:effectLst/>
        </p:spPr>
        <p:style>
          <a:lnRef idx="1">
            <a:schemeClr val="accent2"/>
          </a:lnRef>
          <a:fillRef idx="3">
            <a:schemeClr val="accent2"/>
          </a:fillRef>
          <a:effectRef idx="2">
            <a:schemeClr val="accent2"/>
          </a:effectRef>
          <a:fontRef idx="minor">
            <a:schemeClr val="lt1"/>
          </a:fontRef>
        </p:style>
        <p:txBody>
          <a:bodyPr lIns="0" tIns="73152" rIns="0" bIns="0"/>
          <a:lstStyle/>
          <a:p>
            <a:pPr algn="ctr" defTabSz="860425" eaLnBrk="0" hangingPunct="0">
              <a:lnSpc>
                <a:spcPct val="90000"/>
              </a:lnSpc>
              <a:spcBef>
                <a:spcPct val="30000"/>
              </a:spcBef>
              <a:buClr>
                <a:srgbClr val="000066"/>
              </a:buClr>
            </a:pPr>
            <a:endParaRPr lang="en-US" dirty="0">
              <a:solidFill>
                <a:srgbClr val="000066"/>
              </a:solidFill>
            </a:endParaRPr>
          </a:p>
        </p:txBody>
      </p:sp>
      <p:sp>
        <p:nvSpPr>
          <p:cNvPr id="12" name="Oval 11"/>
          <p:cNvSpPr/>
          <p:nvPr/>
        </p:nvSpPr>
        <p:spPr>
          <a:xfrm>
            <a:off x="3956605" y="4859360"/>
            <a:ext cx="72390" cy="96520"/>
          </a:xfrm>
          <a:prstGeom prst="ellipse">
            <a:avLst/>
          </a:prstGeom>
          <a:solidFill>
            <a:schemeClr val="accent2"/>
          </a:solidFill>
          <a:ln w="9525">
            <a:solidFill>
              <a:schemeClr val="accent2"/>
            </a:solidFill>
            <a:headEnd/>
            <a:tailEnd/>
          </a:ln>
          <a:effectLst/>
        </p:spPr>
        <p:style>
          <a:lnRef idx="1">
            <a:schemeClr val="accent2"/>
          </a:lnRef>
          <a:fillRef idx="3">
            <a:schemeClr val="accent2"/>
          </a:fillRef>
          <a:effectRef idx="2">
            <a:schemeClr val="accent2"/>
          </a:effectRef>
          <a:fontRef idx="minor">
            <a:schemeClr val="lt1"/>
          </a:fontRef>
        </p:style>
        <p:txBody>
          <a:bodyPr lIns="0" tIns="73152" rIns="0" bIns="0"/>
          <a:lstStyle/>
          <a:p>
            <a:pPr algn="ctr" defTabSz="860425" eaLnBrk="0" hangingPunct="0">
              <a:lnSpc>
                <a:spcPct val="90000"/>
              </a:lnSpc>
              <a:spcBef>
                <a:spcPct val="30000"/>
              </a:spcBef>
              <a:buClr>
                <a:srgbClr val="000066"/>
              </a:buClr>
            </a:pPr>
            <a:endParaRPr lang="en-US" dirty="0">
              <a:solidFill>
                <a:srgbClr val="000066"/>
              </a:solidFill>
            </a:endParaRPr>
          </a:p>
        </p:txBody>
      </p:sp>
      <p:sp>
        <p:nvSpPr>
          <p:cNvPr id="13" name="Oval 12"/>
          <p:cNvSpPr/>
          <p:nvPr/>
        </p:nvSpPr>
        <p:spPr>
          <a:xfrm>
            <a:off x="5256422" y="4859360"/>
            <a:ext cx="72390" cy="96520"/>
          </a:xfrm>
          <a:prstGeom prst="ellipse">
            <a:avLst/>
          </a:prstGeom>
          <a:solidFill>
            <a:schemeClr val="accent2"/>
          </a:solidFill>
          <a:ln w="9525">
            <a:solidFill>
              <a:schemeClr val="accent2"/>
            </a:solidFill>
            <a:headEnd/>
            <a:tailEnd/>
          </a:ln>
          <a:effectLst/>
        </p:spPr>
        <p:style>
          <a:lnRef idx="1">
            <a:schemeClr val="accent2"/>
          </a:lnRef>
          <a:fillRef idx="3">
            <a:schemeClr val="accent2"/>
          </a:fillRef>
          <a:effectRef idx="2">
            <a:schemeClr val="accent2"/>
          </a:effectRef>
          <a:fontRef idx="minor">
            <a:schemeClr val="lt1"/>
          </a:fontRef>
        </p:style>
        <p:txBody>
          <a:bodyPr lIns="0" tIns="73152" rIns="0" bIns="0"/>
          <a:lstStyle/>
          <a:p>
            <a:pPr algn="ctr" defTabSz="860425" eaLnBrk="0" hangingPunct="0">
              <a:lnSpc>
                <a:spcPct val="90000"/>
              </a:lnSpc>
              <a:spcBef>
                <a:spcPct val="30000"/>
              </a:spcBef>
              <a:buClr>
                <a:srgbClr val="000066"/>
              </a:buClr>
            </a:pPr>
            <a:endParaRPr lang="en-US" dirty="0">
              <a:solidFill>
                <a:srgbClr val="000066"/>
              </a:solidFill>
            </a:endParaRPr>
          </a:p>
        </p:txBody>
      </p:sp>
      <p:sp>
        <p:nvSpPr>
          <p:cNvPr id="14" name="Oval 13"/>
          <p:cNvSpPr/>
          <p:nvPr/>
        </p:nvSpPr>
        <p:spPr>
          <a:xfrm>
            <a:off x="6383009" y="4859360"/>
            <a:ext cx="72390" cy="96520"/>
          </a:xfrm>
          <a:prstGeom prst="ellipse">
            <a:avLst/>
          </a:prstGeom>
          <a:solidFill>
            <a:schemeClr val="accent2"/>
          </a:solidFill>
          <a:ln w="9525">
            <a:solidFill>
              <a:schemeClr val="accent2"/>
            </a:solidFill>
            <a:headEnd/>
            <a:tailEnd/>
          </a:ln>
          <a:effectLst/>
        </p:spPr>
        <p:style>
          <a:lnRef idx="1">
            <a:schemeClr val="accent2"/>
          </a:lnRef>
          <a:fillRef idx="3">
            <a:schemeClr val="accent2"/>
          </a:fillRef>
          <a:effectRef idx="2">
            <a:schemeClr val="accent2"/>
          </a:effectRef>
          <a:fontRef idx="minor">
            <a:schemeClr val="lt1"/>
          </a:fontRef>
        </p:style>
        <p:txBody>
          <a:bodyPr lIns="0" tIns="73152" rIns="0" bIns="0"/>
          <a:lstStyle/>
          <a:p>
            <a:pPr algn="ctr" defTabSz="860425" eaLnBrk="0" hangingPunct="0">
              <a:lnSpc>
                <a:spcPct val="90000"/>
              </a:lnSpc>
              <a:spcBef>
                <a:spcPct val="30000"/>
              </a:spcBef>
              <a:buClr>
                <a:srgbClr val="000066"/>
              </a:buClr>
            </a:pPr>
            <a:endParaRPr lang="en-US" dirty="0">
              <a:solidFill>
                <a:srgbClr val="000066"/>
              </a:solidFill>
            </a:endParaRPr>
          </a:p>
        </p:txBody>
      </p:sp>
      <p:cxnSp>
        <p:nvCxnSpPr>
          <p:cNvPr id="15" name="Straight Connector 14"/>
          <p:cNvCxnSpPr/>
          <p:nvPr/>
        </p:nvCxnSpPr>
        <p:spPr bwMode="auto">
          <a:xfrm>
            <a:off x="2074540" y="2027385"/>
            <a:ext cx="0" cy="2837693"/>
          </a:xfrm>
          <a:prstGeom prst="line">
            <a:avLst/>
          </a:prstGeom>
          <a:gradFill rotWithShape="1">
            <a:gsLst>
              <a:gs pos="0">
                <a:srgbClr val="E5FCFF"/>
              </a:gs>
              <a:gs pos="100000">
                <a:schemeClr val="hlink"/>
              </a:gs>
            </a:gsLst>
            <a:lin ang="18900000" scaled="1"/>
          </a:gradFill>
          <a:ln w="19050" cap="flat" cmpd="sng" algn="ctr">
            <a:solidFill>
              <a:schemeClr val="accent2"/>
            </a:solidFill>
            <a:prstDash val="solid"/>
            <a:round/>
            <a:headEnd type="none" w="med" len="med"/>
            <a:tailEnd type="none" w="med" len="med"/>
          </a:ln>
          <a:effectLst/>
        </p:spPr>
      </p:cxnSp>
      <p:cxnSp>
        <p:nvCxnSpPr>
          <p:cNvPr id="16" name="Straight Connector 15"/>
          <p:cNvCxnSpPr/>
          <p:nvPr/>
        </p:nvCxnSpPr>
        <p:spPr bwMode="auto">
          <a:xfrm>
            <a:off x="2885065" y="3692743"/>
            <a:ext cx="0" cy="1175661"/>
          </a:xfrm>
          <a:prstGeom prst="line">
            <a:avLst/>
          </a:prstGeom>
          <a:gradFill rotWithShape="1">
            <a:gsLst>
              <a:gs pos="0">
                <a:srgbClr val="E5FCFF"/>
              </a:gs>
              <a:gs pos="100000">
                <a:schemeClr val="hlink"/>
              </a:gs>
            </a:gsLst>
            <a:lin ang="18900000" scaled="1"/>
          </a:gradFill>
          <a:ln w="19050" cap="flat" cmpd="sng" algn="ctr">
            <a:solidFill>
              <a:schemeClr val="accent2"/>
            </a:solidFill>
            <a:prstDash val="solid"/>
            <a:round/>
            <a:headEnd type="none" w="med" len="med"/>
            <a:tailEnd type="none" w="med" len="med"/>
          </a:ln>
          <a:effectLst/>
        </p:spPr>
      </p:cxnSp>
      <p:cxnSp>
        <p:nvCxnSpPr>
          <p:cNvPr id="17" name="Straight Connector 16"/>
          <p:cNvCxnSpPr/>
          <p:nvPr/>
        </p:nvCxnSpPr>
        <p:spPr bwMode="auto">
          <a:xfrm flipH="1">
            <a:off x="3992802" y="4212002"/>
            <a:ext cx="495" cy="669660"/>
          </a:xfrm>
          <a:prstGeom prst="line">
            <a:avLst/>
          </a:prstGeom>
          <a:gradFill rotWithShape="1">
            <a:gsLst>
              <a:gs pos="0">
                <a:srgbClr val="E5FCFF"/>
              </a:gs>
              <a:gs pos="100000">
                <a:schemeClr val="hlink"/>
              </a:gs>
            </a:gsLst>
            <a:lin ang="18900000" scaled="1"/>
          </a:gradFill>
          <a:ln w="19050" cap="flat" cmpd="sng" algn="ctr">
            <a:solidFill>
              <a:schemeClr val="accent2"/>
            </a:solidFill>
            <a:prstDash val="solid"/>
            <a:round/>
            <a:headEnd type="none" w="med" len="med"/>
            <a:tailEnd type="none" w="med" len="med"/>
          </a:ln>
          <a:effectLst/>
        </p:spPr>
      </p:cxnSp>
      <p:cxnSp>
        <p:nvCxnSpPr>
          <p:cNvPr id="18" name="Straight Connector 17"/>
          <p:cNvCxnSpPr/>
          <p:nvPr/>
        </p:nvCxnSpPr>
        <p:spPr bwMode="auto">
          <a:xfrm>
            <a:off x="6416858" y="4490082"/>
            <a:ext cx="2039" cy="371867"/>
          </a:xfrm>
          <a:prstGeom prst="line">
            <a:avLst/>
          </a:prstGeom>
          <a:gradFill rotWithShape="1">
            <a:gsLst>
              <a:gs pos="0">
                <a:srgbClr val="E5FCFF"/>
              </a:gs>
              <a:gs pos="100000">
                <a:schemeClr val="hlink"/>
              </a:gs>
            </a:gsLst>
            <a:lin ang="18900000" scaled="1"/>
          </a:gradFill>
          <a:ln w="19050" cap="flat" cmpd="sng" algn="ctr">
            <a:solidFill>
              <a:schemeClr val="accent2"/>
            </a:solidFill>
            <a:prstDash val="solid"/>
            <a:round/>
            <a:headEnd type="none" w="med" len="med"/>
            <a:tailEnd type="none" w="med" len="med"/>
          </a:ln>
          <a:effectLst/>
        </p:spPr>
      </p:cxnSp>
      <p:sp>
        <p:nvSpPr>
          <p:cNvPr id="19" name="Content Placeholder 1"/>
          <p:cNvSpPr txBox="1">
            <a:spLocks/>
          </p:cNvSpPr>
          <p:nvPr/>
        </p:nvSpPr>
        <p:spPr bwMode="auto">
          <a:xfrm>
            <a:off x="2369146" y="1483296"/>
            <a:ext cx="4885473" cy="526624"/>
          </a:xfrm>
          <a:prstGeom prst="rect">
            <a:avLst/>
          </a:prstGeom>
          <a:noFill/>
          <a:ln w="19050">
            <a:noFill/>
            <a:headEnd/>
            <a:tailEnd/>
          </a:ln>
          <a:effectLst/>
        </p:spPr>
        <p:style>
          <a:lnRef idx="1">
            <a:schemeClr val="accent2"/>
          </a:lnRef>
          <a:fillRef idx="3">
            <a:schemeClr val="accent2"/>
          </a:fillRef>
          <a:effectRef idx="2">
            <a:schemeClr val="accent2"/>
          </a:effectRef>
          <a:fontRef idx="minor">
            <a:schemeClr val="lt1"/>
          </a:fontRef>
        </p:style>
        <p:txBody>
          <a:bodyPr lIns="91440" tIns="91440" rIns="91440" bIns="91440" anchor="ctr">
            <a:noAutofit/>
          </a:bodyPr>
          <a:lstStyle>
            <a:defPPr>
              <a:defRPr lang="en-US"/>
            </a:defPPr>
            <a:lvl1pPr algn="ctr" defTabSz="860425" eaLnBrk="0" hangingPunct="0">
              <a:lnSpc>
                <a:spcPct val="90000"/>
              </a:lnSpc>
              <a:spcBef>
                <a:spcPct val="30000"/>
              </a:spcBef>
              <a:buClr>
                <a:srgbClr val="000066"/>
              </a:buClr>
              <a:defRPr sz="1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31775" indent="-231775" algn="l">
              <a:lnSpc>
                <a:spcPct val="100000"/>
              </a:lnSpc>
              <a:spcBef>
                <a:spcPts val="600"/>
              </a:spcBef>
              <a:buClr>
                <a:srgbClr val="0066A5"/>
              </a:buClr>
              <a:buFont typeface="Arial" pitchFamily="34" charset="0"/>
              <a:buChar char="•"/>
            </a:pPr>
            <a:r>
              <a:rPr lang="en-US" sz="1800" dirty="0">
                <a:solidFill>
                  <a:srgbClr val="000000"/>
                </a:solidFill>
              </a:rPr>
              <a:t>About 30% of RCC patients present with metastases at diagnosis</a:t>
            </a:r>
            <a:r>
              <a:rPr lang="en-US" sz="1800" baseline="30000" dirty="0">
                <a:solidFill>
                  <a:srgbClr val="000000"/>
                </a:solidFill>
              </a:rPr>
              <a:t>1</a:t>
            </a:r>
          </a:p>
        </p:txBody>
      </p:sp>
      <p:sp>
        <p:nvSpPr>
          <p:cNvPr id="20" name="Content Placeholder 1"/>
          <p:cNvSpPr txBox="1">
            <a:spLocks/>
          </p:cNvSpPr>
          <p:nvPr/>
        </p:nvSpPr>
        <p:spPr bwMode="auto">
          <a:xfrm>
            <a:off x="3397090" y="2061148"/>
            <a:ext cx="4481841" cy="1035498"/>
          </a:xfrm>
          <a:prstGeom prst="rect">
            <a:avLst/>
          </a:prstGeom>
          <a:noFill/>
          <a:ln w="19050">
            <a:noFill/>
            <a:headEnd/>
            <a:tailEnd/>
          </a:ln>
          <a:effectLst/>
        </p:spPr>
        <p:style>
          <a:lnRef idx="1">
            <a:schemeClr val="accent2"/>
          </a:lnRef>
          <a:fillRef idx="3">
            <a:schemeClr val="accent2"/>
          </a:fillRef>
          <a:effectRef idx="2">
            <a:schemeClr val="accent2"/>
          </a:effectRef>
          <a:fontRef idx="minor">
            <a:schemeClr val="lt1"/>
          </a:fontRef>
        </p:style>
        <p:txBody>
          <a:bodyPr lIns="91440" tIns="91440" rIns="91440" bIns="91440" anchor="ctr">
            <a:noAutofit/>
          </a:bodyPr>
          <a:lstStyle>
            <a:defPPr>
              <a:defRPr lang="en-GB"/>
            </a:defPPr>
            <a:lvl1pPr marL="231775" indent="-231775" defTabSz="860425" eaLnBrk="0" hangingPunct="0">
              <a:lnSpc>
                <a:spcPct val="100000"/>
              </a:lnSpc>
              <a:spcBef>
                <a:spcPts val="600"/>
              </a:spcBef>
              <a:buClr>
                <a:schemeClr val="bg2"/>
              </a:buClr>
              <a:buFont typeface="Arial" pitchFamily="34" charset="0"/>
              <a:buChar char="•"/>
              <a:defRPr sz="1800">
                <a:solidFill>
                  <a:schemeClr val="tx1"/>
                </a:solidFill>
              </a:defRPr>
            </a:lvl1pPr>
          </a:lstStyle>
          <a:p>
            <a:pPr>
              <a:buClr>
                <a:srgbClr val="0066A5"/>
              </a:buClr>
            </a:pPr>
            <a:r>
              <a:rPr lang="en-US" b="1" dirty="0">
                <a:solidFill>
                  <a:srgbClr val="000000"/>
                </a:solidFill>
              </a:rPr>
              <a:t>Another 20%–30% of organ-confined cancers relapse and develop metastases—42% of patients relapse after surgery in less than 12 months</a:t>
            </a:r>
            <a:r>
              <a:rPr lang="en-US" b="1" baseline="30000" dirty="0">
                <a:solidFill>
                  <a:srgbClr val="000000"/>
                </a:solidFill>
              </a:rPr>
              <a:t>3,4</a:t>
            </a:r>
          </a:p>
        </p:txBody>
      </p:sp>
      <p:sp>
        <p:nvSpPr>
          <p:cNvPr id="21" name="Oval 20"/>
          <p:cNvSpPr/>
          <p:nvPr/>
        </p:nvSpPr>
        <p:spPr>
          <a:xfrm>
            <a:off x="2484239" y="2605628"/>
            <a:ext cx="813582" cy="1035498"/>
          </a:xfrm>
          <a:prstGeom prst="ellipse">
            <a:avLst/>
          </a:prstGeom>
          <a:ln/>
        </p:spPr>
        <p:style>
          <a:lnRef idx="1">
            <a:schemeClr val="accent2"/>
          </a:lnRef>
          <a:fillRef idx="2">
            <a:schemeClr val="accent2"/>
          </a:fillRef>
          <a:effectRef idx="1">
            <a:schemeClr val="accent2"/>
          </a:effectRef>
          <a:fontRef idx="minor">
            <a:schemeClr val="dk1"/>
          </a:fontRef>
        </p:style>
      </p:sp>
      <p:sp>
        <p:nvSpPr>
          <p:cNvPr id="22" name="Oval 4"/>
          <p:cNvSpPr/>
          <p:nvPr/>
        </p:nvSpPr>
        <p:spPr>
          <a:xfrm>
            <a:off x="2553351" y="2714413"/>
            <a:ext cx="685800" cy="817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sz="1400" dirty="0">
                <a:solidFill>
                  <a:srgbClr val="000000"/>
                </a:solidFill>
              </a:rPr>
              <a:t>1-year survival</a:t>
            </a:r>
            <a:r>
              <a:rPr lang="en-US" sz="1400" baseline="30000" dirty="0">
                <a:solidFill>
                  <a:srgbClr val="000000"/>
                </a:solidFill>
              </a:rPr>
              <a:t>2</a:t>
            </a:r>
            <a:r>
              <a:rPr lang="en-US" sz="1400" dirty="0">
                <a:solidFill>
                  <a:srgbClr val="000000"/>
                </a:solidFill>
              </a:rPr>
              <a:t>:</a:t>
            </a:r>
          </a:p>
          <a:p>
            <a:pPr algn="ctr" defTabSz="488950">
              <a:lnSpc>
                <a:spcPct val="90000"/>
              </a:lnSpc>
              <a:spcAft>
                <a:spcPct val="35000"/>
              </a:spcAft>
            </a:pPr>
            <a:r>
              <a:rPr lang="en-US" sz="2000" dirty="0">
                <a:solidFill>
                  <a:srgbClr val="000000"/>
                </a:solidFill>
              </a:rPr>
              <a:t>36%</a:t>
            </a:r>
          </a:p>
        </p:txBody>
      </p:sp>
      <p:sp>
        <p:nvSpPr>
          <p:cNvPr id="23" name="Oval 22"/>
          <p:cNvSpPr/>
          <p:nvPr/>
        </p:nvSpPr>
        <p:spPr>
          <a:xfrm>
            <a:off x="3586504" y="3154202"/>
            <a:ext cx="813582" cy="1035498"/>
          </a:xfrm>
          <a:prstGeom prst="ellipse">
            <a:avLst/>
          </a:prstGeom>
          <a:ln/>
        </p:spPr>
        <p:style>
          <a:lnRef idx="1">
            <a:schemeClr val="accent2"/>
          </a:lnRef>
          <a:fillRef idx="2">
            <a:schemeClr val="accent2"/>
          </a:fillRef>
          <a:effectRef idx="1">
            <a:schemeClr val="accent2"/>
          </a:effectRef>
          <a:fontRef idx="minor">
            <a:schemeClr val="dk1"/>
          </a:fontRef>
        </p:style>
      </p:sp>
      <p:sp>
        <p:nvSpPr>
          <p:cNvPr id="24" name="Oval 4"/>
          <p:cNvSpPr/>
          <p:nvPr/>
        </p:nvSpPr>
        <p:spPr>
          <a:xfrm>
            <a:off x="3649901" y="3262987"/>
            <a:ext cx="685800" cy="817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sz="1400" dirty="0">
                <a:solidFill>
                  <a:srgbClr val="000000"/>
                </a:solidFill>
              </a:rPr>
              <a:t>2-year survival</a:t>
            </a:r>
            <a:r>
              <a:rPr lang="en-US" sz="1400" baseline="30000" dirty="0">
                <a:solidFill>
                  <a:srgbClr val="000000"/>
                </a:solidFill>
              </a:rPr>
              <a:t>2</a:t>
            </a:r>
            <a:r>
              <a:rPr lang="en-US" sz="1400" dirty="0">
                <a:solidFill>
                  <a:srgbClr val="000000"/>
                </a:solidFill>
              </a:rPr>
              <a:t>:</a:t>
            </a:r>
          </a:p>
          <a:p>
            <a:pPr algn="ctr" defTabSz="488950">
              <a:lnSpc>
                <a:spcPct val="90000"/>
              </a:lnSpc>
              <a:spcAft>
                <a:spcPct val="35000"/>
              </a:spcAft>
            </a:pPr>
            <a:r>
              <a:rPr lang="en-US" sz="2000" dirty="0">
                <a:solidFill>
                  <a:srgbClr val="000000"/>
                </a:solidFill>
              </a:rPr>
              <a:t>22%</a:t>
            </a:r>
          </a:p>
        </p:txBody>
      </p:sp>
      <p:sp>
        <p:nvSpPr>
          <p:cNvPr id="27" name="Oval 26"/>
          <p:cNvSpPr/>
          <p:nvPr/>
        </p:nvSpPr>
        <p:spPr>
          <a:xfrm>
            <a:off x="1919501" y="1598680"/>
            <a:ext cx="310091" cy="394672"/>
          </a:xfrm>
          <a:prstGeom prst="ellipse">
            <a:avLst/>
          </a:prstGeom>
          <a:ln/>
        </p:spPr>
        <p:style>
          <a:lnRef idx="1">
            <a:schemeClr val="accent2"/>
          </a:lnRef>
          <a:fillRef idx="2">
            <a:schemeClr val="accent2"/>
          </a:fillRef>
          <a:effectRef idx="1">
            <a:schemeClr val="accent2"/>
          </a:effectRef>
          <a:fontRef idx="minor">
            <a:schemeClr val="dk1"/>
          </a:fontRef>
        </p:style>
      </p:sp>
      <p:sp>
        <p:nvSpPr>
          <p:cNvPr id="28" name="Content Placeholder 1"/>
          <p:cNvSpPr txBox="1">
            <a:spLocks/>
          </p:cNvSpPr>
          <p:nvPr/>
        </p:nvSpPr>
        <p:spPr bwMode="auto">
          <a:xfrm>
            <a:off x="4679811" y="3769624"/>
            <a:ext cx="1323290" cy="738725"/>
          </a:xfrm>
          <a:prstGeom prst="rect">
            <a:avLst/>
          </a:prstGeom>
          <a:noFill/>
          <a:ln w="19050">
            <a:noFill/>
            <a:headEnd/>
            <a:tailEnd/>
          </a:ln>
          <a:effectLst/>
        </p:spPr>
        <p:style>
          <a:lnRef idx="1">
            <a:schemeClr val="accent2"/>
          </a:lnRef>
          <a:fillRef idx="3">
            <a:schemeClr val="accent2"/>
          </a:fillRef>
          <a:effectRef idx="2">
            <a:schemeClr val="accent2"/>
          </a:effectRef>
          <a:fontRef idx="minor">
            <a:schemeClr val="lt1"/>
          </a:fontRef>
        </p:style>
        <p:txBody>
          <a:bodyPr lIns="91440" tIns="91440" rIns="91440" bIns="91440" anchor="ctr">
            <a:noAutofit/>
          </a:bodyPr>
          <a:lstStyle>
            <a:defPPr>
              <a:defRPr lang="en-GB"/>
            </a:defPPr>
            <a:lvl1pPr marL="231775" indent="-231775" defTabSz="860425" eaLnBrk="0" hangingPunct="0">
              <a:lnSpc>
                <a:spcPct val="100000"/>
              </a:lnSpc>
              <a:spcBef>
                <a:spcPts val="600"/>
              </a:spcBef>
              <a:buClr>
                <a:schemeClr val="bg2"/>
              </a:buClr>
              <a:buFont typeface="Arial" pitchFamily="34" charset="0"/>
              <a:buChar char="•"/>
              <a:defRPr sz="1800">
                <a:solidFill>
                  <a:schemeClr val="tx1"/>
                </a:solidFill>
              </a:defRPr>
            </a:lvl1pPr>
          </a:lstStyle>
          <a:p>
            <a:pPr>
              <a:buClr>
                <a:srgbClr val="0066A5"/>
              </a:buClr>
            </a:pPr>
            <a:r>
              <a:rPr lang="en-US" b="1" dirty="0">
                <a:solidFill>
                  <a:srgbClr val="000000"/>
                </a:solidFill>
              </a:rPr>
              <a:t>Most relapses occur within </a:t>
            </a:r>
            <a:br>
              <a:rPr lang="en-US" b="1" dirty="0">
                <a:solidFill>
                  <a:srgbClr val="000000"/>
                </a:solidFill>
              </a:rPr>
            </a:br>
            <a:r>
              <a:rPr lang="en-US" b="1" dirty="0">
                <a:solidFill>
                  <a:srgbClr val="000000"/>
                </a:solidFill>
              </a:rPr>
              <a:t>3 years</a:t>
            </a:r>
            <a:r>
              <a:rPr lang="en-US" b="1" baseline="30000" dirty="0">
                <a:solidFill>
                  <a:srgbClr val="000000"/>
                </a:solidFill>
              </a:rPr>
              <a:t>3</a:t>
            </a:r>
          </a:p>
        </p:txBody>
      </p:sp>
      <p:sp>
        <p:nvSpPr>
          <p:cNvPr id="29" name="Content Placeholder 1"/>
          <p:cNvSpPr txBox="1">
            <a:spLocks/>
          </p:cNvSpPr>
          <p:nvPr/>
        </p:nvSpPr>
        <p:spPr bwMode="auto">
          <a:xfrm>
            <a:off x="1392404" y="5368304"/>
            <a:ext cx="6028625" cy="508627"/>
          </a:xfrm>
          <a:prstGeom prst="rect">
            <a:avLst/>
          </a:prstGeom>
          <a:noFill/>
          <a:ln w="19050">
            <a:noFill/>
            <a:headEnd/>
            <a:tailEnd/>
          </a:ln>
          <a:effectLst/>
        </p:spPr>
        <p:style>
          <a:lnRef idx="1">
            <a:schemeClr val="accent2"/>
          </a:lnRef>
          <a:fillRef idx="3">
            <a:schemeClr val="accent2"/>
          </a:fillRef>
          <a:effectRef idx="2">
            <a:schemeClr val="accent2"/>
          </a:effectRef>
          <a:fontRef idx="minor">
            <a:schemeClr val="lt1"/>
          </a:fontRef>
        </p:style>
        <p:txBody>
          <a:bodyPr lIns="91440" tIns="91440" rIns="91440" bIns="91440" anchor="ctr">
            <a:noAutofit/>
          </a:bodyPr>
          <a:lstStyle>
            <a:defPPr>
              <a:defRPr lang="en-GB"/>
            </a:defPPr>
            <a:lvl1pPr marL="231775" indent="-231775" defTabSz="860425" eaLnBrk="0" hangingPunct="0">
              <a:lnSpc>
                <a:spcPct val="100000"/>
              </a:lnSpc>
              <a:spcBef>
                <a:spcPts val="600"/>
              </a:spcBef>
              <a:buClr>
                <a:schemeClr val="bg2"/>
              </a:buClr>
              <a:buFont typeface="Arial" pitchFamily="34" charset="0"/>
              <a:buChar char="•"/>
              <a:defRPr sz="1800">
                <a:solidFill>
                  <a:schemeClr val="tx1"/>
                </a:solidFill>
              </a:defRPr>
            </a:lvl1pPr>
          </a:lstStyle>
          <a:p>
            <a:pPr>
              <a:buClr>
                <a:srgbClr val="0066A5"/>
              </a:buClr>
            </a:pPr>
            <a:r>
              <a:rPr lang="en-US" dirty="0">
                <a:solidFill>
                  <a:srgbClr val="000000"/>
                </a:solidFill>
              </a:rPr>
              <a:t>Approximately 40% of RCC patients die of metastases</a:t>
            </a:r>
            <a:r>
              <a:rPr lang="en-US" baseline="30000" dirty="0">
                <a:solidFill>
                  <a:srgbClr val="000000"/>
                </a:solidFill>
              </a:rPr>
              <a:t>1</a:t>
            </a:r>
          </a:p>
        </p:txBody>
      </p:sp>
      <p:cxnSp>
        <p:nvCxnSpPr>
          <p:cNvPr id="31" name="Straight Connector 30"/>
          <p:cNvCxnSpPr/>
          <p:nvPr/>
        </p:nvCxnSpPr>
        <p:spPr bwMode="auto">
          <a:xfrm>
            <a:off x="5292616" y="4664864"/>
            <a:ext cx="2039" cy="226607"/>
          </a:xfrm>
          <a:prstGeom prst="line">
            <a:avLst/>
          </a:prstGeom>
          <a:gradFill rotWithShape="1">
            <a:gsLst>
              <a:gs pos="0">
                <a:srgbClr val="E5FCFF"/>
              </a:gs>
              <a:gs pos="100000">
                <a:schemeClr val="hlink"/>
              </a:gs>
            </a:gsLst>
            <a:lin ang="18900000" scaled="1"/>
          </a:gradFill>
          <a:ln w="19050" cap="flat" cmpd="sng" algn="ctr">
            <a:solidFill>
              <a:schemeClr val="accent2"/>
            </a:solidFill>
            <a:prstDash val="solid"/>
            <a:round/>
            <a:headEnd type="none" w="med" len="med"/>
            <a:tailEnd type="none" w="med" len="med"/>
          </a:ln>
          <a:effectLst/>
        </p:spPr>
      </p:cxnSp>
      <p:sp>
        <p:nvSpPr>
          <p:cNvPr id="32" name="TextBox 31"/>
          <p:cNvSpPr txBox="1"/>
          <p:nvPr/>
        </p:nvSpPr>
        <p:spPr>
          <a:xfrm>
            <a:off x="1457327" y="5977276"/>
            <a:ext cx="6528197" cy="808424"/>
          </a:xfrm>
          <a:prstGeom prst="rect">
            <a:avLst/>
          </a:prstGeom>
          <a:noFill/>
        </p:spPr>
        <p:txBody>
          <a:bodyPr wrap="square" lIns="91439" tIns="45719" rIns="91439" bIns="45719" rtlCol="0" anchor="b" anchorCtr="0">
            <a:spAutoFit/>
          </a:bodyPr>
          <a:lstStyle/>
          <a:p>
            <a:pPr>
              <a:lnSpc>
                <a:spcPct val="80000"/>
              </a:lnSpc>
              <a:spcBef>
                <a:spcPts val="240"/>
              </a:spcBef>
            </a:pPr>
            <a:r>
              <a:rPr lang="en-US" sz="900" baseline="30000" dirty="0" err="1">
                <a:solidFill>
                  <a:srgbClr val="000000"/>
                </a:solidFill>
                <a:latin typeface="Arial"/>
              </a:rPr>
              <a:t>a</a:t>
            </a:r>
            <a:r>
              <a:rPr lang="en-US" sz="900" dirty="0" err="1">
                <a:solidFill>
                  <a:srgbClr val="000000"/>
                </a:solidFill>
                <a:latin typeface="Arial"/>
              </a:rPr>
              <a:t>Metastatic</a:t>
            </a:r>
            <a:r>
              <a:rPr lang="en-US" sz="900" dirty="0">
                <a:solidFill>
                  <a:srgbClr val="000000"/>
                </a:solidFill>
                <a:latin typeface="Arial"/>
              </a:rPr>
              <a:t> RCC.</a:t>
            </a:r>
          </a:p>
          <a:p>
            <a:pPr>
              <a:lnSpc>
                <a:spcPct val="80000"/>
              </a:lnSpc>
              <a:spcBef>
                <a:spcPts val="240"/>
              </a:spcBef>
            </a:pPr>
            <a:r>
              <a:rPr lang="en-US" sz="900" dirty="0">
                <a:solidFill>
                  <a:srgbClr val="000000"/>
                </a:solidFill>
                <a:latin typeface="Arial"/>
              </a:rPr>
              <a:t>RCC, renal cell carcinoma.</a:t>
            </a:r>
          </a:p>
          <a:p>
            <a:pPr>
              <a:lnSpc>
                <a:spcPct val="80000"/>
              </a:lnSpc>
              <a:spcBef>
                <a:spcPts val="240"/>
              </a:spcBef>
            </a:pPr>
            <a:r>
              <a:rPr lang="en-US" sz="900" dirty="0">
                <a:solidFill>
                  <a:srgbClr val="000000"/>
                </a:solidFill>
                <a:latin typeface="Arial"/>
              </a:rPr>
              <a:t>1. Abe H et al. </a:t>
            </a:r>
            <a:r>
              <a:rPr lang="en-US" sz="900" i="1" dirty="0">
                <a:solidFill>
                  <a:srgbClr val="000000"/>
                </a:solidFill>
                <a:latin typeface="Arial"/>
              </a:rPr>
              <a:t>Int J Urol</a:t>
            </a:r>
            <a:r>
              <a:rPr lang="en-US" sz="900" dirty="0">
                <a:solidFill>
                  <a:srgbClr val="000000"/>
                </a:solidFill>
                <a:latin typeface="Arial"/>
              </a:rPr>
              <a:t> 2013;20:944–55. 2. Patil S et al. </a:t>
            </a:r>
            <a:r>
              <a:rPr lang="en-US" sz="900" i="1" dirty="0">
                <a:solidFill>
                  <a:srgbClr val="000000"/>
                </a:solidFill>
                <a:latin typeface="Arial"/>
              </a:rPr>
              <a:t>J Urol</a:t>
            </a:r>
            <a:r>
              <a:rPr lang="en-US" sz="900" dirty="0">
                <a:solidFill>
                  <a:srgbClr val="000000"/>
                </a:solidFill>
                <a:latin typeface="Arial"/>
              </a:rPr>
              <a:t> 2012;188:2095–2100. 3. Eggener SE et al. </a:t>
            </a:r>
            <a:r>
              <a:rPr lang="en-US" sz="900" i="1" dirty="0">
                <a:solidFill>
                  <a:srgbClr val="000000"/>
                </a:solidFill>
                <a:latin typeface="Arial"/>
              </a:rPr>
              <a:t>J Clin Oncol</a:t>
            </a:r>
            <a:r>
              <a:rPr lang="en-US" sz="900" dirty="0">
                <a:solidFill>
                  <a:srgbClr val="000000"/>
                </a:solidFill>
                <a:latin typeface="Arial"/>
              </a:rPr>
              <a:t> 2006;24:3101–6. 4. Fu X et al. </a:t>
            </a:r>
            <a:r>
              <a:rPr lang="en-US" sz="900" i="1" dirty="0">
                <a:solidFill>
                  <a:srgbClr val="000000"/>
                </a:solidFill>
                <a:latin typeface="Arial"/>
              </a:rPr>
              <a:t>Int J Oncol</a:t>
            </a:r>
            <a:r>
              <a:rPr lang="en-US" sz="900" dirty="0">
                <a:solidFill>
                  <a:srgbClr val="000000"/>
                </a:solidFill>
                <a:latin typeface="Arial"/>
              </a:rPr>
              <a:t> 2007;30:1561–67. 5. National Cancer Institute. </a:t>
            </a:r>
            <a:r>
              <a:rPr lang="en-US" sz="900" dirty="0">
                <a:solidFill>
                  <a:srgbClr val="000000"/>
                </a:solidFill>
              </a:rPr>
              <a:t>SEER Program Cancer Stat Facts: Kidney and Renal Pelvis Cancer. </a:t>
            </a:r>
            <a:r>
              <a:rPr lang="en-US" sz="900" dirty="0">
                <a:solidFill>
                  <a:srgbClr val="000000"/>
                </a:solidFill>
                <a:latin typeface="Arial"/>
              </a:rPr>
              <a:t/>
            </a:r>
            <a:br>
              <a:rPr lang="en-US" sz="900" dirty="0">
                <a:solidFill>
                  <a:srgbClr val="000000"/>
                </a:solidFill>
                <a:latin typeface="Arial"/>
              </a:rPr>
            </a:br>
            <a:r>
              <a:rPr lang="en-US" sz="900" dirty="0">
                <a:solidFill>
                  <a:srgbClr val="000000"/>
                </a:solidFill>
                <a:latin typeface="Arial"/>
              </a:rPr>
              <a:t>http://seer.cancer.gov/statfacts/html/kidrp.html#survival. Accessed November 9, 2016.</a:t>
            </a:r>
          </a:p>
        </p:txBody>
      </p:sp>
      <p:sp>
        <p:nvSpPr>
          <p:cNvPr id="33" name="Oval 32"/>
          <p:cNvSpPr/>
          <p:nvPr/>
        </p:nvSpPr>
        <p:spPr>
          <a:xfrm>
            <a:off x="5996464" y="3432060"/>
            <a:ext cx="813582" cy="1035498"/>
          </a:xfrm>
          <a:prstGeom prst="ellipse">
            <a:avLst/>
          </a:prstGeom>
          <a:ln/>
        </p:spPr>
        <p:style>
          <a:lnRef idx="1">
            <a:schemeClr val="accent2"/>
          </a:lnRef>
          <a:fillRef idx="2">
            <a:schemeClr val="accent2"/>
          </a:fillRef>
          <a:effectRef idx="1">
            <a:schemeClr val="accent2"/>
          </a:effectRef>
          <a:fontRef idx="minor">
            <a:schemeClr val="dk1"/>
          </a:fontRef>
        </p:style>
      </p:sp>
      <p:sp>
        <p:nvSpPr>
          <p:cNvPr id="26" name="Oval 4"/>
          <p:cNvSpPr/>
          <p:nvPr/>
        </p:nvSpPr>
        <p:spPr>
          <a:xfrm>
            <a:off x="6066339" y="3540844"/>
            <a:ext cx="728111" cy="8179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Aft>
                <a:spcPct val="35000"/>
              </a:spcAft>
            </a:pPr>
            <a:r>
              <a:rPr lang="en-US" sz="1400" dirty="0">
                <a:solidFill>
                  <a:srgbClr val="000000"/>
                </a:solidFill>
              </a:rPr>
              <a:t>5-year survival</a:t>
            </a:r>
            <a:r>
              <a:rPr lang="en-US" sz="1400" baseline="30000" dirty="0">
                <a:solidFill>
                  <a:srgbClr val="000000"/>
                </a:solidFill>
              </a:rPr>
              <a:t>5a</a:t>
            </a:r>
            <a:r>
              <a:rPr lang="en-US" sz="1400" dirty="0">
                <a:solidFill>
                  <a:srgbClr val="000000"/>
                </a:solidFill>
              </a:rPr>
              <a:t>:</a:t>
            </a:r>
            <a:br>
              <a:rPr lang="en-US" sz="1400" dirty="0">
                <a:solidFill>
                  <a:srgbClr val="000000"/>
                </a:solidFill>
              </a:rPr>
            </a:br>
            <a:r>
              <a:rPr lang="en-US" sz="1400" dirty="0">
                <a:solidFill>
                  <a:srgbClr val="000000"/>
                </a:solidFill>
              </a:rPr>
              <a:t>12%</a:t>
            </a:r>
          </a:p>
        </p:txBody>
      </p:sp>
      <p:sp>
        <p:nvSpPr>
          <p:cNvPr id="34" name="33 - TextBox"/>
          <p:cNvSpPr txBox="1"/>
          <p:nvPr/>
        </p:nvSpPr>
        <p:spPr>
          <a:xfrm>
            <a:off x="0" y="1785926"/>
            <a:ext cx="1500166" cy="4647426"/>
          </a:xfrm>
          <a:prstGeom prst="rect">
            <a:avLst/>
          </a:prstGeom>
          <a:noFill/>
        </p:spPr>
        <p:txBody>
          <a:bodyPr wrap="square" rtlCol="0">
            <a:spAutoFit/>
          </a:bodyPr>
          <a:lstStyle/>
          <a:p>
            <a:pPr>
              <a:spcBef>
                <a:spcPts val="1200"/>
              </a:spcBef>
              <a:spcAft>
                <a:spcPts val="600"/>
              </a:spcAft>
              <a:buFont typeface="Arial" pitchFamily="34" charset="0"/>
              <a:buChar char="•"/>
            </a:pPr>
            <a:r>
              <a:rPr lang="en-US" altLang="en-US" sz="1400" dirty="0" smtClean="0"/>
              <a:t>Clinical </a:t>
            </a:r>
            <a:r>
              <a:rPr lang="en-US" altLang="en-US" sz="1400" b="1" dirty="0" smtClean="0"/>
              <a:t>prognostic factors </a:t>
            </a:r>
            <a:r>
              <a:rPr lang="en-US" altLang="en-US" sz="1400" dirty="0" smtClean="0"/>
              <a:t>have been identified (but </a:t>
            </a:r>
            <a:r>
              <a:rPr lang="en-US" altLang="en-US" sz="1400" b="1" dirty="0" smtClean="0"/>
              <a:t>no predictive factors</a:t>
            </a:r>
            <a:r>
              <a:rPr lang="en-US" altLang="en-US" sz="1400" dirty="0" smtClean="0"/>
              <a:t>)</a:t>
            </a:r>
            <a:endParaRPr lang="en-US" altLang="en-US" sz="1400" baseline="30000" dirty="0" smtClean="0"/>
          </a:p>
          <a:p>
            <a:pPr>
              <a:spcBef>
                <a:spcPts val="1200"/>
              </a:spcBef>
              <a:spcAft>
                <a:spcPts val="600"/>
              </a:spcAft>
              <a:buFont typeface="Arial" pitchFamily="34" charset="0"/>
              <a:buChar char="•"/>
            </a:pPr>
            <a:r>
              <a:rPr lang="en-US" altLang="en-US" sz="1400" dirty="0" smtClean="0"/>
              <a:t>Traditionally resistant to hormonal and </a:t>
            </a:r>
            <a:r>
              <a:rPr lang="en-US" altLang="en-US" sz="1400" dirty="0" err="1" smtClean="0"/>
              <a:t>cytotoxic</a:t>
            </a:r>
            <a:r>
              <a:rPr lang="en-US" altLang="en-US" sz="1400" dirty="0" smtClean="0"/>
              <a:t> chemotherapy; modestly responsive to immunotherapy</a:t>
            </a:r>
            <a:endParaRPr lang="en-US" altLang="en-US" sz="1400" baseline="30000" dirty="0" smtClean="0"/>
          </a:p>
          <a:p>
            <a:pPr>
              <a:spcBef>
                <a:spcPts val="1200"/>
              </a:spcBef>
              <a:spcAft>
                <a:spcPts val="600"/>
              </a:spcAft>
              <a:buFont typeface="Arial" pitchFamily="34" charset="0"/>
              <a:buChar char="•"/>
            </a:pPr>
            <a:r>
              <a:rPr lang="en-US" altLang="en-US" sz="1400" dirty="0" err="1" smtClean="0"/>
              <a:t>Cytoreductive</a:t>
            </a:r>
            <a:r>
              <a:rPr lang="en-US" altLang="en-US" sz="1400" dirty="0" smtClean="0"/>
              <a:t> </a:t>
            </a:r>
            <a:r>
              <a:rPr lang="en-US" altLang="en-US" sz="1400" dirty="0" err="1" smtClean="0"/>
              <a:t>nephrectomy</a:t>
            </a:r>
            <a:r>
              <a:rPr lang="en-US" altLang="en-US" sz="1400" dirty="0" smtClean="0"/>
              <a:t> has clinical benefit in specific populations</a:t>
            </a:r>
            <a:endParaRPr lang="en-US" altLang="en-US" sz="1400" baseline="30000" dirty="0"/>
          </a:p>
        </p:txBody>
      </p:sp>
      <p:pic>
        <p:nvPicPr>
          <p:cNvPr id="35" name="~PP1972.WAV">
            <a:hlinkClick r:id="" action="ppaction://media"/>
          </p:cNvPr>
          <p:cNvPicPr>
            <a:picLocks noRot="1" noChangeAspect="1"/>
          </p:cNvPicPr>
          <p:nvPr>
            <a:wavAudioFile r:embed="rId2" name="~PP1972.WAV"/>
          </p:nvPr>
        </p:nvPicPr>
        <p:blipFill>
          <a:blip r:embed="rId5"/>
          <a:stretch>
            <a:fillRect/>
          </a:stretch>
        </p:blipFill>
        <p:spPr>
          <a:xfrm>
            <a:off x="8632825" y="6346825"/>
            <a:ext cx="304800" cy="304800"/>
          </a:xfrm>
          <a:prstGeom prst="rect">
            <a:avLst/>
          </a:prstGeom>
        </p:spPr>
      </p:pic>
    </p:spTree>
    <p:custDataLst>
      <p:tags r:id="rId1"/>
    </p:custDataLst>
    <p:extLst>
      <p:ext uri="{BB962C8B-B14F-4D97-AF65-F5344CB8AC3E}">
        <p14:creationId xmlns:p14="http://schemas.microsoft.com/office/powerpoint/2010/main" xmlns="" val="1343671182"/>
      </p:ext>
    </p:extLst>
  </p:cSld>
  <p:clrMapOvr>
    <a:masterClrMapping/>
  </p:clrMapOvr>
  <p:transition advTm="35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Prognostic Models to “guide” therapy</a:t>
            </a:r>
            <a:endParaRPr lang="el-GR" b="1" dirty="0"/>
          </a:p>
        </p:txBody>
      </p:sp>
      <p:pic>
        <p:nvPicPr>
          <p:cNvPr id="277506" name="Picture 2"/>
          <p:cNvPicPr>
            <a:picLocks noChangeAspect="1" noChangeArrowheads="1"/>
          </p:cNvPicPr>
          <p:nvPr/>
        </p:nvPicPr>
        <p:blipFill>
          <a:blip r:embed="rId3"/>
          <a:srcRect/>
          <a:stretch>
            <a:fillRect/>
          </a:stretch>
        </p:blipFill>
        <p:spPr bwMode="auto">
          <a:xfrm>
            <a:off x="285720" y="1500174"/>
            <a:ext cx="8858280" cy="4752975"/>
          </a:xfrm>
          <a:prstGeom prst="rect">
            <a:avLst/>
          </a:prstGeom>
          <a:noFill/>
          <a:ln w="9525">
            <a:solidFill>
              <a:schemeClr val="accent1"/>
            </a:solidFill>
            <a:miter lim="800000"/>
            <a:headEnd/>
            <a:tailEnd/>
          </a:ln>
          <a:effectLst>
            <a:innerShdw blurRad="114300">
              <a:prstClr val="black"/>
            </a:innerShdw>
          </a:effectLst>
        </p:spPr>
      </p:pic>
      <p:sp>
        <p:nvSpPr>
          <p:cNvPr id="4" name="3 - Ορθογώνιο"/>
          <p:cNvSpPr/>
          <p:nvPr/>
        </p:nvSpPr>
        <p:spPr>
          <a:xfrm>
            <a:off x="0" y="4286256"/>
            <a:ext cx="9144000" cy="2214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P2045.WAV">
            <a:hlinkClick r:id="" action="ppaction://media"/>
          </p:cNvPr>
          <p:cNvPicPr>
            <a:picLocks noRot="1" noChangeAspect="1"/>
          </p:cNvPicPr>
          <p:nvPr>
            <a:wavAudioFile r:embed="rId1" name="~PP2045.WAV"/>
          </p:nvPr>
        </p:nvPicPr>
        <p:blipFill>
          <a:blip r:embed="rId4"/>
          <a:stretch>
            <a:fillRect/>
          </a:stretch>
        </p:blipFill>
        <p:spPr>
          <a:xfrm>
            <a:off x="8632825" y="6346825"/>
            <a:ext cx="304800" cy="304800"/>
          </a:xfrm>
          <a:prstGeom prst="rect">
            <a:avLst/>
          </a:prstGeom>
        </p:spPr>
      </p:pic>
    </p:spTree>
  </p:cSld>
  <p:clrMapOvr>
    <a:masterClrMapping/>
  </p:clrMapOvr>
  <p:transition advTm="36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542191" y="2086253"/>
            <a:ext cx="5144608" cy="2396970"/>
          </a:xfrm>
          <a:prstGeom prst="roundRect">
            <a:avLst>
              <a:gd name="adj" fmla="val 5299"/>
            </a:avLst>
          </a:prstGeom>
          <a:solidFill>
            <a:schemeClr val="bg1"/>
          </a:solid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6323" name="Rectangle 2"/>
          <p:cNvSpPr>
            <a:spLocks noGrp="1" noChangeArrowheads="1"/>
          </p:cNvSpPr>
          <p:nvPr>
            <p:ph type="title"/>
          </p:nvPr>
        </p:nvSpPr>
        <p:spPr/>
        <p:txBody>
          <a:bodyPr/>
          <a:lstStyle/>
          <a:p>
            <a:r>
              <a:rPr lang="en-US" altLang="ja-JP"/>
              <a:t>Risk stratification in mRCC</a:t>
            </a:r>
            <a:endParaRPr lang="en-GB" altLang="en-US"/>
          </a:p>
        </p:txBody>
      </p:sp>
      <p:sp>
        <p:nvSpPr>
          <p:cNvPr id="10" name="Content Placeholder 9"/>
          <p:cNvSpPr>
            <a:spLocks noGrp="1"/>
          </p:cNvSpPr>
          <p:nvPr>
            <p:ph idx="1"/>
          </p:nvPr>
        </p:nvSpPr>
        <p:spPr>
          <a:xfrm>
            <a:off x="457201" y="1602297"/>
            <a:ext cx="8229600" cy="4194494"/>
          </a:xfrm>
        </p:spPr>
        <p:txBody>
          <a:bodyPr>
            <a:normAutofit fontScale="70000" lnSpcReduction="20000"/>
          </a:bodyPr>
          <a:lstStyle/>
          <a:p>
            <a:pPr>
              <a:spcBef>
                <a:spcPts val="0"/>
              </a:spcBef>
              <a:spcAft>
                <a:spcPts val="600"/>
              </a:spcAft>
            </a:pPr>
            <a:r>
              <a:rPr lang="en-US" altLang="ja-JP" dirty="0"/>
              <a:t>N=645 patients with </a:t>
            </a:r>
            <a:r>
              <a:rPr lang="en-US" altLang="ja-JP" dirty="0" err="1"/>
              <a:t>mRCC</a:t>
            </a:r>
            <a:r>
              <a:rPr lang="en-US" altLang="ja-JP" dirty="0"/>
              <a:t> treated with VEGF-targeted therapy </a:t>
            </a:r>
          </a:p>
          <a:p>
            <a:pPr lvl="1">
              <a:spcBef>
                <a:spcPts val="0"/>
              </a:spcBef>
              <a:spcAft>
                <a:spcPts val="600"/>
              </a:spcAft>
            </a:pPr>
            <a:r>
              <a:rPr lang="en-US" altLang="ja-JP" dirty="0"/>
              <a:t>Sunitinib (61%)</a:t>
            </a:r>
          </a:p>
          <a:p>
            <a:pPr lvl="1">
              <a:spcBef>
                <a:spcPts val="0"/>
              </a:spcBef>
              <a:spcAft>
                <a:spcPts val="600"/>
              </a:spcAft>
            </a:pPr>
            <a:r>
              <a:rPr lang="en-US" altLang="ja-JP" dirty="0" err="1"/>
              <a:t>Sorafenib</a:t>
            </a:r>
            <a:r>
              <a:rPr lang="en-US" altLang="ja-JP" dirty="0"/>
              <a:t> (31%)</a:t>
            </a:r>
          </a:p>
          <a:p>
            <a:pPr lvl="1">
              <a:spcBef>
                <a:spcPts val="0"/>
              </a:spcBef>
              <a:spcAft>
                <a:spcPts val="600"/>
              </a:spcAft>
            </a:pPr>
            <a:r>
              <a:rPr lang="en-US" altLang="ja-JP" dirty="0"/>
              <a:t>Bevacizumab (8%)</a:t>
            </a:r>
          </a:p>
          <a:p>
            <a:pPr>
              <a:spcAft>
                <a:spcPts val="600"/>
              </a:spcAft>
            </a:pPr>
            <a:r>
              <a:rPr lang="en-US" altLang="ja-JP" dirty="0"/>
              <a:t>Predictors for OS: </a:t>
            </a:r>
          </a:p>
          <a:p>
            <a:pPr lvl="1">
              <a:spcBef>
                <a:spcPts val="0"/>
              </a:spcBef>
              <a:spcAft>
                <a:spcPts val="600"/>
              </a:spcAft>
            </a:pPr>
            <a:r>
              <a:rPr lang="en-US" altLang="ja-JP" dirty="0"/>
              <a:t>Time from diagnosis </a:t>
            </a:r>
            <a:br>
              <a:rPr lang="en-US" altLang="ja-JP" dirty="0"/>
            </a:br>
            <a:r>
              <a:rPr lang="en-US" altLang="ja-JP" dirty="0"/>
              <a:t>to treatment*</a:t>
            </a:r>
          </a:p>
          <a:p>
            <a:pPr lvl="1">
              <a:spcBef>
                <a:spcPts val="0"/>
              </a:spcBef>
              <a:spcAft>
                <a:spcPts val="600"/>
              </a:spcAft>
            </a:pPr>
            <a:r>
              <a:rPr lang="en-US" altLang="ja-JP" dirty="0" err="1"/>
              <a:t>Haemoglobin</a:t>
            </a:r>
            <a:r>
              <a:rPr lang="en-US" altLang="ja-JP" dirty="0"/>
              <a:t>*</a:t>
            </a:r>
          </a:p>
          <a:p>
            <a:pPr lvl="1">
              <a:spcBef>
                <a:spcPts val="0"/>
              </a:spcBef>
              <a:spcAft>
                <a:spcPts val="600"/>
              </a:spcAft>
            </a:pPr>
            <a:r>
              <a:rPr lang="en-US" altLang="ja-JP" dirty="0"/>
              <a:t>Calcium*</a:t>
            </a:r>
          </a:p>
          <a:p>
            <a:pPr lvl="1">
              <a:spcBef>
                <a:spcPts val="0"/>
              </a:spcBef>
              <a:spcAft>
                <a:spcPts val="600"/>
              </a:spcAft>
            </a:pPr>
            <a:r>
              <a:rPr lang="en-US" altLang="ja-JP" dirty="0"/>
              <a:t>Performance status*</a:t>
            </a:r>
          </a:p>
          <a:p>
            <a:pPr lvl="1">
              <a:spcBef>
                <a:spcPts val="0"/>
              </a:spcBef>
              <a:spcAft>
                <a:spcPts val="600"/>
              </a:spcAft>
            </a:pPr>
            <a:r>
              <a:rPr lang="en-US" altLang="ja-JP" dirty="0"/>
              <a:t>Neutrophil count </a:t>
            </a:r>
          </a:p>
          <a:p>
            <a:pPr lvl="1">
              <a:spcBef>
                <a:spcPts val="0"/>
              </a:spcBef>
              <a:spcAft>
                <a:spcPts val="600"/>
              </a:spcAft>
            </a:pPr>
            <a:r>
              <a:rPr lang="en-US" altLang="ja-JP" dirty="0"/>
              <a:t>Platelet count</a:t>
            </a:r>
          </a:p>
        </p:txBody>
      </p:sp>
      <p:graphicFrame>
        <p:nvGraphicFramePr>
          <p:cNvPr id="40043" name="Group 107"/>
          <p:cNvGraphicFramePr>
            <a:graphicFrameLocks noGrp="1"/>
          </p:cNvGraphicFramePr>
          <p:nvPr>
            <p:extLst/>
          </p:nvPr>
        </p:nvGraphicFramePr>
        <p:xfrm>
          <a:off x="3542192" y="4594391"/>
          <a:ext cx="5144611" cy="1202400"/>
        </p:xfrm>
        <a:graphic>
          <a:graphicData uri="http://schemas.openxmlformats.org/drawingml/2006/table">
            <a:tbl>
              <a:tblPr/>
              <a:tblGrid>
                <a:gridCol w="2192783">
                  <a:extLst>
                    <a:ext uri="{9D8B030D-6E8A-4147-A177-3AD203B41FA5}">
                      <a16:colId xmlns="" xmlns:a16="http://schemas.microsoft.com/office/drawing/2014/main" val="20000"/>
                    </a:ext>
                  </a:extLst>
                </a:gridCol>
                <a:gridCol w="1475914">
                  <a:extLst>
                    <a:ext uri="{9D8B030D-6E8A-4147-A177-3AD203B41FA5}">
                      <a16:colId xmlns="" xmlns:a16="http://schemas.microsoft.com/office/drawing/2014/main" val="20001"/>
                    </a:ext>
                  </a:extLst>
                </a:gridCol>
                <a:gridCol w="1475914">
                  <a:extLst>
                    <a:ext uri="{9D8B030D-6E8A-4147-A177-3AD203B41FA5}">
                      <a16:colId xmlns="" xmlns:a16="http://schemas.microsoft.com/office/drawing/2014/main" val="20002"/>
                    </a:ext>
                  </a:extLst>
                </a:gridCol>
              </a:tblGrid>
              <a:tr h="390518">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a:ln>
                            <a:noFill/>
                          </a:ln>
                          <a:solidFill>
                            <a:schemeClr val="bg1"/>
                          </a:solidFill>
                          <a:effectLst/>
                          <a:latin typeface="Arial" pitchFamily="34" charset="0"/>
                          <a:ea typeface="ＭＳ Ｐゴシック" charset="-128"/>
                        </a:rPr>
                        <a:t>Risk group</a:t>
                      </a:r>
                    </a:p>
                  </a:txBody>
                  <a:tcPr marL="36000" marR="36000" marT="36000" marB="360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a:ln>
                            <a:noFill/>
                          </a:ln>
                          <a:solidFill>
                            <a:schemeClr val="bg1"/>
                          </a:solidFill>
                          <a:effectLst/>
                          <a:latin typeface="Arial" pitchFamily="34" charset="0"/>
                          <a:ea typeface="ＭＳ Ｐゴシック" charset="-128"/>
                        </a:rPr>
                        <a:t>Number of risk factors</a:t>
                      </a:r>
                    </a:p>
                  </a:txBody>
                  <a:tcPr marL="36000" marR="36000" marT="36000" marB="360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a:ln>
                            <a:noFill/>
                          </a:ln>
                          <a:solidFill>
                            <a:schemeClr val="bg1"/>
                          </a:solidFill>
                          <a:effectLst/>
                          <a:latin typeface="Arial" pitchFamily="34" charset="0"/>
                          <a:ea typeface="ＭＳ Ｐゴシック" charset="-128"/>
                        </a:rPr>
                        <a:t>Median survival time</a:t>
                      </a:r>
                    </a:p>
                  </a:txBody>
                  <a:tcPr marL="36000" marR="36000" marT="36000" marB="36000" anchor="ct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0"/>
                  </a:ext>
                </a:extLst>
              </a:tr>
              <a:tr h="235044">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err="1">
                          <a:ln>
                            <a:noFill/>
                          </a:ln>
                          <a:solidFill>
                            <a:srgbClr val="000000"/>
                          </a:solidFill>
                          <a:effectLst/>
                          <a:latin typeface="Arial" pitchFamily="34" charset="0"/>
                          <a:ea typeface="ＭＳ Ｐゴシック" charset="-128"/>
                        </a:rPr>
                        <a:t>Favourable</a:t>
                      </a:r>
                      <a:r>
                        <a:rPr kumimoji="0" lang="en-US" altLang="ja-JP" sz="1200" b="1" i="0" u="none" strike="noStrike" cap="none" normalizeH="0" baseline="0" dirty="0">
                          <a:ln>
                            <a:noFill/>
                          </a:ln>
                          <a:solidFill>
                            <a:srgbClr val="000000"/>
                          </a:solidFill>
                          <a:effectLst/>
                          <a:latin typeface="Arial" pitchFamily="34" charset="0"/>
                          <a:ea typeface="ＭＳ Ｐゴシック" charset="-128"/>
                        </a:rPr>
                        <a:t> risk (n=133)</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dirty="0">
                          <a:ln>
                            <a:noFill/>
                          </a:ln>
                          <a:solidFill>
                            <a:srgbClr val="000000"/>
                          </a:solidFill>
                          <a:effectLst/>
                          <a:latin typeface="Arial" pitchFamily="34" charset="0"/>
                          <a:ea typeface="ＭＳ Ｐゴシック" charset="-128"/>
                        </a:rPr>
                        <a:t>0</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dirty="0">
                          <a:ln>
                            <a:noFill/>
                          </a:ln>
                          <a:solidFill>
                            <a:srgbClr val="000000"/>
                          </a:solidFill>
                          <a:effectLst/>
                          <a:latin typeface="Arial" pitchFamily="34" charset="0"/>
                          <a:ea typeface="ＭＳ Ｐゴシック" charset="-128"/>
                        </a:rPr>
                        <a:t>37 months</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235044">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a:ln>
                            <a:noFill/>
                          </a:ln>
                          <a:solidFill>
                            <a:srgbClr val="000000"/>
                          </a:solidFill>
                          <a:effectLst/>
                          <a:latin typeface="Arial" pitchFamily="34" charset="0"/>
                          <a:ea typeface="ＭＳ Ｐゴシック" charset="-128"/>
                        </a:rPr>
                        <a:t>Intermediate risk (n=292)</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dirty="0">
                          <a:ln>
                            <a:noFill/>
                          </a:ln>
                          <a:solidFill>
                            <a:srgbClr val="000000"/>
                          </a:solidFill>
                          <a:effectLst/>
                          <a:latin typeface="Arial" pitchFamily="34" charset="0"/>
                          <a:ea typeface="ＭＳ Ｐゴシック" charset="-128"/>
                        </a:rPr>
                        <a:t>1–2</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dirty="0">
                          <a:ln>
                            <a:noFill/>
                          </a:ln>
                          <a:solidFill>
                            <a:srgbClr val="000000"/>
                          </a:solidFill>
                          <a:effectLst/>
                          <a:latin typeface="Arial" pitchFamily="34" charset="0"/>
                          <a:ea typeface="ＭＳ Ｐゴシック" charset="-128"/>
                        </a:rPr>
                        <a:t>28.5 months</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235044">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1" i="0" u="none" strike="noStrike" cap="none" normalizeH="0" baseline="0" dirty="0">
                          <a:ln>
                            <a:noFill/>
                          </a:ln>
                          <a:solidFill>
                            <a:srgbClr val="000000"/>
                          </a:solidFill>
                          <a:effectLst/>
                          <a:latin typeface="Arial" pitchFamily="34" charset="0"/>
                          <a:ea typeface="ＭＳ Ｐゴシック" charset="-128"/>
                        </a:rPr>
                        <a:t>Poor risk (n=139)</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a:ln>
                            <a:noFill/>
                          </a:ln>
                          <a:solidFill>
                            <a:srgbClr val="000000"/>
                          </a:solidFill>
                          <a:effectLst/>
                          <a:latin typeface="Arial" pitchFamily="34" charset="0"/>
                          <a:ea typeface="ＭＳ Ｐゴシック" charset="-128"/>
                        </a:rPr>
                        <a:t>&gt;2</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 typeface="Arial" pitchFamily="34" charset="0"/>
                        <a:buNone/>
                        <a:tabLst/>
                      </a:pPr>
                      <a:r>
                        <a:rPr kumimoji="0" lang="en-US" altLang="ja-JP" sz="1200" b="0" i="0" u="none" strike="noStrike" cap="none" normalizeH="0" baseline="0" dirty="0">
                          <a:ln>
                            <a:noFill/>
                          </a:ln>
                          <a:solidFill>
                            <a:srgbClr val="000000"/>
                          </a:solidFill>
                          <a:effectLst/>
                          <a:latin typeface="Arial" pitchFamily="34" charset="0"/>
                          <a:ea typeface="ＭＳ Ｐゴシック" charset="-128"/>
                        </a:rPr>
                        <a:t>9.4 months</a:t>
                      </a:r>
                    </a:p>
                  </a:txBody>
                  <a:tcPr marL="36000" marR="36000" marT="36000" marB="36000"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bl>
          </a:graphicData>
        </a:graphic>
      </p:graphicFrame>
      <p:grpSp>
        <p:nvGrpSpPr>
          <p:cNvPr id="2" name="Group 3"/>
          <p:cNvGrpSpPr/>
          <p:nvPr/>
        </p:nvGrpSpPr>
        <p:grpSpPr>
          <a:xfrm>
            <a:off x="3734732" y="2228295"/>
            <a:ext cx="4811697" cy="2121455"/>
            <a:chOff x="3621088" y="2074863"/>
            <a:chExt cx="4221055" cy="2274887"/>
          </a:xfrm>
        </p:grpSpPr>
        <p:pic>
          <p:nvPicPr>
            <p:cNvPr id="56343" name="Picture 5" descr="Slide 2.png"/>
            <p:cNvPicPr>
              <a:picLocks noChangeAspect="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3687763" y="2074863"/>
              <a:ext cx="3921125" cy="215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44" name="Text Box 10"/>
            <p:cNvSpPr txBox="1">
              <a:spLocks noChangeArrowheads="1"/>
            </p:cNvSpPr>
            <p:nvPr/>
          </p:nvSpPr>
          <p:spPr bwMode="auto">
            <a:xfrm>
              <a:off x="6437015" y="2430164"/>
              <a:ext cx="1222893" cy="429048"/>
            </a:xfrm>
            <a:prstGeom prst="rect">
              <a:avLst/>
            </a:prstGeom>
            <a:solidFill>
              <a:schemeClr val="bg1"/>
            </a:solidFill>
            <a:ln>
              <a:noFill/>
            </a:ln>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err="1">
                  <a:ln>
                    <a:noFill/>
                  </a:ln>
                  <a:solidFill>
                    <a:srgbClr val="000000"/>
                  </a:solidFill>
                  <a:effectLst/>
                  <a:uLnTx/>
                  <a:uFillTx/>
                  <a:latin typeface="Arial" pitchFamily="34" charset="0"/>
                  <a:ea typeface="MS PGothic" pitchFamily="34" charset="-128"/>
                </a:rPr>
                <a:t>Favourable</a:t>
              </a: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rPr>
                <a:t>: 0 factors</a:t>
              </a:r>
              <a:b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rPr>
              </a:b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rPr>
                <a:t>(OS 37 months)</a:t>
              </a:r>
            </a:p>
          </p:txBody>
        </p:sp>
        <p:sp>
          <p:nvSpPr>
            <p:cNvPr id="56345" name="Text Box 11"/>
            <p:cNvSpPr txBox="1">
              <a:spLocks noChangeArrowheads="1"/>
            </p:cNvSpPr>
            <p:nvPr/>
          </p:nvSpPr>
          <p:spPr bwMode="auto">
            <a:xfrm>
              <a:off x="6434957" y="3112202"/>
              <a:ext cx="1407186" cy="429048"/>
            </a:xfrm>
            <a:prstGeom prst="rect">
              <a:avLst/>
            </a:prstGeom>
            <a:solidFill>
              <a:schemeClr val="bg1"/>
            </a:solidFill>
            <a:ln>
              <a:noFill/>
            </a:ln>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Intermediate: 1–2 factors</a:t>
              </a:r>
              <a:b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(OS 28 months)</a:t>
              </a:r>
            </a:p>
          </p:txBody>
        </p:sp>
        <p:cxnSp>
          <p:nvCxnSpPr>
            <p:cNvPr id="14" name="Straight Connector 13"/>
            <p:cNvCxnSpPr/>
            <p:nvPr/>
          </p:nvCxnSpPr>
          <p:spPr>
            <a:xfrm flipV="1">
              <a:off x="3686175" y="2079625"/>
              <a:ext cx="0" cy="2270125"/>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a:off x="4360862" y="4313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5075237" y="4313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a:off x="5789612" y="4313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621088" y="4284663"/>
              <a:ext cx="40068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621088" y="384968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621088" y="34115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621088" y="29702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1088" y="253206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621088" y="20907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a:off x="6510337" y="4313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a:off x="7213600" y="4313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6358" name="Text Box 12"/>
            <p:cNvSpPr txBox="1">
              <a:spLocks noChangeArrowheads="1"/>
            </p:cNvSpPr>
            <p:nvPr/>
          </p:nvSpPr>
          <p:spPr bwMode="auto">
            <a:xfrm>
              <a:off x="5771037" y="3708974"/>
              <a:ext cx="1076422" cy="47195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Poor: 3–6 factors</a:t>
              </a:r>
              <a:b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US" altLang="ja-JP" sz="1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(OS 9.4 months)</a:t>
              </a:r>
            </a:p>
          </p:txBody>
        </p:sp>
      </p:grpSp>
      <p:sp>
        <p:nvSpPr>
          <p:cNvPr id="26" name="Content Placeholder 3"/>
          <p:cNvSpPr txBox="1">
            <a:spLocks/>
          </p:cNvSpPr>
          <p:nvPr/>
        </p:nvSpPr>
        <p:spPr bwMode="auto">
          <a:xfrm>
            <a:off x="1695635" y="6350564"/>
            <a:ext cx="712244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5"/>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0"/>
              </a:spcBef>
              <a:spcAft>
                <a:spcPct val="0"/>
              </a:spcAft>
              <a:buClr>
                <a:schemeClr val="accent1"/>
              </a:buClr>
              <a:buSzPct val="120000"/>
              <a:buFontTx/>
              <a:buNone/>
              <a:tabLst/>
              <a:defRPr/>
            </a:pPr>
            <a:r>
              <a:rPr kumimoji="0" lang="en-US" altLang="ja-JP"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Heng</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DY, </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J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Clin</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Oncol</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2009;27(34):5794</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9.</a:t>
            </a:r>
          </a:p>
        </p:txBody>
      </p:sp>
      <p:sp>
        <p:nvSpPr>
          <p:cNvPr id="29" name="TextBox 14"/>
          <p:cNvSpPr txBox="1">
            <a:spLocks noChangeArrowheads="1"/>
          </p:cNvSpPr>
          <p:nvPr/>
        </p:nvSpPr>
        <p:spPr bwMode="auto">
          <a:xfrm>
            <a:off x="596668" y="5432486"/>
            <a:ext cx="23951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nchorCtr="0">
            <a:spAutoFit/>
          </a:bodyPr>
          <a:lstStyle>
            <a:lvl1pPr>
              <a:spcBef>
                <a:spcPct val="20000"/>
              </a:spcBef>
              <a:buClr>
                <a:schemeClr val="accent1"/>
              </a:buClr>
              <a:buSzPct val="85000"/>
              <a:buBlip>
                <a:blip r:embed="rId6"/>
              </a:buBlip>
              <a:defRPr sz="2800">
                <a:solidFill>
                  <a:srgbClr val="333333"/>
                </a:solidFill>
                <a:latin typeface="Arial" pitchFamily="34" charset="0"/>
                <a:ea typeface="MS PGothic" pitchFamily="34" charset="-128"/>
                <a:cs typeface="Arial" pitchFamily="34" charset="0"/>
              </a:defRPr>
            </a:lvl1pPr>
            <a:lvl2pPr marL="742950" indent="-285750">
              <a:spcBef>
                <a:spcPct val="20000"/>
              </a:spcBef>
              <a:buClr>
                <a:schemeClr val="accent1"/>
              </a:buClr>
              <a:buSzPct val="85000"/>
              <a:buBlip>
                <a:blip r:embed="rId6"/>
              </a:buBlip>
              <a:defRPr sz="2400">
                <a:solidFill>
                  <a:srgbClr val="333333"/>
                </a:solidFill>
                <a:latin typeface="Arial" pitchFamily="34" charset="0"/>
                <a:ea typeface="MS PGothic" pitchFamily="34" charset="-128"/>
                <a:cs typeface="Arial" pitchFamily="34" charset="0"/>
              </a:defRPr>
            </a:lvl2pPr>
            <a:lvl3pPr marL="1143000" indent="-228600">
              <a:spcBef>
                <a:spcPct val="20000"/>
              </a:spcBef>
              <a:buClr>
                <a:schemeClr val="accent1"/>
              </a:buClr>
              <a:buSzPct val="85000"/>
              <a:buBlip>
                <a:blip r:embed="rId6"/>
              </a:buBlip>
              <a:defRPr sz="2000">
                <a:solidFill>
                  <a:srgbClr val="333333"/>
                </a:solidFill>
                <a:latin typeface="Arial" pitchFamily="34" charset="0"/>
                <a:ea typeface="MS PGothic" pitchFamily="34" charset="-128"/>
                <a:cs typeface="Arial" pitchFamily="34" charset="0"/>
              </a:defRPr>
            </a:lvl3pPr>
            <a:lvl4pPr marL="1600200" indent="-228600">
              <a:spcBef>
                <a:spcPct val="20000"/>
              </a:spcBef>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4pPr>
            <a:lvl5pPr marL="2057400" indent="-228600">
              <a:spcBef>
                <a:spcPct val="20000"/>
              </a:spcBef>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lr>
                <a:schemeClr val="accent1"/>
              </a:buClr>
              <a:buSzPct val="85000"/>
              <a:buBlip>
                <a:blip r:embed="rId6"/>
              </a:buBlip>
              <a:defRPr>
                <a:solidFill>
                  <a:srgbClr val="333333"/>
                </a:solidFill>
                <a:latin typeface="Arial" pitchFamily="34" charset="0"/>
                <a:ea typeface="MS PGothic" pitchFamily="34" charset="-128"/>
                <a:cs typeface="Arial" pitchFamily="34" charset="0"/>
              </a:defRPr>
            </a:lvl9pPr>
          </a:lstStyle>
          <a:p>
            <a:pPr marL="0" marR="0" lvl="0" indent="0" defTabSz="914400" eaLnBrk="1" fontAlgn="auto" latinLnBrk="0" hangingPunct="1">
              <a:lnSpc>
                <a:spcPct val="100000"/>
              </a:lnSpc>
              <a:spcBef>
                <a:spcPts val="0"/>
              </a:spcBef>
              <a:spcAft>
                <a:spcPts val="0"/>
              </a:spcAft>
              <a:buClr>
                <a:schemeClr val="accent1"/>
              </a:buClr>
              <a:buSzPct val="85000"/>
              <a:buFontTx/>
              <a:buNone/>
              <a:tabLst/>
              <a:defRPr/>
            </a:pPr>
            <a:r>
              <a:rPr kumimoji="0" lang="ja-JP" altLang="en-US" sz="1200" b="0" i="0" u="none" strike="noStrike" kern="0" cap="none" spc="0" normalizeH="0" baseline="0" noProof="0" dirty="0">
                <a:ln>
                  <a:noFill/>
                </a:ln>
                <a:solidFill>
                  <a:srgbClr val="333333"/>
                </a:solidFill>
                <a:effectLst/>
                <a:uLnTx/>
                <a:uFillTx/>
                <a:latin typeface="Arial" pitchFamily="34" charset="0"/>
                <a:ea typeface="MS PGothic" pitchFamily="34" charset="-128"/>
                <a:cs typeface="Arial" pitchFamily="34" charset="0"/>
              </a:rPr>
              <a:t>*</a:t>
            </a:r>
            <a:r>
              <a:rPr kumimoji="0" lang="en-US" altLang="ja-JP" sz="1200" b="0" i="0" u="none" strike="noStrike" kern="0" cap="none" spc="0" normalizeH="0" baseline="0" noProof="0" dirty="0">
                <a:ln>
                  <a:noFill/>
                </a:ln>
                <a:solidFill>
                  <a:srgbClr val="333333"/>
                </a:solidFill>
                <a:effectLst/>
                <a:uLnTx/>
                <a:uFillTx/>
                <a:latin typeface="Arial" pitchFamily="34" charset="0"/>
                <a:ea typeface="MS PGothic" pitchFamily="34" charset="-128"/>
                <a:cs typeface="Arial" pitchFamily="34" charset="0"/>
              </a:rPr>
              <a:t>Components of MSKCC prognostic criteria</a:t>
            </a:r>
          </a:p>
        </p:txBody>
      </p:sp>
      <p:sp>
        <p:nvSpPr>
          <p:cNvPr id="28" name="27 - Ορθογώνιο"/>
          <p:cNvSpPr/>
          <p:nvPr/>
        </p:nvSpPr>
        <p:spPr>
          <a:xfrm>
            <a:off x="7072330" y="4357694"/>
            <a:ext cx="1857388" cy="1857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 name="~PP2867.WAV">
            <a:hlinkClick r:id="" action="ppaction://media"/>
          </p:cNvPr>
          <p:cNvPicPr>
            <a:picLocks noRot="1" noChangeAspect="1"/>
          </p:cNvPicPr>
          <p:nvPr>
            <a:wavAudioFile r:embed="rId1" name="~PP2867.WAV"/>
          </p:nvPr>
        </p:nvPicPr>
        <p:blipFill>
          <a:blip r:embed="rId7"/>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04413298"/>
      </p:ext>
    </p:extLst>
  </p:cSld>
  <p:clrMapOvr>
    <a:masterClrMapping/>
  </p:clrMapOvr>
  <p:transition spd="med" advTm="12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a:xfrm>
            <a:off x="457200" y="1600200"/>
            <a:ext cx="4471990" cy="4900634"/>
          </a:xfrm>
        </p:spPr>
        <p:txBody>
          <a:bodyPr>
            <a:normAutofit fontScale="77500" lnSpcReduction="20000"/>
          </a:bodyPr>
          <a:lstStyle/>
          <a:p>
            <a:r>
              <a:rPr lang="en-US" b="1" dirty="0" smtClean="0"/>
              <a:t>Renal Cell Carcinomas </a:t>
            </a:r>
            <a:r>
              <a:rPr lang="en-US" dirty="0" smtClean="0"/>
              <a:t>constitute 80-85% of primary renal </a:t>
            </a:r>
            <a:r>
              <a:rPr lang="en-US" dirty="0" err="1" smtClean="0"/>
              <a:t>neoplasms</a:t>
            </a:r>
            <a:endParaRPr lang="en-US" dirty="0" smtClean="0"/>
          </a:p>
          <a:p>
            <a:r>
              <a:rPr lang="en-US" b="1" dirty="0" smtClean="0"/>
              <a:t>Transitional cell carcinomas</a:t>
            </a:r>
            <a:r>
              <a:rPr lang="en-US" dirty="0" smtClean="0"/>
              <a:t> of the renal pelvis are the next most common (8%)</a:t>
            </a:r>
          </a:p>
          <a:p>
            <a:r>
              <a:rPr lang="en-US" dirty="0" smtClean="0"/>
              <a:t>Other </a:t>
            </a:r>
            <a:r>
              <a:rPr lang="en-US" dirty="0" err="1" smtClean="0"/>
              <a:t>parenchymal</a:t>
            </a:r>
            <a:r>
              <a:rPr lang="en-US" dirty="0" smtClean="0"/>
              <a:t> epithelial tumors, such as </a:t>
            </a:r>
            <a:r>
              <a:rPr lang="en-US" dirty="0" err="1" smtClean="0"/>
              <a:t>o</a:t>
            </a:r>
            <a:r>
              <a:rPr lang="en-US" b="1" dirty="0" err="1" smtClean="0"/>
              <a:t>ncocytoma</a:t>
            </a:r>
            <a:r>
              <a:rPr lang="en-US" dirty="0" err="1" smtClean="0"/>
              <a:t>s</a:t>
            </a:r>
            <a:r>
              <a:rPr lang="en-US" dirty="0" smtClean="0"/>
              <a:t>, </a:t>
            </a:r>
            <a:r>
              <a:rPr lang="en-US" b="1" dirty="0" smtClean="0"/>
              <a:t>collecting duct</a:t>
            </a:r>
            <a:r>
              <a:rPr lang="en-US" dirty="0" smtClean="0"/>
              <a:t> tumors, and </a:t>
            </a:r>
            <a:r>
              <a:rPr lang="en-US" b="1" dirty="0" smtClean="0"/>
              <a:t>renal sarcomas</a:t>
            </a:r>
            <a:r>
              <a:rPr lang="en-US" dirty="0" smtClean="0"/>
              <a:t>, are rare.</a:t>
            </a:r>
          </a:p>
          <a:p>
            <a:r>
              <a:rPr lang="en-US" b="1" dirty="0" err="1" smtClean="0"/>
              <a:t>Nephroblastoma</a:t>
            </a:r>
            <a:r>
              <a:rPr lang="en-US" dirty="0" smtClean="0"/>
              <a:t> or </a:t>
            </a:r>
            <a:r>
              <a:rPr lang="en-US" b="1" dirty="0" err="1" smtClean="0"/>
              <a:t>Wilms</a:t>
            </a:r>
            <a:r>
              <a:rPr lang="en-US" b="1" dirty="0" smtClean="0"/>
              <a:t> tumor</a:t>
            </a:r>
            <a:r>
              <a:rPr lang="en-US" dirty="0" smtClean="0"/>
              <a:t> is common in children (5-6% of all primary renal tumors)</a:t>
            </a:r>
            <a:endParaRPr lang="el-GR" dirty="0"/>
          </a:p>
        </p:txBody>
      </p:sp>
      <p:pic>
        <p:nvPicPr>
          <p:cNvPr id="73729" name="Picture 1"/>
          <p:cNvPicPr>
            <a:picLocks noChangeAspect="1" noChangeArrowheads="1"/>
          </p:cNvPicPr>
          <p:nvPr/>
        </p:nvPicPr>
        <p:blipFill>
          <a:blip r:embed="rId3"/>
          <a:srcRect/>
          <a:stretch>
            <a:fillRect/>
          </a:stretch>
        </p:blipFill>
        <p:spPr bwMode="auto">
          <a:xfrm>
            <a:off x="4857752" y="1462088"/>
            <a:ext cx="4071966" cy="4967308"/>
          </a:xfrm>
          <a:prstGeom prst="rect">
            <a:avLst/>
          </a:prstGeom>
          <a:noFill/>
          <a:ln w="9525">
            <a:noFill/>
            <a:miter lim="800000"/>
            <a:headEnd/>
            <a:tailEnd/>
          </a:ln>
          <a:effectLst/>
        </p:spPr>
      </p:pic>
      <p:pic>
        <p:nvPicPr>
          <p:cNvPr id="5" name="~PP2004.WAV">
            <a:hlinkClick r:id="" action="ppaction://media"/>
          </p:cNvPr>
          <p:cNvPicPr>
            <a:picLocks noRot="1" noChangeAspect="1"/>
          </p:cNvPicPr>
          <p:nvPr>
            <a:wavAudioFile r:embed="rId1" name="~PP2004.WAV"/>
          </p:nvPr>
        </p:nvPicPr>
        <p:blipFill>
          <a:blip r:embed="rId4"/>
          <a:stretch>
            <a:fillRect/>
          </a:stretch>
        </p:blipFill>
        <p:spPr>
          <a:xfrm>
            <a:off x="8632825" y="6346825"/>
            <a:ext cx="304800" cy="304800"/>
          </a:xfrm>
          <a:prstGeom prst="rect">
            <a:avLst/>
          </a:prstGeom>
        </p:spPr>
      </p:pic>
    </p:spTree>
  </p:cSld>
  <p:clrMapOvr>
    <a:masterClrMapping/>
  </p:clrMapOvr>
  <p:transition advTm="29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457198" y="1602297"/>
            <a:ext cx="8229602" cy="4194494"/>
          </a:xfrm>
          <a:prstGeom prst="roundRect">
            <a:avLst>
              <a:gd name="adj" fmla="val 2717"/>
            </a:avLst>
          </a:prstGeom>
          <a:solidFill>
            <a:schemeClr val="bg1"/>
          </a:solid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4274" name="Title 1"/>
          <p:cNvSpPr>
            <a:spLocks noGrp="1"/>
          </p:cNvSpPr>
          <p:nvPr>
            <p:ph type="title"/>
          </p:nvPr>
        </p:nvSpPr>
        <p:spPr/>
        <p:txBody>
          <a:bodyPr/>
          <a:lstStyle/>
          <a:p>
            <a:r>
              <a:rPr lang="en-US" altLang="en-US" sz="2400" dirty="0" err="1"/>
              <a:t>Cytoreductive</a:t>
            </a:r>
            <a:r>
              <a:rPr lang="en-US" altLang="en-US" sz="2400" dirty="0"/>
              <a:t> nephrectomy prolongs survival in metastatic RCC:</a:t>
            </a:r>
            <a:br>
              <a:rPr lang="en-US" altLang="en-US" sz="2400" dirty="0"/>
            </a:br>
            <a:r>
              <a:rPr lang="en-US" altLang="en-US" sz="2400" dirty="0"/>
              <a:t>Final results from the Phase III SWOG 8949 trial</a:t>
            </a:r>
          </a:p>
        </p:txBody>
      </p:sp>
      <p:grpSp>
        <p:nvGrpSpPr>
          <p:cNvPr id="2" name="Group 2"/>
          <p:cNvGrpSpPr/>
          <p:nvPr/>
        </p:nvGrpSpPr>
        <p:grpSpPr>
          <a:xfrm>
            <a:off x="1202606" y="1792835"/>
            <a:ext cx="6689098" cy="3849084"/>
            <a:chOff x="765175" y="1541463"/>
            <a:chExt cx="7563275" cy="4474097"/>
          </a:xfrm>
        </p:grpSpPr>
        <p:pic>
          <p:nvPicPr>
            <p:cNvPr id="54276" name="Picture 53"/>
            <p:cNvPicPr>
              <a:picLocks noChangeAspect="1"/>
            </p:cNvPicPr>
            <p:nvPr/>
          </p:nvPicPr>
          <p:blipFill>
            <a:blip r:embed="rId3">
              <a:extLst>
                <a:ext uri="{28A0092B-C50C-407E-A947-70E740481C1C}">
                  <a14:useLocalDpi xmlns="" xmlns:a14="http://schemas.microsoft.com/office/drawing/2010/main"/>
                </a:ext>
              </a:extLst>
            </a:blip>
            <a:srcRect/>
            <a:stretch>
              <a:fillRect/>
            </a:stretch>
          </p:blipFill>
          <p:spPr bwMode="auto">
            <a:xfrm>
              <a:off x="1398588" y="1660525"/>
              <a:ext cx="6634162" cy="354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1395413" y="1663700"/>
              <a:ext cx="0" cy="3654425"/>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84288" y="3103563"/>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319213" y="346868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84288" y="38227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84288" y="2386013"/>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319213" y="2746375"/>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319213" y="202723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84288" y="167005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285" name="TextBox 5"/>
            <p:cNvSpPr txBox="1">
              <a:spLocks noChangeArrowheads="1"/>
            </p:cNvSpPr>
            <p:nvPr/>
          </p:nvSpPr>
          <p:spPr bwMode="auto">
            <a:xfrm>
              <a:off x="765175" y="1541463"/>
              <a:ext cx="4587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100%</a:t>
              </a:r>
            </a:p>
          </p:txBody>
        </p:sp>
        <p:sp>
          <p:nvSpPr>
            <p:cNvPr id="54286" name="TextBox 15"/>
            <p:cNvSpPr txBox="1">
              <a:spLocks noChangeArrowheads="1"/>
            </p:cNvSpPr>
            <p:nvPr/>
          </p:nvSpPr>
          <p:spPr bwMode="auto">
            <a:xfrm>
              <a:off x="865188" y="2274888"/>
              <a:ext cx="3587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80%</a:t>
              </a:r>
            </a:p>
          </p:txBody>
        </p:sp>
        <p:sp>
          <p:nvSpPr>
            <p:cNvPr id="54287" name="TextBox 16"/>
            <p:cNvSpPr txBox="1">
              <a:spLocks noChangeArrowheads="1"/>
            </p:cNvSpPr>
            <p:nvPr/>
          </p:nvSpPr>
          <p:spPr bwMode="auto">
            <a:xfrm>
              <a:off x="865188" y="3009900"/>
              <a:ext cx="3587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60%</a:t>
              </a:r>
            </a:p>
          </p:txBody>
        </p:sp>
        <p:sp>
          <p:nvSpPr>
            <p:cNvPr id="54288" name="TextBox 17"/>
            <p:cNvSpPr txBox="1">
              <a:spLocks noChangeArrowheads="1"/>
            </p:cNvSpPr>
            <p:nvPr/>
          </p:nvSpPr>
          <p:spPr bwMode="auto">
            <a:xfrm>
              <a:off x="865188" y="3724275"/>
              <a:ext cx="3587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40%</a:t>
              </a:r>
            </a:p>
          </p:txBody>
        </p:sp>
        <p:sp>
          <p:nvSpPr>
            <p:cNvPr id="54289" name="TextBox 18"/>
            <p:cNvSpPr txBox="1">
              <a:spLocks noChangeArrowheads="1"/>
            </p:cNvSpPr>
            <p:nvPr/>
          </p:nvSpPr>
          <p:spPr bwMode="auto">
            <a:xfrm>
              <a:off x="865188" y="4438650"/>
              <a:ext cx="358775"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20%</a:t>
              </a:r>
            </a:p>
          </p:txBody>
        </p:sp>
        <p:sp>
          <p:nvSpPr>
            <p:cNvPr id="54290" name="TextBox 19"/>
            <p:cNvSpPr txBox="1">
              <a:spLocks noChangeArrowheads="1"/>
            </p:cNvSpPr>
            <p:nvPr/>
          </p:nvSpPr>
          <p:spPr bwMode="auto">
            <a:xfrm>
              <a:off x="965200" y="5141913"/>
              <a:ext cx="25876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0%</a:t>
              </a:r>
            </a:p>
          </p:txBody>
        </p:sp>
        <p:cxnSp>
          <p:nvCxnSpPr>
            <p:cNvPr id="20" name="Straight Connector 19"/>
            <p:cNvCxnSpPr/>
            <p:nvPr/>
          </p:nvCxnSpPr>
          <p:spPr>
            <a:xfrm>
              <a:off x="1284288" y="4537075"/>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84288" y="5256213"/>
              <a:ext cx="6900862"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319213" y="490696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6200000">
              <a:off x="1341438"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a:off x="3602038"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296" name="TextBox 25"/>
            <p:cNvSpPr txBox="1">
              <a:spLocks noChangeArrowheads="1"/>
            </p:cNvSpPr>
            <p:nvPr/>
          </p:nvSpPr>
          <p:spPr bwMode="auto">
            <a:xfrm>
              <a:off x="1348175" y="5399088"/>
              <a:ext cx="96062"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0</a:t>
              </a:r>
            </a:p>
          </p:txBody>
        </p:sp>
        <p:sp>
          <p:nvSpPr>
            <p:cNvPr id="54297" name="TextBox 26"/>
            <p:cNvSpPr txBox="1">
              <a:spLocks noChangeArrowheads="1"/>
            </p:cNvSpPr>
            <p:nvPr/>
          </p:nvSpPr>
          <p:spPr bwMode="auto">
            <a:xfrm>
              <a:off x="3563125" y="5399088"/>
              <a:ext cx="192124"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48</a:t>
              </a:r>
            </a:p>
          </p:txBody>
        </p:sp>
        <p:cxnSp>
          <p:nvCxnSpPr>
            <p:cNvPr id="27" name="Straight Connector 26"/>
            <p:cNvCxnSpPr/>
            <p:nvPr/>
          </p:nvCxnSpPr>
          <p:spPr>
            <a:xfrm rot="16200000">
              <a:off x="1925637"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6200000">
              <a:off x="3055937"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a:off x="4189412"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2474913"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02" name="TextBox 32"/>
            <p:cNvSpPr txBox="1">
              <a:spLocks noChangeArrowheads="1"/>
            </p:cNvSpPr>
            <p:nvPr/>
          </p:nvSpPr>
          <p:spPr bwMode="auto">
            <a:xfrm>
              <a:off x="2436001" y="5399088"/>
              <a:ext cx="192124"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24</a:t>
              </a:r>
            </a:p>
          </p:txBody>
        </p:sp>
        <p:cxnSp>
          <p:nvCxnSpPr>
            <p:cNvPr id="32" name="Straight Connector 31"/>
            <p:cNvCxnSpPr/>
            <p:nvPr/>
          </p:nvCxnSpPr>
          <p:spPr>
            <a:xfrm rot="16200000">
              <a:off x="4732338"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04" name="TextBox 34"/>
            <p:cNvSpPr txBox="1">
              <a:spLocks noChangeArrowheads="1"/>
            </p:cNvSpPr>
            <p:nvPr/>
          </p:nvSpPr>
          <p:spPr bwMode="auto">
            <a:xfrm>
              <a:off x="4693425" y="5399088"/>
              <a:ext cx="192124"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72</a:t>
              </a:r>
            </a:p>
          </p:txBody>
        </p:sp>
        <p:cxnSp>
          <p:nvCxnSpPr>
            <p:cNvPr id="34" name="Straight Connector 33"/>
            <p:cNvCxnSpPr/>
            <p:nvPr/>
          </p:nvCxnSpPr>
          <p:spPr>
            <a:xfrm rot="16200000">
              <a:off x="5862638"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06" name="TextBox 36"/>
            <p:cNvSpPr txBox="1">
              <a:spLocks noChangeArrowheads="1"/>
            </p:cNvSpPr>
            <p:nvPr/>
          </p:nvSpPr>
          <p:spPr bwMode="auto">
            <a:xfrm>
              <a:off x="5823726" y="5399088"/>
              <a:ext cx="192124"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96</a:t>
              </a:r>
            </a:p>
          </p:txBody>
        </p:sp>
        <p:cxnSp>
          <p:nvCxnSpPr>
            <p:cNvPr id="36" name="Straight Connector 35"/>
            <p:cNvCxnSpPr/>
            <p:nvPr/>
          </p:nvCxnSpPr>
          <p:spPr>
            <a:xfrm rot="16200000">
              <a:off x="6992938"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08" name="TextBox 38"/>
            <p:cNvSpPr txBox="1">
              <a:spLocks noChangeArrowheads="1"/>
            </p:cNvSpPr>
            <p:nvPr/>
          </p:nvSpPr>
          <p:spPr bwMode="auto">
            <a:xfrm>
              <a:off x="6906788" y="5399088"/>
              <a:ext cx="288187"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120</a:t>
              </a:r>
            </a:p>
          </p:txBody>
        </p:sp>
        <p:cxnSp>
          <p:nvCxnSpPr>
            <p:cNvPr id="38" name="Straight Connector 37"/>
            <p:cNvCxnSpPr/>
            <p:nvPr/>
          </p:nvCxnSpPr>
          <p:spPr>
            <a:xfrm rot="16200000">
              <a:off x="5316537"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6443662"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6200000">
              <a:off x="8126413" y="5308600"/>
              <a:ext cx="107950"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12" name="TextBox 44"/>
            <p:cNvSpPr txBox="1">
              <a:spLocks noChangeArrowheads="1"/>
            </p:cNvSpPr>
            <p:nvPr/>
          </p:nvSpPr>
          <p:spPr bwMode="auto">
            <a:xfrm>
              <a:off x="8040263" y="5399088"/>
              <a:ext cx="288187" cy="208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144</a:t>
              </a:r>
            </a:p>
          </p:txBody>
        </p:sp>
        <p:cxnSp>
          <p:nvCxnSpPr>
            <p:cNvPr id="42" name="Straight Connector 41"/>
            <p:cNvCxnSpPr/>
            <p:nvPr/>
          </p:nvCxnSpPr>
          <p:spPr>
            <a:xfrm rot="16200000">
              <a:off x="7570787" y="5294313"/>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sp>
          <p:nvSpPr>
            <p:cNvPr id="54314" name="TextBox 46"/>
            <p:cNvSpPr txBox="1">
              <a:spLocks noChangeArrowheads="1"/>
            </p:cNvSpPr>
            <p:nvPr/>
          </p:nvSpPr>
          <p:spPr bwMode="auto">
            <a:xfrm>
              <a:off x="3459005" y="5765132"/>
              <a:ext cx="2662555" cy="250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srgbClr val="333333"/>
                  </a:solidFill>
                  <a:effectLst/>
                  <a:uLnTx/>
                  <a:uFillTx/>
                  <a:latin typeface="Arial" pitchFamily="34" charset="0"/>
                  <a:ea typeface="MS PGothic" pitchFamily="34" charset="-128"/>
                </a:rPr>
                <a:t>Months after </a:t>
              </a:r>
              <a:r>
                <a:rPr kumimoji="0" lang="en-US" altLang="en-US" sz="1400" b="1" i="0" u="none" strike="noStrike" kern="0" cap="none" spc="0" normalizeH="0" baseline="0" noProof="0" dirty="0" err="1">
                  <a:ln>
                    <a:noFill/>
                  </a:ln>
                  <a:solidFill>
                    <a:srgbClr val="333333"/>
                  </a:solidFill>
                  <a:effectLst/>
                  <a:uLnTx/>
                  <a:uFillTx/>
                  <a:latin typeface="Arial" pitchFamily="34" charset="0"/>
                  <a:ea typeface="MS PGothic" pitchFamily="34" charset="-128"/>
                </a:rPr>
                <a:t>randomisation</a:t>
              </a:r>
              <a:endParaRPr kumimoji="0" lang="en-US" altLang="en-US" sz="1400" b="1" i="0" u="none" strike="noStrike" kern="0" cap="none" spc="0" normalizeH="0" baseline="0" noProof="0" dirty="0">
                <a:ln>
                  <a:noFill/>
                </a:ln>
                <a:solidFill>
                  <a:srgbClr val="333333"/>
                </a:solidFill>
                <a:effectLst/>
                <a:uLnTx/>
                <a:uFillTx/>
                <a:latin typeface="Arial" pitchFamily="34" charset="0"/>
                <a:ea typeface="MS PGothic" pitchFamily="34" charset="-128"/>
              </a:endParaRPr>
            </a:p>
          </p:txBody>
        </p:sp>
        <p:sp>
          <p:nvSpPr>
            <p:cNvPr id="54315" name="TextBox 47"/>
            <p:cNvSpPr txBox="1">
              <a:spLocks noChangeArrowheads="1"/>
            </p:cNvSpPr>
            <p:nvPr/>
          </p:nvSpPr>
          <p:spPr bwMode="auto">
            <a:xfrm>
              <a:off x="5367515" y="3368675"/>
              <a:ext cx="1506183" cy="41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Hazard ratio = 0.74</a:t>
              </a:r>
              <a:b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br>
              <a:r>
                <a:rPr kumimoji="0" lang="en-US" altLang="en-US" sz="1200" b="0" i="0" u="none" strike="noStrike" kern="0" cap="none" spc="0" normalizeH="0" baseline="0" noProof="0">
                  <a:ln>
                    <a:noFill/>
                  </a:ln>
                  <a:solidFill>
                    <a:srgbClr val="333333"/>
                  </a:solidFill>
                  <a:effectLst/>
                  <a:uLnTx/>
                  <a:uFillTx/>
                  <a:latin typeface="Arial" pitchFamily="34" charset="0"/>
                  <a:ea typeface="MS PGothic" pitchFamily="34" charset="-128"/>
                </a:rPr>
                <a:t>(95% CI 0.57, 0.96)</a:t>
              </a:r>
            </a:p>
          </p:txBody>
        </p:sp>
        <p:cxnSp>
          <p:nvCxnSpPr>
            <p:cNvPr id="48" name="Straight Connector 47"/>
            <p:cNvCxnSpPr/>
            <p:nvPr/>
          </p:nvCxnSpPr>
          <p:spPr>
            <a:xfrm>
              <a:off x="1319213" y="4179888"/>
              <a:ext cx="73025" cy="0"/>
            </a:xfrm>
            <a:prstGeom prst="line">
              <a:avLst/>
            </a:prstGeom>
            <a:ln w="12700" cmpd="sng">
              <a:solidFill>
                <a:srgbClr val="333333"/>
              </a:solidFill>
            </a:ln>
            <a:effectLst/>
          </p:spPr>
          <p:style>
            <a:lnRef idx="2">
              <a:schemeClr val="accent1"/>
            </a:lnRef>
            <a:fillRef idx="0">
              <a:schemeClr val="accent1"/>
            </a:fillRef>
            <a:effectRef idx="1">
              <a:schemeClr val="accent1"/>
            </a:effectRef>
            <a:fontRef idx="minor">
              <a:schemeClr val="tx1"/>
            </a:fontRef>
          </p:style>
        </p:cxnSp>
      </p:grpSp>
      <p:sp>
        <p:nvSpPr>
          <p:cNvPr id="49" name="Content Placeholder 3"/>
          <p:cNvSpPr txBox="1">
            <a:spLocks/>
          </p:cNvSpPr>
          <p:nvPr/>
        </p:nvSpPr>
        <p:spPr bwMode="auto">
          <a:xfrm>
            <a:off x="1695635" y="6350565"/>
            <a:ext cx="712244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 Lara PN Jr, </a:t>
            </a:r>
            <a:r>
              <a:rPr kumimoji="0" lang="en-US"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J Urol</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2009;181(2):512-517.</a:t>
            </a:r>
          </a:p>
        </p:txBody>
      </p:sp>
      <p:grpSp>
        <p:nvGrpSpPr>
          <p:cNvPr id="3" name="Group 3"/>
          <p:cNvGrpSpPr/>
          <p:nvPr/>
        </p:nvGrpSpPr>
        <p:grpSpPr>
          <a:xfrm>
            <a:off x="3552287" y="2418471"/>
            <a:ext cx="234470" cy="283007"/>
            <a:chOff x="3729847" y="2249097"/>
            <a:chExt cx="234470" cy="163094"/>
          </a:xfrm>
        </p:grpSpPr>
        <p:cxnSp>
          <p:nvCxnSpPr>
            <p:cNvPr id="52" name="Straight Connector 51"/>
            <p:cNvCxnSpPr/>
            <p:nvPr/>
          </p:nvCxnSpPr>
          <p:spPr>
            <a:xfrm>
              <a:off x="3729847" y="2249097"/>
              <a:ext cx="234470" cy="0"/>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29847" y="2412191"/>
              <a:ext cx="23447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45" name="Table 44"/>
          <p:cNvGraphicFramePr>
            <a:graphicFrameLocks noGrp="1"/>
          </p:cNvGraphicFramePr>
          <p:nvPr>
            <p:extLst/>
          </p:nvPr>
        </p:nvGraphicFramePr>
        <p:xfrm>
          <a:off x="3437765" y="1862898"/>
          <a:ext cx="4664075" cy="990414"/>
        </p:xfrm>
        <a:graphic>
          <a:graphicData uri="http://schemas.openxmlformats.org/drawingml/2006/table">
            <a:tbl>
              <a:tblPr firstRow="1" bandRow="1">
                <a:tableStyleId>{5C22544A-7EE6-4342-B048-85BDC9FD1C3A}</a:tableStyleId>
              </a:tblPr>
              <a:tblGrid>
                <a:gridCol w="2339742">
                  <a:extLst>
                    <a:ext uri="{9D8B030D-6E8A-4147-A177-3AD203B41FA5}">
                      <a16:colId xmlns="" xmlns:a16="http://schemas.microsoft.com/office/drawing/2014/main" val="20000"/>
                    </a:ext>
                  </a:extLst>
                </a:gridCol>
                <a:gridCol w="607250">
                  <a:extLst>
                    <a:ext uri="{9D8B030D-6E8A-4147-A177-3AD203B41FA5}">
                      <a16:colId xmlns="" xmlns:a16="http://schemas.microsoft.com/office/drawing/2014/main" val="20001"/>
                    </a:ext>
                  </a:extLst>
                </a:gridCol>
                <a:gridCol w="695256">
                  <a:extLst>
                    <a:ext uri="{9D8B030D-6E8A-4147-A177-3AD203B41FA5}">
                      <a16:colId xmlns="" xmlns:a16="http://schemas.microsoft.com/office/drawing/2014/main" val="20002"/>
                    </a:ext>
                  </a:extLst>
                </a:gridCol>
                <a:gridCol w="1021827">
                  <a:extLst>
                    <a:ext uri="{9D8B030D-6E8A-4147-A177-3AD203B41FA5}">
                      <a16:colId xmlns="" xmlns:a16="http://schemas.microsoft.com/office/drawing/2014/main" val="20003"/>
                    </a:ext>
                  </a:extLst>
                </a:gridCol>
              </a:tblGrid>
              <a:tr h="400908">
                <a:tc>
                  <a:txBody>
                    <a:bodyPr/>
                    <a:lstStyle/>
                    <a:p>
                      <a:endParaRPr lang="en-US" sz="1200" dirty="0">
                        <a:solidFill>
                          <a:srgbClr val="000000"/>
                        </a:solidFill>
                        <a:latin typeface="Arial"/>
                        <a:cs typeface="Arial"/>
                      </a:endParaRP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latin typeface="Arial"/>
                          <a:cs typeface="Arial"/>
                        </a:rPr>
                        <a:t>At risk</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000000"/>
                          </a:solidFill>
                          <a:latin typeface="Arial"/>
                          <a:cs typeface="Arial"/>
                        </a:rPr>
                        <a:t>Death</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rgbClr val="000000"/>
                          </a:solidFill>
                          <a:latin typeface="Arial"/>
                          <a:cs typeface="Arial"/>
                        </a:rPr>
                        <a:t>Median in months</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943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         </a:t>
                      </a:r>
                      <a:r>
                        <a:rPr lang="en-US" sz="1200" b="1" dirty="0" err="1">
                          <a:solidFill>
                            <a:srgbClr val="000000"/>
                          </a:solidFill>
                          <a:latin typeface="Arial"/>
                          <a:cs typeface="Arial"/>
                        </a:rPr>
                        <a:t>Nephrectomy+Intron-A</a:t>
                      </a:r>
                      <a:endParaRPr lang="en-US" sz="1200" b="1" dirty="0">
                        <a:solidFill>
                          <a:srgbClr val="000000"/>
                        </a:solidFill>
                        <a:latin typeface="Arial"/>
                        <a:cs typeface="Arial"/>
                      </a:endParaRP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000000"/>
                          </a:solidFill>
                          <a:latin typeface="Arial"/>
                          <a:cs typeface="Arial"/>
                        </a:rPr>
                        <a:t>120</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000000"/>
                          </a:solidFill>
                          <a:latin typeface="Arial"/>
                          <a:cs typeface="Arial"/>
                        </a:rPr>
                        <a:t>114</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Arial"/>
                          <a:cs typeface="Arial"/>
                        </a:rPr>
                        <a:t>11</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943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         Intron-A</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Arial"/>
                          <a:cs typeface="Arial"/>
                        </a:rPr>
                        <a:t>121</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rgbClr val="000000"/>
                          </a:solidFill>
                          <a:latin typeface="Arial"/>
                          <a:cs typeface="Arial"/>
                        </a:rPr>
                        <a:t>119</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Arial"/>
                          <a:cs typeface="Arial"/>
                        </a:rPr>
                        <a:t>8</a:t>
                      </a:r>
                    </a:p>
                  </a:txBody>
                  <a:tcPr marL="91439" marR="91439" marT="18006" marB="180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pic>
        <p:nvPicPr>
          <p:cNvPr id="51" name="~PP2626.WAV">
            <a:hlinkClick r:id="" action="ppaction://media"/>
          </p:cNvPr>
          <p:cNvPicPr>
            <a:picLocks noRot="1" noChangeAspect="1"/>
          </p:cNvPicPr>
          <p:nvPr>
            <a:wavAudioFile r:embed="rId1" name="~PP2626.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823064891"/>
      </p:ext>
    </p:extLst>
  </p:cSld>
  <p:clrMapOvr>
    <a:masterClrMapping/>
  </p:clrMapOvr>
  <p:transition spd="med" advTm="118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a:p>
        </p:txBody>
      </p:sp>
      <p:sp>
        <p:nvSpPr>
          <p:cNvPr id="8" name="7 - Θέση περιεχομένου"/>
          <p:cNvSpPr>
            <a:spLocks noGrp="1"/>
          </p:cNvSpPr>
          <p:nvPr>
            <p:ph idx="1"/>
          </p:nvPr>
        </p:nvSpPr>
        <p:spPr>
          <a:xfrm>
            <a:off x="4429124" y="2143116"/>
            <a:ext cx="4400552" cy="4525963"/>
          </a:xfrm>
        </p:spPr>
        <p:txBody>
          <a:bodyPr/>
          <a:lstStyle/>
          <a:p>
            <a:pPr>
              <a:buNone/>
            </a:pPr>
            <a:r>
              <a:rPr lang="el-GR" dirty="0" smtClean="0"/>
              <a:t>«Η χορήγηση </a:t>
            </a:r>
            <a:r>
              <a:rPr lang="en-US" dirty="0" err="1" smtClean="0"/>
              <a:t>Sunitinib</a:t>
            </a:r>
            <a:r>
              <a:rPr lang="en-US" dirty="0" smtClean="0"/>
              <a:t> </a:t>
            </a:r>
            <a:r>
              <a:rPr lang="el-GR" dirty="0" smtClean="0"/>
              <a:t>χωρίς να έχει προηγηθεί νεφρεκτομή, δεν είναι λιγότερο αποτελεσματική σε ασθενείς ενδιάμεσης ή πτωχής πρόγνωσης» </a:t>
            </a:r>
            <a:endParaRPr lang="el-GR" dirty="0"/>
          </a:p>
        </p:txBody>
      </p:sp>
      <p:pic>
        <p:nvPicPr>
          <p:cNvPr id="259074" name="Picture 2"/>
          <p:cNvPicPr>
            <a:picLocks noChangeAspect="1" noChangeArrowheads="1"/>
          </p:cNvPicPr>
          <p:nvPr/>
        </p:nvPicPr>
        <p:blipFill>
          <a:blip r:embed="rId3"/>
          <a:srcRect/>
          <a:stretch>
            <a:fillRect/>
          </a:stretch>
        </p:blipFill>
        <p:spPr bwMode="auto">
          <a:xfrm>
            <a:off x="4286248" y="0"/>
            <a:ext cx="4857752" cy="2000240"/>
          </a:xfrm>
          <a:prstGeom prst="rect">
            <a:avLst/>
          </a:prstGeom>
          <a:noFill/>
          <a:ln w="9525">
            <a:solidFill>
              <a:schemeClr val="accent1"/>
            </a:solidFill>
            <a:miter lim="800000"/>
            <a:headEnd/>
            <a:tailEnd/>
          </a:ln>
          <a:effectLst>
            <a:innerShdw blurRad="114300">
              <a:prstClr val="black"/>
            </a:innerShdw>
          </a:effectLst>
        </p:spPr>
      </p:pic>
      <p:pic>
        <p:nvPicPr>
          <p:cNvPr id="259075" name="Picture 3"/>
          <p:cNvPicPr>
            <a:picLocks noChangeAspect="1" noChangeArrowheads="1"/>
          </p:cNvPicPr>
          <p:nvPr/>
        </p:nvPicPr>
        <p:blipFill>
          <a:blip r:embed="rId4"/>
          <a:srcRect/>
          <a:stretch>
            <a:fillRect/>
          </a:stretch>
        </p:blipFill>
        <p:spPr bwMode="auto">
          <a:xfrm>
            <a:off x="285720" y="285728"/>
            <a:ext cx="3762375" cy="6376991"/>
          </a:xfrm>
          <a:prstGeom prst="rect">
            <a:avLst/>
          </a:prstGeom>
          <a:noFill/>
          <a:ln w="9525">
            <a:solidFill>
              <a:schemeClr val="accent1"/>
            </a:solidFill>
            <a:miter lim="800000"/>
            <a:headEnd/>
            <a:tailEnd/>
          </a:ln>
          <a:effectLst>
            <a:outerShdw blurRad="63500" sx="102000" sy="102000" algn="ctr" rotWithShape="0">
              <a:prstClr val="black">
                <a:alpha val="40000"/>
              </a:prstClr>
            </a:outerShdw>
          </a:effectLst>
        </p:spPr>
      </p:pic>
      <p:pic>
        <p:nvPicPr>
          <p:cNvPr id="6" name="~PP2411.WAV">
            <a:hlinkClick r:id="" action="ppaction://media"/>
          </p:cNvPr>
          <p:cNvPicPr>
            <a:picLocks noRot="1" noChangeAspect="1"/>
          </p:cNvPicPr>
          <p:nvPr>
            <a:wavAudioFile r:embed="rId1" name="~PP2411.WAV"/>
          </p:nvPr>
        </p:nvPicPr>
        <p:blipFill>
          <a:blip r:embed="rId5"/>
          <a:stretch>
            <a:fillRect/>
          </a:stretch>
        </p:blipFill>
        <p:spPr>
          <a:xfrm>
            <a:off x="8632825" y="6346825"/>
            <a:ext cx="304800" cy="304800"/>
          </a:xfrm>
          <a:prstGeom prst="rect">
            <a:avLst/>
          </a:prstGeom>
        </p:spPr>
      </p:pic>
    </p:spTree>
  </p:cSld>
  <p:clrMapOvr>
    <a:masterClrMapping/>
  </p:clrMapOvr>
  <p:transition advTm="20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3214523"/>
            <a:ext cx="9144000" cy="868554"/>
            <a:chOff x="1" y="3352824"/>
            <a:chExt cx="9144000" cy="868554"/>
          </a:xfrm>
        </p:grpSpPr>
        <p:sp>
          <p:nvSpPr>
            <p:cNvPr id="49" name="Rectangle 48"/>
            <p:cNvSpPr/>
            <p:nvPr/>
          </p:nvSpPr>
          <p:spPr>
            <a:xfrm>
              <a:off x="1" y="3352824"/>
              <a:ext cx="9144000" cy="285813"/>
            </a:xfrm>
            <a:prstGeom prst="rect">
              <a:avLst/>
            </a:prstGeom>
            <a:solidFill>
              <a:srgbClr val="C3DC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000" bIns="180000" anchor="ctr"/>
            <a:lstStyle/>
            <a:p>
              <a:pPr marL="0" marR="0" lvl="0" indent="0" defTabSz="914400" eaLnBrk="1" fontAlgn="auto" latinLnBrk="0" hangingPunct="1">
                <a:lnSpc>
                  <a:spcPct val="100000"/>
                </a:lnSpc>
                <a:spcBef>
                  <a:spcPts val="0"/>
                </a:spcBef>
                <a:spcAft>
                  <a:spcPts val="0"/>
                </a:spcAft>
                <a:buClrTx/>
                <a:buSzTx/>
                <a:buFontTx/>
                <a:buNone/>
                <a:tabLst>
                  <a:tab pos="488950" algn="l"/>
                  <a:tab pos="2997200" algn="l"/>
                  <a:tab pos="5816600" algn="l"/>
                  <a:tab pos="8305800" algn="l"/>
                  <a:tab pos="11125200" algn="l"/>
                  <a:tab pos="13614400" algn="l"/>
                  <a:tab pos="16471900" algn="l"/>
                </a:tabLst>
                <a:defRPr/>
              </a:pPr>
              <a:endParaRPr kumimoji="0" lang="en-GB" sz="1400" b="0" i="0" u="none" strike="noStrike" kern="0" cap="none" spc="0" normalizeH="0" baseline="0" noProof="0" dirty="0">
                <a:ln>
                  <a:noFill/>
                </a:ln>
                <a:solidFill>
                  <a:srgbClr val="FFFFFF"/>
                </a:solidFill>
                <a:effectLst/>
                <a:uLnTx/>
                <a:uFillTx/>
              </a:endParaRPr>
            </a:p>
          </p:txBody>
        </p:sp>
        <p:sp>
          <p:nvSpPr>
            <p:cNvPr id="52" name="Rectangle 51"/>
            <p:cNvSpPr/>
            <p:nvPr/>
          </p:nvSpPr>
          <p:spPr>
            <a:xfrm>
              <a:off x="1" y="3638637"/>
              <a:ext cx="9144000" cy="288474"/>
            </a:xfrm>
            <a:prstGeom prst="rect">
              <a:avLst/>
            </a:prstGeom>
            <a:solidFill>
              <a:srgbClr val="8C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srgbClr val="FFFFFF"/>
                </a:solidFill>
                <a:effectLst/>
                <a:uLnTx/>
                <a:uFillTx/>
              </a:endParaRPr>
            </a:p>
          </p:txBody>
        </p:sp>
        <p:sp>
          <p:nvSpPr>
            <p:cNvPr id="53" name="Rectangle 52"/>
            <p:cNvSpPr/>
            <p:nvPr/>
          </p:nvSpPr>
          <p:spPr>
            <a:xfrm>
              <a:off x="1" y="3927111"/>
              <a:ext cx="9144000" cy="2942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srgbClr val="FFFFFF"/>
                </a:solidFill>
                <a:effectLst/>
                <a:uLnTx/>
                <a:uFillTx/>
              </a:endParaRPr>
            </a:p>
          </p:txBody>
        </p:sp>
      </p:grpSp>
      <p:sp>
        <p:nvSpPr>
          <p:cNvPr id="16386" name="Title 2"/>
          <p:cNvSpPr>
            <a:spLocks noGrp="1"/>
          </p:cNvSpPr>
          <p:nvPr>
            <p:ph type="title"/>
          </p:nvPr>
        </p:nvSpPr>
        <p:spPr/>
        <p:txBody>
          <a:bodyPr>
            <a:normAutofit fontScale="90000"/>
          </a:bodyPr>
          <a:lstStyle/>
          <a:p>
            <a:r>
              <a:rPr lang="en-GB" altLang="en-US"/>
              <a:t>Remarkable RCC drug development: </a:t>
            </a:r>
            <a:br>
              <a:rPr lang="en-GB" altLang="en-US"/>
            </a:br>
            <a:r>
              <a:rPr lang="en-GB" altLang="en-US"/>
              <a:t>10 approvals in 10 years!</a:t>
            </a:r>
            <a:endParaRPr lang="en-US" altLang="en-US" dirty="0"/>
          </a:p>
        </p:txBody>
      </p:sp>
      <p:grpSp>
        <p:nvGrpSpPr>
          <p:cNvPr id="3" name="Group 20"/>
          <p:cNvGrpSpPr/>
          <p:nvPr/>
        </p:nvGrpSpPr>
        <p:grpSpPr>
          <a:xfrm>
            <a:off x="390525" y="3941403"/>
            <a:ext cx="1546225" cy="674567"/>
            <a:chOff x="390525" y="3675063"/>
            <a:chExt cx="1546225" cy="674567"/>
          </a:xfrm>
          <a:solidFill>
            <a:schemeClr val="bg2">
              <a:lumMod val="20000"/>
              <a:lumOff val="80000"/>
            </a:schemeClr>
          </a:solidFill>
          <a:effectLst>
            <a:glow rad="50800">
              <a:schemeClr val="bg1">
                <a:alpha val="65000"/>
              </a:schemeClr>
            </a:glow>
          </a:effectLst>
        </p:grpSpPr>
        <p:sp>
          <p:nvSpPr>
            <p:cNvPr id="31" name="Rounded Rectangle 30"/>
            <p:cNvSpPr/>
            <p:nvPr/>
          </p:nvSpPr>
          <p:spPr bwMode="auto">
            <a:xfrm>
              <a:off x="390525" y="3989268"/>
              <a:ext cx="1546225" cy="360362"/>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Sorafenib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cxnSp>
          <p:nvCxnSpPr>
            <p:cNvPr id="32" name="Straight Connector 31"/>
            <p:cNvCxnSpPr/>
            <p:nvPr/>
          </p:nvCxnSpPr>
          <p:spPr bwMode="auto">
            <a:xfrm>
              <a:off x="552450" y="3675063"/>
              <a:ext cx="0" cy="310356"/>
            </a:xfrm>
            <a:prstGeom prst="line">
              <a:avLst/>
            </a:prstGeom>
            <a:grpFill/>
            <a:ln w="38100">
              <a:solidFill>
                <a:schemeClr val="bg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grpSp>
      <p:grpSp>
        <p:nvGrpSpPr>
          <p:cNvPr id="4" name="Group 21"/>
          <p:cNvGrpSpPr/>
          <p:nvPr/>
        </p:nvGrpSpPr>
        <p:grpSpPr>
          <a:xfrm>
            <a:off x="3067050" y="3941403"/>
            <a:ext cx="1544638" cy="674567"/>
            <a:chOff x="3067050" y="3675063"/>
            <a:chExt cx="1544638" cy="674567"/>
          </a:xfrm>
          <a:solidFill>
            <a:schemeClr val="bg2">
              <a:lumMod val="20000"/>
              <a:lumOff val="80000"/>
            </a:schemeClr>
          </a:solidFill>
          <a:effectLst>
            <a:glow rad="50800">
              <a:schemeClr val="bg1">
                <a:alpha val="65000"/>
              </a:schemeClr>
            </a:glow>
          </a:effectLst>
        </p:grpSpPr>
        <p:cxnSp>
          <p:nvCxnSpPr>
            <p:cNvPr id="34" name="Straight Connector 33"/>
            <p:cNvCxnSpPr/>
            <p:nvPr/>
          </p:nvCxnSpPr>
          <p:spPr bwMode="auto">
            <a:xfrm>
              <a:off x="3500438" y="3675063"/>
              <a:ext cx="0" cy="310356"/>
            </a:xfrm>
            <a:prstGeom prst="line">
              <a:avLst/>
            </a:prstGeom>
            <a:grpFill/>
            <a:ln w="38100">
              <a:solidFill>
                <a:schemeClr val="bg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5" name="Rounded Rectangle 45"/>
            <p:cNvSpPr/>
            <p:nvPr/>
          </p:nvSpPr>
          <p:spPr bwMode="auto">
            <a:xfrm>
              <a:off x="3067050" y="3989268"/>
              <a:ext cx="1544638" cy="360362"/>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Pazopanib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5" name="Group 22"/>
          <p:cNvGrpSpPr/>
          <p:nvPr/>
        </p:nvGrpSpPr>
        <p:grpSpPr>
          <a:xfrm>
            <a:off x="4748213" y="3941403"/>
            <a:ext cx="1546225" cy="674567"/>
            <a:chOff x="4748213" y="3675063"/>
            <a:chExt cx="1546225" cy="674567"/>
          </a:xfrm>
          <a:solidFill>
            <a:schemeClr val="bg2">
              <a:lumMod val="20000"/>
              <a:lumOff val="80000"/>
            </a:schemeClr>
          </a:solidFill>
          <a:effectLst>
            <a:glow rad="50800">
              <a:schemeClr val="bg1">
                <a:alpha val="65000"/>
              </a:schemeClr>
            </a:glow>
          </a:effectLst>
        </p:grpSpPr>
        <p:cxnSp>
          <p:nvCxnSpPr>
            <p:cNvPr id="37" name="Straight Connector 36"/>
            <p:cNvCxnSpPr/>
            <p:nvPr/>
          </p:nvCxnSpPr>
          <p:spPr bwMode="auto">
            <a:xfrm>
              <a:off x="5073650" y="3675063"/>
              <a:ext cx="0" cy="310356"/>
            </a:xfrm>
            <a:prstGeom prst="line">
              <a:avLst/>
            </a:prstGeom>
            <a:grpFill/>
            <a:ln w="38100">
              <a:solidFill>
                <a:schemeClr val="bg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bwMode="auto">
            <a:xfrm>
              <a:off x="4748213" y="3989268"/>
              <a:ext cx="1546225" cy="360362"/>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Axitinib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6" name="Group 6"/>
          <p:cNvGrpSpPr/>
          <p:nvPr/>
        </p:nvGrpSpPr>
        <p:grpSpPr>
          <a:xfrm>
            <a:off x="393700" y="1733667"/>
            <a:ext cx="1544638" cy="1596902"/>
            <a:chOff x="393700" y="1493961"/>
            <a:chExt cx="1544638" cy="1596902"/>
          </a:xfrm>
          <a:solidFill>
            <a:schemeClr val="bg2">
              <a:lumMod val="20000"/>
              <a:lumOff val="80000"/>
            </a:schemeClr>
          </a:solidFill>
          <a:effectLst>
            <a:glow rad="50800">
              <a:schemeClr val="bg1">
                <a:alpha val="65000"/>
              </a:schemeClr>
            </a:glow>
          </a:effectLst>
        </p:grpSpPr>
        <p:cxnSp>
          <p:nvCxnSpPr>
            <p:cNvPr id="40" name="Straight Connector 39"/>
            <p:cNvCxnSpPr/>
            <p:nvPr/>
          </p:nvCxnSpPr>
          <p:spPr bwMode="auto">
            <a:xfrm>
              <a:off x="552450" y="1854324"/>
              <a:ext cx="0" cy="1236539"/>
            </a:xfrm>
            <a:prstGeom prst="line">
              <a:avLst/>
            </a:prstGeom>
            <a:grpFill/>
            <a:ln w="38100">
              <a:solidFill>
                <a:schemeClr val="bg2"/>
              </a:solidFill>
              <a:headEnd type="none" w="lg" len="lg"/>
              <a:tailEnd type="oval" w="med" len="med"/>
            </a:ln>
            <a:effectLst/>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bwMode="auto">
            <a:xfrm>
              <a:off x="393700" y="1493961"/>
              <a:ext cx="1544638" cy="360363"/>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Sunitinib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7" name="Group 27"/>
          <p:cNvGrpSpPr/>
          <p:nvPr/>
        </p:nvGrpSpPr>
        <p:grpSpPr>
          <a:xfrm>
            <a:off x="7435850" y="3941403"/>
            <a:ext cx="1544638" cy="1741550"/>
            <a:chOff x="7435850" y="3675063"/>
            <a:chExt cx="1544638" cy="1741550"/>
          </a:xfrm>
          <a:solidFill>
            <a:schemeClr val="bg2">
              <a:lumMod val="20000"/>
              <a:lumOff val="80000"/>
            </a:schemeClr>
          </a:solidFill>
          <a:effectLst>
            <a:glow rad="50800">
              <a:schemeClr val="bg1">
                <a:alpha val="65000"/>
              </a:schemeClr>
            </a:glow>
          </a:effectLst>
        </p:grpSpPr>
        <p:cxnSp>
          <p:nvCxnSpPr>
            <p:cNvPr id="44" name="Straight Connector 43"/>
            <p:cNvCxnSpPr>
              <a:endCxn id="45" idx="0"/>
            </p:cNvCxnSpPr>
            <p:nvPr/>
          </p:nvCxnSpPr>
          <p:spPr bwMode="auto">
            <a:xfrm>
              <a:off x="8208169" y="3675063"/>
              <a:ext cx="0" cy="1300542"/>
            </a:xfrm>
            <a:prstGeom prst="line">
              <a:avLst/>
            </a:prstGeom>
            <a:grpFill/>
            <a:ln w="38100">
              <a:solidFill>
                <a:schemeClr val="bg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bwMode="auto">
            <a:xfrm>
              <a:off x="7435850" y="4975605"/>
              <a:ext cx="1544638" cy="441008"/>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ts val="13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Lenvatinib</a:t>
              </a: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b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b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everolimus)</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8" name="Group 24"/>
          <p:cNvGrpSpPr/>
          <p:nvPr/>
        </p:nvGrpSpPr>
        <p:grpSpPr>
          <a:xfrm>
            <a:off x="7291388" y="3941403"/>
            <a:ext cx="1544637" cy="1164431"/>
            <a:chOff x="7291388" y="3675063"/>
            <a:chExt cx="1544637" cy="1164431"/>
          </a:xfrm>
          <a:solidFill>
            <a:schemeClr val="bg2">
              <a:lumMod val="20000"/>
              <a:lumOff val="80000"/>
            </a:schemeClr>
          </a:solidFill>
          <a:effectLst>
            <a:glow rad="50800">
              <a:schemeClr val="bg1">
                <a:alpha val="65000"/>
              </a:schemeClr>
            </a:glow>
          </a:effectLst>
        </p:grpSpPr>
        <p:cxnSp>
          <p:nvCxnSpPr>
            <p:cNvPr id="47" name="Straight Connector 46"/>
            <p:cNvCxnSpPr>
              <a:endCxn id="48" idx="0"/>
            </p:cNvCxnSpPr>
            <p:nvPr/>
          </p:nvCxnSpPr>
          <p:spPr bwMode="auto">
            <a:xfrm flipH="1">
              <a:off x="8063707" y="3675063"/>
              <a:ext cx="0" cy="804068"/>
            </a:xfrm>
            <a:prstGeom prst="line">
              <a:avLst/>
            </a:prstGeom>
            <a:grpFill/>
            <a:ln w="38100">
              <a:solidFill>
                <a:schemeClr val="bg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bwMode="auto">
            <a:xfrm>
              <a:off x="7291388" y="4479131"/>
              <a:ext cx="1544637" cy="360363"/>
            </a:xfrm>
            <a:prstGeom prst="roundRect">
              <a:avLst/>
            </a:prstGeom>
            <a:grp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Cabozantinib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9" name="Group 7"/>
          <p:cNvGrpSpPr/>
          <p:nvPr/>
        </p:nvGrpSpPr>
        <p:grpSpPr>
          <a:xfrm>
            <a:off x="752475" y="2223448"/>
            <a:ext cx="1544638" cy="1107121"/>
            <a:chOff x="752475" y="1983742"/>
            <a:chExt cx="1544638" cy="1107121"/>
          </a:xfrm>
          <a:solidFill>
            <a:schemeClr val="accent1">
              <a:lumMod val="20000"/>
              <a:lumOff val="80000"/>
            </a:schemeClr>
          </a:solidFill>
          <a:effectLst>
            <a:glow rad="50800">
              <a:schemeClr val="bg1">
                <a:alpha val="65000"/>
              </a:schemeClr>
            </a:glow>
          </a:effectLst>
        </p:grpSpPr>
        <p:cxnSp>
          <p:nvCxnSpPr>
            <p:cNvPr id="51" name="Straight Connector 50"/>
            <p:cNvCxnSpPr/>
            <p:nvPr/>
          </p:nvCxnSpPr>
          <p:spPr bwMode="auto">
            <a:xfrm>
              <a:off x="1274763" y="2303463"/>
              <a:ext cx="0" cy="787400"/>
            </a:xfrm>
            <a:prstGeom prst="line">
              <a:avLst/>
            </a:prstGeom>
            <a:grpFill/>
            <a:ln w="38100">
              <a:solidFill>
                <a:schemeClr val="tx1"/>
              </a:solidFill>
              <a:headEnd type="none" w="lg" len="lg"/>
              <a:tailEnd type="oval" w="med" len="med"/>
            </a:ln>
            <a:effectLst/>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bwMode="auto">
            <a:xfrm>
              <a:off x="752475" y="1983742"/>
              <a:ext cx="1544638" cy="360363"/>
            </a:xfrm>
            <a:prstGeom prst="roundRect">
              <a:avLst/>
            </a:prstGeom>
            <a:grp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Temsirolimus</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10" name="Group 8"/>
          <p:cNvGrpSpPr/>
          <p:nvPr/>
        </p:nvGrpSpPr>
        <p:grpSpPr>
          <a:xfrm>
            <a:off x="1012825" y="2700331"/>
            <a:ext cx="1544638" cy="630238"/>
            <a:chOff x="1012825" y="2460625"/>
            <a:chExt cx="1544638" cy="630238"/>
          </a:xfrm>
          <a:effectLst>
            <a:glow rad="50800">
              <a:schemeClr val="bg1">
                <a:alpha val="65000"/>
              </a:schemeClr>
            </a:glow>
          </a:effectLst>
        </p:grpSpPr>
        <p:cxnSp>
          <p:nvCxnSpPr>
            <p:cNvPr id="73" name="Straight Connector 72"/>
            <p:cNvCxnSpPr/>
            <p:nvPr/>
          </p:nvCxnSpPr>
          <p:spPr bwMode="auto">
            <a:xfrm>
              <a:off x="1354138" y="2819400"/>
              <a:ext cx="0" cy="271463"/>
            </a:xfrm>
            <a:prstGeom prst="line">
              <a:avLst/>
            </a:prstGeom>
            <a:ln w="38100">
              <a:solidFill>
                <a:schemeClr val="bg2"/>
              </a:solidFill>
              <a:headEnd type="none" w="lg" len="lg"/>
              <a:tailEnd type="oval" w="med" len="med"/>
            </a:ln>
            <a:effectLst/>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bwMode="auto">
            <a:xfrm>
              <a:off x="1012825" y="2460625"/>
              <a:ext cx="1544638" cy="424618"/>
            </a:xfrm>
            <a:prstGeom prst="roundRect">
              <a:avLst/>
            </a:prstGeom>
            <a:solidFill>
              <a:schemeClr val="bg2">
                <a:lumMod val="20000"/>
                <a:lumOff val="8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1200" b="1" i="0" u="none" strike="noStrike" kern="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rPr>
                <a:t>Bevacizumab </a:t>
              </a:r>
              <a:br>
                <a:rPr kumimoji="0" lang="en-GB" altLang="en-US" sz="1200" b="1" i="0" u="none" strike="noStrike" kern="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1200" b="1" i="0" u="none" strike="noStrike" kern="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rPr>
                <a:t>(+IFN-</a:t>
              </a:r>
              <a:r>
                <a:rPr kumimoji="0" lang="el-GR" altLang="en-US" sz="1200" b="1" i="0" u="none" strike="noStrike" kern="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en-GB" altLang="en-US" sz="1200" b="1" i="0" u="none" strike="noStrike" kern="0" cap="none" spc="0" normalizeH="0" baseline="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GB" altLang="en-US" sz="1100" b="0" i="0" u="none" strike="noStrike" kern="0" cap="none" spc="0" normalizeH="0" baseline="30000" noProof="0" dirty="0">
                <a:ln>
                  <a:noFill/>
                </a:ln>
                <a:solidFill>
                  <a:srgbClr val="333333"/>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1" name="Group 29"/>
          <p:cNvGrpSpPr/>
          <p:nvPr/>
        </p:nvGrpSpPr>
        <p:grpSpPr>
          <a:xfrm>
            <a:off x="7176294" y="3941403"/>
            <a:ext cx="1544638" cy="671512"/>
            <a:chOff x="7176294" y="3701697"/>
            <a:chExt cx="1544638" cy="671512"/>
          </a:xfrm>
          <a:solidFill>
            <a:schemeClr val="accent2">
              <a:lumMod val="20000"/>
              <a:lumOff val="80000"/>
            </a:schemeClr>
          </a:solidFill>
          <a:effectLst>
            <a:glow rad="50800">
              <a:schemeClr val="bg1">
                <a:alpha val="65000"/>
              </a:schemeClr>
            </a:glow>
          </a:effectLst>
        </p:grpSpPr>
        <p:cxnSp>
          <p:nvCxnSpPr>
            <p:cNvPr id="76" name="Straight Connector 75"/>
            <p:cNvCxnSpPr>
              <a:endCxn id="77" idx="0"/>
            </p:cNvCxnSpPr>
            <p:nvPr/>
          </p:nvCxnSpPr>
          <p:spPr bwMode="auto">
            <a:xfrm>
              <a:off x="7930357" y="3701697"/>
              <a:ext cx="0" cy="314205"/>
            </a:xfrm>
            <a:prstGeom prst="line">
              <a:avLst/>
            </a:prstGeom>
            <a:grpFill/>
            <a:ln w="38100">
              <a:solidFill>
                <a:schemeClr val="accent2"/>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bwMode="auto">
            <a:xfrm>
              <a:off x="7176294" y="4015902"/>
              <a:ext cx="1544638" cy="357307"/>
            </a:xfrm>
            <a:prstGeom prst="roundRect">
              <a:avLst/>
            </a:prstGeom>
            <a:grp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Nivolumab</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graphicFrame>
        <p:nvGraphicFramePr>
          <p:cNvPr id="83" name="Table 82"/>
          <p:cNvGraphicFramePr>
            <a:graphicFrameLocks noGrp="1"/>
          </p:cNvGraphicFramePr>
          <p:nvPr>
            <p:extLst/>
          </p:nvPr>
        </p:nvGraphicFramePr>
        <p:xfrm>
          <a:off x="155150" y="3505925"/>
          <a:ext cx="8444260" cy="28575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767660">
                  <a:extLst>
                    <a:ext uri="{9D8B030D-6E8A-4147-A177-3AD203B41FA5}">
                      <a16:colId xmlns="" xmlns:a16="http://schemas.microsoft.com/office/drawing/2014/main" val="20000"/>
                    </a:ext>
                  </a:extLst>
                </a:gridCol>
                <a:gridCol w="767660">
                  <a:extLst>
                    <a:ext uri="{9D8B030D-6E8A-4147-A177-3AD203B41FA5}">
                      <a16:colId xmlns="" xmlns:a16="http://schemas.microsoft.com/office/drawing/2014/main" val="20001"/>
                    </a:ext>
                  </a:extLst>
                </a:gridCol>
                <a:gridCol w="767660">
                  <a:extLst>
                    <a:ext uri="{9D8B030D-6E8A-4147-A177-3AD203B41FA5}">
                      <a16:colId xmlns="" xmlns:a16="http://schemas.microsoft.com/office/drawing/2014/main" val="20002"/>
                    </a:ext>
                  </a:extLst>
                </a:gridCol>
                <a:gridCol w="767660">
                  <a:extLst>
                    <a:ext uri="{9D8B030D-6E8A-4147-A177-3AD203B41FA5}">
                      <a16:colId xmlns="" xmlns:a16="http://schemas.microsoft.com/office/drawing/2014/main" val="20003"/>
                    </a:ext>
                  </a:extLst>
                </a:gridCol>
                <a:gridCol w="767660">
                  <a:extLst>
                    <a:ext uri="{9D8B030D-6E8A-4147-A177-3AD203B41FA5}">
                      <a16:colId xmlns="" xmlns:a16="http://schemas.microsoft.com/office/drawing/2014/main" val="20004"/>
                    </a:ext>
                  </a:extLst>
                </a:gridCol>
                <a:gridCol w="767660">
                  <a:extLst>
                    <a:ext uri="{9D8B030D-6E8A-4147-A177-3AD203B41FA5}">
                      <a16:colId xmlns="" xmlns:a16="http://schemas.microsoft.com/office/drawing/2014/main" val="20005"/>
                    </a:ext>
                  </a:extLst>
                </a:gridCol>
                <a:gridCol w="767660">
                  <a:extLst>
                    <a:ext uri="{9D8B030D-6E8A-4147-A177-3AD203B41FA5}">
                      <a16:colId xmlns="" xmlns:a16="http://schemas.microsoft.com/office/drawing/2014/main" val="20006"/>
                    </a:ext>
                  </a:extLst>
                </a:gridCol>
                <a:gridCol w="767660">
                  <a:extLst>
                    <a:ext uri="{9D8B030D-6E8A-4147-A177-3AD203B41FA5}">
                      <a16:colId xmlns="" xmlns:a16="http://schemas.microsoft.com/office/drawing/2014/main" val="20007"/>
                    </a:ext>
                  </a:extLst>
                </a:gridCol>
                <a:gridCol w="767660">
                  <a:extLst>
                    <a:ext uri="{9D8B030D-6E8A-4147-A177-3AD203B41FA5}">
                      <a16:colId xmlns="" xmlns:a16="http://schemas.microsoft.com/office/drawing/2014/main" val="20008"/>
                    </a:ext>
                  </a:extLst>
                </a:gridCol>
                <a:gridCol w="767660">
                  <a:extLst>
                    <a:ext uri="{9D8B030D-6E8A-4147-A177-3AD203B41FA5}">
                      <a16:colId xmlns="" xmlns:a16="http://schemas.microsoft.com/office/drawing/2014/main" val="20009"/>
                    </a:ext>
                  </a:extLst>
                </a:gridCol>
                <a:gridCol w="767660">
                  <a:extLst>
                    <a:ext uri="{9D8B030D-6E8A-4147-A177-3AD203B41FA5}">
                      <a16:colId xmlns="" xmlns:a16="http://schemas.microsoft.com/office/drawing/2014/main" val="20010"/>
                    </a:ext>
                  </a:extLst>
                </a:gridCol>
              </a:tblGrid>
              <a:tr h="285750">
                <a:tc>
                  <a:txBody>
                    <a:bodyPr/>
                    <a:lstStyle/>
                    <a:p>
                      <a:r>
                        <a:rPr lang="en-GB" sz="1400" dirty="0">
                          <a:solidFill>
                            <a:schemeClr val="bg1"/>
                          </a:solidFill>
                          <a:latin typeface="Arial" panose="020B0604020202020204" pitchFamily="34" charset="0"/>
                          <a:cs typeface="Arial" panose="020B0604020202020204" pitchFamily="34" charset="0"/>
                        </a:rPr>
                        <a:t>2006</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2007</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2008</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2009</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2010</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2011</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2012</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2013</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2014</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2015</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dirty="0">
                          <a:solidFill>
                            <a:schemeClr val="bg1"/>
                          </a:solidFill>
                          <a:latin typeface="Arial" panose="020B0604020202020204" pitchFamily="34" charset="0"/>
                          <a:cs typeface="Arial" panose="020B0604020202020204" pitchFamily="34" charset="0"/>
                        </a:rPr>
                        <a:t>2016</a:t>
                      </a:r>
                    </a:p>
                  </a:txBody>
                  <a:tcPr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grpSp>
        <p:nvGrpSpPr>
          <p:cNvPr id="12" name="Group 19"/>
          <p:cNvGrpSpPr/>
          <p:nvPr/>
        </p:nvGrpSpPr>
        <p:grpSpPr>
          <a:xfrm>
            <a:off x="2474913" y="3941403"/>
            <a:ext cx="1544637" cy="1164431"/>
            <a:chOff x="2474913" y="3675063"/>
            <a:chExt cx="1544637" cy="1164431"/>
          </a:xfrm>
          <a:solidFill>
            <a:schemeClr val="accent1">
              <a:lumMod val="20000"/>
              <a:lumOff val="80000"/>
            </a:schemeClr>
          </a:solidFill>
          <a:effectLst>
            <a:glow rad="50800">
              <a:schemeClr val="bg1">
                <a:alpha val="65000"/>
              </a:schemeClr>
            </a:glow>
          </a:effectLst>
        </p:grpSpPr>
        <p:cxnSp>
          <p:nvCxnSpPr>
            <p:cNvPr id="85" name="Straight Connector 84"/>
            <p:cNvCxnSpPr/>
            <p:nvPr/>
          </p:nvCxnSpPr>
          <p:spPr bwMode="auto">
            <a:xfrm>
              <a:off x="2813050" y="3675063"/>
              <a:ext cx="0" cy="804068"/>
            </a:xfrm>
            <a:prstGeom prst="line">
              <a:avLst/>
            </a:prstGeom>
            <a:grpFill/>
            <a:ln w="38100">
              <a:solidFill>
                <a:schemeClr val="tx1"/>
              </a:solidFill>
              <a:headEnd type="oval"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86" name="Rounded Rectangle 85"/>
            <p:cNvSpPr/>
            <p:nvPr/>
          </p:nvSpPr>
          <p:spPr bwMode="auto">
            <a:xfrm>
              <a:off x="2474913" y="4479131"/>
              <a:ext cx="1544637" cy="360363"/>
            </a:xfrm>
            <a:prstGeom prst="roundRect">
              <a:avLst/>
            </a:prstGeom>
            <a:grp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Everolimus</a:t>
              </a:r>
              <a:r>
                <a:rPr kumimoji="0" lang="en-GB" sz="1200" b="1"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rPr>
                <a:t> </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87" name="Content Placeholder 3"/>
          <p:cNvSpPr txBox="1">
            <a:spLocks/>
          </p:cNvSpPr>
          <p:nvPr/>
        </p:nvSpPr>
        <p:spPr bwMode="auto">
          <a:xfrm>
            <a:off x="1695635" y="6350567"/>
            <a:ext cx="702529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GB" altLang="en-US"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1. </a:t>
            </a:r>
            <a:r>
              <a:rPr kumimoji="0" lang="en-GB" sz="1000" b="0" i="0" u="none" strike="noStrike" kern="0" cap="none" spc="0" normalizeH="0" baseline="0" noProof="0" dirty="0">
                <a:ln>
                  <a:noFill/>
                </a:ln>
                <a:solidFill>
                  <a:srgbClr val="333333"/>
                </a:solidFill>
                <a:effectLst/>
                <a:uLnTx/>
                <a:uFillTx/>
                <a:latin typeface="Arial"/>
                <a:ea typeface="ＭＳ Ｐゴシック" panose="020B0600070205080204" pitchFamily="34" charset="-128"/>
                <a:cs typeface="Arial"/>
              </a:rPr>
              <a:t>European Medicines Agency. http://www.ema.europa.eu/ (Last accessed February 2017).</a:t>
            </a:r>
          </a:p>
        </p:txBody>
      </p:sp>
      <p:sp>
        <p:nvSpPr>
          <p:cNvPr id="39" name="Rounded Rectangle 38"/>
          <p:cNvSpPr/>
          <p:nvPr/>
        </p:nvSpPr>
        <p:spPr bwMode="auto">
          <a:xfrm>
            <a:off x="7054772" y="1609427"/>
            <a:ext cx="1544638" cy="360363"/>
          </a:xfrm>
          <a:prstGeom prst="roundRect">
            <a:avLst/>
          </a:prstGeom>
          <a:solidFill>
            <a:schemeClr val="bg2">
              <a:lumMod val="20000"/>
              <a:lumOff val="80000"/>
            </a:schemeClr>
          </a:solid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VEGF directed</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41" name="Rounded Rectangle 40"/>
          <p:cNvSpPr/>
          <p:nvPr/>
        </p:nvSpPr>
        <p:spPr bwMode="auto">
          <a:xfrm>
            <a:off x="7054772" y="2090966"/>
            <a:ext cx="1544638" cy="360363"/>
          </a:xfrm>
          <a:prstGeom prst="roundRect">
            <a:avLst/>
          </a:prstGeom>
          <a:solidFill>
            <a:schemeClr val="accent1">
              <a:lumMod val="20000"/>
              <a:lumOff val="80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mTOR inhibitor</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43" name="Rounded Rectangle 42"/>
          <p:cNvSpPr/>
          <p:nvPr/>
        </p:nvSpPr>
        <p:spPr bwMode="auto">
          <a:xfrm>
            <a:off x="7054772" y="2588540"/>
            <a:ext cx="1544638" cy="357307"/>
          </a:xfrm>
          <a:prstGeom prst="roundRect">
            <a:avLst/>
          </a:prstGeom>
          <a:solidFill>
            <a:schemeClr val="accent2">
              <a:lumMod val="20000"/>
              <a:lumOff val="80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Immunotherapy</a:t>
            </a:r>
            <a:endParaRPr kumimoji="0" lang="en-GB" sz="1100" b="0" i="0" u="none" strike="noStrike" kern="0" cap="none" spc="0" normalizeH="0" baseline="30000" noProof="0" dirty="0">
              <a:ln>
                <a:noFill/>
              </a:ln>
              <a:solidFill>
                <a:srgbClr val="333333"/>
              </a:solidFill>
              <a:effectLst/>
              <a:uLnTx/>
              <a:uFillTx/>
              <a:latin typeface="Arial" panose="020B0604020202020204" pitchFamily="34" charset="0"/>
              <a:cs typeface="Arial" panose="020B0604020202020204" pitchFamily="34" charset="0"/>
            </a:endParaRPr>
          </a:p>
        </p:txBody>
      </p:sp>
      <p:pic>
        <p:nvPicPr>
          <p:cNvPr id="46" name="~PP2610.WAV">
            <a:hlinkClick r:id="" action="ppaction://media"/>
          </p:cNvPr>
          <p:cNvPicPr>
            <a:picLocks noRot="1" noChangeAspect="1"/>
          </p:cNvPicPr>
          <p:nvPr>
            <a:wavAudioFile r:embed="rId1" name="~PP2610.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231665031"/>
      </p:ext>
    </p:extLst>
  </p:cSld>
  <p:clrMapOvr>
    <a:masterClrMapping/>
  </p:clrMapOvr>
  <p:transition advTm="36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48834" name="Picture 2"/>
          <p:cNvPicPr>
            <a:picLocks noChangeAspect="1" noChangeArrowheads="1"/>
          </p:cNvPicPr>
          <p:nvPr/>
        </p:nvPicPr>
        <p:blipFill>
          <a:blip r:embed="rId3"/>
          <a:srcRect/>
          <a:stretch>
            <a:fillRect/>
          </a:stretch>
        </p:blipFill>
        <p:spPr bwMode="auto">
          <a:xfrm>
            <a:off x="214282" y="785794"/>
            <a:ext cx="8572528" cy="5229225"/>
          </a:xfrm>
          <a:prstGeom prst="rect">
            <a:avLst/>
          </a:prstGeom>
          <a:noFill/>
          <a:ln w="9525">
            <a:noFill/>
            <a:miter lim="800000"/>
            <a:headEnd/>
            <a:tailEnd/>
          </a:ln>
          <a:effectLst/>
        </p:spPr>
      </p:pic>
      <p:pic>
        <p:nvPicPr>
          <p:cNvPr id="4" name="~PP3232.WAV">
            <a:hlinkClick r:id="" action="ppaction://media"/>
          </p:cNvPr>
          <p:cNvPicPr>
            <a:picLocks noRot="1" noChangeAspect="1"/>
          </p:cNvPicPr>
          <p:nvPr>
            <a:wavAudioFile r:embed="rId1" name="~PP3232.WAV"/>
          </p:nvPr>
        </p:nvPicPr>
        <p:blipFill>
          <a:blip r:embed="rId4"/>
          <a:stretch>
            <a:fillRect/>
          </a:stretch>
        </p:blipFill>
        <p:spPr>
          <a:xfrm>
            <a:off x="8632825" y="6346825"/>
            <a:ext cx="304800" cy="304800"/>
          </a:xfrm>
          <a:prstGeom prst="rect">
            <a:avLst/>
          </a:prstGeom>
        </p:spPr>
      </p:pic>
    </p:spTree>
  </p:cSld>
  <p:clrMapOvr>
    <a:masterClrMapping/>
  </p:clrMapOvr>
  <p:transition spd="slow" advTm="3319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34818" name="Picture 2"/>
          <p:cNvPicPr>
            <a:picLocks noChangeAspect="1" noChangeArrowheads="1"/>
          </p:cNvPicPr>
          <p:nvPr/>
        </p:nvPicPr>
        <p:blipFill>
          <a:blip r:embed="rId4"/>
          <a:srcRect/>
          <a:stretch>
            <a:fillRect/>
          </a:stretch>
        </p:blipFill>
        <p:spPr bwMode="auto">
          <a:xfrm>
            <a:off x="0" y="142853"/>
            <a:ext cx="4714876" cy="4071966"/>
          </a:xfrm>
          <a:prstGeom prst="rect">
            <a:avLst/>
          </a:prstGeom>
          <a:noFill/>
          <a:ln w="9525">
            <a:noFill/>
            <a:miter lim="800000"/>
            <a:headEnd/>
            <a:tailEnd/>
          </a:ln>
          <a:effectLst/>
        </p:spPr>
      </p:pic>
      <p:sp>
        <p:nvSpPr>
          <p:cNvPr id="5" name="4 - Ορθογώνιο"/>
          <p:cNvSpPr/>
          <p:nvPr/>
        </p:nvSpPr>
        <p:spPr>
          <a:xfrm>
            <a:off x="4143372" y="6429396"/>
            <a:ext cx="928694" cy="4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3009" name="Picture 1"/>
          <p:cNvPicPr>
            <a:picLocks noChangeAspect="1" noChangeArrowheads="1"/>
          </p:cNvPicPr>
          <p:nvPr/>
        </p:nvPicPr>
        <p:blipFill>
          <a:blip r:embed="rId5"/>
          <a:srcRect/>
          <a:stretch>
            <a:fillRect/>
          </a:stretch>
        </p:blipFill>
        <p:spPr bwMode="auto">
          <a:xfrm>
            <a:off x="4929190" y="214291"/>
            <a:ext cx="4214810" cy="1000132"/>
          </a:xfrm>
          <a:prstGeom prst="rect">
            <a:avLst/>
          </a:prstGeom>
          <a:noFill/>
          <a:ln w="9525">
            <a:solidFill>
              <a:schemeClr val="accent1"/>
            </a:solidFill>
            <a:miter lim="800000"/>
            <a:headEnd/>
            <a:tailEnd/>
          </a:ln>
          <a:effectLst>
            <a:innerShdw blurRad="114300">
              <a:prstClr val="black"/>
            </a:innerShdw>
          </a:effectLst>
        </p:spPr>
      </p:pic>
      <p:pic>
        <p:nvPicPr>
          <p:cNvPr id="43010" name="Picture 2"/>
          <p:cNvPicPr>
            <a:picLocks noChangeAspect="1" noChangeArrowheads="1"/>
          </p:cNvPicPr>
          <p:nvPr/>
        </p:nvPicPr>
        <p:blipFill>
          <a:blip r:embed="rId6"/>
          <a:srcRect/>
          <a:stretch>
            <a:fillRect/>
          </a:stretch>
        </p:blipFill>
        <p:spPr bwMode="auto">
          <a:xfrm>
            <a:off x="4643438" y="1357298"/>
            <a:ext cx="4500562" cy="5500702"/>
          </a:xfrm>
          <a:prstGeom prst="rect">
            <a:avLst/>
          </a:prstGeom>
          <a:noFill/>
          <a:ln w="9525">
            <a:noFill/>
            <a:miter lim="800000"/>
            <a:headEnd/>
            <a:tailEnd/>
          </a:ln>
          <a:effectLst/>
        </p:spPr>
      </p:pic>
      <p:pic>
        <p:nvPicPr>
          <p:cNvPr id="8" name="Picture 2"/>
          <p:cNvPicPr>
            <a:picLocks noChangeAspect="1" noChangeArrowheads="1"/>
          </p:cNvPicPr>
          <p:nvPr/>
        </p:nvPicPr>
        <p:blipFill>
          <a:blip r:embed="rId7"/>
          <a:srcRect/>
          <a:stretch>
            <a:fillRect/>
          </a:stretch>
        </p:blipFill>
        <p:spPr bwMode="auto">
          <a:xfrm>
            <a:off x="4714876" y="1357298"/>
            <a:ext cx="4429124" cy="5500702"/>
          </a:xfrm>
          <a:prstGeom prst="rect">
            <a:avLst/>
          </a:prstGeom>
          <a:noFill/>
          <a:ln w="9525">
            <a:noFill/>
            <a:miter lim="800000"/>
            <a:headEnd/>
            <a:tailEnd/>
          </a:ln>
          <a:effectLst/>
        </p:spPr>
      </p:pic>
      <p:pic>
        <p:nvPicPr>
          <p:cNvPr id="9" name="~PP848.WAV">
            <a:hlinkClick r:id="" action="ppaction://media"/>
          </p:cNvPr>
          <p:cNvPicPr>
            <a:picLocks noRot="1" noChangeAspect="1"/>
          </p:cNvPicPr>
          <p:nvPr>
            <a:wavAudioFile r:embed="rId2" name="~PP848.WAV"/>
          </p:nvPr>
        </p:nvPicPr>
        <p:blipFill>
          <a:blip r:embed="rId8"/>
          <a:stretch>
            <a:fillRect/>
          </a:stretch>
        </p:blipFill>
        <p:spPr>
          <a:xfrm>
            <a:off x="8632825" y="6346825"/>
            <a:ext cx="304800" cy="304800"/>
          </a:xfrm>
          <a:prstGeom prst="rect">
            <a:avLst/>
          </a:prstGeom>
        </p:spPr>
      </p:pic>
    </p:spTree>
    <p:custDataLst>
      <p:tags r:id="rId1"/>
    </p:custDataLst>
  </p:cSld>
  <p:clrMapOvr>
    <a:masterClrMapping/>
  </p:clrMapOvr>
  <p:transition advTm="13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35841" name="Picture 1"/>
          <p:cNvPicPr>
            <a:picLocks noChangeAspect="1" noChangeArrowheads="1"/>
          </p:cNvPicPr>
          <p:nvPr/>
        </p:nvPicPr>
        <p:blipFill>
          <a:blip r:embed="rId4"/>
          <a:srcRect/>
          <a:stretch>
            <a:fillRect/>
          </a:stretch>
        </p:blipFill>
        <p:spPr bwMode="auto">
          <a:xfrm>
            <a:off x="5357818" y="0"/>
            <a:ext cx="3786182" cy="1214422"/>
          </a:xfrm>
          <a:prstGeom prst="rect">
            <a:avLst/>
          </a:prstGeom>
          <a:noFill/>
          <a:ln w="9525">
            <a:solidFill>
              <a:schemeClr val="accent1"/>
            </a:solidFill>
            <a:miter lim="800000"/>
            <a:headEnd/>
            <a:tailEnd/>
          </a:ln>
          <a:effectLst>
            <a:innerShdw blurRad="114300">
              <a:prstClr val="black"/>
            </a:innerShdw>
          </a:effectLst>
        </p:spPr>
      </p:pic>
      <p:pic>
        <p:nvPicPr>
          <p:cNvPr id="35842" name="Picture 2"/>
          <p:cNvPicPr>
            <a:picLocks noChangeAspect="1" noChangeArrowheads="1"/>
          </p:cNvPicPr>
          <p:nvPr/>
        </p:nvPicPr>
        <p:blipFill>
          <a:blip r:embed="rId5"/>
          <a:srcRect/>
          <a:stretch>
            <a:fillRect/>
          </a:stretch>
        </p:blipFill>
        <p:spPr bwMode="auto">
          <a:xfrm>
            <a:off x="4500562" y="1357298"/>
            <a:ext cx="4643439" cy="5500702"/>
          </a:xfrm>
          <a:prstGeom prst="rect">
            <a:avLst/>
          </a:prstGeom>
          <a:noFill/>
          <a:ln w="9525">
            <a:noFill/>
            <a:miter lim="800000"/>
            <a:headEnd/>
            <a:tailEnd/>
          </a:ln>
          <a:effectLst/>
        </p:spPr>
      </p:pic>
      <p:pic>
        <p:nvPicPr>
          <p:cNvPr id="35843" name="Picture 3"/>
          <p:cNvPicPr>
            <a:picLocks noChangeAspect="1" noChangeArrowheads="1"/>
          </p:cNvPicPr>
          <p:nvPr/>
        </p:nvPicPr>
        <p:blipFill>
          <a:blip r:embed="rId6"/>
          <a:srcRect/>
          <a:stretch>
            <a:fillRect/>
          </a:stretch>
        </p:blipFill>
        <p:spPr bwMode="auto">
          <a:xfrm>
            <a:off x="-1" y="142852"/>
            <a:ext cx="4500563" cy="4857784"/>
          </a:xfrm>
          <a:prstGeom prst="rect">
            <a:avLst/>
          </a:prstGeom>
          <a:noFill/>
          <a:ln w="9525">
            <a:noFill/>
            <a:miter lim="800000"/>
            <a:headEnd/>
            <a:tailEnd/>
          </a:ln>
          <a:effectLst/>
        </p:spPr>
      </p:pic>
      <p:pic>
        <p:nvPicPr>
          <p:cNvPr id="35844" name="Picture 4"/>
          <p:cNvPicPr>
            <a:picLocks noChangeAspect="1" noChangeArrowheads="1"/>
          </p:cNvPicPr>
          <p:nvPr/>
        </p:nvPicPr>
        <p:blipFill>
          <a:blip r:embed="rId7"/>
          <a:srcRect/>
          <a:stretch>
            <a:fillRect/>
          </a:stretch>
        </p:blipFill>
        <p:spPr bwMode="auto">
          <a:xfrm>
            <a:off x="4500562" y="1428736"/>
            <a:ext cx="4643438" cy="5429264"/>
          </a:xfrm>
          <a:prstGeom prst="rect">
            <a:avLst/>
          </a:prstGeom>
          <a:noFill/>
          <a:ln w="9525">
            <a:noFill/>
            <a:miter lim="800000"/>
            <a:headEnd/>
            <a:tailEnd/>
          </a:ln>
          <a:effectLst/>
        </p:spPr>
      </p:pic>
      <p:pic>
        <p:nvPicPr>
          <p:cNvPr id="8" name="Picture 4"/>
          <p:cNvPicPr>
            <a:picLocks noChangeAspect="1" noChangeArrowheads="1"/>
          </p:cNvPicPr>
          <p:nvPr/>
        </p:nvPicPr>
        <p:blipFill>
          <a:blip r:embed="rId8"/>
          <a:srcRect/>
          <a:stretch>
            <a:fillRect/>
          </a:stretch>
        </p:blipFill>
        <p:spPr bwMode="auto">
          <a:xfrm>
            <a:off x="1" y="4429132"/>
            <a:ext cx="4572000" cy="2428868"/>
          </a:xfrm>
          <a:prstGeom prst="rect">
            <a:avLst/>
          </a:prstGeom>
          <a:noFill/>
          <a:ln w="9525">
            <a:noFill/>
            <a:miter lim="800000"/>
            <a:headEnd/>
            <a:tailEnd/>
          </a:ln>
        </p:spPr>
      </p:pic>
      <p:pic>
        <p:nvPicPr>
          <p:cNvPr id="9" name="~PP3643.WAV">
            <a:hlinkClick r:id="" action="ppaction://media"/>
          </p:cNvPr>
          <p:cNvPicPr>
            <a:picLocks noRot="1" noChangeAspect="1"/>
          </p:cNvPicPr>
          <p:nvPr>
            <a:wavAudioFile r:embed="rId2" name="~PP3643.WAV"/>
          </p:nvPr>
        </p:nvPicPr>
        <p:blipFill>
          <a:blip r:embed="rId9"/>
          <a:stretch>
            <a:fillRect/>
          </a:stretch>
        </p:blipFill>
        <p:spPr>
          <a:xfrm>
            <a:off x="8632825" y="6346825"/>
            <a:ext cx="304800" cy="304800"/>
          </a:xfrm>
          <a:prstGeom prst="rect">
            <a:avLst/>
          </a:prstGeom>
        </p:spPr>
      </p:pic>
    </p:spTree>
    <p:custDataLst>
      <p:tags r:id="rId1"/>
    </p:custDataLst>
  </p:cSld>
  <p:clrMapOvr>
    <a:masterClrMapping/>
  </p:clrMapOvr>
  <p:transition advTm="6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5844"/>
                                        </p:tgtEl>
                                        <p:attrNameLst>
                                          <p:attrName>style.visibility</p:attrName>
                                        </p:attrNameLst>
                                      </p:cBhvr>
                                      <p:to>
                                        <p:strVal val="visible"/>
                                      </p:to>
                                    </p:set>
                                    <p:anim calcmode="lin" valueType="num">
                                      <p:cBhvr additive="base">
                                        <p:cTn id="11" dur="500" fill="hold"/>
                                        <p:tgtEl>
                                          <p:spTgt spid="35844"/>
                                        </p:tgtEl>
                                        <p:attrNameLst>
                                          <p:attrName>ppt_x</p:attrName>
                                        </p:attrNameLst>
                                      </p:cBhvr>
                                      <p:tavLst>
                                        <p:tav tm="0">
                                          <p:val>
                                            <p:strVal val="#ppt_x"/>
                                          </p:val>
                                        </p:tav>
                                        <p:tav tm="100000">
                                          <p:val>
                                            <p:strVal val="#ppt_x"/>
                                          </p:val>
                                        </p:tav>
                                      </p:tavLst>
                                    </p:anim>
                                    <p:anim calcmode="lin" valueType="num">
                                      <p:cBhvr additive="base">
                                        <p:cTn id="12"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lowchart: Extract 41"/>
          <p:cNvSpPr/>
          <p:nvPr/>
        </p:nvSpPr>
        <p:spPr bwMode="auto">
          <a:xfrm rot="16200000">
            <a:off x="3406914" y="2437902"/>
            <a:ext cx="2170302" cy="2464132"/>
          </a:xfrm>
          <a:prstGeom prst="flowChartExtract">
            <a:avLst/>
          </a:prstGeom>
          <a:gradFill>
            <a:gsLst>
              <a:gs pos="0">
                <a:srgbClr val="FEEFFF"/>
              </a:gs>
              <a:gs pos="100000">
                <a:srgbClr val="FB9BFF"/>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49263" eaLnBrk="0" fontAlgn="base" hangingPunct="0">
              <a:spcBef>
                <a:spcPct val="15000"/>
              </a:spcBef>
              <a:spcAft>
                <a:spcPct val="15000"/>
              </a:spcAft>
              <a:buClr>
                <a:srgbClr val="000000"/>
              </a:buClr>
              <a:buSzPct val="100000"/>
              <a:buFont typeface="Times New Roman" charset="0"/>
              <a:buNone/>
              <a:defRPr/>
            </a:pPr>
            <a:endParaRPr lang="en-GB" sz="1400" dirty="0">
              <a:solidFill>
                <a:srgbClr val="000000"/>
              </a:solidFill>
              <a:ea typeface="ヒラギノ角ゴ Pro W3"/>
            </a:endParaRPr>
          </a:p>
        </p:txBody>
      </p:sp>
      <p:pic>
        <p:nvPicPr>
          <p:cNvPr id="41" name="Picture 40"/>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07890" y="908470"/>
            <a:ext cx="3462242" cy="5205554"/>
          </a:xfrm>
          <a:prstGeom prst="rect">
            <a:avLst/>
          </a:prstGeom>
        </p:spPr>
      </p:pic>
      <p:pic>
        <p:nvPicPr>
          <p:cNvPr id="43" name="Picture 42"/>
          <p:cNvPicPr>
            <a:picLocks noChangeAspect="1"/>
          </p:cNvPicPr>
          <p:nvPr/>
        </p:nvPicPr>
        <p:blipFill rotWithShape="1">
          <a:blip r:embed="rId5" cstate="print">
            <a:extLst>
              <a:ext uri="{28A0092B-C50C-407E-A947-70E740481C1C}">
                <a14:useLocalDpi xmlns="" xmlns:a14="http://schemas.microsoft.com/office/drawing/2010/main" val="0"/>
              </a:ext>
            </a:extLst>
          </a:blip>
          <a:srcRect/>
          <a:stretch/>
        </p:blipFill>
        <p:spPr>
          <a:xfrm>
            <a:off x="1650243" y="2782113"/>
            <a:ext cx="1693938" cy="1811232"/>
          </a:xfrm>
          <a:prstGeom prst="rect">
            <a:avLst/>
          </a:prstGeom>
        </p:spPr>
      </p:pic>
      <p:sp>
        <p:nvSpPr>
          <p:cNvPr id="44" name="TextBox 43"/>
          <p:cNvSpPr txBox="1"/>
          <p:nvPr/>
        </p:nvSpPr>
        <p:spPr>
          <a:xfrm>
            <a:off x="3489528" y="2284735"/>
            <a:ext cx="896399"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Evading</a:t>
            </a:r>
            <a:br>
              <a:rPr lang="en-GB" sz="1100" dirty="0">
                <a:solidFill>
                  <a:srgbClr val="000000"/>
                </a:solidFill>
                <a:ea typeface="SimSun" charset="0"/>
              </a:rPr>
            </a:br>
            <a:r>
              <a:rPr lang="en-GB" sz="1100" dirty="0">
                <a:solidFill>
                  <a:srgbClr val="000000"/>
                </a:solidFill>
                <a:ea typeface="SimSun" charset="0"/>
              </a:rPr>
              <a:t>growth</a:t>
            </a:r>
            <a:br>
              <a:rPr lang="en-GB" sz="1100" dirty="0">
                <a:solidFill>
                  <a:srgbClr val="000000"/>
                </a:solidFill>
                <a:ea typeface="SimSun" charset="0"/>
              </a:rPr>
            </a:br>
            <a:r>
              <a:rPr lang="en-GB" sz="1100" dirty="0">
                <a:solidFill>
                  <a:srgbClr val="000000"/>
                </a:solidFill>
                <a:ea typeface="SimSun" charset="0"/>
              </a:rPr>
              <a:t>suppressors</a:t>
            </a:r>
          </a:p>
        </p:txBody>
      </p:sp>
      <p:sp>
        <p:nvSpPr>
          <p:cNvPr id="45" name="TextBox 44"/>
          <p:cNvSpPr txBox="1"/>
          <p:nvPr/>
        </p:nvSpPr>
        <p:spPr>
          <a:xfrm>
            <a:off x="3494540" y="4377743"/>
            <a:ext cx="840295"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Enabling</a:t>
            </a:r>
            <a:br>
              <a:rPr lang="en-GB" sz="1100" dirty="0">
                <a:solidFill>
                  <a:srgbClr val="000000"/>
                </a:solidFill>
                <a:ea typeface="SimSun" charset="0"/>
              </a:rPr>
            </a:br>
            <a:r>
              <a:rPr lang="en-GB" sz="1100" dirty="0">
                <a:solidFill>
                  <a:srgbClr val="000000"/>
                </a:solidFill>
                <a:ea typeface="SimSun" charset="0"/>
              </a:rPr>
              <a:t>replicative</a:t>
            </a:r>
            <a:br>
              <a:rPr lang="en-GB" sz="1100" dirty="0">
                <a:solidFill>
                  <a:srgbClr val="000000"/>
                </a:solidFill>
                <a:ea typeface="SimSun" charset="0"/>
              </a:rPr>
            </a:br>
            <a:r>
              <a:rPr lang="en-GB" sz="1100" dirty="0">
                <a:solidFill>
                  <a:srgbClr val="000000"/>
                </a:solidFill>
                <a:ea typeface="SimSun" charset="0"/>
              </a:rPr>
              <a:t>immortality</a:t>
            </a:r>
          </a:p>
        </p:txBody>
      </p:sp>
      <p:sp>
        <p:nvSpPr>
          <p:cNvPr id="46" name="TextBox 45"/>
          <p:cNvSpPr txBox="1"/>
          <p:nvPr/>
        </p:nvSpPr>
        <p:spPr>
          <a:xfrm>
            <a:off x="2587393" y="4949031"/>
            <a:ext cx="957313"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Tumour-</a:t>
            </a:r>
            <a:br>
              <a:rPr lang="en-GB" sz="1100" dirty="0">
                <a:solidFill>
                  <a:srgbClr val="000000"/>
                </a:solidFill>
                <a:ea typeface="SimSun" charset="0"/>
              </a:rPr>
            </a:br>
            <a:r>
              <a:rPr lang="en-GB" sz="1100" dirty="0">
                <a:solidFill>
                  <a:srgbClr val="000000"/>
                </a:solidFill>
                <a:ea typeface="SimSun" charset="0"/>
              </a:rPr>
              <a:t>promoting</a:t>
            </a:r>
            <a:br>
              <a:rPr lang="en-GB" sz="1100" dirty="0">
                <a:solidFill>
                  <a:srgbClr val="000000"/>
                </a:solidFill>
                <a:ea typeface="SimSun" charset="0"/>
              </a:rPr>
            </a:br>
            <a:r>
              <a:rPr lang="en-GB" sz="1100" dirty="0">
                <a:solidFill>
                  <a:srgbClr val="000000"/>
                </a:solidFill>
                <a:ea typeface="SimSun" charset="0"/>
              </a:rPr>
              <a:t>inflammation</a:t>
            </a:r>
          </a:p>
        </p:txBody>
      </p:sp>
      <p:sp>
        <p:nvSpPr>
          <p:cNvPr id="47" name="TextBox 46"/>
          <p:cNvSpPr txBox="1"/>
          <p:nvPr/>
        </p:nvSpPr>
        <p:spPr>
          <a:xfrm>
            <a:off x="1375444" y="4940523"/>
            <a:ext cx="806632"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Activating</a:t>
            </a:r>
            <a:br>
              <a:rPr lang="en-GB" sz="1100" dirty="0">
                <a:solidFill>
                  <a:srgbClr val="000000"/>
                </a:solidFill>
                <a:ea typeface="SimSun" charset="0"/>
              </a:rPr>
            </a:br>
            <a:r>
              <a:rPr lang="en-GB" sz="1100" dirty="0">
                <a:solidFill>
                  <a:srgbClr val="000000"/>
                </a:solidFill>
                <a:ea typeface="SimSun" charset="0"/>
              </a:rPr>
              <a:t>invasion &amp;</a:t>
            </a:r>
            <a:br>
              <a:rPr lang="en-GB" sz="1100" dirty="0">
                <a:solidFill>
                  <a:srgbClr val="000000"/>
                </a:solidFill>
                <a:ea typeface="SimSun" charset="0"/>
              </a:rPr>
            </a:br>
            <a:r>
              <a:rPr lang="en-GB" sz="1100" dirty="0">
                <a:solidFill>
                  <a:srgbClr val="000000"/>
                </a:solidFill>
                <a:ea typeface="SimSun" charset="0"/>
              </a:rPr>
              <a:t>metastasis</a:t>
            </a:r>
          </a:p>
        </p:txBody>
      </p:sp>
      <p:sp>
        <p:nvSpPr>
          <p:cNvPr id="48" name="TextBox 47"/>
          <p:cNvSpPr txBox="1"/>
          <p:nvPr/>
        </p:nvSpPr>
        <p:spPr>
          <a:xfrm>
            <a:off x="615372" y="4293263"/>
            <a:ext cx="742511"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Genome</a:t>
            </a:r>
            <a:br>
              <a:rPr lang="en-GB" sz="1100" dirty="0">
                <a:solidFill>
                  <a:srgbClr val="000000"/>
                </a:solidFill>
                <a:ea typeface="SimSun" charset="0"/>
              </a:rPr>
            </a:br>
            <a:r>
              <a:rPr lang="en-GB" sz="1100" dirty="0">
                <a:solidFill>
                  <a:srgbClr val="000000"/>
                </a:solidFill>
                <a:ea typeface="SimSun" charset="0"/>
              </a:rPr>
              <a:t>instability</a:t>
            </a:r>
            <a:br>
              <a:rPr lang="en-GB" sz="1100" dirty="0">
                <a:solidFill>
                  <a:srgbClr val="000000"/>
                </a:solidFill>
                <a:ea typeface="SimSun" charset="0"/>
              </a:rPr>
            </a:br>
            <a:r>
              <a:rPr lang="en-GB" sz="1100" dirty="0">
                <a:solidFill>
                  <a:srgbClr val="000000"/>
                </a:solidFill>
                <a:ea typeface="SimSun" charset="0"/>
              </a:rPr>
              <a:t>mutation</a:t>
            </a:r>
          </a:p>
        </p:txBody>
      </p:sp>
      <p:sp>
        <p:nvSpPr>
          <p:cNvPr id="49" name="TextBox 48"/>
          <p:cNvSpPr txBox="1"/>
          <p:nvPr/>
        </p:nvSpPr>
        <p:spPr>
          <a:xfrm>
            <a:off x="445956" y="3327844"/>
            <a:ext cx="721672"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Resisting</a:t>
            </a:r>
            <a:br>
              <a:rPr lang="en-GB" sz="1100" dirty="0">
                <a:solidFill>
                  <a:srgbClr val="000000"/>
                </a:solidFill>
                <a:ea typeface="SimSun" charset="0"/>
              </a:rPr>
            </a:br>
            <a:r>
              <a:rPr lang="en-GB" sz="1100" dirty="0">
                <a:solidFill>
                  <a:srgbClr val="000000"/>
                </a:solidFill>
                <a:ea typeface="SimSun" charset="0"/>
              </a:rPr>
              <a:t>cell</a:t>
            </a:r>
            <a:br>
              <a:rPr lang="en-GB" sz="1100" dirty="0">
                <a:solidFill>
                  <a:srgbClr val="000000"/>
                </a:solidFill>
                <a:ea typeface="SimSun" charset="0"/>
              </a:rPr>
            </a:br>
            <a:r>
              <a:rPr lang="en-GB" sz="1100" dirty="0">
                <a:solidFill>
                  <a:srgbClr val="000000"/>
                </a:solidFill>
                <a:ea typeface="SimSun" charset="0"/>
              </a:rPr>
              <a:t>death</a:t>
            </a:r>
          </a:p>
        </p:txBody>
      </p:sp>
      <p:sp>
        <p:nvSpPr>
          <p:cNvPr id="50" name="TextBox 49"/>
          <p:cNvSpPr txBox="1"/>
          <p:nvPr/>
        </p:nvSpPr>
        <p:spPr>
          <a:xfrm>
            <a:off x="555263" y="2409119"/>
            <a:ext cx="809838"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Degrading</a:t>
            </a:r>
            <a:br>
              <a:rPr lang="en-GB" sz="1100" dirty="0">
                <a:solidFill>
                  <a:srgbClr val="000000"/>
                </a:solidFill>
                <a:ea typeface="SimSun" charset="0"/>
              </a:rPr>
            </a:br>
            <a:r>
              <a:rPr lang="en-GB" sz="1100" dirty="0">
                <a:solidFill>
                  <a:srgbClr val="000000"/>
                </a:solidFill>
                <a:ea typeface="SimSun" charset="0"/>
              </a:rPr>
              <a:t>cellular</a:t>
            </a:r>
            <a:br>
              <a:rPr lang="en-GB" sz="1100" dirty="0">
                <a:solidFill>
                  <a:srgbClr val="000000"/>
                </a:solidFill>
                <a:ea typeface="SimSun" charset="0"/>
              </a:rPr>
            </a:br>
            <a:r>
              <a:rPr lang="en-GB" sz="1100" dirty="0">
                <a:solidFill>
                  <a:srgbClr val="000000"/>
                </a:solidFill>
                <a:ea typeface="SimSun" charset="0"/>
              </a:rPr>
              <a:t>energetics</a:t>
            </a:r>
          </a:p>
        </p:txBody>
      </p:sp>
      <p:sp>
        <p:nvSpPr>
          <p:cNvPr id="51" name="TextBox 50"/>
          <p:cNvSpPr txBox="1"/>
          <p:nvPr/>
        </p:nvSpPr>
        <p:spPr>
          <a:xfrm>
            <a:off x="1389003" y="1772816"/>
            <a:ext cx="880370" cy="600164"/>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Sustaining</a:t>
            </a:r>
            <a:br>
              <a:rPr lang="en-GB" sz="1100" dirty="0">
                <a:solidFill>
                  <a:srgbClr val="000000"/>
                </a:solidFill>
                <a:ea typeface="SimSun" charset="0"/>
              </a:rPr>
            </a:br>
            <a:r>
              <a:rPr lang="en-GB" sz="1100" dirty="0">
                <a:solidFill>
                  <a:srgbClr val="000000"/>
                </a:solidFill>
                <a:ea typeface="SimSun" charset="0"/>
              </a:rPr>
              <a:t>proliferative</a:t>
            </a:r>
            <a:br>
              <a:rPr lang="en-GB" sz="1100" dirty="0">
                <a:solidFill>
                  <a:srgbClr val="000000"/>
                </a:solidFill>
                <a:ea typeface="SimSun" charset="0"/>
              </a:rPr>
            </a:br>
            <a:r>
              <a:rPr lang="en-GB" sz="1100" dirty="0">
                <a:solidFill>
                  <a:srgbClr val="000000"/>
                </a:solidFill>
                <a:ea typeface="SimSun" charset="0"/>
              </a:rPr>
              <a:t>signalling</a:t>
            </a:r>
          </a:p>
        </p:txBody>
      </p:sp>
      <p:sp>
        <p:nvSpPr>
          <p:cNvPr id="52" name="TextBox 51"/>
          <p:cNvSpPr txBox="1"/>
          <p:nvPr/>
        </p:nvSpPr>
        <p:spPr>
          <a:xfrm>
            <a:off x="2691887" y="1872154"/>
            <a:ext cx="1001008" cy="476726"/>
          </a:xfrm>
          <a:prstGeom prst="roundRect">
            <a:avLst/>
          </a:prstGeom>
          <a:noFill/>
          <a:ln w="28575">
            <a:noFill/>
          </a:ln>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100" dirty="0">
                <a:solidFill>
                  <a:srgbClr val="000000"/>
                </a:solidFill>
                <a:ea typeface="SimSun" charset="0"/>
              </a:rPr>
              <a:t>Inducing</a:t>
            </a:r>
            <a:br>
              <a:rPr lang="en-GB" sz="1100" dirty="0">
                <a:solidFill>
                  <a:srgbClr val="000000"/>
                </a:solidFill>
                <a:ea typeface="SimSun" charset="0"/>
              </a:rPr>
            </a:br>
            <a:r>
              <a:rPr lang="en-GB" sz="1100" dirty="0">
                <a:solidFill>
                  <a:srgbClr val="000000"/>
                </a:solidFill>
                <a:ea typeface="SimSun" charset="0"/>
              </a:rPr>
              <a:t>angiogenesis</a:t>
            </a:r>
          </a:p>
        </p:txBody>
      </p:sp>
      <p:sp>
        <p:nvSpPr>
          <p:cNvPr id="53" name="TextBox 52"/>
          <p:cNvSpPr txBox="1"/>
          <p:nvPr/>
        </p:nvSpPr>
        <p:spPr>
          <a:xfrm>
            <a:off x="3948615" y="3291791"/>
            <a:ext cx="1165890" cy="817245"/>
          </a:xfrm>
          <a:prstGeom prst="roundRect">
            <a:avLst/>
          </a:prstGeom>
          <a:solidFill>
            <a:schemeClr val="bg1"/>
          </a:solidFill>
          <a:ln w="28575">
            <a:solidFill>
              <a:schemeClr val="accent1"/>
            </a:solidFill>
          </a:ln>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1400" dirty="0">
                <a:solidFill>
                  <a:srgbClr val="000000"/>
                </a:solidFill>
                <a:ea typeface="SimSun" charset="0"/>
              </a:rPr>
              <a:t>Avoiding</a:t>
            </a:r>
            <a:br>
              <a:rPr lang="en-GB" sz="1400" dirty="0">
                <a:solidFill>
                  <a:srgbClr val="000000"/>
                </a:solidFill>
                <a:ea typeface="SimSun" charset="0"/>
              </a:rPr>
            </a:br>
            <a:r>
              <a:rPr lang="en-GB" sz="1400" dirty="0">
                <a:solidFill>
                  <a:srgbClr val="000000"/>
                </a:solidFill>
                <a:ea typeface="SimSun" charset="0"/>
              </a:rPr>
              <a:t>immune</a:t>
            </a:r>
            <a:br>
              <a:rPr lang="en-GB" sz="1400" dirty="0">
                <a:solidFill>
                  <a:srgbClr val="000000"/>
                </a:solidFill>
                <a:ea typeface="SimSun" charset="0"/>
              </a:rPr>
            </a:br>
            <a:r>
              <a:rPr lang="en-GB" sz="1400" dirty="0">
                <a:solidFill>
                  <a:srgbClr val="000000"/>
                </a:solidFill>
                <a:ea typeface="SimSun" charset="0"/>
              </a:rPr>
              <a:t>destruction</a:t>
            </a:r>
            <a:r>
              <a:rPr lang="en-GB" sz="1400" baseline="30000" dirty="0">
                <a:solidFill>
                  <a:srgbClr val="000000"/>
                </a:solidFill>
                <a:ea typeface="SimSun" charset="0"/>
              </a:rPr>
              <a:t>1</a:t>
            </a:r>
          </a:p>
        </p:txBody>
      </p:sp>
      <p:sp>
        <p:nvSpPr>
          <p:cNvPr id="55" name="TextBox 54"/>
          <p:cNvSpPr txBox="1"/>
          <p:nvPr/>
        </p:nvSpPr>
        <p:spPr>
          <a:xfrm>
            <a:off x="5786446" y="1643050"/>
            <a:ext cx="3041217" cy="400110"/>
          </a:xfrm>
          <a:prstGeom prst="rect">
            <a:avLst/>
          </a:prstGeom>
          <a:noFill/>
        </p:spPr>
        <p:txBody>
          <a:bodyPr wrap="none" rtlCol="0">
            <a:spAutoFit/>
          </a:bodyPr>
          <a:lstStyle/>
          <a:p>
            <a:pPr algn="ctr" defTabSz="449263" fontAlgn="base">
              <a:spcBef>
                <a:spcPct val="0"/>
              </a:spcBef>
              <a:spcAft>
                <a:spcPct val="0"/>
              </a:spcAft>
              <a:buClr>
                <a:srgbClr val="000000"/>
              </a:buClr>
              <a:buSzPct val="100000"/>
              <a:buFont typeface="Times New Roman" charset="0"/>
              <a:buNone/>
              <a:defRPr/>
            </a:pPr>
            <a:r>
              <a:rPr lang="en-GB" sz="2000" b="1" dirty="0" smtClean="0">
                <a:solidFill>
                  <a:srgbClr val="000000"/>
                </a:solidFill>
                <a:ea typeface="SimSun" charset="0"/>
              </a:rPr>
              <a:t>Cancer-immunity </a:t>
            </a:r>
            <a:r>
              <a:rPr lang="en-GB" sz="2000" b="1" dirty="0">
                <a:solidFill>
                  <a:srgbClr val="000000"/>
                </a:solidFill>
                <a:ea typeface="SimSun" charset="0"/>
              </a:rPr>
              <a:t>cycle</a:t>
            </a:r>
            <a:r>
              <a:rPr lang="en-GB" sz="2000" b="1" baseline="30000" dirty="0">
                <a:solidFill>
                  <a:srgbClr val="000000"/>
                </a:solidFill>
                <a:ea typeface="SimSun" charset="0"/>
              </a:rPr>
              <a:t>2</a:t>
            </a:r>
          </a:p>
        </p:txBody>
      </p:sp>
      <p:sp>
        <p:nvSpPr>
          <p:cNvPr id="4" name="Title 3"/>
          <p:cNvSpPr>
            <a:spLocks noGrp="1"/>
          </p:cNvSpPr>
          <p:nvPr>
            <p:ph type="title"/>
          </p:nvPr>
        </p:nvSpPr>
        <p:spPr/>
        <p:txBody>
          <a:bodyPr>
            <a:noAutofit/>
          </a:bodyPr>
          <a:lstStyle/>
          <a:p>
            <a:r>
              <a:rPr lang="en-GB" sz="3600" dirty="0" smtClean="0"/>
              <a:t>Avoiding immune destruction is a hallmark </a:t>
            </a:r>
            <a:br>
              <a:rPr lang="en-GB" sz="3600" dirty="0" smtClean="0"/>
            </a:br>
            <a:r>
              <a:rPr lang="en-GB" sz="3600" dirty="0" smtClean="0"/>
              <a:t>of cancer</a:t>
            </a:r>
            <a:endParaRPr lang="en-GB" sz="3600" dirty="0"/>
          </a:p>
        </p:txBody>
      </p:sp>
      <p:sp>
        <p:nvSpPr>
          <p:cNvPr id="7" name="Text Placeholder 6"/>
          <p:cNvSpPr>
            <a:spLocks noGrp="1"/>
          </p:cNvSpPr>
          <p:nvPr>
            <p:ph type="body" sz="quarter" idx="10"/>
          </p:nvPr>
        </p:nvSpPr>
        <p:spPr/>
        <p:txBody>
          <a:bodyPr/>
          <a:lstStyle/>
          <a:p>
            <a:r>
              <a:rPr lang="en-GB" dirty="0"/>
              <a:t>1. </a:t>
            </a:r>
            <a:r>
              <a:rPr lang="en-GB" dirty="0" smtClean="0"/>
              <a:t>Hanahan et al. Cell 2011</a:t>
            </a:r>
            <a:r>
              <a:rPr lang="en-GB" dirty="0"/>
              <a:t/>
            </a:r>
            <a:br>
              <a:rPr lang="en-GB" dirty="0"/>
            </a:br>
            <a:r>
              <a:rPr lang="en-GB" dirty="0"/>
              <a:t>2. </a:t>
            </a:r>
            <a:r>
              <a:rPr lang="en-GB" dirty="0" smtClean="0"/>
              <a:t>Chen et al. Immunity </a:t>
            </a:r>
            <a:r>
              <a:rPr lang="en-GB" dirty="0"/>
              <a:t>2013</a:t>
            </a:r>
          </a:p>
        </p:txBody>
      </p:sp>
      <p:sp>
        <p:nvSpPr>
          <p:cNvPr id="3" name="Rectangle 2">
            <a:hlinkClick r:id="rId6" tooltip="Module 1"/>
          </p:cNvPr>
          <p:cNvSpPr/>
          <p:nvPr/>
        </p:nvSpPr>
        <p:spPr>
          <a:xfrm>
            <a:off x="4426745" y="6039323"/>
            <a:ext cx="933449" cy="369332"/>
          </a:xfrm>
          <a:prstGeom prst="rect">
            <a:avLst/>
          </a:prstGeom>
          <a:solidFill>
            <a:schemeClr val="bg1">
              <a:alpha val="0"/>
            </a:schemeClr>
          </a:solidFill>
          <a:ln>
            <a:noFill/>
          </a:ln>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defRPr/>
            </a:pPr>
            <a:endParaRPr lang="en-GB" dirty="0" smtClean="0">
              <a:solidFill>
                <a:srgbClr val="000000"/>
              </a:solidFill>
            </a:endParaRPr>
          </a:p>
        </p:txBody>
      </p:sp>
      <p:sp>
        <p:nvSpPr>
          <p:cNvPr id="21" name="Rectangle 20">
            <a:hlinkClick r:id="rId7" tooltip="Chen and Mellman. Immunity 2013 on PubCenter"/>
          </p:cNvPr>
          <p:cNvSpPr/>
          <p:nvPr/>
        </p:nvSpPr>
        <p:spPr>
          <a:xfrm>
            <a:off x="7772401" y="6039323"/>
            <a:ext cx="954881" cy="369332"/>
          </a:xfrm>
          <a:prstGeom prst="rect">
            <a:avLst/>
          </a:prstGeom>
          <a:solidFill>
            <a:schemeClr val="bg1">
              <a:alpha val="0"/>
            </a:schemeClr>
          </a:solidFill>
          <a:ln>
            <a:noFill/>
          </a:ln>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defRPr/>
            </a:pPr>
            <a:endParaRPr lang="en-GB" dirty="0" smtClean="0">
              <a:solidFill>
                <a:srgbClr val="000000"/>
              </a:solidFill>
            </a:endParaRPr>
          </a:p>
        </p:txBody>
      </p:sp>
      <p:sp>
        <p:nvSpPr>
          <p:cNvPr id="2" name="Rectangle 1"/>
          <p:cNvSpPr/>
          <p:nvPr/>
        </p:nvSpPr>
        <p:spPr>
          <a:xfrm>
            <a:off x="3914686" y="6453336"/>
            <a:ext cx="1445507"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l-GR" sz="1800" b="0" i="0" u="none" strike="noStrike" cap="none" normalizeH="0" baseline="0" smtClean="0">
              <a:ln>
                <a:noFill/>
              </a:ln>
              <a:solidFill>
                <a:schemeClr val="tx1"/>
              </a:solidFill>
              <a:effectLst/>
              <a:latin typeface="Imago" pitchFamily="2" charset="0"/>
            </a:endParaRPr>
          </a:p>
        </p:txBody>
      </p:sp>
      <p:sp>
        <p:nvSpPr>
          <p:cNvPr id="26" name="25 - Ορθογώνιο"/>
          <p:cNvSpPr/>
          <p:nvPr/>
        </p:nvSpPr>
        <p:spPr>
          <a:xfrm>
            <a:off x="4000496" y="5214950"/>
            <a:ext cx="4929222" cy="164305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r>
              <a:rPr lang="en-US" sz="1600" dirty="0" smtClean="0"/>
              <a:t>-Diminishing MHC-I expression, and hence CD8+ T cell activity</a:t>
            </a:r>
          </a:p>
          <a:p>
            <a:pPr marL="228600" indent="-228600"/>
            <a:r>
              <a:rPr lang="en-US" sz="1600" dirty="0" smtClean="0"/>
              <a:t>-Defective antigen processing and presentation, thereby causing reduced recognition by T cell</a:t>
            </a:r>
          </a:p>
          <a:p>
            <a:pPr marL="228600" indent="-228600"/>
            <a:r>
              <a:rPr lang="en-US" sz="1600" dirty="0" smtClean="0"/>
              <a:t>-Increasing the expression of co-inhibitory (i.e., immune  checkpoint) molecules</a:t>
            </a:r>
          </a:p>
        </p:txBody>
      </p:sp>
      <p:pic>
        <p:nvPicPr>
          <p:cNvPr id="43010" name="Picture 2"/>
          <p:cNvPicPr>
            <a:picLocks noChangeAspect="1" noChangeArrowheads="1"/>
          </p:cNvPicPr>
          <p:nvPr/>
        </p:nvPicPr>
        <p:blipFill>
          <a:blip r:embed="rId8"/>
          <a:srcRect/>
          <a:stretch>
            <a:fillRect/>
          </a:stretch>
        </p:blipFill>
        <p:spPr bwMode="auto">
          <a:xfrm>
            <a:off x="5214942" y="2000240"/>
            <a:ext cx="3929058" cy="3171829"/>
          </a:xfrm>
          <a:prstGeom prst="rect">
            <a:avLst/>
          </a:prstGeom>
          <a:noFill/>
          <a:ln w="9525">
            <a:solidFill>
              <a:schemeClr val="accent1"/>
            </a:solidFill>
            <a:miter lim="800000"/>
            <a:headEnd/>
            <a:tailEnd/>
          </a:ln>
          <a:effectLst/>
        </p:spPr>
      </p:pic>
      <p:pic>
        <p:nvPicPr>
          <p:cNvPr id="23" name="~PP348.WAV">
            <a:hlinkClick r:id="" action="ppaction://media"/>
          </p:cNvPr>
          <p:cNvPicPr>
            <a:picLocks noRot="1" noChangeAspect="1"/>
          </p:cNvPicPr>
          <p:nvPr>
            <a:wavAudioFile r:embed="rId1" name="~PP348.WAV"/>
          </p:nvPr>
        </p:nvPicPr>
        <p:blipFill>
          <a:blip r:embed="rId9"/>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96240103"/>
      </p:ext>
    </p:extLst>
  </p:cSld>
  <p:clrMapOvr>
    <a:masterClrMapping/>
  </p:clrMapOvr>
  <p:transition advTm="21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noChangeArrowheads="1"/>
          </p:cNvSpPr>
          <p:nvPr>
            <p:ph type="ctrTitle"/>
          </p:nvPr>
        </p:nvSpPr>
        <p:spPr bwMode="auto">
          <a:xfrm>
            <a:off x="150019" y="285728"/>
            <a:ext cx="8993981" cy="787400"/>
          </a:xfrm>
          <a:noFill/>
          <a:ln>
            <a:miter lim="800000"/>
            <a:headEnd/>
            <a:tailEnd/>
          </a:ln>
        </p:spPr>
        <p:txBody>
          <a:bodyPr vert="horz" wrap="square" numCol="1" anchorCtr="0" compatLnSpc="1">
            <a:prstTxWarp prst="textNoShape">
              <a:avLst/>
            </a:prstTxWarp>
          </a:bodyPr>
          <a:lstStyle/>
          <a:p>
            <a:pPr eaLnBrk="1" hangingPunct="1"/>
            <a:r>
              <a:rPr lang="en-US" sz="3600" dirty="0" err="1" smtClean="0">
                <a:latin typeface="PF Highway Sans Pro"/>
                <a:ea typeface="PF Highway Sans Pro"/>
                <a:cs typeface="PF Highway Sans Pro"/>
              </a:rPr>
              <a:t>Nivolumab</a:t>
            </a:r>
            <a:r>
              <a:rPr lang="en-US" sz="3600" dirty="0" smtClean="0">
                <a:latin typeface="PF Highway Sans Pro"/>
                <a:ea typeface="PF Highway Sans Pro"/>
                <a:cs typeface="PF Highway Sans Pro"/>
              </a:rPr>
              <a:t> + </a:t>
            </a:r>
            <a:r>
              <a:rPr lang="en-US" sz="3600" dirty="0" err="1" smtClean="0">
                <a:latin typeface="PF Highway Sans Pro"/>
                <a:ea typeface="PF Highway Sans Pro"/>
                <a:cs typeface="PF Highway Sans Pro"/>
              </a:rPr>
              <a:t>Ipilimumab</a:t>
            </a:r>
            <a:r>
              <a:rPr lang="en-US" sz="3600" dirty="0" smtClean="0">
                <a:latin typeface="PF Highway Sans Pro"/>
                <a:ea typeface="PF Highway Sans Pro"/>
                <a:cs typeface="PF Highway Sans Pro"/>
              </a:rPr>
              <a:t> Phase 3 Study (</a:t>
            </a:r>
            <a:r>
              <a:rPr lang="en-US" sz="3600" dirty="0" err="1" smtClean="0">
                <a:latin typeface="PF Highway Sans Pro"/>
                <a:ea typeface="PF Highway Sans Pro"/>
                <a:cs typeface="PF Highway Sans Pro"/>
              </a:rPr>
              <a:t>CheckMate</a:t>
            </a:r>
            <a:r>
              <a:rPr lang="en-US" sz="3600" dirty="0" smtClean="0">
                <a:latin typeface="PF Highway Sans Pro"/>
                <a:ea typeface="PF Highway Sans Pro"/>
                <a:cs typeface="PF Highway Sans Pro"/>
              </a:rPr>
              <a:t> 214) </a:t>
            </a:r>
          </a:p>
        </p:txBody>
      </p:sp>
      <p:sp>
        <p:nvSpPr>
          <p:cNvPr id="108547" name="Text Placeholder 2"/>
          <p:cNvSpPr>
            <a:spLocks noGrp="1" noChangeArrowheads="1"/>
          </p:cNvSpPr>
          <p:nvPr>
            <p:ph type="body" sz="quarter" idx="14"/>
          </p:nvPr>
        </p:nvSpPr>
        <p:spPr bwMode="auto">
          <a:xfrm>
            <a:off x="378619" y="1074739"/>
            <a:ext cx="7534275" cy="454025"/>
          </a:xfrm>
          <a:noFill/>
          <a:ln>
            <a:miter lim="800000"/>
            <a:headEnd/>
            <a:tailEnd/>
          </a:ln>
        </p:spPr>
        <p:txBody>
          <a:bodyPr vert="horz" wrap="square" numCol="1" anchorCtr="0" compatLnSpc="1">
            <a:prstTxWarp prst="textNoShape">
              <a:avLst/>
            </a:prstTxWarp>
            <a:normAutofit fontScale="47500" lnSpcReduction="20000"/>
          </a:bodyPr>
          <a:lstStyle/>
          <a:p>
            <a:pPr eaLnBrk="1" hangingPunct="1"/>
            <a:r>
              <a:rPr lang="en-US" dirty="0" smtClean="0">
                <a:latin typeface="PF Highway Sans Pro"/>
                <a:ea typeface="PF Highway Sans Pro"/>
                <a:cs typeface="PF Highway Sans Pro"/>
              </a:rPr>
              <a:t>Co-Primary Endpoint: PFS in IMDC Intermediate/Poor Risk</a:t>
            </a:r>
          </a:p>
          <a:p>
            <a:pPr eaLnBrk="1" hangingPunct="1"/>
            <a:r>
              <a:rPr lang="en-US" dirty="0" smtClean="0">
                <a:latin typeface="PF Highway Sans Pro"/>
                <a:ea typeface="PF Highway Sans Pro"/>
                <a:cs typeface="PF Highway Sans Pro"/>
              </a:rPr>
              <a:t>30months follow Up</a:t>
            </a:r>
          </a:p>
        </p:txBody>
      </p:sp>
      <p:sp>
        <p:nvSpPr>
          <p:cNvPr id="108548" name="Text Placeholder 2"/>
          <p:cNvSpPr txBox="1">
            <a:spLocks noChangeArrowheads="1"/>
          </p:cNvSpPr>
          <p:nvPr/>
        </p:nvSpPr>
        <p:spPr bwMode="auto">
          <a:xfrm>
            <a:off x="4845844" y="2149475"/>
            <a:ext cx="3983831" cy="382588"/>
          </a:xfrm>
          <a:prstGeom prst="rect">
            <a:avLst/>
          </a:prstGeom>
          <a:noFill/>
          <a:ln w="9525">
            <a:noFill/>
            <a:miter lim="800000"/>
            <a:headEnd/>
            <a:tailEnd/>
          </a:ln>
        </p:spPr>
        <p:txBody>
          <a:bodyPr lIns="0" tIns="0" rIns="0" bIns="0" anchor="ctr"/>
          <a:lstStyle/>
          <a:p>
            <a:pPr eaLnBrk="1" hangingPunct="1">
              <a:lnSpc>
                <a:spcPct val="90000"/>
              </a:lnSpc>
              <a:spcBef>
                <a:spcPts val="1000"/>
              </a:spcBef>
              <a:buFont typeface="Arial" pitchFamily="34" charset="0"/>
              <a:buNone/>
            </a:pPr>
            <a:r>
              <a:rPr lang="en-US" sz="1600">
                <a:solidFill>
                  <a:srgbClr val="2898D4"/>
                </a:solidFill>
                <a:latin typeface="PF Highway Sans Pro"/>
                <a:ea typeface="PF Highway Sans Pro"/>
                <a:cs typeface="PF Highway Sans Pro"/>
              </a:rPr>
              <a:t>Co-Primary Endpoint: OS in IMDC Intermediate/Poor Risk</a:t>
            </a:r>
          </a:p>
          <a:p>
            <a:pPr eaLnBrk="1" hangingPunct="1">
              <a:lnSpc>
                <a:spcPct val="90000"/>
              </a:lnSpc>
              <a:spcBef>
                <a:spcPts val="1000"/>
              </a:spcBef>
              <a:buFont typeface="Arial" pitchFamily="34" charset="0"/>
              <a:buNone/>
            </a:pPr>
            <a:r>
              <a:rPr lang="en-US" sz="1600">
                <a:solidFill>
                  <a:srgbClr val="2898D4"/>
                </a:solidFill>
                <a:latin typeface="PF Highway Sans Pro"/>
                <a:ea typeface="PF Highway Sans Pro"/>
                <a:cs typeface="PF Highway Sans Pro"/>
              </a:rPr>
              <a:t>30 months follow up</a:t>
            </a:r>
          </a:p>
        </p:txBody>
      </p:sp>
      <p:pic>
        <p:nvPicPr>
          <p:cNvPr id="108549" name="Picture 3"/>
          <p:cNvPicPr>
            <a:picLocks noChangeAspect="1" noChangeArrowheads="1"/>
          </p:cNvPicPr>
          <p:nvPr/>
        </p:nvPicPr>
        <p:blipFill>
          <a:blip r:embed="rId3"/>
          <a:srcRect/>
          <a:stretch>
            <a:fillRect/>
          </a:stretch>
        </p:blipFill>
        <p:spPr bwMode="auto">
          <a:xfrm>
            <a:off x="71438" y="1647825"/>
            <a:ext cx="4632722" cy="3517900"/>
          </a:xfrm>
          <a:prstGeom prst="rect">
            <a:avLst/>
          </a:prstGeom>
          <a:noFill/>
          <a:ln w="9525">
            <a:noFill/>
            <a:miter lim="800000"/>
            <a:headEnd/>
            <a:tailEnd/>
          </a:ln>
        </p:spPr>
      </p:pic>
      <p:pic>
        <p:nvPicPr>
          <p:cNvPr id="108550" name="Picture 8"/>
          <p:cNvPicPr>
            <a:picLocks noChangeAspect="1" noChangeArrowheads="1"/>
          </p:cNvPicPr>
          <p:nvPr/>
        </p:nvPicPr>
        <p:blipFill>
          <a:blip r:embed="rId4"/>
          <a:srcRect/>
          <a:stretch>
            <a:fillRect/>
          </a:stretch>
        </p:blipFill>
        <p:spPr bwMode="auto">
          <a:xfrm>
            <a:off x="4568428" y="3071813"/>
            <a:ext cx="3985022" cy="3090862"/>
          </a:xfrm>
          <a:prstGeom prst="rect">
            <a:avLst/>
          </a:prstGeom>
          <a:noFill/>
          <a:ln w="9525">
            <a:noFill/>
            <a:miter lim="800000"/>
            <a:headEnd/>
            <a:tailEnd/>
          </a:ln>
        </p:spPr>
      </p:pic>
      <p:sp>
        <p:nvSpPr>
          <p:cNvPr id="10" name="Text Placeholder 361">
            <a:extLst>
              <a:ext uri="{FF2B5EF4-FFF2-40B4-BE49-F238E27FC236}"/>
            </a:extLst>
          </p:cNvPr>
          <p:cNvSpPr txBox="1">
            <a:spLocks/>
          </p:cNvSpPr>
          <p:nvPr/>
        </p:nvSpPr>
        <p:spPr>
          <a:xfrm>
            <a:off x="5029201" y="6248401"/>
            <a:ext cx="3461147" cy="290513"/>
          </a:xfrm>
          <a:prstGeom prst="rect">
            <a:avLst/>
          </a:prstGeom>
        </p:spPr>
        <p:txBody>
          <a:bodyPr>
            <a:normAutofit fontScale="25000" lnSpcReduction="20000"/>
          </a:bodyPr>
          <a:lstStyle>
            <a:lvl1pPr marL="228594" indent="-228594" algn="l" defTabSz="914377" rtl="0" eaLnBrk="1" latinLnBrk="0" hangingPunct="1">
              <a:lnSpc>
                <a:spcPct val="90000"/>
              </a:lnSpc>
              <a:spcBef>
                <a:spcPts val="0"/>
              </a:spcBef>
              <a:spcAft>
                <a:spcPts val="1600"/>
              </a:spcAft>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1600"/>
              </a:spcAft>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defRPr/>
            </a:pPr>
            <a:r>
              <a:rPr lang="en-US">
                <a:solidFill>
                  <a:srgbClr val="0B4055"/>
                </a:solidFill>
                <a:latin typeface="Arial"/>
              </a:rPr>
              <a:t>*Investigator-assessed per RECIST v1.1 (median follow-up 32.4 months)</a:t>
            </a:r>
          </a:p>
          <a:p>
            <a:pPr fontAlgn="auto">
              <a:defRPr/>
            </a:pPr>
            <a:r>
              <a:rPr lang="en-GB">
                <a:solidFill>
                  <a:srgbClr val="0B4055"/>
                </a:solidFill>
                <a:latin typeface="Arial"/>
              </a:rPr>
              <a:t>NE, not estimable; NR, not reached</a:t>
            </a:r>
            <a:endParaRPr lang="en-GB" dirty="0">
              <a:solidFill>
                <a:srgbClr val="0B4055"/>
              </a:solidFill>
              <a:latin typeface="Arial"/>
            </a:endParaRPr>
          </a:p>
        </p:txBody>
      </p:sp>
      <p:sp>
        <p:nvSpPr>
          <p:cNvPr id="11" name="Text Placeholder 6">
            <a:extLst>
              <a:ext uri="{FF2B5EF4-FFF2-40B4-BE49-F238E27FC236}"/>
            </a:extLst>
          </p:cNvPr>
          <p:cNvSpPr txBox="1">
            <a:spLocks/>
          </p:cNvSpPr>
          <p:nvPr/>
        </p:nvSpPr>
        <p:spPr>
          <a:xfrm>
            <a:off x="1" y="5676901"/>
            <a:ext cx="3461147" cy="290513"/>
          </a:xfrm>
          <a:prstGeom prst="rect">
            <a:avLst/>
          </a:prstGeom>
        </p:spPr>
        <p:txBody>
          <a:bodyPr>
            <a:normAutofit fontScale="25000" lnSpcReduction="20000"/>
          </a:bodyPr>
          <a:lstStyle>
            <a:lvl1pPr marL="228594" indent="-228594" algn="l" defTabSz="914377" rtl="0" eaLnBrk="1" latinLnBrk="0" hangingPunct="1">
              <a:lnSpc>
                <a:spcPct val="90000"/>
              </a:lnSpc>
              <a:spcBef>
                <a:spcPts val="0"/>
              </a:spcBef>
              <a:spcAft>
                <a:spcPts val="1600"/>
              </a:spcAft>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1600"/>
              </a:spcAft>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defRPr/>
            </a:pPr>
            <a:r>
              <a:rPr lang="en-US">
                <a:solidFill>
                  <a:srgbClr val="0B4055"/>
                </a:solidFill>
                <a:latin typeface="Arial"/>
              </a:rPr>
              <a:t>*Investigator-assessed per RECIST v1.1 (median follow-up 32.4 months)</a:t>
            </a:r>
          </a:p>
          <a:p>
            <a:pPr fontAlgn="auto">
              <a:defRPr/>
            </a:pPr>
            <a:r>
              <a:rPr lang="en-GB">
                <a:solidFill>
                  <a:srgbClr val="0B4055"/>
                </a:solidFill>
                <a:latin typeface="Arial"/>
              </a:rPr>
              <a:t>PFS, progression-free survival </a:t>
            </a:r>
            <a:endParaRPr lang="en-GB" dirty="0">
              <a:solidFill>
                <a:srgbClr val="0B4055"/>
              </a:solidFill>
              <a:latin typeface="Arial"/>
            </a:endParaRPr>
          </a:p>
        </p:txBody>
      </p:sp>
      <p:pic>
        <p:nvPicPr>
          <p:cNvPr id="9" name="~PP3149.WAV">
            <a:hlinkClick r:id="" action="ppaction://media"/>
          </p:cNvPr>
          <p:cNvPicPr>
            <a:picLocks noRot="1" noChangeAspect="1"/>
          </p:cNvPicPr>
          <p:nvPr>
            <a:wavAudioFile r:embed="rId1" name="~PP3149.WAV"/>
          </p:nvPr>
        </p:nvPicPr>
        <p:blipFill>
          <a:blip r:embed="rId5"/>
          <a:stretch>
            <a:fillRect/>
          </a:stretch>
        </p:blipFill>
        <p:spPr>
          <a:xfrm>
            <a:off x="8632825" y="6346825"/>
            <a:ext cx="304800" cy="304800"/>
          </a:xfrm>
          <a:prstGeom prst="rect">
            <a:avLst/>
          </a:prstGeom>
        </p:spPr>
      </p:pic>
    </p:spTree>
  </p:cSld>
  <p:clrMapOvr>
    <a:masterClrMapping/>
  </p:clrMapOvr>
  <p:transition advTm="23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p:cNvPicPr>
            <a:picLocks noChangeAspect="1" noChangeArrowheads="1"/>
          </p:cNvPicPr>
          <p:nvPr/>
        </p:nvPicPr>
        <p:blipFill>
          <a:blip r:embed="rId3"/>
          <a:srcRect/>
          <a:stretch>
            <a:fillRect/>
          </a:stretch>
        </p:blipFill>
        <p:spPr bwMode="auto">
          <a:xfrm>
            <a:off x="3813573" y="3167064"/>
            <a:ext cx="5330428" cy="3140075"/>
          </a:xfrm>
          <a:prstGeom prst="rect">
            <a:avLst/>
          </a:prstGeom>
          <a:noFill/>
          <a:ln w="9525">
            <a:noFill/>
            <a:miter lim="800000"/>
            <a:headEnd/>
            <a:tailEnd/>
          </a:ln>
        </p:spPr>
      </p:pic>
      <p:sp>
        <p:nvSpPr>
          <p:cNvPr id="132099" name="Title 1"/>
          <p:cNvSpPr>
            <a:spLocks noGrp="1" noChangeArrowheads="1"/>
          </p:cNvSpPr>
          <p:nvPr>
            <p:ph type="ctrTitle"/>
          </p:nvPr>
        </p:nvSpPr>
        <p:spPr bwMode="auto">
          <a:xfrm>
            <a:off x="189310" y="357166"/>
            <a:ext cx="8954690" cy="787400"/>
          </a:xfrm>
          <a:noFill/>
          <a:ln>
            <a:miter lim="800000"/>
            <a:headEnd/>
            <a:tailEnd/>
          </a:ln>
        </p:spPr>
        <p:txBody>
          <a:bodyPr vert="horz" wrap="square" numCol="1" anchorCtr="0" compatLnSpc="1">
            <a:prstTxWarp prst="textNoShape">
              <a:avLst/>
            </a:prstTxWarp>
          </a:bodyPr>
          <a:lstStyle/>
          <a:p>
            <a:pPr eaLnBrk="1" hangingPunct="1"/>
            <a:r>
              <a:rPr lang="en-US" sz="3600" dirty="0" err="1" smtClean="0">
                <a:latin typeface="PF Highway Sans Pro"/>
                <a:ea typeface="PF Highway Sans Pro"/>
                <a:cs typeface="PF Highway Sans Pro"/>
              </a:rPr>
              <a:t>Pembrolizumab</a:t>
            </a:r>
            <a:r>
              <a:rPr lang="en-US" sz="3600" dirty="0" smtClean="0">
                <a:latin typeface="PF Highway Sans Pro"/>
                <a:ea typeface="PF Highway Sans Pro"/>
                <a:cs typeface="PF Highway Sans Pro"/>
              </a:rPr>
              <a:t> + </a:t>
            </a:r>
            <a:r>
              <a:rPr lang="en-US" sz="3600" dirty="0" err="1" smtClean="0">
                <a:latin typeface="PF Highway Sans Pro"/>
                <a:ea typeface="PF Highway Sans Pro"/>
                <a:cs typeface="PF Highway Sans Pro"/>
              </a:rPr>
              <a:t>Axitinib</a:t>
            </a:r>
            <a:r>
              <a:rPr lang="en-US" sz="3600" dirty="0" smtClean="0">
                <a:latin typeface="PF Highway Sans Pro"/>
                <a:ea typeface="PF Highway Sans Pro"/>
                <a:cs typeface="PF Highway Sans Pro"/>
              </a:rPr>
              <a:t> KEYNOTE-426: Phase 3</a:t>
            </a:r>
          </a:p>
        </p:txBody>
      </p:sp>
      <p:sp>
        <p:nvSpPr>
          <p:cNvPr id="132100" name="Text Placeholder 2"/>
          <p:cNvSpPr>
            <a:spLocks noGrp="1" noChangeArrowheads="1"/>
          </p:cNvSpPr>
          <p:nvPr>
            <p:ph type="body" sz="quarter" idx="14"/>
          </p:nvPr>
        </p:nvSpPr>
        <p:spPr bwMode="auto">
          <a:xfrm>
            <a:off x="285720" y="1000108"/>
            <a:ext cx="7534275" cy="454025"/>
          </a:xfrm>
          <a:noFill/>
          <a:ln>
            <a:miter lim="800000"/>
            <a:headEnd/>
            <a:tailEnd/>
          </a:ln>
        </p:spPr>
        <p:txBody>
          <a:bodyPr vert="horz" wrap="square" numCol="1" anchorCtr="0" compatLnSpc="1">
            <a:prstTxWarp prst="textNoShape">
              <a:avLst/>
            </a:prstTxWarp>
            <a:normAutofit/>
          </a:bodyPr>
          <a:lstStyle/>
          <a:p>
            <a:pPr eaLnBrk="1" hangingPunct="1"/>
            <a:r>
              <a:rPr lang="en-US" sz="2400" smtClean="0">
                <a:latin typeface="PF Highway Sans Pro"/>
                <a:ea typeface="PF Highway Sans Pro"/>
                <a:cs typeface="PF Highway Sans Pro"/>
              </a:rPr>
              <a:t>Overall Survival</a:t>
            </a:r>
          </a:p>
        </p:txBody>
      </p:sp>
      <p:sp>
        <p:nvSpPr>
          <p:cNvPr id="7" name="Текст 3">
            <a:extLst>
              <a:ext uri="{FF2B5EF4-FFF2-40B4-BE49-F238E27FC236}"/>
            </a:extLst>
          </p:cNvPr>
          <p:cNvSpPr txBox="1">
            <a:spLocks/>
          </p:cNvSpPr>
          <p:nvPr/>
        </p:nvSpPr>
        <p:spPr>
          <a:xfrm>
            <a:off x="4820841" y="6532563"/>
            <a:ext cx="3425428" cy="290512"/>
          </a:xfrm>
          <a:prstGeom prst="rect">
            <a:avLst/>
          </a:prstGeom>
        </p:spPr>
        <p:txBody>
          <a:bodyPr>
            <a:normAutofit fontScale="32500" lnSpcReduction="20000"/>
          </a:bodyPr>
          <a:lstStyle>
            <a:lvl1pPr marL="228594" indent="-228594" algn="l" defTabSz="914377" rtl="0" eaLnBrk="1" latinLnBrk="0" hangingPunct="1">
              <a:lnSpc>
                <a:spcPct val="90000"/>
              </a:lnSpc>
              <a:spcBef>
                <a:spcPts val="0"/>
              </a:spcBef>
              <a:spcAft>
                <a:spcPts val="1600"/>
              </a:spcAft>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1600"/>
              </a:spcAft>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defRPr/>
            </a:pPr>
            <a:r>
              <a:rPr lang="en-GB" dirty="0">
                <a:solidFill>
                  <a:srgbClr val="0B4055"/>
                </a:solidFill>
                <a:latin typeface="Arial"/>
              </a:rPr>
              <a:t>Powles T, et al. GUCS 2019;Abstract 543 and oral presentation.</a:t>
            </a:r>
            <a:endParaRPr lang="en-US" dirty="0">
              <a:solidFill>
                <a:srgbClr val="0B4055"/>
              </a:solidFill>
              <a:latin typeface="Arial"/>
            </a:endParaRPr>
          </a:p>
        </p:txBody>
      </p:sp>
      <p:pic>
        <p:nvPicPr>
          <p:cNvPr id="132102" name="Picture 4"/>
          <p:cNvPicPr>
            <a:picLocks noChangeAspect="1" noChangeArrowheads="1"/>
          </p:cNvPicPr>
          <p:nvPr/>
        </p:nvPicPr>
        <p:blipFill>
          <a:blip r:embed="rId4"/>
          <a:srcRect/>
          <a:stretch>
            <a:fillRect/>
          </a:stretch>
        </p:blipFill>
        <p:spPr bwMode="auto">
          <a:xfrm>
            <a:off x="279797" y="1698625"/>
            <a:ext cx="4338638" cy="2724150"/>
          </a:xfrm>
          <a:prstGeom prst="rect">
            <a:avLst/>
          </a:prstGeom>
          <a:noFill/>
          <a:ln w="9525">
            <a:noFill/>
            <a:miter lim="800000"/>
            <a:headEnd/>
            <a:tailEnd/>
          </a:ln>
        </p:spPr>
      </p:pic>
      <p:sp>
        <p:nvSpPr>
          <p:cNvPr id="132103" name="Text Placeholder 5"/>
          <p:cNvSpPr txBox="1">
            <a:spLocks noChangeArrowheads="1"/>
          </p:cNvSpPr>
          <p:nvPr/>
        </p:nvSpPr>
        <p:spPr bwMode="auto">
          <a:xfrm>
            <a:off x="133351" y="4559301"/>
            <a:ext cx="3461147" cy="290513"/>
          </a:xfrm>
          <a:prstGeom prst="rect">
            <a:avLst/>
          </a:prstGeom>
          <a:noFill/>
          <a:ln w="9525">
            <a:noFill/>
            <a:miter lim="800000"/>
            <a:headEnd/>
            <a:tailEnd/>
          </a:ln>
        </p:spPr>
        <p:txBody>
          <a:bodyPr/>
          <a:lstStyle/>
          <a:p>
            <a:pPr marL="228600" indent="-228600" eaLnBrk="1" hangingPunct="1">
              <a:lnSpc>
                <a:spcPct val="90000"/>
              </a:lnSpc>
              <a:spcBef>
                <a:spcPts val="1000"/>
              </a:spcBef>
              <a:buFont typeface="Arial" pitchFamily="34" charset="0"/>
              <a:buChar char="•"/>
            </a:pPr>
            <a:r>
              <a:rPr lang="en-GB" sz="900">
                <a:solidFill>
                  <a:srgbClr val="003C68"/>
                </a:solidFill>
                <a:latin typeface="PF Highway Sans Pro"/>
                <a:ea typeface="PF Highway Sans Pro"/>
                <a:cs typeface="PF Highway Sans Pro"/>
              </a:rPr>
              <a:t>HR, hazard ratio; NR, not reached.</a:t>
            </a:r>
          </a:p>
        </p:txBody>
      </p:sp>
      <p:sp>
        <p:nvSpPr>
          <p:cNvPr id="132104" name="Text Placeholder 5"/>
          <p:cNvSpPr txBox="1">
            <a:spLocks noChangeArrowheads="1"/>
          </p:cNvSpPr>
          <p:nvPr/>
        </p:nvSpPr>
        <p:spPr bwMode="auto">
          <a:xfrm>
            <a:off x="3955257" y="6129338"/>
            <a:ext cx="3461147" cy="290512"/>
          </a:xfrm>
          <a:prstGeom prst="rect">
            <a:avLst/>
          </a:prstGeom>
          <a:noFill/>
          <a:ln w="9525">
            <a:noFill/>
            <a:miter lim="800000"/>
            <a:headEnd/>
            <a:tailEnd/>
          </a:ln>
        </p:spPr>
        <p:txBody>
          <a:bodyPr/>
          <a:lstStyle/>
          <a:p>
            <a:pPr marL="228600" indent="-228600" eaLnBrk="1" hangingPunct="1">
              <a:lnSpc>
                <a:spcPct val="90000"/>
              </a:lnSpc>
              <a:spcBef>
                <a:spcPts val="1000"/>
              </a:spcBef>
              <a:buFont typeface="Arial" pitchFamily="34" charset="0"/>
              <a:buChar char="•"/>
            </a:pPr>
            <a:r>
              <a:rPr lang="en-GB" sz="800">
                <a:solidFill>
                  <a:srgbClr val="003C68"/>
                </a:solidFill>
                <a:latin typeface="PF Highway Sans Pro"/>
                <a:ea typeface="PF Highway Sans Pro"/>
                <a:cs typeface="PF Highway Sans Pro"/>
              </a:rPr>
              <a:t>CPS, combined positive score. </a:t>
            </a:r>
          </a:p>
        </p:txBody>
      </p:sp>
      <p:pic>
        <p:nvPicPr>
          <p:cNvPr id="9" name="~PP1857.WAV">
            <a:hlinkClick r:id="" action="ppaction://media"/>
          </p:cNvPr>
          <p:cNvPicPr>
            <a:picLocks noRot="1" noChangeAspect="1"/>
          </p:cNvPicPr>
          <p:nvPr>
            <a:wavAudioFile r:embed="rId1" name="~PP1857.WAV"/>
          </p:nvPr>
        </p:nvPicPr>
        <p:blipFill>
          <a:blip r:embed="rId5"/>
          <a:stretch>
            <a:fillRect/>
          </a:stretch>
        </p:blipFill>
        <p:spPr>
          <a:xfrm>
            <a:off x="8632825" y="6346825"/>
            <a:ext cx="304800" cy="304800"/>
          </a:xfrm>
          <a:prstGeom prst="rect">
            <a:avLst/>
          </a:prstGeom>
        </p:spPr>
      </p:pic>
    </p:spTree>
  </p:cSld>
  <p:clrMapOvr>
    <a:masterClrMapping/>
  </p:clrMapOvr>
  <p:transition advTm="18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17873" y="188913"/>
            <a:ext cx="8908256" cy="787400"/>
          </a:xfrm>
        </p:spPr>
        <p:txBody>
          <a:bodyPr/>
          <a:lstStyle/>
          <a:p>
            <a:pPr eaLnBrk="1" fontAlgn="auto" hangingPunct="1">
              <a:spcAft>
                <a:spcPts val="0"/>
              </a:spcAft>
              <a:defRPr/>
            </a:pPr>
            <a:r>
              <a:rPr lang="en-US" sz="3733" dirty="0">
                <a:solidFill>
                  <a:srgbClr val="0B4055"/>
                </a:solidFill>
                <a:latin typeface="Arial"/>
                <a:ea typeface="+mj-ea"/>
                <a:cs typeface="+mj-cs"/>
              </a:rPr>
              <a:t>Avelumab + Axitinib JAVELIN Renal 101:</a:t>
            </a:r>
            <a:endParaRPr lang="en-US" dirty="0"/>
          </a:p>
        </p:txBody>
      </p:sp>
      <p:sp>
        <p:nvSpPr>
          <p:cNvPr id="141315" name="Text Placeholder 2"/>
          <p:cNvSpPr>
            <a:spLocks noGrp="1" noChangeArrowheads="1"/>
          </p:cNvSpPr>
          <p:nvPr>
            <p:ph type="body" sz="quarter" idx="14"/>
          </p:nvPr>
        </p:nvSpPr>
        <p:spPr bwMode="auto">
          <a:xfrm>
            <a:off x="385762" y="976314"/>
            <a:ext cx="7534275" cy="454025"/>
          </a:xfrm>
          <a:noFill/>
          <a:ln>
            <a:miter lim="800000"/>
            <a:headEnd/>
            <a:tailEnd/>
          </a:ln>
        </p:spPr>
        <p:txBody>
          <a:bodyPr vert="horz" wrap="square" numCol="1" anchorCtr="0" compatLnSpc="1">
            <a:prstTxWarp prst="textNoShape">
              <a:avLst/>
            </a:prstTxWarp>
            <a:normAutofit fontScale="70000" lnSpcReduction="20000"/>
          </a:bodyPr>
          <a:lstStyle/>
          <a:p>
            <a:pPr eaLnBrk="1" hangingPunct="1"/>
            <a:r>
              <a:rPr lang="en-GB" dirty="0" smtClean="0">
                <a:latin typeface="PF Highway Sans Pro"/>
                <a:ea typeface="PF Highway Sans Pro"/>
                <a:cs typeface="PF Highway Sans Pro"/>
              </a:rPr>
              <a:t>Primary Endpoint – PFS per IRC in the PD-L1+ (≥1%) Group</a:t>
            </a:r>
            <a:endParaRPr lang="en-US" dirty="0" smtClean="0">
              <a:latin typeface="PF Highway Sans Pro"/>
              <a:ea typeface="PF Highway Sans Pro"/>
              <a:cs typeface="PF Highway Sans Pro"/>
            </a:endParaRPr>
          </a:p>
        </p:txBody>
      </p:sp>
      <p:sp>
        <p:nvSpPr>
          <p:cNvPr id="8" name="Text Placeholder 3">
            <a:extLst>
              <a:ext uri="{FF2B5EF4-FFF2-40B4-BE49-F238E27FC236}"/>
            </a:extLst>
          </p:cNvPr>
          <p:cNvSpPr txBox="1">
            <a:spLocks/>
          </p:cNvSpPr>
          <p:nvPr/>
        </p:nvSpPr>
        <p:spPr>
          <a:xfrm>
            <a:off x="5718573" y="5676901"/>
            <a:ext cx="3425428" cy="290513"/>
          </a:xfrm>
          <a:prstGeom prst="rect">
            <a:avLst/>
          </a:prstGeom>
        </p:spPr>
        <p:txBody>
          <a:bodyPr>
            <a:normAutofit fontScale="32500" lnSpcReduction="20000"/>
          </a:bodyPr>
          <a:lstStyle>
            <a:lvl1pPr marL="228594" indent="-228594" algn="l" defTabSz="914377" rtl="0" eaLnBrk="1" latinLnBrk="0" hangingPunct="1">
              <a:lnSpc>
                <a:spcPct val="90000"/>
              </a:lnSpc>
              <a:spcBef>
                <a:spcPts val="0"/>
              </a:spcBef>
              <a:spcAft>
                <a:spcPts val="1600"/>
              </a:spcAft>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16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1600"/>
              </a:spcAft>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160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defRPr/>
            </a:pPr>
            <a:r>
              <a:rPr lang="en-GB">
                <a:solidFill>
                  <a:srgbClr val="0B4055"/>
                </a:solidFill>
                <a:latin typeface="Arial"/>
              </a:rPr>
              <a:t>1. Motzer RJ, et al. </a:t>
            </a:r>
            <a:r>
              <a:rPr lang="fr-FR">
                <a:solidFill>
                  <a:srgbClr val="0B4055"/>
                </a:solidFill>
                <a:latin typeface="Arial"/>
              </a:rPr>
              <a:t>ESMO 2018: abstract LBA6_PR and oral presentation</a:t>
            </a:r>
            <a:endParaRPr lang="en-GB" dirty="0">
              <a:solidFill>
                <a:srgbClr val="0B4055"/>
              </a:solidFill>
              <a:latin typeface="Arial"/>
            </a:endParaRPr>
          </a:p>
        </p:txBody>
      </p:sp>
      <p:pic>
        <p:nvPicPr>
          <p:cNvPr id="141317" name="Picture 3"/>
          <p:cNvPicPr>
            <a:picLocks noChangeAspect="1" noChangeArrowheads="1"/>
          </p:cNvPicPr>
          <p:nvPr/>
        </p:nvPicPr>
        <p:blipFill>
          <a:blip r:embed="rId3"/>
          <a:srcRect/>
          <a:stretch>
            <a:fillRect/>
          </a:stretch>
        </p:blipFill>
        <p:spPr bwMode="auto">
          <a:xfrm>
            <a:off x="1448992" y="1531938"/>
            <a:ext cx="5735240" cy="4043362"/>
          </a:xfrm>
          <a:prstGeom prst="rect">
            <a:avLst/>
          </a:prstGeom>
          <a:noFill/>
          <a:ln w="9525">
            <a:noFill/>
            <a:miter lim="800000"/>
            <a:headEnd/>
            <a:tailEnd/>
          </a:ln>
        </p:spPr>
      </p:pic>
      <p:sp>
        <p:nvSpPr>
          <p:cNvPr id="141318" name="Text Placeholder 4"/>
          <p:cNvSpPr txBox="1">
            <a:spLocks noChangeArrowheads="1"/>
          </p:cNvSpPr>
          <p:nvPr/>
        </p:nvSpPr>
        <p:spPr bwMode="auto">
          <a:xfrm>
            <a:off x="0" y="5811839"/>
            <a:ext cx="3979069" cy="268287"/>
          </a:xfrm>
          <a:prstGeom prst="rect">
            <a:avLst/>
          </a:prstGeom>
          <a:noFill/>
          <a:ln w="9525">
            <a:noFill/>
            <a:miter lim="800000"/>
            <a:headEnd/>
            <a:tailEnd/>
          </a:ln>
        </p:spPr>
        <p:txBody>
          <a:bodyPr/>
          <a:lstStyle/>
          <a:p>
            <a:pPr marL="227013" indent="-227013" defTabSz="912813" eaLnBrk="1" hangingPunct="1">
              <a:lnSpc>
                <a:spcPct val="90000"/>
              </a:lnSpc>
              <a:spcAft>
                <a:spcPts val="1600"/>
              </a:spcAft>
              <a:buFont typeface="Arial" pitchFamily="34" charset="0"/>
              <a:buChar char="•"/>
            </a:pPr>
            <a:r>
              <a:rPr lang="en-GB" sz="800">
                <a:solidFill>
                  <a:srgbClr val="0B4055"/>
                </a:solidFill>
                <a:latin typeface="Arial" pitchFamily="34" charset="0"/>
              </a:rPr>
              <a:t>Minimum follow-up 6 months. Median follow-up 9.9 months (avelumab + axitinib) and 8.4 months (sunitinib). The PFS analysis crossed the prespecified efficacy boundary based on the alpha-spending function (P=0.001). IRC, independent review committee; NE, not estimable</a:t>
            </a:r>
          </a:p>
        </p:txBody>
      </p:sp>
      <p:pic>
        <p:nvPicPr>
          <p:cNvPr id="7" name="~PP2993.WAV">
            <a:hlinkClick r:id="" action="ppaction://media"/>
          </p:cNvPr>
          <p:cNvPicPr>
            <a:picLocks noRot="1" noChangeAspect="1"/>
          </p:cNvPicPr>
          <p:nvPr>
            <a:wavAudioFile r:embed="rId1" name="~PP2993.WAV"/>
          </p:nvPr>
        </p:nvPicPr>
        <p:blipFill>
          <a:blip r:embed="rId4"/>
          <a:stretch>
            <a:fillRect/>
          </a:stretch>
        </p:blipFill>
        <p:spPr>
          <a:xfrm>
            <a:off x="8632825" y="6346825"/>
            <a:ext cx="304800" cy="304800"/>
          </a:xfrm>
          <a:prstGeom prst="rect">
            <a:avLst/>
          </a:prstGeom>
        </p:spPr>
      </p:pic>
    </p:spTree>
  </p:cSld>
  <p:clrMapOvr>
    <a:masterClrMapping/>
  </p:clrMapOvr>
  <p:transition advTm="9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7"/>
          <p:cNvSpPr>
            <a:spLocks noGrp="1" noChangeArrowheads="1"/>
          </p:cNvSpPr>
          <p:nvPr>
            <p:ph type="title"/>
          </p:nvPr>
        </p:nvSpPr>
        <p:spPr/>
        <p:txBody>
          <a:bodyPr>
            <a:normAutofit fontScale="90000"/>
          </a:bodyPr>
          <a:lstStyle/>
          <a:p>
            <a:pPr eaLnBrk="1" hangingPunct="1">
              <a:defRPr/>
            </a:pPr>
            <a:r>
              <a:rPr lang="el-GR" altLang="ja-JP" dirty="0" smtClean="0">
                <a:cs typeface="ＭＳ Ｐゴシック" charset="0"/>
              </a:rPr>
              <a:t>Ο καρκίνος του νεφρού δεν είναι ΜΙΑ νόσος</a:t>
            </a:r>
            <a:endParaRPr lang="en-US" altLang="ja-JP" dirty="0">
              <a:ea typeface="+mj-ea"/>
              <a:cs typeface="ＭＳ Ｐゴシック" charset="0"/>
            </a:endParaRPr>
          </a:p>
        </p:txBody>
      </p:sp>
      <p:pic>
        <p:nvPicPr>
          <p:cNvPr id="38953" name="Picture 7" descr="Untitled-1"/>
          <p:cNvPicPr>
            <a:picLocks noChangeArrowheads="1"/>
          </p:cNvPicPr>
          <p:nvPr/>
        </p:nvPicPr>
        <p:blipFill rotWithShape="1">
          <a:blip r:embed="rId4" cstate="print">
            <a:extLst>
              <a:ext uri="{28A0092B-C50C-407E-A947-70E740481C1C}">
                <a14:useLocalDpi xmlns="" xmlns:a14="http://schemas.microsoft.com/office/drawing/2010/main"/>
              </a:ext>
            </a:extLst>
          </a:blip>
          <a:srcRect/>
          <a:stretch/>
        </p:blipFill>
        <p:spPr bwMode="auto">
          <a:xfrm>
            <a:off x="1925572" y="2482210"/>
            <a:ext cx="1185319" cy="1185319"/>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extLst/>
        </p:spPr>
      </p:pic>
      <p:pic>
        <p:nvPicPr>
          <p:cNvPr id="38949" name="Picture 20" descr="Untitled-1"/>
          <p:cNvPicPr>
            <a:picLocks noChangeArrowheads="1"/>
          </p:cNvPicPr>
          <p:nvPr/>
        </p:nvPicPr>
        <p:blipFill rotWithShape="1">
          <a:blip r:embed="rId5" cstate="print">
            <a:extLst>
              <a:ext uri="{28A0092B-C50C-407E-A947-70E740481C1C}">
                <a14:useLocalDpi xmlns="" xmlns:a14="http://schemas.microsoft.com/office/drawing/2010/main"/>
              </a:ext>
            </a:extLst>
          </a:blip>
          <a:srcRect/>
          <a:stretch/>
        </p:blipFill>
        <p:spPr bwMode="auto">
          <a:xfrm>
            <a:off x="3301443" y="2482210"/>
            <a:ext cx="1185319" cy="1185319"/>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extLst/>
        </p:spPr>
      </p:pic>
      <p:pic>
        <p:nvPicPr>
          <p:cNvPr id="38948" name="Picture 31" descr="Untitled-1"/>
          <p:cNvPicPr>
            <a:picLocks noChangeArrowheads="1"/>
          </p:cNvPicPr>
          <p:nvPr/>
        </p:nvPicPr>
        <p:blipFill rotWithShape="1">
          <a:blip r:embed="rId6" cstate="print">
            <a:extLst>
              <a:ext uri="{28A0092B-C50C-407E-A947-70E740481C1C}">
                <a14:useLocalDpi xmlns="" xmlns:a14="http://schemas.microsoft.com/office/drawing/2010/main"/>
              </a:ext>
            </a:extLst>
          </a:blip>
          <a:srcRect/>
          <a:stretch/>
        </p:blipFill>
        <p:spPr bwMode="auto">
          <a:xfrm>
            <a:off x="4677314" y="2482210"/>
            <a:ext cx="1185319" cy="1185319"/>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extLst/>
        </p:spPr>
      </p:pic>
      <p:grpSp>
        <p:nvGrpSpPr>
          <p:cNvPr id="2" name="Group 21"/>
          <p:cNvGrpSpPr/>
          <p:nvPr/>
        </p:nvGrpSpPr>
        <p:grpSpPr>
          <a:xfrm>
            <a:off x="6053185" y="2482210"/>
            <a:ext cx="2561191" cy="1185319"/>
            <a:chOff x="6053185" y="2618068"/>
            <a:chExt cx="2561191" cy="1185319"/>
          </a:xfrm>
        </p:grpSpPr>
        <p:pic>
          <p:nvPicPr>
            <p:cNvPr id="38944" name="Picture 37" descr="Untitled-1"/>
            <p:cNvPicPr>
              <a:picLocks noChangeArrowheads="1"/>
            </p:cNvPicPr>
            <p:nvPr/>
          </p:nvPicPr>
          <p:blipFill rotWithShape="1">
            <a:blip r:embed="rId7" cstate="print">
              <a:extLst>
                <a:ext uri="{28A0092B-C50C-407E-A947-70E740481C1C}">
                  <a14:useLocalDpi xmlns="" xmlns:a14="http://schemas.microsoft.com/office/drawing/2010/main"/>
                </a:ext>
              </a:extLst>
            </a:blip>
            <a:srcRect/>
            <a:stretch/>
          </p:blipFill>
          <p:spPr bwMode="auto">
            <a:xfrm>
              <a:off x="6053185" y="2618068"/>
              <a:ext cx="1185319" cy="1185319"/>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extLst/>
          </p:spPr>
        </p:pic>
        <p:pic>
          <p:nvPicPr>
            <p:cNvPr id="38940" name="Picture 43" descr="Untitled-1"/>
            <p:cNvPicPr>
              <a:picLocks noChangeArrowheads="1"/>
            </p:cNvPicPr>
            <p:nvPr/>
          </p:nvPicPr>
          <p:blipFill rotWithShape="1">
            <a:blip r:embed="rId8" cstate="print">
              <a:extLst>
                <a:ext uri="{28A0092B-C50C-407E-A947-70E740481C1C}">
                  <a14:useLocalDpi xmlns="" xmlns:a14="http://schemas.microsoft.com/office/drawing/2010/main"/>
                </a:ext>
              </a:extLst>
            </a:blip>
            <a:srcRect/>
            <a:stretch/>
          </p:blipFill>
          <p:spPr bwMode="auto">
            <a:xfrm>
              <a:off x="7429057" y="2618068"/>
              <a:ext cx="1185319" cy="1185319"/>
            </a:xfrm>
            <a:prstGeom prst="ellipse">
              <a:avLst/>
            </a:prstGeom>
            <a:solidFill>
              <a:schemeClr val="bg1"/>
            </a:solidFill>
            <a:ln w="38100">
              <a:gradFill>
                <a:gsLst>
                  <a:gs pos="0">
                    <a:schemeClr val="bg2"/>
                  </a:gs>
                  <a:gs pos="50000">
                    <a:schemeClr val="tx2"/>
                  </a:gs>
                  <a:gs pos="100000">
                    <a:schemeClr val="accent1"/>
                  </a:gs>
                </a:gsLst>
              </a:gradFill>
              <a:miter lim="800000"/>
              <a:headEnd/>
              <a:tailEnd/>
            </a:ln>
            <a:effectLst/>
            <a:extLst/>
          </p:spPr>
        </p:pic>
      </p:grpSp>
      <p:cxnSp>
        <p:nvCxnSpPr>
          <p:cNvPr id="38925" name="Shape 77"/>
          <p:cNvCxnSpPr>
            <a:cxnSpLocks noChangeShapeType="1"/>
            <a:stCxn id="7" idx="2"/>
            <a:endCxn id="38953" idx="0"/>
          </p:cNvCxnSpPr>
          <p:nvPr/>
        </p:nvCxnSpPr>
        <p:spPr bwMode="auto">
          <a:xfrm rot="5400000">
            <a:off x="2938664" y="1520420"/>
            <a:ext cx="541359" cy="1382221"/>
          </a:xfrm>
          <a:prstGeom prst="bentConnector3">
            <a:avLst>
              <a:gd name="adj1" fmla="val 50000"/>
            </a:avLst>
          </a:prstGeom>
          <a:noFill/>
          <a:ln w="28575">
            <a:solidFill>
              <a:schemeClr val="tx2"/>
            </a:solidFill>
            <a:round/>
            <a:headEnd/>
            <a:tailEnd type="triangle" w="lg" len="lg"/>
          </a:ln>
          <a:extLst>
            <a:ext uri="{909E8E84-426E-40DD-AFC4-6F175D3DCCD1}">
              <a14:hiddenFill xmlns="" xmlns:a14="http://schemas.microsoft.com/office/drawing/2010/main">
                <a:noFill/>
              </a14:hiddenFill>
            </a:ext>
          </a:extLst>
        </p:spPr>
      </p:cxnSp>
      <p:sp>
        <p:nvSpPr>
          <p:cNvPr id="49" name="Content Placeholder 3"/>
          <p:cNvSpPr txBox="1">
            <a:spLocks/>
          </p:cNvSpPr>
          <p:nvPr/>
        </p:nvSpPr>
        <p:spPr bwMode="auto">
          <a:xfrm>
            <a:off x="1695635" y="6090551"/>
            <a:ext cx="702529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9"/>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
                <a:srgbClr val="41A4A6"/>
              </a:buClr>
              <a:buSzPct val="120000"/>
              <a:buFontTx/>
              <a:buNone/>
              <a:tabLst/>
              <a:defRPr/>
            </a:pPr>
            <a: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FLCN, </a:t>
            </a:r>
            <a:r>
              <a:rPr kumimoji="0" lang="en-US" altLang="ja-JP" sz="1000" b="0" i="0" u="none" strike="noStrike" kern="1200" cap="none" spc="0" normalizeH="0" baseline="0" noProof="0" dirty="0" err="1">
                <a:ln>
                  <a:noFill/>
                </a:ln>
                <a:solidFill>
                  <a:srgbClr val="333333"/>
                </a:solidFill>
                <a:effectLst/>
                <a:uLnTx/>
                <a:uFillTx/>
                <a:latin typeface="Arial"/>
                <a:ea typeface="ＭＳ Ｐゴシック" panose="020B0600070205080204" pitchFamily="34" charset="-128"/>
                <a:cs typeface="Arial"/>
              </a:rPr>
              <a:t>folliculin</a:t>
            </a:r>
            <a: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 BHD, </a:t>
            </a:r>
            <a:r>
              <a:rPr kumimoji="0" lang="en-US" altLang="ja-JP" sz="1000" b="0" i="0" u="none" strike="noStrike" kern="1200" cap="none" spc="0" normalizeH="0" baseline="0" noProof="0" dirty="0" err="1">
                <a:ln>
                  <a:noFill/>
                </a:ln>
                <a:solidFill>
                  <a:srgbClr val="333333"/>
                </a:solidFill>
                <a:effectLst/>
                <a:uLnTx/>
                <a:uFillTx/>
                <a:latin typeface="Arial"/>
                <a:ea typeface="ＭＳ Ｐゴシック" panose="020B0600070205080204" pitchFamily="34" charset="-128"/>
                <a:cs typeface="Arial"/>
              </a:rPr>
              <a:t>Birt</a:t>
            </a:r>
            <a: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-Hogg-</a:t>
            </a:r>
            <a:r>
              <a:rPr kumimoji="0" lang="en-US" altLang="ja-JP" sz="1000" b="0" i="0" u="none" strike="noStrike" kern="1200" cap="none" spc="0" normalizeH="0" baseline="0" noProof="0" dirty="0" err="1">
                <a:ln>
                  <a:noFill/>
                </a:ln>
                <a:solidFill>
                  <a:srgbClr val="333333"/>
                </a:solidFill>
                <a:effectLst/>
                <a:uLnTx/>
                <a:uFillTx/>
                <a:latin typeface="Arial"/>
                <a:ea typeface="ＭＳ Ｐゴシック" panose="020B0600070205080204" pitchFamily="34" charset="-128"/>
                <a:cs typeface="Arial"/>
              </a:rPr>
              <a:t>Dubé</a:t>
            </a:r>
            <a: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 FH, fumarate hydratase; MET, mesenchymal epithelial transition factor; </a:t>
            </a:r>
            <a:b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br>
            <a:r>
              <a:rPr kumimoji="0" lang="en-US" altLang="ja-JP" sz="10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VHL, von Hippel-Lindau.</a:t>
            </a:r>
            <a:endPar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endParaRPr>
          </a:p>
          <a:p>
            <a:pPr marL="0" marR="0" lvl="0" indent="0" algn="l" defTabSz="457200" rtl="0" eaLnBrk="1" fontAlgn="base" latinLnBrk="0" hangingPunct="1">
              <a:lnSpc>
                <a:spcPct val="100000"/>
              </a:lnSpc>
              <a:spcBef>
                <a:spcPct val="0"/>
              </a:spcBef>
              <a:spcAft>
                <a:spcPct val="0"/>
              </a:spcAft>
              <a:buClr>
                <a:srgbClr val="41A4A6"/>
              </a:buClr>
              <a:buSzPct val="120000"/>
              <a:buFontTx/>
              <a:buNone/>
              <a:tabLst/>
              <a:defRPr/>
            </a:pP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 </a:t>
            </a:r>
            <a:r>
              <a:rPr kumimoji="0" lang="en-US" altLang="ja-JP"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Pfaffenroth</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EC, </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Expert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Opin</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Biol</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Ther</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2008;8(6):779</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790. 2. </a:t>
            </a:r>
            <a:r>
              <a:rPr kumimoji="0" lang="en-US" altLang="ja-JP" sz="1000" b="0" i="0"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Linehan</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WM</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et al.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Semin</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Cancer </a:t>
            </a:r>
            <a:r>
              <a:rPr kumimoji="0" lang="en-US" altLang="ja-JP"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Biol</a:t>
            </a:r>
            <a:r>
              <a:rPr kumimoji="0" lang="en-US" altLang="ja-JP"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2013;23(1):46</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a:t>
            </a:r>
            <a:r>
              <a:rPr kumimoji="0" lang="en-US" altLang="ja-JP"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55. </a:t>
            </a:r>
          </a:p>
        </p:txBody>
      </p:sp>
      <p:graphicFrame>
        <p:nvGraphicFramePr>
          <p:cNvPr id="50" name="Table 49"/>
          <p:cNvGraphicFramePr>
            <a:graphicFrameLocks noGrp="1"/>
          </p:cNvGraphicFramePr>
          <p:nvPr>
            <p:extLst/>
          </p:nvPr>
        </p:nvGraphicFramePr>
        <p:xfrm>
          <a:off x="457198" y="3856681"/>
          <a:ext cx="8229606" cy="1431496"/>
        </p:xfrm>
        <a:graphic>
          <a:graphicData uri="http://schemas.openxmlformats.org/drawingml/2006/table">
            <a:tbl>
              <a:tblPr firstRow="1" bandRow="1">
                <a:tableStyleId>{B301B821-A1FF-4177-AEE7-76D212191A09}</a:tableStyleId>
              </a:tblPr>
              <a:tblGrid>
                <a:gridCol w="1371601">
                  <a:extLst>
                    <a:ext uri="{9D8B030D-6E8A-4147-A177-3AD203B41FA5}">
                      <a16:colId xmlns="" xmlns:a16="http://schemas.microsoft.com/office/drawing/2014/main" val="20000"/>
                    </a:ext>
                  </a:extLst>
                </a:gridCol>
                <a:gridCol w="1371601">
                  <a:extLst>
                    <a:ext uri="{9D8B030D-6E8A-4147-A177-3AD203B41FA5}">
                      <a16:colId xmlns="" xmlns:a16="http://schemas.microsoft.com/office/drawing/2014/main" val="20001"/>
                    </a:ext>
                  </a:extLst>
                </a:gridCol>
                <a:gridCol w="1371601">
                  <a:extLst>
                    <a:ext uri="{9D8B030D-6E8A-4147-A177-3AD203B41FA5}">
                      <a16:colId xmlns="" xmlns:a16="http://schemas.microsoft.com/office/drawing/2014/main" val="20002"/>
                    </a:ext>
                  </a:extLst>
                </a:gridCol>
                <a:gridCol w="1371601">
                  <a:extLst>
                    <a:ext uri="{9D8B030D-6E8A-4147-A177-3AD203B41FA5}">
                      <a16:colId xmlns="" xmlns:a16="http://schemas.microsoft.com/office/drawing/2014/main" val="20003"/>
                    </a:ext>
                  </a:extLst>
                </a:gridCol>
                <a:gridCol w="1371601">
                  <a:extLst>
                    <a:ext uri="{9D8B030D-6E8A-4147-A177-3AD203B41FA5}">
                      <a16:colId xmlns="" xmlns:a16="http://schemas.microsoft.com/office/drawing/2014/main" val="20004"/>
                    </a:ext>
                  </a:extLst>
                </a:gridCol>
                <a:gridCol w="1371601">
                  <a:extLst>
                    <a:ext uri="{9D8B030D-6E8A-4147-A177-3AD203B41FA5}">
                      <a16:colId xmlns="" xmlns:a16="http://schemas.microsoft.com/office/drawing/2014/main" val="20005"/>
                    </a:ext>
                  </a:extLst>
                </a:gridCol>
              </a:tblGrid>
              <a:tr h="258338">
                <a:tc>
                  <a:txBody>
                    <a:bodyPr/>
                    <a:lstStyle/>
                    <a:p>
                      <a:pPr algn="ctr"/>
                      <a:r>
                        <a:rPr lang="en-US" sz="1200" b="1" dirty="0">
                          <a:solidFill>
                            <a:schemeClr val="tx1"/>
                          </a:solidFill>
                          <a:latin typeface="Arial" panose="020B0604020202020204" pitchFamily="34" charset="0"/>
                          <a:cs typeface="Arial" panose="020B0604020202020204" pitchFamily="34" charset="0"/>
                        </a:rPr>
                        <a:t>Type</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Clear cell</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Papillary type 1</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Papillary type 2 </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kern="1200" dirty="0" err="1">
                          <a:solidFill>
                            <a:schemeClr val="tx1"/>
                          </a:solidFill>
                          <a:latin typeface="Arial" panose="020B0604020202020204" pitchFamily="34" charset="0"/>
                          <a:ea typeface="+mn-ea"/>
                          <a:cs typeface="Arial" panose="020B0604020202020204" pitchFamily="34" charset="0"/>
                        </a:rPr>
                        <a:t>Chromophobe</a:t>
                      </a:r>
                      <a:endParaRPr lang="en-US" sz="1200" b="1" kern="1200" dirty="0">
                        <a:solidFill>
                          <a:schemeClr val="tx1"/>
                        </a:solidFill>
                        <a:latin typeface="Arial" panose="020B0604020202020204" pitchFamily="34" charset="0"/>
                        <a:ea typeface="+mn-ea"/>
                        <a:cs typeface="Arial" panose="020B0604020202020204" pitchFamily="34" charset="0"/>
                      </a:endParaRP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b="1" kern="1200" dirty="0" err="1">
                          <a:solidFill>
                            <a:schemeClr val="tx1"/>
                          </a:solidFill>
                          <a:latin typeface="Arial" panose="020B0604020202020204" pitchFamily="34" charset="0"/>
                          <a:ea typeface="+mn-ea"/>
                          <a:cs typeface="Arial" panose="020B0604020202020204" pitchFamily="34" charset="0"/>
                        </a:rPr>
                        <a:t>Oncocytoma</a:t>
                      </a:r>
                      <a:endParaRPr lang="en-US" altLang="ja-JP" sz="1200" b="1" kern="1200" dirty="0">
                        <a:solidFill>
                          <a:schemeClr val="tx1"/>
                        </a:solidFill>
                        <a:latin typeface="Arial" panose="020B0604020202020204" pitchFamily="34" charset="0"/>
                        <a:ea typeface="+mn-ea"/>
                        <a:cs typeface="Arial" panose="020B0604020202020204" pitchFamily="34" charset="0"/>
                      </a:endParaRP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10000"/>
                  </a:ext>
                </a:extLst>
              </a:tr>
              <a:tr h="258338">
                <a:tc>
                  <a:txBody>
                    <a:bodyPr/>
                    <a:lstStyle/>
                    <a:p>
                      <a:pPr algn="ctr"/>
                      <a:r>
                        <a:rPr lang="en-US" sz="1200" b="1" dirty="0">
                          <a:solidFill>
                            <a:schemeClr val="tx1"/>
                          </a:solidFill>
                          <a:latin typeface="Arial" panose="020B0604020202020204" pitchFamily="34" charset="0"/>
                          <a:cs typeface="Arial" panose="020B0604020202020204" pitchFamily="34" charset="0"/>
                        </a:rPr>
                        <a:t>Incidence (%)</a:t>
                      </a:r>
                      <a:r>
                        <a:rPr lang="en-US" sz="1200" b="1" baseline="30000" dirty="0">
                          <a:solidFill>
                            <a:schemeClr val="tx1"/>
                          </a:solidFill>
                          <a:latin typeface="Arial" panose="020B0604020202020204" pitchFamily="34" charset="0"/>
                          <a:cs typeface="Arial" panose="020B0604020202020204" pitchFamily="34" charset="0"/>
                        </a:rPr>
                        <a:t>1</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i="1" dirty="0">
                          <a:solidFill>
                            <a:srgbClr val="000000"/>
                          </a:solidFill>
                          <a:latin typeface="Arial" panose="020B0604020202020204" pitchFamily="34" charset="0"/>
                          <a:cs typeface="Arial" panose="020B0604020202020204" pitchFamily="34" charset="0"/>
                        </a:rPr>
                        <a:t>75%</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5%</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10%</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5%</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5%</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25702">
                <a:tc>
                  <a:txBody>
                    <a:bodyPr/>
                    <a:lstStyle/>
                    <a:p>
                      <a:pPr algn="ctr"/>
                      <a:r>
                        <a:rPr lang="en-US" sz="1200" b="1" dirty="0">
                          <a:solidFill>
                            <a:schemeClr val="tx1"/>
                          </a:solidFill>
                          <a:latin typeface="Arial" panose="020B0604020202020204" pitchFamily="34" charset="0"/>
                          <a:cs typeface="Arial" panose="020B0604020202020204" pitchFamily="34" charset="0"/>
                        </a:rPr>
                        <a:t>Hereditary mutations</a:t>
                      </a:r>
                      <a:r>
                        <a:rPr lang="en-US" sz="1200" b="1" baseline="30000" dirty="0">
                          <a:solidFill>
                            <a:schemeClr val="tx1"/>
                          </a:solidFill>
                          <a:latin typeface="Arial" panose="020B0604020202020204" pitchFamily="34" charset="0"/>
                          <a:cs typeface="Arial" panose="020B0604020202020204" pitchFamily="34" charset="0"/>
                        </a:rPr>
                        <a:t>1</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i="1" dirty="0">
                          <a:solidFill>
                            <a:srgbClr val="000000"/>
                          </a:solidFill>
                          <a:latin typeface="Arial" panose="020B0604020202020204" pitchFamily="34" charset="0"/>
                          <a:cs typeface="Arial" panose="020B0604020202020204" pitchFamily="34" charset="0"/>
                        </a:rPr>
                        <a:t>VHL</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MET</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FH</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BHD</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BHD</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25702">
                <a:tc>
                  <a:txBody>
                    <a:bodyPr/>
                    <a:lstStyle/>
                    <a:p>
                      <a:pPr algn="ctr"/>
                      <a:r>
                        <a:rPr lang="en-US" sz="1200" b="1" dirty="0">
                          <a:solidFill>
                            <a:schemeClr val="tx1"/>
                          </a:solidFill>
                          <a:latin typeface="Arial" panose="020B0604020202020204" pitchFamily="34" charset="0"/>
                          <a:cs typeface="Arial" panose="020B0604020202020204" pitchFamily="34" charset="0"/>
                        </a:rPr>
                        <a:t>Sporadic mutations</a:t>
                      </a:r>
                      <a:r>
                        <a:rPr lang="en-US" sz="1200" b="1" baseline="30000" dirty="0">
                          <a:solidFill>
                            <a:schemeClr val="tx1"/>
                          </a:solidFill>
                          <a:latin typeface="Arial" panose="020B0604020202020204" pitchFamily="34" charset="0"/>
                          <a:cs typeface="Arial" panose="020B0604020202020204" pitchFamily="34" charset="0"/>
                        </a:rPr>
                        <a:t>2</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i="1" dirty="0">
                          <a:solidFill>
                            <a:srgbClr val="000000"/>
                          </a:solidFill>
                          <a:latin typeface="Arial" panose="020B0604020202020204" pitchFamily="34" charset="0"/>
                          <a:cs typeface="Arial" panose="020B0604020202020204" pitchFamily="34" charset="0"/>
                        </a:rPr>
                        <a:t>VHL</a:t>
                      </a:r>
                      <a:br>
                        <a:rPr lang="en-US" sz="1200" b="1" i="1" dirty="0">
                          <a:solidFill>
                            <a:srgbClr val="000000"/>
                          </a:solidFill>
                          <a:latin typeface="Arial" panose="020B0604020202020204" pitchFamily="34" charset="0"/>
                          <a:cs typeface="Arial" panose="020B0604020202020204" pitchFamily="34" charset="0"/>
                        </a:rPr>
                      </a:br>
                      <a:r>
                        <a:rPr lang="en-US" sz="1200" b="1" i="1" dirty="0">
                          <a:solidFill>
                            <a:srgbClr val="000000"/>
                          </a:solidFill>
                          <a:latin typeface="Arial" panose="020B0604020202020204" pitchFamily="34" charset="0"/>
                          <a:cs typeface="Arial" panose="020B0604020202020204" pitchFamily="34" charset="0"/>
                        </a:rPr>
                        <a:t>(89%)</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Arial" panose="020B0604020202020204" pitchFamily="34" charset="0"/>
                          <a:cs typeface="Arial" panose="020B0604020202020204" pitchFamily="34" charset="0"/>
                        </a:rPr>
                        <a:t>MET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Arial" panose="020B0604020202020204" pitchFamily="34" charset="0"/>
                          <a:cs typeface="Arial" panose="020B0604020202020204" pitchFamily="34" charset="0"/>
                        </a:rPr>
                        <a:t>(13%)</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TBD</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a:solidFill>
                            <a:srgbClr val="000000"/>
                          </a:solidFill>
                          <a:latin typeface="Arial" panose="020B0604020202020204" pitchFamily="34" charset="0"/>
                          <a:cs typeface="Arial" panose="020B0604020202020204" pitchFamily="34" charset="0"/>
                        </a:rPr>
                        <a:t>TBD</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Arial" panose="020B0604020202020204" pitchFamily="34" charset="0"/>
                          <a:cs typeface="Arial" panose="020B0604020202020204" pitchFamily="34" charset="0"/>
                        </a:rPr>
                        <a:t>TBD</a:t>
                      </a:r>
                    </a:p>
                  </a:txBody>
                  <a:tcPr marL="83593" marR="83593" marT="41777" marB="41777"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7" name="Rectangle 6"/>
          <p:cNvSpPr/>
          <p:nvPr/>
        </p:nvSpPr>
        <p:spPr>
          <a:xfrm>
            <a:off x="3005015" y="1602297"/>
            <a:ext cx="1790875" cy="33855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rPr>
              <a:t>Proximal nephron</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88" name="Shape 77"/>
          <p:cNvCxnSpPr>
            <a:cxnSpLocks noChangeShapeType="1"/>
            <a:stCxn id="7" idx="2"/>
            <a:endCxn id="38948" idx="0"/>
          </p:cNvCxnSpPr>
          <p:nvPr/>
        </p:nvCxnSpPr>
        <p:spPr bwMode="auto">
          <a:xfrm rot="16200000" flipH="1">
            <a:off x="4314534" y="1526769"/>
            <a:ext cx="541359" cy="1369521"/>
          </a:xfrm>
          <a:prstGeom prst="bentConnector3">
            <a:avLst>
              <a:gd name="adj1" fmla="val 50000"/>
            </a:avLst>
          </a:prstGeom>
          <a:noFill/>
          <a:ln w="28575">
            <a:solidFill>
              <a:schemeClr val="tx2"/>
            </a:solidFill>
            <a:round/>
            <a:headEnd/>
            <a:tailEnd type="triangle" w="lg" len="lg"/>
          </a:ln>
          <a:extLst>
            <a:ext uri="{909E8E84-426E-40DD-AFC4-6F175D3DCCD1}">
              <a14:hiddenFill xmlns="" xmlns:a14="http://schemas.microsoft.com/office/drawing/2010/main">
                <a:noFill/>
              </a14:hiddenFill>
            </a:ext>
          </a:extLst>
        </p:spPr>
      </p:cxnSp>
      <p:cxnSp>
        <p:nvCxnSpPr>
          <p:cNvPr id="16" name="Straight Arrow Connector 15"/>
          <p:cNvCxnSpPr>
            <a:stCxn id="7" idx="2"/>
            <a:endCxn id="38949" idx="0"/>
          </p:cNvCxnSpPr>
          <p:nvPr/>
        </p:nvCxnSpPr>
        <p:spPr>
          <a:xfrm flipH="1">
            <a:off x="3894103" y="1940851"/>
            <a:ext cx="6350" cy="541359"/>
          </a:xfrm>
          <a:prstGeom prst="straightConnector1">
            <a:avLst/>
          </a:prstGeom>
          <a:noFill/>
          <a:ln w="28575">
            <a:solidFill>
              <a:schemeClr val="tx2"/>
            </a:solidFill>
            <a:round/>
            <a:headEnd/>
            <a:tailEnd type="triangle" w="lg" len="lg"/>
          </a:ln>
          <a:extLst>
            <a:ext uri="{909E8E84-426E-40DD-AFC4-6F175D3DCCD1}">
              <a14:hiddenFill xmlns="" xmlns:a14="http://schemas.microsoft.com/office/drawing/2010/main">
                <a:noFill/>
              </a14:hiddenFill>
            </a:ext>
          </a:extLst>
        </p:spPr>
      </p:cxnSp>
      <p:sp>
        <p:nvSpPr>
          <p:cNvPr id="102" name="Rectangle 101"/>
          <p:cNvSpPr/>
          <p:nvPr/>
        </p:nvSpPr>
        <p:spPr>
          <a:xfrm>
            <a:off x="6581011" y="1602297"/>
            <a:ext cx="1505540" cy="33855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rPr>
              <a:t>Distal nephron</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104" name="Shape 77"/>
          <p:cNvCxnSpPr>
            <a:cxnSpLocks noChangeShapeType="1"/>
            <a:stCxn id="102" idx="2"/>
            <a:endCxn id="38940" idx="0"/>
          </p:cNvCxnSpPr>
          <p:nvPr/>
        </p:nvCxnSpPr>
        <p:spPr bwMode="auto">
          <a:xfrm rot="16200000" flipH="1">
            <a:off x="7407070" y="1867562"/>
            <a:ext cx="541359" cy="687936"/>
          </a:xfrm>
          <a:prstGeom prst="bentConnector3">
            <a:avLst>
              <a:gd name="adj1" fmla="val 50000"/>
            </a:avLst>
          </a:prstGeom>
          <a:noFill/>
          <a:ln w="28575">
            <a:solidFill>
              <a:schemeClr val="tx2"/>
            </a:solidFill>
            <a:round/>
            <a:headEnd/>
            <a:tailEnd type="triangle" w="lg" len="lg"/>
          </a:ln>
          <a:extLst>
            <a:ext uri="{909E8E84-426E-40DD-AFC4-6F175D3DCCD1}">
              <a14:hiddenFill xmlns="" xmlns:a14="http://schemas.microsoft.com/office/drawing/2010/main">
                <a:noFill/>
              </a14:hiddenFill>
            </a:ext>
          </a:extLst>
        </p:spPr>
      </p:cxnSp>
      <p:cxnSp>
        <p:nvCxnSpPr>
          <p:cNvPr id="107" name="Shape 77"/>
          <p:cNvCxnSpPr>
            <a:cxnSpLocks noChangeShapeType="1"/>
            <a:stCxn id="102" idx="2"/>
            <a:endCxn id="38944" idx="0"/>
          </p:cNvCxnSpPr>
          <p:nvPr/>
        </p:nvCxnSpPr>
        <p:spPr bwMode="auto">
          <a:xfrm rot="5400000">
            <a:off x="6719134" y="1867562"/>
            <a:ext cx="541359" cy="687936"/>
          </a:xfrm>
          <a:prstGeom prst="bentConnector3">
            <a:avLst>
              <a:gd name="adj1" fmla="val 50000"/>
            </a:avLst>
          </a:prstGeom>
          <a:noFill/>
          <a:ln w="28575">
            <a:solidFill>
              <a:schemeClr val="tx2"/>
            </a:solidFill>
            <a:round/>
            <a:headEnd/>
            <a:tailEnd type="triangle" w="lg" len="lg"/>
          </a:ln>
          <a:extLst>
            <a:ext uri="{909E8E84-426E-40DD-AFC4-6F175D3DCCD1}">
              <a14:hiddenFill xmlns="" xmlns:a14="http://schemas.microsoft.com/office/drawing/2010/main">
                <a:noFill/>
              </a14:hiddenFill>
            </a:ext>
          </a:extLst>
        </p:spPr>
      </p:cxnSp>
      <p:sp>
        <p:nvSpPr>
          <p:cNvPr id="18" name="17 - TextBox"/>
          <p:cNvSpPr txBox="1"/>
          <p:nvPr/>
        </p:nvSpPr>
        <p:spPr>
          <a:xfrm>
            <a:off x="428596" y="5429264"/>
            <a:ext cx="6436827" cy="646331"/>
          </a:xfrm>
          <a:prstGeom prst="rect">
            <a:avLst/>
          </a:prstGeom>
          <a:noFill/>
        </p:spPr>
        <p:txBody>
          <a:bodyPr wrap="none" rtlCol="0">
            <a:spAutoFit/>
          </a:bodyPr>
          <a:lstStyle/>
          <a:p>
            <a:pPr>
              <a:buFont typeface="Arial" pitchFamily="34" charset="0"/>
              <a:buChar char="•"/>
            </a:pPr>
            <a:r>
              <a:rPr lang="el-GR" b="1" dirty="0" smtClean="0"/>
              <a:t>5% των όγκων του νεφρού είναι αταξινόμητα/ αδιαφοροποίητα</a:t>
            </a:r>
          </a:p>
          <a:p>
            <a:pPr>
              <a:buFont typeface="Arial" pitchFamily="34" charset="0"/>
              <a:buChar char="•"/>
            </a:pPr>
            <a:r>
              <a:rPr lang="el-GR" b="1" dirty="0" smtClean="0"/>
              <a:t>Πολύ σπάνιοι οι όγκοι </a:t>
            </a:r>
            <a:r>
              <a:rPr lang="en-US" b="1" dirty="0" smtClean="0"/>
              <a:t>Bellini (Collecting Duct)</a:t>
            </a:r>
            <a:endParaRPr lang="el-GR" b="1" dirty="0"/>
          </a:p>
        </p:txBody>
      </p:sp>
      <p:pic>
        <p:nvPicPr>
          <p:cNvPr id="19" name="~PP1566.WAV">
            <a:hlinkClick r:id="" action="ppaction://media"/>
          </p:cNvPr>
          <p:cNvPicPr>
            <a:picLocks noRot="1" noChangeAspect="1"/>
          </p:cNvPicPr>
          <p:nvPr>
            <a:wavAudioFile r:embed="rId1" name="~PP1566.WAV"/>
          </p:nvPr>
        </p:nvPicPr>
        <p:blipFill>
          <a:blip r:embed="rId10"/>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66962557"/>
      </p:ext>
    </p:extLst>
  </p:cSld>
  <p:clrMapOvr>
    <a:masterClrMapping/>
  </p:clrMapOvr>
  <p:transition spd="med" advTm="566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ontent Placeholder 2"/>
          <p:cNvSpPr txBox="1">
            <a:spLocks noGrp="1"/>
          </p:cNvSpPr>
          <p:nvPr>
            <p:ph type="body" idx="1"/>
          </p:nvPr>
        </p:nvSpPr>
        <p:spPr>
          <a:xfrm>
            <a:off x="-214345" y="2143116"/>
            <a:ext cx="3500430" cy="4416492"/>
          </a:xfrm>
          <a:prstGeom prst="rect">
            <a:avLst/>
          </a:prstGeom>
        </p:spPr>
        <p:txBody>
          <a:bodyPr>
            <a:normAutofit/>
          </a:bodyPr>
          <a:lstStyle/>
          <a:p>
            <a:pPr marL="457189" indent="-457189">
              <a:buSzPct val="100000"/>
              <a:buNone/>
              <a:defRPr sz="1800"/>
            </a:pPr>
            <a:r>
              <a:rPr lang="en-US" sz="2400" dirty="0" smtClean="0"/>
              <a:t>       </a:t>
            </a:r>
            <a:r>
              <a:rPr sz="2400" smtClean="0"/>
              <a:t>In </a:t>
            </a:r>
            <a:r>
              <a:rPr sz="2400"/>
              <a:t>RCC, MET and AXL are thought to function as escape pathways potentially contributing to resistance to more selective VEGFR-targeted </a:t>
            </a:r>
            <a:r>
              <a:rPr sz="2400" smtClean="0"/>
              <a:t>therapy</a:t>
            </a:r>
            <a:endParaRPr sz="2400" baseline="30000"/>
          </a:p>
        </p:txBody>
      </p:sp>
      <p:sp>
        <p:nvSpPr>
          <p:cNvPr id="425" name="Title 1"/>
          <p:cNvSpPr txBox="1">
            <a:spLocks noGrp="1"/>
          </p:cNvSpPr>
          <p:nvPr>
            <p:ph type="title"/>
          </p:nvPr>
        </p:nvSpPr>
        <p:spPr>
          <a:prstGeom prst="rect">
            <a:avLst/>
          </a:prstGeom>
        </p:spPr>
        <p:txBody>
          <a:bodyPr>
            <a:normAutofit/>
          </a:bodyPr>
          <a:lstStyle>
            <a:lvl1pPr defTabSz="658368">
              <a:defRPr sz="1440"/>
            </a:lvl1pPr>
          </a:lstStyle>
          <a:p>
            <a:r>
              <a:rPr sz="3200">
                <a:latin typeface="+mn-lt"/>
              </a:rPr>
              <a:t>The Role of MET and AXL in Tumour Progression and Resistance to VEGF Receptor Inhibitors </a:t>
            </a:r>
          </a:p>
        </p:txBody>
      </p:sp>
      <p:pic>
        <p:nvPicPr>
          <p:cNvPr id="426" name="Picture 2" descr="Picture 2"/>
          <p:cNvPicPr>
            <a:picLocks noChangeAspect="1"/>
          </p:cNvPicPr>
          <p:nvPr/>
        </p:nvPicPr>
        <p:blipFill>
          <a:blip r:embed="rId4">
            <a:extLst/>
          </a:blip>
          <a:stretch>
            <a:fillRect/>
          </a:stretch>
        </p:blipFill>
        <p:spPr>
          <a:xfrm>
            <a:off x="3242432" y="1857364"/>
            <a:ext cx="5687286" cy="4378110"/>
          </a:xfrm>
          <a:prstGeom prst="rect">
            <a:avLst/>
          </a:prstGeom>
          <a:ln w="12700">
            <a:miter lim="400000"/>
          </a:ln>
        </p:spPr>
      </p:pic>
      <p:sp>
        <p:nvSpPr>
          <p:cNvPr id="427" name="Text Placeholder 6"/>
          <p:cNvSpPr txBox="1"/>
          <p:nvPr/>
        </p:nvSpPr>
        <p:spPr>
          <a:xfrm>
            <a:off x="5759624" y="6642564"/>
            <a:ext cx="3384376" cy="276999"/>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p>
            <a:pPr algn="r">
              <a:spcBef>
                <a:spcPts val="133"/>
              </a:spcBef>
              <a:defRPr sz="600"/>
            </a:pPr>
            <a:r>
              <a:rPr sz="1200" i="1" smtClean="0"/>
              <a:t>Zhou </a:t>
            </a:r>
            <a:r>
              <a:rPr sz="1200" i="1"/>
              <a:t>L, et al. Oncogene </a:t>
            </a:r>
            <a:r>
              <a:rPr sz="1200" i="1" smtClean="0"/>
              <a:t>2016</a:t>
            </a:r>
            <a:endParaRPr sz="1200" i="1"/>
          </a:p>
        </p:txBody>
      </p:sp>
      <p:pic>
        <p:nvPicPr>
          <p:cNvPr id="6" name="~PP2281.WAV">
            <a:hlinkClick r:id="" action="ppaction://media"/>
          </p:cNvPr>
          <p:cNvPicPr>
            <a:picLocks noRot="1" noChangeAspect="1"/>
          </p:cNvPicPr>
          <p:nvPr>
            <a:wavAudioFile r:embed="rId1" name="~PP2281.WAV"/>
          </p:nvPr>
        </p:nvPicPr>
        <p:blipFill>
          <a:blip r:embed="rId5"/>
          <a:stretch>
            <a:fillRect/>
          </a:stretch>
        </p:blipFill>
        <p:spPr>
          <a:xfrm>
            <a:off x="8632825" y="6346825"/>
            <a:ext cx="304800" cy="304800"/>
          </a:xfrm>
          <a:prstGeom prst="rect">
            <a:avLst/>
          </a:prstGeom>
        </p:spPr>
      </p:pic>
    </p:spTree>
  </p:cSld>
  <p:clrMapOvr>
    <a:masterClrMapping/>
  </p:clrMapOvr>
  <p:transition advTm="15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17C6E7AF-0E68-458C-8157-E1BBBFF44A80}"/>
              </a:ext>
            </a:extLst>
          </p:cNvPr>
          <p:cNvSpPr>
            <a:spLocks noGrp="1"/>
          </p:cNvSpPr>
          <p:nvPr>
            <p:ph type="title"/>
          </p:nvPr>
        </p:nvSpPr>
        <p:spPr>
          <a:xfrm>
            <a:off x="323528" y="181528"/>
            <a:ext cx="8391876" cy="655184"/>
          </a:xfrm>
        </p:spPr>
        <p:txBody>
          <a:bodyPr>
            <a:normAutofit fontScale="90000"/>
          </a:bodyPr>
          <a:lstStyle/>
          <a:p>
            <a:r>
              <a:rPr lang="en-US" dirty="0" err="1" smtClean="0"/>
              <a:t>Cabozantinib</a:t>
            </a:r>
            <a:r>
              <a:rPr lang="en-US" dirty="0" smtClean="0"/>
              <a:t>-METEOR </a:t>
            </a:r>
            <a:r>
              <a:rPr lang="en-US" dirty="0"/>
              <a:t>study: PFS</a:t>
            </a:r>
            <a:endParaRPr lang="el-GR" dirty="0"/>
          </a:p>
        </p:txBody>
      </p:sp>
      <p:pic>
        <p:nvPicPr>
          <p:cNvPr id="7" name="Picture 6">
            <a:extLst>
              <a:ext uri="{FF2B5EF4-FFF2-40B4-BE49-F238E27FC236}">
                <a16:creationId xmlns:a16="http://schemas.microsoft.com/office/drawing/2014/main" xmlns="" id="{D356548F-8406-46DC-9BDA-BA5115EDF6D2}"/>
              </a:ext>
            </a:extLst>
          </p:cNvPr>
          <p:cNvPicPr>
            <a:picLocks noChangeAspect="1"/>
          </p:cNvPicPr>
          <p:nvPr/>
        </p:nvPicPr>
        <p:blipFill>
          <a:blip r:embed="rId4"/>
          <a:stretch>
            <a:fillRect/>
          </a:stretch>
        </p:blipFill>
        <p:spPr>
          <a:xfrm>
            <a:off x="107506" y="1028736"/>
            <a:ext cx="4464496" cy="5043470"/>
          </a:xfrm>
          <a:prstGeom prst="rect">
            <a:avLst/>
          </a:prstGeom>
        </p:spPr>
      </p:pic>
      <p:pic>
        <p:nvPicPr>
          <p:cNvPr id="8" name="Picture 7">
            <a:extLst>
              <a:ext uri="{FF2B5EF4-FFF2-40B4-BE49-F238E27FC236}">
                <a16:creationId xmlns:a16="http://schemas.microsoft.com/office/drawing/2014/main" xmlns="" id="{7A5A4668-5B34-4850-8EF0-C1AE0E0B943C}"/>
              </a:ext>
            </a:extLst>
          </p:cNvPr>
          <p:cNvPicPr>
            <a:picLocks noChangeAspect="1"/>
          </p:cNvPicPr>
          <p:nvPr/>
        </p:nvPicPr>
        <p:blipFill>
          <a:blip r:embed="rId5"/>
          <a:stretch>
            <a:fillRect/>
          </a:stretch>
        </p:blipFill>
        <p:spPr>
          <a:xfrm>
            <a:off x="4679504" y="1000113"/>
            <a:ext cx="4464496" cy="5090581"/>
          </a:xfrm>
          <a:prstGeom prst="rect">
            <a:avLst/>
          </a:prstGeom>
        </p:spPr>
      </p:pic>
      <p:sp>
        <p:nvSpPr>
          <p:cNvPr id="4" name="Rectangle: Rounded Corners 3">
            <a:extLst>
              <a:ext uri="{FF2B5EF4-FFF2-40B4-BE49-F238E27FC236}">
                <a16:creationId xmlns:a16="http://schemas.microsoft.com/office/drawing/2014/main" xmlns="" id="{2B17F74D-0FBA-47F7-ABA6-DBC7C12B42AF}"/>
              </a:ext>
            </a:extLst>
          </p:cNvPr>
          <p:cNvSpPr/>
          <p:nvPr/>
        </p:nvSpPr>
        <p:spPr>
          <a:xfrm>
            <a:off x="7879820" y="6081722"/>
            <a:ext cx="1097926" cy="77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txBox="1"/>
          <p:nvPr/>
        </p:nvSpPr>
        <p:spPr>
          <a:xfrm>
            <a:off x="5615608" y="6642564"/>
            <a:ext cx="3528392" cy="276999"/>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p>
            <a:pPr algn="r">
              <a:spcBef>
                <a:spcPts val="133"/>
              </a:spcBef>
              <a:defRPr sz="600"/>
            </a:pPr>
            <a:r>
              <a:rPr sz="1200" i="1" smtClean="0"/>
              <a:t>Choueiri </a:t>
            </a:r>
            <a:r>
              <a:rPr sz="1200" i="1"/>
              <a:t>TK, et al. Lancet Oncol </a:t>
            </a:r>
            <a:r>
              <a:rPr sz="1200" i="1" smtClean="0"/>
              <a:t>2016</a:t>
            </a:r>
            <a:endParaRPr sz="1200" i="1"/>
          </a:p>
        </p:txBody>
      </p:sp>
      <p:pic>
        <p:nvPicPr>
          <p:cNvPr id="10" name="~PP3886.WAV">
            <a:hlinkClick r:id="" action="ppaction://media"/>
          </p:cNvPr>
          <p:cNvPicPr>
            <a:picLocks noRot="1" noChangeAspect="1"/>
          </p:cNvPicPr>
          <p:nvPr>
            <a:wavAudioFile r:embed="rId1" name="~PP3886.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3337088079"/>
      </p:ext>
    </p:extLst>
  </p:cSld>
  <p:clrMapOvr>
    <a:masterClrMapping/>
  </p:clrMapOvr>
  <p:transition advTm="9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Θέση κειμένου"/>
          <p:cNvSpPr>
            <a:spLocks noGrp="1"/>
          </p:cNvSpPr>
          <p:nvPr>
            <p:ph type="body" sz="quarter" idx="14"/>
          </p:nvPr>
        </p:nvSpPr>
        <p:spPr/>
        <p:txBody>
          <a:bodyPr>
            <a:normAutofit lnSpcReduction="10000"/>
          </a:bodyPr>
          <a:lstStyle/>
          <a:p>
            <a:endParaRPr lang="el-GR"/>
          </a:p>
        </p:txBody>
      </p:sp>
      <p:sp>
        <p:nvSpPr>
          <p:cNvPr id="4" name="3 - Θέση κειμένου"/>
          <p:cNvSpPr>
            <a:spLocks noGrp="1"/>
          </p:cNvSpPr>
          <p:nvPr>
            <p:ph type="body" idx="1"/>
          </p:nvPr>
        </p:nvSpPr>
        <p:spPr/>
        <p:txBody>
          <a:bodyPr/>
          <a:lstStyle/>
          <a:p>
            <a:endParaRPr lang="el-GR"/>
          </a:p>
        </p:txBody>
      </p:sp>
      <p:pic>
        <p:nvPicPr>
          <p:cNvPr id="301058" name="Picture 2"/>
          <p:cNvPicPr>
            <a:picLocks noChangeAspect="1" noChangeArrowheads="1"/>
          </p:cNvPicPr>
          <p:nvPr/>
        </p:nvPicPr>
        <p:blipFill>
          <a:blip r:embed="rId4"/>
          <a:srcRect/>
          <a:stretch>
            <a:fillRect/>
          </a:stretch>
        </p:blipFill>
        <p:spPr bwMode="auto">
          <a:xfrm>
            <a:off x="0" y="1"/>
            <a:ext cx="9153525" cy="3429000"/>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bwMode="auto">
          <a:xfrm>
            <a:off x="0" y="3500438"/>
            <a:ext cx="9144000" cy="3357562"/>
          </a:xfrm>
          <a:prstGeom prst="rect">
            <a:avLst/>
          </a:prstGeom>
          <a:noFill/>
          <a:ln w="9525">
            <a:solidFill>
              <a:schemeClr val="accent1"/>
            </a:solidFill>
            <a:miter lim="800000"/>
            <a:headEnd/>
            <a:tailEnd/>
          </a:ln>
          <a:effectLst>
            <a:innerShdw blurRad="114300">
              <a:prstClr val="black"/>
            </a:innerShdw>
          </a:effectLst>
        </p:spPr>
      </p:pic>
      <p:pic>
        <p:nvPicPr>
          <p:cNvPr id="301059" name="Picture 3"/>
          <p:cNvPicPr>
            <a:picLocks noChangeAspect="1" noChangeArrowheads="1"/>
          </p:cNvPicPr>
          <p:nvPr/>
        </p:nvPicPr>
        <p:blipFill>
          <a:blip r:embed="rId6"/>
          <a:srcRect/>
          <a:stretch>
            <a:fillRect/>
          </a:stretch>
        </p:blipFill>
        <p:spPr bwMode="auto">
          <a:xfrm>
            <a:off x="1" y="3500438"/>
            <a:ext cx="9144000" cy="3357562"/>
          </a:xfrm>
          <a:prstGeom prst="rect">
            <a:avLst/>
          </a:prstGeom>
          <a:noFill/>
          <a:ln w="9525">
            <a:noFill/>
            <a:miter lim="800000"/>
            <a:headEnd/>
            <a:tailEnd/>
          </a:ln>
          <a:effectLst/>
        </p:spPr>
      </p:pic>
      <p:pic>
        <p:nvPicPr>
          <p:cNvPr id="8" name="~PP3495.WAV">
            <a:hlinkClick r:id="" action="ppaction://media"/>
          </p:cNvPr>
          <p:cNvPicPr>
            <a:picLocks noRot="1" noChangeAspect="1"/>
          </p:cNvPicPr>
          <p:nvPr>
            <a:wavAudioFile r:embed="rId2" name="~PP3495.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advTm="28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01059"/>
                                        </p:tgtEl>
                                        <p:attrNameLst>
                                          <p:attrName>style.visibility</p:attrName>
                                        </p:attrNameLst>
                                      </p:cBhvr>
                                      <p:to>
                                        <p:strVal val="visible"/>
                                      </p:to>
                                    </p:set>
                                    <p:animEffect transition="in" filter="dissolve">
                                      <p:cBhvr>
                                        <p:cTn id="16" dur="500"/>
                                        <p:tgtEl>
                                          <p:spTgt spid="3010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39784"/>
          </a:xfrm>
        </p:spPr>
        <p:txBody>
          <a:bodyPr/>
          <a:lstStyle/>
          <a:p>
            <a:r>
              <a:rPr lang="en-US" dirty="0" smtClean="0"/>
              <a:t>Update of the Update…</a:t>
            </a:r>
            <a:endParaRPr lang="el-GR" dirty="0"/>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3"/>
          <a:srcRect/>
          <a:stretch>
            <a:fillRect/>
          </a:stretch>
        </p:blipFill>
        <p:spPr bwMode="auto">
          <a:xfrm>
            <a:off x="95711" y="1428737"/>
            <a:ext cx="5262107" cy="4000528"/>
          </a:xfrm>
          <a:prstGeom prst="rect">
            <a:avLst/>
          </a:prstGeom>
          <a:noFill/>
          <a:ln w="9525">
            <a:solidFill>
              <a:schemeClr val="accent1"/>
            </a:solidFill>
            <a:miter lim="800000"/>
            <a:headEnd/>
            <a:tailEnd/>
          </a:ln>
          <a:effectLst>
            <a:outerShdw blurRad="76200" dist="12700" dir="2700000" sy="-23000" kx="-800400" algn="bl" rotWithShape="0">
              <a:prstClr val="black">
                <a:alpha val="20000"/>
              </a:prstClr>
            </a:outerShdw>
          </a:effectLst>
        </p:spPr>
      </p:pic>
      <p:pic>
        <p:nvPicPr>
          <p:cNvPr id="2051" name="Picture 3"/>
          <p:cNvPicPr>
            <a:picLocks noChangeAspect="1" noChangeArrowheads="1"/>
          </p:cNvPicPr>
          <p:nvPr/>
        </p:nvPicPr>
        <p:blipFill>
          <a:blip r:embed="rId4"/>
          <a:srcRect/>
          <a:stretch>
            <a:fillRect/>
          </a:stretch>
        </p:blipFill>
        <p:spPr bwMode="auto">
          <a:xfrm>
            <a:off x="5572132" y="1428737"/>
            <a:ext cx="3571868" cy="2643206"/>
          </a:xfrm>
          <a:prstGeom prst="rect">
            <a:avLst/>
          </a:prstGeom>
          <a:noFill/>
          <a:ln w="9525">
            <a:solidFill>
              <a:schemeClr val="accent1"/>
            </a:solidFill>
            <a:miter lim="800000"/>
            <a:headEnd/>
            <a:tailEnd/>
          </a:ln>
          <a:effectLst>
            <a:innerShdw blurRad="114300">
              <a:prstClr val="black"/>
            </a:innerShdw>
          </a:effectLst>
        </p:spPr>
      </p:pic>
      <p:pic>
        <p:nvPicPr>
          <p:cNvPr id="6" name="~PP3803.WAV">
            <a:hlinkClick r:id="" action="ppaction://media"/>
          </p:cNvPr>
          <p:cNvPicPr>
            <a:picLocks noRot="1" noChangeAspect="1"/>
          </p:cNvPicPr>
          <p:nvPr>
            <a:wavAudioFile r:embed="rId1" name="~PP3803.WAV"/>
          </p:nvPr>
        </p:nvPicPr>
        <p:blipFill>
          <a:blip r:embed="rId5"/>
          <a:stretch>
            <a:fillRect/>
          </a:stretch>
        </p:blipFill>
        <p:spPr>
          <a:xfrm>
            <a:off x="8632825" y="6346825"/>
            <a:ext cx="304800" cy="304800"/>
          </a:xfrm>
          <a:prstGeom prst="rect">
            <a:avLst/>
          </a:prstGeom>
        </p:spPr>
      </p:pic>
    </p:spTree>
  </p:cSld>
  <p:clrMapOvr>
    <a:masterClrMapping/>
  </p:clrMapOvr>
  <p:transition advTm="8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sp>
        <p:nvSpPr>
          <p:cNvPr id="4" name="3 - Θέση περιεχομένου"/>
          <p:cNvSpPr>
            <a:spLocks noGrp="1"/>
          </p:cNvSpPr>
          <p:nvPr>
            <p:ph idx="1"/>
          </p:nvPr>
        </p:nvSpPr>
        <p:spPr/>
        <p:txBody>
          <a:bodyPr/>
          <a:lstStyle/>
          <a:p>
            <a:pPr>
              <a:buNone/>
            </a:pPr>
            <a:r>
              <a:rPr lang="el-GR" dirty="0" smtClean="0"/>
              <a:t>Καρκίνος Ουροδόχου Κύστης</a:t>
            </a:r>
            <a:endParaRPr lang="el-GR" dirty="0"/>
          </a:p>
        </p:txBody>
      </p:sp>
      <p:pic>
        <p:nvPicPr>
          <p:cNvPr id="11265" name="Picture 1"/>
          <p:cNvPicPr>
            <a:picLocks noChangeAspect="1" noChangeArrowheads="1"/>
          </p:cNvPicPr>
          <p:nvPr/>
        </p:nvPicPr>
        <p:blipFill>
          <a:blip r:embed="rId3"/>
          <a:srcRect/>
          <a:stretch>
            <a:fillRect/>
          </a:stretch>
        </p:blipFill>
        <p:spPr bwMode="auto">
          <a:xfrm>
            <a:off x="3786182" y="2214554"/>
            <a:ext cx="5124450" cy="4276731"/>
          </a:xfrm>
          <a:prstGeom prst="rect">
            <a:avLst/>
          </a:prstGeom>
          <a:noFill/>
          <a:ln w="9525">
            <a:noFill/>
            <a:miter lim="800000"/>
            <a:headEnd/>
            <a:tailEnd/>
          </a:ln>
          <a:effectLst/>
        </p:spPr>
      </p:pic>
      <p:pic>
        <p:nvPicPr>
          <p:cNvPr id="5" name="~PP2504.WAV">
            <a:hlinkClick r:id="" action="ppaction://media"/>
          </p:cNvPr>
          <p:cNvPicPr>
            <a:picLocks noRot="1" noChangeAspect="1"/>
          </p:cNvPicPr>
          <p:nvPr>
            <a:wavAudioFile r:embed="rId1" name="~PP2504.WAV"/>
          </p:nvPr>
        </p:nvPicPr>
        <p:blipFill>
          <a:blip r:embed="rId4"/>
          <a:stretch>
            <a:fillRect/>
          </a:stretch>
        </p:blipFill>
        <p:spPr>
          <a:xfrm>
            <a:off x="8632825" y="6346825"/>
            <a:ext cx="304800" cy="304800"/>
          </a:xfrm>
          <a:prstGeom prst="rect">
            <a:avLst/>
          </a:prstGeom>
        </p:spPr>
      </p:pic>
    </p:spTree>
  </p:cSld>
  <p:clrMapOvr>
    <a:masterClrMapping/>
  </p:clrMapOvr>
  <p:transition spd="slow" advTm="25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14356"/>
            <a:ext cx="5961062" cy="3909424"/>
          </a:xfrm>
        </p:spPr>
        <p:txBody>
          <a:bodyPr/>
          <a:lstStyle/>
          <a:p>
            <a:r>
              <a:rPr lang="en-US" sz="2000" dirty="0"/>
              <a:t>The mucous membrane lining of the urinary tract is called the </a:t>
            </a:r>
            <a:r>
              <a:rPr lang="en-US" sz="2000" b="1" dirty="0">
                <a:solidFill>
                  <a:srgbClr val="0070C0"/>
                </a:solidFill>
              </a:rPr>
              <a:t>transitional cell urothelium</a:t>
            </a:r>
            <a:r>
              <a:rPr lang="en-US" sz="2000" dirty="0"/>
              <a:t>, which begins in the renal pelvis and ends in the proximal urethra</a:t>
            </a:r>
            <a:r>
              <a:rPr lang="en-US" sz="2000" baseline="30000" dirty="0"/>
              <a:t>1</a:t>
            </a:r>
          </a:p>
          <a:p>
            <a:r>
              <a:rPr lang="en-US" sz="2000" dirty="0"/>
              <a:t>Most cancers of the bladder, urethra, and renal pelvis are transitional cell carcinomas (also called urothelial carcinoma)</a:t>
            </a:r>
            <a:r>
              <a:rPr lang="en-US" sz="2000" baseline="30000" dirty="0"/>
              <a:t>1</a:t>
            </a:r>
          </a:p>
          <a:p>
            <a:r>
              <a:rPr lang="en-US" sz="2000" b="1" dirty="0"/>
              <a:t>Bladder cancer is the predominant form of urothelial carcinoma</a:t>
            </a:r>
            <a:r>
              <a:rPr lang="en-US" sz="2000" dirty="0"/>
              <a:t>, with a ratio of 50:3:1 vs ureter and renal pelvis cancer</a:t>
            </a:r>
            <a:r>
              <a:rPr lang="en-US" sz="2000" baseline="30000" dirty="0"/>
              <a:t>2</a:t>
            </a:r>
          </a:p>
          <a:p>
            <a:r>
              <a:rPr lang="en-US" sz="2000" dirty="0"/>
              <a:t>Urothelial carcinomas are often </a:t>
            </a:r>
            <a:r>
              <a:rPr lang="en-US" sz="2000" b="1" dirty="0"/>
              <a:t>multifocal</a:t>
            </a:r>
            <a:r>
              <a:rPr lang="en-US" sz="2000" dirty="0"/>
              <a:t>; patients with upper urinary tract cancer have a 30% to 50% chance of developing bladder cancer</a:t>
            </a:r>
            <a:r>
              <a:rPr lang="en-US" sz="2000" baseline="30000" dirty="0"/>
              <a:t>2</a:t>
            </a:r>
          </a:p>
          <a:p>
            <a:pPr lvl="1"/>
            <a:r>
              <a:rPr lang="en-US" sz="1867" dirty="0"/>
              <a:t>Bladder cancer is associated with a lower risk of upper urinary tract cancer (2% to 3%)</a:t>
            </a:r>
            <a:r>
              <a:rPr lang="en-US" sz="1867" baseline="30000" dirty="0"/>
              <a:t>2</a:t>
            </a:r>
          </a:p>
        </p:txBody>
      </p:sp>
      <p:sp>
        <p:nvSpPr>
          <p:cNvPr id="2" name="Title 1"/>
          <p:cNvSpPr>
            <a:spLocks noGrp="1"/>
          </p:cNvSpPr>
          <p:nvPr>
            <p:ph type="title"/>
          </p:nvPr>
        </p:nvSpPr>
        <p:spPr/>
        <p:txBody>
          <a:bodyPr/>
          <a:lstStyle/>
          <a:p>
            <a:r>
              <a:rPr lang="en-US" dirty="0"/>
              <a:t>The Urothelium and Urothelial Cancers</a:t>
            </a:r>
          </a:p>
        </p:txBody>
      </p:sp>
      <p:sp>
        <p:nvSpPr>
          <p:cNvPr id="7" name="Slide Number Placeholder 6">
            <a:extLst>
              <a:ext uri="{FF2B5EF4-FFF2-40B4-BE49-F238E27FC236}">
                <a16:creationId xmlns:a16="http://schemas.microsoft.com/office/drawing/2014/main" xmlns="" id="{2FFA4BCA-5F63-4C12-BFF3-1AD4F15E89B7}"/>
              </a:ext>
            </a:extLst>
          </p:cNvPr>
          <p:cNvSpPr>
            <a:spLocks noGrp="1"/>
          </p:cNvSpPr>
          <p:nvPr>
            <p:ph type="sldNum" sz="quarter" idx="4"/>
          </p:nvPr>
        </p:nvSpPr>
        <p:spPr/>
        <p:txBody>
          <a:bodyPr/>
          <a:lstStyle/>
          <a:p>
            <a:pPr defTabSz="609585">
              <a:defRPr/>
            </a:pPr>
            <a:fld id="{E56DD509-9AB6-C341-BCEC-B0557E4C9977}" type="slidenum">
              <a:rPr lang="en-US"/>
              <a:pPr defTabSz="609585">
                <a:defRPr/>
              </a:pPr>
              <a:t>45</a:t>
            </a:fld>
            <a:endParaRPr lang="en-US" dirty="0"/>
          </a:p>
        </p:txBody>
      </p:sp>
      <p:sp>
        <p:nvSpPr>
          <p:cNvPr id="10" name="Content Placeholder 3"/>
          <p:cNvSpPr txBox="1">
            <a:spLocks/>
          </p:cNvSpPr>
          <p:nvPr/>
        </p:nvSpPr>
        <p:spPr>
          <a:xfrm>
            <a:off x="287340" y="5885525"/>
            <a:ext cx="8637587" cy="339280"/>
          </a:xfrm>
          <a:prstGeom prst="rect">
            <a:avLst/>
          </a:prstGeom>
          <a:noFill/>
        </p:spPr>
        <p:txBody>
          <a:bodyPr vert="horz" lIns="0" tIns="60960" rIns="121920" bIns="0" rtlCol="0" anchor="b">
            <a:noAutofit/>
          </a:bodyPr>
          <a:lstStyle>
            <a:lvl1pPr marL="0" indent="0" algn="l" defTabSz="457200" rtl="0" eaLnBrk="1" latinLnBrk="0" hangingPunct="1">
              <a:spcBef>
                <a:spcPts val="0"/>
              </a:spcBef>
              <a:buClr>
                <a:srgbClr val="56C2BD"/>
              </a:buClr>
              <a:buFont typeface="Arial"/>
              <a:buNone/>
              <a:defRPr sz="700" kern="1200" baseline="0">
                <a:solidFill>
                  <a:srgbClr val="37424A"/>
                </a:solidFill>
                <a:latin typeface="Arial"/>
                <a:ea typeface="+mn-ea"/>
                <a:cs typeface="Arial"/>
              </a:defRPr>
            </a:lvl1pPr>
            <a:lvl2pPr marL="457200" indent="0" algn="l" defTabSz="457200" rtl="0" eaLnBrk="1" latinLnBrk="0" hangingPunct="1">
              <a:spcBef>
                <a:spcPts val="0"/>
              </a:spcBef>
              <a:buFont typeface="Arial"/>
              <a:buNone/>
              <a:defRPr sz="900" kern="1200">
                <a:solidFill>
                  <a:srgbClr val="37424A"/>
                </a:solidFill>
                <a:latin typeface="Arial"/>
                <a:ea typeface="+mn-ea"/>
                <a:cs typeface="Arial"/>
              </a:defRPr>
            </a:lvl2pPr>
            <a:lvl3pPr marL="914400" indent="0" algn="l" defTabSz="457200" rtl="0" eaLnBrk="1" latinLnBrk="0" hangingPunct="1">
              <a:spcBef>
                <a:spcPts val="0"/>
              </a:spcBef>
              <a:buFont typeface="Arial"/>
              <a:buNone/>
              <a:defRPr sz="900" kern="1200">
                <a:solidFill>
                  <a:srgbClr val="37424A"/>
                </a:solidFill>
                <a:latin typeface="Arial"/>
                <a:ea typeface="+mn-ea"/>
                <a:cs typeface="Arial"/>
              </a:defRPr>
            </a:lvl3pPr>
            <a:lvl4pPr marL="1371600" indent="0" algn="l" defTabSz="457200" rtl="0" eaLnBrk="1" latinLnBrk="0" hangingPunct="1">
              <a:spcBef>
                <a:spcPts val="0"/>
              </a:spcBef>
              <a:buFont typeface="Arial"/>
              <a:buNone/>
              <a:defRPr sz="900" kern="1200">
                <a:solidFill>
                  <a:srgbClr val="37424A"/>
                </a:solidFill>
                <a:latin typeface="Arial"/>
                <a:ea typeface="+mn-ea"/>
                <a:cs typeface="Arial"/>
              </a:defRPr>
            </a:lvl4pPr>
            <a:lvl5pPr marL="1828800" indent="0" algn="l" defTabSz="457200" rtl="0" eaLnBrk="1" latinLnBrk="0" hangingPunct="1">
              <a:spcBef>
                <a:spcPts val="0"/>
              </a:spcBef>
              <a:buFont typeface="Arial"/>
              <a:buNone/>
              <a:defRPr sz="900" kern="1200">
                <a:solidFill>
                  <a:srgbClr val="37424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400"/>
              </a:spcAft>
              <a:defRPr/>
            </a:pPr>
            <a:r>
              <a:rPr lang="en-US" sz="933" dirty="0"/>
              <a:t/>
            </a:r>
            <a:br>
              <a:rPr lang="en-US" sz="933" dirty="0"/>
            </a:br>
            <a:r>
              <a:rPr lang="en-US" sz="933" dirty="0"/>
              <a:t>Image adapted from: https://www.saintlukeshealthsystem.org/health-library/anatomy-pediatric-urinary-tract. Accessed August 22, 2017.</a:t>
            </a:r>
            <a:br>
              <a:rPr lang="en-US" sz="933" dirty="0"/>
            </a:br>
            <a:r>
              <a:rPr lang="en-US" sz="933" dirty="0"/>
              <a:t/>
            </a:r>
            <a:br>
              <a:rPr lang="en-US" sz="933" dirty="0"/>
            </a:br>
            <a:r>
              <a:rPr lang="en-US" sz="933" dirty="0"/>
              <a:t>1. National Cancer Institute. Bladder cancer treatment. http://www.cancer.gov/types/bladder/hp/bladder-treatment-pdq. Accessed August 22, 2017. </a:t>
            </a:r>
            <a:r>
              <a:rPr lang="en-GB" sz="933" dirty="0"/>
              <a:t>2. Hurwitz M. 2016. </a:t>
            </a:r>
            <a:br>
              <a:rPr lang="en-GB" sz="933" dirty="0"/>
            </a:br>
            <a:r>
              <a:rPr lang="en-GB" sz="933" dirty="0"/>
              <a:t>http://www.cancernetwork.com/cancer-management/urothelial-and-kidney-cancers. Accessed August 22, 2017.</a:t>
            </a:r>
          </a:p>
        </p:txBody>
      </p:sp>
      <p:grpSp>
        <p:nvGrpSpPr>
          <p:cNvPr id="4" name="Group 7"/>
          <p:cNvGrpSpPr/>
          <p:nvPr/>
        </p:nvGrpSpPr>
        <p:grpSpPr>
          <a:xfrm>
            <a:off x="6106873" y="1201407"/>
            <a:ext cx="2771772" cy="4685598"/>
            <a:chOff x="5350116" y="1456266"/>
            <a:chExt cx="4021332" cy="5098455"/>
          </a:xfrm>
        </p:grpSpPr>
        <p:sp>
          <p:nvSpPr>
            <p:cNvPr id="9" name="GRAY KIDNEYS"/>
            <p:cNvSpPr/>
            <p:nvPr/>
          </p:nvSpPr>
          <p:spPr>
            <a:xfrm>
              <a:off x="5575185" y="1456266"/>
              <a:ext cx="3121033" cy="1538481"/>
            </a:xfrm>
            <a:prstGeom prst="rect">
              <a:avLst/>
            </a:prstGeom>
            <a:blipFill dpi="0" rotWithShape="1">
              <a:blip r:embed="rId4" cstate="print">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56912" y="1480185"/>
              <a:ext cx="2806258" cy="4981893"/>
            </a:xfrm>
            <a:prstGeom prst="rect">
              <a:avLst/>
            </a:prstGeom>
          </p:spPr>
        </p:pic>
        <p:sp>
          <p:nvSpPr>
            <p:cNvPr id="12" name="TextBox 11"/>
            <p:cNvSpPr txBox="1"/>
            <p:nvPr/>
          </p:nvSpPr>
          <p:spPr>
            <a:xfrm>
              <a:off x="5350116" y="3718717"/>
              <a:ext cx="1042982" cy="334896"/>
            </a:xfrm>
            <a:prstGeom prst="rect">
              <a:avLst/>
            </a:prstGeom>
            <a:noFill/>
          </p:spPr>
          <p:txBody>
            <a:bodyPr wrap="square" rtlCol="0">
              <a:spAutoFit/>
            </a:bodyPr>
            <a:lstStyle/>
            <a:p>
              <a:r>
                <a:rPr lang="en-US" sz="1400" dirty="0">
                  <a:solidFill>
                    <a:srgbClr val="000000"/>
                  </a:solidFill>
                </a:rPr>
                <a:t>Ureter</a:t>
              </a:r>
              <a:endParaRPr lang="en-GB" sz="1400" dirty="0">
                <a:solidFill>
                  <a:srgbClr val="000000"/>
                </a:solidFill>
              </a:endParaRPr>
            </a:p>
          </p:txBody>
        </p:sp>
        <p:sp>
          <p:nvSpPr>
            <p:cNvPr id="13" name="TextBox 12"/>
            <p:cNvSpPr txBox="1"/>
            <p:nvPr/>
          </p:nvSpPr>
          <p:spPr>
            <a:xfrm>
              <a:off x="6730936" y="1751002"/>
              <a:ext cx="844746" cy="1272602"/>
            </a:xfrm>
            <a:prstGeom prst="rect">
              <a:avLst/>
            </a:prstGeom>
            <a:noFill/>
          </p:spPr>
          <p:txBody>
            <a:bodyPr wrap="square" rtlCol="0">
              <a:spAutoFit/>
            </a:bodyPr>
            <a:lstStyle/>
            <a:p>
              <a:pPr algn="ctr">
                <a:lnSpc>
                  <a:spcPts val="2133"/>
                </a:lnSpc>
              </a:pPr>
              <a:r>
                <a:rPr lang="en-US" sz="1400" dirty="0">
                  <a:solidFill>
                    <a:srgbClr val="000000"/>
                  </a:solidFill>
                </a:rPr>
                <a:t>Renal pelvis</a:t>
              </a:r>
              <a:endParaRPr lang="en-GB" sz="1400" dirty="0">
                <a:solidFill>
                  <a:srgbClr val="000000"/>
                </a:solidFill>
              </a:endParaRPr>
            </a:p>
          </p:txBody>
        </p:sp>
        <p:sp>
          <p:nvSpPr>
            <p:cNvPr id="14" name="TextBox 13"/>
            <p:cNvSpPr txBox="1"/>
            <p:nvPr/>
          </p:nvSpPr>
          <p:spPr>
            <a:xfrm>
              <a:off x="8212667" y="5345620"/>
              <a:ext cx="1158781" cy="334896"/>
            </a:xfrm>
            <a:prstGeom prst="rect">
              <a:avLst/>
            </a:prstGeom>
            <a:noFill/>
          </p:spPr>
          <p:txBody>
            <a:bodyPr wrap="square" rtlCol="0">
              <a:spAutoFit/>
            </a:bodyPr>
            <a:lstStyle/>
            <a:p>
              <a:r>
                <a:rPr lang="en-US" sz="1400" dirty="0">
                  <a:solidFill>
                    <a:srgbClr val="000000"/>
                  </a:solidFill>
                </a:rPr>
                <a:t>Bladder</a:t>
              </a:r>
              <a:endParaRPr lang="en-GB" sz="1400" dirty="0">
                <a:solidFill>
                  <a:srgbClr val="000000"/>
                </a:solidFill>
              </a:endParaRPr>
            </a:p>
          </p:txBody>
        </p:sp>
        <p:cxnSp>
          <p:nvCxnSpPr>
            <p:cNvPr id="15" name="Straight Arrow Connector 14"/>
            <p:cNvCxnSpPr>
              <a:stCxn id="14" idx="1"/>
            </p:cNvCxnSpPr>
            <p:nvPr/>
          </p:nvCxnSpPr>
          <p:spPr>
            <a:xfrm flipH="1" flipV="1">
              <a:off x="7796959" y="5494153"/>
              <a:ext cx="415708" cy="18915"/>
            </a:xfrm>
            <a:prstGeom prst="straightConnector1">
              <a:avLst/>
            </a:prstGeom>
            <a:ln w="12700">
              <a:solidFill>
                <a:srgbClr val="000000"/>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22781" y="3894544"/>
              <a:ext cx="359040" cy="0"/>
            </a:xfrm>
            <a:prstGeom prst="straightConnector1">
              <a:avLst/>
            </a:prstGeom>
            <a:ln w="12700">
              <a:solidFill>
                <a:srgbClr val="000000"/>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400251" y="2122110"/>
              <a:ext cx="425781" cy="3555"/>
            </a:xfrm>
            <a:prstGeom prst="straightConnector1">
              <a:avLst/>
            </a:prstGeom>
            <a:ln w="12700">
              <a:solidFill>
                <a:srgbClr val="000000"/>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88900" y="2122110"/>
              <a:ext cx="425781" cy="3555"/>
            </a:xfrm>
            <a:prstGeom prst="straightConnector1">
              <a:avLst/>
            </a:prstGeom>
            <a:ln w="12700">
              <a:solidFill>
                <a:srgbClr val="00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75684" y="5985399"/>
              <a:ext cx="987487" cy="569322"/>
            </a:xfrm>
            <a:prstGeom prst="rect">
              <a:avLst/>
            </a:prstGeom>
            <a:noFill/>
          </p:spPr>
          <p:txBody>
            <a:bodyPr wrap="square" rtlCol="0">
              <a:spAutoFit/>
            </a:bodyPr>
            <a:lstStyle/>
            <a:p>
              <a:r>
                <a:rPr lang="en-US" sz="1400" dirty="0">
                  <a:solidFill>
                    <a:srgbClr val="000000"/>
                  </a:solidFill>
                </a:rPr>
                <a:t>Urethra</a:t>
              </a:r>
              <a:endParaRPr lang="en-GB" sz="1400" dirty="0">
                <a:solidFill>
                  <a:srgbClr val="000000"/>
                </a:solidFill>
              </a:endParaRPr>
            </a:p>
          </p:txBody>
        </p:sp>
        <p:cxnSp>
          <p:nvCxnSpPr>
            <p:cNvPr id="20" name="Straight Arrow Connector 19"/>
            <p:cNvCxnSpPr>
              <a:stCxn id="19" idx="1"/>
            </p:cNvCxnSpPr>
            <p:nvPr/>
          </p:nvCxnSpPr>
          <p:spPr>
            <a:xfrm rot="10800000">
              <a:off x="7207496" y="6133931"/>
              <a:ext cx="368188" cy="136130"/>
            </a:xfrm>
            <a:prstGeom prst="straightConnector1">
              <a:avLst/>
            </a:prstGeom>
            <a:ln w="127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pic>
        <p:nvPicPr>
          <p:cNvPr id="21" name="~PP64.WAV">
            <a:hlinkClick r:id="" action="ppaction://media"/>
          </p:cNvPr>
          <p:cNvPicPr>
            <a:picLocks noRot="1" noChangeAspect="1"/>
          </p:cNvPicPr>
          <p:nvPr>
            <a:wavAudioFile r:embed="rId1" name="~PP64.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30635409"/>
      </p:ext>
    </p:extLst>
  </p:cSld>
  <p:clrMapOvr>
    <a:masterClrMapping/>
  </p:clrMapOvr>
  <p:transition spd="slow" advClick="0" advTm="30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lstStyle/>
          <a:p>
            <a:r>
              <a:rPr lang="el-GR" dirty="0" smtClean="0"/>
              <a:t>Επιδημιολογία</a:t>
            </a:r>
            <a:endParaRPr lang="el-GR" dirty="0"/>
          </a:p>
        </p:txBody>
      </p:sp>
      <p:sp>
        <p:nvSpPr>
          <p:cNvPr id="3" name="2 - Θέση περιεχομένου"/>
          <p:cNvSpPr>
            <a:spLocks noGrp="1"/>
          </p:cNvSpPr>
          <p:nvPr>
            <p:ph idx="1"/>
          </p:nvPr>
        </p:nvSpPr>
        <p:spPr/>
        <p:txBody>
          <a:bodyPr/>
          <a:lstStyle/>
          <a:p>
            <a:endParaRPr lang="el-GR"/>
          </a:p>
        </p:txBody>
      </p:sp>
      <p:pic>
        <p:nvPicPr>
          <p:cNvPr id="40962" name="Picture 2"/>
          <p:cNvPicPr>
            <a:picLocks noChangeAspect="1" noChangeArrowheads="1"/>
          </p:cNvPicPr>
          <p:nvPr/>
        </p:nvPicPr>
        <p:blipFill>
          <a:blip r:embed="rId3"/>
          <a:srcRect/>
          <a:stretch>
            <a:fillRect/>
          </a:stretch>
        </p:blipFill>
        <p:spPr bwMode="auto">
          <a:xfrm>
            <a:off x="285720" y="1000108"/>
            <a:ext cx="4286279" cy="5500726"/>
          </a:xfrm>
          <a:prstGeom prst="rect">
            <a:avLst/>
          </a:prstGeom>
          <a:noFill/>
          <a:ln w="9525">
            <a:solidFill>
              <a:schemeClr val="accent1"/>
            </a:solidFill>
            <a:miter lim="800000"/>
            <a:headEnd/>
            <a:tailEnd/>
          </a:ln>
          <a:effectLst>
            <a:innerShdw blurRad="114300">
              <a:prstClr val="black"/>
            </a:innerShdw>
          </a:effectLst>
        </p:spPr>
      </p:pic>
      <p:pic>
        <p:nvPicPr>
          <p:cNvPr id="40963" name="Picture 3"/>
          <p:cNvPicPr>
            <a:picLocks noChangeAspect="1" noChangeArrowheads="1"/>
          </p:cNvPicPr>
          <p:nvPr/>
        </p:nvPicPr>
        <p:blipFill>
          <a:blip r:embed="rId4"/>
          <a:srcRect/>
          <a:stretch>
            <a:fillRect/>
          </a:stretch>
        </p:blipFill>
        <p:spPr bwMode="auto">
          <a:xfrm>
            <a:off x="4714876" y="928670"/>
            <a:ext cx="4429124" cy="2643206"/>
          </a:xfrm>
          <a:prstGeom prst="rect">
            <a:avLst/>
          </a:prstGeom>
          <a:noFill/>
          <a:ln w="9525">
            <a:solidFill>
              <a:schemeClr val="accent1"/>
            </a:solidFill>
            <a:miter lim="800000"/>
            <a:headEnd/>
            <a:tailEnd/>
          </a:ln>
          <a:effectLst>
            <a:innerShdw blurRad="114300">
              <a:prstClr val="black"/>
            </a:innerShdw>
          </a:effectLst>
        </p:spPr>
      </p:pic>
      <p:sp>
        <p:nvSpPr>
          <p:cNvPr id="6" name="5 - TextBox"/>
          <p:cNvSpPr txBox="1"/>
          <p:nvPr/>
        </p:nvSpPr>
        <p:spPr>
          <a:xfrm>
            <a:off x="7500958" y="6596390"/>
            <a:ext cx="1350050" cy="261610"/>
          </a:xfrm>
          <a:prstGeom prst="rect">
            <a:avLst/>
          </a:prstGeom>
          <a:noFill/>
        </p:spPr>
        <p:txBody>
          <a:bodyPr wrap="none" rtlCol="0">
            <a:spAutoFit/>
          </a:bodyPr>
          <a:lstStyle/>
          <a:p>
            <a:r>
              <a:rPr lang="en-US" sz="1100" dirty="0" smtClean="0"/>
              <a:t>SEER Database 2019</a:t>
            </a:r>
            <a:endParaRPr lang="el-GR" sz="1100" dirty="0"/>
          </a:p>
        </p:txBody>
      </p:sp>
      <p:pic>
        <p:nvPicPr>
          <p:cNvPr id="40964" name="Picture 4"/>
          <p:cNvPicPr>
            <a:picLocks noChangeAspect="1" noChangeArrowheads="1"/>
          </p:cNvPicPr>
          <p:nvPr/>
        </p:nvPicPr>
        <p:blipFill>
          <a:blip r:embed="rId5"/>
          <a:srcRect/>
          <a:stretch>
            <a:fillRect/>
          </a:stretch>
        </p:blipFill>
        <p:spPr bwMode="auto">
          <a:xfrm>
            <a:off x="4786314" y="3714752"/>
            <a:ext cx="3990975" cy="2843208"/>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8" name="~PP1874.WAV">
            <a:hlinkClick r:id="" action="ppaction://media"/>
          </p:cNvPr>
          <p:cNvPicPr>
            <a:picLocks noRot="1" noChangeAspect="1"/>
          </p:cNvPicPr>
          <p:nvPr>
            <a:wavAudioFile r:embed="rId1" name="~PP1874.WAV"/>
          </p:nvPr>
        </p:nvPicPr>
        <p:blipFill>
          <a:blip r:embed="rId6"/>
          <a:stretch>
            <a:fillRect/>
          </a:stretch>
        </p:blipFill>
        <p:spPr>
          <a:xfrm>
            <a:off x="8632825" y="6346825"/>
            <a:ext cx="304800" cy="304800"/>
          </a:xfrm>
          <a:prstGeom prst="rect">
            <a:avLst/>
          </a:prstGeom>
        </p:spPr>
      </p:pic>
    </p:spTree>
  </p:cSld>
  <p:clrMapOvr>
    <a:masterClrMapping/>
  </p:clrMapOvr>
  <p:transition advTm="34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a:xfrm>
            <a:off x="381000" y="228600"/>
            <a:ext cx="8229600" cy="1143000"/>
          </a:xfrm>
        </p:spPr>
        <p:txBody>
          <a:bodyPr/>
          <a:lstStyle/>
          <a:p>
            <a:r>
              <a:rPr lang="el-GR" sz="3600" smtClean="0">
                <a:latin typeface="Bradley Hand ITC" pitchFamily="66" charset="0"/>
              </a:rPr>
              <a:t>Ιστολογικοί τύποι</a:t>
            </a:r>
          </a:p>
        </p:txBody>
      </p:sp>
      <p:sp>
        <p:nvSpPr>
          <p:cNvPr id="4099" name="Rectangle 3"/>
          <p:cNvSpPr>
            <a:spLocks noGrp="1"/>
          </p:cNvSpPr>
          <p:nvPr>
            <p:ph type="body" idx="1"/>
          </p:nvPr>
        </p:nvSpPr>
        <p:spPr>
          <a:xfrm>
            <a:off x="381000" y="1447800"/>
            <a:ext cx="8229600" cy="4389438"/>
          </a:xfrm>
        </p:spPr>
        <p:txBody>
          <a:bodyPr/>
          <a:lstStyle/>
          <a:p>
            <a:r>
              <a:rPr lang="en-US" dirty="0" smtClean="0">
                <a:latin typeface="Arial" pitchFamily="34" charset="0"/>
              </a:rPr>
              <a:t>TCC </a:t>
            </a:r>
            <a:r>
              <a:rPr lang="en-US" dirty="0" smtClean="0">
                <a:latin typeface="Arial" pitchFamily="34" charset="0"/>
                <a:cs typeface="Arial" pitchFamily="34" charset="0"/>
              </a:rPr>
              <a:t>~ 90%</a:t>
            </a:r>
          </a:p>
          <a:p>
            <a:r>
              <a:rPr lang="en-US" dirty="0" smtClean="0">
                <a:latin typeface="Arial" pitchFamily="34" charset="0"/>
                <a:cs typeface="Arial" pitchFamily="34" charset="0"/>
              </a:rPr>
              <a:t>Squamous </a:t>
            </a:r>
            <a:r>
              <a:rPr lang="en-US" dirty="0" err="1" smtClean="0">
                <a:latin typeface="Arial" pitchFamily="34" charset="0"/>
                <a:cs typeface="Arial" pitchFamily="34" charset="0"/>
              </a:rPr>
              <a:t>Ca</a:t>
            </a:r>
            <a:r>
              <a:rPr lang="en-US" dirty="0" smtClean="0">
                <a:latin typeface="Arial" pitchFamily="34" charset="0"/>
                <a:cs typeface="Arial" pitchFamily="34" charset="0"/>
              </a:rPr>
              <a:t> ~ 8%</a:t>
            </a:r>
          </a:p>
          <a:p>
            <a:r>
              <a:rPr lang="en-US" dirty="0" smtClean="0">
                <a:latin typeface="Arial" pitchFamily="34" charset="0"/>
                <a:cs typeface="Arial" pitchFamily="34" charset="0"/>
              </a:rPr>
              <a:t>Adenocarcinomas</a:t>
            </a:r>
          </a:p>
          <a:p>
            <a:r>
              <a:rPr lang="en-US" dirty="0" smtClean="0">
                <a:latin typeface="Arial" pitchFamily="34" charset="0"/>
                <a:cs typeface="Arial" pitchFamily="34" charset="0"/>
              </a:rPr>
              <a:t>Sarcomas</a:t>
            </a:r>
          </a:p>
          <a:p>
            <a:r>
              <a:rPr lang="en-US" dirty="0" smtClean="0">
                <a:latin typeface="Arial" pitchFamily="34" charset="0"/>
                <a:cs typeface="Arial" pitchFamily="34" charset="0"/>
              </a:rPr>
              <a:t>Lymphomas                    2%</a:t>
            </a:r>
          </a:p>
          <a:p>
            <a:r>
              <a:rPr lang="en-US" dirty="0" smtClean="0">
                <a:latin typeface="Arial" pitchFamily="34" charset="0"/>
                <a:cs typeface="Arial" pitchFamily="34" charset="0"/>
              </a:rPr>
              <a:t>SCC</a:t>
            </a:r>
          </a:p>
          <a:p>
            <a:r>
              <a:rPr lang="en-US" dirty="0" smtClean="0">
                <a:latin typeface="Arial" pitchFamily="34" charset="0"/>
                <a:cs typeface="Arial" pitchFamily="34" charset="0"/>
              </a:rPr>
              <a:t>Carcinoid tumors</a:t>
            </a:r>
          </a:p>
        </p:txBody>
      </p:sp>
      <p:sp>
        <p:nvSpPr>
          <p:cNvPr id="4100" name="AutoShape 4"/>
          <p:cNvSpPr>
            <a:spLocks/>
          </p:cNvSpPr>
          <p:nvPr/>
        </p:nvSpPr>
        <p:spPr bwMode="auto">
          <a:xfrm>
            <a:off x="4191000" y="2825262"/>
            <a:ext cx="457200" cy="2332892"/>
          </a:xfrm>
          <a:prstGeom prst="rightBrace">
            <a:avLst>
              <a:gd name="adj1" fmla="val 37500"/>
              <a:gd name="adj2" fmla="val 50000"/>
            </a:avLst>
          </a:prstGeom>
          <a:noFill/>
          <a:ln w="9525">
            <a:solidFill>
              <a:srgbClr val="8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pic>
        <p:nvPicPr>
          <p:cNvPr id="4101" name="Picture 6" descr="BladderCanc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29322" y="4071942"/>
            <a:ext cx="2876550" cy="248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P2617.WAV">
            <a:hlinkClick r:id="" action="ppaction://media"/>
          </p:cNvPr>
          <p:cNvPicPr>
            <a:picLocks noRot="1" noChangeAspect="1"/>
          </p:cNvPicPr>
          <p:nvPr>
            <a:wavAudioFile r:embed="rId1" name="~PP2617.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40805601"/>
      </p:ext>
    </p:extLst>
  </p:cSld>
  <p:clrMapOvr>
    <a:masterClrMapping/>
  </p:clrMapOvr>
  <p:transition advTm="12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596" y="642918"/>
            <a:ext cx="8445500" cy="621792"/>
          </a:xfrm>
        </p:spPr>
        <p:txBody>
          <a:bodyPr>
            <a:noAutofit/>
          </a:bodyPr>
          <a:lstStyle/>
          <a:p>
            <a:r>
              <a:rPr lang="en-GB" sz="3400" dirty="0"/>
              <a:t>Urothelial carcinoma, also known as transitional cell carcinoma, is the predominant form of bladder cancer</a:t>
            </a:r>
          </a:p>
        </p:txBody>
      </p:sp>
      <p:sp>
        <p:nvSpPr>
          <p:cNvPr id="7" name="Text Placeholder 6"/>
          <p:cNvSpPr>
            <a:spLocks noGrp="1"/>
          </p:cNvSpPr>
          <p:nvPr>
            <p:ph type="body" sz="quarter" idx="13"/>
          </p:nvPr>
        </p:nvSpPr>
        <p:spPr>
          <a:xfrm>
            <a:off x="356616" y="5513832"/>
            <a:ext cx="8438020" cy="681870"/>
          </a:xfrm>
        </p:spPr>
        <p:txBody>
          <a:bodyPr>
            <a:normAutofit lnSpcReduction="10000"/>
          </a:bodyPr>
          <a:lstStyle/>
          <a:p>
            <a:r>
              <a:rPr lang="en-US" dirty="0"/>
              <a:t>1. Gandhi NM et al. In: Lerner SP et al. Bladder Cancer: Diagnosis and Clinical Management. Wiley-Blackwell. October 2015</a:t>
            </a:r>
            <a:r>
              <a:rPr lang="en-GB" dirty="0"/>
              <a:t>; </a:t>
            </a:r>
            <a:r>
              <a:rPr lang="en-US" dirty="0"/>
              <a:t>2. </a:t>
            </a:r>
            <a:r>
              <a:rPr lang="en-US" dirty="0" err="1"/>
              <a:t>Chalasani</a:t>
            </a:r>
            <a:r>
              <a:rPr lang="en-US" dirty="0"/>
              <a:t> V et al. Can </a:t>
            </a:r>
            <a:r>
              <a:rPr lang="en-US" dirty="0" err="1"/>
              <a:t>Urol</a:t>
            </a:r>
            <a:r>
              <a:rPr lang="en-US" dirty="0"/>
              <a:t> </a:t>
            </a:r>
            <a:r>
              <a:rPr lang="en-US" dirty="0" err="1"/>
              <a:t>Assoc</a:t>
            </a:r>
            <a:r>
              <a:rPr lang="en-US" dirty="0"/>
              <a:t> J 2009;3(Suppl. 4):S193–8; 3</a:t>
            </a:r>
            <a:r>
              <a:rPr lang="en-GB" dirty="0"/>
              <a:t>. American Cancer Society. What is bladder cancer? Available at: http://www.cancer.org/cancer/ </a:t>
            </a:r>
            <a:r>
              <a:rPr lang="en-GB" dirty="0" err="1"/>
              <a:t>bladdercancer</a:t>
            </a:r>
            <a:r>
              <a:rPr lang="en-GB" dirty="0"/>
              <a:t>/</a:t>
            </a:r>
            <a:r>
              <a:rPr lang="en-GB" dirty="0" err="1"/>
              <a:t>detailedguide</a:t>
            </a:r>
            <a:r>
              <a:rPr lang="en-GB" dirty="0"/>
              <a:t>/bladder-cancer-what-is-bladder-cancer (accessed July 2016); 4. SEER Stat Fact Sheets: Bladder cancer. Available at: http://seer.cancer.gov/statfacts/html/urinb.html (accessed January 2017).</a:t>
            </a:r>
            <a:endParaRPr lang="en-US" altLang="ja-JP" dirty="0"/>
          </a:p>
        </p:txBody>
      </p:sp>
      <p:sp>
        <p:nvSpPr>
          <p:cNvPr id="9" name="Rectangle 8"/>
          <p:cNvSpPr/>
          <p:nvPr/>
        </p:nvSpPr>
        <p:spPr bwMode="gray">
          <a:xfrm>
            <a:off x="275122" y="1760450"/>
            <a:ext cx="3991867" cy="1398320"/>
          </a:xfrm>
          <a:prstGeom prst="rect">
            <a:avLst/>
          </a:prstGeom>
          <a:solidFill>
            <a:schemeClr val="accent2">
              <a:lumMod val="20000"/>
              <a:lumOff val="80000"/>
            </a:schemeClr>
          </a:solidFill>
          <a:ln w="31750" algn="ctr">
            <a:solidFill>
              <a:srgbClr val="00B0F0"/>
            </a:solidFill>
            <a:miter lim="800000"/>
            <a:headEnd/>
            <a:tailEnd/>
          </a:ln>
          <a:effectLst>
            <a:outerShdw blurRad="50800" dist="38100" dir="5400000" algn="t" rotWithShape="0">
              <a:prstClr val="black">
                <a:alpha val="40000"/>
              </a:prstClr>
            </a:outerShdw>
          </a:effectLst>
        </p:spPr>
        <p:txBody>
          <a:bodyPr lIns="180000" rIns="180000" rtlCol="0" anchor="ctr"/>
          <a:lstStyle/>
          <a:p>
            <a:pPr algn="ctr" eaLnBrk="0" hangingPunct="0">
              <a:spcBef>
                <a:spcPts val="600"/>
              </a:spcBef>
            </a:pPr>
            <a:r>
              <a:rPr lang="en-GB" sz="1300" b="1" dirty="0">
                <a:latin typeface="Arial" pitchFamily="34" charset="0"/>
                <a:ea typeface="ＭＳ Ｐゴシック" charset="-128"/>
                <a:cs typeface="Arial" pitchFamily="34" charset="0"/>
              </a:rPr>
              <a:t>Non-muscle-invasive bladder cancer (NMIBC)</a:t>
            </a:r>
            <a:r>
              <a:rPr lang="en-GB" sz="1300" b="1" baseline="30000" dirty="0">
                <a:latin typeface="Arial" pitchFamily="34" charset="0"/>
                <a:ea typeface="ＭＳ Ｐゴシック" charset="-128"/>
                <a:cs typeface="Arial" pitchFamily="34" charset="0"/>
              </a:rPr>
              <a:t>1,3</a:t>
            </a:r>
          </a:p>
          <a:p>
            <a:pPr marL="171450" indent="-171450" eaLnBrk="0" hangingPunct="0">
              <a:spcBef>
                <a:spcPts val="600"/>
              </a:spcBef>
              <a:buClr>
                <a:schemeClr val="accent2"/>
              </a:buClr>
              <a:buFont typeface="Arial" panose="020B0604020202020204" pitchFamily="34" charset="0"/>
              <a:buChar char="•"/>
            </a:pPr>
            <a:r>
              <a:rPr lang="en-GB" sz="1200" dirty="0">
                <a:latin typeface="Arial" pitchFamily="34" charset="0"/>
                <a:ea typeface="ＭＳ Ｐゴシック" charset="-128"/>
                <a:cs typeface="Arial" pitchFamily="34" charset="0"/>
              </a:rPr>
              <a:t>Approximately 70% of urothelial carcinomas at diagnosis </a:t>
            </a:r>
          </a:p>
          <a:p>
            <a:pPr marL="171450" indent="-171450" eaLnBrk="0" hangingPunct="0">
              <a:spcBef>
                <a:spcPts val="600"/>
              </a:spcBef>
              <a:buClr>
                <a:schemeClr val="accent2"/>
              </a:buClr>
              <a:buFont typeface="Arial" panose="020B0604020202020204" pitchFamily="34" charset="0"/>
              <a:buChar char="•"/>
            </a:pPr>
            <a:r>
              <a:rPr lang="en-GB" sz="1200" dirty="0">
                <a:latin typeface="Arial" pitchFamily="34" charset="0"/>
                <a:ea typeface="ＭＳ Ｐゴシック" charset="-128"/>
                <a:cs typeface="Arial" pitchFamily="34" charset="0"/>
              </a:rPr>
              <a:t>No evidence of growth into deeper layers of bladder wall at diagnosis</a:t>
            </a:r>
          </a:p>
        </p:txBody>
      </p:sp>
      <p:sp>
        <p:nvSpPr>
          <p:cNvPr id="10" name="Rectangle 9"/>
          <p:cNvSpPr/>
          <p:nvPr/>
        </p:nvSpPr>
        <p:spPr bwMode="gray">
          <a:xfrm>
            <a:off x="284522" y="3272120"/>
            <a:ext cx="3982467" cy="1275735"/>
          </a:xfrm>
          <a:prstGeom prst="rect">
            <a:avLst/>
          </a:prstGeom>
          <a:solidFill>
            <a:schemeClr val="accent2">
              <a:lumMod val="20000"/>
              <a:lumOff val="80000"/>
            </a:schemeClr>
          </a:solidFill>
          <a:ln w="31750" algn="ctr">
            <a:solidFill>
              <a:srgbClr val="00B0F0"/>
            </a:solidFill>
            <a:miter lim="800000"/>
            <a:headEnd/>
            <a:tailEnd/>
          </a:ln>
          <a:effectLst>
            <a:outerShdw blurRad="50800" dist="38100" dir="5400000" algn="t" rotWithShape="0">
              <a:prstClr val="black">
                <a:alpha val="40000"/>
              </a:prstClr>
            </a:outerShdw>
          </a:effectLst>
        </p:spPr>
        <p:txBody>
          <a:bodyPr lIns="180000" rIns="180000" rtlCol="0" anchor="ctr"/>
          <a:lstStyle/>
          <a:p>
            <a:pPr algn="ctr" eaLnBrk="0" hangingPunct="0">
              <a:spcBef>
                <a:spcPts val="600"/>
              </a:spcBef>
            </a:pPr>
            <a:r>
              <a:rPr lang="en-GB" sz="1300" b="1" dirty="0">
                <a:latin typeface="Arial" pitchFamily="34" charset="0"/>
                <a:ea typeface="ＭＳ Ｐゴシック" charset="-128"/>
                <a:cs typeface="Arial" pitchFamily="34" charset="0"/>
              </a:rPr>
              <a:t>Muscle-invasive bladder cancer (MIBC)</a:t>
            </a:r>
            <a:r>
              <a:rPr lang="en-GB" sz="1300" b="1" baseline="30000" dirty="0">
                <a:latin typeface="Arial" pitchFamily="34" charset="0"/>
                <a:ea typeface="ＭＳ Ｐゴシック" charset="-128"/>
                <a:cs typeface="Arial" pitchFamily="34" charset="0"/>
              </a:rPr>
              <a:t>1,3</a:t>
            </a:r>
          </a:p>
          <a:p>
            <a:pPr marL="171450" indent="-171450" eaLnBrk="0" hangingPunct="0">
              <a:spcBef>
                <a:spcPts val="600"/>
              </a:spcBef>
              <a:buClr>
                <a:schemeClr val="accent2"/>
              </a:buClr>
              <a:buFont typeface="Arial" panose="020B0604020202020204" pitchFamily="34" charset="0"/>
              <a:buChar char="•"/>
            </a:pPr>
            <a:r>
              <a:rPr lang="en-GB" sz="1200" dirty="0">
                <a:latin typeface="Arial" pitchFamily="34" charset="0"/>
                <a:ea typeface="ＭＳ Ｐゴシック" charset="-128"/>
                <a:cs typeface="Arial" pitchFamily="34" charset="0"/>
              </a:rPr>
              <a:t>Approximately 10%–25% of urothelial carcinomas will become muscle-invasive within the first year following diagnosis</a:t>
            </a:r>
            <a:endParaRPr lang="en-GB" sz="1200" baseline="30000" dirty="0">
              <a:latin typeface="Arial" pitchFamily="34" charset="0"/>
              <a:ea typeface="ＭＳ Ｐゴシック" charset="-128"/>
              <a:cs typeface="Arial" pitchFamily="34" charset="0"/>
            </a:endParaRPr>
          </a:p>
          <a:p>
            <a:pPr marL="171450" indent="-171450" eaLnBrk="0" hangingPunct="0">
              <a:spcBef>
                <a:spcPts val="600"/>
              </a:spcBef>
              <a:buClr>
                <a:schemeClr val="accent2"/>
              </a:buClr>
              <a:buFont typeface="Arial" panose="020B0604020202020204" pitchFamily="34" charset="0"/>
              <a:buChar char="•"/>
            </a:pPr>
            <a:r>
              <a:rPr lang="en-GB" sz="1200" dirty="0">
                <a:latin typeface="Arial" pitchFamily="34" charset="0"/>
                <a:ea typeface="ＭＳ Ｐゴシック" charset="-128"/>
                <a:cs typeface="Arial" pitchFamily="34" charset="0"/>
              </a:rPr>
              <a:t>Tumor has invaded deeper layers of bladder</a:t>
            </a:r>
            <a:br>
              <a:rPr lang="en-GB" sz="1200" dirty="0">
                <a:latin typeface="Arial" pitchFamily="34" charset="0"/>
                <a:ea typeface="ＭＳ Ｐゴシック" charset="-128"/>
                <a:cs typeface="Arial" pitchFamily="34" charset="0"/>
              </a:rPr>
            </a:br>
            <a:r>
              <a:rPr lang="en-GB" sz="1200" dirty="0">
                <a:latin typeface="Arial" pitchFamily="34" charset="0"/>
                <a:ea typeface="ＭＳ Ｐゴシック" charset="-128"/>
                <a:cs typeface="Arial" pitchFamily="34" charset="0"/>
              </a:rPr>
              <a:t>wall at diagnosis</a:t>
            </a:r>
          </a:p>
        </p:txBody>
      </p:sp>
      <p:sp>
        <p:nvSpPr>
          <p:cNvPr id="3" name="TextBox 2"/>
          <p:cNvSpPr txBox="1"/>
          <p:nvPr/>
        </p:nvSpPr>
        <p:spPr>
          <a:xfrm>
            <a:off x="2386940" y="-475013"/>
            <a:ext cx="184731" cy="400110"/>
          </a:xfrm>
          <a:prstGeom prst="rect">
            <a:avLst/>
          </a:prstGeom>
          <a:noFill/>
        </p:spPr>
        <p:txBody>
          <a:bodyPr wrap="none" rtlCol="0">
            <a:spAutoFit/>
          </a:bodyPr>
          <a:lstStyle/>
          <a:p>
            <a:endParaRPr lang="en-GB" sz="2000" dirty="0"/>
          </a:p>
        </p:txBody>
      </p:sp>
      <p:grpSp>
        <p:nvGrpSpPr>
          <p:cNvPr id="4" name="Group 12"/>
          <p:cNvGrpSpPr/>
          <p:nvPr/>
        </p:nvGrpSpPr>
        <p:grpSpPr>
          <a:xfrm>
            <a:off x="4423942" y="1908053"/>
            <a:ext cx="4310973" cy="2484228"/>
            <a:chOff x="4577672" y="1246282"/>
            <a:chExt cx="4310973" cy="2484228"/>
          </a:xfrm>
        </p:grpSpPr>
        <p:graphicFrame>
          <p:nvGraphicFramePr>
            <p:cNvPr id="11" name="Chart 10"/>
            <p:cNvGraphicFramePr/>
            <p:nvPr>
              <p:extLst>
                <p:ext uri="{D42A27DB-BD31-4B8C-83A1-F6EECF244321}">
                  <p14:modId xmlns:p14="http://schemas.microsoft.com/office/powerpoint/2010/main" xmlns="" val="191801430"/>
                </p:ext>
              </p:extLst>
            </p:nvPr>
          </p:nvGraphicFramePr>
          <p:xfrm>
            <a:off x="5180086" y="1457330"/>
            <a:ext cx="3635711" cy="225466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705751" y="2904546"/>
              <a:ext cx="1607290" cy="461665"/>
            </a:xfrm>
            <a:prstGeom prst="rect">
              <a:avLst/>
            </a:prstGeom>
            <a:noFill/>
          </p:spPr>
          <p:txBody>
            <a:bodyPr wrap="square" rtlCol="0">
              <a:spAutoFit/>
            </a:bodyPr>
            <a:lstStyle/>
            <a:p>
              <a:pPr algn="ctr"/>
              <a:r>
                <a:rPr lang="en-GB" sz="1200" dirty="0"/>
                <a:t>Non-urothelial</a:t>
              </a:r>
              <a:br>
                <a:rPr lang="en-GB" sz="1200" dirty="0"/>
              </a:br>
              <a:r>
                <a:rPr lang="en-GB" sz="1200" dirty="0"/>
                <a:t>bladder cancers</a:t>
              </a:r>
            </a:p>
          </p:txBody>
        </p:sp>
        <p:sp>
          <p:nvSpPr>
            <p:cNvPr id="14" name="TextBox 13"/>
            <p:cNvSpPr txBox="1"/>
            <p:nvPr/>
          </p:nvSpPr>
          <p:spPr>
            <a:xfrm>
              <a:off x="4662489" y="2374318"/>
              <a:ext cx="1346330" cy="461665"/>
            </a:xfrm>
            <a:prstGeom prst="rect">
              <a:avLst/>
            </a:prstGeom>
            <a:noFill/>
          </p:spPr>
          <p:txBody>
            <a:bodyPr wrap="square" rtlCol="0">
              <a:spAutoFit/>
            </a:bodyPr>
            <a:lstStyle/>
            <a:p>
              <a:pPr algn="ctr"/>
              <a:r>
                <a:rPr lang="en-GB" sz="1200" dirty="0"/>
                <a:t>Metastatic bladder cancer</a:t>
              </a:r>
            </a:p>
          </p:txBody>
        </p:sp>
        <p:sp>
          <p:nvSpPr>
            <p:cNvPr id="15" name="TextBox 14"/>
            <p:cNvSpPr txBox="1"/>
            <p:nvPr/>
          </p:nvSpPr>
          <p:spPr>
            <a:xfrm>
              <a:off x="7738822" y="1739166"/>
              <a:ext cx="1014531" cy="461665"/>
            </a:xfrm>
            <a:prstGeom prst="rect">
              <a:avLst/>
            </a:prstGeom>
            <a:noFill/>
          </p:spPr>
          <p:txBody>
            <a:bodyPr wrap="square" rtlCol="0">
              <a:spAutoFit/>
            </a:bodyPr>
            <a:lstStyle/>
            <a:p>
              <a:pPr algn="ctr"/>
              <a:r>
                <a:rPr lang="en-GB" sz="1200" b="1" dirty="0"/>
                <a:t>Urothelial:</a:t>
              </a:r>
            </a:p>
            <a:p>
              <a:pPr algn="ctr"/>
              <a:r>
                <a:rPr lang="en-GB" sz="1200" dirty="0"/>
                <a:t>NMIBC</a:t>
              </a:r>
            </a:p>
          </p:txBody>
        </p:sp>
        <p:sp>
          <p:nvSpPr>
            <p:cNvPr id="16" name="TextBox 15"/>
            <p:cNvSpPr txBox="1"/>
            <p:nvPr/>
          </p:nvSpPr>
          <p:spPr>
            <a:xfrm>
              <a:off x="5478042" y="1276897"/>
              <a:ext cx="2830038" cy="307777"/>
            </a:xfrm>
            <a:prstGeom prst="rect">
              <a:avLst/>
            </a:prstGeom>
            <a:noFill/>
          </p:spPr>
          <p:txBody>
            <a:bodyPr wrap="square" rtlCol="0">
              <a:spAutoFit/>
            </a:bodyPr>
            <a:lstStyle/>
            <a:p>
              <a:r>
                <a:rPr lang="en-GB" sz="1400" b="1" dirty="0"/>
                <a:t>Types of bladder cancer</a:t>
              </a:r>
              <a:r>
                <a:rPr lang="en-GB" sz="1400" b="1" baseline="30000" dirty="0"/>
                <a:t>1,2,4</a:t>
              </a:r>
            </a:p>
          </p:txBody>
        </p:sp>
        <p:sp>
          <p:nvSpPr>
            <p:cNvPr id="17" name="TextBox 16"/>
            <p:cNvSpPr txBox="1"/>
            <p:nvPr/>
          </p:nvSpPr>
          <p:spPr>
            <a:xfrm>
              <a:off x="5945630" y="2748570"/>
              <a:ext cx="825467" cy="276999"/>
            </a:xfrm>
            <a:prstGeom prst="rect">
              <a:avLst/>
            </a:prstGeom>
            <a:noFill/>
          </p:spPr>
          <p:txBody>
            <a:bodyPr wrap="square" rtlCol="0">
              <a:spAutoFit/>
            </a:bodyPr>
            <a:lstStyle/>
            <a:p>
              <a:pPr algn="ctr"/>
              <a:r>
                <a:rPr lang="en-GB" sz="1200" b="1" dirty="0"/>
                <a:t>10%</a:t>
              </a:r>
            </a:p>
          </p:txBody>
        </p:sp>
        <p:sp>
          <p:nvSpPr>
            <p:cNvPr id="18" name="TextBox 17"/>
            <p:cNvSpPr txBox="1"/>
            <p:nvPr/>
          </p:nvSpPr>
          <p:spPr>
            <a:xfrm>
              <a:off x="6095304" y="1969999"/>
              <a:ext cx="825467" cy="276999"/>
            </a:xfrm>
            <a:prstGeom prst="rect">
              <a:avLst/>
            </a:prstGeom>
            <a:noFill/>
          </p:spPr>
          <p:txBody>
            <a:bodyPr wrap="square" rtlCol="0">
              <a:spAutoFit/>
            </a:bodyPr>
            <a:lstStyle/>
            <a:p>
              <a:pPr algn="ctr"/>
              <a:r>
                <a:rPr lang="en-GB" sz="1200" b="1" dirty="0"/>
                <a:t>23%</a:t>
              </a:r>
            </a:p>
          </p:txBody>
        </p:sp>
        <p:sp>
          <p:nvSpPr>
            <p:cNvPr id="19" name="TextBox 18"/>
            <p:cNvSpPr txBox="1"/>
            <p:nvPr/>
          </p:nvSpPr>
          <p:spPr>
            <a:xfrm>
              <a:off x="7051019" y="2531201"/>
              <a:ext cx="825467" cy="276999"/>
            </a:xfrm>
            <a:prstGeom prst="rect">
              <a:avLst/>
            </a:prstGeom>
            <a:noFill/>
          </p:spPr>
          <p:txBody>
            <a:bodyPr wrap="square" rtlCol="0">
              <a:spAutoFit/>
            </a:bodyPr>
            <a:lstStyle/>
            <a:p>
              <a:pPr algn="ctr"/>
              <a:r>
                <a:rPr lang="en-GB" sz="1200" b="1" dirty="0">
                  <a:solidFill>
                    <a:schemeClr val="bg1"/>
                  </a:solidFill>
                </a:rPr>
                <a:t>63%</a:t>
              </a:r>
            </a:p>
          </p:txBody>
        </p:sp>
        <p:sp>
          <p:nvSpPr>
            <p:cNvPr id="2" name="Rectangle 1"/>
            <p:cNvSpPr/>
            <p:nvPr/>
          </p:nvSpPr>
          <p:spPr bwMode="gray">
            <a:xfrm>
              <a:off x="4577672" y="1246282"/>
              <a:ext cx="4310973" cy="2484228"/>
            </a:xfrm>
            <a:prstGeom prst="rect">
              <a:avLst/>
            </a:prstGeom>
            <a:noFill/>
            <a:ln w="31750" algn="ctr">
              <a:solidFill>
                <a:srgbClr val="3E1F7E"/>
              </a:solidFill>
              <a:miter lim="800000"/>
              <a:headEnd/>
              <a:tailEnd/>
            </a:ln>
          </p:spPr>
          <p:txBody>
            <a:bodyPr lIns="45720" rIns="45720" rtlCol="0" anchor="ctr"/>
            <a:lstStyle/>
            <a:p>
              <a:pPr algn="ctr" eaLnBrk="0" hangingPunct="0">
                <a:lnSpc>
                  <a:spcPct val="90000"/>
                </a:lnSpc>
                <a:spcBef>
                  <a:spcPts val="200"/>
                </a:spcBef>
              </a:pPr>
              <a:endParaRPr lang="en-GB" sz="2000" b="1" dirty="0">
                <a:solidFill>
                  <a:schemeClr val="bg1"/>
                </a:solidFill>
                <a:latin typeface="Arial" pitchFamily="34" charset="0"/>
                <a:ea typeface="ＭＳ Ｐゴシック" charset="-128"/>
                <a:cs typeface="Arial" pitchFamily="34" charset="0"/>
              </a:endParaRPr>
            </a:p>
          </p:txBody>
        </p:sp>
        <p:sp>
          <p:nvSpPr>
            <p:cNvPr id="20" name="TextBox 19"/>
            <p:cNvSpPr txBox="1"/>
            <p:nvPr/>
          </p:nvSpPr>
          <p:spPr>
            <a:xfrm>
              <a:off x="5042794" y="1681956"/>
              <a:ext cx="1346330" cy="461665"/>
            </a:xfrm>
            <a:prstGeom prst="rect">
              <a:avLst/>
            </a:prstGeom>
            <a:noFill/>
          </p:spPr>
          <p:txBody>
            <a:bodyPr wrap="square" rtlCol="0">
              <a:spAutoFit/>
            </a:bodyPr>
            <a:lstStyle/>
            <a:p>
              <a:pPr algn="ctr"/>
              <a:r>
                <a:rPr lang="en-GB" sz="1200" b="1" dirty="0"/>
                <a:t>Urothelial:</a:t>
              </a:r>
            </a:p>
            <a:p>
              <a:pPr algn="ctr"/>
              <a:r>
                <a:rPr lang="en-GB" sz="1200" dirty="0"/>
                <a:t>MIBC</a:t>
              </a:r>
            </a:p>
          </p:txBody>
        </p:sp>
        <p:sp>
          <p:nvSpPr>
            <p:cNvPr id="21" name="TextBox 20"/>
            <p:cNvSpPr txBox="1"/>
            <p:nvPr/>
          </p:nvSpPr>
          <p:spPr>
            <a:xfrm>
              <a:off x="6008819" y="2433521"/>
              <a:ext cx="568835" cy="276999"/>
            </a:xfrm>
            <a:prstGeom prst="rect">
              <a:avLst/>
            </a:prstGeom>
            <a:noFill/>
          </p:spPr>
          <p:txBody>
            <a:bodyPr wrap="square" rtlCol="0">
              <a:spAutoFit/>
            </a:bodyPr>
            <a:lstStyle/>
            <a:p>
              <a:pPr algn="ctr"/>
              <a:r>
                <a:rPr lang="en-GB" sz="1200" b="1" dirty="0"/>
                <a:t>4%</a:t>
              </a:r>
            </a:p>
          </p:txBody>
        </p:sp>
      </p:grpSp>
      <p:pic>
        <p:nvPicPr>
          <p:cNvPr id="22" name="~PP3820.WAV">
            <a:hlinkClick r:id="" action="ppaction://media"/>
          </p:cNvPr>
          <p:cNvPicPr>
            <a:picLocks noRot="1" noChangeAspect="1"/>
          </p:cNvPicPr>
          <p:nvPr>
            <a:wavAudioFile r:embed="rId1" name="~PP3820.WAV"/>
          </p:nvPr>
        </p:nvPicPr>
        <p:blipFill>
          <a:blip r:embed="rId5"/>
          <a:stretch>
            <a:fillRect/>
          </a:stretch>
        </p:blipFill>
        <p:spPr>
          <a:xfrm>
            <a:off x="8632825" y="6346825"/>
            <a:ext cx="304800" cy="304800"/>
          </a:xfrm>
          <a:prstGeom prst="rect">
            <a:avLst/>
          </a:prstGeom>
        </p:spPr>
      </p:pic>
    </p:spTree>
  </p:cSld>
  <p:clrMapOvr>
    <a:masterClrMapping/>
  </p:clrMapOvr>
  <p:transition spd="med" advTm="296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5"/>
          <p:cNvSpPr>
            <a:spLocks noGrp="1" noChangeArrowheads="1"/>
          </p:cNvSpPr>
          <p:nvPr>
            <p:ph type="title"/>
          </p:nvPr>
        </p:nvSpPr>
        <p:spPr/>
        <p:txBody>
          <a:bodyPr>
            <a:normAutofit fontScale="90000"/>
          </a:bodyPr>
          <a:lstStyle/>
          <a:p>
            <a:r>
              <a:rPr lang="en-US" altLang="ja-JP"/>
              <a:t>Global incidence and mortality of bladder cancer</a:t>
            </a:r>
            <a:endParaRPr lang="en-GB" altLang="ja-JP" dirty="0"/>
          </a:p>
        </p:txBody>
      </p:sp>
      <p:sp>
        <p:nvSpPr>
          <p:cNvPr id="4" name="Text Placeholder 3">
            <a:extLst>
              <a:ext uri="{FF2B5EF4-FFF2-40B4-BE49-F238E27FC236}">
                <a16:creationId xmlns:a16="http://schemas.microsoft.com/office/drawing/2014/main" xmlns="" id="{CECB7F4A-81D1-400E-A9BF-11D36240229A}"/>
              </a:ext>
            </a:extLst>
          </p:cNvPr>
          <p:cNvSpPr>
            <a:spLocks noGrp="1"/>
          </p:cNvSpPr>
          <p:nvPr>
            <p:ph type="body" sz="quarter" idx="12"/>
          </p:nvPr>
        </p:nvSpPr>
        <p:spPr/>
        <p:txBody>
          <a:bodyPr>
            <a:normAutofit lnSpcReduction="10000"/>
          </a:bodyPr>
          <a:lstStyle/>
          <a:p>
            <a:endParaRPr lang="en-US"/>
          </a:p>
        </p:txBody>
      </p:sp>
      <p:sp>
        <p:nvSpPr>
          <p:cNvPr id="7" name="Text Placeholder 6"/>
          <p:cNvSpPr>
            <a:spLocks noGrp="1"/>
          </p:cNvSpPr>
          <p:nvPr>
            <p:ph type="body" sz="quarter" idx="13"/>
          </p:nvPr>
        </p:nvSpPr>
        <p:spPr/>
        <p:txBody>
          <a:bodyPr>
            <a:normAutofit fontScale="92500"/>
          </a:bodyPr>
          <a:lstStyle/>
          <a:p>
            <a:r>
              <a:rPr lang="en-GB" dirty="0"/>
              <a:t>*More developed regions classified as: Northern America, Europe, Australia/New Zealand, and Japan.</a:t>
            </a:r>
            <a:r>
              <a:rPr lang="en-GB" baseline="30000" dirty="0"/>
              <a:t>1</a:t>
            </a:r>
            <a:r>
              <a:rPr lang="en-GB" dirty="0"/>
              <a:t/>
            </a:r>
            <a:br>
              <a:rPr lang="en-GB" dirty="0"/>
            </a:br>
            <a:r>
              <a:rPr lang="en-GB" dirty="0"/>
              <a:t>1. </a:t>
            </a:r>
            <a:r>
              <a:rPr lang="en-GB" dirty="0" err="1"/>
              <a:t>Ferlay</a:t>
            </a:r>
            <a:r>
              <a:rPr lang="en-GB" dirty="0"/>
              <a:t> J et al. </a:t>
            </a:r>
            <a:r>
              <a:rPr lang="en-GB" dirty="0" err="1"/>
              <a:t>Int</a:t>
            </a:r>
            <a:r>
              <a:rPr lang="en-GB" dirty="0"/>
              <a:t> J Cancer 2015;136:E359–86; 2. SEER Stat Fact Sheets: Bladder cancer. Available at: http://seer.cancer.gov/statfacts/html/urinb.html (accessed January 2017).</a:t>
            </a:r>
            <a:endParaRPr lang="en-US" altLang="ja-JP" dirty="0"/>
          </a:p>
        </p:txBody>
      </p:sp>
      <p:sp>
        <p:nvSpPr>
          <p:cNvPr id="19" name="Text Placeholder 2"/>
          <p:cNvSpPr txBox="1">
            <a:spLocks/>
          </p:cNvSpPr>
          <p:nvPr/>
        </p:nvSpPr>
        <p:spPr bwMode="gray">
          <a:xfrm>
            <a:off x="308756" y="1105203"/>
            <a:ext cx="8445600" cy="475200"/>
          </a:xfrm>
          <a:prstGeom prst="rect">
            <a:avLst/>
          </a:prstGeom>
          <a:solidFill>
            <a:srgbClr val="3E1F7E"/>
          </a:solidFill>
          <a:ln>
            <a:solidFill>
              <a:srgbClr val="3E1F7E"/>
            </a:solidFill>
          </a:ln>
        </p:spPr>
        <p:txBody>
          <a:bodyPr vert="horz" wrap="none" lIns="91440" tIns="45720" rIns="91440" bIns="45720" rtlCol="0" anchor="ctr" anchorCtr="0">
            <a:noAutofit/>
          </a:bodyPr>
          <a:lstStyle>
            <a:lvl1pPr marL="0" indent="0" algn="ctr" defTabSz="914400" rtl="0" eaLnBrk="1" latinLnBrk="0" hangingPunct="1">
              <a:lnSpc>
                <a:spcPct val="100000"/>
              </a:lnSpc>
              <a:spcBef>
                <a:spcPts val="300"/>
              </a:spcBef>
              <a:buClr>
                <a:schemeClr val="accent2"/>
              </a:buClr>
              <a:buFont typeface="Arial" pitchFamily="34" charset="0"/>
              <a:buNone/>
              <a:defRPr sz="2000" b="1" kern="1200">
                <a:solidFill>
                  <a:schemeClr val="bg1"/>
                </a:solidFill>
                <a:latin typeface="Arial" pitchFamily="34" charset="0"/>
                <a:ea typeface="+mn-ea"/>
                <a:cs typeface="Arial" pitchFamily="34" charset="0"/>
              </a:defRPr>
            </a:lvl1pPr>
            <a:lvl2pPr marL="573088" indent="-231775" algn="l" defTabSz="914400" rtl="0" eaLnBrk="1" latinLnBrk="0" hangingPunct="1">
              <a:lnSpc>
                <a:spcPct val="100000"/>
              </a:lnSpc>
              <a:spcBef>
                <a:spcPts val="600"/>
              </a:spcBef>
              <a:buClr>
                <a:schemeClr val="accent2"/>
              </a:buClr>
              <a:buFont typeface="Arial" pitchFamily="34" charset="0"/>
              <a:buNone/>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600"/>
              </a:spcBef>
              <a:buClr>
                <a:schemeClr val="accent2"/>
              </a:buClr>
              <a:buFont typeface="Wingdings" pitchFamily="2" charset="2"/>
              <a:buNone/>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600"/>
              </a:spcBef>
              <a:buClr>
                <a:schemeClr val="accent2"/>
              </a:buClr>
              <a:buSzPct val="80000"/>
              <a:buFont typeface="Courier New" panose="02070309020205020404" pitchFamily="49" charset="0"/>
              <a:buNone/>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600"/>
              </a:spcBef>
              <a:buClr>
                <a:schemeClr val="accent2"/>
              </a:buClr>
              <a:buFont typeface="Arial" pitchFamily="34" charset="0"/>
              <a:buNone/>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a:t>Bladder cancer is the ninth most common cancer worldwide,</a:t>
            </a:r>
            <a:r>
              <a:rPr lang="en-GB" sz="1400" baseline="30000"/>
              <a:t>1</a:t>
            </a:r>
            <a:r>
              <a:rPr lang="en-GB" sz="1400"/>
              <a:t> </a:t>
            </a:r>
            <a:br>
              <a:rPr lang="en-GB" sz="1400"/>
            </a:br>
            <a:r>
              <a:rPr lang="en-GB" sz="1400"/>
              <a:t>and the fifth most common cancer in the USA</a:t>
            </a:r>
            <a:r>
              <a:rPr lang="en-GB" sz="1400" baseline="30000"/>
              <a:t>2</a:t>
            </a:r>
            <a:endParaRPr lang="en-GB" sz="1400" baseline="30000" dirty="0"/>
          </a:p>
        </p:txBody>
      </p:sp>
      <p:sp>
        <p:nvSpPr>
          <p:cNvPr id="22" name="Rectangle 21"/>
          <p:cNvSpPr/>
          <p:nvPr/>
        </p:nvSpPr>
        <p:spPr>
          <a:xfrm>
            <a:off x="1380922" y="1739065"/>
            <a:ext cx="3086655" cy="39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46800" rtlCol="0" anchor="ctr"/>
          <a:lstStyle/>
          <a:p>
            <a:pPr algn="ctr"/>
            <a:r>
              <a:rPr lang="en-GB" sz="1400" b="1" dirty="0">
                <a:solidFill>
                  <a:schemeClr val="tx1"/>
                </a:solidFill>
              </a:rPr>
              <a:t>Worldwide incidence (2012)</a:t>
            </a:r>
            <a:r>
              <a:rPr lang="en-GB" sz="1400" b="1" baseline="30000" dirty="0">
                <a:solidFill>
                  <a:schemeClr val="tx1"/>
                </a:solidFill>
              </a:rPr>
              <a:t>1</a:t>
            </a:r>
          </a:p>
        </p:txBody>
      </p:sp>
      <p:sp>
        <p:nvSpPr>
          <p:cNvPr id="23" name="Rectangle 22"/>
          <p:cNvSpPr/>
          <p:nvPr/>
        </p:nvSpPr>
        <p:spPr>
          <a:xfrm>
            <a:off x="5280055" y="1739065"/>
            <a:ext cx="3484634" cy="39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46800" rtlCol="0" anchor="ctr"/>
          <a:lstStyle/>
          <a:p>
            <a:pPr algn="ctr"/>
            <a:r>
              <a:rPr lang="en-GB" sz="1400" b="1" dirty="0">
                <a:solidFill>
                  <a:schemeClr val="tx1"/>
                </a:solidFill>
              </a:rPr>
              <a:t>Worldwide mortality (2012)</a:t>
            </a:r>
            <a:r>
              <a:rPr lang="en-GB" sz="1400" b="1" baseline="30000" dirty="0">
                <a:solidFill>
                  <a:schemeClr val="tx1"/>
                </a:solidFill>
              </a:rPr>
              <a:t>1</a:t>
            </a:r>
          </a:p>
        </p:txBody>
      </p:sp>
      <p:graphicFrame>
        <p:nvGraphicFramePr>
          <p:cNvPr id="24" name="Chart 23"/>
          <p:cNvGraphicFramePr/>
          <p:nvPr>
            <p:extLst>
              <p:ext uri="{D42A27DB-BD31-4B8C-83A1-F6EECF244321}">
                <p14:modId xmlns:p14="http://schemas.microsoft.com/office/powerpoint/2010/main" xmlns="" val="2856122964"/>
              </p:ext>
            </p:extLst>
          </p:nvPr>
        </p:nvGraphicFramePr>
        <p:xfrm>
          <a:off x="753218" y="2103259"/>
          <a:ext cx="3868632" cy="31423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xmlns="" val="3441587586"/>
              </p:ext>
            </p:extLst>
          </p:nvPr>
        </p:nvGraphicFramePr>
        <p:xfrm>
          <a:off x="4882684" y="2103258"/>
          <a:ext cx="3900849" cy="3142367"/>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p:cNvSpPr txBox="1"/>
          <p:nvPr/>
        </p:nvSpPr>
        <p:spPr>
          <a:xfrm rot="16200000">
            <a:off x="-605569" y="3329075"/>
            <a:ext cx="2352665" cy="461665"/>
          </a:xfrm>
          <a:prstGeom prst="rect">
            <a:avLst/>
          </a:prstGeom>
          <a:noFill/>
        </p:spPr>
        <p:txBody>
          <a:bodyPr wrap="square" rtlCol="0">
            <a:spAutoFit/>
          </a:bodyPr>
          <a:lstStyle/>
          <a:p>
            <a:pPr algn="ctr"/>
            <a:r>
              <a:rPr lang="en-GB" sz="1200" dirty="0">
                <a:solidFill>
                  <a:schemeClr val="tx1">
                    <a:lumMod val="75000"/>
                    <a:lumOff val="25000"/>
                  </a:schemeClr>
                </a:solidFill>
              </a:rPr>
              <a:t>Estimated new cases </a:t>
            </a:r>
            <a:br>
              <a:rPr lang="en-GB" sz="1200" dirty="0">
                <a:solidFill>
                  <a:schemeClr val="tx1">
                    <a:lumMod val="75000"/>
                    <a:lumOff val="25000"/>
                  </a:schemeClr>
                </a:solidFill>
              </a:rPr>
            </a:br>
            <a:r>
              <a:rPr lang="en-GB" sz="1200" dirty="0">
                <a:solidFill>
                  <a:schemeClr val="tx1">
                    <a:lumMod val="75000"/>
                    <a:lumOff val="25000"/>
                  </a:schemeClr>
                </a:solidFill>
              </a:rPr>
              <a:t>of bladder cancer</a:t>
            </a:r>
          </a:p>
        </p:txBody>
      </p:sp>
      <p:sp>
        <p:nvSpPr>
          <p:cNvPr id="29" name="TextBox 28"/>
          <p:cNvSpPr txBox="1"/>
          <p:nvPr/>
        </p:nvSpPr>
        <p:spPr>
          <a:xfrm rot="16200000">
            <a:off x="3522077" y="3329076"/>
            <a:ext cx="2352665" cy="461665"/>
          </a:xfrm>
          <a:prstGeom prst="rect">
            <a:avLst/>
          </a:prstGeom>
          <a:noFill/>
        </p:spPr>
        <p:txBody>
          <a:bodyPr wrap="square" rtlCol="0">
            <a:spAutoFit/>
          </a:bodyPr>
          <a:lstStyle/>
          <a:p>
            <a:pPr algn="ctr"/>
            <a:r>
              <a:rPr lang="en-GB" sz="1200" dirty="0">
                <a:solidFill>
                  <a:schemeClr val="tx1">
                    <a:lumMod val="75000"/>
                    <a:lumOff val="25000"/>
                  </a:schemeClr>
                </a:solidFill>
              </a:rPr>
              <a:t>Estimated deaths from</a:t>
            </a:r>
            <a:br>
              <a:rPr lang="en-GB" sz="1200" dirty="0">
                <a:solidFill>
                  <a:schemeClr val="tx1">
                    <a:lumMod val="75000"/>
                    <a:lumOff val="25000"/>
                  </a:schemeClr>
                </a:solidFill>
              </a:rPr>
            </a:br>
            <a:r>
              <a:rPr lang="en-GB" sz="1200" dirty="0">
                <a:solidFill>
                  <a:schemeClr val="tx1">
                    <a:lumMod val="75000"/>
                    <a:lumOff val="25000"/>
                  </a:schemeClr>
                </a:solidFill>
              </a:rPr>
              <a:t> bladder cancer</a:t>
            </a:r>
          </a:p>
        </p:txBody>
      </p:sp>
      <p:sp>
        <p:nvSpPr>
          <p:cNvPr id="12" name="11 - Ορθογώνιο"/>
          <p:cNvSpPr/>
          <p:nvPr/>
        </p:nvSpPr>
        <p:spPr>
          <a:xfrm>
            <a:off x="2571736" y="3214686"/>
            <a:ext cx="1928826" cy="2214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6643702" y="3214686"/>
            <a:ext cx="1928826" cy="2214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P2843.WAV">
            <a:hlinkClick r:id="" action="ppaction://media"/>
          </p:cNvPr>
          <p:cNvPicPr>
            <a:picLocks noRot="1" noChangeAspect="1"/>
          </p:cNvPicPr>
          <p:nvPr>
            <a:wavAudioFile r:embed="rId1" name="~PP2843.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1469191996"/>
      </p:ext>
    </p:extLst>
  </p:cSld>
  <p:clrMapOvr>
    <a:masterClrMapping/>
  </p:clrMapOvr>
  <p:transition spd="med" advTm="15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198" y="1602297"/>
            <a:ext cx="8229602" cy="4194494"/>
          </a:xfrm>
          <a:prstGeom prst="roundRect">
            <a:avLst>
              <a:gd name="adj" fmla="val 2717"/>
            </a:avLst>
          </a:prstGeom>
          <a:noFill/>
          <a:ln w="28575">
            <a:solidFill>
              <a:schemeClr val="tx1"/>
            </a:solid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lIns="108000" tIns="72000" rIns="108000" bIns="72000" rtlCol="0" anchor="ctr"/>
          <a:lstStyle/>
          <a:p>
            <a:pPr marL="0" marR="0" lvl="0" indent="0" algn="ctr" defTabSz="914400" eaLnBrk="1" fontAlgn="auto" latinLnBrk="0" hangingPunct="1">
              <a:lnSpc>
                <a:spcPct val="100000"/>
              </a:lnSpc>
              <a:spcBef>
                <a:spcPts val="600"/>
              </a:spcBef>
              <a:spcAft>
                <a:spcPts val="0"/>
              </a:spcAft>
              <a:buClr>
                <a:schemeClr val="accent1"/>
              </a:buClr>
              <a:buSzPct val="120000"/>
              <a:buFontTx/>
              <a:buNone/>
              <a:tabLst/>
              <a:defRPr/>
            </a:pPr>
            <a:endParaRPr kumimoji="0" lang="en-GB" sz="1600" b="1" i="0" u="none" strike="noStrike" kern="0" cap="none" spc="-2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6866" name="Title 1"/>
          <p:cNvSpPr>
            <a:spLocks noGrp="1"/>
          </p:cNvSpPr>
          <p:nvPr>
            <p:ph type="title"/>
          </p:nvPr>
        </p:nvSpPr>
        <p:spPr/>
        <p:txBody>
          <a:bodyPr>
            <a:normAutofit fontScale="90000"/>
          </a:bodyPr>
          <a:lstStyle/>
          <a:p>
            <a:r>
              <a:rPr lang="en-US" altLang="en-US" dirty="0"/>
              <a:t>Renal cell cancer:</a:t>
            </a:r>
            <a:br>
              <a:rPr lang="en-US" altLang="en-US" dirty="0"/>
            </a:br>
            <a:r>
              <a:rPr lang="en-US" altLang="en-US" dirty="0"/>
              <a:t>Fast facts</a:t>
            </a:r>
          </a:p>
        </p:txBody>
      </p:sp>
      <p:grpSp>
        <p:nvGrpSpPr>
          <p:cNvPr id="2" name="Group 4"/>
          <p:cNvGrpSpPr/>
          <p:nvPr/>
        </p:nvGrpSpPr>
        <p:grpSpPr>
          <a:xfrm>
            <a:off x="976545" y="1740711"/>
            <a:ext cx="7190911" cy="2451606"/>
            <a:chOff x="1148509" y="1740711"/>
            <a:chExt cx="7190911" cy="2451606"/>
          </a:xfrm>
        </p:grpSpPr>
        <p:pic>
          <p:nvPicPr>
            <p:cNvPr id="1026" name="Picture 2"/>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1455939" y="1740711"/>
              <a:ext cx="6232124" cy="24516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ight Arrow 15"/>
            <p:cNvSpPr>
              <a:spLocks noChangeArrowheads="1"/>
            </p:cNvSpPr>
            <p:nvPr/>
          </p:nvSpPr>
          <p:spPr bwMode="auto">
            <a:xfrm>
              <a:off x="1148509" y="3070136"/>
              <a:ext cx="622908" cy="328596"/>
            </a:xfrm>
            <a:prstGeom prst="rightArrow">
              <a:avLst>
                <a:gd name="adj1" fmla="val 50000"/>
                <a:gd name="adj2" fmla="val 49995"/>
              </a:avLst>
            </a:prstGeom>
            <a:gradFill>
              <a:gsLst>
                <a:gs pos="0">
                  <a:schemeClr val="bg2">
                    <a:alpha val="0"/>
                  </a:schemeClr>
                </a:gs>
                <a:gs pos="50000">
                  <a:schemeClr val="tx2"/>
                </a:gs>
                <a:gs pos="100000">
                  <a:schemeClr val="accent1"/>
                </a:gs>
              </a:gsLst>
              <a:lin ang="0" scaled="0"/>
            </a:gradFill>
            <a:ln w="152400">
              <a:no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600"/>
                </a:spcBef>
                <a:spcAft>
                  <a:spcPts val="0"/>
                </a:spcAft>
                <a:buClr>
                  <a:schemeClr val="accent1"/>
                </a:buClr>
                <a:buSzPct val="120000"/>
                <a:buFontTx/>
                <a:buNone/>
                <a:tabLst/>
                <a:defRPr/>
              </a:pPr>
              <a:endParaRPr kumimoji="0" lang="en-US" sz="1600" b="1" i="0" u="none" strike="noStrike" kern="0" cap="none" spc="-20" normalizeH="0" baseline="0" noProof="0">
                <a:ln>
                  <a:noFill/>
                </a:ln>
                <a:solidFill>
                  <a:schemeClr val="bg1"/>
                </a:solidFill>
                <a:effectLst/>
                <a:uLnTx/>
                <a:uFillTx/>
                <a:ea typeface="ＭＳ Ｐゴシック" panose="020B0600070205080204" pitchFamily="34" charset="-128"/>
                <a:cs typeface="Arial" panose="020B0604020202020204" pitchFamily="34" charset="0"/>
              </a:endParaRPr>
            </a:p>
          </p:txBody>
        </p:sp>
        <p:sp>
          <p:nvSpPr>
            <p:cNvPr id="17" name="Right Arrow 16"/>
            <p:cNvSpPr>
              <a:spLocks noChangeArrowheads="1"/>
            </p:cNvSpPr>
            <p:nvPr/>
          </p:nvSpPr>
          <p:spPr bwMode="auto">
            <a:xfrm flipH="1">
              <a:off x="7716512" y="3677188"/>
              <a:ext cx="622908" cy="328596"/>
            </a:xfrm>
            <a:prstGeom prst="rightArrow">
              <a:avLst>
                <a:gd name="adj1" fmla="val 50000"/>
                <a:gd name="adj2" fmla="val 49995"/>
              </a:avLst>
            </a:prstGeom>
            <a:gradFill>
              <a:gsLst>
                <a:gs pos="0">
                  <a:schemeClr val="bg2">
                    <a:alpha val="0"/>
                  </a:schemeClr>
                </a:gs>
                <a:gs pos="50000">
                  <a:schemeClr val="tx2"/>
                </a:gs>
                <a:gs pos="100000">
                  <a:schemeClr val="accent1"/>
                </a:gs>
              </a:gsLst>
              <a:lin ang="0" scaled="0"/>
            </a:gradFill>
            <a:ln w="152400">
              <a:noFill/>
            </a:ln>
            <a:effectLst>
              <a:glow rad="63500">
                <a:schemeClr val="bg1">
                  <a:alpha val="65000"/>
                </a:schemeClr>
              </a:glo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600"/>
                </a:spcBef>
                <a:spcAft>
                  <a:spcPts val="0"/>
                </a:spcAft>
                <a:buClr>
                  <a:schemeClr val="accent1"/>
                </a:buClr>
                <a:buSzPct val="120000"/>
                <a:buFontTx/>
                <a:buNone/>
                <a:tabLst/>
                <a:defRPr/>
              </a:pPr>
              <a:endParaRPr kumimoji="0" lang="en-US" sz="1600" b="1" i="0" u="none" strike="noStrike" kern="0" cap="none" spc="-20" normalizeH="0" baseline="0" noProof="0">
                <a:ln>
                  <a:noFill/>
                </a:ln>
                <a:solidFill>
                  <a:schemeClr val="bg1"/>
                </a:solidFill>
                <a:effectLst/>
                <a:uLnTx/>
                <a:uFillTx/>
                <a:ea typeface="ＭＳ Ｐゴシック" panose="020B0600070205080204" pitchFamily="34" charset="-128"/>
                <a:cs typeface="Arial" panose="020B0604020202020204" pitchFamily="34" charset="0"/>
              </a:endParaRPr>
            </a:p>
          </p:txBody>
        </p:sp>
      </p:grpSp>
      <p:sp>
        <p:nvSpPr>
          <p:cNvPr id="19" name="Content Placeholder 3"/>
          <p:cNvSpPr txBox="1">
            <a:spLocks/>
          </p:cNvSpPr>
          <p:nvPr/>
        </p:nvSpPr>
        <p:spPr bwMode="auto">
          <a:xfrm>
            <a:off x="1695635" y="6350567"/>
            <a:ext cx="702529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60363" indent="-360363" algn="l" defTabSz="457200" rtl="0" eaLnBrk="0" fontAlgn="base" hangingPunct="0">
              <a:spcBef>
                <a:spcPts val="600"/>
              </a:spcBef>
              <a:spcAft>
                <a:spcPct val="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ct val="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ct val="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ct val="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ct val="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chemeClr val="accent1"/>
              </a:buClr>
              <a:buSzPct val="120000"/>
              <a:buFontTx/>
              <a:buNone/>
              <a:tabLst/>
              <a:defRPr/>
            </a:pP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1. Siegel RL, </a:t>
            </a:r>
            <a:r>
              <a:rPr kumimoji="0" lang="en-US" altLang="en-US" sz="1000" b="0" i="1"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et al. CA J </a:t>
            </a:r>
            <a:r>
              <a:rPr kumimoji="0" lang="en-US" altLang="en-US" sz="1000" b="0" i="1" u="none" strike="noStrike" kern="1200" cap="none" spc="0" normalizeH="0" baseline="0" noProof="0" dirty="0" err="1">
                <a:ln>
                  <a:noFill/>
                </a:ln>
                <a:solidFill>
                  <a:srgbClr val="333333"/>
                </a:solidFill>
                <a:effectLst/>
                <a:uLnTx/>
                <a:uFillTx/>
                <a:latin typeface="Arial" pitchFamily="34" charset="0"/>
                <a:ea typeface="ＭＳ Ｐゴシック" panose="020B0600070205080204" pitchFamily="34" charset="-128"/>
                <a:cs typeface="Arial" pitchFamily="34" charset="0"/>
              </a:rPr>
              <a:t>Clin</a:t>
            </a:r>
            <a:r>
              <a:rPr kumimoji="0" lang="en-US"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rPr>
              <a:t>. 2016;66:7–30. 2. Ridge CA, </a:t>
            </a:r>
            <a:r>
              <a:rPr kumimoji="0" lang="en-US" altLang="en-US" sz="1000" b="0" i="1"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et al. </a:t>
            </a:r>
            <a:r>
              <a:rPr kumimoji="0" lang="en-US" altLang="en-US" sz="1000" b="0" i="1" u="none" strike="noStrike" kern="1200" cap="none" spc="0" normalizeH="0" baseline="0" noProof="0" dirty="0" err="1">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Semin</a:t>
            </a:r>
            <a:r>
              <a:rPr kumimoji="0" lang="en-US" altLang="en-US" sz="1000" b="0" i="1"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000" b="0" i="1" u="none" strike="noStrike" kern="1200" cap="none" spc="0" normalizeH="0" baseline="0" noProof="0" dirty="0" err="1">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Intervent</a:t>
            </a:r>
            <a:r>
              <a:rPr kumimoji="0" lang="en-US" altLang="en-US" sz="1000" b="0" i="1"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000" b="0" i="1" u="none" strike="noStrike" kern="1200" cap="none" spc="0" normalizeH="0" baseline="0" noProof="0" dirty="0" err="1">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Radiol</a:t>
            </a:r>
            <a:r>
              <a:rPr kumimoji="0" lang="en-US" altLang="en-US" sz="1000" b="0" i="0"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 2014;31:3–8.</a:t>
            </a:r>
            <a:endParaRPr kumimoji="0" lang="en-GB" altLang="en-US" sz="1000" b="0" i="0" u="none" strike="noStrike" kern="1200" cap="none" spc="0" normalizeH="0" baseline="0" noProof="0" dirty="0">
              <a:ln>
                <a:noFill/>
              </a:ln>
              <a:solidFill>
                <a:srgbClr val="333333"/>
              </a:solidFill>
              <a:effectLst/>
              <a:uLnTx/>
              <a:uFillTx/>
              <a:latin typeface="Arial" pitchFamily="34" charset="0"/>
              <a:ea typeface="ＭＳ Ｐゴシック" panose="020B0600070205080204" pitchFamily="34" charset="-128"/>
              <a:cs typeface="Arial" pitchFamily="34" charset="0"/>
            </a:endParaRPr>
          </a:p>
        </p:txBody>
      </p:sp>
      <p:sp>
        <p:nvSpPr>
          <p:cNvPr id="20" name="Content Placeholder 6"/>
          <p:cNvSpPr txBox="1">
            <a:spLocks/>
          </p:cNvSpPr>
          <p:nvPr/>
        </p:nvSpPr>
        <p:spPr bwMode="auto">
          <a:xfrm>
            <a:off x="4971436" y="4352112"/>
            <a:ext cx="3506680" cy="1005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60363" indent="-360363" algn="l" defTabSz="457200" rtl="0" eaLnBrk="0" fontAlgn="base" hangingPunct="0">
              <a:spcBef>
                <a:spcPts val="600"/>
              </a:spcBef>
              <a:spcAft>
                <a:spcPts val="600"/>
              </a:spcAft>
              <a:buClr>
                <a:schemeClr val="accent1"/>
              </a:buClr>
              <a:buSzPct val="120000"/>
              <a:buFontTx/>
              <a:buBlip>
                <a:blip r:embed="rId4"/>
              </a:buBlip>
              <a:defRPr lang="en-GB" sz="1800" kern="1200" dirty="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ts val="600"/>
              </a:spcAft>
              <a:buClr>
                <a:schemeClr val="tx2"/>
              </a:buClr>
              <a:buFont typeface="Arial" panose="020B0604020202020204" pitchFamily="34" charset="0"/>
              <a:buChar char="–"/>
              <a:defRPr lang="en-GB" sz="1600" kern="1200" dirty="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ts val="600"/>
              </a:spcAft>
              <a:buClr>
                <a:schemeClr val="tx2"/>
              </a:buClr>
              <a:buFont typeface="Arial" panose="020B0604020202020204" pitchFamily="34" charset="0"/>
              <a:buChar char="●"/>
              <a:defRPr lang="en-GB" sz="1400" kern="1200" dirty="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ts val="600"/>
              </a:spcAft>
              <a:buClr>
                <a:schemeClr val="tx2"/>
              </a:buClr>
              <a:buFont typeface="Arial" panose="020B0604020202020204" pitchFamily="34" charset="0"/>
              <a:buChar char="–"/>
              <a:defRPr lang="en-GB" sz="1200" kern="1200" dirty="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ts val="600"/>
              </a:spcAft>
              <a:buClr>
                <a:schemeClr val="tx2"/>
              </a:buClr>
              <a:buFont typeface="Arial" panose="020B0604020202020204" pitchFamily="34" charset="0"/>
              <a:buChar char="●"/>
              <a:defRPr lang="en-US" sz="1200" kern="1200" dirty="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marR="0" lvl="0" indent="-266700" algn="l" defTabSz="457200" rtl="0" eaLnBrk="0" fontAlgn="base" latinLnBrk="0" hangingPunct="0">
              <a:lnSpc>
                <a:spcPct val="100000"/>
              </a:lnSpc>
              <a:spcBef>
                <a:spcPts val="0"/>
              </a:spcBef>
              <a:spcAft>
                <a:spcPts val="200"/>
              </a:spcAft>
              <a:buClr>
                <a:schemeClr val="accent1"/>
              </a:buClr>
              <a:buSzPct val="120000"/>
              <a:buFontTx/>
              <a:buBlip>
                <a:blip r:embed="rId4"/>
              </a:buBlip>
              <a:tabLst/>
              <a:defRPr/>
            </a:pPr>
            <a:r>
              <a:rPr kumimoji="0" lang="en-US" altLang="en-US" sz="1400" b="1"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M </a:t>
            </a:r>
            <a:r>
              <a:rPr kumimoji="0" lang="en-US" altLang="en-US" sz="1400" b="1" i="0" u="none" strike="noStrike" kern="1200" cap="none" spc="0" normalizeH="0" baseline="0" noProof="0" dirty="0" smtClean="0">
                <a:ln>
                  <a:noFill/>
                </a:ln>
                <a:solidFill>
                  <a:srgbClr val="333333"/>
                </a:solidFill>
                <a:effectLst/>
                <a:uLnTx/>
                <a:uFillTx/>
                <a:latin typeface="Arial"/>
                <a:ea typeface="ＭＳ Ｐゴシック" panose="020B0600070205080204" pitchFamily="34" charset="-128"/>
                <a:cs typeface="Arial"/>
              </a:rPr>
              <a:t>: F=2:1</a:t>
            </a:r>
            <a:endParaRPr kumimoji="0" lang="en-US" altLang="en-US" sz="1400" b="1" i="0" u="none" strike="noStrike" kern="1200" cap="none" spc="0" normalizeH="0" baseline="30000" noProof="0" dirty="0">
              <a:ln>
                <a:noFill/>
              </a:ln>
              <a:solidFill>
                <a:srgbClr val="333333"/>
              </a:solidFill>
              <a:effectLst/>
              <a:uLnTx/>
              <a:uFillTx/>
              <a:latin typeface="Arial"/>
              <a:ea typeface="ＭＳ Ｐゴシック" panose="020B0600070205080204" pitchFamily="34" charset="-128"/>
              <a:cs typeface="Arial"/>
            </a:endParaRPr>
          </a:p>
          <a:p>
            <a:pPr marL="266700" marR="0" lvl="0" indent="-266700" algn="l" defTabSz="457200" rtl="0" eaLnBrk="0" fontAlgn="base" latinLnBrk="0" hangingPunct="0">
              <a:lnSpc>
                <a:spcPct val="100000"/>
              </a:lnSpc>
              <a:spcBef>
                <a:spcPts val="0"/>
              </a:spcBef>
              <a:spcAft>
                <a:spcPts val="200"/>
              </a:spcAft>
              <a:buClr>
                <a:schemeClr val="accent1"/>
              </a:buClr>
              <a:buSzPct val="120000"/>
              <a:buFontTx/>
              <a:buBlip>
                <a:blip r:embed="rId4"/>
              </a:buBlip>
              <a:tabLst/>
              <a:defRPr/>
            </a:pPr>
            <a:r>
              <a:rPr kumimoji="0" lang="en-US" altLang="en-US" sz="14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Incidence rates increase with age in all racial groups until the age of 70 </a:t>
            </a:r>
            <a:r>
              <a:rPr kumimoji="0" lang="en-US" altLang="en-US" sz="1400" b="0" i="0" u="none" strike="noStrike" kern="1200" cap="none" spc="0" normalizeH="0" baseline="0" noProof="0" dirty="0" smtClean="0">
                <a:ln>
                  <a:noFill/>
                </a:ln>
                <a:solidFill>
                  <a:srgbClr val="333333"/>
                </a:solidFill>
                <a:effectLst/>
                <a:uLnTx/>
                <a:uFillTx/>
                <a:latin typeface="Arial"/>
                <a:ea typeface="ＭＳ Ｐゴシック" panose="020B0600070205080204" pitchFamily="34" charset="-128"/>
                <a:cs typeface="Arial"/>
              </a:rPr>
              <a:t>years</a:t>
            </a:r>
          </a:p>
          <a:p>
            <a:pPr marL="266700" marR="0" lvl="0" indent="-266700" algn="l" defTabSz="457200" rtl="0" eaLnBrk="0" fontAlgn="base" latinLnBrk="0" hangingPunct="0">
              <a:lnSpc>
                <a:spcPct val="100000"/>
              </a:lnSpc>
              <a:spcBef>
                <a:spcPts val="0"/>
              </a:spcBef>
              <a:spcAft>
                <a:spcPts val="200"/>
              </a:spcAft>
              <a:buClr>
                <a:schemeClr val="accent1"/>
              </a:buClr>
              <a:buSzPct val="120000"/>
              <a:buFontTx/>
              <a:buBlip>
                <a:blip r:embed="rId4"/>
              </a:buBlip>
              <a:tabLst/>
              <a:defRPr/>
            </a:pPr>
            <a:r>
              <a:rPr lang="en-US" sz="1400" b="1" dirty="0" smtClean="0"/>
              <a:t>Median age at diagnosis: 64 y/o</a:t>
            </a:r>
            <a:endParaRPr kumimoji="0" lang="en-GB" sz="1400" b="1" i="0" u="none" strike="noStrike" kern="1200" cap="none" spc="0" normalizeH="0" baseline="30000" noProof="0" dirty="0">
              <a:ln>
                <a:noFill/>
              </a:ln>
              <a:solidFill>
                <a:srgbClr val="333333"/>
              </a:solidFill>
              <a:effectLst/>
              <a:uLnTx/>
              <a:uFillTx/>
              <a:latin typeface="Arial"/>
              <a:ea typeface="ＭＳ Ｐゴシック" panose="020B0600070205080204" pitchFamily="34" charset="-128"/>
              <a:cs typeface="Arial"/>
            </a:endParaRPr>
          </a:p>
        </p:txBody>
      </p:sp>
      <p:sp>
        <p:nvSpPr>
          <p:cNvPr id="23" name="Content Placeholder 6"/>
          <p:cNvSpPr txBox="1">
            <a:spLocks/>
          </p:cNvSpPr>
          <p:nvPr/>
        </p:nvSpPr>
        <p:spPr bwMode="auto">
          <a:xfrm>
            <a:off x="596668" y="4351338"/>
            <a:ext cx="4362450"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360363" indent="-360363" algn="l" defTabSz="457200" rtl="0" eaLnBrk="0" fontAlgn="base" hangingPunct="0">
              <a:spcBef>
                <a:spcPts val="600"/>
              </a:spcBef>
              <a:spcAft>
                <a:spcPts val="600"/>
              </a:spcAft>
              <a:buClr>
                <a:schemeClr val="accent1"/>
              </a:buClr>
              <a:buSzPct val="120000"/>
              <a:buFontTx/>
              <a:buBlip>
                <a:blip r:embed="rId4"/>
              </a:buBlip>
              <a:defRPr sz="1800" kern="1200">
                <a:solidFill>
                  <a:srgbClr val="333333"/>
                </a:solidFill>
                <a:latin typeface="Arial"/>
                <a:ea typeface="ＭＳ Ｐゴシック" panose="020B0600070205080204" pitchFamily="34" charset="-128"/>
                <a:cs typeface="Arial"/>
              </a:defRPr>
            </a:lvl1pPr>
            <a:lvl2pPr marL="720725" indent="-263525" algn="l" defTabSz="457200" rtl="0" eaLnBrk="0" fontAlgn="base" hangingPunct="0">
              <a:spcBef>
                <a:spcPts val="600"/>
              </a:spcBef>
              <a:spcAft>
                <a:spcPts val="600"/>
              </a:spcAft>
              <a:buClr>
                <a:schemeClr val="tx2"/>
              </a:buClr>
              <a:buFont typeface="Arial" panose="020B0604020202020204" pitchFamily="34" charset="0"/>
              <a:buChar char="–"/>
              <a:defRPr sz="1600" kern="1200">
                <a:solidFill>
                  <a:srgbClr val="333333"/>
                </a:solidFill>
                <a:latin typeface="Arial"/>
                <a:ea typeface="ＭＳ Ｐゴシック" panose="020B0600070205080204" pitchFamily="34" charset="-128"/>
                <a:cs typeface="Arial"/>
              </a:defRPr>
            </a:lvl2pPr>
            <a:lvl3pPr marL="1166813" indent="-252413" algn="l" defTabSz="457200" rtl="0" eaLnBrk="0" fontAlgn="base" hangingPunct="0">
              <a:spcBef>
                <a:spcPts val="600"/>
              </a:spcBef>
              <a:spcAft>
                <a:spcPts val="600"/>
              </a:spcAft>
              <a:buClr>
                <a:schemeClr val="tx2"/>
              </a:buClr>
              <a:buFont typeface="Arial" panose="020B0604020202020204" pitchFamily="34" charset="0"/>
              <a:buChar char="●"/>
              <a:defRPr sz="1400" kern="1200">
                <a:solidFill>
                  <a:srgbClr val="333333"/>
                </a:solidFill>
                <a:latin typeface="Arial"/>
                <a:ea typeface="ＭＳ Ｐゴシック" panose="020B0600070205080204" pitchFamily="34" charset="-128"/>
                <a:cs typeface="Arial"/>
              </a:defRPr>
            </a:lvl3pPr>
            <a:lvl4pPr marL="1611313" indent="-239713" algn="l" defTabSz="457200" rtl="0" eaLnBrk="0" fontAlgn="base" hangingPunct="0">
              <a:spcBef>
                <a:spcPts val="600"/>
              </a:spcBef>
              <a:spcAft>
                <a:spcPts val="600"/>
              </a:spcAft>
              <a:buClr>
                <a:schemeClr val="tx2"/>
              </a:buClr>
              <a:buFont typeface="Arial" panose="020B0604020202020204" pitchFamily="34" charset="0"/>
              <a:buChar char="–"/>
              <a:defRPr sz="1200" kern="1200">
                <a:solidFill>
                  <a:srgbClr val="333333"/>
                </a:solidFill>
                <a:latin typeface="Arial"/>
                <a:ea typeface="ＭＳ Ｐゴシック" panose="020B0600070205080204" pitchFamily="34" charset="-128"/>
                <a:cs typeface="Arial"/>
              </a:defRPr>
            </a:lvl4pPr>
            <a:lvl5pPr marL="2063750" indent="-234950" algn="l" defTabSz="457200" rtl="0" eaLnBrk="0" fontAlgn="base" hangingPunct="0">
              <a:spcBef>
                <a:spcPts val="600"/>
              </a:spcBef>
              <a:spcAft>
                <a:spcPts val="600"/>
              </a:spcAft>
              <a:buClr>
                <a:schemeClr val="tx2"/>
              </a:buClr>
              <a:buFont typeface="Arial" panose="020B0604020202020204" pitchFamily="34" charset="0"/>
              <a:buChar char="●"/>
              <a:defRPr sz="1200" kern="1200">
                <a:solidFill>
                  <a:srgbClr val="333333"/>
                </a:solidFill>
                <a:latin typeface="Arial"/>
                <a:ea typeface="ＭＳ Ｐゴシック"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marR="0" lvl="0" indent="-266700" algn="l" defTabSz="457200" rtl="0" eaLnBrk="0" fontAlgn="base" latinLnBrk="0" hangingPunct="0">
              <a:lnSpc>
                <a:spcPct val="100000"/>
              </a:lnSpc>
              <a:spcBef>
                <a:spcPts val="0"/>
              </a:spcBef>
              <a:spcAft>
                <a:spcPts val="200"/>
              </a:spcAft>
              <a:buClr>
                <a:schemeClr val="accent1"/>
              </a:buClr>
              <a:buSzPct val="120000"/>
              <a:buFontTx/>
              <a:buBlip>
                <a:blip r:embed="rId4"/>
              </a:buBlip>
              <a:tabLst/>
              <a:defRPr/>
            </a:pPr>
            <a:r>
              <a:rPr kumimoji="0" lang="en-US" altLang="en-US" sz="14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Global incidence RCC: 273,518/year in 2008</a:t>
            </a:r>
            <a:endParaRPr kumimoji="0" lang="en-US" altLang="en-US" sz="1400" b="0" i="0" u="none" strike="noStrike" kern="1200" cap="none" spc="0" normalizeH="0" baseline="30000" noProof="0" dirty="0">
              <a:ln>
                <a:noFill/>
              </a:ln>
              <a:solidFill>
                <a:srgbClr val="333333"/>
              </a:solidFill>
              <a:effectLst/>
              <a:uLnTx/>
              <a:uFillTx/>
              <a:latin typeface="Arial"/>
              <a:ea typeface="ＭＳ Ｐゴシック" panose="020B0600070205080204" pitchFamily="34" charset="-128"/>
              <a:cs typeface="Arial"/>
            </a:endParaRPr>
          </a:p>
          <a:p>
            <a:pPr marL="630238" marR="0" lvl="1" indent="-173038" algn="l" defTabSz="457200" rtl="0" eaLnBrk="0" fontAlgn="base" latinLnBrk="0" hangingPunct="0">
              <a:lnSpc>
                <a:spcPct val="100000"/>
              </a:lnSpc>
              <a:spcBef>
                <a:spcPts val="0"/>
              </a:spcBef>
              <a:spcAft>
                <a:spcPts val="200"/>
              </a:spcAft>
              <a:buClr>
                <a:schemeClr val="tx2"/>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72,019 deaths globally in 2008</a:t>
            </a:r>
          </a:p>
          <a:p>
            <a:pPr marL="266700" marR="0" lvl="0" indent="-266700" algn="l" defTabSz="457200" rtl="0" eaLnBrk="0" fontAlgn="base" latinLnBrk="0" hangingPunct="0">
              <a:lnSpc>
                <a:spcPct val="100000"/>
              </a:lnSpc>
              <a:spcBef>
                <a:spcPts val="0"/>
              </a:spcBef>
              <a:spcAft>
                <a:spcPts val="200"/>
              </a:spcAft>
              <a:buClr>
                <a:schemeClr val="accent1"/>
              </a:buClr>
              <a:buSzPct val="120000"/>
              <a:buFontTx/>
              <a:buBlip>
                <a:blip r:embed="rId4"/>
              </a:buBlip>
              <a:tabLst/>
              <a:defRPr/>
            </a:pPr>
            <a:r>
              <a:rPr kumimoji="0" lang="en-US" altLang="en-US" sz="1400" b="0" i="0" u="none" strike="noStrike" kern="1200" cap="none" spc="0" normalizeH="0" baseline="0" noProof="0" dirty="0" smtClean="0">
                <a:ln>
                  <a:noFill/>
                </a:ln>
                <a:solidFill>
                  <a:srgbClr val="333333"/>
                </a:solidFill>
                <a:effectLst/>
                <a:uLnTx/>
                <a:uFillTx/>
                <a:latin typeface="Arial"/>
                <a:ea typeface="ＭＳ Ｐゴシック" panose="020B0600070205080204" pitchFamily="34" charset="-128"/>
                <a:cs typeface="Arial"/>
              </a:rPr>
              <a:t>USA  </a:t>
            </a:r>
            <a:r>
              <a:rPr kumimoji="0" lang="en-US" altLang="en-US" sz="14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incidence: 15.3/100,000/year in 2006–2010</a:t>
            </a:r>
            <a:endParaRPr kumimoji="0" lang="en-US" altLang="en-US" sz="1400" b="0" i="0" u="none" strike="noStrike" kern="1200" cap="none" spc="0" normalizeH="0" baseline="30000" noProof="0" dirty="0">
              <a:ln>
                <a:noFill/>
              </a:ln>
              <a:solidFill>
                <a:srgbClr val="333333"/>
              </a:solidFill>
              <a:effectLst/>
              <a:uLnTx/>
              <a:uFillTx/>
              <a:latin typeface="Arial"/>
              <a:ea typeface="ＭＳ Ｐゴシック" panose="020B0600070205080204" pitchFamily="34" charset="-128"/>
              <a:cs typeface="Arial"/>
            </a:endParaRPr>
          </a:p>
          <a:p>
            <a:pPr marL="630238" marR="0" lvl="1" indent="-173038" algn="l" defTabSz="457200" rtl="0" eaLnBrk="0" fontAlgn="base" latinLnBrk="0" hangingPunct="0">
              <a:lnSpc>
                <a:spcPct val="100000"/>
              </a:lnSpc>
              <a:spcBef>
                <a:spcPts val="0"/>
              </a:spcBef>
              <a:spcAft>
                <a:spcPts val="200"/>
              </a:spcAft>
              <a:buClr>
                <a:schemeClr val="tx2"/>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333333"/>
                </a:solidFill>
                <a:effectLst/>
                <a:uLnTx/>
                <a:uFillTx/>
                <a:latin typeface="Arial"/>
                <a:ea typeface="ＭＳ Ｐゴシック" panose="020B0600070205080204" pitchFamily="34" charset="-128"/>
                <a:cs typeface="Arial"/>
              </a:rPr>
              <a:t>Deaths: 4.0/100,000/year in 2006–2010</a:t>
            </a:r>
          </a:p>
        </p:txBody>
      </p:sp>
      <p:sp>
        <p:nvSpPr>
          <p:cNvPr id="11" name="10 - TextBox"/>
          <p:cNvSpPr txBox="1"/>
          <p:nvPr/>
        </p:nvSpPr>
        <p:spPr>
          <a:xfrm>
            <a:off x="1071538" y="2857496"/>
            <a:ext cx="500458" cy="369332"/>
          </a:xfrm>
          <a:prstGeom prst="rect">
            <a:avLst/>
          </a:prstGeom>
          <a:noFill/>
        </p:spPr>
        <p:txBody>
          <a:bodyPr wrap="none" rtlCol="0">
            <a:spAutoFit/>
          </a:bodyPr>
          <a:lstStyle/>
          <a:p>
            <a:r>
              <a:rPr lang="en-US" dirty="0" smtClean="0"/>
              <a:t>7th</a:t>
            </a:r>
            <a:endParaRPr lang="el-GR" dirty="0"/>
          </a:p>
        </p:txBody>
      </p:sp>
      <p:sp>
        <p:nvSpPr>
          <p:cNvPr id="12" name="11 - TextBox"/>
          <p:cNvSpPr txBox="1"/>
          <p:nvPr/>
        </p:nvSpPr>
        <p:spPr>
          <a:xfrm>
            <a:off x="7786710" y="3429000"/>
            <a:ext cx="500458" cy="369332"/>
          </a:xfrm>
          <a:prstGeom prst="rect">
            <a:avLst/>
          </a:prstGeom>
          <a:noFill/>
        </p:spPr>
        <p:txBody>
          <a:bodyPr wrap="none" rtlCol="0">
            <a:spAutoFit/>
          </a:bodyPr>
          <a:lstStyle/>
          <a:p>
            <a:r>
              <a:rPr lang="en-US" dirty="0" smtClean="0"/>
              <a:t>9th</a:t>
            </a:r>
            <a:endParaRPr lang="el-GR" dirty="0"/>
          </a:p>
        </p:txBody>
      </p:sp>
      <p:pic>
        <p:nvPicPr>
          <p:cNvPr id="13" name="~PP2789.WAV">
            <a:hlinkClick r:id="" action="ppaction://media"/>
          </p:cNvPr>
          <p:cNvPicPr>
            <a:picLocks noRot="1" noChangeAspect="1"/>
          </p:cNvPicPr>
          <p:nvPr>
            <a:wavAudioFile r:embed="rId1" name="~PP2789.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4130037620"/>
      </p:ext>
    </p:extLst>
  </p:cSld>
  <p:clrMapOvr>
    <a:masterClrMapping/>
  </p:clrMapOvr>
  <p:transition spd="med" advTm="214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287339" y="4356363"/>
            <a:ext cx="8569325" cy="526273"/>
          </a:xfrm>
        </p:spPr>
        <p:txBody>
          <a:bodyPr/>
          <a:lstStyle/>
          <a:p>
            <a:r>
              <a:rPr lang="en-US" sz="1867" dirty="0"/>
              <a:t>Approximately 73% of diagnoses are made in patients age 65 years or older in the United States</a:t>
            </a:r>
            <a:r>
              <a:rPr lang="en-US" sz="1867" baseline="30000" dirty="0"/>
              <a:t>2</a:t>
            </a:r>
          </a:p>
          <a:p>
            <a:r>
              <a:rPr lang="en-GB" sz="1867" dirty="0"/>
              <a:t>Bladder cancer is 4 times more common in men than women in the United States</a:t>
            </a:r>
            <a:r>
              <a:rPr lang="en-GB" sz="1867" baseline="30000" dirty="0"/>
              <a:t>2</a:t>
            </a:r>
          </a:p>
          <a:p>
            <a:pPr lvl="1"/>
            <a:r>
              <a:rPr lang="en-GB" sz="1600" dirty="0"/>
              <a:t>Annual incidence is 34.9 men and 8.4 women per 100,000 individuals </a:t>
            </a:r>
            <a:endParaRPr lang="en-US" sz="1600" dirty="0"/>
          </a:p>
        </p:txBody>
      </p:sp>
      <p:sp>
        <p:nvSpPr>
          <p:cNvPr id="6" name="Content Placeholder 5"/>
          <p:cNvSpPr>
            <a:spLocks noGrp="1"/>
          </p:cNvSpPr>
          <p:nvPr>
            <p:ph sz="quarter" idx="10"/>
          </p:nvPr>
        </p:nvSpPr>
        <p:spPr>
          <a:xfrm>
            <a:off x="285720" y="6000768"/>
            <a:ext cx="8569325" cy="492588"/>
          </a:xfrm>
        </p:spPr>
        <p:txBody>
          <a:bodyPr/>
          <a:lstStyle/>
          <a:p>
            <a:pPr>
              <a:spcAft>
                <a:spcPts val="400"/>
              </a:spcAft>
            </a:pPr>
            <a:r>
              <a:rPr lang="en-US" dirty="0">
                <a:solidFill>
                  <a:schemeClr val="tx1"/>
                </a:solidFill>
              </a:rPr>
              <a:t>ASR = age-standardized rate.</a:t>
            </a:r>
          </a:p>
          <a:p>
            <a:pPr>
              <a:spcAft>
                <a:spcPts val="400"/>
              </a:spcAft>
            </a:pPr>
            <a:r>
              <a:rPr lang="en-US" dirty="0">
                <a:solidFill>
                  <a:schemeClr val="tx1"/>
                </a:solidFill>
              </a:rPr>
              <a:t>1. GLOBOCAN 2012: Estimated Cancer Incidence, Mortality and Prevalence Worldwide in 2012. Population fact sheet: World (both sexes). http://globocan.iarc.fr/Pages/fact_sheets_population.aspx. Accessed August 22, 2017. 2. National Cancer Institute. SEER stat fact sheets: bladder cancer</a:t>
            </a:r>
            <a:r>
              <a:rPr lang="en-GB" dirty="0">
                <a:solidFill>
                  <a:schemeClr val="tx1"/>
                </a:solidFill>
              </a:rPr>
              <a:t>. http://seer.cancer.gov/statfacts/html/urinb.html. </a:t>
            </a:r>
            <a:r>
              <a:rPr lang="en-US" dirty="0">
                <a:solidFill>
                  <a:schemeClr val="tx1"/>
                </a:solidFill>
              </a:rPr>
              <a:t>Accessed August 22, 2017.</a:t>
            </a:r>
          </a:p>
        </p:txBody>
      </p:sp>
      <p:sp>
        <p:nvSpPr>
          <p:cNvPr id="4" name="Title 3"/>
          <p:cNvSpPr>
            <a:spLocks noGrp="1"/>
          </p:cNvSpPr>
          <p:nvPr>
            <p:ph type="title"/>
          </p:nvPr>
        </p:nvSpPr>
        <p:spPr/>
        <p:txBody>
          <a:bodyPr/>
          <a:lstStyle/>
          <a:p>
            <a:r>
              <a:rPr lang="en-GB" dirty="0"/>
              <a:t>Bladder Cancer Occurs More Frequently in Male Patients</a:t>
            </a:r>
          </a:p>
        </p:txBody>
      </p:sp>
      <p:graphicFrame>
        <p:nvGraphicFramePr>
          <p:cNvPr id="26" name="Chart 25"/>
          <p:cNvGraphicFramePr/>
          <p:nvPr>
            <p:extLst/>
          </p:nvPr>
        </p:nvGraphicFramePr>
        <p:xfrm>
          <a:off x="944228" y="1392934"/>
          <a:ext cx="2709552" cy="29634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p:cNvGraphicFramePr/>
          <p:nvPr>
            <p:extLst/>
          </p:nvPr>
        </p:nvGraphicFramePr>
        <p:xfrm>
          <a:off x="5423699" y="1392932"/>
          <a:ext cx="2710800" cy="2961600"/>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p:cNvSpPr txBox="1"/>
          <p:nvPr/>
        </p:nvSpPr>
        <p:spPr>
          <a:xfrm>
            <a:off x="1991000" y="992823"/>
            <a:ext cx="6604630" cy="369332"/>
          </a:xfrm>
          <a:prstGeom prst="rect">
            <a:avLst/>
          </a:prstGeom>
          <a:solidFill>
            <a:schemeClr val="bg1"/>
          </a:solidFill>
        </p:spPr>
        <p:txBody>
          <a:bodyPr wrap="none" rtlCol="0">
            <a:spAutoFit/>
          </a:bodyPr>
          <a:lstStyle/>
          <a:p>
            <a:pPr algn="ctr" defTabSz="609585">
              <a:defRPr/>
            </a:pPr>
            <a:r>
              <a:rPr lang="en-GB" b="1" dirty="0">
                <a:solidFill>
                  <a:srgbClr val="37424A"/>
                </a:solidFill>
                <a:latin typeface="Arial" panose="020B0604020202020204" pitchFamily="34" charset="0"/>
                <a:cs typeface="Arial" panose="020B0604020202020204" pitchFamily="34" charset="0"/>
              </a:rPr>
              <a:t>Global incidence and mortality, ASR per 100,000 (all ages)</a:t>
            </a:r>
            <a:r>
              <a:rPr lang="en-GB" b="1" baseline="30000" dirty="0">
                <a:solidFill>
                  <a:srgbClr val="37424A"/>
                </a:solidFill>
                <a:latin typeface="Arial" panose="020B0604020202020204" pitchFamily="34" charset="0"/>
                <a:cs typeface="Arial" panose="020B0604020202020204" pitchFamily="34" charset="0"/>
              </a:rPr>
              <a:t>1</a:t>
            </a:r>
          </a:p>
        </p:txBody>
      </p:sp>
      <p:sp>
        <p:nvSpPr>
          <p:cNvPr id="5" name="Slide Number Placeholder 4">
            <a:extLst>
              <a:ext uri="{FF2B5EF4-FFF2-40B4-BE49-F238E27FC236}">
                <a16:creationId xmlns:a16="http://schemas.microsoft.com/office/drawing/2014/main" xmlns="" id="{937F7C78-D524-467F-B6AC-2E8210DF044E}"/>
              </a:ext>
            </a:extLst>
          </p:cNvPr>
          <p:cNvSpPr>
            <a:spLocks noGrp="1"/>
          </p:cNvSpPr>
          <p:nvPr>
            <p:ph type="sldNum" sz="quarter" idx="4"/>
          </p:nvPr>
        </p:nvSpPr>
        <p:spPr/>
        <p:txBody>
          <a:bodyPr/>
          <a:lstStyle/>
          <a:p>
            <a:pPr defTabSz="609585">
              <a:defRPr/>
            </a:pPr>
            <a:fld id="{E56DD509-9AB6-C341-BCEC-B0557E4C9977}" type="slidenum">
              <a:rPr lang="en-US"/>
              <a:pPr defTabSz="609585">
                <a:defRPr/>
              </a:pPr>
              <a:t>50</a:t>
            </a:fld>
            <a:endParaRPr lang="en-US" dirty="0"/>
          </a:p>
        </p:txBody>
      </p:sp>
      <p:pic>
        <p:nvPicPr>
          <p:cNvPr id="9" name="~PP1932.WAV">
            <a:hlinkClick r:id="" action="ppaction://media"/>
          </p:cNvPr>
          <p:cNvPicPr>
            <a:picLocks noRot="1" noChangeAspect="1"/>
          </p:cNvPicPr>
          <p:nvPr>
            <a:wavAudioFile r:embed="rId1" name="~PP1932.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562694337"/>
      </p:ext>
    </p:extLst>
  </p:cSld>
  <p:clrMapOvr>
    <a:masterClrMapping/>
  </p:clrMapOvr>
  <p:transition spd="slow" advClick="0" advTm="7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a:t>Risk factors and causes of </a:t>
            </a:r>
            <a:r>
              <a:rPr lang="en-GB" dirty="0" smtClean="0"/>
              <a:t>bladder </a:t>
            </a:r>
            <a:r>
              <a:rPr lang="en-US" dirty="0" smtClean="0"/>
              <a:t>Ca</a:t>
            </a:r>
            <a:r>
              <a:rPr lang="en-GB" dirty="0" smtClean="0"/>
              <a:t> </a:t>
            </a:r>
            <a:r>
              <a:rPr lang="en-GB" dirty="0"/>
              <a:t>cancer</a:t>
            </a:r>
          </a:p>
        </p:txBody>
      </p:sp>
      <p:sp>
        <p:nvSpPr>
          <p:cNvPr id="17" name="Text Placeholder 16"/>
          <p:cNvSpPr>
            <a:spLocks noGrp="1"/>
          </p:cNvSpPr>
          <p:nvPr>
            <p:ph type="body" sz="quarter" idx="13"/>
          </p:nvPr>
        </p:nvSpPr>
        <p:spPr>
          <a:xfrm>
            <a:off x="237018" y="5856413"/>
            <a:ext cx="8624699" cy="834847"/>
          </a:xfrm>
          <a:solidFill>
            <a:schemeClr val="bg1"/>
          </a:solidFill>
        </p:spPr>
        <p:txBody>
          <a:bodyPr/>
          <a:lstStyle/>
          <a:p>
            <a:r>
              <a:rPr lang="en-GB" dirty="0"/>
              <a:t>* Most important risk factor: 50% of bladder cancers are caused by smoking and are &gt;3 times more common in smokers than in non-smokers</a:t>
            </a:r>
            <a:br>
              <a:rPr lang="en-GB" dirty="0"/>
            </a:br>
            <a:r>
              <a:rPr lang="en-GB" dirty="0"/>
              <a:t>1. American Cancer Society. Bladder cancer risk factors. Available at: www.cancer.org/cancer/bladdercancer/detailedguide/bladder-cancer-risk-factors (accessed July 2016). 2. </a:t>
            </a:r>
            <a:r>
              <a:rPr lang="en-GB" dirty="0" err="1"/>
              <a:t>Cappellen</a:t>
            </a:r>
            <a:r>
              <a:rPr lang="en-GB" dirty="0"/>
              <a:t> D et al. Nature Genet 1999;23:18–20; 3. </a:t>
            </a:r>
            <a:r>
              <a:rPr lang="en-US" dirty="0"/>
              <a:t>Hernandez S et al. J </a:t>
            </a:r>
            <a:r>
              <a:rPr lang="en-US" dirty="0" err="1"/>
              <a:t>Clin</a:t>
            </a:r>
            <a:r>
              <a:rPr lang="en-US" dirty="0"/>
              <a:t> </a:t>
            </a:r>
            <a:r>
              <a:rPr lang="en-US" dirty="0" err="1"/>
              <a:t>Oncol</a:t>
            </a:r>
            <a:r>
              <a:rPr lang="en-US" dirty="0"/>
              <a:t> 2006;24:3664–71;</a:t>
            </a:r>
            <a:r>
              <a:rPr lang="en-GB" dirty="0"/>
              <a:t> </a:t>
            </a:r>
            <a:br>
              <a:rPr lang="en-GB" dirty="0"/>
            </a:br>
            <a:r>
              <a:rPr lang="en-GB" dirty="0"/>
              <a:t>4. Fujimoto K et al. Cancer Res 1992;52:1393–8.</a:t>
            </a:r>
          </a:p>
        </p:txBody>
      </p:sp>
      <p:sp>
        <p:nvSpPr>
          <p:cNvPr id="20" name="Content Placeholder 7"/>
          <p:cNvSpPr>
            <a:spLocks noGrp="1"/>
          </p:cNvSpPr>
          <p:nvPr>
            <p:ph sz="quarter" idx="4294967295"/>
          </p:nvPr>
        </p:nvSpPr>
        <p:spPr>
          <a:xfrm>
            <a:off x="369015" y="1232675"/>
            <a:ext cx="2574925" cy="2223688"/>
          </a:xfrm>
          <a:prstGeom prst="rect">
            <a:avLst/>
          </a:prstGeom>
          <a:solidFill>
            <a:srgbClr val="E7E8F1"/>
          </a:solidFill>
          <a:ln w="12700">
            <a:solidFill>
              <a:srgbClr val="3E1F7E"/>
            </a:solidFill>
          </a:ln>
          <a:effectLst>
            <a:outerShdw blurRad="50800" dist="38100" dir="5400000" algn="t" rotWithShape="0">
              <a:prstClr val="black">
                <a:alpha val="40000"/>
              </a:prstClr>
            </a:outerShdw>
          </a:effectLst>
        </p:spPr>
        <p:txBody>
          <a:bodyPr anchor="t"/>
          <a:lstStyle/>
          <a:p>
            <a:pPr marL="0" indent="0">
              <a:spcBef>
                <a:spcPts val="300"/>
              </a:spcBef>
              <a:buNone/>
            </a:pPr>
            <a:endParaRPr lang="en-GB" sz="100"/>
          </a:p>
          <a:p>
            <a:pPr>
              <a:spcBef>
                <a:spcPts val="300"/>
              </a:spcBef>
            </a:pPr>
            <a:r>
              <a:rPr lang="en-GB" sz="1300" b="1"/>
              <a:t>Smoking*</a:t>
            </a:r>
          </a:p>
          <a:p>
            <a:pPr>
              <a:spcBef>
                <a:spcPts val="300"/>
              </a:spcBef>
            </a:pPr>
            <a:r>
              <a:rPr lang="en-GB" sz="1300"/>
              <a:t>Chemical exposure</a:t>
            </a:r>
          </a:p>
          <a:p>
            <a:pPr>
              <a:spcBef>
                <a:spcPts val="300"/>
              </a:spcBef>
            </a:pPr>
            <a:r>
              <a:rPr lang="en-GB" sz="1300"/>
              <a:t>Certain medicines</a:t>
            </a:r>
          </a:p>
          <a:p>
            <a:pPr>
              <a:spcBef>
                <a:spcPts val="300"/>
              </a:spcBef>
            </a:pPr>
            <a:r>
              <a:rPr lang="en-GB" sz="1300"/>
              <a:t>Herbal supplements containing aristolochic acid</a:t>
            </a:r>
          </a:p>
          <a:p>
            <a:pPr>
              <a:spcBef>
                <a:spcPts val="300"/>
              </a:spcBef>
            </a:pPr>
            <a:r>
              <a:rPr lang="en-GB" sz="1300"/>
              <a:t>Arsenic in drinking water</a:t>
            </a:r>
          </a:p>
          <a:p>
            <a:pPr>
              <a:spcBef>
                <a:spcPts val="300"/>
              </a:spcBef>
            </a:pPr>
            <a:r>
              <a:rPr lang="en-GB" sz="1300"/>
              <a:t>Low fluid intake</a:t>
            </a:r>
            <a:endParaRPr lang="en-GB" sz="1300" dirty="0"/>
          </a:p>
        </p:txBody>
      </p:sp>
      <p:sp>
        <p:nvSpPr>
          <p:cNvPr id="14" name="Text Placeholder 6"/>
          <p:cNvSpPr txBox="1">
            <a:spLocks/>
          </p:cNvSpPr>
          <p:nvPr/>
        </p:nvSpPr>
        <p:spPr>
          <a:xfrm>
            <a:off x="326568" y="5757739"/>
            <a:ext cx="8445600" cy="442230"/>
          </a:xfrm>
          <a:prstGeom prst="rect">
            <a:avLst/>
          </a:prstGeom>
        </p:spPr>
        <p:txBody>
          <a:bodyPr vert="horz" lIns="45720" tIns="45720" rIns="45720" bIns="45720" rtlCol="0" anchor="b" anchorCtr="0">
            <a:noAutofit/>
          </a:bodyPr>
          <a:lstStyle>
            <a:lvl1pPr marL="0" indent="0" algn="l" defTabSz="914400" rtl="0" eaLnBrk="1" latinLnBrk="0" hangingPunct="1">
              <a:lnSpc>
                <a:spcPct val="100000"/>
              </a:lnSpc>
              <a:spcBef>
                <a:spcPts val="250"/>
              </a:spcBef>
              <a:buClr>
                <a:schemeClr val="accent2"/>
              </a:buClr>
              <a:buFont typeface="Arial" pitchFamily="34" charset="0"/>
              <a:buNone/>
              <a:defRPr sz="10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600"/>
              </a:spcBef>
              <a:buClr>
                <a:schemeClr val="accent2"/>
              </a:buClr>
              <a:buFont typeface="Arial" pitchFamily="34" charset="0"/>
              <a:buNone/>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600"/>
              </a:spcBef>
              <a:buClr>
                <a:schemeClr val="accent2"/>
              </a:buClr>
              <a:buFont typeface="Wingdings" pitchFamily="2" charset="2"/>
              <a:buNone/>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600"/>
              </a:spcBef>
              <a:buClr>
                <a:schemeClr val="accent2"/>
              </a:buClr>
              <a:buSzPct val="80000"/>
              <a:buFont typeface="Courier New" panose="02070309020205020404" pitchFamily="49" charset="0"/>
              <a:buNone/>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600"/>
              </a:spcBef>
              <a:buClr>
                <a:schemeClr val="accent2"/>
              </a:buClr>
              <a:buFont typeface="Arial" pitchFamily="34" charset="0"/>
              <a:buNone/>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19" name="Text Placeholder 8"/>
          <p:cNvSpPr txBox="1">
            <a:spLocks/>
          </p:cNvSpPr>
          <p:nvPr/>
        </p:nvSpPr>
        <p:spPr>
          <a:xfrm>
            <a:off x="362001" y="797870"/>
            <a:ext cx="2575126" cy="432000"/>
          </a:xfrm>
          <a:prstGeom prst="rect">
            <a:avLst/>
          </a:prstGeom>
          <a:solidFill>
            <a:srgbClr val="3E1F7E"/>
          </a:solidFill>
          <a:ln w="12700">
            <a:solidFill>
              <a:srgbClr val="3E1F7E"/>
            </a:solidFill>
          </a:ln>
          <a:effectLst/>
        </p:spPr>
        <p:txBody>
          <a:bodyPr anchor="ctr"/>
          <a:lstStyle>
            <a:lvl1pPr marL="217488" indent="-217488" algn="l" defTabSz="914400" rtl="0" eaLnBrk="1" latinLnBrk="0" hangingPunct="1">
              <a:lnSpc>
                <a:spcPct val="100000"/>
              </a:lnSpc>
              <a:spcBef>
                <a:spcPts val="600"/>
              </a:spcBef>
              <a:buClr>
                <a:schemeClr val="accent2"/>
              </a:buClr>
              <a:buFont typeface="Arial" pitchFamily="34" charset="0"/>
              <a:buChar char="•"/>
              <a:defRPr sz="22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6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600"/>
              </a:spcBef>
              <a:buClr>
                <a:schemeClr val="accent2"/>
              </a:buClr>
              <a:buFont typeface="Wingdings" pitchFamily="2" charset="2"/>
              <a:buChar char=""/>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600"/>
              </a:spcBef>
              <a:buClr>
                <a:schemeClr val="accent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400" b="1" dirty="0">
                <a:solidFill>
                  <a:srgbClr val="FFFFFF"/>
                </a:solidFill>
              </a:rPr>
              <a:t>Modifiable risk factors</a:t>
            </a:r>
            <a:r>
              <a:rPr lang="en-GB" sz="1400" b="1" baseline="30000" dirty="0">
                <a:solidFill>
                  <a:srgbClr val="FFFFFF"/>
                </a:solidFill>
              </a:rPr>
              <a:t>1</a:t>
            </a:r>
          </a:p>
        </p:txBody>
      </p:sp>
      <p:sp>
        <p:nvSpPr>
          <p:cNvPr id="21" name="Text Placeholder 8"/>
          <p:cNvSpPr txBox="1">
            <a:spLocks/>
          </p:cNvSpPr>
          <p:nvPr/>
        </p:nvSpPr>
        <p:spPr bwMode="gray">
          <a:xfrm>
            <a:off x="3069475" y="797870"/>
            <a:ext cx="5680051" cy="432000"/>
          </a:xfrm>
          <a:prstGeom prst="rect">
            <a:avLst/>
          </a:prstGeom>
          <a:solidFill>
            <a:srgbClr val="3E1F7E"/>
          </a:solidFill>
          <a:ln w="12700">
            <a:solidFill>
              <a:srgbClr val="3E1F7E"/>
            </a:solidFill>
          </a:ln>
          <a:effectLst>
            <a:outerShdw blurRad="50800" dist="38100" dir="5400000" algn="t" rotWithShape="0">
              <a:prstClr val="black">
                <a:alpha val="40000"/>
              </a:prstClr>
            </a:outerShdw>
          </a:effectLst>
        </p:spPr>
        <p:txBody>
          <a:bodyPr vert="horz" wrap="square" lIns="91440" tIns="45720" rIns="91440" bIns="45720" rtlCol="0" anchor="ctr" anchorCtr="0">
            <a:noAutofit/>
          </a:bodyPr>
          <a:lstStyle/>
          <a:p>
            <a:pPr algn="ctr">
              <a:spcBef>
                <a:spcPts val="600"/>
              </a:spcBef>
            </a:pPr>
            <a:r>
              <a:rPr lang="en-GB" sz="1400" b="1" dirty="0">
                <a:solidFill>
                  <a:schemeClr val="bg1"/>
                </a:solidFill>
              </a:rPr>
              <a:t>Non-modifiable risk factors</a:t>
            </a:r>
            <a:r>
              <a:rPr lang="en-GB" sz="1400" b="1" baseline="30000" dirty="0">
                <a:solidFill>
                  <a:schemeClr val="bg1"/>
                </a:solidFill>
              </a:rPr>
              <a:t>1</a:t>
            </a:r>
          </a:p>
        </p:txBody>
      </p:sp>
      <p:sp>
        <p:nvSpPr>
          <p:cNvPr id="22" name="Content Placeholder 7"/>
          <p:cNvSpPr txBox="1">
            <a:spLocks/>
          </p:cNvSpPr>
          <p:nvPr/>
        </p:nvSpPr>
        <p:spPr>
          <a:xfrm>
            <a:off x="3069475" y="1223006"/>
            <a:ext cx="5680051" cy="2233358"/>
          </a:xfrm>
          <a:prstGeom prst="rect">
            <a:avLst/>
          </a:prstGeom>
          <a:solidFill>
            <a:srgbClr val="E7E8F1"/>
          </a:solidFill>
          <a:ln w="12700">
            <a:solidFill>
              <a:srgbClr val="3E1F7E"/>
            </a:solidFill>
          </a:ln>
          <a:effectLst>
            <a:outerShdw blurRad="50800" dist="38100" dir="5400000" algn="t" rotWithShape="0">
              <a:prstClr val="black">
                <a:alpha val="40000"/>
              </a:prstClr>
            </a:outerShdw>
          </a:effectLst>
        </p:spPr>
        <p:txBody>
          <a:bodyPr vert="horz" lIns="91440" tIns="45720" rIns="91440" bIns="45720" rtlCol="0" anchor="t">
            <a:noAutofit/>
          </a:bodyPr>
          <a:lstStyle>
            <a:lvl1pPr marL="203200" indent="-203200" algn="l" defTabSz="914400" rtl="0" eaLnBrk="1" latinLnBrk="0" hangingPunct="1">
              <a:lnSpc>
                <a:spcPct val="100000"/>
              </a:lnSpc>
              <a:spcBef>
                <a:spcPts val="16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800"/>
              </a:spcBef>
              <a:buClr>
                <a:schemeClr val="accent2"/>
              </a:buClr>
              <a:buFont typeface="Arial" pitchFamily="34" charset="0"/>
              <a:buChar char="–"/>
              <a:defRPr sz="1800" kern="1200">
                <a:solidFill>
                  <a:schemeClr val="tx1"/>
                </a:solidFill>
                <a:latin typeface="Arial" pitchFamily="34" charset="0"/>
                <a:ea typeface="+mn-ea"/>
                <a:cs typeface="Arial" pitchFamily="34" charset="0"/>
              </a:defRPr>
            </a:lvl2pPr>
            <a:lvl3pPr marL="922338" indent="-180975" algn="l" defTabSz="914400" rtl="0" eaLnBrk="1" latinLnBrk="0" hangingPunct="1">
              <a:lnSpc>
                <a:spcPct val="100000"/>
              </a:lnSpc>
              <a:spcBef>
                <a:spcPts val="400"/>
              </a:spcBef>
              <a:buClr>
                <a:schemeClr val="accent2"/>
              </a:buClr>
              <a:buFont typeface="Wingdings" pitchFamily="2" charset="2"/>
              <a:buChar char=""/>
              <a:defRPr sz="1600" kern="1200">
                <a:solidFill>
                  <a:schemeClr val="tx1"/>
                </a:solidFill>
                <a:latin typeface="Arial" pitchFamily="34" charset="0"/>
                <a:ea typeface="+mn-ea"/>
                <a:cs typeface="Arial" pitchFamily="34" charset="0"/>
              </a:defRPr>
            </a:lvl3pPr>
            <a:lvl4pPr marL="1247775" indent="-195263" algn="l" defTabSz="914400" rtl="0" eaLnBrk="1" latinLnBrk="0" hangingPunct="1">
              <a:lnSpc>
                <a:spcPct val="100000"/>
              </a:lnSpc>
              <a:spcBef>
                <a:spcPts val="200"/>
              </a:spcBef>
              <a:buClr>
                <a:schemeClr val="accent2"/>
              </a:buClr>
              <a:buSzPct val="80000"/>
              <a:buFont typeface="Courier New" panose="02070309020205020404" pitchFamily="49" charset="0"/>
              <a:buChar char="o"/>
              <a:defRPr sz="1400" kern="1200">
                <a:solidFill>
                  <a:schemeClr val="tx1"/>
                </a:solidFill>
                <a:latin typeface="Arial" pitchFamily="34" charset="0"/>
                <a:ea typeface="+mn-ea"/>
                <a:cs typeface="Arial" pitchFamily="34" charset="0"/>
              </a:defRPr>
            </a:lvl4pPr>
            <a:lvl5pPr marL="1487488" indent="-153988" algn="l" defTabSz="914400" rtl="0" eaLnBrk="1" latinLnBrk="0" hangingPunct="1">
              <a:lnSpc>
                <a:spcPct val="100000"/>
              </a:lnSpc>
              <a:spcBef>
                <a:spcPts val="100"/>
              </a:spcBef>
              <a:buClr>
                <a:schemeClr val="accent2"/>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pPr>
            <a:endParaRPr lang="en-GB" sz="100" dirty="0"/>
          </a:p>
          <a:p>
            <a:pPr>
              <a:spcBef>
                <a:spcPts val="300"/>
              </a:spcBef>
            </a:pPr>
            <a:r>
              <a:rPr lang="en-GB" sz="1300" dirty="0"/>
              <a:t>Race/ethnicity (more common in white people)</a:t>
            </a:r>
          </a:p>
          <a:p>
            <a:pPr>
              <a:spcBef>
                <a:spcPts val="300"/>
              </a:spcBef>
            </a:pPr>
            <a:r>
              <a:rPr lang="en-GB" sz="1300" dirty="0"/>
              <a:t>Age (≈ 90% of cases are in those aged &gt;55 years)</a:t>
            </a:r>
          </a:p>
          <a:p>
            <a:pPr>
              <a:spcBef>
                <a:spcPts val="300"/>
              </a:spcBef>
            </a:pPr>
            <a:r>
              <a:rPr lang="en-GB" sz="1300" dirty="0"/>
              <a:t>Gender (more common in men)</a:t>
            </a:r>
          </a:p>
          <a:p>
            <a:pPr>
              <a:spcBef>
                <a:spcPts val="300"/>
              </a:spcBef>
            </a:pPr>
            <a:r>
              <a:rPr lang="en-GB" sz="1300" dirty="0"/>
              <a:t>Chronic bladder infections (schistosomiasis and chronic urinary tract infections)</a:t>
            </a:r>
          </a:p>
          <a:p>
            <a:pPr>
              <a:spcBef>
                <a:spcPts val="300"/>
              </a:spcBef>
            </a:pPr>
            <a:r>
              <a:rPr lang="en-GB" sz="1300" dirty="0"/>
              <a:t>Personal history of bladder or other urothelial cancer</a:t>
            </a:r>
          </a:p>
          <a:p>
            <a:pPr>
              <a:spcBef>
                <a:spcPts val="300"/>
              </a:spcBef>
            </a:pPr>
            <a:r>
              <a:rPr lang="en-GB" sz="1300" dirty="0"/>
              <a:t>Genetics and family history</a:t>
            </a:r>
          </a:p>
          <a:p>
            <a:pPr>
              <a:spcBef>
                <a:spcPts val="300"/>
              </a:spcBef>
            </a:pPr>
            <a:r>
              <a:rPr lang="en-GB" sz="1300" dirty="0"/>
              <a:t>Bladder birth defects</a:t>
            </a:r>
          </a:p>
          <a:p>
            <a:pPr>
              <a:spcBef>
                <a:spcPts val="300"/>
              </a:spcBef>
            </a:pPr>
            <a:r>
              <a:rPr lang="en-GB" sz="1300" dirty="0"/>
              <a:t>Prior chemotherapy or radiation therapy</a:t>
            </a:r>
          </a:p>
        </p:txBody>
      </p:sp>
      <p:sp>
        <p:nvSpPr>
          <p:cNvPr id="16" name="Content Placeholder 7"/>
          <p:cNvSpPr txBox="1">
            <a:spLocks/>
          </p:cNvSpPr>
          <p:nvPr/>
        </p:nvSpPr>
        <p:spPr>
          <a:xfrm>
            <a:off x="3061429" y="4480820"/>
            <a:ext cx="2731753" cy="1369157"/>
          </a:xfrm>
          <a:prstGeom prst="rect">
            <a:avLst/>
          </a:prstGeom>
          <a:solidFill>
            <a:srgbClr val="E7E8F1"/>
          </a:solidFill>
          <a:ln w="12700">
            <a:solidFill>
              <a:srgbClr val="3E1F7E"/>
            </a:solidFill>
          </a:ln>
          <a:effectLst>
            <a:outerShdw blurRad="50800" dist="38100" dir="5400000" algn="t" rotWithShape="0">
              <a:prstClr val="black">
                <a:alpha val="40000"/>
              </a:prstClr>
            </a:outerShdw>
          </a:effectLst>
        </p:spPr>
        <p:txBody>
          <a:bodyPr vert="horz" lIns="91440" tIns="45720" rIns="91440" bIns="45720" rtlCol="0" anchor="t">
            <a:noAutofit/>
          </a:bodyPr>
          <a:lstStyle>
            <a:lvl1pPr marL="217488" indent="-217488" algn="l" defTabSz="914400" rtl="0" eaLnBrk="1" latinLnBrk="0" hangingPunct="1">
              <a:lnSpc>
                <a:spcPct val="100000"/>
              </a:lnSpc>
              <a:spcBef>
                <a:spcPts val="600"/>
              </a:spcBef>
              <a:buClr>
                <a:schemeClr val="accent2"/>
              </a:buClr>
              <a:buFont typeface="Arial" pitchFamily="34" charset="0"/>
              <a:buChar char="•"/>
              <a:defRPr sz="22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6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600"/>
              </a:spcBef>
              <a:buClr>
                <a:schemeClr val="accent2"/>
              </a:buClr>
              <a:buFont typeface="Wingdings" pitchFamily="2" charset="2"/>
              <a:buChar char=""/>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600"/>
              </a:spcBef>
              <a:buClr>
                <a:schemeClr val="accent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Font typeface="Arial" pitchFamily="34" charset="0"/>
              <a:buNone/>
            </a:pPr>
            <a:endParaRPr lang="en-GB" sz="100" dirty="0"/>
          </a:p>
          <a:p>
            <a:pPr>
              <a:spcBef>
                <a:spcPts val="300"/>
              </a:spcBef>
            </a:pPr>
            <a:r>
              <a:rPr lang="en-GB" sz="1300" dirty="0"/>
              <a:t>Urinary infections</a:t>
            </a:r>
          </a:p>
          <a:p>
            <a:pPr>
              <a:spcBef>
                <a:spcPts val="300"/>
              </a:spcBef>
            </a:pPr>
            <a:r>
              <a:rPr lang="en-GB" sz="1300" dirty="0"/>
              <a:t>Kidney and bladder stones</a:t>
            </a:r>
          </a:p>
          <a:p>
            <a:pPr>
              <a:spcBef>
                <a:spcPts val="300"/>
              </a:spcBef>
            </a:pPr>
            <a:r>
              <a:rPr lang="en-GB" sz="1300" dirty="0"/>
              <a:t>Bladder catheters (chronic use)</a:t>
            </a:r>
          </a:p>
          <a:p>
            <a:pPr>
              <a:spcBef>
                <a:spcPts val="300"/>
              </a:spcBef>
            </a:pPr>
            <a:r>
              <a:rPr lang="en-GB" sz="1300" dirty="0"/>
              <a:t>Schistosomiasis</a:t>
            </a:r>
          </a:p>
        </p:txBody>
      </p:sp>
      <p:sp>
        <p:nvSpPr>
          <p:cNvPr id="18" name="Text Placeholder 8"/>
          <p:cNvSpPr txBox="1">
            <a:spLocks/>
          </p:cNvSpPr>
          <p:nvPr/>
        </p:nvSpPr>
        <p:spPr>
          <a:xfrm>
            <a:off x="3054414" y="4046015"/>
            <a:ext cx="2738767" cy="432000"/>
          </a:xfrm>
          <a:prstGeom prst="rect">
            <a:avLst/>
          </a:prstGeom>
          <a:solidFill>
            <a:srgbClr val="3E1F7E"/>
          </a:solidFill>
          <a:ln w="12700">
            <a:solidFill>
              <a:srgbClr val="3E1F7E"/>
            </a:solidFill>
          </a:ln>
          <a:effectLst/>
        </p:spPr>
        <p:txBody>
          <a:bodyPr anchor="ctr"/>
          <a:lstStyle>
            <a:lvl1pPr marL="217488" indent="-217488" algn="l" defTabSz="914400" rtl="0" eaLnBrk="1" latinLnBrk="0" hangingPunct="1">
              <a:lnSpc>
                <a:spcPct val="100000"/>
              </a:lnSpc>
              <a:spcBef>
                <a:spcPts val="600"/>
              </a:spcBef>
              <a:buClr>
                <a:schemeClr val="accent2"/>
              </a:buClr>
              <a:buFont typeface="Arial" pitchFamily="34" charset="0"/>
              <a:buChar char="•"/>
              <a:defRPr sz="22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6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942975" indent="-201613" algn="l" defTabSz="914400" rtl="0" eaLnBrk="1" latinLnBrk="0" hangingPunct="1">
              <a:lnSpc>
                <a:spcPct val="100000"/>
              </a:lnSpc>
              <a:spcBef>
                <a:spcPts val="600"/>
              </a:spcBef>
              <a:buClr>
                <a:schemeClr val="accent2"/>
              </a:buClr>
              <a:buFont typeface="Wingdings" pitchFamily="2" charset="2"/>
              <a:buChar char=""/>
              <a:defRPr sz="1800" kern="1200">
                <a:solidFill>
                  <a:schemeClr val="tx1"/>
                </a:solidFill>
                <a:latin typeface="Arial" pitchFamily="34" charset="0"/>
                <a:ea typeface="+mn-ea"/>
                <a:cs typeface="Arial" pitchFamily="34" charset="0"/>
              </a:defRPr>
            </a:lvl3pPr>
            <a:lvl4pPr marL="1309688" indent="-228600" algn="l" defTabSz="914400" rtl="0" eaLnBrk="1" latinLnBrk="0" hangingPunct="1">
              <a:lnSpc>
                <a:spcPct val="100000"/>
              </a:lnSpc>
              <a:spcBef>
                <a:spcPts val="600"/>
              </a:spcBef>
              <a:buClr>
                <a:schemeClr val="accent2"/>
              </a:buClr>
              <a:buSzPct val="80000"/>
              <a:buFont typeface="Courier New" panose="02070309020205020404" pitchFamily="49" charset="0"/>
              <a:buChar char="o"/>
              <a:defRPr sz="1600" kern="1200">
                <a:solidFill>
                  <a:schemeClr val="tx1"/>
                </a:solidFill>
                <a:latin typeface="Arial" pitchFamily="34" charset="0"/>
                <a:ea typeface="+mn-ea"/>
                <a:cs typeface="Arial" pitchFamily="34" charset="0"/>
              </a:defRPr>
            </a:lvl4pPr>
            <a:lvl5pPr marL="1582738" indent="-153988" algn="l" defTabSz="914400" rtl="0" eaLnBrk="1" latinLnBrk="0" hangingPunct="1">
              <a:lnSpc>
                <a:spcPct val="100000"/>
              </a:lnSpc>
              <a:spcBef>
                <a:spcPts val="600"/>
              </a:spcBef>
              <a:buClr>
                <a:schemeClr val="accent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400" b="1" dirty="0">
                <a:solidFill>
                  <a:srgbClr val="FFFFFF"/>
                </a:solidFill>
              </a:rPr>
              <a:t>Chronic bladder irritation </a:t>
            </a:r>
            <a:br>
              <a:rPr lang="en-GB" sz="1400" b="1" dirty="0">
                <a:solidFill>
                  <a:srgbClr val="FFFFFF"/>
                </a:solidFill>
              </a:rPr>
            </a:br>
            <a:r>
              <a:rPr lang="en-GB" sz="1400" b="1" dirty="0">
                <a:solidFill>
                  <a:srgbClr val="FFFFFF"/>
                </a:solidFill>
              </a:rPr>
              <a:t>and infections</a:t>
            </a:r>
            <a:r>
              <a:rPr lang="en-GB" sz="1400" b="1" baseline="30000" dirty="0">
                <a:solidFill>
                  <a:srgbClr val="FFFFFF"/>
                </a:solidFill>
              </a:rPr>
              <a:t>1</a:t>
            </a:r>
          </a:p>
        </p:txBody>
      </p:sp>
      <p:sp>
        <p:nvSpPr>
          <p:cNvPr id="24" name="Text Placeholder 8"/>
          <p:cNvSpPr txBox="1">
            <a:spLocks/>
          </p:cNvSpPr>
          <p:nvPr/>
        </p:nvSpPr>
        <p:spPr bwMode="gray">
          <a:xfrm>
            <a:off x="5924224" y="4039150"/>
            <a:ext cx="2825301" cy="432000"/>
          </a:xfrm>
          <a:prstGeom prst="rect">
            <a:avLst/>
          </a:prstGeom>
          <a:solidFill>
            <a:srgbClr val="3E1F7E"/>
          </a:solidFill>
          <a:ln w="12700">
            <a:solidFill>
              <a:srgbClr val="3E1F7E"/>
            </a:solidFill>
          </a:ln>
          <a:effectLst>
            <a:outerShdw blurRad="50800" dist="38100" dir="5400000" algn="t" rotWithShape="0">
              <a:prstClr val="black">
                <a:alpha val="40000"/>
              </a:prstClr>
            </a:outerShdw>
          </a:effectLst>
        </p:spPr>
        <p:txBody>
          <a:bodyPr vert="horz" wrap="square" lIns="91440" tIns="45720" rIns="91440" bIns="45720" rtlCol="0" anchor="ctr" anchorCtr="0">
            <a:noAutofit/>
          </a:bodyPr>
          <a:lstStyle/>
          <a:p>
            <a:pPr algn="ctr">
              <a:spcBef>
                <a:spcPts val="600"/>
              </a:spcBef>
            </a:pPr>
            <a:r>
              <a:rPr lang="en-GB" sz="1400" b="1" dirty="0">
                <a:solidFill>
                  <a:schemeClr val="bg1"/>
                </a:solidFill>
              </a:rPr>
              <a:t>Genetic drivers</a:t>
            </a:r>
            <a:r>
              <a:rPr lang="en-GB" sz="1400" b="1" baseline="30000" dirty="0">
                <a:solidFill>
                  <a:schemeClr val="bg1"/>
                </a:solidFill>
              </a:rPr>
              <a:t>2–4</a:t>
            </a:r>
          </a:p>
        </p:txBody>
      </p:sp>
      <p:sp>
        <p:nvSpPr>
          <p:cNvPr id="25" name="Content Placeholder 7"/>
          <p:cNvSpPr txBox="1">
            <a:spLocks/>
          </p:cNvSpPr>
          <p:nvPr/>
        </p:nvSpPr>
        <p:spPr>
          <a:xfrm>
            <a:off x="5924224" y="4484080"/>
            <a:ext cx="2825302" cy="1368867"/>
          </a:xfrm>
          <a:prstGeom prst="rect">
            <a:avLst/>
          </a:prstGeom>
          <a:solidFill>
            <a:srgbClr val="E7E8F1"/>
          </a:solidFill>
          <a:ln w="12700">
            <a:solidFill>
              <a:srgbClr val="3E1F7E"/>
            </a:solidFill>
          </a:ln>
          <a:effectLst>
            <a:outerShdw blurRad="50800" dist="38100" dir="5400000" algn="t" rotWithShape="0">
              <a:prstClr val="black">
                <a:alpha val="40000"/>
              </a:prstClr>
            </a:outerShdw>
          </a:effectLst>
        </p:spPr>
        <p:txBody>
          <a:bodyPr vert="horz" lIns="91440" tIns="45720" rIns="91440" bIns="45720" rtlCol="0" anchor="t">
            <a:noAutofit/>
          </a:bodyPr>
          <a:lstStyle>
            <a:lvl1pPr marL="203200" indent="-203200" algn="l" defTabSz="914400" rtl="0" eaLnBrk="1" latinLnBrk="0" hangingPunct="1">
              <a:lnSpc>
                <a:spcPct val="100000"/>
              </a:lnSpc>
              <a:spcBef>
                <a:spcPts val="16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1pPr>
            <a:lvl2pPr marL="573088" indent="-231775" algn="l" defTabSz="914400" rtl="0" eaLnBrk="1" latinLnBrk="0" hangingPunct="1">
              <a:lnSpc>
                <a:spcPct val="100000"/>
              </a:lnSpc>
              <a:spcBef>
                <a:spcPts val="800"/>
              </a:spcBef>
              <a:buClr>
                <a:schemeClr val="accent2"/>
              </a:buClr>
              <a:buFont typeface="Arial" pitchFamily="34" charset="0"/>
              <a:buChar char="–"/>
              <a:defRPr sz="1800" kern="1200">
                <a:solidFill>
                  <a:schemeClr val="tx1"/>
                </a:solidFill>
                <a:latin typeface="Arial" pitchFamily="34" charset="0"/>
                <a:ea typeface="+mn-ea"/>
                <a:cs typeface="Arial" pitchFamily="34" charset="0"/>
              </a:defRPr>
            </a:lvl2pPr>
            <a:lvl3pPr marL="922338" indent="-180975" algn="l" defTabSz="914400" rtl="0" eaLnBrk="1" latinLnBrk="0" hangingPunct="1">
              <a:lnSpc>
                <a:spcPct val="100000"/>
              </a:lnSpc>
              <a:spcBef>
                <a:spcPts val="400"/>
              </a:spcBef>
              <a:buClr>
                <a:schemeClr val="accent2"/>
              </a:buClr>
              <a:buFont typeface="Wingdings" pitchFamily="2" charset="2"/>
              <a:buChar char=""/>
              <a:defRPr sz="1600" kern="1200">
                <a:solidFill>
                  <a:schemeClr val="tx1"/>
                </a:solidFill>
                <a:latin typeface="Arial" pitchFamily="34" charset="0"/>
                <a:ea typeface="+mn-ea"/>
                <a:cs typeface="Arial" pitchFamily="34" charset="0"/>
              </a:defRPr>
            </a:lvl3pPr>
            <a:lvl4pPr marL="1247775" indent="-195263" algn="l" defTabSz="914400" rtl="0" eaLnBrk="1" latinLnBrk="0" hangingPunct="1">
              <a:lnSpc>
                <a:spcPct val="100000"/>
              </a:lnSpc>
              <a:spcBef>
                <a:spcPts val="200"/>
              </a:spcBef>
              <a:buClr>
                <a:schemeClr val="accent2"/>
              </a:buClr>
              <a:buSzPct val="80000"/>
              <a:buFont typeface="Courier New" panose="02070309020205020404" pitchFamily="49" charset="0"/>
              <a:buChar char="o"/>
              <a:defRPr sz="1400" kern="1200">
                <a:solidFill>
                  <a:schemeClr val="tx1"/>
                </a:solidFill>
                <a:latin typeface="Arial" pitchFamily="34" charset="0"/>
                <a:ea typeface="+mn-ea"/>
                <a:cs typeface="Arial" pitchFamily="34" charset="0"/>
              </a:defRPr>
            </a:lvl4pPr>
            <a:lvl5pPr marL="1487488" indent="-153988" algn="l" defTabSz="914400" rtl="0" eaLnBrk="1" latinLnBrk="0" hangingPunct="1">
              <a:lnSpc>
                <a:spcPct val="100000"/>
              </a:lnSpc>
              <a:spcBef>
                <a:spcPts val="100"/>
              </a:spcBef>
              <a:buClr>
                <a:schemeClr val="accent2"/>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pPr>
            <a:endParaRPr lang="en-GB" sz="100" dirty="0"/>
          </a:p>
          <a:p>
            <a:pPr>
              <a:spcBef>
                <a:spcPts val="300"/>
              </a:spcBef>
            </a:pPr>
            <a:r>
              <a:rPr lang="en-GB" sz="1300" dirty="0"/>
              <a:t>NMIBC is associated with mutations in FGFR-3, which may characterize good prognosis</a:t>
            </a:r>
            <a:r>
              <a:rPr lang="en-GB" sz="1300" baseline="30000" dirty="0"/>
              <a:t>2,3</a:t>
            </a:r>
          </a:p>
          <a:p>
            <a:pPr>
              <a:spcBef>
                <a:spcPts val="300"/>
              </a:spcBef>
            </a:pPr>
            <a:r>
              <a:rPr lang="en-GB" sz="1300" dirty="0"/>
              <a:t>Mutations in the TP53 gene have been observed in patients with MIBC</a:t>
            </a:r>
            <a:r>
              <a:rPr lang="en-GB" sz="1300" baseline="30000" dirty="0"/>
              <a:t>4</a:t>
            </a:r>
          </a:p>
        </p:txBody>
      </p:sp>
      <p:sp>
        <p:nvSpPr>
          <p:cNvPr id="23" name="Flowchart: Extract 22"/>
          <p:cNvSpPr/>
          <p:nvPr/>
        </p:nvSpPr>
        <p:spPr bwMode="gray">
          <a:xfrm rot="10800000">
            <a:off x="3069474" y="3517351"/>
            <a:ext cx="5680052" cy="508868"/>
          </a:xfrm>
          <a:prstGeom prst="flowChartExtract">
            <a:avLst/>
          </a:prstGeom>
          <a:gradFill flip="none" rotWithShape="1">
            <a:gsLst>
              <a:gs pos="0">
                <a:srgbClr val="3E1F7E">
                  <a:tint val="66000"/>
                  <a:satMod val="160000"/>
                </a:srgbClr>
              </a:gs>
              <a:gs pos="50000">
                <a:srgbClr val="3E1F7E">
                  <a:tint val="44500"/>
                  <a:satMod val="160000"/>
                </a:srgbClr>
              </a:gs>
              <a:gs pos="100000">
                <a:srgbClr val="3E1F7E">
                  <a:tint val="23500"/>
                  <a:satMod val="160000"/>
                </a:srgbClr>
              </a:gs>
            </a:gsLst>
            <a:lin ang="0" scaled="1"/>
            <a:tileRect/>
          </a:gradFill>
          <a:ln w="0" algn="ctr">
            <a:noFill/>
            <a:miter lim="800000"/>
            <a:headEnd/>
            <a:tailEnd/>
          </a:ln>
        </p:spPr>
        <p:txBody>
          <a:bodyPr lIns="45720" rIns="45720" rtlCol="0" anchor="ctr"/>
          <a:lstStyle/>
          <a:p>
            <a:pPr algn="ctr" eaLnBrk="0" hangingPunct="0">
              <a:lnSpc>
                <a:spcPct val="90000"/>
              </a:lnSpc>
              <a:spcBef>
                <a:spcPts val="200"/>
              </a:spcBef>
            </a:pPr>
            <a:endParaRPr lang="en-US" sz="2000" b="1" dirty="0">
              <a:solidFill>
                <a:schemeClr val="bg1"/>
              </a:solidFill>
              <a:latin typeface="Arial" pitchFamily="34" charset="0"/>
              <a:ea typeface="ＭＳ Ｐゴシック" charset="-128"/>
              <a:cs typeface="Arial" pitchFamily="34" charset="0"/>
            </a:endParaRPr>
          </a:p>
        </p:txBody>
      </p:sp>
      <p:sp>
        <p:nvSpPr>
          <p:cNvPr id="4" name="TextBox 3"/>
          <p:cNvSpPr txBox="1"/>
          <p:nvPr/>
        </p:nvSpPr>
        <p:spPr>
          <a:xfrm>
            <a:off x="5381951" y="3493408"/>
            <a:ext cx="1055097" cy="400110"/>
          </a:xfrm>
          <a:prstGeom prst="rect">
            <a:avLst/>
          </a:prstGeom>
          <a:noFill/>
        </p:spPr>
        <p:txBody>
          <a:bodyPr wrap="none" rtlCol="0">
            <a:spAutoFit/>
          </a:bodyPr>
          <a:lstStyle/>
          <a:p>
            <a:r>
              <a:rPr lang="en-US" sz="2000" dirty="0"/>
              <a:t>Causes</a:t>
            </a:r>
          </a:p>
        </p:txBody>
      </p:sp>
      <p:sp>
        <p:nvSpPr>
          <p:cNvPr id="15" name="14 - Ορθογώνιο"/>
          <p:cNvSpPr/>
          <p:nvPr/>
        </p:nvSpPr>
        <p:spPr>
          <a:xfrm>
            <a:off x="7143768" y="4786322"/>
            <a:ext cx="85725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6" name="~PP3950.WAV">
            <a:hlinkClick r:id="" action="ppaction://media"/>
          </p:cNvPr>
          <p:cNvPicPr>
            <a:picLocks noRot="1" noChangeAspect="1"/>
          </p:cNvPicPr>
          <p:nvPr>
            <a:wavAudioFile r:embed="rId1" name="~PP3950.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630136227"/>
      </p:ext>
    </p:extLst>
  </p:cSld>
  <p:clrMapOvr>
    <a:masterClrMapping/>
  </p:clrMapOvr>
  <p:transition spd="med" advTm="55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Συμπτώματα</a:t>
            </a:r>
            <a:endParaRPr lang="el-GR" dirty="0"/>
          </a:p>
        </p:txBody>
      </p:sp>
      <p:sp>
        <p:nvSpPr>
          <p:cNvPr id="5" name="4 - Θέση περιεχομένου"/>
          <p:cNvSpPr>
            <a:spLocks noGrp="1"/>
          </p:cNvSpPr>
          <p:nvPr>
            <p:ph idx="1"/>
          </p:nvPr>
        </p:nvSpPr>
        <p:spPr>
          <a:xfrm>
            <a:off x="214282" y="1600200"/>
            <a:ext cx="5929354" cy="4525963"/>
          </a:xfrm>
        </p:spPr>
        <p:txBody>
          <a:bodyPr>
            <a:normAutofit fontScale="77500" lnSpcReduction="20000"/>
          </a:bodyPr>
          <a:lstStyle/>
          <a:p>
            <a:r>
              <a:rPr lang="en-US" dirty="0" smtClean="0"/>
              <a:t>Painless </a:t>
            </a:r>
            <a:r>
              <a:rPr lang="en-US" b="1" dirty="0" err="1" smtClean="0"/>
              <a:t>hematuria</a:t>
            </a:r>
            <a:r>
              <a:rPr lang="en-US" dirty="0" smtClean="0"/>
              <a:t> (grossly visible or microscopic)</a:t>
            </a:r>
            <a:endParaRPr lang="el-GR" dirty="0" smtClean="0"/>
          </a:p>
          <a:p>
            <a:r>
              <a:rPr lang="en-US" b="1" dirty="0" err="1" smtClean="0"/>
              <a:t>Irritative</a:t>
            </a:r>
            <a:r>
              <a:rPr lang="en-US" b="1" dirty="0" smtClean="0"/>
              <a:t> voiding symptoms </a:t>
            </a:r>
            <a:r>
              <a:rPr lang="en-US" dirty="0" smtClean="0"/>
              <a:t>(frequency, urgency, </a:t>
            </a:r>
            <a:r>
              <a:rPr lang="en-US" dirty="0" err="1" smtClean="0"/>
              <a:t>dysuria</a:t>
            </a:r>
            <a:r>
              <a:rPr lang="en-US" dirty="0" smtClean="0"/>
              <a:t>) can be the initial manifestation</a:t>
            </a:r>
            <a:endParaRPr lang="el-GR" dirty="0" smtClean="0"/>
          </a:p>
          <a:p>
            <a:pPr>
              <a:buNone/>
            </a:pPr>
            <a:r>
              <a:rPr lang="el-GR" dirty="0" smtClean="0"/>
              <a:t>    </a:t>
            </a:r>
            <a:r>
              <a:rPr lang="en-US" i="1" dirty="0" smtClean="0"/>
              <a:t>The diagnosis is often delayed due to the similarity of these symptoms to those of benign disorders (urinary tract infection, cystitis, </a:t>
            </a:r>
            <a:r>
              <a:rPr lang="en-US" i="1" dirty="0" err="1" smtClean="0"/>
              <a:t>prostatitis</a:t>
            </a:r>
            <a:r>
              <a:rPr lang="en-US" i="1" dirty="0" smtClean="0"/>
              <a:t>, passage of renal calculi), and delays can lead to a worsened prognosis due to more advanced stage at diagnosis </a:t>
            </a:r>
            <a:endParaRPr lang="el-GR" dirty="0"/>
          </a:p>
        </p:txBody>
      </p:sp>
      <p:pic>
        <p:nvPicPr>
          <p:cNvPr id="260098" name="Picture 2"/>
          <p:cNvPicPr>
            <a:picLocks noChangeAspect="1" noChangeArrowheads="1"/>
          </p:cNvPicPr>
          <p:nvPr/>
        </p:nvPicPr>
        <p:blipFill>
          <a:blip r:embed="rId3"/>
          <a:srcRect/>
          <a:stretch>
            <a:fillRect/>
          </a:stretch>
        </p:blipFill>
        <p:spPr bwMode="auto">
          <a:xfrm>
            <a:off x="6286512" y="1571612"/>
            <a:ext cx="2695575" cy="3952875"/>
          </a:xfrm>
          <a:prstGeom prst="rect">
            <a:avLst/>
          </a:prstGeom>
          <a:noFill/>
          <a:ln w="9525">
            <a:noFill/>
            <a:miter lim="800000"/>
            <a:headEnd/>
            <a:tailEnd/>
          </a:ln>
          <a:effectLst/>
        </p:spPr>
      </p:pic>
      <p:pic>
        <p:nvPicPr>
          <p:cNvPr id="6" name="~PP1574.WAV">
            <a:hlinkClick r:id="" action="ppaction://media"/>
          </p:cNvPr>
          <p:cNvPicPr>
            <a:picLocks noRot="1" noChangeAspect="1"/>
          </p:cNvPicPr>
          <p:nvPr>
            <a:wavAudioFile r:embed="rId1" name="~PP1574.WAV"/>
          </p:nvPr>
        </p:nvPicPr>
        <p:blipFill>
          <a:blip r:embed="rId4"/>
          <a:stretch>
            <a:fillRect/>
          </a:stretch>
        </p:blipFill>
        <p:spPr>
          <a:xfrm>
            <a:off x="8632825" y="6346825"/>
            <a:ext cx="304800" cy="304800"/>
          </a:xfrm>
          <a:prstGeom prst="rect">
            <a:avLst/>
          </a:prstGeom>
        </p:spPr>
      </p:pic>
    </p:spTree>
  </p:cSld>
  <p:clrMapOvr>
    <a:masterClrMapping/>
  </p:clrMapOvr>
  <p:transition advTm="26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Φυσική Εξέταση</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n-US" dirty="0" smtClean="0"/>
              <a:t>A </a:t>
            </a:r>
            <a:r>
              <a:rPr lang="en-US" b="1" dirty="0" smtClean="0"/>
              <a:t>solid pelvic mass </a:t>
            </a:r>
            <a:r>
              <a:rPr lang="en-US" dirty="0" smtClean="0"/>
              <a:t>may be felt in advanced cases.</a:t>
            </a:r>
          </a:p>
          <a:p>
            <a:r>
              <a:rPr lang="el-GR" dirty="0" smtClean="0"/>
              <a:t>Ι</a:t>
            </a:r>
            <a:r>
              <a:rPr lang="en-US" dirty="0" err="1" smtClean="0"/>
              <a:t>nduration</a:t>
            </a:r>
            <a:r>
              <a:rPr lang="en-US" dirty="0" smtClean="0"/>
              <a:t> of the prostate gland can sometimes be felt on digital rectal examination if the bladder cancer involves the bladder neck and invades the prostate. An attempt to palpate the base and lateral walls of the bladder should be made, looking for </a:t>
            </a:r>
            <a:r>
              <a:rPr lang="en-US" dirty="0" err="1" smtClean="0"/>
              <a:t>induration</a:t>
            </a:r>
            <a:r>
              <a:rPr lang="en-US" dirty="0" smtClean="0"/>
              <a:t> or fixation.</a:t>
            </a:r>
          </a:p>
          <a:p>
            <a:r>
              <a:rPr lang="en-US" b="1" dirty="0" smtClean="0"/>
              <a:t>Inguinal </a:t>
            </a:r>
            <a:r>
              <a:rPr lang="en-US" b="1" dirty="0" err="1" smtClean="0"/>
              <a:t>adenopathy</a:t>
            </a:r>
            <a:r>
              <a:rPr lang="en-US" dirty="0" smtClean="0"/>
              <a:t> can be present, although the inguinal region is not a common site of node metastases.</a:t>
            </a:r>
          </a:p>
          <a:p>
            <a:r>
              <a:rPr lang="en-US" b="1" dirty="0" err="1" smtClean="0"/>
              <a:t>Nodularity</a:t>
            </a:r>
            <a:r>
              <a:rPr lang="en-US" b="1" dirty="0" smtClean="0"/>
              <a:t> in the </a:t>
            </a:r>
            <a:r>
              <a:rPr lang="en-US" b="1" dirty="0" err="1" smtClean="0"/>
              <a:t>periumbilical</a:t>
            </a:r>
            <a:r>
              <a:rPr lang="en-US" b="1" dirty="0" smtClean="0"/>
              <a:t> region </a:t>
            </a:r>
            <a:r>
              <a:rPr lang="en-US" dirty="0" smtClean="0"/>
              <a:t>can be seen in advanced lesions involving the dome of the bladder. This is often seen with </a:t>
            </a:r>
            <a:r>
              <a:rPr lang="en-US" dirty="0" err="1" smtClean="0"/>
              <a:t>urachal</a:t>
            </a:r>
            <a:r>
              <a:rPr lang="en-US" dirty="0" smtClean="0"/>
              <a:t> cancers, which typically are </a:t>
            </a:r>
            <a:r>
              <a:rPr lang="en-US" dirty="0" err="1" smtClean="0"/>
              <a:t>adenocarcinomas</a:t>
            </a:r>
            <a:r>
              <a:rPr lang="en-US" dirty="0" smtClean="0"/>
              <a:t> rather than </a:t>
            </a:r>
            <a:r>
              <a:rPr lang="en-US" dirty="0" err="1" smtClean="0"/>
              <a:t>urothelial</a:t>
            </a:r>
            <a:r>
              <a:rPr lang="en-US" dirty="0" smtClean="0"/>
              <a:t> tumors.</a:t>
            </a:r>
          </a:p>
          <a:p>
            <a:r>
              <a:rPr lang="en-US" dirty="0" smtClean="0"/>
              <a:t>Abdominal examination may reveal the presence of substantially enlarged </a:t>
            </a:r>
            <a:r>
              <a:rPr lang="en-US" b="1" dirty="0" err="1" smtClean="0"/>
              <a:t>para</a:t>
            </a:r>
            <a:r>
              <a:rPr lang="en-US" b="1" dirty="0" smtClean="0"/>
              <a:t>-aortic lymph nodes or hepatic metastases.</a:t>
            </a:r>
          </a:p>
          <a:p>
            <a:endParaRPr lang="el-GR" dirty="0"/>
          </a:p>
        </p:txBody>
      </p:sp>
      <p:pic>
        <p:nvPicPr>
          <p:cNvPr id="4" name="~PP1474.WAV">
            <a:hlinkClick r:id="" action="ppaction://media"/>
          </p:cNvPr>
          <p:cNvPicPr>
            <a:picLocks noRot="1" noChangeAspect="1"/>
          </p:cNvPicPr>
          <p:nvPr>
            <a:wavAudioFile r:embed="rId1" name="~PP1474.WAV"/>
          </p:nvPr>
        </p:nvPicPr>
        <p:blipFill>
          <a:blip r:embed="rId3"/>
          <a:stretch>
            <a:fillRect/>
          </a:stretch>
        </p:blipFill>
        <p:spPr>
          <a:xfrm>
            <a:off x="8632825" y="6346825"/>
            <a:ext cx="304800" cy="304800"/>
          </a:xfrm>
          <a:prstGeom prst="rect">
            <a:avLst/>
          </a:prstGeom>
        </p:spPr>
      </p:pic>
    </p:spTree>
  </p:cSld>
  <p:clrMapOvr>
    <a:masterClrMapping/>
  </p:clrMapOvr>
  <p:transition advTm="11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4614866" cy="1143000"/>
          </a:xfrm>
        </p:spPr>
        <p:txBody>
          <a:bodyPr/>
          <a:lstStyle/>
          <a:p>
            <a:r>
              <a:rPr lang="el-GR" dirty="0" smtClean="0"/>
              <a:t>Διάγνωση</a:t>
            </a:r>
            <a:endParaRPr lang="el-GR" dirty="0"/>
          </a:p>
        </p:txBody>
      </p:sp>
      <p:sp>
        <p:nvSpPr>
          <p:cNvPr id="3" name="2 - Θέση περιεχομένου"/>
          <p:cNvSpPr>
            <a:spLocks noGrp="1"/>
          </p:cNvSpPr>
          <p:nvPr>
            <p:ph idx="1"/>
          </p:nvPr>
        </p:nvSpPr>
        <p:spPr/>
        <p:txBody>
          <a:bodyPr>
            <a:normAutofit fontScale="62500" lnSpcReduction="20000"/>
          </a:bodyPr>
          <a:lstStyle/>
          <a:p>
            <a:r>
              <a:rPr lang="en-US" b="1" dirty="0" smtClean="0"/>
              <a:t>Transurethral resection of bladder tumor (TURBT) </a:t>
            </a:r>
            <a:r>
              <a:rPr lang="en-US" dirty="0" smtClean="0"/>
              <a:t>combined with pelvic examination under anesthesia is the initial step in the staging evaluation and is required in order to assess the </a:t>
            </a:r>
            <a:r>
              <a:rPr lang="en-US" dirty="0" err="1" smtClean="0"/>
              <a:t>histologic</a:t>
            </a:r>
            <a:r>
              <a:rPr lang="en-US" dirty="0" smtClean="0"/>
              <a:t> grade and depth of invasion.</a:t>
            </a:r>
            <a:endParaRPr lang="el-GR" dirty="0" smtClean="0"/>
          </a:p>
          <a:p>
            <a:r>
              <a:rPr lang="en-US" b="1" dirty="0" smtClean="0"/>
              <a:t>Imaging of the upper urinary tract by computed tomography (CT) or magnetic resonance imaging (MRI)</a:t>
            </a:r>
            <a:r>
              <a:rPr lang="en-US" dirty="0" smtClean="0"/>
              <a:t> with intravenous contrast, or retrograde </a:t>
            </a:r>
            <a:r>
              <a:rPr lang="en-US" dirty="0" err="1" smtClean="0"/>
              <a:t>ureteropyelography</a:t>
            </a:r>
            <a:r>
              <a:rPr lang="en-US" dirty="0" smtClean="0"/>
              <a:t> performed at the time of TURBT is indicated </a:t>
            </a:r>
            <a:r>
              <a:rPr lang="en-US" b="1" i="1" dirty="0" smtClean="0">
                <a:solidFill>
                  <a:srgbClr val="0070C0"/>
                </a:solidFill>
              </a:rPr>
              <a:t>to rule out a second primary lesion</a:t>
            </a:r>
            <a:r>
              <a:rPr lang="en-US" dirty="0" smtClean="0"/>
              <a:t>, even for patients with an established diagnosis of </a:t>
            </a:r>
            <a:r>
              <a:rPr lang="en-US" dirty="0" err="1" smtClean="0"/>
              <a:t>urothelial</a:t>
            </a:r>
            <a:r>
              <a:rPr lang="en-US" dirty="0" smtClean="0"/>
              <a:t> carcinoma of the bladder.</a:t>
            </a:r>
          </a:p>
          <a:p>
            <a:r>
              <a:rPr lang="en-US" b="1" dirty="0" smtClean="0"/>
              <a:t>When</a:t>
            </a:r>
            <a:r>
              <a:rPr lang="en-US" dirty="0" smtClean="0"/>
              <a:t> the initial evaluation identifies </a:t>
            </a:r>
            <a:r>
              <a:rPr lang="en-US" b="1" dirty="0" smtClean="0"/>
              <a:t>muscle-invasive disease</a:t>
            </a:r>
            <a:r>
              <a:rPr lang="en-US" dirty="0" smtClean="0"/>
              <a:t>, cross-sectional imaging with </a:t>
            </a:r>
            <a:r>
              <a:rPr lang="en-US" b="1" dirty="0" smtClean="0"/>
              <a:t>CT</a:t>
            </a:r>
            <a:r>
              <a:rPr lang="en-US" dirty="0" smtClean="0"/>
              <a:t> or </a:t>
            </a:r>
            <a:r>
              <a:rPr lang="en-US" b="1" dirty="0" smtClean="0"/>
              <a:t>MRI </a:t>
            </a:r>
            <a:r>
              <a:rPr lang="en-US" dirty="0" smtClean="0"/>
              <a:t>and</a:t>
            </a:r>
            <a:r>
              <a:rPr lang="en-US" b="1" dirty="0" smtClean="0"/>
              <a:t> Bone Scan </a:t>
            </a:r>
            <a:r>
              <a:rPr lang="en-US" dirty="0" smtClean="0"/>
              <a:t>(if clinical suspicions) and </a:t>
            </a:r>
            <a:r>
              <a:rPr lang="en-US" b="1" dirty="0" smtClean="0"/>
              <a:t>laboratory evaluation </a:t>
            </a:r>
            <a:r>
              <a:rPr lang="en-US" dirty="0" smtClean="0"/>
              <a:t>is indicated to assess the extent of pelvic disease and exclude the presence of distant metastases. </a:t>
            </a:r>
            <a:endParaRPr lang="el-GR" dirty="0" smtClean="0"/>
          </a:p>
          <a:p>
            <a:r>
              <a:rPr lang="en-US" dirty="0" smtClean="0"/>
              <a:t>An increasing body of data indicates that a positive positron emission tomography (PET) scan has a high predictive value for metastatic disease, and increasingly, fused </a:t>
            </a:r>
            <a:r>
              <a:rPr lang="en-US" b="1" dirty="0" smtClean="0"/>
              <a:t>CT-PET </a:t>
            </a:r>
            <a:r>
              <a:rPr lang="en-US" dirty="0" smtClean="0"/>
              <a:t>imaging is being used in the staging of patients </a:t>
            </a:r>
            <a:r>
              <a:rPr lang="el-GR" dirty="0" smtClean="0"/>
              <a:t>(</a:t>
            </a:r>
            <a:r>
              <a:rPr lang="en-US" dirty="0" smtClean="0"/>
              <a:t>not indicated)</a:t>
            </a:r>
            <a:endParaRPr lang="en-US" dirty="0"/>
          </a:p>
        </p:txBody>
      </p:sp>
      <p:pic>
        <p:nvPicPr>
          <p:cNvPr id="4" name="Picture 2"/>
          <p:cNvPicPr>
            <a:picLocks noChangeAspect="1" noChangeArrowheads="1"/>
          </p:cNvPicPr>
          <p:nvPr/>
        </p:nvPicPr>
        <p:blipFill>
          <a:blip r:embed="rId3"/>
          <a:srcRect/>
          <a:stretch>
            <a:fillRect/>
          </a:stretch>
        </p:blipFill>
        <p:spPr bwMode="auto">
          <a:xfrm>
            <a:off x="5072052" y="0"/>
            <a:ext cx="4071948" cy="1428760"/>
          </a:xfrm>
          <a:prstGeom prst="rect">
            <a:avLst/>
          </a:prstGeom>
          <a:noFill/>
          <a:ln w="9525">
            <a:noFill/>
            <a:miter lim="800000"/>
            <a:headEnd/>
            <a:tailEnd/>
          </a:ln>
          <a:effectLst/>
        </p:spPr>
      </p:pic>
      <p:pic>
        <p:nvPicPr>
          <p:cNvPr id="5" name="~PP759.WAV">
            <a:hlinkClick r:id="" action="ppaction://media"/>
          </p:cNvPr>
          <p:cNvPicPr>
            <a:picLocks noRot="1" noChangeAspect="1"/>
          </p:cNvPicPr>
          <p:nvPr>
            <a:wavAudioFile r:embed="rId1" name="~PP759.WAV"/>
          </p:nvPr>
        </p:nvPicPr>
        <p:blipFill>
          <a:blip r:embed="rId4"/>
          <a:stretch>
            <a:fillRect/>
          </a:stretch>
        </p:blipFill>
        <p:spPr>
          <a:xfrm>
            <a:off x="8632825" y="6346825"/>
            <a:ext cx="304800" cy="304800"/>
          </a:xfrm>
          <a:prstGeom prst="rect">
            <a:avLst/>
          </a:prstGeom>
        </p:spPr>
      </p:pic>
    </p:spTree>
  </p:cSld>
  <p:clrMapOvr>
    <a:masterClrMapping/>
  </p:clrMapOvr>
  <p:transition advTm="48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
          <p:cNvGrpSpPr/>
          <p:nvPr/>
        </p:nvGrpSpPr>
        <p:grpSpPr>
          <a:xfrm>
            <a:off x="1428728" y="714356"/>
            <a:ext cx="6781204" cy="4740260"/>
            <a:chOff x="1565999" y="996321"/>
            <a:chExt cx="5938709" cy="3113499"/>
          </a:xfrm>
        </p:grpSpPr>
        <p:graphicFrame>
          <p:nvGraphicFramePr>
            <p:cNvPr id="5" name="Object 4"/>
            <p:cNvGraphicFramePr>
              <a:graphicFrameLocks noChangeAspect="1"/>
            </p:cNvGraphicFramePr>
            <p:nvPr>
              <p:extLst/>
            </p:nvPr>
          </p:nvGraphicFramePr>
          <p:xfrm>
            <a:off x="1565999" y="1352332"/>
            <a:ext cx="5915025" cy="2757488"/>
          </p:xfrm>
          <a:graphic>
            <a:graphicData uri="http://schemas.openxmlformats.org/presentationml/2006/ole">
              <p:oleObj spid="_x0000_s2050" name="Image" r:id="rId5" imgW="10514286" imgH="4901587" progId="">
                <p:embed/>
              </p:oleObj>
            </a:graphicData>
          </a:graphic>
        </p:graphicFrame>
        <p:sp>
          <p:nvSpPr>
            <p:cNvPr id="3" name="Left Bracket 2"/>
            <p:cNvSpPr/>
            <p:nvPr/>
          </p:nvSpPr>
          <p:spPr>
            <a:xfrm rot="5400000">
              <a:off x="2740245" y="225646"/>
              <a:ext cx="135421" cy="1890358"/>
            </a:xfrm>
            <a:prstGeom prst="leftBracket">
              <a:avLst>
                <a:gd name="adj" fmla="val 4445"/>
              </a:avLst>
            </a:prstGeom>
            <a:noFill/>
            <a:ln w="12700" cap="flat" cmpd="sng" algn="ctr">
              <a:solidFill>
                <a:schemeClr val="tx1"/>
              </a:solidFill>
              <a:prstDash val="solid"/>
              <a:headEnd type="none" w="med" len="med"/>
              <a:tailEnd type="none" w="med" len="med"/>
            </a:ln>
            <a:effectLst/>
          </p:spPr>
          <p:txBody>
            <a:bodyPr rtlCol="0" anchor="ctr"/>
            <a:lstStyle/>
            <a:p>
              <a:pPr algn="ctr" defTabSz="609585">
                <a:defRPr/>
              </a:pPr>
              <a:endParaRPr lang="en-GB" sz="1867" dirty="0">
                <a:solidFill>
                  <a:sysClr val="windowText" lastClr="000000"/>
                </a:solidFill>
                <a:latin typeface="Arial" panose="020B0604020202020204" pitchFamily="34" charset="0"/>
                <a:cs typeface="Arial" panose="020B0604020202020204" pitchFamily="34" charset="0"/>
              </a:endParaRPr>
            </a:p>
          </p:txBody>
        </p:sp>
        <p:sp>
          <p:nvSpPr>
            <p:cNvPr id="7" name="Left Bracket 6"/>
            <p:cNvSpPr/>
            <p:nvPr/>
          </p:nvSpPr>
          <p:spPr>
            <a:xfrm rot="5400000">
              <a:off x="5011885" y="61162"/>
              <a:ext cx="135421" cy="2219327"/>
            </a:xfrm>
            <a:prstGeom prst="leftBracket">
              <a:avLst>
                <a:gd name="adj" fmla="val 4445"/>
              </a:avLst>
            </a:prstGeom>
            <a:noFill/>
            <a:ln w="12700" cap="flat" cmpd="sng" algn="ctr">
              <a:solidFill>
                <a:schemeClr val="tx1"/>
              </a:solidFill>
              <a:prstDash val="solid"/>
              <a:headEnd type="none" w="med" len="med"/>
              <a:tailEnd type="none" w="med" len="med"/>
            </a:ln>
            <a:effectLst/>
          </p:spPr>
          <p:txBody>
            <a:bodyPr rtlCol="0" anchor="ctr"/>
            <a:lstStyle/>
            <a:p>
              <a:pPr algn="ctr" defTabSz="609585">
                <a:defRPr/>
              </a:pPr>
              <a:endParaRPr lang="en-GB" sz="1867" dirty="0">
                <a:solidFill>
                  <a:sysClr val="windowText" lastClr="000000"/>
                </a:solidFill>
                <a:latin typeface="Arial" panose="020B0604020202020204" pitchFamily="34" charset="0"/>
                <a:cs typeface="Arial" panose="020B0604020202020204" pitchFamily="34" charset="0"/>
              </a:endParaRPr>
            </a:p>
          </p:txBody>
        </p:sp>
        <p:sp>
          <p:nvSpPr>
            <p:cNvPr id="8" name="Left Bracket 7"/>
            <p:cNvSpPr/>
            <p:nvPr/>
          </p:nvSpPr>
          <p:spPr>
            <a:xfrm rot="5400000">
              <a:off x="6865137" y="727628"/>
              <a:ext cx="135421" cy="886394"/>
            </a:xfrm>
            <a:prstGeom prst="leftBracket">
              <a:avLst>
                <a:gd name="adj" fmla="val 4445"/>
              </a:avLst>
            </a:prstGeom>
            <a:noFill/>
            <a:ln w="12700" cap="flat" cmpd="sng" algn="ctr">
              <a:solidFill>
                <a:schemeClr val="tx1"/>
              </a:solidFill>
              <a:prstDash val="solid"/>
              <a:headEnd type="none" w="med" len="med"/>
              <a:tailEnd type="none" w="med" len="med"/>
            </a:ln>
            <a:effectLst/>
          </p:spPr>
          <p:txBody>
            <a:bodyPr rtlCol="0" anchor="ctr"/>
            <a:lstStyle/>
            <a:p>
              <a:pPr algn="ctr" defTabSz="609585">
                <a:defRPr/>
              </a:pPr>
              <a:endParaRPr lang="en-GB" sz="1867" dirty="0">
                <a:solidFill>
                  <a:sysClr val="windowText" lastClr="000000"/>
                </a:solidFill>
                <a:latin typeface="Arial" panose="020B0604020202020204" pitchFamily="34" charset="0"/>
                <a:cs typeface="Arial" panose="020B0604020202020204" pitchFamily="34" charset="0"/>
              </a:endParaRPr>
            </a:p>
          </p:txBody>
        </p:sp>
        <p:sp>
          <p:nvSpPr>
            <p:cNvPr id="9" name="TextBox 8"/>
            <p:cNvSpPr txBox="1"/>
            <p:nvPr/>
          </p:nvSpPr>
          <p:spPr>
            <a:xfrm>
              <a:off x="2252996" y="996321"/>
              <a:ext cx="1315684" cy="168504"/>
            </a:xfrm>
            <a:prstGeom prst="rect">
              <a:avLst/>
            </a:prstGeom>
            <a:solidFill>
              <a:schemeClr val="bg1"/>
            </a:solidFill>
          </p:spPr>
          <p:txBody>
            <a:bodyPr wrap="none" rtlCol="0">
              <a:spAutoFit/>
            </a:bodyPr>
            <a:lstStyle/>
            <a:p>
              <a:pPr defTabSz="609585">
                <a:defRPr/>
              </a:pPr>
              <a:r>
                <a:rPr lang="en-GB" sz="1067" b="1" dirty="0">
                  <a:solidFill>
                    <a:srgbClr val="37424A"/>
                  </a:solidFill>
                  <a:latin typeface="Arial" panose="020B0604020202020204" pitchFamily="34" charset="0"/>
                  <a:cs typeface="Arial" panose="020B0604020202020204" pitchFamily="34" charset="0"/>
                </a:rPr>
                <a:t>Nonmuscle-invasive</a:t>
              </a:r>
            </a:p>
          </p:txBody>
        </p:sp>
        <p:sp>
          <p:nvSpPr>
            <p:cNvPr id="10" name="TextBox 9"/>
            <p:cNvSpPr txBox="1"/>
            <p:nvPr/>
          </p:nvSpPr>
          <p:spPr>
            <a:xfrm>
              <a:off x="4524636" y="996321"/>
              <a:ext cx="1075627" cy="168504"/>
            </a:xfrm>
            <a:prstGeom prst="rect">
              <a:avLst/>
            </a:prstGeom>
            <a:solidFill>
              <a:schemeClr val="bg1"/>
            </a:solidFill>
          </p:spPr>
          <p:txBody>
            <a:bodyPr wrap="none" rtlCol="0">
              <a:spAutoFit/>
            </a:bodyPr>
            <a:lstStyle/>
            <a:p>
              <a:pPr defTabSz="609585">
                <a:defRPr/>
              </a:pPr>
              <a:r>
                <a:rPr lang="en-GB" sz="1067" b="1" dirty="0">
                  <a:solidFill>
                    <a:srgbClr val="37424A"/>
                  </a:solidFill>
                  <a:latin typeface="Arial" panose="020B0604020202020204" pitchFamily="34" charset="0"/>
                  <a:cs typeface="Arial" panose="020B0604020202020204" pitchFamily="34" charset="0"/>
                </a:rPr>
                <a:t>Muscle-invasive</a:t>
              </a:r>
            </a:p>
          </p:txBody>
        </p:sp>
        <p:sp>
          <p:nvSpPr>
            <p:cNvPr id="11" name="TextBox 10"/>
            <p:cNvSpPr txBox="1"/>
            <p:nvPr/>
          </p:nvSpPr>
          <p:spPr>
            <a:xfrm>
              <a:off x="6641618" y="996321"/>
              <a:ext cx="776608" cy="168504"/>
            </a:xfrm>
            <a:prstGeom prst="rect">
              <a:avLst/>
            </a:prstGeom>
            <a:solidFill>
              <a:schemeClr val="bg1"/>
            </a:solidFill>
          </p:spPr>
          <p:txBody>
            <a:bodyPr wrap="none" rtlCol="0">
              <a:spAutoFit/>
            </a:bodyPr>
            <a:lstStyle/>
            <a:p>
              <a:pPr algn="ctr" defTabSz="609585">
                <a:defRPr/>
              </a:pPr>
              <a:r>
                <a:rPr lang="en-GB" sz="1067" b="1" dirty="0">
                  <a:solidFill>
                    <a:srgbClr val="37424A"/>
                  </a:solidFill>
                  <a:latin typeface="Arial" panose="020B0604020202020204" pitchFamily="34" charset="0"/>
                  <a:cs typeface="Arial" panose="020B0604020202020204" pitchFamily="34" charset="0"/>
                </a:rPr>
                <a:t>Metastatic </a:t>
              </a:r>
            </a:p>
          </p:txBody>
        </p:sp>
        <p:sp>
          <p:nvSpPr>
            <p:cNvPr id="13" name="TextBox 12"/>
            <p:cNvSpPr txBox="1"/>
            <p:nvPr/>
          </p:nvSpPr>
          <p:spPr>
            <a:xfrm>
              <a:off x="1607996" y="1536870"/>
              <a:ext cx="425422" cy="212851"/>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Bladder</a:t>
              </a:r>
              <a:br>
                <a:rPr lang="en-GB" sz="933" b="1" dirty="0">
                  <a:solidFill>
                    <a:srgbClr val="37424A"/>
                  </a:solidFill>
                  <a:latin typeface="Arial" panose="020B0604020202020204" pitchFamily="34" charset="0"/>
                  <a:cs typeface="Arial" panose="020B0604020202020204" pitchFamily="34" charset="0"/>
                </a:rPr>
              </a:br>
              <a:r>
                <a:rPr lang="en-GB" sz="933" b="1" dirty="0">
                  <a:solidFill>
                    <a:srgbClr val="37424A"/>
                  </a:solidFill>
                  <a:latin typeface="Arial" panose="020B0604020202020204" pitchFamily="34" charset="0"/>
                  <a:cs typeface="Arial" panose="020B0604020202020204" pitchFamily="34" charset="0"/>
                </a:rPr>
                <a:t>lumen</a:t>
              </a:r>
            </a:p>
          </p:txBody>
        </p:sp>
        <p:sp>
          <p:nvSpPr>
            <p:cNvPr id="14" name="TextBox 13"/>
            <p:cNvSpPr txBox="1"/>
            <p:nvPr/>
          </p:nvSpPr>
          <p:spPr>
            <a:xfrm>
              <a:off x="1607996" y="1792954"/>
              <a:ext cx="431037" cy="212851"/>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Lamina </a:t>
              </a:r>
              <a:br>
                <a:rPr lang="en-GB" sz="933" b="1" dirty="0">
                  <a:solidFill>
                    <a:srgbClr val="37424A"/>
                  </a:solidFill>
                  <a:latin typeface="Arial" panose="020B0604020202020204" pitchFamily="34" charset="0"/>
                  <a:cs typeface="Arial" panose="020B0604020202020204" pitchFamily="34" charset="0"/>
                </a:rPr>
              </a:br>
              <a:r>
                <a:rPr lang="en-GB" sz="933" b="1" dirty="0">
                  <a:solidFill>
                    <a:srgbClr val="37424A"/>
                  </a:solidFill>
                  <a:latin typeface="Arial" panose="020B0604020202020204" pitchFamily="34" charset="0"/>
                  <a:cs typeface="Arial" panose="020B0604020202020204" pitchFamily="34" charset="0"/>
                </a:rPr>
                <a:t>propria</a:t>
              </a:r>
            </a:p>
          </p:txBody>
        </p:sp>
        <p:sp>
          <p:nvSpPr>
            <p:cNvPr id="15" name="TextBox 14"/>
            <p:cNvSpPr txBox="1"/>
            <p:nvPr/>
          </p:nvSpPr>
          <p:spPr>
            <a:xfrm>
              <a:off x="1607996" y="2051767"/>
              <a:ext cx="395941" cy="212851"/>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Inner </a:t>
              </a:r>
              <a:br>
                <a:rPr lang="en-GB" sz="933" b="1" dirty="0">
                  <a:solidFill>
                    <a:srgbClr val="37424A"/>
                  </a:solidFill>
                  <a:latin typeface="Arial" panose="020B0604020202020204" pitchFamily="34" charset="0"/>
                  <a:cs typeface="Arial" panose="020B0604020202020204" pitchFamily="34" charset="0"/>
                </a:rPr>
              </a:br>
              <a:r>
                <a:rPr lang="en-GB" sz="933" b="1" dirty="0">
                  <a:solidFill>
                    <a:srgbClr val="37424A"/>
                  </a:solidFill>
                  <a:latin typeface="Arial" panose="020B0604020202020204" pitchFamily="34" charset="0"/>
                  <a:cs typeface="Arial" panose="020B0604020202020204" pitchFamily="34" charset="0"/>
                </a:rPr>
                <a:t>muscle</a:t>
              </a:r>
            </a:p>
          </p:txBody>
        </p:sp>
        <p:sp>
          <p:nvSpPr>
            <p:cNvPr id="16" name="TextBox 15"/>
            <p:cNvSpPr txBox="1"/>
            <p:nvPr/>
          </p:nvSpPr>
          <p:spPr>
            <a:xfrm>
              <a:off x="1607996" y="2329321"/>
              <a:ext cx="395941" cy="212851"/>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Outer </a:t>
              </a:r>
              <a:br>
                <a:rPr lang="en-GB" sz="933" b="1" dirty="0">
                  <a:solidFill>
                    <a:srgbClr val="37424A"/>
                  </a:solidFill>
                  <a:latin typeface="Arial" panose="020B0604020202020204" pitchFamily="34" charset="0"/>
                  <a:cs typeface="Arial" panose="020B0604020202020204" pitchFamily="34" charset="0"/>
                </a:rPr>
              </a:br>
              <a:r>
                <a:rPr lang="en-GB" sz="933" b="1" dirty="0">
                  <a:solidFill>
                    <a:srgbClr val="37424A"/>
                  </a:solidFill>
                  <a:latin typeface="Arial" panose="020B0604020202020204" pitchFamily="34" charset="0"/>
                  <a:cs typeface="Arial" panose="020B0604020202020204" pitchFamily="34" charset="0"/>
                </a:rPr>
                <a:t>muscle</a:t>
              </a:r>
            </a:p>
          </p:txBody>
        </p:sp>
        <p:sp>
          <p:nvSpPr>
            <p:cNvPr id="17" name="TextBox 16"/>
            <p:cNvSpPr txBox="1"/>
            <p:nvPr/>
          </p:nvSpPr>
          <p:spPr>
            <a:xfrm>
              <a:off x="2118244" y="1654631"/>
              <a:ext cx="172730"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Tis</a:t>
              </a:r>
            </a:p>
          </p:txBody>
        </p:sp>
        <p:sp>
          <p:nvSpPr>
            <p:cNvPr id="18" name="TextBox 17"/>
            <p:cNvSpPr txBox="1"/>
            <p:nvPr/>
          </p:nvSpPr>
          <p:spPr>
            <a:xfrm>
              <a:off x="2908721" y="1640777"/>
              <a:ext cx="155884"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Ta</a:t>
              </a:r>
            </a:p>
          </p:txBody>
        </p:sp>
        <p:sp>
          <p:nvSpPr>
            <p:cNvPr id="19" name="TextBox 18"/>
            <p:cNvSpPr txBox="1"/>
            <p:nvPr/>
          </p:nvSpPr>
          <p:spPr>
            <a:xfrm>
              <a:off x="3721279" y="1577445"/>
              <a:ext cx="155884"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T1</a:t>
              </a:r>
            </a:p>
          </p:txBody>
        </p:sp>
        <p:sp>
          <p:nvSpPr>
            <p:cNvPr id="20" name="TextBox 19"/>
            <p:cNvSpPr txBox="1"/>
            <p:nvPr/>
          </p:nvSpPr>
          <p:spPr>
            <a:xfrm>
              <a:off x="4252865" y="1396056"/>
              <a:ext cx="214846"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T2a</a:t>
              </a:r>
            </a:p>
          </p:txBody>
        </p:sp>
        <p:sp>
          <p:nvSpPr>
            <p:cNvPr id="21" name="TextBox 20"/>
            <p:cNvSpPr txBox="1"/>
            <p:nvPr/>
          </p:nvSpPr>
          <p:spPr>
            <a:xfrm>
              <a:off x="5072677" y="1420861"/>
              <a:ext cx="214846"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T2b</a:t>
              </a:r>
            </a:p>
          </p:txBody>
        </p:sp>
        <p:sp>
          <p:nvSpPr>
            <p:cNvPr id="22" name="TextBox 21"/>
            <p:cNvSpPr txBox="1"/>
            <p:nvPr/>
          </p:nvSpPr>
          <p:spPr>
            <a:xfrm>
              <a:off x="5881120" y="1478964"/>
              <a:ext cx="155884"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T3</a:t>
              </a:r>
            </a:p>
          </p:txBody>
        </p:sp>
        <p:sp>
          <p:nvSpPr>
            <p:cNvPr id="23" name="TextBox 22"/>
            <p:cNvSpPr txBox="1"/>
            <p:nvPr/>
          </p:nvSpPr>
          <p:spPr>
            <a:xfrm>
              <a:off x="6986375" y="1457412"/>
              <a:ext cx="155884"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T4</a:t>
              </a:r>
            </a:p>
          </p:txBody>
        </p:sp>
        <p:sp>
          <p:nvSpPr>
            <p:cNvPr id="24" name="TextBox 23"/>
            <p:cNvSpPr txBox="1"/>
            <p:nvPr/>
          </p:nvSpPr>
          <p:spPr>
            <a:xfrm>
              <a:off x="6346143" y="1650403"/>
              <a:ext cx="543345" cy="118555"/>
            </a:xfrm>
            <a:prstGeom prst="rect">
              <a:avLst/>
            </a:prstGeom>
            <a:noFill/>
          </p:spPr>
          <p:txBody>
            <a:bodyPr wrap="none" lIns="18288" tIns="18288" rIns="18288" bIns="18288" rtlCol="0">
              <a:spAutoFit/>
            </a:bodyPr>
            <a:lstStyle/>
            <a:p>
              <a:pPr algn="ctr" defTabSz="609585">
                <a:defRPr/>
              </a:pPr>
              <a:r>
                <a:rPr lang="en-GB" sz="933" dirty="0">
                  <a:solidFill>
                    <a:srgbClr val="37424A"/>
                  </a:solidFill>
                  <a:latin typeface="Arial" panose="020B0604020202020204" pitchFamily="34" charset="0"/>
                  <a:cs typeface="Arial" panose="020B0604020202020204" pitchFamily="34" charset="0"/>
                </a:rPr>
                <a:t>Urothelium</a:t>
              </a:r>
            </a:p>
          </p:txBody>
        </p:sp>
        <p:cxnSp>
          <p:nvCxnSpPr>
            <p:cNvPr id="25" name="Straight Connector 24"/>
            <p:cNvCxnSpPr/>
            <p:nvPr/>
          </p:nvCxnSpPr>
          <p:spPr>
            <a:xfrm>
              <a:off x="6325791" y="1725216"/>
              <a:ext cx="3031" cy="67738"/>
            </a:xfrm>
            <a:prstGeom prst="line">
              <a:avLst/>
            </a:prstGeom>
            <a:noFill/>
            <a:ln w="12700" cap="flat" cmpd="sng" algn="ctr">
              <a:solidFill>
                <a:schemeClr val="tx1"/>
              </a:solidFill>
              <a:prstDash val="solid"/>
              <a:headEnd type="none" w="med" len="med"/>
              <a:tailEnd type="none" w="med" len="med"/>
            </a:ln>
            <a:effectLst/>
          </p:spPr>
        </p:cxnSp>
        <p:sp>
          <p:nvSpPr>
            <p:cNvPr id="29" name="TextBox 28"/>
            <p:cNvSpPr txBox="1"/>
            <p:nvPr/>
          </p:nvSpPr>
          <p:spPr>
            <a:xfrm>
              <a:off x="1953816" y="2671059"/>
              <a:ext cx="475059" cy="268594"/>
            </a:xfrm>
            <a:prstGeom prst="rect">
              <a:avLst/>
            </a:prstGeom>
            <a:solidFill>
              <a:schemeClr val="tx2"/>
            </a:solidFill>
          </p:spPr>
          <p:txBody>
            <a:bodyPr wrap="square" lIns="18288" tIns="18288" rIns="18288" bIns="18288" rtlCol="0" anchor="ctr">
              <a:noAutofit/>
            </a:bodyPr>
            <a:lstStyle/>
            <a:p>
              <a:pPr algn="ctr" defTabSz="609585">
                <a:defRPr/>
              </a:pPr>
              <a:r>
                <a:rPr lang="en-GB" sz="933" dirty="0">
                  <a:solidFill>
                    <a:srgbClr val="FFFFFF"/>
                  </a:solidFill>
                  <a:latin typeface="Arial" panose="020B0604020202020204" pitchFamily="34" charset="0"/>
                  <a:cs typeface="Arial" panose="020B0604020202020204" pitchFamily="34" charset="0"/>
                </a:rPr>
                <a:t>Carcinoma in situ</a:t>
              </a:r>
            </a:p>
          </p:txBody>
        </p:sp>
        <p:sp>
          <p:nvSpPr>
            <p:cNvPr id="30" name="TextBox 29"/>
            <p:cNvSpPr txBox="1"/>
            <p:nvPr/>
          </p:nvSpPr>
          <p:spPr>
            <a:xfrm>
              <a:off x="2496742" y="2682894"/>
              <a:ext cx="576783" cy="335341"/>
            </a:xfrm>
            <a:prstGeom prst="rect">
              <a:avLst/>
            </a:prstGeom>
            <a:solidFill>
              <a:schemeClr val="tx2"/>
            </a:solidFill>
          </p:spPr>
          <p:txBody>
            <a:bodyPr wrap="square" lIns="18288" tIns="18288" rIns="18288" bIns="18288" rtlCol="0" anchor="ctr">
              <a:noAutofit/>
            </a:bodyPr>
            <a:lstStyle/>
            <a:p>
              <a:pPr algn="ctr" defTabSz="609585">
                <a:defRPr/>
              </a:pPr>
              <a:r>
                <a:rPr lang="en-GB" sz="933" dirty="0">
                  <a:solidFill>
                    <a:srgbClr val="FFFFFF"/>
                  </a:solidFill>
                  <a:latin typeface="Arial" panose="020B0604020202020204" pitchFamily="34" charset="0"/>
                  <a:cs typeface="Arial" panose="020B0604020202020204" pitchFamily="34" charset="0"/>
                </a:rPr>
                <a:t>Noninvasive papillary carcinoma</a:t>
              </a:r>
            </a:p>
          </p:txBody>
        </p:sp>
        <p:sp>
          <p:nvSpPr>
            <p:cNvPr id="31" name="TextBox 30"/>
            <p:cNvSpPr txBox="1"/>
            <p:nvPr/>
          </p:nvSpPr>
          <p:spPr>
            <a:xfrm>
              <a:off x="3128962" y="2450901"/>
              <a:ext cx="739379" cy="503041"/>
            </a:xfrm>
            <a:prstGeom prst="rect">
              <a:avLst/>
            </a:prstGeom>
            <a:solidFill>
              <a:schemeClr val="tx2"/>
            </a:solidFill>
          </p:spPr>
          <p:txBody>
            <a:bodyPr wrap="square" lIns="18288" tIns="18288" rIns="18288" bIns="18288" rtlCol="0" anchor="ctr">
              <a:noAutofit/>
            </a:bodyPr>
            <a:lstStyle/>
            <a:p>
              <a:pPr algn="ctr" defTabSz="609585">
                <a:defRPr/>
              </a:pPr>
              <a:r>
                <a:rPr lang="en-US" sz="933" dirty="0">
                  <a:solidFill>
                    <a:srgbClr val="FFFFFF"/>
                  </a:solidFill>
                  <a:latin typeface="Arial" panose="020B0604020202020204" pitchFamily="34" charset="0"/>
                  <a:cs typeface="Arial" panose="020B0604020202020204" pitchFamily="34" charset="0"/>
                </a:rPr>
                <a:t>Tumor invades subepithelial connective tissue</a:t>
              </a:r>
              <a:endParaRPr lang="en-GB" sz="933" dirty="0">
                <a:solidFill>
                  <a:srgbClr val="FFFFFF"/>
                </a:solidFill>
                <a:latin typeface="Arial" panose="020B0604020202020204" pitchFamily="34" charset="0"/>
                <a:cs typeface="Arial" panose="020B0604020202020204" pitchFamily="34" charset="0"/>
              </a:endParaRPr>
            </a:p>
          </p:txBody>
        </p:sp>
        <p:sp>
          <p:nvSpPr>
            <p:cNvPr id="32" name="TextBox 31"/>
            <p:cNvSpPr txBox="1"/>
            <p:nvPr/>
          </p:nvSpPr>
          <p:spPr>
            <a:xfrm>
              <a:off x="3960497" y="2450901"/>
              <a:ext cx="761522" cy="469219"/>
            </a:xfrm>
            <a:prstGeom prst="rect">
              <a:avLst/>
            </a:prstGeom>
            <a:solidFill>
              <a:schemeClr val="tx2"/>
            </a:solidFill>
          </p:spPr>
          <p:txBody>
            <a:bodyPr wrap="square" lIns="18288" tIns="18288" rIns="18288" bIns="18288" rtlCol="0" anchor="ctr">
              <a:noAutofit/>
            </a:bodyPr>
            <a:lstStyle/>
            <a:p>
              <a:pPr algn="ctr" defTabSz="609585">
                <a:defRPr/>
              </a:pPr>
              <a:r>
                <a:rPr lang="en-GB" sz="933" dirty="0">
                  <a:solidFill>
                    <a:srgbClr val="FFFFFF"/>
                  </a:solidFill>
                  <a:latin typeface="Arial" panose="020B0604020202020204" pitchFamily="34" charset="0"/>
                  <a:cs typeface="Arial" panose="020B0604020202020204" pitchFamily="34" charset="0"/>
                </a:rPr>
                <a:t>Tumor invades superficial muscle</a:t>
              </a:r>
            </a:p>
          </p:txBody>
        </p:sp>
        <p:sp>
          <p:nvSpPr>
            <p:cNvPr id="33" name="TextBox 32"/>
            <p:cNvSpPr txBox="1"/>
            <p:nvPr/>
          </p:nvSpPr>
          <p:spPr>
            <a:xfrm>
              <a:off x="4814175" y="2544745"/>
              <a:ext cx="700800" cy="422297"/>
            </a:xfrm>
            <a:prstGeom prst="rect">
              <a:avLst/>
            </a:prstGeom>
            <a:solidFill>
              <a:schemeClr val="tx2"/>
            </a:solidFill>
          </p:spPr>
          <p:txBody>
            <a:bodyPr wrap="square" lIns="18288" tIns="18288" rIns="18288" bIns="18288" rtlCol="0" anchor="ctr">
              <a:noAutofit/>
            </a:bodyPr>
            <a:lstStyle/>
            <a:p>
              <a:pPr algn="ctr" defTabSz="609585">
                <a:defRPr/>
              </a:pPr>
              <a:r>
                <a:rPr lang="en-GB" sz="933" dirty="0">
                  <a:solidFill>
                    <a:srgbClr val="FFFFFF"/>
                  </a:solidFill>
                  <a:latin typeface="Arial" panose="020B0604020202020204" pitchFamily="34" charset="0"/>
                  <a:cs typeface="Arial" panose="020B0604020202020204" pitchFamily="34" charset="0"/>
                </a:rPr>
                <a:t>Tumor invades deep muscle</a:t>
              </a:r>
            </a:p>
          </p:txBody>
        </p:sp>
        <p:sp>
          <p:nvSpPr>
            <p:cNvPr id="34" name="TextBox 33"/>
            <p:cNvSpPr txBox="1"/>
            <p:nvPr/>
          </p:nvSpPr>
          <p:spPr>
            <a:xfrm>
              <a:off x="5628563" y="2638589"/>
              <a:ext cx="700800" cy="375375"/>
            </a:xfrm>
            <a:prstGeom prst="rect">
              <a:avLst/>
            </a:prstGeom>
            <a:solidFill>
              <a:schemeClr val="tx2"/>
            </a:solidFill>
          </p:spPr>
          <p:txBody>
            <a:bodyPr wrap="square" lIns="18288" tIns="18288" rIns="18288" bIns="18288" rtlCol="0" anchor="ctr">
              <a:noAutofit/>
            </a:bodyPr>
            <a:lstStyle/>
            <a:p>
              <a:pPr algn="ctr" defTabSz="609585">
                <a:defRPr/>
              </a:pPr>
              <a:r>
                <a:rPr lang="en-GB" sz="933" dirty="0">
                  <a:solidFill>
                    <a:srgbClr val="FFFFFF"/>
                  </a:solidFill>
                  <a:latin typeface="Arial" panose="020B0604020202020204" pitchFamily="34" charset="0"/>
                  <a:cs typeface="Arial" panose="020B0604020202020204" pitchFamily="34" charset="0"/>
                </a:rPr>
                <a:t>Tumor invades perivesical tissue</a:t>
              </a:r>
            </a:p>
          </p:txBody>
        </p:sp>
        <p:sp>
          <p:nvSpPr>
            <p:cNvPr id="35" name="TextBox 34"/>
            <p:cNvSpPr txBox="1"/>
            <p:nvPr/>
          </p:nvSpPr>
          <p:spPr>
            <a:xfrm>
              <a:off x="6650118" y="2544745"/>
              <a:ext cx="718660" cy="609985"/>
            </a:xfrm>
            <a:prstGeom prst="rect">
              <a:avLst/>
            </a:prstGeom>
            <a:solidFill>
              <a:schemeClr val="tx2"/>
            </a:solidFill>
          </p:spPr>
          <p:txBody>
            <a:bodyPr wrap="square" lIns="18288" tIns="18288" rIns="18288" bIns="18288" rtlCol="0" anchor="ctr">
              <a:noAutofit/>
            </a:bodyPr>
            <a:lstStyle/>
            <a:p>
              <a:pPr algn="ctr" defTabSz="609585">
                <a:defRPr/>
              </a:pPr>
              <a:r>
                <a:rPr lang="en-US" sz="933" dirty="0">
                  <a:solidFill>
                    <a:srgbClr val="FFFFFF"/>
                  </a:solidFill>
                  <a:latin typeface="Arial" panose="020B0604020202020204" pitchFamily="34" charset="0"/>
                  <a:cs typeface="Arial" panose="020B0604020202020204" pitchFamily="34" charset="0"/>
                </a:rPr>
                <a:t>Tumor invades adjacent tissues and organs</a:t>
              </a:r>
              <a:endParaRPr lang="en-GB" sz="933" dirty="0">
                <a:solidFill>
                  <a:srgbClr val="FFFFFF"/>
                </a:solidFill>
                <a:latin typeface="Arial" panose="020B0604020202020204" pitchFamily="34" charset="0"/>
                <a:cs typeface="Arial" panose="020B0604020202020204" pitchFamily="34" charset="0"/>
              </a:endParaRPr>
            </a:p>
          </p:txBody>
        </p:sp>
        <p:cxnSp>
          <p:nvCxnSpPr>
            <p:cNvPr id="37" name="Straight Connector 36"/>
            <p:cNvCxnSpPr/>
            <p:nvPr/>
          </p:nvCxnSpPr>
          <p:spPr>
            <a:xfrm>
              <a:off x="1930652" y="3554617"/>
              <a:ext cx="4705538" cy="0"/>
            </a:xfrm>
            <a:prstGeom prst="line">
              <a:avLst/>
            </a:prstGeom>
            <a:noFill/>
            <a:ln w="12700" cap="flat" cmpd="sng" algn="ctr">
              <a:solidFill>
                <a:schemeClr val="tx1"/>
              </a:solidFill>
              <a:prstDash val="solid"/>
              <a:headEnd type="none" w="med" len="med"/>
              <a:tailEnd type="none" w="med" len="med"/>
            </a:ln>
            <a:effectLst/>
          </p:spPr>
        </p:cxnSp>
        <p:cxnSp>
          <p:nvCxnSpPr>
            <p:cNvPr id="39" name="Straight Connector 38"/>
            <p:cNvCxnSpPr/>
            <p:nvPr/>
          </p:nvCxnSpPr>
          <p:spPr>
            <a:xfrm>
              <a:off x="1930652" y="3510482"/>
              <a:ext cx="0" cy="88271"/>
            </a:xfrm>
            <a:prstGeom prst="line">
              <a:avLst/>
            </a:prstGeom>
            <a:noFill/>
            <a:ln w="12700" cap="flat" cmpd="sng" algn="ctr">
              <a:solidFill>
                <a:schemeClr val="tx1"/>
              </a:solidFill>
              <a:prstDash val="solid"/>
              <a:headEnd type="none" w="med" len="med"/>
              <a:tailEnd type="none" w="med" len="med"/>
            </a:ln>
            <a:effectLst/>
          </p:spPr>
        </p:cxnSp>
        <p:cxnSp>
          <p:nvCxnSpPr>
            <p:cNvPr id="41" name="Straight Connector 40"/>
            <p:cNvCxnSpPr/>
            <p:nvPr/>
          </p:nvCxnSpPr>
          <p:spPr>
            <a:xfrm>
              <a:off x="3030789" y="3510482"/>
              <a:ext cx="0" cy="88271"/>
            </a:xfrm>
            <a:prstGeom prst="line">
              <a:avLst/>
            </a:prstGeom>
            <a:noFill/>
            <a:ln w="12700" cap="flat" cmpd="sng" algn="ctr">
              <a:solidFill>
                <a:schemeClr val="tx1"/>
              </a:solidFill>
              <a:prstDash val="solid"/>
              <a:headEnd type="none" w="med" len="med"/>
              <a:tailEnd type="none" w="med" len="med"/>
            </a:ln>
            <a:effectLst/>
          </p:spPr>
        </p:cxnSp>
        <p:cxnSp>
          <p:nvCxnSpPr>
            <p:cNvPr id="42" name="Straight Connector 41"/>
            <p:cNvCxnSpPr/>
            <p:nvPr/>
          </p:nvCxnSpPr>
          <p:spPr>
            <a:xfrm>
              <a:off x="5531102" y="3510482"/>
              <a:ext cx="0" cy="88271"/>
            </a:xfrm>
            <a:prstGeom prst="line">
              <a:avLst/>
            </a:prstGeom>
            <a:noFill/>
            <a:ln w="12700" cap="flat" cmpd="sng" algn="ctr">
              <a:solidFill>
                <a:schemeClr val="tx1"/>
              </a:solidFill>
              <a:prstDash val="solid"/>
              <a:headEnd type="none" w="med" len="med"/>
              <a:tailEnd type="none" w="med" len="med"/>
            </a:ln>
            <a:effectLst/>
          </p:spPr>
        </p:cxnSp>
        <p:cxnSp>
          <p:nvCxnSpPr>
            <p:cNvPr id="43" name="Straight Connector 42"/>
            <p:cNvCxnSpPr/>
            <p:nvPr/>
          </p:nvCxnSpPr>
          <p:spPr>
            <a:xfrm>
              <a:off x="6636190" y="3510482"/>
              <a:ext cx="0" cy="88271"/>
            </a:xfrm>
            <a:prstGeom prst="line">
              <a:avLst/>
            </a:prstGeom>
            <a:noFill/>
            <a:ln w="12700" cap="flat" cmpd="sng" algn="ctr">
              <a:solidFill>
                <a:schemeClr val="tx1"/>
              </a:solidFill>
              <a:prstDash val="solid"/>
              <a:headEnd type="none" w="med" len="med"/>
              <a:tailEnd type="none" w="med" len="med"/>
            </a:ln>
            <a:effectLst/>
          </p:spPr>
        </p:cxnSp>
        <p:cxnSp>
          <p:nvCxnSpPr>
            <p:cNvPr id="44" name="Straight Connector 43"/>
            <p:cNvCxnSpPr/>
            <p:nvPr/>
          </p:nvCxnSpPr>
          <p:spPr>
            <a:xfrm>
              <a:off x="1930652" y="3779645"/>
              <a:ext cx="4705538" cy="0"/>
            </a:xfrm>
            <a:prstGeom prst="line">
              <a:avLst/>
            </a:prstGeom>
            <a:noFill/>
            <a:ln w="12700" cap="flat" cmpd="sng" algn="ctr">
              <a:solidFill>
                <a:schemeClr val="tx1"/>
              </a:solidFill>
              <a:prstDash val="solid"/>
              <a:headEnd type="none" w="med" len="med"/>
              <a:tailEnd type="none" w="med" len="med"/>
            </a:ln>
            <a:effectLst/>
          </p:spPr>
        </p:cxnSp>
        <p:cxnSp>
          <p:nvCxnSpPr>
            <p:cNvPr id="45" name="Straight Connector 44"/>
            <p:cNvCxnSpPr/>
            <p:nvPr/>
          </p:nvCxnSpPr>
          <p:spPr>
            <a:xfrm>
              <a:off x="1930652" y="3735511"/>
              <a:ext cx="0" cy="88271"/>
            </a:xfrm>
            <a:prstGeom prst="line">
              <a:avLst/>
            </a:prstGeom>
            <a:noFill/>
            <a:ln w="12700" cap="flat" cmpd="sng" algn="ctr">
              <a:solidFill>
                <a:schemeClr val="tx1"/>
              </a:solidFill>
              <a:prstDash val="solid"/>
              <a:headEnd type="none" w="med" len="med"/>
              <a:tailEnd type="none" w="med" len="med"/>
            </a:ln>
            <a:effectLst/>
          </p:spPr>
        </p:cxnSp>
        <p:cxnSp>
          <p:nvCxnSpPr>
            <p:cNvPr id="46" name="Straight Connector 45"/>
            <p:cNvCxnSpPr/>
            <p:nvPr/>
          </p:nvCxnSpPr>
          <p:spPr>
            <a:xfrm>
              <a:off x="2834336" y="3735511"/>
              <a:ext cx="0" cy="88271"/>
            </a:xfrm>
            <a:prstGeom prst="line">
              <a:avLst/>
            </a:prstGeom>
            <a:noFill/>
            <a:ln w="12700" cap="flat" cmpd="sng" algn="ctr">
              <a:solidFill>
                <a:schemeClr val="tx1"/>
              </a:solidFill>
              <a:prstDash val="solid"/>
              <a:headEnd type="none" w="med" len="med"/>
              <a:tailEnd type="none" w="med" len="med"/>
            </a:ln>
            <a:effectLst/>
          </p:spPr>
        </p:cxnSp>
        <p:cxnSp>
          <p:nvCxnSpPr>
            <p:cNvPr id="47" name="Straight Connector 46"/>
            <p:cNvCxnSpPr/>
            <p:nvPr/>
          </p:nvCxnSpPr>
          <p:spPr>
            <a:xfrm>
              <a:off x="4781008" y="3735511"/>
              <a:ext cx="0" cy="88271"/>
            </a:xfrm>
            <a:prstGeom prst="line">
              <a:avLst/>
            </a:prstGeom>
            <a:noFill/>
            <a:ln w="12700" cap="flat" cmpd="sng" algn="ctr">
              <a:solidFill>
                <a:schemeClr val="tx1"/>
              </a:solidFill>
              <a:prstDash val="solid"/>
              <a:headEnd type="none" w="med" len="med"/>
              <a:tailEnd type="none" w="med" len="med"/>
            </a:ln>
            <a:effectLst/>
          </p:spPr>
        </p:cxnSp>
        <p:cxnSp>
          <p:nvCxnSpPr>
            <p:cNvPr id="48" name="Straight Connector 47"/>
            <p:cNvCxnSpPr/>
            <p:nvPr/>
          </p:nvCxnSpPr>
          <p:spPr>
            <a:xfrm>
              <a:off x="6636190" y="3735511"/>
              <a:ext cx="0" cy="88271"/>
            </a:xfrm>
            <a:prstGeom prst="line">
              <a:avLst/>
            </a:prstGeom>
            <a:noFill/>
            <a:ln w="12700" cap="flat" cmpd="sng" algn="ctr">
              <a:solidFill>
                <a:schemeClr val="tx1"/>
              </a:solidFill>
              <a:prstDash val="solid"/>
              <a:headEnd type="none" w="med" len="med"/>
              <a:tailEnd type="none" w="med" len="med"/>
            </a:ln>
            <a:effectLst/>
          </p:spPr>
        </p:cxnSp>
        <p:sp>
          <p:nvSpPr>
            <p:cNvPr id="49" name="TextBox 48"/>
            <p:cNvSpPr txBox="1"/>
            <p:nvPr/>
          </p:nvSpPr>
          <p:spPr>
            <a:xfrm>
              <a:off x="2331570" y="3422314"/>
              <a:ext cx="425422"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Grade 1</a:t>
              </a:r>
            </a:p>
          </p:txBody>
        </p:sp>
        <p:sp>
          <p:nvSpPr>
            <p:cNvPr id="50" name="TextBox 49"/>
            <p:cNvSpPr txBox="1"/>
            <p:nvPr/>
          </p:nvSpPr>
          <p:spPr>
            <a:xfrm>
              <a:off x="4085359" y="3422314"/>
              <a:ext cx="425422"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Grade 2</a:t>
              </a:r>
            </a:p>
          </p:txBody>
        </p:sp>
        <p:sp>
          <p:nvSpPr>
            <p:cNvPr id="51" name="TextBox 50"/>
            <p:cNvSpPr txBox="1"/>
            <p:nvPr/>
          </p:nvSpPr>
          <p:spPr>
            <a:xfrm>
              <a:off x="5939163" y="3422314"/>
              <a:ext cx="425422"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Grade 3</a:t>
              </a:r>
            </a:p>
          </p:txBody>
        </p:sp>
        <p:sp>
          <p:nvSpPr>
            <p:cNvPr id="52" name="TextBox 51"/>
            <p:cNvSpPr txBox="1"/>
            <p:nvPr/>
          </p:nvSpPr>
          <p:spPr>
            <a:xfrm>
              <a:off x="5486771" y="3647342"/>
              <a:ext cx="584057"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High grade</a:t>
              </a:r>
            </a:p>
          </p:txBody>
        </p:sp>
        <p:sp>
          <p:nvSpPr>
            <p:cNvPr id="53" name="TextBox 52"/>
            <p:cNvSpPr txBox="1"/>
            <p:nvPr/>
          </p:nvSpPr>
          <p:spPr>
            <a:xfrm>
              <a:off x="3588340" y="3647342"/>
              <a:ext cx="560191"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Low grade</a:t>
              </a:r>
            </a:p>
          </p:txBody>
        </p:sp>
        <p:sp>
          <p:nvSpPr>
            <p:cNvPr id="54" name="TextBox 53"/>
            <p:cNvSpPr txBox="1"/>
            <p:nvPr/>
          </p:nvSpPr>
          <p:spPr>
            <a:xfrm>
              <a:off x="2190835" y="3647342"/>
              <a:ext cx="505442" cy="118555"/>
            </a:xfrm>
            <a:prstGeom prst="rect">
              <a:avLst/>
            </a:prstGeom>
            <a:noFill/>
          </p:spPr>
          <p:txBody>
            <a:bodyPr wrap="none" lIns="18288" tIns="18288" rIns="18288" bIns="18288" rtlCol="0">
              <a:spAutoFit/>
            </a:bodyPr>
            <a:lstStyle/>
            <a:p>
              <a:pPr algn="ctr" defTabSz="609585">
                <a:defRPr/>
              </a:pPr>
              <a:r>
                <a:rPr lang="en-GB" sz="933" b="1" dirty="0">
                  <a:solidFill>
                    <a:srgbClr val="37424A"/>
                  </a:solidFill>
                  <a:latin typeface="Arial" panose="020B0604020202020204" pitchFamily="34" charset="0"/>
                  <a:cs typeface="Arial" panose="020B0604020202020204" pitchFamily="34" charset="0"/>
                </a:rPr>
                <a:t>PUNLMP </a:t>
              </a:r>
            </a:p>
          </p:txBody>
        </p:sp>
        <p:sp>
          <p:nvSpPr>
            <p:cNvPr id="55" name="TextBox 54"/>
            <p:cNvSpPr txBox="1"/>
            <p:nvPr/>
          </p:nvSpPr>
          <p:spPr>
            <a:xfrm>
              <a:off x="6676382" y="3493751"/>
              <a:ext cx="553172" cy="118555"/>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1973 WHO</a:t>
              </a:r>
            </a:p>
          </p:txBody>
        </p:sp>
        <p:sp>
          <p:nvSpPr>
            <p:cNvPr id="56" name="TextBox 55"/>
            <p:cNvSpPr txBox="1"/>
            <p:nvPr/>
          </p:nvSpPr>
          <p:spPr>
            <a:xfrm>
              <a:off x="6676382" y="3718780"/>
              <a:ext cx="828326" cy="118555"/>
            </a:xfrm>
            <a:prstGeom prst="rect">
              <a:avLst/>
            </a:prstGeom>
            <a:noFill/>
          </p:spPr>
          <p:txBody>
            <a:bodyPr wrap="none" lIns="18288" tIns="18288" rIns="18288" bIns="18288" rtlCol="0">
              <a:spAutoFit/>
            </a:bodyPr>
            <a:lstStyle/>
            <a:p>
              <a:pPr defTabSz="609585">
                <a:defRPr/>
              </a:pPr>
              <a:r>
                <a:rPr lang="en-GB" sz="933" b="1" dirty="0">
                  <a:solidFill>
                    <a:srgbClr val="37424A"/>
                  </a:solidFill>
                  <a:latin typeface="Arial" panose="020B0604020202020204" pitchFamily="34" charset="0"/>
                  <a:cs typeface="Arial" panose="020B0604020202020204" pitchFamily="34" charset="0"/>
                </a:rPr>
                <a:t>2004 WHO/ISUP</a:t>
              </a:r>
            </a:p>
          </p:txBody>
        </p:sp>
      </p:grpSp>
      <p:sp>
        <p:nvSpPr>
          <p:cNvPr id="2" name="Title 1"/>
          <p:cNvSpPr>
            <a:spLocks noGrp="1"/>
          </p:cNvSpPr>
          <p:nvPr>
            <p:ph type="title"/>
          </p:nvPr>
        </p:nvSpPr>
        <p:spPr/>
        <p:txBody>
          <a:bodyPr/>
          <a:lstStyle/>
          <a:p>
            <a:r>
              <a:rPr lang="en-GB" b="1" dirty="0"/>
              <a:t>TNM Staging of Bladder Cancer</a:t>
            </a:r>
          </a:p>
        </p:txBody>
      </p:sp>
      <p:sp>
        <p:nvSpPr>
          <p:cNvPr id="27" name="Content Placeholder 26"/>
          <p:cNvSpPr>
            <a:spLocks noGrp="1"/>
          </p:cNvSpPr>
          <p:nvPr>
            <p:ph sz="quarter" idx="10"/>
          </p:nvPr>
        </p:nvSpPr>
        <p:spPr>
          <a:xfrm>
            <a:off x="128510" y="5734597"/>
            <a:ext cx="8569325" cy="492588"/>
          </a:xfrm>
        </p:spPr>
        <p:txBody>
          <a:bodyPr/>
          <a:lstStyle/>
          <a:p>
            <a:pPr marL="228594">
              <a:spcAft>
                <a:spcPts val="400"/>
              </a:spcAft>
            </a:pPr>
            <a:r>
              <a:rPr lang="en-US" dirty="0"/>
              <a:t>PUNLMP = papillary urothelial neoplasm of low malignant potential; TNM = tumor, node, metastasis; WHO = World Health Organization;</a:t>
            </a:r>
            <a:br>
              <a:rPr lang="en-US" dirty="0"/>
            </a:br>
            <a:r>
              <a:rPr lang="en-US" dirty="0"/>
              <a:t>WHO/ISUP = World Health Organization/International Society of Urological Pathology.</a:t>
            </a:r>
          </a:p>
          <a:p>
            <a:pPr marL="228594">
              <a:spcAft>
                <a:spcPts val="400"/>
              </a:spcAft>
            </a:pPr>
            <a:r>
              <a:rPr lang="en-US" dirty="0"/>
              <a:t>Image from Knowles MA, Hurst CD. </a:t>
            </a:r>
            <a:r>
              <a:rPr lang="en-US" i="1" dirty="0"/>
              <a:t>Nat Rev Cancer</a:t>
            </a:r>
            <a:r>
              <a:rPr lang="en-US" dirty="0"/>
              <a:t>. 2015;15(1):25-41.</a:t>
            </a:r>
          </a:p>
        </p:txBody>
      </p:sp>
      <p:sp>
        <p:nvSpPr>
          <p:cNvPr id="26" name="Slide Number Placeholder 25">
            <a:extLst>
              <a:ext uri="{FF2B5EF4-FFF2-40B4-BE49-F238E27FC236}">
                <a16:creationId xmlns:a16="http://schemas.microsoft.com/office/drawing/2014/main" xmlns="" id="{EDA2BF43-EB32-41CC-B8D3-0024F8281B5F}"/>
              </a:ext>
            </a:extLst>
          </p:cNvPr>
          <p:cNvSpPr>
            <a:spLocks noGrp="1"/>
          </p:cNvSpPr>
          <p:nvPr>
            <p:ph type="sldNum" sz="quarter" idx="4"/>
          </p:nvPr>
        </p:nvSpPr>
        <p:spPr/>
        <p:txBody>
          <a:bodyPr/>
          <a:lstStyle/>
          <a:p>
            <a:pPr defTabSz="609585">
              <a:defRPr/>
            </a:pPr>
            <a:fld id="{E56DD509-9AB6-C341-BCEC-B0557E4C9977}" type="slidenum">
              <a:rPr lang="en-US"/>
              <a:pPr defTabSz="609585">
                <a:defRPr/>
              </a:pPr>
              <a:t>55</a:t>
            </a:fld>
            <a:endParaRPr lang="en-US" dirty="0"/>
          </a:p>
        </p:txBody>
      </p:sp>
      <p:pic>
        <p:nvPicPr>
          <p:cNvPr id="57" name="~PP3384.WAV">
            <a:hlinkClick r:id="" action="ppaction://media"/>
          </p:cNvPr>
          <p:cNvPicPr>
            <a:picLocks noRot="1" noChangeAspect="1"/>
          </p:cNvPicPr>
          <p:nvPr>
            <a:wavAudioFile r:embed="rId2" name="~PP3384.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1032591906"/>
      </p:ext>
    </p:extLst>
  </p:cSld>
  <p:clrMapOvr>
    <a:masterClrMapping/>
  </p:clrMapOvr>
  <p:transition spd="slow" advClick="0" advTm="31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Urothelial carcinomas are classified by location and growth pattern</a:t>
            </a:r>
            <a:endParaRPr lang="en-US" dirty="0"/>
          </a:p>
        </p:txBody>
      </p:sp>
      <p:sp>
        <p:nvSpPr>
          <p:cNvPr id="21" name="Content Placeholder 2"/>
          <p:cNvSpPr>
            <a:spLocks noGrp="1"/>
          </p:cNvSpPr>
          <p:nvPr>
            <p:ph sz="quarter" idx="14"/>
          </p:nvPr>
        </p:nvSpPr>
        <p:spPr>
          <a:xfrm>
            <a:off x="4825651" y="1800572"/>
            <a:ext cx="3843937" cy="2830149"/>
          </a:xfrm>
        </p:spPr>
        <p:txBody>
          <a:bodyPr/>
          <a:lstStyle/>
          <a:p>
            <a:pPr marL="285750" indent="-285750">
              <a:spcAft>
                <a:spcPts val="600"/>
              </a:spcAft>
            </a:pPr>
            <a:r>
              <a:rPr lang="en-GB" sz="1600" dirty="0" err="1"/>
              <a:t>Urothelial</a:t>
            </a:r>
            <a:r>
              <a:rPr lang="en-GB" sz="1600" dirty="0"/>
              <a:t> carcinomas are also classified by their growth pattern:</a:t>
            </a:r>
            <a:endParaRPr lang="en-GB" sz="1600" baseline="30000" dirty="0"/>
          </a:p>
          <a:p>
            <a:pPr lvl="1">
              <a:spcAft>
                <a:spcPts val="600"/>
              </a:spcAft>
            </a:pPr>
            <a:r>
              <a:rPr lang="en-GB" sz="1400" b="1" dirty="0">
                <a:solidFill>
                  <a:srgbClr val="0070C0"/>
                </a:solidFill>
              </a:rPr>
              <a:t>Papillary</a:t>
            </a:r>
            <a:r>
              <a:rPr lang="en-GB" sz="1400" dirty="0"/>
              <a:t> </a:t>
            </a:r>
            <a:r>
              <a:rPr lang="en-GB" sz="1400" dirty="0" err="1"/>
              <a:t>tumors</a:t>
            </a:r>
            <a:r>
              <a:rPr lang="en-GB" sz="1400" dirty="0"/>
              <a:t> develop as finger-like growths from the inner surface of the bladder wall (transitional epithelium) </a:t>
            </a:r>
          </a:p>
          <a:p>
            <a:pPr lvl="1">
              <a:spcAft>
                <a:spcPts val="600"/>
              </a:spcAft>
            </a:pPr>
            <a:r>
              <a:rPr lang="en-GB" sz="1400" b="1" dirty="0">
                <a:solidFill>
                  <a:srgbClr val="0070C0"/>
                </a:solidFill>
              </a:rPr>
              <a:t>Flat</a:t>
            </a:r>
            <a:r>
              <a:rPr lang="en-GB" sz="1400" dirty="0"/>
              <a:t> </a:t>
            </a:r>
            <a:r>
              <a:rPr lang="en-GB" sz="1400" dirty="0" err="1"/>
              <a:t>tumors</a:t>
            </a:r>
            <a:r>
              <a:rPr lang="en-GB" sz="1400" dirty="0"/>
              <a:t> develop within the inner surface of the bladder wall</a:t>
            </a:r>
          </a:p>
          <a:p>
            <a:pPr marL="285750" indent="-285750">
              <a:spcAft>
                <a:spcPts val="600"/>
              </a:spcAft>
            </a:pPr>
            <a:r>
              <a:rPr lang="en-GB" sz="1600" dirty="0"/>
              <a:t>Both types of </a:t>
            </a:r>
            <a:r>
              <a:rPr lang="en-GB" sz="1600" dirty="0" err="1"/>
              <a:t>tumor</a:t>
            </a:r>
            <a:r>
              <a:rPr lang="en-GB" sz="1600" dirty="0"/>
              <a:t> may become invasive if they penetrate beyond the transitional epithelium</a:t>
            </a:r>
            <a:r>
              <a:rPr lang="en-GB" sz="1600" baseline="30000" dirty="0"/>
              <a:t>1,2</a:t>
            </a:r>
            <a:endParaRPr lang="en-US" sz="1600" baseline="30000" dirty="0" err="1"/>
          </a:p>
        </p:txBody>
      </p:sp>
      <p:sp>
        <p:nvSpPr>
          <p:cNvPr id="8" name="Text Placeholder 6"/>
          <p:cNvSpPr>
            <a:spLocks noGrp="1"/>
          </p:cNvSpPr>
          <p:nvPr>
            <p:ph type="body" sz="quarter" idx="13"/>
          </p:nvPr>
        </p:nvSpPr>
        <p:spPr>
          <a:xfrm>
            <a:off x="356616" y="5675851"/>
            <a:ext cx="8445500" cy="442230"/>
          </a:xfrm>
        </p:spPr>
        <p:txBody>
          <a:bodyPr/>
          <a:lstStyle/>
          <a:p>
            <a:r>
              <a:rPr lang="en-GB" dirty="0"/>
              <a:t>1. American Cancer Society. What is bladder cancer? Available at: http://www.cancer.org/cancer/bladdercancer/detailedguide/bladder-cancer-what-is-bladder-cancer (accessed July 2016)</a:t>
            </a:r>
          </a:p>
        </p:txBody>
      </p:sp>
      <p:grpSp>
        <p:nvGrpSpPr>
          <p:cNvPr id="3" name="Group 21"/>
          <p:cNvGrpSpPr/>
          <p:nvPr/>
        </p:nvGrpSpPr>
        <p:grpSpPr>
          <a:xfrm>
            <a:off x="275650" y="1401106"/>
            <a:ext cx="4434898" cy="4089543"/>
            <a:chOff x="275650" y="1401106"/>
            <a:chExt cx="4434898" cy="4089543"/>
          </a:xfrm>
        </p:grpSpPr>
        <p:sp>
          <p:nvSpPr>
            <p:cNvPr id="23" name="Rectangle 22"/>
            <p:cNvSpPr/>
            <p:nvPr/>
          </p:nvSpPr>
          <p:spPr bwMode="gray">
            <a:xfrm>
              <a:off x="275650" y="1401106"/>
              <a:ext cx="4434898" cy="4089543"/>
            </a:xfrm>
            <a:prstGeom prst="rect">
              <a:avLst/>
            </a:prstGeom>
            <a:noFill/>
            <a:ln w="31750" algn="ctr">
              <a:solidFill>
                <a:srgbClr val="3E1F7E"/>
              </a:solidFill>
              <a:miter lim="800000"/>
              <a:headEnd/>
              <a:tailEnd/>
            </a:ln>
          </p:spPr>
          <p:txBody>
            <a:bodyPr lIns="45720" rIns="45720" rtlCol="0" anchor="ctr"/>
            <a:lstStyle/>
            <a:p>
              <a:pPr algn="ctr" eaLnBrk="0" hangingPunct="0">
                <a:lnSpc>
                  <a:spcPct val="90000"/>
                </a:lnSpc>
                <a:spcBef>
                  <a:spcPts val="200"/>
                </a:spcBef>
              </a:pPr>
              <a:endParaRPr lang="en-GB" sz="2000" b="1" dirty="0">
                <a:solidFill>
                  <a:schemeClr val="bg1"/>
                </a:solidFill>
                <a:latin typeface="Arial" pitchFamily="34" charset="0"/>
                <a:ea typeface="ＭＳ Ｐゴシック" charset="-128"/>
                <a:cs typeface="Arial" pitchFamily="34" charset="0"/>
              </a:endParaRPr>
            </a:p>
          </p:txBody>
        </p:sp>
        <p:sp>
          <p:nvSpPr>
            <p:cNvPr id="24" name="TextBox 23"/>
            <p:cNvSpPr txBox="1"/>
            <p:nvPr/>
          </p:nvSpPr>
          <p:spPr>
            <a:xfrm>
              <a:off x="1141569" y="1492795"/>
              <a:ext cx="2830038" cy="307777"/>
            </a:xfrm>
            <a:prstGeom prst="rect">
              <a:avLst/>
            </a:prstGeom>
            <a:noFill/>
          </p:spPr>
          <p:txBody>
            <a:bodyPr wrap="square" rtlCol="0">
              <a:spAutoFit/>
            </a:bodyPr>
            <a:lstStyle/>
            <a:p>
              <a:r>
                <a:rPr lang="en-GB" sz="1400" b="1" dirty="0"/>
                <a:t>Location of bladder cancer</a:t>
              </a:r>
              <a:endParaRPr lang="en-GB" sz="1400" b="1" baseline="30000" dirty="0"/>
            </a:p>
          </p:txBody>
        </p:sp>
        <p:pic>
          <p:nvPicPr>
            <p:cNvPr id="25" name="Picture 24" descr="Screen Shot 2017-01-23 at 12.37.07.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73335" y="1937333"/>
              <a:ext cx="4299403" cy="3518383"/>
            </a:xfrm>
            <a:prstGeom prst="rect">
              <a:avLst/>
            </a:prstGeom>
          </p:spPr>
        </p:pic>
        <p:pic>
          <p:nvPicPr>
            <p:cNvPr id="26" name="Picture 25" descr="Screen Shot 2017-01-23 at 12.43.32.png"/>
            <p:cNvPicPr>
              <a:picLocks noChangeAspect="1"/>
            </p:cNvPicPr>
            <p:nvPr/>
          </p:nvPicPr>
          <p:blipFill rotWithShape="1">
            <a:blip r:embed="rId5">
              <a:extLst>
                <a:ext uri="{28A0092B-C50C-407E-A947-70E740481C1C}">
                  <a14:useLocalDpi xmlns:a14="http://schemas.microsoft.com/office/drawing/2010/main" xmlns="" val="0"/>
                </a:ext>
              </a:extLst>
            </a:blip>
            <a:srcRect l="6986" t="16494" r="4812" b="15760"/>
            <a:stretch/>
          </p:blipFill>
          <p:spPr>
            <a:xfrm>
              <a:off x="1233644" y="2596476"/>
              <a:ext cx="674531" cy="142476"/>
            </a:xfrm>
            <a:prstGeom prst="rect">
              <a:avLst/>
            </a:prstGeom>
          </p:spPr>
        </p:pic>
      </p:grpSp>
      <p:cxnSp>
        <p:nvCxnSpPr>
          <p:cNvPr id="12" name="Straight Connector 11"/>
          <p:cNvCxnSpPr/>
          <p:nvPr/>
        </p:nvCxnSpPr>
        <p:spPr>
          <a:xfrm>
            <a:off x="1473200" y="2738952"/>
            <a:ext cx="203200" cy="331908"/>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P2299.WAV">
            <a:hlinkClick r:id="" action="ppaction://media"/>
          </p:cNvPr>
          <p:cNvPicPr>
            <a:picLocks noRot="1" noChangeAspect="1"/>
          </p:cNvPicPr>
          <p:nvPr>
            <a:wavAudioFile r:embed="rId1" name="~PP2299.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3815394902"/>
      </p:ext>
    </p:extLst>
  </p:cSld>
  <p:clrMapOvr>
    <a:masterClrMapping/>
  </p:clrMapOvr>
  <p:transition advTm="10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6" name="5 - Ορθογώνιο"/>
          <p:cNvSpPr/>
          <p:nvPr/>
        </p:nvSpPr>
        <p:spPr>
          <a:xfrm>
            <a:off x="4429124" y="4714884"/>
            <a:ext cx="1643074"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descr="bladdertumorstag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43372" y="5286388"/>
            <a:ext cx="4777154" cy="157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7 - Ορθογώνιο"/>
          <p:cNvSpPr/>
          <p:nvPr/>
        </p:nvSpPr>
        <p:spPr>
          <a:xfrm>
            <a:off x="4286248" y="3786190"/>
            <a:ext cx="1571636"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Θέση περιεχομένου"/>
          <p:cNvSpPr>
            <a:spLocks noGrp="1"/>
          </p:cNvSpPr>
          <p:nvPr>
            <p:ph idx="1"/>
          </p:nvPr>
        </p:nvSpPr>
        <p:spPr>
          <a:xfrm>
            <a:off x="457200" y="4071942"/>
            <a:ext cx="8229600" cy="2054221"/>
          </a:xfrm>
        </p:spPr>
        <p:txBody>
          <a:bodyPr/>
          <a:lstStyle/>
          <a:p>
            <a:endParaRPr lang="el-GR" dirty="0"/>
          </a:p>
        </p:txBody>
      </p:sp>
      <p:sp>
        <p:nvSpPr>
          <p:cNvPr id="5" name="4 - Στρογγυλεμένο ορθογώνιο"/>
          <p:cNvSpPr/>
          <p:nvPr/>
        </p:nvSpPr>
        <p:spPr>
          <a:xfrm>
            <a:off x="6500826" y="4143380"/>
            <a:ext cx="2214578" cy="571504"/>
          </a:xfrm>
          <a:prstGeom prst="roundRect">
            <a:avLst>
              <a:gd name="adj" fmla="val 928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73" name="Picture 1"/>
          <p:cNvPicPr>
            <a:picLocks noChangeAspect="1" noChangeArrowheads="1"/>
          </p:cNvPicPr>
          <p:nvPr/>
        </p:nvPicPr>
        <p:blipFill>
          <a:blip r:embed="rId4"/>
          <a:srcRect/>
          <a:stretch>
            <a:fillRect/>
          </a:stretch>
        </p:blipFill>
        <p:spPr bwMode="auto">
          <a:xfrm>
            <a:off x="0" y="214291"/>
            <a:ext cx="8858280" cy="5000660"/>
          </a:xfrm>
          <a:prstGeom prst="rect">
            <a:avLst/>
          </a:prstGeom>
          <a:noFill/>
          <a:ln w="9525">
            <a:noFill/>
            <a:miter lim="800000"/>
            <a:headEnd/>
            <a:tailEnd/>
          </a:ln>
          <a:effectLst/>
        </p:spPr>
      </p:pic>
      <p:sp>
        <p:nvSpPr>
          <p:cNvPr id="10" name="9 - Ορθογώνιο"/>
          <p:cNvSpPr/>
          <p:nvPr/>
        </p:nvSpPr>
        <p:spPr>
          <a:xfrm>
            <a:off x="6572264" y="4071942"/>
            <a:ext cx="2143140"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P1172.WAV">
            <a:hlinkClick r:id="" action="ppaction://media"/>
          </p:cNvPr>
          <p:cNvPicPr>
            <a:picLocks noRot="1" noChangeAspect="1"/>
          </p:cNvPicPr>
          <p:nvPr>
            <a:wavAudioFile r:embed="rId1" name="~PP1172.WAV"/>
          </p:nvPr>
        </p:nvPicPr>
        <p:blipFill>
          <a:blip r:embed="rId5"/>
          <a:stretch>
            <a:fillRect/>
          </a:stretch>
        </p:blipFill>
        <p:spPr>
          <a:xfrm>
            <a:off x="8632825" y="6346825"/>
            <a:ext cx="304800" cy="304800"/>
          </a:xfrm>
          <a:prstGeom prst="rect">
            <a:avLst/>
          </a:prstGeom>
        </p:spPr>
      </p:pic>
    </p:spTree>
  </p:cSld>
  <p:clrMapOvr>
    <a:masterClrMapping/>
  </p:clrMapOvr>
  <p:transition advTm="31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Percentage of Cases and 5-Year Relative Survival by Stage at Diagnosis</a:t>
            </a:r>
            <a:r>
              <a:rPr lang="en-US" baseline="30000" dirty="0"/>
              <a:t>1</a:t>
            </a:r>
          </a:p>
        </p:txBody>
      </p:sp>
      <p:sp>
        <p:nvSpPr>
          <p:cNvPr id="5" name="Content Placeholder 4"/>
          <p:cNvSpPr>
            <a:spLocks noGrp="1"/>
          </p:cNvSpPr>
          <p:nvPr>
            <p:ph sz="quarter" idx="10"/>
          </p:nvPr>
        </p:nvSpPr>
        <p:spPr>
          <a:xfrm>
            <a:off x="574675" y="6365412"/>
            <a:ext cx="8569325" cy="492588"/>
          </a:xfrm>
        </p:spPr>
        <p:txBody>
          <a:bodyPr/>
          <a:lstStyle/>
          <a:p>
            <a:pPr>
              <a:spcAft>
                <a:spcPts val="400"/>
              </a:spcAft>
            </a:pPr>
            <a:r>
              <a:rPr lang="en-GB" dirty="0">
                <a:solidFill>
                  <a:schemeClr val="tx1"/>
                </a:solidFill>
              </a:rPr>
              <a:t>SEER 18 2007–2013, All Races, Both Sexes by SEER Summary Stage 2000.</a:t>
            </a:r>
          </a:p>
          <a:p>
            <a:pPr>
              <a:spcAft>
                <a:spcPts val="400"/>
              </a:spcAft>
            </a:pPr>
            <a:r>
              <a:rPr lang="en-US" dirty="0">
                <a:solidFill>
                  <a:schemeClr val="tx1"/>
                </a:solidFill>
              </a:rPr>
              <a:t>1. National Cancer Institute. SEER stat fact sheets: bladder cancer</a:t>
            </a:r>
            <a:r>
              <a:rPr lang="en-GB" dirty="0">
                <a:solidFill>
                  <a:schemeClr val="tx1"/>
                </a:solidFill>
              </a:rPr>
              <a:t>. http://seer.cancer.gov/statfacts/html/urinb.html. </a:t>
            </a:r>
            <a:r>
              <a:rPr lang="en-US" dirty="0">
                <a:solidFill>
                  <a:schemeClr val="tx1"/>
                </a:solidFill>
              </a:rPr>
              <a:t>Accessed August 22, 2017.</a:t>
            </a:r>
          </a:p>
        </p:txBody>
      </p:sp>
      <p:grpSp>
        <p:nvGrpSpPr>
          <p:cNvPr id="2" name="Group 11"/>
          <p:cNvGrpSpPr/>
          <p:nvPr/>
        </p:nvGrpSpPr>
        <p:grpSpPr>
          <a:xfrm>
            <a:off x="428596" y="928669"/>
            <a:ext cx="8134148" cy="5292626"/>
            <a:chOff x="1174479" y="1103778"/>
            <a:chExt cx="6501480" cy="3172727"/>
          </a:xfrm>
        </p:grpSpPr>
        <p:sp>
          <p:nvSpPr>
            <p:cNvPr id="9" name="TextBox 8"/>
            <p:cNvSpPr txBox="1"/>
            <p:nvPr/>
          </p:nvSpPr>
          <p:spPr>
            <a:xfrm>
              <a:off x="2202263" y="1103778"/>
              <a:ext cx="1759416" cy="202950"/>
            </a:xfrm>
            <a:prstGeom prst="rect">
              <a:avLst/>
            </a:prstGeom>
            <a:noFill/>
          </p:spPr>
          <p:txBody>
            <a:bodyPr wrap="none" rtlCol="0">
              <a:spAutoFit/>
            </a:bodyPr>
            <a:lstStyle/>
            <a:p>
              <a:pPr algn="ctr" defTabSz="609585">
                <a:defRPr/>
              </a:pPr>
              <a:r>
                <a:rPr lang="en-GB" sz="1600" b="1" dirty="0">
                  <a:solidFill>
                    <a:srgbClr val="37424A"/>
                  </a:solidFill>
                  <a:latin typeface="Arial" panose="020B0604020202020204" pitchFamily="34" charset="0"/>
                  <a:cs typeface="Arial" panose="020B0604020202020204" pitchFamily="34" charset="0"/>
                </a:rPr>
                <a:t>Percentage of Cases</a:t>
              </a:r>
              <a:endParaRPr lang="en-GB" sz="1600" b="1" strike="sngStrike" dirty="0">
                <a:solidFill>
                  <a:srgbClr val="37424A"/>
                </a:solidFill>
                <a:latin typeface="Arial" panose="020B0604020202020204" pitchFamily="34" charset="0"/>
                <a:cs typeface="Arial" panose="020B0604020202020204" pitchFamily="34" charset="0"/>
              </a:endParaRPr>
            </a:p>
          </p:txBody>
        </p:sp>
        <p:sp>
          <p:nvSpPr>
            <p:cNvPr id="10" name="TextBox 9"/>
            <p:cNvSpPr txBox="1"/>
            <p:nvPr/>
          </p:nvSpPr>
          <p:spPr>
            <a:xfrm>
              <a:off x="5108245" y="1222796"/>
              <a:ext cx="2567714" cy="202950"/>
            </a:xfrm>
            <a:prstGeom prst="rect">
              <a:avLst/>
            </a:prstGeom>
            <a:noFill/>
          </p:spPr>
          <p:txBody>
            <a:bodyPr wrap="square" rtlCol="0">
              <a:spAutoFit/>
            </a:bodyPr>
            <a:lstStyle/>
            <a:p>
              <a:pPr algn="ctr" defTabSz="609585">
                <a:defRPr/>
              </a:pPr>
              <a:r>
                <a:rPr lang="en-GB" sz="1600" b="1" dirty="0">
                  <a:solidFill>
                    <a:srgbClr val="37424A"/>
                  </a:solidFill>
                  <a:latin typeface="Arial" panose="020B0604020202020204" pitchFamily="34" charset="0"/>
                  <a:cs typeface="Arial" panose="020B0604020202020204" pitchFamily="34" charset="0"/>
                </a:rPr>
                <a:t>5-Year Relative Survival</a:t>
              </a:r>
            </a:p>
          </p:txBody>
        </p:sp>
        <p:graphicFrame>
          <p:nvGraphicFramePr>
            <p:cNvPr id="14" name="Chart 13"/>
            <p:cNvGraphicFramePr/>
            <p:nvPr>
              <p:extLst/>
            </p:nvPr>
          </p:nvGraphicFramePr>
          <p:xfrm>
            <a:off x="2299412" y="1493155"/>
            <a:ext cx="2471780" cy="2229146"/>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1296499" y="1539054"/>
              <a:ext cx="94928" cy="9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600" dirty="0">
                <a:solidFill>
                  <a:srgbClr val="FFFFFF"/>
                </a:solidFill>
                <a:latin typeface="Arial" panose="020B0604020202020204" pitchFamily="34" charset="0"/>
                <a:cs typeface="Arial" panose="020B0604020202020204" pitchFamily="34" charset="0"/>
              </a:endParaRPr>
            </a:p>
          </p:txBody>
        </p:sp>
        <p:sp>
          <p:nvSpPr>
            <p:cNvPr id="16" name="TextBox 15"/>
            <p:cNvSpPr txBox="1"/>
            <p:nvPr/>
          </p:nvSpPr>
          <p:spPr>
            <a:xfrm>
              <a:off x="1402875" y="1232251"/>
              <a:ext cx="1182993" cy="3044254"/>
            </a:xfrm>
            <a:prstGeom prst="rect">
              <a:avLst/>
            </a:prstGeom>
            <a:noFill/>
          </p:spPr>
          <p:txBody>
            <a:bodyPr wrap="square" rtlCol="0">
              <a:spAutoFit/>
            </a:bodyPr>
            <a:lstStyle/>
            <a:p>
              <a:pPr defTabSz="609585">
                <a:spcAft>
                  <a:spcPts val="600"/>
                </a:spcAft>
                <a:defRPr/>
              </a:pPr>
              <a:r>
                <a:rPr lang="en-GB" sz="1600" b="1" dirty="0">
                  <a:solidFill>
                    <a:srgbClr val="37424A"/>
                  </a:solidFill>
                  <a:latin typeface="Arial" panose="020B0604020202020204" pitchFamily="34" charset="0"/>
                  <a:cs typeface="Arial" panose="020B0604020202020204" pitchFamily="34" charset="0"/>
                </a:rPr>
                <a:t>In situ (51%)</a:t>
              </a:r>
              <a:r>
                <a:rPr lang="en-GB" sz="1600" dirty="0">
                  <a:solidFill>
                    <a:srgbClr val="37424A"/>
                  </a:solidFill>
                  <a:latin typeface="Arial" panose="020B0604020202020204" pitchFamily="34" charset="0"/>
                  <a:cs typeface="Arial" panose="020B0604020202020204" pitchFamily="34" charset="0"/>
                </a:rPr>
                <a:t/>
              </a:r>
              <a:br>
                <a:rPr lang="en-GB" sz="1600" dirty="0">
                  <a:solidFill>
                    <a:srgbClr val="37424A"/>
                  </a:solidFill>
                  <a:latin typeface="Arial" panose="020B0604020202020204" pitchFamily="34" charset="0"/>
                  <a:cs typeface="Arial" panose="020B0604020202020204" pitchFamily="34" charset="0"/>
                </a:rPr>
              </a:br>
              <a:r>
                <a:rPr lang="en-GB" sz="1600" dirty="0">
                  <a:solidFill>
                    <a:srgbClr val="37424A"/>
                  </a:solidFill>
                  <a:latin typeface="Arial" panose="020B0604020202020204" pitchFamily="34" charset="0"/>
                  <a:cs typeface="Arial" panose="020B0604020202020204" pitchFamily="34" charset="0"/>
                </a:rPr>
                <a:t>Only in originating layers of cells</a:t>
              </a:r>
            </a:p>
            <a:p>
              <a:pPr defTabSz="609585">
                <a:defRPr/>
              </a:pPr>
              <a:r>
                <a:rPr lang="en-GB" sz="1600" b="1" dirty="0">
                  <a:solidFill>
                    <a:srgbClr val="37424A"/>
                  </a:solidFill>
                  <a:latin typeface="Arial" panose="020B0604020202020204" pitchFamily="34" charset="0"/>
                  <a:cs typeface="Arial" panose="020B0604020202020204" pitchFamily="34" charset="0"/>
                </a:rPr>
                <a:t>Localized (34%)</a:t>
              </a:r>
            </a:p>
            <a:p>
              <a:pPr defTabSz="609585">
                <a:spcAft>
                  <a:spcPts val="600"/>
                </a:spcAft>
                <a:defRPr/>
              </a:pPr>
              <a:r>
                <a:rPr lang="en-GB" sz="1600" dirty="0">
                  <a:solidFill>
                    <a:srgbClr val="37424A"/>
                  </a:solidFill>
                  <a:latin typeface="Arial" panose="020B0604020202020204" pitchFamily="34" charset="0"/>
                  <a:cs typeface="Arial" panose="020B0604020202020204" pitchFamily="34" charset="0"/>
                </a:rPr>
                <a:t>Confined to primary site</a:t>
              </a:r>
            </a:p>
            <a:p>
              <a:pPr defTabSz="609585">
                <a:defRPr/>
              </a:pPr>
              <a:r>
                <a:rPr lang="en-GB" sz="1600" b="1" dirty="0">
                  <a:solidFill>
                    <a:srgbClr val="37424A"/>
                  </a:solidFill>
                  <a:latin typeface="Arial" panose="020B0604020202020204" pitchFamily="34" charset="0"/>
                  <a:cs typeface="Arial" panose="020B0604020202020204" pitchFamily="34" charset="0"/>
                </a:rPr>
                <a:t>Regional (7%)</a:t>
              </a:r>
            </a:p>
            <a:p>
              <a:pPr defTabSz="609585">
                <a:spcAft>
                  <a:spcPts val="600"/>
                </a:spcAft>
                <a:defRPr/>
              </a:pPr>
              <a:r>
                <a:rPr lang="en-GB" sz="1600" dirty="0">
                  <a:solidFill>
                    <a:srgbClr val="37424A"/>
                  </a:solidFill>
                  <a:latin typeface="Arial" panose="020B0604020202020204" pitchFamily="34" charset="0"/>
                  <a:cs typeface="Arial" panose="020B0604020202020204" pitchFamily="34" charset="0"/>
                </a:rPr>
                <a:t>Spread to regional lymph nodes</a:t>
              </a:r>
            </a:p>
            <a:p>
              <a:pPr defTabSz="609585">
                <a:defRPr/>
              </a:pPr>
              <a:r>
                <a:rPr lang="en-GB" sz="1600" b="1" dirty="0">
                  <a:solidFill>
                    <a:srgbClr val="37424A"/>
                  </a:solidFill>
                  <a:latin typeface="Arial" panose="020B0604020202020204" pitchFamily="34" charset="0"/>
                  <a:cs typeface="Arial" panose="020B0604020202020204" pitchFamily="34" charset="0"/>
                </a:rPr>
                <a:t>Distant (4%)</a:t>
              </a:r>
            </a:p>
            <a:p>
              <a:pPr defTabSz="609585">
                <a:spcAft>
                  <a:spcPts val="600"/>
                </a:spcAft>
                <a:defRPr/>
              </a:pPr>
              <a:r>
                <a:rPr lang="en-GB" sz="1600" dirty="0">
                  <a:solidFill>
                    <a:srgbClr val="37424A"/>
                  </a:solidFill>
                  <a:latin typeface="Arial" panose="020B0604020202020204" pitchFamily="34" charset="0"/>
                  <a:cs typeface="Arial" panose="020B0604020202020204" pitchFamily="34" charset="0"/>
                </a:rPr>
                <a:t>Cancer has metastasized</a:t>
              </a:r>
            </a:p>
            <a:p>
              <a:pPr defTabSz="609585">
                <a:defRPr/>
              </a:pPr>
              <a:r>
                <a:rPr lang="en-GB" sz="1600" b="1" dirty="0">
                  <a:solidFill>
                    <a:srgbClr val="37424A"/>
                  </a:solidFill>
                  <a:latin typeface="Arial" panose="020B0604020202020204" pitchFamily="34" charset="0"/>
                  <a:cs typeface="Arial" panose="020B0604020202020204" pitchFamily="34" charset="0"/>
                </a:rPr>
                <a:t>Unknown (3%)</a:t>
              </a:r>
            </a:p>
            <a:p>
              <a:pPr defTabSz="609585">
                <a:defRPr/>
              </a:pPr>
              <a:r>
                <a:rPr lang="en-GB" sz="1600" dirty="0">
                  <a:solidFill>
                    <a:srgbClr val="37424A"/>
                  </a:solidFill>
                  <a:latin typeface="Arial" panose="020B0604020202020204" pitchFamily="34" charset="0"/>
                  <a:cs typeface="Arial" panose="020B0604020202020204" pitchFamily="34" charset="0"/>
                </a:rPr>
                <a:t>Unstaged</a:t>
              </a:r>
            </a:p>
          </p:txBody>
        </p:sp>
        <p:sp>
          <p:nvSpPr>
            <p:cNvPr id="17" name="Rectangle 16"/>
            <p:cNvSpPr/>
            <p:nvPr/>
          </p:nvSpPr>
          <p:spPr>
            <a:xfrm>
              <a:off x="1296499" y="2028625"/>
              <a:ext cx="94928" cy="94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600" dirty="0">
                <a:solidFill>
                  <a:srgbClr val="FFFFFF"/>
                </a:solidFill>
                <a:latin typeface="Arial" panose="020B0604020202020204" pitchFamily="34" charset="0"/>
                <a:cs typeface="Arial" panose="020B0604020202020204" pitchFamily="34" charset="0"/>
              </a:endParaRPr>
            </a:p>
          </p:txBody>
        </p:sp>
        <p:sp>
          <p:nvSpPr>
            <p:cNvPr id="18" name="Rectangle 17"/>
            <p:cNvSpPr/>
            <p:nvPr/>
          </p:nvSpPr>
          <p:spPr>
            <a:xfrm>
              <a:off x="1296499" y="2517238"/>
              <a:ext cx="94928" cy="9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600" dirty="0">
                <a:solidFill>
                  <a:srgbClr val="FFFFFF"/>
                </a:solidFill>
                <a:latin typeface="Arial" panose="020B0604020202020204" pitchFamily="34" charset="0"/>
                <a:cs typeface="Arial" panose="020B0604020202020204" pitchFamily="34" charset="0"/>
              </a:endParaRPr>
            </a:p>
          </p:txBody>
        </p:sp>
        <p:sp>
          <p:nvSpPr>
            <p:cNvPr id="19" name="Rectangle 18"/>
            <p:cNvSpPr/>
            <p:nvPr/>
          </p:nvSpPr>
          <p:spPr>
            <a:xfrm flipH="1" flipV="1">
              <a:off x="1288676" y="3287820"/>
              <a:ext cx="182745" cy="1712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600" dirty="0">
                <a:solidFill>
                  <a:srgbClr val="FFFFFF"/>
                </a:solidFill>
                <a:latin typeface="Arial" panose="020B0604020202020204" pitchFamily="34" charset="0"/>
                <a:cs typeface="Arial" panose="020B0604020202020204" pitchFamily="34" charset="0"/>
              </a:endParaRPr>
            </a:p>
          </p:txBody>
        </p:sp>
        <p:sp>
          <p:nvSpPr>
            <p:cNvPr id="20" name="Rectangle 19"/>
            <p:cNvSpPr/>
            <p:nvPr/>
          </p:nvSpPr>
          <p:spPr>
            <a:xfrm>
              <a:off x="1174479" y="3716064"/>
              <a:ext cx="228397" cy="342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GB" sz="1600" dirty="0">
                <a:solidFill>
                  <a:srgbClr val="FFFFFF"/>
                </a:solidFill>
                <a:latin typeface="Arial" panose="020B0604020202020204" pitchFamily="34" charset="0"/>
                <a:cs typeface="Arial" panose="020B0604020202020204" pitchFamily="34" charset="0"/>
              </a:endParaRPr>
            </a:p>
          </p:txBody>
        </p:sp>
        <p:graphicFrame>
          <p:nvGraphicFramePr>
            <p:cNvPr id="23" name="Chart 22"/>
            <p:cNvGraphicFramePr/>
            <p:nvPr>
              <p:extLst/>
            </p:nvPr>
          </p:nvGraphicFramePr>
          <p:xfrm>
            <a:off x="4838700" y="1360251"/>
            <a:ext cx="2837259" cy="2493888"/>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p:cNvSpPr txBox="1"/>
            <p:nvPr/>
          </p:nvSpPr>
          <p:spPr>
            <a:xfrm>
              <a:off x="5194935" y="3870320"/>
              <a:ext cx="2371725" cy="202950"/>
            </a:xfrm>
            <a:prstGeom prst="rect">
              <a:avLst/>
            </a:prstGeom>
            <a:noFill/>
          </p:spPr>
          <p:txBody>
            <a:bodyPr wrap="square" rtlCol="0">
              <a:spAutoFit/>
            </a:bodyPr>
            <a:lstStyle/>
            <a:p>
              <a:pPr algn="ctr" defTabSz="609585">
                <a:defRPr/>
              </a:pPr>
              <a:r>
                <a:rPr lang="en-GB" sz="1600" dirty="0">
                  <a:solidFill>
                    <a:srgbClr val="37424A"/>
                  </a:solidFill>
                  <a:latin typeface="Arial" panose="020B0604020202020204" pitchFamily="34" charset="0"/>
                  <a:cs typeface="Arial" panose="020B0604020202020204" pitchFamily="34" charset="0"/>
                </a:rPr>
                <a:t>Stage</a:t>
              </a:r>
            </a:p>
          </p:txBody>
        </p:sp>
        <p:sp>
          <p:nvSpPr>
            <p:cNvPr id="25" name="TextBox 24"/>
            <p:cNvSpPr txBox="1"/>
            <p:nvPr/>
          </p:nvSpPr>
          <p:spPr>
            <a:xfrm rot="16200000">
              <a:off x="3853937" y="2226271"/>
              <a:ext cx="1834515" cy="270600"/>
            </a:xfrm>
            <a:prstGeom prst="rect">
              <a:avLst/>
            </a:prstGeom>
            <a:noFill/>
          </p:spPr>
          <p:txBody>
            <a:bodyPr wrap="square" rtlCol="0">
              <a:spAutoFit/>
            </a:bodyPr>
            <a:lstStyle/>
            <a:p>
              <a:pPr algn="ctr" defTabSz="609585">
                <a:defRPr/>
              </a:pPr>
              <a:r>
                <a:rPr lang="en-GB" sz="1600" dirty="0">
                  <a:solidFill>
                    <a:srgbClr val="37424A"/>
                  </a:solidFill>
                  <a:latin typeface="Arial" panose="020B0604020202020204" pitchFamily="34" charset="0"/>
                  <a:cs typeface="Arial" panose="020B0604020202020204" pitchFamily="34" charset="0"/>
                </a:rPr>
                <a:t>Percent</a:t>
              </a:r>
            </a:p>
          </p:txBody>
        </p:sp>
      </p:grpSp>
      <p:sp>
        <p:nvSpPr>
          <p:cNvPr id="7" name="Slide Number Placeholder 6">
            <a:extLst>
              <a:ext uri="{FF2B5EF4-FFF2-40B4-BE49-F238E27FC236}">
                <a16:creationId xmlns:a16="http://schemas.microsoft.com/office/drawing/2014/main" xmlns="" id="{CF056250-35A9-44B1-B79E-16B71B8DD3A9}"/>
              </a:ext>
            </a:extLst>
          </p:cNvPr>
          <p:cNvSpPr>
            <a:spLocks noGrp="1"/>
          </p:cNvSpPr>
          <p:nvPr>
            <p:ph type="sldNum" sz="quarter" idx="4"/>
          </p:nvPr>
        </p:nvSpPr>
        <p:spPr/>
        <p:txBody>
          <a:bodyPr/>
          <a:lstStyle/>
          <a:p>
            <a:pPr defTabSz="609585">
              <a:defRPr/>
            </a:pPr>
            <a:endParaRPr lang="en-US" dirty="0"/>
          </a:p>
        </p:txBody>
      </p:sp>
      <p:pic>
        <p:nvPicPr>
          <p:cNvPr id="21" name="~PP2306.WAV">
            <a:hlinkClick r:id="" action="ppaction://media"/>
          </p:cNvPr>
          <p:cNvPicPr>
            <a:picLocks noRot="1" noChangeAspect="1"/>
          </p:cNvPicPr>
          <p:nvPr>
            <a:wavAudioFile r:embed="rId1" name="~PP2306.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4208010713"/>
      </p:ext>
    </p:extLst>
  </p:cSld>
  <p:clrMapOvr>
    <a:masterClrMapping/>
  </p:clrMapOvr>
  <p:transition spd="slow" advClick="0" advTm="13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457200" y="274638"/>
            <a:ext cx="5472122" cy="1143000"/>
          </a:xfrm>
        </p:spPr>
        <p:txBody>
          <a:bodyPr>
            <a:normAutofit fontScale="90000"/>
          </a:bodyPr>
          <a:lstStyle/>
          <a:p>
            <a:r>
              <a:rPr lang="en-US" b="1" dirty="0" smtClean="0"/>
              <a:t>Non Muscle Invasive Disease</a:t>
            </a:r>
            <a:endParaRPr lang="el-GR" b="1" dirty="0"/>
          </a:p>
        </p:txBody>
      </p:sp>
      <p:sp>
        <p:nvSpPr>
          <p:cNvPr id="7" name="6 - Θέση περιεχομένου"/>
          <p:cNvSpPr>
            <a:spLocks noGrp="1"/>
          </p:cNvSpPr>
          <p:nvPr>
            <p:ph idx="1"/>
          </p:nvPr>
        </p:nvSpPr>
        <p:spPr>
          <a:xfrm>
            <a:off x="457200" y="1600201"/>
            <a:ext cx="8229600" cy="3043245"/>
          </a:xfrm>
        </p:spPr>
        <p:txBody>
          <a:bodyPr>
            <a:noAutofit/>
          </a:bodyPr>
          <a:lstStyle/>
          <a:p>
            <a:pPr>
              <a:buNone/>
            </a:pPr>
            <a:r>
              <a:rPr lang="en-US" sz="1600" dirty="0" smtClean="0"/>
              <a:t>        For patients with </a:t>
            </a:r>
            <a:r>
              <a:rPr lang="en-US" sz="1600" b="1" i="1" dirty="0" smtClean="0"/>
              <a:t>non-muscle invasive bladder cancer</a:t>
            </a:r>
            <a:r>
              <a:rPr lang="en-US" sz="1600" dirty="0" smtClean="0"/>
              <a:t>, </a:t>
            </a:r>
            <a:r>
              <a:rPr lang="en-US" sz="1600" b="1" i="1" dirty="0" smtClean="0"/>
              <a:t>conservative management </a:t>
            </a:r>
            <a:r>
              <a:rPr lang="en-US" sz="1600" dirty="0" smtClean="0"/>
              <a:t>may allow the preservation of a functional bladder based upon transurethral resection of bladder tumor (TURBT), potentially combined with adjuvant </a:t>
            </a:r>
            <a:r>
              <a:rPr lang="en-US" sz="1600" dirty="0" err="1" smtClean="0"/>
              <a:t>intravesical</a:t>
            </a:r>
            <a:r>
              <a:rPr lang="en-US" sz="1600" dirty="0" smtClean="0"/>
              <a:t> therapy. However, this approach must be balanced against the risk of recurrence or progression. </a:t>
            </a:r>
          </a:p>
          <a:p>
            <a:r>
              <a:rPr lang="en-US" sz="1600" dirty="0" smtClean="0"/>
              <a:t>Patients with </a:t>
            </a:r>
            <a:r>
              <a:rPr lang="en-US" sz="1600" b="1" dirty="0" smtClean="0">
                <a:solidFill>
                  <a:srgbClr val="0070C0"/>
                </a:solidFill>
              </a:rPr>
              <a:t>low-risk disease </a:t>
            </a:r>
            <a:r>
              <a:rPr lang="en-US" sz="1600" dirty="0" smtClean="0"/>
              <a:t>are usually managed by </a:t>
            </a:r>
            <a:r>
              <a:rPr lang="en-US" sz="1600" b="1" dirty="0" smtClean="0"/>
              <a:t>TURBT alone </a:t>
            </a:r>
            <a:r>
              <a:rPr lang="en-US" sz="1600" dirty="0" smtClean="0"/>
              <a:t>plus a </a:t>
            </a:r>
            <a:r>
              <a:rPr lang="en-US" sz="1600" b="1" dirty="0" smtClean="0"/>
              <a:t>single dose of </a:t>
            </a:r>
            <a:r>
              <a:rPr lang="en-US" sz="1600" b="1" dirty="0" err="1" smtClean="0"/>
              <a:t>perioperative</a:t>
            </a:r>
            <a:r>
              <a:rPr lang="en-US" sz="1600" b="1" dirty="0" smtClean="0"/>
              <a:t> </a:t>
            </a:r>
            <a:r>
              <a:rPr lang="en-US" sz="1600" b="1" dirty="0" err="1" smtClean="0"/>
              <a:t>intravesical</a:t>
            </a:r>
            <a:r>
              <a:rPr lang="en-US" sz="1600" b="1" dirty="0" smtClean="0"/>
              <a:t> chemotherapy</a:t>
            </a:r>
            <a:r>
              <a:rPr lang="en-US" sz="1600" dirty="0" smtClean="0"/>
              <a:t> given in the operating room or within a few hours of tumor resection . The chemotherapy is typically retained for one hour. </a:t>
            </a:r>
          </a:p>
          <a:p>
            <a:r>
              <a:rPr lang="en-US" sz="1600" dirty="0" smtClean="0"/>
              <a:t>For patients with </a:t>
            </a:r>
            <a:r>
              <a:rPr lang="en-US" sz="1600" b="1" dirty="0" smtClean="0">
                <a:solidFill>
                  <a:srgbClr val="0070C0"/>
                </a:solidFill>
              </a:rPr>
              <a:t>intermediate- or high-risk </a:t>
            </a:r>
            <a:r>
              <a:rPr lang="en-US" sz="1600" dirty="0" smtClean="0"/>
              <a:t>non-muscle invasive bladder tumors, </a:t>
            </a:r>
            <a:r>
              <a:rPr lang="en-US" sz="1600" b="1" dirty="0" err="1" smtClean="0"/>
              <a:t>intravesical</a:t>
            </a:r>
            <a:r>
              <a:rPr lang="en-US" sz="1600" b="1" dirty="0" smtClean="0"/>
              <a:t> therapy </a:t>
            </a:r>
            <a:r>
              <a:rPr lang="en-US" sz="1600" dirty="0" smtClean="0"/>
              <a:t>is generally recommended to decrease the risk of recurrence or progression to muscle invasive disease and the potential need for </a:t>
            </a:r>
            <a:r>
              <a:rPr lang="en-US" sz="1600" dirty="0" err="1" smtClean="0"/>
              <a:t>cystectomy</a:t>
            </a:r>
            <a:r>
              <a:rPr lang="en-US" sz="1600" dirty="0" smtClean="0"/>
              <a:t>. </a:t>
            </a:r>
          </a:p>
          <a:p>
            <a:r>
              <a:rPr lang="en-US" sz="1600" dirty="0" smtClean="0"/>
              <a:t>Following initial TURBT with or without </a:t>
            </a:r>
            <a:r>
              <a:rPr lang="en-US" sz="1600" dirty="0" err="1" smtClean="0"/>
              <a:t>intravesical</a:t>
            </a:r>
            <a:r>
              <a:rPr lang="en-US" sz="1600" dirty="0" smtClean="0"/>
              <a:t> therapy, </a:t>
            </a:r>
            <a:r>
              <a:rPr lang="en-US" sz="1600" b="1" dirty="0" smtClean="0">
                <a:solidFill>
                  <a:srgbClr val="C00000"/>
                </a:solidFill>
              </a:rPr>
              <a:t>careful surveillance</a:t>
            </a:r>
            <a:r>
              <a:rPr lang="en-US" sz="1600" dirty="0" smtClean="0"/>
              <a:t> for recurrent or second primary tumors of the urinary tract is required for both low- and high-risk patients. </a:t>
            </a:r>
          </a:p>
          <a:p>
            <a:endParaRPr lang="el-GR" sz="1600" dirty="0"/>
          </a:p>
        </p:txBody>
      </p:sp>
      <p:pic>
        <p:nvPicPr>
          <p:cNvPr id="8" name="Picture 2"/>
          <p:cNvPicPr>
            <a:picLocks noChangeAspect="1" noChangeArrowheads="1"/>
          </p:cNvPicPr>
          <p:nvPr/>
        </p:nvPicPr>
        <p:blipFill>
          <a:blip r:embed="rId3"/>
          <a:srcRect/>
          <a:stretch>
            <a:fillRect/>
          </a:stretch>
        </p:blipFill>
        <p:spPr bwMode="auto">
          <a:xfrm>
            <a:off x="6429388" y="1"/>
            <a:ext cx="2524123" cy="1500173"/>
          </a:xfrm>
          <a:prstGeom prst="rect">
            <a:avLst/>
          </a:prstGeom>
          <a:noFill/>
          <a:ln w="9525">
            <a:noFill/>
            <a:miter lim="800000"/>
            <a:headEnd/>
            <a:tailEnd/>
          </a:ln>
          <a:effectLst/>
        </p:spPr>
      </p:pic>
      <p:pic>
        <p:nvPicPr>
          <p:cNvPr id="269314" name="Picture 2"/>
          <p:cNvPicPr>
            <a:picLocks noChangeAspect="1" noChangeArrowheads="1"/>
          </p:cNvPicPr>
          <p:nvPr/>
        </p:nvPicPr>
        <p:blipFill>
          <a:blip r:embed="rId4"/>
          <a:srcRect/>
          <a:stretch>
            <a:fillRect/>
          </a:stretch>
        </p:blipFill>
        <p:spPr bwMode="auto">
          <a:xfrm>
            <a:off x="285720" y="5162550"/>
            <a:ext cx="8515350" cy="1695450"/>
          </a:xfrm>
          <a:prstGeom prst="rect">
            <a:avLst/>
          </a:prstGeom>
          <a:noFill/>
          <a:ln w="9525">
            <a:noFill/>
            <a:miter lim="800000"/>
            <a:headEnd/>
            <a:tailEnd/>
          </a:ln>
          <a:effectLst/>
        </p:spPr>
      </p:pic>
      <p:pic>
        <p:nvPicPr>
          <p:cNvPr id="9" name="~PP710.WAV">
            <a:hlinkClick r:id="" action="ppaction://media"/>
          </p:cNvPr>
          <p:cNvPicPr>
            <a:picLocks noRot="1" noChangeAspect="1"/>
          </p:cNvPicPr>
          <p:nvPr>
            <a:wavAudioFile r:embed="rId1" name="~PP710.WAV"/>
          </p:nvPr>
        </p:nvPicPr>
        <p:blipFill>
          <a:blip r:embed="rId5"/>
          <a:stretch>
            <a:fillRect/>
          </a:stretch>
        </p:blipFill>
        <p:spPr>
          <a:xfrm>
            <a:off x="8632825" y="6346825"/>
            <a:ext cx="304800" cy="304800"/>
          </a:xfrm>
          <a:prstGeom prst="rect">
            <a:avLst/>
          </a:prstGeom>
        </p:spPr>
      </p:pic>
    </p:spTree>
  </p:cSld>
  <p:clrMapOvr>
    <a:masterClrMapping/>
  </p:clrMapOvr>
  <p:transition advTm="59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b="1" dirty="0" smtClean="0"/>
              <a:t>Γενικά Στοιχεία</a:t>
            </a:r>
            <a:endParaRPr lang="el-GR" b="1" dirty="0"/>
          </a:p>
        </p:txBody>
      </p:sp>
      <p:sp>
        <p:nvSpPr>
          <p:cNvPr id="4" name="3 - Θέση περιεχομένου"/>
          <p:cNvSpPr>
            <a:spLocks noGrp="1"/>
          </p:cNvSpPr>
          <p:nvPr>
            <p:ph idx="1"/>
          </p:nvPr>
        </p:nvSpPr>
        <p:spPr/>
        <p:txBody>
          <a:bodyPr>
            <a:normAutofit fontScale="77500" lnSpcReduction="20000"/>
          </a:bodyPr>
          <a:lstStyle/>
          <a:p>
            <a:pPr>
              <a:buFont typeface="Wingdings" pitchFamily="2" charset="2"/>
              <a:buChar char="Ø"/>
            </a:pPr>
            <a:r>
              <a:rPr lang="en-US" dirty="0" smtClean="0"/>
              <a:t>Data from the SEER registry covering 2009 through 2015 show the extent of disease at presentation of patients with RCC:</a:t>
            </a:r>
          </a:p>
          <a:p>
            <a:r>
              <a:rPr lang="en-US" b="1" i="1" dirty="0" smtClean="0">
                <a:solidFill>
                  <a:srgbClr val="0070C0"/>
                </a:solidFill>
              </a:rPr>
              <a:t>Localized disease </a:t>
            </a:r>
            <a:r>
              <a:rPr lang="en-US" dirty="0" smtClean="0"/>
              <a:t>(</a:t>
            </a:r>
            <a:r>
              <a:rPr lang="en-US" dirty="0" err="1" smtClean="0"/>
              <a:t>ie</a:t>
            </a:r>
            <a:r>
              <a:rPr lang="en-US" dirty="0" smtClean="0"/>
              <a:t>, confined to the kidney): 65%</a:t>
            </a:r>
          </a:p>
          <a:p>
            <a:r>
              <a:rPr lang="en-US" b="1" i="1" dirty="0" smtClean="0">
                <a:solidFill>
                  <a:srgbClr val="0070C0"/>
                </a:solidFill>
              </a:rPr>
              <a:t>Regional disease </a:t>
            </a:r>
            <a:r>
              <a:rPr lang="en-US" dirty="0" smtClean="0"/>
              <a:t>(</a:t>
            </a:r>
            <a:r>
              <a:rPr lang="en-US" dirty="0" err="1" smtClean="0"/>
              <a:t>ie</a:t>
            </a:r>
            <a:r>
              <a:rPr lang="en-US" dirty="0" smtClean="0"/>
              <a:t>, spread to regional lymph nodes): 17 %</a:t>
            </a:r>
          </a:p>
          <a:p>
            <a:r>
              <a:rPr lang="en-US" b="1" i="1" dirty="0" smtClean="0">
                <a:solidFill>
                  <a:srgbClr val="0070C0"/>
                </a:solidFill>
              </a:rPr>
              <a:t>Metastatic disease</a:t>
            </a:r>
            <a:r>
              <a:rPr lang="en-US" dirty="0" smtClean="0"/>
              <a:t>: 16 %</a:t>
            </a:r>
          </a:p>
          <a:p>
            <a:r>
              <a:rPr lang="en-US" b="1" i="1" dirty="0" err="1" smtClean="0">
                <a:solidFill>
                  <a:srgbClr val="0070C0"/>
                </a:solidFill>
              </a:rPr>
              <a:t>Unstaged</a:t>
            </a:r>
            <a:r>
              <a:rPr lang="en-US" dirty="0" smtClean="0"/>
              <a:t>: 3 %</a:t>
            </a:r>
          </a:p>
          <a:p>
            <a:endParaRPr lang="en-US" dirty="0" smtClean="0"/>
          </a:p>
          <a:p>
            <a:pPr>
              <a:buFont typeface="Wingdings" pitchFamily="2" charset="2"/>
              <a:buChar char="Ø"/>
            </a:pPr>
            <a:r>
              <a:rPr lang="el-GR" dirty="0" smtClean="0"/>
              <a:t>Σταθερή μείωση του μεγέθους του πρωτοπαθούς όγκου κατά τη διάγνωση, λόγω κυρίως της τυχαίας ανεύρεσής του σε απεικονιστικούς ελέγχους </a:t>
            </a:r>
            <a:endParaRPr lang="en-US" dirty="0" smtClean="0"/>
          </a:p>
          <a:p>
            <a:endParaRPr lang="el-GR" dirty="0"/>
          </a:p>
        </p:txBody>
      </p:sp>
      <p:pic>
        <p:nvPicPr>
          <p:cNvPr id="5" name="~PP4073.WAV">
            <a:hlinkClick r:id="" action="ppaction://media"/>
          </p:cNvPr>
          <p:cNvPicPr>
            <a:picLocks noRot="1" noChangeAspect="1"/>
          </p:cNvPicPr>
          <p:nvPr>
            <a:wavAudioFile r:embed="rId1" name="~PP4073.WAV"/>
          </p:nvPr>
        </p:nvPicPr>
        <p:blipFill>
          <a:blip r:embed="rId3"/>
          <a:stretch>
            <a:fillRect/>
          </a:stretch>
        </p:blipFill>
        <p:spPr>
          <a:xfrm>
            <a:off x="8632825" y="6346825"/>
            <a:ext cx="304800" cy="304800"/>
          </a:xfrm>
          <a:prstGeom prst="rect">
            <a:avLst/>
          </a:prstGeom>
        </p:spPr>
      </p:pic>
    </p:spTree>
  </p:cSld>
  <p:clrMapOvr>
    <a:masterClrMapping/>
  </p:clrMapOvr>
  <p:transition advTm="25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9" y="0"/>
            <a:ext cx="8856661" cy="927952"/>
          </a:xfrm>
        </p:spPr>
        <p:txBody>
          <a:bodyPr/>
          <a:lstStyle/>
          <a:p>
            <a:r>
              <a:rPr lang="en-GB" dirty="0"/>
              <a:t>2017 EAU Guidelines: Management of T2–T4a N0M0 Urothelial Cancer</a:t>
            </a:r>
            <a:r>
              <a:rPr lang="en-GB" baseline="30000" dirty="0"/>
              <a:t>1</a:t>
            </a:r>
          </a:p>
        </p:txBody>
      </p:sp>
      <p:sp>
        <p:nvSpPr>
          <p:cNvPr id="5" name="Content Placeholder 4"/>
          <p:cNvSpPr>
            <a:spLocks noGrp="1"/>
          </p:cNvSpPr>
          <p:nvPr>
            <p:ph sz="quarter" idx="10"/>
          </p:nvPr>
        </p:nvSpPr>
        <p:spPr>
          <a:xfrm>
            <a:off x="287338" y="5841719"/>
            <a:ext cx="8569325" cy="492588"/>
          </a:xfrm>
        </p:spPr>
        <p:txBody>
          <a:bodyPr/>
          <a:lstStyle/>
          <a:p>
            <a:pPr marL="157159" indent="-157159"/>
            <a:r>
              <a:rPr lang="en-US" baseline="30000" dirty="0" err="1">
                <a:solidFill>
                  <a:schemeClr val="tx1"/>
                </a:solidFill>
                <a:latin typeface="Arial" panose="020B0604020202020204" pitchFamily="34" charset="0"/>
              </a:rPr>
              <a:t>a</a:t>
            </a:r>
            <a:r>
              <a:rPr lang="en-US" dirty="0" err="1">
                <a:solidFill>
                  <a:schemeClr val="tx1"/>
                </a:solidFill>
                <a:latin typeface="Arial" panose="020B0604020202020204" pitchFamily="34" charset="0"/>
              </a:rPr>
              <a:t>Males</a:t>
            </a:r>
            <a:r>
              <a:rPr lang="en-US" dirty="0">
                <a:solidFill>
                  <a:schemeClr val="tx1"/>
                </a:solidFill>
                <a:latin typeface="Arial" panose="020B0604020202020204" pitchFamily="34" charset="0"/>
              </a:rPr>
              <a:t>: biopsy of apical prostatic urethra or frozen section during surgery. Females: biopsy of </a:t>
            </a:r>
            <a:r>
              <a:rPr lang="en-US" dirty="0" err="1">
                <a:solidFill>
                  <a:schemeClr val="tx1"/>
                </a:solidFill>
                <a:latin typeface="Arial" panose="020B0604020202020204" pitchFamily="34" charset="0"/>
              </a:rPr>
              <a:t>proxima</a:t>
            </a:r>
            <a:r>
              <a:rPr lang="en-US" dirty="0">
                <a:solidFill>
                  <a:schemeClr val="tx1"/>
                </a:solidFill>
                <a:latin typeface="Arial" panose="020B0604020202020204" pitchFamily="34" charset="0"/>
              </a:rPr>
              <a:t> urethra or frozen section during surgery.</a:t>
            </a:r>
          </a:p>
          <a:p>
            <a:pPr marL="157159" indent="-157159"/>
            <a:r>
              <a:rPr lang="en-US" baseline="30000" dirty="0" err="1">
                <a:solidFill>
                  <a:schemeClr val="tx1"/>
                </a:solidFill>
                <a:latin typeface="Arial" panose="020B0604020202020204" pitchFamily="34" charset="0"/>
              </a:rPr>
              <a:t>b</a:t>
            </a:r>
            <a:r>
              <a:rPr lang="en-US" dirty="0" err="1">
                <a:solidFill>
                  <a:schemeClr val="tx1"/>
                </a:solidFill>
                <a:latin typeface="Arial" panose="020B0604020202020204" pitchFamily="34" charset="0"/>
              </a:rPr>
              <a:t>Neoadjuvant</a:t>
            </a:r>
            <a:r>
              <a:rPr lang="en-US" dirty="0">
                <a:solidFill>
                  <a:schemeClr val="tx1"/>
                </a:solidFill>
                <a:latin typeface="Arial" panose="020B0604020202020204" pitchFamily="34" charset="0"/>
              </a:rPr>
              <a:t> radiotherapy is not recommended</a:t>
            </a:r>
            <a:endParaRPr lang="en-US" dirty="0">
              <a:solidFill>
                <a:schemeClr val="tx1"/>
              </a:solidFill>
            </a:endParaRPr>
          </a:p>
          <a:p>
            <a:pPr>
              <a:spcAft>
                <a:spcPts val="400"/>
              </a:spcAft>
            </a:pPr>
            <a:r>
              <a:rPr lang="en-US" dirty="0">
                <a:solidFill>
                  <a:schemeClr val="tx1"/>
                </a:solidFill>
              </a:rPr>
              <a:t>CT = computed tomography; EAU = European Association of Urology; MRI = magnetic resonance imaging; UUT = upper urinary tract.</a:t>
            </a:r>
          </a:p>
          <a:p>
            <a:pPr>
              <a:spcAft>
                <a:spcPts val="400"/>
              </a:spcAft>
            </a:pPr>
            <a:r>
              <a:rPr lang="en-US" dirty="0">
                <a:solidFill>
                  <a:schemeClr val="tx1"/>
                </a:solidFill>
              </a:rPr>
              <a:t>1. EAU Guidelines on Muscle-invasive Bladder Cancer. http://uroweb.org/guideline/bladder-cancer-muscle-invasive-and-metastatic/#7 Accessed August 22, 2017.</a:t>
            </a:r>
          </a:p>
        </p:txBody>
      </p:sp>
      <p:grpSp>
        <p:nvGrpSpPr>
          <p:cNvPr id="3" name="Group 7"/>
          <p:cNvGrpSpPr/>
          <p:nvPr/>
        </p:nvGrpSpPr>
        <p:grpSpPr>
          <a:xfrm>
            <a:off x="1917570" y="1100153"/>
            <a:ext cx="5308860" cy="4493706"/>
            <a:chOff x="1566328" y="822564"/>
            <a:chExt cx="4939055" cy="3135513"/>
          </a:xfrm>
        </p:grpSpPr>
        <p:sp>
          <p:nvSpPr>
            <p:cNvPr id="16" name="Rounded Rectangle 15"/>
            <p:cNvSpPr/>
            <p:nvPr/>
          </p:nvSpPr>
          <p:spPr>
            <a:xfrm>
              <a:off x="1566328" y="822564"/>
              <a:ext cx="1924549" cy="816062"/>
            </a:xfrm>
            <a:prstGeom prst="roundRect">
              <a:avLst>
                <a:gd name="adj" fmla="val 0"/>
              </a:avLst>
            </a:prstGeom>
            <a:solidFill>
              <a:schemeClr val="tx1"/>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09585" fontAlgn="t">
                <a:defRPr/>
              </a:pPr>
              <a:r>
                <a:rPr lang="en-GB" sz="1000" b="1" dirty="0">
                  <a:solidFill>
                    <a:srgbClr val="FFFFFF"/>
                  </a:solidFill>
                  <a:latin typeface="Arial" panose="020B0604020202020204" pitchFamily="34" charset="0"/>
                </a:rPr>
                <a:t>Diagnosis</a:t>
              </a:r>
              <a:endParaRPr lang="en-US" sz="1000" dirty="0">
                <a:solidFill>
                  <a:srgbClr val="FFFFFF"/>
                </a:solidFill>
                <a:latin typeface="Arial" panose="020B0604020202020204" pitchFamily="34" charset="0"/>
              </a:endParaRP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Cystoscopy and tumor resection</a:t>
              </a: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Evaluation of urethra</a:t>
              </a:r>
              <a:r>
                <a:rPr lang="en-US" sz="1000" baseline="30000" dirty="0">
                  <a:solidFill>
                    <a:srgbClr val="FFFFFF"/>
                  </a:solidFill>
                  <a:latin typeface="Arial" panose="020B0604020202020204" pitchFamily="34" charset="0"/>
                </a:rPr>
                <a:t>a</a:t>
              </a: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CT imaging of abdomen, chest, UUT</a:t>
              </a: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MRI can be used for local staging</a:t>
              </a:r>
            </a:p>
          </p:txBody>
        </p:sp>
        <p:sp>
          <p:nvSpPr>
            <p:cNvPr id="21" name="Rounded Rectangle 20"/>
            <p:cNvSpPr/>
            <p:nvPr/>
          </p:nvSpPr>
          <p:spPr>
            <a:xfrm>
              <a:off x="1566328" y="1542561"/>
              <a:ext cx="1924549" cy="386556"/>
            </a:xfrm>
            <a:prstGeom prst="roundRect">
              <a:avLst>
                <a:gd name="adj" fmla="val 0"/>
              </a:avLst>
            </a:prstGeom>
            <a:solidFill>
              <a:schemeClr val="tx1"/>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09585" fontAlgn="t">
                <a:defRPr/>
              </a:pPr>
              <a:r>
                <a:rPr lang="en-GB" sz="1000" b="1" dirty="0">
                  <a:solidFill>
                    <a:srgbClr val="FFFFFF"/>
                  </a:solidFill>
                  <a:latin typeface="Arial" panose="020B0604020202020204" pitchFamily="34" charset="0"/>
                </a:rPr>
                <a:t>Findings</a:t>
              </a:r>
              <a:endParaRPr lang="en-US" sz="1000" dirty="0">
                <a:solidFill>
                  <a:srgbClr val="FFFFFF"/>
                </a:solidFill>
                <a:latin typeface="Arial" panose="020B0604020202020204" pitchFamily="34" charset="0"/>
              </a:endParaRP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pT2-4a, clinical N0M0 urothelial carcinoma of the bladder</a:t>
              </a:r>
            </a:p>
          </p:txBody>
        </p:sp>
        <p:sp>
          <p:nvSpPr>
            <p:cNvPr id="23" name="Rounded Rectangle 22"/>
            <p:cNvSpPr/>
            <p:nvPr/>
          </p:nvSpPr>
          <p:spPr>
            <a:xfrm>
              <a:off x="1566328" y="2081144"/>
              <a:ext cx="1924549" cy="493932"/>
            </a:xfrm>
            <a:prstGeom prst="roundRect">
              <a:avLst>
                <a:gd name="adj" fmla="val 0"/>
              </a:avLst>
            </a:prstGeom>
            <a:solidFill>
              <a:schemeClr val="tx1"/>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09585" fontAlgn="t">
                <a:defRPr/>
              </a:pPr>
              <a:r>
                <a:rPr lang="en-GB" sz="1000" b="1" dirty="0">
                  <a:solidFill>
                    <a:srgbClr val="FFFFFF"/>
                  </a:solidFill>
                  <a:latin typeface="Arial" panose="020B0604020202020204" pitchFamily="34" charset="0"/>
                </a:rPr>
                <a:t>Neoadjuvant chemotherapy</a:t>
              </a:r>
              <a:r>
                <a:rPr lang="en-GB" sz="1000" b="1" baseline="30000" dirty="0">
                  <a:solidFill>
                    <a:srgbClr val="FFFFFF"/>
                  </a:solidFill>
                  <a:latin typeface="Arial" panose="020B0604020202020204" pitchFamily="34" charset="0"/>
                </a:rPr>
                <a:t>b</a:t>
              </a:r>
              <a:endParaRPr lang="en-US" sz="1000" dirty="0">
                <a:solidFill>
                  <a:srgbClr val="FFFFFF"/>
                </a:solidFill>
                <a:latin typeface="Arial" panose="020B0604020202020204" pitchFamily="34" charset="0"/>
              </a:endParaRP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Should be considered in </a:t>
              </a:r>
              <a:br>
                <a:rPr lang="en-US" sz="1000" dirty="0">
                  <a:solidFill>
                    <a:srgbClr val="FFFFFF"/>
                  </a:solidFill>
                  <a:latin typeface="Arial" panose="020B0604020202020204" pitchFamily="34" charset="0"/>
                </a:rPr>
              </a:br>
              <a:r>
                <a:rPr lang="en-US" sz="1000" dirty="0">
                  <a:solidFill>
                    <a:srgbClr val="FFFFFF"/>
                  </a:solidFill>
                  <a:latin typeface="Arial" panose="020B0604020202020204" pitchFamily="34" charset="0"/>
                </a:rPr>
                <a:t>selected patients</a:t>
              </a: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5%–7% 5-year survival benefit</a:t>
              </a:r>
            </a:p>
          </p:txBody>
        </p:sp>
        <p:sp>
          <p:nvSpPr>
            <p:cNvPr id="25" name="Rounded Rectangle 24"/>
            <p:cNvSpPr/>
            <p:nvPr/>
          </p:nvSpPr>
          <p:spPr>
            <a:xfrm>
              <a:off x="1566328" y="2659350"/>
              <a:ext cx="1924549" cy="1138192"/>
            </a:xfrm>
            <a:prstGeom prst="roundRect">
              <a:avLst>
                <a:gd name="adj" fmla="val 0"/>
              </a:avLst>
            </a:prstGeom>
            <a:solidFill>
              <a:schemeClr val="tx1"/>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09585" fontAlgn="t">
                <a:defRPr/>
              </a:pPr>
              <a:r>
                <a:rPr lang="en-GB" sz="1000" b="1" dirty="0">
                  <a:solidFill>
                    <a:srgbClr val="FFFFFF"/>
                  </a:solidFill>
                  <a:latin typeface="Arial" panose="020B0604020202020204" pitchFamily="34" charset="0"/>
                </a:rPr>
                <a:t>Radial cystectomy</a:t>
              </a:r>
              <a:endParaRPr lang="en-US" sz="1000" dirty="0">
                <a:solidFill>
                  <a:srgbClr val="FFFFFF"/>
                </a:solidFill>
                <a:latin typeface="Arial" panose="020B0604020202020204" pitchFamily="34" charset="0"/>
              </a:endParaRP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Know general aspects of surgery</a:t>
              </a:r>
            </a:p>
            <a:p>
              <a:pPr marL="171446" lvl="1" indent="-73024" defTabSz="609585">
                <a:buFont typeface="Arial Narrow" panose="020B0606020202030204" pitchFamily="34" charset="0"/>
                <a:buChar char="–"/>
                <a:defRPr/>
              </a:pPr>
              <a:r>
                <a:rPr lang="en-US" sz="1000" dirty="0">
                  <a:solidFill>
                    <a:srgbClr val="FFFFFF"/>
                  </a:solidFill>
                  <a:latin typeface="Arial" panose="020B0604020202020204" pitchFamily="34" charset="0"/>
                </a:rPr>
                <a:t>Preparation</a:t>
              </a:r>
            </a:p>
            <a:p>
              <a:pPr marL="171446" lvl="1" indent="-73024" defTabSz="609585">
                <a:buFont typeface="Arial Narrow" panose="020B0606020202030204" pitchFamily="34" charset="0"/>
                <a:buChar char="–"/>
                <a:defRPr/>
              </a:pPr>
              <a:r>
                <a:rPr lang="en-US" sz="1000" dirty="0">
                  <a:solidFill>
                    <a:srgbClr val="FFFFFF"/>
                  </a:solidFill>
                  <a:latin typeface="Arial" panose="020B0604020202020204" pitchFamily="34" charset="0"/>
                </a:rPr>
                <a:t>Surgical technique</a:t>
              </a:r>
            </a:p>
            <a:p>
              <a:pPr marL="171446" lvl="1" indent="-73024" defTabSz="609585">
                <a:buFont typeface="Arial Narrow" panose="020B0606020202030204" pitchFamily="34" charset="0"/>
                <a:buChar char="–"/>
                <a:defRPr/>
              </a:pPr>
              <a:r>
                <a:rPr lang="en-US" sz="1000" dirty="0">
                  <a:solidFill>
                    <a:srgbClr val="FFFFFF"/>
                  </a:solidFill>
                  <a:latin typeface="Arial" panose="020B0604020202020204" pitchFamily="34" charset="0"/>
                </a:rPr>
                <a:t>Integrated node dissection</a:t>
              </a:r>
            </a:p>
            <a:p>
              <a:pPr marL="171446" lvl="1" indent="-73024" defTabSz="609585">
                <a:buFont typeface="Arial Narrow" panose="020B0606020202030204" pitchFamily="34" charset="0"/>
                <a:buChar char="–"/>
                <a:defRPr/>
              </a:pPr>
              <a:r>
                <a:rPr lang="en-US" sz="1000" dirty="0">
                  <a:solidFill>
                    <a:srgbClr val="FFFFFF"/>
                  </a:solidFill>
                  <a:latin typeface="Arial" panose="020B0604020202020204" pitchFamily="34" charset="0"/>
                </a:rPr>
                <a:t>Urinary diversion</a:t>
              </a:r>
            </a:p>
            <a:p>
              <a:pPr marL="171446" lvl="1" indent="-73024" defTabSz="609585">
                <a:buFont typeface="Arial Narrow" panose="020B0606020202030204" pitchFamily="34" charset="0"/>
                <a:buChar char="–"/>
                <a:defRPr/>
              </a:pPr>
              <a:r>
                <a:rPr lang="en-US" sz="1000" dirty="0">
                  <a:solidFill>
                    <a:srgbClr val="FFFFFF"/>
                  </a:solidFill>
                  <a:latin typeface="Arial" panose="020B0604020202020204" pitchFamily="34" charset="0"/>
                </a:rPr>
                <a:t>Timing of surgery</a:t>
              </a: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A higher case load improves outcome</a:t>
              </a:r>
            </a:p>
          </p:txBody>
        </p:sp>
        <p:sp>
          <p:nvSpPr>
            <p:cNvPr id="27" name="Rounded Rectangle 26"/>
            <p:cNvSpPr/>
            <p:nvPr/>
          </p:nvSpPr>
          <p:spPr>
            <a:xfrm>
              <a:off x="1566328" y="3678898"/>
              <a:ext cx="1924549" cy="279179"/>
            </a:xfrm>
            <a:prstGeom prst="roundRect">
              <a:avLst>
                <a:gd name="adj" fmla="val 0"/>
              </a:avLst>
            </a:prstGeom>
            <a:solidFill>
              <a:schemeClr val="tx1"/>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09585" fontAlgn="t">
                <a:defRPr/>
              </a:pPr>
              <a:r>
                <a:rPr lang="en-GB" sz="1000" b="1" dirty="0">
                  <a:solidFill>
                    <a:srgbClr val="FFFFFF"/>
                  </a:solidFill>
                  <a:latin typeface="Arial" panose="020B0604020202020204" pitchFamily="34" charset="0"/>
                </a:rPr>
                <a:t>Direct adjuvant chemotherapy</a:t>
              </a:r>
              <a:endParaRPr lang="en-US" sz="1000" dirty="0">
                <a:solidFill>
                  <a:srgbClr val="FFFFFF"/>
                </a:solidFill>
                <a:latin typeface="Arial" panose="020B0604020202020204" pitchFamily="34" charset="0"/>
              </a:endParaRPr>
            </a:p>
            <a:p>
              <a:pPr marL="73024" indent="-73024" defTabSz="609585">
                <a:buFont typeface="Arial" panose="020B0604020202020204" pitchFamily="34" charset="0"/>
                <a:buChar char="•"/>
                <a:defRPr/>
              </a:pPr>
              <a:r>
                <a:rPr lang="en-US" sz="1000" dirty="0">
                  <a:solidFill>
                    <a:srgbClr val="FFFFFF"/>
                  </a:solidFill>
                  <a:latin typeface="Arial" panose="020B0604020202020204" pitchFamily="34" charset="0"/>
                </a:rPr>
                <a:t>Not indicated after cystectomy</a:t>
              </a:r>
            </a:p>
          </p:txBody>
        </p:sp>
        <p:cxnSp>
          <p:nvCxnSpPr>
            <p:cNvPr id="28" name="Straight Arrow Connector 27"/>
            <p:cNvCxnSpPr>
              <a:stCxn id="16" idx="2"/>
              <a:endCxn id="21" idx="0"/>
            </p:cNvCxnSpPr>
            <p:nvPr/>
          </p:nvCxnSpPr>
          <p:spPr>
            <a:xfrm rot="5400000" flipH="1">
              <a:off x="2480570" y="1590409"/>
              <a:ext cx="96065" cy="1477"/>
            </a:xfrm>
            <a:prstGeom prst="straightConnector1">
              <a:avLst/>
            </a:prstGeom>
            <a:noFill/>
            <a:ln w="38100">
              <a:solidFill>
                <a:schemeClr val="tx1"/>
              </a:solidFill>
              <a:round/>
              <a:headEnd/>
              <a:tailEnd type="triangle" w="med" len="med"/>
            </a:ln>
            <a:effectLst/>
          </p:spPr>
        </p:cxnSp>
        <p:cxnSp>
          <p:nvCxnSpPr>
            <p:cNvPr id="29" name="Straight Arrow Connector 28"/>
            <p:cNvCxnSpPr>
              <a:stCxn id="21" idx="2"/>
              <a:endCxn id="23" idx="0"/>
            </p:cNvCxnSpPr>
            <p:nvPr/>
          </p:nvCxnSpPr>
          <p:spPr>
            <a:xfrm>
              <a:off x="2528603" y="1929117"/>
              <a:ext cx="0" cy="152027"/>
            </a:xfrm>
            <a:prstGeom prst="straightConnector1">
              <a:avLst/>
            </a:prstGeom>
            <a:noFill/>
            <a:ln w="38100">
              <a:solidFill>
                <a:schemeClr val="tx1"/>
              </a:solidFill>
              <a:round/>
              <a:headEnd/>
              <a:tailEnd type="triangle" w="med" len="med"/>
            </a:ln>
            <a:effectLst/>
          </p:spPr>
        </p:cxnSp>
        <p:cxnSp>
          <p:nvCxnSpPr>
            <p:cNvPr id="30" name="Straight Arrow Connector 29"/>
            <p:cNvCxnSpPr>
              <a:stCxn id="23" idx="2"/>
              <a:endCxn id="25" idx="0"/>
            </p:cNvCxnSpPr>
            <p:nvPr/>
          </p:nvCxnSpPr>
          <p:spPr>
            <a:xfrm rot="5400000">
              <a:off x="2486466" y="2617028"/>
              <a:ext cx="84274" cy="1477"/>
            </a:xfrm>
            <a:prstGeom prst="straightConnector1">
              <a:avLst/>
            </a:prstGeom>
            <a:noFill/>
            <a:ln w="38100">
              <a:solidFill>
                <a:schemeClr val="tx1"/>
              </a:solidFill>
              <a:round/>
              <a:headEnd/>
              <a:tailEnd type="triangle" w="med" len="med"/>
            </a:ln>
            <a:effectLst/>
          </p:spPr>
        </p:cxnSp>
        <p:cxnSp>
          <p:nvCxnSpPr>
            <p:cNvPr id="31" name="Straight Arrow Connector 30"/>
            <p:cNvCxnSpPr>
              <a:stCxn id="25" idx="2"/>
              <a:endCxn id="27" idx="0"/>
            </p:cNvCxnSpPr>
            <p:nvPr/>
          </p:nvCxnSpPr>
          <p:spPr>
            <a:xfrm rot="5400000" flipH="1">
              <a:off x="2469281" y="3738036"/>
              <a:ext cx="118644" cy="1477"/>
            </a:xfrm>
            <a:prstGeom prst="straightConnector1">
              <a:avLst/>
            </a:prstGeom>
            <a:noFill/>
            <a:ln w="38100">
              <a:solidFill>
                <a:schemeClr val="tx1"/>
              </a:solidFill>
              <a:round/>
              <a:headEnd/>
              <a:tailEnd type="triangle" w="med" len="med"/>
            </a:ln>
            <a:effectLst/>
          </p:spPr>
        </p:cxnSp>
        <p:sp>
          <p:nvSpPr>
            <p:cNvPr id="33" name="Rounded Rectangle 32"/>
            <p:cNvSpPr/>
            <p:nvPr/>
          </p:nvSpPr>
          <p:spPr>
            <a:xfrm>
              <a:off x="4324599" y="1468622"/>
              <a:ext cx="2180784" cy="762374"/>
            </a:xfrm>
            <a:prstGeom prst="roundRect">
              <a:avLst>
                <a:gd name="adj" fmla="val 0"/>
              </a:avLst>
            </a:prstGeom>
            <a:solidFill>
              <a:schemeClr val="bg1">
                <a:lumMod val="85000"/>
              </a:schemeClr>
            </a:solidFill>
            <a:ln w="9525">
              <a:solidFill>
                <a:srgbClr val="92A2A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609585">
                <a:spcAft>
                  <a:spcPts val="300"/>
                </a:spcAft>
                <a:defRPr/>
              </a:pPr>
              <a:r>
                <a:rPr lang="en-US" sz="1000" dirty="0">
                  <a:solidFill>
                    <a:srgbClr val="37424A"/>
                  </a:solidFill>
                  <a:latin typeface="Arial" panose="020B0604020202020204" pitchFamily="34" charset="0"/>
                </a:rPr>
                <a:t>pT2N0M0 selected patients</a:t>
              </a:r>
            </a:p>
            <a:p>
              <a:pPr marL="73024" indent="-73024" defTabSz="609585">
                <a:spcAft>
                  <a:spcPts val="300"/>
                </a:spcAft>
                <a:buFont typeface="Arial" panose="020B0604020202020204" pitchFamily="34" charset="0"/>
                <a:buChar char="•"/>
                <a:defRPr/>
              </a:pPr>
              <a:r>
                <a:rPr lang="en-US" sz="1000" dirty="0">
                  <a:solidFill>
                    <a:srgbClr val="37424A"/>
                  </a:solidFill>
                  <a:latin typeface="Arial" panose="020B0604020202020204" pitchFamily="34" charset="0"/>
                </a:rPr>
                <a:t>Multimodality bladder-sparing therapy can be considered for T2 tumors</a:t>
              </a:r>
            </a:p>
            <a:p>
              <a:pPr defTabSz="609585">
                <a:spcAft>
                  <a:spcPts val="300"/>
                </a:spcAft>
                <a:defRPr/>
              </a:pPr>
              <a:r>
                <a:rPr lang="en-US" sz="1000" dirty="0">
                  <a:solidFill>
                    <a:srgbClr val="37424A"/>
                  </a:solidFill>
                  <a:latin typeface="Arial" panose="020B0604020202020204" pitchFamily="34" charset="0"/>
                </a:rPr>
                <a:t>(Note: alternative, not the standard option)</a:t>
              </a:r>
            </a:p>
          </p:txBody>
        </p:sp>
        <p:cxnSp>
          <p:nvCxnSpPr>
            <p:cNvPr id="36" name="Straight Arrow Connector 35"/>
            <p:cNvCxnSpPr>
              <a:stCxn id="21" idx="3"/>
              <a:endCxn id="33" idx="1"/>
            </p:cNvCxnSpPr>
            <p:nvPr/>
          </p:nvCxnSpPr>
          <p:spPr>
            <a:xfrm>
              <a:off x="3490877" y="1735839"/>
              <a:ext cx="833722" cy="113970"/>
            </a:xfrm>
            <a:prstGeom prst="straightConnector1">
              <a:avLst/>
            </a:prstGeom>
            <a:noFill/>
            <a:ln w="38100">
              <a:solidFill>
                <a:schemeClr val="tx1"/>
              </a:solidFill>
              <a:round/>
              <a:headEnd/>
              <a:tailEnd type="triangle" w="med" len="med"/>
            </a:ln>
            <a:effectLst/>
          </p:spPr>
        </p:cxnSp>
      </p:grpSp>
      <p:sp>
        <p:nvSpPr>
          <p:cNvPr id="6" name="Slide Number Placeholder 5">
            <a:extLst>
              <a:ext uri="{FF2B5EF4-FFF2-40B4-BE49-F238E27FC236}">
                <a16:creationId xmlns:a16="http://schemas.microsoft.com/office/drawing/2014/main" xmlns="" id="{9AF8C9C9-D2A0-4F53-99E9-F8C143B2E84D}"/>
              </a:ext>
            </a:extLst>
          </p:cNvPr>
          <p:cNvSpPr>
            <a:spLocks noGrp="1"/>
          </p:cNvSpPr>
          <p:nvPr>
            <p:ph type="sldNum" sz="quarter" idx="4"/>
          </p:nvPr>
        </p:nvSpPr>
        <p:spPr/>
        <p:txBody>
          <a:bodyPr/>
          <a:lstStyle/>
          <a:p>
            <a:pPr defTabSz="609585">
              <a:defRPr/>
            </a:pPr>
            <a:endParaRPr lang="en-US" dirty="0"/>
          </a:p>
        </p:txBody>
      </p:sp>
      <p:pic>
        <p:nvPicPr>
          <p:cNvPr id="17" name="Picture 2"/>
          <p:cNvPicPr>
            <a:picLocks noChangeAspect="1" noChangeArrowheads="1"/>
          </p:cNvPicPr>
          <p:nvPr/>
        </p:nvPicPr>
        <p:blipFill>
          <a:blip r:embed="rId5"/>
          <a:srcRect/>
          <a:stretch>
            <a:fillRect/>
          </a:stretch>
        </p:blipFill>
        <p:spPr bwMode="auto">
          <a:xfrm>
            <a:off x="0" y="3428976"/>
            <a:ext cx="9144000" cy="3429024"/>
          </a:xfrm>
          <a:prstGeom prst="rect">
            <a:avLst/>
          </a:prstGeom>
          <a:noFill/>
          <a:ln w="9525">
            <a:noFill/>
            <a:miter lim="800000"/>
            <a:headEnd/>
            <a:tailEnd/>
          </a:ln>
          <a:effectLst/>
        </p:spPr>
      </p:pic>
      <p:pic>
        <p:nvPicPr>
          <p:cNvPr id="18" name="~PP1875.WAV">
            <a:hlinkClick r:id="" action="ppaction://media"/>
          </p:cNvPr>
          <p:cNvPicPr>
            <a:picLocks noRot="1" noChangeAspect="1"/>
          </p:cNvPicPr>
          <p:nvPr>
            <a:wavAudioFile r:embed="rId2" name="~PP1875.WAV"/>
          </p:nvPr>
        </p:nvPicPr>
        <p:blipFill>
          <a:blip r:embed="rId6"/>
          <a:stretch>
            <a:fillRect/>
          </a:stretch>
        </p:blipFill>
        <p:spPr>
          <a:xfrm>
            <a:off x="8632825" y="6346825"/>
            <a:ext cx="304800" cy="304800"/>
          </a:xfrm>
          <a:prstGeom prst="rect">
            <a:avLst/>
          </a:prstGeom>
        </p:spPr>
      </p:pic>
    </p:spTree>
    <p:custDataLst>
      <p:tags r:id="rId1"/>
    </p:custDataLst>
    <p:extLst>
      <p:ext uri="{BB962C8B-B14F-4D97-AF65-F5344CB8AC3E}">
        <p14:creationId xmlns:p14="http://schemas.microsoft.com/office/powerpoint/2010/main" xmlns="" val="3866924553"/>
      </p:ext>
    </p:extLst>
  </p:cSld>
  <p:clrMapOvr>
    <a:masterClrMapping/>
  </p:clrMapOvr>
  <p:transition spd="slow" advClick="0" advTm="41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40" y="1267884"/>
            <a:ext cx="4332787" cy="3909424"/>
          </a:xfrm>
        </p:spPr>
        <p:txBody>
          <a:bodyPr/>
          <a:lstStyle/>
          <a:p>
            <a:r>
              <a:rPr lang="en-US" sz="1600" dirty="0"/>
              <a:t>20% to 30% of urothelial bladder cancers present as MIBC</a:t>
            </a:r>
            <a:r>
              <a:rPr lang="en-US" sz="1600" baseline="30000" dirty="0"/>
              <a:t>1</a:t>
            </a:r>
            <a:r>
              <a:rPr lang="en-US" sz="1600" dirty="0"/>
              <a:t> </a:t>
            </a:r>
          </a:p>
          <a:p>
            <a:r>
              <a:rPr lang="en-US" sz="1600" dirty="0"/>
              <a:t>Metastases to the pelvic wall, lymph nodes, and other distal sites (image on right) are a common consequence of bladder wall invasion</a:t>
            </a:r>
            <a:r>
              <a:rPr lang="en-US" sz="1600" baseline="30000" dirty="0"/>
              <a:t>2</a:t>
            </a:r>
          </a:p>
          <a:p>
            <a:r>
              <a:rPr lang="en-US" sz="1600" b="1" dirty="0"/>
              <a:t>Survival rates are poor</a:t>
            </a:r>
            <a:r>
              <a:rPr lang="en-US" sz="1600" dirty="0"/>
              <a:t> in MIBC or extra-vesical disease following treatment with radical cystectomy, radiation therapy, and/or platinum-based chemotherapy</a:t>
            </a:r>
            <a:r>
              <a:rPr lang="en-US" sz="1600" baseline="30000" dirty="0"/>
              <a:t>1</a:t>
            </a:r>
          </a:p>
          <a:p>
            <a:r>
              <a:rPr lang="en-US" sz="1600" dirty="0"/>
              <a:t>The </a:t>
            </a:r>
            <a:r>
              <a:rPr lang="en-US" sz="1600" b="1" dirty="0"/>
              <a:t>5-year OS rate </a:t>
            </a:r>
            <a:r>
              <a:rPr lang="en-US" sz="1600" dirty="0"/>
              <a:t>of MIBC is </a:t>
            </a:r>
            <a:r>
              <a:rPr lang="en-US" sz="1600" b="1" dirty="0"/>
              <a:t>&lt;50%, </a:t>
            </a:r>
            <a:r>
              <a:rPr lang="en-US" sz="1600" dirty="0"/>
              <a:t>most often because of chemotherapy resistance or patient frailty</a:t>
            </a:r>
            <a:r>
              <a:rPr lang="en-US" sz="1600" baseline="30000" dirty="0"/>
              <a:t>1,3</a:t>
            </a:r>
          </a:p>
          <a:p>
            <a:endParaRPr lang="en-US" sz="1600" dirty="0"/>
          </a:p>
        </p:txBody>
      </p:sp>
      <p:sp>
        <p:nvSpPr>
          <p:cNvPr id="4" name="Content Placeholder 3"/>
          <p:cNvSpPr>
            <a:spLocks noGrp="1"/>
          </p:cNvSpPr>
          <p:nvPr>
            <p:ph sz="quarter" idx="10"/>
          </p:nvPr>
        </p:nvSpPr>
        <p:spPr>
          <a:xfrm>
            <a:off x="287338" y="5754357"/>
            <a:ext cx="8569325" cy="492588"/>
          </a:xfrm>
        </p:spPr>
        <p:txBody>
          <a:bodyPr/>
          <a:lstStyle/>
          <a:p>
            <a:pPr>
              <a:spcAft>
                <a:spcPts val="400"/>
              </a:spcAft>
            </a:pPr>
            <a:r>
              <a:rPr lang="en-US" dirty="0">
                <a:solidFill>
                  <a:schemeClr val="tx1"/>
                </a:solidFill>
              </a:rPr>
              <a:t>IV = intravenous; MIBC = muscle invasive bladder cancer; OS = overall survival.</a:t>
            </a:r>
          </a:p>
          <a:p>
            <a:pPr>
              <a:spcAft>
                <a:spcPts val="400"/>
              </a:spcAft>
            </a:pPr>
            <a:r>
              <a:rPr lang="en-US" dirty="0">
                <a:solidFill>
                  <a:schemeClr val="tx1"/>
                </a:solidFill>
              </a:rPr>
              <a:t>Image from: https://www.cancer.gov/images/cdr/live/CDR749892-750.jpg.</a:t>
            </a:r>
            <a:endParaRPr lang="en-GB" dirty="0">
              <a:solidFill>
                <a:schemeClr val="tx1"/>
              </a:solidFill>
            </a:endParaRPr>
          </a:p>
          <a:p>
            <a:pPr>
              <a:spcAft>
                <a:spcPts val="400"/>
              </a:spcAft>
            </a:pPr>
            <a:r>
              <a:rPr lang="en-GB" dirty="0">
                <a:solidFill>
                  <a:schemeClr val="tx1"/>
                </a:solidFill>
              </a:rPr>
              <a:t>1. </a:t>
            </a:r>
            <a:r>
              <a:rPr lang="en-US" dirty="0">
                <a:solidFill>
                  <a:schemeClr val="tx1"/>
                </a:solidFill>
              </a:rPr>
              <a:t>Afonso JP, et al. </a:t>
            </a:r>
            <a:r>
              <a:rPr lang="en-US" i="1" dirty="0">
                <a:solidFill>
                  <a:schemeClr val="tx1"/>
                </a:solidFill>
              </a:rPr>
              <a:t>J Cancer Metastasis Treat</a:t>
            </a:r>
            <a:r>
              <a:rPr lang="en-US" dirty="0">
                <a:solidFill>
                  <a:schemeClr val="tx1"/>
                </a:solidFill>
              </a:rPr>
              <a:t>. 2015;1(2):57–66. 2. NCI Bladder cancer treatment professional version. https://www.cancer.gov/types/bladder/hp/bladder-treatment-pdq#link/_13_toc. January 20, 2017. Accessed August 22, 2017. 3. EAU Guidelines on Muscle-invasive Bladder Cancer. http://uroweb.org/guideline/bladder-cancer-muscle-invasive-and-metastatic/#7 Accessed August 22,  2017.</a:t>
            </a:r>
          </a:p>
        </p:txBody>
      </p:sp>
      <p:sp>
        <p:nvSpPr>
          <p:cNvPr id="2" name="Title 1"/>
          <p:cNvSpPr>
            <a:spLocks noGrp="1"/>
          </p:cNvSpPr>
          <p:nvPr>
            <p:ph type="title"/>
          </p:nvPr>
        </p:nvSpPr>
        <p:spPr/>
        <p:txBody>
          <a:bodyPr/>
          <a:lstStyle/>
          <a:p>
            <a:r>
              <a:rPr lang="en-US" dirty="0"/>
              <a:t>MIBC Commonly Metastasizes Due to Bladder Wall Invasion</a:t>
            </a:r>
          </a:p>
        </p:txBody>
      </p:sp>
      <p:pic>
        <p:nvPicPr>
          <p:cNvPr id="7" name="Picture 6"/>
          <p:cNvPicPr>
            <a:picLocks noChangeAspect="1"/>
          </p:cNvPicPr>
          <p:nvPr/>
        </p:nvPicPr>
        <p:blipFill>
          <a:blip r:embed="rId4"/>
          <a:stretch>
            <a:fillRect/>
          </a:stretch>
        </p:blipFill>
        <p:spPr>
          <a:xfrm>
            <a:off x="4620127" y="1267885"/>
            <a:ext cx="4107839" cy="4155308"/>
          </a:xfrm>
          <a:prstGeom prst="rect">
            <a:avLst/>
          </a:prstGeom>
        </p:spPr>
      </p:pic>
      <p:sp>
        <p:nvSpPr>
          <p:cNvPr id="9" name="Slide Number Placeholder 8">
            <a:extLst>
              <a:ext uri="{FF2B5EF4-FFF2-40B4-BE49-F238E27FC236}">
                <a16:creationId xmlns:a16="http://schemas.microsoft.com/office/drawing/2014/main" xmlns="" id="{0D2310C3-8623-410B-AE4C-0B4737C7176B}"/>
              </a:ext>
            </a:extLst>
          </p:cNvPr>
          <p:cNvSpPr>
            <a:spLocks noGrp="1"/>
          </p:cNvSpPr>
          <p:nvPr>
            <p:ph type="sldNum" sz="quarter" idx="4"/>
          </p:nvPr>
        </p:nvSpPr>
        <p:spPr/>
        <p:txBody>
          <a:bodyPr/>
          <a:lstStyle/>
          <a:p>
            <a:pPr defTabSz="609585">
              <a:defRPr/>
            </a:pPr>
            <a:fld id="{E56DD509-9AB6-C341-BCEC-B0557E4C9977}" type="slidenum">
              <a:rPr lang="en-US"/>
              <a:pPr defTabSz="609585">
                <a:defRPr/>
              </a:pPr>
              <a:t>61</a:t>
            </a:fld>
            <a:endParaRPr lang="en-US" dirty="0"/>
          </a:p>
        </p:txBody>
      </p:sp>
      <p:pic>
        <p:nvPicPr>
          <p:cNvPr id="8" name="~PP163.WAV">
            <a:hlinkClick r:id="" action="ppaction://media"/>
          </p:cNvPr>
          <p:cNvPicPr>
            <a:picLocks noRot="1" noChangeAspect="1"/>
          </p:cNvPicPr>
          <p:nvPr>
            <a:wavAudioFile r:embed="rId1" name="~PP163.WAV"/>
          </p:nvPr>
        </p:nvPicPr>
        <p:blipFill>
          <a:blip r:embed="rId5"/>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597438405"/>
      </p:ext>
    </p:extLst>
  </p:cSld>
  <p:clrMapOvr>
    <a:masterClrMapping/>
  </p:clrMapOvr>
  <p:transition spd="slow" advClick="0" advTm="14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457200" y="304800"/>
            <a:ext cx="8229600" cy="1143000"/>
          </a:xfrm>
        </p:spPr>
        <p:txBody>
          <a:bodyPr/>
          <a:lstStyle/>
          <a:p>
            <a:r>
              <a:rPr lang="en-US" b="1" dirty="0" smtClean="0">
                <a:latin typeface="Times New Roman" pitchFamily="18" charset="0"/>
                <a:cs typeface="Times New Roman" pitchFamily="18" charset="0"/>
              </a:rPr>
              <a:t>Sites of metastasis</a:t>
            </a:r>
            <a:endParaRPr lang="el-GR" b="1" dirty="0" smtClean="0">
              <a:latin typeface="Times New Roman" pitchFamily="18" charset="0"/>
              <a:cs typeface="Times New Roman" pitchFamily="18" charset="0"/>
            </a:endParaRPr>
          </a:p>
        </p:txBody>
      </p:sp>
      <p:pic>
        <p:nvPicPr>
          <p:cNvPr id="7171" name="Picture 6" descr="breast cancer stage 4"/>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l="60495" r="-182"/>
          <a:stretch>
            <a:fillRect/>
          </a:stretch>
        </p:blipFill>
        <p:spPr>
          <a:xfrm>
            <a:off x="5029200" y="1371600"/>
            <a:ext cx="2857500" cy="4114800"/>
          </a:xfrm>
          <a:noFill/>
        </p:spPr>
      </p:pic>
      <p:sp>
        <p:nvSpPr>
          <p:cNvPr id="7172" name="Rectangle 7"/>
          <p:cNvSpPr>
            <a:spLocks/>
          </p:cNvSpPr>
          <p:nvPr/>
        </p:nvSpPr>
        <p:spPr bwMode="auto">
          <a:xfrm>
            <a:off x="381000" y="2133600"/>
            <a:ext cx="510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nchor="b"/>
          <a:lstStyle/>
          <a:p>
            <a:pPr algn="l" eaLnBrk="0" hangingPunct="0"/>
            <a:endParaRPr lang="el-GR" sz="3600">
              <a:solidFill>
                <a:schemeClr val="tx2"/>
              </a:solidFill>
              <a:latin typeface="Calibri" pitchFamily="34" charset="0"/>
            </a:endParaRPr>
          </a:p>
        </p:txBody>
      </p:sp>
      <p:sp>
        <p:nvSpPr>
          <p:cNvPr id="7173" name="Rectangle 8"/>
          <p:cNvSpPr>
            <a:spLocks/>
          </p:cNvSpPr>
          <p:nvPr/>
        </p:nvSpPr>
        <p:spPr bwMode="auto">
          <a:xfrm>
            <a:off x="457200" y="1828800"/>
            <a:ext cx="82296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73050" indent="-273050" algn="l" eaLnBrk="0" hangingPunct="0">
              <a:spcBef>
                <a:spcPct val="20000"/>
              </a:spcBef>
              <a:buClr>
                <a:srgbClr val="0BD0D9"/>
              </a:buClr>
              <a:buSzPct val="95000"/>
              <a:buFont typeface="Wingdings 2" pitchFamily="18" charset="2"/>
              <a:buChar char=""/>
            </a:pPr>
            <a:r>
              <a:rPr lang="en-US" sz="2600" dirty="0"/>
              <a:t>Lymph Nodes  69%</a:t>
            </a:r>
          </a:p>
          <a:p>
            <a:pPr marL="273050" indent="-273050" algn="l" eaLnBrk="0" hangingPunct="0">
              <a:spcBef>
                <a:spcPct val="20000"/>
              </a:spcBef>
              <a:buClr>
                <a:srgbClr val="0BD0D9"/>
              </a:buClr>
              <a:buSzPct val="95000"/>
              <a:buFont typeface="Wingdings 2" pitchFamily="18" charset="2"/>
              <a:buChar char=""/>
            </a:pPr>
            <a:r>
              <a:rPr lang="en-US" sz="2600" dirty="0"/>
              <a:t>Bones  47%</a:t>
            </a:r>
          </a:p>
          <a:p>
            <a:pPr marL="273050" indent="-273050" algn="l" eaLnBrk="0" hangingPunct="0">
              <a:spcBef>
                <a:spcPct val="20000"/>
              </a:spcBef>
              <a:buClr>
                <a:srgbClr val="0BD0D9"/>
              </a:buClr>
              <a:buSzPct val="95000"/>
              <a:buFont typeface="Wingdings 2" pitchFamily="18" charset="2"/>
              <a:buChar char=""/>
            </a:pPr>
            <a:r>
              <a:rPr lang="en-US" sz="2600" dirty="0"/>
              <a:t>Lungs  37%</a:t>
            </a:r>
          </a:p>
          <a:p>
            <a:pPr marL="273050" indent="-273050" algn="l" eaLnBrk="0" hangingPunct="0">
              <a:spcBef>
                <a:spcPct val="20000"/>
              </a:spcBef>
              <a:buClr>
                <a:srgbClr val="0BD0D9"/>
              </a:buClr>
              <a:buSzPct val="95000"/>
              <a:buFont typeface="Wingdings 2" pitchFamily="18" charset="2"/>
              <a:buChar char=""/>
            </a:pPr>
            <a:r>
              <a:rPr lang="en-US" sz="2600" dirty="0"/>
              <a:t>Liver  26%</a:t>
            </a:r>
          </a:p>
          <a:p>
            <a:pPr marL="273050" indent="-273050" algn="l" eaLnBrk="0" hangingPunct="0">
              <a:spcBef>
                <a:spcPct val="20000"/>
              </a:spcBef>
              <a:buClr>
                <a:srgbClr val="0BD0D9"/>
              </a:buClr>
              <a:buSzPct val="95000"/>
              <a:buFont typeface="Wingdings 2" pitchFamily="18" charset="2"/>
              <a:buChar char=""/>
            </a:pPr>
            <a:r>
              <a:rPr lang="en-US" sz="2600" dirty="0"/>
              <a:t>Peritoneum  16%</a:t>
            </a:r>
          </a:p>
          <a:p>
            <a:pPr marL="273050" indent="-273050" algn="l" eaLnBrk="0" hangingPunct="0">
              <a:spcBef>
                <a:spcPct val="20000"/>
              </a:spcBef>
              <a:buClr>
                <a:srgbClr val="0BD0D9"/>
              </a:buClr>
              <a:buSzPct val="95000"/>
              <a:buFont typeface="Wingdings 2" pitchFamily="18" charset="2"/>
              <a:buChar char=""/>
            </a:pPr>
            <a:r>
              <a:rPr lang="en-US" sz="2600" dirty="0"/>
              <a:t>CNS</a:t>
            </a:r>
          </a:p>
          <a:p>
            <a:pPr marL="273050" indent="-273050" algn="l" eaLnBrk="0" hangingPunct="0">
              <a:spcBef>
                <a:spcPct val="20000"/>
              </a:spcBef>
              <a:buClr>
                <a:srgbClr val="0BD0D9"/>
              </a:buClr>
              <a:buSzPct val="95000"/>
              <a:buFont typeface="Wingdings 2" pitchFamily="18" charset="2"/>
              <a:buChar char=""/>
            </a:pPr>
            <a:r>
              <a:rPr lang="en-US" sz="2600" dirty="0"/>
              <a:t>Skin</a:t>
            </a:r>
          </a:p>
        </p:txBody>
      </p:sp>
      <p:sp>
        <p:nvSpPr>
          <p:cNvPr id="7174" name="Rectangle 9"/>
          <p:cNvSpPr>
            <a:spLocks noChangeArrowheads="1"/>
          </p:cNvSpPr>
          <p:nvPr/>
        </p:nvSpPr>
        <p:spPr bwMode="auto">
          <a:xfrm>
            <a:off x="6858016" y="6357958"/>
            <a:ext cx="205004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en-US" sz="1400" dirty="0" err="1">
                <a:latin typeface="Times New Roman" pitchFamily="18" charset="0"/>
                <a:cs typeface="Times New Roman" pitchFamily="18" charset="0"/>
              </a:rPr>
              <a:t>Shinagare</a:t>
            </a:r>
            <a:r>
              <a:rPr lang="en-US" sz="1400" dirty="0">
                <a:latin typeface="Times New Roman" pitchFamily="18" charset="0"/>
                <a:cs typeface="Times New Roman" pitchFamily="18" charset="0"/>
              </a:rPr>
              <a:t> et al. AJR 2011</a:t>
            </a:r>
            <a:endParaRPr lang="el-GR" sz="1400" dirty="0">
              <a:latin typeface="Times New Roman" pitchFamily="18" charset="0"/>
              <a:cs typeface="Times New Roman" pitchFamily="18" charset="0"/>
            </a:endParaRPr>
          </a:p>
        </p:txBody>
      </p:sp>
      <p:pic>
        <p:nvPicPr>
          <p:cNvPr id="7" name="~PP1096.WAV">
            <a:hlinkClick r:id="" action="ppaction://media"/>
          </p:cNvPr>
          <p:cNvPicPr>
            <a:picLocks noRot="1" noChangeAspect="1"/>
          </p:cNvPicPr>
          <p:nvPr>
            <a:wavAudioFile r:embed="rId1" name="~PP1096.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4063672272"/>
      </p:ext>
    </p:extLst>
  </p:cSld>
  <p:clrMapOvr>
    <a:masterClrMapping/>
  </p:clrMapOvr>
  <p:transition advTm="8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304800"/>
            <a:ext cx="8229600" cy="1143000"/>
          </a:xfrm>
        </p:spPr>
        <p:txBody>
          <a:bodyPr/>
          <a:lstStyle/>
          <a:p>
            <a:r>
              <a:rPr lang="en-US" b="1" dirty="0" smtClean="0">
                <a:solidFill>
                  <a:schemeClr val="accent1">
                    <a:lumMod val="75000"/>
                  </a:schemeClr>
                </a:solidFill>
                <a:latin typeface="Times New Roman" pitchFamily="18" charset="0"/>
                <a:cs typeface="Times New Roman" pitchFamily="18" charset="0"/>
              </a:rPr>
              <a:t>Prognostic factors in 1st line</a:t>
            </a:r>
            <a:endParaRPr lang="el-GR" b="1" dirty="0" smtClean="0">
              <a:solidFill>
                <a:schemeClr val="accent1">
                  <a:lumMod val="75000"/>
                </a:schemeClr>
              </a:solidFill>
              <a:latin typeface="Times New Roman" pitchFamily="18" charset="0"/>
              <a:cs typeface="Times New Roman" pitchFamily="18" charset="0"/>
            </a:endParaRPr>
          </a:p>
        </p:txBody>
      </p:sp>
      <p:sp>
        <p:nvSpPr>
          <p:cNvPr id="9219" name="Rectangle 3"/>
          <p:cNvSpPr>
            <a:spLocks noGrp="1"/>
          </p:cNvSpPr>
          <p:nvPr>
            <p:ph type="body" idx="1"/>
          </p:nvPr>
        </p:nvSpPr>
        <p:spPr>
          <a:xfrm>
            <a:off x="6477000" y="1935163"/>
            <a:ext cx="2514600" cy="4389437"/>
          </a:xfrm>
        </p:spPr>
        <p:txBody>
          <a:bodyPr/>
          <a:lstStyle/>
          <a:p>
            <a:r>
              <a:rPr lang="en-US" smtClean="0"/>
              <a:t>203 pts</a:t>
            </a:r>
          </a:p>
          <a:p>
            <a:r>
              <a:rPr lang="en-US" smtClean="0"/>
              <a:t>Urothelial cancer</a:t>
            </a:r>
          </a:p>
          <a:p>
            <a:r>
              <a:rPr lang="en-US" smtClean="0"/>
              <a:t>Stage IV</a:t>
            </a:r>
          </a:p>
          <a:p>
            <a:r>
              <a:rPr lang="en-US" smtClean="0"/>
              <a:t>MVAC</a:t>
            </a:r>
            <a:endParaRPr lang="el-GR" smtClean="0"/>
          </a:p>
        </p:txBody>
      </p:sp>
      <p:pic>
        <p:nvPicPr>
          <p:cNvPr id="9220"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4800" y="1447800"/>
            <a:ext cx="617220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8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21" name="Oval 6"/>
          <p:cNvSpPr>
            <a:spLocks noChangeArrowheads="1"/>
          </p:cNvSpPr>
          <p:nvPr/>
        </p:nvSpPr>
        <p:spPr bwMode="auto">
          <a:xfrm>
            <a:off x="2895600" y="2438400"/>
            <a:ext cx="838200" cy="838200"/>
          </a:xfrm>
          <a:prstGeom prst="ellipse">
            <a:avLst/>
          </a:prstGeom>
          <a:noFill/>
          <a:ln w="22225">
            <a:solidFill>
              <a:srgbClr val="8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solidFill>
                <a:schemeClr val="accent1">
                  <a:lumMod val="50000"/>
                </a:schemeClr>
              </a:solidFill>
            </a:endParaRPr>
          </a:p>
        </p:txBody>
      </p:sp>
      <p:sp>
        <p:nvSpPr>
          <p:cNvPr id="9222" name="Oval 7"/>
          <p:cNvSpPr>
            <a:spLocks noChangeArrowheads="1"/>
          </p:cNvSpPr>
          <p:nvPr/>
        </p:nvSpPr>
        <p:spPr bwMode="auto">
          <a:xfrm>
            <a:off x="3810000" y="2362200"/>
            <a:ext cx="1295400" cy="914400"/>
          </a:xfrm>
          <a:prstGeom prst="ellipse">
            <a:avLst/>
          </a:prstGeom>
          <a:noFill/>
          <a:ln w="22225">
            <a:solidFill>
              <a:srgbClr val="8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solidFill>
                <a:schemeClr val="accent1">
                  <a:lumMod val="50000"/>
                </a:schemeClr>
              </a:solidFill>
            </a:endParaRPr>
          </a:p>
        </p:txBody>
      </p:sp>
      <p:sp>
        <p:nvSpPr>
          <p:cNvPr id="7" name="6 - Ορθογώνιο"/>
          <p:cNvSpPr/>
          <p:nvPr/>
        </p:nvSpPr>
        <p:spPr>
          <a:xfrm>
            <a:off x="6429388" y="5214950"/>
            <a:ext cx="2714612"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Median survival time in patient cohorts: 9- 26 m</a:t>
            </a:r>
            <a:endParaRPr lang="el-GR" dirty="0"/>
          </a:p>
        </p:txBody>
      </p:sp>
      <p:pic>
        <p:nvPicPr>
          <p:cNvPr id="8" name="~PP1397.WAV">
            <a:hlinkClick r:id="" action="ppaction://media"/>
          </p:cNvPr>
          <p:cNvPicPr>
            <a:picLocks noRot="1" noChangeAspect="1"/>
          </p:cNvPicPr>
          <p:nvPr>
            <a:wavAudioFile r:embed="rId2" name="~PP1397.WAV"/>
          </p:nvPr>
        </p:nvPicPr>
        <p:blipFill>
          <a:blip r:embed="rId5"/>
          <a:stretch>
            <a:fillRect/>
          </a:stretch>
        </p:blipFill>
        <p:spPr>
          <a:xfrm>
            <a:off x="8632825" y="6346825"/>
            <a:ext cx="304800" cy="304800"/>
          </a:xfrm>
          <a:prstGeom prst="rect">
            <a:avLst/>
          </a:prstGeom>
        </p:spPr>
      </p:pic>
    </p:spTree>
    <p:custDataLst>
      <p:tags r:id="rId1"/>
    </p:custDataLst>
    <p:extLst>
      <p:ext uri="{BB962C8B-B14F-4D97-AF65-F5344CB8AC3E}">
        <p14:creationId xmlns="" xmlns:p14="http://schemas.microsoft.com/office/powerpoint/2010/main" val="2929898930"/>
      </p:ext>
    </p:extLst>
  </p:cSld>
  <p:clrMapOvr>
    <a:masterClrMapping/>
  </p:clrMapOvr>
  <p:transition advTm="20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ppt_x"/>
                                          </p:val>
                                        </p:tav>
                                        <p:tav tm="100000">
                                          <p:val>
                                            <p:strVal val="#ppt_x"/>
                                          </p:val>
                                        </p:tav>
                                      </p:tavLst>
                                    </p:anim>
                                    <p:anim calcmode="lin" valueType="num">
                                      <p:cBhvr additive="base">
                                        <p:cTn id="12"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2"/>
                                        </p:tgtEl>
                                        <p:attrNameLst>
                                          <p:attrName>style.visibility</p:attrName>
                                        </p:attrNameLst>
                                      </p:cBhvr>
                                      <p:to>
                                        <p:strVal val="visible"/>
                                      </p:to>
                                    </p:set>
                                    <p:anim calcmode="lin" valueType="num">
                                      <p:cBhvr additive="base">
                                        <p:cTn id="17" dur="500" fill="hold"/>
                                        <p:tgtEl>
                                          <p:spTgt spid="9222"/>
                                        </p:tgtEl>
                                        <p:attrNameLst>
                                          <p:attrName>ppt_x</p:attrName>
                                        </p:attrNameLst>
                                      </p:cBhvr>
                                      <p:tavLst>
                                        <p:tav tm="0">
                                          <p:val>
                                            <p:strVal val="#ppt_x"/>
                                          </p:val>
                                        </p:tav>
                                        <p:tav tm="100000">
                                          <p:val>
                                            <p:strVal val="#ppt_x"/>
                                          </p:val>
                                        </p:tav>
                                      </p:tavLst>
                                    </p:anim>
                                    <p:anim calcmode="lin" valueType="num">
                                      <p:cBhvr additive="base">
                                        <p:cTn id="1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9221" grpId="0" animBg="1"/>
      <p:bldP spid="92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Practice changing trials in summary…</a:t>
            </a:r>
            <a:endParaRPr lang="el-GR" dirty="0"/>
          </a:p>
        </p:txBody>
      </p:sp>
      <p:pic>
        <p:nvPicPr>
          <p:cNvPr id="70659" name="Picture 3"/>
          <p:cNvPicPr>
            <a:picLocks noChangeAspect="1" noChangeArrowheads="1"/>
          </p:cNvPicPr>
          <p:nvPr/>
        </p:nvPicPr>
        <p:blipFill>
          <a:blip r:embed="rId3"/>
          <a:srcRect/>
          <a:stretch>
            <a:fillRect/>
          </a:stretch>
        </p:blipFill>
        <p:spPr bwMode="auto">
          <a:xfrm>
            <a:off x="4214810" y="4895868"/>
            <a:ext cx="4929190" cy="1104900"/>
          </a:xfrm>
          <a:prstGeom prst="rect">
            <a:avLst/>
          </a:prstGeom>
          <a:noFill/>
          <a:ln w="9525">
            <a:noFill/>
            <a:miter lim="800000"/>
            <a:headEnd/>
            <a:tailEnd/>
          </a:ln>
          <a:effectLst/>
        </p:spPr>
      </p:pic>
      <p:pic>
        <p:nvPicPr>
          <p:cNvPr id="70660" name="Picture 4"/>
          <p:cNvPicPr>
            <a:picLocks noChangeAspect="1" noChangeArrowheads="1"/>
          </p:cNvPicPr>
          <p:nvPr/>
        </p:nvPicPr>
        <p:blipFill>
          <a:blip r:embed="rId4"/>
          <a:srcRect/>
          <a:stretch>
            <a:fillRect/>
          </a:stretch>
        </p:blipFill>
        <p:spPr bwMode="auto">
          <a:xfrm>
            <a:off x="6096000" y="6143644"/>
            <a:ext cx="3048000" cy="371475"/>
          </a:xfrm>
          <a:prstGeom prst="rect">
            <a:avLst/>
          </a:prstGeom>
          <a:noFill/>
          <a:ln w="9525">
            <a:noFill/>
            <a:miter lim="800000"/>
            <a:headEnd/>
            <a:tailEnd/>
          </a:ln>
          <a:effectLst/>
        </p:spPr>
      </p:pic>
      <p:pic>
        <p:nvPicPr>
          <p:cNvPr id="70661" name="Picture 5"/>
          <p:cNvPicPr>
            <a:picLocks noGrp="1" noChangeAspect="1" noChangeArrowheads="1"/>
          </p:cNvPicPr>
          <p:nvPr>
            <p:ph idx="1"/>
          </p:nvPr>
        </p:nvPicPr>
        <p:blipFill>
          <a:blip r:embed="rId5"/>
          <a:srcRect/>
          <a:stretch>
            <a:fillRect/>
          </a:stretch>
        </p:blipFill>
        <p:spPr bwMode="auto">
          <a:xfrm>
            <a:off x="642910" y="1928803"/>
            <a:ext cx="6534150" cy="2714644"/>
          </a:xfrm>
          <a:prstGeom prst="rect">
            <a:avLst/>
          </a:prstGeom>
          <a:noFill/>
          <a:ln w="9525">
            <a:noFill/>
            <a:miter lim="800000"/>
            <a:headEnd/>
            <a:tailEnd/>
          </a:ln>
          <a:effectLst/>
        </p:spPr>
      </p:pic>
      <p:sp>
        <p:nvSpPr>
          <p:cNvPr id="6" name="5 - Έλλειψη"/>
          <p:cNvSpPr/>
          <p:nvPr/>
        </p:nvSpPr>
        <p:spPr>
          <a:xfrm>
            <a:off x="0" y="4929198"/>
            <a:ext cx="4000496" cy="1643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Responses in 1</a:t>
            </a:r>
            <a:r>
              <a:rPr lang="en-US" baseline="30000" dirty="0" smtClean="0"/>
              <a:t>st</a:t>
            </a:r>
            <a:r>
              <a:rPr lang="en-US" dirty="0" smtClean="0"/>
              <a:t> line are seen in close to 50% but they are not durable </a:t>
            </a:r>
            <a:r>
              <a:rPr lang="en-US" dirty="0" smtClean="0">
                <a:sym typeface="Wingdings" pitchFamily="2" charset="2"/>
              </a:rPr>
              <a:t></a:t>
            </a:r>
            <a:r>
              <a:rPr lang="el-GR" dirty="0" smtClean="0">
                <a:sym typeface="Wingdings" pitchFamily="2" charset="2"/>
              </a:rPr>
              <a:t>      </a:t>
            </a:r>
            <a:r>
              <a:rPr lang="en-US" dirty="0" smtClean="0">
                <a:sym typeface="Wingdings" pitchFamily="2" charset="2"/>
              </a:rPr>
              <a:t> m OS: 13,8- 14,8 m</a:t>
            </a:r>
            <a:endParaRPr lang="el-GR" dirty="0"/>
          </a:p>
        </p:txBody>
      </p:sp>
      <p:sp>
        <p:nvSpPr>
          <p:cNvPr id="7" name="6 - TextBox"/>
          <p:cNvSpPr txBox="1"/>
          <p:nvPr/>
        </p:nvSpPr>
        <p:spPr>
          <a:xfrm>
            <a:off x="785786" y="6550223"/>
            <a:ext cx="2496133" cy="307777"/>
          </a:xfrm>
          <a:prstGeom prst="rect">
            <a:avLst/>
          </a:prstGeom>
          <a:noFill/>
        </p:spPr>
        <p:txBody>
          <a:bodyPr wrap="none" rtlCol="0">
            <a:spAutoFit/>
          </a:bodyPr>
          <a:lstStyle/>
          <a:p>
            <a:r>
              <a:rPr lang="en-US" sz="1400" dirty="0" smtClean="0"/>
              <a:t>Aragon et al 2016 Future </a:t>
            </a:r>
            <a:r>
              <a:rPr lang="en-US" sz="1400" dirty="0" err="1" smtClean="0"/>
              <a:t>Oncol</a:t>
            </a:r>
            <a:r>
              <a:rPr lang="en-US" sz="1400" dirty="0" smtClean="0"/>
              <a:t> </a:t>
            </a:r>
            <a:endParaRPr lang="el-GR" sz="1400" dirty="0"/>
          </a:p>
        </p:txBody>
      </p:sp>
      <p:pic>
        <p:nvPicPr>
          <p:cNvPr id="8" name="~PP1644.WAV">
            <a:hlinkClick r:id="" action="ppaction://media"/>
          </p:cNvPr>
          <p:cNvPicPr>
            <a:picLocks noRot="1" noChangeAspect="1"/>
          </p:cNvPicPr>
          <p:nvPr>
            <a:wavAudioFile r:embed="rId1" name="~PP1644.WAV"/>
          </p:nvPr>
        </p:nvPicPr>
        <p:blipFill>
          <a:blip r:embed="rId6"/>
          <a:stretch>
            <a:fillRect/>
          </a:stretch>
        </p:blipFill>
        <p:spPr>
          <a:xfrm>
            <a:off x="8632825" y="6346825"/>
            <a:ext cx="304800" cy="304800"/>
          </a:xfrm>
          <a:prstGeom prst="rect">
            <a:avLst/>
          </a:prstGeom>
        </p:spPr>
      </p:pic>
    </p:spTree>
  </p:cSld>
  <p:clrMapOvr>
    <a:masterClrMapping/>
  </p:clrMapOvr>
  <p:transition advTm="32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xmlns="" val="1993113923"/>
              </p:ext>
            </p:extLst>
          </p:nvPr>
        </p:nvGraphicFramePr>
        <p:xfrm>
          <a:off x="319087" y="1652085"/>
          <a:ext cx="8453080" cy="3743960"/>
        </p:xfrm>
        <a:graphic>
          <a:graphicData uri="http://schemas.openxmlformats.org/drawingml/2006/table">
            <a:tbl>
              <a:tblPr firstRow="1" bandRow="1">
                <a:tableStyleId>{2D5ABB26-0587-4C30-8999-92F81FD0307C}</a:tableStyleId>
              </a:tblPr>
              <a:tblGrid>
                <a:gridCol w="2113270">
                  <a:extLst>
                    <a:ext uri="{9D8B030D-6E8A-4147-A177-3AD203B41FA5}">
                      <a16:colId xmlns:a16="http://schemas.microsoft.com/office/drawing/2014/main" xmlns="" val="4218004860"/>
                    </a:ext>
                  </a:extLst>
                </a:gridCol>
                <a:gridCol w="2038750">
                  <a:extLst>
                    <a:ext uri="{9D8B030D-6E8A-4147-A177-3AD203B41FA5}">
                      <a16:colId xmlns:a16="http://schemas.microsoft.com/office/drawing/2014/main" xmlns="" val="3333978525"/>
                    </a:ext>
                  </a:extLst>
                </a:gridCol>
                <a:gridCol w="2038750">
                  <a:extLst>
                    <a:ext uri="{9D8B030D-6E8A-4147-A177-3AD203B41FA5}">
                      <a16:colId xmlns:a16="http://schemas.microsoft.com/office/drawing/2014/main" xmlns="" val="2888244788"/>
                    </a:ext>
                  </a:extLst>
                </a:gridCol>
                <a:gridCol w="2262310">
                  <a:extLst>
                    <a:ext uri="{9D8B030D-6E8A-4147-A177-3AD203B41FA5}">
                      <a16:colId xmlns:a16="http://schemas.microsoft.com/office/drawing/2014/main" xmlns="" val="1166249226"/>
                    </a:ext>
                  </a:extLst>
                </a:gridCol>
              </a:tblGrid>
              <a:tr h="370840">
                <a:tc>
                  <a:txBody>
                    <a:bodyPr/>
                    <a:lstStyle/>
                    <a:p>
                      <a:pPr algn="ctr"/>
                      <a:endParaRPr lang="en-US" sz="1400" dirty="0"/>
                    </a:p>
                  </a:txBody>
                  <a:tcPr>
                    <a:lnR w="12700" cap="flat" cmpd="sng" algn="ctr">
                      <a:solidFill>
                        <a:schemeClr val="tx1"/>
                      </a:solidFill>
                      <a:prstDash val="solid"/>
                      <a:round/>
                      <a:headEnd type="none" w="med" len="med"/>
                      <a:tailEnd type="none" w="med" len="med"/>
                    </a:lnR>
                  </a:tcPr>
                </a:tc>
                <a:tc gridSpan="2">
                  <a:txBody>
                    <a:bodyPr/>
                    <a:lstStyle/>
                    <a:p>
                      <a:pPr algn="ctr"/>
                      <a:r>
                        <a:rPr lang="en-US" sz="1400" b="1" dirty="0">
                          <a:solidFill>
                            <a:schemeClr val="bg1"/>
                          </a:solidFill>
                        </a:rPr>
                        <a:t>1L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E1F7E"/>
                    </a:solidFill>
                  </a:tcPr>
                </a:tc>
                <a:tc hMerge="1">
                  <a:txBody>
                    <a:bodyPr/>
                    <a:lstStyle/>
                    <a:p>
                      <a:endParaRPr 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2L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extLst>
                  <a:ext uri="{0D108BD9-81ED-4DB2-BD59-A6C34878D82A}">
                    <a16:rowId xmlns:a16="http://schemas.microsoft.com/office/drawing/2014/main" xmlns="" val="814926745"/>
                  </a:ext>
                </a:extLst>
              </a:tr>
              <a:tr h="370840">
                <a:tc>
                  <a:txBody>
                    <a:bodyPr/>
                    <a:lstStyle/>
                    <a:p>
                      <a:pPr algn="ctr"/>
                      <a:endParaRPr lang="en-US" sz="1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bg1"/>
                          </a:solidFill>
                        </a:rPr>
                        <a:t>HD-MVAC</a:t>
                      </a:r>
                      <a:endParaRPr lang="en-US" sz="1400" b="1" baseline="30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1F7E"/>
                    </a:solidFill>
                  </a:tcPr>
                </a:tc>
                <a:tc>
                  <a:txBody>
                    <a:bodyPr/>
                    <a:lstStyle/>
                    <a:p>
                      <a:pPr algn="ctr"/>
                      <a:r>
                        <a:rPr lang="en-US" sz="1400" b="1" dirty="0">
                          <a:solidFill>
                            <a:schemeClr val="bg1"/>
                          </a:solidFill>
                        </a:rPr>
                        <a:t>GC</a:t>
                      </a:r>
                      <a:endParaRPr lang="en-US" sz="1400" b="1" baseline="300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E1F7E"/>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10585380"/>
                  </a:ext>
                </a:extLst>
              </a:tr>
              <a:tr h="370840">
                <a:tc>
                  <a:txBody>
                    <a:bodyPr/>
                    <a:lstStyle/>
                    <a:p>
                      <a:pPr algn="ctr"/>
                      <a:r>
                        <a:rPr lang="en-US" sz="1400" b="1" dirty="0">
                          <a:solidFill>
                            <a:schemeClr val="bg1"/>
                          </a:solidFill>
                        </a:rPr>
                        <a:t>Median PFS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tc>
                  <a:txBody>
                    <a:bodyPr/>
                    <a:lstStyle/>
                    <a:p>
                      <a:pPr algn="ctr"/>
                      <a:r>
                        <a:rPr lang="en-US" sz="1400" dirty="0"/>
                        <a:t>9.5</a:t>
                      </a:r>
                      <a:r>
                        <a:rPr lang="en-US" sz="1400" baseline="30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tc>
                  <a:txBody>
                    <a:bodyPr/>
                    <a:lstStyle/>
                    <a:p>
                      <a:pPr algn="ctr"/>
                      <a:r>
                        <a:rPr lang="en-US" sz="1400" dirty="0"/>
                        <a:t>7.7</a:t>
                      </a:r>
                      <a:r>
                        <a:rPr lang="en-US" sz="1400" baseline="30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tc>
                  <a:txBody>
                    <a:bodyPr/>
                    <a:lstStyle/>
                    <a:p>
                      <a:pPr algn="ctr"/>
                      <a:r>
                        <a:rPr lang="en-GB" sz="1400" baseline="0" dirty="0"/>
                        <a:t>2.7‒4.1</a:t>
                      </a:r>
                      <a:r>
                        <a:rPr lang="en-GB" sz="1400" baseline="30000" dirty="0"/>
                        <a:t>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extLst>
                  <a:ext uri="{0D108BD9-81ED-4DB2-BD59-A6C34878D82A}">
                    <a16:rowId xmlns:a16="http://schemas.microsoft.com/office/drawing/2014/main" xmlns="" val="1580509826"/>
                  </a:ext>
                </a:extLst>
              </a:tr>
              <a:tr h="370840">
                <a:tc>
                  <a:txBody>
                    <a:bodyPr/>
                    <a:lstStyle/>
                    <a:p>
                      <a:pPr algn="ctr"/>
                      <a:r>
                        <a:rPr lang="en-US" sz="1400" b="1" dirty="0">
                          <a:solidFill>
                            <a:schemeClr val="bg1"/>
                          </a:solidFill>
                        </a:rPr>
                        <a:t>Median OS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tc>
                  <a:txBody>
                    <a:bodyPr/>
                    <a:lstStyle/>
                    <a:p>
                      <a:pPr algn="ctr"/>
                      <a:r>
                        <a:rPr lang="en-US" sz="1400" dirty="0"/>
                        <a:t>15.1</a:t>
                      </a:r>
                      <a:r>
                        <a:rPr lang="en-US" sz="1400" baseline="30000" dirty="0"/>
                        <a:t>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tc>
                  <a:txBody>
                    <a:bodyPr/>
                    <a:lstStyle/>
                    <a:p>
                      <a:pPr algn="ctr"/>
                      <a:r>
                        <a:rPr lang="en-US" sz="1400" dirty="0"/>
                        <a:t>14.0</a:t>
                      </a:r>
                      <a:r>
                        <a:rPr lang="en-US" sz="1400" baseline="30000" dirty="0"/>
                        <a:t>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tc>
                  <a:txBody>
                    <a:bodyPr/>
                    <a:lstStyle/>
                    <a:p>
                      <a:pPr algn="ctr"/>
                      <a:r>
                        <a:rPr lang="en-US" sz="1400" dirty="0"/>
                        <a:t>7.0</a:t>
                      </a:r>
                      <a:r>
                        <a:rPr lang="en-GB" sz="1400" baseline="0" dirty="0"/>
                        <a:t>‒8.5</a:t>
                      </a:r>
                      <a:r>
                        <a:rPr lang="en-GB" sz="1400" baseline="30000" dirty="0"/>
                        <a:t>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extLst>
                  <a:ext uri="{0D108BD9-81ED-4DB2-BD59-A6C34878D82A}">
                    <a16:rowId xmlns:a16="http://schemas.microsoft.com/office/drawing/2014/main" xmlns="" val="2876334160"/>
                  </a:ext>
                </a:extLst>
              </a:tr>
              <a:tr h="370840">
                <a:tc>
                  <a:txBody>
                    <a:bodyPr/>
                    <a:lstStyle/>
                    <a:p>
                      <a:pPr algn="ctr"/>
                      <a:r>
                        <a:rPr lang="en-US" sz="1400" b="1" dirty="0">
                          <a:solidFill>
                            <a:schemeClr val="bg1"/>
                          </a:solidFill>
                        </a:rPr>
                        <a:t>ORR</a:t>
                      </a:r>
                      <a:r>
                        <a:rPr lang="en-US" sz="1400" b="1" baseline="0" dirty="0">
                          <a:solidFill>
                            <a:schemeClr val="bg1"/>
                          </a:solidFill>
                        </a:rPr>
                        <a:t> (%)</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tc>
                  <a:txBody>
                    <a:bodyPr/>
                    <a:lstStyle/>
                    <a:p>
                      <a:pPr algn="ctr"/>
                      <a:r>
                        <a:rPr lang="en-US" sz="1400" dirty="0"/>
                        <a:t>64</a:t>
                      </a:r>
                      <a:r>
                        <a:rPr lang="en-US" sz="1400" baseline="30000" dirty="0"/>
                        <a:t>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tc>
                  <a:txBody>
                    <a:bodyPr/>
                    <a:lstStyle/>
                    <a:p>
                      <a:pPr algn="ctr"/>
                      <a:r>
                        <a:rPr lang="en-US" sz="1400" dirty="0"/>
                        <a:t>49.4</a:t>
                      </a:r>
                      <a:r>
                        <a:rPr lang="en-US" sz="1400" baseline="30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tc>
                  <a:txBody>
                    <a:bodyPr/>
                    <a:lstStyle/>
                    <a:p>
                      <a:pPr algn="ctr"/>
                      <a:r>
                        <a:rPr lang="en-GB" sz="1400" baseline="0" dirty="0"/>
                        <a:t>14.2–31.9</a:t>
                      </a:r>
                      <a:r>
                        <a:rPr lang="en-GB" sz="1400" baseline="30000" dirty="0"/>
                        <a:t>4</a:t>
                      </a:r>
                      <a:r>
                        <a:rPr lang="en-GB" sz="1400" baseline="0" dirty="0"/>
                        <a: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DE2"/>
                    </a:solidFill>
                  </a:tcPr>
                </a:tc>
                <a:extLst>
                  <a:ext uri="{0D108BD9-81ED-4DB2-BD59-A6C34878D82A}">
                    <a16:rowId xmlns:a16="http://schemas.microsoft.com/office/drawing/2014/main" xmlns="" val="349907859"/>
                  </a:ext>
                </a:extLst>
              </a:tr>
              <a:tr h="370840">
                <a:tc rowSpan="2">
                  <a:txBody>
                    <a:bodyPr/>
                    <a:lstStyle/>
                    <a:p>
                      <a:pPr algn="ctr"/>
                      <a:r>
                        <a:rPr lang="en-US" sz="1400" b="1" dirty="0">
                          <a:solidFill>
                            <a:schemeClr val="bg1"/>
                          </a:solidFill>
                        </a:rPr>
                        <a:t>Safety:</a:t>
                      </a:r>
                      <a:r>
                        <a:rPr lang="en-US" sz="1400" b="1" baseline="0" dirty="0">
                          <a:solidFill>
                            <a:schemeClr val="bg1"/>
                          </a:solidFill>
                        </a:rPr>
                        <a:t> grade 3/4 toxicity in ≥10% of patients (%)</a:t>
                      </a: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tc gridSpan="2">
                  <a:txBody>
                    <a:bodyPr/>
                    <a:lstStyle/>
                    <a:p>
                      <a:pPr algn="ctr"/>
                      <a:r>
                        <a:rPr lang="en-US" sz="1400" dirty="0"/>
                        <a:t>Improved safety profile and tolerability relative </a:t>
                      </a:r>
                      <a:br>
                        <a:rPr lang="en-US" sz="1400" dirty="0"/>
                      </a:br>
                      <a:r>
                        <a:rPr lang="en-US" sz="1400" dirty="0"/>
                        <a:t>to MVAC</a:t>
                      </a:r>
                      <a:r>
                        <a:rPr lang="en-US" sz="1400" baseline="30000"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tc hMerge="1">
                  <a:txBody>
                    <a:bodyPr/>
                    <a:lstStyle/>
                    <a:p>
                      <a:endParaRPr lang="en-US" dirty="0"/>
                    </a:p>
                  </a:txBody>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extLst>
                  <a:ext uri="{0D108BD9-81ED-4DB2-BD59-A6C34878D82A}">
                    <a16:rowId xmlns:a16="http://schemas.microsoft.com/office/drawing/2014/main" xmlns="" val="1274393244"/>
                  </a:ext>
                </a:extLst>
              </a:tr>
              <a:tr h="370840">
                <a:tc vMerge="1">
                  <a:txBody>
                    <a:bodyPr/>
                    <a:lstStyle/>
                    <a:p>
                      <a:pPr algn="ctr"/>
                      <a:endParaRPr 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1F7E"/>
                    </a:solidFill>
                  </a:tcPr>
                </a:tc>
                <a:tc>
                  <a:txBody>
                    <a:bodyPr/>
                    <a:lstStyle/>
                    <a:p>
                      <a:pPr algn="ctr"/>
                      <a:r>
                        <a:rPr lang="en-US" sz="1400" baseline="0" dirty="0"/>
                        <a:t>Platelet toxicity: 22%</a:t>
                      </a:r>
                      <a:r>
                        <a:rPr lang="en-US" sz="1400" baseline="30000" dirty="0"/>
                        <a:t>1</a:t>
                      </a:r>
                    </a:p>
                    <a:p>
                      <a:pPr algn="ctr"/>
                      <a:r>
                        <a:rPr lang="en-US" sz="1400" baseline="0" dirty="0"/>
                        <a:t>WBC toxicity: 20%</a:t>
                      </a:r>
                      <a:r>
                        <a:rPr lang="en-US" sz="1400" baseline="30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tc>
                  <a:txBody>
                    <a:bodyPr/>
                    <a:lstStyle/>
                    <a:p>
                      <a:pPr algn="l"/>
                      <a:r>
                        <a:rPr lang="en-US" sz="1400" baseline="0" dirty="0"/>
                        <a:t>Neutropenia: 71</a:t>
                      </a:r>
                      <a:r>
                        <a:rPr lang="en-US" sz="1400" baseline="30000" dirty="0"/>
                        <a:t>3</a:t>
                      </a:r>
                      <a:endParaRPr lang="en-US" sz="1400" baseline="0" dirty="0"/>
                    </a:p>
                    <a:p>
                      <a:pPr algn="l"/>
                      <a:r>
                        <a:rPr lang="en-US" sz="1400" baseline="0" dirty="0"/>
                        <a:t>Thrombocytopenia: 57</a:t>
                      </a:r>
                      <a:r>
                        <a:rPr lang="en-US" sz="1400" baseline="30000" dirty="0"/>
                        <a:t>3</a:t>
                      </a:r>
                      <a:endParaRPr lang="en-US" sz="1400" baseline="0" dirty="0"/>
                    </a:p>
                    <a:p>
                      <a:pPr algn="l"/>
                      <a:r>
                        <a:rPr lang="en-US" sz="1400" baseline="0" dirty="0"/>
                        <a:t>Anemia: 27</a:t>
                      </a:r>
                      <a:r>
                        <a:rPr lang="en-US" sz="1400" baseline="30000" dirty="0"/>
                        <a:t>3</a:t>
                      </a:r>
                    </a:p>
                    <a:p>
                      <a:pPr algn="l"/>
                      <a:r>
                        <a:rPr lang="en-US" sz="1400" baseline="0" dirty="0"/>
                        <a:t>Nausea/vomiting: 22</a:t>
                      </a:r>
                      <a:r>
                        <a:rPr lang="en-US" sz="1400" baseline="30000" dirty="0"/>
                        <a:t>3</a:t>
                      </a:r>
                    </a:p>
                    <a:p>
                      <a:pPr algn="l"/>
                      <a:r>
                        <a:rPr lang="en-US" sz="1400" baseline="0" dirty="0"/>
                        <a:t>Alopecia: 11%</a:t>
                      </a:r>
                      <a:r>
                        <a:rPr lang="en-US" sz="1400" baseline="30000" dirty="0"/>
                        <a:t>3</a:t>
                      </a:r>
                    </a:p>
                    <a:p>
                      <a:pPr algn="l"/>
                      <a:r>
                        <a:rPr lang="en-US" sz="1400" baseline="0" dirty="0"/>
                        <a:t>Mucositis: 1%</a:t>
                      </a:r>
                      <a:r>
                        <a:rPr lang="en-US" sz="1400" baseline="30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tc>
                  <a:txBody>
                    <a:bodyPr/>
                    <a:lstStyle/>
                    <a:p>
                      <a:pPr algn="ctr"/>
                      <a:r>
                        <a:rPr lang="en-US" sz="1400" baseline="0" dirty="0"/>
                        <a:t>Neutropenia: 12%</a:t>
                      </a:r>
                      <a:r>
                        <a:rPr lang="en-GB" sz="1400" baseline="30000" dirty="0"/>
                        <a:t>4†</a:t>
                      </a:r>
                      <a:endParaRPr lang="en-US" sz="1400" baseline="0" dirty="0"/>
                    </a:p>
                    <a:p>
                      <a:pPr algn="ctr"/>
                      <a:r>
                        <a:rPr lang="en-US" sz="1400" dirty="0"/>
                        <a:t>Anemia:</a:t>
                      </a:r>
                      <a:r>
                        <a:rPr lang="en-US" sz="1400" baseline="0" dirty="0"/>
                        <a:t> 10%</a:t>
                      </a:r>
                      <a:r>
                        <a:rPr lang="en-GB" sz="1400" baseline="30000" dirty="0"/>
                        <a:t>4</a:t>
                      </a:r>
                      <a:r>
                        <a:rPr lang="en-GB" sz="1400" baseline="0" dirty="0"/>
                        <a:t>*</a:t>
                      </a:r>
                      <a:r>
                        <a:rPr lang="en-GB" sz="1400" baseline="30000" dirty="0"/>
                        <a: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F2"/>
                    </a:solidFill>
                  </a:tcPr>
                </a:tc>
                <a:extLst>
                  <a:ext uri="{0D108BD9-81ED-4DB2-BD59-A6C34878D82A}">
                    <a16:rowId xmlns:a16="http://schemas.microsoft.com/office/drawing/2014/main" xmlns="" val="2469307692"/>
                  </a:ext>
                </a:extLst>
              </a:tr>
            </a:tbl>
          </a:graphicData>
        </a:graphic>
      </p:graphicFrame>
      <p:sp>
        <p:nvSpPr>
          <p:cNvPr id="5" name="Title 4"/>
          <p:cNvSpPr>
            <a:spLocks noGrp="1"/>
          </p:cNvSpPr>
          <p:nvPr>
            <p:ph type="title"/>
          </p:nvPr>
        </p:nvSpPr>
        <p:spPr/>
        <p:txBody>
          <a:bodyPr>
            <a:noAutofit/>
          </a:bodyPr>
          <a:lstStyle/>
          <a:p>
            <a:r>
              <a:rPr lang="en-US" sz="3200" b="1" dirty="0"/>
              <a:t>Chemotherapy options for metastatic disease have limited durability and high levels of toxicity</a:t>
            </a:r>
            <a:endParaRPr lang="en-GB" sz="3200" b="1" dirty="0"/>
          </a:p>
        </p:txBody>
      </p:sp>
      <p:sp>
        <p:nvSpPr>
          <p:cNvPr id="4" name="Text Placeholder 3">
            <a:extLst>
              <a:ext uri="{FF2B5EF4-FFF2-40B4-BE49-F238E27FC236}">
                <a16:creationId xmlns:a16="http://schemas.microsoft.com/office/drawing/2014/main" xmlns="" id="{C8B7E77F-AD88-4E1B-B89B-74118C80E2F3}"/>
              </a:ext>
            </a:extLst>
          </p:cNvPr>
          <p:cNvSpPr>
            <a:spLocks noGrp="1"/>
          </p:cNvSpPr>
          <p:nvPr>
            <p:ph type="body" sz="quarter" idx="12"/>
          </p:nvPr>
        </p:nvSpPr>
        <p:spPr/>
        <p:txBody>
          <a:bodyPr>
            <a:normAutofit lnSpcReduction="10000"/>
          </a:bodyPr>
          <a:lstStyle/>
          <a:p>
            <a:endParaRPr lang="en-US" dirty="0"/>
          </a:p>
        </p:txBody>
      </p:sp>
      <p:sp>
        <p:nvSpPr>
          <p:cNvPr id="7" name="Text Placeholder 6"/>
          <p:cNvSpPr>
            <a:spLocks noGrp="1"/>
          </p:cNvSpPr>
          <p:nvPr>
            <p:ph type="body" sz="quarter" idx="13"/>
          </p:nvPr>
        </p:nvSpPr>
        <p:spPr/>
        <p:txBody>
          <a:bodyPr>
            <a:normAutofit fontScale="92500" lnSpcReduction="20000"/>
          </a:bodyPr>
          <a:lstStyle/>
          <a:p>
            <a:r>
              <a:rPr lang="en-GB"/>
              <a:t>*Pooled ORR with single agents; † Pooled probability of occurrence with single agents</a:t>
            </a:r>
            <a:br>
              <a:rPr lang="en-GB"/>
            </a:br>
            <a:r>
              <a:rPr lang="en-GB"/>
              <a:t>1. Sternberg CN et al. Eur J Cancer 2006;42:50–4; 2. von der Maase H et al. </a:t>
            </a:r>
            <a:r>
              <a:rPr lang="it-IT"/>
              <a:t>J Clin Oncol 2005;23:4602‒8; </a:t>
            </a:r>
            <a:r>
              <a:rPr lang="en-GB"/>
              <a:t>3. von der Maase H et al. </a:t>
            </a:r>
            <a:r>
              <a:rPr lang="it-IT"/>
              <a:t>J Clin Oncol 2000;17:3068</a:t>
            </a:r>
            <a:r>
              <a:rPr lang="en-GB"/>
              <a:t>–</a:t>
            </a:r>
            <a:r>
              <a:rPr lang="it-IT"/>
              <a:t>77</a:t>
            </a:r>
            <a:r>
              <a:rPr lang="en-GB"/>
              <a:t>; 4</a:t>
            </a:r>
            <a:r>
              <a:rPr lang="it-IT"/>
              <a:t>. </a:t>
            </a:r>
            <a:r>
              <a:rPr lang="en-GB"/>
              <a:t>Raggi D et al. Ann Oncol 2016;27:49–61.</a:t>
            </a:r>
            <a:endParaRPr lang="en-GB" dirty="0"/>
          </a:p>
        </p:txBody>
      </p:sp>
      <p:pic>
        <p:nvPicPr>
          <p:cNvPr id="6" name="~PP4060.WAV">
            <a:hlinkClick r:id="" action="ppaction://media"/>
          </p:cNvPr>
          <p:cNvPicPr>
            <a:picLocks noRot="1" noChangeAspect="1"/>
          </p:cNvPicPr>
          <p:nvPr>
            <a:wavAudioFile r:embed="rId1" name="~PP4060.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1989692684"/>
      </p:ext>
    </p:extLst>
  </p:cSld>
  <p:clrMapOvr>
    <a:masterClrMapping/>
  </p:clrMapOvr>
  <p:transition spd="med" advTm="144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r>
              <a:rPr lang="en-US" sz="4200" b="1" dirty="0" smtClean="0">
                <a:latin typeface="Times New Roman" pitchFamily="18" charset="0"/>
                <a:cs typeface="Times New Roman" pitchFamily="18" charset="0"/>
              </a:rPr>
              <a:t>Carboplatin</a:t>
            </a:r>
            <a:r>
              <a:rPr lang="en-US" dirty="0" smtClean="0">
                <a:latin typeface="Times New Roman" pitchFamily="18" charset="0"/>
                <a:cs typeface="Times New Roman" pitchFamily="18" charset="0"/>
              </a:rPr>
              <a:t> </a:t>
            </a:r>
            <a:r>
              <a:rPr lang="en-US" sz="4200" b="1" dirty="0" smtClean="0">
                <a:latin typeface="Times New Roman" pitchFamily="18" charset="0"/>
                <a:cs typeface="Times New Roman" pitchFamily="18" charset="0"/>
              </a:rPr>
              <a:t>instead of </a:t>
            </a:r>
            <a:r>
              <a:rPr lang="en-US" sz="4200" b="1" dirty="0" err="1" smtClean="0">
                <a:latin typeface="Times New Roman" pitchFamily="18" charset="0"/>
                <a:cs typeface="Times New Roman" pitchFamily="18" charset="0"/>
              </a:rPr>
              <a:t>Cisplatin</a:t>
            </a:r>
            <a:r>
              <a:rPr lang="en-US" sz="4200" b="1" dirty="0" smtClean="0">
                <a:latin typeface="Times New Roman" pitchFamily="18" charset="0"/>
                <a:cs typeface="Times New Roman" pitchFamily="18" charset="0"/>
              </a:rPr>
              <a:t>?</a:t>
            </a:r>
            <a:endParaRPr lang="el-GR" sz="4200" b="1" dirty="0" smtClean="0">
              <a:latin typeface="Times New Roman" pitchFamily="18" charset="0"/>
              <a:cs typeface="Times New Roman" pitchFamily="18" charset="0"/>
            </a:endParaRPr>
          </a:p>
        </p:txBody>
      </p:sp>
      <p:sp>
        <p:nvSpPr>
          <p:cNvPr id="30723" name="Rectangle 3"/>
          <p:cNvSpPr>
            <a:spLocks noGrp="1"/>
          </p:cNvSpPr>
          <p:nvPr>
            <p:ph type="body" idx="1"/>
          </p:nvPr>
        </p:nvSpPr>
        <p:spPr>
          <a:xfrm>
            <a:off x="422031" y="1536579"/>
            <a:ext cx="8534400" cy="4758714"/>
          </a:xfrm>
        </p:spPr>
        <p:txBody>
          <a:bodyPr/>
          <a:lstStyle/>
          <a:p>
            <a:pPr>
              <a:lnSpc>
                <a:spcPct val="80000"/>
              </a:lnSpc>
            </a:pPr>
            <a:r>
              <a:rPr lang="en-US" sz="2100" b="1" dirty="0" smtClean="0"/>
              <a:t>50%: unfit for </a:t>
            </a:r>
            <a:r>
              <a:rPr lang="en-US" sz="2100" b="1" dirty="0" err="1" smtClean="0"/>
              <a:t>Cisplatin</a:t>
            </a:r>
            <a:endParaRPr lang="en-US" sz="2100" b="1" dirty="0" smtClean="0"/>
          </a:p>
          <a:p>
            <a:pPr lvl="1">
              <a:lnSpc>
                <a:spcPct val="80000"/>
              </a:lnSpc>
            </a:pPr>
            <a:r>
              <a:rPr lang="en-US" sz="2000" dirty="0" smtClean="0"/>
              <a:t>PS ≥ 2</a:t>
            </a:r>
          </a:p>
          <a:p>
            <a:pPr lvl="1">
              <a:lnSpc>
                <a:spcPct val="80000"/>
              </a:lnSpc>
            </a:pPr>
            <a:r>
              <a:rPr lang="en-US" sz="2000" dirty="0" err="1" smtClean="0"/>
              <a:t>Cl</a:t>
            </a:r>
            <a:r>
              <a:rPr lang="en-US" sz="2000" dirty="0" smtClean="0"/>
              <a:t> Cr &lt; 60 ml/min</a:t>
            </a:r>
          </a:p>
          <a:p>
            <a:pPr lvl="1">
              <a:lnSpc>
                <a:spcPct val="80000"/>
              </a:lnSpc>
            </a:pPr>
            <a:r>
              <a:rPr lang="en-US" sz="2000" dirty="0" smtClean="0"/>
              <a:t>Sensory Neuropathy ≥ grade II</a:t>
            </a:r>
          </a:p>
          <a:p>
            <a:pPr lvl="1">
              <a:lnSpc>
                <a:spcPct val="80000"/>
              </a:lnSpc>
            </a:pPr>
            <a:r>
              <a:rPr lang="en-US" sz="2000" dirty="0" smtClean="0"/>
              <a:t>Hearing impaired ≥ grade II</a:t>
            </a:r>
          </a:p>
          <a:p>
            <a:pPr lvl="1">
              <a:lnSpc>
                <a:spcPct val="80000"/>
              </a:lnSpc>
            </a:pPr>
            <a:r>
              <a:rPr lang="en-US" sz="2000" dirty="0" smtClean="0"/>
              <a:t>CHF ≥ NYHA class III</a:t>
            </a:r>
          </a:p>
          <a:p>
            <a:pPr>
              <a:lnSpc>
                <a:spcPct val="80000"/>
              </a:lnSpc>
            </a:pPr>
            <a:endParaRPr lang="en-US" sz="2100" dirty="0" smtClean="0"/>
          </a:p>
          <a:p>
            <a:pPr>
              <a:lnSpc>
                <a:spcPct val="80000"/>
              </a:lnSpc>
            </a:pPr>
            <a:r>
              <a:rPr lang="en-US" sz="2100" b="1" dirty="0" err="1" smtClean="0"/>
              <a:t>MCaVi</a:t>
            </a:r>
            <a:endParaRPr lang="en-US" sz="2100" b="1" dirty="0" smtClean="0"/>
          </a:p>
          <a:p>
            <a:pPr>
              <a:lnSpc>
                <a:spcPct val="80000"/>
              </a:lnSpc>
              <a:buFont typeface="Wingdings 2" pitchFamily="18" charset="2"/>
              <a:buNone/>
            </a:pPr>
            <a:r>
              <a:rPr lang="en-US" sz="2100" b="1" dirty="0" smtClean="0">
                <a:solidFill>
                  <a:schemeClr val="accent1">
                    <a:lumMod val="75000"/>
                  </a:schemeClr>
                </a:solidFill>
              </a:rPr>
              <a:t>                                                               </a:t>
            </a:r>
            <a:r>
              <a:rPr lang="el-GR" sz="2100" b="1" dirty="0" smtClean="0">
                <a:solidFill>
                  <a:schemeClr val="accent1">
                    <a:lumMod val="75000"/>
                  </a:schemeClr>
                </a:solidFill>
              </a:rPr>
              <a:t>        </a:t>
            </a:r>
            <a:r>
              <a:rPr lang="en-US" sz="2100" b="1" dirty="0" smtClean="0">
                <a:solidFill>
                  <a:schemeClr val="accent1">
                    <a:lumMod val="75000"/>
                  </a:schemeClr>
                </a:solidFill>
              </a:rPr>
              <a:t> Similar Efficacy, </a:t>
            </a:r>
          </a:p>
          <a:p>
            <a:pPr>
              <a:lnSpc>
                <a:spcPct val="80000"/>
              </a:lnSpc>
              <a:buFont typeface="Wingdings 2" pitchFamily="18" charset="2"/>
              <a:buNone/>
            </a:pPr>
            <a:r>
              <a:rPr lang="en-US" sz="2100" b="1" dirty="0" smtClean="0">
                <a:solidFill>
                  <a:srgbClr val="FFC000"/>
                </a:solidFill>
              </a:rPr>
              <a:t>                                                               </a:t>
            </a:r>
            <a:r>
              <a:rPr lang="el-GR" sz="2100" b="1" dirty="0" smtClean="0">
                <a:solidFill>
                  <a:srgbClr val="FFC000"/>
                </a:solidFill>
              </a:rPr>
              <a:t>        </a:t>
            </a:r>
            <a:r>
              <a:rPr lang="en-US" sz="2100" b="1" dirty="0" smtClean="0">
                <a:solidFill>
                  <a:srgbClr val="FFC000"/>
                </a:solidFill>
              </a:rPr>
              <a:t> </a:t>
            </a:r>
            <a:r>
              <a:rPr lang="en-US" sz="2100" b="1" dirty="0" err="1" smtClean="0">
                <a:solidFill>
                  <a:srgbClr val="FFC000"/>
                </a:solidFill>
              </a:rPr>
              <a:t>Carbo</a:t>
            </a:r>
            <a:r>
              <a:rPr lang="en-US" sz="2100" b="1" dirty="0" smtClean="0">
                <a:solidFill>
                  <a:srgbClr val="FFC000"/>
                </a:solidFill>
              </a:rPr>
              <a:t>/GMB: less toxic</a:t>
            </a:r>
          </a:p>
          <a:p>
            <a:pPr marL="65087" indent="0">
              <a:lnSpc>
                <a:spcPct val="80000"/>
              </a:lnSpc>
              <a:buNone/>
            </a:pPr>
            <a:endParaRPr lang="en-US" sz="2100" dirty="0" smtClean="0">
              <a:solidFill>
                <a:srgbClr val="FFC000"/>
              </a:solidFill>
            </a:endParaRPr>
          </a:p>
          <a:p>
            <a:pPr>
              <a:lnSpc>
                <a:spcPct val="80000"/>
              </a:lnSpc>
            </a:pPr>
            <a:r>
              <a:rPr lang="en-US" sz="2100" b="1" dirty="0" smtClean="0">
                <a:solidFill>
                  <a:srgbClr val="FFC000"/>
                </a:solidFill>
              </a:rPr>
              <a:t>Carboplatin/Gemcitabine</a:t>
            </a:r>
            <a:endParaRPr lang="el-GR" sz="2100" b="1" dirty="0" smtClean="0">
              <a:solidFill>
                <a:srgbClr val="FFC000"/>
              </a:solidFill>
            </a:endParaRPr>
          </a:p>
          <a:p>
            <a:pPr>
              <a:lnSpc>
                <a:spcPct val="80000"/>
              </a:lnSpc>
            </a:pPr>
            <a:endParaRPr lang="el-GR" sz="2100" b="1" dirty="0" smtClean="0"/>
          </a:p>
          <a:p>
            <a:pPr>
              <a:lnSpc>
                <a:spcPct val="80000"/>
              </a:lnSpc>
            </a:pPr>
            <a:r>
              <a:rPr lang="en-US" sz="2100" b="1" dirty="0" err="1" smtClean="0"/>
              <a:t>Taxanes</a:t>
            </a:r>
            <a:endParaRPr lang="en-US" sz="2100" b="1" dirty="0" smtClean="0"/>
          </a:p>
          <a:p>
            <a:pPr>
              <a:lnSpc>
                <a:spcPct val="80000"/>
              </a:lnSpc>
            </a:pPr>
            <a:r>
              <a:rPr lang="en-US" sz="2100" b="1" dirty="0" smtClean="0"/>
              <a:t>Gemcitabine</a:t>
            </a:r>
          </a:p>
        </p:txBody>
      </p:sp>
      <p:sp>
        <p:nvSpPr>
          <p:cNvPr id="30724" name="AutoShape 5"/>
          <p:cNvSpPr>
            <a:spLocks/>
          </p:cNvSpPr>
          <p:nvPr/>
        </p:nvSpPr>
        <p:spPr bwMode="auto">
          <a:xfrm>
            <a:off x="4305300" y="3604846"/>
            <a:ext cx="533400" cy="1371600"/>
          </a:xfrm>
          <a:prstGeom prst="rightBrace">
            <a:avLst>
              <a:gd name="adj1" fmla="val 21429"/>
              <a:gd name="adj2" fmla="val 50000"/>
            </a:avLst>
          </a:prstGeom>
          <a:noFill/>
          <a:ln w="19050">
            <a:solidFill>
              <a:srgbClr val="8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31745" name="Picture 1"/>
          <p:cNvPicPr>
            <a:picLocks noChangeAspect="1" noChangeArrowheads="1"/>
          </p:cNvPicPr>
          <p:nvPr/>
        </p:nvPicPr>
        <p:blipFill>
          <a:blip r:embed="rId4"/>
          <a:srcRect/>
          <a:stretch>
            <a:fillRect/>
          </a:stretch>
        </p:blipFill>
        <p:spPr bwMode="auto">
          <a:xfrm>
            <a:off x="571472" y="1785927"/>
            <a:ext cx="6534150" cy="1714512"/>
          </a:xfrm>
          <a:prstGeom prst="rect">
            <a:avLst/>
          </a:prstGeom>
          <a:noFill/>
          <a:ln w="9525">
            <a:noFill/>
            <a:miter lim="800000"/>
            <a:headEnd/>
            <a:tailEnd/>
          </a:ln>
          <a:effectLst/>
        </p:spPr>
      </p:pic>
      <p:sp>
        <p:nvSpPr>
          <p:cNvPr id="6" name="5 - TextBox"/>
          <p:cNvSpPr txBox="1"/>
          <p:nvPr/>
        </p:nvSpPr>
        <p:spPr>
          <a:xfrm>
            <a:off x="4572000" y="6550223"/>
            <a:ext cx="3915431" cy="307777"/>
          </a:xfrm>
          <a:prstGeom prst="rect">
            <a:avLst/>
          </a:prstGeom>
          <a:noFill/>
        </p:spPr>
        <p:txBody>
          <a:bodyPr wrap="none" rtlCol="0">
            <a:spAutoFit/>
          </a:bodyPr>
          <a:lstStyle/>
          <a:p>
            <a:r>
              <a:rPr lang="en-US" sz="1400" dirty="0" err="1" smtClean="0"/>
              <a:t>Abida</a:t>
            </a:r>
            <a:r>
              <a:rPr lang="en-US" sz="1400" dirty="0" smtClean="0"/>
              <a:t> et al </a:t>
            </a:r>
            <a:r>
              <a:rPr lang="en-US" sz="1400" dirty="0" err="1" smtClean="0"/>
              <a:t>Hematol</a:t>
            </a:r>
            <a:r>
              <a:rPr lang="en-US" sz="1400" dirty="0" smtClean="0"/>
              <a:t> </a:t>
            </a:r>
            <a:r>
              <a:rPr lang="en-US" sz="1400" dirty="0" err="1" smtClean="0"/>
              <a:t>Oncol</a:t>
            </a:r>
            <a:r>
              <a:rPr lang="en-US" sz="1400" dirty="0" smtClean="0"/>
              <a:t> N Am 29 (2015) 319-328</a:t>
            </a:r>
            <a:endParaRPr lang="el-GR" sz="1400" dirty="0"/>
          </a:p>
        </p:txBody>
      </p:sp>
      <p:pic>
        <p:nvPicPr>
          <p:cNvPr id="7" name="~PP684.WAV">
            <a:hlinkClick r:id="" action="ppaction://media"/>
          </p:cNvPr>
          <p:cNvPicPr>
            <a:picLocks noRot="1" noChangeAspect="1"/>
          </p:cNvPicPr>
          <p:nvPr>
            <a:wavAudioFile r:embed="rId1" name="~PP684.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989647685"/>
      </p:ext>
    </p:extLst>
  </p:cSld>
  <p:clrMapOvr>
    <a:masterClrMapping/>
  </p:clrMapOvr>
  <p:transition advTm="25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r>
              <a:rPr lang="en-US" b="1" dirty="0" smtClean="0">
                <a:latin typeface="Times New Roman" pitchFamily="18" charset="0"/>
                <a:cs typeface="Times New Roman" pitchFamily="18" charset="0"/>
              </a:rPr>
              <a:t>Prognostic factors in 2nd line</a:t>
            </a:r>
            <a:endParaRPr lang="el-GR" b="1" dirty="0" smtClean="0">
              <a:latin typeface="Times New Roman" pitchFamily="18" charset="0"/>
              <a:cs typeface="Times New Roman" pitchFamily="18" charset="0"/>
            </a:endParaRPr>
          </a:p>
        </p:txBody>
      </p:sp>
      <p:sp>
        <p:nvSpPr>
          <p:cNvPr id="31747" name="Rectangle 3"/>
          <p:cNvSpPr>
            <a:spLocks noGrp="1"/>
          </p:cNvSpPr>
          <p:nvPr>
            <p:ph type="body" idx="1"/>
          </p:nvPr>
        </p:nvSpPr>
        <p:spPr/>
        <p:txBody>
          <a:bodyPr/>
          <a:lstStyle/>
          <a:p>
            <a:endParaRPr lang="el-GR" dirty="0" smtClean="0"/>
          </a:p>
        </p:txBody>
      </p:sp>
      <p:pic>
        <p:nvPicPr>
          <p:cNvPr id="3174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00100" y="1571612"/>
            <a:ext cx="6329363" cy="452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rgbClr val="8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749" name="Oval 5"/>
          <p:cNvSpPr>
            <a:spLocks noChangeArrowheads="1"/>
          </p:cNvSpPr>
          <p:nvPr/>
        </p:nvSpPr>
        <p:spPr bwMode="auto">
          <a:xfrm>
            <a:off x="571472" y="2786058"/>
            <a:ext cx="2719390" cy="2000264"/>
          </a:xfrm>
          <a:prstGeom prst="ellipse">
            <a:avLst/>
          </a:prstGeom>
          <a:noFill/>
          <a:ln w="22225" algn="ctr">
            <a:solidFill>
              <a:srgbClr val="80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1750" name="Rectangle 6"/>
          <p:cNvSpPr>
            <a:spLocks noChangeArrowheads="1"/>
          </p:cNvSpPr>
          <p:nvPr/>
        </p:nvSpPr>
        <p:spPr bwMode="auto">
          <a:xfrm>
            <a:off x="5029199" y="2930769"/>
            <a:ext cx="2168769" cy="955431"/>
          </a:xfrm>
          <a:prstGeom prst="rect">
            <a:avLst/>
          </a:prstGeom>
          <a:noFill/>
          <a:ln w="25400" algn="ctr">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7" name="~PP827.WAV">
            <a:hlinkClick r:id="" action="ppaction://media"/>
          </p:cNvPr>
          <p:cNvPicPr>
            <a:picLocks noRot="1" noChangeAspect="1"/>
          </p:cNvPicPr>
          <p:nvPr>
            <a:wavAudioFile r:embed="rId2" name="~PP827.WAV"/>
          </p:nvPr>
        </p:nvPicPr>
        <p:blipFill>
          <a:blip r:embed="rId5"/>
          <a:stretch>
            <a:fillRect/>
          </a:stretch>
        </p:blipFill>
        <p:spPr>
          <a:xfrm>
            <a:off x="8632825" y="6346825"/>
            <a:ext cx="304800" cy="304800"/>
          </a:xfrm>
          <a:prstGeom prst="rect">
            <a:avLst/>
          </a:prstGeom>
        </p:spPr>
      </p:pic>
    </p:spTree>
    <p:custDataLst>
      <p:tags r:id="rId1"/>
    </p:custDataLst>
    <p:extLst>
      <p:ext uri="{BB962C8B-B14F-4D97-AF65-F5344CB8AC3E}">
        <p14:creationId xmlns="" xmlns:p14="http://schemas.microsoft.com/office/powerpoint/2010/main" val="3521728614"/>
      </p:ext>
    </p:extLst>
  </p:cSld>
  <p:clrMapOvr>
    <a:masterClrMapping/>
  </p:clrMapOvr>
  <p:transition advTm="24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749"/>
                                        </p:tgtEl>
                                        <p:attrNameLst>
                                          <p:attrName>style.visibility</p:attrName>
                                        </p:attrNameLst>
                                      </p:cBhvr>
                                      <p:to>
                                        <p:strVal val="visible"/>
                                      </p:to>
                                    </p:set>
                                    <p:anim calcmode="lin" valueType="num">
                                      <p:cBhvr additive="base">
                                        <p:cTn id="11" dur="500" fill="hold"/>
                                        <p:tgtEl>
                                          <p:spTgt spid="31749"/>
                                        </p:tgtEl>
                                        <p:attrNameLst>
                                          <p:attrName>ppt_x</p:attrName>
                                        </p:attrNameLst>
                                      </p:cBhvr>
                                      <p:tavLst>
                                        <p:tav tm="0">
                                          <p:val>
                                            <p:strVal val="#ppt_x"/>
                                          </p:val>
                                        </p:tav>
                                        <p:tav tm="100000">
                                          <p:val>
                                            <p:strVal val="#ppt_x"/>
                                          </p:val>
                                        </p:tav>
                                      </p:tavLst>
                                    </p:anim>
                                    <p:anim calcmode="lin" valueType="num">
                                      <p:cBhvr additive="base">
                                        <p:cTn id="12"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50"/>
                                        </p:tgtEl>
                                        <p:attrNameLst>
                                          <p:attrName>style.visibility</p:attrName>
                                        </p:attrNameLst>
                                      </p:cBhvr>
                                      <p:to>
                                        <p:strVal val="visible"/>
                                      </p:to>
                                    </p:set>
                                    <p:anim calcmode="lin" valueType="num">
                                      <p:cBhvr additive="base">
                                        <p:cTn id="17" dur="500" fill="hold"/>
                                        <p:tgtEl>
                                          <p:spTgt spid="31750"/>
                                        </p:tgtEl>
                                        <p:attrNameLst>
                                          <p:attrName>ppt_x</p:attrName>
                                        </p:attrNameLst>
                                      </p:cBhvr>
                                      <p:tavLst>
                                        <p:tav tm="0">
                                          <p:val>
                                            <p:strVal val="#ppt_x"/>
                                          </p:val>
                                        </p:tav>
                                        <p:tav tm="100000">
                                          <p:val>
                                            <p:strVal val="#ppt_x"/>
                                          </p:val>
                                        </p:tav>
                                      </p:tavLst>
                                    </p:anim>
                                    <p:anim calcmode="lin" valueType="num">
                                      <p:cBhvr additive="base">
                                        <p:cTn id="18"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1749" grpId="0" animBg="1"/>
      <p:bldP spid="3175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9"/>
          <p:cNvSpPr>
            <a:spLocks noGrp="1"/>
          </p:cNvSpPr>
          <p:nvPr>
            <p:ph type="title"/>
          </p:nvPr>
        </p:nvSpPr>
        <p:spPr/>
        <p:txBody>
          <a:bodyPr/>
          <a:lstStyle/>
          <a:p>
            <a:endParaRPr lang="el-GR" smtClean="0"/>
          </a:p>
        </p:txBody>
      </p:sp>
      <p:pic>
        <p:nvPicPr>
          <p:cNvPr id="32771"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800" y="457200"/>
            <a:ext cx="6988175" cy="781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2"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1219200"/>
            <a:ext cx="78486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Θέση περιεχομένου 4"/>
          <p:cNvGraphicFramePr>
            <a:graphicFrameLocks noGrp="1"/>
          </p:cNvGraphicFramePr>
          <p:nvPr>
            <p:ph idx="4294967295"/>
          </p:nvPr>
        </p:nvGraphicFramePr>
        <p:xfrm>
          <a:off x="420365" y="3123133"/>
          <a:ext cx="4042792" cy="24048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94974" name="Group 62"/>
          <p:cNvGraphicFramePr>
            <a:graphicFrameLocks noGrp="1"/>
          </p:cNvGraphicFramePr>
          <p:nvPr>
            <p:ph idx="1"/>
          </p:nvPr>
        </p:nvGraphicFramePr>
        <p:xfrm>
          <a:off x="5334000" y="3352800"/>
          <a:ext cx="3276600" cy="2282825"/>
        </p:xfrm>
        <a:graphic>
          <a:graphicData uri="http://schemas.openxmlformats.org/drawingml/2006/table">
            <a:tbl>
              <a:tblPr/>
              <a:tblGrid>
                <a:gridCol w="831850"/>
                <a:gridCol w="1257300"/>
                <a:gridCol w="1187450"/>
              </a:tblGrid>
              <a:tr h="533400">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Tx/>
                        <a:buNone/>
                        <a:tabLst/>
                      </a:pPr>
                      <a:endParaRPr kumimoji="0" lang="el-GR" sz="1500" b="1" i="0" u="none" strike="noStrike" cap="none" normalizeH="0" baseline="0" dirty="0" smtClean="0">
                        <a:ln>
                          <a:noFill/>
                        </a:ln>
                        <a:solidFill>
                          <a:schemeClr val="accent2"/>
                        </a:solidFill>
                        <a:effectLst/>
                        <a:latin typeface="Constantia" pitchFamily="18" charset="0"/>
                        <a:cs typeface="Arial" charset="0"/>
                      </a:endParaRPr>
                    </a:p>
                  </a:txBody>
                  <a:tcPr marL="91455" marR="91455"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1" i="0" u="none" strike="noStrike" cap="none" normalizeH="0" baseline="0" smtClean="0">
                          <a:ln>
                            <a:noFill/>
                          </a:ln>
                          <a:solidFill>
                            <a:schemeClr val="accent2"/>
                          </a:solidFill>
                          <a:effectLst/>
                          <a:latin typeface="Constantia" pitchFamily="18" charset="0"/>
                          <a:cs typeface="Arial" charset="0"/>
                        </a:rPr>
                        <a:t>Vinflunine</a:t>
                      </a:r>
                      <a:endParaRPr kumimoji="0" lang="el-GR" sz="1500" b="1" i="0" u="none" strike="noStrike" cap="none" normalizeH="0" baseline="0" smtClean="0">
                        <a:ln>
                          <a:noFill/>
                        </a:ln>
                        <a:solidFill>
                          <a:schemeClr val="accent2"/>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1" i="0" u="none" strike="noStrike" cap="none" normalizeH="0" baseline="0" smtClean="0">
                          <a:ln>
                            <a:noFill/>
                          </a:ln>
                          <a:solidFill>
                            <a:schemeClr val="accent2"/>
                          </a:solidFill>
                          <a:effectLst/>
                          <a:latin typeface="Constantia" pitchFamily="18" charset="0"/>
                          <a:cs typeface="Arial" charset="0"/>
                        </a:rPr>
                        <a:t>BSC</a:t>
                      </a:r>
                      <a:endParaRPr kumimoji="0" lang="el-GR" sz="1500" b="1" i="0" u="none" strike="noStrike" cap="none" normalizeH="0" baseline="0" smtClean="0">
                        <a:ln>
                          <a:noFill/>
                        </a:ln>
                        <a:solidFill>
                          <a:schemeClr val="accent2"/>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accent2"/>
                          </a:solidFill>
                          <a:effectLst/>
                          <a:latin typeface="Constantia" pitchFamily="18" charset="0"/>
                          <a:cs typeface="Arial" charset="0"/>
                        </a:rPr>
                        <a:t>ORR</a:t>
                      </a:r>
                      <a:endParaRPr kumimoji="0" lang="el-GR" sz="1500" b="0" i="0" u="none" strike="noStrike" cap="none" normalizeH="0" baseline="0" smtClean="0">
                        <a:ln>
                          <a:noFill/>
                        </a:ln>
                        <a:solidFill>
                          <a:schemeClr val="accent2"/>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9% </a:t>
                      </a:r>
                      <a:endParaRPr kumimoji="0" lang="el-GR" sz="1500" b="0" i="0" u="none" strike="noStrike" cap="none" normalizeH="0" baseline="0" smtClean="0">
                        <a:ln>
                          <a:noFill/>
                        </a:ln>
                        <a:solidFill>
                          <a:schemeClr val="tx1"/>
                        </a:solidFill>
                        <a:effectLst/>
                        <a:latin typeface="Constantia" pitchFamily="18" charset="0"/>
                        <a:cs typeface="Arial" charset="0"/>
                      </a:endParaRPr>
                    </a:p>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(CR: 0%)</a:t>
                      </a: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    0% *</a:t>
                      </a:r>
                      <a:endParaRPr kumimoji="0" lang="el-GR" sz="1500" b="0" i="0" u="none" strike="noStrike" cap="none" normalizeH="0" baseline="0" smtClean="0">
                        <a:ln>
                          <a:noFill/>
                        </a:ln>
                        <a:solidFill>
                          <a:schemeClr val="tx1"/>
                        </a:solidFill>
                        <a:effectLst/>
                        <a:latin typeface="Constantia" pitchFamily="18" charset="0"/>
                        <a:cs typeface="Arial" charset="0"/>
                      </a:endParaRPr>
                    </a:p>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(CR: 0%)</a:t>
                      </a: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r h="530225">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accent2"/>
                          </a:solidFill>
                          <a:effectLst/>
                          <a:latin typeface="Constantia" pitchFamily="18" charset="0"/>
                          <a:cs typeface="Arial" charset="0"/>
                        </a:rPr>
                        <a:t>PFS</a:t>
                      </a:r>
                      <a:endParaRPr kumimoji="0" lang="el-GR" sz="1500" b="0" i="0" u="none" strike="noStrike" cap="none" normalizeH="0" baseline="0" smtClean="0">
                        <a:ln>
                          <a:noFill/>
                        </a:ln>
                        <a:solidFill>
                          <a:schemeClr val="accent2"/>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dirty="0" smtClean="0">
                          <a:ln>
                            <a:noFill/>
                          </a:ln>
                          <a:solidFill>
                            <a:schemeClr val="tx1"/>
                          </a:solidFill>
                          <a:effectLst/>
                          <a:latin typeface="Constantia" pitchFamily="18" charset="0"/>
                          <a:cs typeface="Arial" charset="0"/>
                        </a:rPr>
                        <a:t>3.0</a:t>
                      </a:r>
                      <a:r>
                        <a:rPr kumimoji="0" lang="el-GR" sz="1500" b="0" i="0" u="none" strike="noStrike" cap="none" normalizeH="0" baseline="0" dirty="0" smtClean="0">
                          <a:ln>
                            <a:noFill/>
                          </a:ln>
                          <a:solidFill>
                            <a:schemeClr val="tx1"/>
                          </a:solidFill>
                          <a:effectLst/>
                          <a:latin typeface="Constantia" pitchFamily="18" charset="0"/>
                          <a:cs typeface="Arial" charset="0"/>
                        </a:rPr>
                        <a:t> </a:t>
                      </a:r>
                      <a:r>
                        <a:rPr kumimoji="0" lang="en-US" sz="1500" b="0" i="0" u="none" strike="noStrike" cap="none" normalizeH="0" baseline="0" dirty="0" smtClean="0">
                          <a:ln>
                            <a:noFill/>
                          </a:ln>
                          <a:solidFill>
                            <a:schemeClr val="tx1"/>
                          </a:solidFill>
                          <a:effectLst/>
                          <a:latin typeface="Constantia" pitchFamily="18" charset="0"/>
                          <a:cs typeface="Arial" charset="0"/>
                        </a:rPr>
                        <a:t>m</a:t>
                      </a:r>
                      <a:endParaRPr kumimoji="0" lang="el-GR" sz="1500" b="0" i="0" u="none" strike="noStrike" cap="none" normalizeH="0" baseline="0" dirty="0" smtClean="0">
                        <a:ln>
                          <a:noFill/>
                        </a:ln>
                        <a:solidFill>
                          <a:schemeClr val="tx1"/>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    1.5</a:t>
                      </a:r>
                      <a:r>
                        <a:rPr kumimoji="0" lang="el-GR" sz="1500" b="0" i="0" u="none" strike="noStrike" cap="none" normalizeH="0" baseline="0" smtClean="0">
                          <a:ln>
                            <a:noFill/>
                          </a:ln>
                          <a:solidFill>
                            <a:schemeClr val="tx1"/>
                          </a:solidFill>
                          <a:effectLst/>
                          <a:latin typeface="Constantia" pitchFamily="18" charset="0"/>
                          <a:cs typeface="Arial" charset="0"/>
                        </a:rPr>
                        <a:t> </a:t>
                      </a:r>
                      <a:r>
                        <a:rPr kumimoji="0" lang="en-US" sz="1500" b="0" i="0" u="none" strike="noStrike" cap="none" normalizeH="0" baseline="0" smtClean="0">
                          <a:ln>
                            <a:noFill/>
                          </a:ln>
                          <a:solidFill>
                            <a:schemeClr val="tx1"/>
                          </a:solidFill>
                          <a:effectLst/>
                          <a:latin typeface="Constantia" pitchFamily="18" charset="0"/>
                          <a:cs typeface="Arial" charset="0"/>
                        </a:rPr>
                        <a:t>m *</a:t>
                      </a:r>
                      <a:endParaRPr kumimoji="0" lang="el-GR" sz="1500" b="0" i="0" u="none" strike="noStrike" cap="none" normalizeH="0" baseline="0" smtClean="0">
                        <a:ln>
                          <a:noFill/>
                        </a:ln>
                        <a:solidFill>
                          <a:schemeClr val="tx1"/>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r>
              <a:tr h="533400">
                <a:tc>
                  <a:txBody>
                    <a:bodyPr/>
                    <a:lstStyle/>
                    <a:p>
                      <a:pPr marL="0" marR="0" lvl="0" indent="0" algn="l"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accent2"/>
                          </a:solidFill>
                          <a:effectLst/>
                          <a:latin typeface="Constantia" pitchFamily="18" charset="0"/>
                          <a:cs typeface="Arial" charset="0"/>
                        </a:rPr>
                        <a:t>OS</a:t>
                      </a:r>
                      <a:endParaRPr kumimoji="0" lang="el-GR" sz="1500" b="0" i="0" u="none" strike="noStrike" cap="none" normalizeH="0" baseline="0" smtClean="0">
                        <a:ln>
                          <a:noFill/>
                        </a:ln>
                        <a:solidFill>
                          <a:schemeClr val="accent2"/>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6.9</a:t>
                      </a:r>
                      <a:r>
                        <a:rPr kumimoji="0" lang="el-GR" sz="1500" b="0" i="0" u="none" strike="noStrike" cap="none" normalizeH="0" baseline="0" smtClean="0">
                          <a:ln>
                            <a:noFill/>
                          </a:ln>
                          <a:solidFill>
                            <a:schemeClr val="tx1"/>
                          </a:solidFill>
                          <a:effectLst/>
                          <a:latin typeface="Constantia" pitchFamily="18" charset="0"/>
                          <a:cs typeface="Arial" charset="0"/>
                        </a:rPr>
                        <a:t> </a:t>
                      </a:r>
                      <a:r>
                        <a:rPr kumimoji="0" lang="en-US" sz="1500" b="0" i="0" u="none" strike="noStrike" cap="none" normalizeH="0" baseline="0" smtClean="0">
                          <a:ln>
                            <a:noFill/>
                          </a:ln>
                          <a:solidFill>
                            <a:schemeClr val="tx1"/>
                          </a:solidFill>
                          <a:effectLst/>
                          <a:latin typeface="Constantia" pitchFamily="18" charset="0"/>
                          <a:cs typeface="Arial" charset="0"/>
                        </a:rPr>
                        <a:t>m</a:t>
                      </a:r>
                      <a:endParaRPr kumimoji="0" lang="el-GR" sz="1500" b="0" i="0" u="none" strike="noStrike" cap="none" normalizeH="0" baseline="0" smtClean="0">
                        <a:ln>
                          <a:noFill/>
                        </a:ln>
                        <a:solidFill>
                          <a:schemeClr val="tx1"/>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Pct val="95000"/>
                        <a:buFontTx/>
                        <a:buNone/>
                        <a:tabLst/>
                      </a:pPr>
                      <a:r>
                        <a:rPr kumimoji="0" lang="en-US" sz="1500" b="0" i="0" u="none" strike="noStrike" cap="none" normalizeH="0" baseline="0" smtClean="0">
                          <a:ln>
                            <a:noFill/>
                          </a:ln>
                          <a:solidFill>
                            <a:schemeClr val="tx1"/>
                          </a:solidFill>
                          <a:effectLst/>
                          <a:latin typeface="Constantia" pitchFamily="18" charset="0"/>
                          <a:cs typeface="Arial" charset="0"/>
                        </a:rPr>
                        <a:t>4.6</a:t>
                      </a:r>
                      <a:r>
                        <a:rPr kumimoji="0" lang="el-GR" sz="1500" b="0" i="0" u="none" strike="noStrike" cap="none" normalizeH="0" baseline="0" smtClean="0">
                          <a:ln>
                            <a:noFill/>
                          </a:ln>
                          <a:solidFill>
                            <a:schemeClr val="tx1"/>
                          </a:solidFill>
                          <a:effectLst/>
                          <a:latin typeface="Constantia" pitchFamily="18" charset="0"/>
                          <a:cs typeface="Arial" charset="0"/>
                        </a:rPr>
                        <a:t> </a:t>
                      </a:r>
                      <a:r>
                        <a:rPr kumimoji="0" lang="en-US" sz="1500" b="0" i="0" u="none" strike="noStrike" cap="none" normalizeH="0" baseline="0" smtClean="0">
                          <a:ln>
                            <a:noFill/>
                          </a:ln>
                          <a:solidFill>
                            <a:schemeClr val="tx1"/>
                          </a:solidFill>
                          <a:effectLst/>
                          <a:latin typeface="Constantia" pitchFamily="18" charset="0"/>
                          <a:cs typeface="Arial" charset="0"/>
                        </a:rPr>
                        <a:t>m</a:t>
                      </a:r>
                      <a:endParaRPr kumimoji="0" lang="el-GR" sz="1500" b="0" i="0" u="none" strike="noStrike" cap="none" normalizeH="0" baseline="0" smtClean="0">
                        <a:ln>
                          <a:noFill/>
                        </a:ln>
                        <a:solidFill>
                          <a:schemeClr val="tx1"/>
                        </a:solidFill>
                        <a:effectLst/>
                        <a:latin typeface="Constantia" pitchFamily="18" charset="0"/>
                        <a:cs typeface="Arial" charset="0"/>
                      </a:endParaRPr>
                    </a:p>
                  </a:txBody>
                  <a:tcPr marL="91455" marR="9145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796" name="Rectangle 56"/>
          <p:cNvSpPr>
            <a:spLocks noChangeArrowheads="1"/>
          </p:cNvSpPr>
          <p:nvPr/>
        </p:nvSpPr>
        <p:spPr bwMode="auto">
          <a:xfrm>
            <a:off x="5257800" y="6400800"/>
            <a:ext cx="42481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err="1">
                <a:latin typeface="Times New Roman" pitchFamily="18" charset="0"/>
                <a:cs typeface="Times New Roman" pitchFamily="18" charset="0"/>
              </a:rPr>
              <a:t>Bellmunt</a:t>
            </a:r>
            <a:r>
              <a:rPr lang="en-US" sz="2000" b="1" dirty="0">
                <a:latin typeface="Times New Roman" pitchFamily="18" charset="0"/>
                <a:cs typeface="Times New Roman" pitchFamily="18" charset="0"/>
              </a:rPr>
              <a:t> et al. JCO 2009</a:t>
            </a:r>
            <a:endParaRPr lang="el-GR" sz="2000" b="1" dirty="0">
              <a:latin typeface="Times New Roman" pitchFamily="18" charset="0"/>
              <a:cs typeface="Times New Roman" pitchFamily="18" charset="0"/>
            </a:endParaRPr>
          </a:p>
        </p:txBody>
      </p:sp>
      <p:sp>
        <p:nvSpPr>
          <p:cNvPr id="32797" name="Rectangle 57"/>
          <p:cNvSpPr>
            <a:spLocks noChangeArrowheads="1"/>
          </p:cNvSpPr>
          <p:nvPr/>
        </p:nvSpPr>
        <p:spPr bwMode="auto">
          <a:xfrm>
            <a:off x="533400" y="5638800"/>
            <a:ext cx="424815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dist"/>
            <a:r>
              <a:rPr lang="en-US" sz="2800" b="1" dirty="0">
                <a:solidFill>
                  <a:schemeClr val="tx1">
                    <a:lumMod val="85000"/>
                  </a:schemeClr>
                </a:solidFill>
                <a:latin typeface="Times New Roman" pitchFamily="18" charset="0"/>
                <a:cs typeface="Times New Roman" pitchFamily="18" charset="0"/>
              </a:rPr>
              <a:t>Clinical Benefit</a:t>
            </a:r>
          </a:p>
          <a:p>
            <a:pPr algn="dist"/>
            <a:r>
              <a:rPr lang="en-US" sz="2800" b="1" dirty="0">
                <a:solidFill>
                  <a:schemeClr val="tx1">
                    <a:lumMod val="85000"/>
                  </a:schemeClr>
                </a:solidFill>
                <a:latin typeface="Times New Roman" pitchFamily="18" charset="0"/>
                <a:cs typeface="Times New Roman" pitchFamily="18" charset="0"/>
              </a:rPr>
              <a:t>Survival benefit in fit </a:t>
            </a:r>
            <a:r>
              <a:rPr lang="en-US" sz="2800" b="1" dirty="0" err="1">
                <a:solidFill>
                  <a:schemeClr val="tx1">
                    <a:lumMod val="85000"/>
                  </a:schemeClr>
                </a:solidFill>
                <a:latin typeface="Times New Roman" pitchFamily="18" charset="0"/>
                <a:cs typeface="Times New Roman" pitchFamily="18" charset="0"/>
              </a:rPr>
              <a:t>pts</a:t>
            </a:r>
            <a:endParaRPr lang="el-GR" sz="2800" b="1" dirty="0">
              <a:solidFill>
                <a:schemeClr val="tx1">
                  <a:lumMod val="85000"/>
                </a:schemeClr>
              </a:solidFill>
              <a:latin typeface="Times New Roman" pitchFamily="18" charset="0"/>
              <a:cs typeface="Times New Roman" pitchFamily="18" charset="0"/>
            </a:endParaRPr>
          </a:p>
        </p:txBody>
      </p:sp>
      <p:sp>
        <p:nvSpPr>
          <p:cNvPr id="32798" name="Rectangle 63"/>
          <p:cNvSpPr>
            <a:spLocks noChangeArrowheads="1"/>
          </p:cNvSpPr>
          <p:nvPr/>
        </p:nvSpPr>
        <p:spPr bwMode="auto">
          <a:xfrm>
            <a:off x="381000" y="5638800"/>
            <a:ext cx="4495800" cy="914400"/>
          </a:xfrm>
          <a:prstGeom prst="rect">
            <a:avLst/>
          </a:prstGeom>
          <a:noFill/>
          <a:ln w="28575" algn="ctr">
            <a:solidFill>
              <a:srgbClr val="99CC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pic>
        <p:nvPicPr>
          <p:cNvPr id="10" name="~PP1319.WAV">
            <a:hlinkClick r:id="" action="ppaction://media"/>
          </p:cNvPr>
          <p:cNvPicPr>
            <a:picLocks noRot="1" noChangeAspect="1"/>
          </p:cNvPicPr>
          <p:nvPr>
            <a:wavAudioFile r:embed="rId1" name="~PP1319.WAV"/>
          </p:nvPr>
        </p:nvPicPr>
        <p:blipFill>
          <a:blip r:embed="rId10"/>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852449792"/>
      </p:ext>
    </p:extLst>
  </p:cSld>
  <p:clrMapOvr>
    <a:masterClrMapping/>
  </p:clrMapOvr>
  <p:transition advTm="24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A high number of somatic mutations are observed in bladder tumors</a:t>
            </a:r>
            <a:endParaRPr lang="en-GB" dirty="0"/>
          </a:p>
        </p:txBody>
      </p:sp>
      <p:sp>
        <p:nvSpPr>
          <p:cNvPr id="2" name="Text Placeholder 1"/>
          <p:cNvSpPr>
            <a:spLocks noGrp="1"/>
          </p:cNvSpPr>
          <p:nvPr>
            <p:ph type="body" sz="quarter" idx="13"/>
          </p:nvPr>
        </p:nvSpPr>
        <p:spPr/>
        <p:txBody>
          <a:bodyPr/>
          <a:lstStyle/>
          <a:p>
            <a:pPr lvl="0"/>
            <a:r>
              <a:rPr lang="da-DK" dirty="0"/>
              <a:t>1. </a:t>
            </a:r>
            <a:r>
              <a:rPr lang="en-US" dirty="0"/>
              <a:t>Lawrence MS et al. </a:t>
            </a:r>
            <a:r>
              <a:rPr lang="ro-RO" dirty="0"/>
              <a:t>Nature 2013;499:214–8.</a:t>
            </a:r>
            <a:endParaRPr lang="en-GB" altLang="en-US" dirty="0"/>
          </a:p>
        </p:txBody>
      </p:sp>
      <p:pic>
        <p:nvPicPr>
          <p:cNvPr id="8" name="Picture 7" descr="Screen Shot 2017-01-24 at 12.31.01.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74477" y="1708450"/>
            <a:ext cx="7796138" cy="3744973"/>
          </a:xfrm>
          <a:prstGeom prst="rect">
            <a:avLst/>
          </a:prstGeom>
        </p:spPr>
      </p:pic>
      <p:sp>
        <p:nvSpPr>
          <p:cNvPr id="17" name="TextBox 16"/>
          <p:cNvSpPr txBox="1"/>
          <p:nvPr/>
        </p:nvSpPr>
        <p:spPr>
          <a:xfrm>
            <a:off x="7354464" y="1613816"/>
            <a:ext cx="212617" cy="3095376"/>
          </a:xfrm>
          <a:prstGeom prst="rect">
            <a:avLst/>
          </a:prstGeom>
          <a:noFill/>
          <a:ln>
            <a:solidFill>
              <a:srgbClr val="3E1F7E"/>
            </a:solidFill>
          </a:ln>
        </p:spPr>
        <p:txBody>
          <a:bodyPr wrap="square" rtlCol="0">
            <a:spAutoFit/>
          </a:bodyPr>
          <a:lstStyle/>
          <a:p>
            <a:endParaRPr lang="en-US" sz="2000" dirty="0" err="1"/>
          </a:p>
        </p:txBody>
      </p:sp>
      <p:sp>
        <p:nvSpPr>
          <p:cNvPr id="19" name="TextBox 18"/>
          <p:cNvSpPr txBox="1"/>
          <p:nvPr/>
        </p:nvSpPr>
        <p:spPr>
          <a:xfrm>
            <a:off x="1240763" y="1288699"/>
            <a:ext cx="6770704" cy="307777"/>
          </a:xfrm>
          <a:prstGeom prst="rect">
            <a:avLst/>
          </a:prstGeom>
          <a:noFill/>
        </p:spPr>
        <p:txBody>
          <a:bodyPr wrap="none" rtlCol="0">
            <a:spAutoFit/>
          </a:bodyPr>
          <a:lstStyle/>
          <a:p>
            <a:r>
              <a:rPr lang="en-US" sz="1400" dirty="0"/>
              <a:t>Somatic mutation frequencies observed in exomes from 3,083 tumor-normal pairs</a:t>
            </a:r>
            <a:r>
              <a:rPr lang="en-US" sz="1400" baseline="30000" dirty="0"/>
              <a:t>1</a:t>
            </a:r>
          </a:p>
        </p:txBody>
      </p:sp>
      <p:sp>
        <p:nvSpPr>
          <p:cNvPr id="20" name="Rectangle 19"/>
          <p:cNvSpPr/>
          <p:nvPr/>
        </p:nvSpPr>
        <p:spPr bwMode="gray">
          <a:xfrm>
            <a:off x="358775" y="1218652"/>
            <a:ext cx="8405813" cy="4234771"/>
          </a:xfrm>
          <a:prstGeom prst="rect">
            <a:avLst/>
          </a:prstGeom>
          <a:noFill/>
          <a:ln w="31750" algn="ctr">
            <a:solidFill>
              <a:srgbClr val="3E1F7E"/>
            </a:solidFill>
            <a:miter lim="800000"/>
            <a:headEnd/>
            <a:tailEnd/>
          </a:ln>
        </p:spPr>
        <p:txBody>
          <a:bodyPr lIns="45720" rIns="45720" rtlCol="0" anchor="ctr"/>
          <a:lstStyle/>
          <a:p>
            <a:pPr algn="ctr" eaLnBrk="0" hangingPunct="0">
              <a:lnSpc>
                <a:spcPct val="90000"/>
              </a:lnSpc>
              <a:spcBef>
                <a:spcPts val="200"/>
              </a:spcBef>
            </a:pPr>
            <a:endParaRPr lang="en-GB" sz="2000" b="1" dirty="0">
              <a:solidFill>
                <a:schemeClr val="bg1"/>
              </a:solidFill>
              <a:latin typeface="Arial" pitchFamily="34" charset="0"/>
              <a:ea typeface="ＭＳ Ｐゴシック" charset="-128"/>
              <a:cs typeface="Arial" pitchFamily="34" charset="0"/>
            </a:endParaRPr>
          </a:p>
        </p:txBody>
      </p:sp>
      <p:sp>
        <p:nvSpPr>
          <p:cNvPr id="4" name="Rectangle 3">
            <a:extLst>
              <a:ext uri="{FF2B5EF4-FFF2-40B4-BE49-F238E27FC236}">
                <a16:creationId xmlns="" xmlns:a16="http://schemas.microsoft.com/office/drawing/2014/main" id="{A3ACFC7E-CB2C-400B-9487-D3D888A921A8}"/>
              </a:ext>
            </a:extLst>
          </p:cNvPr>
          <p:cNvSpPr/>
          <p:nvPr/>
        </p:nvSpPr>
        <p:spPr>
          <a:xfrm>
            <a:off x="240383" y="5453423"/>
            <a:ext cx="8309728" cy="246221"/>
          </a:xfrm>
          <a:prstGeom prst="rect">
            <a:avLst/>
          </a:prstGeom>
        </p:spPr>
        <p:txBody>
          <a:bodyPr wrap="square">
            <a:spAutoFit/>
          </a:bodyPr>
          <a:lstStyle/>
          <a:p>
            <a:r>
              <a:rPr lang="en-US" sz="1000" dirty="0"/>
              <a:t>Reprinted by permission from Macmillan Publishers Ltd: Lawrence MS, et al. Nature. 2013;499(7457):214-218, copyright 2013.</a:t>
            </a:r>
          </a:p>
        </p:txBody>
      </p:sp>
      <p:pic>
        <p:nvPicPr>
          <p:cNvPr id="9" name="~PP1672.WAV">
            <a:hlinkClick r:id="" action="ppaction://media"/>
          </p:cNvPr>
          <p:cNvPicPr>
            <a:picLocks noRot="1" noChangeAspect="1"/>
          </p:cNvPicPr>
          <p:nvPr>
            <a:wavAudioFile r:embed="rId1" name="~PP1672.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17533585"/>
      </p:ext>
    </p:extLst>
  </p:cSld>
  <p:clrMapOvr>
    <a:masterClrMapping/>
  </p:clrMapOvr>
  <p:transition spd="med" advTm="124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8662" y="214290"/>
            <a:ext cx="6571060" cy="1009119"/>
          </a:xfrm>
        </p:spPr>
        <p:txBody>
          <a:bodyPr>
            <a:normAutofit fontScale="90000"/>
          </a:bodyPr>
          <a:lstStyle/>
          <a:p>
            <a:pPr algn="ctr"/>
            <a:r>
              <a:rPr lang="el-GR" sz="3200" dirty="0"/>
              <a:t>Επιδημιολογικά δεδομένα-</a:t>
            </a:r>
            <a:r>
              <a:rPr lang="el-GR" sz="3200" dirty="0" err="1"/>
              <a:t>Σταδιοποίηση</a:t>
            </a:r>
            <a:r>
              <a:rPr lang="el-GR" sz="3200" dirty="0"/>
              <a:t> </a:t>
            </a:r>
            <a:r>
              <a:rPr lang="en-US" sz="3200" dirty="0" smtClean="0"/>
              <a:t>RCC</a:t>
            </a:r>
            <a:endParaRPr lang="el-GR" dirty="0"/>
          </a:p>
        </p:txBody>
      </p:sp>
      <p:sp>
        <p:nvSpPr>
          <p:cNvPr id="4" name="Θέση περιεχομένου 3"/>
          <p:cNvSpPr>
            <a:spLocks noGrp="1"/>
          </p:cNvSpPr>
          <p:nvPr>
            <p:ph sz="half" idx="2"/>
          </p:nvPr>
        </p:nvSpPr>
        <p:spPr>
          <a:xfrm>
            <a:off x="285720" y="5429264"/>
            <a:ext cx="8572560" cy="1428736"/>
          </a:xfrm>
        </p:spPr>
        <p:txBody>
          <a:bodyPr>
            <a:normAutofit/>
          </a:bodyPr>
          <a:lstStyle/>
          <a:p>
            <a:pPr>
              <a:buNone/>
            </a:pPr>
            <a:endParaRPr lang="en-US" dirty="0" smtClean="0"/>
          </a:p>
          <a:p>
            <a:r>
              <a:rPr lang="el-GR" b="1" i="1" dirty="0" smtClean="0"/>
              <a:t>5ετής επιβίωση ανάλογη σταδίου (53% </a:t>
            </a:r>
            <a:r>
              <a:rPr lang="en-US" b="1" i="1" dirty="0" err="1" smtClean="0"/>
              <a:t>st</a:t>
            </a:r>
            <a:r>
              <a:rPr lang="en-US" b="1" i="1" dirty="0" smtClean="0"/>
              <a:t> III, 8% </a:t>
            </a:r>
            <a:r>
              <a:rPr lang="en-US" b="1" i="1" dirty="0" err="1" smtClean="0"/>
              <a:t>st</a:t>
            </a:r>
            <a:r>
              <a:rPr lang="en-US" b="1" i="1" dirty="0" smtClean="0"/>
              <a:t> IV)</a:t>
            </a:r>
          </a:p>
          <a:p>
            <a:endParaRPr lang="el-GR" dirty="0"/>
          </a:p>
          <a:p>
            <a:endParaRPr lang="el-GR" b="1" i="1" dirty="0" smtClean="0"/>
          </a:p>
          <a:p>
            <a:endParaRPr lang="el-GR" dirty="0" smtClean="0"/>
          </a:p>
          <a:p>
            <a:endParaRPr lang="el-GR" dirty="0" smtClean="0"/>
          </a:p>
          <a:p>
            <a:endParaRPr lang="el-GR" dirty="0"/>
          </a:p>
        </p:txBody>
      </p:sp>
      <p:sp>
        <p:nvSpPr>
          <p:cNvPr id="5" name="4 - Θέση περιεχομένου"/>
          <p:cNvSpPr>
            <a:spLocks noGrp="1"/>
          </p:cNvSpPr>
          <p:nvPr>
            <p:ph sz="half" idx="1"/>
          </p:nvPr>
        </p:nvSpPr>
        <p:spPr/>
        <p:txBody>
          <a:bodyPr>
            <a:normAutofit/>
          </a:bodyPr>
          <a:lstStyle/>
          <a:p>
            <a:endParaRPr lang="el-GR" dirty="0"/>
          </a:p>
        </p:txBody>
      </p:sp>
      <p:pic>
        <p:nvPicPr>
          <p:cNvPr id="40961" name="Picture 1"/>
          <p:cNvPicPr>
            <a:picLocks noChangeAspect="1" noChangeArrowheads="1"/>
          </p:cNvPicPr>
          <p:nvPr/>
        </p:nvPicPr>
        <p:blipFill>
          <a:blip r:embed="rId5"/>
          <a:srcRect/>
          <a:stretch>
            <a:fillRect/>
          </a:stretch>
        </p:blipFill>
        <p:spPr bwMode="auto">
          <a:xfrm>
            <a:off x="285720" y="1142985"/>
            <a:ext cx="8501122" cy="4000527"/>
          </a:xfrm>
          <a:prstGeom prst="rect">
            <a:avLst/>
          </a:prstGeom>
          <a:noFill/>
          <a:ln w="9525">
            <a:solidFill>
              <a:schemeClr val="accent1"/>
            </a:solidFill>
            <a:miter lim="800000"/>
            <a:headEnd/>
            <a:tailEnd/>
          </a:ln>
          <a:effectLst>
            <a:innerShdw blurRad="63500" dist="50800" dir="2700000">
              <a:prstClr val="black">
                <a:alpha val="50000"/>
              </a:prstClr>
            </a:innerShdw>
          </a:effectLst>
        </p:spPr>
      </p:pic>
      <p:sp>
        <p:nvSpPr>
          <p:cNvPr id="8" name="7 - Ορθογώνιο"/>
          <p:cNvSpPr/>
          <p:nvPr/>
        </p:nvSpPr>
        <p:spPr>
          <a:xfrm>
            <a:off x="3214678" y="3786190"/>
            <a:ext cx="2643206"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Μεταστάσεις</a:t>
            </a:r>
            <a:r>
              <a:rPr lang="en-US" dirty="0" smtClean="0"/>
              <a:t>: </a:t>
            </a:r>
          </a:p>
          <a:p>
            <a:pPr algn="ctr"/>
            <a:r>
              <a:rPr lang="el-GR" dirty="0" smtClean="0"/>
              <a:t>Πνεύμονες, Οστά, Ήπαρ, Λεμφαδένες, Επινεφρίδια, Εγκέφαλος</a:t>
            </a:r>
            <a:endParaRPr lang="el-GR" dirty="0"/>
          </a:p>
        </p:txBody>
      </p:sp>
      <p:pic>
        <p:nvPicPr>
          <p:cNvPr id="7" name="~PP2229.WAV">
            <a:hlinkClick r:id="" action="ppaction://media"/>
          </p:cNvPr>
          <p:cNvPicPr>
            <a:picLocks noRot="1" noChangeAspect="1"/>
          </p:cNvPicPr>
          <p:nvPr>
            <a:wavAudioFile r:embed="rId2" name="~PP2229.WAV"/>
          </p:nvPr>
        </p:nvPicPr>
        <p:blipFill>
          <a:blip r:embed="rId6"/>
          <a:stretch>
            <a:fillRect/>
          </a:stretch>
        </p:blipFill>
        <p:spPr>
          <a:xfrm>
            <a:off x="8632825" y="6346825"/>
            <a:ext cx="304800" cy="304800"/>
          </a:xfrm>
          <a:prstGeom prst="rect">
            <a:avLst/>
          </a:prstGeom>
        </p:spPr>
      </p:pic>
    </p:spTree>
    <p:custDataLst>
      <p:tags r:id="rId1"/>
    </p:custDataLst>
    <p:extLst>
      <p:ext uri="{BB962C8B-B14F-4D97-AF65-F5344CB8AC3E}">
        <p14:creationId xmlns:p14="http://schemas.microsoft.com/office/powerpoint/2010/main" xmlns="" val="727397578"/>
      </p:ext>
    </p:extLst>
  </p:cSld>
  <p:clrMapOvr>
    <a:masterClrMapping/>
  </p:clrMapOvr>
  <p:transition advTm="55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 PD-L1 and PD-1</a:t>
            </a:r>
            <a:endParaRPr lang="en-GB" dirty="0"/>
          </a:p>
        </p:txBody>
      </p:sp>
      <p:sp>
        <p:nvSpPr>
          <p:cNvPr id="9" name="Text Placeholder 8"/>
          <p:cNvSpPr>
            <a:spLocks noGrp="1"/>
          </p:cNvSpPr>
          <p:nvPr>
            <p:ph type="body" sz="quarter" idx="10"/>
          </p:nvPr>
        </p:nvSpPr>
        <p:spPr/>
        <p:txBody>
          <a:bodyPr>
            <a:normAutofit fontScale="92500" lnSpcReduction="20000"/>
          </a:bodyPr>
          <a:lstStyle/>
          <a:p>
            <a:r>
              <a:rPr lang="da-DK" dirty="0" smtClean="0"/>
              <a:t>1. Chen et al. Clin Cancer Res 2012</a:t>
            </a:r>
            <a:br>
              <a:rPr lang="da-DK" dirty="0" smtClean="0"/>
            </a:br>
            <a:r>
              <a:rPr lang="da-DK" dirty="0" smtClean="0"/>
              <a:t>2. Paterson et al. J Immunol 2011</a:t>
            </a:r>
            <a:br>
              <a:rPr lang="da-DK" dirty="0" smtClean="0"/>
            </a:br>
            <a:r>
              <a:rPr lang="da-DK" dirty="0" smtClean="0"/>
              <a:t>3. Yang et al. J Immunol 2011</a:t>
            </a:r>
            <a:br>
              <a:rPr lang="da-DK" dirty="0" smtClean="0"/>
            </a:br>
            <a:r>
              <a:rPr lang="da-DK" dirty="0" smtClean="0"/>
              <a:t>4. Brahmer et al. N Engl J Med 2012</a:t>
            </a:r>
            <a:endParaRPr lang="da-DK" dirty="0"/>
          </a:p>
        </p:txBody>
      </p:sp>
      <p:sp>
        <p:nvSpPr>
          <p:cNvPr id="81" name="TextBox 80"/>
          <p:cNvSpPr txBox="1"/>
          <p:nvPr/>
        </p:nvSpPr>
        <p:spPr>
          <a:xfrm>
            <a:off x="500034" y="1714488"/>
            <a:ext cx="40322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Imago"/>
                <a:ea typeface="+mn-ea"/>
                <a:cs typeface="Arial" pitchFamily="34" charset="0"/>
              </a:rPr>
              <a:t>Anti-PDL1</a:t>
            </a:r>
            <a:endParaRPr kumimoji="0" lang="en-GB" sz="2000" b="1" i="0" u="none" strike="noStrike" kern="1200" cap="none" spc="0" normalizeH="0" baseline="0" noProof="0" dirty="0">
              <a:ln>
                <a:noFill/>
              </a:ln>
              <a:solidFill>
                <a:srgbClr val="000000"/>
              </a:solidFill>
              <a:effectLst/>
              <a:uLnTx/>
              <a:uFillTx/>
              <a:latin typeface="Imago"/>
              <a:ea typeface="+mn-ea"/>
              <a:cs typeface="Arial" pitchFamily="34" charset="0"/>
            </a:endParaRPr>
          </a:p>
        </p:txBody>
      </p:sp>
      <p:sp>
        <p:nvSpPr>
          <p:cNvPr id="85" name="TextBox 84"/>
          <p:cNvSpPr txBox="1"/>
          <p:nvPr/>
        </p:nvSpPr>
        <p:spPr>
          <a:xfrm>
            <a:off x="4714876" y="1643050"/>
            <a:ext cx="40322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Imago"/>
                <a:ea typeface="+mn-ea"/>
                <a:cs typeface="Arial" pitchFamily="34" charset="0"/>
              </a:rPr>
              <a:t>Anti-PD1</a:t>
            </a:r>
            <a:endParaRPr kumimoji="0" lang="en-GB" sz="2000" b="1" i="0" u="none" strike="noStrike" kern="1200" cap="none" spc="0" normalizeH="0" baseline="0" noProof="0" dirty="0">
              <a:ln>
                <a:noFill/>
              </a:ln>
              <a:solidFill>
                <a:srgbClr val="000000"/>
              </a:solidFill>
              <a:effectLst/>
              <a:uLnTx/>
              <a:uFillTx/>
              <a:latin typeface="Imago"/>
              <a:ea typeface="+mn-ea"/>
              <a:cs typeface="Arial" pitchFamily="34" charset="0"/>
            </a:endParaRPr>
          </a:p>
        </p:txBody>
      </p:sp>
      <p:grpSp>
        <p:nvGrpSpPr>
          <p:cNvPr id="3" name="Group 215"/>
          <p:cNvGrpSpPr/>
          <p:nvPr/>
        </p:nvGrpSpPr>
        <p:grpSpPr>
          <a:xfrm>
            <a:off x="1587121" y="2947476"/>
            <a:ext cx="985416" cy="454411"/>
            <a:chOff x="1587121" y="1988400"/>
            <a:chExt cx="985416" cy="454411"/>
          </a:xfrm>
        </p:grpSpPr>
        <p:cxnSp>
          <p:nvCxnSpPr>
            <p:cNvPr id="217" name="Straight Connector 216"/>
            <p:cNvCxnSpPr/>
            <p:nvPr/>
          </p:nvCxnSpPr>
          <p:spPr>
            <a:xfrm flipH="1">
              <a:off x="1587121" y="1988400"/>
              <a:ext cx="985416" cy="186145"/>
            </a:xfrm>
            <a:prstGeom prst="line">
              <a:avLst/>
            </a:prstGeom>
            <a:noFill/>
            <a:ln w="28575" cap="flat" cmpd="sng" algn="ctr">
              <a:solidFill>
                <a:srgbClr val="00B050"/>
              </a:solidFill>
              <a:prstDash val="solid"/>
            </a:ln>
            <a:effectLst/>
          </p:spPr>
        </p:cxnSp>
        <p:cxnSp>
          <p:nvCxnSpPr>
            <p:cNvPr id="218" name="Straight Connector 217"/>
            <p:cNvCxnSpPr/>
            <p:nvPr/>
          </p:nvCxnSpPr>
          <p:spPr>
            <a:xfrm flipH="1" flipV="1">
              <a:off x="1587121" y="2288825"/>
              <a:ext cx="872074" cy="153986"/>
            </a:xfrm>
            <a:prstGeom prst="line">
              <a:avLst/>
            </a:prstGeom>
            <a:noFill/>
            <a:ln w="28575" cap="flat" cmpd="sng" algn="ctr">
              <a:solidFill>
                <a:srgbClr val="00B050"/>
              </a:solidFill>
              <a:prstDash val="solid"/>
            </a:ln>
            <a:effectLst/>
          </p:spPr>
        </p:cxnSp>
      </p:grpSp>
      <p:sp>
        <p:nvSpPr>
          <p:cNvPr id="219" name="Rounded Rectangle 218"/>
          <p:cNvSpPr/>
          <p:nvPr/>
        </p:nvSpPr>
        <p:spPr bwMode="auto">
          <a:xfrm>
            <a:off x="436955" y="2481566"/>
            <a:ext cx="4100512" cy="3070685"/>
          </a:xfrm>
          <a:prstGeom prst="roundRect">
            <a:avLst>
              <a:gd name="adj" fmla="val 5562"/>
            </a:avLst>
          </a:prstGeom>
          <a:solidFill>
            <a:schemeClr val="bg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cxnSp>
        <p:nvCxnSpPr>
          <p:cNvPr id="220" name="Straight Connector 219"/>
          <p:cNvCxnSpPr/>
          <p:nvPr/>
        </p:nvCxnSpPr>
        <p:spPr>
          <a:xfrm flipH="1">
            <a:off x="3171217" y="3864922"/>
            <a:ext cx="1751" cy="706852"/>
          </a:xfrm>
          <a:prstGeom prst="line">
            <a:avLst/>
          </a:prstGeom>
          <a:noFill/>
          <a:ln w="28575" cap="flat" cmpd="sng" algn="ctr">
            <a:solidFill>
              <a:srgbClr val="00B050"/>
            </a:solidFill>
            <a:prstDash val="solid"/>
          </a:ln>
          <a:effectLst/>
        </p:spPr>
      </p:cxnSp>
      <p:grpSp>
        <p:nvGrpSpPr>
          <p:cNvPr id="4" name="Group 220"/>
          <p:cNvGrpSpPr/>
          <p:nvPr/>
        </p:nvGrpSpPr>
        <p:grpSpPr>
          <a:xfrm>
            <a:off x="3248268" y="3895207"/>
            <a:ext cx="316975" cy="720000"/>
            <a:chOff x="3248267" y="3040465"/>
            <a:chExt cx="316975" cy="720000"/>
          </a:xfrm>
        </p:grpSpPr>
        <p:cxnSp>
          <p:nvCxnSpPr>
            <p:cNvPr id="222" name="Straight Connector 221"/>
            <p:cNvCxnSpPr/>
            <p:nvPr/>
          </p:nvCxnSpPr>
          <p:spPr bwMode="auto">
            <a:xfrm>
              <a:off x="3565242" y="3040465"/>
              <a:ext cx="0" cy="720000"/>
            </a:xfrm>
            <a:prstGeom prst="line">
              <a:avLst/>
            </a:prstGeom>
            <a:noFill/>
            <a:ln w="28575" cap="flat" cmpd="sng" algn="ctr">
              <a:solidFill>
                <a:srgbClr val="00B050"/>
              </a:solidFill>
              <a:prstDash val="solid"/>
            </a:ln>
            <a:effectLst/>
            <a:extLst/>
          </p:spPr>
        </p:cxnSp>
        <p:cxnSp>
          <p:nvCxnSpPr>
            <p:cNvPr id="223" name="Straight Connector 222"/>
            <p:cNvCxnSpPr/>
            <p:nvPr/>
          </p:nvCxnSpPr>
          <p:spPr>
            <a:xfrm flipV="1">
              <a:off x="3248267" y="3044087"/>
              <a:ext cx="262467" cy="684000"/>
            </a:xfrm>
            <a:prstGeom prst="line">
              <a:avLst/>
            </a:prstGeom>
            <a:noFill/>
            <a:ln w="28575" cap="flat" cmpd="sng" algn="ctr">
              <a:solidFill>
                <a:srgbClr val="00B050"/>
              </a:solidFill>
              <a:prstDash val="solid"/>
            </a:ln>
            <a:effectLst/>
          </p:spPr>
        </p:cxnSp>
      </p:grpSp>
      <p:sp>
        <p:nvSpPr>
          <p:cNvPr id="224" name="Rounded Rectangle 223"/>
          <p:cNvSpPr/>
          <p:nvPr/>
        </p:nvSpPr>
        <p:spPr bwMode="auto">
          <a:xfrm>
            <a:off x="442955" y="2488071"/>
            <a:ext cx="4100512" cy="1869624"/>
          </a:xfrm>
          <a:prstGeom prst="roundRect">
            <a:avLst>
              <a:gd name="adj" fmla="val 5562"/>
            </a:avLst>
          </a:prstGeom>
          <a:solidFill>
            <a:schemeClr val="bg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grpSp>
        <p:nvGrpSpPr>
          <p:cNvPr id="5" name="Group 224"/>
          <p:cNvGrpSpPr/>
          <p:nvPr/>
        </p:nvGrpSpPr>
        <p:grpSpPr>
          <a:xfrm>
            <a:off x="2438934" y="3863109"/>
            <a:ext cx="1066268" cy="850624"/>
            <a:chOff x="2863975" y="2649873"/>
            <a:chExt cx="1066267" cy="850624"/>
          </a:xfrm>
        </p:grpSpPr>
        <p:cxnSp>
          <p:nvCxnSpPr>
            <p:cNvPr id="226" name="Straight Connector 225"/>
            <p:cNvCxnSpPr/>
            <p:nvPr/>
          </p:nvCxnSpPr>
          <p:spPr>
            <a:xfrm flipH="1">
              <a:off x="3594816" y="2649873"/>
              <a:ext cx="1751" cy="706852"/>
            </a:xfrm>
            <a:prstGeom prst="line">
              <a:avLst/>
            </a:prstGeom>
            <a:noFill/>
            <a:ln w="28575" cap="flat" cmpd="sng" algn="ctr">
              <a:solidFill>
                <a:srgbClr val="FF0000"/>
              </a:solidFill>
              <a:prstDash val="sysDot"/>
            </a:ln>
            <a:effectLst/>
          </p:spPr>
        </p:cxnSp>
        <p:cxnSp>
          <p:nvCxnSpPr>
            <p:cNvPr id="227" name="Straight Connector 226"/>
            <p:cNvCxnSpPr/>
            <p:nvPr/>
          </p:nvCxnSpPr>
          <p:spPr>
            <a:xfrm flipV="1">
              <a:off x="3667775" y="2699031"/>
              <a:ext cx="262467" cy="695940"/>
            </a:xfrm>
            <a:prstGeom prst="line">
              <a:avLst/>
            </a:prstGeom>
            <a:noFill/>
            <a:ln w="28575" cap="flat" cmpd="sng" algn="ctr">
              <a:solidFill>
                <a:srgbClr val="FF0000"/>
              </a:solidFill>
              <a:prstDash val="sysDot"/>
            </a:ln>
            <a:effectLst/>
          </p:spPr>
        </p:cxnSp>
        <p:sp>
          <p:nvSpPr>
            <p:cNvPr id="228" name="Oval 227"/>
            <p:cNvSpPr/>
            <p:nvPr/>
          </p:nvSpPr>
          <p:spPr>
            <a:xfrm>
              <a:off x="3507296" y="3219913"/>
              <a:ext cx="216000" cy="216000"/>
            </a:xfrm>
            <a:prstGeom prst="ellipse">
              <a:avLst/>
            </a:prstGeom>
            <a:solidFill>
              <a:srgbClr val="FFFFFF"/>
            </a:solidFill>
            <a:ln w="19050">
              <a:solidFill>
                <a:srgbClr val="FF0000"/>
              </a:solidFill>
            </a:ln>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0" cap="none" spc="0" normalizeH="0" baseline="0" noProof="0" dirty="0">
                <a:ln>
                  <a:noFill/>
                </a:ln>
                <a:solidFill>
                  <a:srgbClr val="595959"/>
                </a:solidFill>
                <a:effectLst/>
                <a:uLnTx/>
                <a:uFillTx/>
                <a:latin typeface="Imago" pitchFamily="2" charset="0"/>
                <a:ea typeface="+mn-ea"/>
                <a:cs typeface="+mn-cs"/>
              </a:endParaRPr>
            </a:p>
          </p:txBody>
        </p:sp>
        <p:sp>
          <p:nvSpPr>
            <p:cNvPr id="229" name="TextBox 228"/>
            <p:cNvSpPr txBox="1"/>
            <p:nvPr/>
          </p:nvSpPr>
          <p:spPr>
            <a:xfrm>
              <a:off x="3559813" y="3233367"/>
              <a:ext cx="102592" cy="184666"/>
            </a:xfrm>
            <a:prstGeom prst="rect">
              <a:avLst/>
            </a:prstGeom>
            <a:no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Imago"/>
                  <a:ea typeface="+mn-ea"/>
                  <a:cs typeface="+mn-cs"/>
                </a:rPr>
                <a:t>X</a:t>
              </a:r>
            </a:p>
          </p:txBody>
        </p:sp>
        <p:sp>
          <p:nvSpPr>
            <p:cNvPr id="230" name="TextBox 229"/>
            <p:cNvSpPr txBox="1"/>
            <p:nvPr/>
          </p:nvSpPr>
          <p:spPr>
            <a:xfrm>
              <a:off x="2863975" y="3346609"/>
              <a:ext cx="615553" cy="15388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0000"/>
                  </a:solidFill>
                  <a:effectLst/>
                  <a:uLnTx/>
                  <a:uFillTx/>
                  <a:latin typeface="Imago"/>
                  <a:ea typeface="+mn-ea"/>
                  <a:cs typeface="+mn-cs"/>
                </a:rPr>
                <a:t>Anti-PDL1</a:t>
              </a:r>
            </a:p>
          </p:txBody>
        </p:sp>
      </p:grpSp>
      <p:grpSp>
        <p:nvGrpSpPr>
          <p:cNvPr id="6" name="Group 230"/>
          <p:cNvGrpSpPr/>
          <p:nvPr/>
        </p:nvGrpSpPr>
        <p:grpSpPr>
          <a:xfrm>
            <a:off x="1445137" y="2897102"/>
            <a:ext cx="1128632" cy="487652"/>
            <a:chOff x="1827674" y="1878355"/>
            <a:chExt cx="1128632" cy="487652"/>
          </a:xfrm>
        </p:grpSpPr>
        <p:cxnSp>
          <p:nvCxnSpPr>
            <p:cNvPr id="232" name="Straight Connector 231"/>
            <p:cNvCxnSpPr/>
            <p:nvPr/>
          </p:nvCxnSpPr>
          <p:spPr>
            <a:xfrm flipH="1">
              <a:off x="1969658" y="1928727"/>
              <a:ext cx="986648" cy="186145"/>
            </a:xfrm>
            <a:prstGeom prst="line">
              <a:avLst/>
            </a:prstGeom>
            <a:noFill/>
            <a:ln w="28575" cap="flat" cmpd="sng" algn="ctr">
              <a:solidFill>
                <a:srgbClr val="FF0000"/>
              </a:solidFill>
              <a:prstDash val="sysDot"/>
            </a:ln>
            <a:effectLst/>
          </p:spPr>
        </p:cxnSp>
        <p:cxnSp>
          <p:nvCxnSpPr>
            <p:cNvPr id="233" name="Straight Connector 232"/>
            <p:cNvCxnSpPr/>
            <p:nvPr/>
          </p:nvCxnSpPr>
          <p:spPr>
            <a:xfrm flipH="1" flipV="1">
              <a:off x="1969658" y="2229152"/>
              <a:ext cx="770031" cy="136855"/>
            </a:xfrm>
            <a:prstGeom prst="line">
              <a:avLst/>
            </a:prstGeom>
            <a:noFill/>
            <a:ln w="28575" cap="flat" cmpd="sng" algn="ctr">
              <a:solidFill>
                <a:srgbClr val="FF0000"/>
              </a:solidFill>
              <a:prstDash val="sysDot"/>
            </a:ln>
            <a:effectLst/>
          </p:spPr>
        </p:cxnSp>
        <p:sp>
          <p:nvSpPr>
            <p:cNvPr id="234" name="Oval 233"/>
            <p:cNvSpPr/>
            <p:nvPr/>
          </p:nvSpPr>
          <p:spPr>
            <a:xfrm>
              <a:off x="1919450" y="2083815"/>
              <a:ext cx="216000" cy="216000"/>
            </a:xfrm>
            <a:prstGeom prst="ellipse">
              <a:avLst/>
            </a:prstGeom>
            <a:solidFill>
              <a:srgbClr val="FFFFFF"/>
            </a:solidFill>
            <a:ln w="19050">
              <a:solidFill>
                <a:srgbClr val="FF0000"/>
              </a:solidFill>
            </a:ln>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0" cap="none" spc="0" normalizeH="0" baseline="0" noProof="0" dirty="0">
                <a:ln>
                  <a:noFill/>
                </a:ln>
                <a:solidFill>
                  <a:srgbClr val="595959"/>
                </a:solidFill>
                <a:effectLst/>
                <a:uLnTx/>
                <a:uFillTx/>
                <a:latin typeface="Imago" pitchFamily="2" charset="0"/>
                <a:ea typeface="+mn-ea"/>
                <a:cs typeface="+mn-cs"/>
              </a:endParaRPr>
            </a:p>
          </p:txBody>
        </p:sp>
        <p:sp>
          <p:nvSpPr>
            <p:cNvPr id="235" name="TextBox 234"/>
            <p:cNvSpPr txBox="1"/>
            <p:nvPr/>
          </p:nvSpPr>
          <p:spPr>
            <a:xfrm>
              <a:off x="1969658" y="2099482"/>
              <a:ext cx="102592" cy="184666"/>
            </a:xfrm>
            <a:prstGeom prst="rect">
              <a:avLst/>
            </a:prstGeom>
            <a:no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Imago"/>
                  <a:ea typeface="+mn-ea"/>
                  <a:cs typeface="+mn-cs"/>
                </a:rPr>
                <a:t>X</a:t>
              </a:r>
            </a:p>
          </p:txBody>
        </p:sp>
        <p:sp>
          <p:nvSpPr>
            <p:cNvPr id="236" name="TextBox 235"/>
            <p:cNvSpPr txBox="1"/>
            <p:nvPr/>
          </p:nvSpPr>
          <p:spPr>
            <a:xfrm>
              <a:off x="1827674" y="1878355"/>
              <a:ext cx="615554" cy="15388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0000"/>
                  </a:solidFill>
                  <a:effectLst/>
                  <a:uLnTx/>
                  <a:uFillTx/>
                  <a:latin typeface="Imago"/>
                  <a:ea typeface="+mn-ea"/>
                  <a:cs typeface="+mn-cs"/>
                </a:rPr>
                <a:t>Anti-PDL1</a:t>
              </a:r>
            </a:p>
          </p:txBody>
        </p:sp>
      </p:grpSp>
      <p:pic>
        <p:nvPicPr>
          <p:cNvPr id="237" name="Picture 236" descr="isolated_PD-L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947337" flipV="1">
            <a:off x="848252" y="3059272"/>
            <a:ext cx="661253" cy="290438"/>
          </a:xfrm>
          <a:prstGeom prst="rect">
            <a:avLst/>
          </a:prstGeom>
        </p:spPr>
      </p:pic>
      <p:sp>
        <p:nvSpPr>
          <p:cNvPr id="238" name="TextBox 237"/>
          <p:cNvSpPr txBox="1"/>
          <p:nvPr/>
        </p:nvSpPr>
        <p:spPr>
          <a:xfrm>
            <a:off x="208881" y="3641741"/>
            <a:ext cx="13240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Imago"/>
                <a:ea typeface="+mn-ea"/>
                <a:cs typeface="Arial" pitchFamily="34" charset="0"/>
              </a:rPr>
              <a:t>TC</a:t>
            </a:r>
            <a:endPar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endParaRPr>
          </a:p>
        </p:txBody>
      </p:sp>
      <p:sp>
        <p:nvSpPr>
          <p:cNvPr id="239" name="TextBox 238"/>
          <p:cNvSpPr txBox="1"/>
          <p:nvPr/>
        </p:nvSpPr>
        <p:spPr>
          <a:xfrm>
            <a:off x="1103849" y="3345556"/>
            <a:ext cx="362279"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40" name="TextBox 239"/>
          <p:cNvSpPr txBox="1"/>
          <p:nvPr/>
        </p:nvSpPr>
        <p:spPr>
          <a:xfrm>
            <a:off x="2040604" y="5271022"/>
            <a:ext cx="1035861" cy="276999"/>
          </a:xfrm>
          <a:prstGeom prst="rect">
            <a:avLst/>
          </a:prstGeom>
          <a:noFill/>
        </p:spPr>
        <p:txBody>
          <a:bodyPr wrap="square" rtlCol="0">
            <a:spAutoFit/>
          </a:bodyPr>
          <a:lstStyle>
            <a:defPPr>
              <a:defRPr lang="en-US"/>
            </a:defPPr>
            <a:lvl1pPr algn="ctr" fontAlgn="auto">
              <a:spcBef>
                <a:spcPts val="0"/>
              </a:spcBef>
              <a:spcAft>
                <a:spcPts val="0"/>
              </a:spcAft>
              <a:defRPr sz="1200">
                <a:solidFill>
                  <a:srgbClr val="000000"/>
                </a:solidFill>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rPr>
              <a:t>Macrophage</a:t>
            </a:r>
          </a:p>
        </p:txBody>
      </p:sp>
      <p:pic>
        <p:nvPicPr>
          <p:cNvPr id="241" name="Content Placeholder 4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rot="18640682">
            <a:off x="-241720" y="2697309"/>
            <a:ext cx="1171458" cy="1107359"/>
          </a:xfrm>
          <a:prstGeom prst="chord">
            <a:avLst>
              <a:gd name="adj1" fmla="val 19705276"/>
              <a:gd name="adj2" fmla="val 7779953"/>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2" name="Picture 24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3431375">
            <a:off x="2447548" y="2750025"/>
            <a:ext cx="541639" cy="393591"/>
          </a:xfrm>
          <a:prstGeom prst="rect">
            <a:avLst/>
          </a:prstGeom>
        </p:spPr>
      </p:pic>
      <p:sp>
        <p:nvSpPr>
          <p:cNvPr id="243" name="TextBox 242"/>
          <p:cNvSpPr txBox="1"/>
          <p:nvPr/>
        </p:nvSpPr>
        <p:spPr>
          <a:xfrm>
            <a:off x="2407672" y="3454313"/>
            <a:ext cx="261290"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B7.1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44" name="Picture 243" descr="isolated_B7-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857662">
            <a:off x="2333902" y="3207677"/>
            <a:ext cx="617979" cy="287898"/>
          </a:xfrm>
          <a:prstGeom prst="rect">
            <a:avLst/>
          </a:prstGeom>
        </p:spPr>
      </p:pic>
      <p:sp>
        <p:nvSpPr>
          <p:cNvPr id="245" name="TextBox 244"/>
          <p:cNvSpPr txBox="1"/>
          <p:nvPr/>
        </p:nvSpPr>
        <p:spPr>
          <a:xfrm>
            <a:off x="3368517" y="2594464"/>
            <a:ext cx="1324060" cy="276999"/>
          </a:xfrm>
          <a:prstGeom prst="rect">
            <a:avLst/>
          </a:prstGeom>
          <a:noFill/>
        </p:spPr>
        <p:txBody>
          <a:bodyPr wrap="square" rtlCol="0">
            <a:spAutoFit/>
          </a:bodyPr>
          <a:lstStyle>
            <a:defPPr>
              <a:defRPr lang="en-US"/>
            </a:defPPr>
            <a:lvl1pPr algn="ctr" fontAlgn="auto">
              <a:spcBef>
                <a:spcPts val="0"/>
              </a:spcBef>
              <a:spcAft>
                <a:spcPts val="0"/>
              </a:spcAft>
              <a:defRPr sz="1200">
                <a:solidFill>
                  <a:srgbClr val="000000"/>
                </a:solidFill>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mago"/>
                <a:ea typeface="+mn-ea"/>
                <a:cs typeface="Arial" pitchFamily="34" charset="0"/>
              </a:rPr>
              <a:t>T cell</a:t>
            </a:r>
            <a:endPar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endParaRPr>
          </a:p>
        </p:txBody>
      </p:sp>
      <p:sp>
        <p:nvSpPr>
          <p:cNvPr id="246" name="TextBox 245"/>
          <p:cNvSpPr txBox="1"/>
          <p:nvPr/>
        </p:nvSpPr>
        <p:spPr>
          <a:xfrm>
            <a:off x="2280789" y="2699183"/>
            <a:ext cx="291747"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47" name="Picture 24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18511137" flipV="1">
            <a:off x="3324929" y="4701185"/>
            <a:ext cx="545103" cy="505498"/>
          </a:xfrm>
          <a:prstGeom prst="rect">
            <a:avLst/>
          </a:prstGeom>
        </p:spPr>
      </p:pic>
      <p:pic>
        <p:nvPicPr>
          <p:cNvPr id="248" name="Picture 24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7558917">
            <a:off x="3271505" y="3500096"/>
            <a:ext cx="541639" cy="393591"/>
          </a:xfrm>
          <a:prstGeom prst="rect">
            <a:avLst/>
          </a:prstGeom>
        </p:spPr>
      </p:pic>
      <p:pic>
        <p:nvPicPr>
          <p:cNvPr id="249" name="Picture 248" descr="isolated_B7-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17334043">
            <a:off x="2894307" y="3625624"/>
            <a:ext cx="617979" cy="287898"/>
          </a:xfrm>
          <a:prstGeom prst="rect">
            <a:avLst/>
          </a:prstGeom>
        </p:spPr>
      </p:pic>
      <p:pic>
        <p:nvPicPr>
          <p:cNvPr id="250" name="Picture 249" descr="isolated_PD-L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16200000" flipV="1">
            <a:off x="2832018" y="4830178"/>
            <a:ext cx="661253" cy="290438"/>
          </a:xfrm>
          <a:prstGeom prst="rect">
            <a:avLst/>
          </a:prstGeom>
        </p:spPr>
      </p:pic>
      <p:pic>
        <p:nvPicPr>
          <p:cNvPr id="251" name="Picture 250"/>
          <p:cNvPicPr>
            <a:picLocks noChangeAspect="1"/>
          </p:cNvPicPr>
          <p:nvPr/>
        </p:nvPicPr>
        <p:blipFill>
          <a:blip r:embed="rId9" cstate="print"/>
          <a:stretch>
            <a:fillRect/>
          </a:stretch>
        </p:blipFill>
        <p:spPr>
          <a:xfrm rot="8849220">
            <a:off x="2504858" y="4939688"/>
            <a:ext cx="1693555" cy="1481861"/>
          </a:xfrm>
          <a:prstGeom prst="chord">
            <a:avLst>
              <a:gd name="adj1" fmla="val 2459296"/>
              <a:gd name="adj2" fmla="val 12303892"/>
            </a:avLst>
          </a:prstGeom>
          <a:noFill/>
        </p:spPr>
      </p:pic>
      <p:pic>
        <p:nvPicPr>
          <p:cNvPr id="252" name="Picture 25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798702" y="2525364"/>
            <a:ext cx="1152233" cy="1124067"/>
          </a:xfrm>
          <a:prstGeom prst="rect">
            <a:avLst/>
          </a:prstGeom>
        </p:spPr>
      </p:pic>
      <p:sp>
        <p:nvSpPr>
          <p:cNvPr id="253" name="TextBox 252"/>
          <p:cNvSpPr txBox="1"/>
          <p:nvPr/>
        </p:nvSpPr>
        <p:spPr>
          <a:xfrm>
            <a:off x="3697449" y="3631203"/>
            <a:ext cx="291747"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54" name="TextBox 253"/>
          <p:cNvSpPr txBox="1"/>
          <p:nvPr/>
        </p:nvSpPr>
        <p:spPr>
          <a:xfrm>
            <a:off x="2792261" y="3676429"/>
            <a:ext cx="261290"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B7.1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55" name="TextBox 254"/>
          <p:cNvSpPr txBox="1"/>
          <p:nvPr/>
        </p:nvSpPr>
        <p:spPr>
          <a:xfrm>
            <a:off x="2715975" y="4840350"/>
            <a:ext cx="362279"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56" name="TextBox 255"/>
          <p:cNvSpPr txBox="1"/>
          <p:nvPr/>
        </p:nvSpPr>
        <p:spPr>
          <a:xfrm>
            <a:off x="3714544" y="4840350"/>
            <a:ext cx="362279"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PD-L2</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57" name="Rounded Rectangle 256"/>
          <p:cNvSpPr/>
          <p:nvPr/>
        </p:nvSpPr>
        <p:spPr bwMode="auto">
          <a:xfrm>
            <a:off x="431584" y="2445972"/>
            <a:ext cx="4100512" cy="3115561"/>
          </a:xfrm>
          <a:prstGeom prst="roundRect">
            <a:avLst>
              <a:gd name="adj" fmla="val 5562"/>
            </a:avLst>
          </a:prstGeom>
          <a:noFill/>
          <a:ln w="25400" cap="flat" cmpd="sng" algn="ctr">
            <a:solidFill>
              <a:srgbClr val="0066CC"/>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cxnSp>
        <p:nvCxnSpPr>
          <p:cNvPr id="258" name="Straight Connector 257"/>
          <p:cNvCxnSpPr/>
          <p:nvPr/>
        </p:nvCxnSpPr>
        <p:spPr>
          <a:xfrm flipH="1">
            <a:off x="5833697" y="2937229"/>
            <a:ext cx="1029379" cy="203515"/>
          </a:xfrm>
          <a:prstGeom prst="line">
            <a:avLst/>
          </a:prstGeom>
          <a:noFill/>
          <a:ln w="28575" cap="flat" cmpd="sng" algn="ctr">
            <a:solidFill>
              <a:srgbClr val="00B050"/>
            </a:solidFill>
            <a:prstDash val="solid"/>
          </a:ln>
          <a:effectLst/>
        </p:spPr>
      </p:cxnSp>
      <p:cxnSp>
        <p:nvCxnSpPr>
          <p:cNvPr id="259" name="Straight Connector 258"/>
          <p:cNvCxnSpPr/>
          <p:nvPr/>
        </p:nvCxnSpPr>
        <p:spPr>
          <a:xfrm flipH="1">
            <a:off x="5833697" y="2935605"/>
            <a:ext cx="1032760" cy="209535"/>
          </a:xfrm>
          <a:prstGeom prst="line">
            <a:avLst/>
          </a:prstGeom>
          <a:noFill/>
          <a:ln w="28575" cap="flat" cmpd="sng" algn="ctr">
            <a:solidFill>
              <a:srgbClr val="00B050"/>
            </a:solidFill>
            <a:prstDash val="solid"/>
          </a:ln>
          <a:effectLst/>
        </p:spPr>
      </p:cxnSp>
      <p:sp>
        <p:nvSpPr>
          <p:cNvPr id="260" name="Rounded Rectangle 259"/>
          <p:cNvSpPr/>
          <p:nvPr/>
        </p:nvSpPr>
        <p:spPr bwMode="auto">
          <a:xfrm>
            <a:off x="4727493" y="2445972"/>
            <a:ext cx="4100512" cy="3070685"/>
          </a:xfrm>
          <a:prstGeom prst="roundRect">
            <a:avLst>
              <a:gd name="adj" fmla="val 5562"/>
            </a:avLst>
          </a:prstGeom>
          <a:solidFill>
            <a:schemeClr val="bg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cxnSp>
        <p:nvCxnSpPr>
          <p:cNvPr id="261" name="Straight Connector 260"/>
          <p:cNvCxnSpPr/>
          <p:nvPr/>
        </p:nvCxnSpPr>
        <p:spPr>
          <a:xfrm flipV="1">
            <a:off x="7535009" y="3826542"/>
            <a:ext cx="272561" cy="817685"/>
          </a:xfrm>
          <a:prstGeom prst="line">
            <a:avLst/>
          </a:prstGeom>
          <a:noFill/>
          <a:ln w="28575" cap="flat" cmpd="sng" algn="ctr">
            <a:solidFill>
              <a:srgbClr val="00B050"/>
            </a:solidFill>
            <a:prstDash val="solid"/>
          </a:ln>
          <a:effectLst/>
        </p:spPr>
      </p:cxnSp>
      <p:cxnSp>
        <p:nvCxnSpPr>
          <p:cNvPr id="262" name="Straight Connector 261"/>
          <p:cNvCxnSpPr/>
          <p:nvPr/>
        </p:nvCxnSpPr>
        <p:spPr>
          <a:xfrm flipH="1">
            <a:off x="7869116" y="3822146"/>
            <a:ext cx="1" cy="817684"/>
          </a:xfrm>
          <a:prstGeom prst="line">
            <a:avLst/>
          </a:prstGeom>
          <a:noFill/>
          <a:ln w="28575" cap="flat" cmpd="sng" algn="ctr">
            <a:solidFill>
              <a:srgbClr val="00B050"/>
            </a:solidFill>
            <a:prstDash val="solid"/>
          </a:ln>
          <a:effectLst/>
        </p:spPr>
      </p:cxnSp>
      <p:sp>
        <p:nvSpPr>
          <p:cNvPr id="263" name="Rounded Rectangle 262"/>
          <p:cNvSpPr/>
          <p:nvPr/>
        </p:nvSpPr>
        <p:spPr bwMode="auto">
          <a:xfrm>
            <a:off x="4710998" y="2424854"/>
            <a:ext cx="4100512" cy="3085490"/>
          </a:xfrm>
          <a:prstGeom prst="roundRect">
            <a:avLst>
              <a:gd name="adj" fmla="val 5562"/>
            </a:avLst>
          </a:prstGeom>
          <a:solidFill>
            <a:schemeClr val="bg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grpSp>
        <p:nvGrpSpPr>
          <p:cNvPr id="7" name="Group 263"/>
          <p:cNvGrpSpPr/>
          <p:nvPr/>
        </p:nvGrpSpPr>
        <p:grpSpPr>
          <a:xfrm>
            <a:off x="7521819" y="3848237"/>
            <a:ext cx="1075841" cy="963045"/>
            <a:chOff x="3656323" y="2645246"/>
            <a:chExt cx="1075841" cy="963045"/>
          </a:xfrm>
        </p:grpSpPr>
        <p:cxnSp>
          <p:nvCxnSpPr>
            <p:cNvPr id="265" name="Straight Connector 264"/>
            <p:cNvCxnSpPr/>
            <p:nvPr/>
          </p:nvCxnSpPr>
          <p:spPr>
            <a:xfrm>
              <a:off x="4003619" y="2830172"/>
              <a:ext cx="4397" cy="778119"/>
            </a:xfrm>
            <a:prstGeom prst="line">
              <a:avLst/>
            </a:prstGeom>
            <a:noFill/>
            <a:ln w="28575" cap="flat" cmpd="sng" algn="ctr">
              <a:solidFill>
                <a:srgbClr val="FF0000"/>
              </a:solidFill>
              <a:prstDash val="sysDot"/>
            </a:ln>
            <a:effectLst/>
          </p:spPr>
        </p:cxnSp>
        <p:cxnSp>
          <p:nvCxnSpPr>
            <p:cNvPr id="266" name="Straight Connector 265"/>
            <p:cNvCxnSpPr/>
            <p:nvPr/>
          </p:nvCxnSpPr>
          <p:spPr>
            <a:xfrm flipV="1">
              <a:off x="3656323" y="2729061"/>
              <a:ext cx="250581" cy="742950"/>
            </a:xfrm>
            <a:prstGeom prst="line">
              <a:avLst/>
            </a:prstGeom>
            <a:noFill/>
            <a:ln w="28575" cap="flat" cmpd="sng" algn="ctr">
              <a:solidFill>
                <a:srgbClr val="FF0000"/>
              </a:solidFill>
              <a:prstDash val="sysDot"/>
            </a:ln>
            <a:effectLst/>
          </p:spPr>
        </p:cxnSp>
        <p:sp>
          <p:nvSpPr>
            <p:cNvPr id="267" name="Oval 266"/>
            <p:cNvSpPr/>
            <p:nvPr/>
          </p:nvSpPr>
          <p:spPr>
            <a:xfrm>
              <a:off x="3856186" y="2645246"/>
              <a:ext cx="216000" cy="216000"/>
            </a:xfrm>
            <a:prstGeom prst="ellipse">
              <a:avLst/>
            </a:prstGeom>
            <a:solidFill>
              <a:srgbClr val="FFFFFF"/>
            </a:solidFill>
            <a:ln w="19050">
              <a:solidFill>
                <a:srgbClr val="FF0000"/>
              </a:solidFill>
            </a:ln>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0" cap="none" spc="0" normalizeH="0" baseline="0" noProof="0" dirty="0">
                <a:ln>
                  <a:noFill/>
                </a:ln>
                <a:solidFill>
                  <a:srgbClr val="595959"/>
                </a:solidFill>
                <a:effectLst/>
                <a:uLnTx/>
                <a:uFillTx/>
                <a:latin typeface="Imago" pitchFamily="2" charset="0"/>
                <a:ea typeface="+mn-ea"/>
                <a:cs typeface="+mn-cs"/>
              </a:endParaRPr>
            </a:p>
          </p:txBody>
        </p:sp>
        <p:sp>
          <p:nvSpPr>
            <p:cNvPr id="268" name="TextBox 267"/>
            <p:cNvSpPr txBox="1"/>
            <p:nvPr/>
          </p:nvSpPr>
          <p:spPr>
            <a:xfrm>
              <a:off x="3903966" y="2661174"/>
              <a:ext cx="102592" cy="184666"/>
            </a:xfrm>
            <a:prstGeom prst="rect">
              <a:avLst/>
            </a:prstGeom>
            <a:no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Imago"/>
                  <a:ea typeface="+mn-ea"/>
                  <a:cs typeface="+mn-cs"/>
                </a:rPr>
                <a:t>X</a:t>
              </a:r>
            </a:p>
          </p:txBody>
        </p:sp>
        <p:sp>
          <p:nvSpPr>
            <p:cNvPr id="269" name="TextBox 268"/>
            <p:cNvSpPr txBox="1"/>
            <p:nvPr/>
          </p:nvSpPr>
          <p:spPr>
            <a:xfrm>
              <a:off x="4185539" y="2682811"/>
              <a:ext cx="546625" cy="15388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FF0000"/>
                  </a:solidFill>
                  <a:effectLst/>
                  <a:uLnTx/>
                  <a:uFillTx/>
                  <a:latin typeface="Imago"/>
                  <a:ea typeface="+mn-ea"/>
                  <a:cs typeface="+mn-cs"/>
                </a:rPr>
                <a:t>Anti-PD1</a:t>
              </a:r>
              <a:endParaRPr kumimoji="0" lang="en-GB" sz="1000" b="1" i="0" u="none" strike="noStrike" kern="0" cap="none" spc="0" normalizeH="0" baseline="0" noProof="0" dirty="0">
                <a:ln>
                  <a:noFill/>
                </a:ln>
                <a:solidFill>
                  <a:srgbClr val="FF0000"/>
                </a:solidFill>
                <a:effectLst/>
                <a:uLnTx/>
                <a:uFillTx/>
                <a:latin typeface="Imago"/>
                <a:ea typeface="+mn-ea"/>
                <a:cs typeface="+mn-cs"/>
              </a:endParaRPr>
            </a:p>
          </p:txBody>
        </p:sp>
      </p:grpSp>
      <p:grpSp>
        <p:nvGrpSpPr>
          <p:cNvPr id="8" name="Group 269"/>
          <p:cNvGrpSpPr/>
          <p:nvPr/>
        </p:nvGrpSpPr>
        <p:grpSpPr>
          <a:xfrm>
            <a:off x="5770137" y="2842698"/>
            <a:ext cx="1094169" cy="293648"/>
            <a:chOff x="1862137" y="1834198"/>
            <a:chExt cx="1094169" cy="293648"/>
          </a:xfrm>
        </p:grpSpPr>
        <p:cxnSp>
          <p:nvCxnSpPr>
            <p:cNvPr id="271" name="Straight Connector 270"/>
            <p:cNvCxnSpPr/>
            <p:nvPr/>
          </p:nvCxnSpPr>
          <p:spPr>
            <a:xfrm flipH="1">
              <a:off x="1938884" y="1928727"/>
              <a:ext cx="1017422" cy="199119"/>
            </a:xfrm>
            <a:prstGeom prst="line">
              <a:avLst/>
            </a:prstGeom>
            <a:noFill/>
            <a:ln w="28575" cap="flat" cmpd="sng" algn="ctr">
              <a:solidFill>
                <a:srgbClr val="FF0000"/>
              </a:solidFill>
              <a:prstDash val="sysDot"/>
            </a:ln>
            <a:effectLst/>
          </p:spPr>
        </p:cxnSp>
        <p:sp>
          <p:nvSpPr>
            <p:cNvPr id="272" name="Oval 271"/>
            <p:cNvSpPr/>
            <p:nvPr/>
          </p:nvSpPr>
          <p:spPr>
            <a:xfrm>
              <a:off x="2680247" y="1834198"/>
              <a:ext cx="216000" cy="216000"/>
            </a:xfrm>
            <a:prstGeom prst="ellipse">
              <a:avLst/>
            </a:prstGeom>
            <a:solidFill>
              <a:srgbClr val="FFFFFF"/>
            </a:solidFill>
            <a:ln w="19050">
              <a:solidFill>
                <a:srgbClr val="FF0000"/>
              </a:solidFill>
            </a:ln>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0" cap="none" spc="0" normalizeH="0" baseline="0" noProof="0" dirty="0">
                <a:ln>
                  <a:noFill/>
                </a:ln>
                <a:solidFill>
                  <a:srgbClr val="595959"/>
                </a:solidFill>
                <a:effectLst/>
                <a:uLnTx/>
                <a:uFillTx/>
                <a:latin typeface="Imago" pitchFamily="2" charset="0"/>
                <a:ea typeface="+mn-ea"/>
                <a:cs typeface="+mn-cs"/>
              </a:endParaRPr>
            </a:p>
          </p:txBody>
        </p:sp>
        <p:sp>
          <p:nvSpPr>
            <p:cNvPr id="273" name="TextBox 272"/>
            <p:cNvSpPr txBox="1"/>
            <p:nvPr/>
          </p:nvSpPr>
          <p:spPr>
            <a:xfrm>
              <a:off x="2730455" y="1849865"/>
              <a:ext cx="102592" cy="184666"/>
            </a:xfrm>
            <a:prstGeom prst="rect">
              <a:avLst/>
            </a:prstGeom>
            <a:no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Imago"/>
                  <a:ea typeface="+mn-ea"/>
                  <a:cs typeface="+mn-cs"/>
                </a:rPr>
                <a:t>X</a:t>
              </a:r>
            </a:p>
          </p:txBody>
        </p:sp>
        <p:sp>
          <p:nvSpPr>
            <p:cNvPr id="274" name="TextBox 273"/>
            <p:cNvSpPr txBox="1"/>
            <p:nvPr/>
          </p:nvSpPr>
          <p:spPr>
            <a:xfrm>
              <a:off x="1862137" y="1878355"/>
              <a:ext cx="546625" cy="153888"/>
            </a:xfrm>
            <a:prstGeom prst="rect">
              <a:avLst/>
            </a:prstGeom>
            <a:noFill/>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FF0000"/>
                  </a:solidFill>
                  <a:effectLst/>
                  <a:uLnTx/>
                  <a:uFillTx/>
                  <a:latin typeface="Imago"/>
                  <a:ea typeface="+mn-ea"/>
                  <a:cs typeface="+mn-cs"/>
                </a:rPr>
                <a:t>Anti-PD1</a:t>
              </a:r>
              <a:endParaRPr kumimoji="0" lang="en-GB" sz="1000" b="1" i="0" u="none" strike="noStrike" kern="0" cap="none" spc="0" normalizeH="0" baseline="0" noProof="0" dirty="0">
                <a:ln>
                  <a:noFill/>
                </a:ln>
                <a:solidFill>
                  <a:srgbClr val="FF0000"/>
                </a:solidFill>
                <a:effectLst/>
                <a:uLnTx/>
                <a:uFillTx/>
                <a:latin typeface="Imago"/>
                <a:ea typeface="+mn-ea"/>
                <a:cs typeface="+mn-cs"/>
              </a:endParaRPr>
            </a:p>
          </p:txBody>
        </p:sp>
      </p:grpSp>
      <p:grpSp>
        <p:nvGrpSpPr>
          <p:cNvPr id="10" name="Group 274"/>
          <p:cNvGrpSpPr/>
          <p:nvPr/>
        </p:nvGrpSpPr>
        <p:grpSpPr>
          <a:xfrm>
            <a:off x="4086858" y="2444401"/>
            <a:ext cx="4896256" cy="4003309"/>
            <a:chOff x="4086858" y="1501995"/>
            <a:chExt cx="4896256" cy="3986640"/>
          </a:xfrm>
        </p:grpSpPr>
        <p:pic>
          <p:nvPicPr>
            <p:cNvPr id="276" name="Picture 275" descr="isolated_PD-L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947337" flipV="1">
              <a:off x="5138789" y="2089951"/>
              <a:ext cx="661253" cy="290438"/>
            </a:xfrm>
            <a:prstGeom prst="rect">
              <a:avLst/>
            </a:prstGeom>
          </p:spPr>
        </p:pic>
        <p:sp>
          <p:nvSpPr>
            <p:cNvPr id="277" name="TextBox 276"/>
            <p:cNvSpPr txBox="1"/>
            <p:nvPr/>
          </p:nvSpPr>
          <p:spPr>
            <a:xfrm>
              <a:off x="4509636" y="2686995"/>
              <a:ext cx="13240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Imago"/>
                  <a:ea typeface="+mn-ea"/>
                  <a:cs typeface="Arial" pitchFamily="34" charset="0"/>
                </a:rPr>
                <a:t>TC</a:t>
              </a:r>
              <a:endPar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endParaRPr>
            </a:p>
          </p:txBody>
        </p:sp>
        <p:sp>
          <p:nvSpPr>
            <p:cNvPr id="278" name="TextBox 277"/>
            <p:cNvSpPr txBox="1"/>
            <p:nvPr/>
          </p:nvSpPr>
          <p:spPr>
            <a:xfrm>
              <a:off x="5394386" y="2376235"/>
              <a:ext cx="362279"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79" name="TextBox 278"/>
            <p:cNvSpPr txBox="1"/>
            <p:nvPr/>
          </p:nvSpPr>
          <p:spPr>
            <a:xfrm>
              <a:off x="6315741" y="4301699"/>
              <a:ext cx="1035861" cy="276999"/>
            </a:xfrm>
            <a:prstGeom prst="rect">
              <a:avLst/>
            </a:prstGeom>
            <a:noFill/>
          </p:spPr>
          <p:txBody>
            <a:bodyPr wrap="square" rtlCol="0">
              <a:spAutoFit/>
            </a:bodyPr>
            <a:lstStyle>
              <a:defPPr>
                <a:defRPr lang="en-US"/>
              </a:defPPr>
              <a:lvl1pPr algn="ctr" fontAlgn="auto">
                <a:spcBef>
                  <a:spcPts val="0"/>
                </a:spcBef>
                <a:spcAft>
                  <a:spcPts val="0"/>
                </a:spcAft>
                <a:defRPr sz="1200">
                  <a:solidFill>
                    <a:srgbClr val="000000"/>
                  </a:solidFill>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rPr>
                <a:t>Macrophage</a:t>
              </a:r>
            </a:p>
          </p:txBody>
        </p:sp>
        <p:pic>
          <p:nvPicPr>
            <p:cNvPr id="280" name="Content Placeholder 4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rot="18661279">
              <a:off x="4054809" y="1736580"/>
              <a:ext cx="1171458" cy="1107359"/>
            </a:xfrm>
            <a:prstGeom prst="chord">
              <a:avLst>
                <a:gd name="adj1" fmla="val 19705276"/>
                <a:gd name="adj2" fmla="val 7779953"/>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1" name="Picture 28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3431375">
              <a:off x="6738085" y="1780703"/>
              <a:ext cx="541639" cy="393591"/>
            </a:xfrm>
            <a:prstGeom prst="rect">
              <a:avLst/>
            </a:prstGeom>
          </p:spPr>
        </p:pic>
        <p:sp>
          <p:nvSpPr>
            <p:cNvPr id="282" name="TextBox 281"/>
            <p:cNvSpPr txBox="1"/>
            <p:nvPr/>
          </p:nvSpPr>
          <p:spPr>
            <a:xfrm>
              <a:off x="6698210" y="2484992"/>
              <a:ext cx="261290"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B7.1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83" name="Picture 282" descr="isolated_B7-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857662">
              <a:off x="6624439" y="2238356"/>
              <a:ext cx="617979" cy="287898"/>
            </a:xfrm>
            <a:prstGeom prst="rect">
              <a:avLst/>
            </a:prstGeom>
          </p:spPr>
        </p:pic>
        <p:sp>
          <p:nvSpPr>
            <p:cNvPr id="284" name="TextBox 283"/>
            <p:cNvSpPr txBox="1"/>
            <p:nvPr/>
          </p:nvSpPr>
          <p:spPr>
            <a:xfrm>
              <a:off x="7659054" y="1625141"/>
              <a:ext cx="1324060" cy="276999"/>
            </a:xfrm>
            <a:prstGeom prst="rect">
              <a:avLst/>
            </a:prstGeom>
            <a:noFill/>
          </p:spPr>
          <p:txBody>
            <a:bodyPr wrap="square" rtlCol="0">
              <a:spAutoFit/>
            </a:bodyPr>
            <a:lstStyle>
              <a:defPPr>
                <a:defRPr lang="en-US"/>
              </a:defPPr>
              <a:lvl1pPr algn="ctr" fontAlgn="auto">
                <a:spcBef>
                  <a:spcPts val="0"/>
                </a:spcBef>
                <a:spcAft>
                  <a:spcPts val="0"/>
                </a:spcAft>
                <a:defRPr sz="1200">
                  <a:solidFill>
                    <a:srgbClr val="000000"/>
                  </a:solidFill>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mago"/>
                  <a:ea typeface="+mn-ea"/>
                  <a:cs typeface="Arial" pitchFamily="34" charset="0"/>
                </a:rPr>
                <a:t>T cell</a:t>
              </a:r>
              <a:endParaRPr kumimoji="0" lang="en-GB" sz="1200" b="0" i="0" u="none" strike="noStrike" kern="1200" cap="none" spc="0" normalizeH="0" baseline="0" noProof="0" dirty="0">
                <a:ln>
                  <a:noFill/>
                </a:ln>
                <a:solidFill>
                  <a:srgbClr val="000000"/>
                </a:solidFill>
                <a:effectLst/>
                <a:uLnTx/>
                <a:uFillTx/>
                <a:latin typeface="Imago"/>
                <a:ea typeface="+mn-ea"/>
                <a:cs typeface="Arial" pitchFamily="34" charset="0"/>
              </a:endParaRPr>
            </a:p>
          </p:txBody>
        </p:sp>
        <p:sp>
          <p:nvSpPr>
            <p:cNvPr id="285" name="TextBox 284"/>
            <p:cNvSpPr txBox="1"/>
            <p:nvPr/>
          </p:nvSpPr>
          <p:spPr>
            <a:xfrm>
              <a:off x="6571326" y="1729862"/>
              <a:ext cx="291747"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86" name="Picture 28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rot="18511137" flipV="1">
              <a:off x="7615466" y="3731863"/>
              <a:ext cx="545103" cy="505498"/>
            </a:xfrm>
            <a:prstGeom prst="rect">
              <a:avLst/>
            </a:prstGeom>
          </p:spPr>
        </p:pic>
        <p:pic>
          <p:nvPicPr>
            <p:cNvPr id="287" name="Picture 28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7558917">
              <a:off x="7553467" y="2520580"/>
              <a:ext cx="541639" cy="393591"/>
            </a:xfrm>
            <a:prstGeom prst="rect">
              <a:avLst/>
            </a:prstGeom>
          </p:spPr>
        </p:pic>
        <p:pic>
          <p:nvPicPr>
            <p:cNvPr id="288" name="Picture 287" descr="isolated_B7-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17334043">
              <a:off x="7177493" y="2559453"/>
              <a:ext cx="617979" cy="287898"/>
            </a:xfrm>
            <a:prstGeom prst="rect">
              <a:avLst/>
            </a:prstGeom>
          </p:spPr>
        </p:pic>
        <p:pic>
          <p:nvPicPr>
            <p:cNvPr id="289" name="Picture 288" descr="isolated_PD-L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16200000" flipV="1">
              <a:off x="7122555" y="3860856"/>
              <a:ext cx="661253" cy="290438"/>
            </a:xfrm>
            <a:prstGeom prst="rect">
              <a:avLst/>
            </a:prstGeom>
          </p:spPr>
        </p:pic>
        <p:pic>
          <p:nvPicPr>
            <p:cNvPr id="290" name="Picture 28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089239" y="1556041"/>
              <a:ext cx="1152233" cy="1124067"/>
            </a:xfrm>
            <a:prstGeom prst="rect">
              <a:avLst/>
            </a:prstGeom>
          </p:spPr>
        </p:pic>
        <p:sp>
          <p:nvSpPr>
            <p:cNvPr id="291" name="TextBox 290"/>
            <p:cNvSpPr txBox="1"/>
            <p:nvPr/>
          </p:nvSpPr>
          <p:spPr>
            <a:xfrm>
              <a:off x="8016932" y="2624576"/>
              <a:ext cx="291747"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92" name="TextBox 291"/>
            <p:cNvSpPr txBox="1"/>
            <p:nvPr/>
          </p:nvSpPr>
          <p:spPr>
            <a:xfrm>
              <a:off x="7063740" y="2868080"/>
              <a:ext cx="261290"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B7.1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93" name="TextBox 292"/>
            <p:cNvSpPr txBox="1"/>
            <p:nvPr/>
          </p:nvSpPr>
          <p:spPr>
            <a:xfrm>
              <a:off x="7006512" y="3871029"/>
              <a:ext cx="362279"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PD-L1</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94" name="TextBox 293"/>
            <p:cNvSpPr txBox="1"/>
            <p:nvPr/>
          </p:nvSpPr>
          <p:spPr>
            <a:xfrm>
              <a:off x="8005081" y="3871029"/>
              <a:ext cx="362279" cy="1532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00000"/>
                  </a:solidFill>
                  <a:effectLst/>
                  <a:uLnTx/>
                  <a:uFillTx/>
                  <a:latin typeface="Arial"/>
                  <a:ea typeface="+mn-ea"/>
                  <a:cs typeface="Arial" pitchFamily="34" charset="0"/>
                </a:rPr>
                <a:t>PD-L2</a:t>
              </a:r>
              <a:endParaRPr kumimoji="0" lang="en-GB" sz="1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96" name="Picture 295"/>
            <p:cNvPicPr>
              <a:picLocks noChangeAspect="1"/>
            </p:cNvPicPr>
            <p:nvPr/>
          </p:nvPicPr>
          <p:blipFill>
            <a:blip r:embed="rId9" cstate="print"/>
            <a:stretch>
              <a:fillRect/>
            </a:stretch>
          </p:blipFill>
          <p:spPr>
            <a:xfrm rot="8840094">
              <a:off x="6792954" y="3993866"/>
              <a:ext cx="1708307" cy="1494769"/>
            </a:xfrm>
            <a:prstGeom prst="chord">
              <a:avLst>
                <a:gd name="adj1" fmla="val 2459296"/>
                <a:gd name="adj2" fmla="val 12303892"/>
              </a:avLst>
            </a:prstGeom>
            <a:noFill/>
          </p:spPr>
        </p:pic>
        <p:sp>
          <p:nvSpPr>
            <p:cNvPr id="297" name="Rounded Rectangle 296"/>
            <p:cNvSpPr/>
            <p:nvPr/>
          </p:nvSpPr>
          <p:spPr bwMode="auto">
            <a:xfrm>
              <a:off x="4722122" y="1501995"/>
              <a:ext cx="4100512" cy="3114000"/>
            </a:xfrm>
            <a:prstGeom prst="roundRect">
              <a:avLst>
                <a:gd name="adj" fmla="val 5562"/>
              </a:avLst>
            </a:prstGeom>
            <a:noFill/>
            <a:ln w="25400" cap="flat" cmpd="sng" algn="ctr">
              <a:solidFill>
                <a:srgbClr val="0066CC"/>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rgbClr val="000000"/>
                </a:solidFill>
                <a:effectLst/>
                <a:uLnTx/>
                <a:uFillTx/>
                <a:latin typeface="Imago"/>
                <a:ea typeface="+mn-ea"/>
                <a:cs typeface="+mn-cs"/>
              </a:endParaRPr>
            </a:p>
          </p:txBody>
        </p:sp>
      </p:grpSp>
      <p:cxnSp>
        <p:nvCxnSpPr>
          <p:cNvPr id="298" name="Straight Connector 297"/>
          <p:cNvCxnSpPr/>
          <p:nvPr/>
        </p:nvCxnSpPr>
        <p:spPr>
          <a:xfrm flipH="1" flipV="1">
            <a:off x="5814967" y="3220260"/>
            <a:ext cx="773283" cy="115050"/>
          </a:xfrm>
          <a:prstGeom prst="line">
            <a:avLst/>
          </a:prstGeom>
          <a:noFill/>
          <a:ln w="28575" cap="flat" cmpd="sng" algn="ctr">
            <a:solidFill>
              <a:srgbClr val="00B050"/>
            </a:solidFill>
            <a:prstDash val="solid"/>
          </a:ln>
          <a:effectLst/>
        </p:spPr>
      </p:cxnSp>
      <p:cxnSp>
        <p:nvCxnSpPr>
          <p:cNvPr id="299" name="Straight Connector 298"/>
          <p:cNvCxnSpPr/>
          <p:nvPr/>
        </p:nvCxnSpPr>
        <p:spPr bwMode="auto">
          <a:xfrm>
            <a:off x="3565242" y="3863109"/>
            <a:ext cx="0" cy="786040"/>
          </a:xfrm>
          <a:prstGeom prst="line">
            <a:avLst/>
          </a:prstGeom>
          <a:noFill/>
          <a:ln w="28575" cap="flat" cmpd="sng" algn="ctr">
            <a:solidFill>
              <a:srgbClr val="00B050"/>
            </a:solidFill>
            <a:prstDash val="solid"/>
          </a:ln>
          <a:effectLst/>
          <a:extLst/>
        </p:spPr>
      </p:cxnSp>
      <p:cxnSp>
        <p:nvCxnSpPr>
          <p:cNvPr id="300" name="Straight Connector 299"/>
          <p:cNvCxnSpPr/>
          <p:nvPr/>
        </p:nvCxnSpPr>
        <p:spPr>
          <a:xfrm>
            <a:off x="7469066" y="3962825"/>
            <a:ext cx="4397" cy="659423"/>
          </a:xfrm>
          <a:prstGeom prst="line">
            <a:avLst/>
          </a:prstGeom>
          <a:noFill/>
          <a:ln w="28575" cap="flat" cmpd="sng" algn="ctr">
            <a:solidFill>
              <a:srgbClr val="00B050"/>
            </a:solidFill>
            <a:prstDash val="solid"/>
          </a:ln>
          <a:effectLst/>
        </p:spPr>
      </p:cxnSp>
      <p:sp>
        <p:nvSpPr>
          <p:cNvPr id="90" name="Rectangle 89"/>
          <p:cNvSpPr/>
          <p:nvPr/>
        </p:nvSpPr>
        <p:spPr>
          <a:xfrm>
            <a:off x="3914686" y="6453336"/>
            <a:ext cx="1445507"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l-GR" sz="1800" b="0" i="0" u="none" strike="noStrike" cap="none" normalizeH="0" baseline="0" smtClean="0">
              <a:ln>
                <a:noFill/>
              </a:ln>
              <a:solidFill>
                <a:schemeClr val="tx1"/>
              </a:solidFill>
              <a:effectLst/>
              <a:latin typeface="Imago" pitchFamily="2" charset="0"/>
            </a:endParaRPr>
          </a:p>
        </p:txBody>
      </p:sp>
      <p:pic>
        <p:nvPicPr>
          <p:cNvPr id="92" name="~PP1288.WAV">
            <a:hlinkClick r:id="" action="ppaction://media"/>
          </p:cNvPr>
          <p:cNvPicPr>
            <a:picLocks noRot="1" noChangeAspect="1"/>
          </p:cNvPicPr>
          <p:nvPr>
            <a:wavAudioFile r:embed="rId1" name="~PP1288.WAV"/>
          </p:nvPr>
        </p:nvPicPr>
        <p:blipFill>
          <a:blip r:embed="rId11"/>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487624692"/>
      </p:ext>
    </p:extLst>
  </p:cSld>
  <p:clrMapOvr>
    <a:masterClrMapping/>
  </p:clrMapOvr>
  <p:transition advTm="15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0"/>
            <a:ext cx="7940675" cy="900112"/>
          </a:xfrm>
        </p:spPr>
        <p:txBody>
          <a:bodyPr/>
          <a:lstStyle/>
          <a:p>
            <a:pPr>
              <a:defRPr/>
            </a:pPr>
            <a:r>
              <a:rPr lang="fr-FR" sz="2400" b="1" kern="0" dirty="0" err="1" smtClean="0">
                <a:cs typeface="Arial"/>
              </a:rPr>
              <a:t>Immunotherapy</a:t>
            </a:r>
            <a:r>
              <a:rPr lang="fr-FR" sz="2400" b="1" kern="0" dirty="0" smtClean="0">
                <a:cs typeface="Arial"/>
              </a:rPr>
              <a:t> in </a:t>
            </a:r>
            <a:r>
              <a:rPr lang="fr-FR" sz="2400" b="1" kern="0" dirty="0" err="1" smtClean="0">
                <a:cs typeface="Arial"/>
              </a:rPr>
              <a:t>advanced</a:t>
            </a:r>
            <a:r>
              <a:rPr lang="fr-FR" sz="2400" b="1" kern="0" dirty="0" smtClean="0">
                <a:cs typeface="Arial"/>
              </a:rPr>
              <a:t>/</a:t>
            </a:r>
            <a:r>
              <a:rPr lang="fr-FR" sz="2400" b="1" kern="0" dirty="0" err="1" smtClean="0">
                <a:cs typeface="Arial"/>
              </a:rPr>
              <a:t>mUrothelial</a:t>
            </a:r>
            <a:r>
              <a:rPr lang="fr-FR" sz="2400" b="1" kern="0" dirty="0" smtClean="0">
                <a:cs typeface="Arial"/>
              </a:rPr>
              <a:t> Cancer</a:t>
            </a:r>
            <a:endParaRPr lang="fr-FR" sz="2400" b="1" kern="0" dirty="0">
              <a:cs typeface="Arial"/>
            </a:endParaRPr>
          </a:p>
        </p:txBody>
      </p:sp>
      <p:sp>
        <p:nvSpPr>
          <p:cNvPr id="4" name="Line 29"/>
          <p:cNvSpPr>
            <a:spLocks noChangeShapeType="1"/>
          </p:cNvSpPr>
          <p:nvPr/>
        </p:nvSpPr>
        <p:spPr bwMode="auto">
          <a:xfrm flipV="1">
            <a:off x="3357554" y="3929066"/>
            <a:ext cx="474662" cy="474662"/>
          </a:xfrm>
          <a:prstGeom prst="line">
            <a:avLst/>
          </a:prstGeom>
          <a:noFill/>
          <a:ln w="5715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defRPr/>
            </a:pPr>
            <a:endParaRPr lang="fr-FR">
              <a:solidFill>
                <a:srgbClr val="444492"/>
              </a:solidFill>
              <a:latin typeface="Calibri"/>
              <a:cs typeface="+mn-cs"/>
            </a:endParaRPr>
          </a:p>
        </p:txBody>
      </p:sp>
      <p:sp>
        <p:nvSpPr>
          <p:cNvPr id="5" name="Line 25"/>
          <p:cNvSpPr>
            <a:spLocks noChangeShapeType="1"/>
          </p:cNvSpPr>
          <p:nvPr/>
        </p:nvSpPr>
        <p:spPr bwMode="auto">
          <a:xfrm>
            <a:off x="3428992" y="2643182"/>
            <a:ext cx="457200" cy="352425"/>
          </a:xfrm>
          <a:prstGeom prst="line">
            <a:avLst/>
          </a:prstGeom>
          <a:noFill/>
          <a:ln w="5715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defRPr/>
            </a:pPr>
            <a:endParaRPr lang="fr-FR">
              <a:solidFill>
                <a:srgbClr val="444492"/>
              </a:solidFill>
              <a:latin typeface="Calibri"/>
              <a:cs typeface="+mn-cs"/>
            </a:endParaRPr>
          </a:p>
        </p:txBody>
      </p:sp>
      <p:sp>
        <p:nvSpPr>
          <p:cNvPr id="7" name="Line 27"/>
          <p:cNvSpPr>
            <a:spLocks noChangeShapeType="1"/>
          </p:cNvSpPr>
          <p:nvPr/>
        </p:nvSpPr>
        <p:spPr bwMode="auto">
          <a:xfrm flipH="1">
            <a:off x="5500694" y="2714620"/>
            <a:ext cx="503238" cy="317500"/>
          </a:xfrm>
          <a:prstGeom prst="line">
            <a:avLst/>
          </a:prstGeom>
          <a:noFill/>
          <a:ln w="6350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defRPr/>
            </a:pPr>
            <a:endParaRPr lang="fr-FR" sz="1600" dirty="0">
              <a:solidFill>
                <a:srgbClr val="444492"/>
              </a:solidFill>
              <a:latin typeface="Calibri"/>
              <a:cs typeface="+mn-cs"/>
            </a:endParaRPr>
          </a:p>
        </p:txBody>
      </p:sp>
      <p:sp>
        <p:nvSpPr>
          <p:cNvPr id="58375" name="Oval 40"/>
          <p:cNvSpPr>
            <a:spLocks noChangeArrowheads="1"/>
          </p:cNvSpPr>
          <p:nvPr/>
        </p:nvSpPr>
        <p:spPr bwMode="auto">
          <a:xfrm>
            <a:off x="1071538" y="1714488"/>
            <a:ext cx="2538412" cy="1209675"/>
          </a:xfrm>
          <a:prstGeom prst="ellipse">
            <a:avLst/>
          </a:prstGeom>
          <a:solidFill>
            <a:schemeClr val="accent2"/>
          </a:solidFill>
          <a:ln w="9525">
            <a:noFill/>
            <a:round/>
            <a:headEnd/>
            <a:tailEnd/>
          </a:ln>
        </p:spPr>
        <p:txBody>
          <a:bodyPr wrap="none" lIns="91435" tIns="45718" rIns="91435" bIns="45718" anchor="ctr"/>
          <a:lstStyle/>
          <a:p>
            <a:pPr algn="ctr" eaLnBrk="0" hangingPunct="0"/>
            <a:r>
              <a:rPr lang="fr-FR" altLang="el-GR" sz="2000" dirty="0" err="1" smtClean="0">
                <a:solidFill>
                  <a:srgbClr val="FFFFFF"/>
                </a:solidFill>
                <a:latin typeface="Calibri" pitchFamily="34" charset="0"/>
              </a:rPr>
              <a:t>Pembrolizumab</a:t>
            </a:r>
            <a:endParaRPr lang="fr-FR" altLang="el-GR" sz="2000" dirty="0">
              <a:solidFill>
                <a:srgbClr val="FFFFFF"/>
              </a:solidFill>
              <a:latin typeface="Calibri" pitchFamily="34" charset="0"/>
            </a:endParaRPr>
          </a:p>
        </p:txBody>
      </p:sp>
      <p:sp>
        <p:nvSpPr>
          <p:cNvPr id="10" name="Oval 40"/>
          <p:cNvSpPr>
            <a:spLocks noChangeArrowheads="1"/>
          </p:cNvSpPr>
          <p:nvPr/>
        </p:nvSpPr>
        <p:spPr bwMode="auto">
          <a:xfrm>
            <a:off x="6000760" y="1714488"/>
            <a:ext cx="2540000" cy="1208088"/>
          </a:xfrm>
          <a:prstGeom prst="ellipse">
            <a:avLst/>
          </a:prstGeom>
          <a:solidFill>
            <a:srgbClr val="ACB317"/>
          </a:solidFill>
          <a:ln>
            <a:noFill/>
          </a:ln>
          <a:effectLst/>
          <a:extLst/>
        </p:spPr>
        <p:txBody>
          <a:bodyPr wrap="none" lIns="91435" tIns="45718" rIns="91435" bIns="45718" anchor="ctr"/>
          <a:lstStyle/>
          <a:p>
            <a:pPr algn="ctr" eaLnBrk="0" fontAlgn="auto" hangingPunct="0">
              <a:spcBef>
                <a:spcPts val="0"/>
              </a:spcBef>
              <a:spcAft>
                <a:spcPts val="0"/>
              </a:spcAft>
              <a:defRPr/>
            </a:pPr>
            <a:r>
              <a:rPr lang="fr-FR" sz="2000" kern="0" dirty="0" err="1" smtClean="0">
                <a:solidFill>
                  <a:srgbClr val="000000"/>
                </a:solidFill>
                <a:latin typeface="Calibri"/>
              </a:rPr>
              <a:t>Nivolumab</a:t>
            </a:r>
            <a:endParaRPr lang="fr-FR" sz="2000" kern="0" dirty="0">
              <a:solidFill>
                <a:srgbClr val="000000"/>
              </a:solidFill>
              <a:latin typeface="Calibri"/>
            </a:endParaRPr>
          </a:p>
        </p:txBody>
      </p:sp>
      <p:sp>
        <p:nvSpPr>
          <p:cNvPr id="12" name="Line 27"/>
          <p:cNvSpPr>
            <a:spLocks noChangeShapeType="1"/>
          </p:cNvSpPr>
          <p:nvPr/>
        </p:nvSpPr>
        <p:spPr bwMode="auto">
          <a:xfrm flipH="1" flipV="1">
            <a:off x="5715008" y="3929066"/>
            <a:ext cx="503238" cy="431800"/>
          </a:xfrm>
          <a:prstGeom prst="line">
            <a:avLst/>
          </a:prstGeom>
          <a:noFill/>
          <a:ln w="6350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fontAlgn="auto">
              <a:spcBef>
                <a:spcPts val="0"/>
              </a:spcBef>
              <a:spcAft>
                <a:spcPts val="0"/>
              </a:spcAft>
              <a:defRPr/>
            </a:pPr>
            <a:endParaRPr lang="fr-FR">
              <a:solidFill>
                <a:srgbClr val="444492"/>
              </a:solidFill>
              <a:latin typeface="Calibri"/>
              <a:cs typeface="+mn-cs"/>
            </a:endParaRPr>
          </a:p>
        </p:txBody>
      </p:sp>
      <p:sp>
        <p:nvSpPr>
          <p:cNvPr id="14" name="Ellipse 13"/>
          <p:cNvSpPr/>
          <p:nvPr/>
        </p:nvSpPr>
        <p:spPr>
          <a:xfrm>
            <a:off x="3071802" y="2943225"/>
            <a:ext cx="3214710" cy="1023938"/>
          </a:xfrm>
          <a:prstGeom prst="ellipse">
            <a:avLst/>
          </a:prstGeom>
          <a:solidFill>
            <a:srgbClr val="E8D806"/>
          </a:solidFill>
          <a:ln w="25400" cap="flat" cmpd="sng" algn="ctr">
            <a:noFill/>
            <a:prstDash val="solid"/>
          </a:ln>
          <a:effectLst/>
        </p:spPr>
        <p:txBody>
          <a:bodyPr anchor="ctr"/>
          <a:lstStyle/>
          <a:p>
            <a:pPr algn="ctr" fontAlgn="auto">
              <a:spcBef>
                <a:spcPts val="0"/>
              </a:spcBef>
              <a:spcAft>
                <a:spcPts val="0"/>
              </a:spcAft>
              <a:defRPr/>
            </a:pPr>
            <a:r>
              <a:rPr lang="fr-FR" sz="2200" b="1" kern="0" dirty="0" smtClean="0">
                <a:latin typeface="Calibri"/>
                <a:cs typeface="+mn-cs"/>
              </a:rPr>
              <a:t>Advanced/ </a:t>
            </a:r>
            <a:r>
              <a:rPr lang="fr-FR" sz="2200" b="1" kern="0" dirty="0" err="1" smtClean="0">
                <a:latin typeface="Calibri"/>
                <a:cs typeface="+mn-cs"/>
              </a:rPr>
              <a:t>metastatic</a:t>
            </a:r>
            <a:r>
              <a:rPr lang="fr-FR" sz="2200" b="1" kern="0" dirty="0" smtClean="0">
                <a:latin typeface="Calibri"/>
                <a:cs typeface="+mn-cs"/>
              </a:rPr>
              <a:t> </a:t>
            </a:r>
            <a:r>
              <a:rPr lang="fr-FR" sz="2200" b="1" kern="0" dirty="0" err="1" smtClean="0">
                <a:latin typeface="Calibri"/>
                <a:cs typeface="+mn-cs"/>
              </a:rPr>
              <a:t>Urothelial</a:t>
            </a:r>
            <a:r>
              <a:rPr lang="fr-FR" sz="2200" b="1" kern="0" dirty="0" smtClean="0">
                <a:latin typeface="Calibri"/>
                <a:cs typeface="+mn-cs"/>
              </a:rPr>
              <a:t> Cancer</a:t>
            </a:r>
            <a:endParaRPr lang="fr-FR" sz="2200" b="1" kern="0" dirty="0">
              <a:latin typeface="Calibri"/>
              <a:cs typeface="+mn-cs"/>
            </a:endParaRPr>
          </a:p>
        </p:txBody>
      </p:sp>
      <p:cxnSp>
        <p:nvCxnSpPr>
          <p:cNvPr id="18" name="17 - Ευθύγραμμο βέλος σύνδεσης"/>
          <p:cNvCxnSpPr/>
          <p:nvPr/>
        </p:nvCxnSpPr>
        <p:spPr>
          <a:xfrm rot="5400000" flipH="1" flipV="1">
            <a:off x="4393405" y="4393413"/>
            <a:ext cx="500066" cy="1588"/>
          </a:xfrm>
          <a:prstGeom prst="straightConnector1">
            <a:avLst/>
          </a:prstGeom>
          <a:ln w="19050" cmpd="thickThi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5"/>
          <a:srcRect/>
          <a:stretch>
            <a:fillRect/>
          </a:stretch>
        </p:blipFill>
        <p:spPr bwMode="auto">
          <a:xfrm>
            <a:off x="428596" y="857232"/>
            <a:ext cx="8286807" cy="4000528"/>
          </a:xfrm>
          <a:prstGeom prst="rect">
            <a:avLst/>
          </a:prstGeom>
          <a:noFill/>
          <a:ln w="9525">
            <a:solidFill>
              <a:schemeClr val="accent1"/>
            </a:solidFill>
            <a:miter lim="800000"/>
            <a:headEnd/>
            <a:tailEnd/>
          </a:ln>
          <a:effectLst>
            <a:outerShdw blurRad="50800" dist="38100" algn="l" rotWithShape="0">
              <a:prstClr val="black">
                <a:alpha val="40000"/>
              </a:prstClr>
            </a:outerShdw>
          </a:effectLst>
        </p:spPr>
      </p:pic>
      <p:sp>
        <p:nvSpPr>
          <p:cNvPr id="16" name="15 - TextBox"/>
          <p:cNvSpPr txBox="1"/>
          <p:nvPr/>
        </p:nvSpPr>
        <p:spPr>
          <a:xfrm>
            <a:off x="5514480" y="6427113"/>
            <a:ext cx="3629520" cy="769441"/>
          </a:xfrm>
          <a:prstGeom prst="rect">
            <a:avLst/>
          </a:prstGeom>
          <a:noFill/>
        </p:spPr>
        <p:txBody>
          <a:bodyPr wrap="none" rtlCol="0">
            <a:spAutoFit/>
          </a:bodyPr>
          <a:lstStyle/>
          <a:p>
            <a:r>
              <a:rPr lang="en-US" sz="1100" dirty="0" err="1" smtClean="0"/>
              <a:t>Konala</a:t>
            </a:r>
            <a:r>
              <a:rPr lang="en-US" sz="1100" dirty="0" smtClean="0"/>
              <a:t> et al, American Journal of Therapeutics 0, 1–4 (2019)</a:t>
            </a:r>
          </a:p>
          <a:p>
            <a:r>
              <a:rPr lang="en-US" sz="1100" dirty="0" err="1" smtClean="0"/>
              <a:t>Rouanne</a:t>
            </a:r>
            <a:r>
              <a:rPr lang="en-US" sz="1100" dirty="0" smtClean="0"/>
              <a:t> M et al, World Journal of Urology, June 2018</a:t>
            </a:r>
            <a:endParaRPr lang="el-GR" sz="1100" dirty="0" smtClean="0"/>
          </a:p>
          <a:p>
            <a:endParaRPr lang="en-US" sz="1100" dirty="0" smtClean="0"/>
          </a:p>
          <a:p>
            <a:endParaRPr lang="el-GR" sz="1100" dirty="0"/>
          </a:p>
        </p:txBody>
      </p:sp>
      <p:pic>
        <p:nvPicPr>
          <p:cNvPr id="51202" name="Picture 2"/>
          <p:cNvPicPr>
            <a:picLocks noChangeAspect="1" noChangeArrowheads="1"/>
          </p:cNvPicPr>
          <p:nvPr/>
        </p:nvPicPr>
        <p:blipFill>
          <a:blip r:embed="rId6"/>
          <a:srcRect/>
          <a:stretch>
            <a:fillRect/>
          </a:stretch>
        </p:blipFill>
        <p:spPr bwMode="auto">
          <a:xfrm>
            <a:off x="857224" y="5072074"/>
            <a:ext cx="7643866" cy="1357346"/>
          </a:xfrm>
          <a:prstGeom prst="rect">
            <a:avLst/>
          </a:prstGeom>
          <a:noFill/>
          <a:ln w="9525">
            <a:noFill/>
            <a:miter lim="800000"/>
            <a:headEnd/>
            <a:tailEnd/>
          </a:ln>
          <a:effectLst/>
        </p:spPr>
      </p:pic>
      <p:sp>
        <p:nvSpPr>
          <p:cNvPr id="15" name="14 - Ορθογώνιο"/>
          <p:cNvSpPr/>
          <p:nvPr/>
        </p:nvSpPr>
        <p:spPr>
          <a:xfrm>
            <a:off x="428596" y="1857364"/>
            <a:ext cx="8501122" cy="1857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285720" y="3714752"/>
            <a:ext cx="8643998" cy="8572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PP2557.WAV">
            <a:hlinkClick r:id="" action="ppaction://media"/>
          </p:cNvPr>
          <p:cNvPicPr>
            <a:picLocks noRot="1" noChangeAspect="1"/>
          </p:cNvPicPr>
          <p:nvPr>
            <a:wavAudioFile r:embed="rId2" name="~PP2557.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advTm="50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7" presetClass="exit" presetSubtype="4" fill="hold" grpId="0" nodeType="clickEffect">
                                  <p:stCondLst>
                                    <p:cond delay="0"/>
                                  </p:stCondLst>
                                  <p:childTnLst>
                                    <p:anim calcmode="lin" valueType="num">
                                      <p:cBhvr additive="base">
                                        <p:cTn id="10" dur="500"/>
                                        <p:tgtEl>
                                          <p:spTgt spid="15"/>
                                        </p:tgtEl>
                                        <p:attrNameLst>
                                          <p:attrName>ppt_x</p:attrName>
                                        </p:attrNameLst>
                                      </p:cBhvr>
                                      <p:tavLst>
                                        <p:tav tm="0">
                                          <p:val>
                                            <p:strVal val="ppt_x"/>
                                          </p:val>
                                        </p:tav>
                                        <p:tav tm="100000">
                                          <p:val>
                                            <p:strVal val="ppt_x"/>
                                          </p:val>
                                        </p:tav>
                                      </p:tavLst>
                                    </p:anim>
                                    <p:anim calcmode="lin" valueType="num">
                                      <p:cBhvr additive="base">
                                        <p:cTn id="11" dur="500"/>
                                        <p:tgtEl>
                                          <p:spTgt spid="15"/>
                                        </p:tgtEl>
                                        <p:attrNameLst>
                                          <p:attrName>ppt_y</p:attrName>
                                        </p:attrNameLst>
                                      </p:cBhvr>
                                      <p:tavLst>
                                        <p:tav tm="0">
                                          <p:val>
                                            <p:strVal val="ppt_y"/>
                                          </p:val>
                                        </p:tav>
                                        <p:tav tm="100000">
                                          <p:val>
                                            <p:strVal val="1+ppt_h/2"/>
                                          </p:val>
                                        </p:tav>
                                      </p:tavLst>
                                    </p:anim>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5"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510002" y="1985177"/>
            <a:ext cx="3940020" cy="3583278"/>
          </a:xfrm>
          <a:prstGeom prst="roundRect">
            <a:avLst>
              <a:gd name="adj" fmla="val 0"/>
            </a:avLst>
          </a:prstGeom>
          <a:solidFill>
            <a:schemeClr val="tx2">
              <a:lumMod val="40000"/>
              <a:lumOff val="60000"/>
              <a:alpha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1600" b="1" i="0" u="none" strike="noStrike" kern="1200" cap="none" spc="0" normalizeH="0" baseline="0" noProof="0" dirty="0">
              <a:ln>
                <a:noFill/>
              </a:ln>
              <a:solidFill>
                <a:srgbClr val="6F2A5C"/>
              </a:solidFill>
              <a:effectLst/>
              <a:uLnTx/>
              <a:uFillTx/>
              <a:latin typeface="Imago"/>
              <a:ea typeface="+mn-ea"/>
              <a:cs typeface="Arial"/>
            </a:endParaRPr>
          </a:p>
        </p:txBody>
      </p:sp>
      <p:sp>
        <p:nvSpPr>
          <p:cNvPr id="27" name="Rounded Rectangle 26"/>
          <p:cNvSpPr/>
          <p:nvPr/>
        </p:nvSpPr>
        <p:spPr>
          <a:xfrm>
            <a:off x="4689553" y="1985177"/>
            <a:ext cx="3940020" cy="3583278"/>
          </a:xfrm>
          <a:prstGeom prst="roundRect">
            <a:avLst>
              <a:gd name="adj" fmla="val 0"/>
            </a:avLst>
          </a:prstGeom>
          <a:solidFill>
            <a:schemeClr val="tx2">
              <a:lumMod val="40000"/>
              <a:lumOff val="60000"/>
              <a:alpha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1600" b="1" i="0" u="none" strike="noStrike" kern="1200" cap="none" spc="0" normalizeH="0" baseline="0" noProof="0" dirty="0">
              <a:ln>
                <a:noFill/>
              </a:ln>
              <a:solidFill>
                <a:srgbClr val="6F2A5C"/>
              </a:solidFill>
              <a:effectLst/>
              <a:uLnTx/>
              <a:uFillTx/>
              <a:latin typeface="Imago"/>
              <a:ea typeface="+mn-ea"/>
              <a:cs typeface="Arial"/>
            </a:endParaRPr>
          </a:p>
        </p:txBody>
      </p:sp>
      <p:sp>
        <p:nvSpPr>
          <p:cNvPr id="3" name="Title 2"/>
          <p:cNvSpPr>
            <a:spLocks noGrp="1"/>
          </p:cNvSpPr>
          <p:nvPr>
            <p:ph type="title"/>
          </p:nvPr>
        </p:nvSpPr>
        <p:spPr/>
        <p:txBody>
          <a:bodyPr/>
          <a:lstStyle/>
          <a:p>
            <a:r>
              <a:rPr lang="en-GB" sz="2200" b="1" dirty="0"/>
              <a:t>PD-L1/PD-1 inhibitors are available for both </a:t>
            </a:r>
            <a:br>
              <a:rPr lang="en-GB" sz="2200" b="1" dirty="0"/>
            </a:br>
            <a:r>
              <a:rPr lang="en-GB" sz="2200" b="1" dirty="0"/>
              <a:t>1L cisplatin-eligible and prior-platinum urothelial cancer</a:t>
            </a:r>
          </a:p>
        </p:txBody>
      </p:sp>
      <p:sp>
        <p:nvSpPr>
          <p:cNvPr id="14" name="Text Placeholder 13"/>
          <p:cNvSpPr>
            <a:spLocks noGrp="1"/>
          </p:cNvSpPr>
          <p:nvPr>
            <p:ph type="body" sz="quarter" idx="10"/>
          </p:nvPr>
        </p:nvSpPr>
        <p:spPr>
          <a:xfrm>
            <a:off x="377826" y="5877273"/>
            <a:ext cx="7202395" cy="551281"/>
          </a:xfrm>
        </p:spPr>
        <p:txBody>
          <a:bodyPr/>
          <a:lstStyle/>
          <a:p>
            <a:r>
              <a:rPr lang="en-GB" dirty="0"/>
              <a:t>FDA Approvals (http://www.accessdata.fda.gov/scripts/cder/drugsatfda/index.cfm); EMA Approvals (http://www.ema.europa.eu/ema/) </a:t>
            </a:r>
          </a:p>
        </p:txBody>
      </p:sp>
      <p:grpSp>
        <p:nvGrpSpPr>
          <p:cNvPr id="2" name="Group 14"/>
          <p:cNvGrpSpPr/>
          <p:nvPr/>
        </p:nvGrpSpPr>
        <p:grpSpPr>
          <a:xfrm>
            <a:off x="575648" y="2088338"/>
            <a:ext cx="3808728" cy="3477754"/>
            <a:chOff x="567907" y="2088338"/>
            <a:chExt cx="3808728" cy="3477754"/>
          </a:xfrm>
        </p:grpSpPr>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91343" y="2088338"/>
              <a:ext cx="961856" cy="961856"/>
            </a:xfrm>
            <a:prstGeom prst="rect">
              <a:avLst/>
            </a:prstGeom>
          </p:spPr>
        </p:pic>
        <p:grpSp>
          <p:nvGrpSpPr>
            <p:cNvPr id="4" name="Group 29"/>
            <p:cNvGrpSpPr/>
            <p:nvPr/>
          </p:nvGrpSpPr>
          <p:grpSpPr>
            <a:xfrm>
              <a:off x="567907" y="3302317"/>
              <a:ext cx="1769510" cy="2263775"/>
              <a:chOff x="395288" y="1584325"/>
              <a:chExt cx="2163168" cy="2263775"/>
            </a:xfrm>
          </p:grpSpPr>
          <p:sp>
            <p:nvSpPr>
              <p:cNvPr id="12" name="Rounded Rectangle 11"/>
              <p:cNvSpPr/>
              <p:nvPr/>
            </p:nvSpPr>
            <p:spPr>
              <a:xfrm>
                <a:off x="395288" y="1584325"/>
                <a:ext cx="2163168" cy="2263775"/>
              </a:xfrm>
              <a:prstGeom prst="roundRect">
                <a:avLst>
                  <a:gd name="adj" fmla="val 4639"/>
                </a:avLst>
              </a:prstGeom>
              <a:solidFill>
                <a:schemeClr val="bg1"/>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tIns="864000" rtlCol="0" anchor="t" anchorCtr="0"/>
              <a:lstStyle/>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Pembrolizumab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Atezolizumab</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endParaRPr kumimoji="0" lang="en-GB" sz="1300" b="1" i="0" u="none" strike="noStrike" kern="1200" cap="none" spc="0" normalizeH="0" baseline="0" noProof="0" dirty="0">
                  <a:ln>
                    <a:noFill/>
                  </a:ln>
                  <a:solidFill>
                    <a:srgbClr val="0000FF"/>
                  </a:solidFill>
                  <a:effectLst/>
                  <a:uLnTx/>
                  <a:uFillTx/>
                  <a:latin typeface="Imago"/>
                  <a:ea typeface="+mn-ea"/>
                  <a:cs typeface="Arial"/>
                </a:endParaRPr>
              </a:p>
            </p:txBody>
          </p:sp>
          <p:sp>
            <p:nvSpPr>
              <p:cNvPr id="13" name="Round Same Side Corner Rectangle 12"/>
              <p:cNvSpPr/>
              <p:nvPr/>
            </p:nvSpPr>
            <p:spPr>
              <a:xfrm>
                <a:off x="395288" y="1584325"/>
                <a:ext cx="2154462" cy="762000"/>
              </a:xfrm>
              <a:prstGeom prst="round2SameRect">
                <a:avLst>
                  <a:gd name="adj1" fmla="val 12917"/>
                  <a:gd name="adj2" fmla="val 0"/>
                </a:avLst>
              </a:prstGeom>
              <a:solidFill>
                <a:srgbClr val="4B4B4B"/>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Imago"/>
                    <a:ea typeface="+mn-ea"/>
                    <a:cs typeface="Arial"/>
                  </a:rPr>
                  <a:t>1L </a:t>
                </a:r>
                <a:br>
                  <a:rPr kumimoji="0" lang="en-GB" sz="1300" b="1" i="0" u="none" strike="noStrike" kern="1200" cap="none" spc="0" normalizeH="0" baseline="0" noProof="0" dirty="0">
                    <a:ln>
                      <a:noFill/>
                    </a:ln>
                    <a:solidFill>
                      <a:srgbClr val="FFFFFF"/>
                    </a:solidFill>
                    <a:effectLst/>
                    <a:uLnTx/>
                    <a:uFillTx/>
                    <a:latin typeface="Imago"/>
                    <a:ea typeface="+mn-ea"/>
                    <a:cs typeface="Arial"/>
                  </a:rPr>
                </a:br>
                <a:r>
                  <a:rPr kumimoji="0" lang="en-GB" sz="1300" b="1" i="0" u="none" strike="noStrike" kern="1200" cap="none" spc="0" normalizeH="0" baseline="0" noProof="0" dirty="0">
                    <a:ln>
                      <a:noFill/>
                    </a:ln>
                    <a:solidFill>
                      <a:srgbClr val="FFFFFF"/>
                    </a:solidFill>
                    <a:effectLst/>
                    <a:uLnTx/>
                    <a:uFillTx/>
                    <a:latin typeface="Imago"/>
                    <a:ea typeface="+mn-ea"/>
                    <a:cs typeface="Arial"/>
                  </a:rPr>
                  <a:t>cisplatin-ineligible</a:t>
                </a:r>
              </a:p>
            </p:txBody>
          </p:sp>
        </p:grpSp>
        <p:grpSp>
          <p:nvGrpSpPr>
            <p:cNvPr id="5" name="Group 30"/>
            <p:cNvGrpSpPr/>
            <p:nvPr/>
          </p:nvGrpSpPr>
          <p:grpSpPr>
            <a:xfrm>
              <a:off x="2607125" y="3302317"/>
              <a:ext cx="1769510" cy="2263775"/>
              <a:chOff x="4696540" y="1584325"/>
              <a:chExt cx="2163168" cy="2263775"/>
            </a:xfrm>
          </p:grpSpPr>
          <p:sp>
            <p:nvSpPr>
              <p:cNvPr id="20" name="Rounded Rectangle 19"/>
              <p:cNvSpPr/>
              <p:nvPr/>
            </p:nvSpPr>
            <p:spPr>
              <a:xfrm>
                <a:off x="4696540" y="1584325"/>
                <a:ext cx="2163168" cy="2263775"/>
              </a:xfrm>
              <a:prstGeom prst="roundRect">
                <a:avLst>
                  <a:gd name="adj" fmla="val 4639"/>
                </a:avLst>
              </a:prstGeom>
              <a:solidFill>
                <a:schemeClr val="bg1"/>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tIns="864000" rtlCol="0" anchor="t" anchorCtr="0"/>
              <a:lstStyle/>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Nivolumab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Pembrolizumab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Atezolizumab</a:t>
                </a:r>
              </a:p>
            </p:txBody>
          </p:sp>
          <p:sp>
            <p:nvSpPr>
              <p:cNvPr id="21" name="Round Same Side Corner Rectangle 20"/>
              <p:cNvSpPr/>
              <p:nvPr/>
            </p:nvSpPr>
            <p:spPr>
              <a:xfrm>
                <a:off x="4696540" y="1584325"/>
                <a:ext cx="2154462" cy="762000"/>
              </a:xfrm>
              <a:prstGeom prst="round2SameRect">
                <a:avLst>
                  <a:gd name="adj1" fmla="val 14167"/>
                  <a:gd name="adj2" fmla="val 0"/>
                </a:avLst>
              </a:prstGeom>
              <a:solidFill>
                <a:srgbClr val="4B4B4B"/>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Imago"/>
                    <a:ea typeface="+mn-ea"/>
                    <a:cs typeface="Arial"/>
                  </a:rPr>
                  <a:t> Prior</a:t>
                </a:r>
                <a:br>
                  <a:rPr kumimoji="0" lang="en-GB" sz="1300" b="1" i="0" u="none" strike="noStrike" kern="1200" cap="none" spc="0" normalizeH="0" baseline="0" noProof="0" dirty="0">
                    <a:ln>
                      <a:noFill/>
                    </a:ln>
                    <a:solidFill>
                      <a:srgbClr val="FFFFFF"/>
                    </a:solidFill>
                    <a:effectLst/>
                    <a:uLnTx/>
                    <a:uFillTx/>
                    <a:latin typeface="Imago"/>
                    <a:ea typeface="+mn-ea"/>
                    <a:cs typeface="Arial"/>
                  </a:rPr>
                </a:br>
                <a:r>
                  <a:rPr kumimoji="0" lang="en-GB" sz="1300" b="1" i="0" u="none" strike="noStrike" kern="1200" cap="none" spc="0" normalizeH="0" baseline="0" noProof="0" dirty="0">
                    <a:ln>
                      <a:noFill/>
                    </a:ln>
                    <a:solidFill>
                      <a:srgbClr val="FFFFFF"/>
                    </a:solidFill>
                    <a:effectLst/>
                    <a:uLnTx/>
                    <a:uFillTx/>
                    <a:latin typeface="Imago"/>
                    <a:ea typeface="+mn-ea"/>
                    <a:cs typeface="Arial"/>
                  </a:rPr>
                  <a:t>platinum</a:t>
                </a:r>
              </a:p>
            </p:txBody>
          </p:sp>
        </p:grpSp>
      </p:grpSp>
      <p:grpSp>
        <p:nvGrpSpPr>
          <p:cNvPr id="8" name="Group 15"/>
          <p:cNvGrpSpPr/>
          <p:nvPr/>
        </p:nvGrpSpPr>
        <p:grpSpPr>
          <a:xfrm>
            <a:off x="4768564" y="2088338"/>
            <a:ext cx="3782003" cy="3477754"/>
            <a:chOff x="4750437" y="2088338"/>
            <a:chExt cx="3782003" cy="3477754"/>
          </a:xfrm>
        </p:grpSpPr>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60510" y="2088338"/>
              <a:ext cx="961856" cy="961856"/>
            </a:xfrm>
            <a:prstGeom prst="rect">
              <a:avLst/>
            </a:prstGeom>
          </p:spPr>
        </p:pic>
        <p:grpSp>
          <p:nvGrpSpPr>
            <p:cNvPr id="9" name="Group 31"/>
            <p:cNvGrpSpPr/>
            <p:nvPr/>
          </p:nvGrpSpPr>
          <p:grpSpPr>
            <a:xfrm>
              <a:off x="4750437" y="3302317"/>
              <a:ext cx="1769510" cy="2263775"/>
              <a:chOff x="9016880" y="1584325"/>
              <a:chExt cx="2163168" cy="2263775"/>
            </a:xfrm>
          </p:grpSpPr>
          <p:sp>
            <p:nvSpPr>
              <p:cNvPr id="22" name="Rounded Rectangle 21"/>
              <p:cNvSpPr/>
              <p:nvPr/>
            </p:nvSpPr>
            <p:spPr>
              <a:xfrm>
                <a:off x="9016880" y="1584325"/>
                <a:ext cx="2163168" cy="2263775"/>
              </a:xfrm>
              <a:prstGeom prst="roundRect">
                <a:avLst>
                  <a:gd name="adj" fmla="val 4639"/>
                </a:avLst>
              </a:prstGeom>
              <a:solidFill>
                <a:schemeClr val="bg1"/>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tIns="864000" rtlCol="0" anchor="t" anchorCtr="0"/>
              <a:lstStyle/>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Pembrolizumab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Atezolizumab</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endParaRPr kumimoji="0" lang="en-GB" sz="1300" b="1" i="0" u="none" strike="noStrike" kern="1200" cap="none" spc="0" normalizeH="0" baseline="0" noProof="0" dirty="0">
                  <a:ln>
                    <a:noFill/>
                  </a:ln>
                  <a:solidFill>
                    <a:srgbClr val="4B4B4B"/>
                  </a:solidFill>
                  <a:effectLst/>
                  <a:uLnTx/>
                  <a:uFillTx/>
                  <a:latin typeface="Imago"/>
                  <a:ea typeface="+mn-ea"/>
                  <a:cs typeface="Arial"/>
                </a:endParaRP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endParaRPr kumimoji="0" lang="en-GB" sz="1300" b="1" i="0" u="none" strike="noStrike" kern="1200" cap="none" spc="0" normalizeH="0" baseline="0" noProof="0" dirty="0">
                  <a:ln>
                    <a:noFill/>
                  </a:ln>
                  <a:solidFill>
                    <a:srgbClr val="4B4B4B"/>
                  </a:solidFill>
                  <a:effectLst/>
                  <a:uLnTx/>
                  <a:uFillTx/>
                  <a:latin typeface="Imago"/>
                  <a:ea typeface="+mn-ea"/>
                  <a:cs typeface="Arial"/>
                </a:endParaRPr>
              </a:p>
            </p:txBody>
          </p:sp>
          <p:sp>
            <p:nvSpPr>
              <p:cNvPr id="23" name="Round Same Side Corner Rectangle 22"/>
              <p:cNvSpPr/>
              <p:nvPr/>
            </p:nvSpPr>
            <p:spPr>
              <a:xfrm>
                <a:off x="9016880" y="1584325"/>
                <a:ext cx="2154462" cy="762000"/>
              </a:xfrm>
              <a:prstGeom prst="round2SameRect">
                <a:avLst>
                  <a:gd name="adj1" fmla="val 15417"/>
                  <a:gd name="adj2" fmla="val 0"/>
                </a:avLst>
              </a:prstGeom>
              <a:solidFill>
                <a:srgbClr val="4B4B4B"/>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Imago"/>
                    <a:ea typeface="+mn-ea"/>
                    <a:cs typeface="Arial"/>
                  </a:rPr>
                  <a:t>1L </a:t>
                </a:r>
                <a:br>
                  <a:rPr kumimoji="0" lang="en-GB" sz="1300" b="1" i="0" u="none" strike="noStrike" kern="1200" cap="none" spc="0" normalizeH="0" baseline="0" noProof="0" dirty="0">
                    <a:ln>
                      <a:noFill/>
                    </a:ln>
                    <a:solidFill>
                      <a:srgbClr val="FFFFFF"/>
                    </a:solidFill>
                    <a:effectLst/>
                    <a:uLnTx/>
                    <a:uFillTx/>
                    <a:latin typeface="Imago"/>
                    <a:ea typeface="+mn-ea"/>
                    <a:cs typeface="Arial"/>
                  </a:rPr>
                </a:br>
                <a:r>
                  <a:rPr kumimoji="0" lang="en-GB" sz="1300" b="1" i="0" u="none" strike="noStrike" kern="1200" cap="none" spc="0" normalizeH="0" baseline="0" noProof="0" dirty="0">
                    <a:ln>
                      <a:noFill/>
                    </a:ln>
                    <a:solidFill>
                      <a:srgbClr val="FFFFFF"/>
                    </a:solidFill>
                    <a:effectLst/>
                    <a:uLnTx/>
                    <a:uFillTx/>
                    <a:latin typeface="Imago"/>
                    <a:ea typeface="+mn-ea"/>
                    <a:cs typeface="Arial"/>
                  </a:rPr>
                  <a:t>cisplatin-ineligible</a:t>
                </a:r>
              </a:p>
            </p:txBody>
          </p:sp>
        </p:grpSp>
        <p:grpSp>
          <p:nvGrpSpPr>
            <p:cNvPr id="10" name="Group 32"/>
            <p:cNvGrpSpPr/>
            <p:nvPr/>
          </p:nvGrpSpPr>
          <p:grpSpPr>
            <a:xfrm>
              <a:off x="6762930" y="3302317"/>
              <a:ext cx="1769510" cy="2263775"/>
              <a:chOff x="13318132" y="1584325"/>
              <a:chExt cx="2163168" cy="2263775"/>
            </a:xfrm>
          </p:grpSpPr>
          <p:sp>
            <p:nvSpPr>
              <p:cNvPr id="24" name="Rounded Rectangle 23"/>
              <p:cNvSpPr/>
              <p:nvPr/>
            </p:nvSpPr>
            <p:spPr>
              <a:xfrm>
                <a:off x="13318132" y="1584325"/>
                <a:ext cx="2163168" cy="2263775"/>
              </a:xfrm>
              <a:prstGeom prst="roundRect">
                <a:avLst>
                  <a:gd name="adj" fmla="val 4639"/>
                </a:avLst>
              </a:prstGeom>
              <a:solidFill>
                <a:schemeClr val="bg1"/>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tIns="864000" rtlCol="0" anchor="t" anchorCtr="0"/>
              <a:lstStyle/>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Nivolumab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Durvalumab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Avelumab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Pembrolizumab</a:t>
                </a:r>
              </a:p>
              <a:p>
                <a:pPr marL="182563" marR="0" lvl="0" indent="-182563"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300" b="1" i="0" u="none" strike="noStrike" kern="1200" cap="none" spc="0" normalizeH="0" baseline="0" noProof="0" dirty="0">
                    <a:ln>
                      <a:noFill/>
                    </a:ln>
                    <a:solidFill>
                      <a:srgbClr val="4B4B4B"/>
                    </a:solidFill>
                    <a:effectLst/>
                    <a:uLnTx/>
                    <a:uFillTx/>
                    <a:latin typeface="Imago"/>
                    <a:ea typeface="+mn-ea"/>
                    <a:cs typeface="Arial"/>
                  </a:rPr>
                  <a:t>Atezolizumab</a:t>
                </a:r>
              </a:p>
            </p:txBody>
          </p:sp>
          <p:sp>
            <p:nvSpPr>
              <p:cNvPr id="25" name="Round Same Side Corner Rectangle 24"/>
              <p:cNvSpPr/>
              <p:nvPr/>
            </p:nvSpPr>
            <p:spPr>
              <a:xfrm>
                <a:off x="13318132" y="1584325"/>
                <a:ext cx="2154462" cy="762000"/>
              </a:xfrm>
              <a:prstGeom prst="round2SameRect">
                <a:avLst>
                  <a:gd name="adj1" fmla="val 14167"/>
                  <a:gd name="adj2" fmla="val 0"/>
                </a:avLst>
              </a:prstGeom>
              <a:solidFill>
                <a:srgbClr val="4B4B4B"/>
              </a:solidFill>
              <a:ln w="28575">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Imago"/>
                    <a:ea typeface="+mn-ea"/>
                    <a:cs typeface="Arial"/>
                  </a:rPr>
                  <a:t> Prior</a:t>
                </a:r>
                <a:br>
                  <a:rPr kumimoji="0" lang="en-GB" sz="1300" b="1" i="0" u="none" strike="noStrike" kern="1200" cap="none" spc="0" normalizeH="0" baseline="0" noProof="0" dirty="0">
                    <a:ln>
                      <a:noFill/>
                    </a:ln>
                    <a:solidFill>
                      <a:srgbClr val="FFFFFF"/>
                    </a:solidFill>
                    <a:effectLst/>
                    <a:uLnTx/>
                    <a:uFillTx/>
                    <a:latin typeface="Imago"/>
                    <a:ea typeface="+mn-ea"/>
                    <a:cs typeface="Arial"/>
                  </a:rPr>
                </a:br>
                <a:r>
                  <a:rPr kumimoji="0" lang="en-GB" sz="1300" b="1" i="0" u="none" strike="noStrike" kern="1200" cap="none" spc="0" normalizeH="0" baseline="0" noProof="0" dirty="0">
                    <a:ln>
                      <a:noFill/>
                    </a:ln>
                    <a:solidFill>
                      <a:srgbClr val="FFFFFF"/>
                    </a:solidFill>
                    <a:effectLst/>
                    <a:uLnTx/>
                    <a:uFillTx/>
                    <a:latin typeface="Imago"/>
                    <a:ea typeface="+mn-ea"/>
                    <a:cs typeface="Arial"/>
                  </a:rPr>
                  <a:t>platinum</a:t>
                </a:r>
              </a:p>
            </p:txBody>
          </p:sp>
        </p:grpSp>
      </p:grpSp>
      <p:sp>
        <p:nvSpPr>
          <p:cNvPr id="28" name="Rectangle 27"/>
          <p:cNvSpPr/>
          <p:nvPr/>
        </p:nvSpPr>
        <p:spPr>
          <a:xfrm>
            <a:off x="4031940" y="6525344"/>
            <a:ext cx="1080120"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Imago" pitchFamily="2" charset="0"/>
              <a:ea typeface="+mn-ea"/>
              <a:cs typeface="+mn-cs"/>
            </a:endParaRPr>
          </a:p>
        </p:txBody>
      </p:sp>
      <p:pic>
        <p:nvPicPr>
          <p:cNvPr id="29" name="~PP3736.WAV">
            <a:hlinkClick r:id="" action="ppaction://media"/>
          </p:cNvPr>
          <p:cNvPicPr>
            <a:picLocks noRot="1" noChangeAspect="1"/>
          </p:cNvPicPr>
          <p:nvPr>
            <a:wavAudioFile r:embed="rId1" name="~PP3736.WAV"/>
          </p:nvPr>
        </p:nvPicPr>
        <p:blipFill>
          <a:blip r:embed="rId6"/>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4104568564"/>
      </p:ext>
    </p:extLst>
  </p:cSld>
  <p:clrMapOvr>
    <a:masterClrMapping/>
  </p:clrMapOvr>
  <p:transition advTm="173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4578" name="Picture 2"/>
          <p:cNvPicPr>
            <a:picLocks noChangeAspect="1" noChangeArrowheads="1"/>
          </p:cNvPicPr>
          <p:nvPr/>
        </p:nvPicPr>
        <p:blipFill>
          <a:blip r:embed="rId3"/>
          <a:srcRect/>
          <a:stretch>
            <a:fillRect/>
          </a:stretch>
        </p:blipFill>
        <p:spPr bwMode="auto">
          <a:xfrm>
            <a:off x="0" y="0"/>
            <a:ext cx="9143999" cy="6886575"/>
          </a:xfrm>
          <a:prstGeom prst="rect">
            <a:avLst/>
          </a:prstGeom>
          <a:noFill/>
          <a:ln w="9525">
            <a:noFill/>
            <a:miter lim="800000"/>
            <a:headEnd/>
            <a:tailEnd/>
          </a:ln>
          <a:effectLst/>
        </p:spPr>
      </p:pic>
      <p:pic>
        <p:nvPicPr>
          <p:cNvPr id="5" name="~PP2126.WAV">
            <a:hlinkClick r:id="" action="ppaction://media"/>
          </p:cNvPr>
          <p:cNvPicPr>
            <a:picLocks noRot="1" noChangeAspect="1"/>
          </p:cNvPicPr>
          <p:nvPr>
            <a:wavAudioFile r:embed="rId1" name="~PP2126.WAV"/>
          </p:nvPr>
        </p:nvPicPr>
        <p:blipFill>
          <a:blip r:embed="rId4"/>
          <a:stretch>
            <a:fillRect/>
          </a:stretch>
        </p:blipFill>
        <p:spPr>
          <a:xfrm>
            <a:off x="8632825" y="6346825"/>
            <a:ext cx="304800" cy="304800"/>
          </a:xfrm>
          <a:prstGeom prst="rect">
            <a:avLst/>
          </a:prstGeom>
        </p:spPr>
      </p:pic>
    </p:spTree>
  </p:cSld>
  <p:clrMapOvr>
    <a:masterClrMapping/>
  </p:clrMapOvr>
  <p:transition advTm="26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6" name="5 - Θέση περιεχομένου"/>
          <p:cNvSpPr>
            <a:spLocks noGrp="1"/>
          </p:cNvSpPr>
          <p:nvPr>
            <p:ph idx="1"/>
          </p:nvPr>
        </p:nvSpPr>
        <p:spPr>
          <a:xfrm>
            <a:off x="214282" y="1600200"/>
            <a:ext cx="8472518" cy="4525963"/>
          </a:xfrm>
        </p:spPr>
        <p:txBody>
          <a:bodyPr>
            <a:normAutofit/>
          </a:bodyPr>
          <a:lstStyle/>
          <a:p>
            <a:pPr>
              <a:buNone/>
            </a:pPr>
            <a:r>
              <a:rPr lang="el-GR" sz="4500" b="1" dirty="0" smtClean="0"/>
              <a:t>Καρκίνος Προστάτη</a:t>
            </a:r>
            <a:endParaRPr lang="el-GR" sz="4500" b="1" dirty="0"/>
          </a:p>
        </p:txBody>
      </p:sp>
      <p:pic>
        <p:nvPicPr>
          <p:cNvPr id="78850" name="Picture 2"/>
          <p:cNvPicPr>
            <a:picLocks noChangeAspect="1" noChangeArrowheads="1"/>
          </p:cNvPicPr>
          <p:nvPr/>
        </p:nvPicPr>
        <p:blipFill>
          <a:blip r:embed="rId3"/>
          <a:srcRect/>
          <a:stretch>
            <a:fillRect/>
          </a:stretch>
        </p:blipFill>
        <p:spPr bwMode="auto">
          <a:xfrm>
            <a:off x="5357818" y="1071546"/>
            <a:ext cx="3381373" cy="5643602"/>
          </a:xfrm>
          <a:prstGeom prst="rect">
            <a:avLst/>
          </a:prstGeom>
          <a:noFill/>
          <a:ln w="9525">
            <a:noFill/>
            <a:miter lim="800000"/>
            <a:headEnd/>
            <a:tailEnd/>
          </a:ln>
          <a:effectLst/>
        </p:spPr>
      </p:pic>
      <p:pic>
        <p:nvPicPr>
          <p:cNvPr id="7" name="~PP3642.WAV">
            <a:hlinkClick r:id="" action="ppaction://media"/>
          </p:cNvPr>
          <p:cNvPicPr>
            <a:picLocks noRot="1" noChangeAspect="1"/>
          </p:cNvPicPr>
          <p:nvPr>
            <a:wavAudioFile r:embed="rId1" name="~PP3642.WAV"/>
          </p:nvPr>
        </p:nvPicPr>
        <p:blipFill>
          <a:blip r:embed="rId4"/>
          <a:stretch>
            <a:fillRect/>
          </a:stretch>
        </p:blipFill>
        <p:spPr>
          <a:xfrm>
            <a:off x="8632825" y="6346825"/>
            <a:ext cx="304800" cy="304800"/>
          </a:xfrm>
          <a:prstGeom prst="rect">
            <a:avLst/>
          </a:prstGeom>
        </p:spPr>
      </p:pic>
    </p:spTree>
  </p:cSld>
  <p:clrMapOvr>
    <a:masterClrMapping/>
  </p:clrMapOvr>
  <p:transition advTm="1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424" y="761663"/>
            <a:ext cx="8005988" cy="418576"/>
          </a:xfrm>
        </p:spPr>
        <p:txBody>
          <a:bodyPr>
            <a:normAutofit fontScale="90000"/>
          </a:bodyPr>
          <a:lstStyle/>
          <a:p>
            <a:pPr algn="l" defTabSz="914400">
              <a:lnSpc>
                <a:spcPct val="85000"/>
              </a:lnSpc>
              <a:spcBef>
                <a:spcPts val="0"/>
              </a:spcBef>
              <a:buNone/>
            </a:pPr>
            <a:r>
              <a:rPr lang="el-GR" sz="3200" b="1" i="0" dirty="0" smtClean="0">
                <a:solidFill>
                  <a:srgbClr val="C0311A"/>
                </a:solidFill>
                <a:latin typeface="Arial"/>
                <a:ea typeface="+mj-ea"/>
                <a:cs typeface="+mj-cs"/>
              </a:rPr>
              <a:t>Ανατομία και λειτουργία του προστάτη</a:t>
            </a:r>
            <a:endParaRPr lang="el-GR" sz="3200" b="1" i="0" dirty="0">
              <a:solidFill>
                <a:srgbClr val="C0311A"/>
              </a:solidFill>
              <a:latin typeface="Arial"/>
              <a:ea typeface="+mj-ea"/>
              <a:cs typeface="+mj-cs"/>
            </a:endParaRPr>
          </a:p>
        </p:txBody>
      </p:sp>
      <p:sp>
        <p:nvSpPr>
          <p:cNvPr id="6" name="Content Placeholder 5"/>
          <p:cNvSpPr>
            <a:spLocks noGrp="1"/>
          </p:cNvSpPr>
          <p:nvPr>
            <p:ph sz="half" idx="2"/>
          </p:nvPr>
        </p:nvSpPr>
        <p:spPr>
          <a:xfrm>
            <a:off x="4267300" y="1370014"/>
            <a:ext cx="4494112" cy="4597032"/>
          </a:xfrm>
        </p:spPr>
        <p:txBody>
          <a:bodyPr>
            <a:noAutofit/>
          </a:bodyPr>
          <a:lstStyle/>
          <a:p>
            <a:pPr marL="347472" indent="-347472"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Ο προστάτης </a:t>
            </a:r>
            <a:r>
              <a:rPr lang="el-GR" sz="1800" b="0" i="0" dirty="0" smtClean="0">
                <a:latin typeface="Arial"/>
                <a:ea typeface="+mn-ea"/>
                <a:cs typeface="+mn-cs"/>
              </a:rPr>
              <a:t>είναι τμήμα του ανδρικού αναπαραγωγικού συστήματος.</a:t>
            </a:r>
            <a:r>
              <a:rPr lang="en-US" sz="1800" b="0" i="0" dirty="0" smtClean="0">
                <a:latin typeface="Arial"/>
                <a:ea typeface="+mn-ea"/>
                <a:cs typeface="+mn-cs"/>
              </a:rPr>
              <a:t> </a:t>
            </a:r>
            <a:r>
              <a:rPr lang="el-GR" sz="1800" b="0" i="0" baseline="30000" dirty="0" smtClean="0">
                <a:latin typeface="Arial"/>
                <a:ea typeface="+mn-ea"/>
                <a:cs typeface="+mn-cs"/>
              </a:rPr>
              <a:t>1</a:t>
            </a:r>
          </a:p>
          <a:p>
            <a:pPr marL="347472" indent="-347472" algn="l" defTabSz="914400">
              <a:spcBef>
                <a:spcPts val="600"/>
              </a:spcBef>
              <a:spcAft>
                <a:spcPts val="600"/>
              </a:spcAft>
              <a:buClr>
                <a:srgbClr val="333333"/>
              </a:buClr>
              <a:buFont typeface="Arial"/>
              <a:buChar char="•"/>
            </a:pPr>
            <a:r>
              <a:rPr lang="el-GR" sz="1800" b="0" i="0" dirty="0" smtClean="0">
                <a:latin typeface="Arial"/>
                <a:ea typeface="+mn-ea"/>
                <a:cs typeface="+mn-cs"/>
              </a:rPr>
              <a:t>Πρόκειται για έναν αδένα σε σχήμα καρυδιού ο οποίος αποτελείται </a:t>
            </a:r>
            <a:br>
              <a:rPr lang="el-GR" sz="1800" b="0" i="0" dirty="0" smtClean="0">
                <a:latin typeface="Arial"/>
                <a:ea typeface="+mn-ea"/>
                <a:cs typeface="+mn-cs"/>
              </a:rPr>
            </a:br>
            <a:r>
              <a:rPr lang="el-GR" sz="1800" b="0" i="0" dirty="0" smtClean="0">
                <a:latin typeface="Arial"/>
                <a:ea typeface="+mn-ea"/>
                <a:cs typeface="+mn-cs"/>
              </a:rPr>
              <a:t>από δύο λοβούς που περικλείονται από ένα εξωτερικό στρώμα ιστού.</a:t>
            </a:r>
            <a:r>
              <a:rPr lang="en-US" sz="1800" b="0" i="0" dirty="0" smtClean="0">
                <a:latin typeface="Arial"/>
                <a:ea typeface="+mn-ea"/>
                <a:cs typeface="+mn-cs"/>
              </a:rPr>
              <a:t> </a:t>
            </a:r>
            <a:r>
              <a:rPr lang="el-GR" sz="1800" b="0" i="0" baseline="30000" dirty="0" smtClean="0">
                <a:latin typeface="Arial"/>
                <a:ea typeface="+mn-ea"/>
                <a:cs typeface="+mn-cs"/>
              </a:rPr>
              <a:t>1,2</a:t>
            </a:r>
          </a:p>
          <a:p>
            <a:pPr marL="347472" indent="-347472" algn="l" defTabSz="914400">
              <a:spcBef>
                <a:spcPts val="600"/>
              </a:spcBef>
              <a:spcAft>
                <a:spcPts val="600"/>
              </a:spcAft>
              <a:buClr>
                <a:srgbClr val="333333"/>
              </a:buClr>
              <a:buFont typeface="Arial"/>
              <a:buChar char="•"/>
            </a:pPr>
            <a:r>
              <a:rPr lang="el-GR" sz="1800" b="0" i="0" dirty="0" smtClean="0">
                <a:latin typeface="Arial"/>
                <a:ea typeface="+mn-ea"/>
                <a:cs typeface="+mn-cs"/>
              </a:rPr>
              <a:t>Βρίσκεται μπροστά από το ορθό, </a:t>
            </a:r>
            <a:br>
              <a:rPr lang="el-GR" sz="1800" b="0" i="0" dirty="0" smtClean="0">
                <a:latin typeface="Arial"/>
                <a:ea typeface="+mn-ea"/>
                <a:cs typeface="+mn-cs"/>
              </a:rPr>
            </a:br>
            <a:r>
              <a:rPr lang="el-GR" sz="1800" b="0" i="0" dirty="0" smtClean="0">
                <a:latin typeface="Arial"/>
                <a:ea typeface="+mn-ea"/>
                <a:cs typeface="+mn-cs"/>
              </a:rPr>
              <a:t>ακριβώς κάτω από την ουροδόχο κύστη και περιβάλλει την ουρήθρα μέσω της </a:t>
            </a:r>
            <a:r>
              <a:rPr lang="el-GR" sz="1800" b="0" i="0" dirty="0" smtClean="0">
                <a:solidFill>
                  <a:srgbClr val="333333"/>
                </a:solidFill>
                <a:latin typeface="Arial"/>
                <a:ea typeface="+mn-ea"/>
                <a:cs typeface="+mn-cs"/>
              </a:rPr>
              <a:t>οποίας αποβάλλονται τα ούρα από το σώμα.</a:t>
            </a:r>
            <a:r>
              <a:rPr lang="en-US" sz="1800" b="0" i="0" dirty="0" smtClean="0">
                <a:solidFill>
                  <a:srgbClr val="333333"/>
                </a:solidFill>
                <a:latin typeface="Arial"/>
                <a:ea typeface="+mn-ea"/>
                <a:cs typeface="+mn-cs"/>
              </a:rPr>
              <a:t> </a:t>
            </a:r>
            <a:r>
              <a:rPr lang="el-GR" sz="1800" b="0" i="0" baseline="30000" dirty="0" smtClean="0">
                <a:solidFill>
                  <a:srgbClr val="333333"/>
                </a:solidFill>
                <a:latin typeface="Arial"/>
                <a:ea typeface="+mn-ea"/>
                <a:cs typeface="+mn-cs"/>
              </a:rPr>
              <a:t>1</a:t>
            </a:r>
          </a:p>
          <a:p>
            <a:pPr marL="347472" indent="-347472"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Ο προστάτης παράγει προστατικό υγρό, το οποίο συντελεί στη μεταφορά και στη θρέψη του σπέρματος.</a:t>
            </a:r>
            <a:r>
              <a:rPr lang="en-US" sz="1800" b="0" i="0" dirty="0" smtClean="0">
                <a:solidFill>
                  <a:srgbClr val="333333"/>
                </a:solidFill>
                <a:latin typeface="Arial"/>
                <a:ea typeface="+mn-ea"/>
                <a:cs typeface="+mn-cs"/>
              </a:rPr>
              <a:t> </a:t>
            </a:r>
            <a:r>
              <a:rPr lang="el-GR" sz="1800" b="0" i="0" baseline="30000" dirty="0" smtClean="0">
                <a:solidFill>
                  <a:srgbClr val="333333"/>
                </a:solidFill>
                <a:latin typeface="Arial"/>
                <a:ea typeface="+mn-ea"/>
                <a:cs typeface="+mn-cs"/>
              </a:rPr>
              <a:t>2</a:t>
            </a:r>
            <a:endParaRPr lang="el-GR" sz="1800" b="0" i="0" baseline="30000" dirty="0">
              <a:solidFill>
                <a:srgbClr val="333333"/>
              </a:solidFill>
              <a:latin typeface="Arial"/>
              <a:ea typeface="+mn-ea"/>
              <a:cs typeface="+mn-cs"/>
            </a:endParaRPr>
          </a:p>
        </p:txBody>
      </p:sp>
      <p:sp>
        <p:nvSpPr>
          <p:cNvPr id="8" name="TextBox 7"/>
          <p:cNvSpPr txBox="1"/>
          <p:nvPr/>
        </p:nvSpPr>
        <p:spPr>
          <a:xfrm>
            <a:off x="-8389" y="6294204"/>
            <a:ext cx="9096500" cy="553998"/>
          </a:xfrm>
          <a:prstGeom prst="rect">
            <a:avLst/>
          </a:prstGeom>
          <a:noFill/>
        </p:spPr>
        <p:txBody>
          <a:bodyPr wrap="square" rtlCol="0">
            <a:spAutoFit/>
          </a:bodyPr>
          <a:lstStyle/>
          <a:p>
            <a:pPr marL="228600" lvl="0" indent="-228600">
              <a:buFont typeface="Arial"/>
              <a:buAutoNum type="arabicPeriod"/>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NIDDK Medical tests for prostate problems. Διατίθεται στη σελίδα: </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http://kidney.niddk.nih.gov/kudiseases/pubs/medtestprostate/MedicalTestProstProb_508.pdf. Τελευταία πρόσβαση τον </a:t>
            </a:r>
            <a:r>
              <a:rPr lang="el-GR" sz="1000" dirty="0">
                <a:solidFill>
                  <a:srgbClr val="333333"/>
                </a:solidFill>
              </a:rPr>
              <a:t>Αύγουστο 2018.</a:t>
            </a:r>
            <a:endParaRPr kumimoji="0" lang="el-GR" sz="1000" b="0" i="0" u="none" strike="noStrike" kern="1200" cap="none" spc="0" normalizeH="0" baseline="0" noProof="0" dirty="0" smtClean="0">
              <a:ln>
                <a:noFill/>
              </a:ln>
              <a:solidFill>
                <a:srgbClr val="333333"/>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AutoNum type="arabicPeriod" startAt="2"/>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PCCNC. Prostate Function. Διατίθεται στη σελίδα:</a:t>
            </a:r>
            <a:r>
              <a:rPr kumimoji="0" lang="el-GR" sz="1000" b="0" i="0" u="sng" strike="noStrike" kern="1200" cap="none" spc="0" normalizeH="0" baseline="0" noProof="0" dirty="0" smtClean="0">
                <a:ln>
                  <a:noFill/>
                </a:ln>
                <a:solidFill>
                  <a:srgbClr val="333333"/>
                </a:solidFill>
                <a:effectLst/>
                <a:uLnTx/>
                <a:uFillTx/>
                <a:latin typeface="Arial"/>
                <a:ea typeface="+mn-ea"/>
                <a:cs typeface="+mn-cs"/>
              </a:rPr>
              <a:t>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http://www.pccnc.org/public_awareness/prostate_function.shtml.</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7"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1" name="Rectangle 20"/>
          <p:cNvSpPr>
            <a:spLocks noChangeArrowheads="1"/>
          </p:cNvSpPr>
          <p:nvPr/>
        </p:nvSpPr>
        <p:spPr bwMode="auto">
          <a:xfrm>
            <a:off x="7211683" y="-1492"/>
            <a:ext cx="1923863"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Ανατομία και λειτουργία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026" name="Picture 2"/>
          <p:cNvPicPr>
            <a:picLocks noChangeAspect="1" noChangeArrowheads="1"/>
          </p:cNvPicPr>
          <p:nvPr/>
        </p:nvPicPr>
        <p:blipFill>
          <a:blip r:embed="rId4" cstate="print"/>
          <a:srcRect/>
          <a:stretch>
            <a:fillRect/>
          </a:stretch>
        </p:blipFill>
        <p:spPr bwMode="auto">
          <a:xfrm>
            <a:off x="832232" y="1265439"/>
            <a:ext cx="2409825" cy="4257675"/>
          </a:xfrm>
          <a:prstGeom prst="rect">
            <a:avLst/>
          </a:prstGeom>
          <a:noFill/>
          <a:ln w="9525">
            <a:noFill/>
            <a:miter lim="800000"/>
            <a:headEnd/>
            <a:tailEnd/>
          </a:ln>
        </p:spPr>
      </p:pic>
      <p:sp>
        <p:nvSpPr>
          <p:cNvPr id="10" name="TextBox 9"/>
          <p:cNvSpPr txBox="1"/>
          <p:nvPr/>
        </p:nvSpPr>
        <p:spPr>
          <a:xfrm>
            <a:off x="2194561" y="1337911"/>
            <a:ext cx="76815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Λεμφαδένες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2" name="TextBox 11"/>
          <p:cNvSpPr txBox="1"/>
          <p:nvPr/>
        </p:nvSpPr>
        <p:spPr>
          <a:xfrm>
            <a:off x="2674221" y="1596190"/>
            <a:ext cx="996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Σπερματοδόχος κύστη</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3" name="TextBox 12"/>
          <p:cNvSpPr txBox="1"/>
          <p:nvPr/>
        </p:nvSpPr>
        <p:spPr>
          <a:xfrm>
            <a:off x="1599667" y="2209131"/>
            <a:ext cx="1075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Ουροδόχος κύστη</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4" name="TextBox 13"/>
          <p:cNvSpPr txBox="1"/>
          <p:nvPr/>
        </p:nvSpPr>
        <p:spPr>
          <a:xfrm>
            <a:off x="2558717" y="2577966"/>
            <a:ext cx="44755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Ορθό</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5" name="TextBox 14"/>
          <p:cNvSpPr txBox="1"/>
          <p:nvPr/>
        </p:nvSpPr>
        <p:spPr>
          <a:xfrm>
            <a:off x="647700" y="2587590"/>
            <a:ext cx="9338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Προστάτης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6" name="TextBox 15"/>
          <p:cNvSpPr txBox="1"/>
          <p:nvPr/>
        </p:nvSpPr>
        <p:spPr>
          <a:xfrm>
            <a:off x="723901" y="2934100"/>
            <a:ext cx="7742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Ουρήθρα</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7" name="TextBox 16"/>
          <p:cNvSpPr txBox="1"/>
          <p:nvPr/>
        </p:nvSpPr>
        <p:spPr>
          <a:xfrm>
            <a:off x="970548" y="3290235"/>
            <a:ext cx="42030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Πέος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8" name="TextBox 17"/>
          <p:cNvSpPr txBox="1"/>
          <p:nvPr/>
        </p:nvSpPr>
        <p:spPr>
          <a:xfrm>
            <a:off x="2038953" y="3444241"/>
            <a:ext cx="47481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Όρχις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9" name="TextBox 18"/>
          <p:cNvSpPr txBox="1"/>
          <p:nvPr/>
        </p:nvSpPr>
        <p:spPr>
          <a:xfrm>
            <a:off x="1320801" y="4087529"/>
            <a:ext cx="1778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Σπερματοδόχος κύστη</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0" name="TextBox 19"/>
          <p:cNvSpPr txBox="1"/>
          <p:nvPr/>
        </p:nvSpPr>
        <p:spPr>
          <a:xfrm>
            <a:off x="1440582" y="4318534"/>
            <a:ext cx="1075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Ουροδόχος κύστη</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1" name="TextBox 20"/>
          <p:cNvSpPr txBox="1"/>
          <p:nvPr/>
        </p:nvSpPr>
        <p:spPr>
          <a:xfrm>
            <a:off x="2316482" y="4886425"/>
            <a:ext cx="44755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Ορθό</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2" name="TextBox 21"/>
          <p:cNvSpPr txBox="1"/>
          <p:nvPr/>
        </p:nvSpPr>
        <p:spPr>
          <a:xfrm>
            <a:off x="1375077" y="4931876"/>
            <a:ext cx="72648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Προστάτης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3" name="TextBox 22"/>
          <p:cNvSpPr txBox="1"/>
          <p:nvPr/>
        </p:nvSpPr>
        <p:spPr>
          <a:xfrm>
            <a:off x="1825593" y="5300311"/>
            <a:ext cx="63350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Ουρήθρα</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4" name="TextBox 23"/>
          <p:cNvSpPr txBox="1"/>
          <p:nvPr/>
        </p:nvSpPr>
        <p:spPr>
          <a:xfrm>
            <a:off x="1925052" y="5544151"/>
            <a:ext cx="161775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smtClean="0">
                <a:ln>
                  <a:noFill/>
                </a:ln>
                <a:solidFill>
                  <a:prstClr val="white">
                    <a:lumMod val="50000"/>
                  </a:prstClr>
                </a:solidFill>
                <a:effectLst/>
                <a:uLnTx/>
                <a:uFillTx/>
                <a:latin typeface="Arial"/>
                <a:ea typeface="+mn-ea"/>
                <a:cs typeface="+mn-cs"/>
              </a:rPr>
              <a:t>Εθνικό Αντικαρκινικό Ινστιτούτο</a:t>
            </a:r>
            <a:endParaRPr kumimoji="0" lang="el-GR" sz="8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pic>
        <p:nvPicPr>
          <p:cNvPr id="25" name="~PP3995.WAV">
            <a:hlinkClick r:id="" action="ppaction://media"/>
          </p:cNvPr>
          <p:cNvPicPr>
            <a:picLocks noRot="1" noChangeAspect="1"/>
          </p:cNvPicPr>
          <p:nvPr>
            <a:wavAudioFile r:embed="rId1" name="~PP3995.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551021042"/>
      </p:ext>
    </p:extLst>
  </p:cSld>
  <p:clrMapOvr>
    <a:masterClrMapping/>
  </p:clrMapOvr>
  <p:transition advTm="12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465138" y="2147888"/>
            <a:ext cx="3062288" cy="3035300"/>
          </a:xfrm>
          <a:custGeom>
            <a:avLst/>
            <a:gdLst>
              <a:gd name="T0" fmla="*/ 555 w 959"/>
              <a:gd name="T1" fmla="*/ 849 h 950"/>
              <a:gd name="T2" fmla="*/ 454 w 959"/>
              <a:gd name="T3" fmla="*/ 758 h 950"/>
              <a:gd name="T4" fmla="*/ 364 w 959"/>
              <a:gd name="T5" fmla="*/ 633 h 950"/>
              <a:gd name="T6" fmla="*/ 287 w 959"/>
              <a:gd name="T7" fmla="*/ 490 h 950"/>
              <a:gd name="T8" fmla="*/ 200 w 959"/>
              <a:gd name="T9" fmla="*/ 428 h 950"/>
              <a:gd name="T10" fmla="*/ 156 w 959"/>
              <a:gd name="T11" fmla="*/ 431 h 950"/>
              <a:gd name="T12" fmla="*/ 133 w 959"/>
              <a:gd name="T13" fmla="*/ 433 h 950"/>
              <a:gd name="T14" fmla="*/ 9 w 959"/>
              <a:gd name="T15" fmla="*/ 304 h 950"/>
              <a:gd name="T16" fmla="*/ 50 w 959"/>
              <a:gd name="T17" fmla="*/ 222 h 950"/>
              <a:gd name="T18" fmla="*/ 122 w 959"/>
              <a:gd name="T19" fmla="*/ 193 h 950"/>
              <a:gd name="T20" fmla="*/ 231 w 959"/>
              <a:gd name="T21" fmla="*/ 203 h 950"/>
              <a:gd name="T22" fmla="*/ 297 w 959"/>
              <a:gd name="T23" fmla="*/ 300 h 950"/>
              <a:gd name="T24" fmla="*/ 267 w 959"/>
              <a:gd name="T25" fmla="*/ 395 h 950"/>
              <a:gd name="T26" fmla="*/ 375 w 959"/>
              <a:gd name="T27" fmla="*/ 612 h 950"/>
              <a:gd name="T28" fmla="*/ 532 w 959"/>
              <a:gd name="T29" fmla="*/ 776 h 950"/>
              <a:gd name="T30" fmla="*/ 521 w 959"/>
              <a:gd name="T31" fmla="*/ 670 h 950"/>
              <a:gd name="T32" fmla="*/ 539 w 959"/>
              <a:gd name="T33" fmla="*/ 440 h 950"/>
              <a:gd name="T34" fmla="*/ 429 w 959"/>
              <a:gd name="T35" fmla="*/ 204 h 950"/>
              <a:gd name="T36" fmla="*/ 285 w 959"/>
              <a:gd name="T37" fmla="*/ 136 h 950"/>
              <a:gd name="T38" fmla="*/ 238 w 959"/>
              <a:gd name="T39" fmla="*/ 92 h 950"/>
              <a:gd name="T40" fmla="*/ 252 w 959"/>
              <a:gd name="T41" fmla="*/ 60 h 950"/>
              <a:gd name="T42" fmla="*/ 346 w 959"/>
              <a:gd name="T43" fmla="*/ 16 h 950"/>
              <a:gd name="T44" fmla="*/ 551 w 959"/>
              <a:gd name="T45" fmla="*/ 4 h 950"/>
              <a:gd name="T46" fmla="*/ 959 w 959"/>
              <a:gd name="T47" fmla="*/ 134 h 950"/>
              <a:gd name="T48" fmla="*/ 944 w 959"/>
              <a:gd name="T49" fmla="*/ 171 h 950"/>
              <a:gd name="T50" fmla="*/ 834 w 959"/>
              <a:gd name="T51" fmla="*/ 229 h 950"/>
              <a:gd name="T52" fmla="*/ 647 w 959"/>
              <a:gd name="T53" fmla="*/ 253 h 950"/>
              <a:gd name="T54" fmla="*/ 571 w 959"/>
              <a:gd name="T55" fmla="*/ 359 h 950"/>
              <a:gd name="T56" fmla="*/ 568 w 959"/>
              <a:gd name="T57" fmla="*/ 573 h 950"/>
              <a:gd name="T58" fmla="*/ 567 w 959"/>
              <a:gd name="T59" fmla="*/ 718 h 950"/>
              <a:gd name="T60" fmla="*/ 561 w 959"/>
              <a:gd name="T61" fmla="*/ 777 h 950"/>
              <a:gd name="T62" fmla="*/ 598 w 959"/>
              <a:gd name="T63" fmla="*/ 889 h 950"/>
              <a:gd name="T64" fmla="*/ 615 w 959"/>
              <a:gd name="T65" fmla="*/ 95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9" h="950">
                <a:moveTo>
                  <a:pt x="615" y="950"/>
                </a:moveTo>
                <a:cubicBezTo>
                  <a:pt x="615" y="950"/>
                  <a:pt x="557" y="870"/>
                  <a:pt x="555" y="849"/>
                </a:cubicBezTo>
                <a:cubicBezTo>
                  <a:pt x="555" y="849"/>
                  <a:pt x="549" y="811"/>
                  <a:pt x="490" y="783"/>
                </a:cubicBezTo>
                <a:cubicBezTo>
                  <a:pt x="477" y="777"/>
                  <a:pt x="465" y="767"/>
                  <a:pt x="454" y="758"/>
                </a:cubicBezTo>
                <a:cubicBezTo>
                  <a:pt x="430" y="739"/>
                  <a:pt x="407" y="717"/>
                  <a:pt x="390" y="691"/>
                </a:cubicBezTo>
                <a:cubicBezTo>
                  <a:pt x="379" y="673"/>
                  <a:pt x="373" y="652"/>
                  <a:pt x="364" y="633"/>
                </a:cubicBezTo>
                <a:cubicBezTo>
                  <a:pt x="358" y="621"/>
                  <a:pt x="352" y="608"/>
                  <a:pt x="346" y="596"/>
                </a:cubicBezTo>
                <a:cubicBezTo>
                  <a:pt x="328" y="560"/>
                  <a:pt x="309" y="524"/>
                  <a:pt x="287" y="490"/>
                </a:cubicBezTo>
                <a:cubicBezTo>
                  <a:pt x="277" y="474"/>
                  <a:pt x="266" y="458"/>
                  <a:pt x="253" y="446"/>
                </a:cubicBezTo>
                <a:cubicBezTo>
                  <a:pt x="253" y="446"/>
                  <a:pt x="245" y="423"/>
                  <a:pt x="200" y="428"/>
                </a:cubicBezTo>
                <a:cubicBezTo>
                  <a:pt x="192" y="430"/>
                  <a:pt x="184" y="431"/>
                  <a:pt x="177" y="432"/>
                </a:cubicBezTo>
                <a:cubicBezTo>
                  <a:pt x="170" y="432"/>
                  <a:pt x="163" y="432"/>
                  <a:pt x="156" y="431"/>
                </a:cubicBezTo>
                <a:cubicBezTo>
                  <a:pt x="152" y="431"/>
                  <a:pt x="147" y="427"/>
                  <a:pt x="142" y="428"/>
                </a:cubicBezTo>
                <a:cubicBezTo>
                  <a:pt x="139" y="429"/>
                  <a:pt x="136" y="432"/>
                  <a:pt x="133" y="433"/>
                </a:cubicBezTo>
                <a:cubicBezTo>
                  <a:pt x="120" y="439"/>
                  <a:pt x="109" y="436"/>
                  <a:pt x="96" y="431"/>
                </a:cubicBezTo>
                <a:cubicBezTo>
                  <a:pt x="96" y="431"/>
                  <a:pt x="0" y="394"/>
                  <a:pt x="9" y="304"/>
                </a:cubicBezTo>
                <a:cubicBezTo>
                  <a:pt x="10" y="295"/>
                  <a:pt x="10" y="287"/>
                  <a:pt x="12" y="278"/>
                </a:cubicBezTo>
                <a:cubicBezTo>
                  <a:pt x="18" y="256"/>
                  <a:pt x="32" y="236"/>
                  <a:pt x="50" y="222"/>
                </a:cubicBezTo>
                <a:cubicBezTo>
                  <a:pt x="62" y="213"/>
                  <a:pt x="80" y="207"/>
                  <a:pt x="94" y="201"/>
                </a:cubicBezTo>
                <a:cubicBezTo>
                  <a:pt x="103" y="197"/>
                  <a:pt x="112" y="194"/>
                  <a:pt x="122" y="193"/>
                </a:cubicBezTo>
                <a:cubicBezTo>
                  <a:pt x="138" y="192"/>
                  <a:pt x="155" y="194"/>
                  <a:pt x="171" y="193"/>
                </a:cubicBezTo>
                <a:cubicBezTo>
                  <a:pt x="192" y="193"/>
                  <a:pt x="212" y="195"/>
                  <a:pt x="231" y="203"/>
                </a:cubicBezTo>
                <a:cubicBezTo>
                  <a:pt x="248" y="210"/>
                  <a:pt x="266" y="220"/>
                  <a:pt x="278" y="235"/>
                </a:cubicBezTo>
                <a:cubicBezTo>
                  <a:pt x="293" y="253"/>
                  <a:pt x="296" y="277"/>
                  <a:pt x="297" y="300"/>
                </a:cubicBezTo>
                <a:cubicBezTo>
                  <a:pt x="297" y="304"/>
                  <a:pt x="297" y="307"/>
                  <a:pt x="297" y="310"/>
                </a:cubicBezTo>
                <a:cubicBezTo>
                  <a:pt x="297" y="310"/>
                  <a:pt x="303" y="361"/>
                  <a:pt x="267" y="395"/>
                </a:cubicBezTo>
                <a:cubicBezTo>
                  <a:pt x="267" y="395"/>
                  <a:pt x="253" y="404"/>
                  <a:pt x="265" y="424"/>
                </a:cubicBezTo>
                <a:cubicBezTo>
                  <a:pt x="265" y="424"/>
                  <a:pt x="355" y="552"/>
                  <a:pt x="375" y="612"/>
                </a:cubicBezTo>
                <a:cubicBezTo>
                  <a:pt x="375" y="612"/>
                  <a:pt x="398" y="691"/>
                  <a:pt x="491" y="755"/>
                </a:cubicBezTo>
                <a:cubicBezTo>
                  <a:pt x="500" y="762"/>
                  <a:pt x="517" y="786"/>
                  <a:pt x="532" y="776"/>
                </a:cubicBezTo>
                <a:cubicBezTo>
                  <a:pt x="544" y="767"/>
                  <a:pt x="534" y="746"/>
                  <a:pt x="531" y="735"/>
                </a:cubicBezTo>
                <a:cubicBezTo>
                  <a:pt x="525" y="714"/>
                  <a:pt x="521" y="692"/>
                  <a:pt x="521" y="670"/>
                </a:cubicBezTo>
                <a:cubicBezTo>
                  <a:pt x="520" y="656"/>
                  <a:pt x="522" y="642"/>
                  <a:pt x="525" y="628"/>
                </a:cubicBezTo>
                <a:cubicBezTo>
                  <a:pt x="525" y="628"/>
                  <a:pt x="562" y="492"/>
                  <a:pt x="539" y="440"/>
                </a:cubicBezTo>
                <a:cubicBezTo>
                  <a:pt x="539" y="440"/>
                  <a:pt x="516" y="390"/>
                  <a:pt x="514" y="329"/>
                </a:cubicBezTo>
                <a:cubicBezTo>
                  <a:pt x="514" y="329"/>
                  <a:pt x="511" y="211"/>
                  <a:pt x="429" y="204"/>
                </a:cubicBezTo>
                <a:cubicBezTo>
                  <a:pt x="414" y="202"/>
                  <a:pt x="399" y="195"/>
                  <a:pt x="384" y="190"/>
                </a:cubicBezTo>
                <a:cubicBezTo>
                  <a:pt x="348" y="177"/>
                  <a:pt x="314" y="161"/>
                  <a:pt x="285" y="136"/>
                </a:cubicBezTo>
                <a:cubicBezTo>
                  <a:pt x="275" y="128"/>
                  <a:pt x="266" y="119"/>
                  <a:pt x="257" y="110"/>
                </a:cubicBezTo>
                <a:cubicBezTo>
                  <a:pt x="251" y="104"/>
                  <a:pt x="244" y="98"/>
                  <a:pt x="238" y="92"/>
                </a:cubicBezTo>
                <a:cubicBezTo>
                  <a:pt x="233" y="87"/>
                  <a:pt x="229" y="83"/>
                  <a:pt x="234" y="76"/>
                </a:cubicBezTo>
                <a:cubicBezTo>
                  <a:pt x="238" y="70"/>
                  <a:pt x="246" y="65"/>
                  <a:pt x="252" y="60"/>
                </a:cubicBezTo>
                <a:cubicBezTo>
                  <a:pt x="263" y="51"/>
                  <a:pt x="275" y="44"/>
                  <a:pt x="288" y="38"/>
                </a:cubicBezTo>
                <a:cubicBezTo>
                  <a:pt x="307" y="28"/>
                  <a:pt x="326" y="21"/>
                  <a:pt x="346" y="16"/>
                </a:cubicBezTo>
                <a:cubicBezTo>
                  <a:pt x="375" y="8"/>
                  <a:pt x="404" y="4"/>
                  <a:pt x="434" y="2"/>
                </a:cubicBezTo>
                <a:cubicBezTo>
                  <a:pt x="473" y="0"/>
                  <a:pt x="512" y="2"/>
                  <a:pt x="551" y="4"/>
                </a:cubicBezTo>
                <a:cubicBezTo>
                  <a:pt x="556" y="4"/>
                  <a:pt x="561" y="4"/>
                  <a:pt x="566" y="4"/>
                </a:cubicBezTo>
                <a:cubicBezTo>
                  <a:pt x="566" y="4"/>
                  <a:pt x="946" y="28"/>
                  <a:pt x="959" y="134"/>
                </a:cubicBezTo>
                <a:cubicBezTo>
                  <a:pt x="959" y="138"/>
                  <a:pt x="958" y="142"/>
                  <a:pt x="957" y="146"/>
                </a:cubicBezTo>
                <a:cubicBezTo>
                  <a:pt x="954" y="155"/>
                  <a:pt x="949" y="163"/>
                  <a:pt x="944" y="171"/>
                </a:cubicBezTo>
                <a:cubicBezTo>
                  <a:pt x="935" y="185"/>
                  <a:pt x="924" y="196"/>
                  <a:pt x="910" y="205"/>
                </a:cubicBezTo>
                <a:cubicBezTo>
                  <a:pt x="887" y="219"/>
                  <a:pt x="860" y="225"/>
                  <a:pt x="834" y="229"/>
                </a:cubicBezTo>
                <a:cubicBezTo>
                  <a:pt x="793" y="236"/>
                  <a:pt x="752" y="237"/>
                  <a:pt x="712" y="238"/>
                </a:cubicBezTo>
                <a:cubicBezTo>
                  <a:pt x="689" y="238"/>
                  <a:pt x="668" y="243"/>
                  <a:pt x="647" y="253"/>
                </a:cubicBezTo>
                <a:cubicBezTo>
                  <a:pt x="622" y="265"/>
                  <a:pt x="597" y="281"/>
                  <a:pt x="583" y="306"/>
                </a:cubicBezTo>
                <a:cubicBezTo>
                  <a:pt x="575" y="321"/>
                  <a:pt x="569" y="341"/>
                  <a:pt x="571" y="359"/>
                </a:cubicBezTo>
                <a:cubicBezTo>
                  <a:pt x="571" y="359"/>
                  <a:pt x="581" y="451"/>
                  <a:pt x="557" y="486"/>
                </a:cubicBezTo>
                <a:cubicBezTo>
                  <a:pt x="557" y="486"/>
                  <a:pt x="549" y="518"/>
                  <a:pt x="568" y="573"/>
                </a:cubicBezTo>
                <a:cubicBezTo>
                  <a:pt x="569" y="589"/>
                  <a:pt x="570" y="604"/>
                  <a:pt x="570" y="620"/>
                </a:cubicBezTo>
                <a:cubicBezTo>
                  <a:pt x="571" y="653"/>
                  <a:pt x="571" y="686"/>
                  <a:pt x="567" y="718"/>
                </a:cubicBezTo>
                <a:cubicBezTo>
                  <a:pt x="565" y="728"/>
                  <a:pt x="564" y="738"/>
                  <a:pt x="563" y="747"/>
                </a:cubicBezTo>
                <a:cubicBezTo>
                  <a:pt x="562" y="757"/>
                  <a:pt x="560" y="767"/>
                  <a:pt x="561" y="777"/>
                </a:cubicBezTo>
                <a:cubicBezTo>
                  <a:pt x="562" y="788"/>
                  <a:pt x="566" y="799"/>
                  <a:pt x="568" y="809"/>
                </a:cubicBezTo>
                <a:cubicBezTo>
                  <a:pt x="575" y="836"/>
                  <a:pt x="584" y="865"/>
                  <a:pt x="598" y="889"/>
                </a:cubicBezTo>
                <a:cubicBezTo>
                  <a:pt x="600" y="893"/>
                  <a:pt x="633" y="933"/>
                  <a:pt x="629" y="936"/>
                </a:cubicBezTo>
                <a:lnTo>
                  <a:pt x="615" y="950"/>
                </a:lnTo>
                <a:close/>
              </a:path>
            </a:pathLst>
          </a:custGeom>
          <a:solidFill>
            <a:schemeClr val="tx2"/>
          </a:solidFill>
          <a:ln w="8" cap="flat">
            <a:solidFill>
              <a:srgbClr val="8C182D"/>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7" name="Freeform 79"/>
          <p:cNvSpPr>
            <a:spLocks/>
          </p:cNvSpPr>
          <p:nvPr/>
        </p:nvSpPr>
        <p:spPr bwMode="auto">
          <a:xfrm>
            <a:off x="1873251" y="2800350"/>
            <a:ext cx="904875" cy="101600"/>
          </a:xfrm>
          <a:custGeom>
            <a:avLst/>
            <a:gdLst>
              <a:gd name="T0" fmla="*/ 0 w 283"/>
              <a:gd name="T1" fmla="*/ 0 h 32"/>
              <a:gd name="T2" fmla="*/ 283 w 283"/>
              <a:gd name="T3" fmla="*/ 32 h 32"/>
            </a:gdLst>
            <a:ahLst/>
            <a:cxnLst>
              <a:cxn ang="0">
                <a:pos x="T0" y="T1"/>
              </a:cxn>
              <a:cxn ang="0">
                <a:pos x="T2" y="T3"/>
              </a:cxn>
            </a:cxnLst>
            <a:rect l="0" t="0" r="r" b="b"/>
            <a:pathLst>
              <a:path w="283" h="32">
                <a:moveTo>
                  <a:pt x="0" y="0"/>
                </a:moveTo>
                <a:cubicBezTo>
                  <a:pt x="0" y="0"/>
                  <a:pt x="158" y="26"/>
                  <a:pt x="283" y="32"/>
                </a:cubicBezTo>
              </a:path>
            </a:pathLst>
          </a:custGeom>
          <a:noFill/>
          <a:ln w="12700" cap="flat">
            <a:solidFill>
              <a:srgbClr val="FFFFFF">
                <a:alpha val="25098"/>
              </a:srgb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9" name="Freeform 8"/>
          <p:cNvSpPr>
            <a:spLocks/>
          </p:cNvSpPr>
          <p:nvPr/>
        </p:nvSpPr>
        <p:spPr bwMode="auto">
          <a:xfrm>
            <a:off x="5118101" y="4675188"/>
            <a:ext cx="312738" cy="425450"/>
          </a:xfrm>
          <a:custGeom>
            <a:avLst/>
            <a:gdLst>
              <a:gd name="T0" fmla="*/ 8 w 98"/>
              <a:gd name="T1" fmla="*/ 47 h 133"/>
              <a:gd name="T2" fmla="*/ 0 w 98"/>
              <a:gd name="T3" fmla="*/ 93 h 133"/>
              <a:gd name="T4" fmla="*/ 98 w 98"/>
              <a:gd name="T5" fmla="*/ 66 h 133"/>
              <a:gd name="T6" fmla="*/ 69 w 98"/>
              <a:gd name="T7" fmla="*/ 0 h 133"/>
              <a:gd name="T8" fmla="*/ 12 w 98"/>
              <a:gd name="T9" fmla="*/ 28 h 133"/>
              <a:gd name="T10" fmla="*/ 8 w 98"/>
              <a:gd name="T11" fmla="*/ 47 h 133"/>
            </a:gdLst>
            <a:ahLst/>
            <a:cxnLst>
              <a:cxn ang="0">
                <a:pos x="T0" y="T1"/>
              </a:cxn>
              <a:cxn ang="0">
                <a:pos x="T2" y="T3"/>
              </a:cxn>
              <a:cxn ang="0">
                <a:pos x="T4" y="T5"/>
              </a:cxn>
              <a:cxn ang="0">
                <a:pos x="T6" y="T7"/>
              </a:cxn>
              <a:cxn ang="0">
                <a:pos x="T8" y="T9"/>
              </a:cxn>
              <a:cxn ang="0">
                <a:pos x="T10" y="T11"/>
              </a:cxn>
            </a:cxnLst>
            <a:rect l="0" t="0" r="r" b="b"/>
            <a:pathLst>
              <a:path w="98" h="133">
                <a:moveTo>
                  <a:pt x="8" y="47"/>
                </a:moveTo>
                <a:cubicBezTo>
                  <a:pt x="8" y="47"/>
                  <a:pt x="6" y="87"/>
                  <a:pt x="0" y="93"/>
                </a:cubicBezTo>
                <a:cubicBezTo>
                  <a:pt x="0" y="93"/>
                  <a:pt x="82" y="133"/>
                  <a:pt x="98" y="66"/>
                </a:cubicBezTo>
                <a:cubicBezTo>
                  <a:pt x="98" y="66"/>
                  <a:pt x="89" y="15"/>
                  <a:pt x="69" y="0"/>
                </a:cubicBezTo>
                <a:cubicBezTo>
                  <a:pt x="12" y="28"/>
                  <a:pt x="12" y="28"/>
                  <a:pt x="12" y="28"/>
                </a:cubicBezTo>
                <a:lnTo>
                  <a:pt x="8" y="47"/>
                </a:lnTo>
                <a:close/>
              </a:path>
            </a:pathLst>
          </a:custGeom>
          <a:gradFill flip="none" rotWithShape="1">
            <a:gsLst>
              <a:gs pos="0">
                <a:srgbClr val="CA7184">
                  <a:shade val="30000"/>
                  <a:satMod val="115000"/>
                </a:srgbClr>
              </a:gs>
              <a:gs pos="50000">
                <a:srgbClr val="CA7184">
                  <a:shade val="67500"/>
                  <a:satMod val="115000"/>
                </a:srgbClr>
              </a:gs>
              <a:gs pos="100000">
                <a:srgbClr val="DB899B">
                  <a:alpha val="90000"/>
                </a:srgbClr>
              </a:gs>
            </a:gsLst>
            <a:lin ang="8100000" scaled="1"/>
            <a:tileRect/>
          </a:gra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 name="Freeform 9"/>
          <p:cNvSpPr>
            <a:spLocks/>
          </p:cNvSpPr>
          <p:nvPr/>
        </p:nvSpPr>
        <p:spPr bwMode="auto">
          <a:xfrm>
            <a:off x="4972051" y="3230563"/>
            <a:ext cx="900113" cy="1658937"/>
          </a:xfrm>
          <a:custGeom>
            <a:avLst/>
            <a:gdLst>
              <a:gd name="T0" fmla="*/ 0 w 282"/>
              <a:gd name="T1" fmla="*/ 480 h 519"/>
              <a:gd name="T2" fmla="*/ 72 w 282"/>
              <a:gd name="T3" fmla="*/ 491 h 519"/>
              <a:gd name="T4" fmla="*/ 195 w 282"/>
              <a:gd name="T5" fmla="*/ 333 h 519"/>
              <a:gd name="T6" fmla="*/ 271 w 282"/>
              <a:gd name="T7" fmla="*/ 98 h 519"/>
              <a:gd name="T8" fmla="*/ 216 w 282"/>
              <a:gd name="T9" fmla="*/ 8 h 519"/>
              <a:gd name="T10" fmla="*/ 172 w 282"/>
              <a:gd name="T11" fmla="*/ 7 h 519"/>
              <a:gd name="T12" fmla="*/ 34 w 282"/>
              <a:gd name="T13" fmla="*/ 126 h 519"/>
              <a:gd name="T14" fmla="*/ 8 w 282"/>
              <a:gd name="T15" fmla="*/ 195 h 519"/>
              <a:gd name="T16" fmla="*/ 0 w 282"/>
              <a:gd name="T17" fmla="*/ 48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519">
                <a:moveTo>
                  <a:pt x="0" y="480"/>
                </a:moveTo>
                <a:cubicBezTo>
                  <a:pt x="0" y="480"/>
                  <a:pt x="19" y="519"/>
                  <a:pt x="72" y="491"/>
                </a:cubicBezTo>
                <a:cubicBezTo>
                  <a:pt x="72" y="491"/>
                  <a:pt x="159" y="441"/>
                  <a:pt x="195" y="333"/>
                </a:cubicBezTo>
                <a:cubicBezTo>
                  <a:pt x="195" y="333"/>
                  <a:pt x="271" y="132"/>
                  <a:pt x="271" y="98"/>
                </a:cubicBezTo>
                <a:cubicBezTo>
                  <a:pt x="271" y="98"/>
                  <a:pt x="282" y="0"/>
                  <a:pt x="216" y="8"/>
                </a:cubicBezTo>
                <a:cubicBezTo>
                  <a:pt x="172" y="7"/>
                  <a:pt x="172" y="7"/>
                  <a:pt x="172" y="7"/>
                </a:cubicBezTo>
                <a:cubicBezTo>
                  <a:pt x="34" y="126"/>
                  <a:pt x="34" y="126"/>
                  <a:pt x="34" y="126"/>
                </a:cubicBezTo>
                <a:cubicBezTo>
                  <a:pt x="8" y="195"/>
                  <a:pt x="8" y="195"/>
                  <a:pt x="8" y="195"/>
                </a:cubicBezTo>
                <a:lnTo>
                  <a:pt x="0" y="480"/>
                </a:lnTo>
                <a:close/>
              </a:path>
            </a:pathLst>
          </a:custGeom>
          <a:gradFill flip="none" rotWithShape="1">
            <a:gsLst>
              <a:gs pos="100000">
                <a:schemeClr val="tx2">
                  <a:shade val="30000"/>
                  <a:satMod val="115000"/>
                </a:schemeClr>
              </a:gs>
              <a:gs pos="50000">
                <a:schemeClr val="tx2">
                  <a:shade val="67500"/>
                  <a:satMod val="115000"/>
                </a:schemeClr>
              </a:gs>
              <a:gs pos="0">
                <a:srgbClr val="F79585"/>
              </a:gs>
            </a:gsLst>
            <a:path path="circle">
              <a:fillToRect r="100000" b="100000"/>
            </a:path>
            <a:tileRect l="-100000" t="-100000"/>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 name="Freeform 10"/>
          <p:cNvSpPr>
            <a:spLocks/>
          </p:cNvSpPr>
          <p:nvPr/>
        </p:nvSpPr>
        <p:spPr bwMode="auto">
          <a:xfrm>
            <a:off x="3830638" y="2921000"/>
            <a:ext cx="1930400" cy="1962150"/>
          </a:xfrm>
          <a:custGeom>
            <a:avLst/>
            <a:gdLst>
              <a:gd name="T0" fmla="*/ 533 w 604"/>
              <a:gd name="T1" fmla="*/ 128 h 614"/>
              <a:gd name="T2" fmla="*/ 571 w 604"/>
              <a:gd name="T3" fmla="*/ 70 h 614"/>
              <a:gd name="T4" fmla="*/ 301 w 604"/>
              <a:gd name="T5" fmla="*/ 15 h 614"/>
              <a:gd name="T6" fmla="*/ 10 w 604"/>
              <a:gd name="T7" fmla="*/ 143 h 614"/>
              <a:gd name="T8" fmla="*/ 90 w 604"/>
              <a:gd name="T9" fmla="*/ 423 h 614"/>
              <a:gd name="T10" fmla="*/ 214 w 604"/>
              <a:gd name="T11" fmla="*/ 593 h 614"/>
              <a:gd name="T12" fmla="*/ 335 w 604"/>
              <a:gd name="T13" fmla="*/ 597 h 614"/>
              <a:gd name="T14" fmla="*/ 383 w 604"/>
              <a:gd name="T15" fmla="*/ 496 h 614"/>
              <a:gd name="T16" fmla="*/ 418 w 604"/>
              <a:gd name="T17" fmla="*/ 319 h 614"/>
              <a:gd name="T18" fmla="*/ 374 w 604"/>
              <a:gd name="T19" fmla="*/ 254 h 614"/>
              <a:gd name="T20" fmla="*/ 533 w 604"/>
              <a:gd name="T21" fmla="*/ 12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4" h="614">
                <a:moveTo>
                  <a:pt x="533" y="128"/>
                </a:moveTo>
                <a:cubicBezTo>
                  <a:pt x="533" y="128"/>
                  <a:pt x="604" y="108"/>
                  <a:pt x="571" y="70"/>
                </a:cubicBezTo>
                <a:cubicBezTo>
                  <a:pt x="571" y="70"/>
                  <a:pt x="500" y="0"/>
                  <a:pt x="301" y="15"/>
                </a:cubicBezTo>
                <a:cubicBezTo>
                  <a:pt x="301" y="15"/>
                  <a:pt x="41" y="44"/>
                  <a:pt x="10" y="143"/>
                </a:cubicBezTo>
                <a:cubicBezTo>
                  <a:pt x="10" y="143"/>
                  <a:pt x="0" y="259"/>
                  <a:pt x="90" y="423"/>
                </a:cubicBezTo>
                <a:cubicBezTo>
                  <a:pt x="90" y="423"/>
                  <a:pt x="155" y="578"/>
                  <a:pt x="214" y="593"/>
                </a:cubicBezTo>
                <a:cubicBezTo>
                  <a:pt x="214" y="593"/>
                  <a:pt x="306" y="614"/>
                  <a:pt x="335" y="597"/>
                </a:cubicBezTo>
                <a:cubicBezTo>
                  <a:pt x="335" y="597"/>
                  <a:pt x="367" y="594"/>
                  <a:pt x="383" y="496"/>
                </a:cubicBezTo>
                <a:cubicBezTo>
                  <a:pt x="383" y="496"/>
                  <a:pt x="423" y="394"/>
                  <a:pt x="418" y="319"/>
                </a:cubicBezTo>
                <a:cubicBezTo>
                  <a:pt x="418" y="319"/>
                  <a:pt x="420" y="256"/>
                  <a:pt x="374" y="254"/>
                </a:cubicBezTo>
                <a:lnTo>
                  <a:pt x="533" y="128"/>
                </a:lnTo>
                <a:close/>
              </a:path>
            </a:pathLst>
          </a:custGeom>
          <a:gradFill flip="none" rotWithShape="1">
            <a:gsLst>
              <a:gs pos="99000">
                <a:srgbClr val="A77A15"/>
              </a:gs>
              <a:gs pos="50000">
                <a:srgbClr val="C0912D">
                  <a:shade val="67500"/>
                  <a:satMod val="115000"/>
                </a:srgbClr>
              </a:gs>
              <a:gs pos="0">
                <a:srgbClr val="EAC97E"/>
              </a:gs>
            </a:gsLst>
            <a:path path="circle">
              <a:fillToRect l="50000" t="50000" r="50000" b="50000"/>
            </a:path>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2" name="Freeform 11"/>
          <p:cNvSpPr>
            <a:spLocks/>
          </p:cNvSpPr>
          <p:nvPr/>
        </p:nvSpPr>
        <p:spPr bwMode="auto">
          <a:xfrm>
            <a:off x="4186238" y="3100388"/>
            <a:ext cx="795338" cy="690562"/>
          </a:xfrm>
          <a:custGeom>
            <a:avLst/>
            <a:gdLst>
              <a:gd name="T0" fmla="*/ 1 w 249"/>
              <a:gd name="T1" fmla="*/ 78 h 216"/>
              <a:gd name="T2" fmla="*/ 5 w 249"/>
              <a:gd name="T3" fmla="*/ 58 h 216"/>
              <a:gd name="T4" fmla="*/ 30 w 249"/>
              <a:gd name="T5" fmla="*/ 30 h 216"/>
              <a:gd name="T6" fmla="*/ 61 w 249"/>
              <a:gd name="T7" fmla="*/ 20 h 216"/>
              <a:gd name="T8" fmla="*/ 202 w 249"/>
              <a:gd name="T9" fmla="*/ 7 h 216"/>
              <a:gd name="T10" fmla="*/ 249 w 249"/>
              <a:gd name="T11" fmla="*/ 24 h 216"/>
              <a:gd name="T12" fmla="*/ 208 w 249"/>
              <a:gd name="T13" fmla="*/ 191 h 216"/>
              <a:gd name="T14" fmla="*/ 194 w 249"/>
              <a:gd name="T15" fmla="*/ 190 h 216"/>
              <a:gd name="T16" fmla="*/ 105 w 249"/>
              <a:gd name="T17" fmla="*/ 193 h 216"/>
              <a:gd name="T18" fmla="*/ 10 w 249"/>
              <a:gd name="T19" fmla="*/ 131 h 216"/>
              <a:gd name="T20" fmla="*/ 5 w 249"/>
              <a:gd name="T21" fmla="*/ 125 h 216"/>
              <a:gd name="T22" fmla="*/ 0 w 249"/>
              <a:gd name="T23" fmla="*/ 98 h 216"/>
              <a:gd name="T24" fmla="*/ 1 w 249"/>
              <a:gd name="T25" fmla="*/ 7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 h="216">
                <a:moveTo>
                  <a:pt x="1" y="78"/>
                </a:moveTo>
                <a:cubicBezTo>
                  <a:pt x="2" y="71"/>
                  <a:pt x="3" y="65"/>
                  <a:pt x="5" y="58"/>
                </a:cubicBezTo>
                <a:cubicBezTo>
                  <a:pt x="9" y="46"/>
                  <a:pt x="19" y="37"/>
                  <a:pt x="30" y="30"/>
                </a:cubicBezTo>
                <a:cubicBezTo>
                  <a:pt x="40" y="25"/>
                  <a:pt x="51" y="22"/>
                  <a:pt x="61" y="20"/>
                </a:cubicBezTo>
                <a:cubicBezTo>
                  <a:pt x="61" y="20"/>
                  <a:pt x="164" y="0"/>
                  <a:pt x="202" y="7"/>
                </a:cubicBezTo>
                <a:cubicBezTo>
                  <a:pt x="202" y="7"/>
                  <a:pt x="248" y="12"/>
                  <a:pt x="249" y="24"/>
                </a:cubicBezTo>
                <a:cubicBezTo>
                  <a:pt x="208" y="191"/>
                  <a:pt x="208" y="191"/>
                  <a:pt x="208" y="191"/>
                </a:cubicBezTo>
                <a:cubicBezTo>
                  <a:pt x="194" y="190"/>
                  <a:pt x="194" y="190"/>
                  <a:pt x="194" y="190"/>
                </a:cubicBezTo>
                <a:cubicBezTo>
                  <a:pt x="194" y="190"/>
                  <a:pt x="157" y="216"/>
                  <a:pt x="105" y="193"/>
                </a:cubicBezTo>
                <a:cubicBezTo>
                  <a:pt x="105" y="193"/>
                  <a:pt x="31" y="157"/>
                  <a:pt x="10" y="131"/>
                </a:cubicBezTo>
                <a:cubicBezTo>
                  <a:pt x="9" y="129"/>
                  <a:pt x="7" y="127"/>
                  <a:pt x="5" y="125"/>
                </a:cubicBezTo>
                <a:cubicBezTo>
                  <a:pt x="1" y="117"/>
                  <a:pt x="0" y="107"/>
                  <a:pt x="0" y="98"/>
                </a:cubicBezTo>
                <a:cubicBezTo>
                  <a:pt x="0" y="91"/>
                  <a:pt x="0" y="84"/>
                  <a:pt x="1" y="78"/>
                </a:cubicBezTo>
                <a:close/>
              </a:path>
            </a:pathLst>
          </a:custGeom>
          <a:gradFill flip="none" rotWithShape="1">
            <a:gsLst>
              <a:gs pos="100000">
                <a:srgbClr val="3696D2">
                  <a:shade val="30000"/>
                  <a:satMod val="115000"/>
                </a:srgbClr>
              </a:gs>
              <a:gs pos="50000">
                <a:srgbClr val="3696D2">
                  <a:shade val="67500"/>
                  <a:satMod val="115000"/>
                </a:srgbClr>
              </a:gs>
              <a:gs pos="0">
                <a:srgbClr val="7ABFEA"/>
              </a:gs>
            </a:gsLst>
            <a:path path="circle">
              <a:fillToRect l="50000" t="50000" r="50000" b="50000"/>
            </a:path>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3" name="Freeform 12"/>
          <p:cNvSpPr>
            <a:spLocks/>
          </p:cNvSpPr>
          <p:nvPr/>
        </p:nvSpPr>
        <p:spPr bwMode="auto">
          <a:xfrm>
            <a:off x="5064126" y="3141663"/>
            <a:ext cx="469900" cy="422275"/>
          </a:xfrm>
          <a:custGeom>
            <a:avLst/>
            <a:gdLst>
              <a:gd name="T0" fmla="*/ 0 w 147"/>
              <a:gd name="T1" fmla="*/ 57 h 132"/>
              <a:gd name="T2" fmla="*/ 15 w 147"/>
              <a:gd name="T3" fmla="*/ 14 h 132"/>
              <a:gd name="T4" fmla="*/ 84 w 147"/>
              <a:gd name="T5" fmla="*/ 27 h 132"/>
              <a:gd name="T6" fmla="*/ 131 w 147"/>
              <a:gd name="T7" fmla="*/ 58 h 132"/>
              <a:gd name="T8" fmla="*/ 147 w 147"/>
              <a:gd name="T9" fmla="*/ 59 h 132"/>
              <a:gd name="T10" fmla="*/ 136 w 147"/>
              <a:gd name="T11" fmla="*/ 88 h 132"/>
              <a:gd name="T12" fmla="*/ 127 w 147"/>
              <a:gd name="T13" fmla="*/ 132 h 132"/>
              <a:gd name="T14" fmla="*/ 20 w 147"/>
              <a:gd name="T15" fmla="*/ 104 h 132"/>
              <a:gd name="T16" fmla="*/ 0 w 147"/>
              <a:gd name="T17"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32">
                <a:moveTo>
                  <a:pt x="0" y="57"/>
                </a:moveTo>
                <a:cubicBezTo>
                  <a:pt x="15" y="14"/>
                  <a:pt x="15" y="14"/>
                  <a:pt x="15" y="14"/>
                </a:cubicBezTo>
                <a:cubicBezTo>
                  <a:pt x="15" y="14"/>
                  <a:pt x="46" y="0"/>
                  <a:pt x="84" y="27"/>
                </a:cubicBezTo>
                <a:cubicBezTo>
                  <a:pt x="84" y="27"/>
                  <a:pt x="108" y="61"/>
                  <a:pt x="131" y="58"/>
                </a:cubicBezTo>
                <a:cubicBezTo>
                  <a:pt x="147" y="59"/>
                  <a:pt x="147" y="59"/>
                  <a:pt x="147" y="59"/>
                </a:cubicBezTo>
                <a:cubicBezTo>
                  <a:pt x="147" y="59"/>
                  <a:pt x="131" y="64"/>
                  <a:pt x="136" y="88"/>
                </a:cubicBezTo>
                <a:cubicBezTo>
                  <a:pt x="136" y="88"/>
                  <a:pt x="138" y="124"/>
                  <a:pt x="127" y="132"/>
                </a:cubicBezTo>
                <a:cubicBezTo>
                  <a:pt x="20" y="104"/>
                  <a:pt x="20" y="104"/>
                  <a:pt x="20" y="104"/>
                </a:cubicBezTo>
                <a:lnTo>
                  <a:pt x="0" y="57"/>
                </a:lnTo>
                <a:close/>
              </a:path>
            </a:pathLst>
          </a:custGeom>
          <a:gradFill flip="none" rotWithShape="1">
            <a:gsLst>
              <a:gs pos="100000">
                <a:schemeClr val="tx2">
                  <a:lumMod val="40000"/>
                  <a:lumOff val="60000"/>
                  <a:tint val="66000"/>
                  <a:satMod val="160000"/>
                </a:schemeClr>
              </a:gs>
              <a:gs pos="50000">
                <a:schemeClr val="tx2">
                  <a:lumMod val="40000"/>
                  <a:lumOff val="60000"/>
                  <a:tint val="44500"/>
                  <a:satMod val="160000"/>
                </a:schemeClr>
              </a:gs>
              <a:gs pos="0">
                <a:schemeClr val="tx2">
                  <a:lumMod val="40000"/>
                  <a:lumOff val="60000"/>
                  <a:tint val="23500"/>
                  <a:satMod val="160000"/>
                </a:schemeClr>
              </a:gs>
            </a:gsLst>
            <a:path path="circle">
              <a:fillToRect l="50000" t="50000" r="50000" b="50000"/>
            </a:path>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4" name="Freeform 13"/>
          <p:cNvSpPr>
            <a:spLocks/>
          </p:cNvSpPr>
          <p:nvPr/>
        </p:nvSpPr>
        <p:spPr bwMode="auto">
          <a:xfrm>
            <a:off x="4638676" y="3292475"/>
            <a:ext cx="536575" cy="350837"/>
          </a:xfrm>
          <a:custGeom>
            <a:avLst/>
            <a:gdLst>
              <a:gd name="T0" fmla="*/ 74 w 168"/>
              <a:gd name="T1" fmla="*/ 4 h 110"/>
              <a:gd name="T2" fmla="*/ 64 w 168"/>
              <a:gd name="T3" fmla="*/ 94 h 110"/>
              <a:gd name="T4" fmla="*/ 115 w 168"/>
              <a:gd name="T5" fmla="*/ 86 h 110"/>
              <a:gd name="T6" fmla="*/ 155 w 168"/>
              <a:gd name="T7" fmla="*/ 56 h 110"/>
              <a:gd name="T8" fmla="*/ 144 w 168"/>
              <a:gd name="T9" fmla="*/ 15 h 110"/>
              <a:gd name="T10" fmla="*/ 74 w 168"/>
              <a:gd name="T11" fmla="*/ 4 h 110"/>
            </a:gdLst>
            <a:ahLst/>
            <a:cxnLst>
              <a:cxn ang="0">
                <a:pos x="T0" y="T1"/>
              </a:cxn>
              <a:cxn ang="0">
                <a:pos x="T2" y="T3"/>
              </a:cxn>
              <a:cxn ang="0">
                <a:pos x="T4" y="T5"/>
              </a:cxn>
              <a:cxn ang="0">
                <a:pos x="T6" y="T7"/>
              </a:cxn>
              <a:cxn ang="0">
                <a:pos x="T8" y="T9"/>
              </a:cxn>
              <a:cxn ang="0">
                <a:pos x="T10" y="T11"/>
              </a:cxn>
            </a:cxnLst>
            <a:rect l="0" t="0" r="r" b="b"/>
            <a:pathLst>
              <a:path w="168" h="110">
                <a:moveTo>
                  <a:pt x="74" y="4"/>
                </a:moveTo>
                <a:cubicBezTo>
                  <a:pt x="74" y="4"/>
                  <a:pt x="0" y="23"/>
                  <a:pt x="64" y="94"/>
                </a:cubicBezTo>
                <a:cubicBezTo>
                  <a:pt x="64" y="94"/>
                  <a:pt x="91" y="110"/>
                  <a:pt x="115" y="86"/>
                </a:cubicBezTo>
                <a:cubicBezTo>
                  <a:pt x="115" y="86"/>
                  <a:pt x="146" y="56"/>
                  <a:pt x="155" y="56"/>
                </a:cubicBezTo>
                <a:cubicBezTo>
                  <a:pt x="155" y="56"/>
                  <a:pt x="168" y="34"/>
                  <a:pt x="144" y="15"/>
                </a:cubicBezTo>
                <a:cubicBezTo>
                  <a:pt x="144" y="15"/>
                  <a:pt x="127" y="0"/>
                  <a:pt x="74" y="4"/>
                </a:cubicBezTo>
                <a:close/>
              </a:path>
            </a:pathLst>
          </a:custGeom>
          <a:gradFill flip="none" rotWithShape="1">
            <a:gsLst>
              <a:gs pos="100000">
                <a:schemeClr val="accent2">
                  <a:tint val="66000"/>
                  <a:satMod val="160000"/>
                </a:schemeClr>
              </a:gs>
              <a:gs pos="50000">
                <a:schemeClr val="accent2">
                  <a:tint val="44500"/>
                  <a:satMod val="160000"/>
                </a:schemeClr>
              </a:gs>
              <a:gs pos="0">
                <a:schemeClr val="accent2">
                  <a:tint val="23500"/>
                  <a:satMod val="160000"/>
                </a:schemeClr>
              </a:gs>
            </a:gsLst>
            <a:path path="circle">
              <a:fillToRect l="50000" t="50000" r="50000" b="50000"/>
            </a:path>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5" name="Freeform 14"/>
          <p:cNvSpPr>
            <a:spLocks/>
          </p:cNvSpPr>
          <p:nvPr/>
        </p:nvSpPr>
        <p:spPr bwMode="auto">
          <a:xfrm>
            <a:off x="4805363" y="3419475"/>
            <a:ext cx="712788" cy="374650"/>
          </a:xfrm>
          <a:custGeom>
            <a:avLst/>
            <a:gdLst>
              <a:gd name="T0" fmla="*/ 0 w 223"/>
              <a:gd name="T1" fmla="*/ 90 h 117"/>
              <a:gd name="T2" fmla="*/ 82 w 223"/>
              <a:gd name="T3" fmla="*/ 101 h 117"/>
              <a:gd name="T4" fmla="*/ 200 w 223"/>
              <a:gd name="T5" fmla="*/ 62 h 117"/>
              <a:gd name="T6" fmla="*/ 191 w 223"/>
              <a:gd name="T7" fmla="*/ 18 h 117"/>
              <a:gd name="T8" fmla="*/ 103 w 223"/>
              <a:gd name="T9" fmla="*/ 16 h 117"/>
              <a:gd name="T10" fmla="*/ 67 w 223"/>
              <a:gd name="T11" fmla="*/ 42 h 117"/>
              <a:gd name="T12" fmla="*/ 14 w 223"/>
              <a:gd name="T13" fmla="*/ 55 h 117"/>
              <a:gd name="T14" fmla="*/ 0 w 223"/>
              <a:gd name="T15" fmla="*/ 90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 h="117">
                <a:moveTo>
                  <a:pt x="0" y="90"/>
                </a:moveTo>
                <a:cubicBezTo>
                  <a:pt x="0" y="90"/>
                  <a:pt x="58" y="94"/>
                  <a:pt x="82" y="101"/>
                </a:cubicBezTo>
                <a:cubicBezTo>
                  <a:pt x="82" y="101"/>
                  <a:pt x="158" y="117"/>
                  <a:pt x="200" y="62"/>
                </a:cubicBezTo>
                <a:cubicBezTo>
                  <a:pt x="200" y="62"/>
                  <a:pt x="223" y="34"/>
                  <a:pt x="191" y="18"/>
                </a:cubicBezTo>
                <a:cubicBezTo>
                  <a:pt x="191" y="18"/>
                  <a:pt x="126" y="0"/>
                  <a:pt x="103" y="16"/>
                </a:cubicBezTo>
                <a:cubicBezTo>
                  <a:pt x="103" y="16"/>
                  <a:pt x="79" y="25"/>
                  <a:pt x="67" y="42"/>
                </a:cubicBezTo>
                <a:cubicBezTo>
                  <a:pt x="67" y="42"/>
                  <a:pt x="43" y="68"/>
                  <a:pt x="14" y="55"/>
                </a:cubicBezTo>
                <a:cubicBezTo>
                  <a:pt x="14" y="55"/>
                  <a:pt x="17" y="81"/>
                  <a:pt x="0" y="90"/>
                </a:cubicBezTo>
                <a:close/>
              </a:path>
            </a:pathLst>
          </a:custGeom>
          <a:gradFill flip="none" rotWithShape="1">
            <a:gsLst>
              <a:gs pos="100000">
                <a:srgbClr val="FFFF00">
                  <a:tint val="66000"/>
                  <a:satMod val="160000"/>
                </a:srgbClr>
              </a:gs>
              <a:gs pos="50000">
                <a:srgbClr val="FFFF00">
                  <a:tint val="44500"/>
                  <a:satMod val="160000"/>
                </a:srgbClr>
              </a:gs>
              <a:gs pos="0">
                <a:srgbClr val="FFFF00">
                  <a:tint val="23500"/>
                  <a:satMod val="160000"/>
                </a:srgbClr>
              </a:gs>
            </a:gsLst>
            <a:path path="circle">
              <a:fillToRect l="50000" t="50000" r="50000" b="50000"/>
            </a:path>
            <a:tileRect/>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8" name="Freeform 17"/>
          <p:cNvSpPr>
            <a:spLocks/>
          </p:cNvSpPr>
          <p:nvPr/>
        </p:nvSpPr>
        <p:spPr bwMode="auto">
          <a:xfrm>
            <a:off x="3798888" y="3378200"/>
            <a:ext cx="1357313" cy="623887"/>
          </a:xfrm>
          <a:custGeom>
            <a:avLst/>
            <a:gdLst>
              <a:gd name="T0" fmla="*/ 20 w 425"/>
              <a:gd name="T1" fmla="*/ 0 h 195"/>
              <a:gd name="T2" fmla="*/ 234 w 425"/>
              <a:gd name="T3" fmla="*/ 183 h 195"/>
              <a:gd name="T4" fmla="*/ 280 w 425"/>
              <a:gd name="T5" fmla="*/ 192 h 195"/>
              <a:gd name="T6" fmla="*/ 349 w 425"/>
              <a:gd name="T7" fmla="*/ 191 h 195"/>
              <a:gd name="T8" fmla="*/ 391 w 425"/>
              <a:gd name="T9" fmla="*/ 178 h 195"/>
              <a:gd name="T10" fmla="*/ 420 w 425"/>
              <a:gd name="T11" fmla="*/ 137 h 195"/>
            </a:gdLst>
            <a:ahLst/>
            <a:cxnLst>
              <a:cxn ang="0">
                <a:pos x="T0" y="T1"/>
              </a:cxn>
              <a:cxn ang="0">
                <a:pos x="T2" y="T3"/>
              </a:cxn>
              <a:cxn ang="0">
                <a:pos x="T4" y="T5"/>
              </a:cxn>
              <a:cxn ang="0">
                <a:pos x="T6" y="T7"/>
              </a:cxn>
              <a:cxn ang="0">
                <a:pos x="T8" y="T9"/>
              </a:cxn>
              <a:cxn ang="0">
                <a:pos x="T10" y="T11"/>
              </a:cxn>
            </a:cxnLst>
            <a:rect l="0" t="0" r="r" b="b"/>
            <a:pathLst>
              <a:path w="425" h="195">
                <a:moveTo>
                  <a:pt x="20" y="0"/>
                </a:moveTo>
                <a:cubicBezTo>
                  <a:pt x="20" y="0"/>
                  <a:pt x="0" y="87"/>
                  <a:pt x="234" y="183"/>
                </a:cubicBezTo>
                <a:cubicBezTo>
                  <a:pt x="248" y="189"/>
                  <a:pt x="265" y="190"/>
                  <a:pt x="280" y="192"/>
                </a:cubicBezTo>
                <a:cubicBezTo>
                  <a:pt x="303" y="195"/>
                  <a:pt x="326" y="195"/>
                  <a:pt x="349" y="191"/>
                </a:cubicBezTo>
                <a:cubicBezTo>
                  <a:pt x="363" y="188"/>
                  <a:pt x="378" y="184"/>
                  <a:pt x="391" y="178"/>
                </a:cubicBezTo>
                <a:cubicBezTo>
                  <a:pt x="391" y="178"/>
                  <a:pt x="425" y="166"/>
                  <a:pt x="420" y="137"/>
                </a:cubicBezTo>
              </a:path>
            </a:pathLst>
          </a:custGeom>
          <a:noFill/>
          <a:ln w="3175" cap="flat">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9" name="Freeform 18"/>
          <p:cNvSpPr>
            <a:spLocks/>
          </p:cNvSpPr>
          <p:nvPr/>
        </p:nvSpPr>
        <p:spPr bwMode="auto">
          <a:xfrm>
            <a:off x="5156201" y="3535363"/>
            <a:ext cx="681038" cy="466725"/>
          </a:xfrm>
          <a:custGeom>
            <a:avLst/>
            <a:gdLst>
              <a:gd name="T0" fmla="*/ 0 w 213"/>
              <a:gd name="T1" fmla="*/ 102 h 146"/>
              <a:gd name="T2" fmla="*/ 129 w 213"/>
              <a:gd name="T3" fmla="*/ 88 h 146"/>
              <a:gd name="T4" fmla="*/ 213 w 213"/>
              <a:gd name="T5" fmla="*/ 0 h 146"/>
            </a:gdLst>
            <a:ahLst/>
            <a:cxnLst>
              <a:cxn ang="0">
                <a:pos x="T0" y="T1"/>
              </a:cxn>
              <a:cxn ang="0">
                <a:pos x="T2" y="T3"/>
              </a:cxn>
              <a:cxn ang="0">
                <a:pos x="T4" y="T5"/>
              </a:cxn>
            </a:cxnLst>
            <a:rect l="0" t="0" r="r" b="b"/>
            <a:pathLst>
              <a:path w="213" h="146">
                <a:moveTo>
                  <a:pt x="0" y="102"/>
                </a:moveTo>
                <a:cubicBezTo>
                  <a:pt x="0" y="102"/>
                  <a:pt x="38" y="146"/>
                  <a:pt x="129" y="88"/>
                </a:cubicBezTo>
                <a:cubicBezTo>
                  <a:pt x="129" y="88"/>
                  <a:pt x="204" y="49"/>
                  <a:pt x="213" y="0"/>
                </a:cubicBezTo>
              </a:path>
            </a:pathLst>
          </a:custGeom>
          <a:noFill/>
          <a:ln w="8" cap="flat">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8" name="Rectangle 2107"/>
          <p:cNvSpPr/>
          <p:nvPr/>
        </p:nvSpPr>
        <p:spPr bwMode="auto">
          <a:xfrm rot="20059476">
            <a:off x="4913654" y="3194014"/>
            <a:ext cx="659046" cy="123825"/>
          </a:xfrm>
          <a:prstGeom prst="rect">
            <a:avLst/>
          </a:prstGeom>
          <a:gradFill flip="none" rotWithShape="1">
            <a:gsLst>
              <a:gs pos="0">
                <a:schemeClr val="tx1">
                  <a:alpha val="50000"/>
                </a:schemeClr>
              </a:gs>
              <a:gs pos="50000">
                <a:schemeClr val="tx1">
                  <a:lumMod val="60000"/>
                  <a:lumOff val="40000"/>
                  <a:alpha val="50000"/>
                </a:schemeClr>
              </a:gs>
              <a:gs pos="100000">
                <a:schemeClr val="accent4">
                  <a:tint val="23500"/>
                  <a:satMod val="160000"/>
                  <a:alpha val="5000"/>
                </a:schemeClr>
              </a:gs>
            </a:gsLst>
            <a:path path="circle">
              <a:fillToRect t="100000" r="100000"/>
            </a:path>
            <a:tileRect l="-100000" b="-100000"/>
          </a:gradFill>
          <a:ln w="28575">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200" b="1" i="0" u="none" strike="noStrike" kern="1200" cap="none" spc="0" normalizeH="0" baseline="0" noProof="0" dirty="0" smtClean="0">
              <a:ln>
                <a:noFill/>
              </a:ln>
              <a:solidFill>
                <a:prstClr val="white"/>
              </a:solidFill>
              <a:effectLst/>
              <a:uLnTx/>
              <a:uFillTx/>
              <a:latin typeface="Arial"/>
              <a:ea typeface="ＭＳ Ｐゴシック" pitchFamily="34" charset="-128"/>
              <a:cs typeface="+mn-cs"/>
            </a:endParaRPr>
          </a:p>
        </p:txBody>
      </p:sp>
      <p:sp>
        <p:nvSpPr>
          <p:cNvPr id="26" name="Freeform 15"/>
          <p:cNvSpPr>
            <a:spLocks/>
          </p:cNvSpPr>
          <p:nvPr/>
        </p:nvSpPr>
        <p:spPr bwMode="auto">
          <a:xfrm>
            <a:off x="4843463" y="2566988"/>
            <a:ext cx="495300" cy="922337"/>
          </a:xfrm>
          <a:custGeom>
            <a:avLst/>
            <a:gdLst>
              <a:gd name="T0" fmla="*/ 5 w 155"/>
              <a:gd name="T1" fmla="*/ 256 h 289"/>
              <a:gd name="T2" fmla="*/ 54 w 155"/>
              <a:gd name="T3" fmla="*/ 87 h 289"/>
              <a:gd name="T4" fmla="*/ 41 w 155"/>
              <a:gd name="T5" fmla="*/ 7 h 289"/>
              <a:gd name="T6" fmla="*/ 57 w 155"/>
              <a:gd name="T7" fmla="*/ 0 h 289"/>
              <a:gd name="T8" fmla="*/ 89 w 155"/>
              <a:gd name="T9" fmla="*/ 9 h 289"/>
              <a:gd name="T10" fmla="*/ 126 w 155"/>
              <a:gd name="T11" fmla="*/ 20 h 289"/>
              <a:gd name="T12" fmla="*/ 150 w 155"/>
              <a:gd name="T13" fmla="*/ 28 h 289"/>
              <a:gd name="T14" fmla="*/ 155 w 155"/>
              <a:gd name="T15" fmla="*/ 33 h 289"/>
              <a:gd name="T16" fmla="*/ 100 w 155"/>
              <a:gd name="T17" fmla="*/ 159 h 289"/>
              <a:gd name="T18" fmla="*/ 80 w 155"/>
              <a:gd name="T19" fmla="*/ 258 h 289"/>
              <a:gd name="T20" fmla="*/ 43 w 155"/>
              <a:gd name="T21" fmla="*/ 283 h 289"/>
              <a:gd name="T22" fmla="*/ 5 w 155"/>
              <a:gd name="T23" fmla="*/ 25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289">
                <a:moveTo>
                  <a:pt x="5" y="256"/>
                </a:moveTo>
                <a:cubicBezTo>
                  <a:pt x="5" y="256"/>
                  <a:pt x="40" y="106"/>
                  <a:pt x="54" y="87"/>
                </a:cubicBezTo>
                <a:cubicBezTo>
                  <a:pt x="54" y="87"/>
                  <a:pt x="66" y="34"/>
                  <a:pt x="41" y="7"/>
                </a:cubicBezTo>
                <a:cubicBezTo>
                  <a:pt x="57" y="0"/>
                  <a:pt x="57" y="0"/>
                  <a:pt x="57" y="0"/>
                </a:cubicBezTo>
                <a:cubicBezTo>
                  <a:pt x="89" y="9"/>
                  <a:pt x="89" y="9"/>
                  <a:pt x="89" y="9"/>
                </a:cubicBezTo>
                <a:cubicBezTo>
                  <a:pt x="126" y="20"/>
                  <a:pt x="126" y="20"/>
                  <a:pt x="126" y="20"/>
                </a:cubicBezTo>
                <a:cubicBezTo>
                  <a:pt x="150" y="28"/>
                  <a:pt x="150" y="28"/>
                  <a:pt x="150" y="28"/>
                </a:cubicBezTo>
                <a:cubicBezTo>
                  <a:pt x="155" y="33"/>
                  <a:pt x="155" y="33"/>
                  <a:pt x="155" y="33"/>
                </a:cubicBezTo>
                <a:cubicBezTo>
                  <a:pt x="155" y="33"/>
                  <a:pt x="114" y="75"/>
                  <a:pt x="100" y="159"/>
                </a:cubicBezTo>
                <a:cubicBezTo>
                  <a:pt x="80" y="258"/>
                  <a:pt x="80" y="258"/>
                  <a:pt x="80" y="258"/>
                </a:cubicBezTo>
                <a:cubicBezTo>
                  <a:pt x="80" y="258"/>
                  <a:pt x="75" y="278"/>
                  <a:pt x="43" y="283"/>
                </a:cubicBezTo>
                <a:cubicBezTo>
                  <a:pt x="43" y="283"/>
                  <a:pt x="0" y="289"/>
                  <a:pt x="5" y="256"/>
                </a:cubicBezTo>
                <a:close/>
              </a:path>
            </a:pathLst>
          </a:custGeom>
          <a:gradFill flip="none" rotWithShape="1">
            <a:gsLst>
              <a:gs pos="0">
                <a:srgbClr val="CA7184">
                  <a:shade val="30000"/>
                  <a:satMod val="115000"/>
                </a:srgbClr>
              </a:gs>
              <a:gs pos="50000">
                <a:srgbClr val="CA7184">
                  <a:shade val="67500"/>
                  <a:satMod val="115000"/>
                </a:srgbClr>
              </a:gs>
              <a:gs pos="100000">
                <a:srgbClr val="DB899B">
                  <a:alpha val="90000"/>
                </a:srgbClr>
              </a:gs>
            </a:gsLst>
            <a:lin ang="8100000" scaled="1"/>
            <a:tileRect/>
          </a:gra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7" name="Freeform 16"/>
          <p:cNvSpPr>
            <a:spLocks/>
          </p:cNvSpPr>
          <p:nvPr/>
        </p:nvSpPr>
        <p:spPr bwMode="auto">
          <a:xfrm>
            <a:off x="4956176" y="2451100"/>
            <a:ext cx="558800" cy="333375"/>
          </a:xfrm>
          <a:custGeom>
            <a:avLst/>
            <a:gdLst>
              <a:gd name="T0" fmla="*/ 91 w 175"/>
              <a:gd name="T1" fmla="*/ 14 h 104"/>
              <a:gd name="T2" fmla="*/ 115 w 175"/>
              <a:gd name="T3" fmla="*/ 24 h 104"/>
              <a:gd name="T4" fmla="*/ 134 w 175"/>
              <a:gd name="T5" fmla="*/ 30 h 104"/>
              <a:gd name="T6" fmla="*/ 159 w 175"/>
              <a:gd name="T7" fmla="*/ 36 h 104"/>
              <a:gd name="T8" fmla="*/ 149 w 175"/>
              <a:gd name="T9" fmla="*/ 54 h 104"/>
              <a:gd name="T10" fmla="*/ 120 w 175"/>
              <a:gd name="T11" fmla="*/ 69 h 104"/>
              <a:gd name="T12" fmla="*/ 55 w 175"/>
              <a:gd name="T13" fmla="*/ 82 h 104"/>
              <a:gd name="T14" fmla="*/ 3 w 175"/>
              <a:gd name="T15" fmla="*/ 32 h 104"/>
              <a:gd name="T16" fmla="*/ 18 w 175"/>
              <a:gd name="T17" fmla="*/ 10 h 104"/>
              <a:gd name="T18" fmla="*/ 42 w 175"/>
              <a:gd name="T19" fmla="*/ 2 h 104"/>
              <a:gd name="T20" fmla="*/ 91 w 175"/>
              <a:gd name="T21"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04">
                <a:moveTo>
                  <a:pt x="91" y="14"/>
                </a:moveTo>
                <a:cubicBezTo>
                  <a:pt x="99" y="17"/>
                  <a:pt x="107" y="21"/>
                  <a:pt x="115" y="24"/>
                </a:cubicBezTo>
                <a:cubicBezTo>
                  <a:pt x="121" y="26"/>
                  <a:pt x="127" y="28"/>
                  <a:pt x="134" y="30"/>
                </a:cubicBezTo>
                <a:cubicBezTo>
                  <a:pt x="143" y="31"/>
                  <a:pt x="151" y="31"/>
                  <a:pt x="159" y="36"/>
                </a:cubicBezTo>
                <a:cubicBezTo>
                  <a:pt x="175" y="45"/>
                  <a:pt x="158" y="52"/>
                  <a:pt x="149" y="54"/>
                </a:cubicBezTo>
                <a:cubicBezTo>
                  <a:pt x="140" y="56"/>
                  <a:pt x="123" y="60"/>
                  <a:pt x="120" y="69"/>
                </a:cubicBezTo>
                <a:cubicBezTo>
                  <a:pt x="120" y="69"/>
                  <a:pt x="114" y="104"/>
                  <a:pt x="55" y="82"/>
                </a:cubicBezTo>
                <a:cubicBezTo>
                  <a:pt x="55" y="82"/>
                  <a:pt x="0" y="53"/>
                  <a:pt x="3" y="32"/>
                </a:cubicBezTo>
                <a:cubicBezTo>
                  <a:pt x="3" y="25"/>
                  <a:pt x="13" y="14"/>
                  <a:pt x="18" y="10"/>
                </a:cubicBezTo>
                <a:cubicBezTo>
                  <a:pt x="25" y="5"/>
                  <a:pt x="34" y="2"/>
                  <a:pt x="42" y="2"/>
                </a:cubicBezTo>
                <a:cubicBezTo>
                  <a:pt x="59" y="0"/>
                  <a:pt x="76" y="6"/>
                  <a:pt x="91" y="14"/>
                </a:cubicBezTo>
                <a:close/>
              </a:path>
            </a:pathLst>
          </a:custGeom>
          <a:gradFill flip="none" rotWithShape="1">
            <a:gsLst>
              <a:gs pos="0">
                <a:srgbClr val="CA7184">
                  <a:shade val="30000"/>
                  <a:satMod val="115000"/>
                </a:srgbClr>
              </a:gs>
              <a:gs pos="50000">
                <a:srgbClr val="CA7184">
                  <a:shade val="67500"/>
                  <a:satMod val="115000"/>
                </a:srgbClr>
              </a:gs>
              <a:gs pos="100000">
                <a:srgbClr val="DB899B">
                  <a:alpha val="90000"/>
                </a:srgbClr>
              </a:gs>
            </a:gsLst>
            <a:path path="circle">
              <a:fillToRect l="50000" t="50000" r="50000" b="50000"/>
            </a:path>
            <a:tileRect/>
          </a:gra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51" name="Freeform 23"/>
          <p:cNvSpPr>
            <a:spLocks/>
          </p:cNvSpPr>
          <p:nvPr/>
        </p:nvSpPr>
        <p:spPr bwMode="auto">
          <a:xfrm>
            <a:off x="2219961" y="3201988"/>
            <a:ext cx="833438" cy="2112962"/>
          </a:xfrm>
          <a:custGeom>
            <a:avLst/>
            <a:gdLst>
              <a:gd name="T0" fmla="*/ 141 w 261"/>
              <a:gd name="T1" fmla="*/ 7 h 661"/>
              <a:gd name="T2" fmla="*/ 23 w 261"/>
              <a:gd name="T3" fmla="*/ 104 h 661"/>
              <a:gd name="T4" fmla="*/ 42 w 261"/>
              <a:gd name="T5" fmla="*/ 207 h 661"/>
              <a:gd name="T6" fmla="*/ 42 w 261"/>
              <a:gd name="T7" fmla="*/ 207 h 661"/>
              <a:gd name="T8" fmla="*/ 135 w 261"/>
              <a:gd name="T9" fmla="*/ 318 h 661"/>
              <a:gd name="T10" fmla="*/ 82 w 261"/>
              <a:gd name="T11" fmla="*/ 598 h 661"/>
              <a:gd name="T12" fmla="*/ 1 w 261"/>
              <a:gd name="T13" fmla="*/ 646 h 661"/>
              <a:gd name="T14" fmla="*/ 1 w 261"/>
              <a:gd name="T15" fmla="*/ 646 h 661"/>
              <a:gd name="T16" fmla="*/ 119 w 261"/>
              <a:gd name="T17" fmla="*/ 578 h 661"/>
              <a:gd name="T18" fmla="*/ 170 w 261"/>
              <a:gd name="T19" fmla="*/ 502 h 661"/>
              <a:gd name="T20" fmla="*/ 251 w 261"/>
              <a:gd name="T21" fmla="*/ 163 h 661"/>
              <a:gd name="T22" fmla="*/ 141 w 261"/>
              <a:gd name="T23" fmla="*/ 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661">
                <a:moveTo>
                  <a:pt x="141" y="7"/>
                </a:moveTo>
                <a:cubicBezTo>
                  <a:pt x="23" y="0"/>
                  <a:pt x="23" y="104"/>
                  <a:pt x="23" y="104"/>
                </a:cubicBezTo>
                <a:cubicBezTo>
                  <a:pt x="0" y="186"/>
                  <a:pt x="42" y="207"/>
                  <a:pt x="42" y="207"/>
                </a:cubicBezTo>
                <a:cubicBezTo>
                  <a:pt x="42" y="207"/>
                  <a:pt x="42" y="207"/>
                  <a:pt x="42" y="207"/>
                </a:cubicBezTo>
                <a:cubicBezTo>
                  <a:pt x="119" y="232"/>
                  <a:pt x="135" y="318"/>
                  <a:pt x="135" y="318"/>
                </a:cubicBezTo>
                <a:cubicBezTo>
                  <a:pt x="163" y="487"/>
                  <a:pt x="82" y="598"/>
                  <a:pt x="82" y="598"/>
                </a:cubicBezTo>
                <a:cubicBezTo>
                  <a:pt x="60" y="628"/>
                  <a:pt x="31" y="641"/>
                  <a:pt x="1" y="646"/>
                </a:cubicBezTo>
                <a:cubicBezTo>
                  <a:pt x="1" y="646"/>
                  <a:pt x="1" y="646"/>
                  <a:pt x="1" y="646"/>
                </a:cubicBezTo>
                <a:cubicBezTo>
                  <a:pt x="74" y="661"/>
                  <a:pt x="119" y="578"/>
                  <a:pt x="119" y="578"/>
                </a:cubicBezTo>
                <a:cubicBezTo>
                  <a:pt x="126" y="547"/>
                  <a:pt x="170" y="502"/>
                  <a:pt x="170" y="502"/>
                </a:cubicBezTo>
                <a:cubicBezTo>
                  <a:pt x="231" y="426"/>
                  <a:pt x="251" y="163"/>
                  <a:pt x="251" y="163"/>
                </a:cubicBezTo>
                <a:cubicBezTo>
                  <a:pt x="261" y="3"/>
                  <a:pt x="141" y="7"/>
                  <a:pt x="141" y="7"/>
                </a:cubicBezTo>
                <a:close/>
              </a:path>
            </a:pathLst>
          </a:custGeom>
          <a:solidFill>
            <a:srgbClr val="C0311A">
              <a:alpha val="69804"/>
            </a:srgb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52" name="Freeform 24"/>
          <p:cNvSpPr>
            <a:spLocks/>
          </p:cNvSpPr>
          <p:nvPr/>
        </p:nvSpPr>
        <p:spPr bwMode="auto">
          <a:xfrm>
            <a:off x="1014413" y="3011488"/>
            <a:ext cx="1373188" cy="1757362"/>
          </a:xfrm>
          <a:custGeom>
            <a:avLst/>
            <a:gdLst>
              <a:gd name="T0" fmla="*/ 109 w 430"/>
              <a:gd name="T1" fmla="*/ 52 h 550"/>
              <a:gd name="T2" fmla="*/ 235 w 430"/>
              <a:gd name="T3" fmla="*/ 39 h 550"/>
              <a:gd name="T4" fmla="*/ 394 w 430"/>
              <a:gd name="T5" fmla="*/ 190 h 550"/>
              <a:gd name="T6" fmla="*/ 405 w 430"/>
              <a:gd name="T7" fmla="*/ 482 h 550"/>
              <a:gd name="T8" fmla="*/ 342 w 430"/>
              <a:gd name="T9" fmla="*/ 531 h 550"/>
              <a:gd name="T10" fmla="*/ 230 w 430"/>
              <a:gd name="T11" fmla="*/ 485 h 550"/>
              <a:gd name="T12" fmla="*/ 199 w 430"/>
              <a:gd name="T13" fmla="*/ 458 h 550"/>
              <a:gd name="T14" fmla="*/ 175 w 430"/>
              <a:gd name="T15" fmla="*/ 433 h 550"/>
              <a:gd name="T16" fmla="*/ 160 w 430"/>
              <a:gd name="T17" fmla="*/ 406 h 550"/>
              <a:gd name="T18" fmla="*/ 149 w 430"/>
              <a:gd name="T19" fmla="*/ 394 h 550"/>
              <a:gd name="T20" fmla="*/ 101 w 430"/>
              <a:gd name="T21" fmla="*/ 348 h 550"/>
              <a:gd name="T22" fmla="*/ 0 w 430"/>
              <a:gd name="T23" fmla="*/ 184 h 550"/>
              <a:gd name="T24" fmla="*/ 35 w 430"/>
              <a:gd name="T25" fmla="*/ 120 h 550"/>
              <a:gd name="T26" fmla="*/ 109 w 430"/>
              <a:gd name="T27" fmla="*/ 5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550">
                <a:moveTo>
                  <a:pt x="109" y="52"/>
                </a:moveTo>
                <a:cubicBezTo>
                  <a:pt x="109" y="52"/>
                  <a:pt x="162" y="0"/>
                  <a:pt x="235" y="39"/>
                </a:cubicBezTo>
                <a:cubicBezTo>
                  <a:pt x="235" y="39"/>
                  <a:pt x="364" y="110"/>
                  <a:pt x="394" y="190"/>
                </a:cubicBezTo>
                <a:cubicBezTo>
                  <a:pt x="394" y="190"/>
                  <a:pt x="430" y="428"/>
                  <a:pt x="405" y="482"/>
                </a:cubicBezTo>
                <a:cubicBezTo>
                  <a:pt x="405" y="482"/>
                  <a:pt x="405" y="550"/>
                  <a:pt x="342" y="531"/>
                </a:cubicBezTo>
                <a:cubicBezTo>
                  <a:pt x="342" y="531"/>
                  <a:pt x="271" y="522"/>
                  <a:pt x="230" y="485"/>
                </a:cubicBezTo>
                <a:cubicBezTo>
                  <a:pt x="219" y="477"/>
                  <a:pt x="209" y="467"/>
                  <a:pt x="199" y="458"/>
                </a:cubicBezTo>
                <a:cubicBezTo>
                  <a:pt x="191" y="450"/>
                  <a:pt x="182" y="442"/>
                  <a:pt x="175" y="433"/>
                </a:cubicBezTo>
                <a:cubicBezTo>
                  <a:pt x="169" y="424"/>
                  <a:pt x="166" y="414"/>
                  <a:pt x="160" y="406"/>
                </a:cubicBezTo>
                <a:cubicBezTo>
                  <a:pt x="156" y="402"/>
                  <a:pt x="152" y="398"/>
                  <a:pt x="149" y="394"/>
                </a:cubicBezTo>
                <a:cubicBezTo>
                  <a:pt x="134" y="378"/>
                  <a:pt x="118" y="362"/>
                  <a:pt x="101" y="348"/>
                </a:cubicBezTo>
                <a:cubicBezTo>
                  <a:pt x="101" y="348"/>
                  <a:pt x="3" y="263"/>
                  <a:pt x="0" y="184"/>
                </a:cubicBezTo>
                <a:cubicBezTo>
                  <a:pt x="0" y="184"/>
                  <a:pt x="2" y="141"/>
                  <a:pt x="35" y="120"/>
                </a:cubicBezTo>
                <a:cubicBezTo>
                  <a:pt x="35" y="120"/>
                  <a:pt x="106" y="65"/>
                  <a:pt x="109" y="52"/>
                </a:cubicBezTo>
                <a:close/>
              </a:path>
            </a:pathLst>
          </a:custGeom>
          <a:solidFill>
            <a:srgbClr val="0070C0">
              <a:alpha val="69804"/>
            </a:srgb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 name="Title 4"/>
          <p:cNvSpPr>
            <a:spLocks noGrp="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Ζώνες του προστάτη</a:t>
            </a:r>
            <a:endParaRPr lang="el-GR" sz="3200" b="1" i="0" dirty="0">
              <a:solidFill>
                <a:srgbClr val="C0311A"/>
              </a:solidFill>
              <a:latin typeface="Arial"/>
              <a:ea typeface="+mj-ea"/>
              <a:cs typeface="+mj-cs"/>
            </a:endParaRPr>
          </a:p>
        </p:txBody>
      </p:sp>
      <p:sp>
        <p:nvSpPr>
          <p:cNvPr id="8" name="Content Placeholder 7"/>
          <p:cNvSpPr>
            <a:spLocks noGrp="1"/>
          </p:cNvSpPr>
          <p:nvPr>
            <p:ph sz="half" idx="2"/>
          </p:nvPr>
        </p:nvSpPr>
        <p:spPr>
          <a:xfrm>
            <a:off x="6081390" y="3930732"/>
            <a:ext cx="2860729" cy="1919451"/>
          </a:xfrm>
        </p:spPr>
        <p:txBody>
          <a:bodyPr>
            <a:noAutofit/>
          </a:bodyPr>
          <a:lstStyle/>
          <a:p>
            <a:pPr marL="347472" indent="0" algn="l" defTabSz="914400">
              <a:spcBef>
                <a:spcPts val="0"/>
              </a:spcBef>
              <a:buNone/>
            </a:pPr>
            <a:r>
              <a:rPr lang="el-GR" sz="1800" b="0" i="0" dirty="0" smtClean="0">
                <a:solidFill>
                  <a:srgbClr val="333333"/>
                </a:solidFill>
                <a:latin typeface="Arial"/>
                <a:ea typeface="+mn-ea"/>
                <a:cs typeface="+mn-cs"/>
              </a:rPr>
              <a:t>60−70% των προστατικών καρκίνων εμφανίζονται στην περιφερική ζώνη, η οποία περιλαμβάνει το μεγαλύτερο μέρος προστατικού ιστού</a:t>
            </a:r>
            <a:endParaRPr lang="el-GR" sz="1800" b="0" i="0" dirty="0">
              <a:solidFill>
                <a:srgbClr val="333333"/>
              </a:solidFill>
              <a:latin typeface="Arial"/>
              <a:ea typeface="+mn-ea"/>
              <a:cs typeface="+mn-cs"/>
            </a:endParaRPr>
          </a:p>
        </p:txBody>
      </p:sp>
      <p:sp>
        <p:nvSpPr>
          <p:cNvPr id="9" name="TextBox 8"/>
          <p:cNvSpPr txBox="1"/>
          <p:nvPr/>
        </p:nvSpPr>
        <p:spPr>
          <a:xfrm>
            <a:off x="-8389" y="6604709"/>
            <a:ext cx="71792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Presti JC,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et al</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 Chapter 22. Neoplasms of the Prostate Gland. Σε: Tanagho EA, eds.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Smith’s General Urology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17e.</a:t>
            </a:r>
            <a:endParaRPr kumimoji="0" lang="el-GR" sz="1000" b="0" i="0" u="none" strike="noStrike" kern="1200" cap="none" spc="0" normalizeH="0" baseline="0" noProof="0" dirty="0">
              <a:ln>
                <a:noFill/>
              </a:ln>
              <a:solidFill>
                <a:srgbClr val="333333"/>
              </a:solidFill>
              <a:effectLst/>
              <a:uLnTx/>
              <a:uFillTx/>
              <a:latin typeface="Arial"/>
              <a:ea typeface="+mn-ea"/>
              <a:cs typeface="Arial"/>
            </a:endParaRPr>
          </a:p>
        </p:txBody>
      </p:sp>
      <p:sp>
        <p:nvSpPr>
          <p:cNvPr id="7" name="Rectangle 6"/>
          <p:cNvSpPr/>
          <p:nvPr/>
        </p:nvSpPr>
        <p:spPr>
          <a:xfrm>
            <a:off x="3657600" y="1444534"/>
            <a:ext cx="380424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srgbClr val="333333"/>
                </a:solidFill>
                <a:effectLst/>
                <a:uLnTx/>
                <a:uFillTx/>
                <a:latin typeface="Arial"/>
                <a:ea typeface="+mn-ea"/>
                <a:cs typeface="+mn-cs"/>
              </a:rPr>
              <a:t>5−10% των προστατικών καρκίνων εμφανίζονται στην κεντρική ζώνη</a:t>
            </a: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 name="Rectangle 10"/>
          <p:cNvSpPr/>
          <p:nvPr/>
        </p:nvSpPr>
        <p:spPr>
          <a:xfrm>
            <a:off x="6377357" y="2182504"/>
            <a:ext cx="276664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srgbClr val="333333"/>
                </a:solidFill>
                <a:effectLst/>
                <a:uLnTx/>
                <a:uFillTx/>
                <a:latin typeface="Arial"/>
                <a:ea typeface="+mn-ea"/>
                <a:cs typeface="+mn-cs"/>
              </a:rPr>
              <a:t>10−20% των προστατικών καρκίνων εμφανίζονται στη μεταβατική ζώνη (καρκινώματα μακρού πόρου)</a:t>
            </a: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13" name="Straight Arrow Connector 12"/>
          <p:cNvCxnSpPr/>
          <p:nvPr/>
        </p:nvCxnSpPr>
        <p:spPr>
          <a:xfrm flipH="1">
            <a:off x="4583875" y="2090865"/>
            <a:ext cx="106878" cy="116297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308270" y="2446317"/>
            <a:ext cx="1069086" cy="114003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892628" y="4168239"/>
            <a:ext cx="1390637" cy="22563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6" name="Rectangle 20"/>
          <p:cNvSpPr>
            <a:spLocks noChangeArrowheads="1"/>
          </p:cNvSpPr>
          <p:nvPr/>
        </p:nvSpPr>
        <p:spPr bwMode="auto">
          <a:xfrm>
            <a:off x="7211683" y="-1492"/>
            <a:ext cx="1923863"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Ανατομία και λειτουργία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Freeform 6"/>
          <p:cNvSpPr>
            <a:spLocks/>
          </p:cNvSpPr>
          <p:nvPr/>
        </p:nvSpPr>
        <p:spPr bwMode="auto">
          <a:xfrm>
            <a:off x="679451" y="2413000"/>
            <a:ext cx="1462088" cy="1009650"/>
          </a:xfrm>
          <a:custGeom>
            <a:avLst/>
            <a:gdLst>
              <a:gd name="T0" fmla="*/ 340 w 458"/>
              <a:gd name="T1" fmla="*/ 226 h 316"/>
              <a:gd name="T2" fmla="*/ 458 w 458"/>
              <a:gd name="T3" fmla="*/ 316 h 316"/>
              <a:gd name="T4" fmla="*/ 447 w 458"/>
              <a:gd name="T5" fmla="*/ 246 h 316"/>
              <a:gd name="T6" fmla="*/ 362 w 458"/>
              <a:gd name="T7" fmla="*/ 121 h 316"/>
              <a:gd name="T8" fmla="*/ 317 w 458"/>
              <a:gd name="T9" fmla="*/ 107 h 316"/>
              <a:gd name="T10" fmla="*/ 218 w 458"/>
              <a:gd name="T11" fmla="*/ 53 h 316"/>
              <a:gd name="T12" fmla="*/ 190 w 458"/>
              <a:gd name="T13" fmla="*/ 27 h 316"/>
              <a:gd name="T14" fmla="*/ 171 w 458"/>
              <a:gd name="T15" fmla="*/ 9 h 316"/>
              <a:gd name="T16" fmla="*/ 165 w 458"/>
              <a:gd name="T17" fmla="*/ 0 h 316"/>
              <a:gd name="T18" fmla="*/ 165 w 458"/>
              <a:gd name="T19" fmla="*/ 0 h 316"/>
              <a:gd name="T20" fmla="*/ 151 w 458"/>
              <a:gd name="T21" fmla="*/ 9 h 316"/>
              <a:gd name="T22" fmla="*/ 119 w 458"/>
              <a:gd name="T23" fmla="*/ 31 h 316"/>
              <a:gd name="T24" fmla="*/ 77 w 458"/>
              <a:gd name="T25" fmla="*/ 59 h 316"/>
              <a:gd name="T26" fmla="*/ 37 w 458"/>
              <a:gd name="T27" fmla="*/ 86 h 316"/>
              <a:gd name="T28" fmla="*/ 13 w 458"/>
              <a:gd name="T29" fmla="*/ 101 h 316"/>
              <a:gd name="T30" fmla="*/ 1 w 458"/>
              <a:gd name="T31" fmla="*/ 113 h 316"/>
              <a:gd name="T32" fmla="*/ 22 w 458"/>
              <a:gd name="T33" fmla="*/ 130 h 316"/>
              <a:gd name="T34" fmla="*/ 74 w 458"/>
              <a:gd name="T35" fmla="*/ 169 h 316"/>
              <a:gd name="T36" fmla="*/ 122 w 458"/>
              <a:gd name="T37" fmla="*/ 202 h 316"/>
              <a:gd name="T38" fmla="*/ 138 w 458"/>
              <a:gd name="T39" fmla="*/ 206 h 316"/>
              <a:gd name="T40" fmla="*/ 204 w 458"/>
              <a:gd name="T41" fmla="*/ 222 h 316"/>
              <a:gd name="T42" fmla="*/ 227 w 458"/>
              <a:gd name="T43" fmla="*/ 229 h 316"/>
              <a:gd name="T44" fmla="*/ 340 w 458"/>
              <a:gd name="T45" fmla="*/ 22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8" h="316">
                <a:moveTo>
                  <a:pt x="340" y="226"/>
                </a:moveTo>
                <a:cubicBezTo>
                  <a:pt x="340" y="226"/>
                  <a:pt x="409" y="264"/>
                  <a:pt x="458" y="316"/>
                </a:cubicBezTo>
                <a:cubicBezTo>
                  <a:pt x="453" y="297"/>
                  <a:pt x="448" y="272"/>
                  <a:pt x="447" y="246"/>
                </a:cubicBezTo>
                <a:cubicBezTo>
                  <a:pt x="447" y="246"/>
                  <a:pt x="444" y="128"/>
                  <a:pt x="362" y="121"/>
                </a:cubicBezTo>
                <a:cubicBezTo>
                  <a:pt x="347" y="119"/>
                  <a:pt x="332" y="112"/>
                  <a:pt x="317" y="107"/>
                </a:cubicBezTo>
                <a:cubicBezTo>
                  <a:pt x="281" y="94"/>
                  <a:pt x="247" y="78"/>
                  <a:pt x="218" y="53"/>
                </a:cubicBezTo>
                <a:cubicBezTo>
                  <a:pt x="208" y="45"/>
                  <a:pt x="199" y="36"/>
                  <a:pt x="190" y="27"/>
                </a:cubicBezTo>
                <a:cubicBezTo>
                  <a:pt x="184" y="21"/>
                  <a:pt x="177" y="15"/>
                  <a:pt x="171" y="9"/>
                </a:cubicBezTo>
                <a:cubicBezTo>
                  <a:pt x="168" y="6"/>
                  <a:pt x="165" y="3"/>
                  <a:pt x="165" y="0"/>
                </a:cubicBezTo>
                <a:cubicBezTo>
                  <a:pt x="165" y="0"/>
                  <a:pt x="165" y="0"/>
                  <a:pt x="165" y="0"/>
                </a:cubicBezTo>
                <a:cubicBezTo>
                  <a:pt x="160" y="3"/>
                  <a:pt x="156" y="6"/>
                  <a:pt x="151" y="9"/>
                </a:cubicBezTo>
                <a:cubicBezTo>
                  <a:pt x="141" y="16"/>
                  <a:pt x="130" y="23"/>
                  <a:pt x="119" y="31"/>
                </a:cubicBezTo>
                <a:cubicBezTo>
                  <a:pt x="105" y="40"/>
                  <a:pt x="91" y="50"/>
                  <a:pt x="77" y="59"/>
                </a:cubicBezTo>
                <a:cubicBezTo>
                  <a:pt x="63" y="68"/>
                  <a:pt x="50" y="77"/>
                  <a:pt x="37" y="86"/>
                </a:cubicBezTo>
                <a:cubicBezTo>
                  <a:pt x="29" y="91"/>
                  <a:pt x="21" y="97"/>
                  <a:pt x="13" y="101"/>
                </a:cubicBezTo>
                <a:cubicBezTo>
                  <a:pt x="8" y="103"/>
                  <a:pt x="0" y="106"/>
                  <a:pt x="1" y="113"/>
                </a:cubicBezTo>
                <a:cubicBezTo>
                  <a:pt x="3" y="122"/>
                  <a:pt x="16" y="126"/>
                  <a:pt x="22" y="130"/>
                </a:cubicBezTo>
                <a:cubicBezTo>
                  <a:pt x="40" y="142"/>
                  <a:pt x="57" y="156"/>
                  <a:pt x="74" y="169"/>
                </a:cubicBezTo>
                <a:cubicBezTo>
                  <a:pt x="89" y="181"/>
                  <a:pt x="104" y="196"/>
                  <a:pt x="122" y="202"/>
                </a:cubicBezTo>
                <a:cubicBezTo>
                  <a:pt x="127" y="204"/>
                  <a:pt x="133" y="205"/>
                  <a:pt x="138" y="206"/>
                </a:cubicBezTo>
                <a:cubicBezTo>
                  <a:pt x="160" y="212"/>
                  <a:pt x="182" y="216"/>
                  <a:pt x="204" y="222"/>
                </a:cubicBezTo>
                <a:cubicBezTo>
                  <a:pt x="212" y="224"/>
                  <a:pt x="219" y="227"/>
                  <a:pt x="227" y="229"/>
                </a:cubicBezTo>
                <a:cubicBezTo>
                  <a:pt x="246" y="216"/>
                  <a:pt x="288" y="198"/>
                  <a:pt x="340" y="226"/>
                </a:cubicBezTo>
                <a:close/>
              </a:path>
            </a:pathLst>
          </a:custGeom>
          <a:solidFill>
            <a:schemeClr val="tx2">
              <a:lumMod val="60000"/>
              <a:lumOff val="40000"/>
            </a:schemeClr>
          </a:solidFill>
          <a:ln w="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8" name="Freeform 7"/>
          <p:cNvSpPr>
            <a:spLocks/>
          </p:cNvSpPr>
          <p:nvPr/>
        </p:nvSpPr>
        <p:spPr bwMode="auto">
          <a:xfrm>
            <a:off x="2282826" y="2589213"/>
            <a:ext cx="1657350" cy="927100"/>
          </a:xfrm>
          <a:custGeom>
            <a:avLst/>
            <a:gdLst>
              <a:gd name="T0" fmla="*/ 390 w 519"/>
              <a:gd name="T1" fmla="*/ 0 h 290"/>
              <a:gd name="T2" fmla="*/ 388 w 519"/>
              <a:gd name="T3" fmla="*/ 8 h 290"/>
              <a:gd name="T4" fmla="*/ 375 w 519"/>
              <a:gd name="T5" fmla="*/ 33 h 290"/>
              <a:gd name="T6" fmla="*/ 341 w 519"/>
              <a:gd name="T7" fmla="*/ 67 h 290"/>
              <a:gd name="T8" fmla="*/ 265 w 519"/>
              <a:gd name="T9" fmla="*/ 91 h 290"/>
              <a:gd name="T10" fmla="*/ 143 w 519"/>
              <a:gd name="T11" fmla="*/ 100 h 290"/>
              <a:gd name="T12" fmla="*/ 78 w 519"/>
              <a:gd name="T13" fmla="*/ 115 h 290"/>
              <a:gd name="T14" fmla="*/ 14 w 519"/>
              <a:gd name="T15" fmla="*/ 168 h 290"/>
              <a:gd name="T16" fmla="*/ 2 w 519"/>
              <a:gd name="T17" fmla="*/ 221 h 290"/>
              <a:gd name="T18" fmla="*/ 4 w 519"/>
              <a:gd name="T19" fmla="*/ 269 h 290"/>
              <a:gd name="T20" fmla="*/ 12 w 519"/>
              <a:gd name="T21" fmla="*/ 270 h 290"/>
              <a:gd name="T22" fmla="*/ 126 w 519"/>
              <a:gd name="T23" fmla="*/ 199 h 290"/>
              <a:gd name="T24" fmla="*/ 199 w 519"/>
              <a:gd name="T25" fmla="*/ 228 h 290"/>
              <a:gd name="T26" fmla="*/ 426 w 519"/>
              <a:gd name="T27" fmla="*/ 194 h 290"/>
              <a:gd name="T28" fmla="*/ 519 w 519"/>
              <a:gd name="T29" fmla="*/ 50 h 290"/>
              <a:gd name="T30" fmla="*/ 390 w 519"/>
              <a:gd name="T31"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9" h="290">
                <a:moveTo>
                  <a:pt x="390" y="0"/>
                </a:moveTo>
                <a:cubicBezTo>
                  <a:pt x="389" y="2"/>
                  <a:pt x="389" y="5"/>
                  <a:pt x="388" y="8"/>
                </a:cubicBezTo>
                <a:cubicBezTo>
                  <a:pt x="385" y="17"/>
                  <a:pt x="380" y="25"/>
                  <a:pt x="375" y="33"/>
                </a:cubicBezTo>
                <a:cubicBezTo>
                  <a:pt x="366" y="47"/>
                  <a:pt x="355" y="58"/>
                  <a:pt x="341" y="67"/>
                </a:cubicBezTo>
                <a:cubicBezTo>
                  <a:pt x="318" y="81"/>
                  <a:pt x="291" y="87"/>
                  <a:pt x="265" y="91"/>
                </a:cubicBezTo>
                <a:cubicBezTo>
                  <a:pt x="224" y="98"/>
                  <a:pt x="183" y="99"/>
                  <a:pt x="143" y="100"/>
                </a:cubicBezTo>
                <a:cubicBezTo>
                  <a:pt x="120" y="100"/>
                  <a:pt x="99" y="105"/>
                  <a:pt x="78" y="115"/>
                </a:cubicBezTo>
                <a:cubicBezTo>
                  <a:pt x="53" y="127"/>
                  <a:pt x="28" y="143"/>
                  <a:pt x="14" y="168"/>
                </a:cubicBezTo>
                <a:cubicBezTo>
                  <a:pt x="6" y="183"/>
                  <a:pt x="0" y="203"/>
                  <a:pt x="2" y="221"/>
                </a:cubicBezTo>
                <a:cubicBezTo>
                  <a:pt x="2" y="221"/>
                  <a:pt x="4" y="243"/>
                  <a:pt x="4" y="269"/>
                </a:cubicBezTo>
                <a:cubicBezTo>
                  <a:pt x="9" y="269"/>
                  <a:pt x="12" y="270"/>
                  <a:pt x="12" y="270"/>
                </a:cubicBezTo>
                <a:cubicBezTo>
                  <a:pt x="21" y="239"/>
                  <a:pt x="47" y="195"/>
                  <a:pt x="126" y="199"/>
                </a:cubicBezTo>
                <a:cubicBezTo>
                  <a:pt x="126" y="199"/>
                  <a:pt x="167" y="198"/>
                  <a:pt x="199" y="228"/>
                </a:cubicBezTo>
                <a:cubicBezTo>
                  <a:pt x="199" y="228"/>
                  <a:pt x="300" y="290"/>
                  <a:pt x="426" y="194"/>
                </a:cubicBezTo>
                <a:cubicBezTo>
                  <a:pt x="426" y="194"/>
                  <a:pt x="486" y="156"/>
                  <a:pt x="519" y="50"/>
                </a:cubicBezTo>
                <a:lnTo>
                  <a:pt x="390" y="0"/>
                </a:lnTo>
                <a:close/>
              </a:path>
            </a:pathLst>
          </a:custGeom>
          <a:solidFill>
            <a:schemeClr val="tx2">
              <a:lumMod val="60000"/>
              <a:lumOff val="40000"/>
            </a:schemeClr>
          </a:solidFill>
          <a:ln w="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30" name="Freeform 19"/>
          <p:cNvSpPr>
            <a:spLocks/>
          </p:cNvSpPr>
          <p:nvPr/>
        </p:nvSpPr>
        <p:spPr bwMode="auto">
          <a:xfrm>
            <a:off x="1838326" y="3314700"/>
            <a:ext cx="450850" cy="1258887"/>
          </a:xfrm>
          <a:custGeom>
            <a:avLst/>
            <a:gdLst>
              <a:gd name="T0" fmla="*/ 133 w 141"/>
              <a:gd name="T1" fmla="*/ 384 h 394"/>
              <a:gd name="T2" fmla="*/ 130 w 141"/>
              <a:gd name="T3" fmla="*/ 362 h 394"/>
              <a:gd name="T4" fmla="*/ 139 w 141"/>
              <a:gd name="T5" fmla="*/ 270 h 394"/>
              <a:gd name="T6" fmla="*/ 139 w 141"/>
              <a:gd name="T7" fmla="*/ 213 h 394"/>
              <a:gd name="T8" fmla="*/ 135 w 141"/>
              <a:gd name="T9" fmla="*/ 198 h 394"/>
              <a:gd name="T10" fmla="*/ 137 w 141"/>
              <a:gd name="T11" fmla="*/ 98 h 394"/>
              <a:gd name="T12" fmla="*/ 137 w 141"/>
              <a:gd name="T13" fmla="*/ 98 h 394"/>
              <a:gd name="T14" fmla="*/ 71 w 141"/>
              <a:gd name="T15" fmla="*/ 10 h 394"/>
              <a:gd name="T16" fmla="*/ 61 w 141"/>
              <a:gd name="T17" fmla="*/ 26 h 394"/>
              <a:gd name="T18" fmla="*/ 56 w 141"/>
              <a:gd name="T19" fmla="*/ 141 h 394"/>
              <a:gd name="T20" fmla="*/ 45 w 141"/>
              <a:gd name="T21" fmla="*/ 311 h 394"/>
              <a:gd name="T22" fmla="*/ 114 w 141"/>
              <a:gd name="T23" fmla="*/ 389 h 394"/>
              <a:gd name="T24" fmla="*/ 141 w 141"/>
              <a:gd name="T25" fmla="*/ 383 h 394"/>
              <a:gd name="T26" fmla="*/ 133 w 141"/>
              <a:gd name="T27" fmla="*/ 38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394">
                <a:moveTo>
                  <a:pt x="133" y="384"/>
                </a:moveTo>
                <a:cubicBezTo>
                  <a:pt x="133" y="384"/>
                  <a:pt x="126" y="389"/>
                  <a:pt x="130" y="362"/>
                </a:cubicBezTo>
                <a:cubicBezTo>
                  <a:pt x="130" y="362"/>
                  <a:pt x="137" y="315"/>
                  <a:pt x="139" y="270"/>
                </a:cubicBezTo>
                <a:cubicBezTo>
                  <a:pt x="139" y="213"/>
                  <a:pt x="139" y="213"/>
                  <a:pt x="139" y="213"/>
                </a:cubicBezTo>
                <a:cubicBezTo>
                  <a:pt x="138" y="207"/>
                  <a:pt x="137" y="202"/>
                  <a:pt x="135" y="198"/>
                </a:cubicBezTo>
                <a:cubicBezTo>
                  <a:pt x="135" y="198"/>
                  <a:pt x="112" y="132"/>
                  <a:pt x="137" y="98"/>
                </a:cubicBezTo>
                <a:cubicBezTo>
                  <a:pt x="137" y="98"/>
                  <a:pt x="137" y="98"/>
                  <a:pt x="137" y="98"/>
                </a:cubicBezTo>
                <a:cubicBezTo>
                  <a:pt x="137" y="98"/>
                  <a:pt x="95" y="19"/>
                  <a:pt x="71" y="10"/>
                </a:cubicBezTo>
                <a:cubicBezTo>
                  <a:pt x="71" y="10"/>
                  <a:pt x="57" y="0"/>
                  <a:pt x="61" y="26"/>
                </a:cubicBezTo>
                <a:cubicBezTo>
                  <a:pt x="61" y="26"/>
                  <a:pt x="66" y="129"/>
                  <a:pt x="56" y="141"/>
                </a:cubicBezTo>
                <a:cubicBezTo>
                  <a:pt x="56" y="141"/>
                  <a:pt x="0" y="251"/>
                  <a:pt x="45" y="311"/>
                </a:cubicBezTo>
                <a:cubicBezTo>
                  <a:pt x="45" y="311"/>
                  <a:pt x="89" y="383"/>
                  <a:pt x="114" y="389"/>
                </a:cubicBezTo>
                <a:cubicBezTo>
                  <a:pt x="114" y="389"/>
                  <a:pt x="138" y="394"/>
                  <a:pt x="141" y="383"/>
                </a:cubicBezTo>
                <a:cubicBezTo>
                  <a:pt x="138" y="385"/>
                  <a:pt x="135" y="385"/>
                  <a:pt x="133" y="384"/>
                </a:cubicBezTo>
                <a:close/>
              </a:path>
            </a:pathLst>
          </a:custGeom>
          <a:solidFill>
            <a:srgbClr val="FF8A00">
              <a:alpha val="50196"/>
            </a:srgbClr>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31" name="Freeform 20"/>
          <p:cNvSpPr>
            <a:spLocks/>
          </p:cNvSpPr>
          <p:nvPr/>
        </p:nvSpPr>
        <p:spPr bwMode="auto">
          <a:xfrm>
            <a:off x="2177098" y="3422650"/>
            <a:ext cx="700088" cy="1135062"/>
          </a:xfrm>
          <a:custGeom>
            <a:avLst/>
            <a:gdLst>
              <a:gd name="T0" fmla="*/ 64 w 219"/>
              <a:gd name="T1" fmla="*/ 35 h 355"/>
              <a:gd name="T2" fmla="*/ 176 w 219"/>
              <a:gd name="T3" fmla="*/ 58 h 355"/>
              <a:gd name="T4" fmla="*/ 184 w 219"/>
              <a:gd name="T5" fmla="*/ 190 h 355"/>
              <a:gd name="T6" fmla="*/ 124 w 219"/>
              <a:gd name="T7" fmla="*/ 252 h 355"/>
              <a:gd name="T8" fmla="*/ 45 w 219"/>
              <a:gd name="T9" fmla="*/ 333 h 355"/>
              <a:gd name="T10" fmla="*/ 30 w 219"/>
              <a:gd name="T11" fmla="*/ 349 h 355"/>
              <a:gd name="T12" fmla="*/ 22 w 219"/>
              <a:gd name="T13" fmla="*/ 350 h 355"/>
              <a:gd name="T14" fmla="*/ 19 w 219"/>
              <a:gd name="T15" fmla="*/ 328 h 355"/>
              <a:gd name="T16" fmla="*/ 24 w 219"/>
              <a:gd name="T17" fmla="*/ 164 h 355"/>
              <a:gd name="T18" fmla="*/ 29 w 219"/>
              <a:gd name="T19" fmla="*/ 61 h 355"/>
              <a:gd name="T20" fmla="*/ 64 w 219"/>
              <a:gd name="T21" fmla="*/ 3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355">
                <a:moveTo>
                  <a:pt x="64" y="35"/>
                </a:moveTo>
                <a:cubicBezTo>
                  <a:pt x="64" y="35"/>
                  <a:pt x="142" y="0"/>
                  <a:pt x="176" y="58"/>
                </a:cubicBezTo>
                <a:cubicBezTo>
                  <a:pt x="176" y="58"/>
                  <a:pt x="219" y="124"/>
                  <a:pt x="184" y="190"/>
                </a:cubicBezTo>
                <a:cubicBezTo>
                  <a:pt x="184" y="190"/>
                  <a:pt x="163" y="233"/>
                  <a:pt x="124" y="252"/>
                </a:cubicBezTo>
                <a:cubicBezTo>
                  <a:pt x="124" y="252"/>
                  <a:pt x="56" y="310"/>
                  <a:pt x="45" y="333"/>
                </a:cubicBezTo>
                <a:cubicBezTo>
                  <a:pt x="45" y="333"/>
                  <a:pt x="38" y="346"/>
                  <a:pt x="30" y="349"/>
                </a:cubicBezTo>
                <a:cubicBezTo>
                  <a:pt x="27" y="351"/>
                  <a:pt x="24" y="351"/>
                  <a:pt x="22" y="350"/>
                </a:cubicBezTo>
                <a:cubicBezTo>
                  <a:pt x="22" y="350"/>
                  <a:pt x="15" y="355"/>
                  <a:pt x="19" y="328"/>
                </a:cubicBezTo>
                <a:cubicBezTo>
                  <a:pt x="19" y="328"/>
                  <a:pt x="39" y="200"/>
                  <a:pt x="24" y="164"/>
                </a:cubicBezTo>
                <a:cubicBezTo>
                  <a:pt x="24" y="164"/>
                  <a:pt x="0" y="94"/>
                  <a:pt x="29" y="61"/>
                </a:cubicBezTo>
                <a:cubicBezTo>
                  <a:pt x="29" y="61"/>
                  <a:pt x="45" y="42"/>
                  <a:pt x="64" y="35"/>
                </a:cubicBezTo>
                <a:close/>
              </a:path>
            </a:pathLst>
          </a:custGeom>
          <a:solidFill>
            <a:srgbClr val="EAC97E">
              <a:alpha val="69804"/>
            </a:srgbClr>
          </a:solidFill>
          <a:ln w="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48" name="Freeform 21"/>
          <p:cNvSpPr>
            <a:spLocks/>
          </p:cNvSpPr>
          <p:nvPr/>
        </p:nvSpPr>
        <p:spPr bwMode="auto">
          <a:xfrm>
            <a:off x="989013" y="3567113"/>
            <a:ext cx="1765300" cy="1833562"/>
          </a:xfrm>
          <a:custGeom>
            <a:avLst/>
            <a:gdLst>
              <a:gd name="T0" fmla="*/ 3 w 553"/>
              <a:gd name="T1" fmla="*/ 38 h 574"/>
              <a:gd name="T2" fmla="*/ 0 w 553"/>
              <a:gd name="T3" fmla="*/ 85 h 574"/>
              <a:gd name="T4" fmla="*/ 23 w 553"/>
              <a:gd name="T5" fmla="*/ 202 h 574"/>
              <a:gd name="T6" fmla="*/ 66 w 553"/>
              <a:gd name="T7" fmla="*/ 286 h 574"/>
              <a:gd name="T8" fmla="*/ 91 w 553"/>
              <a:gd name="T9" fmla="*/ 330 h 574"/>
              <a:gd name="T10" fmla="*/ 190 w 553"/>
              <a:gd name="T11" fmla="*/ 456 h 574"/>
              <a:gd name="T12" fmla="*/ 273 w 553"/>
              <a:gd name="T13" fmla="*/ 514 h 574"/>
              <a:gd name="T14" fmla="*/ 472 w 553"/>
              <a:gd name="T15" fmla="*/ 484 h 574"/>
              <a:gd name="T16" fmla="*/ 525 w 553"/>
              <a:gd name="T17" fmla="*/ 204 h 574"/>
              <a:gd name="T18" fmla="*/ 422 w 553"/>
              <a:gd name="T19" fmla="*/ 90 h 574"/>
              <a:gd name="T20" fmla="*/ 261 w 553"/>
              <a:gd name="T21" fmla="*/ 54 h 574"/>
              <a:gd name="T22" fmla="*/ 220 w 553"/>
              <a:gd name="T23" fmla="*/ 48 h 574"/>
              <a:gd name="T24" fmla="*/ 168 w 553"/>
              <a:gd name="T25" fmla="*/ 38 h 574"/>
              <a:gd name="T26" fmla="*/ 79 w 553"/>
              <a:gd name="T27" fmla="*/ 18 h 574"/>
              <a:gd name="T28" fmla="*/ 33 w 553"/>
              <a:gd name="T29" fmla="*/ 2 h 574"/>
              <a:gd name="T30" fmla="*/ 3 w 553"/>
              <a:gd name="T31" fmla="*/ 3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3" h="574">
                <a:moveTo>
                  <a:pt x="3" y="38"/>
                </a:moveTo>
                <a:cubicBezTo>
                  <a:pt x="0" y="53"/>
                  <a:pt x="0" y="69"/>
                  <a:pt x="0" y="85"/>
                </a:cubicBezTo>
                <a:cubicBezTo>
                  <a:pt x="0" y="125"/>
                  <a:pt x="7" y="165"/>
                  <a:pt x="23" y="202"/>
                </a:cubicBezTo>
                <a:cubicBezTo>
                  <a:pt x="35" y="231"/>
                  <a:pt x="52" y="258"/>
                  <a:pt x="66" y="286"/>
                </a:cubicBezTo>
                <a:cubicBezTo>
                  <a:pt x="74" y="301"/>
                  <a:pt x="82" y="316"/>
                  <a:pt x="91" y="330"/>
                </a:cubicBezTo>
                <a:cubicBezTo>
                  <a:pt x="118" y="376"/>
                  <a:pt x="151" y="420"/>
                  <a:pt x="190" y="456"/>
                </a:cubicBezTo>
                <a:cubicBezTo>
                  <a:pt x="215" y="479"/>
                  <a:pt x="242" y="499"/>
                  <a:pt x="273" y="514"/>
                </a:cubicBezTo>
                <a:cubicBezTo>
                  <a:pt x="273" y="514"/>
                  <a:pt x="406" y="574"/>
                  <a:pt x="472" y="484"/>
                </a:cubicBezTo>
                <a:cubicBezTo>
                  <a:pt x="472" y="484"/>
                  <a:pt x="553" y="373"/>
                  <a:pt x="525" y="204"/>
                </a:cubicBezTo>
                <a:cubicBezTo>
                  <a:pt x="525" y="204"/>
                  <a:pt x="507" y="110"/>
                  <a:pt x="422" y="90"/>
                </a:cubicBezTo>
                <a:cubicBezTo>
                  <a:pt x="369" y="76"/>
                  <a:pt x="316" y="61"/>
                  <a:pt x="261" y="54"/>
                </a:cubicBezTo>
                <a:cubicBezTo>
                  <a:pt x="247" y="52"/>
                  <a:pt x="234" y="51"/>
                  <a:pt x="220" y="48"/>
                </a:cubicBezTo>
                <a:cubicBezTo>
                  <a:pt x="203" y="46"/>
                  <a:pt x="185" y="42"/>
                  <a:pt x="168" y="38"/>
                </a:cubicBezTo>
                <a:cubicBezTo>
                  <a:pt x="139" y="32"/>
                  <a:pt x="108" y="26"/>
                  <a:pt x="79" y="18"/>
                </a:cubicBezTo>
                <a:cubicBezTo>
                  <a:pt x="63" y="13"/>
                  <a:pt x="50" y="3"/>
                  <a:pt x="33" y="2"/>
                </a:cubicBezTo>
                <a:cubicBezTo>
                  <a:pt x="10" y="0"/>
                  <a:pt x="6" y="19"/>
                  <a:pt x="3" y="38"/>
                </a:cubicBezTo>
                <a:close/>
              </a:path>
            </a:pathLst>
          </a:custGeom>
          <a:solidFill>
            <a:srgbClr val="FFC000">
              <a:alpha val="60000"/>
            </a:srgbClr>
          </a:solidFill>
          <a:ln w="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49" name="Freeform 22"/>
          <p:cNvSpPr>
            <a:spLocks/>
          </p:cNvSpPr>
          <p:nvPr/>
        </p:nvSpPr>
        <p:spPr bwMode="auto">
          <a:xfrm>
            <a:off x="2289176" y="4914900"/>
            <a:ext cx="692150" cy="930275"/>
          </a:xfrm>
          <a:custGeom>
            <a:avLst/>
            <a:gdLst>
              <a:gd name="T0" fmla="*/ 124 w 217"/>
              <a:gd name="T1" fmla="*/ 0 h 291"/>
              <a:gd name="T2" fmla="*/ 124 w 217"/>
              <a:gd name="T3" fmla="*/ 0 h 291"/>
              <a:gd name="T4" fmla="*/ 102 w 217"/>
              <a:gd name="T5" fmla="*/ 42 h 291"/>
              <a:gd name="T6" fmla="*/ 0 w 217"/>
              <a:gd name="T7" fmla="*/ 111 h 291"/>
              <a:gd name="T8" fmla="*/ 0 w 217"/>
              <a:gd name="T9" fmla="*/ 112 h 291"/>
              <a:gd name="T10" fmla="*/ 110 w 217"/>
              <a:gd name="T11" fmla="*/ 270 h 291"/>
              <a:gd name="T12" fmla="*/ 217 w 217"/>
              <a:gd name="T13" fmla="*/ 231 h 291"/>
              <a:gd name="T14" fmla="*/ 124 w 217"/>
              <a:gd name="T15" fmla="*/ 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91">
                <a:moveTo>
                  <a:pt x="124" y="0"/>
                </a:moveTo>
                <a:cubicBezTo>
                  <a:pt x="124" y="0"/>
                  <a:pt x="124" y="0"/>
                  <a:pt x="124" y="0"/>
                </a:cubicBezTo>
                <a:cubicBezTo>
                  <a:pt x="114" y="14"/>
                  <a:pt x="105" y="29"/>
                  <a:pt x="102" y="42"/>
                </a:cubicBezTo>
                <a:cubicBezTo>
                  <a:pt x="102" y="42"/>
                  <a:pt x="63" y="113"/>
                  <a:pt x="0" y="111"/>
                </a:cubicBezTo>
                <a:cubicBezTo>
                  <a:pt x="0" y="112"/>
                  <a:pt x="0" y="112"/>
                  <a:pt x="0" y="112"/>
                </a:cubicBezTo>
                <a:cubicBezTo>
                  <a:pt x="38" y="126"/>
                  <a:pt x="110" y="270"/>
                  <a:pt x="110" y="270"/>
                </a:cubicBezTo>
                <a:cubicBezTo>
                  <a:pt x="207" y="291"/>
                  <a:pt x="217" y="231"/>
                  <a:pt x="217" y="231"/>
                </a:cubicBezTo>
                <a:cubicBezTo>
                  <a:pt x="87" y="72"/>
                  <a:pt x="124" y="0"/>
                  <a:pt x="124" y="0"/>
                </a:cubicBezTo>
                <a:close/>
              </a:path>
            </a:pathLst>
          </a:custGeom>
          <a:gradFill flip="none" rotWithShape="1">
            <a:gsLst>
              <a:gs pos="0">
                <a:srgbClr val="CA7184">
                  <a:shade val="30000"/>
                  <a:satMod val="115000"/>
                </a:srgbClr>
              </a:gs>
              <a:gs pos="50000">
                <a:srgbClr val="CA7184">
                  <a:shade val="67500"/>
                  <a:satMod val="115000"/>
                </a:srgbClr>
              </a:gs>
              <a:gs pos="100000">
                <a:srgbClr val="DB899B">
                  <a:alpha val="90000"/>
                </a:srgbClr>
              </a:gs>
            </a:gsLst>
            <a:lin ang="8100000" scaled="1"/>
            <a:tileRect/>
          </a:gra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0" name="Freeform 42"/>
          <p:cNvSpPr>
            <a:spLocks/>
          </p:cNvSpPr>
          <p:nvPr/>
        </p:nvSpPr>
        <p:spPr bwMode="auto">
          <a:xfrm>
            <a:off x="2981326" y="3008313"/>
            <a:ext cx="169863" cy="174625"/>
          </a:xfrm>
          <a:custGeom>
            <a:avLst/>
            <a:gdLst>
              <a:gd name="T0" fmla="*/ 4 w 53"/>
              <a:gd name="T1" fmla="*/ 25 h 55"/>
              <a:gd name="T2" fmla="*/ 17 w 53"/>
              <a:gd name="T3" fmla="*/ 6 h 55"/>
              <a:gd name="T4" fmla="*/ 46 w 53"/>
              <a:gd name="T5" fmla="*/ 17 h 55"/>
              <a:gd name="T6" fmla="*/ 37 w 53"/>
              <a:gd name="T7" fmla="*/ 48 h 55"/>
              <a:gd name="T8" fmla="*/ 4 w 53"/>
              <a:gd name="T9" fmla="*/ 38 h 55"/>
              <a:gd name="T10" fmla="*/ 4 w 53"/>
              <a:gd name="T11" fmla="*/ 25 h 55"/>
            </a:gdLst>
            <a:ahLst/>
            <a:cxnLst>
              <a:cxn ang="0">
                <a:pos x="T0" y="T1"/>
              </a:cxn>
              <a:cxn ang="0">
                <a:pos x="T2" y="T3"/>
              </a:cxn>
              <a:cxn ang="0">
                <a:pos x="T4" y="T5"/>
              </a:cxn>
              <a:cxn ang="0">
                <a:pos x="T6" y="T7"/>
              </a:cxn>
              <a:cxn ang="0">
                <a:pos x="T8" y="T9"/>
              </a:cxn>
              <a:cxn ang="0">
                <a:pos x="T10" y="T11"/>
              </a:cxn>
            </a:cxnLst>
            <a:rect l="0" t="0" r="r" b="b"/>
            <a:pathLst>
              <a:path w="53" h="55">
                <a:moveTo>
                  <a:pt x="4" y="25"/>
                </a:moveTo>
                <a:cubicBezTo>
                  <a:pt x="4" y="25"/>
                  <a:pt x="0" y="9"/>
                  <a:pt x="17" y="6"/>
                </a:cubicBezTo>
                <a:cubicBezTo>
                  <a:pt x="17" y="6"/>
                  <a:pt x="44" y="0"/>
                  <a:pt x="46" y="17"/>
                </a:cubicBezTo>
                <a:cubicBezTo>
                  <a:pt x="46" y="17"/>
                  <a:pt x="53" y="46"/>
                  <a:pt x="37" y="48"/>
                </a:cubicBezTo>
                <a:cubicBezTo>
                  <a:pt x="37" y="48"/>
                  <a:pt x="4" y="55"/>
                  <a:pt x="4" y="38"/>
                </a:cubicBezTo>
                <a:lnTo>
                  <a:pt x="4" y="2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1" name="Freeform 43"/>
          <p:cNvSpPr>
            <a:spLocks/>
          </p:cNvSpPr>
          <p:nvPr/>
        </p:nvSpPr>
        <p:spPr bwMode="auto">
          <a:xfrm>
            <a:off x="3116263" y="2978150"/>
            <a:ext cx="168275" cy="179387"/>
          </a:xfrm>
          <a:custGeom>
            <a:avLst/>
            <a:gdLst>
              <a:gd name="T0" fmla="*/ 4 w 53"/>
              <a:gd name="T1" fmla="*/ 26 h 56"/>
              <a:gd name="T2" fmla="*/ 17 w 53"/>
              <a:gd name="T3" fmla="*/ 6 h 56"/>
              <a:gd name="T4" fmla="*/ 45 w 53"/>
              <a:gd name="T5" fmla="*/ 17 h 56"/>
              <a:gd name="T6" fmla="*/ 36 w 53"/>
              <a:gd name="T7" fmla="*/ 49 h 56"/>
              <a:gd name="T8" fmla="*/ 4 w 53"/>
              <a:gd name="T9" fmla="*/ 39 h 56"/>
              <a:gd name="T10" fmla="*/ 4 w 53"/>
              <a:gd name="T11" fmla="*/ 26 h 56"/>
            </a:gdLst>
            <a:ahLst/>
            <a:cxnLst>
              <a:cxn ang="0">
                <a:pos x="T0" y="T1"/>
              </a:cxn>
              <a:cxn ang="0">
                <a:pos x="T2" y="T3"/>
              </a:cxn>
              <a:cxn ang="0">
                <a:pos x="T4" y="T5"/>
              </a:cxn>
              <a:cxn ang="0">
                <a:pos x="T6" y="T7"/>
              </a:cxn>
              <a:cxn ang="0">
                <a:pos x="T8" y="T9"/>
              </a:cxn>
              <a:cxn ang="0">
                <a:pos x="T10" y="T11"/>
              </a:cxn>
            </a:cxnLst>
            <a:rect l="0" t="0" r="r" b="b"/>
            <a:pathLst>
              <a:path w="53" h="56">
                <a:moveTo>
                  <a:pt x="4" y="26"/>
                </a:moveTo>
                <a:cubicBezTo>
                  <a:pt x="4" y="26"/>
                  <a:pt x="0" y="9"/>
                  <a:pt x="17" y="6"/>
                </a:cubicBezTo>
                <a:cubicBezTo>
                  <a:pt x="17" y="6"/>
                  <a:pt x="44" y="0"/>
                  <a:pt x="45" y="17"/>
                </a:cubicBezTo>
                <a:cubicBezTo>
                  <a:pt x="45" y="17"/>
                  <a:pt x="53" y="46"/>
                  <a:pt x="36" y="49"/>
                </a:cubicBezTo>
                <a:cubicBezTo>
                  <a:pt x="36" y="49"/>
                  <a:pt x="4" y="56"/>
                  <a:pt x="4" y="39"/>
                </a:cubicBezTo>
                <a:lnTo>
                  <a:pt x="4" y="26"/>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2" name="Freeform 44"/>
          <p:cNvSpPr>
            <a:spLocks/>
          </p:cNvSpPr>
          <p:nvPr/>
        </p:nvSpPr>
        <p:spPr bwMode="auto">
          <a:xfrm>
            <a:off x="3243263" y="2946400"/>
            <a:ext cx="153988" cy="176212"/>
          </a:xfrm>
          <a:custGeom>
            <a:avLst/>
            <a:gdLst>
              <a:gd name="T0" fmla="*/ 7 w 48"/>
              <a:gd name="T1" fmla="*/ 30 h 55"/>
              <a:gd name="T2" fmla="*/ 12 w 48"/>
              <a:gd name="T3" fmla="*/ 11 h 55"/>
              <a:gd name="T4" fmla="*/ 36 w 48"/>
              <a:gd name="T5" fmla="*/ 14 h 55"/>
              <a:gd name="T6" fmla="*/ 37 w 48"/>
              <a:gd name="T7" fmla="*/ 42 h 55"/>
              <a:gd name="T8" fmla="*/ 10 w 48"/>
              <a:gd name="T9" fmla="*/ 41 h 55"/>
              <a:gd name="T10" fmla="*/ 7 w 48"/>
              <a:gd name="T11" fmla="*/ 30 h 55"/>
            </a:gdLst>
            <a:ahLst/>
            <a:cxnLst>
              <a:cxn ang="0">
                <a:pos x="T0" y="T1"/>
              </a:cxn>
              <a:cxn ang="0">
                <a:pos x="T2" y="T3"/>
              </a:cxn>
              <a:cxn ang="0">
                <a:pos x="T4" y="T5"/>
              </a:cxn>
              <a:cxn ang="0">
                <a:pos x="T6" y="T7"/>
              </a:cxn>
              <a:cxn ang="0">
                <a:pos x="T8" y="T9"/>
              </a:cxn>
              <a:cxn ang="0">
                <a:pos x="T10" y="T11"/>
              </a:cxn>
            </a:cxnLst>
            <a:rect l="0" t="0" r="r" b="b"/>
            <a:pathLst>
              <a:path w="48" h="55">
                <a:moveTo>
                  <a:pt x="7" y="30"/>
                </a:moveTo>
                <a:cubicBezTo>
                  <a:pt x="7" y="30"/>
                  <a:pt x="0" y="17"/>
                  <a:pt x="12" y="11"/>
                </a:cubicBezTo>
                <a:cubicBezTo>
                  <a:pt x="12" y="11"/>
                  <a:pt x="31" y="0"/>
                  <a:pt x="36" y="14"/>
                </a:cubicBezTo>
                <a:cubicBezTo>
                  <a:pt x="36" y="14"/>
                  <a:pt x="48" y="36"/>
                  <a:pt x="37" y="42"/>
                </a:cubicBezTo>
                <a:cubicBezTo>
                  <a:pt x="37" y="42"/>
                  <a:pt x="14" y="55"/>
                  <a:pt x="10" y="41"/>
                </a:cubicBezTo>
                <a:lnTo>
                  <a:pt x="7" y="30"/>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3" name="Freeform 45"/>
          <p:cNvSpPr>
            <a:spLocks/>
          </p:cNvSpPr>
          <p:nvPr/>
        </p:nvSpPr>
        <p:spPr bwMode="auto">
          <a:xfrm>
            <a:off x="3340101" y="2879725"/>
            <a:ext cx="158750" cy="182562"/>
          </a:xfrm>
          <a:custGeom>
            <a:avLst/>
            <a:gdLst>
              <a:gd name="T0" fmla="*/ 8 w 50"/>
              <a:gd name="T1" fmla="*/ 32 h 57"/>
              <a:gd name="T2" fmla="*/ 11 w 50"/>
              <a:gd name="T3" fmla="*/ 13 h 57"/>
              <a:gd name="T4" fmla="*/ 35 w 50"/>
              <a:gd name="T5" fmla="*/ 13 h 57"/>
              <a:gd name="T6" fmla="*/ 39 w 50"/>
              <a:gd name="T7" fmla="*/ 41 h 57"/>
              <a:gd name="T8" fmla="*/ 13 w 50"/>
              <a:gd name="T9" fmla="*/ 43 h 57"/>
              <a:gd name="T10" fmla="*/ 8 w 50"/>
              <a:gd name="T11" fmla="*/ 32 h 57"/>
            </a:gdLst>
            <a:ahLst/>
            <a:cxnLst>
              <a:cxn ang="0">
                <a:pos x="T0" y="T1"/>
              </a:cxn>
              <a:cxn ang="0">
                <a:pos x="T2" y="T3"/>
              </a:cxn>
              <a:cxn ang="0">
                <a:pos x="T4" y="T5"/>
              </a:cxn>
              <a:cxn ang="0">
                <a:pos x="T6" y="T7"/>
              </a:cxn>
              <a:cxn ang="0">
                <a:pos x="T8" y="T9"/>
              </a:cxn>
              <a:cxn ang="0">
                <a:pos x="T10" y="T11"/>
              </a:cxn>
            </a:cxnLst>
            <a:rect l="0" t="0" r="r" b="b"/>
            <a:pathLst>
              <a:path w="50" h="57">
                <a:moveTo>
                  <a:pt x="8" y="32"/>
                </a:moveTo>
                <a:cubicBezTo>
                  <a:pt x="8" y="32"/>
                  <a:pt x="0" y="20"/>
                  <a:pt x="11" y="13"/>
                </a:cubicBezTo>
                <a:cubicBezTo>
                  <a:pt x="11" y="13"/>
                  <a:pt x="28" y="0"/>
                  <a:pt x="35" y="13"/>
                </a:cubicBezTo>
                <a:cubicBezTo>
                  <a:pt x="35" y="13"/>
                  <a:pt x="50" y="34"/>
                  <a:pt x="39" y="41"/>
                </a:cubicBezTo>
                <a:cubicBezTo>
                  <a:pt x="39" y="41"/>
                  <a:pt x="18" y="57"/>
                  <a:pt x="13" y="43"/>
                </a:cubicBezTo>
                <a:lnTo>
                  <a:pt x="8" y="32"/>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4" name="Freeform 46"/>
          <p:cNvSpPr>
            <a:spLocks/>
          </p:cNvSpPr>
          <p:nvPr/>
        </p:nvSpPr>
        <p:spPr bwMode="auto">
          <a:xfrm>
            <a:off x="3435351" y="2813050"/>
            <a:ext cx="163513" cy="180975"/>
          </a:xfrm>
          <a:custGeom>
            <a:avLst/>
            <a:gdLst>
              <a:gd name="T0" fmla="*/ 10 w 51"/>
              <a:gd name="T1" fmla="*/ 35 h 57"/>
              <a:gd name="T2" fmla="*/ 10 w 51"/>
              <a:gd name="T3" fmla="*/ 15 h 57"/>
              <a:gd name="T4" fmla="*/ 34 w 51"/>
              <a:gd name="T5" fmla="*/ 12 h 57"/>
              <a:gd name="T6" fmla="*/ 41 w 51"/>
              <a:gd name="T7" fmla="*/ 39 h 57"/>
              <a:gd name="T8" fmla="*/ 15 w 51"/>
              <a:gd name="T9" fmla="*/ 45 h 57"/>
              <a:gd name="T10" fmla="*/ 10 w 51"/>
              <a:gd name="T11" fmla="*/ 35 h 57"/>
            </a:gdLst>
            <a:ahLst/>
            <a:cxnLst>
              <a:cxn ang="0">
                <a:pos x="T0" y="T1"/>
              </a:cxn>
              <a:cxn ang="0">
                <a:pos x="T2" y="T3"/>
              </a:cxn>
              <a:cxn ang="0">
                <a:pos x="T4" y="T5"/>
              </a:cxn>
              <a:cxn ang="0">
                <a:pos x="T6" y="T7"/>
              </a:cxn>
              <a:cxn ang="0">
                <a:pos x="T8" y="T9"/>
              </a:cxn>
              <a:cxn ang="0">
                <a:pos x="T10" y="T11"/>
              </a:cxn>
            </a:cxnLst>
            <a:rect l="0" t="0" r="r" b="b"/>
            <a:pathLst>
              <a:path w="51" h="57">
                <a:moveTo>
                  <a:pt x="10" y="35"/>
                </a:moveTo>
                <a:cubicBezTo>
                  <a:pt x="10" y="35"/>
                  <a:pt x="0" y="24"/>
                  <a:pt x="10" y="15"/>
                </a:cubicBezTo>
                <a:cubicBezTo>
                  <a:pt x="10" y="15"/>
                  <a:pt x="25" y="0"/>
                  <a:pt x="34" y="12"/>
                </a:cubicBezTo>
                <a:cubicBezTo>
                  <a:pt x="34" y="12"/>
                  <a:pt x="51" y="31"/>
                  <a:pt x="41" y="39"/>
                </a:cubicBezTo>
                <a:cubicBezTo>
                  <a:pt x="41" y="39"/>
                  <a:pt x="22" y="57"/>
                  <a:pt x="15" y="45"/>
                </a:cubicBezTo>
                <a:lnTo>
                  <a:pt x="10" y="3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5" name="Freeform 47"/>
          <p:cNvSpPr>
            <a:spLocks/>
          </p:cNvSpPr>
          <p:nvPr/>
        </p:nvSpPr>
        <p:spPr bwMode="auto">
          <a:xfrm>
            <a:off x="3517901" y="2728913"/>
            <a:ext cx="166688" cy="182562"/>
          </a:xfrm>
          <a:custGeom>
            <a:avLst/>
            <a:gdLst>
              <a:gd name="T0" fmla="*/ 12 w 52"/>
              <a:gd name="T1" fmla="*/ 37 h 57"/>
              <a:gd name="T2" fmla="*/ 8 w 52"/>
              <a:gd name="T3" fmla="*/ 18 h 57"/>
              <a:gd name="T4" fmla="*/ 31 w 52"/>
              <a:gd name="T5" fmla="*/ 10 h 57"/>
              <a:gd name="T6" fmla="*/ 44 w 52"/>
              <a:gd name="T7" fmla="*/ 35 h 57"/>
              <a:gd name="T8" fmla="*/ 19 w 52"/>
              <a:gd name="T9" fmla="*/ 46 h 57"/>
              <a:gd name="T10" fmla="*/ 12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2" y="37"/>
                </a:moveTo>
                <a:cubicBezTo>
                  <a:pt x="12" y="37"/>
                  <a:pt x="0" y="28"/>
                  <a:pt x="8" y="18"/>
                </a:cubicBezTo>
                <a:cubicBezTo>
                  <a:pt x="8" y="18"/>
                  <a:pt x="20" y="0"/>
                  <a:pt x="31" y="10"/>
                </a:cubicBezTo>
                <a:cubicBezTo>
                  <a:pt x="31" y="10"/>
                  <a:pt x="52" y="25"/>
                  <a:pt x="44" y="35"/>
                </a:cubicBezTo>
                <a:cubicBezTo>
                  <a:pt x="44" y="35"/>
                  <a:pt x="29" y="57"/>
                  <a:pt x="19" y="46"/>
                </a:cubicBezTo>
                <a:lnTo>
                  <a:pt x="12"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6" name="Freeform 48"/>
          <p:cNvSpPr>
            <a:spLocks/>
          </p:cNvSpPr>
          <p:nvPr/>
        </p:nvSpPr>
        <p:spPr bwMode="auto">
          <a:xfrm>
            <a:off x="3582988" y="2620963"/>
            <a:ext cx="165100" cy="182562"/>
          </a:xfrm>
          <a:custGeom>
            <a:avLst/>
            <a:gdLst>
              <a:gd name="T0" fmla="*/ 12 w 52"/>
              <a:gd name="T1" fmla="*/ 38 h 57"/>
              <a:gd name="T2" fmla="*/ 8 w 52"/>
              <a:gd name="T3" fmla="*/ 18 h 57"/>
              <a:gd name="T4" fmla="*/ 31 w 52"/>
              <a:gd name="T5" fmla="*/ 11 h 57"/>
              <a:gd name="T6" fmla="*/ 44 w 52"/>
              <a:gd name="T7" fmla="*/ 36 h 57"/>
              <a:gd name="T8" fmla="*/ 20 w 52"/>
              <a:gd name="T9" fmla="*/ 46 h 57"/>
              <a:gd name="T10" fmla="*/ 12 w 52"/>
              <a:gd name="T11" fmla="*/ 38 h 57"/>
            </a:gdLst>
            <a:ahLst/>
            <a:cxnLst>
              <a:cxn ang="0">
                <a:pos x="T0" y="T1"/>
              </a:cxn>
              <a:cxn ang="0">
                <a:pos x="T2" y="T3"/>
              </a:cxn>
              <a:cxn ang="0">
                <a:pos x="T4" y="T5"/>
              </a:cxn>
              <a:cxn ang="0">
                <a:pos x="T6" y="T7"/>
              </a:cxn>
              <a:cxn ang="0">
                <a:pos x="T8" y="T9"/>
              </a:cxn>
              <a:cxn ang="0">
                <a:pos x="T10" y="T11"/>
              </a:cxn>
            </a:cxnLst>
            <a:rect l="0" t="0" r="r" b="b"/>
            <a:pathLst>
              <a:path w="52" h="57">
                <a:moveTo>
                  <a:pt x="12" y="38"/>
                </a:moveTo>
                <a:cubicBezTo>
                  <a:pt x="12" y="38"/>
                  <a:pt x="0" y="29"/>
                  <a:pt x="8" y="18"/>
                </a:cubicBezTo>
                <a:cubicBezTo>
                  <a:pt x="8" y="18"/>
                  <a:pt x="21" y="0"/>
                  <a:pt x="31" y="11"/>
                </a:cubicBezTo>
                <a:cubicBezTo>
                  <a:pt x="31" y="11"/>
                  <a:pt x="52" y="26"/>
                  <a:pt x="44" y="36"/>
                </a:cubicBezTo>
                <a:cubicBezTo>
                  <a:pt x="44" y="36"/>
                  <a:pt x="30" y="57"/>
                  <a:pt x="20" y="46"/>
                </a:cubicBezTo>
                <a:lnTo>
                  <a:pt x="12" y="38"/>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7" name="Freeform 49"/>
          <p:cNvSpPr>
            <a:spLocks/>
          </p:cNvSpPr>
          <p:nvPr/>
        </p:nvSpPr>
        <p:spPr bwMode="auto">
          <a:xfrm>
            <a:off x="3722688" y="2684463"/>
            <a:ext cx="166688" cy="18256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8" name="Freeform 50"/>
          <p:cNvSpPr>
            <a:spLocks/>
          </p:cNvSpPr>
          <p:nvPr/>
        </p:nvSpPr>
        <p:spPr bwMode="auto">
          <a:xfrm>
            <a:off x="3640138" y="2765425"/>
            <a:ext cx="165100" cy="180975"/>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8"/>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79" name="Freeform 51"/>
          <p:cNvSpPr>
            <a:spLocks/>
          </p:cNvSpPr>
          <p:nvPr/>
        </p:nvSpPr>
        <p:spPr bwMode="auto">
          <a:xfrm>
            <a:off x="3570288" y="2863850"/>
            <a:ext cx="165100" cy="182562"/>
          </a:xfrm>
          <a:custGeom>
            <a:avLst/>
            <a:gdLst>
              <a:gd name="T0" fmla="*/ 12 w 52"/>
              <a:gd name="T1" fmla="*/ 37 h 57"/>
              <a:gd name="T2" fmla="*/ 8 w 52"/>
              <a:gd name="T3" fmla="*/ 18 h 57"/>
              <a:gd name="T4" fmla="*/ 31 w 52"/>
              <a:gd name="T5" fmla="*/ 10 h 57"/>
              <a:gd name="T6" fmla="*/ 44 w 52"/>
              <a:gd name="T7" fmla="*/ 35 h 57"/>
              <a:gd name="T8" fmla="*/ 19 w 52"/>
              <a:gd name="T9" fmla="*/ 45 h 57"/>
              <a:gd name="T10" fmla="*/ 12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2" y="37"/>
                </a:moveTo>
                <a:cubicBezTo>
                  <a:pt x="12" y="37"/>
                  <a:pt x="0" y="28"/>
                  <a:pt x="8" y="18"/>
                </a:cubicBezTo>
                <a:cubicBezTo>
                  <a:pt x="8" y="18"/>
                  <a:pt x="20" y="0"/>
                  <a:pt x="31" y="10"/>
                </a:cubicBezTo>
                <a:cubicBezTo>
                  <a:pt x="31" y="10"/>
                  <a:pt x="52" y="25"/>
                  <a:pt x="44" y="35"/>
                </a:cubicBezTo>
                <a:cubicBezTo>
                  <a:pt x="44" y="35"/>
                  <a:pt x="29" y="57"/>
                  <a:pt x="19" y="45"/>
                </a:cubicBezTo>
                <a:lnTo>
                  <a:pt x="12"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0" name="Freeform 52"/>
          <p:cNvSpPr>
            <a:spLocks/>
          </p:cNvSpPr>
          <p:nvPr/>
        </p:nvSpPr>
        <p:spPr bwMode="auto">
          <a:xfrm>
            <a:off x="3489326" y="2943225"/>
            <a:ext cx="166688" cy="182562"/>
          </a:xfrm>
          <a:custGeom>
            <a:avLst/>
            <a:gdLst>
              <a:gd name="T0" fmla="*/ 12 w 52"/>
              <a:gd name="T1" fmla="*/ 38 h 57"/>
              <a:gd name="T2" fmla="*/ 8 w 52"/>
              <a:gd name="T3" fmla="*/ 18 h 57"/>
              <a:gd name="T4" fmla="*/ 31 w 52"/>
              <a:gd name="T5" fmla="*/ 11 h 57"/>
              <a:gd name="T6" fmla="*/ 44 w 52"/>
              <a:gd name="T7" fmla="*/ 36 h 57"/>
              <a:gd name="T8" fmla="*/ 20 w 52"/>
              <a:gd name="T9" fmla="*/ 46 h 57"/>
              <a:gd name="T10" fmla="*/ 12 w 52"/>
              <a:gd name="T11" fmla="*/ 38 h 57"/>
            </a:gdLst>
            <a:ahLst/>
            <a:cxnLst>
              <a:cxn ang="0">
                <a:pos x="T0" y="T1"/>
              </a:cxn>
              <a:cxn ang="0">
                <a:pos x="T2" y="T3"/>
              </a:cxn>
              <a:cxn ang="0">
                <a:pos x="T4" y="T5"/>
              </a:cxn>
              <a:cxn ang="0">
                <a:pos x="T6" y="T7"/>
              </a:cxn>
              <a:cxn ang="0">
                <a:pos x="T8" y="T9"/>
              </a:cxn>
              <a:cxn ang="0">
                <a:pos x="T10" y="T11"/>
              </a:cxn>
            </a:cxnLst>
            <a:rect l="0" t="0" r="r" b="b"/>
            <a:pathLst>
              <a:path w="52" h="57">
                <a:moveTo>
                  <a:pt x="12" y="38"/>
                </a:moveTo>
                <a:cubicBezTo>
                  <a:pt x="12" y="38"/>
                  <a:pt x="0" y="29"/>
                  <a:pt x="8" y="18"/>
                </a:cubicBezTo>
                <a:cubicBezTo>
                  <a:pt x="8" y="18"/>
                  <a:pt x="21" y="0"/>
                  <a:pt x="31" y="11"/>
                </a:cubicBezTo>
                <a:cubicBezTo>
                  <a:pt x="31" y="11"/>
                  <a:pt x="52" y="26"/>
                  <a:pt x="44" y="36"/>
                </a:cubicBezTo>
                <a:cubicBezTo>
                  <a:pt x="44" y="36"/>
                  <a:pt x="29" y="57"/>
                  <a:pt x="20" y="46"/>
                </a:cubicBezTo>
                <a:lnTo>
                  <a:pt x="12" y="38"/>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1" name="Freeform 53"/>
          <p:cNvSpPr>
            <a:spLocks/>
          </p:cNvSpPr>
          <p:nvPr/>
        </p:nvSpPr>
        <p:spPr bwMode="auto">
          <a:xfrm>
            <a:off x="3390901" y="3017838"/>
            <a:ext cx="161925" cy="184150"/>
          </a:xfrm>
          <a:custGeom>
            <a:avLst/>
            <a:gdLst>
              <a:gd name="T0" fmla="*/ 10 w 51"/>
              <a:gd name="T1" fmla="*/ 35 h 58"/>
              <a:gd name="T2" fmla="*/ 9 w 51"/>
              <a:gd name="T3" fmla="*/ 15 h 58"/>
              <a:gd name="T4" fmla="*/ 33 w 51"/>
              <a:gd name="T5" fmla="*/ 12 h 58"/>
              <a:gd name="T6" fmla="*/ 42 w 51"/>
              <a:gd name="T7" fmla="*/ 39 h 58"/>
              <a:gd name="T8" fmla="*/ 16 w 51"/>
              <a:gd name="T9" fmla="*/ 45 h 58"/>
              <a:gd name="T10" fmla="*/ 10 w 51"/>
              <a:gd name="T11" fmla="*/ 35 h 58"/>
            </a:gdLst>
            <a:ahLst/>
            <a:cxnLst>
              <a:cxn ang="0">
                <a:pos x="T0" y="T1"/>
              </a:cxn>
              <a:cxn ang="0">
                <a:pos x="T2" y="T3"/>
              </a:cxn>
              <a:cxn ang="0">
                <a:pos x="T4" y="T5"/>
              </a:cxn>
              <a:cxn ang="0">
                <a:pos x="T6" y="T7"/>
              </a:cxn>
              <a:cxn ang="0">
                <a:pos x="T8" y="T9"/>
              </a:cxn>
              <a:cxn ang="0">
                <a:pos x="T10" y="T11"/>
              </a:cxn>
            </a:cxnLst>
            <a:rect l="0" t="0" r="r" b="b"/>
            <a:pathLst>
              <a:path w="51" h="58">
                <a:moveTo>
                  <a:pt x="10" y="35"/>
                </a:moveTo>
                <a:cubicBezTo>
                  <a:pt x="10" y="35"/>
                  <a:pt x="0" y="24"/>
                  <a:pt x="9" y="15"/>
                </a:cubicBezTo>
                <a:cubicBezTo>
                  <a:pt x="9" y="15"/>
                  <a:pt x="25" y="0"/>
                  <a:pt x="33" y="12"/>
                </a:cubicBezTo>
                <a:cubicBezTo>
                  <a:pt x="33" y="12"/>
                  <a:pt x="51" y="30"/>
                  <a:pt x="42" y="39"/>
                </a:cubicBezTo>
                <a:cubicBezTo>
                  <a:pt x="42" y="39"/>
                  <a:pt x="23" y="58"/>
                  <a:pt x="16" y="45"/>
                </a:cubicBezTo>
                <a:lnTo>
                  <a:pt x="10" y="3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2" name="Freeform 54"/>
          <p:cNvSpPr>
            <a:spLocks/>
          </p:cNvSpPr>
          <p:nvPr/>
        </p:nvSpPr>
        <p:spPr bwMode="auto">
          <a:xfrm>
            <a:off x="3284538" y="3078163"/>
            <a:ext cx="160338" cy="179387"/>
          </a:xfrm>
          <a:custGeom>
            <a:avLst/>
            <a:gdLst>
              <a:gd name="T0" fmla="*/ 8 w 50"/>
              <a:gd name="T1" fmla="*/ 32 h 56"/>
              <a:gd name="T2" fmla="*/ 11 w 50"/>
              <a:gd name="T3" fmla="*/ 13 h 56"/>
              <a:gd name="T4" fmla="*/ 35 w 50"/>
              <a:gd name="T5" fmla="*/ 13 h 56"/>
              <a:gd name="T6" fmla="*/ 39 w 50"/>
              <a:gd name="T7" fmla="*/ 41 h 56"/>
              <a:gd name="T8" fmla="*/ 12 w 50"/>
              <a:gd name="T9" fmla="*/ 43 h 56"/>
              <a:gd name="T10" fmla="*/ 8 w 50"/>
              <a:gd name="T11" fmla="*/ 32 h 56"/>
            </a:gdLst>
            <a:ahLst/>
            <a:cxnLst>
              <a:cxn ang="0">
                <a:pos x="T0" y="T1"/>
              </a:cxn>
              <a:cxn ang="0">
                <a:pos x="T2" y="T3"/>
              </a:cxn>
              <a:cxn ang="0">
                <a:pos x="T4" y="T5"/>
              </a:cxn>
              <a:cxn ang="0">
                <a:pos x="T6" y="T7"/>
              </a:cxn>
              <a:cxn ang="0">
                <a:pos x="T8" y="T9"/>
              </a:cxn>
              <a:cxn ang="0">
                <a:pos x="T10" y="T11"/>
              </a:cxn>
            </a:cxnLst>
            <a:rect l="0" t="0" r="r" b="b"/>
            <a:pathLst>
              <a:path w="50" h="56">
                <a:moveTo>
                  <a:pt x="8" y="32"/>
                </a:moveTo>
                <a:cubicBezTo>
                  <a:pt x="8" y="32"/>
                  <a:pt x="0" y="20"/>
                  <a:pt x="11" y="13"/>
                </a:cubicBezTo>
                <a:cubicBezTo>
                  <a:pt x="11" y="13"/>
                  <a:pt x="28" y="0"/>
                  <a:pt x="35" y="13"/>
                </a:cubicBezTo>
                <a:cubicBezTo>
                  <a:pt x="35" y="13"/>
                  <a:pt x="50" y="34"/>
                  <a:pt x="39" y="41"/>
                </a:cubicBezTo>
                <a:cubicBezTo>
                  <a:pt x="39" y="41"/>
                  <a:pt x="18" y="56"/>
                  <a:pt x="12" y="43"/>
                </a:cubicBezTo>
                <a:lnTo>
                  <a:pt x="8" y="32"/>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3" name="Freeform 55"/>
          <p:cNvSpPr>
            <a:spLocks/>
          </p:cNvSpPr>
          <p:nvPr/>
        </p:nvSpPr>
        <p:spPr bwMode="auto">
          <a:xfrm>
            <a:off x="3179763" y="3116263"/>
            <a:ext cx="153988" cy="173037"/>
          </a:xfrm>
          <a:custGeom>
            <a:avLst/>
            <a:gdLst>
              <a:gd name="T0" fmla="*/ 7 w 48"/>
              <a:gd name="T1" fmla="*/ 29 h 54"/>
              <a:gd name="T2" fmla="*/ 12 w 48"/>
              <a:gd name="T3" fmla="*/ 10 h 54"/>
              <a:gd name="T4" fmla="*/ 36 w 48"/>
              <a:gd name="T5" fmla="*/ 14 h 54"/>
              <a:gd name="T6" fmla="*/ 36 w 48"/>
              <a:gd name="T7" fmla="*/ 42 h 54"/>
              <a:gd name="T8" fmla="*/ 9 w 48"/>
              <a:gd name="T9" fmla="*/ 40 h 54"/>
              <a:gd name="T10" fmla="*/ 7 w 48"/>
              <a:gd name="T11" fmla="*/ 29 h 54"/>
            </a:gdLst>
            <a:ahLst/>
            <a:cxnLst>
              <a:cxn ang="0">
                <a:pos x="T0" y="T1"/>
              </a:cxn>
              <a:cxn ang="0">
                <a:pos x="T2" y="T3"/>
              </a:cxn>
              <a:cxn ang="0">
                <a:pos x="T4" y="T5"/>
              </a:cxn>
              <a:cxn ang="0">
                <a:pos x="T6" y="T7"/>
              </a:cxn>
              <a:cxn ang="0">
                <a:pos x="T8" y="T9"/>
              </a:cxn>
              <a:cxn ang="0">
                <a:pos x="T10" y="T11"/>
              </a:cxn>
            </a:cxnLst>
            <a:rect l="0" t="0" r="r" b="b"/>
            <a:pathLst>
              <a:path w="48" h="54">
                <a:moveTo>
                  <a:pt x="7" y="29"/>
                </a:moveTo>
                <a:cubicBezTo>
                  <a:pt x="7" y="29"/>
                  <a:pt x="0" y="16"/>
                  <a:pt x="12" y="10"/>
                </a:cubicBezTo>
                <a:cubicBezTo>
                  <a:pt x="12" y="10"/>
                  <a:pt x="31" y="0"/>
                  <a:pt x="36" y="14"/>
                </a:cubicBezTo>
                <a:cubicBezTo>
                  <a:pt x="36" y="14"/>
                  <a:pt x="48" y="36"/>
                  <a:pt x="36" y="42"/>
                </a:cubicBezTo>
                <a:cubicBezTo>
                  <a:pt x="36" y="42"/>
                  <a:pt x="13" y="54"/>
                  <a:pt x="9" y="40"/>
                </a:cubicBezTo>
                <a:lnTo>
                  <a:pt x="7" y="29"/>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4" name="Freeform 56"/>
          <p:cNvSpPr>
            <a:spLocks/>
          </p:cNvSpPr>
          <p:nvPr/>
        </p:nvSpPr>
        <p:spPr bwMode="auto">
          <a:xfrm>
            <a:off x="3078163" y="3141663"/>
            <a:ext cx="139700" cy="166687"/>
          </a:xfrm>
          <a:custGeom>
            <a:avLst/>
            <a:gdLst>
              <a:gd name="T0" fmla="*/ 5 w 44"/>
              <a:gd name="T1" fmla="*/ 26 h 52"/>
              <a:gd name="T2" fmla="*/ 13 w 44"/>
              <a:gd name="T3" fmla="*/ 8 h 52"/>
              <a:gd name="T4" fmla="*/ 36 w 44"/>
              <a:gd name="T5" fmla="*/ 15 h 52"/>
              <a:gd name="T6" fmla="*/ 32 w 44"/>
              <a:gd name="T7" fmla="*/ 43 h 52"/>
              <a:gd name="T8" fmla="*/ 6 w 44"/>
              <a:gd name="T9" fmla="*/ 37 h 52"/>
              <a:gd name="T10" fmla="*/ 5 w 44"/>
              <a:gd name="T11" fmla="*/ 26 h 52"/>
            </a:gdLst>
            <a:ahLst/>
            <a:cxnLst>
              <a:cxn ang="0">
                <a:pos x="T0" y="T1"/>
              </a:cxn>
              <a:cxn ang="0">
                <a:pos x="T2" y="T3"/>
              </a:cxn>
              <a:cxn ang="0">
                <a:pos x="T4" y="T5"/>
              </a:cxn>
              <a:cxn ang="0">
                <a:pos x="T6" y="T7"/>
              </a:cxn>
              <a:cxn ang="0">
                <a:pos x="T8" y="T9"/>
              </a:cxn>
              <a:cxn ang="0">
                <a:pos x="T10" y="T11"/>
              </a:cxn>
            </a:cxnLst>
            <a:rect l="0" t="0" r="r" b="b"/>
            <a:pathLst>
              <a:path w="44" h="52">
                <a:moveTo>
                  <a:pt x="5" y="26"/>
                </a:moveTo>
                <a:cubicBezTo>
                  <a:pt x="5" y="26"/>
                  <a:pt x="0" y="11"/>
                  <a:pt x="13" y="8"/>
                </a:cubicBezTo>
                <a:cubicBezTo>
                  <a:pt x="13" y="8"/>
                  <a:pt x="34" y="0"/>
                  <a:pt x="36" y="15"/>
                </a:cubicBezTo>
                <a:cubicBezTo>
                  <a:pt x="36" y="15"/>
                  <a:pt x="44" y="39"/>
                  <a:pt x="32" y="43"/>
                </a:cubicBezTo>
                <a:cubicBezTo>
                  <a:pt x="32" y="43"/>
                  <a:pt x="7" y="52"/>
                  <a:pt x="6" y="37"/>
                </a:cubicBezTo>
                <a:lnTo>
                  <a:pt x="5" y="26"/>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5" name="Freeform 57"/>
          <p:cNvSpPr>
            <a:spLocks/>
          </p:cNvSpPr>
          <p:nvPr/>
        </p:nvSpPr>
        <p:spPr bwMode="auto">
          <a:xfrm>
            <a:off x="2971801" y="3148013"/>
            <a:ext cx="128588" cy="150812"/>
          </a:xfrm>
          <a:custGeom>
            <a:avLst/>
            <a:gdLst>
              <a:gd name="T0" fmla="*/ 3 w 40"/>
              <a:gd name="T1" fmla="*/ 21 h 47"/>
              <a:gd name="T2" fmla="*/ 13 w 40"/>
              <a:gd name="T3" fmla="*/ 5 h 47"/>
              <a:gd name="T4" fmla="*/ 35 w 40"/>
              <a:gd name="T5" fmla="*/ 15 h 47"/>
              <a:gd name="T6" fmla="*/ 27 w 40"/>
              <a:gd name="T7" fmla="*/ 42 h 47"/>
              <a:gd name="T8" fmla="*/ 2 w 40"/>
              <a:gd name="T9" fmla="*/ 32 h 47"/>
              <a:gd name="T10" fmla="*/ 3 w 40"/>
              <a:gd name="T11" fmla="*/ 21 h 47"/>
            </a:gdLst>
            <a:ahLst/>
            <a:cxnLst>
              <a:cxn ang="0">
                <a:pos x="T0" y="T1"/>
              </a:cxn>
              <a:cxn ang="0">
                <a:pos x="T2" y="T3"/>
              </a:cxn>
              <a:cxn ang="0">
                <a:pos x="T4" y="T5"/>
              </a:cxn>
              <a:cxn ang="0">
                <a:pos x="T6" y="T7"/>
              </a:cxn>
              <a:cxn ang="0">
                <a:pos x="T8" y="T9"/>
              </a:cxn>
              <a:cxn ang="0">
                <a:pos x="T10" y="T11"/>
              </a:cxn>
            </a:cxnLst>
            <a:rect l="0" t="0" r="r" b="b"/>
            <a:pathLst>
              <a:path w="40" h="47">
                <a:moveTo>
                  <a:pt x="3" y="21"/>
                </a:moveTo>
                <a:cubicBezTo>
                  <a:pt x="3" y="21"/>
                  <a:pt x="0" y="6"/>
                  <a:pt x="13" y="5"/>
                </a:cubicBezTo>
                <a:cubicBezTo>
                  <a:pt x="13" y="5"/>
                  <a:pt x="35" y="0"/>
                  <a:pt x="35" y="15"/>
                </a:cubicBezTo>
                <a:cubicBezTo>
                  <a:pt x="35" y="15"/>
                  <a:pt x="40" y="41"/>
                  <a:pt x="27" y="42"/>
                </a:cubicBezTo>
                <a:cubicBezTo>
                  <a:pt x="27" y="42"/>
                  <a:pt x="1" y="47"/>
                  <a:pt x="2" y="32"/>
                </a:cubicBezTo>
                <a:lnTo>
                  <a:pt x="3" y="21"/>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6" name="Freeform 58"/>
          <p:cNvSpPr>
            <a:spLocks/>
          </p:cNvSpPr>
          <p:nvPr/>
        </p:nvSpPr>
        <p:spPr bwMode="auto">
          <a:xfrm>
            <a:off x="2863851" y="3125788"/>
            <a:ext cx="123825" cy="150812"/>
          </a:xfrm>
          <a:custGeom>
            <a:avLst/>
            <a:gdLst>
              <a:gd name="T0" fmla="*/ 3 w 39"/>
              <a:gd name="T1" fmla="*/ 21 h 47"/>
              <a:gd name="T2" fmla="*/ 13 w 39"/>
              <a:gd name="T3" fmla="*/ 5 h 47"/>
              <a:gd name="T4" fmla="*/ 35 w 39"/>
              <a:gd name="T5" fmla="*/ 15 h 47"/>
              <a:gd name="T6" fmla="*/ 27 w 39"/>
              <a:gd name="T7" fmla="*/ 42 h 47"/>
              <a:gd name="T8" fmla="*/ 2 w 39"/>
              <a:gd name="T9" fmla="*/ 33 h 47"/>
              <a:gd name="T10" fmla="*/ 3 w 39"/>
              <a:gd name="T11" fmla="*/ 21 h 47"/>
            </a:gdLst>
            <a:ahLst/>
            <a:cxnLst>
              <a:cxn ang="0">
                <a:pos x="T0" y="T1"/>
              </a:cxn>
              <a:cxn ang="0">
                <a:pos x="T2" y="T3"/>
              </a:cxn>
              <a:cxn ang="0">
                <a:pos x="T4" y="T5"/>
              </a:cxn>
              <a:cxn ang="0">
                <a:pos x="T6" y="T7"/>
              </a:cxn>
              <a:cxn ang="0">
                <a:pos x="T8" y="T9"/>
              </a:cxn>
              <a:cxn ang="0">
                <a:pos x="T10" y="T11"/>
              </a:cxn>
            </a:cxnLst>
            <a:rect l="0" t="0" r="r" b="b"/>
            <a:pathLst>
              <a:path w="39" h="47">
                <a:moveTo>
                  <a:pt x="3" y="21"/>
                </a:moveTo>
                <a:cubicBezTo>
                  <a:pt x="3" y="21"/>
                  <a:pt x="0" y="6"/>
                  <a:pt x="13" y="5"/>
                </a:cubicBezTo>
                <a:cubicBezTo>
                  <a:pt x="13" y="5"/>
                  <a:pt x="35" y="0"/>
                  <a:pt x="35" y="15"/>
                </a:cubicBezTo>
                <a:cubicBezTo>
                  <a:pt x="35" y="15"/>
                  <a:pt x="39" y="41"/>
                  <a:pt x="27" y="42"/>
                </a:cubicBezTo>
                <a:cubicBezTo>
                  <a:pt x="27" y="42"/>
                  <a:pt x="1" y="47"/>
                  <a:pt x="2" y="33"/>
                </a:cubicBezTo>
                <a:lnTo>
                  <a:pt x="3" y="21"/>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7" name="Freeform 59"/>
          <p:cNvSpPr>
            <a:spLocks/>
          </p:cNvSpPr>
          <p:nvPr/>
        </p:nvSpPr>
        <p:spPr bwMode="auto">
          <a:xfrm>
            <a:off x="2863851" y="3008313"/>
            <a:ext cx="133350" cy="149225"/>
          </a:xfrm>
          <a:custGeom>
            <a:avLst/>
            <a:gdLst>
              <a:gd name="T0" fmla="*/ 3 w 42"/>
              <a:gd name="T1" fmla="*/ 21 h 47"/>
              <a:gd name="T2" fmla="*/ 14 w 42"/>
              <a:gd name="T3" fmla="*/ 4 h 47"/>
              <a:gd name="T4" fmla="*/ 37 w 42"/>
              <a:gd name="T5" fmla="*/ 15 h 47"/>
              <a:gd name="T6" fmla="*/ 29 w 42"/>
              <a:gd name="T7" fmla="*/ 42 h 47"/>
              <a:gd name="T8" fmla="*/ 2 w 42"/>
              <a:gd name="T9" fmla="*/ 32 h 47"/>
              <a:gd name="T10" fmla="*/ 3 w 42"/>
              <a:gd name="T11" fmla="*/ 21 h 47"/>
            </a:gdLst>
            <a:ahLst/>
            <a:cxnLst>
              <a:cxn ang="0">
                <a:pos x="T0" y="T1"/>
              </a:cxn>
              <a:cxn ang="0">
                <a:pos x="T2" y="T3"/>
              </a:cxn>
              <a:cxn ang="0">
                <a:pos x="T4" y="T5"/>
              </a:cxn>
              <a:cxn ang="0">
                <a:pos x="T6" y="T7"/>
              </a:cxn>
              <a:cxn ang="0">
                <a:pos x="T8" y="T9"/>
              </a:cxn>
              <a:cxn ang="0">
                <a:pos x="T10" y="T11"/>
              </a:cxn>
            </a:cxnLst>
            <a:rect l="0" t="0" r="r" b="b"/>
            <a:pathLst>
              <a:path w="42" h="47">
                <a:moveTo>
                  <a:pt x="3" y="21"/>
                </a:moveTo>
                <a:cubicBezTo>
                  <a:pt x="3" y="21"/>
                  <a:pt x="0" y="6"/>
                  <a:pt x="14" y="4"/>
                </a:cubicBezTo>
                <a:cubicBezTo>
                  <a:pt x="14" y="4"/>
                  <a:pt x="37" y="0"/>
                  <a:pt x="37" y="15"/>
                </a:cubicBezTo>
                <a:cubicBezTo>
                  <a:pt x="37" y="15"/>
                  <a:pt x="42" y="40"/>
                  <a:pt x="29" y="42"/>
                </a:cubicBezTo>
                <a:cubicBezTo>
                  <a:pt x="29" y="42"/>
                  <a:pt x="1" y="47"/>
                  <a:pt x="2" y="32"/>
                </a:cubicBezTo>
                <a:lnTo>
                  <a:pt x="3" y="21"/>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8" name="Freeform 60"/>
          <p:cNvSpPr>
            <a:spLocks/>
          </p:cNvSpPr>
          <p:nvPr/>
        </p:nvSpPr>
        <p:spPr bwMode="auto">
          <a:xfrm>
            <a:off x="2754313" y="3021013"/>
            <a:ext cx="109538" cy="123825"/>
          </a:xfrm>
          <a:custGeom>
            <a:avLst/>
            <a:gdLst>
              <a:gd name="T0" fmla="*/ 2 w 34"/>
              <a:gd name="T1" fmla="*/ 17 h 39"/>
              <a:gd name="T2" fmla="*/ 11 w 34"/>
              <a:gd name="T3" fmla="*/ 3 h 39"/>
              <a:gd name="T4" fmla="*/ 30 w 34"/>
              <a:gd name="T5" fmla="*/ 12 h 39"/>
              <a:gd name="T6" fmla="*/ 23 w 34"/>
              <a:gd name="T7" fmla="*/ 35 h 39"/>
              <a:gd name="T8" fmla="*/ 1 w 34"/>
              <a:gd name="T9" fmla="*/ 26 h 39"/>
              <a:gd name="T10" fmla="*/ 2 w 34"/>
              <a:gd name="T11" fmla="*/ 17 h 39"/>
            </a:gdLst>
            <a:ahLst/>
            <a:cxnLst>
              <a:cxn ang="0">
                <a:pos x="T0" y="T1"/>
              </a:cxn>
              <a:cxn ang="0">
                <a:pos x="T2" y="T3"/>
              </a:cxn>
              <a:cxn ang="0">
                <a:pos x="T4" y="T5"/>
              </a:cxn>
              <a:cxn ang="0">
                <a:pos x="T6" y="T7"/>
              </a:cxn>
              <a:cxn ang="0">
                <a:pos x="T8" y="T9"/>
              </a:cxn>
              <a:cxn ang="0">
                <a:pos x="T10" y="T11"/>
              </a:cxn>
            </a:cxnLst>
            <a:rect l="0" t="0" r="r" b="b"/>
            <a:pathLst>
              <a:path w="34" h="39">
                <a:moveTo>
                  <a:pt x="2" y="17"/>
                </a:moveTo>
                <a:cubicBezTo>
                  <a:pt x="2" y="17"/>
                  <a:pt x="0" y="5"/>
                  <a:pt x="11" y="3"/>
                </a:cubicBezTo>
                <a:cubicBezTo>
                  <a:pt x="11" y="3"/>
                  <a:pt x="30" y="0"/>
                  <a:pt x="30" y="12"/>
                </a:cubicBezTo>
                <a:cubicBezTo>
                  <a:pt x="30" y="12"/>
                  <a:pt x="34" y="33"/>
                  <a:pt x="23" y="35"/>
                </a:cubicBezTo>
                <a:cubicBezTo>
                  <a:pt x="23" y="35"/>
                  <a:pt x="0" y="39"/>
                  <a:pt x="1" y="26"/>
                </a:cubicBezTo>
                <a:lnTo>
                  <a:pt x="2" y="1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89" name="Freeform 61"/>
          <p:cNvSpPr>
            <a:spLocks/>
          </p:cNvSpPr>
          <p:nvPr/>
        </p:nvSpPr>
        <p:spPr bwMode="auto">
          <a:xfrm>
            <a:off x="2771776" y="3109913"/>
            <a:ext cx="111125" cy="123825"/>
          </a:xfrm>
          <a:custGeom>
            <a:avLst/>
            <a:gdLst>
              <a:gd name="T0" fmla="*/ 3 w 35"/>
              <a:gd name="T1" fmla="*/ 17 h 39"/>
              <a:gd name="T2" fmla="*/ 12 w 35"/>
              <a:gd name="T3" fmla="*/ 4 h 39"/>
              <a:gd name="T4" fmla="*/ 31 w 35"/>
              <a:gd name="T5" fmla="*/ 12 h 39"/>
              <a:gd name="T6" fmla="*/ 24 w 35"/>
              <a:gd name="T7" fmla="*/ 35 h 39"/>
              <a:gd name="T8" fmla="*/ 2 w 35"/>
              <a:gd name="T9" fmla="*/ 27 h 39"/>
              <a:gd name="T10" fmla="*/ 3 w 35"/>
              <a:gd name="T11" fmla="*/ 17 h 39"/>
            </a:gdLst>
            <a:ahLst/>
            <a:cxnLst>
              <a:cxn ang="0">
                <a:pos x="T0" y="T1"/>
              </a:cxn>
              <a:cxn ang="0">
                <a:pos x="T2" y="T3"/>
              </a:cxn>
              <a:cxn ang="0">
                <a:pos x="T4" y="T5"/>
              </a:cxn>
              <a:cxn ang="0">
                <a:pos x="T6" y="T7"/>
              </a:cxn>
              <a:cxn ang="0">
                <a:pos x="T8" y="T9"/>
              </a:cxn>
              <a:cxn ang="0">
                <a:pos x="T10" y="T11"/>
              </a:cxn>
            </a:cxnLst>
            <a:rect l="0" t="0" r="r" b="b"/>
            <a:pathLst>
              <a:path w="35" h="39">
                <a:moveTo>
                  <a:pt x="3" y="17"/>
                </a:moveTo>
                <a:cubicBezTo>
                  <a:pt x="3" y="17"/>
                  <a:pt x="0" y="5"/>
                  <a:pt x="12" y="4"/>
                </a:cubicBezTo>
                <a:cubicBezTo>
                  <a:pt x="12" y="4"/>
                  <a:pt x="31" y="0"/>
                  <a:pt x="31" y="12"/>
                </a:cubicBezTo>
                <a:cubicBezTo>
                  <a:pt x="31" y="12"/>
                  <a:pt x="35" y="33"/>
                  <a:pt x="24" y="35"/>
                </a:cubicBezTo>
                <a:cubicBezTo>
                  <a:pt x="24" y="35"/>
                  <a:pt x="1" y="39"/>
                  <a:pt x="2" y="27"/>
                </a:cubicBezTo>
                <a:lnTo>
                  <a:pt x="3" y="1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0" name="Freeform 62"/>
          <p:cNvSpPr>
            <a:spLocks/>
          </p:cNvSpPr>
          <p:nvPr/>
        </p:nvSpPr>
        <p:spPr bwMode="auto">
          <a:xfrm>
            <a:off x="2687638" y="3094038"/>
            <a:ext cx="100013" cy="111125"/>
          </a:xfrm>
          <a:custGeom>
            <a:avLst/>
            <a:gdLst>
              <a:gd name="T0" fmla="*/ 2 w 31"/>
              <a:gd name="T1" fmla="*/ 16 h 35"/>
              <a:gd name="T2" fmla="*/ 10 w 31"/>
              <a:gd name="T3" fmla="*/ 3 h 35"/>
              <a:gd name="T4" fmla="*/ 27 w 31"/>
              <a:gd name="T5" fmla="*/ 11 h 35"/>
              <a:gd name="T6" fmla="*/ 21 w 31"/>
              <a:gd name="T7" fmla="*/ 31 h 35"/>
              <a:gd name="T8" fmla="*/ 1 w 31"/>
              <a:gd name="T9" fmla="*/ 24 h 35"/>
              <a:gd name="T10" fmla="*/ 2 w 31"/>
              <a:gd name="T11" fmla="*/ 16 h 35"/>
            </a:gdLst>
            <a:ahLst/>
            <a:cxnLst>
              <a:cxn ang="0">
                <a:pos x="T0" y="T1"/>
              </a:cxn>
              <a:cxn ang="0">
                <a:pos x="T2" y="T3"/>
              </a:cxn>
              <a:cxn ang="0">
                <a:pos x="T4" y="T5"/>
              </a:cxn>
              <a:cxn ang="0">
                <a:pos x="T6" y="T7"/>
              </a:cxn>
              <a:cxn ang="0">
                <a:pos x="T8" y="T9"/>
              </a:cxn>
              <a:cxn ang="0">
                <a:pos x="T10" y="T11"/>
              </a:cxn>
            </a:cxnLst>
            <a:rect l="0" t="0" r="r" b="b"/>
            <a:pathLst>
              <a:path w="31" h="35">
                <a:moveTo>
                  <a:pt x="2" y="16"/>
                </a:moveTo>
                <a:cubicBezTo>
                  <a:pt x="2" y="16"/>
                  <a:pt x="0" y="5"/>
                  <a:pt x="10" y="3"/>
                </a:cubicBezTo>
                <a:cubicBezTo>
                  <a:pt x="10" y="3"/>
                  <a:pt x="27" y="0"/>
                  <a:pt x="27" y="11"/>
                </a:cubicBezTo>
                <a:cubicBezTo>
                  <a:pt x="27" y="11"/>
                  <a:pt x="31" y="30"/>
                  <a:pt x="21" y="31"/>
                </a:cubicBezTo>
                <a:cubicBezTo>
                  <a:pt x="21" y="31"/>
                  <a:pt x="1" y="35"/>
                  <a:pt x="1" y="24"/>
                </a:cubicBezTo>
                <a:lnTo>
                  <a:pt x="2" y="16"/>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1" name="Freeform 63"/>
          <p:cNvSpPr>
            <a:spLocks/>
          </p:cNvSpPr>
          <p:nvPr/>
        </p:nvSpPr>
        <p:spPr bwMode="auto">
          <a:xfrm>
            <a:off x="2659063" y="3008313"/>
            <a:ext cx="98425" cy="107950"/>
          </a:xfrm>
          <a:custGeom>
            <a:avLst/>
            <a:gdLst>
              <a:gd name="T0" fmla="*/ 2 w 31"/>
              <a:gd name="T1" fmla="*/ 15 h 34"/>
              <a:gd name="T2" fmla="*/ 10 w 31"/>
              <a:gd name="T3" fmla="*/ 3 h 34"/>
              <a:gd name="T4" fmla="*/ 28 w 31"/>
              <a:gd name="T5" fmla="*/ 11 h 34"/>
              <a:gd name="T6" fmla="*/ 21 w 31"/>
              <a:gd name="T7" fmla="*/ 31 h 34"/>
              <a:gd name="T8" fmla="*/ 2 w 31"/>
              <a:gd name="T9" fmla="*/ 23 h 34"/>
              <a:gd name="T10" fmla="*/ 2 w 31"/>
              <a:gd name="T11" fmla="*/ 15 h 34"/>
            </a:gdLst>
            <a:ahLst/>
            <a:cxnLst>
              <a:cxn ang="0">
                <a:pos x="T0" y="T1"/>
              </a:cxn>
              <a:cxn ang="0">
                <a:pos x="T2" y="T3"/>
              </a:cxn>
              <a:cxn ang="0">
                <a:pos x="T4" y="T5"/>
              </a:cxn>
              <a:cxn ang="0">
                <a:pos x="T6" y="T7"/>
              </a:cxn>
              <a:cxn ang="0">
                <a:pos x="T8" y="T9"/>
              </a:cxn>
              <a:cxn ang="0">
                <a:pos x="T10" y="T11"/>
              </a:cxn>
            </a:cxnLst>
            <a:rect l="0" t="0" r="r" b="b"/>
            <a:pathLst>
              <a:path w="31" h="34">
                <a:moveTo>
                  <a:pt x="2" y="15"/>
                </a:moveTo>
                <a:cubicBezTo>
                  <a:pt x="2" y="15"/>
                  <a:pt x="0" y="4"/>
                  <a:pt x="10" y="3"/>
                </a:cubicBezTo>
                <a:cubicBezTo>
                  <a:pt x="10" y="3"/>
                  <a:pt x="27" y="0"/>
                  <a:pt x="28" y="11"/>
                </a:cubicBezTo>
                <a:cubicBezTo>
                  <a:pt x="28" y="11"/>
                  <a:pt x="31" y="29"/>
                  <a:pt x="21" y="31"/>
                </a:cubicBezTo>
                <a:cubicBezTo>
                  <a:pt x="21" y="31"/>
                  <a:pt x="1" y="34"/>
                  <a:pt x="2" y="23"/>
                </a:cubicBezTo>
                <a:lnTo>
                  <a:pt x="2" y="1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2" name="Freeform 64"/>
          <p:cNvSpPr>
            <a:spLocks/>
          </p:cNvSpPr>
          <p:nvPr/>
        </p:nvSpPr>
        <p:spPr bwMode="auto">
          <a:xfrm>
            <a:off x="2551113" y="3014663"/>
            <a:ext cx="114300" cy="107950"/>
          </a:xfrm>
          <a:custGeom>
            <a:avLst/>
            <a:gdLst>
              <a:gd name="T0" fmla="*/ 2 w 36"/>
              <a:gd name="T1" fmla="*/ 15 h 34"/>
              <a:gd name="T2" fmla="*/ 12 w 36"/>
              <a:gd name="T3" fmla="*/ 3 h 34"/>
              <a:gd name="T4" fmla="*/ 32 w 36"/>
              <a:gd name="T5" fmla="*/ 11 h 34"/>
              <a:gd name="T6" fmla="*/ 25 w 36"/>
              <a:gd name="T7" fmla="*/ 31 h 34"/>
              <a:gd name="T8" fmla="*/ 1 w 36"/>
              <a:gd name="T9" fmla="*/ 23 h 34"/>
              <a:gd name="T10" fmla="*/ 2 w 36"/>
              <a:gd name="T11" fmla="*/ 15 h 34"/>
            </a:gdLst>
            <a:ahLst/>
            <a:cxnLst>
              <a:cxn ang="0">
                <a:pos x="T0" y="T1"/>
              </a:cxn>
              <a:cxn ang="0">
                <a:pos x="T2" y="T3"/>
              </a:cxn>
              <a:cxn ang="0">
                <a:pos x="T4" y="T5"/>
              </a:cxn>
              <a:cxn ang="0">
                <a:pos x="T6" y="T7"/>
              </a:cxn>
              <a:cxn ang="0">
                <a:pos x="T8" y="T9"/>
              </a:cxn>
              <a:cxn ang="0">
                <a:pos x="T10" y="T11"/>
              </a:cxn>
            </a:cxnLst>
            <a:rect l="0" t="0" r="r" b="b"/>
            <a:pathLst>
              <a:path w="36" h="34">
                <a:moveTo>
                  <a:pt x="2" y="15"/>
                </a:moveTo>
                <a:cubicBezTo>
                  <a:pt x="2" y="15"/>
                  <a:pt x="0" y="4"/>
                  <a:pt x="12" y="3"/>
                </a:cubicBezTo>
                <a:cubicBezTo>
                  <a:pt x="12" y="3"/>
                  <a:pt x="31" y="0"/>
                  <a:pt x="32" y="11"/>
                </a:cubicBezTo>
                <a:cubicBezTo>
                  <a:pt x="32" y="11"/>
                  <a:pt x="36" y="30"/>
                  <a:pt x="25" y="31"/>
                </a:cubicBezTo>
                <a:cubicBezTo>
                  <a:pt x="25" y="31"/>
                  <a:pt x="1" y="34"/>
                  <a:pt x="1" y="23"/>
                </a:cubicBezTo>
                <a:lnTo>
                  <a:pt x="2" y="1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3" name="Freeform 65"/>
          <p:cNvSpPr>
            <a:spLocks/>
          </p:cNvSpPr>
          <p:nvPr/>
        </p:nvSpPr>
        <p:spPr bwMode="auto">
          <a:xfrm>
            <a:off x="2463801" y="3065463"/>
            <a:ext cx="128588" cy="123825"/>
          </a:xfrm>
          <a:custGeom>
            <a:avLst/>
            <a:gdLst>
              <a:gd name="T0" fmla="*/ 2 w 40"/>
              <a:gd name="T1" fmla="*/ 17 h 39"/>
              <a:gd name="T2" fmla="*/ 13 w 40"/>
              <a:gd name="T3" fmla="*/ 3 h 39"/>
              <a:gd name="T4" fmla="*/ 36 w 40"/>
              <a:gd name="T5" fmla="*/ 12 h 39"/>
              <a:gd name="T6" fmla="*/ 27 w 40"/>
              <a:gd name="T7" fmla="*/ 35 h 39"/>
              <a:gd name="T8" fmla="*/ 2 w 40"/>
              <a:gd name="T9" fmla="*/ 26 h 39"/>
              <a:gd name="T10" fmla="*/ 2 w 40"/>
              <a:gd name="T11" fmla="*/ 17 h 39"/>
            </a:gdLst>
            <a:ahLst/>
            <a:cxnLst>
              <a:cxn ang="0">
                <a:pos x="T0" y="T1"/>
              </a:cxn>
              <a:cxn ang="0">
                <a:pos x="T2" y="T3"/>
              </a:cxn>
              <a:cxn ang="0">
                <a:pos x="T4" y="T5"/>
              </a:cxn>
              <a:cxn ang="0">
                <a:pos x="T6" y="T7"/>
              </a:cxn>
              <a:cxn ang="0">
                <a:pos x="T8" y="T9"/>
              </a:cxn>
              <a:cxn ang="0">
                <a:pos x="T10" y="T11"/>
              </a:cxn>
            </a:cxnLst>
            <a:rect l="0" t="0" r="r" b="b"/>
            <a:pathLst>
              <a:path w="40" h="39">
                <a:moveTo>
                  <a:pt x="2" y="17"/>
                </a:moveTo>
                <a:cubicBezTo>
                  <a:pt x="2" y="17"/>
                  <a:pt x="0" y="4"/>
                  <a:pt x="13" y="3"/>
                </a:cubicBezTo>
                <a:cubicBezTo>
                  <a:pt x="13" y="3"/>
                  <a:pt x="35" y="0"/>
                  <a:pt x="36" y="12"/>
                </a:cubicBezTo>
                <a:cubicBezTo>
                  <a:pt x="36" y="12"/>
                  <a:pt x="40" y="33"/>
                  <a:pt x="27" y="35"/>
                </a:cubicBezTo>
                <a:cubicBezTo>
                  <a:pt x="27" y="35"/>
                  <a:pt x="1" y="39"/>
                  <a:pt x="2" y="26"/>
                </a:cubicBezTo>
                <a:lnTo>
                  <a:pt x="2" y="1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4" name="Freeform 66"/>
          <p:cNvSpPr>
            <a:spLocks/>
          </p:cNvSpPr>
          <p:nvPr/>
        </p:nvSpPr>
        <p:spPr bwMode="auto">
          <a:xfrm>
            <a:off x="2387601" y="3141663"/>
            <a:ext cx="119063" cy="112712"/>
          </a:xfrm>
          <a:custGeom>
            <a:avLst/>
            <a:gdLst>
              <a:gd name="T0" fmla="*/ 3 w 37"/>
              <a:gd name="T1" fmla="*/ 15 h 35"/>
              <a:gd name="T2" fmla="*/ 12 w 37"/>
              <a:gd name="T3" fmla="*/ 3 h 35"/>
              <a:gd name="T4" fmla="*/ 32 w 37"/>
              <a:gd name="T5" fmla="*/ 11 h 35"/>
              <a:gd name="T6" fmla="*/ 25 w 37"/>
              <a:gd name="T7" fmla="*/ 31 h 35"/>
              <a:gd name="T8" fmla="*/ 2 w 37"/>
              <a:gd name="T9" fmla="*/ 24 h 35"/>
              <a:gd name="T10" fmla="*/ 3 w 37"/>
              <a:gd name="T11" fmla="*/ 15 h 35"/>
            </a:gdLst>
            <a:ahLst/>
            <a:cxnLst>
              <a:cxn ang="0">
                <a:pos x="T0" y="T1"/>
              </a:cxn>
              <a:cxn ang="0">
                <a:pos x="T2" y="T3"/>
              </a:cxn>
              <a:cxn ang="0">
                <a:pos x="T4" y="T5"/>
              </a:cxn>
              <a:cxn ang="0">
                <a:pos x="T6" y="T7"/>
              </a:cxn>
              <a:cxn ang="0">
                <a:pos x="T8" y="T9"/>
              </a:cxn>
              <a:cxn ang="0">
                <a:pos x="T10" y="T11"/>
              </a:cxn>
            </a:cxnLst>
            <a:rect l="0" t="0" r="r" b="b"/>
            <a:pathLst>
              <a:path w="37" h="35">
                <a:moveTo>
                  <a:pt x="3" y="15"/>
                </a:moveTo>
                <a:cubicBezTo>
                  <a:pt x="3" y="15"/>
                  <a:pt x="0" y="4"/>
                  <a:pt x="12" y="3"/>
                </a:cubicBezTo>
                <a:cubicBezTo>
                  <a:pt x="12" y="3"/>
                  <a:pt x="32" y="0"/>
                  <a:pt x="32" y="11"/>
                </a:cubicBezTo>
                <a:cubicBezTo>
                  <a:pt x="32" y="11"/>
                  <a:pt x="37" y="30"/>
                  <a:pt x="25" y="31"/>
                </a:cubicBezTo>
                <a:cubicBezTo>
                  <a:pt x="25" y="31"/>
                  <a:pt x="1" y="35"/>
                  <a:pt x="2" y="24"/>
                </a:cubicBezTo>
                <a:lnTo>
                  <a:pt x="3" y="1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5" name="Freeform 67"/>
          <p:cNvSpPr>
            <a:spLocks/>
          </p:cNvSpPr>
          <p:nvPr/>
        </p:nvSpPr>
        <p:spPr bwMode="auto">
          <a:xfrm>
            <a:off x="2320926" y="3214688"/>
            <a:ext cx="104775" cy="109537"/>
          </a:xfrm>
          <a:custGeom>
            <a:avLst/>
            <a:gdLst>
              <a:gd name="T0" fmla="*/ 2 w 33"/>
              <a:gd name="T1" fmla="*/ 15 h 34"/>
              <a:gd name="T2" fmla="*/ 11 w 33"/>
              <a:gd name="T3" fmla="*/ 3 h 34"/>
              <a:gd name="T4" fmla="*/ 29 w 33"/>
              <a:gd name="T5" fmla="*/ 11 h 34"/>
              <a:gd name="T6" fmla="*/ 22 w 33"/>
              <a:gd name="T7" fmla="*/ 30 h 34"/>
              <a:gd name="T8" fmla="*/ 2 w 33"/>
              <a:gd name="T9" fmla="*/ 23 h 34"/>
              <a:gd name="T10" fmla="*/ 2 w 33"/>
              <a:gd name="T11" fmla="*/ 15 h 34"/>
            </a:gdLst>
            <a:ahLst/>
            <a:cxnLst>
              <a:cxn ang="0">
                <a:pos x="T0" y="T1"/>
              </a:cxn>
              <a:cxn ang="0">
                <a:pos x="T2" y="T3"/>
              </a:cxn>
              <a:cxn ang="0">
                <a:pos x="T4" y="T5"/>
              </a:cxn>
              <a:cxn ang="0">
                <a:pos x="T6" y="T7"/>
              </a:cxn>
              <a:cxn ang="0">
                <a:pos x="T8" y="T9"/>
              </a:cxn>
              <a:cxn ang="0">
                <a:pos x="T10" y="T11"/>
              </a:cxn>
            </a:cxnLst>
            <a:rect l="0" t="0" r="r" b="b"/>
            <a:pathLst>
              <a:path w="33" h="34">
                <a:moveTo>
                  <a:pt x="2" y="15"/>
                </a:moveTo>
                <a:cubicBezTo>
                  <a:pt x="2" y="15"/>
                  <a:pt x="0" y="4"/>
                  <a:pt x="11" y="3"/>
                </a:cubicBezTo>
                <a:cubicBezTo>
                  <a:pt x="11" y="3"/>
                  <a:pt x="28" y="0"/>
                  <a:pt x="29" y="11"/>
                </a:cubicBezTo>
                <a:cubicBezTo>
                  <a:pt x="29" y="11"/>
                  <a:pt x="33" y="29"/>
                  <a:pt x="22" y="30"/>
                </a:cubicBezTo>
                <a:cubicBezTo>
                  <a:pt x="22" y="30"/>
                  <a:pt x="1" y="34"/>
                  <a:pt x="2" y="23"/>
                </a:cubicBezTo>
                <a:lnTo>
                  <a:pt x="2" y="1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6" name="Freeform 68"/>
          <p:cNvSpPr>
            <a:spLocks/>
          </p:cNvSpPr>
          <p:nvPr/>
        </p:nvSpPr>
        <p:spPr bwMode="auto">
          <a:xfrm>
            <a:off x="2289176" y="3279775"/>
            <a:ext cx="76200" cy="107950"/>
          </a:xfrm>
          <a:custGeom>
            <a:avLst/>
            <a:gdLst>
              <a:gd name="T0" fmla="*/ 2 w 24"/>
              <a:gd name="T1" fmla="*/ 15 h 34"/>
              <a:gd name="T2" fmla="*/ 8 w 24"/>
              <a:gd name="T3" fmla="*/ 3 h 34"/>
              <a:gd name="T4" fmla="*/ 21 w 24"/>
              <a:gd name="T5" fmla="*/ 10 h 34"/>
              <a:gd name="T6" fmla="*/ 16 w 24"/>
              <a:gd name="T7" fmla="*/ 30 h 34"/>
              <a:gd name="T8" fmla="*/ 1 w 24"/>
              <a:gd name="T9" fmla="*/ 23 h 34"/>
              <a:gd name="T10" fmla="*/ 2 w 24"/>
              <a:gd name="T11" fmla="*/ 15 h 34"/>
            </a:gdLst>
            <a:ahLst/>
            <a:cxnLst>
              <a:cxn ang="0">
                <a:pos x="T0" y="T1"/>
              </a:cxn>
              <a:cxn ang="0">
                <a:pos x="T2" y="T3"/>
              </a:cxn>
              <a:cxn ang="0">
                <a:pos x="T4" y="T5"/>
              </a:cxn>
              <a:cxn ang="0">
                <a:pos x="T6" y="T7"/>
              </a:cxn>
              <a:cxn ang="0">
                <a:pos x="T8" y="T9"/>
              </a:cxn>
              <a:cxn ang="0">
                <a:pos x="T10" y="T11"/>
              </a:cxn>
            </a:cxnLst>
            <a:rect l="0" t="0" r="r" b="b"/>
            <a:pathLst>
              <a:path w="24" h="34">
                <a:moveTo>
                  <a:pt x="2" y="15"/>
                </a:moveTo>
                <a:cubicBezTo>
                  <a:pt x="2" y="15"/>
                  <a:pt x="0" y="4"/>
                  <a:pt x="8" y="3"/>
                </a:cubicBezTo>
                <a:cubicBezTo>
                  <a:pt x="8" y="3"/>
                  <a:pt x="21" y="0"/>
                  <a:pt x="21" y="10"/>
                </a:cubicBezTo>
                <a:cubicBezTo>
                  <a:pt x="21" y="10"/>
                  <a:pt x="24" y="29"/>
                  <a:pt x="16" y="30"/>
                </a:cubicBezTo>
                <a:cubicBezTo>
                  <a:pt x="16" y="30"/>
                  <a:pt x="1" y="34"/>
                  <a:pt x="1" y="23"/>
                </a:cubicBezTo>
                <a:lnTo>
                  <a:pt x="2" y="15"/>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7" name="Freeform 69"/>
          <p:cNvSpPr>
            <a:spLocks/>
          </p:cNvSpPr>
          <p:nvPr/>
        </p:nvSpPr>
        <p:spPr bwMode="auto">
          <a:xfrm>
            <a:off x="2576513" y="3078163"/>
            <a:ext cx="111125" cy="123825"/>
          </a:xfrm>
          <a:custGeom>
            <a:avLst/>
            <a:gdLst>
              <a:gd name="T0" fmla="*/ 3 w 35"/>
              <a:gd name="T1" fmla="*/ 17 h 39"/>
              <a:gd name="T2" fmla="*/ 12 w 35"/>
              <a:gd name="T3" fmla="*/ 3 h 39"/>
              <a:gd name="T4" fmla="*/ 31 w 35"/>
              <a:gd name="T5" fmla="*/ 12 h 39"/>
              <a:gd name="T6" fmla="*/ 24 w 35"/>
              <a:gd name="T7" fmla="*/ 35 h 39"/>
              <a:gd name="T8" fmla="*/ 2 w 35"/>
              <a:gd name="T9" fmla="*/ 26 h 39"/>
              <a:gd name="T10" fmla="*/ 3 w 35"/>
              <a:gd name="T11" fmla="*/ 17 h 39"/>
            </a:gdLst>
            <a:ahLst/>
            <a:cxnLst>
              <a:cxn ang="0">
                <a:pos x="T0" y="T1"/>
              </a:cxn>
              <a:cxn ang="0">
                <a:pos x="T2" y="T3"/>
              </a:cxn>
              <a:cxn ang="0">
                <a:pos x="T4" y="T5"/>
              </a:cxn>
              <a:cxn ang="0">
                <a:pos x="T6" y="T7"/>
              </a:cxn>
              <a:cxn ang="0">
                <a:pos x="T8" y="T9"/>
              </a:cxn>
              <a:cxn ang="0">
                <a:pos x="T10" y="T11"/>
              </a:cxn>
            </a:cxnLst>
            <a:rect l="0" t="0" r="r" b="b"/>
            <a:pathLst>
              <a:path w="35" h="39">
                <a:moveTo>
                  <a:pt x="3" y="17"/>
                </a:moveTo>
                <a:cubicBezTo>
                  <a:pt x="3" y="17"/>
                  <a:pt x="0" y="5"/>
                  <a:pt x="12" y="3"/>
                </a:cubicBezTo>
                <a:cubicBezTo>
                  <a:pt x="12" y="3"/>
                  <a:pt x="31" y="0"/>
                  <a:pt x="31" y="12"/>
                </a:cubicBezTo>
                <a:cubicBezTo>
                  <a:pt x="31" y="12"/>
                  <a:pt x="35" y="33"/>
                  <a:pt x="24" y="35"/>
                </a:cubicBezTo>
                <a:cubicBezTo>
                  <a:pt x="24" y="35"/>
                  <a:pt x="1" y="39"/>
                  <a:pt x="2" y="26"/>
                </a:cubicBezTo>
                <a:lnTo>
                  <a:pt x="3" y="1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8" name="Freeform 70"/>
          <p:cNvSpPr>
            <a:spLocks/>
          </p:cNvSpPr>
          <p:nvPr/>
        </p:nvSpPr>
        <p:spPr bwMode="auto">
          <a:xfrm>
            <a:off x="1068388" y="2501900"/>
            <a:ext cx="1044575" cy="728662"/>
          </a:xfrm>
          <a:custGeom>
            <a:avLst/>
            <a:gdLst>
              <a:gd name="T0" fmla="*/ 0 w 327"/>
              <a:gd name="T1" fmla="*/ 0 h 228"/>
              <a:gd name="T2" fmla="*/ 169 w 327"/>
              <a:gd name="T3" fmla="*/ 123 h 228"/>
              <a:gd name="T4" fmla="*/ 327 w 327"/>
              <a:gd name="T5" fmla="*/ 228 h 228"/>
            </a:gdLst>
            <a:ahLst/>
            <a:cxnLst>
              <a:cxn ang="0">
                <a:pos x="T0" y="T1"/>
              </a:cxn>
              <a:cxn ang="0">
                <a:pos x="T2" y="T3"/>
              </a:cxn>
              <a:cxn ang="0">
                <a:pos x="T4" y="T5"/>
              </a:cxn>
            </a:cxnLst>
            <a:rect l="0" t="0" r="r" b="b"/>
            <a:pathLst>
              <a:path w="327" h="228">
                <a:moveTo>
                  <a:pt x="0" y="0"/>
                </a:moveTo>
                <a:cubicBezTo>
                  <a:pt x="0" y="0"/>
                  <a:pt x="75" y="120"/>
                  <a:pt x="169" y="123"/>
                </a:cubicBezTo>
                <a:cubicBezTo>
                  <a:pt x="169" y="123"/>
                  <a:pt x="301" y="144"/>
                  <a:pt x="327" y="228"/>
                </a:cubicBezTo>
              </a:path>
            </a:pathLst>
          </a:custGeom>
          <a:noFill/>
          <a:ln w="8" cap="flat">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099" name="Freeform 71"/>
          <p:cNvSpPr>
            <a:spLocks/>
          </p:cNvSpPr>
          <p:nvPr/>
        </p:nvSpPr>
        <p:spPr bwMode="auto">
          <a:xfrm>
            <a:off x="768351" y="2706688"/>
            <a:ext cx="1309688" cy="652462"/>
          </a:xfrm>
          <a:custGeom>
            <a:avLst/>
            <a:gdLst>
              <a:gd name="T0" fmla="*/ 0 w 410"/>
              <a:gd name="T1" fmla="*/ 0 h 204"/>
              <a:gd name="T2" fmla="*/ 159 w 410"/>
              <a:gd name="T3" fmla="*/ 90 h 204"/>
              <a:gd name="T4" fmla="*/ 258 w 410"/>
              <a:gd name="T5" fmla="*/ 96 h 204"/>
              <a:gd name="T6" fmla="*/ 345 w 410"/>
              <a:gd name="T7" fmla="*/ 129 h 204"/>
              <a:gd name="T8" fmla="*/ 410 w 410"/>
              <a:gd name="T9" fmla="*/ 204 h 204"/>
            </a:gdLst>
            <a:ahLst/>
            <a:cxnLst>
              <a:cxn ang="0">
                <a:pos x="T0" y="T1"/>
              </a:cxn>
              <a:cxn ang="0">
                <a:pos x="T2" y="T3"/>
              </a:cxn>
              <a:cxn ang="0">
                <a:pos x="T4" y="T5"/>
              </a:cxn>
              <a:cxn ang="0">
                <a:pos x="T6" y="T7"/>
              </a:cxn>
              <a:cxn ang="0">
                <a:pos x="T8" y="T9"/>
              </a:cxn>
            </a:cxnLst>
            <a:rect l="0" t="0" r="r" b="b"/>
            <a:pathLst>
              <a:path w="410" h="204">
                <a:moveTo>
                  <a:pt x="0" y="0"/>
                </a:moveTo>
                <a:cubicBezTo>
                  <a:pt x="0" y="0"/>
                  <a:pt x="64" y="77"/>
                  <a:pt x="159" y="90"/>
                </a:cubicBezTo>
                <a:cubicBezTo>
                  <a:pt x="159" y="90"/>
                  <a:pt x="194" y="97"/>
                  <a:pt x="258" y="96"/>
                </a:cubicBezTo>
                <a:cubicBezTo>
                  <a:pt x="258" y="96"/>
                  <a:pt x="306" y="98"/>
                  <a:pt x="345" y="129"/>
                </a:cubicBezTo>
                <a:cubicBezTo>
                  <a:pt x="345" y="129"/>
                  <a:pt x="398" y="173"/>
                  <a:pt x="410" y="204"/>
                </a:cubicBezTo>
              </a:path>
            </a:pathLst>
          </a:custGeom>
          <a:noFill/>
          <a:ln w="8" cap="flat">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2" name="Freeform 74"/>
          <p:cNvSpPr>
            <a:spLocks/>
          </p:cNvSpPr>
          <p:nvPr/>
        </p:nvSpPr>
        <p:spPr bwMode="auto">
          <a:xfrm>
            <a:off x="1250951" y="2324100"/>
            <a:ext cx="325438" cy="306387"/>
          </a:xfrm>
          <a:custGeom>
            <a:avLst/>
            <a:gdLst>
              <a:gd name="T0" fmla="*/ 43 w 102"/>
              <a:gd name="T1" fmla="*/ 14 h 96"/>
              <a:gd name="T2" fmla="*/ 89 w 102"/>
              <a:gd name="T3" fmla="*/ 96 h 96"/>
              <a:gd name="T4" fmla="*/ 89 w 102"/>
              <a:gd name="T5" fmla="*/ 89 h 96"/>
              <a:gd name="T6" fmla="*/ 54 w 102"/>
              <a:gd name="T7" fmla="*/ 26 h 96"/>
              <a:gd name="T8" fmla="*/ 43 w 102"/>
              <a:gd name="T9" fmla="*/ 14 h 96"/>
            </a:gdLst>
            <a:ahLst/>
            <a:cxnLst>
              <a:cxn ang="0">
                <a:pos x="T0" y="T1"/>
              </a:cxn>
              <a:cxn ang="0">
                <a:pos x="T2" y="T3"/>
              </a:cxn>
              <a:cxn ang="0">
                <a:pos x="T4" y="T5"/>
              </a:cxn>
              <a:cxn ang="0">
                <a:pos x="T6" y="T7"/>
              </a:cxn>
              <a:cxn ang="0">
                <a:pos x="T8" y="T9"/>
              </a:cxn>
            </a:cxnLst>
            <a:rect l="0" t="0" r="r" b="b"/>
            <a:pathLst>
              <a:path w="102" h="96">
                <a:moveTo>
                  <a:pt x="43" y="14"/>
                </a:moveTo>
                <a:cubicBezTo>
                  <a:pt x="43" y="14"/>
                  <a:pt x="0" y="80"/>
                  <a:pt x="89" y="96"/>
                </a:cubicBezTo>
                <a:cubicBezTo>
                  <a:pt x="89" y="96"/>
                  <a:pt x="102" y="96"/>
                  <a:pt x="89" y="89"/>
                </a:cubicBezTo>
                <a:cubicBezTo>
                  <a:pt x="89" y="89"/>
                  <a:pt x="40" y="64"/>
                  <a:pt x="54" y="26"/>
                </a:cubicBezTo>
                <a:cubicBezTo>
                  <a:pt x="54" y="26"/>
                  <a:pt x="61" y="0"/>
                  <a:pt x="43" y="14"/>
                </a:cubicBezTo>
                <a:close/>
              </a:path>
            </a:pathLst>
          </a:custGeom>
          <a:solidFill>
            <a:srgbClr val="FFFFFF">
              <a:alpha val="14902"/>
            </a:srgbClr>
          </a:soli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3" name="Freeform 75"/>
          <p:cNvSpPr>
            <a:spLocks/>
          </p:cNvSpPr>
          <p:nvPr/>
        </p:nvSpPr>
        <p:spPr bwMode="auto">
          <a:xfrm>
            <a:off x="1643063" y="2400300"/>
            <a:ext cx="498475" cy="498475"/>
          </a:xfrm>
          <a:custGeom>
            <a:avLst/>
            <a:gdLst>
              <a:gd name="T0" fmla="*/ 131 w 156"/>
              <a:gd name="T1" fmla="*/ 136 h 156"/>
              <a:gd name="T2" fmla="*/ 60 w 156"/>
              <a:gd name="T3" fmla="*/ 98 h 156"/>
              <a:gd name="T4" fmla="*/ 14 w 156"/>
              <a:gd name="T5" fmla="*/ 43 h 156"/>
              <a:gd name="T6" fmla="*/ 109 w 156"/>
              <a:gd name="T7" fmla="*/ 46 h 156"/>
              <a:gd name="T8" fmla="*/ 156 w 156"/>
              <a:gd name="T9" fmla="*/ 131 h 156"/>
              <a:gd name="T10" fmla="*/ 131 w 156"/>
              <a:gd name="T11" fmla="*/ 136 h 156"/>
            </a:gdLst>
            <a:ahLst/>
            <a:cxnLst>
              <a:cxn ang="0">
                <a:pos x="T0" y="T1"/>
              </a:cxn>
              <a:cxn ang="0">
                <a:pos x="T2" y="T3"/>
              </a:cxn>
              <a:cxn ang="0">
                <a:pos x="T4" y="T5"/>
              </a:cxn>
              <a:cxn ang="0">
                <a:pos x="T6" y="T7"/>
              </a:cxn>
              <a:cxn ang="0">
                <a:pos x="T8" y="T9"/>
              </a:cxn>
              <a:cxn ang="0">
                <a:pos x="T10" y="T11"/>
              </a:cxn>
            </a:cxnLst>
            <a:rect l="0" t="0" r="r" b="b"/>
            <a:pathLst>
              <a:path w="156" h="156">
                <a:moveTo>
                  <a:pt x="131" y="136"/>
                </a:moveTo>
                <a:cubicBezTo>
                  <a:pt x="131" y="136"/>
                  <a:pt x="88" y="103"/>
                  <a:pt x="60" y="98"/>
                </a:cubicBezTo>
                <a:cubicBezTo>
                  <a:pt x="60" y="98"/>
                  <a:pt x="0" y="79"/>
                  <a:pt x="14" y="43"/>
                </a:cubicBezTo>
                <a:cubicBezTo>
                  <a:pt x="14" y="43"/>
                  <a:pt x="52" y="0"/>
                  <a:pt x="109" y="46"/>
                </a:cubicBezTo>
                <a:cubicBezTo>
                  <a:pt x="109" y="46"/>
                  <a:pt x="153" y="95"/>
                  <a:pt x="156" y="131"/>
                </a:cubicBezTo>
                <a:cubicBezTo>
                  <a:pt x="156" y="131"/>
                  <a:pt x="149" y="156"/>
                  <a:pt x="131" y="136"/>
                </a:cubicBezTo>
                <a:close/>
              </a:path>
            </a:pathLst>
          </a:custGeom>
          <a:solidFill>
            <a:srgbClr val="FFFFFF">
              <a:alpha val="14902"/>
            </a:srgbClr>
          </a:soli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4" name="Freeform 76"/>
          <p:cNvSpPr>
            <a:spLocks/>
          </p:cNvSpPr>
          <p:nvPr/>
        </p:nvSpPr>
        <p:spPr bwMode="auto">
          <a:xfrm>
            <a:off x="2157413" y="2460625"/>
            <a:ext cx="315913" cy="460375"/>
          </a:xfrm>
          <a:custGeom>
            <a:avLst/>
            <a:gdLst>
              <a:gd name="T0" fmla="*/ 5 w 99"/>
              <a:gd name="T1" fmla="*/ 127 h 144"/>
              <a:gd name="T2" fmla="*/ 8 w 99"/>
              <a:gd name="T3" fmla="*/ 29 h 144"/>
              <a:gd name="T4" fmla="*/ 53 w 99"/>
              <a:gd name="T5" fmla="*/ 10 h 144"/>
              <a:gd name="T6" fmla="*/ 74 w 99"/>
              <a:gd name="T7" fmla="*/ 53 h 144"/>
              <a:gd name="T8" fmla="*/ 22 w 99"/>
              <a:gd name="T9" fmla="*/ 127 h 144"/>
              <a:gd name="T10" fmla="*/ 5 w 99"/>
              <a:gd name="T11" fmla="*/ 127 h 144"/>
            </a:gdLst>
            <a:ahLst/>
            <a:cxnLst>
              <a:cxn ang="0">
                <a:pos x="T0" y="T1"/>
              </a:cxn>
              <a:cxn ang="0">
                <a:pos x="T2" y="T3"/>
              </a:cxn>
              <a:cxn ang="0">
                <a:pos x="T4" y="T5"/>
              </a:cxn>
              <a:cxn ang="0">
                <a:pos x="T6" y="T7"/>
              </a:cxn>
              <a:cxn ang="0">
                <a:pos x="T8" y="T9"/>
              </a:cxn>
              <a:cxn ang="0">
                <a:pos x="T10" y="T11"/>
              </a:cxn>
            </a:cxnLst>
            <a:rect l="0" t="0" r="r" b="b"/>
            <a:pathLst>
              <a:path w="99" h="144">
                <a:moveTo>
                  <a:pt x="5" y="127"/>
                </a:moveTo>
                <a:cubicBezTo>
                  <a:pt x="5" y="127"/>
                  <a:pt x="0" y="52"/>
                  <a:pt x="8" y="29"/>
                </a:cubicBezTo>
                <a:cubicBezTo>
                  <a:pt x="8" y="29"/>
                  <a:pt x="12" y="0"/>
                  <a:pt x="53" y="10"/>
                </a:cubicBezTo>
                <a:cubicBezTo>
                  <a:pt x="53" y="10"/>
                  <a:pt x="99" y="21"/>
                  <a:pt x="74" y="53"/>
                </a:cubicBezTo>
                <a:cubicBezTo>
                  <a:pt x="22" y="127"/>
                  <a:pt x="22" y="127"/>
                  <a:pt x="22" y="127"/>
                </a:cubicBezTo>
                <a:cubicBezTo>
                  <a:pt x="22" y="127"/>
                  <a:pt x="5" y="144"/>
                  <a:pt x="5" y="127"/>
                </a:cubicBezTo>
                <a:close/>
              </a:path>
            </a:pathLst>
          </a:custGeom>
          <a:solidFill>
            <a:srgbClr val="FFFFFF">
              <a:alpha val="14902"/>
            </a:srgbClr>
          </a:soli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5" name="Freeform 77"/>
          <p:cNvSpPr>
            <a:spLocks/>
          </p:cNvSpPr>
          <p:nvPr/>
        </p:nvSpPr>
        <p:spPr bwMode="auto">
          <a:xfrm>
            <a:off x="2205038" y="2479675"/>
            <a:ext cx="795338" cy="514350"/>
          </a:xfrm>
          <a:custGeom>
            <a:avLst/>
            <a:gdLst>
              <a:gd name="T0" fmla="*/ 10 w 249"/>
              <a:gd name="T1" fmla="*/ 138 h 161"/>
              <a:gd name="T2" fmla="*/ 81 w 249"/>
              <a:gd name="T3" fmla="*/ 66 h 161"/>
              <a:gd name="T4" fmla="*/ 135 w 249"/>
              <a:gd name="T5" fmla="*/ 28 h 161"/>
              <a:gd name="T6" fmla="*/ 168 w 249"/>
              <a:gd name="T7" fmla="*/ 6 h 161"/>
              <a:gd name="T8" fmla="*/ 222 w 249"/>
              <a:gd name="T9" fmla="*/ 10 h 161"/>
              <a:gd name="T10" fmla="*/ 194 w 249"/>
              <a:gd name="T11" fmla="*/ 45 h 161"/>
              <a:gd name="T12" fmla="*/ 27 w 249"/>
              <a:gd name="T13" fmla="*/ 129 h 161"/>
              <a:gd name="T14" fmla="*/ 10 w 249"/>
              <a:gd name="T15" fmla="*/ 139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1">
                <a:moveTo>
                  <a:pt x="10" y="138"/>
                </a:moveTo>
                <a:cubicBezTo>
                  <a:pt x="30" y="111"/>
                  <a:pt x="53" y="84"/>
                  <a:pt x="81" y="66"/>
                </a:cubicBezTo>
                <a:cubicBezTo>
                  <a:pt x="99" y="53"/>
                  <a:pt x="118" y="43"/>
                  <a:pt x="135" y="28"/>
                </a:cubicBezTo>
                <a:cubicBezTo>
                  <a:pt x="145" y="19"/>
                  <a:pt x="155" y="10"/>
                  <a:pt x="168" y="6"/>
                </a:cubicBezTo>
                <a:cubicBezTo>
                  <a:pt x="186" y="0"/>
                  <a:pt x="205" y="0"/>
                  <a:pt x="222" y="10"/>
                </a:cubicBezTo>
                <a:cubicBezTo>
                  <a:pt x="222" y="10"/>
                  <a:pt x="249" y="32"/>
                  <a:pt x="194" y="45"/>
                </a:cubicBezTo>
                <a:cubicBezTo>
                  <a:pt x="194" y="45"/>
                  <a:pt x="66" y="69"/>
                  <a:pt x="27" y="129"/>
                </a:cubicBezTo>
                <a:cubicBezTo>
                  <a:pt x="27" y="129"/>
                  <a:pt x="0" y="161"/>
                  <a:pt x="10" y="139"/>
                </a:cubicBezTo>
              </a:path>
            </a:pathLst>
          </a:custGeom>
          <a:solidFill>
            <a:srgbClr val="FFFFFF">
              <a:alpha val="14902"/>
            </a:srgbClr>
          </a:soli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06" name="Freeform 78"/>
          <p:cNvSpPr>
            <a:spLocks/>
          </p:cNvSpPr>
          <p:nvPr/>
        </p:nvSpPr>
        <p:spPr bwMode="auto">
          <a:xfrm>
            <a:off x="2397126" y="2598738"/>
            <a:ext cx="1022350" cy="296862"/>
          </a:xfrm>
          <a:custGeom>
            <a:avLst/>
            <a:gdLst>
              <a:gd name="T0" fmla="*/ 15 w 320"/>
              <a:gd name="T1" fmla="*/ 79 h 93"/>
              <a:gd name="T2" fmla="*/ 270 w 320"/>
              <a:gd name="T3" fmla="*/ 3 h 93"/>
              <a:gd name="T4" fmla="*/ 286 w 320"/>
              <a:gd name="T5" fmla="*/ 22 h 93"/>
              <a:gd name="T6" fmla="*/ 124 w 320"/>
              <a:gd name="T7" fmla="*/ 69 h 93"/>
              <a:gd name="T8" fmla="*/ 30 w 320"/>
              <a:gd name="T9" fmla="*/ 80 h 93"/>
              <a:gd name="T10" fmla="*/ 15 w 320"/>
              <a:gd name="T11" fmla="*/ 79 h 93"/>
            </a:gdLst>
            <a:ahLst/>
            <a:cxnLst>
              <a:cxn ang="0">
                <a:pos x="T0" y="T1"/>
              </a:cxn>
              <a:cxn ang="0">
                <a:pos x="T2" y="T3"/>
              </a:cxn>
              <a:cxn ang="0">
                <a:pos x="T4" y="T5"/>
              </a:cxn>
              <a:cxn ang="0">
                <a:pos x="T6" y="T7"/>
              </a:cxn>
              <a:cxn ang="0">
                <a:pos x="T8" y="T9"/>
              </a:cxn>
              <a:cxn ang="0">
                <a:pos x="T10" y="T11"/>
              </a:cxn>
            </a:cxnLst>
            <a:rect l="0" t="0" r="r" b="b"/>
            <a:pathLst>
              <a:path w="320" h="93">
                <a:moveTo>
                  <a:pt x="15" y="79"/>
                </a:moveTo>
                <a:cubicBezTo>
                  <a:pt x="15" y="79"/>
                  <a:pt x="147" y="1"/>
                  <a:pt x="270" y="3"/>
                </a:cubicBezTo>
                <a:cubicBezTo>
                  <a:pt x="270" y="3"/>
                  <a:pt x="320" y="0"/>
                  <a:pt x="286" y="22"/>
                </a:cubicBezTo>
                <a:cubicBezTo>
                  <a:pt x="286" y="22"/>
                  <a:pt x="236" y="72"/>
                  <a:pt x="124" y="69"/>
                </a:cubicBezTo>
                <a:cubicBezTo>
                  <a:pt x="124" y="69"/>
                  <a:pt x="50" y="68"/>
                  <a:pt x="30" y="80"/>
                </a:cubicBezTo>
                <a:cubicBezTo>
                  <a:pt x="30" y="80"/>
                  <a:pt x="0" y="93"/>
                  <a:pt x="15" y="79"/>
                </a:cubicBezTo>
                <a:close/>
              </a:path>
            </a:pathLst>
          </a:custGeom>
          <a:solidFill>
            <a:srgbClr val="FFFFFF">
              <a:alpha val="14902"/>
            </a:srgbClr>
          </a:soli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05" name="Freeform 49"/>
          <p:cNvSpPr>
            <a:spLocks/>
          </p:cNvSpPr>
          <p:nvPr/>
        </p:nvSpPr>
        <p:spPr bwMode="auto">
          <a:xfrm>
            <a:off x="768351" y="2637632"/>
            <a:ext cx="166688" cy="18256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06" name="Freeform 49"/>
          <p:cNvSpPr>
            <a:spLocks/>
          </p:cNvSpPr>
          <p:nvPr/>
        </p:nvSpPr>
        <p:spPr bwMode="auto">
          <a:xfrm>
            <a:off x="851695" y="2571751"/>
            <a:ext cx="166688" cy="18256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07" name="Freeform 49"/>
          <p:cNvSpPr>
            <a:spLocks/>
          </p:cNvSpPr>
          <p:nvPr/>
        </p:nvSpPr>
        <p:spPr bwMode="auto">
          <a:xfrm>
            <a:off x="935039" y="2524126"/>
            <a:ext cx="166688" cy="18256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08" name="Freeform 49"/>
          <p:cNvSpPr>
            <a:spLocks/>
          </p:cNvSpPr>
          <p:nvPr/>
        </p:nvSpPr>
        <p:spPr bwMode="auto">
          <a:xfrm>
            <a:off x="991394" y="2489790"/>
            <a:ext cx="166688" cy="18256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09" name="Freeform 49"/>
          <p:cNvSpPr>
            <a:spLocks/>
          </p:cNvSpPr>
          <p:nvPr/>
        </p:nvSpPr>
        <p:spPr bwMode="auto">
          <a:xfrm>
            <a:off x="1065391" y="2598707"/>
            <a:ext cx="137759" cy="15087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0" name="Freeform 49"/>
          <p:cNvSpPr>
            <a:spLocks/>
          </p:cNvSpPr>
          <p:nvPr/>
        </p:nvSpPr>
        <p:spPr bwMode="auto">
          <a:xfrm>
            <a:off x="994747" y="2653188"/>
            <a:ext cx="137759" cy="137161"/>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1" name="Freeform 49"/>
          <p:cNvSpPr>
            <a:spLocks/>
          </p:cNvSpPr>
          <p:nvPr/>
        </p:nvSpPr>
        <p:spPr bwMode="auto">
          <a:xfrm>
            <a:off x="927279" y="2691576"/>
            <a:ext cx="137759" cy="15087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2" name="Freeform 49"/>
          <p:cNvSpPr>
            <a:spLocks/>
          </p:cNvSpPr>
          <p:nvPr/>
        </p:nvSpPr>
        <p:spPr bwMode="auto">
          <a:xfrm>
            <a:off x="873124" y="2738438"/>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3" name="Freeform 49"/>
          <p:cNvSpPr>
            <a:spLocks/>
          </p:cNvSpPr>
          <p:nvPr/>
        </p:nvSpPr>
        <p:spPr bwMode="auto">
          <a:xfrm>
            <a:off x="957659" y="2788444"/>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4" name="Freeform 49"/>
          <p:cNvSpPr>
            <a:spLocks/>
          </p:cNvSpPr>
          <p:nvPr/>
        </p:nvSpPr>
        <p:spPr bwMode="auto">
          <a:xfrm>
            <a:off x="1022349" y="2741613"/>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5" name="Freeform 49"/>
          <p:cNvSpPr>
            <a:spLocks/>
          </p:cNvSpPr>
          <p:nvPr/>
        </p:nvSpPr>
        <p:spPr bwMode="auto">
          <a:xfrm>
            <a:off x="1090034" y="2710368"/>
            <a:ext cx="123394" cy="13710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6" name="Freeform 49"/>
          <p:cNvSpPr>
            <a:spLocks/>
          </p:cNvSpPr>
          <p:nvPr/>
        </p:nvSpPr>
        <p:spPr bwMode="auto">
          <a:xfrm>
            <a:off x="1145381" y="2666712"/>
            <a:ext cx="135733" cy="13710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7" name="Freeform 49"/>
          <p:cNvSpPr>
            <a:spLocks/>
          </p:cNvSpPr>
          <p:nvPr/>
        </p:nvSpPr>
        <p:spPr bwMode="auto">
          <a:xfrm>
            <a:off x="1225025" y="2734856"/>
            <a:ext cx="112176"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8" name="Freeform 49"/>
          <p:cNvSpPr>
            <a:spLocks/>
          </p:cNvSpPr>
          <p:nvPr/>
        </p:nvSpPr>
        <p:spPr bwMode="auto">
          <a:xfrm>
            <a:off x="1162266" y="2779879"/>
            <a:ext cx="123394"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19" name="Freeform 49"/>
          <p:cNvSpPr>
            <a:spLocks/>
          </p:cNvSpPr>
          <p:nvPr/>
        </p:nvSpPr>
        <p:spPr bwMode="auto">
          <a:xfrm>
            <a:off x="1115430" y="2823756"/>
            <a:ext cx="101978"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0" name="Freeform 49"/>
          <p:cNvSpPr>
            <a:spLocks/>
          </p:cNvSpPr>
          <p:nvPr/>
        </p:nvSpPr>
        <p:spPr bwMode="auto">
          <a:xfrm>
            <a:off x="1040030" y="2857887"/>
            <a:ext cx="123394"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1" name="Freeform 49"/>
          <p:cNvSpPr>
            <a:spLocks/>
          </p:cNvSpPr>
          <p:nvPr/>
        </p:nvSpPr>
        <p:spPr bwMode="auto">
          <a:xfrm>
            <a:off x="1175812" y="2882493"/>
            <a:ext cx="112176"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2" name="Freeform 49"/>
          <p:cNvSpPr>
            <a:spLocks/>
          </p:cNvSpPr>
          <p:nvPr/>
        </p:nvSpPr>
        <p:spPr bwMode="auto">
          <a:xfrm>
            <a:off x="1234895" y="2838043"/>
            <a:ext cx="123394"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3" name="Freeform 49"/>
          <p:cNvSpPr>
            <a:spLocks/>
          </p:cNvSpPr>
          <p:nvPr/>
        </p:nvSpPr>
        <p:spPr bwMode="auto">
          <a:xfrm>
            <a:off x="1293417" y="2787650"/>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4" name="Freeform 49"/>
          <p:cNvSpPr>
            <a:spLocks/>
          </p:cNvSpPr>
          <p:nvPr/>
        </p:nvSpPr>
        <p:spPr bwMode="auto">
          <a:xfrm>
            <a:off x="1390654" y="2839244"/>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5" name="Freeform 49"/>
          <p:cNvSpPr>
            <a:spLocks/>
          </p:cNvSpPr>
          <p:nvPr/>
        </p:nvSpPr>
        <p:spPr bwMode="auto">
          <a:xfrm>
            <a:off x="1312470" y="2892425"/>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6" name="Freeform 49"/>
          <p:cNvSpPr>
            <a:spLocks/>
          </p:cNvSpPr>
          <p:nvPr/>
        </p:nvSpPr>
        <p:spPr bwMode="auto">
          <a:xfrm>
            <a:off x="1480618" y="2902455"/>
            <a:ext cx="112176" cy="13710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7" name="Freeform 49"/>
          <p:cNvSpPr>
            <a:spLocks/>
          </p:cNvSpPr>
          <p:nvPr/>
        </p:nvSpPr>
        <p:spPr bwMode="auto">
          <a:xfrm>
            <a:off x="1547239" y="2873079"/>
            <a:ext cx="101978" cy="11330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8" name="Freeform 49"/>
          <p:cNvSpPr>
            <a:spLocks/>
          </p:cNvSpPr>
          <p:nvPr/>
        </p:nvSpPr>
        <p:spPr bwMode="auto">
          <a:xfrm>
            <a:off x="1608750" y="2920482"/>
            <a:ext cx="101978" cy="11330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29" name="Freeform 49"/>
          <p:cNvSpPr>
            <a:spLocks/>
          </p:cNvSpPr>
          <p:nvPr/>
        </p:nvSpPr>
        <p:spPr bwMode="auto">
          <a:xfrm>
            <a:off x="1710748" y="2968328"/>
            <a:ext cx="101978" cy="11330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0" name="Freeform 49"/>
          <p:cNvSpPr>
            <a:spLocks/>
          </p:cNvSpPr>
          <p:nvPr/>
        </p:nvSpPr>
        <p:spPr bwMode="auto">
          <a:xfrm>
            <a:off x="1676677" y="2905513"/>
            <a:ext cx="112176"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1" name="Freeform 49"/>
          <p:cNvSpPr>
            <a:spLocks/>
          </p:cNvSpPr>
          <p:nvPr/>
        </p:nvSpPr>
        <p:spPr bwMode="auto">
          <a:xfrm>
            <a:off x="1773118" y="2944904"/>
            <a:ext cx="112176" cy="103006"/>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2" name="Freeform 49"/>
          <p:cNvSpPr>
            <a:spLocks/>
          </p:cNvSpPr>
          <p:nvPr/>
        </p:nvSpPr>
        <p:spPr bwMode="auto">
          <a:xfrm>
            <a:off x="1787336" y="3002460"/>
            <a:ext cx="101978" cy="113307"/>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4" name="Freeform 49"/>
          <p:cNvSpPr>
            <a:spLocks/>
          </p:cNvSpPr>
          <p:nvPr/>
        </p:nvSpPr>
        <p:spPr bwMode="auto">
          <a:xfrm>
            <a:off x="1860768" y="3003938"/>
            <a:ext cx="123394"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5" name="Freeform 49"/>
          <p:cNvSpPr>
            <a:spLocks/>
          </p:cNvSpPr>
          <p:nvPr/>
        </p:nvSpPr>
        <p:spPr bwMode="auto">
          <a:xfrm>
            <a:off x="1904478" y="3083313"/>
            <a:ext cx="112176" cy="124638"/>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6" name="Freeform 49"/>
          <p:cNvSpPr>
            <a:spLocks/>
          </p:cNvSpPr>
          <p:nvPr/>
        </p:nvSpPr>
        <p:spPr bwMode="auto">
          <a:xfrm>
            <a:off x="1988425" y="3093336"/>
            <a:ext cx="92707" cy="103006"/>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7" name="Freeform 49"/>
          <p:cNvSpPr>
            <a:spLocks/>
          </p:cNvSpPr>
          <p:nvPr/>
        </p:nvSpPr>
        <p:spPr bwMode="auto">
          <a:xfrm>
            <a:off x="1970884" y="3152776"/>
            <a:ext cx="135733" cy="150812"/>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138" name="Freeform 49"/>
          <p:cNvSpPr>
            <a:spLocks/>
          </p:cNvSpPr>
          <p:nvPr/>
        </p:nvSpPr>
        <p:spPr bwMode="auto">
          <a:xfrm>
            <a:off x="2043513" y="3257550"/>
            <a:ext cx="78980" cy="101600"/>
          </a:xfrm>
          <a:custGeom>
            <a:avLst/>
            <a:gdLst>
              <a:gd name="T0" fmla="*/ 13 w 52"/>
              <a:gd name="T1" fmla="*/ 37 h 57"/>
              <a:gd name="T2" fmla="*/ 8 w 52"/>
              <a:gd name="T3" fmla="*/ 18 h 57"/>
              <a:gd name="T4" fmla="*/ 32 w 52"/>
              <a:gd name="T5" fmla="*/ 10 h 57"/>
              <a:gd name="T6" fmla="*/ 45 w 52"/>
              <a:gd name="T7" fmla="*/ 35 h 57"/>
              <a:gd name="T8" fmla="*/ 20 w 52"/>
              <a:gd name="T9" fmla="*/ 46 h 57"/>
              <a:gd name="T10" fmla="*/ 13 w 52"/>
              <a:gd name="T11" fmla="*/ 37 h 57"/>
            </a:gdLst>
            <a:ahLst/>
            <a:cxnLst>
              <a:cxn ang="0">
                <a:pos x="T0" y="T1"/>
              </a:cxn>
              <a:cxn ang="0">
                <a:pos x="T2" y="T3"/>
              </a:cxn>
              <a:cxn ang="0">
                <a:pos x="T4" y="T5"/>
              </a:cxn>
              <a:cxn ang="0">
                <a:pos x="T6" y="T7"/>
              </a:cxn>
              <a:cxn ang="0">
                <a:pos x="T8" y="T9"/>
              </a:cxn>
              <a:cxn ang="0">
                <a:pos x="T10" y="T11"/>
              </a:cxn>
            </a:cxnLst>
            <a:rect l="0" t="0" r="r" b="b"/>
            <a:pathLst>
              <a:path w="52" h="57">
                <a:moveTo>
                  <a:pt x="13" y="37"/>
                </a:moveTo>
                <a:cubicBezTo>
                  <a:pt x="13" y="37"/>
                  <a:pt x="0" y="29"/>
                  <a:pt x="8" y="18"/>
                </a:cubicBezTo>
                <a:cubicBezTo>
                  <a:pt x="8" y="18"/>
                  <a:pt x="21" y="0"/>
                  <a:pt x="32" y="10"/>
                </a:cubicBezTo>
                <a:cubicBezTo>
                  <a:pt x="32" y="10"/>
                  <a:pt x="52" y="25"/>
                  <a:pt x="45" y="35"/>
                </a:cubicBezTo>
                <a:cubicBezTo>
                  <a:pt x="45" y="35"/>
                  <a:pt x="30" y="57"/>
                  <a:pt x="20" y="46"/>
                </a:cubicBezTo>
                <a:lnTo>
                  <a:pt x="13" y="37"/>
                </a:lnTo>
                <a:close/>
              </a:path>
            </a:pathLst>
          </a:custGeom>
          <a:gradFill flip="none" rotWithShape="1">
            <a:gsLst>
              <a:gs pos="0">
                <a:schemeClr val="tx2">
                  <a:lumMod val="40000"/>
                  <a:lumOff val="60000"/>
                  <a:tint val="66000"/>
                  <a:satMod val="160000"/>
                  <a:alpha val="0"/>
                </a:schemeClr>
              </a:gs>
              <a:gs pos="50000">
                <a:schemeClr val="tx2">
                  <a:lumMod val="40000"/>
                  <a:lumOff val="60000"/>
                  <a:tint val="44500"/>
                  <a:satMod val="160000"/>
                  <a:alpha val="70000"/>
                </a:schemeClr>
              </a:gs>
              <a:gs pos="100000">
                <a:schemeClr val="tx2">
                  <a:lumMod val="40000"/>
                  <a:lumOff val="60000"/>
                  <a:tint val="23500"/>
                  <a:satMod val="160000"/>
                  <a:alpha val="0"/>
                </a:schemeClr>
              </a:gs>
            </a:gsLst>
            <a:path path="circle">
              <a:fillToRect l="50000" t="50000" r="50000" b="50000"/>
            </a:path>
            <a:tileRect/>
          </a:gradFill>
          <a:ln w="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110" name="TextBox 2109"/>
          <p:cNvSpPr txBox="1"/>
          <p:nvPr/>
        </p:nvSpPr>
        <p:spPr>
          <a:xfrm>
            <a:off x="4442170" y="3193438"/>
            <a:ext cx="295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α</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0" name="TextBox 139"/>
          <p:cNvSpPr txBox="1"/>
          <p:nvPr/>
        </p:nvSpPr>
        <p:spPr>
          <a:xfrm>
            <a:off x="4442170" y="4178139"/>
            <a:ext cx="293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δ</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1" name="TextBox 140"/>
          <p:cNvSpPr txBox="1"/>
          <p:nvPr/>
        </p:nvSpPr>
        <p:spPr>
          <a:xfrm>
            <a:off x="4764937" y="3369798"/>
            <a:ext cx="2696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ε</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2" name="TextBox 141"/>
          <p:cNvSpPr txBox="1"/>
          <p:nvPr/>
        </p:nvSpPr>
        <p:spPr>
          <a:xfrm>
            <a:off x="5069459" y="3446200"/>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γ</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3" name="TextBox 142"/>
          <p:cNvSpPr txBox="1"/>
          <p:nvPr/>
        </p:nvSpPr>
        <p:spPr>
          <a:xfrm>
            <a:off x="5311115" y="3973277"/>
            <a:ext cx="293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prstClr val="white"/>
                </a:solidFill>
                <a:effectLst/>
                <a:uLnTx/>
                <a:uFillTx/>
                <a:latin typeface="Arial"/>
                <a:ea typeface="+mn-ea"/>
                <a:cs typeface="+mn-cs"/>
              </a:rPr>
              <a:t>β</a:t>
            </a:r>
            <a:endParaRPr kumimoji="0" lang="el-GR"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44" name="TextBox 143"/>
          <p:cNvSpPr txBox="1"/>
          <p:nvPr/>
        </p:nvSpPr>
        <p:spPr>
          <a:xfrm>
            <a:off x="1545154" y="3309681"/>
            <a:ext cx="295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α</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5" name="TextBox 144"/>
          <p:cNvSpPr txBox="1"/>
          <p:nvPr/>
        </p:nvSpPr>
        <p:spPr>
          <a:xfrm>
            <a:off x="2001650" y="3516313"/>
            <a:ext cx="2696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ε</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6" name="TextBox 145"/>
          <p:cNvSpPr txBox="1"/>
          <p:nvPr/>
        </p:nvSpPr>
        <p:spPr>
          <a:xfrm>
            <a:off x="2409087" y="3634839"/>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γ</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7" name="TextBox 146"/>
          <p:cNvSpPr txBox="1"/>
          <p:nvPr/>
        </p:nvSpPr>
        <p:spPr>
          <a:xfrm>
            <a:off x="2624249" y="3303588"/>
            <a:ext cx="293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β</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8" name="TextBox 147"/>
          <p:cNvSpPr txBox="1"/>
          <p:nvPr/>
        </p:nvSpPr>
        <p:spPr>
          <a:xfrm>
            <a:off x="1702612" y="4811811"/>
            <a:ext cx="293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333333"/>
                </a:solidFill>
                <a:effectLst/>
                <a:uLnTx/>
                <a:uFillTx/>
                <a:latin typeface="Arial"/>
                <a:ea typeface="+mn-ea"/>
                <a:cs typeface="+mn-cs"/>
              </a:rPr>
              <a:t>δ</a:t>
            </a:r>
            <a:endParaRPr kumimoji="0" lang="el-GR" sz="1400" b="1" i="0" u="none" strike="noStrike" kern="1200" cap="none" spc="0" normalizeH="0" baseline="0" noProof="0" dirty="0">
              <a:ln>
                <a:noFill/>
              </a:ln>
              <a:solidFill>
                <a:srgbClr val="333333"/>
              </a:solidFill>
              <a:effectLst/>
              <a:uLnTx/>
              <a:uFillTx/>
              <a:latin typeface="Arial"/>
              <a:ea typeface="+mn-ea"/>
              <a:cs typeface="+mn-cs"/>
            </a:endParaRPr>
          </a:p>
        </p:txBody>
      </p:sp>
      <p:sp>
        <p:nvSpPr>
          <p:cNvPr id="149" name="TextBox 148"/>
          <p:cNvSpPr txBox="1"/>
          <p:nvPr/>
        </p:nvSpPr>
        <p:spPr>
          <a:xfrm>
            <a:off x="284481" y="5575550"/>
            <a:ext cx="15219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smtClean="0">
                <a:ln>
                  <a:noFill/>
                </a:ln>
                <a:solidFill>
                  <a:srgbClr val="00B050"/>
                </a:solidFill>
                <a:effectLst/>
                <a:uLnTx/>
                <a:uFillTx/>
                <a:latin typeface="Arial"/>
                <a:ea typeface="+mn-ea"/>
                <a:cs typeface="+mn-cs"/>
              </a:rPr>
              <a:t>Σπερματικός</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 πόρος</a:t>
            </a:r>
            <a:endParaRPr kumimoji="0" lang="el-GR" sz="12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64" name="Elbow Connector 63"/>
          <p:cNvCxnSpPr>
            <a:stCxn id="149" idx="3"/>
          </p:cNvCxnSpPr>
          <p:nvPr/>
        </p:nvCxnSpPr>
        <p:spPr>
          <a:xfrm flipH="1" flipV="1">
            <a:off x="1649218" y="4168240"/>
            <a:ext cx="157218" cy="1545810"/>
          </a:xfrm>
          <a:prstGeom prst="bentConnector4">
            <a:avLst>
              <a:gd name="adj1" fmla="val -145403"/>
              <a:gd name="adj2" fmla="val 5448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3128145" y="4845410"/>
            <a:ext cx="1697196"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n-ea"/>
                <a:cs typeface="+mn-cs"/>
              </a:rPr>
              <a:t>α </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Κεντρική ζώνη</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n-ea"/>
                <a:cs typeface="+mn-cs"/>
              </a:rPr>
              <a:t>β</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 Ινομυώδης ζώνη</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n-ea"/>
                <a:cs typeface="+mn-cs"/>
              </a:rPr>
              <a:t>γ</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 Μεταβατική ζώνη</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n-ea"/>
                <a:cs typeface="+mn-cs"/>
              </a:rPr>
              <a:t>δ</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 Περιφερική ζώνη</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n-ea"/>
                <a:cs typeface="+mn-cs"/>
              </a:rPr>
              <a:t>ε</a:t>
            </a:r>
            <a:r>
              <a:rPr kumimoji="0" lang="el-GR" sz="1200" b="0" i="0" u="none" strike="noStrike" kern="1200" cap="none" spc="0" normalizeH="0" baseline="0" noProof="0" dirty="0" smtClean="0">
                <a:ln>
                  <a:noFill/>
                </a:ln>
                <a:solidFill>
                  <a:srgbClr val="333333"/>
                </a:solidFill>
                <a:effectLst/>
                <a:uLnTx/>
                <a:uFillTx/>
                <a:latin typeface="Arial"/>
                <a:ea typeface="+mn-ea"/>
                <a:cs typeface="+mn-cs"/>
              </a:rPr>
              <a:t> Περιουρηθρική ζώνη</a:t>
            </a:r>
            <a:endParaRPr kumimoji="0" lang="el-GR" sz="1200" b="0" i="0" u="none" strike="noStrike" kern="1200" cap="none" spc="0" normalizeH="0" baseline="0" noProof="0" dirty="0">
              <a:ln>
                <a:noFill/>
              </a:ln>
              <a:solidFill>
                <a:srgbClr val="333333"/>
              </a:solidFill>
              <a:effectLst/>
              <a:uLnTx/>
              <a:uFillTx/>
              <a:latin typeface="Arial"/>
              <a:ea typeface="+mn-ea"/>
              <a:cs typeface="+mn-cs"/>
            </a:endParaRPr>
          </a:p>
        </p:txBody>
      </p:sp>
      <p:sp>
        <p:nvSpPr>
          <p:cNvPr id="153" name="TextBox 152"/>
          <p:cNvSpPr txBox="1"/>
          <p:nvPr/>
        </p:nvSpPr>
        <p:spPr>
          <a:xfrm>
            <a:off x="284481" y="1444534"/>
            <a:ext cx="22267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srgbClr val="333333"/>
                </a:solidFill>
                <a:effectLst/>
                <a:uLnTx/>
                <a:uFillTx/>
                <a:latin typeface="Arial"/>
                <a:ea typeface="+mn-ea"/>
                <a:cs typeface="+mn-cs"/>
              </a:rPr>
              <a:t>Ζώνες του προστάτη</a:t>
            </a:r>
            <a:endParaRPr kumimoji="0" lang="el-GR" sz="1600" b="1" i="0" u="none" strike="noStrike" kern="1200" cap="none" spc="0" normalizeH="0" baseline="0" noProof="0" dirty="0">
              <a:ln>
                <a:noFill/>
              </a:ln>
              <a:solidFill>
                <a:srgbClr val="333333"/>
              </a:solidFill>
              <a:effectLst/>
              <a:uLnTx/>
              <a:uFillTx/>
              <a:latin typeface="Arial"/>
              <a:ea typeface="+mn-ea"/>
              <a:cs typeface="+mn-cs"/>
            </a:endParaRPr>
          </a:p>
        </p:txBody>
      </p:sp>
      <p:sp>
        <p:nvSpPr>
          <p:cNvPr id="133" name="132 - Στρογγυλεμένο ορθογώνιο"/>
          <p:cNvSpPr/>
          <p:nvPr/>
        </p:nvSpPr>
        <p:spPr>
          <a:xfrm>
            <a:off x="6286512" y="3857628"/>
            <a:ext cx="2643206" cy="2286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9" name="~PP2720.WAV">
            <a:hlinkClick r:id="" action="ppaction://media"/>
          </p:cNvPr>
          <p:cNvPicPr>
            <a:picLocks noRot="1" noChangeAspect="1"/>
          </p:cNvPicPr>
          <p:nvPr>
            <a:wavAudioFile r:embed="rId1" name="~PP2720.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248766041"/>
      </p:ext>
    </p:extLst>
  </p:cSld>
  <p:clrMapOvr>
    <a:masterClrMapping/>
  </p:clrMapOvr>
  <p:transition advTm="14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357298"/>
            <a:ext cx="4257676" cy="2714645"/>
          </a:xfrm>
        </p:spPr>
        <p:txBody>
          <a:bodyPr>
            <a:normAutofit fontScale="47500" lnSpcReduction="20000"/>
          </a:bodyPr>
          <a:lstStyle/>
          <a:p>
            <a:pPr marL="285750" indent="-285750"/>
            <a:r>
              <a:rPr lang="el-GR" b="1" dirty="0" smtClean="0">
                <a:latin typeface="Arial" panose="020B0604020202020204" pitchFamily="34" charset="0"/>
              </a:rPr>
              <a:t>2ος συχνότερος </a:t>
            </a:r>
            <a:r>
              <a:rPr lang="el-GR" dirty="0" smtClean="0">
                <a:latin typeface="Arial" panose="020B0604020202020204" pitchFamily="34" charset="0"/>
              </a:rPr>
              <a:t>συμπαγής όγκος στους άνδρες </a:t>
            </a:r>
            <a:endParaRPr lang="en-US" dirty="0" smtClean="0">
              <a:latin typeface="Arial" panose="020B0604020202020204" pitchFamily="34" charset="0"/>
            </a:endParaRPr>
          </a:p>
          <a:p>
            <a:pPr marL="285750" indent="-285750"/>
            <a:r>
              <a:rPr lang="el-GR" dirty="0" smtClean="0">
                <a:latin typeface="Arial" panose="020B0604020202020204" pitchFamily="34" charset="0"/>
              </a:rPr>
              <a:t>Ο </a:t>
            </a:r>
            <a:r>
              <a:rPr lang="el-GR" b="1" dirty="0" smtClean="0">
                <a:latin typeface="Arial" panose="020B0604020202020204" pitchFamily="34" charset="0"/>
              </a:rPr>
              <a:t>συχνότερος</a:t>
            </a:r>
            <a:r>
              <a:rPr lang="el-GR" dirty="0" smtClean="0">
                <a:latin typeface="Arial" panose="020B0604020202020204" pitchFamily="34" charset="0"/>
              </a:rPr>
              <a:t> καρκίνος σε άνδρες στην </a:t>
            </a:r>
            <a:r>
              <a:rPr lang="el-GR" b="1" dirty="0" smtClean="0">
                <a:latin typeface="Arial" panose="020B0604020202020204" pitchFamily="34" charset="0"/>
              </a:rPr>
              <a:t>Ευρώπη</a:t>
            </a:r>
            <a:r>
              <a:rPr lang="en-US" b="1" dirty="0" smtClean="0">
                <a:latin typeface="Arial" panose="020B0604020202020204" pitchFamily="34" charset="0"/>
              </a:rPr>
              <a:t> (1</a:t>
            </a:r>
            <a:r>
              <a:rPr lang="el-GR" b="1" dirty="0" smtClean="0">
                <a:latin typeface="Arial" panose="020B0604020202020204" pitchFamily="34" charset="0"/>
              </a:rPr>
              <a:t> στις 5 διαγνώσεις καρκίνου)</a:t>
            </a:r>
          </a:p>
          <a:p>
            <a:endParaRPr lang="el-GR" dirty="0" smtClean="0">
              <a:latin typeface="Arial" panose="020B0604020202020204" pitchFamily="34" charset="0"/>
            </a:endParaRPr>
          </a:p>
          <a:p>
            <a:r>
              <a:rPr lang="el-GR" b="1" dirty="0" smtClean="0">
                <a:latin typeface="Arial" panose="020B0604020202020204" pitchFamily="34" charset="0"/>
              </a:rPr>
              <a:t>4ος συχνότερος </a:t>
            </a:r>
            <a:r>
              <a:rPr lang="el-GR" dirty="0" smtClean="0">
                <a:latin typeface="Arial" panose="020B0604020202020204" pitchFamily="34" charset="0"/>
              </a:rPr>
              <a:t>ανάμεσα σε όλους τους τύπους καρκίνου</a:t>
            </a:r>
            <a:r>
              <a:rPr lang="en-US" dirty="0" smtClean="0">
                <a:latin typeface="Arial" panose="020B0604020202020204" pitchFamily="34" charset="0"/>
              </a:rPr>
              <a:t>:</a:t>
            </a:r>
            <a:r>
              <a:rPr lang="el-GR" dirty="0" smtClean="0">
                <a:latin typeface="Arial" panose="020B0604020202020204" pitchFamily="34" charset="0"/>
              </a:rPr>
              <a:t> </a:t>
            </a:r>
            <a:r>
              <a:rPr lang="en-US" u="sng" dirty="0" smtClean="0">
                <a:latin typeface="Arial" panose="020B0604020202020204" pitchFamily="34" charset="0"/>
              </a:rPr>
              <a:t>1 </a:t>
            </a:r>
            <a:r>
              <a:rPr lang="el-GR" u="sng" dirty="0" smtClean="0">
                <a:latin typeface="Arial" panose="020B0604020202020204" pitchFamily="34" charset="0"/>
              </a:rPr>
              <a:t>στους 9 άνδρες θα  εμφανίσει </a:t>
            </a:r>
            <a:r>
              <a:rPr lang="el-GR" u="sng" dirty="0" err="1" smtClean="0">
                <a:latin typeface="Arial" panose="020B0604020202020204" pitchFamily="34" charset="0"/>
              </a:rPr>
              <a:t>Ca</a:t>
            </a:r>
            <a:r>
              <a:rPr lang="el-GR" u="sng" dirty="0" smtClean="0">
                <a:latin typeface="Arial" panose="020B0604020202020204" pitchFamily="34" charset="0"/>
              </a:rPr>
              <a:t> προστάτη κατά τη διάρκεια της ζωής του</a:t>
            </a:r>
          </a:p>
          <a:p>
            <a:endParaRPr lang="el-GR" dirty="0" smtClean="0">
              <a:latin typeface="Arial" panose="020B0604020202020204" pitchFamily="34" charset="0"/>
            </a:endParaRPr>
          </a:p>
          <a:p>
            <a:r>
              <a:rPr lang="el-GR" b="1" dirty="0" smtClean="0">
                <a:latin typeface="Arial" panose="020B0604020202020204" pitchFamily="34" charset="0"/>
              </a:rPr>
              <a:t>5η αιτία θανάτου λόγω κακοήθειας </a:t>
            </a:r>
            <a:r>
              <a:rPr lang="el-GR" dirty="0" smtClean="0">
                <a:latin typeface="Arial" panose="020B0604020202020204" pitchFamily="34" charset="0"/>
              </a:rPr>
              <a:t>παγκόσμια</a:t>
            </a:r>
            <a:endParaRPr lang="en-US" dirty="0" smtClean="0">
              <a:latin typeface="Arial" panose="020B0604020202020204" pitchFamily="34" charset="0"/>
            </a:endParaRPr>
          </a:p>
          <a:p>
            <a:endParaRPr lang="el-GR" dirty="0" smtClean="0">
              <a:latin typeface="Arial" panose="020B0604020202020204" pitchFamily="34" charset="0"/>
            </a:endParaRPr>
          </a:p>
        </p:txBody>
      </p:sp>
      <p:sp>
        <p:nvSpPr>
          <p:cNvPr id="4" name="TextBox 10"/>
          <p:cNvSpPr txBox="1">
            <a:spLocks noGrp="1"/>
          </p:cNvSpPr>
          <p:nvPr>
            <p:ph type="title"/>
          </p:nvPr>
        </p:nvSpPr>
        <p:spPr>
          <a:xfrm>
            <a:off x="457200" y="274638"/>
            <a:ext cx="8229600" cy="769441"/>
          </a:xfrm>
          <a:prstGeom prst="rect">
            <a:avLst/>
          </a:prstGeom>
          <a:noFill/>
        </p:spPr>
        <p:txBody>
          <a:bodyPr wrap="square" rtlCol="0">
            <a:spAutoFit/>
          </a:bodyPr>
          <a:lstStyle/>
          <a:p>
            <a:r>
              <a:rPr lang="en-US" dirty="0" smtClean="0"/>
              <a:t>Epidemiology</a:t>
            </a:r>
            <a:endParaRPr lang="en-US" dirty="0"/>
          </a:p>
        </p:txBody>
      </p:sp>
      <p:pic>
        <p:nvPicPr>
          <p:cNvPr id="5" name="Picture 6"/>
          <p:cNvPicPr>
            <a:picLocks noChangeAspect="1"/>
          </p:cNvPicPr>
          <p:nvPr/>
        </p:nvPicPr>
        <p:blipFill>
          <a:blip r:embed="rId5"/>
          <a:stretch>
            <a:fillRect/>
          </a:stretch>
        </p:blipFill>
        <p:spPr>
          <a:xfrm>
            <a:off x="4643438" y="1285861"/>
            <a:ext cx="4275782" cy="4929222"/>
          </a:xfrm>
          <a:prstGeom prst="rect">
            <a:avLst/>
          </a:prstGeom>
        </p:spPr>
      </p:pic>
      <p:sp>
        <p:nvSpPr>
          <p:cNvPr id="6" name="5 - Ορθογώνιο"/>
          <p:cNvSpPr/>
          <p:nvPr/>
        </p:nvSpPr>
        <p:spPr>
          <a:xfrm>
            <a:off x="4929190" y="6429396"/>
            <a:ext cx="4572000" cy="261610"/>
          </a:xfrm>
          <a:prstGeom prst="rect">
            <a:avLst/>
          </a:prstGeom>
        </p:spPr>
        <p:txBody>
          <a:bodyPr wrap="square">
            <a:spAutoFit/>
          </a:bodyPr>
          <a:lstStyle/>
          <a:p>
            <a:r>
              <a:rPr lang="en-US" sz="1100" dirty="0" smtClean="0">
                <a:latin typeface="Arial" panose="020B0604020202020204" pitchFamily="34" charset="0"/>
              </a:rPr>
              <a:t>GLOBOCAN 2012 (IARC) </a:t>
            </a:r>
            <a:r>
              <a:rPr lang="en-US" sz="1100" i="1" dirty="0" smtClean="0">
                <a:latin typeface="Arial" panose="020B0604020202020204" pitchFamily="34" charset="0"/>
              </a:rPr>
              <a:t>Section of Cancer Information</a:t>
            </a:r>
            <a:endParaRPr lang="en-US" sz="1100" dirty="0"/>
          </a:p>
        </p:txBody>
      </p:sp>
      <p:pic>
        <p:nvPicPr>
          <p:cNvPr id="8" name="Picture 2"/>
          <p:cNvPicPr>
            <a:picLocks noChangeAspect="1" noChangeArrowheads="1"/>
          </p:cNvPicPr>
          <p:nvPr/>
        </p:nvPicPr>
        <p:blipFill>
          <a:blip r:embed="rId6"/>
          <a:srcRect/>
          <a:stretch>
            <a:fillRect/>
          </a:stretch>
        </p:blipFill>
        <p:spPr bwMode="auto">
          <a:xfrm>
            <a:off x="1" y="4286256"/>
            <a:ext cx="4643437" cy="193357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9" name="Picture 2"/>
          <p:cNvPicPr>
            <a:picLocks noChangeAspect="1" noChangeArrowheads="1"/>
          </p:cNvPicPr>
          <p:nvPr/>
        </p:nvPicPr>
        <p:blipFill>
          <a:blip r:embed="rId7"/>
          <a:srcRect/>
          <a:stretch>
            <a:fillRect/>
          </a:stretch>
        </p:blipFill>
        <p:spPr bwMode="auto">
          <a:xfrm>
            <a:off x="1" y="3929066"/>
            <a:ext cx="4857752" cy="2505075"/>
          </a:xfrm>
          <a:prstGeom prst="rect">
            <a:avLst/>
          </a:prstGeom>
          <a:noFill/>
          <a:ln w="9525">
            <a:solidFill>
              <a:schemeClr val="accent1"/>
            </a:solidFill>
            <a:miter lim="800000"/>
            <a:headEnd/>
            <a:tailEnd/>
          </a:ln>
          <a:effectLst>
            <a:innerShdw blurRad="114300">
              <a:prstClr val="black"/>
            </a:innerShdw>
          </a:effectLst>
        </p:spPr>
      </p:pic>
      <p:pic>
        <p:nvPicPr>
          <p:cNvPr id="10" name="~PP1256.WAV">
            <a:hlinkClick r:id="" action="ppaction://media"/>
          </p:cNvPr>
          <p:cNvPicPr>
            <a:picLocks noRot="1" noChangeAspect="1"/>
          </p:cNvPicPr>
          <p:nvPr>
            <a:wavAudioFile r:embed="rId2" name="~PP1256.WAV"/>
          </p:nvPr>
        </p:nvPicPr>
        <p:blipFill>
          <a:blip r:embed="rId8"/>
          <a:stretch>
            <a:fillRect/>
          </a:stretch>
        </p:blipFill>
        <p:spPr>
          <a:xfrm>
            <a:off x="8632825" y="6346825"/>
            <a:ext cx="304800" cy="304800"/>
          </a:xfrm>
          <a:prstGeom prst="rect">
            <a:avLst/>
          </a:prstGeom>
        </p:spPr>
      </p:pic>
    </p:spTree>
    <p:custDataLst>
      <p:tags r:id="rId1"/>
    </p:custDataLst>
  </p:cSld>
  <p:clrMapOvr>
    <a:masterClrMapping/>
  </p:clrMapOvr>
  <p:transition advTm="47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03200" y="76201"/>
            <a:ext cx="7950200" cy="736600"/>
          </a:xfrm>
        </p:spPr>
        <p:txBody>
          <a:bodyPr>
            <a:normAutofit fontScale="90000"/>
          </a:bodyPr>
          <a:lstStyle/>
          <a:p>
            <a:pPr algn="l" defTabSz="914400">
              <a:lnSpc>
                <a:spcPct val="85000"/>
              </a:lnSpc>
              <a:spcBef>
                <a:spcPts val="0"/>
              </a:spcBef>
              <a:buNone/>
            </a:pPr>
            <a:r>
              <a:rPr lang="el-GR" sz="3200" b="1" i="0" dirty="0" smtClean="0">
                <a:solidFill>
                  <a:srgbClr val="C0311A"/>
                </a:solidFill>
                <a:latin typeface="Arial"/>
                <a:ea typeface="+mj-ea"/>
                <a:cs typeface="+mj-cs"/>
              </a:rPr>
              <a:t>Καρκίνος του προστάτη: </a:t>
            </a:r>
            <a:br>
              <a:rPr lang="el-GR" sz="3200" b="1" i="0" dirty="0" smtClean="0">
                <a:solidFill>
                  <a:srgbClr val="C0311A"/>
                </a:solidFill>
                <a:latin typeface="Arial"/>
                <a:ea typeface="+mj-ea"/>
                <a:cs typeface="+mj-cs"/>
              </a:rPr>
            </a:br>
            <a:r>
              <a:rPr lang="el-GR" sz="3200" b="1" i="0" dirty="0" smtClean="0">
                <a:solidFill>
                  <a:srgbClr val="C0311A"/>
                </a:solidFill>
                <a:latin typeface="Arial"/>
                <a:ea typeface="+mj-ea"/>
                <a:cs typeface="+mj-cs"/>
              </a:rPr>
              <a:t>Παράγοντες κινδύνου</a:t>
            </a:r>
            <a:endParaRPr lang="el-GR" sz="3200" b="1" i="0" dirty="0">
              <a:solidFill>
                <a:srgbClr val="C0311A"/>
              </a:solidFill>
              <a:latin typeface="Arial"/>
              <a:ea typeface="+mj-ea"/>
              <a:cs typeface="+mj-cs"/>
            </a:endParaRPr>
          </a:p>
        </p:txBody>
      </p:sp>
      <p:graphicFrame>
        <p:nvGraphicFramePr>
          <p:cNvPr id="6" name="Content Placeholder 5"/>
          <p:cNvGraphicFramePr>
            <a:graphicFrameLocks noGrp="1"/>
          </p:cNvGraphicFramePr>
          <p:nvPr>
            <p:ph idx="1"/>
            <p:extLst/>
          </p:nvPr>
        </p:nvGraphicFramePr>
        <p:xfrm>
          <a:off x="332238" y="2141539"/>
          <a:ext cx="8392661" cy="3383855"/>
        </p:xfrm>
        <a:graphic>
          <a:graphicData uri="http://schemas.openxmlformats.org/drawingml/2006/table">
            <a:tbl>
              <a:tblPr firstRow="1" bandRow="1">
                <a:tableStyleId>{5C22544A-7EE6-4342-B048-85BDC9FD1C3A}</a:tableStyleId>
              </a:tblPr>
              <a:tblGrid>
                <a:gridCol w="2033831">
                  <a:extLst>
                    <a:ext uri="{9D8B030D-6E8A-4147-A177-3AD203B41FA5}">
                      <a16:colId xmlns="" xmlns:a16="http://schemas.microsoft.com/office/drawing/2014/main" val="20000"/>
                    </a:ext>
                  </a:extLst>
                </a:gridCol>
                <a:gridCol w="6358830">
                  <a:extLst>
                    <a:ext uri="{9D8B030D-6E8A-4147-A177-3AD203B41FA5}">
                      <a16:colId xmlns="" xmlns:a16="http://schemas.microsoft.com/office/drawing/2014/main" val="20001"/>
                    </a:ext>
                  </a:extLst>
                </a:gridCol>
              </a:tblGrid>
              <a:tr h="391488">
                <a:tc gridSpan="2">
                  <a:txBody>
                    <a:bodyPr/>
                    <a:lstStyle/>
                    <a:p>
                      <a:pPr marL="0" algn="l" defTabSz="914400">
                        <a:buNone/>
                      </a:pPr>
                      <a:r>
                        <a:rPr lang="el-GR" sz="1400" b="1" i="0" noProof="0" dirty="0" smtClean="0">
                          <a:solidFill>
                            <a:srgbClr val="333333"/>
                          </a:solidFill>
                          <a:latin typeface="Arial"/>
                          <a:ea typeface="+mn-ea"/>
                          <a:cs typeface="+mn-cs"/>
                        </a:rPr>
                        <a:t>Παράγοντες κινδύνου</a:t>
                      </a:r>
                      <a:r>
                        <a:rPr lang="el-GR" sz="1400" b="1" i="0" baseline="30000" noProof="0" dirty="0" smtClean="0">
                          <a:solidFill>
                            <a:srgbClr val="333333"/>
                          </a:solidFill>
                          <a:latin typeface="Arial"/>
                          <a:ea typeface="+mn-ea"/>
                          <a:cs typeface="+mn-cs"/>
                        </a:rPr>
                        <a:t>1−3</a:t>
                      </a:r>
                      <a:endParaRPr lang="el-GR" sz="1400" b="1" i="0" baseline="30000" noProof="0" dirty="0">
                        <a:solidFill>
                          <a:srgbClr val="333333"/>
                        </a:solidFill>
                        <a:latin typeface="Arial"/>
                        <a:ea typeface="+mn-ea"/>
                        <a:cs typeface="+mn-cs"/>
                      </a:endParaRPr>
                    </a:p>
                  </a:txBody>
                  <a:tcPr marL="89784" marR="89784"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accent3"/>
                    </a:solidFill>
                  </a:tcPr>
                </a:tc>
                <a:tc hMerge="1">
                  <a:txBody>
                    <a:bodyPr/>
                    <a:lstStyle/>
                    <a:p>
                      <a:endParaRPr lang="en-US" dirty="0">
                        <a:solidFill>
                          <a:schemeClr val="tx1"/>
                        </a:solidFill>
                      </a:endParaRPr>
                    </a:p>
                  </a:txBody>
                  <a:tcPr>
                    <a:noFill/>
                  </a:tcPr>
                </a:tc>
                <a:extLst>
                  <a:ext uri="{0D108BD9-81ED-4DB2-BD59-A6C34878D82A}">
                    <a16:rowId xmlns="" xmlns:a16="http://schemas.microsoft.com/office/drawing/2014/main" val="10000"/>
                  </a:ext>
                </a:extLst>
              </a:tr>
              <a:tr h="537589">
                <a:tc>
                  <a:txBody>
                    <a:bodyPr/>
                    <a:lstStyle/>
                    <a:p>
                      <a:pPr marL="0" algn="l" defTabSz="914400">
                        <a:buNone/>
                      </a:pPr>
                      <a:r>
                        <a:rPr lang="el-GR" sz="1400" b="1" i="0" noProof="0" dirty="0" smtClean="0">
                          <a:solidFill>
                            <a:schemeClr val="dk1"/>
                          </a:solidFill>
                          <a:latin typeface="Arial"/>
                          <a:ea typeface="+mn-ea"/>
                          <a:cs typeface="+mn-cs"/>
                        </a:rPr>
                        <a:t>Ηλικία</a:t>
                      </a:r>
                      <a:endParaRPr lang="el-GR" sz="1400" b="1" i="0" noProof="0" dirty="0">
                        <a:solidFill>
                          <a:schemeClr val="dk1"/>
                        </a:solidFill>
                        <a:latin typeface="Arial"/>
                        <a:ea typeface="+mn-ea"/>
                        <a:cs typeface="+mn-cs"/>
                      </a:endParaRPr>
                    </a:p>
                  </a:txBody>
                  <a:tcPr marL="89784" marR="89784">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chemeClr val="accent4"/>
                      </a:solidFill>
                      <a:prstDash val="solid"/>
                      <a:round/>
                      <a:headEnd type="none" w="med" len="med"/>
                      <a:tailEnd type="none" w="med" len="med"/>
                    </a:lnT>
                    <a:solidFill>
                      <a:schemeClr val="accent3">
                        <a:lumMod val="40000"/>
                        <a:lumOff val="60000"/>
                      </a:schemeClr>
                    </a:solidFill>
                  </a:tcPr>
                </a:tc>
                <a:tc>
                  <a:txBody>
                    <a:bodyPr/>
                    <a:lstStyle/>
                    <a:p>
                      <a:pPr marL="347472" indent="-347472" algn="l" defTabSz="914400">
                        <a:buClr>
                          <a:schemeClr val="dk1"/>
                        </a:buClr>
                        <a:buFont typeface="Arial"/>
                        <a:buChar char="•"/>
                      </a:pPr>
                      <a:r>
                        <a:rPr lang="el-GR" sz="1400" b="0" i="0" noProof="0" dirty="0" smtClean="0">
                          <a:solidFill>
                            <a:schemeClr val="dk1"/>
                          </a:solidFill>
                          <a:latin typeface="Arial"/>
                          <a:ea typeface="+mn-ea"/>
                          <a:cs typeface="+mn-cs"/>
                        </a:rPr>
                        <a:t>70–80% των περιπτώσεων διαγιγνώσκονται σε ασθενείς άνω των 65 ετών</a:t>
                      </a:r>
                    </a:p>
                    <a:p>
                      <a:pPr marL="347472" indent="-347472" algn="l" defTabSz="914400">
                        <a:buClr>
                          <a:srgbClr val="333333"/>
                        </a:buClr>
                        <a:buFont typeface="Arial"/>
                        <a:buChar char="•"/>
                      </a:pPr>
                      <a:r>
                        <a:rPr lang="el-GR" sz="1400" b="0" i="0" baseline="0" noProof="0" dirty="0" smtClean="0">
                          <a:solidFill>
                            <a:srgbClr val="333333"/>
                          </a:solidFill>
                          <a:latin typeface="Arial"/>
                          <a:ea typeface="+mn-ea"/>
                          <a:cs typeface="+mn-cs"/>
                        </a:rPr>
                        <a:t>97% των περιπτώσεων εμφανίζονται σε άνδρες ηλικίας 50 ετών και άνω.</a:t>
                      </a:r>
                      <a:endParaRPr lang="el-GR" sz="1400" b="0" i="0" baseline="0" noProof="0" dirty="0">
                        <a:solidFill>
                          <a:srgbClr val="333333"/>
                        </a:solidFill>
                        <a:latin typeface="Arial"/>
                        <a:ea typeface="+mn-ea"/>
                        <a:cs typeface="+mn-cs"/>
                      </a:endParaRPr>
                    </a:p>
                  </a:txBody>
                  <a:tcPr marL="89784" marR="89784">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4"/>
                      </a:solidFill>
                      <a:prstDash val="solid"/>
                      <a:round/>
                      <a:headEnd type="none" w="med" len="med"/>
                      <a:tailEnd type="none" w="med" len="med"/>
                    </a:lnT>
                    <a:solidFill>
                      <a:schemeClr val="accent3">
                        <a:lumMod val="40000"/>
                        <a:lumOff val="60000"/>
                      </a:schemeClr>
                    </a:solidFill>
                  </a:tcPr>
                </a:tc>
                <a:extLst>
                  <a:ext uri="{0D108BD9-81ED-4DB2-BD59-A6C34878D82A}">
                    <a16:rowId xmlns="" xmlns:a16="http://schemas.microsoft.com/office/drawing/2014/main" val="10001"/>
                  </a:ext>
                </a:extLst>
              </a:tr>
              <a:tr h="537589">
                <a:tc>
                  <a:txBody>
                    <a:bodyPr/>
                    <a:lstStyle/>
                    <a:p>
                      <a:pPr marL="0" algn="l" defTabSz="914400">
                        <a:buNone/>
                      </a:pPr>
                      <a:r>
                        <a:rPr lang="el-GR" sz="1400" b="1" i="0" noProof="0" dirty="0" smtClean="0">
                          <a:solidFill>
                            <a:schemeClr val="dk1"/>
                          </a:solidFill>
                          <a:latin typeface="Arial"/>
                          <a:ea typeface="+mn-ea"/>
                          <a:cs typeface="+mn-cs"/>
                        </a:rPr>
                        <a:t>Εθνικότητα</a:t>
                      </a:r>
                      <a:endParaRPr lang="el-GR" sz="1400" b="1" i="0" noProof="0" dirty="0">
                        <a:solidFill>
                          <a:schemeClr val="dk1"/>
                        </a:solidFill>
                        <a:latin typeface="Arial"/>
                        <a:ea typeface="+mn-ea"/>
                        <a:cs typeface="+mn-cs"/>
                      </a:endParaRPr>
                    </a:p>
                  </a:txBody>
                  <a:tcPr marL="89784" marR="89784">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chemeClr val="accent3">
                        <a:lumMod val="20000"/>
                        <a:lumOff val="80000"/>
                      </a:schemeClr>
                    </a:solidFill>
                  </a:tcPr>
                </a:tc>
                <a:tc>
                  <a:txBody>
                    <a:bodyPr/>
                    <a:lstStyle/>
                    <a:p>
                      <a:pPr marL="347472" indent="-347472" algn="l" defTabSz="914400">
                        <a:buClr>
                          <a:schemeClr val="dk1"/>
                        </a:buClr>
                        <a:buFont typeface="Arial"/>
                        <a:buChar char="•"/>
                      </a:pPr>
                      <a:r>
                        <a:rPr lang="el-GR" sz="1400" b="0" i="0" noProof="0" dirty="0" smtClean="0">
                          <a:solidFill>
                            <a:schemeClr val="dk1"/>
                          </a:solidFill>
                          <a:latin typeface="Arial"/>
                          <a:ea typeface="+mn-ea"/>
                          <a:cs typeface="+mn-cs"/>
                        </a:rPr>
                        <a:t>Υψηλότερος κίνδυνος</a:t>
                      </a:r>
                      <a:r>
                        <a:rPr lang="el-GR" sz="1400" b="0" i="0" baseline="0" noProof="0" dirty="0" smtClean="0">
                          <a:solidFill>
                            <a:schemeClr val="dk1"/>
                          </a:solidFill>
                          <a:latin typeface="Arial"/>
                          <a:ea typeface="+mn-ea"/>
                          <a:cs typeface="+mn-cs"/>
                        </a:rPr>
                        <a:t> για άτομα αφρικανικής καταγωγής</a:t>
                      </a:r>
                    </a:p>
                    <a:p>
                      <a:pPr marL="347472" indent="-347472" algn="l" defTabSz="914400">
                        <a:buClr>
                          <a:schemeClr val="dk1"/>
                        </a:buClr>
                        <a:buFont typeface="Arial"/>
                        <a:buChar char="•"/>
                      </a:pPr>
                      <a:r>
                        <a:rPr lang="el-GR" sz="1400" b="0" i="0" baseline="0" noProof="0" dirty="0" smtClean="0">
                          <a:solidFill>
                            <a:schemeClr val="dk1"/>
                          </a:solidFill>
                          <a:latin typeface="Arial"/>
                          <a:ea typeface="+mn-ea"/>
                          <a:cs typeface="+mn-cs"/>
                        </a:rPr>
                        <a:t>Χαμηλότερος κίνδυνος για Ασιάτες</a:t>
                      </a:r>
                      <a:endParaRPr lang="el-GR" sz="1400" b="0" i="0" baseline="0" noProof="0" dirty="0">
                        <a:solidFill>
                          <a:schemeClr val="dk1"/>
                        </a:solidFill>
                        <a:latin typeface="Arial"/>
                        <a:ea typeface="+mn-ea"/>
                        <a:cs typeface="+mn-cs"/>
                      </a:endParaRPr>
                    </a:p>
                  </a:txBody>
                  <a:tcPr marL="89784" marR="89784">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3">
                        <a:lumMod val="20000"/>
                        <a:lumOff val="80000"/>
                      </a:schemeClr>
                    </a:solidFill>
                  </a:tcPr>
                </a:tc>
                <a:extLst>
                  <a:ext uri="{0D108BD9-81ED-4DB2-BD59-A6C34878D82A}">
                    <a16:rowId xmlns="" xmlns:a16="http://schemas.microsoft.com/office/drawing/2014/main" val="10002"/>
                  </a:ext>
                </a:extLst>
              </a:tr>
              <a:tr h="980309">
                <a:tc>
                  <a:txBody>
                    <a:bodyPr/>
                    <a:lstStyle/>
                    <a:p>
                      <a:pPr marL="0" algn="l" defTabSz="914400">
                        <a:buNone/>
                      </a:pPr>
                      <a:r>
                        <a:rPr lang="el-GR" sz="1400" b="1" i="0" noProof="0" dirty="0" smtClean="0">
                          <a:solidFill>
                            <a:schemeClr val="dk1"/>
                          </a:solidFill>
                          <a:latin typeface="Arial"/>
                          <a:ea typeface="+mn-ea"/>
                          <a:cs typeface="+mn-cs"/>
                        </a:rPr>
                        <a:t>Οικογενειακό ιστορικό</a:t>
                      </a:r>
                      <a:endParaRPr lang="el-GR" sz="1400" b="1" i="0" noProof="0" dirty="0">
                        <a:solidFill>
                          <a:schemeClr val="dk1"/>
                        </a:solidFill>
                        <a:latin typeface="Arial"/>
                        <a:ea typeface="+mn-ea"/>
                        <a:cs typeface="+mn-cs"/>
                      </a:endParaRPr>
                    </a:p>
                  </a:txBody>
                  <a:tcPr marL="89784" marR="89784">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chemeClr val="accent3">
                        <a:lumMod val="40000"/>
                        <a:lumOff val="60000"/>
                      </a:schemeClr>
                    </a:solidFill>
                  </a:tcPr>
                </a:tc>
                <a:tc>
                  <a:txBody>
                    <a:bodyPr/>
                    <a:lstStyle/>
                    <a:p>
                      <a:pPr marL="347472" indent="-347472" algn="l" defTabSz="914400">
                        <a:buClr>
                          <a:schemeClr val="dk1"/>
                        </a:buClr>
                        <a:buFont typeface="Arial"/>
                        <a:buChar char="•"/>
                      </a:pPr>
                      <a:r>
                        <a:rPr lang="el-GR" sz="1400" b="0" i="0" baseline="0" noProof="0" dirty="0" smtClean="0">
                          <a:solidFill>
                            <a:schemeClr val="dk1"/>
                          </a:solidFill>
                          <a:latin typeface="Arial"/>
                          <a:ea typeface="+mn-ea"/>
                          <a:cs typeface="+mn-cs"/>
                        </a:rPr>
                        <a:t>Αύξηση του κινδύνου κατά 2 φορές για άνδρες με πάσχοντα συγγενή πρώτου βαθμού.</a:t>
                      </a:r>
                    </a:p>
                    <a:p>
                      <a:pPr marL="347472" indent="-347472" algn="l" defTabSz="914400">
                        <a:buClr>
                          <a:schemeClr val="dk1"/>
                        </a:buClr>
                        <a:buFont typeface="Arial"/>
                        <a:buChar char="•"/>
                      </a:pPr>
                      <a:r>
                        <a:rPr lang="el-GR" sz="1400" b="0" i="0" baseline="0" noProof="0" dirty="0" smtClean="0">
                          <a:solidFill>
                            <a:schemeClr val="dk1"/>
                          </a:solidFill>
                          <a:latin typeface="Arial"/>
                          <a:ea typeface="+mn-ea"/>
                          <a:cs typeface="+mn-cs"/>
                        </a:rPr>
                        <a:t>Ο κίνδυνος αυξάνει με κάθε πάσχοντα συγγενή πρώτου βαθμού: </a:t>
                      </a:r>
                      <a:br>
                        <a:rPr lang="el-GR" sz="1400" b="0" i="0" baseline="0" noProof="0" dirty="0" smtClean="0">
                          <a:solidFill>
                            <a:schemeClr val="dk1"/>
                          </a:solidFill>
                          <a:latin typeface="Arial"/>
                          <a:ea typeface="+mn-ea"/>
                          <a:cs typeface="+mn-cs"/>
                        </a:rPr>
                      </a:br>
                      <a:r>
                        <a:rPr lang="el-GR" sz="1400" b="0" i="0" baseline="0" noProof="0" dirty="0" smtClean="0">
                          <a:solidFill>
                            <a:schemeClr val="dk1"/>
                          </a:solidFill>
                          <a:latin typeface="Arial"/>
                          <a:ea typeface="+mn-ea"/>
                          <a:cs typeface="+mn-cs"/>
                        </a:rPr>
                        <a:t>κατά 5 φορές με δύο συγγενείς, κατά 11 φορές με τρεις συγγενείς.</a:t>
                      </a:r>
                    </a:p>
                    <a:p>
                      <a:pPr marL="347472" indent="-347472" algn="l" defTabSz="914400">
                        <a:buClr>
                          <a:schemeClr val="dk1"/>
                        </a:buClr>
                        <a:buFont typeface="Arial"/>
                        <a:buChar char="•"/>
                      </a:pPr>
                      <a:r>
                        <a:rPr lang="el-GR" sz="1400" b="0" i="0" baseline="0" noProof="0" dirty="0" smtClean="0">
                          <a:solidFill>
                            <a:schemeClr val="dk1"/>
                          </a:solidFill>
                          <a:latin typeface="Arial"/>
                          <a:ea typeface="+mn-ea"/>
                          <a:cs typeface="+mn-cs"/>
                        </a:rPr>
                        <a:t>Μπορεί να υφίσταται γενετική σύνδεση στο 5–10% των περιπτώσεων.</a:t>
                      </a:r>
                      <a:endParaRPr lang="el-GR" sz="1400" b="0" i="0" baseline="0" noProof="0" dirty="0">
                        <a:solidFill>
                          <a:schemeClr val="dk1"/>
                        </a:solidFill>
                        <a:latin typeface="Arial"/>
                        <a:ea typeface="+mn-ea"/>
                        <a:cs typeface="+mn-cs"/>
                      </a:endParaRPr>
                    </a:p>
                  </a:txBody>
                  <a:tcPr marL="89784" marR="89784">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3">
                        <a:lumMod val="40000"/>
                        <a:lumOff val="60000"/>
                      </a:schemeClr>
                    </a:solidFill>
                  </a:tcPr>
                </a:tc>
                <a:extLst>
                  <a:ext uri="{0D108BD9-81ED-4DB2-BD59-A6C34878D82A}">
                    <a16:rowId xmlns="" xmlns:a16="http://schemas.microsoft.com/office/drawing/2014/main" val="10003"/>
                  </a:ext>
                </a:extLst>
              </a:tr>
              <a:tr h="758949">
                <a:tc>
                  <a:txBody>
                    <a:bodyPr/>
                    <a:lstStyle/>
                    <a:p>
                      <a:pPr marL="0" algn="l" defTabSz="914400">
                        <a:buNone/>
                      </a:pPr>
                      <a:r>
                        <a:rPr lang="el-GR" sz="1400" b="1" i="0" noProof="0" dirty="0" smtClean="0">
                          <a:solidFill>
                            <a:schemeClr val="dk1"/>
                          </a:solidFill>
                          <a:latin typeface="Arial"/>
                          <a:ea typeface="+mn-ea"/>
                          <a:cs typeface="+mn-cs"/>
                        </a:rPr>
                        <a:t>Άλλοι παράγοντες</a:t>
                      </a:r>
                      <a:endParaRPr lang="el-GR" sz="1400" b="1" i="0" noProof="0" dirty="0">
                        <a:solidFill>
                          <a:schemeClr val="dk1"/>
                        </a:solidFill>
                        <a:latin typeface="Arial"/>
                        <a:ea typeface="+mn-ea"/>
                        <a:cs typeface="+mn-cs"/>
                      </a:endParaRPr>
                    </a:p>
                  </a:txBody>
                  <a:tcPr marL="89784" marR="89784">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6"/>
                      </a:solidFill>
                      <a:prstDash val="solid"/>
                      <a:round/>
                      <a:headEnd type="none" w="med" len="med"/>
                      <a:tailEnd type="none" w="med" len="med"/>
                    </a:lnB>
                    <a:solidFill>
                      <a:schemeClr val="accent3">
                        <a:lumMod val="20000"/>
                        <a:lumOff val="80000"/>
                      </a:schemeClr>
                    </a:solidFill>
                  </a:tcPr>
                </a:tc>
                <a:tc>
                  <a:txBody>
                    <a:bodyPr/>
                    <a:lstStyle/>
                    <a:p>
                      <a:pPr marL="347472" indent="-347472" algn="l" defTabSz="914400">
                        <a:buClr>
                          <a:schemeClr val="dk1"/>
                        </a:buClr>
                        <a:buFont typeface="Arial"/>
                        <a:buChar char="•"/>
                      </a:pPr>
                      <a:r>
                        <a:rPr lang="el-GR" sz="1400" b="0" i="0" noProof="0" dirty="0" smtClean="0">
                          <a:solidFill>
                            <a:schemeClr val="dk1"/>
                          </a:solidFill>
                          <a:latin typeface="Arial"/>
                          <a:ea typeface="+mn-ea"/>
                          <a:cs typeface="+mn-cs"/>
                        </a:rPr>
                        <a:t>Διαιτολόγιο πλούσιο σε κορεσμένα λίπη</a:t>
                      </a:r>
                    </a:p>
                    <a:p>
                      <a:pPr marL="347472" indent="-347472" algn="l" defTabSz="914400">
                        <a:buClr>
                          <a:schemeClr val="dk1"/>
                        </a:buClr>
                        <a:buFont typeface="Arial"/>
                        <a:buChar char="•"/>
                      </a:pPr>
                      <a:r>
                        <a:rPr lang="el-GR" sz="1400" b="0" i="0" noProof="0" dirty="0" smtClean="0">
                          <a:solidFill>
                            <a:schemeClr val="dk1"/>
                          </a:solidFill>
                          <a:latin typeface="Arial"/>
                          <a:ea typeface="+mn-ea"/>
                          <a:cs typeface="+mn-cs"/>
                        </a:rPr>
                        <a:t>Παχυσαρκία</a:t>
                      </a:r>
                    </a:p>
                    <a:p>
                      <a:pPr marL="347472" indent="-347472" algn="l" defTabSz="914400">
                        <a:buClr>
                          <a:srgbClr val="333333"/>
                        </a:buClr>
                        <a:buFont typeface="Arial"/>
                        <a:buChar char="•"/>
                      </a:pPr>
                      <a:r>
                        <a:rPr lang="el-GR" sz="1400" b="0" i="0" noProof="0" dirty="0" smtClean="0">
                          <a:solidFill>
                            <a:srgbClr val="333333"/>
                          </a:solidFill>
                          <a:latin typeface="Arial"/>
                          <a:ea typeface="+mn-ea"/>
                          <a:cs typeface="+mn-cs"/>
                        </a:rPr>
                        <a:t>Έλλειψη δραστηριότητας</a:t>
                      </a:r>
                      <a:endParaRPr lang="el-GR" sz="1400" b="0" i="0" noProof="0" dirty="0">
                        <a:solidFill>
                          <a:srgbClr val="333333"/>
                        </a:solidFill>
                        <a:latin typeface="Arial"/>
                        <a:ea typeface="+mn-ea"/>
                        <a:cs typeface="+mn-cs"/>
                      </a:endParaRPr>
                    </a:p>
                  </a:txBody>
                  <a:tcPr marL="89784" marR="89784">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4"/>
                  </a:ext>
                </a:extLst>
              </a:tr>
            </a:tbl>
          </a:graphicData>
        </a:graphic>
      </p:graphicFrame>
      <p:sp>
        <p:nvSpPr>
          <p:cNvPr id="7" name="TextBox 5"/>
          <p:cNvSpPr txBox="1">
            <a:spLocks noChangeArrowheads="1"/>
          </p:cNvSpPr>
          <p:nvPr/>
        </p:nvSpPr>
        <p:spPr bwMode="auto">
          <a:xfrm>
            <a:off x="-8390" y="5994262"/>
            <a:ext cx="8355436" cy="861774"/>
          </a:xfrm>
          <a:prstGeom prst="rect">
            <a:avLst/>
          </a:prstGeom>
          <a:noFill/>
          <a:ln w="9525">
            <a:noFill/>
            <a:miter lim="800000"/>
            <a:headEnd/>
            <a:tailEnd/>
          </a:ln>
        </p:spPr>
        <p:txBody>
          <a:bodyPr wrap="square">
            <a:spAutoFit/>
          </a:bodyPr>
          <a:lstStyle/>
          <a:p>
            <a:pPr marL="228600" lvl="0" indent="-228600">
              <a:buFont typeface="Arial"/>
              <a:buAutoNum type="arabicPeriod"/>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ACS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Cancer Facts &amp; Figures</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 2012. Διατίθεται στη σελίδα: http://www.cancer.org/acs/groups/content/@epidemiologysurveilance/documents/document/acspc-031941.pdf. </a:t>
            </a:r>
            <a:br>
              <a:rPr kumimoji="0" lang="el-GR" sz="1000" b="0" i="0" u="none" strike="noStrike" kern="1200" cap="none" spc="0" normalizeH="0" baseline="0" noProof="0" dirty="0" smtClean="0">
                <a:ln>
                  <a:noFill/>
                </a:ln>
                <a:solidFill>
                  <a:srgbClr val="333333"/>
                </a:solidFill>
                <a:effectLst/>
                <a:uLnTx/>
                <a:uFillTx/>
                <a:latin typeface="Arial"/>
                <a:ea typeface="+mn-ea"/>
                <a:cs typeface="Arial"/>
              </a:rPr>
            </a:b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Τελευταία πρόσβαση τον </a:t>
            </a:r>
            <a:r>
              <a:rPr lang="el-GR" sz="1000" dirty="0">
                <a:solidFill>
                  <a:srgbClr val="333333"/>
                </a:solidFill>
              </a:rPr>
              <a:t>Αύγουστο 2018</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a:t>
            </a: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Kutikov A,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et al.</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Radiol Clin N Am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2006;44:649–63. </a:t>
            </a: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Damber JE, Aus G.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Lancet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2008;371:1710–21.</a:t>
            </a:r>
            <a:endParaRPr kumimoji="0" lang="el-GR" sz="1000" b="0" i="0" u="none" strike="noStrike" kern="1200" cap="none" spc="0" normalizeH="0" baseline="0" noProof="0" dirty="0">
              <a:ln>
                <a:noFill/>
              </a:ln>
              <a:solidFill>
                <a:srgbClr val="333333"/>
              </a:solidFill>
              <a:effectLst/>
              <a:uLnTx/>
              <a:uFillTx/>
              <a:latin typeface="Arial"/>
              <a:ea typeface="+mn-ea"/>
              <a:cs typeface="Arial"/>
            </a:endParaRPr>
          </a:p>
        </p:txBody>
      </p:sp>
      <p:sp>
        <p:nvSpPr>
          <p:cNvPr id="8" name="Content Placeholder 2"/>
          <p:cNvSpPr txBox="1">
            <a:spLocks/>
          </p:cNvSpPr>
          <p:nvPr/>
        </p:nvSpPr>
        <p:spPr>
          <a:xfrm>
            <a:off x="292100" y="812801"/>
            <a:ext cx="8469312" cy="219710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smtClean="0">
                <a:ln>
                  <a:noFill/>
                </a:ln>
                <a:solidFill>
                  <a:srgbClr val="333333"/>
                </a:solidFill>
                <a:effectLst/>
                <a:uLnTx/>
                <a:uFillTx/>
                <a:latin typeface="Arial"/>
                <a:ea typeface="+mn-ea"/>
                <a:cs typeface="+mn-cs"/>
              </a:rPr>
              <a:t>Οι μόνοι καλά τεκμηριωμένοι παράγοντες κινδύνου για καρκίνο του προστάτη είναι η πάροδος της ηλικίας, η αφρικανική καταγωγή και το οικογενειακό ιστορικό. </a:t>
            </a:r>
            <a:r>
              <a:rPr kumimoji="0" lang="el-GR" sz="1800" b="0" i="0" u="none" strike="noStrike" kern="1200" cap="none" spc="0" normalizeH="0" baseline="30000" noProof="0" dirty="0" smtClean="0">
                <a:ln>
                  <a:noFill/>
                </a:ln>
                <a:solidFill>
                  <a:srgbClr val="333333"/>
                </a:solidFill>
                <a:effectLst/>
                <a:uLnTx/>
                <a:uFillTx/>
                <a:latin typeface="Arial"/>
                <a:ea typeface="+mn-ea"/>
                <a:cs typeface="+mn-cs"/>
              </a:rPr>
              <a:t>1</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smtClean="0">
                <a:ln>
                  <a:noFill/>
                </a:ln>
                <a:solidFill>
                  <a:srgbClr val="333333"/>
                </a:solidFill>
                <a:effectLst/>
                <a:uLnTx/>
                <a:uFillTx/>
                <a:latin typeface="Arial"/>
                <a:ea typeface="+mn-ea"/>
                <a:cs typeface="+mn-cs"/>
              </a:rPr>
              <a:t>Ο καρκίνος του προστάτη είναι συχνός στη Βορειοδυτική Ευρώπη και στη Βόρεια Αμερική, αλλά λιγότερο συχνός στη Νότια Αμερική και στην Ασία. </a:t>
            </a:r>
            <a:r>
              <a:rPr kumimoji="0" lang="el-GR" sz="1800" b="0" i="0" u="none" strike="noStrike" kern="1200" cap="none" spc="0" normalizeH="0" baseline="30000" noProof="0" dirty="0" smtClean="0">
                <a:ln>
                  <a:noFill/>
                </a:ln>
                <a:solidFill>
                  <a:srgbClr val="333333"/>
                </a:solidFill>
                <a:effectLst/>
                <a:uLnTx/>
                <a:uFillTx/>
                <a:latin typeface="Arial"/>
                <a:ea typeface="+mn-ea"/>
                <a:cs typeface="+mn-cs"/>
              </a:rPr>
              <a:t>1</a:t>
            </a:r>
            <a:endParaRPr kumimoji="0" lang="el-GR" sz="1800" b="0" i="0" u="none" strike="noStrike" kern="1200" cap="none" spc="0" normalizeH="0" baseline="30000" noProof="0" dirty="0">
              <a:ln>
                <a:noFill/>
              </a:ln>
              <a:solidFill>
                <a:srgbClr val="333333"/>
              </a:solidFill>
              <a:effectLst/>
              <a:uLnTx/>
              <a:uFillTx/>
              <a:latin typeface="Arial"/>
              <a:ea typeface="+mn-ea"/>
              <a:cs typeface="+mn-cs"/>
            </a:endParaRPr>
          </a:p>
        </p:txBody>
      </p:sp>
      <p:sp>
        <p:nvSpPr>
          <p:cNvPr id="9"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2"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Επιδημιολογία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0" name="~PP731.WAV">
            <a:hlinkClick r:id="" action="ppaction://media"/>
          </p:cNvPr>
          <p:cNvPicPr>
            <a:picLocks noRot="1" noChangeAspect="1"/>
          </p:cNvPicPr>
          <p:nvPr>
            <a:wavAudioFile r:embed="rId1" name="~PP731.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796347869"/>
      </p:ext>
    </p:extLst>
  </p:cSld>
  <p:clrMapOvr>
    <a:masterClrMapping/>
  </p:clrMapOvr>
  <p:transition advTm="44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Μονοπάτια ανδρογόνων</a:t>
            </a:r>
            <a:endParaRPr lang="el-GR" sz="3200" b="1" i="0" dirty="0">
              <a:solidFill>
                <a:srgbClr val="C0311A"/>
              </a:solidFill>
              <a:latin typeface="Arial"/>
              <a:ea typeface="+mj-ea"/>
              <a:cs typeface="+mj-cs"/>
            </a:endParaRPr>
          </a:p>
        </p:txBody>
      </p:sp>
      <p:sp>
        <p:nvSpPr>
          <p:cNvPr id="8" name="Content Placeholder 7"/>
          <p:cNvSpPr>
            <a:spLocks noGrp="1"/>
          </p:cNvSpPr>
          <p:nvPr>
            <p:ph sz="half" idx="4294967295"/>
          </p:nvPr>
        </p:nvSpPr>
        <p:spPr>
          <a:xfrm>
            <a:off x="4943790" y="1521935"/>
            <a:ext cx="4032194" cy="4686300"/>
          </a:xfrm>
        </p:spPr>
        <p:txBody>
          <a:bodyPr>
            <a:normAutofit fontScale="92500"/>
          </a:bodyPr>
          <a:lstStyle/>
          <a:p>
            <a:pPr marL="347472" indent="-347472" algn="l" defTabSz="914400">
              <a:spcBef>
                <a:spcPts val="600"/>
              </a:spcBef>
              <a:spcAft>
                <a:spcPts val="600"/>
              </a:spcAft>
              <a:buClr>
                <a:srgbClr val="333333"/>
              </a:buClr>
              <a:buFont typeface="Arial"/>
              <a:buChar char="•"/>
            </a:pPr>
            <a:r>
              <a:rPr lang="el-GR" sz="1600" b="0" i="0" dirty="0" smtClean="0">
                <a:solidFill>
                  <a:srgbClr val="333333"/>
                </a:solidFill>
                <a:latin typeface="Arial"/>
                <a:ea typeface="+mn-ea"/>
                <a:cs typeface="+mn-cs"/>
              </a:rPr>
              <a:t>Τα ανδρογόνα (τεστοστερόνη και διϋδροτεστοστερόνη) ευθύνονται για πολλά ανδρικά χαρακτηριστικά, όπως, μεταξύ άλλων, την αύξηση </a:t>
            </a:r>
            <a:br>
              <a:rPr lang="el-GR" sz="1600" b="0" i="0" dirty="0" smtClean="0">
                <a:solidFill>
                  <a:srgbClr val="333333"/>
                </a:solidFill>
                <a:latin typeface="Arial"/>
                <a:ea typeface="+mn-ea"/>
                <a:cs typeface="+mn-cs"/>
              </a:rPr>
            </a:br>
            <a:r>
              <a:rPr lang="el-GR" sz="1600" b="0" i="0" dirty="0" smtClean="0">
                <a:solidFill>
                  <a:srgbClr val="333333"/>
                </a:solidFill>
                <a:latin typeface="Arial"/>
                <a:ea typeface="+mn-ea"/>
                <a:cs typeface="+mn-cs"/>
              </a:rPr>
              <a:t>του προστάτη.</a:t>
            </a:r>
          </a:p>
          <a:p>
            <a:pPr marL="347472" indent="-347472" algn="l" defTabSz="914400">
              <a:spcBef>
                <a:spcPts val="600"/>
              </a:spcBef>
              <a:spcAft>
                <a:spcPts val="600"/>
              </a:spcAft>
              <a:buClr>
                <a:srgbClr val="333333"/>
              </a:buClr>
              <a:buFont typeface="Arial"/>
              <a:buChar char="•"/>
            </a:pPr>
            <a:r>
              <a:rPr lang="el-GR" sz="1600" b="0" i="0" dirty="0" smtClean="0">
                <a:solidFill>
                  <a:srgbClr val="333333"/>
                </a:solidFill>
                <a:latin typeface="Arial"/>
                <a:ea typeface="+mn-ea"/>
                <a:cs typeface="+mn-cs"/>
              </a:rPr>
              <a:t>Σε φυσιολογικά κύτταρα, η σύνδεση των ανδρογόνων σε υποδοχείς ανδρογόνων οδηγεί σε μία ελεγχόμενη αύξηση.</a:t>
            </a:r>
          </a:p>
          <a:p>
            <a:pPr marL="347472" indent="-347472" algn="l" defTabSz="914400">
              <a:spcBef>
                <a:spcPts val="600"/>
              </a:spcBef>
              <a:spcAft>
                <a:spcPts val="600"/>
              </a:spcAft>
              <a:buClr>
                <a:srgbClr val="333333"/>
              </a:buClr>
              <a:buFont typeface="Arial"/>
              <a:buChar char="•"/>
            </a:pPr>
            <a:r>
              <a:rPr lang="el-GR" sz="1600" b="0" i="0" dirty="0" smtClean="0">
                <a:solidFill>
                  <a:srgbClr val="333333"/>
                </a:solidFill>
                <a:latin typeface="Arial"/>
                <a:ea typeface="+mn-ea"/>
                <a:cs typeface="+mn-cs"/>
              </a:rPr>
              <a:t>Σε καρκινικά κύτταρα, η σύνδεση σε υποδοχείς ανδρογόνων οδηγεί σε μία μη ελεγχόμενη αύξηση.</a:t>
            </a:r>
          </a:p>
          <a:p>
            <a:pPr marL="347472" indent="-347472">
              <a:spcBef>
                <a:spcPts val="600"/>
              </a:spcBef>
              <a:spcAft>
                <a:spcPts val="600"/>
              </a:spcAft>
              <a:buClr>
                <a:srgbClr val="333333"/>
              </a:buClr>
              <a:buFont typeface="Arial"/>
              <a:buChar char="•"/>
            </a:pPr>
            <a:r>
              <a:rPr lang="el-GR" sz="1800" b="1" i="0" dirty="0" smtClean="0">
                <a:solidFill>
                  <a:srgbClr val="333333"/>
                </a:solidFill>
                <a:latin typeface="Arial"/>
                <a:ea typeface="+mn-ea"/>
                <a:cs typeface="+mn-cs"/>
              </a:rPr>
              <a:t>Τα ανδρογόνα είναι, επομένως, οι βασικοί </a:t>
            </a:r>
            <a:r>
              <a:rPr lang="el-GR" sz="1800" b="1" i="0" dirty="0" smtClean="0">
                <a:latin typeface="Arial"/>
                <a:ea typeface="+mn-ea"/>
                <a:cs typeface="+mn-cs"/>
              </a:rPr>
              <a:t>παράγοντες που προάγουν την εξέλιξη του </a:t>
            </a:r>
            <a:r>
              <a:rPr lang="el-GR" sz="1800" b="1" dirty="0" smtClean="0"/>
              <a:t>καρκίνου του προστάτη</a:t>
            </a:r>
            <a:r>
              <a:rPr lang="el-GR" sz="1800" b="1" i="0" dirty="0" smtClean="0">
                <a:latin typeface="Arial"/>
                <a:ea typeface="+mn-ea"/>
                <a:cs typeface="+mn-cs"/>
              </a:rPr>
              <a:t>. </a:t>
            </a:r>
          </a:p>
          <a:p>
            <a:pPr marL="347472" indent="-347472" algn="l" defTabSz="914400">
              <a:spcBef>
                <a:spcPts val="432"/>
              </a:spcBef>
              <a:buFont typeface="Arial"/>
              <a:buChar char="•"/>
            </a:pPr>
            <a:endParaRPr lang="el-GR" sz="1600" dirty="0" smtClean="0"/>
          </a:p>
        </p:txBody>
      </p:sp>
      <p:sp>
        <p:nvSpPr>
          <p:cNvPr id="11" name="TextBox 10"/>
          <p:cNvSpPr txBox="1"/>
          <p:nvPr/>
        </p:nvSpPr>
        <p:spPr>
          <a:xfrm>
            <a:off x="-8389" y="6296501"/>
            <a:ext cx="79445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ACTH=φλοιοεπινεφριδιοτρόπος ορμόνη, LH= ωχρινοτρόπος ορμόνη.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Heinlein CA, Chang C.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Endocr Rev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2004;25:276–308.</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7"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0" name="Rectangle 20"/>
          <p:cNvSpPr>
            <a:spLocks noChangeArrowheads="1"/>
          </p:cNvSpPr>
          <p:nvPr/>
        </p:nvSpPr>
        <p:spPr bwMode="auto">
          <a:xfrm>
            <a:off x="7211683" y="-1492"/>
            <a:ext cx="1923863"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Ανατομία και λειτουργία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grpSp>
        <p:nvGrpSpPr>
          <p:cNvPr id="2" name="Group 27"/>
          <p:cNvGrpSpPr>
            <a:grpSpLocks noChangeAspect="1"/>
          </p:cNvGrpSpPr>
          <p:nvPr/>
        </p:nvGrpSpPr>
        <p:grpSpPr>
          <a:xfrm>
            <a:off x="891530" y="1421542"/>
            <a:ext cx="3495679" cy="4029318"/>
            <a:chOff x="2562140" y="2466469"/>
            <a:chExt cx="3111829" cy="3534215"/>
          </a:xfrm>
        </p:grpSpPr>
        <p:pic>
          <p:nvPicPr>
            <p:cNvPr id="33" name="Picture 8" descr="arrow2.png"/>
            <p:cNvPicPr>
              <a:picLocks noChangeAspect="1"/>
            </p:cNvPicPr>
            <p:nvPr/>
          </p:nvPicPr>
          <p:blipFill rotWithShape="1">
            <a:blip r:embed="rId4" cstate="print"/>
            <a:srcRect l="21577" t="29542"/>
            <a:stretch/>
          </p:blipFill>
          <p:spPr bwMode="auto">
            <a:xfrm>
              <a:off x="3054778" y="4086651"/>
              <a:ext cx="939330" cy="857497"/>
            </a:xfrm>
            <a:prstGeom prst="rect">
              <a:avLst/>
            </a:prstGeom>
            <a:noFill/>
            <a:ln w="9525">
              <a:noFill/>
              <a:miter lim="800000"/>
              <a:headEnd/>
              <a:tailEnd/>
            </a:ln>
          </p:spPr>
        </p:pic>
        <p:pic>
          <p:nvPicPr>
            <p:cNvPr id="34" name="Picture 10" descr="arrow3.png"/>
            <p:cNvPicPr>
              <a:picLocks noChangeAspect="1"/>
            </p:cNvPicPr>
            <p:nvPr/>
          </p:nvPicPr>
          <p:blipFill>
            <a:blip r:embed="rId5" cstate="print"/>
            <a:srcRect/>
            <a:stretch>
              <a:fillRect/>
            </a:stretch>
          </p:blipFill>
          <p:spPr bwMode="auto">
            <a:xfrm>
              <a:off x="3996114" y="4611166"/>
              <a:ext cx="319718" cy="1003706"/>
            </a:xfrm>
            <a:prstGeom prst="rect">
              <a:avLst/>
            </a:prstGeom>
            <a:noFill/>
            <a:ln w="9525">
              <a:noFill/>
              <a:miter lim="800000"/>
              <a:headEnd/>
              <a:tailEnd/>
            </a:ln>
          </p:spPr>
        </p:pic>
        <p:sp>
          <p:nvSpPr>
            <p:cNvPr id="35" name="TextBox 6"/>
            <p:cNvSpPr txBox="1">
              <a:spLocks noChangeArrowheads="1"/>
            </p:cNvSpPr>
            <p:nvPr/>
          </p:nvSpPr>
          <p:spPr bwMode="auto">
            <a:xfrm>
              <a:off x="3563249" y="3642545"/>
              <a:ext cx="347042" cy="24296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t>LH</a:t>
              </a:r>
              <a:endParaRPr kumimoji="0" lang="el-GR" sz="1200" b="1" i="0" u="none" strike="noStrike" kern="1200" cap="none" spc="0" normalizeH="0" baseline="0" noProof="0" dirty="0">
                <a:ln>
                  <a:noFill/>
                </a:ln>
                <a:solidFill>
                  <a:srgbClr val="333333"/>
                </a:solidFill>
                <a:effectLst/>
                <a:uLnTx/>
                <a:uFillTx/>
                <a:latin typeface="Arial"/>
                <a:ea typeface="MS PGothic"/>
                <a:cs typeface="+mn-cs"/>
              </a:endParaRPr>
            </a:p>
          </p:txBody>
        </p:sp>
        <p:sp>
          <p:nvSpPr>
            <p:cNvPr id="36" name="TextBox 7"/>
            <p:cNvSpPr txBox="1">
              <a:spLocks noChangeArrowheads="1"/>
            </p:cNvSpPr>
            <p:nvPr/>
          </p:nvSpPr>
          <p:spPr bwMode="auto">
            <a:xfrm>
              <a:off x="4218599" y="3642545"/>
              <a:ext cx="543966" cy="24296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t>ACTH</a:t>
              </a:r>
              <a:endParaRPr kumimoji="0" lang="el-GR" sz="1200" b="1" i="0" u="none" strike="noStrike" kern="1200" cap="none" spc="0" normalizeH="0" baseline="0" noProof="0" dirty="0">
                <a:ln>
                  <a:noFill/>
                </a:ln>
                <a:solidFill>
                  <a:srgbClr val="333333"/>
                </a:solidFill>
                <a:effectLst/>
                <a:uLnTx/>
                <a:uFillTx/>
                <a:latin typeface="Arial"/>
                <a:ea typeface="MS PGothic"/>
                <a:cs typeface="+mn-cs"/>
              </a:endParaRPr>
            </a:p>
          </p:txBody>
        </p:sp>
        <p:sp>
          <p:nvSpPr>
            <p:cNvPr id="37" name="TextBox 8"/>
            <p:cNvSpPr txBox="1">
              <a:spLocks noChangeArrowheads="1"/>
            </p:cNvSpPr>
            <p:nvPr/>
          </p:nvSpPr>
          <p:spPr bwMode="auto">
            <a:xfrm>
              <a:off x="3064166" y="5676734"/>
              <a:ext cx="2193386" cy="32395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srgbClr val="333333"/>
                  </a:solidFill>
                  <a:effectLst/>
                  <a:uLnTx/>
                  <a:uFillTx/>
                  <a:latin typeface="Arial"/>
                  <a:ea typeface="MS PGothic"/>
                  <a:cs typeface="+mn-cs"/>
                </a:rPr>
                <a:t>ΚΥΤΤΑΡΙΚΗ ΑΥΞΗΣΗ</a:t>
              </a:r>
              <a:endParaRPr kumimoji="0" lang="el-GR" sz="1800" b="1" i="0" u="none" strike="noStrike" kern="1200" cap="none" spc="0" normalizeH="0" baseline="0" noProof="0" dirty="0">
                <a:ln>
                  <a:noFill/>
                </a:ln>
                <a:solidFill>
                  <a:srgbClr val="333333"/>
                </a:solidFill>
                <a:effectLst/>
                <a:uLnTx/>
                <a:uFillTx/>
                <a:latin typeface="Arial"/>
                <a:ea typeface="MS PGothic"/>
                <a:cs typeface="+mn-cs"/>
              </a:endParaRPr>
            </a:p>
          </p:txBody>
        </p:sp>
        <p:sp>
          <p:nvSpPr>
            <p:cNvPr id="38" name="TextBox 9"/>
            <p:cNvSpPr txBox="1">
              <a:spLocks noChangeArrowheads="1"/>
            </p:cNvSpPr>
            <p:nvPr/>
          </p:nvSpPr>
          <p:spPr bwMode="auto">
            <a:xfrm>
              <a:off x="2664144" y="4680341"/>
              <a:ext cx="1089359" cy="404938"/>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t>Τεστοστερόνη</a:t>
              </a:r>
              <a:b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br>
              <a: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t>90–95%</a:t>
              </a:r>
              <a:endParaRPr kumimoji="0" lang="el-GR" sz="1200" b="1" i="0" u="none" strike="noStrike" kern="1200" cap="none" spc="0" normalizeH="0" baseline="0" noProof="0" dirty="0">
                <a:ln>
                  <a:noFill/>
                </a:ln>
                <a:solidFill>
                  <a:srgbClr val="333333"/>
                </a:solidFill>
                <a:effectLst/>
                <a:uLnTx/>
                <a:uFillTx/>
                <a:latin typeface="Arial"/>
                <a:ea typeface="MS PGothic"/>
                <a:cs typeface="+mn-cs"/>
              </a:endParaRPr>
            </a:p>
          </p:txBody>
        </p:sp>
        <p:pic>
          <p:nvPicPr>
            <p:cNvPr id="41" name="Picture 2" descr="brain.png"/>
            <p:cNvPicPr>
              <a:picLocks noChangeAspect="1"/>
            </p:cNvPicPr>
            <p:nvPr/>
          </p:nvPicPr>
          <p:blipFill>
            <a:blip r:embed="rId6" cstate="print"/>
            <a:srcRect/>
            <a:stretch>
              <a:fillRect/>
            </a:stretch>
          </p:blipFill>
          <p:spPr bwMode="auto">
            <a:xfrm>
              <a:off x="3612437" y="2466469"/>
              <a:ext cx="1119738" cy="1221838"/>
            </a:xfrm>
            <a:prstGeom prst="rect">
              <a:avLst/>
            </a:prstGeom>
            <a:noFill/>
            <a:ln w="9525">
              <a:noFill/>
              <a:miter lim="800000"/>
              <a:headEnd/>
              <a:tailEnd/>
            </a:ln>
          </p:spPr>
        </p:pic>
        <p:pic>
          <p:nvPicPr>
            <p:cNvPr id="42" name="Picture 3" descr="TESTI.png"/>
            <p:cNvPicPr>
              <a:picLocks noChangeAspect="1"/>
            </p:cNvPicPr>
            <p:nvPr/>
          </p:nvPicPr>
          <p:blipFill>
            <a:blip r:embed="rId7" cstate="print"/>
            <a:srcRect/>
            <a:stretch>
              <a:fillRect/>
            </a:stretch>
          </p:blipFill>
          <p:spPr bwMode="auto">
            <a:xfrm>
              <a:off x="2562140" y="2950018"/>
              <a:ext cx="963495" cy="1603183"/>
            </a:xfrm>
            <a:prstGeom prst="rect">
              <a:avLst/>
            </a:prstGeom>
            <a:noFill/>
            <a:ln w="9525">
              <a:noFill/>
              <a:miter lim="800000"/>
              <a:headEnd/>
              <a:tailEnd/>
            </a:ln>
          </p:spPr>
        </p:pic>
        <p:pic>
          <p:nvPicPr>
            <p:cNvPr id="43" name="Picture 5" descr="adren.png"/>
            <p:cNvPicPr>
              <a:picLocks noChangeAspect="1"/>
            </p:cNvPicPr>
            <p:nvPr/>
          </p:nvPicPr>
          <p:blipFill>
            <a:blip r:embed="rId8" cstate="print"/>
            <a:srcRect/>
            <a:stretch>
              <a:fillRect/>
            </a:stretch>
          </p:blipFill>
          <p:spPr bwMode="auto">
            <a:xfrm>
              <a:off x="4794381" y="3435092"/>
              <a:ext cx="879588" cy="829812"/>
            </a:xfrm>
            <a:prstGeom prst="rect">
              <a:avLst/>
            </a:prstGeom>
            <a:noFill/>
            <a:ln w="9525">
              <a:noFill/>
              <a:miter lim="800000"/>
              <a:headEnd/>
              <a:tailEnd/>
            </a:ln>
          </p:spPr>
        </p:pic>
        <p:grpSp>
          <p:nvGrpSpPr>
            <p:cNvPr id="3" name="Group 7"/>
            <p:cNvGrpSpPr>
              <a:grpSpLocks/>
            </p:cNvGrpSpPr>
            <p:nvPr/>
          </p:nvGrpSpPr>
          <p:grpSpPr bwMode="auto">
            <a:xfrm>
              <a:off x="3412795" y="3227639"/>
              <a:ext cx="1592806" cy="414908"/>
              <a:chOff x="1528455" y="2564905"/>
              <a:chExt cx="1747401" cy="432050"/>
            </a:xfrm>
          </p:grpSpPr>
          <p:pic>
            <p:nvPicPr>
              <p:cNvPr id="46" name="Picture 6" descr="arrow.png"/>
              <p:cNvPicPr>
                <a:picLocks noChangeAspect="1"/>
              </p:cNvPicPr>
              <p:nvPr/>
            </p:nvPicPr>
            <p:blipFill>
              <a:blip r:embed="rId9" cstate="print"/>
              <a:srcRect/>
              <a:stretch>
                <a:fillRect/>
              </a:stretch>
            </p:blipFill>
            <p:spPr bwMode="auto">
              <a:xfrm>
                <a:off x="1528455" y="2564905"/>
                <a:ext cx="432048" cy="432048"/>
              </a:xfrm>
              <a:prstGeom prst="rect">
                <a:avLst/>
              </a:prstGeom>
              <a:noFill/>
              <a:ln w="9525">
                <a:noFill/>
                <a:miter lim="800000"/>
                <a:headEnd/>
                <a:tailEnd/>
              </a:ln>
            </p:spPr>
          </p:pic>
          <p:pic>
            <p:nvPicPr>
              <p:cNvPr id="47" name="Picture 16" descr="arrow.png"/>
              <p:cNvPicPr>
                <a:picLocks noChangeAspect="1"/>
              </p:cNvPicPr>
              <p:nvPr/>
            </p:nvPicPr>
            <p:blipFill>
              <a:blip r:embed="rId9" cstate="print"/>
              <a:srcRect/>
              <a:stretch>
                <a:fillRect/>
              </a:stretch>
            </p:blipFill>
            <p:spPr bwMode="auto">
              <a:xfrm flipH="1">
                <a:off x="2843808" y="2564906"/>
                <a:ext cx="432048" cy="432049"/>
              </a:xfrm>
              <a:prstGeom prst="rect">
                <a:avLst/>
              </a:prstGeom>
              <a:noFill/>
              <a:ln w="9525">
                <a:noFill/>
                <a:miter lim="800000"/>
                <a:headEnd/>
                <a:tailEnd/>
              </a:ln>
            </p:spPr>
          </p:pic>
        </p:grpSp>
        <p:pic>
          <p:nvPicPr>
            <p:cNvPr id="45" name="Picture 44" descr="arrow2.png"/>
            <p:cNvPicPr>
              <a:picLocks noChangeAspect="1"/>
            </p:cNvPicPr>
            <p:nvPr/>
          </p:nvPicPr>
          <p:blipFill>
            <a:blip r:embed="rId10" cstate="print"/>
            <a:srcRect/>
            <a:stretch>
              <a:fillRect/>
            </a:stretch>
          </p:blipFill>
          <p:spPr bwMode="auto">
            <a:xfrm>
              <a:off x="4399437" y="4196260"/>
              <a:ext cx="800019" cy="674222"/>
            </a:xfrm>
            <a:prstGeom prst="rect">
              <a:avLst/>
            </a:prstGeom>
            <a:noFill/>
            <a:ln w="9525">
              <a:noFill/>
              <a:miter lim="800000"/>
              <a:headEnd/>
              <a:tailEnd/>
            </a:ln>
          </p:spPr>
        </p:pic>
      </p:grpSp>
      <p:sp>
        <p:nvSpPr>
          <p:cNvPr id="48" name="TextBox 10"/>
          <p:cNvSpPr txBox="1">
            <a:spLocks noChangeArrowheads="1"/>
          </p:cNvSpPr>
          <p:nvPr/>
        </p:nvSpPr>
        <p:spPr bwMode="auto">
          <a:xfrm>
            <a:off x="3270156" y="3945620"/>
            <a:ext cx="1568544"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smtClean="0">
                <a:ln>
                  <a:noFill/>
                </a:ln>
                <a:solidFill>
                  <a:srgbClr val="333333"/>
                </a:solidFill>
                <a:effectLst/>
                <a:uLnTx/>
                <a:uFillTx/>
                <a:latin typeface="Arial"/>
                <a:ea typeface="MS PGothic"/>
                <a:cs typeface="+mn-cs"/>
              </a:rPr>
              <a:t>Επινεφριδικά ανδρογόνα</a:t>
            </a:r>
            <a:endParaRPr kumimoji="0" lang="el-GR" sz="1200" b="1" i="0" u="none" strike="noStrike" kern="1200" cap="none" spc="0" normalizeH="0" baseline="0" noProof="0" dirty="0">
              <a:ln>
                <a:noFill/>
              </a:ln>
              <a:solidFill>
                <a:srgbClr val="333333"/>
              </a:solidFill>
              <a:effectLst/>
              <a:uLnTx/>
              <a:uFillTx/>
              <a:latin typeface="Arial"/>
              <a:ea typeface="MS PGothic"/>
              <a:cs typeface="+mn-cs"/>
            </a:endParaRPr>
          </a:p>
        </p:txBody>
      </p:sp>
      <p:pic>
        <p:nvPicPr>
          <p:cNvPr id="22" name="~PP2412.WAV">
            <a:hlinkClick r:id="" action="ppaction://media"/>
          </p:cNvPr>
          <p:cNvPicPr>
            <a:picLocks noRot="1" noChangeAspect="1"/>
          </p:cNvPicPr>
          <p:nvPr>
            <a:wavAudioFile r:embed="rId1" name="~PP2412.WAV"/>
          </p:nvPr>
        </p:nvPicPr>
        <p:blipFill>
          <a:blip r:embed="rId11"/>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803928743"/>
      </p:ext>
    </p:extLst>
  </p:cSld>
  <p:clrMapOvr>
    <a:masterClrMapping/>
  </p:clrMapOvr>
  <p:transition advTm="13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t>Επιδημιολογία</a:t>
            </a:r>
            <a:endParaRPr lang="el-GR" dirty="0"/>
          </a:p>
        </p:txBody>
      </p:sp>
      <p:sp>
        <p:nvSpPr>
          <p:cNvPr id="6" name="5 - Θέση περιεχομένου"/>
          <p:cNvSpPr>
            <a:spLocks noGrp="1"/>
          </p:cNvSpPr>
          <p:nvPr>
            <p:ph idx="1"/>
          </p:nvPr>
        </p:nvSpPr>
        <p:spPr>
          <a:xfrm>
            <a:off x="5357818" y="1600200"/>
            <a:ext cx="3328982" cy="4972072"/>
          </a:xfrm>
        </p:spPr>
        <p:txBody>
          <a:bodyPr>
            <a:normAutofit fontScale="77500" lnSpcReduction="20000"/>
          </a:bodyPr>
          <a:lstStyle/>
          <a:p>
            <a:r>
              <a:rPr lang="el-GR" dirty="0" smtClean="0"/>
              <a:t>Τα ποσοστά 5ετούς επιβίωσης έχουν αυξηθεί σημαντικά (34%-62%-75%) από το 1954 -1996 -2015</a:t>
            </a:r>
          </a:p>
          <a:p>
            <a:r>
              <a:rPr lang="el-GR" dirty="0" smtClean="0"/>
              <a:t>Ο </a:t>
            </a:r>
            <a:r>
              <a:rPr lang="el-GR" dirty="0" err="1" smtClean="0"/>
              <a:t>επιπολασμός</a:t>
            </a:r>
            <a:r>
              <a:rPr lang="el-GR" dirty="0" smtClean="0"/>
              <a:t> έχει αυξηθεί 3 φορές περισσότερο από τη θνητότητα</a:t>
            </a:r>
          </a:p>
          <a:p>
            <a:pPr>
              <a:buFont typeface="Wingdings" pitchFamily="2" charset="2"/>
              <a:buChar char="Ø"/>
            </a:pPr>
            <a:r>
              <a:rPr lang="el-GR" sz="2800" dirty="0" smtClean="0"/>
              <a:t>Διάγνωση νωρίτερα</a:t>
            </a:r>
          </a:p>
          <a:p>
            <a:pPr>
              <a:buFont typeface="Wingdings" pitchFamily="2" charset="2"/>
              <a:buChar char="Ø"/>
            </a:pPr>
            <a:r>
              <a:rPr lang="el-GR" sz="2800" dirty="0" smtClean="0"/>
              <a:t>Βελτίωση χειρουργείων</a:t>
            </a:r>
          </a:p>
          <a:p>
            <a:pPr>
              <a:buFont typeface="Wingdings" pitchFamily="2" charset="2"/>
              <a:buChar char="Ø"/>
            </a:pPr>
            <a:r>
              <a:rPr lang="el-GR" sz="2800" dirty="0" smtClean="0"/>
              <a:t>Βελτίωση ογκολογικών θεραπειών</a:t>
            </a:r>
            <a:endParaRPr lang="el-GR" sz="2800" dirty="0"/>
          </a:p>
        </p:txBody>
      </p:sp>
      <p:pic>
        <p:nvPicPr>
          <p:cNvPr id="237570" name="Picture 2"/>
          <p:cNvPicPr>
            <a:picLocks noChangeAspect="1" noChangeArrowheads="1"/>
          </p:cNvPicPr>
          <p:nvPr/>
        </p:nvPicPr>
        <p:blipFill>
          <a:blip r:embed="rId3"/>
          <a:srcRect/>
          <a:stretch>
            <a:fillRect/>
          </a:stretch>
        </p:blipFill>
        <p:spPr bwMode="auto">
          <a:xfrm>
            <a:off x="214282" y="1785926"/>
            <a:ext cx="4981575" cy="3895725"/>
          </a:xfrm>
          <a:prstGeom prst="rect">
            <a:avLst/>
          </a:prstGeom>
          <a:noFill/>
          <a:ln w="9525">
            <a:solidFill>
              <a:schemeClr val="accent1"/>
            </a:solidFill>
            <a:miter lim="800000"/>
            <a:headEnd/>
            <a:tailEnd/>
          </a:ln>
          <a:effectLst>
            <a:outerShdw blurRad="50800" dist="38100" dir="16200000" rotWithShape="0">
              <a:prstClr val="black">
                <a:alpha val="40000"/>
              </a:prstClr>
            </a:outerShdw>
          </a:effectLst>
        </p:spPr>
      </p:pic>
      <p:pic>
        <p:nvPicPr>
          <p:cNvPr id="7" name="~PP2999.WAV">
            <a:hlinkClick r:id="" action="ppaction://media"/>
          </p:cNvPr>
          <p:cNvPicPr>
            <a:picLocks noRot="1" noChangeAspect="1"/>
          </p:cNvPicPr>
          <p:nvPr>
            <a:wavAudioFile r:embed="rId1" name="~PP2999.WAV"/>
          </p:nvPr>
        </p:nvPicPr>
        <p:blipFill>
          <a:blip r:embed="rId4"/>
          <a:stretch>
            <a:fillRect/>
          </a:stretch>
        </p:blipFill>
        <p:spPr>
          <a:xfrm>
            <a:off x="8632825" y="6346825"/>
            <a:ext cx="304800" cy="304800"/>
          </a:xfrm>
          <a:prstGeom prst="rect">
            <a:avLst/>
          </a:prstGeom>
        </p:spPr>
      </p:pic>
    </p:spTree>
  </p:cSld>
  <p:clrMapOvr>
    <a:masterClrMapping/>
  </p:clrMapOvr>
  <p:transition advTm="21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pPr>
              <a:spcBef>
                <a:spcPts val="0"/>
              </a:spcBef>
            </a:pPr>
            <a:r>
              <a:rPr lang="el-GR" sz="3200" b="1" i="0" dirty="0" smtClean="0">
                <a:solidFill>
                  <a:srgbClr val="C00000"/>
                </a:solidFill>
                <a:latin typeface="Arial"/>
                <a:ea typeface="+mj-ea"/>
                <a:cs typeface="+mj-cs"/>
              </a:rPr>
              <a:t>Κλινική </a:t>
            </a:r>
            <a:r>
              <a:rPr lang="el-GR" sz="3200" b="1" dirty="0" smtClean="0">
                <a:solidFill>
                  <a:srgbClr val="C00000"/>
                </a:solidFill>
                <a:latin typeface="Arial" pitchFamily="34" charset="0"/>
                <a:cs typeface="Arial" pitchFamily="34" charset="0"/>
              </a:rPr>
              <a:t>εικόνα</a:t>
            </a:r>
            <a:r>
              <a:rPr lang="el-GR" dirty="0" smtClean="0">
                <a:solidFill>
                  <a:srgbClr val="C00000"/>
                </a:solidFill>
              </a:rPr>
              <a:t> </a:t>
            </a:r>
            <a:r>
              <a:rPr lang="el-GR" sz="3200" b="1" i="0" dirty="0" smtClean="0">
                <a:solidFill>
                  <a:srgbClr val="C0311A"/>
                </a:solidFill>
                <a:latin typeface="Arial"/>
                <a:ea typeface="+mj-ea"/>
                <a:cs typeface="+mj-cs"/>
              </a:rPr>
              <a:t>του καρκίνου του προστάτη</a:t>
            </a:r>
            <a:endParaRPr lang="el-GR" sz="3200" b="1" i="0" dirty="0">
              <a:solidFill>
                <a:srgbClr val="C0311A"/>
              </a:solidFill>
              <a:latin typeface="Arial"/>
              <a:ea typeface="+mj-ea"/>
              <a:cs typeface="+mj-cs"/>
            </a:endParaRPr>
          </a:p>
        </p:txBody>
      </p:sp>
      <p:sp>
        <p:nvSpPr>
          <p:cNvPr id="7" name="Content Placeholder 6"/>
          <p:cNvSpPr>
            <a:spLocks noGrp="1"/>
          </p:cNvSpPr>
          <p:nvPr>
            <p:ph idx="1"/>
          </p:nvPr>
        </p:nvSpPr>
        <p:spPr>
          <a:xfrm>
            <a:off x="428596" y="1214422"/>
            <a:ext cx="8229600" cy="4525963"/>
          </a:xfrm>
        </p:spPr>
        <p:txBody>
          <a:bodyPr/>
          <a:lstStyle/>
          <a:p>
            <a:pPr marL="347472" indent="-347472">
              <a:spcBef>
                <a:spcPts val="480"/>
              </a:spcBef>
              <a:buClr>
                <a:srgbClr val="333333"/>
              </a:buClr>
              <a:buFont typeface="Arial"/>
              <a:buChar char="•"/>
            </a:pPr>
            <a:r>
              <a:rPr lang="el-GR" sz="2000" b="0" i="0" dirty="0" smtClean="0">
                <a:solidFill>
                  <a:srgbClr val="333333"/>
                </a:solidFill>
                <a:latin typeface="Arial"/>
                <a:ea typeface="+mn-ea"/>
                <a:cs typeface="+mn-cs"/>
              </a:rPr>
              <a:t>Τα συμπτώματα </a:t>
            </a:r>
            <a:r>
              <a:rPr lang="el-GR" sz="2000" b="0" i="0" dirty="0" smtClean="0">
                <a:latin typeface="Arial"/>
                <a:ea typeface="+mn-ea"/>
                <a:cs typeface="+mn-cs"/>
              </a:rPr>
              <a:t>κατά τη διάγνωση </a:t>
            </a:r>
            <a:r>
              <a:rPr lang="el-GR" sz="2000" b="0" i="0" dirty="0" smtClean="0">
                <a:solidFill>
                  <a:srgbClr val="333333"/>
                </a:solidFill>
                <a:latin typeface="Arial"/>
                <a:ea typeface="+mn-ea"/>
                <a:cs typeface="+mn-cs"/>
              </a:rPr>
              <a:t>εξαρτώνται από το στάδιο ή την έκταση και το σημείο εξάπλωσης του κ</a:t>
            </a:r>
            <a:r>
              <a:rPr lang="el-GR" sz="2000" dirty="0" smtClean="0">
                <a:solidFill>
                  <a:srgbClr val="333333"/>
                </a:solidFill>
              </a:rPr>
              <a:t>αρκίνου του προστάτη</a:t>
            </a:r>
            <a:r>
              <a:rPr lang="el-GR" sz="2000" b="0" i="0" dirty="0" smtClean="0">
                <a:solidFill>
                  <a:srgbClr val="333333"/>
                </a:solidFill>
                <a:latin typeface="Arial"/>
                <a:ea typeface="+mn-ea"/>
                <a:cs typeface="+mn-cs"/>
              </a:rPr>
              <a:t>.</a:t>
            </a:r>
            <a:endParaRPr lang="el-GR" sz="2000" b="0" i="0" dirty="0">
              <a:solidFill>
                <a:srgbClr val="333333"/>
              </a:solidFill>
              <a:latin typeface="Arial"/>
              <a:ea typeface="+mn-ea"/>
              <a:cs typeface="+mn-cs"/>
            </a:endParaRPr>
          </a:p>
        </p:txBody>
      </p:sp>
      <p:sp>
        <p:nvSpPr>
          <p:cNvPr id="6" name="TextBox 5"/>
          <p:cNvSpPr txBox="1">
            <a:spLocks noChangeArrowheads="1"/>
          </p:cNvSpPr>
          <p:nvPr/>
        </p:nvSpPr>
        <p:spPr bwMode="auto">
          <a:xfrm>
            <a:off x="-5610" y="6295369"/>
            <a:ext cx="9144000" cy="55399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BPH=καλοήθης υπερπλασία του προστάτη. DRE=δακτυλική εξέταση του ορθού. PSA=ειδικό προστατικό αντιγόνο.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Scher HI,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et al.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Chapter 95. Benign and Maligant Diseases of the Prostate. Σε: Fauci AS, eds</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 Harrison’s Principles of Internal Medicine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18e.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Presti JC,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et al</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 Chapter 22. Neoplasms of the Prostate Gland. Σε: Tanagho EA, eds. </a:t>
            </a:r>
            <a:r>
              <a:rPr kumimoji="0" lang="el-GR" sz="1000" b="0" i="1" u="none" strike="noStrike" kern="1200" cap="none" spc="0" normalizeH="0" baseline="0" noProof="0" dirty="0" smtClean="0">
                <a:ln>
                  <a:noFill/>
                </a:ln>
                <a:solidFill>
                  <a:srgbClr val="333333"/>
                </a:solidFill>
                <a:effectLst/>
                <a:uLnTx/>
                <a:uFillTx/>
                <a:latin typeface="Arial"/>
                <a:ea typeface="+mn-ea"/>
                <a:cs typeface="Arial"/>
              </a:rPr>
              <a:t>Smith’s General Urology </a:t>
            </a: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17e.</a:t>
            </a:r>
            <a:endParaRPr kumimoji="0" lang="el-GR" sz="1000" b="0" i="0" u="none" strike="noStrike" kern="1200" cap="none" spc="0" normalizeH="0" baseline="0" noProof="0" dirty="0">
              <a:ln>
                <a:noFill/>
              </a:ln>
              <a:solidFill>
                <a:srgbClr val="333333"/>
              </a:solidFill>
              <a:effectLst/>
              <a:uLnTx/>
              <a:uFillTx/>
              <a:latin typeface="Arial"/>
              <a:ea typeface="+mn-ea"/>
              <a:cs typeface="Arial"/>
            </a:endParaRPr>
          </a:p>
        </p:txBody>
      </p:sp>
      <p:graphicFrame>
        <p:nvGraphicFramePr>
          <p:cNvPr id="5" name="Table 4"/>
          <p:cNvGraphicFramePr>
            <a:graphicFrameLocks noGrp="1"/>
          </p:cNvGraphicFramePr>
          <p:nvPr>
            <p:extLst/>
          </p:nvPr>
        </p:nvGraphicFramePr>
        <p:xfrm>
          <a:off x="755424" y="2346710"/>
          <a:ext cx="8005987" cy="34188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2854674">
                  <a:extLst>
                    <a:ext uri="{9D8B030D-6E8A-4147-A177-3AD203B41FA5}">
                      <a16:colId xmlns="" xmlns:a16="http://schemas.microsoft.com/office/drawing/2014/main" val="20000"/>
                    </a:ext>
                  </a:extLst>
                </a:gridCol>
                <a:gridCol w="5151313">
                  <a:extLst>
                    <a:ext uri="{9D8B030D-6E8A-4147-A177-3AD203B41FA5}">
                      <a16:colId xmlns="" xmlns:a16="http://schemas.microsoft.com/office/drawing/2014/main" val="20001"/>
                    </a:ext>
                  </a:extLst>
                </a:gridCol>
              </a:tblGrid>
              <a:tr h="370840">
                <a:tc>
                  <a:txBody>
                    <a:bodyPr/>
                    <a:lstStyle/>
                    <a:p>
                      <a:pPr marL="0" algn="l" defTabSz="914400">
                        <a:buNone/>
                      </a:pPr>
                      <a:r>
                        <a:rPr lang="el-GR" sz="1400" b="1" i="0" noProof="0" dirty="0" smtClean="0">
                          <a:solidFill>
                            <a:srgbClr val="333333"/>
                          </a:solidFill>
                          <a:latin typeface="Arial"/>
                          <a:ea typeface="+mn-ea"/>
                          <a:cs typeface="+mn-cs"/>
                        </a:rPr>
                        <a:t>Στάδιο</a:t>
                      </a:r>
                      <a:endParaRPr lang="el-GR" sz="1400" b="1" i="0" noProof="0" dirty="0">
                        <a:solidFill>
                          <a:srgbClr val="333333"/>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accent3"/>
                    </a:solidFill>
                  </a:tcPr>
                </a:tc>
                <a:tc>
                  <a:txBody>
                    <a:bodyPr/>
                    <a:lstStyle/>
                    <a:p>
                      <a:pPr marL="0" algn="l" defTabSz="914400">
                        <a:buNone/>
                      </a:pPr>
                      <a:r>
                        <a:rPr lang="el-GR" sz="1400" b="1" i="0" noProof="0" dirty="0" smtClean="0">
                          <a:solidFill>
                            <a:srgbClr val="333333"/>
                          </a:solidFill>
                          <a:latin typeface="Arial"/>
                          <a:ea typeface="+mn-ea"/>
                          <a:cs typeface="+mn-cs"/>
                        </a:rPr>
                        <a:t>Συμπτώματα</a:t>
                      </a:r>
                      <a:endParaRPr lang="el-GR" sz="1400" b="1" i="0" noProof="0" dirty="0">
                        <a:solidFill>
                          <a:srgbClr val="333333"/>
                        </a:solidFill>
                        <a:latin typeface="Arial"/>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0"/>
                  </a:ext>
                </a:extLst>
              </a:tr>
              <a:tr h="370840">
                <a:tc>
                  <a:txBody>
                    <a:bodyPr/>
                    <a:lstStyle/>
                    <a:p>
                      <a:pPr marL="0" algn="l" defTabSz="914400">
                        <a:buNone/>
                      </a:pPr>
                      <a:r>
                        <a:rPr lang="el-GR" sz="1400" b="0" i="0" noProof="0" dirty="0" smtClean="0">
                          <a:solidFill>
                            <a:schemeClr val="dk1"/>
                          </a:solidFill>
                          <a:latin typeface="Arial"/>
                          <a:ea typeface="+mn-ea"/>
                          <a:cs typeface="+mn-cs"/>
                        </a:rPr>
                        <a:t>Εντοπισμένη νόσος</a:t>
                      </a:r>
                      <a:endParaRPr lang="el-GR" sz="14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tc>
                  <a:txBody>
                    <a:bodyPr/>
                    <a:lstStyle/>
                    <a:p>
                      <a:pPr marL="283464"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Συνήθως ασυμπτωματική κατά την παρουσίαση</a:t>
                      </a:r>
                    </a:p>
                    <a:p>
                      <a:pPr marL="283464"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Συχνά ανιχνεύεται με DRE και PSA</a:t>
                      </a:r>
                    </a:p>
                    <a:p>
                      <a:pPr marL="0" algn="l" defTabSz="914400">
                        <a:buNone/>
                      </a:pPr>
                      <a:endParaRPr lang="el-GR" sz="1400" noProof="0" dirty="0" smtClean="0"/>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pPr marL="0" algn="l" defTabSz="914400">
                        <a:buNone/>
                      </a:pPr>
                      <a:r>
                        <a:rPr lang="el-GR" sz="1400" b="0" i="0" noProof="0" dirty="0" smtClean="0">
                          <a:solidFill>
                            <a:schemeClr val="dk1"/>
                          </a:solidFill>
                          <a:latin typeface="Arial"/>
                          <a:ea typeface="+mn-ea"/>
                          <a:cs typeface="+mn-cs"/>
                        </a:rPr>
                        <a:t>Τοπικά προχωρημένη νόσος</a:t>
                      </a:r>
                      <a:endParaRPr lang="el-GR" sz="14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283464"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Συμπτώματα ουροποιητικού παρόμοια με της καλοήθους</a:t>
                      </a:r>
                      <a:r>
                        <a:rPr lang="el-GR" sz="1400" b="0" i="0" baseline="0" noProof="0" dirty="0" smtClean="0">
                          <a:solidFill>
                            <a:schemeClr val="dk1"/>
                          </a:solidFill>
                          <a:latin typeface="Arial"/>
                          <a:ea typeface="+mn-ea"/>
                          <a:cs typeface="+mn-cs"/>
                        </a:rPr>
                        <a:t> υπερπλασίας (</a:t>
                      </a:r>
                      <a:r>
                        <a:rPr lang="el-GR" sz="1400" b="0" i="0" noProof="0" dirty="0" smtClean="0">
                          <a:solidFill>
                            <a:schemeClr val="dk1"/>
                          </a:solidFill>
                          <a:latin typeface="Arial"/>
                          <a:ea typeface="+mn-ea"/>
                          <a:cs typeface="+mn-cs"/>
                        </a:rPr>
                        <a:t>BPH)</a:t>
                      </a:r>
                    </a:p>
                    <a:p>
                      <a:pPr marL="283464"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Επιτακτική  ούρηση, νυκτουρία, συχνουρία και επίσχεση ούρων</a:t>
                      </a:r>
                    </a:p>
                    <a:p>
                      <a:pPr marL="0" algn="l" defTabSz="914400">
                        <a:buNone/>
                      </a:pPr>
                      <a:endParaRPr lang="el-GR" sz="1400" noProof="0" dirty="0" smtClean="0"/>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2"/>
                  </a:ext>
                </a:extLst>
              </a:tr>
              <a:tr h="370840">
                <a:tc>
                  <a:txBody>
                    <a:bodyPr/>
                    <a:lstStyle/>
                    <a:p>
                      <a:pPr marL="0" algn="l" defTabSz="914400">
                        <a:buNone/>
                      </a:pPr>
                      <a:r>
                        <a:rPr lang="el-GR" sz="1400" b="0" i="0" noProof="0" dirty="0" smtClean="0">
                          <a:solidFill>
                            <a:schemeClr val="dk1"/>
                          </a:solidFill>
                          <a:latin typeface="Arial"/>
                          <a:ea typeface="+mn-ea"/>
                          <a:cs typeface="+mn-cs"/>
                        </a:rPr>
                        <a:t>Μεταστατική νόσος</a:t>
                      </a:r>
                      <a:endParaRPr lang="el-GR" sz="14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marL="283464"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Τα συμπτώματα συνδέονται με τη θέση των μεταστάσεων</a:t>
                      </a:r>
                    </a:p>
                    <a:p>
                      <a:pPr marL="548640"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Οστικό άλγος, παθολογικά κατάγματα, συμπίεση νωτιαίου μυελού</a:t>
                      </a:r>
                    </a:p>
                    <a:p>
                      <a:pPr marL="548640"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Ηπατικές διαταραχές</a:t>
                      </a:r>
                    </a:p>
                    <a:p>
                      <a:pPr marL="548640" indent="-283464" algn="l" defTabSz="914400">
                        <a:lnSpc>
                          <a:spcPct val="100000"/>
                        </a:lnSpc>
                        <a:spcBef>
                          <a:spcPts val="0"/>
                        </a:spcBef>
                        <a:buClr>
                          <a:schemeClr val="dk1"/>
                        </a:buClr>
                        <a:buFont typeface="Arial"/>
                        <a:buChar char="–"/>
                      </a:pPr>
                      <a:r>
                        <a:rPr lang="el-GR" sz="1400" b="0" i="0" noProof="0" dirty="0" smtClean="0">
                          <a:solidFill>
                            <a:schemeClr val="dk1"/>
                          </a:solidFill>
                          <a:latin typeface="Arial"/>
                          <a:ea typeface="+mn-ea"/>
                          <a:cs typeface="+mn-cs"/>
                        </a:rPr>
                        <a:t>Νευρολογικά συμπτώματα</a:t>
                      </a:r>
                      <a:endParaRPr lang="el-GR" sz="1400" b="0" i="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9"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2"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0" name="~PP1389.WAV">
            <a:hlinkClick r:id="" action="ppaction://media"/>
          </p:cNvPr>
          <p:cNvPicPr>
            <a:picLocks noRot="1" noChangeAspect="1"/>
          </p:cNvPicPr>
          <p:nvPr>
            <a:wavAudioFile r:embed="rId1" name="~PP1389.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650425600"/>
      </p:ext>
    </p:extLst>
  </p:cSld>
  <p:clrMapOvr>
    <a:masterClrMapping/>
  </p:clrMapOvr>
  <p:transition advTm="39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Συμπτώματα ουροποιητικού από τη διόγκωση του προστάτη</a:t>
            </a:r>
            <a:endParaRPr lang="el-GR" sz="3200" b="1" i="0" dirty="0">
              <a:solidFill>
                <a:srgbClr val="C0311A"/>
              </a:solidFill>
              <a:latin typeface="Arial"/>
              <a:ea typeface="+mj-ea"/>
              <a:cs typeface="+mj-cs"/>
            </a:endParaRPr>
          </a:p>
        </p:txBody>
      </p:sp>
      <p:sp>
        <p:nvSpPr>
          <p:cNvPr id="5" name="Content Placeholder 4"/>
          <p:cNvSpPr>
            <a:spLocks noGrp="1"/>
          </p:cNvSpPr>
          <p:nvPr>
            <p:ph idx="1"/>
          </p:nvPr>
        </p:nvSpPr>
        <p:spPr/>
        <p:txBody>
          <a:bodyPr>
            <a:normAutofit fontScale="92500" lnSpcReduction="20000"/>
          </a:bodyPr>
          <a:lstStyle/>
          <a:p>
            <a:pPr marL="347472" indent="-347472" algn="l" defTabSz="914400">
              <a:spcBef>
                <a:spcPts val="600"/>
              </a:spcBef>
              <a:spcAft>
                <a:spcPts val="600"/>
              </a:spcAft>
              <a:buClr>
                <a:srgbClr val="333333"/>
              </a:buClr>
              <a:buFont typeface="Arial"/>
              <a:buChar char="•"/>
            </a:pPr>
            <a:r>
              <a:rPr lang="el-GR" sz="2000" b="0" i="0" dirty="0" smtClean="0">
                <a:solidFill>
                  <a:srgbClr val="333333"/>
                </a:solidFill>
                <a:latin typeface="Arial"/>
                <a:ea typeface="+mn-ea"/>
                <a:cs typeface="+mn-cs"/>
              </a:rPr>
              <a:t>Συμπτώματα της κατώτερης ουροποιητικής οδού (LUTS) είναι συχνά στην προστατίτιδα, την καλοήθη υπερπλασία του προστάτη και τον προστατικό καρκίνο.</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Κατακράτηση ούρων</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Συχνουρία</a:t>
            </a:r>
          </a:p>
          <a:p>
            <a:pPr marL="740664" lvl="1" indent="-283464">
              <a:spcBef>
                <a:spcPts val="600"/>
              </a:spcBef>
              <a:spcAft>
                <a:spcPts val="600"/>
              </a:spcAft>
              <a:buClr>
                <a:srgbClr val="333333"/>
              </a:buClr>
              <a:buFont typeface="Arial"/>
              <a:buChar char="–"/>
            </a:pPr>
            <a:r>
              <a:rPr lang="el-GR" dirty="0" smtClean="0">
                <a:solidFill>
                  <a:srgbClr val="333333"/>
                </a:solidFill>
              </a:rPr>
              <a:t>Επιτακτική ούρηση</a:t>
            </a:r>
            <a:endParaRPr lang="el-GR" sz="1800" b="0" i="0" dirty="0" smtClean="0">
              <a:solidFill>
                <a:srgbClr val="333333"/>
              </a:solidFill>
              <a:latin typeface="Arial"/>
              <a:ea typeface="+mn-ea"/>
              <a:cs typeface="+mn-cs"/>
            </a:endParaRP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Ακράτεια ούρων</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Νυκτουρία (ανάγκη να σηκώνεται κανείς τη νύχτα για να ουρήσει)</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Δυσκολία στην έναρξη της ροής ούρων</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Ασθενής ή διακεκομμένη ροή ούρων</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Απόφραξη της ροής ούρων</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Ούρα με ασυνήθιστη απόχρωση ή οσμή</a:t>
            </a:r>
          </a:p>
          <a:p>
            <a:pPr marL="740664" lvl="1" indent="-283464" algn="l" defTabSz="914400">
              <a:spcBef>
                <a:spcPts val="600"/>
              </a:spcBef>
              <a:spcAft>
                <a:spcPts val="600"/>
              </a:spcAft>
              <a:buClr>
                <a:srgbClr val="333333"/>
              </a:buClr>
              <a:buFont typeface="Arial"/>
              <a:buChar char="–"/>
            </a:pPr>
            <a:r>
              <a:rPr lang="el-GR" sz="1800" b="0" i="0" dirty="0" smtClean="0">
                <a:solidFill>
                  <a:srgbClr val="333333"/>
                </a:solidFill>
                <a:latin typeface="Arial"/>
                <a:ea typeface="+mn-ea"/>
                <a:cs typeface="+mn-cs"/>
              </a:rPr>
              <a:t>Πόνος μετά την εκσπερμάτιση ή κατά τη διάρκεια της ούρησης</a:t>
            </a:r>
            <a:endParaRPr lang="el-GR" sz="1800" b="0" i="0" dirty="0">
              <a:solidFill>
                <a:srgbClr val="333333"/>
              </a:solidFill>
              <a:latin typeface="Arial"/>
              <a:ea typeface="+mn-ea"/>
              <a:cs typeface="+mn-cs"/>
            </a:endParaRPr>
          </a:p>
        </p:txBody>
      </p:sp>
      <p:sp>
        <p:nvSpPr>
          <p:cNvPr id="7" name="TextBox 6"/>
          <p:cNvSpPr txBox="1"/>
          <p:nvPr/>
        </p:nvSpPr>
        <p:spPr>
          <a:xfrm>
            <a:off x="0" y="6150114"/>
            <a:ext cx="7578860" cy="707886"/>
          </a:xfrm>
          <a:prstGeom prst="rect">
            <a:avLst/>
          </a:prstGeom>
          <a:noFill/>
        </p:spPr>
        <p:txBody>
          <a:bodyPr wrap="square" rtlCol="0">
            <a:spAutoFit/>
          </a:bodyPr>
          <a:lstStyle/>
          <a:p>
            <a:pPr lvl="0">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BPH=καλοήθης υπερπλασία του προστάτη. LUTS=συμπτώματα της κατώτερης ουροποιητικής οδού.</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NIDDK Prostate Enlargement. Διατίθεται στη σελίδα: http://kidney.niddk.nih.gov/kudiseases/pubs/prostateenlargement/ProstateEnlargement_508.pdf. Τελευταία πρόσβαση τον </a:t>
            </a:r>
            <a:r>
              <a:rPr lang="el-GR" sz="1000" dirty="0">
                <a:solidFill>
                  <a:srgbClr val="333333"/>
                </a:solidFill>
              </a:rPr>
              <a:t>Αύγουστο 2018.</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8" name="~PP717.WAV">
            <a:hlinkClick r:id="" action="ppaction://media"/>
          </p:cNvPr>
          <p:cNvPicPr>
            <a:picLocks noRot="1" noChangeAspect="1"/>
          </p:cNvPicPr>
          <p:nvPr>
            <a:wavAudioFile r:embed="rId1" name="~PP717.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598084502"/>
      </p:ext>
    </p:extLst>
  </p:cSld>
  <p:clrMapOvr>
    <a:masterClrMapping/>
  </p:clrMapOvr>
  <p:transition advTm="27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Εξέταση PSA</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755424" y="1370014"/>
            <a:ext cx="8005988" cy="4841874"/>
          </a:xfrm>
        </p:spPr>
        <p:txBody>
          <a:bodyPr>
            <a:normAutofit fontScale="92500" lnSpcReduction="20000"/>
          </a:bodyPr>
          <a:lstStyle/>
          <a:p>
            <a:pPr marL="347472" indent="-347472"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Το ειδικό προστατικό αντιγόνο (PSA) είναι μια </a:t>
            </a:r>
            <a:r>
              <a:rPr lang="el-GR" sz="1800" b="0" i="0" u="sng" dirty="0" smtClean="0">
                <a:solidFill>
                  <a:srgbClr val="333333"/>
                </a:solidFill>
                <a:latin typeface="Arial"/>
                <a:ea typeface="+mn-ea"/>
                <a:cs typeface="+mn-cs"/>
              </a:rPr>
              <a:t>πρωτεΐνη που παράγεται στα επιθηλιακά κύτταρα του προστάτη.</a:t>
            </a:r>
            <a:r>
              <a:rPr lang="el-GR" sz="1800" b="0" i="0" u="sng" baseline="30000" dirty="0" smtClean="0">
                <a:solidFill>
                  <a:srgbClr val="333333"/>
                </a:solidFill>
                <a:latin typeface="Arial"/>
                <a:ea typeface="+mn-ea"/>
                <a:cs typeface="+mn-cs"/>
              </a:rPr>
              <a:t>1</a:t>
            </a:r>
          </a:p>
          <a:p>
            <a:pPr marL="347472" indent="-347472" algn="l" defTabSz="914400">
              <a:spcBef>
                <a:spcPts val="0"/>
              </a:spcBef>
              <a:spcAft>
                <a:spcPts val="600"/>
              </a:spcAft>
              <a:buClr>
                <a:srgbClr val="333333"/>
              </a:buClr>
              <a:buFont typeface="Arial"/>
              <a:buChar char="•"/>
            </a:pPr>
            <a:r>
              <a:rPr lang="el-GR" sz="1800" b="0" i="0" dirty="0" smtClean="0">
                <a:solidFill>
                  <a:srgbClr val="333333"/>
                </a:solidFill>
                <a:latin typeface="Arial"/>
                <a:ea typeface="+mn-ea"/>
                <a:cs typeface="+mn-cs"/>
              </a:rPr>
              <a:t>Τα επίπεδα του PSA στο αίμα μπορούν να χρησιμοποιηθούν για τον προληπτικό έλεγχο ή την παρακολούθηση ενός ασθενούς </a:t>
            </a:r>
            <a:br>
              <a:rPr lang="el-GR" sz="1800" b="0" i="0" dirty="0" smtClean="0">
                <a:solidFill>
                  <a:srgbClr val="333333"/>
                </a:solidFill>
                <a:latin typeface="Arial"/>
                <a:ea typeface="+mn-ea"/>
                <a:cs typeface="+mn-cs"/>
              </a:rPr>
            </a:br>
            <a:r>
              <a:rPr lang="el-GR" sz="1800" b="0" i="0" dirty="0" smtClean="0">
                <a:solidFill>
                  <a:srgbClr val="333333"/>
                </a:solidFill>
                <a:latin typeface="Arial"/>
                <a:ea typeface="+mn-ea"/>
                <a:cs typeface="+mn-cs"/>
              </a:rPr>
              <a:t>με διάγνωση καρκίνου του προστάτη.</a:t>
            </a:r>
            <a:r>
              <a:rPr lang="el-GR" sz="1800" b="0" i="0" baseline="30000" dirty="0" smtClean="0">
                <a:solidFill>
                  <a:srgbClr val="333333"/>
                </a:solidFill>
                <a:latin typeface="Arial"/>
                <a:ea typeface="+mn-ea"/>
                <a:cs typeface="+mn-cs"/>
              </a:rPr>
              <a:t>1</a:t>
            </a:r>
          </a:p>
          <a:p>
            <a:pPr marL="347472" indent="-347472" algn="l" defTabSz="914400">
              <a:spcBef>
                <a:spcPts val="432"/>
              </a:spcBef>
              <a:buClr>
                <a:srgbClr val="333333"/>
              </a:buClr>
              <a:buFont typeface="Arial"/>
              <a:buChar char="•"/>
            </a:pPr>
            <a:r>
              <a:rPr lang="el-GR" sz="1800" b="0" i="0" dirty="0" smtClean="0">
                <a:solidFill>
                  <a:srgbClr val="333333"/>
                </a:solidFill>
                <a:latin typeface="Arial"/>
                <a:ea typeface="+mn-ea"/>
                <a:cs typeface="+mn-cs"/>
              </a:rPr>
              <a:t>Υπάρχουν πολλά αίτια για την αύξηση των επιπέδων του PSA στο αίμα:</a:t>
            </a:r>
            <a:r>
              <a:rPr lang="el-GR" sz="1800" b="0" i="0" baseline="30000" dirty="0" smtClean="0">
                <a:solidFill>
                  <a:srgbClr val="333333"/>
                </a:solidFill>
                <a:latin typeface="Arial"/>
                <a:ea typeface="+mn-ea"/>
                <a:cs typeface="+mn-cs"/>
              </a:rPr>
              <a:t>1</a:t>
            </a:r>
          </a:p>
          <a:p>
            <a:pPr marL="740664" lvl="1" indent="-283464" algn="l" defTabSz="914400">
              <a:spcBef>
                <a:spcPts val="0"/>
              </a:spcBef>
              <a:buClr>
                <a:srgbClr val="333333"/>
              </a:buClr>
              <a:buFont typeface="Arial"/>
              <a:buChar char="–"/>
            </a:pPr>
            <a:r>
              <a:rPr lang="el-GR" sz="1600" b="0" i="0" dirty="0" smtClean="0">
                <a:solidFill>
                  <a:srgbClr val="333333"/>
                </a:solidFill>
                <a:latin typeface="Arial"/>
                <a:ea typeface="+mn-ea"/>
                <a:cs typeface="+mn-cs"/>
              </a:rPr>
              <a:t>Τα επίπεδα αυξάνουν με την ηλικία</a:t>
            </a:r>
          </a:p>
          <a:p>
            <a:pPr marL="740664" lvl="1" indent="-283464" algn="l" defTabSz="914400">
              <a:spcBef>
                <a:spcPts val="0"/>
              </a:spcBef>
              <a:buClr>
                <a:srgbClr val="333333"/>
              </a:buClr>
              <a:buFont typeface="Arial"/>
              <a:buChar char="–"/>
            </a:pPr>
            <a:r>
              <a:rPr lang="el-GR" sz="1600" b="0" i="0" dirty="0" smtClean="0">
                <a:solidFill>
                  <a:srgbClr val="333333"/>
                </a:solidFill>
                <a:latin typeface="Arial"/>
                <a:ea typeface="+mn-ea"/>
                <a:cs typeface="+mn-cs"/>
              </a:rPr>
              <a:t>Προστατίτιδα</a:t>
            </a:r>
          </a:p>
          <a:p>
            <a:pPr marL="740664" lvl="1" indent="-283464" algn="l" defTabSz="914400">
              <a:spcBef>
                <a:spcPts val="0"/>
              </a:spcBef>
              <a:buClr>
                <a:srgbClr val="333333"/>
              </a:buClr>
              <a:buFont typeface="Arial"/>
              <a:buChar char="–"/>
            </a:pPr>
            <a:r>
              <a:rPr lang="el-GR" sz="1600" b="0" i="0" dirty="0" smtClean="0">
                <a:solidFill>
                  <a:srgbClr val="333333"/>
                </a:solidFill>
                <a:latin typeface="Arial"/>
                <a:ea typeface="+mn-ea"/>
                <a:cs typeface="+mn-cs"/>
              </a:rPr>
              <a:t>Καλοήθης υπερπλασία του προστάτη</a:t>
            </a:r>
          </a:p>
          <a:p>
            <a:pPr marL="740664" lvl="1" indent="-283464" algn="l" defTabSz="914400">
              <a:spcBef>
                <a:spcPts val="0"/>
              </a:spcBef>
              <a:spcAft>
                <a:spcPts val="600"/>
              </a:spcAft>
              <a:buClr>
                <a:srgbClr val="333333"/>
              </a:buClr>
              <a:buFont typeface="Arial"/>
              <a:buChar char="–"/>
            </a:pPr>
            <a:r>
              <a:rPr lang="el-GR" sz="1600" b="0" i="0" dirty="0" smtClean="0">
                <a:solidFill>
                  <a:srgbClr val="333333"/>
                </a:solidFill>
                <a:latin typeface="Arial"/>
                <a:ea typeface="+mn-ea"/>
                <a:cs typeface="+mn-cs"/>
              </a:rPr>
              <a:t>Καρκίνος του προστάτη (κακοήθεια)</a:t>
            </a:r>
          </a:p>
          <a:p>
            <a:pPr marL="347472" indent="-347472" algn="l" defTabSz="914400">
              <a:spcBef>
                <a:spcPts val="432"/>
              </a:spcBef>
              <a:buClr>
                <a:srgbClr val="333333"/>
              </a:buClr>
              <a:buFont typeface="Arial"/>
              <a:buChar char="•"/>
            </a:pPr>
            <a:r>
              <a:rPr lang="el-GR" sz="1800" b="0" i="0" dirty="0" smtClean="0">
                <a:solidFill>
                  <a:srgbClr val="333333"/>
                </a:solidFill>
                <a:latin typeface="Arial"/>
                <a:ea typeface="+mn-ea"/>
                <a:cs typeface="+mn-cs"/>
              </a:rPr>
              <a:t>Τα οριακά επίπεδα του PSA ποικίλλουν ανάλογα με την δοκιμασία:</a:t>
            </a:r>
            <a:r>
              <a:rPr lang="el-GR" sz="1800" b="0" i="0" baseline="30000" dirty="0" smtClean="0">
                <a:solidFill>
                  <a:srgbClr val="333333"/>
                </a:solidFill>
                <a:latin typeface="Arial"/>
                <a:ea typeface="+mn-ea"/>
                <a:cs typeface="+mn-cs"/>
              </a:rPr>
              <a:t>2</a:t>
            </a:r>
          </a:p>
          <a:p>
            <a:pPr marL="740664" lvl="1" indent="-283464" algn="l" defTabSz="914400">
              <a:spcBef>
                <a:spcPts val="0"/>
              </a:spcBef>
              <a:buClr>
                <a:srgbClr val="333333"/>
              </a:buClr>
              <a:buFont typeface="Arial"/>
              <a:buChar char="–"/>
            </a:pPr>
            <a:r>
              <a:rPr lang="el-GR" sz="1600" b="0" i="0" dirty="0" smtClean="0">
                <a:solidFill>
                  <a:srgbClr val="333333"/>
                </a:solidFill>
                <a:latin typeface="Arial"/>
                <a:ea typeface="+mn-ea"/>
                <a:cs typeface="+mn-cs"/>
              </a:rPr>
              <a:t>PSA &gt;4 ng/mL για παραδοσιακά βαθμονομημένες δοκιμασίες</a:t>
            </a:r>
          </a:p>
          <a:p>
            <a:pPr marL="740664" lvl="1" indent="-283464" algn="l" defTabSz="914400">
              <a:spcBef>
                <a:spcPts val="0"/>
              </a:spcBef>
              <a:spcAft>
                <a:spcPts val="600"/>
              </a:spcAft>
              <a:buClr>
                <a:srgbClr val="333333"/>
              </a:buClr>
              <a:buFont typeface="Arial"/>
              <a:buChar char="–"/>
            </a:pPr>
            <a:r>
              <a:rPr lang="el-GR" sz="1600" b="0" i="0" dirty="0" smtClean="0">
                <a:solidFill>
                  <a:srgbClr val="333333"/>
                </a:solidFill>
                <a:latin typeface="Arial"/>
                <a:ea typeface="+mn-ea"/>
                <a:cs typeface="+mn-cs"/>
              </a:rPr>
              <a:t>PSA &gt;3,1 ή 3,0 ng/mL για δοκιμασίες με διαβάθμιση κατά ΠΟΥ</a:t>
            </a:r>
          </a:p>
          <a:p>
            <a:pPr marL="347472" indent="-347472" algn="l" defTabSz="914400">
              <a:spcBef>
                <a:spcPts val="0"/>
              </a:spcBef>
              <a:spcAft>
                <a:spcPts val="600"/>
              </a:spcAft>
              <a:buClr>
                <a:srgbClr val="333333"/>
              </a:buClr>
              <a:buFont typeface="Arial"/>
              <a:buChar char="•"/>
            </a:pPr>
            <a:r>
              <a:rPr lang="el-GR" sz="1800" b="0" i="0" dirty="0" smtClean="0">
                <a:solidFill>
                  <a:srgbClr val="333333"/>
                </a:solidFill>
                <a:latin typeface="Arial"/>
                <a:ea typeface="+mn-ea"/>
                <a:cs typeface="+mn-cs"/>
              </a:rPr>
              <a:t>Το σταθερά αυξημένο επίπεδο του PSA θα πρέπει να διερευνάται περαιτέρω, </a:t>
            </a:r>
            <a:br>
              <a:rPr lang="el-GR" sz="1800" b="0" i="0" dirty="0" smtClean="0">
                <a:solidFill>
                  <a:srgbClr val="333333"/>
                </a:solidFill>
                <a:latin typeface="Arial"/>
                <a:ea typeface="+mn-ea"/>
                <a:cs typeface="+mn-cs"/>
              </a:rPr>
            </a:br>
            <a:r>
              <a:rPr lang="el-GR" sz="1800" b="0" i="0" dirty="0" smtClean="0">
                <a:solidFill>
                  <a:srgbClr val="333333"/>
                </a:solidFill>
                <a:latin typeface="Arial"/>
                <a:ea typeface="+mn-ea"/>
                <a:cs typeface="+mn-cs"/>
              </a:rPr>
              <a:t>π.χ. με βιοψία του προστάτη.</a:t>
            </a:r>
            <a:r>
              <a:rPr lang="el-GR" sz="1800" b="0" i="0" baseline="30000" dirty="0" smtClean="0">
                <a:solidFill>
                  <a:srgbClr val="333333"/>
                </a:solidFill>
                <a:latin typeface="Arial"/>
                <a:ea typeface="+mn-ea"/>
                <a:cs typeface="+mn-cs"/>
              </a:rPr>
              <a:t>2</a:t>
            </a:r>
          </a:p>
          <a:p>
            <a:pPr marL="347472" indent="-347472" algn="l" defTabSz="914400">
              <a:spcBef>
                <a:spcPts val="432"/>
              </a:spcBef>
              <a:buClr>
                <a:srgbClr val="333333"/>
              </a:buClr>
              <a:buFont typeface="Arial"/>
              <a:buChar char="•"/>
            </a:pPr>
            <a:r>
              <a:rPr lang="el-GR" sz="1800" b="0" i="0" dirty="0" smtClean="0">
                <a:solidFill>
                  <a:srgbClr val="333333"/>
                </a:solidFill>
                <a:latin typeface="Arial"/>
                <a:ea typeface="+mn-ea"/>
                <a:cs typeface="+mn-cs"/>
              </a:rPr>
              <a:t>Μια τιμή PSA &gt;4 ng/mL δεν σημαίνει απαραίτητα την ύπαρξη καρκίνου του προστάτη, καθώς το επίπεδο του PSA είναι μια συνεχής παράμετρος: Όσο πιο υψηλή είναι η τιμή, τόσο πιο πιθανή είναι η παρουσία καρκίνου του προστάτη.</a:t>
            </a:r>
            <a:r>
              <a:rPr lang="el-GR" sz="1800" b="0" i="0" baseline="30000" dirty="0" smtClean="0">
                <a:solidFill>
                  <a:srgbClr val="333333"/>
                </a:solidFill>
                <a:latin typeface="Arial"/>
                <a:ea typeface="+mn-ea"/>
                <a:cs typeface="+mn-cs"/>
              </a:rPr>
              <a:t>2</a:t>
            </a:r>
            <a:endParaRPr lang="el-GR" sz="1800" b="0" i="0" baseline="30000" dirty="0">
              <a:solidFill>
                <a:srgbClr val="333333"/>
              </a:solidFill>
              <a:latin typeface="Arial"/>
              <a:ea typeface="+mn-ea"/>
              <a:cs typeface="+mn-cs"/>
            </a:endParaRPr>
          </a:p>
        </p:txBody>
      </p:sp>
      <p:sp>
        <p:nvSpPr>
          <p:cNvPr id="6" name="TextBox 5"/>
          <p:cNvSpPr txBox="1">
            <a:spLocks noChangeArrowheads="1"/>
          </p:cNvSpPr>
          <p:nvPr/>
        </p:nvSpPr>
        <p:spPr bwMode="auto">
          <a:xfrm>
            <a:off x="0" y="6294641"/>
            <a:ext cx="8313747"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BPH=καλοήθης υπερπλασία του προστάτη. </a:t>
            </a:r>
            <a:r>
              <a:rPr kumimoji="0" lang="el-GR" sz="800" b="0" i="0" u="none" strike="noStrike" kern="1200" cap="none" spc="0" normalizeH="0" baseline="0" noProof="0" dirty="0" smtClean="0">
                <a:ln>
                  <a:noFill/>
                </a:ln>
                <a:solidFill>
                  <a:srgbClr val="333333"/>
                </a:solidFill>
                <a:effectLst/>
                <a:uLnTx/>
                <a:uFillTx/>
                <a:latin typeface="Arial"/>
                <a:ea typeface="+mn-ea"/>
                <a:cs typeface="Arial"/>
              </a:rPr>
              <a:t>PSA=ειδικό προστατικό αντιγόνο. WHO=Παγκόσμιος Οργανισμός Υγείας.</a:t>
            </a:r>
          </a:p>
          <a:p>
            <a:pPr marL="228600" lvl="0" indent="-228600">
              <a:buFont typeface="Arial"/>
              <a:buAutoNum type="arabicPeriod"/>
              <a:defRPr/>
            </a:pPr>
            <a:r>
              <a:rPr kumimoji="0" lang="el-GR" sz="800" b="0" i="0" u="none" strike="noStrike" kern="1200" cap="none" spc="0" normalizeH="0" baseline="0" noProof="0" dirty="0" smtClean="0">
                <a:ln>
                  <a:noFill/>
                </a:ln>
                <a:solidFill>
                  <a:srgbClr val="333333"/>
                </a:solidFill>
                <a:effectLst/>
                <a:uLnTx/>
                <a:uFillTx/>
                <a:latin typeface="Arial"/>
                <a:ea typeface="+mn-ea"/>
                <a:cs typeface="Arial"/>
              </a:rPr>
              <a:t>NCI. PSA Test Fact Sheet. Διατίθεται στη σελίδα: http://www.cancer.gov/cancertopics/factsheet/Detection/PSA. Τελευταία πρόσβαση τον </a:t>
            </a:r>
            <a:r>
              <a:rPr lang="el-GR" sz="800" dirty="0">
                <a:solidFill>
                  <a:srgbClr val="333333"/>
                </a:solidFill>
              </a:rPr>
              <a:t>Αύγουστο 2018</a:t>
            </a:r>
            <a:r>
              <a:rPr kumimoji="0" lang="el-GR" sz="800" b="0" i="0" u="none" strike="noStrike" kern="1200" cap="none" spc="0" normalizeH="0" baseline="0" noProof="0" dirty="0" smtClean="0">
                <a:ln>
                  <a:noFill/>
                </a:ln>
                <a:solidFill>
                  <a:srgbClr val="333333"/>
                </a:solidFill>
                <a:effectLst/>
                <a:uLnTx/>
                <a:uFillTx/>
                <a:latin typeface="Arial"/>
                <a:ea typeface="+mn-ea"/>
                <a:cs typeface="Arial"/>
              </a:rPr>
              <a:t>.</a:t>
            </a: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Arial"/>
              </a:rPr>
              <a:t>Heidenreich A, </a:t>
            </a:r>
            <a:r>
              <a:rPr kumimoji="0" lang="el-GR" sz="800" b="0" i="1" u="none" strike="noStrike" kern="1200" cap="none" spc="0" normalizeH="0" baseline="0" noProof="0" dirty="0" smtClean="0">
                <a:ln>
                  <a:noFill/>
                </a:ln>
                <a:solidFill>
                  <a:srgbClr val="333333"/>
                </a:solidFill>
                <a:effectLst/>
                <a:uLnTx/>
                <a:uFillTx/>
                <a:latin typeface="Arial"/>
                <a:ea typeface="+mn-ea"/>
                <a:cs typeface="Arial"/>
              </a:rPr>
              <a:t>et al. Eur Urol </a:t>
            </a:r>
            <a:r>
              <a:rPr kumimoji="0" lang="el-GR" sz="800" b="0" i="0" u="none" strike="noStrike" kern="1200" cap="none" spc="0" normalizeH="0" baseline="0" noProof="0" dirty="0" smtClean="0">
                <a:ln>
                  <a:noFill/>
                </a:ln>
                <a:solidFill>
                  <a:srgbClr val="333333"/>
                </a:solidFill>
                <a:effectLst/>
                <a:uLnTx/>
                <a:uFillTx/>
                <a:latin typeface="Arial"/>
                <a:ea typeface="+mn-ea"/>
                <a:cs typeface="Arial"/>
              </a:rPr>
              <a:t>2011;59:61–71.</a:t>
            </a:r>
            <a:endParaRPr kumimoji="0" lang="el-GR" sz="800" b="0" i="0" u="none" strike="noStrike" kern="1200" cap="none" spc="0" normalizeH="0" baseline="0" noProof="0" dirty="0">
              <a:ln>
                <a:noFill/>
              </a:ln>
              <a:solidFill>
                <a:srgbClr val="333333"/>
              </a:solidFill>
              <a:effectLst/>
              <a:uLnTx/>
              <a:uFillTx/>
              <a:latin typeface="Arial"/>
              <a:ea typeface="+mn-ea"/>
              <a:cs typeface="Arial"/>
            </a:endParaRPr>
          </a:p>
        </p:txBody>
      </p:sp>
      <p:sp>
        <p:nvSpPr>
          <p:cNvPr id="9"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0"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1980.WAV">
            <a:hlinkClick r:id="" action="ppaction://media"/>
          </p:cNvPr>
          <p:cNvPicPr>
            <a:picLocks noRot="1" noChangeAspect="1"/>
          </p:cNvPicPr>
          <p:nvPr>
            <a:wavAudioFile r:embed="rId1" name="~PP1980.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65377861"/>
      </p:ext>
    </p:extLst>
  </p:cSld>
  <p:clrMapOvr>
    <a:masterClrMapping/>
  </p:clrMapOvr>
  <p:transition advTm="33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24" y="287284"/>
            <a:ext cx="8005988" cy="418576"/>
          </a:xfrm>
        </p:spPr>
        <p:txBody>
          <a:bodyPr>
            <a:normAutofit fontScale="90000"/>
          </a:bodyPr>
          <a:lstStyle/>
          <a:p>
            <a:pPr algn="l" defTabSz="914400">
              <a:lnSpc>
                <a:spcPct val="85000"/>
              </a:lnSpc>
              <a:spcBef>
                <a:spcPts val="0"/>
              </a:spcBef>
              <a:buNone/>
            </a:pPr>
            <a:r>
              <a:rPr lang="el-GR" sz="3200" b="1" i="0" dirty="0" smtClean="0">
                <a:solidFill>
                  <a:srgbClr val="C0311A"/>
                </a:solidFill>
                <a:latin typeface="Arial"/>
                <a:ea typeface="+mj-ea"/>
                <a:cs typeface="+mj-cs"/>
              </a:rPr>
              <a:t>Παράμετροι της εξέτασης PSA</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330200" y="736601"/>
            <a:ext cx="8431212" cy="4991846"/>
          </a:xfrm>
        </p:spPr>
        <p:txBody>
          <a:bodyPr/>
          <a:lstStyle/>
          <a:p>
            <a:pPr marL="347472" indent="-347472" algn="l" defTabSz="914400">
              <a:spcBef>
                <a:spcPts val="480"/>
              </a:spcBef>
              <a:buClr>
                <a:srgbClr val="333333"/>
              </a:buClr>
              <a:buFont typeface="Arial"/>
              <a:buChar char="•"/>
            </a:pPr>
            <a:r>
              <a:rPr lang="el-GR" sz="2000" b="0" i="0" dirty="0" smtClean="0">
                <a:solidFill>
                  <a:srgbClr val="333333"/>
                </a:solidFill>
                <a:latin typeface="Arial"/>
                <a:ea typeface="+mn-ea"/>
                <a:cs typeface="+mn-cs"/>
              </a:rPr>
              <a:t>Άλλες παράμετροι του PSA είναι υπό έρευνα για να γίνει διάκριση ανάμεσα σε καλοήθεις, βραδέως αναπτυσσόμενους και ταχέως αναπτυσσόμενους καρκίνους.</a:t>
            </a:r>
          </a:p>
          <a:p>
            <a:pPr marL="347472" indent="-347472" algn="l" defTabSz="914400">
              <a:spcBef>
                <a:spcPts val="0"/>
              </a:spcBef>
              <a:buFont typeface="Arial"/>
              <a:buChar char="•"/>
            </a:pPr>
            <a:endParaRPr lang="el-GR" dirty="0" smtClean="0"/>
          </a:p>
        </p:txBody>
      </p:sp>
      <p:graphicFrame>
        <p:nvGraphicFramePr>
          <p:cNvPr id="4" name="Table 3"/>
          <p:cNvGraphicFramePr>
            <a:graphicFrameLocks noGrp="1"/>
          </p:cNvGraphicFramePr>
          <p:nvPr>
            <p:extLst/>
          </p:nvPr>
        </p:nvGraphicFramePr>
        <p:xfrm>
          <a:off x="349023" y="1903412"/>
          <a:ext cx="8005989" cy="3896385"/>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1883143">
                  <a:extLst>
                    <a:ext uri="{9D8B030D-6E8A-4147-A177-3AD203B41FA5}">
                      <a16:colId xmlns="" xmlns:a16="http://schemas.microsoft.com/office/drawing/2014/main" val="20000"/>
                    </a:ext>
                  </a:extLst>
                </a:gridCol>
                <a:gridCol w="6122846">
                  <a:extLst>
                    <a:ext uri="{9D8B030D-6E8A-4147-A177-3AD203B41FA5}">
                      <a16:colId xmlns="" xmlns:a16="http://schemas.microsoft.com/office/drawing/2014/main" val="20001"/>
                    </a:ext>
                  </a:extLst>
                </a:gridCol>
              </a:tblGrid>
              <a:tr h="332642">
                <a:tc>
                  <a:txBody>
                    <a:bodyPr/>
                    <a:lstStyle/>
                    <a:p>
                      <a:pPr marL="0" algn="l" defTabSz="914400">
                        <a:buNone/>
                      </a:pPr>
                      <a:r>
                        <a:rPr lang="el-GR" sz="1200" b="1" i="0" noProof="0" dirty="0" smtClean="0">
                          <a:solidFill>
                            <a:srgbClr val="333333"/>
                          </a:solidFill>
                          <a:latin typeface="Arial"/>
                          <a:ea typeface="+mn-ea"/>
                          <a:cs typeface="+mn-cs"/>
                        </a:rPr>
                        <a:t>Μέτρηση</a:t>
                      </a:r>
                      <a:endParaRPr lang="el-GR" sz="1200" b="1" i="0" noProof="0" dirty="0">
                        <a:solidFill>
                          <a:srgbClr val="333333"/>
                        </a:solidFill>
                        <a:latin typeface="Arial"/>
                        <a:ea typeface="+mn-ea"/>
                        <a:cs typeface="+mn-cs"/>
                      </a:endParaRPr>
                    </a:p>
                  </a:txBody>
                  <a:tcP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marL="0" algn="l" defTabSz="914400">
                        <a:buNone/>
                      </a:pPr>
                      <a:r>
                        <a:rPr lang="el-GR" sz="1200" b="1" i="0" noProof="0" dirty="0" smtClean="0">
                          <a:solidFill>
                            <a:srgbClr val="333333"/>
                          </a:solidFill>
                          <a:latin typeface="Arial"/>
                          <a:ea typeface="+mn-ea"/>
                          <a:cs typeface="+mn-cs"/>
                        </a:rPr>
                        <a:t>Περιγραφή </a:t>
                      </a:r>
                      <a:endParaRPr lang="el-GR" sz="1200" b="1" i="0" noProof="0" dirty="0">
                        <a:solidFill>
                          <a:srgbClr val="333333"/>
                        </a:solidFill>
                        <a:latin typeface="Arial"/>
                        <a:ea typeface="+mn-ea"/>
                        <a:cs typeface="+mn-cs"/>
                      </a:endParaRPr>
                    </a:p>
                  </a:txBody>
                  <a:tcP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 xmlns:a16="http://schemas.microsoft.com/office/drawing/2014/main" val="10000"/>
                  </a:ext>
                </a:extLst>
              </a:tr>
              <a:tr h="891805">
                <a:tc>
                  <a:txBody>
                    <a:bodyPr/>
                    <a:lstStyle/>
                    <a:p>
                      <a:pPr marL="0" algn="l" defTabSz="914400">
                        <a:buNone/>
                      </a:pPr>
                      <a:r>
                        <a:rPr lang="el-GR" sz="1200" b="0" i="0" noProof="0" dirty="0" smtClean="0">
                          <a:solidFill>
                            <a:schemeClr val="dk1"/>
                          </a:solidFill>
                          <a:latin typeface="Arial"/>
                          <a:ea typeface="+mn-ea"/>
                          <a:cs typeface="+mn-cs"/>
                        </a:rPr>
                        <a:t>Ελεύθερο προς ολικό PSA</a:t>
                      </a:r>
                      <a:endParaRPr lang="el-GR" sz="12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tc>
                  <a:txBody>
                    <a:bodyPr/>
                    <a:lstStyle/>
                    <a:p>
                      <a:pPr marL="283464" lvl="1" indent="-283464" algn="l" defTabSz="914400">
                        <a:lnSpc>
                          <a:spcPct val="100000"/>
                        </a:lnSpc>
                        <a:spcBef>
                          <a:spcPts val="0"/>
                        </a:spcBef>
                        <a:buClr>
                          <a:schemeClr val="dk1"/>
                        </a:buClr>
                        <a:buFont typeface="Arial"/>
                        <a:buChar char="•"/>
                      </a:pPr>
                      <a:r>
                        <a:rPr lang="el-GR" sz="1200" b="0" i="0" noProof="0" dirty="0" smtClean="0">
                          <a:solidFill>
                            <a:schemeClr val="dk1"/>
                          </a:solidFill>
                          <a:latin typeface="Arial"/>
                          <a:ea typeface="+mn-ea"/>
                          <a:cs typeface="+mn-cs"/>
                        </a:rPr>
                        <a:t>Η ποσότητα του PSA στο αίμα που είναι ελεύθερη (μη συνδεδεμένη με άλλες πρωτεΐνες) προς την ολική ποσότητα PSA (ελεύθερο και συνδεδεμένο).</a:t>
                      </a:r>
                    </a:p>
                    <a:p>
                      <a:pPr marL="283464" lvl="1" indent="-283464" algn="l" defTabSz="914400">
                        <a:lnSpc>
                          <a:spcPct val="100000"/>
                        </a:lnSpc>
                        <a:spcBef>
                          <a:spcPts val="0"/>
                        </a:spcBef>
                        <a:buClr>
                          <a:schemeClr val="dk1"/>
                        </a:buClr>
                        <a:buFont typeface="Arial"/>
                        <a:buChar char="•"/>
                      </a:pPr>
                      <a:r>
                        <a:rPr lang="el-GR" sz="1200" b="0" i="0" noProof="0" dirty="0" smtClean="0">
                          <a:solidFill>
                            <a:srgbClr val="00B050"/>
                          </a:solidFill>
                          <a:latin typeface="Arial"/>
                          <a:ea typeface="+mn-ea"/>
                          <a:cs typeface="+mn-cs"/>
                        </a:rPr>
                        <a:t>Η </a:t>
                      </a:r>
                      <a:r>
                        <a:rPr lang="el-GR" sz="1200" b="0" i="0" noProof="0" dirty="0" smtClean="0">
                          <a:solidFill>
                            <a:schemeClr val="dk1"/>
                          </a:solidFill>
                          <a:latin typeface="Arial"/>
                          <a:ea typeface="+mn-ea"/>
                          <a:cs typeface="+mn-cs"/>
                        </a:rPr>
                        <a:t>χαμηλότερη αναλογία ελεύθερου PSA μπορεί να συσχετίζεται με πιο επιθετικό καρκίνο.</a:t>
                      </a:r>
                      <a:endParaRPr lang="el-GR" sz="1200" b="0" i="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extLst>
                  <a:ext uri="{0D108BD9-81ED-4DB2-BD59-A6C34878D82A}">
                    <a16:rowId xmlns="" xmlns:a16="http://schemas.microsoft.com/office/drawing/2014/main" val="10001"/>
                  </a:ext>
                </a:extLst>
              </a:tr>
              <a:tr h="891805">
                <a:tc>
                  <a:txBody>
                    <a:bodyPr/>
                    <a:lstStyle/>
                    <a:p>
                      <a:pPr marL="0" algn="l" defTabSz="914400">
                        <a:buNone/>
                      </a:pPr>
                      <a:r>
                        <a:rPr lang="el-GR" sz="1200" b="0" i="0" noProof="0" dirty="0" smtClean="0">
                          <a:solidFill>
                            <a:schemeClr val="dk1"/>
                          </a:solidFill>
                          <a:latin typeface="Arial"/>
                          <a:ea typeface="+mn-ea"/>
                          <a:cs typeface="+mn-cs"/>
                        </a:rPr>
                        <a:t>Πυκνότητα PSA</a:t>
                      </a:r>
                      <a:endParaRPr lang="el-GR" sz="12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283464" marR="0" lvl="1" indent="-283464" algn="l" defTabSz="914400">
                        <a:lnSpc>
                          <a:spcPct val="100000"/>
                        </a:lnSpc>
                        <a:spcBef>
                          <a:spcPts val="0"/>
                        </a:spcBef>
                        <a:spcAft>
                          <a:spcPts val="0"/>
                        </a:spcAft>
                        <a:buClr>
                          <a:schemeClr val="dk1"/>
                        </a:buClr>
                        <a:buFont typeface="Arial"/>
                        <a:buChar char="•"/>
                      </a:pPr>
                      <a:r>
                        <a:rPr lang="el-GR" sz="1200" b="0" i="0" noProof="0" dirty="0" smtClean="0">
                          <a:solidFill>
                            <a:schemeClr val="dk1"/>
                          </a:solidFill>
                          <a:latin typeface="Arial"/>
                          <a:ea typeface="+mn-ea"/>
                          <a:cs typeface="+mn-cs"/>
                        </a:rPr>
                        <a:t>Το επίπεδο του PSA στο αίμα διαιρεμένο με τον όγκο της μεταβατικής ζώνης του προστάτη.</a:t>
                      </a:r>
                    </a:p>
                    <a:p>
                      <a:pPr marL="283464" marR="0" lvl="1" indent="-283464" algn="l" defTabSz="914400">
                        <a:lnSpc>
                          <a:spcPct val="100000"/>
                        </a:lnSpc>
                        <a:spcBef>
                          <a:spcPts val="0"/>
                        </a:spcBef>
                        <a:spcAft>
                          <a:spcPts val="0"/>
                        </a:spcAft>
                        <a:buClr>
                          <a:schemeClr val="dk1"/>
                        </a:buClr>
                        <a:buFont typeface="Arial"/>
                        <a:buChar char="•"/>
                      </a:pPr>
                      <a:r>
                        <a:rPr lang="el-GR" sz="1200" b="0" i="0" noProof="0" dirty="0" smtClean="0">
                          <a:solidFill>
                            <a:schemeClr val="dk1"/>
                          </a:solidFill>
                          <a:latin typeface="Arial"/>
                          <a:ea typeface="+mn-ea"/>
                          <a:cs typeface="+mn-cs"/>
                        </a:rPr>
                        <a:t>Προτείνεται ότι είναι πιο ακριβής παράμετρος για τον εντοπισμό του καρκίνου του προστάτη σε σύγκριση με την τυπική εξέταση PSA.</a:t>
                      </a:r>
                      <a:endParaRPr lang="el-GR" sz="1200" b="0" i="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2"/>
                  </a:ext>
                </a:extLst>
              </a:tr>
              <a:tr h="711603">
                <a:tc>
                  <a:txBody>
                    <a:bodyPr/>
                    <a:lstStyle/>
                    <a:p>
                      <a:pPr marL="0" algn="l" defTabSz="914400">
                        <a:buNone/>
                      </a:pPr>
                      <a:r>
                        <a:rPr lang="el-GR" sz="1200" b="0" i="0" noProof="0" dirty="0" smtClean="0">
                          <a:solidFill>
                            <a:schemeClr val="dk1"/>
                          </a:solidFill>
                          <a:latin typeface="Arial"/>
                          <a:ea typeface="+mn-ea"/>
                          <a:cs typeface="+mn-cs"/>
                        </a:rPr>
                        <a:t>Ειδικό προς την ηλικία PSA</a:t>
                      </a:r>
                      <a:endParaRPr lang="el-GR" sz="12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283464" indent="-283464" algn="l" defTabSz="914400">
                        <a:buClr>
                          <a:schemeClr val="dk1"/>
                        </a:buClr>
                        <a:buFont typeface="Arial"/>
                        <a:buChar char="•"/>
                      </a:pPr>
                      <a:r>
                        <a:rPr lang="el-GR" sz="1200" b="0" i="0" noProof="0" dirty="0" smtClean="0">
                          <a:solidFill>
                            <a:schemeClr val="dk1"/>
                          </a:solidFill>
                          <a:latin typeface="Arial"/>
                          <a:ea typeface="+mn-ea"/>
                          <a:cs typeface="+mn-cs"/>
                        </a:rPr>
                        <a:t>Το επίπεδο του PSA τείνει να αυξάνει με την ηλικία.</a:t>
                      </a:r>
                    </a:p>
                    <a:p>
                      <a:pPr marL="283464" indent="-283464" algn="l" defTabSz="914400">
                        <a:buClr>
                          <a:schemeClr val="dk1"/>
                        </a:buClr>
                        <a:buFont typeface="Arial"/>
                        <a:buChar char="•"/>
                      </a:pPr>
                      <a:r>
                        <a:rPr lang="el-GR" sz="1200" b="0" i="0" noProof="0" dirty="0" smtClean="0">
                          <a:solidFill>
                            <a:schemeClr val="dk1"/>
                          </a:solidFill>
                          <a:latin typeface="Arial"/>
                          <a:ea typeface="+mn-ea"/>
                          <a:cs typeface="+mn-cs"/>
                        </a:rPr>
                        <a:t>Ειδικά προς την ηλικία εύρη αναφοράς μπορεί να βελτιώσουν την ακρίβεια των εξετάσεων PSA, αν και γενικά δεν προτιμώνται καθώς μπορεί να καθυστερήσουν τον εντοπισμό.</a:t>
                      </a:r>
                      <a:endParaRPr lang="el-GR" sz="1200" b="0" i="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3"/>
                  </a:ext>
                </a:extLst>
              </a:tr>
              <a:tr h="499973">
                <a:tc>
                  <a:txBody>
                    <a:bodyPr/>
                    <a:lstStyle/>
                    <a:p>
                      <a:pPr marL="0" algn="l" defTabSz="914400">
                        <a:buNone/>
                      </a:pPr>
                      <a:r>
                        <a:rPr lang="el-GR" sz="1200" b="0" i="0" noProof="0" dirty="0" smtClean="0">
                          <a:solidFill>
                            <a:schemeClr val="dk1"/>
                          </a:solidFill>
                          <a:latin typeface="Arial"/>
                          <a:ea typeface="+mn-ea"/>
                          <a:cs typeface="+mn-cs"/>
                        </a:rPr>
                        <a:t>Ταχύτητα PSA</a:t>
                      </a:r>
                      <a:endParaRPr lang="el-GR" sz="12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283464" indent="-283464" algn="l" defTabSz="914400">
                        <a:buClr>
                          <a:schemeClr val="dk1"/>
                        </a:buClr>
                        <a:buFont typeface="Arial"/>
                        <a:buChar char="•"/>
                      </a:pPr>
                      <a:r>
                        <a:rPr lang="el-GR" sz="1200" b="0" i="0" noProof="0" dirty="0" smtClean="0">
                          <a:solidFill>
                            <a:schemeClr val="dk1"/>
                          </a:solidFill>
                          <a:latin typeface="Arial"/>
                          <a:ea typeface="+mn-ea"/>
                          <a:cs typeface="+mn-cs"/>
                        </a:rPr>
                        <a:t>Ο ρυθμός μεταβολής του επιπέδου </a:t>
                      </a:r>
                      <a:r>
                        <a:rPr lang="el-GR" sz="1200" b="0" i="0" baseline="0" noProof="0" dirty="0" smtClean="0">
                          <a:solidFill>
                            <a:schemeClr val="dk1"/>
                          </a:solidFill>
                          <a:latin typeface="Arial"/>
                          <a:ea typeface="+mn-ea"/>
                          <a:cs typeface="+mn-cs"/>
                        </a:rPr>
                        <a:t> PSA στον ορό σε συνάρτηση με τον χρόνο (ng/mL κατ' έτος), που μπορεί να επιταχύνεται όταν υπάρχει καρκίνος.</a:t>
                      </a:r>
                      <a:endParaRPr lang="el-GR" sz="1200" b="0" i="0" baseline="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4"/>
                  </a:ext>
                </a:extLst>
              </a:tr>
              <a:tr h="328185">
                <a:tc>
                  <a:txBody>
                    <a:bodyPr/>
                    <a:lstStyle/>
                    <a:p>
                      <a:pPr marL="0" algn="l" defTabSz="914400">
                        <a:buNone/>
                      </a:pPr>
                      <a:r>
                        <a:rPr lang="el-GR" sz="1200" b="0" i="0" noProof="0" dirty="0" smtClean="0">
                          <a:solidFill>
                            <a:schemeClr val="dk1"/>
                          </a:solidFill>
                          <a:latin typeface="Arial"/>
                          <a:ea typeface="+mn-ea"/>
                          <a:cs typeface="+mn-cs"/>
                        </a:rPr>
                        <a:t>Χρόνος διπλασιασμού PSA</a:t>
                      </a:r>
                      <a:endParaRPr lang="el-GR" sz="1200" b="0" i="0" noProof="0" dirty="0">
                        <a:solidFill>
                          <a:schemeClr val="dk1"/>
                        </a:solidFill>
                        <a:latin typeface="Arial"/>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marL="283464" indent="-283464" algn="l" defTabSz="914400">
                        <a:buClr>
                          <a:schemeClr val="dk1"/>
                        </a:buClr>
                        <a:buFont typeface="Arial"/>
                        <a:buChar char="•"/>
                      </a:pPr>
                      <a:r>
                        <a:rPr lang="el-GR" sz="1200" b="0" i="0" noProof="0" dirty="0" smtClean="0">
                          <a:solidFill>
                            <a:schemeClr val="dk1"/>
                          </a:solidFill>
                          <a:latin typeface="Arial"/>
                          <a:ea typeface="+mn-ea"/>
                          <a:cs typeface="+mn-cs"/>
                        </a:rPr>
                        <a:t>Η χρονική περίοδος στην οποία διπλασιάζεται το επίπεδο του PSA ενός ασθενούς.</a:t>
                      </a:r>
                      <a:endParaRPr lang="el-GR" sz="1200" b="0" i="0" noProof="0" dirty="0">
                        <a:solidFill>
                          <a:schemeClr val="dk1"/>
                        </a:solidFill>
                        <a:latin typeface="Arial"/>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5" name="Rectangle 4"/>
          <p:cNvSpPr/>
          <p:nvPr/>
        </p:nvSpPr>
        <p:spPr>
          <a:xfrm>
            <a:off x="-5610" y="6449448"/>
            <a:ext cx="7742712" cy="338554"/>
          </a:xfrm>
          <a:prstGeom prst="rect">
            <a:avLst/>
          </a:prstGeom>
        </p:spPr>
        <p:txBody>
          <a:bodyPr wrap="square">
            <a:spAutoFit/>
          </a:bodyPr>
          <a:lstStyle/>
          <a:p>
            <a:pPr lvl="0">
              <a:defRPr/>
            </a:pPr>
            <a:r>
              <a:rPr kumimoji="0" lang="el-GR" sz="800" b="0" i="0" u="none" strike="noStrike" kern="1200" cap="none" spc="0" normalizeH="0" baseline="0" noProof="0" dirty="0" smtClean="0">
                <a:ln>
                  <a:noFill/>
                </a:ln>
                <a:solidFill>
                  <a:srgbClr val="333333"/>
                </a:solidFill>
                <a:effectLst/>
                <a:uLnTx/>
                <a:uFillTx/>
                <a:latin typeface="Arial"/>
                <a:ea typeface="+mn-ea"/>
                <a:cs typeface="Arial"/>
              </a:rPr>
              <a:t>PSA=ειδικό προστατικό αντιγόνο.</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
            </a:r>
            <a:br>
              <a:rPr kumimoji="0" lang="el-GR" sz="800" b="0" i="0" u="none" strike="noStrike" kern="1200" cap="none" spc="0" normalizeH="0" baseline="0" noProof="0" dirty="0" smtClean="0">
                <a:ln>
                  <a:noFill/>
                </a:ln>
                <a:solidFill>
                  <a:srgbClr val="333333"/>
                </a:solidFill>
                <a:effectLst/>
                <a:uLnTx/>
                <a:uFillTx/>
                <a:latin typeface="Arial"/>
                <a:ea typeface="+mn-ea"/>
                <a:cs typeface="+mn-cs"/>
              </a:rPr>
            </a:br>
            <a:r>
              <a:rPr kumimoji="0" lang="el-GR" sz="800" b="0" i="0" u="none" strike="noStrike" kern="1200" cap="none" spc="0" normalizeH="0" baseline="0" noProof="0" dirty="0" smtClean="0">
                <a:ln>
                  <a:noFill/>
                </a:ln>
                <a:solidFill>
                  <a:srgbClr val="333333"/>
                </a:solidFill>
                <a:effectLst/>
                <a:uLnTx/>
                <a:uFillTx/>
                <a:latin typeface="Arial"/>
                <a:ea typeface="+mn-ea"/>
                <a:cs typeface="+mn-cs"/>
              </a:rPr>
              <a:t>NCI. PSA Test Fact Sheet. Διατίθεται στη σελίδα: http://www.cancer.gov/cancertopics/factsheet/Detection/PSA. Τελευταία πρόσβαση τον </a:t>
            </a:r>
            <a:r>
              <a:rPr lang="el-GR" sz="800" dirty="0">
                <a:solidFill>
                  <a:srgbClr val="333333"/>
                </a:solidFill>
              </a:rPr>
              <a:t>Αύγουστο 2018.</a:t>
            </a:r>
            <a:endParaRPr kumimoji="0" lang="el-GR" sz="800" b="0" i="0" u="none" strike="noStrike" kern="1200" cap="none" spc="0" normalizeH="0" baseline="0" noProof="0" dirty="0">
              <a:ln>
                <a:noFill/>
              </a:ln>
              <a:solidFill>
                <a:srgbClr val="333333"/>
              </a:solidFill>
              <a:effectLst/>
              <a:uLnTx/>
              <a:uFillTx/>
              <a:latin typeface="Arial"/>
              <a:ea typeface="+mn-ea"/>
              <a:cs typeface="+mn-cs"/>
            </a:endParaRPr>
          </a:p>
        </p:txBody>
      </p:sp>
      <p:sp>
        <p:nvSpPr>
          <p:cNvPr id="8"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0" name="~PP3143.WAV">
            <a:hlinkClick r:id="" action="ppaction://media"/>
          </p:cNvPr>
          <p:cNvPicPr>
            <a:picLocks noRot="1" noChangeAspect="1"/>
          </p:cNvPicPr>
          <p:nvPr>
            <a:wavAudioFile r:embed="rId1" name="~PP3143.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4269334563"/>
      </p:ext>
    </p:extLst>
  </p:cSld>
  <p:clrMapOvr>
    <a:masterClrMapping/>
  </p:clrMapOvr>
  <p:transition advTm="17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Προληπτικός έλεγχος για καρκίνο του προστάτη</a:t>
            </a:r>
            <a:endParaRPr lang="el-GR" sz="3200" b="1" i="0" dirty="0">
              <a:solidFill>
                <a:srgbClr val="C0311A"/>
              </a:solidFill>
              <a:latin typeface="Arial"/>
              <a:ea typeface="+mj-ea"/>
              <a:cs typeface="+mj-cs"/>
            </a:endParaRPr>
          </a:p>
        </p:txBody>
      </p:sp>
      <p:sp>
        <p:nvSpPr>
          <p:cNvPr id="5" name="Content Placeholder 4"/>
          <p:cNvSpPr>
            <a:spLocks noGrp="1"/>
          </p:cNvSpPr>
          <p:nvPr>
            <p:ph idx="1"/>
          </p:nvPr>
        </p:nvSpPr>
        <p:spPr/>
        <p:txBody>
          <a:bodyPr>
            <a:normAutofit fontScale="92500" lnSpcReduction="20000"/>
          </a:bodyPr>
          <a:lstStyle/>
          <a:p>
            <a:pPr marL="347472" indent="-347472" algn="l" defTabSz="914400">
              <a:spcBef>
                <a:spcPts val="480"/>
              </a:spcBef>
              <a:spcAft>
                <a:spcPts val="600"/>
              </a:spcAft>
              <a:buClr>
                <a:srgbClr val="333333"/>
              </a:buClr>
              <a:buFont typeface="Arial"/>
              <a:buChar char="•"/>
            </a:pPr>
            <a:r>
              <a:rPr lang="el-GR" sz="2000" b="1" i="1" dirty="0" smtClean="0">
                <a:solidFill>
                  <a:srgbClr val="333333"/>
                </a:solidFill>
                <a:latin typeface="Arial"/>
                <a:ea typeface="+mn-ea"/>
                <a:cs typeface="+mn-cs"/>
              </a:rPr>
              <a:t>Ο προληπτικός έλεγχος του PSA επιτρέπει τον πρώιμο εντοπισμό καρκίνου του προστάτη</a:t>
            </a:r>
            <a:r>
              <a:rPr lang="el-GR" sz="2000" b="0" i="0" dirty="0" smtClean="0">
                <a:solidFill>
                  <a:srgbClr val="333333"/>
                </a:solidFill>
                <a:latin typeface="Arial"/>
                <a:ea typeface="+mn-ea"/>
                <a:cs typeface="+mn-cs"/>
              </a:rPr>
              <a:t>.</a:t>
            </a:r>
            <a:r>
              <a:rPr lang="el-GR" sz="2000" b="0" i="0" baseline="30000" dirty="0" smtClean="0">
                <a:solidFill>
                  <a:srgbClr val="333333"/>
                </a:solidFill>
                <a:latin typeface="Arial"/>
                <a:ea typeface="+mn-ea"/>
                <a:cs typeface="+mn-cs"/>
              </a:rPr>
              <a:t>1</a:t>
            </a:r>
          </a:p>
          <a:p>
            <a:pPr marL="347472" indent="-347472" algn="l" defTabSz="914400">
              <a:spcBef>
                <a:spcPts val="480"/>
              </a:spcBef>
              <a:buClr>
                <a:srgbClr val="333333"/>
              </a:buClr>
              <a:buFont typeface="Arial"/>
              <a:buChar char="•"/>
            </a:pPr>
            <a:r>
              <a:rPr lang="el-GR" sz="2000" b="0" i="0" dirty="0" smtClean="0">
                <a:solidFill>
                  <a:srgbClr val="333333"/>
                </a:solidFill>
                <a:latin typeface="Arial"/>
                <a:ea typeface="+mn-ea"/>
                <a:cs typeface="+mn-cs"/>
              </a:rPr>
              <a:t>Το βασικό μειονέκτημα του προληπτικού ελέγχου είναι η </a:t>
            </a:r>
            <a:r>
              <a:rPr lang="el-GR" sz="2000" b="1" i="1" dirty="0" smtClean="0">
                <a:solidFill>
                  <a:srgbClr val="333333"/>
                </a:solidFill>
                <a:latin typeface="Arial"/>
                <a:ea typeface="+mn-ea"/>
                <a:cs typeface="+mn-cs"/>
              </a:rPr>
              <a:t>υπερδιάγνωση</a:t>
            </a:r>
            <a:r>
              <a:rPr lang="el-GR" sz="2000" b="0" i="0" dirty="0" smtClean="0">
                <a:solidFill>
                  <a:srgbClr val="333333"/>
                </a:solidFill>
                <a:latin typeface="Arial"/>
                <a:ea typeface="+mn-ea"/>
                <a:cs typeface="+mn-cs"/>
              </a:rPr>
              <a:t> και η </a:t>
            </a:r>
            <a:r>
              <a:rPr lang="el-GR" sz="2000" b="1" i="1" dirty="0" smtClean="0">
                <a:solidFill>
                  <a:srgbClr val="333333"/>
                </a:solidFill>
                <a:latin typeface="Arial"/>
                <a:ea typeface="+mn-ea"/>
                <a:cs typeface="+mn-cs"/>
              </a:rPr>
              <a:t>υπερθεραπεία</a:t>
            </a:r>
            <a:r>
              <a:rPr lang="el-GR" sz="2000" b="0" i="0" dirty="0" smtClean="0">
                <a:solidFill>
                  <a:srgbClr val="333333"/>
                </a:solidFill>
                <a:latin typeface="Arial"/>
                <a:ea typeface="+mn-ea"/>
                <a:cs typeface="+mn-cs"/>
              </a:rPr>
              <a:t>.</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33−50% των ασθενών που υποβάλλονται σε προληπτικό έλεγχο PSA μπορεί να υπερδιαγνωσθούν, δηλ. δεν θα εμφάνιζαν κλινικά συμπτώματα στη διάρκεια της ζωής τους.</a:t>
            </a:r>
            <a:r>
              <a:rPr lang="el-GR" sz="1800" b="0" i="0" baseline="30000" dirty="0" smtClean="0">
                <a:solidFill>
                  <a:srgbClr val="333333"/>
                </a:solidFill>
                <a:latin typeface="Arial"/>
                <a:ea typeface="+mn-ea"/>
                <a:cs typeface="+mn-cs"/>
              </a:rPr>
              <a:t>2</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Η υπερδιάγνωση μπορεί να οδηγήσει σε </a:t>
            </a:r>
            <a:r>
              <a:rPr lang="el-GR" sz="1800" b="0" i="0" dirty="0" err="1" smtClean="0">
                <a:solidFill>
                  <a:srgbClr val="333333"/>
                </a:solidFill>
                <a:latin typeface="Arial"/>
                <a:ea typeface="+mn-ea"/>
                <a:cs typeface="+mn-cs"/>
              </a:rPr>
              <a:t>υπερθεραπεία</a:t>
            </a:r>
            <a:r>
              <a:rPr lang="el-GR" sz="1800" b="0" i="0" dirty="0" smtClean="0">
                <a:solidFill>
                  <a:srgbClr val="333333"/>
                </a:solidFill>
                <a:latin typeface="Arial"/>
                <a:ea typeface="+mn-ea"/>
                <a:cs typeface="+mn-cs"/>
              </a:rPr>
              <a:t> για ένα μέτριο όφελος ως προς τη θνητότητα με </a:t>
            </a:r>
            <a:r>
              <a:rPr lang="el-GR" sz="1800" b="0" i="0" dirty="0" smtClean="0">
                <a:latin typeface="Arial"/>
                <a:ea typeface="+mn-ea"/>
                <a:cs typeface="+mn-cs"/>
              </a:rPr>
              <a:t>κόστος τις ανεπιθύμητες ενέργειες που μπορεί να υποβαθμίσουν την ποιότητα ζωής.</a:t>
            </a:r>
            <a:r>
              <a:rPr lang="el-GR" sz="1800" b="0" i="0" baseline="30000" dirty="0" smtClean="0">
                <a:latin typeface="Arial"/>
                <a:ea typeface="+mn-ea"/>
                <a:cs typeface="+mn-cs"/>
              </a:rPr>
              <a:t>2,3</a:t>
            </a:r>
          </a:p>
          <a:p>
            <a:pPr marL="347472" indent="-347472" algn="l" defTabSz="914400">
              <a:spcBef>
                <a:spcPts val="480"/>
              </a:spcBef>
              <a:buClr>
                <a:srgbClr val="333333"/>
              </a:buClr>
              <a:buFont typeface="Arial"/>
              <a:buChar char="•"/>
            </a:pPr>
            <a:r>
              <a:rPr lang="el-GR" sz="2000" b="0" i="0" dirty="0" smtClean="0">
                <a:solidFill>
                  <a:srgbClr val="333333"/>
                </a:solidFill>
                <a:latin typeface="Arial"/>
                <a:ea typeface="+mn-ea"/>
                <a:cs typeface="+mn-cs"/>
              </a:rPr>
              <a:t>Δύο μεγάλες μελέτες παρέχουν αντικρουόμενα στοιχεία σχετικά με το όφελος που έχει ο προληπτικός έλεγχος του </a:t>
            </a:r>
            <a:r>
              <a:rPr lang="en-GB" sz="2000" b="0" i="0" dirty="0" smtClean="0">
                <a:solidFill>
                  <a:srgbClr val="333333"/>
                </a:solidFill>
                <a:latin typeface="Arial"/>
                <a:ea typeface="+mn-ea"/>
                <a:cs typeface="+mn-cs"/>
              </a:rPr>
              <a:t>PSA</a:t>
            </a:r>
            <a:r>
              <a:rPr lang="el-GR" sz="2000" b="0" i="0" dirty="0" smtClean="0">
                <a:solidFill>
                  <a:srgbClr val="333333"/>
                </a:solidFill>
                <a:latin typeface="Arial"/>
                <a:ea typeface="+mn-ea"/>
                <a:cs typeface="+mn-cs"/>
              </a:rPr>
              <a:t> για τη θνητότητα.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PLCO: Ο ετήσιος προληπτικός έλεγχος του </a:t>
            </a:r>
            <a:r>
              <a:rPr lang="en-GB" sz="1800" b="0" i="0" dirty="0" smtClean="0">
                <a:solidFill>
                  <a:srgbClr val="333333"/>
                </a:solidFill>
                <a:latin typeface="Arial"/>
                <a:ea typeface="+mn-ea"/>
                <a:cs typeface="+mn-cs"/>
              </a:rPr>
              <a:t>PSA</a:t>
            </a:r>
            <a:r>
              <a:rPr lang="el-GR" sz="1800" b="0" i="0" dirty="0" smtClean="0">
                <a:solidFill>
                  <a:srgbClr val="333333"/>
                </a:solidFill>
                <a:latin typeface="Arial"/>
                <a:ea typeface="+mn-ea"/>
                <a:cs typeface="+mn-cs"/>
              </a:rPr>
              <a:t> σε άνδρες 55–74 ετών δεν είχε κανένα όφελος ως προς τη θνητότητα από προστατικό καρκίνο.</a:t>
            </a:r>
            <a:r>
              <a:rPr lang="el-GR" sz="1800" b="0" i="0" baseline="30000" dirty="0" smtClean="0">
                <a:solidFill>
                  <a:srgbClr val="333333"/>
                </a:solidFill>
                <a:latin typeface="Arial"/>
                <a:ea typeface="+mn-ea"/>
                <a:cs typeface="+mn-cs"/>
              </a:rPr>
              <a:t>4</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ERSPC: Ο προληπτικός έλεγχος του </a:t>
            </a:r>
            <a:r>
              <a:rPr lang="en-GB" sz="1800" b="0" i="0" dirty="0" smtClean="0">
                <a:solidFill>
                  <a:srgbClr val="333333"/>
                </a:solidFill>
                <a:latin typeface="Arial"/>
                <a:ea typeface="+mn-ea"/>
                <a:cs typeface="+mn-cs"/>
              </a:rPr>
              <a:t>PSA</a:t>
            </a:r>
            <a:r>
              <a:rPr lang="el-GR" sz="1800" b="0" i="0" dirty="0" smtClean="0">
                <a:solidFill>
                  <a:srgbClr val="333333"/>
                </a:solidFill>
                <a:latin typeface="Arial"/>
                <a:ea typeface="+mn-ea"/>
                <a:cs typeface="+mn-cs"/>
              </a:rPr>
              <a:t> κάθε 4 χρόνια σε άνδρες 55–69 ετών μείωσε τη θνητότητα από προστατικό καρκίνο κατά 21% σε διάστημα 11 ετών.</a:t>
            </a:r>
            <a:r>
              <a:rPr lang="el-GR" sz="1800" b="0" i="0" baseline="30000" dirty="0" smtClean="0">
                <a:solidFill>
                  <a:srgbClr val="333333"/>
                </a:solidFill>
                <a:latin typeface="Arial"/>
                <a:ea typeface="+mn-ea"/>
                <a:cs typeface="+mn-cs"/>
              </a:rPr>
              <a:t>5</a:t>
            </a:r>
          </a:p>
          <a:p>
            <a:pPr marL="347472" indent="-347472" algn="l" defTabSz="914400">
              <a:spcBef>
                <a:spcPts val="0"/>
              </a:spcBef>
              <a:buFont typeface="Arial"/>
              <a:buChar char="•"/>
            </a:pPr>
            <a:endParaRPr lang="el-GR" dirty="0" smtClean="0"/>
          </a:p>
        </p:txBody>
      </p:sp>
      <p:sp>
        <p:nvSpPr>
          <p:cNvPr id="6" name="TextBox 5"/>
          <p:cNvSpPr txBox="1"/>
          <p:nvPr/>
        </p:nvSpPr>
        <p:spPr>
          <a:xfrm>
            <a:off x="-3507" y="5897198"/>
            <a:ext cx="7539960" cy="954107"/>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ERSPC=European Randomised Study of Screening for Prostate Cancer. PLCO=Prostate, Lung, Colorectal and Ovarian Cancer Screening Trial. </a:t>
            </a:r>
            <a:r>
              <a:rPr kumimoji="0" lang="el-GR" sz="800" b="0" i="0" u="none" strike="noStrike" kern="1200" cap="none" spc="0" normalizeH="0" baseline="0" noProof="0" dirty="0" smtClean="0">
                <a:ln>
                  <a:noFill/>
                </a:ln>
                <a:solidFill>
                  <a:srgbClr val="333333"/>
                </a:solidFill>
                <a:effectLst/>
                <a:uLnTx/>
                <a:uFillTx/>
                <a:latin typeface="Arial"/>
                <a:ea typeface="+mn-ea"/>
                <a:cs typeface="Arial"/>
              </a:rPr>
              <a:t>PSA=ειδικό προστατικό αντιγόνο. QoL=ποιότητα ζωής.</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800" b="0" i="1" u="none" strike="noStrike" kern="1200" cap="none" spc="0" normalizeH="0" baseline="0" noProof="0" dirty="0" smtClean="0">
                <a:ln>
                  <a:noFill/>
                </a:ln>
                <a:solidFill>
                  <a:srgbClr val="333333"/>
                </a:solidFill>
                <a:effectLst/>
                <a:uLnTx/>
                <a:uFillTx/>
                <a:latin typeface="Arial"/>
                <a:ea typeface="+mn-ea"/>
                <a:cs typeface="+mn-cs"/>
              </a:rPr>
              <a:t>et al. Eur Urol </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2011:59;61–71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Yao SL &amp; Lu-Yao GL. </a:t>
            </a:r>
            <a:r>
              <a:rPr kumimoji="0" lang="el-GR" sz="800" b="0" i="1" u="none" strike="noStrike" kern="1200" cap="none" spc="0" normalizeH="0" baseline="0" noProof="0" dirty="0" smtClean="0">
                <a:ln>
                  <a:noFill/>
                </a:ln>
                <a:solidFill>
                  <a:srgbClr val="333333"/>
                </a:solidFill>
                <a:effectLst/>
                <a:uLnTx/>
                <a:uFillTx/>
                <a:latin typeface="Arial"/>
                <a:ea typeface="+mn-ea"/>
                <a:cs typeface="+mn-cs"/>
              </a:rPr>
              <a:t>JNCI </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2011; 103;450–51.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Neppl-Huber C, </a:t>
            </a:r>
            <a:r>
              <a:rPr kumimoji="0" lang="el-GR" sz="800" b="0" i="1" u="none" strike="noStrike" kern="1200" cap="none" spc="0" normalizeH="0" baseline="0" noProof="0" dirty="0" smtClean="0">
                <a:ln>
                  <a:noFill/>
                </a:ln>
                <a:solidFill>
                  <a:srgbClr val="333333"/>
                </a:solidFill>
                <a:effectLst/>
                <a:uLnTx/>
                <a:uFillTx/>
                <a:latin typeface="Arial"/>
                <a:ea typeface="+mn-ea"/>
                <a:cs typeface="+mn-cs"/>
              </a:rPr>
              <a:t>et al. Ann Oncol </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2012;23:1325–34.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Andriole GL </a:t>
            </a:r>
            <a:r>
              <a:rPr kumimoji="0" lang="el-GR" sz="800" b="0" i="1" u="none" strike="noStrike" kern="1200" cap="none" spc="0" normalizeH="0" baseline="0" noProof="0" dirty="0" smtClean="0">
                <a:ln>
                  <a:noFill/>
                </a:ln>
                <a:solidFill>
                  <a:srgbClr val="333333"/>
                </a:solidFill>
                <a:effectLst/>
                <a:uLnTx/>
                <a:uFillTx/>
                <a:latin typeface="Arial"/>
                <a:ea typeface="+mn-ea"/>
                <a:cs typeface="+mn-cs"/>
              </a:rPr>
              <a:t>et al. N Engl J Med </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2009;360:1310–19.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mn-cs"/>
              </a:rPr>
              <a:t>Schroder FH, </a:t>
            </a:r>
            <a:r>
              <a:rPr kumimoji="0" lang="el-GR" sz="800" b="0" i="1" u="none" strike="noStrike" kern="1200" cap="none" spc="0" normalizeH="0" baseline="0" noProof="0" dirty="0" smtClean="0">
                <a:ln>
                  <a:noFill/>
                </a:ln>
                <a:solidFill>
                  <a:srgbClr val="333333"/>
                </a:solidFill>
                <a:effectLst/>
                <a:uLnTx/>
                <a:uFillTx/>
                <a:latin typeface="Arial"/>
                <a:ea typeface="+mn-ea"/>
                <a:cs typeface="+mn-cs"/>
              </a:rPr>
              <a:t>et al. N Engl J Med </a:t>
            </a:r>
            <a:r>
              <a:rPr kumimoji="0" lang="el-GR" sz="800" b="0" i="0" u="none" strike="noStrike" kern="1200" cap="none" spc="0" normalizeH="0" baseline="0" noProof="0" dirty="0" smtClean="0">
                <a:ln>
                  <a:noFill/>
                </a:ln>
                <a:solidFill>
                  <a:srgbClr val="333333"/>
                </a:solidFill>
                <a:effectLst/>
                <a:uLnTx/>
                <a:uFillTx/>
                <a:latin typeface="Arial"/>
                <a:ea typeface="+mn-ea"/>
                <a:cs typeface="+mn-cs"/>
              </a:rPr>
              <a:t>2012;366:981–90.</a:t>
            </a:r>
            <a:endParaRPr kumimoji="0" lang="el-GR" sz="800" b="0" i="0" u="none" strike="noStrike" kern="1200" cap="none" spc="0" normalizeH="0" baseline="0" noProof="0" dirty="0">
              <a:ln>
                <a:noFill/>
              </a:ln>
              <a:solidFill>
                <a:srgbClr val="333333"/>
              </a:solidFill>
              <a:effectLst/>
              <a:uLnTx/>
              <a:uFillTx/>
              <a:latin typeface="Arial"/>
              <a:ea typeface="+mn-ea"/>
              <a:cs typeface="+mn-cs"/>
            </a:endParaRPr>
          </a:p>
        </p:txBody>
      </p:sp>
      <p:sp>
        <p:nvSpPr>
          <p:cNvPr id="7"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8" name="~PP2286.WAV">
            <a:hlinkClick r:id="" action="ppaction://media"/>
          </p:cNvPr>
          <p:cNvPicPr>
            <a:picLocks noRot="1" noChangeAspect="1"/>
          </p:cNvPicPr>
          <p:nvPr>
            <a:wavAudioFile r:embed="rId1" name="~PP2286.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498209355"/>
      </p:ext>
    </p:extLst>
  </p:cSld>
  <p:clrMapOvr>
    <a:masterClrMapping/>
  </p:clrMapOvr>
  <p:transition advTm="23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Διάγνωση του καρκίνου του προστάτη</a:t>
            </a:r>
            <a:endParaRPr lang="el-GR" sz="3200" b="1" i="0" dirty="0">
              <a:solidFill>
                <a:srgbClr val="C0311A"/>
              </a:solidFill>
              <a:latin typeface="Arial"/>
              <a:ea typeface="+mj-ea"/>
              <a:cs typeface="+mj-cs"/>
            </a:endParaRPr>
          </a:p>
        </p:txBody>
      </p:sp>
      <p:sp>
        <p:nvSpPr>
          <p:cNvPr id="4" name="Content Placeholder 3"/>
          <p:cNvSpPr>
            <a:spLocks noGrp="1"/>
          </p:cNvSpPr>
          <p:nvPr>
            <p:ph idx="1"/>
          </p:nvPr>
        </p:nvSpPr>
        <p:spPr>
          <a:xfrm>
            <a:off x="2986482" y="1370013"/>
            <a:ext cx="5774930" cy="4987945"/>
          </a:xfrm>
        </p:spPr>
        <p:txBody>
          <a:bodyPr>
            <a:normAutofit fontScale="85000" lnSpcReduction="10000"/>
          </a:bodyPr>
          <a:lstStyle/>
          <a:p>
            <a:pPr marL="347472" indent="-347472">
              <a:spcBef>
                <a:spcPts val="480"/>
              </a:spcBef>
              <a:spcAft>
                <a:spcPts val="600"/>
              </a:spcAft>
              <a:buClr>
                <a:srgbClr val="333333"/>
              </a:buClr>
              <a:buFont typeface="Arial"/>
              <a:buChar char="•"/>
            </a:pPr>
            <a:r>
              <a:rPr lang="el-GR" sz="2000" b="0" i="0" dirty="0" smtClean="0">
                <a:solidFill>
                  <a:srgbClr val="333333"/>
                </a:solidFill>
                <a:latin typeface="Arial"/>
                <a:ea typeface="+mn-ea"/>
                <a:cs typeface="+mn-cs"/>
              </a:rPr>
              <a:t>Η διάγνωση του καρκίνου του </a:t>
            </a:r>
            <a:r>
              <a:rPr lang="el-GR" sz="2000" b="0" i="0" dirty="0" smtClean="0">
                <a:latin typeface="Arial"/>
                <a:ea typeface="+mn-ea"/>
                <a:cs typeface="+mn-cs"/>
              </a:rPr>
              <a:t>προστάτη μπορεί να διεξαχθεί σε τρία βήματα, τα οποία </a:t>
            </a:r>
            <a:r>
              <a:rPr lang="el-GR" sz="2100" dirty="0" smtClean="0">
                <a:latin typeface="Arial" pitchFamily="34" charset="0"/>
                <a:cs typeface="Arial" pitchFamily="34" charset="0"/>
              </a:rPr>
              <a:t>περιλαμβάνουν</a:t>
            </a:r>
            <a:r>
              <a:rPr lang="el-GR" dirty="0" smtClean="0"/>
              <a:t> </a:t>
            </a:r>
            <a:r>
              <a:rPr lang="el-GR" sz="2000" b="0" i="0" dirty="0" smtClean="0">
                <a:solidFill>
                  <a:srgbClr val="333333"/>
                </a:solidFill>
                <a:latin typeface="Arial"/>
                <a:ea typeface="+mn-ea"/>
                <a:cs typeface="+mn-cs"/>
              </a:rPr>
              <a:t>ένα φάσμα διαγνωστικών και απεικονιστικών εξετάσεων.</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Η πρώιμη ανίχνευση του καρκίνου του προστάτη πραγματοποιείται μέσω </a:t>
            </a:r>
            <a:r>
              <a:rPr lang="el-GR" sz="1800" b="1" i="1" dirty="0" smtClean="0">
                <a:solidFill>
                  <a:srgbClr val="0070C0"/>
                </a:solidFill>
                <a:latin typeface="Arial"/>
                <a:ea typeface="+mn-ea"/>
                <a:cs typeface="+mn-cs"/>
              </a:rPr>
              <a:t>δακτυλικής εξέτασης </a:t>
            </a:r>
            <a:r>
              <a:rPr lang="el-GR" sz="1800" b="0" i="0" dirty="0" smtClean="0">
                <a:solidFill>
                  <a:srgbClr val="333333"/>
                </a:solidFill>
                <a:latin typeface="Arial"/>
                <a:ea typeface="+mn-ea"/>
                <a:cs typeface="+mn-cs"/>
              </a:rPr>
              <a:t>του ορθού και </a:t>
            </a:r>
            <a:r>
              <a:rPr lang="el-GR" sz="1800" b="1" i="1" dirty="0" smtClean="0">
                <a:solidFill>
                  <a:srgbClr val="0070C0"/>
                </a:solidFill>
                <a:latin typeface="Arial"/>
                <a:ea typeface="+mn-ea"/>
                <a:cs typeface="+mn-cs"/>
              </a:rPr>
              <a:t>εξέτασης του ειδικού προστατικού αντιγόνου</a:t>
            </a:r>
            <a:r>
              <a:rPr lang="el-GR" sz="1800" b="0" i="0" dirty="0" smtClean="0">
                <a:solidFill>
                  <a:srgbClr val="333333"/>
                </a:solidFill>
                <a:latin typeface="Arial"/>
                <a:ea typeface="+mn-ea"/>
                <a:cs typeface="+mn-cs"/>
              </a:rPr>
              <a:t>.</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Arial"/>
              </a:rPr>
              <a:t>Η καθοδηγούμενη με διορθικό υπερηχογράφημα (</a:t>
            </a:r>
            <a:r>
              <a:rPr lang="el-GR" sz="1800" b="1" i="1" dirty="0" smtClean="0">
                <a:solidFill>
                  <a:srgbClr val="0070C0"/>
                </a:solidFill>
                <a:latin typeface="Arial"/>
                <a:ea typeface="+mn-ea"/>
                <a:cs typeface="Arial"/>
              </a:rPr>
              <a:t>TRUS</a:t>
            </a:r>
            <a:r>
              <a:rPr lang="el-GR" sz="1800" b="0" i="0" dirty="0" smtClean="0">
                <a:solidFill>
                  <a:srgbClr val="333333"/>
                </a:solidFill>
                <a:latin typeface="Arial"/>
                <a:ea typeface="+mn-ea"/>
                <a:cs typeface="Arial"/>
              </a:rPr>
              <a:t>) βιοψία του προστάτη πραγματοποιείται για την επιβεβαίωση της διάγνωσης και τον καθορισμό του βαθμού διαφοροποίησης του όγκου.</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Arial"/>
              </a:rPr>
              <a:t>Απεικονιστικές μελέτες – </a:t>
            </a:r>
            <a:r>
              <a:rPr lang="el-GR" sz="1800" b="1" i="1" dirty="0" smtClean="0">
                <a:solidFill>
                  <a:srgbClr val="0070C0"/>
                </a:solidFill>
                <a:latin typeface="Arial"/>
                <a:ea typeface="+mn-ea"/>
                <a:cs typeface="Arial"/>
              </a:rPr>
              <a:t>CT, MRI και σπινθηρογράφημα οστών με ραδιονουκλεοτίδιο </a:t>
            </a:r>
            <a:r>
              <a:rPr lang="el-GR" sz="1800" b="0" i="0" dirty="0" smtClean="0">
                <a:solidFill>
                  <a:srgbClr val="333333"/>
                </a:solidFill>
                <a:latin typeface="Arial"/>
                <a:ea typeface="+mn-ea"/>
                <a:cs typeface="Arial"/>
              </a:rPr>
              <a:t>– μπορούν να διεξαχθούν εάν υπάρχει </a:t>
            </a:r>
            <a:br>
              <a:rPr lang="el-GR" sz="1800" b="0" i="0" dirty="0" smtClean="0">
                <a:solidFill>
                  <a:srgbClr val="333333"/>
                </a:solidFill>
                <a:latin typeface="Arial"/>
                <a:ea typeface="+mn-ea"/>
                <a:cs typeface="Arial"/>
              </a:rPr>
            </a:br>
            <a:r>
              <a:rPr lang="el-GR" sz="1800" b="0" i="0" dirty="0" smtClean="0">
                <a:solidFill>
                  <a:srgbClr val="333333"/>
                </a:solidFill>
                <a:latin typeface="Arial"/>
                <a:ea typeface="+mn-ea"/>
                <a:cs typeface="Arial"/>
              </a:rPr>
              <a:t>υποψία μεταστάσεων.</a:t>
            </a:r>
            <a:endParaRPr lang="en-US" sz="1800" b="0" i="0" dirty="0" smtClean="0">
              <a:solidFill>
                <a:srgbClr val="333333"/>
              </a:solidFill>
              <a:latin typeface="Arial"/>
              <a:ea typeface="+mn-ea"/>
              <a:cs typeface="Arial"/>
            </a:endParaRPr>
          </a:p>
          <a:p>
            <a:pPr marL="740664" lvl="1" indent="-283464" algn="l" defTabSz="914400">
              <a:spcBef>
                <a:spcPts val="432"/>
              </a:spcBef>
              <a:spcAft>
                <a:spcPts val="600"/>
              </a:spcAft>
              <a:buClr>
                <a:srgbClr val="333333"/>
              </a:buClr>
              <a:buFont typeface="Arial"/>
              <a:buChar char="–"/>
            </a:pPr>
            <a:r>
              <a:rPr lang="en-US" sz="1800" b="1" i="1" dirty="0" smtClean="0">
                <a:solidFill>
                  <a:srgbClr val="0070C0"/>
                </a:solidFill>
                <a:latin typeface="Arial"/>
                <a:cs typeface="Arial"/>
              </a:rPr>
              <a:t>PET-CT :</a:t>
            </a:r>
            <a:r>
              <a:rPr lang="el-GR" sz="1800" b="1" i="1" dirty="0" smtClean="0">
                <a:solidFill>
                  <a:srgbClr val="0070C0"/>
                </a:solidFill>
                <a:latin typeface="Arial"/>
                <a:cs typeface="Arial"/>
              </a:rPr>
              <a:t> </a:t>
            </a:r>
            <a:r>
              <a:rPr lang="el-GR" sz="1800" dirty="0" smtClean="0">
                <a:latin typeface="Arial"/>
                <a:cs typeface="Arial"/>
              </a:rPr>
              <a:t>όλο και περισσότερο χρησιμοποιούμενο- μεγάλη ευαισθησία και ακρίβεια</a:t>
            </a:r>
            <a:endParaRPr lang="el-GR" sz="1800" dirty="0" smtClean="0">
              <a:latin typeface="Arial"/>
              <a:ea typeface="+mn-ea"/>
              <a:cs typeface="Arial"/>
            </a:endParaRPr>
          </a:p>
          <a:p>
            <a:pPr marL="347472" indent="-347472" algn="l" defTabSz="914400">
              <a:spcBef>
                <a:spcPts val="528"/>
              </a:spcBef>
              <a:spcAft>
                <a:spcPts val="600"/>
              </a:spcAft>
              <a:buFont typeface="Arial"/>
              <a:buChar char="•"/>
            </a:pPr>
            <a:endParaRPr lang="el-GR" sz="2200" dirty="0" smtClean="0">
              <a:cs typeface="Arial"/>
            </a:endParaRPr>
          </a:p>
          <a:p>
            <a:pPr marL="347472" indent="-347472" algn="l" defTabSz="914400">
              <a:spcBef>
                <a:spcPts val="528"/>
              </a:spcBef>
              <a:spcAft>
                <a:spcPts val="600"/>
              </a:spcAft>
              <a:buFont typeface="Arial"/>
              <a:buChar char="•"/>
            </a:pPr>
            <a:endParaRPr lang="el-GR" sz="2200" dirty="0" smtClean="0"/>
          </a:p>
          <a:p>
            <a:pPr marL="347472" indent="-347472" algn="l" defTabSz="914400">
              <a:spcBef>
                <a:spcPts val="528"/>
              </a:spcBef>
              <a:spcAft>
                <a:spcPts val="600"/>
              </a:spcAft>
              <a:buFont typeface="Arial"/>
              <a:buChar char="•"/>
            </a:pPr>
            <a:endParaRPr lang="el-GR" sz="2200" dirty="0" smtClean="0"/>
          </a:p>
          <a:p>
            <a:pPr marL="347472" indent="-347472" algn="l" defTabSz="914400">
              <a:spcBef>
                <a:spcPts val="528"/>
              </a:spcBef>
              <a:spcAft>
                <a:spcPts val="600"/>
              </a:spcAft>
              <a:buFont typeface="Arial"/>
              <a:buChar char="•"/>
            </a:pPr>
            <a:endParaRPr lang="el-GR" sz="2200" dirty="0" smtClean="0"/>
          </a:p>
        </p:txBody>
      </p:sp>
      <p:sp>
        <p:nvSpPr>
          <p:cNvPr id="8" name="TextBox 7"/>
          <p:cNvSpPr txBox="1"/>
          <p:nvPr/>
        </p:nvSpPr>
        <p:spPr>
          <a:xfrm>
            <a:off x="-5610" y="6294657"/>
            <a:ext cx="83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smtClean="0">
                <a:ln>
                  <a:noFill/>
                </a:ln>
                <a:solidFill>
                  <a:srgbClr val="333333"/>
                </a:solidFill>
                <a:effectLst/>
                <a:uLnTx/>
                <a:uFillTx/>
                <a:latin typeface="Arial"/>
                <a:ea typeface="+mn-ea"/>
                <a:cs typeface="Arial"/>
              </a:rPr>
              <a:t>CT=αξονική τομογραφία. DRE=δακτυλική εξέταση του ορθού. MRI=μαγνητική τομογραφία. </a:t>
            </a:r>
            <a:br>
              <a:rPr kumimoji="0" lang="el-GR" sz="800" b="0" i="0" u="none" strike="noStrike" kern="1200" cap="none" spc="0" normalizeH="0" baseline="0" noProof="0" dirty="0" smtClean="0">
                <a:ln>
                  <a:noFill/>
                </a:ln>
                <a:solidFill>
                  <a:srgbClr val="333333"/>
                </a:solidFill>
                <a:effectLst/>
                <a:uLnTx/>
                <a:uFillTx/>
                <a:latin typeface="Arial"/>
                <a:ea typeface="+mn-ea"/>
                <a:cs typeface="Arial"/>
              </a:rPr>
            </a:br>
            <a:r>
              <a:rPr kumimoji="0" lang="el-GR" sz="800" b="0" i="0" u="none" strike="noStrike" kern="1200" cap="none" spc="0" normalizeH="0" baseline="0" noProof="0" dirty="0" smtClean="0">
                <a:ln>
                  <a:noFill/>
                </a:ln>
                <a:solidFill>
                  <a:srgbClr val="333333"/>
                </a:solidFill>
                <a:effectLst/>
                <a:uLnTx/>
                <a:uFillTx/>
                <a:latin typeface="Arial"/>
                <a:ea typeface="+mn-ea"/>
                <a:cs typeface="Arial"/>
              </a:rPr>
              <a:t>PSA=ειδικό προστατικό αντιγόνο. TRUS=διορθικό υπερηχογράφημα.</a:t>
            </a:r>
          </a:p>
          <a:p>
            <a:pPr lvl="0">
              <a:defRPr/>
            </a:pPr>
            <a:r>
              <a:rPr kumimoji="0" lang="el-GR" sz="800" b="0" i="0" u="none" strike="noStrike" kern="1200" cap="none" spc="0" normalizeH="0" baseline="0" noProof="0" dirty="0" smtClean="0">
                <a:ln>
                  <a:noFill/>
                </a:ln>
                <a:solidFill>
                  <a:srgbClr val="333333"/>
                </a:solidFill>
                <a:effectLst/>
                <a:uLnTx/>
                <a:uFillTx/>
                <a:latin typeface="Arial"/>
                <a:ea typeface="+mn-ea"/>
                <a:cs typeface="Arial"/>
              </a:rPr>
              <a:t>American Cancer Society. http://www.cancer.org/Cancer/ProstateCancer/DetailedGuide/prostate-cancer-diagnosis. Τελευταία πρόσβαση τον </a:t>
            </a:r>
            <a:r>
              <a:rPr lang="el-GR" sz="800" dirty="0">
                <a:solidFill>
                  <a:srgbClr val="333333"/>
                </a:solidFill>
              </a:rPr>
              <a:t>Αύγουστο 2018</a:t>
            </a:r>
            <a:r>
              <a:rPr kumimoji="0" lang="el-GR" sz="800" b="0" i="0" u="none" strike="noStrike" kern="1200" cap="none" spc="0" normalizeH="0" baseline="0" noProof="0" dirty="0" smtClean="0">
                <a:ln>
                  <a:noFill/>
                </a:ln>
                <a:solidFill>
                  <a:srgbClr val="333333"/>
                </a:solidFill>
                <a:effectLst/>
                <a:uLnTx/>
                <a:uFillTx/>
                <a:latin typeface="Arial"/>
                <a:ea typeface="+mn-ea"/>
                <a:cs typeface="Arial"/>
              </a:rPr>
              <a:t>.</a:t>
            </a:r>
            <a:endParaRPr kumimoji="0" lang="el-GR" sz="800" b="0" i="0" u="none" strike="noStrike" kern="1200" cap="none" spc="0" normalizeH="0" baseline="0" noProof="0" dirty="0">
              <a:ln>
                <a:noFill/>
              </a:ln>
              <a:solidFill>
                <a:srgbClr val="333333"/>
              </a:solidFill>
              <a:effectLst/>
              <a:uLnTx/>
              <a:uFillTx/>
              <a:latin typeface="Arial"/>
              <a:ea typeface="+mn-ea"/>
              <a:cs typeface="Arial"/>
            </a:endParaRPr>
          </a:p>
        </p:txBody>
      </p:sp>
      <p:pic>
        <p:nvPicPr>
          <p:cNvPr id="10" name="Picture 9" descr="CT scan enhanced.jpg"/>
          <p:cNvPicPr>
            <a:picLocks noChangeAspect="1"/>
          </p:cNvPicPr>
          <p:nvPr/>
        </p:nvPicPr>
        <p:blipFill>
          <a:blip r:embed="rId4" cstate="print"/>
          <a:stretch>
            <a:fillRect/>
          </a:stretch>
        </p:blipFill>
        <p:spPr>
          <a:xfrm>
            <a:off x="862450" y="4943519"/>
            <a:ext cx="1778560" cy="1370366"/>
          </a:xfrm>
          <a:prstGeom prst="rect">
            <a:avLst/>
          </a:prstGeom>
        </p:spPr>
      </p:pic>
      <p:sp>
        <p:nvSpPr>
          <p:cNvPr id="12"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5"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026" name="Picture 2"/>
          <p:cNvPicPr>
            <a:picLocks noChangeAspect="1" noChangeArrowheads="1"/>
          </p:cNvPicPr>
          <p:nvPr/>
        </p:nvPicPr>
        <p:blipFill>
          <a:blip r:embed="rId5" cstate="print"/>
          <a:srcRect/>
          <a:stretch>
            <a:fillRect/>
          </a:stretch>
        </p:blipFill>
        <p:spPr bwMode="auto">
          <a:xfrm>
            <a:off x="879459" y="1247525"/>
            <a:ext cx="1590675" cy="157162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571472" y="2928934"/>
            <a:ext cx="2667000" cy="1895475"/>
          </a:xfrm>
          <a:prstGeom prst="rect">
            <a:avLst/>
          </a:prstGeom>
          <a:noFill/>
          <a:ln w="9525">
            <a:noFill/>
            <a:miter lim="800000"/>
            <a:headEnd/>
            <a:tailEnd/>
          </a:ln>
        </p:spPr>
      </p:pic>
      <p:sp>
        <p:nvSpPr>
          <p:cNvPr id="13" name="TextBox 12"/>
          <p:cNvSpPr txBox="1"/>
          <p:nvPr/>
        </p:nvSpPr>
        <p:spPr>
          <a:xfrm>
            <a:off x="874297" y="1432559"/>
            <a:ext cx="84991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Ουροδόχος κύστη</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6" name="TextBox 15"/>
          <p:cNvSpPr txBox="1"/>
          <p:nvPr/>
        </p:nvSpPr>
        <p:spPr>
          <a:xfrm>
            <a:off x="1625066" y="1374807"/>
            <a:ext cx="38023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Ορθό</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7" name="TextBox 16"/>
          <p:cNvSpPr txBox="1"/>
          <p:nvPr/>
        </p:nvSpPr>
        <p:spPr>
          <a:xfrm>
            <a:off x="1471063" y="2221831"/>
            <a:ext cx="590226"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Προστάτης</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8" name="TextBox 17"/>
          <p:cNvSpPr txBox="1"/>
          <p:nvPr/>
        </p:nvSpPr>
        <p:spPr>
          <a:xfrm>
            <a:off x="256675" y="3904648"/>
            <a:ext cx="95090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Βελόνα βιοψίας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19" name="TextBox 18"/>
          <p:cNvSpPr txBox="1"/>
          <p:nvPr/>
        </p:nvSpPr>
        <p:spPr>
          <a:xfrm>
            <a:off x="2691866" y="4058653"/>
            <a:ext cx="44275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Μάζα</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0" name="TextBox 19"/>
          <p:cNvSpPr txBox="1"/>
          <p:nvPr/>
        </p:nvSpPr>
        <p:spPr>
          <a:xfrm>
            <a:off x="2181728" y="3567764"/>
            <a:ext cx="72648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Προστάτης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1" name="TextBox 20"/>
          <p:cNvSpPr txBox="1"/>
          <p:nvPr/>
        </p:nvSpPr>
        <p:spPr>
          <a:xfrm>
            <a:off x="2237875" y="4384307"/>
            <a:ext cx="95090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Βελόνα βιοψίας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2" name="TextBox 21"/>
          <p:cNvSpPr txBox="1"/>
          <p:nvPr/>
        </p:nvSpPr>
        <p:spPr>
          <a:xfrm>
            <a:off x="1015467" y="4432434"/>
            <a:ext cx="165301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1" i="0" u="none" strike="noStrike" kern="1200" cap="none" spc="0" normalizeH="0" baseline="0" noProof="0" dirty="0" smtClean="0">
                <a:ln>
                  <a:noFill/>
                </a:ln>
                <a:solidFill>
                  <a:srgbClr val="333333"/>
                </a:solidFill>
                <a:effectLst/>
                <a:uLnTx/>
                <a:uFillTx/>
                <a:latin typeface="Arial"/>
                <a:ea typeface="+mn-ea"/>
                <a:cs typeface="+mn-cs"/>
              </a:rPr>
              <a:t>Υπερηχογραφικός ανιχνευτής</a:t>
            </a:r>
            <a:endParaRPr kumimoji="0" lang="el-GR" sz="800" b="1" i="0" u="none" strike="noStrike" kern="1200" cap="none" spc="0" normalizeH="0" baseline="0" noProof="0" dirty="0">
              <a:ln>
                <a:noFill/>
              </a:ln>
              <a:solidFill>
                <a:srgbClr val="333333"/>
              </a:solidFill>
              <a:effectLst/>
              <a:uLnTx/>
              <a:uFillTx/>
              <a:latin typeface="Arial"/>
              <a:ea typeface="+mn-ea"/>
              <a:cs typeface="+mn-cs"/>
            </a:endParaRPr>
          </a:p>
        </p:txBody>
      </p:sp>
      <p:sp>
        <p:nvSpPr>
          <p:cNvPr id="23" name="TextBox 22"/>
          <p:cNvSpPr txBox="1"/>
          <p:nvPr/>
        </p:nvSpPr>
        <p:spPr>
          <a:xfrm>
            <a:off x="2081560" y="4668864"/>
            <a:ext cx="1035861"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0" i="0" u="none" strike="noStrike" kern="1200" cap="none" spc="0" normalizeH="0" baseline="0" noProof="0" dirty="0" smtClean="0">
                <a:ln>
                  <a:noFill/>
                </a:ln>
                <a:solidFill>
                  <a:prstClr val="white">
                    <a:lumMod val="50000"/>
                  </a:prstClr>
                </a:solidFill>
                <a:effectLst/>
                <a:uLnTx/>
                <a:uFillTx/>
                <a:latin typeface="Times New Roman"/>
                <a:ea typeface="+mn-ea"/>
                <a:cs typeface="Times New Roman"/>
              </a:rPr>
              <a:t>© Healthwise, Incorporated</a:t>
            </a:r>
            <a:endParaRPr kumimoji="0" lang="el-GR" sz="600" b="0" i="0" u="none" strike="noStrike" kern="1200" cap="none" spc="0" normalizeH="0" baseline="0" noProof="0" dirty="0">
              <a:ln>
                <a:noFill/>
              </a:ln>
              <a:solidFill>
                <a:prstClr val="white">
                  <a:lumMod val="50000"/>
                </a:prstClr>
              </a:solidFill>
              <a:effectLst/>
              <a:uLnTx/>
              <a:uFillTx/>
              <a:latin typeface="Times New Roman"/>
              <a:ea typeface="+mn-ea"/>
              <a:cs typeface="Times New Roman"/>
            </a:endParaRPr>
          </a:p>
        </p:txBody>
      </p:sp>
      <p:pic>
        <p:nvPicPr>
          <p:cNvPr id="24" name="~PP2449.WAV">
            <a:hlinkClick r:id="" action="ppaction://media"/>
          </p:cNvPr>
          <p:cNvPicPr>
            <a:picLocks noRot="1" noChangeAspect="1"/>
          </p:cNvPicPr>
          <p:nvPr>
            <a:wavAudioFile r:embed="rId1" name="~PP2449.WAV"/>
          </p:nvPr>
        </p:nvPicPr>
        <p:blipFill>
          <a:blip r:embed="rId7"/>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5999076"/>
      </p:ext>
    </p:extLst>
  </p:cSld>
  <p:clrMapOvr>
    <a:masterClrMapping/>
  </p:clrMapOvr>
  <p:transition advTm="44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Βιοψία του προστάτη</a:t>
            </a:r>
            <a:endParaRPr lang="el-GR" sz="3200" b="1" i="0" dirty="0">
              <a:solidFill>
                <a:srgbClr val="C0311A"/>
              </a:solidFill>
              <a:latin typeface="Arial"/>
              <a:ea typeface="+mj-ea"/>
              <a:cs typeface="+mj-cs"/>
            </a:endParaRPr>
          </a:p>
        </p:txBody>
      </p:sp>
      <p:sp>
        <p:nvSpPr>
          <p:cNvPr id="4" name="Content Placeholder 3"/>
          <p:cNvSpPr>
            <a:spLocks noGrp="1"/>
          </p:cNvSpPr>
          <p:nvPr>
            <p:ph sz="half" idx="4294967295"/>
          </p:nvPr>
        </p:nvSpPr>
        <p:spPr>
          <a:xfrm>
            <a:off x="3845920" y="1287520"/>
            <a:ext cx="4915492" cy="5302250"/>
          </a:xfrm>
        </p:spPr>
        <p:txBody>
          <a:bodyPr>
            <a:noAutofit/>
          </a:bodyPr>
          <a:lstStyle/>
          <a:p>
            <a:pPr marL="347472" indent="-347472">
              <a:spcBef>
                <a:spcPts val="600"/>
              </a:spcBef>
              <a:buClr>
                <a:srgbClr val="333333"/>
              </a:buClr>
              <a:buFont typeface="Arial"/>
              <a:buChar char="•"/>
            </a:pPr>
            <a:r>
              <a:rPr lang="el-GR" sz="1400" b="0" i="0" dirty="0" smtClean="0">
                <a:solidFill>
                  <a:srgbClr val="333333"/>
                </a:solidFill>
                <a:latin typeface="Arial" pitchFamily="34" charset="0"/>
                <a:cs typeface="Arial" pitchFamily="34" charset="0"/>
              </a:rPr>
              <a:t>Το διορθικό υπερηχογράφημα ή μια πλευρικώς καθοδηγούμενη βασική </a:t>
            </a:r>
            <a:r>
              <a:rPr lang="el-GR" sz="1400" dirty="0" smtClean="0">
                <a:solidFill>
                  <a:srgbClr val="333333"/>
                </a:solidFill>
                <a:latin typeface="Arial" pitchFamily="34" charset="0"/>
                <a:cs typeface="Arial" pitchFamily="34" charset="0"/>
              </a:rPr>
              <a:t>διαπερινεϊκή βιοψία αποτελεί </a:t>
            </a:r>
            <a:r>
              <a:rPr lang="el-GR" sz="1400" b="0" i="0" dirty="0" smtClean="0">
                <a:solidFill>
                  <a:srgbClr val="333333"/>
                </a:solidFill>
                <a:latin typeface="Arial" pitchFamily="34" charset="0"/>
                <a:cs typeface="Arial" pitchFamily="34" charset="0"/>
              </a:rPr>
              <a:t>τον καθιερωμένο τρόπο για τη λήψη υλικού για ιστοπαθολογική εξέταση. </a:t>
            </a:r>
            <a:r>
              <a:rPr lang="el-GR" sz="1400" b="0" i="0" baseline="30000" dirty="0" smtClean="0">
                <a:solidFill>
                  <a:srgbClr val="333333"/>
                </a:solidFill>
                <a:latin typeface="Arial" pitchFamily="34" charset="0"/>
                <a:cs typeface="Arial" pitchFamily="34" charset="0"/>
              </a:rPr>
              <a:t>1</a:t>
            </a:r>
          </a:p>
          <a:p>
            <a:pPr marL="347472" indent="-347472">
              <a:spcBef>
                <a:spcPts val="600"/>
              </a:spcBef>
              <a:buClr>
                <a:srgbClr val="333333"/>
              </a:buClr>
              <a:buFont typeface="Arial"/>
              <a:buChar char="•"/>
            </a:pPr>
            <a:r>
              <a:rPr lang="el-GR" sz="1400" b="0" i="0" dirty="0" smtClean="0">
                <a:latin typeface="Arial"/>
                <a:ea typeface="+mn-ea"/>
                <a:cs typeface="+mn-cs"/>
              </a:rPr>
              <a:t>Μια </a:t>
            </a:r>
            <a:r>
              <a:rPr lang="el-GR" sz="1400" b="1" u="sng" dirty="0" smtClean="0"/>
              <a:t>10–12πύρηνη</a:t>
            </a:r>
            <a:r>
              <a:rPr lang="el-GR" sz="1400" b="1" u="sng" dirty="0" smtClean="0">
                <a:solidFill>
                  <a:srgbClr val="00B050"/>
                </a:solidFill>
              </a:rPr>
              <a:t> </a:t>
            </a:r>
            <a:r>
              <a:rPr lang="el-GR" sz="1400" b="1" i="0" u="sng" dirty="0" smtClean="0">
                <a:solidFill>
                  <a:srgbClr val="333333"/>
                </a:solidFill>
                <a:latin typeface="Arial"/>
                <a:ea typeface="+mn-ea"/>
                <a:cs typeface="+mn-cs"/>
              </a:rPr>
              <a:t>συστηματική βιοψία </a:t>
            </a:r>
            <a:r>
              <a:rPr lang="el-GR" sz="1400" b="0" i="0" dirty="0" smtClean="0">
                <a:solidFill>
                  <a:srgbClr val="333333"/>
                </a:solidFill>
                <a:latin typeface="Arial"/>
                <a:ea typeface="+mn-ea"/>
                <a:cs typeface="+mn-cs"/>
              </a:rPr>
              <a:t>που στοχεύει την άπω πλαγία πλευρά της περιφερικής ζώνης αποτελεί την καθιερωμένη πρακτική για την αρχική βιοψία.</a:t>
            </a:r>
            <a:r>
              <a:rPr lang="el-GR" sz="1400" b="0" i="0" baseline="30000" dirty="0" smtClean="0">
                <a:solidFill>
                  <a:srgbClr val="333333"/>
                </a:solidFill>
                <a:latin typeface="Arial"/>
                <a:ea typeface="+mn-ea"/>
                <a:cs typeface="+mn-cs"/>
              </a:rPr>
              <a:t>2</a:t>
            </a:r>
          </a:p>
          <a:p>
            <a:pPr marL="347472" indent="-347472" algn="l" defTabSz="914400">
              <a:spcBef>
                <a:spcPts val="600"/>
              </a:spcBef>
              <a:buClr>
                <a:srgbClr val="333333"/>
              </a:buClr>
              <a:buFont typeface="Arial"/>
              <a:buChar char="•"/>
            </a:pPr>
            <a:r>
              <a:rPr lang="el-GR" sz="1400" b="0" i="0" dirty="0" smtClean="0">
                <a:solidFill>
                  <a:srgbClr val="333333"/>
                </a:solidFill>
                <a:latin typeface="Arial"/>
                <a:ea typeface="+mn-ea"/>
                <a:cs typeface="+mn-cs"/>
              </a:rPr>
              <a:t>Η διορθική προσέγγιση έχει περιορισμούς όσον αφορά τη δειγματοληψία από τις πρόσθιες περιοχές του αδένα.</a:t>
            </a:r>
            <a:r>
              <a:rPr lang="el-GR" sz="1400" b="0" i="0" baseline="30000" dirty="0" smtClean="0">
                <a:solidFill>
                  <a:srgbClr val="333333"/>
                </a:solidFill>
                <a:latin typeface="Arial"/>
                <a:ea typeface="+mn-ea"/>
                <a:cs typeface="+mn-cs"/>
              </a:rPr>
              <a:t>2</a:t>
            </a:r>
          </a:p>
          <a:p>
            <a:pPr marL="347472" indent="-347472" algn="l" defTabSz="914400">
              <a:spcBef>
                <a:spcPts val="600"/>
              </a:spcBef>
              <a:buClr>
                <a:srgbClr val="333333"/>
              </a:buClr>
              <a:buFont typeface="Arial"/>
              <a:buChar char="•"/>
            </a:pPr>
            <a:r>
              <a:rPr lang="el-GR" sz="1400" b="0" i="0" dirty="0" smtClean="0">
                <a:solidFill>
                  <a:srgbClr val="333333"/>
                </a:solidFill>
                <a:latin typeface="Arial"/>
                <a:ea typeface="+mn-ea"/>
                <a:cs typeface="+mn-cs"/>
              </a:rPr>
              <a:t>Η διαπερινεϊκή προσέγγιση εφαρμόζοντας ένα σχέδιο χαρτογράφησης, επιτρέπει ακριβέστερη δειγματοληψία από ολόκληρο τον αδένα. </a:t>
            </a:r>
            <a:r>
              <a:rPr lang="el-GR" sz="1400" b="0" i="0" baseline="30000" dirty="0" smtClean="0">
                <a:solidFill>
                  <a:srgbClr val="333333"/>
                </a:solidFill>
                <a:latin typeface="Arial"/>
                <a:ea typeface="+mn-ea"/>
                <a:cs typeface="+mn-cs"/>
              </a:rPr>
              <a:t>2</a:t>
            </a:r>
          </a:p>
          <a:p>
            <a:pPr marL="347472" indent="-347472" algn="l" defTabSz="914400">
              <a:spcBef>
                <a:spcPts val="600"/>
              </a:spcBef>
              <a:buClr>
                <a:srgbClr val="333333"/>
              </a:buClr>
              <a:buFont typeface="Arial"/>
              <a:buChar char="•"/>
            </a:pPr>
            <a:r>
              <a:rPr lang="el-GR" sz="1400" b="0" i="0" dirty="0" smtClean="0">
                <a:solidFill>
                  <a:srgbClr val="333333"/>
                </a:solidFill>
                <a:latin typeface="Arial"/>
                <a:ea typeface="+mn-ea"/>
                <a:cs typeface="+mn-cs"/>
              </a:rPr>
              <a:t>Καθοδηγούμενη με MRI βιοψία μπορεί να χρησιμοποιηθεί για τη διερεύνηση καρκίνου του προστάτη σε πρόσθια θέση. </a:t>
            </a:r>
            <a:r>
              <a:rPr lang="el-GR" sz="1400" b="0" i="0" baseline="30000" dirty="0" smtClean="0">
                <a:solidFill>
                  <a:srgbClr val="333333"/>
                </a:solidFill>
                <a:latin typeface="Arial"/>
                <a:ea typeface="+mn-ea"/>
                <a:cs typeface="+mn-cs"/>
              </a:rPr>
              <a:t>1</a:t>
            </a:r>
          </a:p>
          <a:p>
            <a:pPr marL="347472" indent="-347472" algn="l" defTabSz="914400">
              <a:spcBef>
                <a:spcPts val="600"/>
              </a:spcBef>
              <a:buClr>
                <a:srgbClr val="333333"/>
              </a:buClr>
              <a:buFont typeface="Arial"/>
              <a:buChar char="•"/>
            </a:pPr>
            <a:r>
              <a:rPr lang="el-GR" sz="1400" b="0" i="0" dirty="0" smtClean="0">
                <a:solidFill>
                  <a:srgbClr val="333333"/>
                </a:solidFill>
                <a:latin typeface="Arial"/>
                <a:ea typeface="+mn-ea"/>
                <a:cs typeface="+mn-cs"/>
              </a:rPr>
              <a:t>Η βιοψία κορεσμού είναι η προτιμότερη επιλογή μετά από αρχική αρνητική δειγματοληψία. </a:t>
            </a:r>
            <a:r>
              <a:rPr lang="el-GR" sz="1400" b="0" i="0" baseline="30000" dirty="0" smtClean="0">
                <a:solidFill>
                  <a:srgbClr val="333333"/>
                </a:solidFill>
                <a:latin typeface="Arial"/>
                <a:ea typeface="+mn-ea"/>
                <a:cs typeface="+mn-cs"/>
              </a:rPr>
              <a:t>2</a:t>
            </a:r>
          </a:p>
          <a:p>
            <a:pPr marL="347472" indent="-347472" algn="l" defTabSz="914400">
              <a:spcBef>
                <a:spcPts val="600"/>
              </a:spcBef>
              <a:buFont typeface="Arial"/>
              <a:buChar char="•"/>
            </a:pPr>
            <a:endParaRPr lang="el-GR" sz="1400" dirty="0" smtClean="0"/>
          </a:p>
          <a:p>
            <a:pPr marL="347472" indent="-347472" algn="l" defTabSz="914400">
              <a:spcBef>
                <a:spcPts val="600"/>
              </a:spcBef>
              <a:buFont typeface="Arial"/>
              <a:buChar char="•"/>
            </a:pPr>
            <a:endParaRPr lang="el-GR" sz="1400" dirty="0" smtClean="0"/>
          </a:p>
          <a:p>
            <a:pPr marL="347472" indent="-347472" algn="l" defTabSz="914400">
              <a:spcBef>
                <a:spcPts val="600"/>
              </a:spcBef>
              <a:buFont typeface="Arial"/>
              <a:buChar char="•"/>
            </a:pPr>
            <a:endParaRPr lang="el-GR" sz="1400" dirty="0" smtClean="0"/>
          </a:p>
          <a:p>
            <a:pPr marL="347472" indent="-347472" algn="l" defTabSz="914400">
              <a:spcBef>
                <a:spcPts val="600"/>
              </a:spcBef>
              <a:buFont typeface="Arial"/>
              <a:buChar char="•"/>
            </a:pPr>
            <a:endParaRPr lang="el-GR" sz="1400" dirty="0" smtClean="0"/>
          </a:p>
        </p:txBody>
      </p:sp>
      <p:sp>
        <p:nvSpPr>
          <p:cNvPr id="8" name="TextBox 7"/>
          <p:cNvSpPr txBox="1"/>
          <p:nvPr/>
        </p:nvSpPr>
        <p:spPr>
          <a:xfrm>
            <a:off x="661640" y="5968437"/>
            <a:ext cx="20815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srgbClr val="333333"/>
                </a:solidFill>
                <a:effectLst/>
                <a:uLnTx/>
                <a:uFillTx/>
                <a:latin typeface="Arial"/>
                <a:ea typeface="+mn-ea"/>
                <a:cs typeface="+mn-cs"/>
              </a:rPr>
              <a:t>Δια του περινέου</a:t>
            </a:r>
            <a:endParaRPr kumimoji="0" lang="el-GR" sz="1100" b="1" i="0" u="none" strike="noStrike" kern="1200" cap="none" spc="0" normalizeH="0" baseline="0" noProof="0" dirty="0">
              <a:ln>
                <a:noFill/>
              </a:ln>
              <a:solidFill>
                <a:srgbClr val="333333"/>
              </a:solidFill>
              <a:effectLst/>
              <a:uLnTx/>
              <a:uFillTx/>
              <a:latin typeface="Arial"/>
              <a:ea typeface="+mn-ea"/>
              <a:cs typeface="+mn-cs"/>
            </a:endParaRPr>
          </a:p>
        </p:txBody>
      </p:sp>
      <p:sp>
        <p:nvSpPr>
          <p:cNvPr id="9" name="TextBox 8"/>
          <p:cNvSpPr txBox="1"/>
          <p:nvPr/>
        </p:nvSpPr>
        <p:spPr>
          <a:xfrm>
            <a:off x="0" y="6293507"/>
            <a:ext cx="76734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MRI=μαγνητική τομογραφία. TRUS=διορθικό υπερηχογράφημα.</a:t>
            </a: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Eur Urol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2011:59;61–71.</a:t>
            </a: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Dominguez-Escrig JL,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Prostate Cancer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2011; doi:10.1155/2011/386207.</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10"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3"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Διάγνωση</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4098" name="Picture 2"/>
          <p:cNvPicPr>
            <a:picLocks noChangeAspect="1" noChangeArrowheads="1"/>
          </p:cNvPicPr>
          <p:nvPr/>
        </p:nvPicPr>
        <p:blipFill>
          <a:blip r:embed="rId4" cstate="print"/>
          <a:srcRect/>
          <a:stretch>
            <a:fillRect/>
          </a:stretch>
        </p:blipFill>
        <p:spPr bwMode="auto">
          <a:xfrm>
            <a:off x="721889" y="1204713"/>
            <a:ext cx="2559575" cy="2289257"/>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702645" y="3742428"/>
            <a:ext cx="2762450" cy="2233638"/>
          </a:xfrm>
          <a:prstGeom prst="rect">
            <a:avLst/>
          </a:prstGeom>
          <a:noFill/>
          <a:ln w="9525">
            <a:noFill/>
            <a:miter lim="800000"/>
            <a:headEnd/>
            <a:tailEnd/>
          </a:ln>
        </p:spPr>
      </p:pic>
      <p:sp>
        <p:nvSpPr>
          <p:cNvPr id="7" name="TextBox 6"/>
          <p:cNvSpPr txBox="1"/>
          <p:nvPr/>
        </p:nvSpPr>
        <p:spPr>
          <a:xfrm>
            <a:off x="690516" y="3279906"/>
            <a:ext cx="13278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srgbClr val="333333"/>
                </a:solidFill>
                <a:effectLst/>
                <a:uLnTx/>
                <a:uFillTx/>
                <a:latin typeface="Arial"/>
                <a:ea typeface="+mn-ea"/>
                <a:cs typeface="+mn-cs"/>
              </a:rPr>
              <a:t>Δια του ορθού</a:t>
            </a:r>
            <a:endParaRPr kumimoji="0" lang="el-GR" sz="1100" b="1" i="0" u="none" strike="noStrike" kern="1200" cap="none" spc="0" normalizeH="0" baseline="0" noProof="0" dirty="0">
              <a:ln>
                <a:noFill/>
              </a:ln>
              <a:solidFill>
                <a:srgbClr val="333333"/>
              </a:solidFill>
              <a:effectLst/>
              <a:uLnTx/>
              <a:uFillTx/>
              <a:latin typeface="Arial"/>
              <a:ea typeface="+mn-ea"/>
              <a:cs typeface="+mn-cs"/>
            </a:endParaRPr>
          </a:p>
        </p:txBody>
      </p:sp>
      <p:sp>
        <p:nvSpPr>
          <p:cNvPr id="14" name="TextBox 13"/>
          <p:cNvSpPr txBox="1"/>
          <p:nvPr/>
        </p:nvSpPr>
        <p:spPr>
          <a:xfrm>
            <a:off x="809716" y="1763647"/>
            <a:ext cx="849913"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Ουροδόχος κύστη</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5" name="TextBox 14"/>
          <p:cNvSpPr txBox="1"/>
          <p:nvPr/>
        </p:nvSpPr>
        <p:spPr>
          <a:xfrm>
            <a:off x="1430802" y="2534703"/>
            <a:ext cx="38023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Ορθό</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6" name="TextBox 15"/>
          <p:cNvSpPr txBox="1"/>
          <p:nvPr/>
        </p:nvSpPr>
        <p:spPr>
          <a:xfrm>
            <a:off x="1598572" y="1264585"/>
            <a:ext cx="590226"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Προστάτης</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7" name="TextBox 16"/>
          <p:cNvSpPr txBox="1"/>
          <p:nvPr/>
        </p:nvSpPr>
        <p:spPr>
          <a:xfrm>
            <a:off x="2548005" y="2089097"/>
            <a:ext cx="458780"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Βελόνα</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8" name="TextBox 17"/>
          <p:cNvSpPr txBox="1"/>
          <p:nvPr/>
        </p:nvSpPr>
        <p:spPr>
          <a:xfrm>
            <a:off x="2730501" y="2899221"/>
            <a:ext cx="8988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Υπερηχογραφικός ανιχνευτής</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19" name="TextBox 18"/>
          <p:cNvSpPr txBox="1"/>
          <p:nvPr/>
        </p:nvSpPr>
        <p:spPr>
          <a:xfrm>
            <a:off x="2235630" y="3084305"/>
            <a:ext cx="123783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 b="0" i="0" u="none" strike="noStrike" kern="1200" cap="none" spc="0" normalizeH="0" baseline="0" noProof="0" dirty="0" smtClean="0">
                <a:ln>
                  <a:noFill/>
                </a:ln>
                <a:solidFill>
                  <a:prstClr val="white">
                    <a:lumMod val="50000"/>
                  </a:prstClr>
                </a:solidFill>
                <a:effectLst/>
                <a:uLnTx/>
                <a:uFillTx/>
                <a:latin typeface="Times New Roman"/>
                <a:ea typeface="+mn-ea"/>
                <a:cs typeface="Times New Roman"/>
              </a:rPr>
              <a:t>© 2005 Terese Winslow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 b="0" i="0" u="none" strike="noStrike" kern="1200" cap="none" spc="0" normalizeH="0" baseline="0" noProof="0" dirty="0" smtClean="0">
                <a:ln>
                  <a:noFill/>
                </a:ln>
                <a:solidFill>
                  <a:prstClr val="white">
                    <a:lumMod val="50000"/>
                  </a:prstClr>
                </a:solidFill>
                <a:effectLst/>
                <a:uLnTx/>
                <a:uFillTx/>
                <a:latin typeface="Times New Roman"/>
                <a:ea typeface="+mn-ea"/>
                <a:cs typeface="Times New Roman"/>
              </a:rPr>
              <a:t>Η κυβέρνηση των ΗΠΑ έχει ορισμένα δικαιώματα.</a:t>
            </a:r>
            <a:endParaRPr kumimoji="0" lang="el-GR" sz="400" b="0" i="0" u="none" strike="noStrike" kern="1200" cap="none" spc="0" normalizeH="0" baseline="0" noProof="0" dirty="0">
              <a:ln>
                <a:noFill/>
              </a:ln>
              <a:solidFill>
                <a:prstClr val="white">
                  <a:lumMod val="50000"/>
                </a:prstClr>
              </a:solidFill>
              <a:effectLst/>
              <a:uLnTx/>
              <a:uFillTx/>
              <a:latin typeface="Times New Roman"/>
              <a:ea typeface="+mn-ea"/>
              <a:cs typeface="Times New Roman"/>
            </a:endParaRPr>
          </a:p>
        </p:txBody>
      </p:sp>
      <p:sp>
        <p:nvSpPr>
          <p:cNvPr id="20" name="TextBox 19"/>
          <p:cNvSpPr txBox="1"/>
          <p:nvPr/>
        </p:nvSpPr>
        <p:spPr>
          <a:xfrm>
            <a:off x="624817" y="4140935"/>
            <a:ext cx="1125629"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Καθετήρας στην ουρήθρα</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21" name="TextBox 20"/>
          <p:cNvSpPr txBox="1"/>
          <p:nvPr/>
        </p:nvSpPr>
        <p:spPr>
          <a:xfrm>
            <a:off x="2541070" y="3755922"/>
            <a:ext cx="12127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Βελόνα βιοψίας για τη λήψη δειγμάτων από τον προστάτη</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22" name="TextBox 21"/>
          <p:cNvSpPr txBox="1"/>
          <p:nvPr/>
        </p:nvSpPr>
        <p:spPr>
          <a:xfrm>
            <a:off x="557440" y="5372968"/>
            <a:ext cx="1300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Υπερηχογραφικός ανιχνευτής στο ορθό για καθοδήγηση της βελόνας</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sp>
        <p:nvSpPr>
          <p:cNvPr id="23" name="TextBox 22"/>
          <p:cNvSpPr txBox="1"/>
          <p:nvPr/>
        </p:nvSpPr>
        <p:spPr>
          <a:xfrm>
            <a:off x="1981979" y="5361272"/>
            <a:ext cx="161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1" i="0" u="none" strike="noStrike" kern="1200" cap="none" spc="0" normalizeH="0" baseline="0" noProof="0" dirty="0" smtClean="0">
                <a:ln>
                  <a:noFill/>
                </a:ln>
                <a:solidFill>
                  <a:srgbClr val="333333"/>
                </a:solidFill>
                <a:effectLst/>
                <a:uLnTx/>
                <a:uFillTx/>
                <a:latin typeface="Arial"/>
                <a:ea typeface="+mn-ea"/>
                <a:cs typeface="+mn-cs"/>
              </a:rPr>
              <a:t>Πρότυπο για την υποστήριξη της ακριβούς τοποθέτησης της βελόνας βιοψίας</a:t>
            </a:r>
            <a:endParaRPr kumimoji="0" lang="el-GR" sz="600" b="1" i="0" u="none" strike="noStrike" kern="1200" cap="none" spc="0" normalizeH="0" baseline="0" noProof="0" dirty="0">
              <a:ln>
                <a:noFill/>
              </a:ln>
              <a:solidFill>
                <a:srgbClr val="333333"/>
              </a:solidFill>
              <a:effectLst/>
              <a:uLnTx/>
              <a:uFillTx/>
              <a:latin typeface="Arial"/>
              <a:ea typeface="+mn-ea"/>
              <a:cs typeface="+mn-cs"/>
            </a:endParaRPr>
          </a:p>
        </p:txBody>
      </p:sp>
      <p:pic>
        <p:nvPicPr>
          <p:cNvPr id="24" name="~PP3864.WAV">
            <a:hlinkClick r:id="" action="ppaction://media"/>
          </p:cNvPr>
          <p:cNvPicPr>
            <a:picLocks noRot="1" noChangeAspect="1"/>
          </p:cNvPicPr>
          <p:nvPr>
            <a:wavAudioFile r:embed="rId1" name="~PP3864.WAV"/>
          </p:nvPr>
        </p:nvPicPr>
        <p:blipFill>
          <a:blip r:embed="rId6"/>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962385821"/>
      </p:ext>
    </p:extLst>
  </p:cSld>
  <p:clrMapOvr>
    <a:masterClrMapping/>
  </p:clrMapOvr>
  <p:transition advTm="13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Gleason grading system</a:t>
            </a:r>
            <a:endParaRPr lang="en-GB" dirty="0"/>
          </a:p>
        </p:txBody>
      </p:sp>
      <p:sp>
        <p:nvSpPr>
          <p:cNvPr id="6" name="Content Placeholder 5"/>
          <p:cNvSpPr>
            <a:spLocks noGrp="1"/>
          </p:cNvSpPr>
          <p:nvPr>
            <p:ph idx="1"/>
          </p:nvPr>
        </p:nvSpPr>
        <p:spPr>
          <a:xfrm>
            <a:off x="755424" y="1395414"/>
            <a:ext cx="8005988" cy="4358433"/>
          </a:xfrm>
        </p:spPr>
        <p:txBody>
          <a:bodyPr>
            <a:normAutofit/>
          </a:bodyPr>
          <a:lstStyle/>
          <a:p>
            <a:r>
              <a:rPr lang="en-GB" sz="1800" dirty="0" smtClean="0"/>
              <a:t>The Gleason grading system is based on glandular architecture, </a:t>
            </a:r>
            <a:r>
              <a:rPr lang="en-GB" sz="1800" dirty="0"/>
              <a:t/>
            </a:r>
            <a:br>
              <a:rPr lang="en-GB" sz="1800" dirty="0"/>
            </a:br>
            <a:r>
              <a:rPr lang="en-GB" sz="1800" dirty="0" smtClean="0"/>
              <a:t>divided into five patterns of growth with different levels of differentiation</a:t>
            </a:r>
          </a:p>
          <a:p>
            <a:r>
              <a:rPr lang="en-GB" sz="1800" dirty="0" smtClean="0"/>
              <a:t>The Gleason score is the sum of the two most common patterns</a:t>
            </a:r>
          </a:p>
          <a:p>
            <a:pPr lvl="1"/>
            <a:r>
              <a:rPr lang="en-GB" sz="1400" dirty="0" smtClean="0"/>
              <a:t>e.g. 4 (most prevalent pattern) + 3 (secondary pattern) = 7</a:t>
            </a:r>
          </a:p>
        </p:txBody>
      </p:sp>
      <p:sp>
        <p:nvSpPr>
          <p:cNvPr id="9" name="Slide Number Placeholder 1"/>
          <p:cNvSpPr>
            <a:spLocks noGrp="1"/>
          </p:cNvSpPr>
          <p:nvPr>
            <p:ph type="sldNum" sz="quarter" idx="4294967295"/>
          </p:nvPr>
        </p:nvSpPr>
        <p:spPr>
          <a:xfrm>
            <a:off x="8512969" y="6557216"/>
            <a:ext cx="248443" cy="144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n-GB"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2" name="Text Placeholder 1"/>
          <p:cNvSpPr>
            <a:spLocks noGrp="1"/>
          </p:cNvSpPr>
          <p:nvPr>
            <p:ph type="body" sz="quarter" idx="13"/>
          </p:nvPr>
        </p:nvSpPr>
        <p:spPr>
          <a:xfrm>
            <a:off x="-16626" y="6393043"/>
            <a:ext cx="7372769" cy="284333"/>
          </a:xfrm>
        </p:spPr>
        <p:txBody>
          <a:bodyPr/>
          <a:lstStyle/>
          <a:p>
            <a:r>
              <a:rPr lang="en-GB" dirty="0"/>
              <a:t>Humphrey PA. </a:t>
            </a:r>
            <a:r>
              <a:rPr lang="en-GB" i="1" dirty="0"/>
              <a:t>Mod </a:t>
            </a:r>
            <a:r>
              <a:rPr lang="en-GB" i="1" dirty="0" err="1"/>
              <a:t>Pathol</a:t>
            </a:r>
            <a:r>
              <a:rPr lang="en-GB" i="1" dirty="0"/>
              <a:t> </a:t>
            </a:r>
            <a:r>
              <a:rPr lang="en-GB" dirty="0"/>
              <a:t>2004;17:292–306.</a:t>
            </a:r>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1617" y="2866936"/>
            <a:ext cx="6226532" cy="36494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48548" y="2656205"/>
            <a:ext cx="61916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333333"/>
                </a:solidFill>
                <a:effectLst/>
                <a:uLnTx/>
                <a:uFillTx/>
                <a:latin typeface="Arial"/>
                <a:ea typeface="+mn-ea"/>
                <a:cs typeface="+mn-cs"/>
              </a:rPr>
              <a:t>Histological appearance and Gleason pattern</a:t>
            </a:r>
            <a:endParaRPr kumimoji="0" lang="en-GB" sz="1600" b="1" i="0" u="none" strike="noStrike" kern="1200" cap="none" spc="0" normalizeH="0" baseline="0" noProof="0" dirty="0">
              <a:ln>
                <a:noFill/>
              </a:ln>
              <a:solidFill>
                <a:srgbClr val="333333"/>
              </a:solidFill>
              <a:effectLst/>
              <a:uLnTx/>
              <a:uFillTx/>
              <a:latin typeface="Arial"/>
              <a:ea typeface="+mn-ea"/>
              <a:cs typeface="+mn-cs"/>
            </a:endParaRPr>
          </a:p>
        </p:txBody>
      </p:sp>
      <p:sp>
        <p:nvSpPr>
          <p:cNvPr id="15" name="TextBox 14"/>
          <p:cNvSpPr txBox="1"/>
          <p:nvPr/>
        </p:nvSpPr>
        <p:spPr>
          <a:xfrm>
            <a:off x="6510406" y="2691830"/>
            <a:ext cx="1600469"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333333"/>
                </a:solidFill>
                <a:effectLst/>
                <a:uLnTx/>
                <a:uFillTx/>
                <a:latin typeface="Arial"/>
                <a:ea typeface="+mn-ea"/>
                <a:cs typeface="+mn-cs"/>
              </a:rPr>
              <a:t>Gleason score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333333"/>
                </a:solidFill>
                <a:effectLst/>
                <a:uLnTx/>
                <a:uFillTx/>
                <a:latin typeface="Arial"/>
                <a:ea typeface="+mn-ea"/>
                <a:cs typeface="+mn-cs"/>
              </a:rPr>
              <a:t>2,3,4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333333"/>
                </a:solidFill>
                <a:effectLst/>
                <a:uLnTx/>
                <a:uFillTx/>
                <a:latin typeface="Arial"/>
                <a:ea typeface="+mn-ea"/>
                <a:cs typeface="+mn-cs"/>
              </a:rPr>
              <a:t>5,6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smtClean="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333333"/>
                </a:solidFill>
                <a:effectLst/>
                <a:uLnTx/>
                <a:uFillTx/>
                <a:latin typeface="Arial"/>
                <a:ea typeface="+mn-ea"/>
                <a:cs typeface="+mn-cs"/>
              </a:rPr>
              <a:t>7,8,9,10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333333"/>
              </a:solidFill>
              <a:effectLst/>
              <a:uLnTx/>
              <a:uFillTx/>
              <a:latin typeface="Arial"/>
              <a:ea typeface="+mn-ea"/>
              <a:cs typeface="+mn-cs"/>
            </a:endParaRPr>
          </a:p>
        </p:txBody>
      </p:sp>
      <p:sp>
        <p:nvSpPr>
          <p:cNvPr id="10" name="Rectangle 20"/>
          <p:cNvSpPr>
            <a:spLocks noChangeArrowheads="1"/>
          </p:cNvSpPr>
          <p:nvPr/>
        </p:nvSpPr>
        <p:spPr bwMode="auto">
          <a:xfrm>
            <a:off x="6753225" y="-1492"/>
            <a:ext cx="2382322"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white"/>
                </a:solidFill>
                <a:effectLst/>
                <a:uLnTx/>
                <a:uFillTx/>
                <a:latin typeface="Arial"/>
                <a:ea typeface="ＭＳ Ｐゴシック" pitchFamily="34" charset="-128"/>
                <a:cs typeface="+mn-cs"/>
              </a:rPr>
              <a:t>Characterising the tumour</a:t>
            </a:r>
            <a:endParaRPr kumimoji="0" lang="en-GB" sz="1100"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pic>
        <p:nvPicPr>
          <p:cNvPr id="11" name="~PP2908.WAV">
            <a:hlinkClick r:id="" action="ppaction://media"/>
          </p:cNvPr>
          <p:cNvPicPr>
            <a:picLocks noRot="1" noChangeAspect="1"/>
          </p:cNvPicPr>
          <p:nvPr>
            <a:wavAudioFile r:embed="rId1" name="~PP2908.WAV"/>
          </p:nvPr>
        </p:nvPicPr>
        <p:blipFill>
          <a:blip r:embed="rId5"/>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289960345"/>
      </p:ext>
    </p:extLst>
  </p:cSld>
  <p:clrMapOvr>
    <a:masterClrMapping/>
  </p:clrMapOvr>
  <p:transition advTm="31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mtClean="0"/>
              <a:t>New prostate cancer grading system</a:t>
            </a:r>
            <a:endParaRPr lang="en-GB" dirty="0"/>
          </a:p>
        </p:txBody>
      </p:sp>
      <p:sp>
        <p:nvSpPr>
          <p:cNvPr id="4" name="Content Placeholder 3"/>
          <p:cNvSpPr>
            <a:spLocks noGrp="1"/>
          </p:cNvSpPr>
          <p:nvPr>
            <p:ph idx="1"/>
          </p:nvPr>
        </p:nvSpPr>
        <p:spPr>
          <a:xfrm>
            <a:off x="755424" y="1370013"/>
            <a:ext cx="8005988" cy="4841875"/>
          </a:xfrm>
        </p:spPr>
        <p:txBody>
          <a:bodyPr>
            <a:normAutofit fontScale="62500" lnSpcReduction="20000"/>
          </a:bodyPr>
          <a:lstStyle/>
          <a:p>
            <a:r>
              <a:rPr lang="en-GB" dirty="0" smtClean="0"/>
              <a:t>A new grading system for prostate cancer has been developed:</a:t>
            </a:r>
          </a:p>
          <a:p>
            <a:pPr lvl="1"/>
            <a:r>
              <a:rPr lang="en-GB" dirty="0" smtClean="0"/>
              <a:t>More accurate grade stratification than the current system by clearly separating 3+4 and 4+3 disease</a:t>
            </a:r>
          </a:p>
          <a:p>
            <a:pPr lvl="1"/>
            <a:r>
              <a:rPr lang="en-GB" dirty="0" smtClean="0"/>
              <a:t>Simplified grading system of five scores</a:t>
            </a:r>
          </a:p>
          <a:p>
            <a:pPr lvl="1"/>
            <a:r>
              <a:rPr lang="en-GB" dirty="0" smtClean="0"/>
              <a:t>Lowest grade of 1 with the potential to reduce overtreatment</a:t>
            </a:r>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endParaRPr lang="en-GB" dirty="0" smtClean="0"/>
          </a:p>
          <a:p>
            <a:r>
              <a:rPr lang="en-GB" dirty="0" smtClean="0"/>
              <a:t>To avoid confusion, the new grading system will be reported in conjugation with the Gleason score</a:t>
            </a:r>
          </a:p>
          <a:p>
            <a:pPr lvl="1"/>
            <a:r>
              <a:rPr lang="en-GB" dirty="0" smtClean="0"/>
              <a:t>e.g. Gleason score 3+3=6 (Grade group 1)</a:t>
            </a:r>
          </a:p>
          <a:p>
            <a:pPr lvl="1"/>
            <a:endParaRPr lang="en-GB" dirty="0" smtClean="0"/>
          </a:p>
          <a:p>
            <a:pPr lvl="1"/>
            <a:endParaRPr lang="en-GB" dirty="0" smtClean="0"/>
          </a:p>
          <a:p>
            <a:pPr lvl="1"/>
            <a:endParaRPr lang="en-GB" dirty="0" smtClean="0"/>
          </a:p>
          <a:p>
            <a:pPr lvl="1"/>
            <a:endParaRPr lang="en-GB" dirty="0" smtClean="0"/>
          </a:p>
        </p:txBody>
      </p:sp>
      <p:sp>
        <p:nvSpPr>
          <p:cNvPr id="5" name="Slide Number Placeholder 4"/>
          <p:cNvSpPr>
            <a:spLocks noGrp="1"/>
          </p:cNvSpPr>
          <p:nvPr>
            <p:ph type="sldNum" sz="quarter" idx="4294967295"/>
          </p:nvPr>
        </p:nvSpPr>
        <p:spPr>
          <a:xfrm>
            <a:off x="8512969" y="6557216"/>
            <a:ext cx="248443" cy="144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n-GB"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23" name="Text Placeholder 22"/>
          <p:cNvSpPr>
            <a:spLocks noGrp="1"/>
          </p:cNvSpPr>
          <p:nvPr>
            <p:ph type="body" sz="quarter" idx="13"/>
          </p:nvPr>
        </p:nvSpPr>
        <p:spPr>
          <a:xfrm>
            <a:off x="-16626" y="6393043"/>
            <a:ext cx="7372769" cy="284333"/>
          </a:xfrm>
        </p:spPr>
        <p:txBody>
          <a:bodyPr/>
          <a:lstStyle/>
          <a:p>
            <a:r>
              <a:rPr lang="en-GB" dirty="0"/>
              <a:t>Epstein </a:t>
            </a:r>
            <a:r>
              <a:rPr lang="en-GB" dirty="0" smtClean="0"/>
              <a:t>JI, </a:t>
            </a:r>
            <a:r>
              <a:rPr lang="en-GB" i="1" dirty="0" smtClean="0"/>
              <a:t>et </a:t>
            </a:r>
            <a:r>
              <a:rPr lang="en-GB" i="1" dirty="0"/>
              <a:t>al. </a:t>
            </a:r>
            <a:r>
              <a:rPr lang="en-GB" i="1" dirty="0" err="1" smtClean="0"/>
              <a:t>Eur</a:t>
            </a:r>
            <a:r>
              <a:rPr lang="en-GB" i="1" dirty="0" smtClean="0"/>
              <a:t> </a:t>
            </a:r>
            <a:r>
              <a:rPr lang="en-GB" i="1" dirty="0" err="1"/>
              <a:t>Urol</a:t>
            </a:r>
            <a:r>
              <a:rPr lang="en-GB" i="1" dirty="0"/>
              <a:t> </a:t>
            </a:r>
            <a:r>
              <a:rPr lang="en-GB" dirty="0" smtClean="0"/>
              <a:t>2016;69:428–35.</a:t>
            </a:r>
            <a:endParaRPr lang="en-GB" dirty="0"/>
          </a:p>
        </p:txBody>
      </p:sp>
      <p:graphicFrame>
        <p:nvGraphicFramePr>
          <p:cNvPr id="6" name="Table 5"/>
          <p:cNvGraphicFramePr>
            <a:graphicFrameLocks noGrp="1"/>
          </p:cNvGraphicFramePr>
          <p:nvPr>
            <p:extLst/>
          </p:nvPr>
        </p:nvGraphicFramePr>
        <p:xfrm>
          <a:off x="983301" y="2973979"/>
          <a:ext cx="7192962" cy="203676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3596681">
                  <a:extLst>
                    <a:ext uri="{9D8B030D-6E8A-4147-A177-3AD203B41FA5}">
                      <a16:colId xmlns="" xmlns:a16="http://schemas.microsoft.com/office/drawing/2014/main" val="20000"/>
                    </a:ext>
                  </a:extLst>
                </a:gridCol>
                <a:gridCol w="3596281">
                  <a:extLst>
                    <a:ext uri="{9D8B030D-6E8A-4147-A177-3AD203B41FA5}">
                      <a16:colId xmlns="" xmlns:a16="http://schemas.microsoft.com/office/drawing/2014/main" val="20001"/>
                    </a:ext>
                  </a:extLst>
                </a:gridCol>
              </a:tblGrid>
              <a:tr h="339460">
                <a:tc>
                  <a:txBody>
                    <a:bodyPr/>
                    <a:lstStyle/>
                    <a:p>
                      <a:r>
                        <a:rPr lang="en-GB" sz="1400" dirty="0" smtClean="0">
                          <a:solidFill>
                            <a:schemeClr val="tx1"/>
                          </a:solidFill>
                        </a:rPr>
                        <a:t>New grading system</a:t>
                      </a:r>
                      <a:endParaRPr lang="en-GB" sz="1400" dirty="0">
                        <a:solidFill>
                          <a:schemeClr val="tx1"/>
                        </a:solidFill>
                      </a:endParaRPr>
                    </a:p>
                  </a:txBody>
                  <a:tcP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r>
                        <a:rPr lang="en-GB" sz="1400" dirty="0" smtClean="0">
                          <a:solidFill>
                            <a:schemeClr val="tx1"/>
                          </a:solidFill>
                        </a:rPr>
                        <a:t>Gleason score</a:t>
                      </a:r>
                      <a:endParaRPr lang="en-GB" sz="1400" dirty="0">
                        <a:solidFill>
                          <a:schemeClr val="tx1"/>
                        </a:solidFill>
                      </a:endParaRPr>
                    </a:p>
                  </a:txBody>
                  <a:tcP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 xmlns:a16="http://schemas.microsoft.com/office/drawing/2014/main" val="10000"/>
                  </a:ext>
                </a:extLst>
              </a:tr>
              <a:tr h="339460">
                <a:tc>
                  <a:txBody>
                    <a:bodyPr/>
                    <a:lstStyle/>
                    <a:p>
                      <a:r>
                        <a:rPr lang="en-GB" sz="1400" dirty="0" smtClean="0"/>
                        <a:t>Grade group</a:t>
                      </a:r>
                      <a:r>
                        <a:rPr lang="en-GB" sz="1400" baseline="0" dirty="0" smtClean="0"/>
                        <a:t> 1</a:t>
                      </a:r>
                      <a:endParaRPr lang="en-GB" sz="1400" dirty="0"/>
                    </a:p>
                  </a:txBody>
                  <a:tcPr>
                    <a:lnL w="12700" cap="flat" cmpd="sng" algn="ctr">
                      <a:solidFill>
                        <a:schemeClr val="accent6"/>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tc>
                  <a:txBody>
                    <a:bodyPr/>
                    <a:lstStyle/>
                    <a:p>
                      <a:r>
                        <a:rPr lang="en-GB" sz="1400" dirty="0" smtClean="0"/>
                        <a:t>Gleason score 6</a:t>
                      </a:r>
                      <a:endParaRPr lang="en-GB" sz="1400" dirty="0"/>
                    </a:p>
                  </a:txBody>
                  <a:tcPr>
                    <a:lnL w="12700" cap="flat" cmpd="sng" algn="ctr">
                      <a:solidFill>
                        <a:schemeClr val="accent2"/>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extLst>
                  <a:ext uri="{0D108BD9-81ED-4DB2-BD59-A6C34878D82A}">
                    <a16:rowId xmlns="" xmlns:a16="http://schemas.microsoft.com/office/drawing/2014/main" val="10001"/>
                  </a:ext>
                </a:extLst>
              </a:tr>
              <a:tr h="339460">
                <a:tc>
                  <a:txBody>
                    <a:bodyPr/>
                    <a:lstStyle/>
                    <a:p>
                      <a:r>
                        <a:rPr lang="en-GB" sz="1400" dirty="0" smtClean="0"/>
                        <a:t>Grade group 2</a:t>
                      </a:r>
                      <a:endParaRPr lang="en-GB" sz="1400" dirty="0"/>
                    </a:p>
                  </a:txBody>
                  <a:tcPr>
                    <a:lnL w="12700" cap="flat" cmpd="sng" algn="ctr">
                      <a:solidFill>
                        <a:schemeClr val="accent6"/>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en-GB" sz="1400" dirty="0" smtClean="0"/>
                        <a:t>Gleason score 3+4=7</a:t>
                      </a:r>
                      <a:endParaRPr lang="en-GB" sz="1400" dirty="0"/>
                    </a:p>
                  </a:txBody>
                  <a:tcPr>
                    <a:lnL w="12700" cap="flat" cmpd="sng" algn="ctr">
                      <a:solidFill>
                        <a:schemeClr val="accent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2"/>
                  </a:ext>
                </a:extLst>
              </a:tr>
              <a:tr h="339460">
                <a:tc>
                  <a:txBody>
                    <a:bodyPr/>
                    <a:lstStyle/>
                    <a:p>
                      <a:r>
                        <a:rPr lang="en-GB" sz="1400" dirty="0" smtClean="0"/>
                        <a:t>Grade group 3</a:t>
                      </a:r>
                    </a:p>
                  </a:txBody>
                  <a:tcPr>
                    <a:lnL w="12700" cap="flat" cmpd="sng" algn="ctr">
                      <a:solidFill>
                        <a:schemeClr val="accent6"/>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en-GB" sz="1400" dirty="0" smtClean="0"/>
                        <a:t>Gleason score 4+3=7</a:t>
                      </a:r>
                      <a:endParaRPr lang="en-GB" sz="1400" dirty="0"/>
                    </a:p>
                  </a:txBody>
                  <a:tcPr>
                    <a:lnL w="12700" cap="flat" cmpd="sng" algn="ctr">
                      <a:solidFill>
                        <a:schemeClr val="accent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3"/>
                  </a:ext>
                </a:extLst>
              </a:tr>
              <a:tr h="339460">
                <a:tc>
                  <a:txBody>
                    <a:bodyPr/>
                    <a:lstStyle/>
                    <a:p>
                      <a:r>
                        <a:rPr lang="en-GB" sz="1400" dirty="0" smtClean="0"/>
                        <a:t>Grade group 4</a:t>
                      </a:r>
                      <a:endParaRPr lang="en-GB" sz="1400" dirty="0"/>
                    </a:p>
                  </a:txBody>
                  <a:tcPr>
                    <a:lnL w="12700" cap="flat" cmpd="sng" algn="ctr">
                      <a:solidFill>
                        <a:schemeClr val="accent6"/>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r>
                        <a:rPr lang="en-GB" sz="1400" dirty="0" smtClean="0"/>
                        <a:t>Gleason score 8</a:t>
                      </a:r>
                      <a:endParaRPr lang="en-GB" sz="1400" dirty="0"/>
                    </a:p>
                  </a:txBody>
                  <a:tcPr>
                    <a:lnL w="12700" cap="flat" cmpd="sng" algn="ctr">
                      <a:solidFill>
                        <a:schemeClr val="accent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 xmlns:a16="http://schemas.microsoft.com/office/drawing/2014/main" val="10004"/>
                  </a:ext>
                </a:extLst>
              </a:tr>
              <a:tr h="339460">
                <a:tc>
                  <a:txBody>
                    <a:bodyPr/>
                    <a:lstStyle/>
                    <a:p>
                      <a:r>
                        <a:rPr lang="en-GB" sz="1400" dirty="0" smtClean="0"/>
                        <a:t>Grade group</a:t>
                      </a:r>
                      <a:r>
                        <a:rPr lang="en-GB" sz="1400" baseline="0" dirty="0" smtClean="0"/>
                        <a:t> 5</a:t>
                      </a:r>
                      <a:endParaRPr lang="en-GB" sz="1400" dirty="0"/>
                    </a:p>
                  </a:txBody>
                  <a:tcPr>
                    <a:lnL w="12700" cap="flat" cmpd="sng" algn="ctr">
                      <a:solidFill>
                        <a:schemeClr val="accent6"/>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r>
                        <a:rPr lang="en-GB" sz="1400" dirty="0" smtClean="0"/>
                        <a:t>Gleason score 9–10</a:t>
                      </a:r>
                      <a:endParaRPr lang="en-GB" sz="1400" dirty="0"/>
                    </a:p>
                  </a:txBody>
                  <a:tcPr>
                    <a:lnL w="12700" cap="flat" cmpd="sng" algn="ctr">
                      <a:solidFill>
                        <a:schemeClr val="accent2"/>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8" name="Rectangle 20"/>
          <p:cNvSpPr>
            <a:spLocks noChangeArrowheads="1"/>
          </p:cNvSpPr>
          <p:nvPr/>
        </p:nvSpPr>
        <p:spPr bwMode="auto">
          <a:xfrm>
            <a:off x="6753225" y="-1492"/>
            <a:ext cx="2382322"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white"/>
                </a:solidFill>
                <a:effectLst/>
                <a:uLnTx/>
                <a:uFillTx/>
                <a:latin typeface="Arial"/>
                <a:ea typeface="ＭＳ Ｐゴシック" pitchFamily="34" charset="-128"/>
                <a:cs typeface="+mn-cs"/>
              </a:rPr>
              <a:t>Characterising the tumour</a:t>
            </a:r>
            <a:endParaRPr kumimoji="0" lang="en-GB" sz="1100"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pic>
        <p:nvPicPr>
          <p:cNvPr id="9" name="~PP1167.WAV">
            <a:hlinkClick r:id="" action="ppaction://media"/>
          </p:cNvPr>
          <p:cNvPicPr>
            <a:picLocks noRot="1" noChangeAspect="1"/>
          </p:cNvPicPr>
          <p:nvPr>
            <a:wavAudioFile r:embed="rId1" name="~PP1167.WAV"/>
          </p:nvPr>
        </p:nvPicPr>
        <p:blipFill>
          <a:blip r:embed="rId3"/>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737413312"/>
      </p:ext>
    </p:extLst>
  </p:cSld>
  <p:clrMapOvr>
    <a:masterClrMapping/>
  </p:clrMapOvr>
  <p:transition advTm="10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04800" y="1368412"/>
          <a:ext cx="5233358" cy="4475082"/>
        </p:xfrm>
        <a:graphic>
          <a:graphicData uri="http://schemas.openxmlformats.org/drawingml/2006/table">
            <a:tbl>
              <a:tblPr firstRow="1" bandRow="1">
                <a:tableStyleId>{F5AB1C69-6EDB-4FF4-983F-18BD219EF322}</a:tableStyleId>
              </a:tblPr>
              <a:tblGrid>
                <a:gridCol w="461766">
                  <a:extLst>
                    <a:ext uri="{9D8B030D-6E8A-4147-A177-3AD203B41FA5}">
                      <a16:colId xmlns="" xmlns:a16="http://schemas.microsoft.com/office/drawing/2014/main" val="20000"/>
                    </a:ext>
                  </a:extLst>
                </a:gridCol>
                <a:gridCol w="4771592">
                  <a:extLst>
                    <a:ext uri="{9D8B030D-6E8A-4147-A177-3AD203B41FA5}">
                      <a16:colId xmlns="" xmlns:a16="http://schemas.microsoft.com/office/drawing/2014/main" val="20001"/>
                    </a:ext>
                  </a:extLst>
                </a:gridCol>
              </a:tblGrid>
              <a:tr h="320926">
                <a:tc gridSpan="2">
                  <a:txBody>
                    <a:bodyPr/>
                    <a:lstStyle/>
                    <a:p>
                      <a:r>
                        <a:rPr lang="en-GB" sz="1600" noProof="0" dirty="0" smtClean="0">
                          <a:solidFill>
                            <a:schemeClr val="tx1"/>
                          </a:solidFill>
                        </a:rPr>
                        <a:t>Primary tumour (T)</a:t>
                      </a:r>
                      <a:endParaRPr lang="en-GB" sz="1600" noProof="0" dirty="0">
                        <a:solidFill>
                          <a:schemeClr val="tx1"/>
                        </a:solidFill>
                      </a:endParaRPr>
                    </a:p>
                  </a:txBody>
                  <a:tcPr/>
                </a:tc>
                <a:tc hMerge="1">
                  <a:txBody>
                    <a:bodyPr/>
                    <a:lstStyle/>
                    <a:p>
                      <a:endParaRPr lang="en-US" sz="1100" dirty="0"/>
                    </a:p>
                  </a:txBody>
                  <a:tcPr/>
                </a:tc>
                <a:extLst>
                  <a:ext uri="{0D108BD9-81ED-4DB2-BD59-A6C34878D82A}">
                    <a16:rowId xmlns="" xmlns:a16="http://schemas.microsoft.com/office/drawing/2014/main" val="10000"/>
                  </a:ext>
                </a:extLst>
              </a:tr>
              <a:tr h="291751">
                <a:tc>
                  <a:txBody>
                    <a:bodyPr/>
                    <a:lstStyle/>
                    <a:p>
                      <a:r>
                        <a:rPr lang="en-GB" sz="1400" noProof="0" smtClean="0"/>
                        <a:t>TX</a:t>
                      </a:r>
                      <a:endParaRPr lang="en-GB" sz="1400" noProof="0">
                        <a:solidFill>
                          <a:srgbClr val="000000"/>
                        </a:solidFill>
                      </a:endParaRPr>
                    </a:p>
                  </a:txBody>
                  <a:tcPr/>
                </a:tc>
                <a:tc>
                  <a:txBody>
                    <a:bodyPr/>
                    <a:lstStyle/>
                    <a:p>
                      <a:r>
                        <a:rPr lang="en-GB" sz="1400" noProof="0" dirty="0" smtClean="0"/>
                        <a:t>Primary tumour cannot be assessed</a:t>
                      </a:r>
                      <a:endParaRPr lang="en-GB" sz="1400" noProof="0" dirty="0">
                        <a:solidFill>
                          <a:srgbClr val="000000"/>
                        </a:solidFill>
                      </a:endParaRPr>
                    </a:p>
                  </a:txBody>
                  <a:tcPr/>
                </a:tc>
                <a:extLst>
                  <a:ext uri="{0D108BD9-81ED-4DB2-BD59-A6C34878D82A}">
                    <a16:rowId xmlns="" xmlns:a16="http://schemas.microsoft.com/office/drawing/2014/main" val="10001"/>
                  </a:ext>
                </a:extLst>
              </a:tr>
              <a:tr h="291751">
                <a:tc>
                  <a:txBody>
                    <a:bodyPr/>
                    <a:lstStyle/>
                    <a:p>
                      <a:r>
                        <a:rPr lang="en-GB" sz="1400" noProof="0" smtClean="0"/>
                        <a:t>T0</a:t>
                      </a:r>
                      <a:endParaRPr lang="en-GB" sz="1400" noProof="0">
                        <a:solidFill>
                          <a:srgbClr val="000000"/>
                        </a:solidFill>
                      </a:endParaRPr>
                    </a:p>
                  </a:txBody>
                  <a:tcPr/>
                </a:tc>
                <a:tc>
                  <a:txBody>
                    <a:bodyPr/>
                    <a:lstStyle/>
                    <a:p>
                      <a:r>
                        <a:rPr lang="en-GB" sz="1400" noProof="0" dirty="0" smtClean="0"/>
                        <a:t>No evidence of primary tumour</a:t>
                      </a:r>
                      <a:endParaRPr lang="en-GB" sz="1400" noProof="0" dirty="0">
                        <a:solidFill>
                          <a:srgbClr val="000000"/>
                        </a:solidFill>
                      </a:endParaRPr>
                    </a:p>
                  </a:txBody>
                  <a:tcPr/>
                </a:tc>
                <a:extLst>
                  <a:ext uri="{0D108BD9-81ED-4DB2-BD59-A6C34878D82A}">
                    <a16:rowId xmlns="" xmlns:a16="http://schemas.microsoft.com/office/drawing/2014/main" val="10002"/>
                  </a:ext>
                </a:extLst>
              </a:tr>
              <a:tr h="1196178">
                <a:tc>
                  <a:txBody>
                    <a:bodyPr/>
                    <a:lstStyle/>
                    <a:p>
                      <a:r>
                        <a:rPr lang="en-GB" sz="1400" noProof="0" smtClean="0"/>
                        <a:t>T1</a:t>
                      </a:r>
                      <a:endParaRPr lang="en-GB" sz="1400" noProof="0">
                        <a:solidFill>
                          <a:srgbClr val="000000"/>
                        </a:solidFill>
                      </a:endParaRPr>
                    </a:p>
                  </a:txBody>
                  <a:tcPr/>
                </a:tc>
                <a:tc>
                  <a:txBody>
                    <a:bodyPr/>
                    <a:lstStyle/>
                    <a:p>
                      <a:r>
                        <a:rPr lang="en-GB" sz="1400" noProof="0" dirty="0" smtClean="0"/>
                        <a:t>Clinically unapparent tumour neither palpable</a:t>
                      </a:r>
                      <a:r>
                        <a:rPr lang="en-GB" sz="1400" baseline="0" noProof="0" dirty="0" smtClean="0"/>
                        <a:t> nor visible by imaging</a:t>
                      </a:r>
                    </a:p>
                    <a:p>
                      <a:r>
                        <a:rPr lang="en-GB" sz="1200" baseline="0" noProof="0" dirty="0" smtClean="0"/>
                        <a:t>T1a: Tumour incidental histological finding in ≤5% of tissue resected</a:t>
                      </a:r>
                    </a:p>
                    <a:p>
                      <a:r>
                        <a:rPr lang="en-GB" sz="1200" baseline="0" noProof="0" dirty="0" smtClean="0"/>
                        <a:t>T1b: Tumour incidental histological finding in &gt;5% of tissue resected</a:t>
                      </a:r>
                    </a:p>
                    <a:p>
                      <a:r>
                        <a:rPr lang="en-GB" sz="1200" baseline="0" noProof="0" dirty="0" smtClean="0"/>
                        <a:t>T1c: Tumour identified by needle biopsy (e.g. because of elevated PSA)</a:t>
                      </a:r>
                      <a:endParaRPr lang="en-GB" sz="1200" noProof="0" dirty="0">
                        <a:solidFill>
                          <a:srgbClr val="000000"/>
                        </a:solidFill>
                      </a:endParaRPr>
                    </a:p>
                  </a:txBody>
                  <a:tcPr/>
                </a:tc>
                <a:extLst>
                  <a:ext uri="{0D108BD9-81ED-4DB2-BD59-A6C34878D82A}">
                    <a16:rowId xmlns="" xmlns:a16="http://schemas.microsoft.com/office/drawing/2014/main" val="10003"/>
                  </a:ext>
                </a:extLst>
              </a:tr>
              <a:tr h="816902">
                <a:tc>
                  <a:txBody>
                    <a:bodyPr/>
                    <a:lstStyle/>
                    <a:p>
                      <a:r>
                        <a:rPr lang="en-GB" sz="1400" noProof="0" smtClean="0"/>
                        <a:t>T2</a:t>
                      </a:r>
                      <a:endParaRPr lang="en-GB" sz="1400" noProof="0">
                        <a:solidFill>
                          <a:srgbClr val="000000"/>
                        </a:solidFill>
                      </a:endParaRPr>
                    </a:p>
                  </a:txBody>
                  <a:tcPr/>
                </a:tc>
                <a:tc>
                  <a:txBody>
                    <a:bodyPr/>
                    <a:lstStyle/>
                    <a:p>
                      <a:r>
                        <a:rPr lang="en-GB" sz="1400" noProof="0" dirty="0" smtClean="0"/>
                        <a:t>Tumour confined within prostate*</a:t>
                      </a:r>
                    </a:p>
                    <a:p>
                      <a:r>
                        <a:rPr lang="en-GB" sz="1200" noProof="0" dirty="0" smtClean="0"/>
                        <a:t>T2a: Tumour involves ≤50% of one lobe</a:t>
                      </a:r>
                    </a:p>
                    <a:p>
                      <a:r>
                        <a:rPr lang="en-GB" sz="1200" noProof="0" dirty="0" smtClean="0"/>
                        <a:t>T2b: Tumour</a:t>
                      </a:r>
                      <a:r>
                        <a:rPr lang="en-GB" sz="1200" baseline="0" noProof="0" dirty="0" smtClean="0"/>
                        <a:t> involves &gt;50% of one lobe but not both lobes</a:t>
                      </a:r>
                    </a:p>
                    <a:p>
                      <a:r>
                        <a:rPr lang="en-GB" sz="1200" baseline="0" noProof="0" dirty="0" smtClean="0"/>
                        <a:t>T2c: Tumour involves both lobes</a:t>
                      </a:r>
                      <a:endParaRPr lang="en-GB" sz="1200" noProof="0" dirty="0">
                        <a:solidFill>
                          <a:srgbClr val="000000"/>
                        </a:solidFill>
                      </a:endParaRPr>
                    </a:p>
                  </a:txBody>
                  <a:tcPr/>
                </a:tc>
                <a:extLst>
                  <a:ext uri="{0D108BD9-81ED-4DB2-BD59-A6C34878D82A}">
                    <a16:rowId xmlns="" xmlns:a16="http://schemas.microsoft.com/office/drawing/2014/main" val="10004"/>
                  </a:ext>
                </a:extLst>
              </a:tr>
              <a:tr h="641852">
                <a:tc>
                  <a:txBody>
                    <a:bodyPr/>
                    <a:lstStyle/>
                    <a:p>
                      <a:r>
                        <a:rPr lang="en-GB" sz="1400" noProof="0" smtClean="0"/>
                        <a:t>T3</a:t>
                      </a:r>
                      <a:endParaRPr lang="en-GB" sz="1400" noProof="0">
                        <a:solidFill>
                          <a:srgbClr val="000000"/>
                        </a:solidFill>
                      </a:endParaRPr>
                    </a:p>
                  </a:txBody>
                  <a:tcPr/>
                </a:tc>
                <a:tc>
                  <a:txBody>
                    <a:bodyPr/>
                    <a:lstStyle/>
                    <a:p>
                      <a:r>
                        <a:rPr lang="en-GB" sz="1400" noProof="0" dirty="0" smtClean="0"/>
                        <a:t>Tumour extends through the prostate capsule</a:t>
                      </a:r>
                      <a:r>
                        <a:rPr lang="en-GB" sz="1400" baseline="30000" noProof="0" dirty="0" smtClean="0"/>
                        <a:t>†</a:t>
                      </a:r>
                    </a:p>
                    <a:p>
                      <a:r>
                        <a:rPr lang="en-GB" sz="1200" noProof="0" dirty="0" smtClean="0"/>
                        <a:t>T3a: </a:t>
                      </a:r>
                      <a:r>
                        <a:rPr lang="en-GB" sz="1200" noProof="0" dirty="0" err="1" smtClean="0"/>
                        <a:t>Extracapsular</a:t>
                      </a:r>
                      <a:r>
                        <a:rPr lang="en-GB" sz="1200" noProof="0" dirty="0" smtClean="0"/>
                        <a:t> extension</a:t>
                      </a:r>
                      <a:r>
                        <a:rPr lang="en-GB" sz="1200" baseline="0" noProof="0" dirty="0" smtClean="0"/>
                        <a:t> (unilateral or bilateral)</a:t>
                      </a:r>
                    </a:p>
                    <a:p>
                      <a:r>
                        <a:rPr lang="en-GB" sz="1200" baseline="0" noProof="0" dirty="0" smtClean="0"/>
                        <a:t>T3b: Tumour involves seminal vesicle(s)</a:t>
                      </a:r>
                      <a:endParaRPr lang="en-GB" sz="1200" noProof="0" dirty="0">
                        <a:solidFill>
                          <a:srgbClr val="000000"/>
                        </a:solidFill>
                      </a:endParaRPr>
                    </a:p>
                  </a:txBody>
                  <a:tcPr/>
                </a:tc>
                <a:extLst>
                  <a:ext uri="{0D108BD9-81ED-4DB2-BD59-A6C34878D82A}">
                    <a16:rowId xmlns="" xmlns:a16="http://schemas.microsoft.com/office/drawing/2014/main" val="10005"/>
                  </a:ext>
                </a:extLst>
              </a:tr>
              <a:tr h="810024">
                <a:tc>
                  <a:txBody>
                    <a:bodyPr/>
                    <a:lstStyle/>
                    <a:p>
                      <a:r>
                        <a:rPr lang="en-GB" sz="1400" noProof="0" smtClean="0"/>
                        <a:t>T4</a:t>
                      </a:r>
                      <a:endParaRPr lang="en-GB" sz="1400" noProof="0">
                        <a:solidFill>
                          <a:srgbClr val="000000"/>
                        </a:solidFill>
                      </a:endParaRPr>
                    </a:p>
                  </a:txBody>
                  <a:tcPr/>
                </a:tc>
                <a:tc>
                  <a:txBody>
                    <a:bodyPr/>
                    <a:lstStyle/>
                    <a:p>
                      <a:r>
                        <a:rPr lang="en-GB" sz="1400" noProof="0" dirty="0" smtClean="0"/>
                        <a:t>Tumour is fixed or invades</a:t>
                      </a:r>
                      <a:r>
                        <a:rPr lang="en-GB" sz="1400" baseline="0" noProof="0" dirty="0" smtClean="0"/>
                        <a:t> adjacent structures other than seminal vesicles, such as external sphincter, rectum, bladder, </a:t>
                      </a:r>
                      <a:r>
                        <a:rPr lang="en-GB" sz="1400" baseline="0" noProof="0" dirty="0" err="1" smtClean="0"/>
                        <a:t>levator</a:t>
                      </a:r>
                      <a:r>
                        <a:rPr lang="en-GB" sz="1400" baseline="0" noProof="0" dirty="0" smtClean="0"/>
                        <a:t> muscles, and/or pelvic wall</a:t>
                      </a:r>
                      <a:endParaRPr lang="en-GB" sz="1400" noProof="0" dirty="0">
                        <a:solidFill>
                          <a:srgbClr val="000000"/>
                        </a:solidFill>
                      </a:endParaRPr>
                    </a:p>
                  </a:txBody>
                  <a:tcPr/>
                </a:tc>
                <a:extLst>
                  <a:ext uri="{0D108BD9-81ED-4DB2-BD59-A6C34878D82A}">
                    <a16:rowId xmlns="" xmlns:a16="http://schemas.microsoft.com/office/drawing/2014/main" val="10006"/>
                  </a:ext>
                </a:extLst>
              </a:tr>
            </a:tbl>
          </a:graphicData>
        </a:graphic>
      </p:graphicFrame>
      <p:graphicFrame>
        <p:nvGraphicFramePr>
          <p:cNvPr id="5" name="Table 4"/>
          <p:cNvGraphicFramePr>
            <a:graphicFrameLocks noGrp="1"/>
          </p:cNvGraphicFramePr>
          <p:nvPr>
            <p:extLst/>
          </p:nvPr>
        </p:nvGraphicFramePr>
        <p:xfrm>
          <a:off x="5715000" y="1368191"/>
          <a:ext cx="3040811" cy="1989642"/>
        </p:xfrm>
        <a:graphic>
          <a:graphicData uri="http://schemas.openxmlformats.org/drawingml/2006/table">
            <a:tbl>
              <a:tblPr firstRow="1" bandRow="1">
                <a:tableStyleId>{5C22544A-7EE6-4342-B048-85BDC9FD1C3A}</a:tableStyleId>
              </a:tblPr>
              <a:tblGrid>
                <a:gridCol w="533400">
                  <a:extLst>
                    <a:ext uri="{9D8B030D-6E8A-4147-A177-3AD203B41FA5}">
                      <a16:colId xmlns="" xmlns:a16="http://schemas.microsoft.com/office/drawing/2014/main" val="20000"/>
                    </a:ext>
                  </a:extLst>
                </a:gridCol>
                <a:gridCol w="2507411">
                  <a:extLst>
                    <a:ext uri="{9D8B030D-6E8A-4147-A177-3AD203B41FA5}">
                      <a16:colId xmlns="" xmlns:a16="http://schemas.microsoft.com/office/drawing/2014/main" val="20001"/>
                    </a:ext>
                  </a:extLst>
                </a:gridCol>
              </a:tblGrid>
              <a:tr h="250639">
                <a:tc gridSpan="2">
                  <a:txBody>
                    <a:bodyPr/>
                    <a:lstStyle/>
                    <a:p>
                      <a:r>
                        <a:rPr lang="en-US" sz="1600" dirty="0" smtClean="0"/>
                        <a:t>Regional Nodes (N)</a:t>
                      </a:r>
                      <a:endParaRPr lang="en-US" sz="1600" dirty="0">
                        <a:solidFill>
                          <a:srgbClr val="000000"/>
                        </a:solidFill>
                      </a:endParaRPr>
                    </a:p>
                  </a:txBody>
                  <a:tcPr/>
                </a:tc>
                <a:tc hMerge="1">
                  <a:txBody>
                    <a:bodyPr/>
                    <a:lstStyle/>
                    <a:p>
                      <a:endParaRPr lang="en-US" sz="1100" dirty="0"/>
                    </a:p>
                  </a:txBody>
                  <a:tcPr/>
                </a:tc>
                <a:extLst>
                  <a:ext uri="{0D108BD9-81ED-4DB2-BD59-A6C34878D82A}">
                    <a16:rowId xmlns="" xmlns:a16="http://schemas.microsoft.com/office/drawing/2014/main" val="10000"/>
                  </a:ext>
                </a:extLst>
              </a:tr>
              <a:tr h="551454">
                <a:tc>
                  <a:txBody>
                    <a:bodyPr/>
                    <a:lstStyle/>
                    <a:p>
                      <a:r>
                        <a:rPr lang="en-US" sz="1400" dirty="0" smtClean="0"/>
                        <a:t>NX</a:t>
                      </a:r>
                      <a:endParaRPr lang="en-US" sz="1400" dirty="0">
                        <a:solidFill>
                          <a:srgbClr val="000000"/>
                        </a:solidFill>
                      </a:endParaRPr>
                    </a:p>
                  </a:txBody>
                  <a:tcPr/>
                </a:tc>
                <a:tc>
                  <a:txBody>
                    <a:bodyPr/>
                    <a:lstStyle/>
                    <a:p>
                      <a:r>
                        <a:rPr lang="en-US" sz="1400" dirty="0" smtClean="0"/>
                        <a:t>Regional</a:t>
                      </a:r>
                      <a:r>
                        <a:rPr lang="en-US" sz="1400" baseline="0" dirty="0" smtClean="0"/>
                        <a:t> lymph nodes were not assessed</a:t>
                      </a:r>
                      <a:endParaRPr lang="en-US" sz="1400" dirty="0">
                        <a:solidFill>
                          <a:srgbClr val="000000"/>
                        </a:solidFill>
                      </a:endParaRPr>
                    </a:p>
                  </a:txBody>
                  <a:tcPr/>
                </a:tc>
                <a:extLst>
                  <a:ext uri="{0D108BD9-81ED-4DB2-BD59-A6C34878D82A}">
                    <a16:rowId xmlns="" xmlns:a16="http://schemas.microsoft.com/office/drawing/2014/main" val="10001"/>
                  </a:ext>
                </a:extLst>
              </a:tr>
              <a:tr h="551454">
                <a:tc>
                  <a:txBody>
                    <a:bodyPr/>
                    <a:lstStyle/>
                    <a:p>
                      <a:r>
                        <a:rPr lang="en-US" sz="1400" dirty="0" smtClean="0"/>
                        <a:t>N0</a:t>
                      </a:r>
                      <a:endParaRPr lang="en-US" sz="1400" dirty="0">
                        <a:solidFill>
                          <a:srgbClr val="000000"/>
                        </a:solidFill>
                      </a:endParaRPr>
                    </a:p>
                  </a:txBody>
                  <a:tcPr/>
                </a:tc>
                <a:tc>
                  <a:txBody>
                    <a:bodyPr/>
                    <a:lstStyle/>
                    <a:p>
                      <a:r>
                        <a:rPr lang="en-US" sz="1400" dirty="0" smtClean="0"/>
                        <a:t>No regional</a:t>
                      </a:r>
                      <a:r>
                        <a:rPr lang="en-US" sz="1400" baseline="0" dirty="0" smtClean="0"/>
                        <a:t> lymph node metastases</a:t>
                      </a:r>
                      <a:endParaRPr lang="en-US" sz="1400" dirty="0">
                        <a:solidFill>
                          <a:srgbClr val="000000"/>
                        </a:solidFill>
                      </a:endParaRPr>
                    </a:p>
                  </a:txBody>
                  <a:tcPr/>
                </a:tc>
                <a:extLst>
                  <a:ext uri="{0D108BD9-81ED-4DB2-BD59-A6C34878D82A}">
                    <a16:rowId xmlns="" xmlns:a16="http://schemas.microsoft.com/office/drawing/2014/main" val="10002"/>
                  </a:ext>
                </a:extLst>
              </a:tr>
              <a:tr h="551454">
                <a:tc>
                  <a:txBody>
                    <a:bodyPr/>
                    <a:lstStyle/>
                    <a:p>
                      <a:r>
                        <a:rPr lang="en-US" sz="1400" dirty="0" smtClean="0"/>
                        <a:t>N1</a:t>
                      </a:r>
                      <a:endParaRPr lang="en-US" sz="1400" dirty="0">
                        <a:solidFill>
                          <a:srgbClr val="000000"/>
                        </a:solidFill>
                      </a:endParaRPr>
                    </a:p>
                  </a:txBody>
                  <a:tcPr/>
                </a:tc>
                <a:tc>
                  <a:txBody>
                    <a:bodyPr/>
                    <a:lstStyle/>
                    <a:p>
                      <a:r>
                        <a:rPr lang="en-US" sz="1400" dirty="0" smtClean="0"/>
                        <a:t>Metastasis in regional lymph node(s)</a:t>
                      </a:r>
                      <a:endParaRPr lang="en-US" sz="1400" dirty="0">
                        <a:solidFill>
                          <a:srgbClr val="000000"/>
                        </a:solidFill>
                      </a:endParaRPr>
                    </a:p>
                  </a:txBody>
                  <a:tcPr/>
                </a:tc>
                <a:extLst>
                  <a:ext uri="{0D108BD9-81ED-4DB2-BD59-A6C34878D82A}">
                    <a16:rowId xmlns="" xmlns:a16="http://schemas.microsoft.com/office/drawing/2014/main" val="10003"/>
                  </a:ext>
                </a:extLst>
              </a:tr>
            </a:tbl>
          </a:graphicData>
        </a:graphic>
      </p:graphicFrame>
      <p:graphicFrame>
        <p:nvGraphicFramePr>
          <p:cNvPr id="6" name="Table 5"/>
          <p:cNvGraphicFramePr>
            <a:graphicFrameLocks noGrp="1"/>
          </p:cNvGraphicFramePr>
          <p:nvPr>
            <p:extLst/>
          </p:nvPr>
        </p:nvGraphicFramePr>
        <p:xfrm>
          <a:off x="5715000" y="3608979"/>
          <a:ext cx="3049438" cy="1721832"/>
        </p:xfrm>
        <a:graphic>
          <a:graphicData uri="http://schemas.openxmlformats.org/drawingml/2006/table">
            <a:tbl>
              <a:tblPr firstRow="1" bandRow="1">
                <a:tableStyleId>{21E4AEA4-8DFA-4A89-87EB-49C32662AFE0}</a:tableStyleId>
              </a:tblPr>
              <a:tblGrid>
                <a:gridCol w="533400">
                  <a:extLst>
                    <a:ext uri="{9D8B030D-6E8A-4147-A177-3AD203B41FA5}">
                      <a16:colId xmlns="" xmlns:a16="http://schemas.microsoft.com/office/drawing/2014/main" val="20000"/>
                    </a:ext>
                  </a:extLst>
                </a:gridCol>
                <a:gridCol w="2516038">
                  <a:extLst>
                    <a:ext uri="{9D8B030D-6E8A-4147-A177-3AD203B41FA5}">
                      <a16:colId xmlns="" xmlns:a16="http://schemas.microsoft.com/office/drawing/2014/main" val="20001"/>
                    </a:ext>
                  </a:extLst>
                </a:gridCol>
              </a:tblGrid>
              <a:tr h="305318">
                <a:tc gridSpan="2">
                  <a:txBody>
                    <a:bodyPr/>
                    <a:lstStyle/>
                    <a:p>
                      <a:r>
                        <a:rPr lang="en-US" sz="1600" dirty="0" smtClean="0"/>
                        <a:t>Distant Metastases (M)</a:t>
                      </a:r>
                      <a:endParaRPr lang="en-US" sz="1600" dirty="0">
                        <a:solidFill>
                          <a:srgbClr val="000000"/>
                        </a:solidFill>
                      </a:endParaRPr>
                    </a:p>
                  </a:txBody>
                  <a:tcPr/>
                </a:tc>
                <a:tc hMerge="1">
                  <a:txBody>
                    <a:bodyPr/>
                    <a:lstStyle/>
                    <a:p>
                      <a:endParaRPr lang="en-US" sz="1100" dirty="0"/>
                    </a:p>
                  </a:txBody>
                  <a:tcPr/>
                </a:tc>
                <a:extLst>
                  <a:ext uri="{0D108BD9-81ED-4DB2-BD59-A6C34878D82A}">
                    <a16:rowId xmlns="" xmlns:a16="http://schemas.microsoft.com/office/drawing/2014/main" val="10000"/>
                  </a:ext>
                </a:extLst>
              </a:tr>
              <a:tr h="350232">
                <a:tc>
                  <a:txBody>
                    <a:bodyPr/>
                    <a:lstStyle/>
                    <a:p>
                      <a:r>
                        <a:rPr lang="en-US" sz="1400" dirty="0" smtClean="0"/>
                        <a:t>M0</a:t>
                      </a:r>
                      <a:endParaRPr lang="en-US" sz="1400" dirty="0">
                        <a:solidFill>
                          <a:srgbClr val="000000"/>
                        </a:solidFill>
                      </a:endParaRPr>
                    </a:p>
                  </a:txBody>
                  <a:tcPr/>
                </a:tc>
                <a:tc>
                  <a:txBody>
                    <a:bodyPr/>
                    <a:lstStyle/>
                    <a:p>
                      <a:r>
                        <a:rPr lang="en-US" sz="1400" dirty="0" smtClean="0"/>
                        <a:t>No distant metastases</a:t>
                      </a:r>
                      <a:endParaRPr lang="en-US" sz="1400" dirty="0">
                        <a:solidFill>
                          <a:srgbClr val="000000"/>
                        </a:solidFill>
                      </a:endParaRPr>
                    </a:p>
                  </a:txBody>
                  <a:tcPr/>
                </a:tc>
                <a:extLst>
                  <a:ext uri="{0D108BD9-81ED-4DB2-BD59-A6C34878D82A}">
                    <a16:rowId xmlns="" xmlns:a16="http://schemas.microsoft.com/office/drawing/2014/main" val="10001"/>
                  </a:ext>
                </a:extLst>
              </a:tr>
              <a:tr h="351154">
                <a:tc>
                  <a:txBody>
                    <a:bodyPr/>
                    <a:lstStyle/>
                    <a:p>
                      <a:r>
                        <a:rPr lang="en-US" sz="1400" dirty="0" smtClean="0"/>
                        <a:t>M1</a:t>
                      </a:r>
                      <a:endParaRPr lang="en-US" sz="14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Distant metastases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M1a: Non-regional lymph node(s)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M1b: Bone(s)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M1c:</a:t>
                      </a:r>
                      <a:r>
                        <a:rPr lang="en-US" sz="1200" baseline="0" dirty="0" smtClean="0"/>
                        <a:t> </a:t>
                      </a:r>
                      <a:r>
                        <a:rPr lang="en-US" sz="1200" dirty="0" smtClean="0"/>
                        <a:t>Other</a:t>
                      </a:r>
                      <a:r>
                        <a:rPr lang="en-US" sz="1200" baseline="0" dirty="0" smtClean="0"/>
                        <a:t> site(s) with or without bone disease</a:t>
                      </a:r>
                      <a:endParaRPr lang="en-US" sz="1200" dirty="0" smtClean="0">
                        <a:solidFill>
                          <a:srgbClr val="000000"/>
                        </a:solidFill>
                      </a:endParaRPr>
                    </a:p>
                  </a:txBody>
                  <a:tcPr/>
                </a:tc>
                <a:extLst>
                  <a:ext uri="{0D108BD9-81ED-4DB2-BD59-A6C34878D82A}">
                    <a16:rowId xmlns="" xmlns:a16="http://schemas.microsoft.com/office/drawing/2014/main" val="10002"/>
                  </a:ext>
                </a:extLst>
              </a:tr>
            </a:tbl>
          </a:graphicData>
        </a:graphic>
      </p:graphicFrame>
      <p:sp>
        <p:nvSpPr>
          <p:cNvPr id="12" name="Title 1"/>
          <p:cNvSpPr>
            <a:spLocks noGrp="1"/>
          </p:cNvSpPr>
          <p:nvPr>
            <p:ph type="title"/>
          </p:nvPr>
        </p:nvSpPr>
        <p:spPr/>
        <p:txBody>
          <a:bodyPr rtlCol="0">
            <a:normAutofit fontScale="90000"/>
          </a:bodyPr>
          <a:lstStyle/>
          <a:p>
            <a:pPr eaLnBrk="1" fontAlgn="auto" hangingPunct="1">
              <a:spcAft>
                <a:spcPts val="0"/>
              </a:spcAft>
              <a:defRPr/>
            </a:pPr>
            <a:r>
              <a:rPr lang="en-GB" dirty="0" smtClean="0"/>
              <a:t>Classification and staging: TNM system</a:t>
            </a:r>
            <a:endParaRPr lang="en-GB" dirty="0"/>
          </a:p>
        </p:txBody>
      </p:sp>
      <p:sp>
        <p:nvSpPr>
          <p:cNvPr id="8" name="Slide Number Placeholder 1"/>
          <p:cNvSpPr>
            <a:spLocks noGrp="1"/>
          </p:cNvSpPr>
          <p:nvPr>
            <p:ph type="sldNum" sz="quarter" idx="4294967295"/>
          </p:nvPr>
        </p:nvSpPr>
        <p:spPr>
          <a:xfrm>
            <a:off x="8512969" y="6557216"/>
            <a:ext cx="248443" cy="144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2" name="Text Placeholder 1"/>
          <p:cNvSpPr>
            <a:spLocks noGrp="1"/>
          </p:cNvSpPr>
          <p:nvPr>
            <p:ph type="body" sz="quarter" idx="13"/>
          </p:nvPr>
        </p:nvSpPr>
        <p:spPr>
          <a:xfrm>
            <a:off x="-16626" y="6393043"/>
            <a:ext cx="7372769" cy="284333"/>
          </a:xfrm>
        </p:spPr>
        <p:txBody>
          <a:bodyPr/>
          <a:lstStyle/>
          <a:p>
            <a:r>
              <a:rPr lang="en-US" dirty="0">
                <a:latin typeface="Arial" pitchFamily="34" charset="0"/>
                <a:cs typeface="Arial" pitchFamily="34" charset="0"/>
              </a:rPr>
              <a:t>*</a:t>
            </a:r>
            <a:r>
              <a:rPr lang="en-US" dirty="0" err="1">
                <a:latin typeface="Arial" pitchFamily="34" charset="0"/>
                <a:cs typeface="Arial" pitchFamily="34" charset="0"/>
              </a:rPr>
              <a:t>Tumour</a:t>
            </a:r>
            <a:r>
              <a:rPr lang="en-US" dirty="0">
                <a:latin typeface="Arial" pitchFamily="34" charset="0"/>
                <a:cs typeface="Arial" pitchFamily="34" charset="0"/>
              </a:rPr>
              <a:t> found in one or both lobes by needle biopsy, but not palpable or reliably visible by imaging is classified as T1c. </a:t>
            </a:r>
          </a:p>
          <a:p>
            <a:r>
              <a:rPr lang="en-US" baseline="30000" dirty="0">
                <a:latin typeface="Arial" pitchFamily="34" charset="0"/>
                <a:cs typeface="Arial" pitchFamily="34" charset="0"/>
              </a:rPr>
              <a:t>†</a:t>
            </a:r>
            <a:r>
              <a:rPr lang="en-US" dirty="0">
                <a:latin typeface="Arial" pitchFamily="34" charset="0"/>
                <a:cs typeface="Arial" pitchFamily="34" charset="0"/>
              </a:rPr>
              <a:t>Invasion into the prostatic apex or into (but not beyond) the prostatic capsule is classified not as T3 but as T2</a:t>
            </a:r>
            <a:r>
              <a:rPr lang="en-US" dirty="0" smtClean="0">
                <a:latin typeface="Arial" pitchFamily="34" charset="0"/>
                <a:cs typeface="Arial" pitchFamily="34" charset="0"/>
              </a:rPr>
              <a:t>.</a:t>
            </a:r>
          </a:p>
          <a:p>
            <a:r>
              <a:rPr lang="en-US" dirty="0" smtClean="0">
                <a:latin typeface="Arial" pitchFamily="34" charset="0"/>
                <a:cs typeface="Arial" pitchFamily="34" charset="0"/>
              </a:rPr>
              <a:t>PSA=prostate-specific antigen; TNM=</a:t>
            </a:r>
            <a:r>
              <a:rPr lang="en-US" dirty="0" err="1" smtClean="0">
                <a:latin typeface="Arial" pitchFamily="34" charset="0"/>
                <a:cs typeface="Arial" pitchFamily="34" charset="0"/>
              </a:rPr>
              <a:t>tumour</a:t>
            </a:r>
            <a:r>
              <a:rPr lang="en-US" dirty="0">
                <a:latin typeface="Arial" pitchFamily="34" charset="0"/>
                <a:cs typeface="Arial" pitchFamily="34" charset="0"/>
              </a:rPr>
              <a:t>, lymph node, </a:t>
            </a:r>
            <a:r>
              <a:rPr lang="en-US" dirty="0" smtClean="0">
                <a:latin typeface="Arial" pitchFamily="34" charset="0"/>
                <a:cs typeface="Arial" pitchFamily="34" charset="0"/>
              </a:rPr>
              <a:t>metastases.</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AJCC: Prostate. In: Edge SB, eds. </a:t>
            </a:r>
            <a:r>
              <a:rPr lang="en-US" i="1" dirty="0">
                <a:latin typeface="Arial" pitchFamily="34" charset="0"/>
                <a:cs typeface="Arial" pitchFamily="34" charset="0"/>
              </a:rPr>
              <a:t>AJCC Cancer Staging Manual. </a:t>
            </a:r>
            <a:r>
              <a:rPr lang="en-US" dirty="0">
                <a:latin typeface="Arial" pitchFamily="34" charset="0"/>
                <a:cs typeface="Arial" pitchFamily="34" charset="0"/>
              </a:rPr>
              <a:t>7th ed. New York, NY: Springer, 2010, p457–68</a:t>
            </a:r>
            <a:r>
              <a:rPr lang="en-US" dirty="0" smtClean="0">
                <a:latin typeface="Arial" pitchFamily="34" charset="0"/>
                <a:cs typeface="Arial" pitchFamily="34" charset="0"/>
              </a:rPr>
              <a:t>.</a:t>
            </a:r>
            <a:endParaRPr lang="en-US" dirty="0"/>
          </a:p>
        </p:txBody>
      </p:sp>
      <p:sp>
        <p:nvSpPr>
          <p:cNvPr id="9" name="Rectangle 20"/>
          <p:cNvSpPr>
            <a:spLocks noChangeArrowheads="1"/>
          </p:cNvSpPr>
          <p:nvPr/>
        </p:nvSpPr>
        <p:spPr bwMode="auto">
          <a:xfrm>
            <a:off x="6753225" y="-1492"/>
            <a:ext cx="2382322"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white"/>
                </a:solidFill>
                <a:effectLst/>
                <a:uLnTx/>
                <a:uFillTx/>
                <a:latin typeface="Arial"/>
                <a:ea typeface="ＭＳ Ｐゴシック" pitchFamily="34" charset="-128"/>
                <a:cs typeface="+mn-cs"/>
              </a:rPr>
              <a:t>Characterising the tumour</a:t>
            </a:r>
            <a:endParaRPr kumimoji="0" lang="en-GB" sz="1100"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pic>
        <p:nvPicPr>
          <p:cNvPr id="174081" name="Picture 1"/>
          <p:cNvPicPr>
            <a:picLocks noChangeAspect="1" noChangeArrowheads="1"/>
          </p:cNvPicPr>
          <p:nvPr/>
        </p:nvPicPr>
        <p:blipFill>
          <a:blip r:embed="rId5"/>
          <a:srcRect/>
          <a:stretch>
            <a:fillRect/>
          </a:stretch>
        </p:blipFill>
        <p:spPr bwMode="auto">
          <a:xfrm>
            <a:off x="285720" y="1285860"/>
            <a:ext cx="3971925" cy="5410201"/>
          </a:xfrm>
          <a:prstGeom prst="rect">
            <a:avLst/>
          </a:prstGeom>
          <a:noFill/>
          <a:ln w="9525">
            <a:noFill/>
            <a:miter lim="800000"/>
            <a:headEnd/>
            <a:tailEnd/>
          </a:ln>
          <a:effectLst/>
        </p:spPr>
      </p:pic>
      <p:pic>
        <p:nvPicPr>
          <p:cNvPr id="10" name="~PP3044.WAV">
            <a:hlinkClick r:id="" action="ppaction://media"/>
          </p:cNvPr>
          <p:cNvPicPr>
            <a:picLocks noRot="1" noChangeAspect="1"/>
          </p:cNvPicPr>
          <p:nvPr>
            <a:wavAudioFile r:embed="rId2" name="~PP3044.WAV"/>
          </p:nvPr>
        </p:nvPicPr>
        <p:blipFill>
          <a:blip r:embed="rId6"/>
          <a:stretch>
            <a:fillRect/>
          </a:stretch>
        </p:blipFill>
        <p:spPr>
          <a:xfrm>
            <a:off x="8632825" y="6346825"/>
            <a:ext cx="304800" cy="304800"/>
          </a:xfrm>
          <a:prstGeom prst="rect">
            <a:avLst/>
          </a:prstGeom>
        </p:spPr>
      </p:pic>
    </p:spTree>
    <p:custDataLst>
      <p:tags r:id="rId1"/>
    </p:custDataLst>
    <p:extLst>
      <p:ext uri="{BB962C8B-B14F-4D97-AF65-F5344CB8AC3E}">
        <p14:creationId xmlns="" xmlns:p14="http://schemas.microsoft.com/office/powerpoint/2010/main" val="2660295362"/>
      </p:ext>
    </p:extLst>
  </p:cSld>
  <p:clrMapOvr>
    <a:masterClrMapping/>
  </p:clrMapOvr>
  <p:transition advTm="54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4081"/>
                                        </p:tgtEl>
                                        <p:attrNameLst>
                                          <p:attrName>style.visibility</p:attrName>
                                        </p:attrNameLst>
                                      </p:cBhvr>
                                      <p:to>
                                        <p:strVal val="visible"/>
                                      </p:to>
                                    </p:set>
                                    <p:anim calcmode="lin" valueType="num">
                                      <p:cBhvr additive="base">
                                        <p:cTn id="11" dur="500" fill="hold"/>
                                        <p:tgtEl>
                                          <p:spTgt spid="174081"/>
                                        </p:tgtEl>
                                        <p:attrNameLst>
                                          <p:attrName>ppt_x</p:attrName>
                                        </p:attrNameLst>
                                      </p:cBhvr>
                                      <p:tavLst>
                                        <p:tav tm="0">
                                          <p:val>
                                            <p:strVal val="#ppt_x"/>
                                          </p:val>
                                        </p:tav>
                                        <p:tav tm="100000">
                                          <p:val>
                                            <p:strVal val="#ppt_x"/>
                                          </p:val>
                                        </p:tav>
                                      </p:tavLst>
                                    </p:anim>
                                    <p:anim calcmode="lin" valueType="num">
                                      <p:cBhvr additive="base">
                                        <p:cTn id="12" dur="500" fill="hold"/>
                                        <p:tgtEl>
                                          <p:spTgt spid="174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Παράγοντες Κινδύνου</a:t>
            </a:r>
            <a:endParaRPr lang="el-GR" b="1" dirty="0"/>
          </a:p>
        </p:txBody>
      </p:sp>
      <p:sp>
        <p:nvSpPr>
          <p:cNvPr id="3" name="2 - Θέση περιεχομένου"/>
          <p:cNvSpPr>
            <a:spLocks noGrp="1"/>
          </p:cNvSpPr>
          <p:nvPr>
            <p:ph idx="1"/>
          </p:nvPr>
        </p:nvSpPr>
        <p:spPr/>
        <p:txBody>
          <a:bodyPr>
            <a:normAutofit fontScale="70000" lnSpcReduction="20000"/>
          </a:bodyPr>
          <a:lstStyle/>
          <a:p>
            <a:r>
              <a:rPr lang="el-GR" dirty="0" smtClean="0"/>
              <a:t>Κάπνισμα</a:t>
            </a:r>
          </a:p>
          <a:p>
            <a:r>
              <a:rPr lang="el-GR" dirty="0" smtClean="0"/>
              <a:t>Υπέρταση</a:t>
            </a:r>
          </a:p>
          <a:p>
            <a:r>
              <a:rPr lang="el-GR" dirty="0" smtClean="0"/>
              <a:t>Παχυσαρκία</a:t>
            </a:r>
          </a:p>
          <a:p>
            <a:r>
              <a:rPr lang="el-GR" dirty="0" smtClean="0"/>
              <a:t>Κυστική νόσος των νεφρών- Χρόνια Νεφρική Ανεπάρκεια</a:t>
            </a:r>
          </a:p>
          <a:p>
            <a:r>
              <a:rPr lang="el-GR" dirty="0" smtClean="0"/>
              <a:t>Επαγγελματικοί παράγοντες (κάδμιο, άσβεστος, παράγωγα πετρελαιοειδών)</a:t>
            </a:r>
          </a:p>
          <a:p>
            <a:r>
              <a:rPr lang="el-GR" dirty="0" smtClean="0"/>
              <a:t>Αναλγητικά (</a:t>
            </a:r>
            <a:r>
              <a:rPr lang="el-GR" dirty="0" err="1" smtClean="0"/>
              <a:t>φαινακετίνη</a:t>
            </a:r>
            <a:r>
              <a:rPr lang="el-GR" dirty="0" smtClean="0"/>
              <a:t>, ασπιρίνη- ΜΣΑΦ)</a:t>
            </a:r>
          </a:p>
          <a:p>
            <a:r>
              <a:rPr lang="el-GR" dirty="0" err="1" smtClean="0"/>
              <a:t>Κυτταροτοξική</a:t>
            </a:r>
            <a:r>
              <a:rPr lang="el-GR" dirty="0" smtClean="0"/>
              <a:t> χημειοθεραπεία (</a:t>
            </a:r>
            <a:r>
              <a:rPr lang="en-US" dirty="0" err="1" smtClean="0"/>
              <a:t>Cisplatin</a:t>
            </a:r>
            <a:r>
              <a:rPr lang="en-US" dirty="0" smtClean="0"/>
              <a:t>, </a:t>
            </a:r>
            <a:r>
              <a:rPr lang="el-GR" dirty="0" smtClean="0"/>
              <a:t>κυρίως στην παιδική ηλικία, </a:t>
            </a:r>
            <a:r>
              <a:rPr lang="el-GR" dirty="0" err="1" smtClean="0"/>
              <a:t>αυτοάνοσα</a:t>
            </a:r>
            <a:r>
              <a:rPr lang="el-GR" dirty="0" smtClean="0"/>
              <a:t> νοσήματα, μεταμόσχευση μυελού των οστών- </a:t>
            </a:r>
            <a:r>
              <a:rPr lang="en-US" dirty="0" smtClean="0"/>
              <a:t>Translocation Renal Cell Cancer)</a:t>
            </a:r>
          </a:p>
          <a:p>
            <a:r>
              <a:rPr lang="el-GR" dirty="0" smtClean="0"/>
              <a:t>Χρόνια Ηπατίτιδα </a:t>
            </a:r>
            <a:r>
              <a:rPr lang="en-US" dirty="0" smtClean="0"/>
              <a:t>C</a:t>
            </a:r>
          </a:p>
          <a:p>
            <a:r>
              <a:rPr lang="el-GR" dirty="0" smtClean="0"/>
              <a:t>Νεφρολιθίαση</a:t>
            </a:r>
          </a:p>
          <a:p>
            <a:r>
              <a:rPr lang="el-GR" dirty="0" err="1" smtClean="0"/>
              <a:t>Αιμοσφαιρινοπάθειες</a:t>
            </a:r>
            <a:endParaRPr lang="el-GR" dirty="0"/>
          </a:p>
        </p:txBody>
      </p:sp>
      <p:pic>
        <p:nvPicPr>
          <p:cNvPr id="65537" name="Picture 1"/>
          <p:cNvPicPr>
            <a:picLocks noChangeAspect="1" noChangeArrowheads="1"/>
          </p:cNvPicPr>
          <p:nvPr/>
        </p:nvPicPr>
        <p:blipFill>
          <a:blip r:embed="rId3"/>
          <a:srcRect/>
          <a:stretch>
            <a:fillRect/>
          </a:stretch>
        </p:blipFill>
        <p:spPr bwMode="auto">
          <a:xfrm>
            <a:off x="7286644" y="0"/>
            <a:ext cx="1857356" cy="1647803"/>
          </a:xfrm>
          <a:prstGeom prst="rect">
            <a:avLst/>
          </a:prstGeom>
          <a:noFill/>
          <a:ln w="9525">
            <a:noFill/>
            <a:miter lim="800000"/>
            <a:headEnd/>
            <a:tailEnd/>
          </a:ln>
          <a:effectLst/>
        </p:spPr>
      </p:pic>
      <p:pic>
        <p:nvPicPr>
          <p:cNvPr id="5" name="~PP1748.WAV">
            <a:hlinkClick r:id="" action="ppaction://media"/>
          </p:cNvPr>
          <p:cNvPicPr>
            <a:picLocks noRot="1" noChangeAspect="1"/>
          </p:cNvPicPr>
          <p:nvPr>
            <a:wavAudioFile r:embed="rId1" name="~PP1748.WAV"/>
          </p:nvPr>
        </p:nvPicPr>
        <p:blipFill>
          <a:blip r:embed="rId4"/>
          <a:stretch>
            <a:fillRect/>
          </a:stretch>
        </p:blipFill>
        <p:spPr>
          <a:xfrm>
            <a:off x="8632825" y="6346825"/>
            <a:ext cx="304800" cy="304800"/>
          </a:xfrm>
          <a:prstGeom prst="rect">
            <a:avLst/>
          </a:prstGeom>
        </p:spPr>
      </p:pic>
    </p:spTree>
  </p:cSld>
  <p:clrMapOvr>
    <a:masterClrMapping/>
  </p:clrMapOvr>
  <p:transition advTm="27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8005988" cy="418576"/>
          </a:xfrm>
        </p:spPr>
        <p:txBody>
          <a:bodyPr>
            <a:noAutofit/>
          </a:bodyPr>
          <a:lstStyle/>
          <a:p>
            <a:r>
              <a:rPr lang="en-GB" dirty="0" smtClean="0"/>
              <a:t>Clinical practice: </a:t>
            </a:r>
            <a:br>
              <a:rPr lang="en-GB" dirty="0" smtClean="0"/>
            </a:br>
            <a:r>
              <a:rPr lang="en-GB" dirty="0" smtClean="0"/>
              <a:t>Staging and risk assessment</a:t>
            </a:r>
            <a:endParaRPr lang="en-GB" dirty="0"/>
          </a:p>
        </p:txBody>
      </p:sp>
      <p:sp>
        <p:nvSpPr>
          <p:cNvPr id="3" name="Content Placeholder 2"/>
          <p:cNvSpPr>
            <a:spLocks noGrp="1"/>
          </p:cNvSpPr>
          <p:nvPr>
            <p:ph idx="1"/>
          </p:nvPr>
        </p:nvSpPr>
        <p:spPr>
          <a:xfrm>
            <a:off x="755424" y="1395414"/>
            <a:ext cx="8005988" cy="4358433"/>
          </a:xfrm>
        </p:spPr>
        <p:txBody>
          <a:bodyPr>
            <a:noAutofit/>
          </a:bodyPr>
          <a:lstStyle/>
          <a:p>
            <a:r>
              <a:rPr lang="en-GB" sz="1800" dirty="0" smtClean="0"/>
              <a:t>Clinical T staging of prostate cancer is based upon findings from DRE, supplemented when clinically relevant by ultrasound/MRI</a:t>
            </a:r>
            <a:r>
              <a:rPr lang="en-GB" sz="1800" baseline="30000" dirty="0" smtClean="0"/>
              <a:t>1,2</a:t>
            </a:r>
          </a:p>
          <a:p>
            <a:r>
              <a:rPr lang="en-GB" sz="1800" dirty="0" smtClean="0"/>
              <a:t>Localised prostate cancer may be stratified by risk a guide to prognosis </a:t>
            </a:r>
            <a:br>
              <a:rPr lang="en-GB" sz="1800" dirty="0" smtClean="0"/>
            </a:br>
            <a:r>
              <a:rPr lang="en-GB" sz="1800" dirty="0" smtClean="0"/>
              <a:t>and therapy</a:t>
            </a:r>
            <a:r>
              <a:rPr lang="en-GB" sz="1800" baseline="30000" dirty="0" smtClean="0"/>
              <a:t>1</a:t>
            </a:r>
          </a:p>
        </p:txBody>
      </p:sp>
      <p:sp>
        <p:nvSpPr>
          <p:cNvPr id="7" name="Slide Number Placeholder 1"/>
          <p:cNvSpPr>
            <a:spLocks noGrp="1"/>
          </p:cNvSpPr>
          <p:nvPr>
            <p:ph type="sldNum" sz="quarter" idx="4294967295"/>
          </p:nvPr>
        </p:nvSpPr>
        <p:spPr>
          <a:xfrm>
            <a:off x="8512969" y="6557216"/>
            <a:ext cx="248443" cy="144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n-GB"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5" name="Text Placeholder 4"/>
          <p:cNvSpPr>
            <a:spLocks noGrp="1"/>
          </p:cNvSpPr>
          <p:nvPr>
            <p:ph type="body" sz="quarter" idx="13"/>
          </p:nvPr>
        </p:nvSpPr>
        <p:spPr>
          <a:xfrm>
            <a:off x="-16627" y="6031265"/>
            <a:ext cx="8529596" cy="646112"/>
          </a:xfrm>
        </p:spPr>
        <p:txBody>
          <a:bodyPr/>
          <a:lstStyle/>
          <a:p>
            <a:r>
              <a:rPr lang="en-US" dirty="0" smtClean="0">
                <a:latin typeface="Arial" pitchFamily="34" charset="0"/>
                <a:cs typeface="Arial" pitchFamily="34" charset="0"/>
              </a:rPr>
              <a:t>DRE=digital </a:t>
            </a:r>
            <a:r>
              <a:rPr lang="en-US" dirty="0">
                <a:latin typeface="Arial" pitchFamily="34" charset="0"/>
                <a:cs typeface="Arial" pitchFamily="34" charset="0"/>
              </a:rPr>
              <a:t>rectal examination; </a:t>
            </a:r>
            <a:r>
              <a:rPr lang="en-GB" dirty="0"/>
              <a:t>ESMO=European Society for Medical Oncology; </a:t>
            </a:r>
            <a:r>
              <a:rPr lang="en-GB" dirty="0" smtClean="0"/>
              <a:t/>
            </a:r>
            <a:br>
              <a:rPr lang="en-GB" dirty="0" smtClean="0"/>
            </a:br>
            <a:r>
              <a:rPr lang="en-US" dirty="0" smtClean="0">
                <a:latin typeface="Arial" pitchFamily="34" charset="0"/>
                <a:cs typeface="Arial" pitchFamily="34" charset="0"/>
              </a:rPr>
              <a:t>MRI=magnetic </a:t>
            </a:r>
            <a:r>
              <a:rPr lang="en-US" dirty="0">
                <a:latin typeface="Arial" pitchFamily="34" charset="0"/>
                <a:cs typeface="Arial" pitchFamily="34" charset="0"/>
              </a:rPr>
              <a:t>resonance </a:t>
            </a:r>
            <a:r>
              <a:rPr lang="en-US" dirty="0" smtClean="0">
                <a:latin typeface="Arial" pitchFamily="34" charset="0"/>
                <a:cs typeface="Arial" pitchFamily="34" charset="0"/>
              </a:rPr>
              <a:t>imaging; PSA=prostate-specific </a:t>
            </a:r>
            <a:r>
              <a:rPr lang="en-US" dirty="0">
                <a:latin typeface="Arial" pitchFamily="34" charset="0"/>
                <a:cs typeface="Arial" pitchFamily="34" charset="0"/>
              </a:rPr>
              <a:t>antigen.</a:t>
            </a:r>
          </a:p>
          <a:p>
            <a:pPr marL="228600" indent="-228600">
              <a:buAutoNum type="arabicPeriod"/>
            </a:pPr>
            <a:r>
              <a:rPr lang="en-GB" dirty="0" err="1"/>
              <a:t>Mottet</a:t>
            </a:r>
            <a:r>
              <a:rPr lang="en-GB" dirty="0"/>
              <a:t> N, </a:t>
            </a:r>
            <a:r>
              <a:rPr lang="en-GB" i="1" dirty="0"/>
              <a:t>et al.</a:t>
            </a:r>
            <a:r>
              <a:rPr lang="en-GB" dirty="0"/>
              <a:t> EAU Guidelines on Prostate Cancer 2018. Available at: http://uroweb.org/guideline/prostate-cancer/. Last accessed </a:t>
            </a:r>
            <a:r>
              <a:rPr lang="en-GB" dirty="0" smtClean="0"/>
              <a:t>August </a:t>
            </a:r>
            <a:r>
              <a:rPr lang="en-GB" dirty="0"/>
              <a:t>2018.</a:t>
            </a:r>
          </a:p>
          <a:p>
            <a:pPr marL="228600" indent="-228600">
              <a:buFont typeface="+mj-lt"/>
              <a:buAutoNum type="arabicPeriod"/>
            </a:pPr>
            <a:r>
              <a:rPr lang="en-GB" dirty="0" smtClean="0"/>
              <a:t>Parker </a:t>
            </a:r>
            <a:r>
              <a:rPr lang="en-GB" dirty="0"/>
              <a:t>C, </a:t>
            </a:r>
            <a:r>
              <a:rPr lang="en-GB" i="1" dirty="0"/>
              <a:t>et al. Ann </a:t>
            </a:r>
            <a:r>
              <a:rPr lang="en-GB" i="1" dirty="0" err="1"/>
              <a:t>Oncol</a:t>
            </a:r>
            <a:r>
              <a:rPr lang="en-GB" i="1" dirty="0"/>
              <a:t> </a:t>
            </a:r>
            <a:r>
              <a:rPr lang="en-GB" dirty="0"/>
              <a:t>2015:26(Suppl. 5);v69–77</a:t>
            </a:r>
            <a:r>
              <a:rPr lang="en-GB" dirty="0" smtClean="0"/>
              <a:t>.</a:t>
            </a:r>
            <a:endParaRPr lang="en-GB" dirty="0"/>
          </a:p>
        </p:txBody>
      </p:sp>
      <p:graphicFrame>
        <p:nvGraphicFramePr>
          <p:cNvPr id="6" name="Content Placeholder 5"/>
          <p:cNvGraphicFramePr>
            <a:graphicFrameLocks noGrp="1"/>
          </p:cNvGraphicFramePr>
          <p:nvPr>
            <p:ph sz="half" idx="4294967295"/>
            <p:extLst/>
          </p:nvPr>
        </p:nvGraphicFramePr>
        <p:xfrm>
          <a:off x="714174" y="2701925"/>
          <a:ext cx="8006404" cy="3017042"/>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2206565">
                  <a:extLst>
                    <a:ext uri="{9D8B030D-6E8A-4147-A177-3AD203B41FA5}">
                      <a16:colId xmlns="" xmlns:a16="http://schemas.microsoft.com/office/drawing/2014/main" val="20000"/>
                    </a:ext>
                  </a:extLst>
                </a:gridCol>
                <a:gridCol w="2706338">
                  <a:extLst>
                    <a:ext uri="{9D8B030D-6E8A-4147-A177-3AD203B41FA5}">
                      <a16:colId xmlns="" xmlns:a16="http://schemas.microsoft.com/office/drawing/2014/main" val="20001"/>
                    </a:ext>
                  </a:extLst>
                </a:gridCol>
                <a:gridCol w="3093501">
                  <a:extLst>
                    <a:ext uri="{9D8B030D-6E8A-4147-A177-3AD203B41FA5}">
                      <a16:colId xmlns="" xmlns:a16="http://schemas.microsoft.com/office/drawing/2014/main" val="20002"/>
                    </a:ext>
                  </a:extLst>
                </a:gridCol>
              </a:tblGrid>
              <a:tr h="574707">
                <a:tc>
                  <a:txBody>
                    <a:bodyPr/>
                    <a:lstStyle/>
                    <a:p>
                      <a:r>
                        <a:rPr lang="en-GB" sz="1400" dirty="0" smtClean="0">
                          <a:solidFill>
                            <a:schemeClr val="tx1"/>
                          </a:solidFill>
                        </a:rPr>
                        <a:t>Category</a:t>
                      </a:r>
                      <a:r>
                        <a:rPr lang="en-GB" sz="1400" baseline="0" dirty="0" smtClean="0">
                          <a:solidFill>
                            <a:schemeClr val="tx1"/>
                          </a:solidFill>
                        </a:rPr>
                        <a:t> of localised prostate cancer</a:t>
                      </a:r>
                      <a:endParaRPr lang="en-GB" sz="1400" baseline="30000" dirty="0">
                        <a:solidFill>
                          <a:schemeClr val="tx1"/>
                        </a:solidFill>
                      </a:endParaRPr>
                    </a:p>
                  </a:txBody>
                  <a:tcPr>
                    <a:lnB w="19050" cap="flat" cmpd="sng" algn="ctr">
                      <a:solidFill>
                        <a:schemeClr val="accent4"/>
                      </a:solidFill>
                      <a:prstDash val="solid"/>
                      <a:round/>
                      <a:headEnd type="none" w="med" len="med"/>
                      <a:tailEnd type="none" w="med" len="med"/>
                    </a:lnB>
                  </a:tcPr>
                </a:tc>
                <a:tc>
                  <a:txBody>
                    <a:bodyPr/>
                    <a:lstStyle/>
                    <a:p>
                      <a:r>
                        <a:rPr lang="en-GB" sz="1400" dirty="0" smtClean="0">
                          <a:solidFill>
                            <a:schemeClr val="tx1"/>
                          </a:solidFill>
                        </a:rPr>
                        <a:t>EAU criteria</a:t>
                      </a:r>
                      <a:r>
                        <a:rPr lang="en-GB" sz="1400" baseline="30000" dirty="0" smtClean="0">
                          <a:solidFill>
                            <a:schemeClr val="tx1"/>
                          </a:solidFill>
                        </a:rPr>
                        <a:t>1</a:t>
                      </a:r>
                      <a:endParaRPr lang="en-GB" sz="1400" baseline="30000" dirty="0">
                        <a:solidFill>
                          <a:schemeClr val="tx1"/>
                        </a:solidFill>
                      </a:endParaRPr>
                    </a:p>
                  </a:txBody>
                  <a:tcPr>
                    <a:lnB w="19050" cap="flat" cmpd="sng" algn="ctr">
                      <a:solidFill>
                        <a:schemeClr val="accent4"/>
                      </a:solidFill>
                      <a:prstDash val="solid"/>
                      <a:round/>
                      <a:headEnd type="none" w="med" len="med"/>
                      <a:tailEnd type="none" w="med" len="med"/>
                    </a:lnB>
                  </a:tcPr>
                </a:tc>
                <a:tc>
                  <a:txBody>
                    <a:bodyPr/>
                    <a:lstStyle/>
                    <a:p>
                      <a:r>
                        <a:rPr lang="en-GB" sz="1400" dirty="0" smtClean="0">
                          <a:solidFill>
                            <a:schemeClr val="tx1"/>
                          </a:solidFill>
                        </a:rPr>
                        <a:t>ESMO</a:t>
                      </a:r>
                      <a:r>
                        <a:rPr lang="en-GB" sz="1400" baseline="0" dirty="0" smtClean="0">
                          <a:solidFill>
                            <a:schemeClr val="tx1"/>
                          </a:solidFill>
                        </a:rPr>
                        <a:t> criteria</a:t>
                      </a:r>
                      <a:r>
                        <a:rPr lang="en-GB" sz="1400" baseline="30000" dirty="0" smtClean="0">
                          <a:solidFill>
                            <a:schemeClr val="tx1"/>
                          </a:solidFill>
                        </a:rPr>
                        <a:t>2</a:t>
                      </a:r>
                      <a:endParaRPr lang="en-GB" sz="1400" baseline="30000" dirty="0">
                        <a:solidFill>
                          <a:schemeClr val="tx1"/>
                        </a:solidFill>
                      </a:endParaRPr>
                    </a:p>
                  </a:txBody>
                  <a:tcPr>
                    <a:lnB w="19050" cap="flat" cmpd="sng" algn="ctr">
                      <a:solidFill>
                        <a:schemeClr val="accent4"/>
                      </a:solidFill>
                      <a:prstDash val="solid"/>
                      <a:round/>
                      <a:headEnd type="none" w="med" len="med"/>
                      <a:tailEnd type="none" w="med" len="med"/>
                    </a:lnB>
                  </a:tcPr>
                </a:tc>
                <a:extLst>
                  <a:ext uri="{0D108BD9-81ED-4DB2-BD59-A6C34878D82A}">
                    <a16:rowId xmlns="" xmlns:a16="http://schemas.microsoft.com/office/drawing/2014/main" val="10000"/>
                  </a:ext>
                </a:extLst>
              </a:tr>
              <a:tr h="585154">
                <a:tc>
                  <a:txBody>
                    <a:bodyPr/>
                    <a:lstStyle/>
                    <a:p>
                      <a:r>
                        <a:rPr lang="en-GB" sz="1400" dirty="0" smtClean="0"/>
                        <a:t>Low risk</a:t>
                      </a:r>
                      <a:endParaRPr lang="en-GB" sz="1400" dirty="0"/>
                    </a:p>
                  </a:txBody>
                  <a:tcPr>
                    <a:lnR w="19050" cap="flat" cmpd="sng" algn="ctr">
                      <a:solidFill>
                        <a:schemeClr val="accent2"/>
                      </a:solidFill>
                      <a:prstDash val="solid"/>
                      <a:round/>
                      <a:headEnd type="none" w="med" len="med"/>
                      <a:tailEnd type="none" w="med" len="med"/>
                    </a:lnR>
                    <a:lnT w="19050" cap="flat" cmpd="sng" algn="ctr">
                      <a:solidFill>
                        <a:schemeClr val="accent4"/>
                      </a:solidFill>
                      <a:prstDash val="solid"/>
                      <a:round/>
                      <a:headEnd type="none" w="med" len="med"/>
                      <a:tailEnd type="none" w="med" len="med"/>
                    </a:lnT>
                  </a:tcPr>
                </a:tc>
                <a:tc>
                  <a:txBody>
                    <a:bodyPr/>
                    <a:lstStyle/>
                    <a:p>
                      <a:r>
                        <a:rPr lang="en-GB" sz="1400" dirty="0" smtClean="0"/>
                        <a:t>All of cT1–2a </a:t>
                      </a:r>
                    </a:p>
                    <a:p>
                      <a:r>
                        <a:rPr lang="en-GB" sz="1400" dirty="0" smtClean="0"/>
                        <a:t>Gleason &lt;7</a:t>
                      </a:r>
                    </a:p>
                    <a:p>
                      <a:r>
                        <a:rPr lang="en-GB" sz="1400" dirty="0" smtClean="0"/>
                        <a:t>PSA &lt;10 ng/mL</a:t>
                      </a:r>
                      <a:endParaRPr lang="en-GB" sz="1400" dirty="0"/>
                    </a:p>
                  </a:txBody>
                  <a:tcPr>
                    <a:lnL w="19050" cap="flat" cmpd="sng" algn="ctr">
                      <a:solidFill>
                        <a:schemeClr val="accent2"/>
                      </a:solidFill>
                      <a:prstDash val="solid"/>
                      <a:round/>
                      <a:headEnd type="none" w="med" len="med"/>
                      <a:tailEnd type="none" w="med" len="med"/>
                    </a:lnL>
                    <a:lnT w="19050" cap="flat" cmpd="sng" algn="ctr">
                      <a:solidFill>
                        <a:schemeClr val="accent4"/>
                      </a:solidFill>
                      <a:prstDash val="solid"/>
                      <a:round/>
                      <a:headEnd type="none" w="med" len="med"/>
                      <a:tailEnd type="none" w="med" len="med"/>
                    </a:lnT>
                  </a:tcPr>
                </a:tc>
                <a:tc>
                  <a:txBody>
                    <a:bodyPr/>
                    <a:lstStyle/>
                    <a:p>
                      <a:r>
                        <a:rPr lang="en-GB" sz="1400" dirty="0" smtClean="0"/>
                        <a:t>All of T1–2a </a:t>
                      </a:r>
                    </a:p>
                    <a:p>
                      <a:r>
                        <a:rPr lang="en-GB" sz="1400" dirty="0" smtClean="0"/>
                        <a:t>Gleason ≤6</a:t>
                      </a:r>
                    </a:p>
                    <a:p>
                      <a:r>
                        <a:rPr lang="en-GB" sz="1400" dirty="0" smtClean="0"/>
                        <a:t>PSA ≤10 </a:t>
                      </a:r>
                      <a:r>
                        <a:rPr lang="en-GB" sz="1400" dirty="0" err="1" smtClean="0"/>
                        <a:t>ng</a:t>
                      </a:r>
                      <a:r>
                        <a:rPr lang="en-GB" sz="1400" dirty="0" smtClean="0"/>
                        <a:t>/mL</a:t>
                      </a:r>
                      <a:endParaRPr lang="en-GB" sz="1400" dirty="0"/>
                    </a:p>
                  </a:txBody>
                  <a:tcPr>
                    <a:lnT w="19050" cap="flat" cmpd="sng" algn="ctr">
                      <a:solidFill>
                        <a:schemeClr val="accent4"/>
                      </a:solidFill>
                      <a:prstDash val="solid"/>
                      <a:round/>
                      <a:headEnd type="none" w="med" len="med"/>
                      <a:tailEnd type="none" w="med" len="med"/>
                    </a:lnT>
                  </a:tcPr>
                </a:tc>
                <a:extLst>
                  <a:ext uri="{0D108BD9-81ED-4DB2-BD59-A6C34878D82A}">
                    <a16:rowId xmlns="" xmlns:a16="http://schemas.microsoft.com/office/drawing/2014/main" val="10001"/>
                  </a:ext>
                </a:extLst>
              </a:tr>
              <a:tr h="979295">
                <a:tc>
                  <a:txBody>
                    <a:bodyPr/>
                    <a:lstStyle/>
                    <a:p>
                      <a:r>
                        <a:rPr lang="en-GB" sz="1400" dirty="0" smtClean="0"/>
                        <a:t>Intermediate risk</a:t>
                      </a:r>
                      <a:endParaRPr lang="en-GB" sz="1400" dirty="0"/>
                    </a:p>
                  </a:txBody>
                  <a:tcPr>
                    <a:lnR w="19050" cap="flat" cmpd="sng" algn="ctr">
                      <a:solidFill>
                        <a:schemeClr val="accent2"/>
                      </a:solidFill>
                      <a:prstDash val="solid"/>
                      <a:round/>
                      <a:headEnd type="none" w="med" len="med"/>
                      <a:tailEnd type="none" w="med" len="med"/>
                    </a:lnR>
                  </a:tcPr>
                </a:tc>
                <a:tc>
                  <a:txBody>
                    <a:bodyPr/>
                    <a:lstStyle/>
                    <a:p>
                      <a:r>
                        <a:rPr lang="en-GB" sz="1400" dirty="0" smtClean="0"/>
                        <a:t>cT2b</a:t>
                      </a:r>
                      <a:r>
                        <a:rPr lang="en-GB" sz="1400" baseline="0" dirty="0" smtClean="0"/>
                        <a:t> or</a:t>
                      </a:r>
                      <a:endParaRPr lang="en-GB" sz="1400" dirty="0" smtClean="0"/>
                    </a:p>
                    <a:p>
                      <a:r>
                        <a:rPr lang="en-GB" sz="1400" dirty="0" smtClean="0"/>
                        <a:t>Gleason =7 or</a:t>
                      </a:r>
                    </a:p>
                    <a:p>
                      <a:r>
                        <a:rPr lang="en-GB" sz="1400" dirty="0" smtClean="0"/>
                        <a:t>PSA 10–20 ng/mL</a:t>
                      </a:r>
                      <a:endParaRPr lang="en-GB" sz="1400" dirty="0"/>
                    </a:p>
                  </a:txBody>
                  <a:tcPr>
                    <a:lnL w="19050" cap="flat" cmpd="sng" algn="ctr">
                      <a:solidFill>
                        <a:schemeClr val="accent2"/>
                      </a:solidFill>
                      <a:prstDash val="solid"/>
                      <a:round/>
                      <a:headEnd type="none" w="med" len="med"/>
                      <a:tailEnd type="none" w="med" len="med"/>
                    </a:lnL>
                  </a:tcPr>
                </a:tc>
                <a:tc>
                  <a:txBody>
                    <a:bodyPr/>
                    <a:lstStyle/>
                    <a:p>
                      <a:r>
                        <a:rPr lang="en-GB" sz="1400" dirty="0" smtClean="0"/>
                        <a:t>T2b</a:t>
                      </a:r>
                      <a:r>
                        <a:rPr lang="en-GB" sz="1400" baseline="0" dirty="0" smtClean="0"/>
                        <a:t> and/or</a:t>
                      </a:r>
                      <a:endParaRPr lang="en-GB" sz="1400" dirty="0" smtClean="0"/>
                    </a:p>
                    <a:p>
                      <a:r>
                        <a:rPr lang="en-GB" sz="1400" dirty="0" smtClean="0"/>
                        <a:t>Gleason =7 and/or</a:t>
                      </a:r>
                    </a:p>
                    <a:p>
                      <a:r>
                        <a:rPr lang="en-GB" sz="1400" dirty="0" smtClean="0"/>
                        <a:t>PSA 10–20 ng/mL</a:t>
                      </a:r>
                      <a:endParaRPr lang="en-GB" sz="1400" dirty="0"/>
                    </a:p>
                  </a:txBody>
                  <a:tcPr/>
                </a:tc>
                <a:extLst>
                  <a:ext uri="{0D108BD9-81ED-4DB2-BD59-A6C34878D82A}">
                    <a16:rowId xmlns="" xmlns:a16="http://schemas.microsoft.com/office/drawing/2014/main" val="10002"/>
                  </a:ext>
                </a:extLst>
              </a:tr>
              <a:tr h="696902">
                <a:tc>
                  <a:txBody>
                    <a:bodyPr/>
                    <a:lstStyle/>
                    <a:p>
                      <a:r>
                        <a:rPr lang="en-GB" sz="1400" dirty="0" smtClean="0"/>
                        <a:t>High risk</a:t>
                      </a:r>
                      <a:endParaRPr lang="en-GB" sz="1400" dirty="0"/>
                    </a:p>
                  </a:txBody>
                  <a:tcPr>
                    <a:lnR w="19050" cap="flat" cmpd="sng" algn="ctr">
                      <a:solidFill>
                        <a:schemeClr val="accent2"/>
                      </a:solidFill>
                      <a:prstDash val="solid"/>
                      <a:round/>
                      <a:headEnd type="none" w="med" len="med"/>
                      <a:tailEnd type="none" w="med" len="med"/>
                    </a:lnR>
                  </a:tcPr>
                </a:tc>
                <a:tc>
                  <a:txBody>
                    <a:bodyPr/>
                    <a:lstStyle/>
                    <a:p>
                      <a:r>
                        <a:rPr lang="en-GB" sz="1400" dirty="0" smtClean="0"/>
                        <a:t>cT2c or</a:t>
                      </a:r>
                    </a:p>
                    <a:p>
                      <a:r>
                        <a:rPr lang="en-GB" sz="1400" dirty="0" smtClean="0"/>
                        <a:t>Gleason &gt;7 or</a:t>
                      </a:r>
                    </a:p>
                    <a:p>
                      <a:r>
                        <a:rPr lang="en-GB" sz="1400" dirty="0" smtClean="0"/>
                        <a:t>PSA &gt;20 </a:t>
                      </a:r>
                      <a:r>
                        <a:rPr lang="en-GB" sz="1400" dirty="0" err="1" smtClean="0"/>
                        <a:t>ng</a:t>
                      </a:r>
                      <a:r>
                        <a:rPr lang="en-GB" sz="1400" dirty="0" smtClean="0"/>
                        <a:t>/mL</a:t>
                      </a:r>
                      <a:endParaRPr lang="en-GB" sz="1400" dirty="0"/>
                    </a:p>
                  </a:txBody>
                  <a:tcPr>
                    <a:lnL w="19050" cap="flat" cmpd="sng" algn="ctr">
                      <a:solidFill>
                        <a:schemeClr val="accent2"/>
                      </a:solidFill>
                      <a:prstDash val="solid"/>
                      <a:round/>
                      <a:headEnd type="none" w="med" len="med"/>
                      <a:tailEnd type="none" w="med" len="med"/>
                    </a:lnL>
                  </a:tcPr>
                </a:tc>
                <a:tc>
                  <a:txBody>
                    <a:bodyPr/>
                    <a:lstStyle/>
                    <a:p>
                      <a:r>
                        <a:rPr lang="en-GB" sz="1400" dirty="0" smtClean="0"/>
                        <a:t>≥T2c or</a:t>
                      </a:r>
                    </a:p>
                    <a:p>
                      <a:r>
                        <a:rPr lang="en-GB" sz="1400" dirty="0" smtClean="0"/>
                        <a:t>Gleason 8–10 or</a:t>
                      </a:r>
                    </a:p>
                    <a:p>
                      <a:r>
                        <a:rPr lang="en-GB" sz="1400" dirty="0" smtClean="0"/>
                        <a:t>PSA &gt;20 </a:t>
                      </a:r>
                      <a:r>
                        <a:rPr lang="en-GB" sz="1400" dirty="0" err="1" smtClean="0"/>
                        <a:t>ng</a:t>
                      </a:r>
                      <a:r>
                        <a:rPr lang="en-GB" sz="1400" dirty="0" smtClean="0"/>
                        <a:t>/mL</a:t>
                      </a:r>
                      <a:endParaRPr lang="en-GB" sz="1400" dirty="0"/>
                    </a:p>
                  </a:txBody>
                  <a:tcPr/>
                </a:tc>
                <a:extLst>
                  <a:ext uri="{0D108BD9-81ED-4DB2-BD59-A6C34878D82A}">
                    <a16:rowId xmlns="" xmlns:a16="http://schemas.microsoft.com/office/drawing/2014/main" val="10003"/>
                  </a:ext>
                </a:extLst>
              </a:tr>
            </a:tbl>
          </a:graphicData>
        </a:graphic>
      </p:graphicFrame>
      <p:sp>
        <p:nvSpPr>
          <p:cNvPr id="8" name="Rectangle 20"/>
          <p:cNvSpPr>
            <a:spLocks noChangeArrowheads="1"/>
          </p:cNvSpPr>
          <p:nvPr/>
        </p:nvSpPr>
        <p:spPr bwMode="auto">
          <a:xfrm>
            <a:off x="6753225" y="-1492"/>
            <a:ext cx="2382322"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white"/>
                </a:solidFill>
                <a:effectLst/>
                <a:uLnTx/>
                <a:uFillTx/>
                <a:latin typeface="Arial"/>
                <a:ea typeface="ＭＳ Ｐゴシック" pitchFamily="34" charset="-128"/>
                <a:cs typeface="+mn-cs"/>
              </a:rPr>
              <a:t>Characterising the tumour</a:t>
            </a:r>
            <a:endParaRPr kumimoji="0" lang="en-GB" sz="1100"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pic>
        <p:nvPicPr>
          <p:cNvPr id="9" name="~PP3950.WAV">
            <a:hlinkClick r:id="" action="ppaction://media"/>
          </p:cNvPr>
          <p:cNvPicPr>
            <a:picLocks noRot="1" noChangeAspect="1"/>
          </p:cNvPicPr>
          <p:nvPr>
            <a:wavAudioFile r:embed="rId1" name="~PP3950.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160984272"/>
      </p:ext>
    </p:extLst>
  </p:cSld>
  <p:clrMapOvr>
    <a:masterClrMapping/>
  </p:clrMapOvr>
  <p:transition advTm="29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357166"/>
            <a:ext cx="6000792" cy="418576"/>
          </a:xfrm>
        </p:spPr>
        <p:txBody>
          <a:bodyPr>
            <a:normAutofit fontScale="90000"/>
          </a:bodyPr>
          <a:lstStyle/>
          <a:p>
            <a:r>
              <a:rPr lang="en-GB" dirty="0" smtClean="0"/>
              <a:t>Staging and risk assessment</a:t>
            </a:r>
            <a:endParaRPr lang="el-GR" dirty="0"/>
          </a:p>
        </p:txBody>
      </p:sp>
      <p:sp>
        <p:nvSpPr>
          <p:cNvPr id="3" name="2 - Θέση περιεχομένου"/>
          <p:cNvSpPr>
            <a:spLocks noGrp="1"/>
          </p:cNvSpPr>
          <p:nvPr>
            <p:ph idx="1"/>
          </p:nvPr>
        </p:nvSpPr>
        <p:spPr/>
        <p:txBody>
          <a:bodyPr/>
          <a:lstStyle/>
          <a:p>
            <a:endParaRPr lang="el-GR"/>
          </a:p>
        </p:txBody>
      </p:sp>
      <p:sp>
        <p:nvSpPr>
          <p:cNvPr id="4" name="3 - Θέση κειμένου"/>
          <p:cNvSpPr>
            <a:spLocks noGrp="1"/>
          </p:cNvSpPr>
          <p:nvPr>
            <p:ph type="body" sz="quarter" idx="13"/>
          </p:nvPr>
        </p:nvSpPr>
        <p:spPr/>
        <p:txBody>
          <a:bodyPr/>
          <a:lstStyle/>
          <a:p>
            <a:endParaRPr lang="el-GR"/>
          </a:p>
        </p:txBody>
      </p:sp>
      <p:pic>
        <p:nvPicPr>
          <p:cNvPr id="270338" name="Picture 2"/>
          <p:cNvPicPr>
            <a:picLocks noChangeAspect="1" noChangeArrowheads="1"/>
          </p:cNvPicPr>
          <p:nvPr/>
        </p:nvPicPr>
        <p:blipFill>
          <a:blip r:embed="rId3"/>
          <a:srcRect/>
          <a:stretch>
            <a:fillRect/>
          </a:stretch>
        </p:blipFill>
        <p:spPr bwMode="auto">
          <a:xfrm>
            <a:off x="642910" y="1428736"/>
            <a:ext cx="7839075" cy="5229225"/>
          </a:xfrm>
          <a:prstGeom prst="rect">
            <a:avLst/>
          </a:prstGeom>
          <a:noFill/>
          <a:ln w="9525">
            <a:solidFill>
              <a:schemeClr val="accent1"/>
            </a:solidFill>
            <a:miter lim="800000"/>
            <a:headEnd/>
            <a:tailEnd/>
          </a:ln>
          <a:effectLst>
            <a:innerShdw blurRad="63500" dist="50800" dir="2700000">
              <a:prstClr val="black">
                <a:alpha val="50000"/>
              </a:prstClr>
            </a:innerShdw>
          </a:effectLst>
        </p:spPr>
      </p:pic>
      <p:pic>
        <p:nvPicPr>
          <p:cNvPr id="270339" name="Picture 3"/>
          <p:cNvPicPr>
            <a:picLocks noChangeAspect="1" noChangeArrowheads="1"/>
          </p:cNvPicPr>
          <p:nvPr/>
        </p:nvPicPr>
        <p:blipFill>
          <a:blip r:embed="rId4"/>
          <a:srcRect/>
          <a:stretch>
            <a:fillRect/>
          </a:stretch>
        </p:blipFill>
        <p:spPr bwMode="auto">
          <a:xfrm>
            <a:off x="3914775" y="928670"/>
            <a:ext cx="5229225" cy="357185"/>
          </a:xfrm>
          <a:prstGeom prst="rect">
            <a:avLst/>
          </a:prstGeom>
          <a:noFill/>
          <a:ln w="9525">
            <a:noFill/>
            <a:miter lim="800000"/>
            <a:headEnd/>
            <a:tailEnd/>
          </a:ln>
          <a:effectLst/>
        </p:spPr>
      </p:pic>
      <p:pic>
        <p:nvPicPr>
          <p:cNvPr id="7" name="~PP216.WAV">
            <a:hlinkClick r:id="" action="ppaction://media"/>
          </p:cNvPr>
          <p:cNvPicPr>
            <a:picLocks noRot="1" noChangeAspect="1"/>
          </p:cNvPicPr>
          <p:nvPr>
            <a:wavAudioFile r:embed="rId1" name="~PP216.WAV"/>
          </p:nvPr>
        </p:nvPicPr>
        <p:blipFill>
          <a:blip r:embed="rId5"/>
          <a:stretch>
            <a:fillRect/>
          </a:stretch>
        </p:blipFill>
        <p:spPr>
          <a:xfrm>
            <a:off x="8632825" y="6346825"/>
            <a:ext cx="304800" cy="304800"/>
          </a:xfrm>
          <a:prstGeom prst="rect">
            <a:avLst/>
          </a:prstGeom>
        </p:spPr>
      </p:pic>
    </p:spTree>
  </p:cSld>
  <p:clrMapOvr>
    <a:masterClrMapping/>
  </p:clrMapOvr>
  <p:transition advTm="24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9081" y="49983"/>
            <a:ext cx="8020905" cy="1291073"/>
          </a:xfrm>
          <a:solidFill>
            <a:srgbClr val="FF0000"/>
          </a:solidFill>
        </p:spPr>
        <p:txBody>
          <a:bodyPr>
            <a:normAutofit/>
          </a:bodyPr>
          <a:lstStyle/>
          <a:p>
            <a:pPr algn="ctr"/>
            <a:r>
              <a:rPr lang="el-GR" sz="2800" b="1" kern="0" cap="none" dirty="0">
                <a:solidFill>
                  <a:schemeClr val="tx1"/>
                </a:solidFill>
                <a:latin typeface="+mn-lt"/>
                <a:cs typeface="+mj-cs"/>
              </a:rPr>
              <a:t>Η </a:t>
            </a:r>
            <a:r>
              <a:rPr lang="el-GR" sz="2800" b="1" kern="0" cap="none" dirty="0" smtClean="0">
                <a:solidFill>
                  <a:schemeClr val="tx1"/>
                </a:solidFill>
                <a:latin typeface="+mn-lt"/>
                <a:cs typeface="+mj-cs"/>
              </a:rPr>
              <a:t>πορεία εξέλιξης του καρκίνου του προστάτη</a:t>
            </a:r>
            <a:endParaRPr lang="el-GR" dirty="0"/>
          </a:p>
        </p:txBody>
      </p:sp>
      <p:sp>
        <p:nvSpPr>
          <p:cNvPr id="7" name="Στρογγυλεμένο ορθογώνιο 6"/>
          <p:cNvSpPr/>
          <p:nvPr/>
        </p:nvSpPr>
        <p:spPr>
          <a:xfrm>
            <a:off x="1428049" y="3276145"/>
            <a:ext cx="1099021" cy="777239"/>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Τοπικός ή Τοπικά προχωρημένος </a:t>
            </a:r>
            <a:r>
              <a:rPr kumimoji="0" lang="en-US" sz="825" b="1" i="0" u="none" strike="noStrike" kern="1200" cap="none" spc="0" normalizeH="0" baseline="0" noProof="0" dirty="0">
                <a:ln>
                  <a:noFill/>
                </a:ln>
                <a:solidFill>
                  <a:prstClr val="white"/>
                </a:solidFill>
                <a:effectLst/>
                <a:uLnTx/>
                <a:uFillTx/>
                <a:latin typeface="Arial"/>
                <a:ea typeface="+mn-ea"/>
                <a:cs typeface="+mn-cs"/>
              </a:rPr>
              <a:t>PCa</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Στρογγυλεμένο ορθογώνιο 7"/>
          <p:cNvSpPr/>
          <p:nvPr/>
        </p:nvSpPr>
        <p:spPr>
          <a:xfrm>
            <a:off x="2891195" y="3388366"/>
            <a:ext cx="895469" cy="45720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Βιοχημική Υποτροπή</a:t>
            </a:r>
          </a:p>
        </p:txBody>
      </p:sp>
      <p:sp>
        <p:nvSpPr>
          <p:cNvPr id="9" name="Στρογγυλεμένο ορθογώνιο 8"/>
          <p:cNvSpPr/>
          <p:nvPr/>
        </p:nvSpPr>
        <p:spPr>
          <a:xfrm>
            <a:off x="5386876" y="3388367"/>
            <a:ext cx="895469" cy="4572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mCRPC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Στρογγυλεμένο ορθογώνιο 9"/>
          <p:cNvSpPr/>
          <p:nvPr/>
        </p:nvSpPr>
        <p:spPr>
          <a:xfrm>
            <a:off x="6640475" y="3386289"/>
            <a:ext cx="895469" cy="4572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Τελικά </a:t>
            </a:r>
            <a:r>
              <a:rPr kumimoji="0" lang="el-GR" sz="825" b="1" i="0" u="none" strike="noStrike" kern="1200" cap="none" spc="0" normalizeH="0" baseline="0" noProof="0" dirty="0" smtClean="0">
                <a:ln>
                  <a:noFill/>
                </a:ln>
                <a:solidFill>
                  <a:prstClr val="white"/>
                </a:solidFill>
                <a:effectLst/>
                <a:uLnTx/>
                <a:uFillTx/>
                <a:latin typeface="Arial"/>
                <a:ea typeface="+mn-ea"/>
                <a:cs typeface="+mn-cs"/>
              </a:rPr>
              <a:t>Στάδια</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Στρογγυλεμένο ορθογώνιο 10"/>
          <p:cNvSpPr/>
          <p:nvPr/>
        </p:nvSpPr>
        <p:spPr>
          <a:xfrm>
            <a:off x="4106387" y="4003509"/>
            <a:ext cx="895469" cy="45720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nmCRPC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p:txBody>
      </p:sp>
      <p:sp>
        <p:nvSpPr>
          <p:cNvPr id="12" name="Στρογγυλεμένο ορθογώνιο 11"/>
          <p:cNvSpPr/>
          <p:nvPr/>
        </p:nvSpPr>
        <p:spPr>
          <a:xfrm>
            <a:off x="3915357" y="2775303"/>
            <a:ext cx="1086499" cy="4572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mHSPC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(Από υποτροπή)</a:t>
            </a:r>
          </a:p>
        </p:txBody>
      </p:sp>
      <p:sp>
        <p:nvSpPr>
          <p:cNvPr id="13" name="Στρογγυλεμένο ορθογώνιο 12"/>
          <p:cNvSpPr/>
          <p:nvPr/>
        </p:nvSpPr>
        <p:spPr>
          <a:xfrm>
            <a:off x="3896549" y="2175152"/>
            <a:ext cx="1105307" cy="4572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Arial"/>
                <a:ea typeface="+mn-ea"/>
                <a:cs typeface="+mn-cs"/>
              </a:rPr>
              <a:t>mHSPC</a:t>
            </a:r>
            <a:endParaRPr kumimoji="0" lang="el-GR" sz="825"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825" b="1" i="0" u="none" strike="noStrike" kern="1200" cap="none" spc="0" normalizeH="0" baseline="0" noProof="0" dirty="0">
                <a:ln>
                  <a:noFill/>
                </a:ln>
                <a:solidFill>
                  <a:prstClr val="white"/>
                </a:solidFill>
                <a:effectLst/>
                <a:uLnTx/>
                <a:uFillTx/>
                <a:latin typeface="Arial"/>
                <a:ea typeface="+mn-ea"/>
                <a:cs typeface="+mn-cs"/>
              </a:rPr>
              <a:t>(Νέα Διάγνωση)</a:t>
            </a:r>
          </a:p>
        </p:txBody>
      </p:sp>
      <p:sp>
        <p:nvSpPr>
          <p:cNvPr id="14" name="Δεξί βέλος 13"/>
          <p:cNvSpPr/>
          <p:nvPr/>
        </p:nvSpPr>
        <p:spPr>
          <a:xfrm>
            <a:off x="2550575" y="3608132"/>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6" name="Δεξί βέλος 15"/>
          <p:cNvSpPr/>
          <p:nvPr/>
        </p:nvSpPr>
        <p:spPr>
          <a:xfrm rot="19673578">
            <a:off x="3780845" y="3280263"/>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7" name="Δεξί βέλος 16"/>
          <p:cNvSpPr/>
          <p:nvPr/>
        </p:nvSpPr>
        <p:spPr>
          <a:xfrm>
            <a:off x="3822640" y="3616443"/>
            <a:ext cx="1452218" cy="50918"/>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8" name="Δεξί βέλος 17"/>
          <p:cNvSpPr/>
          <p:nvPr/>
        </p:nvSpPr>
        <p:spPr>
          <a:xfrm rot="2061455">
            <a:off x="3769654" y="3902450"/>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19" name="Δεξί βέλος 18"/>
          <p:cNvSpPr/>
          <p:nvPr/>
        </p:nvSpPr>
        <p:spPr>
          <a:xfrm rot="2024610">
            <a:off x="5020240" y="3301533"/>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0" name="Δεξί βέλος 19"/>
          <p:cNvSpPr/>
          <p:nvPr/>
        </p:nvSpPr>
        <p:spPr>
          <a:xfrm rot="19785765">
            <a:off x="5023450" y="3912455"/>
            <a:ext cx="328149" cy="59229"/>
          </a:xfrm>
          <a:prstGeom prst="rightArrow">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2" name="Δεξί βέλος 21"/>
          <p:cNvSpPr/>
          <p:nvPr/>
        </p:nvSpPr>
        <p:spPr>
          <a:xfrm>
            <a:off x="6297335" y="3607610"/>
            <a:ext cx="328149" cy="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solidFill>
              <a:effectLst/>
              <a:uLnTx/>
              <a:uFillTx/>
              <a:latin typeface="Arial"/>
              <a:ea typeface="+mn-ea"/>
              <a:cs typeface="+mn-cs"/>
            </a:endParaRPr>
          </a:p>
        </p:txBody>
      </p:sp>
      <p:sp>
        <p:nvSpPr>
          <p:cNvPr id="28" name="Βέλος λυγισμένο προς τα επάνω 27"/>
          <p:cNvSpPr/>
          <p:nvPr/>
        </p:nvSpPr>
        <p:spPr>
          <a:xfrm rot="10800000" flipH="1">
            <a:off x="5020101" y="2384530"/>
            <a:ext cx="861155" cy="957205"/>
          </a:xfrm>
          <a:prstGeom prst="bentUpArrow">
            <a:avLst>
              <a:gd name="adj1" fmla="val 4512"/>
              <a:gd name="adj2" fmla="val 5418"/>
              <a:gd name="adj3" fmla="val 8338"/>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a:ln>
                <a:noFill/>
              </a:ln>
              <a:solidFill>
                <a:prstClr val="white">
                  <a:lumMod val="65000"/>
                </a:prstClr>
              </a:solidFill>
              <a:effectLst/>
              <a:uLnTx/>
              <a:uFillTx/>
              <a:latin typeface="Arial"/>
              <a:ea typeface="+mn-ea"/>
              <a:cs typeface="+mn-cs"/>
            </a:endParaRPr>
          </a:p>
        </p:txBody>
      </p:sp>
      <p:sp>
        <p:nvSpPr>
          <p:cNvPr id="29" name="Οβάλ 28"/>
          <p:cNvSpPr/>
          <p:nvPr/>
        </p:nvSpPr>
        <p:spPr>
          <a:xfrm>
            <a:off x="1532880" y="4639132"/>
            <a:ext cx="128608" cy="14295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Οβάλ 29"/>
          <p:cNvSpPr/>
          <p:nvPr/>
        </p:nvSpPr>
        <p:spPr>
          <a:xfrm>
            <a:off x="1538394" y="4859162"/>
            <a:ext cx="128608" cy="14295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1" name="Οβάλ 30"/>
          <p:cNvSpPr/>
          <p:nvPr/>
        </p:nvSpPr>
        <p:spPr>
          <a:xfrm>
            <a:off x="1536412" y="5084050"/>
            <a:ext cx="128608" cy="14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p:cNvSpPr txBox="1"/>
          <p:nvPr/>
        </p:nvSpPr>
        <p:spPr>
          <a:xfrm>
            <a:off x="1762902" y="4601876"/>
            <a:ext cx="1483822"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Μη μεταστατικός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3" name="TextBox 32"/>
          <p:cNvSpPr txBox="1"/>
          <p:nvPr/>
        </p:nvSpPr>
        <p:spPr>
          <a:xfrm>
            <a:off x="1762902" y="4826763"/>
            <a:ext cx="2281300"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Ορμονοευαίσθητος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4" name="TextBox 33"/>
          <p:cNvSpPr txBox="1"/>
          <p:nvPr/>
        </p:nvSpPr>
        <p:spPr>
          <a:xfrm>
            <a:off x="1762902" y="5057138"/>
            <a:ext cx="224790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Ευνουχοάντοχος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p:txBody>
      </p:sp>
      <p:sp>
        <p:nvSpPr>
          <p:cNvPr id="35" name="TextBox 34"/>
          <p:cNvSpPr txBox="1"/>
          <p:nvPr/>
        </p:nvSpPr>
        <p:spPr>
          <a:xfrm>
            <a:off x="230183" y="6127049"/>
            <a:ext cx="8626649"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C4D4F"/>
                </a:solidFill>
                <a:effectLst/>
                <a:uLnTx/>
                <a:uFillTx/>
                <a:latin typeface="Arial"/>
                <a:ea typeface="+mn-ea"/>
                <a:cs typeface="+mn-cs"/>
              </a:rPr>
              <a:t>Adapted</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from </a:t>
            </a:r>
            <a:r>
              <a:rPr kumimoji="0" lang="en-US" sz="1000" b="0" i="0" u="none" strike="noStrike" kern="1200" cap="none" spc="0" normalizeH="0" baseline="0" noProof="0" dirty="0" err="1">
                <a:ln>
                  <a:noFill/>
                </a:ln>
                <a:solidFill>
                  <a:srgbClr val="4C4D4F"/>
                </a:solidFill>
                <a:effectLst/>
                <a:uLnTx/>
                <a:uFillTx/>
                <a:latin typeface="Arial"/>
                <a:ea typeface="+mn-ea"/>
                <a:cs typeface="+mn-cs"/>
              </a:rPr>
              <a:t>Scher</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HI, et</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al J </a:t>
            </a:r>
            <a:r>
              <a:rPr kumimoji="0" lang="en-US" sz="1000" b="0" i="0" u="none" strike="noStrike" kern="1200" cap="none" spc="0" normalizeH="0" baseline="0" noProof="0" dirty="0" err="1">
                <a:ln>
                  <a:noFill/>
                </a:ln>
                <a:solidFill>
                  <a:srgbClr val="4C4D4F"/>
                </a:solidFill>
                <a:effectLst/>
                <a:uLnTx/>
                <a:uFillTx/>
                <a:latin typeface="Arial"/>
                <a:ea typeface="+mn-ea"/>
                <a:cs typeface="+mn-cs"/>
              </a:rPr>
              <a:t>Clin</a:t>
            </a:r>
            <a:r>
              <a:rPr kumimoji="0" lang="el-GR" sz="1000" b="0" i="0" u="none" strike="noStrike" kern="1200" cap="none" spc="0" normalizeH="0" baseline="0" noProof="0" dirty="0">
                <a:ln>
                  <a:noFill/>
                </a:ln>
                <a:solidFill>
                  <a:srgbClr val="4C4D4F"/>
                </a:solidFill>
                <a:effectLst/>
                <a:uLnTx/>
                <a:uFillTx/>
                <a:latin typeface="Arial"/>
                <a:ea typeface="+mn-ea"/>
                <a:cs typeface="+mn-cs"/>
              </a:rPr>
              <a:t> </a:t>
            </a:r>
            <a:r>
              <a:rPr kumimoji="0" lang="en-US" sz="1000" b="0" i="0" u="none" strike="noStrike" kern="1200" cap="none" spc="0" normalizeH="0" baseline="0" noProof="0" dirty="0">
                <a:ln>
                  <a:noFill/>
                </a:ln>
                <a:solidFill>
                  <a:srgbClr val="4C4D4F"/>
                </a:solidFill>
                <a:effectLst/>
                <a:uLnTx/>
                <a:uFillTx/>
                <a:latin typeface="Arial"/>
                <a:ea typeface="+mn-ea"/>
                <a:cs typeface="+mn-cs"/>
              </a:rPr>
              <a:t>Oncol 2016 34 </a:t>
            </a:r>
            <a:r>
              <a:rPr kumimoji="0" lang="en-US" sz="1000" b="0" i="0" u="none" strike="noStrike" kern="1200" cap="none" spc="0" normalizeH="0" baseline="0" noProof="0" dirty="0" smtClean="0">
                <a:ln>
                  <a:noFill/>
                </a:ln>
                <a:solidFill>
                  <a:srgbClr val="4C4D4F"/>
                </a:solidFill>
                <a:effectLst/>
                <a:uLnTx/>
                <a:uFillTx/>
                <a:latin typeface="Arial"/>
                <a:ea typeface="+mn-ea"/>
                <a:cs typeface="+mn-cs"/>
              </a:rPr>
              <a:t>1402-18 </a:t>
            </a:r>
            <a:r>
              <a:rPr kumimoji="0" lang="en-US" sz="1000" b="0" i="0" u="none" strike="noStrike" kern="1200" cap="none" spc="0" normalizeH="0" baseline="0" noProof="0" dirty="0" err="1" smtClean="0">
                <a:ln>
                  <a:noFill/>
                </a:ln>
                <a:solidFill>
                  <a:srgbClr val="4C4D4F"/>
                </a:solidFill>
                <a:effectLst/>
                <a:uLnTx/>
                <a:uFillTx/>
                <a:latin typeface="Arial"/>
                <a:ea typeface="+mn-ea"/>
                <a:cs typeface="+mn-cs"/>
              </a:rPr>
              <a:t>Mottet</a:t>
            </a:r>
            <a:r>
              <a:rPr kumimoji="0" lang="en-US" sz="1000" b="0" i="0" u="none" strike="noStrike" kern="1200" cap="none" spc="0" normalizeH="0" baseline="0" noProof="0" dirty="0" smtClean="0">
                <a:ln>
                  <a:noFill/>
                </a:ln>
                <a:solidFill>
                  <a:srgbClr val="4C4D4F"/>
                </a:solidFill>
                <a:effectLst/>
                <a:uLnTx/>
                <a:uFillTx/>
                <a:latin typeface="Arial"/>
                <a:ea typeface="+mn-ea"/>
                <a:cs typeface="+mn-cs"/>
              </a:rPr>
              <a:t> </a:t>
            </a:r>
            <a:r>
              <a:rPr kumimoji="0" lang="el-GR" sz="1000" b="0" i="0" u="none" strike="noStrike" kern="1200" cap="none" spc="0" normalizeH="0" baseline="0" noProof="0" dirty="0">
                <a:ln>
                  <a:noFill/>
                </a:ln>
                <a:solidFill>
                  <a:srgbClr val="4C4D4F"/>
                </a:solidFill>
                <a:effectLst/>
                <a:uLnTx/>
                <a:uFillTx/>
                <a:latin typeface="Arial"/>
                <a:ea typeface="+mn-ea"/>
                <a:cs typeface="+mn-cs"/>
              </a:rPr>
              <a:t>Ν </a:t>
            </a:r>
            <a:r>
              <a:rPr kumimoji="0" lang="en-US" sz="1000" b="0" i="0" u="none" strike="noStrike" kern="1200" cap="none" spc="0" normalizeH="0" baseline="0" noProof="0" dirty="0">
                <a:ln>
                  <a:noFill/>
                </a:ln>
                <a:solidFill>
                  <a:srgbClr val="4C4D4F"/>
                </a:solidFill>
                <a:effectLst/>
                <a:uLnTx/>
                <a:uFillTx/>
                <a:latin typeface="Arial"/>
                <a:ea typeface="+mn-ea"/>
                <a:cs typeface="+mn-cs"/>
              </a:rPr>
              <a:t>et al EAU/ESTRO/ESUR/SIOG Guidelines on Prostate Cancer 2017. Available from http://uroweb org/guideline/prostate-cancer, Accessed February 2018</a:t>
            </a:r>
            <a:endParaRPr kumimoji="0" lang="el-GR" sz="1000" b="0" i="0" u="none" strike="noStrike" kern="1200" cap="none" spc="0" normalizeH="0" baseline="0" noProof="0" dirty="0">
              <a:ln>
                <a:noFill/>
              </a:ln>
              <a:solidFill>
                <a:srgbClr val="4C4D4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C4D4F"/>
                </a:solidFill>
                <a:effectLst/>
                <a:uLnTx/>
                <a:uFillTx/>
                <a:latin typeface="Arial"/>
                <a:ea typeface="+mn-ea"/>
                <a:cs typeface="+mn-cs"/>
              </a:rPr>
              <a:t>Honq</a:t>
            </a:r>
            <a:r>
              <a:rPr kumimoji="0" lang="en-US" sz="1000" b="0" i="0" u="none" strike="noStrike" kern="1200" cap="none" spc="0" normalizeH="0" baseline="0" noProof="0" dirty="0">
                <a:ln>
                  <a:noFill/>
                </a:ln>
                <a:solidFill>
                  <a:srgbClr val="4C4D4F"/>
                </a:solidFill>
                <a:effectLst/>
                <a:uLnTx/>
                <a:uFillTx/>
                <a:latin typeface="Arial"/>
                <a:ea typeface="+mn-ea"/>
                <a:cs typeface="+mn-cs"/>
              </a:rPr>
              <a:t> JH, Kim </a:t>
            </a:r>
            <a:r>
              <a:rPr kumimoji="0" lang="el-GR" sz="1000" b="0" i="0" u="none" strike="noStrike" kern="1200" cap="none" spc="0" normalizeH="0" baseline="0" noProof="0" dirty="0">
                <a:ln>
                  <a:noFill/>
                </a:ln>
                <a:solidFill>
                  <a:srgbClr val="4C4D4F"/>
                </a:solidFill>
                <a:effectLst/>
                <a:uLnTx/>
                <a:uFillTx/>
                <a:latin typeface="Arial"/>
                <a:ea typeface="+mn-ea"/>
                <a:cs typeface="+mn-cs"/>
              </a:rPr>
              <a:t>ΙΥ </a:t>
            </a:r>
            <a:r>
              <a:rPr kumimoji="0" lang="en-US" sz="1000" b="0" i="0" u="none" strike="noStrike" kern="1200" cap="none" spc="0" normalizeH="0" baseline="0" noProof="0" dirty="0" err="1">
                <a:ln>
                  <a:noFill/>
                </a:ln>
                <a:solidFill>
                  <a:srgbClr val="4C4D4F"/>
                </a:solidFill>
                <a:effectLst/>
                <a:uLnTx/>
                <a:uFillTx/>
                <a:latin typeface="Arial"/>
                <a:ea typeface="+mn-ea"/>
                <a:cs typeface="+mn-cs"/>
              </a:rPr>
              <a:t>Korean.J.Urol</a:t>
            </a:r>
            <a:r>
              <a:rPr kumimoji="0" lang="en-US" sz="1000" b="0" i="0" u="none" strike="noStrike" kern="1200" cap="none" spc="0" normalizeH="0" baseline="0" noProof="0" dirty="0">
                <a:ln>
                  <a:noFill/>
                </a:ln>
                <a:solidFill>
                  <a:srgbClr val="4C4D4F"/>
                </a:solidFill>
                <a:effectLst/>
                <a:uLnTx/>
                <a:uFillTx/>
                <a:latin typeface="Arial"/>
                <a:ea typeface="+mn-ea"/>
                <a:cs typeface="+mn-cs"/>
              </a:rPr>
              <a:t>. 1014, 55: 153-60</a:t>
            </a:r>
            <a:endParaRPr kumimoji="0" lang="el-GR" sz="1000" b="0" i="0" u="none" strike="noStrike" kern="1200" cap="none" spc="0" normalizeH="0" baseline="0" noProof="0" dirty="0">
              <a:ln>
                <a:noFill/>
              </a:ln>
              <a:solidFill>
                <a:srgbClr val="4C4D4F"/>
              </a:solidFill>
              <a:effectLst/>
              <a:uLnTx/>
              <a:uFillTx/>
              <a:latin typeface="Arial"/>
              <a:ea typeface="+mn-ea"/>
              <a:cs typeface="+mn-cs"/>
            </a:endParaRPr>
          </a:p>
        </p:txBody>
      </p:sp>
      <p:sp>
        <p:nvSpPr>
          <p:cNvPr id="36" name="TextBox 35"/>
          <p:cNvSpPr txBox="1"/>
          <p:nvPr/>
        </p:nvSpPr>
        <p:spPr>
          <a:xfrm>
            <a:off x="3614548" y="3895122"/>
            <a:ext cx="396262"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4C4D4F"/>
                </a:solidFill>
                <a:effectLst/>
                <a:uLnTx/>
                <a:uFillTx/>
                <a:latin typeface="Arial"/>
                <a:ea typeface="+mn-ea"/>
                <a:cs typeface="+mn-cs"/>
              </a:rPr>
              <a:t>ADT</a:t>
            </a:r>
            <a:endParaRPr kumimoji="0" lang="el-GR" sz="825" b="0" i="0" u="none" strike="noStrike" kern="1200" cap="none" spc="0" normalizeH="0" baseline="0" noProof="0" dirty="0">
              <a:ln>
                <a:noFill/>
              </a:ln>
              <a:solidFill>
                <a:srgbClr val="4C4D4F"/>
              </a:solidFill>
              <a:effectLst/>
              <a:uLnTx/>
              <a:uFillTx/>
              <a:latin typeface="Arial"/>
              <a:ea typeface="+mn-ea"/>
              <a:cs typeface="+mn-cs"/>
            </a:endParaRPr>
          </a:p>
        </p:txBody>
      </p:sp>
      <p:sp>
        <p:nvSpPr>
          <p:cNvPr id="38" name="Ορθογώνιο 37"/>
          <p:cNvSpPr/>
          <p:nvPr/>
        </p:nvSpPr>
        <p:spPr>
          <a:xfrm>
            <a:off x="4372265" y="3456299"/>
            <a:ext cx="396262" cy="21929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4C4D4F"/>
                </a:solidFill>
                <a:effectLst/>
                <a:uLnTx/>
                <a:uFillTx/>
                <a:latin typeface="Arial"/>
                <a:ea typeface="+mn-ea"/>
                <a:cs typeface="+mn-cs"/>
              </a:rPr>
              <a:t>ADT</a:t>
            </a:r>
          </a:p>
        </p:txBody>
      </p:sp>
      <p:sp>
        <p:nvSpPr>
          <p:cNvPr id="40" name="TextBox 39"/>
          <p:cNvSpPr txBox="1"/>
          <p:nvPr/>
        </p:nvSpPr>
        <p:spPr>
          <a:xfrm>
            <a:off x="3923928" y="2126752"/>
            <a:ext cx="3097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N</a:t>
            </a:r>
            <a:endParaRPr kumimoji="0" lang="el-GR" sz="1350" b="1" i="0" u="none" strike="noStrike" kern="1200" cap="none" spc="0" normalizeH="0" baseline="0" noProof="0" dirty="0">
              <a:ln>
                <a:noFill/>
              </a:ln>
              <a:solidFill>
                <a:srgbClr val="A62B4D">
                  <a:lumMod val="75000"/>
                </a:srgbClr>
              </a:solidFill>
              <a:effectLst/>
              <a:uLnTx/>
              <a:uFillTx/>
              <a:latin typeface="Arial"/>
              <a:ea typeface="+mn-ea"/>
              <a:cs typeface="+mn-cs"/>
            </a:endParaRPr>
          </a:p>
        </p:txBody>
      </p:sp>
      <p:sp>
        <p:nvSpPr>
          <p:cNvPr id="41" name="Ορθογώνιο 40"/>
          <p:cNvSpPr/>
          <p:nvPr/>
        </p:nvSpPr>
        <p:spPr>
          <a:xfrm>
            <a:off x="1428049" y="5246406"/>
            <a:ext cx="3082895" cy="5078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N    </a:t>
            </a:r>
            <a:r>
              <a:rPr kumimoji="0" lang="en-US" sz="900" b="1" i="0" u="none" strike="noStrike" kern="1200" cap="none" spc="0" normalizeH="0" baseline="0" noProof="0" dirty="0">
                <a:ln>
                  <a:noFill/>
                </a:ln>
                <a:solidFill>
                  <a:srgbClr val="4C4D4F"/>
                </a:solidFill>
                <a:effectLst/>
                <a:uLnTx/>
                <a:uFillTx/>
                <a:latin typeface="Arial"/>
                <a:ea typeface="+mn-ea"/>
                <a:cs typeface="+mn-cs"/>
              </a:rPr>
              <a:t>De novo </a:t>
            </a:r>
            <a:r>
              <a:rPr kumimoji="0" lang="el-GR" sz="900" b="1" i="0" u="none" strike="noStrike" kern="1200" cap="none" spc="0" normalizeH="0" baseline="0" noProof="0" dirty="0">
                <a:ln>
                  <a:noFill/>
                </a:ln>
                <a:solidFill>
                  <a:srgbClr val="4C4D4F"/>
                </a:solidFill>
                <a:effectLst/>
                <a:uLnTx/>
                <a:uFillTx/>
                <a:latin typeface="Arial"/>
                <a:ea typeface="+mn-ea"/>
                <a:cs typeface="+mn-cs"/>
              </a:rPr>
              <a:t>Μεταστατικός Ορμονοευαίσθητος </a:t>
            </a:r>
            <a:r>
              <a:rPr kumimoji="0" lang="en-US" sz="900" b="1" i="0" u="none" strike="noStrike" kern="1200" cap="none" spc="0" normalizeH="0" baseline="0" noProof="0" dirty="0">
                <a:ln>
                  <a:noFill/>
                </a:ln>
                <a:solidFill>
                  <a:srgbClr val="4C4D4F"/>
                </a:solidFill>
                <a:effectLst/>
                <a:uLnTx/>
                <a:uFillTx/>
                <a:latin typeface="Arial"/>
                <a:ea typeface="+mn-ea"/>
                <a:cs typeface="+mn-cs"/>
              </a:rPr>
              <a:t>PCa</a:t>
            </a:r>
            <a:endParaRPr kumimoji="0" lang="el-GR" sz="900" b="1" i="0" u="none" strike="noStrike" kern="1200" cap="none" spc="0" normalizeH="0" baseline="0" noProof="0" dirty="0">
              <a:ln>
                <a:noFill/>
              </a:ln>
              <a:solidFill>
                <a:srgbClr val="4C4D4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A62B4D">
                    <a:lumMod val="75000"/>
                  </a:srgbClr>
                </a:solidFill>
                <a:effectLst/>
                <a:uLnTx/>
                <a:uFillTx/>
                <a:latin typeface="Arial"/>
                <a:ea typeface="+mn-ea"/>
                <a:cs typeface="+mn-cs"/>
              </a:rPr>
              <a:t>    </a:t>
            </a:r>
            <a:endParaRPr kumimoji="0" lang="el-GR" sz="1350" b="1" i="0" u="none" strike="noStrike" kern="1200" cap="none" spc="0" normalizeH="0" baseline="0" noProof="0" dirty="0">
              <a:ln>
                <a:noFill/>
              </a:ln>
              <a:solidFill>
                <a:srgbClr val="A62B4D">
                  <a:lumMod val="75000"/>
                </a:srgbClr>
              </a:solidFill>
              <a:effectLst/>
              <a:uLnTx/>
              <a:uFillTx/>
              <a:latin typeface="Arial"/>
              <a:ea typeface="+mn-ea"/>
              <a:cs typeface="+mn-cs"/>
            </a:endParaRPr>
          </a:p>
        </p:txBody>
      </p:sp>
      <p:sp>
        <p:nvSpPr>
          <p:cNvPr id="3" name="Επεξήγηση με κάτω βέλος 2"/>
          <p:cNvSpPr/>
          <p:nvPr/>
        </p:nvSpPr>
        <p:spPr>
          <a:xfrm>
            <a:off x="2348509" y="2621428"/>
            <a:ext cx="728189" cy="953450"/>
          </a:xfrm>
          <a:prstGeom prst="downArrowCallout">
            <a:avLst>
              <a:gd name="adj1" fmla="val 3683"/>
              <a:gd name="adj2" fmla="val 5963"/>
              <a:gd name="adj3" fmla="val 5525"/>
              <a:gd name="adj4" fmla="val 41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l-GR"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p:nvSpPr>
        <p:spPr>
          <a:xfrm>
            <a:off x="2274664" y="2645867"/>
            <a:ext cx="81776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srgbClr val="4C4D4F"/>
                </a:solidFill>
                <a:effectLst/>
                <a:uLnTx/>
                <a:uFillTx/>
                <a:latin typeface="Arial"/>
                <a:ea typeface="+mn-ea"/>
                <a:cs typeface="+mn-cs"/>
              </a:rPr>
              <a:t>ΡΙΖΙΚΗ ΘΕΡΑΠΕΙΑ</a:t>
            </a:r>
          </a:p>
        </p:txBody>
      </p:sp>
      <p:sp>
        <p:nvSpPr>
          <p:cNvPr id="37" name="36 - Ορθογώνιο"/>
          <p:cNvSpPr/>
          <p:nvPr/>
        </p:nvSpPr>
        <p:spPr>
          <a:xfrm>
            <a:off x="571472" y="1643050"/>
            <a:ext cx="2571768" cy="2857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9" name="~PP24.WAV">
            <a:hlinkClick r:id="" action="ppaction://media"/>
          </p:cNvPr>
          <p:cNvPicPr>
            <a:picLocks noRot="1" noChangeAspect="1"/>
          </p:cNvPicPr>
          <p:nvPr>
            <a:wavAudioFile r:embed="rId1" name="~PP24.WAV"/>
          </p:nvPr>
        </p:nvPicPr>
        <p:blipFill>
          <a:blip r:embed="rId3"/>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485128565"/>
      </p:ext>
    </p:extLst>
  </p:cSld>
  <p:clrMapOvr>
    <a:masterClrMapping/>
  </p:clrMapOvr>
  <p:transition advTm="7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rtlCol="0">
            <a:spAutoFit/>
          </a:bodyPr>
          <a:lstStyle/>
          <a:p>
            <a:pPr algn="l" defTabSz="914400">
              <a:lnSpc>
                <a:spcPct val="85000"/>
              </a:lnSpc>
              <a:spcBef>
                <a:spcPts val="0"/>
              </a:spcBef>
              <a:spcAft>
                <a:spcPts val="0"/>
              </a:spcAft>
              <a:buNone/>
            </a:pPr>
            <a:r>
              <a:rPr lang="el-GR" sz="3200" b="1" i="0" dirty="0" smtClean="0">
                <a:solidFill>
                  <a:srgbClr val="C0311A"/>
                </a:solidFill>
                <a:latin typeface="Arial"/>
                <a:ea typeface="+mj-ea"/>
                <a:cs typeface="+mj-cs"/>
              </a:rPr>
              <a:t>Ετεροχρονισμένη θεραπεία</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500034" y="1357298"/>
            <a:ext cx="8229600" cy="4525963"/>
          </a:xfrm>
        </p:spPr>
        <p:txBody>
          <a:bodyPr>
            <a:normAutofit fontScale="92500" lnSpcReduction="20000"/>
          </a:bodyPr>
          <a:lstStyle/>
          <a:p>
            <a:pPr marL="347472" indent="-347472">
              <a:spcBef>
                <a:spcPts val="480"/>
              </a:spcBef>
              <a:buClr>
                <a:srgbClr val="333333"/>
              </a:buClr>
              <a:buFont typeface="Arial"/>
              <a:buChar char="•"/>
            </a:pPr>
            <a:r>
              <a:rPr lang="el-GR" sz="2600" b="1" i="0" dirty="0" smtClean="0">
                <a:solidFill>
                  <a:srgbClr val="333333"/>
                </a:solidFill>
                <a:latin typeface="Arial"/>
                <a:ea typeface="+mn-ea"/>
                <a:cs typeface="+mn-cs"/>
              </a:rPr>
              <a:t>Ενεργητική επιτήρηση</a:t>
            </a:r>
            <a:r>
              <a:rPr lang="en-US" sz="2600" b="1" dirty="0" smtClean="0"/>
              <a:t> </a:t>
            </a:r>
            <a:r>
              <a:rPr lang="el-GR" sz="2600" b="1" dirty="0" smtClean="0"/>
              <a:t>(</a:t>
            </a:r>
            <a:r>
              <a:rPr lang="en-US" sz="2600" b="1" dirty="0" smtClean="0"/>
              <a:t>Active surveillance</a:t>
            </a:r>
            <a:r>
              <a:rPr lang="el-GR" sz="2600" b="1" dirty="0" smtClean="0"/>
              <a:t>)</a:t>
            </a:r>
            <a:r>
              <a:rPr lang="en-US" sz="2600" b="1" dirty="0" smtClean="0"/>
              <a:t> </a:t>
            </a:r>
            <a:endParaRPr lang="el-GR" sz="2600" b="1" i="0" dirty="0" smtClean="0">
              <a:solidFill>
                <a:srgbClr val="333333"/>
              </a:solidFill>
              <a:latin typeface="Arial"/>
              <a:ea typeface="+mn-ea"/>
              <a:cs typeface="+mn-cs"/>
            </a:endParaRP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Θεωρείται μια αποδεκτή επιλογή για ασθενείς με </a:t>
            </a:r>
            <a:r>
              <a:rPr lang="el-GR" sz="1800" b="0" i="1" u="sng" dirty="0" smtClean="0">
                <a:solidFill>
                  <a:srgbClr val="0070C0"/>
                </a:solidFill>
                <a:latin typeface="Arial"/>
                <a:ea typeface="+mn-ea"/>
                <a:cs typeface="+mn-cs"/>
              </a:rPr>
              <a:t>καρκίνους χαμηλού κινδύνου και προσδόκιμο ζωής &lt;10 έτη.</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Στους ασθενείς με προστατικό καρκίνο πολύ χαμηλού κινδύνου αρχικώς δεν χορηγείται θεραπεία αλλά παρακολουθούνται με συχνές εξετάσεις PSA, δακτυλικές εξετάσεις του ορθού και βιοψίες.</a:t>
            </a:r>
          </a:p>
          <a:p>
            <a:pPr marL="740664" lvl="1" indent="-283464">
              <a:spcBef>
                <a:spcPts val="432"/>
              </a:spcBef>
              <a:buClr>
                <a:srgbClr val="333333"/>
              </a:buClr>
              <a:buFont typeface="Arial"/>
              <a:buChar char="–"/>
            </a:pPr>
            <a:r>
              <a:rPr lang="el-GR" sz="1800" b="0" i="0" dirty="0" smtClean="0">
                <a:solidFill>
                  <a:srgbClr val="333333"/>
                </a:solidFill>
                <a:latin typeface="Arial"/>
                <a:ea typeface="+mn-ea"/>
                <a:cs typeface="+mn-cs"/>
              </a:rPr>
              <a:t>Στα κριτήρια καταλληλότητας περιλαμβάνονται: </a:t>
            </a:r>
            <a:endParaRPr lang="en-US" sz="1800" b="0" i="0" dirty="0" smtClean="0">
              <a:solidFill>
                <a:srgbClr val="333333"/>
              </a:solidFill>
              <a:latin typeface="Arial"/>
              <a:ea typeface="+mn-ea"/>
              <a:cs typeface="+mn-cs"/>
            </a:endParaRPr>
          </a:p>
          <a:p>
            <a:pPr marL="740664" lvl="1" indent="-283464">
              <a:spcBef>
                <a:spcPts val="432"/>
              </a:spcBef>
              <a:buClr>
                <a:srgbClr val="333333"/>
              </a:buClr>
              <a:buFont typeface="Wingdings" pitchFamily="2" charset="2"/>
              <a:buChar char="Ø"/>
            </a:pPr>
            <a:r>
              <a:rPr lang="el-GR" sz="1800" b="0" i="0" dirty="0" smtClean="0">
                <a:solidFill>
                  <a:srgbClr val="333333"/>
                </a:solidFill>
                <a:latin typeface="Arial"/>
                <a:ea typeface="+mn-ea"/>
                <a:cs typeface="+mn-cs"/>
              </a:rPr>
              <a:t>T1–T2</a:t>
            </a:r>
            <a:endParaRPr lang="en-US" sz="1800" b="0" i="0" dirty="0" smtClean="0">
              <a:solidFill>
                <a:srgbClr val="333333"/>
              </a:solidFill>
              <a:latin typeface="Arial"/>
              <a:ea typeface="+mn-ea"/>
              <a:cs typeface="+mn-cs"/>
            </a:endParaRPr>
          </a:p>
          <a:p>
            <a:pPr marL="740664" lvl="1" indent="-283464">
              <a:spcBef>
                <a:spcPts val="432"/>
              </a:spcBef>
              <a:buClr>
                <a:srgbClr val="333333"/>
              </a:buClr>
              <a:buFont typeface="Wingdings" pitchFamily="2" charset="2"/>
              <a:buChar char="Ø"/>
            </a:pPr>
            <a:r>
              <a:rPr lang="el-GR" sz="1800" b="0" i="0" dirty="0" smtClean="0">
                <a:solidFill>
                  <a:srgbClr val="333333"/>
                </a:solidFill>
                <a:latin typeface="Arial"/>
                <a:ea typeface="+mn-ea"/>
                <a:cs typeface="+mn-cs"/>
              </a:rPr>
              <a:t>Gleason≤6</a:t>
            </a:r>
            <a:endParaRPr lang="en-US" sz="1800" dirty="0" smtClean="0">
              <a:solidFill>
                <a:srgbClr val="333333"/>
              </a:solidFill>
              <a:latin typeface="Arial"/>
            </a:endParaRPr>
          </a:p>
          <a:p>
            <a:pPr marL="740664" lvl="1" indent="-283464">
              <a:spcBef>
                <a:spcPts val="432"/>
              </a:spcBef>
              <a:buClr>
                <a:srgbClr val="333333"/>
              </a:buClr>
              <a:buFont typeface="Wingdings" pitchFamily="2" charset="2"/>
              <a:buChar char="Ø"/>
            </a:pPr>
            <a:r>
              <a:rPr lang="el-GR" sz="1800" b="0" i="0" dirty="0" smtClean="0">
                <a:solidFill>
                  <a:srgbClr val="333333"/>
                </a:solidFill>
                <a:latin typeface="Arial" pitchFamily="34" charset="0"/>
                <a:cs typeface="Arial" pitchFamily="34" charset="0"/>
              </a:rPr>
              <a:t>≤</a:t>
            </a:r>
            <a:r>
              <a:rPr lang="el-GR" sz="1800" dirty="0" smtClean="0">
                <a:solidFill>
                  <a:srgbClr val="333333"/>
                </a:solidFill>
                <a:latin typeface="Arial" pitchFamily="34" charset="0"/>
                <a:cs typeface="Arial" pitchFamily="34" charset="0"/>
              </a:rPr>
              <a:t> </a:t>
            </a:r>
            <a:r>
              <a:rPr lang="el-GR" sz="1800" dirty="0" smtClean="0">
                <a:latin typeface="Arial" pitchFamily="34" charset="0"/>
                <a:cs typeface="Arial" pitchFamily="34" charset="0"/>
              </a:rPr>
              <a:t>3 βιοψίες με καρκινικά ευρήματα</a:t>
            </a:r>
            <a:r>
              <a:rPr lang="el-GR" sz="1800" b="0" i="0" dirty="0" smtClean="0">
                <a:latin typeface="Arial" pitchFamily="34" charset="0"/>
                <a:cs typeface="Arial" pitchFamily="34" charset="0"/>
              </a:rPr>
              <a:t>, ≤50% κάθε βιοψίας </a:t>
            </a:r>
            <a:r>
              <a:rPr lang="el-GR" sz="1800" dirty="0" smtClean="0">
                <a:latin typeface="Arial" pitchFamily="34" charset="0"/>
                <a:cs typeface="Arial" pitchFamily="34" charset="0"/>
              </a:rPr>
              <a:t>με καρκινικά ευρήματα</a:t>
            </a:r>
            <a:r>
              <a:rPr lang="el-GR" sz="1800" b="0" i="0" dirty="0" smtClean="0">
                <a:solidFill>
                  <a:srgbClr val="333333"/>
                </a:solidFill>
                <a:latin typeface="Arial" pitchFamily="34" charset="0"/>
                <a:cs typeface="Arial" pitchFamily="34" charset="0"/>
              </a:rPr>
              <a:t>, PSA &lt;10 ng/mL</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Αν εμφανιστεί εξέλιξη, χορηγείται θεραπεία με σκοπό την ίαση.</a:t>
            </a:r>
          </a:p>
          <a:p>
            <a:pPr marL="347472" indent="-347472">
              <a:spcBef>
                <a:spcPts val="480"/>
              </a:spcBef>
              <a:buClr>
                <a:srgbClr val="333333"/>
              </a:buClr>
              <a:buFont typeface="Arial"/>
              <a:buChar char="•"/>
            </a:pPr>
            <a:r>
              <a:rPr lang="el-GR" sz="2600" b="1" dirty="0" smtClean="0">
                <a:solidFill>
                  <a:srgbClr val="333333"/>
                </a:solidFill>
                <a:latin typeface="Arial"/>
              </a:rPr>
              <a:t>Αναμονή σε </a:t>
            </a:r>
            <a:r>
              <a:rPr lang="el-GR" sz="2600" b="1" i="0" dirty="0" smtClean="0">
                <a:solidFill>
                  <a:srgbClr val="333333"/>
                </a:solidFill>
                <a:latin typeface="Arial"/>
                <a:ea typeface="+mn-ea"/>
                <a:cs typeface="+mn-cs"/>
              </a:rPr>
              <a:t>Επαγρύπνηση</a:t>
            </a:r>
            <a:r>
              <a:rPr lang="en-US" sz="2600" b="1" dirty="0" smtClean="0"/>
              <a:t> </a:t>
            </a:r>
            <a:r>
              <a:rPr lang="el-GR" sz="2600" b="1" dirty="0" smtClean="0"/>
              <a:t>(</a:t>
            </a:r>
            <a:r>
              <a:rPr lang="en-US" sz="2600" b="1" dirty="0" smtClean="0"/>
              <a:t>Watchful waiting</a:t>
            </a:r>
            <a:r>
              <a:rPr lang="el-GR" sz="2600" b="1" dirty="0" smtClean="0"/>
              <a:t>)</a:t>
            </a:r>
            <a:endParaRPr lang="el-GR" sz="2600" b="1" i="0" dirty="0" smtClean="0">
              <a:solidFill>
                <a:srgbClr val="333333"/>
              </a:solidFill>
              <a:latin typeface="Arial"/>
              <a:ea typeface="+mn-ea"/>
              <a:cs typeface="+mn-cs"/>
            </a:endParaRP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Βασίζεται σε καθυστερημένη, συμπτωματική, θεραπεία που δεν έχει στόχο την ίαση </a:t>
            </a:r>
            <a:r>
              <a:rPr lang="el-GR" sz="1800" i="1" u="sng" dirty="0" smtClean="0">
                <a:solidFill>
                  <a:srgbClr val="0070C0"/>
                </a:solidFill>
                <a:latin typeface="Arial"/>
                <a:ea typeface="+mn-ea"/>
                <a:cs typeface="+mn-cs"/>
              </a:rPr>
              <a:t>σε ασθενείς οι οποίοι δεν είναι υποψήφιοι για επιθετική, τοπική θεραπεία.</a:t>
            </a:r>
          </a:p>
          <a:p>
            <a:pPr marL="740664" lvl="1" indent="-283464" algn="l" defTabSz="914400">
              <a:spcBef>
                <a:spcPts val="1200"/>
              </a:spcBef>
              <a:buFont typeface="Arial"/>
              <a:buChar char="–"/>
            </a:pPr>
            <a:endParaRPr lang="el-GR" dirty="0" smtClean="0"/>
          </a:p>
        </p:txBody>
      </p:sp>
      <p:sp>
        <p:nvSpPr>
          <p:cNvPr id="5" name="Rectangle 4"/>
          <p:cNvSpPr/>
          <p:nvPr/>
        </p:nvSpPr>
        <p:spPr>
          <a:xfrm>
            <a:off x="-5610" y="6452330"/>
            <a:ext cx="670362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Arial"/>
              </a:rPr>
              <a:t>DRE=δακτυλική εξέταση του ορθού. PSA=ειδικό προστατικό αντιγόνο.</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Eur Urol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2011:59;61–71.</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Αρχική θεραπεία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421.WAV">
            <a:hlinkClick r:id="" action="ppaction://media"/>
          </p:cNvPr>
          <p:cNvPicPr>
            <a:picLocks noRot="1" noChangeAspect="1"/>
          </p:cNvPicPr>
          <p:nvPr>
            <a:wavAudioFile r:embed="rId1" name="~PP421.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04082199"/>
      </p:ext>
    </p:extLst>
  </p:cSld>
  <p:clrMapOvr>
    <a:masterClrMapping/>
  </p:clrMapOvr>
  <p:transition advTm="45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Θεραπείες με σκοπό την ίαση</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755424" y="1370014"/>
            <a:ext cx="8083776" cy="4405312"/>
          </a:xfrm>
        </p:spPr>
        <p:txBody>
          <a:bodyPr>
            <a:normAutofit fontScale="77500" lnSpcReduction="20000"/>
          </a:bodyPr>
          <a:lstStyle/>
          <a:p>
            <a:pPr marL="347472" indent="-347472" algn="l" defTabSz="914400">
              <a:spcBef>
                <a:spcPts val="480"/>
              </a:spcBef>
              <a:buClr>
                <a:srgbClr val="333333"/>
              </a:buClr>
              <a:buFont typeface="Arial"/>
              <a:buChar char="•"/>
            </a:pPr>
            <a:r>
              <a:rPr lang="el-GR" sz="2000" b="1" i="0" dirty="0" smtClean="0">
                <a:solidFill>
                  <a:srgbClr val="333333"/>
                </a:solidFill>
                <a:latin typeface="Arial"/>
                <a:ea typeface="+mn-ea"/>
                <a:cs typeface="+mn-cs"/>
              </a:rPr>
              <a:t>Ριζική προστατεκτομή</a:t>
            </a:r>
            <a:r>
              <a:rPr lang="el-GR" sz="2000" b="1" i="0" baseline="30000" dirty="0" smtClean="0">
                <a:solidFill>
                  <a:srgbClr val="333333"/>
                </a:solidFill>
                <a:latin typeface="Arial"/>
                <a:ea typeface="+mn-ea"/>
                <a:cs typeface="+mn-cs"/>
              </a:rPr>
              <a:t>1</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Χειρουργική επέμβαση για την αφαίρεση του προστάτη και μέρους του ιστού που τον περιβάλλει.</a:t>
            </a:r>
          </a:p>
          <a:p>
            <a:pPr marL="347472" indent="-347472" algn="l" defTabSz="914400">
              <a:spcBef>
                <a:spcPts val="480"/>
              </a:spcBef>
              <a:buClr>
                <a:srgbClr val="333333"/>
              </a:buClr>
              <a:buFont typeface="Arial"/>
              <a:buChar char="•"/>
            </a:pPr>
            <a:r>
              <a:rPr lang="el-GR" sz="2000" b="1" i="0" dirty="0" smtClean="0">
                <a:solidFill>
                  <a:srgbClr val="333333"/>
                </a:solidFill>
                <a:latin typeface="Arial"/>
                <a:ea typeface="+mn-ea"/>
                <a:cs typeface="+mn-cs"/>
              </a:rPr>
              <a:t>Ακτινοθεραπεία</a:t>
            </a:r>
            <a:r>
              <a:rPr lang="el-GR" sz="2000" b="1" i="0" baseline="30000" dirty="0" smtClean="0">
                <a:solidFill>
                  <a:srgbClr val="333333"/>
                </a:solidFill>
                <a:latin typeface="Arial"/>
                <a:ea typeface="+mn-ea"/>
                <a:cs typeface="+mn-cs"/>
              </a:rPr>
              <a:t>1</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Χρήση ακτινοβολίας υψηλής ενέργειας για την καταστροφή των καρκινικών κυττάρων και τη συρρίκνωση των όγκων.</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Η ακτινοβολία μπορεί να προέρχεται από έξω από το σώμα - θεραπεία με εξωτερική δέσμη ακτίνων (EBRT)</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Ή από ραδιενεργό υλικό που τοποθετείται στο εσωτερικό του σώματος (βραχυθεραπεία)</a:t>
            </a:r>
          </a:p>
          <a:p>
            <a:pPr marL="347472" indent="-347472" algn="l" defTabSz="914400">
              <a:spcBef>
                <a:spcPts val="480"/>
              </a:spcBef>
              <a:buClr>
                <a:srgbClr val="333333"/>
              </a:buClr>
              <a:buFont typeface="Arial"/>
              <a:buChar char="•"/>
            </a:pPr>
            <a:r>
              <a:rPr lang="el-GR" sz="2000" b="1" i="0" dirty="0" smtClean="0">
                <a:solidFill>
                  <a:srgbClr val="333333"/>
                </a:solidFill>
                <a:latin typeface="Arial"/>
                <a:ea typeface="+mn-ea"/>
                <a:cs typeface="+mn-cs"/>
              </a:rPr>
              <a:t>Κρυοθεραπεία?</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Χρήση θερμοκρασιών κάτω από τη θερμοκρασία κατάψυξης για την καταστροφή ιστού</a:t>
            </a:r>
            <a:r>
              <a:rPr lang="el-GR" sz="1800" b="0" i="0" baseline="30000" dirty="0" smtClean="0">
                <a:solidFill>
                  <a:srgbClr val="333333"/>
                </a:solidFill>
                <a:latin typeface="Arial"/>
                <a:ea typeface="+mn-ea"/>
                <a:cs typeface="+mn-cs"/>
              </a:rPr>
              <a:t>1</a:t>
            </a:r>
          </a:p>
          <a:p>
            <a:pPr marL="740664" lvl="1" indent="-283464" algn="l" defTabSz="914400">
              <a:spcBef>
                <a:spcPts val="432"/>
              </a:spcBef>
              <a:spcAft>
                <a:spcPts val="600"/>
              </a:spcAft>
              <a:buClr>
                <a:srgbClr val="333333"/>
              </a:buClr>
              <a:buFont typeface="Arial"/>
              <a:buChar char="–"/>
            </a:pPr>
            <a:r>
              <a:rPr lang="el-GR" sz="1800" b="0" i="0" dirty="0" smtClean="0">
                <a:solidFill>
                  <a:srgbClr val="333333"/>
                </a:solidFill>
                <a:latin typeface="Arial"/>
                <a:ea typeface="+mn-ea"/>
                <a:cs typeface="+mn-cs"/>
              </a:rPr>
              <a:t>Η αφαίρεση του προστάτη με κρυοχειρουργική (CSAP) έχει αναδυθεί ως μια εναλλακτική θεραπεία για ασθενείς που δεν είναι κατάλληλοι για ριζική προστατεκτομή.</a:t>
            </a:r>
            <a:r>
              <a:rPr lang="el-GR" sz="1800" b="0" i="0" baseline="30000" dirty="0" smtClean="0">
                <a:solidFill>
                  <a:srgbClr val="333333"/>
                </a:solidFill>
                <a:latin typeface="Arial"/>
                <a:ea typeface="+mn-ea"/>
                <a:cs typeface="+mn-cs"/>
              </a:rPr>
              <a:t>2</a:t>
            </a:r>
          </a:p>
          <a:p>
            <a:pPr marL="347472" indent="-347472" algn="l" defTabSz="914400">
              <a:spcBef>
                <a:spcPts val="480"/>
              </a:spcBef>
              <a:buClr>
                <a:srgbClr val="333333"/>
              </a:buClr>
              <a:buFont typeface="Arial"/>
              <a:buChar char="•"/>
            </a:pPr>
            <a:r>
              <a:rPr lang="el-GR" sz="2000" b="1" i="0" dirty="0" smtClean="0">
                <a:solidFill>
                  <a:srgbClr val="333333"/>
                </a:solidFill>
                <a:latin typeface="Arial"/>
                <a:ea typeface="+mn-ea"/>
                <a:cs typeface="+mn-cs"/>
              </a:rPr>
              <a:t>Εστιασμένος υπέρηχος υψηλής έντασης (HIFU) ?</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Μια ισχυρή δέσμη ηχητικών κυμάτων υψηλής συχνότητας κατευθύνεται προς τα καρκινικά </a:t>
            </a:r>
            <a:br>
              <a:rPr lang="el-GR" sz="1800" b="0" i="0" dirty="0" smtClean="0">
                <a:solidFill>
                  <a:srgbClr val="333333"/>
                </a:solidFill>
                <a:latin typeface="Arial"/>
                <a:ea typeface="+mn-ea"/>
                <a:cs typeface="+mn-cs"/>
              </a:rPr>
            </a:br>
            <a:r>
              <a:rPr lang="el-GR" sz="1800" b="0" i="0" dirty="0" smtClean="0">
                <a:solidFill>
                  <a:srgbClr val="333333"/>
                </a:solidFill>
                <a:latin typeface="Arial"/>
                <a:ea typeface="+mn-ea"/>
                <a:cs typeface="+mn-cs"/>
              </a:rPr>
              <a:t>κύτταρα για να τα θανατώσει.</a:t>
            </a:r>
            <a:r>
              <a:rPr lang="el-GR" sz="1800" b="0" i="0" baseline="30000" dirty="0" smtClean="0">
                <a:solidFill>
                  <a:srgbClr val="333333"/>
                </a:solidFill>
                <a:latin typeface="Arial"/>
                <a:ea typeface="+mn-ea"/>
                <a:cs typeface="+mn-cs"/>
              </a:rPr>
              <a:t>1</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Μπορεί να χρησιμοποιηθεί σε ασθενείς που δεν είναι κατάλληλοι για ριζική προστατεκτομή.</a:t>
            </a:r>
            <a:r>
              <a:rPr lang="el-GR" sz="1800" b="0" i="0" baseline="30000" dirty="0" smtClean="0">
                <a:solidFill>
                  <a:srgbClr val="333333"/>
                </a:solidFill>
                <a:latin typeface="Arial"/>
                <a:ea typeface="+mn-ea"/>
                <a:cs typeface="+mn-cs"/>
              </a:rPr>
              <a:t>2</a:t>
            </a:r>
            <a:endParaRPr lang="el-GR" sz="1800" b="0" i="0" baseline="30000" dirty="0">
              <a:solidFill>
                <a:srgbClr val="333333"/>
              </a:solidFill>
              <a:latin typeface="Arial"/>
              <a:ea typeface="+mn-ea"/>
              <a:cs typeface="+mn-cs"/>
            </a:endParaRPr>
          </a:p>
        </p:txBody>
      </p:sp>
      <p:sp>
        <p:nvSpPr>
          <p:cNvPr id="5" name="Rectangle 4"/>
          <p:cNvSpPr/>
          <p:nvPr/>
        </p:nvSpPr>
        <p:spPr>
          <a:xfrm>
            <a:off x="-5609" y="6295855"/>
            <a:ext cx="7992096" cy="553998"/>
          </a:xfrm>
          <a:prstGeom prst="rect">
            <a:avLst/>
          </a:prstGeom>
        </p:spPr>
        <p:txBody>
          <a:bodyPr wrap="square">
            <a:spAutoFit/>
          </a:bodyPr>
          <a:lstStyle/>
          <a:p>
            <a:pPr marL="228600" lvl="0" indent="-228600">
              <a:buFont typeface="Arial"/>
              <a:buAutoNum type="arabicPeriod"/>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CRUK. Treating prostate cancer. Διατίθεται στη σελίδα: http://www.cancerresearchuk.org/cancer-help/type/prostate-cancer/treatment/. </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Τελευταία πρόσβαση τον </a:t>
            </a:r>
            <a:r>
              <a:rPr lang="el-GR" sz="1000" dirty="0">
                <a:solidFill>
                  <a:srgbClr val="333333"/>
                </a:solidFill>
              </a:rPr>
              <a:t>Αύγουστο 2018.</a:t>
            </a:r>
            <a:endParaRPr kumimoji="0" lang="el-GR" sz="1000" b="0" i="0" u="none" strike="noStrike" kern="1200" cap="none" spc="0" normalizeH="0" baseline="0" noProof="0" dirty="0" smtClean="0">
              <a:ln>
                <a:noFill/>
              </a:ln>
              <a:solidFill>
                <a:srgbClr val="333333"/>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Eur Urol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2011:59;61–71.</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Αρχική θεραπεία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673.WAV">
            <a:hlinkClick r:id="" action="ppaction://media"/>
          </p:cNvPr>
          <p:cNvPicPr>
            <a:picLocks noRot="1" noChangeAspect="1"/>
          </p:cNvPicPr>
          <p:nvPr>
            <a:wavAudioFile r:embed="rId1" name="~PP673.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37829625"/>
      </p:ext>
    </p:extLst>
  </p:cSld>
  <p:clrMapOvr>
    <a:masterClrMapping/>
  </p:clrMapOvr>
  <p:transition advTm="24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pPr algn="l" defTabSz="914400">
              <a:lnSpc>
                <a:spcPct val="85000"/>
              </a:lnSpc>
              <a:spcBef>
                <a:spcPts val="0"/>
              </a:spcBef>
              <a:buNone/>
            </a:pPr>
            <a:r>
              <a:rPr lang="el-GR" sz="3200" b="1" i="0" dirty="0" smtClean="0">
                <a:solidFill>
                  <a:srgbClr val="C0311A"/>
                </a:solidFill>
                <a:latin typeface="Arial"/>
                <a:ea typeface="+mj-ea"/>
                <a:cs typeface="+mj-cs"/>
              </a:rPr>
              <a:t>Θεραπείες με σκοπό την ίαση</a:t>
            </a:r>
            <a:endParaRPr lang="el-GR" sz="3200" b="1" i="0" dirty="0">
              <a:solidFill>
                <a:srgbClr val="C0311A"/>
              </a:solidFill>
              <a:latin typeface="Arial"/>
              <a:ea typeface="+mj-ea"/>
              <a:cs typeface="+mj-cs"/>
            </a:endParaRPr>
          </a:p>
        </p:txBody>
      </p:sp>
      <p:sp>
        <p:nvSpPr>
          <p:cNvPr id="5" name="Rectangle 4"/>
          <p:cNvSpPr/>
          <p:nvPr/>
        </p:nvSpPr>
        <p:spPr>
          <a:xfrm>
            <a:off x="-5609" y="6295855"/>
            <a:ext cx="7992096" cy="553998"/>
          </a:xfrm>
          <a:prstGeom prst="rect">
            <a:avLst/>
          </a:prstGeom>
        </p:spPr>
        <p:txBody>
          <a:bodyPr wrap="square">
            <a:spAutoFit/>
          </a:bodyPr>
          <a:lstStyle/>
          <a:p>
            <a:pPr marL="228600" lvl="0" indent="-228600">
              <a:buFont typeface="Arial"/>
              <a:buAutoNum type="arabicPeriod"/>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CRUK. Treating prostate cancer. Διατίθεται στη σελίδα: http://www.cancerresearchuk.org/cancer-help/type/prostate-cancer/treatment/. </a:t>
            </a:r>
            <a:br>
              <a:rPr kumimoji="0" lang="el-GR" sz="1000" b="0" i="0" u="none" strike="noStrike" kern="1200" cap="none" spc="0" normalizeH="0" baseline="0" noProof="0" dirty="0" smtClean="0">
                <a:ln>
                  <a:noFill/>
                </a:ln>
                <a:solidFill>
                  <a:srgbClr val="333333"/>
                </a:solidFill>
                <a:effectLst/>
                <a:uLnTx/>
                <a:uFillTx/>
                <a:latin typeface="Arial"/>
                <a:ea typeface="+mn-ea"/>
                <a:cs typeface="+mn-cs"/>
              </a:rPr>
            </a:br>
            <a:r>
              <a:rPr kumimoji="0" lang="el-GR" sz="1000" b="0" i="0" u="none" strike="noStrike" kern="1200" cap="none" spc="0" normalizeH="0" baseline="0" noProof="0" dirty="0" smtClean="0">
                <a:ln>
                  <a:noFill/>
                </a:ln>
                <a:solidFill>
                  <a:srgbClr val="333333"/>
                </a:solidFill>
                <a:effectLst/>
                <a:uLnTx/>
                <a:uFillTx/>
                <a:latin typeface="Arial"/>
                <a:ea typeface="+mn-ea"/>
                <a:cs typeface="+mn-cs"/>
              </a:rPr>
              <a:t>Τελευταία πρόσβαση τον </a:t>
            </a:r>
            <a:r>
              <a:rPr lang="el-GR" sz="1000" dirty="0">
                <a:solidFill>
                  <a:srgbClr val="333333"/>
                </a:solidFill>
              </a:rPr>
              <a:t>Αύγουστο 2018.</a:t>
            </a:r>
            <a:endParaRPr kumimoji="0" lang="el-GR" sz="1000" b="0" i="0" u="none" strike="noStrike" kern="1200" cap="none" spc="0" normalizeH="0" baseline="0" noProof="0" dirty="0" smtClean="0">
              <a:ln>
                <a:noFill/>
              </a:ln>
              <a:solidFill>
                <a:srgbClr val="333333"/>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AutoNum type="arabicPeriod"/>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Heidenreich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Eur Urol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2011:59;61–71.</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Αρχική θεραπεία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6 - Θέση περιεχομένου"/>
          <p:cNvSpPr>
            <a:spLocks noGrp="1"/>
          </p:cNvSpPr>
          <p:nvPr>
            <p:ph idx="1"/>
          </p:nvPr>
        </p:nvSpPr>
        <p:spPr/>
        <p:txBody>
          <a:bodyPr/>
          <a:lstStyle/>
          <a:p>
            <a:r>
              <a:rPr lang="el-GR" dirty="0" smtClean="0"/>
              <a:t>Η επιλογή της καταλληλότερης θεραπείας </a:t>
            </a:r>
            <a:r>
              <a:rPr lang="en-US" dirty="0" smtClean="0"/>
              <a:t>(</a:t>
            </a:r>
            <a:r>
              <a:rPr lang="el-GR" dirty="0" smtClean="0"/>
              <a:t>χειρουργείο, ακτινοθεραπεία, παρακολούθηση) γίνεται με βάση</a:t>
            </a:r>
          </a:p>
          <a:p>
            <a:pPr>
              <a:buFont typeface="Wingdings" pitchFamily="2" charset="2"/>
              <a:buChar char="Ø"/>
            </a:pPr>
            <a:r>
              <a:rPr lang="el-GR" dirty="0" smtClean="0"/>
              <a:t>Το προσδόκιμο επιβίωσης (5-10-20 έτη)</a:t>
            </a:r>
          </a:p>
          <a:p>
            <a:pPr>
              <a:buFont typeface="Wingdings" pitchFamily="2" charset="2"/>
              <a:buChar char="Ø"/>
            </a:pPr>
            <a:r>
              <a:rPr lang="el-GR" dirty="0" smtClean="0"/>
              <a:t>Την παρουσία συμπτωμάτων</a:t>
            </a:r>
          </a:p>
          <a:p>
            <a:pPr>
              <a:buFont typeface="Wingdings" pitchFamily="2" charset="2"/>
              <a:buChar char="Ø"/>
            </a:pPr>
            <a:r>
              <a:rPr lang="el-GR" dirty="0" smtClean="0"/>
              <a:t>Το στάδιο/ </a:t>
            </a:r>
            <a:r>
              <a:rPr lang="en-US" dirty="0" smtClean="0"/>
              <a:t>risk group</a:t>
            </a:r>
            <a:endParaRPr lang="el-GR" dirty="0"/>
          </a:p>
        </p:txBody>
      </p:sp>
      <p:pic>
        <p:nvPicPr>
          <p:cNvPr id="10" name="~PP401.WAV">
            <a:hlinkClick r:id="" action="ppaction://media"/>
          </p:cNvPr>
          <p:cNvPicPr>
            <a:picLocks noRot="1" noChangeAspect="1"/>
          </p:cNvPicPr>
          <p:nvPr>
            <a:wavAudioFile r:embed="rId1" name="~PP401.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2637829625"/>
      </p:ext>
    </p:extLst>
  </p:cSld>
  <p:clrMapOvr>
    <a:masterClrMapping/>
  </p:clrMapOvr>
  <p:transition advTm="40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Θεραπευτικές επιλογές για προστατικό καρκίνο πρώιμου σταδίου</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p:txBody>
          <a:bodyPr>
            <a:normAutofit fontScale="92500" lnSpcReduction="20000"/>
          </a:bodyPr>
          <a:lstStyle/>
          <a:p>
            <a:pPr marL="347472" indent="-347472" algn="l" defTabSz="914400">
              <a:spcBef>
                <a:spcPts val="480"/>
              </a:spcBef>
              <a:buClr>
                <a:srgbClr val="333333"/>
              </a:buClr>
              <a:buFont typeface="Arial"/>
              <a:buChar char="•"/>
            </a:pPr>
            <a:r>
              <a:rPr lang="el-GR" sz="2000" b="1" i="0" dirty="0" smtClean="0">
                <a:solidFill>
                  <a:srgbClr val="002060"/>
                </a:solidFill>
                <a:latin typeface="Arial"/>
                <a:ea typeface="+mn-ea"/>
                <a:cs typeface="+mn-cs"/>
              </a:rPr>
              <a:t>Χαμηλού κινδύνου, εντοπισμένη νόσος (T1–T2a)</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Ενεργητική παρακολούθηση</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Ριζική προστατεκτομή</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EBRT</a:t>
            </a:r>
          </a:p>
          <a:p>
            <a:pPr marL="740664" lvl="1" indent="-283464" algn="l" defTabSz="914400">
              <a:spcBef>
                <a:spcPts val="432"/>
              </a:spcBef>
              <a:buClr>
                <a:srgbClr val="333333"/>
              </a:buClr>
              <a:buFont typeface="Arial"/>
              <a:buChar char="–"/>
            </a:pPr>
            <a:r>
              <a:rPr lang="el-GR" sz="1800" b="0" i="0" dirty="0" smtClean="0">
                <a:solidFill>
                  <a:srgbClr val="333333"/>
                </a:solidFill>
                <a:latin typeface="Arial"/>
                <a:ea typeface="+mn-ea"/>
                <a:cs typeface="+mn-cs"/>
              </a:rPr>
              <a:t>Βραχυθεραπεία με μόνιμα/προσωρινά εμφυτεύματα</a:t>
            </a:r>
          </a:p>
          <a:p>
            <a:pPr marL="740664" lvl="1" indent="-283464" algn="l" defTabSz="914400">
              <a:spcBef>
                <a:spcPts val="432"/>
              </a:spcBef>
              <a:spcAft>
                <a:spcPts val="600"/>
              </a:spcAft>
              <a:buClr>
                <a:srgbClr val="333333"/>
              </a:buClr>
              <a:buFont typeface="Arial"/>
              <a:buChar char="–"/>
            </a:pPr>
            <a:r>
              <a:rPr lang="el-GR" sz="1800" b="0" i="0" dirty="0" smtClean="0">
                <a:latin typeface="Arial"/>
                <a:ea typeface="+mn-ea"/>
                <a:cs typeface="+mn-cs"/>
              </a:rPr>
              <a:t>Δεν συνιστάται η άμεση ορμονική θεραπεία ως </a:t>
            </a:r>
            <a:r>
              <a:rPr lang="el-GR" sz="1800" b="0" i="0" dirty="0" err="1" smtClean="0">
                <a:latin typeface="Arial"/>
                <a:ea typeface="+mn-ea"/>
                <a:cs typeface="+mn-cs"/>
              </a:rPr>
              <a:t>μονοθεραπεία</a:t>
            </a:r>
            <a:r>
              <a:rPr lang="el-GR" sz="1800" b="0" i="0" dirty="0" smtClean="0">
                <a:latin typeface="Arial"/>
                <a:ea typeface="+mn-ea"/>
                <a:cs typeface="+mn-cs"/>
              </a:rPr>
              <a:t>.</a:t>
            </a:r>
          </a:p>
          <a:p>
            <a:pPr marL="347472" indent="-347472" algn="l" defTabSz="914400">
              <a:spcBef>
                <a:spcPts val="480"/>
              </a:spcBef>
              <a:buClr>
                <a:srgbClr val="333333"/>
              </a:buClr>
              <a:buFont typeface="Arial"/>
              <a:buChar char="•"/>
            </a:pPr>
            <a:r>
              <a:rPr lang="el-GR" sz="2000" b="1" i="0" dirty="0" smtClean="0">
                <a:solidFill>
                  <a:srgbClr val="002060"/>
                </a:solidFill>
                <a:latin typeface="Arial"/>
                <a:ea typeface="+mn-ea"/>
                <a:cs typeface="+mn-cs"/>
              </a:rPr>
              <a:t>Ενδιάμεσου κινδύνου (T2b–T2c)</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Ριζική προστατεκτομή</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EBRT</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Βραχυθεραπεία με μόνιμα εμφυτεύματα</a:t>
            </a:r>
          </a:p>
          <a:p>
            <a:pPr marL="740664" lvl="1" indent="-283464">
              <a:spcBef>
                <a:spcPts val="432"/>
              </a:spcBef>
              <a:buClr>
                <a:srgbClr val="333333"/>
              </a:buClr>
              <a:buFont typeface="Arial"/>
              <a:buChar char="–"/>
            </a:pPr>
            <a:r>
              <a:rPr lang="el-GR" dirty="0" smtClean="0"/>
              <a:t>Δεν συνιστάται η άμεση ορμονική θεραπεία ως </a:t>
            </a:r>
            <a:r>
              <a:rPr lang="el-GR" dirty="0" err="1" smtClean="0"/>
              <a:t>μονοθεραπεία</a:t>
            </a:r>
            <a:r>
              <a:rPr lang="el-GR" dirty="0" smtClean="0"/>
              <a:t> .</a:t>
            </a:r>
          </a:p>
          <a:p>
            <a:pPr marL="740664" lvl="1" indent="-283464">
              <a:spcBef>
                <a:spcPts val="432"/>
              </a:spcBef>
              <a:buClr>
                <a:srgbClr val="333333"/>
              </a:buClr>
              <a:buFont typeface="Arial"/>
              <a:buChar char="–"/>
            </a:pPr>
            <a:r>
              <a:rPr lang="el-GR" sz="1800" b="0" i="0" dirty="0" smtClean="0">
                <a:solidFill>
                  <a:srgbClr val="333333"/>
                </a:solidFill>
                <a:latin typeface="Arial"/>
                <a:ea typeface="+mn-ea"/>
                <a:cs typeface="+mn-cs"/>
              </a:rPr>
              <a:t>Η επαγρύπνηση με καθυστερημένη ορμονική θεραπεία είναι μια επιλογή για άνδρες που δεν είναι κατάλληλοι ή δεν δέχονται να υποβληθούν σε ριζική αντιμετώπιση.</a:t>
            </a:r>
            <a:endParaRPr lang="el-GR" sz="1800" b="0" i="0" dirty="0">
              <a:solidFill>
                <a:srgbClr val="333333"/>
              </a:solidFill>
              <a:latin typeface="Arial"/>
              <a:ea typeface="+mn-ea"/>
              <a:cs typeface="+mn-cs"/>
            </a:endParaRPr>
          </a:p>
        </p:txBody>
      </p:sp>
      <p:sp>
        <p:nvSpPr>
          <p:cNvPr id="5" name="Rectangle 4"/>
          <p:cNvSpPr/>
          <p:nvPr/>
        </p:nvSpPr>
        <p:spPr>
          <a:xfrm>
            <a:off x="-5610" y="6454719"/>
            <a:ext cx="7433972" cy="400110"/>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EBRT=θεραπεία με εξωτερική δέσμη ακτίνων.</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Horwich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Ann Oncol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2010:21(Suppl. 5);v129–33.</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10"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Αρχική θεραπεία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2613.WAV">
            <a:hlinkClick r:id="" action="ppaction://media"/>
          </p:cNvPr>
          <p:cNvPicPr>
            <a:picLocks noRot="1" noChangeAspect="1"/>
          </p:cNvPicPr>
          <p:nvPr>
            <a:wavAudioFile r:embed="rId1" name="~PP2613.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59322087"/>
      </p:ext>
    </p:extLst>
  </p:cSld>
  <p:clrMapOvr>
    <a:masterClrMapping/>
  </p:clrMapOvr>
  <p:transition advTm="14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normAutofit/>
          </a:bodyPr>
          <a:lstStyle/>
          <a:p>
            <a:pPr algn="l" defTabSz="914400">
              <a:lnSpc>
                <a:spcPct val="85000"/>
              </a:lnSpc>
              <a:spcBef>
                <a:spcPts val="0"/>
              </a:spcBef>
              <a:buNone/>
            </a:pPr>
            <a:r>
              <a:rPr lang="el-GR" sz="3200" b="1" i="0" dirty="0" smtClean="0">
                <a:solidFill>
                  <a:srgbClr val="C0311A"/>
                </a:solidFill>
                <a:latin typeface="Arial"/>
                <a:ea typeface="+mj-ea"/>
                <a:cs typeface="+mj-cs"/>
              </a:rPr>
              <a:t>Θεραπευτικές επιλογές για καρκίνο </a:t>
            </a:r>
            <a:br>
              <a:rPr lang="el-GR" sz="3200" b="1" i="0" dirty="0" smtClean="0">
                <a:solidFill>
                  <a:srgbClr val="C0311A"/>
                </a:solidFill>
                <a:latin typeface="Arial"/>
                <a:ea typeface="+mj-ea"/>
                <a:cs typeface="+mj-cs"/>
              </a:rPr>
            </a:br>
            <a:r>
              <a:rPr lang="el-GR" sz="3200" b="1" i="0" dirty="0" smtClean="0">
                <a:solidFill>
                  <a:srgbClr val="C0311A"/>
                </a:solidFill>
                <a:latin typeface="Arial"/>
                <a:ea typeface="+mj-ea"/>
                <a:cs typeface="+mj-cs"/>
              </a:rPr>
              <a:t>του προστάτη προχωρημένου σταδίου</a:t>
            </a:r>
            <a:endParaRPr lang="el-GR" sz="3200" b="1" i="0" dirty="0">
              <a:solidFill>
                <a:srgbClr val="C0311A"/>
              </a:solidFill>
              <a:latin typeface="Arial"/>
              <a:ea typeface="+mj-ea"/>
              <a:cs typeface="+mj-cs"/>
            </a:endParaRPr>
          </a:p>
        </p:txBody>
      </p:sp>
      <p:sp>
        <p:nvSpPr>
          <p:cNvPr id="3" name="Content Placeholder 2"/>
          <p:cNvSpPr>
            <a:spLocks noGrp="1"/>
          </p:cNvSpPr>
          <p:nvPr>
            <p:ph idx="1"/>
          </p:nvPr>
        </p:nvSpPr>
        <p:spPr>
          <a:xfrm>
            <a:off x="755424" y="1370013"/>
            <a:ext cx="8005988" cy="4841875"/>
          </a:xfrm>
        </p:spPr>
        <p:txBody>
          <a:bodyPr>
            <a:normAutofit fontScale="85000" lnSpcReduction="20000"/>
          </a:bodyPr>
          <a:lstStyle/>
          <a:p>
            <a:pPr marL="347472" indent="-347472" algn="l" defTabSz="914400">
              <a:spcBef>
                <a:spcPts val="480"/>
              </a:spcBef>
              <a:buClr>
                <a:srgbClr val="333333"/>
              </a:buClr>
              <a:buFont typeface="Arial"/>
              <a:buChar char="•"/>
            </a:pPr>
            <a:r>
              <a:rPr lang="el-GR" sz="2000" b="1" i="0" dirty="0" smtClean="0">
                <a:solidFill>
                  <a:srgbClr val="002060"/>
                </a:solidFill>
                <a:latin typeface="Arial"/>
                <a:ea typeface="+mn-ea"/>
                <a:cs typeface="+mn-cs"/>
              </a:rPr>
              <a:t>Υψηλού κινδύνου, τοπικά προχωρημένη νόσος (T3–T4)</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Ριζική προστατεκτομή</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EBRT και </a:t>
            </a:r>
            <a:r>
              <a:rPr lang="el-GR" sz="1800" b="0" i="0" dirty="0" err="1" smtClean="0">
                <a:latin typeface="Arial"/>
                <a:ea typeface="+mn-ea"/>
                <a:cs typeface="+mn-cs"/>
              </a:rPr>
              <a:t>προεγχειρητική</a:t>
            </a:r>
            <a:r>
              <a:rPr lang="el-GR" sz="1800" b="0" i="0" dirty="0" smtClean="0">
                <a:latin typeface="Arial"/>
                <a:ea typeface="+mn-ea"/>
                <a:cs typeface="+mn-cs"/>
              </a:rPr>
              <a:t> θεραπεία LHRHa</a:t>
            </a:r>
          </a:p>
          <a:p>
            <a:pPr marL="740664" lvl="1" indent="-283464">
              <a:spcBef>
                <a:spcPts val="432"/>
              </a:spcBef>
              <a:buClr>
                <a:srgbClr val="333333"/>
              </a:buClr>
              <a:buFont typeface="Arial"/>
              <a:buChar char="–"/>
            </a:pPr>
            <a:r>
              <a:rPr lang="el-GR" dirty="0" smtClean="0"/>
              <a:t>Δεν συνιστάται η άμεση ορμονική θεραπεία ως </a:t>
            </a:r>
            <a:r>
              <a:rPr lang="el-GR" dirty="0" err="1" smtClean="0"/>
              <a:t>μονοθεραπεία</a:t>
            </a:r>
            <a:r>
              <a:rPr lang="el-GR" dirty="0" smtClean="0"/>
              <a:t> </a:t>
            </a:r>
            <a:r>
              <a:rPr lang="el-GR" sz="1800" b="0" i="0" dirty="0" smtClean="0">
                <a:latin typeface="Arial"/>
                <a:ea typeface="+mn-ea"/>
                <a:cs typeface="+mn-cs"/>
              </a:rPr>
              <a:t>.</a:t>
            </a:r>
          </a:p>
          <a:p>
            <a:pPr marL="740664" lvl="1" indent="-283464" algn="l" defTabSz="914400">
              <a:spcBef>
                <a:spcPts val="432"/>
              </a:spcBef>
              <a:spcAft>
                <a:spcPts val="600"/>
              </a:spcAft>
              <a:buClr>
                <a:srgbClr val="333333"/>
              </a:buClr>
              <a:buFont typeface="Arial"/>
              <a:buChar char="–"/>
            </a:pPr>
            <a:r>
              <a:rPr lang="el-GR" sz="1800" b="0" i="0" dirty="0" smtClean="0">
                <a:latin typeface="Arial"/>
                <a:ea typeface="+mn-ea"/>
                <a:cs typeface="+mn-cs"/>
              </a:rPr>
              <a:t>Η επαγρύπνηση με καθυστερημένη ορμονική θεραπεία αποτελεί μια επιλογή.</a:t>
            </a:r>
          </a:p>
          <a:p>
            <a:pPr marL="347472" indent="-347472" algn="l" defTabSz="914400">
              <a:spcBef>
                <a:spcPts val="480"/>
              </a:spcBef>
              <a:buClr>
                <a:srgbClr val="333333"/>
              </a:buClr>
              <a:buFont typeface="Arial"/>
              <a:buChar char="•"/>
            </a:pPr>
            <a:r>
              <a:rPr lang="el-GR" sz="2000" b="1" i="0" dirty="0" smtClean="0">
                <a:solidFill>
                  <a:srgbClr val="002060"/>
                </a:solidFill>
                <a:latin typeface="Arial"/>
                <a:ea typeface="+mn-ea"/>
                <a:cs typeface="+mn-cs"/>
              </a:rPr>
              <a:t>Μεταστατική νόσος (κάθε T, κάθε N, M1)</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Η θεραπεία στέρησης ανδρογόνων με χρήση αμφοτερόπλευρης ορχεκτομής ή LHRHa είναι η θεραπεία πρώτης γραμμής.</a:t>
            </a:r>
          </a:p>
          <a:p>
            <a:pPr marL="740664" lvl="1" indent="-283464" algn="l" defTabSz="914400">
              <a:spcBef>
                <a:spcPts val="432"/>
              </a:spcBef>
              <a:buClr>
                <a:srgbClr val="333333"/>
              </a:buClr>
              <a:buFont typeface="Arial"/>
              <a:buChar char="–"/>
            </a:pPr>
            <a:r>
              <a:rPr lang="el-GR" sz="1800" b="0" i="0" dirty="0" smtClean="0">
                <a:latin typeface="Arial"/>
                <a:ea typeface="+mn-ea"/>
                <a:cs typeface="+mn-cs"/>
              </a:rPr>
              <a:t>Για ασθενείς με νόσο ανθεκτική στον ευνουχισμό, στις οδηγίες της ESMO συνιστάται:</a:t>
            </a:r>
          </a:p>
          <a:p>
            <a:pPr marL="1143000" lvl="2" indent="-228600" algn="l" defTabSz="914400">
              <a:spcBef>
                <a:spcPts val="384"/>
              </a:spcBef>
              <a:buClr>
                <a:srgbClr val="333333"/>
              </a:buClr>
              <a:buFont typeface="Arial"/>
              <a:buChar char="•"/>
            </a:pPr>
            <a:r>
              <a:rPr lang="el-GR" sz="1600" b="0" i="0" dirty="0" smtClean="0">
                <a:latin typeface="Arial"/>
                <a:ea typeface="+mn-ea"/>
                <a:cs typeface="+mn-cs"/>
              </a:rPr>
              <a:t>Δοσεταξέλη για συμπτωματικούς ασθενείς με καλή φυσική κατάσταση</a:t>
            </a:r>
          </a:p>
          <a:p>
            <a:pPr marL="1143000" lvl="2" indent="-228600" algn="l" defTabSz="914400">
              <a:spcBef>
                <a:spcPts val="384"/>
              </a:spcBef>
              <a:buClr>
                <a:srgbClr val="333333"/>
              </a:buClr>
              <a:buFont typeface="Arial"/>
              <a:buChar char="•"/>
            </a:pPr>
            <a:r>
              <a:rPr lang="el-GR" sz="1600" b="0" i="0" dirty="0" smtClean="0">
                <a:latin typeface="Arial"/>
                <a:ea typeface="+mn-ea"/>
                <a:cs typeface="+mn-cs"/>
              </a:rPr>
              <a:t>Ορμονικοί </a:t>
            </a:r>
            <a:r>
              <a:rPr lang="el-GR" sz="1600" dirty="0" smtClean="0">
                <a:latin typeface="Arial"/>
              </a:rPr>
              <a:t>χειρισμοί </a:t>
            </a:r>
            <a:r>
              <a:rPr lang="el-GR" sz="1600" b="0" i="0" dirty="0" smtClean="0">
                <a:latin typeface="Arial"/>
                <a:ea typeface="+mn-ea"/>
                <a:cs typeface="+mn-cs"/>
              </a:rPr>
              <a:t>δεύτερης, τρίτης και τέταρτης γραμμής αποτελούν επιλογές για βραχυχρόνιες ανταποκρίσεις.</a:t>
            </a:r>
          </a:p>
          <a:p>
            <a:pPr marL="1143000" lvl="2" indent="-228600" algn="l" defTabSz="914400">
              <a:spcBef>
                <a:spcPts val="384"/>
              </a:spcBef>
              <a:buClr>
                <a:srgbClr val="333333"/>
              </a:buClr>
              <a:buFont typeface="Arial"/>
              <a:buChar char="•"/>
            </a:pPr>
            <a:r>
              <a:rPr lang="el-GR" sz="1600" b="0" i="0" dirty="0" smtClean="0">
                <a:latin typeface="Arial"/>
                <a:ea typeface="+mn-ea"/>
                <a:cs typeface="+mn-cs"/>
              </a:rPr>
              <a:t>Οι επιλογές μετά τη δοσεταξέλη περιλαμβάνουν:</a:t>
            </a:r>
          </a:p>
          <a:p>
            <a:pPr marL="1600200" lvl="3" indent="-228600" algn="l" defTabSz="914400">
              <a:spcBef>
                <a:spcPts val="384"/>
              </a:spcBef>
              <a:buClr>
                <a:srgbClr val="333333"/>
              </a:buClr>
              <a:buFont typeface="Arial"/>
              <a:buChar char="–"/>
            </a:pPr>
            <a:r>
              <a:rPr lang="el-GR" sz="1600" b="0" i="0" dirty="0" smtClean="0">
                <a:latin typeface="Arial"/>
                <a:ea typeface="+mn-ea"/>
                <a:cs typeface="+mn-cs"/>
              </a:rPr>
              <a:t>Καμπαζιταξέλη</a:t>
            </a:r>
          </a:p>
          <a:p>
            <a:pPr marL="1600200" lvl="3" indent="-228600" algn="l" defTabSz="914400">
              <a:spcBef>
                <a:spcPts val="384"/>
              </a:spcBef>
              <a:buClr>
                <a:srgbClr val="333333"/>
              </a:buClr>
              <a:buFont typeface="Arial"/>
              <a:buChar char="–"/>
            </a:pPr>
            <a:r>
              <a:rPr lang="el-GR" sz="1600" b="0" i="0" dirty="0" smtClean="0">
                <a:latin typeface="Arial"/>
                <a:ea typeface="+mn-ea"/>
                <a:cs typeface="+mn-cs"/>
              </a:rPr>
              <a:t>Αμπιρατερόνη</a:t>
            </a:r>
          </a:p>
          <a:p>
            <a:pPr marL="1600200" lvl="3" indent="-228600" algn="l" defTabSz="914400">
              <a:spcBef>
                <a:spcPts val="384"/>
              </a:spcBef>
              <a:buClr>
                <a:srgbClr val="333333"/>
              </a:buClr>
              <a:buFont typeface="Arial"/>
              <a:buChar char="–"/>
            </a:pPr>
            <a:r>
              <a:rPr lang="el-GR" sz="1600" b="0" i="0" dirty="0" smtClean="0">
                <a:solidFill>
                  <a:srgbClr val="333333"/>
                </a:solidFill>
                <a:latin typeface="Arial"/>
                <a:ea typeface="+mn-ea"/>
                <a:cs typeface="+mn-cs"/>
              </a:rPr>
              <a:t>Ενζαλουταμίδη</a:t>
            </a:r>
          </a:p>
          <a:p>
            <a:pPr marL="1600200" lvl="3" indent="-228600" algn="l" defTabSz="914400">
              <a:spcBef>
                <a:spcPts val="384"/>
              </a:spcBef>
              <a:buClr>
                <a:srgbClr val="333333"/>
              </a:buClr>
              <a:buFont typeface="Arial"/>
              <a:buChar char="–"/>
            </a:pPr>
            <a:r>
              <a:rPr lang="el-GR" sz="1600" b="0" i="0" dirty="0" smtClean="0">
                <a:solidFill>
                  <a:srgbClr val="333333"/>
                </a:solidFill>
                <a:latin typeface="Arial"/>
                <a:ea typeface="+mn-ea"/>
                <a:cs typeface="+mn-cs"/>
              </a:rPr>
              <a:t>Ράδιο-223*</a:t>
            </a:r>
            <a:endParaRPr lang="el-GR" sz="1600" b="0" i="0" dirty="0">
              <a:solidFill>
                <a:srgbClr val="333333"/>
              </a:solidFill>
              <a:latin typeface="Arial"/>
              <a:ea typeface="+mn-ea"/>
              <a:cs typeface="+mn-cs"/>
            </a:endParaRPr>
          </a:p>
        </p:txBody>
      </p:sp>
      <p:sp>
        <p:nvSpPr>
          <p:cNvPr id="5" name="Rectangle 4"/>
          <p:cNvSpPr/>
          <p:nvPr/>
        </p:nvSpPr>
        <p:spPr>
          <a:xfrm>
            <a:off x="-8627" y="6150756"/>
            <a:ext cx="8076301" cy="707886"/>
          </a:xfrm>
          <a:prstGeom prst="rect">
            <a:avLst/>
          </a:prstGeom>
        </p:spPr>
        <p:txBody>
          <a:bodyPr wrap="square"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*Η έγκριση του ραδίου-223 εκκρεμεί.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ADT=θεραπεία στέρησης ανδρογόνων. EBRT=εξωτερική θεραπεία με δέσμη ακτίνων. LHRHa=ανάλογο της εκλυτικής ορμόνης της ωχρινοτρόπου ορμόνης.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smtClean="0">
                <a:ln>
                  <a:noFill/>
                </a:ln>
                <a:solidFill>
                  <a:srgbClr val="333333"/>
                </a:solidFill>
                <a:effectLst/>
                <a:uLnTx/>
                <a:uFillTx/>
                <a:latin typeface="Arial"/>
                <a:ea typeface="+mn-ea"/>
                <a:cs typeface="+mn-cs"/>
              </a:rPr>
              <a:t>Horwich A,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et al.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ESMO guidelines. </a:t>
            </a:r>
            <a:r>
              <a:rPr kumimoji="0" lang="el-GR" sz="1000" b="0" i="1" u="none" strike="noStrike" kern="1200" cap="none" spc="0" normalizeH="0" baseline="0" noProof="0" dirty="0" smtClean="0">
                <a:ln>
                  <a:noFill/>
                </a:ln>
                <a:solidFill>
                  <a:srgbClr val="333333"/>
                </a:solidFill>
                <a:effectLst/>
                <a:uLnTx/>
                <a:uFillTx/>
                <a:latin typeface="Arial"/>
                <a:ea typeface="+mn-ea"/>
                <a:cs typeface="+mn-cs"/>
              </a:rPr>
              <a:t>Ann Oncol </a:t>
            </a:r>
            <a:r>
              <a:rPr kumimoji="0" lang="el-GR" sz="1000" b="0" i="0" u="none" strike="noStrike" kern="1200" cap="none" spc="0" normalizeH="0" baseline="0" noProof="0" dirty="0" smtClean="0">
                <a:ln>
                  <a:noFill/>
                </a:ln>
                <a:solidFill>
                  <a:srgbClr val="333333"/>
                </a:solidFill>
                <a:effectLst/>
                <a:uLnTx/>
                <a:uFillTx/>
                <a:latin typeface="Arial"/>
                <a:ea typeface="+mn-ea"/>
                <a:cs typeface="+mn-cs"/>
              </a:rPr>
              <a:t>2013; [Epub ahead of print].</a:t>
            </a:r>
            <a:endParaRPr kumimoji="0" lang="el-GR"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6" name="Slide Number Placeholder 1"/>
          <p:cNvSpPr>
            <a:spLocks noGrp="1"/>
          </p:cNvSpPr>
          <p:nvPr>
            <p:ph type="sldNum" sz="quarter" idx="12"/>
          </p:nvPr>
        </p:nvSpPr>
        <p:spPr>
          <a:xfrm>
            <a:off x="8512969" y="6557216"/>
            <a:ext cx="248443"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4B922-4159-4EBC-81E2-A207B0124320}" type="slidenum">
              <a:rPr kumimoji="0" lang="el-GR" sz="8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l-GR" sz="8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9" name="Rectangle 20"/>
          <p:cNvSpPr>
            <a:spLocks noChangeArrowheads="1"/>
          </p:cNvSpPr>
          <p:nvPr/>
        </p:nvSpPr>
        <p:spPr bwMode="auto">
          <a:xfrm>
            <a:off x="7461849" y="-1492"/>
            <a:ext cx="1673698" cy="296767"/>
          </a:xfrm>
          <a:prstGeom prst="roundRect">
            <a:avLst/>
          </a:prstGeom>
          <a:solidFill>
            <a:schemeClr val="accent1"/>
          </a:solidFill>
          <a:ln w="28575">
            <a:solidFill>
              <a:schemeClr val="accent1"/>
            </a:solidFill>
            <a:miter lim="800000"/>
            <a:headEnd/>
            <a:tailEnd/>
          </a:ln>
          <a:scene3d>
            <a:camera prst="orthographicFront"/>
            <a:lightRig rig="threePt" dir="t"/>
          </a:scene3d>
          <a:sp3d>
            <a:bevel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smtClean="0">
                <a:ln>
                  <a:noFill/>
                </a:ln>
                <a:solidFill>
                  <a:prstClr val="white"/>
                </a:solidFill>
                <a:effectLst/>
                <a:uLnTx/>
                <a:uFillTx/>
                <a:latin typeface="Arial"/>
                <a:ea typeface="ＭＳ Ｐゴシック"/>
                <a:cs typeface="+mn-cs"/>
              </a:rPr>
              <a:t>Αρχική θεραπεία</a:t>
            </a:r>
            <a:endParaRPr kumimoji="0" lang="el-GR" sz="11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7" name="~PP3441.WAV">
            <a:hlinkClick r:id="" action="ppaction://media"/>
          </p:cNvPr>
          <p:cNvPicPr>
            <a:picLocks noRot="1" noChangeAspect="1"/>
          </p:cNvPicPr>
          <p:nvPr>
            <a:wavAudioFile r:embed="rId1" name="~PP3441.WAV"/>
          </p:nvPr>
        </p:nvPicPr>
        <p:blipFill>
          <a:blip r:embed="rId4"/>
          <a:stretch>
            <a:fillRect/>
          </a:stretch>
        </p:blipFill>
        <p:spPr>
          <a:xfrm>
            <a:off x="8632825" y="6346825"/>
            <a:ext cx="304800" cy="304800"/>
          </a:xfrm>
          <a:prstGeom prst="rect">
            <a:avLst/>
          </a:prstGeom>
        </p:spPr>
      </p:pic>
    </p:spTree>
    <p:extLst>
      <p:ext uri="{BB962C8B-B14F-4D97-AF65-F5344CB8AC3E}">
        <p14:creationId xmlns="" xmlns:p14="http://schemas.microsoft.com/office/powerpoint/2010/main" val="360368819"/>
      </p:ext>
    </p:extLst>
  </p:cSld>
  <p:clrMapOvr>
    <a:masterClrMapping/>
  </p:clrMapOvr>
  <p:transition advTm="29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914400" y="464457"/>
            <a:ext cx="7772400" cy="827314"/>
          </a:xfrm>
        </p:spPr>
        <p:txBody>
          <a:bodyPr>
            <a:normAutofit fontScale="90000"/>
          </a:bodyPr>
          <a:lstStyle/>
          <a:p>
            <a:pPr algn="ctr"/>
            <a:r>
              <a:rPr lang="el-GR" sz="3200" dirty="0" smtClean="0">
                <a:latin typeface="Calibri" pitchFamily="34" charset="0"/>
              </a:rPr>
              <a:t>Ο ρόλος των ανδρογόνων στο φυσιολογικό προστατικό ιστό</a:t>
            </a:r>
            <a:endParaRPr lang="el-GR" sz="3200" dirty="0">
              <a:latin typeface="Calibri" pitchFamily="34" charset="0"/>
            </a:endParaRPr>
          </a:p>
        </p:txBody>
      </p:sp>
      <p:sp>
        <p:nvSpPr>
          <p:cNvPr id="5" name="4 - Θέση περιεχομένου"/>
          <p:cNvSpPr>
            <a:spLocks noGrp="1"/>
          </p:cNvSpPr>
          <p:nvPr>
            <p:ph sz="half" idx="1"/>
          </p:nvPr>
        </p:nvSpPr>
        <p:spPr>
          <a:xfrm>
            <a:off x="914400" y="1534885"/>
            <a:ext cx="3749040" cy="4572000"/>
          </a:xfrm>
        </p:spPr>
        <p:txBody>
          <a:bodyPr>
            <a:normAutofit fontScale="92500" lnSpcReduction="10000"/>
          </a:bodyPr>
          <a:lstStyle/>
          <a:p>
            <a:r>
              <a:rPr lang="el-GR" sz="2000" dirty="0" smtClean="0">
                <a:latin typeface="Calibri" pitchFamily="34" charset="0"/>
              </a:rPr>
              <a:t>Τα ανδρογόνα παράγονται  </a:t>
            </a:r>
            <a:r>
              <a:rPr lang="en-US" sz="2000" dirty="0" smtClean="0">
                <a:latin typeface="Calibri" pitchFamily="34" charset="0"/>
              </a:rPr>
              <a:t>:</a:t>
            </a:r>
          </a:p>
          <a:p>
            <a:pPr marL="639763" indent="-273050">
              <a:buFont typeface="Wingdings" pitchFamily="2" charset="2"/>
              <a:buChar char="ü"/>
            </a:pPr>
            <a:r>
              <a:rPr lang="en-US" sz="2000" dirty="0" err="1" smtClean="0">
                <a:latin typeface="Calibri" pitchFamily="34" charset="0"/>
              </a:rPr>
              <a:t>Leydig</a:t>
            </a:r>
            <a:r>
              <a:rPr lang="en-US" sz="2000" dirty="0" smtClean="0">
                <a:latin typeface="Calibri" pitchFamily="34" charset="0"/>
              </a:rPr>
              <a:t> </a:t>
            </a:r>
            <a:r>
              <a:rPr lang="el-GR" sz="2000" dirty="0" smtClean="0">
                <a:latin typeface="Calibri" pitchFamily="34" charset="0"/>
              </a:rPr>
              <a:t>κύτταρα των όρχεων  (90%)</a:t>
            </a:r>
          </a:p>
          <a:p>
            <a:pPr marL="639763" indent="-273050">
              <a:buFont typeface="Wingdings" pitchFamily="2" charset="2"/>
              <a:buChar char="ü"/>
            </a:pPr>
            <a:r>
              <a:rPr lang="el-GR" sz="2000" dirty="0" smtClean="0">
                <a:latin typeface="Calibri" pitchFamily="34" charset="0"/>
              </a:rPr>
              <a:t>Φλοιό επινεφριδίων (10%)</a:t>
            </a:r>
          </a:p>
          <a:p>
            <a:r>
              <a:rPr lang="el-GR" sz="2000" dirty="0" smtClean="0">
                <a:latin typeface="Calibri" pitchFamily="34" charset="0"/>
              </a:rPr>
              <a:t>Τα ανδρογόνα είναι  απαραίτητα σε κάθε φάση ανάπτυξης και εξέλιξης του </a:t>
            </a:r>
            <a:r>
              <a:rPr lang="el-GR" sz="2000" u="sng" dirty="0" smtClean="0">
                <a:latin typeface="Calibri" pitchFamily="34" charset="0"/>
              </a:rPr>
              <a:t>μη καρκινικού προστατικού κυττάρου</a:t>
            </a:r>
          </a:p>
          <a:p>
            <a:r>
              <a:rPr lang="el-GR" sz="2000" dirty="0" smtClean="0">
                <a:latin typeface="Calibri" pitchFamily="34" charset="0"/>
              </a:rPr>
              <a:t>Η σύνδεση των ανδρογόνων στον </a:t>
            </a:r>
            <a:r>
              <a:rPr lang="en-US" sz="2000" dirty="0" smtClean="0">
                <a:latin typeface="Calibri" pitchFamily="34" charset="0"/>
              </a:rPr>
              <a:t>AR</a:t>
            </a:r>
            <a:r>
              <a:rPr lang="el-GR" sz="2000" dirty="0" smtClean="0">
                <a:latin typeface="Calibri" pitchFamily="34" charset="0"/>
              </a:rPr>
              <a:t>  προάγει </a:t>
            </a:r>
            <a:r>
              <a:rPr lang="en-US" sz="2000" dirty="0" smtClean="0">
                <a:latin typeface="Calibri" pitchFamily="34" charset="0"/>
              </a:rPr>
              <a:t>:</a:t>
            </a:r>
          </a:p>
          <a:p>
            <a:pPr marL="639763" indent="-273050">
              <a:buFont typeface="Wingdings" pitchFamily="2" charset="2"/>
              <a:buChar char="ü"/>
            </a:pPr>
            <a:r>
              <a:rPr lang="el-GR" sz="2000" dirty="0" smtClean="0">
                <a:latin typeface="Calibri" pitchFamily="34" charset="0"/>
              </a:rPr>
              <a:t>Κυτταρική διαφοροποίηση</a:t>
            </a:r>
          </a:p>
          <a:p>
            <a:pPr marL="639763" indent="-273050">
              <a:buFont typeface="Wingdings" pitchFamily="2" charset="2"/>
              <a:buChar char="ü"/>
            </a:pPr>
            <a:r>
              <a:rPr lang="el-GR" sz="2000" dirty="0" smtClean="0">
                <a:latin typeface="Calibri" pitchFamily="34" charset="0"/>
              </a:rPr>
              <a:t>Μεταβολισμό</a:t>
            </a:r>
          </a:p>
          <a:p>
            <a:pPr marL="639763" indent="-273050">
              <a:buFont typeface="Wingdings" pitchFamily="2" charset="2"/>
              <a:buChar char="ü"/>
            </a:pPr>
            <a:r>
              <a:rPr lang="el-GR" sz="2000" dirty="0" smtClean="0">
                <a:latin typeface="Calibri" pitchFamily="34" charset="0"/>
              </a:rPr>
              <a:t>Πολλαπλασιασμό</a:t>
            </a:r>
          </a:p>
          <a:p>
            <a:pPr marL="639763" indent="-273050">
              <a:buFont typeface="Wingdings" pitchFamily="2" charset="2"/>
              <a:buChar char="ü"/>
            </a:pPr>
            <a:r>
              <a:rPr lang="el-GR" sz="2000" dirty="0" smtClean="0">
                <a:latin typeface="Calibri" pitchFamily="34" charset="0"/>
              </a:rPr>
              <a:t>Επιβίωση</a:t>
            </a:r>
          </a:p>
          <a:p>
            <a:pPr>
              <a:buNone/>
            </a:pPr>
            <a:endParaRPr lang="el-GR" dirty="0"/>
          </a:p>
        </p:txBody>
      </p:sp>
      <p:pic>
        <p:nvPicPr>
          <p:cNvPr id="7" name="Picture 1"/>
          <p:cNvPicPr>
            <a:picLocks noChangeAspect="1"/>
          </p:cNvPicPr>
          <p:nvPr/>
        </p:nvPicPr>
        <p:blipFill>
          <a:blip r:embed="rId3" cstate="print"/>
          <a:srcRect l="52198" t="16142" r="2736" b="1581"/>
          <a:stretch>
            <a:fillRect/>
          </a:stretch>
        </p:blipFill>
        <p:spPr bwMode="auto">
          <a:xfrm>
            <a:off x="4691743" y="1553030"/>
            <a:ext cx="3788229" cy="4305331"/>
          </a:xfrm>
          <a:prstGeom prst="rect">
            <a:avLst/>
          </a:prstGeom>
          <a:noFill/>
          <a:ln w="9525">
            <a:noFill/>
            <a:miter lim="800000"/>
            <a:headEnd/>
            <a:tailEnd/>
          </a:ln>
        </p:spPr>
      </p:pic>
      <p:sp>
        <p:nvSpPr>
          <p:cNvPr id="9" name="8 - Ορθογώνιο"/>
          <p:cNvSpPr/>
          <p:nvPr/>
        </p:nvSpPr>
        <p:spPr>
          <a:xfrm>
            <a:off x="5438797" y="6202274"/>
            <a:ext cx="3196526" cy="4029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solidFill>
                  <a:schemeClr val="bg1"/>
                </a:solidFill>
                <a:latin typeface="Calibri" pitchFamily="34" charset="0"/>
              </a:rPr>
              <a:t>Feldman Nat Rev Cancer 2001 1:34-44</a:t>
            </a:r>
            <a:endParaRPr lang="el-GR" sz="1200" dirty="0">
              <a:solidFill>
                <a:schemeClr val="bg1"/>
              </a:solidFill>
              <a:latin typeface="Calibri" pitchFamily="34" charset="0"/>
            </a:endParaRPr>
          </a:p>
        </p:txBody>
      </p:sp>
      <p:pic>
        <p:nvPicPr>
          <p:cNvPr id="6" name="~PP3599.WAV">
            <a:hlinkClick r:id="" action="ppaction://media"/>
          </p:cNvPr>
          <p:cNvPicPr>
            <a:picLocks noRot="1" noChangeAspect="1"/>
          </p:cNvPicPr>
          <p:nvPr>
            <a:wavAudioFile r:embed="rId1" name="~PP3599.WAV"/>
          </p:nvPr>
        </p:nvPicPr>
        <p:blipFill>
          <a:blip r:embed="rId4"/>
          <a:stretch>
            <a:fillRect/>
          </a:stretch>
        </p:blipFill>
        <p:spPr>
          <a:xfrm>
            <a:off x="8632825" y="6346825"/>
            <a:ext cx="304800" cy="304800"/>
          </a:xfrm>
          <a:prstGeom prst="rect">
            <a:avLst/>
          </a:prstGeom>
        </p:spPr>
      </p:pic>
    </p:spTree>
  </p:cSld>
  <p:clrMapOvr>
    <a:masterClrMapping/>
  </p:clrMapOvr>
  <p:transition advTm="24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7180" y="703266"/>
            <a:ext cx="8229600" cy="1143000"/>
          </a:xfrm>
        </p:spPr>
        <p:txBody>
          <a:bodyPr/>
          <a:lstStyle/>
          <a:p>
            <a:endParaRPr lang="el-GR"/>
          </a:p>
        </p:txBody>
      </p:sp>
      <p:pic>
        <p:nvPicPr>
          <p:cNvPr id="8194" name="Picture 2"/>
          <p:cNvPicPr>
            <a:picLocks noGrp="1" noChangeAspect="1" noChangeArrowheads="1"/>
          </p:cNvPicPr>
          <p:nvPr>
            <p:ph idx="1"/>
          </p:nvPr>
        </p:nvPicPr>
        <p:blipFill>
          <a:blip r:embed="rId4"/>
          <a:srcRect/>
          <a:stretch>
            <a:fillRect/>
          </a:stretch>
        </p:blipFill>
        <p:spPr bwMode="auto">
          <a:xfrm>
            <a:off x="428596" y="500042"/>
            <a:ext cx="5097780" cy="5689283"/>
          </a:xfrm>
          <a:prstGeom prst="rect">
            <a:avLst/>
          </a:prstGeom>
          <a:noFill/>
          <a:ln w="9525">
            <a:noFill/>
            <a:miter lim="800000"/>
            <a:headEnd/>
            <a:tailEnd/>
          </a:ln>
          <a:effectLst/>
        </p:spPr>
      </p:pic>
      <p:sp>
        <p:nvSpPr>
          <p:cNvPr id="4" name="3 - Στρογγυλεμένο ορθογώνιο"/>
          <p:cNvSpPr/>
          <p:nvPr/>
        </p:nvSpPr>
        <p:spPr>
          <a:xfrm>
            <a:off x="3786182" y="785794"/>
            <a:ext cx="1643074" cy="7858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3786182" y="1571612"/>
            <a:ext cx="1643074" cy="7858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Στρογγυλεμένο ορθογώνιο"/>
          <p:cNvSpPr/>
          <p:nvPr/>
        </p:nvSpPr>
        <p:spPr>
          <a:xfrm>
            <a:off x="2500298" y="5500702"/>
            <a:ext cx="2928958" cy="7858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3"/>
          <p:cNvPicPr>
            <a:picLocks noChangeAspect="1" noChangeArrowheads="1"/>
          </p:cNvPicPr>
          <p:nvPr/>
        </p:nvPicPr>
        <p:blipFill>
          <a:blip r:embed="rId5"/>
          <a:srcRect/>
          <a:stretch>
            <a:fillRect/>
          </a:stretch>
        </p:blipFill>
        <p:spPr bwMode="auto">
          <a:xfrm>
            <a:off x="6206490" y="6062664"/>
            <a:ext cx="2526030" cy="551497"/>
          </a:xfrm>
          <a:prstGeom prst="rect">
            <a:avLst/>
          </a:prstGeom>
          <a:noFill/>
          <a:ln w="9525">
            <a:noFill/>
            <a:miter lim="800000"/>
            <a:headEnd/>
            <a:tailEnd/>
          </a:ln>
          <a:effectLst/>
        </p:spPr>
      </p:pic>
      <p:pic>
        <p:nvPicPr>
          <p:cNvPr id="10" name="Picture 1"/>
          <p:cNvPicPr>
            <a:picLocks noChangeAspect="1" noChangeArrowheads="1"/>
          </p:cNvPicPr>
          <p:nvPr/>
        </p:nvPicPr>
        <p:blipFill>
          <a:blip r:embed="rId6"/>
          <a:srcRect/>
          <a:stretch>
            <a:fillRect/>
          </a:stretch>
        </p:blipFill>
        <p:spPr bwMode="auto">
          <a:xfrm>
            <a:off x="5572132" y="0"/>
            <a:ext cx="1943100" cy="1928802"/>
          </a:xfrm>
          <a:prstGeom prst="rect">
            <a:avLst/>
          </a:prstGeom>
          <a:noFill/>
          <a:ln w="9525">
            <a:noFill/>
            <a:miter lim="800000"/>
            <a:headEnd/>
            <a:tailEnd/>
          </a:ln>
          <a:effectLst/>
        </p:spPr>
      </p:pic>
      <p:pic>
        <p:nvPicPr>
          <p:cNvPr id="11" name="Picture 2"/>
          <p:cNvPicPr>
            <a:picLocks noChangeAspect="1" noChangeArrowheads="1"/>
          </p:cNvPicPr>
          <p:nvPr/>
        </p:nvPicPr>
        <p:blipFill>
          <a:blip r:embed="rId7"/>
          <a:srcRect/>
          <a:stretch>
            <a:fillRect/>
          </a:stretch>
        </p:blipFill>
        <p:spPr bwMode="auto">
          <a:xfrm>
            <a:off x="5857884" y="2714620"/>
            <a:ext cx="2800350" cy="2776544"/>
          </a:xfrm>
          <a:prstGeom prst="rect">
            <a:avLst/>
          </a:prstGeom>
          <a:noFill/>
          <a:ln w="9525">
            <a:noFill/>
            <a:miter lim="800000"/>
            <a:headEnd/>
            <a:tailEnd/>
          </a:ln>
          <a:effectLst/>
        </p:spPr>
      </p:pic>
      <p:pic>
        <p:nvPicPr>
          <p:cNvPr id="12" name="~PP1076.WAV">
            <a:hlinkClick r:id="" action="ppaction://media"/>
          </p:cNvPr>
          <p:cNvPicPr>
            <a:picLocks noRot="1" noChangeAspect="1"/>
          </p:cNvPicPr>
          <p:nvPr>
            <a:wavAudioFile r:embed="rId1" name="~PP1076.WAV"/>
          </p:nvPr>
        </p:nvPicPr>
        <p:blipFill>
          <a:blip r:embed="rId8"/>
          <a:stretch>
            <a:fillRect/>
          </a:stretch>
        </p:blipFill>
        <p:spPr>
          <a:xfrm>
            <a:off x="8632825" y="6346825"/>
            <a:ext cx="304800" cy="304800"/>
          </a:xfrm>
          <a:prstGeom prst="rect">
            <a:avLst/>
          </a:prstGeom>
        </p:spPr>
      </p:pic>
    </p:spTree>
  </p:cSld>
  <p:clrMapOvr>
    <a:masterClrMapping/>
  </p:clrMapOvr>
  <p:transition advTm="38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25.1"/>
</p:tagLst>
</file>

<file path=ppt/tags/tag11.xml><?xml version="1.0" encoding="utf-8"?>
<p:tagLst xmlns:a="http://schemas.openxmlformats.org/drawingml/2006/main" xmlns:r="http://schemas.openxmlformats.org/officeDocument/2006/relationships" xmlns:p="http://schemas.openxmlformats.org/presentationml/2006/main">
  <p:tag name="TIMING" val="|2.1|2.2"/>
</p:tagLst>
</file>

<file path=ppt/tags/tag12.xml><?xml version="1.0" encoding="utf-8"?>
<p:tagLst xmlns:a="http://schemas.openxmlformats.org/drawingml/2006/main" xmlns:r="http://schemas.openxmlformats.org/officeDocument/2006/relationships" xmlns:p="http://schemas.openxmlformats.org/presentationml/2006/main">
  <p:tag name="TIMING" val="|7.2|15.5"/>
</p:tagLst>
</file>

<file path=ppt/tags/tag13.xml><?xml version="1.0" encoding="utf-8"?>
<p:tagLst xmlns:a="http://schemas.openxmlformats.org/drawingml/2006/main" xmlns:r="http://schemas.openxmlformats.org/officeDocument/2006/relationships" xmlns:p="http://schemas.openxmlformats.org/presentationml/2006/main">
  <p:tag name="TIMING" val="|23.7|0.5"/>
</p:tagLst>
</file>

<file path=ppt/tags/tag14.xml><?xml version="1.0" encoding="utf-8"?>
<p:tagLst xmlns:a="http://schemas.openxmlformats.org/drawingml/2006/main" xmlns:r="http://schemas.openxmlformats.org/officeDocument/2006/relationships" xmlns:p="http://schemas.openxmlformats.org/presentationml/2006/main">
  <p:tag name="TIMING" val="|25.2"/>
</p:tagLst>
</file>

<file path=ppt/tags/tag15.xml><?xml version="1.0" encoding="utf-8"?>
<p:tagLst xmlns:a="http://schemas.openxmlformats.org/drawingml/2006/main" xmlns:r="http://schemas.openxmlformats.org/officeDocument/2006/relationships" xmlns:p="http://schemas.openxmlformats.org/presentationml/2006/main">
  <p:tag name="TIMING" val="|36.7"/>
</p:tagLst>
</file>

<file path=ppt/tags/tag16.xml><?xml version="1.0" encoding="utf-8"?>
<p:tagLst xmlns:a="http://schemas.openxmlformats.org/drawingml/2006/main" xmlns:r="http://schemas.openxmlformats.org/officeDocument/2006/relationships" xmlns:p="http://schemas.openxmlformats.org/presentationml/2006/main">
  <p:tag name="TIMING" val="|2.6"/>
</p:tagLst>
</file>

<file path=ppt/tags/tag17.xml><?xml version="1.0" encoding="utf-8"?>
<p:tagLst xmlns:a="http://schemas.openxmlformats.org/drawingml/2006/main" xmlns:r="http://schemas.openxmlformats.org/officeDocument/2006/relationships" xmlns:p="http://schemas.openxmlformats.org/presentationml/2006/main">
  <p:tag name="TIMING" val="|15.3"/>
</p:tagLst>
</file>

<file path=ppt/tags/tag18.xml><?xml version="1.0" encoding="utf-8"?>
<p:tagLst xmlns:a="http://schemas.openxmlformats.org/drawingml/2006/main" xmlns:r="http://schemas.openxmlformats.org/officeDocument/2006/relationships" xmlns:p="http://schemas.openxmlformats.org/presentationml/2006/main">
  <p:tag name="TIMING" val="|25.4|21.8"/>
</p:tagLst>
</file>

<file path=ppt/tags/tag19.xml><?xml version="1.0" encoding="utf-8"?>
<p:tagLst xmlns:a="http://schemas.openxmlformats.org/drawingml/2006/main" xmlns:r="http://schemas.openxmlformats.org/officeDocument/2006/relationships" xmlns:p="http://schemas.openxmlformats.org/presentationml/2006/main">
  <p:tag name="TIMING" val="|3.2"/>
</p:tagLst>
</file>

<file path=ppt/tags/tag2.xml><?xml version="1.0" encoding="utf-8"?>
<p:tagLst xmlns:a="http://schemas.openxmlformats.org/drawingml/2006/main" xmlns:r="http://schemas.openxmlformats.org/officeDocument/2006/relationships" xmlns:p="http://schemas.openxmlformats.org/presentationml/2006/main">
  <p:tag name="TIMING" val="|46.9"/>
</p:tagLst>
</file>

<file path=ppt/tags/tag20.xml><?xml version="1.0" encoding="utf-8"?>
<p:tagLst xmlns:a="http://schemas.openxmlformats.org/drawingml/2006/main" xmlns:r="http://schemas.openxmlformats.org/officeDocument/2006/relationships" xmlns:p="http://schemas.openxmlformats.org/presentationml/2006/main">
  <p:tag name="TIMING" val="|5.5"/>
</p:tagLst>
</file>

<file path=ppt/tags/tag21.xml><?xml version="1.0" encoding="utf-8"?>
<p:tagLst xmlns:a="http://schemas.openxmlformats.org/drawingml/2006/main" xmlns:r="http://schemas.openxmlformats.org/officeDocument/2006/relationships" xmlns:p="http://schemas.openxmlformats.org/presentationml/2006/main">
  <p:tag name="TIMING" val="|25.2|4"/>
</p:tagLst>
</file>

<file path=ppt/tags/tag22.xml><?xml version="1.0" encoding="utf-8"?>
<p:tagLst xmlns:a="http://schemas.openxmlformats.org/drawingml/2006/main" xmlns:r="http://schemas.openxmlformats.org/officeDocument/2006/relationships" xmlns:p="http://schemas.openxmlformats.org/presentationml/2006/main">
  <p:tag name="TIMING" val="|1|2.6"/>
</p:tagLst>
</file>

<file path=ppt/tags/tag23.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3.2"/>
</p:tagLst>
</file>

<file path=ppt/tags/tag5.xml><?xml version="1.0" encoding="utf-8"?>
<p:tagLst xmlns:a="http://schemas.openxmlformats.org/drawingml/2006/main" xmlns:r="http://schemas.openxmlformats.org/officeDocument/2006/relationships" xmlns:p="http://schemas.openxmlformats.org/presentationml/2006/main">
  <p:tag name="TIMING" val="|17.4|7"/>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9.5"/>
</p:tagLst>
</file>

<file path=ppt/tags/tag8.xml><?xml version="1.0" encoding="utf-8"?>
<p:tagLst xmlns:a="http://schemas.openxmlformats.org/drawingml/2006/main" xmlns:r="http://schemas.openxmlformats.org/officeDocument/2006/relationships" xmlns:p="http://schemas.openxmlformats.org/presentationml/2006/main">
  <p:tag name="TIMING" val="|5"/>
</p:tagLst>
</file>

<file path=ppt/tags/tag9.xml><?xml version="1.0" encoding="utf-8"?>
<p:tagLst xmlns:a="http://schemas.openxmlformats.org/drawingml/2006/main" xmlns:r="http://schemas.openxmlformats.org/officeDocument/2006/relationships" xmlns:p="http://schemas.openxmlformats.org/presentationml/2006/main">
  <p:tag name="TIMING" val="|6.4|14.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2227</TotalTime>
  <Words>12711</Words>
  <PresentationFormat>Προβολή στην οθόνη (4:3)</PresentationFormat>
  <Paragraphs>2000</Paragraphs>
  <Slides>158</Slides>
  <Notes>64</Notes>
  <HiddenSlides>0</HiddenSlides>
  <MMClips>158</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158</vt:i4>
      </vt:variant>
    </vt:vector>
  </HeadingPairs>
  <TitlesOfParts>
    <vt:vector size="161" baseType="lpstr">
      <vt:lpstr>Θέμα του Office</vt:lpstr>
      <vt:lpstr>Image</vt:lpstr>
      <vt:lpstr>Chart</vt:lpstr>
      <vt:lpstr>Καρκίνος Ουροποιητικού Συστήματος</vt:lpstr>
      <vt:lpstr>Διαφάνεια 2</vt:lpstr>
      <vt:lpstr>Διαφάνεια 3</vt:lpstr>
      <vt:lpstr>Ο καρκίνος του νεφρού δεν είναι ΜΙΑ νόσος</vt:lpstr>
      <vt:lpstr>Renal cell cancer: Fast facts</vt:lpstr>
      <vt:lpstr>Γενικά Στοιχεία</vt:lpstr>
      <vt:lpstr>Επιδημιολογικά δεδομένα-Σταδιοποίηση RCC</vt:lpstr>
      <vt:lpstr>Επιδημιολογία</vt:lpstr>
      <vt:lpstr>Παράγοντες Κινδύνου</vt:lpstr>
      <vt:lpstr>Τροποποιήσιμοι παράγοντες κινδύνου</vt:lpstr>
      <vt:lpstr>Συμπτώματα</vt:lpstr>
      <vt:lpstr>Συμπτώματα</vt:lpstr>
      <vt:lpstr>Διάγνωση</vt:lpstr>
      <vt:lpstr>Διάγνωση</vt:lpstr>
      <vt:lpstr>Διάγνωση</vt:lpstr>
      <vt:lpstr>Διάγνωση</vt:lpstr>
      <vt:lpstr>UCLA Integrated Staging System (UISS) for Renal Cell Carcinoma (RCC)</vt:lpstr>
      <vt:lpstr>Κριτήρια Νεφρεκτομής</vt:lpstr>
      <vt:lpstr>Νεφρεκτομή- Ριζική ή μερική?</vt:lpstr>
      <vt:lpstr>Ποιο το σκεπτικό εφαρμογής επικουρικής θεραπείας?</vt:lpstr>
      <vt:lpstr>Επικουρική θεραπεία</vt:lpstr>
      <vt:lpstr>Genomic alterations in clear-cell RCC</vt:lpstr>
      <vt:lpstr>Molecular drivers of clear-cell RCC not yet “druggable”</vt:lpstr>
      <vt:lpstr>Clear-cell RCC: VHL gene disruption</vt:lpstr>
      <vt:lpstr>Hypoxia is the main driver of RCC growth and metastasis</vt:lpstr>
      <vt:lpstr>RCC biology: Activation of mTOR signaling pathways</vt:lpstr>
      <vt:lpstr> Disease Burden of Metastatic RCC:  Incidence at Diagnosis and Prognosis</vt:lpstr>
      <vt:lpstr>Prognostic Models to “guide” therapy</vt:lpstr>
      <vt:lpstr>Risk stratification in mRCC</vt:lpstr>
      <vt:lpstr>Cytoreductive nephrectomy prolongs survival in metastatic RCC: Final results from the Phase III SWOG 8949 trial</vt:lpstr>
      <vt:lpstr>Διαφάνεια 31</vt:lpstr>
      <vt:lpstr>Remarkable RCC drug development:  10 approvals in 10 years!</vt:lpstr>
      <vt:lpstr>Διαφάνεια 33</vt:lpstr>
      <vt:lpstr>Διαφάνεια 34</vt:lpstr>
      <vt:lpstr>Διαφάνεια 35</vt:lpstr>
      <vt:lpstr>Avoiding immune destruction is a hallmark  of cancer</vt:lpstr>
      <vt:lpstr>Nivolumab + Ipilimumab Phase 3 Study (CheckMate 214) </vt:lpstr>
      <vt:lpstr>Pembrolizumab + Axitinib KEYNOTE-426: Phase 3</vt:lpstr>
      <vt:lpstr>Avelumab + Axitinib JAVELIN Renal 101:</vt:lpstr>
      <vt:lpstr>The Role of MET and AXL in Tumour Progression and Resistance to VEGF Receptor Inhibitors </vt:lpstr>
      <vt:lpstr>Cabozantinib-METEOR study: PFS</vt:lpstr>
      <vt:lpstr>Διαφάνεια 42</vt:lpstr>
      <vt:lpstr>Update of the Update…</vt:lpstr>
      <vt:lpstr>Διαφάνεια 44</vt:lpstr>
      <vt:lpstr>The Urothelium and Urothelial Cancers</vt:lpstr>
      <vt:lpstr>Επιδημιολογία</vt:lpstr>
      <vt:lpstr>Ιστολογικοί τύποι</vt:lpstr>
      <vt:lpstr>Urothelial carcinoma, also known as transitional cell carcinoma, is the predominant form of bladder cancer</vt:lpstr>
      <vt:lpstr>Global incidence and mortality of bladder cancer</vt:lpstr>
      <vt:lpstr>Bladder Cancer Occurs More Frequently in Male Patients</vt:lpstr>
      <vt:lpstr>Risk factors and causes of bladder Ca cancer</vt:lpstr>
      <vt:lpstr>Συμπτώματα</vt:lpstr>
      <vt:lpstr>Φυσική Εξέταση</vt:lpstr>
      <vt:lpstr>Διάγνωση</vt:lpstr>
      <vt:lpstr>TNM Staging of Bladder Cancer</vt:lpstr>
      <vt:lpstr>Urothelial carcinomas are classified by location and growth pattern</vt:lpstr>
      <vt:lpstr>Διαφάνεια 57</vt:lpstr>
      <vt:lpstr>Percentage of Cases and 5-Year Relative Survival by Stage at Diagnosis1</vt:lpstr>
      <vt:lpstr>Non Muscle Invasive Disease</vt:lpstr>
      <vt:lpstr>2017 EAU Guidelines: Management of T2–T4a N0M0 Urothelial Cancer1</vt:lpstr>
      <vt:lpstr>MIBC Commonly Metastasizes Due to Bladder Wall Invasion</vt:lpstr>
      <vt:lpstr>Sites of metastasis</vt:lpstr>
      <vt:lpstr>Prognostic factors in 1st line</vt:lpstr>
      <vt:lpstr>Practice changing trials in summary…</vt:lpstr>
      <vt:lpstr>Chemotherapy options for metastatic disease have limited durability and high levels of toxicity</vt:lpstr>
      <vt:lpstr>Carboplatin instead of Cisplatin?</vt:lpstr>
      <vt:lpstr>Prognostic factors in 2nd line</vt:lpstr>
      <vt:lpstr>Διαφάνεια 68</vt:lpstr>
      <vt:lpstr>A high number of somatic mutations are observed in bladder tumors</vt:lpstr>
      <vt:lpstr>Targeting PD-L1 and PD-1</vt:lpstr>
      <vt:lpstr>Immunotherapy in advanced/mUrothelial Cancer</vt:lpstr>
      <vt:lpstr>PD-L1/PD-1 inhibitors are available for both  1L cisplatin-eligible and prior-platinum urothelial cancer</vt:lpstr>
      <vt:lpstr>Διαφάνεια 73</vt:lpstr>
      <vt:lpstr>Διαφάνεια 74</vt:lpstr>
      <vt:lpstr>Ανατομία και λειτουργία του προστάτη</vt:lpstr>
      <vt:lpstr>Ζώνες του προστάτη</vt:lpstr>
      <vt:lpstr>Epidemiology</vt:lpstr>
      <vt:lpstr>Καρκίνος του προστάτη:  Παράγοντες κινδύνου</vt:lpstr>
      <vt:lpstr>Μονοπάτια ανδρογόνων</vt:lpstr>
      <vt:lpstr>Κλινική εικόνα του καρκίνου του προστάτη</vt:lpstr>
      <vt:lpstr>Συμπτώματα ουροποιητικού από τη διόγκωση του προστάτη</vt:lpstr>
      <vt:lpstr>Εξέταση PSA</vt:lpstr>
      <vt:lpstr>Παράμετροι της εξέτασης PSA</vt:lpstr>
      <vt:lpstr>Προληπτικός έλεγχος για καρκίνο του προστάτη</vt:lpstr>
      <vt:lpstr>Διάγνωση του καρκίνου του προστάτη</vt:lpstr>
      <vt:lpstr>Βιοψία του προστάτη</vt:lpstr>
      <vt:lpstr>Gleason grading system</vt:lpstr>
      <vt:lpstr>New prostate cancer grading system</vt:lpstr>
      <vt:lpstr>Classification and staging: TNM system</vt:lpstr>
      <vt:lpstr>Clinical practice:  Staging and risk assessment</vt:lpstr>
      <vt:lpstr>Staging and risk assessment</vt:lpstr>
      <vt:lpstr>Η πορεία εξέλιξης του καρκίνου του προστάτη</vt:lpstr>
      <vt:lpstr>Ετεροχρονισμένη θεραπεία</vt:lpstr>
      <vt:lpstr>Θεραπείες με σκοπό την ίαση</vt:lpstr>
      <vt:lpstr>Θεραπείες με σκοπό την ίαση</vt:lpstr>
      <vt:lpstr>Θεραπευτικές επιλογές για προστατικό καρκίνο πρώιμου σταδίου</vt:lpstr>
      <vt:lpstr>Θεραπευτικές επιλογές για καρκίνο  του προστάτη προχωρημένου σταδίου</vt:lpstr>
      <vt:lpstr>Ο ρόλος των ανδρογόνων στο φυσιολογικό προστατικό ιστό</vt:lpstr>
      <vt:lpstr>Διαφάνεια 99</vt:lpstr>
      <vt:lpstr>Χημικός ευνουχισμός: Τρέχοντες παράγοντες</vt:lpstr>
      <vt:lpstr>Ανεπιθύμητες ενέργειες της θεραπείας στέρησης ανδρογόνων</vt:lpstr>
      <vt:lpstr>Η πορεία εξέλιξης του καρκίνου του προστάτη</vt:lpstr>
      <vt:lpstr>Mechanisms of evolution to Castration Resistance</vt:lpstr>
      <vt:lpstr>Ορισμός του ευνουχοάντοχου καρκίνου του προστάτη</vt:lpstr>
      <vt:lpstr>Prostate cancer: Treatment landscape</vt:lpstr>
      <vt:lpstr>Chemotherapy in CRPrCa</vt:lpstr>
      <vt:lpstr>Docetaxel μηχανισμός δράσης…</vt:lpstr>
      <vt:lpstr>Διαφάνεια 108</vt:lpstr>
      <vt:lpstr>Apalutamide: Μηχανισμός Δράσης</vt:lpstr>
      <vt:lpstr>                      Radium-223</vt:lpstr>
      <vt:lpstr>Choices in post-Docetaxel mCRPC</vt:lpstr>
      <vt:lpstr>Αλλά αποδεδειγμένη αποτελεσματικότητα και πριν από Docetaxel στον mCRPC</vt:lpstr>
      <vt:lpstr>Metastatic HSPCa</vt:lpstr>
      <vt:lpstr>Non-metastatic Castration Resistant Prostate Cancer (nmCRPC) Definition</vt:lpstr>
      <vt:lpstr>Non Metastatic CRPC</vt:lpstr>
      <vt:lpstr>Prostate cancer: Treatment landscape</vt:lpstr>
      <vt:lpstr>Διαφάνεια 117</vt:lpstr>
      <vt:lpstr>Καρκίνος όρχεος</vt:lpstr>
      <vt:lpstr>Νεοπλάσματα Όρχεων Παθολογοανατομία  </vt:lpstr>
      <vt:lpstr>Διαφάνεια 120</vt:lpstr>
      <vt:lpstr>Διαφάνεια 121</vt:lpstr>
      <vt:lpstr>Παράγοντες Κινδύνου</vt:lpstr>
      <vt:lpstr>Κλινική Εικόνα</vt:lpstr>
      <vt:lpstr>Διάγνωση</vt:lpstr>
      <vt:lpstr>Διαγνωστική προσέγγιση - Σταδιοποίηση</vt:lpstr>
      <vt:lpstr>Καρκίνος όρχεος -Βιολογία</vt:lpstr>
      <vt:lpstr>Διαφάνεια 127</vt:lpstr>
      <vt:lpstr>The natural history of GCT</vt:lpstr>
      <vt:lpstr>Σεμίνωμα</vt:lpstr>
      <vt:lpstr>Σεμίνωμα με συγκυτιοτροφοβλάστες</vt:lpstr>
      <vt:lpstr>Άτυπο Σεμίνωμα </vt:lpstr>
      <vt:lpstr>Αναπλαστικό σεμίνωμα</vt:lpstr>
      <vt:lpstr>Σπερματοκυτταρικό Σεμίνωμα</vt:lpstr>
      <vt:lpstr>Εμβρυϊκό καρκίνωμα</vt:lpstr>
      <vt:lpstr>Καρκίνωμα από ενδοδερμικά κολποειδή (EST) ή λεκιθικού ασκού (Yolk sac)</vt:lpstr>
      <vt:lpstr>Χοριοκαρκίνωμα</vt:lpstr>
      <vt:lpstr>Τεράτωμα</vt:lpstr>
      <vt:lpstr>Διαφάνεια 138</vt:lpstr>
      <vt:lpstr>Διαφάνεια 139</vt:lpstr>
      <vt:lpstr>Σταδιοποίηση</vt:lpstr>
      <vt:lpstr>Διαφάνεια 141</vt:lpstr>
      <vt:lpstr>Διαφάνεια 142</vt:lpstr>
      <vt:lpstr>Treatment algorithm for seminoma</vt:lpstr>
      <vt:lpstr>Σεμίνωμα: Στάδιο I</vt:lpstr>
      <vt:lpstr>Σεμίνωμα Σταδίου ΙΙ</vt:lpstr>
      <vt:lpstr>Σεμίνωμα Σταδίου ΙΙ</vt:lpstr>
      <vt:lpstr>Διαφάνεια 147</vt:lpstr>
      <vt:lpstr>Σεμίνωμα Σταδίου ΙΙ - ΑΚΘ</vt:lpstr>
      <vt:lpstr>Θεραπεία σταδίου ΙΙΙ- Σεμίνωμα</vt:lpstr>
      <vt:lpstr>Διαφάνεια 150</vt:lpstr>
      <vt:lpstr>Διαφάνεια 151</vt:lpstr>
      <vt:lpstr>Treatment algorithm for non-seminoma stage II A/B</vt:lpstr>
      <vt:lpstr>Treatment algorithm for advanced non-seminoma stage CS IIC–III</vt:lpstr>
      <vt:lpstr>Θεραπεία σταδίου ΙΙΙ- Μή-σεμίνωμα</vt:lpstr>
      <vt:lpstr>Λεμφαδενεκτομή μετά ΧΜΘ σε μή-σεμινωματώδεις όγκους</vt:lpstr>
      <vt:lpstr>Παρατεταμένη τοξικότητα από θεραπεία </vt:lpstr>
      <vt:lpstr>Παρατεταμένη τοξικότητα από θεραπεία Κακοήθειες </vt:lpstr>
      <vt:lpstr>Σας ευχαριστώ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Καρκίνος Ουροποιητικού Συστήματος</dc:title>
  <dc:creator>despoina nasi</dc:creator>
  <cp:lastModifiedBy>despoina nasi</cp:lastModifiedBy>
  <cp:revision>140</cp:revision>
  <dcterms:created xsi:type="dcterms:W3CDTF">2019-05-06T15:52:56Z</dcterms:created>
  <dcterms:modified xsi:type="dcterms:W3CDTF">2020-04-25T20:00:26Z</dcterms:modified>
</cp:coreProperties>
</file>