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m4a" ContentType="audio/mp4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notesMasterIdLst>
    <p:notesMasterId r:id="rId53"/>
  </p:notesMasterIdLst>
  <p:sldIdLst>
    <p:sldId id="256" r:id="rId2"/>
    <p:sldId id="479" r:id="rId3"/>
    <p:sldId id="480" r:id="rId4"/>
    <p:sldId id="481" r:id="rId5"/>
    <p:sldId id="482" r:id="rId6"/>
    <p:sldId id="483" r:id="rId7"/>
    <p:sldId id="484" r:id="rId8"/>
    <p:sldId id="476" r:id="rId9"/>
    <p:sldId id="477" r:id="rId10"/>
    <p:sldId id="413" r:id="rId11"/>
    <p:sldId id="414" r:id="rId12"/>
    <p:sldId id="452" r:id="rId13"/>
    <p:sldId id="454" r:id="rId14"/>
    <p:sldId id="455" r:id="rId15"/>
    <p:sldId id="500" r:id="rId16"/>
    <p:sldId id="502" r:id="rId17"/>
    <p:sldId id="501" r:id="rId18"/>
    <p:sldId id="503" r:id="rId19"/>
    <p:sldId id="505" r:id="rId20"/>
    <p:sldId id="418" r:id="rId21"/>
    <p:sldId id="504" r:id="rId22"/>
    <p:sldId id="419" r:id="rId23"/>
    <p:sldId id="420" r:id="rId24"/>
    <p:sldId id="466" r:id="rId25"/>
    <p:sldId id="506" r:id="rId26"/>
    <p:sldId id="456" r:id="rId27"/>
    <p:sldId id="457" r:id="rId28"/>
    <p:sldId id="458" r:id="rId29"/>
    <p:sldId id="459" r:id="rId30"/>
    <p:sldId id="462" r:id="rId31"/>
    <p:sldId id="463" r:id="rId32"/>
    <p:sldId id="464" r:id="rId33"/>
    <p:sldId id="468" r:id="rId34"/>
    <p:sldId id="465" r:id="rId35"/>
    <p:sldId id="507" r:id="rId36"/>
    <p:sldId id="508" r:id="rId37"/>
    <p:sldId id="509" r:id="rId38"/>
    <p:sldId id="511" r:id="rId39"/>
    <p:sldId id="512" r:id="rId40"/>
    <p:sldId id="514" r:id="rId41"/>
    <p:sldId id="513" r:id="rId42"/>
    <p:sldId id="515" r:id="rId43"/>
    <p:sldId id="516" r:id="rId44"/>
    <p:sldId id="517" r:id="rId45"/>
    <p:sldId id="518" r:id="rId46"/>
    <p:sldId id="519" r:id="rId47"/>
    <p:sldId id="522" r:id="rId48"/>
    <p:sldId id="470" r:id="rId49"/>
    <p:sldId id="467" r:id="rId50"/>
    <p:sldId id="469" r:id="rId51"/>
    <p:sldId id="410" r:id="rId52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E9F1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Φωτεινό στυλ 2 - Έμφαση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7133" autoAdjust="0"/>
  </p:normalViewPr>
  <p:slideViewPr>
    <p:cSldViewPr>
      <p:cViewPr varScale="1">
        <p:scale>
          <a:sx n="71" d="100"/>
          <a:sy n="71" d="100"/>
        </p:scale>
        <p:origin x="-13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0410F5D-14B4-4B50-BC1D-352CAC6B1BF8}" type="datetimeFigureOut">
              <a:rPr lang="el-GR"/>
              <a:pPr>
                <a:defRPr/>
              </a:pPr>
              <a:t>17/4/2020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B9DB8EB-487A-4767-82BA-BECF769D72EE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FC9A6-285E-446B-8E05-6F1FCD6D3B02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- Ορθογώνιο"/>
          <p:cNvSpPr/>
          <p:nvPr/>
        </p:nvSpPr>
        <p:spPr>
          <a:xfrm flipV="1">
            <a:off x="5410187" y="3810005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- Ορθογώνιο"/>
          <p:cNvSpPr/>
          <p:nvPr/>
        </p:nvSpPr>
        <p:spPr>
          <a:xfrm flipV="1">
            <a:off x="5410206" y="3897011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- Ορθογώνιο"/>
          <p:cNvSpPr/>
          <p:nvPr/>
        </p:nvSpPr>
        <p:spPr>
          <a:xfrm flipV="1">
            <a:off x="5410206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- Ορθογώνιο"/>
          <p:cNvSpPr/>
          <p:nvPr/>
        </p:nvSpPr>
        <p:spPr>
          <a:xfrm flipV="1">
            <a:off x="5410201" y="4164403"/>
            <a:ext cx="1965961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- Ορθογώνιο"/>
          <p:cNvSpPr/>
          <p:nvPr/>
        </p:nvSpPr>
        <p:spPr>
          <a:xfrm flipV="1">
            <a:off x="5410201" y="4199572"/>
            <a:ext cx="196596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- Στρογγυλεμένο ορθογώνιο"/>
          <p:cNvSpPr/>
          <p:nvPr/>
        </p:nvSpPr>
        <p:spPr bwMode="white">
          <a:xfrm>
            <a:off x="5410201" y="3962400"/>
            <a:ext cx="3063241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- Στρογγυλεμένο ορθογώνιο"/>
          <p:cNvSpPr/>
          <p:nvPr/>
        </p:nvSpPr>
        <p:spPr bwMode="white">
          <a:xfrm>
            <a:off x="7376509" y="4060983"/>
            <a:ext cx="1600201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Ορθογώνιο"/>
          <p:cNvSpPr/>
          <p:nvPr/>
        </p:nvSpPr>
        <p:spPr>
          <a:xfrm>
            <a:off x="2" y="3649661"/>
            <a:ext cx="9144000" cy="244171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4" y="3675528"/>
            <a:ext cx="9144002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 flipV="1">
            <a:off x="6414053" y="3643091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>
          <a:xfrm>
            <a:off x="0" y="3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57201" y="2401892"/>
            <a:ext cx="8458201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2" y="3899937"/>
            <a:ext cx="4953001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705601" y="4206240"/>
            <a:ext cx="960121" cy="457200"/>
          </a:xfrm>
        </p:spPr>
        <p:txBody>
          <a:bodyPr/>
          <a:lstStyle/>
          <a:p>
            <a:pPr>
              <a:defRPr/>
            </a:pPr>
            <a:fld id="{098ABFEA-3A2D-4C2D-A3AF-C93D3A822CE0}" type="datetimeFigureOut">
              <a:rPr lang="el-GR" smtClean="0"/>
              <a:pPr>
                <a:defRPr/>
              </a:pPr>
              <a:t>17/4/2020</a:t>
            </a:fld>
            <a:endParaRPr lang="el-GR" dirty="0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410201" y="4205288"/>
            <a:ext cx="1295401" cy="457200"/>
          </a:xfrm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20089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01189EC-AF62-4FF5-918F-A173322FE1B9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1D59B5-6D4F-4BBA-AE07-9B47401CDF09}" type="datetimeFigureOut">
              <a:rPr lang="el-GR" smtClean="0"/>
              <a:pPr>
                <a:defRPr/>
              </a:pPr>
              <a:t>17/4/2020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5E557C-12CE-4E95-85BA-59A040804DD6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81801" y="1143000"/>
            <a:ext cx="1905001" cy="5486400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1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376F27-EF1C-4DAA-8C32-E403C4A53598}" type="datetimeFigureOut">
              <a:rPr lang="el-GR" smtClean="0"/>
              <a:pPr>
                <a:defRPr/>
              </a:pPr>
              <a:t>17/4/2020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1FB77B-C297-4818-BEAC-42604397D20D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D2523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F4F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2893" y="1161707"/>
            <a:ext cx="37312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800F4F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1" y="1577343"/>
            <a:ext cx="397764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B982E4-5251-49DF-9EE0-8AE1FF696204}" type="datetimeFigureOut">
              <a:rPr lang="el-GR" smtClean="0"/>
              <a:pPr>
                <a:defRPr/>
              </a:pPr>
              <a:t>17/4/2020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21019-04ED-49FA-AD27-7C781EE6F345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4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4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319409-4CBF-40A4-8E15-3C3F76EF4FE6}" type="datetimeFigureOut">
              <a:rPr lang="el-GR" smtClean="0"/>
              <a:pPr>
                <a:defRPr/>
              </a:pPr>
              <a:t>17/4/2020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8FB5D-45F8-4D34-AD86-CD74990B16BB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2" y="2249425"/>
            <a:ext cx="4038601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1" y="2249425"/>
            <a:ext cx="4038601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FE5959-3555-48C8-9D7C-63181351F64B}" type="datetimeFigureOut">
              <a:rPr lang="el-GR" smtClean="0"/>
              <a:pPr>
                <a:defRPr/>
              </a:pPr>
              <a:t>17/4/2020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4817A-9E2D-40FC-B100-32F7976DD7B8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2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81002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721229" y="2244971"/>
            <a:ext cx="404177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381002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718308" y="2708519"/>
            <a:ext cx="404177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6" name="2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52A5F068-3715-4CB8-935F-31A8148FC88F}" type="datetimeFigureOut">
              <a:rPr lang="el-GR" smtClean="0"/>
              <a:pPr>
                <a:defRPr/>
              </a:pPr>
              <a:t>17/4/2020</a:t>
            </a:fld>
            <a:endParaRPr lang="el-GR" dirty="0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E749E6F0-65C1-4C83-8D91-EA39835FC8A4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583681" y="612648"/>
            <a:ext cx="957264" cy="457200"/>
          </a:xfrm>
        </p:spPr>
        <p:txBody>
          <a:bodyPr/>
          <a:lstStyle/>
          <a:p>
            <a:pPr>
              <a:defRPr/>
            </a:pPr>
            <a:fld id="{708C6234-BECD-44F4-A82E-D9A776146551}" type="datetimeFigureOut">
              <a:rPr lang="el-GR" smtClean="0"/>
              <a:pPr>
                <a:defRPr/>
              </a:pPr>
              <a:t>17/4/2020</a:t>
            </a:fld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1" cy="457200"/>
          </a:xfrm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174737" y="2272"/>
            <a:ext cx="762000" cy="365760"/>
          </a:xfrm>
        </p:spPr>
        <p:txBody>
          <a:bodyPr/>
          <a:lstStyle/>
          <a:p>
            <a:pPr>
              <a:defRPr/>
            </a:pPr>
            <a:fld id="{8B8115D1-6DAD-467B-A87D-468CA3BA40C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7A6AF-CE89-4F33-9982-0BFAFDA7328D}" type="datetimeFigureOut">
              <a:rPr lang="el-GR" smtClean="0"/>
              <a:pPr>
                <a:defRPr/>
              </a:pPr>
              <a:t>17/4/2020</a:t>
            </a:fld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4EEC8E-0A99-48BC-949F-F20B9FBE0384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53498" y="1101971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5353498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152401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402540-4A42-41B7-B56E-04E30027FA44}" type="datetimeFigureOut">
              <a:rPr lang="el-GR" smtClean="0"/>
              <a:pPr>
                <a:defRPr/>
              </a:pPr>
              <a:t>17/4/2020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0486D-1A90-46B0-9565-5A412C7B0EC0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440438" y="1109160"/>
            <a:ext cx="5868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88444" y="3274312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143FA8-1E9E-424C-9C69-3CB1E3573B7D}" type="datetimeFigureOut">
              <a:rPr lang="el-GR" smtClean="0"/>
              <a:pPr>
                <a:defRPr/>
              </a:pPr>
              <a:t>17/4/2020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7BEF71-D79F-40AB-AFFC-148DF67C60B4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Ορθογώνιο"/>
          <p:cNvSpPr/>
          <p:nvPr/>
        </p:nvSpPr>
        <p:spPr>
          <a:xfrm>
            <a:off x="2" y="366821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- Ορθογώνιο"/>
          <p:cNvSpPr/>
          <p:nvPr/>
        </p:nvSpPr>
        <p:spPr>
          <a:xfrm>
            <a:off x="0" y="3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- Ορθογώνιο"/>
          <p:cNvSpPr/>
          <p:nvPr/>
        </p:nvSpPr>
        <p:spPr>
          <a:xfrm>
            <a:off x="4" y="308278"/>
            <a:ext cx="9144002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- Ορθογώνιο"/>
          <p:cNvSpPr/>
          <p:nvPr/>
        </p:nvSpPr>
        <p:spPr>
          <a:xfrm flipV="1">
            <a:off x="5410187" y="36025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- Ορθογώνιο"/>
          <p:cNvSpPr/>
          <p:nvPr/>
        </p:nvSpPr>
        <p:spPr>
          <a:xfrm flipV="1">
            <a:off x="5410206" y="440113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- Στρογγυλεμένο ορθογώνιο"/>
          <p:cNvSpPr/>
          <p:nvPr/>
        </p:nvSpPr>
        <p:spPr bwMode="white">
          <a:xfrm>
            <a:off x="5407341" y="497504"/>
            <a:ext cx="3063241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- Στρογγυλεμένο ορθογώνιο"/>
          <p:cNvSpPr/>
          <p:nvPr/>
        </p:nvSpPr>
        <p:spPr bwMode="white">
          <a:xfrm>
            <a:off x="7373648" y="588943"/>
            <a:ext cx="1600201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- Ορθογώνιο"/>
          <p:cNvSpPr/>
          <p:nvPr/>
        </p:nvSpPr>
        <p:spPr bwMode="invGray">
          <a:xfrm>
            <a:off x="9084967" y="-2001"/>
            <a:ext cx="57627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- Ορθογώνιο"/>
          <p:cNvSpPr/>
          <p:nvPr/>
        </p:nvSpPr>
        <p:spPr bwMode="invGray">
          <a:xfrm>
            <a:off x="9044482" y="-2001"/>
            <a:ext cx="27433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- Ορθογώνιο"/>
          <p:cNvSpPr/>
          <p:nvPr/>
        </p:nvSpPr>
        <p:spPr bwMode="invGray">
          <a:xfrm>
            <a:off x="9025429" y="-2001"/>
            <a:ext cx="9145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- Ορθογώνιο"/>
          <p:cNvSpPr/>
          <p:nvPr/>
        </p:nvSpPr>
        <p:spPr bwMode="invGray">
          <a:xfrm>
            <a:off x="8975424" y="-2001"/>
            <a:ext cx="27433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- Ορθογώνιο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- Ορθογώνιο"/>
          <p:cNvSpPr/>
          <p:nvPr/>
        </p:nvSpPr>
        <p:spPr bwMode="invGray">
          <a:xfrm>
            <a:off x="8873475" y="380"/>
            <a:ext cx="9145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586538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9FD84546-183C-4083-B051-8D4820775707}" type="datetimeFigureOut">
              <a:rPr lang="el-GR" smtClean="0"/>
              <a:pPr>
                <a:defRPr/>
              </a:pPr>
              <a:t>17/4/2020</a:t>
            </a:fld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1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74737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F94B058-BDC3-4650-8E95-7F8939994EDE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8" r:id="rId13"/>
    <p:sldLayoutId id="2147483889" r:id="rId14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0.m4a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png"/><Relationship Id="rId20" Type="http://schemas.openxmlformats.org/officeDocument/2006/relationships/image" Target="../media/image2.png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microsoft.com/office/2007/relationships/media" Target="../media/media19.m4a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.m4a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20.m4a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1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2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3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4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5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microsoft.com/office/2007/relationships/media" Target="../media/media26.m4a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7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8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9.m4a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30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microsoft.com/office/2007/relationships/media" Target="../media/media31.m4a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34.m4a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35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36.m4a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37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38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4.m4a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39.m4a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40.m4a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41.m4a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42.m4a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43.m4a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44.m4a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45.m4a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4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47.m4a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48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5.m4a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49.m4a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50.m4a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microsoft.com/office/2007/relationships/media" Target="../media/media9.m4a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5 - Τίτλος"/>
          <p:cNvSpPr>
            <a:spLocks noGrp="1"/>
          </p:cNvSpPr>
          <p:nvPr>
            <p:ph type="ctrTitle"/>
          </p:nvPr>
        </p:nvSpPr>
        <p:spPr>
          <a:xfrm>
            <a:off x="323528" y="644695"/>
            <a:ext cx="8352927" cy="206422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sz="6000" b="1" dirty="0" smtClean="0">
                <a:latin typeface="Arial" charset="0"/>
                <a:cs typeface="Arial" charset="0"/>
              </a:rPr>
              <a:t/>
            </a:r>
            <a:br>
              <a:rPr lang="el-GR" sz="6000" b="1" dirty="0" smtClean="0">
                <a:latin typeface="Arial" charset="0"/>
                <a:cs typeface="Arial" charset="0"/>
              </a:rPr>
            </a:br>
            <a:r>
              <a:rPr lang="el-GR" sz="6600" b="1" dirty="0" smtClean="0">
                <a:latin typeface="Arial" charset="0"/>
                <a:cs typeface="Arial" charset="0"/>
              </a:rPr>
              <a:t>Καρκινική Καχεξία</a:t>
            </a:r>
            <a:endParaRPr lang="el-GR" sz="6600" dirty="0" smtClean="0">
              <a:latin typeface="Arial" charset="0"/>
              <a:cs typeface="Arial" charset="0"/>
            </a:endParaRPr>
          </a:p>
        </p:txBody>
      </p:sp>
      <p:sp>
        <p:nvSpPr>
          <p:cNvPr id="9219" name="2 - Υπότιτλος"/>
          <p:cNvSpPr>
            <a:spLocks noGrp="1"/>
          </p:cNvSpPr>
          <p:nvPr>
            <p:ph type="subTitle" idx="1"/>
          </p:nvPr>
        </p:nvSpPr>
        <p:spPr>
          <a:xfrm>
            <a:off x="684214" y="4221164"/>
            <a:ext cx="7772400" cy="2160164"/>
          </a:xfrm>
        </p:spPr>
        <p:txBody>
          <a:bodyPr>
            <a:normAutofit fontScale="77500" lnSpcReduction="20000"/>
          </a:bodyPr>
          <a:lstStyle/>
          <a:p>
            <a:pPr marL="635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el-GR" altLang="el-GR" sz="3600" b="1" dirty="0" smtClean="0">
                <a:solidFill>
                  <a:schemeClr val="accent1"/>
                </a:solidFill>
                <a:latin typeface="Times New Roman" pitchFamily="18" charset="0"/>
              </a:rPr>
              <a:t>Νίκη Μουρούτη</a:t>
            </a:r>
          </a:p>
          <a:p>
            <a:pPr marL="635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el-GR" altLang="el-GR" sz="2600" b="1" dirty="0" smtClean="0">
                <a:solidFill>
                  <a:schemeClr val="accent1"/>
                </a:solidFill>
                <a:latin typeface="Times New Roman" pitchFamily="18" charset="0"/>
              </a:rPr>
              <a:t>Διαιτολόγος-Διατροφολόγος, </a:t>
            </a:r>
            <a:r>
              <a:rPr lang="en-US" altLang="el-GR" sz="2600" b="1" dirty="0" smtClean="0">
                <a:solidFill>
                  <a:schemeClr val="accent1"/>
                </a:solidFill>
                <a:latin typeface="Times New Roman" pitchFamily="18" charset="0"/>
              </a:rPr>
              <a:t>PhD</a:t>
            </a:r>
            <a:endParaRPr lang="el-GR" altLang="el-GR" sz="2600" b="1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marL="635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el-GR" altLang="el-GR" sz="2600" b="1" dirty="0" smtClean="0">
                <a:solidFill>
                  <a:schemeClr val="accent1"/>
                </a:solidFill>
                <a:latin typeface="Times New Roman" pitchFamily="18" charset="0"/>
              </a:rPr>
              <a:t>Διδάκτωρ Χαροκοπείου Πανεπιστημίου Αθηνών</a:t>
            </a:r>
            <a:endParaRPr lang="en-US" altLang="el-GR" sz="2600" b="1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marL="635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el-GR" sz="21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Ογκολογική Μονάδα, ‘Γ Πανεπιστημιακή Παθολογική Κλινική Ιατρικής Σχολής Ε.Κ.Π.Α, Γ.Ν.Ν.Θ.Α «Η Σωτηρία»</a:t>
            </a:r>
            <a:endParaRPr lang="en-US" sz="2100" b="1" i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0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21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Tutor - Module Coordinator, School of Health Sciences, Department of Dietetics, Athens Metropolitan College </a:t>
            </a:r>
          </a:p>
          <a:p>
            <a:pPr marL="635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en-US" altLang="el-GR" sz="1600" b="1" dirty="0" smtClean="0">
              <a:solidFill>
                <a:schemeClr val="accent1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el-GR" sz="1600" dirty="0" smtClean="0">
              <a:latin typeface="Arial" charset="0"/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el-GR" sz="1800" dirty="0" smtClean="0">
              <a:latin typeface="Arial" charset="0"/>
              <a:cs typeface="Arial" charset="0"/>
            </a:endParaRP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827088" y="3284539"/>
            <a:ext cx="75612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1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" y="452673"/>
            <a:ext cx="8582964" cy="615553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400" b="1" dirty="0" smtClean="0">
                <a:solidFill>
                  <a:schemeClr val="tx2"/>
                </a:solidFill>
                <a:latin typeface="+mj-lt"/>
              </a:rPr>
              <a:t>Καρκινική Καχεξία </a:t>
            </a:r>
            <a:endParaRPr lang="el-GR" sz="44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1508787"/>
            <a:ext cx="640871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 descr="Αποτέλεσμα εικόνας για hipocrat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3" y="0"/>
            <a:ext cx="1763689" cy="2756925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6948264" y="6021289"/>
            <a:ext cx="1944217" cy="672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6372201" y="6501341"/>
            <a:ext cx="648073" cy="96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805"/>
    </mc:Choice>
    <mc:Fallback>
      <p:transition spd="slow" advTm="20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1" y="836716"/>
            <a:ext cx="8582964" cy="615553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800" b="1" dirty="0" smtClean="0">
                <a:latin typeface="Trebuchet MS" pitchFamily="34" charset="0"/>
              </a:rPr>
              <a:t>Ορισμός </a:t>
            </a:r>
            <a:endParaRPr lang="el-GR" sz="4800" b="1" dirty="0">
              <a:latin typeface="Trebuchet MS" pitchFamily="34" charset="0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251526" y="1988845"/>
            <a:ext cx="8498204" cy="2954655"/>
          </a:xfrm>
          <a:prstGeom prst="rect">
            <a:avLst/>
          </a:prstGeom>
          <a:solidFill>
            <a:srgbClr val="6D1E50"/>
          </a:solidFill>
          <a:ln w="25907">
            <a:solidFill>
              <a:srgbClr val="4F123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8105" marR="107314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 Narrow"/>
                <a:cs typeface="Arial Narrow"/>
              </a:rPr>
              <a:t>“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Ca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cer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cach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xia</a:t>
            </a:r>
            <a:r>
              <a:rPr sz="2400" spc="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is d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2400" spc="3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as</a:t>
            </a:r>
            <a:r>
              <a:rPr sz="2400" spc="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a m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act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ri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400" spc="3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syn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ro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400" spc="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ch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ract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rised</a:t>
            </a:r>
            <a:r>
              <a:rPr sz="2400" spc="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by 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spc="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sz="2400" spc="5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ss 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f ske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al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us</a:t>
            </a:r>
            <a:r>
              <a:rPr sz="2400" spc="5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ass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(wi</a:t>
            </a:r>
            <a:r>
              <a:rPr sz="2400" spc="-1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sz="2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wit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ss</a:t>
            </a:r>
            <a:r>
              <a:rPr sz="2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as</a:t>
            </a:r>
            <a:r>
              <a:rPr sz="2400" spc="5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)</a:t>
            </a:r>
            <a:r>
              <a:rPr sz="2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at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ca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be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reversed</a:t>
            </a:r>
            <a:r>
              <a:rPr sz="2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ve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al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tri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su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rt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pr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gr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ss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iv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ncti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ir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t.</a:t>
            </a:r>
            <a:endParaRPr sz="2400" dirty="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78105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hy</a:t>
            </a:r>
            <a:r>
              <a:rPr sz="2400" spc="5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log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sz="24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2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ch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ract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rised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sz="2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ve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pr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er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nc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dr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ven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sz="2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lang="el-GR" sz="2400" dirty="0" smtClean="0">
                <a:latin typeface="Arial Narrow"/>
                <a:cs typeface="Arial Narrow"/>
              </a:rPr>
              <a:t> </a:t>
            </a:r>
            <a:r>
              <a:rPr sz="2400" dirty="0" smtClean="0">
                <a:solidFill>
                  <a:srgbClr val="FFFFFF"/>
                </a:solidFill>
                <a:latin typeface="Arial Narrow"/>
                <a:cs typeface="Arial Narrow"/>
              </a:rPr>
              <a:t>var</a:t>
            </a:r>
            <a:r>
              <a:rPr sz="2400" spc="-10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400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spc="-10" dirty="0" smtClean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sz="2400" dirty="0" smtClean="0">
                <a:solidFill>
                  <a:srgbClr val="FFFFFF"/>
                </a:solidFill>
                <a:latin typeface="Arial Narrow"/>
                <a:cs typeface="Arial Narrow"/>
              </a:rPr>
              <a:t>le</a:t>
            </a:r>
            <a:r>
              <a:rPr sz="2400" spc="2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co</a:t>
            </a:r>
            <a:r>
              <a:rPr sz="2400" spc="-15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on</a:t>
            </a:r>
            <a:r>
              <a:rPr sz="2400" spc="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of re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uced</a:t>
            </a:r>
            <a:r>
              <a:rPr sz="2400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od</a:t>
            </a:r>
            <a:r>
              <a:rPr sz="2400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ke</a:t>
            </a:r>
            <a:r>
              <a:rPr sz="2400" spc="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2400" spc="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rm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400" spc="3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ism</a:t>
            </a:r>
            <a:r>
              <a:rPr sz="2400" spc="-10" dirty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  <a:r>
              <a:rPr sz="2400" dirty="0">
                <a:solidFill>
                  <a:srgbClr val="FFFFFF"/>
                </a:solidFill>
                <a:latin typeface="Arial Narrow"/>
                <a:cs typeface="Arial Narrow"/>
              </a:rPr>
              <a:t>”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2267744" y="6637023"/>
            <a:ext cx="687626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latin typeface="Arial Narrow"/>
                <a:cs typeface="Arial Narrow"/>
              </a:rPr>
              <a:t>Fearon</a:t>
            </a:r>
            <a:r>
              <a:rPr sz="1100" b="1" spc="-5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Arial Narrow"/>
                <a:cs typeface="Arial Narrow"/>
              </a:rPr>
              <a:t>K</a:t>
            </a:r>
            <a:r>
              <a:rPr sz="1100" b="1" dirty="0">
                <a:latin typeface="Arial Narrow"/>
                <a:cs typeface="Arial Narrow"/>
              </a:rPr>
              <a:t>,</a:t>
            </a:r>
            <a:r>
              <a:rPr sz="1100" b="1" spc="-25" dirty="0">
                <a:latin typeface="Times New Roman"/>
                <a:cs typeface="Times New Roman"/>
              </a:rPr>
              <a:t> </a:t>
            </a:r>
            <a:r>
              <a:rPr sz="1100" b="1" i="1" spc="-5" dirty="0">
                <a:latin typeface="Arial Narrow"/>
                <a:cs typeface="Arial Narrow"/>
              </a:rPr>
              <a:t>e</a:t>
            </a:r>
            <a:r>
              <a:rPr sz="1100" b="1" i="1" dirty="0">
                <a:latin typeface="Arial Narrow"/>
                <a:cs typeface="Arial Narrow"/>
              </a:rPr>
              <a:t>t</a:t>
            </a:r>
            <a:r>
              <a:rPr sz="1100" b="1" i="1" spc="-35" dirty="0">
                <a:latin typeface="Times New Roman"/>
                <a:cs typeface="Times New Roman"/>
              </a:rPr>
              <a:t> </a:t>
            </a:r>
            <a:r>
              <a:rPr sz="1100" b="1" i="1" dirty="0">
                <a:latin typeface="Arial Narrow"/>
                <a:cs typeface="Arial Narrow"/>
              </a:rPr>
              <a:t>al.</a:t>
            </a:r>
            <a:r>
              <a:rPr sz="1100" b="1" dirty="0">
                <a:latin typeface="Arial Narrow"/>
                <a:cs typeface="Arial Narrow"/>
              </a:rPr>
              <a:t>,</a:t>
            </a:r>
            <a:r>
              <a:rPr sz="1100" b="1" spc="-3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Arial Narrow"/>
                <a:cs typeface="Arial Narrow"/>
              </a:rPr>
              <a:t>Lanc</a:t>
            </a:r>
            <a:r>
              <a:rPr sz="1100" b="1" spc="-5" dirty="0">
                <a:latin typeface="Arial Narrow"/>
                <a:cs typeface="Arial Narrow"/>
              </a:rPr>
              <a:t>e</a:t>
            </a:r>
            <a:r>
              <a:rPr sz="1100" b="1" dirty="0">
                <a:latin typeface="Arial Narrow"/>
                <a:cs typeface="Arial Narrow"/>
              </a:rPr>
              <a:t>t</a:t>
            </a:r>
            <a:r>
              <a:rPr sz="1100" b="1" spc="-5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Arial Narrow"/>
                <a:cs typeface="Arial Narrow"/>
              </a:rPr>
              <a:t>Onco</a:t>
            </a:r>
            <a:r>
              <a:rPr sz="1100" b="1" spc="5" dirty="0">
                <a:latin typeface="Arial Narrow"/>
                <a:cs typeface="Arial Narrow"/>
              </a:rPr>
              <a:t>l</a:t>
            </a:r>
            <a:r>
              <a:rPr sz="1100" b="1" dirty="0">
                <a:latin typeface="Arial Narrow"/>
                <a:cs typeface="Arial Narrow"/>
              </a:rPr>
              <a:t>.</a:t>
            </a:r>
            <a:r>
              <a:rPr sz="1100" b="1" spc="-5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Arial Narrow"/>
                <a:cs typeface="Arial Narrow"/>
              </a:rPr>
              <a:t>2011</a:t>
            </a:r>
            <a:r>
              <a:rPr sz="1100" b="1" dirty="0">
                <a:latin typeface="Arial Narrow"/>
                <a:cs typeface="Arial Narrow"/>
              </a:rPr>
              <a:t>;</a:t>
            </a:r>
            <a:r>
              <a:rPr sz="1100" b="1" spc="-4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Arial Narrow"/>
                <a:cs typeface="Arial Narrow"/>
              </a:rPr>
              <a:t>12(5):489</a:t>
            </a:r>
            <a:r>
              <a:rPr sz="1100" b="1" spc="-5" dirty="0">
                <a:latin typeface="Arial Narrow"/>
                <a:cs typeface="Arial Narrow"/>
              </a:rPr>
              <a:t>-9</a:t>
            </a:r>
            <a:r>
              <a:rPr sz="1100" b="1" dirty="0">
                <a:latin typeface="Arial Narrow"/>
                <a:cs typeface="Arial Narrow"/>
              </a:rPr>
              <a:t>5</a:t>
            </a:r>
            <a:r>
              <a:rPr sz="1100" b="1" spc="-60" dirty="0">
                <a:latin typeface="Times New Roman"/>
                <a:cs typeface="Times New Roman"/>
              </a:rPr>
              <a:t> </a:t>
            </a:r>
            <a:r>
              <a:rPr sz="1100" b="1" spc="-10" dirty="0">
                <a:latin typeface="Arial Narrow"/>
                <a:cs typeface="Arial Narrow"/>
              </a:rPr>
              <a:t>D</a:t>
            </a:r>
            <a:r>
              <a:rPr sz="1100" b="1" dirty="0">
                <a:latin typeface="Arial Narrow"/>
                <a:cs typeface="Arial Narrow"/>
              </a:rPr>
              <a:t>efiniti</a:t>
            </a:r>
            <a:r>
              <a:rPr sz="1100" b="1" spc="-5" dirty="0">
                <a:latin typeface="Arial Narrow"/>
                <a:cs typeface="Arial Narrow"/>
              </a:rPr>
              <a:t>o</a:t>
            </a:r>
            <a:r>
              <a:rPr sz="1100" b="1" dirty="0">
                <a:latin typeface="Arial Narrow"/>
                <a:cs typeface="Arial Narrow"/>
              </a:rPr>
              <a:t>n</a:t>
            </a:r>
            <a:r>
              <a:rPr sz="1100" b="1" spc="-6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Arial Narrow"/>
                <a:cs typeface="Arial Narrow"/>
              </a:rPr>
              <a:t>an</a:t>
            </a:r>
            <a:r>
              <a:rPr sz="1100" b="1" dirty="0">
                <a:latin typeface="Arial Narrow"/>
                <a:cs typeface="Arial Narrow"/>
              </a:rPr>
              <a:t>d</a:t>
            </a:r>
            <a:r>
              <a:rPr sz="1100" b="1" spc="-3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Arial Narrow"/>
                <a:cs typeface="Arial Narrow"/>
              </a:rPr>
              <a:t>c</a:t>
            </a:r>
            <a:r>
              <a:rPr sz="1100" b="1" spc="-5" dirty="0">
                <a:latin typeface="Arial Narrow"/>
                <a:cs typeface="Arial Narrow"/>
              </a:rPr>
              <a:t>l</a:t>
            </a:r>
            <a:r>
              <a:rPr sz="1100" b="1" dirty="0">
                <a:latin typeface="Arial Narrow"/>
                <a:cs typeface="Arial Narrow"/>
              </a:rPr>
              <a:t>ass</a:t>
            </a:r>
            <a:r>
              <a:rPr sz="1100" b="1" spc="-5" dirty="0">
                <a:latin typeface="Arial Narrow"/>
                <a:cs typeface="Arial Narrow"/>
              </a:rPr>
              <a:t>i</a:t>
            </a:r>
            <a:r>
              <a:rPr sz="1100" b="1" dirty="0">
                <a:latin typeface="Arial Narrow"/>
                <a:cs typeface="Arial Narrow"/>
              </a:rPr>
              <a:t>f</a:t>
            </a:r>
            <a:r>
              <a:rPr sz="1100" b="1" spc="-5" dirty="0">
                <a:latin typeface="Arial Narrow"/>
                <a:cs typeface="Arial Narrow"/>
              </a:rPr>
              <a:t>i</a:t>
            </a:r>
            <a:r>
              <a:rPr sz="1100" b="1" spc="5" dirty="0">
                <a:latin typeface="Arial Narrow"/>
                <a:cs typeface="Arial Narrow"/>
              </a:rPr>
              <a:t>c</a:t>
            </a:r>
            <a:r>
              <a:rPr sz="1100" b="1" spc="-15" dirty="0">
                <a:latin typeface="Arial Narrow"/>
                <a:cs typeface="Arial Narrow"/>
              </a:rPr>
              <a:t>a</a:t>
            </a:r>
            <a:r>
              <a:rPr sz="1100" b="1" dirty="0">
                <a:latin typeface="Arial Narrow"/>
                <a:cs typeface="Arial Narrow"/>
              </a:rPr>
              <a:t>ti</a:t>
            </a:r>
            <a:r>
              <a:rPr sz="1100" b="1" spc="-15" dirty="0">
                <a:latin typeface="Arial Narrow"/>
                <a:cs typeface="Arial Narrow"/>
              </a:rPr>
              <a:t>o</a:t>
            </a:r>
            <a:r>
              <a:rPr sz="1100" b="1" dirty="0">
                <a:latin typeface="Arial Narrow"/>
                <a:cs typeface="Arial Narrow"/>
              </a:rPr>
              <a:t>n</a:t>
            </a:r>
            <a:r>
              <a:rPr sz="1100" b="1" spc="-6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Arial Narrow"/>
                <a:cs typeface="Arial Narrow"/>
              </a:rPr>
              <a:t>o</a:t>
            </a:r>
            <a:r>
              <a:rPr sz="1100" b="1" dirty="0">
                <a:latin typeface="Arial Narrow"/>
                <a:cs typeface="Arial Narrow"/>
              </a:rPr>
              <a:t>f</a:t>
            </a:r>
            <a:r>
              <a:rPr sz="1100" b="1" spc="-3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Arial Narrow"/>
                <a:cs typeface="Arial Narrow"/>
              </a:rPr>
              <a:t>canc</a:t>
            </a:r>
            <a:r>
              <a:rPr sz="1100" b="1" spc="-5" dirty="0">
                <a:latin typeface="Arial Narrow"/>
                <a:cs typeface="Arial Narrow"/>
              </a:rPr>
              <a:t>e</a:t>
            </a:r>
            <a:r>
              <a:rPr sz="1100" b="1" dirty="0">
                <a:latin typeface="Arial Narrow"/>
                <a:cs typeface="Arial Narrow"/>
              </a:rPr>
              <a:t>r</a:t>
            </a:r>
            <a:r>
              <a:rPr sz="1100" b="1" spc="-5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Arial Narrow"/>
                <a:cs typeface="Arial Narrow"/>
              </a:rPr>
              <a:t>cachex</a:t>
            </a:r>
            <a:r>
              <a:rPr sz="1100" b="1" spc="-5" dirty="0">
                <a:latin typeface="Arial Narrow"/>
                <a:cs typeface="Arial Narrow"/>
              </a:rPr>
              <a:t>i</a:t>
            </a:r>
            <a:r>
              <a:rPr sz="1100" b="1" dirty="0">
                <a:latin typeface="Arial Narrow"/>
                <a:cs typeface="Arial Narrow"/>
              </a:rPr>
              <a:t>a:</a:t>
            </a:r>
            <a:r>
              <a:rPr sz="1100" b="1" spc="-6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Arial Narrow"/>
                <a:cs typeface="Arial Narrow"/>
              </a:rPr>
              <a:t>a</a:t>
            </a:r>
            <a:r>
              <a:rPr sz="1100" b="1" dirty="0">
                <a:latin typeface="Arial Narrow"/>
                <a:cs typeface="Arial Narrow"/>
              </a:rPr>
              <a:t>n</a:t>
            </a:r>
            <a:r>
              <a:rPr sz="1100" b="1" spc="-35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Arial Narrow"/>
                <a:cs typeface="Arial Narrow"/>
              </a:rPr>
              <a:t>i</a:t>
            </a:r>
            <a:r>
              <a:rPr sz="1100" b="1" dirty="0">
                <a:latin typeface="Arial Narrow"/>
                <a:cs typeface="Arial Narrow"/>
              </a:rPr>
              <a:t>nternation</a:t>
            </a:r>
            <a:r>
              <a:rPr sz="1100" b="1" spc="-10" dirty="0">
                <a:latin typeface="Arial Narrow"/>
                <a:cs typeface="Arial Narrow"/>
              </a:rPr>
              <a:t>a</a:t>
            </a:r>
            <a:r>
              <a:rPr sz="1100" b="1" dirty="0">
                <a:latin typeface="Arial Narrow"/>
                <a:cs typeface="Arial Narrow"/>
              </a:rPr>
              <a:t>l</a:t>
            </a:r>
            <a:r>
              <a:rPr sz="1100" b="1" spc="-6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Arial Narrow"/>
                <a:cs typeface="Arial Narrow"/>
              </a:rPr>
              <a:t>consensus</a:t>
            </a:r>
          </a:p>
        </p:txBody>
      </p:sp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54888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8442"/>
    </mc:Choice>
    <mc:Fallback>
      <p:transition spd="slow" advTm="38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1" y="836716"/>
            <a:ext cx="8582964" cy="615553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800" b="1" dirty="0" smtClean="0">
                <a:latin typeface="Trebuchet MS" pitchFamily="34" charset="0"/>
              </a:rPr>
              <a:t>Εισαγωγή </a:t>
            </a:r>
            <a:endParaRPr lang="el-GR" sz="4800" b="1" dirty="0">
              <a:latin typeface="Trebuchet MS" pitchFamily="34" charset="0"/>
            </a:endParaRPr>
          </a:p>
        </p:txBody>
      </p:sp>
      <p:sp>
        <p:nvSpPr>
          <p:cNvPr id="5" name="object 2"/>
          <p:cNvSpPr txBox="1"/>
          <p:nvPr/>
        </p:nvSpPr>
        <p:spPr>
          <a:xfrm>
            <a:off x="535939" y="2019144"/>
            <a:ext cx="7852484" cy="3416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SzPct val="35000"/>
              <a:buFont typeface="Wingdings"/>
              <a:buChar char=""/>
              <a:tabLst>
                <a:tab pos="355600" algn="l"/>
              </a:tabLst>
            </a:pPr>
            <a:r>
              <a:rPr lang="el-GR" sz="2400" b="1" dirty="0" smtClean="0">
                <a:latin typeface="Arial Narrow"/>
                <a:cs typeface="Arial Narrow"/>
              </a:rPr>
              <a:t>Συχνότητα εμφάνισης Καρκινικής Καχεξίας </a:t>
            </a:r>
            <a:endParaRPr sz="2400" dirty="0">
              <a:latin typeface="Arial Narrow"/>
              <a:cs typeface="Arial Narrow"/>
            </a:endParaRPr>
          </a:p>
          <a:p>
            <a:pPr marL="756285" lvl="1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  <a:tab pos="3422015" algn="l"/>
              </a:tabLst>
            </a:pPr>
            <a:r>
              <a:rPr lang="el-GR" sz="2000" dirty="0" smtClean="0">
                <a:solidFill>
                  <a:srgbClr val="1C4F27"/>
                </a:solidFill>
                <a:latin typeface="Arial Narrow"/>
                <a:cs typeface="Arial Narrow"/>
              </a:rPr>
              <a:t>Ασθενείς τελικού σταδίου</a:t>
            </a:r>
            <a:r>
              <a:rPr sz="2000" dirty="0">
                <a:solidFill>
                  <a:srgbClr val="1C4F27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1C4F27"/>
                </a:solidFill>
                <a:latin typeface="Arial Narrow"/>
                <a:cs typeface="Arial Narrow"/>
              </a:rPr>
              <a:t>80%</a:t>
            </a:r>
            <a:endParaRPr sz="2000" dirty="0">
              <a:latin typeface="Arial Narrow"/>
              <a:cs typeface="Arial Narrow"/>
            </a:endParaRPr>
          </a:p>
          <a:p>
            <a:pPr marL="756285" lvl="1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  <a:tab pos="3422015" algn="l"/>
              </a:tabLst>
            </a:pPr>
            <a:r>
              <a:rPr lang="el-GR" sz="2000" spc="-5" dirty="0" smtClean="0">
                <a:solidFill>
                  <a:srgbClr val="1C4F27"/>
                </a:solidFill>
                <a:latin typeface="Arial Narrow"/>
                <a:cs typeface="Arial Narrow"/>
              </a:rPr>
              <a:t>Κύρια αιτία θανάτου</a:t>
            </a:r>
            <a:r>
              <a:rPr sz="2000" dirty="0">
                <a:solidFill>
                  <a:srgbClr val="1C4F27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1C4F27"/>
                </a:solidFill>
                <a:latin typeface="Arial Narrow"/>
                <a:cs typeface="Arial Narrow"/>
              </a:rPr>
              <a:t>20%</a:t>
            </a:r>
            <a:endParaRPr sz="2000" dirty="0">
              <a:latin typeface="Arial Narrow"/>
              <a:cs typeface="Arial Narrow"/>
            </a:endParaRPr>
          </a:p>
          <a:p>
            <a:pPr lvl="1">
              <a:lnSpc>
                <a:spcPct val="100000"/>
              </a:lnSpc>
              <a:spcBef>
                <a:spcPts val="28"/>
              </a:spcBef>
              <a:buClr>
                <a:srgbClr val="1C4F27"/>
              </a:buClr>
              <a:buFont typeface="Wingdings"/>
              <a:buChar char=""/>
            </a:pPr>
            <a:endParaRPr sz="29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SzPct val="35000"/>
              <a:buFont typeface="Wingdings"/>
              <a:buChar char=""/>
              <a:tabLst>
                <a:tab pos="355600" algn="l"/>
              </a:tabLst>
            </a:pPr>
            <a:r>
              <a:rPr lang="el-GR" sz="2400" b="1" dirty="0" smtClean="0">
                <a:latin typeface="Arial Narrow"/>
                <a:cs typeface="Arial Narrow"/>
              </a:rPr>
              <a:t>Η συχνότητα εμφάνισης εξαρτάται από την πρωτοπαθή εστία</a:t>
            </a:r>
            <a:r>
              <a:rPr sz="2400" b="1" spc="-5" dirty="0" smtClean="0">
                <a:latin typeface="Arial Narrow"/>
                <a:cs typeface="Arial Narrow"/>
              </a:rPr>
              <a:t>:</a:t>
            </a:r>
            <a:endParaRPr sz="2400" dirty="0">
              <a:latin typeface="Arial Narrow"/>
              <a:cs typeface="Arial Narrow"/>
            </a:endParaRPr>
          </a:p>
          <a:p>
            <a:pPr marL="756285" lvl="1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</a:pPr>
            <a:r>
              <a:rPr lang="el-GR" sz="2000" dirty="0" smtClean="0">
                <a:solidFill>
                  <a:srgbClr val="1C4F27"/>
                </a:solidFill>
                <a:latin typeface="Arial Narrow"/>
                <a:cs typeface="Arial Narrow"/>
              </a:rPr>
              <a:t>Καρκίνος παγκρέατος</a:t>
            </a:r>
            <a:endParaRPr sz="2000" dirty="0">
              <a:latin typeface="Arial Narrow"/>
              <a:cs typeface="Arial Narrow"/>
            </a:endParaRPr>
          </a:p>
          <a:p>
            <a:pPr marL="756285" lvl="1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</a:pPr>
            <a:r>
              <a:rPr lang="el-GR" sz="2000" dirty="0" smtClean="0">
                <a:solidFill>
                  <a:srgbClr val="1C4F27"/>
                </a:solidFill>
                <a:latin typeface="Arial Narrow"/>
                <a:cs typeface="Arial Narrow"/>
              </a:rPr>
              <a:t>Καρκίνος κεφαλής/τραχήλου</a:t>
            </a:r>
            <a:endParaRPr sz="2000" dirty="0">
              <a:latin typeface="Arial Narrow"/>
              <a:cs typeface="Arial Narrow"/>
            </a:endParaRPr>
          </a:p>
          <a:p>
            <a:pPr marL="756285" lvl="1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</a:pPr>
            <a:r>
              <a:rPr lang="el-GR" sz="2000" spc="-5" dirty="0" smtClean="0">
                <a:solidFill>
                  <a:srgbClr val="1C4F27"/>
                </a:solidFill>
                <a:latin typeface="Arial Narrow"/>
                <a:cs typeface="Arial Narrow"/>
              </a:rPr>
              <a:t>Καρκίνος πνεύμονα</a:t>
            </a:r>
            <a:endParaRPr sz="2000" dirty="0">
              <a:latin typeface="Arial Narrow"/>
              <a:cs typeface="Arial Narrow"/>
            </a:endParaRPr>
          </a:p>
          <a:p>
            <a:pPr marL="469900">
              <a:lnSpc>
                <a:spcPct val="100000"/>
              </a:lnSpc>
              <a:spcBef>
                <a:spcPts val="480"/>
              </a:spcBef>
              <a:tabLst>
                <a:tab pos="756285" algn="l"/>
              </a:tabLst>
            </a:pPr>
            <a:r>
              <a:rPr sz="700" spc="-10" dirty="0">
                <a:solidFill>
                  <a:srgbClr val="1C4F27"/>
                </a:solidFill>
                <a:latin typeface="Wingdings"/>
                <a:cs typeface="Wingdings"/>
              </a:rPr>
              <a:t></a:t>
            </a:r>
            <a:r>
              <a:rPr sz="700" spc="-10" dirty="0">
                <a:solidFill>
                  <a:srgbClr val="1C4F27"/>
                </a:solidFill>
                <a:latin typeface="Times New Roman"/>
                <a:cs typeface="Times New Roman"/>
              </a:rPr>
              <a:t>	</a:t>
            </a:r>
            <a:r>
              <a:rPr sz="2000" spc="-10" dirty="0">
                <a:solidFill>
                  <a:srgbClr val="1C4F27"/>
                </a:solidFill>
                <a:latin typeface="Arial Narrow"/>
                <a:cs typeface="Arial Narrow"/>
              </a:rPr>
              <a:t>…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3911601" y="6637023"/>
            <a:ext cx="523240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10" dirty="0">
                <a:latin typeface="Arial Narrow"/>
                <a:cs typeface="Arial Narrow"/>
              </a:rPr>
              <a:t>D</a:t>
            </a:r>
            <a:r>
              <a:rPr sz="1100" dirty="0">
                <a:latin typeface="Arial Narrow"/>
                <a:cs typeface="Arial Narrow"/>
              </a:rPr>
              <a:t>e</a:t>
            </a:r>
            <a:r>
              <a:rPr sz="1100" spc="-10" dirty="0">
                <a:latin typeface="Arial Narrow"/>
                <a:cs typeface="Arial Narrow"/>
              </a:rPr>
              <a:t>w</a:t>
            </a:r>
            <a:r>
              <a:rPr sz="1100" dirty="0">
                <a:latin typeface="Arial Narrow"/>
                <a:cs typeface="Arial Narrow"/>
              </a:rPr>
              <a:t>ys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W</a:t>
            </a:r>
            <a:r>
              <a:rPr sz="1100" spc="-10" dirty="0">
                <a:latin typeface="Arial Narrow"/>
                <a:cs typeface="Arial Narrow"/>
              </a:rPr>
              <a:t>D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2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m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J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Me</a:t>
            </a:r>
            <a:r>
              <a:rPr sz="1100" dirty="0">
                <a:latin typeface="Arial Narrow"/>
                <a:cs typeface="Arial Narrow"/>
              </a:rPr>
              <a:t>d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1980;69:49</a:t>
            </a:r>
            <a:r>
              <a:rPr sz="1100" spc="5" dirty="0">
                <a:latin typeface="Arial Narrow"/>
                <a:cs typeface="Arial Narrow"/>
              </a:rPr>
              <a:t>1</a:t>
            </a:r>
            <a:r>
              <a:rPr sz="1100" spc="-5" dirty="0">
                <a:latin typeface="Arial Narrow"/>
                <a:cs typeface="Arial Narrow"/>
              </a:rPr>
              <a:t>-</a:t>
            </a:r>
            <a:r>
              <a:rPr sz="1100" spc="-15" dirty="0">
                <a:latin typeface="Arial Narrow"/>
                <a:cs typeface="Arial Narrow"/>
              </a:rPr>
              <a:t>4</a:t>
            </a:r>
            <a:r>
              <a:rPr sz="1100" spc="-5" dirty="0">
                <a:latin typeface="Arial Narrow"/>
                <a:cs typeface="Arial Narrow"/>
              </a:rPr>
              <a:t>97</a:t>
            </a:r>
            <a:r>
              <a:rPr sz="1100" dirty="0">
                <a:latin typeface="Arial Narrow"/>
                <a:cs typeface="Arial Narrow"/>
              </a:rPr>
              <a:t>;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Ma</a:t>
            </a:r>
            <a:r>
              <a:rPr sz="1100" dirty="0">
                <a:latin typeface="Arial Narrow"/>
                <a:cs typeface="Arial Narrow"/>
              </a:rPr>
              <a:t>c</a:t>
            </a:r>
            <a:r>
              <a:rPr sz="1100" spc="-10" dirty="0">
                <a:latin typeface="Arial Narrow"/>
                <a:cs typeface="Arial Narrow"/>
              </a:rPr>
              <a:t>D</a:t>
            </a:r>
            <a:r>
              <a:rPr sz="1100" dirty="0">
                <a:latin typeface="Arial Narrow"/>
                <a:cs typeface="Arial Narrow"/>
              </a:rPr>
              <a:t>onald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N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et</a:t>
            </a:r>
            <a:r>
              <a:rPr sz="1100" i="1" spc="-2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</a:t>
            </a:r>
            <a:r>
              <a:rPr sz="1100" dirty="0">
                <a:latin typeface="Arial Narrow"/>
                <a:cs typeface="Arial Narrow"/>
              </a:rPr>
              <a:t>.,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J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m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dirty="0">
                <a:latin typeface="Arial Narrow"/>
                <a:cs typeface="Arial Narrow"/>
              </a:rPr>
              <a:t>oll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S</a:t>
            </a:r>
            <a:r>
              <a:rPr sz="1100" dirty="0">
                <a:latin typeface="Arial Narrow"/>
                <a:cs typeface="Arial Narrow"/>
              </a:rPr>
              <a:t>urg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2003;197:143</a:t>
            </a:r>
            <a:r>
              <a:rPr sz="1100" spc="-5" dirty="0">
                <a:latin typeface="Arial Narrow"/>
                <a:cs typeface="Arial Narrow"/>
              </a:rPr>
              <a:t>-</a:t>
            </a:r>
            <a:r>
              <a:rPr sz="1100" spc="-15" dirty="0">
                <a:latin typeface="Arial Narrow"/>
                <a:cs typeface="Arial Narrow"/>
              </a:rPr>
              <a:t>1</a:t>
            </a:r>
            <a:r>
              <a:rPr sz="1100" dirty="0">
                <a:latin typeface="Arial Narrow"/>
                <a:cs typeface="Arial Narrow"/>
              </a:rPr>
              <a:t>61</a:t>
            </a:r>
          </a:p>
        </p:txBody>
      </p:sp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7442"/>
    </mc:Choice>
    <mc:Fallback>
      <p:transition spd="slow" advTm="27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1" y="740705"/>
            <a:ext cx="8582964" cy="615553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400" b="1" dirty="0" smtClean="0">
                <a:latin typeface="Trebuchet MS" pitchFamily="34" charset="0"/>
              </a:rPr>
              <a:t>Παθοφυσιολογία </a:t>
            </a:r>
            <a:endParaRPr lang="el-GR" sz="4400" b="1" dirty="0">
              <a:latin typeface="Trebuchet MS" pitchFamily="34" charset="0"/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3911601" y="6637023"/>
            <a:ext cx="523240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10" dirty="0">
                <a:latin typeface="Arial Narrow"/>
                <a:cs typeface="Arial Narrow"/>
              </a:rPr>
              <a:t>D</a:t>
            </a:r>
            <a:r>
              <a:rPr sz="1100" dirty="0">
                <a:latin typeface="Arial Narrow"/>
                <a:cs typeface="Arial Narrow"/>
              </a:rPr>
              <a:t>e</a:t>
            </a:r>
            <a:r>
              <a:rPr sz="1100" spc="-10" dirty="0">
                <a:latin typeface="Arial Narrow"/>
                <a:cs typeface="Arial Narrow"/>
              </a:rPr>
              <a:t>w</a:t>
            </a:r>
            <a:r>
              <a:rPr sz="1100" dirty="0">
                <a:latin typeface="Arial Narrow"/>
                <a:cs typeface="Arial Narrow"/>
              </a:rPr>
              <a:t>ys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W</a:t>
            </a:r>
            <a:r>
              <a:rPr sz="1100" spc="-10" dirty="0">
                <a:latin typeface="Arial Narrow"/>
                <a:cs typeface="Arial Narrow"/>
              </a:rPr>
              <a:t>D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2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m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J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Me</a:t>
            </a:r>
            <a:r>
              <a:rPr sz="1100" dirty="0">
                <a:latin typeface="Arial Narrow"/>
                <a:cs typeface="Arial Narrow"/>
              </a:rPr>
              <a:t>d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1980;69:49</a:t>
            </a:r>
            <a:r>
              <a:rPr sz="1100" spc="5" dirty="0">
                <a:latin typeface="Arial Narrow"/>
                <a:cs typeface="Arial Narrow"/>
              </a:rPr>
              <a:t>1</a:t>
            </a:r>
            <a:r>
              <a:rPr sz="1100" spc="-5" dirty="0">
                <a:latin typeface="Arial Narrow"/>
                <a:cs typeface="Arial Narrow"/>
              </a:rPr>
              <a:t>-</a:t>
            </a:r>
            <a:r>
              <a:rPr sz="1100" spc="-15" dirty="0">
                <a:latin typeface="Arial Narrow"/>
                <a:cs typeface="Arial Narrow"/>
              </a:rPr>
              <a:t>4</a:t>
            </a:r>
            <a:r>
              <a:rPr sz="1100" spc="-5" dirty="0">
                <a:latin typeface="Arial Narrow"/>
                <a:cs typeface="Arial Narrow"/>
              </a:rPr>
              <a:t>97</a:t>
            </a:r>
            <a:r>
              <a:rPr sz="1100" dirty="0">
                <a:latin typeface="Arial Narrow"/>
                <a:cs typeface="Arial Narrow"/>
              </a:rPr>
              <a:t>;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Ma</a:t>
            </a:r>
            <a:r>
              <a:rPr sz="1100" dirty="0">
                <a:latin typeface="Arial Narrow"/>
                <a:cs typeface="Arial Narrow"/>
              </a:rPr>
              <a:t>c</a:t>
            </a:r>
            <a:r>
              <a:rPr sz="1100" spc="-10" dirty="0">
                <a:latin typeface="Arial Narrow"/>
                <a:cs typeface="Arial Narrow"/>
              </a:rPr>
              <a:t>D</a:t>
            </a:r>
            <a:r>
              <a:rPr sz="1100" dirty="0">
                <a:latin typeface="Arial Narrow"/>
                <a:cs typeface="Arial Narrow"/>
              </a:rPr>
              <a:t>onald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N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et</a:t>
            </a:r>
            <a:r>
              <a:rPr sz="1100" i="1" spc="-2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</a:t>
            </a:r>
            <a:r>
              <a:rPr sz="1100" dirty="0">
                <a:latin typeface="Arial Narrow"/>
                <a:cs typeface="Arial Narrow"/>
              </a:rPr>
              <a:t>.,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J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m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dirty="0">
                <a:latin typeface="Arial Narrow"/>
                <a:cs typeface="Arial Narrow"/>
              </a:rPr>
              <a:t>oll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S</a:t>
            </a:r>
            <a:r>
              <a:rPr sz="1100" dirty="0">
                <a:latin typeface="Arial Narrow"/>
                <a:cs typeface="Arial Narrow"/>
              </a:rPr>
              <a:t>urg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2003;197:143</a:t>
            </a:r>
            <a:r>
              <a:rPr sz="1100" spc="-5" dirty="0">
                <a:latin typeface="Arial Narrow"/>
                <a:cs typeface="Arial Narrow"/>
              </a:rPr>
              <a:t>-</a:t>
            </a:r>
            <a:r>
              <a:rPr sz="1100" spc="-15" dirty="0">
                <a:latin typeface="Arial Narrow"/>
                <a:cs typeface="Arial Narrow"/>
              </a:rPr>
              <a:t>1</a:t>
            </a:r>
            <a:r>
              <a:rPr sz="1100" dirty="0">
                <a:latin typeface="Arial Narrow"/>
                <a:cs typeface="Arial Narrow"/>
              </a:rPr>
              <a:t>61</a:t>
            </a:r>
          </a:p>
        </p:txBody>
      </p:sp>
      <p:sp>
        <p:nvSpPr>
          <p:cNvPr id="6" name="object 4"/>
          <p:cNvSpPr/>
          <p:nvPr/>
        </p:nvSpPr>
        <p:spPr>
          <a:xfrm>
            <a:off x="467544" y="1700809"/>
            <a:ext cx="8424935" cy="48234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432"/>
    </mc:Choice>
    <mc:Fallback>
      <p:transition spd="slow" advTm="21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1" y="740705"/>
            <a:ext cx="8582964" cy="615553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400" b="1" dirty="0" smtClean="0">
                <a:latin typeface="Trebuchet MS" pitchFamily="34" charset="0"/>
              </a:rPr>
              <a:t>Παθοφυσιολογία </a:t>
            </a:r>
            <a:endParaRPr lang="el-GR" sz="4400" b="1" dirty="0">
              <a:latin typeface="Trebuchet MS" pitchFamily="34" charset="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827584" y="1772816"/>
            <a:ext cx="7703820" cy="4704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/>
          <p:cNvSpPr txBox="1"/>
          <p:nvPr/>
        </p:nvSpPr>
        <p:spPr>
          <a:xfrm>
            <a:off x="2701929" y="6637023"/>
            <a:ext cx="644207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Arial Narrow"/>
                <a:cs typeface="Arial Narrow"/>
              </a:rPr>
              <a:t>P</a:t>
            </a:r>
            <a:r>
              <a:rPr sz="1100" dirty="0">
                <a:latin typeface="Arial Narrow"/>
                <a:cs typeface="Arial Narrow"/>
              </a:rPr>
              <a:t>urce</a:t>
            </a:r>
            <a:r>
              <a:rPr sz="1100" spc="5" dirty="0">
                <a:latin typeface="Arial Narrow"/>
                <a:cs typeface="Arial Narrow"/>
              </a:rPr>
              <a:t>l</a:t>
            </a:r>
            <a:r>
              <a:rPr sz="1100" dirty="0">
                <a:latin typeface="Arial Narrow"/>
                <a:cs typeface="Arial Narrow"/>
              </a:rPr>
              <a:t>l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SA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ur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J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N</a:t>
            </a:r>
            <a:r>
              <a:rPr sz="1100" dirty="0">
                <a:latin typeface="Arial Narrow"/>
                <a:cs typeface="Arial Narrow"/>
              </a:rPr>
              <a:t>utr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201</a:t>
            </a:r>
            <a:r>
              <a:rPr sz="1100" dirty="0">
                <a:latin typeface="Arial Narrow"/>
                <a:cs typeface="Arial Narrow"/>
              </a:rPr>
              <a:t>6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.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R</a:t>
            </a:r>
            <a:r>
              <a:rPr sz="1100" dirty="0">
                <a:latin typeface="Arial Narrow"/>
                <a:cs typeface="Arial Narrow"/>
              </a:rPr>
              <a:t>eprinted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by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permiss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on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from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Ma</a:t>
            </a:r>
            <a:r>
              <a:rPr sz="110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m</a:t>
            </a:r>
            <a:r>
              <a:rPr sz="1100" dirty="0">
                <a:latin typeface="Arial Narrow"/>
                <a:cs typeface="Arial Narrow"/>
              </a:rPr>
              <a:t>i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l</a:t>
            </a: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P</a:t>
            </a:r>
            <a:r>
              <a:rPr sz="1100" dirty="0">
                <a:latin typeface="Arial Narrow"/>
                <a:cs typeface="Arial Narrow"/>
              </a:rPr>
              <a:t>ubl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spc="5" dirty="0">
                <a:latin typeface="Arial Narrow"/>
                <a:cs typeface="Arial Narrow"/>
              </a:rPr>
              <a:t>s</a:t>
            </a:r>
            <a:r>
              <a:rPr sz="1100" dirty="0">
                <a:latin typeface="Arial Narrow"/>
                <a:cs typeface="Arial Narrow"/>
              </a:rPr>
              <a:t>hers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Ltd: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ur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J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N</a:t>
            </a:r>
            <a:r>
              <a:rPr sz="1100" dirty="0">
                <a:latin typeface="Arial Narrow"/>
                <a:cs typeface="Arial Narrow"/>
              </a:rPr>
              <a:t>utr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copyright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2016</a:t>
            </a:r>
          </a:p>
        </p:txBody>
      </p:sp>
      <p:sp>
        <p:nvSpPr>
          <p:cNvPr id="6" name="object 3"/>
          <p:cNvSpPr txBox="1"/>
          <p:nvPr/>
        </p:nvSpPr>
        <p:spPr>
          <a:xfrm>
            <a:off x="251520" y="1484784"/>
            <a:ext cx="439248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C00000"/>
                </a:solidFill>
                <a:latin typeface="Wingdings"/>
                <a:cs typeface="Wingdings"/>
              </a:rPr>
              <a:t></a:t>
            </a:r>
            <a:r>
              <a:rPr sz="24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 Narrow"/>
                <a:cs typeface="Arial Narrow"/>
              </a:rPr>
              <a:t>Resting</a:t>
            </a:r>
            <a:r>
              <a:rPr sz="24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energ</a:t>
            </a:r>
            <a:r>
              <a:rPr sz="2400" b="1" dirty="0">
                <a:solidFill>
                  <a:srgbClr val="C00000"/>
                </a:solidFill>
                <a:latin typeface="Arial Narrow"/>
                <a:cs typeface="Arial Narrow"/>
              </a:rPr>
              <a:t>y</a:t>
            </a:r>
            <a:r>
              <a:rPr sz="24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expend</a:t>
            </a:r>
            <a:r>
              <a:rPr sz="2400" b="1" spc="-15" dirty="0">
                <a:solidFill>
                  <a:srgbClr val="C00000"/>
                </a:solidFill>
                <a:latin typeface="Arial Narrow"/>
                <a:cs typeface="Arial Narrow"/>
              </a:rPr>
              <a:t>i</a:t>
            </a:r>
            <a:r>
              <a:rPr sz="2400" b="1" dirty="0">
                <a:solidFill>
                  <a:srgbClr val="C00000"/>
                </a:solidFill>
                <a:latin typeface="Arial Narrow"/>
                <a:cs typeface="Arial Narrow"/>
              </a:rPr>
              <a:t>ture</a:t>
            </a:r>
          </a:p>
        </p:txBody>
      </p:sp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4070"/>
    </mc:Choice>
    <mc:Fallback>
      <p:transition spd="slow" advTm="74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pPr algn="ctr"/>
            <a:r>
              <a:rPr lang="el-GR" b="1" dirty="0" smtClean="0">
                <a:latin typeface="Trebuchet MS" pitchFamily="34" charset="0"/>
              </a:rPr>
              <a:t>Παθοφυσιολογία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038601" cy="4525963"/>
          </a:xfrm>
        </p:spPr>
        <p:txBody>
          <a:bodyPr/>
          <a:lstStyle/>
          <a:p>
            <a:pPr marL="15240">
              <a:lnSpc>
                <a:spcPct val="100000"/>
              </a:lnSpc>
              <a:buNone/>
            </a:pPr>
            <a:r>
              <a:rPr lang="el-GR" b="1" spc="-5" dirty="0" smtClean="0">
                <a:solidFill>
                  <a:srgbClr val="C00000"/>
                </a:solidFill>
                <a:latin typeface="Arial Narrow"/>
                <a:cs typeface="Arial Narrow"/>
              </a:rPr>
              <a:t>Μυϊκός καταβολισμός</a:t>
            </a:r>
            <a:r>
              <a:rPr lang="en-US" b="1" dirty="0" smtClean="0">
                <a:solidFill>
                  <a:srgbClr val="C00000"/>
                </a:solidFill>
                <a:latin typeface="Wingdings"/>
                <a:cs typeface="Wingdings"/>
              </a:rPr>
              <a:t></a:t>
            </a:r>
            <a:r>
              <a:rPr lang="en-US" b="1" spc="-6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l-GR" b="1" dirty="0" smtClean="0">
                <a:solidFill>
                  <a:srgbClr val="C00000"/>
                </a:solidFill>
                <a:latin typeface="Arial Narrow"/>
                <a:cs typeface="Arial Narrow"/>
              </a:rPr>
              <a:t>Σαρκοπενία</a:t>
            </a:r>
            <a:endParaRPr lang="en-US" b="1" dirty="0" smtClean="0">
              <a:solidFill>
                <a:srgbClr val="C00000"/>
              </a:solidFill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lang="en-US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lang="en-US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US" sz="2400" dirty="0" smtClean="0">
                <a:latin typeface="Wingdings 3"/>
                <a:cs typeface="Wingdings 3"/>
              </a:rPr>
              <a:t></a:t>
            </a:r>
            <a:r>
              <a:rPr lang="en-US" sz="2400" spc="-50" dirty="0" smtClean="0">
                <a:latin typeface="Times New Roman"/>
                <a:cs typeface="Times New Roman"/>
              </a:rPr>
              <a:t> </a:t>
            </a:r>
            <a:r>
              <a:rPr lang="el-GR" sz="2400" spc="-5" dirty="0" smtClean="0">
                <a:latin typeface="Arial Narrow"/>
                <a:cs typeface="Times New Roman"/>
              </a:rPr>
              <a:t>θνησιμότητα</a:t>
            </a:r>
            <a:endParaRPr lang="en-US" sz="24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lang="en-US" sz="2400" dirty="0" smtClean="0">
                <a:latin typeface="Wingdings 3"/>
                <a:cs typeface="Wingdings 3"/>
              </a:rPr>
              <a:t></a:t>
            </a:r>
            <a:r>
              <a:rPr lang="en-US" sz="2400" spc="-50" dirty="0" smtClean="0">
                <a:latin typeface="Times New Roman"/>
                <a:cs typeface="Times New Roman"/>
              </a:rPr>
              <a:t> </a:t>
            </a:r>
            <a:r>
              <a:rPr lang="el-GR" sz="2400" dirty="0" smtClean="0">
                <a:latin typeface="Arial Narrow"/>
                <a:cs typeface="Times New Roman"/>
              </a:rPr>
              <a:t>κίνδυνος πτώσεων</a:t>
            </a:r>
            <a:endParaRPr lang="en-US" sz="24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lang="en-US" sz="2400" dirty="0" smtClean="0">
                <a:latin typeface="Wingdings 3"/>
                <a:cs typeface="Wingdings 3"/>
              </a:rPr>
              <a:t></a:t>
            </a:r>
            <a:r>
              <a:rPr lang="en-US" sz="2400" spc="-50" dirty="0" smtClean="0">
                <a:latin typeface="Times New Roman"/>
                <a:cs typeface="Times New Roman"/>
              </a:rPr>
              <a:t> </a:t>
            </a:r>
            <a:r>
              <a:rPr lang="el-GR" sz="2400" dirty="0" smtClean="0">
                <a:latin typeface="Arial Narrow"/>
                <a:cs typeface="Times New Roman"/>
              </a:rPr>
              <a:t>ανοχή στη θεραπεία</a:t>
            </a:r>
            <a:endParaRPr lang="en-US" sz="24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lang="en-US" sz="2400" dirty="0" smtClean="0">
                <a:latin typeface="Wingdings 3"/>
                <a:cs typeface="Wingdings 3"/>
              </a:rPr>
              <a:t></a:t>
            </a:r>
            <a:r>
              <a:rPr lang="en-US" sz="2400" spc="-50" dirty="0" smtClean="0">
                <a:latin typeface="Times New Roman"/>
                <a:cs typeface="Times New Roman"/>
              </a:rPr>
              <a:t> </a:t>
            </a:r>
            <a:r>
              <a:rPr lang="en-US" sz="2400" spc="-5" dirty="0" smtClean="0">
                <a:latin typeface="Arial Narrow"/>
                <a:cs typeface="Times New Roman"/>
              </a:rPr>
              <a:t>QoL</a:t>
            </a:r>
            <a:endParaRPr lang="en-US" sz="24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lang="en-US" sz="2400" dirty="0" smtClean="0">
                <a:latin typeface="Wingdings 3"/>
                <a:cs typeface="Wingdings 3"/>
              </a:rPr>
              <a:t></a:t>
            </a:r>
            <a:r>
              <a:rPr lang="en-US" sz="2400" spc="-55" dirty="0" smtClean="0">
                <a:latin typeface="Times New Roman"/>
                <a:cs typeface="Times New Roman"/>
              </a:rPr>
              <a:t> </a:t>
            </a:r>
            <a:r>
              <a:rPr lang="el-GR" sz="2400" spc="-10" dirty="0" smtClean="0">
                <a:latin typeface="Arial Narrow"/>
                <a:cs typeface="Times New Roman"/>
              </a:rPr>
              <a:t>επιβίωση</a:t>
            </a:r>
            <a:endParaRPr lang="en-US" sz="2400" dirty="0" smtClean="0">
              <a:latin typeface="Arial Narrow"/>
              <a:cs typeface="Arial Narrow"/>
            </a:endParaRPr>
          </a:p>
          <a:p>
            <a:endParaRPr lang="el-GR" dirty="0">
              <a:latin typeface="+mj-lt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4067944" y="1772816"/>
            <a:ext cx="4889752" cy="47872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/>
          <p:nvPr/>
        </p:nvSpPr>
        <p:spPr>
          <a:xfrm>
            <a:off x="1640841" y="6692265"/>
            <a:ext cx="7503159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Narrow"/>
                <a:cs typeface="Arial Narrow"/>
              </a:rPr>
              <a:t>Fearon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K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N</a:t>
            </a: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t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R</a:t>
            </a:r>
            <a:r>
              <a:rPr sz="1100" dirty="0">
                <a:latin typeface="Arial Narrow"/>
                <a:cs typeface="Arial Narrow"/>
              </a:rPr>
              <a:t>ev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Oncol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2013;10(2</a:t>
            </a:r>
            <a:r>
              <a:rPr sz="1100" spc="-5" dirty="0">
                <a:latin typeface="Arial Narrow"/>
                <a:cs typeface="Arial Narrow"/>
              </a:rPr>
              <a:t>)</a:t>
            </a:r>
            <a:r>
              <a:rPr sz="1100" dirty="0">
                <a:latin typeface="Arial Narrow"/>
                <a:cs typeface="Arial Narrow"/>
              </a:rPr>
              <a:t>:9</a:t>
            </a:r>
            <a:r>
              <a:rPr sz="1100" spc="-15" dirty="0">
                <a:latin typeface="Arial Narrow"/>
                <a:cs typeface="Arial Narrow"/>
              </a:rPr>
              <a:t>0</a:t>
            </a:r>
            <a:r>
              <a:rPr sz="1100" spc="-5" dirty="0">
                <a:latin typeface="Arial Narrow"/>
                <a:cs typeface="Arial Narrow"/>
              </a:rPr>
              <a:t>-</a:t>
            </a:r>
            <a:r>
              <a:rPr sz="1100" dirty="0">
                <a:latin typeface="Arial Narrow"/>
                <a:cs typeface="Arial Narrow"/>
              </a:rPr>
              <a:t>99.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R</a:t>
            </a:r>
            <a:r>
              <a:rPr sz="1100" dirty="0">
                <a:latin typeface="Arial Narrow"/>
                <a:cs typeface="Arial Narrow"/>
              </a:rPr>
              <a:t>eprinted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by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permiss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on</a:t>
            </a:r>
            <a:r>
              <a:rPr sz="1100" spc="-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from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Ma</a:t>
            </a:r>
            <a:r>
              <a:rPr sz="110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m</a:t>
            </a:r>
            <a:r>
              <a:rPr sz="1100" dirty="0">
                <a:latin typeface="Arial Narrow"/>
                <a:cs typeface="Arial Narrow"/>
              </a:rPr>
              <a:t>i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l</a:t>
            </a: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P</a:t>
            </a:r>
            <a:r>
              <a:rPr sz="1100" dirty="0">
                <a:latin typeface="Arial Narrow"/>
                <a:cs typeface="Arial Narrow"/>
              </a:rPr>
              <a:t>ubl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spc="5" dirty="0">
                <a:latin typeface="Arial Narrow"/>
                <a:cs typeface="Arial Narrow"/>
              </a:rPr>
              <a:t>s</a:t>
            </a:r>
            <a:r>
              <a:rPr sz="1100" dirty="0">
                <a:latin typeface="Arial Narrow"/>
                <a:cs typeface="Arial Narrow"/>
              </a:rPr>
              <a:t>hers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Ltd</a:t>
            </a:r>
            <a:r>
              <a:rPr sz="1100" dirty="0">
                <a:latin typeface="Arial Narrow"/>
                <a:cs typeface="Arial Narrow"/>
              </a:rPr>
              <a:t>: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N</a:t>
            </a: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t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R</a:t>
            </a:r>
            <a:r>
              <a:rPr sz="1100" dirty="0">
                <a:latin typeface="Arial Narrow"/>
                <a:cs typeface="Arial Narrow"/>
              </a:rPr>
              <a:t>ev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Oncol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copyright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(2013)</a:t>
            </a:r>
          </a:p>
        </p:txBody>
      </p:sp>
      <p:pic>
        <p:nvPicPr>
          <p:cNvPr id="4" name="Ήχος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860"/>
    </mc:Choice>
    <mc:Fallback>
      <p:transition spd="slow" advTm="21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251521" y="740705"/>
            <a:ext cx="8582964" cy="615553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Παθοφυσιολογία </a:t>
            </a:r>
            <a:endParaRPr kumimoji="0" lang="el-GR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5536" y="1556792"/>
            <a:ext cx="4248472" cy="5103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>
              <a:lnSpc>
                <a:spcPct val="100000"/>
              </a:lnSpc>
            </a:pPr>
            <a:r>
              <a:rPr lang="el-GR" sz="2800" b="1" dirty="0" smtClean="0">
                <a:solidFill>
                  <a:srgbClr val="C00000"/>
                </a:solidFill>
                <a:latin typeface="+mj-lt"/>
                <a:cs typeface="Arial Narrow"/>
              </a:rPr>
              <a:t>Χρόνια φλεγμονή</a:t>
            </a:r>
            <a:endParaRPr sz="2800" b="1" dirty="0">
              <a:solidFill>
                <a:srgbClr val="C00000"/>
              </a:solidFill>
              <a:latin typeface="+mj-lt"/>
              <a:cs typeface="Arial Narrow"/>
            </a:endParaRPr>
          </a:p>
          <a:p>
            <a:pPr>
              <a:lnSpc>
                <a:spcPct val="100000"/>
              </a:lnSpc>
            </a:pPr>
            <a:endParaRPr sz="2400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2150" dirty="0">
              <a:latin typeface="+mj-lt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l-GR" sz="2000" b="1" dirty="0" smtClean="0">
                <a:latin typeface="+mj-lt"/>
                <a:cs typeface="Arial Narrow"/>
              </a:rPr>
              <a:t>Αυξημένη παραγωγή πρωτεϊνών οξείας φάσης </a:t>
            </a:r>
            <a:endParaRPr sz="2000" dirty="0">
              <a:latin typeface="+mj-lt"/>
              <a:cs typeface="Arial Narrow"/>
            </a:endParaRPr>
          </a:p>
          <a:p>
            <a:pPr marL="756285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</a:pP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C</a:t>
            </a:r>
            <a:r>
              <a:rPr sz="2000" spc="5" dirty="0">
                <a:solidFill>
                  <a:srgbClr val="1C4F27"/>
                </a:solidFill>
                <a:latin typeface="+mj-lt"/>
                <a:cs typeface="Arial Narrow"/>
              </a:rPr>
              <a:t>-</a:t>
            </a: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react</a:t>
            </a:r>
            <a:r>
              <a:rPr sz="2000" spc="-15" dirty="0">
                <a:solidFill>
                  <a:srgbClr val="1C4F27"/>
                </a:solidFill>
                <a:latin typeface="+mj-lt"/>
                <a:cs typeface="Arial Narrow"/>
              </a:rPr>
              <a:t>i</a:t>
            </a:r>
            <a:r>
              <a:rPr sz="2000" spc="-5" dirty="0">
                <a:solidFill>
                  <a:srgbClr val="1C4F27"/>
                </a:solidFill>
                <a:latin typeface="+mj-lt"/>
                <a:cs typeface="Arial Narrow"/>
              </a:rPr>
              <a:t>v</a:t>
            </a: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e</a:t>
            </a:r>
            <a:r>
              <a:rPr sz="2000" spc="-55" dirty="0">
                <a:solidFill>
                  <a:srgbClr val="1C4F27"/>
                </a:solidFill>
                <a:latin typeface="+mj-lt"/>
                <a:cs typeface="Times New Roman"/>
              </a:rPr>
              <a:t> </a:t>
            </a:r>
            <a:r>
              <a:rPr sz="2000" spc="-5" dirty="0">
                <a:solidFill>
                  <a:srgbClr val="1C4F27"/>
                </a:solidFill>
                <a:latin typeface="+mj-lt"/>
                <a:cs typeface="Arial Narrow"/>
              </a:rPr>
              <a:t>prote</a:t>
            </a:r>
            <a:r>
              <a:rPr sz="2000" spc="-10" dirty="0">
                <a:solidFill>
                  <a:srgbClr val="1C4F27"/>
                </a:solidFill>
                <a:latin typeface="+mj-lt"/>
                <a:cs typeface="Arial Narrow"/>
              </a:rPr>
              <a:t>i</a:t>
            </a: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n</a:t>
            </a:r>
            <a:endParaRPr sz="2000" dirty="0">
              <a:latin typeface="+mj-lt"/>
              <a:cs typeface="Arial Narrow"/>
            </a:endParaRPr>
          </a:p>
          <a:p>
            <a:pPr marL="756285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</a:pP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S</a:t>
            </a:r>
            <a:r>
              <a:rPr sz="2000" spc="-10" dirty="0">
                <a:solidFill>
                  <a:srgbClr val="1C4F27"/>
                </a:solidFill>
                <a:latin typeface="+mj-lt"/>
                <a:cs typeface="Arial Narrow"/>
              </a:rPr>
              <a:t>e</a:t>
            </a: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rum</a:t>
            </a:r>
            <a:r>
              <a:rPr sz="2000" spc="-45" dirty="0">
                <a:solidFill>
                  <a:srgbClr val="1C4F27"/>
                </a:solidFill>
                <a:latin typeface="+mj-lt"/>
                <a:cs typeface="Times New Roman"/>
              </a:rPr>
              <a:t> </a:t>
            </a:r>
            <a:r>
              <a:rPr sz="2000" spc="-5" dirty="0">
                <a:solidFill>
                  <a:srgbClr val="1C4F27"/>
                </a:solidFill>
                <a:latin typeface="+mj-lt"/>
                <a:cs typeface="Arial Narrow"/>
              </a:rPr>
              <a:t>am</a:t>
            </a:r>
            <a:r>
              <a:rPr sz="2000" spc="-10" dirty="0">
                <a:solidFill>
                  <a:srgbClr val="1C4F27"/>
                </a:solidFill>
                <a:latin typeface="+mj-lt"/>
                <a:cs typeface="Arial Narrow"/>
              </a:rPr>
              <a:t>y</a:t>
            </a:r>
            <a:r>
              <a:rPr sz="2000" spc="-5" dirty="0">
                <a:solidFill>
                  <a:srgbClr val="1C4F27"/>
                </a:solidFill>
                <a:latin typeface="+mj-lt"/>
                <a:cs typeface="Arial Narrow"/>
              </a:rPr>
              <a:t>l</a:t>
            </a:r>
            <a:r>
              <a:rPr sz="2000" spc="-10" dirty="0">
                <a:solidFill>
                  <a:srgbClr val="1C4F27"/>
                </a:solidFill>
                <a:latin typeface="+mj-lt"/>
                <a:cs typeface="Arial Narrow"/>
              </a:rPr>
              <a:t>o</a:t>
            </a:r>
            <a:r>
              <a:rPr sz="2000" spc="-5" dirty="0">
                <a:solidFill>
                  <a:srgbClr val="1C4F27"/>
                </a:solidFill>
                <a:latin typeface="+mj-lt"/>
                <a:cs typeface="Arial Narrow"/>
              </a:rPr>
              <a:t>i</a:t>
            </a: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d</a:t>
            </a:r>
            <a:r>
              <a:rPr sz="2000" spc="-150" dirty="0">
                <a:solidFill>
                  <a:srgbClr val="1C4F27"/>
                </a:solidFill>
                <a:latin typeface="+mj-lt"/>
                <a:cs typeface="Times New Roman"/>
              </a:rPr>
              <a:t> </a:t>
            </a: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A</a:t>
            </a:r>
            <a:r>
              <a:rPr sz="2000" spc="-135" dirty="0">
                <a:solidFill>
                  <a:srgbClr val="1C4F27"/>
                </a:solidFill>
                <a:latin typeface="+mj-lt"/>
                <a:cs typeface="Times New Roman"/>
              </a:rPr>
              <a:t> </a:t>
            </a: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(SA</a:t>
            </a:r>
            <a:r>
              <a:rPr sz="2000" spc="-10" dirty="0">
                <a:solidFill>
                  <a:srgbClr val="1C4F27"/>
                </a:solidFill>
                <a:latin typeface="+mj-lt"/>
                <a:cs typeface="Arial Narrow"/>
              </a:rPr>
              <a:t>A</a:t>
            </a: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)</a:t>
            </a:r>
            <a:endParaRPr sz="2000" dirty="0">
              <a:latin typeface="+mj-lt"/>
              <a:cs typeface="Arial Narrow"/>
            </a:endParaRPr>
          </a:p>
          <a:p>
            <a:pPr marL="756285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</a:pP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α</a:t>
            </a:r>
            <a:r>
              <a:rPr sz="2000" spc="-5" dirty="0">
                <a:solidFill>
                  <a:srgbClr val="1C4F27"/>
                </a:solidFill>
                <a:latin typeface="+mj-lt"/>
                <a:cs typeface="Arial Narrow"/>
              </a:rPr>
              <a:t>1</a:t>
            </a:r>
            <a:r>
              <a:rPr sz="2000" spc="5" dirty="0">
                <a:solidFill>
                  <a:srgbClr val="1C4F27"/>
                </a:solidFill>
                <a:latin typeface="+mj-lt"/>
                <a:cs typeface="Arial Narrow"/>
              </a:rPr>
              <a:t>-</a:t>
            </a:r>
            <a:r>
              <a:rPr sz="2000" spc="-5" dirty="0">
                <a:solidFill>
                  <a:srgbClr val="1C4F27"/>
                </a:solidFill>
                <a:latin typeface="+mj-lt"/>
                <a:cs typeface="Arial Narrow"/>
              </a:rPr>
              <a:t>ant</a:t>
            </a:r>
            <a:r>
              <a:rPr sz="2000" spc="-15" dirty="0">
                <a:solidFill>
                  <a:srgbClr val="1C4F27"/>
                </a:solidFill>
                <a:latin typeface="+mj-lt"/>
                <a:cs typeface="Arial Narrow"/>
              </a:rPr>
              <a:t>i</a:t>
            </a: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tryp</a:t>
            </a:r>
            <a:r>
              <a:rPr sz="2000" spc="-15" dirty="0">
                <a:solidFill>
                  <a:srgbClr val="1C4F27"/>
                </a:solidFill>
                <a:latin typeface="+mj-lt"/>
                <a:cs typeface="Arial Narrow"/>
              </a:rPr>
              <a:t>s</a:t>
            </a:r>
            <a:r>
              <a:rPr sz="2000" spc="-5" dirty="0">
                <a:solidFill>
                  <a:srgbClr val="1C4F27"/>
                </a:solidFill>
                <a:latin typeface="+mj-lt"/>
                <a:cs typeface="Arial Narrow"/>
              </a:rPr>
              <a:t>in</a:t>
            </a:r>
            <a:endParaRPr sz="2000" dirty="0">
              <a:latin typeface="+mj-lt"/>
              <a:cs typeface="Arial Narrow"/>
            </a:endParaRPr>
          </a:p>
          <a:p>
            <a:pPr marL="756285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</a:pP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Fibr</a:t>
            </a:r>
            <a:r>
              <a:rPr sz="2000" spc="-10" dirty="0">
                <a:solidFill>
                  <a:srgbClr val="1C4F27"/>
                </a:solidFill>
                <a:latin typeface="+mj-lt"/>
                <a:cs typeface="Arial Narrow"/>
              </a:rPr>
              <a:t>i</a:t>
            </a:r>
            <a:r>
              <a:rPr sz="2000" spc="-5" dirty="0">
                <a:solidFill>
                  <a:srgbClr val="1C4F27"/>
                </a:solidFill>
                <a:latin typeface="+mj-lt"/>
                <a:cs typeface="Arial Narrow"/>
              </a:rPr>
              <a:t>no</a:t>
            </a:r>
            <a:r>
              <a:rPr sz="2000" spc="-10" dirty="0">
                <a:solidFill>
                  <a:srgbClr val="1C4F27"/>
                </a:solidFill>
                <a:latin typeface="+mj-lt"/>
                <a:cs typeface="Arial Narrow"/>
              </a:rPr>
              <a:t>g</a:t>
            </a:r>
            <a:r>
              <a:rPr sz="2000" spc="-5" dirty="0">
                <a:solidFill>
                  <a:srgbClr val="1C4F27"/>
                </a:solidFill>
                <a:latin typeface="+mj-lt"/>
                <a:cs typeface="Arial Narrow"/>
              </a:rPr>
              <a:t>en</a:t>
            </a:r>
            <a:endParaRPr sz="2000" dirty="0">
              <a:latin typeface="+mj-lt"/>
              <a:cs typeface="Arial Narrow"/>
            </a:endParaRPr>
          </a:p>
          <a:p>
            <a:pPr marL="756285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</a:pP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Comp</a:t>
            </a:r>
            <a:r>
              <a:rPr sz="2000" spc="-10" dirty="0">
                <a:solidFill>
                  <a:srgbClr val="1C4F27"/>
                </a:solidFill>
                <a:latin typeface="+mj-lt"/>
                <a:cs typeface="Arial Narrow"/>
              </a:rPr>
              <a:t>l</a:t>
            </a:r>
            <a:r>
              <a:rPr sz="2000" spc="-5" dirty="0">
                <a:solidFill>
                  <a:srgbClr val="1C4F27"/>
                </a:solidFill>
                <a:latin typeface="+mj-lt"/>
                <a:cs typeface="Arial Narrow"/>
              </a:rPr>
              <a:t>eme</a:t>
            </a:r>
            <a:r>
              <a:rPr sz="2000" spc="-10" dirty="0">
                <a:solidFill>
                  <a:srgbClr val="1C4F27"/>
                </a:solidFill>
                <a:latin typeface="+mj-lt"/>
                <a:cs typeface="Arial Narrow"/>
              </a:rPr>
              <a:t>n</a:t>
            </a: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t</a:t>
            </a:r>
            <a:r>
              <a:rPr sz="2000" spc="-70" dirty="0">
                <a:solidFill>
                  <a:srgbClr val="1C4F27"/>
                </a:solidFill>
                <a:latin typeface="+mj-lt"/>
                <a:cs typeface="Times New Roman"/>
              </a:rPr>
              <a:t> </a:t>
            </a: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Fact</a:t>
            </a:r>
            <a:r>
              <a:rPr sz="2000" spc="-10" dirty="0">
                <a:solidFill>
                  <a:srgbClr val="1C4F27"/>
                </a:solidFill>
                <a:latin typeface="+mj-lt"/>
                <a:cs typeface="Arial Narrow"/>
              </a:rPr>
              <a:t>o</a:t>
            </a: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rs</a:t>
            </a:r>
            <a:r>
              <a:rPr sz="2000" spc="-45" dirty="0">
                <a:solidFill>
                  <a:srgbClr val="1C4F27"/>
                </a:solidFill>
                <a:latin typeface="+mj-lt"/>
                <a:cs typeface="Times New Roman"/>
              </a:rPr>
              <a:t> </a:t>
            </a: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B</a:t>
            </a:r>
            <a:r>
              <a:rPr sz="2000" spc="-50" dirty="0">
                <a:solidFill>
                  <a:srgbClr val="1C4F27"/>
                </a:solidFill>
                <a:latin typeface="+mj-lt"/>
                <a:cs typeface="Times New Roman"/>
              </a:rPr>
              <a:t> </a:t>
            </a:r>
            <a:r>
              <a:rPr sz="2000" spc="-5" dirty="0">
                <a:solidFill>
                  <a:srgbClr val="1C4F27"/>
                </a:solidFill>
                <a:latin typeface="+mj-lt"/>
                <a:cs typeface="Arial Narrow"/>
              </a:rPr>
              <a:t>an</a:t>
            </a: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d</a:t>
            </a:r>
            <a:r>
              <a:rPr sz="2000" spc="-50" dirty="0">
                <a:solidFill>
                  <a:srgbClr val="1C4F27"/>
                </a:solidFill>
                <a:latin typeface="+mj-lt"/>
                <a:cs typeface="Times New Roman"/>
              </a:rPr>
              <a:t> </a:t>
            </a: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C3</a:t>
            </a:r>
            <a:endParaRPr sz="2000" dirty="0">
              <a:latin typeface="+mj-lt"/>
              <a:cs typeface="Arial Narrow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1C4F27"/>
              </a:buClr>
              <a:buFont typeface="Wingdings"/>
              <a:buChar char=""/>
            </a:pPr>
            <a:endParaRPr sz="2900" dirty="0">
              <a:latin typeface="+mj-lt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l-GR" sz="2000" b="1" dirty="0" smtClean="0">
                <a:latin typeface="+mj-lt"/>
                <a:cs typeface="Arial Narrow"/>
              </a:rPr>
              <a:t>Μειωμένη σύνθεση </a:t>
            </a:r>
            <a:endParaRPr sz="2000" dirty="0">
              <a:latin typeface="+mj-lt"/>
              <a:cs typeface="Arial Narrow"/>
            </a:endParaRPr>
          </a:p>
          <a:p>
            <a:pPr marL="756285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</a:pP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A</a:t>
            </a:r>
            <a:r>
              <a:rPr sz="2000" spc="-10" dirty="0">
                <a:solidFill>
                  <a:srgbClr val="1C4F27"/>
                </a:solidFill>
                <a:latin typeface="+mj-lt"/>
                <a:cs typeface="Arial Narrow"/>
              </a:rPr>
              <a:t>l</a:t>
            </a:r>
            <a:r>
              <a:rPr sz="2000" spc="-5" dirty="0">
                <a:solidFill>
                  <a:srgbClr val="1C4F27"/>
                </a:solidFill>
                <a:latin typeface="+mj-lt"/>
                <a:cs typeface="Arial Narrow"/>
              </a:rPr>
              <a:t>bum</a:t>
            </a:r>
            <a:r>
              <a:rPr sz="2000" spc="-15" dirty="0">
                <a:solidFill>
                  <a:srgbClr val="1C4F27"/>
                </a:solidFill>
                <a:latin typeface="+mj-lt"/>
                <a:cs typeface="Arial Narrow"/>
              </a:rPr>
              <a:t>i</a:t>
            </a: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n</a:t>
            </a:r>
            <a:endParaRPr sz="2000" dirty="0">
              <a:latin typeface="+mj-lt"/>
              <a:cs typeface="Arial Narrow"/>
            </a:endParaRPr>
          </a:p>
          <a:p>
            <a:pPr marL="756285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</a:pPr>
            <a:r>
              <a:rPr sz="2000" spc="-60" dirty="0">
                <a:solidFill>
                  <a:srgbClr val="1C4F27"/>
                </a:solidFill>
                <a:latin typeface="+mj-lt"/>
                <a:cs typeface="Arial Narrow"/>
              </a:rPr>
              <a:t>T</a:t>
            </a: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ransf</a:t>
            </a:r>
            <a:r>
              <a:rPr sz="2000" spc="-10" dirty="0">
                <a:solidFill>
                  <a:srgbClr val="1C4F27"/>
                </a:solidFill>
                <a:latin typeface="+mj-lt"/>
                <a:cs typeface="Arial Narrow"/>
              </a:rPr>
              <a:t>e</a:t>
            </a: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r</a:t>
            </a:r>
            <a:r>
              <a:rPr sz="2000" spc="5" dirty="0">
                <a:solidFill>
                  <a:srgbClr val="1C4F27"/>
                </a:solidFill>
                <a:latin typeface="+mj-lt"/>
                <a:cs typeface="Arial Narrow"/>
              </a:rPr>
              <a:t>r</a:t>
            </a:r>
            <a:r>
              <a:rPr sz="2000" spc="-5" dirty="0">
                <a:solidFill>
                  <a:srgbClr val="1C4F27"/>
                </a:solidFill>
                <a:latin typeface="+mj-lt"/>
                <a:cs typeface="Arial Narrow"/>
              </a:rPr>
              <a:t>in</a:t>
            </a:r>
            <a:endParaRPr sz="2000" dirty="0">
              <a:latin typeface="+mj-lt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20072" y="2132856"/>
            <a:ext cx="3628272" cy="3384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411760" y="6692265"/>
            <a:ext cx="6566534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rgiles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J</a:t>
            </a:r>
            <a:r>
              <a:rPr sz="1100" spc="-5" dirty="0">
                <a:latin typeface="Arial Narrow"/>
                <a:cs typeface="Arial Narrow"/>
              </a:rPr>
              <a:t>M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Med</a:t>
            </a:r>
            <a:r>
              <a:rPr sz="1100" spc="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ators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Inflam</a:t>
            </a:r>
            <a:r>
              <a:rPr sz="1100" spc="5" dirty="0">
                <a:latin typeface="Arial Narrow"/>
                <a:cs typeface="Arial Narrow"/>
              </a:rPr>
              <a:t>m</a:t>
            </a:r>
            <a:r>
              <a:rPr sz="1100" dirty="0">
                <a:latin typeface="Arial Narrow"/>
                <a:cs typeface="Arial Narrow"/>
              </a:rPr>
              <a:t>.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2015</a:t>
            </a:r>
            <a:r>
              <a:rPr sz="1100" dirty="0">
                <a:latin typeface="Arial Narrow"/>
                <a:cs typeface="Arial Narrow"/>
              </a:rPr>
              <a:t>;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2015</a:t>
            </a:r>
            <a:r>
              <a:rPr sz="1100" dirty="0">
                <a:latin typeface="Arial Narrow"/>
                <a:cs typeface="Arial Narrow"/>
              </a:rPr>
              <a:t>: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182872.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D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spc="5" dirty="0">
                <a:latin typeface="Arial Narrow"/>
                <a:cs typeface="Arial Narrow"/>
              </a:rPr>
              <a:t>s</a:t>
            </a:r>
            <a:r>
              <a:rPr sz="1100" dirty="0">
                <a:latin typeface="Arial Narrow"/>
                <a:cs typeface="Arial Narrow"/>
              </a:rPr>
              <a:t>tribut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d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unde</a:t>
            </a:r>
            <a:r>
              <a:rPr sz="1100" dirty="0">
                <a:latin typeface="Arial Narrow"/>
                <a:cs typeface="Arial Narrow"/>
              </a:rPr>
              <a:t>r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the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dirty="0">
                <a:latin typeface="Arial Narrow"/>
                <a:cs typeface="Arial Narrow"/>
              </a:rPr>
              <a:t>reative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dirty="0">
                <a:latin typeface="Arial Narrow"/>
                <a:cs typeface="Arial Narrow"/>
              </a:rPr>
              <a:t>ommons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ttributi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Licens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P</a:t>
            </a:r>
            <a:r>
              <a:rPr sz="1100" spc="-10" dirty="0">
                <a:latin typeface="Arial Narrow"/>
                <a:cs typeface="Arial Narrow"/>
              </a:rPr>
              <a:t>D</a:t>
            </a:r>
            <a:r>
              <a:rPr sz="1100" dirty="0">
                <a:latin typeface="Arial Narrow"/>
                <a:cs typeface="Arial Narrow"/>
              </a:rPr>
              <a:t>M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1.0</a:t>
            </a:r>
          </a:p>
        </p:txBody>
      </p:sp>
      <p:pic>
        <p:nvPicPr>
          <p:cNvPr id="6" name="Ήχος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737"/>
    </mc:Choice>
    <mc:Fallback>
      <p:transition spd="slow" advTm="19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1" y="740705"/>
            <a:ext cx="8582964" cy="615553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400" b="1" dirty="0" smtClean="0">
                <a:latin typeface="Trebuchet MS" pitchFamily="34" charset="0"/>
              </a:rPr>
              <a:t>Παθοφυσιολογία </a:t>
            </a:r>
            <a:endParaRPr lang="el-GR" sz="4400" b="1" dirty="0">
              <a:latin typeface="Trebuchet MS" pitchFamily="34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539552" y="1700808"/>
            <a:ext cx="7992888" cy="4680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 txBox="1"/>
          <p:nvPr/>
        </p:nvSpPr>
        <p:spPr>
          <a:xfrm>
            <a:off x="1746250" y="6522720"/>
            <a:ext cx="7397750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099"/>
              </a:lnSpc>
            </a:pPr>
            <a:r>
              <a:rPr sz="1100" spc="-10" dirty="0">
                <a:latin typeface="Arial Narrow"/>
                <a:cs typeface="Arial Narrow"/>
              </a:rPr>
              <a:t>R</a:t>
            </a:r>
            <a:r>
              <a:rPr sz="1100" dirty="0">
                <a:latin typeface="Arial Narrow"/>
                <a:cs typeface="Arial Narrow"/>
              </a:rPr>
              <a:t>eprinted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from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N</a:t>
            </a:r>
            <a:r>
              <a:rPr sz="1100" dirty="0">
                <a:latin typeface="Arial Narrow"/>
                <a:cs typeface="Arial Narrow"/>
              </a:rPr>
              <a:t>utr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2014</a:t>
            </a:r>
            <a:r>
              <a:rPr sz="1100" dirty="0">
                <a:latin typeface="Arial Narrow"/>
                <a:cs typeface="Arial Narrow"/>
              </a:rPr>
              <a:t>;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33(5)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Bi</a:t>
            </a:r>
            <a:r>
              <a:rPr sz="1100" dirty="0">
                <a:latin typeface="Arial Narrow"/>
                <a:cs typeface="Arial Narrow"/>
              </a:rPr>
              <a:t>o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dirty="0">
                <a:latin typeface="Arial Narrow"/>
                <a:cs typeface="Arial Narrow"/>
              </a:rPr>
              <a:t>o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G,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Mu</a:t>
            </a:r>
            <a:r>
              <a:rPr sz="1100" dirty="0">
                <a:latin typeface="Arial Narrow"/>
                <a:cs typeface="Arial Narrow"/>
              </a:rPr>
              <a:t>sc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dirty="0">
                <a:latin typeface="Arial Narrow"/>
                <a:cs typeface="Arial Narrow"/>
              </a:rPr>
              <a:t>e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contracti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dirty="0">
                <a:latin typeface="Arial Narrow"/>
                <a:cs typeface="Arial Narrow"/>
              </a:rPr>
              <a:t>e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an</a:t>
            </a:r>
            <a:r>
              <a:rPr sz="1100" dirty="0">
                <a:latin typeface="Arial Narrow"/>
                <a:cs typeface="Arial Narrow"/>
              </a:rPr>
              <a:t>d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met</a:t>
            </a:r>
            <a:r>
              <a:rPr sz="1100" dirty="0">
                <a:latin typeface="Arial Narrow"/>
                <a:cs typeface="Arial Narrow"/>
              </a:rPr>
              <a:t>abol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c</a:t>
            </a:r>
            <a:r>
              <a:rPr sz="1100" spc="-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dysfunction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s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a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comm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feature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f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sarcopenia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f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agi</a:t>
            </a:r>
            <a:r>
              <a:rPr sz="1100" spc="-5" dirty="0">
                <a:latin typeface="Arial Narrow"/>
                <a:cs typeface="Arial Narrow"/>
              </a:rPr>
              <a:t>n</a:t>
            </a:r>
            <a:r>
              <a:rPr sz="1100" dirty="0">
                <a:latin typeface="Arial Narrow"/>
                <a:cs typeface="Arial Narrow"/>
              </a:rPr>
              <a:t>g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and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chronic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diseases: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From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sarcopenic</a:t>
            </a:r>
            <a:r>
              <a:rPr sz="1100" spc="-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obes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ty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to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cachex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a;</a:t>
            </a:r>
            <a:r>
              <a:rPr sz="1100" spc="-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73</a:t>
            </a:r>
            <a:r>
              <a:rPr sz="1100" spc="10" dirty="0">
                <a:latin typeface="Arial Narrow"/>
                <a:cs typeface="Arial Narrow"/>
              </a:rPr>
              <a:t>7</a:t>
            </a:r>
            <a:r>
              <a:rPr sz="1100" spc="-5" dirty="0">
                <a:latin typeface="Arial Narrow"/>
                <a:cs typeface="Arial Narrow"/>
              </a:rPr>
              <a:t>-748</a:t>
            </a:r>
            <a:r>
              <a:rPr sz="1100" dirty="0">
                <a:latin typeface="Arial Narrow"/>
                <a:cs typeface="Arial Narrow"/>
              </a:rPr>
              <a:t>.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dirty="0">
                <a:latin typeface="Arial Narrow"/>
                <a:cs typeface="Arial Narrow"/>
              </a:rPr>
              <a:t>opyright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(2014),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w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th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permiss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on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from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El</a:t>
            </a:r>
            <a:r>
              <a:rPr sz="1100" spc="5" dirty="0">
                <a:latin typeface="Arial Narrow"/>
                <a:cs typeface="Arial Narrow"/>
              </a:rPr>
              <a:t>s</a:t>
            </a:r>
            <a:r>
              <a:rPr sz="1100" dirty="0">
                <a:latin typeface="Arial Narrow"/>
                <a:cs typeface="Arial Narrow"/>
              </a:rPr>
              <a:t>ev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er</a:t>
            </a:r>
          </a:p>
        </p:txBody>
      </p:sp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9011"/>
    </mc:Choice>
    <mc:Fallback>
      <p:transition spd="slow" advTm="49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251521" y="740705"/>
            <a:ext cx="8582964" cy="615553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Παθοφυσιολογία </a:t>
            </a:r>
            <a:endParaRPr kumimoji="0" lang="el-GR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3" name="object 3"/>
          <p:cNvSpPr txBox="1">
            <a:spLocks/>
          </p:cNvSpPr>
          <p:nvPr/>
        </p:nvSpPr>
        <p:spPr>
          <a:xfrm>
            <a:off x="323528" y="1484784"/>
            <a:ext cx="4464496" cy="3626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254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r>
              <a:rPr kumimoji="0" lang="el-GR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Δευτερογενή αίτια κακής</a:t>
            </a:r>
            <a:r>
              <a:rPr kumimoji="0" lang="el-GR" sz="2200" b="1" i="0" u="sng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θρέψης </a:t>
            </a:r>
            <a:endParaRPr kumimoji="0" lang="en-US" sz="2200" b="1" i="0" u="sng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9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l-GR" sz="215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9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endParaRPr kumimoji="0" lang="en-US" sz="215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l-GR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Απόφραξη του ΓΕΣ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 Narrow"/>
            </a:endParaRPr>
          </a:p>
          <a:p>
            <a:pPr marL="7562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  <a:defRPr/>
            </a:pPr>
            <a:r>
              <a:rPr lang="el-GR" sz="2000" dirty="0" smtClean="0">
                <a:solidFill>
                  <a:srgbClr val="1C4F27"/>
                </a:solidFill>
                <a:latin typeface="+mj-lt"/>
                <a:cs typeface="Arial Narrow"/>
              </a:rPr>
              <a:t>Δυσφαγία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4F27"/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…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 Narrow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1C4F27"/>
              </a:buClr>
              <a:buSzTx/>
              <a:buFont typeface="Wingdings"/>
              <a:buChar char=""/>
              <a:tabLst/>
              <a:defRPr/>
            </a:pP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Times New Roman"/>
            </a:endParaRPr>
          </a:p>
          <a:p>
            <a:pPr marL="1270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Μη ελεγχόμενα συμπτώματα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 Narrow"/>
            </a:endParaRPr>
          </a:p>
          <a:p>
            <a:pPr marL="7562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  <a:defRPr/>
            </a:pPr>
            <a:r>
              <a:rPr lang="el-GR" sz="2000" dirty="0" smtClean="0">
                <a:solidFill>
                  <a:srgbClr val="1C4F27"/>
                </a:solidFill>
                <a:latin typeface="+mj-lt"/>
                <a:cs typeface="+mn-cs"/>
              </a:rPr>
              <a:t>Πόνος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7562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  <a:defRPr/>
            </a:pPr>
            <a:r>
              <a:rPr lang="el-GR" sz="2000" dirty="0" smtClean="0">
                <a:solidFill>
                  <a:srgbClr val="1C4F27"/>
                </a:solidFill>
                <a:latin typeface="+mj-lt"/>
                <a:cs typeface="+mn-cs"/>
              </a:rPr>
              <a:t>Δύσπνοια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7562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  <a:defRPr/>
            </a:pPr>
            <a:r>
              <a:rPr lang="el-GR" sz="2000" dirty="0" smtClean="0">
                <a:solidFill>
                  <a:srgbClr val="1C4F27"/>
                </a:solidFill>
                <a:latin typeface="+mj-lt"/>
                <a:cs typeface="Arial Narrow"/>
              </a:rPr>
              <a:t>Κατάθλιψη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4F27"/>
                </a:solidFill>
                <a:effectLst/>
                <a:uLnTx/>
                <a:uFillTx/>
                <a:latin typeface="+mj-lt"/>
                <a:ea typeface="+mn-ea"/>
                <a:cs typeface="Arial Narrow"/>
              </a:rPr>
              <a:t>…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000" y="2492896"/>
            <a:ext cx="4251955" cy="39087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Font typeface="Arial" pitchFamily="34" charset="0"/>
              <a:buChar char="•"/>
            </a:pPr>
            <a:r>
              <a:rPr lang="el-GR" sz="2000" b="1" dirty="0" smtClean="0">
                <a:latin typeface="+mj-lt"/>
                <a:cs typeface="Arial Narrow"/>
              </a:rPr>
              <a:t> Παρενέργειες αντινεοπλασματικής θεραπείας</a:t>
            </a:r>
            <a:endParaRPr sz="2000" dirty="0">
              <a:latin typeface="+mj-lt"/>
              <a:cs typeface="Arial Narrow"/>
            </a:endParaRPr>
          </a:p>
          <a:p>
            <a:pPr marL="756285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</a:pPr>
            <a:r>
              <a:rPr lang="el-GR" sz="2000" dirty="0" smtClean="0">
                <a:solidFill>
                  <a:srgbClr val="1C4F27"/>
                </a:solidFill>
                <a:latin typeface="+mj-lt"/>
                <a:cs typeface="Arial Narrow"/>
              </a:rPr>
              <a:t>Ανορεξία </a:t>
            </a:r>
            <a:endParaRPr sz="2000" dirty="0">
              <a:latin typeface="+mj-lt"/>
              <a:cs typeface="Arial Narrow"/>
            </a:endParaRPr>
          </a:p>
          <a:p>
            <a:pPr marL="756285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</a:pPr>
            <a:r>
              <a:rPr lang="el-GR" sz="2000" spc="-5" dirty="0" smtClean="0">
                <a:solidFill>
                  <a:srgbClr val="1C4F27"/>
                </a:solidFill>
                <a:latin typeface="+mj-lt"/>
                <a:cs typeface="Arial Narrow"/>
              </a:rPr>
              <a:t>Οισοφαγίτιδα</a:t>
            </a:r>
            <a:endParaRPr sz="2000" dirty="0">
              <a:latin typeface="+mj-lt"/>
              <a:cs typeface="Arial Narrow"/>
            </a:endParaRPr>
          </a:p>
          <a:p>
            <a:pPr marL="756285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</a:pPr>
            <a:r>
              <a:rPr lang="el-GR" sz="2000" dirty="0" smtClean="0">
                <a:solidFill>
                  <a:srgbClr val="1C4F27"/>
                </a:solidFill>
                <a:latin typeface="+mj-lt"/>
                <a:cs typeface="Arial Narrow"/>
              </a:rPr>
              <a:t>Ναυτία - έμετος</a:t>
            </a:r>
            <a:endParaRPr sz="2000" dirty="0">
              <a:latin typeface="+mj-lt"/>
              <a:cs typeface="Arial Narrow"/>
            </a:endParaRPr>
          </a:p>
          <a:p>
            <a:pPr marL="756285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</a:pPr>
            <a:r>
              <a:rPr lang="el-GR" sz="2000" dirty="0" smtClean="0">
                <a:solidFill>
                  <a:srgbClr val="1C4F27"/>
                </a:solidFill>
                <a:latin typeface="+mj-lt"/>
                <a:cs typeface="Arial Narrow"/>
              </a:rPr>
              <a:t>Διάρροια - δυσκοιλιότητα</a:t>
            </a:r>
            <a:endParaRPr sz="2000" dirty="0">
              <a:latin typeface="+mj-lt"/>
              <a:cs typeface="Arial Narrow"/>
            </a:endParaRPr>
          </a:p>
          <a:p>
            <a:pPr>
              <a:lnSpc>
                <a:spcPct val="100000"/>
              </a:lnSpc>
              <a:spcBef>
                <a:spcPts val="27"/>
              </a:spcBef>
              <a:buClr>
                <a:srgbClr val="1C4F27"/>
              </a:buClr>
              <a:buFont typeface="Wingdings"/>
              <a:buChar char=""/>
            </a:pPr>
            <a:endParaRPr sz="2900" dirty="0">
              <a:latin typeface="+mj-lt"/>
              <a:cs typeface="Times New Roman"/>
            </a:endParaRPr>
          </a:p>
          <a:p>
            <a:pPr marL="12700">
              <a:lnSpc>
                <a:spcPct val="100000"/>
              </a:lnSpc>
              <a:buFont typeface="Arial" pitchFamily="34" charset="0"/>
              <a:buChar char="•"/>
            </a:pPr>
            <a:r>
              <a:rPr lang="el-GR" sz="2000" b="1" spc="-5" dirty="0" smtClean="0">
                <a:latin typeface="+mj-lt"/>
                <a:cs typeface="Arial Narrow"/>
              </a:rPr>
              <a:t> Φαρμακευτική αγωγή για αντιμετώπιση συμπτωμάτων </a:t>
            </a:r>
            <a:endParaRPr sz="2000" dirty="0">
              <a:latin typeface="+mj-lt"/>
              <a:cs typeface="Arial Narrow"/>
            </a:endParaRPr>
          </a:p>
          <a:p>
            <a:pPr marL="756285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</a:pPr>
            <a:r>
              <a:rPr lang="el-GR" sz="2000" dirty="0" smtClean="0">
                <a:solidFill>
                  <a:srgbClr val="1C4F27"/>
                </a:solidFill>
                <a:latin typeface="+mj-lt"/>
                <a:cs typeface="Arial Narrow"/>
              </a:rPr>
              <a:t>Ναυτία</a:t>
            </a:r>
            <a:endParaRPr sz="2000" dirty="0">
              <a:latin typeface="+mj-lt"/>
              <a:cs typeface="Arial Narrow"/>
            </a:endParaRPr>
          </a:p>
          <a:p>
            <a:pPr marL="756285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6920" algn="l"/>
              </a:tabLst>
            </a:pPr>
            <a:r>
              <a:rPr lang="el-GR" sz="2000" dirty="0" smtClean="0">
                <a:solidFill>
                  <a:srgbClr val="1C4F27"/>
                </a:solidFill>
                <a:latin typeface="+mj-lt"/>
                <a:cs typeface="Arial Narrow"/>
              </a:rPr>
              <a:t>Δυσκοιλιότητα</a:t>
            </a:r>
            <a:r>
              <a:rPr sz="2000" dirty="0" smtClean="0">
                <a:solidFill>
                  <a:srgbClr val="1C4F27"/>
                </a:solidFill>
                <a:latin typeface="+mj-lt"/>
                <a:cs typeface="Arial Narrow"/>
              </a:rPr>
              <a:t>…</a:t>
            </a:r>
            <a:endParaRPr sz="2000" dirty="0">
              <a:latin typeface="+mj-lt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52120" y="6692265"/>
            <a:ext cx="329437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Arial Narrow"/>
                <a:cs typeface="Arial Narrow"/>
              </a:rPr>
              <a:t>S</a:t>
            </a:r>
            <a:r>
              <a:rPr sz="1100" dirty="0">
                <a:latin typeface="Arial Narrow"/>
                <a:cs typeface="Arial Narrow"/>
              </a:rPr>
              <a:t>hoemak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r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L</a:t>
            </a:r>
            <a:r>
              <a:rPr sz="1100" spc="-5" dirty="0">
                <a:latin typeface="Arial Narrow"/>
                <a:cs typeface="Arial Narrow"/>
              </a:rPr>
              <a:t>K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2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dirty="0">
                <a:latin typeface="Arial Narrow"/>
                <a:cs typeface="Arial Narrow"/>
              </a:rPr>
              <a:t>eve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J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Me</a:t>
            </a:r>
            <a:r>
              <a:rPr sz="1100" dirty="0">
                <a:latin typeface="Arial Narrow"/>
                <a:cs typeface="Arial Narrow"/>
              </a:rPr>
              <a:t>d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2011;78(1):25</a:t>
            </a:r>
            <a:r>
              <a:rPr sz="1100" spc="-5" dirty="0">
                <a:latin typeface="Arial Narrow"/>
                <a:cs typeface="Arial Narrow"/>
              </a:rPr>
              <a:t>-</a:t>
            </a:r>
            <a:r>
              <a:rPr sz="1100" dirty="0">
                <a:latin typeface="Arial Narrow"/>
                <a:cs typeface="Arial Narrow"/>
              </a:rPr>
              <a:t>34</a:t>
            </a:r>
          </a:p>
        </p:txBody>
      </p:sp>
      <p:pic>
        <p:nvPicPr>
          <p:cNvPr id="6" name="Ήχος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5885"/>
    </mc:Choice>
    <mc:Fallback>
      <p:transition spd="slow" advTm="35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/>
        </p:nvSpPr>
        <p:spPr>
          <a:xfrm>
            <a:off x="204215" y="1700807"/>
            <a:ext cx="2249424" cy="653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4"/>
          <p:cNvSpPr/>
          <p:nvPr/>
        </p:nvSpPr>
        <p:spPr>
          <a:xfrm>
            <a:off x="296444" y="1556792"/>
            <a:ext cx="2159507" cy="9006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/>
          <p:cNvSpPr/>
          <p:nvPr/>
        </p:nvSpPr>
        <p:spPr>
          <a:xfrm>
            <a:off x="296444" y="1556792"/>
            <a:ext cx="2159635" cy="901065"/>
          </a:xfrm>
          <a:custGeom>
            <a:avLst/>
            <a:gdLst/>
            <a:ahLst/>
            <a:cxnLst/>
            <a:rect l="l" t="t" r="r" b="b"/>
            <a:pathLst>
              <a:path w="2159635" h="901064">
                <a:moveTo>
                  <a:pt x="0" y="150113"/>
                </a:moveTo>
                <a:lnTo>
                  <a:pt x="6196" y="107280"/>
                </a:lnTo>
                <a:lnTo>
                  <a:pt x="23595" y="69275"/>
                </a:lnTo>
                <a:lnTo>
                  <a:pt x="50409" y="37883"/>
                </a:lnTo>
                <a:lnTo>
                  <a:pt x="84851" y="14886"/>
                </a:lnTo>
                <a:lnTo>
                  <a:pt x="125134" y="2068"/>
                </a:lnTo>
                <a:lnTo>
                  <a:pt x="2009393" y="0"/>
                </a:lnTo>
                <a:lnTo>
                  <a:pt x="2024096" y="710"/>
                </a:lnTo>
                <a:lnTo>
                  <a:pt x="2065516" y="10835"/>
                </a:lnTo>
                <a:lnTo>
                  <a:pt x="2101515" y="31565"/>
                </a:lnTo>
                <a:lnTo>
                  <a:pt x="2130308" y="61115"/>
                </a:lnTo>
                <a:lnTo>
                  <a:pt x="2150112" y="97704"/>
                </a:lnTo>
                <a:lnTo>
                  <a:pt x="2159142" y="139547"/>
                </a:lnTo>
                <a:lnTo>
                  <a:pt x="2159507" y="750569"/>
                </a:lnTo>
                <a:lnTo>
                  <a:pt x="2158797" y="765274"/>
                </a:lnTo>
                <a:lnTo>
                  <a:pt x="2148671" y="806696"/>
                </a:lnTo>
                <a:lnTo>
                  <a:pt x="2127940" y="842694"/>
                </a:lnTo>
                <a:lnTo>
                  <a:pt x="2098388" y="871487"/>
                </a:lnTo>
                <a:lnTo>
                  <a:pt x="2061799" y="891289"/>
                </a:lnTo>
                <a:lnTo>
                  <a:pt x="2019959" y="900318"/>
                </a:lnTo>
                <a:lnTo>
                  <a:pt x="150113" y="900683"/>
                </a:lnTo>
                <a:lnTo>
                  <a:pt x="135415" y="899973"/>
                </a:lnTo>
                <a:lnTo>
                  <a:pt x="94001" y="889848"/>
                </a:lnTo>
                <a:lnTo>
                  <a:pt x="58003" y="869118"/>
                </a:lnTo>
                <a:lnTo>
                  <a:pt x="29206" y="839568"/>
                </a:lnTo>
                <a:lnTo>
                  <a:pt x="9398" y="802979"/>
                </a:lnTo>
                <a:lnTo>
                  <a:pt x="365" y="761136"/>
                </a:lnTo>
                <a:lnTo>
                  <a:pt x="0" y="150113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624514" y="1899052"/>
            <a:ext cx="15017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Us</a:t>
            </a:r>
            <a:r>
              <a:rPr sz="1800" b="1" spc="-5" dirty="0">
                <a:latin typeface="Calibri"/>
                <a:cs typeface="Calibri"/>
              </a:rPr>
              <a:t>u</a:t>
            </a:r>
            <a:r>
              <a:rPr sz="1800" b="1" spc="-10" dirty="0">
                <a:latin typeface="Calibri"/>
                <a:cs typeface="Calibri"/>
              </a:rPr>
              <a:t>al</a:t>
            </a:r>
            <a:r>
              <a:rPr sz="1800" b="1" spc="-7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ap</a:t>
            </a:r>
            <a:r>
              <a:rPr sz="1800" b="1" spc="-5" dirty="0">
                <a:latin typeface="Calibri"/>
                <a:cs typeface="Calibri"/>
              </a:rPr>
              <a:t>p</a:t>
            </a:r>
            <a:r>
              <a:rPr sz="1800" b="1" spc="-15" dirty="0">
                <a:latin typeface="Calibri"/>
                <a:cs typeface="Calibri"/>
              </a:rPr>
              <a:t>roach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7"/>
          <p:cNvSpPr/>
          <p:nvPr/>
        </p:nvSpPr>
        <p:spPr>
          <a:xfrm>
            <a:off x="251519" y="2996952"/>
            <a:ext cx="2202119" cy="845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497612" y="2724163"/>
            <a:ext cx="1749552" cy="5608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296444" y="2737892"/>
            <a:ext cx="2159507" cy="4465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296444" y="2737892"/>
            <a:ext cx="2159635" cy="447040"/>
          </a:xfrm>
          <a:custGeom>
            <a:avLst/>
            <a:gdLst/>
            <a:ahLst/>
            <a:cxnLst/>
            <a:rect l="l" t="t" r="r" b="b"/>
            <a:pathLst>
              <a:path w="2159635" h="447039">
                <a:moveTo>
                  <a:pt x="0" y="111770"/>
                </a:moveTo>
                <a:lnTo>
                  <a:pt x="8186" y="69700"/>
                </a:lnTo>
                <a:lnTo>
                  <a:pt x="30595" y="34929"/>
                </a:lnTo>
                <a:lnTo>
                  <a:pt x="63998" y="10683"/>
                </a:lnTo>
                <a:lnTo>
                  <a:pt x="105170" y="188"/>
                </a:lnTo>
                <a:lnTo>
                  <a:pt x="2047743" y="0"/>
                </a:lnTo>
                <a:lnTo>
                  <a:pt x="2062375" y="949"/>
                </a:lnTo>
                <a:lnTo>
                  <a:pt x="2102361" y="14234"/>
                </a:lnTo>
                <a:lnTo>
                  <a:pt x="2133978" y="40668"/>
                </a:lnTo>
                <a:lnTo>
                  <a:pt x="2154001" y="77025"/>
                </a:lnTo>
                <a:lnTo>
                  <a:pt x="2159507" y="334761"/>
                </a:lnTo>
                <a:lnTo>
                  <a:pt x="2158558" y="349393"/>
                </a:lnTo>
                <a:lnTo>
                  <a:pt x="2145274" y="389381"/>
                </a:lnTo>
                <a:lnTo>
                  <a:pt x="2118843" y="420999"/>
                </a:lnTo>
                <a:lnTo>
                  <a:pt x="2082488" y="441024"/>
                </a:lnTo>
                <a:lnTo>
                  <a:pt x="111715" y="446531"/>
                </a:lnTo>
                <a:lnTo>
                  <a:pt x="97088" y="445582"/>
                </a:lnTo>
                <a:lnTo>
                  <a:pt x="57115" y="432291"/>
                </a:lnTo>
                <a:lnTo>
                  <a:pt x="25508" y="405847"/>
                </a:lnTo>
                <a:lnTo>
                  <a:pt x="5495" y="369477"/>
                </a:lnTo>
                <a:lnTo>
                  <a:pt x="0" y="11177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 txBox="1"/>
          <p:nvPr/>
        </p:nvSpPr>
        <p:spPr>
          <a:xfrm>
            <a:off x="665055" y="2845864"/>
            <a:ext cx="141922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(</a:t>
            </a:r>
            <a:r>
              <a:rPr sz="1800" dirty="0">
                <a:latin typeface="Calibri"/>
                <a:cs typeface="Calibri"/>
              </a:rPr>
              <a:t>%)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Calibri"/>
                <a:cs typeface="Calibri"/>
              </a:rPr>
              <a:t>we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ght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spc="-5" dirty="0">
                <a:latin typeface="Calibri"/>
                <a:cs typeface="Calibri"/>
              </a:rPr>
              <a:t>oss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2"/>
          <p:cNvSpPr/>
          <p:nvPr/>
        </p:nvSpPr>
        <p:spPr>
          <a:xfrm>
            <a:off x="2652549" y="1529347"/>
            <a:ext cx="2250947" cy="9906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3079268" y="1639075"/>
            <a:ext cx="1447799" cy="8351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2699792" y="1556792"/>
            <a:ext cx="2161031" cy="9006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699792" y="1556792"/>
            <a:ext cx="2161540" cy="901065"/>
          </a:xfrm>
          <a:custGeom>
            <a:avLst/>
            <a:gdLst/>
            <a:ahLst/>
            <a:cxnLst/>
            <a:rect l="l" t="t" r="r" b="b"/>
            <a:pathLst>
              <a:path w="2161540" h="901064">
                <a:moveTo>
                  <a:pt x="0" y="150113"/>
                </a:moveTo>
                <a:lnTo>
                  <a:pt x="6194" y="107280"/>
                </a:lnTo>
                <a:lnTo>
                  <a:pt x="23589" y="69275"/>
                </a:lnTo>
                <a:lnTo>
                  <a:pt x="50399" y="37883"/>
                </a:lnTo>
                <a:lnTo>
                  <a:pt x="84840" y="14886"/>
                </a:lnTo>
                <a:lnTo>
                  <a:pt x="125128" y="2068"/>
                </a:lnTo>
                <a:lnTo>
                  <a:pt x="2010917" y="0"/>
                </a:lnTo>
                <a:lnTo>
                  <a:pt x="2025622" y="710"/>
                </a:lnTo>
                <a:lnTo>
                  <a:pt x="2067044" y="10835"/>
                </a:lnTo>
                <a:lnTo>
                  <a:pt x="2103042" y="31565"/>
                </a:lnTo>
                <a:lnTo>
                  <a:pt x="2131835" y="61115"/>
                </a:lnTo>
                <a:lnTo>
                  <a:pt x="2151637" y="97704"/>
                </a:lnTo>
                <a:lnTo>
                  <a:pt x="2160666" y="139547"/>
                </a:lnTo>
                <a:lnTo>
                  <a:pt x="2161031" y="750569"/>
                </a:lnTo>
                <a:lnTo>
                  <a:pt x="2160321" y="765274"/>
                </a:lnTo>
                <a:lnTo>
                  <a:pt x="2150196" y="806696"/>
                </a:lnTo>
                <a:lnTo>
                  <a:pt x="2129466" y="842694"/>
                </a:lnTo>
                <a:lnTo>
                  <a:pt x="2099916" y="871487"/>
                </a:lnTo>
                <a:lnTo>
                  <a:pt x="2063327" y="891289"/>
                </a:lnTo>
                <a:lnTo>
                  <a:pt x="2021484" y="900318"/>
                </a:lnTo>
                <a:lnTo>
                  <a:pt x="150113" y="900683"/>
                </a:lnTo>
                <a:lnTo>
                  <a:pt x="135411" y="899973"/>
                </a:lnTo>
                <a:lnTo>
                  <a:pt x="93991" y="889848"/>
                </a:lnTo>
                <a:lnTo>
                  <a:pt x="57992" y="869118"/>
                </a:lnTo>
                <a:lnTo>
                  <a:pt x="29199" y="839568"/>
                </a:lnTo>
                <a:lnTo>
                  <a:pt x="9395" y="802979"/>
                </a:lnTo>
                <a:lnTo>
                  <a:pt x="365" y="761136"/>
                </a:lnTo>
                <a:lnTo>
                  <a:pt x="0" y="150113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 txBox="1"/>
          <p:nvPr/>
        </p:nvSpPr>
        <p:spPr>
          <a:xfrm>
            <a:off x="3247292" y="1761892"/>
            <a:ext cx="106743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485" marR="5080" indent="-58419">
              <a:lnSpc>
                <a:spcPct val="100000"/>
              </a:lnSpc>
            </a:pPr>
            <a:r>
              <a:rPr sz="1800" b="1" spc="-15" dirty="0">
                <a:latin typeface="Calibri"/>
                <a:cs typeface="Calibri"/>
              </a:rPr>
              <a:t>N</a:t>
            </a:r>
            <a:r>
              <a:rPr sz="1800" b="1" spc="-5" dirty="0">
                <a:latin typeface="Calibri"/>
                <a:cs typeface="Calibri"/>
              </a:rPr>
              <a:t>u</a:t>
            </a:r>
            <a:r>
              <a:rPr sz="1800" b="1" spc="-10" dirty="0">
                <a:latin typeface="Calibri"/>
                <a:cs typeface="Calibri"/>
              </a:rPr>
              <a:t>tritio</a:t>
            </a:r>
            <a:r>
              <a:rPr sz="1800" b="1" spc="-5" dirty="0">
                <a:latin typeface="Calibri"/>
                <a:cs typeface="Calibri"/>
              </a:rPr>
              <a:t>n</a:t>
            </a:r>
            <a:r>
              <a:rPr sz="1800" b="1" spc="-10" dirty="0">
                <a:latin typeface="Calibri"/>
                <a:cs typeface="Calibri"/>
              </a:rPr>
              <a:t>al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Calibri"/>
                <a:cs typeface="Calibri"/>
              </a:rPr>
              <a:t>Scree</a:t>
            </a:r>
            <a:r>
              <a:rPr sz="1800" b="1" spc="-10" dirty="0">
                <a:latin typeface="Calibri"/>
                <a:cs typeface="Calibri"/>
              </a:rPr>
              <a:t>n</a:t>
            </a:r>
            <a:r>
              <a:rPr sz="1800" b="1" spc="-20" dirty="0">
                <a:latin typeface="Calibri"/>
                <a:cs typeface="Calibri"/>
              </a:rPr>
              <a:t>in</a:t>
            </a:r>
            <a:r>
              <a:rPr sz="1800" b="1" dirty="0">
                <a:latin typeface="Calibri"/>
                <a:cs typeface="Calibri"/>
              </a:rPr>
              <a:t>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7"/>
          <p:cNvSpPr/>
          <p:nvPr/>
        </p:nvSpPr>
        <p:spPr>
          <a:xfrm>
            <a:off x="2652549" y="2710459"/>
            <a:ext cx="2250947" cy="34076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2699792" y="2737892"/>
            <a:ext cx="2161031" cy="331774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2699792" y="2737892"/>
            <a:ext cx="2161540" cy="3317875"/>
          </a:xfrm>
          <a:custGeom>
            <a:avLst/>
            <a:gdLst/>
            <a:ahLst/>
            <a:cxnLst/>
            <a:rect l="l" t="t" r="r" b="b"/>
            <a:pathLst>
              <a:path w="2161540" h="3317875">
                <a:moveTo>
                  <a:pt x="0" y="173095"/>
                </a:moveTo>
                <a:lnTo>
                  <a:pt x="5406" y="129993"/>
                </a:lnTo>
                <a:lnTo>
                  <a:pt x="20730" y="90869"/>
                </a:lnTo>
                <a:lnTo>
                  <a:pt x="44631" y="57065"/>
                </a:lnTo>
                <a:lnTo>
                  <a:pt x="75766" y="29924"/>
                </a:lnTo>
                <a:lnTo>
                  <a:pt x="112794" y="10789"/>
                </a:lnTo>
                <a:lnTo>
                  <a:pt x="154374" y="1000"/>
                </a:lnTo>
                <a:lnTo>
                  <a:pt x="1987936" y="0"/>
                </a:lnTo>
                <a:lnTo>
                  <a:pt x="2002663" y="617"/>
                </a:lnTo>
                <a:lnTo>
                  <a:pt x="2044589" y="9479"/>
                </a:lnTo>
                <a:lnTo>
                  <a:pt x="2082090" y="27813"/>
                </a:lnTo>
                <a:lnTo>
                  <a:pt x="2113822" y="54275"/>
                </a:lnTo>
                <a:lnTo>
                  <a:pt x="2138443" y="87524"/>
                </a:lnTo>
                <a:lnTo>
                  <a:pt x="2154612" y="126217"/>
                </a:lnTo>
                <a:lnTo>
                  <a:pt x="2160984" y="169012"/>
                </a:lnTo>
                <a:lnTo>
                  <a:pt x="2161031" y="3144691"/>
                </a:lnTo>
                <a:lnTo>
                  <a:pt x="2160414" y="3159413"/>
                </a:lnTo>
                <a:lnTo>
                  <a:pt x="2151550" y="3201328"/>
                </a:lnTo>
                <a:lnTo>
                  <a:pt x="2133212" y="3238822"/>
                </a:lnTo>
                <a:lnTo>
                  <a:pt x="2106744" y="3270551"/>
                </a:lnTo>
                <a:lnTo>
                  <a:pt x="2073489" y="3295170"/>
                </a:lnTo>
                <a:lnTo>
                  <a:pt x="2034789" y="3311334"/>
                </a:lnTo>
                <a:lnTo>
                  <a:pt x="1991987" y="3317701"/>
                </a:lnTo>
                <a:lnTo>
                  <a:pt x="173105" y="3317747"/>
                </a:lnTo>
                <a:lnTo>
                  <a:pt x="158374" y="3317130"/>
                </a:lnTo>
                <a:lnTo>
                  <a:pt x="116439" y="3308266"/>
                </a:lnTo>
                <a:lnTo>
                  <a:pt x="78934" y="3289930"/>
                </a:lnTo>
                <a:lnTo>
                  <a:pt x="47200" y="3263466"/>
                </a:lnTo>
                <a:lnTo>
                  <a:pt x="22579" y="3230218"/>
                </a:lnTo>
                <a:lnTo>
                  <a:pt x="6413" y="3191531"/>
                </a:lnTo>
                <a:lnTo>
                  <a:pt x="46" y="3148748"/>
                </a:lnTo>
                <a:lnTo>
                  <a:pt x="0" y="173095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 txBox="1"/>
          <p:nvPr/>
        </p:nvSpPr>
        <p:spPr>
          <a:xfrm>
            <a:off x="3045489" y="2863999"/>
            <a:ext cx="1470025" cy="2998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</a:pPr>
            <a:r>
              <a:rPr sz="1800" b="1" spc="-15" dirty="0">
                <a:latin typeface="Calibri"/>
                <a:cs typeface="Calibri"/>
              </a:rPr>
              <a:t>Clini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10" dirty="0">
                <a:latin typeface="Calibri"/>
                <a:cs typeface="Calibri"/>
              </a:rPr>
              <a:t>al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Calibri"/>
                <a:cs typeface="Calibri"/>
              </a:rPr>
              <a:t>Qu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sti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dirty="0">
                <a:latin typeface="Calibri"/>
                <a:cs typeface="Calibri"/>
              </a:rPr>
              <a:t>nn</a:t>
            </a:r>
            <a:r>
              <a:rPr sz="1800" b="1" spc="-5" dirty="0">
                <a:latin typeface="Calibri"/>
                <a:cs typeface="Calibri"/>
              </a:rPr>
              <a:t>a</a:t>
            </a:r>
            <a:r>
              <a:rPr sz="1800" b="1" spc="-20" dirty="0">
                <a:latin typeface="Calibri"/>
                <a:cs typeface="Calibri"/>
              </a:rPr>
              <a:t>i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15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s</a:t>
            </a:r>
            <a:r>
              <a:rPr sz="1800" b="1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Calibri"/>
                <a:cs typeface="Calibri"/>
              </a:rPr>
              <a:t>P</a:t>
            </a:r>
            <a:r>
              <a:rPr sz="1800" spc="-15" dirty="0">
                <a:latin typeface="Calibri"/>
                <a:cs typeface="Calibri"/>
              </a:rPr>
              <a:t>G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-5" dirty="0">
                <a:latin typeface="Calibri"/>
                <a:cs typeface="Calibri"/>
              </a:rPr>
              <a:t>S</a:t>
            </a:r>
            <a:r>
              <a:rPr sz="1800" dirty="0">
                <a:latin typeface="Calibri"/>
                <a:cs typeface="Calibri"/>
              </a:rPr>
              <a:t>G</a:t>
            </a:r>
            <a:r>
              <a:rPr sz="1800" spc="-15" dirty="0">
                <a:latin typeface="Calibri"/>
                <a:cs typeface="Calibri"/>
              </a:rPr>
              <a:t>A</a:t>
            </a:r>
            <a:endParaRPr sz="1800" dirty="0">
              <a:latin typeface="Calibri"/>
              <a:cs typeface="Calibri"/>
            </a:endParaRPr>
          </a:p>
          <a:p>
            <a:pPr marL="455930" marR="448309" algn="ctr">
              <a:lnSpc>
                <a:spcPct val="100000"/>
              </a:lnSpc>
            </a:pPr>
            <a:r>
              <a:rPr sz="1800" spc="-15" dirty="0">
                <a:latin typeface="Calibri"/>
                <a:cs typeface="Calibri"/>
              </a:rPr>
              <a:t>MNA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Calibri"/>
                <a:cs typeface="Calibri"/>
              </a:rPr>
              <a:t>M</a:t>
            </a:r>
            <a:r>
              <a:rPr sz="1800" spc="-25" dirty="0">
                <a:latin typeface="Calibri"/>
                <a:cs typeface="Calibri"/>
              </a:rPr>
              <a:t>U</a:t>
            </a:r>
            <a:r>
              <a:rPr sz="1800" spc="-5" dirty="0">
                <a:latin typeface="Calibri"/>
                <a:cs typeface="Calibri"/>
              </a:rPr>
              <a:t>ST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…</a:t>
            </a:r>
          </a:p>
          <a:p>
            <a:pPr marL="314325" marR="306705" algn="ctr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L</a:t>
            </a:r>
            <a:r>
              <a:rPr sz="1800" b="1" dirty="0">
                <a:latin typeface="Calibri"/>
                <a:cs typeface="Calibri"/>
              </a:rPr>
              <a:t>ab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Calibri"/>
                <a:cs typeface="Calibri"/>
              </a:rPr>
              <a:t>tests</a:t>
            </a:r>
            <a:r>
              <a:rPr sz="1800" b="1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Calibri"/>
                <a:cs typeface="Calibri"/>
              </a:rPr>
              <a:t>Al</a:t>
            </a:r>
            <a:r>
              <a:rPr sz="1800" spc="-5" dirty="0">
                <a:latin typeface="Calibri"/>
                <a:cs typeface="Calibri"/>
              </a:rPr>
              <a:t>bum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Calibri"/>
                <a:cs typeface="Calibri"/>
              </a:rPr>
              <a:t>CRP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Calibri"/>
                <a:cs typeface="Calibri"/>
              </a:rPr>
              <a:t>(G</a:t>
            </a:r>
            <a:r>
              <a:rPr sz="1800" spc="-20" dirty="0">
                <a:latin typeface="Calibri"/>
                <a:cs typeface="Calibri"/>
              </a:rPr>
              <a:t>P</a:t>
            </a:r>
            <a:r>
              <a:rPr sz="1800" spc="-5" dirty="0">
                <a:latin typeface="Calibri"/>
                <a:cs typeface="Calibri"/>
              </a:rPr>
              <a:t>S)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Calibri"/>
                <a:cs typeface="Calibri"/>
              </a:rPr>
              <a:t>(</a:t>
            </a:r>
            <a:r>
              <a:rPr sz="1800" spc="-5" dirty="0">
                <a:latin typeface="Calibri"/>
                <a:cs typeface="Calibri"/>
              </a:rPr>
              <a:t>..</a:t>
            </a:r>
            <a:r>
              <a:rPr sz="1800" spc="5" dirty="0">
                <a:latin typeface="Calibri"/>
                <a:cs typeface="Calibri"/>
              </a:rPr>
              <a:t>?</a:t>
            </a:r>
            <a:r>
              <a:rPr sz="1800" dirty="0">
                <a:latin typeface="Calibri"/>
                <a:cs typeface="Calibri"/>
              </a:rPr>
              <a:t>)</a:t>
            </a:r>
          </a:p>
        </p:txBody>
      </p:sp>
      <p:sp>
        <p:nvSpPr>
          <p:cNvPr id="20" name="object 21"/>
          <p:cNvSpPr/>
          <p:nvPr/>
        </p:nvSpPr>
        <p:spPr>
          <a:xfrm>
            <a:off x="5097044" y="1529347"/>
            <a:ext cx="3409188" cy="9906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/>
          <p:nvPr/>
        </p:nvSpPr>
        <p:spPr>
          <a:xfrm>
            <a:off x="5113808" y="1776235"/>
            <a:ext cx="3424428" cy="5608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5144288" y="1556792"/>
            <a:ext cx="3319271" cy="90068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/>
          <p:cNvSpPr/>
          <p:nvPr/>
        </p:nvSpPr>
        <p:spPr>
          <a:xfrm>
            <a:off x="5144288" y="1556792"/>
            <a:ext cx="3319779" cy="901065"/>
          </a:xfrm>
          <a:custGeom>
            <a:avLst/>
            <a:gdLst/>
            <a:ahLst/>
            <a:cxnLst/>
            <a:rect l="l" t="t" r="r" b="b"/>
            <a:pathLst>
              <a:path w="3319779" h="901064">
                <a:moveTo>
                  <a:pt x="0" y="150113"/>
                </a:moveTo>
                <a:lnTo>
                  <a:pt x="6193" y="107280"/>
                </a:lnTo>
                <a:lnTo>
                  <a:pt x="23586" y="69275"/>
                </a:lnTo>
                <a:lnTo>
                  <a:pt x="50395" y="37883"/>
                </a:lnTo>
                <a:lnTo>
                  <a:pt x="84836" y="14886"/>
                </a:lnTo>
                <a:lnTo>
                  <a:pt x="125126" y="2068"/>
                </a:lnTo>
                <a:lnTo>
                  <a:pt x="3169157" y="0"/>
                </a:lnTo>
                <a:lnTo>
                  <a:pt x="3183862" y="710"/>
                </a:lnTo>
                <a:lnTo>
                  <a:pt x="3225284" y="10835"/>
                </a:lnTo>
                <a:lnTo>
                  <a:pt x="3261282" y="31565"/>
                </a:lnTo>
                <a:lnTo>
                  <a:pt x="3290075" y="61115"/>
                </a:lnTo>
                <a:lnTo>
                  <a:pt x="3309877" y="97704"/>
                </a:lnTo>
                <a:lnTo>
                  <a:pt x="3318906" y="139547"/>
                </a:lnTo>
                <a:lnTo>
                  <a:pt x="3319271" y="750569"/>
                </a:lnTo>
                <a:lnTo>
                  <a:pt x="3318561" y="765274"/>
                </a:lnTo>
                <a:lnTo>
                  <a:pt x="3308436" y="806696"/>
                </a:lnTo>
                <a:lnTo>
                  <a:pt x="3287706" y="842694"/>
                </a:lnTo>
                <a:lnTo>
                  <a:pt x="3258156" y="871487"/>
                </a:lnTo>
                <a:lnTo>
                  <a:pt x="3221567" y="891289"/>
                </a:lnTo>
                <a:lnTo>
                  <a:pt x="3179724" y="900318"/>
                </a:lnTo>
                <a:lnTo>
                  <a:pt x="150113" y="900683"/>
                </a:lnTo>
                <a:lnTo>
                  <a:pt x="135409" y="899973"/>
                </a:lnTo>
                <a:lnTo>
                  <a:pt x="93987" y="889848"/>
                </a:lnTo>
                <a:lnTo>
                  <a:pt x="57988" y="869118"/>
                </a:lnTo>
                <a:lnTo>
                  <a:pt x="29196" y="839568"/>
                </a:lnTo>
                <a:lnTo>
                  <a:pt x="9394" y="802979"/>
                </a:lnTo>
                <a:lnTo>
                  <a:pt x="365" y="761136"/>
                </a:lnTo>
                <a:lnTo>
                  <a:pt x="0" y="150113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/>
          <p:cNvSpPr txBox="1"/>
          <p:nvPr/>
        </p:nvSpPr>
        <p:spPr>
          <a:xfrm>
            <a:off x="5281834" y="1899052"/>
            <a:ext cx="304546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In</a:t>
            </a:r>
            <a:r>
              <a:rPr sz="1800" b="1" dirty="0">
                <a:latin typeface="Calibri"/>
                <a:cs typeface="Calibri"/>
              </a:rPr>
              <a:t>-</a:t>
            </a:r>
            <a:r>
              <a:rPr sz="1800" b="1" spc="-10" dirty="0">
                <a:latin typeface="Calibri"/>
                <a:cs typeface="Calibri"/>
              </a:rPr>
              <a:t>d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20" dirty="0">
                <a:latin typeface="Calibri"/>
                <a:cs typeface="Calibri"/>
              </a:rPr>
              <a:t>p</a:t>
            </a:r>
            <a:r>
              <a:rPr sz="1800" b="1" spc="-10" dirty="0">
                <a:latin typeface="Calibri"/>
                <a:cs typeface="Calibri"/>
              </a:rPr>
              <a:t>th</a:t>
            </a:r>
            <a:r>
              <a:rPr sz="1800" b="1" spc="-5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Calibri"/>
                <a:cs typeface="Calibri"/>
              </a:rPr>
              <a:t>n</a:t>
            </a:r>
            <a:r>
              <a:rPr sz="1800" b="1" spc="-20" dirty="0">
                <a:latin typeface="Calibri"/>
                <a:cs typeface="Calibri"/>
              </a:rPr>
              <a:t>u</a:t>
            </a:r>
            <a:r>
              <a:rPr sz="1800" b="1" spc="-10" dirty="0">
                <a:latin typeface="Calibri"/>
                <a:cs typeface="Calibri"/>
              </a:rPr>
              <a:t>trit</a:t>
            </a:r>
            <a:r>
              <a:rPr sz="1800" b="1" spc="-20" dirty="0">
                <a:latin typeface="Calibri"/>
                <a:cs typeface="Calibri"/>
              </a:rPr>
              <a:t>i</a:t>
            </a:r>
            <a:r>
              <a:rPr sz="1800" b="1" spc="-10" dirty="0">
                <a:latin typeface="Calibri"/>
                <a:cs typeface="Calibri"/>
              </a:rPr>
              <a:t>onal</a:t>
            </a:r>
            <a:r>
              <a:rPr sz="1800" b="1" spc="-6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as</a:t>
            </a:r>
            <a:r>
              <a:rPr sz="1800" b="1" spc="-20" dirty="0">
                <a:latin typeface="Calibri"/>
                <a:cs typeface="Calibri"/>
              </a:rPr>
              <a:t>s</a:t>
            </a:r>
            <a:r>
              <a:rPr sz="1800" b="1" spc="-10" dirty="0">
                <a:latin typeface="Calibri"/>
                <a:cs typeface="Calibri"/>
              </a:rPr>
              <a:t>es</a:t>
            </a:r>
            <a:r>
              <a:rPr sz="1800" b="1" spc="-20" dirty="0">
                <a:latin typeface="Calibri"/>
                <a:cs typeface="Calibri"/>
              </a:rPr>
              <a:t>s</a:t>
            </a:r>
            <a:r>
              <a:rPr sz="1800" b="1" spc="-5" dirty="0">
                <a:latin typeface="Calibri"/>
                <a:cs typeface="Calibri"/>
              </a:rPr>
              <a:t>me</a:t>
            </a:r>
            <a:r>
              <a:rPr sz="1800" b="1" spc="-10" dirty="0">
                <a:latin typeface="Calibri"/>
                <a:cs typeface="Calibri"/>
              </a:rPr>
              <a:t>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6"/>
          <p:cNvSpPr/>
          <p:nvPr/>
        </p:nvSpPr>
        <p:spPr>
          <a:xfrm>
            <a:off x="5097044" y="2710459"/>
            <a:ext cx="3409188" cy="36789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/>
          <p:nvPr/>
        </p:nvSpPr>
        <p:spPr>
          <a:xfrm>
            <a:off x="5098569" y="2730272"/>
            <a:ext cx="3406139" cy="35783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5144288" y="2737892"/>
            <a:ext cx="3319271" cy="358901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5144288" y="2737892"/>
            <a:ext cx="3319779" cy="3589020"/>
          </a:xfrm>
          <a:custGeom>
            <a:avLst/>
            <a:gdLst/>
            <a:ahLst/>
            <a:cxnLst/>
            <a:rect l="l" t="t" r="r" b="b"/>
            <a:pathLst>
              <a:path w="3319779" h="3589020">
                <a:moveTo>
                  <a:pt x="0" y="135514"/>
                </a:moveTo>
                <a:lnTo>
                  <a:pt x="6832" y="92939"/>
                </a:lnTo>
                <a:lnTo>
                  <a:pt x="25864" y="55903"/>
                </a:lnTo>
                <a:lnTo>
                  <a:pt x="54898" y="26603"/>
                </a:lnTo>
                <a:lnTo>
                  <a:pt x="91734" y="7238"/>
                </a:lnTo>
                <a:lnTo>
                  <a:pt x="134173" y="6"/>
                </a:lnTo>
                <a:lnTo>
                  <a:pt x="3183757" y="0"/>
                </a:lnTo>
                <a:lnTo>
                  <a:pt x="3198428" y="786"/>
                </a:lnTo>
                <a:lnTo>
                  <a:pt x="3239401" y="11929"/>
                </a:lnTo>
                <a:lnTo>
                  <a:pt x="3274103" y="34540"/>
                </a:lnTo>
                <a:lnTo>
                  <a:pt x="3300336" y="66418"/>
                </a:lnTo>
                <a:lnTo>
                  <a:pt x="3315901" y="105366"/>
                </a:lnTo>
                <a:lnTo>
                  <a:pt x="3319271" y="3453502"/>
                </a:lnTo>
                <a:lnTo>
                  <a:pt x="3318485" y="3468179"/>
                </a:lnTo>
                <a:lnTo>
                  <a:pt x="3307342" y="3509160"/>
                </a:lnTo>
                <a:lnTo>
                  <a:pt x="3284732" y="3543862"/>
                </a:lnTo>
                <a:lnTo>
                  <a:pt x="3252854" y="3570090"/>
                </a:lnTo>
                <a:lnTo>
                  <a:pt x="3213907" y="3585650"/>
                </a:lnTo>
                <a:lnTo>
                  <a:pt x="135514" y="3589019"/>
                </a:lnTo>
                <a:lnTo>
                  <a:pt x="120843" y="3588233"/>
                </a:lnTo>
                <a:lnTo>
                  <a:pt x="79870" y="3577095"/>
                </a:lnTo>
                <a:lnTo>
                  <a:pt x="45169" y="3554490"/>
                </a:lnTo>
                <a:lnTo>
                  <a:pt x="18936" y="3522615"/>
                </a:lnTo>
                <a:lnTo>
                  <a:pt x="3371" y="3483662"/>
                </a:lnTo>
                <a:lnTo>
                  <a:pt x="0" y="135514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/>
          <p:cNvSpPr txBox="1"/>
          <p:nvPr/>
        </p:nvSpPr>
        <p:spPr>
          <a:xfrm>
            <a:off x="5266340" y="2853077"/>
            <a:ext cx="3075305" cy="3272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Dete</a:t>
            </a:r>
            <a:r>
              <a:rPr sz="1800" b="1" spc="-15" dirty="0">
                <a:latin typeface="Calibri"/>
                <a:cs typeface="Calibri"/>
              </a:rPr>
              <a:t>rmin</a:t>
            </a:r>
            <a:r>
              <a:rPr sz="1800" b="1" spc="-20" dirty="0">
                <a:latin typeface="Calibri"/>
                <a:cs typeface="Calibri"/>
              </a:rPr>
              <a:t>a</a:t>
            </a:r>
            <a:r>
              <a:rPr sz="1800" b="1" spc="-10" dirty="0">
                <a:latin typeface="Calibri"/>
                <a:cs typeface="Calibri"/>
              </a:rPr>
              <a:t>ti</a:t>
            </a:r>
            <a:r>
              <a:rPr sz="1800" b="1" spc="-20" dirty="0">
                <a:latin typeface="Calibri"/>
                <a:cs typeface="Calibri"/>
              </a:rPr>
              <a:t>o</a:t>
            </a:r>
            <a:r>
              <a:rPr sz="1800" b="1" spc="-10" dirty="0">
                <a:latin typeface="Calibri"/>
                <a:cs typeface="Calibri"/>
              </a:rPr>
              <a:t>n</a:t>
            </a:r>
            <a:r>
              <a:rPr sz="1800" b="1" spc="-5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Calibri"/>
                <a:cs typeface="Calibri"/>
              </a:rPr>
              <a:t>of</a:t>
            </a:r>
            <a:r>
              <a:rPr sz="1800" b="1" spc="-7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daily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n</a:t>
            </a:r>
            <a:r>
              <a:rPr sz="1800" b="1" spc="5" dirty="0">
                <a:latin typeface="Calibri"/>
                <a:cs typeface="Calibri"/>
              </a:rPr>
              <a:t>u</a:t>
            </a:r>
            <a:r>
              <a:rPr sz="1800" b="1" dirty="0">
                <a:latin typeface="Calibri"/>
                <a:cs typeface="Calibri"/>
              </a:rPr>
              <a:t>tri</a:t>
            </a:r>
            <a:r>
              <a:rPr sz="1800" b="1" spc="-10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ion</a:t>
            </a:r>
            <a:r>
              <a:rPr sz="1800" b="1" spc="-10" dirty="0">
                <a:latin typeface="Calibri"/>
                <a:cs typeface="Calibri"/>
              </a:rPr>
              <a:t>a</a:t>
            </a:r>
            <a:r>
              <a:rPr sz="1800" b="1" spc="-5" dirty="0">
                <a:latin typeface="Calibri"/>
                <a:cs typeface="Calibri"/>
              </a:rPr>
              <a:t>l</a:t>
            </a:r>
            <a:r>
              <a:rPr sz="1800" b="1" spc="-5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Calibri"/>
                <a:cs typeface="Calibri"/>
              </a:rPr>
              <a:t>req</a:t>
            </a:r>
            <a:r>
              <a:rPr sz="1800" b="1" spc="-10" dirty="0">
                <a:latin typeface="Calibri"/>
                <a:cs typeface="Calibri"/>
              </a:rPr>
              <a:t>u</a:t>
            </a:r>
            <a:r>
              <a:rPr sz="1800" b="1" dirty="0">
                <a:latin typeface="Calibri"/>
                <a:cs typeface="Calibri"/>
              </a:rPr>
              <a:t>ir</a:t>
            </a:r>
            <a:r>
              <a:rPr sz="1800" b="1" spc="-15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m</a:t>
            </a:r>
            <a:r>
              <a:rPr sz="1800" b="1" spc="-10" dirty="0">
                <a:latin typeface="Calibri"/>
                <a:cs typeface="Calibri"/>
              </a:rPr>
              <a:t>en</a:t>
            </a:r>
            <a:r>
              <a:rPr sz="1800" b="1" dirty="0">
                <a:latin typeface="Calibri"/>
                <a:cs typeface="Calibri"/>
              </a:rPr>
              <a:t>ts</a:t>
            </a:r>
            <a:endParaRPr sz="1800" dirty="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(Foo</a:t>
            </a:r>
            <a:r>
              <a:rPr sz="1800" dirty="0">
                <a:latin typeface="Calibri"/>
                <a:cs typeface="Calibri"/>
              </a:rPr>
              <a:t>d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Calibri"/>
                <a:cs typeface="Calibri"/>
              </a:rPr>
              <a:t>freq</a:t>
            </a:r>
            <a:r>
              <a:rPr sz="1800" spc="5" dirty="0">
                <a:latin typeface="Calibri"/>
                <a:cs typeface="Calibri"/>
              </a:rPr>
              <a:t>u</a:t>
            </a:r>
            <a:r>
              <a:rPr sz="1800" spc="-10" dirty="0">
                <a:latin typeface="Calibri"/>
                <a:cs typeface="Calibri"/>
              </a:rPr>
              <a:t>en</a:t>
            </a: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spc="-10" dirty="0">
                <a:latin typeface="Calibri"/>
                <a:cs typeface="Calibri"/>
              </a:rPr>
              <a:t>y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Calibri"/>
                <a:cs typeface="Calibri"/>
              </a:rPr>
              <a:t>Qu</a:t>
            </a:r>
            <a:r>
              <a:rPr sz="1800" spc="-5" dirty="0">
                <a:latin typeface="Calibri"/>
                <a:cs typeface="Calibri"/>
              </a:rPr>
              <a:t>est</a:t>
            </a:r>
            <a:r>
              <a:rPr sz="1800" dirty="0">
                <a:latin typeface="Calibri"/>
                <a:cs typeface="Calibri"/>
              </a:rPr>
              <a:t>i</a:t>
            </a:r>
            <a:r>
              <a:rPr sz="1800" spc="-10" dirty="0">
                <a:latin typeface="Calibri"/>
                <a:cs typeface="Calibri"/>
              </a:rPr>
              <a:t>o</a:t>
            </a:r>
            <a:r>
              <a:rPr sz="1800" spc="-5" dirty="0">
                <a:latin typeface="Calibri"/>
                <a:cs typeface="Calibri"/>
              </a:rPr>
              <a:t>n</a:t>
            </a:r>
            <a:r>
              <a:rPr sz="1800" dirty="0">
                <a:latin typeface="Calibri"/>
                <a:cs typeface="Calibri"/>
              </a:rPr>
              <a:t>nai</a:t>
            </a:r>
            <a:r>
              <a:rPr sz="1800" spc="-20" dirty="0">
                <a:latin typeface="Calibri"/>
                <a:cs typeface="Calibri"/>
              </a:rPr>
              <a:t>r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s,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Calibri"/>
                <a:cs typeface="Calibri"/>
              </a:rPr>
              <a:t>1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Calibri"/>
                <a:cs typeface="Calibri"/>
              </a:rPr>
              <a:t>/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Calibri"/>
                <a:cs typeface="Calibri"/>
              </a:rPr>
              <a:t>3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Calibri"/>
                <a:cs typeface="Calibri"/>
              </a:rPr>
              <a:t>da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Calibri"/>
                <a:cs typeface="Calibri"/>
              </a:rPr>
              <a:t>reca</a:t>
            </a:r>
            <a:r>
              <a:rPr sz="1800" spc="-15" dirty="0">
                <a:latin typeface="Calibri"/>
                <a:cs typeface="Calibri"/>
              </a:rPr>
              <a:t>l</a:t>
            </a:r>
            <a:r>
              <a:rPr sz="1800" spc="-5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)</a:t>
            </a: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8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Bo</a:t>
            </a:r>
            <a:r>
              <a:rPr sz="1800" b="1" spc="-5" dirty="0">
                <a:latin typeface="Calibri"/>
                <a:cs typeface="Calibri"/>
              </a:rPr>
              <a:t>d</a:t>
            </a:r>
            <a:r>
              <a:rPr sz="1800" b="1" spc="-10" dirty="0">
                <a:latin typeface="Calibri"/>
                <a:cs typeface="Calibri"/>
              </a:rPr>
              <a:t>y</a:t>
            </a:r>
            <a:r>
              <a:rPr sz="1800" b="1" spc="-6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Calibri"/>
                <a:cs typeface="Calibri"/>
              </a:rPr>
              <a:t>c</a:t>
            </a:r>
            <a:r>
              <a:rPr sz="1800" b="1" spc="5" dirty="0">
                <a:latin typeface="Calibri"/>
                <a:cs typeface="Calibri"/>
              </a:rPr>
              <a:t>o</a:t>
            </a:r>
            <a:r>
              <a:rPr sz="1800" b="1" spc="-5" dirty="0">
                <a:latin typeface="Calibri"/>
                <a:cs typeface="Calibri"/>
              </a:rPr>
              <a:t>m</a:t>
            </a:r>
            <a:r>
              <a:rPr sz="1800" b="1" dirty="0">
                <a:latin typeface="Calibri"/>
                <a:cs typeface="Calibri"/>
              </a:rPr>
              <a:t>p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20" dirty="0">
                <a:latin typeface="Calibri"/>
                <a:cs typeface="Calibri"/>
              </a:rPr>
              <a:t>s</a:t>
            </a:r>
            <a:r>
              <a:rPr sz="1800" b="1" spc="-10" dirty="0">
                <a:latin typeface="Calibri"/>
                <a:cs typeface="Calibri"/>
              </a:rPr>
              <a:t>it</a:t>
            </a:r>
            <a:r>
              <a:rPr sz="1800" b="1" spc="-20" dirty="0">
                <a:latin typeface="Calibri"/>
                <a:cs typeface="Calibri"/>
              </a:rPr>
              <a:t>i</a:t>
            </a:r>
            <a:r>
              <a:rPr sz="1800" b="1" spc="-10" dirty="0">
                <a:latin typeface="Calibri"/>
                <a:cs typeface="Calibri"/>
              </a:rPr>
              <a:t>on</a:t>
            </a:r>
            <a:r>
              <a:rPr sz="1800" b="1" spc="-8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analysis</a:t>
            </a:r>
            <a:endParaRPr sz="1800" dirty="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1800" spc="-15" dirty="0">
                <a:latin typeface="Calibri"/>
                <a:cs typeface="Calibri"/>
              </a:rPr>
              <a:t>(BIA</a:t>
            </a:r>
            <a:r>
              <a:rPr sz="1800" spc="-5" dirty="0">
                <a:latin typeface="Calibri"/>
                <a:cs typeface="Calibri"/>
              </a:rPr>
              <a:t>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Calibri"/>
                <a:cs typeface="Calibri"/>
              </a:rPr>
              <a:t>C</a:t>
            </a:r>
            <a:r>
              <a:rPr sz="1800" dirty="0">
                <a:latin typeface="Calibri"/>
                <a:cs typeface="Calibri"/>
              </a:rPr>
              <a:t>T-</a:t>
            </a:r>
            <a:r>
              <a:rPr sz="1800" spc="-15" dirty="0">
                <a:latin typeface="Calibri"/>
                <a:cs typeface="Calibri"/>
              </a:rPr>
              <a:t>scan</a:t>
            </a:r>
            <a:r>
              <a:rPr sz="1800" spc="-5" dirty="0">
                <a:latin typeface="Calibri"/>
                <a:cs typeface="Calibri"/>
              </a:rPr>
              <a:t>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Calibri"/>
                <a:cs typeface="Calibri"/>
              </a:rPr>
              <a:t>D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-15" dirty="0">
                <a:latin typeface="Calibri"/>
                <a:cs typeface="Calibri"/>
              </a:rPr>
              <a:t>XA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Calibri"/>
                <a:cs typeface="Calibri"/>
              </a:rPr>
              <a:t>s</a:t>
            </a: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spc="-10" dirty="0">
                <a:latin typeface="Calibri"/>
                <a:cs typeface="Calibri"/>
              </a:rPr>
              <a:t>an,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Calibri"/>
                <a:cs typeface="Calibri"/>
              </a:rPr>
              <a:t>…</a:t>
            </a:r>
            <a:r>
              <a:rPr sz="1800" dirty="0">
                <a:latin typeface="Calibri"/>
                <a:cs typeface="Calibri"/>
              </a:rPr>
              <a:t>)</a:t>
            </a: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502920" marR="495300" algn="ctr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Ass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-20" dirty="0">
                <a:latin typeface="Calibri"/>
                <a:cs typeface="Calibri"/>
              </a:rPr>
              <a:t>s</a:t>
            </a:r>
            <a:r>
              <a:rPr sz="1800" b="1" spc="-5" dirty="0">
                <a:latin typeface="Calibri"/>
                <a:cs typeface="Calibri"/>
              </a:rPr>
              <a:t>me</a:t>
            </a:r>
            <a:r>
              <a:rPr sz="1800" b="1" spc="-10" dirty="0">
                <a:latin typeface="Calibri"/>
                <a:cs typeface="Calibri"/>
              </a:rPr>
              <a:t>nt</a:t>
            </a:r>
            <a:r>
              <a:rPr sz="1800" b="1" spc="-7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dirty="0">
                <a:latin typeface="Calibri"/>
                <a:cs typeface="Calibri"/>
              </a:rPr>
              <a:t>f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Calibri"/>
                <a:cs typeface="Calibri"/>
              </a:rPr>
              <a:t>e</a:t>
            </a:r>
            <a:r>
              <a:rPr sz="1800" b="1" spc="5" dirty="0">
                <a:latin typeface="Calibri"/>
                <a:cs typeface="Calibri"/>
              </a:rPr>
              <a:t>n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rgy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x</a:t>
            </a:r>
            <a:r>
              <a:rPr sz="1800" b="1" spc="5" dirty="0">
                <a:latin typeface="Calibri"/>
                <a:cs typeface="Calibri"/>
              </a:rPr>
              <a:t>p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20" dirty="0">
                <a:latin typeface="Calibri"/>
                <a:cs typeface="Calibri"/>
              </a:rPr>
              <a:t>nd</a:t>
            </a:r>
            <a:r>
              <a:rPr sz="1800" b="1" spc="-10" dirty="0">
                <a:latin typeface="Calibri"/>
                <a:cs typeface="Calibri"/>
              </a:rPr>
              <a:t>it</a:t>
            </a:r>
            <a:r>
              <a:rPr sz="1800" b="1" spc="-15" dirty="0">
                <a:latin typeface="Calibri"/>
                <a:cs typeface="Calibri"/>
              </a:rPr>
              <a:t>u</a:t>
            </a:r>
            <a:r>
              <a:rPr sz="1800" b="1" spc="-5" dirty="0">
                <a:latin typeface="Calibri"/>
                <a:cs typeface="Calibri"/>
              </a:rPr>
              <a:t>re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Calibri"/>
                <a:cs typeface="Calibri"/>
              </a:rPr>
              <a:t>Equat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spc="-5" dirty="0">
                <a:latin typeface="Calibri"/>
                <a:cs typeface="Calibri"/>
              </a:rPr>
              <a:t>ons,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in</a:t>
            </a:r>
            <a:r>
              <a:rPr sz="1800" dirty="0">
                <a:latin typeface="Calibri"/>
                <a:cs typeface="Calibri"/>
              </a:rPr>
              <a:t>d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spc="-10" dirty="0">
                <a:latin typeface="Calibri"/>
                <a:cs typeface="Calibri"/>
              </a:rPr>
              <a:t>re</a:t>
            </a:r>
            <a:r>
              <a:rPr sz="1800" spc="-15" dirty="0">
                <a:latin typeface="Calibri"/>
                <a:cs typeface="Calibri"/>
              </a:rPr>
              <a:t>c</a:t>
            </a:r>
            <a:r>
              <a:rPr sz="1800" spc="-10" dirty="0">
                <a:latin typeface="Calibri"/>
                <a:cs typeface="Calibri"/>
              </a:rPr>
              <a:t>t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dirty="0">
                <a:latin typeface="Calibri"/>
                <a:cs typeface="Calibri"/>
              </a:rPr>
              <a:t>al</a:t>
            </a:r>
            <a:r>
              <a:rPr sz="1800" spc="-15" dirty="0">
                <a:latin typeface="Calibri"/>
                <a:cs typeface="Calibri"/>
              </a:rPr>
              <a:t>o</a:t>
            </a:r>
            <a:r>
              <a:rPr sz="1800" spc="-20" dirty="0">
                <a:latin typeface="Calibri"/>
                <a:cs typeface="Calibri"/>
              </a:rPr>
              <a:t>r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spc="-10" dirty="0">
                <a:latin typeface="Calibri"/>
                <a:cs typeface="Calibri"/>
              </a:rPr>
              <a:t>metry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0" name="1 - Τίτλος"/>
          <p:cNvSpPr txBox="1">
            <a:spLocks/>
          </p:cNvSpPr>
          <p:nvPr/>
        </p:nvSpPr>
        <p:spPr>
          <a:xfrm>
            <a:off x="179512" y="692696"/>
            <a:ext cx="8582964" cy="6155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Διάγνωση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39952" y="6692265"/>
            <a:ext cx="474472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10" dirty="0">
                <a:latin typeface="Arial Narrow"/>
                <a:cs typeface="Arial Narrow"/>
              </a:rPr>
              <a:t>N</a:t>
            </a:r>
            <a:r>
              <a:rPr sz="1100" dirty="0">
                <a:latin typeface="Arial Narrow"/>
                <a:cs typeface="Arial Narrow"/>
              </a:rPr>
              <a:t>utriti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an</a:t>
            </a:r>
            <a:r>
              <a:rPr sz="1100" dirty="0">
                <a:latin typeface="Arial Narrow"/>
                <a:cs typeface="Arial Narrow"/>
              </a:rPr>
              <a:t>d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the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dirty="0">
                <a:latin typeface="Arial Narrow"/>
                <a:cs typeface="Arial Narrow"/>
              </a:rPr>
              <a:t>anc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r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P</a:t>
            </a:r>
            <a:r>
              <a:rPr sz="1100" dirty="0">
                <a:latin typeface="Arial Narrow"/>
                <a:cs typeface="Arial Narrow"/>
              </a:rPr>
              <a:t>ati</a:t>
            </a:r>
            <a:r>
              <a:rPr sz="1100" spc="-5" dirty="0">
                <a:latin typeface="Arial Narrow"/>
                <a:cs typeface="Arial Narrow"/>
              </a:rPr>
              <a:t>ent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dited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by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D</a:t>
            </a:r>
            <a:r>
              <a:rPr sz="1100" dirty="0">
                <a:latin typeface="Arial Narrow"/>
                <a:cs typeface="Arial Narrow"/>
              </a:rPr>
              <a:t>el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Fabbro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Oxford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U</a:t>
            </a:r>
            <a:r>
              <a:rPr sz="1100" dirty="0">
                <a:latin typeface="Arial Narrow"/>
                <a:cs typeface="Arial Narrow"/>
              </a:rPr>
              <a:t>niversity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press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2010</a:t>
            </a:r>
          </a:p>
        </p:txBody>
      </p:sp>
      <p:pic>
        <p:nvPicPr>
          <p:cNvPr id="32" name="Ήχος 3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2505"/>
    </mc:Choice>
    <mc:Fallback>
      <p:transition spd="slow" advTm="82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8915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1" y="260653"/>
            <a:ext cx="8582964" cy="615553"/>
          </a:xfrm>
        </p:spPr>
        <p:txBody>
          <a:bodyPr>
            <a:noAutofit/>
          </a:bodyPr>
          <a:lstStyle/>
          <a:p>
            <a:pPr algn="ctr"/>
            <a:r>
              <a:rPr lang="el-GR" b="1" dirty="0" smtClean="0">
                <a:solidFill>
                  <a:schemeClr val="tx2"/>
                </a:solidFill>
                <a:latin typeface="Trebuchet MS" pitchFamily="34" charset="0"/>
              </a:rPr>
              <a:t>Διάγνωση</a:t>
            </a:r>
            <a:endParaRPr lang="el-GR" b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6" y="1316765"/>
            <a:ext cx="8305799" cy="508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5"/>
          <p:cNvSpPr txBox="1"/>
          <p:nvPr/>
        </p:nvSpPr>
        <p:spPr>
          <a:xfrm>
            <a:off x="5004049" y="6637023"/>
            <a:ext cx="413995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100" spc="-5" dirty="0" smtClean="0">
                <a:latin typeface="Arial Narrow"/>
                <a:cs typeface="Arial Narrow"/>
              </a:rPr>
              <a:t>Evans WJ</a:t>
            </a:r>
            <a:r>
              <a:rPr sz="1100" dirty="0" smtClean="0">
                <a:latin typeface="Arial Narrow"/>
                <a:cs typeface="Arial Narrow"/>
              </a:rPr>
              <a:t>,</a:t>
            </a:r>
            <a:r>
              <a:rPr sz="1100" spc="-20" dirty="0" smtClean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</a:t>
            </a:r>
            <a:r>
              <a:rPr sz="1100" i="1" dirty="0" smtClean="0">
                <a:latin typeface="Arial Narrow"/>
                <a:cs typeface="Arial Narrow"/>
              </a:rPr>
              <a:t>.,</a:t>
            </a:r>
            <a:r>
              <a:rPr lang="en-US" sz="1100" i="1" spc="-35" dirty="0" smtClean="0">
                <a:latin typeface="Times New Roman"/>
                <a:cs typeface="Times New Roman"/>
              </a:rPr>
              <a:t> </a:t>
            </a:r>
            <a:r>
              <a:rPr sz="1100" spc="-10" dirty="0" smtClean="0">
                <a:latin typeface="Arial Narrow"/>
                <a:cs typeface="Arial Narrow"/>
              </a:rPr>
              <a:t>C</a:t>
            </a:r>
            <a:r>
              <a:rPr sz="1100" spc="-5" dirty="0" smtClean="0">
                <a:latin typeface="Arial Narrow"/>
                <a:cs typeface="Arial Narrow"/>
              </a:rPr>
              <a:t>l</a:t>
            </a:r>
            <a:r>
              <a:rPr sz="1100" spc="5" dirty="0" smtClean="0">
                <a:latin typeface="Arial Narrow"/>
                <a:cs typeface="Arial Narrow"/>
              </a:rPr>
              <a:t>i</a:t>
            </a:r>
            <a:r>
              <a:rPr sz="1100" dirty="0" smtClean="0">
                <a:latin typeface="Arial Narrow"/>
                <a:cs typeface="Arial Narrow"/>
              </a:rPr>
              <a:t>n</a:t>
            </a:r>
            <a:r>
              <a:rPr sz="1100" spc="-35" dirty="0" smtClean="0">
                <a:latin typeface="Times New Roman"/>
                <a:cs typeface="Times New Roman"/>
              </a:rPr>
              <a:t> </a:t>
            </a:r>
            <a:r>
              <a:rPr sz="1100" spc="-10" dirty="0" smtClean="0">
                <a:latin typeface="Arial Narrow" pitchFamily="34" charset="0"/>
                <a:cs typeface="Arial Narrow"/>
              </a:rPr>
              <a:t>N</a:t>
            </a:r>
            <a:r>
              <a:rPr sz="1100" dirty="0" smtClean="0">
                <a:latin typeface="Arial Narrow" pitchFamily="34" charset="0"/>
                <a:cs typeface="Arial Narrow"/>
              </a:rPr>
              <a:t>utr</a:t>
            </a:r>
            <a:r>
              <a:rPr lang="en-US" sz="1100" spc="-40" dirty="0" smtClean="0">
                <a:latin typeface="Arial Narrow" pitchFamily="34" charset="0"/>
                <a:cs typeface="Times New Roman"/>
              </a:rPr>
              <a:t> 2008 </a:t>
            </a:r>
            <a:r>
              <a:rPr lang="en-US" sz="1100" dirty="0" smtClean="0">
                <a:latin typeface="Arial Narrow" pitchFamily="34" charset="0"/>
                <a:cs typeface="Times New Roman"/>
              </a:rPr>
              <a:t>; </a:t>
            </a:r>
            <a:r>
              <a:rPr lang="en-US" sz="1100" dirty="0" smtClean="0">
                <a:latin typeface="Arial Narrow" pitchFamily="34" charset="0"/>
              </a:rPr>
              <a:t>Dec;27(6):793-9  Cachexia: a new definition </a:t>
            </a:r>
            <a:endParaRPr sz="1100" dirty="0">
              <a:latin typeface="Arial Narrow" pitchFamily="34" charset="0"/>
              <a:cs typeface="Arial Narrow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93"/>
    </mc:Choice>
    <mc:Fallback>
      <p:transition spd="slow" advTm="109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251520" y="692696"/>
            <a:ext cx="8582964" cy="6155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Διάγνωση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3" name="object 4"/>
          <p:cNvSpPr/>
          <p:nvPr/>
        </p:nvSpPr>
        <p:spPr>
          <a:xfrm>
            <a:off x="178306" y="1528572"/>
            <a:ext cx="5905861" cy="26601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/>
          <p:cNvSpPr/>
          <p:nvPr/>
        </p:nvSpPr>
        <p:spPr>
          <a:xfrm>
            <a:off x="3275856" y="3703320"/>
            <a:ext cx="5472607" cy="27500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1043608" y="6519446"/>
            <a:ext cx="767842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100" dirty="0">
                <a:latin typeface="Arial Narrow"/>
                <a:cs typeface="Arial Narrow"/>
              </a:rPr>
              <a:t>Fearon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K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N</a:t>
            </a: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t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R</a:t>
            </a:r>
            <a:r>
              <a:rPr sz="1100" dirty="0">
                <a:latin typeface="Arial Narrow"/>
                <a:cs typeface="Arial Narrow"/>
              </a:rPr>
              <a:t>ev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Oncol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2013;10(2):9</a:t>
            </a:r>
            <a:r>
              <a:rPr sz="1100" spc="-5" dirty="0">
                <a:latin typeface="Arial Narrow"/>
                <a:cs typeface="Arial Narrow"/>
              </a:rPr>
              <a:t>0-</a:t>
            </a:r>
            <a:r>
              <a:rPr sz="1100" dirty="0">
                <a:latin typeface="Arial Narrow"/>
                <a:cs typeface="Arial Narrow"/>
              </a:rPr>
              <a:t>99.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R</a:t>
            </a:r>
            <a:r>
              <a:rPr sz="1100" dirty="0">
                <a:latin typeface="Arial Narrow"/>
                <a:cs typeface="Arial Narrow"/>
              </a:rPr>
              <a:t>eprinted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by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permiss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on</a:t>
            </a:r>
            <a:r>
              <a:rPr sz="1100" spc="-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from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Ma</a:t>
            </a:r>
            <a:r>
              <a:rPr sz="110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m</a:t>
            </a:r>
            <a:r>
              <a:rPr sz="1100" dirty="0">
                <a:latin typeface="Arial Narrow"/>
                <a:cs typeface="Arial Narrow"/>
              </a:rPr>
              <a:t>i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l</a:t>
            </a: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P</a:t>
            </a:r>
            <a:r>
              <a:rPr sz="1100" dirty="0">
                <a:latin typeface="Arial Narrow"/>
                <a:cs typeface="Arial Narrow"/>
              </a:rPr>
              <a:t>ubl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spc="5" dirty="0">
                <a:latin typeface="Arial Narrow"/>
                <a:cs typeface="Arial Narrow"/>
              </a:rPr>
              <a:t>s</a:t>
            </a:r>
            <a:r>
              <a:rPr sz="1100" spc="-5" dirty="0">
                <a:latin typeface="Arial Narrow"/>
                <a:cs typeface="Arial Narrow"/>
              </a:rPr>
              <a:t>her</a:t>
            </a:r>
            <a:r>
              <a:rPr sz="1100" dirty="0">
                <a:latin typeface="Arial Narrow"/>
                <a:cs typeface="Arial Narrow"/>
              </a:rPr>
              <a:t>s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Ltd</a:t>
            </a:r>
            <a:r>
              <a:rPr sz="1100" dirty="0">
                <a:latin typeface="Arial Narrow"/>
                <a:cs typeface="Arial Narrow"/>
              </a:rPr>
              <a:t>: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N</a:t>
            </a: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t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R</a:t>
            </a:r>
            <a:r>
              <a:rPr sz="1100" dirty="0">
                <a:latin typeface="Arial Narrow"/>
                <a:cs typeface="Arial Narrow"/>
              </a:rPr>
              <a:t>ev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Oncol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copyright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(2013);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R</a:t>
            </a:r>
            <a:r>
              <a:rPr sz="1100" dirty="0">
                <a:latin typeface="Arial Narrow"/>
                <a:cs typeface="Arial Narrow"/>
              </a:rPr>
              <a:t>eprinted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from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Lanc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t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Oncol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2008;9(7)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P</a:t>
            </a:r>
            <a:r>
              <a:rPr sz="1100" dirty="0">
                <a:latin typeface="Arial Narrow"/>
                <a:cs typeface="Arial Narrow"/>
              </a:rPr>
              <a:t>rado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M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P</a:t>
            </a:r>
            <a:r>
              <a:rPr sz="1100" dirty="0">
                <a:latin typeface="Arial Narrow"/>
                <a:cs typeface="Arial Narrow"/>
              </a:rPr>
              <a:t>reva</a:t>
            </a:r>
            <a:r>
              <a:rPr sz="1100" spc="5" dirty="0">
                <a:latin typeface="Arial Narrow"/>
                <a:cs typeface="Arial Narrow"/>
              </a:rPr>
              <a:t>l</a:t>
            </a:r>
            <a:r>
              <a:rPr sz="1100" dirty="0">
                <a:latin typeface="Arial Narrow"/>
                <a:cs typeface="Arial Narrow"/>
              </a:rPr>
              <a:t>ence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an</a:t>
            </a:r>
            <a:r>
              <a:rPr sz="1100" dirty="0">
                <a:latin typeface="Arial Narrow"/>
                <a:cs typeface="Arial Narrow"/>
              </a:rPr>
              <a:t>d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nical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mpl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spc="5" dirty="0">
                <a:latin typeface="Arial Narrow"/>
                <a:cs typeface="Arial Narrow"/>
              </a:rPr>
              <a:t>c</a:t>
            </a:r>
            <a:r>
              <a:rPr sz="1100" dirty="0">
                <a:latin typeface="Arial Narrow"/>
                <a:cs typeface="Arial Narrow"/>
              </a:rPr>
              <a:t>at</a:t>
            </a:r>
            <a:r>
              <a:rPr sz="1100" spc="-10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ons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f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sarcopenic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obes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ty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patients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w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th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sol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d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tumo</a:t>
            </a:r>
            <a:r>
              <a:rPr sz="1100" spc="-5" dirty="0">
                <a:latin typeface="Arial Narrow"/>
                <a:cs typeface="Arial Narrow"/>
              </a:rPr>
              <a:t>ur</a:t>
            </a:r>
            <a:r>
              <a:rPr sz="1100" dirty="0">
                <a:latin typeface="Arial Narrow"/>
                <a:cs typeface="Arial Narrow"/>
              </a:rPr>
              <a:t>s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f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the</a:t>
            </a:r>
          </a:p>
        </p:txBody>
      </p:sp>
      <p:pic>
        <p:nvPicPr>
          <p:cNvPr id="6" name="Ήχος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6550"/>
    </mc:Choice>
    <mc:Fallback>
      <p:transition spd="slow" advTm="56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1" y="404668"/>
            <a:ext cx="8582964" cy="615553"/>
          </a:xfrm>
        </p:spPr>
        <p:txBody>
          <a:bodyPr>
            <a:noAutofit/>
          </a:bodyPr>
          <a:lstStyle/>
          <a:p>
            <a:pPr algn="ctr"/>
            <a:r>
              <a:rPr lang="el-GR" b="1" dirty="0" smtClean="0">
                <a:solidFill>
                  <a:schemeClr val="tx2"/>
                </a:solidFill>
                <a:latin typeface="Trebuchet MS" pitchFamily="34" charset="0"/>
              </a:rPr>
              <a:t>Στάδια καρκινικής καχεξίας  </a:t>
            </a:r>
            <a:endParaRPr lang="el-GR" b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1" y="1371600"/>
            <a:ext cx="8534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8"/>
          <p:cNvSpPr txBox="1"/>
          <p:nvPr/>
        </p:nvSpPr>
        <p:spPr>
          <a:xfrm>
            <a:off x="1602108" y="6637023"/>
            <a:ext cx="754189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10" dirty="0">
                <a:latin typeface="Arial Narrow"/>
                <a:cs typeface="Arial Narrow"/>
              </a:rPr>
              <a:t>R</a:t>
            </a:r>
            <a:r>
              <a:rPr sz="1100" dirty="0">
                <a:latin typeface="Arial Narrow"/>
                <a:cs typeface="Arial Narrow"/>
              </a:rPr>
              <a:t>eprinted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from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The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Lanc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t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Oncol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2011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12(5)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Fearon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K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et</a:t>
            </a:r>
            <a:r>
              <a:rPr sz="1100" i="1" spc="-2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</a:t>
            </a:r>
            <a:r>
              <a:rPr sz="1100" dirty="0">
                <a:latin typeface="Arial Narrow"/>
                <a:cs typeface="Arial Narrow"/>
              </a:rPr>
              <a:t>.,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D</a:t>
            </a:r>
            <a:r>
              <a:rPr sz="1100" dirty="0">
                <a:latin typeface="Arial Narrow"/>
                <a:cs typeface="Arial Narrow"/>
              </a:rPr>
              <a:t>efiniti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an</a:t>
            </a:r>
            <a:r>
              <a:rPr sz="1100" dirty="0">
                <a:latin typeface="Arial Narrow"/>
                <a:cs typeface="Arial Narrow"/>
              </a:rPr>
              <a:t>d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dirty="0">
                <a:latin typeface="Arial Narrow"/>
                <a:cs typeface="Arial Narrow"/>
              </a:rPr>
              <a:t>ass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f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dirty="0">
                <a:latin typeface="Arial Narrow"/>
                <a:cs typeface="Arial Narrow"/>
              </a:rPr>
              <a:t>at</a:t>
            </a:r>
            <a:r>
              <a:rPr sz="1100" spc="-10" dirty="0">
                <a:latin typeface="Arial Narrow"/>
                <a:cs typeface="Arial Narrow"/>
              </a:rPr>
              <a:t>i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f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canc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r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cachex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spc="-10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: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nternational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consensus;</a:t>
            </a:r>
            <a:r>
              <a:rPr sz="1100" spc="-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48</a:t>
            </a:r>
            <a:r>
              <a:rPr sz="1100" spc="25" dirty="0">
                <a:latin typeface="Arial Narrow"/>
                <a:cs typeface="Arial Narrow"/>
              </a:rPr>
              <a:t>9</a:t>
            </a:r>
            <a:r>
              <a:rPr sz="1100" spc="-5" dirty="0">
                <a:latin typeface="Arial Narrow"/>
                <a:cs typeface="Arial Narrow"/>
              </a:rPr>
              <a:t>-</a:t>
            </a:r>
            <a:r>
              <a:rPr sz="1100" dirty="0">
                <a:latin typeface="Arial Narrow"/>
                <a:cs typeface="Arial Narrow"/>
              </a:rPr>
              <a:t>495.</a:t>
            </a:r>
          </a:p>
        </p:txBody>
      </p:sp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3591"/>
    </mc:Choice>
    <mc:Fallback>
      <p:transition spd="slow" advTm="73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12776"/>
            <a:ext cx="7113984" cy="514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- Τίτλος"/>
          <p:cNvSpPr>
            <a:spLocks noGrp="1"/>
          </p:cNvSpPr>
          <p:nvPr>
            <p:ph type="title"/>
          </p:nvPr>
        </p:nvSpPr>
        <p:spPr>
          <a:xfrm>
            <a:off x="251521" y="644693"/>
            <a:ext cx="8582964" cy="615553"/>
          </a:xfrm>
        </p:spPr>
        <p:txBody>
          <a:bodyPr>
            <a:noAutofit/>
          </a:bodyPr>
          <a:lstStyle/>
          <a:p>
            <a:pPr algn="ctr"/>
            <a:r>
              <a:rPr lang="el-GR" sz="3000" b="1" dirty="0" smtClean="0">
                <a:solidFill>
                  <a:schemeClr val="tx2"/>
                </a:solidFill>
                <a:latin typeface="Trebuchet MS" pitchFamily="34" charset="0"/>
              </a:rPr>
              <a:t>Αλγόριθμος διαχείρισης καρκινικής καχεξίας </a:t>
            </a:r>
            <a:endParaRPr lang="el-GR" sz="3000" b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2746381" y="6637023"/>
            <a:ext cx="639762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Narrow"/>
                <a:cs typeface="Arial Narrow"/>
              </a:rPr>
              <a:t>Fearon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K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Lanc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t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Onco</a:t>
            </a:r>
            <a:r>
              <a:rPr sz="1100" spc="5" dirty="0">
                <a:latin typeface="Arial Narrow"/>
                <a:cs typeface="Arial Narrow"/>
              </a:rPr>
              <a:t>l</a:t>
            </a:r>
            <a:r>
              <a:rPr sz="1100" dirty="0">
                <a:latin typeface="Arial Narrow"/>
                <a:cs typeface="Arial Narrow"/>
              </a:rPr>
              <a:t>.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2011</a:t>
            </a:r>
            <a:r>
              <a:rPr sz="1100" dirty="0">
                <a:latin typeface="Arial Narrow"/>
                <a:cs typeface="Arial Narrow"/>
              </a:rPr>
              <a:t>;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12(5):489</a:t>
            </a:r>
            <a:r>
              <a:rPr sz="1100" spc="-5" dirty="0">
                <a:latin typeface="Arial Narrow"/>
                <a:cs typeface="Arial Narrow"/>
              </a:rPr>
              <a:t>-9</a:t>
            </a:r>
            <a:r>
              <a:rPr sz="1100" dirty="0">
                <a:latin typeface="Arial Narrow"/>
                <a:cs typeface="Arial Narrow"/>
              </a:rPr>
              <a:t>5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D</a:t>
            </a:r>
            <a:r>
              <a:rPr sz="1100" dirty="0">
                <a:latin typeface="Arial Narrow"/>
                <a:cs typeface="Arial Narrow"/>
              </a:rPr>
              <a:t>efiniti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an</a:t>
            </a:r>
            <a:r>
              <a:rPr sz="1100" dirty="0">
                <a:latin typeface="Arial Narrow"/>
                <a:cs typeface="Arial Narrow"/>
              </a:rPr>
              <a:t>d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dirty="0">
                <a:latin typeface="Arial Narrow"/>
                <a:cs typeface="Arial Narrow"/>
              </a:rPr>
              <a:t>ass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f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spc="5" dirty="0">
                <a:latin typeface="Arial Narrow"/>
                <a:cs typeface="Arial Narrow"/>
              </a:rPr>
              <a:t>c</a:t>
            </a:r>
            <a:r>
              <a:rPr sz="1100" spc="-1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ti</a:t>
            </a:r>
            <a:r>
              <a:rPr sz="1100" spc="-1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f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canc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r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cachex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a: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nternation</a:t>
            </a:r>
            <a:r>
              <a:rPr sz="1100" spc="-10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l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consensus</a:t>
            </a:r>
          </a:p>
        </p:txBody>
      </p:sp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4287"/>
    </mc:Choice>
    <mc:Fallback>
      <p:transition spd="slow" advTm="114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04801" y="457200"/>
            <a:ext cx="8458201" cy="6096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5029201" y="6581781"/>
            <a:ext cx="38862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l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l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l"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1200" b="1" i="1" dirty="0" smtClean="0">
                <a:latin typeface="Times New Roman" pitchFamily="18" charset="0"/>
              </a:rPr>
              <a:t>Nutrition and Dietetic Care Process – ADA/BDA</a:t>
            </a:r>
            <a:endParaRPr lang="el-GR" altLang="el-GR" sz="1200" b="1" i="1" dirty="0">
              <a:latin typeface="Times New Roman" pitchFamily="18" charset="0"/>
            </a:endParaRPr>
          </a:p>
        </p:txBody>
      </p:sp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97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395536" y="1694688"/>
            <a:ext cx="8208912" cy="4830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1 - Τίτλος"/>
          <p:cNvSpPr txBox="1">
            <a:spLocks/>
          </p:cNvSpPr>
          <p:nvPr/>
        </p:nvSpPr>
        <p:spPr>
          <a:xfrm>
            <a:off x="251520" y="692696"/>
            <a:ext cx="8582964" cy="6155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Θεραπεία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" name="object 5"/>
          <p:cNvSpPr txBox="1"/>
          <p:nvPr/>
        </p:nvSpPr>
        <p:spPr>
          <a:xfrm>
            <a:off x="1610360" y="6692265"/>
            <a:ext cx="753364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Narrow"/>
                <a:cs typeface="Arial Narrow"/>
              </a:rPr>
              <a:t>Fearon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K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N</a:t>
            </a:r>
            <a:r>
              <a:rPr sz="1100" dirty="0">
                <a:latin typeface="Arial Narrow"/>
                <a:cs typeface="Arial Narrow"/>
              </a:rPr>
              <a:t>at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R</a:t>
            </a:r>
            <a:r>
              <a:rPr sz="1100" dirty="0">
                <a:latin typeface="Arial Narrow"/>
                <a:cs typeface="Arial Narrow"/>
              </a:rPr>
              <a:t>ev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Oncol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2013;10(2</a:t>
            </a:r>
            <a:r>
              <a:rPr sz="1100" spc="-5" dirty="0">
                <a:latin typeface="Arial Narrow"/>
                <a:cs typeface="Arial Narrow"/>
              </a:rPr>
              <a:t>)</a:t>
            </a:r>
            <a:r>
              <a:rPr sz="1100" dirty="0">
                <a:latin typeface="Arial Narrow"/>
                <a:cs typeface="Arial Narrow"/>
              </a:rPr>
              <a:t>:9</a:t>
            </a:r>
            <a:r>
              <a:rPr sz="1100" spc="-15" dirty="0">
                <a:latin typeface="Arial Narrow"/>
                <a:cs typeface="Arial Narrow"/>
              </a:rPr>
              <a:t>0</a:t>
            </a:r>
            <a:r>
              <a:rPr sz="1100" spc="-5" dirty="0">
                <a:latin typeface="Arial Narrow"/>
                <a:cs typeface="Arial Narrow"/>
              </a:rPr>
              <a:t>-</a:t>
            </a:r>
            <a:r>
              <a:rPr sz="1100" dirty="0">
                <a:latin typeface="Arial Narrow"/>
                <a:cs typeface="Arial Narrow"/>
              </a:rPr>
              <a:t>99.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R</a:t>
            </a:r>
            <a:r>
              <a:rPr sz="1100" dirty="0">
                <a:latin typeface="Arial Narrow"/>
                <a:cs typeface="Arial Narrow"/>
              </a:rPr>
              <a:t>eprinted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by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permiss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on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from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Ma</a:t>
            </a:r>
            <a:r>
              <a:rPr sz="110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m</a:t>
            </a:r>
            <a:r>
              <a:rPr sz="1100" dirty="0">
                <a:latin typeface="Arial Narrow"/>
                <a:cs typeface="Arial Narrow"/>
              </a:rPr>
              <a:t>i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l</a:t>
            </a:r>
            <a:r>
              <a:rPr sz="1100" dirty="0">
                <a:latin typeface="Arial Narrow"/>
                <a:cs typeface="Arial Narrow"/>
              </a:rPr>
              <a:t>an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P</a:t>
            </a:r>
            <a:r>
              <a:rPr sz="1100" dirty="0">
                <a:latin typeface="Arial Narrow"/>
                <a:cs typeface="Arial Narrow"/>
              </a:rPr>
              <a:t>ubl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spc="5" dirty="0">
                <a:latin typeface="Arial Narrow"/>
                <a:cs typeface="Arial Narrow"/>
              </a:rPr>
              <a:t>s</a:t>
            </a:r>
            <a:r>
              <a:rPr sz="1100" dirty="0">
                <a:latin typeface="Arial Narrow"/>
                <a:cs typeface="Arial Narrow"/>
              </a:rPr>
              <a:t>hers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Ltd: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N</a:t>
            </a:r>
            <a:r>
              <a:rPr sz="1100" dirty="0">
                <a:latin typeface="Arial Narrow"/>
                <a:cs typeface="Arial Narrow"/>
              </a:rPr>
              <a:t>at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R</a:t>
            </a:r>
            <a:r>
              <a:rPr sz="1100" dirty="0">
                <a:latin typeface="Arial Narrow"/>
                <a:cs typeface="Arial Narrow"/>
              </a:rPr>
              <a:t>ev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Onco</a:t>
            </a:r>
            <a:r>
              <a:rPr sz="1100" spc="5" dirty="0">
                <a:latin typeface="Arial Narrow"/>
                <a:cs typeface="Arial Narrow"/>
              </a:rPr>
              <a:t>l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copyright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(2013)</a:t>
            </a:r>
          </a:p>
        </p:txBody>
      </p:sp>
      <p:pic>
        <p:nvPicPr>
          <p:cNvPr id="5" name="Ήχος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640"/>
    </mc:Choice>
    <mc:Fallback>
      <p:transition spd="slow" advTm="19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720185"/>
            <a:ext cx="82296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l-GR" sz="4000" spc="-20" dirty="0" smtClean="0">
                <a:solidFill>
                  <a:schemeClr val="tx2"/>
                </a:solidFill>
                <a:latin typeface="+mj-lt"/>
              </a:rPr>
              <a:t>Διατροφική υποστήριξη </a:t>
            </a:r>
            <a:endParaRPr sz="4000" spc="-2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5372" y="2503173"/>
            <a:ext cx="3312160" cy="276999"/>
          </a:xfrm>
          <a:prstGeom prst="rect">
            <a:avLst/>
          </a:prstGeom>
          <a:solidFill>
            <a:srgbClr val="6D1E50"/>
          </a:solidFill>
          <a:ln w="25907">
            <a:solidFill>
              <a:srgbClr val="4F123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84810">
              <a:lnSpc>
                <a:spcPct val="100000"/>
              </a:lnSpc>
            </a:pPr>
            <a:r>
              <a:rPr lang="el-GR" sz="1800" spc="-10" dirty="0" smtClean="0">
                <a:solidFill>
                  <a:srgbClr val="FFFFFF"/>
                </a:solidFill>
                <a:latin typeface="Arial Narrow"/>
                <a:cs typeface="Arial Narrow"/>
              </a:rPr>
              <a:t>Διατροφική δια</a:t>
            </a:r>
            <a:r>
              <a:rPr lang="el-GR" spc="-10" dirty="0" smtClean="0">
                <a:solidFill>
                  <a:srgbClr val="FFFFFF"/>
                </a:solidFill>
                <a:latin typeface="Arial Narrow"/>
                <a:cs typeface="Arial Narrow"/>
              </a:rPr>
              <a:t>λογή </a:t>
            </a:r>
            <a:endParaRPr sz="18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29510" y="3932685"/>
            <a:ext cx="4392295" cy="246221"/>
          </a:xfrm>
          <a:prstGeom prst="rect">
            <a:avLst/>
          </a:prstGeom>
          <a:solidFill>
            <a:srgbClr val="31502C"/>
          </a:solidFill>
          <a:ln w="25907">
            <a:solidFill>
              <a:srgbClr val="21381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7470">
              <a:lnSpc>
                <a:spcPct val="100000"/>
              </a:lnSpc>
            </a:pPr>
            <a:r>
              <a:rPr lang="el-GR" sz="1600" spc="-10" dirty="0" smtClean="0">
                <a:solidFill>
                  <a:srgbClr val="FFFFFF"/>
                </a:solidFill>
                <a:latin typeface="Arial Narrow"/>
                <a:cs typeface="Arial Narrow"/>
              </a:rPr>
              <a:t>Διατροφική συμβουλευτική από εξειδικευμένο διαιτολόγο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29510" y="3367277"/>
            <a:ext cx="4392295" cy="215444"/>
          </a:xfrm>
          <a:prstGeom prst="rect">
            <a:avLst/>
          </a:prstGeom>
          <a:solidFill>
            <a:srgbClr val="31502C"/>
          </a:solidFill>
          <a:ln w="25907">
            <a:solidFill>
              <a:srgbClr val="21381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7470">
              <a:lnSpc>
                <a:spcPct val="100000"/>
              </a:lnSpc>
            </a:pPr>
            <a:r>
              <a:rPr lang="el-GR" sz="1400" spc="-55" dirty="0" smtClean="0">
                <a:solidFill>
                  <a:srgbClr val="FFFFFF"/>
                </a:solidFill>
                <a:latin typeface="Arial Narrow"/>
                <a:cs typeface="Arial Narrow"/>
              </a:rPr>
              <a:t>Αντιμετώπιση συμπτωμάτων που εμποδίζουν την πρόσληψη τροφής </a:t>
            </a:r>
            <a:endParaRPr sz="14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80282" y="2646429"/>
            <a:ext cx="576580" cy="361315"/>
          </a:xfrm>
          <a:custGeom>
            <a:avLst/>
            <a:gdLst/>
            <a:ahLst/>
            <a:cxnLst/>
            <a:rect l="l" t="t" r="r" b="b"/>
            <a:pathLst>
              <a:path w="576579" h="361314">
                <a:moveTo>
                  <a:pt x="395477" y="0"/>
                </a:moveTo>
                <a:lnTo>
                  <a:pt x="395477" y="90281"/>
                </a:lnTo>
                <a:lnTo>
                  <a:pt x="0" y="90281"/>
                </a:lnTo>
                <a:lnTo>
                  <a:pt x="0" y="270875"/>
                </a:lnTo>
                <a:lnTo>
                  <a:pt x="395477" y="270875"/>
                </a:lnTo>
                <a:lnTo>
                  <a:pt x="395477" y="361187"/>
                </a:lnTo>
                <a:lnTo>
                  <a:pt x="576071" y="180593"/>
                </a:lnTo>
                <a:lnTo>
                  <a:pt x="395477" y="0"/>
                </a:lnTo>
                <a:close/>
              </a:path>
            </a:pathLst>
          </a:custGeom>
          <a:solidFill>
            <a:srgbClr val="8694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80282" y="2646429"/>
            <a:ext cx="576580" cy="361315"/>
          </a:xfrm>
          <a:custGeom>
            <a:avLst/>
            <a:gdLst/>
            <a:ahLst/>
            <a:cxnLst/>
            <a:rect l="l" t="t" r="r" b="b"/>
            <a:pathLst>
              <a:path w="576579" h="361314">
                <a:moveTo>
                  <a:pt x="0" y="90281"/>
                </a:moveTo>
                <a:lnTo>
                  <a:pt x="395477" y="90281"/>
                </a:lnTo>
                <a:lnTo>
                  <a:pt x="395477" y="0"/>
                </a:lnTo>
                <a:lnTo>
                  <a:pt x="576071" y="180593"/>
                </a:lnTo>
                <a:lnTo>
                  <a:pt x="395477" y="361187"/>
                </a:lnTo>
                <a:lnTo>
                  <a:pt x="395477" y="270875"/>
                </a:lnTo>
                <a:lnTo>
                  <a:pt x="0" y="270875"/>
                </a:lnTo>
                <a:lnTo>
                  <a:pt x="0" y="90281"/>
                </a:lnTo>
                <a:close/>
              </a:path>
            </a:pathLst>
          </a:custGeom>
          <a:ln w="25907">
            <a:solidFill>
              <a:srgbClr val="616C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80282" y="4220719"/>
            <a:ext cx="576580" cy="360045"/>
          </a:xfrm>
          <a:custGeom>
            <a:avLst/>
            <a:gdLst/>
            <a:ahLst/>
            <a:cxnLst/>
            <a:rect l="l" t="t" r="r" b="b"/>
            <a:pathLst>
              <a:path w="576579" h="360045">
                <a:moveTo>
                  <a:pt x="396239" y="0"/>
                </a:moveTo>
                <a:lnTo>
                  <a:pt x="396239" y="89915"/>
                </a:lnTo>
                <a:lnTo>
                  <a:pt x="0" y="89915"/>
                </a:lnTo>
                <a:lnTo>
                  <a:pt x="0" y="269747"/>
                </a:lnTo>
                <a:lnTo>
                  <a:pt x="396239" y="269747"/>
                </a:lnTo>
                <a:lnTo>
                  <a:pt x="396239" y="359663"/>
                </a:lnTo>
                <a:lnTo>
                  <a:pt x="576071" y="179831"/>
                </a:lnTo>
                <a:lnTo>
                  <a:pt x="396239" y="0"/>
                </a:lnTo>
                <a:close/>
              </a:path>
            </a:pathLst>
          </a:custGeom>
          <a:solidFill>
            <a:srgbClr val="8694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80282" y="4220719"/>
            <a:ext cx="576580" cy="360045"/>
          </a:xfrm>
          <a:custGeom>
            <a:avLst/>
            <a:gdLst/>
            <a:ahLst/>
            <a:cxnLst/>
            <a:rect l="l" t="t" r="r" b="b"/>
            <a:pathLst>
              <a:path w="576579" h="360045">
                <a:moveTo>
                  <a:pt x="0" y="89915"/>
                </a:moveTo>
                <a:lnTo>
                  <a:pt x="396239" y="89915"/>
                </a:lnTo>
                <a:lnTo>
                  <a:pt x="396239" y="0"/>
                </a:lnTo>
                <a:lnTo>
                  <a:pt x="576071" y="179831"/>
                </a:lnTo>
                <a:lnTo>
                  <a:pt x="396239" y="359663"/>
                </a:lnTo>
                <a:lnTo>
                  <a:pt x="396239" y="269747"/>
                </a:lnTo>
                <a:lnTo>
                  <a:pt x="0" y="269747"/>
                </a:lnTo>
                <a:lnTo>
                  <a:pt x="0" y="89915"/>
                </a:lnTo>
                <a:close/>
              </a:path>
            </a:pathLst>
          </a:custGeom>
          <a:ln w="25907">
            <a:solidFill>
              <a:srgbClr val="616C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429510" y="4437130"/>
            <a:ext cx="4392295" cy="246221"/>
          </a:xfrm>
          <a:prstGeom prst="rect">
            <a:avLst/>
          </a:prstGeom>
          <a:solidFill>
            <a:srgbClr val="31502C"/>
          </a:solidFill>
          <a:ln w="25907">
            <a:solidFill>
              <a:srgbClr val="21381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7470">
              <a:lnSpc>
                <a:spcPct val="100000"/>
              </a:lnSpc>
            </a:pPr>
            <a:r>
              <a:rPr sz="1600" spc="-15" dirty="0" smtClean="0">
                <a:solidFill>
                  <a:srgbClr val="FFFFFF"/>
                </a:solidFill>
                <a:latin typeface="Arial Narrow"/>
                <a:cs typeface="Arial Narrow"/>
              </a:rPr>
              <a:t>Ora</a:t>
            </a:r>
            <a:r>
              <a:rPr sz="1600" spc="-5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1600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 smtClean="0">
                <a:solidFill>
                  <a:srgbClr val="FFFFFF"/>
                </a:solidFill>
                <a:latin typeface="Arial Narrow"/>
                <a:cs typeface="Arial Narrow"/>
              </a:rPr>
              <a:t>nutr</a:t>
            </a:r>
            <a:r>
              <a:rPr sz="1600" spc="-15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600" spc="-5" dirty="0" smtClean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600" spc="-15" dirty="0" smtClean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600" spc="-10" dirty="0" smtClean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1600" spc="-5" dirty="0" smtClean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1600" spc="-15" dirty="0" smtClean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1600" spc="-5" dirty="0" smtClean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1600" spc="-6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 smtClean="0">
                <a:solidFill>
                  <a:srgbClr val="FFFFFF"/>
                </a:solidFill>
                <a:latin typeface="Arial Narrow"/>
                <a:cs typeface="Arial Narrow"/>
              </a:rPr>
              <a:t>su</a:t>
            </a:r>
            <a:r>
              <a:rPr sz="1600" spc="-5" dirty="0" smtClean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1600" spc="-10" dirty="0" smtClean="0">
                <a:solidFill>
                  <a:srgbClr val="FFFFFF"/>
                </a:solidFill>
                <a:latin typeface="Arial Narrow"/>
                <a:cs typeface="Arial Narrow"/>
              </a:rPr>
              <a:t>ple</a:t>
            </a:r>
            <a:r>
              <a:rPr sz="1600" spc="-20" dirty="0" smtClean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1600" spc="-10" dirty="0" smtClean="0">
                <a:solidFill>
                  <a:srgbClr val="FFFFFF"/>
                </a:solidFill>
                <a:latin typeface="Arial Narrow"/>
                <a:cs typeface="Arial Narrow"/>
              </a:rPr>
              <a:t>ents</a:t>
            </a:r>
            <a:r>
              <a:rPr lang="el-GR" sz="1600" spc="-10" dirty="0" smtClean="0">
                <a:solidFill>
                  <a:srgbClr val="FFFFFF"/>
                </a:solidFill>
                <a:latin typeface="Arial Narrow"/>
                <a:cs typeface="Arial Narrow"/>
              </a:rPr>
              <a:t> (</a:t>
            </a:r>
            <a:r>
              <a:rPr lang="en-US" sz="1600" spc="-10" dirty="0" smtClean="0">
                <a:solidFill>
                  <a:srgbClr val="FFFFFF"/>
                </a:solidFill>
                <a:latin typeface="Arial Narrow"/>
                <a:cs typeface="Arial Narrow"/>
              </a:rPr>
              <a:t>ONS)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29510" y="5101594"/>
            <a:ext cx="4392295" cy="246221"/>
          </a:xfrm>
          <a:prstGeom prst="rect">
            <a:avLst/>
          </a:prstGeom>
          <a:solidFill>
            <a:srgbClr val="31502C"/>
          </a:solidFill>
          <a:ln w="25907">
            <a:solidFill>
              <a:srgbClr val="21381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ct val="100000"/>
              </a:lnSpc>
            </a:pPr>
            <a:r>
              <a:rPr lang="el-GR" sz="1600" spc="-35" dirty="0" smtClean="0">
                <a:solidFill>
                  <a:srgbClr val="FFFFFF"/>
                </a:solidFill>
                <a:latin typeface="Arial Narrow"/>
                <a:cs typeface="Arial Narrow"/>
              </a:rPr>
              <a:t>Εντερική σίτιση 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5372" y="5237229"/>
            <a:ext cx="3312160" cy="276999"/>
          </a:xfrm>
          <a:prstGeom prst="rect">
            <a:avLst/>
          </a:prstGeom>
          <a:solidFill>
            <a:srgbClr val="6D1E50"/>
          </a:solidFill>
          <a:ln w="25907">
            <a:solidFill>
              <a:srgbClr val="4F123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77900">
              <a:lnSpc>
                <a:spcPct val="100000"/>
              </a:lnSpc>
            </a:pPr>
            <a:r>
              <a:rPr lang="el-GR" sz="1800" spc="-10" dirty="0" smtClean="0">
                <a:solidFill>
                  <a:srgbClr val="FFFFFF"/>
                </a:solidFill>
                <a:latin typeface="Arial Narrow"/>
                <a:cs typeface="Arial Narrow"/>
              </a:rPr>
              <a:t>Τεχνητή διατροφή </a:t>
            </a:r>
            <a:endParaRPr sz="18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764032" y="4725165"/>
            <a:ext cx="361316" cy="433071"/>
          </a:xfrm>
          <a:custGeom>
            <a:avLst/>
            <a:gdLst/>
            <a:ahLst/>
            <a:cxnLst/>
            <a:rect l="l" t="t" r="r" b="b"/>
            <a:pathLst>
              <a:path w="361314" h="433070">
                <a:moveTo>
                  <a:pt x="361187" y="252221"/>
                </a:moveTo>
                <a:lnTo>
                  <a:pt x="0" y="252221"/>
                </a:lnTo>
                <a:lnTo>
                  <a:pt x="180593" y="432815"/>
                </a:lnTo>
                <a:lnTo>
                  <a:pt x="361187" y="252221"/>
                </a:lnTo>
                <a:close/>
              </a:path>
              <a:path w="361314" h="433070">
                <a:moveTo>
                  <a:pt x="270890" y="0"/>
                </a:moveTo>
                <a:lnTo>
                  <a:pt x="90296" y="0"/>
                </a:lnTo>
                <a:lnTo>
                  <a:pt x="90296" y="252221"/>
                </a:lnTo>
                <a:lnTo>
                  <a:pt x="270890" y="252221"/>
                </a:lnTo>
                <a:lnTo>
                  <a:pt x="270890" y="0"/>
                </a:lnTo>
                <a:close/>
              </a:path>
            </a:pathLst>
          </a:custGeom>
          <a:solidFill>
            <a:srgbClr val="6D1E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64032" y="4725165"/>
            <a:ext cx="361316" cy="433071"/>
          </a:xfrm>
          <a:custGeom>
            <a:avLst/>
            <a:gdLst/>
            <a:ahLst/>
            <a:cxnLst/>
            <a:rect l="l" t="t" r="r" b="b"/>
            <a:pathLst>
              <a:path w="361314" h="433070">
                <a:moveTo>
                  <a:pt x="270890" y="0"/>
                </a:moveTo>
                <a:lnTo>
                  <a:pt x="270890" y="252221"/>
                </a:lnTo>
                <a:lnTo>
                  <a:pt x="361187" y="252221"/>
                </a:lnTo>
                <a:lnTo>
                  <a:pt x="180593" y="432815"/>
                </a:lnTo>
                <a:lnTo>
                  <a:pt x="0" y="252221"/>
                </a:lnTo>
                <a:lnTo>
                  <a:pt x="90296" y="252221"/>
                </a:lnTo>
                <a:lnTo>
                  <a:pt x="90296" y="0"/>
                </a:lnTo>
                <a:lnTo>
                  <a:pt x="270890" y="0"/>
                </a:lnTo>
                <a:close/>
              </a:path>
            </a:pathLst>
          </a:custGeom>
          <a:ln w="25907">
            <a:solidFill>
              <a:srgbClr val="4F12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80282" y="5382007"/>
            <a:ext cx="576580" cy="360045"/>
          </a:xfrm>
          <a:custGeom>
            <a:avLst/>
            <a:gdLst/>
            <a:ahLst/>
            <a:cxnLst/>
            <a:rect l="l" t="t" r="r" b="b"/>
            <a:pathLst>
              <a:path w="576579" h="360045">
                <a:moveTo>
                  <a:pt x="396239" y="0"/>
                </a:moveTo>
                <a:lnTo>
                  <a:pt x="396239" y="89915"/>
                </a:lnTo>
                <a:lnTo>
                  <a:pt x="0" y="89915"/>
                </a:lnTo>
                <a:lnTo>
                  <a:pt x="0" y="269747"/>
                </a:lnTo>
                <a:lnTo>
                  <a:pt x="396239" y="269747"/>
                </a:lnTo>
                <a:lnTo>
                  <a:pt x="396239" y="359663"/>
                </a:lnTo>
                <a:lnTo>
                  <a:pt x="576071" y="179831"/>
                </a:lnTo>
                <a:lnTo>
                  <a:pt x="396239" y="0"/>
                </a:lnTo>
                <a:close/>
              </a:path>
            </a:pathLst>
          </a:custGeom>
          <a:solidFill>
            <a:srgbClr val="8694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80282" y="5382007"/>
            <a:ext cx="576580" cy="360045"/>
          </a:xfrm>
          <a:custGeom>
            <a:avLst/>
            <a:gdLst/>
            <a:ahLst/>
            <a:cxnLst/>
            <a:rect l="l" t="t" r="r" b="b"/>
            <a:pathLst>
              <a:path w="576579" h="360045">
                <a:moveTo>
                  <a:pt x="0" y="89915"/>
                </a:moveTo>
                <a:lnTo>
                  <a:pt x="396239" y="89915"/>
                </a:lnTo>
                <a:lnTo>
                  <a:pt x="396239" y="0"/>
                </a:lnTo>
                <a:lnTo>
                  <a:pt x="576071" y="179831"/>
                </a:lnTo>
                <a:lnTo>
                  <a:pt x="396239" y="359663"/>
                </a:lnTo>
                <a:lnTo>
                  <a:pt x="396239" y="269747"/>
                </a:lnTo>
                <a:lnTo>
                  <a:pt x="0" y="269747"/>
                </a:lnTo>
                <a:lnTo>
                  <a:pt x="0" y="89915"/>
                </a:lnTo>
                <a:close/>
              </a:path>
            </a:pathLst>
          </a:custGeom>
          <a:ln w="25907">
            <a:solidFill>
              <a:srgbClr val="616C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429510" y="5604513"/>
            <a:ext cx="4392295" cy="246221"/>
          </a:xfrm>
          <a:prstGeom prst="rect">
            <a:avLst/>
          </a:prstGeom>
          <a:solidFill>
            <a:srgbClr val="31502C"/>
          </a:solidFill>
          <a:ln w="25907">
            <a:solidFill>
              <a:srgbClr val="21381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ct val="100000"/>
              </a:lnSpc>
            </a:pPr>
            <a:r>
              <a:rPr lang="el-GR" sz="1600" spc="-10" dirty="0" smtClean="0">
                <a:solidFill>
                  <a:srgbClr val="FFFFFF"/>
                </a:solidFill>
                <a:latin typeface="Arial Narrow"/>
                <a:cs typeface="Arial Narrow"/>
              </a:rPr>
              <a:t>Παρεντερική σίτιση 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25374" y="3817621"/>
            <a:ext cx="8496300" cy="86995"/>
          </a:xfrm>
          <a:custGeom>
            <a:avLst/>
            <a:gdLst/>
            <a:ahLst/>
            <a:cxnLst/>
            <a:rect l="l" t="t" r="r" b="b"/>
            <a:pathLst>
              <a:path w="8496300" h="86995">
                <a:moveTo>
                  <a:pt x="86867" y="0"/>
                </a:moveTo>
                <a:lnTo>
                  <a:pt x="0" y="43433"/>
                </a:lnTo>
                <a:lnTo>
                  <a:pt x="86867" y="86867"/>
                </a:lnTo>
                <a:lnTo>
                  <a:pt x="86867" y="57911"/>
                </a:lnTo>
                <a:lnTo>
                  <a:pt x="72389" y="57911"/>
                </a:lnTo>
                <a:lnTo>
                  <a:pt x="72389" y="28955"/>
                </a:lnTo>
                <a:lnTo>
                  <a:pt x="86867" y="28955"/>
                </a:lnTo>
                <a:lnTo>
                  <a:pt x="86867" y="0"/>
                </a:lnTo>
                <a:close/>
              </a:path>
              <a:path w="8496300" h="86995">
                <a:moveTo>
                  <a:pt x="86867" y="28955"/>
                </a:moveTo>
                <a:lnTo>
                  <a:pt x="72389" y="28955"/>
                </a:lnTo>
                <a:lnTo>
                  <a:pt x="72389" y="57911"/>
                </a:lnTo>
                <a:lnTo>
                  <a:pt x="86867" y="57911"/>
                </a:lnTo>
                <a:lnTo>
                  <a:pt x="86867" y="28955"/>
                </a:lnTo>
                <a:close/>
              </a:path>
              <a:path w="8496300" h="86995">
                <a:moveTo>
                  <a:pt x="101345" y="28955"/>
                </a:moveTo>
                <a:lnTo>
                  <a:pt x="86867" y="28955"/>
                </a:lnTo>
                <a:lnTo>
                  <a:pt x="86867" y="57911"/>
                </a:lnTo>
                <a:lnTo>
                  <a:pt x="101345" y="57911"/>
                </a:lnTo>
                <a:lnTo>
                  <a:pt x="101345" y="28955"/>
                </a:lnTo>
                <a:close/>
              </a:path>
              <a:path w="8496300" h="86995">
                <a:moveTo>
                  <a:pt x="159257" y="28955"/>
                </a:moveTo>
                <a:lnTo>
                  <a:pt x="130301" y="28955"/>
                </a:lnTo>
                <a:lnTo>
                  <a:pt x="130301" y="57911"/>
                </a:lnTo>
                <a:lnTo>
                  <a:pt x="159257" y="57911"/>
                </a:lnTo>
                <a:lnTo>
                  <a:pt x="159257" y="28955"/>
                </a:lnTo>
                <a:close/>
              </a:path>
              <a:path w="8496300" h="86995">
                <a:moveTo>
                  <a:pt x="217169" y="28955"/>
                </a:moveTo>
                <a:lnTo>
                  <a:pt x="188213" y="28955"/>
                </a:lnTo>
                <a:lnTo>
                  <a:pt x="188213" y="57911"/>
                </a:lnTo>
                <a:lnTo>
                  <a:pt x="217169" y="57911"/>
                </a:lnTo>
                <a:lnTo>
                  <a:pt x="217169" y="28955"/>
                </a:lnTo>
                <a:close/>
              </a:path>
              <a:path w="8496300" h="86995">
                <a:moveTo>
                  <a:pt x="275081" y="28955"/>
                </a:moveTo>
                <a:lnTo>
                  <a:pt x="246125" y="28955"/>
                </a:lnTo>
                <a:lnTo>
                  <a:pt x="246125" y="57911"/>
                </a:lnTo>
                <a:lnTo>
                  <a:pt x="275081" y="57911"/>
                </a:lnTo>
                <a:lnTo>
                  <a:pt x="275081" y="28955"/>
                </a:lnTo>
                <a:close/>
              </a:path>
              <a:path w="8496300" h="86995">
                <a:moveTo>
                  <a:pt x="332993" y="28955"/>
                </a:moveTo>
                <a:lnTo>
                  <a:pt x="304037" y="28955"/>
                </a:lnTo>
                <a:lnTo>
                  <a:pt x="304037" y="57911"/>
                </a:lnTo>
                <a:lnTo>
                  <a:pt x="332993" y="57911"/>
                </a:lnTo>
                <a:lnTo>
                  <a:pt x="332993" y="28955"/>
                </a:lnTo>
                <a:close/>
              </a:path>
              <a:path w="8496300" h="86995">
                <a:moveTo>
                  <a:pt x="390905" y="28955"/>
                </a:moveTo>
                <a:lnTo>
                  <a:pt x="361949" y="28955"/>
                </a:lnTo>
                <a:lnTo>
                  <a:pt x="361949" y="57911"/>
                </a:lnTo>
                <a:lnTo>
                  <a:pt x="390905" y="57911"/>
                </a:lnTo>
                <a:lnTo>
                  <a:pt x="390905" y="28955"/>
                </a:lnTo>
                <a:close/>
              </a:path>
              <a:path w="8496300" h="86995">
                <a:moveTo>
                  <a:pt x="448817" y="28955"/>
                </a:moveTo>
                <a:lnTo>
                  <a:pt x="419861" y="28955"/>
                </a:lnTo>
                <a:lnTo>
                  <a:pt x="419861" y="57911"/>
                </a:lnTo>
                <a:lnTo>
                  <a:pt x="448817" y="57911"/>
                </a:lnTo>
                <a:lnTo>
                  <a:pt x="448817" y="28955"/>
                </a:lnTo>
                <a:close/>
              </a:path>
              <a:path w="8496300" h="86995">
                <a:moveTo>
                  <a:pt x="506729" y="28955"/>
                </a:moveTo>
                <a:lnTo>
                  <a:pt x="477773" y="28955"/>
                </a:lnTo>
                <a:lnTo>
                  <a:pt x="477773" y="57911"/>
                </a:lnTo>
                <a:lnTo>
                  <a:pt x="506729" y="57911"/>
                </a:lnTo>
                <a:lnTo>
                  <a:pt x="506729" y="28955"/>
                </a:lnTo>
                <a:close/>
              </a:path>
              <a:path w="8496300" h="86995">
                <a:moveTo>
                  <a:pt x="564641" y="28955"/>
                </a:moveTo>
                <a:lnTo>
                  <a:pt x="535685" y="28955"/>
                </a:lnTo>
                <a:lnTo>
                  <a:pt x="535685" y="57911"/>
                </a:lnTo>
                <a:lnTo>
                  <a:pt x="564641" y="57911"/>
                </a:lnTo>
                <a:lnTo>
                  <a:pt x="564641" y="28955"/>
                </a:lnTo>
                <a:close/>
              </a:path>
              <a:path w="8496300" h="86995">
                <a:moveTo>
                  <a:pt x="622553" y="28955"/>
                </a:moveTo>
                <a:lnTo>
                  <a:pt x="593597" y="28955"/>
                </a:lnTo>
                <a:lnTo>
                  <a:pt x="593597" y="57911"/>
                </a:lnTo>
                <a:lnTo>
                  <a:pt x="622553" y="57911"/>
                </a:lnTo>
                <a:lnTo>
                  <a:pt x="622553" y="28955"/>
                </a:lnTo>
                <a:close/>
              </a:path>
              <a:path w="8496300" h="86995">
                <a:moveTo>
                  <a:pt x="680465" y="28955"/>
                </a:moveTo>
                <a:lnTo>
                  <a:pt x="651509" y="28955"/>
                </a:lnTo>
                <a:lnTo>
                  <a:pt x="651509" y="57911"/>
                </a:lnTo>
                <a:lnTo>
                  <a:pt x="680465" y="57911"/>
                </a:lnTo>
                <a:lnTo>
                  <a:pt x="680465" y="28955"/>
                </a:lnTo>
                <a:close/>
              </a:path>
              <a:path w="8496300" h="86995">
                <a:moveTo>
                  <a:pt x="738377" y="28955"/>
                </a:moveTo>
                <a:lnTo>
                  <a:pt x="709421" y="28955"/>
                </a:lnTo>
                <a:lnTo>
                  <a:pt x="709421" y="57911"/>
                </a:lnTo>
                <a:lnTo>
                  <a:pt x="738377" y="57911"/>
                </a:lnTo>
                <a:lnTo>
                  <a:pt x="738377" y="28955"/>
                </a:lnTo>
                <a:close/>
              </a:path>
              <a:path w="8496300" h="86995">
                <a:moveTo>
                  <a:pt x="796289" y="28955"/>
                </a:moveTo>
                <a:lnTo>
                  <a:pt x="767333" y="28955"/>
                </a:lnTo>
                <a:lnTo>
                  <a:pt x="767333" y="57911"/>
                </a:lnTo>
                <a:lnTo>
                  <a:pt x="796289" y="57911"/>
                </a:lnTo>
                <a:lnTo>
                  <a:pt x="796289" y="28955"/>
                </a:lnTo>
                <a:close/>
              </a:path>
              <a:path w="8496300" h="86995">
                <a:moveTo>
                  <a:pt x="854201" y="28955"/>
                </a:moveTo>
                <a:lnTo>
                  <a:pt x="825245" y="28955"/>
                </a:lnTo>
                <a:lnTo>
                  <a:pt x="825245" y="57911"/>
                </a:lnTo>
                <a:lnTo>
                  <a:pt x="854201" y="57911"/>
                </a:lnTo>
                <a:lnTo>
                  <a:pt x="854201" y="28955"/>
                </a:lnTo>
                <a:close/>
              </a:path>
              <a:path w="8496300" h="86995">
                <a:moveTo>
                  <a:pt x="912113" y="28955"/>
                </a:moveTo>
                <a:lnTo>
                  <a:pt x="883157" y="28955"/>
                </a:lnTo>
                <a:lnTo>
                  <a:pt x="883157" y="57911"/>
                </a:lnTo>
                <a:lnTo>
                  <a:pt x="912113" y="57911"/>
                </a:lnTo>
                <a:lnTo>
                  <a:pt x="912113" y="28955"/>
                </a:lnTo>
                <a:close/>
              </a:path>
              <a:path w="8496300" h="86995">
                <a:moveTo>
                  <a:pt x="970025" y="28955"/>
                </a:moveTo>
                <a:lnTo>
                  <a:pt x="941069" y="28955"/>
                </a:lnTo>
                <a:lnTo>
                  <a:pt x="941069" y="57911"/>
                </a:lnTo>
                <a:lnTo>
                  <a:pt x="970025" y="57911"/>
                </a:lnTo>
                <a:lnTo>
                  <a:pt x="970025" y="28955"/>
                </a:lnTo>
                <a:close/>
              </a:path>
              <a:path w="8496300" h="86995">
                <a:moveTo>
                  <a:pt x="1027937" y="28955"/>
                </a:moveTo>
                <a:lnTo>
                  <a:pt x="998981" y="28955"/>
                </a:lnTo>
                <a:lnTo>
                  <a:pt x="998981" y="57911"/>
                </a:lnTo>
                <a:lnTo>
                  <a:pt x="1027937" y="57911"/>
                </a:lnTo>
                <a:lnTo>
                  <a:pt x="1027937" y="28955"/>
                </a:lnTo>
                <a:close/>
              </a:path>
              <a:path w="8496300" h="86995">
                <a:moveTo>
                  <a:pt x="1085849" y="28955"/>
                </a:moveTo>
                <a:lnTo>
                  <a:pt x="1056893" y="28955"/>
                </a:lnTo>
                <a:lnTo>
                  <a:pt x="1056893" y="57911"/>
                </a:lnTo>
                <a:lnTo>
                  <a:pt x="1085849" y="57911"/>
                </a:lnTo>
                <a:lnTo>
                  <a:pt x="1085849" y="28955"/>
                </a:lnTo>
                <a:close/>
              </a:path>
              <a:path w="8496300" h="86995">
                <a:moveTo>
                  <a:pt x="1143761" y="28955"/>
                </a:moveTo>
                <a:lnTo>
                  <a:pt x="1114805" y="28955"/>
                </a:lnTo>
                <a:lnTo>
                  <a:pt x="1114805" y="57911"/>
                </a:lnTo>
                <a:lnTo>
                  <a:pt x="1143761" y="57911"/>
                </a:lnTo>
                <a:lnTo>
                  <a:pt x="1143761" y="28955"/>
                </a:lnTo>
                <a:close/>
              </a:path>
              <a:path w="8496300" h="86995">
                <a:moveTo>
                  <a:pt x="1201673" y="28955"/>
                </a:moveTo>
                <a:lnTo>
                  <a:pt x="1172717" y="28955"/>
                </a:lnTo>
                <a:lnTo>
                  <a:pt x="1172717" y="57911"/>
                </a:lnTo>
                <a:lnTo>
                  <a:pt x="1201673" y="57911"/>
                </a:lnTo>
                <a:lnTo>
                  <a:pt x="1201673" y="28955"/>
                </a:lnTo>
                <a:close/>
              </a:path>
              <a:path w="8496300" h="86995">
                <a:moveTo>
                  <a:pt x="1259585" y="28955"/>
                </a:moveTo>
                <a:lnTo>
                  <a:pt x="1230629" y="28955"/>
                </a:lnTo>
                <a:lnTo>
                  <a:pt x="1230629" y="57911"/>
                </a:lnTo>
                <a:lnTo>
                  <a:pt x="1259585" y="57911"/>
                </a:lnTo>
                <a:lnTo>
                  <a:pt x="1259585" y="28955"/>
                </a:lnTo>
                <a:close/>
              </a:path>
              <a:path w="8496300" h="86995">
                <a:moveTo>
                  <a:pt x="1317497" y="28955"/>
                </a:moveTo>
                <a:lnTo>
                  <a:pt x="1288541" y="28955"/>
                </a:lnTo>
                <a:lnTo>
                  <a:pt x="1288541" y="57911"/>
                </a:lnTo>
                <a:lnTo>
                  <a:pt x="1317497" y="57911"/>
                </a:lnTo>
                <a:lnTo>
                  <a:pt x="1317497" y="28955"/>
                </a:lnTo>
                <a:close/>
              </a:path>
              <a:path w="8496300" h="86995">
                <a:moveTo>
                  <a:pt x="1375409" y="28955"/>
                </a:moveTo>
                <a:lnTo>
                  <a:pt x="1346453" y="28955"/>
                </a:lnTo>
                <a:lnTo>
                  <a:pt x="1346453" y="57911"/>
                </a:lnTo>
                <a:lnTo>
                  <a:pt x="1375409" y="57911"/>
                </a:lnTo>
                <a:lnTo>
                  <a:pt x="1375409" y="28955"/>
                </a:lnTo>
                <a:close/>
              </a:path>
              <a:path w="8496300" h="86995">
                <a:moveTo>
                  <a:pt x="1433321" y="28955"/>
                </a:moveTo>
                <a:lnTo>
                  <a:pt x="1404365" y="28955"/>
                </a:lnTo>
                <a:lnTo>
                  <a:pt x="1404365" y="57911"/>
                </a:lnTo>
                <a:lnTo>
                  <a:pt x="1433321" y="57911"/>
                </a:lnTo>
                <a:lnTo>
                  <a:pt x="1433321" y="28955"/>
                </a:lnTo>
                <a:close/>
              </a:path>
              <a:path w="8496300" h="86995">
                <a:moveTo>
                  <a:pt x="1491233" y="28955"/>
                </a:moveTo>
                <a:lnTo>
                  <a:pt x="1462277" y="28955"/>
                </a:lnTo>
                <a:lnTo>
                  <a:pt x="1462277" y="57911"/>
                </a:lnTo>
                <a:lnTo>
                  <a:pt x="1491233" y="57911"/>
                </a:lnTo>
                <a:lnTo>
                  <a:pt x="1491233" y="28955"/>
                </a:lnTo>
                <a:close/>
              </a:path>
              <a:path w="8496300" h="86995">
                <a:moveTo>
                  <a:pt x="1549145" y="28955"/>
                </a:moveTo>
                <a:lnTo>
                  <a:pt x="1520189" y="28955"/>
                </a:lnTo>
                <a:lnTo>
                  <a:pt x="1520189" y="57911"/>
                </a:lnTo>
                <a:lnTo>
                  <a:pt x="1549145" y="57911"/>
                </a:lnTo>
                <a:lnTo>
                  <a:pt x="1549145" y="28955"/>
                </a:lnTo>
                <a:close/>
              </a:path>
              <a:path w="8496300" h="86995">
                <a:moveTo>
                  <a:pt x="1607057" y="28955"/>
                </a:moveTo>
                <a:lnTo>
                  <a:pt x="1578101" y="28955"/>
                </a:lnTo>
                <a:lnTo>
                  <a:pt x="1578101" y="57911"/>
                </a:lnTo>
                <a:lnTo>
                  <a:pt x="1607057" y="57911"/>
                </a:lnTo>
                <a:lnTo>
                  <a:pt x="1607057" y="28955"/>
                </a:lnTo>
                <a:close/>
              </a:path>
              <a:path w="8496300" h="86995">
                <a:moveTo>
                  <a:pt x="1664969" y="28955"/>
                </a:moveTo>
                <a:lnTo>
                  <a:pt x="1636013" y="28955"/>
                </a:lnTo>
                <a:lnTo>
                  <a:pt x="1636013" y="57911"/>
                </a:lnTo>
                <a:lnTo>
                  <a:pt x="1664969" y="57911"/>
                </a:lnTo>
                <a:lnTo>
                  <a:pt x="1664969" y="28955"/>
                </a:lnTo>
                <a:close/>
              </a:path>
              <a:path w="8496300" h="86995">
                <a:moveTo>
                  <a:pt x="1722881" y="28955"/>
                </a:moveTo>
                <a:lnTo>
                  <a:pt x="1693925" y="28955"/>
                </a:lnTo>
                <a:lnTo>
                  <a:pt x="1693925" y="57911"/>
                </a:lnTo>
                <a:lnTo>
                  <a:pt x="1722881" y="57911"/>
                </a:lnTo>
                <a:lnTo>
                  <a:pt x="1722881" y="28955"/>
                </a:lnTo>
                <a:close/>
              </a:path>
              <a:path w="8496300" h="86995">
                <a:moveTo>
                  <a:pt x="1780793" y="28955"/>
                </a:moveTo>
                <a:lnTo>
                  <a:pt x="1751837" y="28955"/>
                </a:lnTo>
                <a:lnTo>
                  <a:pt x="1751837" y="57911"/>
                </a:lnTo>
                <a:lnTo>
                  <a:pt x="1780793" y="57911"/>
                </a:lnTo>
                <a:lnTo>
                  <a:pt x="1780793" y="28955"/>
                </a:lnTo>
                <a:close/>
              </a:path>
              <a:path w="8496300" h="86995">
                <a:moveTo>
                  <a:pt x="1838705" y="28955"/>
                </a:moveTo>
                <a:lnTo>
                  <a:pt x="1809749" y="28955"/>
                </a:lnTo>
                <a:lnTo>
                  <a:pt x="1809749" y="57911"/>
                </a:lnTo>
                <a:lnTo>
                  <a:pt x="1838705" y="57911"/>
                </a:lnTo>
                <a:lnTo>
                  <a:pt x="1838705" y="28955"/>
                </a:lnTo>
                <a:close/>
              </a:path>
              <a:path w="8496300" h="86995">
                <a:moveTo>
                  <a:pt x="1896617" y="28955"/>
                </a:moveTo>
                <a:lnTo>
                  <a:pt x="1867661" y="28955"/>
                </a:lnTo>
                <a:lnTo>
                  <a:pt x="1867661" y="57911"/>
                </a:lnTo>
                <a:lnTo>
                  <a:pt x="1896617" y="57911"/>
                </a:lnTo>
                <a:lnTo>
                  <a:pt x="1896617" y="28955"/>
                </a:lnTo>
                <a:close/>
              </a:path>
              <a:path w="8496300" h="86995">
                <a:moveTo>
                  <a:pt x="1954529" y="28955"/>
                </a:moveTo>
                <a:lnTo>
                  <a:pt x="1925573" y="28955"/>
                </a:lnTo>
                <a:lnTo>
                  <a:pt x="1925573" y="57911"/>
                </a:lnTo>
                <a:lnTo>
                  <a:pt x="1954529" y="57911"/>
                </a:lnTo>
                <a:lnTo>
                  <a:pt x="1954529" y="28955"/>
                </a:lnTo>
                <a:close/>
              </a:path>
              <a:path w="8496300" h="86995">
                <a:moveTo>
                  <a:pt x="2012441" y="28955"/>
                </a:moveTo>
                <a:lnTo>
                  <a:pt x="1983485" y="28955"/>
                </a:lnTo>
                <a:lnTo>
                  <a:pt x="1983485" y="57911"/>
                </a:lnTo>
                <a:lnTo>
                  <a:pt x="2012441" y="57911"/>
                </a:lnTo>
                <a:lnTo>
                  <a:pt x="2012441" y="28955"/>
                </a:lnTo>
                <a:close/>
              </a:path>
              <a:path w="8496300" h="86995">
                <a:moveTo>
                  <a:pt x="2070353" y="28955"/>
                </a:moveTo>
                <a:lnTo>
                  <a:pt x="2041397" y="28955"/>
                </a:lnTo>
                <a:lnTo>
                  <a:pt x="2041397" y="57911"/>
                </a:lnTo>
                <a:lnTo>
                  <a:pt x="2070353" y="57911"/>
                </a:lnTo>
                <a:lnTo>
                  <a:pt x="2070353" y="28955"/>
                </a:lnTo>
                <a:close/>
              </a:path>
              <a:path w="8496300" h="86995">
                <a:moveTo>
                  <a:pt x="2128265" y="28955"/>
                </a:moveTo>
                <a:lnTo>
                  <a:pt x="2099309" y="28955"/>
                </a:lnTo>
                <a:lnTo>
                  <a:pt x="2099309" y="57911"/>
                </a:lnTo>
                <a:lnTo>
                  <a:pt x="2128265" y="57911"/>
                </a:lnTo>
                <a:lnTo>
                  <a:pt x="2128265" y="28955"/>
                </a:lnTo>
                <a:close/>
              </a:path>
              <a:path w="8496300" h="86995">
                <a:moveTo>
                  <a:pt x="2186177" y="28955"/>
                </a:moveTo>
                <a:lnTo>
                  <a:pt x="2157221" y="28955"/>
                </a:lnTo>
                <a:lnTo>
                  <a:pt x="2157221" y="57911"/>
                </a:lnTo>
                <a:lnTo>
                  <a:pt x="2186177" y="57911"/>
                </a:lnTo>
                <a:lnTo>
                  <a:pt x="2186177" y="28955"/>
                </a:lnTo>
                <a:close/>
              </a:path>
              <a:path w="8496300" h="86995">
                <a:moveTo>
                  <a:pt x="2244089" y="28955"/>
                </a:moveTo>
                <a:lnTo>
                  <a:pt x="2215133" y="28955"/>
                </a:lnTo>
                <a:lnTo>
                  <a:pt x="2215133" y="57911"/>
                </a:lnTo>
                <a:lnTo>
                  <a:pt x="2244089" y="57911"/>
                </a:lnTo>
                <a:lnTo>
                  <a:pt x="2244089" y="28955"/>
                </a:lnTo>
                <a:close/>
              </a:path>
              <a:path w="8496300" h="86995">
                <a:moveTo>
                  <a:pt x="2302001" y="28955"/>
                </a:moveTo>
                <a:lnTo>
                  <a:pt x="2273045" y="28955"/>
                </a:lnTo>
                <a:lnTo>
                  <a:pt x="2273045" y="57911"/>
                </a:lnTo>
                <a:lnTo>
                  <a:pt x="2302001" y="57911"/>
                </a:lnTo>
                <a:lnTo>
                  <a:pt x="2302001" y="28955"/>
                </a:lnTo>
                <a:close/>
              </a:path>
              <a:path w="8496300" h="86995">
                <a:moveTo>
                  <a:pt x="2359913" y="28955"/>
                </a:moveTo>
                <a:lnTo>
                  <a:pt x="2330957" y="28955"/>
                </a:lnTo>
                <a:lnTo>
                  <a:pt x="2330957" y="57911"/>
                </a:lnTo>
                <a:lnTo>
                  <a:pt x="2359913" y="57911"/>
                </a:lnTo>
                <a:lnTo>
                  <a:pt x="2359913" y="28955"/>
                </a:lnTo>
                <a:close/>
              </a:path>
              <a:path w="8496300" h="86995">
                <a:moveTo>
                  <a:pt x="2417825" y="28955"/>
                </a:moveTo>
                <a:lnTo>
                  <a:pt x="2388869" y="28955"/>
                </a:lnTo>
                <a:lnTo>
                  <a:pt x="2388869" y="57911"/>
                </a:lnTo>
                <a:lnTo>
                  <a:pt x="2417825" y="57911"/>
                </a:lnTo>
                <a:lnTo>
                  <a:pt x="2417825" y="28955"/>
                </a:lnTo>
                <a:close/>
              </a:path>
              <a:path w="8496300" h="86995">
                <a:moveTo>
                  <a:pt x="2475737" y="28955"/>
                </a:moveTo>
                <a:lnTo>
                  <a:pt x="2446781" y="28955"/>
                </a:lnTo>
                <a:lnTo>
                  <a:pt x="2446781" y="57911"/>
                </a:lnTo>
                <a:lnTo>
                  <a:pt x="2475737" y="57911"/>
                </a:lnTo>
                <a:lnTo>
                  <a:pt x="2475737" y="28955"/>
                </a:lnTo>
                <a:close/>
              </a:path>
              <a:path w="8496300" h="86995">
                <a:moveTo>
                  <a:pt x="2533649" y="28955"/>
                </a:moveTo>
                <a:lnTo>
                  <a:pt x="2504693" y="28955"/>
                </a:lnTo>
                <a:lnTo>
                  <a:pt x="2504693" y="57911"/>
                </a:lnTo>
                <a:lnTo>
                  <a:pt x="2533649" y="57911"/>
                </a:lnTo>
                <a:lnTo>
                  <a:pt x="2533649" y="28955"/>
                </a:lnTo>
                <a:close/>
              </a:path>
              <a:path w="8496300" h="86995">
                <a:moveTo>
                  <a:pt x="2591561" y="28955"/>
                </a:moveTo>
                <a:lnTo>
                  <a:pt x="2562605" y="28955"/>
                </a:lnTo>
                <a:lnTo>
                  <a:pt x="2562605" y="57911"/>
                </a:lnTo>
                <a:lnTo>
                  <a:pt x="2591561" y="57911"/>
                </a:lnTo>
                <a:lnTo>
                  <a:pt x="2591561" y="28955"/>
                </a:lnTo>
                <a:close/>
              </a:path>
              <a:path w="8496300" h="86995">
                <a:moveTo>
                  <a:pt x="2649473" y="28955"/>
                </a:moveTo>
                <a:lnTo>
                  <a:pt x="2620517" y="28955"/>
                </a:lnTo>
                <a:lnTo>
                  <a:pt x="2620517" y="57911"/>
                </a:lnTo>
                <a:lnTo>
                  <a:pt x="2649473" y="57911"/>
                </a:lnTo>
                <a:lnTo>
                  <a:pt x="2649473" y="28955"/>
                </a:lnTo>
                <a:close/>
              </a:path>
              <a:path w="8496300" h="86995">
                <a:moveTo>
                  <a:pt x="2707385" y="28955"/>
                </a:moveTo>
                <a:lnTo>
                  <a:pt x="2678429" y="28955"/>
                </a:lnTo>
                <a:lnTo>
                  <a:pt x="2678429" y="57911"/>
                </a:lnTo>
                <a:lnTo>
                  <a:pt x="2707385" y="57911"/>
                </a:lnTo>
                <a:lnTo>
                  <a:pt x="2707385" y="28955"/>
                </a:lnTo>
                <a:close/>
              </a:path>
              <a:path w="8496300" h="86995">
                <a:moveTo>
                  <a:pt x="2765297" y="28955"/>
                </a:moveTo>
                <a:lnTo>
                  <a:pt x="2736341" y="28955"/>
                </a:lnTo>
                <a:lnTo>
                  <a:pt x="2736341" y="57911"/>
                </a:lnTo>
                <a:lnTo>
                  <a:pt x="2765297" y="57911"/>
                </a:lnTo>
                <a:lnTo>
                  <a:pt x="2765297" y="28955"/>
                </a:lnTo>
                <a:close/>
              </a:path>
              <a:path w="8496300" h="86995">
                <a:moveTo>
                  <a:pt x="2823209" y="28955"/>
                </a:moveTo>
                <a:lnTo>
                  <a:pt x="2794253" y="28955"/>
                </a:lnTo>
                <a:lnTo>
                  <a:pt x="2794253" y="57911"/>
                </a:lnTo>
                <a:lnTo>
                  <a:pt x="2823209" y="57911"/>
                </a:lnTo>
                <a:lnTo>
                  <a:pt x="2823209" y="28955"/>
                </a:lnTo>
                <a:close/>
              </a:path>
              <a:path w="8496300" h="86995">
                <a:moveTo>
                  <a:pt x="2881121" y="28955"/>
                </a:moveTo>
                <a:lnTo>
                  <a:pt x="2852165" y="28955"/>
                </a:lnTo>
                <a:lnTo>
                  <a:pt x="2852165" y="57911"/>
                </a:lnTo>
                <a:lnTo>
                  <a:pt x="2881121" y="57911"/>
                </a:lnTo>
                <a:lnTo>
                  <a:pt x="2881121" y="28955"/>
                </a:lnTo>
                <a:close/>
              </a:path>
              <a:path w="8496300" h="86995">
                <a:moveTo>
                  <a:pt x="2939033" y="28955"/>
                </a:moveTo>
                <a:lnTo>
                  <a:pt x="2910077" y="28955"/>
                </a:lnTo>
                <a:lnTo>
                  <a:pt x="2910077" y="57911"/>
                </a:lnTo>
                <a:lnTo>
                  <a:pt x="2939033" y="57911"/>
                </a:lnTo>
                <a:lnTo>
                  <a:pt x="2939033" y="28955"/>
                </a:lnTo>
                <a:close/>
              </a:path>
              <a:path w="8496300" h="86995">
                <a:moveTo>
                  <a:pt x="2996945" y="28955"/>
                </a:moveTo>
                <a:lnTo>
                  <a:pt x="2967989" y="28955"/>
                </a:lnTo>
                <a:lnTo>
                  <a:pt x="2967989" y="57911"/>
                </a:lnTo>
                <a:lnTo>
                  <a:pt x="2996945" y="57911"/>
                </a:lnTo>
                <a:lnTo>
                  <a:pt x="2996945" y="28955"/>
                </a:lnTo>
                <a:close/>
              </a:path>
              <a:path w="8496300" h="86995">
                <a:moveTo>
                  <a:pt x="3054857" y="28955"/>
                </a:moveTo>
                <a:lnTo>
                  <a:pt x="3025901" y="28955"/>
                </a:lnTo>
                <a:lnTo>
                  <a:pt x="3025901" y="57911"/>
                </a:lnTo>
                <a:lnTo>
                  <a:pt x="3054857" y="57911"/>
                </a:lnTo>
                <a:lnTo>
                  <a:pt x="3054857" y="28955"/>
                </a:lnTo>
                <a:close/>
              </a:path>
              <a:path w="8496300" h="86995">
                <a:moveTo>
                  <a:pt x="3112769" y="28955"/>
                </a:moveTo>
                <a:lnTo>
                  <a:pt x="3083813" y="28955"/>
                </a:lnTo>
                <a:lnTo>
                  <a:pt x="3083813" y="57911"/>
                </a:lnTo>
                <a:lnTo>
                  <a:pt x="3112769" y="57911"/>
                </a:lnTo>
                <a:lnTo>
                  <a:pt x="3112769" y="28955"/>
                </a:lnTo>
                <a:close/>
              </a:path>
              <a:path w="8496300" h="86995">
                <a:moveTo>
                  <a:pt x="3170681" y="28955"/>
                </a:moveTo>
                <a:lnTo>
                  <a:pt x="3141725" y="28955"/>
                </a:lnTo>
                <a:lnTo>
                  <a:pt x="3141725" y="57911"/>
                </a:lnTo>
                <a:lnTo>
                  <a:pt x="3170681" y="57911"/>
                </a:lnTo>
                <a:lnTo>
                  <a:pt x="3170681" y="28955"/>
                </a:lnTo>
                <a:close/>
              </a:path>
              <a:path w="8496300" h="86995">
                <a:moveTo>
                  <a:pt x="3228593" y="28955"/>
                </a:moveTo>
                <a:lnTo>
                  <a:pt x="3199637" y="28955"/>
                </a:lnTo>
                <a:lnTo>
                  <a:pt x="3199637" y="57911"/>
                </a:lnTo>
                <a:lnTo>
                  <a:pt x="3228593" y="57911"/>
                </a:lnTo>
                <a:lnTo>
                  <a:pt x="3228593" y="28955"/>
                </a:lnTo>
                <a:close/>
              </a:path>
              <a:path w="8496300" h="86995">
                <a:moveTo>
                  <a:pt x="3286505" y="28955"/>
                </a:moveTo>
                <a:lnTo>
                  <a:pt x="3257549" y="28955"/>
                </a:lnTo>
                <a:lnTo>
                  <a:pt x="3257549" y="57911"/>
                </a:lnTo>
                <a:lnTo>
                  <a:pt x="3286505" y="57911"/>
                </a:lnTo>
                <a:lnTo>
                  <a:pt x="3286505" y="28955"/>
                </a:lnTo>
                <a:close/>
              </a:path>
              <a:path w="8496300" h="86995">
                <a:moveTo>
                  <a:pt x="3344417" y="28955"/>
                </a:moveTo>
                <a:lnTo>
                  <a:pt x="3315461" y="28955"/>
                </a:lnTo>
                <a:lnTo>
                  <a:pt x="3315461" y="57911"/>
                </a:lnTo>
                <a:lnTo>
                  <a:pt x="3344417" y="57911"/>
                </a:lnTo>
                <a:lnTo>
                  <a:pt x="3344417" y="28955"/>
                </a:lnTo>
                <a:close/>
              </a:path>
              <a:path w="8496300" h="86995">
                <a:moveTo>
                  <a:pt x="3402329" y="28955"/>
                </a:moveTo>
                <a:lnTo>
                  <a:pt x="3373373" y="28955"/>
                </a:lnTo>
                <a:lnTo>
                  <a:pt x="3373373" y="57911"/>
                </a:lnTo>
                <a:lnTo>
                  <a:pt x="3402329" y="57911"/>
                </a:lnTo>
                <a:lnTo>
                  <a:pt x="3402329" y="28955"/>
                </a:lnTo>
                <a:close/>
              </a:path>
              <a:path w="8496300" h="86995">
                <a:moveTo>
                  <a:pt x="3460241" y="28955"/>
                </a:moveTo>
                <a:lnTo>
                  <a:pt x="3431285" y="28955"/>
                </a:lnTo>
                <a:lnTo>
                  <a:pt x="3431285" y="57911"/>
                </a:lnTo>
                <a:lnTo>
                  <a:pt x="3460241" y="57911"/>
                </a:lnTo>
                <a:lnTo>
                  <a:pt x="3460241" y="28955"/>
                </a:lnTo>
                <a:close/>
              </a:path>
              <a:path w="8496300" h="86995">
                <a:moveTo>
                  <a:pt x="3518153" y="28955"/>
                </a:moveTo>
                <a:lnTo>
                  <a:pt x="3489197" y="28955"/>
                </a:lnTo>
                <a:lnTo>
                  <a:pt x="3489197" y="57911"/>
                </a:lnTo>
                <a:lnTo>
                  <a:pt x="3518153" y="57911"/>
                </a:lnTo>
                <a:lnTo>
                  <a:pt x="3518153" y="28955"/>
                </a:lnTo>
                <a:close/>
              </a:path>
              <a:path w="8496300" h="86995">
                <a:moveTo>
                  <a:pt x="3576065" y="28955"/>
                </a:moveTo>
                <a:lnTo>
                  <a:pt x="3547109" y="28955"/>
                </a:lnTo>
                <a:lnTo>
                  <a:pt x="3547109" y="57911"/>
                </a:lnTo>
                <a:lnTo>
                  <a:pt x="3576065" y="57911"/>
                </a:lnTo>
                <a:lnTo>
                  <a:pt x="3576065" y="28955"/>
                </a:lnTo>
                <a:close/>
              </a:path>
              <a:path w="8496300" h="86995">
                <a:moveTo>
                  <a:pt x="3633977" y="28955"/>
                </a:moveTo>
                <a:lnTo>
                  <a:pt x="3605021" y="28955"/>
                </a:lnTo>
                <a:lnTo>
                  <a:pt x="3605021" y="57911"/>
                </a:lnTo>
                <a:lnTo>
                  <a:pt x="3633977" y="57911"/>
                </a:lnTo>
                <a:lnTo>
                  <a:pt x="3633977" y="28955"/>
                </a:lnTo>
                <a:close/>
              </a:path>
              <a:path w="8496300" h="86995">
                <a:moveTo>
                  <a:pt x="3691889" y="28955"/>
                </a:moveTo>
                <a:lnTo>
                  <a:pt x="3662933" y="28955"/>
                </a:lnTo>
                <a:lnTo>
                  <a:pt x="3662933" y="57911"/>
                </a:lnTo>
                <a:lnTo>
                  <a:pt x="3691889" y="57911"/>
                </a:lnTo>
                <a:lnTo>
                  <a:pt x="3691889" y="28955"/>
                </a:lnTo>
                <a:close/>
              </a:path>
              <a:path w="8496300" h="86995">
                <a:moveTo>
                  <a:pt x="3749801" y="28955"/>
                </a:moveTo>
                <a:lnTo>
                  <a:pt x="3720845" y="28955"/>
                </a:lnTo>
                <a:lnTo>
                  <a:pt x="3720845" y="57911"/>
                </a:lnTo>
                <a:lnTo>
                  <a:pt x="3749801" y="57911"/>
                </a:lnTo>
                <a:lnTo>
                  <a:pt x="3749801" y="28955"/>
                </a:lnTo>
                <a:close/>
              </a:path>
              <a:path w="8496300" h="86995">
                <a:moveTo>
                  <a:pt x="3807713" y="28955"/>
                </a:moveTo>
                <a:lnTo>
                  <a:pt x="3778757" y="28955"/>
                </a:lnTo>
                <a:lnTo>
                  <a:pt x="3778757" y="57911"/>
                </a:lnTo>
                <a:lnTo>
                  <a:pt x="3807713" y="57911"/>
                </a:lnTo>
                <a:lnTo>
                  <a:pt x="3807713" y="28955"/>
                </a:lnTo>
                <a:close/>
              </a:path>
              <a:path w="8496300" h="86995">
                <a:moveTo>
                  <a:pt x="3865625" y="28955"/>
                </a:moveTo>
                <a:lnTo>
                  <a:pt x="3836669" y="28955"/>
                </a:lnTo>
                <a:lnTo>
                  <a:pt x="3836669" y="57911"/>
                </a:lnTo>
                <a:lnTo>
                  <a:pt x="3865625" y="57911"/>
                </a:lnTo>
                <a:lnTo>
                  <a:pt x="3865625" y="28955"/>
                </a:lnTo>
                <a:close/>
              </a:path>
              <a:path w="8496300" h="86995">
                <a:moveTo>
                  <a:pt x="3923537" y="28955"/>
                </a:moveTo>
                <a:lnTo>
                  <a:pt x="3894581" y="28955"/>
                </a:lnTo>
                <a:lnTo>
                  <a:pt x="3894581" y="57911"/>
                </a:lnTo>
                <a:lnTo>
                  <a:pt x="3923537" y="57911"/>
                </a:lnTo>
                <a:lnTo>
                  <a:pt x="3923537" y="28955"/>
                </a:lnTo>
                <a:close/>
              </a:path>
              <a:path w="8496300" h="86995">
                <a:moveTo>
                  <a:pt x="3981449" y="28955"/>
                </a:moveTo>
                <a:lnTo>
                  <a:pt x="3952493" y="28955"/>
                </a:lnTo>
                <a:lnTo>
                  <a:pt x="3952493" y="57911"/>
                </a:lnTo>
                <a:lnTo>
                  <a:pt x="3981449" y="57911"/>
                </a:lnTo>
                <a:lnTo>
                  <a:pt x="3981449" y="28955"/>
                </a:lnTo>
                <a:close/>
              </a:path>
              <a:path w="8496300" h="86995">
                <a:moveTo>
                  <a:pt x="4039361" y="28955"/>
                </a:moveTo>
                <a:lnTo>
                  <a:pt x="4010405" y="28955"/>
                </a:lnTo>
                <a:lnTo>
                  <a:pt x="4010405" y="57911"/>
                </a:lnTo>
                <a:lnTo>
                  <a:pt x="4039361" y="57911"/>
                </a:lnTo>
                <a:lnTo>
                  <a:pt x="4039361" y="28955"/>
                </a:lnTo>
                <a:close/>
              </a:path>
              <a:path w="8496300" h="86995">
                <a:moveTo>
                  <a:pt x="4097273" y="28955"/>
                </a:moveTo>
                <a:lnTo>
                  <a:pt x="4068317" y="28955"/>
                </a:lnTo>
                <a:lnTo>
                  <a:pt x="4068317" y="57911"/>
                </a:lnTo>
                <a:lnTo>
                  <a:pt x="4097273" y="57911"/>
                </a:lnTo>
                <a:lnTo>
                  <a:pt x="4097273" y="28955"/>
                </a:lnTo>
                <a:close/>
              </a:path>
              <a:path w="8496300" h="86995">
                <a:moveTo>
                  <a:pt x="4155185" y="28955"/>
                </a:moveTo>
                <a:lnTo>
                  <a:pt x="4126229" y="28955"/>
                </a:lnTo>
                <a:lnTo>
                  <a:pt x="4126229" y="57911"/>
                </a:lnTo>
                <a:lnTo>
                  <a:pt x="4155185" y="57911"/>
                </a:lnTo>
                <a:lnTo>
                  <a:pt x="4155185" y="28955"/>
                </a:lnTo>
                <a:close/>
              </a:path>
              <a:path w="8496300" h="86995">
                <a:moveTo>
                  <a:pt x="4213097" y="28955"/>
                </a:moveTo>
                <a:lnTo>
                  <a:pt x="4184141" y="28955"/>
                </a:lnTo>
                <a:lnTo>
                  <a:pt x="4184141" y="57911"/>
                </a:lnTo>
                <a:lnTo>
                  <a:pt x="4213097" y="57911"/>
                </a:lnTo>
                <a:lnTo>
                  <a:pt x="4213097" y="28955"/>
                </a:lnTo>
                <a:close/>
              </a:path>
              <a:path w="8496300" h="86995">
                <a:moveTo>
                  <a:pt x="4271009" y="28955"/>
                </a:moveTo>
                <a:lnTo>
                  <a:pt x="4242053" y="28955"/>
                </a:lnTo>
                <a:lnTo>
                  <a:pt x="4242053" y="57911"/>
                </a:lnTo>
                <a:lnTo>
                  <a:pt x="4271009" y="57911"/>
                </a:lnTo>
                <a:lnTo>
                  <a:pt x="4271009" y="28955"/>
                </a:lnTo>
                <a:close/>
              </a:path>
              <a:path w="8496300" h="86995">
                <a:moveTo>
                  <a:pt x="4328921" y="28955"/>
                </a:moveTo>
                <a:lnTo>
                  <a:pt x="4299965" y="28955"/>
                </a:lnTo>
                <a:lnTo>
                  <a:pt x="4299965" y="57911"/>
                </a:lnTo>
                <a:lnTo>
                  <a:pt x="4328921" y="57911"/>
                </a:lnTo>
                <a:lnTo>
                  <a:pt x="4328921" y="28955"/>
                </a:lnTo>
                <a:close/>
              </a:path>
              <a:path w="8496300" h="86995">
                <a:moveTo>
                  <a:pt x="4386833" y="28955"/>
                </a:moveTo>
                <a:lnTo>
                  <a:pt x="4357877" y="28955"/>
                </a:lnTo>
                <a:lnTo>
                  <a:pt x="4357877" y="57911"/>
                </a:lnTo>
                <a:lnTo>
                  <a:pt x="4386833" y="57911"/>
                </a:lnTo>
                <a:lnTo>
                  <a:pt x="4386833" y="28955"/>
                </a:lnTo>
                <a:close/>
              </a:path>
              <a:path w="8496300" h="86995">
                <a:moveTo>
                  <a:pt x="4444745" y="28955"/>
                </a:moveTo>
                <a:lnTo>
                  <a:pt x="4415789" y="28955"/>
                </a:lnTo>
                <a:lnTo>
                  <a:pt x="4415789" y="57911"/>
                </a:lnTo>
                <a:lnTo>
                  <a:pt x="4444745" y="57911"/>
                </a:lnTo>
                <a:lnTo>
                  <a:pt x="4444745" y="28955"/>
                </a:lnTo>
                <a:close/>
              </a:path>
              <a:path w="8496300" h="86995">
                <a:moveTo>
                  <a:pt x="4502657" y="28955"/>
                </a:moveTo>
                <a:lnTo>
                  <a:pt x="4473701" y="28955"/>
                </a:lnTo>
                <a:lnTo>
                  <a:pt x="4473701" y="57911"/>
                </a:lnTo>
                <a:lnTo>
                  <a:pt x="4502657" y="57911"/>
                </a:lnTo>
                <a:lnTo>
                  <a:pt x="4502657" y="28955"/>
                </a:lnTo>
                <a:close/>
              </a:path>
              <a:path w="8496300" h="86995">
                <a:moveTo>
                  <a:pt x="4560569" y="28955"/>
                </a:moveTo>
                <a:lnTo>
                  <a:pt x="4531613" y="28955"/>
                </a:lnTo>
                <a:lnTo>
                  <a:pt x="4531613" y="57911"/>
                </a:lnTo>
                <a:lnTo>
                  <a:pt x="4560569" y="57911"/>
                </a:lnTo>
                <a:lnTo>
                  <a:pt x="4560569" y="28955"/>
                </a:lnTo>
                <a:close/>
              </a:path>
              <a:path w="8496300" h="86995">
                <a:moveTo>
                  <a:pt x="4618481" y="28955"/>
                </a:moveTo>
                <a:lnTo>
                  <a:pt x="4589525" y="28955"/>
                </a:lnTo>
                <a:lnTo>
                  <a:pt x="4589525" y="57911"/>
                </a:lnTo>
                <a:lnTo>
                  <a:pt x="4618481" y="57911"/>
                </a:lnTo>
                <a:lnTo>
                  <a:pt x="4618481" y="28955"/>
                </a:lnTo>
                <a:close/>
              </a:path>
              <a:path w="8496300" h="86995">
                <a:moveTo>
                  <a:pt x="4676393" y="28955"/>
                </a:moveTo>
                <a:lnTo>
                  <a:pt x="4647437" y="28955"/>
                </a:lnTo>
                <a:lnTo>
                  <a:pt x="4647437" y="57911"/>
                </a:lnTo>
                <a:lnTo>
                  <a:pt x="4676393" y="57911"/>
                </a:lnTo>
                <a:lnTo>
                  <a:pt x="4676393" y="28955"/>
                </a:lnTo>
                <a:close/>
              </a:path>
              <a:path w="8496300" h="86995">
                <a:moveTo>
                  <a:pt x="4734305" y="28955"/>
                </a:moveTo>
                <a:lnTo>
                  <a:pt x="4705349" y="28955"/>
                </a:lnTo>
                <a:lnTo>
                  <a:pt x="4705349" y="57911"/>
                </a:lnTo>
                <a:lnTo>
                  <a:pt x="4734305" y="57911"/>
                </a:lnTo>
                <a:lnTo>
                  <a:pt x="4734305" y="28955"/>
                </a:lnTo>
                <a:close/>
              </a:path>
              <a:path w="8496300" h="86995">
                <a:moveTo>
                  <a:pt x="4792217" y="28955"/>
                </a:moveTo>
                <a:lnTo>
                  <a:pt x="4763261" y="28955"/>
                </a:lnTo>
                <a:lnTo>
                  <a:pt x="4763261" y="57911"/>
                </a:lnTo>
                <a:lnTo>
                  <a:pt x="4792217" y="57911"/>
                </a:lnTo>
                <a:lnTo>
                  <a:pt x="4792217" y="28955"/>
                </a:lnTo>
                <a:close/>
              </a:path>
              <a:path w="8496300" h="86995">
                <a:moveTo>
                  <a:pt x="4850129" y="28955"/>
                </a:moveTo>
                <a:lnTo>
                  <a:pt x="4821173" y="28955"/>
                </a:lnTo>
                <a:lnTo>
                  <a:pt x="4821173" y="57911"/>
                </a:lnTo>
                <a:lnTo>
                  <a:pt x="4850129" y="57911"/>
                </a:lnTo>
                <a:lnTo>
                  <a:pt x="4850129" y="28955"/>
                </a:lnTo>
                <a:close/>
              </a:path>
              <a:path w="8496300" h="86995">
                <a:moveTo>
                  <a:pt x="4908041" y="28955"/>
                </a:moveTo>
                <a:lnTo>
                  <a:pt x="4879085" y="28955"/>
                </a:lnTo>
                <a:lnTo>
                  <a:pt x="4879085" y="57911"/>
                </a:lnTo>
                <a:lnTo>
                  <a:pt x="4908041" y="57911"/>
                </a:lnTo>
                <a:lnTo>
                  <a:pt x="4908041" y="28955"/>
                </a:lnTo>
                <a:close/>
              </a:path>
              <a:path w="8496300" h="86995">
                <a:moveTo>
                  <a:pt x="4965953" y="28955"/>
                </a:moveTo>
                <a:lnTo>
                  <a:pt x="4936997" y="28955"/>
                </a:lnTo>
                <a:lnTo>
                  <a:pt x="4936997" y="57911"/>
                </a:lnTo>
                <a:lnTo>
                  <a:pt x="4965953" y="57911"/>
                </a:lnTo>
                <a:lnTo>
                  <a:pt x="4965953" y="28955"/>
                </a:lnTo>
                <a:close/>
              </a:path>
              <a:path w="8496300" h="86995">
                <a:moveTo>
                  <a:pt x="5023865" y="28955"/>
                </a:moveTo>
                <a:lnTo>
                  <a:pt x="4994909" y="28955"/>
                </a:lnTo>
                <a:lnTo>
                  <a:pt x="4994909" y="57911"/>
                </a:lnTo>
                <a:lnTo>
                  <a:pt x="5023865" y="57911"/>
                </a:lnTo>
                <a:lnTo>
                  <a:pt x="5023865" y="28955"/>
                </a:lnTo>
                <a:close/>
              </a:path>
              <a:path w="8496300" h="86995">
                <a:moveTo>
                  <a:pt x="5081777" y="28955"/>
                </a:moveTo>
                <a:lnTo>
                  <a:pt x="5052821" y="28955"/>
                </a:lnTo>
                <a:lnTo>
                  <a:pt x="5052821" y="57911"/>
                </a:lnTo>
                <a:lnTo>
                  <a:pt x="5081777" y="57911"/>
                </a:lnTo>
                <a:lnTo>
                  <a:pt x="5081777" y="28955"/>
                </a:lnTo>
                <a:close/>
              </a:path>
              <a:path w="8496300" h="86995">
                <a:moveTo>
                  <a:pt x="5139689" y="28955"/>
                </a:moveTo>
                <a:lnTo>
                  <a:pt x="5110733" y="28955"/>
                </a:lnTo>
                <a:lnTo>
                  <a:pt x="5110733" y="57911"/>
                </a:lnTo>
                <a:lnTo>
                  <a:pt x="5139689" y="57911"/>
                </a:lnTo>
                <a:lnTo>
                  <a:pt x="5139689" y="28955"/>
                </a:lnTo>
                <a:close/>
              </a:path>
              <a:path w="8496300" h="86995">
                <a:moveTo>
                  <a:pt x="5197601" y="28955"/>
                </a:moveTo>
                <a:lnTo>
                  <a:pt x="5168645" y="28955"/>
                </a:lnTo>
                <a:lnTo>
                  <a:pt x="5168645" y="57911"/>
                </a:lnTo>
                <a:lnTo>
                  <a:pt x="5197601" y="57911"/>
                </a:lnTo>
                <a:lnTo>
                  <a:pt x="5197601" y="28955"/>
                </a:lnTo>
                <a:close/>
              </a:path>
              <a:path w="8496300" h="86995">
                <a:moveTo>
                  <a:pt x="5255513" y="28955"/>
                </a:moveTo>
                <a:lnTo>
                  <a:pt x="5226557" y="28955"/>
                </a:lnTo>
                <a:lnTo>
                  <a:pt x="5226557" y="57911"/>
                </a:lnTo>
                <a:lnTo>
                  <a:pt x="5255513" y="57911"/>
                </a:lnTo>
                <a:lnTo>
                  <a:pt x="5255513" y="28955"/>
                </a:lnTo>
                <a:close/>
              </a:path>
              <a:path w="8496300" h="86995">
                <a:moveTo>
                  <a:pt x="5313425" y="28955"/>
                </a:moveTo>
                <a:lnTo>
                  <a:pt x="5284469" y="28955"/>
                </a:lnTo>
                <a:lnTo>
                  <a:pt x="5284469" y="57911"/>
                </a:lnTo>
                <a:lnTo>
                  <a:pt x="5313425" y="57911"/>
                </a:lnTo>
                <a:lnTo>
                  <a:pt x="5313425" y="28955"/>
                </a:lnTo>
                <a:close/>
              </a:path>
              <a:path w="8496300" h="86995">
                <a:moveTo>
                  <a:pt x="5371337" y="28955"/>
                </a:moveTo>
                <a:lnTo>
                  <a:pt x="5342381" y="28955"/>
                </a:lnTo>
                <a:lnTo>
                  <a:pt x="5342381" y="57911"/>
                </a:lnTo>
                <a:lnTo>
                  <a:pt x="5371337" y="57911"/>
                </a:lnTo>
                <a:lnTo>
                  <a:pt x="5371337" y="28955"/>
                </a:lnTo>
                <a:close/>
              </a:path>
              <a:path w="8496300" h="86995">
                <a:moveTo>
                  <a:pt x="5429249" y="28955"/>
                </a:moveTo>
                <a:lnTo>
                  <a:pt x="5400293" y="28955"/>
                </a:lnTo>
                <a:lnTo>
                  <a:pt x="5400293" y="57911"/>
                </a:lnTo>
                <a:lnTo>
                  <a:pt x="5429249" y="57911"/>
                </a:lnTo>
                <a:lnTo>
                  <a:pt x="5429249" y="28955"/>
                </a:lnTo>
                <a:close/>
              </a:path>
              <a:path w="8496300" h="86995">
                <a:moveTo>
                  <a:pt x="5487161" y="28955"/>
                </a:moveTo>
                <a:lnTo>
                  <a:pt x="5458205" y="28955"/>
                </a:lnTo>
                <a:lnTo>
                  <a:pt x="5458205" y="57911"/>
                </a:lnTo>
                <a:lnTo>
                  <a:pt x="5487161" y="57911"/>
                </a:lnTo>
                <a:lnTo>
                  <a:pt x="5487161" y="28955"/>
                </a:lnTo>
                <a:close/>
              </a:path>
              <a:path w="8496300" h="86995">
                <a:moveTo>
                  <a:pt x="5545073" y="28955"/>
                </a:moveTo>
                <a:lnTo>
                  <a:pt x="5516117" y="28955"/>
                </a:lnTo>
                <a:lnTo>
                  <a:pt x="5516117" y="57911"/>
                </a:lnTo>
                <a:lnTo>
                  <a:pt x="5545073" y="57911"/>
                </a:lnTo>
                <a:lnTo>
                  <a:pt x="5545073" y="28955"/>
                </a:lnTo>
                <a:close/>
              </a:path>
              <a:path w="8496300" h="86995">
                <a:moveTo>
                  <a:pt x="5602985" y="28955"/>
                </a:moveTo>
                <a:lnTo>
                  <a:pt x="5574029" y="28955"/>
                </a:lnTo>
                <a:lnTo>
                  <a:pt x="5574029" y="57911"/>
                </a:lnTo>
                <a:lnTo>
                  <a:pt x="5602985" y="57911"/>
                </a:lnTo>
                <a:lnTo>
                  <a:pt x="5602985" y="28955"/>
                </a:lnTo>
                <a:close/>
              </a:path>
              <a:path w="8496300" h="86995">
                <a:moveTo>
                  <a:pt x="5660897" y="28955"/>
                </a:moveTo>
                <a:lnTo>
                  <a:pt x="5631941" y="28955"/>
                </a:lnTo>
                <a:lnTo>
                  <a:pt x="5631941" y="57911"/>
                </a:lnTo>
                <a:lnTo>
                  <a:pt x="5660897" y="57911"/>
                </a:lnTo>
                <a:lnTo>
                  <a:pt x="5660897" y="28955"/>
                </a:lnTo>
                <a:close/>
              </a:path>
              <a:path w="8496300" h="86995">
                <a:moveTo>
                  <a:pt x="5718809" y="28955"/>
                </a:moveTo>
                <a:lnTo>
                  <a:pt x="5689853" y="28955"/>
                </a:lnTo>
                <a:lnTo>
                  <a:pt x="5689853" y="57911"/>
                </a:lnTo>
                <a:lnTo>
                  <a:pt x="5718809" y="57911"/>
                </a:lnTo>
                <a:lnTo>
                  <a:pt x="5718809" y="28955"/>
                </a:lnTo>
                <a:close/>
              </a:path>
              <a:path w="8496300" h="86995">
                <a:moveTo>
                  <a:pt x="5776721" y="28955"/>
                </a:moveTo>
                <a:lnTo>
                  <a:pt x="5747765" y="28955"/>
                </a:lnTo>
                <a:lnTo>
                  <a:pt x="5747765" y="57911"/>
                </a:lnTo>
                <a:lnTo>
                  <a:pt x="5776721" y="57911"/>
                </a:lnTo>
                <a:lnTo>
                  <a:pt x="5776721" y="28955"/>
                </a:lnTo>
                <a:close/>
              </a:path>
              <a:path w="8496300" h="86995">
                <a:moveTo>
                  <a:pt x="5834633" y="28955"/>
                </a:moveTo>
                <a:lnTo>
                  <a:pt x="5805677" y="28955"/>
                </a:lnTo>
                <a:lnTo>
                  <a:pt x="5805677" y="57911"/>
                </a:lnTo>
                <a:lnTo>
                  <a:pt x="5834633" y="57911"/>
                </a:lnTo>
                <a:lnTo>
                  <a:pt x="5834633" y="28955"/>
                </a:lnTo>
                <a:close/>
              </a:path>
              <a:path w="8496300" h="86995">
                <a:moveTo>
                  <a:pt x="5892545" y="28955"/>
                </a:moveTo>
                <a:lnTo>
                  <a:pt x="5863589" y="28955"/>
                </a:lnTo>
                <a:lnTo>
                  <a:pt x="5863589" y="57911"/>
                </a:lnTo>
                <a:lnTo>
                  <a:pt x="5892545" y="57911"/>
                </a:lnTo>
                <a:lnTo>
                  <a:pt x="5892545" y="28955"/>
                </a:lnTo>
                <a:close/>
              </a:path>
              <a:path w="8496300" h="86995">
                <a:moveTo>
                  <a:pt x="5950457" y="28955"/>
                </a:moveTo>
                <a:lnTo>
                  <a:pt x="5921501" y="28955"/>
                </a:lnTo>
                <a:lnTo>
                  <a:pt x="5921501" y="57911"/>
                </a:lnTo>
                <a:lnTo>
                  <a:pt x="5950457" y="57911"/>
                </a:lnTo>
                <a:lnTo>
                  <a:pt x="5950457" y="28955"/>
                </a:lnTo>
                <a:close/>
              </a:path>
              <a:path w="8496300" h="86995">
                <a:moveTo>
                  <a:pt x="6008369" y="28955"/>
                </a:moveTo>
                <a:lnTo>
                  <a:pt x="5979413" y="28955"/>
                </a:lnTo>
                <a:lnTo>
                  <a:pt x="5979413" y="57911"/>
                </a:lnTo>
                <a:lnTo>
                  <a:pt x="6008369" y="57911"/>
                </a:lnTo>
                <a:lnTo>
                  <a:pt x="6008369" y="28955"/>
                </a:lnTo>
                <a:close/>
              </a:path>
              <a:path w="8496300" h="86995">
                <a:moveTo>
                  <a:pt x="6066281" y="28955"/>
                </a:moveTo>
                <a:lnTo>
                  <a:pt x="6037325" y="28955"/>
                </a:lnTo>
                <a:lnTo>
                  <a:pt x="6037325" y="57911"/>
                </a:lnTo>
                <a:lnTo>
                  <a:pt x="6066281" y="57911"/>
                </a:lnTo>
                <a:lnTo>
                  <a:pt x="6066281" y="28955"/>
                </a:lnTo>
                <a:close/>
              </a:path>
              <a:path w="8496300" h="86995">
                <a:moveTo>
                  <a:pt x="6124193" y="28955"/>
                </a:moveTo>
                <a:lnTo>
                  <a:pt x="6095237" y="28955"/>
                </a:lnTo>
                <a:lnTo>
                  <a:pt x="6095237" y="57911"/>
                </a:lnTo>
                <a:lnTo>
                  <a:pt x="6124193" y="57911"/>
                </a:lnTo>
                <a:lnTo>
                  <a:pt x="6124193" y="28955"/>
                </a:lnTo>
                <a:close/>
              </a:path>
              <a:path w="8496300" h="86995">
                <a:moveTo>
                  <a:pt x="6182105" y="28955"/>
                </a:moveTo>
                <a:lnTo>
                  <a:pt x="6153149" y="28955"/>
                </a:lnTo>
                <a:lnTo>
                  <a:pt x="6153149" y="57911"/>
                </a:lnTo>
                <a:lnTo>
                  <a:pt x="6182105" y="57911"/>
                </a:lnTo>
                <a:lnTo>
                  <a:pt x="6182105" y="28955"/>
                </a:lnTo>
                <a:close/>
              </a:path>
              <a:path w="8496300" h="86995">
                <a:moveTo>
                  <a:pt x="6240017" y="28955"/>
                </a:moveTo>
                <a:lnTo>
                  <a:pt x="6211061" y="28955"/>
                </a:lnTo>
                <a:lnTo>
                  <a:pt x="6211061" y="57911"/>
                </a:lnTo>
                <a:lnTo>
                  <a:pt x="6240017" y="57911"/>
                </a:lnTo>
                <a:lnTo>
                  <a:pt x="6240017" y="28955"/>
                </a:lnTo>
                <a:close/>
              </a:path>
              <a:path w="8496300" h="86995">
                <a:moveTo>
                  <a:pt x="6297929" y="28955"/>
                </a:moveTo>
                <a:lnTo>
                  <a:pt x="6268973" y="28955"/>
                </a:lnTo>
                <a:lnTo>
                  <a:pt x="6268973" y="57911"/>
                </a:lnTo>
                <a:lnTo>
                  <a:pt x="6297929" y="57911"/>
                </a:lnTo>
                <a:lnTo>
                  <a:pt x="6297929" y="28955"/>
                </a:lnTo>
                <a:close/>
              </a:path>
              <a:path w="8496300" h="86995">
                <a:moveTo>
                  <a:pt x="6355841" y="28955"/>
                </a:moveTo>
                <a:lnTo>
                  <a:pt x="6326885" y="28955"/>
                </a:lnTo>
                <a:lnTo>
                  <a:pt x="6326885" y="57911"/>
                </a:lnTo>
                <a:lnTo>
                  <a:pt x="6355841" y="57911"/>
                </a:lnTo>
                <a:lnTo>
                  <a:pt x="6355841" y="28955"/>
                </a:lnTo>
                <a:close/>
              </a:path>
              <a:path w="8496300" h="86995">
                <a:moveTo>
                  <a:pt x="6413753" y="28955"/>
                </a:moveTo>
                <a:lnTo>
                  <a:pt x="6384797" y="28955"/>
                </a:lnTo>
                <a:lnTo>
                  <a:pt x="6384797" y="57911"/>
                </a:lnTo>
                <a:lnTo>
                  <a:pt x="6413753" y="57911"/>
                </a:lnTo>
                <a:lnTo>
                  <a:pt x="6413753" y="28955"/>
                </a:lnTo>
                <a:close/>
              </a:path>
              <a:path w="8496300" h="86995">
                <a:moveTo>
                  <a:pt x="6471665" y="28955"/>
                </a:moveTo>
                <a:lnTo>
                  <a:pt x="6442709" y="28955"/>
                </a:lnTo>
                <a:lnTo>
                  <a:pt x="6442709" y="57911"/>
                </a:lnTo>
                <a:lnTo>
                  <a:pt x="6471665" y="57911"/>
                </a:lnTo>
                <a:lnTo>
                  <a:pt x="6471665" y="28955"/>
                </a:lnTo>
                <a:close/>
              </a:path>
              <a:path w="8496300" h="86995">
                <a:moveTo>
                  <a:pt x="6529577" y="28955"/>
                </a:moveTo>
                <a:lnTo>
                  <a:pt x="6500621" y="28955"/>
                </a:lnTo>
                <a:lnTo>
                  <a:pt x="6500621" y="57911"/>
                </a:lnTo>
                <a:lnTo>
                  <a:pt x="6529577" y="57911"/>
                </a:lnTo>
                <a:lnTo>
                  <a:pt x="6529577" y="28955"/>
                </a:lnTo>
                <a:close/>
              </a:path>
              <a:path w="8496300" h="86995">
                <a:moveTo>
                  <a:pt x="6587489" y="28955"/>
                </a:moveTo>
                <a:lnTo>
                  <a:pt x="6558533" y="28955"/>
                </a:lnTo>
                <a:lnTo>
                  <a:pt x="6558533" y="57911"/>
                </a:lnTo>
                <a:lnTo>
                  <a:pt x="6587489" y="57911"/>
                </a:lnTo>
                <a:lnTo>
                  <a:pt x="6587489" y="28955"/>
                </a:lnTo>
                <a:close/>
              </a:path>
              <a:path w="8496300" h="86995">
                <a:moveTo>
                  <a:pt x="6645401" y="28955"/>
                </a:moveTo>
                <a:lnTo>
                  <a:pt x="6616445" y="28955"/>
                </a:lnTo>
                <a:lnTo>
                  <a:pt x="6616445" y="57911"/>
                </a:lnTo>
                <a:lnTo>
                  <a:pt x="6645401" y="57911"/>
                </a:lnTo>
                <a:lnTo>
                  <a:pt x="6645401" y="28955"/>
                </a:lnTo>
                <a:close/>
              </a:path>
              <a:path w="8496300" h="86995">
                <a:moveTo>
                  <a:pt x="6703313" y="28955"/>
                </a:moveTo>
                <a:lnTo>
                  <a:pt x="6674357" y="28955"/>
                </a:lnTo>
                <a:lnTo>
                  <a:pt x="6674357" y="57911"/>
                </a:lnTo>
                <a:lnTo>
                  <a:pt x="6703313" y="57911"/>
                </a:lnTo>
                <a:lnTo>
                  <a:pt x="6703313" y="28955"/>
                </a:lnTo>
                <a:close/>
              </a:path>
              <a:path w="8496300" h="86995">
                <a:moveTo>
                  <a:pt x="6761225" y="28955"/>
                </a:moveTo>
                <a:lnTo>
                  <a:pt x="6732269" y="28955"/>
                </a:lnTo>
                <a:lnTo>
                  <a:pt x="6732269" y="57911"/>
                </a:lnTo>
                <a:lnTo>
                  <a:pt x="6761225" y="57911"/>
                </a:lnTo>
                <a:lnTo>
                  <a:pt x="6761225" y="28955"/>
                </a:lnTo>
                <a:close/>
              </a:path>
              <a:path w="8496300" h="86995">
                <a:moveTo>
                  <a:pt x="6819137" y="28955"/>
                </a:moveTo>
                <a:lnTo>
                  <a:pt x="6790181" y="28955"/>
                </a:lnTo>
                <a:lnTo>
                  <a:pt x="6790181" y="57911"/>
                </a:lnTo>
                <a:lnTo>
                  <a:pt x="6819137" y="57911"/>
                </a:lnTo>
                <a:lnTo>
                  <a:pt x="6819137" y="28955"/>
                </a:lnTo>
                <a:close/>
              </a:path>
              <a:path w="8496300" h="86995">
                <a:moveTo>
                  <a:pt x="6877049" y="28955"/>
                </a:moveTo>
                <a:lnTo>
                  <a:pt x="6848093" y="28955"/>
                </a:lnTo>
                <a:lnTo>
                  <a:pt x="6848093" y="57911"/>
                </a:lnTo>
                <a:lnTo>
                  <a:pt x="6877049" y="57911"/>
                </a:lnTo>
                <a:lnTo>
                  <a:pt x="6877049" y="28955"/>
                </a:lnTo>
                <a:close/>
              </a:path>
              <a:path w="8496300" h="86995">
                <a:moveTo>
                  <a:pt x="6934961" y="28955"/>
                </a:moveTo>
                <a:lnTo>
                  <a:pt x="6906005" y="28955"/>
                </a:lnTo>
                <a:lnTo>
                  <a:pt x="6906005" y="57911"/>
                </a:lnTo>
                <a:lnTo>
                  <a:pt x="6934961" y="57911"/>
                </a:lnTo>
                <a:lnTo>
                  <a:pt x="6934961" y="28955"/>
                </a:lnTo>
                <a:close/>
              </a:path>
              <a:path w="8496300" h="86995">
                <a:moveTo>
                  <a:pt x="6992873" y="28955"/>
                </a:moveTo>
                <a:lnTo>
                  <a:pt x="6963917" y="28955"/>
                </a:lnTo>
                <a:lnTo>
                  <a:pt x="6963917" y="57911"/>
                </a:lnTo>
                <a:lnTo>
                  <a:pt x="6992873" y="57911"/>
                </a:lnTo>
                <a:lnTo>
                  <a:pt x="6992873" y="28955"/>
                </a:lnTo>
                <a:close/>
              </a:path>
              <a:path w="8496300" h="86995">
                <a:moveTo>
                  <a:pt x="7050785" y="28955"/>
                </a:moveTo>
                <a:lnTo>
                  <a:pt x="7021829" y="28955"/>
                </a:lnTo>
                <a:lnTo>
                  <a:pt x="7021829" y="57911"/>
                </a:lnTo>
                <a:lnTo>
                  <a:pt x="7050785" y="57911"/>
                </a:lnTo>
                <a:lnTo>
                  <a:pt x="7050785" y="28955"/>
                </a:lnTo>
                <a:close/>
              </a:path>
              <a:path w="8496300" h="86995">
                <a:moveTo>
                  <a:pt x="7108697" y="28955"/>
                </a:moveTo>
                <a:lnTo>
                  <a:pt x="7079741" y="28955"/>
                </a:lnTo>
                <a:lnTo>
                  <a:pt x="7079741" y="57911"/>
                </a:lnTo>
                <a:lnTo>
                  <a:pt x="7108697" y="57911"/>
                </a:lnTo>
                <a:lnTo>
                  <a:pt x="7108697" y="28955"/>
                </a:lnTo>
                <a:close/>
              </a:path>
              <a:path w="8496300" h="86995">
                <a:moveTo>
                  <a:pt x="7166609" y="28955"/>
                </a:moveTo>
                <a:lnTo>
                  <a:pt x="7137653" y="28955"/>
                </a:lnTo>
                <a:lnTo>
                  <a:pt x="7137653" y="57911"/>
                </a:lnTo>
                <a:lnTo>
                  <a:pt x="7166609" y="57911"/>
                </a:lnTo>
                <a:lnTo>
                  <a:pt x="7166609" y="28955"/>
                </a:lnTo>
                <a:close/>
              </a:path>
              <a:path w="8496300" h="86995">
                <a:moveTo>
                  <a:pt x="7224521" y="28955"/>
                </a:moveTo>
                <a:lnTo>
                  <a:pt x="7195565" y="28955"/>
                </a:lnTo>
                <a:lnTo>
                  <a:pt x="7195565" y="57911"/>
                </a:lnTo>
                <a:lnTo>
                  <a:pt x="7224521" y="57911"/>
                </a:lnTo>
                <a:lnTo>
                  <a:pt x="7224521" y="28955"/>
                </a:lnTo>
                <a:close/>
              </a:path>
              <a:path w="8496300" h="86995">
                <a:moveTo>
                  <a:pt x="7282433" y="28955"/>
                </a:moveTo>
                <a:lnTo>
                  <a:pt x="7253477" y="28955"/>
                </a:lnTo>
                <a:lnTo>
                  <a:pt x="7253477" y="57911"/>
                </a:lnTo>
                <a:lnTo>
                  <a:pt x="7282433" y="57911"/>
                </a:lnTo>
                <a:lnTo>
                  <a:pt x="7282433" y="28955"/>
                </a:lnTo>
                <a:close/>
              </a:path>
              <a:path w="8496300" h="86995">
                <a:moveTo>
                  <a:pt x="7340345" y="28955"/>
                </a:moveTo>
                <a:lnTo>
                  <a:pt x="7311389" y="28955"/>
                </a:lnTo>
                <a:lnTo>
                  <a:pt x="7311389" y="57911"/>
                </a:lnTo>
                <a:lnTo>
                  <a:pt x="7340345" y="57911"/>
                </a:lnTo>
                <a:lnTo>
                  <a:pt x="7340345" y="28955"/>
                </a:lnTo>
                <a:close/>
              </a:path>
              <a:path w="8496300" h="86995">
                <a:moveTo>
                  <a:pt x="7398257" y="28955"/>
                </a:moveTo>
                <a:lnTo>
                  <a:pt x="7369301" y="28955"/>
                </a:lnTo>
                <a:lnTo>
                  <a:pt x="7369301" y="57911"/>
                </a:lnTo>
                <a:lnTo>
                  <a:pt x="7398257" y="57911"/>
                </a:lnTo>
                <a:lnTo>
                  <a:pt x="7398257" y="28955"/>
                </a:lnTo>
                <a:close/>
              </a:path>
              <a:path w="8496300" h="86995">
                <a:moveTo>
                  <a:pt x="7456169" y="28955"/>
                </a:moveTo>
                <a:lnTo>
                  <a:pt x="7427213" y="28955"/>
                </a:lnTo>
                <a:lnTo>
                  <a:pt x="7427213" y="57911"/>
                </a:lnTo>
                <a:lnTo>
                  <a:pt x="7456169" y="57911"/>
                </a:lnTo>
                <a:lnTo>
                  <a:pt x="7456169" y="28955"/>
                </a:lnTo>
                <a:close/>
              </a:path>
              <a:path w="8496300" h="86995">
                <a:moveTo>
                  <a:pt x="7514081" y="28955"/>
                </a:moveTo>
                <a:lnTo>
                  <a:pt x="7485125" y="28955"/>
                </a:lnTo>
                <a:lnTo>
                  <a:pt x="7485125" y="57911"/>
                </a:lnTo>
                <a:lnTo>
                  <a:pt x="7514081" y="57911"/>
                </a:lnTo>
                <a:lnTo>
                  <a:pt x="7514081" y="28955"/>
                </a:lnTo>
                <a:close/>
              </a:path>
              <a:path w="8496300" h="86995">
                <a:moveTo>
                  <a:pt x="7571993" y="28955"/>
                </a:moveTo>
                <a:lnTo>
                  <a:pt x="7543037" y="28955"/>
                </a:lnTo>
                <a:lnTo>
                  <a:pt x="7543037" y="57911"/>
                </a:lnTo>
                <a:lnTo>
                  <a:pt x="7571993" y="57911"/>
                </a:lnTo>
                <a:lnTo>
                  <a:pt x="7571993" y="28955"/>
                </a:lnTo>
                <a:close/>
              </a:path>
              <a:path w="8496300" h="86995">
                <a:moveTo>
                  <a:pt x="7629905" y="28955"/>
                </a:moveTo>
                <a:lnTo>
                  <a:pt x="7600949" y="28955"/>
                </a:lnTo>
                <a:lnTo>
                  <a:pt x="7600949" y="57911"/>
                </a:lnTo>
                <a:lnTo>
                  <a:pt x="7629905" y="57911"/>
                </a:lnTo>
                <a:lnTo>
                  <a:pt x="7629905" y="28955"/>
                </a:lnTo>
                <a:close/>
              </a:path>
              <a:path w="8496300" h="86995">
                <a:moveTo>
                  <a:pt x="7687817" y="28955"/>
                </a:moveTo>
                <a:lnTo>
                  <a:pt x="7658861" y="28955"/>
                </a:lnTo>
                <a:lnTo>
                  <a:pt x="7658861" y="57911"/>
                </a:lnTo>
                <a:lnTo>
                  <a:pt x="7687817" y="57911"/>
                </a:lnTo>
                <a:lnTo>
                  <a:pt x="7687817" y="28955"/>
                </a:lnTo>
                <a:close/>
              </a:path>
              <a:path w="8496300" h="86995">
                <a:moveTo>
                  <a:pt x="7745729" y="28955"/>
                </a:moveTo>
                <a:lnTo>
                  <a:pt x="7716773" y="28955"/>
                </a:lnTo>
                <a:lnTo>
                  <a:pt x="7716773" y="57911"/>
                </a:lnTo>
                <a:lnTo>
                  <a:pt x="7745729" y="57911"/>
                </a:lnTo>
                <a:lnTo>
                  <a:pt x="7745729" y="28955"/>
                </a:lnTo>
                <a:close/>
              </a:path>
              <a:path w="8496300" h="86995">
                <a:moveTo>
                  <a:pt x="7803641" y="28955"/>
                </a:moveTo>
                <a:lnTo>
                  <a:pt x="7774685" y="28955"/>
                </a:lnTo>
                <a:lnTo>
                  <a:pt x="7774685" y="57911"/>
                </a:lnTo>
                <a:lnTo>
                  <a:pt x="7803641" y="57911"/>
                </a:lnTo>
                <a:lnTo>
                  <a:pt x="7803641" y="28955"/>
                </a:lnTo>
                <a:close/>
              </a:path>
              <a:path w="8496300" h="86995">
                <a:moveTo>
                  <a:pt x="7861553" y="28955"/>
                </a:moveTo>
                <a:lnTo>
                  <a:pt x="7832597" y="28955"/>
                </a:lnTo>
                <a:lnTo>
                  <a:pt x="7832597" y="57911"/>
                </a:lnTo>
                <a:lnTo>
                  <a:pt x="7861553" y="57911"/>
                </a:lnTo>
                <a:lnTo>
                  <a:pt x="7861553" y="28955"/>
                </a:lnTo>
                <a:close/>
              </a:path>
              <a:path w="8496300" h="86995">
                <a:moveTo>
                  <a:pt x="7919465" y="28955"/>
                </a:moveTo>
                <a:lnTo>
                  <a:pt x="7890509" y="28955"/>
                </a:lnTo>
                <a:lnTo>
                  <a:pt x="7890509" y="57911"/>
                </a:lnTo>
                <a:lnTo>
                  <a:pt x="7919465" y="57911"/>
                </a:lnTo>
                <a:lnTo>
                  <a:pt x="7919465" y="28955"/>
                </a:lnTo>
                <a:close/>
              </a:path>
              <a:path w="8496300" h="86995">
                <a:moveTo>
                  <a:pt x="7977377" y="28955"/>
                </a:moveTo>
                <a:lnTo>
                  <a:pt x="7948421" y="28955"/>
                </a:lnTo>
                <a:lnTo>
                  <a:pt x="7948421" y="57911"/>
                </a:lnTo>
                <a:lnTo>
                  <a:pt x="7977377" y="57911"/>
                </a:lnTo>
                <a:lnTo>
                  <a:pt x="7977377" y="28955"/>
                </a:lnTo>
                <a:close/>
              </a:path>
              <a:path w="8496300" h="86995">
                <a:moveTo>
                  <a:pt x="8035289" y="28955"/>
                </a:moveTo>
                <a:lnTo>
                  <a:pt x="8006333" y="28955"/>
                </a:lnTo>
                <a:lnTo>
                  <a:pt x="8006333" y="57911"/>
                </a:lnTo>
                <a:lnTo>
                  <a:pt x="8035289" y="57911"/>
                </a:lnTo>
                <a:lnTo>
                  <a:pt x="8035289" y="28955"/>
                </a:lnTo>
                <a:close/>
              </a:path>
              <a:path w="8496300" h="86995">
                <a:moveTo>
                  <a:pt x="8093201" y="28955"/>
                </a:moveTo>
                <a:lnTo>
                  <a:pt x="8064245" y="28955"/>
                </a:lnTo>
                <a:lnTo>
                  <a:pt x="8064245" y="57911"/>
                </a:lnTo>
                <a:lnTo>
                  <a:pt x="8093201" y="57911"/>
                </a:lnTo>
                <a:lnTo>
                  <a:pt x="8093201" y="28955"/>
                </a:lnTo>
                <a:close/>
              </a:path>
              <a:path w="8496300" h="86995">
                <a:moveTo>
                  <a:pt x="8151113" y="28955"/>
                </a:moveTo>
                <a:lnTo>
                  <a:pt x="8122157" y="28955"/>
                </a:lnTo>
                <a:lnTo>
                  <a:pt x="8122157" y="57911"/>
                </a:lnTo>
                <a:lnTo>
                  <a:pt x="8151113" y="57911"/>
                </a:lnTo>
                <a:lnTo>
                  <a:pt x="8151113" y="28955"/>
                </a:lnTo>
                <a:close/>
              </a:path>
              <a:path w="8496300" h="86995">
                <a:moveTo>
                  <a:pt x="8209025" y="28955"/>
                </a:moveTo>
                <a:lnTo>
                  <a:pt x="8180069" y="28955"/>
                </a:lnTo>
                <a:lnTo>
                  <a:pt x="8180069" y="57911"/>
                </a:lnTo>
                <a:lnTo>
                  <a:pt x="8209025" y="57911"/>
                </a:lnTo>
                <a:lnTo>
                  <a:pt x="8209025" y="28955"/>
                </a:lnTo>
                <a:close/>
              </a:path>
              <a:path w="8496300" h="86995">
                <a:moveTo>
                  <a:pt x="8266937" y="28955"/>
                </a:moveTo>
                <a:lnTo>
                  <a:pt x="8237981" y="28955"/>
                </a:lnTo>
                <a:lnTo>
                  <a:pt x="8237981" y="57911"/>
                </a:lnTo>
                <a:lnTo>
                  <a:pt x="8266937" y="57911"/>
                </a:lnTo>
                <a:lnTo>
                  <a:pt x="8266937" y="28955"/>
                </a:lnTo>
                <a:close/>
              </a:path>
              <a:path w="8496300" h="86995">
                <a:moveTo>
                  <a:pt x="8324849" y="28955"/>
                </a:moveTo>
                <a:lnTo>
                  <a:pt x="8295893" y="28955"/>
                </a:lnTo>
                <a:lnTo>
                  <a:pt x="8295893" y="57911"/>
                </a:lnTo>
                <a:lnTo>
                  <a:pt x="8324849" y="57911"/>
                </a:lnTo>
                <a:lnTo>
                  <a:pt x="8324849" y="28955"/>
                </a:lnTo>
                <a:close/>
              </a:path>
              <a:path w="8496300" h="86995">
                <a:moveTo>
                  <a:pt x="8382761" y="28955"/>
                </a:moveTo>
                <a:lnTo>
                  <a:pt x="8353805" y="28955"/>
                </a:lnTo>
                <a:lnTo>
                  <a:pt x="8353805" y="57911"/>
                </a:lnTo>
                <a:lnTo>
                  <a:pt x="8382761" y="57911"/>
                </a:lnTo>
                <a:lnTo>
                  <a:pt x="8382761" y="28955"/>
                </a:lnTo>
                <a:close/>
              </a:path>
              <a:path w="8496300" h="86995">
                <a:moveTo>
                  <a:pt x="8409431" y="0"/>
                </a:moveTo>
                <a:lnTo>
                  <a:pt x="8409431" y="86867"/>
                </a:lnTo>
                <a:lnTo>
                  <a:pt x="8467343" y="57911"/>
                </a:lnTo>
                <a:lnTo>
                  <a:pt x="8411717" y="57911"/>
                </a:lnTo>
                <a:lnTo>
                  <a:pt x="8411717" y="28955"/>
                </a:lnTo>
                <a:lnTo>
                  <a:pt x="8467343" y="28955"/>
                </a:lnTo>
                <a:lnTo>
                  <a:pt x="8409431" y="0"/>
                </a:lnTo>
                <a:close/>
              </a:path>
              <a:path w="8496300" h="86995">
                <a:moveTo>
                  <a:pt x="8423909" y="28955"/>
                </a:moveTo>
                <a:lnTo>
                  <a:pt x="8411717" y="28955"/>
                </a:lnTo>
                <a:lnTo>
                  <a:pt x="8411717" y="57911"/>
                </a:lnTo>
                <a:lnTo>
                  <a:pt x="8423909" y="57911"/>
                </a:lnTo>
                <a:lnTo>
                  <a:pt x="8423909" y="28955"/>
                </a:lnTo>
                <a:close/>
              </a:path>
              <a:path w="8496300" h="86995">
                <a:moveTo>
                  <a:pt x="8467343" y="28955"/>
                </a:moveTo>
                <a:lnTo>
                  <a:pt x="8423909" y="28955"/>
                </a:lnTo>
                <a:lnTo>
                  <a:pt x="8423909" y="57911"/>
                </a:lnTo>
                <a:lnTo>
                  <a:pt x="8467343" y="57911"/>
                </a:lnTo>
                <a:lnTo>
                  <a:pt x="8496299" y="43433"/>
                </a:lnTo>
                <a:lnTo>
                  <a:pt x="8467343" y="28955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64032" y="3167637"/>
            <a:ext cx="361316" cy="433071"/>
          </a:xfrm>
          <a:custGeom>
            <a:avLst/>
            <a:gdLst/>
            <a:ahLst/>
            <a:cxnLst/>
            <a:rect l="l" t="t" r="r" b="b"/>
            <a:pathLst>
              <a:path w="361314" h="433070">
                <a:moveTo>
                  <a:pt x="361187" y="252221"/>
                </a:moveTo>
                <a:lnTo>
                  <a:pt x="0" y="252221"/>
                </a:lnTo>
                <a:lnTo>
                  <a:pt x="180593" y="432815"/>
                </a:lnTo>
                <a:lnTo>
                  <a:pt x="361187" y="252221"/>
                </a:lnTo>
                <a:close/>
              </a:path>
              <a:path w="361314" h="433070">
                <a:moveTo>
                  <a:pt x="270890" y="0"/>
                </a:moveTo>
                <a:lnTo>
                  <a:pt x="90296" y="0"/>
                </a:lnTo>
                <a:lnTo>
                  <a:pt x="90296" y="252221"/>
                </a:lnTo>
                <a:lnTo>
                  <a:pt x="270890" y="252221"/>
                </a:lnTo>
                <a:lnTo>
                  <a:pt x="270890" y="0"/>
                </a:lnTo>
                <a:close/>
              </a:path>
            </a:pathLst>
          </a:custGeom>
          <a:solidFill>
            <a:srgbClr val="6D1E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64032" y="3167637"/>
            <a:ext cx="361316" cy="433071"/>
          </a:xfrm>
          <a:custGeom>
            <a:avLst/>
            <a:gdLst/>
            <a:ahLst/>
            <a:cxnLst/>
            <a:rect l="l" t="t" r="r" b="b"/>
            <a:pathLst>
              <a:path w="361314" h="433070">
                <a:moveTo>
                  <a:pt x="270890" y="0"/>
                </a:moveTo>
                <a:lnTo>
                  <a:pt x="270890" y="252221"/>
                </a:lnTo>
                <a:lnTo>
                  <a:pt x="361187" y="252221"/>
                </a:lnTo>
                <a:lnTo>
                  <a:pt x="180593" y="432815"/>
                </a:lnTo>
                <a:lnTo>
                  <a:pt x="0" y="252221"/>
                </a:lnTo>
                <a:lnTo>
                  <a:pt x="90296" y="252221"/>
                </a:lnTo>
                <a:lnTo>
                  <a:pt x="90296" y="0"/>
                </a:lnTo>
                <a:lnTo>
                  <a:pt x="270890" y="0"/>
                </a:lnTo>
                <a:close/>
              </a:path>
            </a:pathLst>
          </a:custGeom>
          <a:ln w="25907">
            <a:solidFill>
              <a:srgbClr val="4F12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25372" y="4075941"/>
            <a:ext cx="3312160" cy="276999"/>
          </a:xfrm>
          <a:prstGeom prst="rect">
            <a:avLst/>
          </a:prstGeom>
          <a:solidFill>
            <a:srgbClr val="6D1E50"/>
          </a:solidFill>
          <a:ln w="25907">
            <a:solidFill>
              <a:srgbClr val="4F123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91845">
              <a:lnSpc>
                <a:spcPct val="100000"/>
              </a:lnSpc>
            </a:pPr>
            <a:r>
              <a:rPr lang="el-GR" sz="1800" spc="-10" dirty="0" smtClean="0">
                <a:solidFill>
                  <a:srgbClr val="FFFFFF"/>
                </a:solidFill>
                <a:latin typeface="Arial Narrow"/>
                <a:cs typeface="Arial Narrow"/>
              </a:rPr>
              <a:t>Διατροφική αξιολόγηση </a:t>
            </a:r>
            <a:endParaRPr sz="1800" dirty="0">
              <a:latin typeface="Arial Narrow"/>
              <a:cs typeface="Arial Narr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72001" y="6632302"/>
            <a:ext cx="457200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 smtClean="0">
                <a:latin typeface="Arial Narrow"/>
                <a:cs typeface="Arial Narrow"/>
              </a:rPr>
              <a:t>A</a:t>
            </a:r>
            <a:r>
              <a:rPr sz="1100" dirty="0" smtClean="0">
                <a:latin typeface="Arial Narrow"/>
                <a:cs typeface="Arial Narrow"/>
              </a:rPr>
              <a:t>rends</a:t>
            </a:r>
            <a:r>
              <a:rPr sz="1100" spc="-45" dirty="0" smtClean="0">
                <a:latin typeface="Times New Roman"/>
                <a:cs typeface="Times New Roman"/>
              </a:rPr>
              <a:t> </a:t>
            </a:r>
            <a:r>
              <a:rPr sz="1100" dirty="0" smtClean="0">
                <a:latin typeface="Arial Narrow"/>
                <a:cs typeface="Arial Narrow"/>
              </a:rPr>
              <a:t>J,</a:t>
            </a:r>
            <a:r>
              <a:rPr sz="1100" spc="-35" dirty="0" smtClean="0">
                <a:latin typeface="Times New Roman"/>
                <a:cs typeface="Times New Roman"/>
              </a:rPr>
              <a:t> </a:t>
            </a:r>
            <a:r>
              <a:rPr sz="1100" i="1" dirty="0" smtClean="0">
                <a:latin typeface="Arial Narrow"/>
                <a:cs typeface="Arial Narrow"/>
              </a:rPr>
              <a:t>et</a:t>
            </a:r>
            <a:r>
              <a:rPr sz="1100" i="1" spc="-25" dirty="0" smtClean="0">
                <a:latin typeface="Times New Roman"/>
                <a:cs typeface="Times New Roman"/>
              </a:rPr>
              <a:t> </a:t>
            </a:r>
            <a:r>
              <a:rPr sz="1100" i="1" dirty="0" smtClean="0">
                <a:latin typeface="Arial Narrow"/>
                <a:cs typeface="Arial Narrow"/>
              </a:rPr>
              <a:t>al</a:t>
            </a:r>
            <a:r>
              <a:rPr sz="1100" dirty="0" smtClean="0">
                <a:latin typeface="Arial Narrow"/>
                <a:cs typeface="Arial Narrow"/>
              </a:rPr>
              <a:t>,</a:t>
            </a:r>
            <a:r>
              <a:rPr sz="1100" spc="-35" dirty="0" smtClean="0">
                <a:latin typeface="Times New Roman"/>
                <a:cs typeface="Times New Roman"/>
              </a:rPr>
              <a:t> </a:t>
            </a:r>
            <a:r>
              <a:rPr sz="1100" spc="-5" dirty="0" smtClean="0">
                <a:latin typeface="Arial Narrow"/>
                <a:cs typeface="Arial Narrow"/>
              </a:rPr>
              <a:t>ESPE</a:t>
            </a:r>
            <a:r>
              <a:rPr sz="1100" dirty="0" smtClean="0">
                <a:latin typeface="Arial Narrow"/>
                <a:cs typeface="Arial Narrow"/>
              </a:rPr>
              <a:t>N</a:t>
            </a:r>
            <a:r>
              <a:rPr sz="1100" spc="-30" dirty="0" smtClean="0">
                <a:latin typeface="Times New Roman"/>
                <a:cs typeface="Times New Roman"/>
              </a:rPr>
              <a:t> </a:t>
            </a:r>
            <a:r>
              <a:rPr sz="1100" dirty="0" smtClean="0">
                <a:latin typeface="Arial Narrow"/>
                <a:cs typeface="Arial Narrow"/>
              </a:rPr>
              <a:t>guidel</a:t>
            </a:r>
            <a:r>
              <a:rPr sz="1100" spc="-5" dirty="0" smtClean="0">
                <a:latin typeface="Arial Narrow"/>
                <a:cs typeface="Arial Narrow"/>
              </a:rPr>
              <a:t>i</a:t>
            </a:r>
            <a:r>
              <a:rPr sz="1100" dirty="0" smtClean="0">
                <a:latin typeface="Arial Narrow"/>
                <a:cs typeface="Arial Narrow"/>
              </a:rPr>
              <a:t>nes</a:t>
            </a:r>
            <a:r>
              <a:rPr sz="1100" spc="-70" dirty="0" smtClean="0">
                <a:latin typeface="Times New Roman"/>
                <a:cs typeface="Times New Roman"/>
              </a:rPr>
              <a:t> </a:t>
            </a:r>
            <a:r>
              <a:rPr sz="1100" spc="-5" dirty="0" smtClean="0">
                <a:latin typeface="Arial Narrow"/>
                <a:cs typeface="Arial Narrow"/>
              </a:rPr>
              <a:t>o</a:t>
            </a:r>
            <a:r>
              <a:rPr sz="1100" dirty="0" smtClean="0">
                <a:latin typeface="Arial Narrow"/>
                <a:cs typeface="Arial Narrow"/>
              </a:rPr>
              <a:t>n</a:t>
            </a:r>
            <a:r>
              <a:rPr sz="1100" spc="-35" dirty="0" smtClean="0">
                <a:latin typeface="Times New Roman"/>
                <a:cs typeface="Times New Roman"/>
              </a:rPr>
              <a:t> </a:t>
            </a:r>
            <a:r>
              <a:rPr sz="1100" dirty="0" smtClean="0">
                <a:latin typeface="Arial Narrow"/>
                <a:cs typeface="Arial Narrow"/>
              </a:rPr>
              <a:t>nutrit</a:t>
            </a:r>
            <a:r>
              <a:rPr sz="1100" spc="-5" dirty="0" smtClean="0">
                <a:latin typeface="Arial Narrow"/>
                <a:cs typeface="Arial Narrow"/>
              </a:rPr>
              <a:t>i</a:t>
            </a:r>
            <a:r>
              <a:rPr sz="1100" dirty="0" smtClean="0">
                <a:latin typeface="Arial Narrow"/>
                <a:cs typeface="Arial Narrow"/>
              </a:rPr>
              <a:t>on</a:t>
            </a:r>
            <a:r>
              <a:rPr sz="1100" spc="-50" dirty="0" smtClean="0">
                <a:latin typeface="Times New Roman"/>
                <a:cs typeface="Times New Roman"/>
              </a:rPr>
              <a:t> </a:t>
            </a:r>
            <a:r>
              <a:rPr sz="1100" spc="-5" dirty="0" smtClean="0">
                <a:latin typeface="Arial Narrow"/>
                <a:cs typeface="Arial Narrow"/>
              </a:rPr>
              <a:t>i</a:t>
            </a:r>
            <a:r>
              <a:rPr sz="1100" dirty="0" smtClean="0">
                <a:latin typeface="Arial Narrow"/>
                <a:cs typeface="Arial Narrow"/>
              </a:rPr>
              <a:t>n</a:t>
            </a:r>
            <a:r>
              <a:rPr sz="1100" spc="-35" dirty="0" smtClean="0">
                <a:latin typeface="Times New Roman"/>
                <a:cs typeface="Times New Roman"/>
              </a:rPr>
              <a:t> </a:t>
            </a:r>
            <a:r>
              <a:rPr sz="1100" dirty="0" smtClean="0">
                <a:latin typeface="Arial Narrow"/>
                <a:cs typeface="Arial Narrow"/>
              </a:rPr>
              <a:t>canc</a:t>
            </a:r>
            <a:r>
              <a:rPr sz="1100" spc="-5" dirty="0" smtClean="0">
                <a:latin typeface="Arial Narrow"/>
                <a:cs typeface="Arial Narrow"/>
              </a:rPr>
              <a:t>e</a:t>
            </a:r>
            <a:r>
              <a:rPr sz="1100" dirty="0" smtClean="0">
                <a:latin typeface="Arial Narrow"/>
                <a:cs typeface="Arial Narrow"/>
              </a:rPr>
              <a:t>r</a:t>
            </a:r>
            <a:r>
              <a:rPr sz="1100" spc="-50" dirty="0" smtClean="0">
                <a:latin typeface="Times New Roman"/>
                <a:cs typeface="Times New Roman"/>
              </a:rPr>
              <a:t> </a:t>
            </a:r>
            <a:r>
              <a:rPr sz="1100" dirty="0" smtClean="0">
                <a:latin typeface="Arial Narrow"/>
                <a:cs typeface="Arial Narrow"/>
              </a:rPr>
              <a:t>patients,</a:t>
            </a:r>
            <a:r>
              <a:rPr sz="1100" spc="-40" dirty="0" smtClean="0">
                <a:latin typeface="Times New Roman"/>
                <a:cs typeface="Times New Roman"/>
              </a:rPr>
              <a:t> </a:t>
            </a:r>
            <a:r>
              <a:rPr sz="1100" spc="-10" dirty="0" smtClean="0">
                <a:latin typeface="Arial Narrow"/>
                <a:cs typeface="Arial Narrow"/>
              </a:rPr>
              <a:t>C</a:t>
            </a:r>
            <a:r>
              <a:rPr sz="1100" spc="-5" dirty="0" smtClean="0">
                <a:latin typeface="Arial Narrow"/>
                <a:cs typeface="Arial Narrow"/>
              </a:rPr>
              <a:t>l</a:t>
            </a:r>
            <a:r>
              <a:rPr sz="1100" spc="5" dirty="0" smtClean="0">
                <a:latin typeface="Arial Narrow"/>
                <a:cs typeface="Arial Narrow"/>
              </a:rPr>
              <a:t>i</a:t>
            </a:r>
            <a:r>
              <a:rPr sz="1100" dirty="0" smtClean="0">
                <a:latin typeface="Arial Narrow"/>
                <a:cs typeface="Arial Narrow"/>
              </a:rPr>
              <a:t>nical</a:t>
            </a:r>
            <a:r>
              <a:rPr sz="1100" spc="-45" dirty="0" smtClean="0">
                <a:latin typeface="Times New Roman"/>
                <a:cs typeface="Times New Roman"/>
              </a:rPr>
              <a:t> </a:t>
            </a:r>
            <a:r>
              <a:rPr sz="1100" spc="-10" dirty="0" smtClean="0">
                <a:latin typeface="Arial Narrow"/>
                <a:cs typeface="Arial Narrow"/>
              </a:rPr>
              <a:t>N</a:t>
            </a:r>
            <a:r>
              <a:rPr sz="1100" dirty="0" smtClean="0">
                <a:latin typeface="Arial Narrow"/>
                <a:cs typeface="Arial Narrow"/>
              </a:rPr>
              <a:t>utriti</a:t>
            </a:r>
            <a:r>
              <a:rPr sz="1100" spc="-5" dirty="0" smtClean="0">
                <a:latin typeface="Arial Narrow"/>
                <a:cs typeface="Arial Narrow"/>
              </a:rPr>
              <a:t>o</a:t>
            </a:r>
            <a:r>
              <a:rPr sz="1100" dirty="0" smtClean="0">
                <a:latin typeface="Arial Narrow"/>
                <a:cs typeface="Arial Narrow"/>
              </a:rPr>
              <a:t>n</a:t>
            </a:r>
            <a:r>
              <a:rPr sz="1100" spc="-50" dirty="0" smtClean="0">
                <a:latin typeface="Times New Roman"/>
                <a:cs typeface="Times New Roman"/>
              </a:rPr>
              <a:t> </a:t>
            </a:r>
            <a:r>
              <a:rPr sz="1100" dirty="0" smtClean="0">
                <a:latin typeface="Arial Narrow"/>
                <a:cs typeface="Arial Narrow"/>
              </a:rPr>
              <a:t>(2016)</a:t>
            </a:r>
            <a:endParaRPr sz="1100" dirty="0">
              <a:latin typeface="Arial Narrow"/>
              <a:cs typeface="Arial Narr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27987" y="2084854"/>
            <a:ext cx="4392295" cy="436017"/>
          </a:xfrm>
          <a:prstGeom prst="rect">
            <a:avLst/>
          </a:prstGeom>
          <a:solidFill>
            <a:srgbClr val="31502C"/>
          </a:solidFill>
          <a:ln w="25907">
            <a:solidFill>
              <a:srgbClr val="21381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7470" marR="140335">
              <a:lnSpc>
                <a:spcPts val="1730"/>
              </a:lnSpc>
            </a:pPr>
            <a:r>
              <a:rPr lang="el-GR" sz="1600" spc="-30" dirty="0" smtClean="0">
                <a:solidFill>
                  <a:srgbClr val="FFFFFF"/>
                </a:solidFill>
                <a:latin typeface="Arial Narrow"/>
                <a:cs typeface="Arial Narrow"/>
              </a:rPr>
              <a:t>Έγκαιρη αναγνώριση διατροφικών ελλείψεων και έναρξη διατροφικής υποστήριξης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29510" y="2862837"/>
            <a:ext cx="4392295" cy="246221"/>
          </a:xfrm>
          <a:prstGeom prst="rect">
            <a:avLst/>
          </a:prstGeom>
          <a:solidFill>
            <a:srgbClr val="31502C"/>
          </a:solidFill>
          <a:ln w="25907">
            <a:solidFill>
              <a:srgbClr val="21381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7470">
              <a:lnSpc>
                <a:spcPct val="100000"/>
              </a:lnSpc>
            </a:pPr>
            <a:r>
              <a:rPr lang="el-GR" sz="1600" spc="-10" dirty="0" smtClean="0">
                <a:solidFill>
                  <a:srgbClr val="FFFFFF"/>
                </a:solidFill>
                <a:latin typeface="Arial Narrow"/>
                <a:cs typeface="Arial Narrow"/>
              </a:rPr>
              <a:t>Αναγνώριση μη αναστρέψιμων αιτιών απώλειας ΣΒ</a:t>
            </a:r>
            <a:endParaRPr sz="1600" dirty="0">
              <a:latin typeface="Arial Narrow"/>
              <a:cs typeface="Arial Narrow"/>
            </a:endParaRPr>
          </a:p>
        </p:txBody>
      </p:sp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818"/>
    </mc:Choice>
    <mc:Fallback>
      <p:transition spd="slow" advTm="50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2" y="644691"/>
            <a:ext cx="849630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Έλλειψη 1"/>
          <p:cNvSpPr/>
          <p:nvPr/>
        </p:nvSpPr>
        <p:spPr>
          <a:xfrm>
            <a:off x="76201" y="2971800"/>
            <a:ext cx="1905001" cy="2209800"/>
          </a:xfrm>
          <a:prstGeom prst="ellipse">
            <a:avLst/>
          </a:prstGeom>
          <a:noFill/>
          <a:ln w="889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5" name="4 - Ορθογώνιο"/>
          <p:cNvSpPr/>
          <p:nvPr/>
        </p:nvSpPr>
        <p:spPr>
          <a:xfrm>
            <a:off x="611560" y="6550227"/>
            <a:ext cx="85324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rial Narrow" pitchFamily="34" charset="0"/>
              </a:rPr>
              <a:t>Consensus document from Dietitian/ Nutritionists from the Nutrition Education Materials Online, "NEMO", team Disclaimer: http://www.health.qld.gov.au/masters/copyright.asp ; 2017</a:t>
            </a:r>
            <a:endParaRPr lang="el-GR" sz="1000" dirty="0">
              <a:latin typeface="Arial Narrow" pitchFamily="34" charset="0"/>
            </a:endParaRPr>
          </a:p>
        </p:txBody>
      </p:sp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7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81007" y="381000"/>
            <a:ext cx="7934325" cy="6172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6"/>
          <p:cNvSpPr txBox="1"/>
          <p:nvPr/>
        </p:nvSpPr>
        <p:spPr>
          <a:xfrm>
            <a:off x="2195739" y="6632302"/>
            <a:ext cx="694826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100" spc="-5" dirty="0" smtClean="0">
                <a:latin typeface="Arial Narrow"/>
                <a:cs typeface="Arial Narrow"/>
              </a:rPr>
              <a:t>Bauer </a:t>
            </a:r>
            <a:r>
              <a:rPr sz="1100" dirty="0" smtClean="0">
                <a:latin typeface="Arial Narrow"/>
                <a:cs typeface="Arial Narrow"/>
              </a:rPr>
              <a:t>J,</a:t>
            </a:r>
            <a:r>
              <a:rPr sz="1100" spc="-35" dirty="0" smtClean="0">
                <a:latin typeface="Times New Roman"/>
                <a:cs typeface="Times New Roman"/>
              </a:rPr>
              <a:t> </a:t>
            </a:r>
            <a:r>
              <a:rPr sz="1100" i="1" dirty="0" smtClean="0">
                <a:latin typeface="Arial Narrow"/>
                <a:cs typeface="Arial Narrow"/>
              </a:rPr>
              <a:t>et</a:t>
            </a:r>
            <a:r>
              <a:rPr sz="1100" i="1" spc="-25" dirty="0" smtClean="0">
                <a:latin typeface="Times New Roman"/>
                <a:cs typeface="Times New Roman"/>
              </a:rPr>
              <a:t> </a:t>
            </a:r>
            <a:r>
              <a:rPr sz="1100" i="1" dirty="0" smtClean="0">
                <a:latin typeface="Arial Narrow"/>
                <a:cs typeface="Arial Narrow"/>
              </a:rPr>
              <a:t>al</a:t>
            </a:r>
            <a:r>
              <a:rPr sz="1100" dirty="0" smtClean="0">
                <a:latin typeface="Arial Narrow"/>
                <a:cs typeface="Arial Narrow"/>
              </a:rPr>
              <a:t>,</a:t>
            </a:r>
            <a:r>
              <a:rPr lang="en-US" sz="1100" dirty="0" smtClean="0">
                <a:latin typeface="Arial Narrow"/>
                <a:cs typeface="Arial Narrow"/>
              </a:rPr>
              <a:t> Eur J Clin Nutr. 2002 Aug; 56(8):779-85 Use of the scored PG-SGA as a nutrition assessment tool in patients with cancer </a:t>
            </a:r>
            <a:r>
              <a:rPr lang="en-US" sz="1100" spc="-35" dirty="0" smtClean="0">
                <a:latin typeface="Times New Roman"/>
                <a:cs typeface="Times New Roman"/>
              </a:rPr>
              <a:t> </a:t>
            </a:r>
            <a:endParaRPr sz="1100" dirty="0">
              <a:latin typeface="Arial Narrow"/>
              <a:cs typeface="Arial Narrow"/>
            </a:endParaRPr>
          </a:p>
        </p:txBody>
      </p:sp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958"/>
    </mc:Choice>
    <mc:Fallback>
      <p:transition spd="slow" advTm="80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7" y="762000"/>
            <a:ext cx="8124825" cy="56433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6"/>
          <p:cNvSpPr txBox="1"/>
          <p:nvPr/>
        </p:nvSpPr>
        <p:spPr>
          <a:xfrm>
            <a:off x="2195739" y="6632302"/>
            <a:ext cx="694826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100" spc="-5" dirty="0" smtClean="0">
                <a:latin typeface="Arial Narrow"/>
                <a:cs typeface="Arial Narrow"/>
              </a:rPr>
              <a:t>Bauer </a:t>
            </a:r>
            <a:r>
              <a:rPr sz="1100" dirty="0" smtClean="0">
                <a:latin typeface="Arial Narrow"/>
                <a:cs typeface="Arial Narrow"/>
              </a:rPr>
              <a:t>J,</a:t>
            </a:r>
            <a:r>
              <a:rPr sz="1100" spc="-35" dirty="0" smtClean="0">
                <a:latin typeface="Times New Roman"/>
                <a:cs typeface="Times New Roman"/>
              </a:rPr>
              <a:t> </a:t>
            </a:r>
            <a:r>
              <a:rPr sz="1100" i="1" dirty="0" smtClean="0">
                <a:latin typeface="Arial Narrow"/>
                <a:cs typeface="Arial Narrow"/>
              </a:rPr>
              <a:t>et</a:t>
            </a:r>
            <a:r>
              <a:rPr sz="1100" i="1" spc="-25" dirty="0" smtClean="0">
                <a:latin typeface="Times New Roman"/>
                <a:cs typeface="Times New Roman"/>
              </a:rPr>
              <a:t> </a:t>
            </a:r>
            <a:r>
              <a:rPr sz="1100" i="1" dirty="0" smtClean="0">
                <a:latin typeface="Arial Narrow"/>
                <a:cs typeface="Arial Narrow"/>
              </a:rPr>
              <a:t>al</a:t>
            </a:r>
            <a:r>
              <a:rPr sz="1100" dirty="0" smtClean="0">
                <a:latin typeface="Arial Narrow"/>
                <a:cs typeface="Arial Narrow"/>
              </a:rPr>
              <a:t>,</a:t>
            </a:r>
            <a:r>
              <a:rPr lang="en-US" sz="1100" dirty="0" smtClean="0">
                <a:latin typeface="Arial Narrow"/>
                <a:cs typeface="Arial Narrow"/>
              </a:rPr>
              <a:t> Eur J Clin Nutr. 2002 Aug; 56(8):779-85 Use of the scored PG-SGA as a nutrition assessment tool in patients with cancer </a:t>
            </a:r>
            <a:r>
              <a:rPr lang="en-US" sz="1100" spc="-35" dirty="0" smtClean="0">
                <a:latin typeface="Times New Roman"/>
                <a:cs typeface="Times New Roman"/>
              </a:rPr>
              <a:t> </a:t>
            </a:r>
            <a:endParaRPr sz="1100" dirty="0">
              <a:latin typeface="Arial Narrow"/>
              <a:cs typeface="Arial Narrow"/>
            </a:endParaRPr>
          </a:p>
        </p:txBody>
      </p:sp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430"/>
    </mc:Choice>
    <mc:Fallback>
      <p:transition spd="slow" advTm="3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692150"/>
            <a:ext cx="856932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2 - TextBox"/>
          <p:cNvSpPr txBox="1">
            <a:spLocks noChangeArrowheads="1"/>
          </p:cNvSpPr>
          <p:nvPr/>
        </p:nvSpPr>
        <p:spPr bwMode="auto">
          <a:xfrm>
            <a:off x="2819400" y="6519863"/>
            <a:ext cx="632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                Global </a:t>
            </a:r>
            <a:r>
              <a:rPr lang="en-US" sz="1600" b="1" dirty="0"/>
              <a:t>Cancer Facts and Figures, 3</a:t>
            </a:r>
            <a:r>
              <a:rPr lang="en-US" sz="1600" b="1" baseline="30000" dirty="0"/>
              <a:t>rd</a:t>
            </a:r>
            <a:r>
              <a:rPr lang="en-US" sz="1600" b="1" dirty="0"/>
              <a:t> edition, 2015</a:t>
            </a:r>
            <a:endParaRPr lang="el-GR" sz="1600" b="1" dirty="0"/>
          </a:p>
        </p:txBody>
      </p:sp>
      <p:sp>
        <p:nvSpPr>
          <p:cNvPr id="4" name="3 - Έλλειψη"/>
          <p:cNvSpPr/>
          <p:nvPr/>
        </p:nvSpPr>
        <p:spPr>
          <a:xfrm>
            <a:off x="0" y="1676400"/>
            <a:ext cx="2592388" cy="649287"/>
          </a:xfrm>
          <a:prstGeom prst="ellipse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90" y="381000"/>
            <a:ext cx="67691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9" y="304800"/>
            <a:ext cx="6889751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8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5"/>
          <p:cNvGraphicFramePr>
            <a:graphicFrameLocks/>
          </p:cNvGraphicFramePr>
          <p:nvPr/>
        </p:nvGraphicFramePr>
        <p:xfrm>
          <a:off x="381002" y="1219201"/>
          <a:ext cx="8496944" cy="5450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94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874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3188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Patient-Generated Subjective Global Assessment (PG-SGA)</a:t>
                      </a:r>
                    </a:p>
                  </a:txBody>
                  <a:tcPr marL="91436" marR="91436" marT="45709" marB="45709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61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9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0-1</a:t>
                      </a:r>
                      <a:endParaRPr lang="en-US" sz="1900" b="1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36" marR="91436" marT="45709" marB="45709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0033CC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No intervention required at this time. </a:t>
                      </a:r>
                      <a:r>
                        <a:rPr lang="en-US" sz="1900" b="1" u="sng" dirty="0" smtClean="0">
                          <a:solidFill>
                            <a:srgbClr val="0033CC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Re-assessment </a:t>
                      </a:r>
                      <a:r>
                        <a:rPr lang="en-US" sz="1900" dirty="0" smtClean="0">
                          <a:solidFill>
                            <a:srgbClr val="0033CC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on routine and regular basis during treatment.</a:t>
                      </a:r>
                      <a:endParaRPr lang="en-US" sz="19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36" marR="91436" marT="45709" marB="45709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018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900" b="1" dirty="0" smtClean="0">
                          <a:solidFill>
                            <a:srgbClr val="0033CC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2-3</a:t>
                      </a:r>
                      <a:endParaRPr lang="en-US" sz="1900" b="1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36" marR="91436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rgbClr val="0033CC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Patient &amp; family </a:t>
                      </a:r>
                      <a:r>
                        <a:rPr lang="en-US" sz="1900" b="1" u="sng" dirty="0" smtClean="0">
                          <a:solidFill>
                            <a:srgbClr val="0033CC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education by dietitian</a:t>
                      </a:r>
                      <a:r>
                        <a:rPr lang="en-US" sz="1900" dirty="0" smtClean="0">
                          <a:solidFill>
                            <a:srgbClr val="0033CC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nurse, or other clinician with pharmacologic intervention as indicated by symptom </a:t>
                      </a:r>
                      <a:endParaRPr lang="en-US" sz="1900" dirty="0">
                        <a:latin typeface="+mn-lt"/>
                      </a:endParaRPr>
                    </a:p>
                  </a:txBody>
                  <a:tcPr marL="91436" marR="91436" marT="45709" marB="45709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24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900" b="1" dirty="0" smtClean="0">
                          <a:solidFill>
                            <a:srgbClr val="0033CC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4-8</a:t>
                      </a:r>
                      <a:endParaRPr lang="en-US" sz="1900" b="1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36" marR="91436" marT="45709" marB="45709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u="sng" dirty="0" smtClean="0">
                          <a:solidFill>
                            <a:srgbClr val="0033CC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Requires intervention by dietitian</a:t>
                      </a:r>
                      <a:r>
                        <a:rPr lang="en-US" sz="1900" dirty="0" smtClean="0">
                          <a:solidFill>
                            <a:srgbClr val="0033CC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in conjunction with nurse or physician as indicated by symptoms.</a:t>
                      </a:r>
                      <a:endParaRPr lang="en-US" sz="19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36" marR="91436" marT="45709" marB="45709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461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9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&gt;9</a:t>
                      </a:r>
                      <a:endParaRPr lang="en-US" sz="1900" b="1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36" marR="91436" marT="45709" marB="45709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rgbClr val="0033CC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Indicates a critical need </a:t>
                      </a:r>
                      <a:r>
                        <a:rPr lang="en-US" sz="1900" dirty="0" smtClean="0">
                          <a:solidFill>
                            <a:srgbClr val="0033CC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for improved symptom management </a:t>
                      </a:r>
                      <a:r>
                        <a:rPr lang="en-US" sz="1900" b="1" u="sng" dirty="0" smtClean="0">
                          <a:solidFill>
                            <a:srgbClr val="0033CC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and/or nutrient intervention options</a:t>
                      </a:r>
                      <a:r>
                        <a:rPr lang="en-US" sz="1900" b="1" dirty="0" smtClean="0">
                          <a:solidFill>
                            <a:srgbClr val="0033CC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.</a:t>
                      </a:r>
                      <a:endParaRPr lang="en-US" sz="1900" b="1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36" marR="91436" marT="45709" marB="45709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2 - Ορθογώνιο"/>
          <p:cNvSpPr/>
          <p:nvPr/>
        </p:nvSpPr>
        <p:spPr>
          <a:xfrm>
            <a:off x="1981206" y="457205"/>
            <a:ext cx="4608514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PG-SGA Score</a:t>
            </a:r>
            <a:endParaRPr lang="el-GR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4" name="Ήχος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83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3609" y="641014"/>
            <a:ext cx="67056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l-GR" sz="3600" b="1" spc="-95" dirty="0" smtClean="0">
                <a:latin typeface="Trebuchet MS" pitchFamily="34" charset="0"/>
              </a:rPr>
              <a:t>Διατροφική Αξιολόγηση </a:t>
            </a:r>
            <a:endParaRPr sz="3600" b="1" dirty="0">
              <a:latin typeface="Trebuchet MS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8600" y="1484784"/>
            <a:ext cx="8763001" cy="52937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buClr>
                <a:srgbClr val="92A199"/>
              </a:buClr>
              <a:buSzPct val="83333"/>
              <a:buFontTx/>
              <a:buAutoNum type="arabicPeriod"/>
              <a:tabLst>
                <a:tab pos="469265" algn="l"/>
                <a:tab pos="469900" algn="l"/>
              </a:tabLst>
            </a:pPr>
            <a:r>
              <a:rPr lang="el-GR" sz="2200" b="1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Ανθρωπομετρία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:</a:t>
            </a:r>
            <a:r>
              <a:rPr lang="en-US" sz="2200" b="1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 </a:t>
            </a:r>
            <a:r>
              <a:rPr lang="en-US" sz="2200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(</a:t>
            </a:r>
            <a:r>
              <a:rPr lang="el-GR" sz="2200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παρόν ΣΒ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</a:t>
            </a:r>
            <a:r>
              <a:rPr lang="el-GR" sz="2200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 ΔΜΣ, σύνηθες ΣΒ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 ακούσια απώλεια βάρους από την έναρξη της νόσου ή την εμφάνιση των πρώτων συμπτωμάτων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; </a:t>
            </a:r>
            <a:r>
              <a:rPr lang="el-GR" sz="2200" spc="-10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απώλεια βάρους την τελευταία εβδομάδα</a:t>
            </a:r>
            <a:r>
              <a:rPr lang="en-US" sz="2200" spc="-10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</a:t>
            </a:r>
            <a:r>
              <a:rPr lang="el-GR" sz="2200" spc="-10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 τον τελευταίο μήνα και τους τελευταίους 6 μήνες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 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TSF, MAMC)</a:t>
            </a:r>
          </a:p>
          <a:p>
            <a:pPr marL="469900" indent="-457200">
              <a:buClr>
                <a:srgbClr val="92A199"/>
              </a:buClr>
              <a:buSzPct val="83333"/>
              <a:buFontTx/>
              <a:buAutoNum type="arabicPeriod"/>
              <a:tabLst>
                <a:tab pos="469265" algn="l"/>
                <a:tab pos="469900" algn="l"/>
              </a:tabLst>
            </a:pPr>
            <a:r>
              <a:rPr lang="el-GR" sz="2200" b="1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Βιοχημικά δεδομένα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: 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αλβουμίνη ορού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 </a:t>
            </a:r>
            <a:r>
              <a:rPr lang="el-GR" sz="2200" spc="-5" dirty="0" err="1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προαλβουμίνη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 συνολικός αριθμός λευκοκυττάρων, χοληστερόλη, 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CRP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 </a:t>
            </a:r>
            <a:r>
              <a:rPr lang="el-GR" sz="2200" spc="-5" dirty="0" err="1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φερριτίνη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 κλπ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.</a:t>
            </a:r>
          </a:p>
          <a:p>
            <a:pPr marL="469900" indent="-457200">
              <a:buClr>
                <a:srgbClr val="92A199"/>
              </a:buClr>
              <a:buSzPct val="83333"/>
              <a:buFontTx/>
              <a:buAutoNum type="arabicPeriod"/>
              <a:tabLst>
                <a:tab pos="469265" algn="l"/>
                <a:tab pos="469900" algn="l"/>
              </a:tabLst>
            </a:pPr>
            <a:r>
              <a:rPr lang="el-GR" sz="2200" b="1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Κλινικά σημεία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: 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οικογενειακό ιστορικό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 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πρόσφατη φαρμακευτική αγωγή και θεραπεία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 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παρενέργειες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(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απώλεια βάρους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 ανορεξία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 ναυτία κλπ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.),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 αρχική εστία νόσου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 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στάδιο νόσου στη διάγνωση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 επιπλέον δεδομένα όπως πχ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., </a:t>
            </a:r>
            <a:r>
              <a:rPr lang="en-US" sz="2200" spc="-5" dirty="0" smtClean="0">
                <a:solidFill>
                  <a:srgbClr val="C00000"/>
                </a:solidFill>
                <a:latin typeface="Trebuchet MS" pitchFamily="34" charset="0"/>
                <a:cs typeface="Arial"/>
              </a:rPr>
              <a:t>PG-SGA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 </a:t>
            </a:r>
            <a:r>
              <a:rPr lang="en-US" sz="2200" spc="-5" dirty="0" smtClean="0">
                <a:solidFill>
                  <a:srgbClr val="C00000"/>
                </a:solidFill>
                <a:latin typeface="Trebuchet MS" pitchFamily="34" charset="0"/>
                <a:cs typeface="Arial"/>
              </a:rPr>
              <a:t>Karnofsky Index </a:t>
            </a:r>
          </a:p>
          <a:p>
            <a:pPr marL="469900" indent="-457200">
              <a:buClr>
                <a:srgbClr val="92A199"/>
              </a:buClr>
              <a:buSzPct val="83333"/>
              <a:buFontTx/>
              <a:buAutoNum type="arabicPeriod"/>
              <a:tabLst>
                <a:tab pos="469265" algn="l"/>
                <a:tab pos="469900" algn="l"/>
              </a:tabLst>
            </a:pPr>
            <a:r>
              <a:rPr lang="el-GR" sz="2200" b="1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Διατροφή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: 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εκτίμηση αναγκών για τον ασθενή 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(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ενέργεια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 πρωτεΐνη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 λίπος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 ΥΔ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 υγρά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 διαιτητικές ίνες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)</a:t>
            </a:r>
          </a:p>
          <a:p>
            <a:pPr marL="469900" indent="-457200">
              <a:buClr>
                <a:srgbClr val="92A199"/>
              </a:buClr>
              <a:buSzPct val="83333"/>
              <a:buFontTx/>
              <a:buAutoNum type="arabicPeriod"/>
              <a:tabLst>
                <a:tab pos="469265" algn="l"/>
                <a:tab pos="469900" algn="l"/>
              </a:tabLst>
            </a:pPr>
            <a:r>
              <a:rPr lang="el-GR" sz="2200" b="1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Περιβάλλον/ Φυσική δραστηριότητα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: 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επάγγελμα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 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συνθήκες διαβίωσης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 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κοινωνική υποστήριξη</a:t>
            </a:r>
            <a:r>
              <a:rPr lang="en-US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, </a:t>
            </a:r>
            <a:r>
              <a:rPr lang="el-GR" sz="2200" spc="-5" dirty="0" smtClean="0">
                <a:solidFill>
                  <a:srgbClr val="292934"/>
                </a:solidFill>
                <a:latin typeface="Trebuchet MS" pitchFamily="34" charset="0"/>
                <a:cs typeface="Arial"/>
              </a:rPr>
              <a:t>φυσική δραστηριότητα</a:t>
            </a:r>
            <a:endParaRPr lang="en-US" sz="2200" spc="-5" dirty="0" smtClean="0">
              <a:solidFill>
                <a:srgbClr val="292934"/>
              </a:solidFill>
              <a:latin typeface="Trebuchet MS" pitchFamily="34" charset="0"/>
              <a:cs typeface="Arial"/>
            </a:endParaRPr>
          </a:p>
          <a:p>
            <a:pPr marL="469900" indent="-457200">
              <a:buClr>
                <a:srgbClr val="92A199"/>
              </a:buClr>
              <a:buSzPct val="83333"/>
              <a:tabLst>
                <a:tab pos="469265" algn="l"/>
                <a:tab pos="469900" algn="l"/>
              </a:tabLst>
            </a:pPr>
            <a:endParaRPr lang="en-US" dirty="0" smtClean="0">
              <a:latin typeface="Trebuchet MS" pitchFamily="34" charset="0"/>
              <a:cs typeface="Arial"/>
            </a:endParaRPr>
          </a:p>
          <a:p>
            <a:pPr marL="469900" indent="-457200">
              <a:lnSpc>
                <a:spcPct val="100000"/>
              </a:lnSpc>
              <a:buClr>
                <a:srgbClr val="92A199"/>
              </a:buClr>
              <a:buSzPct val="83333"/>
              <a:buAutoNum type="arabicPeriod"/>
              <a:tabLst>
                <a:tab pos="469265" algn="l"/>
                <a:tab pos="469900" algn="l"/>
              </a:tabLst>
            </a:pPr>
            <a:endParaRPr lang="en-US" b="1" spc="-5" dirty="0" smtClean="0">
              <a:solidFill>
                <a:srgbClr val="292934"/>
              </a:solidFill>
              <a:latin typeface="Trebuchet MS" pitchFamily="34" charset="0"/>
              <a:cs typeface="Arial"/>
            </a:endParaRPr>
          </a:p>
        </p:txBody>
      </p:sp>
      <p:pic>
        <p:nvPicPr>
          <p:cNvPr id="4" name="Ήχος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3397"/>
    </mc:Choice>
    <mc:Fallback>
      <p:transition spd="slow" advTm="113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796819"/>
            <a:ext cx="8229600" cy="489654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l-GR" sz="2400" b="1" dirty="0" smtClean="0">
                <a:solidFill>
                  <a:srgbClr val="C00000"/>
                </a:solidFill>
                <a:latin typeface="+mj-lt"/>
              </a:rPr>
              <a:t>Ενεργειακή πρόσληψη</a:t>
            </a:r>
            <a:r>
              <a:rPr lang="en-US" sz="2400" dirty="0" smtClean="0">
                <a:latin typeface="+mj-lt"/>
              </a:rPr>
              <a:t>: </a:t>
            </a:r>
            <a:r>
              <a:rPr lang="el-GR" sz="2400" dirty="0" smtClean="0">
                <a:latin typeface="+mj-lt"/>
              </a:rPr>
              <a:t>25-30 </a:t>
            </a:r>
            <a:r>
              <a:rPr lang="en-US" sz="2400" dirty="0" smtClean="0">
                <a:latin typeface="+mj-lt"/>
              </a:rPr>
              <a:t>kcal/kg </a:t>
            </a:r>
            <a:r>
              <a:rPr lang="el-GR" sz="2400" dirty="0" smtClean="0">
                <a:latin typeface="+mj-lt"/>
              </a:rPr>
              <a:t>ΣΒ/ημέρα </a:t>
            </a:r>
          </a:p>
          <a:p>
            <a:pPr>
              <a:buFont typeface="Wingdings" pitchFamily="2" charset="2"/>
              <a:buChar char="v"/>
            </a:pPr>
            <a:r>
              <a:rPr lang="el-GR" sz="2400" b="1" dirty="0" smtClean="0">
                <a:solidFill>
                  <a:srgbClr val="C00000"/>
                </a:solidFill>
                <a:latin typeface="+mj-lt"/>
              </a:rPr>
              <a:t>Πρωτεϊνική πρόσληψη</a:t>
            </a:r>
            <a:r>
              <a:rPr lang="en-US" sz="2400" dirty="0" smtClean="0">
                <a:latin typeface="+mj-lt"/>
              </a:rPr>
              <a:t>: </a:t>
            </a:r>
            <a:r>
              <a:rPr lang="en-US" sz="2400" dirty="0" smtClean="0">
                <a:latin typeface="+mj-lt"/>
                <a:cs typeface="Arial Narrow"/>
              </a:rPr>
              <a:t>&gt;1</a:t>
            </a:r>
            <a:r>
              <a:rPr lang="en-US" sz="2400" spc="-45" dirty="0" smtClean="0">
                <a:latin typeface="+mj-lt"/>
                <a:cs typeface="Times New Roman"/>
              </a:rPr>
              <a:t> </a:t>
            </a:r>
            <a:r>
              <a:rPr lang="en-US" sz="2400" spc="-5" dirty="0" smtClean="0">
                <a:latin typeface="+mj-lt"/>
                <a:cs typeface="Arial Narrow"/>
              </a:rPr>
              <a:t>g/</a:t>
            </a:r>
            <a:r>
              <a:rPr lang="en-US" sz="2400" spc="-15" dirty="0" smtClean="0">
                <a:latin typeface="+mj-lt"/>
                <a:cs typeface="Arial Narrow"/>
              </a:rPr>
              <a:t>k</a:t>
            </a:r>
            <a:r>
              <a:rPr lang="en-US" sz="2400" spc="-5" dirty="0" smtClean="0">
                <a:latin typeface="+mj-lt"/>
                <a:cs typeface="Arial Narrow"/>
              </a:rPr>
              <a:t>g</a:t>
            </a:r>
            <a:r>
              <a:rPr lang="el-GR" sz="2400" spc="-5" dirty="0" smtClean="0">
                <a:latin typeface="+mj-lt"/>
                <a:cs typeface="Arial Narrow"/>
              </a:rPr>
              <a:t> ΣΒ</a:t>
            </a:r>
            <a:r>
              <a:rPr lang="en-US" sz="2400" spc="-5" dirty="0" smtClean="0">
                <a:latin typeface="+mj-lt"/>
                <a:cs typeface="Arial Narrow"/>
              </a:rPr>
              <a:t>/</a:t>
            </a:r>
            <a:r>
              <a:rPr lang="el-GR" sz="2400" spc="-5" dirty="0" smtClean="0">
                <a:latin typeface="+mj-lt"/>
                <a:cs typeface="Arial Narrow"/>
              </a:rPr>
              <a:t>ημέρα</a:t>
            </a:r>
            <a:r>
              <a:rPr lang="en-US" sz="2400" dirty="0" smtClean="0">
                <a:latin typeface="+mj-lt"/>
                <a:cs typeface="Arial Narrow"/>
              </a:rPr>
              <a:t>(</a:t>
            </a:r>
            <a:r>
              <a:rPr lang="el-GR" sz="2400" dirty="0" smtClean="0">
                <a:latin typeface="+mj-lt"/>
                <a:cs typeface="Arial Narrow"/>
              </a:rPr>
              <a:t>εάν είναι πιθανό</a:t>
            </a:r>
            <a:r>
              <a:rPr lang="el-GR" sz="2400" spc="-45" dirty="0" smtClean="0">
                <a:latin typeface="+mj-lt"/>
                <a:cs typeface="Times New Roman"/>
              </a:rPr>
              <a:t> πρόσληψη έως και </a:t>
            </a:r>
            <a:r>
              <a:rPr lang="en-US" sz="2400" spc="-5" dirty="0" smtClean="0">
                <a:latin typeface="+mj-lt"/>
                <a:cs typeface="Arial Narrow"/>
              </a:rPr>
              <a:t>1.</a:t>
            </a:r>
            <a:r>
              <a:rPr lang="en-US" sz="2400" dirty="0" smtClean="0">
                <a:latin typeface="+mj-lt"/>
                <a:cs typeface="Arial Narrow"/>
              </a:rPr>
              <a:t>5</a:t>
            </a:r>
            <a:r>
              <a:rPr lang="en-US" sz="2400" spc="-65" dirty="0" smtClean="0">
                <a:latin typeface="+mj-lt"/>
                <a:cs typeface="Times New Roman"/>
              </a:rPr>
              <a:t> </a:t>
            </a:r>
            <a:r>
              <a:rPr lang="en-US" sz="2400" spc="-5" dirty="0" smtClean="0">
                <a:latin typeface="+mj-lt"/>
                <a:cs typeface="Arial Narrow"/>
              </a:rPr>
              <a:t>g/</a:t>
            </a:r>
            <a:r>
              <a:rPr lang="en-US" sz="2400" spc="-10" dirty="0" smtClean="0">
                <a:latin typeface="+mj-lt"/>
                <a:cs typeface="Arial Narrow"/>
              </a:rPr>
              <a:t>k</a:t>
            </a:r>
            <a:r>
              <a:rPr lang="en-US" sz="2400" spc="-5" dirty="0" smtClean="0">
                <a:latin typeface="+mj-lt"/>
                <a:cs typeface="Arial Narrow"/>
              </a:rPr>
              <a:t>g</a:t>
            </a:r>
            <a:r>
              <a:rPr lang="el-GR" sz="2400" spc="-5" dirty="0" smtClean="0">
                <a:latin typeface="+mj-lt"/>
                <a:cs typeface="Arial Narrow"/>
              </a:rPr>
              <a:t> ΣΒ/ημέρα</a:t>
            </a:r>
            <a:r>
              <a:rPr lang="en-US" sz="2400" spc="-5" dirty="0" smtClean="0">
                <a:latin typeface="+mj-lt"/>
                <a:cs typeface="Arial Narrow"/>
              </a:rPr>
              <a:t>)</a:t>
            </a:r>
            <a:endParaRPr lang="el-GR" sz="2400" dirty="0" smtClean="0">
              <a:latin typeface="+mj-lt"/>
            </a:endParaRPr>
          </a:p>
          <a:p>
            <a:pPr>
              <a:buFont typeface="Wingdings" pitchFamily="2" charset="2"/>
              <a:buChar char="v"/>
            </a:pPr>
            <a:endParaRPr lang="el-GR" sz="2000" dirty="0" smtClean="0">
              <a:latin typeface="+mj-lt"/>
            </a:endParaRPr>
          </a:p>
          <a:p>
            <a:pPr>
              <a:buFont typeface="Wingdings" pitchFamily="2" charset="2"/>
              <a:buChar char="v"/>
            </a:pPr>
            <a:r>
              <a:rPr lang="el-GR" sz="2000" dirty="0" smtClean="0">
                <a:latin typeface="+mj-lt"/>
              </a:rPr>
              <a:t>Βιταμίνες και ιχνοστοιχεία θα πρέπει να παρέχονται σύμφωνα με τα </a:t>
            </a:r>
            <a:r>
              <a:rPr lang="en-US" sz="2000" dirty="0" smtClean="0">
                <a:latin typeface="+mj-lt"/>
              </a:rPr>
              <a:t>RDA</a:t>
            </a:r>
            <a:endParaRPr lang="el-GR" sz="2000" dirty="0" smtClean="0">
              <a:latin typeface="+mj-lt"/>
            </a:endParaRPr>
          </a:p>
          <a:p>
            <a:pPr>
              <a:buFont typeface="Wingdings" pitchFamily="2" charset="2"/>
              <a:buChar char="v"/>
            </a:pPr>
            <a:r>
              <a:rPr lang="el-GR" sz="2000" dirty="0" smtClean="0">
                <a:latin typeface="+mj-lt"/>
                <a:cs typeface="Arial Narrow"/>
              </a:rPr>
              <a:t>Έλλειψη δεδομένων για το ότι η γλουταμίνη ή τα βραχείας αλύσου αμινοξέα βελτιώνουν το κλινικό αποτέλεσμα σε καχεκτικούς ασθενείς</a:t>
            </a:r>
            <a:endParaRPr lang="el-GR" sz="2000" spc="-5" dirty="0" smtClean="0">
              <a:latin typeface="+mj-lt"/>
              <a:cs typeface="Arial Narrow"/>
            </a:endParaRPr>
          </a:p>
          <a:p>
            <a:pPr>
              <a:buFont typeface="Wingdings" pitchFamily="2" charset="2"/>
              <a:buChar char="v"/>
            </a:pPr>
            <a:r>
              <a:rPr lang="el-GR" sz="2000" dirty="0" smtClean="0">
                <a:latin typeface="+mj-lt"/>
                <a:cs typeface="Arial Narrow"/>
              </a:rPr>
              <a:t>Όχι ανάγκη χορήγησης μείγματος αμινοξέων για βραχυπρόθεσμη διατροφική υποστήριξη </a:t>
            </a:r>
            <a:endParaRPr lang="en-US" sz="2000" dirty="0" smtClean="0">
              <a:latin typeface="+mj-lt"/>
              <a:cs typeface="Arial Narrow"/>
            </a:endParaRPr>
          </a:p>
          <a:p>
            <a:pPr>
              <a:buFont typeface="Wingdings" pitchFamily="2" charset="2"/>
              <a:buChar char="v"/>
            </a:pPr>
            <a:r>
              <a:rPr lang="el-GR" sz="2000" dirty="0" smtClean="0">
                <a:latin typeface="+mj-lt"/>
                <a:cs typeface="Arial Narrow"/>
              </a:rPr>
              <a:t>Δεν υπάρχουν δεδομένα που να υποστηρίζουν πως τα θρεπτικά συστατικά </a:t>
            </a:r>
            <a:r>
              <a:rPr lang="en-US" sz="2000" dirty="0" smtClean="0">
                <a:latin typeface="+mj-lt"/>
                <a:cs typeface="Arial Narrow"/>
              </a:rPr>
              <a:t>“</a:t>
            </a:r>
            <a:r>
              <a:rPr lang="el-GR" sz="2000" b="1" dirty="0" smtClean="0">
                <a:solidFill>
                  <a:srgbClr val="C00000"/>
                </a:solidFill>
                <a:latin typeface="+mj-lt"/>
                <a:cs typeface="Arial Narrow"/>
              </a:rPr>
              <a:t>θρέφουν τον όγκο</a:t>
            </a:r>
            <a:r>
              <a:rPr lang="en-US" sz="2000" dirty="0" smtClean="0">
                <a:latin typeface="+mj-lt"/>
                <a:cs typeface="Arial Narrow"/>
              </a:rPr>
              <a:t>”</a:t>
            </a:r>
          </a:p>
          <a:p>
            <a:pPr>
              <a:buFont typeface="Wingdings" pitchFamily="2" charset="2"/>
              <a:buChar char="v"/>
            </a:pPr>
            <a:endParaRPr lang="el-GR" sz="2000" dirty="0" smtClean="0">
              <a:latin typeface="+mj-lt"/>
            </a:endParaRPr>
          </a:p>
          <a:p>
            <a:pPr>
              <a:buNone/>
            </a:pPr>
            <a:endParaRPr lang="el-GR" sz="2000" dirty="0">
              <a:latin typeface="+mj-lt"/>
            </a:endParaRPr>
          </a:p>
        </p:txBody>
      </p:sp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395536" y="747285"/>
            <a:ext cx="82296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l-GR" sz="4000" b="1" spc="-20" dirty="0" smtClean="0">
                <a:solidFill>
                  <a:schemeClr val="tx2"/>
                </a:solidFill>
                <a:latin typeface="+mj-lt"/>
              </a:rPr>
              <a:t>Διατροφική υποστήριξη </a:t>
            </a:r>
            <a:endParaRPr sz="4000" b="1" spc="-2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539555" y="3332993"/>
            <a:ext cx="7655559" cy="31327"/>
          </a:xfrm>
          <a:custGeom>
            <a:avLst/>
            <a:gdLst/>
            <a:ahLst/>
            <a:cxnLst/>
            <a:rect l="l" t="t" r="r" b="b"/>
            <a:pathLst>
              <a:path w="7655559" h="23494">
                <a:moveTo>
                  <a:pt x="0" y="23103"/>
                </a:moveTo>
                <a:lnTo>
                  <a:pt x="7655051" y="0"/>
                </a:lnTo>
              </a:path>
            </a:pathLst>
          </a:custGeom>
          <a:ln w="28955">
            <a:solidFill>
              <a:srgbClr val="7F7F7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355976" y="6637023"/>
            <a:ext cx="478802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rends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J,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2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ESPE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guidel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nes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nutrit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on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canc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r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patients,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nical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N</a:t>
            </a:r>
            <a:r>
              <a:rPr sz="1100" dirty="0">
                <a:latin typeface="Arial Narrow"/>
                <a:cs typeface="Arial Narrow"/>
              </a:rPr>
              <a:t>utriti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(2016</a:t>
            </a:r>
            <a:r>
              <a:rPr sz="1100" dirty="0" smtClean="0">
                <a:latin typeface="Arial Narrow"/>
                <a:cs typeface="Arial Narrow"/>
              </a:rPr>
              <a:t>)</a:t>
            </a:r>
            <a:endParaRPr sz="1100" dirty="0">
              <a:latin typeface="Arial Narrow"/>
              <a:cs typeface="Arial Narrow"/>
            </a:endParaRPr>
          </a:p>
        </p:txBody>
      </p:sp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4879"/>
    </mc:Choice>
    <mc:Fallback>
      <p:transition spd="slow" advTm="64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783907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780928"/>
            <a:ext cx="8136904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6 - Ευθεία γραμμή σύνδεσης"/>
          <p:cNvCxnSpPr/>
          <p:nvPr/>
        </p:nvCxnSpPr>
        <p:spPr>
          <a:xfrm>
            <a:off x="4355976" y="4437112"/>
            <a:ext cx="403244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- Ευθεία γραμμή σύνδεσης"/>
          <p:cNvCxnSpPr/>
          <p:nvPr/>
        </p:nvCxnSpPr>
        <p:spPr>
          <a:xfrm>
            <a:off x="3851920" y="5013176"/>
            <a:ext cx="424847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1393"/>
    </mc:Choice>
    <mc:Fallback>
      <p:transition spd="slow" advTm="61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 txBox="1"/>
          <p:nvPr/>
        </p:nvSpPr>
        <p:spPr>
          <a:xfrm>
            <a:off x="539552" y="1700808"/>
            <a:ext cx="7895590" cy="27366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C00000"/>
                </a:solidFill>
                <a:latin typeface="+mj-lt"/>
                <a:cs typeface="Arial Narrow"/>
              </a:rPr>
              <a:t>P</a:t>
            </a:r>
            <a:r>
              <a:rPr sz="2400" b="1" spc="-10" dirty="0">
                <a:solidFill>
                  <a:srgbClr val="C00000"/>
                </a:solidFill>
                <a:latin typeface="+mj-lt"/>
                <a:cs typeface="Arial Narrow"/>
              </a:rPr>
              <a:t>h</a:t>
            </a:r>
            <a:r>
              <a:rPr sz="2400" b="1" spc="-5" dirty="0">
                <a:solidFill>
                  <a:srgbClr val="C00000"/>
                </a:solidFill>
                <a:latin typeface="+mj-lt"/>
                <a:cs typeface="Arial Narrow"/>
              </a:rPr>
              <a:t>armaco</a:t>
            </a:r>
            <a:r>
              <a:rPr sz="2400" b="1" spc="-10" dirty="0">
                <a:solidFill>
                  <a:srgbClr val="C00000"/>
                </a:solidFill>
                <a:latin typeface="+mj-lt"/>
                <a:cs typeface="Arial Narrow"/>
              </a:rPr>
              <a:t>n</a:t>
            </a:r>
            <a:r>
              <a:rPr sz="2400" b="1" spc="-5" dirty="0">
                <a:solidFill>
                  <a:srgbClr val="C00000"/>
                </a:solidFill>
                <a:latin typeface="+mj-lt"/>
                <a:cs typeface="Arial Narrow"/>
              </a:rPr>
              <a:t>utrie</a:t>
            </a:r>
            <a:r>
              <a:rPr sz="2400" b="1" spc="-10" dirty="0">
                <a:solidFill>
                  <a:srgbClr val="C00000"/>
                </a:solidFill>
                <a:latin typeface="+mj-lt"/>
                <a:cs typeface="Arial Narrow"/>
              </a:rPr>
              <a:t>n</a:t>
            </a:r>
            <a:r>
              <a:rPr sz="2400" b="1" dirty="0">
                <a:solidFill>
                  <a:srgbClr val="C00000"/>
                </a:solidFill>
                <a:latin typeface="+mj-lt"/>
                <a:cs typeface="Arial Narrow"/>
              </a:rPr>
              <a:t>ts:</a:t>
            </a:r>
            <a:r>
              <a:rPr sz="2400" b="1" dirty="0">
                <a:solidFill>
                  <a:srgbClr val="C00000"/>
                </a:solidFill>
                <a:latin typeface="+mj-lt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+mj-lt"/>
                <a:cs typeface="Arial Narrow"/>
              </a:rPr>
              <a:t>Omeg</a:t>
            </a:r>
            <a:r>
              <a:rPr sz="2400" b="1" dirty="0">
                <a:solidFill>
                  <a:srgbClr val="C00000"/>
                </a:solidFill>
                <a:latin typeface="+mj-lt"/>
                <a:cs typeface="Arial Narrow"/>
              </a:rPr>
              <a:t>a-3</a:t>
            </a:r>
            <a:r>
              <a:rPr sz="2400" b="1" spc="-45" dirty="0">
                <a:solidFill>
                  <a:srgbClr val="C00000"/>
                </a:solidFill>
                <a:latin typeface="+mj-lt"/>
                <a:cs typeface="Times New Roman"/>
              </a:rPr>
              <a:t> </a:t>
            </a:r>
            <a:r>
              <a:rPr lang="el-GR" sz="2400" b="1" dirty="0" smtClean="0">
                <a:solidFill>
                  <a:srgbClr val="C00000"/>
                </a:solidFill>
                <a:latin typeface="+mj-lt"/>
                <a:cs typeface="Times New Roman"/>
              </a:rPr>
              <a:t>λιπαρά οξέα</a:t>
            </a:r>
            <a:endParaRPr sz="2400" b="1" dirty="0">
              <a:solidFill>
                <a:srgbClr val="C00000"/>
              </a:solidFill>
              <a:latin typeface="+mj-lt"/>
              <a:cs typeface="Arial Narrow"/>
            </a:endParaRPr>
          </a:p>
          <a:p>
            <a:pPr>
              <a:lnSpc>
                <a:spcPct val="100000"/>
              </a:lnSpc>
            </a:pPr>
            <a:endParaRPr sz="2400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2150" dirty="0">
              <a:latin typeface="+mj-lt"/>
              <a:cs typeface="Times New Roman"/>
            </a:endParaRPr>
          </a:p>
          <a:p>
            <a:pPr marL="753110" indent="-286385">
              <a:lnSpc>
                <a:spcPct val="100000"/>
              </a:lnSpc>
              <a:buClr>
                <a:srgbClr val="1C4F27"/>
              </a:buClr>
              <a:buSzPct val="35000"/>
              <a:buFont typeface="Wingdings"/>
              <a:buChar char=""/>
              <a:tabLst>
                <a:tab pos="753745" algn="l"/>
              </a:tabLst>
            </a:pPr>
            <a:r>
              <a:rPr lang="el-GR" sz="2000" dirty="0" smtClean="0">
                <a:solidFill>
                  <a:srgbClr val="1C4F27"/>
                </a:solidFill>
                <a:latin typeface="+mj-lt"/>
                <a:cs typeface="Arial Narrow"/>
              </a:rPr>
              <a:t>Λίγες μικρές </a:t>
            </a:r>
            <a:r>
              <a:rPr lang="en-US" sz="2000" dirty="0" smtClean="0">
                <a:solidFill>
                  <a:srgbClr val="1C4F27"/>
                </a:solidFill>
                <a:latin typeface="+mj-lt"/>
                <a:cs typeface="Arial Narrow"/>
              </a:rPr>
              <a:t>RCTs </a:t>
            </a:r>
            <a:r>
              <a:rPr lang="el-GR" sz="2000" dirty="0" smtClean="0">
                <a:solidFill>
                  <a:srgbClr val="1C4F27"/>
                </a:solidFill>
                <a:latin typeface="+mj-lt"/>
                <a:cs typeface="Arial Narrow"/>
              </a:rPr>
              <a:t>με θετικά αποτελέσματα</a:t>
            </a:r>
            <a:endParaRPr sz="2000" dirty="0">
              <a:latin typeface="+mj-lt"/>
              <a:cs typeface="Arial Narrow"/>
            </a:endParaRPr>
          </a:p>
          <a:p>
            <a:pPr marL="753110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3745" algn="l"/>
              </a:tabLst>
            </a:pPr>
            <a:r>
              <a:rPr lang="el-GR" sz="2000" dirty="0" smtClean="0">
                <a:solidFill>
                  <a:srgbClr val="1C4F27"/>
                </a:solidFill>
                <a:latin typeface="+mj-lt"/>
                <a:cs typeface="Arial Narrow"/>
              </a:rPr>
              <a:t>Μερικές μεγαλύτερες </a:t>
            </a:r>
            <a:r>
              <a:rPr lang="en-US" sz="2000" dirty="0" smtClean="0">
                <a:solidFill>
                  <a:srgbClr val="1C4F27"/>
                </a:solidFill>
                <a:latin typeface="+mj-lt"/>
                <a:cs typeface="Arial Narrow"/>
              </a:rPr>
              <a:t>RCTs </a:t>
            </a:r>
            <a:r>
              <a:rPr lang="el-GR" sz="2000" dirty="0" smtClean="0">
                <a:solidFill>
                  <a:srgbClr val="1C4F27"/>
                </a:solidFill>
                <a:latin typeface="+mj-lt"/>
                <a:cs typeface="Arial Narrow"/>
              </a:rPr>
              <a:t>με αρνητικά αποτελέσματα</a:t>
            </a:r>
            <a:endParaRPr sz="2000" dirty="0">
              <a:latin typeface="+mj-lt"/>
              <a:cs typeface="Arial Narrow"/>
            </a:endParaRPr>
          </a:p>
          <a:p>
            <a:pPr marL="753110" marR="5080" indent="-286385">
              <a:lnSpc>
                <a:spcPct val="100000"/>
              </a:lnSpc>
              <a:spcBef>
                <a:spcPts val="480"/>
              </a:spcBef>
              <a:buClr>
                <a:srgbClr val="1C4F27"/>
              </a:buClr>
              <a:buSzPct val="35000"/>
              <a:buFont typeface="Wingdings"/>
              <a:buChar char=""/>
              <a:tabLst>
                <a:tab pos="753745" algn="l"/>
              </a:tabLst>
            </a:pP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3</a:t>
            </a:r>
            <a:r>
              <a:rPr sz="2000" spc="-45" dirty="0">
                <a:solidFill>
                  <a:srgbClr val="1C4F27"/>
                </a:solidFill>
                <a:latin typeface="+mj-lt"/>
                <a:cs typeface="Times New Roman"/>
              </a:rPr>
              <a:t> </a:t>
            </a:r>
            <a:r>
              <a:rPr lang="el-GR" sz="2000" spc="-10" dirty="0" smtClean="0">
                <a:solidFill>
                  <a:srgbClr val="1C4F27"/>
                </a:solidFill>
                <a:latin typeface="+mj-lt"/>
                <a:cs typeface="Arial Narrow"/>
              </a:rPr>
              <a:t>συστηματικές ανασκοπήσεις που πραγματοποιήθηκαν το </a:t>
            </a:r>
            <a:r>
              <a:rPr sz="2000" spc="-5" dirty="0" smtClean="0">
                <a:solidFill>
                  <a:srgbClr val="1C4F27"/>
                </a:solidFill>
                <a:latin typeface="+mj-lt"/>
                <a:cs typeface="Arial Narrow"/>
              </a:rPr>
              <a:t>200</a:t>
            </a:r>
            <a:r>
              <a:rPr sz="2000" spc="-10" dirty="0" smtClean="0">
                <a:solidFill>
                  <a:srgbClr val="1C4F27"/>
                </a:solidFill>
                <a:latin typeface="+mj-lt"/>
                <a:cs typeface="Arial Narrow"/>
              </a:rPr>
              <a:t>7</a:t>
            </a:r>
            <a:r>
              <a:rPr sz="2000" dirty="0">
                <a:solidFill>
                  <a:srgbClr val="1C4F27"/>
                </a:solidFill>
                <a:latin typeface="+mj-lt"/>
                <a:cs typeface="Arial Narrow"/>
              </a:rPr>
              <a:t>,</a:t>
            </a:r>
            <a:r>
              <a:rPr sz="2000" spc="-45" dirty="0">
                <a:solidFill>
                  <a:srgbClr val="1C4F27"/>
                </a:solidFill>
                <a:latin typeface="+mj-lt"/>
                <a:cs typeface="Times New Roman"/>
              </a:rPr>
              <a:t> </a:t>
            </a:r>
            <a:r>
              <a:rPr sz="2000" spc="-5" dirty="0" smtClean="0">
                <a:solidFill>
                  <a:srgbClr val="1C4F27"/>
                </a:solidFill>
                <a:latin typeface="+mj-lt"/>
                <a:cs typeface="Arial Narrow"/>
              </a:rPr>
              <a:t>20</a:t>
            </a:r>
            <a:r>
              <a:rPr sz="2000" spc="-10" dirty="0" smtClean="0">
                <a:solidFill>
                  <a:srgbClr val="1C4F27"/>
                </a:solidFill>
                <a:latin typeface="+mj-lt"/>
                <a:cs typeface="Arial Narrow"/>
              </a:rPr>
              <a:t>0</a:t>
            </a:r>
            <a:r>
              <a:rPr sz="2000" dirty="0" smtClean="0">
                <a:solidFill>
                  <a:srgbClr val="1C4F27"/>
                </a:solidFill>
                <a:latin typeface="+mj-lt"/>
                <a:cs typeface="Arial Narrow"/>
              </a:rPr>
              <a:t>9</a:t>
            </a:r>
            <a:r>
              <a:rPr lang="el-GR" sz="2000" spc="-50" dirty="0" smtClean="0">
                <a:solidFill>
                  <a:srgbClr val="1C4F27"/>
                </a:solidFill>
                <a:latin typeface="+mj-lt"/>
                <a:cs typeface="Times New Roman"/>
              </a:rPr>
              <a:t> και </a:t>
            </a:r>
            <a:r>
              <a:rPr sz="2000" spc="-5" dirty="0" smtClean="0">
                <a:solidFill>
                  <a:srgbClr val="1C4F27"/>
                </a:solidFill>
                <a:latin typeface="+mj-lt"/>
                <a:cs typeface="Arial Narrow"/>
              </a:rPr>
              <a:t>201</a:t>
            </a:r>
            <a:r>
              <a:rPr sz="2000" dirty="0" smtClean="0">
                <a:solidFill>
                  <a:srgbClr val="1C4F27"/>
                </a:solidFill>
                <a:latin typeface="+mj-lt"/>
                <a:cs typeface="Arial Narrow"/>
              </a:rPr>
              <a:t>2</a:t>
            </a:r>
            <a:r>
              <a:rPr sz="2000" spc="-55" dirty="0" smtClean="0">
                <a:solidFill>
                  <a:srgbClr val="1C4F27"/>
                </a:solidFill>
                <a:latin typeface="+mj-lt"/>
                <a:cs typeface="Times New Roman"/>
              </a:rPr>
              <a:t> </a:t>
            </a:r>
            <a:r>
              <a:rPr lang="el-GR" sz="2000" spc="-10" dirty="0" smtClean="0">
                <a:solidFill>
                  <a:srgbClr val="1C4F27"/>
                </a:solidFill>
                <a:latin typeface="+mj-lt"/>
                <a:cs typeface="Arial Narrow"/>
              </a:rPr>
              <a:t>κατέληξαν πως δεν υπάρχουν επαρκείς ενδείξεις προκειμένου να υποστηρίξουν μία σύσταση </a:t>
            </a:r>
            <a:endParaRPr sz="2000" dirty="0">
              <a:latin typeface="+mj-lt"/>
              <a:cs typeface="Arial Narrow"/>
            </a:endParaRPr>
          </a:p>
        </p:txBody>
      </p:sp>
      <p:sp>
        <p:nvSpPr>
          <p:cNvPr id="3" name="object 4"/>
          <p:cNvSpPr/>
          <p:nvPr/>
        </p:nvSpPr>
        <p:spPr>
          <a:xfrm>
            <a:off x="259389" y="4654773"/>
            <a:ext cx="8496300" cy="0"/>
          </a:xfrm>
          <a:custGeom>
            <a:avLst/>
            <a:gdLst/>
            <a:ahLst/>
            <a:cxnLst/>
            <a:rect l="l" t="t" r="r" b="b"/>
            <a:pathLst>
              <a:path w="8496300">
                <a:moveTo>
                  <a:pt x="0" y="0"/>
                </a:moveTo>
                <a:lnTo>
                  <a:pt x="8496299" y="0"/>
                </a:lnTo>
              </a:path>
            </a:pathLst>
          </a:custGeom>
          <a:ln w="28955">
            <a:solidFill>
              <a:srgbClr val="7F7F7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/>
          <p:cNvSpPr/>
          <p:nvPr/>
        </p:nvSpPr>
        <p:spPr>
          <a:xfrm>
            <a:off x="257866" y="4827496"/>
            <a:ext cx="1950720" cy="822960"/>
          </a:xfrm>
          <a:custGeom>
            <a:avLst/>
            <a:gdLst/>
            <a:ahLst/>
            <a:cxnLst/>
            <a:rect l="l" t="t" r="r" b="b"/>
            <a:pathLst>
              <a:path w="1950720" h="822960">
                <a:moveTo>
                  <a:pt x="0" y="822959"/>
                </a:moveTo>
                <a:lnTo>
                  <a:pt x="1950588" y="822959"/>
                </a:lnTo>
                <a:lnTo>
                  <a:pt x="1950588" y="0"/>
                </a:lnTo>
                <a:lnTo>
                  <a:pt x="0" y="0"/>
                </a:lnTo>
                <a:lnTo>
                  <a:pt x="0" y="822959"/>
                </a:lnTo>
                <a:close/>
              </a:path>
            </a:pathLst>
          </a:custGeom>
          <a:solidFill>
            <a:srgbClr val="E7E8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2208454" y="4827496"/>
            <a:ext cx="6546215" cy="822960"/>
          </a:xfrm>
          <a:custGeom>
            <a:avLst/>
            <a:gdLst/>
            <a:ahLst/>
            <a:cxnLst/>
            <a:rect l="l" t="t" r="r" b="b"/>
            <a:pathLst>
              <a:path w="6546215" h="822960">
                <a:moveTo>
                  <a:pt x="0" y="822959"/>
                </a:moveTo>
                <a:lnTo>
                  <a:pt x="6545701" y="822959"/>
                </a:lnTo>
                <a:lnTo>
                  <a:pt x="6545701" y="0"/>
                </a:lnTo>
                <a:lnTo>
                  <a:pt x="0" y="0"/>
                </a:lnTo>
                <a:lnTo>
                  <a:pt x="0" y="822959"/>
                </a:lnTo>
                <a:close/>
              </a:path>
            </a:pathLst>
          </a:custGeom>
          <a:solidFill>
            <a:srgbClr val="E7E8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257866" y="5650457"/>
            <a:ext cx="1950720" cy="370840"/>
          </a:xfrm>
          <a:custGeom>
            <a:avLst/>
            <a:gdLst/>
            <a:ahLst/>
            <a:cxnLst/>
            <a:rect l="l" t="t" r="r" b="b"/>
            <a:pathLst>
              <a:path w="1950720" h="370839">
                <a:moveTo>
                  <a:pt x="0" y="370831"/>
                </a:moveTo>
                <a:lnTo>
                  <a:pt x="1950588" y="370831"/>
                </a:lnTo>
                <a:lnTo>
                  <a:pt x="1950588" y="0"/>
                </a:lnTo>
                <a:lnTo>
                  <a:pt x="0" y="0"/>
                </a:lnTo>
                <a:lnTo>
                  <a:pt x="0" y="3708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2208454" y="5650457"/>
            <a:ext cx="6546215" cy="370840"/>
          </a:xfrm>
          <a:custGeom>
            <a:avLst/>
            <a:gdLst/>
            <a:ahLst/>
            <a:cxnLst/>
            <a:rect l="l" t="t" r="r" b="b"/>
            <a:pathLst>
              <a:path w="6546215" h="370839">
                <a:moveTo>
                  <a:pt x="0" y="370831"/>
                </a:moveTo>
                <a:lnTo>
                  <a:pt x="6545701" y="370831"/>
                </a:lnTo>
                <a:lnTo>
                  <a:pt x="6545701" y="0"/>
                </a:lnTo>
                <a:lnTo>
                  <a:pt x="0" y="0"/>
                </a:lnTo>
                <a:lnTo>
                  <a:pt x="0" y="3708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251520" y="5650457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985" y="0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257866" y="4821138"/>
            <a:ext cx="0" cy="1206500"/>
          </a:xfrm>
          <a:custGeom>
            <a:avLst/>
            <a:gdLst/>
            <a:ahLst/>
            <a:cxnLst/>
            <a:rect l="l" t="t" r="r" b="b"/>
            <a:pathLst>
              <a:path h="1206500">
                <a:moveTo>
                  <a:pt x="0" y="0"/>
                </a:moveTo>
                <a:lnTo>
                  <a:pt x="0" y="1206508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8754166" y="4821138"/>
            <a:ext cx="0" cy="1206500"/>
          </a:xfrm>
          <a:custGeom>
            <a:avLst/>
            <a:gdLst/>
            <a:ahLst/>
            <a:cxnLst/>
            <a:rect l="l" t="t" r="r" b="b"/>
            <a:pathLst>
              <a:path h="1206500">
                <a:moveTo>
                  <a:pt x="0" y="0"/>
                </a:moveTo>
                <a:lnTo>
                  <a:pt x="0" y="1206508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251520" y="4827496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985" y="0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251520" y="6021288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985" y="0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 txBox="1"/>
          <p:nvPr/>
        </p:nvSpPr>
        <p:spPr>
          <a:xfrm>
            <a:off x="336761" y="4886751"/>
            <a:ext cx="1776730" cy="42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200" b="1" spc="-5" dirty="0">
                <a:latin typeface="Arial Narrow"/>
                <a:cs typeface="Arial Narrow"/>
              </a:rPr>
              <a:t>Strength</a:t>
            </a:r>
            <a:r>
              <a:rPr sz="1200" b="1" spc="-3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of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re</a:t>
            </a:r>
            <a:r>
              <a:rPr sz="1200" b="1" dirty="0">
                <a:latin typeface="Arial Narrow"/>
                <a:cs typeface="Arial Narrow"/>
              </a:rPr>
              <a:t>comme</a:t>
            </a:r>
            <a:r>
              <a:rPr sz="1200" b="1" spc="-5" dirty="0">
                <a:latin typeface="Arial Narrow"/>
                <a:cs typeface="Arial Narrow"/>
              </a:rPr>
              <a:t>ndation:</a:t>
            </a:r>
            <a:endParaRPr sz="1200" dirty="0">
              <a:latin typeface="Arial Narrow"/>
              <a:cs typeface="Arial Narrow"/>
            </a:endParaRPr>
          </a:p>
          <a:p>
            <a:pPr marL="12700">
              <a:lnSpc>
                <a:spcPts val="1920"/>
              </a:lnSpc>
            </a:pPr>
            <a:r>
              <a:rPr sz="1600" b="1" spc="-15" dirty="0">
                <a:latin typeface="Arial Narrow"/>
                <a:cs typeface="Arial Narrow"/>
              </a:rPr>
              <a:t>WE</a:t>
            </a:r>
            <a:r>
              <a:rPr sz="1600" b="1" spc="-5" dirty="0">
                <a:latin typeface="Arial Narrow"/>
                <a:cs typeface="Arial Narrow"/>
              </a:rPr>
              <a:t>A</a:t>
            </a:r>
            <a:r>
              <a:rPr sz="1600" b="1" spc="-10" dirty="0">
                <a:latin typeface="Arial Narrow"/>
                <a:cs typeface="Arial Narrow"/>
              </a:rPr>
              <a:t>K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14" name="object 15"/>
          <p:cNvSpPr txBox="1"/>
          <p:nvPr/>
        </p:nvSpPr>
        <p:spPr>
          <a:xfrm>
            <a:off x="2287454" y="4894514"/>
            <a:ext cx="6366510" cy="716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10" dirty="0">
                <a:latin typeface="Arial Narrow"/>
                <a:cs typeface="Arial Narrow"/>
              </a:rPr>
              <a:t>In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pat</a:t>
            </a:r>
            <a:r>
              <a:rPr sz="1600" spc="-15" dirty="0">
                <a:latin typeface="Arial Narrow"/>
                <a:cs typeface="Arial Narrow"/>
              </a:rPr>
              <a:t>i</a:t>
            </a:r>
            <a:r>
              <a:rPr sz="1600" spc="-10" dirty="0">
                <a:latin typeface="Arial Narrow"/>
                <a:cs typeface="Arial Narrow"/>
              </a:rPr>
              <a:t>e</a:t>
            </a:r>
            <a:r>
              <a:rPr sz="1600" spc="-5" dirty="0">
                <a:latin typeface="Arial Narrow"/>
                <a:cs typeface="Arial Narrow"/>
              </a:rPr>
              <a:t>n</a:t>
            </a:r>
            <a:r>
              <a:rPr sz="1600" spc="-10" dirty="0">
                <a:latin typeface="Arial Narrow"/>
                <a:cs typeface="Arial Narrow"/>
              </a:rPr>
              <a:t>ts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with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adva</a:t>
            </a:r>
            <a:r>
              <a:rPr sz="1600" spc="-5" dirty="0">
                <a:latin typeface="Arial Narrow"/>
                <a:cs typeface="Arial Narrow"/>
              </a:rPr>
              <a:t>n</a:t>
            </a:r>
            <a:r>
              <a:rPr sz="1600" spc="-10" dirty="0">
                <a:latin typeface="Arial Narrow"/>
                <a:cs typeface="Arial Narrow"/>
              </a:rPr>
              <a:t>ced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ca</a:t>
            </a:r>
            <a:r>
              <a:rPr sz="1600" spc="-5" dirty="0">
                <a:latin typeface="Arial Narrow"/>
                <a:cs typeface="Arial Narrow"/>
              </a:rPr>
              <a:t>n</a:t>
            </a:r>
            <a:r>
              <a:rPr sz="1600" spc="-10" dirty="0">
                <a:latin typeface="Arial Narrow"/>
                <a:cs typeface="Arial Narrow"/>
              </a:rPr>
              <a:t>c</a:t>
            </a:r>
            <a:r>
              <a:rPr sz="1600" spc="-15" dirty="0">
                <a:latin typeface="Arial Narrow"/>
                <a:cs typeface="Arial Narrow"/>
              </a:rPr>
              <a:t>e</a:t>
            </a:r>
            <a:r>
              <a:rPr sz="1600" spc="-5" dirty="0">
                <a:latin typeface="Arial Narrow"/>
                <a:cs typeface="Arial Narrow"/>
              </a:rPr>
              <a:t>r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und</a:t>
            </a:r>
            <a:r>
              <a:rPr sz="1600" spc="-5" dirty="0">
                <a:latin typeface="Arial Narrow"/>
                <a:cs typeface="Arial Narrow"/>
              </a:rPr>
              <a:t>e</a:t>
            </a:r>
            <a:r>
              <a:rPr sz="1600" spc="-10" dirty="0">
                <a:latin typeface="Arial Narrow"/>
                <a:cs typeface="Arial Narrow"/>
              </a:rPr>
              <a:t>rgoi</a:t>
            </a:r>
            <a:r>
              <a:rPr sz="1600" spc="-20" dirty="0">
                <a:latin typeface="Arial Narrow"/>
                <a:cs typeface="Arial Narrow"/>
              </a:rPr>
              <a:t>n</a:t>
            </a:r>
            <a:r>
              <a:rPr sz="1600" spc="-10" dirty="0">
                <a:latin typeface="Arial Narrow"/>
                <a:cs typeface="Arial Narrow"/>
              </a:rPr>
              <a:t>g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c</a:t>
            </a:r>
            <a:r>
              <a:rPr sz="1600" spc="-10" dirty="0">
                <a:latin typeface="Arial Narrow"/>
                <a:cs typeface="Arial Narrow"/>
              </a:rPr>
              <a:t>he</a:t>
            </a:r>
            <a:r>
              <a:rPr sz="1600" spc="-25" dirty="0">
                <a:latin typeface="Arial Narrow"/>
                <a:cs typeface="Arial Narrow"/>
              </a:rPr>
              <a:t>m</a:t>
            </a:r>
            <a:r>
              <a:rPr sz="1600" spc="-10" dirty="0">
                <a:latin typeface="Arial Narrow"/>
                <a:cs typeface="Arial Narrow"/>
              </a:rPr>
              <a:t>ot</a:t>
            </a:r>
            <a:r>
              <a:rPr sz="1600" spc="-20" dirty="0">
                <a:latin typeface="Arial Narrow"/>
                <a:cs typeface="Arial Narrow"/>
              </a:rPr>
              <a:t>h</a:t>
            </a:r>
            <a:r>
              <a:rPr sz="1600" spc="-15" dirty="0">
                <a:latin typeface="Arial Narrow"/>
                <a:cs typeface="Arial Narrow"/>
              </a:rPr>
              <a:t>erap</a:t>
            </a:r>
            <a:r>
              <a:rPr sz="1600" spc="-10" dirty="0">
                <a:latin typeface="Arial Narrow"/>
                <a:cs typeface="Arial Narrow"/>
              </a:rPr>
              <a:t>y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a</a:t>
            </a:r>
            <a:r>
              <a:rPr sz="1600" spc="-5" dirty="0">
                <a:latin typeface="Arial Narrow"/>
                <a:cs typeface="Arial Narrow"/>
              </a:rPr>
              <a:t>n</a:t>
            </a:r>
            <a:r>
              <a:rPr sz="1600" spc="-10" dirty="0">
                <a:latin typeface="Arial Narrow"/>
                <a:cs typeface="Arial Narrow"/>
              </a:rPr>
              <a:t>d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a</a:t>
            </a:r>
            <a:r>
              <a:rPr sz="1600" spc="-5" dirty="0">
                <a:latin typeface="Arial Narrow"/>
                <a:cs typeface="Arial Narrow"/>
              </a:rPr>
              <a:t>t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r</a:t>
            </a:r>
            <a:r>
              <a:rPr sz="1600" spc="-10" dirty="0">
                <a:latin typeface="Arial Narrow"/>
                <a:cs typeface="Arial Narrow"/>
              </a:rPr>
              <a:t>isk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o</a:t>
            </a:r>
            <a:r>
              <a:rPr sz="1600" spc="-5" dirty="0">
                <a:latin typeface="Arial Narrow"/>
                <a:cs typeface="Arial Narrow"/>
              </a:rPr>
              <a:t>f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weig</a:t>
            </a:r>
            <a:r>
              <a:rPr sz="1600" spc="-15" dirty="0">
                <a:latin typeface="Arial Narrow"/>
                <a:cs typeface="Arial Narrow"/>
              </a:rPr>
              <a:t>h</a:t>
            </a:r>
            <a:r>
              <a:rPr sz="1600" spc="-5" dirty="0">
                <a:latin typeface="Arial Narrow"/>
                <a:cs typeface="Arial Narrow"/>
              </a:rPr>
              <a:t>t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lo</a:t>
            </a:r>
            <a:r>
              <a:rPr sz="1600" spc="-5" dirty="0">
                <a:latin typeface="Arial Narrow"/>
                <a:cs typeface="Arial Narrow"/>
              </a:rPr>
              <a:t>s</a:t>
            </a:r>
            <a:r>
              <a:rPr sz="1600" spc="-10" dirty="0">
                <a:latin typeface="Arial Narrow"/>
                <a:cs typeface="Arial Narrow"/>
              </a:rPr>
              <a:t>s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o</a:t>
            </a:r>
            <a:r>
              <a:rPr sz="1600" spc="-5" dirty="0">
                <a:latin typeface="Arial Narrow"/>
                <a:cs typeface="Arial Narrow"/>
              </a:rPr>
              <a:t>r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maln</a:t>
            </a:r>
            <a:r>
              <a:rPr sz="1600" spc="-5" dirty="0">
                <a:latin typeface="Arial Narrow"/>
                <a:cs typeface="Arial Narrow"/>
              </a:rPr>
              <a:t>o</a:t>
            </a:r>
            <a:r>
              <a:rPr sz="1600" spc="-10" dirty="0">
                <a:latin typeface="Arial Narrow"/>
                <a:cs typeface="Arial Narrow"/>
              </a:rPr>
              <a:t>uris</a:t>
            </a:r>
            <a:r>
              <a:rPr sz="1600" spc="-5" dirty="0">
                <a:latin typeface="Arial Narrow"/>
                <a:cs typeface="Arial Narrow"/>
              </a:rPr>
              <a:t>h</a:t>
            </a:r>
            <a:r>
              <a:rPr sz="1600" spc="-10" dirty="0">
                <a:latin typeface="Arial Narrow"/>
                <a:cs typeface="Arial Narrow"/>
              </a:rPr>
              <a:t>ed,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we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su</a:t>
            </a:r>
            <a:r>
              <a:rPr sz="1600" spc="-5" dirty="0">
                <a:latin typeface="Arial Narrow"/>
                <a:cs typeface="Arial Narrow"/>
              </a:rPr>
              <a:t>g</a:t>
            </a:r>
            <a:r>
              <a:rPr sz="1600" spc="-10" dirty="0">
                <a:latin typeface="Arial Narrow"/>
                <a:cs typeface="Arial Narrow"/>
              </a:rPr>
              <a:t>g</a:t>
            </a:r>
            <a:r>
              <a:rPr sz="1600" spc="-5" dirty="0">
                <a:latin typeface="Arial Narrow"/>
                <a:cs typeface="Arial Narrow"/>
              </a:rPr>
              <a:t>e</a:t>
            </a:r>
            <a:r>
              <a:rPr sz="1600" spc="-10" dirty="0">
                <a:latin typeface="Arial Narrow"/>
                <a:cs typeface="Arial Narrow"/>
              </a:rPr>
              <a:t>st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to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use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su</a:t>
            </a:r>
            <a:r>
              <a:rPr sz="1600" spc="-5" dirty="0">
                <a:latin typeface="Arial Narrow"/>
                <a:cs typeface="Arial Narrow"/>
              </a:rPr>
              <a:t>p</a:t>
            </a:r>
            <a:r>
              <a:rPr sz="1600" spc="-10" dirty="0">
                <a:latin typeface="Arial Narrow"/>
                <a:cs typeface="Arial Narrow"/>
              </a:rPr>
              <a:t>ple</a:t>
            </a:r>
            <a:r>
              <a:rPr sz="1600" spc="-20" dirty="0">
                <a:latin typeface="Arial Narrow"/>
                <a:cs typeface="Arial Narrow"/>
              </a:rPr>
              <a:t>m</a:t>
            </a:r>
            <a:r>
              <a:rPr sz="1600" spc="-10" dirty="0">
                <a:latin typeface="Arial Narrow"/>
                <a:cs typeface="Arial Narrow"/>
              </a:rPr>
              <a:t>e</a:t>
            </a:r>
            <a:r>
              <a:rPr sz="1600" spc="-20" dirty="0">
                <a:latin typeface="Arial Narrow"/>
                <a:cs typeface="Arial Narrow"/>
              </a:rPr>
              <a:t>n</a:t>
            </a:r>
            <a:r>
              <a:rPr sz="1600" spc="-5" dirty="0">
                <a:latin typeface="Arial Narrow"/>
                <a:cs typeface="Arial Narrow"/>
              </a:rPr>
              <a:t>tat</a:t>
            </a:r>
            <a:r>
              <a:rPr sz="1600" spc="-15" dirty="0">
                <a:latin typeface="Arial Narrow"/>
                <a:cs typeface="Arial Narrow"/>
              </a:rPr>
              <a:t>io</a:t>
            </a:r>
            <a:r>
              <a:rPr sz="1600" spc="-10" dirty="0">
                <a:latin typeface="Arial Narrow"/>
                <a:cs typeface="Arial Narrow"/>
              </a:rPr>
              <a:t>n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with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lo</a:t>
            </a:r>
            <a:r>
              <a:rPr sz="1600" spc="-5" dirty="0">
                <a:latin typeface="Arial Narrow"/>
                <a:cs typeface="Arial Narrow"/>
              </a:rPr>
              <a:t>n</a:t>
            </a:r>
            <a:r>
              <a:rPr sz="1600" spc="15" dirty="0">
                <a:latin typeface="Arial Narrow"/>
                <a:cs typeface="Arial Narrow"/>
              </a:rPr>
              <a:t>g</a:t>
            </a:r>
            <a:r>
              <a:rPr sz="1600" spc="-10" dirty="0">
                <a:latin typeface="Arial Narrow"/>
                <a:cs typeface="Arial Narrow"/>
              </a:rPr>
              <a:t>-ch</a:t>
            </a:r>
            <a:r>
              <a:rPr sz="1600" spc="-5" dirty="0">
                <a:latin typeface="Arial Narrow"/>
                <a:cs typeface="Arial Narrow"/>
              </a:rPr>
              <a:t>a</a:t>
            </a:r>
            <a:r>
              <a:rPr sz="1600" spc="-10" dirty="0">
                <a:latin typeface="Arial Narrow"/>
                <a:cs typeface="Arial Narrow"/>
              </a:rPr>
              <a:t>in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N-3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Arial Narrow"/>
                <a:cs typeface="Arial Narrow"/>
              </a:rPr>
              <a:t>fat</a:t>
            </a:r>
            <a:r>
              <a:rPr sz="1600" spc="-15" dirty="0">
                <a:latin typeface="Arial Narrow"/>
                <a:cs typeface="Arial Narrow"/>
              </a:rPr>
              <a:t>t</a:t>
            </a:r>
            <a:r>
              <a:rPr sz="1600" spc="-10" dirty="0">
                <a:latin typeface="Arial Narrow"/>
                <a:cs typeface="Arial Narrow"/>
              </a:rPr>
              <a:t>y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ac</a:t>
            </a:r>
            <a:r>
              <a:rPr sz="1600" spc="-15" dirty="0">
                <a:latin typeface="Arial Narrow"/>
                <a:cs typeface="Arial Narrow"/>
              </a:rPr>
              <a:t>id</a:t>
            </a:r>
            <a:r>
              <a:rPr sz="1600" spc="-10" dirty="0">
                <a:latin typeface="Arial Narrow"/>
                <a:cs typeface="Arial Narrow"/>
              </a:rPr>
              <a:t>s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or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Arial Narrow"/>
                <a:cs typeface="Arial Narrow"/>
              </a:rPr>
              <a:t>f</a:t>
            </a:r>
            <a:r>
              <a:rPr sz="1600" spc="-15" dirty="0">
                <a:latin typeface="Arial Narrow"/>
                <a:cs typeface="Arial Narrow"/>
              </a:rPr>
              <a:t>i</a:t>
            </a:r>
            <a:r>
              <a:rPr sz="1600" spc="-10" dirty="0">
                <a:latin typeface="Arial Narrow"/>
                <a:cs typeface="Arial Narrow"/>
              </a:rPr>
              <a:t>sh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oi</a:t>
            </a:r>
            <a:r>
              <a:rPr sz="1600" spc="-5" dirty="0">
                <a:latin typeface="Arial Narrow"/>
                <a:cs typeface="Arial Narrow"/>
              </a:rPr>
              <a:t>l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t</a:t>
            </a:r>
            <a:r>
              <a:rPr sz="1600" spc="-10" dirty="0">
                <a:latin typeface="Arial Narrow"/>
                <a:cs typeface="Arial Narrow"/>
              </a:rPr>
              <a:t>o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stabilise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o</a:t>
            </a:r>
            <a:r>
              <a:rPr sz="1600" spc="-5" dirty="0">
                <a:latin typeface="Arial Narrow"/>
                <a:cs typeface="Arial Narrow"/>
              </a:rPr>
              <a:t>r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i</a:t>
            </a:r>
            <a:r>
              <a:rPr sz="1600" spc="-20" dirty="0">
                <a:latin typeface="Arial Narrow"/>
                <a:cs typeface="Arial Narrow"/>
              </a:rPr>
              <a:t>m</a:t>
            </a:r>
            <a:r>
              <a:rPr sz="1600" spc="-10" dirty="0">
                <a:latin typeface="Arial Narrow"/>
                <a:cs typeface="Arial Narrow"/>
              </a:rPr>
              <a:t>prove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a</a:t>
            </a:r>
            <a:r>
              <a:rPr sz="1600" spc="-5" dirty="0">
                <a:latin typeface="Arial Narrow"/>
                <a:cs typeface="Arial Narrow"/>
              </a:rPr>
              <a:t>p</a:t>
            </a:r>
            <a:r>
              <a:rPr sz="1600" spc="-10" dirty="0">
                <a:latin typeface="Arial Narrow"/>
                <a:cs typeface="Arial Narrow"/>
              </a:rPr>
              <a:t>p</a:t>
            </a:r>
            <a:r>
              <a:rPr sz="1600" spc="-5" dirty="0">
                <a:latin typeface="Arial Narrow"/>
                <a:cs typeface="Arial Narrow"/>
              </a:rPr>
              <a:t>et</a:t>
            </a:r>
            <a:r>
              <a:rPr sz="1600" spc="-15" dirty="0">
                <a:latin typeface="Arial Narrow"/>
                <a:cs typeface="Arial Narrow"/>
              </a:rPr>
              <a:t>i</a:t>
            </a:r>
            <a:r>
              <a:rPr sz="1600" spc="-5" dirty="0">
                <a:latin typeface="Arial Narrow"/>
                <a:cs typeface="Arial Narrow"/>
              </a:rPr>
              <a:t>te,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food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inta</a:t>
            </a:r>
            <a:r>
              <a:rPr sz="1600" spc="-5" dirty="0">
                <a:latin typeface="Arial Narrow"/>
                <a:cs typeface="Arial Narrow"/>
              </a:rPr>
              <a:t>k</a:t>
            </a:r>
            <a:r>
              <a:rPr sz="1600" spc="-15" dirty="0">
                <a:latin typeface="Arial Narrow"/>
                <a:cs typeface="Arial Narrow"/>
              </a:rPr>
              <a:t>e</a:t>
            </a:r>
            <a:r>
              <a:rPr sz="1600" spc="-5" dirty="0">
                <a:latin typeface="Arial Narrow"/>
                <a:cs typeface="Arial Narrow"/>
              </a:rPr>
              <a:t>,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le</a:t>
            </a:r>
            <a:r>
              <a:rPr sz="1600" spc="-10" dirty="0">
                <a:latin typeface="Arial Narrow"/>
                <a:cs typeface="Arial Narrow"/>
              </a:rPr>
              <a:t>an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b</a:t>
            </a:r>
            <a:r>
              <a:rPr sz="1600" spc="-5" dirty="0">
                <a:latin typeface="Arial Narrow"/>
                <a:cs typeface="Arial Narrow"/>
              </a:rPr>
              <a:t>o</a:t>
            </a:r>
            <a:r>
              <a:rPr sz="1600" spc="-10" dirty="0">
                <a:latin typeface="Arial Narrow"/>
                <a:cs typeface="Arial Narrow"/>
              </a:rPr>
              <a:t>dy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Arial Narrow"/>
                <a:cs typeface="Arial Narrow"/>
              </a:rPr>
              <a:t>m</a:t>
            </a:r>
            <a:r>
              <a:rPr sz="1600" spc="-10" dirty="0">
                <a:latin typeface="Arial Narrow"/>
                <a:cs typeface="Arial Narrow"/>
              </a:rPr>
              <a:t>ass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a</a:t>
            </a:r>
            <a:r>
              <a:rPr sz="1600" spc="-5" dirty="0">
                <a:latin typeface="Arial Narrow"/>
                <a:cs typeface="Arial Narrow"/>
              </a:rPr>
              <a:t>n</a:t>
            </a:r>
            <a:r>
              <a:rPr sz="1600" spc="-10" dirty="0">
                <a:latin typeface="Arial Narrow"/>
                <a:cs typeface="Arial Narrow"/>
              </a:rPr>
              <a:t>d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b</a:t>
            </a:r>
            <a:r>
              <a:rPr sz="1600" spc="-5" dirty="0">
                <a:latin typeface="Arial Narrow"/>
                <a:cs typeface="Arial Narrow"/>
              </a:rPr>
              <a:t>o</a:t>
            </a:r>
            <a:r>
              <a:rPr sz="1600" spc="-10" dirty="0">
                <a:latin typeface="Arial Narrow"/>
                <a:cs typeface="Arial Narrow"/>
              </a:rPr>
              <a:t>dy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w</a:t>
            </a:r>
            <a:r>
              <a:rPr sz="1600" spc="-5" dirty="0">
                <a:latin typeface="Arial Narrow"/>
                <a:cs typeface="Arial Narrow"/>
              </a:rPr>
              <a:t>e</a:t>
            </a:r>
            <a:r>
              <a:rPr sz="1600" spc="-15" dirty="0">
                <a:latin typeface="Arial Narrow"/>
                <a:cs typeface="Arial Narrow"/>
              </a:rPr>
              <a:t>ig</a:t>
            </a:r>
            <a:r>
              <a:rPr sz="1600" spc="-10" dirty="0">
                <a:latin typeface="Arial Narrow"/>
                <a:cs typeface="Arial Narrow"/>
              </a:rPr>
              <a:t>ht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5" name="object 16"/>
          <p:cNvSpPr txBox="1"/>
          <p:nvPr/>
        </p:nvSpPr>
        <p:spPr>
          <a:xfrm>
            <a:off x="336761" y="5718999"/>
            <a:ext cx="141160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latin typeface="Arial Narrow"/>
                <a:cs typeface="Arial Narrow"/>
              </a:rPr>
              <a:t>L</a:t>
            </a:r>
            <a:r>
              <a:rPr sz="1600" b="1" spc="-5" dirty="0">
                <a:latin typeface="Arial Narrow"/>
                <a:cs typeface="Arial Narrow"/>
              </a:rPr>
              <a:t>e</a:t>
            </a:r>
            <a:r>
              <a:rPr sz="1600" b="1" spc="-10" dirty="0">
                <a:latin typeface="Arial Narrow"/>
                <a:cs typeface="Arial Narrow"/>
              </a:rPr>
              <a:t>v</a:t>
            </a:r>
            <a:r>
              <a:rPr sz="1600" b="1" spc="-5" dirty="0">
                <a:latin typeface="Arial Narrow"/>
                <a:cs typeface="Arial Narrow"/>
              </a:rPr>
              <a:t>el</a:t>
            </a:r>
            <a:r>
              <a:rPr sz="1600" b="1" spc="-70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Arial Narrow"/>
                <a:cs typeface="Arial Narrow"/>
              </a:rPr>
              <a:t>of</a:t>
            </a:r>
            <a:r>
              <a:rPr sz="1600" b="1" spc="-30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Arial Narrow"/>
                <a:cs typeface="Arial Narrow"/>
              </a:rPr>
              <a:t>e</a:t>
            </a:r>
            <a:r>
              <a:rPr sz="1600" b="1" spc="-5" dirty="0">
                <a:latin typeface="Arial Narrow"/>
                <a:cs typeface="Arial Narrow"/>
              </a:rPr>
              <a:t>v</a:t>
            </a:r>
            <a:r>
              <a:rPr sz="1600" b="1" spc="-10" dirty="0">
                <a:latin typeface="Arial Narrow"/>
                <a:cs typeface="Arial Narrow"/>
              </a:rPr>
              <a:t>ide</a:t>
            </a:r>
            <a:r>
              <a:rPr sz="1600" b="1" spc="-5" dirty="0">
                <a:latin typeface="Arial Narrow"/>
                <a:cs typeface="Arial Narrow"/>
              </a:rPr>
              <a:t>n</a:t>
            </a:r>
            <a:r>
              <a:rPr sz="1600" b="1" spc="-10" dirty="0">
                <a:latin typeface="Arial Narrow"/>
                <a:cs typeface="Arial Narrow"/>
              </a:rPr>
              <a:t>ce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16" name="object 17"/>
          <p:cNvSpPr txBox="1"/>
          <p:nvPr/>
        </p:nvSpPr>
        <p:spPr>
          <a:xfrm>
            <a:off x="2287454" y="5717475"/>
            <a:ext cx="33210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latin typeface="Arial Narrow"/>
                <a:cs typeface="Arial Narrow"/>
              </a:rPr>
              <a:t>Low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7" name="1 - Τίτλος"/>
          <p:cNvSpPr txBox="1">
            <a:spLocks/>
          </p:cNvSpPr>
          <p:nvPr/>
        </p:nvSpPr>
        <p:spPr>
          <a:xfrm>
            <a:off x="251520" y="692696"/>
            <a:ext cx="8582964" cy="6155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Θεραπεία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89885" y="6692265"/>
            <a:ext cx="625411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rends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J,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2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ESPE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guidel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nes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nutrit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on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canc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r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patients,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nical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N</a:t>
            </a:r>
            <a:r>
              <a:rPr sz="1100" dirty="0">
                <a:latin typeface="Arial Narrow"/>
                <a:cs typeface="Arial Narrow"/>
              </a:rPr>
              <a:t>utriti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(2016),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doi: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10.1016/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j</a:t>
            </a:r>
            <a:r>
              <a:rPr sz="1100" dirty="0">
                <a:latin typeface="Arial Narrow"/>
                <a:cs typeface="Arial Narrow"/>
              </a:rPr>
              <a:t>.c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dirty="0">
                <a:latin typeface="Arial Narrow"/>
                <a:cs typeface="Arial Narrow"/>
              </a:rPr>
              <a:t>nu.201</a:t>
            </a:r>
            <a:r>
              <a:rPr sz="1100" spc="-10" dirty="0">
                <a:latin typeface="Arial Narrow"/>
                <a:cs typeface="Arial Narrow"/>
              </a:rPr>
              <a:t>6</a:t>
            </a:r>
            <a:r>
              <a:rPr sz="1100" dirty="0">
                <a:latin typeface="Arial Narrow"/>
                <a:cs typeface="Arial Narrow"/>
              </a:rPr>
              <a:t>.0</a:t>
            </a:r>
            <a:r>
              <a:rPr sz="1100" spc="-15" dirty="0">
                <a:latin typeface="Arial Narrow"/>
                <a:cs typeface="Arial Narrow"/>
              </a:rPr>
              <a:t>7</a:t>
            </a:r>
            <a:r>
              <a:rPr sz="1100" dirty="0">
                <a:latin typeface="Arial Narrow"/>
                <a:cs typeface="Arial Narrow"/>
              </a:rPr>
              <a:t>.015</a:t>
            </a:r>
          </a:p>
        </p:txBody>
      </p:sp>
      <p:pic>
        <p:nvPicPr>
          <p:cNvPr id="19" name="Ήχος 1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7184"/>
    </mc:Choice>
    <mc:Fallback>
      <p:transition spd="slow" advTm="67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4800" y="457200"/>
            <a:ext cx="8582964" cy="1231106"/>
          </a:xfrm>
        </p:spPr>
        <p:txBody>
          <a:bodyPr>
            <a:normAutofit/>
          </a:bodyPr>
          <a:lstStyle/>
          <a:p>
            <a:pPr algn="ctr"/>
            <a:r>
              <a:rPr lang="el-GR" sz="3400" b="1" dirty="0" smtClean="0">
                <a:solidFill>
                  <a:schemeClr val="tx2"/>
                </a:solidFill>
                <a:latin typeface="Trebuchet MS" pitchFamily="34" charset="0"/>
              </a:rPr>
              <a:t>Πρόσφατοι και μελλοντικοί πιθανοί παράγοντες κατά της καρκινικής καχεξίας </a:t>
            </a:r>
            <a:endParaRPr lang="el-GR" sz="3400" b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830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4191000" y="6502400"/>
            <a:ext cx="495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el-GR" sz="1600" b="1" dirty="0" smtClean="0"/>
              <a:t>Gioulbasanis et al., Forum of Clin Onc; 2010</a:t>
            </a:r>
            <a:endParaRPr lang="el-GR" altLang="el-GR" sz="1600" b="1" dirty="0"/>
          </a:p>
        </p:txBody>
      </p:sp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9427"/>
    </mc:Choice>
    <mc:Fallback>
      <p:transition spd="slow" advTm="49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6"/>
          <p:cNvGraphicFramePr>
            <a:graphicFrameLocks noGrp="1"/>
          </p:cNvGraphicFramePr>
          <p:nvPr/>
        </p:nvGraphicFramePr>
        <p:xfrm>
          <a:off x="317499" y="1628800"/>
          <a:ext cx="8496298" cy="44644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81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59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856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66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77853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Drug</a:t>
                      </a:r>
                      <a:endParaRPr sz="16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586740" marR="400050" indent="-106680">
                        <a:lnSpc>
                          <a:spcPct val="100000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ec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h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ism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16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act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on</a:t>
                      </a:r>
                      <a:endParaRPr sz="16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841375" algn="just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(St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gth</a:t>
                      </a:r>
                      <a:r>
                        <a:rPr sz="16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of)</a:t>
                      </a:r>
                      <a:r>
                        <a:rPr sz="16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mmen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ation</a:t>
                      </a:r>
                      <a:endParaRPr sz="16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697865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LoE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033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Drona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b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inol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519430" algn="just">
                        <a:lnSpc>
                          <a:spcPct val="100000"/>
                        </a:lnSpc>
                      </a:pPr>
                      <a:r>
                        <a:rPr sz="1600" dirty="0">
                          <a:latin typeface="Wingdings"/>
                          <a:cs typeface="Wingdings"/>
                        </a:rPr>
                        <a:t></a:t>
                      </a:r>
                      <a:r>
                        <a:rPr sz="1600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Ap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eti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0330" algn="ct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: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Insu</a:t>
                      </a:r>
                      <a:r>
                        <a:rPr sz="1600" spc="-25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ie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nt</a:t>
                      </a:r>
                      <a:r>
                        <a:rPr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co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iste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ni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al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ta</a:t>
                      </a: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702310" algn="just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Low</a:t>
                      </a: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517">
                <a:tc>
                  <a:txBody>
                    <a:bodyPr/>
                    <a:lstStyle/>
                    <a:p>
                      <a:pPr marL="85090">
                        <a:lnSpc>
                          <a:spcPts val="157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Amino</a:t>
                      </a:r>
                      <a:r>
                        <a:rPr sz="16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ids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sz="16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6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sz="16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2431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Leucine,</a:t>
                      </a:r>
                      <a:r>
                        <a:rPr sz="1600" b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HMB)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4340" algn="just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Ant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-c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tabo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</a:t>
                      </a:r>
                    </a:p>
                  </a:txBody>
                  <a:tcPr marL="0" marR="0" marT="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0330" algn="ct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: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Insu</a:t>
                      </a:r>
                      <a:r>
                        <a:rPr sz="1600" spc="-30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ci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ent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isten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clinic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data</a:t>
                      </a:r>
                    </a:p>
                  </a:txBody>
                  <a:tcPr marL="0" marR="0" marT="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2310" algn="just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Low</a:t>
                      </a: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7807">
                <a:tc>
                  <a:txBody>
                    <a:bodyPr/>
                    <a:lstStyle/>
                    <a:p>
                      <a:pPr marL="85090">
                        <a:lnSpc>
                          <a:spcPts val="1090"/>
                        </a:lnSpc>
                      </a:pPr>
                      <a:endParaRPr lang="el-GR" sz="1600" b="1" dirty="0" smtClean="0">
                        <a:latin typeface="Arial Narrow"/>
                        <a:cs typeface="Arial Narrow"/>
                      </a:endParaRPr>
                    </a:p>
                    <a:p>
                      <a:pPr marL="85090">
                        <a:lnSpc>
                          <a:spcPts val="1090"/>
                        </a:lnSpc>
                      </a:pPr>
                      <a:r>
                        <a:rPr sz="1600" b="1" dirty="0" err="1" smtClean="0">
                          <a:latin typeface="Arial Narrow"/>
                          <a:cs typeface="Arial Narrow"/>
                        </a:rPr>
                        <a:t>Proge</a:t>
                      </a:r>
                      <a:r>
                        <a:rPr sz="1600" b="1" spc="5" dirty="0" err="1" smtClean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b="1" dirty="0" err="1" smtClean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b="1" spc="-10" dirty="0" err="1" smtClean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b="1" dirty="0" err="1" smtClean="0">
                          <a:latin typeface="Arial Narrow"/>
                          <a:cs typeface="Arial Narrow"/>
                        </a:rPr>
                        <a:t>ns</a:t>
                      </a:r>
                      <a:endParaRPr sz="16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519430" algn="just">
                        <a:lnSpc>
                          <a:spcPts val="1105"/>
                        </a:lnSpc>
                      </a:pPr>
                      <a:endParaRPr lang="el-GR" sz="1600" dirty="0" smtClean="0">
                        <a:latin typeface="Wingdings"/>
                        <a:cs typeface="Wingdings"/>
                      </a:endParaRPr>
                    </a:p>
                    <a:p>
                      <a:pPr marL="519430" algn="just">
                        <a:lnSpc>
                          <a:spcPts val="1105"/>
                        </a:lnSpc>
                      </a:pPr>
                      <a:r>
                        <a:rPr sz="1600" dirty="0" smtClean="0">
                          <a:latin typeface="Wingdings"/>
                          <a:cs typeface="Wingdings"/>
                        </a:rPr>
                        <a:t></a:t>
                      </a:r>
                      <a:r>
                        <a:rPr sz="1600" spc="-1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Ap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eti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0330" algn="ct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600" spc="-30" dirty="0">
                          <a:latin typeface="Arial Narrow"/>
                          <a:cs typeface="Arial Narrow"/>
                        </a:rPr>
                        <a:t>W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ak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: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ore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ts</a:t>
                      </a: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sz="16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031">
                <a:tc>
                  <a:txBody>
                    <a:bodyPr/>
                    <a:lstStyle/>
                    <a:p>
                      <a:endParaRPr sz="16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sz="16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0330"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Arial Narrow"/>
                          <a:cs typeface="Arial Narrow"/>
                        </a:rPr>
                        <a:t>…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be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w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are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serious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id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-25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fects</a:t>
                      </a:r>
                    </a:p>
                  </a:txBody>
                  <a:tcPr marL="0" marR="0" marT="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84530" algn="just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High</a:t>
                      </a: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7821">
                <a:tc>
                  <a:txBody>
                    <a:bodyPr/>
                    <a:lstStyle/>
                    <a:p>
                      <a:pPr marL="85090">
                        <a:lnSpc>
                          <a:spcPts val="1090"/>
                        </a:lnSpc>
                      </a:pPr>
                      <a:endParaRPr lang="el-GR" sz="1600" b="1" dirty="0" smtClean="0">
                        <a:latin typeface="Arial Narrow"/>
                        <a:cs typeface="Arial Narrow"/>
                      </a:endParaRPr>
                    </a:p>
                    <a:p>
                      <a:pPr marL="85090">
                        <a:lnSpc>
                          <a:spcPts val="1090"/>
                        </a:lnSpc>
                      </a:pPr>
                      <a:r>
                        <a:rPr sz="1600" b="1" dirty="0" smtClean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b="1" spc="5" dirty="0" smtClean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b="1" spc="-5" dirty="0" smtClean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b="1" dirty="0" smtClean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b="1" spc="-10" dirty="0" smtClean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b="1" dirty="0" smtClean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b="1" spc="5" dirty="0" smtClean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b="1" dirty="0" smtClean="0">
                          <a:latin typeface="Arial Narrow"/>
                          <a:cs typeface="Arial Narrow"/>
                        </a:rPr>
                        <a:t>steroids</a:t>
                      </a:r>
                      <a:endParaRPr sz="16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9430" algn="just">
                        <a:lnSpc>
                          <a:spcPts val="1105"/>
                        </a:lnSpc>
                      </a:pPr>
                      <a:r>
                        <a:rPr sz="1600" dirty="0">
                          <a:latin typeface="Wingdings"/>
                          <a:cs typeface="Wingdings"/>
                        </a:rPr>
                        <a:t></a:t>
                      </a:r>
                      <a:r>
                        <a:rPr sz="1600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Ap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eti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0330" algn="ct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600" spc="-30" dirty="0">
                          <a:latin typeface="Arial Narrow"/>
                          <a:cs typeface="Arial Narrow"/>
                        </a:rPr>
                        <a:t>W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ak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: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For</a:t>
                      </a:r>
                      <a:r>
                        <a:rPr sz="16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rest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icte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od</a:t>
                      </a:r>
                      <a:r>
                        <a:rPr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w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k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s)</a:t>
                      </a: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sz="16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031">
                <a:tc>
                  <a:txBody>
                    <a:bodyPr/>
                    <a:lstStyle/>
                    <a:p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sz="16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0330"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Arial Narrow"/>
                          <a:cs typeface="Arial Narrow"/>
                        </a:rPr>
                        <a:t>…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be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aware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si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de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-30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fects</a:t>
                      </a:r>
                    </a:p>
                  </a:txBody>
                  <a:tcPr marL="0" marR="0" marT="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4530" algn="just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High</a:t>
                      </a: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033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AIDs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54025" algn="just">
                        <a:lnSpc>
                          <a:spcPct val="100000"/>
                        </a:lnSpc>
                      </a:pPr>
                      <a:r>
                        <a:rPr sz="1600" dirty="0">
                          <a:latin typeface="Wingdings"/>
                          <a:cs typeface="Wingdings"/>
                        </a:rPr>
                        <a:t>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tok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es</a:t>
                      </a: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0330" algn="ct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: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Insu</a:t>
                      </a:r>
                      <a:r>
                        <a:rPr sz="1600" spc="-25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ie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nt</a:t>
                      </a:r>
                      <a:r>
                        <a:rPr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co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iste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ni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al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ta</a:t>
                      </a: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702310" algn="just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Low</a:t>
                      </a: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033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Prokinetics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7804" algn="just">
                        <a:lnSpc>
                          <a:spcPct val="100000"/>
                        </a:lnSpc>
                      </a:pPr>
                      <a:r>
                        <a:rPr sz="1600" dirty="0">
                          <a:latin typeface="Wingdings"/>
                          <a:cs typeface="Wingdings"/>
                        </a:rPr>
                        <a:t>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ast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empty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ing</a:t>
                      </a:r>
                      <a:endParaRPr sz="16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0330"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600" spc="-25" dirty="0">
                          <a:latin typeface="Arial Narrow"/>
                          <a:cs typeface="Arial Narrow"/>
                        </a:rPr>
                        <a:t>W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ak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: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Insu</a:t>
                      </a:r>
                      <a:r>
                        <a:rPr sz="1600" spc="-25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ie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nt</a:t>
                      </a:r>
                      <a:r>
                        <a:rPr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co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iste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ni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al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ta</a:t>
                      </a: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2920" algn="just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od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rate</a:t>
                      </a: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" name="1 - Τίτλος"/>
          <p:cNvSpPr txBox="1">
            <a:spLocks/>
          </p:cNvSpPr>
          <p:nvPr/>
        </p:nvSpPr>
        <p:spPr>
          <a:xfrm>
            <a:off x="251520" y="692696"/>
            <a:ext cx="8582964" cy="6155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Θεραπεία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" name="object 17"/>
          <p:cNvSpPr txBox="1"/>
          <p:nvPr/>
        </p:nvSpPr>
        <p:spPr>
          <a:xfrm>
            <a:off x="2889885" y="6692265"/>
            <a:ext cx="625411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rends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J,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2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ESPE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guidel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nes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nutrit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on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canc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r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patients,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nical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N</a:t>
            </a:r>
            <a:r>
              <a:rPr sz="1100" dirty="0">
                <a:latin typeface="Arial Narrow"/>
                <a:cs typeface="Arial Narrow"/>
              </a:rPr>
              <a:t>utriti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(2016),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doi: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10.1016/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j</a:t>
            </a:r>
            <a:r>
              <a:rPr sz="1100" dirty="0">
                <a:latin typeface="Arial Narrow"/>
                <a:cs typeface="Arial Narrow"/>
              </a:rPr>
              <a:t>.c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dirty="0">
                <a:latin typeface="Arial Narrow"/>
                <a:cs typeface="Arial Narrow"/>
              </a:rPr>
              <a:t>nu.201</a:t>
            </a:r>
            <a:r>
              <a:rPr sz="1100" spc="-10" dirty="0">
                <a:latin typeface="Arial Narrow"/>
                <a:cs typeface="Arial Narrow"/>
              </a:rPr>
              <a:t>6</a:t>
            </a:r>
            <a:r>
              <a:rPr sz="1100" dirty="0">
                <a:latin typeface="Arial Narrow"/>
                <a:cs typeface="Arial Narrow"/>
              </a:rPr>
              <a:t>.0</a:t>
            </a:r>
            <a:r>
              <a:rPr sz="1100" spc="-15" dirty="0">
                <a:latin typeface="Arial Narrow"/>
                <a:cs typeface="Arial Narrow"/>
              </a:rPr>
              <a:t>7</a:t>
            </a:r>
            <a:r>
              <a:rPr sz="1100" dirty="0">
                <a:latin typeface="Arial Narrow"/>
                <a:cs typeface="Arial Narrow"/>
              </a:rPr>
              <a:t>.015</a:t>
            </a:r>
          </a:p>
        </p:txBody>
      </p:sp>
      <p:pic>
        <p:nvPicPr>
          <p:cNvPr id="5" name="Ήχος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387"/>
    </mc:Choice>
    <mc:Fallback>
      <p:transition spd="slow" advTm="14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251520" y="692696"/>
            <a:ext cx="8582964" cy="6155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Θεραπεία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graphicFrame>
        <p:nvGraphicFramePr>
          <p:cNvPr id="5" name="object 16"/>
          <p:cNvGraphicFramePr>
            <a:graphicFrameLocks noGrp="1"/>
          </p:cNvGraphicFramePr>
          <p:nvPr/>
        </p:nvGraphicFramePr>
        <p:xfrm>
          <a:off x="317499" y="1790575"/>
          <a:ext cx="8496299" cy="4518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51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601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1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908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57730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511175">
                        <a:lnSpc>
                          <a:spcPct val="100000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ec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h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ism</a:t>
                      </a:r>
                      <a:r>
                        <a:rPr sz="1600" b="1" spc="-7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16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act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on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h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iological</a:t>
                      </a:r>
                      <a:r>
                        <a:rPr sz="1600" b="1" spc="-8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effects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feren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es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236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am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b="1" spc="-5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elin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511175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hrelin</a:t>
                      </a:r>
                      <a:r>
                        <a:rPr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rece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tor</a:t>
                      </a:r>
                      <a:r>
                        <a:rPr sz="16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ist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te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ha</a:t>
                      </a:r>
                      <a:r>
                        <a:rPr sz="1600" spc="-1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and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rcia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i="1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i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i="1" spc="-5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15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1533">
                <a:tc>
                  <a:txBody>
                    <a:bodyPr/>
                    <a:lstStyle/>
                    <a:p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b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olic</a:t>
                      </a:r>
                      <a:r>
                        <a:rPr sz="16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v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y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2544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Bimagrumab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117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Ant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ActR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mo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no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lona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l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Prevent</a:t>
                      </a:r>
                      <a:r>
                        <a:rPr sz="16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k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eleta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mu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cle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La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spc="10" dirty="0">
                          <a:latin typeface="Arial Narrow"/>
                          <a:cs typeface="Arial Narrow"/>
                        </a:rPr>
                        <a:t>h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600" spc="-45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-30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dirty="0">
                          <a:latin typeface="Arial Narrow"/>
                          <a:cs typeface="Arial Narrow"/>
                        </a:rPr>
                        <a:t>et</a:t>
                      </a:r>
                      <a:r>
                        <a:rPr sz="1600" i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latin typeface="Arial Narrow"/>
                          <a:cs typeface="Arial Narrow"/>
                        </a:rPr>
                        <a:t>al</a:t>
                      </a:r>
                      <a:r>
                        <a:rPr sz="1600" i="1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1600" i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2014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1340">
                <a:tc>
                  <a:txBody>
                    <a:bodyPr/>
                    <a:lstStyle/>
                    <a:p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117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b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dy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atrophy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2673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Cla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z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k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izumab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51117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-I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6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on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lo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l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-inflamm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tory</a:t>
                      </a:r>
                      <a:r>
                        <a:rPr sz="16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v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y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B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ss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i="1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i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i="1" spc="-5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600" spc="-95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1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1106">
                <a:tc>
                  <a:txBody>
                    <a:bodyPr/>
                    <a:lstStyle/>
                    <a:p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51117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b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dy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2938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b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arm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117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le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ve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dro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en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b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olic</a:t>
                      </a:r>
                      <a:r>
                        <a:rPr sz="16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v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y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bs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i="1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i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dirty="0">
                          <a:latin typeface="Arial Narrow"/>
                          <a:cs typeface="Arial Narrow"/>
                        </a:rPr>
                        <a:t>al.</a:t>
                      </a:r>
                      <a:r>
                        <a:rPr sz="1600" i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2013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0956">
                <a:tc>
                  <a:txBody>
                    <a:bodyPr/>
                    <a:lstStyle/>
                    <a:p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117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rece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tor</a:t>
                      </a:r>
                      <a:r>
                        <a:rPr sz="16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od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lator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7728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b="1" spc="-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1510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511175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eptor</a:t>
                      </a:r>
                      <a:r>
                        <a:rPr sz="16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antagonist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Ant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-inf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ammato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16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vity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Pa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aliar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i="1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i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latin typeface="Arial Narrow"/>
                          <a:cs typeface="Arial Narrow"/>
                        </a:rPr>
                        <a:t>al</a:t>
                      </a:r>
                      <a:r>
                        <a:rPr sz="1600" i="1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1600" i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20</a:t>
                      </a:r>
                      <a:r>
                        <a:rPr sz="1600" spc="-95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1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3233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AB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l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117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-I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1α</a:t>
                      </a:r>
                      <a:r>
                        <a:rPr sz="16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on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lo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al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-inflamm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tory</a:t>
                      </a:r>
                      <a:r>
                        <a:rPr sz="16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d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H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ng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i="1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i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latin typeface="Arial Narrow"/>
                          <a:cs typeface="Arial Narrow"/>
                        </a:rPr>
                        <a:t>al</a:t>
                      </a:r>
                      <a:r>
                        <a:rPr sz="1600" i="1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1600" i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2014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0667">
                <a:tc>
                  <a:txBody>
                    <a:bodyPr/>
                    <a:lstStyle/>
                    <a:p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117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b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dy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i-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st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v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y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3410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b="1" spc="-5" dirty="0"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N1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33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511175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tat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tag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ni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g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Pre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v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ts</a:t>
                      </a:r>
                      <a:r>
                        <a:rPr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skeletal</a:t>
                      </a:r>
                      <a:r>
                        <a:rPr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usc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le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b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i="1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i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dirty="0">
                          <a:latin typeface="Arial Narrow"/>
                          <a:cs typeface="Arial Narrow"/>
                        </a:rPr>
                        <a:t>al.</a:t>
                      </a:r>
                      <a:r>
                        <a:rPr sz="1600" i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2014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0518">
                <a:tc>
                  <a:txBody>
                    <a:bodyPr/>
                    <a:lstStyle/>
                    <a:p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51117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b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dy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atrophy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6" name="object 17"/>
          <p:cNvSpPr txBox="1"/>
          <p:nvPr/>
        </p:nvSpPr>
        <p:spPr>
          <a:xfrm>
            <a:off x="6156176" y="6692265"/>
            <a:ext cx="272796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Arial Narrow"/>
                <a:cs typeface="Arial Narrow"/>
              </a:rPr>
              <a:t>P</a:t>
            </a:r>
            <a:r>
              <a:rPr sz="1100" dirty="0">
                <a:latin typeface="Arial Narrow"/>
                <a:cs typeface="Arial Narrow"/>
              </a:rPr>
              <a:t>etruzzel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dirty="0">
                <a:latin typeface="Arial Narrow"/>
                <a:cs typeface="Arial Narrow"/>
              </a:rPr>
              <a:t>i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M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Genes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D</a:t>
            </a:r>
            <a:r>
              <a:rPr sz="1100" dirty="0">
                <a:latin typeface="Arial Narrow"/>
                <a:cs typeface="Arial Narrow"/>
              </a:rPr>
              <a:t>ev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2016</a:t>
            </a:r>
            <a:r>
              <a:rPr sz="1100" dirty="0">
                <a:latin typeface="Arial Narrow"/>
                <a:cs typeface="Arial Narrow"/>
              </a:rPr>
              <a:t>;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30(5)</a:t>
            </a:r>
            <a:r>
              <a:rPr sz="1100" dirty="0">
                <a:latin typeface="Arial Narrow"/>
                <a:cs typeface="Arial Narrow"/>
              </a:rPr>
              <a:t>: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489</a:t>
            </a:r>
            <a:r>
              <a:rPr sz="1100" spc="-5" dirty="0">
                <a:latin typeface="Arial Narrow"/>
                <a:cs typeface="Arial Narrow"/>
              </a:rPr>
              <a:t>-</a:t>
            </a:r>
            <a:r>
              <a:rPr sz="1100" dirty="0">
                <a:latin typeface="Arial Narrow"/>
                <a:cs typeface="Arial Narrow"/>
              </a:rPr>
              <a:t>501</a:t>
            </a:r>
          </a:p>
        </p:txBody>
      </p:sp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006"/>
    </mc:Choice>
    <mc:Fallback>
      <p:transition spd="slow" advTm="17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4 - TextBox"/>
          <p:cNvSpPr txBox="1">
            <a:spLocks noChangeArrowheads="1"/>
          </p:cNvSpPr>
          <p:nvPr/>
        </p:nvSpPr>
        <p:spPr bwMode="auto">
          <a:xfrm>
            <a:off x="4648200" y="6519863"/>
            <a:ext cx="449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Bray et al., 2018; Global Cancer Statistics </a:t>
            </a:r>
            <a:endParaRPr lang="el-GR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85800"/>
            <a:ext cx="8382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251520" y="620688"/>
            <a:ext cx="8582964" cy="6155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Θεραπεία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3" name="object 5"/>
          <p:cNvSpPr/>
          <p:nvPr/>
        </p:nvSpPr>
        <p:spPr>
          <a:xfrm>
            <a:off x="3275856" y="260648"/>
            <a:ext cx="5868144" cy="1728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7"/>
          <p:cNvSpPr/>
          <p:nvPr/>
        </p:nvSpPr>
        <p:spPr>
          <a:xfrm>
            <a:off x="323850" y="2667813"/>
            <a:ext cx="1616710" cy="462915"/>
          </a:xfrm>
          <a:custGeom>
            <a:avLst/>
            <a:gdLst/>
            <a:ahLst/>
            <a:cxnLst/>
            <a:rect l="l" t="t" r="r" b="b"/>
            <a:pathLst>
              <a:path w="1616710" h="462914">
                <a:moveTo>
                  <a:pt x="0" y="462726"/>
                </a:moveTo>
                <a:lnTo>
                  <a:pt x="1616333" y="462726"/>
                </a:lnTo>
                <a:lnTo>
                  <a:pt x="1616333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8"/>
          <p:cNvSpPr/>
          <p:nvPr/>
        </p:nvSpPr>
        <p:spPr>
          <a:xfrm>
            <a:off x="1940182" y="2667813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10" h="462914">
                <a:moveTo>
                  <a:pt x="0" y="462726"/>
                </a:moveTo>
                <a:lnTo>
                  <a:pt x="1146654" y="462726"/>
                </a:lnTo>
                <a:lnTo>
                  <a:pt x="1146654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9"/>
          <p:cNvSpPr/>
          <p:nvPr/>
        </p:nvSpPr>
        <p:spPr>
          <a:xfrm>
            <a:off x="3086861" y="2667813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10" h="462914">
                <a:moveTo>
                  <a:pt x="0" y="462726"/>
                </a:moveTo>
                <a:lnTo>
                  <a:pt x="1146654" y="462726"/>
                </a:lnTo>
                <a:lnTo>
                  <a:pt x="1146654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4233550" y="2667813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10" h="462914">
                <a:moveTo>
                  <a:pt x="0" y="462726"/>
                </a:moveTo>
                <a:lnTo>
                  <a:pt x="1146666" y="462726"/>
                </a:lnTo>
                <a:lnTo>
                  <a:pt x="1146666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1"/>
          <p:cNvSpPr/>
          <p:nvPr/>
        </p:nvSpPr>
        <p:spPr>
          <a:xfrm>
            <a:off x="5380116" y="2667813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09" h="462914">
                <a:moveTo>
                  <a:pt x="0" y="462726"/>
                </a:moveTo>
                <a:lnTo>
                  <a:pt x="1146654" y="462726"/>
                </a:lnTo>
                <a:lnTo>
                  <a:pt x="1146654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2"/>
          <p:cNvSpPr/>
          <p:nvPr/>
        </p:nvSpPr>
        <p:spPr>
          <a:xfrm>
            <a:off x="6526773" y="2667813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09" h="462914">
                <a:moveTo>
                  <a:pt x="0" y="462726"/>
                </a:moveTo>
                <a:lnTo>
                  <a:pt x="1146666" y="462726"/>
                </a:lnTo>
                <a:lnTo>
                  <a:pt x="1146666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3"/>
          <p:cNvSpPr/>
          <p:nvPr/>
        </p:nvSpPr>
        <p:spPr>
          <a:xfrm>
            <a:off x="7673461" y="2667813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09" h="462914">
                <a:moveTo>
                  <a:pt x="0" y="462726"/>
                </a:moveTo>
                <a:lnTo>
                  <a:pt x="1146654" y="462726"/>
                </a:lnTo>
                <a:lnTo>
                  <a:pt x="1146654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5"/>
          <p:cNvSpPr/>
          <p:nvPr/>
        </p:nvSpPr>
        <p:spPr>
          <a:xfrm>
            <a:off x="1940182" y="3593269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10" h="462914">
                <a:moveTo>
                  <a:pt x="0" y="462726"/>
                </a:moveTo>
                <a:lnTo>
                  <a:pt x="1146654" y="462726"/>
                </a:lnTo>
                <a:lnTo>
                  <a:pt x="1146654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6"/>
          <p:cNvSpPr/>
          <p:nvPr/>
        </p:nvSpPr>
        <p:spPr>
          <a:xfrm>
            <a:off x="3086861" y="3593269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10" h="462914">
                <a:moveTo>
                  <a:pt x="0" y="462726"/>
                </a:moveTo>
                <a:lnTo>
                  <a:pt x="1146654" y="462726"/>
                </a:lnTo>
                <a:lnTo>
                  <a:pt x="1146654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7"/>
          <p:cNvSpPr/>
          <p:nvPr/>
        </p:nvSpPr>
        <p:spPr>
          <a:xfrm>
            <a:off x="4233550" y="3593269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10" h="462914">
                <a:moveTo>
                  <a:pt x="0" y="462726"/>
                </a:moveTo>
                <a:lnTo>
                  <a:pt x="1146666" y="462726"/>
                </a:lnTo>
                <a:lnTo>
                  <a:pt x="1146666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/>
          <p:nvPr/>
        </p:nvSpPr>
        <p:spPr>
          <a:xfrm>
            <a:off x="5380116" y="3593269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09" h="462914">
                <a:moveTo>
                  <a:pt x="0" y="462726"/>
                </a:moveTo>
                <a:lnTo>
                  <a:pt x="1146654" y="462726"/>
                </a:lnTo>
                <a:lnTo>
                  <a:pt x="1146654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9"/>
          <p:cNvSpPr/>
          <p:nvPr/>
        </p:nvSpPr>
        <p:spPr>
          <a:xfrm>
            <a:off x="6526773" y="3593269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09" h="462914">
                <a:moveTo>
                  <a:pt x="0" y="462726"/>
                </a:moveTo>
                <a:lnTo>
                  <a:pt x="1146666" y="462726"/>
                </a:lnTo>
                <a:lnTo>
                  <a:pt x="1146666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0"/>
          <p:cNvSpPr/>
          <p:nvPr/>
        </p:nvSpPr>
        <p:spPr>
          <a:xfrm>
            <a:off x="7673461" y="3593269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09" h="462914">
                <a:moveTo>
                  <a:pt x="0" y="462726"/>
                </a:moveTo>
                <a:lnTo>
                  <a:pt x="1146654" y="462726"/>
                </a:lnTo>
                <a:lnTo>
                  <a:pt x="1146654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1"/>
          <p:cNvSpPr/>
          <p:nvPr/>
        </p:nvSpPr>
        <p:spPr>
          <a:xfrm>
            <a:off x="323850" y="4518719"/>
            <a:ext cx="1616710" cy="249554"/>
          </a:xfrm>
          <a:custGeom>
            <a:avLst/>
            <a:gdLst/>
            <a:ahLst/>
            <a:cxnLst/>
            <a:rect l="l" t="t" r="r" b="b"/>
            <a:pathLst>
              <a:path w="1616710" h="249554">
                <a:moveTo>
                  <a:pt x="0" y="249364"/>
                </a:moveTo>
                <a:lnTo>
                  <a:pt x="1616333" y="249364"/>
                </a:lnTo>
                <a:lnTo>
                  <a:pt x="1616333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2"/>
          <p:cNvSpPr/>
          <p:nvPr/>
        </p:nvSpPr>
        <p:spPr>
          <a:xfrm>
            <a:off x="1940182" y="4518719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10" h="249554">
                <a:moveTo>
                  <a:pt x="0" y="249364"/>
                </a:moveTo>
                <a:lnTo>
                  <a:pt x="1146654" y="249364"/>
                </a:lnTo>
                <a:lnTo>
                  <a:pt x="1146654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3"/>
          <p:cNvSpPr/>
          <p:nvPr/>
        </p:nvSpPr>
        <p:spPr>
          <a:xfrm>
            <a:off x="3086861" y="4518719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10" h="249554">
                <a:moveTo>
                  <a:pt x="0" y="249364"/>
                </a:moveTo>
                <a:lnTo>
                  <a:pt x="1146654" y="249364"/>
                </a:lnTo>
                <a:lnTo>
                  <a:pt x="1146654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4"/>
          <p:cNvSpPr/>
          <p:nvPr/>
        </p:nvSpPr>
        <p:spPr>
          <a:xfrm>
            <a:off x="4233550" y="4518719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10" h="249554">
                <a:moveTo>
                  <a:pt x="0" y="249364"/>
                </a:moveTo>
                <a:lnTo>
                  <a:pt x="1146666" y="249364"/>
                </a:lnTo>
                <a:lnTo>
                  <a:pt x="1146666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5"/>
          <p:cNvSpPr/>
          <p:nvPr/>
        </p:nvSpPr>
        <p:spPr>
          <a:xfrm>
            <a:off x="5380116" y="4518719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09" h="249554">
                <a:moveTo>
                  <a:pt x="0" y="249364"/>
                </a:moveTo>
                <a:lnTo>
                  <a:pt x="1146654" y="249364"/>
                </a:lnTo>
                <a:lnTo>
                  <a:pt x="1146654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6"/>
          <p:cNvSpPr/>
          <p:nvPr/>
        </p:nvSpPr>
        <p:spPr>
          <a:xfrm>
            <a:off x="6526773" y="4518719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09" h="249554">
                <a:moveTo>
                  <a:pt x="0" y="249364"/>
                </a:moveTo>
                <a:lnTo>
                  <a:pt x="1146666" y="249364"/>
                </a:lnTo>
                <a:lnTo>
                  <a:pt x="1146666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7"/>
          <p:cNvSpPr/>
          <p:nvPr/>
        </p:nvSpPr>
        <p:spPr>
          <a:xfrm>
            <a:off x="7673461" y="4518719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09" h="249554">
                <a:moveTo>
                  <a:pt x="0" y="249364"/>
                </a:moveTo>
                <a:lnTo>
                  <a:pt x="1146654" y="249364"/>
                </a:lnTo>
                <a:lnTo>
                  <a:pt x="1146654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8"/>
          <p:cNvSpPr/>
          <p:nvPr/>
        </p:nvSpPr>
        <p:spPr>
          <a:xfrm>
            <a:off x="323850" y="5230808"/>
            <a:ext cx="1616710" cy="249554"/>
          </a:xfrm>
          <a:custGeom>
            <a:avLst/>
            <a:gdLst/>
            <a:ahLst/>
            <a:cxnLst/>
            <a:rect l="l" t="t" r="r" b="b"/>
            <a:pathLst>
              <a:path w="1616710" h="249554">
                <a:moveTo>
                  <a:pt x="0" y="249364"/>
                </a:moveTo>
                <a:lnTo>
                  <a:pt x="1616333" y="249364"/>
                </a:lnTo>
                <a:lnTo>
                  <a:pt x="1616333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9"/>
          <p:cNvSpPr/>
          <p:nvPr/>
        </p:nvSpPr>
        <p:spPr>
          <a:xfrm>
            <a:off x="1940182" y="5230808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10" h="249554">
                <a:moveTo>
                  <a:pt x="0" y="249364"/>
                </a:moveTo>
                <a:lnTo>
                  <a:pt x="1146654" y="249364"/>
                </a:lnTo>
                <a:lnTo>
                  <a:pt x="1146654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0"/>
          <p:cNvSpPr/>
          <p:nvPr/>
        </p:nvSpPr>
        <p:spPr>
          <a:xfrm>
            <a:off x="3086861" y="5230808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10" h="249554">
                <a:moveTo>
                  <a:pt x="0" y="249364"/>
                </a:moveTo>
                <a:lnTo>
                  <a:pt x="1146654" y="249364"/>
                </a:lnTo>
                <a:lnTo>
                  <a:pt x="1146654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1"/>
          <p:cNvSpPr/>
          <p:nvPr/>
        </p:nvSpPr>
        <p:spPr>
          <a:xfrm>
            <a:off x="4233550" y="5230808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10" h="249554">
                <a:moveTo>
                  <a:pt x="0" y="249364"/>
                </a:moveTo>
                <a:lnTo>
                  <a:pt x="1146666" y="249364"/>
                </a:lnTo>
                <a:lnTo>
                  <a:pt x="1146666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2"/>
          <p:cNvSpPr/>
          <p:nvPr/>
        </p:nvSpPr>
        <p:spPr>
          <a:xfrm>
            <a:off x="5380116" y="5230808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09" h="249554">
                <a:moveTo>
                  <a:pt x="0" y="249364"/>
                </a:moveTo>
                <a:lnTo>
                  <a:pt x="1146654" y="249364"/>
                </a:lnTo>
                <a:lnTo>
                  <a:pt x="1146654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3"/>
          <p:cNvSpPr/>
          <p:nvPr/>
        </p:nvSpPr>
        <p:spPr>
          <a:xfrm>
            <a:off x="6526773" y="5230808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09" h="249554">
                <a:moveTo>
                  <a:pt x="0" y="249364"/>
                </a:moveTo>
                <a:lnTo>
                  <a:pt x="1146666" y="249364"/>
                </a:lnTo>
                <a:lnTo>
                  <a:pt x="1146666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4"/>
          <p:cNvSpPr/>
          <p:nvPr/>
        </p:nvSpPr>
        <p:spPr>
          <a:xfrm>
            <a:off x="7673461" y="5230808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09" h="249554">
                <a:moveTo>
                  <a:pt x="0" y="249364"/>
                </a:moveTo>
                <a:lnTo>
                  <a:pt x="1146654" y="249364"/>
                </a:lnTo>
                <a:lnTo>
                  <a:pt x="1146654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"/>
          <p:cNvSpPr txBox="1"/>
          <p:nvPr/>
        </p:nvSpPr>
        <p:spPr>
          <a:xfrm>
            <a:off x="532892" y="2184196"/>
            <a:ext cx="8143564" cy="41965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 Narrow"/>
                <a:cs typeface="Arial Narrow"/>
              </a:rPr>
              <a:t>El</a:t>
            </a:r>
            <a:r>
              <a:rPr sz="1800" spc="-10" dirty="0">
                <a:latin typeface="Arial Narrow"/>
                <a:cs typeface="Arial Narrow"/>
              </a:rPr>
              <a:t>i</a:t>
            </a:r>
            <a:r>
              <a:rPr sz="1800" dirty="0">
                <a:latin typeface="Arial Narrow"/>
                <a:cs typeface="Arial Narrow"/>
              </a:rPr>
              <a:t>g</a:t>
            </a:r>
            <a:r>
              <a:rPr sz="1800" spc="-10" dirty="0">
                <a:latin typeface="Arial Narrow"/>
                <a:cs typeface="Arial Narrow"/>
              </a:rPr>
              <a:t>i</a:t>
            </a:r>
            <a:r>
              <a:rPr sz="1800" dirty="0">
                <a:latin typeface="Arial Narrow"/>
                <a:cs typeface="Arial Narrow"/>
              </a:rPr>
              <a:t>b</a:t>
            </a:r>
            <a:r>
              <a:rPr sz="1800" spc="-10" dirty="0">
                <a:latin typeface="Arial Narrow"/>
                <a:cs typeface="Arial Narrow"/>
              </a:rPr>
              <a:t>i</a:t>
            </a:r>
            <a:r>
              <a:rPr sz="1800" spc="-5" dirty="0">
                <a:latin typeface="Arial Narrow"/>
                <a:cs typeface="Arial Narrow"/>
              </a:rPr>
              <a:t>l</a:t>
            </a:r>
            <a:r>
              <a:rPr sz="1800" spc="-10" dirty="0">
                <a:latin typeface="Arial Narrow"/>
                <a:cs typeface="Arial Narrow"/>
              </a:rPr>
              <a:t>i</a:t>
            </a:r>
            <a:r>
              <a:rPr sz="1800" dirty="0">
                <a:latin typeface="Arial Narrow"/>
                <a:cs typeface="Arial Narrow"/>
              </a:rPr>
              <a:t>ty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 Narrow"/>
                <a:cs typeface="Arial Narrow"/>
              </a:rPr>
              <a:t>crit</a:t>
            </a:r>
            <a:r>
              <a:rPr sz="1800" spc="-15" dirty="0">
                <a:latin typeface="Arial Narrow"/>
                <a:cs typeface="Arial Narrow"/>
              </a:rPr>
              <a:t>e</a:t>
            </a:r>
            <a:r>
              <a:rPr sz="1800" dirty="0">
                <a:latin typeface="Arial Narrow"/>
                <a:cs typeface="Arial Narrow"/>
              </a:rPr>
              <a:t>ria</a:t>
            </a:r>
          </a:p>
          <a:p>
            <a:pPr marL="12700" indent="457200">
              <a:lnSpc>
                <a:spcPct val="100000"/>
              </a:lnSpc>
              <a:spcBef>
                <a:spcPts val="434"/>
              </a:spcBef>
              <a:buClr>
                <a:srgbClr val="1C4F27"/>
              </a:buClr>
              <a:buSzPct val="33333"/>
              <a:buFont typeface="Wingdings"/>
              <a:buChar char=""/>
              <a:tabLst>
                <a:tab pos="756920" algn="l"/>
              </a:tabLst>
            </a:pP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P</a:t>
            </a:r>
            <a:r>
              <a:rPr sz="1800" spc="-2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t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ts</a:t>
            </a:r>
            <a:r>
              <a:rPr sz="1800" spc="-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with</a:t>
            </a:r>
            <a:r>
              <a:rPr sz="1800" spc="-4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st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ge</a:t>
            </a:r>
            <a:r>
              <a:rPr sz="1800" spc="-2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II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I/IV</a:t>
            </a:r>
            <a:r>
              <a:rPr sz="1800" spc="-2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NSCLC</a:t>
            </a:r>
            <a:endParaRPr sz="1800" dirty="0">
              <a:latin typeface="Arial Narrow"/>
              <a:cs typeface="Arial Narrow"/>
            </a:endParaRPr>
          </a:p>
          <a:p>
            <a:pPr marL="756285" indent="-286385">
              <a:lnSpc>
                <a:spcPct val="100000"/>
              </a:lnSpc>
              <a:spcBef>
                <a:spcPts val="430"/>
              </a:spcBef>
              <a:buClr>
                <a:srgbClr val="1C4F27"/>
              </a:buClr>
              <a:buSzPct val="33333"/>
              <a:buFont typeface="Wingdings"/>
              <a:buChar char=""/>
              <a:tabLst>
                <a:tab pos="756920" algn="l"/>
              </a:tabLst>
            </a:pP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Cach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x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spc="-3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[WL</a:t>
            </a:r>
            <a:r>
              <a:rPr sz="1800" spc="-9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&gt;5%</a:t>
            </a:r>
            <a:r>
              <a:rPr sz="1800" spc="-4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(6</a:t>
            </a:r>
            <a:r>
              <a:rPr sz="1800" spc="-4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m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)</a:t>
            </a:r>
            <a:r>
              <a:rPr sz="1800" spc="-4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r</a:t>
            </a:r>
            <a:r>
              <a:rPr sz="1800" spc="-3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B</a:t>
            </a:r>
            <a:r>
              <a:rPr sz="1800" spc="-25" dirty="0">
                <a:solidFill>
                  <a:srgbClr val="1C4F27"/>
                </a:solidFill>
                <a:latin typeface="Arial Narrow"/>
                <a:cs typeface="Arial Narrow"/>
              </a:rPr>
              <a:t>M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spc="-3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&lt;20</a:t>
            </a:r>
            <a:r>
              <a:rPr sz="1800" spc="-4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kg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/</a:t>
            </a:r>
            <a:r>
              <a:rPr sz="1800" spc="15" dirty="0">
                <a:solidFill>
                  <a:srgbClr val="1C4F27"/>
                </a:solidFill>
                <a:latin typeface="Arial Narrow"/>
                <a:cs typeface="Arial Narrow"/>
              </a:rPr>
              <a:t>m</a:t>
            </a:r>
            <a:r>
              <a:rPr sz="1800" baseline="25462" dirty="0">
                <a:solidFill>
                  <a:srgbClr val="1C4F27"/>
                </a:solidFill>
                <a:latin typeface="Arial Narrow"/>
                <a:cs typeface="Arial Narrow"/>
              </a:rPr>
              <a:t>2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]</a:t>
            </a:r>
            <a:endParaRPr sz="1800" dirty="0">
              <a:latin typeface="Arial Narrow"/>
              <a:cs typeface="Arial Narrow"/>
            </a:endParaRPr>
          </a:p>
          <a:p>
            <a:pPr marL="469900">
              <a:lnSpc>
                <a:spcPct val="100000"/>
              </a:lnSpc>
              <a:spcBef>
                <a:spcPts val="430"/>
              </a:spcBef>
              <a:tabLst>
                <a:tab pos="756285" algn="l"/>
              </a:tabLst>
            </a:pPr>
            <a:r>
              <a:rPr sz="600" spc="35" dirty="0">
                <a:solidFill>
                  <a:srgbClr val="1C4F27"/>
                </a:solidFill>
                <a:latin typeface="Wingdings"/>
                <a:cs typeface="Wingdings"/>
              </a:rPr>
              <a:t></a:t>
            </a:r>
            <a:r>
              <a:rPr sz="600" spc="35" dirty="0">
                <a:solidFill>
                  <a:srgbClr val="1C4F27"/>
                </a:solidFill>
                <a:latin typeface="Times New Roman"/>
                <a:cs typeface="Times New Roman"/>
              </a:rPr>
              <a:t>	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PS</a:t>
            </a:r>
            <a:r>
              <a:rPr sz="1800" spc="-3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=</a:t>
            </a:r>
            <a:r>
              <a:rPr sz="1800" spc="-4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0-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2</a:t>
            </a:r>
            <a:endParaRPr sz="1800" dirty="0">
              <a:latin typeface="Arial Narrow"/>
              <a:cs typeface="Arial Narrow"/>
            </a:endParaRPr>
          </a:p>
          <a:p>
            <a:pPr marL="12700" marR="393700" indent="457200">
              <a:lnSpc>
                <a:spcPts val="2590"/>
              </a:lnSpc>
              <a:spcBef>
                <a:spcPts val="160"/>
              </a:spcBef>
              <a:buClr>
                <a:srgbClr val="1C4F27"/>
              </a:buClr>
              <a:buSzPct val="33333"/>
              <a:buFont typeface="Wingdings"/>
              <a:buChar char=""/>
              <a:tabLst>
                <a:tab pos="756920" algn="l"/>
              </a:tabLst>
            </a:pP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P</a:t>
            </a:r>
            <a:r>
              <a:rPr sz="1800" spc="-2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t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ts</a:t>
            </a:r>
            <a:r>
              <a:rPr sz="1800" spc="-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co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u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l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d</a:t>
            </a:r>
            <a:r>
              <a:rPr sz="1800" spc="-3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b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g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spc="-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spc="-15" dirty="0">
                <a:solidFill>
                  <a:srgbClr val="1C4F27"/>
                </a:solidFill>
                <a:latin typeface="Arial Narrow"/>
                <a:cs typeface="Arial Narrow"/>
              </a:rPr>
              <a:t>w</a:t>
            </a:r>
            <a:r>
              <a:rPr sz="1800" spc="-3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l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ne</a:t>
            </a:r>
            <a:r>
              <a:rPr sz="1800" spc="-3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/</a:t>
            </a:r>
            <a:r>
              <a:rPr sz="1800" spc="-3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rece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ve</a:t>
            </a:r>
            <a:r>
              <a:rPr sz="1800" spc="-4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m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t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spc="10" dirty="0">
                <a:solidFill>
                  <a:srgbClr val="1C4F27"/>
                </a:solidFill>
                <a:latin typeface="Arial Narrow"/>
                <a:cs typeface="Arial Narrow"/>
              </a:rPr>
              <a:t>c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spc="1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/</a:t>
            </a:r>
            <a:r>
              <a:rPr sz="1800" spc="-3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h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ve</a:t>
            </a:r>
            <a:r>
              <a:rPr sz="1800" spc="-3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co</a:t>
            </a:r>
            <a:r>
              <a:rPr sz="1800" spc="-15" dirty="0">
                <a:solidFill>
                  <a:srgbClr val="1C4F27"/>
                </a:solidFill>
                <a:latin typeface="Arial Narrow"/>
                <a:cs typeface="Arial Narrow"/>
              </a:rPr>
              <a:t>m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p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l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t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ed</a:t>
            </a:r>
            <a:r>
              <a:rPr sz="1800" spc="-1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t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h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er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py</a:t>
            </a:r>
            <a:r>
              <a:rPr sz="180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Arial Narrow"/>
                <a:cs typeface="Arial Narrow"/>
              </a:rPr>
              <a:t>I</a:t>
            </a:r>
            <a:r>
              <a:rPr sz="1800" spc="-10" dirty="0">
                <a:latin typeface="Arial Narrow"/>
                <a:cs typeface="Arial Narrow"/>
              </a:rPr>
              <a:t>n</a:t>
            </a:r>
            <a:r>
              <a:rPr sz="1800" dirty="0">
                <a:latin typeface="Arial Narrow"/>
                <a:cs typeface="Arial Narrow"/>
              </a:rPr>
              <a:t>t</a:t>
            </a:r>
            <a:r>
              <a:rPr sz="1800" spc="-10" dirty="0">
                <a:latin typeface="Arial Narrow"/>
                <a:cs typeface="Arial Narrow"/>
              </a:rPr>
              <a:t>e</a:t>
            </a:r>
            <a:r>
              <a:rPr sz="1800" dirty="0">
                <a:latin typeface="Arial Narrow"/>
                <a:cs typeface="Arial Narrow"/>
              </a:rPr>
              <a:t>r</a:t>
            </a:r>
            <a:r>
              <a:rPr sz="1800" spc="5" dirty="0">
                <a:latin typeface="Arial Narrow"/>
                <a:cs typeface="Arial Narrow"/>
              </a:rPr>
              <a:t>v</a:t>
            </a:r>
            <a:r>
              <a:rPr sz="1800" dirty="0">
                <a:latin typeface="Arial Narrow"/>
                <a:cs typeface="Arial Narrow"/>
              </a:rPr>
              <a:t>e</a:t>
            </a:r>
            <a:r>
              <a:rPr sz="1800" spc="-10" dirty="0">
                <a:latin typeface="Arial Narrow"/>
                <a:cs typeface="Arial Narrow"/>
              </a:rPr>
              <a:t>n</a:t>
            </a:r>
            <a:r>
              <a:rPr sz="1800" dirty="0">
                <a:latin typeface="Arial Narrow"/>
                <a:cs typeface="Arial Narrow"/>
              </a:rPr>
              <a:t>t</a:t>
            </a:r>
            <a:r>
              <a:rPr sz="1800" spc="-10" dirty="0">
                <a:latin typeface="Arial Narrow"/>
                <a:cs typeface="Arial Narrow"/>
              </a:rPr>
              <a:t>i</a:t>
            </a:r>
            <a:r>
              <a:rPr sz="1800" dirty="0">
                <a:latin typeface="Arial Narrow"/>
                <a:cs typeface="Arial Narrow"/>
              </a:rPr>
              <a:t>o</a:t>
            </a:r>
            <a:r>
              <a:rPr sz="1800" spc="-10" dirty="0">
                <a:latin typeface="Arial Narrow"/>
                <a:cs typeface="Arial Narrow"/>
              </a:rPr>
              <a:t>n</a:t>
            </a:r>
            <a:r>
              <a:rPr sz="1800" dirty="0">
                <a:latin typeface="Arial Narrow"/>
                <a:cs typeface="Arial Narrow"/>
              </a:rPr>
              <a:t>:</a:t>
            </a:r>
          </a:p>
          <a:p>
            <a:pPr marL="756285" marR="5080" indent="-286385">
              <a:lnSpc>
                <a:spcPct val="100000"/>
              </a:lnSpc>
              <a:spcBef>
                <a:spcPts val="275"/>
              </a:spcBef>
              <a:buClr>
                <a:srgbClr val="1C4F27"/>
              </a:buClr>
              <a:buSzPct val="33333"/>
              <a:buFont typeface="Wingdings"/>
              <a:buChar char=""/>
              <a:tabLst>
                <a:tab pos="756920" algn="l"/>
              </a:tabLst>
            </a:pP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Ora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l</a:t>
            </a:r>
            <a:r>
              <a:rPr sz="1800" spc="-4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100</a:t>
            </a:r>
            <a:r>
              <a:rPr sz="1800" spc="-3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m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g</a:t>
            </a:r>
            <a:r>
              <a:rPr sz="1800" spc="-3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spc="-15" dirty="0">
                <a:solidFill>
                  <a:srgbClr val="1C4F27"/>
                </a:solidFill>
                <a:latin typeface="Arial Narrow"/>
                <a:cs typeface="Arial Narrow"/>
              </a:rPr>
              <a:t>m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or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l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spc="1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hydr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ch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l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or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de</a:t>
            </a:r>
            <a:r>
              <a:rPr sz="1800" spc="-1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r</a:t>
            </a:r>
            <a:r>
              <a:rPr sz="1800" spc="-4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p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l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ace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b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spc="-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ce</a:t>
            </a:r>
            <a:r>
              <a:rPr sz="1800" spc="-3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d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l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y</a:t>
            </a:r>
            <a:r>
              <a:rPr sz="1800" spc="-3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f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r</a:t>
            </a:r>
            <a:r>
              <a:rPr sz="1800" spc="-3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t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h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spc="-1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1</a:t>
            </a:r>
            <a:r>
              <a:rPr sz="1800" spc="10" dirty="0">
                <a:solidFill>
                  <a:srgbClr val="1C4F27"/>
                </a:solidFill>
                <a:latin typeface="Arial Narrow"/>
                <a:cs typeface="Arial Narrow"/>
              </a:rPr>
              <a:t>2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-we</a:t>
            </a:r>
            <a:r>
              <a:rPr sz="1800" spc="-2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k</a:t>
            </a:r>
            <a:r>
              <a:rPr sz="1800" spc="-2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st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u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dy</a:t>
            </a:r>
            <a:r>
              <a:rPr sz="1800" spc="-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p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ri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d</a:t>
            </a:r>
            <a:endParaRPr sz="18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10" dirty="0">
                <a:latin typeface="Arial Narrow"/>
                <a:cs typeface="Arial Narrow"/>
              </a:rPr>
              <a:t>(C</a:t>
            </a:r>
            <a:r>
              <a:rPr sz="1800" spc="-15" dirty="0">
                <a:latin typeface="Arial Narrow"/>
                <a:cs typeface="Arial Narrow"/>
              </a:rPr>
              <a:t>o</a:t>
            </a:r>
            <a:r>
              <a:rPr sz="1800" spc="-5" dirty="0">
                <a:latin typeface="Arial Narrow"/>
                <a:cs typeface="Arial Narrow"/>
              </a:rPr>
              <a:t>-</a:t>
            </a:r>
            <a:r>
              <a:rPr sz="1800" dirty="0">
                <a:latin typeface="Arial Narrow"/>
                <a:cs typeface="Arial Narrow"/>
              </a:rPr>
              <a:t>pr</a:t>
            </a:r>
            <a:r>
              <a:rPr sz="1800" spc="-10" dirty="0">
                <a:latin typeface="Arial Narrow"/>
                <a:cs typeface="Arial Narrow"/>
              </a:rPr>
              <a:t>im</a:t>
            </a:r>
            <a:r>
              <a:rPr sz="1800" spc="-5" dirty="0">
                <a:latin typeface="Arial Narrow"/>
                <a:cs typeface="Arial Narrow"/>
              </a:rPr>
              <a:t>ary</a:t>
            </a:r>
            <a:r>
              <a:rPr sz="1800" dirty="0">
                <a:latin typeface="Arial Narrow"/>
                <a:cs typeface="Arial Narrow"/>
              </a:rPr>
              <a:t>)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Arial Narrow"/>
                <a:cs typeface="Arial Narrow"/>
              </a:rPr>
              <a:t>E</a:t>
            </a:r>
            <a:r>
              <a:rPr sz="1800" spc="-20" dirty="0">
                <a:latin typeface="Arial Narrow"/>
                <a:cs typeface="Arial Narrow"/>
              </a:rPr>
              <a:t>n</a:t>
            </a:r>
            <a:r>
              <a:rPr sz="1800" spc="-5" dirty="0">
                <a:latin typeface="Arial Narrow"/>
                <a:cs typeface="Arial Narrow"/>
              </a:rPr>
              <a:t>d-</a:t>
            </a:r>
            <a:r>
              <a:rPr sz="1800" dirty="0">
                <a:latin typeface="Arial Narrow"/>
                <a:cs typeface="Arial Narrow"/>
              </a:rPr>
              <a:t>p</a:t>
            </a:r>
            <a:r>
              <a:rPr sz="1800" spc="-10" dirty="0">
                <a:latin typeface="Arial Narrow"/>
                <a:cs typeface="Arial Narrow"/>
              </a:rPr>
              <a:t>o</a:t>
            </a:r>
            <a:r>
              <a:rPr sz="1800" spc="-5" dirty="0">
                <a:latin typeface="Arial Narrow"/>
                <a:cs typeface="Arial Narrow"/>
              </a:rPr>
              <a:t>i</a:t>
            </a:r>
            <a:r>
              <a:rPr sz="1800" spc="-10" dirty="0">
                <a:latin typeface="Arial Narrow"/>
                <a:cs typeface="Arial Narrow"/>
              </a:rPr>
              <a:t>n</a:t>
            </a:r>
            <a:r>
              <a:rPr sz="1800" dirty="0">
                <a:latin typeface="Arial Narrow"/>
                <a:cs typeface="Arial Narrow"/>
              </a:rPr>
              <a:t>ts</a:t>
            </a:r>
          </a:p>
          <a:p>
            <a:pPr marL="756285" indent="-286385">
              <a:lnSpc>
                <a:spcPct val="100000"/>
              </a:lnSpc>
              <a:spcBef>
                <a:spcPts val="434"/>
              </a:spcBef>
              <a:buClr>
                <a:srgbClr val="1C4F27"/>
              </a:buClr>
              <a:buSzPct val="33333"/>
              <a:buFont typeface="Wingdings"/>
              <a:buChar char=""/>
              <a:tabLst>
                <a:tab pos="756920" algn="l"/>
              </a:tabLst>
            </a:pP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Lean-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b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d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y</a:t>
            </a:r>
            <a:r>
              <a:rPr sz="1800" spc="1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0" dirty="0" smtClean="0">
                <a:solidFill>
                  <a:srgbClr val="1C4F27"/>
                </a:solidFill>
                <a:latin typeface="Arial Narrow"/>
                <a:cs typeface="Arial Narrow"/>
              </a:rPr>
              <a:t>m</a:t>
            </a:r>
            <a:r>
              <a:rPr sz="1800" dirty="0" smtClean="0">
                <a:solidFill>
                  <a:srgbClr val="1C4F27"/>
                </a:solidFill>
                <a:latin typeface="Arial Narrow"/>
                <a:cs typeface="Arial Narrow"/>
              </a:rPr>
              <a:t>ass</a:t>
            </a:r>
            <a:endParaRPr sz="1800" dirty="0" smtClean="0">
              <a:latin typeface="Arial Narrow"/>
              <a:cs typeface="Arial Narrow"/>
            </a:endParaRPr>
          </a:p>
          <a:p>
            <a:pPr marL="12700" marR="5334000" indent="457200">
              <a:lnSpc>
                <a:spcPct val="120000"/>
              </a:lnSpc>
              <a:buClr>
                <a:srgbClr val="1C4F27"/>
              </a:buClr>
              <a:buSzPct val="33333"/>
              <a:buFont typeface="Wingdings" pitchFamily="2" charset="2"/>
              <a:buChar char="v"/>
              <a:tabLst>
                <a:tab pos="756920" algn="l"/>
              </a:tabLst>
            </a:pPr>
            <a:r>
              <a:rPr lang="en-US" sz="1800" spc="-10" dirty="0" smtClean="0">
                <a:solidFill>
                  <a:srgbClr val="1C4F27"/>
                </a:solidFill>
                <a:latin typeface="Arial Narrow"/>
                <a:cs typeface="Arial Narrow"/>
              </a:rPr>
              <a:t> </a:t>
            </a:r>
            <a:r>
              <a:rPr sz="1800" spc="-10" dirty="0" smtClean="0">
                <a:solidFill>
                  <a:srgbClr val="1C4F27"/>
                </a:solidFill>
                <a:latin typeface="Arial Narrow"/>
                <a:cs typeface="Arial Narrow"/>
              </a:rPr>
              <a:t>Ha</a:t>
            </a:r>
            <a:r>
              <a:rPr sz="1800" spc="-20" dirty="0" smtClean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dirty="0" smtClean="0">
                <a:solidFill>
                  <a:srgbClr val="1C4F27"/>
                </a:solidFill>
                <a:latin typeface="Arial Narrow"/>
                <a:cs typeface="Arial Narrow"/>
              </a:rPr>
              <a:t>d</a:t>
            </a:r>
            <a:r>
              <a:rPr sz="1800" spc="-30" dirty="0" smtClean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 smtClean="0">
                <a:solidFill>
                  <a:srgbClr val="1C4F27"/>
                </a:solidFill>
                <a:latin typeface="Arial Narrow"/>
                <a:cs typeface="Arial Narrow"/>
              </a:rPr>
              <a:t>gr</a:t>
            </a:r>
            <a:r>
              <a:rPr sz="1800" spc="-10" dirty="0" smtClean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dirty="0" smtClean="0">
                <a:solidFill>
                  <a:srgbClr val="1C4F27"/>
                </a:solidFill>
                <a:latin typeface="Arial Narrow"/>
                <a:cs typeface="Arial Narrow"/>
              </a:rPr>
              <a:t>p</a:t>
            </a:r>
            <a:r>
              <a:rPr sz="1800" spc="-30" dirty="0" smtClean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 smtClean="0">
                <a:solidFill>
                  <a:srgbClr val="1C4F27"/>
                </a:solidFill>
                <a:latin typeface="Arial Narrow"/>
                <a:cs typeface="Arial Narrow"/>
              </a:rPr>
              <a:t>str</a:t>
            </a:r>
            <a:r>
              <a:rPr sz="1800" spc="-10" dirty="0" smtClean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dirty="0" smtClean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spc="-10" dirty="0" smtClean="0">
                <a:solidFill>
                  <a:srgbClr val="1C4F27"/>
                </a:solidFill>
                <a:latin typeface="Arial Narrow"/>
                <a:cs typeface="Arial Narrow"/>
              </a:rPr>
              <a:t>g</a:t>
            </a:r>
            <a:r>
              <a:rPr sz="1800" dirty="0" smtClean="0">
                <a:solidFill>
                  <a:srgbClr val="1C4F27"/>
                </a:solidFill>
                <a:latin typeface="Arial Narrow"/>
                <a:cs typeface="Arial Narrow"/>
              </a:rPr>
              <a:t>th</a:t>
            </a:r>
            <a:r>
              <a:rPr sz="1800" dirty="0" smtClean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0" dirty="0" smtClean="0">
                <a:latin typeface="Arial Narrow"/>
                <a:cs typeface="Arial Narrow"/>
              </a:rPr>
              <a:t>S</a:t>
            </a:r>
            <a:r>
              <a:rPr sz="1800" spc="-20" dirty="0" smtClean="0">
                <a:latin typeface="Arial Narrow"/>
                <a:cs typeface="Arial Narrow"/>
              </a:rPr>
              <a:t>e</a:t>
            </a:r>
            <a:r>
              <a:rPr sz="1800" dirty="0" smtClean="0">
                <a:latin typeface="Arial Narrow"/>
                <a:cs typeface="Arial Narrow"/>
              </a:rPr>
              <a:t>co</a:t>
            </a:r>
            <a:r>
              <a:rPr sz="1800" spc="-10" dirty="0" smtClean="0">
                <a:latin typeface="Arial Narrow"/>
                <a:cs typeface="Arial Narrow"/>
              </a:rPr>
              <a:t>n</a:t>
            </a:r>
            <a:r>
              <a:rPr sz="1800" dirty="0" smtClean="0">
                <a:latin typeface="Arial Narrow"/>
                <a:cs typeface="Arial Narrow"/>
              </a:rPr>
              <a:t>d</a:t>
            </a:r>
            <a:r>
              <a:rPr sz="1800" spc="-10" dirty="0" smtClean="0">
                <a:latin typeface="Arial Narrow"/>
                <a:cs typeface="Arial Narrow"/>
              </a:rPr>
              <a:t>a</a:t>
            </a:r>
            <a:r>
              <a:rPr sz="1800" dirty="0" smtClean="0">
                <a:latin typeface="Arial Narrow"/>
                <a:cs typeface="Arial Narrow"/>
              </a:rPr>
              <a:t>ry</a:t>
            </a:r>
            <a:r>
              <a:rPr sz="1800" spc="-5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Arial Narrow"/>
                <a:cs typeface="Arial Narrow"/>
              </a:rPr>
              <a:t>e</a:t>
            </a:r>
            <a:r>
              <a:rPr sz="1800" spc="-10" dirty="0" smtClean="0">
                <a:latin typeface="Arial Narrow"/>
                <a:cs typeface="Arial Narrow"/>
              </a:rPr>
              <a:t>n</a:t>
            </a:r>
            <a:r>
              <a:rPr sz="1800" dirty="0" smtClean="0">
                <a:latin typeface="Arial Narrow"/>
                <a:cs typeface="Arial Narrow"/>
              </a:rPr>
              <a:t>d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Arial Narrow"/>
                <a:cs typeface="Arial Narrow"/>
              </a:rPr>
              <a:t>p</a:t>
            </a:r>
            <a:r>
              <a:rPr sz="1800" spc="-10" dirty="0" smtClean="0">
                <a:latin typeface="Arial Narrow"/>
                <a:cs typeface="Arial Narrow"/>
              </a:rPr>
              <a:t>o</a:t>
            </a:r>
            <a:r>
              <a:rPr sz="1800" spc="-5" dirty="0" smtClean="0">
                <a:latin typeface="Arial Narrow"/>
                <a:cs typeface="Arial Narrow"/>
              </a:rPr>
              <a:t>i</a:t>
            </a:r>
            <a:r>
              <a:rPr sz="1800" spc="-10" dirty="0" smtClean="0">
                <a:latin typeface="Arial Narrow"/>
                <a:cs typeface="Arial Narrow"/>
              </a:rPr>
              <a:t>n</a:t>
            </a:r>
            <a:r>
              <a:rPr sz="1800" dirty="0" smtClean="0">
                <a:latin typeface="Arial Narrow"/>
                <a:cs typeface="Arial Narrow"/>
              </a:rPr>
              <a:t>ts</a:t>
            </a:r>
          </a:p>
          <a:p>
            <a:pPr marL="756285" indent="-286385">
              <a:lnSpc>
                <a:spcPct val="100000"/>
              </a:lnSpc>
              <a:spcBef>
                <a:spcPts val="430"/>
              </a:spcBef>
              <a:buClr>
                <a:srgbClr val="1C4F27"/>
              </a:buClr>
              <a:buSzPct val="33333"/>
              <a:buFont typeface="Wingdings"/>
              <a:buChar char=""/>
              <a:tabLst>
                <a:tab pos="756920" algn="l"/>
              </a:tabLst>
            </a:pPr>
            <a:r>
              <a:rPr sz="1800" dirty="0" smtClean="0">
                <a:solidFill>
                  <a:srgbClr val="1C4F27"/>
                </a:solidFill>
                <a:latin typeface="Arial Narrow"/>
                <a:cs typeface="Arial Narrow"/>
              </a:rPr>
              <a:t>Ch</a:t>
            </a:r>
            <a:r>
              <a:rPr sz="1800" spc="-15" dirty="0" smtClean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spc="-10" dirty="0" smtClean="0">
                <a:solidFill>
                  <a:srgbClr val="1C4F27"/>
                </a:solidFill>
                <a:latin typeface="Arial Narrow"/>
                <a:cs typeface="Arial Narrow"/>
              </a:rPr>
              <a:t>ng</a:t>
            </a:r>
            <a:r>
              <a:rPr sz="1800" dirty="0" smtClean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spc="-5" dirty="0" smtClean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spc="-4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bod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y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w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spc="-15" dirty="0">
                <a:solidFill>
                  <a:srgbClr val="1C4F27"/>
                </a:solidFill>
                <a:latin typeface="Arial Narrow"/>
                <a:cs typeface="Arial Narrow"/>
              </a:rPr>
              <a:t>g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h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t,</a:t>
            </a:r>
            <a:r>
              <a:rPr sz="1800" spc="1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s</a:t>
            </a:r>
            <a:r>
              <a:rPr sz="1800" spc="5" dirty="0">
                <a:solidFill>
                  <a:srgbClr val="1C4F27"/>
                </a:solidFill>
                <a:latin typeface="Arial Narrow"/>
                <a:cs typeface="Arial Narrow"/>
              </a:rPr>
              <a:t>y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mp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t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om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s</a:t>
            </a:r>
            <a:r>
              <a:rPr sz="1800" spc="-4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of</a:t>
            </a:r>
            <a:r>
              <a:rPr sz="1800" spc="-3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ano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r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xi</a:t>
            </a:r>
            <a:r>
              <a:rPr sz="1800" spc="5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–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cach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xi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spc="1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an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d</a:t>
            </a:r>
            <a:r>
              <a:rPr sz="1800" spc="-1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f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t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igu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endParaRPr sz="1800" dirty="0">
              <a:latin typeface="Arial Narrow"/>
              <a:cs typeface="Arial Narrow"/>
            </a:endParaRPr>
          </a:p>
        </p:txBody>
      </p:sp>
      <p:sp>
        <p:nvSpPr>
          <p:cNvPr id="36" name="object 8"/>
          <p:cNvSpPr txBox="1"/>
          <p:nvPr/>
        </p:nvSpPr>
        <p:spPr>
          <a:xfrm>
            <a:off x="6300192" y="6692265"/>
            <a:ext cx="262763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Narrow"/>
                <a:cs typeface="Arial Narrow"/>
              </a:rPr>
              <a:t>Temel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J</a:t>
            </a:r>
            <a:r>
              <a:rPr sz="1100" spc="-5" dirty="0">
                <a:latin typeface="Arial Narrow"/>
                <a:cs typeface="Arial Narrow"/>
              </a:rPr>
              <a:t>S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2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Lanc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t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Oncol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2016</a:t>
            </a:r>
            <a:r>
              <a:rPr sz="1100" dirty="0">
                <a:latin typeface="Arial Narrow"/>
                <a:cs typeface="Arial Narrow"/>
              </a:rPr>
              <a:t>;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17(4):51</a:t>
            </a:r>
            <a:r>
              <a:rPr sz="1100" spc="5" dirty="0">
                <a:latin typeface="Arial Narrow"/>
                <a:cs typeface="Arial Narrow"/>
              </a:rPr>
              <a:t>9</a:t>
            </a:r>
            <a:r>
              <a:rPr sz="1100" spc="-5" dirty="0">
                <a:latin typeface="Arial Narrow"/>
                <a:cs typeface="Arial Narrow"/>
              </a:rPr>
              <a:t>-</a:t>
            </a:r>
            <a:r>
              <a:rPr sz="1100" dirty="0">
                <a:latin typeface="Arial Narrow"/>
                <a:cs typeface="Arial Narrow"/>
              </a:rPr>
              <a:t>531</a:t>
            </a:r>
          </a:p>
        </p:txBody>
      </p:sp>
      <p:pic>
        <p:nvPicPr>
          <p:cNvPr id="11" name="Ήχος 1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5627"/>
    </mc:Choice>
    <mc:Fallback>
      <p:transition spd="slow" advTm="75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251520" y="620688"/>
            <a:ext cx="8582964" cy="6155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Θεραπεία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3" name="object 5"/>
          <p:cNvSpPr/>
          <p:nvPr/>
        </p:nvSpPr>
        <p:spPr>
          <a:xfrm>
            <a:off x="3275856" y="260648"/>
            <a:ext cx="5868144" cy="1728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7"/>
          <p:cNvSpPr/>
          <p:nvPr/>
        </p:nvSpPr>
        <p:spPr>
          <a:xfrm>
            <a:off x="323850" y="2667813"/>
            <a:ext cx="1616710" cy="462915"/>
          </a:xfrm>
          <a:custGeom>
            <a:avLst/>
            <a:gdLst/>
            <a:ahLst/>
            <a:cxnLst/>
            <a:rect l="l" t="t" r="r" b="b"/>
            <a:pathLst>
              <a:path w="1616710" h="462914">
                <a:moveTo>
                  <a:pt x="0" y="462726"/>
                </a:moveTo>
                <a:lnTo>
                  <a:pt x="1616333" y="462726"/>
                </a:lnTo>
                <a:lnTo>
                  <a:pt x="1616333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8"/>
          <p:cNvSpPr/>
          <p:nvPr/>
        </p:nvSpPr>
        <p:spPr>
          <a:xfrm>
            <a:off x="1940182" y="2667813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10" h="462914">
                <a:moveTo>
                  <a:pt x="0" y="462726"/>
                </a:moveTo>
                <a:lnTo>
                  <a:pt x="1146654" y="462726"/>
                </a:lnTo>
                <a:lnTo>
                  <a:pt x="1146654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9"/>
          <p:cNvSpPr/>
          <p:nvPr/>
        </p:nvSpPr>
        <p:spPr>
          <a:xfrm>
            <a:off x="3086861" y="2667813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10" h="462914">
                <a:moveTo>
                  <a:pt x="0" y="462726"/>
                </a:moveTo>
                <a:lnTo>
                  <a:pt x="1146654" y="462726"/>
                </a:lnTo>
                <a:lnTo>
                  <a:pt x="1146654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4233550" y="2667813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10" h="462914">
                <a:moveTo>
                  <a:pt x="0" y="462726"/>
                </a:moveTo>
                <a:lnTo>
                  <a:pt x="1146666" y="462726"/>
                </a:lnTo>
                <a:lnTo>
                  <a:pt x="1146666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1"/>
          <p:cNvSpPr/>
          <p:nvPr/>
        </p:nvSpPr>
        <p:spPr>
          <a:xfrm>
            <a:off x="5380116" y="2667813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09" h="462914">
                <a:moveTo>
                  <a:pt x="0" y="462726"/>
                </a:moveTo>
                <a:lnTo>
                  <a:pt x="1146654" y="462726"/>
                </a:lnTo>
                <a:lnTo>
                  <a:pt x="1146654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2"/>
          <p:cNvSpPr/>
          <p:nvPr/>
        </p:nvSpPr>
        <p:spPr>
          <a:xfrm>
            <a:off x="6526773" y="2667813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09" h="462914">
                <a:moveTo>
                  <a:pt x="0" y="462726"/>
                </a:moveTo>
                <a:lnTo>
                  <a:pt x="1146666" y="462726"/>
                </a:lnTo>
                <a:lnTo>
                  <a:pt x="1146666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3"/>
          <p:cNvSpPr/>
          <p:nvPr/>
        </p:nvSpPr>
        <p:spPr>
          <a:xfrm>
            <a:off x="7673461" y="2667813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09" h="462914">
                <a:moveTo>
                  <a:pt x="0" y="462726"/>
                </a:moveTo>
                <a:lnTo>
                  <a:pt x="1146654" y="462726"/>
                </a:lnTo>
                <a:lnTo>
                  <a:pt x="1146654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4"/>
          <p:cNvSpPr/>
          <p:nvPr/>
        </p:nvSpPr>
        <p:spPr>
          <a:xfrm>
            <a:off x="323850" y="3593269"/>
            <a:ext cx="1616710" cy="462915"/>
          </a:xfrm>
          <a:custGeom>
            <a:avLst/>
            <a:gdLst/>
            <a:ahLst/>
            <a:cxnLst/>
            <a:rect l="l" t="t" r="r" b="b"/>
            <a:pathLst>
              <a:path w="1616710" h="462914">
                <a:moveTo>
                  <a:pt x="0" y="462726"/>
                </a:moveTo>
                <a:lnTo>
                  <a:pt x="1616333" y="462726"/>
                </a:lnTo>
                <a:lnTo>
                  <a:pt x="1616333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5"/>
          <p:cNvSpPr/>
          <p:nvPr/>
        </p:nvSpPr>
        <p:spPr>
          <a:xfrm>
            <a:off x="1940182" y="3593269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10" h="462914">
                <a:moveTo>
                  <a:pt x="0" y="462726"/>
                </a:moveTo>
                <a:lnTo>
                  <a:pt x="1146654" y="462726"/>
                </a:lnTo>
                <a:lnTo>
                  <a:pt x="1146654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6"/>
          <p:cNvSpPr/>
          <p:nvPr/>
        </p:nvSpPr>
        <p:spPr>
          <a:xfrm>
            <a:off x="3086861" y="3593269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10" h="462914">
                <a:moveTo>
                  <a:pt x="0" y="462726"/>
                </a:moveTo>
                <a:lnTo>
                  <a:pt x="1146654" y="462726"/>
                </a:lnTo>
                <a:lnTo>
                  <a:pt x="1146654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7"/>
          <p:cNvSpPr/>
          <p:nvPr/>
        </p:nvSpPr>
        <p:spPr>
          <a:xfrm>
            <a:off x="4233550" y="3593269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10" h="462914">
                <a:moveTo>
                  <a:pt x="0" y="462726"/>
                </a:moveTo>
                <a:lnTo>
                  <a:pt x="1146666" y="462726"/>
                </a:lnTo>
                <a:lnTo>
                  <a:pt x="1146666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/>
          <p:nvPr/>
        </p:nvSpPr>
        <p:spPr>
          <a:xfrm>
            <a:off x="5380116" y="3593269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09" h="462914">
                <a:moveTo>
                  <a:pt x="0" y="462726"/>
                </a:moveTo>
                <a:lnTo>
                  <a:pt x="1146654" y="462726"/>
                </a:lnTo>
                <a:lnTo>
                  <a:pt x="1146654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9"/>
          <p:cNvSpPr/>
          <p:nvPr/>
        </p:nvSpPr>
        <p:spPr>
          <a:xfrm>
            <a:off x="6526773" y="3593269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09" h="462914">
                <a:moveTo>
                  <a:pt x="0" y="462726"/>
                </a:moveTo>
                <a:lnTo>
                  <a:pt x="1146666" y="462726"/>
                </a:lnTo>
                <a:lnTo>
                  <a:pt x="1146666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0"/>
          <p:cNvSpPr/>
          <p:nvPr/>
        </p:nvSpPr>
        <p:spPr>
          <a:xfrm>
            <a:off x="7673461" y="3593269"/>
            <a:ext cx="1146810" cy="462915"/>
          </a:xfrm>
          <a:custGeom>
            <a:avLst/>
            <a:gdLst/>
            <a:ahLst/>
            <a:cxnLst/>
            <a:rect l="l" t="t" r="r" b="b"/>
            <a:pathLst>
              <a:path w="1146809" h="462914">
                <a:moveTo>
                  <a:pt x="0" y="462726"/>
                </a:moveTo>
                <a:lnTo>
                  <a:pt x="1146654" y="462726"/>
                </a:lnTo>
                <a:lnTo>
                  <a:pt x="1146654" y="0"/>
                </a:lnTo>
                <a:lnTo>
                  <a:pt x="0" y="0"/>
                </a:lnTo>
                <a:lnTo>
                  <a:pt x="0" y="462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1"/>
          <p:cNvSpPr/>
          <p:nvPr/>
        </p:nvSpPr>
        <p:spPr>
          <a:xfrm>
            <a:off x="323850" y="4518719"/>
            <a:ext cx="1616710" cy="249554"/>
          </a:xfrm>
          <a:custGeom>
            <a:avLst/>
            <a:gdLst/>
            <a:ahLst/>
            <a:cxnLst/>
            <a:rect l="l" t="t" r="r" b="b"/>
            <a:pathLst>
              <a:path w="1616710" h="249554">
                <a:moveTo>
                  <a:pt x="0" y="249364"/>
                </a:moveTo>
                <a:lnTo>
                  <a:pt x="1616333" y="249364"/>
                </a:lnTo>
                <a:lnTo>
                  <a:pt x="1616333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2"/>
          <p:cNvSpPr/>
          <p:nvPr/>
        </p:nvSpPr>
        <p:spPr>
          <a:xfrm>
            <a:off x="1940182" y="4518719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10" h="249554">
                <a:moveTo>
                  <a:pt x="0" y="249364"/>
                </a:moveTo>
                <a:lnTo>
                  <a:pt x="1146654" y="249364"/>
                </a:lnTo>
                <a:lnTo>
                  <a:pt x="1146654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3"/>
          <p:cNvSpPr/>
          <p:nvPr/>
        </p:nvSpPr>
        <p:spPr>
          <a:xfrm>
            <a:off x="3086861" y="4518719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10" h="249554">
                <a:moveTo>
                  <a:pt x="0" y="249364"/>
                </a:moveTo>
                <a:lnTo>
                  <a:pt x="1146654" y="249364"/>
                </a:lnTo>
                <a:lnTo>
                  <a:pt x="1146654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4"/>
          <p:cNvSpPr/>
          <p:nvPr/>
        </p:nvSpPr>
        <p:spPr>
          <a:xfrm>
            <a:off x="4233550" y="4518719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10" h="249554">
                <a:moveTo>
                  <a:pt x="0" y="249364"/>
                </a:moveTo>
                <a:lnTo>
                  <a:pt x="1146666" y="249364"/>
                </a:lnTo>
                <a:lnTo>
                  <a:pt x="1146666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5"/>
          <p:cNvSpPr/>
          <p:nvPr/>
        </p:nvSpPr>
        <p:spPr>
          <a:xfrm>
            <a:off x="5380116" y="4518719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09" h="249554">
                <a:moveTo>
                  <a:pt x="0" y="249364"/>
                </a:moveTo>
                <a:lnTo>
                  <a:pt x="1146654" y="249364"/>
                </a:lnTo>
                <a:lnTo>
                  <a:pt x="1146654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6"/>
          <p:cNvSpPr/>
          <p:nvPr/>
        </p:nvSpPr>
        <p:spPr>
          <a:xfrm>
            <a:off x="6526773" y="4518719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09" h="249554">
                <a:moveTo>
                  <a:pt x="0" y="249364"/>
                </a:moveTo>
                <a:lnTo>
                  <a:pt x="1146666" y="249364"/>
                </a:lnTo>
                <a:lnTo>
                  <a:pt x="1146666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7"/>
          <p:cNvSpPr/>
          <p:nvPr/>
        </p:nvSpPr>
        <p:spPr>
          <a:xfrm>
            <a:off x="7673461" y="4518719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09" h="249554">
                <a:moveTo>
                  <a:pt x="0" y="249364"/>
                </a:moveTo>
                <a:lnTo>
                  <a:pt x="1146654" y="249364"/>
                </a:lnTo>
                <a:lnTo>
                  <a:pt x="1146654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8"/>
          <p:cNvSpPr/>
          <p:nvPr/>
        </p:nvSpPr>
        <p:spPr>
          <a:xfrm>
            <a:off x="323850" y="5230808"/>
            <a:ext cx="1616710" cy="249554"/>
          </a:xfrm>
          <a:custGeom>
            <a:avLst/>
            <a:gdLst/>
            <a:ahLst/>
            <a:cxnLst/>
            <a:rect l="l" t="t" r="r" b="b"/>
            <a:pathLst>
              <a:path w="1616710" h="249554">
                <a:moveTo>
                  <a:pt x="0" y="249364"/>
                </a:moveTo>
                <a:lnTo>
                  <a:pt x="1616333" y="249364"/>
                </a:lnTo>
                <a:lnTo>
                  <a:pt x="1616333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9"/>
          <p:cNvSpPr/>
          <p:nvPr/>
        </p:nvSpPr>
        <p:spPr>
          <a:xfrm>
            <a:off x="1940182" y="5230808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10" h="249554">
                <a:moveTo>
                  <a:pt x="0" y="249364"/>
                </a:moveTo>
                <a:lnTo>
                  <a:pt x="1146654" y="249364"/>
                </a:lnTo>
                <a:lnTo>
                  <a:pt x="1146654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0"/>
          <p:cNvSpPr/>
          <p:nvPr/>
        </p:nvSpPr>
        <p:spPr>
          <a:xfrm>
            <a:off x="3086861" y="5230808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10" h="249554">
                <a:moveTo>
                  <a:pt x="0" y="249364"/>
                </a:moveTo>
                <a:lnTo>
                  <a:pt x="1146654" y="249364"/>
                </a:lnTo>
                <a:lnTo>
                  <a:pt x="1146654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1"/>
          <p:cNvSpPr/>
          <p:nvPr/>
        </p:nvSpPr>
        <p:spPr>
          <a:xfrm>
            <a:off x="4233550" y="5230808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10" h="249554">
                <a:moveTo>
                  <a:pt x="0" y="249364"/>
                </a:moveTo>
                <a:lnTo>
                  <a:pt x="1146666" y="249364"/>
                </a:lnTo>
                <a:lnTo>
                  <a:pt x="1146666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2"/>
          <p:cNvSpPr/>
          <p:nvPr/>
        </p:nvSpPr>
        <p:spPr>
          <a:xfrm>
            <a:off x="5380116" y="5230808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09" h="249554">
                <a:moveTo>
                  <a:pt x="0" y="249364"/>
                </a:moveTo>
                <a:lnTo>
                  <a:pt x="1146654" y="249364"/>
                </a:lnTo>
                <a:lnTo>
                  <a:pt x="1146654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3"/>
          <p:cNvSpPr/>
          <p:nvPr/>
        </p:nvSpPr>
        <p:spPr>
          <a:xfrm>
            <a:off x="6526773" y="5230808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09" h="249554">
                <a:moveTo>
                  <a:pt x="0" y="249364"/>
                </a:moveTo>
                <a:lnTo>
                  <a:pt x="1146666" y="249364"/>
                </a:lnTo>
                <a:lnTo>
                  <a:pt x="1146666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4"/>
          <p:cNvSpPr/>
          <p:nvPr/>
        </p:nvSpPr>
        <p:spPr>
          <a:xfrm>
            <a:off x="7673461" y="5230808"/>
            <a:ext cx="1146810" cy="249554"/>
          </a:xfrm>
          <a:custGeom>
            <a:avLst/>
            <a:gdLst/>
            <a:ahLst/>
            <a:cxnLst/>
            <a:rect l="l" t="t" r="r" b="b"/>
            <a:pathLst>
              <a:path w="1146809" h="249554">
                <a:moveTo>
                  <a:pt x="0" y="249364"/>
                </a:moveTo>
                <a:lnTo>
                  <a:pt x="1146654" y="249364"/>
                </a:lnTo>
                <a:lnTo>
                  <a:pt x="1146654" y="0"/>
                </a:lnTo>
                <a:lnTo>
                  <a:pt x="0" y="0"/>
                </a:lnTo>
                <a:lnTo>
                  <a:pt x="0" y="24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7"/>
          <p:cNvSpPr txBox="1"/>
          <p:nvPr/>
        </p:nvSpPr>
        <p:spPr>
          <a:xfrm>
            <a:off x="329593" y="6540485"/>
            <a:ext cx="262763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Narrow"/>
                <a:cs typeface="Arial Narrow"/>
              </a:rPr>
              <a:t>Temel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J</a:t>
            </a:r>
            <a:r>
              <a:rPr sz="1100" spc="-5" dirty="0">
                <a:latin typeface="Arial Narrow"/>
                <a:cs typeface="Arial Narrow"/>
              </a:rPr>
              <a:t>S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2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Lanc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t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Oncol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2016</a:t>
            </a:r>
            <a:r>
              <a:rPr sz="1100" dirty="0">
                <a:latin typeface="Arial Narrow"/>
                <a:cs typeface="Arial Narrow"/>
              </a:rPr>
              <a:t>;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17(4):51</a:t>
            </a:r>
            <a:r>
              <a:rPr sz="1100" spc="5" dirty="0">
                <a:latin typeface="Arial Narrow"/>
                <a:cs typeface="Arial Narrow"/>
              </a:rPr>
              <a:t>9</a:t>
            </a:r>
            <a:r>
              <a:rPr sz="1100" spc="-5" dirty="0">
                <a:latin typeface="Arial Narrow"/>
                <a:cs typeface="Arial Narrow"/>
              </a:rPr>
              <a:t>-</a:t>
            </a:r>
            <a:r>
              <a:rPr sz="1100" dirty="0">
                <a:latin typeface="Arial Narrow"/>
                <a:cs typeface="Arial Narrow"/>
              </a:rPr>
              <a:t>531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33" name="object 36"/>
          <p:cNvSpPr txBox="1"/>
          <p:nvPr/>
        </p:nvSpPr>
        <p:spPr>
          <a:xfrm>
            <a:off x="329590" y="5547564"/>
            <a:ext cx="7705090" cy="909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10" dirty="0">
                <a:latin typeface="Arial Narrow"/>
                <a:cs typeface="Arial Narrow"/>
              </a:rPr>
              <a:t>Data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fo</a:t>
            </a:r>
            <a:r>
              <a:rPr sz="1200" spc="-5" dirty="0">
                <a:latin typeface="Arial Narrow"/>
                <a:cs typeface="Arial Narrow"/>
              </a:rPr>
              <a:t>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pr</a:t>
            </a:r>
            <a:r>
              <a:rPr sz="1200" spc="-10" dirty="0">
                <a:latin typeface="Arial Narrow"/>
                <a:cs typeface="Arial Narrow"/>
              </a:rPr>
              <a:t>i</a:t>
            </a:r>
            <a:r>
              <a:rPr sz="1200" spc="-5" dirty="0">
                <a:latin typeface="Arial Narrow"/>
                <a:cs typeface="Arial Narrow"/>
              </a:rPr>
              <a:t>m</a:t>
            </a:r>
            <a:r>
              <a:rPr sz="1200" dirty="0">
                <a:latin typeface="Arial Narrow"/>
                <a:cs typeface="Arial Narrow"/>
              </a:rPr>
              <a:t>ary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endpo</a:t>
            </a:r>
            <a:r>
              <a:rPr sz="1200" spc="-5" dirty="0">
                <a:latin typeface="Arial Narrow"/>
                <a:cs typeface="Arial Narrow"/>
              </a:rPr>
              <a:t>in</a:t>
            </a:r>
            <a:r>
              <a:rPr sz="1200" dirty="0">
                <a:latin typeface="Arial Narrow"/>
                <a:cs typeface="Arial Narrow"/>
              </a:rPr>
              <a:t>ts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are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m</a:t>
            </a:r>
            <a:r>
              <a:rPr sz="1200" dirty="0">
                <a:latin typeface="Arial Narrow"/>
                <a:cs typeface="Arial Narrow"/>
              </a:rPr>
              <a:t>ed</a:t>
            </a:r>
            <a:r>
              <a:rPr sz="1200" spc="-5" dirty="0">
                <a:latin typeface="Arial Narrow"/>
                <a:cs typeface="Arial Narrow"/>
              </a:rPr>
              <a:t>ia</a:t>
            </a:r>
            <a:r>
              <a:rPr sz="1200" dirty="0">
                <a:latin typeface="Arial Narrow"/>
                <a:cs typeface="Arial Narrow"/>
              </a:rPr>
              <a:t>n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(95%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CI)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o</a:t>
            </a:r>
            <a:r>
              <a:rPr sz="1200" spc="-5" dirty="0">
                <a:latin typeface="Arial Narrow"/>
                <a:cs typeface="Arial Narrow"/>
              </a:rPr>
              <a:t>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fo</a:t>
            </a:r>
            <a:r>
              <a:rPr sz="1200" spc="-5" dirty="0">
                <a:latin typeface="Arial Narrow"/>
                <a:cs typeface="Arial Narrow"/>
              </a:rPr>
              <a:t>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s</a:t>
            </a:r>
            <a:r>
              <a:rPr sz="1200" dirty="0">
                <a:latin typeface="Arial Narrow"/>
                <a:cs typeface="Arial Narrow"/>
              </a:rPr>
              <a:t>e</a:t>
            </a:r>
            <a:r>
              <a:rPr sz="1200" spc="-5" dirty="0">
                <a:latin typeface="Arial Narrow"/>
                <a:cs typeface="Arial Narrow"/>
              </a:rPr>
              <a:t>c</a:t>
            </a:r>
            <a:r>
              <a:rPr sz="1200" dirty="0">
                <a:latin typeface="Arial Narrow"/>
                <a:cs typeface="Arial Narrow"/>
              </a:rPr>
              <a:t>ondary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endpo</a:t>
            </a:r>
            <a:r>
              <a:rPr sz="1200" spc="-5" dirty="0">
                <a:latin typeface="Arial Narrow"/>
                <a:cs typeface="Arial Narrow"/>
              </a:rPr>
              <a:t>in</a:t>
            </a:r>
            <a:r>
              <a:rPr sz="1200" dirty="0">
                <a:latin typeface="Arial Narrow"/>
                <a:cs typeface="Arial Narrow"/>
              </a:rPr>
              <a:t>ts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are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m</a:t>
            </a:r>
            <a:r>
              <a:rPr sz="1200" dirty="0">
                <a:latin typeface="Arial Narrow"/>
                <a:cs typeface="Arial Narrow"/>
              </a:rPr>
              <a:t>ean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(SE).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*For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pr</a:t>
            </a:r>
            <a:r>
              <a:rPr sz="1200" spc="-10" dirty="0">
                <a:latin typeface="Arial Narrow"/>
                <a:cs typeface="Arial Narrow"/>
              </a:rPr>
              <a:t>i</a:t>
            </a:r>
            <a:r>
              <a:rPr sz="1200" spc="-5" dirty="0">
                <a:latin typeface="Arial Narrow"/>
                <a:cs typeface="Arial Narrow"/>
              </a:rPr>
              <a:t>m</a:t>
            </a:r>
            <a:r>
              <a:rPr sz="1200" dirty="0">
                <a:latin typeface="Arial Narrow"/>
                <a:cs typeface="Arial Narrow"/>
              </a:rPr>
              <a:t>ary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eff</a:t>
            </a:r>
            <a:r>
              <a:rPr sz="1200" spc="-5" dirty="0">
                <a:latin typeface="Arial Narrow"/>
                <a:cs typeface="Arial Narrow"/>
              </a:rPr>
              <a:t>icac</a:t>
            </a:r>
            <a:r>
              <a:rPr sz="1200" dirty="0">
                <a:latin typeface="Arial Narrow"/>
                <a:cs typeface="Arial Narrow"/>
              </a:rPr>
              <a:t>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ana</a:t>
            </a:r>
            <a:r>
              <a:rPr sz="1200" spc="-5" dirty="0">
                <a:latin typeface="Arial Narrow"/>
                <a:cs typeface="Arial Narrow"/>
              </a:rPr>
              <a:t>lysis</a:t>
            </a:r>
            <a:r>
              <a:rPr sz="1200" dirty="0">
                <a:latin typeface="Arial Narrow"/>
                <a:cs typeface="Arial Narrow"/>
              </a:rPr>
              <a:t>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c</a:t>
            </a:r>
            <a:r>
              <a:rPr sz="1200" dirty="0">
                <a:latin typeface="Arial Narrow"/>
                <a:cs typeface="Arial Narrow"/>
              </a:rPr>
              <a:t>ha</a:t>
            </a:r>
            <a:r>
              <a:rPr sz="1200" spc="70" dirty="0">
                <a:latin typeface="Arial Narrow"/>
                <a:cs typeface="Arial Narrow"/>
              </a:rPr>
              <a:t>n</a:t>
            </a:r>
            <a:r>
              <a:rPr sz="1200" dirty="0">
                <a:latin typeface="Arial Narrow"/>
                <a:cs typeface="Arial Narrow"/>
              </a:rPr>
              <a:t>ge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from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ba</a:t>
            </a:r>
            <a:r>
              <a:rPr sz="1200" spc="-5" dirty="0">
                <a:latin typeface="Arial Narrow"/>
                <a:cs typeface="Arial Narrow"/>
              </a:rPr>
              <a:t>s</a:t>
            </a:r>
            <a:r>
              <a:rPr sz="1200" dirty="0">
                <a:latin typeface="Arial Narrow"/>
                <a:cs typeface="Arial Narrow"/>
              </a:rPr>
              <a:t>e</a:t>
            </a:r>
            <a:r>
              <a:rPr sz="1200" spc="-5" dirty="0">
                <a:latin typeface="Arial Narrow"/>
                <a:cs typeface="Arial Narrow"/>
              </a:rPr>
              <a:t>li</a:t>
            </a:r>
            <a:r>
              <a:rPr sz="1200" dirty="0">
                <a:latin typeface="Arial Narrow"/>
                <a:cs typeface="Arial Narrow"/>
              </a:rPr>
              <a:t>ne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o</a:t>
            </a:r>
            <a:r>
              <a:rPr sz="1200" spc="-5" dirty="0">
                <a:latin typeface="Arial Narrow"/>
                <a:cs typeface="Arial Narrow"/>
              </a:rPr>
              <a:t>v</a:t>
            </a:r>
            <a:r>
              <a:rPr sz="1200" dirty="0">
                <a:latin typeface="Arial Narrow"/>
                <a:cs typeface="Arial Narrow"/>
              </a:rPr>
              <a:t>e</a:t>
            </a:r>
            <a:r>
              <a:rPr sz="1200" spc="-5" dirty="0">
                <a:latin typeface="Arial Narrow"/>
                <a:cs typeface="Arial Narrow"/>
              </a:rPr>
              <a:t>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12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we</a:t>
            </a:r>
            <a:r>
              <a:rPr sz="1200" dirty="0">
                <a:latin typeface="Arial Narrow"/>
                <a:cs typeface="Arial Narrow"/>
              </a:rPr>
              <a:t>e</a:t>
            </a:r>
            <a:r>
              <a:rPr sz="1200" spc="-5" dirty="0">
                <a:latin typeface="Arial Narrow"/>
                <a:cs typeface="Arial Narrow"/>
              </a:rPr>
              <a:t>k</a:t>
            </a:r>
            <a:r>
              <a:rPr sz="1200" dirty="0">
                <a:latin typeface="Arial Narrow"/>
                <a:cs typeface="Arial Narrow"/>
              </a:rPr>
              <a:t>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pe</a:t>
            </a:r>
            <a:r>
              <a:rPr sz="1200" spc="-5" dirty="0">
                <a:latin typeface="Arial Narrow"/>
                <a:cs typeface="Arial Narrow"/>
              </a:rPr>
              <a:t>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patient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was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defined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as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a</a:t>
            </a:r>
            <a:r>
              <a:rPr sz="1200" spc="-5" dirty="0">
                <a:latin typeface="Arial Narrow"/>
                <a:cs typeface="Arial Narrow"/>
              </a:rPr>
              <a:t>v</a:t>
            </a:r>
            <a:r>
              <a:rPr sz="1200" dirty="0">
                <a:latin typeface="Arial Narrow"/>
                <a:cs typeface="Arial Narrow"/>
              </a:rPr>
              <a:t>erage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t</a:t>
            </a:r>
            <a:r>
              <a:rPr sz="1200" spc="5" dirty="0">
                <a:latin typeface="Arial Narrow"/>
                <a:cs typeface="Arial Narrow"/>
              </a:rPr>
              <a:t>h</a:t>
            </a:r>
            <a:r>
              <a:rPr sz="1200" dirty="0">
                <a:latin typeface="Arial Narrow"/>
                <a:cs typeface="Arial Narrow"/>
              </a:rPr>
              <a:t>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c</a:t>
            </a:r>
            <a:r>
              <a:rPr sz="1200" spc="5" dirty="0">
                <a:latin typeface="Arial Narrow"/>
                <a:cs typeface="Arial Narrow"/>
              </a:rPr>
              <a:t>h</a:t>
            </a:r>
            <a:r>
              <a:rPr sz="1200" dirty="0">
                <a:latin typeface="Arial Narrow"/>
                <a:cs typeface="Arial Narrow"/>
              </a:rPr>
              <a:t>ange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from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Arial Narrow"/>
                <a:cs typeface="Arial Narrow"/>
              </a:rPr>
              <a:t>b</a:t>
            </a:r>
            <a:r>
              <a:rPr sz="1200" dirty="0">
                <a:latin typeface="Arial Narrow"/>
                <a:cs typeface="Arial Narrow"/>
              </a:rPr>
              <a:t>a</a:t>
            </a:r>
            <a:r>
              <a:rPr sz="1200" spc="-5" dirty="0">
                <a:latin typeface="Arial Narrow"/>
                <a:cs typeface="Arial Narrow"/>
              </a:rPr>
              <a:t>s</a:t>
            </a:r>
            <a:r>
              <a:rPr sz="1200" dirty="0">
                <a:latin typeface="Arial Narrow"/>
                <a:cs typeface="Arial Narrow"/>
              </a:rPr>
              <a:t>e</a:t>
            </a:r>
            <a:r>
              <a:rPr sz="1200" spc="-5" dirty="0">
                <a:latin typeface="Arial Narrow"/>
                <a:cs typeface="Arial Narrow"/>
              </a:rPr>
              <a:t>li</a:t>
            </a:r>
            <a:r>
              <a:rPr sz="1200" dirty="0">
                <a:latin typeface="Arial Narrow"/>
                <a:cs typeface="Arial Narrow"/>
              </a:rPr>
              <a:t>ne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at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we</a:t>
            </a:r>
            <a:r>
              <a:rPr sz="1200" spc="-5" dirty="0">
                <a:latin typeface="Arial Narrow"/>
                <a:cs typeface="Arial Narrow"/>
              </a:rPr>
              <a:t>e</a:t>
            </a:r>
            <a:r>
              <a:rPr sz="1200" dirty="0">
                <a:latin typeface="Arial Narrow"/>
                <a:cs typeface="Arial Narrow"/>
              </a:rPr>
              <a:t>k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6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and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c</a:t>
            </a:r>
            <a:r>
              <a:rPr sz="1200" dirty="0">
                <a:latin typeface="Arial Narrow"/>
                <a:cs typeface="Arial Narrow"/>
              </a:rPr>
              <a:t>hange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from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Arial Narrow"/>
                <a:cs typeface="Arial Narrow"/>
              </a:rPr>
              <a:t>b</a:t>
            </a:r>
            <a:r>
              <a:rPr sz="1200" dirty="0">
                <a:latin typeface="Arial Narrow"/>
                <a:cs typeface="Arial Narrow"/>
              </a:rPr>
              <a:t>a</a:t>
            </a:r>
            <a:r>
              <a:rPr sz="1200" spc="-5" dirty="0">
                <a:latin typeface="Arial Narrow"/>
                <a:cs typeface="Arial Narrow"/>
              </a:rPr>
              <a:t>s</a:t>
            </a:r>
            <a:r>
              <a:rPr sz="1200" dirty="0">
                <a:latin typeface="Arial Narrow"/>
                <a:cs typeface="Arial Narrow"/>
              </a:rPr>
              <a:t>e</a:t>
            </a:r>
            <a:r>
              <a:rPr sz="1200" spc="80" dirty="0">
                <a:latin typeface="Arial Narrow"/>
                <a:cs typeface="Arial Narrow"/>
              </a:rPr>
              <a:t>l</a:t>
            </a:r>
            <a:r>
              <a:rPr sz="1200" spc="-5" dirty="0">
                <a:latin typeface="Arial Narrow"/>
                <a:cs typeface="Arial Narrow"/>
              </a:rPr>
              <a:t>in</a:t>
            </a:r>
            <a:r>
              <a:rPr sz="1200" dirty="0">
                <a:latin typeface="Arial Narrow"/>
                <a:cs typeface="Arial Narrow"/>
              </a:rPr>
              <a:t>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at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we</a:t>
            </a:r>
            <a:r>
              <a:rPr sz="1200" spc="-5" dirty="0">
                <a:latin typeface="Arial Narrow"/>
                <a:cs typeface="Arial Narrow"/>
              </a:rPr>
              <a:t>e</a:t>
            </a:r>
            <a:r>
              <a:rPr sz="1200" dirty="0">
                <a:latin typeface="Arial Narrow"/>
                <a:cs typeface="Arial Narrow"/>
              </a:rPr>
              <a:t>k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Arial Narrow"/>
                <a:cs typeface="Arial Narrow"/>
              </a:rPr>
              <a:t>1</a:t>
            </a:r>
            <a:r>
              <a:rPr sz="1200" dirty="0">
                <a:latin typeface="Arial Narrow"/>
                <a:cs typeface="Arial Narrow"/>
              </a:rPr>
              <a:t>2.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p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v</a:t>
            </a:r>
            <a:r>
              <a:rPr sz="1200" spc="5" dirty="0">
                <a:latin typeface="Arial Narrow"/>
                <a:cs typeface="Arial Narrow"/>
              </a:rPr>
              <a:t>a</a:t>
            </a:r>
            <a:r>
              <a:rPr sz="1200" spc="-5" dirty="0">
                <a:latin typeface="Arial Narrow"/>
                <a:cs typeface="Arial Narrow"/>
              </a:rPr>
              <a:t>lu</a:t>
            </a:r>
            <a:r>
              <a:rPr sz="1200" spc="5" dirty="0">
                <a:latin typeface="Arial Narrow"/>
                <a:cs typeface="Arial Narrow"/>
              </a:rPr>
              <a:t>e</a:t>
            </a:r>
            <a:r>
              <a:rPr sz="1200" dirty="0">
                <a:latin typeface="Arial Narrow"/>
                <a:cs typeface="Arial Narrow"/>
              </a:rPr>
              <a:t>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were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Arial Narrow"/>
                <a:cs typeface="Arial Narrow"/>
              </a:rPr>
              <a:t>o</a:t>
            </a:r>
            <a:r>
              <a:rPr sz="1200" dirty="0">
                <a:latin typeface="Arial Narrow"/>
                <a:cs typeface="Arial Narrow"/>
              </a:rPr>
              <a:t>bt</a:t>
            </a:r>
            <a:r>
              <a:rPr sz="1200" spc="5" dirty="0">
                <a:latin typeface="Arial Narrow"/>
                <a:cs typeface="Arial Narrow"/>
              </a:rPr>
              <a:t>a</a:t>
            </a:r>
            <a:r>
              <a:rPr sz="1200" spc="-5" dirty="0">
                <a:latin typeface="Arial Narrow"/>
                <a:cs typeface="Arial Narrow"/>
              </a:rPr>
              <a:t>in</a:t>
            </a:r>
            <a:r>
              <a:rPr sz="1200" spc="5" dirty="0">
                <a:latin typeface="Arial Narrow"/>
                <a:cs typeface="Arial Narrow"/>
              </a:rPr>
              <a:t>e</a:t>
            </a:r>
            <a:r>
              <a:rPr sz="1200" dirty="0">
                <a:latin typeface="Arial Narrow"/>
                <a:cs typeface="Arial Narrow"/>
              </a:rPr>
              <a:t>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from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W</a:t>
            </a:r>
            <a:r>
              <a:rPr sz="1200" spc="-5" dirty="0">
                <a:latin typeface="Arial Narrow"/>
                <a:cs typeface="Arial Narrow"/>
              </a:rPr>
              <a:t>ilcox</a:t>
            </a:r>
            <a:r>
              <a:rPr sz="1200" spc="5" dirty="0">
                <a:latin typeface="Arial Narrow"/>
                <a:cs typeface="Arial Narrow"/>
              </a:rPr>
              <a:t>o</a:t>
            </a:r>
            <a:r>
              <a:rPr sz="1200" dirty="0">
                <a:latin typeface="Arial Narrow"/>
                <a:cs typeface="Arial Narrow"/>
              </a:rPr>
              <a:t>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rank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s</a:t>
            </a:r>
            <a:r>
              <a:rPr sz="1200" spc="5" dirty="0">
                <a:latin typeface="Arial Narrow"/>
                <a:cs typeface="Arial Narrow"/>
              </a:rPr>
              <a:t>u</a:t>
            </a:r>
            <a:r>
              <a:rPr sz="1200" dirty="0">
                <a:latin typeface="Arial Narrow"/>
                <a:cs typeface="Arial Narrow"/>
              </a:rPr>
              <a:t>m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te</a:t>
            </a:r>
            <a:r>
              <a:rPr sz="1200" spc="-5" dirty="0">
                <a:latin typeface="Arial Narrow"/>
                <a:cs typeface="Arial Narrow"/>
              </a:rPr>
              <a:t>st</a:t>
            </a:r>
            <a:r>
              <a:rPr sz="1200" dirty="0">
                <a:latin typeface="Arial Narrow"/>
                <a:cs typeface="Arial Narrow"/>
              </a:rPr>
              <a:t>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t</a:t>
            </a:r>
            <a:r>
              <a:rPr sz="1200" spc="5" dirty="0">
                <a:latin typeface="Arial Narrow"/>
                <a:cs typeface="Arial Narrow"/>
              </a:rPr>
              <a:t>a</a:t>
            </a:r>
            <a:r>
              <a:rPr sz="1200" spc="-5" dirty="0">
                <a:latin typeface="Arial Narrow"/>
                <a:cs typeface="Arial Narrow"/>
              </a:rPr>
              <a:t>kin</a:t>
            </a:r>
            <a:r>
              <a:rPr sz="1200" dirty="0">
                <a:latin typeface="Arial Narrow"/>
                <a:cs typeface="Arial Narrow"/>
              </a:rPr>
              <a:t>g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in</a:t>
            </a:r>
            <a:r>
              <a:rPr sz="1200" dirty="0">
                <a:latin typeface="Arial Narrow"/>
                <a:cs typeface="Arial Narrow"/>
              </a:rPr>
              <a:t>to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a</a:t>
            </a:r>
            <a:r>
              <a:rPr sz="1200" spc="-5" dirty="0">
                <a:latin typeface="Arial Narrow"/>
                <a:cs typeface="Arial Narrow"/>
              </a:rPr>
              <a:t>cc</a:t>
            </a:r>
            <a:r>
              <a:rPr sz="1200" dirty="0">
                <a:latin typeface="Arial Narrow"/>
                <a:cs typeface="Arial Narrow"/>
              </a:rPr>
              <a:t>ount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missi</a:t>
            </a:r>
            <a:r>
              <a:rPr sz="1200" dirty="0">
                <a:latin typeface="Arial Narrow"/>
                <a:cs typeface="Arial Narrow"/>
              </a:rPr>
              <a:t>ng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po</a:t>
            </a:r>
            <a:r>
              <a:rPr sz="1200" spc="-5" dirty="0">
                <a:latin typeface="Arial Narrow"/>
                <a:cs typeface="Arial Narrow"/>
              </a:rPr>
              <a:t>s</a:t>
            </a:r>
            <a:r>
              <a:rPr sz="1200" spc="45" dirty="0">
                <a:latin typeface="Arial Narrow"/>
                <a:cs typeface="Arial Narrow"/>
              </a:rPr>
              <a:t>t</a:t>
            </a:r>
            <a:r>
              <a:rPr sz="1200" spc="-10" dirty="0">
                <a:latin typeface="Arial Narrow"/>
                <a:cs typeface="Arial Narrow"/>
              </a:rPr>
              <a:t>-</a:t>
            </a:r>
            <a:r>
              <a:rPr sz="1200" dirty="0">
                <a:latin typeface="Arial Narrow"/>
                <a:cs typeface="Arial Narrow"/>
              </a:rPr>
              <a:t>ba</a:t>
            </a:r>
            <a:r>
              <a:rPr sz="1200" spc="-5" dirty="0">
                <a:latin typeface="Arial Narrow"/>
                <a:cs typeface="Arial Narrow"/>
              </a:rPr>
              <a:t>s</a:t>
            </a:r>
            <a:r>
              <a:rPr sz="1200" dirty="0">
                <a:latin typeface="Arial Narrow"/>
                <a:cs typeface="Arial Narrow"/>
              </a:rPr>
              <a:t>e</a:t>
            </a:r>
            <a:r>
              <a:rPr sz="1200" spc="-5" dirty="0">
                <a:latin typeface="Arial Narrow"/>
                <a:cs typeface="Arial Narrow"/>
              </a:rPr>
              <a:t>li</a:t>
            </a:r>
            <a:r>
              <a:rPr sz="1200" dirty="0">
                <a:latin typeface="Arial Narrow"/>
                <a:cs typeface="Arial Narrow"/>
              </a:rPr>
              <a:t>ne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v</a:t>
            </a:r>
            <a:r>
              <a:rPr sz="1200" dirty="0">
                <a:latin typeface="Arial Narrow"/>
                <a:cs typeface="Arial Narrow"/>
              </a:rPr>
              <a:t>a</a:t>
            </a:r>
            <a:r>
              <a:rPr sz="1200" spc="-5" dirty="0">
                <a:latin typeface="Arial Narrow"/>
                <a:cs typeface="Arial Narrow"/>
              </a:rPr>
              <a:t>lu</a:t>
            </a:r>
            <a:r>
              <a:rPr sz="1200" spc="5" dirty="0">
                <a:latin typeface="Arial Narrow"/>
                <a:cs typeface="Arial Narrow"/>
              </a:rPr>
              <a:t>e</a:t>
            </a:r>
            <a:r>
              <a:rPr sz="1200" dirty="0">
                <a:latin typeface="Arial Narrow"/>
                <a:cs typeface="Arial Narrow"/>
              </a:rPr>
              <a:t>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(</a:t>
            </a:r>
            <a:r>
              <a:rPr sz="1200" spc="-10" dirty="0">
                <a:latin typeface="Arial Narrow"/>
                <a:cs typeface="Arial Narrow"/>
              </a:rPr>
              <a:t>i</a:t>
            </a:r>
            <a:r>
              <a:rPr sz="1200" dirty="0">
                <a:latin typeface="Arial Narrow"/>
                <a:cs typeface="Arial Narrow"/>
              </a:rPr>
              <a:t>e,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i</a:t>
            </a:r>
            <a:r>
              <a:rPr sz="1200" spc="-10" dirty="0">
                <a:latin typeface="Arial Narrow"/>
                <a:cs typeface="Arial Narrow"/>
              </a:rPr>
              <a:t>m</a:t>
            </a:r>
            <a:r>
              <a:rPr sz="1200" dirty="0">
                <a:latin typeface="Arial Narrow"/>
                <a:cs typeface="Arial Narrow"/>
              </a:rPr>
              <a:t>put</a:t>
            </a:r>
            <a:r>
              <a:rPr sz="1200" spc="5" dirty="0">
                <a:latin typeface="Arial Narrow"/>
                <a:cs typeface="Arial Narrow"/>
              </a:rPr>
              <a:t>a</a:t>
            </a:r>
            <a:r>
              <a:rPr sz="1200" dirty="0">
                <a:latin typeface="Arial Narrow"/>
                <a:cs typeface="Arial Narrow"/>
              </a:rPr>
              <a:t>tion</a:t>
            </a:r>
            <a:r>
              <a:rPr sz="1200" spc="-5" dirty="0">
                <a:latin typeface="Arial Narrow"/>
                <a:cs typeface="Arial Narrow"/>
              </a:rPr>
              <a:t>),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wh</a:t>
            </a:r>
            <a:r>
              <a:rPr sz="1200" spc="-5" dirty="0">
                <a:latin typeface="Arial Narrow"/>
                <a:cs typeface="Arial Narrow"/>
              </a:rPr>
              <a:t>e</a:t>
            </a:r>
            <a:r>
              <a:rPr sz="1200" dirty="0">
                <a:latin typeface="Arial Narrow"/>
                <a:cs typeface="Arial Narrow"/>
              </a:rPr>
              <a:t>reby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low</a:t>
            </a:r>
            <a:r>
              <a:rPr sz="1200" dirty="0">
                <a:latin typeface="Arial Narrow"/>
                <a:cs typeface="Arial Narrow"/>
              </a:rPr>
              <a:t>e</a:t>
            </a:r>
            <a:r>
              <a:rPr sz="1200" spc="-5" dirty="0">
                <a:latin typeface="Arial Narrow"/>
                <a:cs typeface="Arial Narrow"/>
              </a:rPr>
              <a:t>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r</a:t>
            </a:r>
            <a:r>
              <a:rPr sz="1200" dirty="0">
                <a:latin typeface="Arial Narrow"/>
                <a:cs typeface="Arial Narrow"/>
              </a:rPr>
              <a:t>an</a:t>
            </a:r>
            <a:r>
              <a:rPr sz="1200" spc="-5" dirty="0">
                <a:latin typeface="Arial Narrow"/>
                <a:cs typeface="Arial Narrow"/>
              </a:rPr>
              <a:t>k</a:t>
            </a:r>
            <a:r>
              <a:rPr sz="1200" dirty="0">
                <a:latin typeface="Arial Narrow"/>
                <a:cs typeface="Arial Narrow"/>
              </a:rPr>
              <a:t>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represent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worse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Arial Narrow"/>
                <a:cs typeface="Arial Narrow"/>
              </a:rPr>
              <a:t>o</a:t>
            </a:r>
            <a:r>
              <a:rPr sz="1200" dirty="0">
                <a:latin typeface="Arial Narrow"/>
                <a:cs typeface="Arial Narrow"/>
              </a:rPr>
              <a:t>utc</a:t>
            </a:r>
            <a:r>
              <a:rPr sz="1200" spc="5" dirty="0">
                <a:latin typeface="Arial Narrow"/>
                <a:cs typeface="Arial Narrow"/>
              </a:rPr>
              <a:t>o</a:t>
            </a:r>
            <a:r>
              <a:rPr sz="1200" spc="-5" dirty="0">
                <a:latin typeface="Arial Narrow"/>
                <a:cs typeface="Arial Narrow"/>
              </a:rPr>
              <a:t>m</a:t>
            </a:r>
            <a:r>
              <a:rPr sz="1200" dirty="0">
                <a:latin typeface="Arial Narrow"/>
                <a:cs typeface="Arial Narrow"/>
              </a:rPr>
              <a:t>e</a:t>
            </a:r>
            <a:r>
              <a:rPr sz="1200" spc="-5" dirty="0">
                <a:latin typeface="Arial Narrow"/>
                <a:cs typeface="Arial Narrow"/>
              </a:rPr>
              <a:t>s</a:t>
            </a:r>
            <a:r>
              <a:rPr sz="1200" dirty="0">
                <a:latin typeface="Arial Narrow"/>
                <a:cs typeface="Arial Narrow"/>
              </a:rPr>
              <a:t>.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7" baseline="24305" dirty="0">
                <a:latin typeface="Arial Narrow"/>
                <a:cs typeface="Arial Narrow"/>
              </a:rPr>
              <a:t>†</a:t>
            </a:r>
            <a:r>
              <a:rPr sz="1200" dirty="0">
                <a:latin typeface="Arial Narrow"/>
                <a:cs typeface="Arial Narrow"/>
              </a:rPr>
              <a:t>Fo</a:t>
            </a:r>
            <a:r>
              <a:rPr sz="1200" spc="-5" dirty="0">
                <a:latin typeface="Arial Narrow"/>
                <a:cs typeface="Arial Narrow"/>
              </a:rPr>
              <a:t>r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s</a:t>
            </a:r>
            <a:r>
              <a:rPr sz="1200" dirty="0">
                <a:latin typeface="Arial Narrow"/>
                <a:cs typeface="Arial Narrow"/>
              </a:rPr>
              <a:t>e</a:t>
            </a:r>
            <a:r>
              <a:rPr sz="1200" spc="-5" dirty="0">
                <a:latin typeface="Arial Narrow"/>
                <a:cs typeface="Arial Narrow"/>
              </a:rPr>
              <a:t>c</a:t>
            </a:r>
            <a:r>
              <a:rPr sz="1200" dirty="0">
                <a:latin typeface="Arial Narrow"/>
                <a:cs typeface="Arial Narrow"/>
              </a:rPr>
              <a:t>ondary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eff</a:t>
            </a:r>
            <a:r>
              <a:rPr sz="1200" spc="-5" dirty="0">
                <a:latin typeface="Arial Narrow"/>
                <a:cs typeface="Arial Narrow"/>
              </a:rPr>
              <a:t>icac</a:t>
            </a:r>
            <a:r>
              <a:rPr sz="1200" dirty="0">
                <a:latin typeface="Arial Narrow"/>
                <a:cs typeface="Arial Narrow"/>
              </a:rPr>
              <a:t>y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ana</a:t>
            </a:r>
            <a:r>
              <a:rPr sz="1200" spc="-5" dirty="0">
                <a:latin typeface="Arial Narrow"/>
                <a:cs typeface="Arial Narrow"/>
              </a:rPr>
              <a:t>lysis</a:t>
            </a:r>
            <a:r>
              <a:rPr sz="1200" dirty="0">
                <a:latin typeface="Arial Narrow"/>
                <a:cs typeface="Arial Narrow"/>
              </a:rPr>
              <a:t>,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le</a:t>
            </a:r>
            <a:r>
              <a:rPr sz="1200" spc="5" dirty="0">
                <a:latin typeface="Arial Narrow"/>
                <a:cs typeface="Arial Narrow"/>
              </a:rPr>
              <a:t>a</a:t>
            </a:r>
            <a:r>
              <a:rPr sz="1200" spc="-5" dirty="0">
                <a:latin typeface="Arial Narrow"/>
                <a:cs typeface="Arial Narrow"/>
              </a:rPr>
              <a:t>s</a:t>
            </a:r>
            <a:r>
              <a:rPr sz="1200" spc="15" dirty="0">
                <a:latin typeface="Arial Narrow"/>
                <a:cs typeface="Arial Narrow"/>
              </a:rPr>
              <a:t>t</a:t>
            </a:r>
            <a:r>
              <a:rPr sz="1200" spc="-10" dirty="0">
                <a:latin typeface="Arial Narrow"/>
                <a:cs typeface="Arial Narrow"/>
              </a:rPr>
              <a:t>-</a:t>
            </a:r>
            <a:r>
              <a:rPr sz="1200" spc="-5" dirty="0">
                <a:latin typeface="Arial Narrow"/>
                <a:cs typeface="Arial Narrow"/>
              </a:rPr>
              <a:t>s</a:t>
            </a:r>
            <a:r>
              <a:rPr sz="1200" dirty="0">
                <a:latin typeface="Arial Narrow"/>
                <a:cs typeface="Arial Narrow"/>
              </a:rPr>
              <a:t>quares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m</a:t>
            </a:r>
            <a:r>
              <a:rPr sz="1200" dirty="0">
                <a:latin typeface="Arial Narrow"/>
                <a:cs typeface="Arial Narrow"/>
              </a:rPr>
              <a:t>ean</a:t>
            </a:r>
            <a:r>
              <a:rPr sz="1200" spc="-5" dirty="0">
                <a:latin typeface="Arial Narrow"/>
                <a:cs typeface="Arial Narrow"/>
              </a:rPr>
              <a:t>s</a:t>
            </a:r>
            <a:r>
              <a:rPr sz="1200" dirty="0">
                <a:latin typeface="Arial Narrow"/>
                <a:cs typeface="Arial Narrow"/>
              </a:rPr>
              <a:t>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SE</a:t>
            </a:r>
            <a:r>
              <a:rPr sz="1200" spc="-5" dirty="0">
                <a:latin typeface="Arial Narrow"/>
                <a:cs typeface="Arial Narrow"/>
              </a:rPr>
              <a:t>s</a:t>
            </a:r>
            <a:r>
              <a:rPr sz="1200" dirty="0">
                <a:latin typeface="Arial Narrow"/>
                <a:cs typeface="Arial Narrow"/>
              </a:rPr>
              <a:t>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CIs,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and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p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v</a:t>
            </a:r>
            <a:r>
              <a:rPr sz="1200" spc="5" dirty="0">
                <a:latin typeface="Arial Narrow"/>
                <a:cs typeface="Arial Narrow"/>
              </a:rPr>
              <a:t>a</a:t>
            </a:r>
            <a:r>
              <a:rPr sz="1200" spc="-5" dirty="0">
                <a:latin typeface="Arial Narrow"/>
                <a:cs typeface="Arial Narrow"/>
              </a:rPr>
              <a:t>lu</a:t>
            </a:r>
            <a:r>
              <a:rPr sz="1200" spc="5" dirty="0">
                <a:latin typeface="Arial Narrow"/>
                <a:cs typeface="Arial Narrow"/>
              </a:rPr>
              <a:t>e</a:t>
            </a:r>
            <a:r>
              <a:rPr sz="1200" dirty="0">
                <a:latin typeface="Arial Narrow"/>
                <a:cs typeface="Arial Narrow"/>
              </a:rPr>
              <a:t>s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were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from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a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mix</a:t>
            </a:r>
            <a:r>
              <a:rPr sz="1200" dirty="0">
                <a:latin typeface="Arial Narrow"/>
                <a:cs typeface="Arial Narrow"/>
              </a:rPr>
              <a:t>e</a:t>
            </a:r>
            <a:r>
              <a:rPr sz="1200" spc="35" dirty="0">
                <a:latin typeface="Arial Narrow"/>
                <a:cs typeface="Arial Narrow"/>
              </a:rPr>
              <a:t>d</a:t>
            </a:r>
            <a:r>
              <a:rPr sz="1200" spc="-5" dirty="0">
                <a:latin typeface="Arial Narrow"/>
                <a:cs typeface="Arial Narrow"/>
              </a:rPr>
              <a:t>-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effe</a:t>
            </a:r>
            <a:r>
              <a:rPr sz="1200" spc="-5" dirty="0">
                <a:latin typeface="Arial Narrow"/>
                <a:cs typeface="Arial Narrow"/>
              </a:rPr>
              <a:t>ct</a:t>
            </a:r>
            <a:r>
              <a:rPr sz="1200" dirty="0">
                <a:latin typeface="Arial Narrow"/>
                <a:cs typeface="Arial Narrow"/>
              </a:rPr>
              <a:t>s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pattt</a:t>
            </a:r>
            <a:r>
              <a:rPr sz="1200" spc="5" dirty="0">
                <a:latin typeface="Arial Narrow"/>
                <a:cs typeface="Arial Narrow"/>
              </a:rPr>
              <a:t>e</a:t>
            </a:r>
            <a:r>
              <a:rPr sz="1200" dirty="0">
                <a:latin typeface="Arial Narrow"/>
                <a:cs typeface="Arial Narrow"/>
              </a:rPr>
              <a:t>rn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mixt</a:t>
            </a:r>
            <a:r>
              <a:rPr sz="1200" dirty="0">
                <a:latin typeface="Arial Narrow"/>
                <a:cs typeface="Arial Narrow"/>
              </a:rPr>
              <a:t>ure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repeat</a:t>
            </a:r>
            <a:r>
              <a:rPr sz="1200" spc="5" dirty="0">
                <a:latin typeface="Arial Narrow"/>
                <a:cs typeface="Arial Narrow"/>
              </a:rPr>
              <a:t>e</a:t>
            </a:r>
            <a:r>
              <a:rPr sz="1200" dirty="0">
                <a:latin typeface="Arial Narrow"/>
                <a:cs typeface="Arial Narrow"/>
              </a:rPr>
              <a:t>d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m</a:t>
            </a:r>
            <a:r>
              <a:rPr sz="1200" dirty="0">
                <a:latin typeface="Arial Narrow"/>
                <a:cs typeface="Arial Narrow"/>
              </a:rPr>
              <a:t>ea</a:t>
            </a:r>
            <a:r>
              <a:rPr sz="1200" spc="-5" dirty="0">
                <a:latin typeface="Arial Narrow"/>
                <a:cs typeface="Arial Narrow"/>
              </a:rPr>
              <a:t>s</a:t>
            </a:r>
            <a:r>
              <a:rPr sz="1200" dirty="0">
                <a:latin typeface="Arial Narrow"/>
                <a:cs typeface="Arial Narrow"/>
              </a:rPr>
              <a:t>ures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m</a:t>
            </a:r>
            <a:r>
              <a:rPr sz="1200" dirty="0">
                <a:latin typeface="Arial Narrow"/>
                <a:cs typeface="Arial Narrow"/>
              </a:rPr>
              <a:t>ode</a:t>
            </a:r>
            <a:r>
              <a:rPr sz="1200" spc="-5" dirty="0">
                <a:latin typeface="Arial Narrow"/>
                <a:cs typeface="Arial Narrow"/>
              </a:rPr>
              <a:t>l.</a:t>
            </a:r>
            <a:endParaRPr sz="1200">
              <a:latin typeface="Arial Narrow"/>
              <a:cs typeface="Arial Narrow"/>
            </a:endParaRPr>
          </a:p>
        </p:txBody>
      </p:sp>
      <p:graphicFrame>
        <p:nvGraphicFramePr>
          <p:cNvPr id="34" name="object 35"/>
          <p:cNvGraphicFramePr>
            <a:graphicFrameLocks noGrp="1"/>
          </p:cNvGraphicFramePr>
          <p:nvPr/>
        </p:nvGraphicFramePr>
        <p:xfrm>
          <a:off x="317499" y="2169101"/>
          <a:ext cx="8496298" cy="33110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6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66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66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65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66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466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466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49364">
                <a:tc rowSpan="2">
                  <a:txBody>
                    <a:bodyPr/>
                    <a:lstStyle/>
                    <a:p>
                      <a:endParaRPr sz="24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ROMANA</a:t>
                      </a:r>
                      <a:r>
                        <a:rPr sz="1400" b="1" spc="-9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ROMANA</a:t>
                      </a:r>
                      <a:r>
                        <a:rPr sz="1400" b="1" spc="-9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941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163830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Ana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or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Pla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ce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bo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314960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va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Ana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or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286385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Pla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ce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bo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315595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va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2655">
                <a:tc gridSpan="7">
                  <a:txBody>
                    <a:bodyPr/>
                    <a:lstStyle/>
                    <a:p>
                      <a:pPr marL="65405">
                        <a:lnSpc>
                          <a:spcPts val="1260"/>
                        </a:lnSpc>
                      </a:pPr>
                      <a:r>
                        <a:rPr sz="1400" b="1" dirty="0">
                          <a:latin typeface="Arial Narrow"/>
                          <a:cs typeface="Arial Narrow"/>
                        </a:rPr>
                        <a:t>Prim</a:t>
                      </a:r>
                      <a:r>
                        <a:rPr sz="1400" b="1" spc="-1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400" b="1" dirty="0">
                          <a:latin typeface="Arial Narrow"/>
                          <a:cs typeface="Arial Narrow"/>
                        </a:rPr>
                        <a:t>ry</a:t>
                      </a: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400" b="1" dirty="0">
                          <a:latin typeface="Arial Narrow"/>
                          <a:cs typeface="Arial Narrow"/>
                        </a:rPr>
                        <a:t>ndpoi</a:t>
                      </a:r>
                      <a:r>
                        <a:rPr sz="1400" b="1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400" b="1" dirty="0">
                          <a:latin typeface="Arial Narrow"/>
                          <a:cs typeface="Arial Narrow"/>
                        </a:rPr>
                        <a:t>ts*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  <a:p>
                      <a:pPr marL="65405">
                        <a:lnSpc>
                          <a:spcPts val="1260"/>
                        </a:lnSpc>
                        <a:tabLst>
                          <a:tab pos="2061845" algn="l"/>
                          <a:tab pos="3208655" algn="l"/>
                          <a:tab pos="5502275" algn="l"/>
                          <a:tab pos="6891655" algn="r"/>
                        </a:tabLst>
                      </a:pPr>
                      <a:r>
                        <a:rPr sz="2100" b="1" baseline="-33730" dirty="0">
                          <a:latin typeface="Arial Narrow"/>
                          <a:cs typeface="Arial Narrow"/>
                        </a:rPr>
                        <a:t>(n)</a:t>
                      </a:r>
                      <a:r>
                        <a:rPr sz="2100" b="1" baseline="-3373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32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16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330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165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2808">
                <a:tc gridSpan="7"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tabLst>
                          <a:tab pos="2040255" algn="l"/>
                          <a:tab pos="3162935" algn="l"/>
                          <a:tab pos="5481320" algn="l"/>
                          <a:tab pos="6603365" algn="l"/>
                        </a:tabLst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Me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b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od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.99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.47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.65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.98</a:t>
                      </a:r>
                    </a:p>
                    <a:p>
                      <a:pPr marL="65405">
                        <a:lnSpc>
                          <a:spcPct val="100000"/>
                        </a:lnSpc>
                        <a:tabLst>
                          <a:tab pos="1748155" algn="l"/>
                          <a:tab pos="2870200" algn="l"/>
                          <a:tab pos="4210685" algn="l"/>
                          <a:tab pos="5188585" algn="l"/>
                          <a:tab pos="6286500" algn="l"/>
                          <a:tab pos="7651115" algn="l"/>
                        </a:tabLst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mas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(kg)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(0.61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1.3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6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(-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.00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0.2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100" baseline="33730" dirty="0">
                          <a:latin typeface="Arial Narrow"/>
                          <a:cs typeface="Arial Narrow"/>
                        </a:rPr>
                        <a:t>&lt;</a:t>
                      </a:r>
                      <a:r>
                        <a:rPr sz="2100" spc="-7" baseline="33730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2100" baseline="33730" dirty="0">
                          <a:latin typeface="Arial Narrow"/>
                          <a:cs typeface="Arial Narrow"/>
                        </a:rPr>
                        <a:t>.0</a:t>
                      </a:r>
                      <a:r>
                        <a:rPr sz="2100" spc="-7" baseline="33730" dirty="0">
                          <a:latin typeface="Arial Narrow"/>
                          <a:cs typeface="Arial Narrow"/>
                        </a:rPr>
                        <a:t>00</a:t>
                      </a:r>
                      <a:r>
                        <a:rPr sz="2100" baseline="3373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2100" baseline="3373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(0.38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0.9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(-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.49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.4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100" baseline="33730" dirty="0">
                          <a:latin typeface="Arial Narrow"/>
                          <a:cs typeface="Arial Narrow"/>
                        </a:rPr>
                        <a:t>&lt;</a:t>
                      </a:r>
                      <a:r>
                        <a:rPr sz="2100" spc="-7" baseline="33730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2100" baseline="33730" dirty="0">
                          <a:latin typeface="Arial Narrow"/>
                          <a:cs typeface="Arial Narrow"/>
                        </a:rPr>
                        <a:t>.0</a:t>
                      </a:r>
                      <a:r>
                        <a:rPr sz="2100" spc="-7" baseline="33730" dirty="0">
                          <a:latin typeface="Arial Narrow"/>
                          <a:cs typeface="Arial Narrow"/>
                        </a:rPr>
                        <a:t>00</a:t>
                      </a:r>
                      <a:r>
                        <a:rPr sz="2100" baseline="33730" dirty="0">
                          <a:latin typeface="Arial Narrow"/>
                          <a:cs typeface="Arial Narrow"/>
                        </a:rPr>
                        <a:t>1</a:t>
                      </a: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2646">
                <a:tc gridSpan="7"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tabLst>
                          <a:tab pos="2016125" algn="l"/>
                          <a:tab pos="3162935" algn="l"/>
                          <a:tab pos="5456555" algn="l"/>
                          <a:tab pos="6603365" algn="l"/>
                        </a:tabLst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Me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handg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rip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.10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.58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.49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.95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tabLst>
                          <a:tab pos="1699260" algn="l"/>
                          <a:tab pos="2846070" algn="l"/>
                          <a:tab pos="4334510" algn="l"/>
                          <a:tab pos="5139690" algn="l"/>
                          <a:tab pos="6311265" algn="l"/>
                          <a:tab pos="8058784" algn="r"/>
                        </a:tabLst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stre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ng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th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(k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(-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.69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.4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(-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.99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.1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4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100" spc="-7" baseline="33730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2100" baseline="33730" dirty="0">
                          <a:latin typeface="Arial Narrow"/>
                          <a:cs typeface="Arial Narrow"/>
                        </a:rPr>
                        <a:t>.15</a:t>
                      </a:r>
                      <a:r>
                        <a:rPr sz="2100" baseline="3373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(-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.06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.5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(-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.56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0.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04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2100" baseline="337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100" baseline="3373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100" spc="-7" baseline="33730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2100" baseline="33730" dirty="0">
                          <a:latin typeface="Arial Narrow"/>
                          <a:cs typeface="Arial Narrow"/>
                        </a:rPr>
                        <a:t>.65</a:t>
                      </a:r>
                      <a:endParaRPr sz="2100" baseline="3373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2796">
                <a:tc gridSpan="7">
                  <a:txBody>
                    <a:bodyPr/>
                    <a:lstStyle/>
                    <a:p>
                      <a:pPr marL="65405">
                        <a:lnSpc>
                          <a:spcPts val="1260"/>
                        </a:lnSpc>
                      </a:pPr>
                      <a:r>
                        <a:rPr sz="1400" b="1" dirty="0">
                          <a:latin typeface="Arial Narrow"/>
                          <a:cs typeface="Arial Narrow"/>
                        </a:rPr>
                        <a:t>Se</a:t>
                      </a:r>
                      <a:r>
                        <a:rPr sz="1400" b="1" spc="-10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400" b="1" dirty="0">
                          <a:latin typeface="Arial Narrow"/>
                          <a:cs typeface="Arial Narrow"/>
                        </a:rPr>
                        <a:t>ond</a:t>
                      </a:r>
                      <a:r>
                        <a:rPr sz="1400" b="1" spc="-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400" b="1" dirty="0">
                          <a:latin typeface="Arial Narrow"/>
                          <a:cs typeface="Arial Narrow"/>
                        </a:rPr>
                        <a:t>ry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  <a:p>
                      <a:pPr marL="65405">
                        <a:lnSpc>
                          <a:spcPts val="1260"/>
                        </a:lnSpc>
                        <a:tabLst>
                          <a:tab pos="2061845" algn="l"/>
                          <a:tab pos="3208655" algn="l"/>
                          <a:tab pos="5502275" algn="l"/>
                          <a:tab pos="6891655" algn="r"/>
                        </a:tabLst>
                      </a:pPr>
                      <a:r>
                        <a:rPr sz="2100" b="1" spc="-7" baseline="-3373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2100" b="1" baseline="-33730" dirty="0">
                          <a:latin typeface="Arial Narrow"/>
                          <a:cs typeface="Arial Narrow"/>
                        </a:rPr>
                        <a:t>ndpoi</a:t>
                      </a:r>
                      <a:r>
                        <a:rPr sz="2100" b="1" spc="7" baseline="-33730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2100" b="1" baseline="-3373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2100" b="1" spc="7" baseline="-33730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350" b="1" baseline="-24691" dirty="0">
                          <a:latin typeface="Arial Narrow"/>
                          <a:cs typeface="Arial Narrow"/>
                        </a:rPr>
                        <a:t>†</a:t>
                      </a:r>
                      <a:r>
                        <a:rPr sz="1350" b="1" spc="127" baseline="-24691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100" b="1" baseline="-33730" dirty="0">
                          <a:latin typeface="Arial Narrow"/>
                          <a:cs typeface="Arial Narrow"/>
                        </a:rPr>
                        <a:t>(n)</a:t>
                      </a:r>
                      <a:r>
                        <a:rPr sz="2100" b="1" baseline="-3373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28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4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14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268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136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9292">
                <a:tc gridSpan="7"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tabLst>
                          <a:tab pos="1828800" algn="l"/>
                          <a:tab pos="2975610" algn="l"/>
                          <a:tab pos="4210685" algn="l"/>
                          <a:tab pos="5269230" algn="l"/>
                          <a:tab pos="6391910" algn="l"/>
                          <a:tab pos="7651115" algn="l"/>
                        </a:tabLst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Me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bodyw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h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(kg)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.20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(0.3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.14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(0.3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6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&lt;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.0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.95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(0.3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9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.57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(0.4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4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&lt;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.0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1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2796">
                <a:tc gridSpan="7">
                  <a:txBody>
                    <a:bodyPr/>
                    <a:lstStyle/>
                    <a:p>
                      <a:pPr marL="65405">
                        <a:lnSpc>
                          <a:spcPts val="1260"/>
                        </a:lnSpc>
                      </a:pPr>
                      <a:r>
                        <a:rPr sz="1400" spc="-5" dirty="0">
                          <a:latin typeface="Arial Narrow"/>
                          <a:cs typeface="Arial Narrow"/>
                        </a:rPr>
                        <a:t>Me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ano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rex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-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  <a:p>
                      <a:pPr marL="65405">
                        <a:lnSpc>
                          <a:spcPts val="1260"/>
                        </a:lnSpc>
                        <a:tabLst>
                          <a:tab pos="1828800" algn="l"/>
                          <a:tab pos="2975610" algn="l"/>
                          <a:tab pos="4253865" algn="l"/>
                          <a:tab pos="5269230" algn="l"/>
                          <a:tab pos="6416040" algn="l"/>
                          <a:tab pos="8139430" algn="r"/>
                        </a:tabLst>
                      </a:pPr>
                      <a:r>
                        <a:rPr sz="2100" spc="-7" baseline="-33730" dirty="0">
                          <a:latin typeface="Arial Narrow"/>
                          <a:cs typeface="Arial Narrow"/>
                        </a:rPr>
                        <a:t>cac</a:t>
                      </a:r>
                      <a:r>
                        <a:rPr sz="2100" spc="-15" baseline="-33730" dirty="0">
                          <a:latin typeface="Arial Narrow"/>
                          <a:cs typeface="Arial Narrow"/>
                        </a:rPr>
                        <a:t>h</a:t>
                      </a:r>
                      <a:r>
                        <a:rPr sz="2100" spc="-7" baseline="-33730" dirty="0">
                          <a:latin typeface="Arial Narrow"/>
                          <a:cs typeface="Arial Narrow"/>
                        </a:rPr>
                        <a:t>exi</a:t>
                      </a:r>
                      <a:r>
                        <a:rPr sz="2100" baseline="-3373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2100" spc="-60" baseline="-337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aseline="-33730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2100" spc="-7" baseline="-33730" dirty="0">
                          <a:latin typeface="Arial Narrow"/>
                          <a:cs typeface="Arial Narrow"/>
                        </a:rPr>
                        <a:t>ca</a:t>
                      </a:r>
                      <a:r>
                        <a:rPr sz="2100" spc="-15" baseline="-33730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2100" baseline="-3373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2100" spc="-52" baseline="-337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aseline="-33730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2100" spc="-7" baseline="-33730" dirty="0">
                          <a:latin typeface="Arial Narrow"/>
                          <a:cs typeface="Arial Narrow"/>
                        </a:rPr>
                        <a:t>cor</a:t>
                      </a:r>
                      <a:r>
                        <a:rPr sz="2100" baseline="-3373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2100" baseline="-3373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4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.12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(0.7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5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.92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(0.8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.0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4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.48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(0.9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4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.34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(1.0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.0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01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6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9292">
                <a:tc gridSpan="7"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tabLst>
                          <a:tab pos="1828800" algn="l"/>
                          <a:tab pos="2951480" algn="l"/>
                          <a:tab pos="4294505" algn="l"/>
                          <a:tab pos="5269230" algn="l"/>
                          <a:tab pos="6416040" algn="l"/>
                          <a:tab pos="8058784" algn="r"/>
                        </a:tabLst>
                      </a:pPr>
                      <a:r>
                        <a:rPr sz="1400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tig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ca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.26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(0.8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9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.91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(0.9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.0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5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4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.37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(1.1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7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.23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(1.2</a:t>
                      </a:r>
                      <a:r>
                        <a:rPr sz="1400" spc="-10" dirty="0">
                          <a:latin typeface="Arial Narrow"/>
                          <a:cs typeface="Arial Narrow"/>
                        </a:rPr>
                        <a:t>9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)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spc="-5" dirty="0">
                          <a:latin typeface="Arial Narrow"/>
                          <a:cs typeface="Arial Narrow"/>
                        </a:rPr>
                        <a:t>0</a:t>
                      </a:r>
                      <a:r>
                        <a:rPr sz="1400" dirty="0">
                          <a:latin typeface="Arial Narrow"/>
                          <a:cs typeface="Arial Narrow"/>
                        </a:rPr>
                        <a:t>.86</a:t>
                      </a: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35" name="Ήχος 3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7721"/>
    </mc:Choice>
    <mc:Fallback>
      <p:transition spd="slow" advTm="37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774303"/>
            <a:ext cx="82296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l-GR" b="1" spc="-20" dirty="0" smtClean="0"/>
              <a:t>Θεραπεία</a:t>
            </a:r>
            <a:endParaRPr b="1"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532892" y="1628799"/>
            <a:ext cx="7870825" cy="4899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>
              <a:lnSpc>
                <a:spcPct val="100000"/>
              </a:lnSpc>
            </a:pPr>
            <a:r>
              <a:rPr sz="2400" dirty="0">
                <a:solidFill>
                  <a:srgbClr val="800F4F"/>
                </a:solidFill>
                <a:latin typeface="Arial Narrow"/>
                <a:cs typeface="Arial Narrow"/>
              </a:rPr>
              <a:t>E</a:t>
            </a:r>
            <a:r>
              <a:rPr sz="2400" spc="-10" dirty="0">
                <a:solidFill>
                  <a:srgbClr val="800F4F"/>
                </a:solidFill>
                <a:latin typeface="Arial Narrow"/>
                <a:cs typeface="Arial Narrow"/>
              </a:rPr>
              <a:t>n</a:t>
            </a:r>
            <a:r>
              <a:rPr sz="2400" spc="-5" dirty="0">
                <a:solidFill>
                  <a:srgbClr val="800F4F"/>
                </a:solidFill>
                <a:latin typeface="Arial Narrow"/>
                <a:cs typeface="Arial Narrow"/>
              </a:rPr>
              <a:t>ob</a:t>
            </a:r>
            <a:r>
              <a:rPr sz="2400" spc="-10" dirty="0">
                <a:solidFill>
                  <a:srgbClr val="800F4F"/>
                </a:solidFill>
                <a:latin typeface="Arial Narrow"/>
                <a:cs typeface="Arial Narrow"/>
              </a:rPr>
              <a:t>o</a:t>
            </a:r>
            <a:r>
              <a:rPr sz="2400" spc="-5" dirty="0">
                <a:solidFill>
                  <a:srgbClr val="800F4F"/>
                </a:solidFill>
                <a:latin typeface="Arial Narrow"/>
                <a:cs typeface="Arial Narrow"/>
              </a:rPr>
              <a:t>sar</a:t>
            </a:r>
            <a:r>
              <a:rPr sz="2400" dirty="0">
                <a:solidFill>
                  <a:srgbClr val="800F4F"/>
                </a:solidFill>
                <a:latin typeface="Arial Narrow"/>
                <a:cs typeface="Arial Narrow"/>
              </a:rPr>
              <a:t>m</a:t>
            </a:r>
            <a:r>
              <a:rPr sz="2400" spc="-20" dirty="0">
                <a:solidFill>
                  <a:srgbClr val="800F4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800F4F"/>
                </a:solidFill>
                <a:latin typeface="Arial Narrow"/>
                <a:cs typeface="Arial Narrow"/>
              </a:rPr>
              <a:t>(S</a:t>
            </a:r>
            <a:r>
              <a:rPr sz="2400" spc="-10" dirty="0">
                <a:solidFill>
                  <a:srgbClr val="800F4F"/>
                </a:solidFill>
                <a:latin typeface="Arial Narrow"/>
                <a:cs typeface="Arial Narrow"/>
              </a:rPr>
              <a:t>A</a:t>
            </a:r>
            <a:r>
              <a:rPr sz="2400" dirty="0">
                <a:solidFill>
                  <a:srgbClr val="800F4F"/>
                </a:solidFill>
                <a:latin typeface="Arial Narrow"/>
                <a:cs typeface="Arial Narrow"/>
              </a:rPr>
              <a:t>RM)</a:t>
            </a:r>
            <a:endParaRPr sz="2400" dirty="0">
              <a:latin typeface="Arial Narrow"/>
              <a:cs typeface="Arial Narrow"/>
            </a:endParaRPr>
          </a:p>
          <a:p>
            <a:pPr marL="163195" indent="-147955">
              <a:lnSpc>
                <a:spcPct val="100000"/>
              </a:lnSpc>
              <a:buClr>
                <a:srgbClr val="800F4F"/>
              </a:buClr>
              <a:buFont typeface="Arial Narrow"/>
              <a:buChar char="-"/>
              <a:tabLst>
                <a:tab pos="163830" algn="l"/>
              </a:tabLst>
            </a:pPr>
            <a:r>
              <a:rPr sz="2400" dirty="0">
                <a:solidFill>
                  <a:srgbClr val="800F4F"/>
                </a:solidFill>
                <a:latin typeface="Arial Narrow"/>
                <a:cs typeface="Arial Narrow"/>
              </a:rPr>
              <a:t>The</a:t>
            </a:r>
            <a:r>
              <a:rPr sz="2400" spc="-50" dirty="0">
                <a:solidFill>
                  <a:srgbClr val="800F4F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800F4F"/>
                </a:solidFill>
                <a:latin typeface="Arial Narrow"/>
                <a:cs typeface="Arial Narrow"/>
              </a:rPr>
              <a:t>POWER</a:t>
            </a:r>
            <a:r>
              <a:rPr sz="2400" spc="-40" dirty="0">
                <a:solidFill>
                  <a:srgbClr val="800F4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800F4F"/>
                </a:solidFill>
                <a:latin typeface="Arial Narrow"/>
                <a:cs typeface="Arial Narrow"/>
              </a:rPr>
              <a:t>t</a:t>
            </a:r>
            <a:r>
              <a:rPr sz="2400" spc="-5" dirty="0">
                <a:solidFill>
                  <a:srgbClr val="800F4F"/>
                </a:solidFill>
                <a:latin typeface="Arial Narrow"/>
                <a:cs typeface="Arial Narrow"/>
              </a:rPr>
              <a:t>ri</a:t>
            </a:r>
            <a:r>
              <a:rPr sz="2400" spc="-10" dirty="0">
                <a:solidFill>
                  <a:srgbClr val="800F4F"/>
                </a:solidFill>
                <a:latin typeface="Arial Narrow"/>
                <a:cs typeface="Arial Narrow"/>
              </a:rPr>
              <a:t>a</a:t>
            </a:r>
            <a:r>
              <a:rPr sz="2400" spc="-5" dirty="0">
                <a:solidFill>
                  <a:srgbClr val="800F4F"/>
                </a:solidFill>
                <a:latin typeface="Arial Narrow"/>
                <a:cs typeface="Arial Narrow"/>
              </a:rPr>
              <a:t>ls</a:t>
            </a:r>
            <a:endParaRPr sz="2400" dirty="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800F4F"/>
              </a:buClr>
              <a:buFont typeface="Arial Narrow"/>
              <a:buChar char="-"/>
            </a:pPr>
            <a:endParaRPr sz="20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Arial Narrow"/>
                <a:cs typeface="Arial Narrow"/>
              </a:rPr>
              <a:t>El</a:t>
            </a:r>
            <a:r>
              <a:rPr sz="1800" spc="-10" dirty="0">
                <a:latin typeface="Arial Narrow"/>
                <a:cs typeface="Arial Narrow"/>
              </a:rPr>
              <a:t>i</a:t>
            </a:r>
            <a:r>
              <a:rPr sz="1800" dirty="0">
                <a:latin typeface="Arial Narrow"/>
                <a:cs typeface="Arial Narrow"/>
              </a:rPr>
              <a:t>g</a:t>
            </a:r>
            <a:r>
              <a:rPr sz="1800" spc="-10" dirty="0">
                <a:latin typeface="Arial Narrow"/>
                <a:cs typeface="Arial Narrow"/>
              </a:rPr>
              <a:t>i</a:t>
            </a:r>
            <a:r>
              <a:rPr sz="1800" dirty="0">
                <a:latin typeface="Arial Narrow"/>
                <a:cs typeface="Arial Narrow"/>
              </a:rPr>
              <a:t>b</a:t>
            </a:r>
            <a:r>
              <a:rPr sz="1800" spc="-10" dirty="0">
                <a:latin typeface="Arial Narrow"/>
                <a:cs typeface="Arial Narrow"/>
              </a:rPr>
              <a:t>i</a:t>
            </a:r>
            <a:r>
              <a:rPr sz="1800" spc="-5" dirty="0">
                <a:latin typeface="Arial Narrow"/>
                <a:cs typeface="Arial Narrow"/>
              </a:rPr>
              <a:t>l</a:t>
            </a:r>
            <a:r>
              <a:rPr sz="1800" spc="-10" dirty="0">
                <a:latin typeface="Arial Narrow"/>
                <a:cs typeface="Arial Narrow"/>
              </a:rPr>
              <a:t>i</a:t>
            </a:r>
            <a:r>
              <a:rPr sz="1800" dirty="0">
                <a:latin typeface="Arial Narrow"/>
                <a:cs typeface="Arial Narrow"/>
              </a:rPr>
              <a:t>ty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 Narrow"/>
                <a:cs typeface="Arial Narrow"/>
              </a:rPr>
              <a:t>crit</a:t>
            </a:r>
            <a:r>
              <a:rPr sz="1800" spc="-15" dirty="0">
                <a:latin typeface="Arial Narrow"/>
                <a:cs typeface="Arial Narrow"/>
              </a:rPr>
              <a:t>e</a:t>
            </a:r>
            <a:r>
              <a:rPr sz="1800" dirty="0">
                <a:latin typeface="Arial Narrow"/>
                <a:cs typeface="Arial Narrow"/>
              </a:rPr>
              <a:t>ria</a:t>
            </a:r>
          </a:p>
          <a:p>
            <a:pPr marL="12700" lvl="1" indent="457200">
              <a:lnSpc>
                <a:spcPct val="100000"/>
              </a:lnSpc>
              <a:spcBef>
                <a:spcPts val="434"/>
              </a:spcBef>
              <a:buClr>
                <a:srgbClr val="1C4F27"/>
              </a:buClr>
              <a:buSzPct val="33333"/>
              <a:buFont typeface="Wingdings"/>
              <a:buChar char=""/>
              <a:tabLst>
                <a:tab pos="756920" algn="l"/>
              </a:tabLst>
            </a:pP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P</a:t>
            </a:r>
            <a:r>
              <a:rPr sz="1800" spc="-2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t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ts</a:t>
            </a:r>
            <a:r>
              <a:rPr sz="1800" spc="-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with</a:t>
            </a:r>
            <a:r>
              <a:rPr sz="1800" spc="-4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NSCLC</a:t>
            </a:r>
            <a:r>
              <a:rPr sz="1800" spc="-4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re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f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err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d</a:t>
            </a:r>
            <a:r>
              <a:rPr sz="1800" spc="-1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f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r</a:t>
            </a:r>
            <a:r>
              <a:rPr sz="1800" spc="-3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1s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t</a:t>
            </a:r>
            <a:r>
              <a:rPr sz="1800" spc="-3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l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ne</a:t>
            </a:r>
            <a:r>
              <a:rPr sz="1800" spc="-3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1C4F27"/>
                </a:solidFill>
                <a:latin typeface="Arial Narrow"/>
                <a:cs typeface="Arial Narrow"/>
              </a:rPr>
              <a:t>CMT</a:t>
            </a:r>
            <a:endParaRPr sz="1800" dirty="0">
              <a:latin typeface="Arial Narrow"/>
              <a:cs typeface="Arial Narrow"/>
            </a:endParaRPr>
          </a:p>
          <a:p>
            <a:pPr marL="756285" lvl="1" indent="-286385">
              <a:lnSpc>
                <a:spcPct val="100000"/>
              </a:lnSpc>
              <a:spcBef>
                <a:spcPts val="430"/>
              </a:spcBef>
              <a:buClr>
                <a:srgbClr val="1C4F27"/>
              </a:buClr>
              <a:buSzPct val="33333"/>
              <a:buFont typeface="Wingdings"/>
              <a:buChar char=""/>
              <a:tabLst>
                <a:tab pos="756920" algn="l"/>
              </a:tabLst>
            </a:pPr>
            <a:r>
              <a:rPr sz="1800" spc="-120" dirty="0">
                <a:solidFill>
                  <a:srgbClr val="1C4F27"/>
                </a:solidFill>
                <a:latin typeface="Arial Narrow"/>
                <a:cs typeface="Arial Narrow"/>
              </a:rPr>
              <a:t>V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ar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b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l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spc="-2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d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gr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spc="-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of</a:t>
            </a:r>
            <a:r>
              <a:rPr sz="1800" spc="-3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we</a:t>
            </a:r>
            <a:r>
              <a:rPr sz="1800" spc="-15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g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h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t</a:t>
            </a:r>
            <a:r>
              <a:rPr sz="1800" spc="-2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l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ss</a:t>
            </a:r>
            <a:endParaRPr sz="1800" dirty="0">
              <a:latin typeface="Arial Narrow"/>
              <a:cs typeface="Arial Narrow"/>
            </a:endParaRPr>
          </a:p>
          <a:p>
            <a:pPr marL="469900">
              <a:lnSpc>
                <a:spcPct val="100000"/>
              </a:lnSpc>
              <a:spcBef>
                <a:spcPts val="430"/>
              </a:spcBef>
              <a:tabLst>
                <a:tab pos="756285" algn="l"/>
              </a:tabLst>
            </a:pPr>
            <a:r>
              <a:rPr sz="600" spc="35" dirty="0">
                <a:solidFill>
                  <a:srgbClr val="1C4F27"/>
                </a:solidFill>
                <a:latin typeface="Wingdings"/>
                <a:cs typeface="Wingdings"/>
              </a:rPr>
              <a:t></a:t>
            </a:r>
            <a:r>
              <a:rPr sz="600" spc="35" dirty="0">
                <a:solidFill>
                  <a:srgbClr val="1C4F27"/>
                </a:solidFill>
                <a:latin typeface="Times New Roman"/>
                <a:cs typeface="Times New Roman"/>
              </a:rPr>
              <a:t>	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PS</a:t>
            </a:r>
            <a:r>
              <a:rPr sz="1800" spc="-3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0-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1</a:t>
            </a:r>
            <a:endParaRPr sz="18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dirty="0">
                <a:latin typeface="Arial Narrow"/>
                <a:cs typeface="Arial Narrow"/>
              </a:rPr>
              <a:t>I</a:t>
            </a:r>
            <a:r>
              <a:rPr sz="1800" spc="-10" dirty="0">
                <a:latin typeface="Arial Narrow"/>
                <a:cs typeface="Arial Narrow"/>
              </a:rPr>
              <a:t>n</a:t>
            </a:r>
            <a:r>
              <a:rPr sz="1800" dirty="0">
                <a:latin typeface="Arial Narrow"/>
                <a:cs typeface="Arial Narrow"/>
              </a:rPr>
              <a:t>t</a:t>
            </a:r>
            <a:r>
              <a:rPr sz="1800" spc="-10" dirty="0">
                <a:latin typeface="Arial Narrow"/>
                <a:cs typeface="Arial Narrow"/>
              </a:rPr>
              <a:t>e</a:t>
            </a:r>
            <a:r>
              <a:rPr sz="1800" dirty="0">
                <a:latin typeface="Arial Narrow"/>
                <a:cs typeface="Arial Narrow"/>
              </a:rPr>
              <a:t>r</a:t>
            </a:r>
            <a:r>
              <a:rPr sz="1800" spc="5" dirty="0">
                <a:latin typeface="Arial Narrow"/>
                <a:cs typeface="Arial Narrow"/>
              </a:rPr>
              <a:t>v</a:t>
            </a:r>
            <a:r>
              <a:rPr sz="1800" dirty="0">
                <a:latin typeface="Arial Narrow"/>
                <a:cs typeface="Arial Narrow"/>
              </a:rPr>
              <a:t>e</a:t>
            </a:r>
            <a:r>
              <a:rPr sz="1800" spc="-10" dirty="0">
                <a:latin typeface="Arial Narrow"/>
                <a:cs typeface="Arial Narrow"/>
              </a:rPr>
              <a:t>n</a:t>
            </a:r>
            <a:r>
              <a:rPr sz="1800" dirty="0">
                <a:latin typeface="Arial Narrow"/>
                <a:cs typeface="Arial Narrow"/>
              </a:rPr>
              <a:t>t</a:t>
            </a:r>
            <a:r>
              <a:rPr sz="1800" spc="-10" dirty="0">
                <a:latin typeface="Arial Narrow"/>
                <a:cs typeface="Arial Narrow"/>
              </a:rPr>
              <a:t>i</a:t>
            </a:r>
            <a:r>
              <a:rPr sz="1800" dirty="0">
                <a:latin typeface="Arial Narrow"/>
                <a:cs typeface="Arial Narrow"/>
              </a:rPr>
              <a:t>o</a:t>
            </a:r>
            <a:r>
              <a:rPr sz="1800" spc="-10" dirty="0">
                <a:latin typeface="Arial Narrow"/>
                <a:cs typeface="Arial Narrow"/>
              </a:rPr>
              <a:t>n</a:t>
            </a:r>
            <a:r>
              <a:rPr sz="1800" dirty="0">
                <a:latin typeface="Arial Narrow"/>
                <a:cs typeface="Arial Narrow"/>
              </a:rPr>
              <a:t>:</a:t>
            </a:r>
          </a:p>
          <a:p>
            <a:pPr marL="12700" marR="1320165" lvl="1" indent="457200">
              <a:lnSpc>
                <a:spcPct val="120000"/>
              </a:lnSpc>
              <a:buClr>
                <a:srgbClr val="1C4F27"/>
              </a:buClr>
              <a:buSzPct val="33333"/>
              <a:buFont typeface="Wingdings"/>
              <a:buChar char=""/>
              <a:tabLst>
                <a:tab pos="756920" algn="l"/>
              </a:tabLst>
            </a:pP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spc="-20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b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osarm</a:t>
            </a:r>
            <a:r>
              <a:rPr sz="1800" spc="-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3</a:t>
            </a:r>
            <a:r>
              <a:rPr sz="1800" spc="-4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m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g</a:t>
            </a:r>
            <a:r>
              <a:rPr sz="1800" spc="-4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r</a:t>
            </a:r>
            <a:r>
              <a:rPr sz="1800" spc="-4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p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l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ace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b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spc="-1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ce</a:t>
            </a:r>
            <a:r>
              <a:rPr sz="1800" spc="-3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d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l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y</a:t>
            </a:r>
            <a:r>
              <a:rPr sz="1800" spc="-2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f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r</a:t>
            </a:r>
            <a:r>
              <a:rPr sz="1800" spc="-3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spc="-4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5" dirty="0">
                <a:solidFill>
                  <a:srgbClr val="1C4F27"/>
                </a:solidFill>
                <a:latin typeface="Arial Narrow"/>
                <a:cs typeface="Arial Narrow"/>
              </a:rPr>
              <a:t>s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t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u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d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y</a:t>
            </a:r>
            <a:r>
              <a:rPr sz="1800" spc="-3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p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ri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d</a:t>
            </a:r>
            <a:r>
              <a:rPr sz="1800" spc="-1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of</a:t>
            </a:r>
            <a:r>
              <a:rPr sz="1800" spc="-3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1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4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7</a:t>
            </a:r>
            <a:r>
              <a:rPr sz="1800" spc="-1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d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ys</a:t>
            </a:r>
            <a:r>
              <a:rPr sz="180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Arial Narrow"/>
                <a:cs typeface="Arial Narrow"/>
              </a:rPr>
              <a:t>(C</a:t>
            </a:r>
            <a:r>
              <a:rPr sz="1800" spc="-15" dirty="0">
                <a:latin typeface="Arial Narrow"/>
                <a:cs typeface="Arial Narrow"/>
              </a:rPr>
              <a:t>o</a:t>
            </a:r>
            <a:r>
              <a:rPr sz="1800" spc="-5" dirty="0">
                <a:latin typeface="Arial Narrow"/>
                <a:cs typeface="Arial Narrow"/>
              </a:rPr>
              <a:t>-</a:t>
            </a:r>
            <a:r>
              <a:rPr sz="1800" dirty="0">
                <a:latin typeface="Arial Narrow"/>
                <a:cs typeface="Arial Narrow"/>
              </a:rPr>
              <a:t>pr</a:t>
            </a:r>
            <a:r>
              <a:rPr sz="1800" spc="-10" dirty="0">
                <a:latin typeface="Arial Narrow"/>
                <a:cs typeface="Arial Narrow"/>
              </a:rPr>
              <a:t>im</a:t>
            </a:r>
            <a:r>
              <a:rPr sz="1800" spc="-5" dirty="0">
                <a:latin typeface="Arial Narrow"/>
                <a:cs typeface="Arial Narrow"/>
              </a:rPr>
              <a:t>ary</a:t>
            </a:r>
            <a:r>
              <a:rPr sz="1800" dirty="0">
                <a:latin typeface="Arial Narrow"/>
                <a:cs typeface="Arial Narrow"/>
              </a:rPr>
              <a:t>)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Arial Narrow"/>
                <a:cs typeface="Arial Narrow"/>
              </a:rPr>
              <a:t>E</a:t>
            </a:r>
            <a:r>
              <a:rPr sz="1800" spc="-20" dirty="0">
                <a:latin typeface="Arial Narrow"/>
                <a:cs typeface="Arial Narrow"/>
              </a:rPr>
              <a:t>n</a:t>
            </a:r>
            <a:r>
              <a:rPr sz="1800" spc="-5" dirty="0">
                <a:latin typeface="Arial Narrow"/>
                <a:cs typeface="Arial Narrow"/>
              </a:rPr>
              <a:t>d-</a:t>
            </a:r>
            <a:r>
              <a:rPr sz="1800" dirty="0">
                <a:latin typeface="Arial Narrow"/>
                <a:cs typeface="Arial Narrow"/>
              </a:rPr>
              <a:t>p</a:t>
            </a:r>
            <a:r>
              <a:rPr sz="1800" spc="-10" dirty="0">
                <a:latin typeface="Arial Narrow"/>
                <a:cs typeface="Arial Narrow"/>
              </a:rPr>
              <a:t>o</a:t>
            </a:r>
            <a:r>
              <a:rPr sz="1800" spc="-5" dirty="0">
                <a:latin typeface="Arial Narrow"/>
                <a:cs typeface="Arial Narrow"/>
              </a:rPr>
              <a:t>i</a:t>
            </a:r>
            <a:r>
              <a:rPr sz="1800" spc="-10" dirty="0">
                <a:latin typeface="Arial Narrow"/>
                <a:cs typeface="Arial Narrow"/>
              </a:rPr>
              <a:t>n</a:t>
            </a:r>
            <a:r>
              <a:rPr sz="1800" dirty="0">
                <a:latin typeface="Arial Narrow"/>
                <a:cs typeface="Arial Narrow"/>
              </a:rPr>
              <a:t>ts</a:t>
            </a:r>
          </a:p>
          <a:p>
            <a:pPr marL="756285" lvl="1" indent="-286385">
              <a:lnSpc>
                <a:spcPct val="100000"/>
              </a:lnSpc>
              <a:spcBef>
                <a:spcPts val="430"/>
              </a:spcBef>
              <a:buClr>
                <a:srgbClr val="1C4F27"/>
              </a:buClr>
              <a:buSzPct val="33333"/>
              <a:buFont typeface="Wingdings"/>
              <a:buChar char=""/>
              <a:tabLst>
                <a:tab pos="756920" algn="l"/>
              </a:tabLst>
            </a:pP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Lean-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b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d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y</a:t>
            </a:r>
            <a:r>
              <a:rPr sz="1800" spc="1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m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ass</a:t>
            </a:r>
            <a:endParaRPr sz="1800" dirty="0">
              <a:latin typeface="Arial Narrow"/>
              <a:cs typeface="Arial Narrow"/>
            </a:endParaRPr>
          </a:p>
          <a:p>
            <a:pPr marL="756285" lvl="1" indent="-286385">
              <a:lnSpc>
                <a:spcPct val="100000"/>
              </a:lnSpc>
              <a:spcBef>
                <a:spcPts val="430"/>
              </a:spcBef>
              <a:buClr>
                <a:srgbClr val="1C4F27"/>
              </a:buClr>
              <a:buSzPct val="33333"/>
              <a:buFont typeface="Wingdings"/>
              <a:buChar char=""/>
              <a:tabLst>
                <a:tab pos="756920" algn="l"/>
              </a:tabLst>
            </a:pP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P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h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y</a:t>
            </a:r>
            <a:r>
              <a:rPr sz="1800" spc="5" dirty="0">
                <a:solidFill>
                  <a:srgbClr val="1C4F27"/>
                </a:solidFill>
                <a:latin typeface="Arial Narrow"/>
                <a:cs typeface="Arial Narrow"/>
              </a:rPr>
              <a:t>s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ica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l</a:t>
            </a:r>
            <a:r>
              <a:rPr sz="1800" spc="-4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F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un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cti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spc="-1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(sta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r</a:t>
            </a:r>
            <a:r>
              <a:rPr sz="1800" spc="-4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cl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im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b</a:t>
            </a:r>
            <a:r>
              <a:rPr sz="1800" spc="-4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po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wer)</a:t>
            </a:r>
            <a:endParaRPr sz="18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800" spc="-10" dirty="0">
                <a:latin typeface="Arial Narrow"/>
                <a:cs typeface="Arial Narrow"/>
              </a:rPr>
              <a:t>S</a:t>
            </a:r>
            <a:r>
              <a:rPr sz="1800" spc="-20" dirty="0">
                <a:latin typeface="Arial Narrow"/>
                <a:cs typeface="Arial Narrow"/>
              </a:rPr>
              <a:t>e</a:t>
            </a:r>
            <a:r>
              <a:rPr sz="1800" dirty="0">
                <a:latin typeface="Arial Narrow"/>
                <a:cs typeface="Arial Narrow"/>
              </a:rPr>
              <a:t>co</a:t>
            </a:r>
            <a:r>
              <a:rPr sz="1800" spc="-10" dirty="0">
                <a:latin typeface="Arial Narrow"/>
                <a:cs typeface="Arial Narrow"/>
              </a:rPr>
              <a:t>n</a:t>
            </a:r>
            <a:r>
              <a:rPr sz="1800" dirty="0">
                <a:latin typeface="Arial Narrow"/>
                <a:cs typeface="Arial Narrow"/>
              </a:rPr>
              <a:t>d</a:t>
            </a:r>
            <a:r>
              <a:rPr sz="1800" spc="-10" dirty="0">
                <a:latin typeface="Arial Narrow"/>
                <a:cs typeface="Arial Narrow"/>
              </a:rPr>
              <a:t>a</a:t>
            </a:r>
            <a:r>
              <a:rPr sz="1800" dirty="0">
                <a:latin typeface="Arial Narrow"/>
                <a:cs typeface="Arial Narrow"/>
              </a:rPr>
              <a:t>ry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 Narrow"/>
                <a:cs typeface="Arial Narrow"/>
              </a:rPr>
              <a:t>e</a:t>
            </a:r>
            <a:r>
              <a:rPr sz="1800" spc="-10" dirty="0">
                <a:latin typeface="Arial Narrow"/>
                <a:cs typeface="Arial Narrow"/>
              </a:rPr>
              <a:t>n</a:t>
            </a:r>
            <a:r>
              <a:rPr sz="1800" dirty="0">
                <a:latin typeface="Arial Narrow"/>
                <a:cs typeface="Arial Narrow"/>
              </a:rPr>
              <a:t>d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 Narrow"/>
                <a:cs typeface="Arial Narrow"/>
              </a:rPr>
              <a:t>p</a:t>
            </a:r>
            <a:r>
              <a:rPr sz="1800" spc="-10" dirty="0">
                <a:latin typeface="Arial Narrow"/>
                <a:cs typeface="Arial Narrow"/>
              </a:rPr>
              <a:t>o</a:t>
            </a:r>
            <a:r>
              <a:rPr sz="1800" spc="-5" dirty="0">
                <a:latin typeface="Arial Narrow"/>
                <a:cs typeface="Arial Narrow"/>
              </a:rPr>
              <a:t>i</a:t>
            </a:r>
            <a:r>
              <a:rPr sz="1800" spc="-10" dirty="0">
                <a:latin typeface="Arial Narrow"/>
                <a:cs typeface="Arial Narrow"/>
              </a:rPr>
              <a:t>n</a:t>
            </a:r>
            <a:r>
              <a:rPr sz="1800" dirty="0">
                <a:latin typeface="Arial Narrow"/>
                <a:cs typeface="Arial Narrow"/>
              </a:rPr>
              <a:t>ts</a:t>
            </a:r>
          </a:p>
          <a:p>
            <a:pPr marL="756285" marR="5080" lvl="1" indent="-286385">
              <a:lnSpc>
                <a:spcPct val="100000"/>
              </a:lnSpc>
              <a:spcBef>
                <a:spcPts val="430"/>
              </a:spcBef>
              <a:buClr>
                <a:srgbClr val="1C4F27"/>
              </a:buClr>
              <a:buSzPct val="33333"/>
              <a:buFont typeface="Wingdings"/>
              <a:buChar char=""/>
              <a:tabLst>
                <a:tab pos="756920" algn="l"/>
              </a:tabLst>
            </a:pP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Qo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L</a:t>
            </a:r>
            <a:r>
              <a:rPr sz="1800" spc="-8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(</a:t>
            </a:r>
            <a:r>
              <a:rPr sz="1800" spc="-95" dirty="0">
                <a:solidFill>
                  <a:srgbClr val="1C4F27"/>
                </a:solidFill>
                <a:latin typeface="Arial Narrow"/>
                <a:cs typeface="Arial Narrow"/>
              </a:rPr>
              <a:t>F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AAC</a:t>
            </a:r>
            <a:r>
              <a:rPr sz="1800" spc="-105" dirty="0">
                <a:solidFill>
                  <a:srgbClr val="1C4F27"/>
                </a:solidFill>
                <a:latin typeface="Arial Narrow"/>
                <a:cs typeface="Arial Narrow"/>
              </a:rPr>
              <a:t>T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-12</a:t>
            </a:r>
            <a:r>
              <a:rPr sz="1800" spc="-7" baseline="25462" dirty="0">
                <a:solidFill>
                  <a:srgbClr val="1C4F27"/>
                </a:solidFill>
                <a:latin typeface="Arial Narrow"/>
                <a:cs typeface="Arial Narrow"/>
              </a:rPr>
              <a:t>®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,</a:t>
            </a:r>
            <a:r>
              <a:rPr sz="1800" spc="-1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00" dirty="0">
                <a:solidFill>
                  <a:srgbClr val="1C4F27"/>
                </a:solidFill>
                <a:latin typeface="Arial Narrow"/>
                <a:cs typeface="Arial Narrow"/>
              </a:rPr>
              <a:t>F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ACIT</a:t>
            </a:r>
            <a:r>
              <a:rPr sz="1800" spc="-6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F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t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g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u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spc="-1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Sca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l</a:t>
            </a:r>
            <a:r>
              <a:rPr sz="1800" spc="5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spc="-7" baseline="25462" dirty="0">
                <a:solidFill>
                  <a:srgbClr val="1C4F27"/>
                </a:solidFill>
                <a:latin typeface="Arial Narrow"/>
                <a:cs typeface="Arial Narrow"/>
              </a:rPr>
              <a:t>®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,</a:t>
            </a:r>
            <a:r>
              <a:rPr sz="1800" spc="-1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1C4F27"/>
                </a:solidFill>
                <a:latin typeface="Arial Narrow"/>
                <a:cs typeface="Arial Narrow"/>
              </a:rPr>
              <a:t>PRO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MIS</a:t>
            </a:r>
            <a:r>
              <a:rPr sz="1800" baseline="25462" dirty="0">
                <a:solidFill>
                  <a:srgbClr val="1C4F27"/>
                </a:solidFill>
                <a:latin typeface="Arial Narrow"/>
                <a:cs typeface="Arial Narrow"/>
              </a:rPr>
              <a:t>®</a:t>
            </a:r>
            <a:r>
              <a:rPr sz="1800" spc="172" baseline="25462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Phy</a:t>
            </a:r>
            <a:r>
              <a:rPr sz="1800" spc="5" dirty="0">
                <a:solidFill>
                  <a:srgbClr val="1C4F27"/>
                </a:solidFill>
                <a:latin typeface="Arial Narrow"/>
                <a:cs typeface="Arial Narrow"/>
              </a:rPr>
              <a:t>s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ica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l</a:t>
            </a:r>
            <a:r>
              <a:rPr sz="1800" spc="-4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F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u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ncti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ng</a:t>
            </a:r>
            <a:r>
              <a:rPr sz="1800" spc="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Sh</a:t>
            </a:r>
            <a:r>
              <a:rPr sz="1800" spc="-2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rt</a:t>
            </a:r>
            <a:r>
              <a:rPr sz="1800" spc="-2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F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rm,</a:t>
            </a:r>
            <a:r>
              <a:rPr sz="180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1C4F27"/>
                </a:solidFill>
                <a:latin typeface="Arial Narrow"/>
                <a:cs typeface="Arial Narrow"/>
              </a:rPr>
              <a:t>PRO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MIS</a:t>
            </a:r>
            <a:r>
              <a:rPr sz="1800" baseline="25462" dirty="0">
                <a:solidFill>
                  <a:srgbClr val="1C4F27"/>
                </a:solidFill>
                <a:latin typeface="Arial Narrow"/>
                <a:cs typeface="Arial Narrow"/>
              </a:rPr>
              <a:t>®</a:t>
            </a:r>
            <a:r>
              <a:rPr sz="1800" spc="172" baseline="25462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spc="-25" dirty="0">
                <a:solidFill>
                  <a:srgbClr val="1C4F27"/>
                </a:solidFill>
                <a:latin typeface="Arial Narrow"/>
                <a:cs typeface="Arial Narrow"/>
              </a:rPr>
              <a:t>m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t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l</a:t>
            </a:r>
            <a:r>
              <a:rPr sz="1800" spc="1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Distres</a:t>
            </a:r>
            <a:r>
              <a:rPr sz="1800" spc="10" dirty="0">
                <a:solidFill>
                  <a:srgbClr val="1C4F27"/>
                </a:solidFill>
                <a:latin typeface="Arial Narrow"/>
                <a:cs typeface="Arial Narrow"/>
              </a:rPr>
              <a:t>s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-De</a:t>
            </a:r>
            <a:r>
              <a:rPr sz="1800" spc="-20" dirty="0">
                <a:solidFill>
                  <a:srgbClr val="1C4F27"/>
                </a:solidFill>
                <a:latin typeface="Arial Narrow"/>
                <a:cs typeface="Arial Narrow"/>
              </a:rPr>
              <a:t>p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ress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i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1800" spc="-5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S</a:t>
            </a:r>
            <a:r>
              <a:rPr sz="1800" spc="-20" dirty="0">
                <a:solidFill>
                  <a:srgbClr val="1C4F27"/>
                </a:solidFill>
                <a:latin typeface="Arial Narrow"/>
                <a:cs typeface="Arial Narrow"/>
              </a:rPr>
              <a:t>h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ort</a:t>
            </a:r>
            <a:r>
              <a:rPr sz="1800" spc="-3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F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rm,</a:t>
            </a:r>
            <a:r>
              <a:rPr sz="1800" spc="-3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1800" spc="10" dirty="0">
                <a:solidFill>
                  <a:srgbClr val="1C4F27"/>
                </a:solidFill>
                <a:latin typeface="Arial Narrow"/>
                <a:cs typeface="Arial Narrow"/>
              </a:rPr>
              <a:t>Q</a:t>
            </a:r>
            <a:r>
              <a:rPr sz="1800" spc="-5" dirty="0">
                <a:solidFill>
                  <a:srgbClr val="1C4F27"/>
                </a:solidFill>
                <a:latin typeface="Arial Narrow"/>
                <a:cs typeface="Arial Narrow"/>
              </a:rPr>
              <a:t>-</a:t>
            </a:r>
            <a:r>
              <a:rPr sz="1800" spc="-15" dirty="0">
                <a:solidFill>
                  <a:srgbClr val="1C4F27"/>
                </a:solidFill>
                <a:latin typeface="Arial Narrow"/>
                <a:cs typeface="Arial Narrow"/>
              </a:rPr>
              <a:t>5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D-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5</a:t>
            </a:r>
            <a:r>
              <a:rPr sz="1800" spc="-10" dirty="0">
                <a:solidFill>
                  <a:srgbClr val="1C4F27"/>
                </a:solidFill>
                <a:latin typeface="Arial Narrow"/>
                <a:cs typeface="Arial Narrow"/>
              </a:rPr>
              <a:t> </a:t>
            </a:r>
            <a:r>
              <a:rPr sz="1800" dirty="0">
                <a:solidFill>
                  <a:srgbClr val="1C4F27"/>
                </a:solidFill>
                <a:latin typeface="Arial Narrow"/>
                <a:cs typeface="Arial Narrow"/>
              </a:rPr>
              <a:t>L™)</a:t>
            </a:r>
            <a:endParaRPr sz="18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95936" y="836712"/>
            <a:ext cx="4896544" cy="20882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72200" y="6680200"/>
            <a:ext cx="257429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latin typeface="Arial Narrow"/>
                <a:cs typeface="Arial Narrow"/>
              </a:rPr>
              <a:t>C</a:t>
            </a:r>
            <a:r>
              <a:rPr sz="1200" spc="-15" dirty="0">
                <a:latin typeface="Arial Narrow"/>
                <a:cs typeface="Arial Narrow"/>
              </a:rPr>
              <a:t>r</a:t>
            </a:r>
            <a:r>
              <a:rPr sz="1200" dirty="0">
                <a:latin typeface="Arial Narrow"/>
                <a:cs typeface="Arial Narrow"/>
              </a:rPr>
              <a:t>a</a:t>
            </a:r>
            <a:r>
              <a:rPr sz="1200" spc="-10" dirty="0">
                <a:latin typeface="Arial Narrow"/>
                <a:cs typeface="Arial Narrow"/>
              </a:rPr>
              <a:t>wfo</a:t>
            </a:r>
            <a:r>
              <a:rPr sz="1200" dirty="0">
                <a:latin typeface="Arial Narrow"/>
                <a:cs typeface="Arial Narrow"/>
              </a:rPr>
              <a:t>rd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J</a:t>
            </a:r>
            <a:r>
              <a:rPr sz="1200" dirty="0">
                <a:latin typeface="Arial Narrow"/>
                <a:cs typeface="Arial Narrow"/>
              </a:rPr>
              <a:t>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Arial Narrow"/>
                <a:cs typeface="Arial Narrow"/>
              </a:rPr>
              <a:t>et</a:t>
            </a:r>
            <a:r>
              <a:rPr sz="1200" i="1" spc="-3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Arial Narrow"/>
                <a:cs typeface="Arial Narrow"/>
              </a:rPr>
              <a:t>a</a:t>
            </a:r>
            <a:r>
              <a:rPr sz="1200" i="1" spc="-5" dirty="0">
                <a:latin typeface="Arial Narrow"/>
                <a:cs typeface="Arial Narrow"/>
              </a:rPr>
              <a:t>l.</a:t>
            </a:r>
            <a:r>
              <a:rPr sz="1200" i="1" dirty="0">
                <a:latin typeface="Arial Narrow"/>
                <a:cs typeface="Arial Narrow"/>
              </a:rPr>
              <a:t>,</a:t>
            </a:r>
            <a:r>
              <a:rPr sz="1200" i="1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Curr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O</a:t>
            </a:r>
            <a:r>
              <a:rPr sz="1200" spc="5" dirty="0">
                <a:latin typeface="Arial Narrow"/>
                <a:cs typeface="Arial Narrow"/>
              </a:rPr>
              <a:t>n</a:t>
            </a:r>
            <a:r>
              <a:rPr sz="1200" spc="-5" dirty="0">
                <a:latin typeface="Arial Narrow"/>
                <a:cs typeface="Arial Narrow"/>
              </a:rPr>
              <a:t>c</a:t>
            </a:r>
            <a:r>
              <a:rPr sz="1200" dirty="0">
                <a:latin typeface="Arial Narrow"/>
                <a:cs typeface="Arial Narrow"/>
              </a:rPr>
              <a:t>ol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Rep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2016;</a:t>
            </a:r>
            <a:r>
              <a:rPr sz="1200" spc="5" dirty="0">
                <a:latin typeface="Arial Narrow"/>
                <a:cs typeface="Arial Narrow"/>
              </a:rPr>
              <a:t>1</a:t>
            </a:r>
            <a:r>
              <a:rPr sz="1200" dirty="0">
                <a:latin typeface="Arial Narrow"/>
                <a:cs typeface="Arial Narrow"/>
              </a:rPr>
              <a:t>8:</a:t>
            </a:r>
            <a:r>
              <a:rPr sz="1200" spc="5" dirty="0">
                <a:latin typeface="Arial Narrow"/>
                <a:cs typeface="Arial Narrow"/>
              </a:rPr>
              <a:t>3</a:t>
            </a:r>
            <a:r>
              <a:rPr sz="1200" dirty="0">
                <a:latin typeface="Arial Narrow"/>
                <a:cs typeface="Arial Narrow"/>
              </a:rPr>
              <a:t>7</a:t>
            </a:r>
          </a:p>
        </p:txBody>
      </p:sp>
      <p:pic>
        <p:nvPicPr>
          <p:cNvPr id="4" name="Ήχος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1580"/>
    </mc:Choice>
    <mc:Fallback>
      <p:transition spd="slow" advTm="61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3528" y="476672"/>
            <a:ext cx="82296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l-GR" b="1" spc="-20" dirty="0" smtClean="0"/>
              <a:t>Θεραπεία </a:t>
            </a:r>
            <a:endParaRPr b="1"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161707"/>
            <a:ext cx="226504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800F4F"/>
                </a:solidFill>
                <a:latin typeface="Arial Narrow"/>
                <a:cs typeface="Arial Narrow"/>
              </a:rPr>
              <a:t>E</a:t>
            </a:r>
            <a:r>
              <a:rPr sz="2400" spc="-10" dirty="0">
                <a:solidFill>
                  <a:srgbClr val="800F4F"/>
                </a:solidFill>
                <a:latin typeface="Arial Narrow"/>
                <a:cs typeface="Arial Narrow"/>
              </a:rPr>
              <a:t>n</a:t>
            </a:r>
            <a:r>
              <a:rPr sz="2400" spc="-5" dirty="0">
                <a:solidFill>
                  <a:srgbClr val="800F4F"/>
                </a:solidFill>
                <a:latin typeface="Arial Narrow"/>
                <a:cs typeface="Arial Narrow"/>
              </a:rPr>
              <a:t>ob</a:t>
            </a:r>
            <a:r>
              <a:rPr sz="2400" spc="-10" dirty="0">
                <a:solidFill>
                  <a:srgbClr val="800F4F"/>
                </a:solidFill>
                <a:latin typeface="Arial Narrow"/>
                <a:cs typeface="Arial Narrow"/>
              </a:rPr>
              <a:t>o</a:t>
            </a:r>
            <a:r>
              <a:rPr sz="2400" spc="-5" dirty="0">
                <a:solidFill>
                  <a:srgbClr val="800F4F"/>
                </a:solidFill>
                <a:latin typeface="Arial Narrow"/>
                <a:cs typeface="Arial Narrow"/>
              </a:rPr>
              <a:t>sar</a:t>
            </a:r>
            <a:r>
              <a:rPr sz="2400" dirty="0">
                <a:solidFill>
                  <a:srgbClr val="800F4F"/>
                </a:solidFill>
                <a:latin typeface="Arial Narrow"/>
                <a:cs typeface="Arial Narrow"/>
              </a:rPr>
              <a:t>m</a:t>
            </a:r>
            <a:r>
              <a:rPr sz="2400" spc="-20" dirty="0">
                <a:solidFill>
                  <a:srgbClr val="800F4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800F4F"/>
                </a:solidFill>
                <a:latin typeface="Arial Narrow"/>
                <a:cs typeface="Arial Narrow"/>
              </a:rPr>
              <a:t>(S</a:t>
            </a:r>
            <a:r>
              <a:rPr sz="2400" spc="-10" dirty="0">
                <a:solidFill>
                  <a:srgbClr val="800F4F"/>
                </a:solidFill>
                <a:latin typeface="Arial Narrow"/>
                <a:cs typeface="Arial Narrow"/>
              </a:rPr>
              <a:t>A</a:t>
            </a:r>
            <a:r>
              <a:rPr sz="2400" dirty="0">
                <a:solidFill>
                  <a:srgbClr val="800F4F"/>
                </a:solidFill>
                <a:latin typeface="Arial Narrow"/>
                <a:cs typeface="Arial Narrow"/>
              </a:rPr>
              <a:t>RM)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03848" y="332656"/>
            <a:ext cx="4608512" cy="1224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5373" y="5796534"/>
            <a:ext cx="8496300" cy="0"/>
          </a:xfrm>
          <a:custGeom>
            <a:avLst/>
            <a:gdLst/>
            <a:ahLst/>
            <a:cxnLst/>
            <a:rect l="l" t="t" r="r" b="b"/>
            <a:pathLst>
              <a:path w="8496300">
                <a:moveTo>
                  <a:pt x="0" y="0"/>
                </a:moveTo>
                <a:lnTo>
                  <a:pt x="8496299" y="0"/>
                </a:lnTo>
              </a:path>
            </a:pathLst>
          </a:custGeom>
          <a:ln w="28955">
            <a:solidFill>
              <a:srgbClr val="7F7F7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71600" y="6021288"/>
            <a:ext cx="4373996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Clr>
                <a:srgbClr val="1C4F27"/>
              </a:buClr>
              <a:buSzPct val="34375"/>
              <a:buFont typeface="Wingdings"/>
              <a:buChar char=""/>
              <a:tabLst>
                <a:tab pos="299720" algn="l"/>
              </a:tabLst>
            </a:pPr>
            <a:r>
              <a:rPr sz="2000" spc="-15" dirty="0">
                <a:solidFill>
                  <a:srgbClr val="1C4F27"/>
                </a:solidFill>
                <a:latin typeface="Wingdings"/>
                <a:cs typeface="Wingdings"/>
              </a:rPr>
              <a:t></a:t>
            </a:r>
            <a:r>
              <a:rPr sz="2000" spc="-3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1C4F27"/>
                </a:solidFill>
                <a:latin typeface="Arial Narrow"/>
                <a:cs typeface="Arial Narrow"/>
              </a:rPr>
              <a:t>Le</a:t>
            </a:r>
            <a:r>
              <a:rPr sz="2000" spc="-5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2000" spc="-10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2000" spc="-6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1C4F27"/>
                </a:solidFill>
                <a:latin typeface="Arial Narrow"/>
                <a:cs typeface="Arial Narrow"/>
              </a:rPr>
              <a:t>b</a:t>
            </a:r>
            <a:r>
              <a:rPr sz="2000" spc="-5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2000" spc="-10" dirty="0">
                <a:solidFill>
                  <a:srgbClr val="1C4F27"/>
                </a:solidFill>
                <a:latin typeface="Arial Narrow"/>
                <a:cs typeface="Arial Narrow"/>
              </a:rPr>
              <a:t>dy</a:t>
            </a:r>
            <a:r>
              <a:rPr sz="2000" spc="-6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1C4F27"/>
                </a:solidFill>
                <a:latin typeface="Arial Narrow"/>
                <a:cs typeface="Arial Narrow"/>
              </a:rPr>
              <a:t>m</a:t>
            </a:r>
            <a:r>
              <a:rPr sz="2000" spc="-10" dirty="0">
                <a:solidFill>
                  <a:srgbClr val="1C4F27"/>
                </a:solidFill>
                <a:latin typeface="Arial Narrow"/>
                <a:cs typeface="Arial Narrow"/>
              </a:rPr>
              <a:t>ass</a:t>
            </a:r>
            <a:endParaRPr sz="2000" dirty="0">
              <a:latin typeface="Arial Narrow"/>
              <a:cs typeface="Arial Narrow"/>
            </a:endParaRPr>
          </a:p>
          <a:p>
            <a:pPr marL="299085" indent="-286385">
              <a:lnSpc>
                <a:spcPct val="100000"/>
              </a:lnSpc>
              <a:spcBef>
                <a:spcPts val="384"/>
              </a:spcBef>
              <a:buClr>
                <a:srgbClr val="1C4F27"/>
              </a:buClr>
              <a:buSzPct val="34375"/>
              <a:buFont typeface="Wingdings"/>
              <a:buChar char=""/>
              <a:tabLst>
                <a:tab pos="299720" algn="l"/>
              </a:tabLst>
            </a:pPr>
            <a:r>
              <a:rPr sz="2000" spc="-15" dirty="0">
                <a:solidFill>
                  <a:srgbClr val="1C4F27"/>
                </a:solidFill>
                <a:latin typeface="Wingdings"/>
                <a:cs typeface="Wingdings"/>
              </a:rPr>
              <a:t></a:t>
            </a:r>
            <a:r>
              <a:rPr sz="2000" spc="-3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1C4F27"/>
                </a:solidFill>
                <a:latin typeface="Arial Narrow"/>
                <a:cs typeface="Arial Narrow"/>
              </a:rPr>
              <a:t>P</a:t>
            </a:r>
            <a:r>
              <a:rPr sz="2000" spc="-5" dirty="0">
                <a:solidFill>
                  <a:srgbClr val="1C4F27"/>
                </a:solidFill>
                <a:latin typeface="Arial Narrow"/>
                <a:cs typeface="Arial Narrow"/>
              </a:rPr>
              <a:t>o</a:t>
            </a:r>
            <a:r>
              <a:rPr sz="2000" spc="-10" dirty="0">
                <a:solidFill>
                  <a:srgbClr val="1C4F27"/>
                </a:solidFill>
                <a:latin typeface="Arial Narrow"/>
                <a:cs typeface="Arial Narrow"/>
              </a:rPr>
              <a:t>w</a:t>
            </a:r>
            <a:r>
              <a:rPr sz="2000" spc="-5" dirty="0">
                <a:solidFill>
                  <a:srgbClr val="1C4F27"/>
                </a:solidFill>
                <a:latin typeface="Arial Narrow"/>
                <a:cs typeface="Arial Narrow"/>
              </a:rPr>
              <a:t>er</a:t>
            </a:r>
            <a:r>
              <a:rPr sz="2000" spc="-4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2000" spc="-5" dirty="0">
                <a:solidFill>
                  <a:srgbClr val="1C4F27"/>
                </a:solidFill>
                <a:latin typeface="Arial Narrow"/>
                <a:cs typeface="Arial Narrow"/>
              </a:rPr>
              <a:t>n</a:t>
            </a:r>
            <a:r>
              <a:rPr sz="2000" spc="-10" dirty="0">
                <a:solidFill>
                  <a:srgbClr val="1C4F27"/>
                </a:solidFill>
                <a:latin typeface="Arial Narrow"/>
                <a:cs typeface="Arial Narrow"/>
              </a:rPr>
              <a:t>d</a:t>
            </a:r>
            <a:r>
              <a:rPr sz="2000" spc="-65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1C4F27"/>
                </a:solidFill>
                <a:latin typeface="Arial Narrow"/>
                <a:cs typeface="Arial Narrow"/>
              </a:rPr>
              <a:t>sp</a:t>
            </a:r>
            <a:r>
              <a:rPr sz="2000" spc="-5" dirty="0">
                <a:solidFill>
                  <a:srgbClr val="1C4F27"/>
                </a:solidFill>
                <a:latin typeface="Arial Narrow"/>
                <a:cs typeface="Arial Narrow"/>
              </a:rPr>
              <a:t>e</a:t>
            </a:r>
            <a:r>
              <a:rPr sz="2000" spc="-10" dirty="0">
                <a:solidFill>
                  <a:srgbClr val="1C4F27"/>
                </a:solidFill>
                <a:latin typeface="Arial Narrow"/>
                <a:cs typeface="Arial Narrow"/>
              </a:rPr>
              <a:t>ed</a:t>
            </a:r>
            <a:r>
              <a:rPr sz="2000" spc="-6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1C4F27"/>
                </a:solidFill>
                <a:latin typeface="Arial Narrow"/>
                <a:cs typeface="Arial Narrow"/>
              </a:rPr>
              <a:t>on</a:t>
            </a:r>
            <a:r>
              <a:rPr sz="2000" spc="-5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1C4F27"/>
                </a:solidFill>
                <a:latin typeface="Arial Narrow"/>
                <a:cs typeface="Arial Narrow"/>
              </a:rPr>
              <a:t>a</a:t>
            </a:r>
            <a:r>
              <a:rPr sz="2000" spc="-4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1C4F27"/>
                </a:solidFill>
                <a:latin typeface="Arial Narrow"/>
                <a:cs typeface="Arial Narrow"/>
              </a:rPr>
              <a:t>stai</a:t>
            </a:r>
            <a:r>
              <a:rPr sz="2000" dirty="0">
                <a:solidFill>
                  <a:srgbClr val="1C4F27"/>
                </a:solidFill>
                <a:latin typeface="Arial Narrow"/>
                <a:cs typeface="Arial Narrow"/>
              </a:rPr>
              <a:t>r</a:t>
            </a:r>
            <a:r>
              <a:rPr sz="2000" spc="-10" dirty="0">
                <a:solidFill>
                  <a:srgbClr val="1C4F27"/>
                </a:solidFill>
                <a:latin typeface="Arial Narrow"/>
                <a:cs typeface="Arial Narrow"/>
              </a:rPr>
              <a:t>-c</a:t>
            </a:r>
            <a:r>
              <a:rPr sz="2000" spc="-15" dirty="0">
                <a:solidFill>
                  <a:srgbClr val="1C4F27"/>
                </a:solidFill>
                <a:latin typeface="Arial Narrow"/>
                <a:cs typeface="Arial Narrow"/>
              </a:rPr>
              <a:t>lim</a:t>
            </a:r>
            <a:r>
              <a:rPr sz="2000" spc="-5" dirty="0">
                <a:solidFill>
                  <a:srgbClr val="1C4F27"/>
                </a:solidFill>
                <a:latin typeface="Arial Narrow"/>
                <a:cs typeface="Arial Narrow"/>
              </a:rPr>
              <a:t>b</a:t>
            </a:r>
            <a:r>
              <a:rPr sz="2000" spc="-15" dirty="0">
                <a:solidFill>
                  <a:srgbClr val="1C4F27"/>
                </a:solidFill>
                <a:latin typeface="Arial Narrow"/>
                <a:cs typeface="Arial Narrow"/>
              </a:rPr>
              <a:t>in</a:t>
            </a:r>
            <a:r>
              <a:rPr sz="2000" spc="-10" dirty="0">
                <a:solidFill>
                  <a:srgbClr val="1C4F27"/>
                </a:solidFill>
                <a:latin typeface="Arial Narrow"/>
                <a:cs typeface="Arial Narrow"/>
              </a:rPr>
              <a:t>g</a:t>
            </a:r>
            <a:r>
              <a:rPr sz="2000" spc="-50" dirty="0">
                <a:solidFill>
                  <a:srgbClr val="1C4F27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1C4F27"/>
                </a:solidFill>
                <a:latin typeface="Arial Narrow"/>
                <a:cs typeface="Arial Narrow"/>
              </a:rPr>
              <a:t>test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3850" y="1933247"/>
            <a:ext cx="1616710" cy="173355"/>
          </a:xfrm>
          <a:custGeom>
            <a:avLst/>
            <a:gdLst/>
            <a:ahLst/>
            <a:cxnLst/>
            <a:rect l="l" t="t" r="r" b="b"/>
            <a:pathLst>
              <a:path w="1616710" h="173355">
                <a:moveTo>
                  <a:pt x="0" y="173164"/>
                </a:moveTo>
                <a:lnTo>
                  <a:pt x="1616333" y="173164"/>
                </a:lnTo>
                <a:lnTo>
                  <a:pt x="1616333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40182" y="1933247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5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86861" y="1933247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5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33550" y="1933247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5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80116" y="1933247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5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26773" y="1933247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5">
                <a:moveTo>
                  <a:pt x="0" y="173164"/>
                </a:moveTo>
                <a:lnTo>
                  <a:pt x="1146678" y="173164"/>
                </a:lnTo>
                <a:lnTo>
                  <a:pt x="1146678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73461" y="1933247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5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3850" y="2279591"/>
            <a:ext cx="1616710" cy="173355"/>
          </a:xfrm>
          <a:custGeom>
            <a:avLst/>
            <a:gdLst/>
            <a:ahLst/>
            <a:cxnLst/>
            <a:rect l="l" t="t" r="r" b="b"/>
            <a:pathLst>
              <a:path w="1616710" h="173355">
                <a:moveTo>
                  <a:pt x="0" y="173164"/>
                </a:moveTo>
                <a:lnTo>
                  <a:pt x="1616333" y="173164"/>
                </a:lnTo>
                <a:lnTo>
                  <a:pt x="1616333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40182" y="2279591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5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86861" y="2279591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5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33550" y="2279591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5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80116" y="2279591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5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26773" y="2279591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5">
                <a:moveTo>
                  <a:pt x="0" y="173164"/>
                </a:moveTo>
                <a:lnTo>
                  <a:pt x="1146678" y="173164"/>
                </a:lnTo>
                <a:lnTo>
                  <a:pt x="1146678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73461" y="2279591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5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23850" y="2625905"/>
            <a:ext cx="1616710" cy="173355"/>
          </a:xfrm>
          <a:custGeom>
            <a:avLst/>
            <a:gdLst/>
            <a:ahLst/>
            <a:cxnLst/>
            <a:rect l="l" t="t" r="r" b="b"/>
            <a:pathLst>
              <a:path w="1616710" h="173355">
                <a:moveTo>
                  <a:pt x="0" y="173164"/>
                </a:moveTo>
                <a:lnTo>
                  <a:pt x="1616333" y="173164"/>
                </a:lnTo>
                <a:lnTo>
                  <a:pt x="1616333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40182" y="2625905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5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86861" y="2625905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5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33550" y="2625905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5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80116" y="2625905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5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26773" y="2625905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5">
                <a:moveTo>
                  <a:pt x="0" y="173164"/>
                </a:moveTo>
                <a:lnTo>
                  <a:pt x="1146678" y="173164"/>
                </a:lnTo>
                <a:lnTo>
                  <a:pt x="1146678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73461" y="2625905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5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3850" y="2972249"/>
            <a:ext cx="1616710" cy="173355"/>
          </a:xfrm>
          <a:custGeom>
            <a:avLst/>
            <a:gdLst/>
            <a:ahLst/>
            <a:cxnLst/>
            <a:rect l="l" t="t" r="r" b="b"/>
            <a:pathLst>
              <a:path w="1616710" h="173355">
                <a:moveTo>
                  <a:pt x="0" y="173164"/>
                </a:moveTo>
                <a:lnTo>
                  <a:pt x="1616333" y="173164"/>
                </a:lnTo>
                <a:lnTo>
                  <a:pt x="1616333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40182" y="2972249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5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086861" y="2972249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5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233550" y="2972249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5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380116" y="2972249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5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526773" y="2972249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5">
                <a:moveTo>
                  <a:pt x="0" y="173164"/>
                </a:moveTo>
                <a:lnTo>
                  <a:pt x="1146678" y="173164"/>
                </a:lnTo>
                <a:lnTo>
                  <a:pt x="1146678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673461" y="2972249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5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23850" y="3318563"/>
            <a:ext cx="1616710" cy="173355"/>
          </a:xfrm>
          <a:custGeom>
            <a:avLst/>
            <a:gdLst/>
            <a:ahLst/>
            <a:cxnLst/>
            <a:rect l="l" t="t" r="r" b="b"/>
            <a:pathLst>
              <a:path w="1616710" h="173354">
                <a:moveTo>
                  <a:pt x="0" y="173164"/>
                </a:moveTo>
                <a:lnTo>
                  <a:pt x="1616333" y="173164"/>
                </a:lnTo>
                <a:lnTo>
                  <a:pt x="1616333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940182" y="3318563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86861" y="3318563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233550" y="3318563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380116" y="3318563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526773" y="3318563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78" y="173164"/>
                </a:lnTo>
                <a:lnTo>
                  <a:pt x="1146678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673461" y="3318563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23850" y="3664898"/>
            <a:ext cx="1616710" cy="173355"/>
          </a:xfrm>
          <a:custGeom>
            <a:avLst/>
            <a:gdLst/>
            <a:ahLst/>
            <a:cxnLst/>
            <a:rect l="l" t="t" r="r" b="b"/>
            <a:pathLst>
              <a:path w="1616710" h="173354">
                <a:moveTo>
                  <a:pt x="0" y="173164"/>
                </a:moveTo>
                <a:lnTo>
                  <a:pt x="1616333" y="173164"/>
                </a:lnTo>
                <a:lnTo>
                  <a:pt x="1616333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40182" y="3664898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086861" y="3664898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233550" y="3664898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380116" y="3664898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526773" y="3664898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78" y="173164"/>
                </a:lnTo>
                <a:lnTo>
                  <a:pt x="1146678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73461" y="3664898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23850" y="4011227"/>
            <a:ext cx="1616710" cy="173355"/>
          </a:xfrm>
          <a:custGeom>
            <a:avLst/>
            <a:gdLst/>
            <a:ahLst/>
            <a:cxnLst/>
            <a:rect l="l" t="t" r="r" b="b"/>
            <a:pathLst>
              <a:path w="1616710" h="173354">
                <a:moveTo>
                  <a:pt x="0" y="173164"/>
                </a:moveTo>
                <a:lnTo>
                  <a:pt x="1616333" y="173164"/>
                </a:lnTo>
                <a:lnTo>
                  <a:pt x="1616333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40182" y="4011227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086861" y="4011227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233550" y="4011227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380116" y="4011227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526773" y="4011227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78" y="173164"/>
                </a:lnTo>
                <a:lnTo>
                  <a:pt x="1146678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673461" y="4011227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23850" y="4494716"/>
            <a:ext cx="1616710" cy="173355"/>
          </a:xfrm>
          <a:custGeom>
            <a:avLst/>
            <a:gdLst/>
            <a:ahLst/>
            <a:cxnLst/>
            <a:rect l="l" t="t" r="r" b="b"/>
            <a:pathLst>
              <a:path w="1616710" h="173354">
                <a:moveTo>
                  <a:pt x="0" y="173164"/>
                </a:moveTo>
                <a:lnTo>
                  <a:pt x="1616333" y="173164"/>
                </a:lnTo>
                <a:lnTo>
                  <a:pt x="1616333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40182" y="4494716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086861" y="4494716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233550" y="4494716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380116" y="4494716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526773" y="4494716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78" y="173164"/>
                </a:lnTo>
                <a:lnTo>
                  <a:pt x="1146678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673461" y="4494716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23850" y="4840926"/>
            <a:ext cx="1616710" cy="173355"/>
          </a:xfrm>
          <a:custGeom>
            <a:avLst/>
            <a:gdLst/>
            <a:ahLst/>
            <a:cxnLst/>
            <a:rect l="l" t="t" r="r" b="b"/>
            <a:pathLst>
              <a:path w="1616710" h="173354">
                <a:moveTo>
                  <a:pt x="0" y="173164"/>
                </a:moveTo>
                <a:lnTo>
                  <a:pt x="1616333" y="173164"/>
                </a:lnTo>
                <a:lnTo>
                  <a:pt x="1616333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940182" y="4840926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86861" y="4840926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233550" y="4840926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380116" y="4840926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526773" y="4840926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78" y="173164"/>
                </a:lnTo>
                <a:lnTo>
                  <a:pt x="1146678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673461" y="4840926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23850" y="5187255"/>
            <a:ext cx="1616710" cy="173355"/>
          </a:xfrm>
          <a:custGeom>
            <a:avLst/>
            <a:gdLst/>
            <a:ahLst/>
            <a:cxnLst/>
            <a:rect l="l" t="t" r="r" b="b"/>
            <a:pathLst>
              <a:path w="1616710" h="173354">
                <a:moveTo>
                  <a:pt x="0" y="173164"/>
                </a:moveTo>
                <a:lnTo>
                  <a:pt x="1616333" y="173164"/>
                </a:lnTo>
                <a:lnTo>
                  <a:pt x="1616333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940182" y="5187255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086861" y="5187255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233550" y="5187255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380116" y="5187255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526773" y="5187255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78" y="173164"/>
                </a:lnTo>
                <a:lnTo>
                  <a:pt x="1146678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673461" y="5187255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23850" y="5533621"/>
            <a:ext cx="1616710" cy="173355"/>
          </a:xfrm>
          <a:custGeom>
            <a:avLst/>
            <a:gdLst/>
            <a:ahLst/>
            <a:cxnLst/>
            <a:rect l="l" t="t" r="r" b="b"/>
            <a:pathLst>
              <a:path w="1616710" h="173354">
                <a:moveTo>
                  <a:pt x="0" y="173164"/>
                </a:moveTo>
                <a:lnTo>
                  <a:pt x="1616333" y="173164"/>
                </a:lnTo>
                <a:lnTo>
                  <a:pt x="1616333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940182" y="5533621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086861" y="5533621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233550" y="5533621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10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380116" y="5533621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66" y="173164"/>
                </a:lnTo>
                <a:lnTo>
                  <a:pt x="1146666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526773" y="5533621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78" y="173164"/>
                </a:lnTo>
                <a:lnTo>
                  <a:pt x="1146678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673461" y="5533621"/>
            <a:ext cx="1146810" cy="173355"/>
          </a:xfrm>
          <a:custGeom>
            <a:avLst/>
            <a:gdLst/>
            <a:ahLst/>
            <a:cxnLst/>
            <a:rect l="l" t="t" r="r" b="b"/>
            <a:pathLst>
              <a:path w="1146809" h="173354">
                <a:moveTo>
                  <a:pt x="0" y="173164"/>
                </a:moveTo>
                <a:lnTo>
                  <a:pt x="1146654" y="173164"/>
                </a:lnTo>
                <a:lnTo>
                  <a:pt x="1146654" y="0"/>
                </a:lnTo>
                <a:lnTo>
                  <a:pt x="0" y="0"/>
                </a:lnTo>
                <a:lnTo>
                  <a:pt x="0" y="17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6156176" y="6692265"/>
            <a:ext cx="267906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10" dirty="0">
                <a:latin typeface="Arial Narrow"/>
                <a:cs typeface="Arial Narrow"/>
              </a:rPr>
              <a:t>D</a:t>
            </a:r>
            <a:r>
              <a:rPr sz="1100" dirty="0">
                <a:latin typeface="Arial Narrow"/>
                <a:cs typeface="Arial Narrow"/>
              </a:rPr>
              <a:t>obs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AS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2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Lanc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t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Oncol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2013Apr;14(4):33</a:t>
            </a:r>
            <a:r>
              <a:rPr sz="1100" spc="-15" dirty="0">
                <a:latin typeface="Arial Narrow"/>
                <a:cs typeface="Arial Narrow"/>
              </a:rPr>
              <a:t>5</a:t>
            </a:r>
            <a:r>
              <a:rPr sz="1100" spc="-5" dirty="0">
                <a:latin typeface="Arial Narrow"/>
                <a:cs typeface="Arial Narrow"/>
              </a:rPr>
              <a:t>-</a:t>
            </a:r>
            <a:r>
              <a:rPr sz="1100" dirty="0">
                <a:latin typeface="Arial Narrow"/>
                <a:cs typeface="Arial Narrow"/>
              </a:rPr>
              <a:t>45</a:t>
            </a:r>
          </a:p>
        </p:txBody>
      </p:sp>
      <p:graphicFrame>
        <p:nvGraphicFramePr>
          <p:cNvPr id="86" name="object 86"/>
          <p:cNvGraphicFramePr>
            <a:graphicFrameLocks noGrp="1"/>
          </p:cNvGraphicFramePr>
          <p:nvPr/>
        </p:nvGraphicFramePr>
        <p:xfrm>
          <a:off x="317499" y="1700807"/>
          <a:ext cx="8496298" cy="40059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6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66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66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65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66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466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466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68377">
                <a:tc rowSpan="2">
                  <a:txBody>
                    <a:bodyPr/>
                    <a:lstStyle/>
                    <a:p>
                      <a:endParaRPr sz="16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lace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0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(n=52)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549910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nobosa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0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(n=53)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55054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nobosa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0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(n=54)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42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31432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Gr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–2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314960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Gr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–4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314960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Gr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–2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314960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Gr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–4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31559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Gr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–2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31559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Gr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–4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8311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bdomin</a:t>
                      </a:r>
                      <a:r>
                        <a:rPr sz="1000" b="1" spc="-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0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pain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(6</a:t>
                      </a:r>
                      <a:r>
                        <a:rPr sz="1000" spc="-35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(4</a:t>
                      </a:r>
                      <a:r>
                        <a:rPr sz="1000" spc="-35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(15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845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Arial Narrow"/>
                          <a:cs typeface="Arial Narrow"/>
                        </a:rPr>
                        <a:t>Anae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ia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6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(12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(4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9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(17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4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(8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5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(9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(4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8311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Arial Narrow"/>
                          <a:cs typeface="Arial Narrow"/>
                        </a:rPr>
                        <a:t>Ano</a:t>
                      </a:r>
                      <a:r>
                        <a:rPr sz="1000" b="1" spc="-1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exia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(4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4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(8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6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(11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8311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Arial Narrow"/>
                          <a:cs typeface="Arial Narrow"/>
                        </a:rPr>
                        <a:t>Asthe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ia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4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(8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(2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7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(13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84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Arial Narrow"/>
                          <a:cs typeface="Arial Narrow"/>
                        </a:rPr>
                        <a:t>Bac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k</a:t>
                      </a:r>
                      <a:r>
                        <a:rPr sz="10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pain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(6</a:t>
                      </a:r>
                      <a:r>
                        <a:rPr sz="1000" spc="-35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5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(9</a:t>
                      </a:r>
                      <a:r>
                        <a:rPr sz="1000" spc="-35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(2</a:t>
                      </a:r>
                      <a:r>
                        <a:rPr sz="1000" spc="-35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8311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Arial Narrow"/>
                          <a:cs typeface="Arial Narrow"/>
                        </a:rPr>
                        <a:t>Cons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n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(4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9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(17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6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(11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845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Arial Narrow"/>
                          <a:cs typeface="Arial Narrow"/>
                        </a:rPr>
                        <a:t>Cough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6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(12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(4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9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(17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8311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Arial Narrow"/>
                          <a:cs typeface="Arial Narrow"/>
                        </a:rPr>
                        <a:t>Dehy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000" b="1" spc="-1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n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(6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(6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(2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7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(13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84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ia</a:t>
                      </a:r>
                      <a:r>
                        <a:rPr sz="1000" b="1" spc="-5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000" b="1" spc="-1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hoea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4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(8</a:t>
                      </a:r>
                      <a:r>
                        <a:rPr sz="1000" spc="-35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(15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9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(17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8311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Arial Narrow"/>
                          <a:cs typeface="Arial Narrow"/>
                        </a:rPr>
                        <a:t>Dys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noea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5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(10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6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(11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(6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8451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Arial Narrow"/>
                          <a:cs typeface="Arial Narrow"/>
                        </a:rPr>
                        <a:t>Fa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ue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11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(21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(15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449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11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(20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(6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68320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Arial Narrow"/>
                          <a:cs typeface="Arial Narrow"/>
                        </a:rPr>
                        <a:t>Fe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b</a:t>
                      </a:r>
                      <a:r>
                        <a:rPr sz="1000" b="1" spc="-1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ile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ne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000" b="1" spc="-1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ope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ia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(6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8436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Arial Narrow"/>
                          <a:cs typeface="Arial Narrow"/>
                        </a:rPr>
                        <a:t>H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eadache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(2</a:t>
                      </a:r>
                      <a:r>
                        <a:rPr sz="1000" spc="-35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(6</a:t>
                      </a:r>
                      <a:r>
                        <a:rPr sz="1000" spc="-35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(6</a:t>
                      </a:r>
                      <a:r>
                        <a:rPr sz="1000" spc="-35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01689">
                <a:tc>
                  <a:txBody>
                    <a:bodyPr/>
                    <a:lstStyle/>
                    <a:p>
                      <a:pPr marL="65405" marR="538480">
                        <a:lnSpc>
                          <a:spcPts val="1080"/>
                        </a:lnSpc>
                      </a:pPr>
                      <a:r>
                        <a:rPr sz="1000" b="1" dirty="0">
                          <a:latin typeface="Arial Narrow"/>
                          <a:cs typeface="Arial Narrow"/>
                        </a:rPr>
                        <a:t>Maligna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0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ne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plasm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000" b="1" spc="-1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og</a:t>
                      </a:r>
                      <a:r>
                        <a:rPr sz="1000" b="1" spc="-1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essi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n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(15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5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(9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7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(13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68436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Arial Narrow"/>
                          <a:cs typeface="Arial Narrow"/>
                        </a:rPr>
                        <a:t>Nausea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7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(13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385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12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(23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6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(11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8320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Arial Narrow"/>
                          <a:cs typeface="Arial Narrow"/>
                        </a:rPr>
                        <a:t>Neut</a:t>
                      </a:r>
                      <a:r>
                        <a:rPr sz="1000" b="1" spc="-1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ope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ia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(4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(2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4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(7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8320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ne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um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onia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(2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(2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4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(7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8436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1000" b="1" spc="-5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exia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(4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5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(9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(15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68320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Arial Narrow"/>
                          <a:cs typeface="Arial Narrow"/>
                        </a:rPr>
                        <a:t>Th</a:t>
                      </a:r>
                      <a:r>
                        <a:rPr sz="1000" b="1" spc="-1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bocytope</a:t>
                      </a:r>
                      <a:r>
                        <a:rPr sz="1000" b="1" spc="-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ia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(6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(6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(2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4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(7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1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(2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68436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Arial Narrow"/>
                          <a:cs typeface="Arial Narrow"/>
                        </a:rPr>
                        <a:t>V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iti</a:t>
                      </a:r>
                      <a:r>
                        <a:rPr sz="1000" b="1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g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6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(12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(15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4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(7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68356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Arial Narrow"/>
                          <a:cs typeface="Arial Narrow"/>
                        </a:rPr>
                        <a:t>Weight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dec</a:t>
                      </a:r>
                      <a:r>
                        <a:rPr sz="1000" b="1" spc="-1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000" b="1" dirty="0">
                          <a:latin typeface="Arial Narrow"/>
                          <a:cs typeface="Arial Narrow"/>
                        </a:rPr>
                        <a:t>eased</a:t>
                      </a:r>
                      <a:endParaRPr sz="10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5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(10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(6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(15</a:t>
                      </a:r>
                      <a:r>
                        <a:rPr sz="1000" spc="-30" dirty="0">
                          <a:latin typeface="Arial Narrow"/>
                          <a:cs typeface="Arial Narrow"/>
                        </a:rPr>
                        <a:t>%</a:t>
                      </a:r>
                      <a:r>
                        <a:rPr sz="1000" dirty="0">
                          <a:latin typeface="Arial Narrow"/>
                          <a:cs typeface="Arial Narrow"/>
                        </a:rPr>
                        <a:t>)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Narrow"/>
                          <a:cs typeface="Arial Narrow"/>
                        </a:rPr>
                        <a:t>0</a:t>
                      </a: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  <p:pic>
        <p:nvPicPr>
          <p:cNvPr id="4" name="Ήχος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9027"/>
    </mc:Choice>
    <mc:Fallback>
      <p:transition spd="slow" advTm="39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534667" y="1676400"/>
            <a:ext cx="6074664" cy="4590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71600" y="6692265"/>
            <a:ext cx="789813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Narrow"/>
                <a:cs typeface="Arial Narrow"/>
              </a:rPr>
              <a:t>Lira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F</a:t>
            </a:r>
            <a:r>
              <a:rPr sz="1100" spc="-5" dirty="0">
                <a:latin typeface="Arial Narrow"/>
                <a:cs typeface="Arial Narrow"/>
              </a:rPr>
              <a:t>S</a:t>
            </a:r>
            <a:r>
              <a:rPr sz="1100" i="1" dirty="0">
                <a:latin typeface="Arial Narrow"/>
                <a:cs typeface="Arial Narrow"/>
              </a:rPr>
              <a:t>,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2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4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ppl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P</a:t>
            </a:r>
            <a:r>
              <a:rPr sz="1100" dirty="0">
                <a:latin typeface="Arial Narrow"/>
                <a:cs typeface="Arial Narrow"/>
              </a:rPr>
              <a:t>hys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ol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N</a:t>
            </a:r>
            <a:r>
              <a:rPr sz="1100" spc="-5" dirty="0">
                <a:latin typeface="Arial Narrow"/>
                <a:cs typeface="Arial Narrow"/>
              </a:rPr>
              <a:t>ut</a:t>
            </a:r>
            <a:r>
              <a:rPr sz="1100" dirty="0">
                <a:latin typeface="Arial Narrow"/>
                <a:cs typeface="Arial Narrow"/>
              </a:rPr>
              <a:t>r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Met</a:t>
            </a:r>
            <a:r>
              <a:rPr sz="1100" dirty="0">
                <a:latin typeface="Arial Narrow"/>
                <a:cs typeface="Arial Narrow"/>
              </a:rPr>
              <a:t>a</a:t>
            </a:r>
            <a:r>
              <a:rPr sz="1100" spc="-5" dirty="0">
                <a:latin typeface="Arial Narrow"/>
                <a:cs typeface="Arial Narrow"/>
              </a:rPr>
              <a:t>b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2014</a:t>
            </a:r>
            <a:r>
              <a:rPr sz="1100" dirty="0">
                <a:latin typeface="Arial Narrow"/>
                <a:cs typeface="Arial Narrow"/>
              </a:rPr>
              <a:t>,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39(6)</a:t>
            </a:r>
            <a:r>
              <a:rPr sz="1100" dirty="0">
                <a:latin typeface="Arial Narrow"/>
                <a:cs typeface="Arial Narrow"/>
              </a:rPr>
              <a:t>: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67</a:t>
            </a:r>
            <a:r>
              <a:rPr sz="1100" spc="10" dirty="0">
                <a:latin typeface="Arial Narrow"/>
                <a:cs typeface="Arial Narrow"/>
              </a:rPr>
              <a:t>9</a:t>
            </a:r>
            <a:r>
              <a:rPr sz="1100" spc="-5" dirty="0">
                <a:latin typeface="Arial Narrow"/>
                <a:cs typeface="Arial Narrow"/>
              </a:rPr>
              <a:t>-</a:t>
            </a:r>
            <a:r>
              <a:rPr sz="1100" dirty="0">
                <a:latin typeface="Arial Narrow"/>
                <a:cs typeface="Arial Narrow"/>
              </a:rPr>
              <a:t>686,©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201</a:t>
            </a:r>
            <a:r>
              <a:rPr sz="1100" dirty="0">
                <a:latin typeface="Arial Narrow"/>
                <a:cs typeface="Arial Narrow"/>
              </a:rPr>
              <a:t>4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dirty="0">
                <a:latin typeface="Arial Narrow"/>
                <a:cs typeface="Arial Narrow"/>
              </a:rPr>
              <a:t>anadi</a:t>
            </a: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S</a:t>
            </a:r>
            <a:r>
              <a:rPr sz="110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ence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P</a:t>
            </a:r>
            <a:r>
              <a:rPr sz="1100" dirty="0">
                <a:latin typeface="Arial Narrow"/>
                <a:cs typeface="Arial Narrow"/>
              </a:rPr>
              <a:t>ubl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spc="5" dirty="0">
                <a:latin typeface="Arial Narrow"/>
                <a:cs typeface="Arial Narrow"/>
              </a:rPr>
              <a:t>s</a:t>
            </a:r>
            <a:r>
              <a:rPr sz="1100" dirty="0">
                <a:latin typeface="Arial Narrow"/>
                <a:cs typeface="Arial Narrow"/>
              </a:rPr>
              <a:t>hi</a:t>
            </a:r>
            <a:r>
              <a:rPr sz="1100" spc="-5" dirty="0">
                <a:latin typeface="Arial Narrow"/>
                <a:cs typeface="Arial Narrow"/>
              </a:rPr>
              <a:t>n</a:t>
            </a:r>
            <a:r>
              <a:rPr sz="1100" dirty="0">
                <a:latin typeface="Arial Narrow"/>
                <a:cs typeface="Arial Narrow"/>
              </a:rPr>
              <a:t>g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an</a:t>
            </a:r>
            <a:r>
              <a:rPr sz="1100" dirty="0">
                <a:latin typeface="Arial Narrow"/>
                <a:cs typeface="Arial Narrow"/>
              </a:rPr>
              <a:t>d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NR</a:t>
            </a:r>
            <a:r>
              <a:rPr sz="1100" dirty="0">
                <a:latin typeface="Arial Narrow"/>
                <a:cs typeface="Arial Narrow"/>
              </a:rPr>
              <a:t>C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R</a:t>
            </a:r>
            <a:r>
              <a:rPr sz="1100" dirty="0">
                <a:latin typeface="Arial Narrow"/>
                <a:cs typeface="Arial Narrow"/>
              </a:rPr>
              <a:t>esearch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P</a:t>
            </a:r>
            <a:r>
              <a:rPr sz="1100" dirty="0">
                <a:latin typeface="Arial Narrow"/>
                <a:cs typeface="Arial Narrow"/>
              </a:rPr>
              <a:t>ress.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R</a:t>
            </a:r>
            <a:r>
              <a:rPr sz="1100" dirty="0">
                <a:latin typeface="Arial Narrow"/>
                <a:cs typeface="Arial Narrow"/>
              </a:rPr>
              <a:t>eproduc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d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w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th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permiss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on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6" name="1 - Τίτλος"/>
          <p:cNvSpPr txBox="1">
            <a:spLocks/>
          </p:cNvSpPr>
          <p:nvPr/>
        </p:nvSpPr>
        <p:spPr>
          <a:xfrm>
            <a:off x="251520" y="692696"/>
            <a:ext cx="8582964" cy="6155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Θεραπεία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4800"/>
    </mc:Choice>
    <mc:Fallback>
      <p:transition spd="slow" advTm="4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23529" y="2861431"/>
            <a:ext cx="3931920" cy="335280"/>
          </a:xfrm>
          <a:custGeom>
            <a:avLst/>
            <a:gdLst/>
            <a:ahLst/>
            <a:cxnLst/>
            <a:rect l="l" t="t" r="r" b="b"/>
            <a:pathLst>
              <a:path w="3931920" h="335280">
                <a:moveTo>
                  <a:pt x="0" y="335279"/>
                </a:moveTo>
                <a:lnTo>
                  <a:pt x="3931797" y="335279"/>
                </a:lnTo>
                <a:lnTo>
                  <a:pt x="3931797" y="0"/>
                </a:lnTo>
                <a:lnTo>
                  <a:pt x="0" y="0"/>
                </a:lnTo>
                <a:lnTo>
                  <a:pt x="0" y="3352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55404" y="2861431"/>
            <a:ext cx="4637405" cy="335280"/>
          </a:xfrm>
          <a:custGeom>
            <a:avLst/>
            <a:gdLst/>
            <a:ahLst/>
            <a:cxnLst/>
            <a:rect l="l" t="t" r="r" b="b"/>
            <a:pathLst>
              <a:path w="4637405" h="335280">
                <a:moveTo>
                  <a:pt x="0" y="335279"/>
                </a:moveTo>
                <a:lnTo>
                  <a:pt x="4637166" y="335279"/>
                </a:lnTo>
                <a:lnTo>
                  <a:pt x="4637166" y="0"/>
                </a:lnTo>
                <a:lnTo>
                  <a:pt x="0" y="0"/>
                </a:lnTo>
                <a:lnTo>
                  <a:pt x="0" y="3352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3529" y="3532001"/>
            <a:ext cx="3931920" cy="579120"/>
          </a:xfrm>
          <a:custGeom>
            <a:avLst/>
            <a:gdLst/>
            <a:ahLst/>
            <a:cxnLst/>
            <a:rect l="l" t="t" r="r" b="b"/>
            <a:pathLst>
              <a:path w="3931920" h="579120">
                <a:moveTo>
                  <a:pt x="0" y="579119"/>
                </a:moveTo>
                <a:lnTo>
                  <a:pt x="3931797" y="579119"/>
                </a:lnTo>
                <a:lnTo>
                  <a:pt x="3931797" y="0"/>
                </a:lnTo>
                <a:lnTo>
                  <a:pt x="0" y="0"/>
                </a:lnTo>
                <a:lnTo>
                  <a:pt x="0" y="5791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55404" y="3532001"/>
            <a:ext cx="4637405" cy="579120"/>
          </a:xfrm>
          <a:custGeom>
            <a:avLst/>
            <a:gdLst/>
            <a:ahLst/>
            <a:cxnLst/>
            <a:rect l="l" t="t" r="r" b="b"/>
            <a:pathLst>
              <a:path w="4637405" h="579120">
                <a:moveTo>
                  <a:pt x="0" y="579119"/>
                </a:moveTo>
                <a:lnTo>
                  <a:pt x="4637166" y="579119"/>
                </a:lnTo>
                <a:lnTo>
                  <a:pt x="4637166" y="0"/>
                </a:lnTo>
                <a:lnTo>
                  <a:pt x="0" y="0"/>
                </a:lnTo>
                <a:lnTo>
                  <a:pt x="0" y="5791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3529" y="4690241"/>
            <a:ext cx="3931920" cy="335280"/>
          </a:xfrm>
          <a:custGeom>
            <a:avLst/>
            <a:gdLst/>
            <a:ahLst/>
            <a:cxnLst/>
            <a:rect l="l" t="t" r="r" b="b"/>
            <a:pathLst>
              <a:path w="3931920" h="335279">
                <a:moveTo>
                  <a:pt x="0" y="335279"/>
                </a:moveTo>
                <a:lnTo>
                  <a:pt x="3931797" y="335279"/>
                </a:lnTo>
                <a:lnTo>
                  <a:pt x="3931797" y="0"/>
                </a:lnTo>
                <a:lnTo>
                  <a:pt x="0" y="0"/>
                </a:lnTo>
                <a:lnTo>
                  <a:pt x="0" y="3352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55404" y="4690241"/>
            <a:ext cx="4637405" cy="335280"/>
          </a:xfrm>
          <a:custGeom>
            <a:avLst/>
            <a:gdLst/>
            <a:ahLst/>
            <a:cxnLst/>
            <a:rect l="l" t="t" r="r" b="b"/>
            <a:pathLst>
              <a:path w="4637405" h="335279">
                <a:moveTo>
                  <a:pt x="0" y="335279"/>
                </a:moveTo>
                <a:lnTo>
                  <a:pt x="4637166" y="335279"/>
                </a:lnTo>
                <a:lnTo>
                  <a:pt x="4637166" y="0"/>
                </a:lnTo>
                <a:lnTo>
                  <a:pt x="0" y="0"/>
                </a:lnTo>
                <a:lnTo>
                  <a:pt x="0" y="3352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29590" y="6529020"/>
            <a:ext cx="19050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Arial Narrow"/>
                <a:cs typeface="Arial Narrow"/>
              </a:rPr>
              <a:t>Rock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CL,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Arial Narrow"/>
                <a:cs typeface="Arial Narrow"/>
              </a:rPr>
              <a:t>et</a:t>
            </a:r>
            <a:r>
              <a:rPr sz="1200" i="1" spc="-2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Arial Narrow"/>
                <a:cs typeface="Arial Narrow"/>
              </a:rPr>
              <a:t>a</a:t>
            </a:r>
            <a:r>
              <a:rPr sz="1200" i="1" spc="-5" dirty="0">
                <a:latin typeface="Arial Narrow"/>
                <a:cs typeface="Arial Narrow"/>
              </a:rPr>
              <a:t>l.</a:t>
            </a:r>
            <a:r>
              <a:rPr sz="1200" i="1" dirty="0">
                <a:latin typeface="Arial Narrow"/>
                <a:cs typeface="Arial Narrow"/>
              </a:rPr>
              <a:t>,</a:t>
            </a:r>
            <a:r>
              <a:rPr sz="1200" i="1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C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 Narrow"/>
                <a:cs typeface="Arial Narrow"/>
              </a:rPr>
              <a:t>A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J</a:t>
            </a:r>
            <a:r>
              <a:rPr sz="1200" spc="5" dirty="0">
                <a:latin typeface="Arial Narrow"/>
                <a:cs typeface="Arial Narrow"/>
              </a:rPr>
              <a:t>o</a:t>
            </a:r>
            <a:r>
              <a:rPr sz="1200" dirty="0">
                <a:latin typeface="Arial Narrow"/>
                <a:cs typeface="Arial Narrow"/>
              </a:rPr>
              <a:t>urnal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 Narrow"/>
                <a:cs typeface="Arial Narrow"/>
              </a:rPr>
              <a:t>2012</a:t>
            </a:r>
            <a:endParaRPr sz="1200">
              <a:latin typeface="Arial Narrow"/>
              <a:cs typeface="Arial Narrow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317179" y="1556792"/>
          <a:ext cx="8569009" cy="4464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894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795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094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Draw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ks</a:t>
                      </a:r>
                      <a:endParaRPr sz="16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Interve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on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1E31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094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mia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la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mi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impro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v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ed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094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Comprom</a:t>
                      </a:r>
                      <a:r>
                        <a:rPr sz="1600" b="1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sed</a:t>
                      </a:r>
                      <a:r>
                        <a:rPr sz="16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b="1" spc="-10" dirty="0"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mune</a:t>
                      </a:r>
                      <a:r>
                        <a:rPr sz="1600" b="1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funct</a:t>
                      </a:r>
                      <a:r>
                        <a:rPr sz="1600" b="1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on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</a:pPr>
                      <a:r>
                        <a:rPr sz="1600" spc="-2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v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pu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bli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y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and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pu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bli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pools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094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b="1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e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10’</a:t>
                      </a:r>
                      <a:r>
                        <a:rPr sz="1600" spc="-6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ig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ht</a:t>
                      </a:r>
                      <a:r>
                        <a:rPr sz="16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x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erc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is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daily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454">
                <a:tc>
                  <a:txBody>
                    <a:bodyPr/>
                    <a:lstStyle/>
                    <a:p>
                      <a:pPr marL="85090">
                        <a:lnSpc>
                          <a:spcPts val="157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diothe</a:t>
                      </a:r>
                      <a:r>
                        <a:rPr sz="1600" b="1" spc="-5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y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</a:pPr>
                      <a:r>
                        <a:rPr sz="1600" spc="-2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void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chlor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ne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x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sure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iated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sk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swimming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ol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)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8933">
                <a:tc>
                  <a:txBody>
                    <a:bodyPr/>
                    <a:lstStyle/>
                    <a:p>
                      <a:pPr marL="85090">
                        <a:lnSpc>
                          <a:spcPts val="157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Ind</a:t>
                      </a:r>
                      <a:r>
                        <a:rPr sz="1600" b="1" spc="-5" dirty="0">
                          <a:latin typeface="Arial Narrow"/>
                          <a:cs typeface="Arial Narrow"/>
                        </a:rPr>
                        <a:t>w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el</a:t>
                      </a:r>
                      <a:r>
                        <a:rPr sz="1600" b="1" spc="-10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ing</a:t>
                      </a:r>
                      <a:r>
                        <a:rPr sz="16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cath</a:t>
                      </a:r>
                      <a:r>
                        <a:rPr sz="1600" b="1" spc="-5" dirty="0">
                          <a:latin typeface="Arial Narrow"/>
                          <a:cs typeface="Arial Narrow"/>
                        </a:rPr>
                        <a:t>eter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6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6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fee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ing</a:t>
                      </a:r>
                      <a:r>
                        <a:rPr sz="16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tubes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</a:pPr>
                      <a:r>
                        <a:rPr sz="1600" spc="-2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v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po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ol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,</a:t>
                      </a:r>
                      <a:r>
                        <a:rPr sz="16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la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k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,</a:t>
                      </a:r>
                      <a:r>
                        <a:rPr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ean</a:t>
                      </a:r>
                      <a:r>
                        <a:rPr sz="16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and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oth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mi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crobial</a:t>
                      </a:r>
                      <a:r>
                        <a:rPr sz="16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x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sures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094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b="1" spc="-5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iph</a:t>
                      </a:r>
                      <a:r>
                        <a:rPr sz="1600" b="1" spc="-5" dirty="0">
                          <a:latin typeface="Arial Narrow"/>
                          <a:cs typeface="Arial Narrow"/>
                        </a:rPr>
                        <a:t>era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6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ne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600" b="1" spc="-5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athy</a:t>
                      </a:r>
                      <a:r>
                        <a:rPr sz="16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or</a:t>
                      </a:r>
                      <a:r>
                        <a:rPr sz="16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ataxia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Prefer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stat</a:t>
                      </a:r>
                      <a:r>
                        <a:rPr sz="1600" spc="-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ary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rec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li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ning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bi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yc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le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3417">
                <a:tc>
                  <a:txBody>
                    <a:bodyPr/>
                    <a:lstStyle/>
                    <a:p>
                      <a:pPr marL="85090">
                        <a:lnSpc>
                          <a:spcPts val="1570"/>
                        </a:lnSpc>
                      </a:pPr>
                      <a:r>
                        <a:rPr sz="1600" b="1" spc="-5" dirty="0"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ul</a:t>
                      </a:r>
                      <a:r>
                        <a:rPr sz="1600" b="1" spc="-1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iple</a:t>
                      </a:r>
                      <a:r>
                        <a:rPr sz="16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6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n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600" b="1" spc="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ntrol</a:t>
                      </a:r>
                      <a:r>
                        <a:rPr sz="1600" b="1" spc="-10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ed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32122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co</a:t>
                      </a:r>
                      <a:r>
                        <a:rPr sz="1600" b="1" spc="-5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morb</a:t>
                      </a:r>
                      <a:r>
                        <a:rPr sz="1600" b="1" spc="-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di</a:t>
                      </a:r>
                      <a:r>
                        <a:rPr sz="1600" b="1" spc="-10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600" b="1" dirty="0">
                          <a:latin typeface="Arial Narrow"/>
                          <a:cs typeface="Arial Narrow"/>
                        </a:rPr>
                        <a:t>ies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2700">
                      <a:solidFill>
                        <a:srgbClr val="1E315F"/>
                      </a:solidFill>
                      <a:prstDash val="solid"/>
                    </a:lnL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Indi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v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id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ualised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x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erc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is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6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pro</a:t>
                      </a:r>
                      <a:r>
                        <a:rPr sz="1600" spc="5" dirty="0"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ramme</a:t>
                      </a:r>
                    </a:p>
                  </a:txBody>
                  <a:tcPr marL="0" marR="0" marT="0" marB="0">
                    <a:lnR w="12700">
                      <a:solidFill>
                        <a:srgbClr val="1E315F"/>
                      </a:solidFill>
                      <a:prstDash val="solid"/>
                    </a:lnR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3" name="1 - Τίτλος"/>
          <p:cNvSpPr txBox="1">
            <a:spLocks/>
          </p:cNvSpPr>
          <p:nvPr/>
        </p:nvSpPr>
        <p:spPr>
          <a:xfrm>
            <a:off x="251520" y="692696"/>
            <a:ext cx="8582964" cy="6155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Θεραπεία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6425"/>
    </mc:Choice>
    <mc:Fallback>
      <p:transition spd="slow" advTm="76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9552" y="1340768"/>
            <a:ext cx="8081009" cy="230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 algn="just">
              <a:lnSpc>
                <a:spcPct val="100000"/>
              </a:lnSpc>
            </a:pPr>
            <a:endParaRPr sz="2400" dirty="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215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lang="el-GR" sz="2000" b="1" dirty="0" smtClean="0">
                <a:latin typeface="Arial Narrow"/>
                <a:cs typeface="Arial Narrow"/>
              </a:rPr>
              <a:t>Συμπέρασμα</a:t>
            </a:r>
            <a:r>
              <a:rPr sz="2000" b="1" dirty="0" smtClean="0">
                <a:latin typeface="Arial Narrow"/>
                <a:cs typeface="Arial Narrow"/>
              </a:rPr>
              <a:t>:</a:t>
            </a:r>
            <a:r>
              <a:rPr sz="2000" b="1" dirty="0" smtClean="0">
                <a:latin typeface="Times New Roman"/>
                <a:cs typeface="Times New Roman"/>
              </a:rPr>
              <a:t> </a:t>
            </a:r>
            <a:r>
              <a:rPr sz="2000" b="1" spc="-240" dirty="0" smtClean="0">
                <a:latin typeface="Times New Roman"/>
                <a:cs typeface="Times New Roman"/>
              </a:rPr>
              <a:t> </a:t>
            </a:r>
            <a:r>
              <a:rPr lang="el-GR" sz="2000" spc="-10" dirty="0" smtClean="0">
                <a:latin typeface="Arial Narrow"/>
                <a:cs typeface="Arial Narrow"/>
              </a:rPr>
              <a:t>Παρά την ισχυρή λογική για τη χρήση της άσκησης</a:t>
            </a:r>
            <a:r>
              <a:rPr sz="2000" dirty="0" smtClean="0">
                <a:latin typeface="Arial Narrow"/>
                <a:cs typeface="Arial Narrow"/>
              </a:rPr>
              <a:t>,</a:t>
            </a:r>
            <a:r>
              <a:rPr lang="el-GR" sz="2000" dirty="0" smtClean="0">
                <a:latin typeface="Arial Narrow"/>
                <a:cs typeface="Arial Narrow"/>
              </a:rPr>
              <a:t> υπάρχουν ανεπαρκή δεδομένα που να υποστηρίζουν την ασφάλεια και την αποτελεσματικότητα σε ασθενείς με καρκινική καχεξία. Αναμένονται δεδομένα από μελέτες που είναι υπό εξέλιξη</a:t>
            </a:r>
            <a:r>
              <a:rPr sz="2000" dirty="0" smtClean="0">
                <a:latin typeface="Arial Narrow"/>
                <a:cs typeface="Arial Narrow"/>
              </a:rPr>
              <a:t>.</a:t>
            </a:r>
            <a:r>
              <a:rPr sz="2000" spc="135" dirty="0" smtClean="0">
                <a:latin typeface="Times New Roman"/>
                <a:cs typeface="Times New Roman"/>
              </a:rPr>
              <a:t> 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63888" y="548680"/>
            <a:ext cx="5092047" cy="1728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29593" y="6372845"/>
            <a:ext cx="337248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 Narrow"/>
                <a:cs typeface="Arial Narrow"/>
              </a:rPr>
              <a:t>Grande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J,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Journal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dirty="0">
                <a:latin typeface="Arial Narrow"/>
                <a:cs typeface="Arial Narrow"/>
              </a:rPr>
              <a:t>achex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a,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S</a:t>
            </a:r>
            <a:r>
              <a:rPr sz="1100" dirty="0">
                <a:latin typeface="Arial Narrow"/>
                <a:cs typeface="Arial Narrow"/>
              </a:rPr>
              <a:t>arcopenia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an</a:t>
            </a:r>
            <a:r>
              <a:rPr sz="1100" dirty="0">
                <a:latin typeface="Arial Narrow"/>
                <a:cs typeface="Arial Narrow"/>
              </a:rPr>
              <a:t>d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Mu</a:t>
            </a:r>
            <a:r>
              <a:rPr sz="1100" dirty="0">
                <a:latin typeface="Arial Narrow"/>
                <a:cs typeface="Arial Narrow"/>
              </a:rPr>
              <a:t>sc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dirty="0">
                <a:latin typeface="Arial Narrow"/>
                <a:cs typeface="Arial Narrow"/>
              </a:rPr>
              <a:t>e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2015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5373" y="3874770"/>
            <a:ext cx="8496300" cy="0"/>
          </a:xfrm>
          <a:custGeom>
            <a:avLst/>
            <a:gdLst/>
            <a:ahLst/>
            <a:cxnLst/>
            <a:rect l="l" t="t" r="r" b="b"/>
            <a:pathLst>
              <a:path w="8496300">
                <a:moveTo>
                  <a:pt x="0" y="0"/>
                </a:moveTo>
                <a:lnTo>
                  <a:pt x="8496299" y="0"/>
                </a:lnTo>
              </a:path>
            </a:pathLst>
          </a:custGeom>
          <a:ln w="28955">
            <a:solidFill>
              <a:srgbClr val="7F7F7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3850" y="5046665"/>
            <a:ext cx="1950720" cy="579120"/>
          </a:xfrm>
          <a:custGeom>
            <a:avLst/>
            <a:gdLst/>
            <a:ahLst/>
            <a:cxnLst/>
            <a:rect l="l" t="t" r="r" b="b"/>
            <a:pathLst>
              <a:path w="1950720" h="579120">
                <a:moveTo>
                  <a:pt x="0" y="579119"/>
                </a:moveTo>
                <a:lnTo>
                  <a:pt x="1950588" y="579119"/>
                </a:lnTo>
                <a:lnTo>
                  <a:pt x="1950588" y="0"/>
                </a:lnTo>
                <a:lnTo>
                  <a:pt x="0" y="0"/>
                </a:lnTo>
                <a:lnTo>
                  <a:pt x="0" y="579119"/>
                </a:lnTo>
                <a:close/>
              </a:path>
            </a:pathLst>
          </a:custGeom>
          <a:solidFill>
            <a:srgbClr val="E7E8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4438" y="5046665"/>
            <a:ext cx="6546215" cy="579120"/>
          </a:xfrm>
          <a:custGeom>
            <a:avLst/>
            <a:gdLst/>
            <a:ahLst/>
            <a:cxnLst/>
            <a:rect l="l" t="t" r="r" b="b"/>
            <a:pathLst>
              <a:path w="6546215" h="579120">
                <a:moveTo>
                  <a:pt x="0" y="579119"/>
                </a:moveTo>
                <a:lnTo>
                  <a:pt x="6545701" y="579119"/>
                </a:lnTo>
                <a:lnTo>
                  <a:pt x="6545701" y="0"/>
                </a:lnTo>
                <a:lnTo>
                  <a:pt x="0" y="0"/>
                </a:lnTo>
                <a:lnTo>
                  <a:pt x="0" y="579119"/>
                </a:lnTo>
                <a:close/>
              </a:path>
            </a:pathLst>
          </a:custGeom>
          <a:solidFill>
            <a:srgbClr val="E7E8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3850" y="5625788"/>
            <a:ext cx="1950720" cy="370840"/>
          </a:xfrm>
          <a:custGeom>
            <a:avLst/>
            <a:gdLst/>
            <a:ahLst/>
            <a:cxnLst/>
            <a:rect l="l" t="t" r="r" b="b"/>
            <a:pathLst>
              <a:path w="1950720" h="370839">
                <a:moveTo>
                  <a:pt x="0" y="370831"/>
                </a:moveTo>
                <a:lnTo>
                  <a:pt x="1950588" y="370831"/>
                </a:lnTo>
                <a:lnTo>
                  <a:pt x="1950588" y="0"/>
                </a:lnTo>
                <a:lnTo>
                  <a:pt x="0" y="0"/>
                </a:lnTo>
                <a:lnTo>
                  <a:pt x="0" y="3708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74438" y="5625788"/>
            <a:ext cx="6546215" cy="370840"/>
          </a:xfrm>
          <a:custGeom>
            <a:avLst/>
            <a:gdLst/>
            <a:ahLst/>
            <a:cxnLst/>
            <a:rect l="l" t="t" r="r" b="b"/>
            <a:pathLst>
              <a:path w="6546215" h="370839">
                <a:moveTo>
                  <a:pt x="0" y="370831"/>
                </a:moveTo>
                <a:lnTo>
                  <a:pt x="6545701" y="370831"/>
                </a:lnTo>
                <a:lnTo>
                  <a:pt x="6545701" y="0"/>
                </a:lnTo>
                <a:lnTo>
                  <a:pt x="0" y="0"/>
                </a:lnTo>
                <a:lnTo>
                  <a:pt x="0" y="3708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7504" y="5625784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985" y="0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3850" y="5040379"/>
            <a:ext cx="0" cy="962660"/>
          </a:xfrm>
          <a:custGeom>
            <a:avLst/>
            <a:gdLst/>
            <a:ahLst/>
            <a:cxnLst/>
            <a:rect l="l" t="t" r="r" b="b"/>
            <a:pathLst>
              <a:path h="962660">
                <a:moveTo>
                  <a:pt x="0" y="0"/>
                </a:moveTo>
                <a:lnTo>
                  <a:pt x="0" y="962594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20150" y="5040379"/>
            <a:ext cx="0" cy="962660"/>
          </a:xfrm>
          <a:custGeom>
            <a:avLst/>
            <a:gdLst/>
            <a:ahLst/>
            <a:cxnLst/>
            <a:rect l="l" t="t" r="r" b="b"/>
            <a:pathLst>
              <a:path h="962660">
                <a:moveTo>
                  <a:pt x="0" y="0"/>
                </a:moveTo>
                <a:lnTo>
                  <a:pt x="0" y="962594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7504" y="5046726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985" y="0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7504" y="5996620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985" y="0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02745" y="5106239"/>
            <a:ext cx="1776730" cy="42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200" b="1" spc="-5" dirty="0">
                <a:latin typeface="Arial Narrow"/>
                <a:cs typeface="Arial Narrow"/>
              </a:rPr>
              <a:t>Strength</a:t>
            </a:r>
            <a:r>
              <a:rPr sz="1200" b="1" spc="-3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of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re</a:t>
            </a:r>
            <a:r>
              <a:rPr sz="1200" b="1" dirty="0">
                <a:latin typeface="Arial Narrow"/>
                <a:cs typeface="Arial Narrow"/>
              </a:rPr>
              <a:t>comme</a:t>
            </a:r>
            <a:r>
              <a:rPr sz="1200" b="1" spc="-5" dirty="0">
                <a:latin typeface="Arial Narrow"/>
                <a:cs typeface="Arial Narrow"/>
              </a:rPr>
              <a:t>ndation:</a:t>
            </a:r>
            <a:endParaRPr sz="1200">
              <a:latin typeface="Arial Narrow"/>
              <a:cs typeface="Arial Narrow"/>
            </a:endParaRPr>
          </a:p>
          <a:p>
            <a:pPr marL="12700">
              <a:lnSpc>
                <a:spcPts val="1920"/>
              </a:lnSpc>
            </a:pPr>
            <a:r>
              <a:rPr sz="1600" b="1" spc="-15" dirty="0">
                <a:latin typeface="Arial Narrow"/>
                <a:cs typeface="Arial Narrow"/>
              </a:rPr>
              <a:t>WE</a:t>
            </a:r>
            <a:r>
              <a:rPr sz="1600" b="1" spc="-5" dirty="0">
                <a:latin typeface="Arial Narrow"/>
                <a:cs typeface="Arial Narrow"/>
              </a:rPr>
              <a:t>A</a:t>
            </a:r>
            <a:r>
              <a:rPr sz="1600" b="1" spc="-10" dirty="0">
                <a:latin typeface="Arial Narrow"/>
                <a:cs typeface="Arial Narrow"/>
              </a:rPr>
              <a:t>K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53438" y="5114002"/>
            <a:ext cx="5835650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40" dirty="0">
                <a:latin typeface="Arial Narrow"/>
                <a:cs typeface="Arial Narrow"/>
              </a:rPr>
              <a:t>W</a:t>
            </a:r>
            <a:r>
              <a:rPr sz="1600" spc="-10" dirty="0">
                <a:latin typeface="Arial Narrow"/>
                <a:cs typeface="Arial Narrow"/>
              </a:rPr>
              <a:t>e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su</a:t>
            </a:r>
            <a:r>
              <a:rPr sz="1600" spc="-5" dirty="0">
                <a:latin typeface="Arial Narrow"/>
                <a:cs typeface="Arial Narrow"/>
              </a:rPr>
              <a:t>g</a:t>
            </a:r>
            <a:r>
              <a:rPr sz="1600" spc="-10" dirty="0">
                <a:latin typeface="Arial Narrow"/>
                <a:cs typeface="Arial Narrow"/>
              </a:rPr>
              <a:t>g</a:t>
            </a:r>
            <a:r>
              <a:rPr sz="1600" spc="-5" dirty="0">
                <a:latin typeface="Arial Narrow"/>
                <a:cs typeface="Arial Narrow"/>
              </a:rPr>
              <a:t>e</a:t>
            </a:r>
            <a:r>
              <a:rPr sz="1600" spc="-10" dirty="0">
                <a:latin typeface="Arial Narrow"/>
                <a:cs typeface="Arial Narrow"/>
              </a:rPr>
              <a:t>st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in</a:t>
            </a:r>
            <a:r>
              <a:rPr sz="1600" spc="-10" dirty="0">
                <a:latin typeface="Arial Narrow"/>
                <a:cs typeface="Arial Narrow"/>
              </a:rPr>
              <a:t>dividu</a:t>
            </a:r>
            <a:r>
              <a:rPr sz="1600" spc="-5" dirty="0">
                <a:latin typeface="Arial Narrow"/>
                <a:cs typeface="Arial Narrow"/>
              </a:rPr>
              <a:t>a</a:t>
            </a:r>
            <a:r>
              <a:rPr sz="1600" spc="-10" dirty="0">
                <a:latin typeface="Arial Narrow"/>
                <a:cs typeface="Arial Narrow"/>
              </a:rPr>
              <a:t>lised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res</a:t>
            </a:r>
            <a:r>
              <a:rPr sz="1600" spc="-15" dirty="0">
                <a:latin typeface="Arial Narrow"/>
                <a:cs typeface="Arial Narrow"/>
              </a:rPr>
              <a:t>ista</a:t>
            </a:r>
            <a:r>
              <a:rPr sz="1600" spc="-5" dirty="0">
                <a:latin typeface="Arial Narrow"/>
                <a:cs typeface="Arial Narrow"/>
              </a:rPr>
              <a:t>n</a:t>
            </a:r>
            <a:r>
              <a:rPr sz="1600" spc="-10" dirty="0">
                <a:latin typeface="Arial Narrow"/>
                <a:cs typeface="Arial Narrow"/>
              </a:rPr>
              <a:t>ce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e</a:t>
            </a:r>
            <a:r>
              <a:rPr sz="1600" spc="-5" dirty="0">
                <a:latin typeface="Arial Narrow"/>
                <a:cs typeface="Arial Narrow"/>
              </a:rPr>
              <a:t>x</a:t>
            </a:r>
            <a:r>
              <a:rPr sz="1600" spc="-10" dirty="0">
                <a:latin typeface="Arial Narrow"/>
                <a:cs typeface="Arial Narrow"/>
              </a:rPr>
              <a:t>ercise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in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addition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to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aerobic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e</a:t>
            </a:r>
            <a:r>
              <a:rPr sz="1600" spc="-5" dirty="0">
                <a:latin typeface="Arial Narrow"/>
                <a:cs typeface="Arial Narrow"/>
              </a:rPr>
              <a:t>x</a:t>
            </a:r>
            <a:r>
              <a:rPr sz="1600" spc="-10" dirty="0">
                <a:latin typeface="Arial Narrow"/>
                <a:cs typeface="Arial Narrow"/>
              </a:rPr>
              <a:t>ercise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to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Arial Narrow"/>
                <a:cs typeface="Arial Narrow"/>
              </a:rPr>
              <a:t>m</a:t>
            </a:r>
            <a:r>
              <a:rPr sz="1600" spc="-10" dirty="0">
                <a:latin typeface="Arial Narrow"/>
                <a:cs typeface="Arial Narrow"/>
              </a:rPr>
              <a:t>aintain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Arial Narrow"/>
                <a:cs typeface="Arial Narrow"/>
              </a:rPr>
              <a:t>m</a:t>
            </a:r>
            <a:r>
              <a:rPr sz="1600" spc="-10" dirty="0">
                <a:latin typeface="Arial Narrow"/>
                <a:cs typeface="Arial Narrow"/>
              </a:rPr>
              <a:t>uscle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st</a:t>
            </a:r>
            <a:r>
              <a:rPr sz="1600" spc="-15" dirty="0">
                <a:latin typeface="Arial Narrow"/>
                <a:cs typeface="Arial Narrow"/>
              </a:rPr>
              <a:t>r</a:t>
            </a:r>
            <a:r>
              <a:rPr sz="1600" spc="-10" dirty="0">
                <a:latin typeface="Arial Narrow"/>
                <a:cs typeface="Arial Narrow"/>
              </a:rPr>
              <a:t>e</a:t>
            </a:r>
            <a:r>
              <a:rPr sz="1600" spc="-5" dirty="0">
                <a:latin typeface="Arial Narrow"/>
                <a:cs typeface="Arial Narrow"/>
              </a:rPr>
              <a:t>n</a:t>
            </a:r>
            <a:r>
              <a:rPr sz="1600" spc="-15" dirty="0">
                <a:latin typeface="Arial Narrow"/>
                <a:cs typeface="Arial Narrow"/>
              </a:rPr>
              <a:t>gt</a:t>
            </a:r>
            <a:r>
              <a:rPr sz="1600" spc="-10" dirty="0">
                <a:latin typeface="Arial Narrow"/>
                <a:cs typeface="Arial Narrow"/>
              </a:rPr>
              <a:t>h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a</a:t>
            </a:r>
            <a:r>
              <a:rPr sz="1600" spc="-5" dirty="0">
                <a:latin typeface="Arial Narrow"/>
                <a:cs typeface="Arial Narrow"/>
              </a:rPr>
              <a:t>n</a:t>
            </a:r>
            <a:r>
              <a:rPr sz="1600" spc="-10" dirty="0">
                <a:latin typeface="Arial Narrow"/>
                <a:cs typeface="Arial Narrow"/>
              </a:rPr>
              <a:t>d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Arial Narrow"/>
                <a:cs typeface="Arial Narrow"/>
              </a:rPr>
              <a:t>m</a:t>
            </a:r>
            <a:r>
              <a:rPr sz="1600" spc="-10" dirty="0">
                <a:latin typeface="Arial Narrow"/>
                <a:cs typeface="Arial Narrow"/>
              </a:rPr>
              <a:t>uscle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Arial Narrow"/>
                <a:cs typeface="Arial Narrow"/>
              </a:rPr>
              <a:t>m</a:t>
            </a:r>
            <a:r>
              <a:rPr sz="1600" spc="-10" dirty="0">
                <a:latin typeface="Arial Narrow"/>
                <a:cs typeface="Arial Narrow"/>
              </a:rPr>
              <a:t>ass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2745" y="5694619"/>
            <a:ext cx="141160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latin typeface="Arial Narrow"/>
                <a:cs typeface="Arial Narrow"/>
              </a:rPr>
              <a:t>L</a:t>
            </a:r>
            <a:r>
              <a:rPr sz="1600" b="1" spc="-5" dirty="0">
                <a:latin typeface="Arial Narrow"/>
                <a:cs typeface="Arial Narrow"/>
              </a:rPr>
              <a:t>e</a:t>
            </a:r>
            <a:r>
              <a:rPr sz="1600" b="1" spc="-10" dirty="0">
                <a:latin typeface="Arial Narrow"/>
                <a:cs typeface="Arial Narrow"/>
              </a:rPr>
              <a:t>v</a:t>
            </a:r>
            <a:r>
              <a:rPr sz="1600" b="1" spc="-5" dirty="0">
                <a:latin typeface="Arial Narrow"/>
                <a:cs typeface="Arial Narrow"/>
              </a:rPr>
              <a:t>el</a:t>
            </a:r>
            <a:r>
              <a:rPr sz="1600" b="1" spc="-70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Arial Narrow"/>
                <a:cs typeface="Arial Narrow"/>
              </a:rPr>
              <a:t>of</a:t>
            </a:r>
            <a:r>
              <a:rPr sz="1600" b="1" spc="-30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Arial Narrow"/>
                <a:cs typeface="Arial Narrow"/>
              </a:rPr>
              <a:t>e</a:t>
            </a:r>
            <a:r>
              <a:rPr sz="1600" b="1" spc="-5" dirty="0">
                <a:latin typeface="Arial Narrow"/>
                <a:cs typeface="Arial Narrow"/>
              </a:rPr>
              <a:t>v</a:t>
            </a:r>
            <a:r>
              <a:rPr sz="1600" b="1" spc="-10" dirty="0">
                <a:latin typeface="Arial Narrow"/>
                <a:cs typeface="Arial Narrow"/>
              </a:rPr>
              <a:t>ide</a:t>
            </a:r>
            <a:r>
              <a:rPr sz="1600" b="1" spc="-5" dirty="0">
                <a:latin typeface="Arial Narrow"/>
                <a:cs typeface="Arial Narrow"/>
              </a:rPr>
              <a:t>n</a:t>
            </a:r>
            <a:r>
              <a:rPr sz="1600" b="1" spc="-10" dirty="0">
                <a:latin typeface="Arial Narrow"/>
                <a:cs typeface="Arial Narrow"/>
              </a:rPr>
              <a:t>ce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53438" y="5693095"/>
            <a:ext cx="33210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latin typeface="Arial Narrow"/>
                <a:cs typeface="Arial Narrow"/>
              </a:rPr>
              <a:t>Low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23850" y="3979164"/>
            <a:ext cx="1950720" cy="579120"/>
          </a:xfrm>
          <a:custGeom>
            <a:avLst/>
            <a:gdLst/>
            <a:ahLst/>
            <a:cxnLst/>
            <a:rect l="l" t="t" r="r" b="b"/>
            <a:pathLst>
              <a:path w="1950720" h="579120">
                <a:moveTo>
                  <a:pt x="0" y="579119"/>
                </a:moveTo>
                <a:lnTo>
                  <a:pt x="1950588" y="579119"/>
                </a:lnTo>
                <a:lnTo>
                  <a:pt x="1950588" y="0"/>
                </a:lnTo>
                <a:lnTo>
                  <a:pt x="0" y="0"/>
                </a:lnTo>
                <a:lnTo>
                  <a:pt x="0" y="579119"/>
                </a:lnTo>
                <a:close/>
              </a:path>
            </a:pathLst>
          </a:custGeom>
          <a:solidFill>
            <a:srgbClr val="E7E8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74438" y="3979164"/>
            <a:ext cx="6546215" cy="579120"/>
          </a:xfrm>
          <a:custGeom>
            <a:avLst/>
            <a:gdLst/>
            <a:ahLst/>
            <a:cxnLst/>
            <a:rect l="l" t="t" r="r" b="b"/>
            <a:pathLst>
              <a:path w="6546215" h="579120">
                <a:moveTo>
                  <a:pt x="0" y="579119"/>
                </a:moveTo>
                <a:lnTo>
                  <a:pt x="6545701" y="579119"/>
                </a:lnTo>
                <a:lnTo>
                  <a:pt x="6545701" y="0"/>
                </a:lnTo>
                <a:lnTo>
                  <a:pt x="0" y="0"/>
                </a:lnTo>
                <a:lnTo>
                  <a:pt x="0" y="579119"/>
                </a:lnTo>
                <a:close/>
              </a:path>
            </a:pathLst>
          </a:custGeom>
          <a:solidFill>
            <a:srgbClr val="E7E8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3850" y="4558284"/>
            <a:ext cx="1950720" cy="370840"/>
          </a:xfrm>
          <a:custGeom>
            <a:avLst/>
            <a:gdLst/>
            <a:ahLst/>
            <a:cxnLst/>
            <a:rect l="l" t="t" r="r" b="b"/>
            <a:pathLst>
              <a:path w="1950720" h="370839">
                <a:moveTo>
                  <a:pt x="0" y="370844"/>
                </a:moveTo>
                <a:lnTo>
                  <a:pt x="1950588" y="370844"/>
                </a:lnTo>
                <a:lnTo>
                  <a:pt x="1950588" y="0"/>
                </a:lnTo>
                <a:lnTo>
                  <a:pt x="0" y="0"/>
                </a:lnTo>
                <a:lnTo>
                  <a:pt x="0" y="3708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74438" y="4558284"/>
            <a:ext cx="6546215" cy="370840"/>
          </a:xfrm>
          <a:custGeom>
            <a:avLst/>
            <a:gdLst/>
            <a:ahLst/>
            <a:cxnLst/>
            <a:rect l="l" t="t" r="r" b="b"/>
            <a:pathLst>
              <a:path w="6546215" h="370839">
                <a:moveTo>
                  <a:pt x="0" y="370844"/>
                </a:moveTo>
                <a:lnTo>
                  <a:pt x="6545701" y="370844"/>
                </a:lnTo>
                <a:lnTo>
                  <a:pt x="6545701" y="0"/>
                </a:lnTo>
                <a:lnTo>
                  <a:pt x="0" y="0"/>
                </a:lnTo>
                <a:lnTo>
                  <a:pt x="0" y="3708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7504" y="4558284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985" y="0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3850" y="3972817"/>
            <a:ext cx="0" cy="962660"/>
          </a:xfrm>
          <a:custGeom>
            <a:avLst/>
            <a:gdLst/>
            <a:ahLst/>
            <a:cxnLst/>
            <a:rect l="l" t="t" r="r" b="b"/>
            <a:pathLst>
              <a:path h="962660">
                <a:moveTo>
                  <a:pt x="0" y="0"/>
                </a:moveTo>
                <a:lnTo>
                  <a:pt x="0" y="962655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820150" y="3972817"/>
            <a:ext cx="0" cy="962660"/>
          </a:xfrm>
          <a:custGeom>
            <a:avLst/>
            <a:gdLst/>
            <a:ahLst/>
            <a:cxnLst/>
            <a:rect l="l" t="t" r="r" b="b"/>
            <a:pathLst>
              <a:path h="962660">
                <a:moveTo>
                  <a:pt x="0" y="0"/>
                </a:moveTo>
                <a:lnTo>
                  <a:pt x="0" y="962655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7504" y="3979164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985" y="0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7504" y="4929128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985" y="0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02745" y="4038549"/>
            <a:ext cx="1776730" cy="42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200" b="1" spc="-5" dirty="0">
                <a:latin typeface="Arial Narrow"/>
                <a:cs typeface="Arial Narrow"/>
              </a:rPr>
              <a:t>Strength</a:t>
            </a:r>
            <a:r>
              <a:rPr sz="1200" b="1" spc="-3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of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re</a:t>
            </a:r>
            <a:r>
              <a:rPr sz="1200" b="1" dirty="0">
                <a:latin typeface="Arial Narrow"/>
                <a:cs typeface="Arial Narrow"/>
              </a:rPr>
              <a:t>comme</a:t>
            </a:r>
            <a:r>
              <a:rPr sz="1200" b="1" spc="-5" dirty="0">
                <a:latin typeface="Arial Narrow"/>
                <a:cs typeface="Arial Narrow"/>
              </a:rPr>
              <a:t>ndation:</a:t>
            </a:r>
            <a:endParaRPr sz="1200">
              <a:latin typeface="Arial Narrow"/>
              <a:cs typeface="Arial Narrow"/>
            </a:endParaRPr>
          </a:p>
          <a:p>
            <a:pPr marL="12700">
              <a:lnSpc>
                <a:spcPts val="1920"/>
              </a:lnSpc>
            </a:pPr>
            <a:r>
              <a:rPr sz="1600" b="1" spc="-10" dirty="0">
                <a:latin typeface="Arial Narrow"/>
                <a:cs typeface="Arial Narrow"/>
              </a:rPr>
              <a:t>S</a:t>
            </a:r>
            <a:r>
              <a:rPr sz="1600" b="1" spc="-5" dirty="0">
                <a:latin typeface="Arial Narrow"/>
                <a:cs typeface="Arial Narrow"/>
              </a:rPr>
              <a:t>T</a:t>
            </a:r>
            <a:r>
              <a:rPr sz="1600" b="1" spc="-10" dirty="0">
                <a:latin typeface="Arial Narrow"/>
                <a:cs typeface="Arial Narrow"/>
              </a:rPr>
              <a:t>RONG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29593" y="6540485"/>
            <a:ext cx="621919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rends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J,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2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ESPE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guidel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nes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nutrit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on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canc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r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patients,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nical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N</a:t>
            </a:r>
            <a:r>
              <a:rPr sz="1100" dirty="0">
                <a:latin typeface="Arial Narrow"/>
                <a:cs typeface="Arial Narrow"/>
              </a:rPr>
              <a:t>utriti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(2016),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doi: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10.1016/j.c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-10" dirty="0">
                <a:latin typeface="Arial Narrow"/>
                <a:cs typeface="Arial Narrow"/>
              </a:rPr>
              <a:t>n</a:t>
            </a:r>
            <a:r>
              <a:rPr sz="1100" dirty="0">
                <a:latin typeface="Arial Narrow"/>
                <a:cs typeface="Arial Narrow"/>
              </a:rPr>
              <a:t>u.2</a:t>
            </a:r>
            <a:r>
              <a:rPr sz="1100" spc="-10" dirty="0">
                <a:latin typeface="Arial Narrow"/>
                <a:cs typeface="Arial Narrow"/>
              </a:rPr>
              <a:t>0</a:t>
            </a:r>
            <a:r>
              <a:rPr sz="1100" dirty="0">
                <a:latin typeface="Arial Narrow"/>
                <a:cs typeface="Arial Narrow"/>
              </a:rPr>
              <a:t>16</a:t>
            </a:r>
            <a:r>
              <a:rPr sz="1100" spc="-15" dirty="0">
                <a:latin typeface="Arial Narrow"/>
                <a:cs typeface="Arial Narrow"/>
              </a:rPr>
              <a:t>.</a:t>
            </a:r>
            <a:r>
              <a:rPr sz="1100" dirty="0">
                <a:latin typeface="Arial Narrow"/>
                <a:cs typeface="Arial Narrow"/>
              </a:rPr>
              <a:t>07.</a:t>
            </a:r>
            <a:r>
              <a:rPr sz="1100" spc="-10" dirty="0">
                <a:latin typeface="Arial Narrow"/>
                <a:cs typeface="Arial Narrow"/>
              </a:rPr>
              <a:t>0</a:t>
            </a:r>
            <a:r>
              <a:rPr sz="1100" dirty="0">
                <a:latin typeface="Arial Narrow"/>
                <a:cs typeface="Arial Narrow"/>
              </a:rPr>
              <a:t>15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353438" y="4046313"/>
            <a:ext cx="5873750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40" dirty="0">
                <a:latin typeface="Arial Narrow"/>
                <a:cs typeface="Arial Narrow"/>
              </a:rPr>
              <a:t>W</a:t>
            </a:r>
            <a:r>
              <a:rPr sz="1600" spc="-10" dirty="0">
                <a:latin typeface="Arial Narrow"/>
                <a:cs typeface="Arial Narrow"/>
              </a:rPr>
              <a:t>e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recom</a:t>
            </a:r>
            <a:r>
              <a:rPr sz="1600" spc="-20" dirty="0">
                <a:latin typeface="Arial Narrow"/>
                <a:cs typeface="Arial Narrow"/>
              </a:rPr>
              <a:t>m</a:t>
            </a:r>
            <a:r>
              <a:rPr sz="1600" spc="-10" dirty="0">
                <a:latin typeface="Arial Narrow"/>
                <a:cs typeface="Arial Narrow"/>
              </a:rPr>
              <a:t>end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Arial Narrow"/>
                <a:cs typeface="Arial Narrow"/>
              </a:rPr>
              <a:t>m</a:t>
            </a:r>
            <a:r>
              <a:rPr sz="1600" spc="-10" dirty="0">
                <a:latin typeface="Arial Narrow"/>
                <a:cs typeface="Arial Narrow"/>
              </a:rPr>
              <a:t>a</a:t>
            </a:r>
            <a:r>
              <a:rPr sz="1600" spc="-15" dirty="0">
                <a:latin typeface="Arial Narrow"/>
                <a:cs typeface="Arial Narrow"/>
              </a:rPr>
              <a:t>inte</a:t>
            </a:r>
            <a:r>
              <a:rPr sz="1600" spc="-5" dirty="0">
                <a:latin typeface="Arial Narrow"/>
                <a:cs typeface="Arial Narrow"/>
              </a:rPr>
              <a:t>n</a:t>
            </a:r>
            <a:r>
              <a:rPr sz="1600" spc="-10" dirty="0">
                <a:latin typeface="Arial Narrow"/>
                <a:cs typeface="Arial Narrow"/>
              </a:rPr>
              <a:t>ance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o</a:t>
            </a:r>
            <a:r>
              <a:rPr sz="1600" spc="-5" dirty="0">
                <a:latin typeface="Arial Narrow"/>
                <a:cs typeface="Arial Narrow"/>
              </a:rPr>
              <a:t>r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an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in</a:t>
            </a:r>
            <a:r>
              <a:rPr sz="1600" spc="-5" dirty="0">
                <a:latin typeface="Arial Narrow"/>
                <a:cs typeface="Arial Narrow"/>
              </a:rPr>
              <a:t>c</a:t>
            </a:r>
            <a:r>
              <a:rPr sz="1600" spc="-10" dirty="0">
                <a:latin typeface="Arial Narrow"/>
                <a:cs typeface="Arial Narrow"/>
              </a:rPr>
              <a:t>rea</a:t>
            </a:r>
            <a:r>
              <a:rPr sz="1600" spc="-5" dirty="0">
                <a:latin typeface="Arial Narrow"/>
                <a:cs typeface="Arial Narrow"/>
              </a:rPr>
              <a:t>s</a:t>
            </a:r>
            <a:r>
              <a:rPr sz="1600" spc="-10" dirty="0">
                <a:latin typeface="Arial Narrow"/>
                <a:cs typeface="Arial Narrow"/>
              </a:rPr>
              <a:t>ed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le</a:t>
            </a:r>
            <a:r>
              <a:rPr sz="1600" spc="-5" dirty="0">
                <a:latin typeface="Arial Narrow"/>
                <a:cs typeface="Arial Narrow"/>
              </a:rPr>
              <a:t>v</a:t>
            </a:r>
            <a:r>
              <a:rPr sz="1600" spc="-15" dirty="0">
                <a:latin typeface="Arial Narrow"/>
                <a:cs typeface="Arial Narrow"/>
              </a:rPr>
              <a:t>e</a:t>
            </a:r>
            <a:r>
              <a:rPr sz="1600" spc="-5" dirty="0">
                <a:latin typeface="Arial Narrow"/>
                <a:cs typeface="Arial Narrow"/>
              </a:rPr>
              <a:t>l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o</a:t>
            </a:r>
            <a:r>
              <a:rPr sz="1600" spc="-5" dirty="0">
                <a:latin typeface="Arial Narrow"/>
                <a:cs typeface="Arial Narrow"/>
              </a:rPr>
              <a:t>f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p</a:t>
            </a:r>
            <a:r>
              <a:rPr sz="1600" spc="-5" dirty="0">
                <a:latin typeface="Arial Narrow"/>
                <a:cs typeface="Arial Narrow"/>
              </a:rPr>
              <a:t>h</a:t>
            </a:r>
            <a:r>
              <a:rPr sz="1600" spc="-10" dirty="0">
                <a:latin typeface="Arial Narrow"/>
                <a:cs typeface="Arial Narrow"/>
              </a:rPr>
              <a:t>ysic</a:t>
            </a:r>
            <a:r>
              <a:rPr sz="1600" spc="-5" dirty="0">
                <a:latin typeface="Arial Narrow"/>
                <a:cs typeface="Arial Narrow"/>
              </a:rPr>
              <a:t>al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a</a:t>
            </a:r>
            <a:r>
              <a:rPr sz="1600" spc="-5" dirty="0">
                <a:latin typeface="Arial Narrow"/>
                <a:cs typeface="Arial Narrow"/>
              </a:rPr>
              <a:t>ct</a:t>
            </a:r>
            <a:r>
              <a:rPr sz="1600" spc="-15" dirty="0">
                <a:latin typeface="Arial Narrow"/>
                <a:cs typeface="Arial Narrow"/>
              </a:rPr>
              <a:t>i</a:t>
            </a:r>
            <a:r>
              <a:rPr sz="1600" spc="-10" dirty="0">
                <a:latin typeface="Arial Narrow"/>
                <a:cs typeface="Arial Narrow"/>
              </a:rPr>
              <a:t>vi</a:t>
            </a:r>
            <a:r>
              <a:rPr sz="1600" spc="-15" dirty="0">
                <a:latin typeface="Arial Narrow"/>
                <a:cs typeface="Arial Narrow"/>
              </a:rPr>
              <a:t>t</a:t>
            </a:r>
            <a:r>
              <a:rPr sz="1600" spc="-10" dirty="0">
                <a:latin typeface="Arial Narrow"/>
                <a:cs typeface="Arial Narrow"/>
              </a:rPr>
              <a:t>y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in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c</a:t>
            </a:r>
            <a:r>
              <a:rPr sz="1600" spc="-5" dirty="0">
                <a:latin typeface="Arial Narrow"/>
                <a:cs typeface="Arial Narrow"/>
              </a:rPr>
              <a:t>a</a:t>
            </a:r>
            <a:r>
              <a:rPr sz="1600" spc="-10" dirty="0">
                <a:latin typeface="Arial Narrow"/>
                <a:cs typeface="Arial Narrow"/>
              </a:rPr>
              <a:t>n</a:t>
            </a:r>
            <a:r>
              <a:rPr sz="1600" spc="-5" dirty="0">
                <a:latin typeface="Arial Narrow"/>
                <a:cs typeface="Arial Narrow"/>
              </a:rPr>
              <a:t>c</a:t>
            </a:r>
            <a:r>
              <a:rPr sz="1600" spc="-15" dirty="0">
                <a:latin typeface="Arial Narrow"/>
                <a:cs typeface="Arial Narrow"/>
              </a:rPr>
              <a:t>er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p</a:t>
            </a:r>
            <a:r>
              <a:rPr sz="1600" spc="-5" dirty="0">
                <a:latin typeface="Arial Narrow"/>
                <a:cs typeface="Arial Narrow"/>
              </a:rPr>
              <a:t>at</a:t>
            </a:r>
            <a:r>
              <a:rPr sz="1600" spc="-15" dirty="0">
                <a:latin typeface="Arial Narrow"/>
                <a:cs typeface="Arial Narrow"/>
              </a:rPr>
              <a:t>i</a:t>
            </a:r>
            <a:r>
              <a:rPr sz="1600" spc="-10" dirty="0">
                <a:latin typeface="Arial Narrow"/>
                <a:cs typeface="Arial Narrow"/>
              </a:rPr>
              <a:t>e</a:t>
            </a:r>
            <a:r>
              <a:rPr sz="1600" spc="-5" dirty="0">
                <a:latin typeface="Arial Narrow"/>
                <a:cs typeface="Arial Narrow"/>
              </a:rPr>
              <a:t>n</a:t>
            </a:r>
            <a:r>
              <a:rPr sz="1600" spc="-10" dirty="0">
                <a:latin typeface="Arial Narrow"/>
                <a:cs typeface="Arial Narrow"/>
              </a:rPr>
              <a:t>ts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to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 Narrow"/>
                <a:cs typeface="Arial Narrow"/>
              </a:rPr>
              <a:t>s</a:t>
            </a:r>
            <a:r>
              <a:rPr sz="1600" spc="-10" dirty="0">
                <a:latin typeface="Arial Narrow"/>
                <a:cs typeface="Arial Narrow"/>
              </a:rPr>
              <a:t>up</a:t>
            </a:r>
            <a:r>
              <a:rPr sz="1600" spc="-5" dirty="0">
                <a:latin typeface="Arial Narrow"/>
                <a:cs typeface="Arial Narrow"/>
              </a:rPr>
              <a:t>p</a:t>
            </a:r>
            <a:r>
              <a:rPr sz="1600" spc="-15" dirty="0">
                <a:latin typeface="Arial Narrow"/>
                <a:cs typeface="Arial Narrow"/>
              </a:rPr>
              <a:t>or</a:t>
            </a:r>
            <a:r>
              <a:rPr sz="1600" spc="-5" dirty="0">
                <a:latin typeface="Arial Narrow"/>
                <a:cs typeface="Arial Narrow"/>
              </a:rPr>
              <a:t>t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Arial Narrow"/>
                <a:cs typeface="Arial Narrow"/>
              </a:rPr>
              <a:t>m</a:t>
            </a:r>
            <a:r>
              <a:rPr sz="1600" spc="-10" dirty="0">
                <a:latin typeface="Arial Narrow"/>
                <a:cs typeface="Arial Narrow"/>
              </a:rPr>
              <a:t>uscle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Arial Narrow"/>
                <a:cs typeface="Arial Narrow"/>
              </a:rPr>
              <a:t>m</a:t>
            </a:r>
            <a:r>
              <a:rPr sz="1600" spc="-10" dirty="0">
                <a:latin typeface="Arial Narrow"/>
                <a:cs typeface="Arial Narrow"/>
              </a:rPr>
              <a:t>ass,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p</a:t>
            </a:r>
            <a:r>
              <a:rPr sz="1600" spc="-5" dirty="0">
                <a:latin typeface="Arial Narrow"/>
                <a:cs typeface="Arial Narrow"/>
              </a:rPr>
              <a:t>h</a:t>
            </a:r>
            <a:r>
              <a:rPr sz="1600" spc="-10" dirty="0">
                <a:latin typeface="Arial Narrow"/>
                <a:cs typeface="Arial Narrow"/>
              </a:rPr>
              <a:t>ysic</a:t>
            </a:r>
            <a:r>
              <a:rPr sz="1600" spc="-5" dirty="0">
                <a:latin typeface="Arial Narrow"/>
                <a:cs typeface="Arial Narrow"/>
              </a:rPr>
              <a:t>al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fun</a:t>
            </a:r>
            <a:r>
              <a:rPr sz="1600" spc="-5" dirty="0">
                <a:latin typeface="Arial Narrow"/>
                <a:cs typeface="Arial Narrow"/>
              </a:rPr>
              <a:t>ct</a:t>
            </a:r>
            <a:r>
              <a:rPr sz="1600" spc="-15" dirty="0">
                <a:latin typeface="Arial Narrow"/>
                <a:cs typeface="Arial Narrow"/>
              </a:rPr>
              <a:t>i</a:t>
            </a:r>
            <a:r>
              <a:rPr sz="1600" spc="-10" dirty="0">
                <a:latin typeface="Arial Narrow"/>
                <a:cs typeface="Arial Narrow"/>
              </a:rPr>
              <a:t>on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a</a:t>
            </a:r>
            <a:r>
              <a:rPr sz="1600" spc="-5" dirty="0">
                <a:latin typeface="Arial Narrow"/>
                <a:cs typeface="Arial Narrow"/>
              </a:rPr>
              <a:t>n</a:t>
            </a:r>
            <a:r>
              <a:rPr sz="1600" spc="-10" dirty="0">
                <a:latin typeface="Arial Narrow"/>
                <a:cs typeface="Arial Narrow"/>
              </a:rPr>
              <a:t>d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Arial Narrow"/>
                <a:cs typeface="Arial Narrow"/>
              </a:rPr>
              <a:t>m</a:t>
            </a:r>
            <a:r>
              <a:rPr sz="1600" spc="-10" dirty="0">
                <a:latin typeface="Arial Narrow"/>
                <a:cs typeface="Arial Narrow"/>
              </a:rPr>
              <a:t>etab</a:t>
            </a:r>
            <a:r>
              <a:rPr sz="1600" spc="-5" dirty="0">
                <a:latin typeface="Arial Narrow"/>
                <a:cs typeface="Arial Narrow"/>
              </a:rPr>
              <a:t>o</a:t>
            </a:r>
            <a:r>
              <a:rPr sz="1600" spc="-10" dirty="0">
                <a:latin typeface="Arial Narrow"/>
                <a:cs typeface="Arial Narrow"/>
              </a:rPr>
              <a:t>lic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 Narrow"/>
                <a:cs typeface="Arial Narrow"/>
              </a:rPr>
              <a:t>p</a:t>
            </a:r>
            <a:r>
              <a:rPr sz="1600" spc="-5" dirty="0">
                <a:latin typeface="Arial Narrow"/>
                <a:cs typeface="Arial Narrow"/>
              </a:rPr>
              <a:t>at</a:t>
            </a:r>
            <a:r>
              <a:rPr sz="1600" spc="-15" dirty="0">
                <a:latin typeface="Arial Narrow"/>
                <a:cs typeface="Arial Narrow"/>
              </a:rPr>
              <a:t>t</a:t>
            </a:r>
            <a:r>
              <a:rPr sz="1600" spc="-10" dirty="0">
                <a:latin typeface="Arial Narrow"/>
                <a:cs typeface="Arial Narrow"/>
              </a:rPr>
              <a:t>ern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2745" y="4626957"/>
            <a:ext cx="141160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latin typeface="Arial Narrow"/>
                <a:cs typeface="Arial Narrow"/>
              </a:rPr>
              <a:t>L</a:t>
            </a:r>
            <a:r>
              <a:rPr sz="1600" b="1" spc="-5" dirty="0">
                <a:latin typeface="Arial Narrow"/>
                <a:cs typeface="Arial Narrow"/>
              </a:rPr>
              <a:t>e</a:t>
            </a:r>
            <a:r>
              <a:rPr sz="1600" b="1" spc="-10" dirty="0">
                <a:latin typeface="Arial Narrow"/>
                <a:cs typeface="Arial Narrow"/>
              </a:rPr>
              <a:t>v</a:t>
            </a:r>
            <a:r>
              <a:rPr sz="1600" b="1" spc="-5" dirty="0">
                <a:latin typeface="Arial Narrow"/>
                <a:cs typeface="Arial Narrow"/>
              </a:rPr>
              <a:t>el</a:t>
            </a:r>
            <a:r>
              <a:rPr sz="1600" b="1" spc="-70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Arial Narrow"/>
                <a:cs typeface="Arial Narrow"/>
              </a:rPr>
              <a:t>of</a:t>
            </a:r>
            <a:r>
              <a:rPr sz="1600" b="1" spc="-30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Arial Narrow"/>
                <a:cs typeface="Arial Narrow"/>
              </a:rPr>
              <a:t>e</a:t>
            </a:r>
            <a:r>
              <a:rPr sz="1600" b="1" spc="-5" dirty="0">
                <a:latin typeface="Arial Narrow"/>
                <a:cs typeface="Arial Narrow"/>
              </a:rPr>
              <a:t>v</a:t>
            </a:r>
            <a:r>
              <a:rPr sz="1600" b="1" spc="-10" dirty="0">
                <a:latin typeface="Arial Narrow"/>
                <a:cs typeface="Arial Narrow"/>
              </a:rPr>
              <a:t>ide</a:t>
            </a:r>
            <a:r>
              <a:rPr sz="1600" b="1" spc="-5" dirty="0">
                <a:latin typeface="Arial Narrow"/>
                <a:cs typeface="Arial Narrow"/>
              </a:rPr>
              <a:t>n</a:t>
            </a:r>
            <a:r>
              <a:rPr sz="1600" b="1" spc="-10" dirty="0">
                <a:latin typeface="Arial Narrow"/>
                <a:cs typeface="Arial Narrow"/>
              </a:rPr>
              <a:t>ce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353438" y="4625433"/>
            <a:ext cx="3676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latin typeface="Arial Narrow"/>
                <a:cs typeface="Arial Narrow"/>
              </a:rPr>
              <a:t>High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7" name="object 2"/>
          <p:cNvSpPr txBox="1">
            <a:spLocks noGrp="1"/>
          </p:cNvSpPr>
          <p:nvPr>
            <p:ph type="title"/>
          </p:nvPr>
        </p:nvSpPr>
        <p:spPr>
          <a:xfrm>
            <a:off x="467544" y="774303"/>
            <a:ext cx="82296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l-GR" b="1" spc="-20" dirty="0" smtClean="0"/>
              <a:t>Θεραπεία</a:t>
            </a:r>
            <a:endParaRPr b="1" spc="-20" dirty="0"/>
          </a:p>
        </p:txBody>
      </p:sp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4601"/>
    </mc:Choice>
    <mc:Fallback>
      <p:transition spd="slow" advTm="74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/>
          <a:lstStyle/>
          <a:p>
            <a:pPr algn="ctr"/>
            <a:r>
              <a:rPr lang="el-GR" b="1" spc="-20" dirty="0" smtClean="0"/>
              <a:t>Θεραπεία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</p:spPr>
        <p:txBody>
          <a:bodyPr/>
          <a:lstStyle/>
          <a:p>
            <a:pPr marL="12700" indent="2540">
              <a:lnSpc>
                <a:spcPct val="100000"/>
              </a:lnSpc>
              <a:buNone/>
            </a:pPr>
            <a:r>
              <a:rPr lang="el-GR" dirty="0" smtClean="0">
                <a:solidFill>
                  <a:srgbClr val="800F4F"/>
                </a:solidFill>
                <a:latin typeface="Arial Narrow"/>
                <a:cs typeface="Arial Narrow"/>
              </a:rPr>
              <a:t>Κλινικές δοκιμές σχετικά με την Καρκινική καχεξία</a:t>
            </a:r>
            <a:r>
              <a:rPr lang="en-US" dirty="0" smtClean="0">
                <a:solidFill>
                  <a:srgbClr val="800F4F"/>
                </a:solidFill>
                <a:latin typeface="Arial Narrow"/>
                <a:cs typeface="Arial Narrow"/>
              </a:rPr>
              <a:t>:</a:t>
            </a:r>
            <a:r>
              <a:rPr lang="en-US" spc="-40" dirty="0" smtClean="0">
                <a:solidFill>
                  <a:srgbClr val="800F4F"/>
                </a:solidFill>
                <a:latin typeface="Times New Roman"/>
                <a:cs typeface="Times New Roman"/>
              </a:rPr>
              <a:t> </a:t>
            </a:r>
            <a:r>
              <a:rPr lang="el-GR" dirty="0" smtClean="0">
                <a:solidFill>
                  <a:srgbClr val="800F4F"/>
                </a:solidFill>
                <a:latin typeface="Arial Narrow"/>
                <a:cs typeface="Arial Narrow"/>
              </a:rPr>
              <a:t>Προβληματισμοί</a:t>
            </a:r>
            <a:endParaRPr lang="en-US" dirty="0" smtClean="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lang="en-US" sz="4000" dirty="0" smtClean="0">
              <a:latin typeface="Times New Roman"/>
              <a:cs typeface="Times New Roman"/>
            </a:endParaRPr>
          </a:p>
          <a:p>
            <a:pPr marL="12700" marR="1362710">
              <a:lnSpc>
                <a:spcPct val="150100"/>
              </a:lnSpc>
            </a:pPr>
            <a:r>
              <a:rPr lang="el-GR" sz="2400" spc="-35" dirty="0" smtClean="0">
                <a:latin typeface="Arial Narrow"/>
                <a:cs typeface="Arial Narrow"/>
              </a:rPr>
              <a:t>Έγκαιρη παρέμβαση </a:t>
            </a:r>
            <a:r>
              <a:rPr lang="en-US" sz="2400" dirty="0" smtClean="0">
                <a:latin typeface="Arial Narrow"/>
                <a:cs typeface="Arial Narrow"/>
              </a:rPr>
              <a:t>(con</a:t>
            </a:r>
            <a:r>
              <a:rPr lang="en-US" sz="2400" spc="-15" dirty="0" smtClean="0">
                <a:latin typeface="Arial Narrow"/>
                <a:cs typeface="Arial Narrow"/>
              </a:rPr>
              <a:t>c</a:t>
            </a:r>
            <a:r>
              <a:rPr lang="en-US" sz="2400" spc="-5" dirty="0" smtClean="0">
                <a:latin typeface="Arial Narrow"/>
                <a:cs typeface="Arial Narrow"/>
              </a:rPr>
              <a:t>ur</a:t>
            </a:r>
            <a:r>
              <a:rPr lang="en-US" sz="2400" spc="5" dirty="0" smtClean="0">
                <a:latin typeface="Arial Narrow"/>
                <a:cs typeface="Arial Narrow"/>
              </a:rPr>
              <a:t>r</a:t>
            </a:r>
            <a:r>
              <a:rPr lang="en-US" sz="2400" spc="-5" dirty="0" smtClean="0">
                <a:latin typeface="Arial Narrow"/>
                <a:cs typeface="Arial Narrow"/>
              </a:rPr>
              <a:t>en</a:t>
            </a:r>
            <a:r>
              <a:rPr lang="en-US" sz="2400" dirty="0" smtClean="0">
                <a:latin typeface="Arial Narrow"/>
                <a:cs typeface="Arial Narrow"/>
              </a:rPr>
              <a:t>t</a:t>
            </a:r>
            <a:r>
              <a:rPr lang="el-GR" sz="2400" spc="-40" dirty="0" smtClean="0">
                <a:latin typeface="Times New Roman"/>
                <a:cs typeface="Times New Roman"/>
              </a:rPr>
              <a:t> με τη χημειοθεραπεία</a:t>
            </a:r>
            <a:r>
              <a:rPr lang="en-US" sz="2400" dirty="0" smtClean="0">
                <a:latin typeface="Arial Narrow"/>
                <a:cs typeface="Arial Narrow"/>
              </a:rPr>
              <a:t>)</a:t>
            </a:r>
            <a:endParaRPr lang="el-GR" sz="2400" dirty="0" smtClean="0">
              <a:latin typeface="Times New Roman"/>
              <a:cs typeface="Times New Roman"/>
            </a:endParaRPr>
          </a:p>
          <a:p>
            <a:pPr marL="12700" marR="1362710">
              <a:lnSpc>
                <a:spcPct val="150100"/>
              </a:lnSpc>
            </a:pPr>
            <a:r>
              <a:rPr lang="el-GR" sz="2400" dirty="0" smtClean="0">
                <a:latin typeface="Arial Narrow"/>
                <a:cs typeface="Arial Narrow"/>
              </a:rPr>
              <a:t>Διαχείρηση συμπτωμάτων</a:t>
            </a:r>
            <a:endParaRPr lang="en-US" sz="24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lang="el-GR" sz="2400" spc="-5" dirty="0" smtClean="0">
                <a:latin typeface="Arial Narrow"/>
                <a:cs typeface="Arial Narrow"/>
              </a:rPr>
              <a:t>Πολυκεντρική προσέγγιση</a:t>
            </a:r>
            <a:endParaRPr lang="en-US" sz="24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lang="el-GR" sz="2400" spc="-5" dirty="0" smtClean="0">
                <a:latin typeface="Arial Narrow"/>
                <a:cs typeface="Arial Narrow"/>
              </a:rPr>
              <a:t>«Λεπτά» </a:t>
            </a:r>
            <a:r>
              <a:rPr lang="en-US" sz="2400" spc="-5" dirty="0" smtClean="0">
                <a:latin typeface="Arial Narrow"/>
                <a:cs typeface="Arial Narrow"/>
              </a:rPr>
              <a:t>en</a:t>
            </a:r>
            <a:r>
              <a:rPr lang="en-US" sz="2400" spc="-10" dirty="0" smtClean="0">
                <a:latin typeface="Arial Narrow"/>
                <a:cs typeface="Arial Narrow"/>
              </a:rPr>
              <a:t>d</a:t>
            </a:r>
            <a:r>
              <a:rPr lang="en-US" sz="2400" spc="-5" dirty="0" smtClean="0">
                <a:latin typeface="Arial Narrow"/>
                <a:cs typeface="Arial Narrow"/>
              </a:rPr>
              <a:t>po</a:t>
            </a:r>
            <a:r>
              <a:rPr lang="en-US" sz="2400" spc="-15" dirty="0" smtClean="0">
                <a:latin typeface="Arial Narrow"/>
                <a:cs typeface="Arial Narrow"/>
              </a:rPr>
              <a:t>i</a:t>
            </a:r>
            <a:r>
              <a:rPr lang="en-US" sz="2400" spc="-5" dirty="0" smtClean="0">
                <a:latin typeface="Arial Narrow"/>
                <a:cs typeface="Arial Narrow"/>
              </a:rPr>
              <a:t>nts</a:t>
            </a:r>
            <a:endParaRPr lang="en-US" sz="2400" dirty="0" smtClean="0">
              <a:latin typeface="Arial Narrow"/>
              <a:cs typeface="Arial Narrow"/>
            </a:endParaRPr>
          </a:p>
          <a:p>
            <a:endParaRPr lang="el-GR" dirty="0"/>
          </a:p>
        </p:txBody>
      </p:sp>
      <p:pic>
        <p:nvPicPr>
          <p:cNvPr id="4" name="Ήχος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7629"/>
    </mc:Choice>
    <mc:Fallback>
      <p:transition spd="slow" advTm="47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2 - Τίτλος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l-GR" altLang="el-GR" b="1" dirty="0" smtClean="0">
                <a:latin typeface="Times New Roman" pitchFamily="18" charset="0"/>
                <a:cs typeface="Times New Roman" pitchFamily="18" charset="0"/>
              </a:rPr>
              <a:t>Διατροφικά συμπτώματα </a:t>
            </a: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89387"/>
            <a:ext cx="4572000" cy="386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228600" y="1524002"/>
            <a:ext cx="8458201" cy="504983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000" dirty="0" smtClean="0">
                <a:latin typeface="+mj-lt"/>
              </a:rPr>
              <a:t>Συνήθη διατροφικά συμπτώματα κατά τη διάρκεια της αντινεοπλασματικής θεραπείας</a:t>
            </a:r>
            <a:r>
              <a:rPr lang="en-US" sz="2000" dirty="0" smtClean="0">
                <a:latin typeface="+mj-lt"/>
              </a:rPr>
              <a:t>:</a:t>
            </a:r>
          </a:p>
          <a:p>
            <a:r>
              <a:rPr lang="el-GR" sz="2000" dirty="0" smtClean="0">
                <a:latin typeface="+mj-lt"/>
              </a:rPr>
              <a:t>Ανορεξία</a:t>
            </a:r>
            <a:endParaRPr lang="en-US" sz="2000" dirty="0" smtClean="0">
              <a:latin typeface="+mj-lt"/>
            </a:endParaRPr>
          </a:p>
          <a:p>
            <a:r>
              <a:rPr lang="el-GR" sz="2000" dirty="0" smtClean="0">
                <a:latin typeface="+mj-lt"/>
              </a:rPr>
              <a:t>Αλλαγές – όσφρηση/γεύση  </a:t>
            </a:r>
            <a:endParaRPr lang="en-US" sz="2000" dirty="0" smtClean="0">
              <a:latin typeface="+mj-lt"/>
            </a:endParaRPr>
          </a:p>
          <a:p>
            <a:r>
              <a:rPr lang="el-GR" sz="2000" dirty="0" smtClean="0">
                <a:latin typeface="+mj-lt"/>
              </a:rPr>
              <a:t>Δυσκοιλιότητα </a:t>
            </a:r>
            <a:endParaRPr lang="en-US" sz="2000" dirty="0" smtClean="0">
              <a:latin typeface="+mj-lt"/>
            </a:endParaRPr>
          </a:p>
          <a:p>
            <a:r>
              <a:rPr lang="el-GR" sz="2000" dirty="0" smtClean="0">
                <a:latin typeface="+mj-lt"/>
              </a:rPr>
              <a:t>Διάρροιες </a:t>
            </a:r>
            <a:endParaRPr lang="en-US" sz="2000" dirty="0" smtClean="0">
              <a:latin typeface="+mj-lt"/>
            </a:endParaRPr>
          </a:p>
          <a:p>
            <a:r>
              <a:rPr lang="el-GR" sz="2000" dirty="0" smtClean="0">
                <a:latin typeface="+mj-lt"/>
              </a:rPr>
              <a:t>Ξηροστομία</a:t>
            </a:r>
            <a:endParaRPr lang="en-US" sz="2000" dirty="0" smtClean="0">
              <a:latin typeface="+mj-lt"/>
            </a:endParaRPr>
          </a:p>
          <a:p>
            <a:r>
              <a:rPr lang="el-GR" sz="2000" dirty="0" smtClean="0">
                <a:latin typeface="+mj-lt"/>
              </a:rPr>
              <a:t>Δυσανεξία στη λακτόζη </a:t>
            </a:r>
            <a:endParaRPr lang="en-US" sz="2000" dirty="0" smtClean="0">
              <a:latin typeface="+mj-lt"/>
            </a:endParaRPr>
          </a:p>
          <a:p>
            <a:r>
              <a:rPr lang="el-GR" sz="2000" dirty="0" smtClean="0">
                <a:latin typeface="+mj-lt"/>
              </a:rPr>
              <a:t>Ναυτία</a:t>
            </a:r>
            <a:endParaRPr lang="en-US" sz="2000" dirty="0" smtClean="0">
              <a:latin typeface="+mj-lt"/>
            </a:endParaRPr>
          </a:p>
          <a:p>
            <a:r>
              <a:rPr lang="el-GR" sz="2000" dirty="0" smtClean="0">
                <a:latin typeface="+mj-lt"/>
              </a:rPr>
              <a:t>Έμετος</a:t>
            </a:r>
            <a:endParaRPr lang="en-US" sz="2000" dirty="0" smtClean="0">
              <a:latin typeface="+mj-lt"/>
            </a:endParaRPr>
          </a:p>
          <a:p>
            <a:r>
              <a:rPr lang="el-GR" sz="2000" dirty="0" smtClean="0">
                <a:latin typeface="+mj-lt"/>
              </a:rPr>
              <a:t>Απώλεια ΣΒ</a:t>
            </a:r>
            <a:endParaRPr lang="el-GR" sz="2000" dirty="0">
              <a:latin typeface="+mj-lt"/>
            </a:endParaRPr>
          </a:p>
        </p:txBody>
      </p:sp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63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9552" y="740703"/>
            <a:ext cx="7708466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l-GR" sz="3200" b="1" dirty="0" smtClean="0">
                <a:solidFill>
                  <a:schemeClr val="tx2"/>
                </a:solidFill>
                <a:latin typeface="+mj-lt"/>
                <a:cs typeface="Arial Narrow"/>
              </a:rPr>
              <a:t>Τελικό στάδιο</a:t>
            </a:r>
            <a:r>
              <a:rPr lang="en-US" sz="3200" b="1" dirty="0" smtClean="0">
                <a:solidFill>
                  <a:schemeClr val="tx2"/>
                </a:solidFill>
                <a:latin typeface="+mj-lt"/>
                <a:cs typeface="Arial Narrow"/>
              </a:rPr>
              <a:t>: </a:t>
            </a:r>
            <a:r>
              <a:rPr lang="el-GR" sz="3200" b="1" dirty="0" smtClean="0">
                <a:solidFill>
                  <a:schemeClr val="tx2"/>
                </a:solidFill>
                <a:latin typeface="+mj-lt"/>
                <a:cs typeface="Arial Narrow"/>
              </a:rPr>
              <a:t>Πότε διακόπτουμε τη διατροφική υποστήριξη </a:t>
            </a:r>
            <a:r>
              <a:rPr sz="3200" b="1" dirty="0" smtClean="0">
                <a:solidFill>
                  <a:schemeClr val="tx2"/>
                </a:solidFill>
                <a:latin typeface="+mj-lt"/>
                <a:cs typeface="Arial Narrow"/>
              </a:rPr>
              <a:t>(?)</a:t>
            </a:r>
            <a:endParaRPr sz="3200" b="1" dirty="0">
              <a:solidFill>
                <a:schemeClr val="tx2"/>
              </a:solidFill>
              <a:latin typeface="+mj-lt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9390" y="4078443"/>
            <a:ext cx="8496300" cy="0"/>
          </a:xfrm>
          <a:custGeom>
            <a:avLst/>
            <a:gdLst/>
            <a:ahLst/>
            <a:cxnLst/>
            <a:rect l="l" t="t" r="r" b="b"/>
            <a:pathLst>
              <a:path w="8496300">
                <a:moveTo>
                  <a:pt x="0" y="0"/>
                </a:moveTo>
                <a:lnTo>
                  <a:pt x="8496299" y="0"/>
                </a:lnTo>
              </a:path>
            </a:pathLst>
          </a:custGeom>
          <a:ln w="28955">
            <a:solidFill>
              <a:srgbClr val="7F7F7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7867" y="2508845"/>
            <a:ext cx="1950720" cy="1066800"/>
          </a:xfrm>
          <a:custGeom>
            <a:avLst/>
            <a:gdLst/>
            <a:ahLst/>
            <a:cxnLst/>
            <a:rect l="l" t="t" r="r" b="b"/>
            <a:pathLst>
              <a:path w="1950720" h="1066800">
                <a:moveTo>
                  <a:pt x="0" y="1066799"/>
                </a:moveTo>
                <a:lnTo>
                  <a:pt x="1950588" y="1066799"/>
                </a:lnTo>
                <a:lnTo>
                  <a:pt x="1950588" y="0"/>
                </a:lnTo>
                <a:lnTo>
                  <a:pt x="0" y="0"/>
                </a:lnTo>
                <a:lnTo>
                  <a:pt x="0" y="1066799"/>
                </a:lnTo>
                <a:close/>
              </a:path>
            </a:pathLst>
          </a:custGeom>
          <a:solidFill>
            <a:srgbClr val="E7E8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08458" y="2508845"/>
            <a:ext cx="6546215" cy="1066800"/>
          </a:xfrm>
          <a:custGeom>
            <a:avLst/>
            <a:gdLst/>
            <a:ahLst/>
            <a:cxnLst/>
            <a:rect l="l" t="t" r="r" b="b"/>
            <a:pathLst>
              <a:path w="6546215" h="1066800">
                <a:moveTo>
                  <a:pt x="0" y="1066799"/>
                </a:moveTo>
                <a:lnTo>
                  <a:pt x="6545701" y="1066799"/>
                </a:lnTo>
                <a:lnTo>
                  <a:pt x="6545701" y="0"/>
                </a:lnTo>
                <a:lnTo>
                  <a:pt x="0" y="0"/>
                </a:lnTo>
                <a:lnTo>
                  <a:pt x="0" y="1066799"/>
                </a:lnTo>
                <a:close/>
              </a:path>
            </a:pathLst>
          </a:custGeom>
          <a:solidFill>
            <a:srgbClr val="E7E8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7867" y="3575664"/>
            <a:ext cx="1950720" cy="370840"/>
          </a:xfrm>
          <a:custGeom>
            <a:avLst/>
            <a:gdLst/>
            <a:ahLst/>
            <a:cxnLst/>
            <a:rect l="l" t="t" r="r" b="b"/>
            <a:pathLst>
              <a:path w="1950720" h="370839">
                <a:moveTo>
                  <a:pt x="0" y="370831"/>
                </a:moveTo>
                <a:lnTo>
                  <a:pt x="1950588" y="370831"/>
                </a:lnTo>
                <a:lnTo>
                  <a:pt x="1950588" y="0"/>
                </a:lnTo>
                <a:lnTo>
                  <a:pt x="0" y="0"/>
                </a:lnTo>
                <a:lnTo>
                  <a:pt x="0" y="3708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08458" y="3575664"/>
            <a:ext cx="6546215" cy="370840"/>
          </a:xfrm>
          <a:custGeom>
            <a:avLst/>
            <a:gdLst/>
            <a:ahLst/>
            <a:cxnLst/>
            <a:rect l="l" t="t" r="r" b="b"/>
            <a:pathLst>
              <a:path w="6546215" h="370839">
                <a:moveTo>
                  <a:pt x="0" y="370831"/>
                </a:moveTo>
                <a:lnTo>
                  <a:pt x="6545701" y="370831"/>
                </a:lnTo>
                <a:lnTo>
                  <a:pt x="6545701" y="0"/>
                </a:lnTo>
                <a:lnTo>
                  <a:pt x="0" y="0"/>
                </a:lnTo>
                <a:lnTo>
                  <a:pt x="0" y="3708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1522" y="3575644"/>
            <a:ext cx="8509001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985" y="0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7867" y="2502509"/>
            <a:ext cx="0" cy="1450340"/>
          </a:xfrm>
          <a:custGeom>
            <a:avLst/>
            <a:gdLst/>
            <a:ahLst/>
            <a:cxnLst/>
            <a:rect l="l" t="t" r="r" b="b"/>
            <a:pathLst>
              <a:path h="1450339">
                <a:moveTo>
                  <a:pt x="0" y="0"/>
                </a:moveTo>
                <a:lnTo>
                  <a:pt x="0" y="1450329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54165" y="2502509"/>
            <a:ext cx="0" cy="1450340"/>
          </a:xfrm>
          <a:custGeom>
            <a:avLst/>
            <a:gdLst/>
            <a:ahLst/>
            <a:cxnLst/>
            <a:rect l="l" t="t" r="r" b="b"/>
            <a:pathLst>
              <a:path h="1450339">
                <a:moveTo>
                  <a:pt x="0" y="0"/>
                </a:moveTo>
                <a:lnTo>
                  <a:pt x="0" y="1450329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1522" y="2508845"/>
            <a:ext cx="8509001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985" y="0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1522" y="3946496"/>
            <a:ext cx="8509001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985" y="0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36762" y="2567601"/>
            <a:ext cx="1776731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200" b="1" spc="-5" dirty="0">
                <a:latin typeface="Arial Narrow"/>
                <a:cs typeface="Arial Narrow"/>
              </a:rPr>
              <a:t>Strength</a:t>
            </a:r>
            <a:r>
              <a:rPr sz="1200" b="1" spc="-3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of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re</a:t>
            </a:r>
            <a:r>
              <a:rPr sz="1200" b="1" dirty="0">
                <a:latin typeface="Arial Narrow"/>
                <a:cs typeface="Arial Narrow"/>
              </a:rPr>
              <a:t>comme</a:t>
            </a:r>
            <a:r>
              <a:rPr sz="1200" b="1" spc="-5" dirty="0">
                <a:latin typeface="Arial Narrow"/>
                <a:cs typeface="Arial Narrow"/>
              </a:rPr>
              <a:t>ndation:</a:t>
            </a:r>
            <a:endParaRPr sz="1200">
              <a:latin typeface="Arial Narrow"/>
              <a:cs typeface="Arial Narrow"/>
            </a:endParaRPr>
          </a:p>
          <a:p>
            <a:pPr marL="12700">
              <a:lnSpc>
                <a:spcPts val="1920"/>
              </a:lnSpc>
            </a:pPr>
            <a:r>
              <a:rPr sz="1600" b="1" spc="-10" dirty="0">
                <a:latin typeface="Arial Narrow"/>
                <a:cs typeface="Arial Narrow"/>
              </a:rPr>
              <a:t>S</a:t>
            </a:r>
            <a:r>
              <a:rPr sz="1600" b="1" spc="-5" dirty="0">
                <a:latin typeface="Arial Narrow"/>
                <a:cs typeface="Arial Narrow"/>
              </a:rPr>
              <a:t>T</a:t>
            </a:r>
            <a:r>
              <a:rPr sz="1600" b="1" spc="-10" dirty="0">
                <a:latin typeface="Arial Narrow"/>
                <a:cs typeface="Arial Narrow"/>
              </a:rPr>
              <a:t>RONG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23729" y="2575366"/>
            <a:ext cx="6768752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spc="-40" dirty="0">
                <a:latin typeface="Arial Narrow"/>
                <a:cs typeface="Arial Narrow"/>
              </a:rPr>
              <a:t>W</a:t>
            </a:r>
            <a:r>
              <a:rPr sz="1400" spc="-10" dirty="0">
                <a:latin typeface="Arial Narrow"/>
                <a:cs typeface="Arial Narrow"/>
              </a:rPr>
              <a:t>e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recom</a:t>
            </a:r>
            <a:r>
              <a:rPr sz="1400" spc="-20" dirty="0">
                <a:latin typeface="Arial Narrow"/>
                <a:cs typeface="Arial Narrow"/>
              </a:rPr>
              <a:t>m</a:t>
            </a:r>
            <a:r>
              <a:rPr sz="1400" spc="-10" dirty="0">
                <a:latin typeface="Arial Narrow"/>
                <a:cs typeface="Arial Narrow"/>
              </a:rPr>
              <a:t>end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o</a:t>
            </a:r>
            <a:r>
              <a:rPr sz="1400" spc="-30" dirty="0">
                <a:latin typeface="Arial Narrow"/>
                <a:cs typeface="Arial Narrow"/>
              </a:rPr>
              <a:t>f</a:t>
            </a:r>
            <a:r>
              <a:rPr sz="1400" spc="-10" dirty="0">
                <a:latin typeface="Arial Narrow"/>
                <a:cs typeface="Arial Narrow"/>
              </a:rPr>
              <a:t>fer</a:t>
            </a:r>
            <a:r>
              <a:rPr sz="1400" spc="-15" dirty="0">
                <a:latin typeface="Arial Narrow"/>
                <a:cs typeface="Arial Narrow"/>
              </a:rPr>
              <a:t>i</a:t>
            </a:r>
            <a:r>
              <a:rPr sz="1400" spc="-10" dirty="0">
                <a:latin typeface="Arial Narrow"/>
                <a:cs typeface="Arial Narrow"/>
              </a:rPr>
              <a:t>ng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a</a:t>
            </a:r>
            <a:r>
              <a:rPr sz="1400" spc="-5" dirty="0">
                <a:latin typeface="Arial Narrow"/>
                <a:cs typeface="Arial Narrow"/>
              </a:rPr>
              <a:t>n</a:t>
            </a:r>
            <a:r>
              <a:rPr sz="1400" spc="-10" dirty="0">
                <a:latin typeface="Arial Narrow"/>
                <a:cs typeface="Arial Narrow"/>
              </a:rPr>
              <a:t>d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 Narrow"/>
                <a:cs typeface="Arial Narrow"/>
              </a:rPr>
              <a:t>impl</a:t>
            </a:r>
            <a:r>
              <a:rPr sz="1400" spc="-10" dirty="0">
                <a:latin typeface="Arial Narrow"/>
                <a:cs typeface="Arial Narrow"/>
              </a:rPr>
              <a:t>e</a:t>
            </a:r>
            <a:r>
              <a:rPr sz="1400" spc="-20" dirty="0">
                <a:latin typeface="Arial Narrow"/>
                <a:cs typeface="Arial Narrow"/>
              </a:rPr>
              <a:t>m</a:t>
            </a:r>
            <a:r>
              <a:rPr sz="1400" spc="-10" dirty="0">
                <a:latin typeface="Arial Narrow"/>
                <a:cs typeface="Arial Narrow"/>
              </a:rPr>
              <a:t>enting</a:t>
            </a:r>
            <a:r>
              <a:rPr sz="1400" spc="-8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n</a:t>
            </a:r>
            <a:r>
              <a:rPr sz="1400" spc="-5" dirty="0">
                <a:latin typeface="Arial Narrow"/>
                <a:cs typeface="Arial Narrow"/>
              </a:rPr>
              <a:t>ut</a:t>
            </a:r>
            <a:r>
              <a:rPr sz="1400" spc="-15" dirty="0">
                <a:latin typeface="Arial Narrow"/>
                <a:cs typeface="Arial Narrow"/>
              </a:rPr>
              <a:t>r</a:t>
            </a:r>
            <a:r>
              <a:rPr sz="1400" spc="-10" dirty="0">
                <a:latin typeface="Arial Narrow"/>
                <a:cs typeface="Arial Narrow"/>
              </a:rPr>
              <a:t>i</a:t>
            </a:r>
            <a:r>
              <a:rPr sz="1400" spc="-15" dirty="0">
                <a:latin typeface="Arial Narrow"/>
                <a:cs typeface="Arial Narrow"/>
              </a:rPr>
              <a:t>tio</a:t>
            </a:r>
            <a:r>
              <a:rPr sz="1400" spc="-10" dirty="0">
                <a:latin typeface="Arial Narrow"/>
                <a:cs typeface="Arial Narrow"/>
              </a:rPr>
              <a:t>nal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 Narrow"/>
                <a:cs typeface="Arial Narrow"/>
              </a:rPr>
              <a:t>interv</a:t>
            </a:r>
            <a:r>
              <a:rPr sz="1400" spc="-5" dirty="0">
                <a:latin typeface="Arial Narrow"/>
                <a:cs typeface="Arial Narrow"/>
              </a:rPr>
              <a:t>e</a:t>
            </a:r>
            <a:r>
              <a:rPr sz="1400" spc="-10" dirty="0">
                <a:latin typeface="Arial Narrow"/>
                <a:cs typeface="Arial Narrow"/>
              </a:rPr>
              <a:t>ntions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in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pat</a:t>
            </a:r>
            <a:r>
              <a:rPr sz="1400" spc="-15" dirty="0">
                <a:latin typeface="Arial Narrow"/>
                <a:cs typeface="Arial Narrow"/>
              </a:rPr>
              <a:t>i</a:t>
            </a:r>
            <a:r>
              <a:rPr sz="1400" spc="-10" dirty="0">
                <a:latin typeface="Arial Narrow"/>
                <a:cs typeface="Arial Narrow"/>
              </a:rPr>
              <a:t>e</a:t>
            </a:r>
            <a:r>
              <a:rPr sz="1400" spc="-5" dirty="0">
                <a:latin typeface="Arial Narrow"/>
                <a:cs typeface="Arial Narrow"/>
              </a:rPr>
              <a:t>n</a:t>
            </a:r>
            <a:r>
              <a:rPr sz="1400" spc="-10" dirty="0">
                <a:latin typeface="Arial Narrow"/>
                <a:cs typeface="Arial Narrow"/>
              </a:rPr>
              <a:t>ts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with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a</a:t>
            </a:r>
            <a:r>
              <a:rPr sz="1400" spc="-5" dirty="0">
                <a:latin typeface="Arial Narrow"/>
                <a:cs typeface="Arial Narrow"/>
              </a:rPr>
              <a:t>d</a:t>
            </a:r>
            <a:r>
              <a:rPr sz="1400" spc="-10" dirty="0">
                <a:latin typeface="Arial Narrow"/>
                <a:cs typeface="Arial Narrow"/>
              </a:rPr>
              <a:t>va</a:t>
            </a:r>
            <a:r>
              <a:rPr sz="1400" spc="-5" dirty="0">
                <a:latin typeface="Arial Narrow"/>
                <a:cs typeface="Arial Narrow"/>
              </a:rPr>
              <a:t>n</a:t>
            </a:r>
            <a:r>
              <a:rPr sz="1400" spc="-10" dirty="0">
                <a:latin typeface="Arial Narrow"/>
                <a:cs typeface="Arial Narrow"/>
              </a:rPr>
              <a:t>ced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ca</a:t>
            </a:r>
            <a:r>
              <a:rPr sz="1400" spc="-5" dirty="0">
                <a:latin typeface="Arial Narrow"/>
                <a:cs typeface="Arial Narrow"/>
              </a:rPr>
              <a:t>n</a:t>
            </a:r>
            <a:r>
              <a:rPr sz="1400" spc="-10" dirty="0">
                <a:latin typeface="Arial Narrow"/>
                <a:cs typeface="Arial Narrow"/>
              </a:rPr>
              <a:t>c</a:t>
            </a:r>
            <a:r>
              <a:rPr sz="1400" spc="-15" dirty="0">
                <a:latin typeface="Arial Narrow"/>
                <a:cs typeface="Arial Narrow"/>
              </a:rPr>
              <a:t>e</a:t>
            </a:r>
            <a:r>
              <a:rPr sz="1400" spc="-5" dirty="0">
                <a:latin typeface="Arial Narrow"/>
                <a:cs typeface="Arial Narrow"/>
              </a:rPr>
              <a:t>r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o</a:t>
            </a:r>
            <a:r>
              <a:rPr sz="1400" spc="-5" dirty="0">
                <a:latin typeface="Arial Narrow"/>
                <a:cs typeface="Arial Narrow"/>
              </a:rPr>
              <a:t>n</a:t>
            </a:r>
            <a:r>
              <a:rPr sz="1400" spc="-10" dirty="0">
                <a:latin typeface="Arial Narrow"/>
                <a:cs typeface="Arial Narrow"/>
              </a:rPr>
              <a:t>ly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 Narrow"/>
                <a:cs typeface="Arial Narrow"/>
              </a:rPr>
              <a:t>afte</a:t>
            </a:r>
            <a:r>
              <a:rPr sz="1400" spc="-5" dirty="0">
                <a:latin typeface="Arial Narrow"/>
                <a:cs typeface="Arial Narrow"/>
              </a:rPr>
              <a:t>r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co</a:t>
            </a:r>
            <a:r>
              <a:rPr sz="1400" spc="-5" dirty="0">
                <a:latin typeface="Arial Narrow"/>
                <a:cs typeface="Arial Narrow"/>
              </a:rPr>
              <a:t>n</a:t>
            </a:r>
            <a:r>
              <a:rPr sz="1400" spc="-10" dirty="0">
                <a:latin typeface="Arial Narrow"/>
                <a:cs typeface="Arial Narrow"/>
              </a:rPr>
              <a:t>s</a:t>
            </a:r>
            <a:r>
              <a:rPr sz="1400" spc="-15" dirty="0">
                <a:latin typeface="Arial Narrow"/>
                <a:cs typeface="Arial Narrow"/>
              </a:rPr>
              <a:t>id</a:t>
            </a:r>
            <a:r>
              <a:rPr sz="1400" spc="-10" dirty="0">
                <a:latin typeface="Arial Narrow"/>
                <a:cs typeface="Arial Narrow"/>
              </a:rPr>
              <a:t>er</a:t>
            </a:r>
            <a:r>
              <a:rPr sz="1400" spc="-15" dirty="0">
                <a:latin typeface="Arial Narrow"/>
                <a:cs typeface="Arial Narrow"/>
              </a:rPr>
              <a:t>i</a:t>
            </a:r>
            <a:r>
              <a:rPr sz="1400" spc="-10" dirty="0">
                <a:latin typeface="Arial Narrow"/>
                <a:cs typeface="Arial Narrow"/>
              </a:rPr>
              <a:t>ng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tog</a:t>
            </a:r>
            <a:r>
              <a:rPr sz="1400" spc="-5" dirty="0">
                <a:latin typeface="Arial Narrow"/>
                <a:cs typeface="Arial Narrow"/>
              </a:rPr>
              <a:t>e</a:t>
            </a:r>
            <a:r>
              <a:rPr sz="1400" spc="-10" dirty="0">
                <a:latin typeface="Arial Narrow"/>
                <a:cs typeface="Arial Narrow"/>
              </a:rPr>
              <a:t>ther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with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 Narrow"/>
                <a:cs typeface="Arial Narrow"/>
              </a:rPr>
              <a:t>t</a:t>
            </a:r>
            <a:r>
              <a:rPr sz="1400" spc="-10" dirty="0">
                <a:latin typeface="Arial Narrow"/>
                <a:cs typeface="Arial Narrow"/>
              </a:rPr>
              <a:t>he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p</a:t>
            </a:r>
            <a:r>
              <a:rPr sz="1400" spc="-5" dirty="0">
                <a:latin typeface="Arial Narrow"/>
                <a:cs typeface="Arial Narrow"/>
              </a:rPr>
              <a:t>at</a:t>
            </a:r>
            <a:r>
              <a:rPr sz="1400" spc="-15" dirty="0">
                <a:latin typeface="Arial Narrow"/>
                <a:cs typeface="Arial Narrow"/>
              </a:rPr>
              <a:t>i</a:t>
            </a:r>
            <a:r>
              <a:rPr sz="1400" spc="-10" dirty="0">
                <a:latin typeface="Arial Narrow"/>
                <a:cs typeface="Arial Narrow"/>
              </a:rPr>
              <a:t>e</a:t>
            </a:r>
            <a:r>
              <a:rPr sz="1400" spc="-5" dirty="0">
                <a:latin typeface="Arial Narrow"/>
                <a:cs typeface="Arial Narrow"/>
              </a:rPr>
              <a:t>nt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the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pro</a:t>
            </a:r>
            <a:r>
              <a:rPr sz="1400" spc="-5" dirty="0">
                <a:latin typeface="Arial Narrow"/>
                <a:cs typeface="Arial Narrow"/>
              </a:rPr>
              <a:t>g</a:t>
            </a:r>
            <a:r>
              <a:rPr sz="1400" spc="-10" dirty="0">
                <a:latin typeface="Arial Narrow"/>
                <a:cs typeface="Arial Narrow"/>
              </a:rPr>
              <a:t>n</a:t>
            </a:r>
            <a:r>
              <a:rPr sz="1400" spc="-5" dirty="0">
                <a:latin typeface="Arial Narrow"/>
                <a:cs typeface="Arial Narrow"/>
              </a:rPr>
              <a:t>o</a:t>
            </a:r>
            <a:r>
              <a:rPr sz="1400" spc="-10" dirty="0">
                <a:latin typeface="Arial Narrow"/>
                <a:cs typeface="Arial Narrow"/>
              </a:rPr>
              <a:t>sis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 Narrow"/>
                <a:cs typeface="Arial Narrow"/>
              </a:rPr>
              <a:t>o</a:t>
            </a:r>
            <a:r>
              <a:rPr sz="1400" spc="-5" dirty="0">
                <a:latin typeface="Arial Narrow"/>
                <a:cs typeface="Arial Narrow"/>
              </a:rPr>
              <a:t>f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 Narrow"/>
                <a:cs typeface="Arial Narrow"/>
              </a:rPr>
              <a:t>t</a:t>
            </a:r>
            <a:r>
              <a:rPr sz="1400" spc="-10" dirty="0">
                <a:latin typeface="Arial Narrow"/>
                <a:cs typeface="Arial Narrow"/>
              </a:rPr>
              <a:t>he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Arial Narrow"/>
                <a:cs typeface="Arial Narrow"/>
              </a:rPr>
              <a:t>m</a:t>
            </a:r>
            <a:r>
              <a:rPr sz="1400" spc="-10" dirty="0">
                <a:latin typeface="Arial Narrow"/>
                <a:cs typeface="Arial Narrow"/>
              </a:rPr>
              <a:t>alig</a:t>
            </a:r>
            <a:r>
              <a:rPr sz="1400" spc="-5" dirty="0">
                <a:latin typeface="Arial Narrow"/>
                <a:cs typeface="Arial Narrow"/>
              </a:rPr>
              <a:t>n</a:t>
            </a:r>
            <a:r>
              <a:rPr sz="1400" spc="-10" dirty="0">
                <a:latin typeface="Arial Narrow"/>
                <a:cs typeface="Arial Narrow"/>
              </a:rPr>
              <a:t>a</a:t>
            </a:r>
            <a:r>
              <a:rPr sz="1400" spc="-5" dirty="0">
                <a:latin typeface="Arial Narrow"/>
                <a:cs typeface="Arial Narrow"/>
              </a:rPr>
              <a:t>nt</a:t>
            </a:r>
            <a:r>
              <a:rPr sz="1400" spc="-8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di</a:t>
            </a:r>
            <a:r>
              <a:rPr sz="1400" spc="-5" dirty="0">
                <a:latin typeface="Arial Narrow"/>
                <a:cs typeface="Arial Narrow"/>
              </a:rPr>
              <a:t>s</a:t>
            </a:r>
            <a:r>
              <a:rPr sz="1400" spc="-10" dirty="0">
                <a:latin typeface="Arial Narrow"/>
                <a:cs typeface="Arial Narrow"/>
              </a:rPr>
              <a:t>e</a:t>
            </a:r>
            <a:r>
              <a:rPr sz="1400" spc="-5" dirty="0">
                <a:latin typeface="Arial Narrow"/>
                <a:cs typeface="Arial Narrow"/>
              </a:rPr>
              <a:t>a</a:t>
            </a:r>
            <a:r>
              <a:rPr sz="1400" spc="-10" dirty="0">
                <a:latin typeface="Arial Narrow"/>
                <a:cs typeface="Arial Narrow"/>
              </a:rPr>
              <a:t>se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a</a:t>
            </a:r>
            <a:r>
              <a:rPr sz="1400" spc="-5" dirty="0">
                <a:latin typeface="Arial Narrow"/>
                <a:cs typeface="Arial Narrow"/>
              </a:rPr>
              <a:t>n</a:t>
            </a:r>
            <a:r>
              <a:rPr sz="1400" spc="-10" dirty="0">
                <a:latin typeface="Arial Narrow"/>
                <a:cs typeface="Arial Narrow"/>
              </a:rPr>
              <a:t>d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b</a:t>
            </a:r>
            <a:r>
              <a:rPr sz="1400" spc="-5" dirty="0">
                <a:latin typeface="Arial Narrow"/>
                <a:cs typeface="Arial Narrow"/>
              </a:rPr>
              <a:t>o</a:t>
            </a:r>
            <a:r>
              <a:rPr sz="1400" spc="-10" dirty="0">
                <a:latin typeface="Arial Narrow"/>
                <a:cs typeface="Arial Narrow"/>
              </a:rPr>
              <a:t>th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the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exp</a:t>
            </a:r>
            <a:r>
              <a:rPr sz="1400" spc="-5" dirty="0">
                <a:latin typeface="Arial Narrow"/>
                <a:cs typeface="Arial Narrow"/>
              </a:rPr>
              <a:t>e</a:t>
            </a:r>
            <a:r>
              <a:rPr sz="1400" spc="-10" dirty="0">
                <a:latin typeface="Arial Narrow"/>
                <a:cs typeface="Arial Narrow"/>
              </a:rPr>
              <a:t>cted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b</a:t>
            </a:r>
            <a:r>
              <a:rPr sz="1400" spc="-5" dirty="0">
                <a:latin typeface="Arial Narrow"/>
                <a:cs typeface="Arial Narrow"/>
              </a:rPr>
              <a:t>e</a:t>
            </a:r>
            <a:r>
              <a:rPr sz="1400" spc="-10" dirty="0">
                <a:latin typeface="Arial Narrow"/>
                <a:cs typeface="Arial Narrow"/>
              </a:rPr>
              <a:t>n</a:t>
            </a:r>
            <a:r>
              <a:rPr sz="1400" spc="-5" dirty="0">
                <a:latin typeface="Arial Narrow"/>
                <a:cs typeface="Arial Narrow"/>
              </a:rPr>
              <a:t>ef</a:t>
            </a:r>
            <a:r>
              <a:rPr sz="1400" spc="-15" dirty="0">
                <a:latin typeface="Arial Narrow"/>
                <a:cs typeface="Arial Narrow"/>
              </a:rPr>
              <a:t>i</a:t>
            </a:r>
            <a:r>
              <a:rPr sz="1400" spc="-5" dirty="0">
                <a:latin typeface="Arial Narrow"/>
                <a:cs typeface="Arial Narrow"/>
              </a:rPr>
              <a:t>t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on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q</a:t>
            </a:r>
            <a:r>
              <a:rPr sz="1400" spc="-5" dirty="0">
                <a:latin typeface="Arial Narrow"/>
                <a:cs typeface="Arial Narrow"/>
              </a:rPr>
              <a:t>u</a:t>
            </a:r>
            <a:r>
              <a:rPr sz="1400" spc="-10" dirty="0">
                <a:latin typeface="Arial Narrow"/>
                <a:cs typeface="Arial Narrow"/>
              </a:rPr>
              <a:t>ality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 Narrow"/>
                <a:cs typeface="Arial Narrow"/>
              </a:rPr>
              <a:t>o</a:t>
            </a:r>
            <a:r>
              <a:rPr sz="1400" spc="-5" dirty="0">
                <a:latin typeface="Arial Narrow"/>
                <a:cs typeface="Arial Narrow"/>
              </a:rPr>
              <a:t>f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 Narrow"/>
                <a:cs typeface="Arial Narrow"/>
              </a:rPr>
              <a:t>l</a:t>
            </a:r>
            <a:r>
              <a:rPr sz="1400" spc="-10" dirty="0">
                <a:latin typeface="Arial Narrow"/>
                <a:cs typeface="Arial Narrow"/>
              </a:rPr>
              <a:t>i</a:t>
            </a:r>
            <a:r>
              <a:rPr sz="1400" spc="-15" dirty="0">
                <a:latin typeface="Arial Narrow"/>
                <a:cs typeface="Arial Narrow"/>
              </a:rPr>
              <a:t>f</a:t>
            </a:r>
            <a:r>
              <a:rPr sz="1400" spc="-10" dirty="0">
                <a:latin typeface="Arial Narrow"/>
                <a:cs typeface="Arial Narrow"/>
              </a:rPr>
              <a:t>e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a</a:t>
            </a:r>
            <a:r>
              <a:rPr sz="1400" spc="-5" dirty="0">
                <a:latin typeface="Arial Narrow"/>
                <a:cs typeface="Arial Narrow"/>
              </a:rPr>
              <a:t>n</a:t>
            </a:r>
            <a:r>
              <a:rPr sz="1400" spc="-10" dirty="0">
                <a:latin typeface="Arial Narrow"/>
                <a:cs typeface="Arial Narrow"/>
              </a:rPr>
              <a:t>d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p</a:t>
            </a:r>
            <a:r>
              <a:rPr sz="1400" spc="-5" dirty="0">
                <a:latin typeface="Arial Narrow"/>
                <a:cs typeface="Arial Narrow"/>
              </a:rPr>
              <a:t>otentially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surviv</a:t>
            </a:r>
            <a:r>
              <a:rPr sz="1400" spc="-5" dirty="0">
                <a:latin typeface="Arial Narrow"/>
                <a:cs typeface="Arial Narrow"/>
              </a:rPr>
              <a:t>al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as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well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as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the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burd</a:t>
            </a:r>
            <a:r>
              <a:rPr sz="1400" spc="-5" dirty="0">
                <a:latin typeface="Arial Narrow"/>
                <a:cs typeface="Arial Narrow"/>
              </a:rPr>
              <a:t>e</a:t>
            </a:r>
            <a:r>
              <a:rPr sz="1400" spc="-10" dirty="0">
                <a:latin typeface="Arial Narrow"/>
                <a:cs typeface="Arial Narrow"/>
              </a:rPr>
              <a:t>n</a:t>
            </a:r>
            <a:r>
              <a:rPr sz="1400" spc="-7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a</a:t>
            </a:r>
            <a:r>
              <a:rPr sz="1400" spc="-5" dirty="0">
                <a:latin typeface="Arial Narrow"/>
                <a:cs typeface="Arial Narrow"/>
              </a:rPr>
              <a:t>s</a:t>
            </a:r>
            <a:r>
              <a:rPr sz="1400" spc="-10" dirty="0">
                <a:latin typeface="Arial Narrow"/>
                <a:cs typeface="Arial Narrow"/>
              </a:rPr>
              <a:t>so</a:t>
            </a:r>
            <a:r>
              <a:rPr sz="1400" spc="-5" dirty="0">
                <a:latin typeface="Arial Narrow"/>
                <a:cs typeface="Arial Narrow"/>
              </a:rPr>
              <a:t>c</a:t>
            </a:r>
            <a:r>
              <a:rPr sz="1400" spc="-15" dirty="0">
                <a:latin typeface="Arial Narrow"/>
                <a:cs typeface="Arial Narrow"/>
              </a:rPr>
              <a:t>iate</a:t>
            </a:r>
            <a:r>
              <a:rPr sz="1400" spc="-10" dirty="0">
                <a:latin typeface="Arial Narrow"/>
                <a:cs typeface="Arial Narrow"/>
              </a:rPr>
              <a:t>d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with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n</a:t>
            </a:r>
            <a:r>
              <a:rPr sz="1400" spc="-5" dirty="0">
                <a:latin typeface="Arial Narrow"/>
                <a:cs typeface="Arial Narrow"/>
              </a:rPr>
              <a:t>ut</a:t>
            </a:r>
            <a:r>
              <a:rPr sz="1400" spc="-15" dirty="0">
                <a:latin typeface="Arial Narrow"/>
                <a:cs typeface="Arial Narrow"/>
              </a:rPr>
              <a:t>r</a:t>
            </a:r>
            <a:r>
              <a:rPr sz="1400" spc="-10" dirty="0">
                <a:latin typeface="Arial Narrow"/>
                <a:cs typeface="Arial Narrow"/>
              </a:rPr>
              <a:t>i</a:t>
            </a:r>
            <a:r>
              <a:rPr sz="1400" spc="-15" dirty="0">
                <a:latin typeface="Arial Narrow"/>
                <a:cs typeface="Arial Narrow"/>
              </a:rPr>
              <a:t>tio</a:t>
            </a:r>
            <a:r>
              <a:rPr sz="1400" spc="-10" dirty="0">
                <a:latin typeface="Arial Narrow"/>
                <a:cs typeface="Arial Narrow"/>
              </a:rPr>
              <a:t>n</a:t>
            </a:r>
            <a:r>
              <a:rPr sz="1400" spc="-15" dirty="0">
                <a:latin typeface="Arial Narrow"/>
                <a:cs typeface="Arial Narrow"/>
              </a:rPr>
              <a:t>a</a:t>
            </a:r>
            <a:r>
              <a:rPr sz="1400" spc="-5" dirty="0">
                <a:latin typeface="Arial Narrow"/>
                <a:cs typeface="Arial Narrow"/>
              </a:rPr>
              <a:t>l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care</a:t>
            </a:r>
            <a:endParaRPr sz="14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6766" y="3643945"/>
            <a:ext cx="141160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latin typeface="Arial Narrow"/>
                <a:cs typeface="Arial Narrow"/>
              </a:rPr>
              <a:t>L</a:t>
            </a:r>
            <a:r>
              <a:rPr sz="1600" b="1" spc="-5" dirty="0">
                <a:latin typeface="Arial Narrow"/>
                <a:cs typeface="Arial Narrow"/>
              </a:rPr>
              <a:t>e</a:t>
            </a:r>
            <a:r>
              <a:rPr sz="1600" b="1" spc="-10" dirty="0">
                <a:latin typeface="Arial Narrow"/>
                <a:cs typeface="Arial Narrow"/>
              </a:rPr>
              <a:t>v</a:t>
            </a:r>
            <a:r>
              <a:rPr sz="1600" b="1" spc="-5" dirty="0">
                <a:latin typeface="Arial Narrow"/>
                <a:cs typeface="Arial Narrow"/>
              </a:rPr>
              <a:t>el</a:t>
            </a:r>
            <a:r>
              <a:rPr sz="1600" b="1" spc="-70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Arial Narrow"/>
                <a:cs typeface="Arial Narrow"/>
              </a:rPr>
              <a:t>of</a:t>
            </a:r>
            <a:r>
              <a:rPr sz="1600" b="1" spc="-30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Arial Narrow"/>
                <a:cs typeface="Arial Narrow"/>
              </a:rPr>
              <a:t>e</a:t>
            </a:r>
            <a:r>
              <a:rPr sz="1600" b="1" spc="-5" dirty="0">
                <a:latin typeface="Arial Narrow"/>
                <a:cs typeface="Arial Narrow"/>
              </a:rPr>
              <a:t>v</a:t>
            </a:r>
            <a:r>
              <a:rPr sz="1600" b="1" spc="-10" dirty="0">
                <a:latin typeface="Arial Narrow"/>
                <a:cs typeface="Arial Narrow"/>
              </a:rPr>
              <a:t>ide</a:t>
            </a:r>
            <a:r>
              <a:rPr sz="1600" b="1" spc="-5" dirty="0">
                <a:latin typeface="Arial Narrow"/>
                <a:cs typeface="Arial Narrow"/>
              </a:rPr>
              <a:t>n</a:t>
            </a:r>
            <a:r>
              <a:rPr sz="1600" b="1" spc="-10" dirty="0">
                <a:latin typeface="Arial Narrow"/>
                <a:cs typeface="Arial Narrow"/>
              </a:rPr>
              <a:t>ce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87460" y="3642419"/>
            <a:ext cx="33210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latin typeface="Arial Narrow"/>
                <a:cs typeface="Arial Narrow"/>
              </a:rPr>
              <a:t>Low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7867" y="4199600"/>
            <a:ext cx="1950720" cy="1066800"/>
          </a:xfrm>
          <a:custGeom>
            <a:avLst/>
            <a:gdLst/>
            <a:ahLst/>
            <a:cxnLst/>
            <a:rect l="l" t="t" r="r" b="b"/>
            <a:pathLst>
              <a:path w="1950720" h="1066800">
                <a:moveTo>
                  <a:pt x="0" y="1066799"/>
                </a:moveTo>
                <a:lnTo>
                  <a:pt x="1950588" y="1066799"/>
                </a:lnTo>
                <a:lnTo>
                  <a:pt x="1950588" y="0"/>
                </a:lnTo>
                <a:lnTo>
                  <a:pt x="0" y="0"/>
                </a:lnTo>
                <a:lnTo>
                  <a:pt x="0" y="1066799"/>
                </a:lnTo>
                <a:close/>
              </a:path>
            </a:pathLst>
          </a:custGeom>
          <a:solidFill>
            <a:srgbClr val="E7E8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08458" y="4199600"/>
            <a:ext cx="6546215" cy="1066800"/>
          </a:xfrm>
          <a:custGeom>
            <a:avLst/>
            <a:gdLst/>
            <a:ahLst/>
            <a:cxnLst/>
            <a:rect l="l" t="t" r="r" b="b"/>
            <a:pathLst>
              <a:path w="6546215" h="1066800">
                <a:moveTo>
                  <a:pt x="0" y="1066799"/>
                </a:moveTo>
                <a:lnTo>
                  <a:pt x="6545701" y="1066799"/>
                </a:lnTo>
                <a:lnTo>
                  <a:pt x="6545701" y="0"/>
                </a:lnTo>
                <a:lnTo>
                  <a:pt x="0" y="0"/>
                </a:lnTo>
                <a:lnTo>
                  <a:pt x="0" y="1066799"/>
                </a:lnTo>
                <a:close/>
              </a:path>
            </a:pathLst>
          </a:custGeom>
          <a:solidFill>
            <a:srgbClr val="E7E8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7867" y="5266400"/>
            <a:ext cx="1950720" cy="370840"/>
          </a:xfrm>
          <a:custGeom>
            <a:avLst/>
            <a:gdLst/>
            <a:ahLst/>
            <a:cxnLst/>
            <a:rect l="l" t="t" r="r" b="b"/>
            <a:pathLst>
              <a:path w="1950720" h="370839">
                <a:moveTo>
                  <a:pt x="0" y="370844"/>
                </a:moveTo>
                <a:lnTo>
                  <a:pt x="1950588" y="370844"/>
                </a:lnTo>
                <a:lnTo>
                  <a:pt x="1950588" y="0"/>
                </a:lnTo>
                <a:lnTo>
                  <a:pt x="0" y="0"/>
                </a:lnTo>
                <a:lnTo>
                  <a:pt x="0" y="3708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08458" y="5266400"/>
            <a:ext cx="6546215" cy="370840"/>
          </a:xfrm>
          <a:custGeom>
            <a:avLst/>
            <a:gdLst/>
            <a:ahLst/>
            <a:cxnLst/>
            <a:rect l="l" t="t" r="r" b="b"/>
            <a:pathLst>
              <a:path w="6546215" h="370839">
                <a:moveTo>
                  <a:pt x="0" y="370844"/>
                </a:moveTo>
                <a:lnTo>
                  <a:pt x="6545701" y="370844"/>
                </a:lnTo>
                <a:lnTo>
                  <a:pt x="6545701" y="0"/>
                </a:lnTo>
                <a:lnTo>
                  <a:pt x="0" y="0"/>
                </a:lnTo>
                <a:lnTo>
                  <a:pt x="0" y="3708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1522" y="5266400"/>
            <a:ext cx="8509001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985" y="0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7867" y="4193258"/>
            <a:ext cx="0" cy="1450340"/>
          </a:xfrm>
          <a:custGeom>
            <a:avLst/>
            <a:gdLst/>
            <a:ahLst/>
            <a:cxnLst/>
            <a:rect l="l" t="t" r="r" b="b"/>
            <a:pathLst>
              <a:path h="1450339">
                <a:moveTo>
                  <a:pt x="0" y="0"/>
                </a:moveTo>
                <a:lnTo>
                  <a:pt x="0" y="1450335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54165" y="4193258"/>
            <a:ext cx="0" cy="1450340"/>
          </a:xfrm>
          <a:custGeom>
            <a:avLst/>
            <a:gdLst/>
            <a:ahLst/>
            <a:cxnLst/>
            <a:rect l="l" t="t" r="r" b="b"/>
            <a:pathLst>
              <a:path h="1450339">
                <a:moveTo>
                  <a:pt x="0" y="0"/>
                </a:moveTo>
                <a:lnTo>
                  <a:pt x="0" y="1450335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1522" y="4199600"/>
            <a:ext cx="8509001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985" y="0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1522" y="5637245"/>
            <a:ext cx="8509001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985" y="0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36762" y="4258609"/>
            <a:ext cx="177673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 Narrow"/>
                <a:cs typeface="Arial Narrow"/>
              </a:rPr>
              <a:t>Strength</a:t>
            </a:r>
            <a:r>
              <a:rPr sz="1200" b="1" spc="-3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of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re</a:t>
            </a:r>
            <a:r>
              <a:rPr sz="1200" b="1" dirty="0">
                <a:latin typeface="Arial Narrow"/>
                <a:cs typeface="Arial Narrow"/>
              </a:rPr>
              <a:t>comme</a:t>
            </a:r>
            <a:r>
              <a:rPr sz="1200" b="1" spc="-5" dirty="0">
                <a:latin typeface="Arial Narrow"/>
                <a:cs typeface="Arial Narrow"/>
              </a:rPr>
              <a:t>ndation:</a:t>
            </a:r>
            <a:endParaRPr sz="12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600" b="1" spc="-10" dirty="0">
                <a:latin typeface="Arial Narrow"/>
                <a:cs typeface="Arial Narrow"/>
              </a:rPr>
              <a:t>S</a:t>
            </a:r>
            <a:r>
              <a:rPr sz="1600" b="1" spc="-5" dirty="0">
                <a:latin typeface="Arial Narrow"/>
                <a:cs typeface="Arial Narrow"/>
              </a:rPr>
              <a:t>T</a:t>
            </a:r>
            <a:r>
              <a:rPr sz="1600" b="1" spc="-10" dirty="0">
                <a:latin typeface="Arial Narrow"/>
                <a:cs typeface="Arial Narrow"/>
              </a:rPr>
              <a:t>RONG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99993" y="6632298"/>
            <a:ext cx="4644009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Arial Narrow"/>
                <a:cs typeface="Arial Narrow"/>
              </a:rPr>
              <a:t>A</a:t>
            </a:r>
            <a:r>
              <a:rPr sz="1100" dirty="0">
                <a:latin typeface="Arial Narrow"/>
                <a:cs typeface="Arial Narrow"/>
              </a:rPr>
              <a:t>rends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J,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i="1" spc="-5" dirty="0">
                <a:latin typeface="Arial Narrow"/>
                <a:cs typeface="Arial Narrow"/>
              </a:rPr>
              <a:t>e</a:t>
            </a:r>
            <a:r>
              <a:rPr sz="1100" i="1" dirty="0">
                <a:latin typeface="Arial Narrow"/>
                <a:cs typeface="Arial Narrow"/>
              </a:rPr>
              <a:t>t</a:t>
            </a:r>
            <a:r>
              <a:rPr sz="1100" i="1" spc="-25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Arial Narrow"/>
                <a:cs typeface="Arial Narrow"/>
              </a:rPr>
              <a:t>al.,</a:t>
            </a:r>
            <a:r>
              <a:rPr sz="1100" i="1" spc="-3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ESPE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guidel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nes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nutrit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on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canc</a:t>
            </a:r>
            <a:r>
              <a:rPr sz="1100" spc="-5" dirty="0">
                <a:latin typeface="Arial Narrow"/>
                <a:cs typeface="Arial Narrow"/>
              </a:rPr>
              <a:t>e</a:t>
            </a:r>
            <a:r>
              <a:rPr sz="1100" dirty="0">
                <a:latin typeface="Arial Narrow"/>
                <a:cs typeface="Arial Narrow"/>
              </a:rPr>
              <a:t>r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patients,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spc="-5" dirty="0">
                <a:latin typeface="Arial Narrow"/>
                <a:cs typeface="Arial Narrow"/>
              </a:rPr>
              <a:t>l</a:t>
            </a:r>
            <a:r>
              <a:rPr sz="1100" spc="5" dirty="0">
                <a:latin typeface="Arial Narrow"/>
                <a:cs typeface="Arial Narrow"/>
              </a:rPr>
              <a:t>i</a:t>
            </a:r>
            <a:r>
              <a:rPr sz="1100" dirty="0">
                <a:latin typeface="Arial Narrow"/>
                <a:cs typeface="Arial Narrow"/>
              </a:rPr>
              <a:t>nical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N</a:t>
            </a:r>
            <a:r>
              <a:rPr sz="1100" dirty="0">
                <a:latin typeface="Arial Narrow"/>
                <a:cs typeface="Arial Narrow"/>
              </a:rPr>
              <a:t>utriti</a:t>
            </a:r>
            <a:r>
              <a:rPr sz="1100" spc="-5" dirty="0">
                <a:latin typeface="Arial Narrow"/>
                <a:cs typeface="Arial Narrow"/>
              </a:rPr>
              <a:t>o</a:t>
            </a:r>
            <a:r>
              <a:rPr sz="1100" dirty="0">
                <a:latin typeface="Arial Narrow"/>
                <a:cs typeface="Arial Narrow"/>
              </a:rPr>
              <a:t>n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Arial Narrow"/>
                <a:cs typeface="Arial Narrow"/>
              </a:rPr>
              <a:t>(</a:t>
            </a:r>
            <a:r>
              <a:rPr sz="1100" dirty="0" smtClean="0">
                <a:latin typeface="Arial Narrow"/>
                <a:cs typeface="Arial Narrow"/>
              </a:rPr>
              <a:t>2016</a:t>
            </a:r>
            <a:r>
              <a:rPr lang="el-GR" sz="1100" dirty="0" smtClean="0">
                <a:latin typeface="Arial Narrow"/>
                <a:cs typeface="Arial Narrow"/>
              </a:rPr>
              <a:t>)</a:t>
            </a:r>
            <a:endParaRPr sz="1100" dirty="0">
              <a:latin typeface="Arial Narrow"/>
              <a:cs typeface="Arial Narr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123728" y="4266123"/>
            <a:ext cx="6489596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spc="-10" dirty="0">
                <a:latin typeface="Arial Narrow"/>
                <a:cs typeface="Arial Narrow"/>
              </a:rPr>
              <a:t>In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d</a:t>
            </a:r>
            <a:r>
              <a:rPr sz="1400" spc="-5" dirty="0">
                <a:latin typeface="Arial Narrow"/>
                <a:cs typeface="Arial Narrow"/>
              </a:rPr>
              <a:t>y</a:t>
            </a:r>
            <a:r>
              <a:rPr sz="1400" spc="-15" dirty="0">
                <a:latin typeface="Arial Narrow"/>
                <a:cs typeface="Arial Narrow"/>
              </a:rPr>
              <a:t>in</a:t>
            </a:r>
            <a:r>
              <a:rPr sz="1400" spc="-10" dirty="0">
                <a:latin typeface="Arial Narrow"/>
                <a:cs typeface="Arial Narrow"/>
              </a:rPr>
              <a:t>g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pat</a:t>
            </a:r>
            <a:r>
              <a:rPr sz="1400" spc="-15" dirty="0">
                <a:latin typeface="Arial Narrow"/>
                <a:cs typeface="Arial Narrow"/>
              </a:rPr>
              <a:t>i</a:t>
            </a:r>
            <a:r>
              <a:rPr sz="1400" spc="-10" dirty="0">
                <a:latin typeface="Arial Narrow"/>
                <a:cs typeface="Arial Narrow"/>
              </a:rPr>
              <a:t>ents,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we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 Narrow"/>
                <a:cs typeface="Arial Narrow"/>
              </a:rPr>
              <a:t>r</a:t>
            </a:r>
            <a:r>
              <a:rPr sz="1400" spc="-10" dirty="0">
                <a:latin typeface="Arial Narrow"/>
                <a:cs typeface="Arial Narrow"/>
              </a:rPr>
              <a:t>e</a:t>
            </a:r>
            <a:r>
              <a:rPr sz="1400" spc="-5" dirty="0">
                <a:latin typeface="Arial Narrow"/>
                <a:cs typeface="Arial Narrow"/>
              </a:rPr>
              <a:t>c</a:t>
            </a:r>
            <a:r>
              <a:rPr sz="1400" spc="-10" dirty="0">
                <a:latin typeface="Arial Narrow"/>
                <a:cs typeface="Arial Narrow"/>
              </a:rPr>
              <a:t>ommend</a:t>
            </a:r>
            <a:r>
              <a:rPr sz="1400" spc="-7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that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t</a:t>
            </a:r>
            <a:r>
              <a:rPr sz="1400" spc="-15" dirty="0">
                <a:latin typeface="Arial Narrow"/>
                <a:cs typeface="Arial Narrow"/>
              </a:rPr>
              <a:t>r</a:t>
            </a:r>
            <a:r>
              <a:rPr sz="1400" spc="-10" dirty="0">
                <a:latin typeface="Arial Narrow"/>
                <a:cs typeface="Arial Narrow"/>
              </a:rPr>
              <a:t>eatment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be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ba</a:t>
            </a:r>
            <a:r>
              <a:rPr sz="1400" spc="-15" dirty="0">
                <a:latin typeface="Arial Narrow"/>
                <a:cs typeface="Arial Narrow"/>
              </a:rPr>
              <a:t>s</a:t>
            </a:r>
            <a:r>
              <a:rPr sz="1400" spc="-5" dirty="0">
                <a:latin typeface="Arial Narrow"/>
                <a:cs typeface="Arial Narrow"/>
              </a:rPr>
              <a:t>e</a:t>
            </a:r>
            <a:r>
              <a:rPr sz="1400" spc="-10" dirty="0">
                <a:latin typeface="Arial Narrow"/>
                <a:cs typeface="Arial Narrow"/>
              </a:rPr>
              <a:t>d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on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 Narrow"/>
                <a:cs typeface="Arial Narrow"/>
              </a:rPr>
              <a:t>c</a:t>
            </a:r>
            <a:r>
              <a:rPr sz="1400" spc="-5" dirty="0">
                <a:latin typeface="Arial Narrow"/>
                <a:cs typeface="Arial Narrow"/>
              </a:rPr>
              <a:t>o</a:t>
            </a:r>
            <a:r>
              <a:rPr sz="1400" spc="-15" dirty="0">
                <a:latin typeface="Arial Narrow"/>
                <a:cs typeface="Arial Narrow"/>
              </a:rPr>
              <a:t>mfor</a:t>
            </a:r>
            <a:r>
              <a:rPr sz="1400" spc="-5" dirty="0">
                <a:latin typeface="Arial Narrow"/>
                <a:cs typeface="Arial Narrow"/>
              </a:rPr>
              <a:t>t.</a:t>
            </a:r>
            <a:r>
              <a:rPr sz="1400" spc="-12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Ar</a:t>
            </a:r>
            <a:r>
              <a:rPr sz="1400" spc="-15" dirty="0">
                <a:latin typeface="Arial Narrow"/>
                <a:cs typeface="Arial Narrow"/>
              </a:rPr>
              <a:t>t</a:t>
            </a:r>
            <a:r>
              <a:rPr sz="1400" spc="-10" dirty="0">
                <a:latin typeface="Arial Narrow"/>
                <a:cs typeface="Arial Narrow"/>
              </a:rPr>
              <a:t>i</a:t>
            </a:r>
            <a:r>
              <a:rPr sz="1400" spc="-15" dirty="0">
                <a:latin typeface="Arial Narrow"/>
                <a:cs typeface="Arial Narrow"/>
              </a:rPr>
              <a:t>f</a:t>
            </a:r>
            <a:r>
              <a:rPr sz="1400" spc="-10" dirty="0">
                <a:latin typeface="Arial Narrow"/>
                <a:cs typeface="Arial Narrow"/>
              </a:rPr>
              <a:t>icial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h</a:t>
            </a:r>
            <a:r>
              <a:rPr sz="1400" spc="-5" dirty="0">
                <a:latin typeface="Arial Narrow"/>
                <a:cs typeface="Arial Narrow"/>
              </a:rPr>
              <a:t>y</a:t>
            </a:r>
            <a:r>
              <a:rPr sz="1400" spc="-10" dirty="0">
                <a:latin typeface="Arial Narrow"/>
                <a:cs typeface="Arial Narrow"/>
              </a:rPr>
              <a:t>dration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a</a:t>
            </a:r>
            <a:r>
              <a:rPr sz="1400" spc="-5" dirty="0">
                <a:latin typeface="Arial Narrow"/>
                <a:cs typeface="Arial Narrow"/>
              </a:rPr>
              <a:t>n</a:t>
            </a:r>
            <a:r>
              <a:rPr sz="1400" spc="-10" dirty="0">
                <a:latin typeface="Arial Narrow"/>
                <a:cs typeface="Arial Narrow"/>
              </a:rPr>
              <a:t>d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n</a:t>
            </a:r>
            <a:r>
              <a:rPr sz="1400" spc="-5" dirty="0">
                <a:latin typeface="Arial Narrow"/>
                <a:cs typeface="Arial Narrow"/>
              </a:rPr>
              <a:t>ut</a:t>
            </a:r>
            <a:r>
              <a:rPr sz="1400" spc="-15" dirty="0">
                <a:latin typeface="Arial Narrow"/>
                <a:cs typeface="Arial Narrow"/>
              </a:rPr>
              <a:t>r</a:t>
            </a:r>
            <a:r>
              <a:rPr sz="1400" spc="-10" dirty="0">
                <a:latin typeface="Arial Narrow"/>
                <a:cs typeface="Arial Narrow"/>
              </a:rPr>
              <a:t>i</a:t>
            </a:r>
            <a:r>
              <a:rPr sz="1400" spc="-15" dirty="0">
                <a:latin typeface="Arial Narrow"/>
                <a:cs typeface="Arial Narrow"/>
              </a:rPr>
              <a:t>tio</a:t>
            </a:r>
            <a:r>
              <a:rPr sz="1400" spc="-10" dirty="0">
                <a:latin typeface="Arial Narrow"/>
                <a:cs typeface="Arial Narrow"/>
              </a:rPr>
              <a:t>n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 Narrow"/>
                <a:cs typeface="Arial Narrow"/>
              </a:rPr>
              <a:t>ar</a:t>
            </a:r>
            <a:r>
              <a:rPr sz="1400" spc="-10" dirty="0">
                <a:latin typeface="Arial Narrow"/>
                <a:cs typeface="Arial Narrow"/>
              </a:rPr>
              <a:t>e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unlikely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to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pro</a:t>
            </a:r>
            <a:r>
              <a:rPr sz="1400" spc="-5" dirty="0">
                <a:latin typeface="Arial Narrow"/>
                <a:cs typeface="Arial Narrow"/>
              </a:rPr>
              <a:t>v</a:t>
            </a:r>
            <a:r>
              <a:rPr sz="1400" spc="-15" dirty="0">
                <a:latin typeface="Arial Narrow"/>
                <a:cs typeface="Arial Narrow"/>
              </a:rPr>
              <a:t>id</a:t>
            </a:r>
            <a:r>
              <a:rPr sz="1400" spc="-10" dirty="0">
                <a:latin typeface="Arial Narrow"/>
                <a:cs typeface="Arial Narrow"/>
              </a:rPr>
              <a:t>e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a</a:t>
            </a:r>
            <a:r>
              <a:rPr sz="1400" spc="-5" dirty="0">
                <a:latin typeface="Arial Narrow"/>
                <a:cs typeface="Arial Narrow"/>
              </a:rPr>
              <a:t>n</a:t>
            </a:r>
            <a:r>
              <a:rPr sz="1400" spc="-10" dirty="0">
                <a:latin typeface="Arial Narrow"/>
                <a:cs typeface="Arial Narrow"/>
              </a:rPr>
              <a:t>y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b</a:t>
            </a:r>
            <a:r>
              <a:rPr sz="1400" spc="-5" dirty="0">
                <a:latin typeface="Arial Narrow"/>
                <a:cs typeface="Arial Narrow"/>
              </a:rPr>
              <a:t>e</a:t>
            </a:r>
            <a:r>
              <a:rPr sz="1400" spc="-10" dirty="0">
                <a:latin typeface="Arial Narrow"/>
                <a:cs typeface="Arial Narrow"/>
              </a:rPr>
              <a:t>n</a:t>
            </a:r>
            <a:r>
              <a:rPr sz="1400" spc="-5" dirty="0">
                <a:latin typeface="Arial Narrow"/>
                <a:cs typeface="Arial Narrow"/>
              </a:rPr>
              <a:t>ef</a:t>
            </a:r>
            <a:r>
              <a:rPr sz="1400" spc="-15" dirty="0">
                <a:latin typeface="Arial Narrow"/>
                <a:cs typeface="Arial Narrow"/>
              </a:rPr>
              <a:t>i</a:t>
            </a:r>
            <a:r>
              <a:rPr sz="1400" spc="-5" dirty="0">
                <a:latin typeface="Arial Narrow"/>
                <a:cs typeface="Arial Narrow"/>
              </a:rPr>
              <a:t>t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for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mo</a:t>
            </a:r>
            <a:r>
              <a:rPr sz="1400" spc="-5" dirty="0">
                <a:latin typeface="Arial Narrow"/>
                <a:cs typeface="Arial Narrow"/>
              </a:rPr>
              <a:t>st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p</a:t>
            </a:r>
            <a:r>
              <a:rPr sz="1400" spc="-5" dirty="0">
                <a:latin typeface="Arial Narrow"/>
                <a:cs typeface="Arial Narrow"/>
              </a:rPr>
              <a:t>at</a:t>
            </a:r>
            <a:r>
              <a:rPr sz="1400" spc="-15" dirty="0">
                <a:latin typeface="Arial Narrow"/>
                <a:cs typeface="Arial Narrow"/>
              </a:rPr>
              <a:t>i</a:t>
            </a:r>
            <a:r>
              <a:rPr sz="1400" spc="-10" dirty="0">
                <a:latin typeface="Arial Narrow"/>
                <a:cs typeface="Arial Narrow"/>
              </a:rPr>
              <a:t>e</a:t>
            </a:r>
            <a:r>
              <a:rPr sz="1400" spc="-5" dirty="0">
                <a:latin typeface="Arial Narrow"/>
                <a:cs typeface="Arial Narrow"/>
              </a:rPr>
              <a:t>nts.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H</a:t>
            </a:r>
            <a:r>
              <a:rPr sz="1400" spc="-5" dirty="0">
                <a:latin typeface="Arial Narrow"/>
                <a:cs typeface="Arial Narrow"/>
              </a:rPr>
              <a:t>o</a:t>
            </a:r>
            <a:r>
              <a:rPr sz="1400" spc="-10" dirty="0">
                <a:latin typeface="Arial Narrow"/>
                <a:cs typeface="Arial Narrow"/>
              </a:rPr>
              <a:t>w</a:t>
            </a:r>
            <a:r>
              <a:rPr sz="1400" spc="-5" dirty="0">
                <a:latin typeface="Arial Narrow"/>
                <a:cs typeface="Arial Narrow"/>
              </a:rPr>
              <a:t>e</a:t>
            </a:r>
            <a:r>
              <a:rPr sz="1400" spc="-10" dirty="0">
                <a:latin typeface="Arial Narrow"/>
                <a:cs typeface="Arial Narrow"/>
              </a:rPr>
              <a:t>ve</a:t>
            </a:r>
            <a:r>
              <a:rPr sz="1400" spc="-80" dirty="0">
                <a:latin typeface="Arial Narrow"/>
                <a:cs typeface="Arial Narrow"/>
              </a:rPr>
              <a:t>r</a:t>
            </a:r>
            <a:r>
              <a:rPr sz="1400" spc="-5" dirty="0">
                <a:latin typeface="Arial Narrow"/>
                <a:cs typeface="Arial Narrow"/>
              </a:rPr>
              <a:t>,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in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a</a:t>
            </a:r>
            <a:r>
              <a:rPr sz="1400" spc="-5" dirty="0">
                <a:latin typeface="Arial Narrow"/>
                <a:cs typeface="Arial Narrow"/>
              </a:rPr>
              <a:t>c</a:t>
            </a:r>
            <a:r>
              <a:rPr sz="1400" spc="-15" dirty="0">
                <a:latin typeface="Arial Narrow"/>
                <a:cs typeface="Arial Narrow"/>
              </a:rPr>
              <a:t>ut</a:t>
            </a:r>
            <a:r>
              <a:rPr sz="1400" spc="-10" dirty="0">
                <a:latin typeface="Arial Narrow"/>
                <a:cs typeface="Arial Narrow"/>
              </a:rPr>
              <a:t>e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co</a:t>
            </a:r>
            <a:r>
              <a:rPr sz="1400" spc="-5" dirty="0">
                <a:latin typeface="Arial Narrow"/>
                <a:cs typeface="Arial Narrow"/>
              </a:rPr>
              <a:t>n</a:t>
            </a:r>
            <a:r>
              <a:rPr sz="1400" spc="-10" dirty="0">
                <a:latin typeface="Arial Narrow"/>
                <a:cs typeface="Arial Narrow"/>
              </a:rPr>
              <a:t>fus</a:t>
            </a:r>
            <a:r>
              <a:rPr sz="1400" spc="-15" dirty="0">
                <a:latin typeface="Arial Narrow"/>
                <a:cs typeface="Arial Narrow"/>
              </a:rPr>
              <a:t>io</a:t>
            </a:r>
            <a:r>
              <a:rPr sz="1400" spc="-10" dirty="0">
                <a:latin typeface="Arial Narrow"/>
                <a:cs typeface="Arial Narrow"/>
              </a:rPr>
              <a:t>nal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states,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we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 Narrow"/>
                <a:cs typeface="Arial Narrow"/>
              </a:rPr>
              <a:t>s</a:t>
            </a:r>
            <a:r>
              <a:rPr sz="1400" spc="-10" dirty="0">
                <a:latin typeface="Arial Narrow"/>
                <a:cs typeface="Arial Narrow"/>
              </a:rPr>
              <a:t>ug</a:t>
            </a:r>
            <a:r>
              <a:rPr sz="1400" spc="-5" dirty="0">
                <a:latin typeface="Arial Narrow"/>
                <a:cs typeface="Arial Narrow"/>
              </a:rPr>
              <a:t>g</a:t>
            </a:r>
            <a:r>
              <a:rPr sz="1400" spc="-10" dirty="0">
                <a:latin typeface="Arial Narrow"/>
                <a:cs typeface="Arial Narrow"/>
              </a:rPr>
              <a:t>e</a:t>
            </a:r>
            <a:r>
              <a:rPr sz="1400" spc="-5" dirty="0">
                <a:latin typeface="Arial Narrow"/>
                <a:cs typeface="Arial Narrow"/>
              </a:rPr>
              <a:t>st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to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use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a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sh</a:t>
            </a:r>
            <a:r>
              <a:rPr sz="1400" spc="-5" dirty="0">
                <a:latin typeface="Arial Narrow"/>
                <a:cs typeface="Arial Narrow"/>
              </a:rPr>
              <a:t>ort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and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 Narrow"/>
                <a:cs typeface="Arial Narrow"/>
              </a:rPr>
              <a:t>limite</a:t>
            </a:r>
            <a:r>
              <a:rPr sz="1400" spc="-10" dirty="0">
                <a:latin typeface="Arial Narrow"/>
                <a:cs typeface="Arial Narrow"/>
              </a:rPr>
              <a:t>d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h</a:t>
            </a:r>
            <a:r>
              <a:rPr sz="1400" spc="-5" dirty="0">
                <a:latin typeface="Arial Narrow"/>
                <a:cs typeface="Arial Narrow"/>
              </a:rPr>
              <a:t>y</a:t>
            </a:r>
            <a:r>
              <a:rPr sz="1400" spc="-10" dirty="0">
                <a:latin typeface="Arial Narrow"/>
                <a:cs typeface="Arial Narrow"/>
              </a:rPr>
              <a:t>dration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to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 Narrow"/>
                <a:cs typeface="Arial Narrow"/>
              </a:rPr>
              <a:t>r</a:t>
            </a:r>
            <a:r>
              <a:rPr sz="1400" spc="-10" dirty="0">
                <a:latin typeface="Arial Narrow"/>
                <a:cs typeface="Arial Narrow"/>
              </a:rPr>
              <a:t>ule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o</a:t>
            </a:r>
            <a:r>
              <a:rPr sz="1400" spc="-5" dirty="0">
                <a:latin typeface="Arial Narrow"/>
                <a:cs typeface="Arial Narrow"/>
              </a:rPr>
              <a:t>ut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d</a:t>
            </a:r>
            <a:r>
              <a:rPr sz="1400" spc="-5" dirty="0">
                <a:latin typeface="Arial Narrow"/>
                <a:cs typeface="Arial Narrow"/>
              </a:rPr>
              <a:t>e</a:t>
            </a:r>
            <a:r>
              <a:rPr sz="1400" spc="-10" dirty="0">
                <a:latin typeface="Arial Narrow"/>
                <a:cs typeface="Arial Narrow"/>
              </a:rPr>
              <a:t>h</a:t>
            </a:r>
            <a:r>
              <a:rPr sz="1400" spc="-5" dirty="0">
                <a:latin typeface="Arial Narrow"/>
                <a:cs typeface="Arial Narrow"/>
              </a:rPr>
              <a:t>y</a:t>
            </a:r>
            <a:r>
              <a:rPr sz="1400" spc="-10" dirty="0">
                <a:latin typeface="Arial Narrow"/>
                <a:cs typeface="Arial Narrow"/>
              </a:rPr>
              <a:t>dration</a:t>
            </a:r>
            <a:r>
              <a:rPr sz="1400" spc="-7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as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pre</a:t>
            </a:r>
            <a:r>
              <a:rPr sz="1400" spc="-5" dirty="0">
                <a:latin typeface="Arial Narrow"/>
                <a:cs typeface="Arial Narrow"/>
              </a:rPr>
              <a:t>c</a:t>
            </a:r>
            <a:r>
              <a:rPr sz="1400" spc="-10" dirty="0">
                <a:latin typeface="Arial Narrow"/>
                <a:cs typeface="Arial Narrow"/>
              </a:rPr>
              <a:t>ipit</a:t>
            </a:r>
            <a:r>
              <a:rPr sz="1400" spc="-15" dirty="0">
                <a:latin typeface="Arial Narrow"/>
                <a:cs typeface="Arial Narrow"/>
              </a:rPr>
              <a:t>i</a:t>
            </a:r>
            <a:r>
              <a:rPr sz="1400" spc="-10" dirty="0">
                <a:latin typeface="Arial Narrow"/>
                <a:cs typeface="Arial Narrow"/>
              </a:rPr>
              <a:t>ng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ca</a:t>
            </a:r>
            <a:r>
              <a:rPr sz="1400" spc="-5" dirty="0">
                <a:latin typeface="Arial Narrow"/>
                <a:cs typeface="Arial Narrow"/>
              </a:rPr>
              <a:t>u</a:t>
            </a:r>
            <a:r>
              <a:rPr sz="1400" spc="-10" dirty="0">
                <a:latin typeface="Arial Narrow"/>
                <a:cs typeface="Arial Narrow"/>
              </a:rPr>
              <a:t>se</a:t>
            </a:r>
            <a:endParaRPr sz="1400" dirty="0">
              <a:latin typeface="Arial Narrow"/>
              <a:cs typeface="Arial Narr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36766" y="5335078"/>
            <a:ext cx="141160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latin typeface="Arial Narrow"/>
                <a:cs typeface="Arial Narrow"/>
              </a:rPr>
              <a:t>L</a:t>
            </a:r>
            <a:r>
              <a:rPr sz="1600" b="1" spc="-5" dirty="0">
                <a:latin typeface="Arial Narrow"/>
                <a:cs typeface="Arial Narrow"/>
              </a:rPr>
              <a:t>e</a:t>
            </a:r>
            <a:r>
              <a:rPr sz="1600" b="1" spc="-10" dirty="0">
                <a:latin typeface="Arial Narrow"/>
                <a:cs typeface="Arial Narrow"/>
              </a:rPr>
              <a:t>v</a:t>
            </a:r>
            <a:r>
              <a:rPr sz="1600" b="1" spc="-5" dirty="0">
                <a:latin typeface="Arial Narrow"/>
                <a:cs typeface="Arial Narrow"/>
              </a:rPr>
              <a:t>el</a:t>
            </a:r>
            <a:r>
              <a:rPr sz="1600" b="1" spc="-70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Arial Narrow"/>
                <a:cs typeface="Arial Narrow"/>
              </a:rPr>
              <a:t>of</a:t>
            </a:r>
            <a:r>
              <a:rPr sz="1600" b="1" spc="-30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Arial Narrow"/>
                <a:cs typeface="Arial Narrow"/>
              </a:rPr>
              <a:t>e</a:t>
            </a:r>
            <a:r>
              <a:rPr sz="1600" b="1" spc="-5" dirty="0">
                <a:latin typeface="Arial Narrow"/>
                <a:cs typeface="Arial Narrow"/>
              </a:rPr>
              <a:t>v</a:t>
            </a:r>
            <a:r>
              <a:rPr sz="1600" b="1" spc="-10" dirty="0">
                <a:latin typeface="Arial Narrow"/>
                <a:cs typeface="Arial Narrow"/>
              </a:rPr>
              <a:t>ide</a:t>
            </a:r>
            <a:r>
              <a:rPr sz="1600" b="1" spc="-5" dirty="0">
                <a:latin typeface="Arial Narrow"/>
                <a:cs typeface="Arial Narrow"/>
              </a:rPr>
              <a:t>n</a:t>
            </a:r>
            <a:r>
              <a:rPr sz="1600" b="1" spc="-10" dirty="0">
                <a:latin typeface="Arial Narrow"/>
                <a:cs typeface="Arial Narrow"/>
              </a:rPr>
              <a:t>ce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87460" y="5333554"/>
            <a:ext cx="33210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latin typeface="Arial Narrow"/>
                <a:cs typeface="Arial Narrow"/>
              </a:rPr>
              <a:t>Low</a:t>
            </a:r>
            <a:endParaRPr sz="1600">
              <a:latin typeface="Arial Narrow"/>
              <a:cs typeface="Arial Narrow"/>
            </a:endParaRPr>
          </a:p>
        </p:txBody>
      </p:sp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8601"/>
    </mc:Choice>
    <mc:Fallback>
      <p:transition spd="slow" advTm="9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- TextBox"/>
          <p:cNvSpPr txBox="1">
            <a:spLocks noChangeArrowheads="1"/>
          </p:cNvSpPr>
          <p:nvPr/>
        </p:nvSpPr>
        <p:spPr bwMode="auto">
          <a:xfrm>
            <a:off x="4648200" y="6519863"/>
            <a:ext cx="449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Bray et al., 2018; Global Cancer Statistics </a:t>
            </a:r>
            <a:endParaRPr lang="el-GR" sz="1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85800"/>
            <a:ext cx="7924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ΝΙΚΗ\Desktop\image-ass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6659"/>
            <a:ext cx="2267744" cy="2660915"/>
          </a:xfrm>
          <a:prstGeom prst="rect">
            <a:avLst/>
          </a:prstGeom>
          <a:noFill/>
        </p:spPr>
      </p:pic>
      <p:sp>
        <p:nvSpPr>
          <p:cNvPr id="51204" name="AutoShape 4" descr="Αποτέλεσμα εικόνας για multimodal approach of cancer cachexia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9" y="836712"/>
            <a:ext cx="5544617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4426"/>
    </mc:Choice>
    <mc:Fallback>
      <p:transition spd="slow" advTm="54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eaLnBrk="1" hangingPunct="1">
              <a:defRPr/>
            </a:pPr>
            <a:r>
              <a:rPr lang="el-GR" sz="6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Ευχαριστώ</a:t>
            </a:r>
            <a:endParaRPr lang="el-G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3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- TextBox"/>
          <p:cNvSpPr txBox="1">
            <a:spLocks noChangeArrowheads="1"/>
          </p:cNvSpPr>
          <p:nvPr/>
        </p:nvSpPr>
        <p:spPr bwMode="auto">
          <a:xfrm>
            <a:off x="4648200" y="6519863"/>
            <a:ext cx="449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Bray et al., 2018; Global Cancer Statistics </a:t>
            </a:r>
            <a:endParaRPr lang="el-GR" sz="1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14400"/>
            <a:ext cx="8305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857"/>
    </mc:Choice>
    <mc:Fallback>
      <p:transition spd="slow" advTm="10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@IAR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</p:spPr>
      </p:pic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4505"/>
    </mc:Choice>
    <mc:Fallback>
      <p:transition spd="slow" advTm="44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9600"/>
            <a:ext cx="8077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7162800" y="6502400"/>
            <a:ext cx="1981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el-GR" sz="1600" b="1" dirty="0"/>
              <a:t>Caro et al., 2007</a:t>
            </a:r>
            <a:endParaRPr lang="el-GR" altLang="el-GR" sz="1600" b="1" dirty="0"/>
          </a:p>
        </p:txBody>
      </p:sp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22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8600" y="228600"/>
            <a:ext cx="8582964" cy="615553"/>
          </a:xfrm>
        </p:spPr>
        <p:txBody>
          <a:bodyPr/>
          <a:lstStyle/>
          <a:p>
            <a:pPr algn="ctr"/>
            <a:r>
              <a:rPr lang="el-GR" b="1" dirty="0" smtClean="0">
                <a:solidFill>
                  <a:srgbClr val="C00000"/>
                </a:solidFill>
                <a:latin typeface="Trebuchet MS" pitchFamily="34" charset="0"/>
              </a:rPr>
              <a:t>Καρκίνος και Διατροφή</a:t>
            </a:r>
            <a:endParaRPr lang="el-GR" b="1" dirty="0">
              <a:solidFill>
                <a:srgbClr val="C00000"/>
              </a:solidFill>
              <a:latin typeface="Trebuchet MS" pitchFamily="34" charset="0"/>
            </a:endParaRPr>
          </a:p>
        </p:txBody>
      </p:sp>
      <p:sp>
        <p:nvSpPr>
          <p:cNvPr id="3" name="Snip Same Side Corner Rectangle 15"/>
          <p:cNvSpPr/>
          <p:nvPr/>
        </p:nvSpPr>
        <p:spPr>
          <a:xfrm>
            <a:off x="990600" y="1219200"/>
            <a:ext cx="7010400" cy="1219200"/>
          </a:xfrm>
          <a:prstGeom prst="snip2Same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Τη στιγμή της διάγνωσης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80%</a:t>
            </a:r>
            <a:r>
              <a:rPr lang="el-G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των ασθενών με καρκίνους του ανώτερου ΓΕΣ </a:t>
            </a:r>
            <a:r>
              <a:rPr lang="el-G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και</a:t>
            </a:r>
            <a:r>
              <a:rPr lang="el-G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60%</a:t>
            </a:r>
            <a:r>
              <a:rPr lang="el-G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των ασθενών με καρκίνο πνεύμονα </a:t>
            </a:r>
            <a:r>
              <a:rPr lang="el-G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βιώνουν ήδη </a:t>
            </a:r>
            <a:r>
              <a:rPr lang="el-G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σημαντική απώλεια σωματικού βάρους </a:t>
            </a:r>
            <a:endParaRPr lang="en-US" sz="1600" b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12"/>
          <p:cNvSpPr/>
          <p:nvPr/>
        </p:nvSpPr>
        <p:spPr>
          <a:xfrm>
            <a:off x="2057400" y="5181600"/>
            <a:ext cx="5181600" cy="1676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000" b="1" dirty="0" smtClean="0">
                <a:solidFill>
                  <a:schemeClr val="tx1"/>
                </a:solidFill>
              </a:rPr>
              <a:t>Ανορεξία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l-GR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Παρατηρείται στο </a:t>
            </a:r>
            <a:r>
              <a:rPr lang="en-US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15%</a:t>
            </a:r>
            <a:r>
              <a:rPr lang="el-GR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25%</a:t>
            </a:r>
            <a:r>
              <a:rPr lang="el-GR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όλων των ασθενών με καρκίνο τη στιγμή της διάγνωσης </a:t>
            </a:r>
            <a:endParaRPr lang="en-US" sz="17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r>
              <a:rPr lang="el-GR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Η ανορεξία μπορεί να επιδεινωθεί με τη χημειοθεραπεία και τις παρενέργειες της ακτινοθεραπείας</a:t>
            </a:r>
            <a:endParaRPr lang="en-US" sz="1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ounded Rectangle 11"/>
          <p:cNvSpPr/>
          <p:nvPr/>
        </p:nvSpPr>
        <p:spPr>
          <a:xfrm>
            <a:off x="4800600" y="3657600"/>
            <a:ext cx="4114800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Συμπτώματα σχετιζόμενα με τη διατροφή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r>
              <a:rPr lang="el-G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Ανορεξία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l-G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ναυτία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l-G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έμετος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l-G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διάρροια, δυσκοιλιότητα, στοματίτιδα,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l-G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βλεννογονίτιδα, δυσφαγία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Rounded Rectangle 8"/>
          <p:cNvSpPr/>
          <p:nvPr/>
        </p:nvSpPr>
        <p:spPr>
          <a:xfrm>
            <a:off x="228600" y="3657600"/>
            <a:ext cx="3810000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000" b="1" dirty="0" smtClean="0">
                <a:solidFill>
                  <a:schemeClr val="tx1"/>
                </a:solidFill>
              </a:rPr>
              <a:t>Κακή θρέψη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l-GR" sz="2000" dirty="0" smtClean="0">
                <a:solidFill>
                  <a:schemeClr val="tx1"/>
                </a:solidFill>
              </a:rPr>
              <a:t>Αυξημένη νοσηρότητα, θνησιμότητα και μειωμένη ποιότητα ζωής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15 - Βέλος προς τα κάτω"/>
          <p:cNvSpPr/>
          <p:nvPr/>
        </p:nvSpPr>
        <p:spPr>
          <a:xfrm>
            <a:off x="2209800" y="2514600"/>
            <a:ext cx="6096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Βέλος προς τα κάτω"/>
          <p:cNvSpPr/>
          <p:nvPr/>
        </p:nvSpPr>
        <p:spPr>
          <a:xfrm>
            <a:off x="4114800" y="2514600"/>
            <a:ext cx="609600" cy="2590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17 - Βέλος προς τα κάτω"/>
          <p:cNvSpPr/>
          <p:nvPr/>
        </p:nvSpPr>
        <p:spPr>
          <a:xfrm>
            <a:off x="6400800" y="2514600"/>
            <a:ext cx="6096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9" name="Picture 2" descr="National Cancer Institute at the National Institutes of Heal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6237287"/>
            <a:ext cx="19050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Ήχος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4250"/>
    </mc:Choice>
    <mc:Fallback>
      <p:transition spd="slow" advTm="54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στικό">
  <a:themeElements>
    <a:clrScheme name="Αστικό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Αστικό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στικό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15856</TotalTime>
  <Words>2707</Words>
  <Application>Microsoft Office PowerPoint</Application>
  <PresentationFormat>Προβολή στην οθόνη (4:3)</PresentationFormat>
  <Paragraphs>538</Paragraphs>
  <Slides>51</Slides>
  <Notes>8</Notes>
  <HiddenSlides>0</HiddenSlides>
  <MMClips>50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51</vt:i4>
      </vt:variant>
    </vt:vector>
  </HeadingPairs>
  <TitlesOfParts>
    <vt:vector size="52" baseType="lpstr">
      <vt:lpstr>Αστικό</vt:lpstr>
      <vt:lpstr> Καρκινική Καχεξία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Καρκίνος και Διατροφή</vt:lpstr>
      <vt:lpstr>Καρκινική Καχεξία </vt:lpstr>
      <vt:lpstr>Ορισμός </vt:lpstr>
      <vt:lpstr>Εισαγωγή </vt:lpstr>
      <vt:lpstr>Παθοφυσιολογία </vt:lpstr>
      <vt:lpstr>Παθοφυσιολογία </vt:lpstr>
      <vt:lpstr>Παθοφυσιολογία </vt:lpstr>
      <vt:lpstr>Διαφάνεια 16</vt:lpstr>
      <vt:lpstr>Παθοφυσιολογία </vt:lpstr>
      <vt:lpstr>Διαφάνεια 18</vt:lpstr>
      <vt:lpstr>Διαφάνεια 19</vt:lpstr>
      <vt:lpstr>Διάγνωση</vt:lpstr>
      <vt:lpstr>Διαφάνεια 21</vt:lpstr>
      <vt:lpstr>Στάδια καρκινικής καχεξίας  </vt:lpstr>
      <vt:lpstr>Αλγόριθμος διαχείρισης καρκινικής καχεξίας </vt:lpstr>
      <vt:lpstr>Διαφάνεια 24</vt:lpstr>
      <vt:lpstr>Διαφάνεια 25</vt:lpstr>
      <vt:lpstr>Διατροφική υποστήριξη 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Διατροφική Αξιολόγηση </vt:lpstr>
      <vt:lpstr>Διατροφική υποστήριξη </vt:lpstr>
      <vt:lpstr>Διαφάνεια 35</vt:lpstr>
      <vt:lpstr>Διαφάνεια 36</vt:lpstr>
      <vt:lpstr>Πρόσφατοι και μελλοντικοί πιθανοί παράγοντες κατά της καρκινικής καχεξίας </vt:lpstr>
      <vt:lpstr>Διαφάνεια 38</vt:lpstr>
      <vt:lpstr>Διαφάνεια 39</vt:lpstr>
      <vt:lpstr>Διαφάνεια 40</vt:lpstr>
      <vt:lpstr>Διαφάνεια 41</vt:lpstr>
      <vt:lpstr>Θεραπεία</vt:lpstr>
      <vt:lpstr>Θεραπεία </vt:lpstr>
      <vt:lpstr>Διαφάνεια 44</vt:lpstr>
      <vt:lpstr>Διαφάνεια 45</vt:lpstr>
      <vt:lpstr>Θεραπεία</vt:lpstr>
      <vt:lpstr>Θεραπεία</vt:lpstr>
      <vt:lpstr>Διατροφικά συμπτώματα </vt:lpstr>
      <vt:lpstr>Διαφάνεια 49</vt:lpstr>
      <vt:lpstr>Διαφάνεια 50</vt:lpstr>
      <vt:lpstr>Ευχαριστώ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 ρόλος των φρούτων και των λαχανικών στην υγεία</dc:title>
  <dc:creator>Windows User</dc:creator>
  <cp:lastModifiedBy>Windows User</cp:lastModifiedBy>
  <cp:revision>369</cp:revision>
  <dcterms:created xsi:type="dcterms:W3CDTF">2013-10-10T15:52:54Z</dcterms:created>
  <dcterms:modified xsi:type="dcterms:W3CDTF">2020-04-17T20:54:42Z</dcterms:modified>
</cp:coreProperties>
</file>