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62" r:id="rId3"/>
    <p:sldId id="263" r:id="rId4"/>
    <p:sldId id="259" r:id="rId5"/>
    <p:sldId id="264" r:id="rId6"/>
    <p:sldId id="265" r:id="rId7"/>
    <p:sldId id="258" r:id="rId8"/>
    <p:sldId id="268" r:id="rId9"/>
    <p:sldId id="267" r:id="rId10"/>
    <p:sldId id="266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84" autoAdjust="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78AEC6-C894-4175-A168-6976300453C6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3921D8-99B2-49B9-9D0A-55365431C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37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921D8-99B2-49B9-9D0A-55365431CC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2807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921D8-99B2-49B9-9D0A-55365431CC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93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921D8-99B2-49B9-9D0A-55365431CC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60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921D8-99B2-49B9-9D0A-55365431CC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64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921D8-99B2-49B9-9D0A-55365431CC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89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921D8-99B2-49B9-9D0A-55365431CCF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89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921D8-99B2-49B9-9D0A-55365431CC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089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921D8-99B2-49B9-9D0A-55365431CC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841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921D8-99B2-49B9-9D0A-55365431CC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73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921D8-99B2-49B9-9D0A-55365431CCF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71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2F9D2-4741-4E0A-83C3-C7CC6AB1BF9F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07F7-3886-4969-A81D-14BB7098A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11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2F9D2-4741-4E0A-83C3-C7CC6AB1BF9F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07F7-3886-4969-A81D-14BB7098A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8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2F9D2-4741-4E0A-83C3-C7CC6AB1BF9F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07F7-3886-4969-A81D-14BB7098A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8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2F9D2-4741-4E0A-83C3-C7CC6AB1BF9F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07F7-3886-4969-A81D-14BB7098A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6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2F9D2-4741-4E0A-83C3-C7CC6AB1BF9F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07F7-3886-4969-A81D-14BB7098A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9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2F9D2-4741-4E0A-83C3-C7CC6AB1BF9F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07F7-3886-4969-A81D-14BB7098A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46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2F9D2-4741-4E0A-83C3-C7CC6AB1BF9F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07F7-3886-4969-A81D-14BB7098A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366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2F9D2-4741-4E0A-83C3-C7CC6AB1BF9F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07F7-3886-4969-A81D-14BB7098A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45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2F9D2-4741-4E0A-83C3-C7CC6AB1BF9F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07F7-3886-4969-A81D-14BB7098A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9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2F9D2-4741-4E0A-83C3-C7CC6AB1BF9F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07F7-3886-4969-A81D-14BB7098A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51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2F9D2-4741-4E0A-83C3-C7CC6AB1BF9F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707F7-3886-4969-A81D-14BB7098A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43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2F9D2-4741-4E0A-83C3-C7CC6AB1BF9F}" type="datetimeFigureOut">
              <a:rPr lang="en-US" smtClean="0"/>
              <a:t>4/5/2020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707F7-3886-4969-A81D-14BB7098A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5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.png"/><Relationship Id="rId5" Type="http://schemas.openxmlformats.org/officeDocument/2006/relationships/image" Target="../media/image2.tmp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.tmp"/><Relationship Id="rId5" Type="http://schemas.openxmlformats.org/officeDocument/2006/relationships/image" Target="../media/image4.tmp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Προσέγγιση ογκολογικού ασθενή-Προγνωστικοί παράγοντες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Γιώργος Ευαγγέλου</a:t>
            </a:r>
          </a:p>
          <a:p>
            <a:r>
              <a:rPr lang="el-GR" dirty="0" smtClean="0"/>
              <a:t>Παθολόγος ογκολόγος</a:t>
            </a:r>
            <a:endParaRPr lang="en-US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8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23"/>
    </mc:Choice>
    <mc:Fallback xmlns="">
      <p:transition spd="slow" advTm="39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l-GR" sz="6000" dirty="0" smtClean="0"/>
              <a:t>Ευχαριστώ</a:t>
            </a:r>
            <a:endParaRPr lang="en-US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45720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</a:t>
            </a:r>
            <a:r>
              <a:rPr lang="en-US" dirty="0" smtClean="0"/>
              <a:t>rgevangelou@gmail.com</a:t>
            </a:r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7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4"/>
    </mc:Choice>
    <mc:Fallback xmlns="">
      <p:transition spd="slow" advTm="20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Σκοπός των πρώτων συζητήσεων¹ˉ³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Αντίληψη του ασθενή για τη νόσο του</a:t>
            </a:r>
          </a:p>
          <a:p>
            <a:endParaRPr lang="el-GR" dirty="0"/>
          </a:p>
          <a:p>
            <a:r>
              <a:rPr lang="el-GR" dirty="0" smtClean="0"/>
              <a:t>Κοινωνικό και ψυχολογικό</a:t>
            </a:r>
            <a:r>
              <a:rPr lang="en-US" dirty="0" smtClean="0"/>
              <a:t> status</a:t>
            </a:r>
            <a:endParaRPr lang="el-GR" dirty="0" smtClean="0"/>
          </a:p>
          <a:p>
            <a:endParaRPr lang="el-GR" dirty="0"/>
          </a:p>
          <a:p>
            <a:r>
              <a:rPr lang="el-GR" dirty="0" smtClean="0"/>
              <a:t>Θεραπευτικό πλάνο με κοινές αποφάσεις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81891" y="5444606"/>
            <a:ext cx="769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en-US" sz="1200" dirty="0" smtClean="0"/>
              <a:t>Institute of Medicine. Crossing the Quality Chasm: A New Health</a:t>
            </a:r>
            <a:r>
              <a:rPr lang="el-GR" sz="1200" dirty="0" smtClean="0"/>
              <a:t> </a:t>
            </a:r>
            <a:r>
              <a:rPr lang="en-US" sz="1200" dirty="0" smtClean="0"/>
              <a:t>System</a:t>
            </a:r>
            <a:r>
              <a:rPr lang="el-GR" sz="1200" dirty="0"/>
              <a:t> </a:t>
            </a:r>
            <a:r>
              <a:rPr lang="en-US" sz="1200" dirty="0" smtClean="0"/>
              <a:t>for the 21st Century. Washington, DC: National Academy Press; 2001. </a:t>
            </a:r>
            <a:endParaRPr lang="el-GR" sz="1200" dirty="0" smtClean="0"/>
          </a:p>
          <a:p>
            <a:pPr marL="228600" indent="-228600">
              <a:buAutoNum type="arabicPeriod"/>
            </a:pPr>
            <a:r>
              <a:rPr lang="en-US" sz="1200" dirty="0" smtClean="0"/>
              <a:t>Epstein RM, Franks P, </a:t>
            </a:r>
            <a:r>
              <a:rPr lang="en-US" sz="1200" dirty="0" err="1" smtClean="0"/>
              <a:t>Fiscella</a:t>
            </a:r>
            <a:r>
              <a:rPr lang="en-US" sz="1200" dirty="0" smtClean="0"/>
              <a:t> K, et al. Measuring patient-centered communication in patient-physician consultations: theoretical and practical</a:t>
            </a:r>
            <a:r>
              <a:rPr lang="el-GR" sz="1200" dirty="0" smtClean="0"/>
              <a:t> </a:t>
            </a:r>
            <a:r>
              <a:rPr lang="en-US" sz="1200" dirty="0" smtClean="0"/>
              <a:t>issues. </a:t>
            </a:r>
            <a:r>
              <a:rPr lang="en-US" sz="1200" dirty="0" err="1" smtClean="0"/>
              <a:t>Soc</a:t>
            </a:r>
            <a:r>
              <a:rPr lang="en-US" sz="1200" dirty="0" smtClean="0"/>
              <a:t> </a:t>
            </a:r>
            <a:r>
              <a:rPr lang="en-US" sz="1200" dirty="0" err="1" smtClean="0"/>
              <a:t>Sci</a:t>
            </a:r>
            <a:r>
              <a:rPr lang="en-US" sz="1200" dirty="0" smtClean="0"/>
              <a:t> Med. 2005;61(7):1516-1528</a:t>
            </a:r>
            <a:endParaRPr lang="el-GR" sz="1200" dirty="0" smtClean="0"/>
          </a:p>
          <a:p>
            <a:pPr marL="228600" indent="-228600">
              <a:buAutoNum type="arabicPeriod"/>
            </a:pPr>
            <a:r>
              <a:rPr lang="en-US" sz="1200" dirty="0" err="1" smtClean="0"/>
              <a:t>Constand</a:t>
            </a:r>
            <a:r>
              <a:rPr lang="en-US" sz="1200" dirty="0" smtClean="0"/>
              <a:t> MK, </a:t>
            </a:r>
            <a:r>
              <a:rPr lang="en-US" sz="1200" dirty="0" err="1" smtClean="0"/>
              <a:t>MacDermid</a:t>
            </a:r>
            <a:r>
              <a:rPr lang="en-US" sz="1200" dirty="0" smtClean="0"/>
              <a:t> JC, Dal Bello-Haas V, Law M. Scoping review</a:t>
            </a:r>
            <a:r>
              <a:rPr lang="el-GR" sz="1200" dirty="0" smtClean="0"/>
              <a:t> </a:t>
            </a:r>
            <a:r>
              <a:rPr lang="en-US" sz="1200" dirty="0" smtClean="0"/>
              <a:t>of patient-centered care approaches in healthcare. BMC Health </a:t>
            </a:r>
            <a:r>
              <a:rPr lang="en-US" sz="1200" dirty="0" err="1" smtClean="0"/>
              <a:t>Serv</a:t>
            </a:r>
            <a:r>
              <a:rPr lang="en-US" sz="1200" dirty="0" smtClean="0"/>
              <a:t> Res.</a:t>
            </a:r>
            <a:r>
              <a:rPr lang="el-GR" sz="1200" dirty="0" smtClean="0"/>
              <a:t> </a:t>
            </a:r>
            <a:r>
              <a:rPr lang="en-US" sz="1200" dirty="0" smtClean="0"/>
              <a:t>2014;14:271.</a:t>
            </a:r>
            <a:endParaRPr lang="en-US" sz="1200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1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556"/>
    </mc:Choice>
    <mc:Fallback xmlns="">
      <p:transition spd="slow" advTm="123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85800"/>
            <a:ext cx="7620000" cy="6287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6800" y="5715000"/>
            <a:ext cx="762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Hitoshi Okamura, Yosuke </a:t>
            </a:r>
            <a:r>
              <a:rPr lang="en-US" sz="1200" dirty="0" err="1" smtClean="0"/>
              <a:t>Uchitomi</a:t>
            </a:r>
            <a:r>
              <a:rPr lang="en-US" sz="1200" dirty="0" smtClean="0"/>
              <a:t>, Mitsuru </a:t>
            </a:r>
            <a:r>
              <a:rPr lang="en-US" sz="1200" dirty="0" err="1" smtClean="0"/>
              <a:t>Sasako</a:t>
            </a:r>
            <a:r>
              <a:rPr lang="en-US" sz="1200" dirty="0" smtClean="0"/>
              <a:t>, Kenji </a:t>
            </a:r>
            <a:r>
              <a:rPr lang="en-US" sz="1200" dirty="0" err="1" smtClean="0"/>
              <a:t>Eguchi</a:t>
            </a:r>
            <a:r>
              <a:rPr lang="en-US" sz="1200" dirty="0" smtClean="0"/>
              <a:t>, </a:t>
            </a:r>
            <a:r>
              <a:rPr lang="en-US" sz="1200" dirty="0" err="1" smtClean="0"/>
              <a:t>Tadao</a:t>
            </a:r>
            <a:r>
              <a:rPr lang="en-US" sz="1200" dirty="0" smtClean="0"/>
              <a:t> </a:t>
            </a:r>
            <a:r>
              <a:rPr lang="en-US" sz="1200" dirty="0" err="1" smtClean="0"/>
              <a:t>Kakizoe</a:t>
            </a:r>
            <a:r>
              <a:rPr lang="en-US" sz="1200" dirty="0" smtClean="0"/>
              <a:t>, Guidelines for Telling the Truth to Cancer Patients, Japanese Journal of Clinical Oncology, Volume 28, Issue 1, January 1998, Pages 1–4, https://doi.org/10.1093/jjco/28.1.1</a:t>
            </a:r>
            <a:endParaRPr lang="en-US" sz="1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Η ενημέρωση πρέπει να γίνεται πρώτα στον ασθενή</a:t>
            </a:r>
          </a:p>
          <a:p>
            <a:r>
              <a:rPr lang="el-GR" dirty="0" smtClean="0"/>
              <a:t>Η ενημέρωση πρέπει να γίνεται σε κατάλληλο χώρο</a:t>
            </a:r>
          </a:p>
          <a:p>
            <a:r>
              <a:rPr lang="el-GR" dirty="0" smtClean="0"/>
              <a:t>Από την πρώτη συνέντευξη πρέπει να υπάρχει ειλικρινής ενημέρωση</a:t>
            </a:r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03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599"/>
    </mc:Choice>
    <mc:Fallback xmlns="">
      <p:transition spd="slow" advTm="200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Ποιο είναι το όφελος της θεραπείας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Ριζική θεραπεία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l-GR" dirty="0" smtClean="0"/>
              <a:t>παρηγορητική θεραπεία</a:t>
            </a:r>
          </a:p>
          <a:p>
            <a:endParaRPr lang="el-GR" dirty="0"/>
          </a:p>
          <a:p>
            <a:r>
              <a:rPr lang="el-GR" dirty="0" smtClean="0"/>
              <a:t>Θεραπεία σε πολυθεραπευμένο ασθενή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l-GR" dirty="0" smtClean="0"/>
              <a:t>έναρξη θεραπείας⁵</a:t>
            </a:r>
          </a:p>
          <a:p>
            <a:endParaRPr lang="el-GR" dirty="0"/>
          </a:p>
          <a:p>
            <a:r>
              <a:rPr lang="el-GR" dirty="0" smtClean="0"/>
              <a:t>Ανάγκες ασθενή (προσωπικές πεποιθήσεις, πολιτισμικά, θρησκευτικά πιστεύω)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5869632"/>
            <a:ext cx="762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5. Harrington SE, Smith TJ. The Role of Chemotherapy at the End of Life: “When Is Enough, Enough?”. JAMA. 2008;299(22):2667–2678. doi:10.1001/jama.299.22.2667</a:t>
            </a:r>
            <a:endParaRPr lang="en-US" sz="1200" dirty="0"/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0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159"/>
    </mc:Choice>
    <mc:Fallback xmlns="">
      <p:transition spd="slow" advTm="190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Ποιες οι συχνότερες ανησυχίες που πρέπει να απαντηθούν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Αυτοεξυπηρέτηση</a:t>
            </a:r>
          </a:p>
          <a:p>
            <a:r>
              <a:rPr lang="el-GR" dirty="0" smtClean="0"/>
              <a:t>Ψυχολογικά συμπτώματα</a:t>
            </a:r>
          </a:p>
          <a:p>
            <a:r>
              <a:rPr lang="el-GR" dirty="0" smtClean="0"/>
              <a:t>Ποιότητα καθημερινής ζωής</a:t>
            </a:r>
          </a:p>
          <a:p>
            <a:r>
              <a:rPr lang="el-GR" dirty="0" smtClean="0"/>
              <a:t>Πόνος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Minori</a:t>
            </a:r>
            <a:r>
              <a:rPr lang="en-US" sz="1200" dirty="0" smtClean="0"/>
              <a:t> </a:t>
            </a:r>
            <a:r>
              <a:rPr lang="en-US" sz="1200" dirty="0" err="1" smtClean="0"/>
              <a:t>Yokoo</a:t>
            </a:r>
            <a:r>
              <a:rPr lang="en-US" sz="1200" dirty="0" smtClean="0"/>
              <a:t>, Tatsuo </a:t>
            </a:r>
            <a:r>
              <a:rPr lang="en-US" sz="1200" dirty="0" err="1" smtClean="0"/>
              <a:t>Akechi</a:t>
            </a:r>
            <a:r>
              <a:rPr lang="en-US" sz="1200" dirty="0" smtClean="0"/>
              <a:t>, Tomoko </a:t>
            </a:r>
            <a:r>
              <a:rPr lang="en-US" sz="1200" dirty="0" err="1" smtClean="0"/>
              <a:t>Takayama</a:t>
            </a:r>
            <a:r>
              <a:rPr lang="en-US" sz="1200" dirty="0" smtClean="0"/>
              <a:t>, </a:t>
            </a:r>
            <a:r>
              <a:rPr lang="en-US" sz="1200" dirty="0" err="1" smtClean="0"/>
              <a:t>Atsuya</a:t>
            </a:r>
            <a:r>
              <a:rPr lang="en-US" sz="1200" dirty="0" smtClean="0"/>
              <a:t> </a:t>
            </a:r>
            <a:r>
              <a:rPr lang="en-US" sz="1200" dirty="0" err="1" smtClean="0"/>
              <a:t>Karato</a:t>
            </a:r>
            <a:r>
              <a:rPr lang="en-US" sz="1200" dirty="0" smtClean="0"/>
              <a:t>, Yuki </a:t>
            </a:r>
            <a:r>
              <a:rPr lang="en-US" sz="1200" dirty="0" err="1" smtClean="0"/>
              <a:t>Kikuuchi</a:t>
            </a:r>
            <a:r>
              <a:rPr lang="en-US" sz="1200" dirty="0" smtClean="0"/>
              <a:t>, </a:t>
            </a:r>
            <a:r>
              <a:rPr lang="en-US" sz="1200" dirty="0" err="1" smtClean="0"/>
              <a:t>Naoyuki</a:t>
            </a:r>
            <a:r>
              <a:rPr lang="en-US" sz="1200" dirty="0" smtClean="0"/>
              <a:t> Okamoto, Kayoko Katayama, </a:t>
            </a:r>
            <a:r>
              <a:rPr lang="en-US" sz="1200" dirty="0" err="1" smtClean="0"/>
              <a:t>Takako</a:t>
            </a:r>
            <a:r>
              <a:rPr lang="en-US" sz="1200" dirty="0" smtClean="0"/>
              <a:t> </a:t>
            </a:r>
            <a:r>
              <a:rPr lang="en-US" sz="1200" dirty="0" err="1" smtClean="0"/>
              <a:t>Nakanotani</a:t>
            </a:r>
            <a:r>
              <a:rPr lang="en-US" sz="1200" dirty="0" smtClean="0"/>
              <a:t>, Asao Ogawa, Comprehensive Assessment of Cancer Patients' Concerns and the Association with Quality of Life, Japanese Journal of Clinical Oncology, Volume 44, Issue 7, July 2014, Pages 670–676, https://doi.org/10.1093/jjco/hyu060</a:t>
            </a:r>
            <a:endParaRPr lang="en-US" sz="12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1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053"/>
    </mc:Choice>
    <mc:Fallback xmlns="">
      <p:transition spd="slow" advTm="115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Είναι ο ασθενής κατάλληλος για θεραπεία?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5"/>
          <a:stretch/>
        </p:blipFill>
        <p:spPr bwMode="auto">
          <a:xfrm>
            <a:off x="2133600" y="1371600"/>
            <a:ext cx="4953000" cy="4827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7700" y="6237446"/>
            <a:ext cx="7924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/>
              <a:t>Prigerson</a:t>
            </a:r>
            <a:r>
              <a:rPr lang="en-US" sz="1200" dirty="0" smtClean="0"/>
              <a:t> HG, </a:t>
            </a:r>
            <a:r>
              <a:rPr lang="en-US" sz="1200" dirty="0" err="1" smtClean="0"/>
              <a:t>Bao</a:t>
            </a:r>
            <a:r>
              <a:rPr lang="en-US" sz="1200" dirty="0" smtClean="0"/>
              <a:t> Y, Shah MA, et al. Chemotherapy Use, Performance Status, and Quality of Life at the End of Life. JAMA </a:t>
            </a:r>
            <a:r>
              <a:rPr lang="en-US" sz="1200" dirty="0" err="1" smtClean="0"/>
              <a:t>Oncol</a:t>
            </a:r>
            <a:r>
              <a:rPr lang="en-US" sz="1200" dirty="0" smtClean="0"/>
              <a:t>. 2015;1(6):778–784. doi:10.1001/jamaoncol.2015.2378</a:t>
            </a:r>
            <a:endParaRPr lang="en-US" sz="1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1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580"/>
    </mc:Choice>
    <mc:Fallback xmlns="">
      <p:transition spd="slow" advTm="165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0" name="AutoShape 2" descr="data:image/jpg;base64,%20/9j/4AAQSkZJRgABAQEAYABgAAD/2wBDAAUDBAQEAwUEBAQFBQUGBwwIBwcHBw8LCwkMEQ8SEhEPERETFhwXExQaFRERGCEYGh0dHx8fExciJCIeJBweHx7/2wBDAQUFBQcGBw4ICA4eFBEUHh4eHh4eHh4eHh4eHh4eHh4eHh4eHh4eHh4eHh4eHh4eHh4eHh4eHh4eHh4eHh4eHh7/wAARCAFNAh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C0z/AI9P+Bv/AOhGrNVtM/49P+Bv/wChGrNKOyKn8TCiiimSFFFFABRRRQAUUVk654h07R5khu/PZjGZn8qIv5UYOC746Lk/z9KANais251zTLfWrXRpLpPt11E0sUIIyUXq309PWmaJrtvq15eWsVpewSWZUS+fFtGWGQAckE4wSO2R60AatFFZ1lrFveWFzeW0FzILeaSF4vLw5dGKsAO/I4oA0aK5aPx3orx72h1CNVLeYXtz+7RX2Fzz93dxkZ6H0rqR0oAKKKKACiiigAooooAKKKKACiiigAooooAKKKp3epW9rqVlp8qy+bebxEQmVyoyQT24oAuUVh3XirSrfW5tHb7S93DGXZY4S+SE37QByTt54Ht14q7omrW2rW8stuk8TQymGWOZNro4AJBH0IoAv0Uy4kWGCSZldgiliEUsxx6Ack+1Zdl4hsbvRLvVoY7nyrQyLNGY8SK0f3lx3NFx2Neisq48QaVb/wBlCa42PqrKtnGVO6Qld3TsAOpPTj1rVp2FcKKKKQBRRVK41K3g1e10uRZfPuo3kiIT5CExuBPY8igC7RWTqPiHTLHUzpkkkkt8LV7v7PDE0jmNSATgdyWGB35qzoup2+rWZubZZUCyvC6SptZHQ4ZSPYigC7RUN9cpZ2ct1JHLIsa7isUZd29go5JrLPijSI/D91rl1M1paWjvHceeu1o3U4KkeucAY65FAG1RWIPFGlHUIbJWmYymNfNWMmJHkXciMw4DEc/iPUVt0AFFFFABRRWXPrlpBrcOkyw3ayTNsjlMJ8pn2ltobudqk8cfjQBqUVjReJNOm1bUdMg86W406PfcBFBx8oOBzknB9MVo6ZeQ6jptrqFsWMFzCk0e4YO1gCMjtwaALFFFFABRRRQAUUUUAFFFFABRRRQAUUUUAFFFFABVXTf9TJ/11f8A9Cq1VXTf9TJ/11f/ANCpdSl8LF0z/j0/4G//AKEas1W0z/j0/wCBv/6Eas0R2QT+JhRRRTJCor15I7OaSEoJFjYpvGVyBxkDtUtB5GDyKTTa0GtzgpvG9+lnZXQtbT5tPtLyaD5vMuDMcFIeeo9854HHWtXwb4ku9Yu2huUtGD2iXSG2JPlBmI8t8n73HXjPPAxXQtZ2jPC7WsBaDiFjGMx/7vp+FOt7a2tzIbe3ihMjbnKIF3N6nHU1V1cXQwtd8UJot8bW9tR8w3xNHIW3J0yRtGDkHjn61y2v694f1aYT3KX0B8kwTeVKFE0RIJjfKnjPpg8nnmofi/d29vr9os0oRjaggYPTe1eXeK4zq0UEVrqtvBFG6yPHJE5DsGBGSCOBg8Y64rgqV5Kpy3Pcw+AhOip8rbZ6ddax4am1mK8me98/dFIYvMQCRoixjONmfl3H7pAPfNbPhrxdodvFFpunxSSbpSHkaTczyMfmZzj7xJ5rxi9tbO91uHUJbyONBhp0UFi5QnZtYrlRyScHnp71f8AWtnpetRf6csrSTRxxKEwFjU/IDgDc3JyxqY4mXc0nlsF9hnubeJVBI+xng/8APT/61ZP2m1WxurOFb2CO6llllMdwAxMhJbB25HXjGCPWuOl1u+81+YvvH+D3pv8Abd96xf8AfFP6w+5ksvXb8TsL9dCvf7MWfRUMemOGtowwCrgYUHjkDg46ZAPat+21XUr4FtP060dU4fz7tozn2xG2f0rzD+2771i/74rufhjeTXlpfNNtysigbRjtWlKu5ytcwxOCVKm5W2Nvz/EX/QL0r/wYyf8Axijz/EX/AEC9K/8ABjJ/8YrVorrPLMO41u7s38m+sIElI3AQ3JdcfUovPXtWdf8AjnT7GeCC6heN5iAnLEZJAGSFwuSQOcVS8eapDZ62kMkcjHyFbK49Wri9bnttUmtTJNdRwwSpL5SxocurZBDHlT247GuSVZqdrnp0sGpU1LlO/m8faXDqH2GWMrOCFOS2xWIyFLbdoJAJwTmpdD8bWGsk/YImkAYKxJKkZGQcFQcEHIPevN500q41dNUuI7lrhYivyYRWcggSEA4LBTgHtVn4fQ6fol2LS1M7i4mTJKIijC7QcDvgcnvSjXv1Klgra8uh6T/wky/8+Z/7+f8A1qafFMSqzNbABfvEyjC/XjiuYnlDQSCC5gSUqdjMQwVscEjIz9M1yFp4d1GHw7rGlzapYXUmozNN9o3MhyVQHIJbklT04XjAPQCrS7ieGhp7p6qviqFo1kW3VkbG1hMCDn0OKtW+qapeqZNP06zeNTtYz3jRnPsBG3H4144PDOp/ZtIhXWbBIbG7+0tA25tzGUtneCu4hTgfKBnJwK9g8Gur2ExRlYeb2OewrSnNt6swr0YxhdLsT+f4i/6Belf+DGT/AOMUef4i/wCgXpX/AIMZP/jFatFdBxGFPrlzaSeTe2ESzDkiG4LrjtyUU/pVC81W2ur6zvJLSUS2hdotsoxll2nPHPBrF8eatNaeI5IUijYCNDkk56Vg/wBv3H/PvF+ZrinXak1c9algVKClbc6F7XTm1t9Z/wBPW+dCPNWWMMGMfl7wfLznaB8v3c87c1q+E7q30iwi0u3W5mjUs3mTyKXJPJJKqNxJycnk55NcT/b9x/z7xfmau6JrckupxRyRRoh3bmGSQMGlHEO9rlzwCSbsdrda/BcWssHlXMXmIV3xybXXI6g9jWVpradY6dc2KfbpIroytPvaMF2k+83yqAD9ABycgmsMazpuP+Pn/wAht/hS/wBsab/z8/8AkNv8KPbPuT9SX8r/ABNO5svD89/p1+9rqIudPESwsl66grGDtDKDtI5OeOa6iLUdUu0E2n6fZyQ9CZ7xo23fQRsMdOc/hXCf2xpv/Pz/AOQ2/wAK7bwTdQXWjNJbvvUTMpO0jnA9a2pVnOVmznxGFVOHMlYn8/xF/wBAvSv/AAYyf/GKPP8AEX/QL0r/AMGMn/xitWiug4DGn1uS0ZYb6zRJ8ZZYZt6DnjBKqTx7VnXmp2V1qFtfNBcJPbJIsRVxgbwATgjnoMVzHxImni8TuI7idFMSHCysBnHpmuKufEf2fURYyXV8X3IrOJDtVn+6Dznn2BriniJKTij2KWBhKmpvqeiy2Oitq02rQtrFvqE0MkUk8d62TvVQWCnKBgEGMDA9K1/Dd7a6TpUWmWsdzLHAjFWmZNxHXkqoBPvjJ715RLrmzVF0z7fdNdtC03lrKxwqkDnnjrxWn4T1aa8CX0VxctHJbSSKsrk/wnqM0o4mX9f16lSy+mkz0e/14XdlNarHcWxlQp5sMwEiZHVSVIB/CsSOCxTRrTS1e/8AKs5Flt38yLekgJIf/V4Y8nqDnOTzzXMf23fesX/fFH9t33rF/wB8VP1l9x/2cux0enafo1hLbtb296IonSVoDcDy5ZUBCyMNudwz2IHA44FddBqOr3kfnWOm2LQ9AZr1kbPfgRMP1ry7+2771i/74r0j4e3Ml14cSabbu81xwMd62o1nOVjmxeEVKHNYuef4i/6Belf+DGT/AOMUef4i/wCgXpX/AIMZP/jFatFdR5pgy6/NbyGG6sUWZOHEc5Zc+xKgn8hWLc3EM3iJdbMt+syQGGOISxmKMHqVBjJDHjJzzgDpxWV441K5tPEtzDDs24VuVzyRWJ/bd9/0y/74rhniGpNXPYpYFSgpW3Owhntl1RtRnN9dTeS8MYmmTbEjkFgu1AeSq9ScY4xWlo2qwWOmW+n21o/k2dusce+XJKooAycdcCvPf7bvv+mX/fFaPh3VLq6vnhl8vaYHPC47URxDva454CMU3Y7f/hJl/wCfM/8Afz/61Rv4st0h854UWL++ZwF/PFcj4is7nUNGubO0n8iWVQu7cVyuRuXcOVyuRuHIzmufu/DmqXHhiDSGlt8QTrJGPPPyxgnEQcoc4GPmKnPPHeq9rPuYvD0+x6j/AMJRHx/ov3un70c/TitnTbr7ZZpcbNm7Py5z0OK8YsfDWrw63ot9NqdrLb6bbCDyBE4I/dbWKndgksM5I4AxXr3hr/kDQ/Vv/QjWtObcrXOevSjGF0rFnUpnt7CaaPG9FJGRxXN/8JDqHpD/AN8H/GumvoPtNpLb7tu9ducZxWH/AMIyf+fz/wAh/wD16dRTv7pNB0knzm1p8zTWEM8mNzIGbA4rKh8XaFNZw3UNxcSJOSIFW0lLzYGSUTbuZcEfMBjkc1r2lv5FlHbbt2xNu7GM1yujeBxo9tZrp2qtb3NojRRTraxjdGwXcrrjDHKKd3B4rVX6mErXdjWn8U6HBIUlu5F2qjSt9nk2Q7wCvmNtxGcEHDEY71Nb+INLuL/7HDPJI/mGLesEhi3jqvmY2Z9s+1Zlz4UlmF7CutXMdtqOGv4liT982xUYqcZTcqgHH4YotPB8Vtd2fl6lciwsp2ntrUKBsJydu8clMnofzpr+v6/r5E9P6/r+upsJrOnNrJ0gTsLwKWCGNgGAxnDEbSRuGQDkZqKTX9JiilmmvEiiju1s/MfhXmYhQin+I7mC8d8jsaz9V8O3lxrL6xbaoyXawSQW2+JQIVk27uQMsBtyAe9Q614G07UrbTIFvr+0TTWRoFhZCNyur7iGU5YlfvdeT60LpcGdVRRRQAVV03/Uyf8AXV//AEKrVVdN/wBTJ/11f/0Kl1KXwsXTP+PT/gb/APoRqzVbTP8Aj0/4G/8A6Eas0R2QT+JhRRRTJCiiigDL1PxBpWm3y2d5cMkhCsxETskYZtql2AwgJ4BJFO0fXdM1aSSOxnZ2RQ+HiZNyEkB13AblJB+YZHFV9c8M6VrOqWd/fQ73tc/IOFl/uh/7wU5IB4zzSeHfDkOjzmYXlzdMsC20Pnbf3UKkkINoGeT1OTwKF5g/I8w+Pn/I02P/AF5D/wBDavO69A+OtvBB4rtmhhjjaW0DyFVALtvYZPqcAV5/Xi4j+Kz7bLv91h6BWh4b/wCRh0//AK+U/nWfWh4b/wCRh0//AK+U/nWcd0dVT4GaesX09pq0MSIkkUkc7suDuLIARg++fSs/Stbmube5M1xYBkt45kmBIjQuCdjc9VxzyOD0Fb80kPnOTJHkMcHcOOaiAtACALcAkkgbep61tdWPN5ZXuc2niG8a2tW87TxPLcvAIW+9NtYDK/NhQFySct2Fe2/CX/jz1D/rqn8jXmu2ywo222E+7wvy/T0rvPhlpulanaXzXtlaXhjkUKZY1faMdBnpW+HadRHFjotYeV/L8z0aisn/AIRnw7/0AtN/8Bk/wo/4Rnw7/wBALTf/AAGT/CvRPnjhfil/yMqf9eqf+hNXKV0PxIs7XTta8rT7S3t0+yhwkaBFLZbk4+grgDrF/LaaZJa21q816ATC0jAqP4mBA+6B3PsO9eXVV6jPpsLJKhG/Y3qvaD/yGbX/AK6CuWu9bmt/EEemfZFIcjaSzBmXaSzjjbtU4Byc81r+BdRmvtcMVxDHFLbXKodjEhgVDAjIBxz16HHFRFO6ZrOas0OCJj7i/lRsT+4v5U4dKKg1uN2J/cX8q9N+FCqug3G0Af6Seg/2RXmld/8ADnSdL1DRppb/AE60unWcqrSxKxAwOMkV0Yb+IcGZfwGd5RWT/wAIz4d/6AWm/wDgMn+FH/CM+Hf+gFpv/gMn+FekfPHnPxXd49fvJIyodLZWXcMjIUnkVxMOpXD/ANisRCFvoyZRg8Hy93ynPT867Xx7Z2tl4jkt7O2ht4REhEcSBVyRzwKwNq8fKOOnHSvKqP35H1GHTdGHp/kc/cazfJrr2QWCO3CGQStGWVYgufNLhsY3cbcA8da3vAs1/cypcX/lDzN5hCRlD5e04LAk4J647cUvlx4I8tcEYI2jp6Vf0T/kJR/7r/8AoJqYtXRc4uzdyiOgpaoTalFb3s1vcL5UUNr9paYtxtzg8e1VV8QQPoraktvKCsgjaGT5GjJIxvz90YIPPY1KTNHJJmzXp/wr/wCRbl/6+n/9BWvDrfxXbTXdjbrbP/pZADBwQMuygg/xDK5zxwRXsXw60fSdQ0KSa+020uZRcMoeWFWOMLxkj3rpwyanqefmMlKhp3R3dFZP/CM+Hf8AoBab/wCAyf4Uf8Iz4d/6AWm/+Ayf4V6B4BwPxN/5Ghv+uKf1rjLnTLO41GDUJYgbmBWWJ8D5c9/r6emTV/4tKdM8Xtaae5tbcQIVhiCqi5znAxxzz9Sa5H7dff8AP7P+Y/wryK07VGfX4TDuWHg79EbMGiWEOq/2ogn+1FWDMZ3IfcACSucZ+Udq2fDFtFZr9lg3COK1lVcnJxtNcb9uvv8An9n/ADH+Fa/hG7u5NZ2SXUrqbebKtjB+Q+1RGd2ka1MNywbCa/mj1C/t2ktoo4LaOWOSQEBSxcHcc8j5R6VSg8RCPw7LqN4I2mjlkiVI+PMIYqp6kAHuckD1roCqkHKqcjByOopI444wBHGiADA2qBgelMxs77nLaX4mub1rR8WgWUwq0Skl38xSS6HP3VPHTsele/8Awy/5FVP+u0n868p8uPer+Wm5RhW2jIHoK9H8AaLpF94dS4vdLs7mYyuC8sKs2AeBkiurDNOpojzswi1Q1d9UdtRWT/wjPh3/AKAWm/8AgMn+FH/CM+Hf+gFpv/gMn+Fd54R538RP+Rsuf9xP5Vz1aHxWsQt5qFjpsIgxbgQJCfL2nGRjGMc1x8o1xfEMMyxyvaIipsBXYVK5didwPmbgABjGPrXlVFebPqKErUYadEdBV7R2ZZLplZlYWsmCpwRxXLwabJLqV3fSrcQKyNFFD9ob5sjlyA2AewA6de9bng+O4h0hIrvd9oTTSsu5tx3BBnJ7896mK1NJvR6D/tN1/wA/dz/3+b/Gj7Tdf8/dz/3+b/GoqKm5dkS/abr/AJ+7n/v83+Nes+AWZvClmzMzsd+SzEk/Me5ryGvXfh//AMilZfRv/QjXThPjZ5uaL90vX/M09avf7O0q5vvL83yYy+zdjP41xn/CxT/0CB/4Ef8A2Ndf4itJr/Q7yzg2+bNEVXccDNeef8IHr3/Tn/39P+Fb1nVTXIceDhh5Rftdz0fR7z+0NLtr7y/L86MPtznbntmm/wBr6T9ma5/tSy8hW2NJ567Q3oTnGaboVpNZ6Fa2U23zYoQjbTkZxXHaB4M1XSbPS/l026n0+N4fJnmd4pAyoPMB2ZRhswBhuGYZreN7anDNLmfLsds2paes0ULX9qskwBiQzLmQHoVGec+1OF/Ym8NkLy3N0OsIlXf/AN89a5C+8J6lOmp26R6OY9U2GSaRGMloQioVjGPmA25XlcEmpNN8K6pZ31nGt1Z/Zba8e5a527ri4DZO1wVxu5xvDdO1UiDrVu7VrtrNbqFrlV3NCJBvA9SvXFTVzcOiXn/CbvrE0GnLZxowt/Jysu9gA7yfLhiQABzwB3NdJR0AKKKKACqum/6mT/rq/wD6FVqqum/6mT/rq/8A6FS6lL4WLpn/AB6f8Df/ANCNWaraZ/x6f8Df/wBCNWaI7IJ/EwooopkhRRRQAUVxPjXWPEFj4s0y10tZGtXEZdBHkSEy7WGdpzhefvJt65PSrHgTU9YvruVL+WeeP7MjzGW28r7PcFiGiXgbgBj1I9Tmhag9Dg/j5/yNNj/15D/0Nq87rvvjzLKvieB7iEIkdn8hRi5ddzc4xwevHNeXnW7DZu3Tcbt48psoFOCW9BzXjYhN1ZWPtMvko4WF30NKr/h3/kPWH/Xwn86xp7+1hvYrN3PnSoXVQM/KO59qv+D7+2vdfshAz5E0bfMhXcpPDDPUHB5rKKd0ddSUeVq42f8A18n++f50yn3H+vk/3z/OmVJotgr179n7/kG6t/13j/8AQTXkNepfA+bUYtP1P7DYwXIMybjJceXg7T/snNdOE/io83N/90l8vzPXKKyPtniD/oCWf/gwP/xuj7Z4g/6Aln/4MD/8br1z444b4p/8jKn/AF6p/wChNXHxW9vEytHBEhVNilUAwuc4Ht7V1HxDku5NeRr22jt5fs6gJHN5gxluc4H8q5yvKrfGz6fCfwI+hElvbocpBEp2bOFH3c5x9M9queFbS1s9Vto7S2ht0MoYrEgUE+vFQVe0D/kM2n/XQVEd0bVF7rKI6UVSbUrZNQSxfzlkY7VYxMELbd2A3TOOabHrGnS6XLqkVwJLSMsDIgyDtODjHXmlZlcyL9emfCn/AJAM/wD18H/0EV48viDTGa2XzJAbglUBiPB3bPm9Pm4r1P4dT6nFo0y2OnwXKGc7mkufLIOBxjac10YZP2hwZi06Dt5He0VkfbPEH/QEs/8AwYH/AON0fbPEH/QEs/8AwYH/AON16J8+eO/GkkePJ8Ej/R4v5Vxe5v7x/Out+Lj3UnjWZry3jgl8iPKJL5gAx64H8q5GvErfxJep9zgv93h6IXc394/nWv4NZj4jteT/ABd/9k1j1q+En8vX7d8Z2hzj/gBqIfEjat/Dl6M1prO1nLtNAkhki8l938SH+H6VFDpdjFDLCkLbJQyyZkZi4IAOSTk8AD2FVF1yLaP9Hfp/eFL/AG5F/wA+7/8AfQq+ZHI6Er7Ft9L09riGc2qh4Qoj2kgAL935QcHHbI4r1v4V/wDIty/9fT/+grXjP9uRf8+7/wDfQr0/4V6jqc/huV7DS4JovtTgtLd+Wc7V4xsPt3rpwsr1DzszpONC9uqPQ6KyPtniD/oCWf8A4MD/APG6PtniD/oCWf8A4MD/APG69I+cPH/jb/yPL/8AXtH/AFriK7H4wPcSeMC11AkExto9yJJvA645wM8e1cdXiV/4kj7nA/7tD0QVq+FpDFqbyLglbWYjP/XM1lVpeHP+P6b/AK9J/wD0WaiO6N6vwMd/bd1/zzh/I/40f23df884fyP+NZdFLmYeyh2NT+27r/nnD+R/xr2n4PXD3XguOWRVDfaJBhenWvAq9n+EFxq0fgyNbPTbe4i8+T53uzGc59Nh/nXXg23U+R5OcwjHD6Lqv1PR6KyPtniD/oCWf/gwP/xuj7Z4g/6Aln/4MD/8br1D5U88+Iv/ACNlz/uJ/Kueqz8SdXuIPFk8dxZxxy+WhZVl3AceuBn8q5v+3G/59l/76rx6slzs+uwtKbowduiNuruk/euv+vWX+Vcv/bjf8+y/99Vq+GdUa6u7mEwhc2kpzuz/AA1MZK5pUpTUG7EpZRnLAY689KAy7d24Y9c1zo0m7/tDUbhdP09BKhjgBfcsmWBLygryc84ycYx3p8+hCDT7Oxs7W3nt7eXzZIpWCrcMQ27cACByQ3THaqsjLmeuhv5GQMjJ6CvXvh//AMilZfRv/QjXz7pWiXtrqVhcSiNmt4BDLMZS+9dpwqqV+XDH72eQPevoL4f/APIpWX0b/wBCNdOGVps87Mm3RV11/Q09Z1CDSdKudSug5ht0LuEGWwPQVxv/AAtjwx/zy1L/AL8L/wDFV0Xju2uLzwdqlrawvNPLbsqRqOWPoK8K/wCEN8V/9AG9/wC+B/jWmIq1ISSgjPLsLhq0G6zs797H0No9/Bqml22o2wcQ3EYkQOMNg+oq1WL4Ltri08HaZa3ETw3EdqiujcFWx0NcZoGga9baXp0eradqd5DGri9tUu0SSSUqm2TcJiHUYcYLKcsDt4rpi20rnl1YqM2o7XPTaK8/1DR9ake+8vTdSe5lEf8AZdwuohUsVCKNrjzMkqwYkgPuz3qXTdL8RQ6zaST2kst0t27XmoSXJ8mWE5xsQSArxgbChHv3NIzex3dFZEVldp4yuL/5/sclhHH/AK3K+YruT8ueDgjnFa9AdQooooAKq6b/AKmT/rq//oVWqq6b/qZP+ur/APoVLqUvhYumf8en/A3/APQjVmq2mf8AHp/wN/8A0I1Zojsgn8TCiiimSFFFFABRWbq+u6bpM0MV/LLEZnVIyLeR1LMcKNyqQCT6mnaRrWl6s8qafdLM0QBYbWXKkkBhkDcpwfmGRx1oA8j/AGgV8zxJZoHdC1iBuQ4I+duRXlI0KxMUccytNsmM2WCjcx6g4AGM4OBjJHNesfHz/kabH/ryH/obV53XjV21VlY+0y+KlhYXXQpXGnrcTxyT3E0iowYRkKFyM4PAz39a0PBmnxWXiCxZJJZD5kUSmQg7EU/KowBwMnrzTKv+Hf8AkPWH/Xwn86zi3dI6qkFytlO4/wBfJ/vn+dMp9x/r5P8AfP8AOmVBqtgr1/8AZ+/5Burf9d4//QTXkFev/s/f8g3Vv+u8f/oJrpwn8VHm5v8A7pL5fmen0UUV658ceNfHdpYfEdk8M80Ze1wwVyAcMccfia88+13n/P5cf9/DXoXx9/5GDTv+vVv/AEKvN68bEfxZH2uXJPCw9Cb7Xef8/lx/38NanhK6um8TaerXU7KZ1yC+Qaxa1fCH/Iz6d/13WsoP3kdNZL2ctOjLd3o8V1fyXc91curwNB5OV2KrDDbfl3Anuc1Cnh21WyubVrm4ZLlQspwgyAAF4CgcAenPfNbNFaps8/lV7mCnhbT1ezYSTZtWLJwgGd+/j5fk5/u7eOOle1fCn/kA3H/Xwf8A0EV5nXpnwp/5AM//AF8H/wBBFdGGb5zhzCKVB28jr6KKK9E+fPBfjT/yPk//AF7xfyri67T40/8AI+T/APXvF/KuLrxK38SXqfc4L/d4eiCtPwx/yGYv9yT/ANANZlafhj/kMxf7kn/oBqI/Ejer8D9DLX7o+lLSL90fSlqSwr2/4E/8ibP/ANfz/wDoCV4hXt/wJ/5E2f8A6/n/APQErqwf8Q8rOf8Advmjv6KKK9Y+RPCPjb/yPL/9e0f9a4iu3+Nv/I8v/wBe0f8AWuIrxK/8SR9zgf8AdoeiCtLw5/x/Tf8AXpP/AOizWbWl4c/4/pv+vSf/ANFmojujer8DM2iiipLCvd/gl/yIkX/XxL/OvCK93+CX/IiRf9fEv8668F/E+R5Gd/7t81+p29FFFeqfJngHxi/5H28/65x/+g1yFdf8Yv8Akfbz/rnH/wCg1yFeHW/iS9T7rB/7vD0QVueC/wDkJ3H/AF5zf+g1h1ueC/8AkJ3H/XnN/wCg1MPiRpX/AIcjXooorQ4Qr134f/8AIpWX0b/0I15FXrvw/wD+RSsvo3/oRrqwnxs83NP4S9f8zW1K9tdNsJr6+nSC2gUvLI/RVHc1zn/Cx/A3/QzWH/fR/wAKf8WQW+G2vhQSTZvgAZr5O8if/nhL/wB8GtcRiJUpJJDynKaWNpSnOTVnbQ+0tOvLXULGG+spkntp0DxSL0ZT0IqeuY+FwZfhtoIwQwsI+COc7a5nQdW8Ry6XpzazqGrW8Mqub24hsi00coVNke0wDYpy5JCtyoG7mumMrpM8WtTUKkoro2j02ivP9R1TW0e98u/1hbqMR/2VAmnBo7tSindIfL4LOWDDKbQOg61Lpura+2tWcd3/AGk13JdvHdWawBbeCLnawcx/OuMHdvyT27CkZM7uiuPs9Q15vGhtpGu/J+1yI8BtsQJaiLKSiTbyxfAxuPU8cZrsKOlw6hRRRQAVV03/AFMn/XV//QqtVV03/Uyf9dX/APQqXUpfCxdM/wCPT/gb/wDoRqzVbTP+PT/gb/8AoRqzRHZBP4mFFFVo9QsZL17GO8t3uo/vwrIC6/Veo6j86ZJZooooAzr3SYb3VYb26keVII2WGA8IrtkNJ7ttOB6AnHWqXhvw4uj3HnNfS3Zjt1tbfegXy4VJIXj7x56+wreooWgPU8R+OtvDB4rtmijCGW1DyEfxNvYZ/QV5/Xonx8/5Gmx/68h/6G1ed14uI/is+2y7/dYegVf8O/8AIesP+vhP51Qq/wCHf+Q9Yf8AXwn86yjujqqfAyncf6+T/fP86ZVTVb6W31aOAW26GWQqZi2AGJOF6dT78UzTbye6FwJII0aJtoZJCyMccjOByOhxxRZ2uNTV+UvV6l8D9L0/UdP1Nr21SYpMgUsTwNp9K8Rm16SO2s5jZj/SFzjeeW3bdi4Xlu/OK97/AGfv+Qbq3/XeP/0E104WLVVfM83NZxlhZW8vzO4/4RnQf+gbF+Z/xo/4RnQf+gbF+Z/xrXor1j5A8R+Ntja6frOnwWcKwxm3Zioz13df0rz+vSPj7/yMGnf9erf+hV5vXjYn+LI+2y3/AHWHoFafhRiviSwYdRMDWZWl4W/5GKx/66isofEjqq/BL0Aa5eY/1Nv/AOPf40v9uXn/ADxt/wDx7/GsyilzMPZw7Gn/AG5ef88bf/x7/GvT/hDa2eu6DdT6lZQSSRXRjUgt93ap9fUmvHa9o+AX/ItX/wD1+n/0BK6sI37RHmZvCKwzaXY6/wD4RnQf+gbF+Z/xo/4RnQf+gbF+Z/xrXor1T5I+fvi5aW9j40mt7WIRRCCMhR6kVyVdp8af+R9n/wCveL+VcXXiV/4kvU+5wX+7w9EFafhj/kMxf7kn/oBrMrT8Mf8AIZi/3JP/AEA1EfiRvV+B+hlr90fSlpF+6PpS1JYV7D8GdH0zUPCc015aJNILx1DEnptTj9a8er2/4E/8ibP/ANfz/wDoCV1YP+IeVnP+7fNHUf8ACM6D/wBA2L8z/jR/wjOg/wDQNi/M/wCNa9FesfIngPxit7ax8XNBbxrDBHbIQM8DqT1rgo9UsJJIUjuA5nUNGQpIIOcc9BnBx64rvPj9aJfeLpraSSVEa3i3GMgEgZ45B49q82g8PQwz2ky3UrtbKqqXVSeCxHIHH3uR3rxq1vaSv3PtcG5/V6fKuiL51GyWd4WnAdM7iVIXIGSN2MZA5xWx4RuIbqaS4gZmjeznKkqVyPLPY1gtpMBu5bwORO8e0HaCoY9W2ngk8A+1bXgqzWxlnhVy+be5cnaFGSjHgDgD2qI8t0bzc+V3WmpWooorM3CvZ/hBoul33gyOe7s0ll8+QbiT0Brxivd/gl/yIkX/AF8S/wA668F/E+R5Gd/7t81+p0H/AAjOg/8AQNi/M/40f8IzoP8A0DYvzP8AjWvRXqnyZ89/Fe3htfGtzb28YjiSOMKo7cVytdf8Yv8Akfbz/rnH/wCg1yFeHW/iS9T7rB/7vD0QVueCv+Qncf8AXnN/6DWHWn4eJV74qSD9hm5H+7Uw3RrWV4NHQ7W/un8qNrf3T+Vcf583/PaX/vs0efN/z2l/77NVzmP1Z9zsNrf3T+Veu+AOPCdl9G/9CNfOXnzf89pf++zXvvwgZm+H+nszFjul5Jz/AMtWrqwcrzfoeVm9FwoJ36/ozraKKK9I+bCiiigAooooAKKKKACiiigAqrpv+pk/66v/AOhVaqrpv+pk/wCur/8AoVLqUvhYumf8en/A3/8AQjVmq2mf8en/AAN//QjVmiOyCfxMK8hF41t8V75tJsrK51H7Q4ktx5hbZtQFw3m7AxDHPyfKByOefXq878KSSS/EXUIrpbZpIJZSPLLoFYquWEbSHkjALbee1OPxfJkv4T0SiiigDkPF3ibUtL8R2VjaWay2+0PKpOJbksdipEMYO0/M3I4x70vgTWtU1O8ljvJhcoLZJZSIPL+zTliGh98ADryO/UV11FC0BniPx1klfxXbCSAxBbUBDuB3je3PHT6e1ef1337Qt3a23imwFxcRxbrEbd5xn52rzT+1dM/5/wC3/wC+xXjYj+Kz7jLYSeFhZdC7V/w7/wAh6w/6+E/nWH/aumf8/wDb/wDfYrR8Nanpz+IdPRL2BmNygAD9Tmso7o66lOfI9CC7tLWTUHuHt4mmViA5UZHJqK1sbK1ULa2sMIByAiAc1buP+PiT/fP86ZSuyVFb2I1t4FEarDGBEcxgL9w+3p1NerfA+5voNP1MWmmteAzJuImVNvyn1615bXr/AOz9/wAg3Vv+u8f/AKCa6MJ/FR5+bL/ZJfL8zuP7Q1r/AKF5/wDwLjo/tDWv+hef/wAC4616K9c+OPEfjbNczazp73VmbST7Ow2GQPxu65Fef16R8ff+Rg07/r1b/wBCrzevGxP8WR9tlv8AusPQK0vC3/IxWP8A11FZtaXhb/kYrH/rqKyj8SOqr8EvQzaKKKksK9a+Cd1fweH71bTS2u1N2SWE6pg7F4wa8lr2j4Bf8i1f/wDX6f8A0BK6sH/FR5ecf7q/kdf/AGhrX/QvP/4Fx0f2hrX/AELz/wDgXHWvRXrHyB87fG77VeeJrxZ7N4ZZLaNWiWdd2MdmHFedRaZdq2nK1pHiFtzyrIAyAOSqAdOmNxHXkd69U+NP/I+T/wDXvF/KuLrxasmqkvU+2wlNSw8L9kYN7ZavNfzzxttEkTRoGkGxFKdMDkNu53emK3vhpZ3FjdrDccEtKyjI4Hln04H4UVp+GP8AkMxf7kn/AKAamMndI2qUkk5eplr90fSlrOe/lj1MWrW4WExkxyFv9YwGSo9McdcUllfXNxp8srW8cV1G+xoWc4VuOCe5we2c1HK7GvOr2NKvYfgzdahB4TmS10prtPtjkuJ1TB2pxg14NBrE0q2En2QJDcHbK5bPluW2hcdckjuOO9fQ/wACf+RNn/6/n/8AQErqwiaqHlZvNSwundHUf2hrX/QvP/4Fx0f2hrX/AELz/wDgXHWvRXqnyZ4F8YJJpfGBkuLc20pto8xlw2OvccVx1dv8bf8AkeX/AOvaP+tcRXiV/wCJI+5wP+7Q9EFaXhz/AI/pv+vSf/0Waza0vDn/AB/Tf9ek/wD6LNRHdG9X4GZRliVirSxhgNxBYZA9aPOh8rzfOj8v+/vG386yptIa4vrmWXy0injKOEdi0h42kg8LjHbrmkTSbiOyii82GaZZxcyGQYSR+m3AHC4xj3AOKLLuJynd6GsJYtyr5se5hlRuGSPUete1fCC71GHwZGlrpLXUfnyfvBcInOemDzXzzZ6FPbyx5lgZfNSVmwd6Fc/In+zz/P1r6W+CX/Iix/8AXzL/ADrrwiSqaHk5xKTw2qtqv1Og/tDWv+hef/wLjo/tDWv+hef/AMC4616K9M+WPnv4ryTSeNbmSeAwSGOPdGWDbePUcGuVrqPjldx2PjG/upg5RI4shRknIAriotUs5LyG0Eg86WLzQuQcDtkg4yfbPSvEqpucvU+4wkkqEE30RdrS0D71/wD9eM3/AKDXPXerWdtdPauztMsYkKIuerBQPqSw4rb8J3KXSahIiuhWznR0cYZWA5BqYp3TNqklZq5ToooqDUK+gPg9/wAk+0//AHpf/RrV8/19AfB7/kn2n/70v/o1q7MF/EfoePnn+7r1/RnXUUUV6h8oFFFFABRRRQAUUUUAFFFFABVXTf8AUyf9dX/9Cq1VXTf9TJ/11f8A9CpdSl8LF0z/AI9P+Bv/AOhGrNVtM/49P+Bv/wChGrNEdkE/iYV5z4et5G+K+o3cd1PIPOlWWMzoUQBFC99x/wBzHy9c9M+gX9ytnY3F3IkjpBE0jLGu5mCjOAO546V514CkXVfHd9rf2+aFpC3+gy27BsbF6SfdKjjoAc8fVx+L5Ev4T0uiiigCne6nYWd3bWlzcLHPckiGPBJfGMnjsMjn3pul6xpeqPMmn3sVy0JG8Iemc4PuODyOODWd4i8Of2zqVpcSXEEUcDK2RbA3Aw2SqS5yitjDDByM0nhnw22j3AmlvvtRitUs7cCER7IVJIDcnc3PXgcdBzQvMH5Hjf7Wn/IW0D/rhN/6EteH17X+1bbxw6xozRhsyxzO+XJ5yo4yeOnQcV4nXkYn+Kz9MyL/AHCn8/zYta3g3/kbdJ/6/I//AEIVkVreDf8AkbdJ/wCvyP8A9CFYx3R6db+HL0Z2lx/x8Sf75/nTKfcf8fEn++f50yoPDWwV6/8As/f8g3Vv+u8f/oJryCvUvgfplnqGn6m10sxKTIF2TvH/AAn+6RmunCfxUebm/wDukvl+Z65RWR/wjek/887r/wADZv8A4uj/AIRvSf8Anndf+Bs3/wAXXrnxx5b+0JIYtZspBG8hSzZgiDJbDdB715IusEwWsrWbqJpCkhJO2Eg4wxxwcnGDivU/jpp1pb6pY2kaSeS9uzEPM7HO7+8SSOg715sNMsR5f+jj92cqNzYznOTzyc885rx69vayufZYBS+qw5e36jbu+mg1GO1W1EiuCxYS4KKByxGOnbrzmtD4daomqa5bSJE0XlzqME5zkZHYVXjtoI2dljG6QBXJJJYehz9a0fBVnbWfiCzW2iEYaZc8k5wOOvYelZwaujqqqfK3fTX8ipRVNtQiXVF0/wAuTzGTfu4C9+BnqeO1JbalBdQXM1qskwgkMZCj75AB+XPUc9aizNedXtcu17R8Av8AkWr/AP6/T/6AleAxa9ayRpIkU5QgNIwCkRguUBPPIyD0zxzXuHwT0qyv/D97JdLMWW7KjZcSRjGxeysBXVhE1VVzy82mpYV28j1Sisj/AIRvSf8Anndf+Bs3/wAXR/wjek/887r/AMDZv/i69U+SPHPjT/yPk/8A17xfyri6634uWsNl41mgtw4jEEZ+eRnPT1Yk1yVeJX/iS9T7nBf7vD0QVp+GP+QzF/uSf+gGsytPwx/yGYv9yT/0A1EfiRvV+B+hiCztC7ym1gMki7XYxjLD0J70gsLEQ+R9jt/KwRs8sY5OTx+Aqwv3R9KWpuyuVdiutjZrJHItpArxDbGwjGVHoPSvd/gT/wAibP8A9fz/APoCV4hXsPwY0ixvvCc01ys5cXjqNlxIgxtTsrAd668G/wB4eVnCSwzt3R6bRWR/wjek/wDPO6/8DZv/AIuj/hG9J/553X/gbN/8XXqnyR4/8bf+R5f/AK9o/wCtcRXY/GC2hs/GBt4A4jW2jxudnPOT1Yk1x1eJX/iSPucD/u0PRBWl4c/4/pv+vSf/ANFms2tLw5/x/Tf9ek//AKLNRHdG9X4GZtFFFSWFe7/BL/kRIv8Ar4l/nXhFez/CDR7G+8GRz3Czl/PkHyXMiDr6KwFdeC/ifI8jO/8Advmv1PR6KyP+Eb0n/nndf+Bs3/xdH/CN6T/zzuv/AANm/wDi69U+TPE/jXD5/jm7TzZovkjO6J9p+761wcejWMbxtGJUEe0qokO3cq7Q2PUCu7+K9vHa+Nbm3hDCNI4wu5yx6epJJrla8Sq2qkvU+4wkU8PC66IzX0PTWne4MUglcEMwmbkkg7sZxnKjn2rf8K28dql/HHuObOdmZmyzMRySapVpaB96/wD+vGb/ANBqYt3SNpwiotpGbRRRUGoV9AfB7/kn2n/70v8A6Navn+voD4Pf8k+0/wD3pf8A0a1dmC/iP0PHzz/d16/ozrqKKK9Q+UCiiigAooooAKKKKACiiigAqrpv+pk/66v/AOhVaqrpv+pk/wCur/8AoVLqUvhYumf8en/A3/8AQjVmq2mf8en/AAN//QjVmiOyCfxMKKKKZIUUUUAFFcl438VXWi6ppWn2VjLM1zcxLPKbeRkWNnC7VZRjeSe54AJ9KTwL4g1DV7uWK6mtrhfsyTSGGMp9llLEGBuTlgBnnB9RyKFqD0PKf2tP+QtoP/XCb/0Ja8Or2z9q1p21jRfOijRRHMIyshYsuV5PAwc545+teJ15GJ/is/TMi/3Cn8/zYVreDf8AkbdJ/wCvyP8A9CFZNa3g3/kbdJ/6/I//AEIVjHdHp1v4cvRnaXH/AB8Sf75/nTKfcf8AHxJ/vn+dMqDw1sFev/s/f8g3Vv8ArvH/AOgmvIK9T+B0mpR6fqn2CztbhTMm4zXLREHaemEbP6V04T+Kjzc3/wB0l8vzPW6KyftPiL/oEaZ/4MX/APjNH2nxF/0CNM/8GL//ABmvXPjjy/4+/wDIwad/16t/6FXm9egfG57yTWdPa+t4IJfs7YWKYyLjd1yVXnrxivP68bE/xZH22W/7rD0CtLwt/wAjFY/9dRWbWl4W/wCRisf+uorKPxI6qvwS9DCm0+3mn86bzZOuEaQ7ASMEhegODUdvpNjbRSRWySwJIcsEmYc4AGOeMACr9FK7HyRvexnjR7AbMRyfL1/eN8/zbvm/vfNzzXvHwC/5Fq//AOv0/wDoCV4vXrfwSl1SPw9eiwsbS4T7WdzTXTREHYvGBG2fzrpwjbqo8zN4pYV2XY9TorJ+0+Iv+gRpn/gxf/4zR9p8Rf8AQI0z/wAGL/8AxmvWPkTxv40/8j5P/wBe8X8q4uuu+LrXT+NZmvIYYZvIjykUpkXGPUqv8q5GvEr/AMSXqfc4L/d4eiCtPwx/yGYv9yT/ANANZlafhj/kMxf7kn/oBqI/Ejer8D9DLX7o+lLSL90fSlqSwr2/4E/8ibP/ANfz/wDoCV4hXsPwYm1aPwnMLGxs54vtj5aW7aJs7U4wI249811YP+IeVnP+7fNHptFZP2nxF/0CNM/8GL//ABmj7T4i/wCgRpn/AIMX/wDjNesfInj3xt/5Hl/+vaP+tcRWz8ddeurPx68N9psSy/ZojiG5LrjnuUH8q4P/AIShf+fBv+/v/wBavFr/AMSR9/l+GqywtNpdEdHWl4c/4/pv+vSf/wBFmuK/4Shf+fBv+/v/ANatvwXrwvNae2+yGPfaXHzeZnH7tvas4rVHRWw1VU5NosUUUVJmFe7/AAS/5ESL/r4l/nXhFe0fCCbV08FxrZWFlPF58nzS3jRtnPPAjb+ddeC/ifI8jO/92+a/U9GorJ+0+Iv+gRpn/gxf/wCM0fafEX/QI0z/AMGL/wDxmvVPkzxb4xf8j7ef9c4//Qa5Cur+LDTt41uWuoo4pjHHvSOQuoOOzEDP5CuUrw638SXqfdYP/d4eiCtLQPvX/wD14zf+g1m1paB96/8A+vGb/wBBqY7m1T4Wc8moSNf3NqbUxmNC8TOSPOAAyRxjGTjr+FR3GqiLSbbUDCoWcKTvfakYIzlmwcD3xVuGztYZpJo4FWSTIZu5B6j2pTaWph8kwJ5WwJs7bR0GKLoVp66lO01SSee0X7GyJcx71JfLKNuclccL0Gc9SOK+k/g9/wAk+0//AHpf/RrV87iztRem9ECi4KhTJzkj0r6I+D3/ACT7T/8Ael/9GtXXg2vaadjyM5UlhlzPqvyZ11FFFemfLhRRRQAUUUUAFFFFABRRRQAVV03/AFMn/XV//QqtVV03/Uyf9dX/APQqXUpfCxdM/wCPT/gb/wDoRqzVbTP+PT/gb/8AoRqzRHZBP4mFFFFMkKKKKACiqd3qmm2l7BZXV9bw3Nx/qYnkAZ+ccD68Uadqmm6k0y6ffW100LbZRFIG2H3x9D+VAHg/7Wn/ACFtB/64Tf8AoS14dXuP7Wn/ACFtB/64Tf8AoS14aroy7ldSvqDxXkYn+Kz9MyJ/7BT+f5sWtbwb/wAjbpP/AF+R/wDoQrILKGClgGPQZ5Na3gtlbxdpQVlJF5HkA9PmFYx3R6VZr2cvRnS3OtaX9olH2xfvt/C3r9KZ/bWlf8/if98t/hXG3f8Ax9zf9dG/maiqbHOsFC27O3/trSv+fxP++W/wr2j9nK7t7vStYe2kEircRgkAjnafWvmCvov9k7/kXNa/6+0/9Arpwn8VHkZ9ho08FKSfb8z2qiiivWPgDxn4+/8AIwad/wBerf8AoVeb16R8ff8AkYNO/wCvVv8A0KvN68bE/wAWR9tlv+6w9ArS8Lf8jFY/9dRWbWl4W/5GKx/66iso/Ejqq/BL0M2iiipLCvaPgF/yLV//ANfp/wDQErxevaPgF/yLV/8A9fp/9ASurB/xUeXnH+6v5Ho1FFFesfIHg3xpz/wnk/8A17xfyrisH0NS/tIyyr8VLoLI6j7JBwGI/hNeb+fP/wA9pf8Avs14lZfvJep+jZdg3LC05X6I9DwfQ1p+GAf7Zi4/gk/9ANeU+fP/AM9pf++zXQ/DqaZvGFiGlkI+fgsf7jVEV7yN6+CcaUnfozoV+6PpS0i/dH0pak5Qr2/4E/8AImz/APX8/wD6AleIV7f8Cf8AkTZ/+v5//QErqwf8Q8rOf92+aO/ooor1j5E+WP2mf+Snyf8AXnD/AFrzGvTv2mf+Snyf9ecP9a8xrxa38SR+p5V/uVL0QV0nw4/5Gcf9elx/6KaubrpPhx/yM4/69Lj/ANFNUR3R04r+BP0Z0dFFFQeMFe7/AAS/5ESL/r4l/nXhFe7/AAS/5ESL/r4l/nXXgv4nyPIzv/dvmv1O3ooor1T5M8A+MX/I+3n/AFzj/wDQa5Cuv+MX/I+3n/XOP/0GuQrw638SXqfdYP8A3eHogrS0D71//wBeM3/oNZtaWgfev/8Arxm/9BqY7m1T4WZtFFFSWFfQHwe/5J9p/wDvS/8Ao1q+f6+gPg9/yT7T/wDel/8ARrV2YL+I/Q8fPP8Ad16/ozrqKKK9Q+UCiiigAooooAKKKKACiiigAqrpv+pk/wCur/8AoVWqq6b/AKmT/rq//oVLqUvhYumf8en/AAN//QjVmq2mf8en/A3/APQjVmiOyCfxMKKKKZIUUUUAYHifQLjWryzJvo4bSCaOZ4/JJkZkbIwwYDB6YZWx1GDg0zwt4bl0e5E098lz5VolnbhIPLxErEjd8x3Nz14HHTmuiooWmwPU+dP2sraGLU9I+zwxo88MzSY43tlRkkewHNeAS6bcPZrbpNFEivuEeGYDpgZyCcYr6G/a0/5C2g/9cJv/AEJa8OrycRJqq7H6Pk1GNTL6fN2f5soXFnNNqMV1uRQmMjJ7E+3PX2x71t/D62e38YaczbFV72IhFYsM7uTk+vpVOtbwb/yNuk/9fkf/AKEKxjJ6I9KrQioyl11/Izrv/j7m/wCujfzNRVLd/wDH3N/10b+ZqKpOlbBXv/7L2l6bqPh7WGvrGC5KXaBTIgbA2dq8Ar6L/ZO/5FzWv+vtP/QK6MJ/FR4nEX+4S9V+Z6n/AMIz4e/6A1j/AN+RR/wjPh7/AKA1j/35Fa9FesfnB4j8brGz0/WdPgsraK3iNuzFI1wM7uv6CvP69I+Pmf7f07/r1b/0KvN8H0NeNif4sj7bLf8AdYegVpeFv+Risf8ArqKzcH0NafhYH/hIrHj/AJaiso/Ejqq/BL0MyiiipLCvWvgnpGl6h4evZb6wt7l1uyqtIgYgbF4/WvJa9o+AX/ItX/8A1+n/ANASurB/xUeXnH+6v5HX/wDCM+Hv+gNY/wDfkUf8Iz4e/wCgNY/9+RWvRXrHyB8m/tD2lrZfE65t7O3jgiFrCQka4Gdp7V55XpX7Sn/JVbr/AK9IP/QTXmteLW/iSP1TK/8AcqX+FfkFdF8Of+Rysf8Agf8A6A1c7W94CZl8U2zKSCElII7Hy2qI7o6cT/Bn6M6hfuj6UtcKmsapsH+nS9PRf8Kd/bGqf8/0v5L/AIVFji+oz7o7ivYfgxo+lah4TmmvtPtriQXjqGkjBONqcfrXzN/bGqf8/wBL+S/4V9L/ALM801x8OZJp5Wkdr+XJb/dSuvB/xDxc+w0qWE5m+qO4/wCEZ8Pf9Aax/wC/Io/4Rnw9/wBAax/78iteivVPiT5T/aNtbez+I7W1pCkEK2cW1EGAM7ieK82r079pn/kp8n/XnD/WvMq8Wt/EkfqeVf7lS9EJXSfDj/kZx/16XH/opq5yt3wLI0OuSzKAWSxuWAPTiJqiO6OnEq9GS8mdTRXJ/wDCTX3/ADxtv++W/wAaP+Elvv8Anjbf98t/jU2OD6nVOsr2f4QaLpN94MjuLzTra4l8+Qb5IwTgHjmvmz/hJb7/AJ423/fLf419Mfs93El38Nba4mCBnuJjhQQB83vXVg/4nyPEz+hOnhU5d1+p1f8AwjPh7/oDWP8A35FH/CM+Hv8AoDWP/fkVr0V6p8afPnxXt4LTxrc29tCkMKRxhUQYA47CuUrofjZq1ja/ES9hmkZXEceQFJ/hriv7e0z/AJ7N/wB8GvErfxJep99gqU3h6bS6L8jUrS0D71//ANeM3/oNcz/b2mf89m/74NbHhXVrK6ub6GCRmc2ExAKkfw1EdzarSmoNtEdFFFSIK+gPg9/yT7T/APel/wDRrV8/19AfB7/kn2n/AO9L/wCjWrswX8R+h4+ef7uvX9GddRRRXqHygUUUUAFFFFABRRRQAUUUUAFVdN/1Mn/XV/8A0KrVVdN/1Mn/AF1f/wBCpdSl8LF0z/j0/wCBv/6Eas1W0z/j0/4G/wD6Eas0R2QT+JhRRRTJCiiigDlvFniC60vXtNsLW805pbphtspB++lUN87htwCgDpwcsQKZ4H8R3mtXbxXD2cym1S4JtlI+zMzEGF8k5YY9j14HFdU0cbOHaNGYdCRyKEREzsRV3HJwMZNCBnzx+1a8zaxowlhEarHMIyH3b1yvPt34rxOvcf2tP+QtoP8A1wm/9CWvDq8jE/xWfpmRf7hT+f5sK1vBv/I26T/1+R/+hCsmtbwb/wAjbpP/AF+R/wDoQrGO6PTrfw5ejMq9nhXUJIWkAkaRtq+vJqJLiF0d1kDKhwxAPFGqWzTakZPO2rHMzBdvOcnv+NQW9pJCsvlzIjSf3I8BeOoGetFlYhSqX20/rzHrfWbAYuE5bb+P+SK+hv2X59Qh8PawLLT47oG7TcWuPL2nZ9DmvnWXT1ZQschjXy/LfIyWGc/nnv719L/sm8eG9aH/AE9p/wCgV04a3tVY8XPnU+oT512/M9T+269/0Aof/A4f/E0fbde/6AUP/gcP/ia16K9Q/PT5m/aea4k8U6VLd2aWszWbAqsm/Kh+CTgep4ryT869l/av/wCRt0j/AK8m/wDQ68arx8R/FZ+n5J/uFL0/Vh+dbvw//wCR10jr/wAfK1hVu/D/AP5HXSP+vlayjujuxH8Gfo/yOpoooqDxQr1r4J3GpQ+H71bLTo7pDdklmuBHg7F4xg15LXtHwC/5Fq//AOv0/wDoCV1YP+Kjy84/3V/I6/7br3/QCh/8Dh/8TR9t17/oBQ/+Bw/+JrXor1j5A+Tf2h5LiT4m3L3dutvL9lhyiybwBtPfArzyvRv2nVL/ABPvFEayZs4PlY4B4NeSpYzqlqpji3RPuL7uQNxO3p6emPy4rx6qTqS9T9Py6pKODpJK/ur9DU71u+A/+Rmt/wDcl/8ARbVyc1rLJe+eYU+4VbMmdwweOnHJ610XwxgeDX4FkREdhMxWM5Ufu26cVEUro6a1SThJW0s/yMtPuD6UtIhG0DvgUtZnWFfSn7OFxqcPw6K2emx3Uf22Ul2uRGQcLxjaa+awePavqP8AZg/5Jo3/AF/y/wAkrrwf8Q+e4m/3L5r9Tu/tuvf9AKH/AMDh/wDE0fbde/6AUP8A4HD/AOJrXor1D89Pk39peS/k8fyMbaOC6aziHl+buC/e5zjnjnpXk1vBqCiLzVlMi7cN5oIUAndnnkn6V7J+0z/yU+T/AK84f615jXj1ZWnL1P03LqKnhKTbfwoz5I5mvJX8i5VPLPSUfOSOg+b5cfzrovh0kiXc4lV1Y2N2drNnbmJuAcnis2tvwZ/yFbj/ALB91/6JaoUtUjrq0VGEpX7mJRRRWZ1hX09+z9c6pF8M7NbTS47mLzpfna6CHO702mvmGvq79m//AJJXZf8AXeb/ANDrrwf8T5HznFH+5r/EvyZ2H23Xv+gFD/4HD/4mj7br3/QCh/8AA4f/ABNa9Feofn58kfH55pPibfPcQiGUwxbow+4L8vrgZrga9D/aJ/5KtqP/AFyh/wDQBXnleLV/iS9T9Wyz/c6X+FfkFdP8N/8AkNXf/YPuP/Qa5ium+HTKmr3jOwVRp9xkk4A+Wojua4v+DL0OhoqD7ZZ/8/dv/wB/V/xo+2Wf/P3b/wDf1f8AGoPJ5ZdievoD4Pf8k+0//el/9GtXzx9ss/8An7t/+/q/419C/Bp0k+HenPG6upabBU5H+tauzBfxH6HjZ4msOr9/0Z2FFFFeofJhRRRQAUUUUAFFFFABRRRQAVV03/Uyf9dX/wDQqtVV03/Uyf8AXV//AEKl1KXwsXTP+PT/AIG//oRqzVbTP+PT/gb/APoRqzRHZBP4mFFFFMkKKKKAIZbq2iuYbaW4iSefd5MbOA0mBk7R1OBzTLHULC+aVbK9trkwtslEUofY3ocdDVXWdKOoX2mXHneWtnNJIwA5YNC8eAex+fP4Vm+EvDdxo9yJrm6gm8q0SygEMRTMasSGfk5bntwOfWhbg9jyD9rT/kLaD/1wm/8AQlrw6vbP2rbeGDWNGaJdpljmd+SctlRn9K8TryMT/FZ+mZF/uFP5/mwrW8G/8jbpP/X5H/6EKya1vBv/ACNuk/8AX5H/AOhCsY7o9Ot/Dl6Mzrv/AI+5v+ujfzNRVLd/8fc3/XRv5moqRa2Cvov9k7/kXNa/6+0/9Ar50r379l/S7HUPD2rteQmQpdoF+dlx8nsRXRhP4qPE4i/3CXqvzPd6KyP+Ea0X/nzP/f5/8aP+Ea0X/nzP/f5/8a9Y/ODwP9rgbvEulrsZ82D/ACq20n5+me1eErb3Hl2ymGUNvLOwlH7oZzgDdz6d+K9x/afsraw8TaTBax+XGbNmxuLc7/c+1eRV5FeVqrP0nKKKngaTfb9SlLHM+owTLE6KpO9i4wRg8Yz647V0Xw1jki8X6crZGb0svzZ4JOKyq3PAX/I5aV/18LWUXqj0K1JKnOXk/wAjOGqalj/j+n/76pf7U1L/AJ/p/wDvqsxpmW7WH5NhhZ8k4wQQPy5qCO8ma2uG8tHkhbAC9GGAc/rSSZblSTs1+HzNr+1NS/5/p/8Avqvo/wDZcmmn8EX8k8ryudQbljn/AJZpXyguqSloP3KlZD97BGV3BQcHpnNfT37M+k6fqHgm9ku4DI637KD5jLxsX0PvXThYtVFc8HP5054GXJ3R7XRWR/wjWi/8+Z/7/P8A40f8I1ov/Pmf+/z/AONeofAnzX+0p/yVW6/69IP/AEE15rXof7Q1rb2XxNube2j2Ri1hIG4n+E9zXnleLW/iSP1TK/8AcqX+FfkFbvgT/kZ7f/cl/wDRbVhVu+BP+Rnt/wDcl/8ARbVEd0dOI/hS9Gcn9mmN6Z0jgQBPkfPzFiMZYY6cdM023s7mOynt5tk/muzEiQrkH3xx3rQT7g+lLRzOwPDxvf1/EzPsV5/og82IJA4YpyO59OvHH619bfswf8k0b/r/AJf5JXy5X0p+zho+nX/w6M13bmSQX0qg+Yy8YX0NdWEd6h4HEVKNPBad0ew0Vkf8I1ov/Pmf+/z/AONH/CNaL/z5n/v8/wDjXpnwJ83/ALTP/JT5P+vOH+teY16R+0ZawWfxGa3t02RLZxbV3E4zuPU815vXi1v4kj9Tyr/cqXogrb8Gf8hW4/7B91/6JasStvwZ/wAhW4/7B91/6JaojujrxH8KXocqZ5ReTKsz7EQk7ojtB4xjAycd+aYlxcfYl3PJu8zDyBOdmeWAx/StIdKWnzLsT7GV373f+tzJguL1pYxJvBLKFXy8B05yxOOD+X619h/s3/8AJK7L/rvN/wCh18pV9O/s/aNpt98M7Oe6tzJJ50oz5jDgN7GurCO9T5Hz3EdNwwSu7+8vyZ6vRWR/wjWi/wDPmf8Av8/+NH/CNaL/AM+Z/wC/z/416R8IfLn7TMhi+JmpOHkXEcP+rTcx+UcDr+deZC6u1uLSNo3MZX99KIzhjtPT0r1D4/W8Vr8Tb63t12RpDEFGScfL6muCrxqjSnL1P1DAU5SwtJqVvdiZk010bqVbeRiojLfMmNpBHTj0z6103gFpng1RrgMGbS7ogNjcF28Zxxmsytvwj/rNV/7BVz/6BUxfSx0VaTUXJyMPA9BRgegqs92sMlz5xVY4VVsjrzn/AAqGLUDLpgvFMMZ3EHc24DBx26mp5WbOvBO1+/4F/A9BX118Av8Akk2i/wC7L/6NevjaK+maZFeJEyyoyZ+YErnI9hX2T8Av+ST6L/uy/wDo1668Gmqj9D5viapGeEjb+b9Gd3RRRXpHwoUUUUAFFFFABRRRQAUUUUAFVdN/1Mn/AF1f/wBCq1VXTf8AUyf9dX/9CpdSl8LF0z/j0/4G/wD6Eas1W0z/AI9P+Bv/AOhGrNEdkE/iYUUUUyQooooAKKbK3lxO4UuVUnaOp9hXL+C/El3rV00Nytowe0S6U22f3O5iPKfJPzDHXjvwMULV2Dpc8l/a0/5C2g/9cJv/AEJa8Or6O+PHgnxh401ixbR9LtPs9mjoJJr0KZNxByFxx0rzf/hSPxH/AOgfpf8A4Hj/AOJrzK9GpKo2kfe5RmuEoYOFOpNJq/fuzzmtbwb/AMjbpP8A1+R/+hCuw/4Uj8R/+gfpf/geP/iauaF8HfiJp+tWV9JpmmulvOkjKuoDJAOcfdrNYepdaHdVzrAuEkqi28/8jzK7/wCPub/ro38zUVekTfBT4jSTSSDTtMAZi3/H+O5/3ab/AMKR+I//AED9L/8AA8f/ABNL6vV7FrO8Bb+Ivx/yPOa+i/2Tv+Rc1r/r7T/0CvOv+FI/Ef8A6B+l/wDgeP8A4mvUPgx4c8beBtLv7S98P2t01zOsimLUVAAC45ytb4ejONRNo8nO8zwmIwcqdOd3p37nr9Fc7/a3in/oUk/8Gaf/ABNH9reKf+hST/wZp/8AE16J8OeJftX/API26R/15N/6HXjNfQHxl8EeOvHGtWV9ZaHZWqW9uYmWXUVJJLZzwtcL/wAKR+I//QP0v/wPH/xNeZWoVJVG0j77Ks1wdHB06dSok0vPuec1ueAv+Ry0r/r4Wuq/4Uj8R/8AoH6X/wCB4/8Aia0PDnwg+Iml67Z6hJpemukEocquoDJ/8drOOHqXWh2Vs5wMqckqi2fc8owODgZxjOKasUSjasSKOeAoHXrXpA+CPxH/AOgfpf8A4Hj/AOJpf+FI/Ef/AKB+l/8AgeP/AIml9Xq9jT+2sv8A+fi/H/I83aONipaNCV+6So+X6elfTX7K3/Ih33/YRb/0BK8t/wCFI/Ef/oH6X/4Hj/4mvV/g7ofjTwT4duNMvPDttdSS3RmDRaioABVRjlfat8NRnGd5I8fPMywmIwjhSmm7o9Yornf7W8U/9Ckn/gzT/wCJo/tbxT/0KSf+DNP/AImvRPiT52/aU/5Krdf9ekH/AKCa81r3L4qfDfx54w8Yza5a6TYWsUkMcYjlvwWBUYJ4WuV/4Uf8RP8Anz0r/wADv/sa8urQqObaR+hZfnGCpYWnCdSzSXf/ACPN63fAn/Iz2/8AuS/+i2rq/wDhR/xE/wCfPSv/AAO/+xrQ8PfB/wCIOl6tHeyafpkiorjat/gncpH933qI4epdaG9bOsDKnJKotn3/AMjyZPuD6Uteir8EfiOFA/s/S/8AwPH/AMTS/wDCkfiP/wBA/S//AAPH/wATS+r1ext/beA/5+L8f8jzmvqP9mD/AJJo3/X/AC/ySvIv+FI/Ef8A6B+l/wDgeP8A4mvXfhHpHjPwZ4TOj3nhu2uZTcvNvi1FAMMBxyvtXRhqM4TvJHi59mWFxOF5KU7u6PUqK53+1vFP/QpJ/wCDNP8A4mj+1vFP/QpJ/wCDNP8A4mvQPij56/aZ/wCSnyf9ecP9a8xr3P4sfDvx74x8XNrVpotjbRGBItkmoKTlc88L71yX/CkfiP8A9A/S/wDwPH/xNeXVoVHNtI/QsuzfB0sLThOok0l3POa2/Bn/ACFbj/sH3X/olq6v/hSPxH/6B+l/+B4/+Jq/oPwg+Imn3ks8ml6a4e2mhAXUB1dCoP3feojh6l9jorZzgZU2lUX4/wCR5VRXov8AwpH4j/8AQP0v/wADx/8AE0v/AApH4j/9A/S//A8f/E0vq9Xsa/23gP8An4vx/wAjzmvq79m//kldl/13m/8AQ68X/wCFI/Ef/oH6X/4Hj/4mvZPhZp/jLwj4Og0S68NW9xLHI7l49SQKQxz3WujC0pwneSPDz/McLicKoUp3d1+p6XRXO/2t4p/6FJP/AAZp/wDE0f2t4p/6FJP/AAZp/wDE16B8YfN/7RP/ACVbUf8ArlD/AOgCvPK9s+J/w18feLPGV1rlro9hbxTIihJNQUsNq47LXM/8KR+I/wD0D9L/APA8f/E15VShUc20j9EwGb4KnhqcJVEmku/Y85rc8I/f1X/sFXP/AKBXVf8ACkfiP/0D9L/8Dx/8TV/RPhB8RLBrwvpemv59nLbrjUBwXXAP3amOHqX2Nq2c4GUGlUX4/wCR5VgZJwMnqaY0MLDDQxsPQqDXpP8AwpH4j/8AQP0v/wADx/8AE0f8KR+I/wD0D9L/APA8f/E0vq9XsaPOsvf/AC8X4/5Hm4jjDBhGgYDAIUZA9K+vPgF/ySfRf92X/wBGvXhf/CkfiP8A9A/S/wDwPH/xNfQvwl0XUvD3w/0zR9WjijvLcOJFjk3qMuxGD34IrpwtKcJ3kjweIMwwuJw0YUZpu9/wZ1VFFFd58eFFFFABRRRQAUUUUAFFFFABVXTf9TJ/11f/ANCq1VXTf9TJ/wBdX/8AQqXUpfCxdM/49P8Agb/+hGrNVtM/49P+Bv8A+hGrNEdkE/iYUUUUyQooooAKigt7eAuYIIojI25yiBdx9TjqalqK7ube0ga4upo4Il+88jBQPxNAEtY+s6t5d+uiafc2iavNCZ4o7ndjywcM4A+8Rx8uR9RWF4hk1F9ch0rUZUvdN1RmRYLXdHNbjK7JVYcnGGLEnj5cDrVk+Do9SurC+8QXUt1e2ACRSQyGNZNrkpIwHO/BwRnacnjBpWuh7EfhTVNY8vSrjUZje2uqxZ8xYwpt58EleP8AlmwBxnkEYyc8dhTYo44o1jijWNFGFVRgD8KztWmuLpXsdJ1C2gvUZDMTh2ijJ5IXpuxnGeKbYi1qd9a6bZtd3khjhUquQhYlmIVQFUEkkkAADJJrg/EfjK+/tW2gsZVh028RZLS9ijDMxyq5KswLfOwVowu7GWz2EXh2HUNYn0zxFp9ss15JJIuo3NzuiQjaFUICPmUbd20cBs8jmux8O+HbPRo51jPnNNcG4JaNFCMVC/KqgKvAGcDk5J60WGWfD1/NqGmrLdWxtrpHaK4i5IWRTg7T3U9QfQitCiigQUUVS1u//szS5777LPdeUufKhXLt9KALVxNHbwSTzNtjjUu7egAyTXL6l4ha60+31DTph/Y9woSa6g5uLVmPySFCCNvTIIyA2cYBqtrel32s2Vhr1vpLx6wJIMW9zcbRBGsmXAIBxuXIbjJBwRWz4b8PQ6RcXN2rIJrmOONo4YljijVN2FVVAz948nkjHpQl3C/Ym8N3t7cQz2upxqt9ZyeVK6KRHMMZWRfQEHp2ORWrRWXqWv6Xp+qWul3FxtvLsgRRqpJ56E+gzQBZ1DU9O094Evr63tmnfZCJZApdvQZ69R+dctd+NE+3SSWfmPHZzTQ3dpJbsrOsTYeSGTG1yvUoCTj0NJqvhm/1kSaXqszTfZ3E1nqLLxLGWBaCZEZCwyo4GAQFPUVs+H/C+m6QsMgV7m8SLY9zM5YuSAGfaTgM2BkgZOOSaF3Bm1FIksayRsGRwGVh0IPQ06gAAAAYA6CigAooqpdzrIZbC1voYb8xFkBAdkzwGKZGRmgC3XAeLvHEQsNIutDuHuLHUWlV57VC88ZTbykeDuIOdyEZ2hvSo5NJ8Q6jqMt81tFHqcbRRG4Z2j8hkP8ArIjgh4XU5KdjkHPbpPCXhPS/DImNgbh5Zwolkmk3FtowMDoOMDgDOBnNAFrwxqF1f2DC/gEN5byGGcKCEYgAh1z/AAspB9s47Vq0Vj6rrmnw6nFoX24w6jdKRFsj3mPjhjnj8/5UMEW9S1bTNNkijv7+2tnmOIllkClz7Z+orAm8TXCl9RWFo7SzkEOqWUyAT2uTxMCCQy4IJ6gryDwRVOx8N3l2+piTUrrz4rmW2SW9j89Z7eSONirKcAruJI24AOR04rqdM0m0sbeBAgmmitUtWnkUGSRFHAY9+5/E0Lo/6/r+ugPsXwcjI6UUUUAFFFUr6Yzpc2On39vBqCx7l3KJDHnozJkcflQBJqV/a6datc3cmyNcDhSzMTwAFGSSewFcnc6vrOr3mktpt7Hp+n6iZVgPklp9yIzAyBuAMqQUAzj+IdoLnT/FOs65pWsW0kekXWnpJbXqy7mSXLITsXo6MoyGzlTjuCK6zRdKg03TrezBE32dnaOR1G4bmJOPT7xFHQdxPDt/cX+nlr22+zXkMjQ3EYztDr1Kk9VIwQfQjvWjRXP+KNYu7GILbpFHb3UTRQ6gX3JBcNkR71x9wnA3Z6kDFDYki9rWuaTo6/8AEwvoIZDG0iRM4DyAD+Edz2HvXOx+MLldQhuLi1aHT5IY5JI32s0cTnCzq6khkyQGHVeD0rNstD1jWby9juZ7+2R7BbaZtQt0k3Fi2+PI2h9pwyOvTcQc9B2Oi+HdI0gH7HaIrmMRsxJOVHJAHRQTyQAATzTXmD/r8P6/qxq0UUUgCiiqGoTSXUF1Z6TqFtDqMag5dfMEZPTcoIODQBLqmoWum2huryQpGGVBtQuzMxwqqqgkkkgAAZrjtd8SapJNay2Nzbwadd3AgtZkXMyyAqg8yNyGK+YWRkVdy7c5HaC28K3Gtazb6xqEYiU3btf2s0ZEqkRFQqTA5aMOEdMAY65yMV2Gh6Hp+j2MdnaxZjimlljMnzMhkdnbBPPVj70D0H+H7+XUdLjuLi2a1uAWjniP8EinDAHuMjg9xir9FYGv6pcQzR2gYWdpfJ5VvqiESCKZvuhlPAB/hbOCeO4yCNG81awtbtbF7mE30iF4bXzFEkuAeFBPsaw4PEkxng1BlP8AZk0wtbmGRNs+nz5wA+DgqSQD6ZBBIPGVDomp69Bf6dfM0TW1wpt9WltnS4dQX2gfcO+MNxJyp3dDzXcR2drHNNMsEYlm2+a+0Zk2jALeuKEDJ6KKKACiiigAooooAKKKKACiiigAooooAKq6b/qZP+ur/wDoVWqq6b/qZP8Arq//AKFS6lL4WLpn/Hp/wN//AEI1Zqtpn/Hp/wADf/0I1Zojsgn8TCiiimSFFZfiXXLLQdNe8umDN92KEMA8z4JCLnjJwcZrk/E+p6zrS6fHo88sOk6vEscc8O1WjkJPmLK2coQuduz+MEHtQM6HW9eEKvJpU9vemxmH9o28R3yJGQQWAHOVbBI7hWA5rM0OxufFWlRSeKYLG9g3ia3aA4XPIIGCdyHgg5yQcMODnS8LeFNN0GeW8t0/0y4Gbh1ZgjOTlmVSTty3OOa3o44402RoqL6KMCgVwjRI41jjRURQFVVGAAOgAqtq2pWWk2D32o3C29tGVDyt91ckAZ9BkjmsLXvF9ra6KdS03yrqFLs2lxM7FY7VgcEyYBYDOBwD94dua5+x8M654riivvE001ojoZYo0lBkiLn7oUqAg8v5CDuz145ybj0W5qaprPiVdUTR7T7HHdG4d0kkjys9uRmNlGRnB+WTHzDhgMGt/RdD07Tria/gsIoL27+e4YHcQTyVB9M+mM9au2tnbW1tb28UQ8u3ULFuO4oAMDBPPSrFGwgFFFI7KiM7sFVRlmJwAPWgBaCQASTgDqa5nxR4y03RbiOzTF3dyZ/dxuAI+PlZyeAuSoJ6jcDjHNYU9r4k8YeFlmv9PTT9QtpyyWs6N5E6lcFWQn7wBO1ugYAjIo9B+pdvfFek+IdVk8LWFxcxzSxLLBfRY2B+HRlGcsvHUcHBBq34U0fUE1i71jUpLqC7dyskPm74nG0D5SScx5G5eFZcsDkVteHtHs9F0u3sbRW2QpgNIdzEnqc9snJwOOavTzRwQPPM4SONSzseigdSaNELcfVfUb2106xlvb64jt7aFd0kkjYVR7msa68TWN611pfh/UbG51kWxlt0clomJUMuWHHQqeD0Oa5vQND1DxPONa1m7mVEmWNILiBRcKsZO5SUO1MsWDYB3Kq9KNWBNqOralr2kyapoM97BE6G0u7dQGmtZFbKyKq5yD0O3kqwZeRXWaFp72lnD9rm+13CKVSeRcyKhOdhc8tjpk4JwM81Po+l2GkWS2enWqW8K5O1epJJJJJ5PJPWrlABRRRQAVDe3VtZWz3N3PHBCgyzu2APxrPvvEOl2mqxaXLcbbqUqq/IxjRmB2KzDhS2DgE5OOK4zTtH1jxXq97D4pkf7Nap9nuLU/IjSFt4eHac7RtjKu3zcuD7G+w9tzU1fX9a+1JZabNZkXcyS2N0FDrNbleQnIDOrckZyUJIyRW7o2h2dtePrE2n28WrXKg3DoxYBsDdtJ6A49MnvVzTNMs9P06Cwt4swwHMe87iDknOT3yTVyjYQVV1bULTS9Pmv76eOCCIDc8jbRknAGfckD8axtR8RLdrfab4fmik1eOJ2t1mRhHKVba4RjgMVPBweCRmuf8ADnh+78Rypr+sXcrRtL+7hngVbgRoCuxip2pli25QDnapyDS32HtuSanqWp65pQ1bQ7i+htLpVguYB/rbSVHzyFyQrAlWK/MBtYdDXYaPp7WdtELmb7XcohjFzIg80pnIVm749e/WpdJ06x0qxjsdPt0t7eMYVF/qepP1q1TEFFFFABVfUb6z061N1f3UNtADgySuFGfxrCHiyzk8ST6JDPatIU228oclfOwf3b+h4OMZzhh1GK5nSdB1LxdqFzJ4rkn8q02wPbPhNk6ksXj2HGzkbWOSysQaNx7bmtqut+IRqCaXYvZpPLP5lvMyblntiuVKcgMVbAcA5CncAa39F0PT7G6m1NLCGDULsbrhlbdhjgsqk9s+wz1NXbOxtbS0t7WGIeXbgCLd8xXA65POfenXV5bWrQrczJEZ5BFFuONzkEhfqcGjYRPWZrerw6fBP5arc3cMPnm1Rx5rR5wWA6nGD+WKxvEnjFbO4l07TbO4ub1LhLct5O5EdgHI2ghnIjywAGDjGc8VV8N+HLy712HxVqdxc29zh8Wx3DBJAyNxJRGVQfK7E5PIFC1HsWYtWHiqW+0ZrG6h0+Rdsd7BNy6kBlbjorA8HJBwwOOldBpel2Wm6XFpltF/o0a7QkhL5+uafp2nWenCVbKEQpLIZGRSdoY9SB0GevHfmrVAgooooAKralqFjptv9o1C7gtYdwXfK4UZ9Mms688Q2f8AaEuj2dwn9plXSHzY28nzgoYRlxxuwQxUHOMmuO0Pw9eeLrm5vPFUly0cLrEtvIQkkM8YO5k2HaF+dwODuUqTyORaj23Na/1rxMdVj0iz+xJdCaRw8iZW4gPMTLyPl/gfGWU4YDBrodE0PTdMlnvLWxiguro752B3HJ5Kg+mfTHrV63tbeCCCGOJdtuoWLPJUAY4J56VNRsIKy9b1q302Cdl23E1sqTTwI37xIS2Gk29SANx99pFYuv8AjIQ3TadpNpcT3YuvszSm3MiIwAeTCAh3Kp82AADjgk8VF4U8N3TayninUri4hupom3WjMTsLH5hkkkIcAiPop96FqMljvv8AhLhf6NdWF3a2JJVLmGfO8DBGccAOpDL94MCe4xXSWGn2ljp0WnwRf6NEoVFcl+B7nOaNM0+z02BoLGEQws5fy1J2qT1wOw9hxVqgQUUUUAFFFFABRRRQAUUUUAFFFFABRRRQAUUUUAFVdN/1Mn/XV/8A0KrVVdN/1Mn/AF1f/wBCpdSl8LF0z/j0/wCBv/6Eas1W0z/j0/4G/wD6Eas0R2QT+JlfU7prLTri7W2muTDG0ghhALyYGdqgkZJrhJvH15rOnx2/hnTyNSuEYxtOf3YweNpIw24BwrHC7kIPPB9DqjpukaZp1xc3FjZRQS3T75nUcsev4DJJwOMknvQK5yGh+CJryT+0/E83nXM6yfaIAgVnDEfK7qxyowCqj7pJAJFdza28Frbpb28SRRRgKqKMAAVJRTEc3J438OiO4MV400kMgj8tY2DOxcxjGQMjeCpboCOTXMef4r8bwsI7VtHtUPlSwTu6BgT829dn7wFNylMjGQc56dPN4K0KbxHJrUlvl5Tvkg2r5ckmwoXbjJO1iMZ2nrjPNdIoCqFAwBwKF5jb7GF4c8K6Zomn3NnGJLlLribzzuDLyAmOmAp2j2A9K3I1WNFjRQqqAAB2FLRQIKKKKAMPxB4o07RNRtLC8juTLd48sxx5Xlgo6kZOWHC5POcY5rmrvVfEXiom00u3n0+xnbaJTHh1Cg7t75IUhwUMe3OOc12uqaZZ6l9nN1GS9tMs8EinDRuO4PbIJB9QSKtqqrnaoXJycDGT60raajv2OP8ACHgHS9EtLUXH+lTwsZQoYiCOQrtJSPOBwSATzg4rrbiaG2gaaeWOGFBlndgqqPcngVJWf4i0m21zSZdPutyq+GSRPvRSKcq6+6kAj6U22JIbquuabp0EMs0xk87/AFSwIZWcYLEgLkkYBOfQVwCzeIvHks0Ue6y0vblVYMFVmUYzIjDzOCrrgY+8G7Guk0XwLpNraRR3kEc7+RGkyrnY8iZAkGfmUkEggHBBrq4o44okiiRUjRQqqowFA6ACiy1C5geGvB+i6E0c9vbK94ibTORgnjHCjgDqB6DgccV0NFFDYBRVbVLxNP0+a9kimljhXc6xLubb3IHfA5rlPEvjC6W5t9N8PWhnubqMyx3EkTGPyxtzIgHEnDZwGB4P0oHY2PFXiay8OiB7xfMSQnesbgyovZgnVlzgEjpnJ4zXMX9/4i8W3Eun6fFPYWBmKSMyNEwRVyyvIDwWbKFVGQMMCR1n07wfqV5qNtqmvXEczuym9gKr+/KKfLYlVxlSWHy7QykbhkV3UUaRRrHGoREAVVA4AHQUW7iv2Ob8P+CdE0kRSfZ1uLiMqyu4woK9CEHyjnJ9iWIxmumqrqGoWmn+QbuTylnlEKMQdu89AT2z0Ge+B3rkda8UanqtxLp/hBVd4JFjupio8yIsu5QFYfLnDLucYBAyMHIL3CxteIPE0Oh6hDb3lheSRXAxDLbp5m5wCWQjsQoLD1wcZPFcpJZ+IfG11EL5vsmkqhkMflkRuxbKdSROMAHoFwxGAcEaHhLwde2OtzXutTQXoYGSNwmGaQybv3mclipVSn9zJA4AruaEtrhfsY+heGdH0VhJZWv74AqJZGLuATzgnpnjPc4Gc1sUUUAFNmkjhieaaRI40BZnY4CgdST2pzHCk4z7VwI8R6lqmjW0dve2smpXs+JdPtkT7RbRAHzIyJCV3jABLhV6gdRSGdXrev6To9qLi/vYowwDIoYF3BIGVXqRyMnoByeK4m6uvEPjO8u9LbSZ9PsbcyRyLJcyW7M24BJA6pzt2lgoODkHPHOh4e8Bqttbya3dPO4WEvaKFMI2ZZUyQW2qzNgAjg7TkAV28UaRRrHGoVEAVVA4AHQU7CuYPhvwpp+j+XcMv2i9WPYZWJ2jLbzsUkhAW+bA710FZ0us2aanJp486SWGPzJmjiLJEMZG5hwCQOB1rim8T+INU1KS20KC8ltZTHOJFSHzYYmRsAEkphiuRv8AmHzAjO2i4WOr8ReKNI0WORbi6ie6VC6WyyDzH59O3cn2BPY1xrWXizxbEY5dRsJtOSVQlxbTERSKGyTgA+YQvy5BQBlDL7bvhvwNptpLb6rf24Oqj95IY5GEauTuIAB+YbixGc4zjpiuwFFu4X7GVb6DZR6naatLum1K3tjbG6YAPKnX5sDnnnt1PrWrRRQAUUUUARXn2g2sv2QxC42HyjICU3Y4zjnFcJql14g8VY0e3s57GEFY9QP3fJbncpJxvGQrLsyGUkMBnI9AooC5ykHgPRkubO6ZrjzbaUS4DjazAjb1BI24wCDnb8pJFdXRRQBg6l4q0+xt755FkWWzl8mVJBsCkglGZuio3ADnjnnGDjjru28beJtMXUVuAtq4Z4LeLMMgJIMciHeAxUc4cgbgw5BGPQrjSdOuNTg1Oa0je8t1KxSnqoPb3/HpV2iw7mJomjBbm11zUoIF11rJbe7lhA2v0P6HOPqfatuiigQUUUUAFFFFABRRRQAUUUUAFFFFABRRRQAUUUUAFFFFABVXTf8AUyf9dX/9Cq1VXTf9TJ/11f8A9CpdSl8LF0z/AI9P+Bv/AOhGrNVtM/49P+Bv/wChGrNEdkE/iYUVyPjXxVf6J4j0LSLHTkuzqRlaRiWzGke0kgKD2bqeBXH6X8Ybi8azmfS7O3gke3iljaZ2nkaXOGiVVOUHTJ6nI4qfaRvY7aWW4irTVSEbrfdd2vzR69RXkGpfGOaDS7S4tdLtZ55IC9xEszMbd/tHkhWCgnJHOMZrV8G/Eq68QeKdN0d9NtLVLvTkvGYXBkYFt3AwMfw9+ecdaFUi3Zf1/Vi55TioQdSUdFfquh6VRXP6Rr1zd+NNb8Pz20KJp8NvNFKjks6yhuGBHBBU9KqeMtdvdM1a1tba/wBOso2tJ7l3vFyrlCuF+8MZ3HkZNVzK1zhnSlB2l5P79vzOrorz+b4kR2+kfaZ9NmF1JHM0cDYjCvHGreUxJ+8ckZwOh4FJqvj+YWcFxa2T25e4SPZNsy4W7jgkw2/AGWYDP1p9bGfS56DRXDXnxJ0xNLu57azuJLuCKRhbsyjcyJIxG4EgrmJhuGR0pf8AhYljbwyPeWs+YSTPsCjyhvZVABbLnKkHbn14oHZncUVzdj4wsrjw/f6xLaXVsliA0sThS+CiupG0kchh345zVLw94puNb8ZT2EMEkFpaWZaZCY2/fb8Y3KTkbcfd45OeRRbWwulzsaK840Hxfrd/p2mtc3NlaNqUzKLqVEMUAVSdoCucs2ONxXoeD0q9N4j1Lzr+H+3NFt/7OgWTzJYvlvCQTuHz/KnG3gk7gfpQOx3NFedw+N7+a1/tSd4bCOO5jgfTTbmW4w235m+ZSN275cKeMcHnD73xX4im1jV10q3tV0+zQKJb6M24RmjBXJcg5LHG0qBgg5oEj0GiuUi8XW9r4Nj128825CzGCYpEIyrK5RiRuIwuDkgkcZHFRP4+0/yPPisriSN5HWE+bEvmBAxZuWG3Gw4DYJ7Ch6Ak2dhWZY6Bo1jIslnp8MDJM0ylBjDsMMR+B6dK5mf4maTEYW/s3U3jnlZInWEHcqhNzYByMeYowcHr6VqQ+MtOk0XUdTEM4Wwufs0kR27y5ZQvfAB3A5JAxyaLAdLRXJaD4x/tu91K2ttPeBLO1MhleVG/eCSRCuFJBGY85BrJ0r4m2Z0W0kvbKd71rFbqUJJEEZPLDswbftB/2M7vai/9ff8A5Dt/X3f5neahZ22oWU1leQrNbzIUkRuhBqppOiWOmTtPbfaGlaFIXkmmaRnVSxBYsSScu3Jrlrz4oaJbMyNZai8gk2+XHEGYps3b8A9MZx6kGo7Lx80Mc4vLaW8lWRhHHBGqtt3z4JLMBwsJ/H1zwBY7+iuX8N+NtM17XJ9Lsra9BiQsJpISqNjbkA/8CH15rmrHx14ga5lvZrGOfTLW0S6uhFGAyIxlxhi/LfIoAxg5JyKBLU9NorhL34hRNdXNjaWF3DdWcyLN58X7sgSRrIgYHGR5gweh5rV1zxnp+k60NMmtrh2DRo8ilAFaQMVGCwY8KeQCBR0TA6amrHGsjSKih2xuYDk/WvPta+JUC+HryeysLmC/S1kmRZ2jAQCJJFcndhuJU+UEnrxxW74l8Y2eh3i2c1rPNJ5cbuysihfMfYnDMC3zDnbnAoeg0rnTUV5ho3xOktLS2h1/TL2S5lt4pvMt0V9wdSzcKeABjA6mug1jxRd3Hgv+2dItZoHmu47eHzNhYqZhGWAJwO+Afyp21sI1L/w8s9/cXlrqd9YG7VVukt2XEu0YByykqccZUjj35rTsLGzsITFZWsNuhO5hGgXcfU46n3NcjafEKzNktxPZ3JiE0UElwAiIHkBIOCxIAA5PvV218YK3hzSdTuNPkS41IlY7dZUwCMk5diFAwM9c9qXQDqaK5GDx/pElykUkNxCkj7Y5WZNpAkEZLYbKAMR97GeoqCP4jaU1rDeSWN9FZyzJCJnCYBaJZOQGz0dR06nFA7Ha0Vymj+OtL1Lw5fa4tpfQwWe3essW1mDAFSO3OR16d6h0bxXPq3i42cMMsFlbWUj3KnY+JRIFxuUncMdNvrzR1t/W1xdLnY0Vwl149Ky6bfQ2E50yeCeaYB4mfy1EZWThvlwHOVPze1Mf4paPtuGi0vVZRCZDnygoZEDlmG4joEbjqeKAO+orjD8QtPBZG0+8SWI7Z0Zo8xMXKKPvfPkj+HOB1rI0b4nbbK6vNb0y5hRirWywhZOscB8vg5J3TDkjGD7UID0qiuLg+IdhcRq0Ol3/AMwiUeZsjG+QuApLMMf6tjk8dPWobT4maTdIssOnX7xnaPl8tm3FC+AgbJG0HkDHFAHdUVy994qWfw1b6vo67orq+it4JZV+WSMyhTIBnoRu2nvwaw9C8eahBo8V74i09ttxCbqBogkZMKqpkYguc4LAAA7mH8NAHolFef6x8Q2W9+yaZYEtDNIty0zKCqxyRKcKDn5hIcH6cda9Ao6XAKKKKACiiigAooooAKKKKACiiigAooooAKKKKACiiigAqrpv+pk/66v/AOhVaqrpv+pk/wCur/8AoVLqUvhYumf8en/A3/8AQjVmq2mf8en/AAN//QjVmiOyCfxMY8UTyLI0aM6ghWKgkA9cGoRp+n+dFN9htvMhGIn8pdyD0Bxx+Fcx461LULPxDoVrb332S1uDKZ2LhAxXZtXcUb1PHGfWsr+3tV/sy5uf7VuRro3iXS/swK26h8FlXbubavzA7vm/HFME2up3iafYI8jrY2ytIwZyIlBZh0J45NEVhYxTLNHZWySrkK6xKGGeuDiuAu9e1KG5EWk61dajpLeX9t1FrZXayyeSuFAbIxkYOzOTxS3XiDW28P6jHpK6reFLyKK2v/3JVlZkDAMAM9TzsODnPSiwc0u56KscaytKsaCRgAzAckDpk1HcWlrcvG9xawzNGcxtJGGKH1GelcNpur61p3ii1stf1QXGYSJo4ECLBhHcySZQblwFG9SAG4281c8Y6tfQeJtCgtb8W9jcxyPI3mBBIQU2gMUbJIJ44z60didTq5LGzklEslnbvIM4ZowSM9efells7OWMxyWkDoc5VowQcnJ4+vNcL/wsa4WO4kfQxiEwkhZ2LIJJHQqw2f6xQmdoznIqnF8R9bgeS2uvC0k06LM6tHKUDhWk2YVl3YwgBODyw4oGeiLp9gpVlsrYFIzEpES8J/dHHT2pXsbJ5Ekezt2dM7GMQJXPXB7ZrD0rxBqNx4ifS7rSBBErPGtwkrMC6JG54Kj5T5mAc8lTxWJbeJLm2iub6/v7uTVInlD6OIgqIoYhTnYW2hcMXycjP0oEd2IIQjIIYwrjDLtGGGMc/hTba1tbZAttbQwqBgCNAoAznHFcSPH9zvRTou4btu5JmIuRv27oPk+dR1JO3ABrPb4o3X2GC5h8NtdCYIweC5zGm5WPlszKP3ny428j5hzQB6CNM01YZIRp9oIpTmRBCu1z6kY5pX03TnWFW0+0YQf6oGFT5f8Au8cfhXG6h481CzQSSaAEVpJBGsk7BpFSQR4UBD85yW29MDrUWl+M9fW3El9oE9zNK8cSJbghVkcuE6rkKdo3MchePWhdwO6ksrOS6S6ktIHuEGFlaMF1+h6inyQQSJIkkMbrKMSBlBD/AF9a5Hw74v1PXLLW2g8Py291YxMbeOSUHzZPnCowHKnKjj0YVlp4mvrJLe6sNQu/EEpgd7+0ktxF5BC8HIXMZ34XYdxwSexNAzvmsbJrVbRrO3NumNsRjGxcdMDpTZNN06TzPM0+1bzGDvuhU7mHQnjk1yJ8cX0bzRzaHslt45mePzm3TtG0ikQ/J84/d5JOMBhwaonxtqf9rJcCyBtBC8JYSsbQv5iYl8zZnaASPu9c/WhO7sFtLnfzWVnNt860t5Nr713Rg4b+8Pf3oSzs0hkhS1gWKUkyIIwFcnqSO+a4S0+I11c3cVvHoISWUyKsElyVlJSEy7gCmNjBcKcgnuBWle+JL6+8JWutWMM+n2l1dKGuDFvlhtST++2Y4JwOoO0Nk9KAOqt7S1t02W9tDCuMYjQKMenH1P51D/ZWl+SYf7Ns/KLbynkLt3euMdfeuLsPFmo25nitrG+1m2SWUx3Ujr86JFvIQonznIxyBycZOKmtfH8j3At5NHLM7IkMsErPFMzOoYIxQZKq2W44wfrQI69tM01gwbT7RgziQgwryw6N06+9TfZbbOfs8OfXYPf/ABP5muM0fxld674d1a6tbFYJoNPa4geGQygOVfCNlR84Kg4GRgis+w8WeJNFk07TdZ0ubUJb1RMswkUMiNxs4UB3GCxAAwCOtH9f19w7f1/XqehRWlrFO1xFawxzOArSLGAxA6AnrUOn6XYWFmbS1tkSE5ypGcgknHPbJPHauEbxZr0GrRajd6ekNpc2EDJFJcusNu773Jc+X1wqr06kDvmrU/jrWRYveQeFZCoZgI5Z2WQhYVlY4CHru2j1IPSgR199o+mXjF7izhZy6SM4XDMUYMuSOSAQODxU81nZzXC3E1rBJMgwsjRgso9j1rh7n4gX1tKsM3h8rKsgjePzn3SHeylovk+dRtySdvWprfxxqDSRQ3WhLaythiZJ22MCiOEQ7Pmk+fG3AGVPNHQDsJtPsJlCzWNtIqnIDxKQDjGeR6cU64s7S4ljluLWCWSP7jPGGK/QnpXJ6D4svfEHhbV777C+iz20bCKSQeeFYpkEqozlT95cVjaf411m1NvG1oLy0KlHvLiUhPM8zaH8xY8GLHfaDnj3o62Dpc9ElsLGVVWWytpApBUNEpwR0I47VL5MPliPyk2A5C7RgHOen1rz2z+IWpYa6vNBZLWa0jltUVn3mUoT5RyvJY8D+VdX4S1xtcgvXe0Ns9rdvbldxYMFxhg2ADkHt06UAaT2Nk6qr2duyqwcAxggMOh+vvTprS1mgFvNawyQggiN4wVB+h4qaigCq2naewmDWFqRNjzQYV/eY6buOfxp7WVmxQtaQMY23pmMfK2MZHocVPRQBBDZ2cELww2sEUUhJdEjAVieuQOtOtrW2tlVbe3hhVRtURoFAGc44qWigCvHY2MYYR2dugckttiUZJ65470LYWKvI62VsGlJMhES5cngk8c9TViigCBrKzaVJmtLdpEJKOYxlSepB7UNZWbRmNrSAoQVKmMYIIAIx9APyqeigCsbCxNubc2VsYSADGYl24HQYxjiqI8OaOr3skdokUl4u2SSMBXVdu3Ckcrx6Vr0UAUZtJ0+bTYNNe3X7LA0TRIpI2GNgyYx6FRU8tnaTJGktrBIsRDRhowQhHcelT0UAULvRtLuovKlsodplWY7F27nDBsnHXlRn1xzV+iigAooooAKKKKACiiigAooooAKKKKACiiigAooooAKKKKACqum/wCpk/66v/6FVqqum/6mT/rq/wD6FS6lL4WLpn/Hp/wN/wD0I1Zqtpn/AB6f8Df/ANCNWaI7IJ/EyK4uFhIDRzNn+5GW/lUX26P/AJ43X/gO/wDhWP4503W9R00JouovbSbkDRqMbwZF3HduBGFDdDk1l2I+IFnePp2yyubGExRxXky5kkXcm92/eZztL8Y4wOWpomx1n26P/njdf+A7/wCFH26P/njdf+A7/wCFckb74jG4thHpNj5ZV/tHmKow2OApEx+X0OMnuF61BJdfEqPz51trC4zEqRJGiYLjzSSAZR1Plg5bgcjvQFjspbq3ljaOW1uHRhhla2Ygj3GKcL6MD/UXX/gO3+FcEniPx9eT31rp2l2TXFvIocPDhUG+QEAmUb+FjPO3G4kZ4rX8Vt40kvrJdJsoWhiCTOQ4VXkCybkclwQudnAVs5PIxQOx0326P/njdf8AgO/+FH26P/njdf8AgO/+Fce9/wDEj7TGsWlaf5GxyWdV8wnnGVE2F/h4BbPPIrU1G68Zf2bps1jYWS3Rt997DMRgS5T5AQ+AOX5+boPxBG59uj/543X/AIDv/hR9uj/543X/AIDv/hXPaJL41m1LzdSt7eG2S3kAjwq+ZL8hXOHbAB3jPcckA1ktrHxGtdOgnv8ASbFZC6q/lRhgCzqMMBKSAAThhuz3A7gWO2e8hdGR7e6KsCCDbvyPyplrNa2ttHbW9rcxwxKERFt3woHQdK5S7vfiFcIY00a3gSTanDIWAO0Oxbzflx85XAbPGQK2JrLWTBoPkySLNbxlbsmXIyYSMsM/P8+PWh6JsEa/26P/AJ43X/gO/wDhR9uj/wCeN1/4Dv8A4V5+mleMxEuU1Py/JwIzfpvF3tX98W38w7g/yZ7j5ew3tBs9f0zXvJuPtd9YS7ibie5UmNsckKOSCRwOw9OlPqB0X26P/njdf+A7/wCFH26P/njdf+A7/wCFcNFN8SrK0FtaabazhZmzJdMrNtLORjEvzDGzk7SMn5T20Jb7x99niMelWxmLN5i7E2g5XAB87lMFju+9kD5RSuFjqft0f/PG6/8AAd/8KPt0f/PG6/8AAd/8K5G71L4jeWDa6DZb9rKVdlwGCL82fN6bt2B1PGSvWtC6uvGaaBYSQ6faPqbBvtSADapwdowZAACcZIZiOwNAFyfT9DnvJryXSZHnmRkkc278hhtP4kcE9SOK0Irq3hiSKK2uUjRQqqtuwAA6AcVzthD4v0/w9ZRRrbT3u+4kujOxbqWaNQS/clRnnA7DtC+ofEH7OyxaNZtKyuYnk2rghWxvUSnBJ2gAEjGckdAeQeZ1X26P/njdf+A7/wCFI17EylWguiCMEfZ3/wAK43Vv+Fg3EsMS2kIWGQsJIGWNZQA4BY+blcnb8uD65HaHXfEHjjR2X7RYWbJM0nkeVB5jZD4RCPM7rhi3XPAU84BpanaWctpZ2sdrbWlxFDEoVEW3fCgdulS/bo/+eN1/4Dv/AIVneIW1cvp0+m2k8nl3LefEJUXKbGAJy2Cu7aeMnHbtWIdQ+IiWyOuj6XLKzEGKWQRNwoY4w7DBO9RznoSOoovcVjrPt0f/ADxuv/Ad/wDCj7dH/wA8br/wHf8AwrmdMuPiA+uiDULTS49PE4DTxpkmMKxJH7zOSwUcjjJ69aTXL7x5Ff30el6TbTWynNpIwQl/k+6QZV43dW4IB4U9aAOn+3R/88br/wAB3/wo+3R/88br/wAB3/wrjdS1T4g2EM1zLY6fJEZdkaRQ7nUFwFP+t+bj6dc8UWcnxEj1iOVtPtDbXM6faN7hvLQYB2qJMJlck43/ADccjkiA7L7dH/zxuv8AwHf/AAo+3R/88br/AMB3/wAK5/UrrxeuqXn2bTFltIW3WrIyK0g8tvlIMgz8+3rt4PtmsyO/+JwWXzNJ084tdyYRQWm44/15GM5HXpzntQgsdn9uj/543X/gO/8AhR9uj/543X/gO/8AhXN61qvi1dais9I0y3lAtI5pRKAFDliGUvvGMAcbVbJ9BzVS4uviJMkEMVhbwh3+eYpGGRQ6HJHmkDjeMDPY5B4oWoM6/wC3R/8APG6/8B3/AMKPt0f/ADxuv/Ad/wDCuYntvF1v4lvbmx8qS0uZVEZlfcsSfuQSF3jPHmnoOR78v0qbxw63txe2tqsiWki20Hyqkk4dthOHYgFdvGfxFCCx0n26P/njdf8AgO/+FH26P/njdf8AgO/+Fcwb/wAdiTMelW8kYUH94iIWGMnpM2GzkBeRjBLDpTZb74gCDz49JsWdrgKtudoKxYPLP5mAc7c4B6HGc5oegHU/bo/+eN1/4Dv/AIUfbo/+eN1/4Dv/AIVz9rdeNf8AhF45rrT7UasZ8SJEinEX94KZcFs/7Y459qh09PGFpo9/dSwRSajcXiyCENvEUW1Q2wNIAcc4GV/HuAdN9uj/AOeN1/4Dv/hR9uj/AOeN1/4Dv/hXFB/iNYwSR2dpZ3Xm3ckoM+C8UbSSELjzcHjZ3+UHHOKsx3nxFU5msdLbcoPlxqN0fqRmXDkf8BBz1FAWOs+3R/8APG6/8B3/AMKPt0f/ADxuv/Ad/wDCuJiX4jNrQ1Jo7QxLCyraswCHJh64c4b5XOfmxyBnNWLG8+JDWryXunadG6hcJHGCzZcbsAzY4XdjJGeOnQgHXfbo/wDnjdf+A7/4Ufbo/wDnjdf+A7/4VwsfiLx5HFeT3WkWo+xFRLH5WBI3lxtsRhIxLszFRwVHHzHBroNSuPF0UFj9lsrSaZoGa52KCqzcbU+Z1ITr8w3HgcCgDa+3R/8APG6/8B3/AMKPt0f/ADxuv/Ad/wDCua0m68eSX8P26ws4rMTASZRVkaMhcn5ZWCkHd65wOlUruT4hWdzqMel2EFzE93I8L3JVtsZYY2fvQW4z8pCAY6nuAdl9uj/543X/AIDv/hR9uj/543X/AIDv/hWBrl14zS3sRpun2ryvbqbnhSElJG4cyLhQNxBG7JH55WmQ/Eb7DNBqTW8x3JsZdqOQSoblXwABuPTnNAHafbo/+eN1/wCA7/4Ufbo/+eN1/wCA7/4VxNncfEePQo7M6ZCbn7N5Szuyb0kCJ8z/AL0g8+ZggnJAJApJLj4mPp15bz6fZbzmOKSALvI2uAwzMByQhJ425OAcZoelwO3+3R/88br/AMB3/wAKPt0f/PG6/wDAd/8ACuZ1I+NrSazOmwx3FuLBEmRwruJx1PMi5zwCc+4zTta1TxcmsR2Wk6bazMLGOaUOP3fmszhlMhcEAbRjCsfXFAHSfbo/+eN1/wCA7/4Ufbo/+eN1/wCA7/4VxYm+JEl0bj7FbCOMERwvsj3nbkM22Vsc8YzyMHil8/4nXGnOr2unW8zRbVKIoYPl/m5lIGAEGOfvHn0YHZ/bo/8Anjdf+A7/AOFH26P/AJ43X/gO/wDhXK+Lm8cHV4jolnDLb27eZGSwVJT5TA7z5gP3yMLtxwDuHatdXXxMms0hj0+yhneJg0qImFba+DzLw24RjGGHJ5pX0Cx2f26P/njdf+A7/wCFH26P/njdf+A7/wCFYfgpvEFnAum6/GZZAu6K4QZ+XuHO485PHr6cVlif4kW1vKPstldMJpBF+7XcVySm7MqjHIGeowODkkDA7D7dH/zxuv8AwHf/AAo+3R/88br/AMB3/wAK5V7j4gMgjk0+yIlk2sYsAxId46mXqvyHODnJGBUPhf8A4WHbz2mn6ja2C2MIjR7gjfIyhRk5MpJY9+OD60LVgdh9uj/543X/AIDv/hR9uj/543X/AIDv/hXPapfeNodVn+w6RbXNkj/JyoZk+XlSZBluXyCFAwOTSpJ4zh0eeR4IJr17zKoqqfLgKD7oLqGO7I5YcEnnjIgsdCt7GzBfJuRk45gYD+VWawfBtvrUNveza5tFzcXRlWNXLLGu0AKDuPGQfT+tb1ABVXTf9TJ/11f/ANCq1VXTf9TJ/wBdX/8AQqXUpfCxdM/49P8Agb/+hGrNZcU09uGiVoyA7EZQ9yT60/7Zcf8ATL/vg/41Kkki5Qbdyr4lh8RSzQnRLqGGMRSBw5A/eEDYxyjZUc5A2npzWE2nfERrO6261bRS4UWyt5bnG4btzCIDO3OOMZPINdP9suP+mX/fB/xo+2XH/TL/AL4P+NHMhcjMjULPxhJbabHb6haiRYFW8bAUPJldzY2HK43YAKnJBzWZdeEdcOleHLG01b7Oumxj7SVKje4ZCGA2YJGG6gdfeuq+2XH/AEy/74P+NH2y4/6Zf98H/Gm5ph7NmJoln45juL9tW1SxlR7ULarEgASbaPm+7nG7d1znjgdKz7jS/iUluqW/iOzkcvlmkiTcAC2AMR4xjbnIzxwRXV/bLj/pl/3wf8aPtlx/0y/74P8AjRzoPZs5NtD8cNrFxqX9o2PnGNY42ZvlwGlIwoQY4dPvFuQTz0L9Q0fxvfstvNfW/wBiYqZEklUnAwQDtiBLbhnIIGMDHeup+2XH/TL/AL4P+NH2y4/6Zf8AfB/xoU0Dpu9zD8RL4zTWnbSrqEWU7xRQo0Yfy8giRz8vAH3hljkgDGDxm6hpPxIklM9nr1rE6tKihip3RlwUJHl7QwHHfj3Oa677Zcf9Mv8Avg/40fbLj/pl/wB8H/GkpJA4MyNCsPGUOrrPqutW9zZln3wqigAEvt24QHgeX1P97rVW8s/H00RRL7Tx85QjdgPHtcbj+7yDkpwP7vXmuh+2XH/TL/vg/wCNH2y4/wCmX/fB/wAabkmCg0cfr6fEDTbGSW3vvte84SO3iVnjIWTaB+7Py58vOQe/I61f8S6F4l1TVNL1Cx1X7ILWHc0ZIx52yQbtpQjqwB9s10P2y4/6Zf8AfB/xo+2XH/TL/vg/40uZAoM5ttH8aXuh+ILHVtSspnu4SlkIxsWMnOeduQMbeu7oaz7vwf4nnjeO11VNOgmtVs5Io5fuINz712Iqh9525Cj5WPcCu0+2XH/TL/vg/wCNH2y4/wCmX/fB/wAafOg9mznPAuha5oN9ey6k0d4dQuGkLQykLAC0jcggbjyoz15x0XJtmz8ZPrLMdUt4rD7QGIXaWMW7IVQY/l+XIOS2c8EVsfbLj/pl/wB8H/Gj7Zcf9Mv++D/jRzq6F7NnL+INO8Xa1qmo2UN0ttpYljEZfaMqFViUHlk7g3csRwRjuAw/EFp5LeLUbY/Z1hYyPEqCZz99N2w/KAAchQcuR2rqPtlx/wBMv++D/jR9suP+mX/fB/xoU0P2bOe/szxmC8Qv7PYHDQnf8ijdn5l2bmP0YDtjvRp1h4++1RyXer2wgSVGaPKOXXcm8EiJeMeZjGDkrzXQ/bLj/pl/3wf8aPtlx/0y/wC+D/jQppA6bZz91D42vNf1BbO+Sz09LpEiaQJkxbIixQeWTnJlG4sR2wMZrKm8PfEO4eK9n1ywa/tTMLdxGmAr+WOP3fHCtgnJGec12v2y4/6Zf98H/Gj7Zcf9Mv8Avg/40lJWsHIzmP7N+IwS0b+37JnEwNwPKTBQIgwPk7sJCenUYI6CSKw+IEbOr6xaTAxP5TEIuyQoMFx5fzIH3YA2nGMk9K6P7Zcf9Mv++D/jR9suP+mX/fB/xp8yD2bMWOx8at4btreTWLddUWZ2mnCJhk2tsX7mPvbMkKOM0yz07xlJrFrNf6rCLSG6MkqRMP3i7ZAFA2AhfmTgknIJzW79suP+mX/fB/xo+2XH/TL/AL4P+NHOri9m7GJouneMLTWP9K1SK4083Ej4ZgSI2LEJjYCSMrg7sADGD1ME9n8QPt0zw6jZmDz1aNGZQCm9iR/qsqNhQdWOQeRXRfbLj/pl/wB8H/Gj7Zcf9Mv++D/jS5kPkZycWn/Ezc5k1mwC/ZnSMKqk+ZltrE+X1xt6ccEYPWrl1pXizUvDGs6fqVxaNcXBT7KUkwFX5Syk+X0yDgkNnPPpXQfbLj/pl/3wf8aPtlx/0y/74P8AjT5kHIzmI/DOqIzg21o7PCqW9w0+H08gEHYqxhTz83yhM9D61CfCusMIjDb2VlHEiLc28d3IV1EhgT5jbQV6HnDE5wcjNdb9suP+mX/fB/xo+2XH/TL/AL4P+NHOg9mzkpfB+sahBb2l7c2ljYJfPceRZgh4kKMAFYjbnJzwq46g5Fbfg3R7/SbnUvtCQpbzzeZEBKZZCxJLFmKqccjAOSOmSMVpfbLj/pl/3wf8aPtlx/0y/wC+D/jRzoHTZgrpvjObxFDNcarEmmxXRlaON1BkTLbVx5eQNpUEFjkjOaik074gveXxGu2ccDTFrYLGuVTa+1eUPGfLznJ4ODXR/bLj/pl/3wf8aPtlx/0y/wC+D/jSUkgdNs5/SNJ8XRTate3l7aNfz2iw20gYFA4LnO0INq8jg7j6k02z0DxK8mq3t7qMYvbjTWtLR1ZS0TbpCrFhGORuXkADjpxmui+2XH/TL/vg/wCNH2y4/wCmX/fB/wAafMg5GcfbeH/H2nWMVppuu2mzz/MkMiqzYLyFgDs6HKE55zuwRUmr2vxGtbWS4tdUguGSOR9iqnXbJhVXysk58rHI6NnNdZ9suP8Apl/3wf8AGj7Zcf8ATL/vg/40OaBU2jn9KXxtHrFvDeXEU1rsaWbcq5UBsInmBFBJBJPyjAQepJ7Gs77Zcf8ATL/vg/40fbLj/pl/3wf8aOdC9mzRorO+2XH/AEy/74P+NH2y4/6Zf98H/GjnQ/Zs0aKzvtlx/wBMv++D/jR9suP+mX/fB/xo50Hs2aNFZ32y4/6Zf98H/Gj7Zcf9Mv8Avg/40c6D2bNGis77Zcf9Mv8Avg/40fbLj/pl/wB8H/GjnQezZo0VnfbLj/pl/wB8H/Gj7Zcf9Mv++D/jRzoPZs0aKzvtlx/0y/74P+NH2y4/6Zf98H/GjnQezZo0VnfbLj/pl/3wf8aPtlx/0y/74P8AjRzoPZs0aKzvtlx/0y/74P8AjR9suP8Apl/3wf8AGjnQezZo0VnfbLj/AKZf98H/ABo+2XH/AEy/74P+NHOg9mzRorO+2XH/AEy/74P+NH2y4/6Zf98H/GjnQezZo1V03/Uyf9dX/wDQqg+2XH/TL/vg/wCNWNOUrbfMwJZ2Y4GOpoTuwceVH//Z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45" y="1447800"/>
            <a:ext cx="8550275" cy="5196177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45" y="160338"/>
            <a:ext cx="6211167" cy="124794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31"/>
    </mc:Choice>
    <mc:Fallback xmlns="">
      <p:transition spd="slow" advTm="140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Ηλικιωμένοι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83058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3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53"/>
    </mc:Choice>
    <mc:Fallback xmlns="">
      <p:transition spd="slow" advTm="545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Ηλικιωμένοι</a:t>
            </a:r>
            <a:endParaRPr lang="en-US" dirty="0"/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 smtClean="0"/>
              <a:t>Αντιπροσωπεύονται ανεπαρκώς στις κλινικές μελέτες</a:t>
            </a:r>
          </a:p>
          <a:p>
            <a:r>
              <a:rPr lang="el-GR" dirty="0" smtClean="0"/>
              <a:t>Βιολογική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l-GR" dirty="0" smtClean="0"/>
              <a:t>χρονολογική ηλικία [</a:t>
            </a:r>
            <a:r>
              <a:rPr lang="en-US" dirty="0" smtClean="0"/>
              <a:t>Comprehensive Geriatric Assessment (CGA)</a:t>
            </a:r>
            <a:r>
              <a:rPr lang="el-GR" dirty="0" smtClean="0"/>
              <a:t>, </a:t>
            </a:r>
            <a:r>
              <a:rPr lang="en-US" dirty="0" smtClean="0"/>
              <a:t>Cumulative Illness Rating Scale-Geriatrics (CIRS-G)</a:t>
            </a:r>
            <a:r>
              <a:rPr lang="el-GR" dirty="0" smtClean="0"/>
              <a:t>]</a:t>
            </a:r>
            <a:endParaRPr lang="en-US" dirty="0" smtClean="0"/>
          </a:p>
          <a:p>
            <a:r>
              <a:rPr lang="el-GR" dirty="0" smtClean="0"/>
              <a:t>Φαρμακοκινητική χημειοθεραπευτικών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5800" y="5492521"/>
            <a:ext cx="777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Hutchins LF, Unger JM, Crowley JJ, et al: Underrepresentation of patients 65 years of age or older in cancer-treatment trials. N </a:t>
            </a:r>
            <a:r>
              <a:rPr lang="en-US" sz="1200" dirty="0" err="1" smtClean="0"/>
              <a:t>Engl</a:t>
            </a:r>
            <a:r>
              <a:rPr lang="en-US" sz="1200" dirty="0" smtClean="0"/>
              <a:t> J Med 341:2061-2067, 1999.</a:t>
            </a:r>
            <a:endParaRPr lang="el-GR" sz="1200" dirty="0" smtClean="0"/>
          </a:p>
          <a:p>
            <a:r>
              <a:rPr lang="en-US" sz="1200" dirty="0" smtClean="0"/>
              <a:t>Bruno R, </a:t>
            </a:r>
            <a:r>
              <a:rPr lang="en-US" sz="1200" dirty="0" err="1" smtClean="0"/>
              <a:t>Vivier</a:t>
            </a:r>
            <a:r>
              <a:rPr lang="en-US" sz="1200" dirty="0" smtClean="0"/>
              <a:t> N, </a:t>
            </a:r>
            <a:r>
              <a:rPr lang="en-US" sz="1200" dirty="0" err="1" smtClean="0"/>
              <a:t>Veyrat-Follet</a:t>
            </a:r>
            <a:r>
              <a:rPr lang="en-US" sz="1200" dirty="0" smtClean="0"/>
              <a:t> C, </a:t>
            </a:r>
            <a:r>
              <a:rPr lang="en-US" sz="1200" dirty="0" err="1" smtClean="0"/>
              <a:t>Montay</a:t>
            </a:r>
            <a:r>
              <a:rPr lang="en-US" sz="1200" dirty="0" smtClean="0"/>
              <a:t> G, Rhodes GR. Population pharmacokinetics and pharmacokinetic–</a:t>
            </a:r>
            <a:r>
              <a:rPr lang="en-US" sz="1200" dirty="0" err="1" smtClean="0"/>
              <a:t>pharmacodynamic</a:t>
            </a:r>
            <a:r>
              <a:rPr lang="en-US" sz="1200" dirty="0" smtClean="0"/>
              <a:t> relationships for </a:t>
            </a:r>
            <a:r>
              <a:rPr lang="en-US" sz="1200" dirty="0" err="1" smtClean="0"/>
              <a:t>docetaxel</a:t>
            </a:r>
            <a:r>
              <a:rPr lang="en-US" sz="1200" dirty="0" smtClean="0"/>
              <a:t>. Invest New Drugs. 2001;19:163–169.</a:t>
            </a:r>
            <a:endParaRPr lang="el-GR" sz="1200" dirty="0" smtClean="0"/>
          </a:p>
          <a:p>
            <a:r>
              <a:rPr lang="en-US" sz="1200" dirty="0" smtClean="0"/>
              <a:t>Ando M, Minami H, Ando Y, Sakai S, </a:t>
            </a:r>
            <a:r>
              <a:rPr lang="en-US" sz="1200" dirty="0" err="1" smtClean="0"/>
              <a:t>Shimono</a:t>
            </a:r>
            <a:r>
              <a:rPr lang="en-US" sz="1200" dirty="0" smtClean="0"/>
              <a:t> Y, </a:t>
            </a:r>
            <a:r>
              <a:rPr lang="en-US" sz="1200" dirty="0" err="1" smtClean="0"/>
              <a:t>Sugiura</a:t>
            </a:r>
            <a:r>
              <a:rPr lang="en-US" sz="1200" dirty="0" smtClean="0"/>
              <a:t> S, </a:t>
            </a:r>
            <a:r>
              <a:rPr lang="en-US" sz="1200" dirty="0" err="1" smtClean="0"/>
              <a:t>Saka</a:t>
            </a:r>
            <a:r>
              <a:rPr lang="en-US" sz="1200" dirty="0" smtClean="0"/>
              <a:t> H, </a:t>
            </a:r>
            <a:r>
              <a:rPr lang="en-US" sz="1200" dirty="0" err="1" smtClean="0"/>
              <a:t>Shimokata</a:t>
            </a:r>
            <a:r>
              <a:rPr lang="en-US" sz="1200" dirty="0" smtClean="0"/>
              <a:t> K, Hasegawa Y. Pharmacological analysis of </a:t>
            </a:r>
            <a:r>
              <a:rPr lang="en-US" sz="1200" dirty="0" err="1" smtClean="0"/>
              <a:t>etoposide</a:t>
            </a:r>
            <a:r>
              <a:rPr lang="en-US" sz="1200" dirty="0" smtClean="0"/>
              <a:t> in elderly patients with lung cancer. </a:t>
            </a:r>
            <a:r>
              <a:rPr lang="en-US" sz="1200" dirty="0" err="1" smtClean="0"/>
              <a:t>Clin</a:t>
            </a:r>
            <a:r>
              <a:rPr lang="en-US" sz="1200" dirty="0" smtClean="0"/>
              <a:t> Cancer Res. 1999;5:1690–1695</a:t>
            </a:r>
            <a:endParaRPr lang="en-US" sz="12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7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134"/>
    </mc:Choice>
    <mc:Fallback xmlns="">
      <p:transition spd="slow" advTm="164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8807</TotalTime>
  <Words>518</Words>
  <Application>Microsoft Office PowerPoint</Application>
  <PresentationFormat>On-screen Show (4:3)</PresentationFormat>
  <Paragraphs>52</Paragraphs>
  <Slides>10</Slides>
  <Notes>10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Προσέγγιση ογκολογικού ασθενή-Προγνωστικοί παράγοντες</vt:lpstr>
      <vt:lpstr>Σκοπός των πρώτων συζητήσεων¹ˉ³</vt:lpstr>
      <vt:lpstr>PowerPoint Presentation</vt:lpstr>
      <vt:lpstr>Ποιο είναι το όφελος της θεραπείας</vt:lpstr>
      <vt:lpstr>Ποιες οι συχνότερες ανησυχίες που πρέπει να απαντηθούν</vt:lpstr>
      <vt:lpstr>Είναι ο ασθενής κατάλληλος για θεραπεία?</vt:lpstr>
      <vt:lpstr>PowerPoint Presentation</vt:lpstr>
      <vt:lpstr>Ηλικιωμένοι</vt:lpstr>
      <vt:lpstr>Ηλικιωμένοι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Προσέγγιση ογκολογικού ασθενή-Προγνωστικοί παράγοντες</dc:title>
  <dc:creator>grgevangelou</dc:creator>
  <cp:lastModifiedBy>grgevangelou</cp:lastModifiedBy>
  <cp:revision>76</cp:revision>
  <dcterms:created xsi:type="dcterms:W3CDTF">2020-03-23T19:11:12Z</dcterms:created>
  <dcterms:modified xsi:type="dcterms:W3CDTF">2020-04-05T16:49:09Z</dcterms:modified>
</cp:coreProperties>
</file>