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6" r:id="rId2"/>
    <p:sldId id="258" r:id="rId3"/>
    <p:sldId id="259" r:id="rId4"/>
    <p:sldId id="260" r:id="rId5"/>
    <p:sldId id="261" r:id="rId6"/>
    <p:sldId id="262" r:id="rId7"/>
    <p:sldId id="263" r:id="rId8"/>
    <p:sldId id="264" r:id="rId9"/>
    <p:sldId id="292" r:id="rId10"/>
    <p:sldId id="265" r:id="rId11"/>
    <p:sldId id="266" r:id="rId12"/>
    <p:sldId id="293" r:id="rId13"/>
    <p:sldId id="267" r:id="rId14"/>
    <p:sldId id="268" r:id="rId15"/>
    <p:sldId id="269" r:id="rId16"/>
    <p:sldId id="270" r:id="rId17"/>
    <p:sldId id="271" r:id="rId18"/>
    <p:sldId id="297" r:id="rId19"/>
    <p:sldId id="298" r:id="rId20"/>
    <p:sldId id="299"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94" r:id="rId37"/>
    <p:sldId id="287" r:id="rId38"/>
    <p:sldId id="288" r:id="rId39"/>
    <p:sldId id="296" r:id="rId40"/>
    <p:sldId id="290" r:id="rId41"/>
    <p:sldId id="289" r:id="rId42"/>
    <p:sldId id="257" r:id="rId43"/>
  </p:sldIdLst>
  <p:sldSz cx="12192000" cy="6858000"/>
  <p:notesSz cx="6888163" cy="10018713"/>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33" autoAdjust="0"/>
    <p:restoredTop sz="94660"/>
  </p:normalViewPr>
  <p:slideViewPr>
    <p:cSldViewPr snapToGrid="0">
      <p:cViewPr varScale="1">
        <p:scale>
          <a:sx n="78" d="100"/>
          <a:sy n="78" d="100"/>
        </p:scale>
        <p:origin x="-408" y="-9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84500" cy="503238"/>
          </a:xfrm>
          <a:prstGeom prst="rect">
            <a:avLst/>
          </a:prstGeom>
        </p:spPr>
        <p:txBody>
          <a:bodyPr vert="horz" lIns="96606" tIns="48303" rIns="96606" bIns="48303" rtlCol="0"/>
          <a:lstStyle>
            <a:lvl1pPr algn="l" fontAlgn="auto">
              <a:spcBef>
                <a:spcPts val="0"/>
              </a:spcBef>
              <a:spcAft>
                <a:spcPts val="0"/>
              </a:spcAft>
              <a:defRPr sz="1300">
                <a:latin typeface="+mn-lt"/>
                <a:cs typeface="+mn-cs"/>
              </a:defRPr>
            </a:lvl1pPr>
          </a:lstStyle>
          <a:p>
            <a:pPr>
              <a:defRPr/>
            </a:pPr>
            <a:endParaRPr lang="el-GR"/>
          </a:p>
        </p:txBody>
      </p:sp>
      <p:sp>
        <p:nvSpPr>
          <p:cNvPr id="3" name="Θέση ημερομηνίας 2"/>
          <p:cNvSpPr>
            <a:spLocks noGrp="1"/>
          </p:cNvSpPr>
          <p:nvPr>
            <p:ph type="dt" sz="quarter" idx="1"/>
          </p:nvPr>
        </p:nvSpPr>
        <p:spPr>
          <a:xfrm>
            <a:off x="3902075" y="0"/>
            <a:ext cx="2984500" cy="503238"/>
          </a:xfrm>
          <a:prstGeom prst="rect">
            <a:avLst/>
          </a:prstGeom>
        </p:spPr>
        <p:txBody>
          <a:bodyPr vert="horz" lIns="96606" tIns="48303" rIns="96606" bIns="48303" rtlCol="0"/>
          <a:lstStyle>
            <a:lvl1pPr algn="r" fontAlgn="auto">
              <a:spcBef>
                <a:spcPts val="0"/>
              </a:spcBef>
              <a:spcAft>
                <a:spcPts val="0"/>
              </a:spcAft>
              <a:defRPr sz="1300">
                <a:latin typeface="+mn-lt"/>
                <a:cs typeface="+mn-cs"/>
              </a:defRPr>
            </a:lvl1pPr>
          </a:lstStyle>
          <a:p>
            <a:pPr>
              <a:defRPr/>
            </a:pPr>
            <a:fld id="{D619272B-C2CB-4CF2-B891-A752784913E0}" type="datetimeFigureOut">
              <a:rPr lang="el-GR"/>
              <a:pPr>
                <a:defRPr/>
              </a:pPr>
              <a:t>23/4/2020</a:t>
            </a:fld>
            <a:endParaRPr lang="el-GR"/>
          </a:p>
        </p:txBody>
      </p:sp>
      <p:sp>
        <p:nvSpPr>
          <p:cNvPr id="4" name="Θέση υποσέλιδου 3"/>
          <p:cNvSpPr>
            <a:spLocks noGrp="1"/>
          </p:cNvSpPr>
          <p:nvPr>
            <p:ph type="ftr" sz="quarter" idx="2"/>
          </p:nvPr>
        </p:nvSpPr>
        <p:spPr>
          <a:xfrm>
            <a:off x="0" y="9515475"/>
            <a:ext cx="2984500" cy="503238"/>
          </a:xfrm>
          <a:prstGeom prst="rect">
            <a:avLst/>
          </a:prstGeom>
        </p:spPr>
        <p:txBody>
          <a:bodyPr vert="horz" lIns="96606" tIns="48303" rIns="96606" bIns="48303" rtlCol="0" anchor="b"/>
          <a:lstStyle>
            <a:lvl1pPr algn="l" fontAlgn="auto">
              <a:spcBef>
                <a:spcPts val="0"/>
              </a:spcBef>
              <a:spcAft>
                <a:spcPts val="0"/>
              </a:spcAft>
              <a:defRPr sz="1300">
                <a:latin typeface="+mn-lt"/>
                <a:cs typeface="+mn-cs"/>
              </a:defRPr>
            </a:lvl1pPr>
          </a:lstStyle>
          <a:p>
            <a:pPr>
              <a:defRPr/>
            </a:pPr>
            <a:endParaRPr lang="el-GR"/>
          </a:p>
        </p:txBody>
      </p:sp>
      <p:sp>
        <p:nvSpPr>
          <p:cNvPr id="5" name="Θέση αριθμού διαφάνειας 4"/>
          <p:cNvSpPr>
            <a:spLocks noGrp="1"/>
          </p:cNvSpPr>
          <p:nvPr>
            <p:ph type="sldNum" sz="quarter" idx="3"/>
          </p:nvPr>
        </p:nvSpPr>
        <p:spPr>
          <a:xfrm>
            <a:off x="3902075" y="9515475"/>
            <a:ext cx="2984500" cy="503238"/>
          </a:xfrm>
          <a:prstGeom prst="rect">
            <a:avLst/>
          </a:prstGeom>
        </p:spPr>
        <p:txBody>
          <a:bodyPr vert="horz" lIns="96606" tIns="48303" rIns="96606" bIns="48303" rtlCol="0" anchor="b"/>
          <a:lstStyle>
            <a:lvl1pPr algn="r" fontAlgn="auto">
              <a:spcBef>
                <a:spcPts val="0"/>
              </a:spcBef>
              <a:spcAft>
                <a:spcPts val="0"/>
              </a:spcAft>
              <a:defRPr sz="1300">
                <a:latin typeface="+mn-lt"/>
                <a:cs typeface="+mn-cs"/>
              </a:defRPr>
            </a:lvl1pPr>
          </a:lstStyle>
          <a:p>
            <a:pPr>
              <a:defRPr/>
            </a:pPr>
            <a:fld id="{5479B82A-8D0E-451F-856A-EF075CB0B1B0}" type="slidenum">
              <a:rPr lang="el-GR"/>
              <a:pPr>
                <a:defRPr/>
              </a:pPr>
              <a:t>‹#›</a:t>
            </a:fld>
            <a:endParaRPr lang="el-GR"/>
          </a:p>
        </p:txBody>
      </p:sp>
    </p:spTree>
    <p:extLst>
      <p:ext uri="{BB962C8B-B14F-4D97-AF65-F5344CB8AC3E}">
        <p14:creationId xmlns:p14="http://schemas.microsoft.com/office/powerpoint/2010/main" val="706748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84500" cy="503238"/>
          </a:xfrm>
          <a:prstGeom prst="rect">
            <a:avLst/>
          </a:prstGeom>
        </p:spPr>
        <p:txBody>
          <a:bodyPr vert="horz" lIns="96606" tIns="48303" rIns="96606" bIns="48303" rtlCol="0"/>
          <a:lstStyle>
            <a:lvl1pPr algn="l" fontAlgn="auto">
              <a:spcBef>
                <a:spcPts val="0"/>
              </a:spcBef>
              <a:spcAft>
                <a:spcPts val="0"/>
              </a:spcAft>
              <a:defRPr sz="1300">
                <a:latin typeface="+mn-lt"/>
                <a:cs typeface="+mn-cs"/>
              </a:defRPr>
            </a:lvl1pPr>
          </a:lstStyle>
          <a:p>
            <a:pPr>
              <a:defRPr/>
            </a:pPr>
            <a:endParaRPr lang="el-GR"/>
          </a:p>
        </p:txBody>
      </p:sp>
      <p:sp>
        <p:nvSpPr>
          <p:cNvPr id="3" name="Θέση ημερομηνίας 2"/>
          <p:cNvSpPr>
            <a:spLocks noGrp="1"/>
          </p:cNvSpPr>
          <p:nvPr>
            <p:ph type="dt" idx="1"/>
          </p:nvPr>
        </p:nvSpPr>
        <p:spPr>
          <a:xfrm>
            <a:off x="3902075" y="0"/>
            <a:ext cx="2984500" cy="503238"/>
          </a:xfrm>
          <a:prstGeom prst="rect">
            <a:avLst/>
          </a:prstGeom>
        </p:spPr>
        <p:txBody>
          <a:bodyPr vert="horz" lIns="96606" tIns="48303" rIns="96606" bIns="48303" rtlCol="0"/>
          <a:lstStyle>
            <a:lvl1pPr algn="r" fontAlgn="auto">
              <a:spcBef>
                <a:spcPts val="0"/>
              </a:spcBef>
              <a:spcAft>
                <a:spcPts val="0"/>
              </a:spcAft>
              <a:defRPr sz="1300">
                <a:latin typeface="+mn-lt"/>
                <a:cs typeface="+mn-cs"/>
              </a:defRPr>
            </a:lvl1pPr>
          </a:lstStyle>
          <a:p>
            <a:pPr>
              <a:defRPr/>
            </a:pPr>
            <a:fld id="{4643BB83-7A76-41BC-8FD7-6491C973B158}" type="datetimeFigureOut">
              <a:rPr lang="el-GR"/>
              <a:pPr>
                <a:defRPr/>
              </a:pPr>
              <a:t>23/4/2020</a:t>
            </a:fld>
            <a:endParaRPr lang="el-GR"/>
          </a:p>
        </p:txBody>
      </p:sp>
      <p:sp>
        <p:nvSpPr>
          <p:cNvPr id="4" name="Θέση εικόνας διαφάνειας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pPr lvl="0"/>
            <a:endParaRPr lang="el-GR" noProof="0"/>
          </a:p>
        </p:txBody>
      </p:sp>
      <p:sp>
        <p:nvSpPr>
          <p:cNvPr id="5" name="Θέση σημειώσεων 4"/>
          <p:cNvSpPr>
            <a:spLocks noGrp="1"/>
          </p:cNvSpPr>
          <p:nvPr>
            <p:ph type="body" sz="quarter" idx="3"/>
          </p:nvPr>
        </p:nvSpPr>
        <p:spPr>
          <a:xfrm>
            <a:off x="688975" y="4821238"/>
            <a:ext cx="5510213" cy="3944937"/>
          </a:xfrm>
          <a:prstGeom prst="rect">
            <a:avLst/>
          </a:prstGeom>
        </p:spPr>
        <p:txBody>
          <a:bodyPr vert="horz" lIns="96606" tIns="48303" rIns="96606" bIns="48303"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9515475"/>
            <a:ext cx="2984500" cy="503238"/>
          </a:xfrm>
          <a:prstGeom prst="rect">
            <a:avLst/>
          </a:prstGeom>
        </p:spPr>
        <p:txBody>
          <a:bodyPr vert="horz" lIns="96606" tIns="48303" rIns="96606" bIns="48303" rtlCol="0" anchor="b"/>
          <a:lstStyle>
            <a:lvl1pPr algn="l" fontAlgn="auto">
              <a:spcBef>
                <a:spcPts val="0"/>
              </a:spcBef>
              <a:spcAft>
                <a:spcPts val="0"/>
              </a:spcAft>
              <a:defRPr sz="13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902075" y="9515475"/>
            <a:ext cx="2984500" cy="503238"/>
          </a:xfrm>
          <a:prstGeom prst="rect">
            <a:avLst/>
          </a:prstGeom>
        </p:spPr>
        <p:txBody>
          <a:bodyPr vert="horz" lIns="96606" tIns="48303" rIns="96606" bIns="48303" rtlCol="0" anchor="b"/>
          <a:lstStyle>
            <a:lvl1pPr algn="r" fontAlgn="auto">
              <a:spcBef>
                <a:spcPts val="0"/>
              </a:spcBef>
              <a:spcAft>
                <a:spcPts val="0"/>
              </a:spcAft>
              <a:defRPr sz="1300">
                <a:latin typeface="+mn-lt"/>
                <a:cs typeface="+mn-cs"/>
              </a:defRPr>
            </a:lvl1pPr>
          </a:lstStyle>
          <a:p>
            <a:pPr>
              <a:defRPr/>
            </a:pPr>
            <a:fld id="{DE807F9C-0504-4EE9-A8DF-0986AD05FE09}" type="slidenum">
              <a:rPr lang="el-GR"/>
              <a:pPr>
                <a:defRPr/>
              </a:pPr>
              <a:t>‹#›</a:t>
            </a:fld>
            <a:endParaRPr lang="el-GR"/>
          </a:p>
        </p:txBody>
      </p:sp>
    </p:spTree>
    <p:extLst>
      <p:ext uri="{BB962C8B-B14F-4D97-AF65-F5344CB8AC3E}">
        <p14:creationId xmlns:p14="http://schemas.microsoft.com/office/powerpoint/2010/main" val="19221577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222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n-US" smtClean="0"/>
          </a:p>
        </p:txBody>
      </p:sp>
      <p:sp>
        <p:nvSpPr>
          <p:cNvPr id="52227"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8F9FCF-3D5D-4010-A5B3-7A44765D579B}" type="slidenum">
              <a:rPr lang="en-GB" altLang="en-US" smtClean="0">
                <a:latin typeface="Tahoma" pitchFamily="34" charset="0"/>
                <a:cs typeface="Arial" charset="0"/>
              </a:rPr>
              <a:pPr fontAlgn="base">
                <a:spcBef>
                  <a:spcPct val="0"/>
                </a:spcBef>
                <a:spcAft>
                  <a:spcPct val="0"/>
                </a:spcAft>
              </a:pPr>
              <a:t>36</a:t>
            </a:fld>
            <a:endParaRPr lang="en-GB" altLang="en-US" smtClean="0">
              <a:latin typeface="Tahoma" pitchFamily="34" charset="0"/>
              <a:cs typeface="Arial" charset="0"/>
            </a:endParaRPr>
          </a:p>
        </p:txBody>
      </p:sp>
    </p:spTree>
    <p:extLst>
      <p:ext uri="{BB962C8B-B14F-4D97-AF65-F5344CB8AC3E}">
        <p14:creationId xmlns:p14="http://schemas.microsoft.com/office/powerpoint/2010/main" val="2254893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D2231C-D6BB-41A6-A774-80BE75F14BC9}" type="slidenum">
              <a:rPr lang="ar-SA" altLang="en-US">
                <a:solidFill>
                  <a:srgbClr val="000000"/>
                </a:solidFill>
                <a:latin typeface="Arial" charset="0"/>
              </a:rPr>
              <a:pPr fontAlgn="base">
                <a:spcBef>
                  <a:spcPct val="0"/>
                </a:spcBef>
                <a:spcAft>
                  <a:spcPct val="0"/>
                </a:spcAft>
                <a:defRPr/>
              </a:pPr>
              <a:t>37</a:t>
            </a:fld>
            <a:endParaRPr lang="en-US" altLang="en-US">
              <a:solidFill>
                <a:srgbClr val="000000"/>
              </a:solidFill>
              <a:latin typeface="Arial" charset="0"/>
              <a:cs typeface="Arial" charset="0"/>
            </a:endParaRPr>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294290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4D9452C1-1F3D-44D0-AC9F-6CE8AB2E41E1}" type="datetimeFigureOut">
              <a:rPr lang="el-GR"/>
              <a:pPr>
                <a:defRPr/>
              </a:pPr>
              <a:t>23/4/2020</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522D2E50-48ED-4AB1-9514-C263D412D3C2}"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F1EC19DF-6511-4BEF-B9FC-B886F7C5D2DE}" type="datetimeFigureOut">
              <a:rPr lang="el-GR"/>
              <a:pPr>
                <a:defRPr/>
              </a:pPr>
              <a:t>23/4/2020</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CFD5F85A-2659-41B2-ADD0-55C5AF3CDADF}"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08F41EAF-53DD-4E34-8D97-CD12CFDE4809}" type="datetimeFigureOut">
              <a:rPr lang="el-GR"/>
              <a:pPr>
                <a:defRPr/>
              </a:pPr>
              <a:t>23/4/2020</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7585BDAE-2CEB-4232-8D3D-22C50F6A41B1}"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A9B41798-A7E3-4F74-A2BF-A23E0048E3E0}" type="datetimeFigureOut">
              <a:rPr lang="el-GR"/>
              <a:pPr>
                <a:defRPr/>
              </a:pPr>
              <a:t>23/4/2020</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3CF9DCBC-93FC-4438-B26E-20CB244C2A6D}"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fld id="{F8970F8E-DB3B-424E-8B58-D28C74FF3762}" type="datetimeFigureOut">
              <a:rPr lang="el-GR"/>
              <a:pPr>
                <a:defRPr/>
              </a:pPr>
              <a:t>23/4/2020</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EDC54F26-6275-4E33-8803-A99B2C943EF5}"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3"/>
          <p:cNvSpPr>
            <a:spLocks noGrp="1"/>
          </p:cNvSpPr>
          <p:nvPr>
            <p:ph type="dt" sz="half" idx="10"/>
          </p:nvPr>
        </p:nvSpPr>
        <p:spPr/>
        <p:txBody>
          <a:bodyPr/>
          <a:lstStyle>
            <a:lvl1pPr>
              <a:defRPr/>
            </a:lvl1pPr>
          </a:lstStyle>
          <a:p>
            <a:pPr>
              <a:defRPr/>
            </a:pPr>
            <a:fld id="{36627BD1-97B0-4B26-940B-DC0A5AF6D224}" type="datetimeFigureOut">
              <a:rPr lang="el-GR"/>
              <a:pPr>
                <a:defRPr/>
              </a:pPr>
              <a:t>23/4/2020</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FE9A8228-F578-4F9F-8860-BF9E4EA84CF0}"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3"/>
          <p:cNvSpPr>
            <a:spLocks noGrp="1"/>
          </p:cNvSpPr>
          <p:nvPr>
            <p:ph type="dt" sz="half" idx="10"/>
          </p:nvPr>
        </p:nvSpPr>
        <p:spPr/>
        <p:txBody>
          <a:bodyPr/>
          <a:lstStyle>
            <a:lvl1pPr>
              <a:defRPr/>
            </a:lvl1pPr>
          </a:lstStyle>
          <a:p>
            <a:pPr>
              <a:defRPr/>
            </a:pPr>
            <a:fld id="{63ADEA80-D2CB-4D22-847E-A33B757E691B}" type="datetimeFigureOut">
              <a:rPr lang="el-GR"/>
              <a:pPr>
                <a:defRPr/>
              </a:pPr>
              <a:t>23/4/2020</a:t>
            </a:fld>
            <a:endParaRPr lang="el-GR"/>
          </a:p>
        </p:txBody>
      </p:sp>
      <p:sp>
        <p:nvSpPr>
          <p:cNvPr id="8" name="Θέση υποσέλιδου 4"/>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5"/>
          <p:cNvSpPr>
            <a:spLocks noGrp="1"/>
          </p:cNvSpPr>
          <p:nvPr>
            <p:ph type="sldNum" sz="quarter" idx="12"/>
          </p:nvPr>
        </p:nvSpPr>
        <p:spPr/>
        <p:txBody>
          <a:bodyPr/>
          <a:lstStyle>
            <a:lvl1pPr>
              <a:defRPr/>
            </a:lvl1pPr>
          </a:lstStyle>
          <a:p>
            <a:pPr>
              <a:defRPr/>
            </a:pPr>
            <a:fld id="{D716C055-358C-4212-AE12-05E031BA40F5}"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3"/>
          <p:cNvSpPr>
            <a:spLocks noGrp="1"/>
          </p:cNvSpPr>
          <p:nvPr>
            <p:ph type="dt" sz="half" idx="10"/>
          </p:nvPr>
        </p:nvSpPr>
        <p:spPr/>
        <p:txBody>
          <a:bodyPr/>
          <a:lstStyle>
            <a:lvl1pPr>
              <a:defRPr/>
            </a:lvl1pPr>
          </a:lstStyle>
          <a:p>
            <a:pPr>
              <a:defRPr/>
            </a:pPr>
            <a:fld id="{E7151B03-344B-4719-BE4F-87D369937978}" type="datetimeFigureOut">
              <a:rPr lang="el-GR"/>
              <a:pPr>
                <a:defRPr/>
              </a:pPr>
              <a:t>23/4/2020</a:t>
            </a:fld>
            <a:endParaRPr lang="el-GR"/>
          </a:p>
        </p:txBody>
      </p:sp>
      <p:sp>
        <p:nvSpPr>
          <p:cNvPr id="4" name="Θέση υποσέλιδου 4"/>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p:cNvSpPr>
            <a:spLocks noGrp="1"/>
          </p:cNvSpPr>
          <p:nvPr>
            <p:ph type="sldNum" sz="quarter" idx="12"/>
          </p:nvPr>
        </p:nvSpPr>
        <p:spPr/>
        <p:txBody>
          <a:bodyPr/>
          <a:lstStyle>
            <a:lvl1pPr>
              <a:defRPr/>
            </a:lvl1pPr>
          </a:lstStyle>
          <a:p>
            <a:pPr>
              <a:defRPr/>
            </a:pPr>
            <a:fld id="{60AA8D49-F114-4CD7-B69B-777D7E4F6054}"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fld id="{2F25D162-B7F4-4C94-8F8B-3F88962BE1AA}" type="datetimeFigureOut">
              <a:rPr lang="el-GR"/>
              <a:pPr>
                <a:defRPr/>
              </a:pPr>
              <a:t>23/4/2020</a:t>
            </a:fld>
            <a:endParaRPr lang="el-GR"/>
          </a:p>
        </p:txBody>
      </p:sp>
      <p:sp>
        <p:nvSpPr>
          <p:cNvPr id="3" name="Θέση υποσέλιδου 4"/>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5"/>
          <p:cNvSpPr>
            <a:spLocks noGrp="1"/>
          </p:cNvSpPr>
          <p:nvPr>
            <p:ph type="sldNum" sz="quarter" idx="12"/>
          </p:nvPr>
        </p:nvSpPr>
        <p:spPr/>
        <p:txBody>
          <a:bodyPr/>
          <a:lstStyle>
            <a:lvl1pPr>
              <a:defRPr/>
            </a:lvl1pPr>
          </a:lstStyle>
          <a:p>
            <a:pPr>
              <a:defRPr/>
            </a:pPr>
            <a:fld id="{7D9A0E1C-DF16-4BEC-984F-BC278D508E5A}"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E183A246-3676-4B21-B1AE-FCF5105CF1A4}" type="datetimeFigureOut">
              <a:rPr lang="el-GR"/>
              <a:pPr>
                <a:defRPr/>
              </a:pPr>
              <a:t>23/4/2020</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4DB4175E-E1C1-43D6-BBFA-E0C9C39BC2A7}"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ACA93752-484E-42D2-A03C-61FA49D7FC2C}" type="datetimeFigureOut">
              <a:rPr lang="el-GR"/>
              <a:pPr>
                <a:defRPr/>
              </a:pPr>
              <a:t>23/4/2020</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0C066C4C-BB34-4C87-AE65-1CD74B88FB0F}"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p>
        </p:txBody>
      </p:sp>
      <p:sp>
        <p:nvSpPr>
          <p:cNvPr id="1027" name="Θέση κειμένου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AB7D2B6-50F8-44D1-A981-D6AA2E2897A9}" type="datetimeFigureOut">
              <a:rPr lang="el-GR"/>
              <a:pPr>
                <a:defRPr/>
              </a:pPr>
              <a:t>23/4/2020</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1DE8BBF-4DBE-4AA3-9FAF-5CCB813FE595}"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audio" Target="../media/audio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3.wav"/></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5.wav"/></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6.wav"/></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7.wav"/></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8.wav"/></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9.wav"/></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0.wav"/></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1.wav"/></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2.wav"/></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3.wav"/></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4.wav"/></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5.wav"/></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6.wav"/></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37.wav"/><Relationship Id="rId5" Type="http://schemas.openxmlformats.org/officeDocument/2006/relationships/image" Target="../media/image1.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38.wav"/><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39.wav"/><Relationship Id="rId5" Type="http://schemas.openxmlformats.org/officeDocument/2006/relationships/image" Target="../media/image1.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audio" Target="../media/audio40.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41.wav"/><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audio" Target="../media/audio42.wav"/><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43.wav"/></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Τίτλος 3"/>
          <p:cNvSpPr>
            <a:spLocks noGrp="1"/>
          </p:cNvSpPr>
          <p:nvPr>
            <p:ph type="title"/>
          </p:nvPr>
        </p:nvSpPr>
        <p:spPr/>
        <p:txBody>
          <a:bodyPr/>
          <a:lstStyle/>
          <a:p>
            <a:pPr eaLnBrk="1" hangingPunct="1"/>
            <a:r>
              <a:rPr lang="el-GR" smtClean="0"/>
              <a:t>          </a:t>
            </a:r>
            <a:r>
              <a:rPr lang="el-GR" b="1" smtClean="0">
                <a:solidFill>
                  <a:srgbClr val="002060"/>
                </a:solidFill>
              </a:rPr>
              <a:t>Ρύθμιση άλγους</a:t>
            </a:r>
          </a:p>
        </p:txBody>
      </p:sp>
      <p:sp>
        <p:nvSpPr>
          <p:cNvPr id="15362" name="Θέση περιεχομένου 4"/>
          <p:cNvSpPr>
            <a:spLocks noGrp="1"/>
          </p:cNvSpPr>
          <p:nvPr>
            <p:ph idx="1"/>
          </p:nvPr>
        </p:nvSpPr>
        <p:spPr/>
        <p:txBody>
          <a:bodyPr/>
          <a:lstStyle/>
          <a:p>
            <a:pPr eaLnBrk="1" hangingPunct="1">
              <a:buFont typeface="Arial" charset="0"/>
              <a:buNone/>
            </a:pPr>
            <a:r>
              <a:rPr lang="el-GR" b="1" i="1" smtClean="0">
                <a:solidFill>
                  <a:srgbClr val="002060"/>
                </a:solidFill>
              </a:rPr>
              <a:t>  </a:t>
            </a:r>
          </a:p>
          <a:p>
            <a:pPr eaLnBrk="1" hangingPunct="1">
              <a:buFont typeface="Arial" charset="0"/>
              <a:buNone/>
            </a:pPr>
            <a:endParaRPr lang="el-GR" b="1" i="1" smtClean="0">
              <a:solidFill>
                <a:srgbClr val="002060"/>
              </a:solidFill>
            </a:endParaRPr>
          </a:p>
          <a:p>
            <a:pPr eaLnBrk="1" hangingPunct="1">
              <a:buFont typeface="Arial" charset="0"/>
              <a:buNone/>
            </a:pPr>
            <a:endParaRPr lang="el-GR" b="1" i="1" smtClean="0">
              <a:solidFill>
                <a:srgbClr val="002060"/>
              </a:solidFill>
            </a:endParaRPr>
          </a:p>
          <a:p>
            <a:pPr eaLnBrk="1" hangingPunct="1">
              <a:buFont typeface="Arial" charset="0"/>
              <a:buNone/>
            </a:pPr>
            <a:endParaRPr lang="el-GR" b="1" i="1" smtClean="0">
              <a:solidFill>
                <a:srgbClr val="002060"/>
              </a:solidFill>
            </a:endParaRPr>
          </a:p>
          <a:p>
            <a:pPr eaLnBrk="1" hangingPunct="1">
              <a:buFont typeface="Arial" charset="0"/>
              <a:buNone/>
            </a:pPr>
            <a:r>
              <a:rPr lang="el-GR" b="1" i="1" smtClean="0">
                <a:solidFill>
                  <a:srgbClr val="002060"/>
                </a:solidFill>
              </a:rPr>
              <a:t>Κιαγιά Μαρία MD, PhD</a:t>
            </a:r>
          </a:p>
          <a:p>
            <a:pPr eaLnBrk="1" hangingPunct="1">
              <a:buFont typeface="Arial" charset="0"/>
              <a:buNone/>
            </a:pPr>
            <a:r>
              <a:rPr lang="el-GR" b="1" i="1" smtClean="0">
                <a:solidFill>
                  <a:srgbClr val="002060"/>
                </a:solidFill>
              </a:rPr>
              <a:t>Επιστημονικός συνεργάτης ΕΚΠΑ</a:t>
            </a:r>
          </a:p>
          <a:p>
            <a:pPr eaLnBrk="1" hangingPunct="1">
              <a:buFont typeface="Arial" charset="0"/>
              <a:buNone/>
            </a:pPr>
            <a:endParaRPr lang="el-GR" b="1" i="1" smtClean="0">
              <a:solidFill>
                <a:srgbClr val="002060"/>
              </a:solidFill>
            </a:endParaRPr>
          </a:p>
          <a:p>
            <a:pPr eaLnBrk="1" hangingPunct="1">
              <a:buFont typeface="Arial" charset="0"/>
              <a:buNone/>
            </a:pPr>
            <a:r>
              <a:rPr lang="el-GR" b="1" i="1" smtClean="0">
                <a:solidFill>
                  <a:srgbClr val="002060"/>
                </a:solidFill>
              </a:rPr>
              <a:t>     </a:t>
            </a:r>
            <a:endParaRPr lang="el-GR" i="1" smtClean="0">
              <a:solidFill>
                <a:srgbClr val="002060"/>
              </a:solidFill>
              <a:latin typeface="Times New Roman" pitchFamily="18" charset="0"/>
              <a:cs typeface="Times New Roman" pitchFamily="18" charset="0"/>
            </a:endParaRPr>
          </a:p>
          <a:p>
            <a:pPr eaLnBrk="1" hangingPunct="1"/>
            <a:endParaRPr lang="el-GR" smtClean="0"/>
          </a:p>
        </p:txBody>
      </p:sp>
      <p:pic>
        <p:nvPicPr>
          <p:cNvPr id="15364" name="Picture 4">
            <a:hlinkClick r:id="" action="ppaction://media"/>
          </p:cNvPr>
          <p:cNvPicPr>
            <a:picLocks noRot="1" noChangeAspect="1" noChangeArrowheads="1"/>
          </p:cNvPicPr>
          <p:nvPr>
            <a:wavAudioFile r:embed="rId1" name="Εγγεγραμμένος ήχος"/>
          </p:nvPr>
        </p:nvPicPr>
        <p:blipFill>
          <a:blip r:embed="rId4"/>
          <a:srcRect/>
          <a:stretch>
            <a:fillRect/>
          </a:stretch>
        </p:blipFill>
        <p:spPr bwMode="auto">
          <a:xfrm>
            <a:off x="5943600" y="3276600"/>
            <a:ext cx="304800" cy="304800"/>
          </a:xfrm>
          <a:prstGeom prst="rect">
            <a:avLst/>
          </a:prstGeom>
          <a:noFill/>
          <a:ln w="9525">
            <a:noFill/>
            <a:miter lim="800000"/>
            <a:headEnd/>
            <a:tailEnd/>
          </a:ln>
        </p:spPr>
      </p:pic>
      <p:pic>
        <p:nvPicPr>
          <p:cNvPr id="15366" name="Picture 6">
            <a:hlinkClick r:id="" action="ppaction://media"/>
          </p:cNvPr>
          <p:cNvPicPr>
            <a:picLocks noRot="1" noChangeAspect="1" noChangeArrowheads="1"/>
          </p:cNvPicPr>
          <p:nvPr>
            <a:wavAudioFile r:embed="rId2" name="~PP2668.WAV"/>
          </p:nvPr>
        </p:nvPicPr>
        <p:blipFill>
          <a:blip r:embed="rId4"/>
          <a:srcRect/>
          <a:stretch>
            <a:fillRect/>
          </a:stretch>
        </p:blipFill>
        <p:spPr bwMode="auto">
          <a:xfrm>
            <a:off x="11680825" y="6346825"/>
            <a:ext cx="304800" cy="304800"/>
          </a:xfrm>
          <a:prstGeom prst="rect">
            <a:avLst/>
          </a:prstGeom>
          <a:noFill/>
        </p:spPr>
      </p:pic>
    </p:spTree>
  </p:cSld>
  <p:clrMapOvr>
    <a:masterClrMapping/>
  </p:clrMapOvr>
  <p:transition advTm="4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36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36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15364"/>
                                        </p:tgtEl>
                                      </p:cBhvr>
                                    </p:cmd>
                                  </p:childTnLst>
                                </p:cTn>
                              </p:par>
                            </p:childTnLst>
                          </p:cTn>
                        </p:par>
                      </p:childTnLst>
                    </p:cTn>
                  </p:par>
                </p:childTnLst>
              </p:cTn>
              <p:nextCondLst>
                <p:cond evt="onClick" delay="0">
                  <p:tgtEl>
                    <p:spTgt spid="15364"/>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5364"/>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536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1992313" y="0"/>
            <a:ext cx="8229600" cy="1143000"/>
          </a:xfrm>
        </p:spPr>
        <p:txBody>
          <a:bodyPr/>
          <a:lstStyle/>
          <a:p>
            <a:pPr eaLnBrk="1" hangingPunct="1"/>
            <a:r>
              <a:rPr lang="el-GR" altLang="en-US" sz="4000" b="1" smtClean="0">
                <a:solidFill>
                  <a:srgbClr val="FF0000"/>
                </a:solidFill>
                <a:latin typeface="Times New Roman" pitchFamily="18" charset="0"/>
                <a:cs typeface="Times New Roman" pitchFamily="18" charset="0"/>
              </a:rPr>
              <a:t>Αίτια Χρόνιου Πόνου</a:t>
            </a:r>
          </a:p>
        </p:txBody>
      </p:sp>
      <p:sp>
        <p:nvSpPr>
          <p:cNvPr id="24578" name="Rectangle 3"/>
          <p:cNvSpPr>
            <a:spLocks noGrp="1" noChangeArrowheads="1"/>
          </p:cNvSpPr>
          <p:nvPr>
            <p:ph type="body" idx="1"/>
          </p:nvPr>
        </p:nvSpPr>
        <p:spPr>
          <a:xfrm>
            <a:off x="1981200" y="1052513"/>
            <a:ext cx="8229600" cy="5043487"/>
          </a:xfrm>
        </p:spPr>
        <p:txBody>
          <a:bodyPr/>
          <a:lstStyle/>
          <a:p>
            <a:pPr eaLnBrk="1" hangingPunct="1">
              <a:buFont typeface="Wingdings" pitchFamily="2" charset="2"/>
              <a:buNone/>
            </a:pPr>
            <a:endParaRPr lang="el-GR" altLang="en-US" smtClean="0"/>
          </a:p>
          <a:p>
            <a:pPr eaLnBrk="1" hangingPunct="1"/>
            <a:r>
              <a:rPr lang="el-GR" altLang="en-US" b="1" smtClean="0">
                <a:solidFill>
                  <a:srgbClr val="C00000"/>
                </a:solidFill>
                <a:latin typeface="Times New Roman" pitchFamily="18" charset="0"/>
                <a:cs typeface="Times New Roman" pitchFamily="18" charset="0"/>
              </a:rPr>
              <a:t>Μυοσκελετικές παθήσεις </a:t>
            </a:r>
          </a:p>
          <a:p>
            <a:pPr eaLnBrk="1" hangingPunct="1"/>
            <a:r>
              <a:rPr lang="el-GR" altLang="en-US" smtClean="0">
                <a:solidFill>
                  <a:srgbClr val="001642"/>
                </a:solidFill>
                <a:latin typeface="Times New Roman" pitchFamily="18" charset="0"/>
                <a:cs typeface="Times New Roman" pitchFamily="18" charset="0"/>
              </a:rPr>
              <a:t>Ημικρανίες</a:t>
            </a:r>
            <a:r>
              <a:rPr lang="en-US" altLang="en-US" smtClean="0">
                <a:solidFill>
                  <a:srgbClr val="001642"/>
                </a:solidFill>
                <a:latin typeface="Times New Roman" pitchFamily="18" charset="0"/>
                <a:cs typeface="Times New Roman" pitchFamily="18" charset="0"/>
              </a:rPr>
              <a:t>/</a:t>
            </a:r>
            <a:r>
              <a:rPr lang="el-GR" altLang="en-US" smtClean="0">
                <a:solidFill>
                  <a:srgbClr val="001642"/>
                </a:solidFill>
                <a:latin typeface="Times New Roman" pitchFamily="18" charset="0"/>
                <a:cs typeface="Times New Roman" pitchFamily="18" charset="0"/>
              </a:rPr>
              <a:t>κεφαλαλγίες</a:t>
            </a:r>
          </a:p>
          <a:p>
            <a:pPr eaLnBrk="1" hangingPunct="1"/>
            <a:r>
              <a:rPr lang="el-GR" altLang="en-US" sz="3200" smtClean="0">
                <a:solidFill>
                  <a:srgbClr val="C00000"/>
                </a:solidFill>
                <a:latin typeface="Times New Roman" pitchFamily="18" charset="0"/>
                <a:cs typeface="Times New Roman" pitchFamily="18" charset="0"/>
              </a:rPr>
              <a:t>Καρκινικός πόνος</a:t>
            </a:r>
          </a:p>
          <a:p>
            <a:pPr eaLnBrk="1" hangingPunct="1"/>
            <a:r>
              <a:rPr lang="el-GR" altLang="en-US" smtClean="0">
                <a:solidFill>
                  <a:srgbClr val="001642"/>
                </a:solidFill>
                <a:latin typeface="Times New Roman" pitchFamily="18" charset="0"/>
                <a:cs typeface="Times New Roman" pitchFamily="18" charset="0"/>
              </a:rPr>
              <a:t>Ενδοκρινικές παθήσεις -αυτοάνοσα νοσήματα</a:t>
            </a:r>
          </a:p>
          <a:p>
            <a:pPr eaLnBrk="1" hangingPunct="1"/>
            <a:r>
              <a:rPr lang="el-GR" altLang="en-US" smtClean="0">
                <a:solidFill>
                  <a:srgbClr val="001642"/>
                </a:solidFill>
                <a:latin typeface="Times New Roman" pitchFamily="18" charset="0"/>
                <a:cs typeface="Times New Roman" pitchFamily="18" charset="0"/>
              </a:rPr>
              <a:t>Ιατρογενείς βλάβες </a:t>
            </a:r>
          </a:p>
          <a:p>
            <a:pPr eaLnBrk="1" hangingPunct="1"/>
            <a:r>
              <a:rPr lang="el-GR" altLang="en-US" smtClean="0">
                <a:solidFill>
                  <a:srgbClr val="001642"/>
                </a:solidFill>
                <a:latin typeface="Times New Roman" pitchFamily="18" charset="0"/>
                <a:cs typeface="Times New Roman" pitchFamily="18" charset="0"/>
              </a:rPr>
              <a:t>Νευρολογικές παθήσεις </a:t>
            </a:r>
          </a:p>
          <a:p>
            <a:pPr eaLnBrk="1" hangingPunct="1"/>
            <a:r>
              <a:rPr lang="el-GR" altLang="en-US" smtClean="0">
                <a:solidFill>
                  <a:srgbClr val="001642"/>
                </a:solidFill>
                <a:latin typeface="Times New Roman" pitchFamily="18" charset="0"/>
                <a:cs typeface="Times New Roman" pitchFamily="18" charset="0"/>
              </a:rPr>
              <a:t>Τραύματα-λοιμώξεις </a:t>
            </a:r>
          </a:p>
          <a:p>
            <a:pPr eaLnBrk="1" hangingPunct="1">
              <a:buFont typeface="Wingdings" pitchFamily="2" charset="2"/>
              <a:buNone/>
            </a:pPr>
            <a:endParaRPr lang="el-GR" altLang="en-US" smtClean="0"/>
          </a:p>
          <a:p>
            <a:pPr eaLnBrk="1" hangingPunct="1"/>
            <a:endParaRPr lang="el-GR" altLang="en-US" smtClean="0"/>
          </a:p>
        </p:txBody>
      </p:sp>
      <p:pic>
        <p:nvPicPr>
          <p:cNvPr id="24580" name="Picture 4">
            <a:hlinkClick r:id="" action="ppaction://media"/>
          </p:cNvPr>
          <p:cNvPicPr>
            <a:picLocks noRot="1" noChangeAspect="1" noChangeArrowheads="1"/>
          </p:cNvPicPr>
          <p:nvPr>
            <a:wavAudioFile r:embed="rId1" name="~PP885.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46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5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458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447675"/>
            <a:ext cx="10515600" cy="5729288"/>
          </a:xfrm>
        </p:spPr>
        <p:txBody>
          <a:bodyPr rtlCol="0">
            <a:normAutofit/>
          </a:bodyPr>
          <a:lstStyle/>
          <a:p>
            <a:pPr marL="0" indent="0" eaLnBrk="1" fontAlgn="auto" hangingPunct="1">
              <a:spcAft>
                <a:spcPts val="0"/>
              </a:spcAft>
              <a:buFont typeface="Arial" panose="020B0604020202020204" pitchFamily="34" charset="0"/>
              <a:buNone/>
              <a:defRPr/>
            </a:pPr>
            <a:r>
              <a:rPr lang="el-GR" dirty="0">
                <a:solidFill>
                  <a:srgbClr val="C00000"/>
                </a:solidFill>
                <a:latin typeface="Times New Roman" panose="02020603050405020304" pitchFamily="18" charset="0"/>
                <a:cs typeface="Times New Roman" panose="02020603050405020304" pitchFamily="18" charset="0"/>
              </a:rPr>
              <a:t>ΓΕΝΙΚΕΣ ΣΥΣΤΑΣΕΙΣ </a:t>
            </a:r>
          </a:p>
          <a:p>
            <a:pPr eaLnBrk="1" fontAlgn="auto" hangingPunct="1">
              <a:spcAft>
                <a:spcPts val="0"/>
              </a:spcAft>
              <a:buFont typeface="Arial" panose="020B0604020202020204" pitchFamily="34" charset="0"/>
              <a:buChar char="•"/>
              <a:defRPr/>
            </a:pPr>
            <a:r>
              <a:rPr lang="el-GR" dirty="0" smtClean="0">
                <a:solidFill>
                  <a:srgbClr val="002060"/>
                </a:solidFill>
                <a:latin typeface="Times New Roman" panose="02020603050405020304" pitchFamily="18" charset="0"/>
                <a:cs typeface="Times New Roman" panose="02020603050405020304" pitchFamily="18" charset="0"/>
              </a:rPr>
              <a:t> </a:t>
            </a:r>
            <a:r>
              <a:rPr lang="el-GR" dirty="0">
                <a:solidFill>
                  <a:srgbClr val="002060"/>
                </a:solidFill>
                <a:latin typeface="Times New Roman" panose="02020603050405020304" pitchFamily="18" charset="0"/>
                <a:cs typeface="Times New Roman" panose="02020603050405020304" pitchFamily="18" charset="0"/>
              </a:rPr>
              <a:t>Στόχος της αναλγητικής αγωγής είναι η ελάττωση του πόνου σε ποσοστό 30-50%, η βελτίωση της ποιότητας ζωής και η ικανοποίηση του </a:t>
            </a:r>
            <a:r>
              <a:rPr lang="el-GR" dirty="0" smtClean="0">
                <a:solidFill>
                  <a:srgbClr val="002060"/>
                </a:solidFill>
                <a:latin typeface="Times New Roman" panose="02020603050405020304" pitchFamily="18" charset="0"/>
                <a:cs typeface="Times New Roman" panose="02020603050405020304" pitchFamily="18" charset="0"/>
              </a:rPr>
              <a:t>ασθενούς</a:t>
            </a:r>
            <a:endParaRPr lang="el-GR" dirty="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dirty="0" smtClean="0">
                <a:solidFill>
                  <a:srgbClr val="002060"/>
                </a:solidFill>
                <a:latin typeface="Times New Roman" panose="02020603050405020304" pitchFamily="18" charset="0"/>
                <a:cs typeface="Times New Roman" panose="02020603050405020304" pitchFamily="18" charset="0"/>
              </a:rPr>
              <a:t> </a:t>
            </a:r>
            <a:r>
              <a:rPr lang="el-GR" dirty="0">
                <a:solidFill>
                  <a:srgbClr val="002060"/>
                </a:solidFill>
                <a:latin typeface="Times New Roman" panose="02020603050405020304" pitchFamily="18" charset="0"/>
                <a:cs typeface="Times New Roman" panose="02020603050405020304" pitchFamily="18" charset="0"/>
              </a:rPr>
              <a:t>Η φαρμακευτική αντιμετώπιση αποτελεί πρώτης γραμμής θεραπεία του χρόνιου </a:t>
            </a:r>
            <a:r>
              <a:rPr lang="el-GR" dirty="0" smtClean="0">
                <a:solidFill>
                  <a:srgbClr val="002060"/>
                </a:solidFill>
                <a:latin typeface="Times New Roman" panose="02020603050405020304" pitchFamily="18" charset="0"/>
                <a:cs typeface="Times New Roman" panose="02020603050405020304" pitchFamily="18" charset="0"/>
              </a:rPr>
              <a:t>πόνου</a:t>
            </a:r>
          </a:p>
          <a:p>
            <a:pPr eaLnBrk="1" fontAlgn="auto" hangingPunct="1">
              <a:spcAft>
                <a:spcPts val="0"/>
              </a:spcAft>
              <a:buFont typeface="Arial" panose="020B0604020202020204" pitchFamily="34" charset="0"/>
              <a:buChar char="•"/>
              <a:defRPr/>
            </a:pPr>
            <a:r>
              <a:rPr lang="el-GR" dirty="0" smtClean="0">
                <a:solidFill>
                  <a:srgbClr val="002060"/>
                </a:solidFill>
                <a:latin typeface="Times New Roman" panose="02020603050405020304" pitchFamily="18" charset="0"/>
                <a:cs typeface="Times New Roman" panose="02020603050405020304" pitchFamily="18" charset="0"/>
              </a:rPr>
              <a:t> </a:t>
            </a:r>
            <a:r>
              <a:rPr lang="el-GR" dirty="0">
                <a:solidFill>
                  <a:srgbClr val="002060"/>
                </a:solidFill>
                <a:latin typeface="Times New Roman" panose="02020603050405020304" pitchFamily="18" charset="0"/>
                <a:cs typeface="Times New Roman" panose="02020603050405020304" pitchFamily="18" charset="0"/>
              </a:rPr>
              <a:t>Η αναφορά σε παρεμβατικές τεχνικές και συμπληρωματικές θεραπείες γίνεται όπου αυτές ενδείκνυνται, μόνες τους ή σε συνδυασμό με τη φαρμακευτική </a:t>
            </a:r>
            <a:r>
              <a:rPr lang="el-GR" dirty="0" smtClean="0">
                <a:solidFill>
                  <a:srgbClr val="002060"/>
                </a:solidFill>
                <a:latin typeface="Times New Roman" panose="02020603050405020304" pitchFamily="18" charset="0"/>
                <a:cs typeface="Times New Roman" panose="02020603050405020304" pitchFamily="18" charset="0"/>
              </a:rPr>
              <a:t>αγωγή</a:t>
            </a:r>
          </a:p>
          <a:p>
            <a:pPr eaLnBrk="1" fontAlgn="auto" hangingPunct="1">
              <a:spcAft>
                <a:spcPts val="0"/>
              </a:spcAft>
              <a:buFont typeface="Arial" panose="020B0604020202020204" pitchFamily="34" charset="0"/>
              <a:buChar char="•"/>
              <a:defRPr/>
            </a:pPr>
            <a:r>
              <a:rPr lang="el-GR" dirty="0" smtClean="0">
                <a:solidFill>
                  <a:srgbClr val="002060"/>
                </a:solidFill>
                <a:latin typeface="Times New Roman" panose="02020603050405020304" pitchFamily="18" charset="0"/>
                <a:cs typeface="Times New Roman" panose="02020603050405020304" pitchFamily="18" charset="0"/>
              </a:rPr>
              <a:t> </a:t>
            </a:r>
            <a:r>
              <a:rPr lang="el-GR" dirty="0">
                <a:solidFill>
                  <a:srgbClr val="002060"/>
                </a:solidFill>
                <a:latin typeface="Times New Roman" panose="02020603050405020304" pitchFamily="18" charset="0"/>
                <a:cs typeface="Times New Roman" panose="02020603050405020304" pitchFamily="18" charset="0"/>
              </a:rPr>
              <a:t>Λαμβάνεται πάντα υπ’ </a:t>
            </a:r>
            <a:r>
              <a:rPr lang="el-GR" dirty="0" err="1">
                <a:solidFill>
                  <a:srgbClr val="002060"/>
                </a:solidFill>
                <a:latin typeface="Times New Roman" panose="02020603050405020304" pitchFamily="18" charset="0"/>
                <a:cs typeface="Times New Roman" panose="02020603050405020304" pitchFamily="18" charset="0"/>
              </a:rPr>
              <a:t>όψιν</a:t>
            </a:r>
            <a:r>
              <a:rPr lang="el-GR" dirty="0">
                <a:solidFill>
                  <a:srgbClr val="002060"/>
                </a:solidFill>
                <a:latin typeface="Times New Roman" panose="02020603050405020304" pitchFamily="18" charset="0"/>
                <a:cs typeface="Times New Roman" panose="02020603050405020304" pitchFamily="18" charset="0"/>
              </a:rPr>
              <a:t> η ηλικία του ασθενούς και οι </a:t>
            </a:r>
            <a:r>
              <a:rPr lang="el-GR" dirty="0" smtClean="0">
                <a:solidFill>
                  <a:srgbClr val="002060"/>
                </a:solidFill>
                <a:latin typeface="Times New Roman" panose="02020603050405020304" pitchFamily="18" charset="0"/>
                <a:cs typeface="Times New Roman" panose="02020603050405020304" pitchFamily="18" charset="0"/>
              </a:rPr>
              <a:t>συν νοσηρότητες</a:t>
            </a:r>
          </a:p>
          <a:p>
            <a:pPr marL="0" indent="0" eaLnBrk="1" fontAlgn="auto" hangingPunct="1">
              <a:spcAft>
                <a:spcPts val="0"/>
              </a:spcAft>
              <a:buFont typeface="Arial" panose="020B0604020202020204" pitchFamily="34" charset="0"/>
              <a:buNone/>
              <a:defRPr/>
            </a:pPr>
            <a:r>
              <a:rPr lang="el-GR" sz="2000" i="1" dirty="0" smtClean="0">
                <a:solidFill>
                  <a:srgbClr val="002060"/>
                </a:solidFill>
                <a:latin typeface="Times New Roman" panose="02020603050405020304" pitchFamily="18" charset="0"/>
                <a:cs typeface="Times New Roman" panose="02020603050405020304" pitchFamily="18" charset="0"/>
              </a:rPr>
              <a:t>ΘΕΡΑΠΕΥΤΙΚΑ </a:t>
            </a:r>
            <a:r>
              <a:rPr lang="el-GR" sz="2000" i="1" dirty="0">
                <a:solidFill>
                  <a:srgbClr val="002060"/>
                </a:solidFill>
                <a:latin typeface="Times New Roman" panose="02020603050405020304" pitchFamily="18" charset="0"/>
                <a:cs typeface="Times New Roman" panose="02020603050405020304" pitchFamily="18" charset="0"/>
              </a:rPr>
              <a:t>ΠΡΩΤΟΚΟΛΛΑ - ΕΟΦ Οκτώβριος 2013, Έκδοση 1.0 </a:t>
            </a:r>
          </a:p>
        </p:txBody>
      </p:sp>
      <p:pic>
        <p:nvPicPr>
          <p:cNvPr id="25603" name="Picture 3">
            <a:hlinkClick r:id="" action="ppaction://media"/>
          </p:cNvPr>
          <p:cNvPicPr>
            <a:picLocks noRot="1" noChangeAspect="1" noChangeArrowheads="1"/>
          </p:cNvPicPr>
          <p:nvPr>
            <a:wavAudioFile r:embed="rId1" name="~PP3644.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428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60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560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body" idx="1"/>
          </p:nvPr>
        </p:nvSpPr>
        <p:spPr>
          <a:xfrm>
            <a:off x="1992313" y="1557338"/>
            <a:ext cx="8567737" cy="4967287"/>
          </a:xfrm>
        </p:spPr>
        <p:txBody>
          <a:bodyPr/>
          <a:lstStyle/>
          <a:p>
            <a:pPr eaLnBrk="1" hangingPunct="1">
              <a:lnSpc>
                <a:spcPct val="80000"/>
              </a:lnSpc>
              <a:buFont typeface="Wingdings" pitchFamily="2" charset="2"/>
              <a:buNone/>
            </a:pPr>
            <a:r>
              <a:rPr lang="el-GR" sz="3000" smtClean="0">
                <a:solidFill>
                  <a:srgbClr val="002060"/>
                </a:solidFill>
              </a:rPr>
              <a:t>Οι πληροφορίες που δίνει ο ιατρός  οφείλουν να</a:t>
            </a:r>
            <a:r>
              <a:rPr lang="en-US" sz="3000" smtClean="0">
                <a:solidFill>
                  <a:srgbClr val="002060"/>
                </a:solidFill>
              </a:rPr>
              <a:t> </a:t>
            </a:r>
            <a:r>
              <a:rPr lang="el-GR" sz="3000" smtClean="0">
                <a:solidFill>
                  <a:srgbClr val="002060"/>
                </a:solidFill>
              </a:rPr>
              <a:t>είναι </a:t>
            </a:r>
          </a:p>
          <a:p>
            <a:pPr eaLnBrk="1" hangingPunct="1">
              <a:lnSpc>
                <a:spcPct val="80000"/>
              </a:lnSpc>
              <a:buFont typeface="Wingdings" pitchFamily="2" charset="2"/>
              <a:buNone/>
            </a:pPr>
            <a:r>
              <a:rPr lang="en-US" sz="3000" smtClean="0">
                <a:solidFill>
                  <a:srgbClr val="002060"/>
                </a:solidFill>
              </a:rPr>
              <a:t> </a:t>
            </a:r>
            <a:r>
              <a:rPr lang="el-GR" sz="3000" smtClean="0">
                <a:solidFill>
                  <a:srgbClr val="002060"/>
                </a:solidFill>
              </a:rPr>
              <a:t>-</a:t>
            </a:r>
            <a:r>
              <a:rPr lang="en-US" sz="3000" smtClean="0">
                <a:solidFill>
                  <a:srgbClr val="002060"/>
                </a:solidFill>
              </a:rPr>
              <a:t>  </a:t>
            </a:r>
            <a:r>
              <a:rPr lang="el-GR" sz="3000" smtClean="0">
                <a:solidFill>
                  <a:srgbClr val="002060"/>
                </a:solidFill>
              </a:rPr>
              <a:t>ξεκάθαρες ,κατανοητές</a:t>
            </a:r>
          </a:p>
          <a:p>
            <a:pPr eaLnBrk="1" hangingPunct="1">
              <a:lnSpc>
                <a:spcPct val="80000"/>
              </a:lnSpc>
              <a:buFont typeface="Wingdings" pitchFamily="2" charset="2"/>
              <a:buNone/>
            </a:pPr>
            <a:r>
              <a:rPr lang="en-US" sz="3000" smtClean="0">
                <a:solidFill>
                  <a:srgbClr val="002060"/>
                </a:solidFill>
              </a:rPr>
              <a:t> </a:t>
            </a:r>
            <a:r>
              <a:rPr lang="el-GR" sz="3000" smtClean="0">
                <a:solidFill>
                  <a:srgbClr val="002060"/>
                </a:solidFill>
              </a:rPr>
              <a:t>-</a:t>
            </a:r>
            <a:r>
              <a:rPr lang="en-US" sz="3000" smtClean="0">
                <a:solidFill>
                  <a:srgbClr val="002060"/>
                </a:solidFill>
              </a:rPr>
              <a:t> </a:t>
            </a:r>
            <a:r>
              <a:rPr lang="el-GR" sz="3000" smtClean="0">
                <a:solidFill>
                  <a:srgbClr val="002060"/>
                </a:solidFill>
              </a:rPr>
              <a:t> στόχοι ρεαλιστικοί</a:t>
            </a:r>
          </a:p>
          <a:p>
            <a:pPr eaLnBrk="1" hangingPunct="1">
              <a:lnSpc>
                <a:spcPct val="80000"/>
              </a:lnSpc>
              <a:buFont typeface="Wingdings" pitchFamily="2" charset="2"/>
              <a:buNone/>
            </a:pPr>
            <a:endParaRPr lang="el-GR" sz="3000" smtClean="0">
              <a:solidFill>
                <a:srgbClr val="002060"/>
              </a:solidFill>
            </a:endParaRPr>
          </a:p>
          <a:p>
            <a:pPr eaLnBrk="1" hangingPunct="1">
              <a:lnSpc>
                <a:spcPct val="80000"/>
              </a:lnSpc>
              <a:buFont typeface="Wingdings" pitchFamily="2" charset="2"/>
              <a:buNone/>
            </a:pPr>
            <a:r>
              <a:rPr lang="el-GR" sz="3000" smtClean="0">
                <a:solidFill>
                  <a:srgbClr val="002060"/>
                </a:solidFill>
              </a:rPr>
              <a:t> -όλη η ιατρική ομάδα που παρακολουθεί τον ασθενή να     δίνει ίδιες οδηγίες και να μην αλλάζουν ανάλογα με τον γιατρό ,το νοσηλευτή  </a:t>
            </a:r>
          </a:p>
          <a:p>
            <a:pPr eaLnBrk="1" hangingPunct="1">
              <a:lnSpc>
                <a:spcPct val="80000"/>
              </a:lnSpc>
              <a:buFont typeface="Wingdings" pitchFamily="2" charset="2"/>
              <a:buNone/>
            </a:pPr>
            <a:r>
              <a:rPr lang="el-GR" sz="3000" smtClean="0">
                <a:solidFill>
                  <a:srgbClr val="002060"/>
                </a:solidFill>
              </a:rPr>
              <a:t>   </a:t>
            </a:r>
            <a:r>
              <a:rPr lang="en-US" sz="3000" smtClean="0">
                <a:solidFill>
                  <a:srgbClr val="002060"/>
                </a:solidFill>
              </a:rPr>
              <a:t> </a:t>
            </a:r>
            <a:r>
              <a:rPr lang="el-GR" sz="3000" smtClean="0">
                <a:solidFill>
                  <a:srgbClr val="002060"/>
                </a:solidFill>
              </a:rPr>
              <a:t>τον ψυχολόγο ή τον φυσιοθεραπευτή  που μπορεί να παρακολουθεί τον ασθενή. </a:t>
            </a:r>
          </a:p>
          <a:p>
            <a:pPr eaLnBrk="1" hangingPunct="1">
              <a:lnSpc>
                <a:spcPct val="80000"/>
              </a:lnSpc>
            </a:pPr>
            <a:endParaRPr lang="el-GR" sz="2400" b="1" smtClean="0">
              <a:solidFill>
                <a:schemeClr val="tx2"/>
              </a:solidFill>
            </a:endParaRPr>
          </a:p>
        </p:txBody>
      </p:sp>
      <p:sp>
        <p:nvSpPr>
          <p:cNvPr id="51203" name="Text Box 3"/>
          <p:cNvSpPr txBox="1">
            <a:spLocks noChangeArrowheads="1"/>
          </p:cNvSpPr>
          <p:nvPr/>
        </p:nvSpPr>
        <p:spPr bwMode="auto">
          <a:xfrm>
            <a:off x="1992313" y="625475"/>
            <a:ext cx="3546475" cy="523875"/>
          </a:xfrm>
          <a:prstGeom prst="rect">
            <a:avLst/>
          </a:prstGeom>
          <a:noFill/>
          <a:ln>
            <a:noFill/>
          </a:ln>
          <a:effectLst/>
          <a:extLst/>
        </p:spPr>
        <p:txBody>
          <a:bodyPr>
            <a:spAutoFit/>
          </a:bodyPr>
          <a:lstStyle/>
          <a:p>
            <a:pPr fontAlgn="auto">
              <a:spcBef>
                <a:spcPts val="0"/>
              </a:spcBef>
              <a:spcAft>
                <a:spcPts val="0"/>
              </a:spcAft>
              <a:defRPr/>
            </a:pPr>
            <a:r>
              <a:rPr lang="el-GR" sz="2800">
                <a:solidFill>
                  <a:srgbClr val="C00000"/>
                </a:solidFill>
                <a:effectLst>
                  <a:outerShdw blurRad="38100" dist="38100" dir="2700000" algn="tl">
                    <a:srgbClr val="000000"/>
                  </a:outerShdw>
                </a:effectLst>
                <a:latin typeface="+mn-lt"/>
                <a:cs typeface="+mn-cs"/>
              </a:rPr>
              <a:t>ΓΕΝΙΚΕΣ ΣΥΣΤΑΣΕΙΣ </a:t>
            </a:r>
            <a:endParaRPr lang="el-GR" sz="2800" dirty="0">
              <a:solidFill>
                <a:srgbClr val="C00000"/>
              </a:solidFill>
              <a:effectLst>
                <a:outerShdw blurRad="38100" dist="38100" dir="2700000" algn="tl">
                  <a:srgbClr val="000000"/>
                </a:outerShdw>
              </a:effectLst>
              <a:latin typeface="+mn-lt"/>
              <a:cs typeface="+mn-cs"/>
            </a:endParaRPr>
          </a:p>
        </p:txBody>
      </p:sp>
      <p:pic>
        <p:nvPicPr>
          <p:cNvPr id="26628" name="Picture 4">
            <a:hlinkClick r:id="" action="ppaction://media"/>
          </p:cNvPr>
          <p:cNvPicPr>
            <a:picLocks noRot="1" noChangeAspect="1" noChangeArrowheads="1"/>
          </p:cNvPicPr>
          <p:nvPr>
            <a:wavAudioFile r:embed="rId1" name="~PP2438.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304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6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662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Τίτλος 1"/>
          <p:cNvSpPr>
            <a:spLocks noGrp="1"/>
          </p:cNvSpPr>
          <p:nvPr>
            <p:ph type="title"/>
          </p:nvPr>
        </p:nvSpPr>
        <p:spPr/>
        <p:txBody>
          <a:bodyPr/>
          <a:lstStyle/>
          <a:p>
            <a:pPr eaLnBrk="1" hangingPunct="1"/>
            <a:r>
              <a:rPr lang="el-GR" b="1" smtClean="0">
                <a:solidFill>
                  <a:srgbClr val="C00000"/>
                </a:solidFill>
              </a:rPr>
              <a:t>                </a:t>
            </a:r>
            <a:r>
              <a:rPr lang="el-GR" b="1" smtClean="0">
                <a:solidFill>
                  <a:srgbClr val="C00000"/>
                </a:solidFill>
                <a:latin typeface="Times New Roman" pitchFamily="18" charset="0"/>
                <a:cs typeface="Times New Roman" pitchFamily="18" charset="0"/>
              </a:rPr>
              <a:t>Καρκινικός πόνος</a:t>
            </a:r>
            <a:endParaRPr lang="en-US" b="1" smtClean="0">
              <a:solidFill>
                <a:srgbClr val="C00000"/>
              </a:solidFill>
              <a:latin typeface="Times New Roman" pitchFamily="18" charset="0"/>
              <a:cs typeface="Times New Roman" pitchFamily="18" charset="0"/>
            </a:endParaRPr>
          </a:p>
        </p:txBody>
      </p:sp>
      <p:sp>
        <p:nvSpPr>
          <p:cNvPr id="27650" name="Θέση περιεχομένου 2"/>
          <p:cNvSpPr>
            <a:spLocks noGrp="1"/>
          </p:cNvSpPr>
          <p:nvPr>
            <p:ph idx="1"/>
          </p:nvPr>
        </p:nvSpPr>
        <p:spPr/>
        <p:txBody>
          <a:bodyPr/>
          <a:lstStyle/>
          <a:p>
            <a:pPr eaLnBrk="1" hangingPunct="1"/>
            <a:r>
              <a:rPr lang="el-GR" smtClean="0">
                <a:solidFill>
                  <a:srgbClr val="002060"/>
                </a:solidFill>
                <a:latin typeface="Times New Roman" pitchFamily="18" charset="0"/>
                <a:cs typeface="Times New Roman" pitchFamily="18" charset="0"/>
              </a:rPr>
              <a:t>Αδιάγνωστους ασθενείς</a:t>
            </a:r>
          </a:p>
          <a:p>
            <a:pPr eaLnBrk="1" hangingPunct="1"/>
            <a:r>
              <a:rPr lang="el-GR" smtClean="0">
                <a:solidFill>
                  <a:srgbClr val="002060"/>
                </a:solidFill>
                <a:latin typeface="Times New Roman" pitchFamily="18" charset="0"/>
                <a:cs typeface="Times New Roman" pitchFamily="18" charset="0"/>
              </a:rPr>
              <a:t>Ασθενείς </a:t>
            </a:r>
          </a:p>
          <a:p>
            <a:pPr eaLnBrk="1" hangingPunct="1"/>
            <a:r>
              <a:rPr lang="el-GR" smtClean="0">
                <a:solidFill>
                  <a:srgbClr val="002060"/>
                </a:solidFill>
                <a:latin typeface="Times New Roman" pitchFamily="18" charset="0"/>
                <a:cs typeface="Times New Roman" pitchFamily="18" charset="0"/>
              </a:rPr>
              <a:t>Πρώην καρκινοπαθείς</a:t>
            </a:r>
            <a:endParaRPr lang="en-US" smtClean="0">
              <a:solidFill>
                <a:srgbClr val="002060"/>
              </a:solidFill>
              <a:latin typeface="Times New Roman" pitchFamily="18" charset="0"/>
              <a:cs typeface="Times New Roman" pitchFamily="18" charset="0"/>
            </a:endParaRPr>
          </a:p>
        </p:txBody>
      </p:sp>
      <p:pic>
        <p:nvPicPr>
          <p:cNvPr id="27652" name="Picture 4">
            <a:hlinkClick r:id="" action="ppaction://media"/>
          </p:cNvPr>
          <p:cNvPicPr>
            <a:picLocks noRot="1" noChangeAspect="1" noChangeArrowheads="1"/>
          </p:cNvPicPr>
          <p:nvPr>
            <a:wavAudioFile r:embed="rId1" name="~PP88.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37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6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765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eaLnBrk="1" fontAlgn="auto" hangingPunct="1">
              <a:spcAft>
                <a:spcPts val="0"/>
              </a:spcAft>
              <a:defRPr/>
            </a:pPr>
            <a:r>
              <a:rPr lang="el-GR" altLang="en-US" b="1" dirty="0" smtClean="0">
                <a:solidFill>
                  <a:srgbClr val="002060"/>
                </a:solidFill>
                <a:latin typeface="Comic Sans MS" panose="030F0702030302020204" pitchFamily="66" charset="0"/>
              </a:rPr>
              <a:t/>
            </a:r>
            <a:br>
              <a:rPr lang="el-GR" altLang="en-US" b="1" dirty="0" smtClean="0">
                <a:solidFill>
                  <a:srgbClr val="002060"/>
                </a:solidFill>
                <a:latin typeface="Comic Sans MS" panose="030F0702030302020204" pitchFamily="66" charset="0"/>
              </a:rPr>
            </a:br>
            <a:r>
              <a:rPr lang="el-GR" altLang="en-US" b="1" dirty="0">
                <a:solidFill>
                  <a:srgbClr val="002060"/>
                </a:solidFill>
                <a:latin typeface="Comic Sans MS" panose="030F0702030302020204" pitchFamily="66" charset="0"/>
              </a:rPr>
              <a:t/>
            </a:r>
            <a:br>
              <a:rPr lang="el-GR" altLang="en-US" b="1" dirty="0">
                <a:solidFill>
                  <a:srgbClr val="002060"/>
                </a:solidFill>
                <a:latin typeface="Comic Sans MS" panose="030F0702030302020204" pitchFamily="66" charset="0"/>
              </a:rPr>
            </a:br>
            <a:r>
              <a:rPr lang="el-GR" altLang="en-US" b="1" dirty="0" smtClean="0">
                <a:solidFill>
                  <a:srgbClr val="002060"/>
                </a:solidFill>
                <a:latin typeface="Comic Sans MS" panose="030F0702030302020204" pitchFamily="66" charset="0"/>
              </a:rPr>
              <a:t/>
            </a:r>
            <a:br>
              <a:rPr lang="el-GR" altLang="en-US" b="1" dirty="0" smtClean="0">
                <a:solidFill>
                  <a:srgbClr val="002060"/>
                </a:solidFill>
                <a:latin typeface="Comic Sans MS" panose="030F0702030302020204" pitchFamily="66" charset="0"/>
              </a:rPr>
            </a:br>
            <a:r>
              <a:rPr lang="el-GR" altLang="en-US" b="1" dirty="0">
                <a:solidFill>
                  <a:srgbClr val="002060"/>
                </a:solidFill>
                <a:latin typeface="Comic Sans MS" panose="030F0702030302020204" pitchFamily="66" charset="0"/>
              </a:rPr>
              <a:t/>
            </a:r>
            <a:br>
              <a:rPr lang="el-GR" altLang="en-US" b="1" dirty="0">
                <a:solidFill>
                  <a:srgbClr val="002060"/>
                </a:solidFill>
                <a:latin typeface="Comic Sans MS" panose="030F0702030302020204" pitchFamily="66" charset="0"/>
              </a:rPr>
            </a:br>
            <a:r>
              <a:rPr lang="el-GR" altLang="en-US" b="1" dirty="0" smtClean="0">
                <a:solidFill>
                  <a:srgbClr val="002060"/>
                </a:solidFill>
                <a:latin typeface="Comic Sans MS" panose="030F0702030302020204" pitchFamily="66" charset="0"/>
              </a:rPr>
              <a:t/>
            </a:r>
            <a:br>
              <a:rPr lang="el-GR" altLang="en-US" b="1" dirty="0" smtClean="0">
                <a:solidFill>
                  <a:srgbClr val="002060"/>
                </a:solidFill>
                <a:latin typeface="Comic Sans MS" panose="030F0702030302020204" pitchFamily="66" charset="0"/>
              </a:rPr>
            </a:br>
            <a:r>
              <a:rPr lang="el-GR" altLang="en-US" b="1" dirty="0">
                <a:solidFill>
                  <a:srgbClr val="002060"/>
                </a:solidFill>
                <a:latin typeface="Comic Sans MS" panose="030F0702030302020204" pitchFamily="66" charset="0"/>
              </a:rPr>
              <a:t/>
            </a:r>
            <a:br>
              <a:rPr lang="el-GR" altLang="en-US" b="1" dirty="0">
                <a:solidFill>
                  <a:srgbClr val="002060"/>
                </a:solidFill>
                <a:latin typeface="Comic Sans MS" panose="030F0702030302020204" pitchFamily="66" charset="0"/>
              </a:rPr>
            </a:br>
            <a:r>
              <a:rPr lang="el-GR" altLang="en-US" b="1" dirty="0" smtClean="0">
                <a:solidFill>
                  <a:srgbClr val="002060"/>
                </a:solidFill>
                <a:latin typeface="Times New Roman" panose="02020603050405020304" pitchFamily="18" charset="0"/>
                <a:cs typeface="Times New Roman" panose="02020603050405020304" pitchFamily="18" charset="0"/>
              </a:rPr>
              <a:t>Φαρμακευτική Αντιμετώπιση χρόνιου καρκινικού </a:t>
            </a:r>
            <a:r>
              <a:rPr lang="el-GR" altLang="en-US" b="1" dirty="0">
                <a:solidFill>
                  <a:srgbClr val="002060"/>
                </a:solidFill>
                <a:latin typeface="Times New Roman" panose="02020603050405020304" pitchFamily="18" charset="0"/>
                <a:cs typeface="Times New Roman" panose="02020603050405020304" pitchFamily="18" charset="0"/>
              </a:rPr>
              <a:t>πόνου</a:t>
            </a:r>
            <a:endParaRPr lang="en-US" dirty="0">
              <a:latin typeface="Times New Roman" panose="02020603050405020304" pitchFamily="18" charset="0"/>
              <a:cs typeface="Times New Roman" panose="02020603050405020304" pitchFamily="18" charset="0"/>
            </a:endParaRPr>
          </a:p>
        </p:txBody>
      </p:sp>
      <p:pic>
        <p:nvPicPr>
          <p:cNvPr id="28675" name="Picture 3">
            <a:hlinkClick r:id="" action="ppaction://media"/>
          </p:cNvPr>
          <p:cNvPicPr>
            <a:picLocks noRot="1" noChangeAspect="1" noChangeArrowheads="1"/>
          </p:cNvPicPr>
          <p:nvPr>
            <a:wavAudioFile r:embed="rId1" name="~PP2179.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58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67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867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Line 2"/>
          <p:cNvSpPr>
            <a:spLocks noChangeShapeType="1"/>
          </p:cNvSpPr>
          <p:nvPr/>
        </p:nvSpPr>
        <p:spPr bwMode="auto">
          <a:xfrm>
            <a:off x="1847850" y="5373688"/>
            <a:ext cx="2303463" cy="0"/>
          </a:xfrm>
          <a:prstGeom prst="line">
            <a:avLst/>
          </a:prstGeom>
          <a:noFill/>
          <a:ln w="9525">
            <a:solidFill>
              <a:schemeClr val="tx1"/>
            </a:solidFill>
            <a:round/>
            <a:headEnd/>
            <a:tailEnd/>
          </a:ln>
        </p:spPr>
        <p:txBody>
          <a:bodyPr/>
          <a:lstStyle/>
          <a:p>
            <a:endParaRPr lang="el-GR"/>
          </a:p>
        </p:txBody>
      </p:sp>
      <p:sp>
        <p:nvSpPr>
          <p:cNvPr id="29698" name="Line 3"/>
          <p:cNvSpPr>
            <a:spLocks noChangeShapeType="1"/>
          </p:cNvSpPr>
          <p:nvPr/>
        </p:nvSpPr>
        <p:spPr bwMode="auto">
          <a:xfrm flipV="1">
            <a:off x="4079875" y="3500438"/>
            <a:ext cx="0" cy="1873250"/>
          </a:xfrm>
          <a:prstGeom prst="line">
            <a:avLst/>
          </a:prstGeom>
          <a:noFill/>
          <a:ln w="9525">
            <a:solidFill>
              <a:srgbClr val="001642"/>
            </a:solidFill>
            <a:round/>
            <a:headEnd/>
            <a:tailEnd/>
          </a:ln>
        </p:spPr>
        <p:txBody>
          <a:bodyPr/>
          <a:lstStyle/>
          <a:p>
            <a:endParaRPr lang="el-GR"/>
          </a:p>
        </p:txBody>
      </p:sp>
      <p:sp>
        <p:nvSpPr>
          <p:cNvPr id="29699" name="Line 4"/>
          <p:cNvSpPr>
            <a:spLocks noChangeShapeType="1"/>
          </p:cNvSpPr>
          <p:nvPr/>
        </p:nvSpPr>
        <p:spPr bwMode="auto">
          <a:xfrm>
            <a:off x="4079875" y="3573463"/>
            <a:ext cx="2520950" cy="0"/>
          </a:xfrm>
          <a:prstGeom prst="line">
            <a:avLst/>
          </a:prstGeom>
          <a:noFill/>
          <a:ln w="9525">
            <a:solidFill>
              <a:srgbClr val="001642"/>
            </a:solidFill>
            <a:round/>
            <a:headEnd/>
            <a:tailEnd/>
          </a:ln>
        </p:spPr>
        <p:txBody>
          <a:bodyPr/>
          <a:lstStyle/>
          <a:p>
            <a:endParaRPr lang="el-GR"/>
          </a:p>
        </p:txBody>
      </p:sp>
      <p:sp>
        <p:nvSpPr>
          <p:cNvPr id="29700" name="Line 5"/>
          <p:cNvSpPr>
            <a:spLocks noChangeShapeType="1"/>
          </p:cNvSpPr>
          <p:nvPr/>
        </p:nvSpPr>
        <p:spPr bwMode="auto">
          <a:xfrm flipV="1">
            <a:off x="6672263" y="1773238"/>
            <a:ext cx="0" cy="1871662"/>
          </a:xfrm>
          <a:prstGeom prst="line">
            <a:avLst/>
          </a:prstGeom>
          <a:noFill/>
          <a:ln w="9525">
            <a:solidFill>
              <a:srgbClr val="001642"/>
            </a:solidFill>
            <a:round/>
            <a:headEnd/>
            <a:tailEnd/>
          </a:ln>
        </p:spPr>
        <p:txBody>
          <a:bodyPr/>
          <a:lstStyle/>
          <a:p>
            <a:endParaRPr lang="el-GR"/>
          </a:p>
        </p:txBody>
      </p:sp>
      <p:sp>
        <p:nvSpPr>
          <p:cNvPr id="29701" name="Line 6"/>
          <p:cNvSpPr>
            <a:spLocks noChangeShapeType="1"/>
          </p:cNvSpPr>
          <p:nvPr/>
        </p:nvSpPr>
        <p:spPr bwMode="auto">
          <a:xfrm>
            <a:off x="6672263" y="1773238"/>
            <a:ext cx="2952750" cy="0"/>
          </a:xfrm>
          <a:prstGeom prst="line">
            <a:avLst/>
          </a:prstGeom>
          <a:noFill/>
          <a:ln w="9525">
            <a:solidFill>
              <a:srgbClr val="001642"/>
            </a:solidFill>
            <a:round/>
            <a:headEnd/>
            <a:tailEnd/>
          </a:ln>
        </p:spPr>
        <p:txBody>
          <a:bodyPr/>
          <a:lstStyle/>
          <a:p>
            <a:endParaRPr lang="el-GR"/>
          </a:p>
        </p:txBody>
      </p:sp>
      <p:sp>
        <p:nvSpPr>
          <p:cNvPr id="29702" name="Text Box 7"/>
          <p:cNvSpPr txBox="1">
            <a:spLocks noChangeArrowheads="1"/>
          </p:cNvSpPr>
          <p:nvPr/>
        </p:nvSpPr>
        <p:spPr bwMode="auto">
          <a:xfrm>
            <a:off x="1847850" y="5373688"/>
            <a:ext cx="2952750" cy="503237"/>
          </a:xfrm>
          <a:prstGeom prst="rect">
            <a:avLst/>
          </a:prstGeom>
          <a:noFill/>
          <a:ln w="9525">
            <a:noFill/>
            <a:miter lim="800000"/>
            <a:headEnd/>
            <a:tailEnd/>
          </a:ln>
        </p:spPr>
        <p:txBody>
          <a:bodyPr/>
          <a:lstStyle/>
          <a:p>
            <a:pPr>
              <a:spcBef>
                <a:spcPct val="50000"/>
              </a:spcBef>
            </a:pPr>
            <a:endParaRPr lang="en-US" altLang="en-US">
              <a:latin typeface="Tahoma" pitchFamily="34" charset="0"/>
            </a:endParaRPr>
          </a:p>
        </p:txBody>
      </p:sp>
      <p:sp>
        <p:nvSpPr>
          <p:cNvPr id="29703" name="Text Box 8"/>
          <p:cNvSpPr txBox="1">
            <a:spLocks noChangeArrowheads="1"/>
          </p:cNvSpPr>
          <p:nvPr/>
        </p:nvSpPr>
        <p:spPr bwMode="auto">
          <a:xfrm>
            <a:off x="1847850" y="5589588"/>
            <a:ext cx="8640763" cy="1200150"/>
          </a:xfrm>
          <a:prstGeom prst="rect">
            <a:avLst/>
          </a:prstGeom>
          <a:noFill/>
          <a:ln w="9525">
            <a:noFill/>
            <a:miter lim="800000"/>
            <a:headEnd/>
            <a:tailEnd/>
          </a:ln>
        </p:spPr>
        <p:txBody>
          <a:bodyPr>
            <a:spAutoFit/>
          </a:bodyPr>
          <a:lstStyle/>
          <a:p>
            <a:r>
              <a:rPr lang="el-GR" altLang="en-US">
                <a:solidFill>
                  <a:srgbClr val="001642"/>
                </a:solidFill>
                <a:latin typeface="Tahoma" pitchFamily="34" charset="0"/>
              </a:rPr>
              <a:t>Μη οπιοειδή</a:t>
            </a:r>
            <a:r>
              <a:rPr lang="en-US" altLang="en-US">
                <a:solidFill>
                  <a:srgbClr val="001642"/>
                </a:solidFill>
                <a:latin typeface="Tahoma" pitchFamily="34" charset="0"/>
              </a:rPr>
              <a:t> </a:t>
            </a:r>
            <a:r>
              <a:rPr lang="en-US" altLang="en-US" sz="1600" b="1" i="1">
                <a:solidFill>
                  <a:srgbClr val="C00000"/>
                </a:solidFill>
                <a:latin typeface="Tahoma" pitchFamily="34" charset="0"/>
              </a:rPr>
              <a:t>The WHO guideline suggests that the nonopioid be a nonsteroidal antiinflammatory  drug (NSAID) or paracetamol (acetaminophen)</a:t>
            </a:r>
            <a:endParaRPr lang="el-GR" altLang="en-US" b="1" i="1">
              <a:solidFill>
                <a:srgbClr val="C00000"/>
              </a:solidFill>
              <a:latin typeface="Tahoma" pitchFamily="34" charset="0"/>
            </a:endParaRPr>
          </a:p>
          <a:p>
            <a:r>
              <a:rPr lang="el-GR" altLang="en-US" u="sng">
                <a:solidFill>
                  <a:srgbClr val="001642"/>
                </a:solidFill>
                <a:latin typeface="Tahoma" pitchFamily="34" charset="0"/>
              </a:rPr>
              <a:t>+</a:t>
            </a:r>
            <a:r>
              <a:rPr lang="el-GR" altLang="en-US">
                <a:solidFill>
                  <a:srgbClr val="001642"/>
                </a:solidFill>
                <a:latin typeface="Tahoma" pitchFamily="34" charset="0"/>
              </a:rPr>
              <a:t> Επικουρικά φάρμακα</a:t>
            </a:r>
          </a:p>
          <a:p>
            <a:endParaRPr lang="el-GR" altLang="en-US">
              <a:solidFill>
                <a:srgbClr val="FFFF99"/>
              </a:solidFill>
              <a:latin typeface="Tahoma" pitchFamily="34" charset="0"/>
            </a:endParaRPr>
          </a:p>
        </p:txBody>
      </p:sp>
      <p:sp>
        <p:nvSpPr>
          <p:cNvPr id="29704" name="Text Box 9"/>
          <p:cNvSpPr txBox="1">
            <a:spLocks noChangeArrowheads="1"/>
          </p:cNvSpPr>
          <p:nvPr/>
        </p:nvSpPr>
        <p:spPr bwMode="auto">
          <a:xfrm>
            <a:off x="1919288" y="0"/>
            <a:ext cx="7848600" cy="1160463"/>
          </a:xfrm>
          <a:prstGeom prst="rect">
            <a:avLst/>
          </a:prstGeom>
          <a:noFill/>
          <a:ln w="9525">
            <a:noFill/>
            <a:miter lim="800000"/>
            <a:headEnd/>
            <a:tailEnd/>
          </a:ln>
        </p:spPr>
        <p:txBody>
          <a:bodyPr>
            <a:spAutoFit/>
          </a:bodyPr>
          <a:lstStyle/>
          <a:p>
            <a:pPr>
              <a:spcBef>
                <a:spcPct val="50000"/>
              </a:spcBef>
            </a:pPr>
            <a:r>
              <a:rPr lang="el-GR" altLang="en-US" sz="2800">
                <a:solidFill>
                  <a:schemeClr val="tx2"/>
                </a:solidFill>
                <a:latin typeface="Tahoma" pitchFamily="34" charset="0"/>
              </a:rPr>
              <a:t>              </a:t>
            </a:r>
            <a:r>
              <a:rPr lang="el-GR" altLang="en-US" sz="2800">
                <a:solidFill>
                  <a:srgbClr val="001642"/>
                </a:solidFill>
                <a:latin typeface="Tahoma" pitchFamily="34" charset="0"/>
              </a:rPr>
              <a:t>Φαρμακευτική αντιμετώπιση</a:t>
            </a:r>
          </a:p>
          <a:p>
            <a:pPr>
              <a:spcBef>
                <a:spcPct val="50000"/>
              </a:spcBef>
            </a:pPr>
            <a:r>
              <a:rPr lang="en-US" altLang="en-US" sz="2800">
                <a:solidFill>
                  <a:srgbClr val="001642"/>
                </a:solidFill>
                <a:latin typeface="Tahoma" pitchFamily="34" charset="0"/>
              </a:rPr>
              <a:t>WHO: Cancer Pain Relief Ladder</a:t>
            </a:r>
            <a:endParaRPr lang="el-GR" altLang="en-US" sz="2800">
              <a:solidFill>
                <a:srgbClr val="001642"/>
              </a:solidFill>
              <a:latin typeface="Tahoma" pitchFamily="34" charset="0"/>
            </a:endParaRPr>
          </a:p>
        </p:txBody>
      </p:sp>
      <p:sp>
        <p:nvSpPr>
          <p:cNvPr id="29705" name="Text Box 10"/>
          <p:cNvSpPr txBox="1">
            <a:spLocks noChangeArrowheads="1"/>
          </p:cNvSpPr>
          <p:nvPr/>
        </p:nvSpPr>
        <p:spPr bwMode="auto">
          <a:xfrm>
            <a:off x="4295775" y="4076700"/>
            <a:ext cx="3960813" cy="1816100"/>
          </a:xfrm>
          <a:prstGeom prst="rect">
            <a:avLst/>
          </a:prstGeom>
          <a:noFill/>
          <a:ln w="9525">
            <a:noFill/>
            <a:miter lim="800000"/>
            <a:headEnd/>
            <a:tailEnd/>
          </a:ln>
        </p:spPr>
        <p:txBody>
          <a:bodyPr>
            <a:spAutoFit/>
          </a:bodyPr>
          <a:lstStyle/>
          <a:p>
            <a:pPr>
              <a:spcBef>
                <a:spcPct val="50000"/>
              </a:spcBef>
            </a:pPr>
            <a:r>
              <a:rPr lang="el-GR" altLang="en-US">
                <a:solidFill>
                  <a:srgbClr val="001642"/>
                </a:solidFill>
                <a:latin typeface="Tahoma" pitchFamily="34" charset="0"/>
              </a:rPr>
              <a:t>Ασθενή οπιοειδή</a:t>
            </a:r>
            <a:r>
              <a:rPr lang="en-US" altLang="en-US">
                <a:solidFill>
                  <a:srgbClr val="001642"/>
                </a:solidFill>
                <a:latin typeface="Tahoma" pitchFamily="34" charset="0"/>
              </a:rPr>
              <a:t> </a:t>
            </a:r>
            <a:r>
              <a:rPr lang="en-US" altLang="en-US" sz="1600" b="1" i="1">
                <a:solidFill>
                  <a:srgbClr val="C00000"/>
                </a:solidFill>
                <a:latin typeface="Tahoma" pitchFamily="34" charset="0"/>
              </a:rPr>
              <a:t>(</a:t>
            </a:r>
            <a:r>
              <a:rPr lang="el-GR" altLang="en-US" sz="1600" b="1" i="1">
                <a:solidFill>
                  <a:srgbClr val="C00000"/>
                </a:solidFill>
                <a:latin typeface="Tahoma" pitchFamily="34" charset="0"/>
              </a:rPr>
              <a:t>κωδείνη,τραμαδόλη</a:t>
            </a:r>
            <a:endParaRPr lang="en-US" altLang="en-US" sz="1600" b="1" i="1">
              <a:solidFill>
                <a:srgbClr val="C00000"/>
              </a:solidFill>
              <a:latin typeface="Tahoma" pitchFamily="34" charset="0"/>
            </a:endParaRPr>
          </a:p>
          <a:p>
            <a:pPr>
              <a:spcBef>
                <a:spcPct val="50000"/>
              </a:spcBef>
            </a:pPr>
            <a:r>
              <a:rPr lang="el-GR" altLang="en-US" sz="1600" b="1" i="1">
                <a:solidFill>
                  <a:srgbClr val="C00000"/>
                </a:solidFill>
                <a:latin typeface="Tahoma" pitchFamily="34" charset="0"/>
              </a:rPr>
              <a:t> </a:t>
            </a:r>
            <a:r>
              <a:rPr lang="el-GR" altLang="en-US" sz="1400" u="sng">
                <a:solidFill>
                  <a:srgbClr val="001642"/>
                </a:solidFill>
                <a:latin typeface="Times New Roman" pitchFamily="18" charset="0"/>
                <a:cs typeface="Times New Roman" pitchFamily="18" charset="0"/>
              </a:rPr>
              <a:t>+</a:t>
            </a:r>
            <a:r>
              <a:rPr lang="el-GR" altLang="en-US" sz="1400">
                <a:solidFill>
                  <a:srgbClr val="001642"/>
                </a:solidFill>
                <a:latin typeface="Times New Roman" pitchFamily="18" charset="0"/>
                <a:cs typeface="Times New Roman" pitchFamily="18" charset="0"/>
              </a:rPr>
              <a:t>  Επικουρικά φάρμακα</a:t>
            </a:r>
            <a:endParaRPr lang="el-GR" altLang="en-US" sz="1400" u="sng">
              <a:solidFill>
                <a:srgbClr val="001642"/>
              </a:solidFill>
              <a:latin typeface="Times New Roman" pitchFamily="18" charset="0"/>
              <a:cs typeface="Times New Roman" pitchFamily="18" charset="0"/>
            </a:endParaRPr>
          </a:p>
          <a:p>
            <a:pPr>
              <a:spcBef>
                <a:spcPct val="50000"/>
              </a:spcBef>
            </a:pPr>
            <a:endParaRPr lang="el-GR" altLang="en-US">
              <a:solidFill>
                <a:srgbClr val="001642"/>
              </a:solidFill>
              <a:latin typeface="Tahoma" pitchFamily="34" charset="0"/>
            </a:endParaRPr>
          </a:p>
          <a:p>
            <a:pPr>
              <a:spcBef>
                <a:spcPct val="50000"/>
              </a:spcBef>
            </a:pPr>
            <a:endParaRPr lang="el-GR" altLang="en-US">
              <a:solidFill>
                <a:srgbClr val="FFFF99"/>
              </a:solidFill>
              <a:latin typeface="Tahoma" pitchFamily="34" charset="0"/>
            </a:endParaRPr>
          </a:p>
        </p:txBody>
      </p:sp>
      <p:sp>
        <p:nvSpPr>
          <p:cNvPr id="26635" name="Text Box 11"/>
          <p:cNvSpPr txBox="1">
            <a:spLocks noChangeArrowheads="1"/>
          </p:cNvSpPr>
          <p:nvPr/>
        </p:nvSpPr>
        <p:spPr bwMode="auto">
          <a:xfrm>
            <a:off x="6959600" y="2276475"/>
            <a:ext cx="3013075" cy="2032000"/>
          </a:xfrm>
          <a:prstGeom prst="rect">
            <a:avLst/>
          </a:prstGeom>
          <a:noFill/>
          <a:ln>
            <a:noFill/>
          </a:ln>
          <a:effectLst/>
          <a:extLst/>
        </p:spPr>
        <p:txBody>
          <a:bodyPr>
            <a:spAutoFit/>
          </a:bodyPr>
          <a:lstStyle>
            <a:lvl1pPr eaLnBrk="0" hangingPunct="0">
              <a:defRPr sz="4400" b="1">
                <a:solidFill>
                  <a:srgbClr val="FF00FF"/>
                </a:solidFill>
                <a:latin typeface="Arial" charset="0"/>
                <a:cs typeface="Arial" charset="0"/>
              </a:defRPr>
            </a:lvl1pPr>
            <a:lvl2pPr marL="742950" indent="-285750" eaLnBrk="0" hangingPunct="0">
              <a:defRPr sz="4400" b="1">
                <a:solidFill>
                  <a:srgbClr val="FF00FF"/>
                </a:solidFill>
                <a:latin typeface="Arial" charset="0"/>
                <a:cs typeface="Arial" charset="0"/>
              </a:defRPr>
            </a:lvl2pPr>
            <a:lvl3pPr marL="1143000" indent="-228600" eaLnBrk="0" hangingPunct="0">
              <a:defRPr sz="4400" b="1">
                <a:solidFill>
                  <a:srgbClr val="FF00FF"/>
                </a:solidFill>
                <a:latin typeface="Arial" charset="0"/>
                <a:cs typeface="Arial" charset="0"/>
              </a:defRPr>
            </a:lvl3pPr>
            <a:lvl4pPr marL="1600200" indent="-228600" eaLnBrk="0" hangingPunct="0">
              <a:defRPr sz="4400" b="1">
                <a:solidFill>
                  <a:srgbClr val="FF00FF"/>
                </a:solidFill>
                <a:latin typeface="Arial" charset="0"/>
                <a:cs typeface="Arial" charset="0"/>
              </a:defRPr>
            </a:lvl4pPr>
            <a:lvl5pPr marL="2057400" indent="-228600" eaLnBrk="0" hangingPunct="0">
              <a:defRPr sz="4400" b="1">
                <a:solidFill>
                  <a:srgbClr val="FF00FF"/>
                </a:solidFill>
                <a:latin typeface="Arial" charset="0"/>
                <a:cs typeface="Arial" charset="0"/>
              </a:defRPr>
            </a:lvl5pPr>
            <a:lvl6pPr marL="2514600" indent="-228600" algn="ctr" eaLnBrk="0" fontAlgn="base" hangingPunct="0">
              <a:spcBef>
                <a:spcPct val="0"/>
              </a:spcBef>
              <a:spcAft>
                <a:spcPct val="0"/>
              </a:spcAft>
              <a:defRPr sz="4400" b="1">
                <a:solidFill>
                  <a:srgbClr val="FF00FF"/>
                </a:solidFill>
                <a:latin typeface="Arial" charset="0"/>
                <a:cs typeface="Arial" charset="0"/>
              </a:defRPr>
            </a:lvl6pPr>
            <a:lvl7pPr marL="2971800" indent="-228600" algn="ctr" eaLnBrk="0" fontAlgn="base" hangingPunct="0">
              <a:spcBef>
                <a:spcPct val="0"/>
              </a:spcBef>
              <a:spcAft>
                <a:spcPct val="0"/>
              </a:spcAft>
              <a:defRPr sz="4400" b="1">
                <a:solidFill>
                  <a:srgbClr val="FF00FF"/>
                </a:solidFill>
                <a:latin typeface="Arial" charset="0"/>
                <a:cs typeface="Arial" charset="0"/>
              </a:defRPr>
            </a:lvl7pPr>
            <a:lvl8pPr marL="3429000" indent="-228600" algn="ctr" eaLnBrk="0" fontAlgn="base" hangingPunct="0">
              <a:spcBef>
                <a:spcPct val="0"/>
              </a:spcBef>
              <a:spcAft>
                <a:spcPct val="0"/>
              </a:spcAft>
              <a:defRPr sz="4400" b="1">
                <a:solidFill>
                  <a:srgbClr val="FF00FF"/>
                </a:solidFill>
                <a:latin typeface="Arial" charset="0"/>
                <a:cs typeface="Arial" charset="0"/>
              </a:defRPr>
            </a:lvl8pPr>
            <a:lvl9pPr marL="3886200" indent="-228600" algn="ctr" eaLnBrk="0" fontAlgn="base" hangingPunct="0">
              <a:spcBef>
                <a:spcPct val="0"/>
              </a:spcBef>
              <a:spcAft>
                <a:spcPct val="0"/>
              </a:spcAft>
              <a:defRPr sz="4400" b="1">
                <a:solidFill>
                  <a:srgbClr val="FF00FF"/>
                </a:solidFill>
                <a:latin typeface="Arial" charset="0"/>
                <a:cs typeface="Arial" charset="0"/>
              </a:defRPr>
            </a:lvl9pPr>
          </a:lstStyle>
          <a:p>
            <a:pPr eaLnBrk="1" fontAlgn="auto" hangingPunct="1">
              <a:spcBef>
                <a:spcPts val="0"/>
              </a:spcBef>
              <a:spcAft>
                <a:spcPts val="0"/>
              </a:spcAft>
              <a:defRPr/>
            </a:pPr>
            <a:r>
              <a:rPr lang="el-GR" altLang="en-US" sz="1800" b="0" dirty="0">
                <a:solidFill>
                  <a:srgbClr val="001642"/>
                </a:solidFill>
                <a:latin typeface="Tahoma" pitchFamily="34" charset="0"/>
              </a:rPr>
              <a:t>Ισχυρά </a:t>
            </a:r>
            <a:r>
              <a:rPr lang="el-GR" altLang="en-US" sz="1800" b="0" dirty="0" err="1">
                <a:solidFill>
                  <a:srgbClr val="001642"/>
                </a:solidFill>
                <a:latin typeface="Tahoma" pitchFamily="34" charset="0"/>
              </a:rPr>
              <a:t>οπιοειδή</a:t>
            </a:r>
            <a:r>
              <a:rPr lang="el-GR" altLang="en-US" sz="1800" b="0" dirty="0">
                <a:solidFill>
                  <a:srgbClr val="001642"/>
                </a:solidFill>
                <a:latin typeface="Tahoma" pitchFamily="34" charset="0"/>
              </a:rPr>
              <a:t> </a:t>
            </a:r>
            <a:r>
              <a:rPr lang="el-GR" altLang="en-US" sz="1800" b="0" i="1" dirty="0">
                <a:solidFill>
                  <a:srgbClr val="C00000"/>
                </a:solidFill>
                <a:latin typeface="Tahoma" pitchFamily="34" charset="0"/>
              </a:rPr>
              <a:t>(</a:t>
            </a:r>
            <a:r>
              <a:rPr lang="el-GR" altLang="en-US" sz="1800" b="0" i="1" dirty="0" err="1" smtClean="0">
                <a:solidFill>
                  <a:srgbClr val="C00000"/>
                </a:solidFill>
                <a:latin typeface="Tahoma" pitchFamily="34" charset="0"/>
              </a:rPr>
              <a:t>μορφίνη,φεντανύλη</a:t>
            </a:r>
            <a:r>
              <a:rPr lang="el-GR" altLang="en-US" sz="1800" b="0" i="1" dirty="0" smtClean="0">
                <a:solidFill>
                  <a:srgbClr val="C00000"/>
                </a:solidFill>
                <a:latin typeface="Tahoma" pitchFamily="34" charset="0"/>
              </a:rPr>
              <a:t>,</a:t>
            </a:r>
            <a:r>
              <a:rPr lang="el-GR" sz="1800" b="0" i="1" dirty="0">
                <a:solidFill>
                  <a:srgbClr val="002060"/>
                </a:solidFill>
                <a:latin typeface="Times New Roman" panose="02020603050405020304" pitchFamily="18" charset="0"/>
                <a:cs typeface="Times New Roman" panose="02020603050405020304" pitchFamily="18" charset="0"/>
              </a:rPr>
              <a:t> </a:t>
            </a:r>
            <a:r>
              <a:rPr lang="el-GR" sz="2000" b="0" i="1" dirty="0" smtClean="0">
                <a:solidFill>
                  <a:srgbClr val="FF0000"/>
                </a:solidFill>
                <a:latin typeface="Times New Roman" panose="02020603050405020304" pitchFamily="18" charset="0"/>
                <a:cs typeface="Times New Roman" panose="02020603050405020304" pitchFamily="18" charset="0"/>
              </a:rPr>
              <a:t>βουπρενορφίνη</a:t>
            </a:r>
            <a:r>
              <a:rPr lang="el-GR" altLang="en-US" sz="1600" b="0" i="1" dirty="0" smtClean="0">
                <a:solidFill>
                  <a:srgbClr val="C00000"/>
                </a:solidFill>
                <a:latin typeface="Tahoma" pitchFamily="34" charset="0"/>
                <a:cs typeface="+mn-cs"/>
              </a:rPr>
              <a:t>οξυκωδόνη,</a:t>
            </a:r>
            <a:endParaRPr lang="en-US" altLang="en-US" sz="1600" b="0" i="1" dirty="0" smtClean="0">
              <a:solidFill>
                <a:srgbClr val="C00000"/>
              </a:solidFill>
              <a:latin typeface="Tahoma" pitchFamily="34" charset="0"/>
              <a:cs typeface="+mn-cs"/>
            </a:endParaRPr>
          </a:p>
          <a:p>
            <a:pPr eaLnBrk="1" fontAlgn="auto" hangingPunct="1">
              <a:spcBef>
                <a:spcPts val="0"/>
              </a:spcBef>
              <a:spcAft>
                <a:spcPts val="0"/>
              </a:spcAft>
              <a:defRPr/>
            </a:pPr>
            <a:r>
              <a:rPr lang="el-GR" altLang="en-US" sz="1600" b="0" i="1" dirty="0" err="1" smtClean="0">
                <a:solidFill>
                  <a:srgbClr val="C00000"/>
                </a:solidFill>
                <a:latin typeface="Tahoma" pitchFamily="34" charset="0"/>
                <a:cs typeface="+mn-cs"/>
              </a:rPr>
              <a:t>ταπενταδόλη</a:t>
            </a:r>
            <a:r>
              <a:rPr lang="el-GR" altLang="en-US" sz="1600" b="0" i="1" dirty="0" smtClean="0">
                <a:solidFill>
                  <a:srgbClr val="C00000"/>
                </a:solidFill>
                <a:latin typeface="Tahoma" pitchFamily="34" charset="0"/>
                <a:cs typeface="+mn-cs"/>
              </a:rPr>
              <a:t>)</a:t>
            </a:r>
            <a:endParaRPr lang="el-GR" altLang="en-US" sz="1800" i="1" dirty="0">
              <a:solidFill>
                <a:srgbClr val="C00000"/>
              </a:solidFill>
              <a:latin typeface="Tahoma" pitchFamily="34" charset="0"/>
            </a:endParaRPr>
          </a:p>
          <a:p>
            <a:pPr eaLnBrk="1" fontAlgn="auto" hangingPunct="1">
              <a:spcBef>
                <a:spcPct val="50000"/>
              </a:spcBef>
              <a:spcAft>
                <a:spcPts val="0"/>
              </a:spcAft>
              <a:defRPr/>
            </a:pPr>
            <a:r>
              <a:rPr lang="el-GR" altLang="en-US" sz="1800" b="0" u="sng" dirty="0">
                <a:solidFill>
                  <a:srgbClr val="001642"/>
                </a:solidFill>
                <a:latin typeface="Tahoma" pitchFamily="34" charset="0"/>
              </a:rPr>
              <a:t>+</a:t>
            </a:r>
            <a:r>
              <a:rPr lang="el-GR" altLang="en-US" sz="1800" b="0" dirty="0">
                <a:solidFill>
                  <a:srgbClr val="001642"/>
                </a:solidFill>
                <a:latin typeface="Tahoma" pitchFamily="34" charset="0"/>
              </a:rPr>
              <a:t> Μη </a:t>
            </a:r>
            <a:r>
              <a:rPr lang="el-GR" altLang="en-US" sz="1800" b="0" dirty="0" err="1">
                <a:solidFill>
                  <a:srgbClr val="001642"/>
                </a:solidFill>
                <a:latin typeface="Tahoma" pitchFamily="34" charset="0"/>
              </a:rPr>
              <a:t>οπιοειδή</a:t>
            </a:r>
            <a:endParaRPr lang="el-GR" altLang="en-US" sz="1800" b="0" dirty="0">
              <a:solidFill>
                <a:srgbClr val="001642"/>
              </a:solidFill>
              <a:latin typeface="Tahoma" pitchFamily="34" charset="0"/>
            </a:endParaRPr>
          </a:p>
          <a:p>
            <a:pPr eaLnBrk="1" fontAlgn="auto" hangingPunct="1">
              <a:spcBef>
                <a:spcPct val="50000"/>
              </a:spcBef>
              <a:spcAft>
                <a:spcPts val="0"/>
              </a:spcAft>
              <a:defRPr/>
            </a:pPr>
            <a:r>
              <a:rPr lang="el-GR" altLang="en-US" sz="1800" b="0" u="sng" dirty="0">
                <a:solidFill>
                  <a:srgbClr val="001642"/>
                </a:solidFill>
                <a:latin typeface="Tahoma" pitchFamily="34" charset="0"/>
              </a:rPr>
              <a:t>+</a:t>
            </a:r>
            <a:r>
              <a:rPr lang="el-GR" altLang="en-US" sz="1800" b="0" dirty="0">
                <a:solidFill>
                  <a:srgbClr val="001642"/>
                </a:solidFill>
                <a:latin typeface="Tahoma" pitchFamily="34" charset="0"/>
              </a:rPr>
              <a:t>  Επικουρικά φάρμακα</a:t>
            </a:r>
          </a:p>
        </p:txBody>
      </p:sp>
      <p:sp>
        <p:nvSpPr>
          <p:cNvPr id="29707" name="Line 12"/>
          <p:cNvSpPr>
            <a:spLocks noChangeShapeType="1"/>
          </p:cNvSpPr>
          <p:nvPr/>
        </p:nvSpPr>
        <p:spPr bwMode="auto">
          <a:xfrm flipV="1">
            <a:off x="2063750" y="1341438"/>
            <a:ext cx="4464050" cy="2879725"/>
          </a:xfrm>
          <a:prstGeom prst="line">
            <a:avLst/>
          </a:prstGeom>
          <a:noFill/>
          <a:ln w="53975">
            <a:solidFill>
              <a:srgbClr val="001642"/>
            </a:solidFill>
            <a:round/>
            <a:headEnd/>
            <a:tailEnd type="triangle" w="lg" len="med"/>
          </a:ln>
        </p:spPr>
        <p:txBody>
          <a:bodyPr/>
          <a:lstStyle/>
          <a:p>
            <a:endParaRPr lang="el-GR"/>
          </a:p>
        </p:txBody>
      </p:sp>
      <p:sp>
        <p:nvSpPr>
          <p:cNvPr id="29708" name="Text Box 13"/>
          <p:cNvSpPr txBox="1">
            <a:spLocks noChangeArrowheads="1"/>
          </p:cNvSpPr>
          <p:nvPr/>
        </p:nvSpPr>
        <p:spPr bwMode="auto">
          <a:xfrm rot="-2096740">
            <a:off x="2620963" y="2038350"/>
            <a:ext cx="3311525" cy="366713"/>
          </a:xfrm>
          <a:prstGeom prst="rect">
            <a:avLst/>
          </a:prstGeom>
          <a:noFill/>
          <a:ln w="9525">
            <a:noFill/>
            <a:miter lim="800000"/>
            <a:headEnd/>
            <a:tailEnd/>
          </a:ln>
        </p:spPr>
        <p:txBody>
          <a:bodyPr>
            <a:spAutoFit/>
          </a:bodyPr>
          <a:lstStyle/>
          <a:p>
            <a:pPr>
              <a:spcBef>
                <a:spcPct val="50000"/>
              </a:spcBef>
            </a:pPr>
            <a:r>
              <a:rPr lang="el-GR" altLang="en-US">
                <a:solidFill>
                  <a:srgbClr val="FF0000"/>
                </a:solidFill>
              </a:rPr>
              <a:t>Πόνος που επιμένει</a:t>
            </a:r>
          </a:p>
        </p:txBody>
      </p:sp>
      <p:pic>
        <p:nvPicPr>
          <p:cNvPr id="29710" name="Picture 14">
            <a:hlinkClick r:id="" action="ppaction://media"/>
          </p:cNvPr>
          <p:cNvPicPr>
            <a:picLocks noRot="1" noChangeAspect="1" noChangeArrowheads="1"/>
          </p:cNvPicPr>
          <p:nvPr>
            <a:wavAudioFile r:embed="rId1" name="~PP389.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99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7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97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Τίτλος 1"/>
          <p:cNvSpPr>
            <a:spLocks noGrp="1"/>
          </p:cNvSpPr>
          <p:nvPr>
            <p:ph type="title"/>
          </p:nvPr>
        </p:nvSpPr>
        <p:spPr/>
        <p:txBody>
          <a:bodyPr/>
          <a:lstStyle/>
          <a:p>
            <a:pPr eaLnBrk="1" hangingPunct="1"/>
            <a:r>
              <a:rPr lang="el-GR" smtClean="0">
                <a:solidFill>
                  <a:srgbClr val="C00000"/>
                </a:solidFill>
                <a:latin typeface="Times New Roman" pitchFamily="18" charset="0"/>
                <a:cs typeface="Times New Roman" pitchFamily="18" charset="0"/>
              </a:rPr>
              <a:t>Καρκινικός Πόνος -</a:t>
            </a:r>
            <a:r>
              <a:rPr lang="el-GR" sz="3600" smtClean="0">
                <a:solidFill>
                  <a:srgbClr val="C00000"/>
                </a:solidFill>
                <a:latin typeface="Times New Roman" pitchFamily="18" charset="0"/>
                <a:cs typeface="Times New Roman" pitchFamily="18" charset="0"/>
              </a:rPr>
              <a:t>Πραγματικότητα</a:t>
            </a:r>
            <a:endParaRPr lang="en-US" smtClean="0">
              <a:solidFill>
                <a:srgbClr val="C00000"/>
              </a:solidFill>
              <a:latin typeface="Times New Roman" pitchFamily="18" charset="0"/>
              <a:cs typeface="Times New Roman" pitchFamily="18" charset="0"/>
            </a:endParaRPr>
          </a:p>
        </p:txBody>
      </p:sp>
      <p:sp>
        <p:nvSpPr>
          <p:cNvPr id="3" name="Θέση περιεχομένου 2"/>
          <p:cNvSpPr>
            <a:spLocks noGrp="1"/>
          </p:cNvSpPr>
          <p:nvPr>
            <p:ph idx="1"/>
          </p:nvPr>
        </p:nvSpPr>
        <p:spPr>
          <a:xfrm>
            <a:off x="1774825" y="1341438"/>
            <a:ext cx="8229600" cy="4525962"/>
          </a:xfrm>
        </p:spPr>
        <p:txBody>
          <a:bodyPr rtlCol="0">
            <a:normAutofit/>
          </a:bodyPr>
          <a:lstStyle/>
          <a:p>
            <a:pPr eaLnBrk="1" fontAlgn="auto" hangingPunct="1">
              <a:spcAft>
                <a:spcPts val="0"/>
              </a:spcAft>
              <a:buFont typeface="Arial" panose="020B0604020202020204" pitchFamily="34" charset="0"/>
              <a:buChar char="•"/>
              <a:defRPr/>
            </a:pPr>
            <a:r>
              <a:rPr lang="el-GR" dirty="0">
                <a:solidFill>
                  <a:srgbClr val="001642"/>
                </a:solidFill>
                <a:latin typeface="Times New Roman" panose="02020603050405020304" pitchFamily="18" charset="0"/>
                <a:cs typeface="Times New Roman" panose="02020603050405020304" pitchFamily="18" charset="0"/>
              </a:rPr>
              <a:t>Η κατάλληλη φαρμακευτική αγωγή μπορεί να ανακουφίσει 9/10 ασθενείς </a:t>
            </a:r>
          </a:p>
          <a:p>
            <a:pPr marL="0" indent="0" eaLnBrk="1" fontAlgn="auto" hangingPunct="1">
              <a:spcAft>
                <a:spcPts val="0"/>
              </a:spcAft>
              <a:buFont typeface="Arial" panose="020B0604020202020204" pitchFamily="34" charset="0"/>
              <a:buNone/>
              <a:defRPr/>
            </a:pPr>
            <a:endParaRPr lang="el-GR" dirty="0">
              <a:solidFill>
                <a:srgbClr val="001642"/>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dirty="0">
                <a:solidFill>
                  <a:srgbClr val="001642"/>
                </a:solidFill>
                <a:latin typeface="Times New Roman" panose="02020603050405020304" pitchFamily="18" charset="0"/>
                <a:cs typeface="Times New Roman" panose="02020603050405020304" pitchFamily="18" charset="0"/>
              </a:rPr>
              <a:t>Κατάλληλο φάρμακο -κατάλληλη δόση - κατάλληλη ώρα</a:t>
            </a:r>
          </a:p>
          <a:p>
            <a:pPr eaLnBrk="1" fontAlgn="auto" hangingPunct="1">
              <a:spcAft>
                <a:spcPts val="0"/>
              </a:spcAft>
              <a:buFont typeface="Arial" panose="020B0604020202020204" pitchFamily="34" charset="0"/>
              <a:buChar char="•"/>
              <a:defRPr/>
            </a:pPr>
            <a:endParaRPr lang="el-GR" dirty="0">
              <a:solidFill>
                <a:srgbClr val="001642"/>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dirty="0">
                <a:solidFill>
                  <a:srgbClr val="001642"/>
                </a:solidFill>
                <a:latin typeface="Times New Roman" panose="02020603050405020304" pitchFamily="18" charset="0"/>
                <a:cs typeface="Times New Roman" panose="02020603050405020304" pitchFamily="18" charset="0"/>
              </a:rPr>
              <a:t>Ο κάθε ασθενής είναι διαφορετικός με διαφορετικές ανάγκες</a:t>
            </a:r>
          </a:p>
          <a:p>
            <a:pPr marL="0" indent="0" eaLnBrk="1" fontAlgn="auto" hangingPunct="1">
              <a:spcAft>
                <a:spcPts val="0"/>
              </a:spcAft>
              <a:buFont typeface="Arial" panose="020B0604020202020204" pitchFamily="34" charset="0"/>
              <a:buNone/>
              <a:defRPr/>
            </a:pPr>
            <a:endParaRPr lang="el-GR" dirty="0">
              <a:solidFill>
                <a:srgbClr val="001642"/>
              </a:solidFill>
              <a:latin typeface="Comic Sans MS" panose="030F0702030302020204" pitchFamily="66" charset="0"/>
              <a:cs typeface="Arial" pitchFamily="34" charset="0"/>
            </a:endParaRPr>
          </a:p>
          <a:p>
            <a:pPr eaLnBrk="1" fontAlgn="auto" hangingPunct="1">
              <a:spcAft>
                <a:spcPts val="0"/>
              </a:spcAft>
              <a:buFont typeface="Arial" panose="020B0604020202020204" pitchFamily="34" charset="0"/>
              <a:buChar char="•"/>
              <a:defRPr/>
            </a:pPr>
            <a:endParaRPr lang="el-GR" dirty="0">
              <a:solidFill>
                <a:srgbClr val="001642"/>
              </a:solidFill>
              <a:latin typeface="Comic Sans MS" panose="030F0702030302020204" pitchFamily="66" charset="0"/>
              <a:cs typeface="Arial" pitchFamily="34" charset="0"/>
            </a:endParaRPr>
          </a:p>
          <a:p>
            <a:pPr marL="0" indent="0" eaLnBrk="1" fontAlgn="auto" hangingPunct="1">
              <a:spcAft>
                <a:spcPts val="0"/>
              </a:spcAft>
              <a:buFont typeface="Arial" panose="020B0604020202020204" pitchFamily="34" charset="0"/>
              <a:buNone/>
              <a:defRPr/>
            </a:pPr>
            <a:endParaRPr lang="el-GR" b="1" dirty="0"/>
          </a:p>
          <a:p>
            <a:pPr marL="0" indent="0" eaLnBrk="1" fontAlgn="auto" hangingPunct="1">
              <a:spcAft>
                <a:spcPts val="0"/>
              </a:spcAft>
              <a:buFont typeface="Arial" panose="020B0604020202020204" pitchFamily="34" charset="0"/>
              <a:buNone/>
              <a:defRPr/>
            </a:pPr>
            <a:endParaRPr lang="el-GR" dirty="0" smtClean="0"/>
          </a:p>
          <a:p>
            <a:pPr marL="0" indent="0" eaLnBrk="1" fontAlgn="auto" hangingPunct="1">
              <a:spcAft>
                <a:spcPts val="0"/>
              </a:spcAft>
              <a:buFont typeface="Arial" panose="020B0604020202020204" pitchFamily="34" charset="0"/>
              <a:buNone/>
              <a:defRPr/>
            </a:pPr>
            <a:endParaRPr lang="el-GR" dirty="0"/>
          </a:p>
        </p:txBody>
      </p:sp>
      <p:pic>
        <p:nvPicPr>
          <p:cNvPr id="30723" name="Picture 2"/>
          <p:cNvPicPr>
            <a:picLocks noChangeAspect="1" noChangeArrowheads="1"/>
          </p:cNvPicPr>
          <p:nvPr/>
        </p:nvPicPr>
        <p:blipFill>
          <a:blip r:embed="rId3"/>
          <a:srcRect/>
          <a:stretch>
            <a:fillRect/>
          </a:stretch>
        </p:blipFill>
        <p:spPr bwMode="auto">
          <a:xfrm>
            <a:off x="7751763" y="4508500"/>
            <a:ext cx="2887662" cy="2349500"/>
          </a:xfrm>
          <a:prstGeom prst="rect">
            <a:avLst/>
          </a:prstGeom>
          <a:noFill/>
          <a:ln w="9525">
            <a:noFill/>
            <a:miter lim="800000"/>
            <a:headEnd/>
            <a:tailEnd/>
          </a:ln>
        </p:spPr>
      </p:pic>
      <p:pic>
        <p:nvPicPr>
          <p:cNvPr id="30725" name="Picture 5">
            <a:hlinkClick r:id="" action="ppaction://media"/>
          </p:cNvPr>
          <p:cNvPicPr>
            <a:picLocks noRot="1" noChangeAspect="1" noChangeArrowheads="1"/>
          </p:cNvPicPr>
          <p:nvPr>
            <a:wavAudioFile r:embed="rId1" name="~PP3112.WAV"/>
          </p:nvPr>
        </p:nvPicPr>
        <p:blipFill>
          <a:blip r:embed="rId4"/>
          <a:srcRect/>
          <a:stretch>
            <a:fillRect/>
          </a:stretch>
        </p:blipFill>
        <p:spPr bwMode="auto">
          <a:xfrm>
            <a:off x="11680825" y="6346825"/>
            <a:ext cx="304800" cy="304800"/>
          </a:xfrm>
          <a:prstGeom prst="rect">
            <a:avLst/>
          </a:prstGeom>
          <a:noFill/>
        </p:spPr>
      </p:pic>
    </p:spTree>
  </p:cSld>
  <p:clrMapOvr>
    <a:masterClrMapping/>
  </p:clrMapOvr>
  <p:transition advTm="51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7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072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Τίτλος 1"/>
          <p:cNvSpPr>
            <a:spLocks noGrp="1"/>
          </p:cNvSpPr>
          <p:nvPr>
            <p:ph type="title"/>
          </p:nvPr>
        </p:nvSpPr>
        <p:spPr/>
        <p:txBody>
          <a:bodyPr/>
          <a:lstStyle/>
          <a:p>
            <a:pPr eaLnBrk="1" hangingPunct="1"/>
            <a:r>
              <a:rPr lang="el-GR" smtClean="0">
                <a:solidFill>
                  <a:srgbClr val="C00000"/>
                </a:solidFill>
                <a:latin typeface="Times New Roman" pitchFamily="18" charset="0"/>
                <a:cs typeface="Times New Roman" pitchFamily="18" charset="0"/>
              </a:rPr>
              <a:t>Παρακεταμόλη </a:t>
            </a:r>
            <a:endParaRPr lang="en-US" smtClean="0">
              <a:solidFill>
                <a:srgbClr val="C00000"/>
              </a:solidFill>
              <a:latin typeface="Times New Roman" pitchFamily="18" charset="0"/>
              <a:cs typeface="Times New Roman" pitchFamily="18" charset="0"/>
            </a:endParaRPr>
          </a:p>
        </p:txBody>
      </p:sp>
      <p:sp>
        <p:nvSpPr>
          <p:cNvPr id="3" name="Θέση περιεχομένου 2"/>
          <p:cNvSpPr>
            <a:spLocks noGrp="1"/>
          </p:cNvSpPr>
          <p:nvPr>
            <p:ph idx="1"/>
          </p:nvPr>
        </p:nvSpPr>
        <p:spPr>
          <a:xfrm>
            <a:off x="1981200" y="1600200"/>
            <a:ext cx="8578850" cy="5068888"/>
          </a:xfrm>
        </p:spPr>
        <p:txBody>
          <a:bodyPr rtlCol="0">
            <a:normAutofit/>
          </a:bodyPr>
          <a:lstStyle/>
          <a:p>
            <a:pPr eaLnBrk="1" fontAlgn="auto" hangingPunct="1">
              <a:spcAft>
                <a:spcPct val="10000"/>
              </a:spcAft>
              <a:buClr>
                <a:schemeClr val="folHlink"/>
              </a:buClr>
              <a:buSzPct val="60000"/>
              <a:buFont typeface="Wingdings" pitchFamily="2" charset="2"/>
              <a:buChar char="n"/>
              <a:defRPr/>
            </a:pPr>
            <a:r>
              <a:rPr lang="el-GR" dirty="0" smtClean="0">
                <a:solidFill>
                  <a:srgbClr val="001642"/>
                </a:solidFill>
                <a:latin typeface="Times New Roman" panose="02020603050405020304" pitchFamily="18" charset="0"/>
                <a:cs typeface="Times New Roman" panose="02020603050405020304" pitchFamily="18" charset="0"/>
              </a:rPr>
              <a:t>Μειώνει τα επίπεδα των</a:t>
            </a:r>
            <a:r>
              <a:rPr lang="el-GR" dirty="0">
                <a:solidFill>
                  <a:srgbClr val="001642"/>
                </a:solidFill>
                <a:latin typeface="Times New Roman" panose="02020603050405020304" pitchFamily="18" charset="0"/>
                <a:cs typeface="Times New Roman" panose="02020603050405020304" pitchFamily="18" charset="0"/>
              </a:rPr>
              <a:t> </a:t>
            </a:r>
            <a:r>
              <a:rPr lang="el-GR" dirty="0" err="1" smtClean="0">
                <a:solidFill>
                  <a:srgbClr val="001642"/>
                </a:solidFill>
                <a:latin typeface="Times New Roman" panose="02020603050405020304" pitchFamily="18" charset="0"/>
                <a:cs typeface="Times New Roman" panose="02020603050405020304" pitchFamily="18" charset="0"/>
              </a:rPr>
              <a:t>προσταγλανδινών</a:t>
            </a:r>
            <a:r>
              <a:rPr lang="en-US" altLang="zh-CN" dirty="0" smtClean="0">
                <a:solidFill>
                  <a:srgbClr val="001642"/>
                </a:solidFill>
                <a:latin typeface="Times New Roman" panose="02020603050405020304" pitchFamily="18" charset="0"/>
                <a:cs typeface="Times New Roman" panose="02020603050405020304" pitchFamily="18" charset="0"/>
              </a:rPr>
              <a:t> </a:t>
            </a:r>
            <a:r>
              <a:rPr lang="el-GR" altLang="zh-CN" dirty="0" smtClean="0">
                <a:solidFill>
                  <a:srgbClr val="001642"/>
                </a:solidFill>
                <a:latin typeface="Times New Roman" panose="02020603050405020304" pitchFamily="18" charset="0"/>
                <a:cs typeface="Times New Roman" panose="02020603050405020304" pitchFamily="18" charset="0"/>
              </a:rPr>
              <a:t>στο ΚΝΣ αλλά όχι στην περιφέρεια</a:t>
            </a:r>
          </a:p>
          <a:p>
            <a:pPr eaLnBrk="1" fontAlgn="auto" hangingPunct="1">
              <a:spcAft>
                <a:spcPct val="10000"/>
              </a:spcAft>
              <a:buClr>
                <a:schemeClr val="folHlink"/>
              </a:buClr>
              <a:buSzPct val="60000"/>
              <a:buFont typeface="Wingdings" pitchFamily="2" charset="2"/>
              <a:buChar char="n"/>
              <a:defRPr/>
            </a:pPr>
            <a:r>
              <a:rPr lang="el-GR" altLang="zh-CN" dirty="0">
                <a:solidFill>
                  <a:srgbClr val="001642"/>
                </a:solidFill>
                <a:latin typeface="Times New Roman" panose="02020603050405020304" pitchFamily="18" charset="0"/>
                <a:cs typeface="Times New Roman" panose="02020603050405020304" pitchFamily="18" charset="0"/>
              </a:rPr>
              <a:t>Όχι αντιφλεγμονώδη </a:t>
            </a:r>
            <a:r>
              <a:rPr lang="el-GR" altLang="zh-CN" dirty="0" smtClean="0">
                <a:solidFill>
                  <a:srgbClr val="001642"/>
                </a:solidFill>
                <a:latin typeface="Times New Roman" panose="02020603050405020304" pitchFamily="18" charset="0"/>
                <a:cs typeface="Times New Roman" panose="02020603050405020304" pitchFamily="18" charset="0"/>
              </a:rPr>
              <a:t>περιφερική δράση </a:t>
            </a:r>
          </a:p>
          <a:p>
            <a:pPr eaLnBrk="1" fontAlgn="auto" hangingPunct="1">
              <a:spcAft>
                <a:spcPct val="10000"/>
              </a:spcAft>
              <a:buClr>
                <a:schemeClr val="folHlink"/>
              </a:buClr>
              <a:buSzPct val="60000"/>
              <a:buFont typeface="Wingdings" pitchFamily="2" charset="2"/>
              <a:buChar char="n"/>
              <a:defRPr/>
            </a:pPr>
            <a:r>
              <a:rPr lang="el-GR" altLang="zh-CN" dirty="0">
                <a:solidFill>
                  <a:srgbClr val="001642"/>
                </a:solidFill>
                <a:latin typeface="Times New Roman" panose="02020603050405020304" pitchFamily="18" charset="0"/>
                <a:cs typeface="Times New Roman" panose="02020603050405020304" pitchFamily="18" charset="0"/>
              </a:rPr>
              <a:t>Χρησιμοποιείται σε οποιοδήποτε στάδιο της σκάλας του </a:t>
            </a:r>
            <a:r>
              <a:rPr lang="el-GR" altLang="zh-CN" dirty="0" smtClean="0">
                <a:solidFill>
                  <a:srgbClr val="001642"/>
                </a:solidFill>
                <a:latin typeface="Times New Roman" panose="02020603050405020304" pitchFamily="18" charset="0"/>
                <a:cs typeface="Times New Roman" panose="02020603050405020304" pitchFamily="18" charset="0"/>
              </a:rPr>
              <a:t>ΠΟΥ</a:t>
            </a:r>
          </a:p>
          <a:p>
            <a:pPr eaLnBrk="1" fontAlgn="auto" hangingPunct="1">
              <a:spcAft>
                <a:spcPct val="10000"/>
              </a:spcAft>
              <a:buClr>
                <a:schemeClr val="folHlink"/>
              </a:buClr>
              <a:buSzPct val="60000"/>
              <a:buFont typeface="Wingdings" pitchFamily="2" charset="2"/>
              <a:buChar char="n"/>
              <a:defRPr/>
            </a:pPr>
            <a:r>
              <a:rPr lang="el-GR" altLang="zh-CN" dirty="0" err="1">
                <a:solidFill>
                  <a:srgbClr val="001642"/>
                </a:solidFill>
                <a:latin typeface="Times New Roman" panose="02020603050405020304" pitchFamily="18" charset="0"/>
                <a:cs typeface="Times New Roman" panose="02020603050405020304" pitchFamily="18" charset="0"/>
              </a:rPr>
              <a:t>Ηπατοτοξικότητα</a:t>
            </a:r>
            <a:r>
              <a:rPr lang="el-GR" altLang="zh-CN" dirty="0">
                <a:solidFill>
                  <a:srgbClr val="001642"/>
                </a:solidFill>
                <a:latin typeface="Times New Roman" panose="02020603050405020304" pitchFamily="18" charset="0"/>
                <a:cs typeface="Times New Roman" panose="02020603050405020304" pitchFamily="18" charset="0"/>
              </a:rPr>
              <a:t>  </a:t>
            </a:r>
            <a:r>
              <a:rPr lang="el-GR" altLang="zh-CN" dirty="0" smtClean="0">
                <a:solidFill>
                  <a:srgbClr val="001642"/>
                </a:solidFill>
                <a:latin typeface="Times New Roman" panose="02020603050405020304" pitchFamily="18" charset="0"/>
                <a:cs typeface="Times New Roman" panose="02020603050405020304" pitchFamily="18" charset="0"/>
              </a:rPr>
              <a:t>&gt;3 </a:t>
            </a:r>
            <a:r>
              <a:rPr lang="el-GR" altLang="zh-CN" dirty="0">
                <a:solidFill>
                  <a:srgbClr val="001642"/>
                </a:solidFill>
                <a:latin typeface="Times New Roman" panose="02020603050405020304" pitchFamily="18" charset="0"/>
                <a:cs typeface="Times New Roman" panose="02020603050405020304" pitchFamily="18" charset="0"/>
              </a:rPr>
              <a:t>grams/24 </a:t>
            </a:r>
            <a:r>
              <a:rPr lang="el-GR" altLang="zh-CN" dirty="0" err="1" smtClean="0">
                <a:solidFill>
                  <a:srgbClr val="001642"/>
                </a:solidFill>
                <a:latin typeface="Times New Roman" panose="02020603050405020304" pitchFamily="18" charset="0"/>
                <a:cs typeface="Times New Roman" panose="02020603050405020304" pitchFamily="18" charset="0"/>
              </a:rPr>
              <a:t>hour</a:t>
            </a:r>
            <a:endParaRPr lang="el-GR" altLang="zh-CN" dirty="0" smtClean="0">
              <a:solidFill>
                <a:srgbClr val="001642"/>
              </a:solidFill>
              <a:latin typeface="Times New Roman" panose="02020603050405020304" pitchFamily="18" charset="0"/>
              <a:cs typeface="Times New Roman" panose="02020603050405020304" pitchFamily="18" charset="0"/>
            </a:endParaRPr>
          </a:p>
          <a:p>
            <a:pPr marL="0" indent="0" eaLnBrk="1" fontAlgn="auto" hangingPunct="1">
              <a:spcAft>
                <a:spcPct val="10000"/>
              </a:spcAft>
              <a:buClr>
                <a:schemeClr val="folHlink"/>
              </a:buClr>
              <a:buSzPct val="60000"/>
              <a:buFont typeface="Arial" panose="020B0604020202020204" pitchFamily="34" charset="0"/>
              <a:buNone/>
              <a:defRPr/>
            </a:pPr>
            <a:r>
              <a:rPr lang="el-GR" altLang="zh-CN" dirty="0">
                <a:solidFill>
                  <a:srgbClr val="001642"/>
                </a:solidFill>
                <a:latin typeface="Times New Roman" panose="02020603050405020304" pitchFamily="18" charset="0"/>
                <a:cs typeface="Times New Roman" panose="02020603050405020304" pitchFamily="18" charset="0"/>
              </a:rPr>
              <a:t> </a:t>
            </a:r>
            <a:r>
              <a:rPr lang="el-GR" altLang="zh-CN" dirty="0" smtClean="0">
                <a:solidFill>
                  <a:srgbClr val="001642"/>
                </a:solidFill>
                <a:latin typeface="Times New Roman" panose="02020603050405020304" pitchFamily="18" charset="0"/>
                <a:cs typeface="Times New Roman" panose="02020603050405020304" pitchFamily="18" charset="0"/>
              </a:rPr>
              <a:t>  Αυξημένος </a:t>
            </a:r>
            <a:r>
              <a:rPr lang="el-GR" altLang="zh-CN" dirty="0">
                <a:solidFill>
                  <a:srgbClr val="001642"/>
                </a:solidFill>
                <a:latin typeface="Times New Roman" panose="02020603050405020304" pitchFamily="18" charset="0"/>
                <a:cs typeface="Times New Roman" panose="02020603050405020304" pitchFamily="18" charset="0"/>
              </a:rPr>
              <a:t>κίνδυνος </a:t>
            </a:r>
          </a:p>
          <a:p>
            <a:pPr marL="0" indent="0" eaLnBrk="1" fontAlgn="auto" hangingPunct="1">
              <a:spcAft>
                <a:spcPct val="10000"/>
              </a:spcAft>
              <a:buClr>
                <a:schemeClr val="folHlink"/>
              </a:buClr>
              <a:buSzPct val="60000"/>
              <a:buFont typeface="Arial" panose="020B0604020202020204" pitchFamily="34" charset="0"/>
              <a:buNone/>
              <a:defRPr/>
            </a:pPr>
            <a:r>
              <a:rPr lang="el-GR" altLang="zh-CN" dirty="0" smtClean="0">
                <a:solidFill>
                  <a:srgbClr val="001642"/>
                </a:solidFill>
                <a:latin typeface="Times New Roman" panose="02020603050405020304" pitchFamily="18" charset="0"/>
                <a:cs typeface="Times New Roman" panose="02020603050405020304" pitchFamily="18" charset="0"/>
              </a:rPr>
              <a:t>   -Ηπατική </a:t>
            </a:r>
            <a:r>
              <a:rPr lang="el-GR" altLang="zh-CN" dirty="0">
                <a:solidFill>
                  <a:srgbClr val="001642"/>
                </a:solidFill>
                <a:latin typeface="Times New Roman" panose="02020603050405020304" pitchFamily="18" charset="0"/>
                <a:cs typeface="Times New Roman" panose="02020603050405020304" pitchFamily="18" charset="0"/>
              </a:rPr>
              <a:t>νόσος </a:t>
            </a:r>
            <a:r>
              <a:rPr lang="el-GR" altLang="zh-CN" dirty="0" smtClean="0">
                <a:solidFill>
                  <a:srgbClr val="001642"/>
                </a:solidFill>
                <a:latin typeface="Times New Roman" panose="02020603050405020304" pitchFamily="18" charset="0"/>
                <a:cs typeface="Times New Roman" panose="02020603050405020304" pitchFamily="18" charset="0"/>
              </a:rPr>
              <a:t>,αυξημένη κατανάλωση</a:t>
            </a:r>
          </a:p>
          <a:p>
            <a:pPr marL="0" indent="0" eaLnBrk="1" fontAlgn="auto" hangingPunct="1">
              <a:spcAft>
                <a:spcPct val="10000"/>
              </a:spcAft>
              <a:buClr>
                <a:schemeClr val="folHlink"/>
              </a:buClr>
              <a:buSzPct val="60000"/>
              <a:buFont typeface="Arial" panose="020B0604020202020204" pitchFamily="34" charset="0"/>
              <a:buNone/>
              <a:defRPr/>
            </a:pPr>
            <a:r>
              <a:rPr lang="el-GR" altLang="zh-CN" dirty="0">
                <a:solidFill>
                  <a:srgbClr val="001642"/>
                </a:solidFill>
                <a:latin typeface="Times New Roman" panose="02020603050405020304" pitchFamily="18" charset="0"/>
                <a:cs typeface="Times New Roman" panose="02020603050405020304" pitchFamily="18" charset="0"/>
              </a:rPr>
              <a:t>    αλκοόλ </a:t>
            </a:r>
          </a:p>
          <a:p>
            <a:pPr eaLnBrk="1" fontAlgn="auto" hangingPunct="1">
              <a:spcAft>
                <a:spcPct val="10000"/>
              </a:spcAft>
              <a:buClr>
                <a:schemeClr val="folHlink"/>
              </a:buClr>
              <a:buSzPct val="60000"/>
              <a:buFont typeface="Wingdings" pitchFamily="2" charset="2"/>
              <a:buChar char="n"/>
              <a:defRPr/>
            </a:pPr>
            <a:endParaRPr lang="el-GR" altLang="zh-CN" dirty="0">
              <a:solidFill>
                <a:srgbClr val="001642"/>
              </a:solidFill>
              <a:latin typeface="Comic Sans MS" panose="030F0702030302020204" pitchFamily="66" charset="0"/>
              <a:cs typeface="Arial" panose="020B0604020202020204" pitchFamily="34" charset="0"/>
            </a:endParaRPr>
          </a:p>
          <a:p>
            <a:pPr eaLnBrk="1" fontAlgn="auto" hangingPunct="1">
              <a:spcAft>
                <a:spcPct val="10000"/>
              </a:spcAft>
              <a:buClr>
                <a:schemeClr val="folHlink"/>
              </a:buClr>
              <a:buSzPct val="60000"/>
              <a:buFont typeface="Wingdings" pitchFamily="2" charset="2"/>
              <a:buChar char="n"/>
              <a:defRPr/>
            </a:pPr>
            <a:endParaRPr lang="el-GR" altLang="zh-CN" dirty="0">
              <a:solidFill>
                <a:srgbClr val="001642"/>
              </a:solidFill>
              <a:latin typeface="Comic Sans MS" panose="030F0702030302020204" pitchFamily="66" charset="0"/>
              <a:cs typeface="Arial" panose="020B0604020202020204" pitchFamily="34" charset="0"/>
            </a:endParaRPr>
          </a:p>
        </p:txBody>
      </p:sp>
      <p:pic>
        <p:nvPicPr>
          <p:cNvPr id="31748" name="Picture 4">
            <a:hlinkClick r:id="" action="ppaction://media"/>
          </p:cNvPr>
          <p:cNvPicPr>
            <a:picLocks noRot="1" noChangeAspect="1" noChangeArrowheads="1"/>
          </p:cNvPicPr>
          <p:nvPr>
            <a:wavAudioFile r:embed="rId1" name="~PP3803.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49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7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174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Τίτλος 1"/>
          <p:cNvSpPr>
            <a:spLocks noGrp="1"/>
          </p:cNvSpPr>
          <p:nvPr>
            <p:ph type="title"/>
          </p:nvPr>
        </p:nvSpPr>
        <p:spPr/>
        <p:txBody>
          <a:bodyPr/>
          <a:lstStyle/>
          <a:p>
            <a:pPr eaLnBrk="1" hangingPunct="1"/>
            <a:r>
              <a:rPr lang="en-US" sz="3200" smtClean="0">
                <a:solidFill>
                  <a:srgbClr val="002060"/>
                </a:solidFill>
              </a:rPr>
              <a:t>Nonsteroidal anti-inflammatory drugs (NSAIDs)</a:t>
            </a:r>
            <a:br>
              <a:rPr lang="en-US" sz="3200" smtClean="0">
                <a:solidFill>
                  <a:srgbClr val="002060"/>
                </a:solidFill>
              </a:rPr>
            </a:br>
            <a:r>
              <a:rPr lang="el-GR" sz="3200" smtClean="0">
                <a:solidFill>
                  <a:srgbClr val="002060"/>
                </a:solidFill>
              </a:rPr>
              <a:t> Μη-στεροειδή αντιφλεγμονώδη φάρμακα (ΜΣΑΦ).</a:t>
            </a:r>
          </a:p>
        </p:txBody>
      </p:sp>
      <p:sp>
        <p:nvSpPr>
          <p:cNvPr id="32770" name="Θέση περιεχομένου 2"/>
          <p:cNvSpPr>
            <a:spLocks noGrp="1"/>
          </p:cNvSpPr>
          <p:nvPr>
            <p:ph idx="1"/>
          </p:nvPr>
        </p:nvSpPr>
        <p:spPr/>
        <p:txBody>
          <a:bodyPr/>
          <a:lstStyle/>
          <a:p>
            <a:pPr eaLnBrk="1" hangingPunct="1"/>
            <a:r>
              <a:rPr lang="el-GR" smtClean="0"/>
              <a:t>Προστατευτική αντίδραση σε ιστική βλάβη. Η φλεγμονή πυροδοτείται από απελευθέρωση χημικών μεσολαβητών από τους κατεστραμμένους ιστούς και τα μεταναστεύοντα κύτταρα. Περιλαμβάνουν αμίνες, λιπίδια όπως προσταγλανδίνες, μικρά πεπτίδια </a:t>
            </a:r>
            <a:r>
              <a:rPr lang="en-US" smtClean="0"/>
              <a:t>(</a:t>
            </a:r>
            <a:r>
              <a:rPr lang="el-GR" smtClean="0"/>
              <a:t>βραδυκινίνη</a:t>
            </a:r>
            <a:r>
              <a:rPr lang="en-US" smtClean="0"/>
              <a:t>)</a:t>
            </a:r>
            <a:r>
              <a:rPr lang="el-GR" smtClean="0"/>
              <a:t>. Τα ΜΣΑΦ αναστέλλουν τη σύνθεση των προσταγλανδινών.</a:t>
            </a:r>
            <a:endParaRPr lang="en-US" smtClean="0"/>
          </a:p>
          <a:p>
            <a:pPr eaLnBrk="1" hangingPunct="1"/>
            <a:r>
              <a:rPr lang="el-GR" smtClean="0"/>
              <a:t>μείωση της σύνθεσης ουσιών που παράγονται στη φλεγμονή και ερεθίζουν τους αλγοϋποδοχείς. Η κυκλοοξυγενάση προκαλεί τον ερεθισμό των υποδοχέων αυτών.</a:t>
            </a:r>
          </a:p>
        </p:txBody>
      </p:sp>
      <p:pic>
        <p:nvPicPr>
          <p:cNvPr id="32772" name="Picture 4">
            <a:hlinkClick r:id="" action="ppaction://media"/>
          </p:cNvPr>
          <p:cNvPicPr>
            <a:picLocks noRot="1" noChangeAspect="1" noChangeArrowheads="1"/>
          </p:cNvPicPr>
          <p:nvPr>
            <a:wavAudioFile r:embed="rId1" name="~PP651.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16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7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277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Τίτλος 1"/>
          <p:cNvSpPr>
            <a:spLocks noGrp="1"/>
          </p:cNvSpPr>
          <p:nvPr>
            <p:ph type="title"/>
          </p:nvPr>
        </p:nvSpPr>
        <p:spPr/>
        <p:txBody>
          <a:bodyPr/>
          <a:lstStyle/>
          <a:p>
            <a:pPr eaLnBrk="1" hangingPunct="1"/>
            <a:r>
              <a:rPr lang="en-US" sz="3200" smtClean="0">
                <a:solidFill>
                  <a:srgbClr val="002060"/>
                </a:solidFill>
              </a:rPr>
              <a:t>Nonsteroidal anti-inflammatory drugs (NSAIDs)</a:t>
            </a:r>
            <a:br>
              <a:rPr lang="en-US" sz="3200" smtClean="0">
                <a:solidFill>
                  <a:srgbClr val="002060"/>
                </a:solidFill>
              </a:rPr>
            </a:br>
            <a:r>
              <a:rPr lang="el-GR" sz="3200" smtClean="0">
                <a:solidFill>
                  <a:srgbClr val="002060"/>
                </a:solidFill>
              </a:rPr>
              <a:t> Μη-στεροειδή αντιφλεγμονώδη φάρμακα (ΜΣΑΦ).</a:t>
            </a:r>
          </a:p>
        </p:txBody>
      </p:sp>
      <p:sp>
        <p:nvSpPr>
          <p:cNvPr id="3" name="Θέση περιεχομένου 2"/>
          <p:cNvSpPr>
            <a:spLocks noGrp="1"/>
          </p:cNvSpPr>
          <p:nvPr>
            <p:ph idx="1"/>
          </p:nvPr>
        </p:nvSpPr>
        <p:spPr/>
        <p:txBody>
          <a:bodyPr rtlCol="0">
            <a:normAutofit/>
          </a:bodyPr>
          <a:lstStyle/>
          <a:p>
            <a:pPr eaLnBrk="1" fontAlgn="auto" hangingPunct="1">
              <a:spcAft>
                <a:spcPts val="0"/>
              </a:spcAft>
              <a:buFont typeface="Arial" panose="020B0604020202020204" pitchFamily="34" charset="0"/>
              <a:buChar char="•"/>
              <a:defRPr/>
            </a:pPr>
            <a:r>
              <a:rPr lang="el-GR" dirty="0" smtClean="0">
                <a:solidFill>
                  <a:srgbClr val="002060"/>
                </a:solidFill>
              </a:rPr>
              <a:t>Σαλικυλικά</a:t>
            </a:r>
            <a:endParaRPr lang="en-US" dirty="0" smtClean="0">
              <a:solidFill>
                <a:srgbClr val="002060"/>
              </a:solidFill>
            </a:endParaRPr>
          </a:p>
          <a:p>
            <a:pPr eaLnBrk="1" fontAlgn="auto" hangingPunct="1">
              <a:spcAft>
                <a:spcPts val="0"/>
              </a:spcAft>
              <a:buFont typeface="Arial" panose="020B0604020202020204" pitchFamily="34" charset="0"/>
              <a:buChar char="•"/>
              <a:defRPr/>
            </a:pPr>
            <a:r>
              <a:rPr lang="el-GR" dirty="0" smtClean="0">
                <a:solidFill>
                  <a:srgbClr val="002060"/>
                </a:solidFill>
              </a:rPr>
              <a:t> Μη </a:t>
            </a:r>
            <a:r>
              <a:rPr lang="el-GR" dirty="0">
                <a:solidFill>
                  <a:srgbClr val="002060"/>
                </a:solidFill>
              </a:rPr>
              <a:t>εκλεκτικοί αναστολείς COX </a:t>
            </a:r>
            <a:endParaRPr lang="en-US" dirty="0" smtClean="0">
              <a:solidFill>
                <a:srgbClr val="002060"/>
              </a:solidFill>
            </a:endParaRPr>
          </a:p>
          <a:p>
            <a:pPr eaLnBrk="1" fontAlgn="auto" hangingPunct="1">
              <a:spcAft>
                <a:spcPts val="0"/>
              </a:spcAft>
              <a:buFont typeface="Arial" panose="020B0604020202020204" pitchFamily="34" charset="0"/>
              <a:buChar char="•"/>
              <a:defRPr/>
            </a:pPr>
            <a:r>
              <a:rPr lang="el-GR" dirty="0" smtClean="0">
                <a:solidFill>
                  <a:srgbClr val="002060"/>
                </a:solidFill>
              </a:rPr>
              <a:t> </a:t>
            </a:r>
            <a:r>
              <a:rPr lang="el-GR" dirty="0">
                <a:solidFill>
                  <a:srgbClr val="002060"/>
                </a:solidFill>
              </a:rPr>
              <a:t>Εκλεκτικοί αναστολείς </a:t>
            </a:r>
            <a:r>
              <a:rPr lang="el-GR" dirty="0" smtClean="0">
                <a:solidFill>
                  <a:srgbClr val="002060"/>
                </a:solidFill>
              </a:rPr>
              <a:t>COX-2</a:t>
            </a:r>
            <a:endParaRPr lang="en-US" dirty="0" smtClean="0">
              <a:solidFill>
                <a:srgbClr val="002060"/>
              </a:solidFill>
            </a:endParaRPr>
          </a:p>
          <a:p>
            <a:pPr eaLnBrk="1" fontAlgn="auto" hangingPunct="1">
              <a:spcAft>
                <a:spcPts val="0"/>
              </a:spcAft>
              <a:buFont typeface="Arial" panose="020B0604020202020204" pitchFamily="34" charset="0"/>
              <a:buChar char="•"/>
              <a:defRPr/>
            </a:pPr>
            <a:endParaRPr lang="en-US" dirty="0">
              <a:solidFill>
                <a:srgbClr val="002060"/>
              </a:solidFill>
            </a:endParaRPr>
          </a:p>
          <a:p>
            <a:pPr marL="0" indent="0" eaLnBrk="1" fontAlgn="auto" hangingPunct="1">
              <a:spcAft>
                <a:spcPts val="0"/>
              </a:spcAft>
              <a:buFont typeface="Arial" panose="020B0604020202020204" pitchFamily="34" charset="0"/>
              <a:buNone/>
              <a:defRPr/>
            </a:pPr>
            <a:r>
              <a:rPr lang="el-GR" dirty="0">
                <a:solidFill>
                  <a:srgbClr val="002060"/>
                </a:solidFill>
              </a:rPr>
              <a:t>Τα ΜΣΑΦ είναι αναστολείς και των 2 </a:t>
            </a:r>
            <a:r>
              <a:rPr lang="el-GR" dirty="0" err="1">
                <a:solidFill>
                  <a:srgbClr val="002060"/>
                </a:solidFill>
              </a:rPr>
              <a:t>ισοενζύμων</a:t>
            </a:r>
            <a:r>
              <a:rPr lang="el-GR" dirty="0">
                <a:solidFill>
                  <a:srgbClr val="002060"/>
                </a:solidFill>
              </a:rPr>
              <a:t>, αλλά διαφέρουν στο βαθμό αναστολής. </a:t>
            </a:r>
            <a:r>
              <a:rPr lang="el-GR" dirty="0" smtClean="0">
                <a:solidFill>
                  <a:srgbClr val="002060"/>
                </a:solidFill>
              </a:rPr>
              <a:t> </a:t>
            </a:r>
            <a:r>
              <a:rPr lang="el-GR" dirty="0">
                <a:solidFill>
                  <a:srgbClr val="002060"/>
                </a:solidFill>
              </a:rPr>
              <a:t>Η αντιφλεγμονώδης δράση των ΜΣΑΦ σχετίζεται με την αναστολή της </a:t>
            </a:r>
            <a:r>
              <a:rPr lang="el-GR" dirty="0" smtClean="0">
                <a:solidFill>
                  <a:srgbClr val="002060"/>
                </a:solidFill>
              </a:rPr>
              <a:t>COX-2</a:t>
            </a:r>
            <a:endParaRPr lang="el-GR" dirty="0">
              <a:solidFill>
                <a:srgbClr val="002060"/>
              </a:solidFill>
            </a:endParaRPr>
          </a:p>
        </p:txBody>
      </p:sp>
      <p:pic>
        <p:nvPicPr>
          <p:cNvPr id="33796" name="Picture 4">
            <a:hlinkClick r:id="" action="ppaction://media"/>
          </p:cNvPr>
          <p:cNvPicPr>
            <a:picLocks noRot="1" noChangeAspect="1" noChangeArrowheads="1"/>
          </p:cNvPicPr>
          <p:nvPr>
            <a:wavAudioFile r:embed="rId1" name="~PP2593.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220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79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379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l-GR" sz="4000" smtClean="0">
                <a:solidFill>
                  <a:srgbClr val="C00000"/>
                </a:solidFill>
                <a:latin typeface="Times New Roman" pitchFamily="18" charset="0"/>
                <a:ea typeface="Tahoma" pitchFamily="34" charset="0"/>
                <a:cs typeface="Times New Roman" pitchFamily="18" charset="0"/>
              </a:rPr>
              <a:t>ΠΟΝΟΣ</a:t>
            </a:r>
          </a:p>
        </p:txBody>
      </p:sp>
      <p:sp>
        <p:nvSpPr>
          <p:cNvPr id="16386" name="Content Placeholder 2"/>
          <p:cNvSpPr>
            <a:spLocks noGrp="1"/>
          </p:cNvSpPr>
          <p:nvPr>
            <p:ph idx="1"/>
          </p:nvPr>
        </p:nvSpPr>
        <p:spPr/>
        <p:txBody>
          <a:bodyPr/>
          <a:lstStyle/>
          <a:p>
            <a:pPr marL="0" indent="0" algn="just" eaLnBrk="1" hangingPunct="1">
              <a:buFont typeface="Arial" charset="0"/>
              <a:buNone/>
            </a:pPr>
            <a:r>
              <a:rPr lang="el-GR" smtClean="0">
                <a:solidFill>
                  <a:srgbClr val="002060"/>
                </a:solidFill>
                <a:latin typeface="Times New Roman" pitchFamily="18" charset="0"/>
                <a:ea typeface="Tahoma" pitchFamily="34" charset="0"/>
                <a:cs typeface="Times New Roman" pitchFamily="18" charset="0"/>
              </a:rPr>
              <a:t>Ως </a:t>
            </a:r>
            <a:r>
              <a:rPr lang="el-GR" i="1" smtClean="0">
                <a:solidFill>
                  <a:srgbClr val="002060"/>
                </a:solidFill>
                <a:latin typeface="Times New Roman" pitchFamily="18" charset="0"/>
                <a:ea typeface="Tahoma" pitchFamily="34" charset="0"/>
                <a:cs typeface="Times New Roman" pitchFamily="18" charset="0"/>
              </a:rPr>
              <a:t>πόνος</a:t>
            </a:r>
            <a:r>
              <a:rPr lang="el-GR" smtClean="0">
                <a:solidFill>
                  <a:srgbClr val="002060"/>
                </a:solidFill>
                <a:latin typeface="Times New Roman" pitchFamily="18" charset="0"/>
                <a:ea typeface="Tahoma" pitchFamily="34" charset="0"/>
                <a:cs typeface="Times New Roman" pitchFamily="18" charset="0"/>
              </a:rPr>
              <a:t> ορίζεται από την IASP μία δυσάρεστη αισθητηριακή και συναισθηματική εμπειρία που συνδέεται με πραγματική ή δυνητική ιστική καταστροφή, ή περιγράφεται με τους όρους μιας τέτοιας βλάβης</a:t>
            </a:r>
          </a:p>
          <a:p>
            <a:pPr marL="0" indent="0" algn="just" eaLnBrk="1" hangingPunct="1">
              <a:buFont typeface="Arial" charset="0"/>
              <a:buNone/>
            </a:pPr>
            <a:endParaRPr lang="el-GR" smtClean="0">
              <a:solidFill>
                <a:srgbClr val="002060"/>
              </a:solidFill>
              <a:latin typeface="Comic Sans MS" pitchFamily="66" charset="0"/>
              <a:ea typeface="Tahoma" pitchFamily="34" charset="0"/>
              <a:cs typeface="Times New Roman" pitchFamily="18" charset="0"/>
            </a:endParaRPr>
          </a:p>
          <a:p>
            <a:pPr marL="0" indent="0" algn="just" eaLnBrk="1" hangingPunct="1">
              <a:buFont typeface="Arial" charset="0"/>
              <a:buNone/>
            </a:pPr>
            <a:endParaRPr lang="el-GR" smtClean="0">
              <a:solidFill>
                <a:srgbClr val="002060"/>
              </a:solidFill>
              <a:latin typeface="Comic Sans MS" pitchFamily="66" charset="0"/>
              <a:ea typeface="Tahoma" pitchFamily="34" charset="0"/>
              <a:cs typeface="Times New Roman" pitchFamily="18" charset="0"/>
            </a:endParaRPr>
          </a:p>
          <a:p>
            <a:pPr marL="0" indent="0" algn="just" eaLnBrk="1" hangingPunct="1">
              <a:buFont typeface="Arial" charset="0"/>
              <a:buNone/>
            </a:pPr>
            <a:endParaRPr lang="el-GR" sz="2400" i="1" smtClean="0">
              <a:solidFill>
                <a:srgbClr val="002060"/>
              </a:solidFill>
              <a:latin typeface="Times New Roman" pitchFamily="18" charset="0"/>
              <a:ea typeface="Tahoma" pitchFamily="34" charset="0"/>
              <a:cs typeface="Times New Roman" pitchFamily="18" charset="0"/>
            </a:endParaRPr>
          </a:p>
        </p:txBody>
      </p:sp>
      <p:sp>
        <p:nvSpPr>
          <p:cNvPr id="16387" name="TextBox 3"/>
          <p:cNvSpPr txBox="1">
            <a:spLocks noChangeArrowheads="1"/>
          </p:cNvSpPr>
          <p:nvPr/>
        </p:nvSpPr>
        <p:spPr bwMode="auto">
          <a:xfrm>
            <a:off x="914400" y="5951538"/>
            <a:ext cx="10353675" cy="338137"/>
          </a:xfrm>
          <a:prstGeom prst="rect">
            <a:avLst/>
          </a:prstGeom>
          <a:noFill/>
          <a:ln w="9525">
            <a:noFill/>
            <a:miter lim="800000"/>
            <a:headEnd/>
            <a:tailEnd/>
          </a:ln>
        </p:spPr>
        <p:txBody>
          <a:bodyPr>
            <a:spAutoFit/>
          </a:bodyPr>
          <a:lstStyle/>
          <a:p>
            <a:pPr algn="just"/>
            <a:r>
              <a:rPr lang="el-GR" sz="1600" i="1">
                <a:solidFill>
                  <a:srgbClr val="002060"/>
                </a:solidFill>
                <a:latin typeface="Times New Roman" pitchFamily="18" charset="0"/>
                <a:ea typeface="Tahoma" pitchFamily="34" charset="0"/>
                <a:cs typeface="Times New Roman" pitchFamily="18" charset="0"/>
              </a:rPr>
              <a:t>                                                                                                                                                                       </a:t>
            </a:r>
            <a:r>
              <a:rPr lang="en-US" sz="1600" i="1">
                <a:solidFill>
                  <a:srgbClr val="002060"/>
                </a:solidFill>
                <a:latin typeface="Times New Roman" pitchFamily="18" charset="0"/>
                <a:ea typeface="Tahoma" pitchFamily="34" charset="0"/>
                <a:cs typeface="Times New Roman" pitchFamily="18" charset="0"/>
              </a:rPr>
              <a:t>IASP  19</a:t>
            </a:r>
            <a:r>
              <a:rPr lang="el-GR" sz="1600" i="1">
                <a:solidFill>
                  <a:srgbClr val="002060"/>
                </a:solidFill>
                <a:latin typeface="Times New Roman" pitchFamily="18" charset="0"/>
                <a:ea typeface="Tahoma" pitchFamily="34" charset="0"/>
                <a:cs typeface="Times New Roman" pitchFamily="18" charset="0"/>
              </a:rPr>
              <a:t>79</a:t>
            </a:r>
          </a:p>
        </p:txBody>
      </p:sp>
      <p:pic>
        <p:nvPicPr>
          <p:cNvPr id="16389" name="Picture 5">
            <a:hlinkClick r:id="" action="ppaction://media"/>
          </p:cNvPr>
          <p:cNvPicPr>
            <a:picLocks noRot="1" noChangeAspect="1" noChangeArrowheads="1"/>
          </p:cNvPicPr>
          <p:nvPr>
            <a:wavAudioFile r:embed="rId1" name="~PP2462.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313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38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38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Τίτλος 1"/>
          <p:cNvSpPr>
            <a:spLocks noGrp="1"/>
          </p:cNvSpPr>
          <p:nvPr>
            <p:ph type="title"/>
          </p:nvPr>
        </p:nvSpPr>
        <p:spPr/>
        <p:txBody>
          <a:bodyPr/>
          <a:lstStyle/>
          <a:p>
            <a:pPr eaLnBrk="1" hangingPunct="1"/>
            <a:r>
              <a:rPr lang="en-US" sz="3200" smtClean="0">
                <a:solidFill>
                  <a:srgbClr val="002060"/>
                </a:solidFill>
              </a:rPr>
              <a:t>Nonsteroidal anti-inflammatory drugs (NSAIDs)</a:t>
            </a:r>
            <a:br>
              <a:rPr lang="en-US" sz="3200" smtClean="0">
                <a:solidFill>
                  <a:srgbClr val="002060"/>
                </a:solidFill>
              </a:rPr>
            </a:br>
            <a:r>
              <a:rPr lang="el-GR" sz="3200" smtClean="0">
                <a:solidFill>
                  <a:srgbClr val="002060"/>
                </a:solidFill>
              </a:rPr>
              <a:t> Μη-στεροειδή αντιφλεγμονώδη φάρμακα (ΜΣΑΦ).</a:t>
            </a:r>
          </a:p>
        </p:txBody>
      </p:sp>
      <p:sp>
        <p:nvSpPr>
          <p:cNvPr id="34818" name="Θέση περιεχομένου 2"/>
          <p:cNvSpPr>
            <a:spLocks noGrp="1"/>
          </p:cNvSpPr>
          <p:nvPr>
            <p:ph idx="1"/>
          </p:nvPr>
        </p:nvSpPr>
        <p:spPr/>
        <p:txBody>
          <a:bodyPr/>
          <a:lstStyle/>
          <a:p>
            <a:pPr eaLnBrk="1" hangingPunct="1"/>
            <a:r>
              <a:rPr lang="el-GR" smtClean="0"/>
              <a:t> </a:t>
            </a:r>
            <a:r>
              <a:rPr lang="el-GR" sz="2400" smtClean="0">
                <a:solidFill>
                  <a:srgbClr val="002060"/>
                </a:solidFill>
              </a:rPr>
              <a:t>Επίδραση στο βλεννογόνο γαστρεντερικού: Οι προσταγλανδίνες αναστέλλουν τη σύνθεση HCl στο στομάχι. ΜΣΑΦ αναστέλλουν τη σύνθεση προσταγλανδινών οπότε αυξάνεται η έκκριση HCl στο στομάχι, ενισχύοντας τον κίνδυνο για γαστρικό έλκος ή έλκος του δωδεκαδακτύλου. </a:t>
            </a:r>
          </a:p>
          <a:p>
            <a:pPr eaLnBrk="1" hangingPunct="1"/>
            <a:endParaRPr lang="el-GR" sz="2400" smtClean="0">
              <a:solidFill>
                <a:srgbClr val="002060"/>
              </a:solidFill>
            </a:endParaRPr>
          </a:p>
          <a:p>
            <a:pPr eaLnBrk="1" hangingPunct="1"/>
            <a:endParaRPr lang="en-US" sz="2400" smtClean="0">
              <a:solidFill>
                <a:srgbClr val="002060"/>
              </a:solidFill>
            </a:endParaRPr>
          </a:p>
          <a:p>
            <a:pPr eaLnBrk="1" hangingPunct="1"/>
            <a:r>
              <a:rPr lang="el-GR" sz="2400" smtClean="0">
                <a:solidFill>
                  <a:srgbClr val="002060"/>
                </a:solidFill>
              </a:rPr>
              <a:t> Επίδραση στη νεφρική αιματική ροή: Οι προσταγλανδίνες συμβάλλουν στη διατήρηση της νεφρικής αιματικής ροής προκαλώντας αγγειοδιαστολή. Τα ΜΣΑΦ αναστέλλουν τη σύνθεση των προσταγλανδινών και ίσως προκαλέσουν νεφρική βλάβη λόγω μείωσης της αιματικής ροής.</a:t>
            </a:r>
          </a:p>
        </p:txBody>
      </p:sp>
      <p:pic>
        <p:nvPicPr>
          <p:cNvPr id="34820" name="Picture 4">
            <a:hlinkClick r:id="" action="ppaction://media"/>
          </p:cNvPr>
          <p:cNvPicPr>
            <a:picLocks noRot="1" noChangeAspect="1" noChangeArrowheads="1"/>
          </p:cNvPicPr>
          <p:nvPr>
            <a:wavAudioFile r:embed="rId1" name="~PP2455.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239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8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482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l-GR" altLang="en-US" sz="3600" smtClean="0">
                <a:solidFill>
                  <a:srgbClr val="800000"/>
                </a:solidFill>
                <a:latin typeface="Times New Roman" pitchFamily="18" charset="0"/>
                <a:cs typeface="Times New Roman" pitchFamily="18" charset="0"/>
              </a:rPr>
              <a:t>Οπιοειδή</a:t>
            </a:r>
            <a:r>
              <a:rPr lang="en-US" altLang="en-US" sz="3600" smtClean="0">
                <a:solidFill>
                  <a:srgbClr val="800000"/>
                </a:solidFill>
                <a:latin typeface="Times New Roman" pitchFamily="18" charset="0"/>
                <a:cs typeface="Times New Roman" pitchFamily="18" charset="0"/>
              </a:rPr>
              <a:t>-the gold standard</a:t>
            </a:r>
            <a:endParaRPr lang="el-GR" altLang="en-US" sz="3600" smtClean="0">
              <a:solidFill>
                <a:srgbClr val="800000"/>
              </a:solidFill>
              <a:latin typeface="Times New Roman" pitchFamily="18" charset="0"/>
              <a:cs typeface="Times New Roman" pitchFamily="18" charset="0"/>
            </a:endParaRPr>
          </a:p>
        </p:txBody>
      </p:sp>
      <p:pic>
        <p:nvPicPr>
          <p:cNvPr id="35842" name="Picture 2"/>
          <p:cNvPicPr>
            <a:picLocks noChangeAspect="1" noChangeArrowheads="1"/>
          </p:cNvPicPr>
          <p:nvPr/>
        </p:nvPicPr>
        <p:blipFill>
          <a:blip r:embed="rId3"/>
          <a:srcRect/>
          <a:stretch>
            <a:fillRect/>
          </a:stretch>
        </p:blipFill>
        <p:spPr bwMode="auto">
          <a:xfrm>
            <a:off x="8832850" y="63500"/>
            <a:ext cx="1655763" cy="2224088"/>
          </a:xfrm>
          <a:prstGeom prst="rect">
            <a:avLst/>
          </a:prstGeom>
          <a:noFill/>
          <a:ln w="9525">
            <a:noFill/>
            <a:miter lim="800000"/>
            <a:headEnd/>
            <a:tailEnd/>
          </a:ln>
        </p:spPr>
      </p:pic>
      <p:sp>
        <p:nvSpPr>
          <p:cNvPr id="38915" name="Rectangle 3"/>
          <p:cNvSpPr>
            <a:spLocks noGrp="1" noChangeArrowheads="1"/>
          </p:cNvSpPr>
          <p:nvPr>
            <p:ph type="body" idx="1"/>
          </p:nvPr>
        </p:nvSpPr>
        <p:spPr>
          <a:xfrm>
            <a:off x="1981200" y="1600200"/>
            <a:ext cx="8435975" cy="5068888"/>
          </a:xfrm>
        </p:spPr>
        <p:txBody>
          <a:bodyPr rtlCol="0">
            <a:normAutofit/>
          </a:bodyPr>
          <a:lstStyle/>
          <a:p>
            <a:pPr eaLnBrk="1" fontAlgn="auto" hangingPunct="1">
              <a:spcAft>
                <a:spcPts val="0"/>
              </a:spcAft>
              <a:buFontTx/>
              <a:buNone/>
              <a:defRPr/>
            </a:pPr>
            <a:r>
              <a:rPr lang="el-GR" altLang="en-US" sz="1600" dirty="0">
                <a:solidFill>
                  <a:srgbClr val="001642"/>
                </a:solidFill>
                <a:latin typeface="Times New Roman" panose="02020603050405020304" pitchFamily="18" charset="0"/>
                <a:cs typeface="Times New Roman" panose="02020603050405020304" pitchFamily="18" charset="0"/>
              </a:rPr>
              <a:t>Ταξινόμηση</a:t>
            </a:r>
          </a:p>
          <a:p>
            <a:pPr eaLnBrk="1" fontAlgn="auto" hangingPunct="1">
              <a:spcAft>
                <a:spcPts val="0"/>
              </a:spcAft>
              <a:buFontTx/>
              <a:buNone/>
              <a:defRPr/>
            </a:pPr>
            <a:r>
              <a:rPr lang="el-GR" altLang="en-US" sz="1600" dirty="0">
                <a:solidFill>
                  <a:srgbClr val="001642"/>
                </a:solidFill>
                <a:latin typeface="Times New Roman" panose="02020603050405020304" pitchFamily="18" charset="0"/>
                <a:cs typeface="Times New Roman" panose="02020603050405020304" pitchFamily="18" charset="0"/>
              </a:rPr>
              <a:t>   1.ανάλογα με τη δράση </a:t>
            </a:r>
            <a:r>
              <a:rPr lang="el-GR" altLang="en-US" sz="1600" i="1" dirty="0">
                <a:solidFill>
                  <a:srgbClr val="001642"/>
                </a:solidFill>
                <a:latin typeface="Times New Roman" panose="02020603050405020304" pitchFamily="18" charset="0"/>
                <a:cs typeface="Times New Roman" panose="02020603050405020304" pitchFamily="18" charset="0"/>
              </a:rPr>
              <a:t>(ισχυρή, ήπια)</a:t>
            </a:r>
          </a:p>
          <a:p>
            <a:pPr eaLnBrk="1" fontAlgn="auto" hangingPunct="1">
              <a:spcAft>
                <a:spcPts val="0"/>
              </a:spcAft>
              <a:buFontTx/>
              <a:buNone/>
              <a:defRPr/>
            </a:pPr>
            <a:endParaRPr lang="el-GR" altLang="en-US" sz="1600" i="1" dirty="0">
              <a:solidFill>
                <a:srgbClr val="001642"/>
              </a:solidFill>
              <a:latin typeface="Times New Roman" panose="02020603050405020304" pitchFamily="18" charset="0"/>
              <a:cs typeface="Times New Roman" panose="02020603050405020304" pitchFamily="18" charset="0"/>
            </a:endParaRPr>
          </a:p>
          <a:p>
            <a:pPr eaLnBrk="1" fontAlgn="auto" hangingPunct="1">
              <a:spcAft>
                <a:spcPts val="0"/>
              </a:spcAft>
              <a:buFontTx/>
              <a:buNone/>
              <a:defRPr/>
            </a:pPr>
            <a:r>
              <a:rPr lang="el-GR" altLang="en-US" sz="1600" dirty="0">
                <a:solidFill>
                  <a:srgbClr val="001642"/>
                </a:solidFill>
                <a:latin typeface="Times New Roman" panose="02020603050405020304" pitchFamily="18" charset="0"/>
                <a:cs typeface="Times New Roman" panose="02020603050405020304" pitchFamily="18" charset="0"/>
              </a:rPr>
              <a:t>   2.ανάλογα με τη σύνθεση</a:t>
            </a:r>
          </a:p>
          <a:p>
            <a:pPr eaLnBrk="1" fontAlgn="auto" hangingPunct="1">
              <a:spcAft>
                <a:spcPts val="0"/>
              </a:spcAft>
              <a:buFontTx/>
              <a:buNone/>
              <a:defRPr/>
            </a:pPr>
            <a:endParaRPr lang="el-GR" altLang="en-US" sz="1600" dirty="0">
              <a:solidFill>
                <a:srgbClr val="001642"/>
              </a:solidFill>
              <a:latin typeface="Times New Roman" panose="02020603050405020304" pitchFamily="18" charset="0"/>
              <a:cs typeface="Times New Roman" panose="02020603050405020304" pitchFamily="18" charset="0"/>
            </a:endParaRPr>
          </a:p>
          <a:p>
            <a:pPr eaLnBrk="1" fontAlgn="auto" hangingPunct="1">
              <a:spcAft>
                <a:spcPts val="0"/>
              </a:spcAft>
              <a:buFontTx/>
              <a:buNone/>
              <a:defRPr/>
            </a:pPr>
            <a:r>
              <a:rPr lang="el-GR" altLang="en-US" sz="1600" dirty="0">
                <a:solidFill>
                  <a:srgbClr val="001642"/>
                </a:solidFill>
                <a:latin typeface="Times New Roman" panose="02020603050405020304" pitchFamily="18" charset="0"/>
                <a:cs typeface="Times New Roman" panose="02020603050405020304" pitchFamily="18" charset="0"/>
              </a:rPr>
              <a:t>   3.ανάλογα με τη δράση στους υποδοχείς</a:t>
            </a:r>
          </a:p>
          <a:p>
            <a:pPr eaLnBrk="1" fontAlgn="auto" hangingPunct="1">
              <a:spcAft>
                <a:spcPts val="0"/>
              </a:spcAft>
              <a:buFont typeface="Arial" panose="020B0604020202020204" pitchFamily="34" charset="0"/>
              <a:buChar char="•"/>
              <a:defRPr/>
            </a:pPr>
            <a:r>
              <a:rPr lang="el-GR" altLang="en-US" sz="1600" dirty="0">
                <a:solidFill>
                  <a:srgbClr val="001642"/>
                </a:solidFill>
                <a:latin typeface="Times New Roman" panose="02020603050405020304" pitchFamily="18" charset="0"/>
                <a:cs typeface="Times New Roman" panose="02020603050405020304" pitchFamily="18" charset="0"/>
              </a:rPr>
              <a:t>  </a:t>
            </a:r>
            <a:r>
              <a:rPr lang="el-GR" altLang="en-US" sz="1600" i="1" dirty="0">
                <a:solidFill>
                  <a:srgbClr val="001642"/>
                </a:solidFill>
                <a:latin typeface="Times New Roman" panose="02020603050405020304" pitchFamily="18" charset="0"/>
                <a:cs typeface="Times New Roman" panose="02020603050405020304" pitchFamily="18" charset="0"/>
              </a:rPr>
              <a:t>(αγωνιστές, μερικοί αγωνιστές, μικτοί )</a:t>
            </a:r>
            <a:r>
              <a:rPr lang="el-GR" sz="1600" dirty="0">
                <a:solidFill>
                  <a:srgbClr val="001642"/>
                </a:solidFill>
                <a:latin typeface="Times New Roman" panose="02020603050405020304" pitchFamily="18" charset="0"/>
                <a:cs typeface="Times New Roman" panose="02020603050405020304" pitchFamily="18" charset="0"/>
              </a:rPr>
              <a:t> </a:t>
            </a:r>
            <a:endParaRPr lang="en-US" sz="1600" dirty="0">
              <a:solidFill>
                <a:srgbClr val="001642"/>
              </a:solidFill>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el-GR" b="1" dirty="0">
                <a:solidFill>
                  <a:srgbClr val="001642"/>
                </a:solidFill>
                <a:latin typeface="Times New Roman" panose="02020603050405020304" pitchFamily="18" charset="0"/>
                <a:cs typeface="Times New Roman" panose="02020603050405020304" pitchFamily="18" charset="0"/>
              </a:rPr>
              <a:t>Ακρογωνιαίος λίθος για την αντιμετώπιση του</a:t>
            </a:r>
          </a:p>
          <a:p>
            <a:pPr eaLnBrk="1" fontAlgn="auto" hangingPunct="1">
              <a:spcAft>
                <a:spcPts val="0"/>
              </a:spcAft>
              <a:buFont typeface="Arial" panose="020B0604020202020204" pitchFamily="34" charset="0"/>
              <a:buChar char="•"/>
              <a:defRPr/>
            </a:pPr>
            <a:r>
              <a:rPr lang="el-GR" b="1" dirty="0">
                <a:solidFill>
                  <a:srgbClr val="001642"/>
                </a:solidFill>
                <a:latin typeface="Times New Roman" panose="02020603050405020304" pitchFamily="18" charset="0"/>
                <a:cs typeface="Times New Roman" panose="02020603050405020304" pitchFamily="18" charset="0"/>
              </a:rPr>
              <a:t>μέτριου έως σοβαρού πόνου</a:t>
            </a:r>
          </a:p>
          <a:p>
            <a:pPr eaLnBrk="1" fontAlgn="auto" hangingPunct="1">
              <a:spcAft>
                <a:spcPts val="0"/>
              </a:spcAft>
              <a:buFont typeface="Arial" panose="020B0604020202020204" pitchFamily="34" charset="0"/>
              <a:buChar char="•"/>
              <a:defRPr/>
            </a:pPr>
            <a:r>
              <a:rPr lang="el-GR" dirty="0">
                <a:solidFill>
                  <a:srgbClr val="001642"/>
                </a:solidFill>
                <a:latin typeface="Times New Roman" panose="02020603050405020304" pitchFamily="18" charset="0"/>
                <a:cs typeface="Times New Roman" panose="02020603050405020304" pitchFamily="18" charset="0"/>
              </a:rPr>
              <a:t> </a:t>
            </a:r>
            <a:r>
              <a:rPr lang="el-GR" dirty="0">
                <a:solidFill>
                  <a:srgbClr val="C00000"/>
                </a:solidFill>
                <a:latin typeface="Times New Roman" panose="02020603050405020304" pitchFamily="18" charset="0"/>
                <a:cs typeface="Times New Roman" panose="02020603050405020304" pitchFamily="18" charset="0"/>
              </a:rPr>
              <a:t>Είναι αποτελεσματικά</a:t>
            </a:r>
          </a:p>
          <a:p>
            <a:pPr eaLnBrk="1" fontAlgn="auto" hangingPunct="1">
              <a:spcAft>
                <a:spcPts val="0"/>
              </a:spcAft>
              <a:buFont typeface="Arial" panose="020B0604020202020204" pitchFamily="34" charset="0"/>
              <a:buChar char="•"/>
              <a:defRPr/>
            </a:pPr>
            <a:r>
              <a:rPr lang="en-US" dirty="0">
                <a:solidFill>
                  <a:srgbClr val="C00000"/>
                </a:solidFill>
                <a:latin typeface="Times New Roman" panose="02020603050405020304" pitchFamily="18" charset="0"/>
                <a:cs typeface="Times New Roman" panose="02020603050405020304" pitchFamily="18" charset="0"/>
              </a:rPr>
              <a:t> </a:t>
            </a:r>
            <a:r>
              <a:rPr lang="el-GR" dirty="0" err="1">
                <a:solidFill>
                  <a:srgbClr val="C00000"/>
                </a:solidFill>
                <a:latin typeface="Times New Roman" panose="02020603050405020304" pitchFamily="18" charset="0"/>
                <a:cs typeface="Times New Roman" panose="02020603050405020304" pitchFamily="18" charset="0"/>
              </a:rPr>
              <a:t>Τιτλοποιούνται</a:t>
            </a:r>
            <a:r>
              <a:rPr lang="el-GR" dirty="0">
                <a:solidFill>
                  <a:srgbClr val="C00000"/>
                </a:solidFill>
                <a:latin typeface="Times New Roman" panose="02020603050405020304" pitchFamily="18" charset="0"/>
                <a:cs typeface="Times New Roman" panose="02020603050405020304" pitchFamily="18" charset="0"/>
              </a:rPr>
              <a:t> εύκολα</a:t>
            </a:r>
          </a:p>
          <a:p>
            <a:pPr eaLnBrk="1" fontAlgn="auto" hangingPunct="1">
              <a:spcAft>
                <a:spcPts val="0"/>
              </a:spcAft>
              <a:buFont typeface="Arial" panose="020B0604020202020204" pitchFamily="34" charset="0"/>
              <a:buChar char="•"/>
              <a:defRPr/>
            </a:pPr>
            <a:r>
              <a:rPr lang="el-GR" dirty="0">
                <a:solidFill>
                  <a:srgbClr val="C00000"/>
                </a:solidFill>
                <a:latin typeface="Times New Roman" panose="02020603050405020304" pitchFamily="18" charset="0"/>
                <a:cs typeface="Times New Roman" panose="02020603050405020304" pitchFamily="18" charset="0"/>
              </a:rPr>
              <a:t> Σχέση ωφέλειας – κινδύνου: εξαιρετική</a:t>
            </a:r>
            <a:endParaRPr lang="el-GR" altLang="en-US" i="1" dirty="0">
              <a:solidFill>
                <a:srgbClr val="C00000"/>
              </a:solidFill>
              <a:latin typeface="Times New Roman" panose="02020603050405020304" pitchFamily="18" charset="0"/>
              <a:cs typeface="Times New Roman" panose="02020603050405020304" pitchFamily="18" charset="0"/>
            </a:endParaRPr>
          </a:p>
        </p:txBody>
      </p:sp>
      <p:pic>
        <p:nvPicPr>
          <p:cNvPr id="35845" name="Picture 5">
            <a:hlinkClick r:id="" action="ppaction://media"/>
          </p:cNvPr>
          <p:cNvPicPr>
            <a:picLocks noRot="1" noChangeAspect="1" noChangeArrowheads="1"/>
          </p:cNvPicPr>
          <p:nvPr>
            <a:wavAudioFile r:embed="rId1" name="~PP1301.WAV"/>
          </p:nvPr>
        </p:nvPicPr>
        <p:blipFill>
          <a:blip r:embed="rId4"/>
          <a:srcRect/>
          <a:stretch>
            <a:fillRect/>
          </a:stretch>
        </p:blipFill>
        <p:spPr bwMode="auto">
          <a:xfrm>
            <a:off x="11680825" y="6346825"/>
            <a:ext cx="304800" cy="304800"/>
          </a:xfrm>
          <a:prstGeom prst="rect">
            <a:avLst/>
          </a:prstGeom>
          <a:noFill/>
        </p:spPr>
      </p:pic>
    </p:spTree>
  </p:cSld>
  <p:clrMapOvr>
    <a:masterClrMapping/>
  </p:clrMapOvr>
  <p:transition advTm="230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8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584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Τίτλος 1"/>
          <p:cNvSpPr>
            <a:spLocks noGrp="1"/>
          </p:cNvSpPr>
          <p:nvPr>
            <p:ph type="title"/>
          </p:nvPr>
        </p:nvSpPr>
        <p:spPr/>
        <p:txBody>
          <a:bodyPr/>
          <a:lstStyle/>
          <a:p>
            <a:pPr eaLnBrk="1" hangingPunct="1"/>
            <a:r>
              <a:rPr lang="el-GR" sz="2400" b="1" smtClean="0">
                <a:solidFill>
                  <a:srgbClr val="C00000"/>
                </a:solidFill>
                <a:latin typeface="Times New Roman" pitchFamily="18" charset="0"/>
                <a:cs typeface="Times New Roman" pitchFamily="18" charset="0"/>
              </a:rPr>
              <a:t>ΟΠΙΟΕΙΔΗ ΑΝΑΛΓΗΤΙΚΑ</a:t>
            </a:r>
            <a:br>
              <a:rPr lang="el-GR" sz="2400" b="1" smtClean="0">
                <a:solidFill>
                  <a:srgbClr val="C00000"/>
                </a:solidFill>
                <a:latin typeface="Times New Roman" pitchFamily="18" charset="0"/>
                <a:cs typeface="Times New Roman" pitchFamily="18" charset="0"/>
              </a:rPr>
            </a:br>
            <a:r>
              <a:rPr lang="el-GR" sz="2400" smtClean="0">
                <a:solidFill>
                  <a:srgbClr val="C00000"/>
                </a:solidFill>
                <a:latin typeface="Times New Roman" pitchFamily="18" charset="0"/>
                <a:cs typeface="Times New Roman" pitchFamily="18" charset="0"/>
              </a:rPr>
              <a:t>ΑΝΕΠΙΘΥΜΗΤΕΣ ΕΝΕΡΓΕΙΕΣ</a:t>
            </a:r>
            <a:endParaRPr lang="en-US" sz="2400" smtClean="0">
              <a:solidFill>
                <a:srgbClr val="C00000"/>
              </a:solidFill>
              <a:latin typeface="Times New Roman" pitchFamily="18" charset="0"/>
              <a:cs typeface="Times New Roman" pitchFamily="18" charset="0"/>
            </a:endParaRPr>
          </a:p>
        </p:txBody>
      </p:sp>
      <p:sp>
        <p:nvSpPr>
          <p:cNvPr id="3" name="Θέση περιεχομένου 2"/>
          <p:cNvSpPr>
            <a:spLocks noGrp="1"/>
          </p:cNvSpPr>
          <p:nvPr>
            <p:ph idx="1"/>
          </p:nvPr>
        </p:nvSpPr>
        <p:spPr/>
        <p:txBody>
          <a:bodyPr rtlCol="0">
            <a:normAutofit fontScale="77500" lnSpcReduction="20000"/>
          </a:bodyPr>
          <a:lstStyle/>
          <a:p>
            <a:pPr eaLnBrk="1" fontAlgn="auto" hangingPunct="1">
              <a:spcAft>
                <a:spcPts val="0"/>
              </a:spcAft>
              <a:buFont typeface="Arial" panose="020B0604020202020204" pitchFamily="34" charset="0"/>
              <a:buChar char="•"/>
              <a:defRPr/>
            </a:pPr>
            <a:r>
              <a:rPr lang="el-GR" dirty="0">
                <a:solidFill>
                  <a:srgbClr val="002060"/>
                </a:solidFill>
                <a:latin typeface="Times New Roman" panose="02020603050405020304" pitchFamily="18" charset="0"/>
                <a:cs typeface="Times New Roman" panose="02020603050405020304" pitchFamily="18" charset="0"/>
              </a:rPr>
              <a:t>ναυτία, έμετος</a:t>
            </a:r>
          </a:p>
          <a:p>
            <a:pPr eaLnBrk="1" fontAlgn="auto" hangingPunct="1">
              <a:spcAft>
                <a:spcPts val="0"/>
              </a:spcAft>
              <a:buFont typeface="Arial" panose="020B0604020202020204" pitchFamily="34" charset="0"/>
              <a:buChar char="•"/>
              <a:defRPr/>
            </a:pPr>
            <a:r>
              <a:rPr lang="el-GR" dirty="0" smtClean="0">
                <a:solidFill>
                  <a:srgbClr val="002060"/>
                </a:solidFill>
                <a:latin typeface="Times New Roman" panose="02020603050405020304" pitchFamily="18" charset="0"/>
                <a:cs typeface="Times New Roman" panose="02020603050405020304" pitchFamily="18" charset="0"/>
              </a:rPr>
              <a:t>γαστρίτιδα</a:t>
            </a:r>
            <a:endParaRPr lang="el-GR" dirty="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dirty="0" smtClean="0">
                <a:solidFill>
                  <a:srgbClr val="002060"/>
                </a:solidFill>
                <a:latin typeface="Times New Roman" panose="02020603050405020304" pitchFamily="18" charset="0"/>
                <a:cs typeface="Times New Roman" panose="02020603050405020304" pitchFamily="18" charset="0"/>
              </a:rPr>
              <a:t>δυσκοιλιότητα</a:t>
            </a:r>
            <a:endParaRPr lang="el-GR" dirty="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dirty="0" smtClean="0">
                <a:solidFill>
                  <a:srgbClr val="002060"/>
                </a:solidFill>
                <a:latin typeface="Times New Roman" panose="02020603050405020304" pitchFamily="18" charset="0"/>
                <a:cs typeface="Times New Roman" panose="02020603050405020304" pitchFamily="18" charset="0"/>
              </a:rPr>
              <a:t>υπνηλία</a:t>
            </a:r>
            <a:endParaRPr lang="el-GR" dirty="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dirty="0" smtClean="0">
                <a:solidFill>
                  <a:srgbClr val="002060"/>
                </a:solidFill>
                <a:latin typeface="Times New Roman" panose="02020603050405020304" pitchFamily="18" charset="0"/>
                <a:cs typeface="Times New Roman" panose="02020603050405020304" pitchFamily="18" charset="0"/>
              </a:rPr>
              <a:t>σύγχυση</a:t>
            </a:r>
            <a:r>
              <a:rPr lang="el-GR" dirty="0">
                <a:solidFill>
                  <a:srgbClr val="002060"/>
                </a:solidFill>
                <a:latin typeface="Times New Roman" panose="02020603050405020304" pitchFamily="18" charset="0"/>
                <a:cs typeface="Times New Roman" panose="02020603050405020304" pitchFamily="18" charset="0"/>
              </a:rPr>
              <a:t>, παραισθήσεις</a:t>
            </a:r>
          </a:p>
          <a:p>
            <a:pPr eaLnBrk="1" fontAlgn="auto" hangingPunct="1">
              <a:spcAft>
                <a:spcPts val="0"/>
              </a:spcAft>
              <a:buFont typeface="Arial" panose="020B0604020202020204" pitchFamily="34" charset="0"/>
              <a:buChar char="•"/>
              <a:defRPr/>
            </a:pPr>
            <a:r>
              <a:rPr lang="el-GR" dirty="0" smtClean="0">
                <a:solidFill>
                  <a:srgbClr val="002060"/>
                </a:solidFill>
                <a:latin typeface="Times New Roman" panose="02020603050405020304" pitchFamily="18" charset="0"/>
                <a:cs typeface="Times New Roman" panose="02020603050405020304" pitchFamily="18" charset="0"/>
              </a:rPr>
              <a:t> </a:t>
            </a:r>
            <a:r>
              <a:rPr lang="el-GR" dirty="0">
                <a:solidFill>
                  <a:srgbClr val="002060"/>
                </a:solidFill>
                <a:latin typeface="Times New Roman" panose="02020603050405020304" pitchFamily="18" charset="0"/>
                <a:cs typeface="Times New Roman" panose="02020603050405020304" pitchFamily="18" charset="0"/>
              </a:rPr>
              <a:t>αναπνευστική καταστολή</a:t>
            </a:r>
          </a:p>
          <a:p>
            <a:pPr eaLnBrk="1" fontAlgn="auto" hangingPunct="1">
              <a:spcAft>
                <a:spcPts val="0"/>
              </a:spcAft>
              <a:buFont typeface="Arial" panose="020B0604020202020204" pitchFamily="34" charset="0"/>
              <a:buChar char="•"/>
              <a:defRPr/>
            </a:pPr>
            <a:r>
              <a:rPr lang="el-GR" i="1" dirty="0" smtClean="0">
                <a:solidFill>
                  <a:srgbClr val="002060"/>
                </a:solidFill>
                <a:latin typeface="Times New Roman" panose="02020603050405020304" pitchFamily="18" charset="0"/>
                <a:cs typeface="Times New Roman" panose="02020603050405020304" pitchFamily="18" charset="0"/>
              </a:rPr>
              <a:t>Είναι </a:t>
            </a:r>
            <a:r>
              <a:rPr lang="el-GR" i="1" dirty="0">
                <a:solidFill>
                  <a:srgbClr val="002060"/>
                </a:solidFill>
                <a:latin typeface="Times New Roman" panose="02020603050405020304" pitchFamily="18" charset="0"/>
                <a:cs typeface="Times New Roman" panose="02020603050405020304" pitchFamily="18" charset="0"/>
              </a:rPr>
              <a:t>συχνές στην αρχή</a:t>
            </a:r>
          </a:p>
          <a:p>
            <a:pPr marL="0" indent="0" eaLnBrk="1" fontAlgn="auto" hangingPunct="1">
              <a:spcAft>
                <a:spcPts val="0"/>
              </a:spcAft>
              <a:buFont typeface="Arial" panose="020B0604020202020204" pitchFamily="34" charset="0"/>
              <a:buNone/>
              <a:defRPr/>
            </a:pPr>
            <a:r>
              <a:rPr lang="en-US" i="1" dirty="0" smtClean="0">
                <a:solidFill>
                  <a:srgbClr val="C00000"/>
                </a:solidFill>
                <a:latin typeface="Times New Roman" panose="02020603050405020304" pitchFamily="18" charset="0"/>
                <a:cs typeface="Times New Roman" panose="02020603050405020304" pitchFamily="18" charset="0"/>
              </a:rPr>
              <a:t>     </a:t>
            </a:r>
            <a:r>
              <a:rPr lang="el-GR" i="1" dirty="0" smtClean="0">
                <a:solidFill>
                  <a:srgbClr val="C00000"/>
                </a:solidFill>
                <a:latin typeface="Times New Roman" panose="02020603050405020304" pitchFamily="18" charset="0"/>
                <a:cs typeface="Times New Roman" panose="02020603050405020304" pitchFamily="18" charset="0"/>
              </a:rPr>
              <a:t> </a:t>
            </a:r>
            <a:r>
              <a:rPr lang="el-GR" i="1" dirty="0">
                <a:solidFill>
                  <a:srgbClr val="002060"/>
                </a:solidFill>
                <a:latin typeface="Times New Roman" panose="02020603050405020304" pitchFamily="18" charset="0"/>
                <a:cs typeface="Times New Roman" panose="02020603050405020304" pitchFamily="18" charset="0"/>
              </a:rPr>
              <a:t>Υποχωρούν με την πάροδο του χρόνου</a:t>
            </a:r>
          </a:p>
          <a:p>
            <a:pPr eaLnBrk="1" fontAlgn="auto" hangingPunct="1">
              <a:spcAft>
                <a:spcPts val="0"/>
              </a:spcAft>
              <a:buFont typeface="Arial" panose="020B0604020202020204" pitchFamily="34" charset="0"/>
              <a:buChar char="•"/>
              <a:defRPr/>
            </a:pPr>
            <a:r>
              <a:rPr lang="el-GR" i="1" dirty="0">
                <a:solidFill>
                  <a:srgbClr val="C00000"/>
                </a:solidFill>
                <a:latin typeface="Times New Roman" panose="02020603050405020304" pitchFamily="18" charset="0"/>
                <a:cs typeface="Times New Roman" panose="02020603050405020304" pitchFamily="18" charset="0"/>
              </a:rPr>
              <a:t>- υπνηλία, σύγχυση: πιθανή ένδειξη για μείωση της δόσης</a:t>
            </a:r>
          </a:p>
          <a:p>
            <a:pPr eaLnBrk="1" fontAlgn="auto" hangingPunct="1">
              <a:spcAft>
                <a:spcPts val="0"/>
              </a:spcAft>
              <a:buFont typeface="Arial" panose="020B0604020202020204" pitchFamily="34" charset="0"/>
              <a:buChar char="•"/>
              <a:defRPr/>
            </a:pPr>
            <a:r>
              <a:rPr lang="el-GR" i="1" dirty="0">
                <a:solidFill>
                  <a:srgbClr val="C00000"/>
                </a:solidFill>
                <a:latin typeface="Times New Roman" panose="02020603050405020304" pitchFamily="18" charset="0"/>
                <a:cs typeface="Times New Roman" panose="02020603050405020304" pitchFamily="18" charset="0"/>
              </a:rPr>
              <a:t>- αναπνευστική καταστολή: μηδαμινός κίνδυνος</a:t>
            </a:r>
          </a:p>
          <a:p>
            <a:pPr eaLnBrk="1" fontAlgn="auto" hangingPunct="1">
              <a:spcAft>
                <a:spcPts val="0"/>
              </a:spcAft>
              <a:buFont typeface="Arial" panose="020B0604020202020204" pitchFamily="34" charset="0"/>
              <a:buChar char="•"/>
              <a:defRPr/>
            </a:pPr>
            <a:r>
              <a:rPr lang="el-GR" i="1" dirty="0">
                <a:solidFill>
                  <a:srgbClr val="C00000"/>
                </a:solidFill>
                <a:latin typeface="Times New Roman" panose="02020603050405020304" pitchFamily="18" charset="0"/>
                <a:cs typeface="Times New Roman" panose="02020603050405020304" pitchFamily="18" charset="0"/>
              </a:rPr>
              <a:t>- ναυτία, δυσκοιλιότητα: οι πιο σταθερές: προληπτική</a:t>
            </a:r>
          </a:p>
          <a:p>
            <a:pPr marL="0" indent="0" eaLnBrk="1" fontAlgn="auto" hangingPunct="1">
              <a:spcAft>
                <a:spcPts val="0"/>
              </a:spcAft>
              <a:buFont typeface="Arial" panose="020B0604020202020204" pitchFamily="34" charset="0"/>
              <a:buNone/>
              <a:defRPr/>
            </a:pPr>
            <a:r>
              <a:rPr lang="en-US" i="1" dirty="0" smtClean="0">
                <a:solidFill>
                  <a:srgbClr val="C00000"/>
                </a:solidFill>
                <a:latin typeface="Times New Roman" panose="02020603050405020304" pitchFamily="18" charset="0"/>
                <a:cs typeface="Times New Roman" panose="02020603050405020304" pitchFamily="18" charset="0"/>
              </a:rPr>
              <a:t>     </a:t>
            </a:r>
            <a:r>
              <a:rPr lang="el-GR" i="1" dirty="0" smtClean="0">
                <a:solidFill>
                  <a:srgbClr val="C00000"/>
                </a:solidFill>
                <a:latin typeface="Times New Roman" panose="02020603050405020304" pitchFamily="18" charset="0"/>
                <a:cs typeface="Times New Roman" panose="02020603050405020304" pitchFamily="18" charset="0"/>
              </a:rPr>
              <a:t>αντιμετώπιση</a:t>
            </a:r>
            <a:endParaRPr lang="en-US" i="1" dirty="0">
              <a:solidFill>
                <a:srgbClr val="C00000"/>
              </a:solidFill>
              <a:latin typeface="Times New Roman" panose="02020603050405020304" pitchFamily="18" charset="0"/>
              <a:cs typeface="Times New Roman" panose="02020603050405020304" pitchFamily="18" charset="0"/>
            </a:endParaRPr>
          </a:p>
        </p:txBody>
      </p:sp>
      <p:pic>
        <p:nvPicPr>
          <p:cNvPr id="36868" name="Picture 4">
            <a:hlinkClick r:id="" action="ppaction://media"/>
          </p:cNvPr>
          <p:cNvPicPr>
            <a:picLocks noRot="1" noChangeAspect="1" noChangeArrowheads="1"/>
          </p:cNvPicPr>
          <p:nvPr>
            <a:wavAudioFile r:embed="rId1" name="~PP3975.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54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8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686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Τίτλος 1"/>
          <p:cNvSpPr>
            <a:spLocks noGrp="1"/>
          </p:cNvSpPr>
          <p:nvPr>
            <p:ph type="title"/>
          </p:nvPr>
        </p:nvSpPr>
        <p:spPr/>
        <p:txBody>
          <a:bodyPr/>
          <a:lstStyle/>
          <a:p>
            <a:pPr eaLnBrk="1" hangingPunct="1"/>
            <a:r>
              <a:rPr lang="el-GR" sz="4000" smtClean="0">
                <a:solidFill>
                  <a:srgbClr val="C00000"/>
                </a:solidFill>
                <a:latin typeface="Times New Roman" pitchFamily="18" charset="0"/>
                <a:cs typeface="Times New Roman" pitchFamily="18" charset="0"/>
              </a:rPr>
              <a:t>Τραμαδόλη </a:t>
            </a:r>
            <a:endParaRPr lang="en-US" sz="4000" smtClean="0">
              <a:solidFill>
                <a:srgbClr val="C00000"/>
              </a:solidFill>
              <a:latin typeface="Times New Roman" pitchFamily="18" charset="0"/>
              <a:cs typeface="Times New Roman" pitchFamily="18" charset="0"/>
            </a:endParaRPr>
          </a:p>
        </p:txBody>
      </p:sp>
      <p:sp>
        <p:nvSpPr>
          <p:cNvPr id="37890" name="Θέση περιεχομένου 2"/>
          <p:cNvSpPr>
            <a:spLocks noGrp="1"/>
          </p:cNvSpPr>
          <p:nvPr>
            <p:ph idx="1"/>
          </p:nvPr>
        </p:nvSpPr>
        <p:spPr/>
        <p:txBody>
          <a:bodyPr/>
          <a:lstStyle/>
          <a:p>
            <a:pPr eaLnBrk="1" hangingPunct="1"/>
            <a:r>
              <a:rPr lang="el-GR" smtClean="0">
                <a:solidFill>
                  <a:srgbClr val="002060"/>
                </a:solidFill>
                <a:latin typeface="Arial" charset="0"/>
                <a:cs typeface="Arial" charset="0"/>
              </a:rPr>
              <a:t>Η τραμαδόλη είναι ισχυρός διεγέρτης των μ-υποδοχέων των ενδορφινών, ενώ παράλληλα αυξάνει τα επίπεδα σεροτονίνης και  νοραδρεναλίνης ( αναστολή της επαναπρόσληψης στο επίπεδο των συνάψεων )</a:t>
            </a:r>
            <a:endParaRPr lang="en-US" smtClean="0">
              <a:solidFill>
                <a:srgbClr val="002060"/>
              </a:solidFill>
              <a:latin typeface="Arial" charset="0"/>
              <a:cs typeface="Arial" charset="0"/>
            </a:endParaRPr>
          </a:p>
          <a:p>
            <a:pPr eaLnBrk="1" hangingPunct="1"/>
            <a:r>
              <a:rPr lang="el-GR" smtClean="0">
                <a:solidFill>
                  <a:srgbClr val="002060"/>
                </a:solidFill>
                <a:latin typeface="Arial" charset="0"/>
                <a:cs typeface="Arial" charset="0"/>
              </a:rPr>
              <a:t>Το φάρμακο κυκλοφορεί σε πολλές μορφές, όπως σταγόνες, υπόθετα, αμπούλες καθώς και σε μορφή βραδείας αποδέσμευσης (SR). H ανώτερη ημερήσια δόση δεν θα πρέπει να ξεπερνά τα </a:t>
            </a:r>
            <a:r>
              <a:rPr lang="el-GR" smtClean="0">
                <a:solidFill>
                  <a:srgbClr val="C00000"/>
                </a:solidFill>
                <a:latin typeface="Arial" charset="0"/>
                <a:cs typeface="Arial" charset="0"/>
              </a:rPr>
              <a:t>400 mg. </a:t>
            </a:r>
            <a:endParaRPr lang="en-US" smtClean="0">
              <a:solidFill>
                <a:srgbClr val="C00000"/>
              </a:solidFill>
              <a:latin typeface="Arial" charset="0"/>
              <a:cs typeface="Arial" charset="0"/>
            </a:endParaRPr>
          </a:p>
        </p:txBody>
      </p:sp>
      <p:pic>
        <p:nvPicPr>
          <p:cNvPr id="37892" name="Picture 4">
            <a:hlinkClick r:id="" action="ppaction://media"/>
          </p:cNvPr>
          <p:cNvPicPr>
            <a:picLocks noRot="1" noChangeAspect="1" noChangeArrowheads="1"/>
          </p:cNvPicPr>
          <p:nvPr>
            <a:wavAudioFile r:embed="rId1" name="~PP2736.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349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8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789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Τίτλος 1"/>
          <p:cNvSpPr>
            <a:spLocks noGrp="1"/>
          </p:cNvSpPr>
          <p:nvPr>
            <p:ph type="title"/>
          </p:nvPr>
        </p:nvSpPr>
        <p:spPr/>
        <p:txBody>
          <a:bodyPr/>
          <a:lstStyle/>
          <a:p>
            <a:pPr eaLnBrk="1" hangingPunct="1"/>
            <a:r>
              <a:rPr lang="el-GR" smtClean="0">
                <a:solidFill>
                  <a:srgbClr val="FF0000"/>
                </a:solidFill>
              </a:rPr>
              <a:t>Μορφίνη </a:t>
            </a:r>
            <a:endParaRPr lang="en-US" smtClean="0">
              <a:solidFill>
                <a:srgbClr val="FF0000"/>
              </a:solidFill>
            </a:endParaRPr>
          </a:p>
        </p:txBody>
      </p:sp>
      <p:sp>
        <p:nvSpPr>
          <p:cNvPr id="3" name="Θέση περιεχομένου 2"/>
          <p:cNvSpPr>
            <a:spLocks noGrp="1"/>
          </p:cNvSpPr>
          <p:nvPr>
            <p:ph idx="1"/>
          </p:nvPr>
        </p:nvSpPr>
        <p:spPr/>
        <p:txBody>
          <a:bodyPr rtlCol="0">
            <a:normAutofit fontScale="92500" lnSpcReduction="20000"/>
          </a:bodyPr>
          <a:lstStyle/>
          <a:p>
            <a:pPr eaLnBrk="1" fontAlgn="auto" hangingPunct="1">
              <a:spcAft>
                <a:spcPts val="0"/>
              </a:spcAft>
              <a:buFont typeface="Arial" panose="020B0604020202020204" pitchFamily="34" charset="0"/>
              <a:buChar char="•"/>
              <a:defRPr/>
            </a:pPr>
            <a:r>
              <a:rPr lang="el-GR" dirty="0">
                <a:solidFill>
                  <a:srgbClr val="002060"/>
                </a:solidFill>
                <a:latin typeface="Times New Roman" panose="02020603050405020304" pitchFamily="18" charset="0"/>
                <a:cs typeface="Times New Roman" panose="02020603050405020304" pitchFamily="18" charset="0"/>
              </a:rPr>
              <a:t>το πρότυπο αναλγητικό οπιούχο προς το οποίο συγκρίνονται τα άλλα </a:t>
            </a:r>
            <a:r>
              <a:rPr lang="el-GR" dirty="0" err="1">
                <a:solidFill>
                  <a:srgbClr val="002060"/>
                </a:solidFill>
                <a:latin typeface="Times New Roman" panose="02020603050405020304" pitchFamily="18" charset="0"/>
                <a:cs typeface="Times New Roman" panose="02020603050405020304" pitchFamily="18" charset="0"/>
              </a:rPr>
              <a:t>οπιοειδή</a:t>
            </a:r>
            <a:r>
              <a:rPr lang="el-GR" dirty="0">
                <a:solidFill>
                  <a:srgbClr val="002060"/>
                </a:solidFill>
                <a:latin typeface="Times New Roman" panose="02020603050405020304" pitchFamily="18" charset="0"/>
                <a:cs typeface="Times New Roman" panose="02020603050405020304" pitchFamily="18" charset="0"/>
              </a:rPr>
              <a:t>. Χορηγείται από όλες τις οδούς και η </a:t>
            </a:r>
            <a:r>
              <a:rPr lang="el-GR" dirty="0" err="1">
                <a:solidFill>
                  <a:srgbClr val="002060"/>
                </a:solidFill>
                <a:latin typeface="Times New Roman" panose="02020603050405020304" pitchFamily="18" charset="0"/>
                <a:cs typeface="Times New Roman" panose="02020603050405020304" pitchFamily="18" charset="0"/>
              </a:rPr>
              <a:t>βιοδιαθεσιμότητά</a:t>
            </a:r>
            <a:r>
              <a:rPr lang="el-GR" dirty="0">
                <a:solidFill>
                  <a:srgbClr val="002060"/>
                </a:solidFill>
                <a:latin typeface="Times New Roman" panose="02020603050405020304" pitchFamily="18" charset="0"/>
                <a:cs typeface="Times New Roman" panose="02020603050405020304" pitchFamily="18" charset="0"/>
              </a:rPr>
              <a:t> της από το στόμα είναι 35-75% ενώ το αναλγητικό της αποτέλεσμα δεν έχει οροφή </a:t>
            </a:r>
            <a:r>
              <a:rPr lang="el-GR" dirty="0" smtClean="0">
                <a:solidFill>
                  <a:srgbClr val="002060"/>
                </a:solidFill>
                <a:latin typeface="Times New Roman" panose="02020603050405020304" pitchFamily="18" charset="0"/>
                <a:cs typeface="Times New Roman" panose="02020603050405020304" pitchFamily="18" charset="0"/>
              </a:rPr>
              <a:t>δράσης</a:t>
            </a:r>
          </a:p>
          <a:p>
            <a:pPr marL="0" indent="0" eaLnBrk="1" fontAlgn="auto" hangingPunct="1">
              <a:spcAft>
                <a:spcPts val="0"/>
              </a:spcAft>
              <a:buFont typeface="Arial" panose="020B0604020202020204" pitchFamily="34" charset="0"/>
              <a:buNone/>
              <a:defRPr/>
            </a:pPr>
            <a:endParaRPr lang="el-GR"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dirty="0" smtClean="0">
                <a:solidFill>
                  <a:srgbClr val="002060"/>
                </a:solidFill>
                <a:latin typeface="Times New Roman" panose="02020603050405020304" pitchFamily="18" charset="0"/>
                <a:cs typeface="Times New Roman" panose="02020603050405020304" pitchFamily="18" charset="0"/>
              </a:rPr>
              <a:t>Από </a:t>
            </a:r>
            <a:r>
              <a:rPr lang="el-GR" dirty="0">
                <a:solidFill>
                  <a:srgbClr val="002060"/>
                </a:solidFill>
                <a:latin typeface="Times New Roman" panose="02020603050405020304" pitchFamily="18" charset="0"/>
                <a:cs typeface="Times New Roman" panose="02020603050405020304" pitchFamily="18" charset="0"/>
              </a:rPr>
              <a:t>του στόματος: έναρξη:15-60 min,αιχμή:1-4 ώρες,διάρκεια:2-7 ώρες.</a:t>
            </a:r>
          </a:p>
          <a:p>
            <a:pPr eaLnBrk="1" fontAlgn="auto" hangingPunct="1">
              <a:spcAft>
                <a:spcPts val="0"/>
              </a:spcAft>
              <a:buFont typeface="Arial" panose="020B0604020202020204" pitchFamily="34" charset="0"/>
              <a:buChar char="•"/>
              <a:defRPr/>
            </a:pPr>
            <a:r>
              <a:rPr lang="el-GR" dirty="0">
                <a:solidFill>
                  <a:srgbClr val="002060"/>
                </a:solidFill>
                <a:latin typeface="Times New Roman" panose="02020603050405020304" pitchFamily="18" charset="0"/>
                <a:cs typeface="Times New Roman" panose="02020603050405020304" pitchFamily="18" charset="0"/>
              </a:rPr>
              <a:t>Από του στόματος βραδείας αποδέσμευσης: έναρξη:60-90 min,αιχμή:30-60min,διάρκεια:6-12 ώρες.</a:t>
            </a:r>
          </a:p>
          <a:p>
            <a:pPr eaLnBrk="1" fontAlgn="auto" hangingPunct="1">
              <a:spcAft>
                <a:spcPts val="0"/>
              </a:spcAft>
              <a:buFont typeface="Arial" panose="020B0604020202020204" pitchFamily="34" charset="0"/>
              <a:buChar char="•"/>
              <a:defRPr/>
            </a:pPr>
            <a:r>
              <a:rPr lang="el-GR" dirty="0">
                <a:solidFill>
                  <a:srgbClr val="002060"/>
                </a:solidFill>
                <a:latin typeface="Times New Roman" panose="02020603050405020304" pitchFamily="18" charset="0"/>
                <a:cs typeface="Times New Roman" panose="02020603050405020304" pitchFamily="18" charset="0"/>
              </a:rPr>
              <a:t> </a:t>
            </a:r>
            <a:r>
              <a:rPr lang="el-GR" dirty="0" err="1">
                <a:solidFill>
                  <a:srgbClr val="002060"/>
                </a:solidFill>
                <a:latin typeface="Times New Roman" panose="02020603050405020304" pitchFamily="18" charset="0"/>
                <a:cs typeface="Times New Roman" panose="02020603050405020304" pitchFamily="18" charset="0"/>
              </a:rPr>
              <a:t>Δοσολογία:από</a:t>
            </a:r>
            <a:r>
              <a:rPr lang="el-GR" dirty="0">
                <a:solidFill>
                  <a:srgbClr val="002060"/>
                </a:solidFill>
                <a:latin typeface="Times New Roman" panose="02020603050405020304" pitchFamily="18" charset="0"/>
                <a:cs typeface="Times New Roman" panose="02020603050405020304" pitchFamily="18" charset="0"/>
              </a:rPr>
              <a:t> το στόμα (σε χρόνιο πόνο κακοήθους αιτιολογίας) 60-200 </a:t>
            </a:r>
            <a:r>
              <a:rPr lang="el-GR" dirty="0" err="1">
                <a:solidFill>
                  <a:srgbClr val="002060"/>
                </a:solidFill>
                <a:latin typeface="Times New Roman" panose="02020603050405020304" pitchFamily="18" charset="0"/>
                <a:cs typeface="Times New Roman" panose="02020603050405020304" pitchFamily="18" charset="0"/>
              </a:rPr>
              <a:t>mg</a:t>
            </a:r>
            <a:r>
              <a:rPr lang="el-GR" dirty="0">
                <a:solidFill>
                  <a:srgbClr val="002060"/>
                </a:solidFill>
                <a:latin typeface="Times New Roman" panose="02020603050405020304" pitchFamily="18" charset="0"/>
                <a:cs typeface="Times New Roman" panose="02020603050405020304" pitchFamily="18" charset="0"/>
              </a:rPr>
              <a:t> την ημέρα ανάλογα με τις ανάγκες του αρρώστου. </a:t>
            </a:r>
            <a:r>
              <a:rPr lang="el-GR" dirty="0" smtClean="0">
                <a:solidFill>
                  <a:srgbClr val="002060"/>
                </a:solidFill>
                <a:latin typeface="Times New Roman" panose="02020603050405020304" pitchFamily="18" charset="0"/>
                <a:cs typeface="Times New Roman" panose="02020603050405020304" pitchFamily="18" charset="0"/>
              </a:rPr>
              <a:t>Μέγιστη </a:t>
            </a:r>
            <a:r>
              <a:rPr lang="el-GR" dirty="0">
                <a:solidFill>
                  <a:srgbClr val="002060"/>
                </a:solidFill>
                <a:latin typeface="Times New Roman" panose="02020603050405020304" pitchFamily="18" charset="0"/>
                <a:cs typeface="Times New Roman" panose="02020603050405020304" pitchFamily="18" charset="0"/>
              </a:rPr>
              <a:t>δόση  δεν υπάρχει . Δόσεις μεγαλύτερες των 120-180 </a:t>
            </a:r>
            <a:r>
              <a:rPr lang="el-GR" dirty="0" err="1">
                <a:solidFill>
                  <a:srgbClr val="002060"/>
                </a:solidFill>
                <a:latin typeface="Times New Roman" panose="02020603050405020304" pitchFamily="18" charset="0"/>
                <a:cs typeface="Times New Roman" panose="02020603050405020304" pitchFamily="18" charset="0"/>
              </a:rPr>
              <a:t>mg</a:t>
            </a:r>
            <a:r>
              <a:rPr lang="el-GR" dirty="0">
                <a:solidFill>
                  <a:srgbClr val="002060"/>
                </a:solidFill>
                <a:latin typeface="Times New Roman" panose="02020603050405020304" pitchFamily="18" charset="0"/>
                <a:cs typeface="Times New Roman" panose="02020603050405020304" pitchFamily="18" charset="0"/>
              </a:rPr>
              <a:t> πρέπει να χορηγούνται από ιατρό με εμπειρία στην αντιμετώπιση του πόνου.</a:t>
            </a:r>
          </a:p>
          <a:p>
            <a:pPr eaLnBrk="1" fontAlgn="auto" hangingPunct="1">
              <a:spcAft>
                <a:spcPts val="0"/>
              </a:spcAft>
              <a:buFont typeface="Arial" panose="020B0604020202020204" pitchFamily="34" charset="0"/>
              <a:buChar char="•"/>
              <a:defRPr/>
            </a:pP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38916" name="Picture 4">
            <a:hlinkClick r:id="" action="ppaction://media"/>
          </p:cNvPr>
          <p:cNvPicPr>
            <a:picLocks noRot="1" noChangeAspect="1" noChangeArrowheads="1"/>
          </p:cNvPicPr>
          <p:nvPr>
            <a:wavAudioFile r:embed="rId1" name="~PP3528.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37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9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89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Τίτλος 1"/>
          <p:cNvSpPr>
            <a:spLocks noGrp="1"/>
          </p:cNvSpPr>
          <p:nvPr>
            <p:ph type="title"/>
          </p:nvPr>
        </p:nvSpPr>
        <p:spPr/>
        <p:txBody>
          <a:bodyPr/>
          <a:lstStyle/>
          <a:p>
            <a:pPr eaLnBrk="1" hangingPunct="1"/>
            <a:r>
              <a:rPr lang="el-GR" smtClean="0">
                <a:solidFill>
                  <a:srgbClr val="C00000"/>
                </a:solidFill>
              </a:rPr>
              <a:t>Φεντανύλη</a:t>
            </a:r>
            <a:endParaRPr lang="en-US" smtClean="0">
              <a:solidFill>
                <a:srgbClr val="C00000"/>
              </a:solidFill>
            </a:endParaRPr>
          </a:p>
        </p:txBody>
      </p:sp>
      <p:sp>
        <p:nvSpPr>
          <p:cNvPr id="3" name="Θέση περιεχομένου 2"/>
          <p:cNvSpPr>
            <a:spLocks noGrp="1"/>
          </p:cNvSpPr>
          <p:nvPr>
            <p:ph idx="1"/>
          </p:nvPr>
        </p:nvSpPr>
        <p:spPr/>
        <p:txBody>
          <a:bodyPr rtlCol="0">
            <a:normAutofit/>
          </a:bodyPr>
          <a:lstStyle/>
          <a:p>
            <a:pPr eaLnBrk="1" fontAlgn="auto" hangingPunct="1">
              <a:spcAft>
                <a:spcPts val="0"/>
              </a:spcAft>
              <a:buFont typeface="Arial" panose="020B0604020202020204" pitchFamily="34" charset="0"/>
              <a:buChar char="•"/>
              <a:defRPr/>
            </a:pPr>
            <a:r>
              <a:rPr lang="el-GR" dirty="0" smtClean="0">
                <a:solidFill>
                  <a:srgbClr val="002060"/>
                </a:solidFill>
                <a:latin typeface="Times New Roman" panose="02020603050405020304" pitchFamily="18" charset="0"/>
                <a:cs typeface="Times New Roman" panose="02020603050405020304" pitchFamily="18" charset="0"/>
              </a:rPr>
              <a:t>Έναρξη με 12μ</a:t>
            </a:r>
            <a:r>
              <a:rPr lang="en-US" dirty="0" smtClean="0">
                <a:solidFill>
                  <a:srgbClr val="002060"/>
                </a:solidFill>
                <a:latin typeface="Times New Roman" panose="02020603050405020304" pitchFamily="18" charset="0"/>
                <a:cs typeface="Times New Roman" panose="02020603050405020304" pitchFamily="18" charset="0"/>
              </a:rPr>
              <a:t>g/h  </a:t>
            </a:r>
            <a:r>
              <a:rPr lang="el-GR" dirty="0" smtClean="0">
                <a:solidFill>
                  <a:srgbClr val="002060"/>
                </a:solidFill>
                <a:latin typeface="Times New Roman" panose="02020603050405020304" pitchFamily="18" charset="0"/>
                <a:cs typeface="Times New Roman" panose="02020603050405020304" pitchFamily="18" charset="0"/>
              </a:rPr>
              <a:t>ή 25</a:t>
            </a:r>
            <a:r>
              <a:rPr lang="el-GR" dirty="0">
                <a:solidFill>
                  <a:srgbClr val="002060"/>
                </a:solidFill>
                <a:latin typeface="Times New Roman" panose="02020603050405020304" pitchFamily="18" charset="0"/>
                <a:cs typeface="Times New Roman" panose="02020603050405020304" pitchFamily="18" charset="0"/>
              </a:rPr>
              <a:t>μ</a:t>
            </a:r>
            <a:r>
              <a:rPr lang="en-US" dirty="0" smtClean="0">
                <a:solidFill>
                  <a:srgbClr val="002060"/>
                </a:solidFill>
                <a:latin typeface="Times New Roman" panose="02020603050405020304" pitchFamily="18" charset="0"/>
                <a:cs typeface="Times New Roman" panose="02020603050405020304" pitchFamily="18" charset="0"/>
              </a:rPr>
              <a:t>g/h</a:t>
            </a:r>
            <a:endParaRPr lang="el-GR"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dirty="0" smtClean="0">
                <a:solidFill>
                  <a:srgbClr val="002060"/>
                </a:solidFill>
                <a:latin typeface="Times New Roman" panose="02020603050405020304" pitchFamily="18" charset="0"/>
                <a:cs typeface="Times New Roman" panose="02020603050405020304" pitchFamily="18" charset="0"/>
              </a:rPr>
              <a:t>Ηλικία</a:t>
            </a:r>
          </a:p>
          <a:p>
            <a:pPr eaLnBrk="1" fontAlgn="auto" hangingPunct="1">
              <a:spcAft>
                <a:spcPts val="0"/>
              </a:spcAft>
              <a:buFont typeface="Arial" panose="020B0604020202020204" pitchFamily="34" charset="0"/>
              <a:buChar char="•"/>
              <a:defRPr/>
            </a:pPr>
            <a:r>
              <a:rPr lang="el-GR" dirty="0" smtClean="0">
                <a:solidFill>
                  <a:srgbClr val="002060"/>
                </a:solidFill>
                <a:latin typeface="Times New Roman" panose="02020603050405020304" pitchFamily="18" charset="0"/>
                <a:cs typeface="Times New Roman" panose="02020603050405020304" pitchFamily="18" charset="0"/>
              </a:rPr>
              <a:t>Ηπατική/νεφρική λειτουργία</a:t>
            </a:r>
          </a:p>
          <a:p>
            <a:pPr eaLnBrk="1" fontAlgn="auto" hangingPunct="1">
              <a:spcAft>
                <a:spcPts val="0"/>
              </a:spcAft>
              <a:buFont typeface="Arial" panose="020B0604020202020204" pitchFamily="34" charset="0"/>
              <a:buChar char="•"/>
              <a:defRPr/>
            </a:pPr>
            <a:r>
              <a:rPr lang="en-US" dirty="0" smtClean="0">
                <a:solidFill>
                  <a:srgbClr val="002060"/>
                </a:solidFill>
                <a:latin typeface="Times New Roman" panose="02020603050405020304" pitchFamily="18" charset="0"/>
                <a:cs typeface="Times New Roman" panose="02020603050405020304" pitchFamily="18" charset="0"/>
              </a:rPr>
              <a:t>Opioid naïve patients </a:t>
            </a:r>
            <a:r>
              <a:rPr lang="en-US" i="1" dirty="0">
                <a:solidFill>
                  <a:srgbClr val="002060"/>
                </a:solidFill>
                <a:latin typeface="Times New Roman" panose="02020603050405020304" pitchFamily="18" charset="0"/>
                <a:cs typeface="Times New Roman" panose="02020603050405020304" pitchFamily="18" charset="0"/>
              </a:rPr>
              <a:t>patients are not</a:t>
            </a:r>
          </a:p>
          <a:p>
            <a:pPr marL="0" indent="0" eaLnBrk="1" fontAlgn="auto" hangingPunct="1">
              <a:spcAft>
                <a:spcPts val="0"/>
              </a:spcAft>
              <a:buFont typeface="Arial" panose="020B0604020202020204" pitchFamily="34" charset="0"/>
              <a:buNone/>
              <a:defRPr/>
            </a:pPr>
            <a:r>
              <a:rPr lang="en-US" i="1" dirty="0">
                <a:solidFill>
                  <a:srgbClr val="002060"/>
                </a:solidFill>
                <a:latin typeface="Times New Roman" panose="02020603050405020304" pitchFamily="18" charset="0"/>
                <a:cs typeface="Times New Roman" panose="02020603050405020304" pitchFamily="18" charset="0"/>
              </a:rPr>
              <a:t>   chronically receiving opioids on a daily basis</a:t>
            </a:r>
          </a:p>
        </p:txBody>
      </p:sp>
      <p:pic>
        <p:nvPicPr>
          <p:cNvPr id="39940" name="Picture 4">
            <a:hlinkClick r:id="" action="ppaction://media"/>
          </p:cNvPr>
          <p:cNvPicPr>
            <a:picLocks noRot="1" noChangeAspect="1" noChangeArrowheads="1"/>
          </p:cNvPicPr>
          <p:nvPr>
            <a:wavAudioFile r:embed="rId1" name="~PP4019.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736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9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994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Τίτλος 1"/>
          <p:cNvSpPr>
            <a:spLocks noGrp="1"/>
          </p:cNvSpPr>
          <p:nvPr>
            <p:ph type="title"/>
          </p:nvPr>
        </p:nvSpPr>
        <p:spPr/>
        <p:txBody>
          <a:bodyPr/>
          <a:lstStyle/>
          <a:p>
            <a:pPr eaLnBrk="1" hangingPunct="1"/>
            <a:r>
              <a:rPr lang="el-GR" sz="4000" smtClean="0">
                <a:solidFill>
                  <a:srgbClr val="C00000"/>
                </a:solidFill>
                <a:latin typeface="Times New Roman" pitchFamily="18" charset="0"/>
                <a:cs typeface="Times New Roman" pitchFamily="18" charset="0"/>
              </a:rPr>
              <a:t>Οξυκοδόνη</a:t>
            </a:r>
            <a:endParaRPr lang="en-US" sz="4000" smtClean="0">
              <a:solidFill>
                <a:srgbClr val="C00000"/>
              </a:solidFill>
              <a:latin typeface="Times New Roman" pitchFamily="18" charset="0"/>
              <a:cs typeface="Times New Roman" pitchFamily="18" charset="0"/>
            </a:endParaRPr>
          </a:p>
        </p:txBody>
      </p:sp>
      <p:sp>
        <p:nvSpPr>
          <p:cNvPr id="3" name="Θέση περιεχομένου 2"/>
          <p:cNvSpPr>
            <a:spLocks noGrp="1"/>
          </p:cNvSpPr>
          <p:nvPr>
            <p:ph idx="1"/>
          </p:nvPr>
        </p:nvSpPr>
        <p:spPr/>
        <p:txBody>
          <a:bodyPr rtlCol="0">
            <a:normAutofit fontScale="92500" lnSpcReduction="10000"/>
          </a:bodyPr>
          <a:lstStyle/>
          <a:p>
            <a:pPr eaLnBrk="1" fontAlgn="auto" hangingPunct="1">
              <a:spcAft>
                <a:spcPts val="0"/>
              </a:spcAft>
              <a:buFont typeface="Arial" panose="020B0604020202020204" pitchFamily="34" charset="0"/>
              <a:buChar char="•"/>
              <a:defRPr/>
            </a:pPr>
            <a:r>
              <a:rPr lang="el-GR" i="1" dirty="0">
                <a:solidFill>
                  <a:srgbClr val="001642"/>
                </a:solidFill>
                <a:latin typeface="Times New Roman" panose="02020603050405020304" pitchFamily="18" charset="0"/>
                <a:cs typeface="Times New Roman" panose="02020603050405020304" pitchFamily="18" charset="0"/>
              </a:rPr>
              <a:t>H </a:t>
            </a:r>
            <a:r>
              <a:rPr lang="el-GR" i="1" dirty="0" err="1">
                <a:solidFill>
                  <a:srgbClr val="001642"/>
                </a:solidFill>
                <a:latin typeface="Times New Roman" panose="02020603050405020304" pitchFamily="18" charset="0"/>
                <a:cs typeface="Times New Roman" panose="02020603050405020304" pitchFamily="18" charset="0"/>
              </a:rPr>
              <a:t>οξυκοδόνη</a:t>
            </a:r>
            <a:r>
              <a:rPr lang="el-GR" i="1" dirty="0">
                <a:solidFill>
                  <a:srgbClr val="001642"/>
                </a:solidFill>
                <a:latin typeface="Times New Roman" panose="02020603050405020304" pitchFamily="18" charset="0"/>
                <a:cs typeface="Times New Roman" panose="02020603050405020304" pitchFamily="18" charset="0"/>
              </a:rPr>
              <a:t> είναι ένα </a:t>
            </a:r>
            <a:r>
              <a:rPr lang="el-GR" i="1" dirty="0" err="1">
                <a:solidFill>
                  <a:srgbClr val="001642"/>
                </a:solidFill>
                <a:latin typeface="Times New Roman" panose="02020603050405020304" pitchFamily="18" charset="0"/>
                <a:cs typeface="Times New Roman" panose="02020603050405020304" pitchFamily="18" charset="0"/>
              </a:rPr>
              <a:t>ημισυνθετικό</a:t>
            </a:r>
            <a:r>
              <a:rPr lang="el-GR" i="1" dirty="0">
                <a:solidFill>
                  <a:srgbClr val="001642"/>
                </a:solidFill>
                <a:latin typeface="Times New Roman" panose="02020603050405020304" pitchFamily="18" charset="0"/>
                <a:cs typeface="Times New Roman" panose="02020603050405020304" pitchFamily="18" charset="0"/>
              </a:rPr>
              <a:t> </a:t>
            </a:r>
            <a:r>
              <a:rPr lang="el-GR" i="1" dirty="0" err="1">
                <a:solidFill>
                  <a:srgbClr val="001642"/>
                </a:solidFill>
                <a:latin typeface="Times New Roman" panose="02020603050405020304" pitchFamily="18" charset="0"/>
                <a:cs typeface="Times New Roman" panose="02020603050405020304" pitchFamily="18" charset="0"/>
              </a:rPr>
              <a:t>οπιοειδές</a:t>
            </a:r>
            <a:r>
              <a:rPr lang="el-GR" i="1" dirty="0">
                <a:solidFill>
                  <a:srgbClr val="001642"/>
                </a:solidFill>
                <a:latin typeface="Times New Roman" panose="02020603050405020304" pitchFamily="18" charset="0"/>
                <a:cs typeface="Times New Roman" panose="02020603050405020304" pitchFamily="18" charset="0"/>
              </a:rPr>
              <a:t>, που </a:t>
            </a:r>
            <a:r>
              <a:rPr lang="el-GR" i="1" dirty="0" err="1">
                <a:solidFill>
                  <a:srgbClr val="001642"/>
                </a:solidFill>
                <a:latin typeface="Times New Roman" panose="02020603050405020304" pitchFamily="18" charset="0"/>
                <a:cs typeface="Times New Roman" panose="02020603050405020304" pitchFamily="18" charset="0"/>
              </a:rPr>
              <a:t>χρησιμοποείται</a:t>
            </a:r>
            <a:r>
              <a:rPr lang="el-GR" i="1" dirty="0">
                <a:solidFill>
                  <a:srgbClr val="001642"/>
                </a:solidFill>
                <a:latin typeface="Times New Roman" panose="02020603050405020304" pitchFamily="18" charset="0"/>
                <a:cs typeface="Times New Roman" panose="02020603050405020304" pitchFamily="18" charset="0"/>
              </a:rPr>
              <a:t> για την αντιμετώπιση του οξέος και </a:t>
            </a:r>
            <a:r>
              <a:rPr lang="el-GR" i="1" dirty="0" smtClean="0">
                <a:solidFill>
                  <a:srgbClr val="001642"/>
                </a:solidFill>
                <a:latin typeface="Times New Roman" panose="02020603050405020304" pitchFamily="18" charset="0"/>
                <a:cs typeface="Times New Roman" panose="02020603050405020304" pitchFamily="18" charset="0"/>
              </a:rPr>
              <a:t>χρόνιου</a:t>
            </a:r>
            <a:r>
              <a:rPr lang="en-US" i="1" dirty="0" smtClean="0">
                <a:solidFill>
                  <a:srgbClr val="001642"/>
                </a:solidFill>
                <a:latin typeface="Times New Roman" panose="02020603050405020304" pitchFamily="18" charset="0"/>
                <a:cs typeface="Times New Roman" panose="02020603050405020304" pitchFamily="18" charset="0"/>
              </a:rPr>
              <a:t> </a:t>
            </a:r>
            <a:r>
              <a:rPr lang="el-GR" i="1" dirty="0" smtClean="0">
                <a:solidFill>
                  <a:srgbClr val="001642"/>
                </a:solidFill>
                <a:latin typeface="Times New Roman" panose="02020603050405020304" pitchFamily="18" charset="0"/>
                <a:cs typeface="Times New Roman" panose="02020603050405020304" pitchFamily="18" charset="0"/>
              </a:rPr>
              <a:t>καρκινικού </a:t>
            </a:r>
            <a:r>
              <a:rPr lang="el-GR" i="1" dirty="0">
                <a:solidFill>
                  <a:srgbClr val="001642"/>
                </a:solidFill>
                <a:latin typeface="Times New Roman" panose="02020603050405020304" pitchFamily="18" charset="0"/>
                <a:cs typeface="Times New Roman" panose="02020603050405020304" pitchFamily="18" charset="0"/>
              </a:rPr>
              <a:t>και μη καρκινικού πόνου</a:t>
            </a:r>
            <a:r>
              <a:rPr lang="el-GR" i="1" dirty="0" smtClean="0">
                <a:solidFill>
                  <a:srgbClr val="001642"/>
                </a:solidFill>
                <a:latin typeface="Times New Roman" panose="02020603050405020304" pitchFamily="18" charset="0"/>
                <a:cs typeface="Times New Roman" panose="02020603050405020304" pitchFamily="18" charset="0"/>
              </a:rPr>
              <a:t>.</a:t>
            </a:r>
            <a:endParaRPr lang="en-US" i="1" dirty="0" smtClean="0">
              <a:solidFill>
                <a:srgbClr val="001642"/>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i="1" dirty="0" smtClean="0">
                <a:solidFill>
                  <a:srgbClr val="001642"/>
                </a:solidFill>
                <a:latin typeface="Times New Roman" panose="02020603050405020304" pitchFamily="18" charset="0"/>
                <a:cs typeface="Times New Roman" panose="02020603050405020304" pitchFamily="18" charset="0"/>
              </a:rPr>
              <a:t> Πειραματικές </a:t>
            </a:r>
            <a:r>
              <a:rPr lang="el-GR" i="1" dirty="0">
                <a:solidFill>
                  <a:srgbClr val="001642"/>
                </a:solidFill>
                <a:latin typeface="Times New Roman" panose="02020603050405020304" pitchFamily="18" charset="0"/>
                <a:cs typeface="Times New Roman" panose="02020603050405020304" pitchFamily="18" charset="0"/>
              </a:rPr>
              <a:t>εργασίες έδειξαν ότι </a:t>
            </a:r>
            <a:r>
              <a:rPr lang="el-GR" i="1" dirty="0" err="1">
                <a:solidFill>
                  <a:srgbClr val="001642"/>
                </a:solidFill>
                <a:latin typeface="Times New Roman" panose="02020603050405020304" pitchFamily="18" charset="0"/>
                <a:cs typeface="Times New Roman" panose="02020603050405020304" pitchFamily="18" charset="0"/>
              </a:rPr>
              <a:t>εχει</a:t>
            </a:r>
            <a:r>
              <a:rPr lang="el-GR" i="1" dirty="0">
                <a:solidFill>
                  <a:srgbClr val="001642"/>
                </a:solidFill>
                <a:latin typeface="Times New Roman" panose="02020603050405020304" pitchFamily="18" charset="0"/>
                <a:cs typeface="Times New Roman" panose="02020603050405020304" pitchFamily="18" charset="0"/>
              </a:rPr>
              <a:t> σημαντικό ρόλο για τους κ- υποδοχείς, ενώ πρόσφατες κλινικές </a:t>
            </a:r>
            <a:r>
              <a:rPr lang="el-GR" i="1" dirty="0" err="1" smtClean="0">
                <a:solidFill>
                  <a:srgbClr val="001642"/>
                </a:solidFill>
                <a:latin typeface="Times New Roman" panose="02020603050405020304" pitchFamily="18" charset="0"/>
                <a:cs typeface="Times New Roman" panose="02020603050405020304" pitchFamily="18" charset="0"/>
              </a:rPr>
              <a:t>μελέτες,δείχνουν</a:t>
            </a:r>
            <a:r>
              <a:rPr lang="el-GR" i="1" dirty="0" smtClean="0">
                <a:solidFill>
                  <a:srgbClr val="001642"/>
                </a:solidFill>
                <a:latin typeface="Times New Roman" panose="02020603050405020304" pitchFamily="18" charset="0"/>
                <a:cs typeface="Times New Roman" panose="02020603050405020304" pitchFamily="18" charset="0"/>
              </a:rPr>
              <a:t> </a:t>
            </a:r>
            <a:r>
              <a:rPr lang="el-GR" i="1" dirty="0">
                <a:solidFill>
                  <a:srgbClr val="001642"/>
                </a:solidFill>
                <a:latin typeface="Times New Roman" panose="02020603050405020304" pitchFamily="18" charset="0"/>
                <a:cs typeface="Times New Roman" panose="02020603050405020304" pitchFamily="18" charset="0"/>
              </a:rPr>
              <a:t>ότι η </a:t>
            </a:r>
            <a:r>
              <a:rPr lang="el-GR" i="1" dirty="0" err="1">
                <a:solidFill>
                  <a:srgbClr val="001642"/>
                </a:solidFill>
                <a:latin typeface="Times New Roman" panose="02020603050405020304" pitchFamily="18" charset="0"/>
                <a:cs typeface="Times New Roman" panose="02020603050405020304" pitchFamily="18" charset="0"/>
              </a:rPr>
              <a:t>οξυκοδόνη</a:t>
            </a:r>
            <a:r>
              <a:rPr lang="el-GR" i="1" dirty="0">
                <a:solidFill>
                  <a:srgbClr val="001642"/>
                </a:solidFill>
                <a:latin typeface="Times New Roman" panose="02020603050405020304" pitchFamily="18" charset="0"/>
                <a:cs typeface="Times New Roman" panose="02020603050405020304" pitchFamily="18" charset="0"/>
              </a:rPr>
              <a:t> είναι εκλεκτικός αγωνιστής στους μ-υποδοχείς </a:t>
            </a:r>
            <a:r>
              <a:rPr lang="el-GR" i="1" dirty="0" err="1">
                <a:solidFill>
                  <a:srgbClr val="001642"/>
                </a:solidFill>
                <a:latin typeface="Times New Roman" panose="02020603050405020304" pitchFamily="18" charset="0"/>
                <a:cs typeface="Times New Roman" panose="02020603050405020304" pitchFamily="18" charset="0"/>
              </a:rPr>
              <a:t>οπιοειδών</a:t>
            </a:r>
            <a:r>
              <a:rPr lang="el-GR" i="1" dirty="0">
                <a:solidFill>
                  <a:srgbClr val="001642"/>
                </a:solidFill>
                <a:latin typeface="Times New Roman" panose="02020603050405020304" pitchFamily="18" charset="0"/>
                <a:cs typeface="Times New Roman" panose="02020603050405020304" pitchFamily="18" charset="0"/>
              </a:rPr>
              <a:t>.</a:t>
            </a:r>
          </a:p>
          <a:p>
            <a:pPr eaLnBrk="1" fontAlgn="auto" hangingPunct="1">
              <a:spcAft>
                <a:spcPts val="0"/>
              </a:spcAft>
              <a:buFont typeface="Arial" panose="020B0604020202020204" pitchFamily="34" charset="0"/>
              <a:buChar char="•"/>
              <a:defRPr/>
            </a:pPr>
            <a:r>
              <a:rPr lang="el-GR" i="1" dirty="0">
                <a:solidFill>
                  <a:srgbClr val="001642"/>
                </a:solidFill>
                <a:latin typeface="Times New Roman" panose="02020603050405020304" pitchFamily="18" charset="0"/>
                <a:cs typeface="Times New Roman" panose="02020603050405020304" pitchFamily="18" charset="0"/>
              </a:rPr>
              <a:t>Η </a:t>
            </a:r>
            <a:r>
              <a:rPr lang="el-GR" i="1" dirty="0" err="1">
                <a:solidFill>
                  <a:srgbClr val="001642"/>
                </a:solidFill>
                <a:latin typeface="Times New Roman" panose="02020603050405020304" pitchFamily="18" charset="0"/>
                <a:cs typeface="Times New Roman" panose="02020603050405020304" pitchFamily="18" charset="0"/>
              </a:rPr>
              <a:t>οξυκοδόνη</a:t>
            </a:r>
            <a:r>
              <a:rPr lang="el-GR" i="1" dirty="0">
                <a:solidFill>
                  <a:srgbClr val="001642"/>
                </a:solidFill>
                <a:latin typeface="Times New Roman" panose="02020603050405020304" pitchFamily="18" charset="0"/>
                <a:cs typeface="Times New Roman" panose="02020603050405020304" pitchFamily="18" charset="0"/>
              </a:rPr>
              <a:t> χορηγούμενη από του στόματος </a:t>
            </a:r>
            <a:r>
              <a:rPr lang="el-GR" i="1" dirty="0" err="1">
                <a:solidFill>
                  <a:srgbClr val="001642"/>
                </a:solidFill>
                <a:latin typeface="Times New Roman" panose="02020603050405020304" pitchFamily="18" charset="0"/>
                <a:cs typeface="Times New Roman" panose="02020603050405020304" pitchFamily="18" charset="0"/>
              </a:rPr>
              <a:t>εχει</a:t>
            </a:r>
            <a:r>
              <a:rPr lang="el-GR" i="1" dirty="0">
                <a:solidFill>
                  <a:srgbClr val="001642"/>
                </a:solidFill>
                <a:latin typeface="Times New Roman" panose="02020603050405020304" pitchFamily="18" charset="0"/>
                <a:cs typeface="Times New Roman" panose="02020603050405020304" pitchFamily="18" charset="0"/>
              </a:rPr>
              <a:t> ταχύτερη έναρξη δράσης συγκριτικά με την μορφίνη, </a:t>
            </a:r>
            <a:r>
              <a:rPr lang="el-GR" i="1" dirty="0" smtClean="0">
                <a:solidFill>
                  <a:srgbClr val="001642"/>
                </a:solidFill>
                <a:latin typeface="Times New Roman" panose="02020603050405020304" pitchFamily="18" charset="0"/>
                <a:cs typeface="Times New Roman" panose="02020603050405020304" pitchFamily="18" charset="0"/>
              </a:rPr>
              <a:t>καλύτερη</a:t>
            </a:r>
            <a:r>
              <a:rPr lang="en-US" i="1" dirty="0" smtClean="0">
                <a:solidFill>
                  <a:srgbClr val="001642"/>
                </a:solidFill>
                <a:latin typeface="Times New Roman" panose="02020603050405020304" pitchFamily="18" charset="0"/>
                <a:cs typeface="Times New Roman" panose="02020603050405020304" pitchFamily="18" charset="0"/>
              </a:rPr>
              <a:t> </a:t>
            </a:r>
            <a:r>
              <a:rPr lang="el-GR" i="1" dirty="0" smtClean="0">
                <a:solidFill>
                  <a:srgbClr val="001642"/>
                </a:solidFill>
                <a:latin typeface="Times New Roman" panose="02020603050405020304" pitchFamily="18" charset="0"/>
                <a:cs typeface="Times New Roman" panose="02020603050405020304" pitchFamily="18" charset="0"/>
              </a:rPr>
              <a:t>βιοδιαθεσιμότητα </a:t>
            </a:r>
            <a:r>
              <a:rPr lang="el-GR" i="1" dirty="0">
                <a:solidFill>
                  <a:srgbClr val="001642"/>
                </a:solidFill>
                <a:latin typeface="Times New Roman" panose="02020603050405020304" pitchFamily="18" charset="0"/>
                <a:cs typeface="Times New Roman" panose="02020603050405020304" pitchFamily="18" charset="0"/>
              </a:rPr>
              <a:t>(60-87%), μεγαλύτερη διάρκεια δράσης και λιγότερες παρενέργειες. Ο χρόνος ημίσειας ζωής </a:t>
            </a:r>
            <a:r>
              <a:rPr lang="el-GR" i="1" dirty="0" smtClean="0">
                <a:solidFill>
                  <a:srgbClr val="001642"/>
                </a:solidFill>
                <a:latin typeface="Times New Roman" panose="02020603050405020304" pitchFamily="18" charset="0"/>
                <a:cs typeface="Times New Roman" panose="02020603050405020304" pitchFamily="18" charset="0"/>
              </a:rPr>
              <a:t>της</a:t>
            </a:r>
            <a:r>
              <a:rPr lang="en-US" i="1" dirty="0" smtClean="0">
                <a:solidFill>
                  <a:srgbClr val="001642"/>
                </a:solidFill>
                <a:latin typeface="Times New Roman" panose="02020603050405020304" pitchFamily="18" charset="0"/>
                <a:cs typeface="Times New Roman" panose="02020603050405020304" pitchFamily="18" charset="0"/>
              </a:rPr>
              <a:t> </a:t>
            </a:r>
            <a:r>
              <a:rPr lang="el-GR" i="1" dirty="0" err="1" smtClean="0">
                <a:solidFill>
                  <a:srgbClr val="001642"/>
                </a:solidFill>
                <a:latin typeface="Times New Roman" panose="02020603050405020304" pitchFamily="18" charset="0"/>
                <a:cs typeface="Times New Roman" panose="02020603050405020304" pitchFamily="18" charset="0"/>
              </a:rPr>
              <a:t>οξυκοδόνης</a:t>
            </a:r>
            <a:r>
              <a:rPr lang="el-GR" i="1" dirty="0" smtClean="0">
                <a:solidFill>
                  <a:srgbClr val="001642"/>
                </a:solidFill>
                <a:latin typeface="Times New Roman" panose="02020603050405020304" pitchFamily="18" charset="0"/>
                <a:cs typeface="Times New Roman" panose="02020603050405020304" pitchFamily="18" charset="0"/>
              </a:rPr>
              <a:t> </a:t>
            </a:r>
            <a:r>
              <a:rPr lang="el-GR" i="1" dirty="0">
                <a:solidFill>
                  <a:srgbClr val="001642"/>
                </a:solidFill>
                <a:latin typeface="Times New Roman" panose="02020603050405020304" pitchFamily="18" charset="0"/>
                <a:cs typeface="Times New Roman" panose="02020603050405020304" pitchFamily="18" charset="0"/>
              </a:rPr>
              <a:t>μετά από </a:t>
            </a:r>
            <a:r>
              <a:rPr lang="el-GR" i="1" dirty="0" err="1">
                <a:solidFill>
                  <a:srgbClr val="001642"/>
                </a:solidFill>
                <a:latin typeface="Times New Roman" panose="02020603050405020304" pitchFamily="18" charset="0"/>
                <a:cs typeface="Times New Roman" panose="02020603050405020304" pitchFamily="18" charset="0"/>
              </a:rPr>
              <a:t>εφαπαξ</a:t>
            </a:r>
            <a:r>
              <a:rPr lang="el-GR" i="1" dirty="0">
                <a:solidFill>
                  <a:srgbClr val="001642"/>
                </a:solidFill>
                <a:latin typeface="Times New Roman" panose="02020603050405020304" pitchFamily="18" charset="0"/>
                <a:cs typeface="Times New Roman" panose="02020603050405020304" pitchFamily="18" charset="0"/>
              </a:rPr>
              <a:t> χορήγηση από του στόματος είναι περίπου 3,5 </a:t>
            </a:r>
            <a:r>
              <a:rPr lang="el-GR" i="1" dirty="0" err="1">
                <a:solidFill>
                  <a:srgbClr val="001642"/>
                </a:solidFill>
                <a:latin typeface="Times New Roman" panose="02020603050405020304" pitchFamily="18" charset="0"/>
                <a:cs typeface="Times New Roman" panose="02020603050405020304" pitchFamily="18" charset="0"/>
              </a:rPr>
              <a:t>ωρες</a:t>
            </a:r>
            <a:r>
              <a:rPr lang="el-GR" i="1" dirty="0">
                <a:solidFill>
                  <a:srgbClr val="001642"/>
                </a:solidFill>
                <a:latin typeface="Times New Roman" panose="02020603050405020304" pitchFamily="18" charset="0"/>
                <a:cs typeface="Times New Roman" panose="02020603050405020304" pitchFamily="18" charset="0"/>
              </a:rPr>
              <a:t>.</a:t>
            </a:r>
          </a:p>
          <a:p>
            <a:pPr eaLnBrk="1" fontAlgn="auto" hangingPunct="1">
              <a:spcAft>
                <a:spcPts val="0"/>
              </a:spcAft>
              <a:buFont typeface="Arial" panose="020B0604020202020204" pitchFamily="34" charset="0"/>
              <a:buChar char="•"/>
              <a:defRPr/>
            </a:pPr>
            <a:r>
              <a:rPr lang="el-GR" i="1" dirty="0">
                <a:solidFill>
                  <a:srgbClr val="001642"/>
                </a:solidFill>
                <a:latin typeface="Times New Roman" panose="02020603050405020304" pitchFamily="18" charset="0"/>
                <a:cs typeface="Times New Roman" panose="02020603050405020304" pitchFamily="18" charset="0"/>
              </a:rPr>
              <a:t>Η </a:t>
            </a:r>
            <a:r>
              <a:rPr lang="el-GR" i="1" dirty="0" err="1">
                <a:solidFill>
                  <a:srgbClr val="001642"/>
                </a:solidFill>
                <a:latin typeface="Times New Roman" panose="02020603050405020304" pitchFamily="18" charset="0"/>
                <a:cs typeface="Times New Roman" panose="02020603050405020304" pitchFamily="18" charset="0"/>
              </a:rPr>
              <a:t>οξυκοδόνη</a:t>
            </a:r>
            <a:r>
              <a:rPr lang="el-GR" i="1" dirty="0">
                <a:solidFill>
                  <a:srgbClr val="001642"/>
                </a:solidFill>
                <a:latin typeface="Times New Roman" panose="02020603050405020304" pitchFamily="18" charset="0"/>
                <a:cs typeface="Times New Roman" panose="02020603050405020304" pitchFamily="18" charset="0"/>
              </a:rPr>
              <a:t> </a:t>
            </a:r>
            <a:r>
              <a:rPr lang="el-GR" i="1" dirty="0" err="1">
                <a:solidFill>
                  <a:srgbClr val="001642"/>
                </a:solidFill>
                <a:latin typeface="Times New Roman" panose="02020603050405020304" pitchFamily="18" charset="0"/>
                <a:cs typeface="Times New Roman" panose="02020603050405020304" pitchFamily="18" charset="0"/>
              </a:rPr>
              <a:t>μεταβολίζεται</a:t>
            </a:r>
            <a:r>
              <a:rPr lang="el-GR" i="1" dirty="0">
                <a:solidFill>
                  <a:srgbClr val="001642"/>
                </a:solidFill>
                <a:latin typeface="Times New Roman" panose="02020603050405020304" pitchFamily="18" charset="0"/>
                <a:cs typeface="Times New Roman" panose="02020603050405020304" pitchFamily="18" charset="0"/>
              </a:rPr>
              <a:t> από το </a:t>
            </a:r>
            <a:r>
              <a:rPr lang="el-GR" i="1" dirty="0" err="1">
                <a:solidFill>
                  <a:srgbClr val="001642"/>
                </a:solidFill>
                <a:latin typeface="Times New Roman" panose="02020603050405020304" pitchFamily="18" charset="0"/>
                <a:cs typeface="Times New Roman" panose="02020603050405020304" pitchFamily="18" charset="0"/>
              </a:rPr>
              <a:t>ενζυμικό</a:t>
            </a:r>
            <a:r>
              <a:rPr lang="el-GR" i="1" dirty="0">
                <a:solidFill>
                  <a:srgbClr val="001642"/>
                </a:solidFill>
                <a:latin typeface="Times New Roman" panose="02020603050405020304" pitchFamily="18" charset="0"/>
                <a:cs typeface="Times New Roman" panose="02020603050405020304" pitchFamily="18" charset="0"/>
              </a:rPr>
              <a:t> σύστημα του κυτοχρώματος P450</a:t>
            </a:r>
            <a:endParaRPr lang="en-US" i="1" dirty="0">
              <a:solidFill>
                <a:srgbClr val="001642"/>
              </a:solidFill>
              <a:latin typeface="Times New Roman" panose="02020603050405020304" pitchFamily="18" charset="0"/>
              <a:cs typeface="Times New Roman" panose="02020603050405020304" pitchFamily="18" charset="0"/>
            </a:endParaRPr>
          </a:p>
        </p:txBody>
      </p:sp>
      <p:pic>
        <p:nvPicPr>
          <p:cNvPr id="40964" name="Picture 4">
            <a:hlinkClick r:id="" action="ppaction://media"/>
          </p:cNvPr>
          <p:cNvPicPr>
            <a:picLocks noRot="1" noChangeAspect="1" noChangeArrowheads="1"/>
          </p:cNvPicPr>
          <p:nvPr>
            <a:wavAudioFile r:embed="rId1" name="~PP949.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89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9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096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Τίτλος 1"/>
          <p:cNvSpPr>
            <a:spLocks noGrp="1"/>
          </p:cNvSpPr>
          <p:nvPr>
            <p:ph type="title"/>
          </p:nvPr>
        </p:nvSpPr>
        <p:spPr/>
        <p:txBody>
          <a:bodyPr/>
          <a:lstStyle/>
          <a:p>
            <a:pPr eaLnBrk="1" hangingPunct="1"/>
            <a:r>
              <a:rPr lang="el-GR" smtClean="0">
                <a:solidFill>
                  <a:srgbClr val="C00000"/>
                </a:solidFill>
                <a:latin typeface="Times New Roman" pitchFamily="18" charset="0"/>
                <a:cs typeface="Times New Roman" pitchFamily="18" charset="0"/>
              </a:rPr>
              <a:t>Βουπρενορφίνη</a:t>
            </a:r>
          </a:p>
        </p:txBody>
      </p:sp>
      <p:sp>
        <p:nvSpPr>
          <p:cNvPr id="41986" name="Θέση περιεχομένου 2"/>
          <p:cNvSpPr>
            <a:spLocks noGrp="1"/>
          </p:cNvSpPr>
          <p:nvPr>
            <p:ph idx="1"/>
          </p:nvPr>
        </p:nvSpPr>
        <p:spPr/>
        <p:txBody>
          <a:bodyPr/>
          <a:lstStyle/>
          <a:p>
            <a:pPr eaLnBrk="1" hangingPunct="1"/>
            <a:r>
              <a:rPr lang="el-GR" sz="2400" i="1" smtClean="0">
                <a:solidFill>
                  <a:srgbClr val="002060"/>
                </a:solidFill>
                <a:latin typeface="Times New Roman" pitchFamily="18" charset="0"/>
                <a:cs typeface="Times New Roman" pitchFamily="18" charset="0"/>
              </a:rPr>
              <a:t>Η βουπρενορφίνη είναι ένα ισχυρό οπιοειδές με μοναδικές ιδιότητες. Είναι μερικός αγωνιστής των μ-υποδοχέων και ανταγωνιστής των κ-υποδοχέων. Η ισχυρή και παρατεταμένη αναλγησία της οφείλεται στην υψηλή δεσμευτική της ικανότητα και με τους δύο υποδοχείς εξίσου. Χρησιμοποιείται για την αντιμετώπιση του οξέος και χρόνιου πόνου και διατίθεται σε πολλές φαρμακοτεχνικές μορφές. Η Διαδερμικά χορηγούμενη μπουπρενορφίνη με την μορφή αυτοκόλλητου επιθέματος (Buvera) διατίθεται στην Ελλάδα στις ακόλουθες περιεκτικότητες: 35μg/h, 52,5μg/h και 70μg/h.</a:t>
            </a:r>
          </a:p>
          <a:p>
            <a:pPr eaLnBrk="1" hangingPunct="1"/>
            <a:r>
              <a:rPr lang="el-GR" sz="2400" i="1" smtClean="0">
                <a:solidFill>
                  <a:srgbClr val="002060"/>
                </a:solidFill>
                <a:latin typeface="Times New Roman" pitchFamily="18" charset="0"/>
                <a:cs typeface="Times New Roman" pitchFamily="18" charset="0"/>
              </a:rPr>
              <a:t>75&gt;μορφίνη</a:t>
            </a:r>
          </a:p>
        </p:txBody>
      </p:sp>
      <p:pic>
        <p:nvPicPr>
          <p:cNvPr id="41988" name="Picture 4">
            <a:hlinkClick r:id="" action="ppaction://media"/>
          </p:cNvPr>
          <p:cNvPicPr>
            <a:picLocks noRot="1" noChangeAspect="1" noChangeArrowheads="1"/>
          </p:cNvPicPr>
          <p:nvPr>
            <a:wavAudioFile r:embed="rId1" name="~PP2958.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134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9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198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l-GR" altLang="en-US" sz="3600" smtClean="0">
                <a:solidFill>
                  <a:srgbClr val="C00000"/>
                </a:solidFill>
              </a:rPr>
              <a:t>Επικουρικά</a:t>
            </a:r>
            <a:r>
              <a:rPr lang="el-GR" altLang="en-US" smtClean="0">
                <a:solidFill>
                  <a:srgbClr val="C00000"/>
                </a:solidFill>
              </a:rPr>
              <a:t> </a:t>
            </a:r>
          </a:p>
        </p:txBody>
      </p:sp>
      <p:sp>
        <p:nvSpPr>
          <p:cNvPr id="49155" name="Rectangle 3"/>
          <p:cNvSpPr>
            <a:spLocks noGrp="1" noChangeArrowheads="1"/>
          </p:cNvSpPr>
          <p:nvPr>
            <p:ph type="body" idx="1"/>
          </p:nvPr>
        </p:nvSpPr>
        <p:spPr/>
        <p:txBody>
          <a:bodyPr rtlCol="0">
            <a:normAutofit lnSpcReduction="10000"/>
          </a:bodyPr>
          <a:lstStyle/>
          <a:p>
            <a:pPr eaLnBrk="1" fontAlgn="auto" hangingPunct="1">
              <a:spcAft>
                <a:spcPts val="0"/>
              </a:spcAft>
              <a:buFont typeface="Arial" panose="020B0604020202020204" pitchFamily="34" charset="0"/>
              <a:buChar char="•"/>
              <a:defRPr/>
            </a:pPr>
            <a:r>
              <a:rPr lang="el-GR" altLang="en-US" dirty="0" smtClean="0">
                <a:solidFill>
                  <a:srgbClr val="002060"/>
                </a:solidFill>
                <a:latin typeface="Times New Roman" panose="02020603050405020304" pitchFamily="18" charset="0"/>
                <a:cs typeface="Times New Roman" panose="02020603050405020304" pitchFamily="18" charset="0"/>
              </a:rPr>
              <a:t>Αντικαταθλιπτικά </a:t>
            </a:r>
          </a:p>
          <a:p>
            <a:pPr eaLnBrk="1" fontAlgn="auto" hangingPunct="1">
              <a:spcAft>
                <a:spcPts val="0"/>
              </a:spcAft>
              <a:buFont typeface="Arial" panose="020B0604020202020204" pitchFamily="34" charset="0"/>
              <a:buChar char="•"/>
              <a:defRPr/>
            </a:pPr>
            <a:r>
              <a:rPr lang="el-GR" altLang="en-US" dirty="0" smtClean="0">
                <a:solidFill>
                  <a:srgbClr val="002060"/>
                </a:solidFill>
                <a:latin typeface="Times New Roman" panose="02020603050405020304" pitchFamily="18" charset="0"/>
                <a:cs typeface="Times New Roman" panose="02020603050405020304" pitchFamily="18" charset="0"/>
              </a:rPr>
              <a:t>Αντιεπιληπτικά </a:t>
            </a:r>
          </a:p>
          <a:p>
            <a:pPr eaLnBrk="1" fontAlgn="auto" hangingPunct="1">
              <a:spcAft>
                <a:spcPts val="0"/>
              </a:spcAft>
              <a:buFont typeface="Arial" panose="020B0604020202020204" pitchFamily="34" charset="0"/>
              <a:buChar char="•"/>
              <a:defRPr/>
            </a:pPr>
            <a:r>
              <a:rPr lang="el-GR" altLang="en-US" dirty="0" err="1" smtClean="0">
                <a:solidFill>
                  <a:srgbClr val="002060"/>
                </a:solidFill>
                <a:latin typeface="Times New Roman" panose="02020603050405020304" pitchFamily="18" charset="0"/>
                <a:cs typeface="Times New Roman" panose="02020603050405020304" pitchFamily="18" charset="0"/>
              </a:rPr>
              <a:t>Κορτικοστεροειδή</a:t>
            </a:r>
            <a:r>
              <a:rPr lang="el-GR" altLang="en-US" dirty="0" smtClean="0">
                <a:solidFill>
                  <a:srgbClr val="002060"/>
                </a:solidFill>
                <a:latin typeface="Times New Roman" panose="02020603050405020304" pitchFamily="18" charset="0"/>
                <a:cs typeface="Times New Roman" panose="02020603050405020304" pitchFamily="18" charset="0"/>
              </a:rPr>
              <a:t> </a:t>
            </a:r>
            <a:r>
              <a:rPr lang="el-GR" altLang="en-US" sz="2400" dirty="0">
                <a:solidFill>
                  <a:srgbClr val="002060"/>
                </a:solidFill>
                <a:latin typeface="Times New Roman" panose="02020603050405020304" pitchFamily="18" charset="0"/>
                <a:cs typeface="Times New Roman" panose="02020603050405020304" pitchFamily="18" charset="0"/>
              </a:rPr>
              <a:t>(</a:t>
            </a:r>
            <a:r>
              <a:rPr lang="en-US" altLang="en-US" sz="2400" dirty="0">
                <a:solidFill>
                  <a:srgbClr val="002060"/>
                </a:solidFill>
                <a:latin typeface="Times New Roman" panose="02020603050405020304" pitchFamily="18" charset="0"/>
                <a:cs typeface="Times New Roman" panose="02020603050405020304" pitchFamily="18" charset="0"/>
              </a:rPr>
              <a:t>dexamethasone)</a:t>
            </a:r>
            <a:endParaRPr lang="el-GR" altLang="en-US" sz="2400" dirty="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altLang="en-US" dirty="0" err="1" smtClean="0">
                <a:solidFill>
                  <a:srgbClr val="002060"/>
                </a:solidFill>
                <a:latin typeface="Times New Roman" panose="02020603050405020304" pitchFamily="18" charset="0"/>
                <a:cs typeface="Times New Roman" panose="02020603050405020304" pitchFamily="18" charset="0"/>
              </a:rPr>
              <a:t>Αντιαρρυθμικά</a:t>
            </a:r>
            <a:r>
              <a:rPr lang="el-GR" altLang="en-US" dirty="0" smtClean="0">
                <a:solidFill>
                  <a:srgbClr val="002060"/>
                </a:solidFill>
                <a:latin typeface="Times New Roman" panose="02020603050405020304" pitchFamily="18" charset="0"/>
                <a:cs typeface="Times New Roman" panose="02020603050405020304" pitchFamily="18" charset="0"/>
              </a:rPr>
              <a:t> </a:t>
            </a:r>
            <a:r>
              <a:rPr lang="en-US" altLang="en-US" sz="2400" dirty="0">
                <a:solidFill>
                  <a:srgbClr val="002060"/>
                </a:solidFill>
                <a:latin typeface="Times New Roman" panose="02020603050405020304" pitchFamily="18" charset="0"/>
                <a:cs typeface="Times New Roman" panose="02020603050405020304" pitchFamily="18" charset="0"/>
              </a:rPr>
              <a:t>(non cancer patients)</a:t>
            </a:r>
            <a:endParaRPr lang="el-GR" altLang="en-US" sz="2400" dirty="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altLang="en-US" dirty="0" err="1" smtClean="0">
                <a:solidFill>
                  <a:srgbClr val="002060"/>
                </a:solidFill>
                <a:latin typeface="Times New Roman" panose="02020603050405020304" pitchFamily="18" charset="0"/>
                <a:cs typeface="Times New Roman" panose="02020603050405020304" pitchFamily="18" charset="0"/>
              </a:rPr>
              <a:t>Μυοχαλαρωτικά</a:t>
            </a:r>
            <a:r>
              <a:rPr lang="el-GR" altLang="en-US" dirty="0" smtClean="0">
                <a:solidFill>
                  <a:srgbClr val="002060"/>
                </a:solidFill>
                <a:latin typeface="Times New Roman" panose="02020603050405020304" pitchFamily="18" charset="0"/>
                <a:cs typeface="Times New Roman" panose="02020603050405020304" pitchFamily="18" charset="0"/>
              </a:rPr>
              <a:t> </a:t>
            </a:r>
            <a:r>
              <a:rPr lang="en-US" altLang="en-US" sz="2400" dirty="0">
                <a:solidFill>
                  <a:srgbClr val="002060"/>
                </a:solidFill>
                <a:latin typeface="Times New Roman" panose="02020603050405020304" pitchFamily="18" charset="0"/>
                <a:cs typeface="Times New Roman" panose="02020603050405020304" pitchFamily="18" charset="0"/>
              </a:rPr>
              <a:t>(</a:t>
            </a:r>
            <a:r>
              <a:rPr lang="el-GR" altLang="en-US" sz="2400" dirty="0" err="1">
                <a:solidFill>
                  <a:srgbClr val="002060"/>
                </a:solidFill>
                <a:latin typeface="Times New Roman" panose="02020603050405020304" pitchFamily="18" charset="0"/>
                <a:cs typeface="Times New Roman" panose="02020603050405020304" pitchFamily="18" charset="0"/>
              </a:rPr>
              <a:t>βενζοδιαζεπίνες</a:t>
            </a:r>
            <a:r>
              <a:rPr lang="el-GR" altLang="en-US" sz="2400" dirty="0">
                <a:solidFill>
                  <a:srgbClr val="002060"/>
                </a:solidFill>
                <a:latin typeface="Times New Roman" panose="02020603050405020304" pitchFamily="18" charset="0"/>
                <a:cs typeface="Times New Roman" panose="02020603050405020304" pitchFamily="18" charset="0"/>
              </a:rPr>
              <a:t>)</a:t>
            </a:r>
          </a:p>
          <a:p>
            <a:pPr eaLnBrk="1" fontAlgn="auto" hangingPunct="1">
              <a:spcAft>
                <a:spcPts val="0"/>
              </a:spcAft>
              <a:buFontTx/>
              <a:buNone/>
              <a:defRPr/>
            </a:pPr>
            <a:endParaRPr lang="el-GR" altLang="en-US" sz="2400" dirty="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altLang="en-US" dirty="0" err="1" smtClean="0">
                <a:solidFill>
                  <a:srgbClr val="002060"/>
                </a:solidFill>
                <a:latin typeface="Times New Roman" panose="02020603050405020304" pitchFamily="18" charset="0"/>
                <a:cs typeface="Times New Roman" panose="02020603050405020304" pitchFamily="18" charset="0"/>
              </a:rPr>
              <a:t>Καλσιτονίνη</a:t>
            </a:r>
            <a:r>
              <a:rPr lang="el-GR" altLang="en-US" dirty="0" smtClean="0">
                <a:solidFill>
                  <a:srgbClr val="002060"/>
                </a:solidFill>
                <a:latin typeface="Times New Roman" panose="02020603050405020304" pitchFamily="18" charset="0"/>
                <a:cs typeface="Times New Roman" panose="02020603050405020304" pitchFamily="18" charset="0"/>
              </a:rPr>
              <a:t>      </a:t>
            </a:r>
          </a:p>
          <a:p>
            <a:pPr eaLnBrk="1" fontAlgn="auto" hangingPunct="1">
              <a:spcAft>
                <a:spcPts val="0"/>
              </a:spcAft>
              <a:buFont typeface="Arial" panose="020B0604020202020204" pitchFamily="34" charset="0"/>
              <a:buChar char="•"/>
              <a:defRPr/>
            </a:pPr>
            <a:r>
              <a:rPr lang="el-GR" altLang="en-US" dirty="0" err="1" smtClean="0">
                <a:solidFill>
                  <a:srgbClr val="002060"/>
                </a:solidFill>
                <a:latin typeface="Times New Roman" panose="02020603050405020304" pitchFamily="18" charset="0"/>
                <a:cs typeface="Times New Roman" panose="02020603050405020304" pitchFamily="18" charset="0"/>
              </a:rPr>
              <a:t>Διφωσφονικά</a:t>
            </a:r>
            <a:r>
              <a:rPr lang="el-GR" altLang="en-US" dirty="0" smtClean="0">
                <a:solidFill>
                  <a:srgbClr val="002060"/>
                </a:solidFill>
                <a:latin typeface="Times New Roman" panose="02020603050405020304" pitchFamily="18" charset="0"/>
                <a:cs typeface="Times New Roman" panose="02020603050405020304" pitchFamily="18" charset="0"/>
              </a:rPr>
              <a:t> </a:t>
            </a:r>
            <a:endParaRPr lang="en-US" altLang="en-US"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n-US" altLang="en-US" dirty="0" err="1">
                <a:solidFill>
                  <a:srgbClr val="002060"/>
                </a:solidFill>
                <a:latin typeface="Times New Roman" panose="02020603050405020304" pitchFamily="18" charset="0"/>
                <a:cs typeface="Times New Roman" panose="02020603050405020304" pitchFamily="18" charset="0"/>
              </a:rPr>
              <a:t>Denosumab</a:t>
            </a:r>
            <a:endParaRPr lang="el-GR" altLang="en-US" dirty="0" smtClean="0">
              <a:solidFill>
                <a:srgbClr val="002060"/>
              </a:solidFill>
              <a:latin typeface="Times New Roman" panose="02020603050405020304" pitchFamily="18" charset="0"/>
              <a:cs typeface="Times New Roman" panose="02020603050405020304" pitchFamily="18" charset="0"/>
            </a:endParaRPr>
          </a:p>
        </p:txBody>
      </p:sp>
      <p:sp>
        <p:nvSpPr>
          <p:cNvPr id="43011" name="AutoShape 4"/>
          <p:cNvSpPr>
            <a:spLocks/>
          </p:cNvSpPr>
          <p:nvPr/>
        </p:nvSpPr>
        <p:spPr bwMode="auto">
          <a:xfrm>
            <a:off x="4924425" y="4437063"/>
            <a:ext cx="360363" cy="1368425"/>
          </a:xfrm>
          <a:prstGeom prst="rightBrace">
            <a:avLst>
              <a:gd name="adj1" fmla="val 13326"/>
              <a:gd name="adj2" fmla="val 50000"/>
            </a:avLst>
          </a:prstGeom>
          <a:noFill/>
          <a:ln w="9525">
            <a:solidFill>
              <a:srgbClr val="001642"/>
            </a:solidFill>
            <a:round/>
            <a:headEnd/>
            <a:tailEnd/>
          </a:ln>
        </p:spPr>
        <p:txBody>
          <a:bodyPr wrap="none" anchor="ctr"/>
          <a:lstStyle/>
          <a:p>
            <a:endParaRPr lang="en-US" altLang="en-US" sz="4400" b="1">
              <a:solidFill>
                <a:srgbClr val="FF00FF"/>
              </a:solidFill>
            </a:endParaRPr>
          </a:p>
        </p:txBody>
      </p:sp>
      <p:sp>
        <p:nvSpPr>
          <p:cNvPr id="43012" name="Text Box 5"/>
          <p:cNvSpPr txBox="1">
            <a:spLocks noChangeArrowheads="1"/>
          </p:cNvSpPr>
          <p:nvPr/>
        </p:nvSpPr>
        <p:spPr bwMode="auto">
          <a:xfrm>
            <a:off x="6024563" y="5084763"/>
            <a:ext cx="3455987" cy="457200"/>
          </a:xfrm>
          <a:prstGeom prst="rect">
            <a:avLst/>
          </a:prstGeom>
          <a:noFill/>
          <a:ln w="9525">
            <a:noFill/>
            <a:miter lim="800000"/>
            <a:headEnd/>
            <a:tailEnd/>
          </a:ln>
        </p:spPr>
        <p:txBody>
          <a:bodyPr>
            <a:spAutoFit/>
          </a:bodyPr>
          <a:lstStyle/>
          <a:p>
            <a:pPr>
              <a:spcBef>
                <a:spcPct val="50000"/>
              </a:spcBef>
            </a:pPr>
            <a:r>
              <a:rPr lang="el-GR" altLang="en-US" sz="2400">
                <a:solidFill>
                  <a:srgbClr val="002060"/>
                </a:solidFill>
                <a:latin typeface="Times New Roman" pitchFamily="18" charset="0"/>
                <a:cs typeface="Times New Roman" pitchFamily="18" charset="0"/>
              </a:rPr>
              <a:t>Οστικές μεταστάσεις</a:t>
            </a:r>
          </a:p>
        </p:txBody>
      </p:sp>
      <p:pic>
        <p:nvPicPr>
          <p:cNvPr id="43014" name="Picture 6">
            <a:hlinkClick r:id="" action="ppaction://media"/>
          </p:cNvPr>
          <p:cNvPicPr>
            <a:picLocks noRot="1" noChangeAspect="1" noChangeArrowheads="1"/>
          </p:cNvPicPr>
          <p:nvPr>
            <a:wavAudioFile r:embed="rId1" name="~PP509.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460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0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30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lstStyle/>
          <a:p>
            <a:pPr eaLnBrk="1" hangingPunct="1"/>
            <a:r>
              <a:rPr lang="el-GR" altLang="en-US" sz="4000" smtClean="0">
                <a:solidFill>
                  <a:srgbClr val="C00000"/>
                </a:solidFill>
                <a:latin typeface="Arial" charset="0"/>
                <a:cs typeface="Arial" charset="0"/>
              </a:rPr>
              <a:t>Επικουρικά</a:t>
            </a:r>
          </a:p>
        </p:txBody>
      </p:sp>
      <p:sp>
        <p:nvSpPr>
          <p:cNvPr id="50179" name="Rectangle 3"/>
          <p:cNvSpPr>
            <a:spLocks noGrp="1" noChangeArrowheads="1"/>
          </p:cNvSpPr>
          <p:nvPr>
            <p:ph type="body" idx="1"/>
          </p:nvPr>
        </p:nvSpPr>
        <p:spPr>
          <a:xfrm>
            <a:off x="0" y="1600200"/>
            <a:ext cx="10668000" cy="4495800"/>
          </a:xfrm>
        </p:spPr>
        <p:txBody>
          <a:bodyPr rtlCol="0">
            <a:normAutofit fontScale="92500" lnSpcReduction="10000"/>
          </a:bodyPr>
          <a:lstStyle/>
          <a:p>
            <a:pPr eaLnBrk="1" fontAlgn="auto" hangingPunct="1">
              <a:spcAft>
                <a:spcPts val="0"/>
              </a:spcAft>
              <a:buFont typeface="Arial" panose="020B0604020202020204" pitchFamily="34" charset="0"/>
              <a:buChar char="•"/>
              <a:defRPr/>
            </a:pPr>
            <a:r>
              <a:rPr lang="el-GR" altLang="en-US" dirty="0" smtClean="0">
                <a:solidFill>
                  <a:srgbClr val="001642"/>
                </a:solidFill>
                <a:latin typeface="Times New Roman" panose="02020603050405020304" pitchFamily="18" charset="0"/>
                <a:cs typeface="Times New Roman" panose="02020603050405020304" pitchFamily="18" charset="0"/>
              </a:rPr>
              <a:t>Αντικαταθλιπτικά</a:t>
            </a:r>
            <a:r>
              <a:rPr lang="en-US" altLang="en-US" dirty="0" smtClean="0">
                <a:solidFill>
                  <a:srgbClr val="001642"/>
                </a:solidFill>
                <a:latin typeface="Times New Roman" panose="02020603050405020304" pitchFamily="18" charset="0"/>
                <a:cs typeface="Times New Roman" panose="02020603050405020304" pitchFamily="18" charset="0"/>
              </a:rPr>
              <a:t>  (</a:t>
            </a:r>
            <a:r>
              <a:rPr lang="el-GR" altLang="en-US" dirty="0" err="1">
                <a:solidFill>
                  <a:srgbClr val="001642"/>
                </a:solidFill>
                <a:latin typeface="Times New Roman" panose="02020603050405020304" pitchFamily="18" charset="0"/>
                <a:cs typeface="Times New Roman" panose="02020603050405020304" pitchFamily="18" charset="0"/>
              </a:rPr>
              <a:t>Τρικυκλικά</a:t>
            </a:r>
            <a:r>
              <a:rPr lang="el-GR" altLang="en-US" dirty="0">
                <a:solidFill>
                  <a:srgbClr val="001642"/>
                </a:solidFill>
                <a:latin typeface="Times New Roman" panose="02020603050405020304" pitchFamily="18" charset="0"/>
                <a:cs typeface="Times New Roman" panose="02020603050405020304" pitchFamily="18" charset="0"/>
              </a:rPr>
              <a:t>,</a:t>
            </a:r>
            <a:r>
              <a:rPr lang="en-US" altLang="en-US" dirty="0">
                <a:solidFill>
                  <a:srgbClr val="001642"/>
                </a:solidFill>
                <a:latin typeface="Times New Roman" panose="02020603050405020304" pitchFamily="18" charset="0"/>
                <a:cs typeface="Times New Roman" panose="02020603050405020304" pitchFamily="18" charset="0"/>
              </a:rPr>
              <a:t>SSRI, </a:t>
            </a:r>
            <a:r>
              <a:rPr lang="en-US" altLang="en-US" sz="2400" i="1" dirty="0">
                <a:solidFill>
                  <a:srgbClr val="001642"/>
                </a:solidFill>
                <a:latin typeface="Times New Roman" panose="02020603050405020304" pitchFamily="18" charset="0"/>
                <a:cs typeface="Times New Roman" panose="02020603050405020304" pitchFamily="18" charset="0"/>
              </a:rPr>
              <a:t>MAO</a:t>
            </a:r>
            <a:r>
              <a:rPr lang="en-US" altLang="en-US" dirty="0" smtClean="0">
                <a:solidFill>
                  <a:srgbClr val="001642"/>
                </a:solidFill>
                <a:latin typeface="Times New Roman" panose="02020603050405020304" pitchFamily="18" charset="0"/>
                <a:cs typeface="Times New Roman" panose="02020603050405020304" pitchFamily="18" charset="0"/>
              </a:rPr>
              <a:t>)</a:t>
            </a:r>
          </a:p>
          <a:p>
            <a:pPr eaLnBrk="1" fontAlgn="auto" hangingPunct="1">
              <a:spcAft>
                <a:spcPts val="0"/>
              </a:spcAft>
              <a:buFontTx/>
              <a:buNone/>
              <a:defRPr/>
            </a:pPr>
            <a:r>
              <a:rPr lang="el-GR" altLang="en-US" sz="2400" dirty="0">
                <a:solidFill>
                  <a:srgbClr val="001642"/>
                </a:solidFill>
                <a:latin typeface="Times New Roman" panose="02020603050405020304" pitchFamily="18" charset="0"/>
                <a:cs typeface="Times New Roman" panose="02020603050405020304" pitchFamily="18" charset="0"/>
              </a:rPr>
              <a:t>*Ενίσχυση ενδογενών αναλγητικών μηχανισμών</a:t>
            </a:r>
          </a:p>
          <a:p>
            <a:pPr eaLnBrk="1" fontAlgn="auto" hangingPunct="1">
              <a:spcAft>
                <a:spcPts val="0"/>
              </a:spcAft>
              <a:buFontTx/>
              <a:buNone/>
              <a:defRPr/>
            </a:pPr>
            <a:r>
              <a:rPr lang="el-GR" altLang="en-US" sz="2400" dirty="0">
                <a:solidFill>
                  <a:srgbClr val="001642"/>
                </a:solidFill>
                <a:latin typeface="Times New Roman" panose="02020603050405020304" pitchFamily="18" charset="0"/>
                <a:cs typeface="Times New Roman" panose="02020603050405020304" pitchFamily="18" charset="0"/>
              </a:rPr>
              <a:t>*Νευροπαθητικό καυστικό  πόνο</a:t>
            </a:r>
          </a:p>
          <a:p>
            <a:pPr eaLnBrk="1" fontAlgn="auto" hangingPunct="1">
              <a:spcAft>
                <a:spcPts val="0"/>
              </a:spcAft>
              <a:buFontTx/>
              <a:buNone/>
              <a:defRPr/>
            </a:pPr>
            <a:r>
              <a:rPr lang="el-GR" altLang="en-US" sz="2400" dirty="0" smtClean="0">
                <a:solidFill>
                  <a:srgbClr val="001642"/>
                </a:solidFill>
                <a:latin typeface="Times New Roman" panose="02020603050405020304" pitchFamily="18" charset="0"/>
                <a:cs typeface="Times New Roman" panose="02020603050405020304" pitchFamily="18" charset="0"/>
              </a:rPr>
              <a:t>- </a:t>
            </a:r>
            <a:r>
              <a:rPr lang="en-US" altLang="en-US" sz="2400" dirty="0">
                <a:solidFill>
                  <a:srgbClr val="C00000"/>
                </a:solidFill>
                <a:latin typeface="Times New Roman" panose="02020603050405020304" pitchFamily="18" charset="0"/>
                <a:cs typeface="Times New Roman" panose="02020603050405020304" pitchFamily="18" charset="0"/>
              </a:rPr>
              <a:t>Rotation:</a:t>
            </a:r>
            <a:r>
              <a:rPr lang="el-GR" altLang="en-US" sz="2400" dirty="0">
                <a:solidFill>
                  <a:srgbClr val="C00000"/>
                </a:solidFill>
                <a:latin typeface="Times New Roman" panose="02020603050405020304" pitchFamily="18" charset="0"/>
                <a:cs typeface="Times New Roman" panose="02020603050405020304" pitchFamily="18" charset="0"/>
              </a:rPr>
              <a:t> όχι για αναλγητικούς λόγους</a:t>
            </a:r>
          </a:p>
          <a:p>
            <a:pPr eaLnBrk="1" fontAlgn="auto" hangingPunct="1">
              <a:spcAft>
                <a:spcPts val="0"/>
              </a:spcAft>
              <a:buFontTx/>
              <a:buNone/>
              <a:defRPr/>
            </a:pPr>
            <a:r>
              <a:rPr lang="el-GR" altLang="en-US" sz="2400" dirty="0">
                <a:solidFill>
                  <a:srgbClr val="001642"/>
                </a:solidFill>
                <a:latin typeface="Times New Roman" panose="02020603050405020304" pitchFamily="18" charset="0"/>
                <a:cs typeface="Times New Roman" panose="02020603050405020304" pitchFamily="18" charset="0"/>
              </a:rPr>
              <a:t>- </a:t>
            </a:r>
            <a:r>
              <a:rPr lang="el-GR" altLang="en-US" sz="2400" dirty="0" err="1">
                <a:solidFill>
                  <a:srgbClr val="001642"/>
                </a:solidFill>
                <a:latin typeface="Times New Roman" panose="02020603050405020304" pitchFamily="18" charset="0"/>
                <a:cs typeface="Times New Roman" panose="02020603050405020304" pitchFamily="18" charset="0"/>
              </a:rPr>
              <a:t>Τρικυκλικά</a:t>
            </a:r>
            <a:r>
              <a:rPr lang="en-US" altLang="en-US" sz="2400" dirty="0">
                <a:solidFill>
                  <a:srgbClr val="001642"/>
                </a:solidFill>
                <a:latin typeface="Times New Roman" panose="02020603050405020304" pitchFamily="18" charset="0"/>
                <a:cs typeface="Times New Roman" panose="02020603050405020304" pitchFamily="18" charset="0"/>
              </a:rPr>
              <a:t>:</a:t>
            </a:r>
            <a:r>
              <a:rPr lang="el-GR" altLang="en-US" sz="2400" dirty="0">
                <a:solidFill>
                  <a:srgbClr val="001642"/>
                </a:solidFill>
                <a:latin typeface="Times New Roman" panose="02020603050405020304" pitchFamily="18" charset="0"/>
                <a:cs typeface="Times New Roman" panose="02020603050405020304" pitchFamily="18" charset="0"/>
              </a:rPr>
              <a:t> σταδιακή </a:t>
            </a:r>
            <a:r>
              <a:rPr lang="el-GR" altLang="en-US" sz="2400" dirty="0" err="1">
                <a:solidFill>
                  <a:srgbClr val="001642"/>
                </a:solidFill>
                <a:latin typeface="Times New Roman" panose="02020603050405020304" pitchFamily="18" charset="0"/>
                <a:cs typeface="Times New Roman" panose="02020603050405020304" pitchFamily="18" charset="0"/>
              </a:rPr>
              <a:t>τιτλοποίηση</a:t>
            </a:r>
            <a:endParaRPr lang="el-GR" altLang="en-US" sz="2400" dirty="0">
              <a:solidFill>
                <a:srgbClr val="001642"/>
              </a:solidFill>
              <a:latin typeface="Times New Roman" panose="02020603050405020304" pitchFamily="18" charset="0"/>
              <a:cs typeface="Times New Roman" panose="02020603050405020304" pitchFamily="18" charset="0"/>
            </a:endParaRPr>
          </a:p>
          <a:p>
            <a:pPr eaLnBrk="1" fontAlgn="auto" hangingPunct="1">
              <a:spcAft>
                <a:spcPts val="0"/>
              </a:spcAft>
              <a:buFontTx/>
              <a:buNone/>
              <a:defRPr/>
            </a:pPr>
            <a:r>
              <a:rPr lang="el-GR" altLang="en-US" sz="2400" dirty="0">
                <a:solidFill>
                  <a:srgbClr val="001642"/>
                </a:solidFill>
                <a:latin typeface="Times New Roman" panose="02020603050405020304" pitchFamily="18" charset="0"/>
                <a:cs typeface="Times New Roman" panose="02020603050405020304" pitchFamily="18" charset="0"/>
              </a:rPr>
              <a:t>- Ποτέ  μεγαλύτερες δόσεις από αυτές της αντικαταθλιπτικής αγωγής</a:t>
            </a:r>
          </a:p>
          <a:p>
            <a:pPr eaLnBrk="1" fontAlgn="auto" hangingPunct="1">
              <a:spcAft>
                <a:spcPts val="0"/>
              </a:spcAft>
              <a:buFontTx/>
              <a:buChar char="-"/>
              <a:defRPr/>
            </a:pPr>
            <a:r>
              <a:rPr lang="el-GR" altLang="en-US" sz="2400" dirty="0" smtClean="0">
                <a:solidFill>
                  <a:srgbClr val="001642"/>
                </a:solidFill>
                <a:latin typeface="Times New Roman" panose="02020603050405020304" pitchFamily="18" charset="0"/>
                <a:cs typeface="Times New Roman" panose="02020603050405020304" pitchFamily="18" charset="0"/>
              </a:rPr>
              <a:t>Αναλγητική </a:t>
            </a:r>
            <a:r>
              <a:rPr lang="el-GR" altLang="en-US" sz="2400" dirty="0">
                <a:solidFill>
                  <a:srgbClr val="001642"/>
                </a:solidFill>
                <a:latin typeface="Times New Roman" panose="02020603050405020304" pitchFamily="18" charset="0"/>
                <a:cs typeface="Times New Roman" panose="02020603050405020304" pitchFamily="18" charset="0"/>
              </a:rPr>
              <a:t>δράση μετά από 3-4 </a:t>
            </a:r>
            <a:r>
              <a:rPr lang="el-GR" altLang="en-US" sz="2400" dirty="0" smtClean="0">
                <a:solidFill>
                  <a:srgbClr val="001642"/>
                </a:solidFill>
                <a:latin typeface="Times New Roman" panose="02020603050405020304" pitchFamily="18" charset="0"/>
                <a:cs typeface="Times New Roman" panose="02020603050405020304" pitchFamily="18" charset="0"/>
              </a:rPr>
              <a:t>ημέρες</a:t>
            </a:r>
          </a:p>
          <a:p>
            <a:pPr eaLnBrk="1" fontAlgn="auto" hangingPunct="1">
              <a:spcAft>
                <a:spcPts val="0"/>
              </a:spcAft>
              <a:buFontTx/>
              <a:buChar char="-"/>
              <a:defRPr/>
            </a:pPr>
            <a:r>
              <a:rPr lang="el-GR" altLang="en-US" sz="2400" dirty="0" err="1">
                <a:solidFill>
                  <a:srgbClr val="001642"/>
                </a:solidFill>
                <a:latin typeface="Times New Roman" panose="02020603050405020304" pitchFamily="18" charset="0"/>
                <a:cs typeface="Times New Roman" panose="02020603050405020304" pitchFamily="18" charset="0"/>
              </a:rPr>
              <a:t>Nτουλοξετίνη</a:t>
            </a:r>
            <a:r>
              <a:rPr lang="el-GR" altLang="en-US" sz="2400" dirty="0">
                <a:solidFill>
                  <a:srgbClr val="001642"/>
                </a:solidFill>
                <a:latin typeface="Times New Roman" panose="02020603050405020304" pitchFamily="18" charset="0"/>
                <a:cs typeface="Times New Roman" panose="02020603050405020304" pitchFamily="18" charset="0"/>
              </a:rPr>
              <a:t>: Καλά ανεκτό φάρμακο, δεν παρουσιάζει ανεπιθύμητες δράσεις από το καρδιαγγειακό. </a:t>
            </a:r>
            <a:endParaRPr lang="el-GR" altLang="en-US" sz="2400" dirty="0" smtClean="0">
              <a:solidFill>
                <a:srgbClr val="001642"/>
              </a:solidFill>
              <a:latin typeface="Times New Roman" panose="02020603050405020304" pitchFamily="18" charset="0"/>
              <a:cs typeface="Times New Roman" panose="02020603050405020304" pitchFamily="18" charset="0"/>
            </a:endParaRPr>
          </a:p>
          <a:p>
            <a:pPr eaLnBrk="1" fontAlgn="auto" hangingPunct="1">
              <a:spcAft>
                <a:spcPts val="0"/>
              </a:spcAft>
              <a:buFontTx/>
              <a:buChar char="-"/>
              <a:defRPr/>
            </a:pPr>
            <a:r>
              <a:rPr lang="el-GR" altLang="en-US" sz="1900" dirty="0" smtClean="0">
                <a:solidFill>
                  <a:srgbClr val="001642"/>
                </a:solidFill>
                <a:latin typeface="Times New Roman" panose="02020603050405020304" pitchFamily="18" charset="0"/>
                <a:cs typeface="Times New Roman" panose="02020603050405020304" pitchFamily="18" charset="0"/>
              </a:rPr>
              <a:t>Κύρια ανεπιθύμητη </a:t>
            </a:r>
            <a:r>
              <a:rPr lang="el-GR" altLang="en-US" sz="1900" dirty="0">
                <a:solidFill>
                  <a:srgbClr val="001642"/>
                </a:solidFill>
                <a:latin typeface="Times New Roman" panose="02020603050405020304" pitchFamily="18" charset="0"/>
                <a:cs typeface="Times New Roman" panose="02020603050405020304" pitchFamily="18" charset="0"/>
              </a:rPr>
              <a:t>δράση της είναι η ναυτία, η οποία αποφεύγεται με σταδιακή αύξηση της δόσης. Απαιτείται </a:t>
            </a:r>
            <a:r>
              <a:rPr lang="el-GR" altLang="en-US" sz="1900" dirty="0" smtClean="0">
                <a:solidFill>
                  <a:srgbClr val="001642"/>
                </a:solidFill>
                <a:latin typeface="Times New Roman" panose="02020603050405020304" pitchFamily="18" charset="0"/>
                <a:cs typeface="Times New Roman" panose="02020603050405020304" pitchFamily="18" charset="0"/>
              </a:rPr>
              <a:t>προσοχή στη </a:t>
            </a:r>
            <a:r>
              <a:rPr lang="el-GR" altLang="en-US" sz="1900" dirty="0">
                <a:solidFill>
                  <a:srgbClr val="001642"/>
                </a:solidFill>
                <a:latin typeface="Times New Roman" panose="02020603050405020304" pitchFamily="18" charset="0"/>
                <a:cs typeface="Times New Roman" panose="02020603050405020304" pitchFamily="18" charset="0"/>
              </a:rPr>
              <a:t>χορήγησή της σε άτομα με ηπατική ανεπάρκεια και στη </a:t>
            </a:r>
            <a:r>
              <a:rPr lang="el-GR" altLang="en-US" sz="1900" dirty="0" err="1">
                <a:solidFill>
                  <a:srgbClr val="001642"/>
                </a:solidFill>
                <a:latin typeface="Times New Roman" panose="02020603050405020304" pitchFamily="18" charset="0"/>
                <a:cs typeface="Times New Roman" panose="02020603050405020304" pitchFamily="18" charset="0"/>
              </a:rPr>
              <a:t>συγχορήγησή</a:t>
            </a:r>
            <a:r>
              <a:rPr lang="el-GR" altLang="en-US" sz="1900" dirty="0">
                <a:solidFill>
                  <a:srgbClr val="001642"/>
                </a:solidFill>
                <a:latin typeface="Times New Roman" panose="02020603050405020304" pitchFamily="18" charset="0"/>
                <a:cs typeface="Times New Roman" panose="02020603050405020304" pitchFamily="18" charset="0"/>
              </a:rPr>
              <a:t> της με </a:t>
            </a:r>
            <a:r>
              <a:rPr lang="el-GR" altLang="en-US" sz="1900" dirty="0" err="1">
                <a:solidFill>
                  <a:srgbClr val="001642"/>
                </a:solidFill>
                <a:latin typeface="Times New Roman" panose="02020603050405020304" pitchFamily="18" charset="0"/>
                <a:cs typeface="Times New Roman" panose="02020603050405020304" pitchFamily="18" charset="0"/>
              </a:rPr>
              <a:t>Τραμαδόλη</a:t>
            </a:r>
            <a:r>
              <a:rPr lang="el-GR" altLang="en-US" sz="1900" dirty="0" smtClean="0">
                <a:solidFill>
                  <a:srgbClr val="001642"/>
                </a:solidFill>
                <a:latin typeface="Times New Roman" panose="02020603050405020304" pitchFamily="18" charset="0"/>
                <a:cs typeface="Times New Roman" panose="02020603050405020304" pitchFamily="18" charset="0"/>
              </a:rPr>
              <a:t>.</a:t>
            </a:r>
          </a:p>
          <a:p>
            <a:pPr eaLnBrk="1" fontAlgn="auto" hangingPunct="1">
              <a:spcAft>
                <a:spcPts val="0"/>
              </a:spcAft>
              <a:buFontTx/>
              <a:buChar char="-"/>
              <a:defRPr/>
            </a:pPr>
            <a:r>
              <a:rPr lang="el-GR" altLang="en-US" sz="1900" dirty="0">
                <a:solidFill>
                  <a:srgbClr val="001642"/>
                </a:solidFill>
                <a:latin typeface="Times New Roman" panose="02020603050405020304" pitchFamily="18" charset="0"/>
                <a:cs typeface="Times New Roman" panose="02020603050405020304" pitchFamily="18" charset="0"/>
              </a:rPr>
              <a:t> </a:t>
            </a:r>
            <a:r>
              <a:rPr lang="el-GR" altLang="en-US" sz="1900" dirty="0" err="1" smtClean="0">
                <a:solidFill>
                  <a:srgbClr val="001642"/>
                </a:solidFill>
                <a:latin typeface="Times New Roman" panose="02020603050405020304" pitchFamily="18" charset="0"/>
                <a:cs typeface="Times New Roman" panose="02020603050405020304" pitchFamily="18" charset="0"/>
              </a:rPr>
              <a:t>Βενλαφαξίνη</a:t>
            </a:r>
            <a:r>
              <a:rPr lang="el-GR" altLang="en-US" sz="1900" dirty="0" smtClean="0">
                <a:solidFill>
                  <a:srgbClr val="001642"/>
                </a:solidFill>
                <a:latin typeface="Times New Roman" panose="02020603050405020304" pitchFamily="18" charset="0"/>
                <a:cs typeface="Times New Roman" panose="02020603050405020304" pitchFamily="18" charset="0"/>
              </a:rPr>
              <a:t> </a:t>
            </a:r>
            <a:r>
              <a:rPr lang="el-GR" altLang="en-US" sz="1900" dirty="0">
                <a:solidFill>
                  <a:srgbClr val="001642"/>
                </a:solidFill>
                <a:latin typeface="Times New Roman" panose="02020603050405020304" pitchFamily="18" charset="0"/>
                <a:cs typeface="Times New Roman" panose="02020603050405020304" pitchFamily="18" charset="0"/>
              </a:rPr>
              <a:t>σταδιακής αποδέσμευσης. </a:t>
            </a:r>
          </a:p>
        </p:txBody>
      </p:sp>
      <p:pic>
        <p:nvPicPr>
          <p:cNvPr id="44036" name="Picture 4">
            <a:hlinkClick r:id="" action="ppaction://media"/>
          </p:cNvPr>
          <p:cNvPicPr>
            <a:picLocks noRot="1" noChangeAspect="1" noChangeArrowheads="1"/>
          </p:cNvPicPr>
          <p:nvPr>
            <a:wavAudioFile r:embed="rId1" name="~PP286.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35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0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403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222250" y="908050"/>
            <a:ext cx="9988550" cy="5218113"/>
          </a:xfrm>
        </p:spPr>
        <p:txBody>
          <a:bodyPr rtlCol="0">
            <a:normAutofit fontScale="92500" lnSpcReduction="10000"/>
          </a:bodyPr>
          <a:lstStyle/>
          <a:p>
            <a:pPr eaLnBrk="1" fontAlgn="auto" hangingPunct="1">
              <a:spcAft>
                <a:spcPts val="0"/>
              </a:spcAft>
              <a:buFontTx/>
              <a:buNone/>
              <a:defRPr/>
            </a:pPr>
            <a:r>
              <a:rPr lang="el-GR" dirty="0" smtClean="0"/>
              <a:t> </a:t>
            </a:r>
            <a:r>
              <a:rPr lang="en-US" dirty="0" smtClean="0"/>
              <a:t>  </a:t>
            </a:r>
            <a:r>
              <a:rPr lang="el-GR" dirty="0" smtClean="0"/>
              <a:t> </a:t>
            </a:r>
            <a:r>
              <a:rPr lang="el-GR" dirty="0" smtClean="0">
                <a:solidFill>
                  <a:srgbClr val="002060"/>
                </a:solidFill>
                <a:latin typeface="Arial" panose="020B0604020202020204" pitchFamily="34" charset="0"/>
                <a:cs typeface="Arial" panose="020B0604020202020204" pitchFamily="34" charset="0"/>
              </a:rPr>
              <a:t>Ο ορισμός αυτός υπογραμμίζει  το γεγονός ότι ο πόνος  είναι μία σύνθετη , πολυδιάστατη υποκειμενική εμπειρία, με συναισθηματική επένδυση, μία υποκειμενική αντίληψη που ενδεχομένως να μην δικαιολογείται από την παρουσία και την έκταση της </a:t>
            </a:r>
            <a:r>
              <a:rPr lang="el-GR" sz="3000" dirty="0">
                <a:solidFill>
                  <a:srgbClr val="002060"/>
                </a:solidFill>
                <a:latin typeface="Arial" panose="020B0604020202020204" pitchFamily="34" charset="0"/>
                <a:cs typeface="Arial" panose="020B0604020202020204" pitchFamily="34" charset="0"/>
              </a:rPr>
              <a:t>νόσου</a:t>
            </a:r>
            <a:r>
              <a:rPr lang="en-US" dirty="0" smtClean="0">
                <a:solidFill>
                  <a:srgbClr val="002060"/>
                </a:solidFill>
                <a:latin typeface="Arial" panose="020B0604020202020204" pitchFamily="34" charset="0"/>
                <a:cs typeface="Arial" panose="020B0604020202020204" pitchFamily="34" charset="0"/>
              </a:rPr>
              <a:t>.</a:t>
            </a:r>
          </a:p>
          <a:p>
            <a:pPr eaLnBrk="1" fontAlgn="auto" hangingPunct="1">
              <a:spcAft>
                <a:spcPts val="0"/>
              </a:spcAft>
              <a:buFontTx/>
              <a:buNone/>
              <a:defRPr/>
            </a:pPr>
            <a:r>
              <a:rPr lang="en-US" dirty="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   </a:t>
            </a:r>
          </a:p>
          <a:p>
            <a:pPr eaLnBrk="1" fontAlgn="auto" hangingPunct="1">
              <a:spcAft>
                <a:spcPts val="0"/>
              </a:spcAft>
              <a:buFontTx/>
              <a:buNone/>
              <a:defRPr/>
            </a:pPr>
            <a:endParaRPr lang="en-US" b="1" i="1" dirty="0">
              <a:solidFill>
                <a:srgbClr val="002060"/>
              </a:solidFill>
              <a:latin typeface="Arial" panose="020B0604020202020204" pitchFamily="34" charset="0"/>
              <a:cs typeface="Arial" panose="020B0604020202020204" pitchFamily="34" charset="0"/>
            </a:endParaRPr>
          </a:p>
          <a:p>
            <a:pPr eaLnBrk="1" fontAlgn="auto" hangingPunct="1">
              <a:spcAft>
                <a:spcPts val="0"/>
              </a:spcAft>
              <a:buFontTx/>
              <a:buNone/>
              <a:defRPr/>
            </a:pPr>
            <a:r>
              <a:rPr lang="en-US" i="1" dirty="0" smtClean="0">
                <a:solidFill>
                  <a:srgbClr val="FF0000"/>
                </a:solidFill>
                <a:latin typeface="Times New Roman" panose="02020603050405020304" pitchFamily="18" charset="0"/>
                <a:cs typeface="Times New Roman" panose="02020603050405020304" pitchFamily="18" charset="0"/>
              </a:rPr>
              <a:t>  </a:t>
            </a:r>
            <a:r>
              <a:rPr lang="el-GR" i="1" dirty="0" smtClean="0">
                <a:solidFill>
                  <a:srgbClr val="FF0000"/>
                </a:solidFill>
                <a:latin typeface="Times New Roman" panose="02020603050405020304" pitchFamily="18" charset="0"/>
                <a:cs typeface="Times New Roman" panose="02020603050405020304" pitchFamily="18" charset="0"/>
              </a:rPr>
              <a:t>Η αντίληψη </a:t>
            </a:r>
            <a:r>
              <a:rPr lang="el-GR" i="1" dirty="0">
                <a:solidFill>
                  <a:srgbClr val="FF0000"/>
                </a:solidFill>
                <a:latin typeface="Times New Roman" panose="02020603050405020304" pitchFamily="18" charset="0"/>
                <a:cs typeface="Times New Roman" panose="02020603050405020304" pitchFamily="18" charset="0"/>
              </a:rPr>
              <a:t>του πόνου είναι μία  υποκειμενική </a:t>
            </a:r>
            <a:r>
              <a:rPr lang="el-GR" i="1" dirty="0" smtClean="0">
                <a:solidFill>
                  <a:srgbClr val="FF0000"/>
                </a:solidFill>
                <a:latin typeface="Times New Roman" panose="02020603050405020304" pitchFamily="18" charset="0"/>
                <a:cs typeface="Times New Roman" panose="02020603050405020304" pitchFamily="18" charset="0"/>
              </a:rPr>
              <a:t>εμπειρία </a:t>
            </a:r>
            <a:endParaRPr lang="en-US" i="1" dirty="0">
              <a:solidFill>
                <a:srgbClr val="FF0000"/>
              </a:solidFill>
              <a:latin typeface="Times New Roman" panose="02020603050405020304" pitchFamily="18" charset="0"/>
              <a:cs typeface="Times New Roman" panose="02020603050405020304" pitchFamily="18" charset="0"/>
            </a:endParaRPr>
          </a:p>
          <a:p>
            <a:pPr eaLnBrk="1" fontAlgn="auto" hangingPunct="1">
              <a:spcAft>
                <a:spcPts val="0"/>
              </a:spcAft>
              <a:buFontTx/>
              <a:buNone/>
              <a:defRPr/>
            </a:pPr>
            <a:r>
              <a:rPr lang="en-US" i="1" dirty="0" smtClean="0">
                <a:solidFill>
                  <a:srgbClr val="FF0000"/>
                </a:solidFill>
                <a:latin typeface="Times New Roman" panose="02020603050405020304" pitchFamily="18" charset="0"/>
                <a:cs typeface="Times New Roman" panose="02020603050405020304" pitchFamily="18" charset="0"/>
              </a:rPr>
              <a:t>  </a:t>
            </a:r>
            <a:r>
              <a:rPr lang="el-GR" i="1" dirty="0" smtClean="0">
                <a:solidFill>
                  <a:srgbClr val="FF0000"/>
                </a:solidFill>
                <a:latin typeface="Times New Roman" panose="02020603050405020304" pitchFamily="18" charset="0"/>
                <a:cs typeface="Times New Roman" panose="02020603050405020304" pitchFamily="18" charset="0"/>
              </a:rPr>
              <a:t>συνισταμένη </a:t>
            </a:r>
            <a:r>
              <a:rPr lang="el-GR" i="1" dirty="0">
                <a:solidFill>
                  <a:srgbClr val="FF0000"/>
                </a:solidFill>
                <a:latin typeface="Times New Roman" panose="02020603050405020304" pitchFamily="18" charset="0"/>
                <a:cs typeface="Times New Roman" panose="02020603050405020304" pitchFamily="18" charset="0"/>
              </a:rPr>
              <a:t>πολλών </a:t>
            </a:r>
            <a:r>
              <a:rPr lang="el-GR" i="1" dirty="0" smtClean="0">
                <a:solidFill>
                  <a:srgbClr val="FF0000"/>
                </a:solidFill>
                <a:latin typeface="Times New Roman" panose="02020603050405020304" pitchFamily="18" charset="0"/>
                <a:cs typeface="Times New Roman" panose="02020603050405020304" pitchFamily="18" charset="0"/>
              </a:rPr>
              <a:t>παραγόντων</a:t>
            </a:r>
          </a:p>
          <a:p>
            <a:pPr eaLnBrk="1" fontAlgn="auto" hangingPunct="1">
              <a:spcAft>
                <a:spcPts val="0"/>
              </a:spcAft>
              <a:buFontTx/>
              <a:buNone/>
              <a:defRPr/>
            </a:pPr>
            <a:endParaRPr lang="el-GR" b="1" i="1" dirty="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Tx/>
              <a:buNone/>
              <a:defRPr/>
            </a:pPr>
            <a:r>
              <a:rPr lang="el-GR" b="1" i="1" dirty="0" smtClean="0">
                <a:solidFill>
                  <a:srgbClr val="C00000"/>
                </a:solidFill>
                <a:latin typeface="Arial" pitchFamily="34" charset="0"/>
                <a:cs typeface="Arial" pitchFamily="34" charset="0"/>
              </a:rPr>
              <a:t>                               </a:t>
            </a:r>
            <a:endParaRPr lang="en-US" b="1" i="1" dirty="0">
              <a:solidFill>
                <a:srgbClr val="C00000"/>
              </a:solidFill>
              <a:latin typeface="Arial" pitchFamily="34" charset="0"/>
              <a:cs typeface="Arial" pitchFamily="34" charset="0"/>
            </a:endParaRPr>
          </a:p>
          <a:p>
            <a:pPr eaLnBrk="1" fontAlgn="auto" hangingPunct="1">
              <a:spcAft>
                <a:spcPts val="0"/>
              </a:spcAft>
              <a:buFontTx/>
              <a:buNone/>
              <a:defRPr/>
            </a:pPr>
            <a:r>
              <a:rPr lang="el-GR" b="1" i="1" dirty="0">
                <a:solidFill>
                  <a:srgbClr val="002060"/>
                </a:solidFill>
                <a:latin typeface="Arial" pitchFamily="34" charset="0"/>
                <a:cs typeface="Arial" pitchFamily="34" charset="0"/>
              </a:rPr>
              <a:t> </a:t>
            </a:r>
          </a:p>
        </p:txBody>
      </p:sp>
      <p:pic>
        <p:nvPicPr>
          <p:cNvPr id="17411" name="Picture 3">
            <a:hlinkClick r:id="" action="ppaction://media"/>
          </p:cNvPr>
          <p:cNvPicPr>
            <a:picLocks noRot="1" noChangeAspect="1" noChangeArrowheads="1"/>
          </p:cNvPicPr>
          <p:nvPr>
            <a:wavAudioFile r:embed="rId1" name="~PP174.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375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411"/>
                                        </p:tgtEl>
                                      </p:cBhvr>
                                    </p:cmd>
                                  </p:childTnLst>
                                </p:cTn>
                              </p:par>
                            </p:childTnLst>
                          </p:cTn>
                        </p:par>
                        <p:par>
                          <p:cTn id="7" fill="hold">
                            <p:stCondLst>
                              <p:cond delay="0"/>
                            </p:stCondLst>
                            <p:childTnLst>
                              <p:par>
                                <p:cTn id="8" presetID="6" presetClass="entr" presetSubtype="16" fill="hold" nodeType="afterEffect">
                                  <p:stCondLst>
                                    <p:cond delay="0"/>
                                  </p:stCondLst>
                                  <p:childTnLst>
                                    <p:set>
                                      <p:cBhvr>
                                        <p:cTn id="9" dur="1" fill="hold">
                                          <p:stCondLst>
                                            <p:cond delay="0"/>
                                          </p:stCondLst>
                                        </p:cTn>
                                        <p:tgtEl>
                                          <p:spTgt spid="13315">
                                            <p:txEl>
                                              <p:pRg st="4" end="4"/>
                                            </p:txEl>
                                          </p:spTgt>
                                        </p:tgtEl>
                                        <p:attrNameLst>
                                          <p:attrName>style.visibility</p:attrName>
                                        </p:attrNameLst>
                                      </p:cBhvr>
                                      <p:to>
                                        <p:strVal val="visible"/>
                                      </p:to>
                                    </p:set>
                                    <p:animEffect transition="in" filter="circle(in)">
                                      <p:cBhvr>
                                        <p:cTn id="10" dur="2000"/>
                                        <p:tgtEl>
                                          <p:spTgt spid="13315">
                                            <p:txEl>
                                              <p:pRg st="4" end="4"/>
                                            </p:txEl>
                                          </p:spTgt>
                                        </p:tgtEl>
                                      </p:cBhvr>
                                    </p:animEffect>
                                  </p:childTnLst>
                                </p:cTn>
                              </p:par>
                            </p:childTnLst>
                          </p:cTn>
                        </p:par>
                        <p:par>
                          <p:cTn id="11" fill="hold">
                            <p:stCondLst>
                              <p:cond delay="2000"/>
                            </p:stCondLst>
                            <p:childTnLst>
                              <p:par>
                                <p:cTn id="12" presetID="6" presetClass="entr" presetSubtype="16" fill="hold" nodeType="afterEffect">
                                  <p:stCondLst>
                                    <p:cond delay="750"/>
                                  </p:stCondLst>
                                  <p:childTnLst>
                                    <p:set>
                                      <p:cBhvr>
                                        <p:cTn id="13" dur="1" fill="hold">
                                          <p:stCondLst>
                                            <p:cond delay="0"/>
                                          </p:stCondLst>
                                        </p:cTn>
                                        <p:tgtEl>
                                          <p:spTgt spid="13315">
                                            <p:txEl>
                                              <p:pRg st="6" end="6"/>
                                            </p:txEl>
                                          </p:spTgt>
                                        </p:tgtEl>
                                        <p:attrNameLst>
                                          <p:attrName>style.visibility</p:attrName>
                                        </p:attrNameLst>
                                      </p:cBhvr>
                                      <p:to>
                                        <p:strVal val="visible"/>
                                      </p:to>
                                    </p:set>
                                    <p:animEffect transition="in" filter="circle(in)">
                                      <p:cBhvr>
                                        <p:cTn id="14" dur="2000"/>
                                        <p:tgtEl>
                                          <p:spTgt spid="13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174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38200" y="365125"/>
            <a:ext cx="10515600" cy="376238"/>
          </a:xfrm>
        </p:spPr>
        <p:txBody>
          <a:bodyPr rtlCol="0">
            <a:normAutofit fontScale="90000"/>
          </a:bodyPr>
          <a:lstStyle/>
          <a:p>
            <a:pPr eaLnBrk="1" fontAlgn="auto" hangingPunct="1">
              <a:spcAft>
                <a:spcPts val="0"/>
              </a:spcAft>
              <a:defRPr/>
            </a:pPr>
            <a:r>
              <a:rPr lang="el-GR" altLang="en-US" sz="4000" dirty="0">
                <a:solidFill>
                  <a:srgbClr val="FF0066"/>
                </a:solidFill>
              </a:rPr>
              <a:t>Επικουρικά</a:t>
            </a:r>
          </a:p>
        </p:txBody>
      </p:sp>
      <p:sp>
        <p:nvSpPr>
          <p:cNvPr id="45058" name="Rectangle 3"/>
          <p:cNvSpPr>
            <a:spLocks noGrp="1" noChangeArrowheads="1"/>
          </p:cNvSpPr>
          <p:nvPr>
            <p:ph type="body" idx="1"/>
          </p:nvPr>
        </p:nvSpPr>
        <p:spPr>
          <a:xfrm>
            <a:off x="0" y="906463"/>
            <a:ext cx="10272713" cy="4683125"/>
          </a:xfrm>
        </p:spPr>
        <p:txBody>
          <a:bodyPr/>
          <a:lstStyle/>
          <a:p>
            <a:pPr eaLnBrk="1" hangingPunct="1"/>
            <a:r>
              <a:rPr lang="el-GR" altLang="en-US" smtClean="0">
                <a:solidFill>
                  <a:srgbClr val="001642"/>
                </a:solidFill>
                <a:latin typeface="Times New Roman" pitchFamily="18" charset="0"/>
                <a:cs typeface="Times New Roman" pitchFamily="18" charset="0"/>
              </a:rPr>
              <a:t>Αντιεπιληπτικά</a:t>
            </a:r>
          </a:p>
          <a:p>
            <a:pPr eaLnBrk="1" hangingPunct="1">
              <a:buFontTx/>
              <a:buNone/>
            </a:pPr>
            <a:r>
              <a:rPr lang="el-GR" altLang="en-US" sz="2000" smtClean="0">
                <a:solidFill>
                  <a:srgbClr val="001642"/>
                </a:solidFill>
                <a:latin typeface="Times New Roman" pitchFamily="18" charset="0"/>
                <a:cs typeface="Times New Roman" pitchFamily="18" charset="0"/>
              </a:rPr>
              <a:t>Αυξάνουν επίπεδα ανασταλτικών νευροδιαβιβαστών</a:t>
            </a:r>
          </a:p>
          <a:p>
            <a:pPr eaLnBrk="1" hangingPunct="1">
              <a:buFont typeface="Arial" charset="0"/>
              <a:buNone/>
            </a:pPr>
            <a:r>
              <a:rPr lang="el-GR" altLang="en-US" sz="2000" smtClean="0">
                <a:solidFill>
                  <a:srgbClr val="001642"/>
                </a:solidFill>
                <a:latin typeface="Times New Roman" pitchFamily="18" charset="0"/>
                <a:cs typeface="Times New Roman" pitchFamily="18" charset="0"/>
              </a:rPr>
              <a:t> </a:t>
            </a:r>
            <a:r>
              <a:rPr lang="el-GR" altLang="en-US" sz="1800" i="1" smtClean="0">
                <a:solidFill>
                  <a:srgbClr val="FF0000"/>
                </a:solidFill>
                <a:latin typeface="Times New Roman" pitchFamily="18" charset="0"/>
                <a:cs typeface="Times New Roman" pitchFamily="18" charset="0"/>
              </a:rPr>
              <a:t>Μόρια που δεσμεύουν την α2δ1 υπομονάδα των εξαρτώμενων από δυναμικό διαύλων</a:t>
            </a:r>
          </a:p>
          <a:p>
            <a:pPr eaLnBrk="1" hangingPunct="1">
              <a:buFont typeface="Arial" charset="0"/>
              <a:buNone/>
            </a:pPr>
            <a:r>
              <a:rPr lang="el-GR" altLang="en-US" sz="1800" i="1" smtClean="0">
                <a:solidFill>
                  <a:srgbClr val="FF0000"/>
                </a:solidFill>
                <a:latin typeface="Times New Roman" pitchFamily="18" charset="0"/>
                <a:cs typeface="Times New Roman" pitchFamily="18" charset="0"/>
              </a:rPr>
              <a:t>ασβεστίου.</a:t>
            </a:r>
          </a:p>
          <a:p>
            <a:pPr eaLnBrk="1" hangingPunct="1">
              <a:buFont typeface="Arial" charset="0"/>
              <a:buNone/>
            </a:pPr>
            <a:r>
              <a:rPr lang="el-GR" altLang="en-US" sz="2000" smtClean="0">
                <a:solidFill>
                  <a:srgbClr val="001642"/>
                </a:solidFill>
                <a:latin typeface="Times New Roman" pitchFamily="18" charset="0"/>
                <a:cs typeface="Times New Roman" pitchFamily="18" charset="0"/>
              </a:rPr>
              <a:t>Κύριοι εκπρόσωποι είναι η Πρεγκαμπαλίνη και η Γκαμπαπεντίνη</a:t>
            </a:r>
          </a:p>
          <a:p>
            <a:pPr eaLnBrk="1" hangingPunct="1">
              <a:buFont typeface="Arial" charset="0"/>
              <a:buNone/>
            </a:pPr>
            <a:endParaRPr lang="el-GR" altLang="en-US" sz="2000" smtClean="0">
              <a:solidFill>
                <a:srgbClr val="001642"/>
              </a:solidFill>
              <a:latin typeface="Times New Roman" pitchFamily="18" charset="0"/>
              <a:cs typeface="Times New Roman" pitchFamily="18" charset="0"/>
            </a:endParaRPr>
          </a:p>
          <a:p>
            <a:pPr eaLnBrk="1" hangingPunct="1">
              <a:buFont typeface="Arial" charset="0"/>
              <a:buNone/>
            </a:pPr>
            <a:r>
              <a:rPr lang="el-GR" altLang="en-US" sz="2000" smtClean="0">
                <a:solidFill>
                  <a:srgbClr val="001642"/>
                </a:solidFill>
                <a:latin typeface="Times New Roman" pitchFamily="18" charset="0"/>
                <a:cs typeface="Times New Roman" pitchFamily="18" charset="0"/>
              </a:rPr>
              <a:t>Η φαρμακοκινητική της είναι γραμμική, η βιοδιαθεσιμότητά της είναι 90%, ο χρόνος μισής ζωής 6 ώρες αποβάλλεται δε αναλύωτη από τους νεφρούς.</a:t>
            </a:r>
          </a:p>
          <a:p>
            <a:pPr eaLnBrk="1" hangingPunct="1">
              <a:buFont typeface="Arial" charset="0"/>
              <a:buNone/>
            </a:pPr>
            <a:r>
              <a:rPr lang="el-GR" altLang="en-US" sz="2000" smtClean="0">
                <a:solidFill>
                  <a:srgbClr val="001642"/>
                </a:solidFill>
                <a:latin typeface="Times New Roman" pitchFamily="18" charset="0"/>
                <a:cs typeface="Times New Roman" pitchFamily="18" charset="0"/>
              </a:rPr>
              <a:t>Η Γκαμπαπεντίνη δεν έχει γραμμική φαρμακοκινητική, η βιοδιαθεσιμότητά της είναι 60% και απαιτείται αργή τιτλοποίηση της δόσης.</a:t>
            </a:r>
          </a:p>
          <a:p>
            <a:pPr eaLnBrk="1" hangingPunct="1">
              <a:buFont typeface="Arial" charset="0"/>
              <a:buNone/>
            </a:pPr>
            <a:endParaRPr lang="el-GR" altLang="en-US" smtClean="0">
              <a:solidFill>
                <a:srgbClr val="001642"/>
              </a:solidFill>
              <a:latin typeface="Times New Roman" pitchFamily="18" charset="0"/>
              <a:cs typeface="Times New Roman" pitchFamily="18" charset="0"/>
            </a:endParaRPr>
          </a:p>
          <a:p>
            <a:pPr eaLnBrk="1" hangingPunct="1">
              <a:buFont typeface="Arial" charset="0"/>
              <a:buNone/>
            </a:pPr>
            <a:endParaRPr lang="el-GR" altLang="en-US" smtClean="0">
              <a:solidFill>
                <a:srgbClr val="001642"/>
              </a:solidFill>
              <a:latin typeface="Times New Roman" pitchFamily="18" charset="0"/>
              <a:cs typeface="Times New Roman" pitchFamily="18" charset="0"/>
            </a:endParaRPr>
          </a:p>
        </p:txBody>
      </p:sp>
      <p:sp>
        <p:nvSpPr>
          <p:cNvPr id="45059" name="Text Box 4"/>
          <p:cNvSpPr txBox="1">
            <a:spLocks noChangeArrowheads="1"/>
          </p:cNvSpPr>
          <p:nvPr/>
        </p:nvSpPr>
        <p:spPr bwMode="auto">
          <a:xfrm>
            <a:off x="4800600" y="6092825"/>
            <a:ext cx="5543550" cy="752475"/>
          </a:xfrm>
          <a:prstGeom prst="rect">
            <a:avLst/>
          </a:prstGeom>
          <a:noFill/>
          <a:ln w="9525">
            <a:noFill/>
            <a:miter lim="800000"/>
            <a:headEnd/>
            <a:tailEnd/>
          </a:ln>
        </p:spPr>
        <p:txBody>
          <a:bodyPr>
            <a:spAutoFit/>
          </a:bodyPr>
          <a:lstStyle/>
          <a:p>
            <a:pPr>
              <a:lnSpc>
                <a:spcPct val="90000"/>
              </a:lnSpc>
              <a:spcBef>
                <a:spcPct val="20000"/>
              </a:spcBef>
              <a:buClr>
                <a:schemeClr val="hlink"/>
              </a:buClr>
              <a:buSzPct val="80000"/>
              <a:buFont typeface="Wingdings" pitchFamily="2" charset="2"/>
              <a:buNone/>
            </a:pPr>
            <a:r>
              <a:rPr lang="en-US" altLang="en-US" i="1">
                <a:solidFill>
                  <a:schemeClr val="tx2"/>
                </a:solidFill>
                <a:latin typeface="Tahoma" pitchFamily="34" charset="0"/>
              </a:rPr>
              <a:t>Oxford Textbook of Palliative Medicine,2006</a:t>
            </a:r>
            <a:endParaRPr lang="el-GR" altLang="en-US" i="1">
              <a:solidFill>
                <a:schemeClr val="tx2"/>
              </a:solidFill>
              <a:latin typeface="Tahoma" pitchFamily="34" charset="0"/>
            </a:endParaRPr>
          </a:p>
          <a:p>
            <a:pPr>
              <a:spcBef>
                <a:spcPct val="50000"/>
              </a:spcBef>
            </a:pPr>
            <a:endParaRPr lang="el-GR" altLang="en-US">
              <a:latin typeface="Tahoma" pitchFamily="34" charset="0"/>
            </a:endParaRPr>
          </a:p>
        </p:txBody>
      </p:sp>
      <p:pic>
        <p:nvPicPr>
          <p:cNvPr id="45061" name="Picture 5">
            <a:hlinkClick r:id="" action="ppaction://media"/>
          </p:cNvPr>
          <p:cNvPicPr>
            <a:picLocks noRot="1" noChangeAspect="1" noChangeArrowheads="1"/>
          </p:cNvPicPr>
          <p:nvPr>
            <a:wavAudioFile r:embed="rId1" name="~PP1045.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410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0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506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Τίτλος 1"/>
          <p:cNvSpPr>
            <a:spLocks noGrp="1"/>
          </p:cNvSpPr>
          <p:nvPr>
            <p:ph type="title"/>
          </p:nvPr>
        </p:nvSpPr>
        <p:spPr>
          <a:xfrm>
            <a:off x="620713" y="95250"/>
            <a:ext cx="10733087" cy="1595438"/>
          </a:xfrm>
        </p:spPr>
        <p:txBody>
          <a:bodyPr/>
          <a:lstStyle/>
          <a:p>
            <a:pPr eaLnBrk="1" hangingPunct="1"/>
            <a:r>
              <a:rPr lang="el-GR" sz="2000" b="1" smtClean="0">
                <a:solidFill>
                  <a:srgbClr val="C00000"/>
                </a:solidFill>
              </a:rPr>
              <a:t>Κατευθυντήριες οδηγίες για την φαρμακευτική αντιμετώπιση του Χρόνιου Νευροπαθητικού Πόνου</a:t>
            </a:r>
            <a:r>
              <a:rPr lang="el-GR" sz="2000" smtClean="0">
                <a:solidFill>
                  <a:srgbClr val="C00000"/>
                </a:solidFill>
              </a:rPr>
              <a:t/>
            </a:r>
            <a:br>
              <a:rPr lang="el-GR" sz="2000" smtClean="0">
                <a:solidFill>
                  <a:srgbClr val="C00000"/>
                </a:solidFill>
              </a:rPr>
            </a:br>
            <a:r>
              <a:rPr lang="el-GR" sz="2000" b="1" smtClean="0">
                <a:solidFill>
                  <a:srgbClr val="C00000"/>
                </a:solidFill>
              </a:rPr>
              <a:t>από την Ελληνική Εταιρεία Θεραπείας Πόνου και Παρηγορικής Φροντίδας (ΠΑΡΗ.ΣΥ.Α)</a:t>
            </a:r>
            <a:r>
              <a:rPr lang="el-GR" sz="2000" smtClean="0">
                <a:solidFill>
                  <a:srgbClr val="C00000"/>
                </a:solidFill>
              </a:rPr>
              <a:t/>
            </a:r>
            <a:br>
              <a:rPr lang="el-GR" sz="2000" smtClean="0">
                <a:solidFill>
                  <a:srgbClr val="C00000"/>
                </a:solidFill>
              </a:rPr>
            </a:br>
            <a:r>
              <a:rPr lang="el-GR" sz="2000" b="1" smtClean="0">
                <a:solidFill>
                  <a:srgbClr val="C00000"/>
                </a:solidFill>
              </a:rPr>
              <a:t> </a:t>
            </a:r>
            <a:r>
              <a:rPr lang="el-GR" sz="2000" smtClean="0">
                <a:solidFill>
                  <a:srgbClr val="C00000"/>
                </a:solidFill>
              </a:rPr>
              <a:t/>
            </a:r>
            <a:br>
              <a:rPr lang="el-GR" sz="2000" smtClean="0">
                <a:solidFill>
                  <a:srgbClr val="C00000"/>
                </a:solidFill>
              </a:rPr>
            </a:br>
            <a:endParaRPr lang="el-GR" sz="2000" smtClean="0">
              <a:solidFill>
                <a:srgbClr val="C00000"/>
              </a:solidFill>
            </a:endParaRPr>
          </a:p>
        </p:txBody>
      </p:sp>
      <p:sp>
        <p:nvSpPr>
          <p:cNvPr id="3" name="Θέση περιεχομένου 2"/>
          <p:cNvSpPr>
            <a:spLocks noGrp="1"/>
          </p:cNvSpPr>
          <p:nvPr>
            <p:ph idx="1"/>
          </p:nvPr>
        </p:nvSpPr>
        <p:spPr>
          <a:xfrm>
            <a:off x="752475" y="1066800"/>
            <a:ext cx="10601325" cy="5110163"/>
          </a:xfrm>
        </p:spPr>
        <p:txBody>
          <a:bodyPr rtlCol="0">
            <a:noAutofit/>
          </a:bodyPr>
          <a:lstStyle/>
          <a:p>
            <a:pPr eaLnBrk="1" fontAlgn="auto" hangingPunct="1">
              <a:lnSpc>
                <a:spcPct val="120000"/>
              </a:lnSpc>
              <a:spcAft>
                <a:spcPts val="0"/>
              </a:spcAft>
              <a:buFont typeface="Arial" panose="020B0604020202020204" pitchFamily="34" charset="0"/>
              <a:buChar char="•"/>
              <a:defRPr/>
            </a:pPr>
            <a:r>
              <a:rPr lang="el-GR" sz="1800" b="1" dirty="0">
                <a:solidFill>
                  <a:srgbClr val="002060"/>
                </a:solidFill>
                <a:latin typeface="Times New Roman" panose="02020603050405020304" pitchFamily="18" charset="0"/>
                <a:cs typeface="Times New Roman" panose="02020603050405020304" pitchFamily="18" charset="0"/>
              </a:rPr>
              <a:t>1. </a:t>
            </a:r>
            <a:r>
              <a:rPr lang="el-GR" sz="1800" b="1" dirty="0" err="1">
                <a:solidFill>
                  <a:srgbClr val="002060"/>
                </a:solidFill>
                <a:latin typeface="Times New Roman" panose="02020603050405020304" pitchFamily="18" charset="0"/>
                <a:cs typeface="Times New Roman" panose="02020603050405020304" pitchFamily="18" charset="0"/>
              </a:rPr>
              <a:t>Μεθερπητική</a:t>
            </a:r>
            <a:r>
              <a:rPr lang="el-GR" sz="1800" b="1" dirty="0">
                <a:solidFill>
                  <a:srgbClr val="002060"/>
                </a:solidFill>
                <a:latin typeface="Times New Roman" panose="02020603050405020304" pitchFamily="18" charset="0"/>
                <a:cs typeface="Times New Roman" panose="02020603050405020304" pitchFamily="18" charset="0"/>
              </a:rPr>
              <a:t> Νευραλγία </a:t>
            </a:r>
            <a:r>
              <a:rPr lang="el-GR" sz="1800" dirty="0">
                <a:solidFill>
                  <a:srgbClr val="002060"/>
                </a:solidFill>
                <a:latin typeface="Times New Roman" panose="02020603050405020304" pitchFamily="18" charset="0"/>
                <a:cs typeface="Times New Roman" panose="02020603050405020304" pitchFamily="18" charset="0"/>
              </a:rPr>
              <a:t> </a:t>
            </a:r>
          </a:p>
          <a:p>
            <a:pPr eaLnBrk="1" fontAlgn="auto" hangingPunct="1">
              <a:lnSpc>
                <a:spcPct val="120000"/>
              </a:lnSpc>
              <a:spcAft>
                <a:spcPts val="0"/>
              </a:spcAft>
              <a:buFont typeface="Arial" panose="020B0604020202020204" pitchFamily="34" charset="0"/>
              <a:buChar char="•"/>
              <a:defRPr/>
            </a:pPr>
            <a:r>
              <a:rPr lang="el-GR" sz="1800" dirty="0" err="1">
                <a:solidFill>
                  <a:srgbClr val="002060"/>
                </a:solidFill>
                <a:latin typeface="Times New Roman" panose="02020603050405020304" pitchFamily="18" charset="0"/>
                <a:cs typeface="Times New Roman" panose="02020603050405020304" pitchFamily="18" charset="0"/>
              </a:rPr>
              <a:t>Πρεγκαμπαλίνη</a:t>
            </a:r>
            <a:endParaRPr lang="el-GR" sz="1800" dirty="0">
              <a:solidFill>
                <a:srgbClr val="002060"/>
              </a:solidFill>
              <a:latin typeface="Times New Roman" panose="02020603050405020304" pitchFamily="18" charset="0"/>
              <a:cs typeface="Times New Roman" panose="02020603050405020304" pitchFamily="18" charset="0"/>
            </a:endParaRPr>
          </a:p>
          <a:p>
            <a:pPr eaLnBrk="1" fontAlgn="auto" hangingPunct="1">
              <a:lnSpc>
                <a:spcPct val="120000"/>
              </a:lnSpc>
              <a:spcAft>
                <a:spcPts val="0"/>
              </a:spcAft>
              <a:buFont typeface="Arial" panose="020B0604020202020204" pitchFamily="34" charset="0"/>
              <a:buChar char="•"/>
              <a:defRPr/>
            </a:pPr>
            <a:r>
              <a:rPr lang="el-GR" sz="1800" dirty="0" err="1">
                <a:solidFill>
                  <a:srgbClr val="002060"/>
                </a:solidFill>
                <a:latin typeface="Times New Roman" panose="02020603050405020304" pitchFamily="18" charset="0"/>
                <a:cs typeface="Times New Roman" panose="02020603050405020304" pitchFamily="18" charset="0"/>
              </a:rPr>
              <a:t>Διαδερμικό</a:t>
            </a:r>
            <a:r>
              <a:rPr lang="el-GR" sz="1800" dirty="0">
                <a:solidFill>
                  <a:srgbClr val="002060"/>
                </a:solidFill>
                <a:latin typeface="Times New Roman" panose="02020603050405020304" pitchFamily="18" charset="0"/>
                <a:cs typeface="Times New Roman" panose="02020603050405020304" pitchFamily="18" charset="0"/>
              </a:rPr>
              <a:t> Επίθεμα </a:t>
            </a:r>
            <a:r>
              <a:rPr lang="el-GR" sz="1800" dirty="0" err="1">
                <a:solidFill>
                  <a:srgbClr val="002060"/>
                </a:solidFill>
                <a:latin typeface="Times New Roman" panose="02020603050405020304" pitchFamily="18" charset="0"/>
                <a:cs typeface="Times New Roman" panose="02020603050405020304" pitchFamily="18" charset="0"/>
              </a:rPr>
              <a:t>καψαϊκίνης</a:t>
            </a:r>
            <a:r>
              <a:rPr lang="el-GR" sz="1800" dirty="0">
                <a:solidFill>
                  <a:srgbClr val="002060"/>
                </a:solidFill>
                <a:latin typeface="Times New Roman" panose="02020603050405020304" pitchFamily="18" charset="0"/>
                <a:cs typeface="Times New Roman" panose="02020603050405020304" pitchFamily="18" charset="0"/>
              </a:rPr>
              <a:t> 8%</a:t>
            </a:r>
          </a:p>
          <a:p>
            <a:pPr eaLnBrk="1" fontAlgn="auto" hangingPunct="1">
              <a:lnSpc>
                <a:spcPct val="120000"/>
              </a:lnSpc>
              <a:spcAft>
                <a:spcPts val="0"/>
              </a:spcAft>
              <a:buFont typeface="Arial" panose="020B0604020202020204" pitchFamily="34" charset="0"/>
              <a:buChar char="•"/>
              <a:defRPr/>
            </a:pPr>
            <a:r>
              <a:rPr lang="el-GR" sz="1800" dirty="0" err="1">
                <a:solidFill>
                  <a:srgbClr val="002060"/>
                </a:solidFill>
                <a:latin typeface="Times New Roman" panose="02020603050405020304" pitchFamily="18" charset="0"/>
                <a:cs typeface="Times New Roman" panose="02020603050405020304" pitchFamily="18" charset="0"/>
              </a:rPr>
              <a:t>Τραμαδόλη</a:t>
            </a:r>
            <a:endParaRPr lang="el-GR" sz="1800" dirty="0">
              <a:solidFill>
                <a:srgbClr val="002060"/>
              </a:solidFill>
              <a:latin typeface="Times New Roman" panose="02020603050405020304" pitchFamily="18" charset="0"/>
              <a:cs typeface="Times New Roman" panose="02020603050405020304" pitchFamily="18" charset="0"/>
            </a:endParaRPr>
          </a:p>
          <a:p>
            <a:pPr eaLnBrk="1" fontAlgn="auto" hangingPunct="1">
              <a:lnSpc>
                <a:spcPct val="120000"/>
              </a:lnSpc>
              <a:spcAft>
                <a:spcPts val="0"/>
              </a:spcAft>
              <a:buFont typeface="Arial" panose="020B0604020202020204" pitchFamily="34" charset="0"/>
              <a:buChar char="•"/>
              <a:defRPr/>
            </a:pPr>
            <a:r>
              <a:rPr lang="el-GR" sz="1800" dirty="0" err="1">
                <a:solidFill>
                  <a:srgbClr val="002060"/>
                </a:solidFill>
                <a:latin typeface="Times New Roman" panose="02020603050405020304" pitchFamily="18" charset="0"/>
                <a:cs typeface="Times New Roman" panose="02020603050405020304" pitchFamily="18" charset="0"/>
              </a:rPr>
              <a:t>Τραμαδόλη+Παρακεταμόλη</a:t>
            </a:r>
            <a:endParaRPr lang="el-GR" sz="1800" dirty="0">
              <a:solidFill>
                <a:srgbClr val="002060"/>
              </a:solidFill>
              <a:latin typeface="Times New Roman" panose="02020603050405020304" pitchFamily="18" charset="0"/>
              <a:cs typeface="Times New Roman" panose="02020603050405020304" pitchFamily="18" charset="0"/>
            </a:endParaRPr>
          </a:p>
          <a:p>
            <a:pPr eaLnBrk="1" fontAlgn="auto" hangingPunct="1">
              <a:lnSpc>
                <a:spcPct val="120000"/>
              </a:lnSpc>
              <a:spcAft>
                <a:spcPts val="0"/>
              </a:spcAft>
              <a:buFont typeface="Arial" panose="020B0604020202020204" pitchFamily="34" charset="0"/>
              <a:buChar char="•"/>
              <a:defRPr/>
            </a:pPr>
            <a:r>
              <a:rPr lang="el-GR" sz="1800" dirty="0">
                <a:solidFill>
                  <a:srgbClr val="002060"/>
                </a:solidFill>
                <a:latin typeface="Times New Roman" panose="02020603050405020304" pitchFamily="18" charset="0"/>
                <a:cs typeface="Times New Roman" panose="02020603050405020304" pitchFamily="18" charset="0"/>
              </a:rPr>
              <a:t>Συνδυασμοί των παραπάνω</a:t>
            </a:r>
          </a:p>
          <a:p>
            <a:pPr marL="0" indent="0" eaLnBrk="1" fontAlgn="auto" hangingPunct="1">
              <a:lnSpc>
                <a:spcPct val="120000"/>
              </a:lnSpc>
              <a:spcAft>
                <a:spcPts val="0"/>
              </a:spcAft>
              <a:buFont typeface="Arial" panose="020B0604020202020204" pitchFamily="34" charset="0"/>
              <a:buNone/>
              <a:defRPr/>
            </a:pPr>
            <a:r>
              <a:rPr lang="el-GR" sz="1800" dirty="0">
                <a:solidFill>
                  <a:srgbClr val="002060"/>
                </a:solidFill>
                <a:latin typeface="Times New Roman" panose="02020603050405020304" pitchFamily="18" charset="0"/>
                <a:cs typeface="Times New Roman" panose="02020603050405020304" pitchFamily="18" charset="0"/>
              </a:rPr>
              <a:t> </a:t>
            </a:r>
          </a:p>
          <a:p>
            <a:pPr eaLnBrk="1" fontAlgn="auto" hangingPunct="1">
              <a:lnSpc>
                <a:spcPct val="120000"/>
              </a:lnSpc>
              <a:spcAft>
                <a:spcPts val="0"/>
              </a:spcAft>
              <a:buFont typeface="Arial" panose="020B0604020202020204" pitchFamily="34" charset="0"/>
              <a:buChar char="•"/>
              <a:defRPr/>
            </a:pPr>
            <a:r>
              <a:rPr lang="el-GR" sz="1800" b="1" dirty="0">
                <a:solidFill>
                  <a:srgbClr val="002060"/>
                </a:solidFill>
                <a:latin typeface="Times New Roman" panose="02020603050405020304" pitchFamily="18" charset="0"/>
                <a:cs typeface="Times New Roman" panose="02020603050405020304" pitchFamily="18" charset="0"/>
              </a:rPr>
              <a:t>2.  Επώδυνη Περιφερική Διαβητική Νευροπάθεια</a:t>
            </a:r>
            <a:endParaRPr lang="el-GR" sz="1800" dirty="0">
              <a:solidFill>
                <a:srgbClr val="002060"/>
              </a:solidFill>
              <a:latin typeface="Times New Roman" panose="02020603050405020304" pitchFamily="18" charset="0"/>
              <a:cs typeface="Times New Roman" panose="02020603050405020304" pitchFamily="18" charset="0"/>
            </a:endParaRPr>
          </a:p>
          <a:p>
            <a:pPr marL="0" indent="0" eaLnBrk="1" fontAlgn="auto" hangingPunct="1">
              <a:lnSpc>
                <a:spcPct val="120000"/>
              </a:lnSpc>
              <a:spcAft>
                <a:spcPts val="0"/>
              </a:spcAft>
              <a:buFont typeface="Arial" panose="020B0604020202020204" pitchFamily="34" charset="0"/>
              <a:buNone/>
              <a:defRPr/>
            </a:pPr>
            <a:r>
              <a:rPr lang="el-GR" sz="1800" b="1" dirty="0">
                <a:solidFill>
                  <a:srgbClr val="002060"/>
                </a:solidFill>
                <a:latin typeface="Times New Roman" panose="02020603050405020304" pitchFamily="18" charset="0"/>
                <a:cs typeface="Times New Roman" panose="02020603050405020304" pitchFamily="18" charset="0"/>
              </a:rPr>
              <a:t> </a:t>
            </a:r>
            <a:endParaRPr lang="el-GR" sz="1800" dirty="0">
              <a:solidFill>
                <a:srgbClr val="002060"/>
              </a:solidFill>
              <a:latin typeface="Times New Roman" panose="02020603050405020304" pitchFamily="18" charset="0"/>
              <a:cs typeface="Times New Roman" panose="02020603050405020304" pitchFamily="18" charset="0"/>
            </a:endParaRPr>
          </a:p>
          <a:p>
            <a:pPr eaLnBrk="1" fontAlgn="auto" hangingPunct="1">
              <a:lnSpc>
                <a:spcPct val="120000"/>
              </a:lnSpc>
              <a:spcAft>
                <a:spcPts val="0"/>
              </a:spcAft>
              <a:buFont typeface="Arial" panose="020B0604020202020204" pitchFamily="34" charset="0"/>
              <a:buChar char="•"/>
              <a:defRPr/>
            </a:pPr>
            <a:r>
              <a:rPr lang="el-GR" sz="1800" dirty="0" err="1">
                <a:solidFill>
                  <a:srgbClr val="002060"/>
                </a:solidFill>
                <a:latin typeface="Times New Roman" panose="02020603050405020304" pitchFamily="18" charset="0"/>
                <a:cs typeface="Times New Roman" panose="02020603050405020304" pitchFamily="18" charset="0"/>
              </a:rPr>
              <a:t>Πρεγκαμπαλίνη</a:t>
            </a:r>
            <a:endParaRPr lang="el-GR" sz="1800" dirty="0">
              <a:solidFill>
                <a:srgbClr val="002060"/>
              </a:solidFill>
              <a:latin typeface="Times New Roman" panose="02020603050405020304" pitchFamily="18" charset="0"/>
              <a:cs typeface="Times New Roman" panose="02020603050405020304" pitchFamily="18" charset="0"/>
            </a:endParaRPr>
          </a:p>
          <a:p>
            <a:pPr eaLnBrk="1" fontAlgn="auto" hangingPunct="1">
              <a:lnSpc>
                <a:spcPct val="120000"/>
              </a:lnSpc>
              <a:spcAft>
                <a:spcPts val="0"/>
              </a:spcAft>
              <a:buFont typeface="Arial" panose="020B0604020202020204" pitchFamily="34" charset="0"/>
              <a:buChar char="•"/>
              <a:defRPr/>
            </a:pPr>
            <a:r>
              <a:rPr lang="el-GR" sz="1800" dirty="0" err="1">
                <a:solidFill>
                  <a:srgbClr val="002060"/>
                </a:solidFill>
                <a:latin typeface="Times New Roman" panose="02020603050405020304" pitchFamily="18" charset="0"/>
                <a:cs typeface="Times New Roman" panose="02020603050405020304" pitchFamily="18" charset="0"/>
              </a:rPr>
              <a:t>Τραμαδόλη</a:t>
            </a:r>
            <a:endParaRPr lang="el-GR" sz="1800" dirty="0">
              <a:solidFill>
                <a:srgbClr val="002060"/>
              </a:solidFill>
              <a:latin typeface="Times New Roman" panose="02020603050405020304" pitchFamily="18" charset="0"/>
              <a:cs typeface="Times New Roman" panose="02020603050405020304" pitchFamily="18" charset="0"/>
            </a:endParaRPr>
          </a:p>
          <a:p>
            <a:pPr eaLnBrk="1" fontAlgn="auto" hangingPunct="1">
              <a:lnSpc>
                <a:spcPct val="120000"/>
              </a:lnSpc>
              <a:spcAft>
                <a:spcPts val="0"/>
              </a:spcAft>
              <a:buFont typeface="Arial" panose="020B0604020202020204" pitchFamily="34" charset="0"/>
              <a:buChar char="•"/>
              <a:defRPr/>
            </a:pPr>
            <a:r>
              <a:rPr lang="el-GR" sz="1800" dirty="0" err="1">
                <a:solidFill>
                  <a:srgbClr val="002060"/>
                </a:solidFill>
                <a:latin typeface="Times New Roman" panose="02020603050405020304" pitchFamily="18" charset="0"/>
                <a:cs typeface="Times New Roman" panose="02020603050405020304" pitchFamily="18" charset="0"/>
              </a:rPr>
              <a:t>Τραμαδόλη+Παρακεταμόλη</a:t>
            </a:r>
            <a:endParaRPr lang="el-GR" sz="1800" dirty="0">
              <a:solidFill>
                <a:srgbClr val="002060"/>
              </a:solidFill>
              <a:latin typeface="Times New Roman" panose="02020603050405020304" pitchFamily="18" charset="0"/>
              <a:cs typeface="Times New Roman" panose="02020603050405020304" pitchFamily="18" charset="0"/>
            </a:endParaRPr>
          </a:p>
          <a:p>
            <a:pPr marL="0" indent="0" eaLnBrk="1" fontAlgn="auto" hangingPunct="1">
              <a:lnSpc>
                <a:spcPct val="120000"/>
              </a:lnSpc>
              <a:spcAft>
                <a:spcPts val="0"/>
              </a:spcAft>
              <a:buFont typeface="Arial" panose="020B0604020202020204" pitchFamily="34" charset="0"/>
              <a:buNone/>
              <a:defRPr/>
            </a:pPr>
            <a:r>
              <a:rPr lang="el-GR" sz="1800" dirty="0">
                <a:solidFill>
                  <a:srgbClr val="002060"/>
                </a:solidFill>
                <a:latin typeface="Times New Roman" panose="02020603050405020304" pitchFamily="18" charset="0"/>
                <a:cs typeface="Times New Roman" panose="02020603050405020304" pitchFamily="18" charset="0"/>
              </a:rPr>
              <a:t> </a:t>
            </a:r>
          </a:p>
        </p:txBody>
      </p:sp>
      <p:pic>
        <p:nvPicPr>
          <p:cNvPr id="46084" name="Picture 4">
            <a:hlinkClick r:id="" action="ppaction://media"/>
          </p:cNvPr>
          <p:cNvPicPr>
            <a:picLocks noRot="1" noChangeAspect="1" noChangeArrowheads="1"/>
          </p:cNvPicPr>
          <p:nvPr>
            <a:wavAudioFile r:embed="rId1" name="~PP1703.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534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0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608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504825"/>
            <a:ext cx="10515600" cy="5672138"/>
          </a:xfrm>
        </p:spPr>
        <p:txBody>
          <a:bodyPr rtlCol="0">
            <a:normAutofit fontScale="47500" lnSpcReduction="20000"/>
          </a:bodyPr>
          <a:lstStyle/>
          <a:p>
            <a:pPr eaLnBrk="1" fontAlgn="auto" hangingPunct="1">
              <a:lnSpc>
                <a:spcPct val="120000"/>
              </a:lnSpc>
              <a:spcAft>
                <a:spcPts val="0"/>
              </a:spcAft>
              <a:buFont typeface="Arial" panose="020B0604020202020204" pitchFamily="34" charset="0"/>
              <a:buChar char="•"/>
              <a:defRPr/>
            </a:pPr>
            <a:r>
              <a:rPr lang="el-GR" sz="3800" b="1" dirty="0" smtClean="0">
                <a:solidFill>
                  <a:srgbClr val="002060"/>
                </a:solidFill>
                <a:latin typeface="Times New Roman" panose="02020603050405020304" pitchFamily="18" charset="0"/>
                <a:cs typeface="Times New Roman" panose="02020603050405020304" pitchFamily="18" charset="0"/>
              </a:rPr>
              <a:t>3. Χρόνια οσφυαλγία με νευροπαθητικά στοιχεία</a:t>
            </a:r>
            <a:endParaRPr lang="el-GR" sz="3800" dirty="0" smtClean="0">
              <a:solidFill>
                <a:srgbClr val="002060"/>
              </a:solidFill>
              <a:latin typeface="Times New Roman" panose="02020603050405020304" pitchFamily="18" charset="0"/>
              <a:cs typeface="Times New Roman" panose="02020603050405020304" pitchFamily="18" charset="0"/>
            </a:endParaRPr>
          </a:p>
          <a:p>
            <a:pPr marL="0" indent="0" eaLnBrk="1" fontAlgn="auto" hangingPunct="1">
              <a:lnSpc>
                <a:spcPct val="120000"/>
              </a:lnSpc>
              <a:spcAft>
                <a:spcPts val="0"/>
              </a:spcAft>
              <a:buFont typeface="Arial" panose="020B0604020202020204" pitchFamily="34" charset="0"/>
              <a:buNone/>
              <a:defRPr/>
            </a:pPr>
            <a:r>
              <a:rPr lang="el-GR" sz="3800" b="1" dirty="0" smtClean="0">
                <a:solidFill>
                  <a:srgbClr val="002060"/>
                </a:solidFill>
                <a:latin typeface="Times New Roman" panose="02020603050405020304" pitchFamily="18" charset="0"/>
                <a:cs typeface="Times New Roman" panose="02020603050405020304" pitchFamily="18" charset="0"/>
              </a:rPr>
              <a:t> </a:t>
            </a:r>
            <a:endParaRPr lang="el-GR" sz="38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lnSpc>
                <a:spcPct val="120000"/>
              </a:lnSpc>
              <a:spcAft>
                <a:spcPts val="0"/>
              </a:spcAft>
              <a:buFont typeface="Arial" panose="020B0604020202020204" pitchFamily="34" charset="0"/>
              <a:buChar char="•"/>
              <a:defRPr/>
            </a:pPr>
            <a:r>
              <a:rPr lang="el-GR" sz="3800" dirty="0" err="1" smtClean="0">
                <a:solidFill>
                  <a:srgbClr val="002060"/>
                </a:solidFill>
                <a:latin typeface="Times New Roman" panose="02020603050405020304" pitchFamily="18" charset="0"/>
                <a:cs typeface="Times New Roman" panose="02020603050405020304" pitchFamily="18" charset="0"/>
              </a:rPr>
              <a:t>Πρεγκαμπαλίνη</a:t>
            </a:r>
            <a:endParaRPr lang="el-GR" sz="38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lnSpc>
                <a:spcPct val="120000"/>
              </a:lnSpc>
              <a:spcAft>
                <a:spcPts val="0"/>
              </a:spcAft>
              <a:buFont typeface="Arial" panose="020B0604020202020204" pitchFamily="34" charset="0"/>
              <a:buChar char="•"/>
              <a:defRPr/>
            </a:pPr>
            <a:r>
              <a:rPr lang="el-GR" sz="3800" dirty="0" err="1" smtClean="0">
                <a:solidFill>
                  <a:srgbClr val="002060"/>
                </a:solidFill>
                <a:latin typeface="Times New Roman" panose="02020603050405020304" pitchFamily="18" charset="0"/>
                <a:cs typeface="Times New Roman" panose="02020603050405020304" pitchFamily="18" charset="0"/>
              </a:rPr>
              <a:t>Τραμαδόλη</a:t>
            </a:r>
            <a:endParaRPr lang="el-GR" sz="38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lnSpc>
                <a:spcPct val="120000"/>
              </a:lnSpc>
              <a:spcAft>
                <a:spcPts val="0"/>
              </a:spcAft>
              <a:buFont typeface="Arial" panose="020B0604020202020204" pitchFamily="34" charset="0"/>
              <a:buChar char="•"/>
              <a:defRPr/>
            </a:pPr>
            <a:r>
              <a:rPr lang="el-GR" sz="3800" dirty="0" err="1" smtClean="0">
                <a:solidFill>
                  <a:srgbClr val="002060"/>
                </a:solidFill>
                <a:latin typeface="Times New Roman" panose="02020603050405020304" pitchFamily="18" charset="0"/>
                <a:cs typeface="Times New Roman" panose="02020603050405020304" pitchFamily="18" charset="0"/>
              </a:rPr>
              <a:t>Τραμαδόλη+Παρακεταμόλη</a:t>
            </a:r>
            <a:endParaRPr lang="el-GR" sz="38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lnSpc>
                <a:spcPct val="120000"/>
              </a:lnSpc>
              <a:spcAft>
                <a:spcPts val="0"/>
              </a:spcAft>
              <a:buFont typeface="Arial" panose="020B0604020202020204" pitchFamily="34" charset="0"/>
              <a:buChar char="•"/>
              <a:defRPr/>
            </a:pPr>
            <a:r>
              <a:rPr lang="el-GR" sz="3800" dirty="0" err="1" smtClean="0">
                <a:solidFill>
                  <a:srgbClr val="002060"/>
                </a:solidFill>
                <a:latin typeface="Times New Roman" panose="02020603050405020304" pitchFamily="18" charset="0"/>
                <a:cs typeface="Times New Roman" panose="02020603050405020304" pitchFamily="18" charset="0"/>
              </a:rPr>
              <a:t>Διαδερμικό</a:t>
            </a:r>
            <a:r>
              <a:rPr lang="el-GR" sz="3800" dirty="0" smtClean="0">
                <a:solidFill>
                  <a:srgbClr val="002060"/>
                </a:solidFill>
                <a:latin typeface="Times New Roman" panose="02020603050405020304" pitchFamily="18" charset="0"/>
                <a:cs typeface="Times New Roman" panose="02020603050405020304" pitchFamily="18" charset="0"/>
              </a:rPr>
              <a:t> επίθεμα </a:t>
            </a:r>
            <a:r>
              <a:rPr lang="el-GR" sz="3800" dirty="0" err="1" smtClean="0">
                <a:solidFill>
                  <a:srgbClr val="002060"/>
                </a:solidFill>
                <a:latin typeface="Times New Roman" panose="02020603050405020304" pitchFamily="18" charset="0"/>
                <a:cs typeface="Times New Roman" panose="02020603050405020304" pitchFamily="18" charset="0"/>
              </a:rPr>
              <a:t>Καψαϊκίνης</a:t>
            </a:r>
            <a:r>
              <a:rPr lang="el-GR" sz="3800" dirty="0" smtClean="0">
                <a:solidFill>
                  <a:srgbClr val="002060"/>
                </a:solidFill>
                <a:latin typeface="Times New Roman" panose="02020603050405020304" pitchFamily="18" charset="0"/>
                <a:cs typeface="Times New Roman" panose="02020603050405020304" pitchFamily="18" charset="0"/>
              </a:rPr>
              <a:t> 8%</a:t>
            </a:r>
          </a:p>
          <a:p>
            <a:pPr eaLnBrk="1" fontAlgn="auto" hangingPunct="1">
              <a:lnSpc>
                <a:spcPct val="120000"/>
              </a:lnSpc>
              <a:spcAft>
                <a:spcPts val="0"/>
              </a:spcAft>
              <a:buFont typeface="Arial" panose="020B0604020202020204" pitchFamily="34" charset="0"/>
              <a:buChar char="•"/>
              <a:defRPr/>
            </a:pPr>
            <a:r>
              <a:rPr lang="el-GR" sz="3800" dirty="0" smtClean="0">
                <a:solidFill>
                  <a:srgbClr val="002060"/>
                </a:solidFill>
                <a:latin typeface="Times New Roman" panose="02020603050405020304" pitchFamily="18" charset="0"/>
                <a:cs typeface="Times New Roman" panose="02020603050405020304" pitchFamily="18" charset="0"/>
              </a:rPr>
              <a:t>COX-2 αναστολείς για περιορισμένο χρονικό διάστημα </a:t>
            </a:r>
          </a:p>
          <a:p>
            <a:pPr eaLnBrk="1" fontAlgn="auto" hangingPunct="1">
              <a:lnSpc>
                <a:spcPct val="120000"/>
              </a:lnSpc>
              <a:spcAft>
                <a:spcPts val="0"/>
              </a:spcAft>
              <a:buFont typeface="Arial" panose="020B0604020202020204" pitchFamily="34" charset="0"/>
              <a:buChar char="•"/>
              <a:defRPr/>
            </a:pPr>
            <a:r>
              <a:rPr lang="el-GR" sz="3800" b="1" dirty="0" smtClean="0">
                <a:solidFill>
                  <a:srgbClr val="002060"/>
                </a:solidFill>
                <a:latin typeface="Times New Roman" panose="02020603050405020304" pitchFamily="18" charset="0"/>
                <a:cs typeface="Times New Roman" panose="02020603050405020304" pitchFamily="18" charset="0"/>
              </a:rPr>
              <a:t>4. Χρόνιος Μετεγχειρητικός νευροπαθητικός πόνος</a:t>
            </a:r>
            <a:endParaRPr lang="el-GR" sz="38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lnSpc>
                <a:spcPct val="120000"/>
              </a:lnSpc>
              <a:spcAft>
                <a:spcPts val="0"/>
              </a:spcAft>
              <a:buFont typeface="Arial" panose="020B0604020202020204" pitchFamily="34" charset="0"/>
              <a:buChar char="•"/>
              <a:defRPr/>
            </a:pPr>
            <a:r>
              <a:rPr lang="el-GR" sz="3800" dirty="0" smtClean="0">
                <a:solidFill>
                  <a:srgbClr val="002060"/>
                </a:solidFill>
                <a:latin typeface="Times New Roman" panose="02020603050405020304" pitchFamily="18" charset="0"/>
                <a:cs typeface="Times New Roman" panose="02020603050405020304" pitchFamily="18" charset="0"/>
              </a:rPr>
              <a:t> </a:t>
            </a:r>
          </a:p>
          <a:p>
            <a:pPr eaLnBrk="1" fontAlgn="auto" hangingPunct="1">
              <a:lnSpc>
                <a:spcPct val="120000"/>
              </a:lnSpc>
              <a:spcAft>
                <a:spcPts val="0"/>
              </a:spcAft>
              <a:buFont typeface="Arial" panose="020B0604020202020204" pitchFamily="34" charset="0"/>
              <a:buChar char="•"/>
              <a:defRPr/>
            </a:pPr>
            <a:r>
              <a:rPr lang="el-GR" sz="3800" dirty="0" err="1" smtClean="0">
                <a:solidFill>
                  <a:srgbClr val="002060"/>
                </a:solidFill>
                <a:latin typeface="Times New Roman" panose="02020603050405020304" pitchFamily="18" charset="0"/>
                <a:cs typeface="Times New Roman" panose="02020603050405020304" pitchFamily="18" charset="0"/>
              </a:rPr>
              <a:t>Πρεγκαμπαλίνη</a:t>
            </a:r>
            <a:endParaRPr lang="el-GR" sz="38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lnSpc>
                <a:spcPct val="120000"/>
              </a:lnSpc>
              <a:spcAft>
                <a:spcPts val="0"/>
              </a:spcAft>
              <a:buFont typeface="Arial" panose="020B0604020202020204" pitchFamily="34" charset="0"/>
              <a:buChar char="•"/>
              <a:defRPr/>
            </a:pPr>
            <a:r>
              <a:rPr lang="el-GR" sz="3800" dirty="0" err="1" smtClean="0">
                <a:solidFill>
                  <a:srgbClr val="002060"/>
                </a:solidFill>
                <a:latin typeface="Times New Roman" panose="02020603050405020304" pitchFamily="18" charset="0"/>
                <a:cs typeface="Times New Roman" panose="02020603050405020304" pitchFamily="18" charset="0"/>
              </a:rPr>
              <a:t>Διαδερμικό</a:t>
            </a:r>
            <a:r>
              <a:rPr lang="el-GR" sz="3800" dirty="0" smtClean="0">
                <a:solidFill>
                  <a:srgbClr val="002060"/>
                </a:solidFill>
                <a:latin typeface="Times New Roman" panose="02020603050405020304" pitchFamily="18" charset="0"/>
                <a:cs typeface="Times New Roman" panose="02020603050405020304" pitchFamily="18" charset="0"/>
              </a:rPr>
              <a:t> επίθεμα </a:t>
            </a:r>
            <a:r>
              <a:rPr lang="el-GR" sz="3800" dirty="0" err="1" smtClean="0">
                <a:solidFill>
                  <a:srgbClr val="002060"/>
                </a:solidFill>
                <a:latin typeface="Times New Roman" panose="02020603050405020304" pitchFamily="18" charset="0"/>
                <a:cs typeface="Times New Roman" panose="02020603050405020304" pitchFamily="18" charset="0"/>
              </a:rPr>
              <a:t>καψαϊκίνης</a:t>
            </a:r>
            <a:r>
              <a:rPr lang="el-GR" sz="3800" dirty="0" smtClean="0">
                <a:solidFill>
                  <a:srgbClr val="002060"/>
                </a:solidFill>
                <a:latin typeface="Times New Roman" panose="02020603050405020304" pitchFamily="18" charset="0"/>
                <a:cs typeface="Times New Roman" panose="02020603050405020304" pitchFamily="18" charset="0"/>
              </a:rPr>
              <a:t> 8%</a:t>
            </a:r>
          </a:p>
          <a:p>
            <a:pPr eaLnBrk="1" fontAlgn="auto" hangingPunct="1">
              <a:lnSpc>
                <a:spcPct val="120000"/>
              </a:lnSpc>
              <a:spcAft>
                <a:spcPts val="0"/>
              </a:spcAft>
              <a:buFont typeface="Arial" panose="020B0604020202020204" pitchFamily="34" charset="0"/>
              <a:buChar char="•"/>
              <a:defRPr/>
            </a:pPr>
            <a:r>
              <a:rPr lang="el-GR" sz="3800" dirty="0" err="1" smtClean="0">
                <a:solidFill>
                  <a:srgbClr val="002060"/>
                </a:solidFill>
                <a:latin typeface="Times New Roman" panose="02020603050405020304" pitchFamily="18" charset="0"/>
                <a:cs typeface="Times New Roman" panose="02020603050405020304" pitchFamily="18" charset="0"/>
              </a:rPr>
              <a:t>Τραμαδόλη</a:t>
            </a:r>
            <a:endParaRPr lang="el-GR" sz="38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lnSpc>
                <a:spcPct val="120000"/>
              </a:lnSpc>
              <a:spcAft>
                <a:spcPts val="0"/>
              </a:spcAft>
              <a:buFont typeface="Arial" panose="020B0604020202020204" pitchFamily="34" charset="0"/>
              <a:buChar char="•"/>
              <a:defRPr/>
            </a:pPr>
            <a:r>
              <a:rPr lang="el-GR" sz="3800" dirty="0" err="1" smtClean="0">
                <a:solidFill>
                  <a:srgbClr val="002060"/>
                </a:solidFill>
                <a:latin typeface="Times New Roman" panose="02020603050405020304" pitchFamily="18" charset="0"/>
                <a:cs typeface="Times New Roman" panose="02020603050405020304" pitchFamily="18" charset="0"/>
              </a:rPr>
              <a:t>Τραμαδόλη+Παρακεταμόλη</a:t>
            </a:r>
            <a:endParaRPr lang="el-GR" sz="38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lnSpc>
                <a:spcPct val="120000"/>
              </a:lnSpc>
              <a:spcAft>
                <a:spcPts val="0"/>
              </a:spcAft>
              <a:buFont typeface="Arial" panose="020B0604020202020204" pitchFamily="34" charset="0"/>
              <a:buChar char="•"/>
              <a:defRPr/>
            </a:pPr>
            <a:r>
              <a:rPr lang="el-GR" sz="3800" dirty="0" smtClean="0">
                <a:solidFill>
                  <a:srgbClr val="002060"/>
                </a:solidFill>
                <a:latin typeface="Times New Roman" panose="02020603050405020304" pitchFamily="18" charset="0"/>
                <a:cs typeface="Times New Roman" panose="02020603050405020304" pitchFamily="18" charset="0"/>
              </a:rPr>
              <a:t> </a:t>
            </a:r>
          </a:p>
          <a:p>
            <a:pPr eaLnBrk="1" fontAlgn="auto" hangingPunct="1">
              <a:spcAft>
                <a:spcPts val="0"/>
              </a:spcAft>
              <a:buFont typeface="Arial" panose="020B0604020202020204" pitchFamily="34" charset="0"/>
              <a:buChar char="•"/>
              <a:defRPr/>
            </a:pPr>
            <a:endParaRPr lang="el-GR" dirty="0" smtClean="0"/>
          </a:p>
          <a:p>
            <a:pPr eaLnBrk="1" fontAlgn="auto" hangingPunct="1">
              <a:spcAft>
                <a:spcPts val="0"/>
              </a:spcAft>
              <a:buFont typeface="Arial" panose="020B0604020202020204" pitchFamily="34" charset="0"/>
              <a:buChar char="•"/>
              <a:defRPr/>
            </a:pPr>
            <a:endParaRPr lang="el-GR" dirty="0"/>
          </a:p>
        </p:txBody>
      </p:sp>
      <p:pic>
        <p:nvPicPr>
          <p:cNvPr id="47107" name="Picture 3">
            <a:hlinkClick r:id="" action="ppaction://media"/>
          </p:cNvPr>
          <p:cNvPicPr>
            <a:picLocks noRot="1" noChangeAspect="1" noChangeArrowheads="1"/>
          </p:cNvPicPr>
          <p:nvPr>
            <a:wavAudioFile r:embed="rId1" name="~PP3410.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503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10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710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36550" y="215900"/>
            <a:ext cx="11017250" cy="5961063"/>
          </a:xfrm>
        </p:spPr>
        <p:txBody>
          <a:bodyPr rtlCol="0">
            <a:normAutofit fontScale="55000" lnSpcReduction="20000"/>
          </a:bodyPr>
          <a:lstStyle/>
          <a:p>
            <a:pPr eaLnBrk="1" fontAlgn="auto" hangingPunct="1">
              <a:spcAft>
                <a:spcPts val="0"/>
              </a:spcAft>
              <a:buFont typeface="Arial" panose="020B0604020202020204" pitchFamily="34" charset="0"/>
              <a:buChar char="•"/>
              <a:defRPr/>
            </a:pPr>
            <a:r>
              <a:rPr lang="el-GR" sz="2900" b="1" dirty="0" smtClean="0">
                <a:solidFill>
                  <a:srgbClr val="002060"/>
                </a:solidFill>
                <a:latin typeface="Times New Roman" panose="02020603050405020304" pitchFamily="18" charset="0"/>
                <a:cs typeface="Times New Roman" panose="02020603050405020304" pitchFamily="18" charset="0"/>
              </a:rPr>
              <a:t>5. Χρόνιος νευροπαθητικός πόνος καρκινοπαθούς</a:t>
            </a: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sz="2900" dirty="0" err="1" smtClean="0">
                <a:solidFill>
                  <a:srgbClr val="002060"/>
                </a:solidFill>
                <a:latin typeface="Times New Roman" panose="02020603050405020304" pitchFamily="18" charset="0"/>
                <a:cs typeface="Times New Roman" panose="02020603050405020304" pitchFamily="18" charset="0"/>
              </a:rPr>
              <a:t>Οπιοειδή</a:t>
            </a: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sz="2900" dirty="0" err="1" smtClean="0">
                <a:solidFill>
                  <a:srgbClr val="002060"/>
                </a:solidFill>
                <a:latin typeface="Times New Roman" panose="02020603050405020304" pitchFamily="18" charset="0"/>
                <a:cs typeface="Times New Roman" panose="02020603050405020304" pitchFamily="18" charset="0"/>
              </a:rPr>
              <a:t>Πρεγκαμπαλίνη</a:t>
            </a: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sz="2900" dirty="0" smtClean="0">
                <a:solidFill>
                  <a:srgbClr val="002060"/>
                </a:solidFill>
                <a:latin typeface="Times New Roman" panose="02020603050405020304" pitchFamily="18" charset="0"/>
                <a:cs typeface="Times New Roman" panose="02020603050405020304" pitchFamily="18" charset="0"/>
              </a:rPr>
              <a:t>COX-2 αναστολείς</a:t>
            </a:r>
          </a:p>
          <a:p>
            <a:pPr marL="0" indent="0" eaLnBrk="1" fontAlgn="auto" hangingPunct="1">
              <a:spcAft>
                <a:spcPts val="0"/>
              </a:spcAft>
              <a:buFont typeface="Arial" panose="020B0604020202020204" pitchFamily="34" charset="0"/>
              <a:buNone/>
              <a:defRPr/>
            </a:pP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sz="2900" b="1" dirty="0" smtClean="0">
                <a:solidFill>
                  <a:srgbClr val="002060"/>
                </a:solidFill>
                <a:latin typeface="Times New Roman" panose="02020603050405020304" pitchFamily="18" charset="0"/>
                <a:cs typeface="Times New Roman" panose="02020603050405020304" pitchFamily="18" charset="0"/>
              </a:rPr>
              <a:t>6. Χρόνιος νευροπαθητικός πόνος μετά Χημειοθεραπεία</a:t>
            </a: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sz="2900" dirty="0" err="1" smtClean="0">
                <a:solidFill>
                  <a:srgbClr val="002060"/>
                </a:solidFill>
                <a:latin typeface="Times New Roman" panose="02020603050405020304" pitchFamily="18" charset="0"/>
                <a:cs typeface="Times New Roman" panose="02020603050405020304" pitchFamily="18" charset="0"/>
              </a:rPr>
              <a:t>Πρεγκαμπαλίνη</a:t>
            </a: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sz="2900" dirty="0" err="1" smtClean="0">
                <a:solidFill>
                  <a:srgbClr val="002060"/>
                </a:solidFill>
                <a:latin typeface="Times New Roman" panose="02020603050405020304" pitchFamily="18" charset="0"/>
                <a:cs typeface="Times New Roman" panose="02020603050405020304" pitchFamily="18" charset="0"/>
              </a:rPr>
              <a:t>Διαδερμικό</a:t>
            </a:r>
            <a:r>
              <a:rPr lang="el-GR" sz="2900" dirty="0" smtClean="0">
                <a:solidFill>
                  <a:srgbClr val="002060"/>
                </a:solidFill>
                <a:latin typeface="Times New Roman" panose="02020603050405020304" pitchFamily="18" charset="0"/>
                <a:cs typeface="Times New Roman" panose="02020603050405020304" pitchFamily="18" charset="0"/>
              </a:rPr>
              <a:t> επίθεμα </a:t>
            </a:r>
            <a:r>
              <a:rPr lang="el-GR" sz="2900" dirty="0" err="1" smtClean="0">
                <a:solidFill>
                  <a:srgbClr val="002060"/>
                </a:solidFill>
                <a:latin typeface="Times New Roman" panose="02020603050405020304" pitchFamily="18" charset="0"/>
                <a:cs typeface="Times New Roman" panose="02020603050405020304" pitchFamily="18" charset="0"/>
              </a:rPr>
              <a:t>καψαϊκίνης</a:t>
            </a:r>
            <a:r>
              <a:rPr lang="el-GR" sz="2900" dirty="0" smtClean="0">
                <a:solidFill>
                  <a:srgbClr val="002060"/>
                </a:solidFill>
                <a:latin typeface="Times New Roman" panose="02020603050405020304" pitchFamily="18" charset="0"/>
                <a:cs typeface="Times New Roman" panose="02020603050405020304" pitchFamily="18" charset="0"/>
              </a:rPr>
              <a:t> 8%</a:t>
            </a:r>
          </a:p>
          <a:p>
            <a:pPr eaLnBrk="1" fontAlgn="auto" hangingPunct="1">
              <a:spcAft>
                <a:spcPts val="0"/>
              </a:spcAft>
              <a:buFont typeface="Arial" panose="020B0604020202020204" pitchFamily="34" charset="0"/>
              <a:buChar char="•"/>
              <a:defRPr/>
            </a:pPr>
            <a:r>
              <a:rPr lang="el-GR" sz="2900" dirty="0" err="1" smtClean="0">
                <a:solidFill>
                  <a:srgbClr val="002060"/>
                </a:solidFill>
                <a:latin typeface="Times New Roman" panose="02020603050405020304" pitchFamily="18" charset="0"/>
                <a:cs typeface="Times New Roman" panose="02020603050405020304" pitchFamily="18" charset="0"/>
              </a:rPr>
              <a:t>Τραμαδόλη</a:t>
            </a: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sz="2900" dirty="0" err="1" smtClean="0">
                <a:solidFill>
                  <a:srgbClr val="002060"/>
                </a:solidFill>
                <a:latin typeface="Times New Roman" panose="02020603050405020304" pitchFamily="18" charset="0"/>
                <a:cs typeface="Times New Roman" panose="02020603050405020304" pitchFamily="18" charset="0"/>
              </a:rPr>
              <a:t>Τραμαδόλη+Παρακεταμόλη</a:t>
            </a: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sz="2900" dirty="0" err="1" smtClean="0">
                <a:solidFill>
                  <a:srgbClr val="002060"/>
                </a:solidFill>
                <a:latin typeface="Times New Roman" panose="02020603050405020304" pitchFamily="18" charset="0"/>
                <a:cs typeface="Times New Roman" panose="02020603050405020304" pitchFamily="18" charset="0"/>
              </a:rPr>
              <a:t>Ντουλοξετίνη</a:t>
            </a: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sz="2900" b="1" dirty="0" smtClean="0">
                <a:solidFill>
                  <a:srgbClr val="002060"/>
                </a:solidFill>
                <a:latin typeface="Times New Roman" panose="02020603050405020304" pitchFamily="18" charset="0"/>
                <a:cs typeface="Times New Roman" panose="02020603050405020304" pitchFamily="18" charset="0"/>
              </a:rPr>
              <a:t>7. Κεντρικός νευροπαθητικός πόνος</a:t>
            </a: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sz="2900" b="1" dirty="0" smtClean="0">
                <a:solidFill>
                  <a:srgbClr val="002060"/>
                </a:solidFill>
                <a:latin typeface="Times New Roman" panose="02020603050405020304" pitchFamily="18" charset="0"/>
                <a:cs typeface="Times New Roman" panose="02020603050405020304" pitchFamily="18" charset="0"/>
              </a:rPr>
              <a:t> </a:t>
            </a: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sz="2900" dirty="0" err="1" smtClean="0">
                <a:solidFill>
                  <a:srgbClr val="002060"/>
                </a:solidFill>
                <a:latin typeface="Times New Roman" panose="02020603050405020304" pitchFamily="18" charset="0"/>
                <a:cs typeface="Times New Roman" panose="02020603050405020304" pitchFamily="18" charset="0"/>
              </a:rPr>
              <a:t>Πρεγκαμπαλίνη</a:t>
            </a: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sz="2900" dirty="0" err="1" smtClean="0">
                <a:solidFill>
                  <a:srgbClr val="002060"/>
                </a:solidFill>
                <a:latin typeface="Times New Roman" panose="02020603050405020304" pitchFamily="18" charset="0"/>
                <a:cs typeface="Times New Roman" panose="02020603050405020304" pitchFamily="18" charset="0"/>
              </a:rPr>
              <a:t>Τραμαδόλη</a:t>
            </a: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sz="2900" dirty="0" err="1" smtClean="0">
                <a:solidFill>
                  <a:srgbClr val="002060"/>
                </a:solidFill>
                <a:latin typeface="Times New Roman" panose="02020603050405020304" pitchFamily="18" charset="0"/>
                <a:cs typeface="Times New Roman" panose="02020603050405020304" pitchFamily="18" charset="0"/>
              </a:rPr>
              <a:t>Τραμαδόλη+Παρακεταμόλη</a:t>
            </a:r>
            <a:endParaRPr lang="el-GR" sz="2900" dirty="0" smtClean="0">
              <a:solidFill>
                <a:srgbClr val="00206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endParaRPr lang="el-GR" dirty="0">
              <a:solidFill>
                <a:srgbClr val="002060"/>
              </a:solidFill>
            </a:endParaRPr>
          </a:p>
        </p:txBody>
      </p:sp>
      <p:pic>
        <p:nvPicPr>
          <p:cNvPr id="48131" name="Picture 3">
            <a:hlinkClick r:id="" action="ppaction://media"/>
          </p:cNvPr>
          <p:cNvPicPr>
            <a:picLocks noRot="1" noChangeAspect="1" noChangeArrowheads="1"/>
          </p:cNvPicPr>
          <p:nvPr>
            <a:wavAudioFile r:embed="rId1" name="~PP3138.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39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1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813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pPr eaLnBrk="1" hangingPunct="1"/>
            <a:r>
              <a:rPr lang="el-GR" altLang="en-US" sz="2400" smtClean="0">
                <a:solidFill>
                  <a:srgbClr val="800000"/>
                </a:solidFill>
              </a:rPr>
              <a:t>Ταξινόμηση του πόνου ανάλογα με το χρόνο εμφάνισης</a:t>
            </a:r>
          </a:p>
        </p:txBody>
      </p:sp>
      <p:sp>
        <p:nvSpPr>
          <p:cNvPr id="49154" name="Rectangle 3"/>
          <p:cNvSpPr>
            <a:spLocks noGrp="1" noChangeArrowheads="1"/>
          </p:cNvSpPr>
          <p:nvPr>
            <p:ph type="body" idx="1"/>
          </p:nvPr>
        </p:nvSpPr>
        <p:spPr/>
        <p:txBody>
          <a:bodyPr/>
          <a:lstStyle/>
          <a:p>
            <a:pPr eaLnBrk="1" hangingPunct="1"/>
            <a:r>
              <a:rPr lang="el-GR" altLang="en-US" smtClean="0">
                <a:solidFill>
                  <a:srgbClr val="002060"/>
                </a:solidFill>
              </a:rPr>
              <a:t> πόνος μπορεί να είναι οξύς ή χρόνιος </a:t>
            </a:r>
          </a:p>
          <a:p>
            <a:pPr eaLnBrk="1" hangingPunct="1">
              <a:buFontTx/>
              <a:buNone/>
            </a:pPr>
            <a:endParaRPr lang="el-GR" altLang="en-US" smtClean="0">
              <a:solidFill>
                <a:srgbClr val="002060"/>
              </a:solidFill>
            </a:endParaRPr>
          </a:p>
          <a:p>
            <a:pPr eaLnBrk="1" hangingPunct="1">
              <a:buFontTx/>
              <a:buNone/>
            </a:pPr>
            <a:endParaRPr lang="el-GR" altLang="en-US" smtClean="0">
              <a:solidFill>
                <a:srgbClr val="002060"/>
              </a:solidFill>
            </a:endParaRPr>
          </a:p>
          <a:p>
            <a:pPr eaLnBrk="1" hangingPunct="1">
              <a:buFontTx/>
              <a:buNone/>
            </a:pPr>
            <a:r>
              <a:rPr lang="el-GR" altLang="en-US" smtClean="0">
                <a:solidFill>
                  <a:srgbClr val="002060"/>
                </a:solidFill>
              </a:rPr>
              <a:t>  Ο οξύς πόνος μπορεί να είναι </a:t>
            </a:r>
            <a:r>
              <a:rPr lang="en-US" altLang="en-US" smtClean="0">
                <a:solidFill>
                  <a:srgbClr val="002060"/>
                </a:solidFill>
              </a:rPr>
              <a:t>:</a:t>
            </a:r>
            <a:endParaRPr lang="el-GR" altLang="en-US" smtClean="0">
              <a:solidFill>
                <a:srgbClr val="002060"/>
              </a:solidFill>
            </a:endParaRPr>
          </a:p>
          <a:p>
            <a:pPr eaLnBrk="1" hangingPunct="1"/>
            <a:endParaRPr lang="el-GR" altLang="en-US" smtClean="0">
              <a:solidFill>
                <a:srgbClr val="002060"/>
              </a:solidFill>
            </a:endParaRPr>
          </a:p>
          <a:p>
            <a:pPr eaLnBrk="1" hangingPunct="1"/>
            <a:r>
              <a:rPr lang="el-GR" altLang="en-US" smtClean="0">
                <a:solidFill>
                  <a:srgbClr val="002060"/>
                </a:solidFill>
              </a:rPr>
              <a:t>Περιστασιακός (</a:t>
            </a:r>
            <a:r>
              <a:rPr lang="en-US" altLang="en-US" smtClean="0">
                <a:solidFill>
                  <a:srgbClr val="002060"/>
                </a:solidFill>
              </a:rPr>
              <a:t>incident pain</a:t>
            </a:r>
            <a:r>
              <a:rPr lang="el-GR" altLang="en-US" smtClean="0">
                <a:solidFill>
                  <a:srgbClr val="002060"/>
                </a:solidFill>
              </a:rPr>
              <a:t>) </a:t>
            </a:r>
          </a:p>
          <a:p>
            <a:pPr eaLnBrk="1" hangingPunct="1"/>
            <a:r>
              <a:rPr lang="el-GR" altLang="en-US" smtClean="0">
                <a:solidFill>
                  <a:srgbClr val="002060"/>
                </a:solidFill>
              </a:rPr>
              <a:t>Παροξυσμικός (</a:t>
            </a:r>
            <a:r>
              <a:rPr lang="en-US" altLang="en-US" smtClean="0">
                <a:solidFill>
                  <a:srgbClr val="002060"/>
                </a:solidFill>
              </a:rPr>
              <a:t>breakthrough pain</a:t>
            </a:r>
            <a:r>
              <a:rPr lang="el-GR" altLang="en-US" smtClean="0">
                <a:solidFill>
                  <a:srgbClr val="002060"/>
                </a:solidFill>
              </a:rPr>
              <a:t>) </a:t>
            </a:r>
          </a:p>
          <a:p>
            <a:pPr eaLnBrk="1" hangingPunct="1"/>
            <a:r>
              <a:rPr lang="en-US" altLang="en-US" smtClean="0">
                <a:solidFill>
                  <a:srgbClr val="002060"/>
                </a:solidFill>
              </a:rPr>
              <a:t>Around the clock</a:t>
            </a:r>
            <a:endParaRPr lang="el-GR" altLang="en-US" smtClean="0">
              <a:solidFill>
                <a:srgbClr val="002060"/>
              </a:solidFill>
            </a:endParaRPr>
          </a:p>
        </p:txBody>
      </p:sp>
      <p:pic>
        <p:nvPicPr>
          <p:cNvPr id="49156" name="Picture 4">
            <a:hlinkClick r:id="" action="ppaction://media"/>
          </p:cNvPr>
          <p:cNvPicPr>
            <a:picLocks noRot="1" noChangeAspect="1" noChangeArrowheads="1"/>
          </p:cNvPicPr>
          <p:nvPr>
            <a:wavAudioFile r:embed="rId1" name="~PP2814.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48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1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915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Τίτλος 1"/>
          <p:cNvSpPr>
            <a:spLocks noGrp="1"/>
          </p:cNvSpPr>
          <p:nvPr>
            <p:ph type="title"/>
          </p:nvPr>
        </p:nvSpPr>
        <p:spPr>
          <a:xfrm>
            <a:off x="609600" y="188913"/>
            <a:ext cx="10972800" cy="1228725"/>
          </a:xfrm>
        </p:spPr>
        <p:txBody>
          <a:bodyPr/>
          <a:lstStyle/>
          <a:p>
            <a:pPr eaLnBrk="1" hangingPunct="1"/>
            <a:r>
              <a:rPr lang="el-GR" sz="3200" smtClean="0">
                <a:solidFill>
                  <a:srgbClr val="EE00EE"/>
                </a:solidFill>
                <a:latin typeface="Tahoma" pitchFamily="34" charset="0"/>
                <a:cs typeface="Tahoma" pitchFamily="34" charset="0"/>
              </a:rPr>
              <a:t>Παροξυσμικός πόνος</a:t>
            </a:r>
            <a:r>
              <a:rPr lang="en-US" sz="3200" smtClean="0">
                <a:solidFill>
                  <a:srgbClr val="EE00EE"/>
                </a:solidFill>
                <a:latin typeface="Tahoma" pitchFamily="34" charset="0"/>
                <a:cs typeface="Tahoma" pitchFamily="34" charset="0"/>
              </a:rPr>
              <a:t>-</a:t>
            </a:r>
            <a:r>
              <a:rPr lang="el-GR" sz="3200" smtClean="0">
                <a:solidFill>
                  <a:srgbClr val="EE00EE"/>
                </a:solidFill>
                <a:latin typeface="Tahoma" pitchFamily="34" charset="0"/>
                <a:cs typeface="Tahoma" pitchFamily="34" charset="0"/>
              </a:rPr>
              <a:t>ΠΠ</a:t>
            </a:r>
            <a:br>
              <a:rPr lang="el-GR" sz="3200" smtClean="0">
                <a:solidFill>
                  <a:srgbClr val="EE00EE"/>
                </a:solidFill>
                <a:latin typeface="Tahoma" pitchFamily="34" charset="0"/>
                <a:cs typeface="Tahoma" pitchFamily="34" charset="0"/>
              </a:rPr>
            </a:br>
            <a:r>
              <a:rPr lang="el-GR" sz="2400" i="1" smtClean="0">
                <a:solidFill>
                  <a:srgbClr val="EE00EE"/>
                </a:solidFill>
                <a:latin typeface="Tahoma" pitchFamily="34" charset="0"/>
                <a:cs typeface="Tahoma" pitchFamily="34" charset="0"/>
              </a:rPr>
              <a:t>Ορισμός</a:t>
            </a:r>
            <a:r>
              <a:rPr lang="el-GR" sz="3200" smtClean="0">
                <a:solidFill>
                  <a:srgbClr val="EE00EE"/>
                </a:solidFill>
                <a:latin typeface="Tahoma" pitchFamily="34" charset="0"/>
                <a:cs typeface="Tahoma" pitchFamily="34" charset="0"/>
              </a:rPr>
              <a:t/>
            </a:r>
            <a:br>
              <a:rPr lang="el-GR" sz="3200" smtClean="0">
                <a:solidFill>
                  <a:srgbClr val="EE00EE"/>
                </a:solidFill>
                <a:latin typeface="Tahoma" pitchFamily="34" charset="0"/>
                <a:cs typeface="Tahoma" pitchFamily="34" charset="0"/>
              </a:rPr>
            </a:br>
            <a:r>
              <a:rPr lang="el-GR" sz="3200" smtClean="0">
                <a:solidFill>
                  <a:srgbClr val="EE00EE"/>
                </a:solidFill>
                <a:latin typeface="Tahoma" pitchFamily="34" charset="0"/>
                <a:cs typeface="Tahoma" pitchFamily="34" charset="0"/>
              </a:rPr>
              <a:t>   </a:t>
            </a:r>
            <a:endParaRPr lang="en-US" sz="3200" smtClean="0">
              <a:solidFill>
                <a:srgbClr val="EE00EE"/>
              </a:solidFill>
              <a:latin typeface="Tahoma" pitchFamily="34" charset="0"/>
              <a:cs typeface="Tahoma" pitchFamily="34" charset="0"/>
            </a:endParaRPr>
          </a:p>
        </p:txBody>
      </p:sp>
      <p:sp>
        <p:nvSpPr>
          <p:cNvPr id="50178" name="Θέση περιεχομένου 2"/>
          <p:cNvSpPr>
            <a:spLocks noGrp="1"/>
          </p:cNvSpPr>
          <p:nvPr>
            <p:ph idx="1"/>
          </p:nvPr>
        </p:nvSpPr>
        <p:spPr>
          <a:xfrm>
            <a:off x="527050" y="1125538"/>
            <a:ext cx="11425238" cy="5000625"/>
          </a:xfrm>
        </p:spPr>
        <p:txBody>
          <a:bodyPr/>
          <a:lstStyle/>
          <a:p>
            <a:pPr marL="0" indent="0" eaLnBrk="1" hangingPunct="1">
              <a:buFont typeface="Arial" charset="0"/>
              <a:buNone/>
            </a:pPr>
            <a:endParaRPr lang="en-US" smtClean="0">
              <a:solidFill>
                <a:srgbClr val="FFFF00"/>
              </a:solidFill>
              <a:latin typeface="Tahoma" pitchFamily="34" charset="0"/>
              <a:cs typeface="Tahoma" pitchFamily="34" charset="0"/>
            </a:endParaRPr>
          </a:p>
          <a:p>
            <a:pPr marL="0" indent="0" eaLnBrk="1" hangingPunct="1">
              <a:lnSpc>
                <a:spcPct val="200000"/>
              </a:lnSpc>
              <a:buFont typeface="Arial" charset="0"/>
              <a:buNone/>
            </a:pPr>
            <a:r>
              <a:rPr lang="en-US" sz="2400" smtClean="0">
                <a:solidFill>
                  <a:srgbClr val="002060"/>
                </a:solidFill>
                <a:latin typeface="Tahoma" pitchFamily="34" charset="0"/>
                <a:cs typeface="Tahoma" pitchFamily="34" charset="0"/>
              </a:rPr>
              <a:t>►</a:t>
            </a:r>
            <a:r>
              <a:rPr lang="el-GR" sz="2400" smtClean="0">
                <a:solidFill>
                  <a:srgbClr val="002060"/>
                </a:solidFill>
                <a:latin typeface="Tahoma" pitchFamily="34" charset="0"/>
                <a:cs typeface="Tahoma" pitchFamily="34" charset="0"/>
              </a:rPr>
              <a:t>παροξυσμικός καλείται ο πόνος</a:t>
            </a:r>
            <a:r>
              <a:rPr lang="en-US" sz="2400" smtClean="0">
                <a:solidFill>
                  <a:srgbClr val="002060"/>
                </a:solidFill>
                <a:latin typeface="Tahoma" pitchFamily="34" charset="0"/>
                <a:cs typeface="Tahoma" pitchFamily="34" charset="0"/>
              </a:rPr>
              <a:t> </a:t>
            </a:r>
            <a:r>
              <a:rPr lang="el-GR" sz="2400" smtClean="0">
                <a:solidFill>
                  <a:srgbClr val="002060"/>
                </a:solidFill>
                <a:latin typeface="Tahoma" pitchFamily="34" charset="0"/>
                <a:cs typeface="Tahoma" pitchFamily="34" charset="0"/>
              </a:rPr>
              <a:t>που χαρακτηρίζεται από μία παροδική </a:t>
            </a:r>
            <a:r>
              <a:rPr lang="el-GR" sz="2400" b="1" smtClean="0">
                <a:solidFill>
                  <a:srgbClr val="002060"/>
                </a:solidFill>
                <a:latin typeface="Tahoma" pitchFamily="34" charset="0"/>
                <a:cs typeface="Tahoma" pitchFamily="34" charset="0"/>
              </a:rPr>
              <a:t>έξαρση πόνου</a:t>
            </a:r>
            <a:r>
              <a:rPr lang="el-GR" sz="2400" smtClean="0">
                <a:solidFill>
                  <a:srgbClr val="002060"/>
                </a:solidFill>
                <a:latin typeface="Tahoma" pitchFamily="34" charset="0"/>
                <a:cs typeface="Tahoma" pitchFamily="34" charset="0"/>
              </a:rPr>
              <a:t>, η οποία συμβαίνει είτε αυτόματα είτε σε σχέση με κάποιο προβλεπόμενο ή απρόβλεπτο ερέθισμα, παρά τον σχετικά σταθερό και επαρκώς ελεγχόμενο υποκείμενο (background-</a:t>
            </a:r>
            <a:r>
              <a:rPr lang="en-US" sz="2400" smtClean="0">
                <a:solidFill>
                  <a:srgbClr val="002060"/>
                </a:solidFill>
                <a:latin typeface="Tahoma" pitchFamily="34" charset="0"/>
                <a:cs typeface="Tahoma" pitchFamily="34" charset="0"/>
              </a:rPr>
              <a:t>baseline</a:t>
            </a:r>
            <a:r>
              <a:rPr lang="el-GR" sz="2400" smtClean="0">
                <a:solidFill>
                  <a:srgbClr val="002060"/>
                </a:solidFill>
                <a:latin typeface="Tahoma" pitchFamily="34" charset="0"/>
                <a:cs typeface="Tahoma" pitchFamily="34" charset="0"/>
              </a:rPr>
              <a:t>)</a:t>
            </a:r>
            <a:r>
              <a:rPr lang="en-US" sz="2400" smtClean="0">
                <a:solidFill>
                  <a:srgbClr val="002060"/>
                </a:solidFill>
                <a:latin typeface="Tahoma" pitchFamily="34" charset="0"/>
                <a:cs typeface="Tahoma" pitchFamily="34" charset="0"/>
              </a:rPr>
              <a:t> </a:t>
            </a:r>
            <a:r>
              <a:rPr lang="el-GR" sz="2400" smtClean="0">
                <a:solidFill>
                  <a:srgbClr val="002060"/>
                </a:solidFill>
                <a:latin typeface="Tahoma" pitchFamily="34" charset="0"/>
                <a:cs typeface="Tahoma" pitchFamily="34" charset="0"/>
              </a:rPr>
              <a:t>πόνο</a:t>
            </a:r>
            <a:endParaRPr lang="en-US" sz="2400" smtClean="0">
              <a:solidFill>
                <a:srgbClr val="002060"/>
              </a:solidFill>
              <a:latin typeface="Tahoma" pitchFamily="34" charset="0"/>
              <a:cs typeface="Tahoma" pitchFamily="34" charset="0"/>
            </a:endParaRPr>
          </a:p>
        </p:txBody>
      </p:sp>
      <p:pic>
        <p:nvPicPr>
          <p:cNvPr id="50180" name="Picture 4">
            <a:hlinkClick r:id="" action="ppaction://media"/>
          </p:cNvPr>
          <p:cNvPicPr>
            <a:picLocks noRot="1" noChangeAspect="1" noChangeArrowheads="1"/>
          </p:cNvPicPr>
          <p:nvPr>
            <a:wavAudioFile r:embed="rId1" name="~PP2660.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23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1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018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Content Placeholder 5" descr="APMAlgorithm.jpg"/>
          <p:cNvPicPr>
            <a:picLocks noGrp="1" noChangeAspect="1"/>
          </p:cNvPicPr>
          <p:nvPr>
            <p:ph idx="1"/>
          </p:nvPr>
        </p:nvPicPr>
        <p:blipFill>
          <a:blip r:embed="rId4"/>
          <a:srcRect b="34206"/>
          <a:stretch>
            <a:fillRect/>
          </a:stretch>
        </p:blipFill>
        <p:spPr>
          <a:xfrm>
            <a:off x="2782888" y="0"/>
            <a:ext cx="7088187" cy="6659563"/>
          </a:xfrm>
        </p:spPr>
      </p:pic>
      <p:pic>
        <p:nvPicPr>
          <p:cNvPr id="51203" name="Picture 3">
            <a:hlinkClick r:id="" action="ppaction://media"/>
          </p:cNvPr>
          <p:cNvPicPr>
            <a:picLocks noRot="1" noChangeAspect="1" noChangeArrowheads="1"/>
          </p:cNvPicPr>
          <p:nvPr>
            <a:wavAudioFile r:embed="rId1" name="~PP472.WAV"/>
          </p:nvPr>
        </p:nvPicPr>
        <p:blipFill>
          <a:blip r:embed="rId5"/>
          <a:srcRect/>
          <a:stretch>
            <a:fillRect/>
          </a:stretch>
        </p:blipFill>
        <p:spPr bwMode="auto">
          <a:xfrm>
            <a:off x="11680825" y="6346825"/>
            <a:ext cx="304800" cy="304800"/>
          </a:xfrm>
          <a:prstGeom prst="rect">
            <a:avLst/>
          </a:prstGeom>
          <a:noFill/>
        </p:spPr>
      </p:pic>
    </p:spTree>
  </p:cSld>
  <p:clrMapOvr>
    <a:masterClrMapping/>
  </p:clrMapOvr>
  <p:transition advTm="260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20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120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609600" y="277813"/>
            <a:ext cx="10972800" cy="774700"/>
          </a:xfrm>
        </p:spPr>
        <p:txBody>
          <a:bodyPr/>
          <a:lstStyle/>
          <a:p>
            <a:pPr eaLnBrk="1" hangingPunct="1"/>
            <a:r>
              <a:rPr lang="el-GR" altLang="en-US" sz="4000" smtClean="0">
                <a:solidFill>
                  <a:srgbClr val="EE00EE"/>
                </a:solidFill>
                <a:latin typeface="Tahoma" pitchFamily="34" charset="0"/>
                <a:cs typeface="Tahoma" pitchFamily="34" charset="0"/>
              </a:rPr>
              <a:t>ΧΑΡΑΚΤΗΡΙΣΤΙΚΑ ΠΠ </a:t>
            </a:r>
            <a:endParaRPr lang="en-US" altLang="en-US" sz="4000" smtClean="0">
              <a:solidFill>
                <a:srgbClr val="EE00EE"/>
              </a:solidFill>
              <a:latin typeface="Tahoma" pitchFamily="34" charset="0"/>
              <a:cs typeface="Tahoma" pitchFamily="34" charset="0"/>
            </a:endParaRPr>
          </a:p>
        </p:txBody>
      </p:sp>
      <p:sp>
        <p:nvSpPr>
          <p:cNvPr id="53250" name="Rectangle 3"/>
          <p:cNvSpPr>
            <a:spLocks noGrp="1" noChangeArrowheads="1"/>
          </p:cNvSpPr>
          <p:nvPr>
            <p:ph type="body" idx="1"/>
          </p:nvPr>
        </p:nvSpPr>
        <p:spPr>
          <a:xfrm>
            <a:off x="239713" y="1268413"/>
            <a:ext cx="11520487" cy="5294312"/>
          </a:xfrm>
        </p:spPr>
        <p:txBody>
          <a:bodyPr/>
          <a:lstStyle/>
          <a:p>
            <a:pPr marL="0" indent="0" eaLnBrk="1" hangingPunct="1">
              <a:buFont typeface="Arial" charset="0"/>
              <a:buNone/>
            </a:pPr>
            <a:endParaRPr lang="en-US" altLang="en-US" smtClean="0">
              <a:solidFill>
                <a:srgbClr val="FFFF00"/>
              </a:solidFill>
              <a:latin typeface="Tahoma" pitchFamily="34" charset="0"/>
              <a:cs typeface="Tahoma" pitchFamily="34" charset="0"/>
            </a:endParaRPr>
          </a:p>
          <a:p>
            <a:pPr lvl="1" eaLnBrk="1" hangingPunct="1"/>
            <a:r>
              <a:rPr lang="el-GR" altLang="en-US" smtClean="0">
                <a:solidFill>
                  <a:srgbClr val="002060"/>
                </a:solidFill>
                <a:latin typeface="Tahoma" pitchFamily="34" charset="0"/>
                <a:cs typeface="Tahoma" pitchFamily="34" charset="0"/>
              </a:rPr>
              <a:t>Ταχεία έναρξη 1-</a:t>
            </a:r>
            <a:r>
              <a:rPr lang="en-US" altLang="en-US" smtClean="0">
                <a:solidFill>
                  <a:srgbClr val="002060"/>
                </a:solidFill>
                <a:latin typeface="Tahoma" pitchFamily="34" charset="0"/>
                <a:cs typeface="Tahoma" pitchFamily="34" charset="0"/>
              </a:rPr>
              <a:t>5</a:t>
            </a:r>
            <a:r>
              <a:rPr lang="el-GR" altLang="en-US" smtClean="0">
                <a:solidFill>
                  <a:srgbClr val="002060"/>
                </a:solidFill>
                <a:latin typeface="Tahoma" pitchFamily="34" charset="0"/>
                <a:cs typeface="Tahoma" pitchFamily="34" charset="0"/>
              </a:rPr>
              <a:t> </a:t>
            </a:r>
            <a:r>
              <a:rPr lang="en-US" altLang="en-US" smtClean="0">
                <a:solidFill>
                  <a:srgbClr val="002060"/>
                </a:solidFill>
                <a:latin typeface="Tahoma" pitchFamily="34" charset="0"/>
                <a:cs typeface="Tahoma" pitchFamily="34" charset="0"/>
              </a:rPr>
              <a:t>min </a:t>
            </a:r>
            <a:r>
              <a:rPr lang="en-US" altLang="en-US" i="1" smtClean="0">
                <a:solidFill>
                  <a:srgbClr val="002060"/>
                </a:solidFill>
                <a:latin typeface="Tahoma" pitchFamily="34" charset="0"/>
                <a:cs typeface="Tahoma" pitchFamily="34" charset="0"/>
              </a:rPr>
              <a:t>(5 min to peak severity)</a:t>
            </a:r>
          </a:p>
          <a:p>
            <a:pPr lvl="1" eaLnBrk="1" hangingPunct="1"/>
            <a:endParaRPr lang="en-US" altLang="en-US" i="1" smtClean="0">
              <a:solidFill>
                <a:srgbClr val="002060"/>
              </a:solidFill>
              <a:latin typeface="Tahoma" pitchFamily="34" charset="0"/>
              <a:cs typeface="Tahoma" pitchFamily="34" charset="0"/>
            </a:endParaRPr>
          </a:p>
          <a:p>
            <a:pPr lvl="1" eaLnBrk="1" hangingPunct="1"/>
            <a:r>
              <a:rPr lang="el-GR" altLang="en-US" smtClean="0">
                <a:solidFill>
                  <a:srgbClr val="002060"/>
                </a:solidFill>
                <a:latin typeface="Tahoma" pitchFamily="34" charset="0"/>
                <a:cs typeface="Tahoma" pitchFamily="34" charset="0"/>
              </a:rPr>
              <a:t>Μεγάλη ένταση </a:t>
            </a:r>
            <a:endParaRPr lang="en-US" altLang="en-US" smtClean="0">
              <a:solidFill>
                <a:srgbClr val="002060"/>
              </a:solidFill>
              <a:latin typeface="Tahoma" pitchFamily="34" charset="0"/>
              <a:cs typeface="Tahoma" pitchFamily="34" charset="0"/>
            </a:endParaRPr>
          </a:p>
          <a:p>
            <a:pPr lvl="1" eaLnBrk="1" hangingPunct="1"/>
            <a:endParaRPr lang="en-US" altLang="en-US" smtClean="0">
              <a:solidFill>
                <a:srgbClr val="002060"/>
              </a:solidFill>
              <a:latin typeface="Tahoma" pitchFamily="34" charset="0"/>
              <a:cs typeface="Tahoma" pitchFamily="34" charset="0"/>
            </a:endParaRPr>
          </a:p>
          <a:p>
            <a:pPr lvl="1" eaLnBrk="1" hangingPunct="1"/>
            <a:r>
              <a:rPr lang="el-GR" altLang="en-US" smtClean="0">
                <a:solidFill>
                  <a:srgbClr val="002060"/>
                </a:solidFill>
                <a:latin typeface="Tahoma" pitchFamily="34" charset="0"/>
                <a:cs typeface="Tahoma" pitchFamily="34" charset="0"/>
              </a:rPr>
              <a:t>Μέσος χρόνος διάρκειας  </a:t>
            </a:r>
            <a:r>
              <a:rPr lang="en-US" altLang="en-US" smtClean="0">
                <a:solidFill>
                  <a:srgbClr val="002060"/>
                </a:solidFill>
                <a:latin typeface="Tahoma" pitchFamily="34" charset="0"/>
                <a:cs typeface="Tahoma" pitchFamily="34" charset="0"/>
              </a:rPr>
              <a:t>30 min</a:t>
            </a:r>
            <a:r>
              <a:rPr lang="el-GR" altLang="en-US" smtClean="0">
                <a:solidFill>
                  <a:srgbClr val="002060"/>
                </a:solidFill>
                <a:latin typeface="Tahoma" pitchFamily="34" charset="0"/>
                <a:cs typeface="Tahoma" pitchFamily="34" charset="0"/>
              </a:rPr>
              <a:t> </a:t>
            </a:r>
            <a:r>
              <a:rPr lang="en-US" altLang="en-US" smtClean="0">
                <a:solidFill>
                  <a:srgbClr val="002060"/>
                </a:solidFill>
                <a:latin typeface="Tahoma" pitchFamily="34" charset="0"/>
                <a:cs typeface="Tahoma" pitchFamily="34" charset="0"/>
              </a:rPr>
              <a:t>(range 1 - 240 min)</a:t>
            </a:r>
          </a:p>
          <a:p>
            <a:pPr lvl="1" eaLnBrk="1" hangingPunct="1"/>
            <a:endParaRPr lang="en-US" altLang="en-US" smtClean="0">
              <a:solidFill>
                <a:srgbClr val="002060"/>
              </a:solidFill>
              <a:latin typeface="Tahoma" pitchFamily="34" charset="0"/>
              <a:cs typeface="Tahoma" pitchFamily="34" charset="0"/>
            </a:endParaRPr>
          </a:p>
          <a:p>
            <a:pPr lvl="1" eaLnBrk="1" hangingPunct="1"/>
            <a:r>
              <a:rPr lang="el-GR" altLang="en-US" smtClean="0">
                <a:solidFill>
                  <a:srgbClr val="002060"/>
                </a:solidFill>
                <a:latin typeface="Tahoma" pitchFamily="34" charset="0"/>
                <a:cs typeface="Tahoma" pitchFamily="34" charset="0"/>
              </a:rPr>
              <a:t>Συχνότητα εμφάνισης</a:t>
            </a:r>
            <a:r>
              <a:rPr lang="en-US" altLang="en-US" smtClean="0">
                <a:solidFill>
                  <a:srgbClr val="002060"/>
                </a:solidFill>
                <a:latin typeface="Tahoma" pitchFamily="34" charset="0"/>
                <a:cs typeface="Tahoma" pitchFamily="34" charset="0"/>
              </a:rPr>
              <a:t>:</a:t>
            </a:r>
            <a:r>
              <a:rPr lang="el-GR" altLang="en-US" smtClean="0">
                <a:solidFill>
                  <a:srgbClr val="002060"/>
                </a:solidFill>
                <a:latin typeface="Tahoma" pitchFamily="34" charset="0"/>
                <a:cs typeface="Tahoma" pitchFamily="34" charset="0"/>
              </a:rPr>
              <a:t> 1-4 φορές /24</a:t>
            </a:r>
            <a:r>
              <a:rPr lang="en-US" altLang="en-US" smtClean="0">
                <a:solidFill>
                  <a:srgbClr val="002060"/>
                </a:solidFill>
                <a:latin typeface="Tahoma" pitchFamily="34" charset="0"/>
                <a:cs typeface="Tahoma" pitchFamily="34" charset="0"/>
              </a:rPr>
              <a:t>h</a:t>
            </a:r>
            <a:endParaRPr lang="el-GR" altLang="en-US" baseline="30000" smtClean="0">
              <a:solidFill>
                <a:srgbClr val="002060"/>
              </a:solidFill>
              <a:latin typeface="Tahoma" pitchFamily="34" charset="0"/>
              <a:cs typeface="Tahoma" pitchFamily="34" charset="0"/>
            </a:endParaRPr>
          </a:p>
          <a:p>
            <a:pPr lvl="1" eaLnBrk="1" hangingPunct="1"/>
            <a:endParaRPr lang="el-GR" altLang="en-US" baseline="30000" smtClean="0">
              <a:solidFill>
                <a:srgbClr val="002060"/>
              </a:solidFill>
            </a:endParaRPr>
          </a:p>
          <a:p>
            <a:pPr lvl="1" eaLnBrk="1" hangingPunct="1">
              <a:buFont typeface="Arial" charset="0"/>
              <a:buNone/>
            </a:pPr>
            <a:r>
              <a:rPr lang="el-GR" altLang="en-US" baseline="30000" smtClean="0">
                <a:solidFill>
                  <a:srgbClr val="002060"/>
                </a:solidFill>
              </a:rPr>
              <a:t>                                                                                                                                                         </a:t>
            </a:r>
            <a:endParaRPr lang="en-US" altLang="en-US" baseline="30000" smtClean="0">
              <a:solidFill>
                <a:srgbClr val="002060"/>
              </a:solidFill>
            </a:endParaRPr>
          </a:p>
        </p:txBody>
      </p:sp>
      <p:sp>
        <p:nvSpPr>
          <p:cNvPr id="53251" name="Text Box 5"/>
          <p:cNvSpPr txBox="1">
            <a:spLocks noChangeArrowheads="1"/>
          </p:cNvSpPr>
          <p:nvPr/>
        </p:nvSpPr>
        <p:spPr bwMode="auto">
          <a:xfrm>
            <a:off x="334963" y="5942013"/>
            <a:ext cx="11425237" cy="708025"/>
          </a:xfrm>
          <a:prstGeom prst="rect">
            <a:avLst/>
          </a:prstGeom>
          <a:noFill/>
          <a:ln w="9525">
            <a:noFill/>
            <a:miter lim="800000"/>
            <a:headEnd/>
            <a:tailEnd/>
          </a:ln>
        </p:spPr>
        <p:txBody>
          <a:bodyPr>
            <a:spAutoFit/>
          </a:bodyPr>
          <a:lstStyle/>
          <a:p>
            <a:pPr>
              <a:spcBef>
                <a:spcPct val="50000"/>
              </a:spcBef>
            </a:pPr>
            <a:r>
              <a:rPr lang="en-US" altLang="en-US" sz="1600" i="1">
                <a:solidFill>
                  <a:srgbClr val="002060"/>
                </a:solidFill>
              </a:rPr>
              <a:t>Portenoy RK, Hagen NA. Breakthrough pain:definition, prevalence and characteristics.</a:t>
            </a:r>
          </a:p>
          <a:p>
            <a:pPr>
              <a:spcBef>
                <a:spcPct val="50000"/>
              </a:spcBef>
            </a:pPr>
            <a:r>
              <a:rPr lang="en-US" altLang="en-US" sz="1600" i="1">
                <a:solidFill>
                  <a:srgbClr val="002060"/>
                </a:solidFill>
              </a:rPr>
              <a:t>Pain 1990;41:273–281.</a:t>
            </a:r>
          </a:p>
        </p:txBody>
      </p:sp>
      <p:pic>
        <p:nvPicPr>
          <p:cNvPr id="53253" name="Picture 5">
            <a:hlinkClick r:id="" action="ppaction://media"/>
          </p:cNvPr>
          <p:cNvPicPr>
            <a:picLocks noRot="1" noChangeAspect="1" noChangeArrowheads="1"/>
          </p:cNvPicPr>
          <p:nvPr>
            <a:wavAudioFile r:embed="rId1" name="~PP3430.WAV"/>
          </p:nvPr>
        </p:nvPicPr>
        <p:blipFill>
          <a:blip r:embed="rId4"/>
          <a:srcRect/>
          <a:stretch>
            <a:fillRect/>
          </a:stretch>
        </p:blipFill>
        <p:spPr bwMode="auto">
          <a:xfrm>
            <a:off x="11680825" y="6346825"/>
            <a:ext cx="304800" cy="304800"/>
          </a:xfrm>
          <a:prstGeom prst="rect">
            <a:avLst/>
          </a:prstGeom>
          <a:noFill/>
        </p:spPr>
      </p:pic>
    </p:spTree>
  </p:cSld>
  <p:clrMapOvr>
    <a:masterClrMapping/>
  </p:clrMapOvr>
  <p:transition advTm="223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2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325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Τίτλος 1"/>
          <p:cNvSpPr>
            <a:spLocks noGrp="1"/>
          </p:cNvSpPr>
          <p:nvPr>
            <p:ph type="title"/>
          </p:nvPr>
        </p:nvSpPr>
        <p:spPr>
          <a:xfrm>
            <a:off x="609600" y="0"/>
            <a:ext cx="10972800" cy="1125538"/>
          </a:xfrm>
        </p:spPr>
        <p:txBody>
          <a:bodyPr/>
          <a:lstStyle/>
          <a:p>
            <a:pPr eaLnBrk="1" hangingPunct="1"/>
            <a:r>
              <a:rPr lang="el-GR" sz="3600" smtClean="0">
                <a:solidFill>
                  <a:srgbClr val="FFCCCC"/>
                </a:solidFill>
                <a:latin typeface="Tahoma" pitchFamily="34" charset="0"/>
                <a:cs typeface="Tahoma" pitchFamily="34" charset="0"/>
              </a:rPr>
              <a:t>ΠΠ</a:t>
            </a:r>
            <a:r>
              <a:rPr lang="en-US" sz="3600" smtClean="0">
                <a:solidFill>
                  <a:srgbClr val="FFCCCC"/>
                </a:solidFill>
                <a:latin typeface="Tahoma" pitchFamily="34" charset="0"/>
                <a:cs typeface="Tahoma" pitchFamily="34" charset="0"/>
              </a:rPr>
              <a:t>-</a:t>
            </a:r>
            <a:r>
              <a:rPr lang="el-GR" sz="3600" smtClean="0">
                <a:solidFill>
                  <a:srgbClr val="FFCCCC"/>
                </a:solidFill>
                <a:latin typeface="Tahoma" pitchFamily="34" charset="0"/>
                <a:cs typeface="Tahoma" pitchFamily="34" charset="0"/>
              </a:rPr>
              <a:t>Ιδανικά  </a:t>
            </a:r>
            <a:r>
              <a:rPr lang="el-GR" sz="3200" smtClean="0">
                <a:solidFill>
                  <a:srgbClr val="FFCCCC"/>
                </a:solidFill>
                <a:latin typeface="Tahoma" pitchFamily="34" charset="0"/>
                <a:cs typeface="Tahoma" pitchFamily="34" charset="0"/>
              </a:rPr>
              <a:t>Αναλγητικά </a:t>
            </a:r>
            <a:endParaRPr lang="en-US" sz="3600" smtClean="0">
              <a:solidFill>
                <a:srgbClr val="FFCCCC"/>
              </a:solidFill>
              <a:latin typeface="Tahoma" pitchFamily="34" charset="0"/>
              <a:cs typeface="Tahoma" pitchFamily="34" charset="0"/>
            </a:endParaRPr>
          </a:p>
        </p:txBody>
      </p:sp>
      <p:sp>
        <p:nvSpPr>
          <p:cNvPr id="55298" name="Θέση περιεχομένου 2"/>
          <p:cNvSpPr>
            <a:spLocks noGrp="1"/>
          </p:cNvSpPr>
          <p:nvPr>
            <p:ph idx="1"/>
          </p:nvPr>
        </p:nvSpPr>
        <p:spPr>
          <a:xfrm>
            <a:off x="142875" y="1052513"/>
            <a:ext cx="11906250" cy="5616575"/>
          </a:xfrm>
        </p:spPr>
        <p:txBody>
          <a:bodyPr/>
          <a:lstStyle/>
          <a:p>
            <a:pPr marL="0" indent="0" eaLnBrk="1" hangingPunct="1">
              <a:lnSpc>
                <a:spcPct val="80000"/>
              </a:lnSpc>
              <a:buFont typeface="Arial" charset="0"/>
              <a:buNone/>
            </a:pPr>
            <a:r>
              <a:rPr lang="el-GR" sz="2400" smtClean="0">
                <a:solidFill>
                  <a:srgbClr val="002060"/>
                </a:solidFill>
                <a:latin typeface="Tahoma" pitchFamily="34" charset="0"/>
                <a:cs typeface="Tahoma" pitchFamily="34" charset="0"/>
              </a:rPr>
              <a:t>►ταχεία έναρξη αλλά βραχεία δράση</a:t>
            </a:r>
            <a:endParaRPr lang="en-US" sz="2400" smtClean="0">
              <a:solidFill>
                <a:srgbClr val="002060"/>
              </a:solidFill>
              <a:latin typeface="Tahoma" pitchFamily="34" charset="0"/>
              <a:cs typeface="Tahoma" pitchFamily="34" charset="0"/>
            </a:endParaRPr>
          </a:p>
          <a:p>
            <a:pPr marL="0" indent="0" eaLnBrk="1" hangingPunct="1">
              <a:lnSpc>
                <a:spcPct val="80000"/>
              </a:lnSpc>
              <a:buFont typeface="Arial" charset="0"/>
              <a:buNone/>
            </a:pPr>
            <a:endParaRPr lang="en-US" sz="2400" smtClean="0">
              <a:solidFill>
                <a:srgbClr val="002060"/>
              </a:solidFill>
              <a:latin typeface="Tahoma" pitchFamily="34" charset="0"/>
              <a:cs typeface="Tahoma" pitchFamily="34" charset="0"/>
            </a:endParaRPr>
          </a:p>
          <a:p>
            <a:pPr marL="0" indent="0" eaLnBrk="1" hangingPunct="1">
              <a:lnSpc>
                <a:spcPct val="80000"/>
              </a:lnSpc>
              <a:buFont typeface="Arial" charset="0"/>
              <a:buNone/>
            </a:pPr>
            <a:r>
              <a:rPr lang="el-GR" sz="2400" smtClean="0">
                <a:solidFill>
                  <a:srgbClr val="002060"/>
                </a:solidFill>
                <a:latin typeface="Tahoma" pitchFamily="34" charset="0"/>
                <a:cs typeface="Tahoma" pitchFamily="34" charset="0"/>
              </a:rPr>
              <a:t>►να μη μεταβολίζεται σε μεταβολίτες</a:t>
            </a:r>
            <a:endParaRPr lang="en-US" sz="2400" smtClean="0">
              <a:solidFill>
                <a:srgbClr val="002060"/>
              </a:solidFill>
              <a:latin typeface="Tahoma" pitchFamily="34" charset="0"/>
              <a:cs typeface="Tahoma" pitchFamily="34" charset="0"/>
            </a:endParaRPr>
          </a:p>
          <a:p>
            <a:pPr marL="0" indent="0" eaLnBrk="1" hangingPunct="1">
              <a:lnSpc>
                <a:spcPct val="80000"/>
              </a:lnSpc>
              <a:buFont typeface="Arial" charset="0"/>
              <a:buNone/>
            </a:pPr>
            <a:r>
              <a:rPr lang="el-GR" sz="2400" smtClean="0">
                <a:solidFill>
                  <a:srgbClr val="002060"/>
                </a:solidFill>
                <a:latin typeface="Tahoma" pitchFamily="34" charset="0"/>
                <a:cs typeface="Tahoma" pitchFamily="34" charset="0"/>
              </a:rPr>
              <a:t> μακράς δράσης</a:t>
            </a:r>
            <a:endParaRPr lang="en-US" sz="2400" smtClean="0">
              <a:solidFill>
                <a:srgbClr val="002060"/>
              </a:solidFill>
              <a:latin typeface="Tahoma" pitchFamily="34" charset="0"/>
              <a:cs typeface="Tahoma" pitchFamily="34" charset="0"/>
            </a:endParaRPr>
          </a:p>
          <a:p>
            <a:pPr marL="0" indent="0" eaLnBrk="1" hangingPunct="1">
              <a:lnSpc>
                <a:spcPct val="80000"/>
              </a:lnSpc>
              <a:buFont typeface="Arial" charset="0"/>
              <a:buNone/>
            </a:pPr>
            <a:endParaRPr lang="en-US" sz="2400" smtClean="0">
              <a:solidFill>
                <a:srgbClr val="002060"/>
              </a:solidFill>
              <a:latin typeface="Tahoma" pitchFamily="34" charset="0"/>
              <a:cs typeface="Tahoma" pitchFamily="34" charset="0"/>
            </a:endParaRPr>
          </a:p>
          <a:p>
            <a:pPr marL="0" indent="0" eaLnBrk="1" hangingPunct="1">
              <a:lnSpc>
                <a:spcPct val="80000"/>
              </a:lnSpc>
              <a:buFont typeface="Arial" charset="0"/>
              <a:buNone/>
            </a:pPr>
            <a:endParaRPr lang="el-GR" sz="2400" smtClean="0">
              <a:solidFill>
                <a:srgbClr val="002060"/>
              </a:solidFill>
              <a:latin typeface="Tahoma" pitchFamily="34" charset="0"/>
              <a:cs typeface="Tahoma" pitchFamily="34" charset="0"/>
            </a:endParaRPr>
          </a:p>
          <a:p>
            <a:pPr marL="0" indent="0" eaLnBrk="1" hangingPunct="1">
              <a:lnSpc>
                <a:spcPct val="80000"/>
              </a:lnSpc>
              <a:buFont typeface="Arial" charset="0"/>
              <a:buNone/>
            </a:pPr>
            <a:endParaRPr lang="en-US" sz="2400" smtClean="0">
              <a:solidFill>
                <a:srgbClr val="002060"/>
              </a:solidFill>
              <a:latin typeface="Tahoma" pitchFamily="34" charset="0"/>
              <a:cs typeface="Tahoma" pitchFamily="34" charset="0"/>
            </a:endParaRPr>
          </a:p>
          <a:p>
            <a:pPr marL="0" indent="0" eaLnBrk="1" hangingPunct="1">
              <a:lnSpc>
                <a:spcPct val="80000"/>
              </a:lnSpc>
              <a:buFont typeface="Arial" charset="0"/>
              <a:buNone/>
            </a:pPr>
            <a:r>
              <a:rPr lang="el-GR" sz="2400" smtClean="0">
                <a:solidFill>
                  <a:srgbClr val="002060"/>
                </a:solidFill>
                <a:latin typeface="Tahoma" pitchFamily="34" charset="0"/>
                <a:cs typeface="Tahoma" pitchFamily="34" charset="0"/>
              </a:rPr>
              <a:t>►χειρισμό</a:t>
            </a:r>
            <a:r>
              <a:rPr lang="en-US" sz="2400" smtClean="0">
                <a:solidFill>
                  <a:srgbClr val="002060"/>
                </a:solidFill>
                <a:latin typeface="Tahoma" pitchFamily="34" charset="0"/>
                <a:cs typeface="Tahoma" pitchFamily="34" charset="0"/>
              </a:rPr>
              <a:t> </a:t>
            </a:r>
            <a:r>
              <a:rPr lang="el-GR" sz="2400" smtClean="0">
                <a:solidFill>
                  <a:srgbClr val="002060"/>
                </a:solidFill>
                <a:latin typeface="Tahoma" pitchFamily="34" charset="0"/>
                <a:cs typeface="Tahoma" pitchFamily="34" charset="0"/>
              </a:rPr>
              <a:t>που να γίνεται από τον ασθενή εκτός  νοσοκομείου</a:t>
            </a:r>
          </a:p>
          <a:p>
            <a:pPr marL="0" indent="0" eaLnBrk="1" hangingPunct="1">
              <a:lnSpc>
                <a:spcPct val="80000"/>
              </a:lnSpc>
              <a:buFont typeface="Arial" charset="0"/>
              <a:buNone/>
            </a:pPr>
            <a:r>
              <a:rPr lang="el-GR" sz="2400" smtClean="0">
                <a:solidFill>
                  <a:srgbClr val="002060"/>
                </a:solidFill>
                <a:latin typeface="Tahoma" pitchFamily="34" charset="0"/>
                <a:cs typeface="Tahoma" pitchFamily="34" charset="0"/>
              </a:rPr>
              <a:t>    χωρίς να απαιτείται ιατρική ή νοσηλευτική παρουσία</a:t>
            </a:r>
          </a:p>
          <a:p>
            <a:pPr marL="0" indent="0" eaLnBrk="1" hangingPunct="1">
              <a:lnSpc>
                <a:spcPct val="80000"/>
              </a:lnSpc>
              <a:buFont typeface="Arial" charset="0"/>
              <a:buNone/>
            </a:pPr>
            <a:endParaRPr lang="en-US" sz="2400" smtClean="0">
              <a:solidFill>
                <a:srgbClr val="002060"/>
              </a:solidFill>
              <a:latin typeface="Tahoma" pitchFamily="34" charset="0"/>
              <a:cs typeface="Tahoma" pitchFamily="34" charset="0"/>
            </a:endParaRPr>
          </a:p>
          <a:p>
            <a:pPr marL="0" indent="0" eaLnBrk="1" hangingPunct="1">
              <a:lnSpc>
                <a:spcPct val="80000"/>
              </a:lnSpc>
              <a:buFont typeface="Arial" charset="0"/>
              <a:buNone/>
            </a:pPr>
            <a:r>
              <a:rPr lang="el-GR" sz="2400" smtClean="0">
                <a:solidFill>
                  <a:srgbClr val="002060"/>
                </a:solidFill>
                <a:latin typeface="Tahoma" pitchFamily="34" charset="0"/>
                <a:cs typeface="Tahoma" pitchFamily="34" charset="0"/>
              </a:rPr>
              <a:t>►εύκολη λήψη χωρίς φόβο υπερδοσολογίας και χωρίς</a:t>
            </a:r>
          </a:p>
          <a:p>
            <a:pPr marL="0" indent="0" eaLnBrk="1" hangingPunct="1">
              <a:lnSpc>
                <a:spcPct val="80000"/>
              </a:lnSpc>
              <a:buFont typeface="Arial" charset="0"/>
              <a:buNone/>
            </a:pPr>
            <a:r>
              <a:rPr lang="el-GR" sz="2400" smtClean="0">
                <a:solidFill>
                  <a:srgbClr val="002060"/>
                </a:solidFill>
                <a:latin typeface="Tahoma" pitchFamily="34" charset="0"/>
                <a:cs typeface="Tahoma" pitchFamily="34" charset="0"/>
              </a:rPr>
              <a:t>   περίπλοκους υπολογισμούς των δόσεων</a:t>
            </a:r>
          </a:p>
          <a:p>
            <a:pPr marL="0" indent="0" eaLnBrk="1" hangingPunct="1">
              <a:lnSpc>
                <a:spcPct val="80000"/>
              </a:lnSpc>
              <a:buFont typeface="Arial" charset="0"/>
              <a:buNone/>
            </a:pPr>
            <a:r>
              <a:rPr lang="el-GR" sz="2400" smtClean="0">
                <a:solidFill>
                  <a:srgbClr val="002060"/>
                </a:solidFill>
                <a:latin typeface="Tahoma" pitchFamily="34" charset="0"/>
                <a:cs typeface="Tahoma" pitchFamily="34" charset="0"/>
              </a:rPr>
              <a:t> </a:t>
            </a:r>
          </a:p>
          <a:p>
            <a:pPr marL="0" indent="0" eaLnBrk="1" hangingPunct="1">
              <a:lnSpc>
                <a:spcPct val="80000"/>
              </a:lnSpc>
              <a:buFont typeface="Arial" charset="0"/>
              <a:buNone/>
            </a:pPr>
            <a:endParaRPr lang="el-GR" sz="2400" smtClean="0">
              <a:solidFill>
                <a:srgbClr val="FFFF66"/>
              </a:solidFill>
              <a:latin typeface="Tahoma" pitchFamily="34" charset="0"/>
              <a:cs typeface="Tahoma" pitchFamily="34" charset="0"/>
            </a:endParaRPr>
          </a:p>
          <a:p>
            <a:pPr marL="0" indent="0" eaLnBrk="1" hangingPunct="1">
              <a:lnSpc>
                <a:spcPct val="80000"/>
              </a:lnSpc>
              <a:buFont typeface="Arial" charset="0"/>
              <a:buNone/>
            </a:pPr>
            <a:endParaRPr lang="en-US" sz="2400" smtClean="0">
              <a:solidFill>
                <a:srgbClr val="FFFF66"/>
              </a:solidFill>
              <a:latin typeface="Tahoma" pitchFamily="34" charset="0"/>
              <a:cs typeface="Tahoma" pitchFamily="34" charset="0"/>
            </a:endParaRPr>
          </a:p>
        </p:txBody>
      </p:sp>
      <p:pic>
        <p:nvPicPr>
          <p:cNvPr id="55299" name="Picture 3"/>
          <p:cNvPicPr>
            <a:picLocks noChangeAspect="1" noChangeArrowheads="1"/>
          </p:cNvPicPr>
          <p:nvPr/>
        </p:nvPicPr>
        <p:blipFill>
          <a:blip r:embed="rId3"/>
          <a:srcRect/>
          <a:stretch>
            <a:fillRect/>
          </a:stretch>
        </p:blipFill>
        <p:spPr bwMode="auto">
          <a:xfrm>
            <a:off x="7535863" y="836613"/>
            <a:ext cx="4368800" cy="2674937"/>
          </a:xfrm>
          <a:prstGeom prst="rect">
            <a:avLst/>
          </a:prstGeom>
          <a:noFill/>
          <a:ln w="9525">
            <a:noFill/>
            <a:miter lim="800000"/>
            <a:headEnd/>
            <a:tailEnd/>
          </a:ln>
        </p:spPr>
      </p:pic>
      <p:pic>
        <p:nvPicPr>
          <p:cNvPr id="55300" name="Picture 2"/>
          <p:cNvPicPr>
            <a:picLocks noChangeAspect="1" noChangeArrowheads="1"/>
          </p:cNvPicPr>
          <p:nvPr/>
        </p:nvPicPr>
        <p:blipFill>
          <a:blip r:embed="rId4"/>
          <a:srcRect/>
          <a:stretch>
            <a:fillRect/>
          </a:stretch>
        </p:blipFill>
        <p:spPr bwMode="auto">
          <a:xfrm>
            <a:off x="7700963" y="3040063"/>
            <a:ext cx="863600" cy="471487"/>
          </a:xfrm>
          <a:prstGeom prst="rect">
            <a:avLst/>
          </a:prstGeom>
          <a:noFill/>
          <a:ln w="9525">
            <a:noFill/>
            <a:miter lim="800000"/>
            <a:headEnd/>
            <a:tailEnd/>
          </a:ln>
        </p:spPr>
      </p:pic>
      <p:pic>
        <p:nvPicPr>
          <p:cNvPr id="55302" name="Picture 6">
            <a:hlinkClick r:id="" action="ppaction://media"/>
          </p:cNvPr>
          <p:cNvPicPr>
            <a:picLocks noRot="1" noChangeAspect="1" noChangeArrowheads="1"/>
          </p:cNvPicPr>
          <p:nvPr>
            <a:wavAudioFile r:embed="rId1" name="~PP2325.WAV"/>
          </p:nvPr>
        </p:nvPicPr>
        <p:blipFill>
          <a:blip r:embed="rId5"/>
          <a:srcRect/>
          <a:stretch>
            <a:fillRect/>
          </a:stretch>
        </p:blipFill>
        <p:spPr bwMode="auto">
          <a:xfrm>
            <a:off x="11680825" y="6346825"/>
            <a:ext cx="304800" cy="304800"/>
          </a:xfrm>
          <a:prstGeom prst="rect">
            <a:avLst/>
          </a:prstGeom>
          <a:noFill/>
        </p:spPr>
      </p:pic>
    </p:spTree>
  </p:cSld>
  <p:clrMapOvr>
    <a:masterClrMapping/>
  </p:clrMapOvr>
  <p:transition advTm="186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30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530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Εικόνα 4"/>
          <p:cNvPicPr>
            <a:picLocks noChangeAspect="1"/>
          </p:cNvPicPr>
          <p:nvPr/>
        </p:nvPicPr>
        <p:blipFill>
          <a:blip r:embed="rId3"/>
          <a:srcRect/>
          <a:stretch>
            <a:fillRect/>
          </a:stretch>
        </p:blipFill>
        <p:spPr bwMode="auto">
          <a:xfrm rot="158861">
            <a:off x="4203700" y="136525"/>
            <a:ext cx="3784600" cy="6584950"/>
          </a:xfrm>
          <a:prstGeom prst="rect">
            <a:avLst/>
          </a:prstGeom>
          <a:noFill/>
          <a:ln w="9525">
            <a:noFill/>
            <a:miter lim="800000"/>
            <a:headEnd/>
            <a:tailEnd/>
          </a:ln>
        </p:spPr>
      </p:pic>
      <p:pic>
        <p:nvPicPr>
          <p:cNvPr id="56323" name="Picture 3">
            <a:hlinkClick r:id="" action="ppaction://media"/>
          </p:cNvPr>
          <p:cNvPicPr>
            <a:picLocks noRot="1" noChangeAspect="1" noChangeArrowheads="1"/>
          </p:cNvPicPr>
          <p:nvPr>
            <a:wavAudioFile r:embed="rId1" name="~PP1287.WAV"/>
          </p:nvPr>
        </p:nvPicPr>
        <p:blipFill>
          <a:blip r:embed="rId4"/>
          <a:srcRect/>
          <a:stretch>
            <a:fillRect/>
          </a:stretch>
        </p:blipFill>
        <p:spPr bwMode="auto">
          <a:xfrm>
            <a:off x="11680825" y="6346825"/>
            <a:ext cx="304800" cy="304800"/>
          </a:xfrm>
          <a:prstGeom prst="rect">
            <a:avLst/>
          </a:prstGeom>
          <a:noFill/>
        </p:spPr>
      </p:pic>
    </p:spTree>
  </p:cSld>
  <p:clrMapOvr>
    <a:masterClrMapping/>
  </p:clrMapOvr>
  <p:transition advTm="105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3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63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ChangeArrowheads="1"/>
          </p:cNvSpPr>
          <p:nvPr/>
        </p:nvSpPr>
        <p:spPr bwMode="auto">
          <a:xfrm>
            <a:off x="3016250" y="3357563"/>
            <a:ext cx="6035675" cy="1584325"/>
          </a:xfrm>
          <a:prstGeom prst="rect">
            <a:avLst/>
          </a:prstGeom>
          <a:noFill/>
          <a:ln w="9525">
            <a:noFill/>
            <a:miter lim="800000"/>
            <a:headEnd/>
            <a:tailEnd/>
          </a:ln>
          <a:effectLst>
            <a:outerShdw dist="35921" dir="2700000" algn="ctr" rotWithShape="0">
              <a:srgbClr val="000000"/>
            </a:outerShdw>
          </a:effectLst>
        </p:spPr>
        <p:txBody>
          <a:bodyPr/>
          <a:lstStyle/>
          <a:p>
            <a:pPr marL="342900" indent="-342900" algn="ctr" fontAlgn="auto">
              <a:spcBef>
                <a:spcPct val="20000"/>
              </a:spcBef>
              <a:spcAft>
                <a:spcPts val="0"/>
              </a:spcAft>
              <a:buClr>
                <a:srgbClr val="FFFF00"/>
              </a:buClr>
              <a:defRPr/>
            </a:pPr>
            <a:r>
              <a:rPr lang="el-GR" sz="3600" dirty="0">
                <a:solidFill>
                  <a:srgbClr val="002060"/>
                </a:solidFill>
                <a:latin typeface="Tahoma" pitchFamily="34" charset="0"/>
                <a:cs typeface="+mn-cs"/>
              </a:rPr>
              <a:t>Η μη αντιμετώπισή του</a:t>
            </a:r>
            <a:endParaRPr lang="en-US" sz="3600" dirty="0">
              <a:solidFill>
                <a:srgbClr val="002060"/>
              </a:solidFill>
              <a:latin typeface="Tahoma" pitchFamily="34" charset="0"/>
              <a:cs typeface="+mn-cs"/>
            </a:endParaRPr>
          </a:p>
          <a:p>
            <a:pPr marL="342900" indent="-342900" algn="ctr" fontAlgn="auto">
              <a:spcBef>
                <a:spcPct val="20000"/>
              </a:spcBef>
              <a:spcAft>
                <a:spcPts val="0"/>
              </a:spcAft>
              <a:buClr>
                <a:srgbClr val="FFFF00"/>
              </a:buClr>
              <a:defRPr/>
            </a:pPr>
            <a:r>
              <a:rPr lang="el-GR" sz="3600" dirty="0">
                <a:solidFill>
                  <a:srgbClr val="002060"/>
                </a:solidFill>
                <a:latin typeface="Tahoma" pitchFamily="34" charset="0"/>
                <a:cs typeface="+mn-cs"/>
              </a:rPr>
              <a:t> αποτελεί </a:t>
            </a:r>
            <a:endParaRPr lang="en-US" sz="3600" dirty="0">
              <a:solidFill>
                <a:srgbClr val="002060"/>
              </a:solidFill>
              <a:latin typeface="Tahoma" pitchFamily="34" charset="0"/>
              <a:cs typeface="+mn-cs"/>
            </a:endParaRPr>
          </a:p>
          <a:p>
            <a:pPr marL="342900" indent="-342900" algn="ctr" fontAlgn="auto">
              <a:spcBef>
                <a:spcPct val="20000"/>
              </a:spcBef>
              <a:spcAft>
                <a:spcPts val="0"/>
              </a:spcAft>
              <a:buClr>
                <a:srgbClr val="FFFF00"/>
              </a:buClr>
              <a:defRPr/>
            </a:pPr>
            <a:r>
              <a:rPr lang="el-GR" sz="3600" dirty="0">
                <a:solidFill>
                  <a:srgbClr val="002060"/>
                </a:solidFill>
                <a:latin typeface="Tahoma" pitchFamily="34" charset="0"/>
                <a:cs typeface="+mn-cs"/>
              </a:rPr>
              <a:t>εγκληματική αμέλεια</a:t>
            </a:r>
            <a:endParaRPr lang="en-GB" sz="3600" dirty="0">
              <a:solidFill>
                <a:srgbClr val="002060"/>
              </a:solidFill>
              <a:latin typeface="Tahoma" pitchFamily="34" charset="0"/>
              <a:cs typeface="+mn-cs"/>
            </a:endParaRPr>
          </a:p>
        </p:txBody>
      </p:sp>
      <p:sp>
        <p:nvSpPr>
          <p:cNvPr id="39941" name="Rectangle 5"/>
          <p:cNvSpPr>
            <a:spLocks noChangeArrowheads="1"/>
          </p:cNvSpPr>
          <p:nvPr/>
        </p:nvSpPr>
        <p:spPr bwMode="auto">
          <a:xfrm>
            <a:off x="1914525" y="555625"/>
            <a:ext cx="8362950" cy="2087563"/>
          </a:xfrm>
          <a:prstGeom prst="rect">
            <a:avLst/>
          </a:prstGeom>
          <a:noFill/>
          <a:ln w="9525" algn="ctr">
            <a:noFill/>
            <a:miter lim="800000"/>
            <a:headEnd/>
            <a:tailEnd/>
          </a:ln>
          <a:effectLst>
            <a:outerShdw dist="35921" dir="2700000" algn="ctr" rotWithShape="0">
              <a:srgbClr val="000000"/>
            </a:outerShdw>
          </a:effectLst>
        </p:spPr>
        <p:txBody>
          <a:bodyPr wrap="none" anchor="ctr"/>
          <a:lstStyle/>
          <a:p>
            <a:pPr fontAlgn="auto">
              <a:spcBef>
                <a:spcPts val="0"/>
              </a:spcBef>
              <a:spcAft>
                <a:spcPts val="0"/>
              </a:spcAft>
              <a:defRPr/>
            </a:pPr>
            <a:endParaRPr lang="el-GR">
              <a:solidFill>
                <a:srgbClr val="000000"/>
              </a:solidFill>
              <a:latin typeface="+mn-lt"/>
              <a:cs typeface="+mn-cs"/>
            </a:endParaRPr>
          </a:p>
        </p:txBody>
      </p:sp>
      <p:sp>
        <p:nvSpPr>
          <p:cNvPr id="39942" name="Rectangle 6"/>
          <p:cNvSpPr>
            <a:spLocks noChangeArrowheads="1"/>
          </p:cNvSpPr>
          <p:nvPr/>
        </p:nvSpPr>
        <p:spPr bwMode="auto">
          <a:xfrm>
            <a:off x="1695450" y="555625"/>
            <a:ext cx="8823325" cy="1568450"/>
          </a:xfrm>
          <a:prstGeom prst="rect">
            <a:avLst/>
          </a:prstGeom>
          <a:solidFill>
            <a:srgbClr val="FFCCCC"/>
          </a:solidFill>
          <a:ln w="9525">
            <a:noFill/>
            <a:miter lim="800000"/>
            <a:headEnd/>
            <a:tailEnd/>
          </a:ln>
          <a:effectLst>
            <a:outerShdw dist="35921" dir="2700000" algn="ctr" rotWithShape="0">
              <a:srgbClr val="FF0000"/>
            </a:outerShdw>
          </a:effectLst>
        </p:spPr>
        <p:txBody>
          <a:bodyPr anchor="ctr"/>
          <a:lstStyle/>
          <a:p>
            <a:pPr algn="ctr" fontAlgn="auto">
              <a:spcBef>
                <a:spcPts val="0"/>
              </a:spcBef>
              <a:spcAft>
                <a:spcPts val="0"/>
              </a:spcAft>
              <a:defRPr/>
            </a:pPr>
            <a:r>
              <a:rPr lang="el-GR" sz="3400" b="1" dirty="0">
                <a:solidFill>
                  <a:srgbClr val="C00000"/>
                </a:solidFill>
                <a:latin typeface="Tahoma" pitchFamily="34" charset="0"/>
                <a:cs typeface="+mn-cs"/>
              </a:rPr>
              <a:t>Από το 1976 η ανακούφιση από τον </a:t>
            </a:r>
            <a:br>
              <a:rPr lang="el-GR" sz="3400" b="1" dirty="0">
                <a:solidFill>
                  <a:srgbClr val="C00000"/>
                </a:solidFill>
                <a:latin typeface="Tahoma" pitchFamily="34" charset="0"/>
                <a:cs typeface="+mn-cs"/>
              </a:rPr>
            </a:br>
            <a:r>
              <a:rPr lang="el-GR" sz="3400" b="1" dirty="0">
                <a:solidFill>
                  <a:srgbClr val="C00000"/>
                </a:solidFill>
                <a:latin typeface="Tahoma" pitchFamily="34" charset="0"/>
                <a:cs typeface="+mn-cs"/>
              </a:rPr>
              <a:t>πόνο αποτελεί βασικό δικαίωμα του ανθρώπου</a:t>
            </a:r>
            <a:endParaRPr lang="en-GB" sz="3400" b="1" dirty="0">
              <a:solidFill>
                <a:srgbClr val="C00000"/>
              </a:solidFill>
              <a:latin typeface="Tahoma" pitchFamily="34" charset="0"/>
              <a:cs typeface="+mn-cs"/>
            </a:endParaRPr>
          </a:p>
        </p:txBody>
      </p:sp>
      <p:graphicFrame>
        <p:nvGraphicFramePr>
          <p:cNvPr id="2" name="Πίνακας 1"/>
          <p:cNvGraphicFramePr>
            <a:graphicFrameLocks noGrp="1"/>
          </p:cNvGraphicFramePr>
          <p:nvPr/>
        </p:nvGraphicFramePr>
        <p:xfrm>
          <a:off x="2814638" y="6115050"/>
          <a:ext cx="8128000" cy="371475"/>
        </p:xfrm>
        <a:graphic>
          <a:graphicData uri="http://schemas.openxmlformats.org/drawingml/2006/table">
            <a:tbl>
              <a:tblPr firstRow="1" bandRow="1">
                <a:tableStyleId>{5C22544A-7EE6-4342-B048-85BDC9FD1C3A}</a:tableStyleId>
              </a:tblPr>
              <a:tblGrid>
                <a:gridCol w="8128000">
                  <a:extLst>
                    <a:ext uri="{9D8B030D-6E8A-4147-A177-3AD203B41FA5}"/>
                  </a:extLst>
                </a:gridCol>
              </a:tblGrid>
              <a:tr h="370840">
                <a:tc>
                  <a:txBody>
                    <a:bodyPr/>
                    <a:lstStyle/>
                    <a:p>
                      <a:r>
                        <a:rPr lang="en-US" i="1" dirty="0" smtClean="0">
                          <a:solidFill>
                            <a:srgbClr val="002060"/>
                          </a:solidFill>
                          <a:latin typeface="Times New Roman" panose="02020603050405020304" pitchFamily="18" charset="0"/>
                          <a:cs typeface="Times New Roman" panose="02020603050405020304" pitchFamily="18" charset="0"/>
                        </a:rPr>
                        <a:t>                                                                                                    IASP</a:t>
                      </a:r>
                      <a:endParaRPr lang="el-GR" i="1" dirty="0">
                        <a:solidFill>
                          <a:srgbClr val="00206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extLst>
              </a:tr>
            </a:tbl>
          </a:graphicData>
        </a:graphic>
      </p:graphicFrame>
      <p:pic>
        <p:nvPicPr>
          <p:cNvPr id="18443" name="Picture 11">
            <a:hlinkClick r:id="" action="ppaction://media"/>
          </p:cNvPr>
          <p:cNvPicPr>
            <a:picLocks noRot="1" noChangeAspect="1" noChangeArrowheads="1"/>
          </p:cNvPicPr>
          <p:nvPr>
            <a:wavAudioFile r:embed="rId1" name="~PP219.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spd="slow" advTm="35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4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844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1 - Τίτλος"/>
          <p:cNvSpPr>
            <a:spLocks noGrp="1"/>
          </p:cNvSpPr>
          <p:nvPr>
            <p:ph type="title"/>
          </p:nvPr>
        </p:nvSpPr>
        <p:spPr/>
        <p:txBody>
          <a:bodyPr/>
          <a:lstStyle/>
          <a:p>
            <a:pPr eaLnBrk="1" hangingPunct="1"/>
            <a:endParaRPr lang="el-GR" smtClean="0"/>
          </a:p>
        </p:txBody>
      </p:sp>
      <p:sp>
        <p:nvSpPr>
          <p:cNvPr id="57346" name="Έλλειψη 3"/>
          <p:cNvSpPr>
            <a:spLocks noChangeArrowheads="1"/>
          </p:cNvSpPr>
          <p:nvPr/>
        </p:nvSpPr>
        <p:spPr bwMode="auto">
          <a:xfrm>
            <a:off x="3887788" y="1341438"/>
            <a:ext cx="4992687" cy="719137"/>
          </a:xfrm>
          <a:prstGeom prst="ellipse">
            <a:avLst/>
          </a:prstGeom>
          <a:solidFill>
            <a:srgbClr val="FFD1FF"/>
          </a:solidFill>
          <a:ln w="9525">
            <a:noFill/>
            <a:round/>
            <a:headEnd/>
            <a:tailEnd/>
          </a:ln>
        </p:spPr>
        <p:txBody>
          <a:bodyPr/>
          <a:lstStyle/>
          <a:p>
            <a:pPr algn="ctr"/>
            <a:r>
              <a:rPr lang="el-GR" sz="2000" b="1">
                <a:solidFill>
                  <a:srgbClr val="002060"/>
                </a:solidFill>
                <a:latin typeface="Tahoma" pitchFamily="34" charset="0"/>
                <a:cs typeface="Tahoma" pitchFamily="34" charset="0"/>
              </a:rPr>
              <a:t>ΥΠΕΡΔΟΣΟΛΟΓΙΑ </a:t>
            </a:r>
            <a:endParaRPr lang="en-US" sz="2000" b="1">
              <a:solidFill>
                <a:srgbClr val="002060"/>
              </a:solidFill>
              <a:latin typeface="Tahoma" pitchFamily="34" charset="0"/>
              <a:cs typeface="Tahoma" pitchFamily="34" charset="0"/>
            </a:endParaRPr>
          </a:p>
        </p:txBody>
      </p:sp>
      <p:pic>
        <p:nvPicPr>
          <p:cNvPr id="57347" name="Picture 2"/>
          <p:cNvPicPr>
            <a:picLocks noChangeAspect="1" noChangeArrowheads="1"/>
          </p:cNvPicPr>
          <p:nvPr/>
        </p:nvPicPr>
        <p:blipFill>
          <a:blip r:embed="rId3"/>
          <a:srcRect/>
          <a:stretch>
            <a:fillRect/>
          </a:stretch>
        </p:blipFill>
        <p:spPr bwMode="auto">
          <a:xfrm>
            <a:off x="190500" y="-100013"/>
            <a:ext cx="12192000" cy="7058026"/>
          </a:xfrm>
          <a:prstGeom prst="rect">
            <a:avLst/>
          </a:prstGeom>
          <a:solidFill>
            <a:schemeClr val="accent2"/>
          </a:solidFill>
          <a:ln w="9525">
            <a:noFill/>
            <a:miter lim="800000"/>
            <a:headEnd/>
            <a:tailEnd/>
          </a:ln>
        </p:spPr>
      </p:pic>
      <p:sp>
        <p:nvSpPr>
          <p:cNvPr id="57348" name="Ορθογώνιο 6"/>
          <p:cNvSpPr>
            <a:spLocks noChangeArrowheads="1"/>
          </p:cNvSpPr>
          <p:nvPr/>
        </p:nvSpPr>
        <p:spPr bwMode="auto">
          <a:xfrm>
            <a:off x="142875" y="0"/>
            <a:ext cx="12049125" cy="1052513"/>
          </a:xfrm>
          <a:prstGeom prst="rect">
            <a:avLst/>
          </a:prstGeom>
          <a:solidFill>
            <a:srgbClr val="002060"/>
          </a:solidFill>
          <a:ln w="9525">
            <a:noFill/>
            <a:miter lim="800000"/>
            <a:headEnd/>
            <a:tailEnd/>
          </a:ln>
        </p:spPr>
        <p:txBody>
          <a:bodyPr/>
          <a:lstStyle/>
          <a:p>
            <a:pPr eaLnBrk="0" hangingPunct="0">
              <a:spcBef>
                <a:spcPct val="20000"/>
              </a:spcBef>
              <a:buFontTx/>
              <a:buChar char="•"/>
            </a:pPr>
            <a:endParaRPr lang="en-US" sz="4400">
              <a:solidFill>
                <a:srgbClr val="FFFF00"/>
              </a:solidFill>
            </a:endParaRPr>
          </a:p>
        </p:txBody>
      </p:sp>
      <p:sp>
        <p:nvSpPr>
          <p:cNvPr id="57349" name="Ορθογώνιο 7"/>
          <p:cNvSpPr>
            <a:spLocks noChangeArrowheads="1"/>
          </p:cNvSpPr>
          <p:nvPr/>
        </p:nvSpPr>
        <p:spPr bwMode="auto">
          <a:xfrm>
            <a:off x="8016875" y="2349500"/>
            <a:ext cx="4175125" cy="719138"/>
          </a:xfrm>
          <a:prstGeom prst="rect">
            <a:avLst/>
          </a:prstGeom>
          <a:solidFill>
            <a:srgbClr val="0F0F41"/>
          </a:solidFill>
          <a:ln w="9525">
            <a:noFill/>
            <a:miter lim="800000"/>
            <a:headEnd/>
            <a:tailEnd/>
          </a:ln>
        </p:spPr>
        <p:txBody>
          <a:bodyPr/>
          <a:lstStyle/>
          <a:p>
            <a:pPr eaLnBrk="0" hangingPunct="0">
              <a:spcBef>
                <a:spcPct val="20000"/>
              </a:spcBef>
            </a:pPr>
            <a:r>
              <a:rPr lang="en-US" sz="2400" b="1">
                <a:solidFill>
                  <a:srgbClr val="2E75B6"/>
                </a:solidFill>
                <a:latin typeface="Tahoma" pitchFamily="34" charset="0"/>
                <a:cs typeface="Tahoma" pitchFamily="34" charset="0"/>
              </a:rPr>
              <a:t>I</a:t>
            </a:r>
            <a:r>
              <a:rPr lang="el-GR" sz="2400" b="1">
                <a:solidFill>
                  <a:srgbClr val="2E75B6"/>
                </a:solidFill>
                <a:latin typeface="Tahoma" pitchFamily="34" charset="0"/>
                <a:cs typeface="Tahoma" pitchFamily="34" charset="0"/>
              </a:rPr>
              <a:t>δανικό φάρμακο</a:t>
            </a:r>
            <a:endParaRPr lang="en-US" sz="2400" b="1">
              <a:solidFill>
                <a:srgbClr val="2E75B6"/>
              </a:solidFill>
              <a:latin typeface="Tahoma" pitchFamily="34" charset="0"/>
              <a:cs typeface="Tahoma" pitchFamily="34" charset="0"/>
            </a:endParaRPr>
          </a:p>
        </p:txBody>
      </p:sp>
      <p:sp>
        <p:nvSpPr>
          <p:cNvPr id="11" name="Ορθογώνιο 10"/>
          <p:cNvSpPr/>
          <p:nvPr/>
        </p:nvSpPr>
        <p:spPr>
          <a:xfrm rot="21010982">
            <a:off x="3990975" y="6273800"/>
            <a:ext cx="2473325" cy="550863"/>
          </a:xfrm>
          <a:prstGeom prst="rect">
            <a:avLst/>
          </a:prstGeom>
          <a:solidFill>
            <a:srgbClr val="0F0F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b="1">
                <a:solidFill>
                  <a:srgbClr val="FFC000"/>
                </a:solidFill>
                <a:latin typeface="Tahoma" pitchFamily="34" charset="0"/>
                <a:cs typeface="Tahoma" pitchFamily="34" charset="0"/>
              </a:rPr>
              <a:t>ΧΡΟΝΟΣ </a:t>
            </a:r>
            <a:endParaRPr lang="en-US" b="1">
              <a:solidFill>
                <a:srgbClr val="FFC000"/>
              </a:solidFill>
              <a:latin typeface="Tahoma" pitchFamily="34" charset="0"/>
              <a:cs typeface="Tahoma" pitchFamily="34" charset="0"/>
            </a:endParaRPr>
          </a:p>
        </p:txBody>
      </p:sp>
      <p:sp>
        <p:nvSpPr>
          <p:cNvPr id="57351" name="Ορθογώνιο 2"/>
          <p:cNvSpPr>
            <a:spLocks noChangeArrowheads="1"/>
          </p:cNvSpPr>
          <p:nvPr/>
        </p:nvSpPr>
        <p:spPr bwMode="auto">
          <a:xfrm rot="-864276">
            <a:off x="4732338" y="5046663"/>
            <a:ext cx="3554412" cy="593725"/>
          </a:xfrm>
          <a:prstGeom prst="rect">
            <a:avLst/>
          </a:prstGeom>
          <a:solidFill>
            <a:srgbClr val="FF0000">
              <a:alpha val="27843"/>
            </a:srgbClr>
          </a:solidFill>
          <a:ln w="9525">
            <a:noFill/>
            <a:miter lim="800000"/>
            <a:headEnd/>
            <a:tailEnd/>
          </a:ln>
        </p:spPr>
        <p:txBody>
          <a:bodyPr/>
          <a:lstStyle/>
          <a:p>
            <a:pPr eaLnBrk="0" hangingPunct="0">
              <a:spcBef>
                <a:spcPct val="20000"/>
              </a:spcBef>
            </a:pPr>
            <a:r>
              <a:rPr lang="el-GR" sz="2000">
                <a:solidFill>
                  <a:srgbClr val="F2F2F2"/>
                </a:solidFill>
                <a:latin typeface="Tahoma" pitchFamily="34" charset="0"/>
                <a:cs typeface="Tahoma" pitchFamily="34" charset="0"/>
              </a:rPr>
              <a:t>ΧΡΟΝΙΟΣ  ΠΟΝΟΣ</a:t>
            </a:r>
            <a:endParaRPr lang="en-US" sz="2000">
              <a:solidFill>
                <a:srgbClr val="F2F2F2"/>
              </a:solidFill>
              <a:latin typeface="Tahoma" pitchFamily="34" charset="0"/>
              <a:cs typeface="Tahoma" pitchFamily="34" charset="0"/>
            </a:endParaRPr>
          </a:p>
        </p:txBody>
      </p:sp>
      <p:sp>
        <p:nvSpPr>
          <p:cNvPr id="9" name="Ορθογώνιο 8"/>
          <p:cNvSpPr/>
          <p:nvPr/>
        </p:nvSpPr>
        <p:spPr>
          <a:xfrm>
            <a:off x="3311525" y="1412875"/>
            <a:ext cx="5568950" cy="647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000" b="1">
              <a:solidFill>
                <a:srgbClr val="002060"/>
              </a:solidFill>
              <a:latin typeface="Tahoma" pitchFamily="34" charset="0"/>
              <a:cs typeface="Tahoma" pitchFamily="34" charset="0"/>
            </a:endParaRPr>
          </a:p>
          <a:p>
            <a:pPr algn="ctr">
              <a:defRPr/>
            </a:pPr>
            <a:endParaRPr lang="el-GR" sz="2000" b="1">
              <a:solidFill>
                <a:srgbClr val="002060"/>
              </a:solidFill>
              <a:latin typeface="Tahoma" pitchFamily="34" charset="0"/>
              <a:cs typeface="Tahoma" pitchFamily="34" charset="0"/>
            </a:endParaRPr>
          </a:p>
          <a:p>
            <a:pPr algn="ctr">
              <a:defRPr/>
            </a:pPr>
            <a:r>
              <a:rPr lang="el-GR" sz="2000">
                <a:solidFill>
                  <a:srgbClr val="F2F2F2"/>
                </a:solidFill>
                <a:latin typeface="Tahoma" pitchFamily="34" charset="0"/>
                <a:cs typeface="Tahoma" pitchFamily="34" charset="0"/>
              </a:rPr>
              <a:t>ΥΠΕΡΔΟΣΟΛΟΓΙΑ </a:t>
            </a:r>
            <a:endParaRPr lang="en-US" sz="2000">
              <a:solidFill>
                <a:srgbClr val="F2F2F2"/>
              </a:solidFill>
              <a:latin typeface="Tahoma" pitchFamily="34" charset="0"/>
              <a:cs typeface="Tahoma" pitchFamily="34" charset="0"/>
            </a:endParaRPr>
          </a:p>
        </p:txBody>
      </p:sp>
      <p:pic>
        <p:nvPicPr>
          <p:cNvPr id="57354" name="Picture 10">
            <a:hlinkClick r:id="" action="ppaction://media"/>
          </p:cNvPr>
          <p:cNvPicPr>
            <a:picLocks noRot="1" noChangeAspect="1" noChangeArrowheads="1"/>
          </p:cNvPicPr>
          <p:nvPr>
            <a:wavAudioFile r:embed="rId1" name="~PP249.WAV"/>
          </p:nvPr>
        </p:nvPicPr>
        <p:blipFill>
          <a:blip r:embed="rId4"/>
          <a:srcRect/>
          <a:stretch>
            <a:fillRect/>
          </a:stretch>
        </p:blipFill>
        <p:spPr bwMode="auto">
          <a:xfrm>
            <a:off x="11680825" y="6346825"/>
            <a:ext cx="304800" cy="304800"/>
          </a:xfrm>
          <a:prstGeom prst="rect">
            <a:avLst/>
          </a:prstGeom>
          <a:noFill/>
        </p:spPr>
      </p:pic>
    </p:spTree>
  </p:cSld>
  <p:clrMapOvr>
    <a:masterClrMapping/>
  </p:clrMapOvr>
  <p:transition advTm="102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3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735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Τίτλος 4"/>
          <p:cNvSpPr>
            <a:spLocks noGrp="1"/>
          </p:cNvSpPr>
          <p:nvPr>
            <p:ph type="title"/>
          </p:nvPr>
        </p:nvSpPr>
        <p:spPr>
          <a:xfrm>
            <a:off x="246063" y="1514475"/>
            <a:ext cx="4070350" cy="3500438"/>
          </a:xfrm>
        </p:spPr>
        <p:txBody>
          <a:bodyPr/>
          <a:lstStyle/>
          <a:p>
            <a:pPr eaLnBrk="1" hangingPunct="1"/>
            <a:r>
              <a:rPr lang="el-GR" sz="3200" i="1" smtClean="0">
                <a:solidFill>
                  <a:srgbClr val="002060"/>
                </a:solidFill>
                <a:latin typeface="Times New Roman" pitchFamily="18" charset="0"/>
                <a:cs typeface="Times New Roman" pitchFamily="18" charset="0"/>
              </a:rPr>
              <a:t>Ευχαριστώ για την προσοχή σας</a:t>
            </a:r>
          </a:p>
        </p:txBody>
      </p:sp>
      <p:pic>
        <p:nvPicPr>
          <p:cNvPr id="58370" name="Picture 2" descr="Î£ÏÎµÏÎ¹ÎºÎ® ÎµÎ¹ÎºÏÎ½Î±"/>
          <p:cNvPicPr>
            <a:picLocks noGrp="1" noChangeAspect="1" noChangeArrowheads="1"/>
          </p:cNvPicPr>
          <p:nvPr>
            <p:ph idx="1"/>
          </p:nvPr>
        </p:nvPicPr>
        <p:blipFill>
          <a:blip r:embed="rId3"/>
          <a:srcRect/>
          <a:stretch>
            <a:fillRect/>
          </a:stretch>
        </p:blipFill>
        <p:spPr>
          <a:xfrm>
            <a:off x="3724275" y="53975"/>
            <a:ext cx="5080000" cy="6767513"/>
          </a:xfrm>
        </p:spPr>
      </p:pic>
      <p:sp>
        <p:nvSpPr>
          <p:cNvPr id="58371" name="Ορθογώνιο 3"/>
          <p:cNvSpPr>
            <a:spLocks noChangeArrowheads="1"/>
          </p:cNvSpPr>
          <p:nvPr/>
        </p:nvSpPr>
        <p:spPr bwMode="auto">
          <a:xfrm flipH="1">
            <a:off x="8934450" y="6410325"/>
            <a:ext cx="2930525" cy="307975"/>
          </a:xfrm>
          <a:prstGeom prst="rect">
            <a:avLst/>
          </a:prstGeom>
          <a:noFill/>
          <a:ln w="9525">
            <a:noFill/>
            <a:miter lim="800000"/>
            <a:headEnd/>
            <a:tailEnd/>
          </a:ln>
        </p:spPr>
        <p:txBody>
          <a:bodyPr>
            <a:spAutoFit/>
          </a:bodyPr>
          <a:lstStyle/>
          <a:p>
            <a:r>
              <a:rPr lang="en-US" sz="1400">
                <a:solidFill>
                  <a:srgbClr val="002060"/>
                </a:solidFill>
                <a:latin typeface="Comic Sans MS" pitchFamily="66" charset="0"/>
              </a:rPr>
              <a:t>Optimism Art by Leon Zernitsky </a:t>
            </a:r>
          </a:p>
        </p:txBody>
      </p:sp>
      <p:pic>
        <p:nvPicPr>
          <p:cNvPr id="58373" name="Picture 5">
            <a:hlinkClick r:id="" action="ppaction://media"/>
          </p:cNvPr>
          <p:cNvPicPr>
            <a:picLocks noRot="1" noChangeAspect="1" noChangeArrowheads="1"/>
          </p:cNvPicPr>
          <p:nvPr>
            <a:wavAudioFile r:embed="rId1" name="~PP193.WAV"/>
          </p:nvPr>
        </p:nvPicPr>
        <p:blipFill>
          <a:blip r:embed="rId4"/>
          <a:srcRect/>
          <a:stretch>
            <a:fillRect/>
          </a:stretch>
        </p:blipFill>
        <p:spPr bwMode="auto">
          <a:xfrm>
            <a:off x="11680825" y="6346825"/>
            <a:ext cx="304800" cy="304800"/>
          </a:xfrm>
          <a:prstGeom prst="rect">
            <a:avLst/>
          </a:prstGeom>
          <a:noFill/>
        </p:spPr>
      </p:pic>
    </p:spTree>
  </p:cSld>
  <p:clrMapOvr>
    <a:masterClrMapping/>
  </p:clrMapOvr>
  <p:transition advTm="158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37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837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Τίτλος 1"/>
          <p:cNvSpPr>
            <a:spLocks noGrp="1"/>
          </p:cNvSpPr>
          <p:nvPr>
            <p:ph type="title"/>
          </p:nvPr>
        </p:nvSpPr>
        <p:spPr/>
        <p:txBody>
          <a:bodyPr/>
          <a:lstStyle/>
          <a:p>
            <a:pPr eaLnBrk="1" hangingPunct="1"/>
            <a:endParaRPr lang="el-GR" smtClean="0"/>
          </a:p>
        </p:txBody>
      </p:sp>
      <p:sp>
        <p:nvSpPr>
          <p:cNvPr id="59394" name="Θέση περιεχομένου 2"/>
          <p:cNvSpPr>
            <a:spLocks noGrp="1"/>
          </p:cNvSpPr>
          <p:nvPr>
            <p:ph idx="1"/>
          </p:nvPr>
        </p:nvSpPr>
        <p:spPr/>
        <p:txBody>
          <a:bodyPr/>
          <a:lstStyle/>
          <a:p>
            <a:pPr eaLnBrk="1" hangingPunct="1"/>
            <a:endParaRPr lang="el-GR" smtClean="0"/>
          </a:p>
        </p:txBody>
      </p:sp>
      <p:pic>
        <p:nvPicPr>
          <p:cNvPr id="59396" name="Picture 4">
            <a:hlinkClick r:id="" action="ppaction://media"/>
          </p:cNvPr>
          <p:cNvPicPr>
            <a:picLocks noRot="1" noChangeAspect="1" noChangeArrowheads="1"/>
          </p:cNvPicPr>
          <p:nvPr>
            <a:wavAudioFile r:embed="rId1" name="~PP3271.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2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39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939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Τίτλος 1"/>
          <p:cNvSpPr>
            <a:spLocks noGrp="1"/>
          </p:cNvSpPr>
          <p:nvPr>
            <p:ph type="title"/>
          </p:nvPr>
        </p:nvSpPr>
        <p:spPr/>
        <p:txBody>
          <a:bodyPr/>
          <a:lstStyle/>
          <a:p>
            <a:pPr eaLnBrk="1" hangingPunct="1"/>
            <a:r>
              <a:rPr lang="el-GR" b="1" smtClean="0">
                <a:solidFill>
                  <a:srgbClr val="990033"/>
                </a:solidFill>
                <a:latin typeface="Times New Roman" pitchFamily="18" charset="0"/>
                <a:cs typeface="Times New Roman" pitchFamily="18" charset="0"/>
              </a:rPr>
              <a:t>Πόνος</a:t>
            </a:r>
            <a:r>
              <a:rPr lang="el-GR" b="1" smtClean="0">
                <a:solidFill>
                  <a:srgbClr val="990033"/>
                </a:solidFill>
                <a:latin typeface="Comic Sans MS" pitchFamily="66" charset="0"/>
                <a:cs typeface="Arial" charset="0"/>
              </a:rPr>
              <a:t> </a:t>
            </a:r>
            <a:endParaRPr lang="en-US" b="1" smtClean="0">
              <a:solidFill>
                <a:srgbClr val="990033"/>
              </a:solidFill>
              <a:latin typeface="Comic Sans MS" pitchFamily="66" charset="0"/>
              <a:cs typeface="Arial" charset="0"/>
            </a:endParaRPr>
          </a:p>
        </p:txBody>
      </p:sp>
      <p:sp>
        <p:nvSpPr>
          <p:cNvPr id="19458" name="Θέση περιεχομένου 2"/>
          <p:cNvSpPr>
            <a:spLocks noGrp="1"/>
          </p:cNvSpPr>
          <p:nvPr>
            <p:ph idx="1"/>
          </p:nvPr>
        </p:nvSpPr>
        <p:spPr/>
        <p:txBody>
          <a:bodyPr/>
          <a:lstStyle/>
          <a:p>
            <a:pPr eaLnBrk="1" hangingPunct="1"/>
            <a:r>
              <a:rPr lang="el-GR" smtClean="0">
                <a:solidFill>
                  <a:srgbClr val="002060"/>
                </a:solidFill>
                <a:latin typeface="Times New Roman" pitchFamily="18" charset="0"/>
                <a:cs typeface="Times New Roman" pitchFamily="18" charset="0"/>
              </a:rPr>
              <a:t>Χωρίς τον πόνο η ζωή θα ήταν μια ισοπεδωτική αυταρέσκεια και ο </a:t>
            </a:r>
            <a:r>
              <a:rPr lang="el-GR" b="1" smtClean="0">
                <a:solidFill>
                  <a:srgbClr val="002060"/>
                </a:solidFill>
                <a:latin typeface="Times New Roman" pitchFamily="18" charset="0"/>
                <a:cs typeface="Times New Roman" pitchFamily="18" charset="0"/>
              </a:rPr>
              <a:t>άνθρωπος  δεν θα είχε επιβιώσει</a:t>
            </a:r>
          </a:p>
          <a:p>
            <a:pPr eaLnBrk="1" hangingPunct="1"/>
            <a:endParaRPr lang="el-GR" smtClean="0">
              <a:solidFill>
                <a:srgbClr val="002060"/>
              </a:solidFill>
              <a:latin typeface="Times New Roman" pitchFamily="18" charset="0"/>
              <a:cs typeface="Times New Roman" pitchFamily="18" charset="0"/>
            </a:endParaRPr>
          </a:p>
          <a:p>
            <a:pPr eaLnBrk="1" hangingPunct="1"/>
            <a:r>
              <a:rPr lang="el-GR" smtClean="0">
                <a:solidFill>
                  <a:srgbClr val="002060"/>
                </a:solidFill>
                <a:latin typeface="Times New Roman" pitchFamily="18" charset="0"/>
                <a:cs typeface="Times New Roman" pitchFamily="18" charset="0"/>
              </a:rPr>
              <a:t>Ο </a:t>
            </a:r>
            <a:r>
              <a:rPr lang="el-GR" b="1" smtClean="0">
                <a:solidFill>
                  <a:srgbClr val="002060"/>
                </a:solidFill>
                <a:latin typeface="Times New Roman" pitchFamily="18" charset="0"/>
                <a:cs typeface="Times New Roman" pitchFamily="18" charset="0"/>
              </a:rPr>
              <a:t>χρόνιος πόνος δεν εξυπηρετεί καμία προστατευτική βιολογική λειτουργία</a:t>
            </a:r>
            <a:endParaRPr lang="en-US" smtClean="0">
              <a:solidFill>
                <a:srgbClr val="002060"/>
              </a:solidFill>
              <a:latin typeface="Times New Roman" pitchFamily="18" charset="0"/>
              <a:cs typeface="Times New Roman" pitchFamily="18" charset="0"/>
            </a:endParaRPr>
          </a:p>
        </p:txBody>
      </p:sp>
      <p:sp>
        <p:nvSpPr>
          <p:cNvPr id="19459" name="Ορθογώνιο 3"/>
          <p:cNvSpPr>
            <a:spLocks noChangeArrowheads="1"/>
          </p:cNvSpPr>
          <p:nvPr/>
        </p:nvSpPr>
        <p:spPr bwMode="auto">
          <a:xfrm>
            <a:off x="588963" y="4611688"/>
            <a:ext cx="10412412" cy="1630362"/>
          </a:xfrm>
          <a:prstGeom prst="rect">
            <a:avLst/>
          </a:prstGeom>
          <a:noFill/>
          <a:ln w="9525">
            <a:noFill/>
            <a:miter lim="800000"/>
            <a:headEnd/>
            <a:tailEnd/>
          </a:ln>
        </p:spPr>
        <p:txBody>
          <a:bodyPr>
            <a:spAutoFit/>
          </a:bodyPr>
          <a:lstStyle/>
          <a:p>
            <a:r>
              <a:rPr lang="el-GR" sz="2000" i="1">
                <a:solidFill>
                  <a:srgbClr val="A50021"/>
                </a:solidFill>
                <a:latin typeface="Times New Roman" pitchFamily="18" charset="0"/>
                <a:cs typeface="Times New Roman" pitchFamily="18" charset="0"/>
              </a:rPr>
              <a:t>‘ ο πόνος είναι η απόλυτη δυστυχία , το χειρότερο των δεινών και μπορεί να οδηγήσει σε κατάρρευση ακόμη και τον πιο υπομονετικό άνθρωπο’</a:t>
            </a:r>
          </a:p>
          <a:p>
            <a:r>
              <a:rPr lang="el-GR" sz="2000" i="1">
                <a:solidFill>
                  <a:srgbClr val="A50021"/>
                </a:solidFill>
                <a:latin typeface="Times New Roman" pitchFamily="18" charset="0"/>
                <a:cs typeface="Times New Roman" pitchFamily="18" charset="0"/>
              </a:rPr>
              <a:t>                                                                                                                     </a:t>
            </a:r>
            <a:r>
              <a:rPr lang="en-US" sz="2000" i="1">
                <a:solidFill>
                  <a:srgbClr val="A50021"/>
                </a:solidFill>
                <a:latin typeface="Times New Roman" pitchFamily="18" charset="0"/>
                <a:cs typeface="Times New Roman" pitchFamily="18" charset="0"/>
              </a:rPr>
              <a:t>John Milton(1608-1674) </a:t>
            </a:r>
          </a:p>
          <a:p>
            <a:r>
              <a:rPr lang="el-GR" sz="2000" i="1">
                <a:solidFill>
                  <a:srgbClr val="A50021"/>
                </a:solidFill>
                <a:latin typeface="Times New Roman" pitchFamily="18" charset="0"/>
                <a:cs typeface="Times New Roman" pitchFamily="18" charset="0"/>
              </a:rPr>
              <a:t>                                                                                                                  </a:t>
            </a:r>
            <a:r>
              <a:rPr lang="en-US" sz="2000" i="1">
                <a:solidFill>
                  <a:srgbClr val="A50021"/>
                </a:solidFill>
                <a:latin typeface="Times New Roman" pitchFamily="18" charset="0"/>
                <a:cs typeface="Times New Roman" pitchFamily="18" charset="0"/>
              </a:rPr>
              <a:t>"</a:t>
            </a:r>
            <a:r>
              <a:rPr lang="el-GR" sz="2000" i="1">
                <a:solidFill>
                  <a:srgbClr val="A50021"/>
                </a:solidFill>
                <a:latin typeface="Times New Roman" pitchFamily="18" charset="0"/>
                <a:cs typeface="Times New Roman" pitchFamily="18" charset="0"/>
              </a:rPr>
              <a:t>Χαμένος Παράδεισος",</a:t>
            </a:r>
          </a:p>
          <a:p>
            <a:r>
              <a:rPr lang="el-GR" sz="2000" i="1">
                <a:solidFill>
                  <a:srgbClr val="A50021"/>
                </a:solidFill>
                <a:latin typeface="Times New Roman" pitchFamily="18" charset="0"/>
                <a:cs typeface="Times New Roman" pitchFamily="18" charset="0"/>
              </a:rPr>
              <a:t> </a:t>
            </a:r>
            <a:endParaRPr lang="en-US" sz="2000" i="1">
              <a:solidFill>
                <a:srgbClr val="A50021"/>
              </a:solidFill>
              <a:latin typeface="Times New Roman" pitchFamily="18" charset="0"/>
              <a:cs typeface="Times New Roman" pitchFamily="18" charset="0"/>
            </a:endParaRPr>
          </a:p>
        </p:txBody>
      </p:sp>
      <p:pic>
        <p:nvPicPr>
          <p:cNvPr id="19461" name="Picture 5">
            <a:hlinkClick r:id="" action="ppaction://media"/>
          </p:cNvPr>
          <p:cNvPicPr>
            <a:picLocks noRot="1" noChangeAspect="1" noChangeArrowheads="1"/>
          </p:cNvPicPr>
          <p:nvPr>
            <a:wavAudioFile r:embed="rId1" name="~PP861.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530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4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946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Τίτλος 1"/>
          <p:cNvSpPr>
            <a:spLocks noGrp="1"/>
          </p:cNvSpPr>
          <p:nvPr>
            <p:ph type="title"/>
          </p:nvPr>
        </p:nvSpPr>
        <p:spPr/>
        <p:txBody>
          <a:bodyPr/>
          <a:lstStyle/>
          <a:p>
            <a:pPr eaLnBrk="1" hangingPunct="1"/>
            <a:r>
              <a:rPr lang="el-GR" sz="4000" b="1" smtClean="0">
                <a:solidFill>
                  <a:srgbClr val="C00000"/>
                </a:solidFill>
                <a:latin typeface="Times New Roman" pitchFamily="18" charset="0"/>
                <a:cs typeface="Times New Roman" pitchFamily="18" charset="0"/>
              </a:rPr>
              <a:t>Χρόνιος πόνος </a:t>
            </a:r>
            <a:endParaRPr lang="en-US" sz="4000" b="1" smtClean="0">
              <a:solidFill>
                <a:srgbClr val="C00000"/>
              </a:solidFill>
              <a:latin typeface="Times New Roman" pitchFamily="18" charset="0"/>
              <a:cs typeface="Times New Roman" pitchFamily="18" charset="0"/>
            </a:endParaRPr>
          </a:p>
        </p:txBody>
      </p:sp>
      <p:sp>
        <p:nvSpPr>
          <p:cNvPr id="3" name="Θέση περιεχομένου 2"/>
          <p:cNvSpPr>
            <a:spLocks noGrp="1"/>
          </p:cNvSpPr>
          <p:nvPr>
            <p:ph idx="1"/>
          </p:nvPr>
        </p:nvSpPr>
        <p:spPr/>
        <p:txBody>
          <a:bodyPr rtlCol="0">
            <a:normAutofit/>
          </a:bodyPr>
          <a:lstStyle/>
          <a:p>
            <a:pPr eaLnBrk="1" fontAlgn="auto" hangingPunct="1">
              <a:spcAft>
                <a:spcPts val="0"/>
              </a:spcAft>
              <a:buFont typeface="Arial" panose="020B0604020202020204" pitchFamily="34" charset="0"/>
              <a:buChar char="•"/>
              <a:defRPr/>
            </a:pPr>
            <a:r>
              <a:rPr lang="el-GR" dirty="0">
                <a:solidFill>
                  <a:srgbClr val="002060"/>
                </a:solidFill>
                <a:latin typeface="Times New Roman" panose="02020603050405020304" pitchFamily="18" charset="0"/>
                <a:cs typeface="Times New Roman" panose="02020603050405020304" pitchFamily="18" charset="0"/>
              </a:rPr>
              <a:t>Μία πρόσφατη  έρευνα αποκάλυψε  ότι πάνω από </a:t>
            </a:r>
            <a:r>
              <a:rPr lang="el-GR" b="1" dirty="0">
                <a:solidFill>
                  <a:srgbClr val="800000"/>
                </a:solidFill>
                <a:latin typeface="Times New Roman" panose="02020603050405020304" pitchFamily="18" charset="0"/>
                <a:cs typeface="Times New Roman" panose="02020603050405020304" pitchFamily="18" charset="0"/>
              </a:rPr>
              <a:t>1,5 δισεκατομμύρια άνθρωποι </a:t>
            </a:r>
            <a:r>
              <a:rPr lang="el-GR" dirty="0">
                <a:solidFill>
                  <a:srgbClr val="002060"/>
                </a:solidFill>
                <a:latin typeface="Times New Roman" panose="02020603050405020304" pitchFamily="18" charset="0"/>
                <a:cs typeface="Times New Roman" panose="02020603050405020304" pitchFamily="18" charset="0"/>
              </a:rPr>
              <a:t>σε όλο τον κόσμο υποφέρουν από χρόνιο πόνο και ότι περίπου 3 με 4,5% του παγκόσμιου πληθυσμού υποφέρει από νευροπαθητικό πόνο, με συχνότητα εμφάνισης που αυξάνεται ανάλογα  με </a:t>
            </a:r>
            <a:r>
              <a:rPr lang="el-GR" dirty="0" smtClean="0">
                <a:solidFill>
                  <a:srgbClr val="002060"/>
                </a:solidFill>
                <a:latin typeface="Times New Roman" panose="02020603050405020304" pitchFamily="18" charset="0"/>
                <a:cs typeface="Times New Roman" panose="02020603050405020304" pitchFamily="18" charset="0"/>
              </a:rPr>
              <a:t>την ηλικία</a:t>
            </a:r>
          </a:p>
          <a:p>
            <a:pPr eaLnBrk="1" fontAlgn="auto" hangingPunct="1">
              <a:spcAft>
                <a:spcPts val="0"/>
              </a:spcAft>
              <a:buFont typeface="Arial" panose="020B0604020202020204" pitchFamily="34" charset="0"/>
              <a:buChar char="•"/>
              <a:defRPr/>
            </a:pPr>
            <a:endParaRPr lang="el-GR"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el-GR" dirty="0">
                <a:solidFill>
                  <a:srgbClr val="002060"/>
                </a:solidFill>
                <a:latin typeface="Times New Roman" panose="02020603050405020304" pitchFamily="18" charset="0"/>
                <a:cs typeface="Times New Roman" panose="02020603050405020304" pitchFamily="18" charset="0"/>
              </a:rPr>
              <a:t> </a:t>
            </a:r>
            <a:r>
              <a:rPr lang="el-GR" dirty="0" smtClean="0">
                <a:solidFill>
                  <a:srgbClr val="002060"/>
                </a:solidFill>
                <a:latin typeface="Times New Roman" panose="02020603050405020304" pitchFamily="18" charset="0"/>
                <a:cs typeface="Times New Roman" panose="02020603050405020304" pitchFamily="18" charset="0"/>
              </a:rPr>
              <a:t>                                      </a:t>
            </a:r>
            <a:r>
              <a:rPr lang="en-US" smtClean="0">
                <a:solidFill>
                  <a:srgbClr val="002060"/>
                </a:solidFill>
                <a:latin typeface="Times New Roman" panose="02020603050405020304" pitchFamily="18" charset="0"/>
                <a:cs typeface="Times New Roman" panose="02020603050405020304" pitchFamily="18" charset="0"/>
              </a:rPr>
              <a:t>      </a:t>
            </a:r>
          </a:p>
          <a:p>
            <a:pPr marL="0" indent="0" eaLnBrk="1" fontAlgn="auto" hangingPunct="1">
              <a:spcAft>
                <a:spcPts val="0"/>
              </a:spcAft>
              <a:buFont typeface="Arial" panose="020B0604020202020204" pitchFamily="34" charset="0"/>
              <a:buNone/>
              <a:defRPr/>
            </a:pPr>
            <a:r>
              <a:rPr lang="en-US" dirty="0">
                <a:solidFill>
                  <a:srgbClr val="002060"/>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                                            </a:t>
            </a:r>
            <a:r>
              <a:rPr lang="el-GR" smtClean="0">
                <a:solidFill>
                  <a:srgbClr val="002060"/>
                </a:solidFill>
                <a:latin typeface="Times New Roman" panose="02020603050405020304" pitchFamily="18" charset="0"/>
                <a:cs typeface="Times New Roman" panose="02020603050405020304" pitchFamily="18" charset="0"/>
              </a:rPr>
              <a:t> </a:t>
            </a:r>
            <a:r>
              <a:rPr lang="en-US" sz="1700" i="1" dirty="0">
                <a:solidFill>
                  <a:srgbClr val="002060"/>
                </a:solidFill>
                <a:latin typeface="Times New Roman" panose="02020603050405020304" pitchFamily="18" charset="0"/>
                <a:cs typeface="Times New Roman" panose="02020603050405020304" pitchFamily="18" charset="0"/>
              </a:rPr>
              <a:t>American academy of pain medicine </a:t>
            </a:r>
            <a:r>
              <a:rPr lang="el-GR" sz="1700" i="1" dirty="0">
                <a:solidFill>
                  <a:srgbClr val="002060"/>
                </a:solidFill>
                <a:latin typeface="Times New Roman" panose="02020603050405020304" pitchFamily="18" charset="0"/>
                <a:cs typeface="Times New Roman" panose="02020603050405020304" pitchFamily="18" charset="0"/>
              </a:rPr>
              <a:t>               </a:t>
            </a:r>
          </a:p>
          <a:p>
            <a:pPr marL="0" indent="0" eaLnBrk="1" fontAlgn="auto" hangingPunct="1">
              <a:spcAft>
                <a:spcPts val="0"/>
              </a:spcAft>
              <a:buFont typeface="Arial" panose="020B0604020202020204" pitchFamily="34" charset="0"/>
              <a:buNone/>
              <a:defRPr/>
            </a:pPr>
            <a:r>
              <a:rPr lang="el-GR" sz="1700" i="1" dirty="0">
                <a:solidFill>
                  <a:srgbClr val="002060"/>
                </a:solidFill>
                <a:latin typeface="Times New Roman" panose="02020603050405020304" pitchFamily="18" charset="0"/>
                <a:cs typeface="Times New Roman" panose="02020603050405020304" pitchFamily="18" charset="0"/>
              </a:rPr>
              <a:t>                                                                           </a:t>
            </a:r>
            <a:r>
              <a:rPr lang="en-US" sz="1700" i="1" dirty="0">
                <a:solidFill>
                  <a:srgbClr val="002060"/>
                </a:solidFill>
                <a:latin typeface="Times New Roman" panose="02020603050405020304" pitchFamily="18" charset="0"/>
                <a:cs typeface="Times New Roman" panose="02020603050405020304" pitchFamily="18" charset="0"/>
              </a:rPr>
              <a:t>www.painmed.org</a:t>
            </a:r>
          </a:p>
        </p:txBody>
      </p:sp>
      <p:pic>
        <p:nvPicPr>
          <p:cNvPr id="20484" name="Picture 4">
            <a:hlinkClick r:id="" action="ppaction://media"/>
          </p:cNvPr>
          <p:cNvPicPr>
            <a:picLocks noRot="1" noChangeAspect="1" noChangeArrowheads="1"/>
          </p:cNvPicPr>
          <p:nvPr>
            <a:wavAudioFile r:embed="rId1" name="~PP2803.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21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4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048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Τίτλος 1"/>
          <p:cNvSpPr>
            <a:spLocks noGrp="1"/>
          </p:cNvSpPr>
          <p:nvPr>
            <p:ph type="title"/>
          </p:nvPr>
        </p:nvSpPr>
        <p:spPr/>
        <p:txBody>
          <a:bodyPr/>
          <a:lstStyle/>
          <a:p>
            <a:pPr eaLnBrk="1" hangingPunct="1"/>
            <a:r>
              <a:rPr lang="el-GR" smtClean="0">
                <a:latin typeface="Comic Sans MS" pitchFamily="66" charset="0"/>
              </a:rPr>
              <a:t>              </a:t>
            </a:r>
            <a:r>
              <a:rPr lang="el-GR" sz="4000" smtClean="0">
                <a:solidFill>
                  <a:srgbClr val="C00000"/>
                </a:solidFill>
                <a:latin typeface="Times New Roman" pitchFamily="18" charset="0"/>
                <a:cs typeface="Times New Roman" pitchFamily="18" charset="0"/>
              </a:rPr>
              <a:t>Χρόνιος πόνος</a:t>
            </a:r>
          </a:p>
        </p:txBody>
      </p:sp>
      <p:sp>
        <p:nvSpPr>
          <p:cNvPr id="21506" name="Θέση περιεχομένου 2"/>
          <p:cNvSpPr>
            <a:spLocks noGrp="1"/>
          </p:cNvSpPr>
          <p:nvPr>
            <p:ph idx="1"/>
          </p:nvPr>
        </p:nvSpPr>
        <p:spPr/>
        <p:txBody>
          <a:bodyPr/>
          <a:lstStyle/>
          <a:p>
            <a:pPr eaLnBrk="1" hangingPunct="1"/>
            <a:r>
              <a:rPr lang="el-GR" smtClean="0">
                <a:solidFill>
                  <a:srgbClr val="002060"/>
                </a:solidFill>
                <a:latin typeface="Times New Roman" pitchFamily="18" charset="0"/>
                <a:cs typeface="Times New Roman" pitchFamily="18" charset="0"/>
              </a:rPr>
              <a:t>Ο χρόνιος πόνος  είναι συνεχής για εβδομάδες, μήνες, χρόνια και</a:t>
            </a:r>
            <a:r>
              <a:rPr lang="el-GR" smtClean="0">
                <a:latin typeface="Times New Roman" pitchFamily="18" charset="0"/>
                <a:cs typeface="Times New Roman" pitchFamily="18" charset="0"/>
              </a:rPr>
              <a:t> </a:t>
            </a:r>
            <a:r>
              <a:rPr lang="el-GR" smtClean="0">
                <a:solidFill>
                  <a:srgbClr val="C00000"/>
                </a:solidFill>
                <a:latin typeface="Times New Roman" pitchFamily="18" charset="0"/>
                <a:cs typeface="Times New Roman" pitchFamily="18" charset="0"/>
              </a:rPr>
              <a:t>επιμένει πέρα από την πάροδο ικανού χρονικού διαστήματος, που χρειάζεται για την επούλωση μιας βλάβης ή /και τη θεραπεία μιας νόσου( 3 – 6 μήνες)</a:t>
            </a:r>
            <a:r>
              <a:rPr lang="el-GR" smtClean="0">
                <a:latin typeface="Times New Roman" pitchFamily="18" charset="0"/>
                <a:cs typeface="Times New Roman" pitchFamily="18" charset="0"/>
              </a:rPr>
              <a:t>. </a:t>
            </a:r>
            <a:r>
              <a:rPr lang="el-GR" smtClean="0">
                <a:solidFill>
                  <a:srgbClr val="002060"/>
                </a:solidFill>
                <a:latin typeface="Times New Roman" pitchFamily="18" charset="0"/>
                <a:cs typeface="Times New Roman" pitchFamily="18" charset="0"/>
              </a:rPr>
              <a:t>Αποτελεί πλέον ο ίδιος  νόσο, που χρειάζεται θεραπεία είτε αιτιολογική, διερευνώντας την αιτία και εφαρμόζοντας κατευθυνόμενη θεραπεία, είτε συμπτωματική όταν δεν αναγνωρίζεται, πάρα τον έλεγχο, σαφής αιτία. </a:t>
            </a:r>
          </a:p>
          <a:p>
            <a:pPr eaLnBrk="1" hangingPunct="1"/>
            <a:r>
              <a:rPr lang="el-GR" smtClean="0">
                <a:solidFill>
                  <a:srgbClr val="002060"/>
                </a:solidFill>
                <a:latin typeface="Times New Roman" pitchFamily="18" charset="0"/>
                <a:cs typeface="Times New Roman" pitchFamily="18" charset="0"/>
              </a:rPr>
              <a:t>Σύμφωνα με την AMERICAN ACADEMY OF PAIN MANAGEMENT, ο πόνος είναι</a:t>
            </a:r>
            <a:r>
              <a:rPr lang="el-GR" smtClean="0">
                <a:latin typeface="Times New Roman" pitchFamily="18" charset="0"/>
                <a:cs typeface="Times New Roman" pitchFamily="18" charset="0"/>
              </a:rPr>
              <a:t> </a:t>
            </a:r>
            <a:r>
              <a:rPr lang="el-GR" b="1" smtClean="0">
                <a:solidFill>
                  <a:srgbClr val="C00000"/>
                </a:solidFill>
                <a:latin typeface="Times New Roman" pitchFamily="18" charset="0"/>
                <a:cs typeface="Times New Roman" pitchFamily="18" charset="0"/>
              </a:rPr>
              <a:t>μια σιωπηρή επιδημία </a:t>
            </a:r>
            <a:r>
              <a:rPr lang="el-GR" smtClean="0">
                <a:solidFill>
                  <a:srgbClr val="002060"/>
                </a:solidFill>
                <a:latin typeface="Times New Roman" pitchFamily="18" charset="0"/>
                <a:cs typeface="Times New Roman" pitchFamily="18" charset="0"/>
              </a:rPr>
              <a:t>στις Η.Π.Α.  </a:t>
            </a:r>
          </a:p>
        </p:txBody>
      </p:sp>
      <p:pic>
        <p:nvPicPr>
          <p:cNvPr id="21508" name="Picture 4">
            <a:hlinkClick r:id="" action="ppaction://media"/>
          </p:cNvPr>
          <p:cNvPicPr>
            <a:picLocks noRot="1" noChangeAspect="1" noChangeArrowheads="1"/>
          </p:cNvPicPr>
          <p:nvPr>
            <a:wavAudioFile r:embed="rId1" name="~PP352.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49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50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150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4294967295"/>
          </p:nvPr>
        </p:nvSpPr>
        <p:spPr>
          <a:xfrm>
            <a:off x="2438400" y="1052513"/>
            <a:ext cx="8229600" cy="3443287"/>
          </a:xfrm>
        </p:spPr>
        <p:txBody>
          <a:bodyPr rtlCol="0">
            <a:normAutofit/>
          </a:bodyPr>
          <a:lstStyle/>
          <a:p>
            <a:pPr eaLnBrk="1" fontAlgn="auto" hangingPunct="1">
              <a:spcAft>
                <a:spcPts val="0"/>
              </a:spcAft>
              <a:buFont typeface="Arial" panose="020B0604020202020204" pitchFamily="34" charset="0"/>
              <a:buChar char="•"/>
              <a:defRPr/>
            </a:pPr>
            <a:r>
              <a:rPr lang="en-US" altLang="en-US" dirty="0" smtClean="0">
                <a:solidFill>
                  <a:srgbClr val="C00000"/>
                </a:solidFill>
                <a:latin typeface="Times New Roman" panose="02020603050405020304" pitchFamily="18" charset="0"/>
                <a:cs typeface="Times New Roman" panose="02020603050405020304" pitchFamily="18" charset="0"/>
              </a:rPr>
              <a:t>20-50</a:t>
            </a:r>
            <a:r>
              <a:rPr lang="el-GR" altLang="en-US" dirty="0" smtClean="0">
                <a:solidFill>
                  <a:srgbClr val="C00000"/>
                </a:solidFill>
                <a:latin typeface="Times New Roman" panose="02020603050405020304" pitchFamily="18" charset="0"/>
                <a:cs typeface="Times New Roman" panose="02020603050405020304" pitchFamily="18" charset="0"/>
              </a:rPr>
              <a:t>% </a:t>
            </a:r>
            <a:r>
              <a:rPr lang="el-GR" altLang="en-US" dirty="0" smtClean="0">
                <a:solidFill>
                  <a:schemeClr val="tx2"/>
                </a:solidFill>
                <a:latin typeface="Times New Roman" panose="02020603050405020304" pitchFamily="18" charset="0"/>
                <a:cs typeface="Times New Roman" panose="02020603050405020304" pitchFamily="18" charset="0"/>
              </a:rPr>
              <a:t>του πληθυσμού των </a:t>
            </a:r>
            <a:r>
              <a:rPr lang="el-GR" altLang="en-US" dirty="0" smtClean="0">
                <a:solidFill>
                  <a:srgbClr val="C00000"/>
                </a:solidFill>
                <a:latin typeface="Times New Roman" panose="02020603050405020304" pitchFamily="18" charset="0"/>
                <a:cs typeface="Times New Roman" panose="02020603050405020304" pitchFamily="18" charset="0"/>
              </a:rPr>
              <a:t>ΗΠΑ</a:t>
            </a:r>
          </a:p>
          <a:p>
            <a:pPr marL="0" indent="0" eaLnBrk="1" fontAlgn="auto" hangingPunct="1">
              <a:spcAft>
                <a:spcPts val="0"/>
              </a:spcAft>
              <a:buFont typeface="Arial" panose="020B0604020202020204" pitchFamily="34" charset="0"/>
              <a:buNone/>
              <a:defRPr/>
            </a:pPr>
            <a:r>
              <a:rPr lang="el-GR" altLang="en-US">
                <a:solidFill>
                  <a:srgbClr val="C00000"/>
                </a:solidFill>
                <a:latin typeface="Times New Roman" panose="02020603050405020304" pitchFamily="18" charset="0"/>
                <a:cs typeface="Times New Roman" panose="02020603050405020304" pitchFamily="18" charset="0"/>
              </a:rPr>
              <a:t> </a:t>
            </a:r>
            <a:r>
              <a:rPr lang="el-GR" altLang="en-US" smtClean="0">
                <a:solidFill>
                  <a:srgbClr val="C00000"/>
                </a:solidFill>
                <a:latin typeface="Times New Roman" panose="02020603050405020304" pitchFamily="18" charset="0"/>
                <a:cs typeface="Times New Roman" panose="02020603050405020304" pitchFamily="18" charset="0"/>
              </a:rPr>
              <a:t>  </a:t>
            </a:r>
            <a:endParaRPr lang="el-GR" altLang="en-US" dirty="0" smtClean="0">
              <a:solidFill>
                <a:schemeClr val="tx2"/>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el-GR" altLang="en-US" dirty="0" smtClean="0">
                <a:solidFill>
                  <a:srgbClr val="C00000"/>
                </a:solidFill>
                <a:latin typeface="Times New Roman" panose="02020603050405020304" pitchFamily="18" charset="0"/>
                <a:cs typeface="Times New Roman" panose="02020603050405020304" pitchFamily="18" charset="0"/>
              </a:rPr>
              <a:t>38%</a:t>
            </a:r>
            <a:r>
              <a:rPr lang="el-GR" altLang="en-US" dirty="0" smtClean="0">
                <a:solidFill>
                  <a:schemeClr val="tx2"/>
                </a:solidFill>
                <a:latin typeface="Times New Roman" panose="02020603050405020304" pitchFamily="18" charset="0"/>
                <a:cs typeface="Times New Roman" panose="02020603050405020304" pitchFamily="18" charset="0"/>
              </a:rPr>
              <a:t> του πληθυσμού της </a:t>
            </a:r>
            <a:r>
              <a:rPr lang="el-GR" altLang="en-US" dirty="0" smtClean="0">
                <a:solidFill>
                  <a:srgbClr val="C00000"/>
                </a:solidFill>
                <a:latin typeface="Times New Roman" panose="02020603050405020304" pitchFamily="18" charset="0"/>
                <a:cs typeface="Times New Roman" panose="02020603050405020304" pitchFamily="18" charset="0"/>
              </a:rPr>
              <a:t>Ε</a:t>
            </a:r>
            <a:r>
              <a:rPr lang="en-US" altLang="en-US" dirty="0" smtClean="0">
                <a:solidFill>
                  <a:srgbClr val="C00000"/>
                </a:solidFill>
                <a:latin typeface="Times New Roman" panose="02020603050405020304" pitchFamily="18" charset="0"/>
                <a:cs typeface="Times New Roman" panose="02020603050405020304" pitchFamily="18" charset="0"/>
              </a:rPr>
              <a:t>E</a:t>
            </a:r>
            <a:endParaRPr lang="el-GR" altLang="en-US" dirty="0" smtClean="0">
              <a:solidFill>
                <a:srgbClr val="C00000"/>
              </a:solidFill>
              <a:latin typeface="Times New Roman" panose="02020603050405020304" pitchFamily="18" charset="0"/>
              <a:cs typeface="Times New Roman" panose="02020603050405020304" pitchFamily="18" charset="0"/>
            </a:endParaRPr>
          </a:p>
        </p:txBody>
      </p:sp>
      <p:sp>
        <p:nvSpPr>
          <p:cNvPr id="22530" name="Text Box 4"/>
          <p:cNvSpPr txBox="1">
            <a:spLocks noChangeArrowheads="1"/>
          </p:cNvSpPr>
          <p:nvPr/>
        </p:nvSpPr>
        <p:spPr bwMode="auto">
          <a:xfrm>
            <a:off x="7083425" y="5748338"/>
            <a:ext cx="184150" cy="366712"/>
          </a:xfrm>
          <a:prstGeom prst="rect">
            <a:avLst/>
          </a:prstGeom>
          <a:noFill/>
          <a:ln w="9525">
            <a:noFill/>
            <a:miter lim="800000"/>
            <a:headEnd/>
            <a:tailEnd/>
          </a:ln>
        </p:spPr>
        <p:txBody>
          <a:bodyPr wrap="none">
            <a:spAutoFit/>
          </a:bodyPr>
          <a:lstStyle/>
          <a:p>
            <a:endParaRPr lang="en-US" altLang="en-US">
              <a:latin typeface="Agency FB" pitchFamily="34" charset="0"/>
            </a:endParaRPr>
          </a:p>
        </p:txBody>
      </p:sp>
      <p:sp>
        <p:nvSpPr>
          <p:cNvPr id="22531" name="Rectangle 5"/>
          <p:cNvSpPr>
            <a:spLocks noGrp="1" noChangeArrowheads="1"/>
          </p:cNvSpPr>
          <p:nvPr>
            <p:ph type="title" idx="4294967295"/>
          </p:nvPr>
        </p:nvSpPr>
        <p:spPr>
          <a:xfrm>
            <a:off x="3575050" y="4868863"/>
            <a:ext cx="7092950" cy="1584325"/>
          </a:xfrm>
        </p:spPr>
        <p:txBody>
          <a:bodyPr/>
          <a:lstStyle/>
          <a:p>
            <a:pPr eaLnBrk="1" hangingPunct="1"/>
            <a:r>
              <a:rPr lang="el-GR" altLang="en-US" sz="2800" i="1" smtClean="0">
                <a:solidFill>
                  <a:srgbClr val="002060"/>
                </a:solidFill>
                <a:latin typeface="Comic Sans MS" pitchFamily="66" charset="0"/>
              </a:rPr>
              <a:t>www.nature.com/clinicalpractice/rheum</a:t>
            </a:r>
            <a:br>
              <a:rPr lang="el-GR" altLang="en-US" sz="2800" i="1" smtClean="0">
                <a:solidFill>
                  <a:srgbClr val="002060"/>
                </a:solidFill>
                <a:latin typeface="Comic Sans MS" pitchFamily="66" charset="0"/>
              </a:rPr>
            </a:br>
            <a:endParaRPr lang="el-GR" altLang="en-US" sz="2800" i="1" smtClean="0">
              <a:solidFill>
                <a:srgbClr val="002060"/>
              </a:solidFill>
              <a:latin typeface="Comic Sans MS" pitchFamily="66" charset="0"/>
            </a:endParaRPr>
          </a:p>
        </p:txBody>
      </p:sp>
      <p:pic>
        <p:nvPicPr>
          <p:cNvPr id="22533" name="Picture 5">
            <a:hlinkClick r:id="" action="ppaction://media"/>
          </p:cNvPr>
          <p:cNvPicPr>
            <a:picLocks noRot="1" noChangeAspect="1" noChangeArrowheads="1"/>
          </p:cNvPicPr>
          <p:nvPr>
            <a:wavAudioFile r:embed="rId1" name="~PP363.WAV"/>
          </p:nvPr>
        </p:nvPicPr>
        <p:blipFill>
          <a:blip r:embed="rId3"/>
          <a:srcRect/>
          <a:stretch>
            <a:fillRect/>
          </a:stretch>
        </p:blipFill>
        <p:spPr bwMode="auto">
          <a:xfrm>
            <a:off x="11680825" y="6346825"/>
            <a:ext cx="304800" cy="304800"/>
          </a:xfrm>
          <a:prstGeom prst="rect">
            <a:avLst/>
          </a:prstGeom>
          <a:noFill/>
        </p:spPr>
      </p:pic>
    </p:spTree>
  </p:cSld>
  <p:clrMapOvr>
    <a:masterClrMapping/>
  </p:clrMapOvr>
  <p:transition advTm="7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5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253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endParaRPr lang="en-US" smtClean="0"/>
          </a:p>
        </p:txBody>
      </p:sp>
      <p:pic>
        <p:nvPicPr>
          <p:cNvPr id="23554" name="Picture 3" descr="FacesScale2,print"/>
          <p:cNvPicPr>
            <a:picLocks noChangeAspect="1" noChangeArrowheads="1"/>
          </p:cNvPicPr>
          <p:nvPr/>
        </p:nvPicPr>
        <p:blipFill>
          <a:blip r:embed="rId3"/>
          <a:srcRect/>
          <a:stretch>
            <a:fillRect/>
          </a:stretch>
        </p:blipFill>
        <p:spPr bwMode="auto">
          <a:xfrm>
            <a:off x="1962150" y="223838"/>
            <a:ext cx="8267700" cy="6410325"/>
          </a:xfrm>
          <a:prstGeom prst="rect">
            <a:avLst/>
          </a:prstGeom>
          <a:noFill/>
          <a:ln w="9525">
            <a:noFill/>
            <a:miter lim="800000"/>
            <a:headEnd/>
            <a:tailEnd/>
          </a:ln>
        </p:spPr>
      </p:pic>
      <p:pic>
        <p:nvPicPr>
          <p:cNvPr id="23556" name="Picture 4">
            <a:hlinkClick r:id="" action="ppaction://media"/>
          </p:cNvPr>
          <p:cNvPicPr>
            <a:picLocks noRot="1" noChangeAspect="1" noChangeArrowheads="1"/>
          </p:cNvPicPr>
          <p:nvPr>
            <a:wavAudioFile r:embed="rId1" name="~PP3287.WAV"/>
          </p:nvPr>
        </p:nvPicPr>
        <p:blipFill>
          <a:blip r:embed="rId4"/>
          <a:srcRect/>
          <a:stretch>
            <a:fillRect/>
          </a:stretch>
        </p:blipFill>
        <p:spPr bwMode="auto">
          <a:xfrm>
            <a:off x="11680825" y="6346825"/>
            <a:ext cx="304800" cy="304800"/>
          </a:xfrm>
          <a:prstGeom prst="rect">
            <a:avLst/>
          </a:prstGeom>
          <a:noFill/>
        </p:spPr>
      </p:pic>
    </p:spTree>
  </p:cSld>
  <p:clrMapOvr>
    <a:masterClrMapping/>
  </p:clrMapOvr>
  <p:transition advTm="265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5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3556"/>
                </p:tgtEl>
              </p:cMediaNode>
            </p:audio>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1734</Words>
  <Application>Microsoft Office PowerPoint</Application>
  <PresentationFormat>Ευρεία οθόνη</PresentationFormat>
  <Paragraphs>294</Paragraphs>
  <Slides>42</Slides>
  <Notes>2</Notes>
  <HiddenSlides>0</HiddenSlides>
  <MMClips>43</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42</vt:i4>
      </vt:variant>
    </vt:vector>
  </HeadingPairs>
  <TitlesOfParts>
    <vt:vector size="52" baseType="lpstr">
      <vt:lpstr>宋体</vt:lpstr>
      <vt:lpstr>Agency FB</vt:lpstr>
      <vt:lpstr>Arial</vt:lpstr>
      <vt:lpstr>Calibri</vt:lpstr>
      <vt:lpstr>Calibri Light</vt:lpstr>
      <vt:lpstr>Comic Sans MS</vt:lpstr>
      <vt:lpstr>Tahoma</vt:lpstr>
      <vt:lpstr>Times New Roman</vt:lpstr>
      <vt:lpstr>Wingdings</vt:lpstr>
      <vt:lpstr>Θέμα του Office</vt:lpstr>
      <vt:lpstr>          Ρύθμιση άλγους</vt:lpstr>
      <vt:lpstr>ΠΟΝΟΣ</vt:lpstr>
      <vt:lpstr>Παρουσίαση του PowerPoint</vt:lpstr>
      <vt:lpstr>Παρουσίαση του PowerPoint</vt:lpstr>
      <vt:lpstr>Πόνος </vt:lpstr>
      <vt:lpstr>Χρόνιος πόνος </vt:lpstr>
      <vt:lpstr>              Χρόνιος πόνος</vt:lpstr>
      <vt:lpstr>www.nature.com/clinicalpractice/rheum </vt:lpstr>
      <vt:lpstr>Παρουσίαση του PowerPoint</vt:lpstr>
      <vt:lpstr>Αίτια Χρόνιου Πόνου</vt:lpstr>
      <vt:lpstr>Παρουσίαση του PowerPoint</vt:lpstr>
      <vt:lpstr>Παρουσίαση του PowerPoint</vt:lpstr>
      <vt:lpstr>                Καρκινικός πόνος</vt:lpstr>
      <vt:lpstr>      Φαρμακευτική Αντιμετώπιση χρόνιου καρκινικού πόνου</vt:lpstr>
      <vt:lpstr>Παρουσίαση του PowerPoint</vt:lpstr>
      <vt:lpstr>Καρκινικός Πόνος -Πραγματικότητα</vt:lpstr>
      <vt:lpstr>Παρακεταμόλη </vt:lpstr>
      <vt:lpstr>Nonsteroidal anti-inflammatory drugs (NSAIDs)  Μη-στεροειδή αντιφλεγμονώδη φάρμακα (ΜΣΑΦ).</vt:lpstr>
      <vt:lpstr>Nonsteroidal anti-inflammatory drugs (NSAIDs)  Μη-στεροειδή αντιφλεγμονώδη φάρμακα (ΜΣΑΦ).</vt:lpstr>
      <vt:lpstr>Nonsteroidal anti-inflammatory drugs (NSAIDs)  Μη-στεροειδή αντιφλεγμονώδη φάρμακα (ΜΣΑΦ).</vt:lpstr>
      <vt:lpstr>Οπιοειδή-the gold standard</vt:lpstr>
      <vt:lpstr>ΟΠΙΟΕΙΔΗ ΑΝΑΛΓΗΤΙΚΑ ΑΝΕΠΙΘΥΜΗΤΕΣ ΕΝΕΡΓΕΙΕΣ</vt:lpstr>
      <vt:lpstr>Τραμαδόλη </vt:lpstr>
      <vt:lpstr>Μορφίνη </vt:lpstr>
      <vt:lpstr>Φεντανύλη</vt:lpstr>
      <vt:lpstr>Οξυκοδόνη</vt:lpstr>
      <vt:lpstr>Βουπρενορφίνη</vt:lpstr>
      <vt:lpstr>Επικουρικά </vt:lpstr>
      <vt:lpstr>Επικουρικά</vt:lpstr>
      <vt:lpstr>Επικουρικά</vt:lpstr>
      <vt:lpstr>Κατευθυντήριες οδηγίες για την φαρμακευτική αντιμετώπιση του Χρόνιου Νευροπαθητικού Πόνου από την Ελληνική Εταιρεία Θεραπείας Πόνου και Παρηγορικής Φροντίδας (ΠΑΡΗ.ΣΥ.Α)   </vt:lpstr>
      <vt:lpstr>Παρουσίαση του PowerPoint</vt:lpstr>
      <vt:lpstr>Παρουσίαση του PowerPoint</vt:lpstr>
      <vt:lpstr>Ταξινόμηση του πόνου ανάλογα με το χρόνο εμφάνισης</vt:lpstr>
      <vt:lpstr>Παροξυσμικός πόνος-ΠΠ Ορισμός    </vt:lpstr>
      <vt:lpstr>Παρουσίαση του PowerPoint</vt:lpstr>
      <vt:lpstr>ΧΑΡΑΚΤΗΡΙΣΤΙΚΑ ΠΠ </vt:lpstr>
      <vt:lpstr>ΠΠ-Ιδανικά  Αναλγητικά </vt:lpstr>
      <vt:lpstr>Παρουσίαση του PowerPoint</vt:lpstr>
      <vt:lpstr>Παρουσίαση του PowerPoint</vt:lpstr>
      <vt:lpstr>Ευχαριστώ για την προσοχή σας</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Ρύθμιση άλγους</dc:title>
  <dc:creator>Microsoft account</dc:creator>
  <cp:lastModifiedBy>Microsoft account</cp:lastModifiedBy>
  <cp:revision>19</cp:revision>
  <cp:lastPrinted>2020-04-12T15:45:24Z</cp:lastPrinted>
  <dcterms:created xsi:type="dcterms:W3CDTF">2020-04-12T14:51:42Z</dcterms:created>
  <dcterms:modified xsi:type="dcterms:W3CDTF">2020-04-23T13:23:00Z</dcterms:modified>
</cp:coreProperties>
</file>